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9" r:id="rId2"/>
    <p:sldId id="270" r:id="rId3"/>
    <p:sldId id="271" r:id="rId4"/>
    <p:sldId id="272" r:id="rId5"/>
    <p:sldId id="273" r:id="rId6"/>
  </p:sldIdLst>
  <p:sldSz cx="9144000" cy="6858000" type="letter"/>
  <p:notesSz cx="7010400" cy="9296400"/>
  <p:defaultTextStyle>
    <a:defPPr>
      <a:defRPr lang="en-US"/>
    </a:defPPr>
    <a:lvl1pPr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7F7"/>
    <a:srgbClr val="FFFF00"/>
    <a:srgbClr val="000000"/>
    <a:srgbClr val="82FFFF"/>
    <a:srgbClr val="EEEEEE"/>
    <a:srgbClr val="CCCCCC"/>
    <a:srgbClr val="F9F9F9"/>
    <a:srgbClr val="FBFBF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9961" autoAdjust="0"/>
    <p:restoredTop sz="90929"/>
  </p:normalViewPr>
  <p:slideViewPr>
    <p:cSldViewPr snapToGrid="0">
      <p:cViewPr varScale="1">
        <p:scale>
          <a:sx n="101" d="100"/>
          <a:sy n="101" d="100"/>
        </p:scale>
        <p:origin x="-102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57" tIns="46429" rIns="92857" bIns="46429" numCol="1" anchor="t" anchorCtr="0" compatLnSpc="1">
            <a:prstTxWarp prst="textNoShape">
              <a:avLst/>
            </a:prstTxWarp>
          </a:bodyPr>
          <a:lstStyle>
            <a:lvl1pPr defTabSz="928688" eaLnBrk="0" hangingPunct="0">
              <a:spcBef>
                <a:spcPct val="0"/>
              </a:spcBef>
              <a:defRPr sz="1200" b="1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57" tIns="46429" rIns="92857" bIns="46429" numCol="1" anchor="t" anchorCtr="0" compatLnSpc="1">
            <a:prstTxWarp prst="textNoShape">
              <a:avLst/>
            </a:prstTxWarp>
          </a:bodyPr>
          <a:lstStyle>
            <a:lvl1pPr algn="r" defTabSz="928688" eaLnBrk="0" hangingPunct="0">
              <a:spcBef>
                <a:spcPct val="0"/>
              </a:spcBef>
              <a:defRPr sz="1200" b="1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57" tIns="46429" rIns="92857" bIns="46429" numCol="1" anchor="b" anchorCtr="0" compatLnSpc="1">
            <a:prstTxWarp prst="textNoShape">
              <a:avLst/>
            </a:prstTxWarp>
          </a:bodyPr>
          <a:lstStyle>
            <a:lvl1pPr defTabSz="928688" eaLnBrk="0" hangingPunct="0">
              <a:spcBef>
                <a:spcPct val="0"/>
              </a:spcBef>
              <a:defRPr sz="1200" b="1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57" tIns="46429" rIns="92857" bIns="46429" numCol="1" anchor="b" anchorCtr="0" compatLnSpc="1">
            <a:prstTxWarp prst="textNoShape">
              <a:avLst/>
            </a:prstTxWarp>
          </a:bodyPr>
          <a:lstStyle>
            <a:lvl1pPr algn="r" defTabSz="928688" eaLnBrk="0" hangingPunct="0">
              <a:spcBef>
                <a:spcPct val="0"/>
              </a:spcBef>
              <a:defRPr sz="1200" b="1">
                <a:latin typeface="Times" pitchFamily="18" charset="0"/>
              </a:defRPr>
            </a:lvl1pPr>
          </a:lstStyle>
          <a:p>
            <a:pPr>
              <a:defRPr/>
            </a:pPr>
            <a:fld id="{2AD4E5D1-5864-426D-91CF-F2F28F8CF9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46" tIns="46423" rIns="92846" bIns="46423" numCol="1" anchor="t" anchorCtr="0" compatLnSpc="1">
            <a:prstTxWarp prst="textNoShape">
              <a:avLst/>
            </a:prstTxWarp>
          </a:bodyPr>
          <a:lstStyle>
            <a:lvl1pPr defTabSz="928688" eaLnBrk="0" hangingPunct="0">
              <a:spcBef>
                <a:spcPct val="0"/>
              </a:spcBef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46" tIns="46423" rIns="92846" bIns="46423" numCol="1" anchor="t" anchorCtr="0" compatLnSpc="1">
            <a:prstTxWarp prst="textNoShape">
              <a:avLst/>
            </a:prstTxWarp>
          </a:bodyPr>
          <a:lstStyle>
            <a:lvl1pPr algn="r" defTabSz="928688" eaLnBrk="0" hangingPunct="0">
              <a:spcBef>
                <a:spcPct val="0"/>
              </a:spcBef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8500"/>
            <a:ext cx="4646612" cy="34845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46" tIns="46423" rIns="92846" bIns="464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46" tIns="46423" rIns="92846" bIns="46423" numCol="1" anchor="b" anchorCtr="0" compatLnSpc="1">
            <a:prstTxWarp prst="textNoShape">
              <a:avLst/>
            </a:prstTxWarp>
          </a:bodyPr>
          <a:lstStyle>
            <a:lvl1pPr defTabSz="928688" eaLnBrk="0" hangingPunct="0">
              <a:spcBef>
                <a:spcPct val="0"/>
              </a:spcBef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46" tIns="46423" rIns="92846" bIns="46423" numCol="1" anchor="b" anchorCtr="0" compatLnSpc="1">
            <a:prstTxWarp prst="textNoShape">
              <a:avLst/>
            </a:prstTxWarp>
          </a:bodyPr>
          <a:lstStyle>
            <a:lvl1pPr algn="r" defTabSz="928688" eaLnBrk="0" hangingPunct="0">
              <a:spcBef>
                <a:spcPct val="0"/>
              </a:spcBef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fld id="{6F51AFE1-5B08-4DD6-8CD0-4A58B91911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F244C3-075F-471D-AA66-5BF32B07DAB4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536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51AFE1-5B08-4DD6-8CD0-4A58B919110E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51AFE1-5B08-4DD6-8CD0-4A58B919110E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51AFE1-5B08-4DD6-8CD0-4A58B919110E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51AFE1-5B08-4DD6-8CD0-4A58B919110E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0" descr="lines for ppt_v2.tif                                           00013E84Scanning Station HD            B2F87674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25" y="190500"/>
            <a:ext cx="879157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2" descr="SymLogoNT_rgb.tif                                              00013E88Scanning Station HD            B2F87674:"/>
          <p:cNvPicPr>
            <a:picLocks noChangeAspect="1" noChangeArrowheads="1"/>
          </p:cNvPicPr>
          <p:nvPr/>
        </p:nvPicPr>
        <p:blipFill>
          <a:blip r:embed="rId3"/>
          <a:srcRect l="1308" t="10287" r="6798" b="26021"/>
          <a:stretch>
            <a:fillRect/>
          </a:stretch>
        </p:blipFill>
        <p:spPr bwMode="auto">
          <a:xfrm>
            <a:off x="6169025" y="5665788"/>
            <a:ext cx="2263775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81"/>
          <p:cNvGrpSpPr>
            <a:grpSpLocks/>
          </p:cNvGrpSpPr>
          <p:nvPr/>
        </p:nvGrpSpPr>
        <p:grpSpPr bwMode="auto">
          <a:xfrm>
            <a:off x="174625" y="3187700"/>
            <a:ext cx="8791575" cy="517525"/>
            <a:chOff x="110" y="777"/>
            <a:chExt cx="5538" cy="326"/>
          </a:xfrm>
        </p:grpSpPr>
        <p:pic>
          <p:nvPicPr>
            <p:cNvPr id="7" name="Picture 82" descr="Satellite_rducd.tiff                                           00013BDFScanning Station HD            B2F87674:"/>
            <p:cNvPicPr>
              <a:picLocks noChangeAspect="1" noChangeArrowheads="1"/>
            </p:cNvPicPr>
            <p:nvPr userDrawn="1"/>
          </p:nvPicPr>
          <p:blipFill>
            <a:blip r:embed="rId4"/>
            <a:srcRect l="15277" t="16684" r="24583" b="49948"/>
            <a:stretch>
              <a:fillRect/>
            </a:stretch>
          </p:blipFill>
          <p:spPr bwMode="auto">
            <a:xfrm>
              <a:off x="110" y="783"/>
              <a:ext cx="86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83" descr="082009.new_rducd.tif                                           00013BDFScanning Station HD            B2F87674:"/>
            <p:cNvPicPr>
              <a:picLocks noChangeAspect="1" noChangeArrowheads="1"/>
            </p:cNvPicPr>
            <p:nvPr userDrawn="1"/>
          </p:nvPicPr>
          <p:blipFill>
            <a:blip r:embed="rId5"/>
            <a:srcRect l="7062" b="61993"/>
            <a:stretch>
              <a:fillRect/>
            </a:stretch>
          </p:blipFill>
          <p:spPr bwMode="auto">
            <a:xfrm>
              <a:off x="3983" y="783"/>
              <a:ext cx="1039" cy="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84" descr="479571_01_ppt.jpg                                              000142E7Scanning Station HD            B2F87674:"/>
            <p:cNvPicPr>
              <a:picLocks noChangeAspect="1" noChangeArrowheads="1"/>
            </p:cNvPicPr>
            <p:nvPr userDrawn="1"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222" y="777"/>
              <a:ext cx="1646" cy="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85" descr="AA001520_ppt.jpg                                               000142E7Scanning Station HD            B2F87674:"/>
            <p:cNvPicPr>
              <a:picLocks noChangeAspect="1" noChangeArrowheads="1"/>
            </p:cNvPicPr>
            <p:nvPr userDrawn="1"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130" y="777"/>
              <a:ext cx="518" cy="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86" descr="C:\WINDOWS\Desktop\479571_02Master_flat_ppt.jpg"/>
            <p:cNvPicPr>
              <a:picLocks noChangeAspect="1" noChangeArrowheads="1"/>
            </p:cNvPicPr>
            <p:nvPr userDrawn="1"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088" y="777"/>
              <a:ext cx="1012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4625" y="3984625"/>
            <a:ext cx="8791575" cy="723900"/>
          </a:xfrm>
        </p:spPr>
        <p:txBody>
          <a:bodyPr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4625" y="4781550"/>
            <a:ext cx="6613525" cy="471488"/>
          </a:xfrm>
        </p:spPr>
        <p:txBody>
          <a:bodyPr anchor="ctr"/>
          <a:lstStyle>
            <a:lvl1pPr marL="0" indent="0">
              <a:buFont typeface="Wingdings 3" pitchFamily="18" charset="2"/>
              <a:buNone/>
              <a:defRPr sz="2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101600" y="6451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51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0D5B0-7B2A-42A0-9526-6581BF41CF20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92C76-36BB-4CA9-A8E2-063676D254C1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9550" y="1106488"/>
            <a:ext cx="4292600" cy="5153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4550" y="1106488"/>
            <a:ext cx="4294188" cy="5153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17441-E3C9-472E-80F3-6259DAB98A18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E2E9BD-9088-42E9-A82B-C44FA851B36E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CF3E1-AB65-42FC-B253-5A7457242AB2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010F0-0336-4C3C-9E31-B9BAA7DE436C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F3031-C076-4CC5-A23F-CEBB296DFDBF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08C93-49E7-4337-97C3-80B6C3AF254C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6AF88-7959-4640-B2E4-6BB29B73227F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4338" y="123825"/>
            <a:ext cx="2184400" cy="61356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9550" y="123825"/>
            <a:ext cx="6402388" cy="61356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24B4D-83AE-4B46-BCBD-21B9B6D7EF3B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5" descr="Title Block_RGB.tif                                            00013E88Scanning Station HD            B2F87674: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76213" y="109538"/>
            <a:ext cx="6264275" cy="84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79" descr="SymLogoNT_b/w_bk.tif                                           00013E88Scanning Station HD            B2F87674:"/>
          <p:cNvPicPr>
            <a:picLocks noChangeAspect="1" noChangeArrowheads="1"/>
          </p:cNvPicPr>
          <p:nvPr/>
        </p:nvPicPr>
        <p:blipFill>
          <a:blip r:embed="rId15"/>
          <a:srcRect l="9387" t="23125" r="12904" b="29419"/>
          <a:stretch>
            <a:fillRect/>
          </a:stretch>
        </p:blipFill>
        <p:spPr bwMode="auto">
          <a:xfrm>
            <a:off x="6430963" y="111125"/>
            <a:ext cx="25876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6388" y="123825"/>
            <a:ext cx="6088062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4" rIns="91429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09550" y="1106488"/>
            <a:ext cx="8739188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  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1600" y="6477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770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0"/>
              </a:spcBef>
              <a:defRPr sz="1400"/>
            </a:lvl1pPr>
          </a:lstStyle>
          <a:p>
            <a:pPr>
              <a:defRPr/>
            </a:pPr>
            <a:r>
              <a:rPr lang="en-US"/>
              <a:t>Confidential</a:t>
            </a:r>
            <a:endParaRPr lang="en-US">
              <a:latin typeface="Times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12000" y="6477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defRPr sz="1400"/>
            </a:lvl1pPr>
          </a:lstStyle>
          <a:p>
            <a:pPr>
              <a:defRPr/>
            </a:pPr>
            <a:fld id="{E66CBAAD-7C2E-4520-BCD8-F116636724D9}" type="slidenum">
              <a:rPr lang="en-US"/>
              <a:pPr>
                <a:defRPr/>
              </a:pPr>
              <a:t>‹#›</a:t>
            </a:fld>
            <a:endParaRPr lang="en-US">
              <a:latin typeface="Times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9F9F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9F9F9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9F9F9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9F9F9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9F9F9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F9F9F9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F9F9F9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F9F9F9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F9F9F9"/>
          </a:solidFill>
          <a:latin typeface="Arial" charset="0"/>
        </a:defRPr>
      </a:lvl9pPr>
    </p:titleStyle>
    <p:bodyStyle>
      <a:lvl1pPr marL="458788" indent="-458788" algn="l" rtl="0" eaLnBrk="0" fontAlgn="base" hangingPunct="0">
        <a:spcBef>
          <a:spcPct val="20000"/>
        </a:spcBef>
        <a:spcAft>
          <a:spcPct val="0"/>
        </a:spcAft>
        <a:buSzPct val="75000"/>
        <a:buFont typeface="Wingdings 3" pitchFamily="18" charset="2"/>
        <a:buChar char="u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915988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373188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3pPr>
      <a:lvl4pPr marL="1716088" indent="-228600" algn="l" rtl="0" eaLnBrk="0" fontAlgn="base" hangingPunct="0">
        <a:spcBef>
          <a:spcPct val="20000"/>
        </a:spcBef>
        <a:spcAft>
          <a:spcPct val="0"/>
        </a:spcAft>
        <a:buFont typeface="Wingdings 2" pitchFamily="18" charset="2"/>
        <a:buChar char="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5pPr>
      <a:lvl6pPr marL="2514600" algn="l" rtl="0" fontAlgn="base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6pPr>
      <a:lvl7pPr marL="2971800" algn="l" rtl="0" fontAlgn="base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7pPr>
      <a:lvl8pPr marL="3429000" algn="l" rtl="0" fontAlgn="base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8pPr>
      <a:lvl9pPr marL="3886200" algn="l" rtl="0" fontAlgn="base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6915" y="3984625"/>
            <a:ext cx="8791575" cy="723900"/>
          </a:xfrm>
        </p:spPr>
        <p:txBody>
          <a:bodyPr/>
          <a:lstStyle/>
          <a:p>
            <a:pPr eaLnBrk="1" hangingPunct="1"/>
            <a:r>
              <a:rPr lang="en-US" dirty="0" smtClean="0"/>
              <a:t>Securing Intellectual Property in Agile</a:t>
            </a:r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6915" y="5095586"/>
            <a:ext cx="6613525" cy="471488"/>
          </a:xfrm>
        </p:spPr>
        <p:txBody>
          <a:bodyPr/>
          <a:lstStyle/>
          <a:p>
            <a:pPr eaLnBrk="1" hangingPunct="1"/>
            <a:r>
              <a:rPr lang="en-US" dirty="0" smtClean="0"/>
              <a:t>Strategies for Compliance with External and Internal Users</a:t>
            </a:r>
            <a:endParaRPr lang="en-US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Certain documentation in Agile contains sensitive information with high competitive value</a:t>
            </a:r>
          </a:p>
          <a:p>
            <a:r>
              <a:rPr lang="en-US" dirty="0" smtClean="0"/>
              <a:t>Other information in Agile is restricted by US Export law and cannot be disclosed to non-US citizens or permanent residents</a:t>
            </a:r>
            <a:endParaRPr lang="en-US" dirty="0" smtClean="0"/>
          </a:p>
          <a:p>
            <a:r>
              <a:rPr lang="en-US" dirty="0" smtClean="0"/>
              <a:t>Agile is accessible to key suppliers – how much should they be able to see?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Two-Tiered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Permit access to certain subclasses for suppliers</a:t>
            </a:r>
          </a:p>
          <a:p>
            <a:r>
              <a:rPr lang="en-US" dirty="0" smtClean="0"/>
              <a:t>Apply a “matching username” criteria to allow manual activation of access for suppliers for all other subclasses</a:t>
            </a:r>
          </a:p>
          <a:p>
            <a:r>
              <a:rPr lang="en-US" dirty="0" smtClean="0"/>
              <a:t>Control access to file attachments for all users via an “Access Control” field on Page 2 (</a:t>
            </a:r>
            <a:r>
              <a:rPr lang="en-US" dirty="0" err="1" smtClean="0"/>
              <a:t>Multilist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Implementation – Supplier Access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18863" t="12737" r="40598" b="47566"/>
          <a:stretch>
            <a:fillRect/>
          </a:stretch>
        </p:blipFill>
        <p:spPr bwMode="auto">
          <a:xfrm>
            <a:off x="4647414" y="1150069"/>
            <a:ext cx="4176075" cy="32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209550" y="1106488"/>
            <a:ext cx="412678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pPr marL="458788" marR="0" lvl="0" indent="-4587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Wingdings 3" pitchFamily="18" charset="2"/>
              <a:buChar char="u"/>
              <a:tabLst/>
              <a:defRPr/>
            </a:pPr>
            <a:r>
              <a:rPr lang="en-US" sz="2800" kern="0" dirty="0" smtClean="0">
                <a:latin typeface="+mn-lt"/>
              </a:rPr>
              <a:t>Supplier users in a specific group</a:t>
            </a:r>
          </a:p>
          <a:p>
            <a:pPr marL="458788" marR="0" lvl="0" indent="-4587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Wingdings 3" pitchFamily="18" charset="2"/>
              <a:buChar char="u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Limit</a:t>
            </a:r>
            <a:r>
              <a:rPr kumimoji="0" lang="en-US" sz="2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Discovery privilege to specific subclasses or to items with a specific field matching the user (</a:t>
            </a:r>
            <a:r>
              <a:rPr lang="en-US" sz="2800" kern="0" dirty="0" err="1" smtClean="0">
                <a:latin typeface="+mn-lt"/>
              </a:rPr>
              <a:t>M</a:t>
            </a:r>
            <a:r>
              <a:rPr kumimoji="0" lang="en-US" sz="2800" b="0" i="0" u="none" strike="noStrike" kern="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ultilist</a:t>
            </a:r>
            <a:r>
              <a:rPr kumimoji="0" lang="en-US" sz="2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user field on Page 2)</a:t>
            </a:r>
            <a:endParaRPr lang="en-US" sz="2800" kern="0" dirty="0">
              <a:latin typeface="+mn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Implementation – Access Control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1106488"/>
            <a:ext cx="3891110" cy="5153025"/>
          </a:xfrm>
        </p:spPr>
        <p:txBody>
          <a:bodyPr/>
          <a:lstStyle/>
          <a:p>
            <a:r>
              <a:rPr lang="en-US" dirty="0" smtClean="0"/>
              <a:t>Replace default file privileges with “No Access Control” privileges</a:t>
            </a:r>
          </a:p>
          <a:p>
            <a:r>
              <a:rPr lang="en-US" dirty="0" smtClean="0"/>
              <a:t>Add special privileges for each Access Control type</a:t>
            </a:r>
          </a:p>
          <a:p>
            <a:r>
              <a:rPr lang="en-US" dirty="0" smtClean="0"/>
              <a:t>Create roles for each Access Control type</a:t>
            </a:r>
          </a:p>
          <a:p>
            <a:r>
              <a:rPr lang="en-US" dirty="0" smtClean="0"/>
              <a:t>Apply roles on a user by user basis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18103" t="13901" r="39224" b="51832"/>
          <a:stretch>
            <a:fillRect/>
          </a:stretch>
        </p:blipFill>
        <p:spPr bwMode="auto">
          <a:xfrm>
            <a:off x="3922851" y="950481"/>
            <a:ext cx="3979203" cy="255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 l="18209" t="16663" r="38358" b="40240"/>
          <a:stretch>
            <a:fillRect/>
          </a:stretch>
        </p:blipFill>
        <p:spPr bwMode="auto">
          <a:xfrm>
            <a:off x="4913194" y="3384646"/>
            <a:ext cx="3916907" cy="3109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ymm Template21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8FD4"/>
      </a:accent1>
      <a:accent2>
        <a:srgbClr val="5DBACA"/>
      </a:accent2>
      <a:accent3>
        <a:srgbClr val="FFFFFF"/>
      </a:accent3>
      <a:accent4>
        <a:srgbClr val="000000"/>
      </a:accent4>
      <a:accent5>
        <a:srgbClr val="AAC6E6"/>
      </a:accent5>
      <a:accent6>
        <a:srgbClr val="53A8B7"/>
      </a:accent6>
      <a:hlink>
        <a:srgbClr val="6876E7"/>
      </a:hlink>
      <a:folHlink>
        <a:srgbClr val="ED181E"/>
      </a:folHlink>
    </a:clrScheme>
    <a:fontScheme name="Symm Template2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29" tIns="45714" rIns="91429" bIns="45714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29" tIns="45714" rIns="91429" bIns="45714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ymm Template2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ymm Template2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ymm Template2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ymm Template2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ymm Template2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ymm Template2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ymm Template2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ymm Template2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ymm Template2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ymm Template2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ymm Template2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ymm Template2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C:\WINDOWS\Temporary Internet Files\OLK9221\Symm Template21.pot</Template>
  <TotalTime>1622</TotalTime>
  <Words>188</Words>
  <Application>Microsoft PowerPoint</Application>
  <PresentationFormat>Letter Paper (8.5x11 in)</PresentationFormat>
  <Paragraphs>23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Symm Template21</vt:lpstr>
      <vt:lpstr>Securing Intellectual Property in Agile</vt:lpstr>
      <vt:lpstr>The Problems</vt:lpstr>
      <vt:lpstr>Two-Tiered Approach</vt:lpstr>
      <vt:lpstr>Implementation – Supplier Access</vt:lpstr>
      <vt:lpstr>Implementation – Access Control</vt:lpstr>
    </vt:vector>
  </TitlesOfParts>
  <Company>Symmetricom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Ehrig</dc:creator>
  <cp:lastModifiedBy>Scott E. Davis</cp:lastModifiedBy>
  <cp:revision>117</cp:revision>
  <cp:lastPrinted>2002-02-20T19:28:45Z</cp:lastPrinted>
  <dcterms:created xsi:type="dcterms:W3CDTF">2002-03-28T00:31:26Z</dcterms:created>
  <dcterms:modified xsi:type="dcterms:W3CDTF">2009-08-04T20:07:09Z</dcterms:modified>
</cp:coreProperties>
</file>