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64" r:id="rId5"/>
    <p:sldId id="259" r:id="rId6"/>
    <p:sldId id="260" r:id="rId7"/>
    <p:sldId id="271" r:id="rId8"/>
    <p:sldId id="274" r:id="rId9"/>
    <p:sldId id="261" r:id="rId10"/>
    <p:sldId id="262" r:id="rId11"/>
    <p:sldId id="281" r:id="rId12"/>
    <p:sldId id="263" r:id="rId13"/>
    <p:sldId id="287" r:id="rId14"/>
    <p:sldId id="265" r:id="rId15"/>
    <p:sldId id="266" r:id="rId16"/>
    <p:sldId id="267" r:id="rId17"/>
    <p:sldId id="268" r:id="rId18"/>
    <p:sldId id="284" r:id="rId19"/>
    <p:sldId id="285" r:id="rId20"/>
    <p:sldId id="286" r:id="rId21"/>
    <p:sldId id="269" r:id="rId22"/>
    <p:sldId id="270" r:id="rId23"/>
    <p:sldId id="273" r:id="rId24"/>
    <p:sldId id="272" r:id="rId25"/>
    <p:sldId id="276" r:id="rId26"/>
    <p:sldId id="275" r:id="rId27"/>
    <p:sldId id="277" r:id="rId28"/>
    <p:sldId id="283" r:id="rId29"/>
    <p:sldId id="278" r:id="rId30"/>
    <p:sldId id="282" r:id="rId31"/>
    <p:sldId id="27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0A7B4-7A34-4119-8B69-1083B12E7A7A}" type="datetimeFigureOut">
              <a:rPr lang="en-US" smtClean="0"/>
              <a:pPr/>
              <a:t>1/13/2009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400CA-7074-4041-ACE3-E0F7A2B05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A534C-D736-425A-9188-BAABC7037F32}" type="datetimeFigureOut">
              <a:rPr lang="en-US" smtClean="0"/>
              <a:t>1/13/2009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0AF17-8550-4045-88F8-DB61A5876C7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0AF17-8550-4045-88F8-DB61A5876C72}" type="slidenum">
              <a:rPr lang="en-US" smtClean="0"/>
              <a:t>31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C0244C-A190-4AA0-849A-20EC691FEFD5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ED1F8-0E77-47B9-BC9C-FDFB4FDDC19D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EDB3C-3752-453A-8036-4FC3C688A5F7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2250B6EC-BFCB-4E03-8B67-3F3B65F40709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407944"/>
            <a:ext cx="935832" cy="365125"/>
          </a:xfrm>
        </p:spPr>
        <p:txBody>
          <a:bodyPr/>
          <a:lstStyle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5C90-99BB-433E-9A9A-1AAF8F1F4BD7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561C7-B761-42F2-8035-67AE46264FCA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6239D-FAA5-47D4-94E6-8E5B80580D09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19B3E-3909-4C99-8394-7FC02B3113BE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C8B03-C997-411D-9C41-7A7ABC0E023C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C0D8D5-CBFD-4A86-8B85-89B2395C0DFA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4B0C1A-5109-4C2C-B009-E58ACCF345FE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B49DFB-D7EB-44D0-81CF-79F12642C7EE}" type="datetime1">
              <a:rPr lang="en-US" smtClean="0"/>
              <a:t>1/13/2009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10D03B-3967-4AF7-AB85-2479D4C8E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hycakebread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r-list@yahoogroups.com" TargetMode="External"/><Relationship Id="rId4" Type="http://schemas.openxmlformats.org/officeDocument/2006/relationships/hyperlink" Target="mailto:cathyc@cathycakebread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for </a:t>
            </a:r>
            <a:br>
              <a:rPr lang="en-US" dirty="0" smtClean="0"/>
            </a:br>
            <a:r>
              <a:rPr lang="en-US" dirty="0" smtClean="0"/>
              <a:t>Oracle Receivables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Cathy Cakebread</a:t>
            </a:r>
          </a:p>
          <a:p>
            <a:r>
              <a:rPr lang="en-US" dirty="0" smtClean="0"/>
              <a:t>Consultant </a:t>
            </a:r>
          </a:p>
          <a:p>
            <a:r>
              <a:rPr lang="en-US" dirty="0" smtClean="0"/>
              <a:t>NorCal OAUG Training Day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407944"/>
            <a:ext cx="33017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Closed Batch – Eek!</a:t>
            </a:r>
          </a:p>
          <a:p>
            <a:pPr lvl="1"/>
            <a:r>
              <a:rPr lang="en-US" sz="2400" dirty="0" smtClean="0"/>
              <a:t>Meaningless!!!</a:t>
            </a:r>
          </a:p>
          <a:p>
            <a:r>
              <a:rPr lang="en-US" sz="2800" dirty="0" smtClean="0"/>
              <a:t>Only Use On Account If It Truly Is “Cash In Advance” Or Prepayment</a:t>
            </a:r>
          </a:p>
          <a:p>
            <a:r>
              <a:rPr lang="en-US" sz="2800" dirty="0" smtClean="0"/>
              <a:t>Resolve Unapplied And Unidentified ASAP</a:t>
            </a:r>
          </a:p>
          <a:p>
            <a:r>
              <a:rPr lang="en-US" sz="2800" dirty="0" smtClean="0"/>
              <a:t>Prompt Payment Discounts?? May Be An Issue Again With Current Economy</a:t>
            </a:r>
          </a:p>
          <a:p>
            <a:r>
              <a:rPr lang="en-US" sz="2800" dirty="0" smtClean="0"/>
              <a:t>Non-AR Cash (Miscellaneous Cash)</a:t>
            </a:r>
            <a:endParaRPr lang="en-US" sz="2800" dirty="0" smtClean="0"/>
          </a:p>
          <a:p>
            <a:pPr lvl="1"/>
            <a:r>
              <a:rPr lang="en-US" sz="2400" dirty="0" smtClean="0"/>
              <a:t>Process All In AR</a:t>
            </a:r>
          </a:p>
          <a:p>
            <a:pPr lvl="1"/>
            <a:r>
              <a:rPr lang="en-US" sz="2400" dirty="0" smtClean="0"/>
              <a:t>Predefine As Much As Is Possible</a:t>
            </a:r>
          </a:p>
          <a:p>
            <a:pPr lvl="1"/>
            <a:r>
              <a:rPr lang="en-US" sz="2400" dirty="0" smtClean="0"/>
              <a:t>Watch Account Controls</a:t>
            </a:r>
          </a:p>
          <a:p>
            <a:r>
              <a:rPr lang="en-US" sz="2800" dirty="0" smtClean="0"/>
              <a:t>Re-Enter </a:t>
            </a:r>
            <a:r>
              <a:rPr lang="en-US" sz="2800" dirty="0" smtClean="0"/>
              <a:t>In New </a:t>
            </a:r>
            <a:r>
              <a:rPr lang="en-US" sz="2800" dirty="0" smtClean="0"/>
              <a:t>Period (e.g., for Reverse and Re-Enter) </a:t>
            </a:r>
            <a:endParaRPr lang="en-US" sz="2800" dirty="0" smtClean="0"/>
          </a:p>
          <a:p>
            <a:pPr lvl="1"/>
            <a:r>
              <a:rPr lang="en-US" sz="2400" dirty="0" smtClean="0"/>
              <a:t>Use Special Day E.G., Sunday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Cash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407944"/>
            <a:ext cx="29207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Naming Conventions</a:t>
            </a:r>
          </a:p>
          <a:p>
            <a:pPr lvl="1"/>
            <a:r>
              <a:rPr lang="en-US" dirty="0" smtClean="0"/>
              <a:t>Batch Names</a:t>
            </a:r>
          </a:p>
          <a:p>
            <a:pPr lvl="2"/>
            <a:r>
              <a:rPr lang="en-US" dirty="0" smtClean="0"/>
              <a:t>Deposit Date – Bank</a:t>
            </a:r>
          </a:p>
          <a:p>
            <a:pPr lvl="3"/>
            <a:r>
              <a:rPr lang="en-US" dirty="0" smtClean="0"/>
              <a:t>01212009-boa</a:t>
            </a:r>
          </a:p>
          <a:p>
            <a:pPr lvl="1"/>
            <a:r>
              <a:rPr lang="en-US" dirty="0" smtClean="0"/>
              <a:t>Lockbox Batch Names</a:t>
            </a:r>
          </a:p>
          <a:p>
            <a:pPr lvl="2"/>
            <a:r>
              <a:rPr lang="en-US" dirty="0" smtClean="0"/>
              <a:t>Deposit Date – Bank</a:t>
            </a:r>
          </a:p>
          <a:p>
            <a:pPr lvl="3"/>
            <a:r>
              <a:rPr lang="en-US" dirty="0" smtClean="0"/>
              <a:t>01212009-boa</a:t>
            </a:r>
          </a:p>
          <a:p>
            <a:r>
              <a:rPr lang="en-US" dirty="0" smtClean="0"/>
              <a:t>Reverse Receipts:</a:t>
            </a:r>
          </a:p>
          <a:p>
            <a:pPr lvl="1"/>
            <a:r>
              <a:rPr lang="en-US" dirty="0" smtClean="0"/>
              <a:t>Debit Memo Vs. Re-open Invoice</a:t>
            </a:r>
          </a:p>
          <a:p>
            <a:pPr lvl="2"/>
            <a:r>
              <a:rPr lang="en-US" dirty="0" smtClean="0"/>
              <a:t>Debit Memo Rewards Them For Bouncing A Check </a:t>
            </a:r>
          </a:p>
          <a:p>
            <a:pPr lvl="3"/>
            <a:r>
              <a:rPr lang="en-US" dirty="0" smtClean="0"/>
              <a:t>New Due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Utilize Controls for Cash Received In House</a:t>
            </a:r>
            <a:r>
              <a:rPr lang="en-US" dirty="0" smtClean="0"/>
              <a:t>	</a:t>
            </a:r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30731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500" dirty="0" smtClean="0"/>
              <a:t>Always Protect Customer Credit Card Numbers</a:t>
            </a:r>
            <a:r>
              <a:rPr lang="en-US" sz="2500" dirty="0" smtClean="0"/>
              <a:t>!</a:t>
            </a:r>
          </a:p>
          <a:p>
            <a:pPr lvl="1"/>
            <a:r>
              <a:rPr lang="en-US" sz="2500" dirty="0" smtClean="0"/>
              <a:t>Only Show First 4 or Last 4</a:t>
            </a:r>
            <a:endParaRPr lang="en-US" sz="2500" dirty="0" smtClean="0"/>
          </a:p>
          <a:p>
            <a:r>
              <a:rPr lang="en-US" sz="2500" dirty="0" smtClean="0"/>
              <a:t>Auto Schedule </a:t>
            </a:r>
            <a:r>
              <a:rPr lang="en-US" sz="2500" dirty="0" smtClean="0"/>
              <a:t>Processes – </a:t>
            </a:r>
            <a:r>
              <a:rPr lang="en-US" sz="2500" dirty="0" smtClean="0"/>
              <a:t>Available In 11.5.10+</a:t>
            </a:r>
          </a:p>
          <a:p>
            <a:r>
              <a:rPr lang="en-US" sz="2500" dirty="0" smtClean="0"/>
              <a:t>Quickly Resolve Items Stuck In Confirm And </a:t>
            </a:r>
            <a:r>
              <a:rPr lang="en-US" sz="2500" dirty="0" smtClean="0"/>
              <a:t>Remit Status</a:t>
            </a:r>
            <a:endParaRPr lang="en-US" sz="2500" dirty="0" smtClean="0"/>
          </a:p>
          <a:p>
            <a:r>
              <a:rPr lang="en-US" sz="2500" dirty="0" smtClean="0"/>
              <a:t>Use Cash Management To Clear Using </a:t>
            </a:r>
            <a:r>
              <a:rPr lang="en-US" sz="2500" dirty="0" smtClean="0"/>
              <a:t>Actual Bank Data (If Possible)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Pre-Authorize</a:t>
            </a:r>
            <a:r>
              <a:rPr lang="en-US" sz="2500" dirty="0" smtClean="0"/>
              <a:t>? Re-Auth Time Frame?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Verify That All Transactions Were Actually Passed from the Service Provider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</a:t>
            </a:r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 Processing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407944"/>
            <a:ext cx="33017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925728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4800" y="-152400"/>
            <a:ext cx="8637588" cy="143192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Credit Card Accounting Impact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(In AR ONLY)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1600200" y="1066800"/>
            <a:ext cx="6043613" cy="4211638"/>
            <a:chOff x="-3" y="-3"/>
            <a:chExt cx="3807" cy="2653"/>
          </a:xfrm>
        </p:grpSpPr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0" y="0"/>
              <a:ext cx="3801" cy="2647"/>
              <a:chOff x="0" y="0"/>
              <a:chExt cx="3801" cy="2647"/>
            </a:xfrm>
          </p:grpSpPr>
          <p:grpSp>
            <p:nvGrpSpPr>
              <p:cNvPr id="11" name="Group 17"/>
              <p:cNvGrpSpPr>
                <a:grpSpLocks/>
              </p:cNvGrpSpPr>
              <p:nvPr/>
            </p:nvGrpSpPr>
            <p:grpSpPr bwMode="auto">
              <a:xfrm>
                <a:off x="0" y="0"/>
                <a:ext cx="1267" cy="403"/>
                <a:chOff x="0" y="0"/>
                <a:chExt cx="1267" cy="403"/>
              </a:xfrm>
            </p:grpSpPr>
            <p:sp>
              <p:nvSpPr>
                <p:cNvPr id="45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400" b="1" dirty="0">
                      <a:cs typeface="Arial" charset="0"/>
                    </a:rPr>
                    <a:t>Activity</a:t>
                  </a:r>
                  <a:endParaRPr lang="en-US" sz="1400" b="1" dirty="0">
                    <a:cs typeface="Times New Roman" pitchFamily="18" charset="0"/>
                  </a:endParaRPr>
                </a:p>
                <a:p>
                  <a:pPr eaLnBrk="0" hangingPunct="0"/>
                  <a:endParaRPr lang="en-US" sz="1400" b="1" dirty="0"/>
                </a:p>
              </p:txBody>
            </p:sp>
            <p:sp>
              <p:nvSpPr>
                <p:cNvPr id="46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2" name="Group 19"/>
              <p:cNvGrpSpPr>
                <a:grpSpLocks/>
              </p:cNvGrpSpPr>
              <p:nvPr/>
            </p:nvGrpSpPr>
            <p:grpSpPr bwMode="auto">
              <a:xfrm>
                <a:off x="1267" y="0"/>
                <a:ext cx="1267" cy="403"/>
                <a:chOff x="1267" y="0"/>
                <a:chExt cx="1267" cy="403"/>
              </a:xfrm>
            </p:grpSpPr>
            <p:sp>
              <p:nvSpPr>
                <p:cNvPr id="43" name="Rectangle 5"/>
                <p:cNvSpPr>
                  <a:spLocks noChangeArrowheads="1"/>
                </p:cNvSpPr>
                <p:nvPr/>
              </p:nvSpPr>
              <p:spPr bwMode="auto">
                <a:xfrm>
                  <a:off x="1310" y="0"/>
                  <a:ext cx="11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400" b="1" dirty="0">
                      <a:cs typeface="Arial" charset="0"/>
                    </a:rPr>
                    <a:t>Debit</a:t>
                  </a:r>
                  <a:endParaRPr lang="en-US" sz="1400" b="1" dirty="0">
                    <a:cs typeface="Times New Roman" pitchFamily="18" charset="0"/>
                  </a:endParaRPr>
                </a:p>
                <a:p>
                  <a:pPr eaLnBrk="0" hangingPunct="0"/>
                  <a:endParaRPr lang="en-US" sz="1400" b="1" dirty="0"/>
                </a:p>
              </p:txBody>
            </p:sp>
            <p:sp>
              <p:nvSpPr>
                <p:cNvPr id="44" name="Rectangle 18"/>
                <p:cNvSpPr>
                  <a:spLocks noChangeArrowheads="1"/>
                </p:cNvSpPr>
                <p:nvPr/>
              </p:nvSpPr>
              <p:spPr bwMode="auto">
                <a:xfrm>
                  <a:off x="1267" y="0"/>
                  <a:ext cx="12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" name="Group 21"/>
              <p:cNvGrpSpPr>
                <a:grpSpLocks/>
              </p:cNvGrpSpPr>
              <p:nvPr/>
            </p:nvGrpSpPr>
            <p:grpSpPr bwMode="auto">
              <a:xfrm>
                <a:off x="2534" y="0"/>
                <a:ext cx="1267" cy="403"/>
                <a:chOff x="2534" y="0"/>
                <a:chExt cx="1267" cy="403"/>
              </a:xfrm>
            </p:grpSpPr>
            <p:sp>
              <p:nvSpPr>
                <p:cNvPr id="41" name="Rectangle 6"/>
                <p:cNvSpPr>
                  <a:spLocks noChangeArrowheads="1"/>
                </p:cNvSpPr>
                <p:nvPr/>
              </p:nvSpPr>
              <p:spPr bwMode="auto">
                <a:xfrm>
                  <a:off x="2577" y="0"/>
                  <a:ext cx="118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400" b="1" dirty="0">
                      <a:cs typeface="Arial" charset="0"/>
                    </a:rPr>
                    <a:t>Credit</a:t>
                  </a:r>
                  <a:endParaRPr lang="en-US" sz="1400" b="1" dirty="0">
                    <a:cs typeface="Times New Roman" pitchFamily="18" charset="0"/>
                  </a:endParaRPr>
                </a:p>
                <a:p>
                  <a:pPr eaLnBrk="0" hangingPunct="0"/>
                  <a:endParaRPr lang="en-US" sz="1400" dirty="0"/>
                </a:p>
              </p:txBody>
            </p:sp>
            <p:sp>
              <p:nvSpPr>
                <p:cNvPr id="42" name="Rectangle 20"/>
                <p:cNvSpPr>
                  <a:spLocks noChangeArrowheads="1"/>
                </p:cNvSpPr>
                <p:nvPr/>
              </p:nvSpPr>
              <p:spPr bwMode="auto">
                <a:xfrm>
                  <a:off x="2534" y="0"/>
                  <a:ext cx="126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4" name="Group 23"/>
              <p:cNvGrpSpPr>
                <a:grpSpLocks/>
              </p:cNvGrpSpPr>
              <p:nvPr/>
            </p:nvGrpSpPr>
            <p:grpSpPr bwMode="auto">
              <a:xfrm>
                <a:off x="0" y="403"/>
                <a:ext cx="1267" cy="748"/>
                <a:chOff x="0" y="403"/>
                <a:chExt cx="1267" cy="748"/>
              </a:xfrm>
            </p:grpSpPr>
            <p:sp>
              <p:nvSpPr>
                <p:cNvPr id="39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181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tabLst>
                      <a:tab pos="457200" algn="r"/>
                      <a:tab pos="2743200" algn="ctr"/>
                      <a:tab pos="5486400" algn="r"/>
                    </a:tabLst>
                  </a:pPr>
                  <a:r>
                    <a:rPr lang="en-US" sz="1200" dirty="0">
                      <a:cs typeface="Arial" charset="0"/>
                    </a:rPr>
                    <a:t>Create Receipt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>
                    <a:tabLst>
                      <a:tab pos="457200" algn="r"/>
                      <a:tab pos="2743200" algn="ctr"/>
                      <a:tab pos="5486400" algn="r"/>
                    </a:tabLst>
                  </a:pPr>
                  <a:endParaRPr lang="en-US" sz="2400" dirty="0"/>
                </a:p>
              </p:txBody>
            </p:sp>
            <p:sp>
              <p:nvSpPr>
                <p:cNvPr id="40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6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5" name="Group 25"/>
              <p:cNvGrpSpPr>
                <a:grpSpLocks/>
              </p:cNvGrpSpPr>
              <p:nvPr/>
            </p:nvGrpSpPr>
            <p:grpSpPr bwMode="auto">
              <a:xfrm>
                <a:off x="1267" y="403"/>
                <a:ext cx="1267" cy="748"/>
                <a:chOff x="1267" y="403"/>
                <a:chExt cx="1267" cy="748"/>
              </a:xfrm>
            </p:grpSpPr>
            <p:sp>
              <p:nvSpPr>
                <p:cNvPr id="37" name="Rectangle 8"/>
                <p:cNvSpPr>
                  <a:spLocks noChangeArrowheads="1"/>
                </p:cNvSpPr>
                <p:nvPr/>
              </p:nvSpPr>
              <p:spPr bwMode="auto">
                <a:xfrm>
                  <a:off x="1310" y="403"/>
                  <a:ext cx="1181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 dirty="0">
                      <a:cs typeface="Arial" charset="0"/>
                    </a:rPr>
                    <a:t>Confirmation Account (AR Trade Credit Card Clearing?? Use New Unique Account!)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/>
                </a:p>
              </p:txBody>
            </p:sp>
            <p:sp>
              <p:nvSpPr>
                <p:cNvPr id="38" name="Rectangle 24"/>
                <p:cNvSpPr>
                  <a:spLocks noChangeArrowheads="1"/>
                </p:cNvSpPr>
                <p:nvPr/>
              </p:nvSpPr>
              <p:spPr bwMode="auto">
                <a:xfrm>
                  <a:off x="1267" y="403"/>
                  <a:ext cx="126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6" name="Group 27"/>
              <p:cNvGrpSpPr>
                <a:grpSpLocks/>
              </p:cNvGrpSpPr>
              <p:nvPr/>
            </p:nvGrpSpPr>
            <p:grpSpPr bwMode="auto">
              <a:xfrm>
                <a:off x="2534" y="403"/>
                <a:ext cx="1267" cy="748"/>
                <a:chOff x="2534" y="403"/>
                <a:chExt cx="1267" cy="748"/>
              </a:xfrm>
            </p:grpSpPr>
            <p:sp>
              <p:nvSpPr>
                <p:cNvPr id="35" name="Rectangle 9"/>
                <p:cNvSpPr>
                  <a:spLocks noChangeArrowheads="1"/>
                </p:cNvSpPr>
                <p:nvPr/>
              </p:nvSpPr>
              <p:spPr bwMode="auto">
                <a:xfrm>
                  <a:off x="2577" y="403"/>
                  <a:ext cx="1181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 dirty="0">
                      <a:cs typeface="Arial" charset="0"/>
                    </a:rPr>
                    <a:t>AR (Based on the Invoice)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 dirty="0">
                      <a:cs typeface="Arial" charset="0"/>
                    </a:rPr>
                    <a:t> 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 dirty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sz="2400" dirty="0"/>
                </a:p>
              </p:txBody>
            </p:sp>
            <p:sp>
              <p:nvSpPr>
                <p:cNvPr id="36" name="Rectangle 26"/>
                <p:cNvSpPr>
                  <a:spLocks noChangeArrowheads="1"/>
                </p:cNvSpPr>
                <p:nvPr/>
              </p:nvSpPr>
              <p:spPr bwMode="auto">
                <a:xfrm>
                  <a:off x="2534" y="403"/>
                  <a:ext cx="126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7" name="Group 29"/>
              <p:cNvGrpSpPr>
                <a:grpSpLocks/>
              </p:cNvGrpSpPr>
              <p:nvPr/>
            </p:nvGrpSpPr>
            <p:grpSpPr bwMode="auto">
              <a:xfrm>
                <a:off x="0" y="1151"/>
                <a:ext cx="1267" cy="863"/>
                <a:chOff x="0" y="1151"/>
                <a:chExt cx="1267" cy="863"/>
              </a:xfrm>
            </p:grpSpPr>
            <p:sp>
              <p:nvSpPr>
                <p:cNvPr id="33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151"/>
                  <a:ext cx="1181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tabLst>
                      <a:tab pos="457200" algn="r"/>
                      <a:tab pos="2743200" algn="ctr"/>
                      <a:tab pos="5486400" algn="r"/>
                    </a:tabLst>
                  </a:pPr>
                  <a:r>
                    <a:rPr lang="en-US" sz="1200" dirty="0">
                      <a:cs typeface="Arial" charset="0"/>
                    </a:rPr>
                    <a:t>Remit Receipt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>
                    <a:tabLst>
                      <a:tab pos="457200" algn="r"/>
                      <a:tab pos="2743200" algn="ctr"/>
                      <a:tab pos="5486400" algn="r"/>
                    </a:tabLst>
                  </a:pPr>
                  <a:endParaRPr lang="en-US" sz="2400" dirty="0"/>
                </a:p>
              </p:txBody>
            </p:sp>
            <p:sp>
              <p:nvSpPr>
                <p:cNvPr id="34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151"/>
                  <a:ext cx="1267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8" name="Group 31"/>
              <p:cNvGrpSpPr>
                <a:grpSpLocks/>
              </p:cNvGrpSpPr>
              <p:nvPr/>
            </p:nvGrpSpPr>
            <p:grpSpPr bwMode="auto">
              <a:xfrm>
                <a:off x="1267" y="1151"/>
                <a:ext cx="1267" cy="863"/>
                <a:chOff x="1267" y="1151"/>
                <a:chExt cx="1267" cy="863"/>
              </a:xfrm>
            </p:grpSpPr>
            <p:sp>
              <p:nvSpPr>
                <p:cNvPr id="31" name="Rectangle 11"/>
                <p:cNvSpPr>
                  <a:spLocks noChangeArrowheads="1"/>
                </p:cNvSpPr>
                <p:nvPr/>
              </p:nvSpPr>
              <p:spPr bwMode="auto">
                <a:xfrm>
                  <a:off x="1310" y="1151"/>
                  <a:ext cx="1181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 dirty="0">
                      <a:cs typeface="Arial" charset="0"/>
                    </a:rPr>
                    <a:t>Remittance Account  (Use the same account for Remittance and Confirmation</a:t>
                  </a:r>
                  <a:r>
                    <a:rPr lang="en-US" sz="1200" dirty="0" smtClean="0">
                      <a:cs typeface="Arial" charset="0"/>
                    </a:rPr>
                    <a:t>?) Ideally – Use a Different Account)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/>
                </a:p>
              </p:txBody>
            </p:sp>
            <p:sp>
              <p:nvSpPr>
                <p:cNvPr id="32" name="Rectangle 30"/>
                <p:cNvSpPr>
                  <a:spLocks noChangeArrowheads="1"/>
                </p:cNvSpPr>
                <p:nvPr/>
              </p:nvSpPr>
              <p:spPr bwMode="auto">
                <a:xfrm>
                  <a:off x="1267" y="1151"/>
                  <a:ext cx="1267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>
                <a:off x="2534" y="1151"/>
                <a:ext cx="1267" cy="863"/>
                <a:chOff x="2534" y="1151"/>
                <a:chExt cx="1267" cy="863"/>
              </a:xfrm>
            </p:grpSpPr>
            <p:sp>
              <p:nvSpPr>
                <p:cNvPr id="29" name="Rectangle 12"/>
                <p:cNvSpPr>
                  <a:spLocks noChangeArrowheads="1"/>
                </p:cNvSpPr>
                <p:nvPr/>
              </p:nvSpPr>
              <p:spPr bwMode="auto">
                <a:xfrm>
                  <a:off x="2577" y="1151"/>
                  <a:ext cx="1181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 dirty="0">
                      <a:cs typeface="Arial" charset="0"/>
                    </a:rPr>
                    <a:t>Confirmation Account (Offsets the Confirmation Account)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 dirty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sz="2400" dirty="0"/>
                </a:p>
              </p:txBody>
            </p:sp>
            <p:sp>
              <p:nvSpPr>
                <p:cNvPr id="30" name="Rectangle 32"/>
                <p:cNvSpPr>
                  <a:spLocks noChangeArrowheads="1"/>
                </p:cNvSpPr>
                <p:nvPr/>
              </p:nvSpPr>
              <p:spPr bwMode="auto">
                <a:xfrm>
                  <a:off x="2534" y="1151"/>
                  <a:ext cx="1267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0" name="Group 35"/>
              <p:cNvGrpSpPr>
                <a:grpSpLocks/>
              </p:cNvGrpSpPr>
              <p:nvPr/>
            </p:nvGrpSpPr>
            <p:grpSpPr bwMode="auto">
              <a:xfrm>
                <a:off x="0" y="2014"/>
                <a:ext cx="1267" cy="633"/>
                <a:chOff x="0" y="2014"/>
                <a:chExt cx="1267" cy="633"/>
              </a:xfrm>
            </p:grpSpPr>
            <p:sp>
              <p:nvSpPr>
                <p:cNvPr id="27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014"/>
                  <a:ext cx="1181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 dirty="0">
                      <a:cs typeface="Arial" charset="0"/>
                    </a:rPr>
                    <a:t>Clear 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/>
                </a:p>
              </p:txBody>
            </p:sp>
            <p:sp>
              <p:nvSpPr>
                <p:cNvPr id="28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2014"/>
                  <a:ext cx="1267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37"/>
              <p:cNvGrpSpPr>
                <a:grpSpLocks/>
              </p:cNvGrpSpPr>
              <p:nvPr/>
            </p:nvGrpSpPr>
            <p:grpSpPr bwMode="auto">
              <a:xfrm>
                <a:off x="1267" y="2014"/>
                <a:ext cx="1267" cy="633"/>
                <a:chOff x="1267" y="2014"/>
                <a:chExt cx="1267" cy="633"/>
              </a:xfrm>
            </p:grpSpPr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1310" y="2014"/>
                  <a:ext cx="1181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 dirty="0">
                      <a:cs typeface="Arial" charset="0"/>
                    </a:rPr>
                    <a:t>Cash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/>
                  <a:endParaRPr lang="en-US" sz="2400" dirty="0"/>
                </a:p>
              </p:txBody>
            </p:sp>
            <p:sp>
              <p:nvSpPr>
                <p:cNvPr id="26" name="Rectangle 36"/>
                <p:cNvSpPr>
                  <a:spLocks noChangeArrowheads="1"/>
                </p:cNvSpPr>
                <p:nvPr/>
              </p:nvSpPr>
              <p:spPr bwMode="auto">
                <a:xfrm>
                  <a:off x="1267" y="2014"/>
                  <a:ext cx="1267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2" name="Group 39"/>
              <p:cNvGrpSpPr>
                <a:grpSpLocks/>
              </p:cNvGrpSpPr>
              <p:nvPr/>
            </p:nvGrpSpPr>
            <p:grpSpPr bwMode="auto">
              <a:xfrm>
                <a:off x="2534" y="2014"/>
                <a:ext cx="1267" cy="633"/>
                <a:chOff x="2534" y="2014"/>
                <a:chExt cx="1267" cy="633"/>
              </a:xfrm>
            </p:grpSpPr>
            <p:sp>
              <p:nvSpPr>
                <p:cNvPr id="23" name="Rectangle 15"/>
                <p:cNvSpPr>
                  <a:spLocks noChangeArrowheads="1"/>
                </p:cNvSpPr>
                <p:nvPr/>
              </p:nvSpPr>
              <p:spPr bwMode="auto">
                <a:xfrm>
                  <a:off x="2577" y="2014"/>
                  <a:ext cx="1181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200" dirty="0">
                      <a:cs typeface="Arial" charset="0"/>
                    </a:rPr>
                    <a:t>Remittance Account (Offsets the Remittance Account)</a:t>
                  </a:r>
                  <a:endParaRPr lang="en-US" sz="1200" dirty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 dirty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sz="2400" dirty="0"/>
                </a:p>
              </p:txBody>
            </p:sp>
            <p:sp>
              <p:nvSpPr>
                <p:cNvPr id="24" name="Rectangle 38"/>
                <p:cNvSpPr>
                  <a:spLocks noChangeArrowheads="1"/>
                </p:cNvSpPr>
                <p:nvPr/>
              </p:nvSpPr>
              <p:spPr bwMode="auto">
                <a:xfrm>
                  <a:off x="2534" y="2014"/>
                  <a:ext cx="1267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-3" y="-3"/>
              <a:ext cx="3807" cy="265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1295400" y="5410200"/>
            <a:ext cx="76185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Note: The invoice is marked as closed when the receipt is</a:t>
            </a:r>
          </a:p>
          <a:p>
            <a:r>
              <a:rPr lang="en-US" sz="2000" dirty="0"/>
              <a:t> created, not when the cash is deposited!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7315200" cy="34747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Setup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Transactions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Transaction Types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Transactions - Setup</a:t>
            </a:r>
            <a:endParaRPr lang="en-US" dirty="0"/>
          </a:p>
        </p:txBody>
      </p:sp>
      <p:pic>
        <p:nvPicPr>
          <p:cNvPr id="5" name="Picture 4" descr="transaction type invc screen sho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524000"/>
            <a:ext cx="5663856" cy="474007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30731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Natural Application Only!!</a:t>
            </a:r>
          </a:p>
          <a:p>
            <a:r>
              <a:rPr lang="en-US" dirty="0" smtClean="0"/>
              <a:t>Allow Overapplication – Never!!</a:t>
            </a:r>
          </a:p>
          <a:p>
            <a:r>
              <a:rPr lang="en-US" dirty="0" smtClean="0"/>
              <a:t>Use Meaningful Names</a:t>
            </a:r>
          </a:p>
          <a:p>
            <a:pPr lvl="1"/>
            <a:r>
              <a:rPr lang="en-US" dirty="0" smtClean="0"/>
              <a:t>Especially First 4 Characters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/>
              <a:t>PIGI </a:t>
            </a:r>
            <a:r>
              <a:rPr lang="en-US" dirty="0" smtClean="0"/>
              <a:t>– </a:t>
            </a:r>
          </a:p>
          <a:p>
            <a:pPr lvl="2"/>
            <a:r>
              <a:rPr lang="en-US" dirty="0" smtClean="0"/>
              <a:t>Palo Alto International Government Invoices</a:t>
            </a:r>
          </a:p>
          <a:p>
            <a:pPr lvl="1"/>
            <a:r>
              <a:rPr lang="en-US" dirty="0" smtClean="0"/>
              <a:t>Selection Tool For Standard </a:t>
            </a:r>
            <a:r>
              <a:rPr lang="en-US" dirty="0" smtClean="0"/>
              <a:t>Reports</a:t>
            </a:r>
          </a:p>
          <a:p>
            <a:r>
              <a:rPr lang="en-US" dirty="0" smtClean="0"/>
              <a:t>And – Numbering</a:t>
            </a:r>
          </a:p>
          <a:p>
            <a:pPr lvl="1"/>
            <a:r>
              <a:rPr lang="en-US" dirty="0" smtClean="0"/>
              <a:t>Noticeably Different From Sales Order </a:t>
            </a:r>
            <a:r>
              <a:rPr lang="en-US" dirty="0" smtClean="0"/>
              <a:t>Numbers With Enough Numbers to Extend Into the Future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 smtClean="0"/>
              <a:t>Least One </a:t>
            </a:r>
            <a:r>
              <a:rPr lang="en-US" dirty="0" smtClean="0"/>
              <a:t>Transactio</a:t>
            </a:r>
            <a:r>
              <a:rPr lang="en-US" dirty="0" smtClean="0"/>
              <a:t>n Type </a:t>
            </a:r>
            <a:r>
              <a:rPr lang="en-US" dirty="0" smtClean="0"/>
              <a:t>Per </a:t>
            </a:r>
            <a:r>
              <a:rPr lang="en-US" dirty="0" smtClean="0"/>
              <a:t>AR Account</a:t>
            </a:r>
          </a:p>
          <a:p>
            <a:r>
              <a:rPr lang="en-US" dirty="0" smtClean="0"/>
              <a:t>Primary Driver For Accounts Used In </a:t>
            </a:r>
            <a:r>
              <a:rPr lang="en-US" dirty="0" smtClean="0"/>
              <a:t>AutoAccounting </a:t>
            </a:r>
          </a:p>
          <a:p>
            <a:r>
              <a:rPr lang="en-US" dirty="0" smtClean="0"/>
              <a:t>Utilize Chargebacks? Deposits?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Types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30731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6705600" cy="304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Setup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Transactions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AutoAccounting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AutoAccounting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905000"/>
          <a:ext cx="7543801" cy="3886200"/>
        </p:xfrm>
        <a:graphic>
          <a:graphicData uri="http://schemas.openxmlformats.org/drawingml/2006/table">
            <a:tbl>
              <a:tblPr/>
              <a:tblGrid>
                <a:gridCol w="1019432"/>
                <a:gridCol w="838766"/>
                <a:gridCol w="929383"/>
                <a:gridCol w="984319"/>
                <a:gridCol w="884075"/>
                <a:gridCol w="923153"/>
                <a:gridCol w="996212"/>
                <a:gridCol w="968461"/>
              </a:tblGrid>
              <a:tr h="4663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ACCOUNTING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FLEXFIELD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SEGMENTS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AUTO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INVOICE CLEARING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FREIGHT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RECEIVABLE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REVENUE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TAX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UNBILLED RECEIVABLE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>UNEARNED REVENUE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(Possible Default 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Sources)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-Salesreps*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Salesreps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-Salesreps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-Salesreps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Salesreps*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Standard Lines*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Taxes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-Salesreps*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-Salesreps*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Company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Division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Taxes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 Department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Taxes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Account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Taxes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Subaccount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Transaction Types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Taxes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Standard Lines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155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155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621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Special use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AutoInvoice - where revenue not = qty * price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Bill in Arrears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Guarantees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Bill in Advance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Guarantees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>- Deposits</a:t>
                      </a:r>
                      <a:endParaRPr lang="en-US" sz="11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4530" marR="64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30731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AutoInvoice Frequency?</a:t>
            </a:r>
            <a:endParaRPr lang="en-US" dirty="0" smtClean="0"/>
          </a:p>
          <a:p>
            <a:pPr lvl="1"/>
            <a:r>
              <a:rPr lang="en-US" dirty="0" smtClean="0"/>
              <a:t>Clear Exceptions ASAP – Have Process In </a:t>
            </a:r>
            <a:r>
              <a:rPr lang="en-US" dirty="0" smtClean="0"/>
              <a:t>Place</a:t>
            </a:r>
            <a:endParaRPr lang="en-US" dirty="0" smtClean="0"/>
          </a:p>
          <a:p>
            <a:pPr lvl="1"/>
            <a:r>
              <a:rPr lang="en-US" dirty="0" smtClean="0"/>
              <a:t>Deal With Credits For Closed Invoices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Approvals for Imported Credit </a:t>
            </a:r>
            <a:r>
              <a:rPr lang="en-US" dirty="0" smtClean="0"/>
              <a:t>Memos?</a:t>
            </a:r>
            <a:endParaRPr lang="en-US" dirty="0" smtClean="0"/>
          </a:p>
          <a:p>
            <a:r>
              <a:rPr lang="en-US" dirty="0" smtClean="0"/>
              <a:t>Manual Items</a:t>
            </a:r>
          </a:p>
          <a:p>
            <a:pPr lvl="1"/>
            <a:r>
              <a:rPr lang="en-US" dirty="0" smtClean="0"/>
              <a:t>Debit Memos – Proper </a:t>
            </a:r>
            <a:r>
              <a:rPr lang="en-US" dirty="0" smtClean="0"/>
              <a:t>Controls?</a:t>
            </a:r>
            <a:endParaRPr lang="en-US" dirty="0" smtClean="0"/>
          </a:p>
          <a:p>
            <a:pPr lvl="1"/>
            <a:r>
              <a:rPr lang="en-US" dirty="0" smtClean="0"/>
              <a:t>Credit Memos – </a:t>
            </a:r>
            <a:r>
              <a:rPr lang="en-US" dirty="0" smtClean="0"/>
              <a:t>Approvals?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Are </a:t>
            </a:r>
            <a:r>
              <a:rPr lang="en-US" dirty="0" smtClean="0"/>
              <a:t>the Actual Forms Locked up?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Have All Interfaced Items Made It?</a:t>
            </a:r>
          </a:p>
          <a:p>
            <a:pPr lvl="1">
              <a:lnSpc>
                <a:spcPct val="90000"/>
              </a:lnSpc>
            </a:pPr>
            <a:r>
              <a:rPr lang="en-US" sz="2700" dirty="0" smtClean="0"/>
              <a:t>How do You Know? Who is Responsible?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- Processing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30731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Revenue Recognition</a:t>
            </a:r>
          </a:p>
          <a:p>
            <a:pPr lvl="1"/>
            <a:r>
              <a:rPr lang="en-US" sz="2200" dirty="0" smtClean="0"/>
              <a:t>SOP-97, 98 - </a:t>
            </a:r>
            <a:r>
              <a:rPr lang="en-US" sz="2200" dirty="0" smtClean="0"/>
              <a:t>AICPA – Statement of </a:t>
            </a:r>
            <a:r>
              <a:rPr lang="en-US" sz="2200" dirty="0" smtClean="0"/>
              <a:t>Position</a:t>
            </a:r>
          </a:p>
          <a:p>
            <a:pPr lvl="1"/>
            <a:r>
              <a:rPr lang="en-US" sz="2200" dirty="0" smtClean="0"/>
              <a:t>SAB 101 </a:t>
            </a:r>
            <a:r>
              <a:rPr lang="en-US" sz="2200" dirty="0" smtClean="0"/>
              <a:t>– SEC - Staff </a:t>
            </a:r>
            <a:r>
              <a:rPr lang="en-US" sz="2200" dirty="0" smtClean="0"/>
              <a:t>Accounting Bulletin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charset="0"/>
              </a:rPr>
              <a:t>Do </a:t>
            </a:r>
            <a:r>
              <a:rPr lang="en-US" sz="2200" dirty="0" smtClean="0">
                <a:cs typeface="Arial" charset="0"/>
              </a:rPr>
              <a:t>You Have Items Where Revenue Can’t Be Recognized Upon Shipment?</a:t>
            </a:r>
            <a:endParaRPr lang="en-US" sz="22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charset="0"/>
              </a:rPr>
              <a:t>Does the Person Entering the Order Know When the Revenue Should Be Recognized?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charset="0"/>
              </a:rPr>
              <a:t>When Do You Know? How?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charset="0"/>
              </a:rPr>
              <a:t>What Determines When Revenue May Be Recognized?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charset="0"/>
              </a:rPr>
              <a:t>Do You Have Standard Payment Terms?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Times New Roman" pitchFamily="18" charset="0"/>
              </a:rPr>
              <a:t>Do You Ever Have Exceptions</a:t>
            </a:r>
            <a:r>
              <a:rPr lang="en-US" sz="2200" dirty="0" smtClean="0">
                <a:cs typeface="Times New Roman" pitchFamily="18" charset="0"/>
              </a:rPr>
              <a:t>?</a:t>
            </a:r>
          </a:p>
          <a:p>
            <a:r>
              <a:rPr lang="en-US" sz="2200" dirty="0" smtClean="0">
                <a:cs typeface="Arial" charset="0"/>
              </a:rPr>
              <a:t>Do You Have a Return Policy? </a:t>
            </a:r>
            <a:r>
              <a:rPr lang="en-US" sz="2200" dirty="0" smtClean="0">
                <a:cs typeface="Arial" charset="0"/>
              </a:rPr>
              <a:t>e.g., </a:t>
            </a:r>
            <a:r>
              <a:rPr lang="en-US" sz="2200" dirty="0" smtClean="0">
                <a:cs typeface="Arial" charset="0"/>
              </a:rPr>
              <a:t>Full Money Back in </a:t>
            </a:r>
            <a:r>
              <a:rPr lang="en-US" sz="2200" dirty="0" smtClean="0">
                <a:cs typeface="Arial" charset="0"/>
              </a:rPr>
              <a:t>      			30 </a:t>
            </a:r>
            <a:r>
              <a:rPr lang="en-US" sz="2200" dirty="0" smtClean="0">
                <a:cs typeface="Arial" charset="0"/>
              </a:rPr>
              <a:t>Days</a:t>
            </a:r>
            <a:r>
              <a:rPr lang="en-US" sz="2200" dirty="0" smtClean="0">
                <a:cs typeface="Arial" charset="0"/>
              </a:rPr>
              <a:t>?</a:t>
            </a:r>
            <a:endParaRPr lang="en-US" sz="2200" dirty="0" smtClean="0"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Recognition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407944"/>
            <a:ext cx="28445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dirty="0" smtClean="0">
                <a:cs typeface="Arial" charset="0"/>
              </a:rPr>
              <a:t>Do You Use </a:t>
            </a:r>
            <a:r>
              <a:rPr lang="en-US" sz="2200" dirty="0" smtClean="0">
                <a:cs typeface="Arial" charset="0"/>
              </a:rPr>
              <a:t>“Arrangements” </a:t>
            </a:r>
            <a:r>
              <a:rPr lang="en-US" sz="2200" dirty="0" smtClean="0">
                <a:cs typeface="Arial" charset="0"/>
              </a:rPr>
              <a:t>With Your Customers (Where the Revenue for One Invoice May Not Be Recognized Until the Subsequent Items Ship</a:t>
            </a:r>
            <a:r>
              <a:rPr lang="en-US" sz="2200" dirty="0" smtClean="0">
                <a:cs typeface="Arial" charset="0"/>
              </a:rPr>
              <a:t>)?</a:t>
            </a:r>
            <a:endParaRPr lang="en-US" sz="2200" dirty="0" smtClean="0"/>
          </a:p>
          <a:p>
            <a:r>
              <a:rPr lang="en-US" sz="2200" dirty="0" smtClean="0">
                <a:cs typeface="Arial" charset="0"/>
              </a:rPr>
              <a:t>How </a:t>
            </a:r>
            <a:r>
              <a:rPr lang="en-US" sz="2200" dirty="0" smtClean="0">
                <a:cs typeface="Arial" charset="0"/>
              </a:rPr>
              <a:t>Do You Deal With “Revenue” for Invoices Where You Don’t Expect to Receive Payment</a:t>
            </a:r>
            <a:r>
              <a:rPr lang="en-US" sz="2200" dirty="0" smtClean="0">
                <a:cs typeface="Arial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charset="0"/>
              </a:rPr>
              <a:t>Do You Use Standard Pricing? </a:t>
            </a:r>
            <a:endParaRPr lang="en-US" sz="22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charset="0"/>
              </a:rPr>
              <a:t>How Do You Deal With Variable Pricing and Revenue Recognition?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Times New Roman" pitchFamily="18" charset="0"/>
              </a:rPr>
              <a:t>How Do You Handle Discounts With Bundled Products</a:t>
            </a:r>
            <a:r>
              <a:rPr lang="en-US" sz="2200" dirty="0" smtClean="0"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charset="0"/>
              </a:rPr>
              <a:t>Do You Sell ‘Beta Products’?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Times New Roman" pitchFamily="18" charset="0"/>
              </a:rPr>
              <a:t>Or ‘Future’ Products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charset="0"/>
              </a:rPr>
              <a:t>How Does </a:t>
            </a:r>
            <a:r>
              <a:rPr lang="en-US" sz="2200" dirty="0" smtClean="0">
                <a:cs typeface="Arial" charset="0"/>
              </a:rPr>
              <a:t>Revenue Recognition Impact </a:t>
            </a:r>
            <a:r>
              <a:rPr lang="en-US" sz="2200" dirty="0" smtClean="0">
                <a:cs typeface="Arial" charset="0"/>
              </a:rPr>
              <a:t>Your </a:t>
            </a:r>
            <a:r>
              <a:rPr lang="en-US" sz="2200" dirty="0" smtClean="0">
                <a:cs typeface="Arial" charset="0"/>
              </a:rPr>
              <a:t>Accounting for Cost </a:t>
            </a:r>
            <a:r>
              <a:rPr lang="en-US" sz="2200" dirty="0" smtClean="0">
                <a:cs typeface="Arial" charset="0"/>
              </a:rPr>
              <a:t>of Goods Sold?</a:t>
            </a:r>
          </a:p>
          <a:p>
            <a:pPr>
              <a:lnSpc>
                <a:spcPct val="90000"/>
              </a:lnSpc>
            </a:pPr>
            <a:endParaRPr lang="en-US" sz="2200" dirty="0" smtClean="0"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Impacts Revenue Recognition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7944"/>
            <a:ext cx="29969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Cash Application</a:t>
            </a:r>
          </a:p>
          <a:p>
            <a:pPr lvl="1"/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Processing</a:t>
            </a:r>
          </a:p>
          <a:p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Processing</a:t>
            </a:r>
          </a:p>
          <a:p>
            <a:r>
              <a:rPr lang="en-US" dirty="0" smtClean="0"/>
              <a:t>Adjustments</a:t>
            </a:r>
          </a:p>
          <a:p>
            <a:pPr lvl="1"/>
            <a:r>
              <a:rPr lang="en-US" dirty="0" smtClean="0"/>
              <a:t>Setup </a:t>
            </a:r>
          </a:p>
          <a:p>
            <a:pPr lvl="1"/>
            <a:r>
              <a:rPr lang="en-US" dirty="0" smtClean="0"/>
              <a:t>Processing</a:t>
            </a:r>
          </a:p>
          <a:p>
            <a:r>
              <a:rPr lang="en-US" dirty="0" smtClean="0"/>
              <a:t>Close and </a:t>
            </a:r>
            <a:r>
              <a:rPr lang="en-US" dirty="0" smtClean="0"/>
              <a:t>Reconciliation</a:t>
            </a:r>
          </a:p>
          <a:p>
            <a:r>
              <a:rPr lang="en-US" dirty="0" smtClean="0"/>
              <a:t>Separation of Duties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7944"/>
            <a:ext cx="36065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Applicable Accounting </a:t>
            </a:r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Cover Your </a:t>
            </a:r>
            <a:r>
              <a:rPr lang="en-US" dirty="0" smtClean="0"/>
              <a:t>Bases</a:t>
            </a:r>
          </a:p>
          <a:p>
            <a:pPr lvl="1"/>
            <a:r>
              <a:rPr lang="en-US" dirty="0" smtClean="0"/>
              <a:t>Create As Many as Are Necessary</a:t>
            </a:r>
          </a:p>
          <a:p>
            <a:pPr lvl="1"/>
            <a:r>
              <a:rPr lang="en-US" dirty="0" smtClean="0"/>
              <a:t>Tie </a:t>
            </a:r>
            <a:r>
              <a:rPr lang="en-US" dirty="0" smtClean="0"/>
              <a:t>to Items Where </a:t>
            </a:r>
            <a:r>
              <a:rPr lang="en-US" dirty="0" smtClean="0"/>
              <a:t>Possible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Utilize Revenue Recognition Wizard and/or</a:t>
            </a:r>
          </a:p>
          <a:p>
            <a:pPr>
              <a:buNone/>
            </a:pPr>
            <a:r>
              <a:rPr lang="en-US" dirty="0" smtClean="0"/>
              <a:t>Release 12 “Revenue Recognition Release”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Control Revenue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407944"/>
            <a:ext cx="33017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7010400" cy="34747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Setup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Receipts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Receivable Activity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Adjustments - Setups</a:t>
            </a:r>
            <a:endParaRPr lang="en-US" dirty="0"/>
          </a:p>
        </p:txBody>
      </p:sp>
      <p:pic>
        <p:nvPicPr>
          <p:cNvPr id="4" name="Picture 3" descr="receivables activity adj screen sho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524000"/>
            <a:ext cx="5334000" cy="492497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30731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Define Proper GL Accounts 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/>
              <a:t>Never Be Your AR Account (It Is Already Offset Automatically)</a:t>
            </a:r>
          </a:p>
          <a:p>
            <a:r>
              <a:rPr lang="en-US" dirty="0" smtClean="0"/>
              <a:t>Adjust</a:t>
            </a:r>
          </a:p>
          <a:p>
            <a:pPr lvl="1"/>
            <a:r>
              <a:rPr lang="en-US" dirty="0" smtClean="0"/>
              <a:t>Select Proper Type</a:t>
            </a:r>
          </a:p>
          <a:p>
            <a:pPr lvl="2"/>
            <a:r>
              <a:rPr lang="en-US" dirty="0" smtClean="0"/>
              <a:t>Invoice, Line, Tax, Freight, Charges</a:t>
            </a:r>
          </a:p>
          <a:p>
            <a:r>
              <a:rPr lang="en-US" dirty="0" smtClean="0"/>
              <a:t>Un-adjust</a:t>
            </a:r>
          </a:p>
          <a:p>
            <a:pPr lvl="1"/>
            <a:r>
              <a:rPr lang="en-US" dirty="0" smtClean="0"/>
              <a:t>Use Same </a:t>
            </a:r>
            <a:r>
              <a:rPr lang="en-US" dirty="0" smtClean="0"/>
              <a:t>Accounts As Used With </a:t>
            </a:r>
            <a:r>
              <a:rPr lang="en-US" dirty="0" smtClean="0"/>
              <a:t>Original Adjustment</a:t>
            </a:r>
          </a:p>
          <a:p>
            <a:r>
              <a:rPr lang="en-US" dirty="0" smtClean="0"/>
              <a:t>Use Limits and Approvals!</a:t>
            </a:r>
          </a:p>
          <a:p>
            <a:r>
              <a:rPr lang="en-US" dirty="0" smtClean="0"/>
              <a:t>Check for Lots of Small Adjustments on Single Invoice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Adjustments – Setup/Process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407944"/>
            <a:ext cx="29207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Close Checklist</a:t>
            </a:r>
          </a:p>
          <a:p>
            <a:r>
              <a:rPr lang="en-US" sz="2800" dirty="0" smtClean="0"/>
              <a:t>Close Schedule</a:t>
            </a:r>
          </a:p>
          <a:p>
            <a:r>
              <a:rPr lang="en-US" sz="2800" dirty="0" smtClean="0"/>
              <a:t>Pre-Process As Much As You Can</a:t>
            </a:r>
          </a:p>
          <a:p>
            <a:r>
              <a:rPr lang="en-US" sz="2800" dirty="0" smtClean="0"/>
              <a:t>Reconcile </a:t>
            </a:r>
          </a:p>
          <a:p>
            <a:pPr lvl="1"/>
            <a:r>
              <a:rPr lang="en-US" sz="2800" dirty="0" smtClean="0"/>
              <a:t>AR To </a:t>
            </a:r>
            <a:r>
              <a:rPr lang="en-US" sz="2800" dirty="0" smtClean="0"/>
              <a:t>Aging</a:t>
            </a:r>
            <a:endParaRPr lang="en-US" sz="2800" dirty="0" smtClean="0"/>
          </a:p>
          <a:p>
            <a:pPr lvl="1"/>
            <a:r>
              <a:rPr lang="en-US" sz="2800" dirty="0" smtClean="0"/>
              <a:t>AR To GL Activity</a:t>
            </a:r>
          </a:p>
          <a:p>
            <a:pPr lvl="2"/>
            <a:r>
              <a:rPr lang="en-US" sz="2400" dirty="0" smtClean="0"/>
              <a:t>Insure AR Only Uses “AR Accounts</a:t>
            </a:r>
            <a:r>
              <a:rPr lang="en-US" sz="2400" dirty="0" smtClean="0"/>
              <a:t>”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Insure Proper Controls Are in Place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Create Month End Packet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Retain as Needed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Close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407944"/>
            <a:ext cx="28445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Reconciliation – AR to Aging</a:t>
            </a:r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143000" y="1676400"/>
          <a:ext cx="6858000" cy="4165600"/>
        </p:xfrm>
        <a:graphic>
          <a:graphicData uri="http://schemas.openxmlformats.org/presentationml/2006/ole">
            <p:oleObj spid="_x0000_s25602" name="Worksheet" r:id="rId3" imgW="11390760" imgH="4491360" progId="Excel.Sheet.8">
              <p:embed/>
            </p:oleObj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7944"/>
            <a:ext cx="29969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– Tie to Aging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Journal Entries Report</a:t>
            </a:r>
            <a:r>
              <a:rPr lang="en-US" sz="2400" dirty="0" smtClean="0"/>
              <a:t> – </a:t>
            </a:r>
            <a:r>
              <a:rPr lang="en-US" sz="2400" b="1" dirty="0" smtClean="0"/>
              <a:t>Summary By Category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Verify That No Illogical Entries (AR Vs. No AR In Category)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Transaction Register</a:t>
            </a:r>
            <a:r>
              <a:rPr lang="en-US" sz="2400" dirty="0" smtClean="0"/>
              <a:t> </a:t>
            </a:r>
            <a:r>
              <a:rPr lang="en-US" sz="2000" dirty="0" smtClean="0"/>
              <a:t>(Split By Company And Currency)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Invoices, Debit Memos, Credit Memos, Commitments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Credit Memo Total Should Be Negative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Watch Bottom  Total In 11.5.9 – Includes ALL Currencies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Applied Receipts Register</a:t>
            </a:r>
            <a:r>
              <a:rPr lang="en-US" sz="2400" dirty="0" smtClean="0"/>
              <a:t> –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Add Totals And Multiply By -1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Result May Be Negative Or Positive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Note That Total Does Not Include Discounts In 11.5.9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Note: Cash Received Does Not Equal Amount Applied!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Adjustment Register</a:t>
            </a:r>
            <a:r>
              <a:rPr lang="en-US" sz="2400" dirty="0" smtClean="0"/>
              <a:t> </a:t>
            </a:r>
            <a:r>
              <a:rPr lang="en-US" sz="2000" dirty="0" smtClean="0"/>
              <a:t>(May Be Negative Or Positive)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/>
              <a:t>Invoice Exceptions Report</a:t>
            </a:r>
            <a:r>
              <a:rPr lang="en-US" sz="2400" dirty="0" smtClean="0"/>
              <a:t> </a:t>
            </a:r>
            <a:r>
              <a:rPr lang="en-US" sz="2000" dirty="0" smtClean="0"/>
              <a:t>(Items Not Aged)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407944"/>
            <a:ext cx="32255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Reconciliation – AR to GL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362200" y="1295400"/>
          <a:ext cx="6248400" cy="4887330"/>
        </p:xfrm>
        <a:graphic>
          <a:graphicData uri="http://schemas.openxmlformats.org/presentationml/2006/ole">
            <p:oleObj spid="_x0000_s26626" name="Worksheet" r:id="rId3" imgW="7233120" imgH="5671440" progId="Excel.Sheet.8">
              <p:embed/>
            </p:oleObj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30731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latin typeface="Tahoma" pitchFamily="34" charset="0"/>
              </a:rPr>
              <a:t>GL </a:t>
            </a:r>
            <a:r>
              <a:rPr lang="en-US" sz="2400" b="1" dirty="0" smtClean="0">
                <a:latin typeface="Tahoma" pitchFamily="34" charset="0"/>
              </a:rPr>
              <a:t>Account Starting Balance</a:t>
            </a:r>
            <a:endParaRPr lang="en-US" sz="2400" b="1" dirty="0" smtClean="0">
              <a:latin typeface="Tahoma" pitchFamily="34" charset="0"/>
            </a:endParaRPr>
          </a:p>
          <a:p>
            <a:r>
              <a:rPr lang="en-US" dirty="0" smtClean="0">
                <a:latin typeface="Tahoma" pitchFamily="34" charset="0"/>
              </a:rPr>
              <a:t>+/- Current Period Manual Journal Entries</a:t>
            </a:r>
          </a:p>
          <a:p>
            <a:r>
              <a:rPr lang="en-US" dirty="0" smtClean="0">
                <a:latin typeface="Tahoma" pitchFamily="34" charset="0"/>
              </a:rPr>
              <a:t>+/- To Date Manual Journal </a:t>
            </a:r>
            <a:r>
              <a:rPr lang="en-US" dirty="0" smtClean="0">
                <a:latin typeface="Tahoma" pitchFamily="34" charset="0"/>
              </a:rPr>
              <a:t>Entries</a:t>
            </a:r>
          </a:p>
          <a:p>
            <a:r>
              <a:rPr lang="en-US" sz="2800" b="1" dirty="0" smtClean="0">
                <a:latin typeface="Tahoma" pitchFamily="34" charset="0"/>
              </a:rPr>
              <a:t>GL </a:t>
            </a:r>
            <a:r>
              <a:rPr lang="en-US" sz="2800" b="1" dirty="0" smtClean="0">
                <a:latin typeface="Tahoma" pitchFamily="34" charset="0"/>
              </a:rPr>
              <a:t>Account Ending </a:t>
            </a:r>
            <a:r>
              <a:rPr lang="en-US" sz="2800" b="1" dirty="0" smtClean="0">
                <a:latin typeface="Tahoma" pitchFamily="34" charset="0"/>
              </a:rPr>
              <a:t>Balance</a:t>
            </a:r>
          </a:p>
          <a:p>
            <a:pPr>
              <a:buNone/>
            </a:pPr>
            <a:endParaRPr lang="en-US" dirty="0" smtClean="0">
              <a:latin typeface="Tahoma" pitchFamily="34" charset="0"/>
            </a:endParaRPr>
          </a:p>
          <a:p>
            <a:endParaRPr lang="en-US" dirty="0" smtClean="0">
              <a:latin typeface="Tahoma" pitchFamily="34" charset="0"/>
            </a:endParaRPr>
          </a:p>
          <a:p>
            <a:r>
              <a:rPr lang="en-US" sz="2400" b="1" dirty="0" smtClean="0">
                <a:latin typeface="Tahoma" pitchFamily="34" charset="0"/>
              </a:rPr>
              <a:t>Ending </a:t>
            </a:r>
            <a:r>
              <a:rPr lang="en-US" sz="2400" b="1" dirty="0" smtClean="0">
                <a:latin typeface="Tahoma" pitchFamily="34" charset="0"/>
              </a:rPr>
              <a:t>Balance </a:t>
            </a:r>
            <a:r>
              <a:rPr lang="en-US" sz="2400" b="1" dirty="0" smtClean="0">
                <a:latin typeface="Tahoma" pitchFamily="34" charset="0"/>
              </a:rPr>
              <a:t>Should </a:t>
            </a:r>
            <a:r>
              <a:rPr lang="en-US" sz="2400" b="1" dirty="0" smtClean="0">
                <a:latin typeface="Tahoma" pitchFamily="34" charset="0"/>
              </a:rPr>
              <a:t>Equal: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800" dirty="0" smtClean="0">
              <a:latin typeface="Tahoma" pitchFamily="34" charset="0"/>
            </a:endParaRPr>
          </a:p>
          <a:p>
            <a:pPr lvl="1"/>
            <a:r>
              <a:rPr lang="en-US" dirty="0" smtClean="0">
                <a:latin typeface="Tahoma" pitchFamily="34" charset="0"/>
              </a:rPr>
              <a:t>Ending Aged Trial Balance by </a:t>
            </a:r>
            <a:r>
              <a:rPr lang="en-US" dirty="0" smtClean="0">
                <a:latin typeface="Tahoma" pitchFamily="34" charset="0"/>
              </a:rPr>
              <a:t>Account</a:t>
            </a:r>
          </a:p>
          <a:p>
            <a:pPr lvl="1"/>
            <a:endParaRPr lang="en-US" dirty="0" smtClean="0">
              <a:latin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</a:rPr>
              <a:t>Potential Issues:</a:t>
            </a:r>
          </a:p>
          <a:p>
            <a:pPr lvl="1"/>
            <a:r>
              <a:rPr lang="en-US" dirty="0" smtClean="0">
                <a:latin typeface="Tahoma" pitchFamily="34" charset="0"/>
              </a:rPr>
              <a:t>Other Applications Using “Our” Accounts</a:t>
            </a:r>
          </a:p>
          <a:p>
            <a:pPr lvl="1"/>
            <a:r>
              <a:rPr lang="en-US" dirty="0" smtClean="0">
                <a:latin typeface="Tahoma" pitchFamily="34" charset="0"/>
              </a:rPr>
              <a:t>Manual Journal Entries</a:t>
            </a:r>
            <a:endParaRPr lang="en-US" dirty="0" smtClean="0">
              <a:latin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Reconcile to GL </a:t>
            </a: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407944"/>
            <a:ext cx="29207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Who </a:t>
            </a:r>
            <a:r>
              <a:rPr lang="en-US" sz="2800" dirty="0" smtClean="0"/>
              <a:t>Can Add, Change, Inactivate?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Who Controls Credit Limits?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Who Can Change Names?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What Are Your Controls for Adding New Customers? Addresses? Inactivating</a:t>
            </a:r>
            <a:r>
              <a:rPr lang="en-US" sz="28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Define and Use Order Holds – Leverage!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New Customers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Credit Issues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Maintenance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07944"/>
            <a:ext cx="31493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 Processes With Best Audit </a:t>
            </a:r>
            <a:r>
              <a:rPr lang="en-US" dirty="0" smtClean="0"/>
              <a:t>Trails</a:t>
            </a:r>
          </a:p>
          <a:p>
            <a:pPr lvl="1"/>
            <a:r>
              <a:rPr lang="en-US" dirty="0" smtClean="0"/>
              <a:t>Tie To Original Activity – Whenever </a:t>
            </a:r>
            <a:r>
              <a:rPr lang="en-US" dirty="0" smtClean="0"/>
              <a:t>Possible</a:t>
            </a:r>
          </a:p>
          <a:p>
            <a:r>
              <a:rPr lang="en-US" dirty="0" smtClean="0"/>
              <a:t>Control Customizations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Process Capabilities</a:t>
            </a:r>
          </a:p>
          <a:p>
            <a:r>
              <a:rPr lang="en-US" dirty="0" smtClean="0"/>
              <a:t>Limit Who Can Perform Which Functions by User/Role</a:t>
            </a:r>
          </a:p>
          <a:p>
            <a:pPr lvl="1"/>
            <a:r>
              <a:rPr lang="en-US" dirty="0" smtClean="0"/>
              <a:t>Reports Too!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Tips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407944"/>
            <a:ext cx="28445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Bank Accounts Are Usually Shared With Accounts Payable</a:t>
            </a:r>
          </a:p>
          <a:p>
            <a:r>
              <a:rPr lang="en-US" dirty="0" smtClean="0"/>
              <a:t>Ideal To Use A Slightly Different GL Account </a:t>
            </a:r>
            <a:r>
              <a:rPr lang="en-US" dirty="0" smtClean="0"/>
              <a:t>(e.g., Subaccount) for </a:t>
            </a:r>
            <a:r>
              <a:rPr lang="en-US" dirty="0" smtClean="0"/>
              <a:t>Cash Than AP </a:t>
            </a:r>
            <a:r>
              <a:rPr lang="en-US" dirty="0" smtClean="0"/>
              <a:t>Uses </a:t>
            </a:r>
            <a:r>
              <a:rPr lang="en-US" dirty="0" smtClean="0"/>
              <a:t>f</a:t>
            </a:r>
            <a:r>
              <a:rPr lang="en-US" dirty="0" smtClean="0"/>
              <a:t>or </a:t>
            </a:r>
            <a:r>
              <a:rPr lang="en-US" dirty="0" smtClean="0"/>
              <a:t>Reconciliation Purposes</a:t>
            </a:r>
          </a:p>
          <a:p>
            <a:r>
              <a:rPr lang="en-US" dirty="0" smtClean="0"/>
              <a:t>Watch Accounts </a:t>
            </a:r>
            <a:r>
              <a:rPr lang="en-US" dirty="0" smtClean="0"/>
              <a:t>You Use!!</a:t>
            </a:r>
            <a:endParaRPr lang="en-US" dirty="0" smtClean="0"/>
          </a:p>
          <a:p>
            <a:pPr lvl="1"/>
            <a:r>
              <a:rPr lang="en-US" dirty="0" smtClean="0"/>
              <a:t>Can Cause Serious </a:t>
            </a:r>
            <a:r>
              <a:rPr lang="en-US" dirty="0" smtClean="0"/>
              <a:t>Issues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Application - Setup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407944"/>
            <a:ext cx="33017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External Lockbox</a:t>
            </a:r>
          </a:p>
          <a:p>
            <a:r>
              <a:rPr lang="en-US" dirty="0" smtClean="0"/>
              <a:t>Don’t Allow Collectors to Adjust (Either Without Approvals or Not at All)</a:t>
            </a:r>
          </a:p>
          <a:p>
            <a:r>
              <a:rPr lang="en-US" dirty="0" smtClean="0"/>
              <a:t>Use Credit Memo Approvals </a:t>
            </a:r>
          </a:p>
          <a:p>
            <a:pPr lvl="1"/>
            <a:r>
              <a:rPr lang="en-US" dirty="0" smtClean="0"/>
              <a:t>Restrict Ability to Create CM</a:t>
            </a:r>
          </a:p>
          <a:p>
            <a:r>
              <a:rPr lang="en-US" dirty="0" smtClean="0"/>
              <a:t>Use Adjustment Approvals</a:t>
            </a:r>
          </a:p>
          <a:p>
            <a:pPr lvl="1"/>
            <a:r>
              <a:rPr lang="en-US" dirty="0" smtClean="0"/>
              <a:t>With Manager as Approver</a:t>
            </a:r>
          </a:p>
          <a:p>
            <a:r>
              <a:rPr lang="en-US" dirty="0" smtClean="0"/>
              <a:t>Check for Multiple Small Adjustments</a:t>
            </a:r>
          </a:p>
          <a:p>
            <a:r>
              <a:rPr lang="en-US" dirty="0" smtClean="0"/>
              <a:t>Different Folks to:</a:t>
            </a:r>
          </a:p>
          <a:p>
            <a:pPr lvl="1"/>
            <a:r>
              <a:rPr lang="en-US" dirty="0" smtClean="0"/>
              <a:t>Apply</a:t>
            </a:r>
            <a:r>
              <a:rPr lang="en-US" dirty="0" smtClean="0"/>
              <a:t> </a:t>
            </a:r>
            <a:r>
              <a:rPr lang="en-US" dirty="0" smtClean="0"/>
              <a:t>Cash</a:t>
            </a:r>
          </a:p>
          <a:p>
            <a:pPr lvl="1"/>
            <a:r>
              <a:rPr lang="en-US" dirty="0" smtClean="0"/>
              <a:t>Create Invoices</a:t>
            </a:r>
          </a:p>
          <a:p>
            <a:pPr lvl="1"/>
            <a:r>
              <a:rPr lang="en-US" dirty="0" smtClean="0"/>
              <a:t>Collect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Duties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407944"/>
            <a:ext cx="28445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2800" dirty="0" smtClean="0">
                <a:latin typeface="Tahoma" pitchFamily="34" charset="0"/>
              </a:rPr>
              <a:t>Cathy Cakebread</a:t>
            </a:r>
          </a:p>
          <a:p>
            <a:pPr algn="ctr">
              <a:buNone/>
            </a:pPr>
            <a:r>
              <a:rPr lang="en-US" sz="2800" dirty="0" smtClean="0">
                <a:latin typeface="Tahoma" pitchFamily="34" charset="0"/>
              </a:rPr>
              <a:t>Consultant</a:t>
            </a:r>
          </a:p>
          <a:p>
            <a:endParaRPr lang="en-US" sz="2800" dirty="0" smtClean="0">
              <a:latin typeface="Tahoma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Tahoma" pitchFamily="34" charset="0"/>
                <a:hlinkClick r:id="rId3"/>
              </a:rPr>
              <a:t>www.cathycakebread.com</a:t>
            </a:r>
            <a:r>
              <a:rPr lang="en-US" sz="2800" dirty="0" smtClean="0">
                <a:latin typeface="Tahoma" pitchFamily="34" charset="0"/>
              </a:rPr>
              <a:t>   For More Papers</a:t>
            </a:r>
          </a:p>
          <a:p>
            <a:pPr algn="ctr">
              <a:buNone/>
            </a:pPr>
            <a:endParaRPr lang="en-US" sz="2800" dirty="0" smtClean="0">
              <a:latin typeface="Tahoma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Tahoma" pitchFamily="34" charset="0"/>
                <a:hlinkClick r:id="rId4"/>
              </a:rPr>
              <a:t>cathyc@cathycakebread.com</a:t>
            </a:r>
            <a:endParaRPr lang="en-US" sz="2800" dirty="0" smtClean="0">
              <a:latin typeface="Tahoma" pitchFamily="34" charset="0"/>
            </a:endParaRPr>
          </a:p>
          <a:p>
            <a:pPr algn="ctr">
              <a:buNone/>
            </a:pPr>
            <a:endParaRPr lang="en-US" sz="2800" dirty="0" smtClean="0">
              <a:latin typeface="Tahoma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Tahoma" pitchFamily="34" charset="0"/>
              </a:rPr>
              <a:t>(650) </a:t>
            </a:r>
            <a:r>
              <a:rPr lang="en-US" sz="2800" dirty="0" smtClean="0">
                <a:latin typeface="Tahoma" pitchFamily="34" charset="0"/>
              </a:rPr>
              <a:t>610-9130</a:t>
            </a:r>
          </a:p>
          <a:p>
            <a:pPr algn="ctr">
              <a:buNone/>
            </a:pPr>
            <a:endParaRPr lang="en-US" sz="2800" dirty="0" smtClean="0">
              <a:latin typeface="Tahoma" pitchFamily="34" charset="0"/>
            </a:endParaRPr>
          </a:p>
          <a:p>
            <a:pPr algn="ctr">
              <a:buNone/>
            </a:pPr>
            <a:endParaRPr lang="en-US" sz="2800" dirty="0" smtClean="0">
              <a:latin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 smtClean="0"/>
              <a:t>AR List </a:t>
            </a:r>
            <a:r>
              <a:rPr lang="en-US" dirty="0" smtClean="0"/>
              <a:t>Server</a:t>
            </a:r>
          </a:p>
          <a:p>
            <a:pPr algn="ctr">
              <a:lnSpc>
                <a:spcPct val="90000"/>
              </a:lnSpc>
              <a:buNone/>
            </a:pPr>
            <a:endParaRPr lang="en-US" dirty="0" smtClean="0"/>
          </a:p>
          <a:p>
            <a:pPr lvl="1" algn="ctr">
              <a:lnSpc>
                <a:spcPct val="90000"/>
              </a:lnSpc>
              <a:buNone/>
            </a:pPr>
            <a:r>
              <a:rPr lang="en-US" u="sng" dirty="0" smtClean="0">
                <a:hlinkClick r:id="rId5"/>
              </a:rPr>
              <a:t>ar-list@yahoogroups.com</a:t>
            </a:r>
            <a:endParaRPr lang="en-US" u="sng" dirty="0" smtClean="0"/>
          </a:p>
          <a:p>
            <a:pPr lvl="1" algn="ctr">
              <a:lnSpc>
                <a:spcPct val="90000"/>
              </a:lnSpc>
            </a:pPr>
            <a:endParaRPr lang="en-US" sz="2800" u="sng" dirty="0" smtClean="0">
              <a:latin typeface="Tahoma" pitchFamily="34" charset="0"/>
            </a:endParaRPr>
          </a:p>
          <a:p>
            <a:pPr algn="ct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0" y="6407944"/>
            <a:ext cx="29207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ceipt Classes Screen shot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199" y="1600200"/>
            <a:ext cx="5533625" cy="46783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Receipt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Setup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Receipts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Receipt Classes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407944"/>
            <a:ext cx="32255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Cash</a:t>
            </a:r>
            <a:r>
              <a:rPr lang="en-US" dirty="0" smtClean="0"/>
              <a:t> – Should Be The Only Field That Uses A Real Cash Account</a:t>
            </a:r>
          </a:p>
          <a:p>
            <a:r>
              <a:rPr lang="en-US" b="1" dirty="0" smtClean="0"/>
              <a:t>Receipt Confirmation</a:t>
            </a:r>
            <a:r>
              <a:rPr lang="en-US" dirty="0" smtClean="0"/>
              <a:t> – For Credit Cards And Automatic Receipts – Should Be A Unique Account </a:t>
            </a:r>
          </a:p>
          <a:p>
            <a:r>
              <a:rPr lang="en-US" b="1" dirty="0" smtClean="0"/>
              <a:t>Remittance</a:t>
            </a:r>
            <a:r>
              <a:rPr lang="en-US" dirty="0" smtClean="0"/>
              <a:t> - For Credit Cards And Automatic Receipts – Should Be A Unique Account </a:t>
            </a:r>
          </a:p>
          <a:p>
            <a:r>
              <a:rPr lang="en-US" b="1" dirty="0" smtClean="0"/>
              <a:t>Bank Charges </a:t>
            </a:r>
            <a:r>
              <a:rPr lang="en-US" dirty="0" smtClean="0"/>
              <a:t>– </a:t>
            </a:r>
            <a:r>
              <a:rPr lang="en-US" dirty="0" smtClean="0"/>
              <a:t>Should be An </a:t>
            </a:r>
            <a:r>
              <a:rPr lang="en-US" dirty="0" smtClean="0"/>
              <a:t>Expense Account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Receipt Classes – </a:t>
            </a:r>
            <a:br>
              <a:rPr lang="en-US" dirty="0" smtClean="0"/>
            </a:br>
            <a:r>
              <a:rPr lang="en-US" dirty="0" smtClean="0"/>
              <a:t>Payment Methods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07944"/>
            <a:ext cx="31493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Unapplied Receipts </a:t>
            </a:r>
            <a:r>
              <a:rPr lang="en-US" dirty="0" smtClean="0"/>
              <a:t>– Should Be A Unique Account (Not AR Or Cash Account!)</a:t>
            </a:r>
          </a:p>
          <a:p>
            <a:r>
              <a:rPr lang="en-US" b="1" dirty="0" smtClean="0"/>
              <a:t>Unidentified Receipts </a:t>
            </a:r>
            <a:r>
              <a:rPr lang="en-US" dirty="0" smtClean="0"/>
              <a:t>– May By The Same As The Unapplied Account But Better If Different (Not </a:t>
            </a:r>
            <a:r>
              <a:rPr lang="en-US" dirty="0" smtClean="0"/>
              <a:t>AR </a:t>
            </a:r>
            <a:r>
              <a:rPr lang="en-US" dirty="0" smtClean="0"/>
              <a:t>Or Cash Account!)</a:t>
            </a:r>
          </a:p>
          <a:p>
            <a:r>
              <a:rPr lang="en-US" b="1" dirty="0" smtClean="0"/>
              <a:t>On Account Receipts</a:t>
            </a:r>
            <a:r>
              <a:rPr lang="en-US" dirty="0" smtClean="0"/>
              <a:t> – Ideally Unique Account = A “</a:t>
            </a:r>
            <a:r>
              <a:rPr lang="en-US" dirty="0" smtClean="0"/>
              <a:t>Liability</a:t>
            </a:r>
            <a:r>
              <a:rPr lang="en-US" dirty="0" smtClean="0"/>
              <a:t>” - </a:t>
            </a:r>
            <a:r>
              <a:rPr lang="en-US" dirty="0" smtClean="0"/>
              <a:t>(Not AR Or Cash Account!) </a:t>
            </a:r>
            <a:r>
              <a:rPr lang="en-US" dirty="0" smtClean="0"/>
              <a:t>		</a:t>
            </a:r>
          </a:p>
          <a:p>
            <a:r>
              <a:rPr lang="en-US" b="1" dirty="0" smtClean="0"/>
              <a:t>Unearned Discounts </a:t>
            </a:r>
            <a:r>
              <a:rPr lang="en-US" dirty="0" smtClean="0"/>
              <a:t>– Unique Expense Account (Receivables Activity)</a:t>
            </a:r>
          </a:p>
          <a:p>
            <a:r>
              <a:rPr lang="en-US" b="1" dirty="0" smtClean="0"/>
              <a:t>Earned Discounts </a:t>
            </a:r>
            <a:r>
              <a:rPr lang="en-US" dirty="0" smtClean="0"/>
              <a:t>– May Be The Same As Unearned But Ideally Unique (Receivables Activity)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407944"/>
            <a:ext cx="33017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Cash Accounting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676400"/>
            <a:ext cx="4572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Debit</a:t>
            </a:r>
            <a:endParaRPr lang="en-US" sz="2000" b="1" i="1" dirty="0" smtClean="0"/>
          </a:p>
          <a:p>
            <a:r>
              <a:rPr lang="en-US" sz="2000" i="1" dirty="0" smtClean="0"/>
              <a:t>  </a:t>
            </a:r>
            <a:r>
              <a:rPr lang="en-US" dirty="0" smtClean="0"/>
              <a:t>Cash (Receipt Class)</a:t>
            </a:r>
            <a:r>
              <a:rPr lang="en-US" i="1" dirty="0" smtClean="0"/>
              <a:t>  </a:t>
            </a:r>
          </a:p>
          <a:p>
            <a:r>
              <a:rPr lang="en-US" i="1" dirty="0" smtClean="0"/>
              <a:t>  </a:t>
            </a:r>
            <a:r>
              <a:rPr lang="en-US" dirty="0" smtClean="0"/>
              <a:t>Unapplied Cash (Receipt Class)</a:t>
            </a:r>
          </a:p>
          <a:p>
            <a:endParaRPr lang="en-US" dirty="0" smtClean="0"/>
          </a:p>
          <a:p>
            <a:r>
              <a:rPr lang="en-US" b="1" dirty="0" smtClean="0"/>
              <a:t>Note: </a:t>
            </a:r>
            <a:r>
              <a:rPr lang="en-US" dirty="0" smtClean="0"/>
              <a:t>4 Sided Entry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1600200"/>
            <a:ext cx="6172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Credit</a:t>
            </a:r>
          </a:p>
          <a:p>
            <a:r>
              <a:rPr lang="en-US" sz="2000" dirty="0" smtClean="0"/>
              <a:t>  </a:t>
            </a:r>
            <a:r>
              <a:rPr lang="en-US" dirty="0" smtClean="0"/>
              <a:t>Unapplied Cash (Receipt Class)</a:t>
            </a:r>
          </a:p>
          <a:p>
            <a:r>
              <a:rPr lang="en-US" dirty="0" smtClean="0"/>
              <a:t>  AR (Based On The Invoice </a:t>
            </a:r>
            <a:r>
              <a:rPr lang="en-US" dirty="0" smtClean="0"/>
              <a:t>You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Are Paying)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3581400"/>
            <a:ext cx="4033838" cy="4530725"/>
          </a:xfrm>
          <a:prstGeom prst="rect">
            <a:avLst/>
          </a:prstGeom>
          <a:noFill/>
          <a:ln/>
        </p:spPr>
        <p:txBody>
          <a:bodyPr vert="horz" lIns="92075" tIns="46038" rIns="92075" bIns="46038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DEBIT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Cash (Receipt Class)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dirty="0" smtClean="0"/>
              <a:t>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Discount (Receipt Class - Based On Whether Earned Or Unearned)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dirty="0" smtClean="0"/>
              <a:t>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Unapplied Cash (Receipt Class)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038600" y="3581400"/>
            <a:ext cx="4033837" cy="4530725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Credit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000" b="1" dirty="0" smtClean="0"/>
              <a:t>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Unapplied Cash (Receipt Class)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dirty="0" smtClean="0"/>
              <a:t>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 (From The Invoice)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1371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Apply </a:t>
            </a:r>
            <a:r>
              <a:rPr lang="en-US" b="1" i="1" dirty="0" smtClean="0"/>
              <a:t>Receipt Immediately </a:t>
            </a:r>
            <a:r>
              <a:rPr lang="en-US" b="1" i="1" dirty="0" smtClean="0"/>
              <a:t>to An Invoice</a:t>
            </a:r>
            <a:endParaRPr lang="en-US" b="1" i="1" dirty="0"/>
          </a:p>
        </p:txBody>
      </p:sp>
      <p:sp>
        <p:nvSpPr>
          <p:cNvPr id="13" name="Rectangle 12"/>
          <p:cNvSpPr/>
          <p:nvPr/>
        </p:nvSpPr>
        <p:spPr>
          <a:xfrm>
            <a:off x="1371600" y="3276600"/>
            <a:ext cx="7672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Apply </a:t>
            </a:r>
            <a:r>
              <a:rPr lang="en-US" b="1" i="1" dirty="0" smtClean="0"/>
              <a:t>Receipt Immediately </a:t>
            </a:r>
            <a:r>
              <a:rPr lang="en-US" b="1" i="1" dirty="0" smtClean="0"/>
              <a:t>to An Invoice With A Discount</a:t>
            </a:r>
            <a:endParaRPr lang="en-US" b="1" i="1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200400" y="6407944"/>
            <a:ext cx="35303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 Cash Accounting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DEBIT</a:t>
            </a:r>
          </a:p>
          <a:p>
            <a:pPr lvl="1"/>
            <a:r>
              <a:rPr lang="en-US" dirty="0" smtClean="0"/>
              <a:t>- Cash (Receipt Class)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8600" y="144780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CREDIT</a:t>
            </a:r>
          </a:p>
          <a:p>
            <a:pPr lvl="1"/>
            <a:r>
              <a:rPr lang="en-US" dirty="0" smtClean="0"/>
              <a:t>- Unapplied Cash (Receipt Class)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2667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DEBIT</a:t>
            </a:r>
          </a:p>
          <a:p>
            <a:pPr lvl="1"/>
            <a:r>
              <a:rPr lang="en-US" dirty="0" smtClean="0"/>
              <a:t>- Unapplied Cash </a:t>
            </a:r>
          </a:p>
          <a:p>
            <a:pPr lvl="1"/>
            <a:r>
              <a:rPr lang="en-US" dirty="0" smtClean="0"/>
              <a:t>(Receipt Class)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67200" y="2667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CREDIT</a:t>
            </a:r>
          </a:p>
          <a:p>
            <a:pPr lvl="1"/>
            <a:r>
              <a:rPr lang="en-US" dirty="0" smtClean="0"/>
              <a:t>- AR (Based on the Invoice(s) </a:t>
            </a:r>
          </a:p>
          <a:p>
            <a:pPr lvl="1"/>
            <a:r>
              <a:rPr lang="en-US" dirty="0" smtClean="0"/>
              <a:t>You Are Paying)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4191000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DEBIT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- </a:t>
            </a:r>
            <a:r>
              <a:rPr lang="en-US" dirty="0" smtClean="0"/>
              <a:t>AR (From the Original Invoice </a:t>
            </a:r>
          </a:p>
          <a:p>
            <a:pPr lvl="1"/>
            <a:r>
              <a:rPr lang="en-US" dirty="0" smtClean="0"/>
              <a:t>That You Are Unapplying</a:t>
            </a:r>
            <a:endParaRPr lang="en-US" dirty="0"/>
          </a:p>
          <a:p>
            <a:r>
              <a:rPr lang="en-US" dirty="0" smtClean="0"/>
              <a:t>  - Unapplied Cash (Receipt Class)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43400" y="4419600"/>
            <a:ext cx="48006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CREDIT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- </a:t>
            </a:r>
            <a:r>
              <a:rPr lang="en-US" dirty="0" smtClean="0"/>
              <a:t>Unapplied Cash (Receipt Class)</a:t>
            </a:r>
          </a:p>
          <a:p>
            <a:r>
              <a:rPr lang="en-US" dirty="0"/>
              <a:t> </a:t>
            </a:r>
            <a:r>
              <a:rPr lang="en-US" dirty="0" smtClean="0"/>
              <a:t> - AR (Based on New the Invoice(s))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6400" y="1219200"/>
            <a:ext cx="2417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Leave As Unapplied</a:t>
            </a:r>
            <a:endParaRPr lang="en-US" b="1" i="1" dirty="0"/>
          </a:p>
        </p:txBody>
      </p:sp>
      <p:sp>
        <p:nvSpPr>
          <p:cNvPr id="11" name="Rectangle 10"/>
          <p:cNvSpPr/>
          <p:nvPr/>
        </p:nvSpPr>
        <p:spPr>
          <a:xfrm>
            <a:off x="1676400" y="2438400"/>
            <a:ext cx="3013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Apply Unapplied Amount</a:t>
            </a:r>
            <a:endParaRPr lang="en-US" b="1" i="1" dirty="0"/>
          </a:p>
        </p:txBody>
      </p:sp>
      <p:sp>
        <p:nvSpPr>
          <p:cNvPr id="12" name="Rectangle 11"/>
          <p:cNvSpPr/>
          <p:nvPr/>
        </p:nvSpPr>
        <p:spPr>
          <a:xfrm>
            <a:off x="1752600" y="4038600"/>
            <a:ext cx="2733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Unapply and Re-Apply</a:t>
            </a:r>
            <a:endParaRPr lang="en-US" b="1" i="1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505200" y="6407944"/>
            <a:ext cx="32255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Ideally:</a:t>
            </a:r>
          </a:p>
          <a:p>
            <a:pPr lvl="1"/>
            <a:r>
              <a:rPr lang="en-US" dirty="0" smtClean="0"/>
              <a:t>Include Both Invoice Number </a:t>
            </a:r>
            <a:r>
              <a:rPr lang="en-US" u="sng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Amount From </a:t>
            </a:r>
            <a:r>
              <a:rPr lang="en-US" dirty="0" smtClean="0"/>
              <a:t>Customer Remittance </a:t>
            </a:r>
            <a:r>
              <a:rPr lang="en-US" dirty="0" smtClean="0"/>
              <a:t>Advise</a:t>
            </a:r>
          </a:p>
          <a:p>
            <a:r>
              <a:rPr lang="en-US" dirty="0" smtClean="0"/>
              <a:t>Can Take </a:t>
            </a:r>
            <a:r>
              <a:rPr lang="en-US" u="sng" dirty="0" smtClean="0"/>
              <a:t>Months</a:t>
            </a:r>
            <a:r>
              <a:rPr lang="en-US" dirty="0" smtClean="0"/>
              <a:t> To Establish With Your Bank</a:t>
            </a:r>
          </a:p>
          <a:p>
            <a:r>
              <a:rPr lang="en-US" dirty="0" smtClean="0"/>
              <a:t>“Auto” Lockbox Is Not “Automatic” Receipts</a:t>
            </a:r>
          </a:p>
          <a:p>
            <a:pPr lvl="1"/>
            <a:r>
              <a:rPr lang="en-US" dirty="0" smtClean="0"/>
              <a:t>Considered To Be Manual</a:t>
            </a:r>
          </a:p>
          <a:p>
            <a:r>
              <a:rPr lang="en-US" dirty="0" smtClean="0"/>
              <a:t>Work With Bank To Improve Quality Of Data Received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Examples</a:t>
            </a:r>
          </a:p>
          <a:p>
            <a:r>
              <a:rPr lang="en-US" dirty="0" smtClean="0"/>
              <a:t>Complete Batches Only!</a:t>
            </a:r>
          </a:p>
          <a:p>
            <a:pPr lvl="1"/>
            <a:r>
              <a:rPr lang="en-US" dirty="0" smtClean="0"/>
              <a:t>Consistent With Bank Batches</a:t>
            </a:r>
          </a:p>
          <a:p>
            <a:r>
              <a:rPr lang="en-US" dirty="0" smtClean="0"/>
              <a:t>Allow Payment of Unrelated Invoices? Never!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Lockbox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07944"/>
            <a:ext cx="3149353" cy="365125"/>
          </a:xfrm>
        </p:spPr>
        <p:txBody>
          <a:bodyPr/>
          <a:lstStyle/>
          <a:p>
            <a:r>
              <a:rPr lang="en-US" dirty="0" smtClean="0"/>
              <a:t>Copyright © 2009 - Cathy Cakebread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D03B-3967-4AF7-AB85-2479D4C8EEE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6706</TotalTime>
  <Words>1906</Words>
  <Application>Microsoft Office PowerPoint</Application>
  <PresentationFormat>On-screen Show (4:3)</PresentationFormat>
  <Paragraphs>441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Concourse</vt:lpstr>
      <vt:lpstr>Worksheet</vt:lpstr>
      <vt:lpstr>Best Practices for  Oracle Receivables</vt:lpstr>
      <vt:lpstr>Agenda</vt:lpstr>
      <vt:lpstr>Cash Application - Setup</vt:lpstr>
      <vt:lpstr>Receipt Classes</vt:lpstr>
      <vt:lpstr>Receipt Classes –  Payment Methods</vt:lpstr>
      <vt:lpstr>And…</vt:lpstr>
      <vt:lpstr>Cash Accounting</vt:lpstr>
      <vt:lpstr>And More Cash Accounting</vt:lpstr>
      <vt:lpstr>Lockbox</vt:lpstr>
      <vt:lpstr>Processing Cash</vt:lpstr>
      <vt:lpstr>And…</vt:lpstr>
      <vt:lpstr>Credit Card Processing</vt:lpstr>
      <vt:lpstr>Slide 13</vt:lpstr>
      <vt:lpstr>Transactions - Setup</vt:lpstr>
      <vt:lpstr>Transaction Types</vt:lpstr>
      <vt:lpstr>AutoAccounting</vt:lpstr>
      <vt:lpstr>Transaction - Processing</vt:lpstr>
      <vt:lpstr>Revenue Recognition</vt:lpstr>
      <vt:lpstr>Impacts Revenue Recognition</vt:lpstr>
      <vt:lpstr>Ways to Control Revenue</vt:lpstr>
      <vt:lpstr>Adjustments - Setups</vt:lpstr>
      <vt:lpstr>Adjustments – Setup/Process</vt:lpstr>
      <vt:lpstr>Period Close Process</vt:lpstr>
      <vt:lpstr>Reconciliation – AR to Aging</vt:lpstr>
      <vt:lpstr>Tips – Tie to Aging</vt:lpstr>
      <vt:lpstr>Reconciliation – AR to GL</vt:lpstr>
      <vt:lpstr>Reconcile to GL Tips</vt:lpstr>
      <vt:lpstr>Customer Maintenance</vt:lpstr>
      <vt:lpstr>General Tips </vt:lpstr>
      <vt:lpstr>Separation Of Duties</vt:lpstr>
      <vt:lpstr>Slide 31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 Oracle Receivables</dc:title>
  <dc:creator>Cathy Cakebread</dc:creator>
  <cp:lastModifiedBy>Cathy Cakebread</cp:lastModifiedBy>
  <cp:revision>203</cp:revision>
  <dcterms:created xsi:type="dcterms:W3CDTF">2009-01-07T01:04:07Z</dcterms:created>
  <dcterms:modified xsi:type="dcterms:W3CDTF">2009-01-16T20:21:21Z</dcterms:modified>
</cp:coreProperties>
</file>