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ls" ContentType="application/vnd.ms-exce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Default Extension="emf" ContentType="image/x-emf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3"/>
  </p:notesMasterIdLst>
  <p:handoutMasterIdLst>
    <p:handoutMasterId r:id="rId34"/>
  </p:handoutMasterIdLst>
  <p:sldIdLst>
    <p:sldId id="256" r:id="rId2"/>
    <p:sldId id="257" r:id="rId3"/>
    <p:sldId id="258" r:id="rId4"/>
    <p:sldId id="264" r:id="rId5"/>
    <p:sldId id="259" r:id="rId6"/>
    <p:sldId id="260" r:id="rId7"/>
    <p:sldId id="271" r:id="rId8"/>
    <p:sldId id="274" r:id="rId9"/>
    <p:sldId id="261" r:id="rId10"/>
    <p:sldId id="262" r:id="rId11"/>
    <p:sldId id="281" r:id="rId12"/>
    <p:sldId id="263" r:id="rId13"/>
    <p:sldId id="287" r:id="rId14"/>
    <p:sldId id="265" r:id="rId15"/>
    <p:sldId id="266" r:id="rId16"/>
    <p:sldId id="267" r:id="rId17"/>
    <p:sldId id="268" r:id="rId18"/>
    <p:sldId id="284" r:id="rId19"/>
    <p:sldId id="285" r:id="rId20"/>
    <p:sldId id="286" r:id="rId21"/>
    <p:sldId id="269" r:id="rId22"/>
    <p:sldId id="270" r:id="rId23"/>
    <p:sldId id="273" r:id="rId24"/>
    <p:sldId id="272" r:id="rId25"/>
    <p:sldId id="276" r:id="rId26"/>
    <p:sldId id="275" r:id="rId27"/>
    <p:sldId id="277" r:id="rId28"/>
    <p:sldId id="283" r:id="rId29"/>
    <p:sldId id="278" r:id="rId30"/>
    <p:sldId id="282" r:id="rId31"/>
    <p:sldId id="279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61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D0A7B4-7A34-4119-8B69-1083B12E7A7A}" type="datetimeFigureOut">
              <a:rPr lang="en-US" smtClean="0"/>
              <a:pPr/>
              <a:t>1/13/2009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A400CA-7074-4041-ACE3-E0F7A2B05E6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BA534C-D736-425A-9188-BAABC7037F32}" type="datetimeFigureOut">
              <a:rPr lang="en-US" smtClean="0"/>
              <a:t>1/13/2009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B0AF17-8550-4045-88F8-DB61A5876C72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B0AF17-8550-4045-88F8-DB61A5876C72}" type="slidenum">
              <a:rPr lang="en-US" smtClean="0"/>
              <a:t>31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FC0244C-A190-4AA0-849A-20EC691FEFD5}" type="datetime1">
              <a:rPr lang="en-US" smtClean="0"/>
              <a:t>1/13/2009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r>
              <a:rPr lang="en-US" dirty="0" smtClean="0"/>
              <a:t>Copyright © 2009 - Cathy Cakebread     </a:t>
            </a:r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B10D03B-3967-4AF7-AB85-2479D4C8EEE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ADED1F8-0E77-47B9-BC9C-FDFB4FDDC19D}" type="datetime1">
              <a:rPr lang="en-US" smtClean="0"/>
              <a:t>1/13/2009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Copyright © 2009 - Cathy Cakebread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B10D03B-3967-4AF7-AB85-2479D4C8EEE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2AEDB3C-3752-453A-8036-4FC3C688A5F7}" type="datetime1">
              <a:rPr lang="en-US" smtClean="0"/>
              <a:t>1/13/2009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Copyright © 2009 - Cathy Cakebread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B10D03B-3967-4AF7-AB85-2479D4C8EEE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fld id="{2250B6EC-BFCB-4E03-8B67-3F3B65F40709}" type="datetime1">
              <a:rPr lang="en-US" smtClean="0"/>
              <a:t>1/13/2009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Copyright © 2009 - Cathy Cakebread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6407944"/>
            <a:ext cx="935832" cy="365125"/>
          </a:xfrm>
        </p:spPr>
        <p:txBody>
          <a:bodyPr/>
          <a:lstStyle>
            <a:extLst/>
          </a:lstStyle>
          <a:p>
            <a:fld id="{CB10D03B-3967-4AF7-AB85-2479D4C8EEE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6A45C90-99BB-433E-9A9A-1AAF8F1F4BD7}" type="datetime1">
              <a:rPr lang="en-US" smtClean="0"/>
              <a:t>1/13/2009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Copyright © 2009 - Cathy Cakebread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B10D03B-3967-4AF7-AB85-2479D4C8EEE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9561C7-B761-42F2-8035-67AE46264FCA}" type="datetime1">
              <a:rPr lang="en-US" smtClean="0"/>
              <a:t>1/13/2009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Copyright © 2009 - Cathy Cakebread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B10D03B-3967-4AF7-AB85-2479D4C8EEE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86239D-FAA5-47D4-94E6-8E5B80580D09}" type="datetime1">
              <a:rPr lang="en-US" smtClean="0"/>
              <a:t>1/13/2009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Copyright © 2009 - Cathy Cakebread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B10D03B-3967-4AF7-AB85-2479D4C8EEE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9319B3E-3909-4C99-8394-7FC02B3113BE}" type="datetime1">
              <a:rPr lang="en-US" smtClean="0"/>
              <a:t>1/13/2009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Copyright © 2009 - Cathy Cakebread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B10D03B-3967-4AF7-AB85-2479D4C8EEE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6FC8B03-C997-411D-9C41-7A7ABC0E023C}" type="datetime1">
              <a:rPr lang="en-US" smtClean="0"/>
              <a:t>1/13/2009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Copyright © 2009 - Cathy Cakebread  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B10D03B-3967-4AF7-AB85-2479D4C8EEE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81C0D8D5-CBFD-4A86-8B85-89B2395C0DFA}" type="datetime1">
              <a:rPr lang="en-US" smtClean="0"/>
              <a:t>1/13/2009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Copyright © 2009 - Cathy Cakebread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B10D03B-3967-4AF7-AB85-2479D4C8EEE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C4B0C1A-5109-4C2C-B009-E58ACCF345FE}" type="datetime1">
              <a:rPr lang="en-US" smtClean="0"/>
              <a:t>1/13/2009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en-US" dirty="0" smtClean="0"/>
              <a:t>Copyright © 2009 - Cathy Cakebread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B10D03B-3967-4AF7-AB85-2479D4C8EEE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AB49DFB-D7EB-44D0-81CF-79F12642C7EE}" type="datetime1">
              <a:rPr lang="en-US" smtClean="0"/>
              <a:t>1/13/2009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en-US" dirty="0" smtClean="0"/>
              <a:t>Copyright © 2009 - Cathy Cakebread     </a:t>
            </a:r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B10D03B-3967-4AF7-AB85-2479D4C8EEE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Excel_97-2003_Worksheet1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Excel_97-2003_Worksheet2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athycakebread.co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ar-list@yahoogroups.com" TargetMode="External"/><Relationship Id="rId4" Type="http://schemas.openxmlformats.org/officeDocument/2006/relationships/hyperlink" Target="mailto:cathyc@cathycakebread.com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906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Best Practices for </a:t>
            </a:r>
            <a:br>
              <a:rPr lang="en-US" dirty="0" smtClean="0"/>
            </a:br>
            <a:r>
              <a:rPr lang="en-US" dirty="0" smtClean="0"/>
              <a:t>Oracle Receivables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Cathy Cakebread</a:t>
            </a:r>
          </a:p>
          <a:p>
            <a:r>
              <a:rPr lang="en-US" dirty="0" smtClean="0"/>
              <a:t>Consultant </a:t>
            </a:r>
          </a:p>
          <a:p>
            <a:r>
              <a:rPr lang="en-US" dirty="0" smtClean="0"/>
              <a:t>NorCal OAUG Training Day 2009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429000" y="6407944"/>
            <a:ext cx="3301753" cy="365125"/>
          </a:xfrm>
        </p:spPr>
        <p:txBody>
          <a:bodyPr/>
          <a:lstStyle/>
          <a:p>
            <a:r>
              <a:rPr lang="en-US" dirty="0" smtClean="0"/>
              <a:t>Copyright © 2009 - Cathy Cakebread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D03B-3967-4AF7-AB85-2479D4C8EEEF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2800" dirty="0" smtClean="0"/>
              <a:t>Closed Batch – Eek!</a:t>
            </a:r>
          </a:p>
          <a:p>
            <a:pPr lvl="1"/>
            <a:r>
              <a:rPr lang="en-US" sz="2400" dirty="0" smtClean="0"/>
              <a:t>Meaningless!!!</a:t>
            </a:r>
          </a:p>
          <a:p>
            <a:r>
              <a:rPr lang="en-US" sz="2800" dirty="0" smtClean="0"/>
              <a:t>Only Use On Account If It Truly Is “Cash In Advance” Or Prepayment</a:t>
            </a:r>
          </a:p>
          <a:p>
            <a:r>
              <a:rPr lang="en-US" sz="2800" dirty="0" smtClean="0"/>
              <a:t>Resolve Unapplied And Unidentified ASAP</a:t>
            </a:r>
          </a:p>
          <a:p>
            <a:r>
              <a:rPr lang="en-US" sz="2800" dirty="0" smtClean="0"/>
              <a:t>Prompt Payment Discounts?? May Be An Issue Again With Current Economy</a:t>
            </a:r>
          </a:p>
          <a:p>
            <a:r>
              <a:rPr lang="en-US" sz="2800" dirty="0" smtClean="0"/>
              <a:t>Non-AR Cash (Miscellaneous Cash)</a:t>
            </a:r>
            <a:endParaRPr lang="en-US" sz="2800" dirty="0" smtClean="0"/>
          </a:p>
          <a:p>
            <a:pPr lvl="1"/>
            <a:r>
              <a:rPr lang="en-US" sz="2400" dirty="0" smtClean="0"/>
              <a:t>Process All In AR</a:t>
            </a:r>
          </a:p>
          <a:p>
            <a:pPr lvl="1"/>
            <a:r>
              <a:rPr lang="en-US" sz="2400" dirty="0" smtClean="0"/>
              <a:t>Predefine As Much As Is Possible</a:t>
            </a:r>
          </a:p>
          <a:p>
            <a:pPr lvl="1"/>
            <a:r>
              <a:rPr lang="en-US" sz="2400" dirty="0" smtClean="0"/>
              <a:t>Watch Account Controls</a:t>
            </a:r>
          </a:p>
          <a:p>
            <a:r>
              <a:rPr lang="en-US" sz="2800" dirty="0" smtClean="0"/>
              <a:t>Re-Enter </a:t>
            </a:r>
            <a:r>
              <a:rPr lang="en-US" sz="2800" dirty="0" smtClean="0"/>
              <a:t>In New </a:t>
            </a:r>
            <a:r>
              <a:rPr lang="en-US" sz="2800" dirty="0" smtClean="0"/>
              <a:t>Period (e.g., for Reverse and Re-Enter) </a:t>
            </a:r>
            <a:endParaRPr lang="en-US" sz="2800" dirty="0" smtClean="0"/>
          </a:p>
          <a:p>
            <a:pPr lvl="1"/>
            <a:r>
              <a:rPr lang="en-US" sz="2400" dirty="0" smtClean="0"/>
              <a:t>Use Special Day E.G., Sunday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Processing Cash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10000" y="6407944"/>
            <a:ext cx="2920753" cy="365125"/>
          </a:xfrm>
        </p:spPr>
        <p:txBody>
          <a:bodyPr/>
          <a:lstStyle/>
          <a:p>
            <a:r>
              <a:rPr lang="en-US" dirty="0" smtClean="0"/>
              <a:t>Copyright © 2009 - Cathy Cakebread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D03B-3967-4AF7-AB85-2479D4C8EEEF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Naming Conventions</a:t>
            </a:r>
          </a:p>
          <a:p>
            <a:pPr lvl="1"/>
            <a:r>
              <a:rPr lang="en-US" dirty="0" smtClean="0"/>
              <a:t>Batch Names</a:t>
            </a:r>
          </a:p>
          <a:p>
            <a:pPr lvl="2"/>
            <a:r>
              <a:rPr lang="en-US" dirty="0" smtClean="0"/>
              <a:t>Deposit Date – Bank</a:t>
            </a:r>
          </a:p>
          <a:p>
            <a:pPr lvl="3"/>
            <a:r>
              <a:rPr lang="en-US" dirty="0" smtClean="0"/>
              <a:t>01212009-boa</a:t>
            </a:r>
          </a:p>
          <a:p>
            <a:pPr lvl="1"/>
            <a:r>
              <a:rPr lang="en-US" dirty="0" smtClean="0"/>
              <a:t>Lockbox Batch Names</a:t>
            </a:r>
          </a:p>
          <a:p>
            <a:pPr lvl="2"/>
            <a:r>
              <a:rPr lang="en-US" dirty="0" smtClean="0"/>
              <a:t>Deposit Date – Bank</a:t>
            </a:r>
          </a:p>
          <a:p>
            <a:pPr lvl="3"/>
            <a:r>
              <a:rPr lang="en-US" dirty="0" smtClean="0"/>
              <a:t>01212009-boa</a:t>
            </a:r>
          </a:p>
          <a:p>
            <a:r>
              <a:rPr lang="en-US" dirty="0" smtClean="0"/>
              <a:t>Reverse Receipts:</a:t>
            </a:r>
          </a:p>
          <a:p>
            <a:pPr lvl="1"/>
            <a:r>
              <a:rPr lang="en-US" dirty="0" smtClean="0"/>
              <a:t>Debit Memo Vs. Re-open Invoice</a:t>
            </a:r>
          </a:p>
          <a:p>
            <a:pPr lvl="2"/>
            <a:r>
              <a:rPr lang="en-US" dirty="0" smtClean="0"/>
              <a:t>Debit Memo Rewards Them For Bouncing A Check </a:t>
            </a:r>
          </a:p>
          <a:p>
            <a:pPr lvl="3"/>
            <a:r>
              <a:rPr lang="en-US" dirty="0" smtClean="0"/>
              <a:t>New Due </a:t>
            </a:r>
            <a:r>
              <a:rPr lang="en-US" dirty="0" smtClean="0"/>
              <a:t>Date</a:t>
            </a:r>
          </a:p>
          <a:p>
            <a:r>
              <a:rPr lang="en-US" dirty="0" smtClean="0"/>
              <a:t>Utilize Controls for Cash Received In House</a:t>
            </a:r>
            <a:r>
              <a:rPr lang="en-US" dirty="0" smtClean="0"/>
              <a:t>	</a:t>
            </a:r>
          </a:p>
          <a:p>
            <a:pPr lvl="3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And…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657600" y="6407944"/>
            <a:ext cx="3073153" cy="365125"/>
          </a:xfrm>
        </p:spPr>
        <p:txBody>
          <a:bodyPr/>
          <a:lstStyle/>
          <a:p>
            <a:r>
              <a:rPr lang="en-US" dirty="0" smtClean="0"/>
              <a:t>Copyright © 2009 - Cathy Cakebread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D03B-3967-4AF7-AB85-2479D4C8EEEF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500" dirty="0" smtClean="0"/>
              <a:t>Always Protect Customer Credit Card Numbers</a:t>
            </a:r>
            <a:r>
              <a:rPr lang="en-US" sz="2500" dirty="0" smtClean="0"/>
              <a:t>!</a:t>
            </a:r>
          </a:p>
          <a:p>
            <a:pPr lvl="1"/>
            <a:r>
              <a:rPr lang="en-US" sz="2500" dirty="0" smtClean="0"/>
              <a:t>Only Show First 4 or Last 4</a:t>
            </a:r>
            <a:endParaRPr lang="en-US" sz="2500" dirty="0" smtClean="0"/>
          </a:p>
          <a:p>
            <a:r>
              <a:rPr lang="en-US" sz="2500" dirty="0" smtClean="0"/>
              <a:t>Auto Schedule </a:t>
            </a:r>
            <a:r>
              <a:rPr lang="en-US" sz="2500" dirty="0" smtClean="0"/>
              <a:t>Processes – </a:t>
            </a:r>
            <a:r>
              <a:rPr lang="en-US" sz="2500" dirty="0" smtClean="0"/>
              <a:t>Available In 11.5.10+</a:t>
            </a:r>
          </a:p>
          <a:p>
            <a:r>
              <a:rPr lang="en-US" sz="2500" dirty="0" smtClean="0"/>
              <a:t>Quickly Resolve Items Stuck In Confirm And </a:t>
            </a:r>
            <a:r>
              <a:rPr lang="en-US" sz="2500" dirty="0" smtClean="0"/>
              <a:t>Remit Status</a:t>
            </a:r>
            <a:endParaRPr lang="en-US" sz="2500" dirty="0" smtClean="0"/>
          </a:p>
          <a:p>
            <a:r>
              <a:rPr lang="en-US" sz="2500" dirty="0" smtClean="0"/>
              <a:t>Use Cash Management To Clear Using </a:t>
            </a:r>
            <a:r>
              <a:rPr lang="en-US" sz="2500" dirty="0" smtClean="0"/>
              <a:t>Actual Bank Data (If Possible)</a:t>
            </a:r>
          </a:p>
          <a:p>
            <a:pPr marL="365760" lvl="1" indent="-256032">
              <a:spcBef>
                <a:spcPts val="400"/>
              </a:spcBef>
              <a:buSzPct val="68000"/>
              <a:buFont typeface="Wingdings 3"/>
              <a:buChar char=""/>
            </a:pPr>
            <a:r>
              <a:rPr lang="en-US" sz="2500" dirty="0" smtClean="0"/>
              <a:t>Pre-Authorize</a:t>
            </a:r>
            <a:r>
              <a:rPr lang="en-US" sz="2500" dirty="0" smtClean="0"/>
              <a:t>? Re-Auth Time Frame?</a:t>
            </a:r>
          </a:p>
          <a:p>
            <a:pPr marL="365760" lvl="1" indent="-256032">
              <a:spcBef>
                <a:spcPts val="400"/>
              </a:spcBef>
              <a:buSzPct val="68000"/>
              <a:buFont typeface="Wingdings 3"/>
              <a:buChar char=""/>
            </a:pPr>
            <a:r>
              <a:rPr lang="en-US" sz="2500" dirty="0" smtClean="0"/>
              <a:t>Verify That All Transactions Were Actually Passed from the Service Provider</a:t>
            </a:r>
            <a:endParaRPr lang="en-US" sz="2500" dirty="0" smtClean="0"/>
          </a:p>
          <a:p>
            <a:pPr>
              <a:buNone/>
            </a:pPr>
            <a:r>
              <a:rPr lang="en-US" sz="2500" dirty="0" smtClean="0"/>
              <a:t>	</a:t>
            </a:r>
            <a:endParaRPr lang="en-US" sz="25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Credit Card Processing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429000" y="6407944"/>
            <a:ext cx="3301753" cy="365125"/>
          </a:xfrm>
        </p:spPr>
        <p:txBody>
          <a:bodyPr/>
          <a:lstStyle/>
          <a:p>
            <a:r>
              <a:rPr lang="en-US" dirty="0" smtClean="0"/>
              <a:t>Copyright © 2009 - Cathy Cakebread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D03B-3967-4AF7-AB85-2479D4C8EEEF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3925728" cy="365125"/>
          </a:xfrm>
        </p:spPr>
        <p:txBody>
          <a:bodyPr/>
          <a:lstStyle/>
          <a:p>
            <a:r>
              <a:rPr lang="en-US" dirty="0" smtClean="0"/>
              <a:t>Copyright © 2009 - Cathy Cakebread  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D03B-3967-4AF7-AB85-2479D4C8EEEF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304800" y="-152400"/>
            <a:ext cx="8637588" cy="1431925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Credit Card Accounting Impact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(In AR ONLY)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pSp>
        <p:nvGrpSpPr>
          <p:cNvPr id="8" name="Group 42"/>
          <p:cNvGrpSpPr>
            <a:grpSpLocks/>
          </p:cNvGrpSpPr>
          <p:nvPr/>
        </p:nvGrpSpPr>
        <p:grpSpPr bwMode="auto">
          <a:xfrm>
            <a:off x="1600200" y="1066800"/>
            <a:ext cx="6043613" cy="4211638"/>
            <a:chOff x="-3" y="-3"/>
            <a:chExt cx="3807" cy="2653"/>
          </a:xfrm>
        </p:grpSpPr>
        <p:grpSp>
          <p:nvGrpSpPr>
            <p:cNvPr id="9" name="Group 40"/>
            <p:cNvGrpSpPr>
              <a:grpSpLocks/>
            </p:cNvGrpSpPr>
            <p:nvPr/>
          </p:nvGrpSpPr>
          <p:grpSpPr bwMode="auto">
            <a:xfrm>
              <a:off x="0" y="0"/>
              <a:ext cx="3801" cy="2647"/>
              <a:chOff x="0" y="0"/>
              <a:chExt cx="3801" cy="2647"/>
            </a:xfrm>
          </p:grpSpPr>
          <p:grpSp>
            <p:nvGrpSpPr>
              <p:cNvPr id="11" name="Group 17"/>
              <p:cNvGrpSpPr>
                <a:grpSpLocks/>
              </p:cNvGrpSpPr>
              <p:nvPr/>
            </p:nvGrpSpPr>
            <p:grpSpPr bwMode="auto">
              <a:xfrm>
                <a:off x="0" y="0"/>
                <a:ext cx="1267" cy="403"/>
                <a:chOff x="0" y="0"/>
                <a:chExt cx="1267" cy="403"/>
              </a:xfrm>
            </p:grpSpPr>
            <p:sp>
              <p:nvSpPr>
                <p:cNvPr id="45" name="Rectangle 4"/>
                <p:cNvSpPr>
                  <a:spLocks noChangeArrowheads="1"/>
                </p:cNvSpPr>
                <p:nvPr/>
              </p:nvSpPr>
              <p:spPr bwMode="auto">
                <a:xfrm>
                  <a:off x="43" y="0"/>
                  <a:ext cx="1181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r>
                    <a:rPr lang="en-US" sz="1400" b="1" dirty="0">
                      <a:cs typeface="Arial" charset="0"/>
                    </a:rPr>
                    <a:t>Activity</a:t>
                  </a:r>
                  <a:endParaRPr lang="en-US" sz="1400" b="1" dirty="0">
                    <a:cs typeface="Times New Roman" pitchFamily="18" charset="0"/>
                  </a:endParaRPr>
                </a:p>
                <a:p>
                  <a:pPr eaLnBrk="0" hangingPunct="0"/>
                  <a:endParaRPr lang="en-US" sz="1400" b="1" dirty="0"/>
                </a:p>
              </p:txBody>
            </p:sp>
            <p:sp>
              <p:nvSpPr>
                <p:cNvPr id="46" name="Rectangle 16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1267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 dirty="0"/>
                </a:p>
              </p:txBody>
            </p:sp>
          </p:grpSp>
          <p:grpSp>
            <p:nvGrpSpPr>
              <p:cNvPr id="12" name="Group 19"/>
              <p:cNvGrpSpPr>
                <a:grpSpLocks/>
              </p:cNvGrpSpPr>
              <p:nvPr/>
            </p:nvGrpSpPr>
            <p:grpSpPr bwMode="auto">
              <a:xfrm>
                <a:off x="1267" y="0"/>
                <a:ext cx="1267" cy="403"/>
                <a:chOff x="1267" y="0"/>
                <a:chExt cx="1267" cy="403"/>
              </a:xfrm>
            </p:grpSpPr>
            <p:sp>
              <p:nvSpPr>
                <p:cNvPr id="43" name="Rectangle 5"/>
                <p:cNvSpPr>
                  <a:spLocks noChangeArrowheads="1"/>
                </p:cNvSpPr>
                <p:nvPr/>
              </p:nvSpPr>
              <p:spPr bwMode="auto">
                <a:xfrm>
                  <a:off x="1310" y="0"/>
                  <a:ext cx="1181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r>
                    <a:rPr lang="en-US" sz="1400" b="1" dirty="0">
                      <a:cs typeface="Arial" charset="0"/>
                    </a:rPr>
                    <a:t>Debit</a:t>
                  </a:r>
                  <a:endParaRPr lang="en-US" sz="1400" b="1" dirty="0">
                    <a:cs typeface="Times New Roman" pitchFamily="18" charset="0"/>
                  </a:endParaRPr>
                </a:p>
                <a:p>
                  <a:pPr eaLnBrk="0" hangingPunct="0"/>
                  <a:endParaRPr lang="en-US" sz="1400" b="1" dirty="0"/>
                </a:p>
              </p:txBody>
            </p:sp>
            <p:sp>
              <p:nvSpPr>
                <p:cNvPr id="44" name="Rectangle 18"/>
                <p:cNvSpPr>
                  <a:spLocks noChangeArrowheads="1"/>
                </p:cNvSpPr>
                <p:nvPr/>
              </p:nvSpPr>
              <p:spPr bwMode="auto">
                <a:xfrm>
                  <a:off x="1267" y="0"/>
                  <a:ext cx="1267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 dirty="0"/>
                </a:p>
              </p:txBody>
            </p:sp>
          </p:grpSp>
          <p:grpSp>
            <p:nvGrpSpPr>
              <p:cNvPr id="13" name="Group 21"/>
              <p:cNvGrpSpPr>
                <a:grpSpLocks/>
              </p:cNvGrpSpPr>
              <p:nvPr/>
            </p:nvGrpSpPr>
            <p:grpSpPr bwMode="auto">
              <a:xfrm>
                <a:off x="2534" y="0"/>
                <a:ext cx="1267" cy="403"/>
                <a:chOff x="2534" y="0"/>
                <a:chExt cx="1267" cy="403"/>
              </a:xfrm>
            </p:grpSpPr>
            <p:sp>
              <p:nvSpPr>
                <p:cNvPr id="41" name="Rectangle 6"/>
                <p:cNvSpPr>
                  <a:spLocks noChangeArrowheads="1"/>
                </p:cNvSpPr>
                <p:nvPr/>
              </p:nvSpPr>
              <p:spPr bwMode="auto">
                <a:xfrm>
                  <a:off x="2577" y="0"/>
                  <a:ext cx="1181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r>
                    <a:rPr lang="en-US" sz="1400" b="1" dirty="0">
                      <a:cs typeface="Arial" charset="0"/>
                    </a:rPr>
                    <a:t>Credit</a:t>
                  </a:r>
                  <a:endParaRPr lang="en-US" sz="1400" b="1" dirty="0">
                    <a:cs typeface="Times New Roman" pitchFamily="18" charset="0"/>
                  </a:endParaRPr>
                </a:p>
                <a:p>
                  <a:pPr eaLnBrk="0" hangingPunct="0"/>
                  <a:endParaRPr lang="en-US" sz="1400" dirty="0"/>
                </a:p>
              </p:txBody>
            </p:sp>
            <p:sp>
              <p:nvSpPr>
                <p:cNvPr id="42" name="Rectangle 20"/>
                <p:cNvSpPr>
                  <a:spLocks noChangeArrowheads="1"/>
                </p:cNvSpPr>
                <p:nvPr/>
              </p:nvSpPr>
              <p:spPr bwMode="auto">
                <a:xfrm>
                  <a:off x="2534" y="0"/>
                  <a:ext cx="1267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 dirty="0"/>
                </a:p>
              </p:txBody>
            </p:sp>
          </p:grpSp>
          <p:grpSp>
            <p:nvGrpSpPr>
              <p:cNvPr id="14" name="Group 23"/>
              <p:cNvGrpSpPr>
                <a:grpSpLocks/>
              </p:cNvGrpSpPr>
              <p:nvPr/>
            </p:nvGrpSpPr>
            <p:grpSpPr bwMode="auto">
              <a:xfrm>
                <a:off x="0" y="403"/>
                <a:ext cx="1267" cy="748"/>
                <a:chOff x="0" y="403"/>
                <a:chExt cx="1267" cy="748"/>
              </a:xfrm>
            </p:grpSpPr>
            <p:sp>
              <p:nvSpPr>
                <p:cNvPr id="39" name="Rectangle 7"/>
                <p:cNvSpPr>
                  <a:spLocks noChangeArrowheads="1"/>
                </p:cNvSpPr>
                <p:nvPr/>
              </p:nvSpPr>
              <p:spPr bwMode="auto">
                <a:xfrm>
                  <a:off x="43" y="403"/>
                  <a:ext cx="1181" cy="74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tabLst>
                      <a:tab pos="457200" algn="r"/>
                      <a:tab pos="2743200" algn="ctr"/>
                      <a:tab pos="5486400" algn="r"/>
                    </a:tabLst>
                  </a:pPr>
                  <a:r>
                    <a:rPr lang="en-US" sz="1200" dirty="0">
                      <a:cs typeface="Arial" charset="0"/>
                    </a:rPr>
                    <a:t>Create Receipt</a:t>
                  </a:r>
                  <a:endParaRPr lang="en-US" sz="1200" dirty="0">
                    <a:cs typeface="Times New Roman" pitchFamily="18" charset="0"/>
                  </a:endParaRPr>
                </a:p>
                <a:p>
                  <a:pPr eaLnBrk="0" hangingPunct="0">
                    <a:tabLst>
                      <a:tab pos="457200" algn="r"/>
                      <a:tab pos="2743200" algn="ctr"/>
                      <a:tab pos="5486400" algn="r"/>
                    </a:tabLst>
                  </a:pPr>
                  <a:endParaRPr lang="en-US" sz="2400" dirty="0"/>
                </a:p>
              </p:txBody>
            </p:sp>
            <p:sp>
              <p:nvSpPr>
                <p:cNvPr id="40" name="Rectangle 22"/>
                <p:cNvSpPr>
                  <a:spLocks noChangeArrowheads="1"/>
                </p:cNvSpPr>
                <p:nvPr/>
              </p:nvSpPr>
              <p:spPr bwMode="auto">
                <a:xfrm>
                  <a:off x="0" y="403"/>
                  <a:ext cx="1267" cy="74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 dirty="0"/>
                </a:p>
              </p:txBody>
            </p:sp>
          </p:grpSp>
          <p:grpSp>
            <p:nvGrpSpPr>
              <p:cNvPr id="15" name="Group 25"/>
              <p:cNvGrpSpPr>
                <a:grpSpLocks/>
              </p:cNvGrpSpPr>
              <p:nvPr/>
            </p:nvGrpSpPr>
            <p:grpSpPr bwMode="auto">
              <a:xfrm>
                <a:off x="1267" y="403"/>
                <a:ext cx="1267" cy="748"/>
                <a:chOff x="1267" y="403"/>
                <a:chExt cx="1267" cy="748"/>
              </a:xfrm>
            </p:grpSpPr>
            <p:sp>
              <p:nvSpPr>
                <p:cNvPr id="37" name="Rectangle 8"/>
                <p:cNvSpPr>
                  <a:spLocks noChangeArrowheads="1"/>
                </p:cNvSpPr>
                <p:nvPr/>
              </p:nvSpPr>
              <p:spPr bwMode="auto">
                <a:xfrm>
                  <a:off x="1310" y="403"/>
                  <a:ext cx="1181" cy="74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r>
                    <a:rPr lang="en-US" sz="1200" dirty="0">
                      <a:cs typeface="Arial" charset="0"/>
                    </a:rPr>
                    <a:t>Confirmation Account (AR Trade Credit Card Clearing?? Use New Unique Account!)</a:t>
                  </a:r>
                  <a:endParaRPr lang="en-US" sz="1200" dirty="0">
                    <a:cs typeface="Times New Roman" pitchFamily="18" charset="0"/>
                  </a:endParaRPr>
                </a:p>
                <a:p>
                  <a:pPr eaLnBrk="0" hangingPunct="0"/>
                  <a:endParaRPr lang="en-US" sz="2400" dirty="0"/>
                </a:p>
              </p:txBody>
            </p:sp>
            <p:sp>
              <p:nvSpPr>
                <p:cNvPr id="38" name="Rectangle 24"/>
                <p:cNvSpPr>
                  <a:spLocks noChangeArrowheads="1"/>
                </p:cNvSpPr>
                <p:nvPr/>
              </p:nvSpPr>
              <p:spPr bwMode="auto">
                <a:xfrm>
                  <a:off x="1267" y="403"/>
                  <a:ext cx="1267" cy="74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 dirty="0"/>
                </a:p>
              </p:txBody>
            </p:sp>
          </p:grpSp>
          <p:grpSp>
            <p:nvGrpSpPr>
              <p:cNvPr id="16" name="Group 27"/>
              <p:cNvGrpSpPr>
                <a:grpSpLocks/>
              </p:cNvGrpSpPr>
              <p:nvPr/>
            </p:nvGrpSpPr>
            <p:grpSpPr bwMode="auto">
              <a:xfrm>
                <a:off x="2534" y="403"/>
                <a:ext cx="1267" cy="748"/>
                <a:chOff x="2534" y="403"/>
                <a:chExt cx="1267" cy="748"/>
              </a:xfrm>
            </p:grpSpPr>
            <p:sp>
              <p:nvSpPr>
                <p:cNvPr id="35" name="Rectangle 9"/>
                <p:cNvSpPr>
                  <a:spLocks noChangeArrowheads="1"/>
                </p:cNvSpPr>
                <p:nvPr/>
              </p:nvSpPr>
              <p:spPr bwMode="auto">
                <a:xfrm>
                  <a:off x="2577" y="403"/>
                  <a:ext cx="1181" cy="74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r>
                    <a:rPr lang="en-US" sz="1200" dirty="0">
                      <a:cs typeface="Arial" charset="0"/>
                    </a:rPr>
                    <a:t>AR (Based on the Invoice)</a:t>
                  </a:r>
                  <a:endParaRPr lang="en-US" sz="1200" dirty="0"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 dirty="0">
                      <a:cs typeface="Arial" charset="0"/>
                    </a:rPr>
                    <a:t> </a:t>
                  </a:r>
                  <a:endParaRPr lang="en-US" sz="1200" dirty="0"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 dirty="0">
                      <a:cs typeface="Times New Roman" pitchFamily="18" charset="0"/>
                    </a:rPr>
                    <a:t> </a:t>
                  </a:r>
                </a:p>
                <a:p>
                  <a:pPr eaLnBrk="0" hangingPunct="0"/>
                  <a:endParaRPr lang="en-US" sz="2400" dirty="0"/>
                </a:p>
              </p:txBody>
            </p:sp>
            <p:sp>
              <p:nvSpPr>
                <p:cNvPr id="36" name="Rectangle 26"/>
                <p:cNvSpPr>
                  <a:spLocks noChangeArrowheads="1"/>
                </p:cNvSpPr>
                <p:nvPr/>
              </p:nvSpPr>
              <p:spPr bwMode="auto">
                <a:xfrm>
                  <a:off x="2534" y="403"/>
                  <a:ext cx="1267" cy="74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 dirty="0"/>
                </a:p>
              </p:txBody>
            </p:sp>
          </p:grpSp>
          <p:grpSp>
            <p:nvGrpSpPr>
              <p:cNvPr id="17" name="Group 29"/>
              <p:cNvGrpSpPr>
                <a:grpSpLocks/>
              </p:cNvGrpSpPr>
              <p:nvPr/>
            </p:nvGrpSpPr>
            <p:grpSpPr bwMode="auto">
              <a:xfrm>
                <a:off x="0" y="1151"/>
                <a:ext cx="1267" cy="863"/>
                <a:chOff x="0" y="1151"/>
                <a:chExt cx="1267" cy="863"/>
              </a:xfrm>
            </p:grpSpPr>
            <p:sp>
              <p:nvSpPr>
                <p:cNvPr id="33" name="Rectangle 10"/>
                <p:cNvSpPr>
                  <a:spLocks noChangeArrowheads="1"/>
                </p:cNvSpPr>
                <p:nvPr/>
              </p:nvSpPr>
              <p:spPr bwMode="auto">
                <a:xfrm>
                  <a:off x="43" y="1151"/>
                  <a:ext cx="1181" cy="86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tabLst>
                      <a:tab pos="457200" algn="r"/>
                      <a:tab pos="2743200" algn="ctr"/>
                      <a:tab pos="5486400" algn="r"/>
                    </a:tabLst>
                  </a:pPr>
                  <a:r>
                    <a:rPr lang="en-US" sz="1200" dirty="0">
                      <a:cs typeface="Arial" charset="0"/>
                    </a:rPr>
                    <a:t>Remit Receipt</a:t>
                  </a:r>
                  <a:endParaRPr lang="en-US" sz="1200" dirty="0">
                    <a:cs typeface="Times New Roman" pitchFamily="18" charset="0"/>
                  </a:endParaRPr>
                </a:p>
                <a:p>
                  <a:pPr eaLnBrk="0" hangingPunct="0">
                    <a:tabLst>
                      <a:tab pos="457200" algn="r"/>
                      <a:tab pos="2743200" algn="ctr"/>
                      <a:tab pos="5486400" algn="r"/>
                    </a:tabLst>
                  </a:pPr>
                  <a:endParaRPr lang="en-US" sz="2400" dirty="0"/>
                </a:p>
              </p:txBody>
            </p:sp>
            <p:sp>
              <p:nvSpPr>
                <p:cNvPr id="34" name="Rectangle 28"/>
                <p:cNvSpPr>
                  <a:spLocks noChangeArrowheads="1"/>
                </p:cNvSpPr>
                <p:nvPr/>
              </p:nvSpPr>
              <p:spPr bwMode="auto">
                <a:xfrm>
                  <a:off x="0" y="1151"/>
                  <a:ext cx="1267" cy="86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 dirty="0"/>
                </a:p>
              </p:txBody>
            </p:sp>
          </p:grpSp>
          <p:grpSp>
            <p:nvGrpSpPr>
              <p:cNvPr id="18" name="Group 31"/>
              <p:cNvGrpSpPr>
                <a:grpSpLocks/>
              </p:cNvGrpSpPr>
              <p:nvPr/>
            </p:nvGrpSpPr>
            <p:grpSpPr bwMode="auto">
              <a:xfrm>
                <a:off x="1267" y="1151"/>
                <a:ext cx="1267" cy="863"/>
                <a:chOff x="1267" y="1151"/>
                <a:chExt cx="1267" cy="863"/>
              </a:xfrm>
            </p:grpSpPr>
            <p:sp>
              <p:nvSpPr>
                <p:cNvPr id="31" name="Rectangle 11"/>
                <p:cNvSpPr>
                  <a:spLocks noChangeArrowheads="1"/>
                </p:cNvSpPr>
                <p:nvPr/>
              </p:nvSpPr>
              <p:spPr bwMode="auto">
                <a:xfrm>
                  <a:off x="1310" y="1151"/>
                  <a:ext cx="1181" cy="86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r>
                    <a:rPr lang="en-US" sz="1200" dirty="0">
                      <a:cs typeface="Arial" charset="0"/>
                    </a:rPr>
                    <a:t>Remittance Account  (Use the same account for Remittance and Confirmation</a:t>
                  </a:r>
                  <a:r>
                    <a:rPr lang="en-US" sz="1200" dirty="0" smtClean="0">
                      <a:cs typeface="Arial" charset="0"/>
                    </a:rPr>
                    <a:t>?) Ideally – Use a Different Account)</a:t>
                  </a:r>
                  <a:endParaRPr lang="en-US" sz="1200" dirty="0">
                    <a:cs typeface="Times New Roman" pitchFamily="18" charset="0"/>
                  </a:endParaRPr>
                </a:p>
                <a:p>
                  <a:pPr eaLnBrk="0" hangingPunct="0"/>
                  <a:endParaRPr lang="en-US" sz="2400" dirty="0"/>
                </a:p>
              </p:txBody>
            </p:sp>
            <p:sp>
              <p:nvSpPr>
                <p:cNvPr id="32" name="Rectangle 30"/>
                <p:cNvSpPr>
                  <a:spLocks noChangeArrowheads="1"/>
                </p:cNvSpPr>
                <p:nvPr/>
              </p:nvSpPr>
              <p:spPr bwMode="auto">
                <a:xfrm>
                  <a:off x="1267" y="1151"/>
                  <a:ext cx="1267" cy="86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 dirty="0"/>
                </a:p>
              </p:txBody>
            </p:sp>
          </p:grpSp>
          <p:grpSp>
            <p:nvGrpSpPr>
              <p:cNvPr id="19" name="Group 33"/>
              <p:cNvGrpSpPr>
                <a:grpSpLocks/>
              </p:cNvGrpSpPr>
              <p:nvPr/>
            </p:nvGrpSpPr>
            <p:grpSpPr bwMode="auto">
              <a:xfrm>
                <a:off x="2534" y="1151"/>
                <a:ext cx="1267" cy="863"/>
                <a:chOff x="2534" y="1151"/>
                <a:chExt cx="1267" cy="863"/>
              </a:xfrm>
            </p:grpSpPr>
            <p:sp>
              <p:nvSpPr>
                <p:cNvPr id="29" name="Rectangle 12"/>
                <p:cNvSpPr>
                  <a:spLocks noChangeArrowheads="1"/>
                </p:cNvSpPr>
                <p:nvPr/>
              </p:nvSpPr>
              <p:spPr bwMode="auto">
                <a:xfrm>
                  <a:off x="2577" y="1151"/>
                  <a:ext cx="1181" cy="86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r>
                    <a:rPr lang="en-US" sz="1200" dirty="0">
                      <a:cs typeface="Arial" charset="0"/>
                    </a:rPr>
                    <a:t>Confirmation Account (Offsets the Confirmation Account)</a:t>
                  </a:r>
                  <a:endParaRPr lang="en-US" sz="1200" dirty="0"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 dirty="0">
                      <a:cs typeface="Times New Roman" pitchFamily="18" charset="0"/>
                    </a:rPr>
                    <a:t> </a:t>
                  </a:r>
                </a:p>
                <a:p>
                  <a:pPr eaLnBrk="0" hangingPunct="0"/>
                  <a:endParaRPr lang="en-US" sz="2400" dirty="0"/>
                </a:p>
              </p:txBody>
            </p:sp>
            <p:sp>
              <p:nvSpPr>
                <p:cNvPr id="30" name="Rectangle 32"/>
                <p:cNvSpPr>
                  <a:spLocks noChangeArrowheads="1"/>
                </p:cNvSpPr>
                <p:nvPr/>
              </p:nvSpPr>
              <p:spPr bwMode="auto">
                <a:xfrm>
                  <a:off x="2534" y="1151"/>
                  <a:ext cx="1267" cy="86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 dirty="0"/>
                </a:p>
              </p:txBody>
            </p:sp>
          </p:grpSp>
          <p:grpSp>
            <p:nvGrpSpPr>
              <p:cNvPr id="20" name="Group 35"/>
              <p:cNvGrpSpPr>
                <a:grpSpLocks/>
              </p:cNvGrpSpPr>
              <p:nvPr/>
            </p:nvGrpSpPr>
            <p:grpSpPr bwMode="auto">
              <a:xfrm>
                <a:off x="0" y="2014"/>
                <a:ext cx="1267" cy="633"/>
                <a:chOff x="0" y="2014"/>
                <a:chExt cx="1267" cy="633"/>
              </a:xfrm>
            </p:grpSpPr>
            <p:sp>
              <p:nvSpPr>
                <p:cNvPr id="27" name="Rectangle 13"/>
                <p:cNvSpPr>
                  <a:spLocks noChangeArrowheads="1"/>
                </p:cNvSpPr>
                <p:nvPr/>
              </p:nvSpPr>
              <p:spPr bwMode="auto">
                <a:xfrm>
                  <a:off x="43" y="2014"/>
                  <a:ext cx="1181" cy="63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r>
                    <a:rPr lang="en-US" sz="1200" dirty="0">
                      <a:cs typeface="Arial" charset="0"/>
                    </a:rPr>
                    <a:t>Clear </a:t>
                  </a:r>
                  <a:endParaRPr lang="en-US" sz="1200" dirty="0">
                    <a:cs typeface="Times New Roman" pitchFamily="18" charset="0"/>
                  </a:endParaRPr>
                </a:p>
                <a:p>
                  <a:pPr eaLnBrk="0" hangingPunct="0"/>
                  <a:endParaRPr lang="en-US" sz="2400" dirty="0"/>
                </a:p>
              </p:txBody>
            </p:sp>
            <p:sp>
              <p:nvSpPr>
                <p:cNvPr id="28" name="Rectangle 34"/>
                <p:cNvSpPr>
                  <a:spLocks noChangeArrowheads="1"/>
                </p:cNvSpPr>
                <p:nvPr/>
              </p:nvSpPr>
              <p:spPr bwMode="auto">
                <a:xfrm>
                  <a:off x="0" y="2014"/>
                  <a:ext cx="1267" cy="63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 dirty="0"/>
                </a:p>
              </p:txBody>
            </p:sp>
          </p:grpSp>
          <p:grpSp>
            <p:nvGrpSpPr>
              <p:cNvPr id="21" name="Group 37"/>
              <p:cNvGrpSpPr>
                <a:grpSpLocks/>
              </p:cNvGrpSpPr>
              <p:nvPr/>
            </p:nvGrpSpPr>
            <p:grpSpPr bwMode="auto">
              <a:xfrm>
                <a:off x="1267" y="2014"/>
                <a:ext cx="1267" cy="633"/>
                <a:chOff x="1267" y="2014"/>
                <a:chExt cx="1267" cy="633"/>
              </a:xfrm>
            </p:grpSpPr>
            <p:sp>
              <p:nvSpPr>
                <p:cNvPr id="25" name="Rectangle 14"/>
                <p:cNvSpPr>
                  <a:spLocks noChangeArrowheads="1"/>
                </p:cNvSpPr>
                <p:nvPr/>
              </p:nvSpPr>
              <p:spPr bwMode="auto">
                <a:xfrm>
                  <a:off x="1310" y="2014"/>
                  <a:ext cx="1181" cy="63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r>
                    <a:rPr lang="en-US" sz="1200" dirty="0">
                      <a:cs typeface="Arial" charset="0"/>
                    </a:rPr>
                    <a:t>Cash</a:t>
                  </a:r>
                  <a:endParaRPr lang="en-US" sz="1200" dirty="0">
                    <a:cs typeface="Times New Roman" pitchFamily="18" charset="0"/>
                  </a:endParaRPr>
                </a:p>
                <a:p>
                  <a:pPr eaLnBrk="0" hangingPunct="0"/>
                  <a:endParaRPr lang="en-US" sz="2400" dirty="0"/>
                </a:p>
              </p:txBody>
            </p:sp>
            <p:sp>
              <p:nvSpPr>
                <p:cNvPr id="26" name="Rectangle 36"/>
                <p:cNvSpPr>
                  <a:spLocks noChangeArrowheads="1"/>
                </p:cNvSpPr>
                <p:nvPr/>
              </p:nvSpPr>
              <p:spPr bwMode="auto">
                <a:xfrm>
                  <a:off x="1267" y="2014"/>
                  <a:ext cx="1267" cy="63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 dirty="0"/>
                </a:p>
              </p:txBody>
            </p:sp>
          </p:grpSp>
          <p:grpSp>
            <p:nvGrpSpPr>
              <p:cNvPr id="22" name="Group 39"/>
              <p:cNvGrpSpPr>
                <a:grpSpLocks/>
              </p:cNvGrpSpPr>
              <p:nvPr/>
            </p:nvGrpSpPr>
            <p:grpSpPr bwMode="auto">
              <a:xfrm>
                <a:off x="2534" y="2014"/>
                <a:ext cx="1267" cy="633"/>
                <a:chOff x="2534" y="2014"/>
                <a:chExt cx="1267" cy="633"/>
              </a:xfrm>
            </p:grpSpPr>
            <p:sp>
              <p:nvSpPr>
                <p:cNvPr id="23" name="Rectangle 15"/>
                <p:cNvSpPr>
                  <a:spLocks noChangeArrowheads="1"/>
                </p:cNvSpPr>
                <p:nvPr/>
              </p:nvSpPr>
              <p:spPr bwMode="auto">
                <a:xfrm>
                  <a:off x="2577" y="2014"/>
                  <a:ext cx="1181" cy="63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r>
                    <a:rPr lang="en-US" sz="1200" dirty="0">
                      <a:cs typeface="Arial" charset="0"/>
                    </a:rPr>
                    <a:t>Remittance Account (Offsets the Remittance Account)</a:t>
                  </a:r>
                  <a:endParaRPr lang="en-US" sz="1200" dirty="0"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 dirty="0">
                      <a:cs typeface="Times New Roman" pitchFamily="18" charset="0"/>
                    </a:rPr>
                    <a:t> </a:t>
                  </a:r>
                </a:p>
                <a:p>
                  <a:pPr eaLnBrk="0" hangingPunct="0"/>
                  <a:endParaRPr lang="en-US" sz="2400" dirty="0"/>
                </a:p>
              </p:txBody>
            </p:sp>
            <p:sp>
              <p:nvSpPr>
                <p:cNvPr id="24" name="Rectangle 38"/>
                <p:cNvSpPr>
                  <a:spLocks noChangeArrowheads="1"/>
                </p:cNvSpPr>
                <p:nvPr/>
              </p:nvSpPr>
              <p:spPr bwMode="auto">
                <a:xfrm>
                  <a:off x="2534" y="2014"/>
                  <a:ext cx="1267" cy="63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 dirty="0"/>
                </a:p>
              </p:txBody>
            </p:sp>
          </p:grpSp>
        </p:grpSp>
        <p:sp>
          <p:nvSpPr>
            <p:cNvPr id="10" name="Rectangle 41"/>
            <p:cNvSpPr>
              <a:spLocks noChangeArrowheads="1"/>
            </p:cNvSpPr>
            <p:nvPr/>
          </p:nvSpPr>
          <p:spPr bwMode="auto">
            <a:xfrm>
              <a:off x="-3" y="-3"/>
              <a:ext cx="3807" cy="2653"/>
            </a:xfrm>
            <a:prstGeom prst="rect">
              <a:avLst/>
            </a:prstGeom>
            <a:noFill/>
            <a:ln w="9525">
              <a:solidFill>
                <a:srgbClr val="A0A0A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47" name="Text Box 43"/>
          <p:cNvSpPr txBox="1">
            <a:spLocks noChangeArrowheads="1"/>
          </p:cNvSpPr>
          <p:nvPr/>
        </p:nvSpPr>
        <p:spPr bwMode="auto">
          <a:xfrm>
            <a:off x="1295400" y="5410200"/>
            <a:ext cx="761856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/>
              <a:t>Note: The invoice is marked as closed when the receipt is</a:t>
            </a:r>
          </a:p>
          <a:p>
            <a:r>
              <a:rPr lang="en-US" sz="2000" dirty="0"/>
              <a:t> created, not when the cash is deposited!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066800"/>
            <a:ext cx="7315200" cy="347471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 smtClean="0"/>
              <a:t>Setup </a:t>
            </a:r>
            <a:r>
              <a:rPr lang="en-US" dirty="0" smtClean="0">
                <a:sym typeface="Wingdings"/>
              </a:rPr>
              <a:t></a:t>
            </a:r>
            <a:r>
              <a:rPr lang="en-US" dirty="0" smtClean="0"/>
              <a:t>  Transactions </a:t>
            </a:r>
            <a:r>
              <a:rPr lang="en-US" dirty="0" smtClean="0">
                <a:sym typeface="Wingdings"/>
              </a:rPr>
              <a:t></a:t>
            </a:r>
            <a:r>
              <a:rPr lang="en-US" dirty="0" smtClean="0"/>
              <a:t>  Transaction Types</a:t>
            </a:r>
            <a:endParaRPr lang="en-US" b="1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29600" cy="1143000"/>
          </a:xfrm>
        </p:spPr>
        <p:txBody>
          <a:bodyPr/>
          <a:lstStyle/>
          <a:p>
            <a:r>
              <a:rPr lang="en-US" dirty="0" smtClean="0"/>
              <a:t>Transactions - Setup</a:t>
            </a:r>
            <a:endParaRPr lang="en-US" dirty="0"/>
          </a:p>
        </p:txBody>
      </p:sp>
      <p:pic>
        <p:nvPicPr>
          <p:cNvPr id="5" name="Picture 4" descr="transaction type invc screen shot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5600" y="1524000"/>
            <a:ext cx="5663856" cy="4740073"/>
          </a:xfrm>
          <a:prstGeom prst="rect">
            <a:avLst/>
          </a:prstGeom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57600" y="6407944"/>
            <a:ext cx="3073153" cy="365125"/>
          </a:xfrm>
        </p:spPr>
        <p:txBody>
          <a:bodyPr/>
          <a:lstStyle/>
          <a:p>
            <a:r>
              <a:rPr lang="en-US" dirty="0" smtClean="0"/>
              <a:t>Copyright © 2009 - Cathy Cakebread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D03B-3967-4AF7-AB85-2479D4C8EEEF}" type="slidenum">
              <a:rPr lang="en-US" smtClean="0"/>
              <a:pPr/>
              <a:t>14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Natural Application Only!!</a:t>
            </a:r>
          </a:p>
          <a:p>
            <a:r>
              <a:rPr lang="en-US" dirty="0" smtClean="0"/>
              <a:t>Allow Overapplication – Never!!</a:t>
            </a:r>
          </a:p>
          <a:p>
            <a:r>
              <a:rPr lang="en-US" dirty="0" smtClean="0"/>
              <a:t>Use Meaningful Names</a:t>
            </a:r>
          </a:p>
          <a:p>
            <a:pPr lvl="1"/>
            <a:r>
              <a:rPr lang="en-US" dirty="0" smtClean="0"/>
              <a:t>Especially First 4 Characters</a:t>
            </a:r>
          </a:p>
          <a:p>
            <a:pPr lvl="1"/>
            <a:r>
              <a:rPr lang="en-US" dirty="0" smtClean="0"/>
              <a:t>E.G., </a:t>
            </a:r>
            <a:r>
              <a:rPr lang="en-US" dirty="0" smtClean="0"/>
              <a:t>PIGI </a:t>
            </a:r>
            <a:r>
              <a:rPr lang="en-US" dirty="0" smtClean="0"/>
              <a:t>– </a:t>
            </a:r>
          </a:p>
          <a:p>
            <a:pPr lvl="2"/>
            <a:r>
              <a:rPr lang="en-US" dirty="0" smtClean="0"/>
              <a:t>Palo Alto International Government Invoices</a:t>
            </a:r>
          </a:p>
          <a:p>
            <a:pPr lvl="1"/>
            <a:r>
              <a:rPr lang="en-US" dirty="0" smtClean="0"/>
              <a:t>Selection Tool For Standard </a:t>
            </a:r>
            <a:r>
              <a:rPr lang="en-US" dirty="0" smtClean="0"/>
              <a:t>Reports</a:t>
            </a:r>
          </a:p>
          <a:p>
            <a:r>
              <a:rPr lang="en-US" dirty="0" smtClean="0"/>
              <a:t>And – Numbering</a:t>
            </a:r>
          </a:p>
          <a:p>
            <a:pPr lvl="1"/>
            <a:r>
              <a:rPr lang="en-US" dirty="0" smtClean="0"/>
              <a:t>Noticeably Different From Sales Order </a:t>
            </a:r>
            <a:r>
              <a:rPr lang="en-US" dirty="0" smtClean="0"/>
              <a:t>Numbers With Enough Numbers to Extend Into the Future</a:t>
            </a:r>
            <a:endParaRPr lang="en-US" dirty="0" smtClean="0"/>
          </a:p>
          <a:p>
            <a:r>
              <a:rPr lang="en-US" dirty="0" smtClean="0"/>
              <a:t>At </a:t>
            </a:r>
            <a:r>
              <a:rPr lang="en-US" dirty="0" smtClean="0"/>
              <a:t>Least One </a:t>
            </a:r>
            <a:r>
              <a:rPr lang="en-US" dirty="0" smtClean="0"/>
              <a:t>Transactio</a:t>
            </a:r>
            <a:r>
              <a:rPr lang="en-US" dirty="0" smtClean="0"/>
              <a:t>n Type </a:t>
            </a:r>
            <a:r>
              <a:rPr lang="en-US" dirty="0" smtClean="0"/>
              <a:t>Per </a:t>
            </a:r>
            <a:r>
              <a:rPr lang="en-US" dirty="0" smtClean="0"/>
              <a:t>AR Account</a:t>
            </a:r>
          </a:p>
          <a:p>
            <a:r>
              <a:rPr lang="en-US" dirty="0" smtClean="0"/>
              <a:t>Primary Driver For Accounts Used In </a:t>
            </a:r>
            <a:r>
              <a:rPr lang="en-US" dirty="0" smtClean="0"/>
              <a:t>AutoAccounting </a:t>
            </a:r>
          </a:p>
          <a:p>
            <a:r>
              <a:rPr lang="en-US" dirty="0" smtClean="0"/>
              <a:t>Utilize Chargebacks? Deposits?</a:t>
            </a: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Transaction Types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657600" y="6407944"/>
            <a:ext cx="3073153" cy="365125"/>
          </a:xfrm>
        </p:spPr>
        <p:txBody>
          <a:bodyPr/>
          <a:lstStyle/>
          <a:p>
            <a:r>
              <a:rPr lang="en-US" dirty="0" smtClean="0"/>
              <a:t>Copyright © 2009 - Cathy Cakebread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D03B-3967-4AF7-AB85-2479D4C8EEEF}" type="slidenum">
              <a:rPr lang="en-US" smtClean="0"/>
              <a:pPr/>
              <a:t>15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1295400"/>
            <a:ext cx="6705600" cy="304800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dirty="0" smtClean="0"/>
              <a:t>Setup </a:t>
            </a:r>
            <a:r>
              <a:rPr lang="en-US" dirty="0" smtClean="0">
                <a:sym typeface="Wingdings"/>
              </a:rPr>
              <a:t></a:t>
            </a:r>
            <a:r>
              <a:rPr lang="en-US" dirty="0" smtClean="0"/>
              <a:t> Transactions </a:t>
            </a:r>
            <a:r>
              <a:rPr lang="en-US" dirty="0" smtClean="0">
                <a:sym typeface="Wingdings"/>
              </a:rPr>
              <a:t></a:t>
            </a:r>
            <a:r>
              <a:rPr lang="en-US" dirty="0" smtClean="0"/>
              <a:t> AutoAccounting</a:t>
            </a:r>
            <a:endParaRPr lang="en-US" b="1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dirty="0" smtClean="0"/>
              <a:t>AutoAccounting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066800" y="1905000"/>
          <a:ext cx="7543801" cy="3886200"/>
        </p:xfrm>
        <a:graphic>
          <a:graphicData uri="http://schemas.openxmlformats.org/drawingml/2006/table">
            <a:tbl>
              <a:tblPr/>
              <a:tblGrid>
                <a:gridCol w="1019432"/>
                <a:gridCol w="838766"/>
                <a:gridCol w="929383"/>
                <a:gridCol w="984319"/>
                <a:gridCol w="884075"/>
                <a:gridCol w="923153"/>
                <a:gridCol w="996212"/>
                <a:gridCol w="968461"/>
              </a:tblGrid>
              <a:tr h="46634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r>
                        <a:rPr lang="en-US" sz="900" b="1" dirty="0">
                          <a:latin typeface="Arial"/>
                          <a:ea typeface="Times New Roman"/>
                          <a:cs typeface="Times New Roman"/>
                        </a:rPr>
                        <a:t>ACCOUNTING</a:t>
                      </a:r>
                      <a:endParaRPr lang="en-US" sz="1100" dirty="0">
                        <a:latin typeface="Courier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r>
                        <a:rPr lang="en-US" sz="900" b="1" dirty="0">
                          <a:latin typeface="Arial"/>
                          <a:ea typeface="Times New Roman"/>
                          <a:cs typeface="Times New Roman"/>
                        </a:rPr>
                        <a:t>FLEXFIELD</a:t>
                      </a:r>
                      <a:endParaRPr lang="en-US" sz="1100" dirty="0">
                        <a:latin typeface="Courier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r>
                        <a:rPr lang="en-US" sz="900" b="1" dirty="0">
                          <a:latin typeface="Arial"/>
                          <a:ea typeface="Times New Roman"/>
                          <a:cs typeface="Times New Roman"/>
                        </a:rPr>
                        <a:t>SEGMENTS</a:t>
                      </a:r>
                      <a:endParaRPr lang="en-US" sz="11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64530" marR="64530" marT="0" marB="0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r>
                        <a:rPr lang="en-US" sz="900" b="1" dirty="0">
                          <a:latin typeface="Arial"/>
                          <a:ea typeface="Times New Roman"/>
                          <a:cs typeface="Times New Roman"/>
                        </a:rPr>
                        <a:t>AUTO</a:t>
                      </a:r>
                      <a:endParaRPr lang="en-US" sz="1100" dirty="0">
                        <a:latin typeface="Courier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r>
                        <a:rPr lang="en-US" sz="900" b="1" dirty="0">
                          <a:latin typeface="Arial"/>
                          <a:ea typeface="Times New Roman"/>
                          <a:cs typeface="Times New Roman"/>
                        </a:rPr>
                        <a:t>INVOICE CLEARING</a:t>
                      </a:r>
                      <a:endParaRPr lang="en-US" sz="11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64530" marR="64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r>
                        <a:rPr lang="en-US" sz="900" b="1" dirty="0">
                          <a:latin typeface="Arial"/>
                          <a:ea typeface="Times New Roman"/>
                          <a:cs typeface="Times New Roman"/>
                        </a:rPr>
                        <a:t>FREIGHT</a:t>
                      </a:r>
                      <a:endParaRPr lang="en-US" sz="11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64530" marR="64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r>
                        <a:rPr lang="en-US" sz="900" b="1" dirty="0">
                          <a:latin typeface="Arial"/>
                          <a:ea typeface="Times New Roman"/>
                          <a:cs typeface="Times New Roman"/>
                        </a:rPr>
                        <a:t>RECEIVABLE</a:t>
                      </a:r>
                      <a:endParaRPr lang="en-US" sz="11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64530" marR="64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r>
                        <a:rPr lang="en-US" sz="900" b="1" dirty="0">
                          <a:latin typeface="Arial"/>
                          <a:ea typeface="Times New Roman"/>
                          <a:cs typeface="Times New Roman"/>
                        </a:rPr>
                        <a:t>REVENUE</a:t>
                      </a:r>
                      <a:endParaRPr lang="en-US" sz="11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64530" marR="64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r>
                        <a:rPr lang="en-US" sz="900" b="1" dirty="0">
                          <a:latin typeface="Arial"/>
                          <a:ea typeface="Times New Roman"/>
                          <a:cs typeface="Times New Roman"/>
                        </a:rPr>
                        <a:t>TAX</a:t>
                      </a:r>
                      <a:endParaRPr lang="en-US" sz="11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64530" marR="64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r>
                        <a:rPr lang="en-US" sz="900" b="1" dirty="0">
                          <a:latin typeface="Arial"/>
                          <a:ea typeface="Times New Roman"/>
                          <a:cs typeface="Times New Roman"/>
                        </a:rPr>
                        <a:t>UNBILLED RECEIVABLE</a:t>
                      </a:r>
                      <a:endParaRPr lang="en-US" sz="11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64530" marR="64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r>
                        <a:rPr lang="en-US" sz="900" b="1" dirty="0">
                          <a:latin typeface="Arial"/>
                          <a:ea typeface="Times New Roman"/>
                          <a:cs typeface="Times New Roman"/>
                        </a:rPr>
                        <a:t>UNEARNED REVENUE</a:t>
                      </a:r>
                      <a:endParaRPr lang="en-US" sz="11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64530" marR="64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3268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(Possible Default </a:t>
                      </a:r>
                      <a:endParaRPr lang="en-US" sz="1100" dirty="0">
                        <a:latin typeface="Courier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Sources)</a:t>
                      </a:r>
                      <a:endParaRPr lang="en-US" sz="11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64530" marR="64530" marT="0" marB="0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-Salesreps*</a:t>
                      </a:r>
                      <a:endParaRPr lang="en-US" sz="1100" dirty="0">
                        <a:latin typeface="Courier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- Standard Lines</a:t>
                      </a:r>
                      <a:endParaRPr lang="en-US" sz="1100" dirty="0">
                        <a:latin typeface="Courier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-Transaction Types</a:t>
                      </a:r>
                      <a:endParaRPr lang="en-US" sz="11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64530" marR="64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- Salesreps</a:t>
                      </a:r>
                      <a:endParaRPr lang="en-US" sz="1100" dirty="0">
                        <a:latin typeface="Courier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- Standard Lines</a:t>
                      </a:r>
                      <a:endParaRPr lang="en-US" sz="1100" dirty="0">
                        <a:latin typeface="Courier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-Transaction Types</a:t>
                      </a:r>
                      <a:endParaRPr lang="en-US" sz="11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64530" marR="64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-Salesreps</a:t>
                      </a:r>
                      <a:endParaRPr lang="en-US" sz="1100" dirty="0">
                        <a:latin typeface="Courier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-Transaction Types</a:t>
                      </a:r>
                      <a:endParaRPr lang="en-US" sz="11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64530" marR="64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-Salesreps</a:t>
                      </a:r>
                      <a:endParaRPr lang="en-US" sz="1100" dirty="0">
                        <a:latin typeface="Courier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-Standard Lines</a:t>
                      </a:r>
                      <a:endParaRPr lang="en-US" sz="1100" dirty="0">
                        <a:latin typeface="Courier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-Transaction Types</a:t>
                      </a:r>
                      <a:endParaRPr lang="en-US" sz="11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64530" marR="64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- Salesreps*</a:t>
                      </a:r>
                      <a:endParaRPr lang="en-US" sz="1100" dirty="0">
                        <a:latin typeface="Courier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- Standard Lines*</a:t>
                      </a:r>
                      <a:endParaRPr lang="en-US" sz="1100" dirty="0">
                        <a:latin typeface="Courier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- Taxes</a:t>
                      </a:r>
                      <a:endParaRPr lang="en-US" sz="1100" dirty="0">
                        <a:latin typeface="Courier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-Transaction Types</a:t>
                      </a:r>
                      <a:endParaRPr lang="en-US" sz="11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64530" marR="64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-Salesreps*</a:t>
                      </a:r>
                      <a:endParaRPr lang="en-US" sz="1100" dirty="0">
                        <a:latin typeface="Courier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-Standard Lines</a:t>
                      </a:r>
                      <a:endParaRPr lang="en-US" sz="1100" dirty="0">
                        <a:latin typeface="Courier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-Transaction Types</a:t>
                      </a:r>
                      <a:endParaRPr lang="en-US" sz="11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64530" marR="64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-Salesreps*</a:t>
                      </a:r>
                      <a:endParaRPr lang="en-US" sz="1100" dirty="0">
                        <a:latin typeface="Courier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-Standard Lines</a:t>
                      </a:r>
                      <a:endParaRPr lang="en-US" sz="1100" dirty="0">
                        <a:latin typeface="Courier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-Transaction Types</a:t>
                      </a:r>
                      <a:endParaRPr lang="en-US" sz="11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64530" marR="64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89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endParaRPr lang="en-US" sz="900" dirty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Company</a:t>
                      </a:r>
                      <a:endParaRPr lang="en-US" sz="11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64530" marR="64530" marT="0" marB="0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Transaction Types</a:t>
                      </a:r>
                      <a:endParaRPr lang="en-US" sz="11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64530" marR="64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Transaction Types</a:t>
                      </a:r>
                      <a:endParaRPr lang="en-US" sz="11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64530" marR="64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Transaction Types</a:t>
                      </a:r>
                      <a:endParaRPr lang="en-US" sz="11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64530" marR="64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Transaction Types</a:t>
                      </a:r>
                      <a:endParaRPr lang="en-US" sz="11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64530" marR="64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Transaction Types</a:t>
                      </a:r>
                      <a:endParaRPr lang="en-US" sz="11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64530" marR="64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Transaction Types</a:t>
                      </a:r>
                      <a:endParaRPr lang="en-US" sz="11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64530" marR="64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Transaction Types</a:t>
                      </a:r>
                      <a:endParaRPr lang="en-US" sz="11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64530" marR="64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</a:tr>
              <a:tr h="31089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endParaRPr lang="en-US" sz="900" dirty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Division</a:t>
                      </a:r>
                      <a:endParaRPr lang="en-US" sz="11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64530" marR="64530" marT="0" marB="0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Transaction Types</a:t>
                      </a:r>
                      <a:endParaRPr lang="en-US" sz="11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64530" marR="64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Transaction Types</a:t>
                      </a:r>
                      <a:endParaRPr lang="en-US" sz="11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64530" marR="64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Transaction Types</a:t>
                      </a:r>
                      <a:endParaRPr lang="en-US" sz="11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64530" marR="64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Standard Lines</a:t>
                      </a:r>
                      <a:endParaRPr lang="en-US" sz="11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64530" marR="64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Taxes</a:t>
                      </a:r>
                      <a:endParaRPr lang="en-US" sz="11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64530" marR="64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Standard Lines</a:t>
                      </a:r>
                      <a:endParaRPr lang="en-US" sz="11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64530" marR="64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Standard Lines</a:t>
                      </a:r>
                      <a:endParaRPr lang="en-US" sz="11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64530" marR="64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</a:tr>
              <a:tr h="31089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endParaRPr lang="en-US" sz="900" dirty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 Department</a:t>
                      </a:r>
                      <a:endParaRPr lang="en-US" sz="11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64530" marR="64530" marT="0" marB="0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Transaction Types</a:t>
                      </a:r>
                      <a:endParaRPr lang="en-US" sz="11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64530" marR="64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Transaction Types</a:t>
                      </a:r>
                      <a:endParaRPr lang="en-US" sz="11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64530" marR="64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Transaction Types</a:t>
                      </a:r>
                      <a:endParaRPr lang="en-US" sz="11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64530" marR="64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Standard Lines</a:t>
                      </a:r>
                      <a:endParaRPr lang="en-US" sz="11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64530" marR="64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Taxes</a:t>
                      </a:r>
                      <a:endParaRPr lang="en-US" sz="11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64530" marR="64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Standard Lines</a:t>
                      </a:r>
                      <a:endParaRPr lang="en-US" sz="11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64530" marR="64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Standard Lines</a:t>
                      </a:r>
                      <a:endParaRPr lang="en-US" sz="11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64530" marR="64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</a:tr>
              <a:tr h="31089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endParaRPr lang="en-US" sz="900" dirty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Account</a:t>
                      </a:r>
                      <a:endParaRPr lang="en-US" sz="11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64530" marR="64530" marT="0" marB="0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Transaction Types</a:t>
                      </a:r>
                      <a:endParaRPr lang="en-US" sz="11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64530" marR="64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Transaction Types</a:t>
                      </a:r>
                      <a:endParaRPr lang="en-US" sz="11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64530" marR="64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Transaction Types</a:t>
                      </a:r>
                      <a:endParaRPr lang="en-US" sz="11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64530" marR="64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Standard Lines</a:t>
                      </a:r>
                      <a:endParaRPr lang="en-US" sz="11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64530" marR="64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Taxes</a:t>
                      </a:r>
                      <a:endParaRPr lang="en-US" sz="11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64530" marR="64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Standard Lines</a:t>
                      </a:r>
                      <a:endParaRPr lang="en-US" sz="11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64530" marR="64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Standard Lines</a:t>
                      </a:r>
                      <a:endParaRPr lang="en-US" sz="11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64530" marR="64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</a:tr>
              <a:tr h="31089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endParaRPr lang="en-US" sz="900" dirty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Subaccount</a:t>
                      </a:r>
                      <a:endParaRPr lang="en-US" sz="11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64530" marR="64530" marT="0" marB="0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Transaction Types</a:t>
                      </a:r>
                      <a:endParaRPr lang="en-US" sz="11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64530" marR="64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Transaction Types</a:t>
                      </a:r>
                      <a:endParaRPr lang="en-US" sz="11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64530" marR="64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Transaction Types</a:t>
                      </a:r>
                      <a:endParaRPr lang="en-US" sz="11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64530" marR="64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Standard Lines</a:t>
                      </a:r>
                      <a:endParaRPr lang="en-US" sz="11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64530" marR="64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Taxes</a:t>
                      </a:r>
                      <a:endParaRPr lang="en-US" sz="11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64530" marR="64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Standard Lines</a:t>
                      </a:r>
                      <a:endParaRPr lang="en-US" sz="11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64530" marR="64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Standard Lines</a:t>
                      </a:r>
                      <a:endParaRPr lang="en-US" sz="11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64530" marR="64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</a:tr>
              <a:tr h="15544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endParaRPr lang="en-US" sz="9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4530" marR="64530" marT="0" marB="0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endParaRPr lang="en-US" sz="9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4530" marR="64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endParaRPr lang="en-US" sz="9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4530" marR="64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endParaRPr lang="en-US" sz="9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4530" marR="64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endParaRPr lang="en-US" sz="9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4530" marR="64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endParaRPr lang="en-US" sz="9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4530" marR="64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endParaRPr lang="en-US" sz="9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4530" marR="64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endParaRPr lang="en-US" sz="9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4530" marR="64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</a:tr>
              <a:tr h="15544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endParaRPr lang="en-US" sz="9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4530" marR="64530" marT="0" marB="0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endParaRPr lang="en-US" sz="9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4530" marR="64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endParaRPr lang="en-US" sz="9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4530" marR="64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endParaRPr lang="en-US" sz="9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4530" marR="64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endParaRPr lang="en-US" sz="9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4530" marR="64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endParaRPr lang="en-US" sz="9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4530" marR="64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endParaRPr lang="en-US" sz="9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4530" marR="64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endParaRPr lang="en-US" sz="9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4530" marR="64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DFDFDF"/>
                      </a:bgClr>
                    </a:pattFill>
                  </a:tcPr>
                </a:tc>
              </a:tr>
              <a:tr h="62179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Special use</a:t>
                      </a:r>
                      <a:endParaRPr lang="en-US" sz="11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64530" marR="64530" marT="0" marB="0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AutoInvoice - where revenue not = qty * price</a:t>
                      </a:r>
                      <a:endParaRPr lang="en-US" sz="11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64530" marR="64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endParaRPr lang="en-US" sz="9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4530" marR="64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endParaRPr lang="en-US" sz="9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4530" marR="64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endParaRPr lang="en-US" sz="9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4530" marR="64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endParaRPr lang="en-US" sz="9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4530" marR="64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- Bill in Arrears</a:t>
                      </a:r>
                      <a:endParaRPr lang="en-US" sz="1100" dirty="0">
                        <a:latin typeface="Courier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- Guarantees</a:t>
                      </a:r>
                      <a:endParaRPr lang="en-US" sz="11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64530" marR="64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- Bill in Advance</a:t>
                      </a:r>
                      <a:endParaRPr lang="en-US" sz="1100" dirty="0">
                        <a:latin typeface="Courier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- Guarantees</a:t>
                      </a:r>
                      <a:endParaRPr lang="en-US" sz="1100" dirty="0">
                        <a:latin typeface="Courier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</a:tabLst>
                      </a:pPr>
                      <a:r>
                        <a:rPr lang="en-US" sz="900" dirty="0">
                          <a:latin typeface="Arial"/>
                          <a:ea typeface="Times New Roman"/>
                          <a:cs typeface="Times New Roman"/>
                        </a:rPr>
                        <a:t>- Deposits</a:t>
                      </a:r>
                      <a:endParaRPr lang="en-US" sz="11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64530" marR="64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57600" y="6407944"/>
            <a:ext cx="3073153" cy="365125"/>
          </a:xfrm>
        </p:spPr>
        <p:txBody>
          <a:bodyPr/>
          <a:lstStyle/>
          <a:p>
            <a:r>
              <a:rPr lang="en-US" dirty="0" smtClean="0"/>
              <a:t>Copyright © 2009 - Cathy Cakebread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D03B-3967-4AF7-AB85-2479D4C8EEEF}" type="slidenum">
              <a:rPr lang="en-US" smtClean="0"/>
              <a:pPr/>
              <a:t>16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AutoInvoice Frequency?</a:t>
            </a:r>
            <a:endParaRPr lang="en-US" dirty="0" smtClean="0"/>
          </a:p>
          <a:p>
            <a:pPr lvl="1"/>
            <a:r>
              <a:rPr lang="en-US" dirty="0" smtClean="0"/>
              <a:t>Clear Exceptions ASAP – Have Process In </a:t>
            </a:r>
            <a:r>
              <a:rPr lang="en-US" dirty="0" smtClean="0"/>
              <a:t>Place</a:t>
            </a:r>
            <a:endParaRPr lang="en-US" dirty="0" smtClean="0"/>
          </a:p>
          <a:p>
            <a:pPr lvl="1"/>
            <a:r>
              <a:rPr lang="en-US" dirty="0" smtClean="0"/>
              <a:t>Deal With Credits For Closed Invoices</a:t>
            </a:r>
            <a:r>
              <a:rPr lang="en-US" dirty="0" smtClean="0"/>
              <a:t>?</a:t>
            </a:r>
          </a:p>
          <a:p>
            <a:r>
              <a:rPr lang="en-US" dirty="0" smtClean="0"/>
              <a:t>Approvals for Imported Credit </a:t>
            </a:r>
            <a:r>
              <a:rPr lang="en-US" dirty="0" smtClean="0"/>
              <a:t>Memos?</a:t>
            </a:r>
            <a:endParaRPr lang="en-US" dirty="0" smtClean="0"/>
          </a:p>
          <a:p>
            <a:r>
              <a:rPr lang="en-US" dirty="0" smtClean="0"/>
              <a:t>Manual Items</a:t>
            </a:r>
          </a:p>
          <a:p>
            <a:pPr lvl="1"/>
            <a:r>
              <a:rPr lang="en-US" dirty="0" smtClean="0"/>
              <a:t>Debit Memos – Proper </a:t>
            </a:r>
            <a:r>
              <a:rPr lang="en-US" dirty="0" smtClean="0"/>
              <a:t>Controls?</a:t>
            </a:r>
            <a:endParaRPr lang="en-US" dirty="0" smtClean="0"/>
          </a:p>
          <a:p>
            <a:pPr lvl="1"/>
            <a:r>
              <a:rPr lang="en-US" dirty="0" smtClean="0"/>
              <a:t>Credit Memos – </a:t>
            </a:r>
            <a:r>
              <a:rPr lang="en-US" dirty="0" smtClean="0"/>
              <a:t>Approvals?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Are </a:t>
            </a:r>
            <a:r>
              <a:rPr lang="en-US" dirty="0" smtClean="0"/>
              <a:t>the Actual Forms Locked up?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Have All Interfaced Items Made It?</a:t>
            </a:r>
          </a:p>
          <a:p>
            <a:pPr lvl="1">
              <a:lnSpc>
                <a:spcPct val="90000"/>
              </a:lnSpc>
            </a:pPr>
            <a:r>
              <a:rPr lang="en-US" sz="2700" dirty="0" smtClean="0"/>
              <a:t>How do You Know? Who is Responsible?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Transaction - Processing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657600" y="6407944"/>
            <a:ext cx="3073153" cy="365125"/>
          </a:xfrm>
        </p:spPr>
        <p:txBody>
          <a:bodyPr/>
          <a:lstStyle/>
          <a:p>
            <a:r>
              <a:rPr lang="en-US" dirty="0" smtClean="0"/>
              <a:t>Copyright © 2009 - Cathy Cakebread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D03B-3967-4AF7-AB85-2479D4C8EEEF}" type="slidenum">
              <a:rPr lang="en-US" smtClean="0"/>
              <a:pPr/>
              <a:t>17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200" dirty="0" smtClean="0"/>
              <a:t>Revenue Recognition</a:t>
            </a:r>
          </a:p>
          <a:p>
            <a:pPr lvl="1"/>
            <a:r>
              <a:rPr lang="en-US" sz="2200" dirty="0" smtClean="0"/>
              <a:t>SOP-97, 98 - </a:t>
            </a:r>
            <a:r>
              <a:rPr lang="en-US" sz="2200" dirty="0" smtClean="0"/>
              <a:t>AICPA – Statement of </a:t>
            </a:r>
            <a:r>
              <a:rPr lang="en-US" sz="2200" dirty="0" smtClean="0"/>
              <a:t>Position</a:t>
            </a:r>
          </a:p>
          <a:p>
            <a:pPr lvl="1"/>
            <a:r>
              <a:rPr lang="en-US" sz="2200" dirty="0" smtClean="0"/>
              <a:t>SAB 101 </a:t>
            </a:r>
            <a:r>
              <a:rPr lang="en-US" sz="2200" dirty="0" smtClean="0"/>
              <a:t>– SEC - Staff </a:t>
            </a:r>
            <a:r>
              <a:rPr lang="en-US" sz="2200" dirty="0" smtClean="0"/>
              <a:t>Accounting Bulletin</a:t>
            </a:r>
          </a:p>
          <a:p>
            <a:pPr>
              <a:lnSpc>
                <a:spcPct val="90000"/>
              </a:lnSpc>
            </a:pPr>
            <a:r>
              <a:rPr lang="en-US" sz="2200" dirty="0" smtClean="0">
                <a:cs typeface="Arial" charset="0"/>
              </a:rPr>
              <a:t>Do </a:t>
            </a:r>
            <a:r>
              <a:rPr lang="en-US" sz="2200" dirty="0" smtClean="0">
                <a:cs typeface="Arial" charset="0"/>
              </a:rPr>
              <a:t>You Have Items Where Revenue Can’t Be Recognized Upon Shipment?</a:t>
            </a:r>
            <a:endParaRPr lang="en-US" sz="2200" dirty="0" smtClean="0"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en-US" sz="2200" dirty="0" smtClean="0">
                <a:cs typeface="Arial" charset="0"/>
              </a:rPr>
              <a:t>Does the Person Entering the Order Know When the Revenue Should Be Recognized?</a:t>
            </a:r>
          </a:p>
          <a:p>
            <a:pPr lvl="1">
              <a:lnSpc>
                <a:spcPct val="90000"/>
              </a:lnSpc>
            </a:pPr>
            <a:r>
              <a:rPr lang="en-US" sz="2200" dirty="0" smtClean="0">
                <a:cs typeface="Arial" charset="0"/>
              </a:rPr>
              <a:t>When Do You Know? How?</a:t>
            </a:r>
          </a:p>
          <a:p>
            <a:pPr lvl="1">
              <a:lnSpc>
                <a:spcPct val="90000"/>
              </a:lnSpc>
            </a:pPr>
            <a:r>
              <a:rPr lang="en-US" sz="2200" dirty="0" smtClean="0">
                <a:cs typeface="Arial" charset="0"/>
              </a:rPr>
              <a:t>What Determines When Revenue May Be Recognized?</a:t>
            </a:r>
          </a:p>
          <a:p>
            <a:pPr>
              <a:lnSpc>
                <a:spcPct val="90000"/>
              </a:lnSpc>
            </a:pPr>
            <a:r>
              <a:rPr lang="en-US" sz="2200" dirty="0" smtClean="0">
                <a:cs typeface="Arial" charset="0"/>
              </a:rPr>
              <a:t>Do You Have Standard Payment Terms?</a:t>
            </a:r>
          </a:p>
          <a:p>
            <a:pPr lvl="1">
              <a:lnSpc>
                <a:spcPct val="90000"/>
              </a:lnSpc>
            </a:pPr>
            <a:r>
              <a:rPr lang="en-US" sz="2200" dirty="0" smtClean="0">
                <a:cs typeface="Times New Roman" pitchFamily="18" charset="0"/>
              </a:rPr>
              <a:t>Do You Ever Have Exceptions</a:t>
            </a:r>
            <a:r>
              <a:rPr lang="en-US" sz="2200" dirty="0" smtClean="0">
                <a:cs typeface="Times New Roman" pitchFamily="18" charset="0"/>
              </a:rPr>
              <a:t>?</a:t>
            </a:r>
          </a:p>
          <a:p>
            <a:r>
              <a:rPr lang="en-US" sz="2200" dirty="0" smtClean="0">
                <a:cs typeface="Arial" charset="0"/>
              </a:rPr>
              <a:t>Do You Have a Return Policy? </a:t>
            </a:r>
            <a:r>
              <a:rPr lang="en-US" sz="2200" dirty="0" smtClean="0">
                <a:cs typeface="Arial" charset="0"/>
              </a:rPr>
              <a:t>e.g., </a:t>
            </a:r>
            <a:r>
              <a:rPr lang="en-US" sz="2200" dirty="0" smtClean="0">
                <a:cs typeface="Arial" charset="0"/>
              </a:rPr>
              <a:t>Full Money Back in </a:t>
            </a:r>
            <a:r>
              <a:rPr lang="en-US" sz="2200" dirty="0" smtClean="0">
                <a:cs typeface="Arial" charset="0"/>
              </a:rPr>
              <a:t>      			30 </a:t>
            </a:r>
            <a:r>
              <a:rPr lang="en-US" sz="2200" dirty="0" smtClean="0">
                <a:cs typeface="Arial" charset="0"/>
              </a:rPr>
              <a:t>Days</a:t>
            </a:r>
            <a:r>
              <a:rPr lang="en-US" sz="2200" dirty="0" smtClean="0">
                <a:cs typeface="Arial" charset="0"/>
              </a:rPr>
              <a:t>?</a:t>
            </a:r>
            <a:endParaRPr lang="en-US" sz="2200" dirty="0" smtClean="0"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Revenue Recognition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86200" y="6407944"/>
            <a:ext cx="2844553" cy="365125"/>
          </a:xfrm>
        </p:spPr>
        <p:txBody>
          <a:bodyPr/>
          <a:lstStyle/>
          <a:p>
            <a:r>
              <a:rPr lang="en-US" dirty="0" smtClean="0"/>
              <a:t>Copyright © 2009 - Cathy Cakebread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D03B-3967-4AF7-AB85-2479D4C8EEEF}" type="slidenum">
              <a:rPr lang="en-US" smtClean="0"/>
              <a:pPr/>
              <a:t>18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>
            <a:noAutofit/>
          </a:bodyPr>
          <a:lstStyle/>
          <a:p>
            <a:r>
              <a:rPr lang="en-US" sz="2200" dirty="0" smtClean="0">
                <a:cs typeface="Arial" charset="0"/>
              </a:rPr>
              <a:t>Do You Use </a:t>
            </a:r>
            <a:r>
              <a:rPr lang="en-US" sz="2200" dirty="0" smtClean="0">
                <a:cs typeface="Arial" charset="0"/>
              </a:rPr>
              <a:t>“Arrangements” </a:t>
            </a:r>
            <a:r>
              <a:rPr lang="en-US" sz="2200" dirty="0" smtClean="0">
                <a:cs typeface="Arial" charset="0"/>
              </a:rPr>
              <a:t>With Your Customers (Where the Revenue for One Invoice May Not Be Recognized Until the Subsequent Items Ship</a:t>
            </a:r>
            <a:r>
              <a:rPr lang="en-US" sz="2200" dirty="0" smtClean="0">
                <a:cs typeface="Arial" charset="0"/>
              </a:rPr>
              <a:t>)?</a:t>
            </a:r>
            <a:endParaRPr lang="en-US" sz="2200" dirty="0" smtClean="0"/>
          </a:p>
          <a:p>
            <a:r>
              <a:rPr lang="en-US" sz="2200" dirty="0" smtClean="0">
                <a:cs typeface="Arial" charset="0"/>
              </a:rPr>
              <a:t>How </a:t>
            </a:r>
            <a:r>
              <a:rPr lang="en-US" sz="2200" dirty="0" smtClean="0">
                <a:cs typeface="Arial" charset="0"/>
              </a:rPr>
              <a:t>Do You Deal With “Revenue” for Invoices Where You Don’t Expect to Receive Payment</a:t>
            </a:r>
            <a:r>
              <a:rPr lang="en-US" sz="2200" dirty="0" smtClean="0">
                <a:cs typeface="Arial" charset="0"/>
              </a:rPr>
              <a:t>?</a:t>
            </a:r>
          </a:p>
          <a:p>
            <a:pPr>
              <a:lnSpc>
                <a:spcPct val="90000"/>
              </a:lnSpc>
            </a:pPr>
            <a:r>
              <a:rPr lang="en-US" sz="2200" dirty="0" smtClean="0">
                <a:cs typeface="Arial" charset="0"/>
              </a:rPr>
              <a:t>Do You Use Standard Pricing? </a:t>
            </a:r>
            <a:endParaRPr lang="en-US" sz="2200" dirty="0" smtClean="0">
              <a:cs typeface="Times New Roman" pitchFamily="18" charset="0"/>
            </a:endParaRPr>
          </a:p>
          <a:p>
            <a:pPr lvl="1">
              <a:lnSpc>
                <a:spcPct val="90000"/>
              </a:lnSpc>
            </a:pPr>
            <a:r>
              <a:rPr lang="en-US" sz="2200" dirty="0" smtClean="0">
                <a:cs typeface="Arial" charset="0"/>
              </a:rPr>
              <a:t>How Do You Deal With Variable Pricing and Revenue Recognition?</a:t>
            </a:r>
          </a:p>
          <a:p>
            <a:pPr>
              <a:lnSpc>
                <a:spcPct val="90000"/>
              </a:lnSpc>
            </a:pPr>
            <a:r>
              <a:rPr lang="en-US" sz="2200" dirty="0" smtClean="0">
                <a:cs typeface="Times New Roman" pitchFamily="18" charset="0"/>
              </a:rPr>
              <a:t>How Do You Handle Discounts With Bundled Products</a:t>
            </a:r>
            <a:r>
              <a:rPr lang="en-US" sz="2200" dirty="0" smtClean="0">
                <a:cs typeface="Times New Roman" pitchFamily="18" charset="0"/>
              </a:rPr>
              <a:t>?</a:t>
            </a:r>
          </a:p>
          <a:p>
            <a:pPr>
              <a:lnSpc>
                <a:spcPct val="90000"/>
              </a:lnSpc>
            </a:pPr>
            <a:r>
              <a:rPr lang="en-US" sz="2200" dirty="0" smtClean="0">
                <a:cs typeface="Arial" charset="0"/>
              </a:rPr>
              <a:t>Do You Sell ‘Beta Products’?</a:t>
            </a:r>
          </a:p>
          <a:p>
            <a:pPr lvl="1">
              <a:lnSpc>
                <a:spcPct val="90000"/>
              </a:lnSpc>
            </a:pPr>
            <a:r>
              <a:rPr lang="en-US" sz="2200" dirty="0" smtClean="0">
                <a:cs typeface="Times New Roman" pitchFamily="18" charset="0"/>
              </a:rPr>
              <a:t>Or ‘Future’ Products</a:t>
            </a:r>
          </a:p>
          <a:p>
            <a:pPr>
              <a:lnSpc>
                <a:spcPct val="90000"/>
              </a:lnSpc>
            </a:pPr>
            <a:r>
              <a:rPr lang="en-US" sz="2200" dirty="0" smtClean="0">
                <a:cs typeface="Arial" charset="0"/>
              </a:rPr>
              <a:t>How Does </a:t>
            </a:r>
            <a:r>
              <a:rPr lang="en-US" sz="2200" dirty="0" smtClean="0">
                <a:cs typeface="Arial" charset="0"/>
              </a:rPr>
              <a:t>Revenue Recognition Impact </a:t>
            </a:r>
            <a:r>
              <a:rPr lang="en-US" sz="2200" dirty="0" smtClean="0">
                <a:cs typeface="Arial" charset="0"/>
              </a:rPr>
              <a:t>Your </a:t>
            </a:r>
            <a:r>
              <a:rPr lang="en-US" sz="2200" dirty="0" smtClean="0">
                <a:cs typeface="Arial" charset="0"/>
              </a:rPr>
              <a:t>Accounting for Cost </a:t>
            </a:r>
            <a:r>
              <a:rPr lang="en-US" sz="2200" dirty="0" smtClean="0">
                <a:cs typeface="Arial" charset="0"/>
              </a:rPr>
              <a:t>of Goods Sold?</a:t>
            </a:r>
          </a:p>
          <a:p>
            <a:pPr>
              <a:lnSpc>
                <a:spcPct val="90000"/>
              </a:lnSpc>
            </a:pPr>
            <a:endParaRPr lang="en-US" sz="2200" dirty="0" smtClean="0"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Impacts Revenue Recognition</a:t>
            </a:r>
            <a:endParaRPr lang="en-US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33800" y="6407944"/>
            <a:ext cx="2996953" cy="365125"/>
          </a:xfrm>
        </p:spPr>
        <p:txBody>
          <a:bodyPr/>
          <a:lstStyle/>
          <a:p>
            <a:r>
              <a:rPr lang="en-US" dirty="0" smtClean="0"/>
              <a:t>Copyright © 2009 - Cathy Cakebread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D03B-3967-4AF7-AB85-2479D4C8EEEF}" type="slidenum">
              <a:rPr lang="en-US" smtClean="0"/>
              <a:pPr/>
              <a:t>19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Introduction</a:t>
            </a:r>
          </a:p>
          <a:p>
            <a:r>
              <a:rPr lang="en-US" dirty="0" smtClean="0"/>
              <a:t>Cash Application</a:t>
            </a:r>
          </a:p>
          <a:p>
            <a:pPr lvl="1"/>
            <a:r>
              <a:rPr lang="en-US" dirty="0" smtClean="0"/>
              <a:t>Setup</a:t>
            </a:r>
          </a:p>
          <a:p>
            <a:pPr lvl="1"/>
            <a:r>
              <a:rPr lang="en-US" dirty="0" smtClean="0"/>
              <a:t>Processing</a:t>
            </a:r>
          </a:p>
          <a:p>
            <a:r>
              <a:rPr lang="en-US" dirty="0" smtClean="0"/>
              <a:t>Transactions</a:t>
            </a:r>
          </a:p>
          <a:p>
            <a:pPr lvl="1"/>
            <a:r>
              <a:rPr lang="en-US" dirty="0" smtClean="0"/>
              <a:t>Setup</a:t>
            </a:r>
          </a:p>
          <a:p>
            <a:pPr lvl="1"/>
            <a:r>
              <a:rPr lang="en-US" dirty="0" smtClean="0"/>
              <a:t>Processing</a:t>
            </a:r>
          </a:p>
          <a:p>
            <a:r>
              <a:rPr lang="en-US" dirty="0" smtClean="0"/>
              <a:t>Adjustments</a:t>
            </a:r>
          </a:p>
          <a:p>
            <a:pPr lvl="1"/>
            <a:r>
              <a:rPr lang="en-US" dirty="0" smtClean="0"/>
              <a:t>Setup </a:t>
            </a:r>
          </a:p>
          <a:p>
            <a:pPr lvl="1"/>
            <a:r>
              <a:rPr lang="en-US" dirty="0" smtClean="0"/>
              <a:t>Processing</a:t>
            </a:r>
          </a:p>
          <a:p>
            <a:r>
              <a:rPr lang="en-US" dirty="0" smtClean="0"/>
              <a:t>Close and </a:t>
            </a:r>
            <a:r>
              <a:rPr lang="en-US" dirty="0" smtClean="0"/>
              <a:t>Reconciliation</a:t>
            </a:r>
          </a:p>
          <a:p>
            <a:r>
              <a:rPr lang="en-US" dirty="0" smtClean="0"/>
              <a:t>Separation of Duties</a:t>
            </a: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407944"/>
            <a:ext cx="3606553" cy="365125"/>
          </a:xfrm>
        </p:spPr>
        <p:txBody>
          <a:bodyPr/>
          <a:lstStyle/>
          <a:p>
            <a:r>
              <a:rPr lang="en-US" dirty="0" smtClean="0"/>
              <a:t>Copyright © 2009 - Cathy Cakebread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D03B-3967-4AF7-AB85-2479D4C8EEEF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Define Applicable Accounting </a:t>
            </a:r>
            <a:r>
              <a:rPr lang="en-US" dirty="0" smtClean="0"/>
              <a:t>Rules</a:t>
            </a:r>
          </a:p>
          <a:p>
            <a:pPr lvl="1"/>
            <a:r>
              <a:rPr lang="en-US" dirty="0" smtClean="0"/>
              <a:t>Cover Your </a:t>
            </a:r>
            <a:r>
              <a:rPr lang="en-US" dirty="0" smtClean="0"/>
              <a:t>Bases</a:t>
            </a:r>
          </a:p>
          <a:p>
            <a:pPr lvl="1"/>
            <a:r>
              <a:rPr lang="en-US" dirty="0" smtClean="0"/>
              <a:t>Create As Many as Are Necessary</a:t>
            </a:r>
          </a:p>
          <a:p>
            <a:pPr lvl="1"/>
            <a:r>
              <a:rPr lang="en-US" dirty="0" smtClean="0"/>
              <a:t>Tie </a:t>
            </a:r>
            <a:r>
              <a:rPr lang="en-US" dirty="0" smtClean="0"/>
              <a:t>to Items Where </a:t>
            </a:r>
            <a:r>
              <a:rPr lang="en-US" dirty="0" smtClean="0"/>
              <a:t>Possible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Utilize Revenue Recognition Wizard and/or</a:t>
            </a:r>
          </a:p>
          <a:p>
            <a:pPr>
              <a:buNone/>
            </a:pPr>
            <a:r>
              <a:rPr lang="en-US" dirty="0" smtClean="0"/>
              <a:t>Release 12 “Revenue Recognition Release”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Ways to Control Revenue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429000" y="6407944"/>
            <a:ext cx="3301753" cy="365125"/>
          </a:xfrm>
        </p:spPr>
        <p:txBody>
          <a:bodyPr/>
          <a:lstStyle/>
          <a:p>
            <a:r>
              <a:rPr lang="en-US" dirty="0" smtClean="0"/>
              <a:t>Copyright © 2009 - Cathy Cakebread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D03B-3967-4AF7-AB85-2479D4C8EEEF}" type="slidenum">
              <a:rPr lang="en-US" smtClean="0"/>
              <a:pPr/>
              <a:t>20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43000"/>
            <a:ext cx="7010400" cy="347471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 smtClean="0"/>
              <a:t>Setup  </a:t>
            </a:r>
            <a:r>
              <a:rPr lang="en-US" dirty="0" smtClean="0">
                <a:sym typeface="Wingdings"/>
              </a:rPr>
              <a:t></a:t>
            </a:r>
            <a:r>
              <a:rPr lang="en-US" dirty="0" smtClean="0"/>
              <a:t>  Receipts </a:t>
            </a:r>
            <a:r>
              <a:rPr lang="en-US" dirty="0" smtClean="0">
                <a:sym typeface="Wingdings"/>
              </a:rPr>
              <a:t></a:t>
            </a:r>
            <a:r>
              <a:rPr lang="en-US" dirty="0" smtClean="0"/>
              <a:t>  Receivable Activity</a:t>
            </a:r>
            <a:endParaRPr lang="en-US" b="1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 smtClean="0"/>
              <a:t>Adjustments - Setups</a:t>
            </a:r>
            <a:endParaRPr lang="en-US" dirty="0"/>
          </a:p>
        </p:txBody>
      </p:sp>
      <p:pic>
        <p:nvPicPr>
          <p:cNvPr id="4" name="Picture 3" descr="receivables activity adj screen shot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2800" y="1524000"/>
            <a:ext cx="5334000" cy="4924976"/>
          </a:xfrm>
          <a:prstGeom prst="rect">
            <a:avLst/>
          </a:prstGeom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57600" y="6407944"/>
            <a:ext cx="3073153" cy="365125"/>
          </a:xfrm>
        </p:spPr>
        <p:txBody>
          <a:bodyPr/>
          <a:lstStyle/>
          <a:p>
            <a:r>
              <a:rPr lang="en-US" dirty="0" smtClean="0"/>
              <a:t>Copyright © 2009 - Cathy Cakebread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D03B-3967-4AF7-AB85-2479D4C8EEEF}" type="slidenum">
              <a:rPr lang="en-US" smtClean="0"/>
              <a:pPr/>
              <a:t>21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Define Proper GL Accounts </a:t>
            </a:r>
          </a:p>
          <a:p>
            <a:pPr lvl="1"/>
            <a:r>
              <a:rPr lang="en-US" dirty="0" smtClean="0"/>
              <a:t>Should </a:t>
            </a:r>
            <a:r>
              <a:rPr lang="en-US" dirty="0" smtClean="0"/>
              <a:t>Never Be Your AR Account (It Is Already Offset Automatically)</a:t>
            </a:r>
          </a:p>
          <a:p>
            <a:r>
              <a:rPr lang="en-US" dirty="0" smtClean="0"/>
              <a:t>Adjust</a:t>
            </a:r>
          </a:p>
          <a:p>
            <a:pPr lvl="1"/>
            <a:r>
              <a:rPr lang="en-US" dirty="0" smtClean="0"/>
              <a:t>Select Proper Type</a:t>
            </a:r>
          </a:p>
          <a:p>
            <a:pPr lvl="2"/>
            <a:r>
              <a:rPr lang="en-US" dirty="0" smtClean="0"/>
              <a:t>Invoice, Line, Tax, Freight, Charges</a:t>
            </a:r>
          </a:p>
          <a:p>
            <a:r>
              <a:rPr lang="en-US" dirty="0" smtClean="0"/>
              <a:t>Un-adjust</a:t>
            </a:r>
          </a:p>
          <a:p>
            <a:pPr lvl="1"/>
            <a:r>
              <a:rPr lang="en-US" dirty="0" smtClean="0"/>
              <a:t>Use Same </a:t>
            </a:r>
            <a:r>
              <a:rPr lang="en-US" dirty="0" smtClean="0"/>
              <a:t>Accounts As Used With </a:t>
            </a:r>
            <a:r>
              <a:rPr lang="en-US" dirty="0" smtClean="0"/>
              <a:t>Original Adjustment</a:t>
            </a:r>
          </a:p>
          <a:p>
            <a:r>
              <a:rPr lang="en-US" dirty="0" smtClean="0"/>
              <a:t>Use Limits and Approvals!</a:t>
            </a:r>
          </a:p>
          <a:p>
            <a:r>
              <a:rPr lang="en-US" dirty="0" smtClean="0"/>
              <a:t>Check for Lots of Small Adjustments on Single Invoice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Adjustments – Setup/Process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10000" y="6407944"/>
            <a:ext cx="2920753" cy="365125"/>
          </a:xfrm>
        </p:spPr>
        <p:txBody>
          <a:bodyPr/>
          <a:lstStyle/>
          <a:p>
            <a:r>
              <a:rPr lang="en-US" dirty="0" smtClean="0"/>
              <a:t>Copyright © 2009 - Cathy Cakebread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D03B-3967-4AF7-AB85-2479D4C8EEEF}" type="slidenum">
              <a:rPr lang="en-US" smtClean="0"/>
              <a:pPr/>
              <a:t>22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Close Checklist</a:t>
            </a:r>
          </a:p>
          <a:p>
            <a:r>
              <a:rPr lang="en-US" sz="2800" dirty="0" smtClean="0"/>
              <a:t>Close Schedule</a:t>
            </a:r>
          </a:p>
          <a:p>
            <a:r>
              <a:rPr lang="en-US" sz="2800" dirty="0" smtClean="0"/>
              <a:t>Pre-Process As Much As You Can</a:t>
            </a:r>
          </a:p>
          <a:p>
            <a:r>
              <a:rPr lang="en-US" sz="2800" dirty="0" smtClean="0"/>
              <a:t>Reconcile </a:t>
            </a:r>
          </a:p>
          <a:p>
            <a:pPr lvl="1"/>
            <a:r>
              <a:rPr lang="en-US" sz="2800" dirty="0" smtClean="0"/>
              <a:t>AR To </a:t>
            </a:r>
            <a:r>
              <a:rPr lang="en-US" sz="2800" dirty="0" smtClean="0"/>
              <a:t>Aging</a:t>
            </a:r>
            <a:endParaRPr lang="en-US" sz="2800" dirty="0" smtClean="0"/>
          </a:p>
          <a:p>
            <a:pPr lvl="1"/>
            <a:r>
              <a:rPr lang="en-US" sz="2800" dirty="0" smtClean="0"/>
              <a:t>AR To GL Activity</a:t>
            </a:r>
          </a:p>
          <a:p>
            <a:pPr lvl="2"/>
            <a:r>
              <a:rPr lang="en-US" sz="2400" dirty="0" smtClean="0"/>
              <a:t>Insure AR Only Uses “AR Accounts</a:t>
            </a:r>
            <a:r>
              <a:rPr lang="en-US" sz="2400" dirty="0" smtClean="0"/>
              <a:t>”</a:t>
            </a:r>
          </a:p>
          <a:p>
            <a:pPr marL="365760" lvl="1" indent="-256032">
              <a:spcBef>
                <a:spcPts val="400"/>
              </a:spcBef>
              <a:buSzPct val="68000"/>
              <a:buFont typeface="Wingdings 3"/>
              <a:buChar char=""/>
            </a:pPr>
            <a:r>
              <a:rPr lang="en-US" sz="2800" dirty="0" smtClean="0"/>
              <a:t>Insure Proper Controls Are in Place</a:t>
            </a:r>
          </a:p>
          <a:p>
            <a:pPr>
              <a:lnSpc>
                <a:spcPct val="90000"/>
              </a:lnSpc>
            </a:pPr>
            <a:r>
              <a:rPr lang="en-US" sz="2800" dirty="0" smtClean="0"/>
              <a:t>Create Month End Packet </a:t>
            </a:r>
          </a:p>
          <a:p>
            <a:pPr lvl="1">
              <a:lnSpc>
                <a:spcPct val="90000"/>
              </a:lnSpc>
            </a:pPr>
            <a:r>
              <a:rPr lang="en-US" sz="2800" dirty="0" smtClean="0"/>
              <a:t>Retain as Needed</a:t>
            </a:r>
          </a:p>
          <a:p>
            <a:pPr marL="365760" lvl="1" indent="-256032">
              <a:spcBef>
                <a:spcPts val="400"/>
              </a:spcBef>
              <a:buSzPct val="68000"/>
              <a:buFont typeface="Wingdings 3"/>
              <a:buChar char=""/>
            </a:pPr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Period Close Process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86200" y="6407944"/>
            <a:ext cx="2844553" cy="365125"/>
          </a:xfrm>
        </p:spPr>
        <p:txBody>
          <a:bodyPr/>
          <a:lstStyle/>
          <a:p>
            <a:r>
              <a:rPr lang="en-US" dirty="0" smtClean="0"/>
              <a:t>Copyright © 2009 - Cathy Cakebread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D03B-3967-4AF7-AB85-2479D4C8EEEF}" type="slidenum">
              <a:rPr lang="en-US" smtClean="0"/>
              <a:pPr/>
              <a:t>23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Reconciliation – AR to Aging</a:t>
            </a:r>
            <a:endParaRPr lang="en-US" dirty="0"/>
          </a:p>
        </p:txBody>
      </p:sp>
      <p:graphicFrame>
        <p:nvGraphicFramePr>
          <p:cNvPr id="25602" name="Object 2"/>
          <p:cNvGraphicFramePr>
            <a:graphicFrameLocks noChangeAspect="1"/>
          </p:cNvGraphicFramePr>
          <p:nvPr/>
        </p:nvGraphicFramePr>
        <p:xfrm>
          <a:off x="1143000" y="1676400"/>
          <a:ext cx="6858000" cy="4165600"/>
        </p:xfrm>
        <a:graphic>
          <a:graphicData uri="http://schemas.openxmlformats.org/presentationml/2006/ole">
            <p:oleObj spid="_x0000_s25602" name="Worksheet" r:id="rId3" imgW="11390760" imgH="4491360" progId="Excel.Sheet.8">
              <p:embed/>
            </p:oleObj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33800" y="6407944"/>
            <a:ext cx="2996953" cy="365125"/>
          </a:xfrm>
        </p:spPr>
        <p:txBody>
          <a:bodyPr/>
          <a:lstStyle/>
          <a:p>
            <a:r>
              <a:rPr lang="en-US" dirty="0" smtClean="0"/>
              <a:t>Copyright © 2009 - Cathy Cakebread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D03B-3967-4AF7-AB85-2479D4C8EEEF}" type="slidenum">
              <a:rPr lang="en-US" smtClean="0"/>
              <a:pPr/>
              <a:t>24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Tips – Tie to Aging</a:t>
            </a:r>
            <a:endParaRPr lang="en-US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en-US" sz="2400" b="1" dirty="0" smtClean="0"/>
              <a:t>Journal Entries Report</a:t>
            </a:r>
            <a:r>
              <a:rPr lang="en-US" sz="2400" dirty="0" smtClean="0"/>
              <a:t> – </a:t>
            </a:r>
            <a:r>
              <a:rPr lang="en-US" sz="2400" b="1" dirty="0" smtClean="0"/>
              <a:t>Summary By Category</a:t>
            </a:r>
          </a:p>
          <a:p>
            <a:pPr lvl="1">
              <a:lnSpc>
                <a:spcPct val="80000"/>
              </a:lnSpc>
            </a:pPr>
            <a:r>
              <a:rPr lang="en-US" sz="2000" dirty="0" smtClean="0"/>
              <a:t>Verify That No Illogical Entries (AR Vs. No AR In Category)</a:t>
            </a:r>
          </a:p>
          <a:p>
            <a:pPr>
              <a:lnSpc>
                <a:spcPct val="80000"/>
              </a:lnSpc>
            </a:pPr>
            <a:r>
              <a:rPr lang="en-US" sz="2400" b="1" dirty="0" smtClean="0"/>
              <a:t>Transaction Register</a:t>
            </a:r>
            <a:r>
              <a:rPr lang="en-US" sz="2400" dirty="0" smtClean="0"/>
              <a:t> </a:t>
            </a:r>
            <a:r>
              <a:rPr lang="en-US" sz="2000" dirty="0" smtClean="0"/>
              <a:t>(Split By Company And Currency)</a:t>
            </a:r>
            <a:endParaRPr lang="en-US" sz="2400" dirty="0" smtClean="0"/>
          </a:p>
          <a:p>
            <a:pPr lvl="1">
              <a:lnSpc>
                <a:spcPct val="80000"/>
              </a:lnSpc>
            </a:pPr>
            <a:r>
              <a:rPr lang="en-US" sz="2000" dirty="0" smtClean="0"/>
              <a:t>Invoices, Debit Memos, Credit Memos, Commitments</a:t>
            </a:r>
          </a:p>
          <a:p>
            <a:pPr lvl="1">
              <a:lnSpc>
                <a:spcPct val="80000"/>
              </a:lnSpc>
            </a:pPr>
            <a:r>
              <a:rPr lang="en-US" sz="2000" dirty="0" smtClean="0"/>
              <a:t>Credit Memo Total Should Be Negative</a:t>
            </a:r>
          </a:p>
          <a:p>
            <a:pPr lvl="1">
              <a:lnSpc>
                <a:spcPct val="80000"/>
              </a:lnSpc>
            </a:pPr>
            <a:r>
              <a:rPr lang="en-US" sz="2000" dirty="0" smtClean="0"/>
              <a:t>Watch Bottom  Total In 11.5.9 – Includes ALL Currencies</a:t>
            </a:r>
          </a:p>
          <a:p>
            <a:pPr>
              <a:lnSpc>
                <a:spcPct val="80000"/>
              </a:lnSpc>
            </a:pPr>
            <a:r>
              <a:rPr lang="en-US" sz="2400" b="1" dirty="0" smtClean="0"/>
              <a:t>Applied Receipts Register</a:t>
            </a:r>
            <a:r>
              <a:rPr lang="en-US" sz="2400" dirty="0" smtClean="0"/>
              <a:t> – </a:t>
            </a:r>
          </a:p>
          <a:p>
            <a:pPr lvl="1">
              <a:lnSpc>
                <a:spcPct val="80000"/>
              </a:lnSpc>
            </a:pPr>
            <a:r>
              <a:rPr lang="en-US" sz="2000" dirty="0" smtClean="0"/>
              <a:t>Add Totals And Multiply By -1</a:t>
            </a:r>
          </a:p>
          <a:p>
            <a:pPr lvl="1">
              <a:lnSpc>
                <a:spcPct val="80000"/>
              </a:lnSpc>
            </a:pPr>
            <a:r>
              <a:rPr lang="en-US" sz="2000" dirty="0" smtClean="0"/>
              <a:t>Result May Be Negative Or Positive</a:t>
            </a:r>
          </a:p>
          <a:p>
            <a:pPr lvl="1">
              <a:lnSpc>
                <a:spcPct val="80000"/>
              </a:lnSpc>
            </a:pPr>
            <a:r>
              <a:rPr lang="en-US" sz="2000" dirty="0" smtClean="0"/>
              <a:t>Note That Total Does Not Include Discounts In 11.5.9</a:t>
            </a:r>
          </a:p>
          <a:p>
            <a:pPr lvl="1">
              <a:lnSpc>
                <a:spcPct val="80000"/>
              </a:lnSpc>
            </a:pPr>
            <a:r>
              <a:rPr lang="en-US" sz="2000" dirty="0" smtClean="0"/>
              <a:t>Note: Cash Received Does Not Equal Amount Applied!</a:t>
            </a:r>
          </a:p>
          <a:p>
            <a:pPr>
              <a:lnSpc>
                <a:spcPct val="80000"/>
              </a:lnSpc>
            </a:pPr>
            <a:r>
              <a:rPr lang="en-US" sz="2400" b="1" dirty="0" smtClean="0"/>
              <a:t>Adjustment Register</a:t>
            </a:r>
            <a:r>
              <a:rPr lang="en-US" sz="2400" dirty="0" smtClean="0"/>
              <a:t> </a:t>
            </a:r>
            <a:r>
              <a:rPr lang="en-US" sz="2000" dirty="0" smtClean="0"/>
              <a:t>(May Be Negative Or Positive)</a:t>
            </a:r>
            <a:endParaRPr lang="en-US" sz="2400" dirty="0" smtClean="0"/>
          </a:p>
          <a:p>
            <a:pPr>
              <a:lnSpc>
                <a:spcPct val="80000"/>
              </a:lnSpc>
            </a:pPr>
            <a:r>
              <a:rPr lang="en-US" sz="2400" b="1" dirty="0" smtClean="0"/>
              <a:t>Invoice Exceptions Report</a:t>
            </a:r>
            <a:r>
              <a:rPr lang="en-US" sz="2400" dirty="0" smtClean="0"/>
              <a:t> </a:t>
            </a:r>
            <a:r>
              <a:rPr lang="en-US" sz="2000" dirty="0" smtClean="0"/>
              <a:t>(Items Not Aged)</a:t>
            </a:r>
            <a:endParaRPr lang="en-US" sz="24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05200" y="6407944"/>
            <a:ext cx="3225553" cy="365125"/>
          </a:xfrm>
        </p:spPr>
        <p:txBody>
          <a:bodyPr/>
          <a:lstStyle/>
          <a:p>
            <a:r>
              <a:rPr lang="en-US" dirty="0" smtClean="0"/>
              <a:t>Copyright © 2009 - Cathy Cakebread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D03B-3967-4AF7-AB85-2479D4C8EEEF}" type="slidenum">
              <a:rPr lang="en-US" smtClean="0"/>
              <a:pPr/>
              <a:t>25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Reconciliation – AR to GL</a:t>
            </a:r>
            <a:endParaRPr lang="en-US" dirty="0"/>
          </a:p>
        </p:txBody>
      </p:sp>
      <p:graphicFrame>
        <p:nvGraphicFramePr>
          <p:cNvPr id="26626" name="Object 2"/>
          <p:cNvGraphicFramePr>
            <a:graphicFrameLocks noChangeAspect="1"/>
          </p:cNvGraphicFramePr>
          <p:nvPr/>
        </p:nvGraphicFramePr>
        <p:xfrm>
          <a:off x="2362200" y="1295400"/>
          <a:ext cx="6248400" cy="4887330"/>
        </p:xfrm>
        <a:graphic>
          <a:graphicData uri="http://schemas.openxmlformats.org/presentationml/2006/ole">
            <p:oleObj spid="_x0000_s26626" name="Worksheet" r:id="rId3" imgW="7233120" imgH="5671440" progId="Excel.Sheet.8">
              <p:embed/>
            </p:oleObj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657600" y="6407944"/>
            <a:ext cx="3073153" cy="365125"/>
          </a:xfrm>
        </p:spPr>
        <p:txBody>
          <a:bodyPr/>
          <a:lstStyle/>
          <a:p>
            <a:r>
              <a:rPr lang="en-US" dirty="0" smtClean="0"/>
              <a:t>Copyright © 2009 - Cathy Cakebread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D03B-3967-4AF7-AB85-2479D4C8EEEF}" type="slidenum">
              <a:rPr lang="en-US" smtClean="0"/>
              <a:pPr/>
              <a:t>26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400" b="1" dirty="0" smtClean="0">
                <a:latin typeface="Tahoma" pitchFamily="34" charset="0"/>
              </a:rPr>
              <a:t>GL </a:t>
            </a:r>
            <a:r>
              <a:rPr lang="en-US" sz="2400" b="1" dirty="0" smtClean="0">
                <a:latin typeface="Tahoma" pitchFamily="34" charset="0"/>
              </a:rPr>
              <a:t>Account Starting Balance</a:t>
            </a:r>
            <a:endParaRPr lang="en-US" sz="2400" b="1" dirty="0" smtClean="0">
              <a:latin typeface="Tahoma" pitchFamily="34" charset="0"/>
            </a:endParaRPr>
          </a:p>
          <a:p>
            <a:r>
              <a:rPr lang="en-US" dirty="0" smtClean="0">
                <a:latin typeface="Tahoma" pitchFamily="34" charset="0"/>
              </a:rPr>
              <a:t>+/- Current Period Manual Journal Entries</a:t>
            </a:r>
          </a:p>
          <a:p>
            <a:r>
              <a:rPr lang="en-US" dirty="0" smtClean="0">
                <a:latin typeface="Tahoma" pitchFamily="34" charset="0"/>
              </a:rPr>
              <a:t>+/- To Date Manual Journal </a:t>
            </a:r>
            <a:r>
              <a:rPr lang="en-US" dirty="0" smtClean="0">
                <a:latin typeface="Tahoma" pitchFamily="34" charset="0"/>
              </a:rPr>
              <a:t>Entries</a:t>
            </a:r>
          </a:p>
          <a:p>
            <a:r>
              <a:rPr lang="en-US" sz="2800" b="1" dirty="0" smtClean="0">
                <a:latin typeface="Tahoma" pitchFamily="34" charset="0"/>
              </a:rPr>
              <a:t>GL </a:t>
            </a:r>
            <a:r>
              <a:rPr lang="en-US" sz="2800" b="1" dirty="0" smtClean="0">
                <a:latin typeface="Tahoma" pitchFamily="34" charset="0"/>
              </a:rPr>
              <a:t>Account Ending </a:t>
            </a:r>
            <a:r>
              <a:rPr lang="en-US" sz="2800" b="1" dirty="0" smtClean="0">
                <a:latin typeface="Tahoma" pitchFamily="34" charset="0"/>
              </a:rPr>
              <a:t>Balance</a:t>
            </a:r>
          </a:p>
          <a:p>
            <a:pPr>
              <a:buNone/>
            </a:pPr>
            <a:endParaRPr lang="en-US" dirty="0" smtClean="0">
              <a:latin typeface="Tahoma" pitchFamily="34" charset="0"/>
            </a:endParaRPr>
          </a:p>
          <a:p>
            <a:endParaRPr lang="en-US" dirty="0" smtClean="0">
              <a:latin typeface="Tahoma" pitchFamily="34" charset="0"/>
            </a:endParaRPr>
          </a:p>
          <a:p>
            <a:r>
              <a:rPr lang="en-US" sz="2400" b="1" dirty="0" smtClean="0">
                <a:latin typeface="Tahoma" pitchFamily="34" charset="0"/>
              </a:rPr>
              <a:t>Ending </a:t>
            </a:r>
            <a:r>
              <a:rPr lang="en-US" sz="2400" b="1" dirty="0" smtClean="0">
                <a:latin typeface="Tahoma" pitchFamily="34" charset="0"/>
              </a:rPr>
              <a:t>Balance </a:t>
            </a:r>
            <a:r>
              <a:rPr lang="en-US" sz="2400" b="1" dirty="0" smtClean="0">
                <a:latin typeface="Tahoma" pitchFamily="34" charset="0"/>
              </a:rPr>
              <a:t>Should </a:t>
            </a:r>
            <a:r>
              <a:rPr lang="en-US" sz="2400" b="1" dirty="0" smtClean="0">
                <a:latin typeface="Tahoma" pitchFamily="34" charset="0"/>
              </a:rPr>
              <a:t>Equal:</a:t>
            </a:r>
            <a:r>
              <a:rPr lang="en-US" sz="2400" dirty="0" smtClean="0">
                <a:latin typeface="Tahoma" pitchFamily="34" charset="0"/>
              </a:rPr>
              <a:t> </a:t>
            </a:r>
            <a:endParaRPr lang="en-US" sz="2800" dirty="0" smtClean="0">
              <a:latin typeface="Tahoma" pitchFamily="34" charset="0"/>
            </a:endParaRPr>
          </a:p>
          <a:p>
            <a:pPr lvl="1"/>
            <a:r>
              <a:rPr lang="en-US" dirty="0" smtClean="0">
                <a:latin typeface="Tahoma" pitchFamily="34" charset="0"/>
              </a:rPr>
              <a:t>Ending Aged Trial Balance by </a:t>
            </a:r>
            <a:r>
              <a:rPr lang="en-US" dirty="0" smtClean="0">
                <a:latin typeface="Tahoma" pitchFamily="34" charset="0"/>
              </a:rPr>
              <a:t>Account</a:t>
            </a:r>
          </a:p>
          <a:p>
            <a:pPr lvl="1"/>
            <a:endParaRPr lang="en-US" dirty="0" smtClean="0">
              <a:latin typeface="Tahoma" pitchFamily="34" charset="0"/>
            </a:endParaRPr>
          </a:p>
          <a:p>
            <a:r>
              <a:rPr lang="en-US" b="1" dirty="0" smtClean="0">
                <a:latin typeface="Tahoma" pitchFamily="34" charset="0"/>
              </a:rPr>
              <a:t>Potential Issues:</a:t>
            </a:r>
          </a:p>
          <a:p>
            <a:pPr lvl="1"/>
            <a:r>
              <a:rPr lang="en-US" dirty="0" smtClean="0">
                <a:latin typeface="Tahoma" pitchFamily="34" charset="0"/>
              </a:rPr>
              <a:t>Other Applications Using “Our” Accounts</a:t>
            </a:r>
          </a:p>
          <a:p>
            <a:pPr lvl="1"/>
            <a:r>
              <a:rPr lang="en-US" dirty="0" smtClean="0">
                <a:latin typeface="Tahoma" pitchFamily="34" charset="0"/>
              </a:rPr>
              <a:t>Manual Journal Entries</a:t>
            </a:r>
            <a:endParaRPr lang="en-US" dirty="0" smtClean="0">
              <a:latin typeface="Tahoma" pitchFamily="34" charset="0"/>
            </a:endParaRPr>
          </a:p>
          <a:p>
            <a:pPr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Reconcile to GL </a:t>
            </a:r>
            <a:r>
              <a:rPr lang="en-US" dirty="0" smtClean="0"/>
              <a:t>Tips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10000" y="6407944"/>
            <a:ext cx="2920753" cy="365125"/>
          </a:xfrm>
        </p:spPr>
        <p:txBody>
          <a:bodyPr/>
          <a:lstStyle/>
          <a:p>
            <a:r>
              <a:rPr lang="en-US" dirty="0" smtClean="0"/>
              <a:t>Copyright © 2009 - Cathy Cakebread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D03B-3967-4AF7-AB85-2479D4C8EEEF}" type="slidenum">
              <a:rPr lang="en-US" smtClean="0"/>
              <a:pPr/>
              <a:t>27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smtClean="0"/>
              <a:t>Who </a:t>
            </a:r>
            <a:r>
              <a:rPr lang="en-US" sz="2800" dirty="0" smtClean="0"/>
              <a:t>Can Add, Change, Inactivate?</a:t>
            </a:r>
          </a:p>
          <a:p>
            <a:pPr>
              <a:lnSpc>
                <a:spcPct val="90000"/>
              </a:lnSpc>
            </a:pPr>
            <a:r>
              <a:rPr lang="en-US" sz="2800" dirty="0" smtClean="0"/>
              <a:t>Who Controls Credit Limits?</a:t>
            </a:r>
          </a:p>
          <a:p>
            <a:pPr>
              <a:lnSpc>
                <a:spcPct val="90000"/>
              </a:lnSpc>
            </a:pPr>
            <a:r>
              <a:rPr lang="en-US" sz="2800" dirty="0" smtClean="0"/>
              <a:t>Who Can Change Names?</a:t>
            </a:r>
          </a:p>
          <a:p>
            <a:pPr>
              <a:lnSpc>
                <a:spcPct val="90000"/>
              </a:lnSpc>
            </a:pPr>
            <a:r>
              <a:rPr lang="en-US" sz="2800" dirty="0" smtClean="0"/>
              <a:t>What Are Your Controls for Adding New Customers? Addresses? Inactivating</a:t>
            </a:r>
            <a:r>
              <a:rPr lang="en-US" sz="2800" dirty="0" smtClean="0"/>
              <a:t>?</a:t>
            </a:r>
          </a:p>
          <a:p>
            <a:pPr>
              <a:lnSpc>
                <a:spcPct val="90000"/>
              </a:lnSpc>
            </a:pPr>
            <a:r>
              <a:rPr lang="en-US" sz="2800" dirty="0" smtClean="0"/>
              <a:t>Define and Use Order Holds – Leverage!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New Customers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Credit Issues</a:t>
            </a:r>
            <a:endParaRPr lang="en-US" sz="2200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Customer Maintenance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581400" y="6407944"/>
            <a:ext cx="3149353" cy="365125"/>
          </a:xfrm>
        </p:spPr>
        <p:txBody>
          <a:bodyPr/>
          <a:lstStyle/>
          <a:p>
            <a:r>
              <a:rPr lang="en-US" dirty="0" smtClean="0"/>
              <a:t>Copyright © 2009 - Cathy Cakebread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D03B-3967-4AF7-AB85-2479D4C8EEEF}" type="slidenum">
              <a:rPr lang="en-US" smtClean="0"/>
              <a:pPr/>
              <a:t>28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Utilize Processes With Best Audit </a:t>
            </a:r>
            <a:r>
              <a:rPr lang="en-US" dirty="0" smtClean="0"/>
              <a:t>Trails</a:t>
            </a:r>
          </a:p>
          <a:p>
            <a:pPr lvl="1"/>
            <a:r>
              <a:rPr lang="en-US" dirty="0" smtClean="0"/>
              <a:t>Tie To Original Activity – Whenever </a:t>
            </a:r>
            <a:r>
              <a:rPr lang="en-US" dirty="0" smtClean="0"/>
              <a:t>Possible</a:t>
            </a:r>
          </a:p>
          <a:p>
            <a:r>
              <a:rPr lang="en-US" dirty="0" smtClean="0"/>
              <a:t>Control Customizations</a:t>
            </a:r>
          </a:p>
          <a:p>
            <a:pPr lvl="1"/>
            <a:r>
              <a:rPr lang="en-US" dirty="0" smtClean="0"/>
              <a:t>Access</a:t>
            </a:r>
          </a:p>
          <a:p>
            <a:pPr lvl="1"/>
            <a:r>
              <a:rPr lang="en-US" dirty="0" smtClean="0"/>
              <a:t>Process Capabilities</a:t>
            </a:r>
          </a:p>
          <a:p>
            <a:r>
              <a:rPr lang="en-US" dirty="0" smtClean="0"/>
              <a:t>Limit Who Can Perform Which Functions by User/Role</a:t>
            </a:r>
          </a:p>
          <a:p>
            <a:pPr lvl="1"/>
            <a:r>
              <a:rPr lang="en-US" dirty="0" smtClean="0"/>
              <a:t>Reports Too!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Tips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86200" y="6407944"/>
            <a:ext cx="2844553" cy="365125"/>
          </a:xfrm>
        </p:spPr>
        <p:txBody>
          <a:bodyPr/>
          <a:lstStyle/>
          <a:p>
            <a:r>
              <a:rPr lang="en-US" dirty="0" smtClean="0"/>
              <a:t>Copyright © 2009 - Cathy Cakebread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D03B-3967-4AF7-AB85-2479D4C8EEEF}" type="slidenum">
              <a:rPr lang="en-US" smtClean="0"/>
              <a:pPr/>
              <a:t>29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Note: Bank Accounts Are Usually Shared With Accounts Payable</a:t>
            </a:r>
          </a:p>
          <a:p>
            <a:r>
              <a:rPr lang="en-US" dirty="0" smtClean="0"/>
              <a:t>Ideal To Use A Slightly Different GL Account </a:t>
            </a:r>
            <a:r>
              <a:rPr lang="en-US" dirty="0" smtClean="0"/>
              <a:t>(e.g., Subaccount) for </a:t>
            </a:r>
            <a:r>
              <a:rPr lang="en-US" dirty="0" smtClean="0"/>
              <a:t>Cash Than AP </a:t>
            </a:r>
            <a:r>
              <a:rPr lang="en-US" dirty="0" smtClean="0"/>
              <a:t>Uses </a:t>
            </a:r>
            <a:r>
              <a:rPr lang="en-US" dirty="0" smtClean="0"/>
              <a:t>f</a:t>
            </a:r>
            <a:r>
              <a:rPr lang="en-US" dirty="0" smtClean="0"/>
              <a:t>or </a:t>
            </a:r>
            <a:r>
              <a:rPr lang="en-US" dirty="0" smtClean="0"/>
              <a:t>Reconciliation Purposes</a:t>
            </a:r>
          </a:p>
          <a:p>
            <a:r>
              <a:rPr lang="en-US" dirty="0" smtClean="0"/>
              <a:t>Watch Accounts </a:t>
            </a:r>
            <a:r>
              <a:rPr lang="en-US" dirty="0" smtClean="0"/>
              <a:t>You Use!!</a:t>
            </a:r>
            <a:endParaRPr lang="en-US" dirty="0" smtClean="0"/>
          </a:p>
          <a:p>
            <a:pPr lvl="1"/>
            <a:r>
              <a:rPr lang="en-US" dirty="0" smtClean="0"/>
              <a:t>Can Cause Serious </a:t>
            </a:r>
            <a:r>
              <a:rPr lang="en-US" dirty="0" smtClean="0"/>
              <a:t>Issues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Cash Application - Setup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429000" y="6407944"/>
            <a:ext cx="3301753" cy="365125"/>
          </a:xfrm>
        </p:spPr>
        <p:txBody>
          <a:bodyPr/>
          <a:lstStyle/>
          <a:p>
            <a:r>
              <a:rPr lang="en-US" dirty="0" smtClean="0"/>
              <a:t>Copyright © 2009 - Cathy Cakebread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D03B-3967-4AF7-AB85-2479D4C8EEEF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Use External Lockbox</a:t>
            </a:r>
          </a:p>
          <a:p>
            <a:r>
              <a:rPr lang="en-US" dirty="0" smtClean="0"/>
              <a:t>Don’t Allow Collectors to Adjust (Either Without Approvals or Not at All)</a:t>
            </a:r>
          </a:p>
          <a:p>
            <a:r>
              <a:rPr lang="en-US" dirty="0" smtClean="0"/>
              <a:t>Use Credit Memo Approvals </a:t>
            </a:r>
          </a:p>
          <a:p>
            <a:pPr lvl="1"/>
            <a:r>
              <a:rPr lang="en-US" dirty="0" smtClean="0"/>
              <a:t>Restrict Ability to Create CM</a:t>
            </a:r>
          </a:p>
          <a:p>
            <a:r>
              <a:rPr lang="en-US" dirty="0" smtClean="0"/>
              <a:t>Use Adjustment Approvals</a:t>
            </a:r>
          </a:p>
          <a:p>
            <a:pPr lvl="1"/>
            <a:r>
              <a:rPr lang="en-US" dirty="0" smtClean="0"/>
              <a:t>With Manager as Approver</a:t>
            </a:r>
          </a:p>
          <a:p>
            <a:r>
              <a:rPr lang="en-US" dirty="0" smtClean="0"/>
              <a:t>Check for Multiple Small Adjustments</a:t>
            </a:r>
          </a:p>
          <a:p>
            <a:r>
              <a:rPr lang="en-US" dirty="0" smtClean="0"/>
              <a:t>Different Folks to:</a:t>
            </a:r>
          </a:p>
          <a:p>
            <a:pPr lvl="1"/>
            <a:r>
              <a:rPr lang="en-US" dirty="0" smtClean="0"/>
              <a:t>Apply</a:t>
            </a:r>
            <a:r>
              <a:rPr lang="en-US" dirty="0" smtClean="0"/>
              <a:t> </a:t>
            </a:r>
            <a:r>
              <a:rPr lang="en-US" dirty="0" smtClean="0"/>
              <a:t>Cash</a:t>
            </a:r>
          </a:p>
          <a:p>
            <a:pPr lvl="1"/>
            <a:r>
              <a:rPr lang="en-US" dirty="0" smtClean="0"/>
              <a:t>Create Invoices</a:t>
            </a:r>
          </a:p>
          <a:p>
            <a:pPr lvl="1"/>
            <a:r>
              <a:rPr lang="en-US" dirty="0" smtClean="0"/>
              <a:t>Collect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Separation Of Duties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86200" y="6407944"/>
            <a:ext cx="2844553" cy="365125"/>
          </a:xfrm>
        </p:spPr>
        <p:txBody>
          <a:bodyPr/>
          <a:lstStyle/>
          <a:p>
            <a:r>
              <a:rPr lang="en-US" dirty="0" smtClean="0"/>
              <a:t>Copyright © 2009 - Cathy Cakebread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D03B-3967-4AF7-AB85-2479D4C8EEEF}" type="slidenum">
              <a:rPr lang="en-US" smtClean="0"/>
              <a:pPr/>
              <a:t>30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en-US" sz="2800" dirty="0" smtClean="0">
                <a:latin typeface="Tahoma" pitchFamily="34" charset="0"/>
              </a:rPr>
              <a:t>Cathy Cakebread</a:t>
            </a:r>
          </a:p>
          <a:p>
            <a:pPr algn="ctr">
              <a:buNone/>
            </a:pPr>
            <a:r>
              <a:rPr lang="en-US" sz="2800" dirty="0" smtClean="0">
                <a:latin typeface="Tahoma" pitchFamily="34" charset="0"/>
              </a:rPr>
              <a:t>Consultant</a:t>
            </a:r>
          </a:p>
          <a:p>
            <a:endParaRPr lang="en-US" sz="2800" dirty="0" smtClean="0">
              <a:latin typeface="Tahoma" pitchFamily="34" charset="0"/>
            </a:endParaRPr>
          </a:p>
          <a:p>
            <a:pPr algn="ctr">
              <a:buNone/>
            </a:pPr>
            <a:r>
              <a:rPr lang="en-US" sz="2800" dirty="0" smtClean="0">
                <a:latin typeface="Tahoma" pitchFamily="34" charset="0"/>
                <a:hlinkClick r:id="rId3"/>
              </a:rPr>
              <a:t>www.cathycakebread.com</a:t>
            </a:r>
            <a:r>
              <a:rPr lang="en-US" sz="2800" dirty="0" smtClean="0">
                <a:latin typeface="Tahoma" pitchFamily="34" charset="0"/>
              </a:rPr>
              <a:t>   For More Papers</a:t>
            </a:r>
          </a:p>
          <a:p>
            <a:pPr algn="ctr">
              <a:buNone/>
            </a:pPr>
            <a:endParaRPr lang="en-US" sz="2800" dirty="0" smtClean="0">
              <a:latin typeface="Tahoma" pitchFamily="34" charset="0"/>
            </a:endParaRPr>
          </a:p>
          <a:p>
            <a:pPr algn="ctr">
              <a:buNone/>
            </a:pPr>
            <a:r>
              <a:rPr lang="en-US" sz="2800" dirty="0" smtClean="0">
                <a:latin typeface="Tahoma" pitchFamily="34" charset="0"/>
                <a:hlinkClick r:id="rId4"/>
              </a:rPr>
              <a:t>cathyc@cathycakebread.com</a:t>
            </a:r>
            <a:endParaRPr lang="en-US" sz="2800" dirty="0" smtClean="0">
              <a:latin typeface="Tahoma" pitchFamily="34" charset="0"/>
            </a:endParaRPr>
          </a:p>
          <a:p>
            <a:pPr algn="ctr">
              <a:buNone/>
            </a:pPr>
            <a:endParaRPr lang="en-US" sz="2800" dirty="0" smtClean="0">
              <a:latin typeface="Tahoma" pitchFamily="34" charset="0"/>
            </a:endParaRPr>
          </a:p>
          <a:p>
            <a:pPr algn="ctr">
              <a:buNone/>
            </a:pPr>
            <a:r>
              <a:rPr lang="en-US" sz="2800" dirty="0" smtClean="0">
                <a:latin typeface="Tahoma" pitchFamily="34" charset="0"/>
              </a:rPr>
              <a:t>(650) </a:t>
            </a:r>
            <a:r>
              <a:rPr lang="en-US" sz="2800" dirty="0" smtClean="0">
                <a:latin typeface="Tahoma" pitchFamily="34" charset="0"/>
              </a:rPr>
              <a:t>610-9130</a:t>
            </a:r>
          </a:p>
          <a:p>
            <a:pPr algn="ctr">
              <a:buNone/>
            </a:pPr>
            <a:endParaRPr lang="en-US" sz="2800" dirty="0" smtClean="0">
              <a:latin typeface="Tahoma" pitchFamily="34" charset="0"/>
            </a:endParaRPr>
          </a:p>
          <a:p>
            <a:pPr algn="ctr">
              <a:buNone/>
            </a:pPr>
            <a:endParaRPr lang="en-US" sz="2800" dirty="0" smtClean="0">
              <a:latin typeface="Tahoma" pitchFamily="34" charset="0"/>
            </a:endParaRPr>
          </a:p>
          <a:p>
            <a:pPr algn="ctr">
              <a:lnSpc>
                <a:spcPct val="90000"/>
              </a:lnSpc>
              <a:buNone/>
            </a:pPr>
            <a:r>
              <a:rPr lang="en-US" dirty="0" smtClean="0"/>
              <a:t>AR List </a:t>
            </a:r>
            <a:r>
              <a:rPr lang="en-US" dirty="0" smtClean="0"/>
              <a:t>Server</a:t>
            </a:r>
          </a:p>
          <a:p>
            <a:pPr algn="ctr">
              <a:lnSpc>
                <a:spcPct val="90000"/>
              </a:lnSpc>
              <a:buNone/>
            </a:pPr>
            <a:endParaRPr lang="en-US" dirty="0" smtClean="0"/>
          </a:p>
          <a:p>
            <a:pPr lvl="1" algn="ctr">
              <a:lnSpc>
                <a:spcPct val="90000"/>
              </a:lnSpc>
              <a:buNone/>
            </a:pPr>
            <a:r>
              <a:rPr lang="en-US" u="sng" dirty="0" smtClean="0">
                <a:hlinkClick r:id="rId5"/>
              </a:rPr>
              <a:t>ar-list@yahoogroups.com</a:t>
            </a:r>
            <a:endParaRPr lang="en-US" u="sng" dirty="0" smtClean="0"/>
          </a:p>
          <a:p>
            <a:pPr lvl="1" algn="ctr">
              <a:lnSpc>
                <a:spcPct val="90000"/>
              </a:lnSpc>
            </a:pPr>
            <a:endParaRPr lang="en-US" sz="2800" u="sng" dirty="0" smtClean="0">
              <a:latin typeface="Tahoma" pitchFamily="34" charset="0"/>
            </a:endParaRPr>
          </a:p>
          <a:p>
            <a:pPr algn="ctr">
              <a:buNone/>
            </a:pP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810000" y="6407944"/>
            <a:ext cx="2920753" cy="365125"/>
          </a:xfrm>
        </p:spPr>
        <p:txBody>
          <a:bodyPr/>
          <a:lstStyle/>
          <a:p>
            <a:r>
              <a:rPr lang="en-US" dirty="0" smtClean="0"/>
              <a:t>Copyright © 2009 - Cathy Cakebread  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D03B-3967-4AF7-AB85-2479D4C8EEEF}" type="slidenum">
              <a:rPr lang="en-US" smtClean="0"/>
              <a:pPr/>
              <a:t>31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Receipt Classes Screen shot.bmp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43199" y="1600200"/>
            <a:ext cx="5533625" cy="4678362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Receipt </a:t>
            </a:r>
            <a:r>
              <a:rPr lang="en-US" dirty="0" smtClean="0"/>
              <a:t>Classes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09600" y="1219200"/>
            <a:ext cx="4876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Setup </a:t>
            </a:r>
            <a:r>
              <a:rPr lang="en-US" dirty="0" smtClean="0">
                <a:sym typeface="Wingdings"/>
              </a:rPr>
              <a:t></a:t>
            </a:r>
            <a:r>
              <a:rPr lang="en-US" dirty="0" smtClean="0"/>
              <a:t> Receipts </a:t>
            </a:r>
            <a:r>
              <a:rPr lang="en-US" dirty="0" smtClean="0">
                <a:sym typeface="Wingdings"/>
              </a:rPr>
              <a:t></a:t>
            </a:r>
            <a:r>
              <a:rPr lang="en-US" dirty="0" smtClean="0"/>
              <a:t> Receipt Classes</a:t>
            </a:r>
          </a:p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505200" y="6407944"/>
            <a:ext cx="3225553" cy="365125"/>
          </a:xfrm>
        </p:spPr>
        <p:txBody>
          <a:bodyPr/>
          <a:lstStyle/>
          <a:p>
            <a:r>
              <a:rPr lang="en-US" dirty="0" smtClean="0"/>
              <a:t>Copyright © 2009 - Cathy Cakebread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D03B-3967-4AF7-AB85-2479D4C8EEEF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b="1" dirty="0" smtClean="0"/>
              <a:t>Cash</a:t>
            </a:r>
            <a:r>
              <a:rPr lang="en-US" dirty="0" smtClean="0"/>
              <a:t> – Should Be The Only Field That Uses A Real Cash Account</a:t>
            </a:r>
          </a:p>
          <a:p>
            <a:r>
              <a:rPr lang="en-US" b="1" dirty="0" smtClean="0"/>
              <a:t>Receipt Confirmation</a:t>
            </a:r>
            <a:r>
              <a:rPr lang="en-US" dirty="0" smtClean="0"/>
              <a:t> – For Credit Cards And Automatic Receipts – Should Be A Unique Account </a:t>
            </a:r>
          </a:p>
          <a:p>
            <a:r>
              <a:rPr lang="en-US" b="1" dirty="0" smtClean="0"/>
              <a:t>Remittance</a:t>
            </a:r>
            <a:r>
              <a:rPr lang="en-US" dirty="0" smtClean="0"/>
              <a:t> - For Credit Cards And Automatic Receipts – Should Be A Unique Account </a:t>
            </a:r>
          </a:p>
          <a:p>
            <a:r>
              <a:rPr lang="en-US" b="1" dirty="0" smtClean="0"/>
              <a:t>Bank Charges </a:t>
            </a:r>
            <a:r>
              <a:rPr lang="en-US" dirty="0" smtClean="0"/>
              <a:t>– </a:t>
            </a:r>
            <a:r>
              <a:rPr lang="en-US" dirty="0" smtClean="0"/>
              <a:t>Should be An </a:t>
            </a:r>
            <a:r>
              <a:rPr lang="en-US" dirty="0" smtClean="0"/>
              <a:t>Expense Account</a:t>
            </a:r>
          </a:p>
          <a:p>
            <a:pPr>
              <a:buNone/>
            </a:pPr>
            <a:endParaRPr lang="en-US" b="1" dirty="0" smtClean="0"/>
          </a:p>
          <a:p>
            <a:endParaRPr lang="en-US" b="1" dirty="0"/>
          </a:p>
          <a:p>
            <a:pPr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Receipt Classes – </a:t>
            </a:r>
            <a:br>
              <a:rPr lang="en-US" dirty="0" smtClean="0"/>
            </a:br>
            <a:r>
              <a:rPr lang="en-US" dirty="0" smtClean="0"/>
              <a:t>Payment Methods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581400" y="6407944"/>
            <a:ext cx="3149353" cy="365125"/>
          </a:xfrm>
        </p:spPr>
        <p:txBody>
          <a:bodyPr/>
          <a:lstStyle/>
          <a:p>
            <a:r>
              <a:rPr lang="en-US" dirty="0" smtClean="0"/>
              <a:t>Copyright © 2009 - Cathy Cakebread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D03B-3967-4AF7-AB85-2479D4C8EEEF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/>
              <a:t>Unapplied Receipts </a:t>
            </a:r>
            <a:r>
              <a:rPr lang="en-US" dirty="0" smtClean="0"/>
              <a:t>– Should Be A Unique Account (Not AR Or Cash Account!)</a:t>
            </a:r>
          </a:p>
          <a:p>
            <a:r>
              <a:rPr lang="en-US" b="1" dirty="0" smtClean="0"/>
              <a:t>Unidentified Receipts </a:t>
            </a:r>
            <a:r>
              <a:rPr lang="en-US" dirty="0" smtClean="0"/>
              <a:t>– May By The Same As The Unapplied Account But Better If Different (Not </a:t>
            </a:r>
            <a:r>
              <a:rPr lang="en-US" dirty="0" smtClean="0"/>
              <a:t>AR </a:t>
            </a:r>
            <a:r>
              <a:rPr lang="en-US" dirty="0" smtClean="0"/>
              <a:t>Or Cash Account!)</a:t>
            </a:r>
          </a:p>
          <a:p>
            <a:r>
              <a:rPr lang="en-US" b="1" dirty="0" smtClean="0"/>
              <a:t>On Account Receipts</a:t>
            </a:r>
            <a:r>
              <a:rPr lang="en-US" dirty="0" smtClean="0"/>
              <a:t> – Ideally Unique Account = A “</a:t>
            </a:r>
            <a:r>
              <a:rPr lang="en-US" dirty="0" smtClean="0"/>
              <a:t>Liability</a:t>
            </a:r>
            <a:r>
              <a:rPr lang="en-US" dirty="0" smtClean="0"/>
              <a:t>” - </a:t>
            </a:r>
            <a:r>
              <a:rPr lang="en-US" dirty="0" smtClean="0"/>
              <a:t>(Not AR Or Cash Account!) </a:t>
            </a:r>
            <a:r>
              <a:rPr lang="en-US" dirty="0" smtClean="0"/>
              <a:t>		</a:t>
            </a:r>
          </a:p>
          <a:p>
            <a:r>
              <a:rPr lang="en-US" b="1" dirty="0" smtClean="0"/>
              <a:t>Unearned Discounts </a:t>
            </a:r>
            <a:r>
              <a:rPr lang="en-US" dirty="0" smtClean="0"/>
              <a:t>– Unique Expense Account (Receivables Activity)</a:t>
            </a:r>
          </a:p>
          <a:p>
            <a:r>
              <a:rPr lang="en-US" b="1" dirty="0" smtClean="0"/>
              <a:t>Earned Discounts </a:t>
            </a:r>
            <a:r>
              <a:rPr lang="en-US" dirty="0" smtClean="0"/>
              <a:t>– May Be The Same As Unearned But Ideally Unique (Receivables Activity)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And…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429000" y="6407944"/>
            <a:ext cx="3301753" cy="365125"/>
          </a:xfrm>
        </p:spPr>
        <p:txBody>
          <a:bodyPr/>
          <a:lstStyle/>
          <a:p>
            <a:r>
              <a:rPr lang="en-US" dirty="0" smtClean="0"/>
              <a:t>Copyright © 2009 - Cathy Cakebread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D03B-3967-4AF7-AB85-2479D4C8EEEF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Cash Accounting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52400" y="1676400"/>
            <a:ext cx="4572000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/>
              <a:t>Debit</a:t>
            </a:r>
            <a:endParaRPr lang="en-US" sz="2000" b="1" i="1" dirty="0" smtClean="0"/>
          </a:p>
          <a:p>
            <a:r>
              <a:rPr lang="en-US" sz="2000" i="1" dirty="0" smtClean="0"/>
              <a:t>  </a:t>
            </a:r>
            <a:r>
              <a:rPr lang="en-US" dirty="0" smtClean="0"/>
              <a:t>Cash (Receipt Class)</a:t>
            </a:r>
            <a:r>
              <a:rPr lang="en-US" i="1" dirty="0" smtClean="0"/>
              <a:t>  </a:t>
            </a:r>
          </a:p>
          <a:p>
            <a:r>
              <a:rPr lang="en-US" i="1" dirty="0" smtClean="0"/>
              <a:t>  </a:t>
            </a:r>
            <a:r>
              <a:rPr lang="en-US" dirty="0" smtClean="0"/>
              <a:t>Unapplied Cash (Receipt Class)</a:t>
            </a:r>
          </a:p>
          <a:p>
            <a:endParaRPr lang="en-US" dirty="0" smtClean="0"/>
          </a:p>
          <a:p>
            <a:r>
              <a:rPr lang="en-US" b="1" dirty="0" smtClean="0"/>
              <a:t>Note: </a:t>
            </a:r>
            <a:r>
              <a:rPr lang="en-US" dirty="0" smtClean="0"/>
              <a:t>4 Sided Entry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191000" y="1600200"/>
            <a:ext cx="6172200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/>
              <a:t>Credit</a:t>
            </a:r>
          </a:p>
          <a:p>
            <a:r>
              <a:rPr lang="en-US" sz="2000" dirty="0" smtClean="0"/>
              <a:t>  </a:t>
            </a:r>
            <a:r>
              <a:rPr lang="en-US" dirty="0" smtClean="0"/>
              <a:t>Unapplied Cash (Receipt Class)</a:t>
            </a:r>
          </a:p>
          <a:p>
            <a:r>
              <a:rPr lang="en-US" dirty="0" smtClean="0"/>
              <a:t>  AR (Based On The Invoice </a:t>
            </a:r>
            <a:r>
              <a:rPr lang="en-US" dirty="0" smtClean="0"/>
              <a:t>You</a:t>
            </a:r>
          </a:p>
          <a:p>
            <a:r>
              <a:rPr lang="en-US" dirty="0" smtClean="0"/>
              <a:t> </a:t>
            </a:r>
            <a:r>
              <a:rPr lang="en-US" dirty="0" smtClean="0"/>
              <a:t>   </a:t>
            </a:r>
            <a:r>
              <a:rPr lang="en-US" dirty="0" smtClean="0"/>
              <a:t> </a:t>
            </a:r>
            <a:r>
              <a:rPr lang="en-US" dirty="0" smtClean="0"/>
              <a:t>Are Paying)</a:t>
            </a:r>
            <a:endParaRPr lang="en-US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>
          <a:xfrm>
            <a:off x="0" y="3581400"/>
            <a:ext cx="4033838" cy="4530725"/>
          </a:xfrm>
          <a:prstGeom prst="rect">
            <a:avLst/>
          </a:prstGeom>
          <a:noFill/>
          <a:ln/>
        </p:spPr>
        <p:txBody>
          <a:bodyPr vert="horz" lIns="92075" tIns="46038" rIns="92075" bIns="46038">
            <a:normAutofit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DEBIT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r>
              <a:rPr lang="en-US" sz="2000" b="1" dirty="0"/>
              <a:t> </a:t>
            </a:r>
            <a:r>
              <a:rPr lang="en-US" sz="2000" b="1" dirty="0" smtClean="0"/>
              <a:t> </a:t>
            </a: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Cash (Receipt Class)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r>
              <a:rPr lang="en-US" dirty="0" smtClean="0"/>
              <a:t>  </a:t>
            </a: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Discount (Receipt Class - Based On Whether Earned Or Unearned)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r>
              <a:rPr lang="en-US" dirty="0" smtClean="0"/>
              <a:t>  </a:t>
            </a: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Unapplied Cash (Receipt Class)</a:t>
            </a: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Rectangle 4"/>
          <p:cNvSpPr txBox="1">
            <a:spLocks noChangeArrowheads="1"/>
          </p:cNvSpPr>
          <p:nvPr/>
        </p:nvSpPr>
        <p:spPr>
          <a:xfrm>
            <a:off x="4038600" y="3581400"/>
            <a:ext cx="4033837" cy="4530725"/>
          </a:xfrm>
          <a:prstGeom prst="rect">
            <a:avLst/>
          </a:prstGeom>
          <a:noFill/>
          <a:ln/>
        </p:spPr>
        <p:txBody>
          <a:bodyPr lIns="92075" tIns="46038" rIns="92075" bIns="46038"/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Credit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r>
              <a:rPr lang="en-US" sz="2000" b="1" dirty="0" smtClean="0"/>
              <a:t>  </a:t>
            </a: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Unapplied Cash (Receipt Class)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r>
              <a:rPr lang="en-US" dirty="0" smtClean="0"/>
              <a:t>  </a:t>
            </a: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AR (From The Invoice)</a:t>
            </a: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371600" y="1371600"/>
            <a:ext cx="571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/>
              <a:t>Apply </a:t>
            </a:r>
            <a:r>
              <a:rPr lang="en-US" b="1" i="1" dirty="0" smtClean="0"/>
              <a:t>Receipt Immediately </a:t>
            </a:r>
            <a:r>
              <a:rPr lang="en-US" b="1" i="1" dirty="0" smtClean="0"/>
              <a:t>to An Invoice</a:t>
            </a:r>
            <a:endParaRPr lang="en-US" b="1" i="1" dirty="0"/>
          </a:p>
        </p:txBody>
      </p:sp>
      <p:sp>
        <p:nvSpPr>
          <p:cNvPr id="13" name="Rectangle 12"/>
          <p:cNvSpPr/>
          <p:nvPr/>
        </p:nvSpPr>
        <p:spPr>
          <a:xfrm>
            <a:off x="1371600" y="3276600"/>
            <a:ext cx="76722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1" dirty="0" smtClean="0"/>
              <a:t>Apply </a:t>
            </a:r>
            <a:r>
              <a:rPr lang="en-US" b="1" i="1" dirty="0" smtClean="0"/>
              <a:t>Receipt Immediately </a:t>
            </a:r>
            <a:r>
              <a:rPr lang="en-US" b="1" i="1" dirty="0" smtClean="0"/>
              <a:t>to An Invoice With A Discount</a:t>
            </a:r>
            <a:endParaRPr lang="en-US" b="1" i="1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>
          <a:xfrm>
            <a:off x="3200400" y="6407944"/>
            <a:ext cx="3530353" cy="365125"/>
          </a:xfrm>
        </p:spPr>
        <p:txBody>
          <a:bodyPr/>
          <a:lstStyle/>
          <a:p>
            <a:r>
              <a:rPr lang="en-US" dirty="0" smtClean="0"/>
              <a:t>Copyright © 2009 - Cathy Cakebread     </a:t>
            </a:r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D03B-3967-4AF7-AB85-2479D4C8EEEF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And More Cash Accounting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04800" y="1447800"/>
            <a:ext cx="4572000" cy="67710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b="1" dirty="0" smtClean="0"/>
              <a:t>DEBIT</a:t>
            </a:r>
          </a:p>
          <a:p>
            <a:pPr lvl="1"/>
            <a:r>
              <a:rPr lang="en-US" dirty="0" smtClean="0"/>
              <a:t>- Cash (Receipt Class)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038600" y="1447800"/>
            <a:ext cx="4572000" cy="67710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b="1" dirty="0" smtClean="0"/>
              <a:t>CREDIT</a:t>
            </a:r>
          </a:p>
          <a:p>
            <a:pPr lvl="1"/>
            <a:r>
              <a:rPr lang="en-US" dirty="0" smtClean="0"/>
              <a:t>- Unapplied Cash (Receipt Class)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04800" y="2667000"/>
            <a:ext cx="4572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b="1" dirty="0" smtClean="0"/>
              <a:t>DEBIT</a:t>
            </a:r>
          </a:p>
          <a:p>
            <a:pPr lvl="1"/>
            <a:r>
              <a:rPr lang="en-US" dirty="0" smtClean="0"/>
              <a:t>- Unapplied Cash </a:t>
            </a:r>
          </a:p>
          <a:p>
            <a:pPr lvl="1"/>
            <a:r>
              <a:rPr lang="en-US" dirty="0" smtClean="0"/>
              <a:t>(Receipt Class)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4267200" y="2667000"/>
            <a:ext cx="4572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b="1" dirty="0" smtClean="0"/>
              <a:t>CREDIT</a:t>
            </a:r>
          </a:p>
          <a:p>
            <a:pPr lvl="1"/>
            <a:r>
              <a:rPr lang="en-US" dirty="0" smtClean="0"/>
              <a:t>- AR (Based on the Invoice(s) </a:t>
            </a:r>
          </a:p>
          <a:p>
            <a:pPr lvl="1"/>
            <a:r>
              <a:rPr lang="en-US" dirty="0" smtClean="0"/>
              <a:t>You Are Paying)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04800" y="4191000"/>
            <a:ext cx="4572000" cy="126188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b="1" dirty="0" smtClean="0"/>
              <a:t>DEBIT</a:t>
            </a:r>
          </a:p>
          <a:p>
            <a:r>
              <a:rPr lang="en-US" sz="2000" b="1" dirty="0"/>
              <a:t> </a:t>
            </a:r>
            <a:r>
              <a:rPr lang="en-US" sz="2000" b="1" dirty="0" smtClean="0"/>
              <a:t> - </a:t>
            </a:r>
            <a:r>
              <a:rPr lang="en-US" dirty="0" smtClean="0"/>
              <a:t>AR (From the Original Invoice </a:t>
            </a:r>
          </a:p>
          <a:p>
            <a:pPr lvl="1"/>
            <a:r>
              <a:rPr lang="en-US" dirty="0" smtClean="0"/>
              <a:t>That You Are Unapplying</a:t>
            </a:r>
            <a:endParaRPr lang="en-US" dirty="0"/>
          </a:p>
          <a:p>
            <a:r>
              <a:rPr lang="en-US" dirty="0" smtClean="0"/>
              <a:t>  - Unapplied Cash (Receipt Class)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343400" y="4419600"/>
            <a:ext cx="4800600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/>
              <a:t>CREDIT</a:t>
            </a:r>
          </a:p>
          <a:p>
            <a:r>
              <a:rPr lang="en-US" sz="2000" b="1" dirty="0"/>
              <a:t> </a:t>
            </a:r>
            <a:r>
              <a:rPr lang="en-US" sz="2000" b="1" dirty="0" smtClean="0"/>
              <a:t> - </a:t>
            </a:r>
            <a:r>
              <a:rPr lang="en-US" dirty="0" smtClean="0"/>
              <a:t>Unapplied Cash (Receipt Class)</a:t>
            </a:r>
          </a:p>
          <a:p>
            <a:r>
              <a:rPr lang="en-US" dirty="0"/>
              <a:t> </a:t>
            </a:r>
            <a:r>
              <a:rPr lang="en-US" dirty="0" smtClean="0"/>
              <a:t> - AR (Based on New the Invoice(s))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676400" y="1219200"/>
            <a:ext cx="24176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1" dirty="0" smtClean="0"/>
              <a:t>Leave As Unapplied</a:t>
            </a:r>
            <a:endParaRPr lang="en-US" b="1" i="1" dirty="0"/>
          </a:p>
        </p:txBody>
      </p:sp>
      <p:sp>
        <p:nvSpPr>
          <p:cNvPr id="11" name="Rectangle 10"/>
          <p:cNvSpPr/>
          <p:nvPr/>
        </p:nvSpPr>
        <p:spPr>
          <a:xfrm>
            <a:off x="1676400" y="2438400"/>
            <a:ext cx="30139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1" dirty="0" smtClean="0"/>
              <a:t>Apply Unapplied Amount</a:t>
            </a:r>
            <a:endParaRPr lang="en-US" b="1" i="1" dirty="0"/>
          </a:p>
        </p:txBody>
      </p:sp>
      <p:sp>
        <p:nvSpPr>
          <p:cNvPr id="12" name="Rectangle 11"/>
          <p:cNvSpPr/>
          <p:nvPr/>
        </p:nvSpPr>
        <p:spPr>
          <a:xfrm>
            <a:off x="1752600" y="4038600"/>
            <a:ext cx="27334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1" dirty="0" smtClean="0"/>
              <a:t>Unapply and Re-Apply</a:t>
            </a:r>
            <a:endParaRPr lang="en-US" b="1" i="1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>
          <a:xfrm>
            <a:off x="3505200" y="6407944"/>
            <a:ext cx="3225553" cy="365125"/>
          </a:xfrm>
        </p:spPr>
        <p:txBody>
          <a:bodyPr/>
          <a:lstStyle/>
          <a:p>
            <a:r>
              <a:rPr lang="en-US" dirty="0" smtClean="0"/>
              <a:t>Copyright © 2009 - Cathy Cakebread     </a:t>
            </a:r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D03B-3967-4AF7-AB85-2479D4C8EEEF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Ideally:</a:t>
            </a:r>
          </a:p>
          <a:p>
            <a:pPr lvl="1"/>
            <a:r>
              <a:rPr lang="en-US" dirty="0" smtClean="0"/>
              <a:t>Include Both Invoice Number </a:t>
            </a:r>
            <a:r>
              <a:rPr lang="en-US" u="sng" dirty="0" smtClean="0"/>
              <a:t>AND</a:t>
            </a:r>
            <a:r>
              <a:rPr lang="en-US" dirty="0" smtClean="0"/>
              <a:t> </a:t>
            </a:r>
            <a:r>
              <a:rPr lang="en-US" dirty="0" smtClean="0"/>
              <a:t>Amount From </a:t>
            </a:r>
            <a:r>
              <a:rPr lang="en-US" dirty="0" smtClean="0"/>
              <a:t>Customer Remittance </a:t>
            </a:r>
            <a:r>
              <a:rPr lang="en-US" dirty="0" smtClean="0"/>
              <a:t>Advise</a:t>
            </a:r>
          </a:p>
          <a:p>
            <a:r>
              <a:rPr lang="en-US" dirty="0" smtClean="0"/>
              <a:t>Can Take </a:t>
            </a:r>
            <a:r>
              <a:rPr lang="en-US" u="sng" dirty="0" smtClean="0"/>
              <a:t>Months</a:t>
            </a:r>
            <a:r>
              <a:rPr lang="en-US" dirty="0" smtClean="0"/>
              <a:t> To Establish With Your Bank</a:t>
            </a:r>
          </a:p>
          <a:p>
            <a:r>
              <a:rPr lang="en-US" dirty="0" smtClean="0"/>
              <a:t>“Auto” Lockbox Is Not “Automatic” Receipts</a:t>
            </a:r>
          </a:p>
          <a:p>
            <a:pPr lvl="1"/>
            <a:r>
              <a:rPr lang="en-US" dirty="0" smtClean="0"/>
              <a:t>Considered To Be Manual</a:t>
            </a:r>
          </a:p>
          <a:p>
            <a:r>
              <a:rPr lang="en-US" dirty="0" smtClean="0"/>
              <a:t>Work With Bank To Improve Quality Of Data Received</a:t>
            </a:r>
          </a:p>
          <a:p>
            <a:pPr lvl="1"/>
            <a:r>
              <a:rPr lang="en-US" dirty="0" smtClean="0"/>
              <a:t>Provide </a:t>
            </a:r>
            <a:r>
              <a:rPr lang="en-US" dirty="0" smtClean="0"/>
              <a:t>Examples</a:t>
            </a:r>
          </a:p>
          <a:p>
            <a:r>
              <a:rPr lang="en-US" dirty="0" smtClean="0"/>
              <a:t>Complete Batches Only!</a:t>
            </a:r>
          </a:p>
          <a:p>
            <a:pPr lvl="1"/>
            <a:r>
              <a:rPr lang="en-US" dirty="0" smtClean="0"/>
              <a:t>Consistent With Bank Batches</a:t>
            </a:r>
          </a:p>
          <a:p>
            <a:r>
              <a:rPr lang="en-US" dirty="0" smtClean="0"/>
              <a:t>Allow Payment of Unrelated Invoices? Never!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Lockbox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581400" y="6407944"/>
            <a:ext cx="3149353" cy="365125"/>
          </a:xfrm>
        </p:spPr>
        <p:txBody>
          <a:bodyPr/>
          <a:lstStyle/>
          <a:p>
            <a:r>
              <a:rPr lang="en-US" dirty="0" smtClean="0"/>
              <a:t>Copyright © 2009 - Cathy Cakebread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D03B-3967-4AF7-AB85-2479D4C8EEEF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6706</TotalTime>
  <Words>1906</Words>
  <Application>Microsoft Office PowerPoint</Application>
  <PresentationFormat>On-screen Show (4:3)</PresentationFormat>
  <Paragraphs>441</Paragraphs>
  <Slides>31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3" baseType="lpstr">
      <vt:lpstr>Concourse</vt:lpstr>
      <vt:lpstr>Worksheet</vt:lpstr>
      <vt:lpstr>Best Practices for  Oracle Receivables</vt:lpstr>
      <vt:lpstr>Agenda</vt:lpstr>
      <vt:lpstr>Cash Application - Setup</vt:lpstr>
      <vt:lpstr>Receipt Classes</vt:lpstr>
      <vt:lpstr>Receipt Classes –  Payment Methods</vt:lpstr>
      <vt:lpstr>And…</vt:lpstr>
      <vt:lpstr>Cash Accounting</vt:lpstr>
      <vt:lpstr>And More Cash Accounting</vt:lpstr>
      <vt:lpstr>Lockbox</vt:lpstr>
      <vt:lpstr>Processing Cash</vt:lpstr>
      <vt:lpstr>And…</vt:lpstr>
      <vt:lpstr>Credit Card Processing</vt:lpstr>
      <vt:lpstr>Slide 13</vt:lpstr>
      <vt:lpstr>Transactions - Setup</vt:lpstr>
      <vt:lpstr>Transaction Types</vt:lpstr>
      <vt:lpstr>AutoAccounting</vt:lpstr>
      <vt:lpstr>Transaction - Processing</vt:lpstr>
      <vt:lpstr>Revenue Recognition</vt:lpstr>
      <vt:lpstr>Impacts Revenue Recognition</vt:lpstr>
      <vt:lpstr>Ways to Control Revenue</vt:lpstr>
      <vt:lpstr>Adjustments - Setups</vt:lpstr>
      <vt:lpstr>Adjustments – Setup/Process</vt:lpstr>
      <vt:lpstr>Period Close Process</vt:lpstr>
      <vt:lpstr>Reconciliation – AR to Aging</vt:lpstr>
      <vt:lpstr>Tips – Tie to Aging</vt:lpstr>
      <vt:lpstr>Reconciliation – AR to GL</vt:lpstr>
      <vt:lpstr>Reconcile to GL Tips</vt:lpstr>
      <vt:lpstr>Customer Maintenance</vt:lpstr>
      <vt:lpstr>General Tips </vt:lpstr>
      <vt:lpstr>Separation Of Duties</vt:lpstr>
      <vt:lpstr>Slide 31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Best Practices for  Oracle Receivables</dc:title>
  <dc:creator>Cathy Cakebread</dc:creator>
  <cp:lastModifiedBy>Cathy Cakebread</cp:lastModifiedBy>
  <cp:revision>203</cp:revision>
  <dcterms:created xsi:type="dcterms:W3CDTF">2009-01-07T01:04:07Z</dcterms:created>
  <dcterms:modified xsi:type="dcterms:W3CDTF">2009-01-16T20:21:21Z</dcterms:modified>
</cp:coreProperties>
</file>