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5"/>
  </p:notesMasterIdLst>
  <p:handoutMasterIdLst>
    <p:handoutMasterId r:id="rId56"/>
  </p:handoutMasterIdLst>
  <p:sldIdLst>
    <p:sldId id="283" r:id="rId2"/>
    <p:sldId id="447" r:id="rId3"/>
    <p:sldId id="471" r:id="rId4"/>
    <p:sldId id="476" r:id="rId5"/>
    <p:sldId id="486" r:id="rId6"/>
    <p:sldId id="269" r:id="rId7"/>
    <p:sldId id="484" r:id="rId8"/>
    <p:sldId id="500" r:id="rId9"/>
    <p:sldId id="327" r:id="rId10"/>
    <p:sldId id="464" r:id="rId11"/>
    <p:sldId id="272" r:id="rId12"/>
    <p:sldId id="437" r:id="rId13"/>
    <p:sldId id="482" r:id="rId14"/>
    <p:sldId id="469" r:id="rId15"/>
    <p:sldId id="436" r:id="rId16"/>
    <p:sldId id="446" r:id="rId17"/>
    <p:sldId id="497" r:id="rId18"/>
    <p:sldId id="438" r:id="rId19"/>
    <p:sldId id="478" r:id="rId20"/>
    <p:sldId id="487" r:id="rId21"/>
    <p:sldId id="440" r:id="rId22"/>
    <p:sldId id="419" r:id="rId23"/>
    <p:sldId id="495" r:id="rId24"/>
    <p:sldId id="491" r:id="rId25"/>
    <p:sldId id="492" r:id="rId26"/>
    <p:sldId id="493" r:id="rId27"/>
    <p:sldId id="496" r:id="rId28"/>
    <p:sldId id="488" r:id="rId29"/>
    <p:sldId id="489" r:id="rId30"/>
    <p:sldId id="441" r:id="rId31"/>
    <p:sldId id="412" r:id="rId32"/>
    <p:sldId id="479" r:id="rId33"/>
    <p:sldId id="443" r:id="rId34"/>
    <p:sldId id="480" r:id="rId35"/>
    <p:sldId id="444" r:id="rId36"/>
    <p:sldId id="460" r:id="rId37"/>
    <p:sldId id="501" r:id="rId38"/>
    <p:sldId id="502" r:id="rId39"/>
    <p:sldId id="503" r:id="rId40"/>
    <p:sldId id="504" r:id="rId41"/>
    <p:sldId id="509" r:id="rId42"/>
    <p:sldId id="505" r:id="rId43"/>
    <p:sldId id="506" r:id="rId44"/>
    <p:sldId id="507" r:id="rId45"/>
    <p:sldId id="508" r:id="rId46"/>
    <p:sldId id="461" r:id="rId47"/>
    <p:sldId id="345" r:id="rId48"/>
    <p:sldId id="347" r:id="rId49"/>
    <p:sldId id="281" r:id="rId50"/>
    <p:sldId id="483" r:id="rId51"/>
    <p:sldId id="470" r:id="rId52"/>
    <p:sldId id="455" r:id="rId53"/>
    <p:sldId id="326" r:id="rId54"/>
  </p:sldIdLst>
  <p:sldSz cx="9144000" cy="6858000" type="screen4x3"/>
  <p:notesSz cx="6858000" cy="9296400"/>
  <p:defaultTextStyle>
    <a:defPPr>
      <a:defRPr lang="en-US"/>
    </a:defPPr>
    <a:lvl1pPr algn="l" rtl="0" fontAlgn="base">
      <a:spcBef>
        <a:spcPct val="0"/>
      </a:spcBef>
      <a:spcAft>
        <a:spcPct val="0"/>
      </a:spcAft>
      <a:defRPr sz="1400" b="1"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1400" b="1"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1400" b="1"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1400" b="1"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1400" b="1" kern="1200">
        <a:solidFill>
          <a:schemeClr val="tx1"/>
        </a:solidFill>
        <a:latin typeface="Arial" pitchFamily="34" charset="0"/>
        <a:ea typeface="+mn-ea"/>
        <a:cs typeface="Arial" pitchFamily="34" charset="0"/>
      </a:defRPr>
    </a:lvl5pPr>
    <a:lvl6pPr marL="2286000" algn="l" defTabSz="914400" rtl="0" eaLnBrk="1" latinLnBrk="0" hangingPunct="1">
      <a:defRPr sz="1400" b="1" kern="1200">
        <a:solidFill>
          <a:schemeClr val="tx1"/>
        </a:solidFill>
        <a:latin typeface="Arial" pitchFamily="34" charset="0"/>
        <a:ea typeface="+mn-ea"/>
        <a:cs typeface="Arial" pitchFamily="34" charset="0"/>
      </a:defRPr>
    </a:lvl6pPr>
    <a:lvl7pPr marL="2743200" algn="l" defTabSz="914400" rtl="0" eaLnBrk="1" latinLnBrk="0" hangingPunct="1">
      <a:defRPr sz="1400" b="1" kern="1200">
        <a:solidFill>
          <a:schemeClr val="tx1"/>
        </a:solidFill>
        <a:latin typeface="Arial" pitchFamily="34" charset="0"/>
        <a:ea typeface="+mn-ea"/>
        <a:cs typeface="Arial" pitchFamily="34" charset="0"/>
      </a:defRPr>
    </a:lvl7pPr>
    <a:lvl8pPr marL="3200400" algn="l" defTabSz="914400" rtl="0" eaLnBrk="1" latinLnBrk="0" hangingPunct="1">
      <a:defRPr sz="1400" b="1" kern="1200">
        <a:solidFill>
          <a:schemeClr val="tx1"/>
        </a:solidFill>
        <a:latin typeface="Arial" pitchFamily="34" charset="0"/>
        <a:ea typeface="+mn-ea"/>
        <a:cs typeface="Arial" pitchFamily="34" charset="0"/>
      </a:defRPr>
    </a:lvl8pPr>
    <a:lvl9pPr marL="3657600" algn="l" defTabSz="914400" rtl="0" eaLnBrk="1" latinLnBrk="0" hangingPunct="1">
      <a:defRPr sz="1400" b="1"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5C91"/>
    <a:srgbClr val="9DA7CB"/>
    <a:srgbClr val="0099CC"/>
    <a:srgbClr val="DDDDDD"/>
    <a:srgbClr val="FF9933"/>
    <a:srgbClr val="FF3300"/>
    <a:srgbClr val="BE0000"/>
    <a:srgbClr val="FFCC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90" autoAdjust="0"/>
    <p:restoredTop sz="92481" autoAdjust="0"/>
  </p:normalViewPr>
  <p:slideViewPr>
    <p:cSldViewPr snapToGrid="0">
      <p:cViewPr varScale="1">
        <p:scale>
          <a:sx n="61" d="100"/>
          <a:sy n="61" d="100"/>
        </p:scale>
        <p:origin x="-840" y="-84"/>
      </p:cViewPr>
      <p:guideLst>
        <p:guide orient="horz" pos="2544"/>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748"/>
    </p:cViewPr>
  </p:sorterViewPr>
  <p:notesViewPr>
    <p:cSldViewPr snapToGrid="0">
      <p:cViewPr varScale="1">
        <p:scale>
          <a:sx n="64" d="100"/>
          <a:sy n="64" d="100"/>
        </p:scale>
        <p:origin x="-2946" y="-96"/>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896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buClrTx/>
              <a:defRPr sz="1200" b="0">
                <a:latin typeface="Arial" charset="0"/>
                <a:cs typeface="+mn-cs"/>
              </a:defRPr>
            </a:lvl1pPr>
          </a:lstStyle>
          <a:p>
            <a:pPr>
              <a:defRPr/>
            </a:pPr>
            <a:endParaRPr lang="en-US"/>
          </a:p>
        </p:txBody>
      </p:sp>
      <p:sp>
        <p:nvSpPr>
          <p:cNvPr id="168963"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defRPr sz="1200" b="0">
                <a:latin typeface="Arial" charset="0"/>
                <a:cs typeface="+mn-cs"/>
              </a:defRPr>
            </a:lvl1pPr>
          </a:lstStyle>
          <a:p>
            <a:pPr>
              <a:defRPr/>
            </a:pPr>
            <a:endParaRPr lang="en-US"/>
          </a:p>
        </p:txBody>
      </p:sp>
      <p:sp>
        <p:nvSpPr>
          <p:cNvPr id="168964"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buClrTx/>
              <a:defRPr sz="1200" b="0">
                <a:latin typeface="Arial" charset="0"/>
                <a:cs typeface="+mn-cs"/>
              </a:defRPr>
            </a:lvl1pPr>
          </a:lstStyle>
          <a:p>
            <a:pPr>
              <a:defRPr/>
            </a:pPr>
            <a:endParaRPr lang="en-US"/>
          </a:p>
        </p:txBody>
      </p:sp>
      <p:sp>
        <p:nvSpPr>
          <p:cNvPr id="168965"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buClrTx/>
              <a:defRPr sz="1200" b="0">
                <a:latin typeface="Arial" charset="0"/>
                <a:cs typeface="+mn-cs"/>
              </a:defRPr>
            </a:lvl1pPr>
          </a:lstStyle>
          <a:p>
            <a:pPr>
              <a:defRPr/>
            </a:pPr>
            <a:fld id="{B47CF564-ACAE-44A8-AE03-6CFBD842367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buClrTx/>
              <a:defRPr sz="1200" b="0">
                <a:latin typeface="Arial" charset="0"/>
                <a:cs typeface="+mn-cs"/>
              </a:defRPr>
            </a:lvl1pPr>
          </a:lstStyle>
          <a:p>
            <a:pPr>
              <a:defRPr/>
            </a:pPr>
            <a:endParaRPr lang="en-US"/>
          </a:p>
        </p:txBody>
      </p:sp>
      <p:sp>
        <p:nvSpPr>
          <p:cNvPr id="14339"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defRPr sz="1200" b="0">
                <a:latin typeface="Arial" charset="0"/>
                <a:cs typeface="+mn-cs"/>
              </a:defRPr>
            </a:lvl1pPr>
          </a:lstStyle>
          <a:p>
            <a:pPr>
              <a:defRPr/>
            </a:pPr>
            <a:endParaRPr lang="en-US"/>
          </a:p>
        </p:txBody>
      </p:sp>
      <p:sp>
        <p:nvSpPr>
          <p:cNvPr id="56324"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buClrTx/>
              <a:defRPr sz="1200" b="0">
                <a:latin typeface="Arial" charset="0"/>
                <a:cs typeface="+mn-cs"/>
              </a:defRPr>
            </a:lvl1pPr>
          </a:lstStyle>
          <a:p>
            <a:pPr>
              <a:defRPr/>
            </a:pPr>
            <a:endParaRPr lang="en-US"/>
          </a:p>
        </p:txBody>
      </p:sp>
      <p:sp>
        <p:nvSpPr>
          <p:cNvPr id="14343"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buClrTx/>
              <a:defRPr sz="1200" b="0">
                <a:latin typeface="Arial" charset="0"/>
                <a:cs typeface="+mn-cs"/>
              </a:defRPr>
            </a:lvl1pPr>
          </a:lstStyle>
          <a:p>
            <a:pPr>
              <a:defRPr/>
            </a:pPr>
            <a:fld id="{0C7AFD56-192F-4059-8940-04E81922372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014CE2C-761C-4463-A701-1DFA6658794A}" type="slidenum">
              <a:rPr lang="en-US" smtClean="0">
                <a:latin typeface="Arial" pitchFamily="34" charset="0"/>
                <a:cs typeface="Arial" pitchFamily="34" charset="0"/>
              </a:rPr>
              <a:pPr/>
              <a:t>1</a:t>
            </a:fld>
            <a:endParaRPr lang="en-US" smtClean="0">
              <a:latin typeface="Arial" pitchFamily="34" charset="0"/>
              <a:cs typeface="Arial" pitchFamily="34"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xfrm>
            <a:off x="914400" y="4416425"/>
            <a:ext cx="5029200" cy="4183063"/>
          </a:xfrm>
          <a:noFill/>
          <a:ln/>
        </p:spPr>
        <p:txBody>
          <a:bodyPr/>
          <a:lstStyle/>
          <a:p>
            <a:pPr eaLnBrk="1" hangingPunct="1"/>
            <a:r>
              <a:rPr lang="en-US" smtClean="0">
                <a:latin typeface="Arial" pitchFamily="34" charset="0"/>
              </a:rPr>
              <a:t>Hello, my name is _________________________, and I’m here today to talk to you about Oracle Rapid Planning and how this product enables you to reduce planning cycle time and make better decisions, faster.</a:t>
            </a:r>
          </a:p>
          <a:p>
            <a:pPr eaLnBrk="1" hangingPunct="1"/>
            <a:endParaRPr lang="en-US" smtClean="0">
              <a:latin typeface="Arial" pitchFamily="34" charset="0"/>
            </a:endParaRPr>
          </a:p>
          <a:p>
            <a:pPr eaLnBrk="1" hangingPunct="1"/>
            <a:endParaRPr lang="en-US" b="1"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0C2C0751-5DDD-4130-95CB-7FA84CADC76C}" type="slidenum">
              <a:rPr lang="en-US" smtClean="0">
                <a:latin typeface="Arial" pitchFamily="34" charset="0"/>
                <a:cs typeface="Arial" pitchFamily="34" charset="0"/>
              </a:rPr>
              <a:pPr/>
              <a:t>2</a:t>
            </a:fld>
            <a:endParaRPr lang="en-US" smtClean="0">
              <a:latin typeface="Arial" pitchFamily="34" charset="0"/>
              <a:cs typeface="Arial" pitchFamily="34" charset="0"/>
            </a:endParaRPr>
          </a:p>
        </p:txBody>
      </p:sp>
      <p:sp>
        <p:nvSpPr>
          <p:cNvPr id="58371" name="Rectangle 7"/>
          <p:cNvSpPr txBox="1">
            <a:spLocks noGrp="1" noChangeArrowheads="1"/>
          </p:cNvSpPr>
          <p:nvPr/>
        </p:nvSpPr>
        <p:spPr bwMode="auto">
          <a:xfrm>
            <a:off x="3886200" y="8831263"/>
            <a:ext cx="2971800" cy="465137"/>
          </a:xfrm>
          <a:prstGeom prst="rect">
            <a:avLst/>
          </a:prstGeom>
          <a:noFill/>
          <a:ln w="9525">
            <a:noFill/>
            <a:miter lim="800000"/>
            <a:headEnd/>
            <a:tailEnd/>
          </a:ln>
        </p:spPr>
        <p:txBody>
          <a:bodyPr anchor="b"/>
          <a:lstStyle/>
          <a:p>
            <a:pPr algn="r" eaLnBrk="0" hangingPunct="0"/>
            <a:fld id="{03FBCBA3-CB86-4F3F-9C73-B79EA515F887}" type="slidenum">
              <a:rPr lang="en-US" sz="1200" b="0">
                <a:latin typeface="Times"/>
              </a:rPr>
              <a:pPr algn="r" eaLnBrk="0" hangingPunct="0"/>
              <a:t>2</a:t>
            </a:fld>
            <a:endParaRPr lang="en-US" sz="1200" b="0">
              <a:latin typeface="Times"/>
            </a:endParaRPr>
          </a:p>
        </p:txBody>
      </p:sp>
      <p:sp>
        <p:nvSpPr>
          <p:cNvPr id="58372" name="Rectangle 2"/>
          <p:cNvSpPr>
            <a:spLocks noGrp="1" noRot="1" noChangeAspect="1" noChangeArrowheads="1" noTextEdit="1"/>
          </p:cNvSpPr>
          <p:nvPr>
            <p:ph type="sldImg"/>
          </p:nvPr>
        </p:nvSpPr>
        <p:spPr>
          <a:xfrm>
            <a:off x="1104900" y="698500"/>
            <a:ext cx="4649788" cy="3487738"/>
          </a:xfrm>
          <a:ln w="12700" cap="flat">
            <a:solidFill>
              <a:schemeClr val="tx1"/>
            </a:solidFill>
          </a:ln>
        </p:spPr>
      </p:sp>
      <p:sp>
        <p:nvSpPr>
          <p:cNvPr id="58373" name="Rectangle 3"/>
          <p:cNvSpPr>
            <a:spLocks noGrp="1" noChangeArrowheads="1"/>
          </p:cNvSpPr>
          <p:nvPr>
            <p:ph type="body" idx="1"/>
          </p:nvPr>
        </p:nvSpPr>
        <p:spPr>
          <a:xfrm>
            <a:off x="915988" y="4414838"/>
            <a:ext cx="5026025" cy="4184650"/>
          </a:xfrm>
          <a:noFill/>
          <a:ln/>
        </p:spPr>
        <p:txBody>
          <a:bodyPr lIns="92676" tIns="47936" rIns="92676" bIns="47936"/>
          <a:lstStyle/>
          <a:p>
            <a:pPr defTabSz="955675" eaLnBrk="1" hangingPunct="1"/>
            <a:r>
              <a:rPr lang="en-US" smtClean="0">
                <a:latin typeface="Arial" pitchFamily="34" charset="0"/>
              </a:rPr>
              <a:t>Before we start …</a:t>
            </a:r>
          </a:p>
          <a:p>
            <a:pPr defTabSz="955675" eaLnBrk="1" hangingPunct="1"/>
            <a:endParaRPr lang="nl-NL"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3B83D33E-4B7B-4389-9F58-000CE83E9009}" type="slidenum">
              <a:rPr lang="en-US" smtClean="0">
                <a:latin typeface="Arial" pitchFamily="34" charset="0"/>
                <a:cs typeface="Arial" pitchFamily="34" charset="0"/>
              </a:rPr>
              <a:pPr/>
              <a:t>3</a:t>
            </a:fld>
            <a:endParaRPr lang="en-US" smtClean="0">
              <a:latin typeface="Arial" pitchFamily="34" charset="0"/>
              <a:cs typeface="Arial" pitchFamily="34" charset="0"/>
            </a:endParaRPr>
          </a:p>
        </p:txBody>
      </p:sp>
      <p:sp>
        <p:nvSpPr>
          <p:cNvPr id="59395" name="Rectangle 7"/>
          <p:cNvSpPr txBox="1">
            <a:spLocks noGrp="1" noChangeArrowheads="1"/>
          </p:cNvSpPr>
          <p:nvPr/>
        </p:nvSpPr>
        <p:spPr bwMode="auto">
          <a:xfrm>
            <a:off x="3887788" y="8831263"/>
            <a:ext cx="2970212" cy="465137"/>
          </a:xfrm>
          <a:prstGeom prst="rect">
            <a:avLst/>
          </a:prstGeom>
          <a:noFill/>
          <a:ln w="9525">
            <a:noFill/>
            <a:miter lim="800000"/>
            <a:headEnd/>
            <a:tailEnd/>
          </a:ln>
        </p:spPr>
        <p:txBody>
          <a:bodyPr lIns="90717" tIns="45359" rIns="90717" bIns="45359" anchor="b"/>
          <a:lstStyle/>
          <a:p>
            <a:pPr algn="r" defTabSz="906463" eaLnBrk="0" hangingPunct="0"/>
            <a:fld id="{F33A6A03-2D12-4F4E-8BF5-D3E78DC8CDE3}" type="slidenum">
              <a:rPr lang="en-US" sz="1200" b="0">
                <a:latin typeface="Times"/>
              </a:rPr>
              <a:pPr algn="r" defTabSz="906463" eaLnBrk="0" hangingPunct="0"/>
              <a:t>3</a:t>
            </a:fld>
            <a:endParaRPr lang="en-US" sz="1200" b="0">
              <a:latin typeface="Times"/>
            </a:endParaRPr>
          </a:p>
        </p:txBody>
      </p:sp>
      <p:sp>
        <p:nvSpPr>
          <p:cNvPr id="59396" name="Rectangle 2"/>
          <p:cNvSpPr>
            <a:spLocks noGrp="1" noRot="1" noChangeAspect="1" noChangeArrowheads="1" noTextEdit="1"/>
          </p:cNvSpPr>
          <p:nvPr>
            <p:ph type="sldImg"/>
          </p:nvPr>
        </p:nvSpPr>
        <p:spPr>
          <a:xfrm>
            <a:off x="1214438" y="520700"/>
            <a:ext cx="4410075" cy="3308350"/>
          </a:xfrm>
          <a:ln/>
        </p:spPr>
      </p:sp>
      <p:sp>
        <p:nvSpPr>
          <p:cNvPr id="59397" name="Rectangle 3"/>
          <p:cNvSpPr>
            <a:spLocks noGrp="1" noChangeArrowheads="1"/>
          </p:cNvSpPr>
          <p:nvPr>
            <p:ph type="body" idx="1"/>
          </p:nvPr>
        </p:nvSpPr>
        <p:spPr>
          <a:xfrm>
            <a:off x="376238" y="3946525"/>
            <a:ext cx="6048375" cy="4652963"/>
          </a:xfrm>
          <a:noFill/>
          <a:ln/>
        </p:spPr>
        <p:txBody>
          <a:bodyPr lIns="90717" tIns="45359" rIns="90717" bIns="45359"/>
          <a:lstStyle/>
          <a:p>
            <a:pPr eaLnBrk="1" hangingPunct="1"/>
            <a:r>
              <a:rPr lang="en-US" smtClean="0">
                <a:latin typeface="Arial" pitchFamily="34" charset="0"/>
              </a:rPr>
              <a:t>Supply chain executives today face a tough battle of trying to adhere to the CEO’s agenda of sustainable growth and shareholder value while dealing with an ever changing supply chain business model.  The drivers for success are operational flexibility, risk management, and continuous innovation and they can really only achieve this by bringing analytics and optimization together into a common platform, as also described by AMR in one of their recent studies.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73DBD7BE-5E21-4A50-A7BF-C7B6DA1CFF91}" type="slidenum">
              <a:rPr lang="en-US" smtClean="0">
                <a:latin typeface="Arial" pitchFamily="34" charset="0"/>
                <a:cs typeface="Arial" pitchFamily="34" charset="0"/>
              </a:rPr>
              <a:pPr/>
              <a:t>4</a:t>
            </a:fld>
            <a:endParaRPr lang="en-US" smtClean="0">
              <a:latin typeface="Arial" pitchFamily="34" charset="0"/>
              <a:cs typeface="Arial" pitchFamily="34"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mtClean="0">
                <a:latin typeface="Arial" pitchFamily="34" charset="0"/>
              </a:rPr>
              <a:t>Today, you often run a batch process that produces good tactical level plans that are executed too, but when immediate problems occur the batch orientation has just too much latency to react quickly.  Often you receive signals that are not even in your ERP systems (the shipment delay was not yet booked, the supplier quality issue not yet logged, the customer big order not yet booked).  To react to these signals you need a system that enables you to react more quickly by allowing you to model ERP-type changes on the planning side and use that in fast simulation runs to then analyze potential impacts very pro-actively.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A533E6-39E0-49BA-840E-DCEEB450D2E4}" type="slidenum">
              <a:rPr lang="en-US" smtClean="0">
                <a:latin typeface="Arial" pitchFamily="34" charset="0"/>
                <a:cs typeface="Arial" pitchFamily="34" charset="0"/>
              </a:rPr>
              <a:pPr/>
              <a:t>5</a:t>
            </a:fld>
            <a:endParaRPr lang="en-US" smtClean="0">
              <a:latin typeface="Arial" pitchFamily="34" charset="0"/>
              <a:cs typeface="Arial" pitchFamily="34"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latin typeface="Arial" pitchFamily="34" charset="0"/>
              </a:rPr>
              <a:t>Deploying an event-driven simulation paradigm really enables you to react quickly to intra tactical planning cycle events: you can enter changing conditions directly into the planning tool, so there’s no latency from ERP.  It is also designed for fast S&amp;OP: you can quickly simulate corrective actions and execute them.</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2C8EDD74-BCE9-4110-8DC9-601C56B072FC}" type="slidenum">
              <a:rPr lang="en-US" smtClean="0">
                <a:latin typeface="Arial" pitchFamily="34" charset="0"/>
                <a:cs typeface="Arial" pitchFamily="34" charset="0"/>
              </a:rPr>
              <a:pPr/>
              <a:t>6</a:t>
            </a:fld>
            <a:endParaRPr lang="en-US" smtClean="0">
              <a:latin typeface="Arial" pitchFamily="34" charset="0"/>
              <a:cs typeface="Arial" pitchFamily="34" charset="0"/>
            </a:endParaRPr>
          </a:p>
        </p:txBody>
      </p:sp>
      <p:sp>
        <p:nvSpPr>
          <p:cNvPr id="62467" name="Rectangle 2"/>
          <p:cNvSpPr>
            <a:spLocks noGrp="1" noRot="1" noChangeAspect="1" noChangeArrowheads="1" noTextEdit="1"/>
          </p:cNvSpPr>
          <p:nvPr>
            <p:ph type="sldImg"/>
          </p:nvPr>
        </p:nvSpPr>
        <p:spPr>
          <a:xfrm>
            <a:off x="1116013" y="703263"/>
            <a:ext cx="4629150" cy="3471862"/>
          </a:xfrm>
          <a:ln w="12700" cap="flat">
            <a:solidFill>
              <a:schemeClr val="tx1"/>
            </a:solidFill>
          </a:ln>
        </p:spPr>
      </p:sp>
      <p:sp>
        <p:nvSpPr>
          <p:cNvPr id="62468" name="Rectangle 3"/>
          <p:cNvSpPr>
            <a:spLocks noGrp="1" noChangeArrowheads="1"/>
          </p:cNvSpPr>
          <p:nvPr>
            <p:ph type="body" idx="1"/>
          </p:nvPr>
        </p:nvSpPr>
        <p:spPr>
          <a:xfrm>
            <a:off x="914400" y="4416425"/>
            <a:ext cx="5029200" cy="4183063"/>
          </a:xfrm>
          <a:noFill/>
          <a:ln/>
        </p:spPr>
        <p:txBody>
          <a:bodyPr lIns="92539" tIns="45484" rIns="92539" bIns="45484"/>
          <a:lstStyle/>
          <a:p>
            <a:pPr defTabSz="966788" eaLnBrk="1" hangingPunct="1">
              <a:lnSpc>
                <a:spcPct val="89000"/>
              </a:lnSpc>
            </a:pPr>
            <a:r>
              <a:rPr lang="en-US" sz="1600" smtClean="0">
                <a:latin typeface="Arial" pitchFamily="34" charset="0"/>
              </a:rPr>
              <a:t>So let’s now talk on how Oracle delivers a better solution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82631088-4360-4E4C-B0D0-3449E5427A5B}" type="slidenum">
              <a:rPr lang="en-US" smtClean="0">
                <a:latin typeface="Arial" pitchFamily="34" charset="0"/>
                <a:cs typeface="Arial" pitchFamily="34" charset="0"/>
              </a:rPr>
              <a:pPr/>
              <a:t>7</a:t>
            </a:fld>
            <a:endParaRPr lang="en-US" smtClean="0">
              <a:latin typeface="Arial" pitchFamily="34" charset="0"/>
              <a:cs typeface="Arial" pitchFamily="34"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offers the following key capabilities …</a:t>
            </a:r>
          </a:p>
          <a:p>
            <a:pPr eaLnBrk="1" hangingPunct="1"/>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39940" name="Slide Number Placeholder 3"/>
          <p:cNvSpPr>
            <a:spLocks noGrp="1"/>
          </p:cNvSpPr>
          <p:nvPr>
            <p:ph type="sldNum" sz="quarter" idx="5"/>
          </p:nvPr>
        </p:nvSpPr>
        <p:spPr/>
        <p:txBody>
          <a:bodyPr/>
          <a:lstStyle/>
          <a:p>
            <a:pPr>
              <a:defRPr/>
            </a:pPr>
            <a:fld id="{595CBD5A-0158-4600-9933-30AE420838B8}" type="slidenum">
              <a:rPr lang="en-US" smtClean="0">
                <a:latin typeface="Arial" pitchFamily="34" charset="0"/>
              </a:rPr>
              <a:pPr>
                <a:defRPr/>
              </a:pPr>
              <a:t>8</a:t>
            </a:fld>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0CEC54C8-BF0F-4D89-BF76-67CE42F8DC77}" type="slidenum">
              <a:rPr lang="en-US" smtClean="0">
                <a:latin typeface="Arial" pitchFamily="34" charset="0"/>
                <a:cs typeface="Arial" pitchFamily="34" charset="0"/>
              </a:rPr>
              <a:pPr/>
              <a:t>9</a:t>
            </a:fld>
            <a:endParaRPr lang="en-US" smtClean="0">
              <a:latin typeface="Arial" pitchFamily="34" charset="0"/>
              <a:cs typeface="Arial" pitchFamily="34" charset="0"/>
            </a:endParaRPr>
          </a:p>
        </p:txBody>
      </p:sp>
      <p:sp>
        <p:nvSpPr>
          <p:cNvPr id="65539" name="Rectangle 2"/>
          <p:cNvSpPr>
            <a:spLocks noGrp="1" noRot="1" noChangeAspect="1" noChangeArrowheads="1" noTextEdit="1"/>
          </p:cNvSpPr>
          <p:nvPr>
            <p:ph type="sldImg"/>
          </p:nvPr>
        </p:nvSpPr>
        <p:spPr>
          <a:xfrm>
            <a:off x="1104900" y="698500"/>
            <a:ext cx="4645025" cy="3484563"/>
          </a:xfrm>
          <a:ln w="12700" cap="flat"/>
        </p:spPr>
      </p:sp>
      <p:sp>
        <p:nvSpPr>
          <p:cNvPr id="65540" name="Rectangle 3"/>
          <p:cNvSpPr>
            <a:spLocks noGrp="1" noChangeArrowheads="1"/>
          </p:cNvSpPr>
          <p:nvPr>
            <p:ph type="body" idx="1"/>
          </p:nvPr>
        </p:nvSpPr>
        <p:spPr>
          <a:xfrm>
            <a:off x="911225" y="4411663"/>
            <a:ext cx="5033963" cy="4186237"/>
          </a:xfrm>
          <a:noFill/>
          <a:ln/>
        </p:spPr>
        <p:txBody>
          <a:bodyPr lIns="90868" tIns="44637" rIns="90868" bIns="44637"/>
          <a:lstStyle/>
          <a:p>
            <a:pPr defTabSz="879475" eaLnBrk="1" hangingPunct="1"/>
            <a:r>
              <a:rPr lang="en-US" smtClean="0">
                <a:latin typeface="Arial" pitchFamily="34" charset="0"/>
              </a:rPr>
              <a:t>Within the context of the overall collaborative E-Business Suite, Oracle Rapid Planning is part of a broader Value Chain Planning solution that provides a complete, open, integrated and modular planning solution that spans all the way from demand signal management to service parts planning.</a:t>
            </a:r>
          </a:p>
          <a:p>
            <a:pPr defTabSz="879475" eaLnBrk="1" hangingPunct="1"/>
            <a:r>
              <a:rPr lang="en-US" smtClean="0">
                <a:latin typeface="Arial" pitchFamily="34" charset="0"/>
              </a:rPr>
              <a:t>It is based on a </a:t>
            </a:r>
            <a:r>
              <a:rPr lang="en-US" b="1" smtClean="0">
                <a:latin typeface="Arial" pitchFamily="34" charset="0"/>
              </a:rPr>
              <a:t>common planning data model</a:t>
            </a:r>
            <a:r>
              <a:rPr lang="en-US" smtClean="0">
                <a:latin typeface="Arial" pitchFamily="34" charset="0"/>
              </a:rPr>
              <a:t> </a:t>
            </a:r>
            <a:r>
              <a:rPr lang="en-US" b="1" smtClean="0">
                <a:latin typeface="Arial" pitchFamily="34" charset="0"/>
              </a:rPr>
              <a:t>and platform</a:t>
            </a:r>
            <a:r>
              <a:rPr lang="en-US" smtClean="0">
                <a:latin typeface="Arial" pitchFamily="34" charset="0"/>
              </a:rPr>
              <a:t> that connects </a:t>
            </a:r>
            <a:r>
              <a:rPr lang="en-US" b="1" smtClean="0">
                <a:latin typeface="Arial" pitchFamily="34" charset="0"/>
              </a:rPr>
              <a:t>all products</a:t>
            </a:r>
            <a:r>
              <a:rPr lang="en-US" smtClean="0">
                <a:latin typeface="Arial" pitchFamily="34" charset="0"/>
              </a:rPr>
              <a:t> to deliver </a:t>
            </a:r>
            <a:r>
              <a:rPr lang="en-US" b="1" smtClean="0">
                <a:latin typeface="Arial" pitchFamily="34" charset="0"/>
              </a:rPr>
              <a:t>integrated planning functions</a:t>
            </a:r>
            <a:r>
              <a:rPr lang="en-US" smtClean="0">
                <a:latin typeface="Arial" pitchFamily="34" charset="0"/>
              </a:rPr>
              <a:t> that in turn </a:t>
            </a:r>
            <a:r>
              <a:rPr lang="en-US" b="1" smtClean="0">
                <a:latin typeface="Arial" pitchFamily="34" charset="0"/>
              </a:rPr>
              <a:t>enable best business process</a:t>
            </a:r>
            <a:r>
              <a:rPr lang="en-US" smtClean="0">
                <a:latin typeface="Arial" pitchFamily="34" charset="0"/>
              </a:rPr>
              <a:t> such as supply chain risk management, demand driven adaptive planning, supply chain excellence, sales and operations planning, and multi-enterprise collaboration.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C551A6A9-5989-4F8A-9C04-F6110C40D49B}" type="slidenum">
              <a:rPr lang="en-US" smtClean="0">
                <a:latin typeface="Arial" pitchFamily="34" charset="0"/>
                <a:cs typeface="Arial" pitchFamily="34" charset="0"/>
              </a:rPr>
              <a:pPr/>
              <a:t>10</a:t>
            </a:fld>
            <a:endParaRPr lang="en-US" smtClean="0">
              <a:latin typeface="Arial" pitchFamily="34" charset="0"/>
              <a:cs typeface="Arial" pitchFamily="34" charset="0"/>
            </a:endParaRPr>
          </a:p>
        </p:txBody>
      </p:sp>
      <p:sp>
        <p:nvSpPr>
          <p:cNvPr id="66563" name="Rectangle 7"/>
          <p:cNvSpPr txBox="1">
            <a:spLocks noGrp="1" noChangeArrowheads="1"/>
          </p:cNvSpPr>
          <p:nvPr/>
        </p:nvSpPr>
        <p:spPr bwMode="auto">
          <a:xfrm>
            <a:off x="3886200" y="8831263"/>
            <a:ext cx="2971800" cy="465137"/>
          </a:xfrm>
          <a:prstGeom prst="rect">
            <a:avLst/>
          </a:prstGeom>
          <a:noFill/>
          <a:ln w="9525">
            <a:noFill/>
            <a:miter lim="800000"/>
            <a:headEnd/>
            <a:tailEnd/>
          </a:ln>
        </p:spPr>
        <p:txBody>
          <a:bodyPr anchor="b"/>
          <a:lstStyle/>
          <a:p>
            <a:pPr algn="r" eaLnBrk="0" hangingPunct="0"/>
            <a:fld id="{4EF66467-2DDA-447E-9E11-E34C2232B6B6}" type="slidenum">
              <a:rPr lang="en-US" sz="1200" b="0">
                <a:latin typeface="Times"/>
              </a:rPr>
              <a:pPr algn="r" eaLnBrk="0" hangingPunct="0"/>
              <a:t>10</a:t>
            </a:fld>
            <a:endParaRPr lang="en-US" sz="1200" b="0">
              <a:latin typeface="Times"/>
            </a:endParaRPr>
          </a:p>
        </p:txBody>
      </p:sp>
      <p:sp>
        <p:nvSpPr>
          <p:cNvPr id="66564" name="Rectangle 2"/>
          <p:cNvSpPr>
            <a:spLocks noGrp="1" noRot="1" noChangeAspect="1" noChangeArrowheads="1" noTextEdit="1"/>
          </p:cNvSpPr>
          <p:nvPr>
            <p:ph type="sldImg"/>
          </p:nvPr>
        </p:nvSpPr>
        <p:spPr>
          <a:xfrm>
            <a:off x="1104900" y="698500"/>
            <a:ext cx="4645025" cy="3484563"/>
          </a:xfrm>
          <a:ln/>
        </p:spPr>
      </p:sp>
      <p:sp>
        <p:nvSpPr>
          <p:cNvPr id="66565" name="Rectangle 3"/>
          <p:cNvSpPr>
            <a:spLocks noGrp="1" noChangeArrowheads="1"/>
          </p:cNvSpPr>
          <p:nvPr>
            <p:ph type="body" idx="1"/>
          </p:nvPr>
        </p:nvSpPr>
        <p:spPr>
          <a:xfrm>
            <a:off x="912813" y="4413250"/>
            <a:ext cx="5030787" cy="4184650"/>
          </a:xfrm>
          <a:noFill/>
          <a:ln/>
        </p:spPr>
        <p:txBody>
          <a:bodyPr/>
          <a:lstStyle/>
          <a:p>
            <a:pPr marL="228600" indent="-228600" defTabSz="936625" eaLnBrk="1" hangingPunct="1"/>
            <a:r>
              <a:rPr lang="en-US" smtClean="0">
                <a:latin typeface="Arial" pitchFamily="34" charset="0"/>
              </a:rPr>
              <a:t>Oracle Value Chain Planning enables you to focus on 3 key areas of importance:</a:t>
            </a:r>
          </a:p>
          <a:p>
            <a:pPr marL="228600" indent="-228600" defTabSz="936625" eaLnBrk="1" hangingPunct="1">
              <a:buFontTx/>
              <a:buChar char="-"/>
            </a:pPr>
            <a:r>
              <a:rPr lang="en-US" smtClean="0">
                <a:latin typeface="Arial" pitchFamily="34" charset="0"/>
              </a:rPr>
              <a:t>PREDICT: (talk through bullets)</a:t>
            </a:r>
          </a:p>
          <a:p>
            <a:pPr marL="228600" indent="-228600" defTabSz="936625" eaLnBrk="1" hangingPunct="1">
              <a:buFontTx/>
              <a:buChar char="-"/>
            </a:pPr>
            <a:r>
              <a:rPr lang="en-US" smtClean="0">
                <a:latin typeface="Arial" pitchFamily="34" charset="0"/>
              </a:rPr>
              <a:t>SHAPE: (talk through bullets)</a:t>
            </a:r>
          </a:p>
          <a:p>
            <a:pPr marL="228600" indent="-228600" defTabSz="936625" eaLnBrk="1" hangingPunct="1">
              <a:buFontTx/>
              <a:buChar char="-"/>
            </a:pPr>
            <a:r>
              <a:rPr lang="en-US" smtClean="0">
                <a:latin typeface="Arial" pitchFamily="34" charset="0"/>
              </a:rPr>
              <a:t>ALIGN: (talk through bullets)</a:t>
            </a:r>
          </a:p>
          <a:p>
            <a:pPr marL="228600" indent="-228600" defTabSz="936625" eaLnBrk="1" hangingPunct="1"/>
            <a:r>
              <a:rPr lang="en-US" smtClean="0">
                <a:latin typeface="Arial" pitchFamily="34" charset="0"/>
              </a:rPr>
              <a:t>Encompassing is the embedded and closed loop analytics to monitor and manage the business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002975F8-FDE6-4FF7-AD02-6386154F686D}" type="slidenum">
              <a:rPr lang="en-US" smtClean="0">
                <a:latin typeface="Arial" pitchFamily="34" charset="0"/>
                <a:cs typeface="Arial" pitchFamily="34" charset="0"/>
              </a:rPr>
              <a:pPr/>
              <a:t>11</a:t>
            </a:fld>
            <a:endParaRPr lang="en-US" smtClean="0">
              <a:latin typeface="Arial" pitchFamily="34" charset="0"/>
              <a:cs typeface="Arial" pitchFamily="34" charset="0"/>
            </a:endParaRPr>
          </a:p>
        </p:txBody>
      </p:sp>
      <p:sp>
        <p:nvSpPr>
          <p:cNvPr id="67587" name="Rectangle 2"/>
          <p:cNvSpPr>
            <a:spLocks noGrp="1" noRot="1" noChangeAspect="1" noChangeArrowheads="1" noTextEdit="1"/>
          </p:cNvSpPr>
          <p:nvPr>
            <p:ph type="sldImg"/>
          </p:nvPr>
        </p:nvSpPr>
        <p:spPr>
          <a:xfrm>
            <a:off x="1154113" y="722313"/>
            <a:ext cx="4683125" cy="3511550"/>
          </a:xfrm>
          <a:ln/>
        </p:spPr>
      </p:sp>
      <p:sp>
        <p:nvSpPr>
          <p:cNvPr id="67588" name="Rectangle 3"/>
          <p:cNvSpPr>
            <a:spLocks noGrp="1" noChangeArrowheads="1"/>
          </p:cNvSpPr>
          <p:nvPr>
            <p:ph type="body" idx="1"/>
          </p:nvPr>
        </p:nvSpPr>
        <p:spPr>
          <a:xfrm>
            <a:off x="931863" y="4475163"/>
            <a:ext cx="5126037" cy="4251325"/>
          </a:xfrm>
          <a:noFill/>
          <a:ln/>
        </p:spPr>
        <p:txBody>
          <a:bodyPr/>
          <a:lstStyle/>
          <a:p>
            <a:pPr eaLnBrk="1" hangingPunct="1"/>
            <a:r>
              <a:rPr lang="en-US" smtClean="0">
                <a:latin typeface="Arial" pitchFamily="34" charset="0"/>
              </a:rPr>
              <a:t>So let’s look at all these areas in more detail, starting with rapid what-if planning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999F6A3E-BF42-4462-876E-03F468126AEF}" type="slidenum">
              <a:rPr lang="en-US" smtClean="0">
                <a:latin typeface="Arial" pitchFamily="34" charset="0"/>
                <a:cs typeface="Arial" pitchFamily="34" charset="0"/>
              </a:rPr>
              <a:pPr/>
              <a:t>12</a:t>
            </a:fld>
            <a:endParaRPr lang="en-US" smtClean="0">
              <a:latin typeface="Arial" pitchFamily="34" charset="0"/>
              <a:cs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smtClean="0">
                <a:latin typeface="Arial" pitchFamily="34" charset="0"/>
              </a:rPr>
              <a:t>Today’s planning environments need more than a robust tactical plan.  Even when running tactical plans daily, there’s always going to be situations that require immediate attention and impact analysis: a ‘hot’ customer order, a supplier not delivering on-time, a product issue that requires a sudden engineering change, and so on.  So what you need is an event driven planning tools that supports fast what-if analysis, the ability to quickly manipulate plan input (as you don’t want to wait for ERP to catch up) along with robust automation of planning decisions.  This is exactly what Oracle Rapid Planning offers.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1C15FBA-B37A-4EBB-A17C-7233E6A8FE54}" type="slidenum">
              <a:rPr lang="en-US" smtClean="0">
                <a:latin typeface="Arial" pitchFamily="34" charset="0"/>
                <a:cs typeface="Arial" pitchFamily="34" charset="0"/>
              </a:rPr>
              <a:pPr/>
              <a:t>13</a:t>
            </a:fld>
            <a:endParaRPr lang="en-US" smtClean="0">
              <a:latin typeface="Arial" pitchFamily="34" charset="0"/>
              <a:cs typeface="Arial"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r>
              <a:rPr lang="en-US" smtClean="0">
                <a:latin typeface="Arial" pitchFamily="34" charset="0"/>
              </a:rPr>
              <a:t>Here are some common examples of events that might happen in between your tactical planning runs.  They might originate from supply, demand, as well as S&amp;OP planning and can have a profound impact on your planning performance if not looked at quickly.</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5D62831-0F11-49DB-8363-F9E8223019CA}" type="slidenum">
              <a:rPr lang="en-US" smtClean="0">
                <a:latin typeface="Arial" pitchFamily="34" charset="0"/>
                <a:cs typeface="Arial" pitchFamily="34" charset="0"/>
              </a:rPr>
              <a:pPr/>
              <a:t>14</a:t>
            </a:fld>
            <a:endParaRPr lang="en-US" smtClean="0">
              <a:latin typeface="Arial" pitchFamily="34" charset="0"/>
              <a:cs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seamlessly works with Demantra Demand Management and Demantra Sales and Operations Planning, enabling you to run a better S&amp;OP process with real-time supply simulation.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77BF5A2-4B89-4BEC-A1C5-F47F5DDA6BA2}" type="slidenum">
              <a:rPr lang="en-US" smtClean="0">
                <a:latin typeface="Arial" pitchFamily="34" charset="0"/>
                <a:cs typeface="Arial" pitchFamily="34" charset="0"/>
              </a:rPr>
              <a:pPr/>
              <a:t>15</a:t>
            </a:fld>
            <a:endParaRPr lang="en-US" smtClean="0">
              <a:latin typeface="Arial" pitchFamily="34" charset="0"/>
              <a:cs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r>
              <a:rPr lang="en-US" smtClean="0">
                <a:latin typeface="Arial" pitchFamily="34" charset="0"/>
              </a:rPr>
              <a:t>When it comes to making plan input changes, you do not always want to do this in your ERP system or wait for your ERP system to process the transactions and feed them into Planning.</a:t>
            </a:r>
          </a:p>
          <a:p>
            <a:pPr eaLnBrk="1" hangingPunct="1"/>
            <a:r>
              <a:rPr lang="en-US" smtClean="0">
                <a:latin typeface="Arial" pitchFamily="34" charset="0"/>
              </a:rPr>
              <a:t>There are many occasions where planners simply want to model a change that they are anticipating and see what the affect is on their plan performance.  </a:t>
            </a:r>
          </a:p>
          <a:p>
            <a:pPr eaLnBrk="1" hangingPunct="1"/>
            <a:r>
              <a:rPr lang="en-US" smtClean="0">
                <a:latin typeface="Arial" pitchFamily="34" charset="0"/>
              </a:rPr>
              <a:t>Rapid Planning supports this by enabling planners to quickly mass edit key plan input data for simulation purposes.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7AE2325C-EE93-40D6-86BC-1A0CCB03A5D1}" type="slidenum">
              <a:rPr lang="en-US" smtClean="0">
                <a:latin typeface="Arial" pitchFamily="34" charset="0"/>
                <a:cs typeface="Arial" pitchFamily="34" charset="0"/>
              </a:rPr>
              <a:pPr/>
              <a:t>16</a:t>
            </a:fld>
            <a:endParaRPr lang="en-US" smtClean="0">
              <a:latin typeface="Arial" pitchFamily="34" charset="0"/>
              <a:cs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r>
              <a:rPr lang="en-US" smtClean="0">
                <a:latin typeface="Arial" pitchFamily="34" charset="0"/>
              </a:rPr>
              <a:t>An example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78C0C251-EB48-4D65-9FEB-858D1010D087}" type="slidenum">
              <a:rPr lang="en-US" smtClean="0">
                <a:latin typeface="Arial" pitchFamily="34" charset="0"/>
                <a:cs typeface="Arial" pitchFamily="34" charset="0"/>
              </a:rPr>
              <a:pPr/>
              <a:t>17</a:t>
            </a:fld>
            <a:endParaRPr lang="en-US" smtClean="0">
              <a:latin typeface="Arial" pitchFamily="34" charset="0"/>
              <a:cs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r>
              <a:rPr lang="en-US" smtClean="0">
                <a:latin typeface="Arial" pitchFamily="34" charset="0"/>
              </a:rPr>
              <a:t>An example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B123958E-1B69-4749-BF20-4DFC635A638B}" type="slidenum">
              <a:rPr lang="en-US" smtClean="0">
                <a:latin typeface="Arial" pitchFamily="34" charset="0"/>
                <a:cs typeface="Arial" pitchFamily="34" charset="0"/>
              </a:rPr>
              <a:pPr/>
              <a:t>18</a:t>
            </a:fld>
            <a:endParaRPr lang="en-US" smtClean="0">
              <a:latin typeface="Arial" pitchFamily="34" charset="0"/>
              <a:cs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r>
              <a:rPr lang="en-US" smtClean="0">
                <a:latin typeface="Arial" pitchFamily="34" charset="0"/>
              </a:rPr>
              <a:t>It is not only important to have a fast planning tool – you also want to make sure that real life constraints can be taken into consideration and where possible decisions are automated.</a:t>
            </a:r>
          </a:p>
          <a:p>
            <a:pPr eaLnBrk="1" hangingPunct="1"/>
            <a:r>
              <a:rPr lang="en-US" smtClean="0">
                <a:latin typeface="Arial" pitchFamily="34" charset="0"/>
              </a:rPr>
              <a:t>Examples … (talk through bullets selectively)</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C0E5A5F6-E98A-4EE2-88BA-1AA079AD605B}" type="slidenum">
              <a:rPr lang="en-US" smtClean="0">
                <a:latin typeface="Arial" pitchFamily="34" charset="0"/>
                <a:cs typeface="Arial" pitchFamily="34" charset="0"/>
              </a:rPr>
              <a:pPr/>
              <a:t>19</a:t>
            </a:fld>
            <a:endParaRPr lang="en-US" smtClean="0">
              <a:latin typeface="Arial" pitchFamily="34" charset="0"/>
              <a:cs typeface="Arial" pitchFamily="34" charset="0"/>
            </a:endParaRPr>
          </a:p>
        </p:txBody>
      </p:sp>
      <p:sp>
        <p:nvSpPr>
          <p:cNvPr id="75779" name="Rectangle 2"/>
          <p:cNvSpPr>
            <a:spLocks noGrp="1" noRot="1" noChangeAspect="1" noChangeArrowheads="1" noTextEdit="1"/>
          </p:cNvSpPr>
          <p:nvPr>
            <p:ph type="sldImg"/>
          </p:nvPr>
        </p:nvSpPr>
        <p:spPr>
          <a:xfrm>
            <a:off x="1154113" y="722313"/>
            <a:ext cx="4683125" cy="3511550"/>
          </a:xfrm>
          <a:ln/>
        </p:spPr>
      </p:sp>
      <p:sp>
        <p:nvSpPr>
          <p:cNvPr id="75780" name="Rectangle 3"/>
          <p:cNvSpPr>
            <a:spLocks noGrp="1" noChangeArrowheads="1"/>
          </p:cNvSpPr>
          <p:nvPr>
            <p:ph type="body" idx="1"/>
          </p:nvPr>
        </p:nvSpPr>
        <p:spPr>
          <a:xfrm>
            <a:off x="931863" y="4475163"/>
            <a:ext cx="5126037" cy="4251325"/>
          </a:xfrm>
          <a:noFill/>
          <a:ln/>
        </p:spPr>
        <p:txBody>
          <a:bodyPr/>
          <a:lstStyle/>
          <a:p>
            <a:pPr eaLnBrk="1" hangingPunct="1"/>
            <a:r>
              <a:rPr lang="en-US" smtClean="0">
                <a:latin typeface="Arial" pitchFamily="34" charset="0"/>
              </a:rPr>
              <a:t>Rapid what-if scenario planning by itself is not sufficient – you also need a productivity enhancing user experience that improves planner’s productivity and provides quick and insightful analysis.  Let’s talk about that next.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B0F48EFC-35B0-4FE9-9B7E-FDCB12B5B7BE}" type="slidenum">
              <a:rPr lang="en-US" smtClean="0">
                <a:latin typeface="Arial" pitchFamily="34" charset="0"/>
                <a:cs typeface="Arial" pitchFamily="34" charset="0"/>
              </a:rPr>
              <a:pPr/>
              <a:t>20</a:t>
            </a:fld>
            <a:endParaRPr lang="en-US" smtClean="0">
              <a:latin typeface="Arial" pitchFamily="34" charset="0"/>
              <a:cs typeface="Arial" pitchFamily="34"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was designed with the wishes of our 1000+ customers in mind.  It provides all key elements to provide planners with a configurable productivity enhancing user experience that provides many features.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FA67A0C7-5DF6-4D12-8D31-677BC56B7BCC}" type="slidenum">
              <a:rPr lang="en-US" smtClean="0">
                <a:latin typeface="Arial" pitchFamily="34" charset="0"/>
                <a:cs typeface="Arial" pitchFamily="34" charset="0"/>
              </a:rPr>
              <a:pPr/>
              <a:t>21</a:t>
            </a:fld>
            <a:endParaRPr lang="en-US" smtClean="0">
              <a:latin typeface="Arial" pitchFamily="34" charset="0"/>
              <a:cs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r>
              <a:rPr lang="en-US" smtClean="0">
                <a:latin typeface="Arial" pitchFamily="34" charset="0"/>
              </a:rPr>
              <a:t>This is how it looks like … </a:t>
            </a:r>
          </a:p>
          <a:p>
            <a:pPr eaLnBrk="1" hangingPunct="1"/>
            <a:endParaRPr lang="en-US" smtClean="0">
              <a:latin typeface="Arial" pitchFamily="34" charset="0"/>
            </a:endParaRPr>
          </a:p>
          <a:p>
            <a:pPr eaLnBrk="1" hangingPunct="1"/>
            <a:r>
              <a:rPr lang="en-US" b="1" smtClean="0">
                <a:latin typeface="Arial" pitchFamily="34" charset="0"/>
              </a:rPr>
              <a:t>{speaker note: production screen subject to change}</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EF26055F-B1F4-474A-AD75-0CBA6BC8C9D1}" type="slidenum">
              <a:rPr lang="en-US" smtClean="0">
                <a:latin typeface="Arial" pitchFamily="34" charset="0"/>
                <a:cs typeface="Arial" pitchFamily="34" charset="0"/>
              </a:rPr>
              <a:pPr/>
              <a:t>22</a:t>
            </a:fld>
            <a:endParaRPr lang="en-US" smtClean="0">
              <a:latin typeface="Arial" pitchFamily="34" charset="0"/>
              <a:cs typeface="Arial" pitchFamily="34"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r>
              <a:rPr lang="en-US" b="1" smtClean="0">
                <a:latin typeface="Arial" pitchFamily="34" charset="0"/>
              </a:rPr>
              <a:t>We placed great emphasis on the personalization aspect of the user interface as different planners need to organize their workflow to their needs</a:t>
            </a:r>
          </a:p>
          <a:p>
            <a:pPr eaLnBrk="1" hangingPunct="1"/>
            <a:endParaRPr lang="en-US" b="1" smtClean="0">
              <a:latin typeface="Arial" pitchFamily="34" charset="0"/>
            </a:endParaRPr>
          </a:p>
          <a:p>
            <a:pPr eaLnBrk="1" hangingPunct="1"/>
            <a:r>
              <a:rPr lang="en-US" b="1" smtClean="0">
                <a:latin typeface="Arial" pitchFamily="34" charset="0"/>
              </a:rPr>
              <a:t>{speaker note: production screen subject to change}</a:t>
            </a:r>
          </a:p>
          <a:p>
            <a:pPr eaLnBrk="1" hangingPunct="1"/>
            <a:endParaRPr 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79876" name="Slide Number Placeholder 3"/>
          <p:cNvSpPr>
            <a:spLocks noGrp="1"/>
          </p:cNvSpPr>
          <p:nvPr>
            <p:ph type="sldNum" sz="quarter" idx="5"/>
          </p:nvPr>
        </p:nvSpPr>
        <p:spPr>
          <a:noFill/>
        </p:spPr>
        <p:txBody>
          <a:bodyPr/>
          <a:lstStyle/>
          <a:p>
            <a:fld id="{D4D55859-01BA-4F00-8475-8885B814507F}" type="slidenum">
              <a:rPr lang="en-US" smtClean="0">
                <a:latin typeface="Arial" pitchFamily="34" charset="0"/>
                <a:cs typeface="Arial" pitchFamily="34" charset="0"/>
              </a:rPr>
              <a:pPr/>
              <a:t>23</a:t>
            </a:fld>
            <a:endParaRPr lang="en-US" smtClean="0">
              <a:latin typeface="Arial" pitchFamily="34" charset="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0900" name="Slide Number Placeholder 3"/>
          <p:cNvSpPr>
            <a:spLocks noGrp="1"/>
          </p:cNvSpPr>
          <p:nvPr>
            <p:ph type="sldNum" sz="quarter" idx="5"/>
          </p:nvPr>
        </p:nvSpPr>
        <p:spPr>
          <a:noFill/>
        </p:spPr>
        <p:txBody>
          <a:bodyPr/>
          <a:lstStyle/>
          <a:p>
            <a:fld id="{12323C72-D2F1-40B6-B2EF-1C504A5A9C3E}" type="slidenum">
              <a:rPr lang="en-US" smtClean="0">
                <a:latin typeface="Arial" pitchFamily="34" charset="0"/>
                <a:cs typeface="Arial" pitchFamily="34" charset="0"/>
              </a:rPr>
              <a:pPr/>
              <a:t>24</a:t>
            </a:fld>
            <a:endParaRPr lang="en-US" smtClean="0">
              <a:latin typeface="Arial" pitchFamily="34" charset="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1924" name="Slide Number Placeholder 3"/>
          <p:cNvSpPr>
            <a:spLocks noGrp="1"/>
          </p:cNvSpPr>
          <p:nvPr>
            <p:ph type="sldNum" sz="quarter" idx="5"/>
          </p:nvPr>
        </p:nvSpPr>
        <p:spPr>
          <a:noFill/>
        </p:spPr>
        <p:txBody>
          <a:bodyPr/>
          <a:lstStyle/>
          <a:p>
            <a:fld id="{622601D4-054D-4376-9276-17FB541A4A8F}" type="slidenum">
              <a:rPr lang="en-US" smtClean="0">
                <a:latin typeface="Arial" pitchFamily="34" charset="0"/>
                <a:cs typeface="Arial" pitchFamily="34" charset="0"/>
              </a:rPr>
              <a:pPr/>
              <a:t>25</a:t>
            </a:fld>
            <a:endParaRPr lang="en-US" smtClean="0">
              <a:latin typeface="Arial" pitchFamily="34" charset="0"/>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2948" name="Slide Number Placeholder 3"/>
          <p:cNvSpPr>
            <a:spLocks noGrp="1"/>
          </p:cNvSpPr>
          <p:nvPr>
            <p:ph type="sldNum" sz="quarter" idx="5"/>
          </p:nvPr>
        </p:nvSpPr>
        <p:spPr>
          <a:noFill/>
        </p:spPr>
        <p:txBody>
          <a:bodyPr/>
          <a:lstStyle/>
          <a:p>
            <a:fld id="{53D67429-4CBA-4F7A-960A-481E05B5B72C}" type="slidenum">
              <a:rPr lang="en-US" smtClean="0">
                <a:latin typeface="Arial" pitchFamily="34" charset="0"/>
                <a:cs typeface="Arial" pitchFamily="34" charset="0"/>
              </a:rPr>
              <a:pPr/>
              <a:t>26</a:t>
            </a:fld>
            <a:endParaRPr lang="en-US" smtClean="0">
              <a:latin typeface="Arial" pitchFamily="34" charset="0"/>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3972" name="Slide Number Placeholder 3"/>
          <p:cNvSpPr>
            <a:spLocks noGrp="1"/>
          </p:cNvSpPr>
          <p:nvPr>
            <p:ph type="sldNum" sz="quarter" idx="5"/>
          </p:nvPr>
        </p:nvSpPr>
        <p:spPr>
          <a:noFill/>
        </p:spPr>
        <p:txBody>
          <a:bodyPr/>
          <a:lstStyle/>
          <a:p>
            <a:fld id="{A2F0433F-C422-45D5-BBE1-8BF58D85347B}" type="slidenum">
              <a:rPr lang="en-US" smtClean="0">
                <a:latin typeface="Arial" pitchFamily="34" charset="0"/>
                <a:cs typeface="Arial" pitchFamily="34" charset="0"/>
              </a:rPr>
              <a:pPr/>
              <a:t>27</a:t>
            </a:fld>
            <a:endParaRPr lang="en-US" smtClean="0">
              <a:latin typeface="Arial" pitchFamily="34" charset="0"/>
              <a:cs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4996" name="Slide Number Placeholder 3"/>
          <p:cNvSpPr>
            <a:spLocks noGrp="1"/>
          </p:cNvSpPr>
          <p:nvPr>
            <p:ph type="sldNum" sz="quarter" idx="5"/>
          </p:nvPr>
        </p:nvSpPr>
        <p:spPr>
          <a:noFill/>
        </p:spPr>
        <p:txBody>
          <a:bodyPr/>
          <a:lstStyle/>
          <a:p>
            <a:fld id="{26D35F28-8639-4E59-BF8A-E451AA6D854F}" type="slidenum">
              <a:rPr lang="en-US" smtClean="0">
                <a:latin typeface="Arial" pitchFamily="34" charset="0"/>
                <a:cs typeface="Arial" pitchFamily="34" charset="0"/>
              </a:rPr>
              <a:pPr/>
              <a:t>28</a:t>
            </a:fld>
            <a:endParaRPr lang="en-US" smtClean="0">
              <a:latin typeface="Arial" pitchFamily="34" charset="0"/>
              <a:cs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86020" name="Slide Number Placeholder 3"/>
          <p:cNvSpPr>
            <a:spLocks noGrp="1"/>
          </p:cNvSpPr>
          <p:nvPr>
            <p:ph type="sldNum" sz="quarter" idx="5"/>
          </p:nvPr>
        </p:nvSpPr>
        <p:spPr>
          <a:noFill/>
        </p:spPr>
        <p:txBody>
          <a:bodyPr/>
          <a:lstStyle/>
          <a:p>
            <a:fld id="{ADD16D25-F4CE-4235-AF52-F42317046C5C}" type="slidenum">
              <a:rPr lang="en-US" smtClean="0">
                <a:latin typeface="Arial" pitchFamily="34" charset="0"/>
                <a:cs typeface="Arial" pitchFamily="34" charset="0"/>
              </a:rPr>
              <a:pPr/>
              <a:t>29</a:t>
            </a:fld>
            <a:endParaRPr lang="en-US" smtClean="0">
              <a:latin typeface="Arial" pitchFamily="34" charset="0"/>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E6D744C4-926C-4376-B350-2804D697C388}" type="slidenum">
              <a:rPr lang="en-US" smtClean="0">
                <a:latin typeface="Arial" pitchFamily="34" charset="0"/>
                <a:cs typeface="Arial" pitchFamily="34" charset="0"/>
              </a:rPr>
              <a:pPr/>
              <a:t>30</a:t>
            </a:fld>
            <a:endParaRPr lang="en-US" smtClean="0">
              <a:latin typeface="Arial" pitchFamily="34" charset="0"/>
              <a:cs typeface="Arial" pitchFamily="34"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US" b="1" smtClean="0">
                <a:latin typeface="Arial" pitchFamily="34" charset="0"/>
              </a:rPr>
              <a:t>We also ensured that you can view your decision in context of key performance metrics and exceptions.  For example, you can compare different plan runs and analyze whether or not the changes that you are proposing will really improve the plan quality; you can selectively view key exceptions and performance indicators and compare them across multiple plans.</a:t>
            </a:r>
          </a:p>
          <a:p>
            <a:pPr eaLnBrk="1" hangingPunct="1"/>
            <a:endParaRPr lang="en-US" b="1" smtClean="0">
              <a:latin typeface="Arial" pitchFamily="34" charset="0"/>
            </a:endParaRPr>
          </a:p>
          <a:p>
            <a:pPr eaLnBrk="1" hangingPunct="1"/>
            <a:r>
              <a:rPr lang="en-US" b="1" smtClean="0">
                <a:latin typeface="Arial" pitchFamily="34" charset="0"/>
              </a:rPr>
              <a:t>{speaker note: production screen subject to change}</a:t>
            </a:r>
          </a:p>
          <a:p>
            <a:pPr eaLnBrk="1" hangingPunct="1"/>
            <a:endParaRPr lang="en-US" smtClean="0">
              <a:latin typeface="Arial" pitchFamily="34" charset="0"/>
            </a:endParaRPr>
          </a:p>
          <a:p>
            <a:pPr eaLnBrk="1" hangingPunct="1"/>
            <a:r>
              <a:rPr lang="en-US" smtClean="0">
                <a:latin typeface="Arial" pitchFamily="34" charset="0"/>
              </a:rPr>
              <a:t>Analyze plan performance with following KPIs:</a:t>
            </a:r>
          </a:p>
          <a:p>
            <a:pPr lvl="1" eaLnBrk="1" hangingPunct="1"/>
            <a:r>
              <a:rPr lang="en-US" smtClean="0">
                <a:latin typeface="Arial" pitchFamily="34" charset="0"/>
              </a:rPr>
              <a:t>Stock out days</a:t>
            </a:r>
          </a:p>
          <a:p>
            <a:pPr lvl="1" eaLnBrk="1" hangingPunct="1"/>
            <a:r>
              <a:rPr lang="en-US" smtClean="0">
                <a:latin typeface="Arial" pitchFamily="34" charset="0"/>
              </a:rPr>
              <a:t>Fill rate</a:t>
            </a:r>
          </a:p>
          <a:p>
            <a:pPr lvl="1" eaLnBrk="1" hangingPunct="1"/>
            <a:r>
              <a:rPr lang="en-US" smtClean="0">
                <a:latin typeface="Arial" pitchFamily="34" charset="0"/>
              </a:rPr>
              <a:t>Inventory turns</a:t>
            </a:r>
          </a:p>
          <a:p>
            <a:pPr lvl="1" eaLnBrk="1" hangingPunct="1"/>
            <a:r>
              <a:rPr lang="en-US" smtClean="0">
                <a:latin typeface="Arial" pitchFamily="34" charset="0"/>
              </a:rPr>
              <a:t>Safety Stock violation days</a:t>
            </a:r>
          </a:p>
          <a:p>
            <a:pPr lvl="1" eaLnBrk="1" hangingPunct="1"/>
            <a:r>
              <a:rPr lang="en-US" smtClean="0">
                <a:latin typeface="Arial" pitchFamily="34" charset="0"/>
              </a:rPr>
              <a:t>Revenue</a:t>
            </a:r>
          </a:p>
          <a:p>
            <a:pPr lvl="1" eaLnBrk="1" hangingPunct="1"/>
            <a:r>
              <a:rPr lang="en-US" smtClean="0">
                <a:latin typeface="Arial" pitchFamily="34" charset="0"/>
              </a:rPr>
              <a:t>Gross Margin %</a:t>
            </a:r>
          </a:p>
          <a:p>
            <a:pPr lvl="1" eaLnBrk="1" hangingPunct="1"/>
            <a:r>
              <a:rPr lang="en-US" smtClean="0">
                <a:latin typeface="Arial" pitchFamily="34" charset="0"/>
              </a:rPr>
              <a:t>Manufacturing cost</a:t>
            </a:r>
          </a:p>
          <a:p>
            <a:pPr lvl="1" eaLnBrk="1" hangingPunct="1"/>
            <a:r>
              <a:rPr lang="en-US" smtClean="0">
                <a:latin typeface="Arial" pitchFamily="34" charset="0"/>
              </a:rPr>
              <a:t>Purchasing cost</a:t>
            </a:r>
          </a:p>
          <a:p>
            <a:pPr lvl="1" eaLnBrk="1" hangingPunct="1"/>
            <a:r>
              <a:rPr lang="en-US" smtClean="0">
                <a:latin typeface="Arial" pitchFamily="34" charset="0"/>
              </a:rPr>
              <a:t>Late orders ratio count</a:t>
            </a:r>
          </a:p>
          <a:p>
            <a:pPr lvl="1" eaLnBrk="1" hangingPunct="1"/>
            <a:r>
              <a:rPr lang="en-US" smtClean="0">
                <a:latin typeface="Arial" pitchFamily="34" charset="0"/>
              </a:rPr>
              <a:t>Resource utilization %</a:t>
            </a:r>
          </a:p>
          <a:p>
            <a:pPr lvl="1" eaLnBrk="1" hangingPunct="1"/>
            <a:r>
              <a:rPr lang="en-US" smtClean="0">
                <a:latin typeface="Arial" pitchFamily="34" charset="0"/>
              </a:rPr>
              <a:t>Supplier capacity utilization %</a:t>
            </a:r>
          </a:p>
          <a:p>
            <a:pPr lvl="1" eaLnBrk="1" hangingPunct="1"/>
            <a:r>
              <a:rPr lang="en-US" smtClean="0">
                <a:latin typeface="Arial" pitchFamily="34" charset="0"/>
              </a:rPr>
              <a:t>Exception count, days, and ratio KPIs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F09AFF4F-33F0-42B5-A993-4D43CE0EB2BA}" type="slidenum">
              <a:rPr lang="en-US" smtClean="0">
                <a:latin typeface="Arial" pitchFamily="34" charset="0"/>
                <a:cs typeface="Arial" pitchFamily="34" charset="0"/>
              </a:rPr>
              <a:pPr/>
              <a:t>31</a:t>
            </a:fld>
            <a:endParaRPr lang="en-US" smtClean="0">
              <a:latin typeface="Arial" pitchFamily="34" charset="0"/>
              <a:cs typeface="Arial" pitchFamily="34"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r>
              <a:rPr lang="en-US" smtClean="0">
                <a:latin typeface="Arial" pitchFamily="34" charset="0"/>
              </a:rPr>
              <a:t>You can also compare different planning scenarios and even leverage the Advanced Planning Command Center integration to expose plan output to other key decision makers that do not (on a regular basis) work with Oracle Rapid Planning and maybe need a more casual user interface to perform their analysis.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61FDDA0B-6388-48F7-B1E2-7712CAB47C0D}" type="slidenum">
              <a:rPr lang="en-US" smtClean="0">
                <a:latin typeface="Arial" pitchFamily="34" charset="0"/>
                <a:cs typeface="Arial" pitchFamily="34" charset="0"/>
              </a:rPr>
              <a:pPr/>
              <a:t>32</a:t>
            </a:fld>
            <a:endParaRPr lang="en-US" smtClean="0">
              <a:latin typeface="Arial" pitchFamily="34" charset="0"/>
              <a:cs typeface="Arial" pitchFamily="34" charset="0"/>
            </a:endParaRPr>
          </a:p>
        </p:txBody>
      </p:sp>
      <p:sp>
        <p:nvSpPr>
          <p:cNvPr id="89091" name="Rectangle 2"/>
          <p:cNvSpPr>
            <a:spLocks noGrp="1" noRot="1" noChangeAspect="1" noChangeArrowheads="1" noTextEdit="1"/>
          </p:cNvSpPr>
          <p:nvPr>
            <p:ph type="sldImg"/>
          </p:nvPr>
        </p:nvSpPr>
        <p:spPr>
          <a:xfrm>
            <a:off x="1154113" y="722313"/>
            <a:ext cx="4683125" cy="3511550"/>
          </a:xfrm>
          <a:ln/>
        </p:spPr>
      </p:sp>
      <p:sp>
        <p:nvSpPr>
          <p:cNvPr id="89092" name="Rectangle 3"/>
          <p:cNvSpPr>
            <a:spLocks noGrp="1" noChangeArrowheads="1"/>
          </p:cNvSpPr>
          <p:nvPr>
            <p:ph type="body" idx="1"/>
          </p:nvPr>
        </p:nvSpPr>
        <p:spPr>
          <a:xfrm>
            <a:off x="931863" y="4475163"/>
            <a:ext cx="5126037" cy="4251325"/>
          </a:xfrm>
          <a:noFill/>
          <a:ln/>
        </p:spPr>
        <p:txBody>
          <a:bodyPr/>
          <a:lstStyle/>
          <a:p>
            <a:pPr eaLnBrk="1" hangingPunct="1"/>
            <a:r>
              <a:rPr lang="en-US" smtClean="0">
                <a:latin typeface="Arial" pitchFamily="34" charset="0"/>
              </a:rPr>
              <a:t>In most companies you will have more than one planner making decisions and a key point here is that even though you want to give the individual planners the capability to play with their own decisions, you need to align their decisions at the end.</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97F19CB8-D74A-4FBC-8518-A4F0B8E41EBB}" type="slidenum">
              <a:rPr lang="en-US" smtClean="0">
                <a:latin typeface="Arial" pitchFamily="34" charset="0"/>
                <a:cs typeface="Arial" pitchFamily="34" charset="0"/>
              </a:rPr>
              <a:pPr/>
              <a:t>33</a:t>
            </a:fld>
            <a:endParaRPr lang="en-US" smtClean="0">
              <a:latin typeface="Arial" pitchFamily="34" charset="0"/>
              <a:cs typeface="Arial" pitchFamily="34"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enables multiple planners to work on a single holistic plan, yet they can also simulate alternatives in their own “sand-box” and implement only the changes they like into the master plan.</a:t>
            </a:r>
          </a:p>
          <a:p>
            <a:pPr eaLnBrk="1" hangingPunct="1"/>
            <a:r>
              <a:rPr lang="en-US" smtClean="0">
                <a:latin typeface="Arial" pitchFamily="34" charset="0"/>
              </a:rPr>
              <a:t>Working with a holistic plan ensures that all decisions are measured against each other and that no decisions are made in a vacuum to conflict later on.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3B3A0E38-F324-4625-9CD3-0AFC49C60082}" type="slidenum">
              <a:rPr lang="en-US" smtClean="0">
                <a:latin typeface="Arial" pitchFamily="34" charset="0"/>
                <a:cs typeface="Arial" pitchFamily="34" charset="0"/>
              </a:rPr>
              <a:pPr/>
              <a:t>34</a:t>
            </a:fld>
            <a:endParaRPr lang="en-US" smtClean="0">
              <a:latin typeface="Arial" pitchFamily="34" charset="0"/>
              <a:cs typeface="Arial" pitchFamily="34" charset="0"/>
            </a:endParaRPr>
          </a:p>
        </p:txBody>
      </p:sp>
      <p:sp>
        <p:nvSpPr>
          <p:cNvPr id="91139" name="Rectangle 2"/>
          <p:cNvSpPr>
            <a:spLocks noGrp="1" noRot="1" noChangeAspect="1" noChangeArrowheads="1" noTextEdit="1"/>
          </p:cNvSpPr>
          <p:nvPr>
            <p:ph type="sldImg"/>
          </p:nvPr>
        </p:nvSpPr>
        <p:spPr>
          <a:xfrm>
            <a:off x="1154113" y="722313"/>
            <a:ext cx="4683125" cy="3511550"/>
          </a:xfrm>
          <a:ln/>
        </p:spPr>
      </p:sp>
      <p:sp>
        <p:nvSpPr>
          <p:cNvPr id="91140" name="Rectangle 3"/>
          <p:cNvSpPr>
            <a:spLocks noGrp="1" noChangeArrowheads="1"/>
          </p:cNvSpPr>
          <p:nvPr>
            <p:ph type="body" idx="1"/>
          </p:nvPr>
        </p:nvSpPr>
        <p:spPr>
          <a:xfrm>
            <a:off x="931863" y="4475163"/>
            <a:ext cx="5126037" cy="4251325"/>
          </a:xfrm>
          <a:noFill/>
          <a:ln/>
        </p:spPr>
        <p:txBody>
          <a:bodyPr/>
          <a:lstStyle/>
          <a:p>
            <a:pPr eaLnBrk="1" hangingPunct="1"/>
            <a:r>
              <a:rPr lang="en-US" smtClean="0">
                <a:latin typeface="Arial" pitchFamily="34" charset="0"/>
              </a:rPr>
              <a:t>Planning is only as good as your execution.  It is therefore important that you can quickly and seamlessly translate planning decisions into actions, from day 1</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B16B51A8-C8B5-4AB5-85C4-D6ABB14D33AD}" type="slidenum">
              <a:rPr lang="en-US" smtClean="0">
                <a:latin typeface="Arial" pitchFamily="34" charset="0"/>
                <a:cs typeface="Arial" pitchFamily="34" charset="0"/>
              </a:rPr>
              <a:pPr/>
              <a:t>35</a:t>
            </a:fld>
            <a:endParaRPr lang="en-US" smtClean="0">
              <a:latin typeface="Arial" pitchFamily="34" charset="0"/>
              <a:cs typeface="Arial" pitchFamily="34"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is integration with Oracle ERP so there’s no need for additional investment.  Changes to purchase orders, on-hand, work orders, and sales orders are recognized instantly and planning recommendations can be released en mass or individually when planning. The pre-built integration alleviates you having to worry about different versions from different vendors having to work together when being released on different schedules, supported by different Support organizations.</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697A56BE-323A-4BC3-8D39-185312BFA7F0}" type="slidenum">
              <a:rPr lang="en-US" smtClean="0">
                <a:latin typeface="Arial" pitchFamily="34" charset="0"/>
                <a:cs typeface="Arial" pitchFamily="34" charset="0"/>
              </a:rPr>
              <a:pPr/>
              <a:t>36</a:t>
            </a:fld>
            <a:endParaRPr lang="en-US" smtClean="0">
              <a:latin typeface="Arial" pitchFamily="34" charset="0"/>
              <a:cs typeface="Arial" pitchFamily="34"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r>
              <a:rPr lang="en-US" smtClean="0">
                <a:latin typeface="Arial" pitchFamily="34" charset="0"/>
              </a:rPr>
              <a:t>Here’s a diagram that shows how Rapid Planning interacts with the other Value Chain Planning products.  </a:t>
            </a:r>
          </a:p>
          <a:p>
            <a:pPr eaLnBrk="1" hangingPunct="1"/>
            <a:endParaRPr lang="en-US" smtClean="0">
              <a:latin typeface="Arial" pitchFamily="34" charset="0"/>
            </a:endParaRPr>
          </a:p>
          <a:p>
            <a:pPr eaLnBrk="1" hangingPunct="1"/>
            <a:r>
              <a:rPr lang="en-US" b="1" smtClean="0">
                <a:latin typeface="Arial" pitchFamily="34" charset="0"/>
              </a:rPr>
              <a:t>{Speaker note: When deploying Rapid Planning with ASCP, you would run GOP and PS against ASCP, but in standalone configuration they would run directly against RP)</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3884613" y="8829675"/>
            <a:ext cx="2971800" cy="465138"/>
          </a:xfrm>
          <a:prstGeom prst="rect">
            <a:avLst/>
          </a:prstGeom>
          <a:noFill/>
          <a:ln w="9525">
            <a:noFill/>
            <a:miter lim="800000"/>
            <a:headEnd/>
            <a:tailEnd/>
          </a:ln>
        </p:spPr>
        <p:txBody>
          <a:bodyPr lIns="91423" tIns="45711" rIns="91423" bIns="45711" anchor="b"/>
          <a:lstStyle/>
          <a:p>
            <a:pPr algn="r"/>
            <a:fld id="{E911C5BA-2DDC-47EF-A6C9-9A664BD933C1}" type="slidenum">
              <a:rPr lang="en-US" sz="1200" b="0"/>
              <a:pPr algn="r"/>
              <a:t>37</a:t>
            </a:fld>
            <a:endParaRPr lang="en-US" sz="1200" b="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xfrm>
            <a:off x="914400" y="4416425"/>
            <a:ext cx="5029200" cy="4183063"/>
          </a:xfrm>
          <a:noFill/>
          <a:ln/>
        </p:spPr>
        <p:txBody>
          <a:bodyPr/>
          <a:lstStyle/>
          <a:p>
            <a:pPr eaLnBrk="1" hangingPunct="1"/>
            <a:r>
              <a:rPr lang="en-US" smtClean="0">
                <a:latin typeface="Arial" pitchFamily="34" charset="0"/>
              </a:rPr>
              <a:t>To summarize …</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r>
              <a:rPr lang="en-US" smtClean="0">
                <a:latin typeface="Arial" pitchFamily="34" charset="0"/>
              </a:rPr>
              <a:t>It is not only important to have a fast planning tool – you also want to make sure that real life constraints can be taken into consideration and where possible decisions are automated.</a:t>
            </a:r>
          </a:p>
          <a:p>
            <a:r>
              <a:rPr lang="en-US" smtClean="0">
                <a:latin typeface="Arial" pitchFamily="34" charset="0"/>
              </a:rPr>
              <a:t>Examples … (talk through bullets selectively)</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endParaRPr lang="en-US"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56324" name="Slide Number Placeholder 3"/>
          <p:cNvSpPr>
            <a:spLocks noGrp="1"/>
          </p:cNvSpPr>
          <p:nvPr>
            <p:ph type="sldNum" sz="quarter" idx="5"/>
          </p:nvPr>
        </p:nvSpPr>
        <p:spPr/>
        <p:txBody>
          <a:bodyPr/>
          <a:lstStyle/>
          <a:p>
            <a:pPr>
              <a:defRPr/>
            </a:pPr>
            <a:fld id="{6BB48D32-D285-4470-B972-70064564117E}" type="slidenum">
              <a:rPr lang="en-US" smtClean="0">
                <a:latin typeface="Arial" pitchFamily="34" charset="0"/>
                <a:ea typeface="MS PGothic" pitchFamily="34" charset="-128"/>
              </a:rPr>
              <a:pPr>
                <a:defRPr/>
              </a:pPr>
              <a:t>40</a:t>
            </a:fld>
            <a:endParaRPr lang="en-US" smtClean="0">
              <a:latin typeface="Arial" pitchFamily="34" charset="0"/>
              <a:ea typeface="MS PGothic" pitchFamily="34"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endParaRPr lang="en-US" smtClean="0">
              <a:latin typeface="Arial" pitchFamily="34" charset="0"/>
              <a:cs typeface="Arial" pitchFamily="34" charset="0"/>
            </a:endParaRPr>
          </a:p>
        </p:txBody>
      </p:sp>
      <p:sp>
        <p:nvSpPr>
          <p:cNvPr id="44036" name="Slide Number Placeholder 3"/>
          <p:cNvSpPr>
            <a:spLocks noGrp="1"/>
          </p:cNvSpPr>
          <p:nvPr>
            <p:ph type="sldNum" sz="quarter" idx="5"/>
          </p:nvPr>
        </p:nvSpPr>
        <p:spPr>
          <a:noFill/>
        </p:spPr>
        <p:txBody>
          <a:bodyPr/>
          <a:lstStyle/>
          <a:p>
            <a:fld id="{4664A120-1CEF-4476-AB28-ED2BA49402F7}" type="slidenum">
              <a:rPr lang="en-US">
                <a:latin typeface="Arial" pitchFamily="34" charset="0"/>
                <a:ea typeface="MS PGothic" pitchFamily="34" charset="-128"/>
                <a:cs typeface="Arial" pitchFamily="34" charset="0"/>
              </a:rPr>
              <a:pPr/>
              <a:t>41</a:t>
            </a:fld>
            <a:endParaRPr lang="en-US">
              <a:latin typeface="Arial" pitchFamily="34" charset="0"/>
              <a:ea typeface="MS PGothic" pitchFamily="34" charset="-128"/>
              <a:cs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ln/>
        </p:spPr>
        <p:txBody>
          <a:bodyPr/>
          <a:lstStyle/>
          <a:p>
            <a:pPr marL="0" lvl="1" eaLnBrk="1" hangingPunct="1">
              <a:defRPr/>
            </a:pPr>
            <a:r>
              <a:rPr lang="en-US" dirty="0" smtClean="0">
                <a:ea typeface="ＭＳ Ｐゴシック" charset="-128"/>
                <a:cs typeface="ＭＳ Ｐゴシック" charset="-128"/>
              </a:rPr>
              <a:t>Overwhelming feedback from VCP CAB  was the need for a fast simulation planning tool to </a:t>
            </a:r>
            <a:r>
              <a:rPr lang="en-US" u="sng" dirty="0" smtClean="0">
                <a:ea typeface="ＭＳ Ｐゴシック" charset="-128"/>
                <a:cs typeface="ＭＳ Ｐゴシック" charset="-128"/>
              </a:rPr>
              <a:t>complement  </a:t>
            </a:r>
            <a:r>
              <a:rPr lang="en-US" u="sng" dirty="0" err="1" smtClean="0">
                <a:ea typeface="ＭＳ Ｐゴシック" charset="-128"/>
                <a:cs typeface="ＭＳ Ｐゴシック" charset="-128"/>
              </a:rPr>
              <a:t>ASCP’s</a:t>
            </a:r>
            <a:r>
              <a:rPr lang="en-US" dirty="0" smtClean="0">
                <a:ea typeface="ＭＳ Ｐゴシック" charset="-128"/>
                <a:cs typeface="ＭＳ Ｐゴシック" charset="-128"/>
              </a:rPr>
              <a:t> tactical planning capabilities</a:t>
            </a:r>
          </a:p>
          <a:p>
            <a:pPr lvl="1" eaLnBrk="1" hangingPunct="1">
              <a:lnSpc>
                <a:spcPct val="80000"/>
              </a:lnSpc>
              <a:defRPr/>
            </a:pPr>
            <a:r>
              <a:rPr lang="en-US" dirty="0" smtClean="0">
                <a:ea typeface="ＭＳ Ｐゴシック" charset="-128"/>
                <a:cs typeface="ＭＳ Ｐゴシック" charset="-128"/>
              </a:rPr>
              <a:t>Simple excel-like UI and fast interactive simulation results</a:t>
            </a:r>
          </a:p>
          <a:p>
            <a:pPr lvl="1" eaLnBrk="1" hangingPunct="1">
              <a:lnSpc>
                <a:spcPct val="80000"/>
              </a:lnSpc>
              <a:defRPr/>
            </a:pPr>
            <a:r>
              <a:rPr lang="en-US" dirty="0" smtClean="0">
                <a:ea typeface="ＭＳ Ｐゴシック" charset="-128"/>
                <a:cs typeface="ＭＳ Ｐゴシック" charset="-128"/>
              </a:rPr>
              <a:t>Showcase latest Fusion Middleware and Oracle Db technology</a:t>
            </a:r>
          </a:p>
          <a:p>
            <a:pPr marL="0" lvl="1" eaLnBrk="1" hangingPunct="1">
              <a:defRPr/>
            </a:pPr>
            <a:endParaRPr lang="en-US" dirty="0" smtClean="0">
              <a:ea typeface="ＭＳ Ｐゴシック" charset="-128"/>
              <a:cs typeface="ＭＳ Ｐゴシック" charset="-128"/>
            </a:endParaRPr>
          </a:p>
          <a:p>
            <a:pPr eaLnBrk="1" hangingPunct="1">
              <a:defRPr/>
            </a:pPr>
            <a:endParaRPr lang="en-US" dirty="0"/>
          </a:p>
        </p:txBody>
      </p:sp>
      <p:sp>
        <p:nvSpPr>
          <p:cNvPr id="57348" name="Slide Number Placeholder 3"/>
          <p:cNvSpPr>
            <a:spLocks noGrp="1"/>
          </p:cNvSpPr>
          <p:nvPr>
            <p:ph type="sldNum" sz="quarter" idx="5"/>
          </p:nvPr>
        </p:nvSpPr>
        <p:spPr/>
        <p:txBody>
          <a:bodyPr/>
          <a:lstStyle/>
          <a:p>
            <a:pPr>
              <a:defRPr/>
            </a:pPr>
            <a:fld id="{FE940016-6396-49BE-A9AF-11985E4F75AD}" type="slidenum">
              <a:rPr lang="en-US" smtClean="0">
                <a:latin typeface="Arial" pitchFamily="34" charset="0"/>
                <a:ea typeface="MS PGothic" pitchFamily="34" charset="-128"/>
              </a:rPr>
              <a:pPr>
                <a:defRPr/>
              </a:pPr>
              <a:t>43</a:t>
            </a:fld>
            <a:endParaRPr lang="en-US" smtClean="0">
              <a:latin typeface="Arial" pitchFamily="34" charset="0"/>
              <a:ea typeface="MS PGothic" pitchFamily="34"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58372" name="Slide Number Placeholder 3"/>
          <p:cNvSpPr>
            <a:spLocks noGrp="1"/>
          </p:cNvSpPr>
          <p:nvPr>
            <p:ph type="sldNum" sz="quarter" idx="5"/>
          </p:nvPr>
        </p:nvSpPr>
        <p:spPr/>
        <p:txBody>
          <a:bodyPr/>
          <a:lstStyle/>
          <a:p>
            <a:pPr>
              <a:defRPr/>
            </a:pPr>
            <a:fld id="{81478355-D0CE-4628-A107-38951C56698C}" type="slidenum">
              <a:rPr lang="en-US" smtClean="0">
                <a:latin typeface="Arial" pitchFamily="34" charset="0"/>
                <a:ea typeface="MS PGothic" pitchFamily="34" charset="-128"/>
              </a:rPr>
              <a:pPr>
                <a:defRPr/>
              </a:pPr>
              <a:t>44</a:t>
            </a:fld>
            <a:endParaRPr lang="en-US" smtClean="0">
              <a:latin typeface="Arial" pitchFamily="34" charset="0"/>
              <a:ea typeface="MS PGothic" pitchFamily="34"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59396" name="Slide Number Placeholder 3"/>
          <p:cNvSpPr>
            <a:spLocks noGrp="1"/>
          </p:cNvSpPr>
          <p:nvPr>
            <p:ph type="sldNum" sz="quarter" idx="5"/>
          </p:nvPr>
        </p:nvSpPr>
        <p:spPr/>
        <p:txBody>
          <a:bodyPr/>
          <a:lstStyle/>
          <a:p>
            <a:pPr>
              <a:defRPr/>
            </a:pPr>
            <a:fld id="{14AFA06B-D64B-47DD-B369-35D73B36E168}" type="slidenum">
              <a:rPr lang="en-US" smtClean="0">
                <a:latin typeface="Arial" pitchFamily="34" charset="0"/>
                <a:ea typeface="MS PGothic" pitchFamily="34" charset="-128"/>
              </a:rPr>
              <a:pPr>
                <a:defRPr/>
              </a:pPr>
              <a:t>45</a:t>
            </a:fld>
            <a:endParaRPr lang="en-US" smtClean="0">
              <a:latin typeface="Arial" pitchFamily="34" charset="0"/>
              <a:ea typeface="MS PGothic" pitchFamily="34"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9B84F227-220F-4C04-A25B-55EDD146C0A0}" type="slidenum">
              <a:rPr lang="en-US" smtClean="0">
                <a:latin typeface="Arial" pitchFamily="34" charset="0"/>
                <a:cs typeface="Arial" pitchFamily="34" charset="0"/>
              </a:rPr>
              <a:pPr/>
              <a:t>46</a:t>
            </a:fld>
            <a:endParaRPr lang="en-US" smtClean="0">
              <a:latin typeface="Arial" pitchFamily="34" charset="0"/>
              <a:cs typeface="Arial" pitchFamily="34"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r>
              <a:rPr lang="en-US" smtClean="0">
                <a:latin typeface="Arial" pitchFamily="34" charset="0"/>
              </a:rPr>
              <a:t>Rapid Planning can be deployed against different versions of APS and EBS, as well as be deployed against E1 ERP 9.0.  </a:t>
            </a:r>
          </a:p>
          <a:p>
            <a:pPr eaLnBrk="1" hangingPunct="1"/>
            <a:r>
              <a:rPr lang="en-US" smtClean="0">
                <a:latin typeface="Arial" pitchFamily="34" charset="0"/>
              </a:rPr>
              <a:t>So existing Oracle EBS customers that are on older versions such as 11i10 or 12.0, can leverage Rapid Planning to make better decisions, without having to upgrade to the latest version right away.</a:t>
            </a:r>
          </a:p>
          <a:p>
            <a:pPr eaLnBrk="1" hangingPunct="1"/>
            <a:r>
              <a:rPr lang="en-US" smtClean="0">
                <a:latin typeface="Arial" pitchFamily="34" charset="0"/>
              </a:rPr>
              <a:t>In addition, it leverages the proven legacy collections infra-structure that we had for many years to run against other systems.</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D221010D-D453-4A11-9603-9C3F23E9C046}" type="slidenum">
              <a:rPr lang="en-US" smtClean="0">
                <a:latin typeface="Arial" pitchFamily="34" charset="0"/>
                <a:cs typeface="Arial" pitchFamily="34" charset="0"/>
              </a:rPr>
              <a:pPr/>
              <a:t>47</a:t>
            </a:fld>
            <a:endParaRPr lang="en-US" smtClean="0">
              <a:latin typeface="Arial" pitchFamily="34" charset="0"/>
              <a:cs typeface="Arial" pitchFamily="34"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r>
              <a:rPr lang="en-US" smtClean="0">
                <a:latin typeface="Arial" pitchFamily="34" charset="0"/>
              </a:rPr>
              <a:t>Oracle Rapid Planning is built with Oracle’s proven technology</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02ABF8D7-7805-40F0-B944-C6BCA1AB97ED}" type="slidenum">
              <a:rPr lang="en-US" smtClean="0">
                <a:latin typeface="Arial" pitchFamily="34" charset="0"/>
                <a:cs typeface="Arial" pitchFamily="34" charset="0"/>
              </a:rPr>
              <a:pPr/>
              <a:t>48</a:t>
            </a:fld>
            <a:endParaRPr lang="en-US" smtClean="0">
              <a:latin typeface="Arial" pitchFamily="34" charset="0"/>
              <a:cs typeface="Arial" pitchFamily="34" charset="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r>
              <a:rPr lang="en-US" smtClean="0">
                <a:latin typeface="Arial" pitchFamily="34" charset="0"/>
              </a:rPr>
              <a:t>This slide illustrated some of the pre-built integration touch points you receive “out-of-the-box”</a:t>
            </a:r>
          </a:p>
          <a:p>
            <a:pPr eaLnBrk="1" hangingPunct="1"/>
            <a:endParaRPr lang="en-US" smtClean="0">
              <a:latin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1D0E304D-B2C3-402B-BED7-B396E8195D47}" type="slidenum">
              <a:rPr lang="en-US" smtClean="0">
                <a:latin typeface="Arial" pitchFamily="34" charset="0"/>
                <a:cs typeface="Arial" pitchFamily="34" charset="0"/>
              </a:rPr>
              <a:pPr/>
              <a:t>49</a:t>
            </a:fld>
            <a:endParaRPr lang="en-US" smtClean="0">
              <a:latin typeface="Arial" pitchFamily="34" charset="0"/>
              <a:cs typeface="Arial" pitchFamily="34"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xfrm>
            <a:off x="914400" y="4416425"/>
            <a:ext cx="5029200" cy="4183063"/>
          </a:xfrm>
          <a:noFill/>
          <a:ln/>
        </p:spPr>
        <p:txBody>
          <a:bodyPr/>
          <a:lstStyle/>
          <a:p>
            <a:pPr eaLnBrk="1" hangingPunct="1"/>
            <a:r>
              <a:rPr lang="en-US" smtClean="0">
                <a:latin typeface="Arial" pitchFamily="34" charset="0"/>
              </a:rPr>
              <a:t>To summarize …</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5D2F03A0-0162-4CB7-A858-EDABCACEB36A}" type="slidenum">
              <a:rPr lang="en-US" smtClean="0">
                <a:latin typeface="Arial" pitchFamily="34" charset="0"/>
                <a:cs typeface="Arial" pitchFamily="34" charset="0"/>
              </a:rPr>
              <a:pPr/>
              <a:t>50</a:t>
            </a:fld>
            <a:endParaRPr lang="en-US" smtClean="0">
              <a:latin typeface="Arial" pitchFamily="34" charset="0"/>
              <a:cs typeface="Arial" pitchFamily="34"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r>
              <a:rPr lang="en-US" smtClean="0">
                <a:latin typeface="Arial" pitchFamily="34" charset="0"/>
              </a:rPr>
              <a:t>Rapid Planning offers the following key capabilities …</a:t>
            </a:r>
          </a:p>
          <a:p>
            <a:pPr eaLnBrk="1" hangingPunct="1"/>
            <a:endParaRPr lang="en-US" smtClean="0">
              <a:latin typeface="Arial"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D0F340EC-8D72-4983-B31F-B49446B071D1}" type="slidenum">
              <a:rPr lang="en-US" smtClean="0">
                <a:latin typeface="Arial" pitchFamily="34" charset="0"/>
                <a:cs typeface="Arial" pitchFamily="34" charset="0"/>
              </a:rPr>
              <a:pPr/>
              <a:t>51</a:t>
            </a:fld>
            <a:endParaRPr lang="en-US" smtClean="0">
              <a:latin typeface="Arial" pitchFamily="34" charset="0"/>
              <a:cs typeface="Arial" pitchFamily="34" charset="0"/>
            </a:endParaRPr>
          </a:p>
        </p:txBody>
      </p:sp>
      <p:sp>
        <p:nvSpPr>
          <p:cNvPr id="106499" name="Rectangle 2"/>
          <p:cNvSpPr>
            <a:spLocks noGrp="1" noRot="1" noChangeAspect="1" noChangeArrowheads="1" noTextEdit="1"/>
          </p:cNvSpPr>
          <p:nvPr>
            <p:ph type="sldImg"/>
          </p:nvPr>
        </p:nvSpPr>
        <p:spPr>
          <a:xfrm>
            <a:off x="1104900" y="698500"/>
            <a:ext cx="4646613" cy="3484563"/>
          </a:xfrm>
          <a:ln/>
        </p:spPr>
      </p:sp>
      <p:sp>
        <p:nvSpPr>
          <p:cNvPr id="106500" name="Rectangle 3"/>
          <p:cNvSpPr>
            <a:spLocks noGrp="1" noChangeArrowheads="1"/>
          </p:cNvSpPr>
          <p:nvPr>
            <p:ph type="body" idx="1"/>
          </p:nvPr>
        </p:nvSpPr>
        <p:spPr>
          <a:xfrm>
            <a:off x="912813" y="4413250"/>
            <a:ext cx="5030787" cy="4184650"/>
          </a:xfrm>
          <a:noFill/>
          <a:ln/>
        </p:spPr>
        <p:txBody>
          <a:bodyPr/>
          <a:lstStyle/>
          <a:p>
            <a:pPr eaLnBrk="1" hangingPunct="1"/>
            <a:r>
              <a:rPr lang="en-US" smtClean="0">
                <a:latin typeface="Arial" pitchFamily="34" charset="0"/>
              </a:rPr>
              <a:t>I’d like to wrap up with the following key takeaways …</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BA5D7E93-47D2-4644-93A1-A39A8365D592}" type="slidenum">
              <a:rPr lang="en-US" smtClean="0">
                <a:latin typeface="Arial" pitchFamily="34" charset="0"/>
                <a:cs typeface="Arial" pitchFamily="34" charset="0"/>
              </a:rPr>
              <a:pPr/>
              <a:t>52</a:t>
            </a:fld>
            <a:endParaRPr lang="en-US" smtClean="0">
              <a:latin typeface="Arial" pitchFamily="34" charset="0"/>
              <a:cs typeface="Arial" pitchFamily="34" charset="0"/>
            </a:endParaRPr>
          </a:p>
        </p:txBody>
      </p:sp>
      <p:sp>
        <p:nvSpPr>
          <p:cNvPr id="107523" name="Rectangle 2"/>
          <p:cNvSpPr>
            <a:spLocks noGrp="1" noRot="1" noChangeAspect="1" noChangeArrowheads="1" noTextEdit="1"/>
          </p:cNvSpPr>
          <p:nvPr>
            <p:ph type="sldImg"/>
          </p:nvPr>
        </p:nvSpPr>
        <p:spPr>
          <a:xfrm>
            <a:off x="1106488" y="696913"/>
            <a:ext cx="4648200" cy="3486150"/>
          </a:xfrm>
          <a:ln/>
        </p:spPr>
      </p:sp>
      <p:sp>
        <p:nvSpPr>
          <p:cNvPr id="107524" name="Rectangle 3"/>
          <p:cNvSpPr>
            <a:spLocks noGrp="1" noChangeArrowheads="1"/>
          </p:cNvSpPr>
          <p:nvPr>
            <p:ph type="body" idx="1"/>
          </p:nvPr>
        </p:nvSpPr>
        <p:spPr>
          <a:xfrm>
            <a:off x="914400" y="4416425"/>
            <a:ext cx="5029200" cy="4183063"/>
          </a:xfrm>
          <a:noFill/>
          <a:ln/>
        </p:spPr>
        <p:txBody>
          <a:bodyPr/>
          <a:lstStyle/>
          <a:p>
            <a:pPr eaLnBrk="1" hangingPunct="1"/>
            <a:r>
              <a:rPr lang="en-US" smtClean="0">
                <a:latin typeface="Arial" pitchFamily="34" charset="0"/>
              </a:rPr>
              <a:t>Any questions?</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B07F9CEA-33A3-4FDB-86A2-BE5F45ADDF7C}" type="slidenum">
              <a:rPr lang="en-US" smtClean="0">
                <a:latin typeface="Arial" pitchFamily="34" charset="0"/>
                <a:cs typeface="Arial" pitchFamily="34" charset="0"/>
              </a:rPr>
              <a:pPr/>
              <a:t>53</a:t>
            </a:fld>
            <a:endParaRPr lang="en-US" smtClean="0">
              <a:latin typeface="Arial" pitchFamily="34" charset="0"/>
              <a:cs typeface="Arial" pitchFamily="34" charset="0"/>
            </a:endParaRPr>
          </a:p>
        </p:txBody>
      </p:sp>
      <p:sp>
        <p:nvSpPr>
          <p:cNvPr id="108547" name="Rectangle 2"/>
          <p:cNvSpPr>
            <a:spLocks noGrp="1" noRot="1" noChangeAspect="1" noChangeArrowheads="1" noTextEdit="1"/>
          </p:cNvSpPr>
          <p:nvPr>
            <p:ph type="sldImg"/>
          </p:nvPr>
        </p:nvSpPr>
        <p:spPr>
          <a:xfrm>
            <a:off x="1106488" y="696913"/>
            <a:ext cx="4643437" cy="3482975"/>
          </a:xfrm>
          <a:ln w="12700" cap="flat">
            <a:solidFill>
              <a:schemeClr val="tx1"/>
            </a:solidFill>
          </a:ln>
        </p:spPr>
      </p:sp>
      <p:sp>
        <p:nvSpPr>
          <p:cNvPr id="108548" name="Rectangle 3"/>
          <p:cNvSpPr>
            <a:spLocks noGrp="1" noChangeArrowheads="1"/>
          </p:cNvSpPr>
          <p:nvPr>
            <p:ph type="body" idx="1"/>
          </p:nvPr>
        </p:nvSpPr>
        <p:spPr>
          <a:xfrm>
            <a:off x="914400" y="4416425"/>
            <a:ext cx="5029200" cy="4183063"/>
          </a:xfrm>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914400"/>
            <a:ext cx="2824163" cy="2824163"/>
          </a:xfrm>
          <a:prstGeom prst="rect">
            <a:avLst/>
          </a:prstGeom>
          <a:solidFill>
            <a:srgbClr val="ADADAD"/>
          </a:solidFill>
          <a:ln w="12700">
            <a:noFill/>
            <a:miter lim="800000"/>
            <a:headEnd/>
            <a:tailEnd/>
          </a:ln>
          <a:effectLst/>
        </p:spPr>
        <p:txBody>
          <a:bodyPr wrap="none" anchor="ctr" anchorCtr="1"/>
          <a:lstStyle/>
          <a:p>
            <a:pPr algn="ctr" eaLnBrk="0" hangingPunct="0">
              <a:defRPr/>
            </a:pPr>
            <a:r>
              <a:rPr lang="en-US">
                <a:solidFill>
                  <a:srgbClr val="000000"/>
                </a:solidFill>
                <a:latin typeface="Arial" charset="0"/>
                <a:cs typeface="+mn-cs"/>
              </a:rPr>
              <a:t>&lt;Insert Picture Here&gt;</a:t>
            </a:r>
          </a:p>
        </p:txBody>
      </p:sp>
      <p:pic>
        <p:nvPicPr>
          <p:cNvPr id="5" name="Picture 3" descr="Tall Red"/>
          <p:cNvPicPr>
            <a:picLocks noChangeAspect="1" noChangeArrowheads="1"/>
          </p:cNvPicPr>
          <p:nvPr/>
        </p:nvPicPr>
        <p:blipFill>
          <a:blip r:embed="rId2" cstate="print"/>
          <a:srcRect/>
          <a:stretch>
            <a:fillRect/>
          </a:stretch>
        </p:blipFill>
        <p:spPr bwMode="auto">
          <a:xfrm>
            <a:off x="0" y="914400"/>
            <a:ext cx="914400" cy="2822575"/>
          </a:xfrm>
          <a:prstGeom prst="rect">
            <a:avLst/>
          </a:prstGeom>
          <a:noFill/>
          <a:ln w="9525">
            <a:noFill/>
            <a:miter lim="800000"/>
            <a:headEnd/>
            <a:tailEnd/>
          </a:ln>
        </p:spPr>
      </p:pic>
      <p:pic>
        <p:nvPicPr>
          <p:cNvPr id="6" name="Picture 4" descr="Wide Red"/>
          <p:cNvPicPr>
            <a:picLocks noChangeAspect="1" noChangeArrowheads="1"/>
          </p:cNvPicPr>
          <p:nvPr/>
        </p:nvPicPr>
        <p:blipFill>
          <a:blip r:embed="rId3" cstate="print"/>
          <a:srcRect/>
          <a:stretch>
            <a:fillRect/>
          </a:stretch>
        </p:blipFill>
        <p:spPr bwMode="auto">
          <a:xfrm>
            <a:off x="3736975" y="914400"/>
            <a:ext cx="5407025" cy="2822575"/>
          </a:xfrm>
          <a:prstGeom prst="rect">
            <a:avLst/>
          </a:prstGeom>
          <a:noFill/>
          <a:ln w="9525">
            <a:noFill/>
            <a:miter lim="800000"/>
            <a:headEnd/>
            <a:tailEnd/>
          </a:ln>
        </p:spPr>
      </p:pic>
      <p:pic>
        <p:nvPicPr>
          <p:cNvPr id="7" name="Picture 7"/>
          <p:cNvPicPr>
            <a:picLocks noChangeAspect="1" noChangeArrowheads="1"/>
          </p:cNvPicPr>
          <p:nvPr/>
        </p:nvPicPr>
        <p:blipFill>
          <a:blip r:embed="rId4" cstate="print"/>
          <a:srcRect/>
          <a:stretch>
            <a:fillRect/>
          </a:stretch>
        </p:blipFill>
        <p:spPr bwMode="auto">
          <a:xfrm>
            <a:off x="901700" y="4338638"/>
            <a:ext cx="2925763" cy="366712"/>
          </a:xfrm>
          <a:prstGeom prst="rect">
            <a:avLst/>
          </a:prstGeom>
          <a:noFill/>
          <a:ln w="9525">
            <a:noFill/>
            <a:miter lim="800000"/>
            <a:headEnd/>
            <a:tailEnd/>
          </a:ln>
        </p:spPr>
      </p:pic>
      <p:sp>
        <p:nvSpPr>
          <p:cNvPr id="5125" name="Rectangle 5"/>
          <p:cNvSpPr>
            <a:spLocks noGrp="1" noChangeArrowheads="1"/>
          </p:cNvSpPr>
          <p:nvPr>
            <p:ph type="ctrTitle" sz="quarter"/>
          </p:nvPr>
        </p:nvSpPr>
        <p:spPr>
          <a:xfrm>
            <a:off x="838200" y="4800600"/>
            <a:ext cx="7772400" cy="860425"/>
          </a:xfrm>
        </p:spPr>
        <p:txBody>
          <a:bodyPr lIns="91440" tIns="45720" rIns="91440" bIns="45720" anchor="b"/>
          <a:lstStyle>
            <a:lvl1pPr>
              <a:defRPr sz="2000"/>
            </a:lvl1pPr>
          </a:lstStyle>
          <a:p>
            <a:r>
              <a:rPr lang="en-US"/>
              <a:t>Click to edit Master title style</a:t>
            </a:r>
          </a:p>
        </p:txBody>
      </p:sp>
      <p:sp>
        <p:nvSpPr>
          <p:cNvPr id="5126" name="Rectangle 6"/>
          <p:cNvSpPr>
            <a:spLocks noGrp="1" noChangeArrowheads="1"/>
          </p:cNvSpPr>
          <p:nvPr>
            <p:ph type="subTitle" sz="quarter" idx="1"/>
          </p:nvPr>
        </p:nvSpPr>
        <p:spPr>
          <a:xfrm>
            <a:off x="838200" y="5715000"/>
            <a:ext cx="6400800" cy="762000"/>
          </a:xfrm>
        </p:spPr>
        <p:txBody>
          <a:bodyPr lIns="91440" tIns="45720" rIns="91440" bIns="45720"/>
          <a:lstStyle>
            <a:lvl1pPr marL="0" indent="0">
              <a:spcBef>
                <a:spcPct val="0"/>
              </a:spcBef>
              <a:buFontTx/>
              <a:buNone/>
              <a:defRPr sz="1400"/>
            </a:lvl1pPr>
          </a:lstStyle>
          <a:p>
            <a:r>
              <a:rPr lang="en-US"/>
              <a:t>Click to edit Master subtitle style</a:t>
            </a: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5" name="Rectangle 11"/>
          <p:cNvSpPr>
            <a:spLocks noGrp="1" noChangeArrowheads="1"/>
          </p:cNvSpPr>
          <p:nvPr>
            <p:ph type="sldNum" sz="quarter" idx="11"/>
          </p:nvPr>
        </p:nvSpPr>
        <p:spPr>
          <a:ln/>
        </p:spPr>
        <p:txBody>
          <a:bodyPr/>
          <a:lstStyle>
            <a:lvl1pPr>
              <a:defRPr/>
            </a:lvl1pPr>
          </a:lstStyle>
          <a:p>
            <a:pPr>
              <a:defRPr/>
            </a:pPr>
            <a:fld id="{68B1BBEA-B319-4A52-BF2F-BF86DCDC5C72}" type="slidenum">
              <a:rPr lang="en-US"/>
              <a:pPr>
                <a:defRPr/>
              </a:pPr>
              <a:t>‹#›</a:t>
            </a:fld>
            <a:endParaRPr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5" name="Rectangle 11"/>
          <p:cNvSpPr>
            <a:spLocks noGrp="1" noChangeArrowheads="1"/>
          </p:cNvSpPr>
          <p:nvPr>
            <p:ph type="sldNum" sz="quarter" idx="11"/>
          </p:nvPr>
        </p:nvSpPr>
        <p:spPr>
          <a:ln/>
        </p:spPr>
        <p:txBody>
          <a:bodyPr/>
          <a:lstStyle>
            <a:lvl1pPr>
              <a:defRPr/>
            </a:lvl1pPr>
          </a:lstStyle>
          <a:p>
            <a:pPr>
              <a:defRPr/>
            </a:pPr>
            <a:fld id="{7FCF039C-F1CA-4942-9538-E3FC75451CAF}" type="slidenum">
              <a:rPr lang="en-US"/>
              <a:pPr>
                <a:defRPr/>
              </a:pPr>
              <a:t>‹#›</a:t>
            </a:fld>
            <a:endParaRPr lang="en-US"/>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5350" y="1600200"/>
            <a:ext cx="3611563"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1600200"/>
            <a:ext cx="3611562"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6" name="Rectangle 11"/>
          <p:cNvSpPr>
            <a:spLocks noGrp="1" noChangeArrowheads="1"/>
          </p:cNvSpPr>
          <p:nvPr>
            <p:ph type="sldNum" sz="quarter" idx="11"/>
          </p:nvPr>
        </p:nvSpPr>
        <p:spPr>
          <a:ln/>
        </p:spPr>
        <p:txBody>
          <a:bodyPr/>
          <a:lstStyle>
            <a:lvl1pPr>
              <a:defRPr/>
            </a:lvl1pPr>
          </a:lstStyle>
          <a:p>
            <a:pPr>
              <a:defRPr/>
            </a:pPr>
            <a:fld id="{6D73E28B-3E5C-46CD-B5D3-736D5D6043D8}" type="slidenum">
              <a:rPr lang="en-US"/>
              <a:pPr>
                <a:defRPr/>
              </a:pPr>
              <a:t>‹#›</a:t>
            </a:fld>
            <a:endParaRPr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8" name="Rectangle 11"/>
          <p:cNvSpPr>
            <a:spLocks noGrp="1" noChangeArrowheads="1"/>
          </p:cNvSpPr>
          <p:nvPr>
            <p:ph type="sldNum" sz="quarter" idx="11"/>
          </p:nvPr>
        </p:nvSpPr>
        <p:spPr>
          <a:ln/>
        </p:spPr>
        <p:txBody>
          <a:bodyPr/>
          <a:lstStyle>
            <a:lvl1pPr>
              <a:defRPr/>
            </a:lvl1pPr>
          </a:lstStyle>
          <a:p>
            <a:pPr>
              <a:defRPr/>
            </a:pPr>
            <a:fld id="{942E8B56-B9F5-4418-AE5B-16933EAF72BA}" type="slidenum">
              <a:rPr lang="en-US"/>
              <a:pPr>
                <a:defRPr/>
              </a:pPr>
              <a:t>‹#›</a:t>
            </a:fld>
            <a:endParaRPr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4" name="Rectangle 11"/>
          <p:cNvSpPr>
            <a:spLocks noGrp="1" noChangeArrowheads="1"/>
          </p:cNvSpPr>
          <p:nvPr>
            <p:ph type="sldNum" sz="quarter" idx="11"/>
          </p:nvPr>
        </p:nvSpPr>
        <p:spPr>
          <a:ln/>
        </p:spPr>
        <p:txBody>
          <a:bodyPr/>
          <a:lstStyle>
            <a:lvl1pPr>
              <a:defRPr/>
            </a:lvl1pPr>
          </a:lstStyle>
          <a:p>
            <a:pPr>
              <a:defRPr/>
            </a:pPr>
            <a:fld id="{2700C7A6-379E-4D82-BA6B-585C08D361E5}" type="slidenum">
              <a:rPr lang="en-US"/>
              <a:pPr>
                <a:defRPr/>
              </a:pPr>
              <a:t>‹#›</a:t>
            </a:fld>
            <a:endParaRPr 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3" name="Rectangle 11"/>
          <p:cNvSpPr>
            <a:spLocks noGrp="1" noChangeArrowheads="1"/>
          </p:cNvSpPr>
          <p:nvPr>
            <p:ph type="sldNum" sz="quarter" idx="11"/>
          </p:nvPr>
        </p:nvSpPr>
        <p:spPr>
          <a:ln/>
        </p:spPr>
        <p:txBody>
          <a:bodyPr/>
          <a:lstStyle>
            <a:lvl1pPr>
              <a:defRPr/>
            </a:lvl1pPr>
          </a:lstStyle>
          <a:p>
            <a:pPr>
              <a:defRPr/>
            </a:pPr>
            <a:fld id="{01C739C7-960A-4E9E-B9FA-A64306C81F7A}" type="slidenum">
              <a:rPr lang="en-US"/>
              <a:pPr>
                <a:defRPr/>
              </a:pPr>
              <a:t>‹#›</a:t>
            </a:fld>
            <a:endParaRPr 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6" name="Rectangle 11"/>
          <p:cNvSpPr>
            <a:spLocks noGrp="1" noChangeArrowheads="1"/>
          </p:cNvSpPr>
          <p:nvPr>
            <p:ph type="sldNum" sz="quarter" idx="11"/>
          </p:nvPr>
        </p:nvSpPr>
        <p:spPr>
          <a:ln/>
        </p:spPr>
        <p:txBody>
          <a:bodyPr/>
          <a:lstStyle>
            <a:lvl1pPr>
              <a:defRPr/>
            </a:lvl1pPr>
          </a:lstStyle>
          <a:p>
            <a:pPr>
              <a:defRPr/>
            </a:pPr>
            <a:fld id="{BBE0B28A-E2B2-45EA-9C5F-348B6969CFC7}" type="slidenum">
              <a:rPr lang="en-US"/>
              <a:pPr>
                <a:defRPr/>
              </a:pPr>
              <a:t>‹#›</a:t>
            </a:fld>
            <a:endParaRPr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6" name="Rectangle 11"/>
          <p:cNvSpPr>
            <a:spLocks noGrp="1" noChangeArrowheads="1"/>
          </p:cNvSpPr>
          <p:nvPr>
            <p:ph type="sldNum" sz="quarter" idx="11"/>
          </p:nvPr>
        </p:nvSpPr>
        <p:spPr>
          <a:ln/>
        </p:spPr>
        <p:txBody>
          <a:bodyPr/>
          <a:lstStyle>
            <a:lvl1pPr>
              <a:defRPr/>
            </a:lvl1pPr>
          </a:lstStyle>
          <a:p>
            <a:pPr>
              <a:defRPr/>
            </a:pPr>
            <a:fld id="{C463A553-2A09-48E9-8EDE-DE1D364EDB29}" type="slidenum">
              <a:rPr lang="en-US"/>
              <a:pPr>
                <a:defRPr/>
              </a:pPr>
              <a:t>‹#›</a:t>
            </a:fld>
            <a:endParaRPr lang="en-US"/>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5" name="Rectangle 11"/>
          <p:cNvSpPr>
            <a:spLocks noGrp="1" noChangeArrowheads="1"/>
          </p:cNvSpPr>
          <p:nvPr>
            <p:ph type="sldNum" sz="quarter" idx="11"/>
          </p:nvPr>
        </p:nvSpPr>
        <p:spPr>
          <a:ln/>
        </p:spPr>
        <p:txBody>
          <a:bodyPr/>
          <a:lstStyle>
            <a:lvl1pPr>
              <a:defRPr/>
            </a:lvl1pPr>
          </a:lstStyle>
          <a:p>
            <a:pPr>
              <a:defRPr/>
            </a:pPr>
            <a:fld id="{1D8ED3F2-E4F3-4938-8C19-6DBE5484E662}" type="slidenum">
              <a:rPr lang="en-US"/>
              <a:pPr>
                <a:defRPr/>
              </a:pPr>
              <a:t>‹#›</a:t>
            </a:fld>
            <a:endParaRPr 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40550" y="342900"/>
            <a:ext cx="2016125" cy="5600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89000" y="342900"/>
            <a:ext cx="5899150" cy="5600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5" name="Rectangle 11"/>
          <p:cNvSpPr>
            <a:spLocks noGrp="1" noChangeArrowheads="1"/>
          </p:cNvSpPr>
          <p:nvPr>
            <p:ph type="sldNum" sz="quarter" idx="11"/>
          </p:nvPr>
        </p:nvSpPr>
        <p:spPr>
          <a:ln/>
        </p:spPr>
        <p:txBody>
          <a:bodyPr/>
          <a:lstStyle>
            <a:lvl1pPr>
              <a:defRPr/>
            </a:lvl1pPr>
          </a:lstStyle>
          <a:p>
            <a:pPr>
              <a:defRPr/>
            </a:pPr>
            <a:fld id="{18DB4BA1-F5FB-4336-814C-E6B89834AE84}" type="slidenum">
              <a:rPr lang="en-US"/>
              <a:pPr>
                <a:defRPr/>
              </a:pPr>
              <a:t>‹#›</a:t>
            </a:fld>
            <a:endParaRPr 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889000" y="342900"/>
            <a:ext cx="8067675" cy="94138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895350" y="1600200"/>
            <a:ext cx="7375525" cy="4343400"/>
          </a:xfrm>
        </p:spPr>
        <p:txBody>
          <a:bodyPr/>
          <a:lstStyle/>
          <a:p>
            <a:pPr lvl="0"/>
            <a:endParaRPr lang="en-US" noProof="0" smtClean="0"/>
          </a:p>
        </p:txBody>
      </p:sp>
      <p:sp>
        <p:nvSpPr>
          <p:cNvPr id="4" name="Rectangle 10"/>
          <p:cNvSpPr>
            <a:spLocks noGrp="1" noChangeArrowheads="1"/>
          </p:cNvSpPr>
          <p:nvPr>
            <p:ph type="ftr" sz="quarter" idx="10"/>
          </p:nvPr>
        </p:nvSpPr>
        <p:spPr>
          <a:ln/>
        </p:spPr>
        <p:txBody>
          <a:bodyPr/>
          <a:lstStyle>
            <a:lvl1pPr>
              <a:defRPr/>
            </a:lvl1pPr>
          </a:lstStyle>
          <a:p>
            <a:pPr>
              <a:defRPr/>
            </a:pPr>
            <a:r>
              <a:rPr lang="en-US"/>
              <a:t>© 2008 Oracle Corporation – Proprietary and Confidential</a:t>
            </a:r>
          </a:p>
          <a:p>
            <a:pPr>
              <a:defRPr/>
            </a:pPr>
            <a:endParaRPr lang="en-US"/>
          </a:p>
        </p:txBody>
      </p:sp>
      <p:sp>
        <p:nvSpPr>
          <p:cNvPr id="5" name="Rectangle 11"/>
          <p:cNvSpPr>
            <a:spLocks noGrp="1" noChangeArrowheads="1"/>
          </p:cNvSpPr>
          <p:nvPr>
            <p:ph type="sldNum" sz="quarter" idx="11"/>
          </p:nvPr>
        </p:nvSpPr>
        <p:spPr>
          <a:ln/>
        </p:spPr>
        <p:txBody>
          <a:bodyPr/>
          <a:lstStyle>
            <a:lvl1pPr>
              <a:defRPr/>
            </a:lvl1pPr>
          </a:lstStyle>
          <a:p>
            <a:pPr>
              <a:defRPr/>
            </a:pPr>
            <a:fld id="{3BCD0BED-92E3-403D-A0D4-9A2D83C1AA4F}" type="slidenum">
              <a:rPr lang="en-US"/>
              <a:pPr>
                <a:defRPr/>
              </a:pPr>
              <a:t>‹#›</a:t>
            </a:fld>
            <a:endParaRPr lang="en-US"/>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Red Bar"/>
          <p:cNvPicPr>
            <a:picLocks noChangeAspect="1" noChangeArrowheads="1"/>
          </p:cNvPicPr>
          <p:nvPr/>
        </p:nvPicPr>
        <p:blipFill>
          <a:blip r:embed="rId14" cstate="print"/>
          <a:srcRect/>
          <a:stretch>
            <a:fillRect/>
          </a:stretch>
        </p:blipFill>
        <p:spPr bwMode="auto">
          <a:xfrm>
            <a:off x="0" y="6172200"/>
            <a:ext cx="9144000" cy="225425"/>
          </a:xfrm>
          <a:prstGeom prst="rect">
            <a:avLst/>
          </a:prstGeom>
          <a:noFill/>
          <a:ln w="9525">
            <a:noFill/>
            <a:miter lim="800000"/>
            <a:headEnd/>
            <a:tailEnd/>
          </a:ln>
        </p:spPr>
      </p:pic>
      <p:pic>
        <p:nvPicPr>
          <p:cNvPr id="4099" name="Picture 3" descr="Small Red Square"/>
          <p:cNvPicPr>
            <a:picLocks noChangeAspect="1" noChangeArrowheads="1"/>
          </p:cNvPicPr>
          <p:nvPr/>
        </p:nvPicPr>
        <p:blipFill>
          <a:blip r:embed="rId15" cstate="print"/>
          <a:srcRect/>
          <a:stretch>
            <a:fillRect/>
          </a:stretch>
        </p:blipFill>
        <p:spPr bwMode="auto">
          <a:xfrm>
            <a:off x="0" y="0"/>
            <a:ext cx="688975" cy="685800"/>
          </a:xfrm>
          <a:prstGeom prst="rect">
            <a:avLst/>
          </a:prstGeom>
          <a:noFill/>
          <a:ln w="9525">
            <a:noFill/>
            <a:miter lim="800000"/>
            <a:headEnd/>
            <a:tailEnd/>
          </a:ln>
        </p:spPr>
      </p:pic>
      <p:sp>
        <p:nvSpPr>
          <p:cNvPr id="4100" name="Rectangle 4"/>
          <p:cNvSpPr>
            <a:spLocks noGrp="1" noChangeArrowheads="1"/>
          </p:cNvSpPr>
          <p:nvPr>
            <p:ph type="body" idx="1"/>
          </p:nvPr>
        </p:nvSpPr>
        <p:spPr bwMode="auto">
          <a:xfrm>
            <a:off x="895350" y="1600200"/>
            <a:ext cx="7375525" cy="4343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1" name="Rectangle 5"/>
          <p:cNvSpPr>
            <a:spLocks noGrp="1" noChangeArrowheads="1"/>
          </p:cNvSpPr>
          <p:nvPr>
            <p:ph type="title"/>
          </p:nvPr>
        </p:nvSpPr>
        <p:spPr bwMode="auto">
          <a:xfrm>
            <a:off x="889000" y="342900"/>
            <a:ext cx="8067675" cy="94138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br>
              <a:rPr lang="en-US" smtClean="0"/>
            </a:br>
            <a:endParaRPr lang="en-US" smtClean="0"/>
          </a:p>
        </p:txBody>
      </p:sp>
      <p:sp>
        <p:nvSpPr>
          <p:cNvPr id="4102" name="Rectangle 6"/>
          <p:cNvSpPr>
            <a:spLocks noChangeArrowheads="1"/>
          </p:cNvSpPr>
          <p:nvPr/>
        </p:nvSpPr>
        <p:spPr bwMode="auto">
          <a:xfrm>
            <a:off x="0" y="6172200"/>
            <a:ext cx="9144000" cy="304800"/>
          </a:xfrm>
          <a:prstGeom prst="rect">
            <a:avLst/>
          </a:prstGeom>
          <a:noFill/>
          <a:ln w="9525">
            <a:noFill/>
            <a:miter lim="800000"/>
            <a:headEnd type="none" w="sm" len="sm"/>
            <a:tailEnd type="none" w="sm" len="sm"/>
          </a:ln>
          <a:effectLst/>
        </p:spPr>
        <p:txBody>
          <a:bodyPr wrap="none" anchor="ctr"/>
          <a:lstStyle/>
          <a:p>
            <a:pPr algn="ctr">
              <a:buClr>
                <a:schemeClr val="accent1"/>
              </a:buClr>
              <a:defRPr/>
            </a:pPr>
            <a:endParaRPr lang="en-US">
              <a:latin typeface="Arial" charset="0"/>
              <a:cs typeface="+mn-cs"/>
            </a:endParaRPr>
          </a:p>
        </p:txBody>
      </p:sp>
      <p:pic>
        <p:nvPicPr>
          <p:cNvPr id="4103" name="Picture 7" descr="Oracle WHITE"/>
          <p:cNvPicPr>
            <a:picLocks noChangeAspect="1" noChangeArrowheads="1"/>
          </p:cNvPicPr>
          <p:nvPr/>
        </p:nvPicPr>
        <p:blipFill>
          <a:blip r:embed="rId16" cstate="print"/>
          <a:srcRect/>
          <a:stretch>
            <a:fillRect/>
          </a:stretch>
        </p:blipFill>
        <p:spPr bwMode="auto">
          <a:xfrm>
            <a:off x="7620000" y="6226175"/>
            <a:ext cx="947738" cy="119063"/>
          </a:xfrm>
          <a:prstGeom prst="rect">
            <a:avLst/>
          </a:prstGeom>
          <a:noFill/>
          <a:ln w="9525">
            <a:noFill/>
            <a:miter lim="800000"/>
            <a:headEnd/>
            <a:tailEnd/>
          </a:ln>
        </p:spPr>
      </p:pic>
      <p:sp>
        <p:nvSpPr>
          <p:cNvPr id="4105" name="Rectangle 9"/>
          <p:cNvSpPr>
            <a:spLocks noChangeArrowheads="1"/>
          </p:cNvSpPr>
          <p:nvPr/>
        </p:nvSpPr>
        <p:spPr bwMode="auto">
          <a:xfrm>
            <a:off x="3862388" y="8640763"/>
            <a:ext cx="2971800" cy="457200"/>
          </a:xfrm>
          <a:prstGeom prst="rect">
            <a:avLst/>
          </a:prstGeom>
          <a:noFill/>
          <a:ln w="9525">
            <a:noFill/>
            <a:miter lim="800000"/>
            <a:headEnd/>
            <a:tailEnd/>
          </a:ln>
          <a:effectLst/>
        </p:spPr>
        <p:txBody>
          <a:bodyPr anchor="b"/>
          <a:lstStyle/>
          <a:p>
            <a:pPr algn="r">
              <a:defRPr/>
            </a:pPr>
            <a:fld id="{70EE73FB-C7C0-4744-9FC0-A9A0A60552D2}" type="slidenum">
              <a:rPr lang="en-US" sz="1200" b="0">
                <a:latin typeface="Arial" charset="0"/>
                <a:cs typeface="+mn-cs"/>
              </a:rPr>
              <a:pPr algn="r">
                <a:defRPr/>
              </a:pPr>
              <a:t>‹#›</a:t>
            </a:fld>
            <a:endParaRPr lang="en-US" sz="1200" b="0">
              <a:latin typeface="Arial" charset="0"/>
              <a:cs typeface="+mn-cs"/>
            </a:endParaRPr>
          </a:p>
        </p:txBody>
      </p:sp>
      <p:sp>
        <p:nvSpPr>
          <p:cNvPr id="4106" name="Rectangle 10"/>
          <p:cNvSpPr>
            <a:spLocks noGrp="1" noChangeArrowheads="1"/>
          </p:cNvSpPr>
          <p:nvPr>
            <p:ph type="ftr" sz="quarter" idx="3"/>
          </p:nvPr>
        </p:nvSpPr>
        <p:spPr bwMode="auto">
          <a:xfrm>
            <a:off x="0" y="6548438"/>
            <a:ext cx="5003800" cy="3095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buClrTx/>
              <a:defRPr sz="1000" b="0">
                <a:latin typeface="Arial" charset="0"/>
                <a:cs typeface="+mn-cs"/>
              </a:defRPr>
            </a:lvl1pPr>
          </a:lstStyle>
          <a:p>
            <a:pPr>
              <a:defRPr/>
            </a:pPr>
            <a:r>
              <a:rPr lang="en-US"/>
              <a:t>© 2008 Oracle Corporation – Proprietary and Confidential</a:t>
            </a:r>
          </a:p>
          <a:p>
            <a:pPr>
              <a:defRPr/>
            </a:pPr>
            <a:endParaRPr lang="en-US"/>
          </a:p>
        </p:txBody>
      </p:sp>
      <p:sp>
        <p:nvSpPr>
          <p:cNvPr id="4107" name="Rectangle 11"/>
          <p:cNvSpPr>
            <a:spLocks noGrp="1" noChangeArrowheads="1"/>
          </p:cNvSpPr>
          <p:nvPr>
            <p:ph type="sldNum" sz="quarter" idx="4"/>
          </p:nvPr>
        </p:nvSpPr>
        <p:spPr bwMode="auto">
          <a:xfrm>
            <a:off x="6831013" y="6145213"/>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defRPr sz="1200" b="0">
                <a:solidFill>
                  <a:schemeClr val="bg1"/>
                </a:solidFill>
                <a:latin typeface="Arial" charset="0"/>
                <a:cs typeface="+mn-cs"/>
              </a:defRPr>
            </a:lvl1pPr>
          </a:lstStyle>
          <a:p>
            <a:pPr>
              <a:defRPr/>
            </a:pPr>
            <a:fld id="{469B5C18-420C-4B6E-AFBE-C380F7C0302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53"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Lst>
  <p:transition>
    <p:wipe dir="r"/>
  </p:transition>
  <p:hf hdr="0" ft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fontAlgn="base">
        <a:spcBef>
          <a:spcPct val="0"/>
        </a:spcBef>
        <a:spcAft>
          <a:spcPct val="0"/>
        </a:spcAft>
        <a:defRPr sz="2800" b="1">
          <a:solidFill>
            <a:schemeClr val="tx1"/>
          </a:solidFill>
          <a:latin typeface="Arial" charset="0"/>
        </a:defRPr>
      </a:lvl6pPr>
      <a:lvl7pPr marL="914400" algn="l" rtl="0" fontAlgn="base">
        <a:spcBef>
          <a:spcPct val="0"/>
        </a:spcBef>
        <a:spcAft>
          <a:spcPct val="0"/>
        </a:spcAft>
        <a:defRPr sz="2800" b="1">
          <a:solidFill>
            <a:schemeClr val="tx1"/>
          </a:solidFill>
          <a:latin typeface="Arial" charset="0"/>
        </a:defRPr>
      </a:lvl7pPr>
      <a:lvl8pPr marL="1371600" algn="l" rtl="0" fontAlgn="base">
        <a:spcBef>
          <a:spcPct val="0"/>
        </a:spcBef>
        <a:spcAft>
          <a:spcPct val="0"/>
        </a:spcAft>
        <a:defRPr sz="2800" b="1">
          <a:solidFill>
            <a:schemeClr val="tx1"/>
          </a:solidFill>
          <a:latin typeface="Arial" charset="0"/>
        </a:defRPr>
      </a:lvl8pPr>
      <a:lvl9pPr marL="1828800" algn="l" rtl="0" fontAlgn="base">
        <a:spcBef>
          <a:spcPct val="0"/>
        </a:spcBef>
        <a:spcAft>
          <a:spcPct val="0"/>
        </a:spcAft>
        <a:defRPr sz="2800" b="1">
          <a:solidFill>
            <a:schemeClr val="tx1"/>
          </a:solidFill>
          <a:latin typeface="Arial" charset="0"/>
        </a:defRPr>
      </a:lvl9pPr>
    </p:titleStyle>
    <p:bodyStyle>
      <a:lvl1pPr marL="227013" indent="-227013" algn="l" rtl="0" eaLnBrk="0" fontAlgn="base" hangingPunct="0">
        <a:spcBef>
          <a:spcPct val="20000"/>
        </a:spcBef>
        <a:spcAft>
          <a:spcPct val="0"/>
        </a:spcAft>
        <a:buClr>
          <a:schemeClr val="accent1"/>
        </a:buClr>
        <a:buChar char="•"/>
        <a:defRPr sz="2000" b="1">
          <a:solidFill>
            <a:schemeClr val="tx1"/>
          </a:solidFill>
          <a:latin typeface="+mn-lt"/>
          <a:ea typeface="+mn-ea"/>
          <a:cs typeface="+mn-cs"/>
        </a:defRPr>
      </a:lvl1pPr>
      <a:lvl2pPr marL="569913" indent="-228600" algn="l" rtl="0" eaLnBrk="0" fontAlgn="base" hangingPunct="0">
        <a:spcBef>
          <a:spcPct val="20000"/>
        </a:spcBef>
        <a:spcAft>
          <a:spcPct val="0"/>
        </a:spcAft>
        <a:buClr>
          <a:schemeClr val="accent1"/>
        </a:buClr>
        <a:buFont typeface="Arial" pitchFamily="34" charset="0"/>
        <a:buChar char="–"/>
        <a:defRPr>
          <a:solidFill>
            <a:schemeClr val="tx1"/>
          </a:solidFill>
          <a:latin typeface="+mn-lt"/>
        </a:defRPr>
      </a:lvl2pPr>
      <a:lvl3pPr marL="914400" indent="-230188" algn="l" rtl="0" eaLnBrk="0" fontAlgn="base" hangingPunct="0">
        <a:spcBef>
          <a:spcPct val="20000"/>
        </a:spcBef>
        <a:spcAft>
          <a:spcPct val="0"/>
        </a:spcAft>
        <a:buClr>
          <a:schemeClr val="accent1"/>
        </a:buClr>
        <a:buFont typeface="Wingdings" pitchFamily="2" charset="2"/>
        <a:buChar char="§"/>
        <a:defRPr sz="1400">
          <a:solidFill>
            <a:schemeClr val="tx1"/>
          </a:solidFill>
          <a:latin typeface="+mn-lt"/>
        </a:defRPr>
      </a:lvl3pPr>
      <a:lvl4pPr marL="1258888" indent="-230188" algn="l" rtl="0" eaLnBrk="0" fontAlgn="base" hangingPunct="0">
        <a:spcBef>
          <a:spcPct val="20000"/>
        </a:spcBef>
        <a:spcAft>
          <a:spcPct val="0"/>
        </a:spcAft>
        <a:buClr>
          <a:schemeClr val="accent1"/>
        </a:buClr>
        <a:buFont typeface="Wingdings" pitchFamily="2" charset="2"/>
        <a:buChar char="q"/>
        <a:defRPr sz="1400">
          <a:solidFill>
            <a:schemeClr val="tx1"/>
          </a:solidFill>
          <a:latin typeface="+mn-lt"/>
        </a:defRPr>
      </a:lvl4pPr>
      <a:lvl5pPr marL="1601788" indent="-228600" algn="l" rtl="0" eaLnBrk="0" fontAlgn="base" hangingPunct="0">
        <a:spcBef>
          <a:spcPct val="20000"/>
        </a:spcBef>
        <a:spcAft>
          <a:spcPct val="0"/>
        </a:spcAft>
        <a:buClr>
          <a:schemeClr val="accent1"/>
        </a:buClr>
        <a:buFont typeface="Wingdings" pitchFamily="2" charset="2"/>
        <a:buChar char="Ø"/>
        <a:defRPr sz="1400">
          <a:solidFill>
            <a:schemeClr val="tx1"/>
          </a:solidFill>
          <a:latin typeface="+mn-lt"/>
        </a:defRPr>
      </a:lvl5pPr>
      <a:lvl6pPr marL="2058988" indent="-228600" algn="l" rtl="0" fontAlgn="base">
        <a:spcBef>
          <a:spcPct val="20000"/>
        </a:spcBef>
        <a:spcAft>
          <a:spcPct val="0"/>
        </a:spcAft>
        <a:buClr>
          <a:schemeClr val="accent1"/>
        </a:buClr>
        <a:buFont typeface="Wingdings" pitchFamily="2" charset="2"/>
        <a:buChar char="Ø"/>
        <a:defRPr sz="1400">
          <a:solidFill>
            <a:schemeClr val="tx1"/>
          </a:solidFill>
          <a:latin typeface="+mn-lt"/>
        </a:defRPr>
      </a:lvl6pPr>
      <a:lvl7pPr marL="2516188" indent="-228600" algn="l" rtl="0" fontAlgn="base">
        <a:spcBef>
          <a:spcPct val="20000"/>
        </a:spcBef>
        <a:spcAft>
          <a:spcPct val="0"/>
        </a:spcAft>
        <a:buClr>
          <a:schemeClr val="accent1"/>
        </a:buClr>
        <a:buFont typeface="Wingdings" pitchFamily="2" charset="2"/>
        <a:buChar char="Ø"/>
        <a:defRPr sz="1400">
          <a:solidFill>
            <a:schemeClr val="tx1"/>
          </a:solidFill>
          <a:latin typeface="+mn-lt"/>
        </a:defRPr>
      </a:lvl7pPr>
      <a:lvl8pPr marL="2973388" indent="-228600" algn="l" rtl="0" fontAlgn="base">
        <a:spcBef>
          <a:spcPct val="20000"/>
        </a:spcBef>
        <a:spcAft>
          <a:spcPct val="0"/>
        </a:spcAft>
        <a:buClr>
          <a:schemeClr val="accent1"/>
        </a:buClr>
        <a:buFont typeface="Wingdings" pitchFamily="2" charset="2"/>
        <a:buChar char="Ø"/>
        <a:defRPr sz="1400">
          <a:solidFill>
            <a:schemeClr val="tx1"/>
          </a:solidFill>
          <a:latin typeface="+mn-lt"/>
        </a:defRPr>
      </a:lvl8pPr>
      <a:lvl9pPr marL="3430588" indent="-228600" algn="l" rtl="0" fontAlgn="base">
        <a:spcBef>
          <a:spcPct val="20000"/>
        </a:spcBef>
        <a:spcAft>
          <a:spcPct val="0"/>
        </a:spcAft>
        <a:buClr>
          <a:schemeClr val="accent1"/>
        </a:buClr>
        <a:buFont typeface="Wingdings" pitchFamily="2" charset="2"/>
        <a:buChar char="Ø"/>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4.xml"/><Relationship Id="rId7"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oleObject" Target="../embeddings/oleObject1.bin"/><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notesSlide" Target="../notesSlides/notesSlide5.xml"/><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2.png"/><Relationship Id="rId11" Type="http://schemas.openxmlformats.org/officeDocument/2006/relationships/image" Target="../media/image15.png"/><Relationship Id="rId5" Type="http://schemas.openxmlformats.org/officeDocument/2006/relationships/oleObject" Target="../embeddings/oleObject2.bin"/><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6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jpeg"/><Relationship Id="rId4" Type="http://schemas.openxmlformats.org/officeDocument/2006/relationships/image" Target="../media/image57.pn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6.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5.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4.png"/><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5.png"/><Relationship Id="rId3" Type="http://schemas.openxmlformats.org/officeDocument/2006/relationships/notesSlide" Target="../notesSlides/notesSlide45.xml"/><Relationship Id="rId7" Type="http://schemas.openxmlformats.org/officeDocument/2006/relationships/image" Target="../media/image70.png"/><Relationship Id="rId12" Type="http://schemas.openxmlformats.org/officeDocument/2006/relationships/image" Target="../media/image74.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69.png"/><Relationship Id="rId11" Type="http://schemas.openxmlformats.org/officeDocument/2006/relationships/image" Target="../media/image73.png"/><Relationship Id="rId5" Type="http://schemas.openxmlformats.org/officeDocument/2006/relationships/image" Target="../media/image61.png"/><Relationship Id="rId15" Type="http://schemas.openxmlformats.org/officeDocument/2006/relationships/image" Target="../media/image77.png"/><Relationship Id="rId10" Type="http://schemas.openxmlformats.org/officeDocument/2006/relationships/image" Target="../media/image72.png"/><Relationship Id="rId4" Type="http://schemas.openxmlformats.org/officeDocument/2006/relationships/oleObject" Target="../embeddings/oleObject3.bin"/><Relationship Id="rId9" Type="http://schemas.openxmlformats.org/officeDocument/2006/relationships/image" Target="../media/image16.png"/><Relationship Id="rId14" Type="http://schemas.openxmlformats.org/officeDocument/2006/relationships/image" Target="../media/image76.png"/></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5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831850" y="4438650"/>
            <a:ext cx="7772400" cy="860425"/>
          </a:xfrm>
        </p:spPr>
        <p:txBody>
          <a:bodyPr/>
          <a:lstStyle/>
          <a:p>
            <a:pPr eaLnBrk="1" hangingPunct="1"/>
            <a:r>
              <a:rPr lang="en-US" smtClean="0"/>
              <a:t>An introduction to Oracle Rapid Planning</a:t>
            </a:r>
          </a:p>
        </p:txBody>
      </p:sp>
      <p:sp>
        <p:nvSpPr>
          <p:cNvPr id="6147" name="Rectangle 3"/>
          <p:cNvSpPr>
            <a:spLocks noGrp="1" noChangeArrowheads="1"/>
          </p:cNvSpPr>
          <p:nvPr>
            <p:ph type="subTitle" idx="1"/>
          </p:nvPr>
        </p:nvSpPr>
        <p:spPr>
          <a:xfrm>
            <a:off x="814388" y="5715000"/>
            <a:ext cx="7802562" cy="762000"/>
          </a:xfrm>
        </p:spPr>
        <p:txBody>
          <a:bodyPr/>
          <a:lstStyle/>
          <a:p>
            <a:pPr eaLnBrk="1" hangingPunct="1"/>
            <a:r>
              <a:rPr lang="en-US" sz="1600" b="0" dirty="0" smtClean="0"/>
              <a:t>John </a:t>
            </a:r>
            <a:r>
              <a:rPr lang="en-US" sz="1600" b="0" dirty="0" err="1" smtClean="0"/>
              <a:t>Conlin</a:t>
            </a:r>
            <a:r>
              <a:rPr lang="en-US" sz="1600" b="0" dirty="0" smtClean="0"/>
              <a:t> CPIM</a:t>
            </a:r>
          </a:p>
          <a:p>
            <a:pPr eaLnBrk="1" hangingPunct="1"/>
            <a:r>
              <a:rPr lang="en-US" sz="1600" b="0" dirty="0" smtClean="0"/>
              <a:t>Principal Solutions Consultant: Manufacturing &amp; Value Chain Applications</a:t>
            </a:r>
          </a:p>
        </p:txBody>
      </p:sp>
      <p:pic>
        <p:nvPicPr>
          <p:cNvPr id="6148" name="Picture 4"/>
          <p:cNvPicPr>
            <a:picLocks noChangeAspect="1" noChangeArrowheads="1"/>
          </p:cNvPicPr>
          <p:nvPr/>
        </p:nvPicPr>
        <p:blipFill>
          <a:blip r:embed="rId3" cstate="print"/>
          <a:srcRect/>
          <a:stretch>
            <a:fillRect/>
          </a:stretch>
        </p:blipFill>
        <p:spPr bwMode="auto">
          <a:xfrm>
            <a:off x="901700" y="914400"/>
            <a:ext cx="2828925" cy="2819400"/>
          </a:xfrm>
          <a:prstGeom prst="rect">
            <a:avLst/>
          </a:prstGeom>
          <a:noFill/>
          <a:ln w="9525">
            <a:noFill/>
            <a:miter lim="800000"/>
            <a:headEnd/>
            <a:tailEnd/>
          </a:ln>
        </p:spPr>
      </p:pic>
      <p:sp>
        <p:nvSpPr>
          <p:cNvPr id="6149" name="Rectangle 5"/>
          <p:cNvSpPr>
            <a:spLocks noChangeArrowheads="1"/>
          </p:cNvSpPr>
          <p:nvPr/>
        </p:nvSpPr>
        <p:spPr bwMode="auto">
          <a:xfrm>
            <a:off x="831850" y="5191125"/>
            <a:ext cx="7743825" cy="396875"/>
          </a:xfrm>
          <a:prstGeom prst="rect">
            <a:avLst/>
          </a:prstGeom>
          <a:noFill/>
          <a:ln w="9525">
            <a:noFill/>
            <a:miter lim="800000"/>
            <a:headEnd/>
            <a:tailEnd/>
          </a:ln>
        </p:spPr>
        <p:txBody>
          <a:bodyPr>
            <a:spAutoFit/>
          </a:bodyPr>
          <a:lstStyle/>
          <a:p>
            <a:pPr eaLnBrk="0" hangingPunct="0"/>
            <a:r>
              <a:rPr lang="en-US" sz="2000" b="0" i="1">
                <a:solidFill>
                  <a:srgbClr val="777777"/>
                </a:solidFill>
              </a:rPr>
              <a:t>Reduce planning cycle time and make faster short-term decisions</a:t>
            </a: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2"/>
          <p:cNvSpPr>
            <a:spLocks noGrp="1"/>
          </p:cNvSpPr>
          <p:nvPr>
            <p:ph type="sldNum" sz="quarter" idx="11"/>
          </p:nvPr>
        </p:nvSpPr>
        <p:spPr>
          <a:noFill/>
        </p:spPr>
        <p:txBody>
          <a:bodyPr/>
          <a:lstStyle/>
          <a:p>
            <a:fld id="{4167F3B8-E653-471E-B4DC-CD0BC50D1883}" type="slidenum">
              <a:rPr lang="en-US" smtClean="0">
                <a:latin typeface="Arial" pitchFamily="34" charset="0"/>
                <a:cs typeface="Arial" pitchFamily="34" charset="0"/>
              </a:rPr>
              <a:pPr/>
              <a:t>2</a:t>
            </a:fld>
            <a:endParaRPr lang="en-US" smtClean="0">
              <a:latin typeface="Arial" pitchFamily="34" charset="0"/>
              <a:cs typeface="Arial" pitchFamily="34" charset="0"/>
            </a:endParaRPr>
          </a:p>
        </p:txBody>
      </p:sp>
      <p:sp>
        <p:nvSpPr>
          <p:cNvPr id="7171" name="Slide Number Placeholder 2"/>
          <p:cNvSpPr txBox="1">
            <a:spLocks noGrp="1"/>
          </p:cNvSpPr>
          <p:nvPr/>
        </p:nvSpPr>
        <p:spPr bwMode="auto">
          <a:xfrm>
            <a:off x="6796088" y="6148388"/>
            <a:ext cx="2133600" cy="476250"/>
          </a:xfrm>
          <a:prstGeom prst="rect">
            <a:avLst/>
          </a:prstGeom>
          <a:noFill/>
          <a:ln w="9525">
            <a:noFill/>
            <a:miter lim="800000"/>
            <a:headEnd/>
            <a:tailEnd/>
          </a:ln>
        </p:spPr>
        <p:txBody>
          <a:bodyPr/>
          <a:lstStyle/>
          <a:p>
            <a:pPr algn="r" eaLnBrk="0" hangingPunct="0"/>
            <a:fld id="{634312F3-3765-442D-B604-4792CE8C624D}" type="slidenum">
              <a:rPr lang="en-US" sz="1200" b="0">
                <a:solidFill>
                  <a:schemeClr val="bg1"/>
                </a:solidFill>
                <a:latin typeface="Arial Unicode MS" pitchFamily="34" charset="-128"/>
              </a:rPr>
              <a:pPr algn="r" eaLnBrk="0" hangingPunct="0"/>
              <a:t>2</a:t>
            </a:fld>
            <a:endParaRPr lang="en-US" sz="1200" b="0">
              <a:solidFill>
                <a:schemeClr val="bg1"/>
              </a:solidFill>
              <a:latin typeface="Arial Unicode MS" pitchFamily="34" charset="-128"/>
            </a:endParaRPr>
          </a:p>
        </p:txBody>
      </p:sp>
      <p:sp>
        <p:nvSpPr>
          <p:cNvPr id="7172" name="Rectangle 1026"/>
          <p:cNvSpPr>
            <a:spLocks noChangeArrowheads="1"/>
          </p:cNvSpPr>
          <p:nvPr/>
        </p:nvSpPr>
        <p:spPr bwMode="auto">
          <a:xfrm>
            <a:off x="838200" y="1524000"/>
            <a:ext cx="7315200" cy="3743325"/>
          </a:xfrm>
          <a:prstGeom prst="rect">
            <a:avLst/>
          </a:prstGeom>
          <a:noFill/>
          <a:ln w="9525">
            <a:noFill/>
            <a:miter lim="800000"/>
            <a:headEnd/>
            <a:tailEnd/>
          </a:ln>
        </p:spPr>
        <p:txBody>
          <a:bodyPr>
            <a:spAutoFit/>
          </a:bodyPr>
          <a:lstStyle/>
          <a:p>
            <a:pPr eaLnBrk="0" hangingPunct="0"/>
            <a:r>
              <a:rPr lang="en-US" sz="2400" b="0">
                <a:cs typeface="Times New Roman" pitchFamily="18" charset="0"/>
              </a:rPr>
              <a:t>The following preceding is intended to outline our general product direction. It is intended for information purposes only, and may not be incorporated into any contract. It is not a commitment to deliver any material, code, or functionality, and should not be relied upon in making purchasing decisions.</a:t>
            </a:r>
            <a:br>
              <a:rPr lang="en-US" sz="2400" b="0">
                <a:cs typeface="Times New Roman" pitchFamily="18" charset="0"/>
              </a:rPr>
            </a:br>
            <a:r>
              <a:rPr lang="en-US" sz="2400" b="0">
                <a:cs typeface="Times New Roman" pitchFamily="18" charset="0"/>
              </a:rPr>
              <a:t>The development, release, and timing of any features or functionality described for Oracle’s products remains at the sole discretion of Oracle.</a:t>
            </a:r>
          </a:p>
        </p:txBody>
      </p:sp>
      <p:sp>
        <p:nvSpPr>
          <p:cNvPr id="7173" name="Rectangle 1027"/>
          <p:cNvSpPr>
            <a:spLocks noGrp="1" noChangeArrowheads="1"/>
          </p:cNvSpPr>
          <p:nvPr>
            <p:ph type="title" idx="4294967295"/>
          </p:nvPr>
        </p:nvSpPr>
        <p:spPr/>
        <p:txBody>
          <a:bodyPr/>
          <a:lstStyle/>
          <a:p>
            <a:pPr eaLnBrk="1" hangingPunct="1"/>
            <a:r>
              <a:rPr lang="en-US" smtClean="0"/>
              <a:t>Safe Harbor Statement</a:t>
            </a:r>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11"/>
          </p:nvPr>
        </p:nvSpPr>
        <p:spPr>
          <a:noFill/>
        </p:spPr>
        <p:txBody>
          <a:bodyPr/>
          <a:lstStyle/>
          <a:p>
            <a:fld id="{2A385D19-758B-4AEF-80CF-51BA914C6FAE}" type="slidenum">
              <a:rPr lang="en-US" smtClean="0">
                <a:latin typeface="Arial" pitchFamily="34" charset="0"/>
                <a:cs typeface="Arial" pitchFamily="34" charset="0"/>
              </a:rPr>
              <a:pPr/>
              <a:t>3</a:t>
            </a:fld>
            <a:endParaRPr lang="en-US" smtClean="0">
              <a:latin typeface="Arial" pitchFamily="34" charset="0"/>
              <a:cs typeface="Arial" pitchFamily="34" charset="0"/>
            </a:endParaRPr>
          </a:p>
        </p:txBody>
      </p:sp>
      <p:grpSp>
        <p:nvGrpSpPr>
          <p:cNvPr id="8195" name="Group 53"/>
          <p:cNvGrpSpPr>
            <a:grpSpLocks/>
          </p:cNvGrpSpPr>
          <p:nvPr/>
        </p:nvGrpSpPr>
        <p:grpSpPr bwMode="auto">
          <a:xfrm>
            <a:off x="822325" y="171450"/>
            <a:ext cx="7067550" cy="4324350"/>
            <a:chOff x="7069982" y="867114"/>
            <a:chExt cx="7068842" cy="4323672"/>
          </a:xfrm>
        </p:grpSpPr>
        <p:sp>
          <p:nvSpPr>
            <p:cNvPr id="45" name="Oval 44"/>
            <p:cNvSpPr/>
            <p:nvPr/>
          </p:nvSpPr>
          <p:spPr bwMode="auto">
            <a:xfrm>
              <a:off x="7069982" y="867114"/>
              <a:ext cx="7068842" cy="4323672"/>
            </a:xfrm>
            <a:prstGeom prst="ellipse">
              <a:avLst/>
            </a:prstGeom>
            <a:gradFill flip="none" rotWithShape="1">
              <a:gsLst>
                <a:gs pos="0">
                  <a:schemeClr val="accent1">
                    <a:alpha val="39000"/>
                  </a:schemeClr>
                </a:gs>
                <a:gs pos="44000">
                  <a:schemeClr val="bg1">
                    <a:alpha val="0"/>
                  </a:schemeClr>
                </a:gs>
              </a:gsLst>
              <a:path path="circle">
                <a:fillToRect l="50000" t="50000" r="50000" b="50000"/>
              </a:path>
              <a:tileRect/>
            </a:gradFill>
            <a:ln w="9525" cap="flat" cmpd="sng" algn="ctr">
              <a:noFill/>
              <a:prstDash val="solid"/>
              <a:round/>
              <a:headEnd type="none" w="med" len="med"/>
              <a:tailEnd type="none" w="med" len="med"/>
            </a:ln>
            <a:effectLst/>
          </p:spPr>
          <p:txBody>
            <a:bodyPr wrap="none" lIns="92075" tIns="46038" rIns="92075" bIns="46038">
              <a:spAutoFit/>
            </a:bodyPr>
            <a:lstStyle/>
            <a:p>
              <a:pPr marL="119063" indent="-119063">
                <a:buClr>
                  <a:schemeClr val="accent1"/>
                </a:buClr>
                <a:defRPr/>
              </a:pPr>
              <a:endParaRPr lang="en-US">
                <a:latin typeface="Arial" charset="0"/>
                <a:ea typeface="MS PGothic" pitchFamily="34" charset="-128"/>
                <a:cs typeface="+mn-cs"/>
              </a:endParaRPr>
            </a:p>
          </p:txBody>
        </p:sp>
        <p:sp>
          <p:nvSpPr>
            <p:cNvPr id="52" name="Rectangle 51"/>
            <p:cNvSpPr/>
            <p:nvPr/>
          </p:nvSpPr>
          <p:spPr bwMode="auto">
            <a:xfrm>
              <a:off x="8429130" y="1314719"/>
              <a:ext cx="4353721" cy="1219009"/>
            </a:xfrm>
            <a:prstGeom prst="rect">
              <a:avLst/>
            </a:prstGeom>
            <a:gradFill flip="none" rotWithShape="1">
              <a:gsLst>
                <a:gs pos="0">
                  <a:schemeClr val="bg1"/>
                </a:gs>
                <a:gs pos="89000">
                  <a:schemeClr val="bg1">
                    <a:alpha val="0"/>
                  </a:schemeClr>
                </a:gs>
              </a:gsLst>
              <a:lin ang="5400000" scaled="0"/>
              <a:tileRect/>
            </a:gradFill>
            <a:ln w="9525" cap="flat" cmpd="sng" algn="ctr">
              <a:noFill/>
              <a:prstDash val="solid"/>
              <a:round/>
              <a:headEnd type="none" w="med" len="med"/>
              <a:tailEnd type="none" w="med" len="med"/>
            </a:ln>
            <a:effectLst/>
          </p:spPr>
          <p:txBody>
            <a:bodyPr wrap="none" lIns="92075" tIns="46038" rIns="92075" bIns="46038">
              <a:spAutoFit/>
            </a:bodyPr>
            <a:lstStyle/>
            <a:p>
              <a:pPr marL="119063" indent="-119063">
                <a:buClr>
                  <a:schemeClr val="accent1"/>
                </a:buClr>
                <a:defRPr/>
              </a:pPr>
              <a:endParaRPr lang="en-US">
                <a:latin typeface="Arial" charset="0"/>
                <a:ea typeface="MS PGothic" pitchFamily="34" charset="-128"/>
                <a:cs typeface="+mn-cs"/>
              </a:endParaRPr>
            </a:p>
          </p:txBody>
        </p:sp>
        <p:sp>
          <p:nvSpPr>
            <p:cNvPr id="53" name="Rectangle 52"/>
            <p:cNvSpPr/>
            <p:nvPr/>
          </p:nvSpPr>
          <p:spPr bwMode="auto">
            <a:xfrm rot="10800000">
              <a:off x="8429130" y="3362273"/>
              <a:ext cx="4353721" cy="1219009"/>
            </a:xfrm>
            <a:prstGeom prst="rect">
              <a:avLst/>
            </a:prstGeom>
            <a:gradFill flip="none" rotWithShape="1">
              <a:gsLst>
                <a:gs pos="0">
                  <a:schemeClr val="bg1"/>
                </a:gs>
                <a:gs pos="89000">
                  <a:schemeClr val="bg1">
                    <a:alpha val="0"/>
                  </a:schemeClr>
                </a:gs>
              </a:gsLst>
              <a:lin ang="5400000" scaled="0"/>
              <a:tileRect/>
            </a:gradFill>
            <a:ln w="9525" cap="flat" cmpd="sng" algn="ctr">
              <a:noFill/>
              <a:prstDash val="solid"/>
              <a:round/>
              <a:headEnd type="none" w="med" len="med"/>
              <a:tailEnd type="none" w="med" len="med"/>
            </a:ln>
            <a:effectLst/>
          </p:spPr>
          <p:txBody>
            <a:bodyPr wrap="none" lIns="92075" tIns="46038" rIns="92075" bIns="46038">
              <a:spAutoFit/>
            </a:bodyPr>
            <a:lstStyle/>
            <a:p>
              <a:pPr marL="119063" indent="-119063">
                <a:buClr>
                  <a:schemeClr val="accent1"/>
                </a:buClr>
                <a:defRPr/>
              </a:pPr>
              <a:endParaRPr lang="en-US">
                <a:latin typeface="Arial" charset="0"/>
                <a:ea typeface="MS PGothic" pitchFamily="34" charset="-128"/>
                <a:cs typeface="+mn-cs"/>
              </a:endParaRPr>
            </a:p>
          </p:txBody>
        </p:sp>
      </p:grpSp>
      <p:pic>
        <p:nvPicPr>
          <p:cNvPr id="1708035" name="Picture 3" descr="GRADIENTBOX"/>
          <p:cNvPicPr preferRelativeResize="0">
            <a:picLocks noChangeAspect="1" noChangeArrowheads="1"/>
          </p:cNvPicPr>
          <p:nvPr/>
        </p:nvPicPr>
        <p:blipFill>
          <a:blip r:embed="rId3" cstate="print"/>
          <a:srcRect/>
          <a:stretch>
            <a:fillRect/>
          </a:stretch>
        </p:blipFill>
        <p:spPr bwMode="auto">
          <a:xfrm>
            <a:off x="3427413" y="1571625"/>
            <a:ext cx="1697037" cy="925513"/>
          </a:xfrm>
          <a:prstGeom prst="rect">
            <a:avLst/>
          </a:prstGeom>
          <a:noFill/>
          <a:effectLst>
            <a:outerShdw dist="107763" dir="2700000" algn="ctr" rotWithShape="0">
              <a:srgbClr val="808080">
                <a:alpha val="50000"/>
              </a:srgbClr>
            </a:outerShdw>
          </a:effectLst>
        </p:spPr>
      </p:pic>
      <p:sp>
        <p:nvSpPr>
          <p:cNvPr id="1708036" name="Rectangle 4"/>
          <p:cNvSpPr>
            <a:spLocks noChangeArrowheads="1"/>
          </p:cNvSpPr>
          <p:nvPr/>
        </p:nvSpPr>
        <p:spPr bwMode="auto">
          <a:xfrm>
            <a:off x="3451225" y="1700213"/>
            <a:ext cx="1641475" cy="587375"/>
          </a:xfrm>
          <a:prstGeom prst="rect">
            <a:avLst/>
          </a:prstGeom>
          <a:noFill/>
          <a:ln w="12700" algn="ctr">
            <a:noFill/>
            <a:miter lim="800000"/>
            <a:headEnd/>
            <a:tailEnd/>
          </a:ln>
          <a:effectLst/>
        </p:spPr>
        <p:txBody>
          <a:bodyPr>
            <a:spAutoFit/>
          </a:bodyPr>
          <a:lstStyle/>
          <a:p>
            <a:pPr marL="119063" indent="-119063" algn="ctr">
              <a:lnSpc>
                <a:spcPct val="90000"/>
              </a:lnSpc>
              <a:spcBef>
                <a:spcPct val="50000"/>
              </a:spcBef>
              <a:buClr>
                <a:schemeClr val="accent1"/>
              </a:buClr>
              <a:defRPr/>
            </a:pPr>
            <a:r>
              <a:rPr lang="en-US" sz="1200">
                <a:effectLst>
                  <a:outerShdw blurRad="38100" dist="38100" dir="2700000" algn="tl">
                    <a:srgbClr val="C0C0C0"/>
                  </a:outerShdw>
                </a:effectLst>
                <a:latin typeface="Arial" charset="0"/>
                <a:cs typeface="+mn-cs"/>
              </a:rPr>
              <a:t>Changing      Supply Chain Business Model</a:t>
            </a:r>
          </a:p>
        </p:txBody>
      </p:sp>
      <p:pic>
        <p:nvPicPr>
          <p:cNvPr id="8198" name="Picture 5" descr="GRADIENTBOX"/>
          <p:cNvPicPr>
            <a:picLocks noChangeAspect="1" noChangeArrowheads="1"/>
          </p:cNvPicPr>
          <p:nvPr/>
        </p:nvPicPr>
        <p:blipFill>
          <a:blip r:embed="rId3" cstate="print"/>
          <a:srcRect/>
          <a:stretch>
            <a:fillRect/>
          </a:stretch>
        </p:blipFill>
        <p:spPr bwMode="auto">
          <a:xfrm>
            <a:off x="6543675" y="3094038"/>
            <a:ext cx="2082800" cy="2352675"/>
          </a:xfrm>
          <a:prstGeom prst="rect">
            <a:avLst/>
          </a:prstGeom>
          <a:noFill/>
          <a:ln w="9525">
            <a:noFill/>
            <a:miter lim="800000"/>
            <a:headEnd/>
            <a:tailEnd/>
          </a:ln>
        </p:spPr>
      </p:pic>
      <p:sp>
        <p:nvSpPr>
          <p:cNvPr id="8199" name="Line 7"/>
          <p:cNvSpPr>
            <a:spLocks noChangeShapeType="1"/>
          </p:cNvSpPr>
          <p:nvPr/>
        </p:nvSpPr>
        <p:spPr bwMode="gray">
          <a:xfrm flipV="1">
            <a:off x="6764338" y="2146300"/>
            <a:ext cx="315912" cy="61913"/>
          </a:xfrm>
          <a:prstGeom prst="line">
            <a:avLst/>
          </a:prstGeom>
          <a:noFill/>
          <a:ln w="9525">
            <a:noFill/>
            <a:round/>
            <a:headEnd/>
            <a:tailEnd/>
          </a:ln>
        </p:spPr>
        <p:txBody>
          <a:bodyPr lIns="91435" tIns="45718" rIns="91435" bIns="45718" anchor="ctr"/>
          <a:lstStyle/>
          <a:p>
            <a:endParaRPr lang="en-US"/>
          </a:p>
        </p:txBody>
      </p:sp>
      <p:sp>
        <p:nvSpPr>
          <p:cNvPr id="8200" name="Line 8"/>
          <p:cNvSpPr>
            <a:spLocks noChangeShapeType="1"/>
          </p:cNvSpPr>
          <p:nvPr/>
        </p:nvSpPr>
        <p:spPr bwMode="gray">
          <a:xfrm flipV="1">
            <a:off x="2016125" y="4475163"/>
            <a:ext cx="315913" cy="61912"/>
          </a:xfrm>
          <a:prstGeom prst="line">
            <a:avLst/>
          </a:prstGeom>
          <a:noFill/>
          <a:ln w="9525">
            <a:noFill/>
            <a:round/>
            <a:headEnd/>
            <a:tailEnd/>
          </a:ln>
        </p:spPr>
        <p:txBody>
          <a:bodyPr lIns="91435" tIns="45718" rIns="91435" bIns="45718" anchor="ctr"/>
          <a:lstStyle/>
          <a:p>
            <a:endParaRPr lang="en-US"/>
          </a:p>
        </p:txBody>
      </p:sp>
      <p:sp>
        <p:nvSpPr>
          <p:cNvPr id="8201" name="Line 9"/>
          <p:cNvSpPr>
            <a:spLocks noChangeShapeType="1"/>
          </p:cNvSpPr>
          <p:nvPr/>
        </p:nvSpPr>
        <p:spPr bwMode="gray">
          <a:xfrm flipV="1">
            <a:off x="6764338" y="4551363"/>
            <a:ext cx="315912" cy="33337"/>
          </a:xfrm>
          <a:prstGeom prst="line">
            <a:avLst/>
          </a:prstGeom>
          <a:noFill/>
          <a:ln w="9525">
            <a:noFill/>
            <a:round/>
            <a:headEnd/>
            <a:tailEnd/>
          </a:ln>
        </p:spPr>
        <p:txBody>
          <a:bodyPr lIns="91435" tIns="45718" rIns="91435" bIns="45718" anchor="ctr"/>
          <a:lstStyle/>
          <a:p>
            <a:endParaRPr lang="en-US"/>
          </a:p>
        </p:txBody>
      </p:sp>
      <p:sp>
        <p:nvSpPr>
          <p:cNvPr id="8202" name="Text Box 22"/>
          <p:cNvSpPr txBox="1">
            <a:spLocks noChangeArrowheads="1"/>
          </p:cNvSpPr>
          <p:nvPr/>
        </p:nvSpPr>
        <p:spPr bwMode="auto">
          <a:xfrm rot="-5400000">
            <a:off x="1352550" y="3463926"/>
            <a:ext cx="733425" cy="1543050"/>
          </a:xfrm>
          <a:prstGeom prst="rect">
            <a:avLst/>
          </a:prstGeom>
          <a:noFill/>
          <a:ln w="38100">
            <a:noFill/>
            <a:miter lim="800000"/>
            <a:headEnd/>
            <a:tailEnd/>
          </a:ln>
        </p:spPr>
        <p:txBody>
          <a:bodyPr vert="eaVert" wrap="none" lIns="92075" tIns="92075" rIns="92075" bIns="92075" anchorCtr="1">
            <a:spAutoFit/>
          </a:bodyPr>
          <a:lstStyle/>
          <a:p>
            <a:pPr algn="ctr" eaLnBrk="0" hangingPunct="0"/>
            <a:r>
              <a:rPr lang="en-US" sz="1800"/>
              <a:t>Drivers </a:t>
            </a:r>
          </a:p>
          <a:p>
            <a:pPr algn="ctr" eaLnBrk="0" hangingPunct="0"/>
            <a:r>
              <a:rPr lang="en-US" sz="1800"/>
              <a:t>For Success</a:t>
            </a:r>
          </a:p>
        </p:txBody>
      </p:sp>
      <p:sp>
        <p:nvSpPr>
          <p:cNvPr id="8203" name="AutoShape 24"/>
          <p:cNvSpPr>
            <a:spLocks noChangeArrowheads="1"/>
          </p:cNvSpPr>
          <p:nvPr/>
        </p:nvSpPr>
        <p:spPr bwMode="auto">
          <a:xfrm rot="10800000">
            <a:off x="6119813" y="4289425"/>
            <a:ext cx="430212" cy="317500"/>
          </a:xfrm>
          <a:prstGeom prst="rightArrow">
            <a:avLst>
              <a:gd name="adj1" fmla="val 38000"/>
              <a:gd name="adj2" fmla="val 68816"/>
            </a:avLst>
          </a:prstGeom>
          <a:solidFill>
            <a:schemeClr val="accent1"/>
          </a:solidFill>
          <a:ln w="38100">
            <a:noFill/>
            <a:miter lim="800000"/>
            <a:headEnd/>
            <a:tailEnd/>
          </a:ln>
        </p:spPr>
        <p:txBody>
          <a:bodyPr rot="10800000" vert="eaVert" lIns="92075" tIns="92075" rIns="92075" bIns="92075" anchor="ctr">
            <a:spAutoFit/>
          </a:bodyPr>
          <a:lstStyle/>
          <a:p>
            <a:pPr algn="ctr" eaLnBrk="0" hangingPunct="0">
              <a:spcBef>
                <a:spcPct val="50000"/>
              </a:spcBef>
            </a:pPr>
            <a:endParaRPr lang="en-US" sz="1300">
              <a:latin typeface="Futura Hv BT"/>
            </a:endParaRPr>
          </a:p>
        </p:txBody>
      </p:sp>
      <p:sp>
        <p:nvSpPr>
          <p:cNvPr id="8204" name="AutoShape 25"/>
          <p:cNvSpPr>
            <a:spLocks noChangeArrowheads="1"/>
          </p:cNvSpPr>
          <p:nvPr/>
        </p:nvSpPr>
        <p:spPr bwMode="auto">
          <a:xfrm rot="5400000">
            <a:off x="4046538" y="2466975"/>
            <a:ext cx="504825" cy="606425"/>
          </a:xfrm>
          <a:prstGeom prst="rightArrow">
            <a:avLst>
              <a:gd name="adj1" fmla="val 47000"/>
              <a:gd name="adj2" fmla="val 49866"/>
            </a:avLst>
          </a:prstGeom>
          <a:solidFill>
            <a:schemeClr val="accent1"/>
          </a:solidFill>
          <a:ln w="38100" algn="ctr">
            <a:noFill/>
            <a:miter lim="800000"/>
            <a:headEnd/>
            <a:tailEnd/>
          </a:ln>
        </p:spPr>
        <p:txBody>
          <a:bodyPr lIns="92075" tIns="92075" rIns="92075" bIns="92075" anchor="ctr">
            <a:spAutoFit/>
          </a:bodyPr>
          <a:lstStyle/>
          <a:p>
            <a:pPr algn="ctr" eaLnBrk="0" hangingPunct="0">
              <a:spcBef>
                <a:spcPct val="50000"/>
              </a:spcBef>
            </a:pPr>
            <a:endParaRPr lang="en-US" sz="1300">
              <a:latin typeface="Futura Hv BT"/>
            </a:endParaRPr>
          </a:p>
        </p:txBody>
      </p:sp>
      <p:grpSp>
        <p:nvGrpSpPr>
          <p:cNvPr id="8205" name="Group 17"/>
          <p:cNvGrpSpPr>
            <a:grpSpLocks/>
          </p:cNvGrpSpPr>
          <p:nvPr/>
        </p:nvGrpSpPr>
        <p:grpSpPr bwMode="auto">
          <a:xfrm>
            <a:off x="2865438" y="2930525"/>
            <a:ext cx="3149600" cy="2628900"/>
            <a:chOff x="1574" y="1979"/>
            <a:chExt cx="2377" cy="1887"/>
          </a:xfrm>
        </p:grpSpPr>
        <p:pic>
          <p:nvPicPr>
            <p:cNvPr id="8215" name="Picture 6" descr="GRADIENTBOX"/>
            <p:cNvPicPr>
              <a:picLocks noChangeAspect="1" noChangeArrowheads="1"/>
            </p:cNvPicPr>
            <p:nvPr/>
          </p:nvPicPr>
          <p:blipFill>
            <a:blip r:embed="rId3" cstate="print"/>
            <a:srcRect/>
            <a:stretch>
              <a:fillRect/>
            </a:stretch>
          </p:blipFill>
          <p:spPr bwMode="auto">
            <a:xfrm>
              <a:off x="1574" y="1979"/>
              <a:ext cx="2377" cy="1887"/>
            </a:xfrm>
            <a:prstGeom prst="rect">
              <a:avLst/>
            </a:prstGeom>
            <a:noFill/>
            <a:ln w="9525">
              <a:noFill/>
              <a:miter lim="800000"/>
              <a:headEnd/>
              <a:tailEnd/>
            </a:ln>
          </p:spPr>
        </p:pic>
        <p:grpSp>
          <p:nvGrpSpPr>
            <p:cNvPr id="8216" name="Group 14"/>
            <p:cNvGrpSpPr>
              <a:grpSpLocks/>
            </p:cNvGrpSpPr>
            <p:nvPr/>
          </p:nvGrpSpPr>
          <p:grpSpPr bwMode="auto">
            <a:xfrm>
              <a:off x="1754" y="3182"/>
              <a:ext cx="2017" cy="340"/>
              <a:chOff x="2000" y="3315"/>
              <a:chExt cx="2017" cy="340"/>
            </a:xfrm>
          </p:grpSpPr>
          <p:pic>
            <p:nvPicPr>
              <p:cNvPr id="1708047" name="Picture 15" descr="GRADIENTBOX"/>
              <p:cNvPicPr>
                <a:picLocks noChangeAspect="1" noChangeArrowheads="1"/>
              </p:cNvPicPr>
              <p:nvPr/>
            </p:nvPicPr>
            <p:blipFill>
              <a:blip r:embed="rId3" cstate="print"/>
              <a:srcRect/>
              <a:stretch>
                <a:fillRect/>
              </a:stretch>
            </p:blipFill>
            <p:spPr bwMode="auto">
              <a:xfrm>
                <a:off x="2000" y="3315"/>
                <a:ext cx="2021" cy="340"/>
              </a:xfrm>
              <a:prstGeom prst="rect">
                <a:avLst/>
              </a:prstGeom>
              <a:noFill/>
              <a:effectLst>
                <a:outerShdw dist="107763" dir="2700000" algn="ctr" rotWithShape="0">
                  <a:srgbClr val="808080">
                    <a:alpha val="50000"/>
                  </a:srgbClr>
                </a:outerShdw>
              </a:effectLst>
            </p:spPr>
          </p:pic>
          <p:sp>
            <p:nvSpPr>
              <p:cNvPr id="1708048" name="Rectangle 16"/>
              <p:cNvSpPr>
                <a:spLocks noChangeArrowheads="1"/>
              </p:cNvSpPr>
              <p:nvPr/>
            </p:nvSpPr>
            <p:spPr bwMode="auto">
              <a:xfrm>
                <a:off x="2213" y="3393"/>
                <a:ext cx="1592" cy="204"/>
              </a:xfrm>
              <a:prstGeom prst="rect">
                <a:avLst/>
              </a:prstGeom>
              <a:noFill/>
              <a:ln w="12700" algn="ctr">
                <a:noFill/>
                <a:miter lim="800000"/>
                <a:headEnd/>
                <a:tailEnd/>
              </a:ln>
              <a:effectLst/>
            </p:spPr>
            <p:txBody>
              <a:bodyPr wrap="none">
                <a:spAutoFit/>
              </a:bodyPr>
              <a:lstStyle/>
              <a:p>
                <a:pPr marL="119063" indent="-119063" algn="ctr">
                  <a:lnSpc>
                    <a:spcPct val="90000"/>
                  </a:lnSpc>
                  <a:spcBef>
                    <a:spcPct val="50000"/>
                  </a:spcBef>
                  <a:buClr>
                    <a:schemeClr val="accent1"/>
                  </a:buClr>
                  <a:defRPr/>
                </a:pPr>
                <a:r>
                  <a:rPr lang="en-US">
                    <a:effectLst>
                      <a:outerShdw blurRad="38100" dist="38100" dir="2700000" algn="tl">
                        <a:srgbClr val="C0C0C0"/>
                      </a:outerShdw>
                    </a:effectLst>
                    <a:latin typeface="Arial" charset="0"/>
                    <a:cs typeface="+mn-cs"/>
                  </a:rPr>
                  <a:t>Continuous Innovation</a:t>
                </a:r>
              </a:p>
            </p:txBody>
          </p:sp>
        </p:grpSp>
        <p:grpSp>
          <p:nvGrpSpPr>
            <p:cNvPr id="8217" name="Group 19"/>
            <p:cNvGrpSpPr>
              <a:grpSpLocks/>
            </p:cNvGrpSpPr>
            <p:nvPr/>
          </p:nvGrpSpPr>
          <p:grpSpPr bwMode="auto">
            <a:xfrm>
              <a:off x="1754" y="2233"/>
              <a:ext cx="2017" cy="340"/>
              <a:chOff x="1926" y="2674"/>
              <a:chExt cx="2017" cy="634"/>
            </a:xfrm>
          </p:grpSpPr>
          <p:pic>
            <p:nvPicPr>
              <p:cNvPr id="1708052" name="Picture 20" descr="GRADIENTBOX"/>
              <p:cNvPicPr>
                <a:picLocks noChangeAspect="1" noChangeArrowheads="1"/>
              </p:cNvPicPr>
              <p:nvPr/>
            </p:nvPicPr>
            <p:blipFill>
              <a:blip r:embed="rId3" cstate="print"/>
              <a:srcRect/>
              <a:stretch>
                <a:fillRect/>
              </a:stretch>
            </p:blipFill>
            <p:spPr bwMode="auto">
              <a:xfrm>
                <a:off x="1926" y="2674"/>
                <a:ext cx="2021" cy="633"/>
              </a:xfrm>
              <a:prstGeom prst="rect">
                <a:avLst/>
              </a:prstGeom>
              <a:noFill/>
              <a:effectLst>
                <a:outerShdw dist="107763" dir="2700000" algn="ctr" rotWithShape="0">
                  <a:srgbClr val="808080">
                    <a:alpha val="50000"/>
                  </a:srgbClr>
                </a:outerShdw>
              </a:effectLst>
            </p:spPr>
          </p:pic>
          <p:sp>
            <p:nvSpPr>
              <p:cNvPr id="1708053" name="Rectangle 21"/>
              <p:cNvSpPr>
                <a:spLocks noChangeArrowheads="1"/>
              </p:cNvSpPr>
              <p:nvPr/>
            </p:nvSpPr>
            <p:spPr bwMode="auto">
              <a:xfrm>
                <a:off x="2007" y="2791"/>
                <a:ext cx="1875" cy="380"/>
              </a:xfrm>
              <a:prstGeom prst="rect">
                <a:avLst/>
              </a:prstGeom>
              <a:noFill/>
              <a:ln w="12700" algn="ctr">
                <a:noFill/>
                <a:miter lim="800000"/>
                <a:headEnd/>
                <a:tailEnd/>
              </a:ln>
              <a:effectLst/>
            </p:spPr>
            <p:txBody>
              <a:bodyPr>
                <a:spAutoFit/>
              </a:bodyPr>
              <a:lstStyle/>
              <a:p>
                <a:pPr marL="119063" indent="-119063" algn="ctr">
                  <a:lnSpc>
                    <a:spcPct val="90000"/>
                  </a:lnSpc>
                  <a:spcBef>
                    <a:spcPct val="50000"/>
                  </a:spcBef>
                  <a:buClr>
                    <a:schemeClr val="accent1"/>
                  </a:buClr>
                  <a:defRPr/>
                </a:pPr>
                <a:r>
                  <a:rPr lang="en-US">
                    <a:effectLst>
                      <a:outerShdw blurRad="38100" dist="38100" dir="2700000" algn="tl">
                        <a:srgbClr val="C0C0C0"/>
                      </a:outerShdw>
                    </a:effectLst>
                    <a:latin typeface="Arial" charset="0"/>
                    <a:cs typeface="+mn-cs"/>
                  </a:rPr>
                  <a:t>Operational Flexibility</a:t>
                </a:r>
              </a:p>
            </p:txBody>
          </p:sp>
        </p:grpSp>
        <p:grpSp>
          <p:nvGrpSpPr>
            <p:cNvPr id="8218" name="Group 25"/>
            <p:cNvGrpSpPr>
              <a:grpSpLocks/>
            </p:cNvGrpSpPr>
            <p:nvPr/>
          </p:nvGrpSpPr>
          <p:grpSpPr bwMode="auto">
            <a:xfrm>
              <a:off x="1754" y="2701"/>
              <a:ext cx="2017" cy="371"/>
              <a:chOff x="1754" y="2701"/>
              <a:chExt cx="2017" cy="371"/>
            </a:xfrm>
          </p:grpSpPr>
          <p:pic>
            <p:nvPicPr>
              <p:cNvPr id="1708049" name="Picture 17" descr="GRADIENTBOX"/>
              <p:cNvPicPr>
                <a:picLocks noChangeAspect="1" noChangeArrowheads="1"/>
              </p:cNvPicPr>
              <p:nvPr/>
            </p:nvPicPr>
            <p:blipFill>
              <a:blip r:embed="rId3" cstate="print"/>
              <a:srcRect/>
              <a:stretch>
                <a:fillRect/>
              </a:stretch>
            </p:blipFill>
            <p:spPr bwMode="auto">
              <a:xfrm>
                <a:off x="1754" y="2716"/>
                <a:ext cx="2021" cy="340"/>
              </a:xfrm>
              <a:prstGeom prst="rect">
                <a:avLst/>
              </a:prstGeom>
              <a:noFill/>
              <a:effectLst>
                <a:outerShdw dist="107763" dir="2700000" algn="ctr" rotWithShape="0">
                  <a:srgbClr val="808080">
                    <a:alpha val="50000"/>
                  </a:srgbClr>
                </a:outerShdw>
              </a:effectLst>
            </p:spPr>
          </p:pic>
          <p:sp>
            <p:nvSpPr>
              <p:cNvPr id="1708050" name="Rectangle 18"/>
              <p:cNvSpPr>
                <a:spLocks noChangeArrowheads="1"/>
              </p:cNvSpPr>
              <p:nvPr/>
            </p:nvSpPr>
            <p:spPr bwMode="auto">
              <a:xfrm>
                <a:off x="1814" y="2701"/>
                <a:ext cx="1876" cy="366"/>
              </a:xfrm>
              <a:prstGeom prst="rect">
                <a:avLst/>
              </a:prstGeom>
              <a:noFill/>
              <a:ln w="12700" algn="ctr">
                <a:noFill/>
                <a:miter lim="800000"/>
                <a:headEnd/>
                <a:tailEnd/>
              </a:ln>
              <a:effectLst/>
            </p:spPr>
            <p:txBody>
              <a:bodyPr>
                <a:spAutoFit/>
              </a:bodyPr>
              <a:lstStyle/>
              <a:p>
                <a:pPr marL="119063" indent="-119063" algn="ctr">
                  <a:buClr>
                    <a:schemeClr val="accent1"/>
                  </a:buClr>
                  <a:defRPr/>
                </a:pPr>
                <a:r>
                  <a:rPr lang="en-US">
                    <a:effectLst>
                      <a:outerShdw blurRad="38100" dist="38100" dir="2700000" algn="tl">
                        <a:srgbClr val="C0C0C0"/>
                      </a:outerShdw>
                    </a:effectLst>
                    <a:latin typeface="Arial" charset="0"/>
                    <a:cs typeface="+mn-cs"/>
                  </a:rPr>
                  <a:t>Risk Management and </a:t>
                </a:r>
              </a:p>
              <a:p>
                <a:pPr marL="119063" indent="-119063" algn="ctr">
                  <a:buClr>
                    <a:schemeClr val="accent1"/>
                  </a:buClr>
                  <a:defRPr/>
                </a:pPr>
                <a:r>
                  <a:rPr lang="en-US">
                    <a:effectLst>
                      <a:outerShdw blurRad="38100" dist="38100" dir="2700000" algn="tl">
                        <a:srgbClr val="C0C0C0"/>
                      </a:outerShdw>
                    </a:effectLst>
                    <a:latin typeface="Arial" charset="0"/>
                    <a:cs typeface="+mn-cs"/>
                  </a:rPr>
                  <a:t>Compliance</a:t>
                </a:r>
              </a:p>
            </p:txBody>
          </p:sp>
        </p:grpSp>
      </p:grpSp>
      <p:sp>
        <p:nvSpPr>
          <p:cNvPr id="8206" name="Rectangle 28"/>
          <p:cNvSpPr>
            <a:spLocks noChangeArrowheads="1"/>
          </p:cNvSpPr>
          <p:nvPr/>
        </p:nvSpPr>
        <p:spPr bwMode="auto">
          <a:xfrm>
            <a:off x="895350" y="739775"/>
            <a:ext cx="8248650" cy="366713"/>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New world: continuously adapting to changing supply chain business model</a:t>
            </a:r>
          </a:p>
        </p:txBody>
      </p:sp>
      <p:sp>
        <p:nvSpPr>
          <p:cNvPr id="8207" name="Rectangle 29"/>
          <p:cNvSpPr>
            <a:spLocks noGrp="1" noChangeArrowheads="1"/>
          </p:cNvSpPr>
          <p:nvPr>
            <p:ph type="title"/>
          </p:nvPr>
        </p:nvSpPr>
        <p:spPr/>
        <p:txBody>
          <a:bodyPr/>
          <a:lstStyle/>
          <a:p>
            <a:pPr eaLnBrk="1" hangingPunct="1"/>
            <a:r>
              <a:rPr lang="en-US" smtClean="0"/>
              <a:t>Today’s supply chain executives’ agenda</a:t>
            </a:r>
          </a:p>
        </p:txBody>
      </p:sp>
      <p:sp>
        <p:nvSpPr>
          <p:cNvPr id="8208" name="Rectangle 23"/>
          <p:cNvSpPr>
            <a:spLocks noChangeArrowheads="1"/>
          </p:cNvSpPr>
          <p:nvPr/>
        </p:nvSpPr>
        <p:spPr bwMode="auto">
          <a:xfrm rot="-5400000">
            <a:off x="6637337" y="3765551"/>
            <a:ext cx="1477963" cy="1268412"/>
          </a:xfrm>
          <a:prstGeom prst="rect">
            <a:avLst/>
          </a:prstGeom>
          <a:solidFill>
            <a:srgbClr val="EBEBEB"/>
          </a:solidFill>
          <a:ln w="38100">
            <a:noFill/>
            <a:miter lim="800000"/>
            <a:headEnd/>
            <a:tailEnd/>
          </a:ln>
        </p:spPr>
        <p:txBody>
          <a:bodyPr vert="eaVert" wrap="none" lIns="92075" tIns="92075" rIns="92075" bIns="92075" anchor="ctr">
            <a:spAutoFit/>
          </a:bodyPr>
          <a:lstStyle/>
          <a:p>
            <a:pPr algn="ctr" eaLnBrk="0" hangingPunct="0">
              <a:lnSpc>
                <a:spcPct val="60000"/>
              </a:lnSpc>
              <a:spcBef>
                <a:spcPct val="50000"/>
              </a:spcBef>
            </a:pPr>
            <a:r>
              <a:rPr lang="en-US"/>
              <a:t>Increased </a:t>
            </a:r>
          </a:p>
          <a:p>
            <a:pPr algn="ctr" eaLnBrk="0" hangingPunct="0">
              <a:lnSpc>
                <a:spcPct val="60000"/>
              </a:lnSpc>
              <a:spcBef>
                <a:spcPct val="50000"/>
              </a:spcBef>
            </a:pPr>
            <a:r>
              <a:rPr lang="en-US"/>
              <a:t>Shareholder </a:t>
            </a:r>
          </a:p>
          <a:p>
            <a:pPr algn="ctr" eaLnBrk="0" hangingPunct="0">
              <a:lnSpc>
                <a:spcPct val="60000"/>
              </a:lnSpc>
              <a:spcBef>
                <a:spcPct val="50000"/>
              </a:spcBef>
            </a:pPr>
            <a:r>
              <a:rPr lang="en-US"/>
              <a:t>Value </a:t>
            </a:r>
          </a:p>
          <a:p>
            <a:pPr algn="ctr" eaLnBrk="0" hangingPunct="0">
              <a:lnSpc>
                <a:spcPct val="60000"/>
              </a:lnSpc>
              <a:spcBef>
                <a:spcPct val="50000"/>
              </a:spcBef>
            </a:pPr>
            <a:r>
              <a:rPr lang="en-US"/>
              <a:t>and </a:t>
            </a:r>
          </a:p>
          <a:p>
            <a:pPr algn="ctr" eaLnBrk="0" hangingPunct="0">
              <a:lnSpc>
                <a:spcPct val="60000"/>
              </a:lnSpc>
              <a:spcBef>
                <a:spcPct val="50000"/>
              </a:spcBef>
            </a:pPr>
            <a:r>
              <a:rPr lang="en-US"/>
              <a:t>Sustainable </a:t>
            </a:r>
          </a:p>
          <a:p>
            <a:pPr algn="ctr" eaLnBrk="0" hangingPunct="0">
              <a:lnSpc>
                <a:spcPct val="60000"/>
              </a:lnSpc>
              <a:spcBef>
                <a:spcPct val="50000"/>
              </a:spcBef>
            </a:pPr>
            <a:r>
              <a:rPr lang="en-US"/>
              <a:t>Growth</a:t>
            </a:r>
          </a:p>
        </p:txBody>
      </p:sp>
      <p:sp>
        <p:nvSpPr>
          <p:cNvPr id="8209" name="Text Box 31"/>
          <p:cNvSpPr txBox="1">
            <a:spLocks noChangeArrowheads="1"/>
          </p:cNvSpPr>
          <p:nvPr/>
        </p:nvSpPr>
        <p:spPr bwMode="auto">
          <a:xfrm>
            <a:off x="6545263" y="3224213"/>
            <a:ext cx="1593850" cy="312737"/>
          </a:xfrm>
          <a:prstGeom prst="rect">
            <a:avLst/>
          </a:prstGeom>
          <a:noFill/>
          <a:ln w="9525" algn="ctr">
            <a:noFill/>
            <a:miter lim="800000"/>
            <a:headEnd/>
            <a:tailEnd/>
          </a:ln>
        </p:spPr>
        <p:txBody>
          <a:bodyPr wrap="none" lIns="92075" tIns="46038" rIns="92075" bIns="46038">
            <a:spAutoFit/>
          </a:bodyPr>
          <a:lstStyle/>
          <a:p>
            <a:pPr marL="119063" indent="-119063" algn="ctr">
              <a:lnSpc>
                <a:spcPct val="90000"/>
              </a:lnSpc>
              <a:spcBef>
                <a:spcPct val="50000"/>
              </a:spcBef>
              <a:buClr>
                <a:schemeClr val="accent1"/>
              </a:buClr>
            </a:pPr>
            <a:r>
              <a:rPr lang="en-US" sz="1600">
                <a:solidFill>
                  <a:srgbClr val="006699"/>
                </a:solidFill>
              </a:rPr>
              <a:t>CEO’s Agenda</a:t>
            </a:r>
          </a:p>
        </p:txBody>
      </p:sp>
      <p:pic>
        <p:nvPicPr>
          <p:cNvPr id="8210" name="Picture 32"/>
          <p:cNvPicPr preferRelativeResize="0">
            <a:picLocks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956550" y="3660775"/>
            <a:ext cx="488950" cy="1403350"/>
          </a:xfrm>
          <a:prstGeom prst="rect">
            <a:avLst/>
          </a:prstGeom>
          <a:noFill/>
          <a:ln w="9525">
            <a:noFill/>
            <a:miter lim="800000"/>
            <a:headEnd/>
            <a:tailEnd/>
          </a:ln>
        </p:spPr>
      </p:pic>
      <p:sp>
        <p:nvSpPr>
          <p:cNvPr id="8211" name="Text Box 33"/>
          <p:cNvSpPr txBox="1">
            <a:spLocks noChangeArrowheads="1"/>
          </p:cNvSpPr>
          <p:nvPr/>
        </p:nvSpPr>
        <p:spPr bwMode="auto">
          <a:xfrm>
            <a:off x="355600" y="5535613"/>
            <a:ext cx="8602663" cy="609600"/>
          </a:xfrm>
          <a:prstGeom prst="rect">
            <a:avLst/>
          </a:prstGeom>
          <a:noFill/>
          <a:ln w="9525" algn="ctr">
            <a:noFill/>
            <a:miter lim="800000"/>
            <a:headEnd/>
            <a:tailEnd/>
          </a:ln>
        </p:spPr>
        <p:txBody>
          <a:bodyPr>
            <a:spAutoFit/>
          </a:bodyPr>
          <a:lstStyle/>
          <a:p>
            <a:r>
              <a:rPr lang="en-US" sz="1000" i="1">
                <a:solidFill>
                  <a:srgbClr val="000099"/>
                </a:solidFill>
              </a:rPr>
              <a:t>“What is required is a new type of decision support platform, one that integrates analytics and optimization. 15 years after the birth of Supply Chain Planning (SCP), we are now just starting to see analytics and optimization converge on a common platform”</a:t>
            </a:r>
            <a:r>
              <a:rPr lang="en-US" sz="1000">
                <a:solidFill>
                  <a:srgbClr val="000099"/>
                </a:solidFill>
              </a:rPr>
              <a:t>  </a:t>
            </a:r>
          </a:p>
          <a:p>
            <a:r>
              <a:rPr lang="en-US" sz="1000">
                <a:solidFill>
                  <a:srgbClr val="000099"/>
                </a:solidFill>
              </a:rPr>
              <a:t>				    AMR Research Report </a:t>
            </a:r>
            <a:r>
              <a:rPr lang="en-US" i="1">
                <a:solidFill>
                  <a:srgbClr val="000099"/>
                </a:solidFill>
              </a:rPr>
              <a:t>“</a:t>
            </a:r>
            <a:r>
              <a:rPr lang="en-US" sz="1000" i="1">
                <a:solidFill>
                  <a:srgbClr val="000099"/>
                </a:solidFill>
              </a:rPr>
              <a:t>How to measure your supply chain today</a:t>
            </a:r>
            <a:r>
              <a:rPr lang="en-US">
                <a:solidFill>
                  <a:srgbClr val="000099"/>
                </a:solidFill>
              </a:rPr>
              <a:t> “</a:t>
            </a:r>
          </a:p>
        </p:txBody>
      </p:sp>
      <p:sp>
        <p:nvSpPr>
          <p:cNvPr id="48" name="TextBox 47"/>
          <p:cNvSpPr txBox="1"/>
          <p:nvPr/>
        </p:nvSpPr>
        <p:spPr>
          <a:xfrm>
            <a:off x="1000125" y="1504950"/>
            <a:ext cx="2457450" cy="1187450"/>
          </a:xfrm>
          <a:prstGeom prst="rect">
            <a:avLst/>
          </a:prstGeom>
          <a:noFill/>
        </p:spPr>
        <p:txBody>
          <a:bodyPr>
            <a:spAutoFit/>
          </a:bodyPr>
          <a:lstStyle/>
          <a:p>
            <a:pPr algn="r">
              <a:defRPr/>
            </a:pPr>
            <a:r>
              <a:rPr lang="en-US" sz="1200" dirty="0">
                <a:latin typeface="+mn-lt"/>
                <a:ea typeface="MS PGothic" pitchFamily="34" charset="-128"/>
                <a:cs typeface="+mn-cs"/>
              </a:rPr>
              <a:t>Uncertainty</a:t>
            </a:r>
          </a:p>
          <a:p>
            <a:pPr algn="r">
              <a:defRPr/>
            </a:pPr>
            <a:r>
              <a:rPr lang="en-US" sz="1200" dirty="0">
                <a:latin typeface="+mn-lt"/>
                <a:ea typeface="MS PGothic" pitchFamily="34" charset="-128"/>
                <a:cs typeface="+mn-cs"/>
              </a:rPr>
              <a:t>Volatility</a:t>
            </a:r>
          </a:p>
          <a:p>
            <a:pPr algn="r">
              <a:defRPr/>
            </a:pPr>
            <a:r>
              <a:rPr lang="en-US" sz="1200" dirty="0">
                <a:latin typeface="+mn-lt"/>
                <a:ea typeface="MS PGothic" pitchFamily="34" charset="-128"/>
                <a:cs typeface="+mn-cs"/>
              </a:rPr>
              <a:t>Virtualization</a:t>
            </a:r>
          </a:p>
          <a:p>
            <a:pPr algn="r">
              <a:defRPr/>
            </a:pPr>
            <a:r>
              <a:rPr lang="en-US" sz="1200" dirty="0">
                <a:latin typeface="+mn-lt"/>
                <a:ea typeface="MS PGothic" pitchFamily="34" charset="-128"/>
                <a:cs typeface="+mn-cs"/>
              </a:rPr>
              <a:t>Globalization</a:t>
            </a:r>
          </a:p>
          <a:p>
            <a:pPr algn="r">
              <a:defRPr/>
            </a:pPr>
            <a:r>
              <a:rPr lang="en-US" sz="1200" dirty="0">
                <a:latin typeface="+mn-lt"/>
                <a:ea typeface="MS PGothic" pitchFamily="34" charset="-128"/>
                <a:cs typeface="+mn-cs"/>
              </a:rPr>
              <a:t>Credit Crisis</a:t>
            </a:r>
          </a:p>
          <a:p>
            <a:pPr algn="r">
              <a:defRPr/>
            </a:pPr>
            <a:endParaRPr lang="en-US" sz="1200" dirty="0">
              <a:latin typeface="+mn-lt"/>
              <a:ea typeface="MS PGothic" pitchFamily="34" charset="-128"/>
              <a:cs typeface="+mn-cs"/>
            </a:endParaRPr>
          </a:p>
        </p:txBody>
      </p:sp>
      <p:sp>
        <p:nvSpPr>
          <p:cNvPr id="49" name="TextBox 48"/>
          <p:cNvSpPr txBox="1"/>
          <p:nvPr/>
        </p:nvSpPr>
        <p:spPr>
          <a:xfrm>
            <a:off x="5133975" y="1600200"/>
            <a:ext cx="2457450" cy="822325"/>
          </a:xfrm>
          <a:prstGeom prst="rect">
            <a:avLst/>
          </a:prstGeom>
          <a:noFill/>
        </p:spPr>
        <p:txBody>
          <a:bodyPr>
            <a:spAutoFit/>
          </a:bodyPr>
          <a:lstStyle/>
          <a:p>
            <a:pPr>
              <a:defRPr/>
            </a:pPr>
            <a:r>
              <a:rPr lang="en-US" sz="1200" dirty="0">
                <a:latin typeface="+mn-lt"/>
                <a:ea typeface="MS PGothic" pitchFamily="34" charset="-128"/>
                <a:cs typeface="+mn-cs"/>
              </a:rPr>
              <a:t>Risk</a:t>
            </a:r>
          </a:p>
          <a:p>
            <a:pPr>
              <a:defRPr/>
            </a:pPr>
            <a:r>
              <a:rPr lang="en-US" sz="1200" dirty="0">
                <a:latin typeface="+mn-lt"/>
                <a:ea typeface="MS PGothic" pitchFamily="34" charset="-128"/>
                <a:cs typeface="+mn-cs"/>
              </a:rPr>
              <a:t>Consolidation</a:t>
            </a:r>
          </a:p>
          <a:p>
            <a:pPr>
              <a:defRPr/>
            </a:pPr>
            <a:r>
              <a:rPr lang="en-US" sz="1200" dirty="0">
                <a:latin typeface="+mn-lt"/>
                <a:ea typeface="MS PGothic" pitchFamily="34" charset="-128"/>
                <a:cs typeface="+mn-cs"/>
              </a:rPr>
              <a:t>Compliance</a:t>
            </a:r>
          </a:p>
          <a:p>
            <a:pPr>
              <a:defRPr/>
            </a:pPr>
            <a:r>
              <a:rPr lang="en-US" sz="1200" dirty="0">
                <a:latin typeface="+mn-lt"/>
                <a:ea typeface="MS PGothic" pitchFamily="34" charset="-128"/>
                <a:cs typeface="+mn-cs"/>
              </a:rPr>
              <a:t>Chaos</a:t>
            </a:r>
          </a:p>
        </p:txBody>
      </p:sp>
      <p:sp>
        <p:nvSpPr>
          <p:cNvPr id="8214" name="Left Brace 42"/>
          <p:cNvSpPr>
            <a:spLocks/>
          </p:cNvSpPr>
          <p:nvPr/>
        </p:nvSpPr>
        <p:spPr bwMode="auto">
          <a:xfrm>
            <a:off x="2578100" y="3011488"/>
            <a:ext cx="141288" cy="2370137"/>
          </a:xfrm>
          <a:prstGeom prst="leftBrace">
            <a:avLst>
              <a:gd name="adj1" fmla="val 14911"/>
              <a:gd name="adj2" fmla="val 50000"/>
            </a:avLst>
          </a:prstGeom>
          <a:noFill/>
          <a:ln w="9525" algn="ctr">
            <a:solidFill>
              <a:schemeClr val="tx1"/>
            </a:solidFill>
            <a:round/>
            <a:headEnd/>
            <a:tailEnd/>
          </a:ln>
        </p:spPr>
        <p:txBody>
          <a:bodyPr wrap="none" lIns="92075" tIns="46038" rIns="92075" bIns="46038"/>
          <a:lstStyle/>
          <a:p>
            <a:pPr marL="119063" indent="-119063">
              <a:buClr>
                <a:schemeClr val="accent1"/>
              </a:buClr>
            </a:pPr>
            <a:endParaRPr lang="en-US">
              <a:ea typeface="MS PGothic" pitchFamily="34" charset="-128"/>
            </a:endParaRPr>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4"/>
          <p:cNvSpPr>
            <a:spLocks noGrp="1"/>
          </p:cNvSpPr>
          <p:nvPr>
            <p:ph type="sldNum" sz="quarter" idx="11"/>
          </p:nvPr>
        </p:nvSpPr>
        <p:spPr>
          <a:noFill/>
        </p:spPr>
        <p:txBody>
          <a:bodyPr/>
          <a:lstStyle/>
          <a:p>
            <a:fld id="{9D7194F2-D6A8-47F8-8E61-17A4003B5234}" type="slidenum">
              <a:rPr lang="en-US" smtClean="0">
                <a:latin typeface="Arial" pitchFamily="34" charset="0"/>
                <a:cs typeface="Arial" pitchFamily="34" charset="0"/>
              </a:rPr>
              <a:pPr/>
              <a:t>4</a:t>
            </a:fld>
            <a:endParaRPr lang="en-US" smtClean="0">
              <a:latin typeface="Arial" pitchFamily="34" charset="0"/>
              <a:cs typeface="Arial" pitchFamily="34" charset="0"/>
            </a:endParaRPr>
          </a:p>
        </p:txBody>
      </p:sp>
      <p:sp>
        <p:nvSpPr>
          <p:cNvPr id="1028" name="Rectangle 2"/>
          <p:cNvSpPr>
            <a:spLocks noChangeArrowheads="1"/>
          </p:cNvSpPr>
          <p:nvPr/>
        </p:nvSpPr>
        <p:spPr bwMode="auto">
          <a:xfrm>
            <a:off x="525463" y="1230313"/>
            <a:ext cx="8199437" cy="4894262"/>
          </a:xfrm>
          <a:prstGeom prst="rect">
            <a:avLst/>
          </a:prstGeom>
          <a:solidFill>
            <a:srgbClr val="EAEAEA"/>
          </a:solidFill>
          <a:ln w="3175" algn="ctr">
            <a:solidFill>
              <a:schemeClr val="folHlink"/>
            </a:solidFill>
            <a:miter lim="800000"/>
            <a:headEnd/>
            <a:tailEnd/>
          </a:ln>
        </p:spPr>
        <p:txBody>
          <a:bodyPr wrap="none" lIns="0" tIns="0" rIns="0" bIns="0" anchor="ctr"/>
          <a:lstStyle/>
          <a:p>
            <a:pPr algn="ctr">
              <a:buClr>
                <a:schemeClr val="accent1"/>
              </a:buClr>
            </a:pPr>
            <a:endParaRPr lang="en-US"/>
          </a:p>
        </p:txBody>
      </p:sp>
      <p:sp>
        <p:nvSpPr>
          <p:cNvPr id="399363" name="AutoShape 3"/>
          <p:cNvSpPr>
            <a:spLocks noChangeArrowheads="1"/>
          </p:cNvSpPr>
          <p:nvPr/>
        </p:nvSpPr>
        <p:spPr bwMode="auto">
          <a:xfrm>
            <a:off x="2470150" y="1435100"/>
            <a:ext cx="4208463" cy="3441700"/>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1030" name="Freeform 4"/>
          <p:cNvSpPr>
            <a:spLocks/>
          </p:cNvSpPr>
          <p:nvPr/>
        </p:nvSpPr>
        <p:spPr bwMode="auto">
          <a:xfrm rot="16896150" flipH="1">
            <a:off x="3753644" y="2088356"/>
            <a:ext cx="566738" cy="1222375"/>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gradFill rotWithShape="0">
            <a:gsLst>
              <a:gs pos="0">
                <a:srgbClr val="FAFAFA"/>
              </a:gs>
              <a:gs pos="100000">
                <a:srgbClr val="EAEAEA">
                  <a:alpha val="15999"/>
                </a:srgbClr>
              </a:gs>
            </a:gsLst>
            <a:lin ang="18900000" scaled="1"/>
          </a:gradFill>
          <a:ln w="9525">
            <a:round/>
            <a:headEnd/>
            <a:tailEnd/>
          </a:ln>
          <a:scene3d>
            <a:camera prst="legacyObliqueTopRight"/>
            <a:lightRig rig="legacyFlat3" dir="b"/>
          </a:scene3d>
          <a:sp3d extrusionH="100000" prstMaterial="legacyMatte">
            <a:bevelT w="13500" h="13500" prst="angle"/>
            <a:bevelB w="13500" h="13500" prst="angle"/>
            <a:extrusionClr>
              <a:srgbClr val="EAEAEA"/>
            </a:extrusionClr>
          </a:sp3d>
        </p:spPr>
        <p:txBody>
          <a:bodyPr>
            <a:flatTx/>
          </a:bodyPr>
          <a:lstStyle/>
          <a:p>
            <a:endParaRPr lang="en-US"/>
          </a:p>
        </p:txBody>
      </p:sp>
      <p:sp>
        <p:nvSpPr>
          <p:cNvPr id="1031" name="Rectangle 5"/>
          <p:cNvSpPr>
            <a:spLocks noGrp="1" noChangeArrowheads="1"/>
          </p:cNvSpPr>
          <p:nvPr>
            <p:ph type="title"/>
          </p:nvPr>
        </p:nvSpPr>
        <p:spPr>
          <a:xfrm>
            <a:off x="889000" y="342900"/>
            <a:ext cx="8255000" cy="941388"/>
          </a:xfrm>
        </p:spPr>
        <p:txBody>
          <a:bodyPr/>
          <a:lstStyle/>
          <a:p>
            <a:pPr eaLnBrk="1" hangingPunct="1"/>
            <a:r>
              <a:rPr lang="en-US" smtClean="0"/>
              <a:t>How to respond to rapidly changing conditions?</a:t>
            </a:r>
          </a:p>
        </p:txBody>
      </p:sp>
      <p:sp>
        <p:nvSpPr>
          <p:cNvPr id="1032" name="Text Box 6"/>
          <p:cNvSpPr txBox="1">
            <a:spLocks noChangeArrowheads="1"/>
          </p:cNvSpPr>
          <p:nvPr/>
        </p:nvSpPr>
        <p:spPr bwMode="auto">
          <a:xfrm>
            <a:off x="795338" y="731838"/>
            <a:ext cx="8348662" cy="339725"/>
          </a:xfrm>
          <a:prstGeom prst="rect">
            <a:avLst/>
          </a:prstGeom>
          <a:noFill/>
          <a:ln w="9525" algn="ctr">
            <a:noFill/>
            <a:miter lim="800000"/>
            <a:headEnd/>
            <a:tailEnd/>
          </a:ln>
        </p:spPr>
        <p:txBody>
          <a:bodyPr lIns="92075" tIns="46038" rIns="92075" bIns="46038">
            <a:spAutoFit/>
          </a:bodyPr>
          <a:lstStyle/>
          <a:p>
            <a:pPr marL="119063" indent="-119063">
              <a:lnSpc>
                <a:spcPct val="90000"/>
              </a:lnSpc>
              <a:spcBef>
                <a:spcPct val="50000"/>
              </a:spcBef>
              <a:buClr>
                <a:schemeClr val="accent1"/>
              </a:buClr>
            </a:pPr>
            <a:r>
              <a:rPr lang="en-US" sz="1800" b="0">
                <a:solidFill>
                  <a:schemeClr val="accent1"/>
                </a:solidFill>
              </a:rPr>
              <a:t>Weekly and daily planning cycles are not sufficient to react to exceptions</a:t>
            </a:r>
          </a:p>
        </p:txBody>
      </p:sp>
      <p:sp>
        <p:nvSpPr>
          <p:cNvPr id="399367" name="AutoShape 7"/>
          <p:cNvSpPr>
            <a:spLocks noChangeArrowheads="1"/>
          </p:cNvSpPr>
          <p:nvPr/>
        </p:nvSpPr>
        <p:spPr bwMode="auto">
          <a:xfrm>
            <a:off x="6794500" y="1582738"/>
            <a:ext cx="1757363" cy="3290887"/>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399368" name="AutoShape 8"/>
          <p:cNvSpPr>
            <a:spLocks noChangeArrowheads="1"/>
          </p:cNvSpPr>
          <p:nvPr/>
        </p:nvSpPr>
        <p:spPr bwMode="auto">
          <a:xfrm>
            <a:off x="768350" y="1544638"/>
            <a:ext cx="1570038" cy="3290887"/>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1035" name="Line 9"/>
          <p:cNvSpPr>
            <a:spLocks noChangeShapeType="1"/>
          </p:cNvSpPr>
          <p:nvPr/>
        </p:nvSpPr>
        <p:spPr bwMode="auto">
          <a:xfrm>
            <a:off x="2149475" y="3082925"/>
            <a:ext cx="989013" cy="0"/>
          </a:xfrm>
          <a:prstGeom prst="line">
            <a:avLst/>
          </a:prstGeom>
          <a:noFill/>
          <a:ln w="12700">
            <a:solidFill>
              <a:schemeClr val="folHlink"/>
            </a:solidFill>
            <a:round/>
            <a:headEnd type="triangle" w="med" len="med"/>
            <a:tailEnd type="triangle" w="med" len="med"/>
          </a:ln>
        </p:spPr>
        <p:txBody>
          <a:bodyPr wrap="none" anchor="ctr"/>
          <a:lstStyle/>
          <a:p>
            <a:endParaRPr lang="en-US"/>
          </a:p>
        </p:txBody>
      </p:sp>
      <p:sp>
        <p:nvSpPr>
          <p:cNvPr id="1036" name="Text Box 10"/>
          <p:cNvSpPr txBox="1">
            <a:spLocks noChangeArrowheads="1"/>
          </p:cNvSpPr>
          <p:nvPr/>
        </p:nvSpPr>
        <p:spPr bwMode="auto">
          <a:xfrm>
            <a:off x="2225675" y="2781300"/>
            <a:ext cx="614363" cy="244475"/>
          </a:xfrm>
          <a:prstGeom prst="rect">
            <a:avLst/>
          </a:prstGeom>
          <a:noFill/>
          <a:ln w="9525" algn="ctr">
            <a:noFill/>
            <a:miter lim="800000"/>
            <a:headEnd/>
            <a:tailEnd/>
          </a:ln>
        </p:spPr>
        <p:txBody>
          <a:bodyPr wrap="none" lIns="0" tIns="0" rIns="0" bIns="0">
            <a:spAutoFit/>
          </a:bodyPr>
          <a:lstStyle/>
          <a:p>
            <a:pPr algn="ctr" eaLnBrk="0" hangingPunct="0"/>
            <a:r>
              <a:rPr lang="en-US" sz="800">
                <a:solidFill>
                  <a:srgbClr val="4D5C91"/>
                </a:solidFill>
              </a:rPr>
              <a:t>Forecast &amp;</a:t>
            </a:r>
          </a:p>
          <a:p>
            <a:pPr algn="ctr" eaLnBrk="0" hangingPunct="0"/>
            <a:r>
              <a:rPr lang="en-US" sz="800">
                <a:solidFill>
                  <a:srgbClr val="4D5C91"/>
                </a:solidFill>
              </a:rPr>
              <a:t>Sales orders</a:t>
            </a:r>
          </a:p>
        </p:txBody>
      </p:sp>
      <p:pic>
        <p:nvPicPr>
          <p:cNvPr id="1037" name="Picture 11"/>
          <p:cNvPicPr>
            <a:picLocks noChangeAspect="1" noChangeArrowheads="1"/>
          </p:cNvPicPr>
          <p:nvPr/>
        </p:nvPicPr>
        <p:blipFill>
          <a:blip r:embed="rId4" cstate="print"/>
          <a:srcRect/>
          <a:stretch>
            <a:fillRect/>
          </a:stretch>
        </p:blipFill>
        <p:spPr bwMode="auto">
          <a:xfrm>
            <a:off x="1325563" y="2178050"/>
            <a:ext cx="701675" cy="574675"/>
          </a:xfrm>
          <a:prstGeom prst="rect">
            <a:avLst/>
          </a:prstGeom>
          <a:noFill/>
          <a:ln w="9525">
            <a:noFill/>
            <a:miter lim="800000"/>
            <a:headEnd/>
            <a:tailEnd/>
          </a:ln>
        </p:spPr>
      </p:pic>
      <p:graphicFrame>
        <p:nvGraphicFramePr>
          <p:cNvPr id="1026" name="Object 12"/>
          <p:cNvGraphicFramePr>
            <a:graphicFrameLocks noChangeAspect="1"/>
          </p:cNvGraphicFramePr>
          <p:nvPr/>
        </p:nvGraphicFramePr>
        <p:xfrm>
          <a:off x="1343025" y="3165475"/>
          <a:ext cx="703263" cy="528638"/>
        </p:xfrm>
        <a:graphic>
          <a:graphicData uri="http://schemas.openxmlformats.org/presentationml/2006/ole">
            <p:oleObj spid="_x0000_s1026" name="Bitmap Image" r:id="rId5" imgW="4877481" imgH="3657143" progId="PBrush">
              <p:embed/>
            </p:oleObj>
          </a:graphicData>
        </a:graphic>
      </p:graphicFrame>
      <p:sp>
        <p:nvSpPr>
          <p:cNvPr id="1038" name="Rectangle 13"/>
          <p:cNvSpPr>
            <a:spLocks noChangeArrowheads="1"/>
          </p:cNvSpPr>
          <p:nvPr/>
        </p:nvSpPr>
        <p:spPr bwMode="auto">
          <a:xfrm>
            <a:off x="758825" y="1449388"/>
            <a:ext cx="1585913" cy="282575"/>
          </a:xfrm>
          <a:prstGeom prst="rect">
            <a:avLst/>
          </a:prstGeom>
          <a:solidFill>
            <a:srgbClr val="667263"/>
          </a:solidFill>
          <a:ln w="9525" cap="rnd">
            <a:solidFill>
              <a:schemeClr val="bg2"/>
            </a:solidFill>
            <a:miter lim="800000"/>
            <a:headEnd type="none" w="sm" len="sm"/>
            <a:tailEnd type="none" w="sm" len="sm"/>
          </a:ln>
        </p:spPr>
        <p:txBody>
          <a:bodyPr wrap="none" anchor="ctr"/>
          <a:lstStyle/>
          <a:p>
            <a:pPr algn="ctr" eaLnBrk="0" hangingPunct="0">
              <a:spcBef>
                <a:spcPct val="50000"/>
              </a:spcBef>
            </a:pPr>
            <a:r>
              <a:rPr lang="en-US" sz="1000">
                <a:solidFill>
                  <a:schemeClr val="bg1"/>
                </a:solidFill>
              </a:rPr>
              <a:t>DEMAND CHANNELS</a:t>
            </a:r>
          </a:p>
        </p:txBody>
      </p:sp>
      <p:sp>
        <p:nvSpPr>
          <p:cNvPr id="1039" name="Rectangle 14"/>
          <p:cNvSpPr>
            <a:spLocks noChangeArrowheads="1"/>
          </p:cNvSpPr>
          <p:nvPr/>
        </p:nvSpPr>
        <p:spPr bwMode="auto">
          <a:xfrm>
            <a:off x="6784975" y="1449388"/>
            <a:ext cx="1779588" cy="269875"/>
          </a:xfrm>
          <a:prstGeom prst="rect">
            <a:avLst/>
          </a:prstGeom>
          <a:solidFill>
            <a:srgbClr val="667263"/>
          </a:solidFill>
          <a:ln w="9525" cap="rnd">
            <a:solidFill>
              <a:schemeClr val="bg2"/>
            </a:solidFill>
            <a:miter lim="800000"/>
            <a:headEnd type="none" w="sm" len="sm"/>
            <a:tailEnd type="none" w="sm" len="sm"/>
          </a:ln>
        </p:spPr>
        <p:txBody>
          <a:bodyPr wrap="none" anchor="ctr"/>
          <a:lstStyle/>
          <a:p>
            <a:pPr algn="ctr" eaLnBrk="0" hangingPunct="0">
              <a:spcBef>
                <a:spcPct val="50000"/>
              </a:spcBef>
            </a:pPr>
            <a:r>
              <a:rPr lang="en-US" sz="1000">
                <a:solidFill>
                  <a:schemeClr val="bg1"/>
                </a:solidFill>
              </a:rPr>
              <a:t>SUPPLY CHANNELS</a:t>
            </a:r>
          </a:p>
        </p:txBody>
      </p:sp>
      <p:pic>
        <p:nvPicPr>
          <p:cNvPr id="1040" name="Picture 15"/>
          <p:cNvPicPr>
            <a:picLocks noChangeAspect="1" noChangeArrowheads="1"/>
          </p:cNvPicPr>
          <p:nvPr/>
        </p:nvPicPr>
        <p:blipFill>
          <a:blip r:embed="rId6" cstate="print"/>
          <a:srcRect/>
          <a:stretch>
            <a:fillRect/>
          </a:stretch>
        </p:blipFill>
        <p:spPr bwMode="auto">
          <a:xfrm>
            <a:off x="6965950" y="3387725"/>
            <a:ext cx="401638" cy="328613"/>
          </a:xfrm>
          <a:prstGeom prst="rect">
            <a:avLst/>
          </a:prstGeom>
          <a:noFill/>
          <a:ln w="9525">
            <a:noFill/>
            <a:miter lim="800000"/>
            <a:headEnd/>
            <a:tailEnd/>
          </a:ln>
        </p:spPr>
      </p:pic>
      <p:pic>
        <p:nvPicPr>
          <p:cNvPr id="1041" name="Picture 16" descr="tier1"/>
          <p:cNvPicPr>
            <a:picLocks noChangeAspect="1" noChangeArrowheads="1"/>
          </p:cNvPicPr>
          <p:nvPr/>
        </p:nvPicPr>
        <p:blipFill>
          <a:blip r:embed="rId7" cstate="print"/>
          <a:srcRect/>
          <a:stretch>
            <a:fillRect/>
          </a:stretch>
        </p:blipFill>
        <p:spPr bwMode="auto">
          <a:xfrm>
            <a:off x="6999288" y="2247900"/>
            <a:ext cx="300037" cy="328613"/>
          </a:xfrm>
          <a:prstGeom prst="rect">
            <a:avLst/>
          </a:prstGeom>
          <a:noFill/>
          <a:ln w="9525">
            <a:noFill/>
            <a:miter lim="800000"/>
            <a:headEnd/>
            <a:tailEnd/>
          </a:ln>
        </p:spPr>
      </p:pic>
      <p:sp>
        <p:nvSpPr>
          <p:cNvPr id="1042" name="Rectangle 17"/>
          <p:cNvSpPr>
            <a:spLocks noChangeArrowheads="1"/>
          </p:cNvSpPr>
          <p:nvPr/>
        </p:nvSpPr>
        <p:spPr bwMode="auto">
          <a:xfrm>
            <a:off x="7929563" y="1862138"/>
            <a:ext cx="273050" cy="122237"/>
          </a:xfrm>
          <a:prstGeom prst="rect">
            <a:avLst/>
          </a:prstGeom>
          <a:noFill/>
          <a:ln w="9525">
            <a:noFill/>
            <a:miter lim="800000"/>
            <a:headEnd/>
            <a:tailEnd/>
          </a:ln>
        </p:spPr>
        <p:txBody>
          <a:bodyPr wrap="none" lIns="0" tIns="0" rIns="0" bIns="0">
            <a:spAutoFit/>
          </a:bodyPr>
          <a:lstStyle/>
          <a:p>
            <a:pPr algn="ctr" eaLnBrk="0" hangingPunct="0"/>
            <a:r>
              <a:rPr lang="en-US" sz="800" i="1">
                <a:solidFill>
                  <a:srgbClr val="667263"/>
                </a:solidFill>
              </a:rPr>
              <a:t>Tier 2</a:t>
            </a:r>
          </a:p>
        </p:txBody>
      </p:sp>
      <p:sp>
        <p:nvSpPr>
          <p:cNvPr id="1043" name="Rectangle 18"/>
          <p:cNvSpPr>
            <a:spLocks noChangeArrowheads="1"/>
          </p:cNvSpPr>
          <p:nvPr/>
        </p:nvSpPr>
        <p:spPr bwMode="auto">
          <a:xfrm>
            <a:off x="6992938" y="1862138"/>
            <a:ext cx="273050"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Tier 1</a:t>
            </a:r>
          </a:p>
        </p:txBody>
      </p:sp>
      <p:sp>
        <p:nvSpPr>
          <p:cNvPr id="1044" name="Line 19"/>
          <p:cNvSpPr>
            <a:spLocks noChangeShapeType="1"/>
          </p:cNvSpPr>
          <p:nvPr/>
        </p:nvSpPr>
        <p:spPr bwMode="auto">
          <a:xfrm flipV="1">
            <a:off x="7297738" y="2284413"/>
            <a:ext cx="644525" cy="163512"/>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1045" name="Line 20"/>
          <p:cNvSpPr>
            <a:spLocks noChangeShapeType="1"/>
          </p:cNvSpPr>
          <p:nvPr/>
        </p:nvSpPr>
        <p:spPr bwMode="auto">
          <a:xfrm>
            <a:off x="7296150" y="2517775"/>
            <a:ext cx="681038" cy="247650"/>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1046" name="Line 21"/>
          <p:cNvSpPr>
            <a:spLocks noChangeShapeType="1"/>
          </p:cNvSpPr>
          <p:nvPr/>
        </p:nvSpPr>
        <p:spPr bwMode="auto">
          <a:xfrm>
            <a:off x="7267575" y="3527425"/>
            <a:ext cx="776288" cy="1588"/>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1047" name="Rectangle 22"/>
          <p:cNvSpPr>
            <a:spLocks noChangeArrowheads="1"/>
          </p:cNvSpPr>
          <p:nvPr/>
        </p:nvSpPr>
        <p:spPr bwMode="auto">
          <a:xfrm>
            <a:off x="892175" y="2065338"/>
            <a:ext cx="531813"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Customers</a:t>
            </a:r>
          </a:p>
        </p:txBody>
      </p:sp>
      <p:sp>
        <p:nvSpPr>
          <p:cNvPr id="1048" name="Rectangle 23"/>
          <p:cNvSpPr>
            <a:spLocks noChangeArrowheads="1"/>
          </p:cNvSpPr>
          <p:nvPr/>
        </p:nvSpPr>
        <p:spPr bwMode="auto">
          <a:xfrm>
            <a:off x="795338" y="3040063"/>
            <a:ext cx="758825"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Stores and DCs</a:t>
            </a:r>
          </a:p>
        </p:txBody>
      </p:sp>
      <p:sp>
        <p:nvSpPr>
          <p:cNvPr id="1049" name="Text Box 24"/>
          <p:cNvSpPr txBox="1">
            <a:spLocks noChangeArrowheads="1"/>
          </p:cNvSpPr>
          <p:nvPr/>
        </p:nvSpPr>
        <p:spPr bwMode="auto">
          <a:xfrm>
            <a:off x="6313488" y="2936875"/>
            <a:ext cx="334962" cy="122238"/>
          </a:xfrm>
          <a:prstGeom prst="rect">
            <a:avLst/>
          </a:prstGeom>
          <a:noFill/>
          <a:ln w="9525" algn="ctr">
            <a:noFill/>
            <a:miter lim="800000"/>
            <a:headEnd/>
            <a:tailEnd/>
          </a:ln>
        </p:spPr>
        <p:txBody>
          <a:bodyPr wrap="none" lIns="0" tIns="0" rIns="0" bIns="0">
            <a:spAutoFit/>
          </a:bodyPr>
          <a:lstStyle/>
          <a:p>
            <a:pPr algn="ctr" eaLnBrk="0" hangingPunct="0"/>
            <a:r>
              <a:rPr lang="en-US" sz="800">
                <a:solidFill>
                  <a:srgbClr val="4D5C91"/>
                </a:solidFill>
              </a:rPr>
              <a:t>Orders</a:t>
            </a:r>
          </a:p>
        </p:txBody>
      </p:sp>
      <p:sp>
        <p:nvSpPr>
          <p:cNvPr id="1050" name="Line 25"/>
          <p:cNvSpPr>
            <a:spLocks noChangeShapeType="1"/>
          </p:cNvSpPr>
          <p:nvPr/>
        </p:nvSpPr>
        <p:spPr bwMode="auto">
          <a:xfrm>
            <a:off x="906463" y="5019675"/>
            <a:ext cx="7643812" cy="0"/>
          </a:xfrm>
          <a:prstGeom prst="line">
            <a:avLst/>
          </a:prstGeom>
          <a:noFill/>
          <a:ln w="57150">
            <a:solidFill>
              <a:schemeClr val="accent1"/>
            </a:solidFill>
            <a:round/>
            <a:headEnd type="triangle" w="med" len="med"/>
            <a:tailEnd type="triangle" w="med" len="med"/>
          </a:ln>
        </p:spPr>
        <p:txBody>
          <a:bodyPr lIns="92075" tIns="46038" rIns="92075" bIns="46038">
            <a:spAutoFit/>
          </a:bodyPr>
          <a:lstStyle/>
          <a:p>
            <a:endParaRPr lang="en-US"/>
          </a:p>
        </p:txBody>
      </p:sp>
      <p:sp>
        <p:nvSpPr>
          <p:cNvPr id="1051" name="Text Box 26"/>
          <p:cNvSpPr txBox="1">
            <a:spLocks noChangeArrowheads="1"/>
          </p:cNvSpPr>
          <p:nvPr/>
        </p:nvSpPr>
        <p:spPr bwMode="auto">
          <a:xfrm>
            <a:off x="2852738" y="4865688"/>
            <a:ext cx="3770312" cy="284162"/>
          </a:xfrm>
          <a:prstGeom prst="rect">
            <a:avLst/>
          </a:prstGeom>
          <a:solidFill>
            <a:srgbClr val="EAEAEA"/>
          </a:solidFill>
          <a:ln w="3175" algn="ctr">
            <a:noFill/>
            <a:miter lim="800000"/>
            <a:headEnd/>
            <a:tailEnd/>
          </a:ln>
        </p:spPr>
        <p:txBody>
          <a:bodyPr wrap="none" lIns="0" tIns="0" rIns="0" bIns="0" anchor="ctr"/>
          <a:lstStyle/>
          <a:p>
            <a:pPr marL="119063" indent="-119063" algn="ctr">
              <a:lnSpc>
                <a:spcPct val="90000"/>
              </a:lnSpc>
              <a:spcBef>
                <a:spcPct val="50000"/>
              </a:spcBef>
              <a:buClr>
                <a:schemeClr val="accent1"/>
              </a:buClr>
            </a:pPr>
            <a:r>
              <a:rPr lang="en-US">
                <a:solidFill>
                  <a:schemeClr val="accent1"/>
                </a:solidFill>
              </a:rPr>
              <a:t>STATIC TACTICAL PLANNING PROCESS</a:t>
            </a:r>
          </a:p>
        </p:txBody>
      </p:sp>
      <p:sp>
        <p:nvSpPr>
          <p:cNvPr id="1052" name="Line 27"/>
          <p:cNvSpPr>
            <a:spLocks noChangeShapeType="1"/>
          </p:cNvSpPr>
          <p:nvPr/>
        </p:nvSpPr>
        <p:spPr bwMode="auto">
          <a:xfrm>
            <a:off x="4752975" y="3082925"/>
            <a:ext cx="2211388" cy="0"/>
          </a:xfrm>
          <a:prstGeom prst="line">
            <a:avLst/>
          </a:prstGeom>
          <a:noFill/>
          <a:ln w="12700">
            <a:solidFill>
              <a:schemeClr val="folHlink"/>
            </a:solidFill>
            <a:round/>
            <a:headEnd type="triangle" w="med" len="med"/>
            <a:tailEnd type="triangle" w="med" len="med"/>
          </a:ln>
        </p:spPr>
        <p:txBody>
          <a:bodyPr wrap="none" anchor="ctr"/>
          <a:lstStyle/>
          <a:p>
            <a:endParaRPr lang="en-US"/>
          </a:p>
        </p:txBody>
      </p:sp>
      <p:pic>
        <p:nvPicPr>
          <p:cNvPr id="1053" name="Picture 28" descr="supplier"/>
          <p:cNvPicPr>
            <a:picLocks noChangeAspect="1" noChangeArrowheads="1"/>
          </p:cNvPicPr>
          <p:nvPr/>
        </p:nvPicPr>
        <p:blipFill>
          <a:blip r:embed="rId8" cstate="print"/>
          <a:srcRect/>
          <a:stretch>
            <a:fillRect/>
          </a:stretch>
        </p:blipFill>
        <p:spPr bwMode="auto">
          <a:xfrm>
            <a:off x="7967663" y="2078038"/>
            <a:ext cx="309562" cy="452437"/>
          </a:xfrm>
          <a:prstGeom prst="rect">
            <a:avLst/>
          </a:prstGeom>
          <a:noFill/>
          <a:ln w="9525">
            <a:noFill/>
            <a:miter lim="800000"/>
            <a:headEnd/>
            <a:tailEnd/>
          </a:ln>
        </p:spPr>
      </p:pic>
      <p:pic>
        <p:nvPicPr>
          <p:cNvPr id="1054" name="Picture 29" descr="supplier"/>
          <p:cNvPicPr>
            <a:picLocks noChangeAspect="1" noChangeArrowheads="1"/>
          </p:cNvPicPr>
          <p:nvPr/>
        </p:nvPicPr>
        <p:blipFill>
          <a:blip r:embed="rId8" cstate="print"/>
          <a:srcRect/>
          <a:stretch>
            <a:fillRect/>
          </a:stretch>
        </p:blipFill>
        <p:spPr bwMode="auto">
          <a:xfrm>
            <a:off x="7993063" y="2573338"/>
            <a:ext cx="309562" cy="452437"/>
          </a:xfrm>
          <a:prstGeom prst="rect">
            <a:avLst/>
          </a:prstGeom>
          <a:noFill/>
          <a:ln w="9525">
            <a:noFill/>
            <a:miter lim="800000"/>
            <a:headEnd/>
            <a:tailEnd/>
          </a:ln>
        </p:spPr>
      </p:pic>
      <p:pic>
        <p:nvPicPr>
          <p:cNvPr id="1055" name="Picture 30" descr="supplier"/>
          <p:cNvPicPr>
            <a:picLocks noChangeAspect="1" noChangeArrowheads="1"/>
          </p:cNvPicPr>
          <p:nvPr/>
        </p:nvPicPr>
        <p:blipFill>
          <a:blip r:embed="rId8" cstate="print"/>
          <a:srcRect/>
          <a:stretch>
            <a:fillRect/>
          </a:stretch>
        </p:blipFill>
        <p:spPr bwMode="auto">
          <a:xfrm>
            <a:off x="8018463" y="3309938"/>
            <a:ext cx="309562" cy="452437"/>
          </a:xfrm>
          <a:prstGeom prst="rect">
            <a:avLst/>
          </a:prstGeom>
          <a:noFill/>
          <a:ln w="9525">
            <a:noFill/>
            <a:miter lim="800000"/>
            <a:headEnd/>
            <a:tailEnd/>
          </a:ln>
        </p:spPr>
      </p:pic>
      <p:sp>
        <p:nvSpPr>
          <p:cNvPr id="1056" name="AutoShape 31"/>
          <p:cNvSpPr>
            <a:spLocks noChangeArrowheads="1"/>
          </p:cNvSpPr>
          <p:nvPr/>
        </p:nvSpPr>
        <p:spPr bwMode="auto">
          <a:xfrm>
            <a:off x="946150" y="4102100"/>
            <a:ext cx="13335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Demand increase today at key customer</a:t>
            </a:r>
          </a:p>
        </p:txBody>
      </p:sp>
      <p:sp>
        <p:nvSpPr>
          <p:cNvPr id="1057" name="AutoShape 32"/>
          <p:cNvSpPr>
            <a:spLocks noChangeArrowheads="1"/>
          </p:cNvSpPr>
          <p:nvPr/>
        </p:nvSpPr>
        <p:spPr bwMode="auto">
          <a:xfrm>
            <a:off x="4837113" y="4102100"/>
            <a:ext cx="15748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Assembly production line down for next two days</a:t>
            </a:r>
          </a:p>
        </p:txBody>
      </p:sp>
      <p:sp>
        <p:nvSpPr>
          <p:cNvPr id="1058" name="AutoShape 33"/>
          <p:cNvSpPr>
            <a:spLocks noChangeArrowheads="1"/>
          </p:cNvSpPr>
          <p:nvPr/>
        </p:nvSpPr>
        <p:spPr bwMode="auto">
          <a:xfrm>
            <a:off x="6983413" y="4102100"/>
            <a:ext cx="14478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Supplier unable to meet this week’s commitment</a:t>
            </a:r>
          </a:p>
        </p:txBody>
      </p:sp>
      <p:sp>
        <p:nvSpPr>
          <p:cNvPr id="1059" name="Rectangle 34"/>
          <p:cNvSpPr>
            <a:spLocks noChangeArrowheads="1"/>
          </p:cNvSpPr>
          <p:nvPr/>
        </p:nvSpPr>
        <p:spPr bwMode="auto">
          <a:xfrm>
            <a:off x="2692400" y="3341688"/>
            <a:ext cx="647700" cy="273050"/>
          </a:xfrm>
          <a:prstGeom prst="rect">
            <a:avLst/>
          </a:prstGeom>
          <a:noFill/>
          <a:ln w="9525" algn="ctr">
            <a:noFill/>
            <a:miter lim="800000"/>
            <a:headEnd/>
            <a:tailEnd/>
          </a:ln>
        </p:spPr>
        <p:txBody>
          <a:bodyPr wrap="none" lIns="0" tIns="0" rIns="0" bIns="0">
            <a:spAutoFit/>
          </a:bodyPr>
          <a:lstStyle/>
          <a:p>
            <a:pPr algn="ctr" eaLnBrk="0" hangingPunct="0"/>
            <a:r>
              <a:rPr lang="en-US" sz="900" i="1"/>
              <a:t>Consensus </a:t>
            </a:r>
          </a:p>
          <a:p>
            <a:pPr algn="ctr" eaLnBrk="0" hangingPunct="0"/>
            <a:r>
              <a:rPr lang="en-US" sz="900" i="1"/>
              <a:t>Forecast</a:t>
            </a:r>
          </a:p>
        </p:txBody>
      </p:sp>
      <p:sp>
        <p:nvSpPr>
          <p:cNvPr id="1060" name="AutoShape 35"/>
          <p:cNvSpPr>
            <a:spLocks noChangeArrowheads="1"/>
          </p:cNvSpPr>
          <p:nvPr/>
        </p:nvSpPr>
        <p:spPr bwMode="auto">
          <a:xfrm>
            <a:off x="3098800" y="4102100"/>
            <a:ext cx="13335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Fix quality issue with component right now (ECO)</a:t>
            </a:r>
          </a:p>
        </p:txBody>
      </p:sp>
      <p:sp>
        <p:nvSpPr>
          <p:cNvPr id="1061" name="Rectangle 36"/>
          <p:cNvSpPr>
            <a:spLocks noChangeArrowheads="1"/>
          </p:cNvSpPr>
          <p:nvPr/>
        </p:nvSpPr>
        <p:spPr bwMode="auto">
          <a:xfrm>
            <a:off x="4470400" y="3341688"/>
            <a:ext cx="654050" cy="273050"/>
          </a:xfrm>
          <a:prstGeom prst="rect">
            <a:avLst/>
          </a:prstGeom>
          <a:noFill/>
          <a:ln w="9525" algn="ctr">
            <a:noFill/>
            <a:miter lim="800000"/>
            <a:headEnd/>
            <a:tailEnd/>
          </a:ln>
        </p:spPr>
        <p:txBody>
          <a:bodyPr wrap="none" lIns="0" tIns="0" rIns="0" bIns="0">
            <a:spAutoFit/>
          </a:bodyPr>
          <a:lstStyle/>
          <a:p>
            <a:pPr algn="ctr" eaLnBrk="0" hangingPunct="0"/>
            <a:r>
              <a:rPr lang="en-US" sz="900" i="1"/>
              <a:t>Tactical</a:t>
            </a:r>
          </a:p>
          <a:p>
            <a:pPr algn="ctr" eaLnBrk="0" hangingPunct="0"/>
            <a:r>
              <a:rPr lang="en-US" sz="900" i="1"/>
              <a:t>Supply Plan</a:t>
            </a:r>
          </a:p>
        </p:txBody>
      </p:sp>
      <p:sp>
        <p:nvSpPr>
          <p:cNvPr id="1062" name="Text Box 37"/>
          <p:cNvSpPr txBox="1">
            <a:spLocks noChangeArrowheads="1"/>
          </p:cNvSpPr>
          <p:nvPr/>
        </p:nvSpPr>
        <p:spPr bwMode="auto">
          <a:xfrm>
            <a:off x="688975" y="5072063"/>
            <a:ext cx="8226425" cy="717550"/>
          </a:xfrm>
          <a:prstGeom prst="rect">
            <a:avLst/>
          </a:prstGeom>
          <a:noFill/>
          <a:ln w="9525" algn="ctr">
            <a:noFill/>
            <a:miter lim="800000"/>
            <a:headEnd type="none" w="sm" len="sm"/>
            <a:tailEnd type="none" w="sm" len="sm"/>
          </a:ln>
        </p:spPr>
        <p:txBody>
          <a:bodyPr lIns="92075" tIns="46038" rIns="92075" bIns="46038"/>
          <a:lstStyle/>
          <a:p>
            <a:pPr marL="342900" indent="-342900">
              <a:spcBef>
                <a:spcPct val="20000"/>
              </a:spcBef>
              <a:buClr>
                <a:schemeClr val="accent1"/>
              </a:buClr>
              <a:buFont typeface="Wingdings" pitchFamily="2" charset="2"/>
              <a:buChar char="M"/>
            </a:pPr>
            <a:r>
              <a:rPr lang="en-US" b="0" i="1"/>
              <a:t>Tactical plan is released  – Execution events only factored in during next planning cycle</a:t>
            </a:r>
          </a:p>
          <a:p>
            <a:pPr marL="342900" indent="-342900">
              <a:spcBef>
                <a:spcPct val="20000"/>
              </a:spcBef>
              <a:buClr>
                <a:schemeClr val="accent1"/>
              </a:buClr>
              <a:buFont typeface="Wingdings" pitchFamily="2" charset="2"/>
              <a:buChar char="M"/>
            </a:pPr>
            <a:r>
              <a:rPr lang="en-US" b="0" i="1"/>
              <a:t>No ability to quickly react to demand, supply, capacity, and engineering changes</a:t>
            </a:r>
          </a:p>
          <a:p>
            <a:pPr marL="342900" indent="-342900">
              <a:spcBef>
                <a:spcPct val="20000"/>
              </a:spcBef>
              <a:buClr>
                <a:schemeClr val="accent1"/>
              </a:buClr>
              <a:buFont typeface="Wingdings" pitchFamily="2" charset="2"/>
              <a:buChar char="M"/>
            </a:pPr>
            <a:r>
              <a:rPr lang="en-US" b="0" i="1"/>
              <a:t>High latency and too many challenges to bring external information into ERP to drive decisions</a:t>
            </a:r>
          </a:p>
          <a:p>
            <a:pPr marL="342900" indent="-342900">
              <a:spcBef>
                <a:spcPct val="20000"/>
              </a:spcBef>
              <a:buClr>
                <a:schemeClr val="accent1"/>
              </a:buClr>
              <a:buFont typeface="Wingdings" pitchFamily="2" charset="2"/>
              <a:buChar char="M"/>
            </a:pPr>
            <a:r>
              <a:rPr lang="en-US" b="0" i="1"/>
              <a:t>Broken S&amp;OP process: too much latency to react quickly to latest demand signals</a:t>
            </a:r>
          </a:p>
          <a:p>
            <a:pPr marL="342900" indent="-342900">
              <a:spcBef>
                <a:spcPct val="20000"/>
              </a:spcBef>
              <a:buClr>
                <a:schemeClr val="accent1"/>
              </a:buClr>
              <a:buFont typeface="Wingdings" pitchFamily="2" charset="2"/>
              <a:buNone/>
            </a:pPr>
            <a:endParaRPr lang="en-US" b="0"/>
          </a:p>
        </p:txBody>
      </p:sp>
      <p:pic>
        <p:nvPicPr>
          <p:cNvPr id="1063" name="Picture 38" descr="Documents: Chart"/>
          <p:cNvPicPr preferRelativeResize="0">
            <a:picLocks noChangeAspect="1" noChangeArrowheads="1"/>
          </p:cNvPicPr>
          <p:nvPr/>
        </p:nvPicPr>
        <p:blipFill>
          <a:blip r:embed="rId9" cstate="print"/>
          <a:srcRect/>
          <a:stretch>
            <a:fillRect/>
          </a:stretch>
        </p:blipFill>
        <p:spPr bwMode="auto">
          <a:xfrm>
            <a:off x="3148013" y="2597150"/>
            <a:ext cx="511175" cy="711200"/>
          </a:xfrm>
          <a:prstGeom prst="rect">
            <a:avLst/>
          </a:prstGeom>
          <a:noFill/>
          <a:ln w="9525">
            <a:noFill/>
            <a:miter lim="800000"/>
            <a:headEnd/>
            <a:tailEnd/>
          </a:ln>
        </p:spPr>
      </p:pic>
      <p:sp>
        <p:nvSpPr>
          <p:cNvPr id="1064" name="Freeform 39"/>
          <p:cNvSpPr>
            <a:spLocks/>
          </p:cNvSpPr>
          <p:nvPr/>
        </p:nvSpPr>
        <p:spPr bwMode="auto">
          <a:xfrm rot="6096150" flipH="1">
            <a:off x="3683794" y="2743994"/>
            <a:ext cx="633413" cy="1216025"/>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gradFill rotWithShape="0">
            <a:gsLst>
              <a:gs pos="0">
                <a:srgbClr val="FAFAFA"/>
              </a:gs>
              <a:gs pos="100000">
                <a:srgbClr val="EAEAEA">
                  <a:alpha val="15999"/>
                </a:srgbClr>
              </a:gs>
            </a:gsLst>
            <a:lin ang="18900000" scaled="1"/>
          </a:gradFill>
          <a:ln w="9525">
            <a:round/>
            <a:headEnd/>
            <a:tailEnd/>
          </a:ln>
          <a:scene3d>
            <a:camera prst="legacyObliqueTopRight"/>
            <a:lightRig rig="legacyFlat3" dir="b"/>
          </a:scene3d>
          <a:sp3d extrusionH="100000" prstMaterial="legacyMatte">
            <a:bevelT w="13500" h="13500" prst="angle"/>
            <a:bevelB w="13500" h="13500" prst="angle"/>
            <a:extrusionClr>
              <a:srgbClr val="EAEAEA"/>
            </a:extrusionClr>
          </a:sp3d>
        </p:spPr>
        <p:txBody>
          <a:bodyPr>
            <a:flatTx/>
          </a:bodyPr>
          <a:lstStyle/>
          <a:p>
            <a:endParaRPr lang="en-US"/>
          </a:p>
        </p:txBody>
      </p:sp>
      <p:pic>
        <p:nvPicPr>
          <p:cNvPr id="1065" name="Picture 40" descr="Documents: Comparison Chart"/>
          <p:cNvPicPr>
            <a:picLocks noChangeAspect="1" noChangeArrowheads="1"/>
          </p:cNvPicPr>
          <p:nvPr/>
        </p:nvPicPr>
        <p:blipFill>
          <a:blip r:embed="rId10" cstate="print"/>
          <a:srcRect/>
          <a:stretch>
            <a:fillRect/>
          </a:stretch>
        </p:blipFill>
        <p:spPr bwMode="auto">
          <a:xfrm>
            <a:off x="4343400" y="2600325"/>
            <a:ext cx="442913" cy="708025"/>
          </a:xfrm>
          <a:prstGeom prst="rect">
            <a:avLst/>
          </a:prstGeom>
          <a:noFill/>
          <a:ln w="9525">
            <a:noFill/>
            <a:miter lim="800000"/>
            <a:headEnd/>
            <a:tailEnd/>
          </a:ln>
        </p:spPr>
      </p:pic>
      <p:sp>
        <p:nvSpPr>
          <p:cNvPr id="1066" name="Text Box 41"/>
          <p:cNvSpPr txBox="1">
            <a:spLocks noChangeArrowheads="1"/>
          </p:cNvSpPr>
          <p:nvPr/>
        </p:nvSpPr>
        <p:spPr bwMode="auto">
          <a:xfrm>
            <a:off x="3875088" y="2870200"/>
            <a:ext cx="354012" cy="244475"/>
          </a:xfrm>
          <a:prstGeom prst="rect">
            <a:avLst/>
          </a:prstGeom>
          <a:noFill/>
          <a:ln w="9525" algn="ctr">
            <a:noFill/>
            <a:miter lim="800000"/>
            <a:headEnd/>
            <a:tailEnd/>
          </a:ln>
        </p:spPr>
        <p:txBody>
          <a:bodyPr wrap="none" lIns="0" tIns="0" rIns="0" bIns="0">
            <a:spAutoFit/>
          </a:bodyPr>
          <a:lstStyle/>
          <a:p>
            <a:pPr algn="ctr" eaLnBrk="0" hangingPunct="0"/>
            <a:r>
              <a:rPr lang="en-US" sz="800">
                <a:solidFill>
                  <a:schemeClr val="accent1"/>
                </a:solidFill>
              </a:rPr>
              <a:t>BATCH</a:t>
            </a:r>
          </a:p>
          <a:p>
            <a:pPr algn="ctr" eaLnBrk="0" hangingPunct="0"/>
            <a:r>
              <a:rPr lang="en-US" sz="800">
                <a:solidFill>
                  <a:schemeClr val="accent1"/>
                </a:solidFill>
              </a:rPr>
              <a:t>CYCLE</a:t>
            </a:r>
          </a:p>
        </p:txBody>
      </p:sp>
      <p:sp>
        <p:nvSpPr>
          <p:cNvPr id="399402" name="Text Box 42"/>
          <p:cNvSpPr txBox="1">
            <a:spLocks noChangeArrowheads="1"/>
          </p:cNvSpPr>
          <p:nvPr/>
        </p:nvSpPr>
        <p:spPr bwMode="auto">
          <a:xfrm>
            <a:off x="847725" y="4354513"/>
            <a:ext cx="273050" cy="404812"/>
          </a:xfrm>
          <a:prstGeom prst="rect">
            <a:avLst/>
          </a:prstGeom>
          <a:solidFill>
            <a:srgbClr val="FFFF00"/>
          </a:solidFill>
          <a:ln w="38100" algn="ctr">
            <a:solidFill>
              <a:srgbClr val="FFFF00"/>
            </a:solidFill>
            <a:miter lim="800000"/>
            <a:headEnd/>
            <a:tailEnd/>
          </a:ln>
          <a:effectLst>
            <a:outerShdw dist="35921" dir="2700000" algn="ctr" rotWithShape="0">
              <a:srgbClr val="808080">
                <a:alpha val="50000"/>
              </a:srgbClr>
            </a:outerShdw>
          </a:effectLst>
        </p:spPr>
        <p:txBody>
          <a:bodyPr lIns="92075" tIns="46038" rIns="92075" bIns="46038">
            <a:spAutoFit/>
          </a:bodyPr>
          <a:lstStyle/>
          <a:p>
            <a:pPr>
              <a:buClr>
                <a:schemeClr val="accent1"/>
              </a:buClr>
              <a:defRPr/>
            </a:pPr>
            <a:r>
              <a:rPr lang="en-US" sz="1800">
                <a:solidFill>
                  <a:schemeClr val="accent1"/>
                </a:solidFill>
                <a:latin typeface="Arial" charset="0"/>
                <a:cs typeface="+mn-cs"/>
              </a:rPr>
              <a:t>?</a:t>
            </a:r>
          </a:p>
        </p:txBody>
      </p:sp>
      <p:sp>
        <p:nvSpPr>
          <p:cNvPr id="399403" name="Text Box 43"/>
          <p:cNvSpPr txBox="1">
            <a:spLocks noChangeArrowheads="1"/>
          </p:cNvSpPr>
          <p:nvPr/>
        </p:nvSpPr>
        <p:spPr bwMode="auto">
          <a:xfrm>
            <a:off x="2936875" y="4354513"/>
            <a:ext cx="273050" cy="404812"/>
          </a:xfrm>
          <a:prstGeom prst="rect">
            <a:avLst/>
          </a:prstGeom>
          <a:solidFill>
            <a:srgbClr val="FFFF00"/>
          </a:solidFill>
          <a:ln w="38100" algn="ctr">
            <a:solidFill>
              <a:srgbClr val="FFFF00"/>
            </a:solidFill>
            <a:miter lim="800000"/>
            <a:headEnd/>
            <a:tailEnd/>
          </a:ln>
          <a:effectLst>
            <a:outerShdw dist="35921" dir="2700000" algn="ctr" rotWithShape="0">
              <a:srgbClr val="808080">
                <a:alpha val="50000"/>
              </a:srgbClr>
            </a:outerShdw>
          </a:effectLst>
        </p:spPr>
        <p:txBody>
          <a:bodyPr lIns="92075" tIns="46038" rIns="92075" bIns="46038">
            <a:spAutoFit/>
          </a:bodyPr>
          <a:lstStyle/>
          <a:p>
            <a:pPr>
              <a:buClr>
                <a:schemeClr val="accent1"/>
              </a:buClr>
              <a:defRPr/>
            </a:pPr>
            <a:r>
              <a:rPr lang="en-US" sz="1800">
                <a:solidFill>
                  <a:schemeClr val="accent1"/>
                </a:solidFill>
                <a:latin typeface="Arial" charset="0"/>
                <a:cs typeface="+mn-cs"/>
              </a:rPr>
              <a:t>?</a:t>
            </a:r>
          </a:p>
        </p:txBody>
      </p:sp>
      <p:sp>
        <p:nvSpPr>
          <p:cNvPr id="399404" name="Text Box 44"/>
          <p:cNvSpPr txBox="1">
            <a:spLocks noChangeArrowheads="1"/>
          </p:cNvSpPr>
          <p:nvPr/>
        </p:nvSpPr>
        <p:spPr bwMode="auto">
          <a:xfrm>
            <a:off x="4689475" y="4354513"/>
            <a:ext cx="273050" cy="404812"/>
          </a:xfrm>
          <a:prstGeom prst="rect">
            <a:avLst/>
          </a:prstGeom>
          <a:solidFill>
            <a:srgbClr val="FFFF00"/>
          </a:solidFill>
          <a:ln w="38100" algn="ctr">
            <a:solidFill>
              <a:srgbClr val="FFFF00"/>
            </a:solidFill>
            <a:miter lim="800000"/>
            <a:headEnd/>
            <a:tailEnd/>
          </a:ln>
          <a:effectLst>
            <a:outerShdw dist="35921" dir="2700000" algn="ctr" rotWithShape="0">
              <a:srgbClr val="808080">
                <a:alpha val="50000"/>
              </a:srgbClr>
            </a:outerShdw>
          </a:effectLst>
        </p:spPr>
        <p:txBody>
          <a:bodyPr lIns="92075" tIns="46038" rIns="92075" bIns="46038">
            <a:spAutoFit/>
          </a:bodyPr>
          <a:lstStyle/>
          <a:p>
            <a:pPr>
              <a:buClr>
                <a:schemeClr val="accent1"/>
              </a:buClr>
              <a:defRPr/>
            </a:pPr>
            <a:r>
              <a:rPr lang="en-US" sz="1800">
                <a:solidFill>
                  <a:schemeClr val="accent1"/>
                </a:solidFill>
                <a:latin typeface="Arial" charset="0"/>
                <a:cs typeface="+mn-cs"/>
              </a:rPr>
              <a:t>?</a:t>
            </a:r>
          </a:p>
        </p:txBody>
      </p:sp>
      <p:sp>
        <p:nvSpPr>
          <p:cNvPr id="399405" name="Text Box 45"/>
          <p:cNvSpPr txBox="1">
            <a:spLocks noChangeArrowheads="1"/>
          </p:cNvSpPr>
          <p:nvPr/>
        </p:nvSpPr>
        <p:spPr bwMode="auto">
          <a:xfrm>
            <a:off x="6861175" y="4354513"/>
            <a:ext cx="273050" cy="404812"/>
          </a:xfrm>
          <a:prstGeom prst="rect">
            <a:avLst/>
          </a:prstGeom>
          <a:solidFill>
            <a:srgbClr val="FFFF00"/>
          </a:solidFill>
          <a:ln w="38100" algn="ctr">
            <a:solidFill>
              <a:srgbClr val="FFFF00"/>
            </a:solidFill>
            <a:miter lim="800000"/>
            <a:headEnd/>
            <a:tailEnd/>
          </a:ln>
          <a:effectLst>
            <a:outerShdw dist="35921" dir="2700000" algn="ctr" rotWithShape="0">
              <a:srgbClr val="808080">
                <a:alpha val="50000"/>
              </a:srgbClr>
            </a:outerShdw>
          </a:effectLst>
        </p:spPr>
        <p:txBody>
          <a:bodyPr lIns="92075" tIns="46038" rIns="92075" bIns="46038">
            <a:spAutoFit/>
          </a:bodyPr>
          <a:lstStyle/>
          <a:p>
            <a:pPr>
              <a:buClr>
                <a:schemeClr val="accent1"/>
              </a:buClr>
              <a:defRPr/>
            </a:pPr>
            <a:r>
              <a:rPr lang="en-US" sz="1800">
                <a:solidFill>
                  <a:schemeClr val="accent1"/>
                </a:solidFill>
                <a:latin typeface="Arial" charset="0"/>
                <a:cs typeface="+mn-cs"/>
              </a:rPr>
              <a:t>?</a:t>
            </a:r>
          </a:p>
        </p:txBody>
      </p:sp>
      <p:sp>
        <p:nvSpPr>
          <p:cNvPr id="1071" name="Rectangle 46"/>
          <p:cNvSpPr>
            <a:spLocks noChangeArrowheads="1"/>
          </p:cNvSpPr>
          <p:nvPr/>
        </p:nvSpPr>
        <p:spPr bwMode="auto">
          <a:xfrm>
            <a:off x="2990850" y="1619250"/>
            <a:ext cx="3248025" cy="685800"/>
          </a:xfrm>
          <a:prstGeom prst="rect">
            <a:avLst/>
          </a:prstGeom>
          <a:solidFill>
            <a:srgbClr val="DDDDDD"/>
          </a:solidFill>
          <a:ln w="38100" algn="ctr">
            <a:solidFill>
              <a:srgbClr val="BE0000"/>
            </a:solidFill>
            <a:miter lim="800000"/>
            <a:headEnd/>
            <a:tailEnd/>
          </a:ln>
        </p:spPr>
        <p:txBody>
          <a:bodyPr wrap="none" lIns="92075" tIns="46038" rIns="92075" bIns="46038" anchor="ctr"/>
          <a:lstStyle/>
          <a:p>
            <a:pPr algn="ctr">
              <a:buClr>
                <a:schemeClr val="accent1"/>
              </a:buClr>
            </a:pPr>
            <a:endParaRPr lang="en-US"/>
          </a:p>
        </p:txBody>
      </p:sp>
      <p:sp>
        <p:nvSpPr>
          <p:cNvPr id="1072" name="Rectangle 47"/>
          <p:cNvSpPr>
            <a:spLocks noChangeArrowheads="1"/>
          </p:cNvSpPr>
          <p:nvPr/>
        </p:nvSpPr>
        <p:spPr bwMode="auto">
          <a:xfrm>
            <a:off x="3022600" y="1652588"/>
            <a:ext cx="1885950" cy="136525"/>
          </a:xfrm>
          <a:prstGeom prst="rect">
            <a:avLst/>
          </a:prstGeom>
          <a:noFill/>
          <a:ln w="9525" algn="ctr">
            <a:noFill/>
            <a:miter lim="800000"/>
            <a:headEnd/>
            <a:tailEnd/>
          </a:ln>
        </p:spPr>
        <p:txBody>
          <a:bodyPr wrap="none" lIns="0" tIns="0" rIns="0" bIns="0">
            <a:spAutoFit/>
          </a:bodyPr>
          <a:lstStyle/>
          <a:p>
            <a:pPr algn="ctr" eaLnBrk="0" hangingPunct="0"/>
            <a:r>
              <a:rPr lang="en-US" sz="900" i="1">
                <a:solidFill>
                  <a:srgbClr val="BE0000"/>
                </a:solidFill>
              </a:rPr>
              <a:t>Traditional monthly S&amp;OP process</a:t>
            </a:r>
          </a:p>
        </p:txBody>
      </p:sp>
      <p:sp>
        <p:nvSpPr>
          <p:cNvPr id="1073" name="Oval 48"/>
          <p:cNvSpPr>
            <a:spLocks noChangeArrowheads="1"/>
          </p:cNvSpPr>
          <p:nvPr/>
        </p:nvSpPr>
        <p:spPr bwMode="auto">
          <a:xfrm>
            <a:off x="3152775" y="1914525"/>
            <a:ext cx="247650" cy="257175"/>
          </a:xfrm>
          <a:prstGeom prst="ellipse">
            <a:avLst/>
          </a:prstGeom>
          <a:solidFill>
            <a:schemeClr val="accent1"/>
          </a:solidFill>
          <a:ln w="38100" algn="ctr">
            <a:solidFill>
              <a:srgbClr val="BE0000"/>
            </a:solidFill>
            <a:round/>
            <a:headEnd/>
            <a:tailEnd/>
          </a:ln>
        </p:spPr>
        <p:txBody>
          <a:bodyPr wrap="none" lIns="92075" tIns="46038" rIns="92075" bIns="46038" anchor="ctr"/>
          <a:lstStyle/>
          <a:p>
            <a:pPr algn="ctr">
              <a:buClr>
                <a:schemeClr val="accent1"/>
              </a:buClr>
            </a:pPr>
            <a:endParaRPr lang="en-US"/>
          </a:p>
        </p:txBody>
      </p:sp>
      <p:sp>
        <p:nvSpPr>
          <p:cNvPr id="1074" name="Rectangle 49"/>
          <p:cNvSpPr>
            <a:spLocks noChangeArrowheads="1"/>
          </p:cNvSpPr>
          <p:nvPr/>
        </p:nvSpPr>
        <p:spPr bwMode="auto">
          <a:xfrm>
            <a:off x="3449638" y="1920875"/>
            <a:ext cx="430212" cy="244475"/>
          </a:xfrm>
          <a:prstGeom prst="rect">
            <a:avLst/>
          </a:prstGeom>
          <a:noFill/>
          <a:ln w="9525" algn="ctr">
            <a:noFill/>
            <a:miter lim="800000"/>
            <a:headEnd/>
            <a:tailEnd/>
          </a:ln>
        </p:spPr>
        <p:txBody>
          <a:bodyPr wrap="none" lIns="0" tIns="0" rIns="0" bIns="0">
            <a:spAutoFit/>
          </a:bodyPr>
          <a:lstStyle/>
          <a:p>
            <a:pPr eaLnBrk="0" hangingPunct="0"/>
            <a:r>
              <a:rPr lang="en-US" sz="800" i="1">
                <a:solidFill>
                  <a:srgbClr val="667263"/>
                </a:solidFill>
              </a:rPr>
              <a:t>Demand </a:t>
            </a:r>
          </a:p>
          <a:p>
            <a:pPr eaLnBrk="0" hangingPunct="0"/>
            <a:r>
              <a:rPr lang="en-US" sz="800" i="1">
                <a:solidFill>
                  <a:srgbClr val="667263"/>
                </a:solidFill>
              </a:rPr>
              <a:t>Review </a:t>
            </a:r>
          </a:p>
        </p:txBody>
      </p:sp>
      <p:sp>
        <p:nvSpPr>
          <p:cNvPr id="1075" name="Rectangle 50"/>
          <p:cNvSpPr>
            <a:spLocks noChangeArrowheads="1"/>
          </p:cNvSpPr>
          <p:nvPr/>
        </p:nvSpPr>
        <p:spPr bwMode="auto">
          <a:xfrm>
            <a:off x="4629150" y="1920875"/>
            <a:ext cx="381000" cy="244475"/>
          </a:xfrm>
          <a:prstGeom prst="rect">
            <a:avLst/>
          </a:prstGeom>
          <a:noFill/>
          <a:ln w="9525" algn="ctr">
            <a:noFill/>
            <a:miter lim="800000"/>
            <a:headEnd/>
            <a:tailEnd/>
          </a:ln>
        </p:spPr>
        <p:txBody>
          <a:bodyPr wrap="none" lIns="0" tIns="0" rIns="0" bIns="0">
            <a:spAutoFit/>
          </a:bodyPr>
          <a:lstStyle/>
          <a:p>
            <a:pPr eaLnBrk="0" hangingPunct="0"/>
            <a:r>
              <a:rPr lang="en-US" sz="800" i="1">
                <a:solidFill>
                  <a:srgbClr val="667263"/>
                </a:solidFill>
              </a:rPr>
              <a:t>Supply </a:t>
            </a:r>
          </a:p>
          <a:p>
            <a:pPr eaLnBrk="0" hangingPunct="0"/>
            <a:r>
              <a:rPr lang="en-US" sz="800" i="1">
                <a:solidFill>
                  <a:srgbClr val="667263"/>
                </a:solidFill>
              </a:rPr>
              <a:t>Review </a:t>
            </a:r>
          </a:p>
        </p:txBody>
      </p:sp>
      <p:sp>
        <p:nvSpPr>
          <p:cNvPr id="1076" name="Rectangle 51"/>
          <p:cNvSpPr>
            <a:spLocks noChangeArrowheads="1"/>
          </p:cNvSpPr>
          <p:nvPr/>
        </p:nvSpPr>
        <p:spPr bwMode="auto">
          <a:xfrm>
            <a:off x="5780088" y="1920875"/>
            <a:ext cx="381000" cy="244475"/>
          </a:xfrm>
          <a:prstGeom prst="rect">
            <a:avLst/>
          </a:prstGeom>
          <a:noFill/>
          <a:ln w="9525" algn="ctr">
            <a:noFill/>
            <a:miter lim="800000"/>
            <a:headEnd/>
            <a:tailEnd/>
          </a:ln>
        </p:spPr>
        <p:txBody>
          <a:bodyPr wrap="none" lIns="0" tIns="0" rIns="0" bIns="0">
            <a:spAutoFit/>
          </a:bodyPr>
          <a:lstStyle/>
          <a:p>
            <a:pPr eaLnBrk="0" hangingPunct="0"/>
            <a:r>
              <a:rPr lang="en-US" sz="800" i="1">
                <a:solidFill>
                  <a:srgbClr val="667263"/>
                </a:solidFill>
              </a:rPr>
              <a:t>Exec </a:t>
            </a:r>
          </a:p>
          <a:p>
            <a:pPr eaLnBrk="0" hangingPunct="0"/>
            <a:r>
              <a:rPr lang="en-US" sz="800" i="1">
                <a:solidFill>
                  <a:srgbClr val="667263"/>
                </a:solidFill>
              </a:rPr>
              <a:t>Review </a:t>
            </a:r>
          </a:p>
        </p:txBody>
      </p:sp>
      <p:sp>
        <p:nvSpPr>
          <p:cNvPr id="1077" name="Oval 52"/>
          <p:cNvSpPr>
            <a:spLocks noChangeArrowheads="1"/>
          </p:cNvSpPr>
          <p:nvPr/>
        </p:nvSpPr>
        <p:spPr bwMode="auto">
          <a:xfrm>
            <a:off x="4333875" y="1914525"/>
            <a:ext cx="247650" cy="257175"/>
          </a:xfrm>
          <a:prstGeom prst="ellipse">
            <a:avLst/>
          </a:prstGeom>
          <a:solidFill>
            <a:schemeClr val="accent1"/>
          </a:solidFill>
          <a:ln w="38100" algn="ctr">
            <a:solidFill>
              <a:srgbClr val="BE0000"/>
            </a:solidFill>
            <a:round/>
            <a:headEnd/>
            <a:tailEnd/>
          </a:ln>
        </p:spPr>
        <p:txBody>
          <a:bodyPr wrap="none" lIns="92075" tIns="46038" rIns="92075" bIns="46038" anchor="ctr"/>
          <a:lstStyle/>
          <a:p>
            <a:pPr algn="ctr">
              <a:buClr>
                <a:schemeClr val="accent1"/>
              </a:buClr>
            </a:pPr>
            <a:endParaRPr lang="en-US"/>
          </a:p>
        </p:txBody>
      </p:sp>
      <p:sp>
        <p:nvSpPr>
          <p:cNvPr id="1078" name="Oval 53"/>
          <p:cNvSpPr>
            <a:spLocks noChangeArrowheads="1"/>
          </p:cNvSpPr>
          <p:nvPr/>
        </p:nvSpPr>
        <p:spPr bwMode="auto">
          <a:xfrm>
            <a:off x="5486400" y="1914525"/>
            <a:ext cx="247650" cy="257175"/>
          </a:xfrm>
          <a:prstGeom prst="ellipse">
            <a:avLst/>
          </a:prstGeom>
          <a:solidFill>
            <a:schemeClr val="accent1"/>
          </a:solidFill>
          <a:ln w="38100" algn="ctr">
            <a:solidFill>
              <a:srgbClr val="BE0000"/>
            </a:solidFill>
            <a:round/>
            <a:headEnd/>
            <a:tailEnd/>
          </a:ln>
        </p:spPr>
        <p:txBody>
          <a:bodyPr wrap="none" lIns="92075" tIns="46038" rIns="92075" bIns="46038" anchor="ctr"/>
          <a:lstStyle/>
          <a:p>
            <a:pPr algn="ctr">
              <a:buClr>
                <a:schemeClr val="accent1"/>
              </a:buClr>
            </a:pPr>
            <a:endParaRPr lang="en-US"/>
          </a:p>
        </p:txBody>
      </p:sp>
      <p:sp>
        <p:nvSpPr>
          <p:cNvPr id="1079" name="Line 55"/>
          <p:cNvSpPr>
            <a:spLocks noChangeShapeType="1"/>
          </p:cNvSpPr>
          <p:nvPr/>
        </p:nvSpPr>
        <p:spPr bwMode="auto">
          <a:xfrm>
            <a:off x="3905250" y="2043113"/>
            <a:ext cx="361950" cy="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1080" name="Line 56"/>
          <p:cNvSpPr>
            <a:spLocks noChangeShapeType="1"/>
          </p:cNvSpPr>
          <p:nvPr/>
        </p:nvSpPr>
        <p:spPr bwMode="auto">
          <a:xfrm>
            <a:off x="5067300" y="2043113"/>
            <a:ext cx="361950" cy="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1081" name="Line 57"/>
          <p:cNvSpPr>
            <a:spLocks noChangeShapeType="1"/>
          </p:cNvSpPr>
          <p:nvPr/>
        </p:nvSpPr>
        <p:spPr bwMode="auto">
          <a:xfrm rot="16200000" flipV="1">
            <a:off x="2990850" y="2466975"/>
            <a:ext cx="565150" cy="0"/>
          </a:xfrm>
          <a:prstGeom prst="line">
            <a:avLst/>
          </a:prstGeom>
          <a:noFill/>
          <a:ln w="12700">
            <a:solidFill>
              <a:schemeClr val="folHlink"/>
            </a:solidFill>
            <a:round/>
            <a:headEnd/>
            <a:tailEnd type="triangle" w="med" len="med"/>
          </a:ln>
        </p:spPr>
        <p:txBody>
          <a:bodyPr wrap="none" anchor="ctr"/>
          <a:lstStyle/>
          <a:p>
            <a:endParaRPr lang="en-US"/>
          </a:p>
        </p:txBody>
      </p:sp>
      <p:sp>
        <p:nvSpPr>
          <p:cNvPr id="1082" name="Line 58"/>
          <p:cNvSpPr>
            <a:spLocks noChangeShapeType="1"/>
          </p:cNvSpPr>
          <p:nvPr/>
        </p:nvSpPr>
        <p:spPr bwMode="auto">
          <a:xfrm rot="16200000" flipV="1">
            <a:off x="4195762" y="2449513"/>
            <a:ext cx="536575" cy="0"/>
          </a:xfrm>
          <a:prstGeom prst="line">
            <a:avLst/>
          </a:prstGeom>
          <a:noFill/>
          <a:ln w="12700">
            <a:solidFill>
              <a:schemeClr val="folHlink"/>
            </a:solidFill>
            <a:round/>
            <a:headEnd/>
            <a:tailEnd type="triangle" w="med" len="med"/>
          </a:ln>
        </p:spPr>
        <p:txBody>
          <a:bodyPr wrap="none" anchor="ctr"/>
          <a:lstStyle/>
          <a:p>
            <a:endParaRPr lang="en-US"/>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lide Number Placeholder 4"/>
          <p:cNvSpPr>
            <a:spLocks noGrp="1"/>
          </p:cNvSpPr>
          <p:nvPr>
            <p:ph type="sldNum" sz="quarter" idx="11"/>
          </p:nvPr>
        </p:nvSpPr>
        <p:spPr>
          <a:noFill/>
        </p:spPr>
        <p:txBody>
          <a:bodyPr/>
          <a:lstStyle/>
          <a:p>
            <a:fld id="{1457541E-78BB-4E5C-8064-1AD9D57B9592}" type="slidenum">
              <a:rPr lang="en-US" smtClean="0">
                <a:latin typeface="Arial" pitchFamily="34" charset="0"/>
                <a:cs typeface="Arial" pitchFamily="34" charset="0"/>
              </a:rPr>
              <a:pPr/>
              <a:t>5</a:t>
            </a:fld>
            <a:endParaRPr lang="en-US" smtClean="0">
              <a:latin typeface="Arial" pitchFamily="34" charset="0"/>
              <a:cs typeface="Arial" pitchFamily="34" charset="0"/>
            </a:endParaRPr>
          </a:p>
        </p:txBody>
      </p:sp>
      <p:sp>
        <p:nvSpPr>
          <p:cNvPr id="2052" name="Rectangle 2"/>
          <p:cNvSpPr>
            <a:spLocks noChangeArrowheads="1"/>
          </p:cNvSpPr>
          <p:nvPr/>
        </p:nvSpPr>
        <p:spPr bwMode="auto">
          <a:xfrm>
            <a:off x="525463" y="1230313"/>
            <a:ext cx="8199437" cy="4894262"/>
          </a:xfrm>
          <a:prstGeom prst="rect">
            <a:avLst/>
          </a:prstGeom>
          <a:solidFill>
            <a:srgbClr val="EAEAEA"/>
          </a:solidFill>
          <a:ln w="3175" algn="ctr">
            <a:solidFill>
              <a:schemeClr val="folHlink"/>
            </a:solidFill>
            <a:miter lim="800000"/>
            <a:headEnd/>
            <a:tailEnd/>
          </a:ln>
        </p:spPr>
        <p:txBody>
          <a:bodyPr wrap="none" lIns="0" tIns="0" rIns="0" bIns="0" anchor="ctr"/>
          <a:lstStyle/>
          <a:p>
            <a:pPr algn="ctr">
              <a:buClr>
                <a:schemeClr val="accent1"/>
              </a:buClr>
            </a:pPr>
            <a:endParaRPr lang="en-US"/>
          </a:p>
        </p:txBody>
      </p:sp>
      <p:sp>
        <p:nvSpPr>
          <p:cNvPr id="418819" name="AutoShape 3"/>
          <p:cNvSpPr>
            <a:spLocks noChangeArrowheads="1"/>
          </p:cNvSpPr>
          <p:nvPr/>
        </p:nvSpPr>
        <p:spPr bwMode="auto">
          <a:xfrm>
            <a:off x="2470150" y="1435100"/>
            <a:ext cx="4208463" cy="3441700"/>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2054" name="Rectangle 5"/>
          <p:cNvSpPr>
            <a:spLocks noGrp="1" noChangeArrowheads="1"/>
          </p:cNvSpPr>
          <p:nvPr>
            <p:ph type="title"/>
          </p:nvPr>
        </p:nvSpPr>
        <p:spPr>
          <a:xfrm>
            <a:off x="889000" y="342900"/>
            <a:ext cx="8255000" cy="941388"/>
          </a:xfrm>
        </p:spPr>
        <p:txBody>
          <a:bodyPr/>
          <a:lstStyle/>
          <a:p>
            <a:pPr eaLnBrk="1" hangingPunct="1"/>
            <a:r>
              <a:rPr lang="en-US" smtClean="0"/>
              <a:t>Better approach</a:t>
            </a:r>
          </a:p>
        </p:txBody>
      </p:sp>
      <p:sp>
        <p:nvSpPr>
          <p:cNvPr id="418822" name="AutoShape 6"/>
          <p:cNvSpPr>
            <a:spLocks noChangeArrowheads="1"/>
          </p:cNvSpPr>
          <p:nvPr/>
        </p:nvSpPr>
        <p:spPr bwMode="auto">
          <a:xfrm>
            <a:off x="6794500" y="1582738"/>
            <a:ext cx="1757363" cy="3290887"/>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18823" name="AutoShape 7"/>
          <p:cNvSpPr>
            <a:spLocks noChangeArrowheads="1"/>
          </p:cNvSpPr>
          <p:nvPr/>
        </p:nvSpPr>
        <p:spPr bwMode="auto">
          <a:xfrm>
            <a:off x="768350" y="1544638"/>
            <a:ext cx="1570038" cy="3290887"/>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2057" name="Text Box 9"/>
          <p:cNvSpPr txBox="1">
            <a:spLocks noChangeArrowheads="1"/>
          </p:cNvSpPr>
          <p:nvPr/>
        </p:nvSpPr>
        <p:spPr bwMode="auto">
          <a:xfrm>
            <a:off x="2314575" y="2565400"/>
            <a:ext cx="614363" cy="244475"/>
          </a:xfrm>
          <a:prstGeom prst="rect">
            <a:avLst/>
          </a:prstGeom>
          <a:noFill/>
          <a:ln w="9525" algn="ctr">
            <a:noFill/>
            <a:miter lim="800000"/>
            <a:headEnd/>
            <a:tailEnd/>
          </a:ln>
        </p:spPr>
        <p:txBody>
          <a:bodyPr wrap="none" lIns="0" tIns="0" rIns="0" bIns="0">
            <a:spAutoFit/>
          </a:bodyPr>
          <a:lstStyle/>
          <a:p>
            <a:pPr algn="ctr" eaLnBrk="0" hangingPunct="0"/>
            <a:r>
              <a:rPr lang="en-US" sz="800">
                <a:solidFill>
                  <a:srgbClr val="4D5C91"/>
                </a:solidFill>
              </a:rPr>
              <a:t>Forecast &amp;</a:t>
            </a:r>
          </a:p>
          <a:p>
            <a:pPr algn="ctr" eaLnBrk="0" hangingPunct="0"/>
            <a:r>
              <a:rPr lang="en-US" sz="800">
                <a:solidFill>
                  <a:srgbClr val="4D5C91"/>
                </a:solidFill>
              </a:rPr>
              <a:t>Sales orders</a:t>
            </a:r>
          </a:p>
        </p:txBody>
      </p:sp>
      <p:pic>
        <p:nvPicPr>
          <p:cNvPr id="2058" name="Picture 10"/>
          <p:cNvPicPr>
            <a:picLocks noChangeAspect="1" noChangeArrowheads="1"/>
          </p:cNvPicPr>
          <p:nvPr/>
        </p:nvPicPr>
        <p:blipFill>
          <a:blip r:embed="rId4" cstate="print"/>
          <a:srcRect/>
          <a:stretch>
            <a:fillRect/>
          </a:stretch>
        </p:blipFill>
        <p:spPr bwMode="auto">
          <a:xfrm>
            <a:off x="1325563" y="2178050"/>
            <a:ext cx="701675" cy="574675"/>
          </a:xfrm>
          <a:prstGeom prst="rect">
            <a:avLst/>
          </a:prstGeom>
          <a:noFill/>
          <a:ln w="9525">
            <a:noFill/>
            <a:miter lim="800000"/>
            <a:headEnd/>
            <a:tailEnd/>
          </a:ln>
        </p:spPr>
      </p:pic>
      <p:graphicFrame>
        <p:nvGraphicFramePr>
          <p:cNvPr id="2050" name="Object 11"/>
          <p:cNvGraphicFramePr>
            <a:graphicFrameLocks noChangeAspect="1"/>
          </p:cNvGraphicFramePr>
          <p:nvPr/>
        </p:nvGraphicFramePr>
        <p:xfrm>
          <a:off x="1343025" y="3165475"/>
          <a:ext cx="703263" cy="528638"/>
        </p:xfrm>
        <a:graphic>
          <a:graphicData uri="http://schemas.openxmlformats.org/presentationml/2006/ole">
            <p:oleObj spid="_x0000_s2050" name="Bitmap Image" r:id="rId5" imgW="4877481" imgH="3657143" progId="PBrush">
              <p:embed/>
            </p:oleObj>
          </a:graphicData>
        </a:graphic>
      </p:graphicFrame>
      <p:sp>
        <p:nvSpPr>
          <p:cNvPr id="2059" name="Rectangle 12"/>
          <p:cNvSpPr>
            <a:spLocks noChangeArrowheads="1"/>
          </p:cNvSpPr>
          <p:nvPr/>
        </p:nvSpPr>
        <p:spPr bwMode="auto">
          <a:xfrm>
            <a:off x="758825" y="1449388"/>
            <a:ext cx="1585913" cy="282575"/>
          </a:xfrm>
          <a:prstGeom prst="rect">
            <a:avLst/>
          </a:prstGeom>
          <a:solidFill>
            <a:srgbClr val="667263"/>
          </a:solidFill>
          <a:ln w="9525" cap="rnd">
            <a:solidFill>
              <a:schemeClr val="bg2"/>
            </a:solidFill>
            <a:miter lim="800000"/>
            <a:headEnd type="none" w="sm" len="sm"/>
            <a:tailEnd type="none" w="sm" len="sm"/>
          </a:ln>
        </p:spPr>
        <p:txBody>
          <a:bodyPr wrap="none" anchor="ctr"/>
          <a:lstStyle/>
          <a:p>
            <a:pPr algn="ctr" eaLnBrk="0" hangingPunct="0">
              <a:spcBef>
                <a:spcPct val="50000"/>
              </a:spcBef>
            </a:pPr>
            <a:r>
              <a:rPr lang="en-US" sz="1000">
                <a:solidFill>
                  <a:schemeClr val="bg1"/>
                </a:solidFill>
              </a:rPr>
              <a:t>DEMAND CHANNELS</a:t>
            </a:r>
          </a:p>
        </p:txBody>
      </p:sp>
      <p:sp>
        <p:nvSpPr>
          <p:cNvPr id="2060" name="Rectangle 13"/>
          <p:cNvSpPr>
            <a:spLocks noChangeArrowheads="1"/>
          </p:cNvSpPr>
          <p:nvPr/>
        </p:nvSpPr>
        <p:spPr bwMode="auto">
          <a:xfrm>
            <a:off x="6784975" y="1449388"/>
            <a:ext cx="1779588" cy="269875"/>
          </a:xfrm>
          <a:prstGeom prst="rect">
            <a:avLst/>
          </a:prstGeom>
          <a:solidFill>
            <a:srgbClr val="667263"/>
          </a:solidFill>
          <a:ln w="9525" cap="rnd">
            <a:solidFill>
              <a:schemeClr val="bg2"/>
            </a:solidFill>
            <a:miter lim="800000"/>
            <a:headEnd type="none" w="sm" len="sm"/>
            <a:tailEnd type="none" w="sm" len="sm"/>
          </a:ln>
        </p:spPr>
        <p:txBody>
          <a:bodyPr wrap="none" anchor="ctr"/>
          <a:lstStyle/>
          <a:p>
            <a:pPr algn="ctr" eaLnBrk="0" hangingPunct="0">
              <a:spcBef>
                <a:spcPct val="50000"/>
              </a:spcBef>
            </a:pPr>
            <a:r>
              <a:rPr lang="en-US" sz="1000">
                <a:solidFill>
                  <a:schemeClr val="bg1"/>
                </a:solidFill>
              </a:rPr>
              <a:t>SUPPLY CHANNELS</a:t>
            </a:r>
          </a:p>
        </p:txBody>
      </p:sp>
      <p:pic>
        <p:nvPicPr>
          <p:cNvPr id="2061" name="Picture 14"/>
          <p:cNvPicPr>
            <a:picLocks noChangeAspect="1" noChangeArrowheads="1"/>
          </p:cNvPicPr>
          <p:nvPr/>
        </p:nvPicPr>
        <p:blipFill>
          <a:blip r:embed="rId6" cstate="print"/>
          <a:srcRect/>
          <a:stretch>
            <a:fillRect/>
          </a:stretch>
        </p:blipFill>
        <p:spPr bwMode="auto">
          <a:xfrm>
            <a:off x="6965950" y="3387725"/>
            <a:ext cx="401638" cy="328613"/>
          </a:xfrm>
          <a:prstGeom prst="rect">
            <a:avLst/>
          </a:prstGeom>
          <a:noFill/>
          <a:ln w="9525">
            <a:noFill/>
            <a:miter lim="800000"/>
            <a:headEnd/>
            <a:tailEnd/>
          </a:ln>
        </p:spPr>
      </p:pic>
      <p:pic>
        <p:nvPicPr>
          <p:cNvPr id="2062" name="Picture 15" descr="tier1"/>
          <p:cNvPicPr>
            <a:picLocks noChangeAspect="1" noChangeArrowheads="1"/>
          </p:cNvPicPr>
          <p:nvPr/>
        </p:nvPicPr>
        <p:blipFill>
          <a:blip r:embed="rId7" cstate="print"/>
          <a:srcRect/>
          <a:stretch>
            <a:fillRect/>
          </a:stretch>
        </p:blipFill>
        <p:spPr bwMode="auto">
          <a:xfrm>
            <a:off x="6999288" y="2247900"/>
            <a:ext cx="300037" cy="328613"/>
          </a:xfrm>
          <a:prstGeom prst="rect">
            <a:avLst/>
          </a:prstGeom>
          <a:noFill/>
          <a:ln w="9525">
            <a:noFill/>
            <a:miter lim="800000"/>
            <a:headEnd/>
            <a:tailEnd/>
          </a:ln>
        </p:spPr>
      </p:pic>
      <p:sp>
        <p:nvSpPr>
          <p:cNvPr id="2063" name="Rectangle 16"/>
          <p:cNvSpPr>
            <a:spLocks noChangeArrowheads="1"/>
          </p:cNvSpPr>
          <p:nvPr/>
        </p:nvSpPr>
        <p:spPr bwMode="auto">
          <a:xfrm>
            <a:off x="7929563" y="1862138"/>
            <a:ext cx="273050" cy="122237"/>
          </a:xfrm>
          <a:prstGeom prst="rect">
            <a:avLst/>
          </a:prstGeom>
          <a:noFill/>
          <a:ln w="9525">
            <a:noFill/>
            <a:miter lim="800000"/>
            <a:headEnd/>
            <a:tailEnd/>
          </a:ln>
        </p:spPr>
        <p:txBody>
          <a:bodyPr wrap="none" lIns="0" tIns="0" rIns="0" bIns="0">
            <a:spAutoFit/>
          </a:bodyPr>
          <a:lstStyle/>
          <a:p>
            <a:pPr algn="ctr" eaLnBrk="0" hangingPunct="0"/>
            <a:r>
              <a:rPr lang="en-US" sz="800" i="1">
                <a:solidFill>
                  <a:srgbClr val="667263"/>
                </a:solidFill>
              </a:rPr>
              <a:t>Tier 2</a:t>
            </a:r>
          </a:p>
        </p:txBody>
      </p:sp>
      <p:sp>
        <p:nvSpPr>
          <p:cNvPr id="2064" name="Rectangle 17"/>
          <p:cNvSpPr>
            <a:spLocks noChangeArrowheads="1"/>
          </p:cNvSpPr>
          <p:nvPr/>
        </p:nvSpPr>
        <p:spPr bwMode="auto">
          <a:xfrm>
            <a:off x="6992938" y="1862138"/>
            <a:ext cx="273050"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Tier 1</a:t>
            </a:r>
          </a:p>
        </p:txBody>
      </p:sp>
      <p:sp>
        <p:nvSpPr>
          <p:cNvPr id="2065" name="Line 18"/>
          <p:cNvSpPr>
            <a:spLocks noChangeShapeType="1"/>
          </p:cNvSpPr>
          <p:nvPr/>
        </p:nvSpPr>
        <p:spPr bwMode="auto">
          <a:xfrm flipV="1">
            <a:off x="7297738" y="2284413"/>
            <a:ext cx="644525" cy="163512"/>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2066" name="Line 19"/>
          <p:cNvSpPr>
            <a:spLocks noChangeShapeType="1"/>
          </p:cNvSpPr>
          <p:nvPr/>
        </p:nvSpPr>
        <p:spPr bwMode="auto">
          <a:xfrm>
            <a:off x="7296150" y="2517775"/>
            <a:ext cx="681038" cy="247650"/>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2067" name="Line 20"/>
          <p:cNvSpPr>
            <a:spLocks noChangeShapeType="1"/>
          </p:cNvSpPr>
          <p:nvPr/>
        </p:nvSpPr>
        <p:spPr bwMode="auto">
          <a:xfrm>
            <a:off x="7267575" y="3527425"/>
            <a:ext cx="776288" cy="1588"/>
          </a:xfrm>
          <a:prstGeom prst="line">
            <a:avLst/>
          </a:prstGeom>
          <a:noFill/>
          <a:ln w="12700">
            <a:solidFill>
              <a:schemeClr val="folHlink"/>
            </a:solidFill>
            <a:prstDash val="dash"/>
            <a:round/>
            <a:headEnd type="triangle" w="med" len="med"/>
            <a:tailEnd type="triangle" w="med" len="med"/>
          </a:ln>
        </p:spPr>
        <p:txBody>
          <a:bodyPr wrap="none" anchor="ctr"/>
          <a:lstStyle/>
          <a:p>
            <a:endParaRPr lang="en-US"/>
          </a:p>
        </p:txBody>
      </p:sp>
      <p:sp>
        <p:nvSpPr>
          <p:cNvPr id="2068" name="Rectangle 21"/>
          <p:cNvSpPr>
            <a:spLocks noChangeArrowheads="1"/>
          </p:cNvSpPr>
          <p:nvPr/>
        </p:nvSpPr>
        <p:spPr bwMode="auto">
          <a:xfrm>
            <a:off x="892175" y="2065338"/>
            <a:ext cx="531813"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Customers</a:t>
            </a:r>
          </a:p>
        </p:txBody>
      </p:sp>
      <p:sp>
        <p:nvSpPr>
          <p:cNvPr id="2069" name="Rectangle 22"/>
          <p:cNvSpPr>
            <a:spLocks noChangeArrowheads="1"/>
          </p:cNvSpPr>
          <p:nvPr/>
        </p:nvSpPr>
        <p:spPr bwMode="auto">
          <a:xfrm>
            <a:off x="795338" y="3040063"/>
            <a:ext cx="758825"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Stores and DCs</a:t>
            </a:r>
          </a:p>
        </p:txBody>
      </p:sp>
      <p:sp>
        <p:nvSpPr>
          <p:cNvPr id="2070" name="Text Box 23"/>
          <p:cNvSpPr txBox="1">
            <a:spLocks noChangeArrowheads="1"/>
          </p:cNvSpPr>
          <p:nvPr/>
        </p:nvSpPr>
        <p:spPr bwMode="auto">
          <a:xfrm>
            <a:off x="6376988" y="2682875"/>
            <a:ext cx="334962" cy="122238"/>
          </a:xfrm>
          <a:prstGeom prst="rect">
            <a:avLst/>
          </a:prstGeom>
          <a:noFill/>
          <a:ln w="9525" algn="ctr">
            <a:noFill/>
            <a:miter lim="800000"/>
            <a:headEnd/>
            <a:tailEnd/>
          </a:ln>
        </p:spPr>
        <p:txBody>
          <a:bodyPr wrap="none" lIns="0" tIns="0" rIns="0" bIns="0">
            <a:spAutoFit/>
          </a:bodyPr>
          <a:lstStyle/>
          <a:p>
            <a:pPr algn="ctr" eaLnBrk="0" hangingPunct="0"/>
            <a:r>
              <a:rPr lang="en-US" sz="800">
                <a:solidFill>
                  <a:srgbClr val="4D5C91"/>
                </a:solidFill>
              </a:rPr>
              <a:t>Orders</a:t>
            </a:r>
          </a:p>
        </p:txBody>
      </p:sp>
      <p:sp>
        <p:nvSpPr>
          <p:cNvPr id="2071" name="Line 24"/>
          <p:cNvSpPr>
            <a:spLocks noChangeShapeType="1"/>
          </p:cNvSpPr>
          <p:nvPr/>
        </p:nvSpPr>
        <p:spPr bwMode="auto">
          <a:xfrm>
            <a:off x="906463" y="5019675"/>
            <a:ext cx="7643812" cy="0"/>
          </a:xfrm>
          <a:prstGeom prst="line">
            <a:avLst/>
          </a:prstGeom>
          <a:noFill/>
          <a:ln w="57150">
            <a:solidFill>
              <a:schemeClr val="accent1"/>
            </a:solidFill>
            <a:round/>
            <a:headEnd type="triangle" w="med" len="med"/>
            <a:tailEnd type="triangle" w="med" len="med"/>
          </a:ln>
        </p:spPr>
        <p:txBody>
          <a:bodyPr lIns="92075" tIns="46038" rIns="92075" bIns="46038">
            <a:spAutoFit/>
          </a:bodyPr>
          <a:lstStyle/>
          <a:p>
            <a:endParaRPr lang="en-US"/>
          </a:p>
        </p:txBody>
      </p:sp>
      <p:sp>
        <p:nvSpPr>
          <p:cNvPr id="2072" name="Text Box 25"/>
          <p:cNvSpPr txBox="1">
            <a:spLocks noChangeArrowheads="1"/>
          </p:cNvSpPr>
          <p:nvPr/>
        </p:nvSpPr>
        <p:spPr bwMode="auto">
          <a:xfrm>
            <a:off x="2852738" y="4865688"/>
            <a:ext cx="3770312" cy="284162"/>
          </a:xfrm>
          <a:prstGeom prst="rect">
            <a:avLst/>
          </a:prstGeom>
          <a:solidFill>
            <a:srgbClr val="EAEAEA"/>
          </a:solidFill>
          <a:ln w="3175" algn="ctr">
            <a:noFill/>
            <a:miter lim="800000"/>
            <a:headEnd/>
            <a:tailEnd/>
          </a:ln>
        </p:spPr>
        <p:txBody>
          <a:bodyPr wrap="none" lIns="0" tIns="0" rIns="0" bIns="0" anchor="ctr"/>
          <a:lstStyle/>
          <a:p>
            <a:pPr marL="119063" indent="-119063" algn="ctr">
              <a:lnSpc>
                <a:spcPct val="90000"/>
              </a:lnSpc>
              <a:spcBef>
                <a:spcPct val="50000"/>
              </a:spcBef>
              <a:buClr>
                <a:schemeClr val="accent1"/>
              </a:buClr>
            </a:pPr>
            <a:r>
              <a:rPr lang="en-US">
                <a:solidFill>
                  <a:schemeClr val="accent1"/>
                </a:solidFill>
              </a:rPr>
              <a:t>RESPONSIVE RAPID PLANNING PROCESS</a:t>
            </a:r>
          </a:p>
        </p:txBody>
      </p:sp>
      <p:pic>
        <p:nvPicPr>
          <p:cNvPr id="2073" name="Picture 27" descr="supplier"/>
          <p:cNvPicPr>
            <a:picLocks noChangeAspect="1" noChangeArrowheads="1"/>
          </p:cNvPicPr>
          <p:nvPr/>
        </p:nvPicPr>
        <p:blipFill>
          <a:blip r:embed="rId8" cstate="print"/>
          <a:srcRect/>
          <a:stretch>
            <a:fillRect/>
          </a:stretch>
        </p:blipFill>
        <p:spPr bwMode="auto">
          <a:xfrm>
            <a:off x="7967663" y="2078038"/>
            <a:ext cx="309562" cy="452437"/>
          </a:xfrm>
          <a:prstGeom prst="rect">
            <a:avLst/>
          </a:prstGeom>
          <a:noFill/>
          <a:ln w="9525">
            <a:noFill/>
            <a:miter lim="800000"/>
            <a:headEnd/>
            <a:tailEnd/>
          </a:ln>
        </p:spPr>
      </p:pic>
      <p:pic>
        <p:nvPicPr>
          <p:cNvPr id="2074" name="Picture 28" descr="supplier"/>
          <p:cNvPicPr>
            <a:picLocks noChangeAspect="1" noChangeArrowheads="1"/>
          </p:cNvPicPr>
          <p:nvPr/>
        </p:nvPicPr>
        <p:blipFill>
          <a:blip r:embed="rId8" cstate="print"/>
          <a:srcRect/>
          <a:stretch>
            <a:fillRect/>
          </a:stretch>
        </p:blipFill>
        <p:spPr bwMode="auto">
          <a:xfrm>
            <a:off x="7993063" y="2573338"/>
            <a:ext cx="309562" cy="452437"/>
          </a:xfrm>
          <a:prstGeom prst="rect">
            <a:avLst/>
          </a:prstGeom>
          <a:noFill/>
          <a:ln w="9525">
            <a:noFill/>
            <a:miter lim="800000"/>
            <a:headEnd/>
            <a:tailEnd/>
          </a:ln>
        </p:spPr>
      </p:pic>
      <p:pic>
        <p:nvPicPr>
          <p:cNvPr id="2075" name="Picture 29" descr="supplier"/>
          <p:cNvPicPr>
            <a:picLocks noChangeAspect="1" noChangeArrowheads="1"/>
          </p:cNvPicPr>
          <p:nvPr/>
        </p:nvPicPr>
        <p:blipFill>
          <a:blip r:embed="rId8" cstate="print"/>
          <a:srcRect/>
          <a:stretch>
            <a:fillRect/>
          </a:stretch>
        </p:blipFill>
        <p:spPr bwMode="auto">
          <a:xfrm>
            <a:off x="8018463" y="3309938"/>
            <a:ext cx="309562" cy="452437"/>
          </a:xfrm>
          <a:prstGeom prst="rect">
            <a:avLst/>
          </a:prstGeom>
          <a:noFill/>
          <a:ln w="9525">
            <a:noFill/>
            <a:miter lim="800000"/>
            <a:headEnd/>
            <a:tailEnd/>
          </a:ln>
        </p:spPr>
      </p:pic>
      <p:sp>
        <p:nvSpPr>
          <p:cNvPr id="2076" name="AutoShape 30"/>
          <p:cNvSpPr>
            <a:spLocks noChangeArrowheads="1"/>
          </p:cNvSpPr>
          <p:nvPr/>
        </p:nvSpPr>
        <p:spPr bwMode="auto">
          <a:xfrm>
            <a:off x="946150" y="4102100"/>
            <a:ext cx="13335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Demand increase today at key customer</a:t>
            </a:r>
          </a:p>
        </p:txBody>
      </p:sp>
      <p:sp>
        <p:nvSpPr>
          <p:cNvPr id="2077" name="AutoShape 31"/>
          <p:cNvSpPr>
            <a:spLocks noChangeArrowheads="1"/>
          </p:cNvSpPr>
          <p:nvPr/>
        </p:nvSpPr>
        <p:spPr bwMode="auto">
          <a:xfrm>
            <a:off x="4837113" y="4102100"/>
            <a:ext cx="15748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Assembly production line down for next two days</a:t>
            </a:r>
          </a:p>
        </p:txBody>
      </p:sp>
      <p:sp>
        <p:nvSpPr>
          <p:cNvPr id="2078" name="AutoShape 32"/>
          <p:cNvSpPr>
            <a:spLocks noChangeArrowheads="1"/>
          </p:cNvSpPr>
          <p:nvPr/>
        </p:nvSpPr>
        <p:spPr bwMode="auto">
          <a:xfrm>
            <a:off x="6983413" y="4102100"/>
            <a:ext cx="14478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Supplier unable to meet this week’s commitment</a:t>
            </a:r>
          </a:p>
        </p:txBody>
      </p:sp>
      <p:sp>
        <p:nvSpPr>
          <p:cNvPr id="2079" name="AutoShape 34"/>
          <p:cNvSpPr>
            <a:spLocks noChangeArrowheads="1"/>
          </p:cNvSpPr>
          <p:nvPr/>
        </p:nvSpPr>
        <p:spPr bwMode="auto">
          <a:xfrm>
            <a:off x="3098800" y="4102100"/>
            <a:ext cx="1333500" cy="558800"/>
          </a:xfrm>
          <a:prstGeom prst="roundRect">
            <a:avLst>
              <a:gd name="adj" fmla="val 16667"/>
            </a:avLst>
          </a:prstGeom>
          <a:solidFill>
            <a:srgbClr val="FFFF00">
              <a:alpha val="74901"/>
            </a:srgbClr>
          </a:solidFill>
          <a:ln w="9525" algn="ctr">
            <a:noFill/>
            <a:round/>
            <a:headEnd/>
            <a:tailEnd/>
          </a:ln>
        </p:spPr>
        <p:txBody>
          <a:bodyPr lIns="92075" tIns="46038" rIns="92075" bIns="46038"/>
          <a:lstStyle/>
          <a:p>
            <a:pPr marL="119063" indent="-119063" algn="ctr">
              <a:spcBef>
                <a:spcPct val="20000"/>
              </a:spcBef>
              <a:buClr>
                <a:schemeClr val="accent1"/>
              </a:buClr>
            </a:pPr>
            <a:r>
              <a:rPr lang="en-US" sz="1000"/>
              <a:t>Fix quality issue with component right now (ECO)</a:t>
            </a:r>
          </a:p>
        </p:txBody>
      </p:sp>
      <p:sp>
        <p:nvSpPr>
          <p:cNvPr id="2080" name="Text Box 39"/>
          <p:cNvSpPr txBox="1">
            <a:spLocks noChangeArrowheads="1"/>
          </p:cNvSpPr>
          <p:nvPr/>
        </p:nvSpPr>
        <p:spPr bwMode="auto">
          <a:xfrm>
            <a:off x="727075" y="5237163"/>
            <a:ext cx="8023225" cy="666750"/>
          </a:xfrm>
          <a:prstGeom prst="rect">
            <a:avLst/>
          </a:prstGeom>
          <a:noFill/>
          <a:ln w="9525" algn="ctr">
            <a:noFill/>
            <a:miter lim="800000"/>
            <a:headEnd type="none" w="sm" len="sm"/>
            <a:tailEnd type="none" w="sm" len="sm"/>
          </a:ln>
        </p:spPr>
        <p:txBody>
          <a:bodyPr lIns="92075" tIns="46038" rIns="92075" bIns="46038"/>
          <a:lstStyle/>
          <a:p>
            <a:pPr marL="342900" indent="-342900">
              <a:spcBef>
                <a:spcPct val="20000"/>
              </a:spcBef>
              <a:buClr>
                <a:schemeClr val="accent1"/>
              </a:buClr>
              <a:buFont typeface="Wingdings" pitchFamily="2" charset="2"/>
              <a:buChar char="Ø"/>
            </a:pPr>
            <a:r>
              <a:rPr lang="en-US" i="1"/>
              <a:t>Understand impacts of supply chain events through fast incremental planning </a:t>
            </a:r>
          </a:p>
          <a:p>
            <a:pPr marL="342900" indent="-342900">
              <a:spcBef>
                <a:spcPct val="20000"/>
              </a:spcBef>
              <a:buClr>
                <a:schemeClr val="accent1"/>
              </a:buClr>
              <a:buFont typeface="Wingdings" pitchFamily="2" charset="2"/>
              <a:buChar char="Ø"/>
            </a:pPr>
            <a:r>
              <a:rPr lang="en-US" i="1"/>
              <a:t>Get visibility to changing conditions directly into planning – no ERP latency</a:t>
            </a:r>
          </a:p>
          <a:p>
            <a:pPr marL="342900" indent="-342900">
              <a:spcBef>
                <a:spcPct val="20000"/>
              </a:spcBef>
              <a:buClr>
                <a:schemeClr val="accent1"/>
              </a:buClr>
              <a:buFont typeface="Wingdings" pitchFamily="2" charset="2"/>
              <a:buChar char="Ø"/>
            </a:pPr>
            <a:r>
              <a:rPr lang="en-US" i="1"/>
              <a:t>Fast S&amp;OP: Quickly simulate demand shaping actions and constrained supply</a:t>
            </a:r>
            <a:endParaRPr lang="en-US"/>
          </a:p>
        </p:txBody>
      </p:sp>
      <p:pic>
        <p:nvPicPr>
          <p:cNvPr id="2081" name="Picture 40" descr="alert"/>
          <p:cNvPicPr>
            <a:picLocks noChangeAspect="1" noChangeArrowheads="1"/>
          </p:cNvPicPr>
          <p:nvPr/>
        </p:nvPicPr>
        <p:blipFill>
          <a:blip r:embed="rId9" cstate="print"/>
          <a:srcRect/>
          <a:stretch>
            <a:fillRect/>
          </a:stretch>
        </p:blipFill>
        <p:spPr bwMode="auto">
          <a:xfrm>
            <a:off x="965200" y="4324350"/>
            <a:ext cx="274638" cy="373063"/>
          </a:xfrm>
          <a:prstGeom prst="rect">
            <a:avLst/>
          </a:prstGeom>
          <a:noFill/>
          <a:ln w="9525">
            <a:noFill/>
            <a:miter lim="800000"/>
            <a:headEnd/>
            <a:tailEnd/>
          </a:ln>
        </p:spPr>
      </p:pic>
      <p:pic>
        <p:nvPicPr>
          <p:cNvPr id="2082" name="Picture 41" descr="alert"/>
          <p:cNvPicPr>
            <a:picLocks noChangeAspect="1" noChangeArrowheads="1"/>
          </p:cNvPicPr>
          <p:nvPr/>
        </p:nvPicPr>
        <p:blipFill>
          <a:blip r:embed="rId9" cstate="print"/>
          <a:srcRect/>
          <a:stretch>
            <a:fillRect/>
          </a:stretch>
        </p:blipFill>
        <p:spPr bwMode="auto">
          <a:xfrm>
            <a:off x="2997200" y="4324350"/>
            <a:ext cx="274638" cy="373063"/>
          </a:xfrm>
          <a:prstGeom prst="rect">
            <a:avLst/>
          </a:prstGeom>
          <a:noFill/>
          <a:ln w="9525">
            <a:noFill/>
            <a:miter lim="800000"/>
            <a:headEnd/>
            <a:tailEnd/>
          </a:ln>
        </p:spPr>
      </p:pic>
      <p:pic>
        <p:nvPicPr>
          <p:cNvPr id="2083" name="Picture 42" descr="alert"/>
          <p:cNvPicPr>
            <a:picLocks noChangeAspect="1" noChangeArrowheads="1"/>
          </p:cNvPicPr>
          <p:nvPr/>
        </p:nvPicPr>
        <p:blipFill>
          <a:blip r:embed="rId9" cstate="print"/>
          <a:srcRect/>
          <a:stretch>
            <a:fillRect/>
          </a:stretch>
        </p:blipFill>
        <p:spPr bwMode="auto">
          <a:xfrm>
            <a:off x="4749800" y="4324350"/>
            <a:ext cx="274638" cy="373063"/>
          </a:xfrm>
          <a:prstGeom prst="rect">
            <a:avLst/>
          </a:prstGeom>
          <a:noFill/>
          <a:ln w="9525">
            <a:noFill/>
            <a:miter lim="800000"/>
            <a:headEnd/>
            <a:tailEnd/>
          </a:ln>
        </p:spPr>
      </p:pic>
      <p:pic>
        <p:nvPicPr>
          <p:cNvPr id="2084" name="Picture 43" descr="alert"/>
          <p:cNvPicPr>
            <a:picLocks noChangeAspect="1" noChangeArrowheads="1"/>
          </p:cNvPicPr>
          <p:nvPr/>
        </p:nvPicPr>
        <p:blipFill>
          <a:blip r:embed="rId9" cstate="print"/>
          <a:srcRect/>
          <a:stretch>
            <a:fillRect/>
          </a:stretch>
        </p:blipFill>
        <p:spPr bwMode="auto">
          <a:xfrm>
            <a:off x="6921500" y="4324350"/>
            <a:ext cx="274638" cy="373063"/>
          </a:xfrm>
          <a:prstGeom prst="rect">
            <a:avLst/>
          </a:prstGeom>
          <a:noFill/>
          <a:ln w="9525">
            <a:noFill/>
            <a:miter lim="800000"/>
            <a:headEnd/>
            <a:tailEnd/>
          </a:ln>
        </p:spPr>
      </p:pic>
      <p:sp>
        <p:nvSpPr>
          <p:cNvPr id="2085" name="Text Box 44"/>
          <p:cNvSpPr txBox="1">
            <a:spLocks noChangeArrowheads="1"/>
          </p:cNvSpPr>
          <p:nvPr/>
        </p:nvSpPr>
        <p:spPr bwMode="auto">
          <a:xfrm>
            <a:off x="795338" y="731838"/>
            <a:ext cx="8348662" cy="339725"/>
          </a:xfrm>
          <a:prstGeom prst="rect">
            <a:avLst/>
          </a:prstGeom>
          <a:noFill/>
          <a:ln w="9525" algn="ctr">
            <a:noFill/>
            <a:miter lim="800000"/>
            <a:headEnd/>
            <a:tailEnd/>
          </a:ln>
        </p:spPr>
        <p:txBody>
          <a:bodyPr lIns="92075" tIns="46038" rIns="92075" bIns="46038">
            <a:spAutoFit/>
          </a:bodyPr>
          <a:lstStyle/>
          <a:p>
            <a:pPr marL="119063" indent="-119063">
              <a:lnSpc>
                <a:spcPct val="90000"/>
              </a:lnSpc>
              <a:spcBef>
                <a:spcPct val="50000"/>
              </a:spcBef>
              <a:buClr>
                <a:schemeClr val="accent1"/>
              </a:buClr>
            </a:pPr>
            <a:r>
              <a:rPr lang="en-US" sz="1800" b="0">
                <a:solidFill>
                  <a:schemeClr val="accent1"/>
                </a:solidFill>
              </a:rPr>
              <a:t>Event-driven planning and fast S&amp;OP simulation</a:t>
            </a:r>
          </a:p>
        </p:txBody>
      </p:sp>
      <p:sp>
        <p:nvSpPr>
          <p:cNvPr id="2086" name="Line 55"/>
          <p:cNvSpPr>
            <a:spLocks noChangeShapeType="1"/>
          </p:cNvSpPr>
          <p:nvPr/>
        </p:nvSpPr>
        <p:spPr bwMode="auto">
          <a:xfrm flipH="1" flipV="1">
            <a:off x="4229100" y="3937000"/>
            <a:ext cx="0" cy="177800"/>
          </a:xfrm>
          <a:prstGeom prst="line">
            <a:avLst/>
          </a:prstGeom>
          <a:noFill/>
          <a:ln w="38100">
            <a:solidFill>
              <a:srgbClr val="FFFF00"/>
            </a:solidFill>
            <a:round/>
            <a:headEnd/>
            <a:tailEnd/>
          </a:ln>
        </p:spPr>
        <p:txBody>
          <a:bodyPr wrap="none" lIns="92075" tIns="46038" rIns="92075" bIns="46038" anchor="ctr"/>
          <a:lstStyle/>
          <a:p>
            <a:endParaRPr lang="en-US"/>
          </a:p>
        </p:txBody>
      </p:sp>
      <p:sp>
        <p:nvSpPr>
          <p:cNvPr id="2087" name="Line 56"/>
          <p:cNvSpPr>
            <a:spLocks noChangeShapeType="1"/>
          </p:cNvSpPr>
          <p:nvPr/>
        </p:nvSpPr>
        <p:spPr bwMode="auto">
          <a:xfrm flipH="1" flipV="1">
            <a:off x="5029200" y="3937000"/>
            <a:ext cx="0" cy="215900"/>
          </a:xfrm>
          <a:prstGeom prst="line">
            <a:avLst/>
          </a:prstGeom>
          <a:noFill/>
          <a:ln w="38100">
            <a:solidFill>
              <a:srgbClr val="FFFF00"/>
            </a:solidFill>
            <a:round/>
            <a:headEnd/>
            <a:tailEnd/>
          </a:ln>
        </p:spPr>
        <p:txBody>
          <a:bodyPr wrap="none" lIns="92075" tIns="46038" rIns="92075" bIns="46038" anchor="ctr"/>
          <a:lstStyle/>
          <a:p>
            <a:endParaRPr lang="en-US"/>
          </a:p>
        </p:txBody>
      </p:sp>
      <p:sp>
        <p:nvSpPr>
          <p:cNvPr id="2088" name="Line 57"/>
          <p:cNvSpPr>
            <a:spLocks noChangeShapeType="1"/>
          </p:cNvSpPr>
          <p:nvPr/>
        </p:nvSpPr>
        <p:spPr bwMode="auto">
          <a:xfrm flipH="1" flipV="1">
            <a:off x="6337300" y="3771900"/>
            <a:ext cx="749300" cy="355600"/>
          </a:xfrm>
          <a:prstGeom prst="line">
            <a:avLst/>
          </a:prstGeom>
          <a:noFill/>
          <a:ln w="38100">
            <a:solidFill>
              <a:srgbClr val="FFFF00"/>
            </a:solidFill>
            <a:round/>
            <a:headEnd/>
            <a:tailEnd/>
          </a:ln>
        </p:spPr>
        <p:txBody>
          <a:bodyPr wrap="none" lIns="92075" tIns="46038" rIns="92075" bIns="46038" anchor="ctr"/>
          <a:lstStyle/>
          <a:p>
            <a:endParaRPr lang="en-US"/>
          </a:p>
        </p:txBody>
      </p:sp>
      <p:sp>
        <p:nvSpPr>
          <p:cNvPr id="2089" name="Line 58"/>
          <p:cNvSpPr>
            <a:spLocks noChangeShapeType="1"/>
          </p:cNvSpPr>
          <p:nvPr/>
        </p:nvSpPr>
        <p:spPr bwMode="auto">
          <a:xfrm flipV="1">
            <a:off x="2247900" y="3797300"/>
            <a:ext cx="723900" cy="368300"/>
          </a:xfrm>
          <a:prstGeom prst="line">
            <a:avLst/>
          </a:prstGeom>
          <a:noFill/>
          <a:ln w="38100">
            <a:solidFill>
              <a:srgbClr val="FFFF00"/>
            </a:solidFill>
            <a:round/>
            <a:headEnd/>
            <a:tailEnd/>
          </a:ln>
        </p:spPr>
        <p:txBody>
          <a:bodyPr wrap="none" lIns="92075" tIns="46038" rIns="92075" bIns="46038" anchor="ctr"/>
          <a:lstStyle/>
          <a:p>
            <a:endParaRPr lang="en-US"/>
          </a:p>
        </p:txBody>
      </p:sp>
      <p:sp>
        <p:nvSpPr>
          <p:cNvPr id="2090" name="Rectangle 4"/>
          <p:cNvSpPr>
            <a:spLocks noChangeArrowheads="1"/>
          </p:cNvSpPr>
          <p:nvPr/>
        </p:nvSpPr>
        <p:spPr bwMode="auto">
          <a:xfrm>
            <a:off x="2990850" y="1543050"/>
            <a:ext cx="3324225" cy="2349500"/>
          </a:xfrm>
          <a:prstGeom prst="rect">
            <a:avLst/>
          </a:prstGeom>
          <a:solidFill>
            <a:srgbClr val="DDDDDD"/>
          </a:solidFill>
          <a:ln w="38100" algn="ctr">
            <a:solidFill>
              <a:srgbClr val="BE0000"/>
            </a:solidFill>
            <a:miter lim="800000"/>
            <a:headEnd/>
            <a:tailEnd/>
          </a:ln>
        </p:spPr>
        <p:txBody>
          <a:bodyPr wrap="none" lIns="92075" tIns="46038" rIns="92075" bIns="46038" anchor="ctr"/>
          <a:lstStyle/>
          <a:p>
            <a:pPr algn="ctr">
              <a:buClr>
                <a:schemeClr val="accent1"/>
              </a:buClr>
            </a:pPr>
            <a:endParaRPr lang="en-US"/>
          </a:p>
        </p:txBody>
      </p:sp>
      <p:sp>
        <p:nvSpPr>
          <p:cNvPr id="2091" name="Rectangle 35"/>
          <p:cNvSpPr>
            <a:spLocks noChangeArrowheads="1"/>
          </p:cNvSpPr>
          <p:nvPr/>
        </p:nvSpPr>
        <p:spPr bwMode="auto">
          <a:xfrm>
            <a:off x="3067050" y="1589088"/>
            <a:ext cx="1962150" cy="138112"/>
          </a:xfrm>
          <a:prstGeom prst="rect">
            <a:avLst/>
          </a:prstGeom>
          <a:noFill/>
          <a:ln w="9525" algn="ctr">
            <a:noFill/>
            <a:miter lim="800000"/>
            <a:headEnd/>
            <a:tailEnd/>
          </a:ln>
        </p:spPr>
        <p:txBody>
          <a:bodyPr wrap="none" lIns="0" tIns="0" rIns="0" bIns="0">
            <a:spAutoFit/>
          </a:bodyPr>
          <a:lstStyle/>
          <a:p>
            <a:pPr eaLnBrk="0" hangingPunct="0"/>
            <a:r>
              <a:rPr lang="en-US" sz="900" i="1">
                <a:solidFill>
                  <a:srgbClr val="BE0000"/>
                </a:solidFill>
              </a:rPr>
              <a:t>Real-time S&amp;OP simulation process</a:t>
            </a:r>
          </a:p>
        </p:txBody>
      </p:sp>
      <p:sp>
        <p:nvSpPr>
          <p:cNvPr id="2092" name="Rectangle 66"/>
          <p:cNvSpPr>
            <a:spLocks noChangeArrowheads="1"/>
          </p:cNvSpPr>
          <p:nvPr/>
        </p:nvSpPr>
        <p:spPr bwMode="auto">
          <a:xfrm>
            <a:off x="3557588" y="1933575"/>
            <a:ext cx="2690812" cy="122238"/>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Simultaneous demand, supply and executive review </a:t>
            </a:r>
          </a:p>
        </p:txBody>
      </p:sp>
      <p:sp>
        <p:nvSpPr>
          <p:cNvPr id="418886" name="Rectangle 70"/>
          <p:cNvSpPr>
            <a:spLocks noChangeArrowheads="1"/>
          </p:cNvSpPr>
          <p:nvPr/>
        </p:nvSpPr>
        <p:spPr bwMode="auto">
          <a:xfrm>
            <a:off x="3251200" y="2108200"/>
            <a:ext cx="2870200" cy="1435100"/>
          </a:xfrm>
          <a:prstGeom prst="rect">
            <a:avLst/>
          </a:prstGeom>
          <a:solidFill>
            <a:schemeClr val="bg1"/>
          </a:solidFill>
          <a:ln w="38100" algn="ctr">
            <a:noFill/>
            <a:miter lim="800000"/>
            <a:headEnd/>
            <a:tailEnd/>
          </a:ln>
          <a:effectLst>
            <a:prstShdw prst="shdw18" dist="17961" dir="13500000">
              <a:schemeClr val="bg1">
                <a:gamma/>
                <a:shade val="60000"/>
                <a:invGamma/>
              </a:schemeClr>
            </a:prstShdw>
          </a:effectLst>
        </p:spPr>
        <p:txBody>
          <a:bodyPr wrap="none" lIns="92075" tIns="46038" rIns="92075" bIns="46038" anchor="ctr"/>
          <a:lstStyle/>
          <a:p>
            <a:pPr algn="ctr">
              <a:buClr>
                <a:schemeClr val="accent1"/>
              </a:buClr>
              <a:defRPr/>
            </a:pPr>
            <a:endParaRPr lang="en-US">
              <a:latin typeface="Arial" charset="0"/>
              <a:cs typeface="+mn-cs"/>
            </a:endParaRPr>
          </a:p>
        </p:txBody>
      </p:sp>
      <p:sp>
        <p:nvSpPr>
          <p:cNvPr id="2094" name="Freeform 68"/>
          <p:cNvSpPr>
            <a:spLocks/>
          </p:cNvSpPr>
          <p:nvPr/>
        </p:nvSpPr>
        <p:spPr bwMode="auto">
          <a:xfrm rot="16707034" flipH="1">
            <a:off x="4328319" y="1604169"/>
            <a:ext cx="468313" cy="1787525"/>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gradFill rotWithShape="0">
            <a:gsLst>
              <a:gs pos="0">
                <a:srgbClr val="FAFAFA"/>
              </a:gs>
              <a:gs pos="100000">
                <a:srgbClr val="EAEAEA">
                  <a:alpha val="15999"/>
                </a:srgbClr>
              </a:gs>
            </a:gsLst>
            <a:lin ang="18900000" scaled="1"/>
          </a:gradFill>
          <a:ln w="9525">
            <a:round/>
            <a:headEnd/>
            <a:tailEnd/>
          </a:ln>
          <a:scene3d>
            <a:camera prst="legacyObliqueTopRight"/>
            <a:lightRig rig="legacyFlat3" dir="b"/>
          </a:scene3d>
          <a:sp3d extrusionH="100000" prstMaterial="legacyMatte">
            <a:bevelT w="13500" h="13500" prst="angle"/>
            <a:bevelB w="13500" h="13500" prst="angle"/>
            <a:extrusionClr>
              <a:srgbClr val="EAEAEA"/>
            </a:extrusionClr>
          </a:sp3d>
        </p:spPr>
        <p:txBody>
          <a:bodyPr>
            <a:flatTx/>
          </a:bodyPr>
          <a:lstStyle/>
          <a:p>
            <a:endParaRPr lang="en-US"/>
          </a:p>
        </p:txBody>
      </p:sp>
      <p:sp>
        <p:nvSpPr>
          <p:cNvPr id="2095" name="Freeform 45"/>
          <p:cNvSpPr>
            <a:spLocks/>
          </p:cNvSpPr>
          <p:nvPr/>
        </p:nvSpPr>
        <p:spPr bwMode="auto">
          <a:xfrm rot="4432655" flipH="1">
            <a:off x="5038725" y="2759075"/>
            <a:ext cx="422275" cy="790575"/>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solidFill>
            <a:srgbClr val="9DA7CB">
              <a:alpha val="76862"/>
            </a:srgbClr>
          </a:solidFill>
          <a:ln w="9525">
            <a:round/>
            <a:headEnd/>
            <a:tailEnd/>
          </a:ln>
          <a:scene3d>
            <a:camera prst="legacyObliqueTopRight"/>
            <a:lightRig rig="legacyFlat3" dir="b"/>
          </a:scene3d>
          <a:sp3d extrusionH="100000" prstMaterial="legacyMatte">
            <a:bevelT w="13500" h="13500" prst="angle"/>
            <a:bevelB w="13500" h="13500" prst="angle"/>
            <a:extrusionClr>
              <a:srgbClr val="9DA7CB"/>
            </a:extrusionClr>
          </a:sp3d>
        </p:spPr>
        <p:txBody>
          <a:bodyPr>
            <a:flatTx/>
          </a:bodyPr>
          <a:lstStyle/>
          <a:p>
            <a:endParaRPr lang="en-US"/>
          </a:p>
        </p:txBody>
      </p:sp>
      <p:sp>
        <p:nvSpPr>
          <p:cNvPr id="2096" name="Freeform 46"/>
          <p:cNvSpPr>
            <a:spLocks/>
          </p:cNvSpPr>
          <p:nvPr/>
        </p:nvSpPr>
        <p:spPr bwMode="auto">
          <a:xfrm rot="15071830" flipH="1">
            <a:off x="4805362" y="2416176"/>
            <a:ext cx="422275" cy="819150"/>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solidFill>
            <a:srgbClr val="9DA7CB">
              <a:alpha val="76862"/>
            </a:srgbClr>
          </a:solidFill>
          <a:ln w="9525">
            <a:round/>
            <a:headEnd/>
            <a:tailEnd/>
          </a:ln>
          <a:scene3d>
            <a:camera prst="legacyObliqueTopRight"/>
            <a:lightRig rig="legacyFlat3" dir="b"/>
          </a:scene3d>
          <a:sp3d extrusionH="100000" prstMaterial="legacyMatte">
            <a:bevelT w="13500" h="13500" prst="angle"/>
            <a:bevelB w="13500" h="13500" prst="angle"/>
            <a:extrusionClr>
              <a:srgbClr val="9DA7CB"/>
            </a:extrusionClr>
          </a:sp3d>
        </p:spPr>
        <p:txBody>
          <a:bodyPr>
            <a:flatTx/>
          </a:bodyPr>
          <a:lstStyle/>
          <a:p>
            <a:endParaRPr lang="en-US"/>
          </a:p>
        </p:txBody>
      </p:sp>
      <p:pic>
        <p:nvPicPr>
          <p:cNvPr id="2097" name="Picture 63" descr="Documents: Comparison Chart"/>
          <p:cNvPicPr>
            <a:picLocks noChangeAspect="1" noChangeArrowheads="1"/>
          </p:cNvPicPr>
          <p:nvPr/>
        </p:nvPicPr>
        <p:blipFill>
          <a:blip r:embed="rId10" cstate="print"/>
          <a:srcRect/>
          <a:stretch>
            <a:fillRect/>
          </a:stretch>
        </p:blipFill>
        <p:spPr bwMode="auto">
          <a:xfrm>
            <a:off x="5354638" y="2317750"/>
            <a:ext cx="442912" cy="708025"/>
          </a:xfrm>
          <a:prstGeom prst="rect">
            <a:avLst/>
          </a:prstGeom>
          <a:noFill/>
          <a:ln w="9525">
            <a:noFill/>
            <a:miter lim="800000"/>
            <a:headEnd/>
            <a:tailEnd/>
          </a:ln>
        </p:spPr>
      </p:pic>
      <p:sp>
        <p:nvSpPr>
          <p:cNvPr id="2098" name="Oval 65"/>
          <p:cNvSpPr>
            <a:spLocks noChangeArrowheads="1"/>
          </p:cNvSpPr>
          <p:nvPr/>
        </p:nvSpPr>
        <p:spPr bwMode="auto">
          <a:xfrm>
            <a:off x="3117850" y="1927225"/>
            <a:ext cx="361950" cy="358775"/>
          </a:xfrm>
          <a:prstGeom prst="ellipse">
            <a:avLst/>
          </a:prstGeom>
          <a:solidFill>
            <a:schemeClr val="accent1"/>
          </a:solidFill>
          <a:ln w="38100" algn="ctr">
            <a:solidFill>
              <a:srgbClr val="BE0000"/>
            </a:solidFill>
            <a:round/>
            <a:headEnd/>
            <a:tailEnd/>
          </a:ln>
        </p:spPr>
        <p:txBody>
          <a:bodyPr wrap="none" lIns="92075" tIns="46038" rIns="92075" bIns="46038" anchor="ctr"/>
          <a:lstStyle/>
          <a:p>
            <a:pPr algn="ctr">
              <a:buClr>
                <a:schemeClr val="accent1"/>
              </a:buClr>
            </a:pPr>
            <a:endParaRPr lang="en-US"/>
          </a:p>
        </p:txBody>
      </p:sp>
      <p:sp>
        <p:nvSpPr>
          <p:cNvPr id="2099" name="Rectangle 59"/>
          <p:cNvSpPr>
            <a:spLocks noChangeArrowheads="1"/>
          </p:cNvSpPr>
          <p:nvPr/>
        </p:nvSpPr>
        <p:spPr bwMode="auto">
          <a:xfrm>
            <a:off x="3594100" y="3005138"/>
            <a:ext cx="766763" cy="304800"/>
          </a:xfrm>
          <a:prstGeom prst="rect">
            <a:avLst/>
          </a:prstGeom>
          <a:noFill/>
          <a:ln w="9525" algn="ctr">
            <a:noFill/>
            <a:miter lim="800000"/>
            <a:headEnd/>
            <a:tailEnd/>
          </a:ln>
        </p:spPr>
        <p:txBody>
          <a:bodyPr wrap="none" lIns="0" tIns="0" rIns="0" bIns="0">
            <a:spAutoFit/>
          </a:bodyPr>
          <a:lstStyle/>
          <a:p>
            <a:pPr algn="ctr" eaLnBrk="0" hangingPunct="0"/>
            <a:r>
              <a:rPr lang="en-US" sz="1000" i="1">
                <a:solidFill>
                  <a:schemeClr val="accent1"/>
                </a:solidFill>
              </a:rPr>
              <a:t>Event-driven</a:t>
            </a:r>
          </a:p>
          <a:p>
            <a:pPr algn="ctr" eaLnBrk="0" hangingPunct="0"/>
            <a:r>
              <a:rPr lang="en-US" sz="1000" i="1">
                <a:solidFill>
                  <a:schemeClr val="accent1"/>
                </a:solidFill>
              </a:rPr>
              <a:t>simulations</a:t>
            </a:r>
          </a:p>
        </p:txBody>
      </p:sp>
      <p:sp>
        <p:nvSpPr>
          <p:cNvPr id="2100" name="Line 8"/>
          <p:cNvSpPr>
            <a:spLocks noChangeShapeType="1"/>
          </p:cNvSpPr>
          <p:nvPr/>
        </p:nvSpPr>
        <p:spPr bwMode="auto">
          <a:xfrm>
            <a:off x="2149475" y="2828925"/>
            <a:ext cx="1268413" cy="0"/>
          </a:xfrm>
          <a:prstGeom prst="line">
            <a:avLst/>
          </a:prstGeom>
          <a:noFill/>
          <a:ln w="12700">
            <a:solidFill>
              <a:schemeClr val="folHlink"/>
            </a:solidFill>
            <a:round/>
            <a:headEnd type="triangle" w="med" len="med"/>
            <a:tailEnd type="triangle" w="med" len="med"/>
          </a:ln>
        </p:spPr>
        <p:txBody>
          <a:bodyPr wrap="none" anchor="ctr"/>
          <a:lstStyle/>
          <a:p>
            <a:endParaRPr lang="en-US"/>
          </a:p>
        </p:txBody>
      </p:sp>
      <p:sp>
        <p:nvSpPr>
          <p:cNvPr id="2101" name="Line 26"/>
          <p:cNvSpPr>
            <a:spLocks noChangeShapeType="1"/>
          </p:cNvSpPr>
          <p:nvPr/>
        </p:nvSpPr>
        <p:spPr bwMode="auto">
          <a:xfrm>
            <a:off x="5857875" y="2828925"/>
            <a:ext cx="1106488" cy="0"/>
          </a:xfrm>
          <a:prstGeom prst="line">
            <a:avLst/>
          </a:prstGeom>
          <a:noFill/>
          <a:ln w="12700">
            <a:solidFill>
              <a:schemeClr val="folHlink"/>
            </a:solidFill>
            <a:round/>
            <a:headEnd type="triangle" w="med" len="med"/>
            <a:tailEnd type="triangle" w="med" len="med"/>
          </a:ln>
        </p:spPr>
        <p:txBody>
          <a:bodyPr wrap="none" anchor="ctr"/>
          <a:lstStyle/>
          <a:p>
            <a:endParaRPr lang="en-US"/>
          </a:p>
        </p:txBody>
      </p:sp>
      <p:sp>
        <p:nvSpPr>
          <p:cNvPr id="2102" name="Freeform 71"/>
          <p:cNvSpPr>
            <a:spLocks/>
          </p:cNvSpPr>
          <p:nvPr/>
        </p:nvSpPr>
        <p:spPr bwMode="auto">
          <a:xfrm rot="17947354" flipH="1">
            <a:off x="4063207" y="2169319"/>
            <a:ext cx="468312" cy="996950"/>
          </a:xfrm>
          <a:custGeom>
            <a:avLst/>
            <a:gdLst>
              <a:gd name="T0" fmla="*/ 2147483647 w 1019"/>
              <a:gd name="T1" fmla="*/ 2147483647 h 1886"/>
              <a:gd name="T2" fmla="*/ 2147483647 w 1019"/>
              <a:gd name="T3" fmla="*/ 2147483647 h 1886"/>
              <a:gd name="T4" fmla="*/ 2147483647 w 1019"/>
              <a:gd name="T5" fmla="*/ 2147483647 h 1886"/>
              <a:gd name="T6" fmla="*/ 2147483647 w 1019"/>
              <a:gd name="T7" fmla="*/ 2147483647 h 1886"/>
              <a:gd name="T8" fmla="*/ 2147483647 w 1019"/>
              <a:gd name="T9" fmla="*/ 2147483647 h 1886"/>
              <a:gd name="T10" fmla="*/ 2147483647 w 1019"/>
              <a:gd name="T11" fmla="*/ 2147483647 h 1886"/>
              <a:gd name="T12" fmla="*/ 2147483647 w 1019"/>
              <a:gd name="T13" fmla="*/ 2147483647 h 1886"/>
              <a:gd name="T14" fmla="*/ 2147483647 w 1019"/>
              <a:gd name="T15" fmla="*/ 2147483647 h 1886"/>
              <a:gd name="T16" fmla="*/ 2147483647 w 1019"/>
              <a:gd name="T17" fmla="*/ 2147483647 h 1886"/>
              <a:gd name="T18" fmla="*/ 2147483647 w 1019"/>
              <a:gd name="T19" fmla="*/ 2147483647 h 1886"/>
              <a:gd name="T20" fmla="*/ 2147483647 w 1019"/>
              <a:gd name="T21" fmla="*/ 2147483647 h 1886"/>
              <a:gd name="T22" fmla="*/ 2147483647 w 1019"/>
              <a:gd name="T23" fmla="*/ 2147483647 h 1886"/>
              <a:gd name="T24" fmla="*/ 2147483647 w 1019"/>
              <a:gd name="T25" fmla="*/ 2147483647 h 1886"/>
              <a:gd name="T26" fmla="*/ 2147483647 w 1019"/>
              <a:gd name="T27" fmla="*/ 2147483647 h 1886"/>
              <a:gd name="T28" fmla="*/ 2147483647 w 1019"/>
              <a:gd name="T29" fmla="*/ 2147483647 h 1886"/>
              <a:gd name="T30" fmla="*/ 2147483647 w 1019"/>
              <a:gd name="T31" fmla="*/ 2147483647 h 1886"/>
              <a:gd name="T32" fmla="*/ 2147483647 w 1019"/>
              <a:gd name="T33" fmla="*/ 2147483647 h 1886"/>
              <a:gd name="T34" fmla="*/ 2147483647 w 1019"/>
              <a:gd name="T35" fmla="*/ 2147483647 h 1886"/>
              <a:gd name="T36" fmla="*/ 2147483647 w 1019"/>
              <a:gd name="T37" fmla="*/ 2147483647 h 1886"/>
              <a:gd name="T38" fmla="*/ 2147483647 w 1019"/>
              <a:gd name="T39" fmla="*/ 2147483647 h 1886"/>
              <a:gd name="T40" fmla="*/ 2147483647 w 1019"/>
              <a:gd name="T41" fmla="*/ 2147483647 h 1886"/>
              <a:gd name="T42" fmla="*/ 2147483647 w 1019"/>
              <a:gd name="T43" fmla="*/ 2147483647 h 1886"/>
              <a:gd name="T44" fmla="*/ 2147483647 w 1019"/>
              <a:gd name="T45" fmla="*/ 2147483647 h 1886"/>
              <a:gd name="T46" fmla="*/ 2147483647 w 1019"/>
              <a:gd name="T47" fmla="*/ 2147483647 h 1886"/>
              <a:gd name="T48" fmla="*/ 2147483647 w 1019"/>
              <a:gd name="T49" fmla="*/ 2147483647 h 1886"/>
              <a:gd name="T50" fmla="*/ 2147483647 w 1019"/>
              <a:gd name="T51" fmla="*/ 2147483647 h 1886"/>
              <a:gd name="T52" fmla="*/ 2147483647 w 1019"/>
              <a:gd name="T53" fmla="*/ 2147483647 h 1886"/>
              <a:gd name="T54" fmla="*/ 2147483647 w 1019"/>
              <a:gd name="T55" fmla="*/ 2147483647 h 1886"/>
              <a:gd name="T56" fmla="*/ 2147483647 w 1019"/>
              <a:gd name="T57" fmla="*/ 2147483647 h 1886"/>
              <a:gd name="T58" fmla="*/ 2147483647 w 1019"/>
              <a:gd name="T59" fmla="*/ 2147483647 h 1886"/>
              <a:gd name="T60" fmla="*/ 2147483647 w 1019"/>
              <a:gd name="T61" fmla="*/ 2147483647 h 1886"/>
              <a:gd name="T62" fmla="*/ 2147483647 w 1019"/>
              <a:gd name="T63" fmla="*/ 2147483647 h 1886"/>
              <a:gd name="T64" fmla="*/ 2147483647 w 1019"/>
              <a:gd name="T65" fmla="*/ 2147483647 h 1886"/>
              <a:gd name="T66" fmla="*/ 2147483647 w 1019"/>
              <a:gd name="T67" fmla="*/ 2147483647 h 1886"/>
              <a:gd name="T68" fmla="*/ 2147483647 w 1019"/>
              <a:gd name="T69" fmla="*/ 2147483647 h 1886"/>
              <a:gd name="T70" fmla="*/ 2147483647 w 1019"/>
              <a:gd name="T71" fmla="*/ 2147483647 h 1886"/>
              <a:gd name="T72" fmla="*/ 2147483647 w 1019"/>
              <a:gd name="T73" fmla="*/ 2147483647 h 1886"/>
              <a:gd name="T74" fmla="*/ 2147483647 w 1019"/>
              <a:gd name="T75" fmla="*/ 2147483647 h 1886"/>
              <a:gd name="T76" fmla="*/ 2147483647 w 1019"/>
              <a:gd name="T77" fmla="*/ 2147483647 h 1886"/>
              <a:gd name="T78" fmla="*/ 2147483647 w 1019"/>
              <a:gd name="T79" fmla="*/ 2147483647 h 1886"/>
              <a:gd name="T80" fmla="*/ 2147483647 w 1019"/>
              <a:gd name="T81" fmla="*/ 2147483647 h 1886"/>
              <a:gd name="T82" fmla="*/ 2147483647 w 1019"/>
              <a:gd name="T83" fmla="*/ 2147483647 h 1886"/>
              <a:gd name="T84" fmla="*/ 2147483647 w 1019"/>
              <a:gd name="T85" fmla="*/ 2147483647 h 1886"/>
              <a:gd name="T86" fmla="*/ 2147483647 w 1019"/>
              <a:gd name="T87" fmla="*/ 2147483647 h 1886"/>
              <a:gd name="T88" fmla="*/ 2147483647 w 1019"/>
              <a:gd name="T89" fmla="*/ 2147483647 h 1886"/>
              <a:gd name="T90" fmla="*/ 2147483647 w 1019"/>
              <a:gd name="T91" fmla="*/ 2147483647 h 188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019"/>
              <a:gd name="T139" fmla="*/ 0 h 1886"/>
              <a:gd name="T140" fmla="*/ 1019 w 1019"/>
              <a:gd name="T141" fmla="*/ 1886 h 188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019" h="1886">
                <a:moveTo>
                  <a:pt x="1019" y="0"/>
                </a:moveTo>
                <a:lnTo>
                  <a:pt x="997" y="4"/>
                </a:lnTo>
                <a:lnTo>
                  <a:pt x="975" y="7"/>
                </a:lnTo>
                <a:lnTo>
                  <a:pt x="945" y="14"/>
                </a:lnTo>
                <a:lnTo>
                  <a:pt x="923" y="19"/>
                </a:lnTo>
                <a:lnTo>
                  <a:pt x="900" y="26"/>
                </a:lnTo>
                <a:lnTo>
                  <a:pt x="879" y="33"/>
                </a:lnTo>
                <a:lnTo>
                  <a:pt x="856" y="38"/>
                </a:lnTo>
                <a:lnTo>
                  <a:pt x="834" y="45"/>
                </a:lnTo>
                <a:lnTo>
                  <a:pt x="811" y="55"/>
                </a:lnTo>
                <a:lnTo>
                  <a:pt x="783" y="65"/>
                </a:lnTo>
                <a:lnTo>
                  <a:pt x="760" y="75"/>
                </a:lnTo>
                <a:lnTo>
                  <a:pt x="736" y="86"/>
                </a:lnTo>
                <a:lnTo>
                  <a:pt x="710" y="97"/>
                </a:lnTo>
                <a:lnTo>
                  <a:pt x="685" y="110"/>
                </a:lnTo>
                <a:lnTo>
                  <a:pt x="662" y="121"/>
                </a:lnTo>
                <a:lnTo>
                  <a:pt x="640" y="135"/>
                </a:lnTo>
                <a:lnTo>
                  <a:pt x="621" y="147"/>
                </a:lnTo>
                <a:lnTo>
                  <a:pt x="601" y="160"/>
                </a:lnTo>
                <a:lnTo>
                  <a:pt x="579" y="173"/>
                </a:lnTo>
                <a:lnTo>
                  <a:pt x="555" y="189"/>
                </a:lnTo>
                <a:lnTo>
                  <a:pt x="533" y="207"/>
                </a:lnTo>
                <a:lnTo>
                  <a:pt x="512" y="223"/>
                </a:lnTo>
                <a:lnTo>
                  <a:pt x="493" y="236"/>
                </a:lnTo>
                <a:lnTo>
                  <a:pt x="461" y="263"/>
                </a:lnTo>
                <a:lnTo>
                  <a:pt x="428" y="294"/>
                </a:lnTo>
                <a:lnTo>
                  <a:pt x="403" y="317"/>
                </a:lnTo>
                <a:lnTo>
                  <a:pt x="373" y="350"/>
                </a:lnTo>
                <a:lnTo>
                  <a:pt x="352" y="375"/>
                </a:lnTo>
                <a:lnTo>
                  <a:pt x="329" y="402"/>
                </a:lnTo>
                <a:lnTo>
                  <a:pt x="304" y="433"/>
                </a:lnTo>
                <a:lnTo>
                  <a:pt x="283" y="462"/>
                </a:lnTo>
                <a:lnTo>
                  <a:pt x="262" y="496"/>
                </a:lnTo>
                <a:lnTo>
                  <a:pt x="242" y="528"/>
                </a:lnTo>
                <a:lnTo>
                  <a:pt x="221" y="562"/>
                </a:lnTo>
                <a:lnTo>
                  <a:pt x="204" y="592"/>
                </a:lnTo>
                <a:lnTo>
                  <a:pt x="188" y="629"/>
                </a:lnTo>
                <a:lnTo>
                  <a:pt x="171" y="665"/>
                </a:lnTo>
                <a:lnTo>
                  <a:pt x="158" y="702"/>
                </a:lnTo>
                <a:lnTo>
                  <a:pt x="144" y="742"/>
                </a:lnTo>
                <a:lnTo>
                  <a:pt x="127" y="792"/>
                </a:lnTo>
                <a:lnTo>
                  <a:pt x="115" y="838"/>
                </a:lnTo>
                <a:lnTo>
                  <a:pt x="103" y="885"/>
                </a:lnTo>
                <a:lnTo>
                  <a:pt x="98" y="931"/>
                </a:lnTo>
                <a:lnTo>
                  <a:pt x="90" y="985"/>
                </a:lnTo>
                <a:lnTo>
                  <a:pt x="84" y="1052"/>
                </a:lnTo>
                <a:lnTo>
                  <a:pt x="83" y="1105"/>
                </a:lnTo>
                <a:lnTo>
                  <a:pt x="84" y="1157"/>
                </a:lnTo>
                <a:lnTo>
                  <a:pt x="89" y="1206"/>
                </a:lnTo>
                <a:lnTo>
                  <a:pt x="94" y="1252"/>
                </a:lnTo>
                <a:lnTo>
                  <a:pt x="100" y="1301"/>
                </a:lnTo>
                <a:lnTo>
                  <a:pt x="110" y="1350"/>
                </a:lnTo>
                <a:lnTo>
                  <a:pt x="124" y="1403"/>
                </a:lnTo>
                <a:lnTo>
                  <a:pt x="142" y="1457"/>
                </a:lnTo>
                <a:lnTo>
                  <a:pt x="159" y="1508"/>
                </a:lnTo>
                <a:lnTo>
                  <a:pt x="178" y="1557"/>
                </a:lnTo>
                <a:lnTo>
                  <a:pt x="201" y="1606"/>
                </a:lnTo>
                <a:lnTo>
                  <a:pt x="229" y="1652"/>
                </a:lnTo>
                <a:lnTo>
                  <a:pt x="0" y="1782"/>
                </a:lnTo>
                <a:lnTo>
                  <a:pt x="699" y="1886"/>
                </a:lnTo>
                <a:lnTo>
                  <a:pt x="956" y="1243"/>
                </a:lnTo>
                <a:lnTo>
                  <a:pt x="687" y="1387"/>
                </a:lnTo>
                <a:lnTo>
                  <a:pt x="661" y="1346"/>
                </a:lnTo>
                <a:lnTo>
                  <a:pt x="645" y="1309"/>
                </a:lnTo>
                <a:lnTo>
                  <a:pt x="630" y="1271"/>
                </a:lnTo>
                <a:lnTo>
                  <a:pt x="619" y="1233"/>
                </a:lnTo>
                <a:lnTo>
                  <a:pt x="613" y="1196"/>
                </a:lnTo>
                <a:lnTo>
                  <a:pt x="610" y="1160"/>
                </a:lnTo>
                <a:lnTo>
                  <a:pt x="607" y="1124"/>
                </a:lnTo>
                <a:lnTo>
                  <a:pt x="607" y="1089"/>
                </a:lnTo>
                <a:lnTo>
                  <a:pt x="609" y="1046"/>
                </a:lnTo>
                <a:lnTo>
                  <a:pt x="614" y="1005"/>
                </a:lnTo>
                <a:lnTo>
                  <a:pt x="623" y="959"/>
                </a:lnTo>
                <a:lnTo>
                  <a:pt x="633" y="922"/>
                </a:lnTo>
                <a:lnTo>
                  <a:pt x="649" y="880"/>
                </a:lnTo>
                <a:lnTo>
                  <a:pt x="663" y="845"/>
                </a:lnTo>
                <a:lnTo>
                  <a:pt x="683" y="810"/>
                </a:lnTo>
                <a:lnTo>
                  <a:pt x="699" y="784"/>
                </a:lnTo>
                <a:lnTo>
                  <a:pt x="715" y="762"/>
                </a:lnTo>
                <a:lnTo>
                  <a:pt x="731" y="740"/>
                </a:lnTo>
                <a:lnTo>
                  <a:pt x="750" y="718"/>
                </a:lnTo>
                <a:lnTo>
                  <a:pt x="769" y="695"/>
                </a:lnTo>
                <a:lnTo>
                  <a:pt x="786" y="679"/>
                </a:lnTo>
                <a:lnTo>
                  <a:pt x="806" y="658"/>
                </a:lnTo>
                <a:lnTo>
                  <a:pt x="826" y="642"/>
                </a:lnTo>
                <a:lnTo>
                  <a:pt x="849" y="625"/>
                </a:lnTo>
                <a:lnTo>
                  <a:pt x="876" y="606"/>
                </a:lnTo>
                <a:lnTo>
                  <a:pt x="899" y="591"/>
                </a:lnTo>
                <a:lnTo>
                  <a:pt x="919" y="580"/>
                </a:lnTo>
                <a:lnTo>
                  <a:pt x="948" y="564"/>
                </a:lnTo>
                <a:lnTo>
                  <a:pt x="975" y="552"/>
                </a:lnTo>
                <a:lnTo>
                  <a:pt x="1019" y="539"/>
                </a:lnTo>
                <a:lnTo>
                  <a:pt x="1019" y="0"/>
                </a:lnTo>
                <a:close/>
              </a:path>
            </a:pathLst>
          </a:custGeom>
          <a:gradFill rotWithShape="0">
            <a:gsLst>
              <a:gs pos="0">
                <a:srgbClr val="FAFAFA"/>
              </a:gs>
              <a:gs pos="100000">
                <a:srgbClr val="EAEAEA">
                  <a:alpha val="15999"/>
                </a:srgbClr>
              </a:gs>
            </a:gsLst>
            <a:lin ang="18900000" scaled="1"/>
          </a:gradFill>
          <a:ln w="9525">
            <a:round/>
            <a:headEnd/>
            <a:tailEnd/>
          </a:ln>
          <a:scene3d>
            <a:camera prst="legacyObliqueTopRight"/>
            <a:lightRig rig="legacyFlat3" dir="b"/>
          </a:scene3d>
          <a:sp3d extrusionH="100000" prstMaterial="legacyMatte">
            <a:bevelT w="13500" h="13500" prst="angle"/>
            <a:bevelB w="13500" h="13500" prst="angle"/>
            <a:extrusionClr>
              <a:srgbClr val="EAEAEA"/>
            </a:extrusionClr>
          </a:sp3d>
        </p:spPr>
        <p:txBody>
          <a:bodyPr>
            <a:flatTx/>
          </a:bodyPr>
          <a:lstStyle/>
          <a:p>
            <a:endParaRPr lang="en-US"/>
          </a:p>
        </p:txBody>
      </p:sp>
      <p:pic>
        <p:nvPicPr>
          <p:cNvPr id="2103" name="Picture 67" descr="Documents: Chart"/>
          <p:cNvPicPr preferRelativeResize="0">
            <a:picLocks noChangeAspect="1" noChangeArrowheads="1"/>
          </p:cNvPicPr>
          <p:nvPr/>
        </p:nvPicPr>
        <p:blipFill>
          <a:blip r:embed="rId11" cstate="print"/>
          <a:srcRect/>
          <a:stretch>
            <a:fillRect/>
          </a:stretch>
        </p:blipFill>
        <p:spPr bwMode="auto">
          <a:xfrm>
            <a:off x="3517900" y="2317750"/>
            <a:ext cx="511175" cy="711200"/>
          </a:xfrm>
          <a:prstGeom prst="rect">
            <a:avLst/>
          </a:prstGeom>
          <a:noFill/>
          <a:ln w="9525">
            <a:noFill/>
            <a:miter lim="800000"/>
            <a:headEnd/>
            <a:tailEnd/>
          </a:ln>
        </p:spPr>
      </p:pic>
      <p:grpSp>
        <p:nvGrpSpPr>
          <p:cNvPr id="2104" name="Group 47"/>
          <p:cNvGrpSpPr>
            <a:grpSpLocks/>
          </p:cNvGrpSpPr>
          <p:nvPr/>
        </p:nvGrpSpPr>
        <p:grpSpPr bwMode="auto">
          <a:xfrm>
            <a:off x="4395788" y="2817813"/>
            <a:ext cx="706437" cy="533400"/>
            <a:chOff x="2784" y="2095"/>
            <a:chExt cx="469" cy="440"/>
          </a:xfrm>
        </p:grpSpPr>
        <p:pic>
          <p:nvPicPr>
            <p:cNvPr id="2105" name="Picture 48" descr="Documents: Comparison Chart"/>
            <p:cNvPicPr>
              <a:picLocks noChangeAspect="1" noChangeArrowheads="1"/>
            </p:cNvPicPr>
            <p:nvPr/>
          </p:nvPicPr>
          <p:blipFill>
            <a:blip r:embed="rId10" cstate="print"/>
            <a:srcRect/>
            <a:stretch>
              <a:fillRect/>
            </a:stretch>
          </p:blipFill>
          <p:spPr bwMode="auto">
            <a:xfrm>
              <a:off x="2784" y="2095"/>
              <a:ext cx="242" cy="387"/>
            </a:xfrm>
            <a:prstGeom prst="rect">
              <a:avLst/>
            </a:prstGeom>
            <a:noFill/>
            <a:ln w="9525">
              <a:noFill/>
              <a:miter lim="800000"/>
              <a:headEnd/>
              <a:tailEnd/>
            </a:ln>
          </p:spPr>
        </p:pic>
        <p:pic>
          <p:nvPicPr>
            <p:cNvPr id="2106" name="Picture 49" descr="Documents: Comparison Chart"/>
            <p:cNvPicPr>
              <a:picLocks noChangeAspect="1" noChangeArrowheads="1"/>
            </p:cNvPicPr>
            <p:nvPr/>
          </p:nvPicPr>
          <p:blipFill>
            <a:blip r:embed="rId10" cstate="print"/>
            <a:srcRect/>
            <a:stretch>
              <a:fillRect/>
            </a:stretch>
          </p:blipFill>
          <p:spPr bwMode="auto">
            <a:xfrm>
              <a:off x="2928" y="2119"/>
              <a:ext cx="242" cy="387"/>
            </a:xfrm>
            <a:prstGeom prst="rect">
              <a:avLst/>
            </a:prstGeom>
            <a:noFill/>
            <a:ln w="9525">
              <a:noFill/>
              <a:miter lim="800000"/>
              <a:headEnd/>
              <a:tailEnd/>
            </a:ln>
          </p:spPr>
        </p:pic>
        <p:grpSp>
          <p:nvGrpSpPr>
            <p:cNvPr id="2107" name="Group 50"/>
            <p:cNvGrpSpPr>
              <a:grpSpLocks/>
            </p:cNvGrpSpPr>
            <p:nvPr/>
          </p:nvGrpSpPr>
          <p:grpSpPr bwMode="auto">
            <a:xfrm>
              <a:off x="2975" y="2303"/>
              <a:ext cx="278" cy="232"/>
              <a:chOff x="783" y="2064"/>
              <a:chExt cx="339" cy="252"/>
            </a:xfrm>
          </p:grpSpPr>
          <p:pic>
            <p:nvPicPr>
              <p:cNvPr id="2108" name="Picture 51" descr="alert"/>
              <p:cNvPicPr>
                <a:picLocks noChangeAspect="1" noChangeArrowheads="1"/>
              </p:cNvPicPr>
              <p:nvPr/>
            </p:nvPicPr>
            <p:blipFill>
              <a:blip r:embed="rId12" cstate="print"/>
              <a:srcRect/>
              <a:stretch>
                <a:fillRect/>
              </a:stretch>
            </p:blipFill>
            <p:spPr bwMode="auto">
              <a:xfrm>
                <a:off x="930" y="2082"/>
                <a:ext cx="192" cy="234"/>
              </a:xfrm>
              <a:prstGeom prst="rect">
                <a:avLst/>
              </a:prstGeom>
              <a:noFill/>
              <a:ln w="9525">
                <a:noFill/>
                <a:miter lim="800000"/>
                <a:headEnd/>
                <a:tailEnd/>
              </a:ln>
            </p:spPr>
          </p:pic>
          <p:pic>
            <p:nvPicPr>
              <p:cNvPr id="2109" name="Picture 52"/>
              <p:cNvPicPr preferRelativeResize="0">
                <a:picLocks noChangeAspect="1" noChangeArrowheads="1"/>
              </p:cNvPicPr>
              <p:nvPr/>
            </p:nvPicPr>
            <p:blipFill>
              <a:blip r:embed="rId13" cstate="print"/>
              <a:srcRect/>
              <a:stretch>
                <a:fillRect/>
              </a:stretch>
            </p:blipFill>
            <p:spPr bwMode="auto">
              <a:xfrm>
                <a:off x="783" y="2064"/>
                <a:ext cx="234" cy="245"/>
              </a:xfrm>
              <a:prstGeom prst="rect">
                <a:avLst/>
              </a:prstGeom>
              <a:noFill/>
              <a:ln w="9525">
                <a:noFill/>
                <a:miter lim="800000"/>
                <a:headEnd/>
                <a:tailEnd/>
              </a:ln>
            </p:spPr>
          </p:pic>
        </p:grpSp>
      </p:gr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2"/>
          <p:cNvSpPr>
            <a:spLocks noGrp="1"/>
          </p:cNvSpPr>
          <p:nvPr>
            <p:ph type="sldNum" sz="quarter" idx="11"/>
          </p:nvPr>
        </p:nvSpPr>
        <p:spPr>
          <a:noFill/>
        </p:spPr>
        <p:txBody>
          <a:bodyPr/>
          <a:lstStyle/>
          <a:p>
            <a:fld id="{C28E6E6A-24C4-4064-817C-D98C84BFCE45}" type="slidenum">
              <a:rPr lang="en-US" smtClean="0">
                <a:latin typeface="Arial" pitchFamily="34" charset="0"/>
                <a:cs typeface="Arial" pitchFamily="34" charset="0"/>
              </a:rPr>
              <a:pPr/>
              <a:t>6</a:t>
            </a:fld>
            <a:endParaRPr lang="en-US" smtClean="0">
              <a:latin typeface="Arial" pitchFamily="34" charset="0"/>
              <a:cs typeface="Arial" pitchFamily="34" charset="0"/>
            </a:endParaRPr>
          </a:p>
        </p:txBody>
      </p:sp>
      <p:sp>
        <p:nvSpPr>
          <p:cNvPr id="9219" name="Rectangle 2"/>
          <p:cNvSpPr>
            <a:spLocks noChangeArrowheads="1"/>
          </p:cNvSpPr>
          <p:nvPr/>
        </p:nvSpPr>
        <p:spPr bwMode="auto">
          <a:xfrm>
            <a:off x="3490913" y="2136775"/>
            <a:ext cx="2162175" cy="2682875"/>
          </a:xfrm>
          <a:prstGeom prst="rect">
            <a:avLst/>
          </a:prstGeom>
          <a:noFill/>
          <a:ln w="9525">
            <a:noFill/>
            <a:miter lim="800000"/>
            <a:headEnd/>
            <a:tailEnd/>
          </a:ln>
        </p:spPr>
        <p:txBody>
          <a:bodyPr wrap="none" lIns="92075" tIns="46038" rIns="92075" bIns="46038">
            <a:spAutoFit/>
          </a:bodyPr>
          <a:lstStyle/>
          <a:p>
            <a:pPr algn="ctr" eaLnBrk="0" hangingPunct="0"/>
            <a:r>
              <a:rPr lang="en-US" sz="4000">
                <a:solidFill>
                  <a:srgbClr val="000000"/>
                </a:solidFill>
              </a:rPr>
              <a:t>How</a:t>
            </a:r>
            <a:endParaRPr lang="en-US" sz="5400">
              <a:solidFill>
                <a:srgbClr val="FF0000"/>
              </a:solidFill>
            </a:endParaRPr>
          </a:p>
          <a:p>
            <a:pPr algn="ctr" eaLnBrk="0" hangingPunct="0">
              <a:lnSpc>
                <a:spcPct val="325000"/>
              </a:lnSpc>
            </a:pPr>
            <a:r>
              <a:rPr lang="en-US" sz="4000">
                <a:solidFill>
                  <a:srgbClr val="000000"/>
                </a:solidFill>
              </a:rPr>
              <a:t>Delivers</a:t>
            </a:r>
          </a:p>
        </p:txBody>
      </p:sp>
      <p:pic>
        <p:nvPicPr>
          <p:cNvPr id="9220"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078038" y="2792413"/>
            <a:ext cx="4987925" cy="11334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4"/>
          <p:cNvSpPr>
            <a:spLocks noGrp="1"/>
          </p:cNvSpPr>
          <p:nvPr>
            <p:ph type="sldNum" sz="quarter" idx="11"/>
          </p:nvPr>
        </p:nvSpPr>
        <p:spPr>
          <a:noFill/>
        </p:spPr>
        <p:txBody>
          <a:bodyPr/>
          <a:lstStyle/>
          <a:p>
            <a:fld id="{5D6933E8-1E53-4576-AD86-4DB3C8D116EE}" type="slidenum">
              <a:rPr lang="en-US" smtClean="0">
                <a:latin typeface="Arial" pitchFamily="34" charset="0"/>
                <a:cs typeface="Arial" pitchFamily="34" charset="0"/>
              </a:rPr>
              <a:pPr/>
              <a:t>7</a:t>
            </a:fld>
            <a:endParaRPr lang="en-US" smtClean="0">
              <a:latin typeface="Arial" pitchFamily="34" charset="0"/>
              <a:cs typeface="Arial" pitchFamily="34" charset="0"/>
            </a:endParaRPr>
          </a:p>
        </p:txBody>
      </p:sp>
      <p:sp>
        <p:nvSpPr>
          <p:cNvPr id="414722" name="Rectangle 2"/>
          <p:cNvSpPr>
            <a:spLocks noChangeArrowheads="1"/>
          </p:cNvSpPr>
          <p:nvPr/>
        </p:nvSpPr>
        <p:spPr bwMode="auto">
          <a:xfrm>
            <a:off x="3743325" y="1309688"/>
            <a:ext cx="5275263" cy="4695825"/>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10244" name="Rectangle 3"/>
          <p:cNvSpPr>
            <a:spLocks noGrp="1" noChangeArrowheads="1"/>
          </p:cNvSpPr>
          <p:nvPr>
            <p:ph type="title"/>
          </p:nvPr>
        </p:nvSpPr>
        <p:spPr/>
        <p:txBody>
          <a:bodyPr/>
          <a:lstStyle/>
          <a:p>
            <a:pPr eaLnBrk="1" hangingPunct="1"/>
            <a:r>
              <a:rPr lang="en-US" smtClean="0"/>
              <a:t>Oracle Rapid Planning </a:t>
            </a:r>
            <a:endParaRPr lang="en-US" i="1" smtClean="0"/>
          </a:p>
        </p:txBody>
      </p:sp>
      <p:sp>
        <p:nvSpPr>
          <p:cNvPr id="10245" name="Rectangle 4"/>
          <p:cNvSpPr>
            <a:spLocks noGrp="1" noChangeArrowheads="1"/>
          </p:cNvSpPr>
          <p:nvPr>
            <p:ph type="body" idx="1"/>
          </p:nvPr>
        </p:nvSpPr>
        <p:spPr>
          <a:xfrm>
            <a:off x="3852863" y="1560513"/>
            <a:ext cx="5130800" cy="4402137"/>
          </a:xfrm>
        </p:spPr>
        <p:txBody>
          <a:bodyPr/>
          <a:lstStyle/>
          <a:p>
            <a:pPr eaLnBrk="1" hangingPunct="1"/>
            <a:r>
              <a:rPr lang="en-US" sz="1800" smtClean="0"/>
              <a:t>Empower planners with rapid what-if scenario planning</a:t>
            </a:r>
          </a:p>
          <a:p>
            <a:pPr lvl="1" eaLnBrk="1" hangingPunct="1"/>
            <a:r>
              <a:rPr lang="en-US" sz="1400" smtClean="0"/>
              <a:t>React quickly to supply chain events with fast incremental plan runs – make decisions in minutes</a:t>
            </a:r>
          </a:p>
          <a:p>
            <a:pPr lvl="1" eaLnBrk="1" hangingPunct="1"/>
            <a:r>
              <a:rPr lang="en-US" sz="1400" smtClean="0"/>
              <a:t>Easily manipulate plans (mass edits)</a:t>
            </a:r>
          </a:p>
          <a:p>
            <a:pPr lvl="1" eaLnBrk="1" hangingPunct="1"/>
            <a:r>
              <a:rPr lang="en-US" sz="1400" smtClean="0"/>
              <a:t>Enable fast sales and operations planning simulations</a:t>
            </a:r>
          </a:p>
          <a:p>
            <a:pPr eaLnBrk="1" hangingPunct="1"/>
            <a:r>
              <a:rPr lang="en-US" sz="1800" smtClean="0"/>
              <a:t>Leverage a strong UI for insightful analytics</a:t>
            </a:r>
          </a:p>
          <a:p>
            <a:pPr lvl="1" eaLnBrk="1" hangingPunct="1"/>
            <a:r>
              <a:rPr lang="en-US" sz="1400" smtClean="0"/>
              <a:t>Predictive and actionable insight via embedded analytics and spreadsheet-style UI</a:t>
            </a:r>
          </a:p>
          <a:p>
            <a:pPr lvl="1" eaLnBrk="1" hangingPunct="1"/>
            <a:r>
              <a:rPr lang="en-US" sz="1400" smtClean="0"/>
              <a:t>Compare exceptions and key performance indicators</a:t>
            </a:r>
          </a:p>
          <a:p>
            <a:pPr eaLnBrk="1" hangingPunct="1"/>
            <a:r>
              <a:rPr lang="en-US" sz="1800" smtClean="0"/>
              <a:t>Make faster decisions through collaboration</a:t>
            </a:r>
          </a:p>
          <a:p>
            <a:pPr lvl="1" eaLnBrk="1" hangingPunct="1"/>
            <a:r>
              <a:rPr lang="en-US" sz="1400" smtClean="0"/>
              <a:t>Planners collaborate on a single holistic plan</a:t>
            </a:r>
          </a:p>
          <a:p>
            <a:pPr lvl="1" eaLnBrk="1" hangingPunct="1"/>
            <a:r>
              <a:rPr lang="en-US" sz="1400" smtClean="0"/>
              <a:t>Multi-enterprise visibility and planning</a:t>
            </a:r>
          </a:p>
          <a:p>
            <a:pPr eaLnBrk="1" hangingPunct="1"/>
            <a:r>
              <a:rPr lang="en-US" sz="1800" smtClean="0"/>
              <a:t>Translate decisions into actions</a:t>
            </a:r>
          </a:p>
          <a:p>
            <a:pPr lvl="1" eaLnBrk="1" hangingPunct="1"/>
            <a:r>
              <a:rPr lang="en-US" sz="1400" smtClean="0"/>
              <a:t>Out-of-the-box integration with ERP</a:t>
            </a:r>
          </a:p>
          <a:p>
            <a:pPr lvl="1" eaLnBrk="1" hangingPunct="1"/>
            <a:r>
              <a:rPr lang="en-US" sz="1400" smtClean="0"/>
              <a:t>No latency: release directly to execution</a:t>
            </a:r>
            <a:endParaRPr lang="en-US" sz="1200" smtClean="0"/>
          </a:p>
        </p:txBody>
      </p:sp>
      <p:sp>
        <p:nvSpPr>
          <p:cNvPr id="10246" name="Rectangle 5"/>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Enabling event driven real-time planning</a:t>
            </a:r>
          </a:p>
        </p:txBody>
      </p:sp>
      <p:pic>
        <p:nvPicPr>
          <p:cNvPr id="10247" name="Picture 9" descr="rp_splitter_04.png"/>
          <p:cNvPicPr>
            <a:picLocks noChangeAspect="1"/>
          </p:cNvPicPr>
          <p:nvPr/>
        </p:nvPicPr>
        <p:blipFill>
          <a:blip r:embed="rId3" cstate="print"/>
          <a:srcRect/>
          <a:stretch>
            <a:fillRect/>
          </a:stretch>
        </p:blipFill>
        <p:spPr bwMode="auto">
          <a:xfrm>
            <a:off x="254000" y="1301750"/>
            <a:ext cx="3203575" cy="2395538"/>
          </a:xfrm>
          <a:prstGeom prst="rect">
            <a:avLst/>
          </a:prstGeom>
          <a:noFill/>
          <a:ln w="9525">
            <a:noFill/>
            <a:miter lim="800000"/>
            <a:headEnd/>
            <a:tailEnd/>
          </a:ln>
        </p:spPr>
      </p:pic>
      <p:pic>
        <p:nvPicPr>
          <p:cNvPr id="10248" name="Picture 25" descr="splitter2.png"/>
          <p:cNvPicPr>
            <a:picLocks noChangeAspect="1"/>
          </p:cNvPicPr>
          <p:nvPr/>
        </p:nvPicPr>
        <p:blipFill>
          <a:blip r:embed="rId4" cstate="print"/>
          <a:srcRect/>
          <a:stretch>
            <a:fillRect/>
          </a:stretch>
        </p:blipFill>
        <p:spPr bwMode="auto">
          <a:xfrm>
            <a:off x="90488" y="3554413"/>
            <a:ext cx="3694112" cy="2522537"/>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smtClean="0"/>
              <a:t>Oracle Rapid Planning – Complements</a:t>
            </a:r>
            <a:endParaRPr lang="en-US" i="1" smtClean="0"/>
          </a:p>
        </p:txBody>
      </p:sp>
      <p:sp>
        <p:nvSpPr>
          <p:cNvPr id="11267" name="Content Placeholder 2"/>
          <p:cNvSpPr>
            <a:spLocks noGrp="1"/>
          </p:cNvSpPr>
          <p:nvPr>
            <p:ph idx="1"/>
          </p:nvPr>
        </p:nvSpPr>
        <p:spPr>
          <a:xfrm>
            <a:off x="895350" y="5018088"/>
            <a:ext cx="7375525" cy="1011237"/>
          </a:xfrm>
        </p:spPr>
        <p:txBody>
          <a:bodyPr/>
          <a:lstStyle/>
          <a:p>
            <a:pPr eaLnBrk="1" hangingPunct="1"/>
            <a:r>
              <a:rPr lang="en-US" smtClean="0"/>
              <a:t>Rapid Planning complements the weekly or daily tactical supply planning cycle as executed with Advanced Supply Chain Planning</a:t>
            </a:r>
          </a:p>
        </p:txBody>
      </p:sp>
      <p:sp>
        <p:nvSpPr>
          <p:cNvPr id="9220" name="Slide Number Placeholder 3"/>
          <p:cNvSpPr>
            <a:spLocks noGrp="1"/>
          </p:cNvSpPr>
          <p:nvPr>
            <p:ph type="sldNum" sz="quarter" idx="11"/>
          </p:nvPr>
        </p:nvSpPr>
        <p:spPr/>
        <p:txBody>
          <a:bodyPr/>
          <a:lstStyle/>
          <a:p>
            <a:pPr>
              <a:defRPr/>
            </a:pPr>
            <a:fld id="{8E246A68-F831-43B3-AA84-52C0B593B288}" type="slidenum">
              <a:rPr lang="en-US" smtClean="0">
                <a:latin typeface="Arial" pitchFamily="34" charset="0"/>
              </a:rPr>
              <a:pPr>
                <a:defRPr/>
              </a:pPr>
              <a:t>8</a:t>
            </a:fld>
            <a:endParaRPr lang="en-US" smtClean="0">
              <a:latin typeface="Arial" pitchFamily="34" charset="0"/>
            </a:endParaRPr>
          </a:p>
        </p:txBody>
      </p:sp>
      <p:sp>
        <p:nvSpPr>
          <p:cNvPr id="11269" name="Rectangle 2"/>
          <p:cNvSpPr>
            <a:spLocks noChangeArrowheads="1"/>
          </p:cNvSpPr>
          <p:nvPr/>
        </p:nvSpPr>
        <p:spPr bwMode="auto">
          <a:xfrm>
            <a:off x="525463" y="1116013"/>
            <a:ext cx="8199437" cy="3743325"/>
          </a:xfrm>
          <a:prstGeom prst="rect">
            <a:avLst/>
          </a:prstGeom>
          <a:solidFill>
            <a:srgbClr val="EAEAEA"/>
          </a:solidFill>
          <a:ln w="3175" algn="ctr">
            <a:solidFill>
              <a:schemeClr val="folHlink"/>
            </a:solidFill>
            <a:miter lim="800000"/>
            <a:headEnd/>
            <a:tailEnd/>
          </a:ln>
        </p:spPr>
        <p:txBody>
          <a:bodyPr wrap="none" lIns="0" tIns="0" rIns="0" bIns="0" anchor="ctr"/>
          <a:lstStyle/>
          <a:p>
            <a:pPr algn="ctr">
              <a:buClr>
                <a:schemeClr val="accent1"/>
              </a:buClr>
            </a:pPr>
            <a:endParaRPr lang="en-US"/>
          </a:p>
        </p:txBody>
      </p:sp>
      <p:grpSp>
        <p:nvGrpSpPr>
          <p:cNvPr id="11270" name="Group 9"/>
          <p:cNvGrpSpPr>
            <a:grpSpLocks/>
          </p:cNvGrpSpPr>
          <p:nvPr/>
        </p:nvGrpSpPr>
        <p:grpSpPr bwMode="auto">
          <a:xfrm>
            <a:off x="658813" y="1509713"/>
            <a:ext cx="7921625" cy="2913062"/>
            <a:chOff x="925031" y="1484716"/>
            <a:chExt cx="7539851" cy="2615905"/>
          </a:xfrm>
        </p:grpSpPr>
        <p:sp>
          <p:nvSpPr>
            <p:cNvPr id="7" name="AutoShape 3"/>
            <p:cNvSpPr>
              <a:spLocks noChangeArrowheads="1"/>
            </p:cNvSpPr>
            <p:nvPr/>
          </p:nvSpPr>
          <p:spPr bwMode="auto">
            <a:xfrm>
              <a:off x="6063915" y="1484716"/>
              <a:ext cx="2400967" cy="2615905"/>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lstStyle/>
            <a:p>
              <a:pPr algn="ctr">
                <a:buClr>
                  <a:schemeClr val="accent1"/>
                </a:buClr>
                <a:defRPr/>
              </a:pPr>
              <a:endParaRPr lang="en-US">
                <a:latin typeface="Arial" charset="0"/>
                <a:cs typeface="+mn-cs"/>
              </a:endParaRPr>
            </a:p>
          </p:txBody>
        </p:sp>
        <p:sp>
          <p:nvSpPr>
            <p:cNvPr id="8" name="AutoShape 3"/>
            <p:cNvSpPr>
              <a:spLocks noChangeArrowheads="1"/>
            </p:cNvSpPr>
            <p:nvPr/>
          </p:nvSpPr>
          <p:spPr bwMode="auto">
            <a:xfrm>
              <a:off x="3495228" y="1484716"/>
              <a:ext cx="2399456" cy="2615905"/>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lstStyle/>
            <a:p>
              <a:pPr algn="ctr">
                <a:buClr>
                  <a:schemeClr val="accent1"/>
                </a:buClr>
                <a:defRPr/>
              </a:pPr>
              <a:endParaRPr lang="en-US">
                <a:latin typeface="Arial" charset="0"/>
                <a:cs typeface="+mn-cs"/>
              </a:endParaRPr>
            </a:p>
          </p:txBody>
        </p:sp>
        <p:sp>
          <p:nvSpPr>
            <p:cNvPr id="9" name="AutoShape 3"/>
            <p:cNvSpPr>
              <a:spLocks noChangeArrowheads="1"/>
            </p:cNvSpPr>
            <p:nvPr/>
          </p:nvSpPr>
          <p:spPr bwMode="auto">
            <a:xfrm>
              <a:off x="925031" y="1484716"/>
              <a:ext cx="2400966" cy="2615905"/>
            </a:xfrm>
            <a:prstGeom prst="roundRect">
              <a:avLst>
                <a:gd name="adj" fmla="val 6769"/>
              </a:avLst>
            </a:prstGeom>
            <a:solidFill>
              <a:schemeClr val="bg1"/>
            </a:solidFill>
            <a:ln w="9525" algn="ctr">
              <a:noFill/>
              <a:round/>
              <a:headEnd/>
              <a:tailEnd/>
            </a:ln>
            <a:effectLst>
              <a:prstShdw prst="shdw18" dist="17961" dir="13500000">
                <a:schemeClr val="bg1">
                  <a:gamma/>
                  <a:shade val="60000"/>
                  <a:invGamma/>
                </a:schemeClr>
              </a:prstShdw>
            </a:effectLst>
          </p:spPr>
          <p:txBody>
            <a:bodyPr lIns="92075" tIns="46038" rIns="92075" bIns="46038" anchor="ctr"/>
            <a:lstStyle/>
            <a:p>
              <a:pPr algn="ctr">
                <a:buClr>
                  <a:schemeClr val="accent1"/>
                </a:buClr>
                <a:defRPr/>
              </a:pPr>
              <a:endParaRPr lang="en-US">
                <a:latin typeface="Arial" charset="0"/>
                <a:cs typeface="+mn-cs"/>
              </a:endParaRPr>
            </a:p>
          </p:txBody>
        </p:sp>
      </p:grpSp>
      <p:sp>
        <p:nvSpPr>
          <p:cNvPr id="11271" name="Right Arrow 10"/>
          <p:cNvSpPr>
            <a:spLocks noChangeArrowheads="1"/>
          </p:cNvSpPr>
          <p:nvPr/>
        </p:nvSpPr>
        <p:spPr bwMode="auto">
          <a:xfrm>
            <a:off x="828675" y="4486275"/>
            <a:ext cx="7751763" cy="309563"/>
          </a:xfrm>
          <a:prstGeom prst="rightArrow">
            <a:avLst>
              <a:gd name="adj1" fmla="val 50000"/>
              <a:gd name="adj2" fmla="val 49850"/>
            </a:avLst>
          </a:prstGeom>
          <a:solidFill>
            <a:srgbClr val="4D5C91"/>
          </a:solidFill>
          <a:ln w="38100" algn="ctr">
            <a:solidFill>
              <a:srgbClr val="4D5C91"/>
            </a:solidFill>
            <a:round/>
            <a:headEnd type="triangle" w="med" len="med"/>
            <a:tailEnd type="triangle" w="med" len="med"/>
          </a:ln>
        </p:spPr>
        <p:txBody>
          <a:bodyPr wrap="none" lIns="92075" tIns="46038" rIns="92075" bIns="46038" anchor="ctr"/>
          <a:lstStyle/>
          <a:p>
            <a:pPr algn="ctr">
              <a:buClr>
                <a:schemeClr val="accent1"/>
              </a:buClr>
            </a:pPr>
            <a:endParaRPr lang="en-US"/>
          </a:p>
        </p:txBody>
      </p:sp>
      <p:sp>
        <p:nvSpPr>
          <p:cNvPr id="11272" name="TextBox 11"/>
          <p:cNvSpPr txBox="1">
            <a:spLocks noChangeArrowheads="1"/>
          </p:cNvSpPr>
          <p:nvPr/>
        </p:nvSpPr>
        <p:spPr bwMode="auto">
          <a:xfrm>
            <a:off x="776288" y="1208088"/>
            <a:ext cx="2468562" cy="277812"/>
          </a:xfrm>
          <a:prstGeom prst="rect">
            <a:avLst/>
          </a:prstGeom>
          <a:noFill/>
          <a:ln w="9525">
            <a:noFill/>
            <a:miter lim="800000"/>
            <a:headEnd/>
            <a:tailEnd/>
          </a:ln>
        </p:spPr>
        <p:txBody>
          <a:bodyPr wrap="none">
            <a:spAutoFit/>
          </a:bodyPr>
          <a:lstStyle/>
          <a:p>
            <a:pPr algn="ctr">
              <a:buClr>
                <a:schemeClr val="accent1"/>
              </a:buClr>
            </a:pPr>
            <a:r>
              <a:rPr lang="en-US" sz="1200">
                <a:solidFill>
                  <a:srgbClr val="4D5C91"/>
                </a:solidFill>
              </a:rPr>
              <a:t>Strategic Network Optimization</a:t>
            </a:r>
          </a:p>
        </p:txBody>
      </p:sp>
      <p:sp>
        <p:nvSpPr>
          <p:cNvPr id="11273" name="TextBox 12"/>
          <p:cNvSpPr txBox="1">
            <a:spLocks noChangeArrowheads="1"/>
          </p:cNvSpPr>
          <p:nvPr/>
        </p:nvSpPr>
        <p:spPr bwMode="auto">
          <a:xfrm>
            <a:off x="3309938" y="1208088"/>
            <a:ext cx="2636837" cy="277812"/>
          </a:xfrm>
          <a:prstGeom prst="rect">
            <a:avLst/>
          </a:prstGeom>
          <a:noFill/>
          <a:ln w="9525">
            <a:noFill/>
            <a:miter lim="800000"/>
            <a:headEnd/>
            <a:tailEnd/>
          </a:ln>
        </p:spPr>
        <p:txBody>
          <a:bodyPr wrap="none">
            <a:spAutoFit/>
          </a:bodyPr>
          <a:lstStyle/>
          <a:p>
            <a:pPr algn="ctr">
              <a:buClr>
                <a:schemeClr val="accent1"/>
              </a:buClr>
            </a:pPr>
            <a:r>
              <a:rPr lang="en-US" sz="1200">
                <a:solidFill>
                  <a:srgbClr val="4D5C91"/>
                </a:solidFill>
              </a:rPr>
              <a:t>Advanced Supply Chain Planning</a:t>
            </a:r>
          </a:p>
        </p:txBody>
      </p:sp>
      <p:sp>
        <p:nvSpPr>
          <p:cNvPr id="11274" name="TextBox 13"/>
          <p:cNvSpPr txBox="1">
            <a:spLocks noChangeArrowheads="1"/>
          </p:cNvSpPr>
          <p:nvPr/>
        </p:nvSpPr>
        <p:spPr bwMode="auto">
          <a:xfrm>
            <a:off x="6599238" y="1208088"/>
            <a:ext cx="1308100" cy="277812"/>
          </a:xfrm>
          <a:prstGeom prst="rect">
            <a:avLst/>
          </a:prstGeom>
          <a:noFill/>
          <a:ln w="9525">
            <a:noFill/>
            <a:miter lim="800000"/>
            <a:headEnd/>
            <a:tailEnd/>
          </a:ln>
        </p:spPr>
        <p:txBody>
          <a:bodyPr wrap="none">
            <a:spAutoFit/>
          </a:bodyPr>
          <a:lstStyle/>
          <a:p>
            <a:pPr algn="ctr">
              <a:buClr>
                <a:schemeClr val="accent1"/>
              </a:buClr>
            </a:pPr>
            <a:r>
              <a:rPr lang="en-US" sz="1200">
                <a:solidFill>
                  <a:srgbClr val="C00000"/>
                </a:solidFill>
              </a:rPr>
              <a:t>Rapid Planning</a:t>
            </a:r>
          </a:p>
        </p:txBody>
      </p:sp>
      <p:sp>
        <p:nvSpPr>
          <p:cNvPr id="11275" name="TextBox 14"/>
          <p:cNvSpPr txBox="1">
            <a:spLocks noChangeArrowheads="1"/>
          </p:cNvSpPr>
          <p:nvPr/>
        </p:nvSpPr>
        <p:spPr bwMode="auto">
          <a:xfrm>
            <a:off x="1576388" y="4508500"/>
            <a:ext cx="725487" cy="261938"/>
          </a:xfrm>
          <a:prstGeom prst="rect">
            <a:avLst/>
          </a:prstGeom>
          <a:noFill/>
          <a:ln w="9525">
            <a:noFill/>
            <a:miter lim="800000"/>
            <a:headEnd/>
            <a:tailEnd/>
          </a:ln>
        </p:spPr>
        <p:txBody>
          <a:bodyPr wrap="none">
            <a:spAutoFit/>
          </a:bodyPr>
          <a:lstStyle/>
          <a:p>
            <a:pPr algn="ctr">
              <a:buClr>
                <a:schemeClr val="accent1"/>
              </a:buClr>
            </a:pPr>
            <a:r>
              <a:rPr lang="en-US" sz="1100">
                <a:solidFill>
                  <a:schemeClr val="bg1"/>
                </a:solidFill>
              </a:rPr>
              <a:t>Monthly</a:t>
            </a:r>
          </a:p>
        </p:txBody>
      </p:sp>
      <p:sp>
        <p:nvSpPr>
          <p:cNvPr id="11276" name="TextBox 15"/>
          <p:cNvSpPr txBox="1">
            <a:spLocks noChangeArrowheads="1"/>
          </p:cNvSpPr>
          <p:nvPr/>
        </p:nvSpPr>
        <p:spPr bwMode="auto">
          <a:xfrm>
            <a:off x="4079875" y="4500563"/>
            <a:ext cx="1223963" cy="261937"/>
          </a:xfrm>
          <a:prstGeom prst="rect">
            <a:avLst/>
          </a:prstGeom>
          <a:noFill/>
          <a:ln w="9525">
            <a:noFill/>
            <a:miter lim="800000"/>
            <a:headEnd/>
            <a:tailEnd/>
          </a:ln>
        </p:spPr>
        <p:txBody>
          <a:bodyPr wrap="none">
            <a:spAutoFit/>
          </a:bodyPr>
          <a:lstStyle/>
          <a:p>
            <a:pPr algn="ctr">
              <a:buClr>
                <a:schemeClr val="accent1"/>
              </a:buClr>
            </a:pPr>
            <a:r>
              <a:rPr lang="en-US" sz="1100">
                <a:solidFill>
                  <a:schemeClr val="bg1"/>
                </a:solidFill>
              </a:rPr>
              <a:t>Weekly or Daily</a:t>
            </a:r>
          </a:p>
        </p:txBody>
      </p:sp>
      <p:sp>
        <p:nvSpPr>
          <p:cNvPr id="11277" name="TextBox 16"/>
          <p:cNvSpPr txBox="1">
            <a:spLocks noChangeArrowheads="1"/>
          </p:cNvSpPr>
          <p:nvPr/>
        </p:nvSpPr>
        <p:spPr bwMode="auto">
          <a:xfrm>
            <a:off x="6581775" y="4494213"/>
            <a:ext cx="1427163" cy="261937"/>
          </a:xfrm>
          <a:prstGeom prst="rect">
            <a:avLst/>
          </a:prstGeom>
          <a:noFill/>
          <a:ln w="9525">
            <a:noFill/>
            <a:miter lim="800000"/>
            <a:headEnd/>
            <a:tailEnd/>
          </a:ln>
        </p:spPr>
        <p:txBody>
          <a:bodyPr wrap="none">
            <a:spAutoFit/>
          </a:bodyPr>
          <a:lstStyle/>
          <a:p>
            <a:pPr algn="ctr">
              <a:buClr>
                <a:schemeClr val="accent1"/>
              </a:buClr>
            </a:pPr>
            <a:r>
              <a:rPr lang="en-US" sz="1100">
                <a:solidFill>
                  <a:schemeClr val="bg1"/>
                </a:solidFill>
              </a:rPr>
              <a:t>Daily or Intra-Daily</a:t>
            </a:r>
          </a:p>
        </p:txBody>
      </p:sp>
      <p:cxnSp>
        <p:nvCxnSpPr>
          <p:cNvPr id="11278" name="Straight Connector 18"/>
          <p:cNvCxnSpPr>
            <a:cxnSpLocks noChangeShapeType="1"/>
          </p:cNvCxnSpPr>
          <p:nvPr/>
        </p:nvCxnSpPr>
        <p:spPr bwMode="auto">
          <a:xfrm>
            <a:off x="755650" y="3476625"/>
            <a:ext cx="2295525" cy="0"/>
          </a:xfrm>
          <a:prstGeom prst="line">
            <a:avLst/>
          </a:prstGeom>
          <a:noFill/>
          <a:ln w="19050" algn="ctr">
            <a:solidFill>
              <a:schemeClr val="folHlink"/>
            </a:solidFill>
            <a:round/>
            <a:headEnd/>
            <a:tailEnd/>
          </a:ln>
        </p:spPr>
      </p:cxnSp>
      <p:cxnSp>
        <p:nvCxnSpPr>
          <p:cNvPr id="11279" name="Straight Connector 19"/>
          <p:cNvCxnSpPr>
            <a:cxnSpLocks noChangeShapeType="1"/>
          </p:cNvCxnSpPr>
          <p:nvPr/>
        </p:nvCxnSpPr>
        <p:spPr bwMode="auto">
          <a:xfrm>
            <a:off x="3476625" y="3476625"/>
            <a:ext cx="2193925" cy="0"/>
          </a:xfrm>
          <a:prstGeom prst="line">
            <a:avLst/>
          </a:prstGeom>
          <a:noFill/>
          <a:ln w="19050" algn="ctr">
            <a:solidFill>
              <a:schemeClr val="folHlink"/>
            </a:solidFill>
            <a:round/>
            <a:headEnd/>
            <a:tailEnd/>
          </a:ln>
        </p:spPr>
      </p:cxnSp>
      <p:cxnSp>
        <p:nvCxnSpPr>
          <p:cNvPr id="11280" name="Straight Connector 20"/>
          <p:cNvCxnSpPr>
            <a:cxnSpLocks noChangeShapeType="1"/>
          </p:cNvCxnSpPr>
          <p:nvPr/>
        </p:nvCxnSpPr>
        <p:spPr bwMode="auto">
          <a:xfrm>
            <a:off x="6184900" y="3475038"/>
            <a:ext cx="2278063" cy="1587"/>
          </a:xfrm>
          <a:prstGeom prst="line">
            <a:avLst/>
          </a:prstGeom>
          <a:noFill/>
          <a:ln w="19050" algn="ctr">
            <a:solidFill>
              <a:schemeClr val="folHlink"/>
            </a:solidFill>
            <a:round/>
            <a:headEnd/>
            <a:tailEnd/>
          </a:ln>
        </p:spPr>
      </p:cxnSp>
      <p:sp>
        <p:nvSpPr>
          <p:cNvPr id="22" name="TextBox 21"/>
          <p:cNvSpPr txBox="1"/>
          <p:nvPr/>
        </p:nvSpPr>
        <p:spPr>
          <a:xfrm>
            <a:off x="868363" y="3346450"/>
            <a:ext cx="1447800" cy="260350"/>
          </a:xfrm>
          <a:prstGeom prst="rect">
            <a:avLst/>
          </a:prstGeom>
          <a:solidFill>
            <a:schemeClr val="bg1"/>
          </a:solidFill>
        </p:spPr>
        <p:txBody>
          <a:bodyPr wrap="none">
            <a:spAutoFit/>
          </a:bodyPr>
          <a:lstStyle/>
          <a:p>
            <a:pPr algn="ctr">
              <a:buClr>
                <a:schemeClr val="accent1"/>
              </a:buClr>
              <a:defRPr/>
            </a:pPr>
            <a:r>
              <a:rPr lang="en-US" sz="1100" i="1" dirty="0">
                <a:solidFill>
                  <a:schemeClr val="accent6">
                    <a:lumMod val="75000"/>
                  </a:schemeClr>
                </a:solidFill>
                <a:latin typeface="Arial" charset="0"/>
                <a:cs typeface="+mn-cs"/>
              </a:rPr>
              <a:t>Recommendations</a:t>
            </a:r>
          </a:p>
        </p:txBody>
      </p:sp>
      <p:sp>
        <p:nvSpPr>
          <p:cNvPr id="23" name="TextBox 22"/>
          <p:cNvSpPr txBox="1"/>
          <p:nvPr/>
        </p:nvSpPr>
        <p:spPr>
          <a:xfrm>
            <a:off x="3636963" y="3346450"/>
            <a:ext cx="1447800" cy="260350"/>
          </a:xfrm>
          <a:prstGeom prst="rect">
            <a:avLst/>
          </a:prstGeom>
          <a:solidFill>
            <a:schemeClr val="bg1"/>
          </a:solidFill>
        </p:spPr>
        <p:txBody>
          <a:bodyPr wrap="none">
            <a:spAutoFit/>
          </a:bodyPr>
          <a:lstStyle/>
          <a:p>
            <a:pPr algn="ctr">
              <a:buClr>
                <a:schemeClr val="accent1"/>
              </a:buClr>
              <a:defRPr/>
            </a:pPr>
            <a:r>
              <a:rPr lang="en-US" sz="1100" i="1" dirty="0">
                <a:solidFill>
                  <a:schemeClr val="accent6">
                    <a:lumMod val="75000"/>
                  </a:schemeClr>
                </a:solidFill>
                <a:latin typeface="Arial" charset="0"/>
                <a:cs typeface="+mn-cs"/>
              </a:rPr>
              <a:t>Recommendations</a:t>
            </a:r>
          </a:p>
        </p:txBody>
      </p:sp>
      <p:sp>
        <p:nvSpPr>
          <p:cNvPr id="24" name="TextBox 23"/>
          <p:cNvSpPr txBox="1"/>
          <p:nvPr/>
        </p:nvSpPr>
        <p:spPr>
          <a:xfrm>
            <a:off x="6288088" y="3346450"/>
            <a:ext cx="1447800" cy="260350"/>
          </a:xfrm>
          <a:prstGeom prst="rect">
            <a:avLst/>
          </a:prstGeom>
          <a:solidFill>
            <a:schemeClr val="bg1"/>
          </a:solidFill>
        </p:spPr>
        <p:txBody>
          <a:bodyPr wrap="none">
            <a:spAutoFit/>
          </a:bodyPr>
          <a:lstStyle/>
          <a:p>
            <a:pPr algn="ctr">
              <a:buClr>
                <a:schemeClr val="accent1"/>
              </a:buClr>
              <a:defRPr/>
            </a:pPr>
            <a:r>
              <a:rPr lang="en-US" sz="1100" i="1" dirty="0">
                <a:solidFill>
                  <a:schemeClr val="accent6">
                    <a:lumMod val="75000"/>
                  </a:schemeClr>
                </a:solidFill>
                <a:latin typeface="Arial" charset="0"/>
                <a:cs typeface="+mn-cs"/>
              </a:rPr>
              <a:t>Recommendations</a:t>
            </a:r>
          </a:p>
        </p:txBody>
      </p:sp>
      <p:sp>
        <p:nvSpPr>
          <p:cNvPr id="11284" name="TextBox 24"/>
          <p:cNvSpPr txBox="1">
            <a:spLocks noChangeArrowheads="1"/>
          </p:cNvSpPr>
          <p:nvPr/>
        </p:nvSpPr>
        <p:spPr bwMode="auto">
          <a:xfrm>
            <a:off x="1031875" y="3571875"/>
            <a:ext cx="1936750" cy="600075"/>
          </a:xfrm>
          <a:prstGeom prst="rect">
            <a:avLst/>
          </a:prstGeom>
          <a:noFill/>
          <a:ln w="9525">
            <a:noFill/>
            <a:miter lim="800000"/>
            <a:headEnd/>
            <a:tailEnd/>
          </a:ln>
        </p:spPr>
        <p:txBody>
          <a:bodyPr wrap="none">
            <a:spAutoFit/>
          </a:bodyPr>
          <a:lstStyle/>
          <a:p>
            <a:pPr>
              <a:buClr>
                <a:schemeClr val="accent1"/>
              </a:buClr>
            </a:pPr>
            <a:r>
              <a:rPr lang="en-US" sz="1100">
                <a:solidFill>
                  <a:schemeClr val="tx2"/>
                </a:solidFill>
              </a:rPr>
              <a:t>Sourcing rules</a:t>
            </a:r>
          </a:p>
          <a:p>
            <a:pPr>
              <a:buClr>
                <a:schemeClr val="accent1"/>
              </a:buClr>
            </a:pPr>
            <a:r>
              <a:rPr lang="en-US" sz="1100">
                <a:solidFill>
                  <a:schemeClr val="tx2"/>
                </a:solidFill>
              </a:rPr>
              <a:t>Optimized supply network</a:t>
            </a:r>
          </a:p>
          <a:p>
            <a:pPr>
              <a:buClr>
                <a:schemeClr val="accent1"/>
              </a:buClr>
            </a:pPr>
            <a:r>
              <a:rPr lang="en-US" sz="1100">
                <a:solidFill>
                  <a:schemeClr val="tx2"/>
                </a:solidFill>
              </a:rPr>
              <a:t>Rationalized assets</a:t>
            </a:r>
          </a:p>
        </p:txBody>
      </p:sp>
      <p:sp>
        <p:nvSpPr>
          <p:cNvPr id="11285" name="TextBox 25"/>
          <p:cNvSpPr txBox="1">
            <a:spLocks noChangeArrowheads="1"/>
          </p:cNvSpPr>
          <p:nvPr/>
        </p:nvSpPr>
        <p:spPr bwMode="auto">
          <a:xfrm>
            <a:off x="3617913" y="3571875"/>
            <a:ext cx="2243137" cy="431800"/>
          </a:xfrm>
          <a:prstGeom prst="rect">
            <a:avLst/>
          </a:prstGeom>
          <a:noFill/>
          <a:ln w="9525">
            <a:noFill/>
            <a:miter lim="800000"/>
            <a:headEnd/>
            <a:tailEnd/>
          </a:ln>
        </p:spPr>
        <p:txBody>
          <a:bodyPr wrap="none">
            <a:spAutoFit/>
          </a:bodyPr>
          <a:lstStyle/>
          <a:p>
            <a:pPr>
              <a:buClr>
                <a:schemeClr val="accent1"/>
              </a:buClr>
            </a:pPr>
            <a:r>
              <a:rPr lang="en-US" sz="1100">
                <a:solidFill>
                  <a:schemeClr val="tx2"/>
                </a:solidFill>
              </a:rPr>
              <a:t>Reschedule, create, cancel </a:t>
            </a:r>
          </a:p>
          <a:p>
            <a:pPr>
              <a:buClr>
                <a:schemeClr val="accent1"/>
              </a:buClr>
            </a:pPr>
            <a:r>
              <a:rPr lang="en-US" sz="1100">
                <a:solidFill>
                  <a:schemeClr val="tx2"/>
                </a:solidFill>
              </a:rPr>
              <a:t>buy, make, and transfer orders</a:t>
            </a:r>
          </a:p>
        </p:txBody>
      </p:sp>
      <p:sp>
        <p:nvSpPr>
          <p:cNvPr id="11286" name="TextBox 26"/>
          <p:cNvSpPr txBox="1">
            <a:spLocks noChangeArrowheads="1"/>
          </p:cNvSpPr>
          <p:nvPr/>
        </p:nvSpPr>
        <p:spPr bwMode="auto">
          <a:xfrm>
            <a:off x="6153150" y="3571875"/>
            <a:ext cx="2163763" cy="769938"/>
          </a:xfrm>
          <a:prstGeom prst="rect">
            <a:avLst/>
          </a:prstGeom>
          <a:noFill/>
          <a:ln w="9525">
            <a:noFill/>
            <a:miter lim="800000"/>
            <a:headEnd/>
            <a:tailEnd/>
          </a:ln>
        </p:spPr>
        <p:txBody>
          <a:bodyPr wrap="none">
            <a:spAutoFit/>
          </a:bodyPr>
          <a:lstStyle/>
          <a:p>
            <a:pPr>
              <a:buClr>
                <a:schemeClr val="accent1"/>
              </a:buClr>
            </a:pPr>
            <a:r>
              <a:rPr lang="en-US" sz="1100">
                <a:solidFill>
                  <a:schemeClr val="tx2"/>
                </a:solidFill>
              </a:rPr>
              <a:t>Simulated exceptions and</a:t>
            </a:r>
          </a:p>
          <a:p>
            <a:pPr>
              <a:buClr>
                <a:schemeClr val="accent1"/>
              </a:buClr>
            </a:pPr>
            <a:r>
              <a:rPr lang="en-US" sz="1100">
                <a:solidFill>
                  <a:schemeClr val="tx2"/>
                </a:solidFill>
              </a:rPr>
              <a:t>performance indicators, and</a:t>
            </a:r>
          </a:p>
          <a:p>
            <a:pPr>
              <a:buClr>
                <a:schemeClr val="accent1"/>
              </a:buClr>
            </a:pPr>
            <a:r>
              <a:rPr lang="en-US" sz="1100">
                <a:solidFill>
                  <a:schemeClr val="tx2"/>
                </a:solidFill>
              </a:rPr>
              <a:t>buy, make and transfer order </a:t>
            </a:r>
          </a:p>
          <a:p>
            <a:pPr>
              <a:buClr>
                <a:schemeClr val="accent1"/>
              </a:buClr>
            </a:pPr>
            <a:r>
              <a:rPr lang="en-US" sz="1100">
                <a:solidFill>
                  <a:schemeClr val="tx2"/>
                </a:solidFill>
              </a:rPr>
              <a:t>recommendations</a:t>
            </a:r>
          </a:p>
        </p:txBody>
      </p:sp>
      <p:sp>
        <p:nvSpPr>
          <p:cNvPr id="28" name="TextBox 27"/>
          <p:cNvSpPr txBox="1"/>
          <p:nvPr/>
        </p:nvSpPr>
        <p:spPr>
          <a:xfrm>
            <a:off x="684213" y="1670050"/>
            <a:ext cx="2381250" cy="1222375"/>
          </a:xfrm>
          <a:prstGeom prst="rect">
            <a:avLst/>
          </a:prstGeom>
          <a:noFill/>
        </p:spPr>
        <p:txBody>
          <a:bodyPr wrap="none">
            <a:spAutoFit/>
          </a:bodyPr>
          <a:lstStyle/>
          <a:p>
            <a:pPr>
              <a:buClr>
                <a:schemeClr val="accent1"/>
              </a:buClr>
              <a:defRPr/>
            </a:pPr>
            <a:r>
              <a:rPr lang="en-US" sz="1050" dirty="0">
                <a:solidFill>
                  <a:schemeClr val="tx2"/>
                </a:solidFill>
                <a:latin typeface="Arial" charset="0"/>
                <a:cs typeface="+mn-cs"/>
              </a:rPr>
              <a:t>What are the impacts of choosing </a:t>
            </a:r>
          </a:p>
          <a:p>
            <a:pPr>
              <a:buClr>
                <a:schemeClr val="accent1"/>
              </a:buClr>
              <a:defRPr/>
            </a:pPr>
            <a:r>
              <a:rPr lang="en-US" sz="1050" dirty="0">
                <a:solidFill>
                  <a:schemeClr val="tx2"/>
                </a:solidFill>
                <a:latin typeface="Arial" charset="0"/>
                <a:cs typeface="+mn-cs"/>
              </a:rPr>
              <a:t>a dual sourcing strategy?</a:t>
            </a:r>
          </a:p>
          <a:p>
            <a:pPr>
              <a:buClr>
                <a:schemeClr val="accent1"/>
              </a:buClr>
              <a:defRPr/>
            </a:pPr>
            <a:r>
              <a:rPr lang="en-US" sz="1050" dirty="0">
                <a:solidFill>
                  <a:srgbClr val="0070C0"/>
                </a:solidFill>
                <a:latin typeface="Arial" charset="0"/>
                <a:cs typeface="+mn-cs"/>
              </a:rPr>
              <a:t>What are the impacts of closing or</a:t>
            </a:r>
          </a:p>
          <a:p>
            <a:pPr>
              <a:buClr>
                <a:schemeClr val="accent1"/>
              </a:buClr>
              <a:defRPr/>
            </a:pPr>
            <a:r>
              <a:rPr lang="en-US" sz="1050" dirty="0">
                <a:solidFill>
                  <a:srgbClr val="0070C0"/>
                </a:solidFill>
                <a:latin typeface="Arial" charset="0"/>
                <a:cs typeface="+mn-cs"/>
              </a:rPr>
              <a:t>opening new distribution centers?</a:t>
            </a:r>
          </a:p>
          <a:p>
            <a:pPr>
              <a:buClr>
                <a:schemeClr val="accent1"/>
              </a:buClr>
              <a:defRPr/>
            </a:pPr>
            <a:r>
              <a:rPr lang="en-US" sz="1050" dirty="0">
                <a:solidFill>
                  <a:schemeClr val="tx2"/>
                </a:solidFill>
                <a:latin typeface="Arial" charset="0"/>
                <a:cs typeface="+mn-cs"/>
              </a:rPr>
              <a:t>What are the cost and revenue</a:t>
            </a:r>
          </a:p>
          <a:p>
            <a:pPr>
              <a:buClr>
                <a:schemeClr val="accent1"/>
              </a:buClr>
              <a:defRPr/>
            </a:pPr>
            <a:r>
              <a:rPr lang="en-US" sz="1050" dirty="0">
                <a:solidFill>
                  <a:schemeClr val="tx2"/>
                </a:solidFill>
                <a:latin typeface="Arial" charset="0"/>
                <a:cs typeface="+mn-cs"/>
              </a:rPr>
              <a:t>impacts of entering a new </a:t>
            </a:r>
          </a:p>
          <a:p>
            <a:pPr>
              <a:buClr>
                <a:schemeClr val="accent1"/>
              </a:buClr>
              <a:defRPr/>
            </a:pPr>
            <a:r>
              <a:rPr lang="en-US" sz="1050" dirty="0">
                <a:solidFill>
                  <a:schemeClr val="tx2"/>
                </a:solidFill>
                <a:latin typeface="Arial" charset="0"/>
                <a:cs typeface="+mn-cs"/>
              </a:rPr>
              <a:t>geographical market?  </a:t>
            </a:r>
          </a:p>
        </p:txBody>
      </p:sp>
      <p:sp>
        <p:nvSpPr>
          <p:cNvPr id="29" name="TextBox 28"/>
          <p:cNvSpPr txBox="1"/>
          <p:nvPr/>
        </p:nvSpPr>
        <p:spPr>
          <a:xfrm>
            <a:off x="3355975" y="1670050"/>
            <a:ext cx="2590800" cy="1222375"/>
          </a:xfrm>
          <a:prstGeom prst="rect">
            <a:avLst/>
          </a:prstGeom>
          <a:noFill/>
        </p:spPr>
        <p:txBody>
          <a:bodyPr wrap="none">
            <a:spAutoFit/>
          </a:bodyPr>
          <a:lstStyle/>
          <a:p>
            <a:pPr>
              <a:buClr>
                <a:schemeClr val="accent1"/>
              </a:buClr>
              <a:defRPr/>
            </a:pPr>
            <a:r>
              <a:rPr lang="en-US" sz="1050" dirty="0">
                <a:solidFill>
                  <a:schemeClr val="tx2"/>
                </a:solidFill>
                <a:latin typeface="Arial" charset="0"/>
                <a:cs typeface="+mn-cs"/>
              </a:rPr>
              <a:t>Which buy, make and transfer </a:t>
            </a:r>
          </a:p>
          <a:p>
            <a:pPr>
              <a:buClr>
                <a:schemeClr val="accent1"/>
              </a:buClr>
              <a:defRPr/>
            </a:pPr>
            <a:r>
              <a:rPr lang="en-US" sz="1050" dirty="0">
                <a:solidFill>
                  <a:schemeClr val="tx2"/>
                </a:solidFill>
                <a:latin typeface="Arial" charset="0"/>
                <a:cs typeface="+mn-cs"/>
              </a:rPr>
              <a:t>orders do I need to release to </a:t>
            </a:r>
          </a:p>
          <a:p>
            <a:pPr>
              <a:buClr>
                <a:schemeClr val="accent1"/>
              </a:buClr>
              <a:defRPr/>
            </a:pPr>
            <a:r>
              <a:rPr lang="en-US" sz="1050" dirty="0">
                <a:solidFill>
                  <a:schemeClr val="tx2"/>
                </a:solidFill>
                <a:latin typeface="Arial" charset="0"/>
                <a:cs typeface="+mn-cs"/>
              </a:rPr>
              <a:t>execution?</a:t>
            </a:r>
          </a:p>
          <a:p>
            <a:pPr>
              <a:buClr>
                <a:schemeClr val="accent1"/>
              </a:buClr>
              <a:defRPr/>
            </a:pPr>
            <a:r>
              <a:rPr lang="en-US" sz="1050" dirty="0">
                <a:solidFill>
                  <a:srgbClr val="0070C0"/>
                </a:solidFill>
                <a:latin typeface="Arial" charset="0"/>
                <a:cs typeface="+mn-cs"/>
              </a:rPr>
              <a:t>What orders need to be rescheduled?</a:t>
            </a:r>
          </a:p>
          <a:p>
            <a:pPr>
              <a:buClr>
                <a:schemeClr val="accent1"/>
              </a:buClr>
              <a:defRPr/>
            </a:pPr>
            <a:r>
              <a:rPr lang="en-US" sz="1050" dirty="0">
                <a:solidFill>
                  <a:schemeClr val="tx2"/>
                </a:solidFill>
                <a:latin typeface="Arial" charset="0"/>
                <a:cs typeface="+mn-cs"/>
              </a:rPr>
              <a:t>What resources are overloaded?</a:t>
            </a:r>
          </a:p>
          <a:p>
            <a:pPr>
              <a:buClr>
                <a:schemeClr val="accent1"/>
              </a:buClr>
              <a:defRPr/>
            </a:pPr>
            <a:r>
              <a:rPr lang="en-US" sz="1050" dirty="0">
                <a:solidFill>
                  <a:srgbClr val="0070C0"/>
                </a:solidFill>
                <a:latin typeface="Arial" charset="0"/>
                <a:cs typeface="+mn-cs"/>
              </a:rPr>
              <a:t>What orders are sourced by </a:t>
            </a:r>
          </a:p>
          <a:p>
            <a:pPr>
              <a:buClr>
                <a:schemeClr val="accent1"/>
              </a:buClr>
              <a:defRPr/>
            </a:pPr>
            <a:r>
              <a:rPr lang="en-US" sz="1050" dirty="0">
                <a:solidFill>
                  <a:srgbClr val="0070C0"/>
                </a:solidFill>
                <a:latin typeface="Arial" charset="0"/>
                <a:cs typeface="+mn-cs"/>
              </a:rPr>
              <a:t>alternate suppliers?</a:t>
            </a:r>
          </a:p>
        </p:txBody>
      </p:sp>
      <p:sp>
        <p:nvSpPr>
          <p:cNvPr id="30" name="TextBox 29"/>
          <p:cNvSpPr txBox="1"/>
          <p:nvPr/>
        </p:nvSpPr>
        <p:spPr>
          <a:xfrm>
            <a:off x="6061075" y="1670050"/>
            <a:ext cx="2549525" cy="1546225"/>
          </a:xfrm>
          <a:prstGeom prst="rect">
            <a:avLst/>
          </a:prstGeom>
          <a:noFill/>
        </p:spPr>
        <p:txBody>
          <a:bodyPr wrap="none">
            <a:spAutoFit/>
          </a:bodyPr>
          <a:lstStyle/>
          <a:p>
            <a:pPr>
              <a:buClr>
                <a:schemeClr val="accent1"/>
              </a:buClr>
              <a:defRPr/>
            </a:pPr>
            <a:r>
              <a:rPr lang="en-US" sz="1050" dirty="0">
                <a:solidFill>
                  <a:schemeClr val="tx2"/>
                </a:solidFill>
                <a:latin typeface="Arial" charset="0"/>
                <a:cs typeface="+mn-cs"/>
              </a:rPr>
              <a:t>Can I commit to a key customer’s</a:t>
            </a:r>
          </a:p>
          <a:p>
            <a:pPr>
              <a:buClr>
                <a:schemeClr val="accent1"/>
              </a:buClr>
              <a:defRPr/>
            </a:pPr>
            <a:r>
              <a:rPr lang="en-US" sz="1050" dirty="0">
                <a:solidFill>
                  <a:schemeClr val="tx2"/>
                </a:solidFill>
                <a:latin typeface="Arial" charset="0"/>
                <a:cs typeface="+mn-cs"/>
              </a:rPr>
              <a:t>hot demand in the next minutes?</a:t>
            </a:r>
          </a:p>
          <a:p>
            <a:pPr>
              <a:buClr>
                <a:schemeClr val="accent1"/>
              </a:buClr>
              <a:defRPr/>
            </a:pPr>
            <a:r>
              <a:rPr lang="en-US" sz="1050" dirty="0">
                <a:solidFill>
                  <a:srgbClr val="0070C0"/>
                </a:solidFill>
                <a:latin typeface="Arial" charset="0"/>
                <a:cs typeface="+mn-cs"/>
              </a:rPr>
              <a:t>What would the impact of an ECO</a:t>
            </a:r>
          </a:p>
          <a:p>
            <a:pPr>
              <a:buClr>
                <a:schemeClr val="accent1"/>
              </a:buClr>
              <a:defRPr/>
            </a:pPr>
            <a:r>
              <a:rPr lang="en-US" sz="1050" dirty="0">
                <a:solidFill>
                  <a:srgbClr val="0070C0"/>
                </a:solidFill>
                <a:latin typeface="Arial" charset="0"/>
                <a:cs typeface="+mn-cs"/>
              </a:rPr>
              <a:t>be if I’d implement it in the next hr?</a:t>
            </a:r>
          </a:p>
          <a:p>
            <a:pPr>
              <a:buClr>
                <a:schemeClr val="accent1"/>
              </a:buClr>
              <a:defRPr/>
            </a:pPr>
            <a:r>
              <a:rPr lang="en-US" sz="1050" dirty="0">
                <a:solidFill>
                  <a:schemeClr val="tx2"/>
                </a:solidFill>
                <a:latin typeface="Arial" charset="0"/>
                <a:cs typeface="+mn-cs"/>
              </a:rPr>
              <a:t>My supplier has a quality problem,</a:t>
            </a:r>
          </a:p>
          <a:p>
            <a:pPr>
              <a:buClr>
                <a:schemeClr val="accent1"/>
              </a:buClr>
              <a:defRPr/>
            </a:pPr>
            <a:r>
              <a:rPr lang="en-US" sz="1050" dirty="0">
                <a:solidFill>
                  <a:schemeClr val="tx2"/>
                </a:solidFill>
                <a:latin typeface="Arial" charset="0"/>
                <a:cs typeface="+mn-cs"/>
              </a:rPr>
              <a:t>can I make orders on time today by</a:t>
            </a:r>
          </a:p>
          <a:p>
            <a:pPr>
              <a:buClr>
                <a:schemeClr val="accent1"/>
              </a:buClr>
              <a:defRPr/>
            </a:pPr>
            <a:r>
              <a:rPr lang="en-US" sz="1050" dirty="0">
                <a:solidFill>
                  <a:schemeClr val="tx2"/>
                </a:solidFill>
                <a:latin typeface="Arial" charset="0"/>
                <a:cs typeface="+mn-cs"/>
              </a:rPr>
              <a:t>using alternates or substitutes?</a:t>
            </a:r>
          </a:p>
          <a:p>
            <a:pPr>
              <a:buClr>
                <a:schemeClr val="accent1"/>
              </a:buClr>
              <a:defRPr/>
            </a:pPr>
            <a:r>
              <a:rPr lang="en-US" sz="1050" dirty="0">
                <a:solidFill>
                  <a:srgbClr val="0070C0"/>
                </a:solidFill>
                <a:latin typeface="Arial" charset="0"/>
                <a:cs typeface="+mn-cs"/>
              </a:rPr>
              <a:t>Will running overtime today improve</a:t>
            </a:r>
          </a:p>
          <a:p>
            <a:pPr>
              <a:buClr>
                <a:schemeClr val="accent1"/>
              </a:buClr>
              <a:defRPr/>
            </a:pPr>
            <a:r>
              <a:rPr lang="en-US" sz="1050" dirty="0">
                <a:solidFill>
                  <a:srgbClr val="0070C0"/>
                </a:solidFill>
                <a:latin typeface="Arial" charset="0"/>
                <a:cs typeface="+mn-cs"/>
              </a:rPr>
              <a:t>my schedule?  </a:t>
            </a:r>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1"/>
          </p:nvPr>
        </p:nvSpPr>
        <p:spPr>
          <a:noFill/>
        </p:spPr>
        <p:txBody>
          <a:bodyPr/>
          <a:lstStyle/>
          <a:p>
            <a:fld id="{601ECDEA-5763-4449-88A1-03F6306F3AAF}" type="slidenum">
              <a:rPr lang="en-US" smtClean="0">
                <a:latin typeface="Arial" pitchFamily="34" charset="0"/>
                <a:cs typeface="Arial" pitchFamily="34" charset="0"/>
              </a:rPr>
              <a:pPr/>
              <a:t>9</a:t>
            </a:fld>
            <a:endParaRPr lang="en-US" smtClean="0">
              <a:latin typeface="Arial" pitchFamily="34" charset="0"/>
              <a:cs typeface="Arial" pitchFamily="34" charset="0"/>
            </a:endParaRPr>
          </a:p>
        </p:txBody>
      </p:sp>
      <p:pic>
        <p:nvPicPr>
          <p:cNvPr id="12291" name="Picture 29" descr="vcp_wheel_rp"/>
          <p:cNvPicPr>
            <a:picLocks noChangeAspect="1" noChangeArrowheads="1"/>
          </p:cNvPicPr>
          <p:nvPr/>
        </p:nvPicPr>
        <p:blipFill>
          <a:blip r:embed="rId3" cstate="print"/>
          <a:srcRect/>
          <a:stretch>
            <a:fillRect/>
          </a:stretch>
        </p:blipFill>
        <p:spPr bwMode="auto">
          <a:xfrm>
            <a:off x="982663" y="1123950"/>
            <a:ext cx="7316787" cy="5040313"/>
          </a:xfrm>
          <a:prstGeom prst="rect">
            <a:avLst/>
          </a:prstGeom>
          <a:noFill/>
          <a:ln w="9525">
            <a:noFill/>
            <a:miter lim="800000"/>
            <a:headEnd/>
            <a:tailEnd/>
          </a:ln>
        </p:spPr>
      </p:pic>
      <p:sp>
        <p:nvSpPr>
          <p:cNvPr id="12292" name="Rectangle 2"/>
          <p:cNvSpPr>
            <a:spLocks noGrp="1" noChangeArrowheads="1"/>
          </p:cNvSpPr>
          <p:nvPr>
            <p:ph type="title"/>
          </p:nvPr>
        </p:nvSpPr>
        <p:spPr/>
        <p:txBody>
          <a:bodyPr/>
          <a:lstStyle/>
          <a:p>
            <a:pPr eaLnBrk="1" hangingPunct="1"/>
            <a:r>
              <a:rPr lang="en-US" smtClean="0"/>
              <a:t>Oracle Value Chain Planning solution</a:t>
            </a:r>
          </a:p>
        </p:txBody>
      </p:sp>
      <p:sp>
        <p:nvSpPr>
          <p:cNvPr id="12293" name="Text Box 7"/>
          <p:cNvSpPr txBox="1">
            <a:spLocks noChangeArrowheads="1"/>
          </p:cNvSpPr>
          <p:nvPr/>
        </p:nvSpPr>
        <p:spPr bwMode="auto">
          <a:xfrm>
            <a:off x="4624388" y="1789113"/>
            <a:ext cx="1600200" cy="396875"/>
          </a:xfrm>
          <a:prstGeom prst="rect">
            <a:avLst/>
          </a:prstGeom>
          <a:noFill/>
          <a:ln w="9525">
            <a:noFill/>
            <a:miter lim="800000"/>
            <a:headEnd/>
            <a:tailEnd/>
          </a:ln>
        </p:spPr>
        <p:txBody>
          <a:bodyPr>
            <a:spAutoFit/>
          </a:bodyPr>
          <a:lstStyle/>
          <a:p>
            <a:pPr algn="ctr" eaLnBrk="0" hangingPunct="0"/>
            <a:r>
              <a:rPr lang="en-US" sz="1000">
                <a:solidFill>
                  <a:schemeClr val="bg1"/>
                </a:solidFill>
              </a:rPr>
              <a:t>Demand Signal</a:t>
            </a:r>
          </a:p>
          <a:p>
            <a:pPr algn="ctr" eaLnBrk="0" hangingPunct="0"/>
            <a:r>
              <a:rPr lang="en-US" sz="1000">
                <a:solidFill>
                  <a:schemeClr val="bg1"/>
                </a:solidFill>
              </a:rPr>
              <a:t>Management</a:t>
            </a:r>
          </a:p>
        </p:txBody>
      </p:sp>
      <p:sp>
        <p:nvSpPr>
          <p:cNvPr id="12294" name="Text Box 8"/>
          <p:cNvSpPr txBox="1">
            <a:spLocks noChangeArrowheads="1"/>
          </p:cNvSpPr>
          <p:nvPr/>
        </p:nvSpPr>
        <p:spPr bwMode="auto">
          <a:xfrm>
            <a:off x="5638800" y="2854325"/>
            <a:ext cx="1600200" cy="396875"/>
          </a:xfrm>
          <a:prstGeom prst="rect">
            <a:avLst/>
          </a:prstGeom>
          <a:noFill/>
          <a:ln w="9525">
            <a:noFill/>
            <a:miter lim="800000"/>
            <a:headEnd/>
            <a:tailEnd/>
          </a:ln>
        </p:spPr>
        <p:txBody>
          <a:bodyPr>
            <a:spAutoFit/>
          </a:bodyPr>
          <a:lstStyle/>
          <a:p>
            <a:pPr algn="ctr" eaLnBrk="0" hangingPunct="0"/>
            <a:r>
              <a:rPr lang="en-US" sz="1000">
                <a:solidFill>
                  <a:schemeClr val="bg1"/>
                </a:solidFill>
              </a:rPr>
              <a:t>Demand</a:t>
            </a:r>
          </a:p>
          <a:p>
            <a:pPr algn="ctr" eaLnBrk="0" hangingPunct="0"/>
            <a:r>
              <a:rPr lang="en-US" sz="1000">
                <a:solidFill>
                  <a:schemeClr val="bg1"/>
                </a:solidFill>
              </a:rPr>
              <a:t>Management</a:t>
            </a:r>
          </a:p>
        </p:txBody>
      </p:sp>
      <p:sp>
        <p:nvSpPr>
          <p:cNvPr id="12295" name="Text Box 9"/>
          <p:cNvSpPr txBox="1">
            <a:spLocks noChangeArrowheads="1"/>
          </p:cNvSpPr>
          <p:nvPr/>
        </p:nvSpPr>
        <p:spPr bwMode="auto">
          <a:xfrm>
            <a:off x="1335088" y="4286250"/>
            <a:ext cx="1600200" cy="549275"/>
          </a:xfrm>
          <a:prstGeom prst="rect">
            <a:avLst/>
          </a:prstGeom>
          <a:noFill/>
          <a:ln w="9525">
            <a:noFill/>
            <a:miter lim="800000"/>
            <a:headEnd/>
            <a:tailEnd/>
          </a:ln>
        </p:spPr>
        <p:txBody>
          <a:bodyPr>
            <a:spAutoFit/>
          </a:bodyPr>
          <a:lstStyle/>
          <a:p>
            <a:pPr algn="ctr" eaLnBrk="0" hangingPunct="0"/>
            <a:r>
              <a:rPr lang="en-US" sz="1000">
                <a:solidFill>
                  <a:schemeClr val="bg1"/>
                </a:solidFill>
              </a:rPr>
              <a:t>Collaboration and</a:t>
            </a:r>
          </a:p>
          <a:p>
            <a:pPr algn="ctr" eaLnBrk="0" hangingPunct="0"/>
            <a:r>
              <a:rPr lang="en-US" sz="1000">
                <a:solidFill>
                  <a:schemeClr val="bg1"/>
                </a:solidFill>
              </a:rPr>
              <a:t>Vendor Managed</a:t>
            </a:r>
          </a:p>
          <a:p>
            <a:pPr algn="ctr" eaLnBrk="0" hangingPunct="0"/>
            <a:r>
              <a:rPr lang="en-US" sz="1000">
                <a:solidFill>
                  <a:schemeClr val="bg1"/>
                </a:solidFill>
              </a:rPr>
              <a:t>Inventory</a:t>
            </a:r>
          </a:p>
        </p:txBody>
      </p:sp>
      <p:sp>
        <p:nvSpPr>
          <p:cNvPr id="12296" name="Text Box 10"/>
          <p:cNvSpPr txBox="1">
            <a:spLocks noChangeArrowheads="1"/>
          </p:cNvSpPr>
          <p:nvPr/>
        </p:nvSpPr>
        <p:spPr bwMode="auto">
          <a:xfrm>
            <a:off x="1301750" y="3176588"/>
            <a:ext cx="1600200" cy="549275"/>
          </a:xfrm>
          <a:prstGeom prst="rect">
            <a:avLst/>
          </a:prstGeom>
          <a:noFill/>
          <a:ln w="9525">
            <a:noFill/>
            <a:miter lim="800000"/>
            <a:headEnd/>
            <a:tailEnd/>
          </a:ln>
        </p:spPr>
        <p:txBody>
          <a:bodyPr>
            <a:spAutoFit/>
          </a:bodyPr>
          <a:lstStyle/>
          <a:p>
            <a:pPr algn="ctr" eaLnBrk="0" hangingPunct="0"/>
            <a:r>
              <a:rPr lang="en-US" sz="1000">
                <a:solidFill>
                  <a:schemeClr val="bg1"/>
                </a:solidFill>
              </a:rPr>
              <a:t>Plant</a:t>
            </a:r>
          </a:p>
          <a:p>
            <a:pPr algn="ctr" eaLnBrk="0" hangingPunct="0"/>
            <a:r>
              <a:rPr lang="en-US" sz="1000">
                <a:solidFill>
                  <a:schemeClr val="bg1"/>
                </a:solidFill>
              </a:rPr>
              <a:t>Scheduling and Monitoring</a:t>
            </a:r>
          </a:p>
        </p:txBody>
      </p:sp>
      <p:sp>
        <p:nvSpPr>
          <p:cNvPr id="12297" name="Text Box 11"/>
          <p:cNvSpPr txBox="1">
            <a:spLocks noChangeArrowheads="1"/>
          </p:cNvSpPr>
          <p:nvPr/>
        </p:nvSpPr>
        <p:spPr bwMode="auto">
          <a:xfrm>
            <a:off x="2076450" y="2312988"/>
            <a:ext cx="1600200" cy="396875"/>
          </a:xfrm>
          <a:prstGeom prst="rect">
            <a:avLst/>
          </a:prstGeom>
          <a:noFill/>
          <a:ln w="9525">
            <a:noFill/>
            <a:miter lim="800000"/>
            <a:headEnd/>
            <a:tailEnd/>
          </a:ln>
        </p:spPr>
        <p:txBody>
          <a:bodyPr>
            <a:spAutoFit/>
          </a:bodyPr>
          <a:lstStyle/>
          <a:p>
            <a:pPr algn="ctr" eaLnBrk="0" hangingPunct="0"/>
            <a:r>
              <a:rPr lang="en-US" sz="1000">
                <a:solidFill>
                  <a:schemeClr val="bg1"/>
                </a:solidFill>
              </a:rPr>
              <a:t>Order</a:t>
            </a:r>
          </a:p>
          <a:p>
            <a:pPr algn="ctr" eaLnBrk="0" hangingPunct="0"/>
            <a:r>
              <a:rPr lang="en-US" sz="1000">
                <a:solidFill>
                  <a:schemeClr val="bg1"/>
                </a:solidFill>
              </a:rPr>
              <a:t>Promising</a:t>
            </a:r>
          </a:p>
        </p:txBody>
      </p:sp>
      <p:sp>
        <p:nvSpPr>
          <p:cNvPr id="12298" name="Text Box 12"/>
          <p:cNvSpPr txBox="1">
            <a:spLocks noChangeArrowheads="1"/>
          </p:cNvSpPr>
          <p:nvPr/>
        </p:nvSpPr>
        <p:spPr bwMode="auto">
          <a:xfrm>
            <a:off x="3124200" y="1746250"/>
            <a:ext cx="1600200" cy="549275"/>
          </a:xfrm>
          <a:prstGeom prst="rect">
            <a:avLst/>
          </a:prstGeom>
          <a:noFill/>
          <a:ln w="9525">
            <a:noFill/>
            <a:miter lim="800000"/>
            <a:headEnd/>
            <a:tailEnd/>
          </a:ln>
        </p:spPr>
        <p:txBody>
          <a:bodyPr>
            <a:spAutoFit/>
          </a:bodyPr>
          <a:lstStyle/>
          <a:p>
            <a:pPr algn="ctr" eaLnBrk="0" hangingPunct="0"/>
            <a:r>
              <a:rPr lang="en-US" sz="1000">
                <a:solidFill>
                  <a:schemeClr val="bg1"/>
                </a:solidFill>
              </a:rPr>
              <a:t>Service </a:t>
            </a:r>
          </a:p>
          <a:p>
            <a:pPr algn="ctr" eaLnBrk="0" hangingPunct="0"/>
            <a:r>
              <a:rPr lang="en-US" sz="1000">
                <a:solidFill>
                  <a:schemeClr val="bg1"/>
                </a:solidFill>
              </a:rPr>
              <a:t>Parts</a:t>
            </a:r>
          </a:p>
          <a:p>
            <a:pPr algn="ctr" eaLnBrk="0" hangingPunct="0"/>
            <a:r>
              <a:rPr lang="en-US" sz="1000">
                <a:solidFill>
                  <a:schemeClr val="bg1"/>
                </a:solidFill>
              </a:rPr>
              <a:t>Planning</a:t>
            </a:r>
          </a:p>
        </p:txBody>
      </p:sp>
      <p:sp>
        <p:nvSpPr>
          <p:cNvPr id="12299" name="Text Box 13"/>
          <p:cNvSpPr txBox="1">
            <a:spLocks noChangeArrowheads="1"/>
          </p:cNvSpPr>
          <p:nvPr/>
        </p:nvSpPr>
        <p:spPr bwMode="auto">
          <a:xfrm>
            <a:off x="4611688" y="4521200"/>
            <a:ext cx="1758950" cy="396875"/>
          </a:xfrm>
          <a:prstGeom prst="rect">
            <a:avLst/>
          </a:prstGeom>
          <a:noFill/>
          <a:ln w="9525">
            <a:noFill/>
            <a:miter lim="800000"/>
            <a:headEnd/>
            <a:tailEnd/>
          </a:ln>
        </p:spPr>
        <p:txBody>
          <a:bodyPr>
            <a:spAutoFit/>
          </a:bodyPr>
          <a:lstStyle/>
          <a:p>
            <a:pPr algn="ctr" eaLnBrk="0" hangingPunct="0"/>
            <a:r>
              <a:rPr lang="en-US" sz="1000">
                <a:solidFill>
                  <a:schemeClr val="bg1"/>
                </a:solidFill>
              </a:rPr>
              <a:t>Trade  Promotion</a:t>
            </a:r>
          </a:p>
          <a:p>
            <a:pPr algn="ctr" eaLnBrk="0" hangingPunct="0"/>
            <a:r>
              <a:rPr lang="en-US" sz="1000">
                <a:solidFill>
                  <a:schemeClr val="bg1"/>
                </a:solidFill>
              </a:rPr>
              <a:t>Management</a:t>
            </a:r>
          </a:p>
        </p:txBody>
      </p:sp>
      <p:sp>
        <p:nvSpPr>
          <p:cNvPr id="12300" name="Text Box 15"/>
          <p:cNvSpPr txBox="1">
            <a:spLocks noChangeArrowheads="1"/>
          </p:cNvSpPr>
          <p:nvPr/>
        </p:nvSpPr>
        <p:spPr bwMode="auto">
          <a:xfrm>
            <a:off x="3838575" y="2968625"/>
            <a:ext cx="1600200" cy="396875"/>
          </a:xfrm>
          <a:prstGeom prst="rect">
            <a:avLst/>
          </a:prstGeom>
          <a:noFill/>
          <a:ln w="9525">
            <a:noFill/>
            <a:miter lim="800000"/>
            <a:headEnd/>
            <a:tailEnd/>
          </a:ln>
        </p:spPr>
        <p:txBody>
          <a:bodyPr>
            <a:spAutoFit/>
          </a:bodyPr>
          <a:lstStyle/>
          <a:p>
            <a:pPr algn="ctr" eaLnBrk="0" hangingPunct="0"/>
            <a:r>
              <a:rPr lang="en-US" sz="1000">
                <a:solidFill>
                  <a:srgbClr val="FFCC99"/>
                </a:solidFill>
              </a:rPr>
              <a:t>Risk</a:t>
            </a:r>
          </a:p>
          <a:p>
            <a:pPr algn="ctr" eaLnBrk="0" hangingPunct="0"/>
            <a:r>
              <a:rPr lang="en-US" sz="1000">
                <a:solidFill>
                  <a:srgbClr val="FFCC99"/>
                </a:solidFill>
              </a:rPr>
              <a:t>Management</a:t>
            </a:r>
          </a:p>
        </p:txBody>
      </p:sp>
      <p:sp>
        <p:nvSpPr>
          <p:cNvPr id="12301" name="Text Box 16"/>
          <p:cNvSpPr txBox="1">
            <a:spLocks noChangeArrowheads="1"/>
          </p:cNvSpPr>
          <p:nvPr/>
        </p:nvSpPr>
        <p:spPr bwMode="auto">
          <a:xfrm>
            <a:off x="3632200" y="3675063"/>
            <a:ext cx="1600200" cy="549275"/>
          </a:xfrm>
          <a:prstGeom prst="rect">
            <a:avLst/>
          </a:prstGeom>
          <a:noFill/>
          <a:ln w="9525">
            <a:noFill/>
            <a:miter lim="800000"/>
            <a:headEnd/>
            <a:tailEnd/>
          </a:ln>
        </p:spPr>
        <p:txBody>
          <a:bodyPr>
            <a:spAutoFit/>
          </a:bodyPr>
          <a:lstStyle/>
          <a:p>
            <a:pPr algn="ctr" eaLnBrk="0" hangingPunct="0"/>
            <a:r>
              <a:rPr lang="en-US" sz="1000">
                <a:solidFill>
                  <a:srgbClr val="FFCC99"/>
                </a:solidFill>
              </a:rPr>
              <a:t>Sales and </a:t>
            </a:r>
          </a:p>
          <a:p>
            <a:pPr algn="ctr" eaLnBrk="0" hangingPunct="0"/>
            <a:r>
              <a:rPr lang="en-US" sz="1000">
                <a:solidFill>
                  <a:srgbClr val="FFCC99"/>
                </a:solidFill>
              </a:rPr>
              <a:t>Operations</a:t>
            </a:r>
          </a:p>
          <a:p>
            <a:pPr algn="ctr" eaLnBrk="0" hangingPunct="0"/>
            <a:r>
              <a:rPr lang="en-US" sz="1000">
                <a:solidFill>
                  <a:srgbClr val="FFCC99"/>
                </a:solidFill>
              </a:rPr>
              <a:t>Planning</a:t>
            </a:r>
          </a:p>
        </p:txBody>
      </p:sp>
      <p:sp>
        <p:nvSpPr>
          <p:cNvPr id="12302" name="Text Box 17"/>
          <p:cNvSpPr txBox="1">
            <a:spLocks noChangeArrowheads="1"/>
          </p:cNvSpPr>
          <p:nvPr/>
        </p:nvSpPr>
        <p:spPr bwMode="auto">
          <a:xfrm>
            <a:off x="2903538" y="3297238"/>
            <a:ext cx="1600200" cy="396875"/>
          </a:xfrm>
          <a:prstGeom prst="rect">
            <a:avLst/>
          </a:prstGeom>
          <a:noFill/>
          <a:ln w="9525">
            <a:noFill/>
            <a:miter lim="800000"/>
            <a:headEnd/>
            <a:tailEnd/>
          </a:ln>
        </p:spPr>
        <p:txBody>
          <a:bodyPr>
            <a:spAutoFit/>
          </a:bodyPr>
          <a:lstStyle/>
          <a:p>
            <a:pPr algn="ctr" eaLnBrk="0" hangingPunct="0"/>
            <a:r>
              <a:rPr lang="en-US" sz="1000">
                <a:solidFill>
                  <a:srgbClr val="FFCC99"/>
                </a:solidFill>
              </a:rPr>
              <a:t>Performance</a:t>
            </a:r>
          </a:p>
          <a:p>
            <a:pPr algn="ctr" eaLnBrk="0" hangingPunct="0"/>
            <a:r>
              <a:rPr lang="en-US" sz="1000">
                <a:solidFill>
                  <a:srgbClr val="FFCC99"/>
                </a:solidFill>
              </a:rPr>
              <a:t>Management</a:t>
            </a:r>
          </a:p>
        </p:txBody>
      </p:sp>
      <p:sp>
        <p:nvSpPr>
          <p:cNvPr id="12303" name="Text Box 18"/>
          <p:cNvSpPr txBox="1">
            <a:spLocks noChangeArrowheads="1"/>
          </p:cNvSpPr>
          <p:nvPr/>
        </p:nvSpPr>
        <p:spPr bwMode="auto">
          <a:xfrm>
            <a:off x="6259513" y="4957763"/>
            <a:ext cx="1914525" cy="639762"/>
          </a:xfrm>
          <a:prstGeom prst="rect">
            <a:avLst/>
          </a:prstGeom>
          <a:noFill/>
          <a:ln w="9525">
            <a:noFill/>
            <a:miter lim="800000"/>
            <a:headEnd/>
            <a:tailEnd/>
          </a:ln>
        </p:spPr>
        <p:txBody>
          <a:bodyPr wrap="none">
            <a:spAutoFit/>
          </a:bodyPr>
          <a:lstStyle/>
          <a:p>
            <a:pPr eaLnBrk="0" hangingPunct="0">
              <a:buClr>
                <a:srgbClr val="CC0000"/>
              </a:buClr>
              <a:buFontTx/>
              <a:buChar char="•"/>
            </a:pPr>
            <a:r>
              <a:rPr lang="en-US" sz="1200"/>
              <a:t>  Single source of truth</a:t>
            </a:r>
          </a:p>
          <a:p>
            <a:pPr eaLnBrk="0" hangingPunct="0">
              <a:buClr>
                <a:srgbClr val="CC0000"/>
              </a:buClr>
              <a:buFontTx/>
              <a:buChar char="•"/>
            </a:pPr>
            <a:r>
              <a:rPr lang="en-US" sz="1200"/>
              <a:t>  Integrated with ERP  </a:t>
            </a:r>
          </a:p>
          <a:p>
            <a:pPr eaLnBrk="0" hangingPunct="0">
              <a:buClr>
                <a:srgbClr val="CC0000"/>
              </a:buClr>
              <a:buFontTx/>
              <a:buChar char="•"/>
            </a:pPr>
            <a:r>
              <a:rPr lang="en-US" sz="1200"/>
              <a:t>  Web services enabled</a:t>
            </a:r>
          </a:p>
        </p:txBody>
      </p:sp>
      <p:sp>
        <p:nvSpPr>
          <p:cNvPr id="12304" name="Text Box 22"/>
          <p:cNvSpPr txBox="1">
            <a:spLocks noChangeArrowheads="1"/>
          </p:cNvSpPr>
          <p:nvPr/>
        </p:nvSpPr>
        <p:spPr bwMode="auto">
          <a:xfrm>
            <a:off x="2486025" y="5181600"/>
            <a:ext cx="1868488" cy="396875"/>
          </a:xfrm>
          <a:prstGeom prst="rect">
            <a:avLst/>
          </a:prstGeom>
          <a:noFill/>
          <a:ln w="9525" algn="ctr">
            <a:noFill/>
            <a:miter lim="800000"/>
            <a:headEnd/>
            <a:tailEnd/>
          </a:ln>
        </p:spPr>
        <p:txBody>
          <a:bodyPr>
            <a:spAutoFit/>
          </a:bodyPr>
          <a:lstStyle/>
          <a:p>
            <a:pPr algn="ctr" eaLnBrk="0" hangingPunct="0"/>
            <a:r>
              <a:rPr lang="en-US" sz="1000">
                <a:solidFill>
                  <a:schemeClr val="bg1"/>
                </a:solidFill>
              </a:rPr>
              <a:t>Supply Chain and Distribution Planning</a:t>
            </a:r>
          </a:p>
        </p:txBody>
      </p:sp>
      <p:sp>
        <p:nvSpPr>
          <p:cNvPr id="12305" name="Rectangle 23"/>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Complete ●</a:t>
            </a:r>
            <a:r>
              <a:rPr lang="en-US"/>
              <a:t> </a:t>
            </a:r>
            <a:r>
              <a:rPr lang="en-US" sz="1800" b="0">
                <a:solidFill>
                  <a:srgbClr val="FF0000"/>
                </a:solidFill>
              </a:rPr>
              <a:t>Open ● Integrated </a:t>
            </a:r>
            <a:r>
              <a:rPr lang="en-US" b="0">
                <a:solidFill>
                  <a:srgbClr val="FF0000"/>
                </a:solidFill>
              </a:rPr>
              <a:t>● </a:t>
            </a:r>
            <a:r>
              <a:rPr lang="en-US" sz="1800" b="0">
                <a:solidFill>
                  <a:srgbClr val="FF0000"/>
                </a:solidFill>
              </a:rPr>
              <a:t>Modular</a:t>
            </a: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Slide Number Placeholder 2"/>
          <p:cNvSpPr>
            <a:spLocks noGrp="1"/>
          </p:cNvSpPr>
          <p:nvPr>
            <p:ph type="sldNum" sz="quarter" idx="11"/>
          </p:nvPr>
        </p:nvSpPr>
        <p:spPr>
          <a:noFill/>
        </p:spPr>
        <p:txBody>
          <a:bodyPr/>
          <a:lstStyle/>
          <a:p>
            <a:fld id="{254AD076-C8DD-4530-AC2A-D6C49DEABB83}" type="slidenum">
              <a:rPr lang="en-US" smtClean="0">
                <a:latin typeface="Arial" pitchFamily="34" charset="0"/>
                <a:cs typeface="Arial" pitchFamily="34" charset="0"/>
              </a:rPr>
              <a:pPr/>
              <a:t>10</a:t>
            </a:fld>
            <a:endParaRPr lang="en-US" smtClean="0">
              <a:latin typeface="Arial" pitchFamily="34" charset="0"/>
              <a:cs typeface="Arial" pitchFamily="34" charset="0"/>
            </a:endParaRPr>
          </a:p>
        </p:txBody>
      </p:sp>
      <p:sp>
        <p:nvSpPr>
          <p:cNvPr id="13315" name="Rectangle 2"/>
          <p:cNvSpPr>
            <a:spLocks noChangeArrowheads="1"/>
          </p:cNvSpPr>
          <p:nvPr/>
        </p:nvSpPr>
        <p:spPr bwMode="auto">
          <a:xfrm>
            <a:off x="304800" y="1143000"/>
            <a:ext cx="8648700" cy="4813300"/>
          </a:xfrm>
          <a:prstGeom prst="rect">
            <a:avLst/>
          </a:prstGeom>
          <a:gradFill rotWithShape="1">
            <a:gsLst>
              <a:gs pos="0">
                <a:srgbClr val="000066"/>
              </a:gs>
              <a:gs pos="100000">
                <a:srgbClr val="FFFFFF"/>
              </a:gs>
            </a:gsLst>
            <a:lin ang="2700000" scaled="1"/>
          </a:gradFill>
          <a:ln w="9525" algn="ctr">
            <a:solidFill>
              <a:srgbClr val="DDDDDD"/>
            </a:solidFill>
            <a:miter lim="800000"/>
            <a:headEnd/>
            <a:tailEnd/>
          </a:ln>
        </p:spPr>
        <p:txBody>
          <a:bodyPr lIns="92075" tIns="46038" rIns="92075" bIns="46038" anchor="ctr">
            <a:spAutoFit/>
          </a:bodyPr>
          <a:lstStyle/>
          <a:p>
            <a:pPr>
              <a:buClr>
                <a:schemeClr val="accent1"/>
              </a:buClr>
            </a:pPr>
            <a:endParaRPr lang="en-US"/>
          </a:p>
        </p:txBody>
      </p:sp>
      <p:sp>
        <p:nvSpPr>
          <p:cNvPr id="13316" name="Rectangle 3"/>
          <p:cNvSpPr>
            <a:spLocks noChangeArrowheads="1"/>
          </p:cNvSpPr>
          <p:nvPr/>
        </p:nvSpPr>
        <p:spPr bwMode="auto">
          <a:xfrm>
            <a:off x="508000" y="4457700"/>
            <a:ext cx="8305800" cy="1295400"/>
          </a:xfrm>
          <a:prstGeom prst="rect">
            <a:avLst/>
          </a:prstGeom>
          <a:gradFill rotWithShape="1">
            <a:gsLst>
              <a:gs pos="0">
                <a:srgbClr val="DDDDDD"/>
              </a:gs>
              <a:gs pos="100000">
                <a:srgbClr val="FFFFFF"/>
              </a:gs>
            </a:gsLst>
            <a:lin ang="2700000" scaled="1"/>
          </a:gradFill>
          <a:ln w="9525" algn="ctr">
            <a:solidFill>
              <a:srgbClr val="DDDDDD"/>
            </a:solidFill>
            <a:miter lim="800000"/>
            <a:headEnd/>
            <a:tailEnd/>
          </a:ln>
        </p:spPr>
        <p:txBody>
          <a:bodyPr lIns="92075" tIns="46038" rIns="92075" bIns="46038" anchor="ctr">
            <a:spAutoFit/>
          </a:bodyPr>
          <a:lstStyle/>
          <a:p>
            <a:pPr>
              <a:buClr>
                <a:schemeClr val="accent1"/>
              </a:buClr>
            </a:pPr>
            <a:endParaRPr lang="en-US"/>
          </a:p>
        </p:txBody>
      </p:sp>
      <p:sp>
        <p:nvSpPr>
          <p:cNvPr id="13317"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Enables leading edge and transformational business processes</a:t>
            </a:r>
          </a:p>
        </p:txBody>
      </p:sp>
      <p:sp>
        <p:nvSpPr>
          <p:cNvPr id="13318" name="Rectangle 5"/>
          <p:cNvSpPr>
            <a:spLocks noGrp="1" noChangeArrowheads="1"/>
          </p:cNvSpPr>
          <p:nvPr>
            <p:ph type="title" idx="4294967295"/>
          </p:nvPr>
        </p:nvSpPr>
        <p:spPr/>
        <p:txBody>
          <a:bodyPr/>
          <a:lstStyle/>
          <a:p>
            <a:pPr eaLnBrk="1" hangingPunct="1"/>
            <a:r>
              <a:rPr lang="en-US" smtClean="0"/>
              <a:t>Oracle Value Chain Planning solution</a:t>
            </a:r>
          </a:p>
        </p:txBody>
      </p:sp>
      <p:sp>
        <p:nvSpPr>
          <p:cNvPr id="13319" name="Rectangle 6"/>
          <p:cNvSpPr>
            <a:spLocks noChangeArrowheads="1"/>
          </p:cNvSpPr>
          <p:nvPr/>
        </p:nvSpPr>
        <p:spPr bwMode="auto">
          <a:xfrm>
            <a:off x="508000" y="3111500"/>
            <a:ext cx="8305800" cy="1181100"/>
          </a:xfrm>
          <a:prstGeom prst="rect">
            <a:avLst/>
          </a:prstGeom>
          <a:gradFill rotWithShape="1">
            <a:gsLst>
              <a:gs pos="0">
                <a:srgbClr val="DDDDDD"/>
              </a:gs>
              <a:gs pos="100000">
                <a:srgbClr val="FFFFFF"/>
              </a:gs>
            </a:gsLst>
            <a:lin ang="2700000" scaled="1"/>
          </a:gradFill>
          <a:ln w="9525" algn="ctr">
            <a:solidFill>
              <a:srgbClr val="DDDDDD"/>
            </a:solidFill>
            <a:miter lim="800000"/>
            <a:headEnd/>
            <a:tailEnd/>
          </a:ln>
        </p:spPr>
        <p:txBody>
          <a:bodyPr lIns="92075" tIns="46038" rIns="92075" bIns="46038" anchor="ctr">
            <a:spAutoFit/>
          </a:bodyPr>
          <a:lstStyle/>
          <a:p>
            <a:pPr>
              <a:buClr>
                <a:schemeClr val="accent1"/>
              </a:buClr>
            </a:pPr>
            <a:endParaRPr lang="en-US"/>
          </a:p>
        </p:txBody>
      </p:sp>
      <p:sp>
        <p:nvSpPr>
          <p:cNvPr id="13320" name="Rectangle 7"/>
          <p:cNvSpPr>
            <a:spLocks noChangeArrowheads="1"/>
          </p:cNvSpPr>
          <p:nvPr/>
        </p:nvSpPr>
        <p:spPr bwMode="auto">
          <a:xfrm>
            <a:off x="508000" y="1625600"/>
            <a:ext cx="8305800" cy="1333500"/>
          </a:xfrm>
          <a:prstGeom prst="rect">
            <a:avLst/>
          </a:prstGeom>
          <a:gradFill rotWithShape="1">
            <a:gsLst>
              <a:gs pos="0">
                <a:srgbClr val="DDDDDD"/>
              </a:gs>
              <a:gs pos="100000">
                <a:srgbClr val="FFFFFF"/>
              </a:gs>
            </a:gsLst>
            <a:lin ang="2700000" scaled="1"/>
          </a:gradFill>
          <a:ln w="9525" algn="ctr">
            <a:solidFill>
              <a:srgbClr val="DDDDDD"/>
            </a:solidFill>
            <a:miter lim="800000"/>
            <a:headEnd/>
            <a:tailEnd/>
          </a:ln>
        </p:spPr>
        <p:txBody>
          <a:bodyPr lIns="92075" tIns="46038" rIns="92075" bIns="46038" anchor="ctr">
            <a:spAutoFit/>
          </a:bodyPr>
          <a:lstStyle/>
          <a:p>
            <a:pPr>
              <a:buClr>
                <a:schemeClr val="accent1"/>
              </a:buClr>
            </a:pPr>
            <a:endParaRPr lang="en-US"/>
          </a:p>
        </p:txBody>
      </p:sp>
      <p:sp>
        <p:nvSpPr>
          <p:cNvPr id="13321" name="AutoShape 8"/>
          <p:cNvSpPr>
            <a:spLocks noChangeArrowheads="1"/>
          </p:cNvSpPr>
          <p:nvPr/>
        </p:nvSpPr>
        <p:spPr bwMode="auto">
          <a:xfrm>
            <a:off x="584200" y="1689100"/>
            <a:ext cx="114300" cy="1244600"/>
          </a:xfrm>
          <a:prstGeom prst="roundRect">
            <a:avLst>
              <a:gd name="adj" fmla="val 16667"/>
            </a:avLst>
          </a:prstGeom>
          <a:solidFill>
            <a:schemeClr val="accent1"/>
          </a:solidFill>
          <a:ln w="9525" algn="ctr">
            <a:solidFill>
              <a:schemeClr val="accent1"/>
            </a:solidFill>
            <a:round/>
            <a:headEnd/>
            <a:tailEnd/>
          </a:ln>
        </p:spPr>
        <p:txBody>
          <a:bodyPr lIns="92075" tIns="46038" rIns="92075" bIns="46038" anchor="ctr">
            <a:spAutoFit/>
          </a:bodyPr>
          <a:lstStyle/>
          <a:p>
            <a:pPr>
              <a:buClr>
                <a:schemeClr val="accent1"/>
              </a:buClr>
            </a:pPr>
            <a:endParaRPr lang="en-US"/>
          </a:p>
        </p:txBody>
      </p:sp>
      <p:sp>
        <p:nvSpPr>
          <p:cNvPr id="13322" name="Rectangle 9"/>
          <p:cNvSpPr>
            <a:spLocks noGrp="1" noChangeArrowheads="1"/>
          </p:cNvSpPr>
          <p:nvPr>
            <p:ph type="body" idx="4294967295"/>
          </p:nvPr>
        </p:nvSpPr>
        <p:spPr>
          <a:xfrm>
            <a:off x="933450" y="1698625"/>
            <a:ext cx="7842250" cy="1219200"/>
          </a:xfrm>
        </p:spPr>
        <p:txBody>
          <a:bodyPr/>
          <a:lstStyle/>
          <a:p>
            <a:pPr eaLnBrk="1" hangingPunct="1">
              <a:buFontTx/>
              <a:buNone/>
            </a:pPr>
            <a:r>
              <a:rPr lang="en-US" sz="1800" smtClean="0">
                <a:solidFill>
                  <a:schemeClr val="accent1"/>
                </a:solidFill>
              </a:rPr>
              <a:t>Predict market requirements and manage supply chain risk</a:t>
            </a:r>
          </a:p>
          <a:p>
            <a:pPr lvl="1" eaLnBrk="1" hangingPunct="1"/>
            <a:r>
              <a:rPr lang="en-US" sz="1200" smtClean="0"/>
              <a:t>Sense demand closer to the point of consumption with real-time visibility to demand events </a:t>
            </a:r>
          </a:p>
          <a:p>
            <a:pPr lvl="1" eaLnBrk="1" hangingPunct="1"/>
            <a:r>
              <a:rPr lang="en-US" sz="1200" smtClean="0"/>
              <a:t>Improve forecast accuracy through advanced analytics and improved consensus forecasting </a:t>
            </a:r>
            <a:endParaRPr lang="en-US" sz="1600" b="1" smtClean="0">
              <a:solidFill>
                <a:schemeClr val="accent1"/>
              </a:solidFill>
            </a:endParaRPr>
          </a:p>
          <a:p>
            <a:pPr lvl="1" eaLnBrk="1" hangingPunct="1"/>
            <a:r>
              <a:rPr lang="en-US" sz="1200" smtClean="0"/>
              <a:t>Predict impact of risk to your network by simulating planned and unplanned supply chain events</a:t>
            </a:r>
          </a:p>
          <a:p>
            <a:pPr lvl="1" eaLnBrk="1" hangingPunct="1"/>
            <a:r>
              <a:rPr lang="en-US" sz="1200" smtClean="0"/>
              <a:t>Account for variability in your inventory positioning and postponement strategy</a:t>
            </a:r>
          </a:p>
        </p:txBody>
      </p:sp>
      <p:sp>
        <p:nvSpPr>
          <p:cNvPr id="13323" name="AutoShape 10"/>
          <p:cNvSpPr>
            <a:spLocks noChangeArrowheads="1"/>
          </p:cNvSpPr>
          <p:nvPr/>
        </p:nvSpPr>
        <p:spPr bwMode="auto">
          <a:xfrm>
            <a:off x="584200" y="3187700"/>
            <a:ext cx="114300" cy="1041400"/>
          </a:xfrm>
          <a:prstGeom prst="roundRect">
            <a:avLst>
              <a:gd name="adj" fmla="val 16667"/>
            </a:avLst>
          </a:prstGeom>
          <a:solidFill>
            <a:schemeClr val="accent1"/>
          </a:solidFill>
          <a:ln w="9525" algn="ctr">
            <a:solidFill>
              <a:schemeClr val="accent1"/>
            </a:solidFill>
            <a:round/>
            <a:headEnd/>
            <a:tailEnd/>
          </a:ln>
        </p:spPr>
        <p:txBody>
          <a:bodyPr lIns="92075" tIns="46038" rIns="92075" bIns="46038" anchor="ctr">
            <a:spAutoFit/>
          </a:bodyPr>
          <a:lstStyle/>
          <a:p>
            <a:pPr>
              <a:buClr>
                <a:schemeClr val="accent1"/>
              </a:buClr>
            </a:pPr>
            <a:endParaRPr lang="en-US"/>
          </a:p>
        </p:txBody>
      </p:sp>
      <p:sp>
        <p:nvSpPr>
          <p:cNvPr id="13324" name="AutoShape 11"/>
          <p:cNvSpPr>
            <a:spLocks noChangeArrowheads="1"/>
          </p:cNvSpPr>
          <p:nvPr/>
        </p:nvSpPr>
        <p:spPr bwMode="auto">
          <a:xfrm>
            <a:off x="584200" y="4546600"/>
            <a:ext cx="114300" cy="1066800"/>
          </a:xfrm>
          <a:prstGeom prst="roundRect">
            <a:avLst>
              <a:gd name="adj" fmla="val 16667"/>
            </a:avLst>
          </a:prstGeom>
          <a:solidFill>
            <a:schemeClr val="accent1"/>
          </a:solidFill>
          <a:ln w="9525" algn="ctr">
            <a:solidFill>
              <a:schemeClr val="accent1"/>
            </a:solidFill>
            <a:round/>
            <a:headEnd/>
            <a:tailEnd/>
          </a:ln>
        </p:spPr>
        <p:txBody>
          <a:bodyPr lIns="92075" tIns="46038" rIns="92075" bIns="46038" anchor="ctr">
            <a:spAutoFit/>
          </a:bodyPr>
          <a:lstStyle/>
          <a:p>
            <a:pPr>
              <a:buClr>
                <a:schemeClr val="accent1"/>
              </a:buClr>
            </a:pPr>
            <a:endParaRPr lang="en-US"/>
          </a:p>
        </p:txBody>
      </p:sp>
      <p:sp>
        <p:nvSpPr>
          <p:cNvPr id="13325" name="Rectangle 12"/>
          <p:cNvSpPr>
            <a:spLocks noChangeArrowheads="1"/>
          </p:cNvSpPr>
          <p:nvPr/>
        </p:nvSpPr>
        <p:spPr bwMode="auto">
          <a:xfrm>
            <a:off x="933450" y="3184525"/>
            <a:ext cx="7994650" cy="1295400"/>
          </a:xfrm>
          <a:prstGeom prst="rect">
            <a:avLst/>
          </a:prstGeom>
          <a:noFill/>
          <a:ln w="9525">
            <a:noFill/>
            <a:miter lim="800000"/>
            <a:headEnd/>
            <a:tailEnd/>
          </a:ln>
        </p:spPr>
        <p:txBody>
          <a:bodyPr lIns="0" tIns="0" rIns="0" bIns="0"/>
          <a:lstStyle/>
          <a:p>
            <a:pPr marL="227013" indent="-227013">
              <a:spcBef>
                <a:spcPct val="20000"/>
              </a:spcBef>
              <a:buClr>
                <a:schemeClr val="accent1"/>
              </a:buClr>
            </a:pPr>
            <a:r>
              <a:rPr lang="en-US" sz="1800">
                <a:solidFill>
                  <a:schemeClr val="accent1"/>
                </a:solidFill>
              </a:rPr>
              <a:t>Shape demand for profitability</a:t>
            </a:r>
          </a:p>
          <a:p>
            <a:pPr marL="569913" lvl="1" indent="-228600">
              <a:spcBef>
                <a:spcPct val="20000"/>
              </a:spcBef>
              <a:buClr>
                <a:schemeClr val="accent1"/>
              </a:buClr>
              <a:buFont typeface="Arial" pitchFamily="34" charset="0"/>
              <a:buChar char="–"/>
            </a:pPr>
            <a:r>
              <a:rPr lang="en-US" sz="1200" b="0"/>
              <a:t>Drive</a:t>
            </a:r>
            <a:r>
              <a:rPr lang="en-US" sz="1200"/>
              <a:t> </a:t>
            </a:r>
            <a:r>
              <a:rPr lang="en-US" sz="1200" b="0"/>
              <a:t>demand via promotions planning</a:t>
            </a:r>
          </a:p>
          <a:p>
            <a:pPr marL="569913" lvl="1" indent="-228600">
              <a:spcBef>
                <a:spcPct val="20000"/>
              </a:spcBef>
              <a:buClr>
                <a:schemeClr val="accent1"/>
              </a:buClr>
              <a:buFont typeface="Arial" pitchFamily="34" charset="0"/>
              <a:buChar char="–"/>
            </a:pPr>
            <a:r>
              <a:rPr lang="en-US" sz="1200" b="0"/>
              <a:t>Manage new product introductions and marketing to shape demand and maximize revenue</a:t>
            </a:r>
          </a:p>
          <a:p>
            <a:pPr marL="569913" lvl="1" indent="-228600">
              <a:spcBef>
                <a:spcPct val="20000"/>
              </a:spcBef>
              <a:buClr>
                <a:schemeClr val="accent1"/>
              </a:buClr>
              <a:buFont typeface="Arial" pitchFamily="34" charset="0"/>
              <a:buChar char="–"/>
            </a:pPr>
            <a:r>
              <a:rPr lang="en-US" sz="1200" b="0"/>
              <a:t>Maximize sales and improve execution by balancing supply and demand in a continuous S&amp;OP process</a:t>
            </a:r>
            <a:endParaRPr lang="en-US" sz="1600" b="0">
              <a:solidFill>
                <a:schemeClr val="accent1"/>
              </a:solidFill>
            </a:endParaRPr>
          </a:p>
        </p:txBody>
      </p:sp>
      <p:sp>
        <p:nvSpPr>
          <p:cNvPr id="13326" name="Rectangle 13"/>
          <p:cNvSpPr>
            <a:spLocks noChangeArrowheads="1"/>
          </p:cNvSpPr>
          <p:nvPr/>
        </p:nvSpPr>
        <p:spPr bwMode="auto">
          <a:xfrm>
            <a:off x="971550" y="4518025"/>
            <a:ext cx="7588250" cy="1066800"/>
          </a:xfrm>
          <a:prstGeom prst="rect">
            <a:avLst/>
          </a:prstGeom>
          <a:noFill/>
          <a:ln w="9525">
            <a:noFill/>
            <a:miter lim="800000"/>
            <a:headEnd/>
            <a:tailEnd/>
          </a:ln>
        </p:spPr>
        <p:txBody>
          <a:bodyPr lIns="0" tIns="0" rIns="0" bIns="0"/>
          <a:lstStyle/>
          <a:p>
            <a:pPr marL="227013" indent="-227013">
              <a:spcBef>
                <a:spcPct val="20000"/>
              </a:spcBef>
              <a:buClr>
                <a:schemeClr val="accent1"/>
              </a:buClr>
            </a:pPr>
            <a:r>
              <a:rPr lang="en-US" sz="1800">
                <a:solidFill>
                  <a:schemeClr val="accent1"/>
                </a:solidFill>
              </a:rPr>
              <a:t>Align operational plans with corporate goals</a:t>
            </a:r>
          </a:p>
          <a:p>
            <a:pPr marL="569913" lvl="1" indent="-228600">
              <a:spcBef>
                <a:spcPct val="20000"/>
              </a:spcBef>
              <a:buClr>
                <a:schemeClr val="accent1"/>
              </a:buClr>
              <a:buFont typeface="Arial" pitchFamily="34" charset="0"/>
              <a:buChar char="–"/>
            </a:pPr>
            <a:r>
              <a:rPr lang="en-US" sz="1200" b="0"/>
              <a:t>Plan your extended value chain with holistic supply and distribution planning</a:t>
            </a:r>
          </a:p>
          <a:p>
            <a:pPr marL="569913" lvl="1" indent="-228600">
              <a:spcBef>
                <a:spcPct val="20000"/>
              </a:spcBef>
              <a:buClr>
                <a:schemeClr val="accent1"/>
              </a:buClr>
              <a:buFont typeface="Arial" pitchFamily="34" charset="0"/>
              <a:buChar char="–"/>
            </a:pPr>
            <a:r>
              <a:rPr lang="en-US" sz="1200" b="0"/>
              <a:t>Synchronize plans and actions across the extended enterprise</a:t>
            </a:r>
          </a:p>
          <a:p>
            <a:pPr marL="569913" lvl="1" indent="-228600">
              <a:spcBef>
                <a:spcPct val="20000"/>
              </a:spcBef>
              <a:buClr>
                <a:schemeClr val="accent1"/>
              </a:buClr>
              <a:buFont typeface="Arial" pitchFamily="34" charset="0"/>
              <a:buChar char="–"/>
            </a:pPr>
            <a:r>
              <a:rPr lang="en-US" sz="1200" b="0"/>
              <a:t>Improve supply chain visibility and align trading partners via collaboration</a:t>
            </a:r>
          </a:p>
          <a:p>
            <a:pPr marL="569913" lvl="1" indent="-228600">
              <a:spcBef>
                <a:spcPct val="20000"/>
              </a:spcBef>
              <a:buClr>
                <a:schemeClr val="accent1"/>
              </a:buClr>
              <a:buFont typeface="Arial" pitchFamily="34" charset="0"/>
              <a:buChar char="–"/>
            </a:pPr>
            <a:r>
              <a:rPr lang="en-US" sz="1200" b="0"/>
              <a:t>Transform your service operations from cost to profit centers</a:t>
            </a:r>
          </a:p>
        </p:txBody>
      </p:sp>
      <p:pic>
        <p:nvPicPr>
          <p:cNvPr id="13327" name="Picture 14" descr="vcp_wheel3"/>
          <p:cNvPicPr>
            <a:picLocks noChangeAspect="1" noChangeArrowheads="1"/>
          </p:cNvPicPr>
          <p:nvPr/>
        </p:nvPicPr>
        <p:blipFill>
          <a:blip r:embed="rId3" cstate="print">
            <a:clrChange>
              <a:clrFrom>
                <a:srgbClr val="FFFFFF"/>
              </a:clrFrom>
              <a:clrTo>
                <a:srgbClr val="FFFFFF">
                  <a:alpha val="0"/>
                </a:srgbClr>
              </a:clrTo>
            </a:clrChange>
          </a:blip>
          <a:srcRect t="13089" b="9717"/>
          <a:stretch>
            <a:fillRect/>
          </a:stretch>
        </p:blipFill>
        <p:spPr bwMode="auto">
          <a:xfrm>
            <a:off x="7667625" y="5080000"/>
            <a:ext cx="1552575" cy="1068388"/>
          </a:xfrm>
          <a:prstGeom prst="rect">
            <a:avLst/>
          </a:prstGeom>
          <a:noFill/>
          <a:ln w="9525">
            <a:noFill/>
            <a:miter lim="800000"/>
            <a:headEnd/>
            <a:tailEnd/>
          </a:ln>
        </p:spPr>
      </p:pic>
      <p:sp>
        <p:nvSpPr>
          <p:cNvPr id="13328" name="Text Box 15"/>
          <p:cNvSpPr txBox="1">
            <a:spLocks noChangeArrowheads="1"/>
          </p:cNvSpPr>
          <p:nvPr/>
        </p:nvSpPr>
        <p:spPr bwMode="auto">
          <a:xfrm>
            <a:off x="390525" y="1217613"/>
            <a:ext cx="4421188" cy="304800"/>
          </a:xfrm>
          <a:prstGeom prst="rect">
            <a:avLst/>
          </a:prstGeom>
          <a:noFill/>
          <a:ln w="9525" algn="ctr">
            <a:noFill/>
            <a:miter lim="800000"/>
            <a:headEnd/>
            <a:tailEnd/>
          </a:ln>
        </p:spPr>
        <p:txBody>
          <a:bodyPr wrap="none" lIns="92075" tIns="46038" rIns="92075" bIns="46038">
            <a:spAutoFit/>
          </a:bodyPr>
          <a:lstStyle/>
          <a:p>
            <a:pPr marL="119063" indent="-119063">
              <a:buClr>
                <a:schemeClr val="accent1"/>
              </a:buClr>
            </a:pPr>
            <a:r>
              <a:rPr lang="en-US">
                <a:solidFill>
                  <a:schemeClr val="bg1"/>
                </a:solidFill>
              </a:rPr>
              <a:t>MONITOR and MANAGE with Embedded Analytics</a:t>
            </a:r>
            <a:endParaRPr lang="en-US" sz="1200">
              <a:solidFill>
                <a:schemeClr val="bg1"/>
              </a:solidFill>
            </a:endParaRPr>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1"/>
          </p:nvPr>
        </p:nvSpPr>
        <p:spPr>
          <a:noFill/>
        </p:spPr>
        <p:txBody>
          <a:bodyPr/>
          <a:lstStyle/>
          <a:p>
            <a:fld id="{E8EA6603-4C25-466F-BDB5-4CCD9E136523}" type="slidenum">
              <a:rPr lang="en-US" smtClean="0">
                <a:latin typeface="Arial" pitchFamily="34" charset="0"/>
                <a:cs typeface="Arial" pitchFamily="34" charset="0"/>
              </a:rPr>
              <a:pPr/>
              <a:t>11</a:t>
            </a:fld>
            <a:endParaRPr lang="en-US" smtClean="0">
              <a:latin typeface="Arial" pitchFamily="34" charset="0"/>
              <a:cs typeface="Arial" pitchFamily="34" charset="0"/>
            </a:endParaRPr>
          </a:p>
        </p:txBody>
      </p:sp>
      <p:sp>
        <p:nvSpPr>
          <p:cNvPr id="32779" name="Rectangle 11"/>
          <p:cNvSpPr>
            <a:spLocks noChangeArrowheads="1"/>
          </p:cNvSpPr>
          <p:nvPr/>
        </p:nvSpPr>
        <p:spPr bwMode="auto">
          <a:xfrm>
            <a:off x="323850" y="3287713"/>
            <a:ext cx="8255000" cy="21796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grpSp>
        <p:nvGrpSpPr>
          <p:cNvPr id="14340" name="Group 2"/>
          <p:cNvGrpSpPr>
            <a:grpSpLocks/>
          </p:cNvGrpSpPr>
          <p:nvPr/>
        </p:nvGrpSpPr>
        <p:grpSpPr bwMode="auto">
          <a:xfrm>
            <a:off x="12700" y="1679575"/>
            <a:ext cx="9131300" cy="822325"/>
            <a:chOff x="511" y="666"/>
            <a:chExt cx="4693" cy="518"/>
          </a:xfrm>
        </p:grpSpPr>
        <p:sp>
          <p:nvSpPr>
            <p:cNvPr id="14346" name="Rectangle 3"/>
            <p:cNvSpPr>
              <a:spLocks noChangeArrowheads="1"/>
            </p:cNvSpPr>
            <p:nvPr/>
          </p:nvSpPr>
          <p:spPr bwMode="auto">
            <a:xfrm>
              <a:off x="511" y="686"/>
              <a:ext cx="4693" cy="484"/>
            </a:xfrm>
            <a:prstGeom prst="rect">
              <a:avLst/>
            </a:prstGeom>
            <a:gradFill rotWithShape="0">
              <a:gsLst>
                <a:gs pos="0">
                  <a:srgbClr val="F2F2F2"/>
                </a:gs>
                <a:gs pos="50000">
                  <a:srgbClr val="DDDDDD"/>
                </a:gs>
                <a:gs pos="100000">
                  <a:srgbClr val="F2F2F2"/>
                </a:gs>
              </a:gsLst>
              <a:lin ang="0" scaled="1"/>
            </a:gradFill>
            <a:ln w="9525">
              <a:noFill/>
              <a:miter lim="800000"/>
              <a:headEnd/>
              <a:tailEnd/>
            </a:ln>
          </p:spPr>
          <p:txBody>
            <a:bodyPr wrap="none" anchor="ctr"/>
            <a:lstStyle/>
            <a:p>
              <a:pPr algn="ctr">
                <a:buClr>
                  <a:schemeClr val="accent1"/>
                </a:buClr>
              </a:pPr>
              <a:endParaRPr lang="en-US"/>
            </a:p>
          </p:txBody>
        </p:sp>
        <p:sp>
          <p:nvSpPr>
            <p:cNvPr id="14347" name="Rectangle 4"/>
            <p:cNvSpPr>
              <a:spLocks noChangeArrowheads="1"/>
            </p:cNvSpPr>
            <p:nvPr/>
          </p:nvSpPr>
          <p:spPr bwMode="auto">
            <a:xfrm>
              <a:off x="511" y="1157"/>
              <a:ext cx="4693" cy="27"/>
            </a:xfrm>
            <a:prstGeom prst="rect">
              <a:avLst/>
            </a:prstGeom>
            <a:gradFill rotWithShape="0">
              <a:gsLst>
                <a:gs pos="0">
                  <a:srgbClr val="FF0000"/>
                </a:gs>
                <a:gs pos="100000">
                  <a:srgbClr val="FFB6B6"/>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sp>
          <p:nvSpPr>
            <p:cNvPr id="14348" name="Rectangle 5"/>
            <p:cNvSpPr>
              <a:spLocks noChangeArrowheads="1"/>
            </p:cNvSpPr>
            <p:nvPr/>
          </p:nvSpPr>
          <p:spPr bwMode="auto">
            <a:xfrm>
              <a:off x="511" y="666"/>
              <a:ext cx="4693" cy="27"/>
            </a:xfrm>
            <a:prstGeom prst="rect">
              <a:avLst/>
            </a:prstGeom>
            <a:gradFill rotWithShape="0">
              <a:gsLst>
                <a:gs pos="0">
                  <a:srgbClr val="FFB6B6"/>
                </a:gs>
                <a:gs pos="100000">
                  <a:srgbClr val="FF0000"/>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grpSp>
      <p:sp>
        <p:nvSpPr>
          <p:cNvPr id="14341" name="Text Box 6"/>
          <p:cNvSpPr txBox="1">
            <a:spLocks noChangeArrowheads="1"/>
          </p:cNvSpPr>
          <p:nvPr/>
        </p:nvSpPr>
        <p:spPr bwMode="auto">
          <a:xfrm>
            <a:off x="193675" y="1841500"/>
            <a:ext cx="6835775" cy="427038"/>
          </a:xfrm>
          <a:prstGeom prst="rect">
            <a:avLst/>
          </a:prstGeom>
          <a:noFill/>
          <a:ln w="9525">
            <a:noFill/>
            <a:miter lim="800000"/>
            <a:headEnd/>
            <a:tailEnd/>
          </a:ln>
        </p:spPr>
        <p:txBody>
          <a:bodyPr lIns="0" tIns="0" rIns="0" bIns="0">
            <a:spAutoFit/>
          </a:bodyPr>
          <a:lstStyle/>
          <a:p>
            <a:pPr eaLnBrk="0" hangingPunct="0">
              <a:spcBef>
                <a:spcPct val="50000"/>
              </a:spcBef>
            </a:pPr>
            <a:r>
              <a:rPr lang="en-US" sz="2800">
                <a:cs typeface="Times New Roman" pitchFamily="18" charset="0"/>
              </a:rPr>
              <a:t>Oracle Rapid Planning</a:t>
            </a:r>
          </a:p>
        </p:txBody>
      </p:sp>
      <p:pic>
        <p:nvPicPr>
          <p:cNvPr id="14342" name="Picture 7" descr="Right Red"/>
          <p:cNvPicPr>
            <a:picLocks noChangeAspect="1" noChangeArrowheads="1"/>
          </p:cNvPicPr>
          <p:nvPr/>
        </p:nvPicPr>
        <p:blipFill>
          <a:blip r:embed="rId3" cstate="print"/>
          <a:srcRect/>
          <a:stretch>
            <a:fillRect/>
          </a:stretch>
        </p:blipFill>
        <p:spPr bwMode="auto">
          <a:xfrm>
            <a:off x="7010400" y="0"/>
            <a:ext cx="2133600" cy="914400"/>
          </a:xfrm>
          <a:prstGeom prst="rect">
            <a:avLst/>
          </a:prstGeom>
          <a:noFill/>
          <a:ln w="9525">
            <a:noFill/>
            <a:miter lim="800000"/>
            <a:headEnd/>
            <a:tailEnd/>
          </a:ln>
        </p:spPr>
      </p:pic>
      <p:pic>
        <p:nvPicPr>
          <p:cNvPr id="14343" name="Picture 8"/>
          <p:cNvPicPr>
            <a:picLocks noChangeAspect="1" noChangeArrowheads="1"/>
          </p:cNvPicPr>
          <p:nvPr/>
        </p:nvPicPr>
        <p:blipFill>
          <a:blip r:embed="rId4" cstate="print"/>
          <a:srcRect r="5524"/>
          <a:stretch>
            <a:fillRect/>
          </a:stretch>
        </p:blipFill>
        <p:spPr bwMode="auto">
          <a:xfrm>
            <a:off x="7011988" y="914400"/>
            <a:ext cx="2132012" cy="1549400"/>
          </a:xfrm>
          <a:prstGeom prst="rect">
            <a:avLst/>
          </a:prstGeom>
          <a:noFill/>
          <a:ln w="9525">
            <a:noFill/>
            <a:miter lim="800000"/>
            <a:headEnd/>
            <a:tailEnd/>
          </a:ln>
        </p:spPr>
      </p:pic>
      <p:sp>
        <p:nvSpPr>
          <p:cNvPr id="14344" name="Rectangle 9"/>
          <p:cNvSpPr>
            <a:spLocks noChangeArrowheads="1"/>
          </p:cNvSpPr>
          <p:nvPr/>
        </p:nvSpPr>
        <p:spPr bwMode="auto">
          <a:xfrm>
            <a:off x="122238" y="2538413"/>
            <a:ext cx="8926512" cy="427037"/>
          </a:xfrm>
          <a:prstGeom prst="rect">
            <a:avLst/>
          </a:prstGeom>
          <a:noFill/>
          <a:ln w="9525">
            <a:noFill/>
            <a:miter lim="800000"/>
            <a:headEnd/>
            <a:tailEnd/>
          </a:ln>
        </p:spPr>
        <p:txBody>
          <a:bodyPr wrap="none">
            <a:spAutoFit/>
          </a:bodyPr>
          <a:lstStyle/>
          <a:p>
            <a:pPr eaLnBrk="0" hangingPunct="0"/>
            <a:r>
              <a:rPr lang="en-US" sz="2200" i="1">
                <a:solidFill>
                  <a:srgbClr val="003399"/>
                </a:solidFill>
              </a:rPr>
              <a:t>Reduce planning cycle time and make faster short-term decisions</a:t>
            </a:r>
          </a:p>
        </p:txBody>
      </p:sp>
      <p:sp>
        <p:nvSpPr>
          <p:cNvPr id="14345" name="Rectangle 10"/>
          <p:cNvSpPr>
            <a:spLocks noChangeArrowheads="1"/>
          </p:cNvSpPr>
          <p:nvPr/>
        </p:nvSpPr>
        <p:spPr bwMode="auto">
          <a:xfrm>
            <a:off x="658813" y="3441700"/>
            <a:ext cx="7777162" cy="1746250"/>
          </a:xfrm>
          <a:prstGeom prst="rect">
            <a:avLst/>
          </a:prstGeom>
          <a:noFill/>
          <a:ln w="9525">
            <a:noFill/>
            <a:miter lim="800000"/>
            <a:headEnd/>
            <a:tailEnd/>
          </a:ln>
        </p:spPr>
        <p:txBody>
          <a:bodyPr lIns="92075" tIns="46038" rIns="92075" bIns="46038"/>
          <a:lstStyle/>
          <a:p>
            <a:pPr marL="457200" indent="-457200">
              <a:spcBef>
                <a:spcPct val="20000"/>
              </a:spcBef>
              <a:buClr>
                <a:schemeClr val="accent1"/>
              </a:buClr>
              <a:buFont typeface="Wingdings" pitchFamily="2" charset="2"/>
              <a:buChar char=""/>
            </a:pPr>
            <a:r>
              <a:rPr lang="en-US" sz="2000" b="0"/>
              <a:t>Empower planners with rapid what-if scenario planning</a:t>
            </a:r>
            <a:endParaRPr lang="en-US" sz="800" b="0"/>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Use a more productive UI for insightful analytics</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Make faster decisions through collaboration</a:t>
            </a:r>
          </a:p>
          <a:p>
            <a:pPr marL="1009650" lvl="1" indent="-381000">
              <a:spcBef>
                <a:spcPct val="20000"/>
              </a:spcBef>
              <a:buClr>
                <a:schemeClr val="accent1"/>
              </a:buClr>
              <a:buFont typeface="Wingdings" pitchFamily="2" charset="2"/>
              <a:buChar char=""/>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Translate decisions into actions</a:t>
            </a:r>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11"/>
          </p:nvPr>
        </p:nvSpPr>
        <p:spPr>
          <a:noFill/>
        </p:spPr>
        <p:txBody>
          <a:bodyPr/>
          <a:lstStyle/>
          <a:p>
            <a:fld id="{0A653D3F-2D09-4775-B157-ED408F6C2C4E}" type="slidenum">
              <a:rPr lang="en-US" smtClean="0">
                <a:latin typeface="Arial" pitchFamily="34" charset="0"/>
                <a:cs typeface="Arial" pitchFamily="34" charset="0"/>
              </a:rPr>
              <a:pPr/>
              <a:t>12</a:t>
            </a:fld>
            <a:endParaRPr lang="en-US" smtClean="0">
              <a:latin typeface="Arial" pitchFamily="34" charset="0"/>
              <a:cs typeface="Arial" pitchFamily="34" charset="0"/>
            </a:endParaRPr>
          </a:p>
        </p:txBody>
      </p:sp>
      <p:sp>
        <p:nvSpPr>
          <p:cNvPr id="321541" name="Rectangle 5"/>
          <p:cNvSpPr>
            <a:spLocks noChangeArrowheads="1"/>
          </p:cNvSpPr>
          <p:nvPr/>
        </p:nvSpPr>
        <p:spPr bwMode="auto">
          <a:xfrm>
            <a:off x="4162425" y="1341438"/>
            <a:ext cx="4830763" cy="4695825"/>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15364" name="Rectangle 2"/>
          <p:cNvSpPr>
            <a:spLocks noGrp="1" noChangeArrowheads="1"/>
          </p:cNvSpPr>
          <p:nvPr>
            <p:ph type="title"/>
          </p:nvPr>
        </p:nvSpPr>
        <p:spPr/>
        <p:txBody>
          <a:bodyPr/>
          <a:lstStyle/>
          <a:p>
            <a:pPr eaLnBrk="1" hangingPunct="1"/>
            <a:r>
              <a:rPr lang="en-US" smtClean="0"/>
              <a:t>React quickly to supply chain events</a:t>
            </a:r>
          </a:p>
        </p:txBody>
      </p:sp>
      <p:sp>
        <p:nvSpPr>
          <p:cNvPr id="15365" name="Rectangle 3"/>
          <p:cNvSpPr>
            <a:spLocks noGrp="1" noChangeArrowheads="1"/>
          </p:cNvSpPr>
          <p:nvPr>
            <p:ph type="body" idx="1"/>
          </p:nvPr>
        </p:nvSpPr>
        <p:spPr>
          <a:xfrm>
            <a:off x="4387850" y="1435100"/>
            <a:ext cx="4552950" cy="4343400"/>
          </a:xfrm>
        </p:spPr>
        <p:txBody>
          <a:bodyPr/>
          <a:lstStyle/>
          <a:p>
            <a:pPr eaLnBrk="1" hangingPunct="1"/>
            <a:r>
              <a:rPr lang="en-US" smtClean="0"/>
              <a:t>Event-driven, fast, incremental planning</a:t>
            </a:r>
          </a:p>
          <a:p>
            <a:pPr lvl="1" eaLnBrk="1" hangingPunct="1"/>
            <a:r>
              <a:rPr lang="en-US" sz="1600" smtClean="0"/>
              <a:t>Respond to demand and supply changes</a:t>
            </a:r>
          </a:p>
          <a:p>
            <a:pPr lvl="1" eaLnBrk="1" hangingPunct="1"/>
            <a:r>
              <a:rPr lang="en-US" sz="1600" smtClean="0"/>
              <a:t>Respond to engineering changes</a:t>
            </a:r>
          </a:p>
          <a:p>
            <a:pPr lvl="1" eaLnBrk="1" hangingPunct="1"/>
            <a:r>
              <a:rPr lang="en-US" sz="1600" smtClean="0"/>
              <a:t>Respond to demand shaping activities</a:t>
            </a:r>
          </a:p>
          <a:p>
            <a:pPr lvl="1" eaLnBrk="1" hangingPunct="1"/>
            <a:r>
              <a:rPr lang="en-US" sz="1600" smtClean="0"/>
              <a:t>Perform fast S&amp;OP simulations</a:t>
            </a:r>
          </a:p>
          <a:p>
            <a:pPr eaLnBrk="1" hangingPunct="1"/>
            <a:r>
              <a:rPr lang="en-US" sz="1800" smtClean="0"/>
              <a:t>Create what-if scenarios quickly</a:t>
            </a:r>
          </a:p>
          <a:p>
            <a:pPr lvl="1" eaLnBrk="1" hangingPunct="1"/>
            <a:r>
              <a:rPr lang="en-US" sz="1600" smtClean="0"/>
              <a:t>Copy plans in seconds</a:t>
            </a:r>
          </a:p>
          <a:p>
            <a:pPr lvl="1" eaLnBrk="1" hangingPunct="1"/>
            <a:r>
              <a:rPr lang="en-US" sz="1600" smtClean="0"/>
              <a:t>Compare scenarios to see differences</a:t>
            </a:r>
          </a:p>
          <a:p>
            <a:pPr eaLnBrk="1" hangingPunct="1"/>
            <a:r>
              <a:rPr lang="en-US" sz="1800" smtClean="0"/>
              <a:t>Easily manipulate plan input</a:t>
            </a:r>
          </a:p>
          <a:p>
            <a:pPr lvl="1" eaLnBrk="1" hangingPunct="1"/>
            <a:r>
              <a:rPr lang="en-US" sz="1600" smtClean="0"/>
              <a:t>Mass edit planning data</a:t>
            </a:r>
          </a:p>
          <a:p>
            <a:pPr lvl="1" eaLnBrk="1" hangingPunct="1"/>
            <a:r>
              <a:rPr lang="en-US" sz="1600" smtClean="0"/>
              <a:t>Incorporate data not available in ERP</a:t>
            </a:r>
          </a:p>
          <a:p>
            <a:pPr eaLnBrk="1" hangingPunct="1"/>
            <a:r>
              <a:rPr lang="en-US" smtClean="0"/>
              <a:t>Make better decisions faster</a:t>
            </a:r>
          </a:p>
          <a:p>
            <a:pPr lvl="1" eaLnBrk="1" hangingPunct="1"/>
            <a:r>
              <a:rPr lang="en-US" sz="1600" smtClean="0"/>
              <a:t>Automate planning decisions </a:t>
            </a:r>
          </a:p>
          <a:p>
            <a:pPr lvl="1" eaLnBrk="1" hangingPunct="1"/>
            <a:r>
              <a:rPr lang="en-US" sz="1600" smtClean="0"/>
              <a:t>Account for key constraints</a:t>
            </a:r>
          </a:p>
        </p:txBody>
      </p:sp>
      <p:sp>
        <p:nvSpPr>
          <p:cNvPr id="15366"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Perform fast simulations and compare different planning scenarios</a:t>
            </a:r>
          </a:p>
        </p:txBody>
      </p:sp>
      <p:pic>
        <p:nvPicPr>
          <p:cNvPr id="15367" name="Picture 9" descr="rp_A013.png"/>
          <p:cNvPicPr>
            <a:picLocks noChangeAspect="1"/>
          </p:cNvPicPr>
          <p:nvPr/>
        </p:nvPicPr>
        <p:blipFill>
          <a:blip r:embed="rId3" cstate="print"/>
          <a:srcRect/>
          <a:stretch>
            <a:fillRect/>
          </a:stretch>
        </p:blipFill>
        <p:spPr bwMode="auto">
          <a:xfrm>
            <a:off x="287338" y="1281113"/>
            <a:ext cx="3589337" cy="2227262"/>
          </a:xfrm>
          <a:prstGeom prst="rect">
            <a:avLst/>
          </a:prstGeom>
          <a:noFill/>
          <a:ln w="9525">
            <a:noFill/>
            <a:miter lim="800000"/>
            <a:headEnd/>
            <a:tailEnd/>
          </a:ln>
        </p:spPr>
      </p:pic>
      <p:pic>
        <p:nvPicPr>
          <p:cNvPr id="15368" name="Picture 8" descr="rp_A011.png"/>
          <p:cNvPicPr>
            <a:picLocks noChangeAspect="1"/>
          </p:cNvPicPr>
          <p:nvPr/>
        </p:nvPicPr>
        <p:blipFill>
          <a:blip r:embed="rId4" cstate="print"/>
          <a:srcRect/>
          <a:stretch>
            <a:fillRect/>
          </a:stretch>
        </p:blipFill>
        <p:spPr bwMode="auto">
          <a:xfrm>
            <a:off x="447675" y="3446463"/>
            <a:ext cx="3857625" cy="24034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1"/>
          </p:nvPr>
        </p:nvSpPr>
        <p:spPr>
          <a:noFill/>
        </p:spPr>
        <p:txBody>
          <a:bodyPr/>
          <a:lstStyle/>
          <a:p>
            <a:fld id="{BE8114E8-8FA3-4036-85F8-0C12B2D3CC53}" type="slidenum">
              <a:rPr lang="en-US" smtClean="0">
                <a:latin typeface="Arial" pitchFamily="34" charset="0"/>
                <a:cs typeface="Arial" pitchFamily="34" charset="0"/>
              </a:rPr>
              <a:pPr/>
              <a:t>13</a:t>
            </a:fld>
            <a:endParaRPr lang="en-US" smtClean="0">
              <a:latin typeface="Arial" pitchFamily="34" charset="0"/>
              <a:cs typeface="Arial" pitchFamily="34" charset="0"/>
            </a:endParaRPr>
          </a:p>
        </p:txBody>
      </p:sp>
      <p:sp>
        <p:nvSpPr>
          <p:cNvPr id="16387" name="Rectangle 32"/>
          <p:cNvSpPr>
            <a:spLocks noChangeArrowheads="1"/>
          </p:cNvSpPr>
          <p:nvPr/>
        </p:nvSpPr>
        <p:spPr bwMode="auto">
          <a:xfrm>
            <a:off x="857250" y="4540250"/>
            <a:ext cx="2092325" cy="1117600"/>
          </a:xfrm>
          <a:prstGeom prst="rect">
            <a:avLst/>
          </a:prstGeom>
          <a:solidFill>
            <a:srgbClr val="DDDDDD"/>
          </a:solidFill>
          <a:ln w="38100" algn="ctr">
            <a:solidFill>
              <a:srgbClr val="4D5C91"/>
            </a:solidFill>
            <a:miter lim="800000"/>
            <a:headEnd/>
            <a:tailEnd/>
          </a:ln>
        </p:spPr>
        <p:txBody>
          <a:bodyPr wrap="none" lIns="92075" tIns="46038" rIns="92075" bIns="46038" anchor="ctr"/>
          <a:lstStyle/>
          <a:p>
            <a:pPr algn="ctr">
              <a:buClr>
                <a:schemeClr val="accent1"/>
              </a:buClr>
            </a:pPr>
            <a:endParaRPr lang="en-US" sz="1000"/>
          </a:p>
        </p:txBody>
      </p:sp>
      <p:sp>
        <p:nvSpPr>
          <p:cNvPr id="16388" name="Rectangle 2"/>
          <p:cNvSpPr>
            <a:spLocks noGrp="1" noChangeArrowheads="1"/>
          </p:cNvSpPr>
          <p:nvPr>
            <p:ph type="title"/>
          </p:nvPr>
        </p:nvSpPr>
        <p:spPr/>
        <p:txBody>
          <a:bodyPr/>
          <a:lstStyle/>
          <a:p>
            <a:pPr eaLnBrk="1" hangingPunct="1"/>
            <a:r>
              <a:rPr lang="en-US" smtClean="0"/>
              <a:t>Event-driven, fast, incremental planning</a:t>
            </a:r>
          </a:p>
        </p:txBody>
      </p:sp>
      <p:sp>
        <p:nvSpPr>
          <p:cNvPr id="16389" name="Rectangle 4"/>
          <p:cNvSpPr>
            <a:spLocks noChangeArrowheads="1"/>
          </p:cNvSpPr>
          <p:nvPr/>
        </p:nvSpPr>
        <p:spPr bwMode="auto">
          <a:xfrm>
            <a:off x="857250" y="1377950"/>
            <a:ext cx="2092325" cy="1244600"/>
          </a:xfrm>
          <a:prstGeom prst="rect">
            <a:avLst/>
          </a:prstGeom>
          <a:solidFill>
            <a:srgbClr val="DDDDDD"/>
          </a:solidFill>
          <a:ln w="38100" algn="ctr">
            <a:solidFill>
              <a:srgbClr val="4D5C91"/>
            </a:solidFill>
            <a:miter lim="800000"/>
            <a:headEnd/>
            <a:tailEnd/>
          </a:ln>
        </p:spPr>
        <p:txBody>
          <a:bodyPr wrap="none" lIns="92075" tIns="46038" rIns="92075" bIns="46038" anchor="ctr"/>
          <a:lstStyle/>
          <a:p>
            <a:pPr algn="ctr">
              <a:buClr>
                <a:schemeClr val="accent1"/>
              </a:buClr>
            </a:pPr>
            <a:endParaRPr lang="en-US" sz="1000"/>
          </a:p>
        </p:txBody>
      </p:sp>
      <p:pic>
        <p:nvPicPr>
          <p:cNvPr id="16390" name="Picture 5" descr="Documents: Comparison Chart"/>
          <p:cNvPicPr>
            <a:picLocks noChangeAspect="1" noChangeArrowheads="1"/>
          </p:cNvPicPr>
          <p:nvPr/>
        </p:nvPicPr>
        <p:blipFill>
          <a:blip r:embed="rId3" cstate="print"/>
          <a:srcRect/>
          <a:stretch>
            <a:fillRect/>
          </a:stretch>
        </p:blipFill>
        <p:spPr bwMode="auto">
          <a:xfrm>
            <a:off x="2144713" y="1584325"/>
            <a:ext cx="528637" cy="844550"/>
          </a:xfrm>
          <a:prstGeom prst="rect">
            <a:avLst/>
          </a:prstGeom>
          <a:noFill/>
          <a:ln w="9525">
            <a:noFill/>
            <a:miter lim="800000"/>
            <a:headEnd/>
            <a:tailEnd/>
          </a:ln>
        </p:spPr>
      </p:pic>
      <p:sp>
        <p:nvSpPr>
          <p:cNvPr id="16391" name="Rectangle 6"/>
          <p:cNvSpPr>
            <a:spLocks noChangeArrowheads="1"/>
          </p:cNvSpPr>
          <p:nvPr/>
        </p:nvSpPr>
        <p:spPr bwMode="auto">
          <a:xfrm>
            <a:off x="1071563" y="1919288"/>
            <a:ext cx="874712" cy="547687"/>
          </a:xfrm>
          <a:prstGeom prst="rect">
            <a:avLst/>
          </a:prstGeom>
          <a:noFill/>
          <a:ln w="9525" algn="ctr">
            <a:noFill/>
            <a:miter lim="800000"/>
            <a:headEnd/>
            <a:tailEnd/>
          </a:ln>
        </p:spPr>
        <p:txBody>
          <a:bodyPr wrap="none" lIns="0" tIns="0" rIns="0" bIns="0">
            <a:spAutoFit/>
          </a:bodyPr>
          <a:lstStyle/>
          <a:p>
            <a:pPr algn="ctr" eaLnBrk="0" hangingPunct="0"/>
            <a:r>
              <a:rPr lang="en-US" sz="1200" i="1"/>
              <a:t>Tactical</a:t>
            </a:r>
          </a:p>
          <a:p>
            <a:pPr algn="ctr" eaLnBrk="0" hangingPunct="0"/>
            <a:r>
              <a:rPr lang="en-US" sz="1200" i="1"/>
              <a:t>Supply Plan</a:t>
            </a:r>
          </a:p>
          <a:p>
            <a:pPr algn="ctr" eaLnBrk="0" hangingPunct="0"/>
            <a:r>
              <a:rPr lang="en-US" sz="1200" i="1"/>
              <a:t>(ASCP)</a:t>
            </a:r>
          </a:p>
        </p:txBody>
      </p:sp>
      <p:sp>
        <p:nvSpPr>
          <p:cNvPr id="16392" name="Rectangle 7"/>
          <p:cNvSpPr>
            <a:spLocks noChangeArrowheads="1"/>
          </p:cNvSpPr>
          <p:nvPr/>
        </p:nvSpPr>
        <p:spPr bwMode="auto">
          <a:xfrm>
            <a:off x="3295650" y="1377950"/>
            <a:ext cx="5064125" cy="4279900"/>
          </a:xfrm>
          <a:prstGeom prst="rect">
            <a:avLst/>
          </a:prstGeom>
          <a:gradFill rotWithShape="1">
            <a:gsLst>
              <a:gs pos="0">
                <a:srgbClr val="94958B">
                  <a:alpha val="29999"/>
                </a:srgbClr>
              </a:gs>
              <a:gs pos="100000">
                <a:srgbClr val="FFFFFF">
                  <a:alpha val="60001"/>
                </a:srgbClr>
              </a:gs>
            </a:gsLst>
            <a:lin ang="2700000" scaled="1"/>
          </a:gradFill>
          <a:ln w="76200" algn="ctr">
            <a:solidFill>
              <a:srgbClr val="BE0000"/>
            </a:solidFill>
            <a:miter lim="800000"/>
            <a:headEnd/>
            <a:tailEnd/>
          </a:ln>
        </p:spPr>
        <p:txBody>
          <a:bodyPr wrap="none" lIns="92075" tIns="46038" rIns="92075" bIns="46038" anchor="ctr"/>
          <a:lstStyle/>
          <a:p>
            <a:pPr algn="ctr">
              <a:buClr>
                <a:schemeClr val="accent1"/>
              </a:buClr>
            </a:pPr>
            <a:endParaRPr lang="en-US"/>
          </a:p>
        </p:txBody>
      </p:sp>
      <p:sp>
        <p:nvSpPr>
          <p:cNvPr id="16393" name="Text Box 9"/>
          <p:cNvSpPr txBox="1">
            <a:spLocks noChangeArrowheads="1"/>
          </p:cNvSpPr>
          <p:nvPr/>
        </p:nvSpPr>
        <p:spPr bwMode="auto">
          <a:xfrm>
            <a:off x="790575" y="1366838"/>
            <a:ext cx="1452563" cy="366712"/>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800" i="1">
                <a:solidFill>
                  <a:srgbClr val="4D5C91"/>
                </a:solidFill>
                <a:latin typeface="Adobe Garamond Pro Bold"/>
              </a:rPr>
              <a:t>Weekly/Daily</a:t>
            </a:r>
          </a:p>
        </p:txBody>
      </p:sp>
      <p:sp>
        <p:nvSpPr>
          <p:cNvPr id="16394" name="Text Box 10"/>
          <p:cNvSpPr txBox="1">
            <a:spLocks noChangeArrowheads="1"/>
          </p:cNvSpPr>
          <p:nvPr/>
        </p:nvSpPr>
        <p:spPr bwMode="auto">
          <a:xfrm>
            <a:off x="7102475" y="5243513"/>
            <a:ext cx="1177925" cy="396875"/>
          </a:xfrm>
          <a:prstGeom prst="rect">
            <a:avLst/>
          </a:prstGeom>
          <a:noFill/>
          <a:ln w="9525" algn="ctr">
            <a:noFill/>
            <a:miter lim="800000"/>
            <a:headEnd/>
            <a:tailEnd/>
          </a:ln>
        </p:spPr>
        <p:txBody>
          <a:bodyPr wrap="none" lIns="92075" tIns="46038" rIns="92075" bIns="46038">
            <a:spAutoFit/>
          </a:bodyPr>
          <a:lstStyle/>
          <a:p>
            <a:pPr marL="119063" indent="-119063">
              <a:spcBef>
                <a:spcPct val="20000"/>
              </a:spcBef>
              <a:buClr>
                <a:schemeClr val="accent1"/>
              </a:buClr>
            </a:pPr>
            <a:r>
              <a:rPr lang="en-US" sz="2000" i="1">
                <a:solidFill>
                  <a:srgbClr val="BE0000"/>
                </a:solidFill>
                <a:latin typeface="Adobe Garamond Pro Bold"/>
              </a:rPr>
              <a:t>Intra-day</a:t>
            </a:r>
          </a:p>
        </p:txBody>
      </p:sp>
      <p:pic>
        <p:nvPicPr>
          <p:cNvPr id="16395" name="Picture 13" descr="Documents: Comparison Chart"/>
          <p:cNvPicPr>
            <a:picLocks noChangeAspect="1" noChangeArrowheads="1"/>
          </p:cNvPicPr>
          <p:nvPr/>
        </p:nvPicPr>
        <p:blipFill>
          <a:blip r:embed="rId3" cstate="print"/>
          <a:srcRect/>
          <a:stretch>
            <a:fillRect/>
          </a:stretch>
        </p:blipFill>
        <p:spPr bwMode="auto">
          <a:xfrm>
            <a:off x="4144963" y="2827338"/>
            <a:ext cx="385762" cy="615950"/>
          </a:xfrm>
          <a:prstGeom prst="rect">
            <a:avLst/>
          </a:prstGeom>
          <a:noFill/>
          <a:ln w="9525">
            <a:noFill/>
            <a:miter lim="800000"/>
            <a:headEnd/>
            <a:tailEnd/>
          </a:ln>
        </p:spPr>
      </p:pic>
      <p:pic>
        <p:nvPicPr>
          <p:cNvPr id="16396" name="Picture 14" descr="Documents: Comparison Chart"/>
          <p:cNvPicPr>
            <a:picLocks noChangeAspect="1" noChangeArrowheads="1"/>
          </p:cNvPicPr>
          <p:nvPr/>
        </p:nvPicPr>
        <p:blipFill>
          <a:blip r:embed="rId3" cstate="print"/>
          <a:srcRect/>
          <a:stretch>
            <a:fillRect/>
          </a:stretch>
        </p:blipFill>
        <p:spPr bwMode="auto">
          <a:xfrm>
            <a:off x="4387850" y="3429000"/>
            <a:ext cx="385763" cy="615950"/>
          </a:xfrm>
          <a:prstGeom prst="rect">
            <a:avLst/>
          </a:prstGeom>
          <a:noFill/>
          <a:ln w="9525">
            <a:noFill/>
            <a:miter lim="800000"/>
            <a:headEnd/>
            <a:tailEnd/>
          </a:ln>
        </p:spPr>
      </p:pic>
      <p:pic>
        <p:nvPicPr>
          <p:cNvPr id="16397" name="Picture 15" descr="Documents: Comparison Chart"/>
          <p:cNvPicPr>
            <a:picLocks noChangeAspect="1" noChangeArrowheads="1"/>
          </p:cNvPicPr>
          <p:nvPr/>
        </p:nvPicPr>
        <p:blipFill>
          <a:blip r:embed="rId3" cstate="print"/>
          <a:srcRect/>
          <a:stretch>
            <a:fillRect/>
          </a:stretch>
        </p:blipFill>
        <p:spPr bwMode="auto">
          <a:xfrm>
            <a:off x="4630738" y="4030663"/>
            <a:ext cx="385762" cy="615950"/>
          </a:xfrm>
          <a:prstGeom prst="rect">
            <a:avLst/>
          </a:prstGeom>
          <a:noFill/>
          <a:ln w="9525">
            <a:noFill/>
            <a:miter lim="800000"/>
            <a:headEnd/>
            <a:tailEnd/>
          </a:ln>
        </p:spPr>
      </p:pic>
      <p:pic>
        <p:nvPicPr>
          <p:cNvPr id="16398" name="Picture 16" descr="Documents: Comparison Chart"/>
          <p:cNvPicPr>
            <a:picLocks noChangeAspect="1" noChangeArrowheads="1"/>
          </p:cNvPicPr>
          <p:nvPr/>
        </p:nvPicPr>
        <p:blipFill>
          <a:blip r:embed="rId3" cstate="print"/>
          <a:srcRect/>
          <a:stretch>
            <a:fillRect/>
          </a:stretch>
        </p:blipFill>
        <p:spPr bwMode="auto">
          <a:xfrm>
            <a:off x="4872038" y="4632325"/>
            <a:ext cx="385762" cy="615950"/>
          </a:xfrm>
          <a:prstGeom prst="rect">
            <a:avLst/>
          </a:prstGeom>
          <a:noFill/>
          <a:ln w="9525">
            <a:noFill/>
            <a:miter lim="800000"/>
            <a:headEnd/>
            <a:tailEnd/>
          </a:ln>
        </p:spPr>
      </p:pic>
      <p:sp>
        <p:nvSpPr>
          <p:cNvPr id="16399" name="Rectangle 19"/>
          <p:cNvSpPr>
            <a:spLocks noChangeArrowheads="1"/>
          </p:cNvSpPr>
          <p:nvPr/>
        </p:nvSpPr>
        <p:spPr bwMode="auto">
          <a:xfrm>
            <a:off x="4183063" y="1622425"/>
            <a:ext cx="3846512" cy="365125"/>
          </a:xfrm>
          <a:prstGeom prst="rect">
            <a:avLst/>
          </a:prstGeom>
          <a:noFill/>
          <a:ln w="9525" algn="ctr">
            <a:noFill/>
            <a:miter lim="800000"/>
            <a:headEnd/>
            <a:tailEnd/>
          </a:ln>
        </p:spPr>
        <p:txBody>
          <a:bodyPr lIns="0" tIns="0" rIns="0" bIns="0">
            <a:spAutoFit/>
          </a:bodyPr>
          <a:lstStyle/>
          <a:p>
            <a:pPr eaLnBrk="0" hangingPunct="0"/>
            <a:r>
              <a:rPr lang="en-US" sz="1200" i="1"/>
              <a:t>Can I accept a new “hot order” from a key customer  and let them know right away?</a:t>
            </a:r>
          </a:p>
        </p:txBody>
      </p:sp>
      <p:sp>
        <p:nvSpPr>
          <p:cNvPr id="16400" name="Rectangle 20"/>
          <p:cNvSpPr>
            <a:spLocks noChangeArrowheads="1"/>
          </p:cNvSpPr>
          <p:nvPr/>
        </p:nvSpPr>
        <p:spPr bwMode="auto">
          <a:xfrm>
            <a:off x="4398963" y="2224088"/>
            <a:ext cx="3846512" cy="365125"/>
          </a:xfrm>
          <a:prstGeom prst="rect">
            <a:avLst/>
          </a:prstGeom>
          <a:noFill/>
          <a:ln w="9525" algn="ctr">
            <a:noFill/>
            <a:miter lim="800000"/>
            <a:headEnd/>
            <a:tailEnd/>
          </a:ln>
        </p:spPr>
        <p:txBody>
          <a:bodyPr lIns="0" tIns="0" rIns="0" bIns="0">
            <a:spAutoFit/>
          </a:bodyPr>
          <a:lstStyle/>
          <a:p>
            <a:pPr eaLnBrk="0" hangingPunct="0"/>
            <a:r>
              <a:rPr lang="en-US" sz="1200" i="1"/>
              <a:t>What is the impact of releasing an ECO to address</a:t>
            </a:r>
          </a:p>
          <a:p>
            <a:pPr eaLnBrk="0" hangingPunct="0"/>
            <a:r>
              <a:rPr lang="en-US" sz="1200" i="1"/>
              <a:t>an immediate product quality issue?</a:t>
            </a:r>
          </a:p>
        </p:txBody>
      </p:sp>
      <p:sp>
        <p:nvSpPr>
          <p:cNvPr id="16401" name="Rectangle 21"/>
          <p:cNvSpPr>
            <a:spLocks noChangeArrowheads="1"/>
          </p:cNvSpPr>
          <p:nvPr/>
        </p:nvSpPr>
        <p:spPr bwMode="auto">
          <a:xfrm>
            <a:off x="4675188" y="2825750"/>
            <a:ext cx="3846512" cy="365125"/>
          </a:xfrm>
          <a:prstGeom prst="rect">
            <a:avLst/>
          </a:prstGeom>
          <a:noFill/>
          <a:ln w="9525" algn="ctr">
            <a:noFill/>
            <a:miter lim="800000"/>
            <a:headEnd/>
            <a:tailEnd/>
          </a:ln>
        </p:spPr>
        <p:txBody>
          <a:bodyPr lIns="0" tIns="0" rIns="0" bIns="0">
            <a:spAutoFit/>
          </a:bodyPr>
          <a:lstStyle/>
          <a:p>
            <a:pPr eaLnBrk="0" hangingPunct="0"/>
            <a:r>
              <a:rPr lang="en-US" sz="1200" i="1"/>
              <a:t>What end demand is impacted due to</a:t>
            </a:r>
          </a:p>
          <a:p>
            <a:pPr eaLnBrk="0" hangingPunct="0"/>
            <a:r>
              <a:rPr lang="en-US" sz="1200" i="1"/>
              <a:t>a sudden supplier component shortage?</a:t>
            </a:r>
          </a:p>
        </p:txBody>
      </p:sp>
      <p:sp>
        <p:nvSpPr>
          <p:cNvPr id="16402" name="Rectangle 22"/>
          <p:cNvSpPr>
            <a:spLocks noChangeArrowheads="1"/>
          </p:cNvSpPr>
          <p:nvPr/>
        </p:nvSpPr>
        <p:spPr bwMode="auto">
          <a:xfrm>
            <a:off x="4929188" y="3427413"/>
            <a:ext cx="3325812" cy="365125"/>
          </a:xfrm>
          <a:prstGeom prst="rect">
            <a:avLst/>
          </a:prstGeom>
          <a:noFill/>
          <a:ln w="9525" algn="ctr">
            <a:noFill/>
            <a:miter lim="800000"/>
            <a:headEnd/>
            <a:tailEnd/>
          </a:ln>
        </p:spPr>
        <p:txBody>
          <a:bodyPr lIns="0" tIns="0" rIns="0" bIns="0">
            <a:spAutoFit/>
          </a:bodyPr>
          <a:lstStyle/>
          <a:p>
            <a:pPr eaLnBrk="0" hangingPunct="0"/>
            <a:r>
              <a:rPr lang="en-US" sz="1200" i="1"/>
              <a:t>What orders should I prioritize to</a:t>
            </a:r>
          </a:p>
          <a:p>
            <a:pPr eaLnBrk="0" hangingPunct="0"/>
            <a:r>
              <a:rPr lang="en-US" sz="1200" i="1"/>
              <a:t>minimize impacts of machine breakdown? </a:t>
            </a:r>
          </a:p>
        </p:txBody>
      </p:sp>
      <p:sp>
        <p:nvSpPr>
          <p:cNvPr id="16403" name="Rectangle 23"/>
          <p:cNvSpPr>
            <a:spLocks noChangeArrowheads="1"/>
          </p:cNvSpPr>
          <p:nvPr/>
        </p:nvSpPr>
        <p:spPr bwMode="auto">
          <a:xfrm>
            <a:off x="5195888" y="4029075"/>
            <a:ext cx="3287712" cy="365125"/>
          </a:xfrm>
          <a:prstGeom prst="rect">
            <a:avLst/>
          </a:prstGeom>
          <a:noFill/>
          <a:ln w="9525" algn="ctr">
            <a:noFill/>
            <a:miter lim="800000"/>
            <a:headEnd/>
            <a:tailEnd/>
          </a:ln>
        </p:spPr>
        <p:txBody>
          <a:bodyPr lIns="0" tIns="0" rIns="0" bIns="0">
            <a:spAutoFit/>
          </a:bodyPr>
          <a:lstStyle/>
          <a:p>
            <a:pPr eaLnBrk="0" hangingPunct="0"/>
            <a:r>
              <a:rPr lang="en-US" sz="1200" i="1"/>
              <a:t>Would it be ok to schedule the new promotion earlier?</a:t>
            </a:r>
          </a:p>
        </p:txBody>
      </p:sp>
      <p:sp>
        <p:nvSpPr>
          <p:cNvPr id="16404" name="Rectangle 24"/>
          <p:cNvSpPr>
            <a:spLocks noChangeArrowheads="1"/>
          </p:cNvSpPr>
          <p:nvPr/>
        </p:nvSpPr>
        <p:spPr bwMode="auto">
          <a:xfrm>
            <a:off x="5399088" y="4632325"/>
            <a:ext cx="2703512" cy="365125"/>
          </a:xfrm>
          <a:prstGeom prst="rect">
            <a:avLst/>
          </a:prstGeom>
          <a:noFill/>
          <a:ln w="9525" algn="ctr">
            <a:noFill/>
            <a:miter lim="800000"/>
            <a:headEnd/>
            <a:tailEnd/>
          </a:ln>
        </p:spPr>
        <p:txBody>
          <a:bodyPr lIns="0" tIns="0" rIns="0" bIns="0">
            <a:spAutoFit/>
          </a:bodyPr>
          <a:lstStyle/>
          <a:p>
            <a:pPr eaLnBrk="0" hangingPunct="0"/>
            <a:r>
              <a:rPr lang="en-US" sz="1200" i="1"/>
              <a:t>Could I fulfill orders earlier to meet my end of quarter numbers?</a:t>
            </a:r>
          </a:p>
        </p:txBody>
      </p:sp>
      <p:sp>
        <p:nvSpPr>
          <p:cNvPr id="16405" name="Rectangle 25"/>
          <p:cNvSpPr>
            <a:spLocks noChangeArrowheads="1"/>
          </p:cNvSpPr>
          <p:nvPr/>
        </p:nvSpPr>
        <p:spPr bwMode="auto">
          <a:xfrm>
            <a:off x="857250" y="3054350"/>
            <a:ext cx="2092325" cy="1041400"/>
          </a:xfrm>
          <a:prstGeom prst="rect">
            <a:avLst/>
          </a:prstGeom>
          <a:solidFill>
            <a:srgbClr val="DDDDDD"/>
          </a:solidFill>
          <a:ln w="38100" algn="ctr">
            <a:solidFill>
              <a:srgbClr val="4D5C91"/>
            </a:solidFill>
            <a:miter lim="800000"/>
            <a:headEnd/>
            <a:tailEnd/>
          </a:ln>
        </p:spPr>
        <p:txBody>
          <a:bodyPr wrap="none" lIns="92075" tIns="46038" rIns="92075" bIns="46038" anchor="ctr"/>
          <a:lstStyle/>
          <a:p>
            <a:pPr algn="ctr">
              <a:buClr>
                <a:schemeClr val="accent1"/>
              </a:buClr>
            </a:pPr>
            <a:endParaRPr lang="en-US" sz="1000"/>
          </a:p>
        </p:txBody>
      </p:sp>
      <p:sp>
        <p:nvSpPr>
          <p:cNvPr id="16406" name="Rectangle 27"/>
          <p:cNvSpPr>
            <a:spLocks noChangeArrowheads="1"/>
          </p:cNvSpPr>
          <p:nvPr/>
        </p:nvSpPr>
        <p:spPr bwMode="auto">
          <a:xfrm>
            <a:off x="1062038" y="4941888"/>
            <a:ext cx="801687" cy="547687"/>
          </a:xfrm>
          <a:prstGeom prst="rect">
            <a:avLst/>
          </a:prstGeom>
          <a:noFill/>
          <a:ln w="9525" algn="ctr">
            <a:noFill/>
            <a:miter lim="800000"/>
            <a:headEnd/>
            <a:tailEnd/>
          </a:ln>
        </p:spPr>
        <p:txBody>
          <a:bodyPr wrap="none" lIns="0" tIns="0" rIns="0" bIns="0">
            <a:spAutoFit/>
          </a:bodyPr>
          <a:lstStyle/>
          <a:p>
            <a:pPr algn="ctr" eaLnBrk="0" hangingPunct="0"/>
            <a:r>
              <a:rPr lang="en-US" sz="1200" i="1"/>
              <a:t>Demand</a:t>
            </a:r>
          </a:p>
          <a:p>
            <a:pPr algn="ctr" eaLnBrk="0" hangingPunct="0"/>
            <a:r>
              <a:rPr lang="en-US" sz="1200" i="1"/>
              <a:t>Plan</a:t>
            </a:r>
          </a:p>
          <a:p>
            <a:pPr algn="ctr" eaLnBrk="0" hangingPunct="0"/>
            <a:r>
              <a:rPr lang="en-US" sz="1200" i="1"/>
              <a:t>(Demantra)</a:t>
            </a:r>
          </a:p>
        </p:txBody>
      </p:sp>
      <p:sp>
        <p:nvSpPr>
          <p:cNvPr id="16407" name="Line 29"/>
          <p:cNvSpPr>
            <a:spLocks noChangeShapeType="1"/>
          </p:cNvSpPr>
          <p:nvPr/>
        </p:nvSpPr>
        <p:spPr bwMode="auto">
          <a:xfrm rot="5400000">
            <a:off x="3124200" y="1828800"/>
            <a:ext cx="0" cy="355600"/>
          </a:xfrm>
          <a:prstGeom prst="line">
            <a:avLst/>
          </a:prstGeom>
          <a:noFill/>
          <a:ln w="38100">
            <a:solidFill>
              <a:schemeClr val="folHlink"/>
            </a:solidFill>
            <a:round/>
            <a:headEnd type="triangle" w="med" len="med"/>
            <a:tailEnd/>
          </a:ln>
        </p:spPr>
        <p:txBody>
          <a:bodyPr wrap="none" lIns="92075" tIns="46038" rIns="92075" bIns="46038" anchor="ctr"/>
          <a:lstStyle/>
          <a:p>
            <a:endParaRPr lang="en-US"/>
          </a:p>
        </p:txBody>
      </p:sp>
      <p:sp>
        <p:nvSpPr>
          <p:cNvPr id="16408" name="Line 30"/>
          <p:cNvSpPr>
            <a:spLocks noChangeShapeType="1"/>
          </p:cNvSpPr>
          <p:nvPr/>
        </p:nvSpPr>
        <p:spPr bwMode="auto">
          <a:xfrm rot="5400000">
            <a:off x="3117850" y="3333750"/>
            <a:ext cx="0" cy="368300"/>
          </a:xfrm>
          <a:prstGeom prst="line">
            <a:avLst/>
          </a:prstGeom>
          <a:noFill/>
          <a:ln w="38100">
            <a:solidFill>
              <a:schemeClr val="folHlink"/>
            </a:solidFill>
            <a:round/>
            <a:headEnd type="triangle" w="med" len="med"/>
            <a:tailEnd type="triangle" w="med" len="med"/>
          </a:ln>
        </p:spPr>
        <p:txBody>
          <a:bodyPr wrap="none" lIns="92075" tIns="46038" rIns="92075" bIns="46038" anchor="ctr"/>
          <a:lstStyle/>
          <a:p>
            <a:endParaRPr lang="en-US"/>
          </a:p>
        </p:txBody>
      </p:sp>
      <p:pic>
        <p:nvPicPr>
          <p:cNvPr id="16409" name="Picture 33" descr="Documents: Chart"/>
          <p:cNvPicPr preferRelativeResize="0">
            <a:picLocks noChangeAspect="1" noChangeArrowheads="1"/>
          </p:cNvPicPr>
          <p:nvPr/>
        </p:nvPicPr>
        <p:blipFill>
          <a:blip r:embed="rId4" cstate="print"/>
          <a:srcRect/>
          <a:stretch>
            <a:fillRect/>
          </a:stretch>
        </p:blipFill>
        <p:spPr bwMode="auto">
          <a:xfrm>
            <a:off x="2081213" y="4700588"/>
            <a:ext cx="587375" cy="817562"/>
          </a:xfrm>
          <a:prstGeom prst="rect">
            <a:avLst/>
          </a:prstGeom>
          <a:noFill/>
          <a:ln w="9525">
            <a:noFill/>
            <a:miter lim="800000"/>
            <a:headEnd/>
            <a:tailEnd/>
          </a:ln>
        </p:spPr>
      </p:pic>
      <p:sp>
        <p:nvSpPr>
          <p:cNvPr id="16410" name="Line 34"/>
          <p:cNvSpPr>
            <a:spLocks noChangeShapeType="1"/>
          </p:cNvSpPr>
          <p:nvPr/>
        </p:nvSpPr>
        <p:spPr bwMode="auto">
          <a:xfrm rot="5400000">
            <a:off x="3136900" y="4889500"/>
            <a:ext cx="0" cy="355600"/>
          </a:xfrm>
          <a:prstGeom prst="line">
            <a:avLst/>
          </a:prstGeom>
          <a:noFill/>
          <a:ln w="38100">
            <a:solidFill>
              <a:schemeClr val="folHlink"/>
            </a:solidFill>
            <a:round/>
            <a:headEnd type="triangle" w="med" len="med"/>
            <a:tailEnd/>
          </a:ln>
        </p:spPr>
        <p:txBody>
          <a:bodyPr wrap="none" lIns="92075" tIns="46038" rIns="92075" bIns="46038" anchor="ctr"/>
          <a:lstStyle/>
          <a:p>
            <a:endParaRPr lang="en-US"/>
          </a:p>
        </p:txBody>
      </p:sp>
      <p:sp>
        <p:nvSpPr>
          <p:cNvPr id="16411" name="Rectangle 35"/>
          <p:cNvSpPr>
            <a:spLocks noChangeArrowheads="1"/>
          </p:cNvSpPr>
          <p:nvPr/>
        </p:nvSpPr>
        <p:spPr bwMode="auto">
          <a:xfrm>
            <a:off x="1049338" y="3328988"/>
            <a:ext cx="801687" cy="547687"/>
          </a:xfrm>
          <a:prstGeom prst="rect">
            <a:avLst/>
          </a:prstGeom>
          <a:noFill/>
          <a:ln w="9525" algn="ctr">
            <a:noFill/>
            <a:miter lim="800000"/>
            <a:headEnd/>
            <a:tailEnd/>
          </a:ln>
        </p:spPr>
        <p:txBody>
          <a:bodyPr wrap="none" lIns="0" tIns="0" rIns="0" bIns="0">
            <a:spAutoFit/>
          </a:bodyPr>
          <a:lstStyle/>
          <a:p>
            <a:pPr algn="ctr" eaLnBrk="0" hangingPunct="0"/>
            <a:r>
              <a:rPr lang="en-US" sz="1200" i="1"/>
              <a:t>S&amp;OP</a:t>
            </a:r>
          </a:p>
          <a:p>
            <a:pPr algn="ctr" eaLnBrk="0" hangingPunct="0"/>
            <a:r>
              <a:rPr lang="en-US" sz="1200" i="1"/>
              <a:t>Plan</a:t>
            </a:r>
          </a:p>
          <a:p>
            <a:pPr algn="ctr" eaLnBrk="0" hangingPunct="0"/>
            <a:r>
              <a:rPr lang="en-US" sz="1200" i="1"/>
              <a:t>(Demantra)</a:t>
            </a:r>
          </a:p>
        </p:txBody>
      </p:sp>
      <p:sp>
        <p:nvSpPr>
          <p:cNvPr id="16412" name="Line 36"/>
          <p:cNvSpPr>
            <a:spLocks noChangeShapeType="1"/>
          </p:cNvSpPr>
          <p:nvPr/>
        </p:nvSpPr>
        <p:spPr bwMode="auto">
          <a:xfrm>
            <a:off x="1847850" y="4083050"/>
            <a:ext cx="0" cy="444500"/>
          </a:xfrm>
          <a:prstGeom prst="line">
            <a:avLst/>
          </a:prstGeom>
          <a:noFill/>
          <a:ln w="38100">
            <a:solidFill>
              <a:schemeClr val="folHlink"/>
            </a:solidFill>
            <a:round/>
            <a:headEnd type="triangle" w="med" len="med"/>
            <a:tailEnd type="triangle" w="med" len="med"/>
          </a:ln>
        </p:spPr>
        <p:txBody>
          <a:bodyPr wrap="none" lIns="92075" tIns="46038" rIns="92075" bIns="46038" anchor="ctr"/>
          <a:lstStyle/>
          <a:p>
            <a:endParaRPr lang="en-US"/>
          </a:p>
        </p:txBody>
      </p:sp>
      <p:sp>
        <p:nvSpPr>
          <p:cNvPr id="16413" name="Line 37"/>
          <p:cNvSpPr>
            <a:spLocks noChangeShapeType="1"/>
          </p:cNvSpPr>
          <p:nvPr/>
        </p:nvSpPr>
        <p:spPr bwMode="auto">
          <a:xfrm>
            <a:off x="1847850" y="2622550"/>
            <a:ext cx="0" cy="444500"/>
          </a:xfrm>
          <a:prstGeom prst="line">
            <a:avLst/>
          </a:prstGeom>
          <a:noFill/>
          <a:ln w="38100">
            <a:solidFill>
              <a:schemeClr val="folHlink"/>
            </a:solidFill>
            <a:round/>
            <a:headEnd type="triangle" w="med" len="med"/>
            <a:tailEnd type="triangle" w="med" len="med"/>
          </a:ln>
        </p:spPr>
        <p:txBody>
          <a:bodyPr wrap="none" lIns="92075" tIns="46038" rIns="92075" bIns="46038" anchor="ctr"/>
          <a:lstStyle/>
          <a:p>
            <a:endParaRPr lang="en-US"/>
          </a:p>
        </p:txBody>
      </p:sp>
      <p:pic>
        <p:nvPicPr>
          <p:cNvPr id="16414" name="Picture 12" descr="Documents: Comparison Chart"/>
          <p:cNvPicPr>
            <a:picLocks noChangeAspect="1" noChangeArrowheads="1"/>
          </p:cNvPicPr>
          <p:nvPr/>
        </p:nvPicPr>
        <p:blipFill>
          <a:blip r:embed="rId3" cstate="print"/>
          <a:srcRect/>
          <a:stretch>
            <a:fillRect/>
          </a:stretch>
        </p:blipFill>
        <p:spPr bwMode="auto">
          <a:xfrm>
            <a:off x="3902075" y="2225675"/>
            <a:ext cx="385763" cy="615950"/>
          </a:xfrm>
          <a:prstGeom prst="rect">
            <a:avLst/>
          </a:prstGeom>
          <a:noFill/>
          <a:ln w="9525">
            <a:noFill/>
            <a:miter lim="800000"/>
            <a:headEnd/>
            <a:tailEnd/>
          </a:ln>
        </p:spPr>
      </p:pic>
      <p:pic>
        <p:nvPicPr>
          <p:cNvPr id="16415" name="Picture 11" descr="Documents: Comparison Chart"/>
          <p:cNvPicPr>
            <a:picLocks noChangeAspect="1" noChangeArrowheads="1"/>
          </p:cNvPicPr>
          <p:nvPr/>
        </p:nvPicPr>
        <p:blipFill>
          <a:blip r:embed="rId3" cstate="print"/>
          <a:srcRect/>
          <a:stretch>
            <a:fillRect/>
          </a:stretch>
        </p:blipFill>
        <p:spPr bwMode="auto">
          <a:xfrm>
            <a:off x="3659188" y="1622425"/>
            <a:ext cx="385762" cy="615950"/>
          </a:xfrm>
          <a:prstGeom prst="rect">
            <a:avLst/>
          </a:prstGeom>
          <a:noFill/>
          <a:ln w="9525">
            <a:noFill/>
            <a:miter lim="800000"/>
            <a:headEnd/>
            <a:tailEnd/>
          </a:ln>
        </p:spPr>
      </p:pic>
      <p:sp>
        <p:nvSpPr>
          <p:cNvPr id="16416" name="Rectangle 41"/>
          <p:cNvSpPr>
            <a:spLocks noChangeArrowheads="1"/>
          </p:cNvSpPr>
          <p:nvPr/>
        </p:nvSpPr>
        <p:spPr bwMode="auto">
          <a:xfrm>
            <a:off x="3382963" y="3722688"/>
            <a:ext cx="1014412" cy="547687"/>
          </a:xfrm>
          <a:prstGeom prst="rect">
            <a:avLst/>
          </a:prstGeom>
          <a:noFill/>
          <a:ln w="9525" algn="ctr">
            <a:noFill/>
            <a:miter lim="800000"/>
            <a:headEnd/>
            <a:tailEnd/>
          </a:ln>
        </p:spPr>
        <p:txBody>
          <a:bodyPr lIns="0" tIns="0" rIns="0" bIns="0">
            <a:spAutoFit/>
          </a:bodyPr>
          <a:lstStyle/>
          <a:p>
            <a:pPr algn="ctr" eaLnBrk="0" hangingPunct="0"/>
            <a:r>
              <a:rPr lang="en-US" sz="1200" i="1">
                <a:solidFill>
                  <a:srgbClr val="4D5C91"/>
                </a:solidFill>
              </a:rPr>
              <a:t>Fast Simulation Plans</a:t>
            </a:r>
          </a:p>
        </p:txBody>
      </p:sp>
      <p:grpSp>
        <p:nvGrpSpPr>
          <p:cNvPr id="16417" name="Group 42"/>
          <p:cNvGrpSpPr>
            <a:grpSpLocks/>
          </p:cNvGrpSpPr>
          <p:nvPr/>
        </p:nvGrpSpPr>
        <p:grpSpPr bwMode="auto">
          <a:xfrm>
            <a:off x="1966913" y="3222625"/>
            <a:ext cx="796925" cy="676275"/>
            <a:chOff x="1969" y="2780"/>
            <a:chExt cx="1026" cy="703"/>
          </a:xfrm>
        </p:grpSpPr>
        <p:sp>
          <p:nvSpPr>
            <p:cNvPr id="16418" name="Freeform 43"/>
            <p:cNvSpPr>
              <a:spLocks/>
            </p:cNvSpPr>
            <p:nvPr/>
          </p:nvSpPr>
          <p:spPr bwMode="auto">
            <a:xfrm>
              <a:off x="2623" y="2780"/>
              <a:ext cx="230" cy="138"/>
            </a:xfrm>
            <a:custGeom>
              <a:avLst/>
              <a:gdLst>
                <a:gd name="T0" fmla="*/ 229 w 230"/>
                <a:gd name="T1" fmla="*/ 57 h 138"/>
                <a:gd name="T2" fmla="*/ 128 w 230"/>
                <a:gd name="T3" fmla="*/ 0 h 138"/>
                <a:gd name="T4" fmla="*/ 0 w 230"/>
                <a:gd name="T5" fmla="*/ 34 h 138"/>
                <a:gd name="T6" fmla="*/ 105 w 230"/>
                <a:gd name="T7" fmla="*/ 137 h 138"/>
                <a:gd name="T8" fmla="*/ 229 w 230"/>
                <a:gd name="T9" fmla="*/ 57 h 138"/>
                <a:gd name="T10" fmla="*/ 0 60000 65536"/>
                <a:gd name="T11" fmla="*/ 0 60000 65536"/>
                <a:gd name="T12" fmla="*/ 0 60000 65536"/>
                <a:gd name="T13" fmla="*/ 0 60000 65536"/>
                <a:gd name="T14" fmla="*/ 0 60000 65536"/>
                <a:gd name="T15" fmla="*/ 0 w 230"/>
                <a:gd name="T16" fmla="*/ 0 h 138"/>
                <a:gd name="T17" fmla="*/ 230 w 230"/>
                <a:gd name="T18" fmla="*/ 138 h 138"/>
              </a:gdLst>
              <a:ahLst/>
              <a:cxnLst>
                <a:cxn ang="T10">
                  <a:pos x="T0" y="T1"/>
                </a:cxn>
                <a:cxn ang="T11">
                  <a:pos x="T2" y="T3"/>
                </a:cxn>
                <a:cxn ang="T12">
                  <a:pos x="T4" y="T5"/>
                </a:cxn>
                <a:cxn ang="T13">
                  <a:pos x="T6" y="T7"/>
                </a:cxn>
                <a:cxn ang="T14">
                  <a:pos x="T8" y="T9"/>
                </a:cxn>
              </a:cxnLst>
              <a:rect l="T15" t="T16" r="T17" b="T18"/>
              <a:pathLst>
                <a:path w="230" h="138">
                  <a:moveTo>
                    <a:pt x="229" y="57"/>
                  </a:moveTo>
                  <a:lnTo>
                    <a:pt x="128" y="0"/>
                  </a:lnTo>
                  <a:lnTo>
                    <a:pt x="0" y="34"/>
                  </a:lnTo>
                  <a:lnTo>
                    <a:pt x="105" y="137"/>
                  </a:lnTo>
                  <a:lnTo>
                    <a:pt x="229" y="57"/>
                  </a:lnTo>
                </a:path>
              </a:pathLst>
            </a:custGeom>
            <a:solidFill>
              <a:srgbClr val="FF6633"/>
            </a:solidFill>
            <a:ln w="9525" cap="rnd">
              <a:noFill/>
              <a:round/>
              <a:headEnd/>
              <a:tailEnd/>
            </a:ln>
          </p:spPr>
          <p:txBody>
            <a:bodyPr/>
            <a:lstStyle/>
            <a:p>
              <a:endParaRPr lang="en-US"/>
            </a:p>
          </p:txBody>
        </p:sp>
        <p:sp>
          <p:nvSpPr>
            <p:cNvPr id="16419" name="Freeform 44"/>
            <p:cNvSpPr>
              <a:spLocks/>
            </p:cNvSpPr>
            <p:nvPr/>
          </p:nvSpPr>
          <p:spPr bwMode="auto">
            <a:xfrm>
              <a:off x="1969" y="3137"/>
              <a:ext cx="1026" cy="346"/>
            </a:xfrm>
            <a:custGeom>
              <a:avLst/>
              <a:gdLst>
                <a:gd name="T0" fmla="*/ 227 w 1026"/>
                <a:gd name="T1" fmla="*/ 345 h 346"/>
                <a:gd name="T2" fmla="*/ 0 w 1026"/>
                <a:gd name="T3" fmla="*/ 215 h 346"/>
                <a:gd name="T4" fmla="*/ 808 w 1026"/>
                <a:gd name="T5" fmla="*/ 0 h 346"/>
                <a:gd name="T6" fmla="*/ 1025 w 1026"/>
                <a:gd name="T7" fmla="*/ 131 h 346"/>
                <a:gd name="T8" fmla="*/ 227 w 1026"/>
                <a:gd name="T9" fmla="*/ 345 h 346"/>
                <a:gd name="T10" fmla="*/ 0 60000 65536"/>
                <a:gd name="T11" fmla="*/ 0 60000 65536"/>
                <a:gd name="T12" fmla="*/ 0 60000 65536"/>
                <a:gd name="T13" fmla="*/ 0 60000 65536"/>
                <a:gd name="T14" fmla="*/ 0 60000 65536"/>
                <a:gd name="T15" fmla="*/ 0 w 1026"/>
                <a:gd name="T16" fmla="*/ 0 h 346"/>
                <a:gd name="T17" fmla="*/ 1026 w 1026"/>
                <a:gd name="T18" fmla="*/ 346 h 346"/>
              </a:gdLst>
              <a:ahLst/>
              <a:cxnLst>
                <a:cxn ang="T10">
                  <a:pos x="T0" y="T1"/>
                </a:cxn>
                <a:cxn ang="T11">
                  <a:pos x="T2" y="T3"/>
                </a:cxn>
                <a:cxn ang="T12">
                  <a:pos x="T4" y="T5"/>
                </a:cxn>
                <a:cxn ang="T13">
                  <a:pos x="T6" y="T7"/>
                </a:cxn>
                <a:cxn ang="T14">
                  <a:pos x="T8" y="T9"/>
                </a:cxn>
              </a:cxnLst>
              <a:rect l="T15" t="T16" r="T17" b="T18"/>
              <a:pathLst>
                <a:path w="1026" h="346">
                  <a:moveTo>
                    <a:pt x="227" y="345"/>
                  </a:moveTo>
                  <a:lnTo>
                    <a:pt x="0" y="215"/>
                  </a:lnTo>
                  <a:lnTo>
                    <a:pt x="808" y="0"/>
                  </a:lnTo>
                  <a:lnTo>
                    <a:pt x="1025" y="131"/>
                  </a:lnTo>
                  <a:lnTo>
                    <a:pt x="227" y="345"/>
                  </a:lnTo>
                </a:path>
              </a:pathLst>
            </a:custGeom>
            <a:solidFill>
              <a:srgbClr val="868686"/>
            </a:solidFill>
            <a:ln w="9525" cap="rnd">
              <a:noFill/>
              <a:round/>
              <a:headEnd/>
              <a:tailEnd/>
            </a:ln>
          </p:spPr>
          <p:txBody>
            <a:bodyPr/>
            <a:lstStyle/>
            <a:p>
              <a:endParaRPr lang="en-US"/>
            </a:p>
          </p:txBody>
        </p:sp>
        <p:sp>
          <p:nvSpPr>
            <p:cNvPr id="16420" name="Freeform 45"/>
            <p:cNvSpPr>
              <a:spLocks/>
            </p:cNvSpPr>
            <p:nvPr/>
          </p:nvSpPr>
          <p:spPr bwMode="auto">
            <a:xfrm>
              <a:off x="1969" y="3117"/>
              <a:ext cx="1026" cy="346"/>
            </a:xfrm>
            <a:custGeom>
              <a:avLst/>
              <a:gdLst>
                <a:gd name="T0" fmla="*/ 227 w 1026"/>
                <a:gd name="T1" fmla="*/ 345 h 346"/>
                <a:gd name="T2" fmla="*/ 0 w 1026"/>
                <a:gd name="T3" fmla="*/ 215 h 346"/>
                <a:gd name="T4" fmla="*/ 808 w 1026"/>
                <a:gd name="T5" fmla="*/ 0 h 346"/>
                <a:gd name="T6" fmla="*/ 1025 w 1026"/>
                <a:gd name="T7" fmla="*/ 131 h 346"/>
                <a:gd name="T8" fmla="*/ 227 w 1026"/>
                <a:gd name="T9" fmla="*/ 345 h 346"/>
                <a:gd name="T10" fmla="*/ 0 60000 65536"/>
                <a:gd name="T11" fmla="*/ 0 60000 65536"/>
                <a:gd name="T12" fmla="*/ 0 60000 65536"/>
                <a:gd name="T13" fmla="*/ 0 60000 65536"/>
                <a:gd name="T14" fmla="*/ 0 60000 65536"/>
                <a:gd name="T15" fmla="*/ 0 w 1026"/>
                <a:gd name="T16" fmla="*/ 0 h 346"/>
                <a:gd name="T17" fmla="*/ 1026 w 1026"/>
                <a:gd name="T18" fmla="*/ 346 h 346"/>
              </a:gdLst>
              <a:ahLst/>
              <a:cxnLst>
                <a:cxn ang="T10">
                  <a:pos x="T0" y="T1"/>
                </a:cxn>
                <a:cxn ang="T11">
                  <a:pos x="T2" y="T3"/>
                </a:cxn>
                <a:cxn ang="T12">
                  <a:pos x="T4" y="T5"/>
                </a:cxn>
                <a:cxn ang="T13">
                  <a:pos x="T6" y="T7"/>
                </a:cxn>
                <a:cxn ang="T14">
                  <a:pos x="T8" y="T9"/>
                </a:cxn>
              </a:cxnLst>
              <a:rect l="T15" t="T16" r="T17" b="T18"/>
              <a:pathLst>
                <a:path w="1026" h="346">
                  <a:moveTo>
                    <a:pt x="227" y="345"/>
                  </a:moveTo>
                  <a:lnTo>
                    <a:pt x="0" y="215"/>
                  </a:lnTo>
                  <a:lnTo>
                    <a:pt x="808" y="0"/>
                  </a:lnTo>
                  <a:lnTo>
                    <a:pt x="1025" y="131"/>
                  </a:lnTo>
                  <a:lnTo>
                    <a:pt x="227" y="345"/>
                  </a:lnTo>
                </a:path>
              </a:pathLst>
            </a:custGeom>
            <a:solidFill>
              <a:srgbClr val="CCFFCC"/>
            </a:solidFill>
            <a:ln w="9525" cap="rnd">
              <a:noFill/>
              <a:round/>
              <a:headEnd/>
              <a:tailEnd/>
            </a:ln>
          </p:spPr>
          <p:txBody>
            <a:bodyPr/>
            <a:lstStyle/>
            <a:p>
              <a:endParaRPr lang="en-US"/>
            </a:p>
          </p:txBody>
        </p:sp>
        <p:sp>
          <p:nvSpPr>
            <p:cNvPr id="16421" name="Freeform 46"/>
            <p:cNvSpPr>
              <a:spLocks/>
            </p:cNvSpPr>
            <p:nvPr/>
          </p:nvSpPr>
          <p:spPr bwMode="auto">
            <a:xfrm>
              <a:off x="2723" y="2838"/>
              <a:ext cx="130" cy="433"/>
            </a:xfrm>
            <a:custGeom>
              <a:avLst/>
              <a:gdLst>
                <a:gd name="T0" fmla="*/ 129 w 130"/>
                <a:gd name="T1" fmla="*/ 397 h 433"/>
                <a:gd name="T2" fmla="*/ 129 w 130"/>
                <a:gd name="T3" fmla="*/ 0 h 433"/>
                <a:gd name="T4" fmla="*/ 0 w 130"/>
                <a:gd name="T5" fmla="*/ 34 h 433"/>
                <a:gd name="T6" fmla="*/ 0 w 130"/>
                <a:gd name="T7" fmla="*/ 432 h 433"/>
                <a:gd name="T8" fmla="*/ 129 w 130"/>
                <a:gd name="T9" fmla="*/ 397 h 433"/>
                <a:gd name="T10" fmla="*/ 0 60000 65536"/>
                <a:gd name="T11" fmla="*/ 0 60000 65536"/>
                <a:gd name="T12" fmla="*/ 0 60000 65536"/>
                <a:gd name="T13" fmla="*/ 0 60000 65536"/>
                <a:gd name="T14" fmla="*/ 0 60000 65536"/>
                <a:gd name="T15" fmla="*/ 0 w 130"/>
                <a:gd name="T16" fmla="*/ 0 h 433"/>
                <a:gd name="T17" fmla="*/ 130 w 130"/>
                <a:gd name="T18" fmla="*/ 433 h 433"/>
              </a:gdLst>
              <a:ahLst/>
              <a:cxnLst>
                <a:cxn ang="T10">
                  <a:pos x="T0" y="T1"/>
                </a:cxn>
                <a:cxn ang="T11">
                  <a:pos x="T2" y="T3"/>
                </a:cxn>
                <a:cxn ang="T12">
                  <a:pos x="T4" y="T5"/>
                </a:cxn>
                <a:cxn ang="T13">
                  <a:pos x="T6" y="T7"/>
                </a:cxn>
                <a:cxn ang="T14">
                  <a:pos x="T8" y="T9"/>
                </a:cxn>
              </a:cxnLst>
              <a:rect l="T15" t="T16" r="T17" b="T18"/>
              <a:pathLst>
                <a:path w="130" h="433">
                  <a:moveTo>
                    <a:pt x="129" y="397"/>
                  </a:moveTo>
                  <a:lnTo>
                    <a:pt x="129" y="0"/>
                  </a:lnTo>
                  <a:lnTo>
                    <a:pt x="0" y="34"/>
                  </a:lnTo>
                  <a:lnTo>
                    <a:pt x="0" y="432"/>
                  </a:lnTo>
                  <a:lnTo>
                    <a:pt x="129" y="397"/>
                  </a:lnTo>
                </a:path>
              </a:pathLst>
            </a:custGeom>
            <a:solidFill>
              <a:srgbClr val="FF9999"/>
            </a:solidFill>
            <a:ln w="9525" cap="rnd">
              <a:noFill/>
              <a:round/>
              <a:headEnd/>
              <a:tailEnd/>
            </a:ln>
          </p:spPr>
          <p:txBody>
            <a:bodyPr/>
            <a:lstStyle/>
            <a:p>
              <a:endParaRPr lang="en-US"/>
            </a:p>
          </p:txBody>
        </p:sp>
        <p:sp>
          <p:nvSpPr>
            <p:cNvPr id="16422" name="Freeform 47"/>
            <p:cNvSpPr>
              <a:spLocks/>
            </p:cNvSpPr>
            <p:nvPr/>
          </p:nvSpPr>
          <p:spPr bwMode="auto">
            <a:xfrm>
              <a:off x="2623" y="2814"/>
              <a:ext cx="101" cy="457"/>
            </a:xfrm>
            <a:custGeom>
              <a:avLst/>
              <a:gdLst>
                <a:gd name="T0" fmla="*/ 0 w 101"/>
                <a:gd name="T1" fmla="*/ 398 h 457"/>
                <a:gd name="T2" fmla="*/ 0 w 101"/>
                <a:gd name="T3" fmla="*/ 0 h 457"/>
                <a:gd name="T4" fmla="*/ 100 w 101"/>
                <a:gd name="T5" fmla="*/ 57 h 457"/>
                <a:gd name="T6" fmla="*/ 100 w 101"/>
                <a:gd name="T7" fmla="*/ 456 h 457"/>
                <a:gd name="T8" fmla="*/ 0 w 101"/>
                <a:gd name="T9" fmla="*/ 398 h 457"/>
                <a:gd name="T10" fmla="*/ 0 60000 65536"/>
                <a:gd name="T11" fmla="*/ 0 60000 65536"/>
                <a:gd name="T12" fmla="*/ 0 60000 65536"/>
                <a:gd name="T13" fmla="*/ 0 60000 65536"/>
                <a:gd name="T14" fmla="*/ 0 60000 65536"/>
                <a:gd name="T15" fmla="*/ 0 w 101"/>
                <a:gd name="T16" fmla="*/ 0 h 457"/>
                <a:gd name="T17" fmla="*/ 101 w 101"/>
                <a:gd name="T18" fmla="*/ 457 h 457"/>
              </a:gdLst>
              <a:ahLst/>
              <a:cxnLst>
                <a:cxn ang="T10">
                  <a:pos x="T0" y="T1"/>
                </a:cxn>
                <a:cxn ang="T11">
                  <a:pos x="T2" y="T3"/>
                </a:cxn>
                <a:cxn ang="T12">
                  <a:pos x="T4" y="T5"/>
                </a:cxn>
                <a:cxn ang="T13">
                  <a:pos x="T6" y="T7"/>
                </a:cxn>
                <a:cxn ang="T14">
                  <a:pos x="T8" y="T9"/>
                </a:cxn>
              </a:cxnLst>
              <a:rect l="T15" t="T16" r="T17" b="T18"/>
              <a:pathLst>
                <a:path w="101" h="457">
                  <a:moveTo>
                    <a:pt x="0" y="398"/>
                  </a:moveTo>
                  <a:lnTo>
                    <a:pt x="0" y="0"/>
                  </a:lnTo>
                  <a:lnTo>
                    <a:pt x="100" y="57"/>
                  </a:lnTo>
                  <a:lnTo>
                    <a:pt x="100" y="456"/>
                  </a:lnTo>
                  <a:lnTo>
                    <a:pt x="0" y="398"/>
                  </a:lnTo>
                </a:path>
              </a:pathLst>
            </a:custGeom>
            <a:solidFill>
              <a:srgbClr val="CC0000"/>
            </a:solidFill>
            <a:ln w="9525" cap="rnd">
              <a:noFill/>
              <a:round/>
              <a:headEnd/>
              <a:tailEnd/>
            </a:ln>
          </p:spPr>
          <p:txBody>
            <a:bodyPr/>
            <a:lstStyle/>
            <a:p>
              <a:endParaRPr lang="en-US"/>
            </a:p>
          </p:txBody>
        </p:sp>
        <p:sp>
          <p:nvSpPr>
            <p:cNvPr id="16423" name="Freeform 48"/>
            <p:cNvSpPr>
              <a:spLocks/>
            </p:cNvSpPr>
            <p:nvPr/>
          </p:nvSpPr>
          <p:spPr bwMode="auto">
            <a:xfrm>
              <a:off x="2447" y="2924"/>
              <a:ext cx="230" cy="124"/>
            </a:xfrm>
            <a:custGeom>
              <a:avLst/>
              <a:gdLst>
                <a:gd name="T0" fmla="*/ 229 w 230"/>
                <a:gd name="T1" fmla="*/ 57 h 124"/>
                <a:gd name="T2" fmla="*/ 128 w 230"/>
                <a:gd name="T3" fmla="*/ 0 h 124"/>
                <a:gd name="T4" fmla="*/ 0 w 230"/>
                <a:gd name="T5" fmla="*/ 34 h 124"/>
                <a:gd name="T6" fmla="*/ 97 w 230"/>
                <a:gd name="T7" fmla="*/ 123 h 124"/>
                <a:gd name="T8" fmla="*/ 229 w 230"/>
                <a:gd name="T9" fmla="*/ 57 h 124"/>
                <a:gd name="T10" fmla="*/ 0 60000 65536"/>
                <a:gd name="T11" fmla="*/ 0 60000 65536"/>
                <a:gd name="T12" fmla="*/ 0 60000 65536"/>
                <a:gd name="T13" fmla="*/ 0 60000 65536"/>
                <a:gd name="T14" fmla="*/ 0 60000 65536"/>
                <a:gd name="T15" fmla="*/ 0 w 230"/>
                <a:gd name="T16" fmla="*/ 0 h 124"/>
                <a:gd name="T17" fmla="*/ 230 w 230"/>
                <a:gd name="T18" fmla="*/ 124 h 124"/>
              </a:gdLst>
              <a:ahLst/>
              <a:cxnLst>
                <a:cxn ang="T10">
                  <a:pos x="T0" y="T1"/>
                </a:cxn>
                <a:cxn ang="T11">
                  <a:pos x="T2" y="T3"/>
                </a:cxn>
                <a:cxn ang="T12">
                  <a:pos x="T4" y="T5"/>
                </a:cxn>
                <a:cxn ang="T13">
                  <a:pos x="T6" y="T7"/>
                </a:cxn>
                <a:cxn ang="T14">
                  <a:pos x="T8" y="T9"/>
                </a:cxn>
              </a:cxnLst>
              <a:rect l="T15" t="T16" r="T17" b="T18"/>
              <a:pathLst>
                <a:path w="230" h="124">
                  <a:moveTo>
                    <a:pt x="229" y="57"/>
                  </a:moveTo>
                  <a:lnTo>
                    <a:pt x="128" y="0"/>
                  </a:lnTo>
                  <a:lnTo>
                    <a:pt x="0" y="34"/>
                  </a:lnTo>
                  <a:lnTo>
                    <a:pt x="97" y="123"/>
                  </a:lnTo>
                  <a:lnTo>
                    <a:pt x="229" y="57"/>
                  </a:lnTo>
                </a:path>
              </a:pathLst>
            </a:custGeom>
            <a:solidFill>
              <a:srgbClr val="FF9933"/>
            </a:solidFill>
            <a:ln w="9525" cap="rnd">
              <a:noFill/>
              <a:round/>
              <a:headEnd/>
              <a:tailEnd/>
            </a:ln>
          </p:spPr>
          <p:txBody>
            <a:bodyPr/>
            <a:lstStyle/>
            <a:p>
              <a:endParaRPr lang="en-US"/>
            </a:p>
          </p:txBody>
        </p:sp>
        <p:sp>
          <p:nvSpPr>
            <p:cNvPr id="16424" name="Freeform 49"/>
            <p:cNvSpPr>
              <a:spLocks/>
            </p:cNvSpPr>
            <p:nvPr/>
          </p:nvSpPr>
          <p:spPr bwMode="auto">
            <a:xfrm>
              <a:off x="2547" y="2982"/>
              <a:ext cx="130" cy="336"/>
            </a:xfrm>
            <a:custGeom>
              <a:avLst/>
              <a:gdLst>
                <a:gd name="T0" fmla="*/ 129 w 130"/>
                <a:gd name="T1" fmla="*/ 300 h 336"/>
                <a:gd name="T2" fmla="*/ 129 w 130"/>
                <a:gd name="T3" fmla="*/ 0 h 336"/>
                <a:gd name="T4" fmla="*/ 0 w 130"/>
                <a:gd name="T5" fmla="*/ 34 h 336"/>
                <a:gd name="T6" fmla="*/ 0 w 130"/>
                <a:gd name="T7" fmla="*/ 335 h 336"/>
                <a:gd name="T8" fmla="*/ 129 w 130"/>
                <a:gd name="T9" fmla="*/ 300 h 336"/>
                <a:gd name="T10" fmla="*/ 0 60000 65536"/>
                <a:gd name="T11" fmla="*/ 0 60000 65536"/>
                <a:gd name="T12" fmla="*/ 0 60000 65536"/>
                <a:gd name="T13" fmla="*/ 0 60000 65536"/>
                <a:gd name="T14" fmla="*/ 0 60000 65536"/>
                <a:gd name="T15" fmla="*/ 0 w 130"/>
                <a:gd name="T16" fmla="*/ 0 h 336"/>
                <a:gd name="T17" fmla="*/ 130 w 130"/>
                <a:gd name="T18" fmla="*/ 336 h 336"/>
              </a:gdLst>
              <a:ahLst/>
              <a:cxnLst>
                <a:cxn ang="T10">
                  <a:pos x="T0" y="T1"/>
                </a:cxn>
                <a:cxn ang="T11">
                  <a:pos x="T2" y="T3"/>
                </a:cxn>
                <a:cxn ang="T12">
                  <a:pos x="T4" y="T5"/>
                </a:cxn>
                <a:cxn ang="T13">
                  <a:pos x="T6" y="T7"/>
                </a:cxn>
                <a:cxn ang="T14">
                  <a:pos x="T8" y="T9"/>
                </a:cxn>
              </a:cxnLst>
              <a:rect l="T15" t="T16" r="T17" b="T18"/>
              <a:pathLst>
                <a:path w="130" h="336">
                  <a:moveTo>
                    <a:pt x="129" y="300"/>
                  </a:moveTo>
                  <a:lnTo>
                    <a:pt x="129" y="0"/>
                  </a:lnTo>
                  <a:lnTo>
                    <a:pt x="0" y="34"/>
                  </a:lnTo>
                  <a:lnTo>
                    <a:pt x="0" y="335"/>
                  </a:lnTo>
                  <a:lnTo>
                    <a:pt x="129" y="300"/>
                  </a:lnTo>
                </a:path>
              </a:pathLst>
            </a:custGeom>
            <a:solidFill>
              <a:srgbClr val="FFCC66"/>
            </a:solidFill>
            <a:ln w="9525" cap="rnd">
              <a:noFill/>
              <a:round/>
              <a:headEnd/>
              <a:tailEnd/>
            </a:ln>
          </p:spPr>
          <p:txBody>
            <a:bodyPr/>
            <a:lstStyle/>
            <a:p>
              <a:endParaRPr lang="en-US"/>
            </a:p>
          </p:txBody>
        </p:sp>
        <p:sp>
          <p:nvSpPr>
            <p:cNvPr id="16425" name="Freeform 50"/>
            <p:cNvSpPr>
              <a:spLocks/>
            </p:cNvSpPr>
            <p:nvPr/>
          </p:nvSpPr>
          <p:spPr bwMode="auto">
            <a:xfrm>
              <a:off x="2447" y="2959"/>
              <a:ext cx="101" cy="359"/>
            </a:xfrm>
            <a:custGeom>
              <a:avLst/>
              <a:gdLst>
                <a:gd name="T0" fmla="*/ 0 w 101"/>
                <a:gd name="T1" fmla="*/ 300 h 359"/>
                <a:gd name="T2" fmla="*/ 0 w 101"/>
                <a:gd name="T3" fmla="*/ 0 h 359"/>
                <a:gd name="T4" fmla="*/ 100 w 101"/>
                <a:gd name="T5" fmla="*/ 57 h 359"/>
                <a:gd name="T6" fmla="*/ 100 w 101"/>
                <a:gd name="T7" fmla="*/ 358 h 359"/>
                <a:gd name="T8" fmla="*/ 0 w 101"/>
                <a:gd name="T9" fmla="*/ 300 h 359"/>
                <a:gd name="T10" fmla="*/ 0 60000 65536"/>
                <a:gd name="T11" fmla="*/ 0 60000 65536"/>
                <a:gd name="T12" fmla="*/ 0 60000 65536"/>
                <a:gd name="T13" fmla="*/ 0 60000 65536"/>
                <a:gd name="T14" fmla="*/ 0 60000 65536"/>
                <a:gd name="T15" fmla="*/ 0 w 101"/>
                <a:gd name="T16" fmla="*/ 0 h 359"/>
                <a:gd name="T17" fmla="*/ 101 w 101"/>
                <a:gd name="T18" fmla="*/ 359 h 359"/>
              </a:gdLst>
              <a:ahLst/>
              <a:cxnLst>
                <a:cxn ang="T10">
                  <a:pos x="T0" y="T1"/>
                </a:cxn>
                <a:cxn ang="T11">
                  <a:pos x="T2" y="T3"/>
                </a:cxn>
                <a:cxn ang="T12">
                  <a:pos x="T4" y="T5"/>
                </a:cxn>
                <a:cxn ang="T13">
                  <a:pos x="T6" y="T7"/>
                </a:cxn>
                <a:cxn ang="T14">
                  <a:pos x="T8" y="T9"/>
                </a:cxn>
              </a:cxnLst>
              <a:rect l="T15" t="T16" r="T17" b="T18"/>
              <a:pathLst>
                <a:path w="101" h="359">
                  <a:moveTo>
                    <a:pt x="0" y="300"/>
                  </a:moveTo>
                  <a:lnTo>
                    <a:pt x="0" y="0"/>
                  </a:lnTo>
                  <a:lnTo>
                    <a:pt x="100" y="57"/>
                  </a:lnTo>
                  <a:lnTo>
                    <a:pt x="100" y="358"/>
                  </a:lnTo>
                  <a:lnTo>
                    <a:pt x="0" y="300"/>
                  </a:lnTo>
                </a:path>
              </a:pathLst>
            </a:custGeom>
            <a:solidFill>
              <a:srgbClr val="CC6600"/>
            </a:solidFill>
            <a:ln w="9525" cap="rnd">
              <a:noFill/>
              <a:round/>
              <a:headEnd/>
              <a:tailEnd/>
            </a:ln>
          </p:spPr>
          <p:txBody>
            <a:bodyPr/>
            <a:lstStyle/>
            <a:p>
              <a:endParaRPr lang="en-US"/>
            </a:p>
          </p:txBody>
        </p:sp>
        <p:grpSp>
          <p:nvGrpSpPr>
            <p:cNvPr id="16426" name="Group 51"/>
            <p:cNvGrpSpPr>
              <a:grpSpLocks/>
            </p:cNvGrpSpPr>
            <p:nvPr/>
          </p:nvGrpSpPr>
          <p:grpSpPr bwMode="auto">
            <a:xfrm>
              <a:off x="2276" y="3058"/>
              <a:ext cx="229" cy="302"/>
              <a:chOff x="2276" y="3058"/>
              <a:chExt cx="229" cy="302"/>
            </a:xfrm>
          </p:grpSpPr>
          <p:sp>
            <p:nvSpPr>
              <p:cNvPr id="16430" name="Freeform 52"/>
              <p:cNvSpPr>
                <a:spLocks/>
              </p:cNvSpPr>
              <p:nvPr/>
            </p:nvSpPr>
            <p:spPr bwMode="auto">
              <a:xfrm>
                <a:off x="2376" y="3116"/>
                <a:ext cx="129" cy="244"/>
              </a:xfrm>
              <a:custGeom>
                <a:avLst/>
                <a:gdLst>
                  <a:gd name="T0" fmla="*/ 128 w 129"/>
                  <a:gd name="T1" fmla="*/ 207 h 244"/>
                  <a:gd name="T2" fmla="*/ 128 w 129"/>
                  <a:gd name="T3" fmla="*/ 0 h 244"/>
                  <a:gd name="T4" fmla="*/ 0 w 129"/>
                  <a:gd name="T5" fmla="*/ 34 h 244"/>
                  <a:gd name="T6" fmla="*/ 0 w 129"/>
                  <a:gd name="T7" fmla="*/ 243 h 244"/>
                  <a:gd name="T8" fmla="*/ 128 w 129"/>
                  <a:gd name="T9" fmla="*/ 207 h 244"/>
                  <a:gd name="T10" fmla="*/ 0 60000 65536"/>
                  <a:gd name="T11" fmla="*/ 0 60000 65536"/>
                  <a:gd name="T12" fmla="*/ 0 60000 65536"/>
                  <a:gd name="T13" fmla="*/ 0 60000 65536"/>
                  <a:gd name="T14" fmla="*/ 0 60000 65536"/>
                  <a:gd name="T15" fmla="*/ 0 w 129"/>
                  <a:gd name="T16" fmla="*/ 0 h 244"/>
                  <a:gd name="T17" fmla="*/ 129 w 129"/>
                  <a:gd name="T18" fmla="*/ 244 h 244"/>
                </a:gdLst>
                <a:ahLst/>
                <a:cxnLst>
                  <a:cxn ang="T10">
                    <a:pos x="T0" y="T1"/>
                  </a:cxn>
                  <a:cxn ang="T11">
                    <a:pos x="T2" y="T3"/>
                  </a:cxn>
                  <a:cxn ang="T12">
                    <a:pos x="T4" y="T5"/>
                  </a:cxn>
                  <a:cxn ang="T13">
                    <a:pos x="T6" y="T7"/>
                  </a:cxn>
                  <a:cxn ang="T14">
                    <a:pos x="T8" y="T9"/>
                  </a:cxn>
                </a:cxnLst>
                <a:rect l="T15" t="T16" r="T17" b="T18"/>
                <a:pathLst>
                  <a:path w="129" h="244">
                    <a:moveTo>
                      <a:pt x="128" y="207"/>
                    </a:moveTo>
                    <a:lnTo>
                      <a:pt x="128" y="0"/>
                    </a:lnTo>
                    <a:lnTo>
                      <a:pt x="0" y="34"/>
                    </a:lnTo>
                    <a:lnTo>
                      <a:pt x="0" y="243"/>
                    </a:lnTo>
                    <a:lnTo>
                      <a:pt x="128" y="207"/>
                    </a:lnTo>
                  </a:path>
                </a:pathLst>
              </a:custGeom>
              <a:solidFill>
                <a:srgbClr val="CC99FF"/>
              </a:solidFill>
              <a:ln w="9525" cap="rnd">
                <a:noFill/>
                <a:round/>
                <a:headEnd/>
                <a:tailEnd/>
              </a:ln>
            </p:spPr>
            <p:txBody>
              <a:bodyPr/>
              <a:lstStyle/>
              <a:p>
                <a:endParaRPr lang="en-US"/>
              </a:p>
            </p:txBody>
          </p:sp>
          <p:sp>
            <p:nvSpPr>
              <p:cNvPr id="16431" name="Freeform 53"/>
              <p:cNvSpPr>
                <a:spLocks/>
              </p:cNvSpPr>
              <p:nvPr/>
            </p:nvSpPr>
            <p:spPr bwMode="auto">
              <a:xfrm>
                <a:off x="2276" y="3093"/>
                <a:ext cx="101" cy="267"/>
              </a:xfrm>
              <a:custGeom>
                <a:avLst/>
                <a:gdLst>
                  <a:gd name="T0" fmla="*/ 0 w 101"/>
                  <a:gd name="T1" fmla="*/ 206 h 267"/>
                  <a:gd name="T2" fmla="*/ 0 w 101"/>
                  <a:gd name="T3" fmla="*/ 0 h 267"/>
                  <a:gd name="T4" fmla="*/ 100 w 101"/>
                  <a:gd name="T5" fmla="*/ 57 h 267"/>
                  <a:gd name="T6" fmla="*/ 100 w 101"/>
                  <a:gd name="T7" fmla="*/ 266 h 267"/>
                  <a:gd name="T8" fmla="*/ 0 w 101"/>
                  <a:gd name="T9" fmla="*/ 206 h 267"/>
                  <a:gd name="T10" fmla="*/ 0 60000 65536"/>
                  <a:gd name="T11" fmla="*/ 0 60000 65536"/>
                  <a:gd name="T12" fmla="*/ 0 60000 65536"/>
                  <a:gd name="T13" fmla="*/ 0 60000 65536"/>
                  <a:gd name="T14" fmla="*/ 0 60000 65536"/>
                  <a:gd name="T15" fmla="*/ 0 w 101"/>
                  <a:gd name="T16" fmla="*/ 0 h 267"/>
                  <a:gd name="T17" fmla="*/ 101 w 101"/>
                  <a:gd name="T18" fmla="*/ 267 h 267"/>
                </a:gdLst>
                <a:ahLst/>
                <a:cxnLst>
                  <a:cxn ang="T10">
                    <a:pos x="T0" y="T1"/>
                  </a:cxn>
                  <a:cxn ang="T11">
                    <a:pos x="T2" y="T3"/>
                  </a:cxn>
                  <a:cxn ang="T12">
                    <a:pos x="T4" y="T5"/>
                  </a:cxn>
                  <a:cxn ang="T13">
                    <a:pos x="T6" y="T7"/>
                  </a:cxn>
                  <a:cxn ang="T14">
                    <a:pos x="T8" y="T9"/>
                  </a:cxn>
                </a:cxnLst>
                <a:rect l="T15" t="T16" r="T17" b="T18"/>
                <a:pathLst>
                  <a:path w="101" h="267">
                    <a:moveTo>
                      <a:pt x="0" y="206"/>
                    </a:moveTo>
                    <a:lnTo>
                      <a:pt x="0" y="0"/>
                    </a:lnTo>
                    <a:lnTo>
                      <a:pt x="100" y="57"/>
                    </a:lnTo>
                    <a:lnTo>
                      <a:pt x="100" y="266"/>
                    </a:lnTo>
                    <a:lnTo>
                      <a:pt x="0" y="206"/>
                    </a:lnTo>
                  </a:path>
                </a:pathLst>
              </a:custGeom>
              <a:solidFill>
                <a:srgbClr val="6600CC"/>
              </a:solidFill>
              <a:ln w="9525" cap="rnd">
                <a:noFill/>
                <a:round/>
                <a:headEnd/>
                <a:tailEnd/>
              </a:ln>
            </p:spPr>
            <p:txBody>
              <a:bodyPr/>
              <a:lstStyle/>
              <a:p>
                <a:endParaRPr lang="en-US"/>
              </a:p>
            </p:txBody>
          </p:sp>
          <p:sp>
            <p:nvSpPr>
              <p:cNvPr id="16432" name="Freeform 54"/>
              <p:cNvSpPr>
                <a:spLocks/>
              </p:cNvSpPr>
              <p:nvPr/>
            </p:nvSpPr>
            <p:spPr bwMode="auto">
              <a:xfrm>
                <a:off x="2276" y="3058"/>
                <a:ext cx="229" cy="94"/>
              </a:xfrm>
              <a:custGeom>
                <a:avLst/>
                <a:gdLst>
                  <a:gd name="T0" fmla="*/ 228 w 229"/>
                  <a:gd name="T1" fmla="*/ 58 h 94"/>
                  <a:gd name="T2" fmla="*/ 128 w 229"/>
                  <a:gd name="T3" fmla="*/ 0 h 94"/>
                  <a:gd name="T4" fmla="*/ 0 w 229"/>
                  <a:gd name="T5" fmla="*/ 34 h 94"/>
                  <a:gd name="T6" fmla="*/ 99 w 229"/>
                  <a:gd name="T7" fmla="*/ 93 h 94"/>
                  <a:gd name="T8" fmla="*/ 228 w 229"/>
                  <a:gd name="T9" fmla="*/ 58 h 94"/>
                  <a:gd name="T10" fmla="*/ 0 60000 65536"/>
                  <a:gd name="T11" fmla="*/ 0 60000 65536"/>
                  <a:gd name="T12" fmla="*/ 0 60000 65536"/>
                  <a:gd name="T13" fmla="*/ 0 60000 65536"/>
                  <a:gd name="T14" fmla="*/ 0 60000 65536"/>
                  <a:gd name="T15" fmla="*/ 0 w 229"/>
                  <a:gd name="T16" fmla="*/ 0 h 94"/>
                  <a:gd name="T17" fmla="*/ 229 w 229"/>
                  <a:gd name="T18" fmla="*/ 94 h 94"/>
                </a:gdLst>
                <a:ahLst/>
                <a:cxnLst>
                  <a:cxn ang="T10">
                    <a:pos x="T0" y="T1"/>
                  </a:cxn>
                  <a:cxn ang="T11">
                    <a:pos x="T2" y="T3"/>
                  </a:cxn>
                  <a:cxn ang="T12">
                    <a:pos x="T4" y="T5"/>
                  </a:cxn>
                  <a:cxn ang="T13">
                    <a:pos x="T6" y="T7"/>
                  </a:cxn>
                  <a:cxn ang="T14">
                    <a:pos x="T8" y="T9"/>
                  </a:cxn>
                </a:cxnLst>
                <a:rect l="T15" t="T16" r="T17" b="T18"/>
                <a:pathLst>
                  <a:path w="229" h="94">
                    <a:moveTo>
                      <a:pt x="228" y="58"/>
                    </a:moveTo>
                    <a:lnTo>
                      <a:pt x="128" y="0"/>
                    </a:lnTo>
                    <a:lnTo>
                      <a:pt x="0" y="34"/>
                    </a:lnTo>
                    <a:lnTo>
                      <a:pt x="99" y="93"/>
                    </a:lnTo>
                    <a:lnTo>
                      <a:pt x="228" y="58"/>
                    </a:lnTo>
                  </a:path>
                </a:pathLst>
              </a:custGeom>
              <a:solidFill>
                <a:srgbClr val="9966FF"/>
              </a:solidFill>
              <a:ln w="9525" cap="rnd">
                <a:noFill/>
                <a:round/>
                <a:headEnd/>
                <a:tailEnd/>
              </a:ln>
            </p:spPr>
            <p:txBody>
              <a:bodyPr/>
              <a:lstStyle/>
              <a:p>
                <a:endParaRPr lang="en-US"/>
              </a:p>
            </p:txBody>
          </p:sp>
        </p:grpSp>
        <p:sp>
          <p:nvSpPr>
            <p:cNvPr id="16427" name="Freeform 55"/>
            <p:cNvSpPr>
              <a:spLocks/>
            </p:cNvSpPr>
            <p:nvPr/>
          </p:nvSpPr>
          <p:spPr bwMode="auto">
            <a:xfrm>
              <a:off x="2103" y="3183"/>
              <a:ext cx="230" cy="126"/>
            </a:xfrm>
            <a:custGeom>
              <a:avLst/>
              <a:gdLst>
                <a:gd name="T0" fmla="*/ 229 w 230"/>
                <a:gd name="T1" fmla="*/ 58 h 126"/>
                <a:gd name="T2" fmla="*/ 129 w 230"/>
                <a:gd name="T3" fmla="*/ 0 h 126"/>
                <a:gd name="T4" fmla="*/ 0 w 230"/>
                <a:gd name="T5" fmla="*/ 35 h 126"/>
                <a:gd name="T6" fmla="*/ 102 w 230"/>
                <a:gd name="T7" fmla="*/ 125 h 126"/>
                <a:gd name="T8" fmla="*/ 229 w 230"/>
                <a:gd name="T9" fmla="*/ 58 h 126"/>
                <a:gd name="T10" fmla="*/ 0 60000 65536"/>
                <a:gd name="T11" fmla="*/ 0 60000 65536"/>
                <a:gd name="T12" fmla="*/ 0 60000 65536"/>
                <a:gd name="T13" fmla="*/ 0 60000 65536"/>
                <a:gd name="T14" fmla="*/ 0 60000 65536"/>
                <a:gd name="T15" fmla="*/ 0 w 230"/>
                <a:gd name="T16" fmla="*/ 0 h 126"/>
                <a:gd name="T17" fmla="*/ 230 w 230"/>
                <a:gd name="T18" fmla="*/ 126 h 126"/>
              </a:gdLst>
              <a:ahLst/>
              <a:cxnLst>
                <a:cxn ang="T10">
                  <a:pos x="T0" y="T1"/>
                </a:cxn>
                <a:cxn ang="T11">
                  <a:pos x="T2" y="T3"/>
                </a:cxn>
                <a:cxn ang="T12">
                  <a:pos x="T4" y="T5"/>
                </a:cxn>
                <a:cxn ang="T13">
                  <a:pos x="T6" y="T7"/>
                </a:cxn>
                <a:cxn ang="T14">
                  <a:pos x="T8" y="T9"/>
                </a:cxn>
              </a:cxnLst>
              <a:rect l="T15" t="T16" r="T17" b="T18"/>
              <a:pathLst>
                <a:path w="230" h="126">
                  <a:moveTo>
                    <a:pt x="229" y="58"/>
                  </a:moveTo>
                  <a:lnTo>
                    <a:pt x="129" y="0"/>
                  </a:lnTo>
                  <a:lnTo>
                    <a:pt x="0" y="35"/>
                  </a:lnTo>
                  <a:lnTo>
                    <a:pt x="102" y="125"/>
                  </a:lnTo>
                  <a:lnTo>
                    <a:pt x="229" y="58"/>
                  </a:lnTo>
                </a:path>
              </a:pathLst>
            </a:custGeom>
            <a:solidFill>
              <a:srgbClr val="00CCCC"/>
            </a:solidFill>
            <a:ln w="9525" cap="rnd">
              <a:noFill/>
              <a:round/>
              <a:headEnd/>
              <a:tailEnd/>
            </a:ln>
          </p:spPr>
          <p:txBody>
            <a:bodyPr/>
            <a:lstStyle/>
            <a:p>
              <a:endParaRPr lang="en-US"/>
            </a:p>
          </p:txBody>
        </p:sp>
        <p:sp>
          <p:nvSpPr>
            <p:cNvPr id="16428" name="Freeform 56"/>
            <p:cNvSpPr>
              <a:spLocks/>
            </p:cNvSpPr>
            <p:nvPr/>
          </p:nvSpPr>
          <p:spPr bwMode="auto">
            <a:xfrm>
              <a:off x="2204" y="3242"/>
              <a:ext cx="129" cy="163"/>
            </a:xfrm>
            <a:custGeom>
              <a:avLst/>
              <a:gdLst>
                <a:gd name="T0" fmla="*/ 128 w 129"/>
                <a:gd name="T1" fmla="*/ 127 h 163"/>
                <a:gd name="T2" fmla="*/ 128 w 129"/>
                <a:gd name="T3" fmla="*/ 0 h 163"/>
                <a:gd name="T4" fmla="*/ 0 w 129"/>
                <a:gd name="T5" fmla="*/ 34 h 163"/>
                <a:gd name="T6" fmla="*/ 0 w 129"/>
                <a:gd name="T7" fmla="*/ 162 h 163"/>
                <a:gd name="T8" fmla="*/ 128 w 129"/>
                <a:gd name="T9" fmla="*/ 127 h 163"/>
                <a:gd name="T10" fmla="*/ 0 60000 65536"/>
                <a:gd name="T11" fmla="*/ 0 60000 65536"/>
                <a:gd name="T12" fmla="*/ 0 60000 65536"/>
                <a:gd name="T13" fmla="*/ 0 60000 65536"/>
                <a:gd name="T14" fmla="*/ 0 60000 65536"/>
                <a:gd name="T15" fmla="*/ 0 w 129"/>
                <a:gd name="T16" fmla="*/ 0 h 163"/>
                <a:gd name="T17" fmla="*/ 129 w 129"/>
                <a:gd name="T18" fmla="*/ 163 h 163"/>
              </a:gdLst>
              <a:ahLst/>
              <a:cxnLst>
                <a:cxn ang="T10">
                  <a:pos x="T0" y="T1"/>
                </a:cxn>
                <a:cxn ang="T11">
                  <a:pos x="T2" y="T3"/>
                </a:cxn>
                <a:cxn ang="T12">
                  <a:pos x="T4" y="T5"/>
                </a:cxn>
                <a:cxn ang="T13">
                  <a:pos x="T6" y="T7"/>
                </a:cxn>
                <a:cxn ang="T14">
                  <a:pos x="T8" y="T9"/>
                </a:cxn>
              </a:cxnLst>
              <a:rect l="T15" t="T16" r="T17" b="T18"/>
              <a:pathLst>
                <a:path w="129" h="163">
                  <a:moveTo>
                    <a:pt x="128" y="127"/>
                  </a:moveTo>
                  <a:lnTo>
                    <a:pt x="128" y="0"/>
                  </a:lnTo>
                  <a:lnTo>
                    <a:pt x="0" y="34"/>
                  </a:lnTo>
                  <a:lnTo>
                    <a:pt x="0" y="162"/>
                  </a:lnTo>
                  <a:lnTo>
                    <a:pt x="128" y="127"/>
                  </a:lnTo>
                </a:path>
              </a:pathLst>
            </a:custGeom>
            <a:solidFill>
              <a:srgbClr val="00FFCC"/>
            </a:solidFill>
            <a:ln w="9525" cap="rnd">
              <a:noFill/>
              <a:round/>
              <a:headEnd/>
              <a:tailEnd/>
            </a:ln>
          </p:spPr>
          <p:txBody>
            <a:bodyPr/>
            <a:lstStyle/>
            <a:p>
              <a:endParaRPr lang="en-US"/>
            </a:p>
          </p:txBody>
        </p:sp>
        <p:sp>
          <p:nvSpPr>
            <p:cNvPr id="16429" name="Freeform 57"/>
            <p:cNvSpPr>
              <a:spLocks/>
            </p:cNvSpPr>
            <p:nvPr/>
          </p:nvSpPr>
          <p:spPr bwMode="auto">
            <a:xfrm>
              <a:off x="2105" y="3218"/>
              <a:ext cx="100" cy="187"/>
            </a:xfrm>
            <a:custGeom>
              <a:avLst/>
              <a:gdLst>
                <a:gd name="T0" fmla="*/ 0 w 100"/>
                <a:gd name="T1" fmla="*/ 128 h 187"/>
                <a:gd name="T2" fmla="*/ 0 w 100"/>
                <a:gd name="T3" fmla="*/ 0 h 187"/>
                <a:gd name="T4" fmla="*/ 99 w 100"/>
                <a:gd name="T5" fmla="*/ 57 h 187"/>
                <a:gd name="T6" fmla="*/ 99 w 100"/>
                <a:gd name="T7" fmla="*/ 186 h 187"/>
                <a:gd name="T8" fmla="*/ 0 w 100"/>
                <a:gd name="T9" fmla="*/ 128 h 187"/>
                <a:gd name="T10" fmla="*/ 0 60000 65536"/>
                <a:gd name="T11" fmla="*/ 0 60000 65536"/>
                <a:gd name="T12" fmla="*/ 0 60000 65536"/>
                <a:gd name="T13" fmla="*/ 0 60000 65536"/>
                <a:gd name="T14" fmla="*/ 0 60000 65536"/>
                <a:gd name="T15" fmla="*/ 0 w 100"/>
                <a:gd name="T16" fmla="*/ 0 h 187"/>
                <a:gd name="T17" fmla="*/ 100 w 100"/>
                <a:gd name="T18" fmla="*/ 187 h 187"/>
              </a:gdLst>
              <a:ahLst/>
              <a:cxnLst>
                <a:cxn ang="T10">
                  <a:pos x="T0" y="T1"/>
                </a:cxn>
                <a:cxn ang="T11">
                  <a:pos x="T2" y="T3"/>
                </a:cxn>
                <a:cxn ang="T12">
                  <a:pos x="T4" y="T5"/>
                </a:cxn>
                <a:cxn ang="T13">
                  <a:pos x="T6" y="T7"/>
                </a:cxn>
                <a:cxn ang="T14">
                  <a:pos x="T8" y="T9"/>
                </a:cxn>
              </a:cxnLst>
              <a:rect l="T15" t="T16" r="T17" b="T18"/>
              <a:pathLst>
                <a:path w="100" h="187">
                  <a:moveTo>
                    <a:pt x="0" y="128"/>
                  </a:moveTo>
                  <a:lnTo>
                    <a:pt x="0" y="0"/>
                  </a:lnTo>
                  <a:lnTo>
                    <a:pt x="99" y="57"/>
                  </a:lnTo>
                  <a:lnTo>
                    <a:pt x="99" y="186"/>
                  </a:lnTo>
                  <a:lnTo>
                    <a:pt x="0" y="128"/>
                  </a:lnTo>
                </a:path>
              </a:pathLst>
            </a:custGeom>
            <a:solidFill>
              <a:srgbClr val="009999"/>
            </a:solidFill>
            <a:ln w="9525" cap="rnd">
              <a:noFill/>
              <a:round/>
              <a:headEnd/>
              <a:tailEnd/>
            </a:ln>
          </p:spPr>
          <p:txBody>
            <a:bodyPr/>
            <a:lstStyle/>
            <a:p>
              <a:endParaRPr lang="en-US"/>
            </a:p>
          </p:txBody>
        </p:sp>
      </p:gr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4"/>
          <p:cNvSpPr>
            <a:spLocks noGrp="1"/>
          </p:cNvSpPr>
          <p:nvPr>
            <p:ph type="sldNum" sz="quarter" idx="11"/>
          </p:nvPr>
        </p:nvSpPr>
        <p:spPr>
          <a:noFill/>
        </p:spPr>
        <p:txBody>
          <a:bodyPr/>
          <a:lstStyle/>
          <a:p>
            <a:fld id="{7EC2F164-868B-4410-89CB-C69B9098C9A0}" type="slidenum">
              <a:rPr lang="en-US" smtClean="0">
                <a:latin typeface="Arial" pitchFamily="34" charset="0"/>
                <a:cs typeface="Arial" pitchFamily="34" charset="0"/>
              </a:rPr>
              <a:pPr/>
              <a:t>14</a:t>
            </a:fld>
            <a:endParaRPr lang="en-US" smtClean="0">
              <a:latin typeface="Arial" pitchFamily="34" charset="0"/>
              <a:cs typeface="Arial" pitchFamily="34" charset="0"/>
            </a:endParaRPr>
          </a:p>
        </p:txBody>
      </p:sp>
      <p:sp>
        <p:nvSpPr>
          <p:cNvPr id="9" name="Rounded Rectangle 8"/>
          <p:cNvSpPr>
            <a:spLocks noChangeArrowheads="1"/>
          </p:cNvSpPr>
          <p:nvPr/>
        </p:nvSpPr>
        <p:spPr bwMode="auto">
          <a:xfrm>
            <a:off x="377825" y="1522413"/>
            <a:ext cx="4435475" cy="4414837"/>
          </a:xfrm>
          <a:prstGeom prst="roundRect">
            <a:avLst>
              <a:gd name="adj" fmla="val 6236"/>
            </a:avLst>
          </a:prstGeom>
          <a:solidFill>
            <a:srgbClr val="BE0000"/>
          </a:solidFill>
          <a:ln w="38100" algn="ctr">
            <a:solidFill>
              <a:schemeClr val="bg1"/>
            </a:solidFill>
            <a:round/>
            <a:headEnd/>
            <a:tailEnd/>
          </a:ln>
          <a:effectLst>
            <a:outerShdw dist="20000" dir="5400000" rotWithShape="0">
              <a:srgbClr val="000000">
                <a:alpha val="37999"/>
              </a:srgbClr>
            </a:outerShdw>
          </a:effectLst>
        </p:spPr>
        <p:txBody>
          <a:bodyPr wrap="none" lIns="92075" tIns="46038" rIns="92075" bIns="46038"/>
          <a:lstStyle/>
          <a:p>
            <a:pPr marL="119063" indent="-119063" algn="ctr">
              <a:lnSpc>
                <a:spcPct val="90000"/>
              </a:lnSpc>
              <a:spcBef>
                <a:spcPct val="50000"/>
              </a:spcBef>
              <a:buClr>
                <a:schemeClr val="accent1"/>
              </a:buClr>
              <a:defRPr/>
            </a:pPr>
            <a:endParaRPr lang="en-US" sz="2000">
              <a:latin typeface="+mn-lt"/>
              <a:cs typeface="+mn-cs"/>
            </a:endParaRPr>
          </a:p>
        </p:txBody>
      </p:sp>
      <p:pic>
        <p:nvPicPr>
          <p:cNvPr id="17412" name="Oval 2"/>
          <p:cNvPicPr>
            <a:picLocks noChangeArrowheads="1"/>
          </p:cNvPicPr>
          <p:nvPr/>
        </p:nvPicPr>
        <p:blipFill>
          <a:blip r:embed="rId3" cstate="print"/>
          <a:srcRect/>
          <a:stretch>
            <a:fillRect/>
          </a:stretch>
        </p:blipFill>
        <p:spPr bwMode="auto">
          <a:xfrm>
            <a:off x="1354138" y="3570288"/>
            <a:ext cx="2498725" cy="2305050"/>
          </a:xfrm>
          <a:prstGeom prst="rect">
            <a:avLst/>
          </a:prstGeom>
          <a:noFill/>
          <a:ln w="9525">
            <a:noFill/>
            <a:miter lim="800000"/>
            <a:headEnd/>
            <a:tailEnd/>
          </a:ln>
        </p:spPr>
      </p:pic>
      <p:sp>
        <p:nvSpPr>
          <p:cNvPr id="384018" name="Rectangle 18"/>
          <p:cNvSpPr>
            <a:spLocks noChangeArrowheads="1"/>
          </p:cNvSpPr>
          <p:nvPr/>
        </p:nvSpPr>
        <p:spPr bwMode="auto">
          <a:xfrm>
            <a:off x="4945063" y="1463675"/>
            <a:ext cx="4016375" cy="4464050"/>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17414" name="Rectangle 2"/>
          <p:cNvSpPr>
            <a:spLocks noGrp="1" noChangeArrowheads="1"/>
          </p:cNvSpPr>
          <p:nvPr>
            <p:ph type="title"/>
          </p:nvPr>
        </p:nvSpPr>
        <p:spPr/>
        <p:txBody>
          <a:bodyPr/>
          <a:lstStyle/>
          <a:p>
            <a:pPr eaLnBrk="1" hangingPunct="1"/>
            <a:r>
              <a:rPr lang="en-US" smtClean="0"/>
              <a:t>Enable rapid S&amp;OP simulation</a:t>
            </a:r>
          </a:p>
        </p:txBody>
      </p:sp>
      <p:sp>
        <p:nvSpPr>
          <p:cNvPr id="17415" name="Rectangle 3"/>
          <p:cNvSpPr>
            <a:spLocks noGrp="1" noChangeArrowheads="1"/>
          </p:cNvSpPr>
          <p:nvPr>
            <p:ph type="body" idx="1"/>
          </p:nvPr>
        </p:nvSpPr>
        <p:spPr>
          <a:xfrm>
            <a:off x="5226050" y="1600200"/>
            <a:ext cx="3603625" cy="4343400"/>
          </a:xfrm>
        </p:spPr>
        <p:txBody>
          <a:bodyPr/>
          <a:lstStyle/>
          <a:p>
            <a:pPr eaLnBrk="1" hangingPunct="1"/>
            <a:r>
              <a:rPr lang="en-US" sz="1800" smtClean="0"/>
              <a:t>Integrated with Demantra Real-Time Sales and Operations Planning to evaluate supply constraints</a:t>
            </a:r>
          </a:p>
          <a:p>
            <a:pPr lvl="1" eaLnBrk="1" hangingPunct="1"/>
            <a:r>
              <a:rPr lang="en-US" sz="1600" smtClean="0"/>
              <a:t>Quickly and interactively simulate impact of demand changes on the supply picture</a:t>
            </a:r>
          </a:p>
          <a:p>
            <a:pPr lvl="1" eaLnBrk="1" hangingPunct="1"/>
            <a:r>
              <a:rPr lang="en-US" sz="1600" smtClean="0"/>
              <a:t>Seeded templates for supply review, allocation decisions, and capacity review</a:t>
            </a:r>
          </a:p>
          <a:p>
            <a:pPr eaLnBrk="1" hangingPunct="1"/>
            <a:r>
              <a:rPr lang="en-US" sz="1800" smtClean="0"/>
              <a:t>Real-time S&amp;OP supply simulations</a:t>
            </a:r>
          </a:p>
          <a:p>
            <a:pPr lvl="1" eaLnBrk="1" hangingPunct="1"/>
            <a:r>
              <a:rPr lang="en-US" sz="1600" smtClean="0"/>
              <a:t>Seamless S&amp;OP workflow to plan demand and supply simultaneously and interactively</a:t>
            </a:r>
          </a:p>
        </p:txBody>
      </p:sp>
      <p:pic>
        <p:nvPicPr>
          <p:cNvPr id="17416" name="Oval 2"/>
          <p:cNvPicPr>
            <a:picLocks noChangeArrowheads="1"/>
          </p:cNvPicPr>
          <p:nvPr/>
        </p:nvPicPr>
        <p:blipFill>
          <a:blip r:embed="rId3" cstate="print"/>
          <a:srcRect/>
          <a:stretch>
            <a:fillRect/>
          </a:stretch>
        </p:blipFill>
        <p:spPr bwMode="auto">
          <a:xfrm>
            <a:off x="515938" y="2185988"/>
            <a:ext cx="2498725" cy="2305050"/>
          </a:xfrm>
          <a:prstGeom prst="rect">
            <a:avLst/>
          </a:prstGeom>
          <a:noFill/>
          <a:ln w="9525">
            <a:noFill/>
            <a:miter lim="800000"/>
            <a:headEnd/>
            <a:tailEnd/>
          </a:ln>
        </p:spPr>
      </p:pic>
      <p:pic>
        <p:nvPicPr>
          <p:cNvPr id="17417" name="Oval 2"/>
          <p:cNvPicPr>
            <a:picLocks noChangeArrowheads="1"/>
          </p:cNvPicPr>
          <p:nvPr/>
        </p:nvPicPr>
        <p:blipFill>
          <a:blip r:embed="rId3" cstate="print"/>
          <a:srcRect/>
          <a:stretch>
            <a:fillRect/>
          </a:stretch>
        </p:blipFill>
        <p:spPr bwMode="auto">
          <a:xfrm>
            <a:off x="2154238" y="2185988"/>
            <a:ext cx="2498725" cy="2305050"/>
          </a:xfrm>
          <a:prstGeom prst="rect">
            <a:avLst/>
          </a:prstGeom>
          <a:noFill/>
          <a:ln w="9525">
            <a:noFill/>
            <a:miter lim="800000"/>
            <a:headEnd/>
            <a:tailEnd/>
          </a:ln>
        </p:spPr>
      </p:pic>
      <p:sp>
        <p:nvSpPr>
          <p:cNvPr id="17418" name="Text Box 9"/>
          <p:cNvSpPr txBox="1">
            <a:spLocks noChangeArrowheads="1"/>
          </p:cNvSpPr>
          <p:nvPr/>
        </p:nvSpPr>
        <p:spPr bwMode="auto">
          <a:xfrm>
            <a:off x="3275013" y="2797175"/>
            <a:ext cx="931862" cy="517525"/>
          </a:xfrm>
          <a:prstGeom prst="rect">
            <a:avLst/>
          </a:prstGeom>
          <a:noFill/>
          <a:ln w="9525" algn="ctr">
            <a:noFill/>
            <a:miter lim="800000"/>
            <a:headEnd/>
            <a:tailEnd/>
          </a:ln>
        </p:spPr>
        <p:txBody>
          <a:bodyPr wrap="none">
            <a:spAutoFit/>
          </a:bodyPr>
          <a:lstStyle/>
          <a:p>
            <a:pPr algn="ctr"/>
            <a:r>
              <a:rPr lang="en-US">
                <a:solidFill>
                  <a:schemeClr val="bg1"/>
                </a:solidFill>
              </a:rPr>
              <a:t>Rapid</a:t>
            </a:r>
          </a:p>
          <a:p>
            <a:pPr algn="ctr"/>
            <a:r>
              <a:rPr lang="en-US">
                <a:solidFill>
                  <a:schemeClr val="bg1"/>
                </a:solidFill>
              </a:rPr>
              <a:t>Planning</a:t>
            </a:r>
          </a:p>
        </p:txBody>
      </p:sp>
      <p:sp>
        <p:nvSpPr>
          <p:cNvPr id="17419" name="Text Box 10"/>
          <p:cNvSpPr txBox="1">
            <a:spLocks noChangeArrowheads="1"/>
          </p:cNvSpPr>
          <p:nvPr/>
        </p:nvSpPr>
        <p:spPr bwMode="auto">
          <a:xfrm>
            <a:off x="790575" y="2708275"/>
            <a:ext cx="1266825" cy="730250"/>
          </a:xfrm>
          <a:prstGeom prst="rect">
            <a:avLst/>
          </a:prstGeom>
          <a:noFill/>
          <a:ln w="9525" algn="ctr">
            <a:noFill/>
            <a:miter lim="800000"/>
            <a:headEnd/>
            <a:tailEnd/>
          </a:ln>
        </p:spPr>
        <p:txBody>
          <a:bodyPr wrap="none">
            <a:spAutoFit/>
          </a:bodyPr>
          <a:lstStyle/>
          <a:p>
            <a:pPr algn="ctr"/>
            <a:r>
              <a:rPr lang="en-US">
                <a:solidFill>
                  <a:schemeClr val="bg1"/>
                </a:solidFill>
              </a:rPr>
              <a:t>Demantra</a:t>
            </a:r>
          </a:p>
          <a:p>
            <a:pPr algn="ctr"/>
            <a:r>
              <a:rPr lang="en-US">
                <a:solidFill>
                  <a:schemeClr val="bg1"/>
                </a:solidFill>
              </a:rPr>
              <a:t>Demand</a:t>
            </a:r>
          </a:p>
          <a:p>
            <a:pPr algn="ctr"/>
            <a:r>
              <a:rPr lang="en-US">
                <a:solidFill>
                  <a:schemeClr val="bg1"/>
                </a:solidFill>
              </a:rPr>
              <a:t>Management</a:t>
            </a:r>
          </a:p>
        </p:txBody>
      </p:sp>
      <p:sp>
        <p:nvSpPr>
          <p:cNvPr id="384012" name="AutoShape 12"/>
          <p:cNvSpPr>
            <a:spLocks noChangeArrowheads="1"/>
          </p:cNvSpPr>
          <p:nvPr/>
        </p:nvSpPr>
        <p:spPr bwMode="auto">
          <a:xfrm>
            <a:off x="1044575" y="1681163"/>
            <a:ext cx="3068638" cy="366712"/>
          </a:xfrm>
          <a:prstGeom prst="roundRect">
            <a:avLst>
              <a:gd name="adj" fmla="val 16667"/>
            </a:avLst>
          </a:prstGeom>
          <a:solidFill>
            <a:schemeClr val="bg1"/>
          </a:solidFill>
          <a:ln w="9525" algn="ctr">
            <a:noFill/>
            <a:round/>
            <a:headEnd/>
            <a:tailEnd/>
          </a:ln>
          <a:effectLst>
            <a:prstShdw prst="shdw18" dist="17961" dir="13500000">
              <a:schemeClr val="bg1">
                <a:gamma/>
                <a:shade val="60000"/>
                <a:invGamma/>
              </a:schemeClr>
            </a:prstShdw>
          </a:effectLst>
        </p:spPr>
        <p:txBody>
          <a:bodyPr wrap="none" lIns="92075" tIns="46038" rIns="92075" bIns="46038" anchor="ctr">
            <a:spAutoFit/>
          </a:bodyPr>
          <a:lstStyle/>
          <a:p>
            <a:pPr marL="119063" indent="-119063" algn="ctr">
              <a:lnSpc>
                <a:spcPct val="90000"/>
              </a:lnSpc>
              <a:spcBef>
                <a:spcPct val="20000"/>
              </a:spcBef>
              <a:buClr>
                <a:schemeClr val="accent1"/>
              </a:buClr>
              <a:defRPr/>
            </a:pPr>
            <a:r>
              <a:rPr lang="en-US" sz="1800">
                <a:solidFill>
                  <a:srgbClr val="BE0000"/>
                </a:solidFill>
                <a:latin typeface="Arial" charset="0"/>
                <a:cs typeface="+mn-cs"/>
              </a:rPr>
              <a:t>Seamless S&amp;OP Workflow</a:t>
            </a:r>
          </a:p>
        </p:txBody>
      </p:sp>
      <p:sp>
        <p:nvSpPr>
          <p:cNvPr id="19471" name="AutoShape 12"/>
          <p:cNvSpPr>
            <a:spLocks noChangeArrowheads="1"/>
          </p:cNvSpPr>
          <p:nvPr/>
        </p:nvSpPr>
        <p:spPr bwMode="auto">
          <a:xfrm>
            <a:off x="541338" y="5345113"/>
            <a:ext cx="4149725" cy="401637"/>
          </a:xfrm>
          <a:prstGeom prst="roundRect">
            <a:avLst>
              <a:gd name="adj" fmla="val 16667"/>
            </a:avLst>
          </a:prstGeom>
          <a:solidFill>
            <a:schemeClr val="tx1"/>
          </a:solidFill>
          <a:ln w="38100" algn="ctr">
            <a:solidFill>
              <a:schemeClr val="bg1"/>
            </a:solidFill>
            <a:round/>
            <a:headEnd/>
            <a:tailEnd/>
          </a:ln>
          <a:effectLst>
            <a:outerShdw dist="20000" dir="5400000" rotWithShape="0">
              <a:srgbClr val="000000">
                <a:alpha val="37999"/>
              </a:srgbClr>
            </a:outerShdw>
          </a:effectLst>
        </p:spPr>
        <p:txBody>
          <a:bodyPr>
            <a:spAutoFit/>
          </a:bodyPr>
          <a:lstStyle/>
          <a:p>
            <a:pPr algn="ctr" eaLnBrk="0" hangingPunct="0">
              <a:defRPr/>
            </a:pPr>
            <a:r>
              <a:rPr lang="en-US" sz="1600">
                <a:solidFill>
                  <a:schemeClr val="bg1"/>
                </a:solidFill>
                <a:latin typeface="Arial" charset="0"/>
                <a:ea typeface="ＭＳ Ｐゴシック" pitchFamily="34" charset="-128"/>
                <a:cs typeface="+mn-cs"/>
              </a:rPr>
              <a:t>Fast supply constraint simulations</a:t>
            </a:r>
          </a:p>
        </p:txBody>
      </p:sp>
      <p:sp>
        <p:nvSpPr>
          <p:cNvPr id="17422" name="Text Box 16"/>
          <p:cNvSpPr txBox="1">
            <a:spLocks noChangeArrowheads="1"/>
          </p:cNvSpPr>
          <p:nvPr/>
        </p:nvSpPr>
        <p:spPr bwMode="auto">
          <a:xfrm>
            <a:off x="1635125" y="4448175"/>
            <a:ext cx="1995488" cy="730250"/>
          </a:xfrm>
          <a:prstGeom prst="rect">
            <a:avLst/>
          </a:prstGeom>
          <a:noFill/>
          <a:ln w="9525" algn="ctr">
            <a:noFill/>
            <a:miter lim="800000"/>
            <a:headEnd/>
            <a:tailEnd/>
          </a:ln>
        </p:spPr>
        <p:txBody>
          <a:bodyPr wrap="none">
            <a:spAutoFit/>
          </a:bodyPr>
          <a:lstStyle/>
          <a:p>
            <a:pPr algn="ctr"/>
            <a:r>
              <a:rPr lang="en-US">
                <a:solidFill>
                  <a:schemeClr val="bg1"/>
                </a:solidFill>
              </a:rPr>
              <a:t>Demantra Real-Time</a:t>
            </a:r>
          </a:p>
          <a:p>
            <a:pPr algn="ctr"/>
            <a:r>
              <a:rPr lang="en-US">
                <a:solidFill>
                  <a:schemeClr val="bg1"/>
                </a:solidFill>
              </a:rPr>
              <a:t>Sales and Operations</a:t>
            </a:r>
          </a:p>
          <a:p>
            <a:pPr algn="ctr"/>
            <a:r>
              <a:rPr lang="en-US">
                <a:solidFill>
                  <a:schemeClr val="bg1"/>
                </a:solidFill>
              </a:rPr>
              <a:t>Planning</a:t>
            </a:r>
          </a:p>
        </p:txBody>
      </p:sp>
      <p:sp>
        <p:nvSpPr>
          <p:cNvPr id="17423" name="Text Box 20"/>
          <p:cNvSpPr txBox="1">
            <a:spLocks noChangeArrowheads="1"/>
          </p:cNvSpPr>
          <p:nvPr/>
        </p:nvSpPr>
        <p:spPr bwMode="auto">
          <a:xfrm>
            <a:off x="2182813" y="3030538"/>
            <a:ext cx="817562" cy="274637"/>
          </a:xfrm>
          <a:prstGeom prst="rect">
            <a:avLst/>
          </a:prstGeom>
          <a:noFill/>
          <a:ln w="38100" algn="ctr">
            <a:noFill/>
            <a:miter lim="800000"/>
            <a:headEnd/>
            <a:tailEnd/>
          </a:ln>
        </p:spPr>
        <p:txBody>
          <a:bodyPr wrap="none" lIns="92075" tIns="46038" rIns="92075" bIns="46038">
            <a:spAutoFit/>
          </a:bodyPr>
          <a:lstStyle/>
          <a:p>
            <a:pPr algn="ctr">
              <a:buClr>
                <a:schemeClr val="accent1"/>
              </a:buClr>
            </a:pPr>
            <a:r>
              <a:rPr lang="en-US" sz="1200">
                <a:solidFill>
                  <a:srgbClr val="FFCC66"/>
                </a:solidFill>
              </a:rPr>
              <a:t>Forecast</a:t>
            </a:r>
          </a:p>
        </p:txBody>
      </p:sp>
      <p:sp>
        <p:nvSpPr>
          <p:cNvPr id="17424" name="Text Box 21"/>
          <p:cNvSpPr txBox="1">
            <a:spLocks noChangeArrowheads="1"/>
          </p:cNvSpPr>
          <p:nvPr/>
        </p:nvSpPr>
        <p:spPr bwMode="auto">
          <a:xfrm>
            <a:off x="2738438" y="3881438"/>
            <a:ext cx="1073150" cy="457200"/>
          </a:xfrm>
          <a:prstGeom prst="rect">
            <a:avLst/>
          </a:prstGeom>
          <a:noFill/>
          <a:ln w="38100" algn="ctr">
            <a:noFill/>
            <a:miter lim="800000"/>
            <a:headEnd/>
            <a:tailEnd/>
          </a:ln>
        </p:spPr>
        <p:txBody>
          <a:bodyPr wrap="none" lIns="92075" tIns="46038" rIns="92075" bIns="46038">
            <a:spAutoFit/>
          </a:bodyPr>
          <a:lstStyle/>
          <a:p>
            <a:pPr algn="ctr">
              <a:buClr>
                <a:schemeClr val="accent1"/>
              </a:buClr>
            </a:pPr>
            <a:r>
              <a:rPr lang="en-US" sz="1200">
                <a:solidFill>
                  <a:srgbClr val="FFCC66"/>
                </a:solidFill>
              </a:rPr>
              <a:t>Constrained</a:t>
            </a:r>
          </a:p>
          <a:p>
            <a:pPr algn="ctr">
              <a:buClr>
                <a:schemeClr val="accent1"/>
              </a:buClr>
            </a:pPr>
            <a:r>
              <a:rPr lang="en-US" sz="1200">
                <a:solidFill>
                  <a:srgbClr val="FFCC66"/>
                </a:solidFill>
              </a:rPr>
              <a:t>supply</a:t>
            </a:r>
          </a:p>
        </p:txBody>
      </p:sp>
      <p:sp>
        <p:nvSpPr>
          <p:cNvPr id="17425" name="Text Box 22"/>
          <p:cNvSpPr txBox="1">
            <a:spLocks noChangeArrowheads="1"/>
          </p:cNvSpPr>
          <p:nvPr/>
        </p:nvSpPr>
        <p:spPr bwMode="auto">
          <a:xfrm>
            <a:off x="1466850" y="3881438"/>
            <a:ext cx="1031875" cy="457200"/>
          </a:xfrm>
          <a:prstGeom prst="rect">
            <a:avLst/>
          </a:prstGeom>
          <a:noFill/>
          <a:ln w="38100" algn="ctr">
            <a:noFill/>
            <a:miter lim="800000"/>
            <a:headEnd/>
            <a:tailEnd/>
          </a:ln>
        </p:spPr>
        <p:txBody>
          <a:bodyPr wrap="none" lIns="92075" tIns="46038" rIns="92075" bIns="46038">
            <a:spAutoFit/>
          </a:bodyPr>
          <a:lstStyle/>
          <a:p>
            <a:pPr algn="ctr">
              <a:buClr>
                <a:schemeClr val="accent1"/>
              </a:buClr>
            </a:pPr>
            <a:r>
              <a:rPr lang="en-US" sz="1200">
                <a:solidFill>
                  <a:srgbClr val="FFCC66"/>
                </a:solidFill>
              </a:rPr>
              <a:t>Promotions</a:t>
            </a:r>
          </a:p>
          <a:p>
            <a:pPr algn="ctr">
              <a:buClr>
                <a:schemeClr val="accent1"/>
              </a:buClr>
            </a:pPr>
            <a:r>
              <a:rPr lang="en-US" sz="1200">
                <a:solidFill>
                  <a:srgbClr val="FFCC66"/>
                </a:solidFill>
              </a:rPr>
              <a:t>NPIs</a:t>
            </a:r>
          </a:p>
        </p:txBody>
      </p:sp>
      <p:sp>
        <p:nvSpPr>
          <p:cNvPr id="17426" name="Rectangle 23"/>
          <p:cNvSpPr>
            <a:spLocks noChangeArrowheads="1"/>
          </p:cNvSpPr>
          <p:nvPr/>
        </p:nvSpPr>
        <p:spPr bwMode="auto">
          <a:xfrm>
            <a:off x="889000" y="701675"/>
            <a:ext cx="7662863" cy="396875"/>
          </a:xfrm>
          <a:prstGeom prst="rect">
            <a:avLst/>
          </a:prstGeom>
          <a:noFill/>
          <a:ln w="9525">
            <a:noFill/>
            <a:miter lim="800000"/>
            <a:headEnd/>
            <a:tailEnd/>
          </a:ln>
        </p:spPr>
        <p:txBody>
          <a:bodyPr lIns="0" tIns="46038" rIns="92075" bIns="46038">
            <a:spAutoFit/>
          </a:bodyPr>
          <a:lstStyle/>
          <a:p>
            <a:pPr eaLnBrk="0" hangingPunct="0"/>
            <a:r>
              <a:rPr lang="en-US" sz="2000" b="0">
                <a:solidFill>
                  <a:srgbClr val="FF0000"/>
                </a:solidFill>
              </a:rPr>
              <a:t>Provide supply constraints for Sales and Operations Planning</a:t>
            </a: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4"/>
          <p:cNvSpPr>
            <a:spLocks noGrp="1"/>
          </p:cNvSpPr>
          <p:nvPr>
            <p:ph type="sldNum" sz="quarter" idx="11"/>
          </p:nvPr>
        </p:nvSpPr>
        <p:spPr>
          <a:noFill/>
        </p:spPr>
        <p:txBody>
          <a:bodyPr/>
          <a:lstStyle/>
          <a:p>
            <a:fld id="{BC497871-EEE8-4F22-938F-DDA3DBA5B493}" type="slidenum">
              <a:rPr lang="en-US" smtClean="0">
                <a:latin typeface="Arial" pitchFamily="34" charset="0"/>
                <a:cs typeface="Arial" pitchFamily="34" charset="0"/>
              </a:rPr>
              <a:pPr/>
              <a:t>15</a:t>
            </a:fld>
            <a:endParaRPr lang="en-US" smtClean="0">
              <a:latin typeface="Arial" pitchFamily="34" charset="0"/>
              <a:cs typeface="Arial" pitchFamily="34" charset="0"/>
            </a:endParaRPr>
          </a:p>
        </p:txBody>
      </p:sp>
      <p:sp>
        <p:nvSpPr>
          <p:cNvPr id="320519" name="Rectangle 7"/>
          <p:cNvSpPr>
            <a:spLocks noChangeArrowheads="1"/>
          </p:cNvSpPr>
          <p:nvPr/>
        </p:nvSpPr>
        <p:spPr bwMode="auto">
          <a:xfrm>
            <a:off x="263525" y="1558925"/>
            <a:ext cx="4264025" cy="4330700"/>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20517" name="Rectangle 5"/>
          <p:cNvSpPr>
            <a:spLocks noChangeArrowheads="1"/>
          </p:cNvSpPr>
          <p:nvPr/>
        </p:nvSpPr>
        <p:spPr bwMode="auto">
          <a:xfrm>
            <a:off x="4657725" y="1558925"/>
            <a:ext cx="4132263" cy="4330700"/>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18437" name="Rectangle 2"/>
          <p:cNvSpPr>
            <a:spLocks noGrp="1" noChangeArrowheads="1"/>
          </p:cNvSpPr>
          <p:nvPr>
            <p:ph type="title"/>
          </p:nvPr>
        </p:nvSpPr>
        <p:spPr/>
        <p:txBody>
          <a:bodyPr/>
          <a:lstStyle/>
          <a:p>
            <a:pPr eaLnBrk="1" hangingPunct="1"/>
            <a:r>
              <a:rPr lang="en-US" smtClean="0"/>
              <a:t>Easily manipulate plans – Mass edits</a:t>
            </a:r>
            <a:br>
              <a:rPr lang="en-US" smtClean="0"/>
            </a:br>
            <a:endParaRPr lang="en-US" smtClean="0"/>
          </a:p>
        </p:txBody>
      </p:sp>
      <p:sp>
        <p:nvSpPr>
          <p:cNvPr id="18438" name="Rectangle 3"/>
          <p:cNvSpPr>
            <a:spLocks noGrp="1" noChangeArrowheads="1"/>
          </p:cNvSpPr>
          <p:nvPr>
            <p:ph type="body" idx="1"/>
          </p:nvPr>
        </p:nvSpPr>
        <p:spPr>
          <a:xfrm>
            <a:off x="4908550" y="1817688"/>
            <a:ext cx="3832225" cy="4343400"/>
          </a:xfrm>
        </p:spPr>
        <p:txBody>
          <a:bodyPr/>
          <a:lstStyle/>
          <a:p>
            <a:pPr eaLnBrk="1" hangingPunct="1"/>
            <a:r>
              <a:rPr lang="en-US" sz="1800" smtClean="0"/>
              <a:t>Simulate resource and capacity changes</a:t>
            </a:r>
          </a:p>
          <a:p>
            <a:pPr lvl="1" eaLnBrk="1" hangingPunct="1"/>
            <a:r>
              <a:rPr lang="en-US" sz="1400" smtClean="0"/>
              <a:t>Change resource availability</a:t>
            </a:r>
          </a:p>
          <a:p>
            <a:pPr lvl="1" eaLnBrk="1" hangingPunct="1"/>
            <a:r>
              <a:rPr lang="en-US" sz="1400" smtClean="0"/>
              <a:t>Change resource calendar</a:t>
            </a:r>
          </a:p>
          <a:p>
            <a:pPr eaLnBrk="1" hangingPunct="1"/>
            <a:r>
              <a:rPr lang="en-US" sz="1800" smtClean="0"/>
              <a:t>Simulate demand changes</a:t>
            </a:r>
          </a:p>
          <a:p>
            <a:pPr lvl="1" eaLnBrk="1" hangingPunct="1"/>
            <a:r>
              <a:rPr lang="en-US" sz="1400" smtClean="0"/>
              <a:t>Change existing demand</a:t>
            </a:r>
          </a:p>
          <a:p>
            <a:pPr lvl="1" eaLnBrk="1" hangingPunct="1"/>
            <a:r>
              <a:rPr lang="en-US" sz="1400" smtClean="0"/>
              <a:t>Enter new (high priority) demand</a:t>
            </a:r>
          </a:p>
          <a:p>
            <a:pPr eaLnBrk="1" hangingPunct="1"/>
            <a:r>
              <a:rPr lang="en-US" sz="1800" smtClean="0"/>
              <a:t>Simulate supply changes</a:t>
            </a:r>
          </a:p>
          <a:p>
            <a:pPr lvl="1" eaLnBrk="1" hangingPunct="1"/>
            <a:r>
              <a:rPr lang="en-US" sz="1400" smtClean="0"/>
              <a:t>Change existing supply</a:t>
            </a:r>
          </a:p>
          <a:p>
            <a:pPr lvl="1" eaLnBrk="1" hangingPunct="1"/>
            <a:r>
              <a:rPr lang="en-US" sz="1400" smtClean="0"/>
              <a:t>Enter new supply</a:t>
            </a:r>
          </a:p>
          <a:p>
            <a:pPr lvl="1" eaLnBrk="1" hangingPunct="1"/>
            <a:r>
              <a:rPr lang="en-US" sz="1400" smtClean="0"/>
              <a:t>Change manufacturing order resource requirements</a:t>
            </a:r>
          </a:p>
          <a:p>
            <a:pPr lvl="1" eaLnBrk="1" hangingPunct="1"/>
            <a:r>
              <a:rPr lang="en-US" sz="1400" smtClean="0"/>
              <a:t>Change manufacturing order operation networks</a:t>
            </a:r>
          </a:p>
        </p:txBody>
      </p:sp>
      <p:sp>
        <p:nvSpPr>
          <p:cNvPr id="18439"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Quickly assess impact of engineering, demand, and supply changes</a:t>
            </a:r>
          </a:p>
        </p:txBody>
      </p:sp>
      <p:sp>
        <p:nvSpPr>
          <p:cNvPr id="18440" name="Rectangle 6"/>
          <p:cNvSpPr>
            <a:spLocks noChangeArrowheads="1"/>
          </p:cNvSpPr>
          <p:nvPr/>
        </p:nvSpPr>
        <p:spPr bwMode="auto">
          <a:xfrm>
            <a:off x="412750" y="1817688"/>
            <a:ext cx="3997325" cy="4343400"/>
          </a:xfrm>
          <a:prstGeom prst="rect">
            <a:avLst/>
          </a:prstGeom>
          <a:noFill/>
          <a:ln w="9525">
            <a:noFill/>
            <a:miter lim="800000"/>
            <a:headEnd/>
            <a:tailEnd/>
          </a:ln>
        </p:spPr>
        <p:txBody>
          <a:bodyPr lIns="0" tIns="0" rIns="0" bIns="0"/>
          <a:lstStyle/>
          <a:p>
            <a:pPr marL="227013" indent="-227013">
              <a:spcBef>
                <a:spcPct val="20000"/>
              </a:spcBef>
              <a:buClr>
                <a:schemeClr val="accent1"/>
              </a:buClr>
              <a:buFontTx/>
              <a:buChar char="•"/>
            </a:pPr>
            <a:r>
              <a:rPr lang="en-US" sz="1800"/>
              <a:t>Mass edit item attributes</a:t>
            </a:r>
          </a:p>
          <a:p>
            <a:pPr marL="569913" lvl="1" indent="-228600">
              <a:spcBef>
                <a:spcPct val="20000"/>
              </a:spcBef>
              <a:buClr>
                <a:schemeClr val="accent1"/>
              </a:buClr>
              <a:buFont typeface="Arial" pitchFamily="34" charset="0"/>
              <a:buChar char="–"/>
            </a:pPr>
            <a:r>
              <a:rPr lang="en-US" b="0"/>
              <a:t>Mass edit key item attributes such as lead times and order modifiers </a:t>
            </a:r>
          </a:p>
          <a:p>
            <a:pPr marL="227013" indent="-227013">
              <a:spcBef>
                <a:spcPct val="20000"/>
              </a:spcBef>
              <a:buClr>
                <a:schemeClr val="accent1"/>
              </a:buClr>
              <a:buFontTx/>
              <a:buChar char="•"/>
            </a:pPr>
            <a:r>
              <a:rPr lang="en-US" sz="1800"/>
              <a:t>Change supply chain bill</a:t>
            </a:r>
          </a:p>
          <a:p>
            <a:pPr marL="569913" lvl="1" indent="-228600">
              <a:spcBef>
                <a:spcPct val="20000"/>
              </a:spcBef>
              <a:buClr>
                <a:schemeClr val="accent1"/>
              </a:buClr>
              <a:buFont typeface="Arial" pitchFamily="34" charset="0"/>
              <a:buChar char="–"/>
            </a:pPr>
            <a:r>
              <a:rPr lang="en-US" b="0"/>
              <a:t>Sourcing rules </a:t>
            </a:r>
          </a:p>
          <a:p>
            <a:pPr marL="569913" lvl="1" indent="-228600">
              <a:spcBef>
                <a:spcPct val="20000"/>
              </a:spcBef>
              <a:buClr>
                <a:schemeClr val="accent1"/>
              </a:buClr>
              <a:buFont typeface="Arial" pitchFamily="34" charset="0"/>
              <a:buChar char="–"/>
            </a:pPr>
            <a:r>
              <a:rPr lang="en-US" b="0"/>
              <a:t>Ship methods</a:t>
            </a:r>
          </a:p>
          <a:p>
            <a:pPr marL="569913" lvl="1" indent="-228600">
              <a:spcBef>
                <a:spcPct val="20000"/>
              </a:spcBef>
              <a:buClr>
                <a:schemeClr val="accent1"/>
              </a:buClr>
              <a:buFont typeface="Arial" pitchFamily="34" charset="0"/>
              <a:buChar char="–"/>
            </a:pPr>
            <a:r>
              <a:rPr lang="en-US" b="0"/>
              <a:t>Supplier lead times, capacity, calendar</a:t>
            </a:r>
          </a:p>
          <a:p>
            <a:pPr marL="227013" indent="-227013">
              <a:spcBef>
                <a:spcPct val="20000"/>
              </a:spcBef>
              <a:buClr>
                <a:schemeClr val="accent1"/>
              </a:buClr>
              <a:buFontTx/>
              <a:buChar char="•"/>
            </a:pPr>
            <a:r>
              <a:rPr lang="en-US" sz="1800"/>
              <a:t>Simulate the impact of engineering changes by editing:</a:t>
            </a:r>
          </a:p>
          <a:p>
            <a:pPr marL="569913" lvl="1" indent="-228600">
              <a:spcBef>
                <a:spcPct val="20000"/>
              </a:spcBef>
              <a:buClr>
                <a:schemeClr val="accent1"/>
              </a:buClr>
              <a:buFont typeface="Arial" pitchFamily="34" charset="0"/>
              <a:buChar char="–"/>
            </a:pPr>
            <a:r>
              <a:rPr lang="en-US" b="0"/>
              <a:t>Bills of materials</a:t>
            </a:r>
          </a:p>
          <a:p>
            <a:pPr marL="569913" lvl="1" indent="-228600">
              <a:spcBef>
                <a:spcPct val="20000"/>
              </a:spcBef>
              <a:buClr>
                <a:schemeClr val="accent1"/>
              </a:buClr>
              <a:buFont typeface="Arial" pitchFamily="34" charset="0"/>
              <a:buChar char="–"/>
            </a:pPr>
            <a:r>
              <a:rPr lang="en-US" b="0"/>
              <a:t>Routings</a:t>
            </a:r>
          </a:p>
          <a:p>
            <a:pPr marL="569913" lvl="1" indent="-228600">
              <a:spcBef>
                <a:spcPct val="20000"/>
              </a:spcBef>
              <a:buClr>
                <a:schemeClr val="accent1"/>
              </a:buClr>
            </a:pPr>
            <a:endParaRPr lang="en-US" b="0"/>
          </a:p>
          <a:p>
            <a:pPr marL="227013" indent="-227013">
              <a:spcBef>
                <a:spcPct val="20000"/>
              </a:spcBef>
              <a:buClr>
                <a:schemeClr val="accent1"/>
              </a:buClr>
            </a:pPr>
            <a:r>
              <a:rPr lang="en-US" sz="1600"/>
              <a:t> </a:t>
            </a: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8"/>
          <p:cNvSpPr>
            <a:spLocks noGrp="1"/>
          </p:cNvSpPr>
          <p:nvPr>
            <p:ph type="title"/>
          </p:nvPr>
        </p:nvSpPr>
        <p:spPr/>
        <p:txBody>
          <a:bodyPr/>
          <a:lstStyle/>
          <a:p>
            <a:pPr eaLnBrk="1" hangingPunct="1"/>
            <a:r>
              <a:rPr lang="en-US" smtClean="0"/>
              <a:t>Simulate changes to demand and supply</a:t>
            </a:r>
          </a:p>
        </p:txBody>
      </p:sp>
      <p:sp>
        <p:nvSpPr>
          <p:cNvPr id="19459" name="Slide Number Placeholder 4"/>
          <p:cNvSpPr>
            <a:spLocks noGrp="1"/>
          </p:cNvSpPr>
          <p:nvPr>
            <p:ph type="sldNum" sz="quarter" idx="11"/>
          </p:nvPr>
        </p:nvSpPr>
        <p:spPr>
          <a:noFill/>
        </p:spPr>
        <p:txBody>
          <a:bodyPr/>
          <a:lstStyle/>
          <a:p>
            <a:fld id="{366B18EA-63D6-4412-BEF7-0085248D0EBA}" type="slidenum">
              <a:rPr lang="en-US" smtClean="0">
                <a:latin typeface="Arial" pitchFamily="34" charset="0"/>
                <a:cs typeface="Arial" pitchFamily="34" charset="0"/>
              </a:rPr>
              <a:pPr/>
              <a:t>16</a:t>
            </a:fld>
            <a:endParaRPr lang="en-US" smtClean="0">
              <a:latin typeface="Arial" pitchFamily="34" charset="0"/>
              <a:cs typeface="Arial" pitchFamily="34" charset="0"/>
            </a:endParaRPr>
          </a:p>
        </p:txBody>
      </p:sp>
      <p:pic>
        <p:nvPicPr>
          <p:cNvPr id="19460" name="Picture 7" descr="rp_A014.png"/>
          <p:cNvPicPr>
            <a:picLocks noChangeAspect="1"/>
          </p:cNvPicPr>
          <p:nvPr/>
        </p:nvPicPr>
        <p:blipFill>
          <a:blip r:embed="rId3" cstate="print"/>
          <a:srcRect/>
          <a:stretch>
            <a:fillRect/>
          </a:stretch>
        </p:blipFill>
        <p:spPr bwMode="auto">
          <a:xfrm>
            <a:off x="0" y="838200"/>
            <a:ext cx="5434013" cy="3857625"/>
          </a:xfrm>
          <a:prstGeom prst="rect">
            <a:avLst/>
          </a:prstGeom>
          <a:noFill/>
          <a:ln w="9525">
            <a:noFill/>
            <a:miter lim="800000"/>
            <a:headEnd/>
            <a:tailEnd/>
          </a:ln>
        </p:spPr>
      </p:pic>
      <p:pic>
        <p:nvPicPr>
          <p:cNvPr id="19461" name="Picture 9" descr="rp_change_so_dates.png"/>
          <p:cNvPicPr>
            <a:picLocks noChangeAspect="1"/>
          </p:cNvPicPr>
          <p:nvPr/>
        </p:nvPicPr>
        <p:blipFill>
          <a:blip r:embed="rId4" cstate="print"/>
          <a:srcRect l="16576" t="18825" b="5144"/>
          <a:stretch>
            <a:fillRect/>
          </a:stretch>
        </p:blipFill>
        <p:spPr bwMode="auto">
          <a:xfrm>
            <a:off x="3927475" y="3114675"/>
            <a:ext cx="5113338" cy="2914650"/>
          </a:xfrm>
          <a:prstGeom prst="rect">
            <a:avLst/>
          </a:prstGeom>
          <a:noFill/>
          <a:ln w="9525">
            <a:noFill/>
            <a:miter lim="800000"/>
            <a:headEnd/>
            <a:tailEnd/>
          </a:ln>
        </p:spPr>
      </p:pic>
      <p:sp>
        <p:nvSpPr>
          <p:cNvPr id="19462" name="Rectangle 5"/>
          <p:cNvSpPr>
            <a:spLocks noChangeArrowheads="1"/>
          </p:cNvSpPr>
          <p:nvPr/>
        </p:nvSpPr>
        <p:spPr bwMode="auto">
          <a:xfrm>
            <a:off x="5192713" y="1435100"/>
            <a:ext cx="2070100" cy="839788"/>
          </a:xfrm>
          <a:prstGeom prst="rect">
            <a:avLst/>
          </a:prstGeom>
          <a:solidFill>
            <a:srgbClr val="BE0000"/>
          </a:solidFill>
          <a:ln w="9525" algn="ctr">
            <a:solidFill>
              <a:srgbClr val="BE0000"/>
            </a:solidFill>
            <a:miter lim="800000"/>
            <a:headEnd/>
            <a:tailEnd/>
          </a:ln>
        </p:spPr>
        <p:txBody>
          <a:bodyPr lIns="92075" tIns="46038" rIns="92075" bIns="46038" anchor="ctr"/>
          <a:lstStyle/>
          <a:p>
            <a:pPr algn="ctr">
              <a:buClr>
                <a:schemeClr val="accent1"/>
              </a:buClr>
            </a:pPr>
            <a:endParaRPr lang="en-US"/>
          </a:p>
        </p:txBody>
      </p:sp>
      <p:sp>
        <p:nvSpPr>
          <p:cNvPr id="19463" name="Text Box 6"/>
          <p:cNvSpPr txBox="1">
            <a:spLocks noChangeArrowheads="1"/>
          </p:cNvSpPr>
          <p:nvPr/>
        </p:nvSpPr>
        <p:spPr bwMode="auto">
          <a:xfrm>
            <a:off x="5368925" y="1539875"/>
            <a:ext cx="1738313" cy="6350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Simulate urgent</a:t>
            </a:r>
          </a:p>
          <a:p>
            <a:pPr marL="119063" indent="-119063" algn="ctr">
              <a:spcBef>
                <a:spcPct val="20000"/>
              </a:spcBef>
              <a:buClr>
                <a:schemeClr val="accent1"/>
              </a:buClr>
            </a:pPr>
            <a:r>
              <a:rPr lang="en-US" sz="1600">
                <a:solidFill>
                  <a:schemeClr val="bg1"/>
                </a:solidFill>
              </a:rPr>
              <a:t>“hot demand”</a:t>
            </a:r>
          </a:p>
        </p:txBody>
      </p:sp>
      <p:sp>
        <p:nvSpPr>
          <p:cNvPr id="19464" name="Rectangle 5"/>
          <p:cNvSpPr>
            <a:spLocks noChangeArrowheads="1"/>
          </p:cNvSpPr>
          <p:nvPr/>
        </p:nvSpPr>
        <p:spPr bwMode="auto">
          <a:xfrm>
            <a:off x="2868613" y="4894263"/>
            <a:ext cx="1416050" cy="839787"/>
          </a:xfrm>
          <a:prstGeom prst="rect">
            <a:avLst/>
          </a:prstGeom>
          <a:solidFill>
            <a:srgbClr val="BE0000"/>
          </a:solidFill>
          <a:ln w="9525" algn="ctr">
            <a:solidFill>
              <a:srgbClr val="BE0000"/>
            </a:solidFill>
            <a:miter lim="800000"/>
            <a:headEnd/>
            <a:tailEnd/>
          </a:ln>
        </p:spPr>
        <p:txBody>
          <a:bodyPr lIns="92075" tIns="46038" rIns="92075" bIns="46038" anchor="ctr"/>
          <a:lstStyle/>
          <a:p>
            <a:pPr algn="ctr">
              <a:buClr>
                <a:schemeClr val="accent1"/>
              </a:buClr>
            </a:pPr>
            <a:endParaRPr lang="en-US"/>
          </a:p>
        </p:txBody>
      </p:sp>
      <p:sp>
        <p:nvSpPr>
          <p:cNvPr id="19465" name="Text Box 6"/>
          <p:cNvSpPr txBox="1">
            <a:spLocks noChangeArrowheads="1"/>
          </p:cNvSpPr>
          <p:nvPr/>
        </p:nvSpPr>
        <p:spPr bwMode="auto">
          <a:xfrm>
            <a:off x="3022600" y="4989513"/>
            <a:ext cx="1122363" cy="633412"/>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Mass edit</a:t>
            </a:r>
          </a:p>
          <a:p>
            <a:pPr marL="119063" indent="-119063" algn="ctr">
              <a:spcBef>
                <a:spcPct val="20000"/>
              </a:spcBef>
              <a:buClr>
                <a:schemeClr val="accent1"/>
              </a:buClr>
            </a:pPr>
            <a:r>
              <a:rPr lang="en-US" sz="1600">
                <a:solidFill>
                  <a:schemeClr val="bg1"/>
                </a:solidFill>
              </a:rPr>
              <a:t>supplies</a:t>
            </a:r>
          </a:p>
        </p:txBody>
      </p:sp>
      <p:pic>
        <p:nvPicPr>
          <p:cNvPr id="19466" name="Picture 14" descr="rp_change_so_dates.png"/>
          <p:cNvPicPr>
            <a:picLocks noChangeAspect="1"/>
          </p:cNvPicPr>
          <p:nvPr/>
        </p:nvPicPr>
        <p:blipFill>
          <a:blip r:embed="rId4" cstate="print"/>
          <a:srcRect l="46353" t="35495" r="29810" b="21954"/>
          <a:stretch>
            <a:fillRect/>
          </a:stretch>
        </p:blipFill>
        <p:spPr bwMode="auto">
          <a:xfrm>
            <a:off x="5486400" y="3646488"/>
            <a:ext cx="1838325" cy="2052637"/>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8"/>
          <p:cNvSpPr>
            <a:spLocks noGrp="1"/>
          </p:cNvSpPr>
          <p:nvPr>
            <p:ph type="title"/>
          </p:nvPr>
        </p:nvSpPr>
        <p:spPr/>
        <p:txBody>
          <a:bodyPr/>
          <a:lstStyle/>
          <a:p>
            <a:pPr eaLnBrk="1" hangingPunct="1"/>
            <a:r>
              <a:rPr lang="en-US" smtClean="0"/>
              <a:t>Simulate ECO cut-in</a:t>
            </a:r>
          </a:p>
        </p:txBody>
      </p:sp>
      <p:sp>
        <p:nvSpPr>
          <p:cNvPr id="20483" name="Slide Number Placeholder 4"/>
          <p:cNvSpPr>
            <a:spLocks noGrp="1"/>
          </p:cNvSpPr>
          <p:nvPr>
            <p:ph type="sldNum" sz="quarter" idx="11"/>
          </p:nvPr>
        </p:nvSpPr>
        <p:spPr>
          <a:noFill/>
        </p:spPr>
        <p:txBody>
          <a:bodyPr/>
          <a:lstStyle/>
          <a:p>
            <a:fld id="{B3660E59-4CB7-4A51-BD20-0281711156A9}" type="slidenum">
              <a:rPr lang="en-US" smtClean="0">
                <a:latin typeface="Arial" pitchFamily="34" charset="0"/>
                <a:cs typeface="Arial" pitchFamily="34" charset="0"/>
              </a:rPr>
              <a:pPr/>
              <a:t>17</a:t>
            </a:fld>
            <a:endParaRPr lang="en-US" smtClean="0">
              <a:latin typeface="Arial" pitchFamily="34" charset="0"/>
              <a:cs typeface="Arial" pitchFamily="34" charset="0"/>
            </a:endParaRPr>
          </a:p>
        </p:txBody>
      </p:sp>
      <p:pic>
        <p:nvPicPr>
          <p:cNvPr id="20484" name="Picture 10" descr="MatlPlan.BMP"/>
          <p:cNvPicPr>
            <a:picLocks noChangeAspect="1"/>
          </p:cNvPicPr>
          <p:nvPr/>
        </p:nvPicPr>
        <p:blipFill>
          <a:blip r:embed="rId3" cstate="print"/>
          <a:srcRect t="12131"/>
          <a:stretch>
            <a:fillRect/>
          </a:stretch>
        </p:blipFill>
        <p:spPr bwMode="auto">
          <a:xfrm>
            <a:off x="180975" y="1084263"/>
            <a:ext cx="5815013" cy="3683000"/>
          </a:xfrm>
          <a:prstGeom prst="rect">
            <a:avLst/>
          </a:prstGeom>
          <a:noFill/>
          <a:ln w="9525">
            <a:noFill/>
            <a:miter lim="800000"/>
            <a:headEnd/>
            <a:tailEnd/>
          </a:ln>
        </p:spPr>
      </p:pic>
      <p:pic>
        <p:nvPicPr>
          <p:cNvPr id="20485" name="Picture 11" descr="BoM.bmp"/>
          <p:cNvPicPr>
            <a:picLocks noChangeAspect="1"/>
          </p:cNvPicPr>
          <p:nvPr/>
        </p:nvPicPr>
        <p:blipFill>
          <a:blip r:embed="rId4" cstate="print"/>
          <a:srcRect t="11836"/>
          <a:stretch>
            <a:fillRect/>
          </a:stretch>
        </p:blipFill>
        <p:spPr bwMode="auto">
          <a:xfrm>
            <a:off x="4338638" y="3243263"/>
            <a:ext cx="4646612" cy="2892425"/>
          </a:xfrm>
          <a:prstGeom prst="rect">
            <a:avLst/>
          </a:prstGeom>
          <a:noFill/>
          <a:ln w="9525">
            <a:noFill/>
            <a:miter lim="800000"/>
            <a:headEnd/>
            <a:tailEnd/>
          </a:ln>
        </p:spPr>
      </p:pic>
      <p:sp>
        <p:nvSpPr>
          <p:cNvPr id="20486" name="Rectangle 5"/>
          <p:cNvSpPr>
            <a:spLocks noChangeArrowheads="1"/>
          </p:cNvSpPr>
          <p:nvPr/>
        </p:nvSpPr>
        <p:spPr bwMode="auto">
          <a:xfrm>
            <a:off x="3124200" y="4554538"/>
            <a:ext cx="1416050" cy="839787"/>
          </a:xfrm>
          <a:prstGeom prst="rect">
            <a:avLst/>
          </a:prstGeom>
          <a:solidFill>
            <a:srgbClr val="BE0000"/>
          </a:solidFill>
          <a:ln w="9525" algn="ctr">
            <a:solidFill>
              <a:srgbClr val="BE0000"/>
            </a:solidFill>
            <a:miter lim="800000"/>
            <a:headEnd/>
            <a:tailEnd/>
          </a:ln>
        </p:spPr>
        <p:txBody>
          <a:bodyPr lIns="92075" tIns="46038" rIns="92075" bIns="46038" anchor="ctr"/>
          <a:lstStyle/>
          <a:p>
            <a:pPr algn="ctr">
              <a:buClr>
                <a:schemeClr val="accent1"/>
              </a:buClr>
            </a:pPr>
            <a:endParaRPr lang="en-US"/>
          </a:p>
        </p:txBody>
      </p:sp>
      <p:sp>
        <p:nvSpPr>
          <p:cNvPr id="20487" name="Text Box 6"/>
          <p:cNvSpPr txBox="1">
            <a:spLocks noChangeArrowheads="1"/>
          </p:cNvSpPr>
          <p:nvPr/>
        </p:nvSpPr>
        <p:spPr bwMode="auto">
          <a:xfrm>
            <a:off x="3278188" y="4649788"/>
            <a:ext cx="1122362" cy="633412"/>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Mass edit</a:t>
            </a:r>
          </a:p>
          <a:p>
            <a:pPr marL="119063" indent="-119063" algn="ctr">
              <a:spcBef>
                <a:spcPct val="20000"/>
              </a:spcBef>
              <a:buClr>
                <a:schemeClr val="accent1"/>
              </a:buClr>
            </a:pPr>
            <a:r>
              <a:rPr lang="en-US" sz="1600">
                <a:solidFill>
                  <a:schemeClr val="bg1"/>
                </a:solidFill>
              </a:rPr>
              <a:t>BOM</a:t>
            </a:r>
          </a:p>
        </p:txBody>
      </p:sp>
      <p:sp>
        <p:nvSpPr>
          <p:cNvPr id="20488" name="Rectangle 5"/>
          <p:cNvSpPr>
            <a:spLocks noChangeArrowheads="1"/>
          </p:cNvSpPr>
          <p:nvPr/>
        </p:nvSpPr>
        <p:spPr bwMode="auto">
          <a:xfrm>
            <a:off x="5192713" y="1435100"/>
            <a:ext cx="2070100" cy="839788"/>
          </a:xfrm>
          <a:prstGeom prst="rect">
            <a:avLst/>
          </a:prstGeom>
          <a:solidFill>
            <a:srgbClr val="BE0000"/>
          </a:solidFill>
          <a:ln w="9525" algn="ctr">
            <a:solidFill>
              <a:srgbClr val="BE0000"/>
            </a:solidFill>
            <a:miter lim="800000"/>
            <a:headEnd/>
            <a:tailEnd/>
          </a:ln>
        </p:spPr>
        <p:txBody>
          <a:bodyPr lIns="92075" tIns="46038" rIns="92075" bIns="46038" anchor="ctr"/>
          <a:lstStyle/>
          <a:p>
            <a:pPr algn="ctr">
              <a:buClr>
                <a:schemeClr val="accent1"/>
              </a:buClr>
            </a:pPr>
            <a:endParaRPr lang="en-US"/>
          </a:p>
        </p:txBody>
      </p:sp>
      <p:sp>
        <p:nvSpPr>
          <p:cNvPr id="20489" name="Text Box 6"/>
          <p:cNvSpPr txBox="1">
            <a:spLocks noChangeArrowheads="1"/>
          </p:cNvSpPr>
          <p:nvPr/>
        </p:nvSpPr>
        <p:spPr bwMode="auto">
          <a:xfrm>
            <a:off x="5199063" y="1539875"/>
            <a:ext cx="2078037" cy="930275"/>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Analyze ECO cut-in</a:t>
            </a:r>
          </a:p>
          <a:p>
            <a:pPr marL="119063" indent="-119063" algn="ctr">
              <a:spcBef>
                <a:spcPct val="20000"/>
              </a:spcBef>
              <a:buClr>
                <a:schemeClr val="accent1"/>
              </a:buClr>
            </a:pPr>
            <a:r>
              <a:rPr lang="en-US" sz="1600">
                <a:solidFill>
                  <a:schemeClr val="bg1"/>
                </a:solidFill>
              </a:rPr>
              <a:t>on Material Plan</a:t>
            </a:r>
          </a:p>
          <a:p>
            <a:pPr marL="119063" indent="-119063" algn="ctr">
              <a:spcBef>
                <a:spcPct val="20000"/>
              </a:spcBef>
              <a:buClr>
                <a:schemeClr val="accent1"/>
              </a:buClr>
            </a:pPr>
            <a:endParaRPr lang="en-US" sz="1600">
              <a:solidFill>
                <a:schemeClr val="bg1"/>
              </a:solidFill>
            </a:endParaRPr>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4"/>
          <p:cNvSpPr>
            <a:spLocks noGrp="1"/>
          </p:cNvSpPr>
          <p:nvPr>
            <p:ph type="sldNum" sz="quarter" idx="11"/>
          </p:nvPr>
        </p:nvSpPr>
        <p:spPr>
          <a:noFill/>
        </p:spPr>
        <p:txBody>
          <a:bodyPr/>
          <a:lstStyle/>
          <a:p>
            <a:fld id="{46353463-D87E-4E98-B8CB-59E30B868805}" type="slidenum">
              <a:rPr lang="en-US" smtClean="0">
                <a:latin typeface="Arial" pitchFamily="34" charset="0"/>
                <a:cs typeface="Arial" pitchFamily="34" charset="0"/>
              </a:rPr>
              <a:pPr/>
              <a:t>18</a:t>
            </a:fld>
            <a:endParaRPr lang="en-US" smtClean="0">
              <a:latin typeface="Arial" pitchFamily="34" charset="0"/>
              <a:cs typeface="Arial" pitchFamily="34" charset="0"/>
            </a:endParaRPr>
          </a:p>
        </p:txBody>
      </p:sp>
      <p:sp>
        <p:nvSpPr>
          <p:cNvPr id="322565" name="Rectangle 5"/>
          <p:cNvSpPr>
            <a:spLocks noChangeArrowheads="1"/>
          </p:cNvSpPr>
          <p:nvPr/>
        </p:nvSpPr>
        <p:spPr bwMode="auto">
          <a:xfrm>
            <a:off x="504825" y="1341438"/>
            <a:ext cx="8256588" cy="4773612"/>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21508" name="Rectangle 2"/>
          <p:cNvSpPr>
            <a:spLocks noGrp="1" noChangeArrowheads="1"/>
          </p:cNvSpPr>
          <p:nvPr>
            <p:ph type="title"/>
          </p:nvPr>
        </p:nvSpPr>
        <p:spPr/>
        <p:txBody>
          <a:bodyPr/>
          <a:lstStyle/>
          <a:p>
            <a:pPr eaLnBrk="1" hangingPunct="1"/>
            <a:r>
              <a:rPr lang="en-US" smtClean="0"/>
              <a:t>Make better decisions faster</a:t>
            </a:r>
          </a:p>
        </p:txBody>
      </p:sp>
      <p:sp>
        <p:nvSpPr>
          <p:cNvPr id="21509" name="Rectangle 3"/>
          <p:cNvSpPr>
            <a:spLocks noGrp="1" noChangeArrowheads="1"/>
          </p:cNvSpPr>
          <p:nvPr>
            <p:ph type="body" idx="1"/>
          </p:nvPr>
        </p:nvSpPr>
        <p:spPr>
          <a:xfrm>
            <a:off x="760413" y="1731963"/>
            <a:ext cx="3216275" cy="4168775"/>
          </a:xfrm>
        </p:spPr>
        <p:txBody>
          <a:bodyPr/>
          <a:lstStyle/>
          <a:p>
            <a:pPr eaLnBrk="1" hangingPunct="1"/>
            <a:r>
              <a:rPr lang="en-US" sz="1600" smtClean="0"/>
              <a:t>Fulfill demand with substitutes</a:t>
            </a:r>
          </a:p>
          <a:p>
            <a:pPr lvl="1" eaLnBrk="1" hangingPunct="1"/>
            <a:r>
              <a:rPr lang="en-US" sz="1400" smtClean="0"/>
              <a:t>End items</a:t>
            </a:r>
          </a:p>
          <a:p>
            <a:pPr lvl="1" eaLnBrk="1" hangingPunct="1"/>
            <a:r>
              <a:rPr lang="en-US" sz="1400" smtClean="0"/>
              <a:t>Components</a:t>
            </a:r>
          </a:p>
          <a:p>
            <a:pPr eaLnBrk="1" hangingPunct="1"/>
            <a:r>
              <a:rPr lang="en-US" sz="1600" smtClean="0"/>
              <a:t>Offload to alternates</a:t>
            </a:r>
          </a:p>
          <a:p>
            <a:pPr lvl="1" eaLnBrk="1" hangingPunct="1"/>
            <a:r>
              <a:rPr lang="en-US" sz="1400" smtClean="0"/>
              <a:t>Source (mfg sites, distribution centers, suppliers)</a:t>
            </a:r>
          </a:p>
          <a:p>
            <a:pPr lvl="1" eaLnBrk="1" hangingPunct="1"/>
            <a:r>
              <a:rPr lang="en-US" sz="1400" smtClean="0"/>
              <a:t>Routing</a:t>
            </a:r>
          </a:p>
          <a:p>
            <a:pPr lvl="1" eaLnBrk="1" hangingPunct="1"/>
            <a:r>
              <a:rPr lang="en-US" sz="1400" smtClean="0"/>
              <a:t>Bills of material</a:t>
            </a:r>
          </a:p>
          <a:p>
            <a:pPr lvl="1" eaLnBrk="1" hangingPunct="1"/>
            <a:r>
              <a:rPr lang="en-US" sz="1400" smtClean="0"/>
              <a:t>Resource</a:t>
            </a:r>
          </a:p>
          <a:p>
            <a:pPr lvl="1" eaLnBrk="1" hangingPunct="1"/>
            <a:r>
              <a:rPr lang="en-US" sz="1400" smtClean="0"/>
              <a:t>Ship method</a:t>
            </a:r>
          </a:p>
          <a:p>
            <a:pPr eaLnBrk="1" hangingPunct="1"/>
            <a:r>
              <a:rPr lang="en-US" sz="1600" smtClean="0"/>
              <a:t>Account for effectivity</a:t>
            </a:r>
          </a:p>
          <a:p>
            <a:pPr lvl="1" eaLnBrk="1" hangingPunct="1"/>
            <a:r>
              <a:rPr lang="en-US" sz="1400" smtClean="0"/>
              <a:t>BOM effectivity</a:t>
            </a:r>
          </a:p>
          <a:p>
            <a:pPr lvl="1" eaLnBrk="1" hangingPunct="1"/>
            <a:r>
              <a:rPr lang="en-US" sz="1400" smtClean="0"/>
              <a:t>Engineering change orders</a:t>
            </a:r>
          </a:p>
          <a:p>
            <a:pPr lvl="1" eaLnBrk="1" hangingPunct="1"/>
            <a:r>
              <a:rPr lang="en-US" sz="1400" smtClean="0"/>
              <a:t>Sourcing effectivity</a:t>
            </a:r>
          </a:p>
          <a:p>
            <a:pPr eaLnBrk="1" hangingPunct="1"/>
            <a:r>
              <a:rPr lang="en-US" sz="1600" smtClean="0"/>
              <a:t>Consider user-defined ranks and priorities</a:t>
            </a:r>
            <a:endParaRPr lang="en-US" sz="1400" smtClean="0"/>
          </a:p>
        </p:txBody>
      </p:sp>
      <p:sp>
        <p:nvSpPr>
          <p:cNvPr id="21510"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Automate planning decisions and model the constraints of your supply chain</a:t>
            </a:r>
          </a:p>
        </p:txBody>
      </p:sp>
      <p:pic>
        <p:nvPicPr>
          <p:cNvPr id="21511" name="Picture 9"/>
          <p:cNvPicPr>
            <a:picLocks noChangeAspect="1" noChangeArrowheads="1"/>
          </p:cNvPicPr>
          <p:nvPr/>
        </p:nvPicPr>
        <p:blipFill>
          <a:blip r:embed="rId3" cstate="print"/>
          <a:srcRect l="-958" t="10069" r="16832" b="7248"/>
          <a:stretch>
            <a:fillRect/>
          </a:stretch>
        </p:blipFill>
        <p:spPr bwMode="auto">
          <a:xfrm>
            <a:off x="7472363" y="4914900"/>
            <a:ext cx="1289050" cy="1208088"/>
          </a:xfrm>
          <a:prstGeom prst="rect">
            <a:avLst/>
          </a:prstGeom>
          <a:noFill/>
          <a:ln w="9525">
            <a:noFill/>
            <a:miter lim="800000"/>
            <a:headEnd/>
            <a:tailEnd/>
          </a:ln>
        </p:spPr>
      </p:pic>
      <p:sp>
        <p:nvSpPr>
          <p:cNvPr id="21512" name="Rectangle 8"/>
          <p:cNvSpPr>
            <a:spLocks noChangeArrowheads="1"/>
          </p:cNvSpPr>
          <p:nvPr/>
        </p:nvSpPr>
        <p:spPr bwMode="auto">
          <a:xfrm>
            <a:off x="4514850" y="1731963"/>
            <a:ext cx="4200525" cy="4184650"/>
          </a:xfrm>
          <a:prstGeom prst="rect">
            <a:avLst/>
          </a:prstGeom>
          <a:noFill/>
          <a:ln w="9525">
            <a:noFill/>
            <a:miter lim="800000"/>
            <a:headEnd/>
            <a:tailEnd/>
          </a:ln>
        </p:spPr>
        <p:txBody>
          <a:bodyPr lIns="0" tIns="0" rIns="0" bIns="0"/>
          <a:lstStyle/>
          <a:p>
            <a:pPr marL="227013" indent="-227013">
              <a:spcBef>
                <a:spcPct val="20000"/>
              </a:spcBef>
              <a:buClr>
                <a:schemeClr val="accent1"/>
              </a:buClr>
              <a:buFontTx/>
              <a:buChar char="•"/>
            </a:pPr>
            <a:r>
              <a:rPr lang="en-US" sz="1600"/>
              <a:t>Order modifiers</a:t>
            </a:r>
          </a:p>
          <a:p>
            <a:pPr marL="569913" lvl="1" indent="-228600">
              <a:spcBef>
                <a:spcPct val="20000"/>
              </a:spcBef>
              <a:buClr>
                <a:schemeClr val="accent1"/>
              </a:buClr>
              <a:buFont typeface="Arial" pitchFamily="34" charset="0"/>
              <a:buChar char="–"/>
            </a:pPr>
            <a:r>
              <a:rPr lang="en-US" b="0"/>
              <a:t>Item, supplier</a:t>
            </a:r>
          </a:p>
          <a:p>
            <a:pPr marL="227013" indent="-227013">
              <a:spcBef>
                <a:spcPct val="20000"/>
              </a:spcBef>
              <a:buClr>
                <a:schemeClr val="accent1"/>
              </a:buClr>
              <a:buFontTx/>
              <a:buChar char="•"/>
            </a:pPr>
            <a:r>
              <a:rPr lang="en-US" sz="1600"/>
              <a:t>Lead times</a:t>
            </a:r>
          </a:p>
          <a:p>
            <a:pPr marL="569913" lvl="1" indent="-228600">
              <a:spcBef>
                <a:spcPct val="20000"/>
              </a:spcBef>
              <a:buClr>
                <a:schemeClr val="accent1"/>
              </a:buClr>
              <a:buFont typeface="Arial" pitchFamily="34" charset="0"/>
              <a:buChar char="–"/>
            </a:pPr>
            <a:r>
              <a:rPr lang="en-US" b="0"/>
              <a:t>Item, supplier, manufacturing</a:t>
            </a:r>
          </a:p>
          <a:p>
            <a:pPr marL="227013" indent="-227013">
              <a:spcBef>
                <a:spcPct val="20000"/>
              </a:spcBef>
              <a:buClr>
                <a:schemeClr val="accent1"/>
              </a:buClr>
              <a:buFontTx/>
              <a:buChar char="•"/>
            </a:pPr>
            <a:r>
              <a:rPr lang="en-US" sz="1600"/>
              <a:t>Planning time fence and calendars</a:t>
            </a:r>
          </a:p>
          <a:p>
            <a:pPr marL="569913" lvl="1" indent="-228600">
              <a:spcBef>
                <a:spcPct val="20000"/>
              </a:spcBef>
              <a:buClr>
                <a:schemeClr val="accent1"/>
              </a:buClr>
              <a:buFont typeface="Arial" pitchFamily="34" charset="0"/>
              <a:buChar char="–"/>
            </a:pPr>
            <a:r>
              <a:rPr lang="en-US" b="0"/>
              <a:t>Shipping, receiving, supplier, resource work days</a:t>
            </a:r>
          </a:p>
          <a:p>
            <a:pPr marL="227013" indent="-227013">
              <a:spcBef>
                <a:spcPct val="20000"/>
              </a:spcBef>
              <a:buClr>
                <a:schemeClr val="accent1"/>
              </a:buClr>
              <a:buFontTx/>
              <a:buChar char="•"/>
            </a:pPr>
            <a:r>
              <a:rPr lang="en-US" sz="1600"/>
              <a:t>Co- and by-products</a:t>
            </a:r>
          </a:p>
          <a:p>
            <a:pPr marL="227013" indent="-227013">
              <a:spcBef>
                <a:spcPct val="20000"/>
              </a:spcBef>
              <a:buClr>
                <a:schemeClr val="accent1"/>
              </a:buClr>
              <a:buFontTx/>
              <a:buChar char="•"/>
            </a:pPr>
            <a:r>
              <a:rPr lang="en-US" sz="1600"/>
              <a:t>Firm orders</a:t>
            </a:r>
          </a:p>
          <a:p>
            <a:pPr marL="227013" indent="-227013">
              <a:spcBef>
                <a:spcPct val="20000"/>
              </a:spcBef>
              <a:buClr>
                <a:schemeClr val="accent1"/>
              </a:buClr>
              <a:buFontTx/>
              <a:buChar char="•"/>
            </a:pPr>
            <a:r>
              <a:rPr lang="en-US" sz="1600"/>
              <a:t>Forecast spreading and consumption</a:t>
            </a:r>
          </a:p>
          <a:p>
            <a:pPr marL="227013" indent="-227013">
              <a:spcBef>
                <a:spcPct val="20000"/>
              </a:spcBef>
              <a:buClr>
                <a:schemeClr val="accent1"/>
              </a:buClr>
              <a:buFontTx/>
              <a:buChar char="•"/>
            </a:pPr>
            <a:r>
              <a:rPr lang="en-US" sz="1600"/>
              <a:t>Routings</a:t>
            </a:r>
          </a:p>
          <a:p>
            <a:pPr marL="569913" lvl="1" indent="-228600">
              <a:spcBef>
                <a:spcPct val="20000"/>
              </a:spcBef>
              <a:buClr>
                <a:schemeClr val="accent1"/>
              </a:buClr>
              <a:buFont typeface="Arial" pitchFamily="34" charset="0"/>
              <a:buChar char="–"/>
            </a:pPr>
            <a:r>
              <a:rPr lang="en-US" b="0"/>
              <a:t>Operation yield</a:t>
            </a:r>
          </a:p>
          <a:p>
            <a:pPr marL="569913" lvl="1" indent="-228600">
              <a:spcBef>
                <a:spcPct val="20000"/>
              </a:spcBef>
              <a:buClr>
                <a:schemeClr val="accent1"/>
              </a:buClr>
              <a:buFont typeface="Arial" pitchFamily="34" charset="0"/>
              <a:buChar char="–"/>
            </a:pPr>
            <a:r>
              <a:rPr lang="en-US" b="0"/>
              <a:t>Max assigned units</a:t>
            </a:r>
          </a:p>
          <a:p>
            <a:pPr marL="569913" lvl="1" indent="-228600">
              <a:spcBef>
                <a:spcPct val="20000"/>
              </a:spcBef>
              <a:buClr>
                <a:schemeClr val="accent1"/>
              </a:buClr>
              <a:buFont typeface="Arial" pitchFamily="34" charset="0"/>
              <a:buChar char="–"/>
            </a:pPr>
            <a:r>
              <a:rPr lang="en-US" b="0"/>
              <a:t>Resource efficiency</a:t>
            </a:r>
          </a:p>
        </p:txBody>
      </p:sp>
      <p:sp>
        <p:nvSpPr>
          <p:cNvPr id="21513" name="Line 9"/>
          <p:cNvSpPr>
            <a:spLocks noChangeShapeType="1"/>
          </p:cNvSpPr>
          <p:nvPr/>
        </p:nvSpPr>
        <p:spPr bwMode="auto">
          <a:xfrm>
            <a:off x="4252913" y="1465263"/>
            <a:ext cx="0" cy="4486275"/>
          </a:xfrm>
          <a:prstGeom prst="line">
            <a:avLst/>
          </a:prstGeom>
          <a:noFill/>
          <a:ln w="9525">
            <a:solidFill>
              <a:schemeClr val="accent2"/>
            </a:solidFill>
            <a:round/>
            <a:headEnd/>
            <a:tailEnd/>
          </a:ln>
        </p:spPr>
        <p:txBody>
          <a:bodyPr lIns="92075" tIns="46038" rIns="92075" bIns="46038">
            <a:spAutoFit/>
          </a:bodyPr>
          <a:lstStyle/>
          <a:p>
            <a:endParaRPr lang="en-US"/>
          </a:p>
        </p:txBody>
      </p:sp>
      <p:sp>
        <p:nvSpPr>
          <p:cNvPr id="21514" name="Text Box 10"/>
          <p:cNvSpPr txBox="1">
            <a:spLocks noChangeArrowheads="1"/>
          </p:cNvSpPr>
          <p:nvPr/>
        </p:nvSpPr>
        <p:spPr bwMode="auto">
          <a:xfrm>
            <a:off x="508000" y="1325563"/>
            <a:ext cx="1349375" cy="4572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2400" i="1">
                <a:solidFill>
                  <a:srgbClr val="FF3300"/>
                </a:solidFill>
                <a:latin typeface="Adobe Garamond Pro Bold"/>
              </a:rPr>
              <a:t>Decisions</a:t>
            </a:r>
          </a:p>
        </p:txBody>
      </p:sp>
      <p:sp>
        <p:nvSpPr>
          <p:cNvPr id="21515" name="Text Box 11"/>
          <p:cNvSpPr txBox="1">
            <a:spLocks noChangeArrowheads="1"/>
          </p:cNvSpPr>
          <p:nvPr/>
        </p:nvSpPr>
        <p:spPr bwMode="auto">
          <a:xfrm>
            <a:off x="7072313" y="1325563"/>
            <a:ext cx="1619250" cy="4572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2400" i="1">
                <a:solidFill>
                  <a:srgbClr val="FF3300"/>
                </a:solidFill>
                <a:latin typeface="Adobe Garamond Pro Bold"/>
              </a:rPr>
              <a:t>Constraints</a:t>
            </a:r>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2"/>
          <p:cNvSpPr>
            <a:spLocks noGrp="1"/>
          </p:cNvSpPr>
          <p:nvPr>
            <p:ph type="sldNum" sz="quarter" idx="11"/>
          </p:nvPr>
        </p:nvSpPr>
        <p:spPr>
          <a:noFill/>
        </p:spPr>
        <p:txBody>
          <a:bodyPr/>
          <a:lstStyle/>
          <a:p>
            <a:fld id="{9E1FDD2E-9852-46E6-82C4-D6AFB50BC2B0}" type="slidenum">
              <a:rPr lang="en-US" smtClean="0">
                <a:latin typeface="Arial" pitchFamily="34" charset="0"/>
                <a:cs typeface="Arial" pitchFamily="34" charset="0"/>
              </a:rPr>
              <a:pPr/>
              <a:t>19</a:t>
            </a:fld>
            <a:endParaRPr lang="en-US" smtClean="0">
              <a:latin typeface="Arial" pitchFamily="34" charset="0"/>
              <a:cs typeface="Arial" pitchFamily="34" charset="0"/>
            </a:endParaRPr>
          </a:p>
        </p:txBody>
      </p:sp>
      <p:sp>
        <p:nvSpPr>
          <p:cNvPr id="403458" name="Rectangle 2"/>
          <p:cNvSpPr>
            <a:spLocks noChangeArrowheads="1"/>
          </p:cNvSpPr>
          <p:nvPr/>
        </p:nvSpPr>
        <p:spPr bwMode="auto">
          <a:xfrm>
            <a:off x="323850" y="3287713"/>
            <a:ext cx="8255000" cy="21796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grpSp>
        <p:nvGrpSpPr>
          <p:cNvPr id="22532" name="Group 3"/>
          <p:cNvGrpSpPr>
            <a:grpSpLocks/>
          </p:cNvGrpSpPr>
          <p:nvPr/>
        </p:nvGrpSpPr>
        <p:grpSpPr bwMode="auto">
          <a:xfrm>
            <a:off x="12700" y="1679575"/>
            <a:ext cx="9131300" cy="822325"/>
            <a:chOff x="511" y="666"/>
            <a:chExt cx="4693" cy="518"/>
          </a:xfrm>
        </p:grpSpPr>
        <p:sp>
          <p:nvSpPr>
            <p:cNvPr id="22538" name="Rectangle 4"/>
            <p:cNvSpPr>
              <a:spLocks noChangeArrowheads="1"/>
            </p:cNvSpPr>
            <p:nvPr/>
          </p:nvSpPr>
          <p:spPr bwMode="auto">
            <a:xfrm>
              <a:off x="511" y="686"/>
              <a:ext cx="4693" cy="484"/>
            </a:xfrm>
            <a:prstGeom prst="rect">
              <a:avLst/>
            </a:prstGeom>
            <a:gradFill rotWithShape="0">
              <a:gsLst>
                <a:gs pos="0">
                  <a:srgbClr val="F2F2F2"/>
                </a:gs>
                <a:gs pos="50000">
                  <a:srgbClr val="DDDDDD"/>
                </a:gs>
                <a:gs pos="100000">
                  <a:srgbClr val="F2F2F2"/>
                </a:gs>
              </a:gsLst>
              <a:lin ang="0" scaled="1"/>
            </a:gradFill>
            <a:ln w="9525">
              <a:noFill/>
              <a:miter lim="800000"/>
              <a:headEnd/>
              <a:tailEnd/>
            </a:ln>
          </p:spPr>
          <p:txBody>
            <a:bodyPr wrap="none" anchor="ctr"/>
            <a:lstStyle/>
            <a:p>
              <a:pPr algn="ctr">
                <a:buClr>
                  <a:schemeClr val="accent1"/>
                </a:buClr>
              </a:pPr>
              <a:endParaRPr lang="en-US"/>
            </a:p>
          </p:txBody>
        </p:sp>
        <p:sp>
          <p:nvSpPr>
            <p:cNvPr id="22539" name="Rectangle 5"/>
            <p:cNvSpPr>
              <a:spLocks noChangeArrowheads="1"/>
            </p:cNvSpPr>
            <p:nvPr/>
          </p:nvSpPr>
          <p:spPr bwMode="auto">
            <a:xfrm>
              <a:off x="511" y="1157"/>
              <a:ext cx="4693" cy="27"/>
            </a:xfrm>
            <a:prstGeom prst="rect">
              <a:avLst/>
            </a:prstGeom>
            <a:gradFill rotWithShape="0">
              <a:gsLst>
                <a:gs pos="0">
                  <a:srgbClr val="FF0000"/>
                </a:gs>
                <a:gs pos="100000">
                  <a:srgbClr val="FFB6B6"/>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sp>
          <p:nvSpPr>
            <p:cNvPr id="22540" name="Rectangle 6"/>
            <p:cNvSpPr>
              <a:spLocks noChangeArrowheads="1"/>
            </p:cNvSpPr>
            <p:nvPr/>
          </p:nvSpPr>
          <p:spPr bwMode="auto">
            <a:xfrm>
              <a:off x="511" y="666"/>
              <a:ext cx="4693" cy="27"/>
            </a:xfrm>
            <a:prstGeom prst="rect">
              <a:avLst/>
            </a:prstGeom>
            <a:gradFill rotWithShape="0">
              <a:gsLst>
                <a:gs pos="0">
                  <a:srgbClr val="FFB6B6"/>
                </a:gs>
                <a:gs pos="100000">
                  <a:srgbClr val="FF0000"/>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grpSp>
      <p:sp>
        <p:nvSpPr>
          <p:cNvPr id="22533" name="Text Box 7"/>
          <p:cNvSpPr txBox="1">
            <a:spLocks noChangeArrowheads="1"/>
          </p:cNvSpPr>
          <p:nvPr/>
        </p:nvSpPr>
        <p:spPr bwMode="auto">
          <a:xfrm>
            <a:off x="193675" y="1841500"/>
            <a:ext cx="6835775" cy="427038"/>
          </a:xfrm>
          <a:prstGeom prst="rect">
            <a:avLst/>
          </a:prstGeom>
          <a:noFill/>
          <a:ln w="9525">
            <a:noFill/>
            <a:miter lim="800000"/>
            <a:headEnd/>
            <a:tailEnd/>
          </a:ln>
        </p:spPr>
        <p:txBody>
          <a:bodyPr lIns="0" tIns="0" rIns="0" bIns="0">
            <a:spAutoFit/>
          </a:bodyPr>
          <a:lstStyle/>
          <a:p>
            <a:pPr eaLnBrk="0" hangingPunct="0">
              <a:spcBef>
                <a:spcPct val="50000"/>
              </a:spcBef>
            </a:pPr>
            <a:r>
              <a:rPr lang="en-US" sz="2800">
                <a:cs typeface="Times New Roman" pitchFamily="18" charset="0"/>
              </a:rPr>
              <a:t>Oracle Rapid Planning</a:t>
            </a:r>
          </a:p>
        </p:txBody>
      </p:sp>
      <p:pic>
        <p:nvPicPr>
          <p:cNvPr id="22534" name="Picture 8" descr="Right Red"/>
          <p:cNvPicPr>
            <a:picLocks noChangeAspect="1" noChangeArrowheads="1"/>
          </p:cNvPicPr>
          <p:nvPr/>
        </p:nvPicPr>
        <p:blipFill>
          <a:blip r:embed="rId3" cstate="print"/>
          <a:srcRect/>
          <a:stretch>
            <a:fillRect/>
          </a:stretch>
        </p:blipFill>
        <p:spPr bwMode="auto">
          <a:xfrm>
            <a:off x="7010400" y="0"/>
            <a:ext cx="2133600" cy="914400"/>
          </a:xfrm>
          <a:prstGeom prst="rect">
            <a:avLst/>
          </a:prstGeom>
          <a:noFill/>
          <a:ln w="9525">
            <a:noFill/>
            <a:miter lim="800000"/>
            <a:headEnd/>
            <a:tailEnd/>
          </a:ln>
        </p:spPr>
      </p:pic>
      <p:pic>
        <p:nvPicPr>
          <p:cNvPr id="22535" name="Picture 9"/>
          <p:cNvPicPr>
            <a:picLocks noChangeAspect="1" noChangeArrowheads="1"/>
          </p:cNvPicPr>
          <p:nvPr/>
        </p:nvPicPr>
        <p:blipFill>
          <a:blip r:embed="rId4" cstate="print"/>
          <a:srcRect r="5524"/>
          <a:stretch>
            <a:fillRect/>
          </a:stretch>
        </p:blipFill>
        <p:spPr bwMode="auto">
          <a:xfrm>
            <a:off x="7011988" y="914400"/>
            <a:ext cx="2132012" cy="1549400"/>
          </a:xfrm>
          <a:prstGeom prst="rect">
            <a:avLst/>
          </a:prstGeom>
          <a:noFill/>
          <a:ln w="9525">
            <a:noFill/>
            <a:miter lim="800000"/>
            <a:headEnd/>
            <a:tailEnd/>
          </a:ln>
        </p:spPr>
      </p:pic>
      <p:sp>
        <p:nvSpPr>
          <p:cNvPr id="22536" name="Rectangle 10"/>
          <p:cNvSpPr>
            <a:spLocks noChangeArrowheads="1"/>
          </p:cNvSpPr>
          <p:nvPr/>
        </p:nvSpPr>
        <p:spPr bwMode="auto">
          <a:xfrm>
            <a:off x="122238" y="2538413"/>
            <a:ext cx="8926512" cy="427037"/>
          </a:xfrm>
          <a:prstGeom prst="rect">
            <a:avLst/>
          </a:prstGeom>
          <a:noFill/>
          <a:ln w="9525">
            <a:noFill/>
            <a:miter lim="800000"/>
            <a:headEnd/>
            <a:tailEnd/>
          </a:ln>
        </p:spPr>
        <p:txBody>
          <a:bodyPr wrap="none">
            <a:spAutoFit/>
          </a:bodyPr>
          <a:lstStyle/>
          <a:p>
            <a:pPr eaLnBrk="0" hangingPunct="0"/>
            <a:r>
              <a:rPr lang="en-US" sz="2200" i="1">
                <a:solidFill>
                  <a:srgbClr val="003399"/>
                </a:solidFill>
              </a:rPr>
              <a:t>Reduce planning cycle time and make faster short-term decisions</a:t>
            </a:r>
          </a:p>
        </p:txBody>
      </p:sp>
      <p:sp>
        <p:nvSpPr>
          <p:cNvPr id="22537" name="Rectangle 11"/>
          <p:cNvSpPr>
            <a:spLocks noChangeArrowheads="1"/>
          </p:cNvSpPr>
          <p:nvPr/>
        </p:nvSpPr>
        <p:spPr bwMode="auto">
          <a:xfrm>
            <a:off x="658813" y="3441700"/>
            <a:ext cx="7777162" cy="1746250"/>
          </a:xfrm>
          <a:prstGeom prst="rect">
            <a:avLst/>
          </a:prstGeom>
          <a:noFill/>
          <a:ln w="9525">
            <a:noFill/>
            <a:miter lim="800000"/>
            <a:headEnd/>
            <a:tailEnd/>
          </a:ln>
        </p:spPr>
        <p:txBody>
          <a:bodyPr lIns="92075" tIns="46038" rIns="92075" bIns="46038"/>
          <a:lstStyle/>
          <a:p>
            <a:pPr marL="457200" indent="-457200">
              <a:spcBef>
                <a:spcPct val="20000"/>
              </a:spcBef>
              <a:buClr>
                <a:schemeClr val="hlink"/>
              </a:buClr>
              <a:buFont typeface="Wingdings" pitchFamily="2" charset="2"/>
              <a:buChar char=""/>
            </a:pPr>
            <a:r>
              <a:rPr lang="en-US" sz="2000" b="0">
                <a:solidFill>
                  <a:srgbClr val="94958B"/>
                </a:solidFill>
              </a:rPr>
              <a:t>Empower planners with rapid what-if scenario planning</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accent1"/>
              </a:buClr>
              <a:buFont typeface="Wingdings" pitchFamily="2" charset="2"/>
              <a:buChar char=""/>
            </a:pPr>
            <a:r>
              <a:rPr lang="en-US" sz="2000" b="0"/>
              <a:t>Use a more productive UI for insightful analytics</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Make faster decisions through collaboration</a:t>
            </a:r>
          </a:p>
          <a:p>
            <a:pPr marL="1009650" lvl="1" indent="-381000">
              <a:spcBef>
                <a:spcPct val="20000"/>
              </a:spcBef>
              <a:buClr>
                <a:schemeClr val="accent1"/>
              </a:buClr>
              <a:buFont typeface="Wingdings" pitchFamily="2" charset="2"/>
              <a:buChar char=""/>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Translate decisions into actions</a:t>
            </a:r>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4"/>
          <p:cNvSpPr>
            <a:spLocks noGrp="1"/>
          </p:cNvSpPr>
          <p:nvPr>
            <p:ph type="sldNum" sz="quarter" idx="11"/>
          </p:nvPr>
        </p:nvSpPr>
        <p:spPr>
          <a:noFill/>
        </p:spPr>
        <p:txBody>
          <a:bodyPr/>
          <a:lstStyle/>
          <a:p>
            <a:fld id="{2CE32CB6-660F-43E7-A3CA-3D23EA830368}" type="slidenum">
              <a:rPr lang="en-US" smtClean="0">
                <a:latin typeface="Arial" pitchFamily="34" charset="0"/>
                <a:cs typeface="Arial" pitchFamily="34" charset="0"/>
              </a:rPr>
              <a:pPr/>
              <a:t>20</a:t>
            </a:fld>
            <a:endParaRPr lang="en-US" smtClean="0">
              <a:latin typeface="Arial" pitchFamily="34" charset="0"/>
              <a:cs typeface="Arial" pitchFamily="34" charset="0"/>
            </a:endParaRPr>
          </a:p>
        </p:txBody>
      </p:sp>
      <p:sp>
        <p:nvSpPr>
          <p:cNvPr id="23555" name="Rectangle 5"/>
          <p:cNvSpPr>
            <a:spLocks noChangeArrowheads="1"/>
          </p:cNvSpPr>
          <p:nvPr/>
        </p:nvSpPr>
        <p:spPr bwMode="auto">
          <a:xfrm>
            <a:off x="790575" y="1282700"/>
            <a:ext cx="8096250" cy="4541838"/>
          </a:xfrm>
          <a:prstGeom prst="rect">
            <a:avLst/>
          </a:prstGeom>
          <a:solidFill>
            <a:srgbClr val="EAEAEA"/>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420870" name="Rectangle 6"/>
          <p:cNvSpPr>
            <a:spLocks noChangeArrowheads="1"/>
          </p:cNvSpPr>
          <p:nvPr/>
        </p:nvSpPr>
        <p:spPr bwMode="auto">
          <a:xfrm>
            <a:off x="1139825" y="1420813"/>
            <a:ext cx="7478713" cy="4205287"/>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23557" name="Rectangle 2"/>
          <p:cNvSpPr>
            <a:spLocks noGrp="1" noChangeArrowheads="1"/>
          </p:cNvSpPr>
          <p:nvPr>
            <p:ph type="title"/>
          </p:nvPr>
        </p:nvSpPr>
        <p:spPr/>
        <p:txBody>
          <a:bodyPr/>
          <a:lstStyle/>
          <a:p>
            <a:pPr eaLnBrk="1" hangingPunct="1"/>
            <a:r>
              <a:rPr lang="en-US" smtClean="0"/>
              <a:t>Strong UI for improved planner productivity</a:t>
            </a:r>
          </a:p>
        </p:txBody>
      </p:sp>
      <p:sp>
        <p:nvSpPr>
          <p:cNvPr id="23558" name="Rectangle 3"/>
          <p:cNvSpPr>
            <a:spLocks noGrp="1" noChangeArrowheads="1"/>
          </p:cNvSpPr>
          <p:nvPr>
            <p:ph type="body" idx="1"/>
          </p:nvPr>
        </p:nvSpPr>
        <p:spPr>
          <a:xfrm>
            <a:off x="1581150" y="1668463"/>
            <a:ext cx="6918325" cy="3584575"/>
          </a:xfrm>
        </p:spPr>
        <p:txBody>
          <a:bodyPr/>
          <a:lstStyle/>
          <a:p>
            <a:pPr eaLnBrk="1" hangingPunct="1"/>
            <a:r>
              <a:rPr lang="en-US" sz="1600" smtClean="0"/>
              <a:t>Spreadsheet style UI</a:t>
            </a:r>
          </a:p>
          <a:p>
            <a:pPr eaLnBrk="1" hangingPunct="1"/>
            <a:r>
              <a:rPr lang="en-US" sz="1600" smtClean="0"/>
              <a:t>Personalization</a:t>
            </a:r>
          </a:p>
          <a:p>
            <a:pPr eaLnBrk="1" hangingPunct="1"/>
            <a:r>
              <a:rPr lang="en-US" sz="1600" smtClean="0"/>
              <a:t>Interactive analytics</a:t>
            </a:r>
          </a:p>
          <a:p>
            <a:pPr eaLnBrk="1" hangingPunct="1"/>
            <a:r>
              <a:rPr lang="en-US" sz="1600" smtClean="0"/>
              <a:t>Interactive what</a:t>
            </a:r>
            <a:r>
              <a:rPr lang="en-US" sz="1600" b="0" smtClean="0"/>
              <a:t>-</a:t>
            </a:r>
            <a:r>
              <a:rPr lang="en-US" sz="1600" smtClean="0"/>
              <a:t>if simulation</a:t>
            </a:r>
          </a:p>
          <a:p>
            <a:pPr eaLnBrk="1" hangingPunct="1"/>
            <a:r>
              <a:rPr lang="en-US" sz="1600" smtClean="0"/>
              <a:t>Fast plan copy</a:t>
            </a:r>
          </a:p>
          <a:p>
            <a:pPr eaLnBrk="1" hangingPunct="1"/>
            <a:r>
              <a:rPr lang="en-US" sz="1600" smtClean="0"/>
              <a:t>Compare multiple plans</a:t>
            </a:r>
          </a:p>
          <a:p>
            <a:pPr eaLnBrk="1" hangingPunct="1"/>
            <a:r>
              <a:rPr lang="en-US" sz="1600" smtClean="0"/>
              <a:t>Ad-hoc queries and filters</a:t>
            </a:r>
          </a:p>
          <a:p>
            <a:pPr eaLnBrk="1" hangingPunct="1"/>
            <a:r>
              <a:rPr lang="en-US" sz="1600" smtClean="0"/>
              <a:t>Sort on all columns</a:t>
            </a:r>
          </a:p>
          <a:p>
            <a:pPr eaLnBrk="1" hangingPunct="1"/>
            <a:r>
              <a:rPr lang="en-US" sz="1600" smtClean="0"/>
              <a:t>Mass edit</a:t>
            </a:r>
          </a:p>
          <a:p>
            <a:pPr eaLnBrk="1" hangingPunct="1"/>
            <a:r>
              <a:rPr lang="en-US" sz="1600" smtClean="0"/>
              <a:t>Find in work sheet</a:t>
            </a:r>
          </a:p>
          <a:p>
            <a:pPr eaLnBrk="1" hangingPunct="1"/>
            <a:r>
              <a:rPr lang="en-US" sz="1600" smtClean="0"/>
              <a:t>Planner collaboration</a:t>
            </a:r>
          </a:p>
          <a:p>
            <a:pPr eaLnBrk="1" hangingPunct="1"/>
            <a:r>
              <a:rPr lang="en-US" sz="1600" smtClean="0"/>
              <a:t>Export to MS Excel</a:t>
            </a:r>
          </a:p>
        </p:txBody>
      </p:sp>
      <p:sp>
        <p:nvSpPr>
          <p:cNvPr id="23559"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Highly configurable spreadsheet-style planner workspaces</a:t>
            </a:r>
          </a:p>
        </p:txBody>
      </p:sp>
      <p:sp>
        <p:nvSpPr>
          <p:cNvPr id="23560" name="Rectangle 7"/>
          <p:cNvSpPr>
            <a:spLocks noChangeArrowheads="1"/>
          </p:cNvSpPr>
          <p:nvPr/>
        </p:nvSpPr>
        <p:spPr bwMode="auto">
          <a:xfrm>
            <a:off x="-4575175" y="-184150"/>
            <a:ext cx="6835775" cy="2038350"/>
          </a:xfrm>
          <a:prstGeom prst="rect">
            <a:avLst/>
          </a:prstGeom>
          <a:noFill/>
          <a:ln w="9525">
            <a:noFill/>
            <a:miter lim="800000"/>
            <a:headEnd/>
            <a:tailEnd/>
          </a:ln>
        </p:spPr>
        <p:txBody>
          <a:bodyPr lIns="0" tIns="0" rIns="0" bIns="0"/>
          <a:lstStyle/>
          <a:p>
            <a:pPr marL="227013" indent="-227013">
              <a:spcBef>
                <a:spcPct val="20000"/>
              </a:spcBef>
              <a:buClr>
                <a:schemeClr val="accent1"/>
              </a:buClr>
              <a:buFontTx/>
              <a:buChar char="•"/>
            </a:pPr>
            <a:endParaRPr lang="en-US" sz="1800"/>
          </a:p>
        </p:txBody>
      </p:sp>
      <p:pic>
        <p:nvPicPr>
          <p:cNvPr id="23561" name="Picture 10" descr="man"/>
          <p:cNvPicPr>
            <a:picLocks noChangeAspect="1" noChangeArrowheads="1"/>
          </p:cNvPicPr>
          <p:nvPr/>
        </p:nvPicPr>
        <p:blipFill>
          <a:blip r:embed="rId3" cstate="print"/>
          <a:srcRect/>
          <a:stretch>
            <a:fillRect/>
          </a:stretch>
        </p:blipFill>
        <p:spPr bwMode="auto">
          <a:xfrm>
            <a:off x="369888" y="5326063"/>
            <a:ext cx="896937" cy="723900"/>
          </a:xfrm>
          <a:prstGeom prst="rect">
            <a:avLst/>
          </a:prstGeom>
          <a:noFill/>
          <a:ln w="9525">
            <a:noFill/>
            <a:miter lim="800000"/>
            <a:headEnd/>
            <a:tailEnd/>
          </a:ln>
        </p:spPr>
      </p:pic>
      <p:pic>
        <p:nvPicPr>
          <p:cNvPr id="23562" name="Picture 11" descr="rp_analytics-before-metric-add.png"/>
          <p:cNvPicPr>
            <a:picLocks noChangeAspect="1"/>
          </p:cNvPicPr>
          <p:nvPr/>
        </p:nvPicPr>
        <p:blipFill>
          <a:blip r:embed="rId4" cstate="print"/>
          <a:srcRect/>
          <a:stretch>
            <a:fillRect/>
          </a:stretch>
        </p:blipFill>
        <p:spPr bwMode="auto">
          <a:xfrm>
            <a:off x="5375275" y="1627188"/>
            <a:ext cx="3094038" cy="2316162"/>
          </a:xfrm>
          <a:prstGeom prst="rect">
            <a:avLst/>
          </a:prstGeom>
          <a:noFill/>
          <a:ln w="9525">
            <a:noFill/>
            <a:miter lim="800000"/>
            <a:headEnd/>
            <a:tailEnd/>
          </a:ln>
        </p:spPr>
      </p:pic>
      <p:pic>
        <p:nvPicPr>
          <p:cNvPr id="23563" name="Picture 12" descr="rp_A002.png"/>
          <p:cNvPicPr>
            <a:picLocks noChangeAspect="1"/>
          </p:cNvPicPr>
          <p:nvPr/>
        </p:nvPicPr>
        <p:blipFill>
          <a:blip r:embed="rId5" cstate="print"/>
          <a:srcRect/>
          <a:stretch>
            <a:fillRect/>
          </a:stretch>
        </p:blipFill>
        <p:spPr bwMode="auto">
          <a:xfrm>
            <a:off x="4956175" y="3438525"/>
            <a:ext cx="3375025" cy="210502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4"/>
          <p:cNvSpPr>
            <a:spLocks noGrp="1"/>
          </p:cNvSpPr>
          <p:nvPr>
            <p:ph type="sldNum" sz="quarter" idx="11"/>
          </p:nvPr>
        </p:nvSpPr>
        <p:spPr>
          <a:noFill/>
        </p:spPr>
        <p:txBody>
          <a:bodyPr/>
          <a:lstStyle/>
          <a:p>
            <a:fld id="{3F564C99-14DE-4004-B513-71DFF92F34F3}" type="slidenum">
              <a:rPr lang="en-US" smtClean="0">
                <a:latin typeface="Arial" pitchFamily="34" charset="0"/>
                <a:cs typeface="Arial" pitchFamily="34" charset="0"/>
              </a:rPr>
              <a:pPr/>
              <a:t>21</a:t>
            </a:fld>
            <a:endParaRPr lang="en-US" smtClean="0">
              <a:latin typeface="Arial" pitchFamily="34" charset="0"/>
              <a:cs typeface="Arial" pitchFamily="34" charset="0"/>
            </a:endParaRPr>
          </a:p>
        </p:txBody>
      </p:sp>
      <p:sp>
        <p:nvSpPr>
          <p:cNvPr id="24579" name="Rectangle 2"/>
          <p:cNvSpPr>
            <a:spLocks noGrp="1" noChangeArrowheads="1"/>
          </p:cNvSpPr>
          <p:nvPr>
            <p:ph type="title"/>
          </p:nvPr>
        </p:nvSpPr>
        <p:spPr/>
        <p:txBody>
          <a:bodyPr/>
          <a:lstStyle/>
          <a:p>
            <a:pPr eaLnBrk="1" hangingPunct="1"/>
            <a:r>
              <a:rPr lang="en-US" smtClean="0"/>
              <a:t>Strong UI for improved planner productivity</a:t>
            </a:r>
          </a:p>
        </p:txBody>
      </p:sp>
      <p:sp>
        <p:nvSpPr>
          <p:cNvPr id="24580"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Highly configurable spreadsheet-style planner workspaces</a:t>
            </a:r>
          </a:p>
        </p:txBody>
      </p:sp>
      <p:pic>
        <p:nvPicPr>
          <p:cNvPr id="24581" name="Picture 5" descr="rp_splitter_04.png"/>
          <p:cNvPicPr>
            <a:picLocks noChangeAspect="1"/>
          </p:cNvPicPr>
          <p:nvPr/>
        </p:nvPicPr>
        <p:blipFill>
          <a:blip r:embed="rId3" cstate="print"/>
          <a:srcRect/>
          <a:stretch>
            <a:fillRect/>
          </a:stretch>
        </p:blipFill>
        <p:spPr bwMode="auto">
          <a:xfrm>
            <a:off x="254000" y="1123950"/>
            <a:ext cx="8509000" cy="493395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9" descr="rp_A012.png"/>
          <p:cNvPicPr>
            <a:picLocks noChangeAspect="1"/>
          </p:cNvPicPr>
          <p:nvPr/>
        </p:nvPicPr>
        <p:blipFill>
          <a:blip r:embed="rId3" cstate="print"/>
          <a:srcRect/>
          <a:stretch>
            <a:fillRect/>
          </a:stretch>
        </p:blipFill>
        <p:spPr bwMode="auto">
          <a:xfrm>
            <a:off x="195263" y="1476375"/>
            <a:ext cx="4197350" cy="2603500"/>
          </a:xfrm>
          <a:prstGeom prst="rect">
            <a:avLst/>
          </a:prstGeom>
          <a:noFill/>
          <a:ln w="9525">
            <a:noFill/>
            <a:miter lim="800000"/>
            <a:headEnd/>
            <a:tailEnd/>
          </a:ln>
        </p:spPr>
      </p:pic>
      <p:pic>
        <p:nvPicPr>
          <p:cNvPr id="25603" name="Picture 16" descr="rp_A003.png"/>
          <p:cNvPicPr>
            <a:picLocks noChangeAspect="1"/>
          </p:cNvPicPr>
          <p:nvPr/>
        </p:nvPicPr>
        <p:blipFill>
          <a:blip r:embed="rId4" cstate="print"/>
          <a:srcRect/>
          <a:stretch>
            <a:fillRect/>
          </a:stretch>
        </p:blipFill>
        <p:spPr bwMode="auto">
          <a:xfrm>
            <a:off x="4089400" y="1295400"/>
            <a:ext cx="4318000" cy="2686050"/>
          </a:xfrm>
          <a:prstGeom prst="rect">
            <a:avLst/>
          </a:prstGeom>
          <a:noFill/>
          <a:ln w="9525">
            <a:noFill/>
            <a:miter lim="800000"/>
            <a:headEnd/>
            <a:tailEnd/>
          </a:ln>
        </p:spPr>
      </p:pic>
      <p:sp>
        <p:nvSpPr>
          <p:cNvPr id="25604" name="Slide Number Placeholder 4"/>
          <p:cNvSpPr>
            <a:spLocks noGrp="1"/>
          </p:cNvSpPr>
          <p:nvPr>
            <p:ph type="sldNum" sz="quarter" idx="11"/>
          </p:nvPr>
        </p:nvSpPr>
        <p:spPr>
          <a:noFill/>
        </p:spPr>
        <p:txBody>
          <a:bodyPr/>
          <a:lstStyle/>
          <a:p>
            <a:fld id="{209ADD01-29F5-4143-B93A-8B0789B5DE3C}" type="slidenum">
              <a:rPr lang="en-US" smtClean="0">
                <a:latin typeface="Arial" pitchFamily="34" charset="0"/>
                <a:cs typeface="Arial" pitchFamily="34" charset="0"/>
              </a:rPr>
              <a:pPr/>
              <a:t>22</a:t>
            </a:fld>
            <a:endParaRPr lang="en-US" smtClean="0">
              <a:latin typeface="Arial" pitchFamily="34" charset="0"/>
              <a:cs typeface="Arial" pitchFamily="34" charset="0"/>
            </a:endParaRPr>
          </a:p>
        </p:txBody>
      </p:sp>
      <p:sp>
        <p:nvSpPr>
          <p:cNvPr id="25605" name="Rectangle 2"/>
          <p:cNvSpPr>
            <a:spLocks noGrp="1" noChangeArrowheads="1"/>
          </p:cNvSpPr>
          <p:nvPr>
            <p:ph type="title"/>
          </p:nvPr>
        </p:nvSpPr>
        <p:spPr/>
        <p:txBody>
          <a:bodyPr/>
          <a:lstStyle/>
          <a:p>
            <a:pPr eaLnBrk="1" hangingPunct="1"/>
            <a:r>
              <a:rPr lang="en-US" smtClean="0"/>
              <a:t>Strong UI for improved planner productivity</a:t>
            </a:r>
          </a:p>
        </p:txBody>
      </p:sp>
      <p:sp>
        <p:nvSpPr>
          <p:cNvPr id="25606"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Saved searches, mass edits, and quick order simulations</a:t>
            </a:r>
          </a:p>
        </p:txBody>
      </p:sp>
      <p:grpSp>
        <p:nvGrpSpPr>
          <p:cNvPr id="25607" name="Group 17"/>
          <p:cNvGrpSpPr>
            <a:grpSpLocks/>
          </p:cNvGrpSpPr>
          <p:nvPr/>
        </p:nvGrpSpPr>
        <p:grpSpPr bwMode="auto">
          <a:xfrm>
            <a:off x="6597650" y="2189163"/>
            <a:ext cx="2020888" cy="436562"/>
            <a:chOff x="6597650" y="2189163"/>
            <a:chExt cx="2020888" cy="436562"/>
          </a:xfrm>
        </p:grpSpPr>
        <p:sp>
          <p:nvSpPr>
            <p:cNvPr id="25619" name="Rectangle 17"/>
            <p:cNvSpPr>
              <a:spLocks noChangeArrowheads="1"/>
            </p:cNvSpPr>
            <p:nvPr/>
          </p:nvSpPr>
          <p:spPr bwMode="auto">
            <a:xfrm>
              <a:off x="6597650" y="2189163"/>
              <a:ext cx="2020888" cy="436562"/>
            </a:xfrm>
            <a:prstGeom prst="rect">
              <a:avLst/>
            </a:prstGeom>
            <a:solidFill>
              <a:srgbClr val="BE0000"/>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25620" name="Text Box 18"/>
            <p:cNvSpPr txBox="1">
              <a:spLocks noChangeArrowheads="1"/>
            </p:cNvSpPr>
            <p:nvPr/>
          </p:nvSpPr>
          <p:spPr bwMode="auto">
            <a:xfrm>
              <a:off x="6769100" y="2232025"/>
              <a:ext cx="1716817" cy="339196"/>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Mass edit items</a:t>
              </a:r>
            </a:p>
          </p:txBody>
        </p:sp>
      </p:grpSp>
      <p:pic>
        <p:nvPicPr>
          <p:cNvPr id="25608" name="Picture 18" descr="rp_A008.png"/>
          <p:cNvPicPr>
            <a:picLocks noChangeAspect="1"/>
          </p:cNvPicPr>
          <p:nvPr/>
        </p:nvPicPr>
        <p:blipFill>
          <a:blip r:embed="rId5" cstate="print"/>
          <a:srcRect/>
          <a:stretch>
            <a:fillRect/>
          </a:stretch>
        </p:blipFill>
        <p:spPr bwMode="auto">
          <a:xfrm>
            <a:off x="1539875" y="3419475"/>
            <a:ext cx="5146675" cy="3209925"/>
          </a:xfrm>
          <a:prstGeom prst="rect">
            <a:avLst/>
          </a:prstGeom>
          <a:noFill/>
          <a:ln w="9525">
            <a:noFill/>
            <a:miter lim="800000"/>
            <a:headEnd/>
            <a:tailEnd/>
          </a:ln>
        </p:spPr>
      </p:pic>
      <p:grpSp>
        <p:nvGrpSpPr>
          <p:cNvPr id="25609" name="Group 15"/>
          <p:cNvGrpSpPr>
            <a:grpSpLocks/>
          </p:cNvGrpSpPr>
          <p:nvPr/>
        </p:nvGrpSpPr>
        <p:grpSpPr bwMode="auto">
          <a:xfrm>
            <a:off x="258763" y="4786313"/>
            <a:ext cx="2052637" cy="1198562"/>
            <a:chOff x="595" y="3023"/>
            <a:chExt cx="1293" cy="755"/>
          </a:xfrm>
        </p:grpSpPr>
        <p:sp>
          <p:nvSpPr>
            <p:cNvPr id="25617" name="Rectangle 13"/>
            <p:cNvSpPr>
              <a:spLocks noChangeArrowheads="1"/>
            </p:cNvSpPr>
            <p:nvPr/>
          </p:nvSpPr>
          <p:spPr bwMode="auto">
            <a:xfrm>
              <a:off x="615" y="3023"/>
              <a:ext cx="1273" cy="755"/>
            </a:xfrm>
            <a:prstGeom prst="rect">
              <a:avLst/>
            </a:prstGeom>
            <a:solidFill>
              <a:srgbClr val="BE0000"/>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25618" name="Text Box 14"/>
            <p:cNvSpPr txBox="1">
              <a:spLocks noChangeArrowheads="1"/>
            </p:cNvSpPr>
            <p:nvPr/>
          </p:nvSpPr>
          <p:spPr bwMode="auto">
            <a:xfrm>
              <a:off x="595" y="3057"/>
              <a:ext cx="1251" cy="710"/>
            </a:xfrm>
            <a:prstGeom prst="rect">
              <a:avLst/>
            </a:prstGeom>
            <a:noFill/>
            <a:ln w="9525" algn="ctr">
              <a:noFill/>
              <a:miter lim="800000"/>
              <a:headEnd/>
              <a:tailEnd/>
            </a:ln>
          </p:spPr>
          <p:txBody>
            <a:bodyPr lIns="92075" tIns="46038" rIns="92075" bIns="46038">
              <a:spAutoFit/>
            </a:bodyPr>
            <a:lstStyle/>
            <a:p>
              <a:pPr marL="119063" indent="-119063" algn="ctr">
                <a:spcBef>
                  <a:spcPct val="20000"/>
                </a:spcBef>
                <a:buClr>
                  <a:schemeClr val="accent1"/>
                </a:buClr>
              </a:pPr>
              <a:r>
                <a:rPr lang="en-US" sz="1600">
                  <a:solidFill>
                    <a:schemeClr val="bg1"/>
                  </a:solidFill>
                </a:rPr>
                <a:t>Edit demand</a:t>
              </a:r>
            </a:p>
            <a:p>
              <a:pPr marL="119063" indent="-119063" algn="ctr">
                <a:spcBef>
                  <a:spcPct val="20000"/>
                </a:spcBef>
                <a:buClr>
                  <a:schemeClr val="accent1"/>
                </a:buClr>
              </a:pPr>
              <a:r>
                <a:rPr lang="en-US" sz="1600">
                  <a:solidFill>
                    <a:schemeClr val="bg1"/>
                  </a:solidFill>
                </a:rPr>
                <a:t>and supply and enter new orders for simulation</a:t>
              </a:r>
            </a:p>
          </p:txBody>
        </p:sp>
      </p:grpSp>
      <p:grpSp>
        <p:nvGrpSpPr>
          <p:cNvPr id="25610" name="Group 11"/>
          <p:cNvGrpSpPr>
            <a:grpSpLocks/>
          </p:cNvGrpSpPr>
          <p:nvPr/>
        </p:nvGrpSpPr>
        <p:grpSpPr bwMode="auto">
          <a:xfrm>
            <a:off x="471488" y="3160713"/>
            <a:ext cx="2020887" cy="436562"/>
            <a:chOff x="207" y="2967"/>
            <a:chExt cx="1273" cy="275"/>
          </a:xfrm>
        </p:grpSpPr>
        <p:sp>
          <p:nvSpPr>
            <p:cNvPr id="25615" name="Rectangle 9"/>
            <p:cNvSpPr>
              <a:spLocks noChangeArrowheads="1"/>
            </p:cNvSpPr>
            <p:nvPr/>
          </p:nvSpPr>
          <p:spPr bwMode="auto">
            <a:xfrm>
              <a:off x="207" y="2967"/>
              <a:ext cx="1273" cy="275"/>
            </a:xfrm>
            <a:prstGeom prst="rect">
              <a:avLst/>
            </a:prstGeom>
            <a:solidFill>
              <a:srgbClr val="BE0000"/>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25616" name="Text Box 10"/>
            <p:cNvSpPr txBox="1">
              <a:spLocks noChangeArrowheads="1"/>
            </p:cNvSpPr>
            <p:nvPr/>
          </p:nvSpPr>
          <p:spPr bwMode="auto">
            <a:xfrm>
              <a:off x="258" y="2988"/>
              <a:ext cx="1093" cy="214"/>
            </a:xfrm>
            <a:prstGeom prst="rect">
              <a:avLst/>
            </a:prstGeom>
            <a:solidFill>
              <a:srgbClr val="BE0000"/>
            </a:solid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Saved searches</a:t>
              </a:r>
            </a:p>
          </p:txBody>
        </p:sp>
      </p:grpSp>
      <p:pic>
        <p:nvPicPr>
          <p:cNvPr id="25611" name="Picture 20" descr="rp-drop2-19.png"/>
          <p:cNvPicPr>
            <a:picLocks noChangeAspect="1"/>
          </p:cNvPicPr>
          <p:nvPr/>
        </p:nvPicPr>
        <p:blipFill>
          <a:blip r:embed="rId6" cstate="print"/>
          <a:srcRect/>
          <a:stretch>
            <a:fillRect/>
          </a:stretch>
        </p:blipFill>
        <p:spPr bwMode="auto">
          <a:xfrm>
            <a:off x="5543550" y="3114675"/>
            <a:ext cx="3600450" cy="2503488"/>
          </a:xfrm>
          <a:prstGeom prst="rect">
            <a:avLst/>
          </a:prstGeom>
          <a:noFill/>
          <a:ln w="9525">
            <a:noFill/>
            <a:miter lim="800000"/>
            <a:headEnd/>
            <a:tailEnd/>
          </a:ln>
        </p:spPr>
      </p:pic>
      <p:grpSp>
        <p:nvGrpSpPr>
          <p:cNvPr id="25612" name="Group 24"/>
          <p:cNvGrpSpPr>
            <a:grpSpLocks/>
          </p:cNvGrpSpPr>
          <p:nvPr/>
        </p:nvGrpSpPr>
        <p:grpSpPr bwMode="auto">
          <a:xfrm>
            <a:off x="6845300" y="4589463"/>
            <a:ext cx="2159000" cy="436562"/>
            <a:chOff x="6845300" y="4589463"/>
            <a:chExt cx="2159245" cy="436562"/>
          </a:xfrm>
        </p:grpSpPr>
        <p:sp>
          <p:nvSpPr>
            <p:cNvPr id="25613" name="Rectangle 17"/>
            <p:cNvSpPr>
              <a:spLocks noChangeArrowheads="1"/>
            </p:cNvSpPr>
            <p:nvPr/>
          </p:nvSpPr>
          <p:spPr bwMode="auto">
            <a:xfrm>
              <a:off x="6892925" y="4589463"/>
              <a:ext cx="2020888" cy="436562"/>
            </a:xfrm>
            <a:prstGeom prst="rect">
              <a:avLst/>
            </a:prstGeom>
            <a:solidFill>
              <a:srgbClr val="BE0000"/>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25614" name="Text Box 18"/>
            <p:cNvSpPr txBox="1">
              <a:spLocks noChangeArrowheads="1"/>
            </p:cNvSpPr>
            <p:nvPr/>
          </p:nvSpPr>
          <p:spPr bwMode="auto">
            <a:xfrm>
              <a:off x="6845300" y="4632325"/>
              <a:ext cx="2159245" cy="339196"/>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Mass edit resources</a:t>
              </a:r>
            </a:p>
          </p:txBody>
        </p:sp>
      </p:grpSp>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626" name="Picture 22" descr="splitter5.png"/>
          <p:cNvPicPr>
            <a:picLocks noChangeAspect="1"/>
          </p:cNvPicPr>
          <p:nvPr/>
        </p:nvPicPr>
        <p:blipFill>
          <a:blip r:embed="rId3" cstate="print"/>
          <a:srcRect/>
          <a:stretch>
            <a:fillRect/>
          </a:stretch>
        </p:blipFill>
        <p:spPr bwMode="auto">
          <a:xfrm>
            <a:off x="0" y="0"/>
            <a:ext cx="8612188" cy="6858000"/>
          </a:xfrm>
          <a:prstGeom prst="rect">
            <a:avLst/>
          </a:prstGeom>
          <a:noFill/>
          <a:ln w="9525">
            <a:noFill/>
            <a:miter lim="800000"/>
            <a:headEnd/>
            <a:tailEnd/>
          </a:ln>
        </p:spPr>
      </p:pic>
      <p:sp>
        <p:nvSpPr>
          <p:cNvPr id="26627" name="Rectangle 2"/>
          <p:cNvSpPr>
            <a:spLocks noChangeArrowheads="1"/>
          </p:cNvSpPr>
          <p:nvPr/>
        </p:nvSpPr>
        <p:spPr bwMode="auto">
          <a:xfrm>
            <a:off x="974725" y="984250"/>
            <a:ext cx="7605713" cy="2630488"/>
          </a:xfrm>
          <a:prstGeom prst="rect">
            <a:avLst/>
          </a:prstGeom>
          <a:noFill/>
          <a:ln w="38100" algn="ctr">
            <a:solidFill>
              <a:schemeClr val="accent1"/>
            </a:solidFill>
            <a:round/>
            <a:headEnd/>
            <a:tailEnd type="triangle" w="med" len="med"/>
          </a:ln>
        </p:spPr>
        <p:txBody>
          <a:bodyPr lIns="92075" tIns="46038" rIns="92075" bIns="46038"/>
          <a:lstStyle/>
          <a:p>
            <a:pPr marL="119063" indent="-119063" algn="ctr">
              <a:buClr>
                <a:schemeClr val="accent1"/>
              </a:buClr>
            </a:pPr>
            <a:endParaRPr lang="en-US"/>
          </a:p>
        </p:txBody>
      </p:sp>
      <p:sp>
        <p:nvSpPr>
          <p:cNvPr id="26628" name="Rectangle 5"/>
          <p:cNvSpPr>
            <a:spLocks noChangeArrowheads="1"/>
          </p:cNvSpPr>
          <p:nvPr/>
        </p:nvSpPr>
        <p:spPr bwMode="auto">
          <a:xfrm>
            <a:off x="7016750" y="400050"/>
            <a:ext cx="914400" cy="195263"/>
          </a:xfrm>
          <a:prstGeom prst="rect">
            <a:avLst/>
          </a:prstGeom>
          <a:noFill/>
          <a:ln w="38100" algn="ctr">
            <a:solidFill>
              <a:schemeClr val="accent1"/>
            </a:solidFill>
            <a:round/>
            <a:headEnd/>
            <a:tailEnd type="triangle" w="med" len="med"/>
          </a:ln>
        </p:spPr>
        <p:txBody>
          <a:bodyPr lIns="92075" tIns="46038" rIns="92075" bIns="46038"/>
          <a:lstStyle/>
          <a:p>
            <a:pPr marL="119063" indent="-119063" algn="ctr">
              <a:buClr>
                <a:schemeClr val="accent1"/>
              </a:buClr>
            </a:pPr>
            <a:endParaRPr lang="en-US"/>
          </a:p>
        </p:txBody>
      </p:sp>
      <p:pic>
        <p:nvPicPr>
          <p:cNvPr id="26629" name="Picture 6" descr="splitter7.png"/>
          <p:cNvPicPr>
            <a:picLocks noChangeAspect="1"/>
          </p:cNvPicPr>
          <p:nvPr/>
        </p:nvPicPr>
        <p:blipFill>
          <a:blip r:embed="rId4" cstate="print"/>
          <a:srcRect/>
          <a:stretch>
            <a:fillRect/>
          </a:stretch>
        </p:blipFill>
        <p:spPr bwMode="auto">
          <a:xfrm>
            <a:off x="3525838" y="3360738"/>
            <a:ext cx="5184775" cy="1730375"/>
          </a:xfrm>
          <a:prstGeom prst="rect">
            <a:avLst/>
          </a:prstGeom>
          <a:noFill/>
          <a:ln w="9525">
            <a:noFill/>
            <a:miter lim="800000"/>
            <a:headEnd/>
            <a:tailEnd/>
          </a:ln>
        </p:spPr>
      </p:pic>
      <p:sp>
        <p:nvSpPr>
          <p:cNvPr id="11" name="AutoShape 31"/>
          <p:cNvSpPr>
            <a:spLocks noChangeArrowheads="1"/>
          </p:cNvSpPr>
          <p:nvPr/>
        </p:nvSpPr>
        <p:spPr bwMode="auto">
          <a:xfrm rot="21378666">
            <a:off x="8316913" y="1857375"/>
            <a:ext cx="655637" cy="1951038"/>
          </a:xfrm>
          <a:prstGeom prst="curvedLeftArrow">
            <a:avLst>
              <a:gd name="adj1" fmla="val 45247"/>
              <a:gd name="adj2" fmla="val 156768"/>
              <a:gd name="adj3" fmla="val 72141"/>
            </a:avLst>
          </a:prstGeom>
          <a:blipFill>
            <a:blip r:embed="rId5" cstate="print"/>
            <a:tile tx="0" ty="0" sx="100000" sy="100000" flip="none" algn="tl"/>
          </a:blipFill>
          <a:ln w="9525">
            <a:solidFill>
              <a:schemeClr val="tx1"/>
            </a:solidFill>
            <a:prstDash val="dash"/>
            <a:miter lim="800000"/>
            <a:headEnd/>
            <a:tailEnd/>
          </a:ln>
          <a:effectLst>
            <a:outerShdw blurRad="76200" dir="5400000" algn="ctr" rotWithShape="0">
              <a:srgbClr val="000000"/>
            </a:outerShdw>
          </a:effectLst>
        </p:spPr>
        <p:txBody>
          <a:bodyPr lIns="92075" tIns="46038" rIns="92075" bIns="46038" anchor="ctr"/>
          <a:lstStyle/>
          <a:p>
            <a:pPr algn="ctr">
              <a:buClr>
                <a:schemeClr val="accent1"/>
              </a:buClr>
              <a:defRPr/>
            </a:pPr>
            <a:endParaRPr lang="en-US">
              <a:latin typeface="Arial" charset="0"/>
              <a:cs typeface="+mn-cs"/>
            </a:endParaRPr>
          </a:p>
        </p:txBody>
      </p:sp>
      <p:sp>
        <p:nvSpPr>
          <p:cNvPr id="26631" name="Rectangle 17"/>
          <p:cNvSpPr>
            <a:spLocks noChangeArrowheads="1"/>
          </p:cNvSpPr>
          <p:nvPr/>
        </p:nvSpPr>
        <p:spPr bwMode="auto">
          <a:xfrm>
            <a:off x="414338" y="5589588"/>
            <a:ext cx="3117850" cy="436562"/>
          </a:xfrm>
          <a:prstGeom prst="rect">
            <a:avLst/>
          </a:prstGeom>
          <a:solidFill>
            <a:srgbClr val="BE0000"/>
          </a:solidFill>
          <a:ln w="9525" algn="ctr">
            <a:noFill/>
            <a:miter lim="800000"/>
            <a:headEnd/>
            <a:tailEnd/>
          </a:ln>
        </p:spPr>
        <p:txBody>
          <a:bodyPr lIns="92075" tIns="46038" rIns="92075" bIns="46038" anchor="ctr"/>
          <a:lstStyle/>
          <a:p>
            <a:pPr algn="ctr">
              <a:buClr>
                <a:schemeClr val="accent1"/>
              </a:buClr>
            </a:pPr>
            <a:endParaRPr lang="en-US"/>
          </a:p>
        </p:txBody>
      </p:sp>
      <p:sp>
        <p:nvSpPr>
          <p:cNvPr id="26632" name="Text Box 18"/>
          <p:cNvSpPr txBox="1">
            <a:spLocks noChangeArrowheads="1"/>
          </p:cNvSpPr>
          <p:nvPr/>
        </p:nvSpPr>
        <p:spPr bwMode="auto">
          <a:xfrm>
            <a:off x="515938" y="5632450"/>
            <a:ext cx="2878137" cy="339725"/>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Flexibly arrange workspace</a:t>
            </a:r>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1"/>
          </p:nvPr>
        </p:nvSpPr>
        <p:spPr>
          <a:noFill/>
        </p:spPr>
        <p:txBody>
          <a:bodyPr/>
          <a:lstStyle/>
          <a:p>
            <a:fld id="{E57D683E-60F8-4F4D-A483-9729A4375E18}" type="slidenum">
              <a:rPr lang="en-US" smtClean="0">
                <a:latin typeface="Arial" pitchFamily="34" charset="0"/>
                <a:cs typeface="Arial" pitchFamily="34" charset="0"/>
              </a:rPr>
              <a:pPr/>
              <a:t>24</a:t>
            </a:fld>
            <a:endParaRPr lang="en-US" smtClean="0">
              <a:latin typeface="Arial" pitchFamily="34" charset="0"/>
              <a:cs typeface="Arial" pitchFamily="34" charset="0"/>
            </a:endParaRPr>
          </a:p>
        </p:txBody>
      </p:sp>
      <p:pic>
        <p:nvPicPr>
          <p:cNvPr id="27651" name="Picture 25" descr="splitter2.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grpSp>
        <p:nvGrpSpPr>
          <p:cNvPr id="27652" name="Group 8"/>
          <p:cNvGrpSpPr>
            <a:grpSpLocks/>
          </p:cNvGrpSpPr>
          <p:nvPr/>
        </p:nvGrpSpPr>
        <p:grpSpPr bwMode="auto">
          <a:xfrm>
            <a:off x="4832350" y="3006725"/>
            <a:ext cx="4044950" cy="644525"/>
            <a:chOff x="4832291" y="3308350"/>
            <a:chExt cx="4045008" cy="644525"/>
          </a:xfrm>
        </p:grpSpPr>
        <p:sp>
          <p:nvSpPr>
            <p:cNvPr id="27653" name="Rectangle 17"/>
            <p:cNvSpPr>
              <a:spLocks noChangeArrowheads="1"/>
            </p:cNvSpPr>
            <p:nvPr/>
          </p:nvSpPr>
          <p:spPr bwMode="auto">
            <a:xfrm>
              <a:off x="4835524" y="3313112"/>
              <a:ext cx="4041775" cy="639763"/>
            </a:xfrm>
            <a:prstGeom prst="rect">
              <a:avLst/>
            </a:prstGeom>
            <a:solidFill>
              <a:srgbClr val="BE0000"/>
            </a:solidFill>
            <a:ln w="9525" algn="ctr">
              <a:noFill/>
              <a:miter lim="800000"/>
              <a:headEnd/>
              <a:tailEnd/>
            </a:ln>
          </p:spPr>
          <p:txBody>
            <a:bodyPr lIns="92075" tIns="46038" rIns="92075" bIns="46038" anchor="ctr"/>
            <a:lstStyle/>
            <a:p>
              <a:pPr algn="ctr">
                <a:buClr>
                  <a:schemeClr val="accent1"/>
                </a:buClr>
              </a:pPr>
              <a:endParaRPr lang="en-US"/>
            </a:p>
          </p:txBody>
        </p:sp>
        <p:sp>
          <p:nvSpPr>
            <p:cNvPr id="27654" name="Text Box 18"/>
            <p:cNvSpPr txBox="1">
              <a:spLocks noChangeArrowheads="1"/>
            </p:cNvSpPr>
            <p:nvPr/>
          </p:nvSpPr>
          <p:spPr bwMode="auto">
            <a:xfrm>
              <a:off x="4832291" y="3308350"/>
              <a:ext cx="4009111" cy="634662"/>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Simultaneously view Supply Chain Bill </a:t>
              </a:r>
            </a:p>
            <a:p>
              <a:pPr marL="119063" indent="-119063" algn="ctr">
                <a:spcBef>
                  <a:spcPct val="20000"/>
                </a:spcBef>
                <a:buClr>
                  <a:schemeClr val="accent1"/>
                </a:buClr>
              </a:pPr>
              <a:r>
                <a:rPr lang="en-US" sz="1600">
                  <a:solidFill>
                    <a:schemeClr val="bg1"/>
                  </a:solidFill>
                </a:rPr>
                <a:t>and Material Plan</a:t>
              </a:r>
            </a:p>
          </p:txBody>
        </p:sp>
      </p:gr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4" descr="splitter3.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8675" name="Rectangle 17"/>
          <p:cNvSpPr>
            <a:spLocks noChangeArrowheads="1"/>
          </p:cNvSpPr>
          <p:nvPr/>
        </p:nvSpPr>
        <p:spPr bwMode="auto">
          <a:xfrm>
            <a:off x="4083050" y="3122613"/>
            <a:ext cx="3117850" cy="436562"/>
          </a:xfrm>
          <a:prstGeom prst="rect">
            <a:avLst/>
          </a:prstGeom>
          <a:solidFill>
            <a:srgbClr val="BE0000"/>
          </a:solidFill>
          <a:ln w="9525" algn="ctr">
            <a:noFill/>
            <a:miter lim="800000"/>
            <a:headEnd/>
            <a:tailEnd/>
          </a:ln>
        </p:spPr>
        <p:txBody>
          <a:bodyPr lIns="92075" tIns="46038" rIns="92075" bIns="46038" anchor="ctr"/>
          <a:lstStyle/>
          <a:p>
            <a:pPr algn="ctr">
              <a:buClr>
                <a:schemeClr val="accent1"/>
              </a:buClr>
            </a:pPr>
            <a:endParaRPr lang="en-US"/>
          </a:p>
        </p:txBody>
      </p:sp>
      <p:sp>
        <p:nvSpPr>
          <p:cNvPr id="28676" name="Text Box 18"/>
          <p:cNvSpPr txBox="1">
            <a:spLocks noChangeArrowheads="1"/>
          </p:cNvSpPr>
          <p:nvPr/>
        </p:nvSpPr>
        <p:spPr bwMode="auto">
          <a:xfrm>
            <a:off x="4184650" y="3165475"/>
            <a:ext cx="2909888" cy="339725"/>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View KPIs and Material Plan</a:t>
            </a:r>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2" descr="splitter5.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9699" name="Rectangle 17"/>
          <p:cNvSpPr>
            <a:spLocks noChangeArrowheads="1"/>
          </p:cNvSpPr>
          <p:nvPr/>
        </p:nvSpPr>
        <p:spPr bwMode="auto">
          <a:xfrm>
            <a:off x="4083050" y="3314700"/>
            <a:ext cx="3765550" cy="436563"/>
          </a:xfrm>
          <a:prstGeom prst="rect">
            <a:avLst/>
          </a:prstGeom>
          <a:solidFill>
            <a:srgbClr val="BE0000"/>
          </a:solidFill>
          <a:ln w="9525" algn="ctr">
            <a:noFill/>
            <a:miter lim="800000"/>
            <a:headEnd/>
            <a:tailEnd/>
          </a:ln>
        </p:spPr>
        <p:txBody>
          <a:bodyPr lIns="92075" tIns="46038" rIns="92075" bIns="46038" anchor="ctr"/>
          <a:lstStyle/>
          <a:p>
            <a:pPr algn="ctr">
              <a:buClr>
                <a:schemeClr val="accent1"/>
              </a:buClr>
            </a:pPr>
            <a:endParaRPr lang="en-US"/>
          </a:p>
        </p:txBody>
      </p:sp>
      <p:sp>
        <p:nvSpPr>
          <p:cNvPr id="29700" name="Text Box 18"/>
          <p:cNvSpPr txBox="1">
            <a:spLocks noChangeArrowheads="1"/>
          </p:cNvSpPr>
          <p:nvPr/>
        </p:nvSpPr>
        <p:spPr bwMode="auto">
          <a:xfrm>
            <a:off x="4127500" y="3357563"/>
            <a:ext cx="3662363" cy="338137"/>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View Exceptions and Material Plan</a:t>
            </a:r>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22" name="Picture 4" descr="rp_dual_shortage_sd.pn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0723" name="Rectangle 17"/>
          <p:cNvSpPr>
            <a:spLocks noChangeArrowheads="1"/>
          </p:cNvSpPr>
          <p:nvPr/>
        </p:nvSpPr>
        <p:spPr bwMode="auto">
          <a:xfrm>
            <a:off x="4083050" y="3027363"/>
            <a:ext cx="3073400" cy="436562"/>
          </a:xfrm>
          <a:prstGeom prst="rect">
            <a:avLst/>
          </a:prstGeom>
          <a:solidFill>
            <a:srgbClr val="BE0000"/>
          </a:solidFill>
          <a:ln w="9525" algn="ctr">
            <a:noFill/>
            <a:miter lim="800000"/>
            <a:headEnd/>
            <a:tailEnd/>
          </a:ln>
        </p:spPr>
        <p:txBody>
          <a:bodyPr lIns="92075" tIns="46038" rIns="92075" bIns="46038" anchor="ctr"/>
          <a:lstStyle/>
          <a:p>
            <a:pPr algn="ctr">
              <a:buClr>
                <a:schemeClr val="accent1"/>
              </a:buClr>
            </a:pPr>
            <a:endParaRPr lang="en-US"/>
          </a:p>
        </p:txBody>
      </p:sp>
      <p:sp>
        <p:nvSpPr>
          <p:cNvPr id="30724" name="Text Box 18"/>
          <p:cNvSpPr txBox="1">
            <a:spLocks noChangeArrowheads="1"/>
          </p:cNvSpPr>
          <p:nvPr/>
        </p:nvSpPr>
        <p:spPr bwMode="auto">
          <a:xfrm>
            <a:off x="4159250" y="3070225"/>
            <a:ext cx="2954338" cy="338138"/>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a:solidFill>
                  <a:schemeClr val="bg1"/>
                </a:solidFill>
              </a:rPr>
              <a:t>View Exceptions and Orders</a:t>
            </a:r>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smtClean="0"/>
              <a:t>Example: mass edit item changes</a:t>
            </a:r>
          </a:p>
        </p:txBody>
      </p:sp>
      <p:sp>
        <p:nvSpPr>
          <p:cNvPr id="31747" name="Slide Number Placeholder 3"/>
          <p:cNvSpPr>
            <a:spLocks noGrp="1"/>
          </p:cNvSpPr>
          <p:nvPr>
            <p:ph type="sldNum" sz="quarter" idx="11"/>
          </p:nvPr>
        </p:nvSpPr>
        <p:spPr>
          <a:noFill/>
        </p:spPr>
        <p:txBody>
          <a:bodyPr/>
          <a:lstStyle/>
          <a:p>
            <a:fld id="{C0DAF4F0-30AC-4BDD-981C-4BDFBD6DC951}" type="slidenum">
              <a:rPr lang="en-US" smtClean="0">
                <a:latin typeface="Arial" pitchFamily="34" charset="0"/>
                <a:cs typeface="Arial" pitchFamily="34" charset="0"/>
              </a:rPr>
              <a:pPr/>
              <a:t>28</a:t>
            </a:fld>
            <a:endParaRPr lang="en-US" smtClean="0">
              <a:latin typeface="Arial" pitchFamily="34" charset="0"/>
              <a:cs typeface="Arial" pitchFamily="34" charset="0"/>
            </a:endParaRPr>
          </a:p>
        </p:txBody>
      </p:sp>
      <p:pic>
        <p:nvPicPr>
          <p:cNvPr id="31748" name="Picture 4" descr="rp-drop2-15.png"/>
          <p:cNvPicPr>
            <a:picLocks noChangeAspect="1"/>
          </p:cNvPicPr>
          <p:nvPr/>
        </p:nvPicPr>
        <p:blipFill>
          <a:blip r:embed="rId3" cstate="print"/>
          <a:srcRect t="11209"/>
          <a:stretch>
            <a:fillRect/>
          </a:stretch>
        </p:blipFill>
        <p:spPr bwMode="auto">
          <a:xfrm>
            <a:off x="461963" y="942975"/>
            <a:ext cx="8120062" cy="5011738"/>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smtClean="0"/>
              <a:t>Example: mass edit resource changes</a:t>
            </a:r>
          </a:p>
        </p:txBody>
      </p:sp>
      <p:sp>
        <p:nvSpPr>
          <p:cNvPr id="32771" name="Slide Number Placeholder 3"/>
          <p:cNvSpPr>
            <a:spLocks noGrp="1"/>
          </p:cNvSpPr>
          <p:nvPr>
            <p:ph type="sldNum" sz="quarter" idx="11"/>
          </p:nvPr>
        </p:nvSpPr>
        <p:spPr>
          <a:noFill/>
        </p:spPr>
        <p:txBody>
          <a:bodyPr/>
          <a:lstStyle/>
          <a:p>
            <a:fld id="{272502A8-780A-4309-9165-EA5AAF05108F}" type="slidenum">
              <a:rPr lang="en-US" smtClean="0">
                <a:latin typeface="Arial" pitchFamily="34" charset="0"/>
                <a:cs typeface="Arial" pitchFamily="34" charset="0"/>
              </a:rPr>
              <a:pPr/>
              <a:t>29</a:t>
            </a:fld>
            <a:endParaRPr lang="en-US" smtClean="0">
              <a:latin typeface="Arial" pitchFamily="34" charset="0"/>
              <a:cs typeface="Arial" pitchFamily="34" charset="0"/>
            </a:endParaRPr>
          </a:p>
        </p:txBody>
      </p:sp>
      <p:pic>
        <p:nvPicPr>
          <p:cNvPr id="32772" name="Picture 5" descr="rp-drop2-09.png"/>
          <p:cNvPicPr>
            <a:picLocks noChangeAspect="1"/>
          </p:cNvPicPr>
          <p:nvPr/>
        </p:nvPicPr>
        <p:blipFill>
          <a:blip r:embed="rId3" cstate="print"/>
          <a:srcRect t="11555"/>
          <a:stretch>
            <a:fillRect/>
          </a:stretch>
        </p:blipFill>
        <p:spPr bwMode="auto">
          <a:xfrm>
            <a:off x="266700" y="990600"/>
            <a:ext cx="4562475" cy="2801938"/>
          </a:xfrm>
          <a:prstGeom prst="rect">
            <a:avLst/>
          </a:prstGeom>
          <a:noFill/>
          <a:ln w="9525">
            <a:noFill/>
            <a:miter lim="800000"/>
            <a:headEnd/>
            <a:tailEnd/>
          </a:ln>
        </p:spPr>
      </p:pic>
      <p:pic>
        <p:nvPicPr>
          <p:cNvPr id="32773" name="Picture 6" descr="rp-drop2-10.png"/>
          <p:cNvPicPr>
            <a:picLocks noChangeAspect="1"/>
          </p:cNvPicPr>
          <p:nvPr/>
        </p:nvPicPr>
        <p:blipFill>
          <a:blip r:embed="rId4" cstate="print"/>
          <a:srcRect t="11630"/>
          <a:stretch>
            <a:fillRect/>
          </a:stretch>
        </p:blipFill>
        <p:spPr bwMode="auto">
          <a:xfrm>
            <a:off x="939800" y="3209925"/>
            <a:ext cx="5387975" cy="3316288"/>
          </a:xfrm>
          <a:prstGeom prst="rect">
            <a:avLst/>
          </a:prstGeom>
          <a:noFill/>
          <a:ln w="9525">
            <a:noFill/>
            <a:miter lim="800000"/>
            <a:headEnd/>
            <a:tailEnd/>
          </a:ln>
        </p:spPr>
      </p:pic>
      <p:pic>
        <p:nvPicPr>
          <p:cNvPr id="32774" name="Picture 7" descr="rp-drop2-11.png"/>
          <p:cNvPicPr>
            <a:picLocks noChangeAspect="1"/>
          </p:cNvPicPr>
          <p:nvPr/>
        </p:nvPicPr>
        <p:blipFill>
          <a:blip r:embed="rId5" cstate="print"/>
          <a:srcRect t="11169"/>
          <a:stretch>
            <a:fillRect/>
          </a:stretch>
        </p:blipFill>
        <p:spPr bwMode="auto">
          <a:xfrm>
            <a:off x="4329113" y="1762125"/>
            <a:ext cx="4629150" cy="2852738"/>
          </a:xfrm>
          <a:prstGeom prst="rect">
            <a:avLst/>
          </a:prstGeom>
          <a:noFill/>
          <a:ln w="9525">
            <a:noFill/>
            <a:miter lim="800000"/>
            <a:headEnd/>
            <a:tailEnd/>
          </a:ln>
        </p:spPr>
      </p:pic>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Monitor plan performance</a:t>
            </a:r>
          </a:p>
        </p:txBody>
      </p:sp>
      <p:sp>
        <p:nvSpPr>
          <p:cNvPr id="33795"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Review key performance indicators and exceptions</a:t>
            </a:r>
          </a:p>
        </p:txBody>
      </p:sp>
      <p:sp>
        <p:nvSpPr>
          <p:cNvPr id="33796" name="Slide Number Placeholder 4"/>
          <p:cNvSpPr>
            <a:spLocks noGrp="1"/>
          </p:cNvSpPr>
          <p:nvPr>
            <p:ph type="sldNum" sz="quarter" idx="11"/>
          </p:nvPr>
        </p:nvSpPr>
        <p:spPr>
          <a:noFill/>
        </p:spPr>
        <p:txBody>
          <a:bodyPr/>
          <a:lstStyle/>
          <a:p>
            <a:fld id="{DCBF9B56-0394-4C21-8C4F-62270CD50460}" type="slidenum">
              <a:rPr lang="en-US" smtClean="0">
                <a:latin typeface="Arial" pitchFamily="34" charset="0"/>
                <a:cs typeface="Arial" pitchFamily="34" charset="0"/>
              </a:rPr>
              <a:pPr/>
              <a:t>30</a:t>
            </a:fld>
            <a:endParaRPr lang="en-US" smtClean="0">
              <a:latin typeface="Arial" pitchFamily="34" charset="0"/>
              <a:cs typeface="Arial" pitchFamily="34" charset="0"/>
            </a:endParaRPr>
          </a:p>
        </p:txBody>
      </p:sp>
      <p:sp>
        <p:nvSpPr>
          <p:cNvPr id="325646" name="Rectangle 14"/>
          <p:cNvSpPr>
            <a:spLocks noChangeArrowheads="1"/>
          </p:cNvSpPr>
          <p:nvPr/>
        </p:nvSpPr>
        <p:spPr bwMode="auto">
          <a:xfrm>
            <a:off x="4489450" y="1484313"/>
            <a:ext cx="4343400" cy="43767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3798" name="Rectangle 15"/>
          <p:cNvSpPr>
            <a:spLocks noGrp="1" noChangeArrowheads="1"/>
          </p:cNvSpPr>
          <p:nvPr>
            <p:ph type="body" idx="1"/>
          </p:nvPr>
        </p:nvSpPr>
        <p:spPr>
          <a:xfrm>
            <a:off x="4646613" y="1754188"/>
            <a:ext cx="4221162" cy="3897312"/>
          </a:xfrm>
        </p:spPr>
        <p:txBody>
          <a:bodyPr/>
          <a:lstStyle/>
          <a:p>
            <a:pPr eaLnBrk="1" hangingPunct="1"/>
            <a:r>
              <a:rPr lang="en-US" sz="1600" smtClean="0"/>
              <a:t>Compare plans</a:t>
            </a:r>
          </a:p>
          <a:p>
            <a:pPr lvl="1" eaLnBrk="1" hangingPunct="1"/>
            <a:r>
              <a:rPr lang="en-US" sz="1400" smtClean="0"/>
              <a:t>Compare performance indicators</a:t>
            </a:r>
          </a:p>
          <a:p>
            <a:pPr lvl="1" eaLnBrk="1" hangingPunct="1"/>
            <a:r>
              <a:rPr lang="en-US" sz="1400" smtClean="0"/>
              <a:t>Compare exceptions</a:t>
            </a:r>
          </a:p>
          <a:p>
            <a:pPr lvl="1" eaLnBrk="1" hangingPunct="1"/>
            <a:r>
              <a:rPr lang="en-US" sz="1400" smtClean="0"/>
              <a:t>Compare supply and demands</a:t>
            </a:r>
          </a:p>
          <a:p>
            <a:pPr lvl="1" eaLnBrk="1" hangingPunct="1"/>
            <a:r>
              <a:rPr lang="en-US" sz="1400" smtClean="0"/>
              <a:t>Compare material and resource requirements</a:t>
            </a:r>
            <a:endParaRPr lang="en-US" smtClean="0"/>
          </a:p>
          <a:p>
            <a:pPr eaLnBrk="1" hangingPunct="1"/>
            <a:r>
              <a:rPr lang="en-US" sz="1600" smtClean="0"/>
              <a:t>Analyze plan exceptions and KPIs</a:t>
            </a:r>
          </a:p>
          <a:p>
            <a:pPr lvl="1" eaLnBrk="1" hangingPunct="1"/>
            <a:r>
              <a:rPr lang="en-US" sz="1400" smtClean="0"/>
              <a:t>Demand, supply, resource, and alternate usage exceptions</a:t>
            </a:r>
          </a:p>
          <a:p>
            <a:pPr lvl="1" eaLnBrk="1" hangingPunct="1"/>
            <a:r>
              <a:rPr lang="en-US" sz="1400" smtClean="0"/>
              <a:t>Large set of pre-built performance indicators</a:t>
            </a:r>
          </a:p>
          <a:p>
            <a:pPr lvl="1" eaLnBrk="1" hangingPunct="1"/>
            <a:r>
              <a:rPr lang="en-US" sz="1400" smtClean="0"/>
              <a:t>Drill down from KPIs to related exceptions</a:t>
            </a:r>
          </a:p>
          <a:p>
            <a:pPr eaLnBrk="1" hangingPunct="1"/>
            <a:r>
              <a:rPr lang="en-US" sz="1600" smtClean="0"/>
              <a:t>Flexible configuration</a:t>
            </a:r>
          </a:p>
          <a:p>
            <a:pPr lvl="1" eaLnBrk="1" hangingPunct="1"/>
            <a:r>
              <a:rPr lang="en-US" sz="1400" smtClean="0"/>
              <a:t>Exclude exceptions </a:t>
            </a:r>
          </a:p>
          <a:p>
            <a:pPr lvl="1" eaLnBrk="1" hangingPunct="1"/>
            <a:r>
              <a:rPr lang="en-US" sz="1400" smtClean="0"/>
              <a:t>View multiple exception types simultaneously</a:t>
            </a:r>
          </a:p>
          <a:p>
            <a:pPr lvl="1" eaLnBrk="1" hangingPunct="1"/>
            <a:r>
              <a:rPr lang="en-US" sz="1400" smtClean="0"/>
              <a:t>User-defined KPI sets and filters</a:t>
            </a:r>
          </a:p>
        </p:txBody>
      </p:sp>
      <p:pic>
        <p:nvPicPr>
          <p:cNvPr id="33799" name="Picture 9" descr="snap049.png"/>
          <p:cNvPicPr>
            <a:picLocks noChangeAspect="1"/>
          </p:cNvPicPr>
          <p:nvPr/>
        </p:nvPicPr>
        <p:blipFill>
          <a:blip r:embed="rId3" cstate="print"/>
          <a:srcRect/>
          <a:stretch>
            <a:fillRect/>
          </a:stretch>
        </p:blipFill>
        <p:spPr bwMode="auto">
          <a:xfrm>
            <a:off x="238125" y="1165225"/>
            <a:ext cx="3121025" cy="2339975"/>
          </a:xfrm>
          <a:prstGeom prst="rect">
            <a:avLst/>
          </a:prstGeom>
          <a:noFill/>
          <a:ln w="9525">
            <a:noFill/>
            <a:miter lim="800000"/>
            <a:headEnd/>
            <a:tailEnd/>
          </a:ln>
        </p:spPr>
      </p:pic>
      <p:pic>
        <p:nvPicPr>
          <p:cNvPr id="33800" name="Picture 10" descr="snap050-edited.png"/>
          <p:cNvPicPr>
            <a:picLocks noChangeAspect="1"/>
          </p:cNvPicPr>
          <p:nvPr/>
        </p:nvPicPr>
        <p:blipFill>
          <a:blip r:embed="rId4" cstate="print"/>
          <a:srcRect/>
          <a:stretch>
            <a:fillRect/>
          </a:stretch>
        </p:blipFill>
        <p:spPr bwMode="auto">
          <a:xfrm>
            <a:off x="1216025" y="2462213"/>
            <a:ext cx="3122613" cy="2341562"/>
          </a:xfrm>
          <a:prstGeom prst="rect">
            <a:avLst/>
          </a:prstGeom>
          <a:noFill/>
          <a:ln w="9525">
            <a:noFill/>
            <a:miter lim="800000"/>
            <a:headEnd/>
            <a:tailEnd/>
          </a:ln>
        </p:spPr>
      </p:pic>
      <p:pic>
        <p:nvPicPr>
          <p:cNvPr id="33801" name="Picture 8" descr="snap051.png"/>
          <p:cNvPicPr>
            <a:picLocks noChangeAspect="1"/>
          </p:cNvPicPr>
          <p:nvPr/>
        </p:nvPicPr>
        <p:blipFill>
          <a:blip r:embed="rId5" cstate="print"/>
          <a:srcRect/>
          <a:stretch>
            <a:fillRect/>
          </a:stretch>
        </p:blipFill>
        <p:spPr bwMode="auto">
          <a:xfrm>
            <a:off x="214313" y="3800475"/>
            <a:ext cx="3122612" cy="23399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p:cNvSpPr>
            <a:spLocks noGrp="1"/>
          </p:cNvSpPr>
          <p:nvPr>
            <p:ph type="sldNum" sz="quarter" idx="11"/>
          </p:nvPr>
        </p:nvSpPr>
        <p:spPr>
          <a:noFill/>
        </p:spPr>
        <p:txBody>
          <a:bodyPr/>
          <a:lstStyle/>
          <a:p>
            <a:fld id="{80AE1538-2652-4E7A-AAE1-AD348B5B5010}" type="slidenum">
              <a:rPr lang="en-US" smtClean="0">
                <a:latin typeface="Arial" pitchFamily="34" charset="0"/>
                <a:cs typeface="Arial" pitchFamily="34" charset="0"/>
              </a:rPr>
              <a:pPr/>
              <a:t>31</a:t>
            </a:fld>
            <a:endParaRPr lang="en-US" smtClean="0">
              <a:latin typeface="Arial" pitchFamily="34" charset="0"/>
              <a:cs typeface="Arial" pitchFamily="34" charset="0"/>
            </a:endParaRPr>
          </a:p>
        </p:txBody>
      </p:sp>
      <p:sp>
        <p:nvSpPr>
          <p:cNvPr id="282636" name="Rectangle 12"/>
          <p:cNvSpPr>
            <a:spLocks noChangeArrowheads="1"/>
          </p:cNvSpPr>
          <p:nvPr/>
        </p:nvSpPr>
        <p:spPr bwMode="auto">
          <a:xfrm>
            <a:off x="323850" y="5510213"/>
            <a:ext cx="8255000" cy="4905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4820" name="Rectangle 2"/>
          <p:cNvSpPr>
            <a:spLocks noGrp="1" noChangeArrowheads="1"/>
          </p:cNvSpPr>
          <p:nvPr>
            <p:ph type="title"/>
          </p:nvPr>
        </p:nvSpPr>
        <p:spPr/>
        <p:txBody>
          <a:bodyPr/>
          <a:lstStyle/>
          <a:p>
            <a:pPr eaLnBrk="1" hangingPunct="1"/>
            <a:r>
              <a:rPr lang="en-US" smtClean="0"/>
              <a:t>Compare planning scenarios</a:t>
            </a:r>
          </a:p>
        </p:txBody>
      </p:sp>
      <p:sp>
        <p:nvSpPr>
          <p:cNvPr id="34821"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Enable key decision makers to evaluate planning output in corporate metrics</a:t>
            </a:r>
          </a:p>
        </p:txBody>
      </p:sp>
      <p:pic>
        <p:nvPicPr>
          <p:cNvPr id="34822" name="Picture 5" descr="2_ph_sum_top"/>
          <p:cNvPicPr>
            <a:picLocks noChangeAspect="1" noChangeArrowheads="1"/>
          </p:cNvPicPr>
          <p:nvPr/>
        </p:nvPicPr>
        <p:blipFill>
          <a:blip r:embed="rId3" cstate="print"/>
          <a:srcRect/>
          <a:stretch>
            <a:fillRect/>
          </a:stretch>
        </p:blipFill>
        <p:spPr bwMode="auto">
          <a:xfrm>
            <a:off x="279400" y="1519238"/>
            <a:ext cx="4641850" cy="3275012"/>
          </a:xfrm>
          <a:prstGeom prst="rect">
            <a:avLst/>
          </a:prstGeom>
          <a:noFill/>
          <a:ln w="9525">
            <a:noFill/>
            <a:miter lim="800000"/>
            <a:headEnd/>
            <a:tailEnd/>
          </a:ln>
        </p:spPr>
      </p:pic>
      <p:sp>
        <p:nvSpPr>
          <p:cNvPr id="34823" name="Rectangle 6"/>
          <p:cNvSpPr>
            <a:spLocks noChangeArrowheads="1"/>
          </p:cNvSpPr>
          <p:nvPr/>
        </p:nvSpPr>
        <p:spPr bwMode="auto">
          <a:xfrm>
            <a:off x="4238625" y="1474788"/>
            <a:ext cx="3810000" cy="517525"/>
          </a:xfrm>
          <a:prstGeom prst="rect">
            <a:avLst/>
          </a:prstGeom>
          <a:solidFill>
            <a:srgbClr val="BE0000"/>
          </a:solidFill>
          <a:ln w="28575">
            <a:solidFill>
              <a:srgbClr val="BE0000"/>
            </a:solidFill>
            <a:miter lim="800000"/>
            <a:headEnd/>
            <a:tailEnd/>
          </a:ln>
        </p:spPr>
        <p:txBody>
          <a:bodyPr/>
          <a:lstStyle/>
          <a:p>
            <a:pPr algn="ctr"/>
            <a:r>
              <a:rPr lang="en-US">
                <a:solidFill>
                  <a:schemeClr val="bg1"/>
                </a:solidFill>
              </a:rPr>
              <a:t>Analyze specific product categories, organizations and resource groups</a:t>
            </a:r>
          </a:p>
        </p:txBody>
      </p:sp>
      <p:sp>
        <p:nvSpPr>
          <p:cNvPr id="34824" name="Rectangle 7"/>
          <p:cNvSpPr>
            <a:spLocks noChangeArrowheads="1"/>
          </p:cNvSpPr>
          <p:nvPr/>
        </p:nvSpPr>
        <p:spPr bwMode="auto">
          <a:xfrm>
            <a:off x="230188" y="3903663"/>
            <a:ext cx="2273300" cy="517525"/>
          </a:xfrm>
          <a:prstGeom prst="rect">
            <a:avLst/>
          </a:prstGeom>
          <a:solidFill>
            <a:srgbClr val="BE0000"/>
          </a:solidFill>
          <a:ln w="28575">
            <a:solidFill>
              <a:srgbClr val="BE0000"/>
            </a:solidFill>
            <a:miter lim="800000"/>
            <a:headEnd/>
            <a:tailEnd/>
          </a:ln>
        </p:spPr>
        <p:txBody>
          <a:bodyPr/>
          <a:lstStyle/>
          <a:p>
            <a:pPr algn="ctr"/>
            <a:r>
              <a:rPr lang="en-US">
                <a:solidFill>
                  <a:schemeClr val="bg1"/>
                </a:solidFill>
              </a:rPr>
              <a:t>Check your shipment and production trends</a:t>
            </a:r>
          </a:p>
        </p:txBody>
      </p:sp>
      <p:pic>
        <p:nvPicPr>
          <p:cNvPr id="34825" name="Picture 8" descr="3_ph_bot"/>
          <p:cNvPicPr>
            <a:picLocks noChangeAspect="1" noChangeArrowheads="1"/>
          </p:cNvPicPr>
          <p:nvPr/>
        </p:nvPicPr>
        <p:blipFill>
          <a:blip r:embed="rId4" cstate="print"/>
          <a:srcRect/>
          <a:stretch>
            <a:fillRect/>
          </a:stretch>
        </p:blipFill>
        <p:spPr bwMode="auto">
          <a:xfrm>
            <a:off x="4192588" y="2092325"/>
            <a:ext cx="4291012" cy="3217863"/>
          </a:xfrm>
          <a:prstGeom prst="rect">
            <a:avLst/>
          </a:prstGeom>
          <a:noFill/>
          <a:ln w="9525">
            <a:noFill/>
            <a:miter lim="800000"/>
            <a:headEnd/>
            <a:tailEnd/>
          </a:ln>
        </p:spPr>
      </p:pic>
      <p:sp>
        <p:nvSpPr>
          <p:cNvPr id="34826" name="Rectangle 9"/>
          <p:cNvSpPr>
            <a:spLocks noChangeArrowheads="1"/>
          </p:cNvSpPr>
          <p:nvPr/>
        </p:nvSpPr>
        <p:spPr bwMode="auto">
          <a:xfrm>
            <a:off x="5969000" y="4195763"/>
            <a:ext cx="2997200" cy="517525"/>
          </a:xfrm>
          <a:prstGeom prst="rect">
            <a:avLst/>
          </a:prstGeom>
          <a:solidFill>
            <a:srgbClr val="BE0000"/>
          </a:solidFill>
          <a:ln w="28575">
            <a:solidFill>
              <a:srgbClr val="BE0000"/>
            </a:solidFill>
            <a:miter lim="800000"/>
            <a:headEnd/>
            <a:tailEnd/>
          </a:ln>
        </p:spPr>
        <p:txBody>
          <a:bodyPr/>
          <a:lstStyle/>
          <a:p>
            <a:pPr algn="ctr"/>
            <a:r>
              <a:rPr lang="en-US">
                <a:solidFill>
                  <a:schemeClr val="bg1"/>
                </a:solidFill>
              </a:rPr>
              <a:t>Compare previous run to current run exceptions and metrics</a:t>
            </a:r>
          </a:p>
        </p:txBody>
      </p:sp>
      <p:sp>
        <p:nvSpPr>
          <p:cNvPr id="34827" name="Text Box 11"/>
          <p:cNvSpPr txBox="1">
            <a:spLocks noChangeArrowheads="1"/>
          </p:cNvSpPr>
          <p:nvPr/>
        </p:nvSpPr>
        <p:spPr bwMode="auto">
          <a:xfrm>
            <a:off x="1716088" y="5610225"/>
            <a:ext cx="6137275" cy="33655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600" i="1">
                <a:solidFill>
                  <a:srgbClr val="BE0000"/>
                </a:solidFill>
              </a:rPr>
              <a:t>Integrated with Oracle Advanced Planning Command Center !</a:t>
            </a:r>
          </a:p>
        </p:txBody>
      </p:sp>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2"/>
          <p:cNvSpPr>
            <a:spLocks noGrp="1"/>
          </p:cNvSpPr>
          <p:nvPr>
            <p:ph type="sldNum" sz="quarter" idx="11"/>
          </p:nvPr>
        </p:nvSpPr>
        <p:spPr>
          <a:noFill/>
        </p:spPr>
        <p:txBody>
          <a:bodyPr/>
          <a:lstStyle/>
          <a:p>
            <a:fld id="{4553B4A8-C3AC-42CA-9C8A-2C547097623D}" type="slidenum">
              <a:rPr lang="en-US" smtClean="0">
                <a:latin typeface="Arial" pitchFamily="34" charset="0"/>
                <a:cs typeface="Arial" pitchFamily="34" charset="0"/>
              </a:rPr>
              <a:pPr/>
              <a:t>32</a:t>
            </a:fld>
            <a:endParaRPr lang="en-US" smtClean="0">
              <a:latin typeface="Arial" pitchFamily="34" charset="0"/>
              <a:cs typeface="Arial" pitchFamily="34" charset="0"/>
            </a:endParaRPr>
          </a:p>
        </p:txBody>
      </p:sp>
      <p:sp>
        <p:nvSpPr>
          <p:cNvPr id="405506" name="Rectangle 2"/>
          <p:cNvSpPr>
            <a:spLocks noChangeArrowheads="1"/>
          </p:cNvSpPr>
          <p:nvPr/>
        </p:nvSpPr>
        <p:spPr bwMode="auto">
          <a:xfrm>
            <a:off x="323850" y="3287713"/>
            <a:ext cx="8255000" cy="21796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grpSp>
        <p:nvGrpSpPr>
          <p:cNvPr id="35844" name="Group 3"/>
          <p:cNvGrpSpPr>
            <a:grpSpLocks/>
          </p:cNvGrpSpPr>
          <p:nvPr/>
        </p:nvGrpSpPr>
        <p:grpSpPr bwMode="auto">
          <a:xfrm>
            <a:off x="12700" y="1679575"/>
            <a:ext cx="9131300" cy="822325"/>
            <a:chOff x="511" y="666"/>
            <a:chExt cx="4693" cy="518"/>
          </a:xfrm>
        </p:grpSpPr>
        <p:sp>
          <p:nvSpPr>
            <p:cNvPr id="35850" name="Rectangle 4"/>
            <p:cNvSpPr>
              <a:spLocks noChangeArrowheads="1"/>
            </p:cNvSpPr>
            <p:nvPr/>
          </p:nvSpPr>
          <p:spPr bwMode="auto">
            <a:xfrm>
              <a:off x="511" y="686"/>
              <a:ext cx="4693" cy="484"/>
            </a:xfrm>
            <a:prstGeom prst="rect">
              <a:avLst/>
            </a:prstGeom>
            <a:gradFill rotWithShape="0">
              <a:gsLst>
                <a:gs pos="0">
                  <a:srgbClr val="F2F2F2"/>
                </a:gs>
                <a:gs pos="50000">
                  <a:srgbClr val="DDDDDD"/>
                </a:gs>
                <a:gs pos="100000">
                  <a:srgbClr val="F2F2F2"/>
                </a:gs>
              </a:gsLst>
              <a:lin ang="0" scaled="1"/>
            </a:gradFill>
            <a:ln w="9525">
              <a:noFill/>
              <a:miter lim="800000"/>
              <a:headEnd/>
              <a:tailEnd/>
            </a:ln>
          </p:spPr>
          <p:txBody>
            <a:bodyPr wrap="none" anchor="ctr"/>
            <a:lstStyle/>
            <a:p>
              <a:pPr algn="ctr">
                <a:buClr>
                  <a:schemeClr val="accent1"/>
                </a:buClr>
              </a:pPr>
              <a:endParaRPr lang="en-US"/>
            </a:p>
          </p:txBody>
        </p:sp>
        <p:sp>
          <p:nvSpPr>
            <p:cNvPr id="35851" name="Rectangle 5"/>
            <p:cNvSpPr>
              <a:spLocks noChangeArrowheads="1"/>
            </p:cNvSpPr>
            <p:nvPr/>
          </p:nvSpPr>
          <p:spPr bwMode="auto">
            <a:xfrm>
              <a:off x="511" y="1157"/>
              <a:ext cx="4693" cy="27"/>
            </a:xfrm>
            <a:prstGeom prst="rect">
              <a:avLst/>
            </a:prstGeom>
            <a:gradFill rotWithShape="0">
              <a:gsLst>
                <a:gs pos="0">
                  <a:srgbClr val="FF0000"/>
                </a:gs>
                <a:gs pos="100000">
                  <a:srgbClr val="FFB6B6"/>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sp>
          <p:nvSpPr>
            <p:cNvPr id="35852" name="Rectangle 6"/>
            <p:cNvSpPr>
              <a:spLocks noChangeArrowheads="1"/>
            </p:cNvSpPr>
            <p:nvPr/>
          </p:nvSpPr>
          <p:spPr bwMode="auto">
            <a:xfrm>
              <a:off x="511" y="666"/>
              <a:ext cx="4693" cy="27"/>
            </a:xfrm>
            <a:prstGeom prst="rect">
              <a:avLst/>
            </a:prstGeom>
            <a:gradFill rotWithShape="0">
              <a:gsLst>
                <a:gs pos="0">
                  <a:srgbClr val="FFB6B6"/>
                </a:gs>
                <a:gs pos="100000">
                  <a:srgbClr val="FF0000"/>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grpSp>
      <p:sp>
        <p:nvSpPr>
          <p:cNvPr id="35845" name="Text Box 7"/>
          <p:cNvSpPr txBox="1">
            <a:spLocks noChangeArrowheads="1"/>
          </p:cNvSpPr>
          <p:nvPr/>
        </p:nvSpPr>
        <p:spPr bwMode="auto">
          <a:xfrm>
            <a:off x="193675" y="1841500"/>
            <a:ext cx="6835775" cy="427038"/>
          </a:xfrm>
          <a:prstGeom prst="rect">
            <a:avLst/>
          </a:prstGeom>
          <a:noFill/>
          <a:ln w="9525">
            <a:noFill/>
            <a:miter lim="800000"/>
            <a:headEnd/>
            <a:tailEnd/>
          </a:ln>
        </p:spPr>
        <p:txBody>
          <a:bodyPr lIns="0" tIns="0" rIns="0" bIns="0">
            <a:spAutoFit/>
          </a:bodyPr>
          <a:lstStyle/>
          <a:p>
            <a:pPr eaLnBrk="0" hangingPunct="0">
              <a:spcBef>
                <a:spcPct val="50000"/>
              </a:spcBef>
            </a:pPr>
            <a:r>
              <a:rPr lang="en-US" sz="2800">
                <a:cs typeface="Times New Roman" pitchFamily="18" charset="0"/>
              </a:rPr>
              <a:t>Oracle Rapid Planning</a:t>
            </a:r>
          </a:p>
        </p:txBody>
      </p:sp>
      <p:pic>
        <p:nvPicPr>
          <p:cNvPr id="35846" name="Picture 8" descr="Right Red"/>
          <p:cNvPicPr>
            <a:picLocks noChangeAspect="1" noChangeArrowheads="1"/>
          </p:cNvPicPr>
          <p:nvPr/>
        </p:nvPicPr>
        <p:blipFill>
          <a:blip r:embed="rId3" cstate="print"/>
          <a:srcRect/>
          <a:stretch>
            <a:fillRect/>
          </a:stretch>
        </p:blipFill>
        <p:spPr bwMode="auto">
          <a:xfrm>
            <a:off x="7010400" y="0"/>
            <a:ext cx="2133600" cy="914400"/>
          </a:xfrm>
          <a:prstGeom prst="rect">
            <a:avLst/>
          </a:prstGeom>
          <a:noFill/>
          <a:ln w="9525">
            <a:noFill/>
            <a:miter lim="800000"/>
            <a:headEnd/>
            <a:tailEnd/>
          </a:ln>
        </p:spPr>
      </p:pic>
      <p:pic>
        <p:nvPicPr>
          <p:cNvPr id="35847" name="Picture 9"/>
          <p:cNvPicPr>
            <a:picLocks noChangeAspect="1" noChangeArrowheads="1"/>
          </p:cNvPicPr>
          <p:nvPr/>
        </p:nvPicPr>
        <p:blipFill>
          <a:blip r:embed="rId4" cstate="print"/>
          <a:srcRect r="5524"/>
          <a:stretch>
            <a:fillRect/>
          </a:stretch>
        </p:blipFill>
        <p:spPr bwMode="auto">
          <a:xfrm>
            <a:off x="7011988" y="914400"/>
            <a:ext cx="2132012" cy="1549400"/>
          </a:xfrm>
          <a:prstGeom prst="rect">
            <a:avLst/>
          </a:prstGeom>
          <a:noFill/>
          <a:ln w="9525">
            <a:noFill/>
            <a:miter lim="800000"/>
            <a:headEnd/>
            <a:tailEnd/>
          </a:ln>
        </p:spPr>
      </p:pic>
      <p:sp>
        <p:nvSpPr>
          <p:cNvPr id="35848" name="Rectangle 10"/>
          <p:cNvSpPr>
            <a:spLocks noChangeArrowheads="1"/>
          </p:cNvSpPr>
          <p:nvPr/>
        </p:nvSpPr>
        <p:spPr bwMode="auto">
          <a:xfrm>
            <a:off x="122238" y="2538413"/>
            <a:ext cx="8926512" cy="427037"/>
          </a:xfrm>
          <a:prstGeom prst="rect">
            <a:avLst/>
          </a:prstGeom>
          <a:noFill/>
          <a:ln w="9525">
            <a:noFill/>
            <a:miter lim="800000"/>
            <a:headEnd/>
            <a:tailEnd/>
          </a:ln>
        </p:spPr>
        <p:txBody>
          <a:bodyPr wrap="none">
            <a:spAutoFit/>
          </a:bodyPr>
          <a:lstStyle/>
          <a:p>
            <a:pPr eaLnBrk="0" hangingPunct="0"/>
            <a:r>
              <a:rPr lang="en-US" sz="2200" i="1">
                <a:solidFill>
                  <a:srgbClr val="003399"/>
                </a:solidFill>
              </a:rPr>
              <a:t>Reduce planning cycle time and make faster short-term decisions</a:t>
            </a:r>
          </a:p>
        </p:txBody>
      </p:sp>
      <p:sp>
        <p:nvSpPr>
          <p:cNvPr id="35849" name="Rectangle 11"/>
          <p:cNvSpPr>
            <a:spLocks noChangeArrowheads="1"/>
          </p:cNvSpPr>
          <p:nvPr/>
        </p:nvSpPr>
        <p:spPr bwMode="auto">
          <a:xfrm>
            <a:off x="658813" y="3441700"/>
            <a:ext cx="7777162" cy="1746250"/>
          </a:xfrm>
          <a:prstGeom prst="rect">
            <a:avLst/>
          </a:prstGeom>
          <a:noFill/>
          <a:ln w="9525">
            <a:noFill/>
            <a:miter lim="800000"/>
            <a:headEnd/>
            <a:tailEnd/>
          </a:ln>
        </p:spPr>
        <p:txBody>
          <a:bodyPr lIns="92075" tIns="46038" rIns="92075" bIns="46038"/>
          <a:lstStyle/>
          <a:p>
            <a:pPr marL="457200" indent="-457200">
              <a:spcBef>
                <a:spcPct val="20000"/>
              </a:spcBef>
              <a:buClr>
                <a:schemeClr val="hlink"/>
              </a:buClr>
              <a:buFont typeface="Wingdings" pitchFamily="2" charset="2"/>
              <a:buChar char=""/>
            </a:pPr>
            <a:r>
              <a:rPr lang="en-US" sz="2000" b="0">
                <a:solidFill>
                  <a:srgbClr val="94958B"/>
                </a:solidFill>
              </a:rPr>
              <a:t>Empower planners with rapid what-if scenarios planning</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Use a more productive UI for insightful analytics</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accent1"/>
              </a:buClr>
              <a:buFont typeface="Wingdings" pitchFamily="2" charset="2"/>
              <a:buChar char=""/>
            </a:pPr>
            <a:r>
              <a:rPr lang="en-US" sz="2000" b="0"/>
              <a:t>Make faster decisions through collaboration</a:t>
            </a:r>
          </a:p>
          <a:p>
            <a:pPr marL="1009650" lvl="1" indent="-381000">
              <a:spcBef>
                <a:spcPct val="20000"/>
              </a:spcBef>
              <a:buClr>
                <a:schemeClr val="accent1"/>
              </a:buClr>
              <a:buFont typeface="Wingdings" pitchFamily="2" charset="2"/>
              <a:buChar char=""/>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Translate decisions into actions</a:t>
            </a:r>
          </a:p>
        </p:txBody>
      </p: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a:spLocks noGrp="1"/>
          </p:cNvSpPr>
          <p:nvPr>
            <p:ph type="sldNum" sz="quarter" idx="11"/>
          </p:nvPr>
        </p:nvSpPr>
        <p:spPr>
          <a:noFill/>
        </p:spPr>
        <p:txBody>
          <a:bodyPr/>
          <a:lstStyle/>
          <a:p>
            <a:fld id="{8F11AD4F-F29A-43D6-B80C-49DC0DF03CEC}" type="slidenum">
              <a:rPr lang="en-US" smtClean="0">
                <a:latin typeface="Arial" pitchFamily="34" charset="0"/>
                <a:cs typeface="Arial" pitchFamily="34" charset="0"/>
              </a:rPr>
              <a:pPr/>
              <a:t>33</a:t>
            </a:fld>
            <a:endParaRPr lang="en-US" smtClean="0">
              <a:latin typeface="Arial" pitchFamily="34" charset="0"/>
              <a:cs typeface="Arial" pitchFamily="34" charset="0"/>
            </a:endParaRPr>
          </a:p>
        </p:txBody>
      </p:sp>
      <p:sp>
        <p:nvSpPr>
          <p:cNvPr id="327684" name="Rectangle 4"/>
          <p:cNvSpPr>
            <a:spLocks noChangeArrowheads="1"/>
          </p:cNvSpPr>
          <p:nvPr/>
        </p:nvSpPr>
        <p:spPr bwMode="auto">
          <a:xfrm>
            <a:off x="4162425" y="1341438"/>
            <a:ext cx="4830763" cy="4606925"/>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6868" name="Rectangle 2"/>
          <p:cNvSpPr>
            <a:spLocks noGrp="1" noChangeArrowheads="1"/>
          </p:cNvSpPr>
          <p:nvPr>
            <p:ph type="title"/>
          </p:nvPr>
        </p:nvSpPr>
        <p:spPr/>
        <p:txBody>
          <a:bodyPr/>
          <a:lstStyle/>
          <a:p>
            <a:pPr eaLnBrk="1" hangingPunct="1"/>
            <a:r>
              <a:rPr lang="en-US" smtClean="0"/>
              <a:t>Multiple planners collaborate on a single plan</a:t>
            </a:r>
          </a:p>
        </p:txBody>
      </p:sp>
      <p:sp>
        <p:nvSpPr>
          <p:cNvPr id="36869" name="Rectangle 3"/>
          <p:cNvSpPr>
            <a:spLocks noGrp="1" noChangeArrowheads="1"/>
          </p:cNvSpPr>
          <p:nvPr>
            <p:ph type="body" idx="1"/>
          </p:nvPr>
        </p:nvSpPr>
        <p:spPr>
          <a:xfrm>
            <a:off x="4438650" y="1714500"/>
            <a:ext cx="4365625" cy="4038600"/>
          </a:xfrm>
        </p:spPr>
        <p:txBody>
          <a:bodyPr/>
          <a:lstStyle/>
          <a:p>
            <a:pPr eaLnBrk="1" hangingPunct="1"/>
            <a:r>
              <a:rPr lang="en-US" smtClean="0"/>
              <a:t>Work with a single holistic plan</a:t>
            </a:r>
          </a:p>
          <a:p>
            <a:pPr lvl="1" eaLnBrk="1" hangingPunct="1"/>
            <a:r>
              <a:rPr lang="en-US" sz="1600" smtClean="0"/>
              <a:t>Model all manufacturing and distribution facilities, include customers and suppliers</a:t>
            </a:r>
          </a:p>
          <a:p>
            <a:pPr lvl="1" eaLnBrk="1" hangingPunct="1"/>
            <a:r>
              <a:rPr lang="en-US" sz="1600" smtClean="0"/>
              <a:t>No alignment required between different supply plans</a:t>
            </a:r>
          </a:p>
          <a:p>
            <a:pPr eaLnBrk="1" hangingPunct="1"/>
            <a:endParaRPr lang="en-US" sz="800" smtClean="0"/>
          </a:p>
          <a:p>
            <a:pPr eaLnBrk="1" hangingPunct="1"/>
            <a:r>
              <a:rPr lang="en-US" smtClean="0"/>
              <a:t>Planners run “sand-box” copies of “master” plan</a:t>
            </a:r>
          </a:p>
          <a:p>
            <a:pPr lvl="1" eaLnBrk="1" hangingPunct="1"/>
            <a:r>
              <a:rPr lang="en-US" sz="1600" smtClean="0"/>
              <a:t>Make fast copies</a:t>
            </a:r>
          </a:p>
          <a:p>
            <a:pPr lvl="1" eaLnBrk="1" hangingPunct="1"/>
            <a:r>
              <a:rPr lang="en-US" sz="1600" smtClean="0"/>
              <a:t>Group simulation changes and mass edits into simulation sets</a:t>
            </a:r>
          </a:p>
        </p:txBody>
      </p:sp>
      <p:sp>
        <p:nvSpPr>
          <p:cNvPr id="36870" name="Rectangle 146"/>
          <p:cNvSpPr>
            <a:spLocks noChangeArrowheads="1"/>
          </p:cNvSpPr>
          <p:nvPr/>
        </p:nvSpPr>
        <p:spPr bwMode="auto">
          <a:xfrm>
            <a:off x="558800" y="2928938"/>
            <a:ext cx="3228975" cy="1254125"/>
          </a:xfrm>
          <a:prstGeom prst="rect">
            <a:avLst/>
          </a:prstGeom>
          <a:gradFill rotWithShape="1">
            <a:gsLst>
              <a:gs pos="0">
                <a:srgbClr val="EAEAEA"/>
              </a:gs>
              <a:gs pos="100000">
                <a:srgbClr val="FFFFFF"/>
              </a:gs>
            </a:gsLst>
            <a:lin ang="2700000" scaled="1"/>
          </a:gradFill>
          <a:ln w="9525" algn="ctr">
            <a:solidFill>
              <a:schemeClr val="accent2"/>
            </a:solidFill>
            <a:miter lim="800000"/>
            <a:headEnd/>
            <a:tailEnd/>
          </a:ln>
        </p:spPr>
        <p:txBody>
          <a:bodyPr wrap="none" lIns="92075" tIns="46038" rIns="92075" bIns="46038" anchor="ctr"/>
          <a:lstStyle/>
          <a:p>
            <a:pPr>
              <a:buClr>
                <a:schemeClr val="accent1"/>
              </a:buClr>
            </a:pPr>
            <a:endParaRPr lang="en-US"/>
          </a:p>
        </p:txBody>
      </p:sp>
      <p:sp>
        <p:nvSpPr>
          <p:cNvPr id="36871" name="AutoShape 145"/>
          <p:cNvSpPr>
            <a:spLocks noChangeArrowheads="1"/>
          </p:cNvSpPr>
          <p:nvPr/>
        </p:nvSpPr>
        <p:spPr bwMode="auto">
          <a:xfrm rot="10800000">
            <a:off x="571500" y="4184650"/>
            <a:ext cx="3276600" cy="730250"/>
          </a:xfrm>
          <a:prstGeom prst="triangle">
            <a:avLst>
              <a:gd name="adj" fmla="val 50000"/>
            </a:avLst>
          </a:prstGeom>
          <a:gradFill rotWithShape="1">
            <a:gsLst>
              <a:gs pos="0">
                <a:srgbClr val="FFFFFF"/>
              </a:gs>
              <a:gs pos="100000">
                <a:schemeClr val="accent2"/>
              </a:gs>
            </a:gsLst>
            <a:lin ang="5400000" scaled="1"/>
          </a:gradFill>
          <a:ln w="9525" algn="ctr">
            <a:noFill/>
            <a:miter lim="800000"/>
            <a:headEnd/>
            <a:tailEnd/>
          </a:ln>
        </p:spPr>
        <p:txBody>
          <a:bodyPr rot="10800000" lIns="92075" tIns="46038" rIns="92075" bIns="46038" anchor="ctr">
            <a:spAutoFit/>
          </a:bodyPr>
          <a:lstStyle/>
          <a:p>
            <a:pPr>
              <a:buClr>
                <a:schemeClr val="accent1"/>
              </a:buClr>
            </a:pPr>
            <a:endParaRPr lang="en-US"/>
          </a:p>
        </p:txBody>
      </p:sp>
      <p:sp>
        <p:nvSpPr>
          <p:cNvPr id="1173648" name="AutoShape 144"/>
          <p:cNvSpPr>
            <a:spLocks noChangeArrowheads="1"/>
          </p:cNvSpPr>
          <p:nvPr/>
        </p:nvSpPr>
        <p:spPr bwMode="auto">
          <a:xfrm rot="21600000">
            <a:off x="558800" y="2209800"/>
            <a:ext cx="3263900" cy="730250"/>
          </a:xfrm>
          <a:prstGeom prst="triangle">
            <a:avLst>
              <a:gd name="adj" fmla="val 50000"/>
            </a:avLst>
          </a:prstGeom>
          <a:gradFill rotWithShape="1">
            <a:gsLst>
              <a:gs pos="0">
                <a:schemeClr val="accent2">
                  <a:gamma/>
                  <a:tint val="0"/>
                  <a:invGamma/>
                </a:schemeClr>
              </a:gs>
              <a:gs pos="100000">
                <a:schemeClr val="accent2"/>
              </a:gs>
            </a:gsLst>
            <a:lin ang="5400000" scaled="1"/>
          </a:gradFill>
          <a:ln w="9525" algn="ctr">
            <a:noFill/>
            <a:miter lim="800000"/>
            <a:headEnd/>
            <a:tailEnd/>
          </a:ln>
          <a:effectLst/>
        </p:spPr>
        <p:txBody>
          <a:bodyPr lIns="92075" tIns="46038" rIns="92075" bIns="46038" anchor="ctr">
            <a:spAutoFit/>
          </a:bodyPr>
          <a:lstStyle/>
          <a:p>
            <a:pPr>
              <a:buClr>
                <a:schemeClr val="accent1"/>
              </a:buClr>
              <a:defRPr/>
            </a:pPr>
            <a:endParaRPr lang="en-US">
              <a:latin typeface="Arial" charset="0"/>
              <a:cs typeface="+mn-cs"/>
            </a:endParaRPr>
          </a:p>
        </p:txBody>
      </p:sp>
      <p:sp>
        <p:nvSpPr>
          <p:cNvPr id="36873" name="Rectangle 23"/>
          <p:cNvSpPr>
            <a:spLocks noChangeArrowheads="1"/>
          </p:cNvSpPr>
          <p:nvPr/>
        </p:nvSpPr>
        <p:spPr bwMode="auto">
          <a:xfrm>
            <a:off x="361950" y="4637088"/>
            <a:ext cx="3565525" cy="1295400"/>
          </a:xfrm>
          <a:prstGeom prst="rect">
            <a:avLst/>
          </a:prstGeom>
          <a:gradFill rotWithShape="1">
            <a:gsLst>
              <a:gs pos="0">
                <a:srgbClr val="94958B">
                  <a:alpha val="29999"/>
                </a:srgbClr>
              </a:gs>
              <a:gs pos="100000">
                <a:srgbClr val="FFFFFF">
                  <a:alpha val="60001"/>
                </a:srgbClr>
              </a:gs>
            </a:gsLst>
            <a:lin ang="2700000" scaled="1"/>
          </a:gradFill>
          <a:ln w="76200" algn="ctr">
            <a:solidFill>
              <a:srgbClr val="BE0000"/>
            </a:solidFill>
            <a:miter lim="800000"/>
            <a:headEnd/>
            <a:tailEnd/>
          </a:ln>
        </p:spPr>
        <p:txBody>
          <a:bodyPr wrap="none" lIns="92075" tIns="46038" rIns="92075" bIns="46038" anchor="ctr"/>
          <a:lstStyle/>
          <a:p>
            <a:pPr>
              <a:buClr>
                <a:schemeClr val="accent1"/>
              </a:buClr>
            </a:pPr>
            <a:endParaRPr lang="en-US"/>
          </a:p>
        </p:txBody>
      </p:sp>
      <p:sp>
        <p:nvSpPr>
          <p:cNvPr id="36874" name="Rectangle 25"/>
          <p:cNvSpPr>
            <a:spLocks noChangeArrowheads="1"/>
          </p:cNvSpPr>
          <p:nvPr/>
        </p:nvSpPr>
        <p:spPr bwMode="auto">
          <a:xfrm>
            <a:off x="1790700" y="4870450"/>
            <a:ext cx="1993900" cy="850900"/>
          </a:xfrm>
          <a:prstGeom prst="rect">
            <a:avLst/>
          </a:prstGeom>
          <a:solidFill>
            <a:schemeClr val="bg1"/>
          </a:solidFill>
          <a:ln w="9525" algn="ctr">
            <a:noFill/>
            <a:miter lim="800000"/>
            <a:headEnd/>
            <a:tailEnd/>
          </a:ln>
          <a:effectLst>
            <a:prstShdw prst="shdw17" dist="17961" dir="13500000">
              <a:srgbClr val="999999"/>
            </a:prstShdw>
          </a:effectLst>
        </p:spPr>
        <p:txBody>
          <a:bodyPr wrap="none" lIns="92075" tIns="46038" rIns="92075" bIns="46038" anchor="ctr"/>
          <a:lstStyle/>
          <a:p>
            <a:pPr>
              <a:buClr>
                <a:schemeClr val="accent1"/>
              </a:buClr>
            </a:pPr>
            <a:endParaRPr lang="en-US"/>
          </a:p>
        </p:txBody>
      </p:sp>
      <p:sp>
        <p:nvSpPr>
          <p:cNvPr id="36875" name="Rectangle 30"/>
          <p:cNvSpPr>
            <a:spLocks noChangeArrowheads="1"/>
          </p:cNvSpPr>
          <p:nvPr/>
        </p:nvSpPr>
        <p:spPr bwMode="auto">
          <a:xfrm>
            <a:off x="622300" y="4879975"/>
            <a:ext cx="927100" cy="825500"/>
          </a:xfrm>
          <a:prstGeom prst="rect">
            <a:avLst/>
          </a:prstGeom>
          <a:solidFill>
            <a:srgbClr val="EAEAEA"/>
          </a:solidFill>
          <a:ln w="9525" algn="ctr">
            <a:noFill/>
            <a:miter lim="800000"/>
            <a:headEnd/>
            <a:tailEnd/>
          </a:ln>
          <a:effectLst>
            <a:prstShdw prst="shdw17" dist="17961" dir="13500000">
              <a:srgbClr val="8C8C8C"/>
            </a:prstShdw>
          </a:effectLst>
        </p:spPr>
        <p:txBody>
          <a:bodyPr wrap="none" lIns="92075" tIns="46038" rIns="92075" bIns="46038" anchor="ctr"/>
          <a:lstStyle/>
          <a:p>
            <a:pPr>
              <a:buClr>
                <a:schemeClr val="accent1"/>
              </a:buClr>
            </a:pPr>
            <a:endParaRPr lang="en-US"/>
          </a:p>
        </p:txBody>
      </p:sp>
      <p:pic>
        <p:nvPicPr>
          <p:cNvPr id="36876" name="Picture 36" descr="Documents: Comparison Chart"/>
          <p:cNvPicPr>
            <a:picLocks noChangeAspect="1" noChangeArrowheads="1"/>
          </p:cNvPicPr>
          <p:nvPr/>
        </p:nvPicPr>
        <p:blipFill>
          <a:blip r:embed="rId3" cstate="print"/>
          <a:srcRect/>
          <a:stretch>
            <a:fillRect/>
          </a:stretch>
        </p:blipFill>
        <p:spPr bwMode="auto">
          <a:xfrm>
            <a:off x="1893888" y="5027613"/>
            <a:ext cx="314325" cy="433387"/>
          </a:xfrm>
          <a:prstGeom prst="rect">
            <a:avLst/>
          </a:prstGeom>
          <a:noFill/>
          <a:ln w="9525">
            <a:noFill/>
            <a:miter lim="800000"/>
            <a:headEnd/>
            <a:tailEnd/>
          </a:ln>
        </p:spPr>
      </p:pic>
      <p:grpSp>
        <p:nvGrpSpPr>
          <p:cNvPr id="36877" name="Group 184"/>
          <p:cNvGrpSpPr>
            <a:grpSpLocks/>
          </p:cNvGrpSpPr>
          <p:nvPr/>
        </p:nvGrpSpPr>
        <p:grpSpPr bwMode="auto">
          <a:xfrm>
            <a:off x="3100388" y="4932363"/>
            <a:ext cx="428625" cy="500062"/>
            <a:chOff x="1929" y="3123"/>
            <a:chExt cx="270" cy="315"/>
          </a:xfrm>
        </p:grpSpPr>
        <p:pic>
          <p:nvPicPr>
            <p:cNvPr id="36910" name="Picture 34" descr="Documents: Comparison Chart"/>
            <p:cNvPicPr>
              <a:picLocks noChangeAspect="1" noChangeArrowheads="1"/>
            </p:cNvPicPr>
            <p:nvPr/>
          </p:nvPicPr>
          <p:blipFill>
            <a:blip r:embed="rId3" cstate="print">
              <a:grayscl/>
            </a:blip>
            <a:srcRect/>
            <a:stretch>
              <a:fillRect/>
            </a:stretch>
          </p:blipFill>
          <p:spPr bwMode="auto">
            <a:xfrm>
              <a:off x="1929" y="3123"/>
              <a:ext cx="198" cy="273"/>
            </a:xfrm>
            <a:prstGeom prst="rect">
              <a:avLst/>
            </a:prstGeom>
            <a:noFill/>
            <a:ln w="9525">
              <a:noFill/>
              <a:miter lim="800000"/>
              <a:headEnd/>
              <a:tailEnd/>
            </a:ln>
          </p:spPr>
        </p:pic>
        <p:pic>
          <p:nvPicPr>
            <p:cNvPr id="36911" name="Picture 35" descr="Documents: Comparison Chart"/>
            <p:cNvPicPr>
              <a:picLocks noChangeAspect="1" noChangeArrowheads="1"/>
            </p:cNvPicPr>
            <p:nvPr/>
          </p:nvPicPr>
          <p:blipFill>
            <a:blip r:embed="rId3" cstate="print">
              <a:grayscl/>
            </a:blip>
            <a:srcRect/>
            <a:stretch>
              <a:fillRect/>
            </a:stretch>
          </p:blipFill>
          <p:spPr bwMode="auto">
            <a:xfrm>
              <a:off x="2001" y="3165"/>
              <a:ext cx="198" cy="273"/>
            </a:xfrm>
            <a:prstGeom prst="rect">
              <a:avLst/>
            </a:prstGeom>
            <a:noFill/>
            <a:ln w="9525">
              <a:noFill/>
              <a:miter lim="800000"/>
              <a:headEnd/>
              <a:tailEnd/>
            </a:ln>
          </p:spPr>
        </p:pic>
      </p:grpSp>
      <p:pic>
        <p:nvPicPr>
          <p:cNvPr id="36878" name="Picture 36" descr="Documents: Comparison Chart"/>
          <p:cNvPicPr>
            <a:picLocks noChangeAspect="1" noChangeArrowheads="1"/>
          </p:cNvPicPr>
          <p:nvPr/>
        </p:nvPicPr>
        <p:blipFill>
          <a:blip r:embed="rId3" cstate="print"/>
          <a:srcRect/>
          <a:stretch>
            <a:fillRect/>
          </a:stretch>
        </p:blipFill>
        <p:spPr bwMode="auto">
          <a:xfrm>
            <a:off x="1398588" y="3225800"/>
            <a:ext cx="669925" cy="766763"/>
          </a:xfrm>
          <a:prstGeom prst="rect">
            <a:avLst/>
          </a:prstGeom>
          <a:noFill/>
          <a:ln w="9525">
            <a:noFill/>
            <a:miter lim="800000"/>
            <a:headEnd/>
            <a:tailEnd/>
          </a:ln>
        </p:spPr>
      </p:pic>
      <p:pic>
        <p:nvPicPr>
          <p:cNvPr id="36879" name="Picture 30" descr="folder003"/>
          <p:cNvPicPr>
            <a:picLocks noChangeAspect="1" noChangeArrowheads="1"/>
          </p:cNvPicPr>
          <p:nvPr/>
        </p:nvPicPr>
        <p:blipFill>
          <a:blip r:embed="rId4" cstate="print"/>
          <a:srcRect/>
          <a:stretch>
            <a:fillRect/>
          </a:stretch>
        </p:blipFill>
        <p:spPr bwMode="auto">
          <a:xfrm>
            <a:off x="2540000" y="3222625"/>
            <a:ext cx="506413" cy="601663"/>
          </a:xfrm>
          <a:prstGeom prst="rect">
            <a:avLst/>
          </a:prstGeom>
          <a:noFill/>
          <a:ln w="9525">
            <a:noFill/>
            <a:miter lim="800000"/>
            <a:headEnd/>
            <a:tailEnd/>
          </a:ln>
        </p:spPr>
      </p:pic>
      <p:pic>
        <p:nvPicPr>
          <p:cNvPr id="36880" name="Picture 30" descr="folder003"/>
          <p:cNvPicPr>
            <a:picLocks noChangeAspect="1" noChangeArrowheads="1"/>
          </p:cNvPicPr>
          <p:nvPr/>
        </p:nvPicPr>
        <p:blipFill>
          <a:blip r:embed="rId4" cstate="print">
            <a:lum bright="18000"/>
          </a:blip>
          <a:srcRect/>
          <a:stretch>
            <a:fillRect/>
          </a:stretch>
        </p:blipFill>
        <p:spPr bwMode="auto">
          <a:xfrm>
            <a:off x="2679700" y="3362325"/>
            <a:ext cx="506413" cy="601663"/>
          </a:xfrm>
          <a:prstGeom prst="rect">
            <a:avLst/>
          </a:prstGeom>
          <a:noFill/>
          <a:ln w="9525">
            <a:noFill/>
            <a:miter lim="800000"/>
            <a:headEnd/>
            <a:tailEnd/>
          </a:ln>
        </p:spPr>
      </p:pic>
      <p:sp>
        <p:nvSpPr>
          <p:cNvPr id="36881" name="Rectangle 23"/>
          <p:cNvSpPr>
            <a:spLocks noChangeArrowheads="1"/>
          </p:cNvSpPr>
          <p:nvPr/>
        </p:nvSpPr>
        <p:spPr bwMode="auto">
          <a:xfrm>
            <a:off x="361950" y="1385888"/>
            <a:ext cx="3565525" cy="1295400"/>
          </a:xfrm>
          <a:prstGeom prst="rect">
            <a:avLst/>
          </a:prstGeom>
          <a:gradFill rotWithShape="1">
            <a:gsLst>
              <a:gs pos="0">
                <a:srgbClr val="94958B">
                  <a:alpha val="29999"/>
                </a:srgbClr>
              </a:gs>
              <a:gs pos="100000">
                <a:srgbClr val="FFFFFF">
                  <a:alpha val="60001"/>
                </a:srgbClr>
              </a:gs>
            </a:gsLst>
            <a:lin ang="2700000" scaled="1"/>
          </a:gradFill>
          <a:ln w="76200" algn="ctr">
            <a:solidFill>
              <a:srgbClr val="BE0000"/>
            </a:solidFill>
            <a:miter lim="800000"/>
            <a:headEnd/>
            <a:tailEnd/>
          </a:ln>
        </p:spPr>
        <p:txBody>
          <a:bodyPr wrap="none" lIns="92075" tIns="46038" rIns="92075" bIns="46038" anchor="ctr"/>
          <a:lstStyle/>
          <a:p>
            <a:pPr>
              <a:buClr>
                <a:schemeClr val="accent1"/>
              </a:buClr>
            </a:pPr>
            <a:endParaRPr lang="en-US"/>
          </a:p>
        </p:txBody>
      </p:sp>
      <p:sp>
        <p:nvSpPr>
          <p:cNvPr id="36882" name="Rectangle 25"/>
          <p:cNvSpPr>
            <a:spLocks noChangeArrowheads="1"/>
          </p:cNvSpPr>
          <p:nvPr/>
        </p:nvSpPr>
        <p:spPr bwMode="auto">
          <a:xfrm>
            <a:off x="1790700" y="1619250"/>
            <a:ext cx="1993900" cy="850900"/>
          </a:xfrm>
          <a:prstGeom prst="rect">
            <a:avLst/>
          </a:prstGeom>
          <a:solidFill>
            <a:schemeClr val="bg1"/>
          </a:solidFill>
          <a:ln w="9525" algn="ctr">
            <a:noFill/>
            <a:miter lim="800000"/>
            <a:headEnd/>
            <a:tailEnd/>
          </a:ln>
          <a:effectLst>
            <a:prstShdw prst="shdw17" dist="17961" dir="13500000">
              <a:srgbClr val="999999"/>
            </a:prstShdw>
          </a:effectLst>
        </p:spPr>
        <p:txBody>
          <a:bodyPr wrap="none" lIns="92075" tIns="46038" rIns="92075" bIns="46038" anchor="ctr"/>
          <a:lstStyle/>
          <a:p>
            <a:pPr>
              <a:buClr>
                <a:schemeClr val="accent1"/>
              </a:buClr>
            </a:pPr>
            <a:endParaRPr lang="en-US"/>
          </a:p>
        </p:txBody>
      </p:sp>
      <p:sp>
        <p:nvSpPr>
          <p:cNvPr id="36883" name="Rectangle 30"/>
          <p:cNvSpPr>
            <a:spLocks noChangeArrowheads="1"/>
          </p:cNvSpPr>
          <p:nvPr/>
        </p:nvSpPr>
        <p:spPr bwMode="auto">
          <a:xfrm>
            <a:off x="622300" y="1628775"/>
            <a:ext cx="927100" cy="825500"/>
          </a:xfrm>
          <a:prstGeom prst="rect">
            <a:avLst/>
          </a:prstGeom>
          <a:solidFill>
            <a:srgbClr val="EAEAEA"/>
          </a:solidFill>
          <a:ln w="9525" algn="ctr">
            <a:noFill/>
            <a:miter lim="800000"/>
            <a:headEnd/>
            <a:tailEnd/>
          </a:ln>
          <a:effectLst>
            <a:prstShdw prst="shdw17" dist="17961" dir="13500000">
              <a:srgbClr val="8C8C8C"/>
            </a:prstShdw>
          </a:effectLst>
        </p:spPr>
        <p:txBody>
          <a:bodyPr wrap="none" lIns="92075" tIns="46038" rIns="92075" bIns="46038" anchor="ctr"/>
          <a:lstStyle/>
          <a:p>
            <a:pPr>
              <a:buClr>
                <a:schemeClr val="accent1"/>
              </a:buClr>
            </a:pPr>
            <a:endParaRPr lang="en-US"/>
          </a:p>
        </p:txBody>
      </p:sp>
      <p:pic>
        <p:nvPicPr>
          <p:cNvPr id="36884" name="Picture 38" descr="j0316766"/>
          <p:cNvPicPr>
            <a:picLocks noChangeArrowheads="1"/>
          </p:cNvPicPr>
          <p:nvPr/>
        </p:nvPicPr>
        <p:blipFill>
          <a:blip r:embed="rId5" cstate="print"/>
          <a:srcRect l="17250" r="16000"/>
          <a:stretch>
            <a:fillRect/>
          </a:stretch>
        </p:blipFill>
        <p:spPr bwMode="auto">
          <a:xfrm>
            <a:off x="698500" y="1695450"/>
            <a:ext cx="742950" cy="654050"/>
          </a:xfrm>
          <a:prstGeom prst="rect">
            <a:avLst/>
          </a:prstGeom>
          <a:noFill/>
          <a:ln w="9525">
            <a:noFill/>
            <a:miter lim="800000"/>
            <a:headEnd/>
            <a:tailEnd/>
          </a:ln>
        </p:spPr>
      </p:pic>
      <p:pic>
        <p:nvPicPr>
          <p:cNvPr id="36885" name="Picture 36" descr="Documents: Comparison Chart"/>
          <p:cNvPicPr>
            <a:picLocks noChangeAspect="1" noChangeArrowheads="1"/>
          </p:cNvPicPr>
          <p:nvPr/>
        </p:nvPicPr>
        <p:blipFill>
          <a:blip r:embed="rId3" cstate="print"/>
          <a:srcRect/>
          <a:stretch>
            <a:fillRect/>
          </a:stretch>
        </p:blipFill>
        <p:spPr bwMode="auto">
          <a:xfrm>
            <a:off x="1931988" y="1801813"/>
            <a:ext cx="314325" cy="433387"/>
          </a:xfrm>
          <a:prstGeom prst="rect">
            <a:avLst/>
          </a:prstGeom>
          <a:noFill/>
          <a:ln w="9525">
            <a:noFill/>
            <a:miter lim="800000"/>
            <a:headEnd/>
            <a:tailEnd/>
          </a:ln>
        </p:spPr>
      </p:pic>
      <p:grpSp>
        <p:nvGrpSpPr>
          <p:cNvPr id="36886" name="Group 178"/>
          <p:cNvGrpSpPr>
            <a:grpSpLocks/>
          </p:cNvGrpSpPr>
          <p:nvPr/>
        </p:nvGrpSpPr>
        <p:grpSpPr bwMode="auto">
          <a:xfrm>
            <a:off x="3138488" y="1770063"/>
            <a:ext cx="428625" cy="500062"/>
            <a:chOff x="1929" y="1075"/>
            <a:chExt cx="270" cy="315"/>
          </a:xfrm>
        </p:grpSpPr>
        <p:pic>
          <p:nvPicPr>
            <p:cNvPr id="36908" name="Picture 34" descr="Documents: Comparison Chart"/>
            <p:cNvPicPr>
              <a:picLocks noChangeAspect="1" noChangeArrowheads="1"/>
            </p:cNvPicPr>
            <p:nvPr/>
          </p:nvPicPr>
          <p:blipFill>
            <a:blip r:embed="rId3" cstate="print">
              <a:grayscl/>
            </a:blip>
            <a:srcRect/>
            <a:stretch>
              <a:fillRect/>
            </a:stretch>
          </p:blipFill>
          <p:spPr bwMode="auto">
            <a:xfrm>
              <a:off x="1929" y="1075"/>
              <a:ext cx="198" cy="273"/>
            </a:xfrm>
            <a:prstGeom prst="rect">
              <a:avLst/>
            </a:prstGeom>
            <a:noFill/>
            <a:ln w="9525">
              <a:noFill/>
              <a:miter lim="800000"/>
              <a:headEnd/>
              <a:tailEnd/>
            </a:ln>
          </p:spPr>
        </p:pic>
        <p:pic>
          <p:nvPicPr>
            <p:cNvPr id="36909" name="Picture 35" descr="Documents: Comparison Chart"/>
            <p:cNvPicPr>
              <a:picLocks noChangeAspect="1" noChangeArrowheads="1"/>
            </p:cNvPicPr>
            <p:nvPr/>
          </p:nvPicPr>
          <p:blipFill>
            <a:blip r:embed="rId3" cstate="print">
              <a:grayscl/>
            </a:blip>
            <a:srcRect/>
            <a:stretch>
              <a:fillRect/>
            </a:stretch>
          </p:blipFill>
          <p:spPr bwMode="auto">
            <a:xfrm>
              <a:off x="2001" y="1117"/>
              <a:ext cx="198" cy="273"/>
            </a:xfrm>
            <a:prstGeom prst="rect">
              <a:avLst/>
            </a:prstGeom>
            <a:noFill/>
            <a:ln w="9525">
              <a:noFill/>
              <a:miter lim="800000"/>
              <a:headEnd/>
              <a:tailEnd/>
            </a:ln>
          </p:spPr>
        </p:pic>
      </p:grpSp>
      <p:pic>
        <p:nvPicPr>
          <p:cNvPr id="36887" name="Picture 37" descr="Image12"/>
          <p:cNvPicPr>
            <a:picLocks noChangeAspect="1" noChangeArrowheads="1"/>
          </p:cNvPicPr>
          <p:nvPr/>
        </p:nvPicPr>
        <p:blipFill>
          <a:blip r:embed="rId6" cstate="print"/>
          <a:srcRect l="7532" t="21762" r="47278" b="9242"/>
          <a:stretch>
            <a:fillRect/>
          </a:stretch>
        </p:blipFill>
        <p:spPr bwMode="auto">
          <a:xfrm>
            <a:off x="727075" y="4976813"/>
            <a:ext cx="712788" cy="623887"/>
          </a:xfrm>
          <a:prstGeom prst="rect">
            <a:avLst/>
          </a:prstGeom>
          <a:noFill/>
          <a:ln w="28575">
            <a:solidFill>
              <a:srgbClr val="000000"/>
            </a:solidFill>
            <a:miter lim="800000"/>
            <a:headEnd/>
            <a:tailEnd/>
          </a:ln>
        </p:spPr>
      </p:pic>
      <p:pic>
        <p:nvPicPr>
          <p:cNvPr id="36888" name="Picture 15" descr="People: Group"/>
          <p:cNvPicPr>
            <a:picLocks noChangeAspect="1" noChangeArrowheads="1"/>
          </p:cNvPicPr>
          <p:nvPr/>
        </p:nvPicPr>
        <p:blipFill>
          <a:blip r:embed="rId7" cstate="print"/>
          <a:srcRect/>
          <a:stretch>
            <a:fillRect/>
          </a:stretch>
        </p:blipFill>
        <p:spPr bwMode="auto">
          <a:xfrm>
            <a:off x="266700" y="3197225"/>
            <a:ext cx="731838" cy="800100"/>
          </a:xfrm>
          <a:prstGeom prst="rect">
            <a:avLst/>
          </a:prstGeom>
          <a:noFill/>
          <a:ln w="9525">
            <a:noFill/>
            <a:miter lim="800000"/>
            <a:headEnd/>
            <a:tailEnd/>
          </a:ln>
        </p:spPr>
      </p:pic>
      <p:sp>
        <p:nvSpPr>
          <p:cNvPr id="36889" name="Rectangle 177"/>
          <p:cNvSpPr>
            <a:spLocks noChangeArrowheads="1"/>
          </p:cNvSpPr>
          <p:nvPr/>
        </p:nvSpPr>
        <p:spPr bwMode="auto">
          <a:xfrm>
            <a:off x="2139950" y="1658938"/>
            <a:ext cx="1038225"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Personal Simulations</a:t>
            </a:r>
          </a:p>
        </p:txBody>
      </p:sp>
      <p:sp>
        <p:nvSpPr>
          <p:cNvPr id="36890" name="Rectangle 185"/>
          <p:cNvSpPr>
            <a:spLocks noChangeArrowheads="1"/>
          </p:cNvSpPr>
          <p:nvPr/>
        </p:nvSpPr>
        <p:spPr bwMode="auto">
          <a:xfrm>
            <a:off x="1835150" y="5565775"/>
            <a:ext cx="482600" cy="122238"/>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Plan copy</a:t>
            </a:r>
          </a:p>
        </p:txBody>
      </p:sp>
      <p:sp>
        <p:nvSpPr>
          <p:cNvPr id="36891" name="Rectangle 186"/>
          <p:cNvSpPr>
            <a:spLocks noChangeArrowheads="1"/>
          </p:cNvSpPr>
          <p:nvPr/>
        </p:nvSpPr>
        <p:spPr bwMode="auto">
          <a:xfrm>
            <a:off x="2571750" y="5443538"/>
            <a:ext cx="238125" cy="244475"/>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Plan</a:t>
            </a:r>
          </a:p>
          <a:p>
            <a:pPr algn="ctr" eaLnBrk="0" hangingPunct="0"/>
            <a:r>
              <a:rPr lang="en-US" sz="800" i="1">
                <a:solidFill>
                  <a:srgbClr val="667263"/>
                </a:solidFill>
              </a:rPr>
              <a:t>edits</a:t>
            </a:r>
          </a:p>
        </p:txBody>
      </p:sp>
      <p:sp>
        <p:nvSpPr>
          <p:cNvPr id="36892" name="Rectangle 187"/>
          <p:cNvSpPr>
            <a:spLocks noChangeArrowheads="1"/>
          </p:cNvSpPr>
          <p:nvPr/>
        </p:nvSpPr>
        <p:spPr bwMode="auto">
          <a:xfrm>
            <a:off x="3109913" y="5443538"/>
            <a:ext cx="487362" cy="244475"/>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Simulated</a:t>
            </a:r>
          </a:p>
          <a:p>
            <a:pPr algn="ctr" eaLnBrk="0" hangingPunct="0"/>
            <a:r>
              <a:rPr lang="en-US" sz="800" i="1">
                <a:solidFill>
                  <a:srgbClr val="667263"/>
                </a:solidFill>
              </a:rPr>
              <a:t>plans</a:t>
            </a:r>
          </a:p>
        </p:txBody>
      </p:sp>
      <p:sp>
        <p:nvSpPr>
          <p:cNvPr id="36893" name="Rectangle 188"/>
          <p:cNvSpPr>
            <a:spLocks noChangeArrowheads="1"/>
          </p:cNvSpPr>
          <p:nvPr/>
        </p:nvSpPr>
        <p:spPr bwMode="auto">
          <a:xfrm>
            <a:off x="1146175" y="3132138"/>
            <a:ext cx="623888"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‘Master’ plan</a:t>
            </a:r>
          </a:p>
        </p:txBody>
      </p:sp>
      <p:sp>
        <p:nvSpPr>
          <p:cNvPr id="36894" name="Rectangle 189"/>
          <p:cNvSpPr>
            <a:spLocks noChangeArrowheads="1"/>
          </p:cNvSpPr>
          <p:nvPr/>
        </p:nvSpPr>
        <p:spPr bwMode="auto">
          <a:xfrm>
            <a:off x="2986088" y="3030538"/>
            <a:ext cx="765175"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Simulation Sets</a:t>
            </a:r>
          </a:p>
        </p:txBody>
      </p:sp>
      <p:sp>
        <p:nvSpPr>
          <p:cNvPr id="36895" name="Line 190"/>
          <p:cNvSpPr>
            <a:spLocks noChangeShapeType="1"/>
          </p:cNvSpPr>
          <p:nvPr/>
        </p:nvSpPr>
        <p:spPr bwMode="auto">
          <a:xfrm>
            <a:off x="2044700" y="3606800"/>
            <a:ext cx="508000" cy="0"/>
          </a:xfrm>
          <a:prstGeom prst="line">
            <a:avLst/>
          </a:prstGeom>
          <a:noFill/>
          <a:ln w="38100">
            <a:solidFill>
              <a:schemeClr val="folHlink"/>
            </a:solidFill>
            <a:round/>
            <a:headEnd type="triangle" w="med" len="med"/>
            <a:tailEnd type="triangle" w="med" len="med"/>
          </a:ln>
        </p:spPr>
        <p:txBody>
          <a:bodyPr wrap="none" lIns="92075" tIns="46038" rIns="92075" bIns="46038" anchor="ctr"/>
          <a:lstStyle/>
          <a:p>
            <a:endParaRPr lang="en-US"/>
          </a:p>
        </p:txBody>
      </p:sp>
      <p:sp>
        <p:nvSpPr>
          <p:cNvPr id="36896" name="Line 193"/>
          <p:cNvSpPr>
            <a:spLocks noChangeShapeType="1"/>
          </p:cNvSpPr>
          <p:nvPr/>
        </p:nvSpPr>
        <p:spPr bwMode="auto">
          <a:xfrm rot="5400000">
            <a:off x="1422400" y="4432300"/>
            <a:ext cx="1117600" cy="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36897" name="Line 194"/>
          <p:cNvSpPr>
            <a:spLocks noChangeShapeType="1"/>
          </p:cNvSpPr>
          <p:nvPr/>
        </p:nvSpPr>
        <p:spPr bwMode="auto">
          <a:xfrm rot="16200000" flipV="1">
            <a:off x="1574800" y="2717800"/>
            <a:ext cx="812800" cy="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36898" name="Line 195"/>
          <p:cNvSpPr>
            <a:spLocks noChangeShapeType="1"/>
          </p:cNvSpPr>
          <p:nvPr/>
        </p:nvSpPr>
        <p:spPr bwMode="auto">
          <a:xfrm>
            <a:off x="2235200" y="5181600"/>
            <a:ext cx="838200" cy="0"/>
          </a:xfrm>
          <a:prstGeom prst="line">
            <a:avLst/>
          </a:prstGeom>
          <a:noFill/>
          <a:ln w="28575">
            <a:solidFill>
              <a:srgbClr val="0099CC"/>
            </a:solidFill>
            <a:round/>
            <a:headEnd/>
            <a:tailEnd type="triangle" w="med" len="med"/>
          </a:ln>
        </p:spPr>
        <p:txBody>
          <a:bodyPr wrap="none" lIns="92075" tIns="46038" rIns="92075" bIns="46038" anchor="ctr"/>
          <a:lstStyle/>
          <a:p>
            <a:endParaRPr lang="en-US"/>
          </a:p>
        </p:txBody>
      </p:sp>
      <p:grpSp>
        <p:nvGrpSpPr>
          <p:cNvPr id="36899" name="Group 176"/>
          <p:cNvGrpSpPr>
            <a:grpSpLocks/>
          </p:cNvGrpSpPr>
          <p:nvPr/>
        </p:nvGrpSpPr>
        <p:grpSpPr bwMode="auto">
          <a:xfrm>
            <a:off x="2439988" y="4900613"/>
            <a:ext cx="401637" cy="434975"/>
            <a:chOff x="1505" y="3319"/>
            <a:chExt cx="301" cy="346"/>
          </a:xfrm>
        </p:grpSpPr>
        <p:pic>
          <p:nvPicPr>
            <p:cNvPr id="36906" name="Picture 29" descr="folder003"/>
            <p:cNvPicPr>
              <a:picLocks noChangeAspect="1" noChangeArrowheads="1"/>
            </p:cNvPicPr>
            <p:nvPr/>
          </p:nvPicPr>
          <p:blipFill>
            <a:blip r:embed="rId4" cstate="print">
              <a:lum bright="18000"/>
            </a:blip>
            <a:srcRect/>
            <a:stretch>
              <a:fillRect/>
            </a:stretch>
          </p:blipFill>
          <p:spPr bwMode="auto">
            <a:xfrm>
              <a:off x="1505" y="3319"/>
              <a:ext cx="238" cy="283"/>
            </a:xfrm>
            <a:prstGeom prst="rect">
              <a:avLst/>
            </a:prstGeom>
            <a:noFill/>
            <a:ln w="9525">
              <a:noFill/>
              <a:miter lim="800000"/>
              <a:headEnd/>
              <a:tailEnd/>
            </a:ln>
          </p:spPr>
        </p:pic>
        <p:pic>
          <p:nvPicPr>
            <p:cNvPr id="36907" name="Picture 30" descr="folder003"/>
            <p:cNvPicPr>
              <a:picLocks noChangeAspect="1" noChangeArrowheads="1"/>
            </p:cNvPicPr>
            <p:nvPr/>
          </p:nvPicPr>
          <p:blipFill>
            <a:blip r:embed="rId4" cstate="print">
              <a:lum bright="-24000"/>
            </a:blip>
            <a:srcRect/>
            <a:stretch>
              <a:fillRect/>
            </a:stretch>
          </p:blipFill>
          <p:spPr bwMode="auto">
            <a:xfrm>
              <a:off x="1568" y="3382"/>
              <a:ext cx="238" cy="283"/>
            </a:xfrm>
            <a:prstGeom prst="rect">
              <a:avLst/>
            </a:prstGeom>
            <a:noFill/>
            <a:ln w="9525">
              <a:noFill/>
              <a:miter lim="800000"/>
              <a:headEnd/>
              <a:tailEnd/>
            </a:ln>
          </p:spPr>
        </p:pic>
      </p:grpSp>
      <p:sp>
        <p:nvSpPr>
          <p:cNvPr id="36900" name="Line 196"/>
          <p:cNvSpPr>
            <a:spLocks noChangeShapeType="1"/>
          </p:cNvSpPr>
          <p:nvPr/>
        </p:nvSpPr>
        <p:spPr bwMode="auto">
          <a:xfrm>
            <a:off x="2247900" y="2095500"/>
            <a:ext cx="838200" cy="0"/>
          </a:xfrm>
          <a:prstGeom prst="line">
            <a:avLst/>
          </a:prstGeom>
          <a:noFill/>
          <a:ln w="28575">
            <a:solidFill>
              <a:srgbClr val="0099CC"/>
            </a:solidFill>
            <a:round/>
            <a:headEnd/>
            <a:tailEnd type="triangle" w="med" len="med"/>
          </a:ln>
        </p:spPr>
        <p:txBody>
          <a:bodyPr wrap="none" lIns="92075" tIns="46038" rIns="92075" bIns="46038" anchor="ctr"/>
          <a:lstStyle/>
          <a:p>
            <a:endParaRPr lang="en-US"/>
          </a:p>
        </p:txBody>
      </p:sp>
      <p:grpSp>
        <p:nvGrpSpPr>
          <p:cNvPr id="36901" name="Group 175"/>
          <p:cNvGrpSpPr>
            <a:grpSpLocks/>
          </p:cNvGrpSpPr>
          <p:nvPr/>
        </p:nvGrpSpPr>
        <p:grpSpPr bwMode="auto">
          <a:xfrm>
            <a:off x="2425700" y="1927225"/>
            <a:ext cx="404813" cy="450850"/>
            <a:chOff x="1504" y="1214"/>
            <a:chExt cx="303" cy="340"/>
          </a:xfrm>
        </p:grpSpPr>
        <p:pic>
          <p:nvPicPr>
            <p:cNvPr id="36904" name="Picture 30" descr="folder003"/>
            <p:cNvPicPr>
              <a:picLocks noChangeAspect="1" noChangeArrowheads="1"/>
            </p:cNvPicPr>
            <p:nvPr/>
          </p:nvPicPr>
          <p:blipFill>
            <a:blip r:embed="rId4" cstate="print">
              <a:lum bright="6000" contrast="-18000"/>
              <a:grayscl/>
            </a:blip>
            <a:srcRect/>
            <a:stretch>
              <a:fillRect/>
            </a:stretch>
          </p:blipFill>
          <p:spPr bwMode="auto">
            <a:xfrm>
              <a:off x="1504" y="1214"/>
              <a:ext cx="238" cy="283"/>
            </a:xfrm>
            <a:prstGeom prst="rect">
              <a:avLst/>
            </a:prstGeom>
            <a:noFill/>
            <a:ln w="9525">
              <a:noFill/>
              <a:miter lim="800000"/>
              <a:headEnd/>
              <a:tailEnd/>
            </a:ln>
          </p:spPr>
        </p:pic>
        <p:pic>
          <p:nvPicPr>
            <p:cNvPr id="36905" name="Picture 29" descr="folder003"/>
            <p:cNvPicPr>
              <a:picLocks noChangeAspect="1" noChangeArrowheads="1"/>
            </p:cNvPicPr>
            <p:nvPr/>
          </p:nvPicPr>
          <p:blipFill>
            <a:blip r:embed="rId4" cstate="print"/>
            <a:srcRect/>
            <a:stretch>
              <a:fillRect/>
            </a:stretch>
          </p:blipFill>
          <p:spPr bwMode="auto">
            <a:xfrm>
              <a:off x="1569" y="1271"/>
              <a:ext cx="238" cy="283"/>
            </a:xfrm>
            <a:prstGeom prst="rect">
              <a:avLst/>
            </a:prstGeom>
            <a:noFill/>
            <a:ln w="9525">
              <a:noFill/>
              <a:miter lim="800000"/>
              <a:headEnd/>
              <a:tailEnd/>
            </a:ln>
          </p:spPr>
        </p:pic>
      </p:grpSp>
      <p:sp>
        <p:nvSpPr>
          <p:cNvPr id="36902" name="Rectangle 198"/>
          <p:cNvSpPr>
            <a:spLocks noChangeArrowheads="1"/>
          </p:cNvSpPr>
          <p:nvPr/>
        </p:nvSpPr>
        <p:spPr bwMode="auto">
          <a:xfrm>
            <a:off x="1854200" y="2763838"/>
            <a:ext cx="285750" cy="136525"/>
          </a:xfrm>
          <a:prstGeom prst="rect">
            <a:avLst/>
          </a:prstGeom>
          <a:solidFill>
            <a:schemeClr val="bg1"/>
          </a:solidFill>
          <a:ln w="9525" algn="ctr">
            <a:noFill/>
            <a:miter lim="800000"/>
            <a:headEnd/>
            <a:tailEnd/>
          </a:ln>
        </p:spPr>
        <p:txBody>
          <a:bodyPr wrap="none" lIns="0" tIns="0" rIns="0" bIns="0">
            <a:spAutoFit/>
          </a:bodyPr>
          <a:lstStyle/>
          <a:p>
            <a:pPr algn="ctr" eaLnBrk="0" hangingPunct="0"/>
            <a:r>
              <a:rPr lang="en-US" sz="900" i="1">
                <a:solidFill>
                  <a:srgbClr val="667263"/>
                </a:solidFill>
              </a:rPr>
              <a:t>Copy</a:t>
            </a:r>
          </a:p>
        </p:txBody>
      </p:sp>
      <p:sp>
        <p:nvSpPr>
          <p:cNvPr id="36903" name="Rectangle 199"/>
          <p:cNvSpPr>
            <a:spLocks noChangeArrowheads="1"/>
          </p:cNvSpPr>
          <p:nvPr/>
        </p:nvSpPr>
        <p:spPr bwMode="auto">
          <a:xfrm>
            <a:off x="1841500" y="4313238"/>
            <a:ext cx="285750" cy="136525"/>
          </a:xfrm>
          <a:prstGeom prst="rect">
            <a:avLst/>
          </a:prstGeom>
          <a:solidFill>
            <a:schemeClr val="bg1"/>
          </a:solidFill>
          <a:ln w="9525" algn="ctr">
            <a:noFill/>
            <a:miter lim="800000"/>
            <a:headEnd/>
            <a:tailEnd/>
          </a:ln>
        </p:spPr>
        <p:txBody>
          <a:bodyPr wrap="none" lIns="0" tIns="0" rIns="0" bIns="0">
            <a:spAutoFit/>
          </a:bodyPr>
          <a:lstStyle/>
          <a:p>
            <a:pPr algn="ctr" eaLnBrk="0" hangingPunct="0"/>
            <a:r>
              <a:rPr lang="en-US" sz="900" i="1">
                <a:solidFill>
                  <a:srgbClr val="667263"/>
                </a:solidFill>
              </a:rPr>
              <a:t>Copy</a:t>
            </a:r>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2"/>
          <p:cNvSpPr>
            <a:spLocks noGrp="1"/>
          </p:cNvSpPr>
          <p:nvPr>
            <p:ph type="sldNum" sz="quarter" idx="11"/>
          </p:nvPr>
        </p:nvSpPr>
        <p:spPr>
          <a:noFill/>
        </p:spPr>
        <p:txBody>
          <a:bodyPr/>
          <a:lstStyle/>
          <a:p>
            <a:fld id="{66D7E7C5-5EA7-469E-BF42-E849CCC1281C}" type="slidenum">
              <a:rPr lang="en-US" smtClean="0">
                <a:latin typeface="Arial" pitchFamily="34" charset="0"/>
                <a:cs typeface="Arial" pitchFamily="34" charset="0"/>
              </a:rPr>
              <a:pPr/>
              <a:t>34</a:t>
            </a:fld>
            <a:endParaRPr lang="en-US" smtClean="0">
              <a:latin typeface="Arial" pitchFamily="34" charset="0"/>
              <a:cs typeface="Arial" pitchFamily="34" charset="0"/>
            </a:endParaRPr>
          </a:p>
        </p:txBody>
      </p:sp>
      <p:sp>
        <p:nvSpPr>
          <p:cNvPr id="407554" name="Rectangle 2"/>
          <p:cNvSpPr>
            <a:spLocks noChangeArrowheads="1"/>
          </p:cNvSpPr>
          <p:nvPr/>
        </p:nvSpPr>
        <p:spPr bwMode="auto">
          <a:xfrm>
            <a:off x="323850" y="3287713"/>
            <a:ext cx="8255000" cy="217963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grpSp>
        <p:nvGrpSpPr>
          <p:cNvPr id="37892" name="Group 3"/>
          <p:cNvGrpSpPr>
            <a:grpSpLocks/>
          </p:cNvGrpSpPr>
          <p:nvPr/>
        </p:nvGrpSpPr>
        <p:grpSpPr bwMode="auto">
          <a:xfrm>
            <a:off x="12700" y="1679575"/>
            <a:ext cx="9131300" cy="822325"/>
            <a:chOff x="511" y="666"/>
            <a:chExt cx="4693" cy="518"/>
          </a:xfrm>
        </p:grpSpPr>
        <p:sp>
          <p:nvSpPr>
            <p:cNvPr id="37898" name="Rectangle 4"/>
            <p:cNvSpPr>
              <a:spLocks noChangeArrowheads="1"/>
            </p:cNvSpPr>
            <p:nvPr/>
          </p:nvSpPr>
          <p:spPr bwMode="auto">
            <a:xfrm>
              <a:off x="511" y="686"/>
              <a:ext cx="4693" cy="484"/>
            </a:xfrm>
            <a:prstGeom prst="rect">
              <a:avLst/>
            </a:prstGeom>
            <a:gradFill rotWithShape="0">
              <a:gsLst>
                <a:gs pos="0">
                  <a:srgbClr val="F2F2F2"/>
                </a:gs>
                <a:gs pos="50000">
                  <a:srgbClr val="DDDDDD"/>
                </a:gs>
                <a:gs pos="100000">
                  <a:srgbClr val="F2F2F2"/>
                </a:gs>
              </a:gsLst>
              <a:lin ang="0" scaled="1"/>
            </a:gradFill>
            <a:ln w="9525">
              <a:noFill/>
              <a:miter lim="800000"/>
              <a:headEnd/>
              <a:tailEnd/>
            </a:ln>
          </p:spPr>
          <p:txBody>
            <a:bodyPr wrap="none" anchor="ctr"/>
            <a:lstStyle/>
            <a:p>
              <a:pPr algn="ctr">
                <a:buClr>
                  <a:schemeClr val="accent1"/>
                </a:buClr>
              </a:pPr>
              <a:endParaRPr lang="en-US"/>
            </a:p>
          </p:txBody>
        </p:sp>
        <p:sp>
          <p:nvSpPr>
            <p:cNvPr id="37899" name="Rectangle 5"/>
            <p:cNvSpPr>
              <a:spLocks noChangeArrowheads="1"/>
            </p:cNvSpPr>
            <p:nvPr/>
          </p:nvSpPr>
          <p:spPr bwMode="auto">
            <a:xfrm>
              <a:off x="511" y="1157"/>
              <a:ext cx="4693" cy="27"/>
            </a:xfrm>
            <a:prstGeom prst="rect">
              <a:avLst/>
            </a:prstGeom>
            <a:gradFill rotWithShape="0">
              <a:gsLst>
                <a:gs pos="0">
                  <a:srgbClr val="FF0000"/>
                </a:gs>
                <a:gs pos="100000">
                  <a:srgbClr val="FFB6B6"/>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sp>
          <p:nvSpPr>
            <p:cNvPr id="37900" name="Rectangle 6"/>
            <p:cNvSpPr>
              <a:spLocks noChangeArrowheads="1"/>
            </p:cNvSpPr>
            <p:nvPr/>
          </p:nvSpPr>
          <p:spPr bwMode="auto">
            <a:xfrm>
              <a:off x="511" y="666"/>
              <a:ext cx="4693" cy="27"/>
            </a:xfrm>
            <a:prstGeom prst="rect">
              <a:avLst/>
            </a:prstGeom>
            <a:gradFill rotWithShape="0">
              <a:gsLst>
                <a:gs pos="0">
                  <a:srgbClr val="FFB6B6"/>
                </a:gs>
                <a:gs pos="100000">
                  <a:srgbClr val="FF0000"/>
                </a:gs>
              </a:gsLst>
              <a:lin ang="0" scaled="1"/>
            </a:gradFill>
            <a:ln w="12700">
              <a:noFill/>
              <a:miter lim="800000"/>
              <a:headEnd type="none" w="sm" len="sm"/>
              <a:tailEnd type="none" w="sm" len="sm"/>
            </a:ln>
          </p:spPr>
          <p:txBody>
            <a:bodyPr wrap="none" anchor="ctr"/>
            <a:lstStyle/>
            <a:p>
              <a:pPr algn="ctr">
                <a:buClr>
                  <a:schemeClr val="accent1"/>
                </a:buClr>
              </a:pPr>
              <a:endParaRPr lang="en-US"/>
            </a:p>
          </p:txBody>
        </p:sp>
      </p:grpSp>
      <p:sp>
        <p:nvSpPr>
          <p:cNvPr id="37893" name="Text Box 7"/>
          <p:cNvSpPr txBox="1">
            <a:spLocks noChangeArrowheads="1"/>
          </p:cNvSpPr>
          <p:nvPr/>
        </p:nvSpPr>
        <p:spPr bwMode="auto">
          <a:xfrm>
            <a:off x="193675" y="1841500"/>
            <a:ext cx="6835775" cy="427038"/>
          </a:xfrm>
          <a:prstGeom prst="rect">
            <a:avLst/>
          </a:prstGeom>
          <a:noFill/>
          <a:ln w="9525">
            <a:noFill/>
            <a:miter lim="800000"/>
            <a:headEnd/>
            <a:tailEnd/>
          </a:ln>
        </p:spPr>
        <p:txBody>
          <a:bodyPr lIns="0" tIns="0" rIns="0" bIns="0">
            <a:spAutoFit/>
          </a:bodyPr>
          <a:lstStyle/>
          <a:p>
            <a:pPr eaLnBrk="0" hangingPunct="0">
              <a:spcBef>
                <a:spcPct val="50000"/>
              </a:spcBef>
            </a:pPr>
            <a:r>
              <a:rPr lang="en-US" sz="2800">
                <a:cs typeface="Times New Roman" pitchFamily="18" charset="0"/>
              </a:rPr>
              <a:t>Oracle Rapid Planning</a:t>
            </a:r>
          </a:p>
        </p:txBody>
      </p:sp>
      <p:pic>
        <p:nvPicPr>
          <p:cNvPr id="37894" name="Picture 8" descr="Right Red"/>
          <p:cNvPicPr>
            <a:picLocks noChangeAspect="1" noChangeArrowheads="1"/>
          </p:cNvPicPr>
          <p:nvPr/>
        </p:nvPicPr>
        <p:blipFill>
          <a:blip r:embed="rId3" cstate="print"/>
          <a:srcRect/>
          <a:stretch>
            <a:fillRect/>
          </a:stretch>
        </p:blipFill>
        <p:spPr bwMode="auto">
          <a:xfrm>
            <a:off x="7010400" y="0"/>
            <a:ext cx="2133600" cy="914400"/>
          </a:xfrm>
          <a:prstGeom prst="rect">
            <a:avLst/>
          </a:prstGeom>
          <a:noFill/>
          <a:ln w="9525">
            <a:noFill/>
            <a:miter lim="800000"/>
            <a:headEnd/>
            <a:tailEnd/>
          </a:ln>
        </p:spPr>
      </p:pic>
      <p:pic>
        <p:nvPicPr>
          <p:cNvPr id="37895" name="Picture 9"/>
          <p:cNvPicPr>
            <a:picLocks noChangeAspect="1" noChangeArrowheads="1"/>
          </p:cNvPicPr>
          <p:nvPr/>
        </p:nvPicPr>
        <p:blipFill>
          <a:blip r:embed="rId4" cstate="print"/>
          <a:srcRect r="5524"/>
          <a:stretch>
            <a:fillRect/>
          </a:stretch>
        </p:blipFill>
        <p:spPr bwMode="auto">
          <a:xfrm>
            <a:off x="7011988" y="914400"/>
            <a:ext cx="2132012" cy="1549400"/>
          </a:xfrm>
          <a:prstGeom prst="rect">
            <a:avLst/>
          </a:prstGeom>
          <a:noFill/>
          <a:ln w="9525">
            <a:noFill/>
            <a:miter lim="800000"/>
            <a:headEnd/>
            <a:tailEnd/>
          </a:ln>
        </p:spPr>
      </p:pic>
      <p:sp>
        <p:nvSpPr>
          <p:cNvPr id="37896" name="Rectangle 10"/>
          <p:cNvSpPr>
            <a:spLocks noChangeArrowheads="1"/>
          </p:cNvSpPr>
          <p:nvPr/>
        </p:nvSpPr>
        <p:spPr bwMode="auto">
          <a:xfrm>
            <a:off x="122238" y="2538413"/>
            <a:ext cx="8926512" cy="427037"/>
          </a:xfrm>
          <a:prstGeom prst="rect">
            <a:avLst/>
          </a:prstGeom>
          <a:noFill/>
          <a:ln w="9525">
            <a:noFill/>
            <a:miter lim="800000"/>
            <a:headEnd/>
            <a:tailEnd/>
          </a:ln>
        </p:spPr>
        <p:txBody>
          <a:bodyPr wrap="none">
            <a:spAutoFit/>
          </a:bodyPr>
          <a:lstStyle/>
          <a:p>
            <a:pPr eaLnBrk="0" hangingPunct="0"/>
            <a:r>
              <a:rPr lang="en-US" sz="2200" i="1">
                <a:solidFill>
                  <a:srgbClr val="003399"/>
                </a:solidFill>
              </a:rPr>
              <a:t>Reduce planning cycle time and make faster short-term decisions</a:t>
            </a:r>
          </a:p>
        </p:txBody>
      </p:sp>
      <p:sp>
        <p:nvSpPr>
          <p:cNvPr id="37897" name="Rectangle 11"/>
          <p:cNvSpPr>
            <a:spLocks noChangeArrowheads="1"/>
          </p:cNvSpPr>
          <p:nvPr/>
        </p:nvSpPr>
        <p:spPr bwMode="auto">
          <a:xfrm>
            <a:off x="658813" y="3441700"/>
            <a:ext cx="7777162" cy="1746250"/>
          </a:xfrm>
          <a:prstGeom prst="rect">
            <a:avLst/>
          </a:prstGeom>
          <a:noFill/>
          <a:ln w="9525">
            <a:noFill/>
            <a:miter lim="800000"/>
            <a:headEnd/>
            <a:tailEnd/>
          </a:ln>
        </p:spPr>
        <p:txBody>
          <a:bodyPr lIns="92075" tIns="46038" rIns="92075" bIns="46038"/>
          <a:lstStyle/>
          <a:p>
            <a:pPr marL="457200" indent="-457200">
              <a:spcBef>
                <a:spcPct val="20000"/>
              </a:spcBef>
              <a:buClr>
                <a:schemeClr val="hlink"/>
              </a:buClr>
              <a:buFont typeface="Wingdings" pitchFamily="2" charset="2"/>
              <a:buChar char=""/>
            </a:pPr>
            <a:r>
              <a:rPr lang="en-US" sz="2000" b="0">
                <a:solidFill>
                  <a:srgbClr val="94958B"/>
                </a:solidFill>
              </a:rPr>
              <a:t>Empower planners with rapid what-if scenario planning</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Use a more productive UI for insightful analytics</a:t>
            </a:r>
          </a:p>
          <a:p>
            <a:pPr marL="457200" indent="-457200">
              <a:spcBef>
                <a:spcPct val="20000"/>
              </a:spcBef>
              <a:buClr>
                <a:schemeClr val="hlink"/>
              </a:buClr>
              <a:buFont typeface="Wingdings" pitchFamily="2" charset="2"/>
              <a:buNone/>
            </a:pPr>
            <a:endParaRPr lang="en-US" sz="700">
              <a:solidFill>
                <a:srgbClr val="94958B"/>
              </a:solidFill>
            </a:endParaRPr>
          </a:p>
          <a:p>
            <a:pPr marL="457200" indent="-457200">
              <a:spcBef>
                <a:spcPct val="20000"/>
              </a:spcBef>
              <a:buClr>
                <a:schemeClr val="hlink"/>
              </a:buClr>
              <a:buFont typeface="Wingdings" pitchFamily="2" charset="2"/>
              <a:buChar char=""/>
            </a:pPr>
            <a:r>
              <a:rPr lang="en-US" sz="2000" b="0">
                <a:solidFill>
                  <a:srgbClr val="94958B"/>
                </a:solidFill>
              </a:rPr>
              <a:t>Make faster decisions through collaboration</a:t>
            </a:r>
          </a:p>
          <a:p>
            <a:pPr marL="1009650" lvl="1" indent="-381000">
              <a:spcBef>
                <a:spcPct val="20000"/>
              </a:spcBef>
              <a:buClr>
                <a:schemeClr val="accent1"/>
              </a:buClr>
              <a:buFont typeface="Wingdings" pitchFamily="2" charset="2"/>
              <a:buChar char=""/>
            </a:pPr>
            <a:endParaRPr lang="en-US" sz="700">
              <a:solidFill>
                <a:srgbClr val="94958B"/>
              </a:solidFill>
            </a:endParaRPr>
          </a:p>
          <a:p>
            <a:pPr marL="457200" indent="-457200">
              <a:spcBef>
                <a:spcPct val="20000"/>
              </a:spcBef>
              <a:buClr>
                <a:schemeClr val="accent1"/>
              </a:buClr>
              <a:buFont typeface="Wingdings" pitchFamily="2" charset="2"/>
              <a:buChar char=""/>
            </a:pPr>
            <a:r>
              <a:rPr lang="en-US" sz="2000" b="0"/>
              <a:t>Translate decisions into actions</a:t>
            </a: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4"/>
          <p:cNvSpPr>
            <a:spLocks noGrp="1"/>
          </p:cNvSpPr>
          <p:nvPr>
            <p:ph type="sldNum" sz="quarter" idx="11"/>
          </p:nvPr>
        </p:nvSpPr>
        <p:spPr>
          <a:noFill/>
        </p:spPr>
        <p:txBody>
          <a:bodyPr/>
          <a:lstStyle/>
          <a:p>
            <a:fld id="{01D2E6F7-7D4B-4E55-BAC6-E798E948D2DD}" type="slidenum">
              <a:rPr lang="en-US" smtClean="0">
                <a:latin typeface="Arial" pitchFamily="34" charset="0"/>
                <a:cs typeface="Arial" pitchFamily="34" charset="0"/>
              </a:rPr>
              <a:pPr/>
              <a:t>35</a:t>
            </a:fld>
            <a:endParaRPr lang="en-US" smtClean="0">
              <a:latin typeface="Arial" pitchFamily="34" charset="0"/>
              <a:cs typeface="Arial" pitchFamily="34" charset="0"/>
            </a:endParaRPr>
          </a:p>
        </p:txBody>
      </p:sp>
      <p:sp>
        <p:nvSpPr>
          <p:cNvPr id="38915" name="Rectangle 12"/>
          <p:cNvSpPr>
            <a:spLocks noChangeArrowheads="1"/>
          </p:cNvSpPr>
          <p:nvPr/>
        </p:nvSpPr>
        <p:spPr bwMode="auto">
          <a:xfrm>
            <a:off x="1631950" y="4144963"/>
            <a:ext cx="1466850" cy="1230312"/>
          </a:xfrm>
          <a:prstGeom prst="rect">
            <a:avLst/>
          </a:prstGeom>
          <a:solidFill>
            <a:srgbClr val="4D5C91"/>
          </a:solidFill>
          <a:ln w="9525" algn="ctr">
            <a:noFill/>
            <a:miter lim="800000"/>
            <a:headEnd/>
            <a:tailEnd/>
          </a:ln>
          <a:effectLst>
            <a:prstShdw prst="shdw17" dist="17961" dir="13500000">
              <a:srgbClr val="2E3757"/>
            </a:prstShdw>
          </a:effectLst>
        </p:spPr>
        <p:txBody>
          <a:bodyPr wrap="none" anchor="ctr"/>
          <a:lstStyle/>
          <a:p>
            <a:pPr algn="ctr">
              <a:buClr>
                <a:schemeClr val="accent1"/>
              </a:buClr>
            </a:pPr>
            <a:endParaRPr lang="en-US"/>
          </a:p>
        </p:txBody>
      </p:sp>
      <p:pic>
        <p:nvPicPr>
          <p:cNvPr id="38916" name="Picture 26"/>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182813" y="4454525"/>
            <a:ext cx="792162" cy="573088"/>
          </a:xfrm>
          <a:prstGeom prst="rect">
            <a:avLst/>
          </a:prstGeom>
          <a:noFill/>
          <a:ln w="9525">
            <a:noFill/>
            <a:miter lim="800000"/>
            <a:headEnd/>
            <a:tailEnd/>
          </a:ln>
        </p:spPr>
      </p:pic>
      <p:sp>
        <p:nvSpPr>
          <p:cNvPr id="38917" name="Rectangle 11"/>
          <p:cNvSpPr>
            <a:spLocks noChangeArrowheads="1"/>
          </p:cNvSpPr>
          <p:nvPr/>
        </p:nvSpPr>
        <p:spPr bwMode="auto">
          <a:xfrm>
            <a:off x="1162050" y="3954463"/>
            <a:ext cx="1466850" cy="1230312"/>
          </a:xfrm>
          <a:prstGeom prst="rect">
            <a:avLst/>
          </a:prstGeom>
          <a:solidFill>
            <a:srgbClr val="9DA7CB"/>
          </a:solidFill>
          <a:ln w="9525" algn="ctr">
            <a:noFill/>
            <a:miter lim="800000"/>
            <a:headEnd/>
            <a:tailEnd/>
          </a:ln>
          <a:effectLst>
            <a:prstShdw prst="shdw17" dist="17961" dir="13500000">
              <a:srgbClr val="5E647A"/>
            </a:prstShdw>
          </a:effectLst>
        </p:spPr>
        <p:txBody>
          <a:bodyPr wrap="none" anchor="ctr"/>
          <a:lstStyle/>
          <a:p>
            <a:pPr algn="ctr">
              <a:buClr>
                <a:schemeClr val="accent1"/>
              </a:buClr>
            </a:pPr>
            <a:endParaRPr lang="en-US"/>
          </a:p>
        </p:txBody>
      </p:sp>
      <p:sp>
        <p:nvSpPr>
          <p:cNvPr id="328709" name="Rectangle 5"/>
          <p:cNvSpPr>
            <a:spLocks noChangeArrowheads="1"/>
          </p:cNvSpPr>
          <p:nvPr/>
        </p:nvSpPr>
        <p:spPr bwMode="auto">
          <a:xfrm>
            <a:off x="4162425" y="1341438"/>
            <a:ext cx="4830763" cy="4772025"/>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8919" name="Rectangle 2"/>
          <p:cNvSpPr>
            <a:spLocks noGrp="1" noChangeArrowheads="1"/>
          </p:cNvSpPr>
          <p:nvPr>
            <p:ph type="title"/>
          </p:nvPr>
        </p:nvSpPr>
        <p:spPr/>
        <p:txBody>
          <a:bodyPr/>
          <a:lstStyle/>
          <a:p>
            <a:pPr eaLnBrk="1" hangingPunct="1"/>
            <a:r>
              <a:rPr lang="en-US" smtClean="0"/>
              <a:t>Translate decisions to actions</a:t>
            </a:r>
          </a:p>
        </p:txBody>
      </p:sp>
      <p:sp>
        <p:nvSpPr>
          <p:cNvPr id="38920" name="Rectangle 3"/>
          <p:cNvSpPr>
            <a:spLocks noGrp="1" noChangeArrowheads="1"/>
          </p:cNvSpPr>
          <p:nvPr>
            <p:ph type="body" idx="1"/>
          </p:nvPr>
        </p:nvSpPr>
        <p:spPr>
          <a:xfrm>
            <a:off x="4464050" y="1739900"/>
            <a:ext cx="4264025" cy="4152900"/>
          </a:xfrm>
        </p:spPr>
        <p:txBody>
          <a:bodyPr/>
          <a:lstStyle/>
          <a:p>
            <a:pPr eaLnBrk="1" hangingPunct="1">
              <a:lnSpc>
                <a:spcPct val="90000"/>
              </a:lnSpc>
            </a:pPr>
            <a:r>
              <a:rPr lang="en-US" sz="1800" smtClean="0"/>
              <a:t>Quickly release order recommendations to Execution</a:t>
            </a:r>
          </a:p>
          <a:p>
            <a:pPr lvl="1" eaLnBrk="1" hangingPunct="1">
              <a:lnSpc>
                <a:spcPct val="90000"/>
              </a:lnSpc>
            </a:pPr>
            <a:r>
              <a:rPr lang="en-US" sz="1600" smtClean="0"/>
              <a:t>Purchase orders (new, change, cancel)</a:t>
            </a:r>
          </a:p>
          <a:p>
            <a:pPr lvl="1" eaLnBrk="1" hangingPunct="1">
              <a:lnSpc>
                <a:spcPct val="90000"/>
              </a:lnSpc>
            </a:pPr>
            <a:r>
              <a:rPr lang="en-US" sz="1600" smtClean="0"/>
              <a:t>Work orders (new, change, cancel)</a:t>
            </a:r>
          </a:p>
          <a:p>
            <a:pPr lvl="1" eaLnBrk="1" hangingPunct="1">
              <a:lnSpc>
                <a:spcPct val="90000"/>
              </a:lnSpc>
            </a:pPr>
            <a:r>
              <a:rPr lang="en-US" sz="1600" smtClean="0"/>
              <a:t>Sales order recommendations</a:t>
            </a:r>
          </a:p>
          <a:p>
            <a:pPr eaLnBrk="1" hangingPunct="1">
              <a:lnSpc>
                <a:spcPct val="90000"/>
              </a:lnSpc>
            </a:pPr>
            <a:r>
              <a:rPr lang="en-US" sz="1800" smtClean="0"/>
              <a:t>Release to multiple source systems</a:t>
            </a:r>
            <a:r>
              <a:rPr lang="en-US" smtClean="0"/>
              <a:t> </a:t>
            </a:r>
            <a:endParaRPr lang="en-US" sz="1800" smtClean="0"/>
          </a:p>
          <a:p>
            <a:pPr eaLnBrk="1" hangingPunct="1">
              <a:lnSpc>
                <a:spcPct val="90000"/>
              </a:lnSpc>
            </a:pPr>
            <a:r>
              <a:rPr lang="en-US" sz="1800" smtClean="0"/>
              <a:t>Out-of-the-box integration with Oracle ERP</a:t>
            </a:r>
          </a:p>
          <a:p>
            <a:pPr lvl="1" eaLnBrk="1" hangingPunct="1">
              <a:lnSpc>
                <a:spcPct val="90000"/>
              </a:lnSpc>
            </a:pPr>
            <a:r>
              <a:rPr lang="en-US" sz="1600" smtClean="0"/>
              <a:t>Oracle E-Business Suite</a:t>
            </a:r>
          </a:p>
          <a:p>
            <a:pPr lvl="1" eaLnBrk="1" hangingPunct="1">
              <a:lnSpc>
                <a:spcPct val="90000"/>
              </a:lnSpc>
            </a:pPr>
            <a:r>
              <a:rPr lang="en-US" sz="1600" smtClean="0"/>
              <a:t>JD Edwards EnterpriseOne*</a:t>
            </a:r>
            <a:endParaRPr lang="en-US" smtClean="0"/>
          </a:p>
        </p:txBody>
      </p:sp>
      <p:sp>
        <p:nvSpPr>
          <p:cNvPr id="38921" name="Rectangle 4"/>
          <p:cNvSpPr>
            <a:spLocks noChangeArrowheads="1"/>
          </p:cNvSpPr>
          <p:nvPr/>
        </p:nvSpPr>
        <p:spPr bwMode="auto">
          <a:xfrm>
            <a:off x="895350" y="706438"/>
            <a:ext cx="824865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Release planning recommendations via out-of-the-box integration to Oracle ERP</a:t>
            </a:r>
          </a:p>
        </p:txBody>
      </p:sp>
      <p:sp>
        <p:nvSpPr>
          <p:cNvPr id="38922" name="Text Box 31"/>
          <p:cNvSpPr txBox="1">
            <a:spLocks noChangeArrowheads="1"/>
          </p:cNvSpPr>
          <p:nvPr/>
        </p:nvSpPr>
        <p:spPr bwMode="auto">
          <a:xfrm rot="-5400000">
            <a:off x="1804988" y="368300"/>
            <a:ext cx="336550" cy="2219325"/>
          </a:xfrm>
          <a:prstGeom prst="rect">
            <a:avLst/>
          </a:prstGeom>
          <a:noFill/>
          <a:ln w="12700" algn="ctr">
            <a:noFill/>
            <a:miter lim="800000"/>
            <a:headEnd/>
            <a:tailEnd/>
          </a:ln>
        </p:spPr>
        <p:txBody>
          <a:bodyPr vert="eaVert" lIns="92075" tIns="92075" rIns="92075" bIns="92075" anchorCtr="1">
            <a:spAutoFit/>
          </a:bodyPr>
          <a:lstStyle/>
          <a:p>
            <a:pPr eaLnBrk="0" hangingPunct="0"/>
            <a:r>
              <a:rPr lang="en-US" sz="1000" i="1">
                <a:solidFill>
                  <a:srgbClr val="006699"/>
                </a:solidFill>
                <a:latin typeface="Arial Narrow" pitchFamily="34" charset="0"/>
              </a:rPr>
              <a:t>Rapid Planning</a:t>
            </a:r>
          </a:p>
        </p:txBody>
      </p:sp>
      <p:pic>
        <p:nvPicPr>
          <p:cNvPr id="38923" name="Picture 26"/>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700213" y="4276725"/>
            <a:ext cx="792162" cy="573088"/>
          </a:xfrm>
          <a:prstGeom prst="rect">
            <a:avLst/>
          </a:prstGeom>
          <a:noFill/>
          <a:ln w="9525">
            <a:noFill/>
            <a:miter lim="800000"/>
            <a:headEnd/>
            <a:tailEnd/>
          </a:ln>
        </p:spPr>
      </p:pic>
      <p:sp>
        <p:nvSpPr>
          <p:cNvPr id="38924" name="Rectangle 8"/>
          <p:cNvSpPr>
            <a:spLocks noChangeArrowheads="1"/>
          </p:cNvSpPr>
          <p:nvPr/>
        </p:nvSpPr>
        <p:spPr bwMode="auto">
          <a:xfrm>
            <a:off x="717550" y="3763963"/>
            <a:ext cx="1466850" cy="1230312"/>
          </a:xfrm>
          <a:prstGeom prst="rect">
            <a:avLst/>
          </a:prstGeom>
          <a:solidFill>
            <a:srgbClr val="D8DCEA"/>
          </a:solidFill>
          <a:ln w="9525" algn="ctr">
            <a:noFill/>
            <a:miter lim="800000"/>
            <a:headEnd/>
            <a:tailEnd/>
          </a:ln>
          <a:effectLst>
            <a:prstShdw prst="shdw17" dist="17961" dir="13500000">
              <a:srgbClr val="82848C"/>
            </a:prstShdw>
          </a:effectLst>
        </p:spPr>
        <p:txBody>
          <a:bodyPr wrap="none" anchor="ctr"/>
          <a:lstStyle/>
          <a:p>
            <a:pPr algn="ctr">
              <a:buClr>
                <a:schemeClr val="accent1"/>
              </a:buClr>
            </a:pPr>
            <a:endParaRPr lang="en-US"/>
          </a:p>
        </p:txBody>
      </p:sp>
      <p:sp>
        <p:nvSpPr>
          <p:cNvPr id="38925" name="Text Box 9"/>
          <p:cNvSpPr txBox="1">
            <a:spLocks noChangeArrowheads="1"/>
          </p:cNvSpPr>
          <p:nvPr/>
        </p:nvSpPr>
        <p:spPr bwMode="auto">
          <a:xfrm>
            <a:off x="738188" y="4148138"/>
            <a:ext cx="550862" cy="3048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a:solidFill>
                  <a:schemeClr val="folHlink"/>
                </a:solidFill>
              </a:rPr>
              <a:t>ERP</a:t>
            </a:r>
          </a:p>
        </p:txBody>
      </p:sp>
      <p:pic>
        <p:nvPicPr>
          <p:cNvPr id="38926" name="Picture 26"/>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293813" y="4124325"/>
            <a:ext cx="792162" cy="573088"/>
          </a:xfrm>
          <a:prstGeom prst="rect">
            <a:avLst/>
          </a:prstGeom>
          <a:noFill/>
          <a:ln w="9525">
            <a:noFill/>
            <a:miter lim="800000"/>
            <a:headEnd/>
            <a:tailEnd/>
          </a:ln>
        </p:spPr>
      </p:pic>
      <p:sp>
        <p:nvSpPr>
          <p:cNvPr id="38927" name="Line 15"/>
          <p:cNvSpPr>
            <a:spLocks noChangeShapeType="1"/>
          </p:cNvSpPr>
          <p:nvPr/>
        </p:nvSpPr>
        <p:spPr bwMode="auto">
          <a:xfrm>
            <a:off x="1485900" y="3314700"/>
            <a:ext cx="0" cy="41910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38928" name="Line 16"/>
          <p:cNvSpPr>
            <a:spLocks noChangeShapeType="1"/>
          </p:cNvSpPr>
          <p:nvPr/>
        </p:nvSpPr>
        <p:spPr bwMode="auto">
          <a:xfrm>
            <a:off x="2286000" y="3314700"/>
            <a:ext cx="12700" cy="62230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38929" name="Line 17"/>
          <p:cNvSpPr>
            <a:spLocks noChangeShapeType="1"/>
          </p:cNvSpPr>
          <p:nvPr/>
        </p:nvSpPr>
        <p:spPr bwMode="auto">
          <a:xfrm>
            <a:off x="2908300" y="3302000"/>
            <a:ext cx="0" cy="838200"/>
          </a:xfrm>
          <a:prstGeom prst="line">
            <a:avLst/>
          </a:prstGeom>
          <a:noFill/>
          <a:ln w="38100">
            <a:solidFill>
              <a:schemeClr val="folHlink"/>
            </a:solidFill>
            <a:round/>
            <a:headEnd/>
            <a:tailEnd type="triangle" w="med" len="med"/>
          </a:ln>
        </p:spPr>
        <p:txBody>
          <a:bodyPr wrap="none" lIns="92075" tIns="46038" rIns="92075" bIns="46038" anchor="ctr"/>
          <a:lstStyle/>
          <a:p>
            <a:endParaRPr lang="en-US"/>
          </a:p>
        </p:txBody>
      </p:sp>
      <p:sp>
        <p:nvSpPr>
          <p:cNvPr id="38930" name="Rectangle 18"/>
          <p:cNvSpPr>
            <a:spLocks noChangeArrowheads="1"/>
          </p:cNvSpPr>
          <p:nvPr/>
        </p:nvSpPr>
        <p:spPr bwMode="auto">
          <a:xfrm>
            <a:off x="2114550" y="3411538"/>
            <a:ext cx="374650" cy="136525"/>
          </a:xfrm>
          <a:prstGeom prst="rect">
            <a:avLst/>
          </a:prstGeom>
          <a:solidFill>
            <a:schemeClr val="bg1"/>
          </a:solidFill>
          <a:ln w="9525" algn="ctr">
            <a:noFill/>
            <a:miter lim="800000"/>
            <a:headEnd/>
            <a:tailEnd/>
          </a:ln>
        </p:spPr>
        <p:txBody>
          <a:bodyPr wrap="none" lIns="0" tIns="0" rIns="0" bIns="0">
            <a:spAutoFit/>
          </a:bodyPr>
          <a:lstStyle/>
          <a:p>
            <a:pPr algn="ctr" eaLnBrk="0" hangingPunct="0"/>
            <a:r>
              <a:rPr lang="en-US" sz="900" i="1">
                <a:solidFill>
                  <a:srgbClr val="667263"/>
                </a:solidFill>
              </a:rPr>
              <a:t>Orders</a:t>
            </a:r>
          </a:p>
        </p:txBody>
      </p:sp>
      <p:sp>
        <p:nvSpPr>
          <p:cNvPr id="38931" name="Rectangle 21"/>
          <p:cNvSpPr>
            <a:spLocks noChangeArrowheads="1"/>
          </p:cNvSpPr>
          <p:nvPr/>
        </p:nvSpPr>
        <p:spPr bwMode="auto">
          <a:xfrm>
            <a:off x="2763838" y="3411538"/>
            <a:ext cx="374650" cy="136525"/>
          </a:xfrm>
          <a:prstGeom prst="rect">
            <a:avLst/>
          </a:prstGeom>
          <a:solidFill>
            <a:schemeClr val="bg1"/>
          </a:solidFill>
          <a:ln w="9525" algn="ctr">
            <a:noFill/>
            <a:miter lim="800000"/>
            <a:headEnd/>
            <a:tailEnd/>
          </a:ln>
        </p:spPr>
        <p:txBody>
          <a:bodyPr wrap="none" lIns="0" tIns="0" rIns="0" bIns="0">
            <a:spAutoFit/>
          </a:bodyPr>
          <a:lstStyle/>
          <a:p>
            <a:pPr algn="ctr" eaLnBrk="0" hangingPunct="0"/>
            <a:r>
              <a:rPr lang="en-US" sz="900" i="1">
                <a:solidFill>
                  <a:srgbClr val="667263"/>
                </a:solidFill>
              </a:rPr>
              <a:t>Orders</a:t>
            </a:r>
          </a:p>
        </p:txBody>
      </p:sp>
      <p:sp>
        <p:nvSpPr>
          <p:cNvPr id="38932" name="Rectangle 22"/>
          <p:cNvSpPr>
            <a:spLocks noChangeArrowheads="1"/>
          </p:cNvSpPr>
          <p:nvPr/>
        </p:nvSpPr>
        <p:spPr bwMode="auto">
          <a:xfrm>
            <a:off x="1289050" y="3411538"/>
            <a:ext cx="374650" cy="136525"/>
          </a:xfrm>
          <a:prstGeom prst="rect">
            <a:avLst/>
          </a:prstGeom>
          <a:solidFill>
            <a:schemeClr val="bg1"/>
          </a:solidFill>
          <a:ln w="9525" algn="ctr">
            <a:noFill/>
            <a:miter lim="800000"/>
            <a:headEnd/>
            <a:tailEnd/>
          </a:ln>
        </p:spPr>
        <p:txBody>
          <a:bodyPr wrap="none" lIns="0" tIns="0" rIns="0" bIns="0">
            <a:spAutoFit/>
          </a:bodyPr>
          <a:lstStyle/>
          <a:p>
            <a:pPr algn="ctr" eaLnBrk="0" hangingPunct="0"/>
            <a:r>
              <a:rPr lang="en-US" sz="900" i="1">
                <a:solidFill>
                  <a:srgbClr val="667263"/>
                </a:solidFill>
              </a:rPr>
              <a:t>Orders</a:t>
            </a:r>
          </a:p>
        </p:txBody>
      </p:sp>
      <p:sp>
        <p:nvSpPr>
          <p:cNvPr id="38933" name="Text Box 24"/>
          <p:cNvSpPr txBox="1">
            <a:spLocks noChangeArrowheads="1"/>
          </p:cNvSpPr>
          <p:nvPr/>
        </p:nvSpPr>
        <p:spPr bwMode="auto">
          <a:xfrm>
            <a:off x="5157788" y="6510338"/>
            <a:ext cx="2208212" cy="244475"/>
          </a:xfrm>
          <a:prstGeom prst="rect">
            <a:avLst/>
          </a:prstGeom>
          <a:noFill/>
          <a:ln w="38100" algn="ctr">
            <a:noFill/>
            <a:miter lim="800000"/>
            <a:headEnd/>
            <a:tailEnd/>
          </a:ln>
        </p:spPr>
        <p:txBody>
          <a:bodyPr wrap="none" lIns="92075" tIns="46038" rIns="92075" bIns="46038">
            <a:spAutoFit/>
          </a:bodyPr>
          <a:lstStyle/>
          <a:p>
            <a:pPr algn="ctr">
              <a:buClr>
                <a:schemeClr val="accent1"/>
              </a:buClr>
            </a:pPr>
            <a:r>
              <a:rPr lang="en-US" sz="1000" i="1"/>
              <a:t>* Requires JDE E1 integration PIP</a:t>
            </a:r>
          </a:p>
        </p:txBody>
      </p:sp>
      <p:pic>
        <p:nvPicPr>
          <p:cNvPr id="38934" name="Content Placeholder 4" descr="rp_A001.png"/>
          <p:cNvPicPr>
            <a:picLocks noChangeAspect="1"/>
          </p:cNvPicPr>
          <p:nvPr/>
        </p:nvPicPr>
        <p:blipFill>
          <a:blip r:embed="rId4" cstate="print"/>
          <a:srcRect/>
          <a:stretch>
            <a:fillRect/>
          </a:stretch>
        </p:blipFill>
        <p:spPr bwMode="auto">
          <a:xfrm>
            <a:off x="666750" y="1609725"/>
            <a:ext cx="2609850" cy="168275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4"/>
          <p:cNvSpPr>
            <a:spLocks noGrp="1"/>
          </p:cNvSpPr>
          <p:nvPr>
            <p:ph type="sldNum" sz="quarter" idx="11"/>
          </p:nvPr>
        </p:nvSpPr>
        <p:spPr>
          <a:noFill/>
        </p:spPr>
        <p:txBody>
          <a:bodyPr/>
          <a:lstStyle/>
          <a:p>
            <a:fld id="{55677C49-1F2D-4C8A-BC0C-9D9AC1D756F1}" type="slidenum">
              <a:rPr lang="en-US" smtClean="0">
                <a:latin typeface="Arial" pitchFamily="34" charset="0"/>
                <a:cs typeface="Arial" pitchFamily="34" charset="0"/>
              </a:rPr>
              <a:pPr/>
              <a:t>36</a:t>
            </a:fld>
            <a:endParaRPr lang="en-US" smtClean="0">
              <a:latin typeface="Arial" pitchFamily="34" charset="0"/>
              <a:cs typeface="Arial" pitchFamily="34" charset="0"/>
            </a:endParaRPr>
          </a:p>
        </p:txBody>
      </p:sp>
      <p:sp>
        <p:nvSpPr>
          <p:cNvPr id="39939" name="Rectangle 2"/>
          <p:cNvSpPr>
            <a:spLocks noChangeArrowheads="1"/>
          </p:cNvSpPr>
          <p:nvPr/>
        </p:nvSpPr>
        <p:spPr bwMode="auto">
          <a:xfrm>
            <a:off x="333375" y="1179513"/>
            <a:ext cx="8505825" cy="4935537"/>
          </a:xfrm>
          <a:prstGeom prst="rect">
            <a:avLst/>
          </a:prstGeom>
          <a:solidFill>
            <a:srgbClr val="EAEAEA"/>
          </a:solidFill>
          <a:ln w="9525" algn="ctr">
            <a:noFill/>
            <a:miter lim="800000"/>
            <a:headEnd/>
            <a:tailEnd/>
          </a:ln>
        </p:spPr>
        <p:txBody>
          <a:bodyPr lIns="92075" tIns="46038" rIns="92075" bIns="46038" anchor="ctr">
            <a:spAutoFit/>
          </a:bodyPr>
          <a:lstStyle/>
          <a:p>
            <a:pPr algn="ctr">
              <a:buClr>
                <a:schemeClr val="accent1"/>
              </a:buClr>
            </a:pPr>
            <a:endParaRPr lang="en-US"/>
          </a:p>
        </p:txBody>
      </p:sp>
      <p:sp>
        <p:nvSpPr>
          <p:cNvPr id="39940" name="Rectangle 3"/>
          <p:cNvSpPr>
            <a:spLocks noChangeArrowheads="1"/>
          </p:cNvSpPr>
          <p:nvPr/>
        </p:nvSpPr>
        <p:spPr bwMode="auto">
          <a:xfrm>
            <a:off x="463550" y="1325563"/>
            <a:ext cx="8223250" cy="3770312"/>
          </a:xfrm>
          <a:prstGeom prst="rect">
            <a:avLst/>
          </a:prstGeom>
          <a:solidFill>
            <a:srgbClr val="D8DCEA"/>
          </a:solidFill>
          <a:ln w="9525" algn="ctr">
            <a:noFill/>
            <a:miter lim="800000"/>
            <a:headEnd/>
            <a:tailEnd/>
          </a:ln>
          <a:effectLst>
            <a:prstShdw prst="shdw17" dist="17961" dir="13500000">
              <a:srgbClr val="82848C"/>
            </a:prstShdw>
          </a:effectLst>
        </p:spPr>
        <p:txBody>
          <a:bodyPr wrap="none" anchor="ctr"/>
          <a:lstStyle/>
          <a:p>
            <a:pPr algn="ctr">
              <a:buClr>
                <a:schemeClr val="accent1"/>
              </a:buClr>
            </a:pPr>
            <a:endParaRPr lang="en-US"/>
          </a:p>
        </p:txBody>
      </p:sp>
      <p:sp>
        <p:nvSpPr>
          <p:cNvPr id="39941" name="Rectangle 4"/>
          <p:cNvSpPr>
            <a:spLocks noGrp="1" noChangeArrowheads="1"/>
          </p:cNvSpPr>
          <p:nvPr>
            <p:ph type="title"/>
          </p:nvPr>
        </p:nvSpPr>
        <p:spPr>
          <a:xfrm>
            <a:off x="889000" y="342900"/>
            <a:ext cx="8255000" cy="941388"/>
          </a:xfrm>
        </p:spPr>
        <p:txBody>
          <a:bodyPr/>
          <a:lstStyle/>
          <a:p>
            <a:pPr eaLnBrk="1" hangingPunct="1"/>
            <a:r>
              <a:rPr lang="en-US" smtClean="0"/>
              <a:t>Complements Value Chain Planning capabilities </a:t>
            </a:r>
            <a:endParaRPr lang="en-US" sz="2000" smtClean="0">
              <a:solidFill>
                <a:srgbClr val="FF3300"/>
              </a:solidFill>
            </a:endParaRPr>
          </a:p>
        </p:txBody>
      </p:sp>
      <p:sp>
        <p:nvSpPr>
          <p:cNvPr id="39942" name="Rectangle 5"/>
          <p:cNvSpPr>
            <a:spLocks noChangeArrowheads="1"/>
          </p:cNvSpPr>
          <p:nvPr/>
        </p:nvSpPr>
        <p:spPr bwMode="auto">
          <a:xfrm>
            <a:off x="3433763" y="2019300"/>
            <a:ext cx="2087562" cy="1573213"/>
          </a:xfrm>
          <a:prstGeom prst="rect">
            <a:avLst/>
          </a:prstGeom>
          <a:solidFill>
            <a:srgbClr val="FFFFCC"/>
          </a:solidFill>
          <a:ln w="9525" algn="ctr">
            <a:noFill/>
            <a:miter lim="800000"/>
            <a:headEnd/>
            <a:tailEnd/>
          </a:ln>
          <a:effectLst>
            <a:prstShdw prst="shdw17" dist="17961" dir="13500000">
              <a:srgbClr val="99997A"/>
            </a:prstShdw>
          </a:effectLst>
        </p:spPr>
        <p:txBody>
          <a:bodyPr lIns="92075" tIns="46038" rIns="92075" bIns="46038" anchor="ctr">
            <a:spAutoFit/>
          </a:bodyPr>
          <a:lstStyle/>
          <a:p>
            <a:pPr algn="ctr">
              <a:buClr>
                <a:schemeClr val="accent1"/>
              </a:buClr>
            </a:pPr>
            <a:endParaRPr lang="en-US"/>
          </a:p>
        </p:txBody>
      </p:sp>
      <p:sp>
        <p:nvSpPr>
          <p:cNvPr id="39943" name="Text Box 6"/>
          <p:cNvSpPr txBox="1">
            <a:spLocks noChangeArrowheads="1"/>
          </p:cNvSpPr>
          <p:nvPr/>
        </p:nvSpPr>
        <p:spPr bwMode="auto">
          <a:xfrm>
            <a:off x="3714750" y="2044700"/>
            <a:ext cx="1495425" cy="274638"/>
          </a:xfrm>
          <a:prstGeom prst="rect">
            <a:avLst/>
          </a:prstGeom>
          <a:noFill/>
          <a:ln w="9525" algn="ctr">
            <a:noFill/>
            <a:miter lim="800000"/>
            <a:headEnd/>
            <a:tailEnd/>
          </a:ln>
        </p:spPr>
        <p:txBody>
          <a:bodyPr wrap="none">
            <a:spAutoFit/>
          </a:bodyPr>
          <a:lstStyle/>
          <a:p>
            <a:pPr algn="ctr"/>
            <a:r>
              <a:rPr lang="en-US" sz="1200">
                <a:solidFill>
                  <a:schemeClr val="accent1"/>
                </a:solidFill>
              </a:rPr>
              <a:t>RAPID PLANNING</a:t>
            </a:r>
          </a:p>
        </p:txBody>
      </p:sp>
      <p:sp>
        <p:nvSpPr>
          <p:cNvPr id="367623" name="Rectangle 7"/>
          <p:cNvSpPr>
            <a:spLocks noChangeArrowheads="1"/>
          </p:cNvSpPr>
          <p:nvPr/>
        </p:nvSpPr>
        <p:spPr bwMode="auto">
          <a:xfrm>
            <a:off x="6481763" y="1485900"/>
            <a:ext cx="1884362" cy="1217613"/>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pic>
        <p:nvPicPr>
          <p:cNvPr id="39945" name="Picture 8" descr="ascp_pwb_multiwindow"/>
          <p:cNvPicPr>
            <a:picLocks noChangeAspect="1" noChangeArrowheads="1"/>
          </p:cNvPicPr>
          <p:nvPr/>
        </p:nvPicPr>
        <p:blipFill>
          <a:blip r:embed="rId3" cstate="print"/>
          <a:srcRect/>
          <a:stretch>
            <a:fillRect/>
          </a:stretch>
        </p:blipFill>
        <p:spPr bwMode="auto">
          <a:xfrm>
            <a:off x="6704013" y="1601788"/>
            <a:ext cx="1416050" cy="663575"/>
          </a:xfrm>
          <a:prstGeom prst="rect">
            <a:avLst/>
          </a:prstGeom>
          <a:noFill/>
          <a:ln w="9525">
            <a:noFill/>
            <a:miter lim="800000"/>
            <a:headEnd/>
            <a:tailEnd/>
          </a:ln>
        </p:spPr>
      </p:pic>
      <p:sp>
        <p:nvSpPr>
          <p:cNvPr id="39946" name="Text Box 9"/>
          <p:cNvSpPr txBox="1">
            <a:spLocks noChangeArrowheads="1"/>
          </p:cNvSpPr>
          <p:nvPr/>
        </p:nvSpPr>
        <p:spPr bwMode="auto">
          <a:xfrm>
            <a:off x="6710363" y="2270125"/>
            <a:ext cx="1506537" cy="457200"/>
          </a:xfrm>
          <a:prstGeom prst="rect">
            <a:avLst/>
          </a:prstGeom>
          <a:noFill/>
          <a:ln w="9525" algn="ctr">
            <a:noFill/>
            <a:miter lim="800000"/>
            <a:headEnd/>
            <a:tailEnd/>
          </a:ln>
        </p:spPr>
        <p:txBody>
          <a:bodyPr wrap="none">
            <a:spAutoFit/>
          </a:bodyPr>
          <a:lstStyle/>
          <a:p>
            <a:pPr algn="ctr"/>
            <a:r>
              <a:rPr lang="en-US" sz="1200">
                <a:solidFill>
                  <a:schemeClr val="folHlink"/>
                </a:solidFill>
              </a:rPr>
              <a:t>Advanced Supply </a:t>
            </a:r>
          </a:p>
          <a:p>
            <a:pPr algn="ctr"/>
            <a:r>
              <a:rPr lang="en-US" sz="1200">
                <a:solidFill>
                  <a:schemeClr val="folHlink"/>
                </a:solidFill>
              </a:rPr>
              <a:t>Chain Planning</a:t>
            </a:r>
          </a:p>
        </p:txBody>
      </p:sp>
      <p:sp>
        <p:nvSpPr>
          <p:cNvPr id="367626" name="Rectangle 10"/>
          <p:cNvSpPr>
            <a:spLocks noChangeArrowheads="1"/>
          </p:cNvSpPr>
          <p:nvPr/>
        </p:nvSpPr>
        <p:spPr bwMode="auto">
          <a:xfrm>
            <a:off x="639763" y="1485900"/>
            <a:ext cx="1884362" cy="1649413"/>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39948" name="Text Box 11"/>
          <p:cNvSpPr txBox="1">
            <a:spLocks noChangeArrowheads="1"/>
          </p:cNvSpPr>
          <p:nvPr/>
        </p:nvSpPr>
        <p:spPr bwMode="auto">
          <a:xfrm>
            <a:off x="752475" y="2663825"/>
            <a:ext cx="1643063" cy="457200"/>
          </a:xfrm>
          <a:prstGeom prst="rect">
            <a:avLst/>
          </a:prstGeom>
          <a:noFill/>
          <a:ln w="9525" algn="ctr">
            <a:noFill/>
            <a:miter lim="800000"/>
            <a:headEnd/>
            <a:tailEnd/>
          </a:ln>
        </p:spPr>
        <p:txBody>
          <a:bodyPr wrap="none">
            <a:spAutoFit/>
          </a:bodyPr>
          <a:lstStyle/>
          <a:p>
            <a:pPr algn="ctr"/>
            <a:r>
              <a:rPr lang="en-US" sz="1200">
                <a:solidFill>
                  <a:schemeClr val="folHlink"/>
                </a:solidFill>
              </a:rPr>
              <a:t>Advanced Planning </a:t>
            </a:r>
          </a:p>
          <a:p>
            <a:pPr algn="ctr"/>
            <a:r>
              <a:rPr lang="en-US" sz="1200">
                <a:solidFill>
                  <a:schemeClr val="folHlink"/>
                </a:solidFill>
              </a:rPr>
              <a:t>Command Center</a:t>
            </a:r>
          </a:p>
        </p:txBody>
      </p:sp>
      <p:pic>
        <p:nvPicPr>
          <p:cNvPr id="39949" name="Picture 12" descr="2_ph_sum_top"/>
          <p:cNvPicPr>
            <a:picLocks noChangeAspect="1" noChangeArrowheads="1"/>
          </p:cNvPicPr>
          <p:nvPr/>
        </p:nvPicPr>
        <p:blipFill>
          <a:blip r:embed="rId4" cstate="print"/>
          <a:srcRect/>
          <a:stretch>
            <a:fillRect/>
          </a:stretch>
        </p:blipFill>
        <p:spPr bwMode="auto">
          <a:xfrm>
            <a:off x="893763" y="1598613"/>
            <a:ext cx="1435100" cy="1012825"/>
          </a:xfrm>
          <a:prstGeom prst="rect">
            <a:avLst/>
          </a:prstGeom>
          <a:noFill/>
          <a:ln w="9525">
            <a:noFill/>
            <a:miter lim="800000"/>
            <a:headEnd/>
            <a:tailEnd/>
          </a:ln>
        </p:spPr>
      </p:pic>
      <p:sp>
        <p:nvSpPr>
          <p:cNvPr id="367629" name="Rectangle 13"/>
          <p:cNvSpPr>
            <a:spLocks noChangeArrowheads="1"/>
          </p:cNvSpPr>
          <p:nvPr/>
        </p:nvSpPr>
        <p:spPr bwMode="auto">
          <a:xfrm>
            <a:off x="639763" y="3263900"/>
            <a:ext cx="1884362" cy="1649413"/>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39951" name="Text Box 14"/>
          <p:cNvSpPr txBox="1">
            <a:spLocks noChangeArrowheads="1"/>
          </p:cNvSpPr>
          <p:nvPr/>
        </p:nvSpPr>
        <p:spPr bwMode="auto">
          <a:xfrm>
            <a:off x="715963" y="4441825"/>
            <a:ext cx="1743075" cy="457200"/>
          </a:xfrm>
          <a:prstGeom prst="rect">
            <a:avLst/>
          </a:prstGeom>
          <a:noFill/>
          <a:ln w="9525" algn="ctr">
            <a:noFill/>
            <a:miter lim="800000"/>
            <a:headEnd/>
            <a:tailEnd/>
          </a:ln>
        </p:spPr>
        <p:txBody>
          <a:bodyPr wrap="none">
            <a:spAutoFit/>
          </a:bodyPr>
          <a:lstStyle/>
          <a:p>
            <a:pPr algn="ctr"/>
            <a:r>
              <a:rPr lang="en-US" sz="1200">
                <a:solidFill>
                  <a:schemeClr val="folHlink"/>
                </a:solidFill>
              </a:rPr>
              <a:t>Sales and Operations</a:t>
            </a:r>
          </a:p>
          <a:p>
            <a:pPr algn="ctr"/>
            <a:r>
              <a:rPr lang="en-US" sz="1200">
                <a:solidFill>
                  <a:schemeClr val="folHlink"/>
                </a:solidFill>
              </a:rPr>
              <a:t>Planning</a:t>
            </a:r>
          </a:p>
        </p:txBody>
      </p:sp>
      <p:grpSp>
        <p:nvGrpSpPr>
          <p:cNvPr id="39952" name="Group 15"/>
          <p:cNvGrpSpPr>
            <a:grpSpLocks/>
          </p:cNvGrpSpPr>
          <p:nvPr/>
        </p:nvGrpSpPr>
        <p:grpSpPr bwMode="auto">
          <a:xfrm>
            <a:off x="6481763" y="3263900"/>
            <a:ext cx="1925637" cy="341313"/>
            <a:chOff x="4067" y="2080"/>
            <a:chExt cx="1213" cy="215"/>
          </a:xfrm>
        </p:grpSpPr>
        <p:sp>
          <p:nvSpPr>
            <p:cNvPr id="367632" name="Rectangle 16"/>
            <p:cNvSpPr>
              <a:spLocks noChangeArrowheads="1"/>
            </p:cNvSpPr>
            <p:nvPr/>
          </p:nvSpPr>
          <p:spPr bwMode="auto">
            <a:xfrm>
              <a:off x="4067" y="2080"/>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18" name="Text Box 17"/>
            <p:cNvSpPr txBox="1">
              <a:spLocks noChangeArrowheads="1"/>
            </p:cNvSpPr>
            <p:nvPr/>
          </p:nvSpPr>
          <p:spPr bwMode="auto">
            <a:xfrm>
              <a:off x="4079" y="2102"/>
              <a:ext cx="1201" cy="173"/>
            </a:xfrm>
            <a:prstGeom prst="rect">
              <a:avLst/>
            </a:prstGeom>
            <a:noFill/>
            <a:ln w="9525" algn="ctr">
              <a:noFill/>
              <a:miter lim="800000"/>
              <a:headEnd/>
              <a:tailEnd/>
            </a:ln>
          </p:spPr>
          <p:txBody>
            <a:bodyPr wrap="none">
              <a:spAutoFit/>
            </a:bodyPr>
            <a:lstStyle/>
            <a:p>
              <a:pPr algn="ctr"/>
              <a:r>
                <a:rPr lang="en-US" sz="1200">
                  <a:solidFill>
                    <a:schemeClr val="folHlink"/>
                  </a:solidFill>
                </a:rPr>
                <a:t>Global Order Promising</a:t>
              </a:r>
            </a:p>
          </p:txBody>
        </p:sp>
      </p:grpSp>
      <p:grpSp>
        <p:nvGrpSpPr>
          <p:cNvPr id="39953" name="Group 18"/>
          <p:cNvGrpSpPr>
            <a:grpSpLocks/>
          </p:cNvGrpSpPr>
          <p:nvPr/>
        </p:nvGrpSpPr>
        <p:grpSpPr bwMode="auto">
          <a:xfrm>
            <a:off x="6481763" y="3703638"/>
            <a:ext cx="1922462" cy="341312"/>
            <a:chOff x="4067" y="2384"/>
            <a:chExt cx="1211" cy="215"/>
          </a:xfrm>
        </p:grpSpPr>
        <p:sp>
          <p:nvSpPr>
            <p:cNvPr id="367635" name="Rectangle 19"/>
            <p:cNvSpPr>
              <a:spLocks noChangeArrowheads="1"/>
            </p:cNvSpPr>
            <p:nvPr/>
          </p:nvSpPr>
          <p:spPr bwMode="auto">
            <a:xfrm>
              <a:off x="4067" y="2384"/>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16" name="Text Box 20"/>
            <p:cNvSpPr txBox="1">
              <a:spLocks noChangeArrowheads="1"/>
            </p:cNvSpPr>
            <p:nvPr/>
          </p:nvSpPr>
          <p:spPr bwMode="auto">
            <a:xfrm>
              <a:off x="4100" y="2406"/>
              <a:ext cx="1158" cy="173"/>
            </a:xfrm>
            <a:prstGeom prst="rect">
              <a:avLst/>
            </a:prstGeom>
            <a:noFill/>
            <a:ln w="9525" algn="ctr">
              <a:noFill/>
              <a:miter lim="800000"/>
              <a:headEnd/>
              <a:tailEnd/>
            </a:ln>
          </p:spPr>
          <p:txBody>
            <a:bodyPr wrap="none">
              <a:spAutoFit/>
            </a:bodyPr>
            <a:lstStyle/>
            <a:p>
              <a:pPr algn="ctr"/>
              <a:r>
                <a:rPr lang="en-US" sz="1200">
                  <a:solidFill>
                    <a:schemeClr val="folHlink"/>
                  </a:solidFill>
                </a:rPr>
                <a:t>Collaborative Planning</a:t>
              </a:r>
            </a:p>
          </p:txBody>
        </p:sp>
      </p:grpSp>
      <p:grpSp>
        <p:nvGrpSpPr>
          <p:cNvPr id="39954" name="Group 21"/>
          <p:cNvGrpSpPr>
            <a:grpSpLocks/>
          </p:cNvGrpSpPr>
          <p:nvPr/>
        </p:nvGrpSpPr>
        <p:grpSpPr bwMode="auto">
          <a:xfrm>
            <a:off x="6481763" y="4143375"/>
            <a:ext cx="1922462" cy="341313"/>
            <a:chOff x="4067" y="2696"/>
            <a:chExt cx="1211" cy="215"/>
          </a:xfrm>
        </p:grpSpPr>
        <p:sp>
          <p:nvSpPr>
            <p:cNvPr id="367638" name="Rectangle 22"/>
            <p:cNvSpPr>
              <a:spLocks noChangeArrowheads="1"/>
            </p:cNvSpPr>
            <p:nvPr/>
          </p:nvSpPr>
          <p:spPr bwMode="auto">
            <a:xfrm>
              <a:off x="4067" y="2696"/>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14" name="Text Box 23"/>
            <p:cNvSpPr txBox="1">
              <a:spLocks noChangeArrowheads="1"/>
            </p:cNvSpPr>
            <p:nvPr/>
          </p:nvSpPr>
          <p:spPr bwMode="auto">
            <a:xfrm>
              <a:off x="4108" y="2718"/>
              <a:ext cx="1158" cy="173"/>
            </a:xfrm>
            <a:prstGeom prst="rect">
              <a:avLst/>
            </a:prstGeom>
            <a:noFill/>
            <a:ln w="9525" algn="ctr">
              <a:noFill/>
              <a:miter lim="800000"/>
              <a:headEnd/>
              <a:tailEnd/>
            </a:ln>
          </p:spPr>
          <p:txBody>
            <a:bodyPr wrap="none">
              <a:spAutoFit/>
            </a:bodyPr>
            <a:lstStyle/>
            <a:p>
              <a:pPr algn="ctr"/>
              <a:r>
                <a:rPr lang="en-US" sz="1200">
                  <a:solidFill>
                    <a:schemeClr val="folHlink"/>
                  </a:solidFill>
                </a:rPr>
                <a:t>Inventory Optimization</a:t>
              </a:r>
            </a:p>
          </p:txBody>
        </p:sp>
      </p:grpSp>
      <p:grpSp>
        <p:nvGrpSpPr>
          <p:cNvPr id="39955" name="Group 24"/>
          <p:cNvGrpSpPr>
            <a:grpSpLocks/>
          </p:cNvGrpSpPr>
          <p:nvPr/>
        </p:nvGrpSpPr>
        <p:grpSpPr bwMode="auto">
          <a:xfrm>
            <a:off x="3522663" y="1447800"/>
            <a:ext cx="1922462" cy="341313"/>
            <a:chOff x="4163" y="2176"/>
            <a:chExt cx="1211" cy="215"/>
          </a:xfrm>
        </p:grpSpPr>
        <p:sp>
          <p:nvSpPr>
            <p:cNvPr id="367641" name="Rectangle 25"/>
            <p:cNvSpPr>
              <a:spLocks noChangeArrowheads="1"/>
            </p:cNvSpPr>
            <p:nvPr/>
          </p:nvSpPr>
          <p:spPr bwMode="auto">
            <a:xfrm>
              <a:off x="4163" y="2176"/>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12" name="Text Box 26"/>
            <p:cNvSpPr txBox="1">
              <a:spLocks noChangeArrowheads="1"/>
            </p:cNvSpPr>
            <p:nvPr/>
          </p:nvSpPr>
          <p:spPr bwMode="auto">
            <a:xfrm>
              <a:off x="4181" y="2198"/>
              <a:ext cx="1170" cy="173"/>
            </a:xfrm>
            <a:prstGeom prst="rect">
              <a:avLst/>
            </a:prstGeom>
            <a:noFill/>
            <a:ln w="9525" algn="ctr">
              <a:noFill/>
              <a:miter lim="800000"/>
              <a:headEnd/>
              <a:tailEnd/>
            </a:ln>
          </p:spPr>
          <p:txBody>
            <a:bodyPr wrap="none">
              <a:spAutoFit/>
            </a:bodyPr>
            <a:lstStyle/>
            <a:p>
              <a:pPr algn="ctr"/>
              <a:r>
                <a:rPr lang="en-US" sz="1200">
                  <a:solidFill>
                    <a:schemeClr val="folHlink"/>
                  </a:solidFill>
                </a:rPr>
                <a:t>Production Scheduling</a:t>
              </a:r>
            </a:p>
          </p:txBody>
        </p:sp>
      </p:grpSp>
      <p:grpSp>
        <p:nvGrpSpPr>
          <p:cNvPr id="39956" name="Group 27"/>
          <p:cNvGrpSpPr>
            <a:grpSpLocks/>
          </p:cNvGrpSpPr>
          <p:nvPr/>
        </p:nvGrpSpPr>
        <p:grpSpPr bwMode="auto">
          <a:xfrm>
            <a:off x="3446463" y="4533900"/>
            <a:ext cx="2074862" cy="341313"/>
            <a:chOff x="4067" y="2080"/>
            <a:chExt cx="1211" cy="215"/>
          </a:xfrm>
        </p:grpSpPr>
        <p:sp>
          <p:nvSpPr>
            <p:cNvPr id="367644" name="Rectangle 28"/>
            <p:cNvSpPr>
              <a:spLocks noChangeArrowheads="1"/>
            </p:cNvSpPr>
            <p:nvPr/>
          </p:nvSpPr>
          <p:spPr bwMode="auto">
            <a:xfrm>
              <a:off x="4067" y="2080"/>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10" name="Text Box 29"/>
            <p:cNvSpPr txBox="1">
              <a:spLocks noChangeArrowheads="1"/>
            </p:cNvSpPr>
            <p:nvPr/>
          </p:nvSpPr>
          <p:spPr bwMode="auto">
            <a:xfrm>
              <a:off x="4174" y="2102"/>
              <a:ext cx="1025" cy="173"/>
            </a:xfrm>
            <a:prstGeom prst="rect">
              <a:avLst/>
            </a:prstGeom>
            <a:noFill/>
            <a:ln w="9525" algn="ctr">
              <a:noFill/>
              <a:miter lim="800000"/>
              <a:headEnd/>
              <a:tailEnd/>
            </a:ln>
          </p:spPr>
          <p:txBody>
            <a:bodyPr wrap="none">
              <a:spAutoFit/>
            </a:bodyPr>
            <a:lstStyle/>
            <a:p>
              <a:pPr algn="ctr"/>
              <a:r>
                <a:rPr lang="en-US" sz="1200">
                  <a:solidFill>
                    <a:schemeClr val="folHlink"/>
                  </a:solidFill>
                </a:rPr>
                <a:t>Demand Management</a:t>
              </a:r>
            </a:p>
          </p:txBody>
        </p:sp>
      </p:grpSp>
      <p:sp>
        <p:nvSpPr>
          <p:cNvPr id="39957" name="Line 30"/>
          <p:cNvSpPr>
            <a:spLocks noChangeShapeType="1"/>
          </p:cNvSpPr>
          <p:nvPr/>
        </p:nvSpPr>
        <p:spPr bwMode="auto">
          <a:xfrm>
            <a:off x="2552700" y="2463800"/>
            <a:ext cx="863600" cy="0"/>
          </a:xfrm>
          <a:prstGeom prst="line">
            <a:avLst/>
          </a:prstGeom>
          <a:noFill/>
          <a:ln w="9525">
            <a:solidFill>
              <a:schemeClr val="folHlink"/>
            </a:solidFill>
            <a:round/>
            <a:headEnd type="triangle" w="med" len="med"/>
            <a:tailEnd type="triangle" w="med" len="med"/>
          </a:ln>
        </p:spPr>
        <p:txBody>
          <a:bodyPr wrap="none" lIns="92075" tIns="46038" rIns="92075" bIns="46038">
            <a:spAutoFit/>
          </a:bodyPr>
          <a:lstStyle/>
          <a:p>
            <a:endParaRPr lang="en-US"/>
          </a:p>
        </p:txBody>
      </p:sp>
      <p:sp>
        <p:nvSpPr>
          <p:cNvPr id="39958" name="Line 31"/>
          <p:cNvSpPr>
            <a:spLocks noChangeShapeType="1"/>
          </p:cNvSpPr>
          <p:nvPr/>
        </p:nvSpPr>
        <p:spPr bwMode="auto">
          <a:xfrm>
            <a:off x="2552700" y="3416300"/>
            <a:ext cx="863600" cy="0"/>
          </a:xfrm>
          <a:prstGeom prst="line">
            <a:avLst/>
          </a:prstGeom>
          <a:noFill/>
          <a:ln w="9525">
            <a:solidFill>
              <a:srgbClr val="0070C0"/>
            </a:solidFill>
            <a:prstDash val="dash"/>
            <a:round/>
            <a:headEnd type="triangle" w="med" len="med"/>
            <a:tailEnd type="triangle" w="med" len="med"/>
          </a:ln>
        </p:spPr>
        <p:txBody>
          <a:bodyPr lIns="92075" tIns="46038" rIns="92075" bIns="46038">
            <a:spAutoFit/>
          </a:bodyPr>
          <a:lstStyle/>
          <a:p>
            <a:endParaRPr lang="en-US"/>
          </a:p>
        </p:txBody>
      </p:sp>
      <p:sp>
        <p:nvSpPr>
          <p:cNvPr id="39959" name="Line 32"/>
          <p:cNvSpPr>
            <a:spLocks noChangeShapeType="1"/>
          </p:cNvSpPr>
          <p:nvPr/>
        </p:nvSpPr>
        <p:spPr bwMode="auto">
          <a:xfrm>
            <a:off x="2552700" y="4699000"/>
            <a:ext cx="863600" cy="0"/>
          </a:xfrm>
          <a:prstGeom prst="line">
            <a:avLst/>
          </a:prstGeom>
          <a:noFill/>
          <a:ln w="9525">
            <a:solidFill>
              <a:schemeClr val="folHlink"/>
            </a:solidFill>
            <a:round/>
            <a:headEnd type="triangle" w="med" len="med"/>
            <a:tailEnd type="triangle" w="med" len="med"/>
          </a:ln>
        </p:spPr>
        <p:txBody>
          <a:bodyPr wrap="none" lIns="92075" tIns="46038" rIns="92075" bIns="46038">
            <a:spAutoFit/>
          </a:bodyPr>
          <a:lstStyle/>
          <a:p>
            <a:endParaRPr lang="en-US"/>
          </a:p>
        </p:txBody>
      </p:sp>
      <p:sp>
        <p:nvSpPr>
          <p:cNvPr id="39960" name="Line 33"/>
          <p:cNvSpPr>
            <a:spLocks noChangeShapeType="1"/>
          </p:cNvSpPr>
          <p:nvPr/>
        </p:nvSpPr>
        <p:spPr bwMode="auto">
          <a:xfrm rot="5400000">
            <a:off x="3187700" y="4051300"/>
            <a:ext cx="863600" cy="0"/>
          </a:xfrm>
          <a:prstGeom prst="line">
            <a:avLst/>
          </a:prstGeom>
          <a:noFill/>
          <a:ln w="9525">
            <a:solidFill>
              <a:schemeClr val="folHlink"/>
            </a:solidFill>
            <a:round/>
            <a:headEnd type="triangle" w="med" len="med"/>
            <a:tailEnd/>
          </a:ln>
        </p:spPr>
        <p:txBody>
          <a:bodyPr wrap="none" lIns="92075" tIns="46038" rIns="92075" bIns="46038">
            <a:spAutoFit/>
          </a:bodyPr>
          <a:lstStyle/>
          <a:p>
            <a:endParaRPr lang="en-US"/>
          </a:p>
        </p:txBody>
      </p:sp>
      <p:sp>
        <p:nvSpPr>
          <p:cNvPr id="39961" name="Line 34"/>
          <p:cNvSpPr>
            <a:spLocks noChangeShapeType="1"/>
          </p:cNvSpPr>
          <p:nvPr/>
        </p:nvSpPr>
        <p:spPr bwMode="auto">
          <a:xfrm>
            <a:off x="5549900" y="2463800"/>
            <a:ext cx="927100" cy="0"/>
          </a:xfrm>
          <a:prstGeom prst="line">
            <a:avLst/>
          </a:prstGeom>
          <a:noFill/>
          <a:ln w="9525">
            <a:solidFill>
              <a:schemeClr val="folHlink"/>
            </a:solidFill>
            <a:prstDash val="dash"/>
            <a:round/>
            <a:headEnd type="triangle" w="med" len="med"/>
            <a:tailEnd type="triangle" w="med" len="med"/>
          </a:ln>
        </p:spPr>
        <p:txBody>
          <a:bodyPr lIns="92075" tIns="46038" rIns="92075" bIns="46038">
            <a:spAutoFit/>
          </a:bodyPr>
          <a:lstStyle/>
          <a:p>
            <a:endParaRPr lang="en-US"/>
          </a:p>
        </p:txBody>
      </p:sp>
      <p:sp>
        <p:nvSpPr>
          <p:cNvPr id="39962" name="Line 35"/>
          <p:cNvSpPr>
            <a:spLocks noChangeShapeType="1"/>
          </p:cNvSpPr>
          <p:nvPr/>
        </p:nvSpPr>
        <p:spPr bwMode="auto">
          <a:xfrm>
            <a:off x="5537200" y="3365500"/>
            <a:ext cx="927100" cy="0"/>
          </a:xfrm>
          <a:prstGeom prst="line">
            <a:avLst/>
          </a:prstGeom>
          <a:noFill/>
          <a:ln w="9525">
            <a:solidFill>
              <a:srgbClr val="0070C0"/>
            </a:solidFill>
            <a:prstDash val="dash"/>
            <a:round/>
            <a:headEnd type="triangle" w="med" len="med"/>
            <a:tailEnd type="triangle" w="med" len="med"/>
          </a:ln>
        </p:spPr>
        <p:txBody>
          <a:bodyPr lIns="92075" tIns="46038" rIns="92075" bIns="46038">
            <a:spAutoFit/>
          </a:bodyPr>
          <a:lstStyle/>
          <a:p>
            <a:endParaRPr lang="en-US"/>
          </a:p>
        </p:txBody>
      </p:sp>
      <p:sp>
        <p:nvSpPr>
          <p:cNvPr id="39963" name="Line 36"/>
          <p:cNvSpPr>
            <a:spLocks noChangeShapeType="1"/>
          </p:cNvSpPr>
          <p:nvPr/>
        </p:nvSpPr>
        <p:spPr bwMode="auto">
          <a:xfrm>
            <a:off x="5384800" y="3860800"/>
            <a:ext cx="1079500" cy="0"/>
          </a:xfrm>
          <a:prstGeom prst="line">
            <a:avLst/>
          </a:prstGeom>
          <a:noFill/>
          <a:ln w="9525">
            <a:solidFill>
              <a:schemeClr val="folHlink"/>
            </a:solidFill>
            <a:prstDash val="dash"/>
            <a:round/>
            <a:headEnd/>
            <a:tailEnd type="triangle" w="med" len="med"/>
          </a:ln>
        </p:spPr>
        <p:txBody>
          <a:bodyPr lIns="92075" tIns="46038" rIns="92075" bIns="46038">
            <a:spAutoFit/>
          </a:bodyPr>
          <a:lstStyle/>
          <a:p>
            <a:endParaRPr lang="en-US"/>
          </a:p>
        </p:txBody>
      </p:sp>
      <p:sp>
        <p:nvSpPr>
          <p:cNvPr id="39964" name="Line 37"/>
          <p:cNvSpPr>
            <a:spLocks noChangeShapeType="1"/>
          </p:cNvSpPr>
          <p:nvPr/>
        </p:nvSpPr>
        <p:spPr bwMode="auto">
          <a:xfrm>
            <a:off x="4762500" y="4305300"/>
            <a:ext cx="1701800" cy="0"/>
          </a:xfrm>
          <a:prstGeom prst="line">
            <a:avLst/>
          </a:prstGeom>
          <a:noFill/>
          <a:ln w="9525">
            <a:solidFill>
              <a:schemeClr val="folHlink"/>
            </a:solidFill>
            <a:prstDash val="dash"/>
            <a:round/>
            <a:headEnd/>
            <a:tailEnd/>
          </a:ln>
        </p:spPr>
        <p:txBody>
          <a:bodyPr lIns="92075" tIns="46038" rIns="92075" bIns="46038">
            <a:spAutoFit/>
          </a:bodyPr>
          <a:lstStyle/>
          <a:p>
            <a:endParaRPr lang="en-US"/>
          </a:p>
        </p:txBody>
      </p:sp>
      <p:sp>
        <p:nvSpPr>
          <p:cNvPr id="39965" name="Line 38"/>
          <p:cNvSpPr>
            <a:spLocks noChangeShapeType="1"/>
          </p:cNvSpPr>
          <p:nvPr/>
        </p:nvSpPr>
        <p:spPr bwMode="auto">
          <a:xfrm>
            <a:off x="5461000" y="1612900"/>
            <a:ext cx="977900" cy="0"/>
          </a:xfrm>
          <a:prstGeom prst="line">
            <a:avLst/>
          </a:prstGeom>
          <a:noFill/>
          <a:ln w="9525">
            <a:solidFill>
              <a:schemeClr val="folHlink"/>
            </a:solidFill>
            <a:round/>
            <a:headEnd type="triangle" w="med" len="med"/>
            <a:tailEnd type="triangle" w="med" len="med"/>
          </a:ln>
        </p:spPr>
        <p:txBody>
          <a:bodyPr lIns="92075" tIns="46038" rIns="92075" bIns="46038">
            <a:spAutoFit/>
          </a:bodyPr>
          <a:lstStyle/>
          <a:p>
            <a:endParaRPr lang="en-US"/>
          </a:p>
        </p:txBody>
      </p:sp>
      <p:sp>
        <p:nvSpPr>
          <p:cNvPr id="39966" name="Line 39"/>
          <p:cNvSpPr>
            <a:spLocks noChangeShapeType="1"/>
          </p:cNvSpPr>
          <p:nvPr/>
        </p:nvSpPr>
        <p:spPr bwMode="auto">
          <a:xfrm rot="-5400000">
            <a:off x="4419600" y="3962400"/>
            <a:ext cx="685800" cy="0"/>
          </a:xfrm>
          <a:prstGeom prst="line">
            <a:avLst/>
          </a:prstGeom>
          <a:noFill/>
          <a:ln w="9525">
            <a:solidFill>
              <a:schemeClr val="folHlink"/>
            </a:solidFill>
            <a:prstDash val="dash"/>
            <a:round/>
            <a:headEnd/>
            <a:tailEnd type="triangle" w="med" len="med"/>
          </a:ln>
        </p:spPr>
        <p:txBody>
          <a:bodyPr lIns="92075" tIns="46038" rIns="92075" bIns="46038">
            <a:spAutoFit/>
          </a:bodyPr>
          <a:lstStyle/>
          <a:p>
            <a:endParaRPr lang="en-US"/>
          </a:p>
        </p:txBody>
      </p:sp>
      <p:sp>
        <p:nvSpPr>
          <p:cNvPr id="39967" name="Line 40"/>
          <p:cNvSpPr>
            <a:spLocks noChangeShapeType="1"/>
          </p:cNvSpPr>
          <p:nvPr/>
        </p:nvSpPr>
        <p:spPr bwMode="auto">
          <a:xfrm rot="-5400000">
            <a:off x="5245100" y="3733800"/>
            <a:ext cx="254000" cy="0"/>
          </a:xfrm>
          <a:prstGeom prst="line">
            <a:avLst/>
          </a:prstGeom>
          <a:noFill/>
          <a:ln w="9525">
            <a:solidFill>
              <a:schemeClr val="folHlink"/>
            </a:solidFill>
            <a:prstDash val="dash"/>
            <a:round/>
            <a:headEnd/>
            <a:tailEnd type="triangle" w="med" len="med"/>
          </a:ln>
        </p:spPr>
        <p:txBody>
          <a:bodyPr lIns="92075" tIns="46038" rIns="92075" bIns="46038">
            <a:spAutoFit/>
          </a:bodyPr>
          <a:lstStyle/>
          <a:p>
            <a:endParaRPr lang="en-US"/>
          </a:p>
        </p:txBody>
      </p:sp>
      <p:pic>
        <p:nvPicPr>
          <p:cNvPr id="39968" name="Picture 41" descr="82_consplan_cap"/>
          <p:cNvPicPr>
            <a:picLocks noChangeAspect="1" noChangeArrowheads="1"/>
          </p:cNvPicPr>
          <p:nvPr/>
        </p:nvPicPr>
        <p:blipFill>
          <a:blip r:embed="rId5" cstate="print"/>
          <a:srcRect/>
          <a:stretch>
            <a:fillRect/>
          </a:stretch>
        </p:blipFill>
        <p:spPr bwMode="auto">
          <a:xfrm>
            <a:off x="820738" y="3362325"/>
            <a:ext cx="1449387" cy="1060450"/>
          </a:xfrm>
          <a:prstGeom prst="rect">
            <a:avLst/>
          </a:prstGeom>
          <a:noFill/>
          <a:ln w="9525">
            <a:noFill/>
            <a:miter lim="800000"/>
            <a:headEnd/>
            <a:tailEnd/>
          </a:ln>
        </p:spPr>
      </p:pic>
      <p:sp>
        <p:nvSpPr>
          <p:cNvPr id="39969" name="Line 42"/>
          <p:cNvSpPr>
            <a:spLocks noChangeShapeType="1"/>
          </p:cNvSpPr>
          <p:nvPr/>
        </p:nvSpPr>
        <p:spPr bwMode="auto">
          <a:xfrm rot="-5400000">
            <a:off x="4330700" y="1892300"/>
            <a:ext cx="203200" cy="0"/>
          </a:xfrm>
          <a:prstGeom prst="line">
            <a:avLst/>
          </a:prstGeom>
          <a:noFill/>
          <a:ln w="9525">
            <a:solidFill>
              <a:schemeClr val="folHlink"/>
            </a:solidFill>
            <a:prstDash val="dash"/>
            <a:round/>
            <a:headEnd type="triangle" w="med" len="med"/>
            <a:tailEnd type="triangle" w="med" len="med"/>
          </a:ln>
        </p:spPr>
        <p:txBody>
          <a:bodyPr lIns="92075" tIns="46038" rIns="92075" bIns="46038">
            <a:spAutoFit/>
          </a:bodyPr>
          <a:lstStyle/>
          <a:p>
            <a:endParaRPr lang="en-US"/>
          </a:p>
        </p:txBody>
      </p:sp>
      <p:cxnSp>
        <p:nvCxnSpPr>
          <p:cNvPr id="39970" name="AutoShape 43"/>
          <p:cNvCxnSpPr>
            <a:cxnSpLocks noChangeShapeType="1"/>
            <a:stCxn id="367644" idx="3"/>
            <a:endCxn id="40014" idx="2"/>
          </p:cNvCxnSpPr>
          <p:nvPr/>
        </p:nvCxnSpPr>
        <p:spPr bwMode="auto">
          <a:xfrm flipV="1">
            <a:off x="5521325" y="4452938"/>
            <a:ext cx="1944688" cy="252412"/>
          </a:xfrm>
          <a:prstGeom prst="bentConnector2">
            <a:avLst/>
          </a:prstGeom>
          <a:noFill/>
          <a:ln w="9525">
            <a:solidFill>
              <a:schemeClr val="folHlink"/>
            </a:solidFill>
            <a:miter lim="800000"/>
            <a:headEnd/>
            <a:tailEnd type="triangle" w="med" len="med"/>
          </a:ln>
        </p:spPr>
      </p:cxnSp>
      <p:sp>
        <p:nvSpPr>
          <p:cNvPr id="39971" name="Rectangle 44"/>
          <p:cNvSpPr>
            <a:spLocks noChangeArrowheads="1"/>
          </p:cNvSpPr>
          <p:nvPr/>
        </p:nvSpPr>
        <p:spPr bwMode="auto">
          <a:xfrm>
            <a:off x="2557463" y="2281238"/>
            <a:ext cx="846137"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Supply scenarios</a:t>
            </a:r>
          </a:p>
        </p:txBody>
      </p:sp>
      <p:sp>
        <p:nvSpPr>
          <p:cNvPr id="39972" name="Rectangle 45"/>
          <p:cNvSpPr>
            <a:spLocks noChangeArrowheads="1"/>
          </p:cNvSpPr>
          <p:nvPr/>
        </p:nvSpPr>
        <p:spPr bwMode="auto">
          <a:xfrm>
            <a:off x="2566988" y="3233738"/>
            <a:ext cx="846137"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Supply scenarios</a:t>
            </a:r>
          </a:p>
        </p:txBody>
      </p:sp>
      <p:sp>
        <p:nvSpPr>
          <p:cNvPr id="39973" name="Rectangle 46"/>
          <p:cNvSpPr>
            <a:spLocks noChangeArrowheads="1"/>
          </p:cNvSpPr>
          <p:nvPr/>
        </p:nvSpPr>
        <p:spPr bwMode="auto">
          <a:xfrm>
            <a:off x="2513013" y="4516438"/>
            <a:ext cx="908050"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Demand scenarios</a:t>
            </a:r>
          </a:p>
        </p:txBody>
      </p:sp>
      <p:sp>
        <p:nvSpPr>
          <p:cNvPr id="39974" name="Rectangle 47"/>
          <p:cNvSpPr>
            <a:spLocks noChangeArrowheads="1"/>
          </p:cNvSpPr>
          <p:nvPr/>
        </p:nvSpPr>
        <p:spPr bwMode="auto">
          <a:xfrm>
            <a:off x="3679825" y="4173538"/>
            <a:ext cx="477838" cy="244475"/>
          </a:xfrm>
          <a:prstGeom prst="rect">
            <a:avLst/>
          </a:prstGeom>
          <a:noFill/>
          <a:ln w="9525" algn="ctr">
            <a:noFill/>
            <a:miter lim="800000"/>
            <a:headEnd/>
            <a:tailEnd/>
          </a:ln>
        </p:spPr>
        <p:txBody>
          <a:bodyPr wrap="none" lIns="0" tIns="0" rIns="0" bIns="0">
            <a:spAutoFit/>
          </a:bodyPr>
          <a:lstStyle/>
          <a:p>
            <a:pPr eaLnBrk="0" hangingPunct="0"/>
            <a:r>
              <a:rPr lang="en-US" sz="800" i="1">
                <a:solidFill>
                  <a:srgbClr val="667263"/>
                </a:solidFill>
              </a:rPr>
              <a:t>Demand </a:t>
            </a:r>
          </a:p>
          <a:p>
            <a:pPr eaLnBrk="0" hangingPunct="0"/>
            <a:r>
              <a:rPr lang="en-US" sz="800" i="1">
                <a:solidFill>
                  <a:srgbClr val="667263"/>
                </a:solidFill>
              </a:rPr>
              <a:t>scenarios</a:t>
            </a:r>
          </a:p>
        </p:txBody>
      </p:sp>
      <p:sp>
        <p:nvSpPr>
          <p:cNvPr id="39975" name="Rectangle 48"/>
          <p:cNvSpPr>
            <a:spLocks noChangeArrowheads="1"/>
          </p:cNvSpPr>
          <p:nvPr/>
        </p:nvSpPr>
        <p:spPr bwMode="auto">
          <a:xfrm>
            <a:off x="5610225" y="47323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Demand scenarios</a:t>
            </a:r>
          </a:p>
        </p:txBody>
      </p:sp>
      <p:sp>
        <p:nvSpPr>
          <p:cNvPr id="39976" name="Rectangle 49"/>
          <p:cNvSpPr>
            <a:spLocks noChangeArrowheads="1"/>
          </p:cNvSpPr>
          <p:nvPr/>
        </p:nvSpPr>
        <p:spPr bwMode="auto">
          <a:xfrm>
            <a:off x="5470525" y="41608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Inventory scenarios</a:t>
            </a:r>
          </a:p>
        </p:txBody>
      </p:sp>
      <p:sp>
        <p:nvSpPr>
          <p:cNvPr id="39977" name="Rectangle 50"/>
          <p:cNvSpPr>
            <a:spLocks noChangeArrowheads="1"/>
          </p:cNvSpPr>
          <p:nvPr/>
        </p:nvSpPr>
        <p:spPr bwMode="auto">
          <a:xfrm>
            <a:off x="5661025" y="37290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Order forecast</a:t>
            </a:r>
          </a:p>
        </p:txBody>
      </p:sp>
      <p:sp>
        <p:nvSpPr>
          <p:cNvPr id="39978" name="Rectangle 51"/>
          <p:cNvSpPr>
            <a:spLocks noChangeArrowheads="1"/>
          </p:cNvSpPr>
          <p:nvPr/>
        </p:nvSpPr>
        <p:spPr bwMode="auto">
          <a:xfrm>
            <a:off x="5368925" y="38941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Supply commits</a:t>
            </a:r>
          </a:p>
        </p:txBody>
      </p:sp>
      <p:sp>
        <p:nvSpPr>
          <p:cNvPr id="39979" name="Rectangle 52"/>
          <p:cNvSpPr>
            <a:spLocks noChangeArrowheads="1"/>
          </p:cNvSpPr>
          <p:nvPr/>
        </p:nvSpPr>
        <p:spPr bwMode="auto">
          <a:xfrm>
            <a:off x="5597525" y="34115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Reservations</a:t>
            </a:r>
          </a:p>
        </p:txBody>
      </p:sp>
      <p:sp>
        <p:nvSpPr>
          <p:cNvPr id="39980" name="Rectangle 53"/>
          <p:cNvSpPr>
            <a:spLocks noChangeArrowheads="1"/>
          </p:cNvSpPr>
          <p:nvPr/>
        </p:nvSpPr>
        <p:spPr bwMode="auto">
          <a:xfrm>
            <a:off x="5889625" y="32337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ATP plan</a:t>
            </a:r>
          </a:p>
        </p:txBody>
      </p:sp>
      <p:sp>
        <p:nvSpPr>
          <p:cNvPr id="39981" name="Rectangle 54"/>
          <p:cNvSpPr>
            <a:spLocks noChangeArrowheads="1"/>
          </p:cNvSpPr>
          <p:nvPr/>
        </p:nvSpPr>
        <p:spPr bwMode="auto">
          <a:xfrm>
            <a:off x="5572125" y="23066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Simulation results</a:t>
            </a:r>
          </a:p>
        </p:txBody>
      </p:sp>
      <p:sp>
        <p:nvSpPr>
          <p:cNvPr id="39982" name="Rectangle 55"/>
          <p:cNvSpPr>
            <a:spLocks noChangeArrowheads="1"/>
          </p:cNvSpPr>
          <p:nvPr/>
        </p:nvSpPr>
        <p:spPr bwMode="auto">
          <a:xfrm>
            <a:off x="5826125" y="25098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Supply plan</a:t>
            </a:r>
          </a:p>
        </p:txBody>
      </p:sp>
      <p:sp>
        <p:nvSpPr>
          <p:cNvPr id="39983" name="Rectangle 56"/>
          <p:cNvSpPr>
            <a:spLocks noChangeArrowheads="1"/>
          </p:cNvSpPr>
          <p:nvPr/>
        </p:nvSpPr>
        <p:spPr bwMode="auto">
          <a:xfrm>
            <a:off x="5559425" y="16462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Supply plan</a:t>
            </a:r>
          </a:p>
        </p:txBody>
      </p:sp>
      <p:sp>
        <p:nvSpPr>
          <p:cNvPr id="39984" name="Rectangle 57"/>
          <p:cNvSpPr>
            <a:spLocks noChangeArrowheads="1"/>
          </p:cNvSpPr>
          <p:nvPr/>
        </p:nvSpPr>
        <p:spPr bwMode="auto">
          <a:xfrm>
            <a:off x="4492625" y="18494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Supply plan</a:t>
            </a:r>
          </a:p>
        </p:txBody>
      </p:sp>
      <p:sp>
        <p:nvSpPr>
          <p:cNvPr id="39985" name="Rectangle 58"/>
          <p:cNvSpPr>
            <a:spLocks noChangeArrowheads="1"/>
          </p:cNvSpPr>
          <p:nvPr/>
        </p:nvSpPr>
        <p:spPr bwMode="auto">
          <a:xfrm>
            <a:off x="2994025" y="1849438"/>
            <a:ext cx="13922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Firm production schedules</a:t>
            </a:r>
          </a:p>
        </p:txBody>
      </p:sp>
      <p:sp>
        <p:nvSpPr>
          <p:cNvPr id="39986" name="Rectangle 59"/>
          <p:cNvSpPr>
            <a:spLocks noChangeArrowheads="1"/>
          </p:cNvSpPr>
          <p:nvPr/>
        </p:nvSpPr>
        <p:spPr bwMode="auto">
          <a:xfrm>
            <a:off x="5597525" y="1354138"/>
            <a:ext cx="1392238" cy="244475"/>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Firm production </a:t>
            </a:r>
          </a:p>
          <a:p>
            <a:pPr eaLnBrk="0" hangingPunct="0"/>
            <a:r>
              <a:rPr lang="en-US" sz="800" i="1">
                <a:solidFill>
                  <a:srgbClr val="667263"/>
                </a:solidFill>
              </a:rPr>
              <a:t>schedules</a:t>
            </a:r>
          </a:p>
        </p:txBody>
      </p:sp>
      <p:grpSp>
        <p:nvGrpSpPr>
          <p:cNvPr id="39987" name="Group 60"/>
          <p:cNvGrpSpPr>
            <a:grpSpLocks/>
          </p:cNvGrpSpPr>
          <p:nvPr/>
        </p:nvGrpSpPr>
        <p:grpSpPr bwMode="auto">
          <a:xfrm>
            <a:off x="6481763" y="2806700"/>
            <a:ext cx="1922462" cy="341313"/>
            <a:chOff x="4163" y="2176"/>
            <a:chExt cx="1211" cy="215"/>
          </a:xfrm>
        </p:grpSpPr>
        <p:sp>
          <p:nvSpPr>
            <p:cNvPr id="367677" name="Rectangle 61"/>
            <p:cNvSpPr>
              <a:spLocks noChangeArrowheads="1"/>
            </p:cNvSpPr>
            <p:nvPr/>
          </p:nvSpPr>
          <p:spPr bwMode="auto">
            <a:xfrm>
              <a:off x="4163" y="2176"/>
              <a:ext cx="1211" cy="215"/>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40008" name="Text Box 62"/>
            <p:cNvSpPr txBox="1">
              <a:spLocks noChangeArrowheads="1"/>
            </p:cNvSpPr>
            <p:nvPr/>
          </p:nvSpPr>
          <p:spPr bwMode="auto">
            <a:xfrm>
              <a:off x="4212" y="2198"/>
              <a:ext cx="1124" cy="173"/>
            </a:xfrm>
            <a:prstGeom prst="rect">
              <a:avLst/>
            </a:prstGeom>
            <a:noFill/>
            <a:ln w="9525" algn="ctr">
              <a:noFill/>
              <a:miter lim="800000"/>
              <a:headEnd/>
              <a:tailEnd/>
            </a:ln>
          </p:spPr>
          <p:txBody>
            <a:bodyPr wrap="none">
              <a:spAutoFit/>
            </a:bodyPr>
            <a:lstStyle/>
            <a:p>
              <a:pPr algn="ctr"/>
              <a:r>
                <a:rPr lang="en-US" sz="1200">
                  <a:solidFill>
                    <a:schemeClr val="folHlink"/>
                  </a:solidFill>
                </a:rPr>
                <a:t>Strategic Network Opt</a:t>
              </a:r>
            </a:p>
          </p:txBody>
        </p:sp>
      </p:grpSp>
      <p:sp>
        <p:nvSpPr>
          <p:cNvPr id="39988" name="Line 63"/>
          <p:cNvSpPr>
            <a:spLocks noChangeShapeType="1"/>
          </p:cNvSpPr>
          <p:nvPr/>
        </p:nvSpPr>
        <p:spPr bwMode="auto">
          <a:xfrm>
            <a:off x="5524500" y="2984500"/>
            <a:ext cx="952500" cy="0"/>
          </a:xfrm>
          <a:prstGeom prst="line">
            <a:avLst/>
          </a:prstGeom>
          <a:noFill/>
          <a:ln w="9525">
            <a:solidFill>
              <a:schemeClr val="folHlink"/>
            </a:solidFill>
            <a:round/>
            <a:headEnd type="triangle" w="med" len="med"/>
            <a:tailEnd/>
          </a:ln>
        </p:spPr>
        <p:txBody>
          <a:bodyPr lIns="92075" tIns="46038" rIns="92075" bIns="46038">
            <a:spAutoFit/>
          </a:bodyPr>
          <a:lstStyle/>
          <a:p>
            <a:endParaRPr lang="en-US"/>
          </a:p>
        </p:txBody>
      </p:sp>
      <p:sp>
        <p:nvSpPr>
          <p:cNvPr id="39989" name="Rectangle 64"/>
          <p:cNvSpPr>
            <a:spLocks noChangeArrowheads="1"/>
          </p:cNvSpPr>
          <p:nvPr/>
        </p:nvSpPr>
        <p:spPr bwMode="auto">
          <a:xfrm>
            <a:off x="5635625" y="2852738"/>
            <a:ext cx="1214438" cy="122237"/>
          </a:xfrm>
          <a:prstGeom prst="rect">
            <a:avLst/>
          </a:prstGeom>
          <a:noFill/>
          <a:ln w="9525" algn="ctr">
            <a:noFill/>
            <a:miter lim="800000"/>
            <a:headEnd/>
            <a:tailEnd/>
          </a:ln>
        </p:spPr>
        <p:txBody>
          <a:bodyPr lIns="0" tIns="0" rIns="0" bIns="0">
            <a:spAutoFit/>
          </a:bodyPr>
          <a:lstStyle/>
          <a:p>
            <a:pPr eaLnBrk="0" hangingPunct="0"/>
            <a:r>
              <a:rPr lang="en-US" sz="800" i="1">
                <a:solidFill>
                  <a:srgbClr val="667263"/>
                </a:solidFill>
              </a:rPr>
              <a:t>Sourcing rules</a:t>
            </a:r>
          </a:p>
        </p:txBody>
      </p:sp>
      <p:sp>
        <p:nvSpPr>
          <p:cNvPr id="39990" name="Rectangle 66"/>
          <p:cNvSpPr>
            <a:spLocks noChangeArrowheads="1"/>
          </p:cNvSpPr>
          <p:nvPr/>
        </p:nvSpPr>
        <p:spPr bwMode="auto">
          <a:xfrm>
            <a:off x="450850" y="5300663"/>
            <a:ext cx="8235950" cy="747712"/>
          </a:xfrm>
          <a:prstGeom prst="rect">
            <a:avLst/>
          </a:prstGeom>
          <a:solidFill>
            <a:srgbClr val="D8DCEA"/>
          </a:solidFill>
          <a:ln w="9525" algn="ctr">
            <a:noFill/>
            <a:miter lim="800000"/>
            <a:headEnd/>
            <a:tailEnd/>
          </a:ln>
          <a:effectLst>
            <a:prstShdw prst="shdw17" dist="17961" dir="13500000">
              <a:srgbClr val="82848C"/>
            </a:prstShdw>
          </a:effectLst>
        </p:spPr>
        <p:txBody>
          <a:bodyPr wrap="none" anchor="ctr"/>
          <a:lstStyle/>
          <a:p>
            <a:pPr algn="ctr">
              <a:buClr>
                <a:schemeClr val="accent1"/>
              </a:buClr>
            </a:pPr>
            <a:endParaRPr lang="en-US"/>
          </a:p>
        </p:txBody>
      </p:sp>
      <p:pic>
        <p:nvPicPr>
          <p:cNvPr id="39991" name="Picture 26"/>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662113" y="5389563"/>
            <a:ext cx="781050" cy="565150"/>
          </a:xfrm>
          <a:prstGeom prst="rect">
            <a:avLst/>
          </a:prstGeom>
          <a:noFill/>
          <a:ln w="9525">
            <a:noFill/>
            <a:miter lim="800000"/>
            <a:headEnd/>
            <a:tailEnd/>
          </a:ln>
        </p:spPr>
      </p:pic>
      <p:sp>
        <p:nvSpPr>
          <p:cNvPr id="39992" name="Text Box 68"/>
          <p:cNvSpPr txBox="1">
            <a:spLocks noChangeArrowheads="1"/>
          </p:cNvSpPr>
          <p:nvPr/>
        </p:nvSpPr>
        <p:spPr bwMode="auto">
          <a:xfrm>
            <a:off x="538163" y="5710238"/>
            <a:ext cx="1258887" cy="304800"/>
          </a:xfrm>
          <a:prstGeom prst="rect">
            <a:avLst/>
          </a:prstGeom>
          <a:noFill/>
          <a:ln w="9525" algn="ctr">
            <a:noFill/>
            <a:miter lim="800000"/>
            <a:headEnd/>
            <a:tailEnd/>
          </a:ln>
        </p:spPr>
        <p:txBody>
          <a:bodyPr wrap="none" lIns="92075" tIns="46038" rIns="92075" bIns="46038">
            <a:spAutoFit/>
          </a:bodyPr>
          <a:lstStyle/>
          <a:p>
            <a:pPr marL="119063" indent="-119063" algn="ctr">
              <a:buClr>
                <a:schemeClr val="accent1"/>
              </a:buClr>
            </a:pPr>
            <a:r>
              <a:rPr lang="en-US">
                <a:solidFill>
                  <a:schemeClr val="folHlink"/>
                </a:solidFill>
              </a:rPr>
              <a:t>ERP/ Legacy</a:t>
            </a:r>
          </a:p>
        </p:txBody>
      </p:sp>
      <p:sp>
        <p:nvSpPr>
          <p:cNvPr id="39993" name="Line 69"/>
          <p:cNvSpPr>
            <a:spLocks noChangeShapeType="1"/>
          </p:cNvSpPr>
          <p:nvPr/>
        </p:nvSpPr>
        <p:spPr bwMode="auto">
          <a:xfrm rot="5400000">
            <a:off x="2978150" y="5175250"/>
            <a:ext cx="165100" cy="0"/>
          </a:xfrm>
          <a:prstGeom prst="line">
            <a:avLst/>
          </a:prstGeom>
          <a:noFill/>
          <a:ln w="9525">
            <a:solidFill>
              <a:schemeClr val="folHlink"/>
            </a:solidFill>
            <a:round/>
            <a:headEnd type="triangle" w="med" len="med"/>
            <a:tailEnd/>
          </a:ln>
        </p:spPr>
        <p:txBody>
          <a:bodyPr lIns="92075" tIns="46038" rIns="92075" bIns="46038">
            <a:spAutoFit/>
          </a:bodyPr>
          <a:lstStyle/>
          <a:p>
            <a:endParaRPr lang="en-US"/>
          </a:p>
        </p:txBody>
      </p:sp>
      <p:sp>
        <p:nvSpPr>
          <p:cNvPr id="39994" name="Line 70"/>
          <p:cNvSpPr>
            <a:spLocks noChangeShapeType="1"/>
          </p:cNvSpPr>
          <p:nvPr/>
        </p:nvSpPr>
        <p:spPr bwMode="auto">
          <a:xfrm rot="16200000" flipV="1">
            <a:off x="4679950" y="5175250"/>
            <a:ext cx="165100" cy="0"/>
          </a:xfrm>
          <a:prstGeom prst="line">
            <a:avLst/>
          </a:prstGeom>
          <a:noFill/>
          <a:ln w="9525">
            <a:solidFill>
              <a:schemeClr val="folHlink"/>
            </a:solidFill>
            <a:round/>
            <a:headEnd type="triangle" w="med" len="med"/>
            <a:tailEnd/>
          </a:ln>
        </p:spPr>
        <p:txBody>
          <a:bodyPr lIns="92075" tIns="46038" rIns="92075" bIns="46038">
            <a:spAutoFit/>
          </a:bodyPr>
          <a:lstStyle/>
          <a:p>
            <a:endParaRPr lang="en-US"/>
          </a:p>
        </p:txBody>
      </p:sp>
      <p:sp>
        <p:nvSpPr>
          <p:cNvPr id="39995" name="Rectangle 71"/>
          <p:cNvSpPr>
            <a:spLocks noChangeArrowheads="1"/>
          </p:cNvSpPr>
          <p:nvPr/>
        </p:nvSpPr>
        <p:spPr bwMode="auto">
          <a:xfrm>
            <a:off x="2773363" y="5367338"/>
            <a:ext cx="806450" cy="488950"/>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Work orders</a:t>
            </a:r>
          </a:p>
          <a:p>
            <a:pPr algn="ctr" eaLnBrk="0" hangingPunct="0"/>
            <a:r>
              <a:rPr lang="en-US" sz="800" i="1">
                <a:solidFill>
                  <a:srgbClr val="667263"/>
                </a:solidFill>
              </a:rPr>
              <a:t>Purchase orders</a:t>
            </a:r>
          </a:p>
          <a:p>
            <a:pPr algn="ctr" eaLnBrk="0" hangingPunct="0"/>
            <a:r>
              <a:rPr lang="en-US" sz="800" i="1">
                <a:solidFill>
                  <a:srgbClr val="667263"/>
                </a:solidFill>
              </a:rPr>
              <a:t>Sales orders</a:t>
            </a:r>
          </a:p>
          <a:p>
            <a:pPr algn="ctr" eaLnBrk="0" hangingPunct="0"/>
            <a:r>
              <a:rPr lang="en-US" sz="800" i="1">
                <a:solidFill>
                  <a:srgbClr val="667263"/>
                </a:solidFill>
              </a:rPr>
              <a:t>Master data</a:t>
            </a:r>
          </a:p>
        </p:txBody>
      </p:sp>
      <p:sp>
        <p:nvSpPr>
          <p:cNvPr id="39996" name="Rectangle 72"/>
          <p:cNvSpPr>
            <a:spLocks noChangeArrowheads="1"/>
          </p:cNvSpPr>
          <p:nvPr/>
        </p:nvSpPr>
        <p:spPr bwMode="auto">
          <a:xfrm>
            <a:off x="4221163" y="5405438"/>
            <a:ext cx="1166812" cy="366712"/>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Changes to work orders</a:t>
            </a:r>
          </a:p>
          <a:p>
            <a:pPr algn="ctr" eaLnBrk="0" hangingPunct="0"/>
            <a:r>
              <a:rPr lang="en-US" sz="800" i="1">
                <a:solidFill>
                  <a:srgbClr val="667263"/>
                </a:solidFill>
              </a:rPr>
              <a:t>purchase orders</a:t>
            </a:r>
          </a:p>
          <a:p>
            <a:pPr algn="ctr" eaLnBrk="0" hangingPunct="0"/>
            <a:r>
              <a:rPr lang="en-US" sz="800" i="1">
                <a:solidFill>
                  <a:srgbClr val="667263"/>
                </a:solidFill>
              </a:rPr>
              <a:t>sales orders</a:t>
            </a:r>
          </a:p>
        </p:txBody>
      </p:sp>
      <p:sp>
        <p:nvSpPr>
          <p:cNvPr id="39997" name="Rectangle 73"/>
          <p:cNvSpPr>
            <a:spLocks noChangeArrowheads="1"/>
          </p:cNvSpPr>
          <p:nvPr/>
        </p:nvSpPr>
        <p:spPr bwMode="auto">
          <a:xfrm>
            <a:off x="2454275" y="5138738"/>
            <a:ext cx="549275"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Collections</a:t>
            </a:r>
          </a:p>
        </p:txBody>
      </p:sp>
      <p:sp>
        <p:nvSpPr>
          <p:cNvPr id="39998" name="Rectangle 74"/>
          <p:cNvSpPr>
            <a:spLocks noChangeArrowheads="1"/>
          </p:cNvSpPr>
          <p:nvPr/>
        </p:nvSpPr>
        <p:spPr bwMode="auto">
          <a:xfrm>
            <a:off x="4859338" y="5138738"/>
            <a:ext cx="387350" cy="122237"/>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Release</a:t>
            </a:r>
          </a:p>
        </p:txBody>
      </p:sp>
      <p:sp>
        <p:nvSpPr>
          <p:cNvPr id="39999" name="Rectangle 75"/>
          <p:cNvSpPr>
            <a:spLocks noChangeArrowheads="1"/>
          </p:cNvSpPr>
          <p:nvPr/>
        </p:nvSpPr>
        <p:spPr bwMode="auto">
          <a:xfrm>
            <a:off x="895350" y="706438"/>
            <a:ext cx="824865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Common foundation: quick ROI when deploying incremental components</a:t>
            </a:r>
          </a:p>
        </p:txBody>
      </p:sp>
      <p:pic>
        <p:nvPicPr>
          <p:cNvPr id="40000" name="Picture 76" descr="rp_analytics-after-metric-add.png"/>
          <p:cNvPicPr>
            <a:picLocks noChangeAspect="1"/>
          </p:cNvPicPr>
          <p:nvPr/>
        </p:nvPicPr>
        <p:blipFill>
          <a:blip r:embed="rId7" cstate="print"/>
          <a:srcRect/>
          <a:stretch>
            <a:fillRect/>
          </a:stretch>
        </p:blipFill>
        <p:spPr bwMode="auto">
          <a:xfrm>
            <a:off x="3581400" y="2324100"/>
            <a:ext cx="1838325" cy="1149350"/>
          </a:xfrm>
          <a:prstGeom prst="rect">
            <a:avLst/>
          </a:prstGeom>
          <a:noFill/>
          <a:ln w="9525">
            <a:noFill/>
            <a:miter lim="800000"/>
            <a:headEnd/>
            <a:tailEnd/>
          </a:ln>
        </p:spPr>
      </p:pic>
      <p:sp>
        <p:nvSpPr>
          <p:cNvPr id="40001" name="Line 30"/>
          <p:cNvSpPr>
            <a:spLocks noChangeShapeType="1"/>
          </p:cNvSpPr>
          <p:nvPr/>
        </p:nvSpPr>
        <p:spPr bwMode="auto">
          <a:xfrm>
            <a:off x="5703888" y="6486525"/>
            <a:ext cx="863600" cy="0"/>
          </a:xfrm>
          <a:prstGeom prst="line">
            <a:avLst/>
          </a:prstGeom>
          <a:noFill/>
          <a:ln w="9525">
            <a:solidFill>
              <a:schemeClr val="folHlink"/>
            </a:solidFill>
            <a:round/>
            <a:headEnd type="triangle" w="med" len="med"/>
            <a:tailEnd type="triangle" w="med" len="med"/>
          </a:ln>
        </p:spPr>
        <p:txBody>
          <a:bodyPr wrap="none" lIns="92075" tIns="46038" rIns="92075" bIns="46038">
            <a:spAutoFit/>
          </a:bodyPr>
          <a:lstStyle/>
          <a:p>
            <a:endParaRPr lang="en-US"/>
          </a:p>
        </p:txBody>
      </p:sp>
      <p:sp>
        <p:nvSpPr>
          <p:cNvPr id="40002" name="Line 31"/>
          <p:cNvSpPr>
            <a:spLocks noChangeShapeType="1"/>
          </p:cNvSpPr>
          <p:nvPr/>
        </p:nvSpPr>
        <p:spPr bwMode="auto">
          <a:xfrm>
            <a:off x="5703888" y="6610350"/>
            <a:ext cx="863600" cy="0"/>
          </a:xfrm>
          <a:prstGeom prst="line">
            <a:avLst/>
          </a:prstGeom>
          <a:noFill/>
          <a:ln w="9525">
            <a:solidFill>
              <a:srgbClr val="0070C0"/>
            </a:solidFill>
            <a:prstDash val="dash"/>
            <a:round/>
            <a:headEnd type="triangle" w="med" len="med"/>
            <a:tailEnd type="triangle" w="med" len="med"/>
          </a:ln>
        </p:spPr>
        <p:txBody>
          <a:bodyPr lIns="92075" tIns="46038" rIns="92075" bIns="46038">
            <a:spAutoFit/>
          </a:bodyPr>
          <a:lstStyle/>
          <a:p>
            <a:endParaRPr lang="en-US"/>
          </a:p>
        </p:txBody>
      </p:sp>
      <p:sp>
        <p:nvSpPr>
          <p:cNvPr id="40003" name="Line 30"/>
          <p:cNvSpPr>
            <a:spLocks noChangeShapeType="1"/>
          </p:cNvSpPr>
          <p:nvPr/>
        </p:nvSpPr>
        <p:spPr bwMode="auto">
          <a:xfrm>
            <a:off x="5703888" y="6734175"/>
            <a:ext cx="863600" cy="0"/>
          </a:xfrm>
          <a:prstGeom prst="line">
            <a:avLst/>
          </a:prstGeom>
          <a:noFill/>
          <a:ln w="9525">
            <a:solidFill>
              <a:schemeClr val="folHlink"/>
            </a:solidFill>
            <a:prstDash val="dash"/>
            <a:round/>
            <a:headEnd type="triangle" w="med" len="med"/>
            <a:tailEnd type="triangle" w="med" len="med"/>
          </a:ln>
        </p:spPr>
        <p:txBody>
          <a:bodyPr wrap="none" lIns="92075" tIns="46038" rIns="92075" bIns="46038">
            <a:spAutoFit/>
          </a:bodyPr>
          <a:lstStyle/>
          <a:p>
            <a:endParaRPr lang="en-US"/>
          </a:p>
        </p:txBody>
      </p:sp>
      <p:sp>
        <p:nvSpPr>
          <p:cNvPr id="40004" name="Rectangle 74"/>
          <p:cNvSpPr>
            <a:spLocks noChangeArrowheads="1"/>
          </p:cNvSpPr>
          <p:nvPr/>
        </p:nvSpPr>
        <p:spPr bwMode="auto">
          <a:xfrm>
            <a:off x="6627813" y="6418263"/>
            <a:ext cx="1638300" cy="123825"/>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Available with Rapid Planning 1.0</a:t>
            </a:r>
          </a:p>
        </p:txBody>
      </p:sp>
      <p:sp>
        <p:nvSpPr>
          <p:cNvPr id="40005" name="Rectangle 74"/>
          <p:cNvSpPr>
            <a:spLocks noChangeArrowheads="1"/>
          </p:cNvSpPr>
          <p:nvPr/>
        </p:nvSpPr>
        <p:spPr bwMode="auto">
          <a:xfrm>
            <a:off x="6621463" y="6559550"/>
            <a:ext cx="1549400" cy="123825"/>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Targeted for Rapid Planning 1.1</a:t>
            </a:r>
          </a:p>
        </p:txBody>
      </p:sp>
      <p:sp>
        <p:nvSpPr>
          <p:cNvPr id="40006" name="Rectangle 74"/>
          <p:cNvSpPr>
            <a:spLocks noChangeArrowheads="1"/>
          </p:cNvSpPr>
          <p:nvPr/>
        </p:nvSpPr>
        <p:spPr bwMode="auto">
          <a:xfrm>
            <a:off x="6613525" y="6702425"/>
            <a:ext cx="1944688" cy="122238"/>
          </a:xfrm>
          <a:prstGeom prst="rect">
            <a:avLst/>
          </a:prstGeom>
          <a:noFill/>
          <a:ln w="9525" algn="ctr">
            <a:noFill/>
            <a:miter lim="800000"/>
            <a:headEnd/>
            <a:tailEnd/>
          </a:ln>
        </p:spPr>
        <p:txBody>
          <a:bodyPr wrap="none" lIns="0" tIns="0" rIns="0" bIns="0">
            <a:spAutoFit/>
          </a:bodyPr>
          <a:lstStyle/>
          <a:p>
            <a:pPr algn="ctr" eaLnBrk="0" hangingPunct="0"/>
            <a:r>
              <a:rPr lang="en-US" sz="800" i="1">
                <a:solidFill>
                  <a:srgbClr val="667263"/>
                </a:solidFill>
              </a:rPr>
              <a:t>Targeted for Rapid Planning beyond 1.1</a:t>
            </a:r>
          </a:p>
        </p:txBody>
      </p: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2"/>
          <p:cNvSpPr txBox="1">
            <a:spLocks noGrp="1"/>
          </p:cNvSpPr>
          <p:nvPr/>
        </p:nvSpPr>
        <p:spPr bwMode="auto">
          <a:xfrm>
            <a:off x="6831013" y="6145213"/>
            <a:ext cx="2133600" cy="476250"/>
          </a:xfrm>
          <a:prstGeom prst="rect">
            <a:avLst/>
          </a:prstGeom>
          <a:noFill/>
          <a:ln w="9525">
            <a:noFill/>
            <a:miter lim="800000"/>
            <a:headEnd/>
            <a:tailEnd/>
          </a:ln>
        </p:spPr>
        <p:txBody>
          <a:bodyPr/>
          <a:lstStyle/>
          <a:p>
            <a:pPr algn="r"/>
            <a:fld id="{FCE345D9-694B-4588-8FB0-8E9D1C46801F}" type="slidenum">
              <a:rPr lang="en-US" sz="1200" b="0">
                <a:solidFill>
                  <a:schemeClr val="bg1"/>
                </a:solidFill>
              </a:rPr>
              <a:pPr algn="r"/>
              <a:t>37</a:t>
            </a:fld>
            <a:endParaRPr lang="en-US" sz="1200" b="0">
              <a:solidFill>
                <a:schemeClr val="bg1"/>
              </a:solidFill>
            </a:endParaRPr>
          </a:p>
        </p:txBody>
      </p:sp>
      <p:sp>
        <p:nvSpPr>
          <p:cNvPr id="40963" name="Rectangle 2"/>
          <p:cNvSpPr>
            <a:spLocks noChangeArrowheads="1"/>
          </p:cNvSpPr>
          <p:nvPr/>
        </p:nvSpPr>
        <p:spPr bwMode="auto">
          <a:xfrm>
            <a:off x="7010400" y="685800"/>
            <a:ext cx="2133600" cy="2133600"/>
          </a:xfrm>
          <a:prstGeom prst="rect">
            <a:avLst/>
          </a:prstGeom>
          <a:solidFill>
            <a:srgbClr val="B8B8B8"/>
          </a:solidFill>
          <a:ln w="12700" algn="ctr">
            <a:noFill/>
            <a:miter lim="800000"/>
            <a:headEnd/>
            <a:tailEnd/>
          </a:ln>
        </p:spPr>
        <p:txBody>
          <a:bodyPr wrap="none" anchor="ctr" anchorCtr="1"/>
          <a:lstStyle/>
          <a:p>
            <a:pPr eaLnBrk="0" hangingPunct="0"/>
            <a:r>
              <a:rPr lang="en-US">
                <a:solidFill>
                  <a:srgbClr val="000000"/>
                </a:solidFill>
              </a:rPr>
              <a:t>&lt;Insert Picture Here&gt;</a:t>
            </a:r>
          </a:p>
        </p:txBody>
      </p:sp>
      <p:pic>
        <p:nvPicPr>
          <p:cNvPr id="40964" name="Picture 3" descr="Right Red"/>
          <p:cNvPicPr>
            <a:picLocks noChangeAspect="1" noChangeArrowheads="1"/>
          </p:cNvPicPr>
          <p:nvPr/>
        </p:nvPicPr>
        <p:blipFill>
          <a:blip r:embed="rId3" cstate="print"/>
          <a:srcRect/>
          <a:stretch>
            <a:fillRect/>
          </a:stretch>
        </p:blipFill>
        <p:spPr bwMode="auto">
          <a:xfrm>
            <a:off x="7010400" y="0"/>
            <a:ext cx="2133600" cy="685800"/>
          </a:xfrm>
          <a:prstGeom prst="rect">
            <a:avLst/>
          </a:prstGeom>
          <a:noFill/>
          <a:ln w="9525">
            <a:noFill/>
            <a:miter lim="800000"/>
            <a:headEnd/>
            <a:tailEnd/>
          </a:ln>
        </p:spPr>
      </p:pic>
      <p:pic>
        <p:nvPicPr>
          <p:cNvPr id="40965" name="Picture 4" descr="df2f236c-MEDIUM-22762791"/>
          <p:cNvPicPr>
            <a:picLocks noChangeAspect="1" noChangeArrowheads="1"/>
          </p:cNvPicPr>
          <p:nvPr/>
        </p:nvPicPr>
        <p:blipFill>
          <a:blip r:embed="rId4" cstate="print"/>
          <a:srcRect/>
          <a:stretch>
            <a:fillRect/>
          </a:stretch>
        </p:blipFill>
        <p:spPr bwMode="auto">
          <a:xfrm>
            <a:off x="7010400" y="685800"/>
            <a:ext cx="2133600" cy="2133600"/>
          </a:xfrm>
          <a:prstGeom prst="rect">
            <a:avLst/>
          </a:prstGeom>
          <a:noFill/>
          <a:ln w="9525">
            <a:noFill/>
            <a:miter lim="800000"/>
            <a:headEnd/>
            <a:tailEnd/>
          </a:ln>
        </p:spPr>
      </p:pic>
      <p:sp>
        <p:nvSpPr>
          <p:cNvPr id="40966" name="Text Box 5"/>
          <p:cNvSpPr txBox="1">
            <a:spLocks noChangeArrowheads="1"/>
          </p:cNvSpPr>
          <p:nvPr/>
        </p:nvSpPr>
        <p:spPr bwMode="auto">
          <a:xfrm>
            <a:off x="1219200" y="2409825"/>
            <a:ext cx="4933950" cy="487363"/>
          </a:xfrm>
          <a:prstGeom prst="rect">
            <a:avLst/>
          </a:prstGeom>
          <a:noFill/>
          <a:ln w="9525">
            <a:noFill/>
            <a:miter lim="800000"/>
            <a:headEnd/>
            <a:tailEnd/>
          </a:ln>
        </p:spPr>
        <p:txBody>
          <a:bodyPr lIns="0" tIns="0" rIns="0" bIns="0">
            <a:spAutoFit/>
          </a:bodyPr>
          <a:lstStyle/>
          <a:p>
            <a:pPr eaLnBrk="0" hangingPunct="0">
              <a:spcBef>
                <a:spcPct val="50000"/>
              </a:spcBef>
            </a:pPr>
            <a:r>
              <a:rPr lang="en-US" sz="3200">
                <a:solidFill>
                  <a:schemeClr val="accent1"/>
                </a:solidFill>
              </a:rPr>
              <a:t>Comparison with ASCP</a:t>
            </a:r>
            <a:endParaRPr lang="en-US" sz="3200"/>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ChangeArrowheads="1"/>
          </p:cNvSpPr>
          <p:nvPr/>
        </p:nvSpPr>
        <p:spPr bwMode="auto">
          <a:xfrm>
            <a:off x="490538" y="1243013"/>
            <a:ext cx="8256587" cy="4916487"/>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defRPr/>
            </a:pPr>
            <a:endParaRPr lang="en-US" dirty="0"/>
          </a:p>
        </p:txBody>
      </p:sp>
      <p:sp>
        <p:nvSpPr>
          <p:cNvPr id="41987" name="Rectangle 3"/>
          <p:cNvSpPr>
            <a:spLocks noGrp="1" noChangeArrowheads="1"/>
          </p:cNvSpPr>
          <p:nvPr>
            <p:ph type="body" idx="1"/>
          </p:nvPr>
        </p:nvSpPr>
        <p:spPr>
          <a:xfrm>
            <a:off x="498475" y="1897063"/>
            <a:ext cx="3694113" cy="3819525"/>
          </a:xfrm>
        </p:spPr>
        <p:txBody>
          <a:bodyPr/>
          <a:lstStyle/>
          <a:p>
            <a:r>
              <a:rPr lang="en-US" sz="1600" smtClean="0"/>
              <a:t>Single pass</a:t>
            </a:r>
          </a:p>
          <a:p>
            <a:pPr lvl="1"/>
            <a:r>
              <a:rPr lang="en-US" sz="1400" smtClean="0"/>
              <a:t>Constructive heuristic</a:t>
            </a:r>
          </a:p>
          <a:p>
            <a:pPr lvl="1"/>
            <a:r>
              <a:rPr lang="en-US" sz="1400" smtClean="0"/>
              <a:t>No mathematical programming</a:t>
            </a:r>
          </a:p>
          <a:p>
            <a:r>
              <a:rPr lang="en-US" sz="1600" smtClean="0"/>
              <a:t>Pegging is post-process</a:t>
            </a:r>
          </a:p>
          <a:p>
            <a:pPr lvl="1"/>
            <a:r>
              <a:rPr lang="en-US" sz="1400" smtClean="0"/>
              <a:t>FIFO only</a:t>
            </a:r>
          </a:p>
          <a:p>
            <a:pPr lvl="1"/>
            <a:r>
              <a:rPr lang="en-US" sz="1400" smtClean="0"/>
              <a:t>No cross-pegging</a:t>
            </a:r>
          </a:p>
          <a:p>
            <a:r>
              <a:rPr lang="en-US" sz="1600" smtClean="0"/>
              <a:t>Incremental solve</a:t>
            </a:r>
          </a:p>
          <a:p>
            <a:pPr lvl="1"/>
            <a:r>
              <a:rPr lang="en-US" sz="1400" smtClean="0"/>
              <a:t>Output created demand by demand</a:t>
            </a:r>
          </a:p>
          <a:p>
            <a:pPr lvl="1"/>
            <a:r>
              <a:rPr lang="en-US" sz="1400" smtClean="0"/>
              <a:t>Freeze existing output, add changes (e.g., “hot demands”) on top</a:t>
            </a:r>
          </a:p>
          <a:p>
            <a:r>
              <a:rPr lang="en-US" sz="1600" smtClean="0"/>
              <a:t>Safety lead time</a:t>
            </a:r>
          </a:p>
          <a:p>
            <a:r>
              <a:rPr lang="en-US" sz="1600" smtClean="0"/>
              <a:t>No detailed scheduling</a:t>
            </a:r>
          </a:p>
          <a:p>
            <a:pPr lvl="1"/>
            <a:r>
              <a:rPr lang="en-US" sz="1400" smtClean="0"/>
              <a:t>Resource capacity at day level</a:t>
            </a:r>
          </a:p>
          <a:p>
            <a:r>
              <a:rPr lang="en-US" sz="1600" smtClean="0"/>
              <a:t>Day boundaries for resource loading</a:t>
            </a:r>
            <a:endParaRPr lang="en-US" sz="1600" smtClean="0">
              <a:cs typeface="Arial" pitchFamily="34" charset="0"/>
            </a:endParaRPr>
          </a:p>
        </p:txBody>
      </p:sp>
      <p:sp>
        <p:nvSpPr>
          <p:cNvPr id="41988" name="Rectangle 4"/>
          <p:cNvSpPr>
            <a:spLocks noChangeArrowheads="1"/>
          </p:cNvSpPr>
          <p:nvPr/>
        </p:nvSpPr>
        <p:spPr bwMode="auto">
          <a:xfrm>
            <a:off x="4514850" y="1925638"/>
            <a:ext cx="4238625" cy="4184650"/>
          </a:xfrm>
          <a:prstGeom prst="rect">
            <a:avLst/>
          </a:prstGeom>
          <a:noFill/>
          <a:ln w="9525">
            <a:noFill/>
            <a:miter lim="800000"/>
            <a:headEnd/>
            <a:tailEnd/>
          </a:ln>
        </p:spPr>
        <p:txBody>
          <a:bodyPr lIns="0" tIns="0" rIns="0" bIns="0"/>
          <a:lstStyle/>
          <a:p>
            <a:pPr marL="227013" indent="-227013" eaLnBrk="0" hangingPunct="0">
              <a:spcBef>
                <a:spcPct val="20000"/>
              </a:spcBef>
              <a:buFontTx/>
              <a:buChar char="•"/>
            </a:pPr>
            <a:r>
              <a:rPr lang="en-US" sz="1600"/>
              <a:t>3 phases</a:t>
            </a:r>
          </a:p>
          <a:p>
            <a:pPr marL="569913" lvl="1" indent="-228600" eaLnBrk="0" hangingPunct="0">
              <a:spcBef>
                <a:spcPct val="20000"/>
              </a:spcBef>
              <a:buFont typeface="Arial" pitchFamily="34" charset="0"/>
              <a:buChar char="–"/>
            </a:pPr>
            <a:r>
              <a:rPr lang="en-US" b="0"/>
              <a:t>Supply Chain Optimization (linear program), Memory-Based Planner, High Level Scheduler</a:t>
            </a:r>
          </a:p>
          <a:p>
            <a:pPr marL="227013" indent="-227013" eaLnBrk="0" hangingPunct="0">
              <a:spcBef>
                <a:spcPct val="20000"/>
              </a:spcBef>
              <a:buFontTx/>
              <a:buChar char="•"/>
            </a:pPr>
            <a:r>
              <a:rPr lang="en-US" sz="1600"/>
              <a:t>Embedded pegging</a:t>
            </a:r>
          </a:p>
          <a:p>
            <a:pPr marL="569913" lvl="1" indent="-228600" eaLnBrk="0" hangingPunct="0">
              <a:spcBef>
                <a:spcPct val="20000"/>
              </a:spcBef>
              <a:buFont typeface="Arial" pitchFamily="34" charset="0"/>
              <a:buChar char="–"/>
            </a:pPr>
            <a:r>
              <a:rPr lang="en-US" b="0"/>
              <a:t>In middle (MBP) solution phase</a:t>
            </a:r>
          </a:p>
          <a:p>
            <a:pPr marL="569913" lvl="1" indent="-228600" eaLnBrk="0" hangingPunct="0">
              <a:spcBef>
                <a:spcPct val="20000"/>
              </a:spcBef>
              <a:buFont typeface="Arial" pitchFamily="34" charset="0"/>
              <a:buChar char="–"/>
            </a:pPr>
            <a:r>
              <a:rPr lang="en-US" b="0"/>
              <a:t>FIFO or priority-based Quantity-based safety</a:t>
            </a:r>
            <a:br>
              <a:rPr lang="en-US" b="0"/>
            </a:br>
            <a:r>
              <a:rPr lang="en-US" b="0"/>
              <a:t>stock targets</a:t>
            </a:r>
          </a:p>
          <a:p>
            <a:pPr marL="227013" indent="-227013" eaLnBrk="0" hangingPunct="0">
              <a:spcBef>
                <a:spcPct val="20000"/>
              </a:spcBef>
              <a:buFontTx/>
              <a:buChar char="•"/>
            </a:pPr>
            <a:r>
              <a:rPr lang="en-US" sz="1600"/>
              <a:t>Bulk solve</a:t>
            </a:r>
          </a:p>
          <a:p>
            <a:pPr marL="569913" lvl="1" indent="-228600" eaLnBrk="0" hangingPunct="0">
              <a:spcBef>
                <a:spcPct val="20000"/>
              </a:spcBef>
              <a:buFont typeface="Arial" pitchFamily="34" charset="0"/>
              <a:buChar char="–"/>
            </a:pPr>
            <a:r>
              <a:rPr lang="en-US" b="0"/>
              <a:t>SCO must first solve to completion, then provides output in its entirety</a:t>
            </a:r>
          </a:p>
          <a:p>
            <a:pPr marL="227013" indent="-227013" eaLnBrk="0" hangingPunct="0">
              <a:spcBef>
                <a:spcPct val="20000"/>
              </a:spcBef>
              <a:buFontTx/>
              <a:buChar char="•"/>
            </a:pPr>
            <a:r>
              <a:rPr lang="en-US" sz="1600"/>
              <a:t>Quantity-based safety stock targets</a:t>
            </a:r>
          </a:p>
          <a:p>
            <a:pPr marL="227013" indent="-227013" eaLnBrk="0" hangingPunct="0">
              <a:spcBef>
                <a:spcPct val="20000"/>
              </a:spcBef>
              <a:buFontTx/>
              <a:buChar char="•"/>
            </a:pPr>
            <a:r>
              <a:rPr lang="en-US" sz="1600"/>
              <a:t>Detailed scheduling</a:t>
            </a:r>
          </a:p>
          <a:p>
            <a:pPr marL="569913" lvl="1" indent="-228600" eaLnBrk="0" hangingPunct="0">
              <a:spcBef>
                <a:spcPct val="20000"/>
              </a:spcBef>
              <a:buFont typeface="Arial" pitchFamily="34" charset="0"/>
              <a:buChar char="–"/>
            </a:pPr>
            <a:r>
              <a:rPr lang="en-US" b="0"/>
              <a:t>Minute-level resource capacity</a:t>
            </a:r>
          </a:p>
        </p:txBody>
      </p:sp>
      <p:sp>
        <p:nvSpPr>
          <p:cNvPr id="41989" name="Line 5"/>
          <p:cNvSpPr>
            <a:spLocks noChangeShapeType="1"/>
          </p:cNvSpPr>
          <p:nvPr/>
        </p:nvSpPr>
        <p:spPr bwMode="auto">
          <a:xfrm>
            <a:off x="4341813" y="1243013"/>
            <a:ext cx="0" cy="4905375"/>
          </a:xfrm>
          <a:prstGeom prst="line">
            <a:avLst/>
          </a:prstGeom>
          <a:noFill/>
          <a:ln w="9525">
            <a:solidFill>
              <a:schemeClr val="accent2"/>
            </a:solidFill>
            <a:round/>
            <a:headEnd/>
            <a:tailEnd/>
          </a:ln>
        </p:spPr>
        <p:txBody>
          <a:bodyPr lIns="92075" tIns="46038" rIns="92075" bIns="46038">
            <a:spAutoFit/>
          </a:bodyPr>
          <a:lstStyle/>
          <a:p>
            <a:endParaRPr lang="en-US"/>
          </a:p>
        </p:txBody>
      </p:sp>
      <p:sp>
        <p:nvSpPr>
          <p:cNvPr id="41990" name="Text Box 6"/>
          <p:cNvSpPr txBox="1">
            <a:spLocks noChangeArrowheads="1"/>
          </p:cNvSpPr>
          <p:nvPr/>
        </p:nvSpPr>
        <p:spPr bwMode="auto">
          <a:xfrm>
            <a:off x="498475" y="1236663"/>
            <a:ext cx="2398713" cy="457200"/>
          </a:xfrm>
          <a:prstGeom prst="rect">
            <a:avLst/>
          </a:prstGeom>
          <a:noFill/>
          <a:ln w="9525" algn="ctr">
            <a:noFill/>
            <a:miter lim="800000"/>
            <a:headEnd/>
            <a:tailEnd/>
          </a:ln>
        </p:spPr>
        <p:txBody>
          <a:bodyPr wrap="none" lIns="92075" tIns="46038" rIns="92075" bIns="46038">
            <a:spAutoFit/>
          </a:bodyPr>
          <a:lstStyle/>
          <a:p>
            <a:pPr marL="119063" indent="-119063">
              <a:spcBef>
                <a:spcPct val="20000"/>
              </a:spcBef>
            </a:pPr>
            <a:r>
              <a:rPr lang="en-US" sz="2400">
                <a:solidFill>
                  <a:srgbClr val="FF3300"/>
                </a:solidFill>
              </a:rPr>
              <a:t>Rapid Planning</a:t>
            </a:r>
          </a:p>
        </p:txBody>
      </p:sp>
      <p:sp>
        <p:nvSpPr>
          <p:cNvPr id="41991" name="Text Box 7"/>
          <p:cNvSpPr txBox="1">
            <a:spLocks noChangeArrowheads="1"/>
          </p:cNvSpPr>
          <p:nvPr/>
        </p:nvSpPr>
        <p:spPr bwMode="auto">
          <a:xfrm>
            <a:off x="4387850" y="1236663"/>
            <a:ext cx="1031875" cy="457200"/>
          </a:xfrm>
          <a:prstGeom prst="rect">
            <a:avLst/>
          </a:prstGeom>
          <a:noFill/>
          <a:ln w="9525" algn="ctr">
            <a:noFill/>
            <a:miter lim="800000"/>
            <a:headEnd/>
            <a:tailEnd/>
          </a:ln>
        </p:spPr>
        <p:txBody>
          <a:bodyPr wrap="none" lIns="92075" tIns="46038" rIns="92075" bIns="46038">
            <a:spAutoFit/>
          </a:bodyPr>
          <a:lstStyle/>
          <a:p>
            <a:pPr marL="119063" indent="-119063">
              <a:spcBef>
                <a:spcPct val="20000"/>
              </a:spcBef>
            </a:pPr>
            <a:r>
              <a:rPr lang="en-US" sz="2400">
                <a:solidFill>
                  <a:srgbClr val="FF3300"/>
                </a:solidFill>
              </a:rPr>
              <a:t>ASCP</a:t>
            </a:r>
          </a:p>
        </p:txBody>
      </p:sp>
      <p:sp>
        <p:nvSpPr>
          <p:cNvPr id="41992" name="Rectangle 8"/>
          <p:cNvSpPr>
            <a:spLocks noGrp="1" noChangeArrowheads="1"/>
          </p:cNvSpPr>
          <p:nvPr>
            <p:ph type="title"/>
          </p:nvPr>
        </p:nvSpPr>
        <p:spPr/>
        <p:txBody>
          <a:bodyPr/>
          <a:lstStyle/>
          <a:p>
            <a:r>
              <a:rPr lang="en-US" smtClean="0"/>
              <a:t>Comparison with ASCP</a:t>
            </a:r>
            <a:br>
              <a:rPr lang="en-US" smtClean="0"/>
            </a:br>
            <a:r>
              <a:rPr lang="en-US" sz="2000" b="0" smtClean="0">
                <a:solidFill>
                  <a:schemeClr val="accent1"/>
                </a:solidFill>
              </a:rPr>
              <a:t>Solution methodology</a:t>
            </a:r>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ChangeArrowheads="1"/>
          </p:cNvSpPr>
          <p:nvPr/>
        </p:nvSpPr>
        <p:spPr bwMode="auto">
          <a:xfrm>
            <a:off x="273050" y="1336675"/>
            <a:ext cx="8662988" cy="4554538"/>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defRPr/>
            </a:pPr>
            <a:endParaRPr lang="en-US" dirty="0"/>
          </a:p>
        </p:txBody>
      </p:sp>
      <p:sp>
        <p:nvSpPr>
          <p:cNvPr id="43011" name="Rectangle 3"/>
          <p:cNvSpPr>
            <a:spLocks noGrp="1" noChangeArrowheads="1"/>
          </p:cNvSpPr>
          <p:nvPr>
            <p:ph type="body" idx="1"/>
          </p:nvPr>
        </p:nvSpPr>
        <p:spPr>
          <a:xfrm>
            <a:off x="471488" y="1800225"/>
            <a:ext cx="4056062" cy="4002088"/>
          </a:xfrm>
        </p:spPr>
        <p:txBody>
          <a:bodyPr/>
          <a:lstStyle/>
          <a:p>
            <a:pPr>
              <a:lnSpc>
                <a:spcPct val="90000"/>
              </a:lnSpc>
            </a:pPr>
            <a:r>
              <a:rPr lang="en-US" sz="1600" smtClean="0"/>
              <a:t>Designed for rapid simulation</a:t>
            </a:r>
          </a:p>
          <a:p>
            <a:pPr lvl="1">
              <a:lnSpc>
                <a:spcPct val="90000"/>
              </a:lnSpc>
            </a:pPr>
            <a:r>
              <a:rPr lang="en-US" sz="1400" smtClean="0"/>
              <a:t>Fast one-pass heuristic</a:t>
            </a:r>
          </a:p>
          <a:p>
            <a:pPr lvl="1">
              <a:lnSpc>
                <a:spcPct val="90000"/>
              </a:lnSpc>
            </a:pPr>
            <a:r>
              <a:rPr lang="en-US" sz="1400" smtClean="0"/>
              <a:t>Simulation results in memory</a:t>
            </a:r>
          </a:p>
          <a:p>
            <a:pPr lvl="1">
              <a:lnSpc>
                <a:spcPct val="90000"/>
              </a:lnSpc>
            </a:pPr>
            <a:r>
              <a:rPr lang="en-US" sz="1400" smtClean="0"/>
              <a:t>Quickly edit planning inputs (demands/supplies, BOMs, routings, etc.) for simulation</a:t>
            </a:r>
          </a:p>
          <a:p>
            <a:pPr lvl="1">
              <a:lnSpc>
                <a:spcPct val="90000"/>
              </a:lnSpc>
            </a:pPr>
            <a:r>
              <a:rPr lang="en-US" sz="1400" smtClean="0"/>
              <a:t>UI: mass edits, plan compare</a:t>
            </a:r>
          </a:p>
          <a:p>
            <a:pPr>
              <a:lnSpc>
                <a:spcPct val="90000"/>
              </a:lnSpc>
            </a:pPr>
            <a:r>
              <a:rPr lang="en-US" sz="1600" smtClean="0"/>
              <a:t>Multi-plan collaboration</a:t>
            </a:r>
          </a:p>
          <a:p>
            <a:pPr lvl="1">
              <a:lnSpc>
                <a:spcPct val="90000"/>
              </a:lnSpc>
            </a:pPr>
            <a:r>
              <a:rPr lang="en-US" sz="1400" smtClean="0"/>
              <a:t>Merge changes from multiple plans into single master plan</a:t>
            </a:r>
          </a:p>
          <a:p>
            <a:pPr>
              <a:lnSpc>
                <a:spcPct val="90000"/>
              </a:lnSpc>
            </a:pPr>
            <a:r>
              <a:rPr lang="en-US" sz="1600" smtClean="0"/>
              <a:t>Planning modes</a:t>
            </a:r>
          </a:p>
          <a:p>
            <a:pPr lvl="1">
              <a:lnSpc>
                <a:spcPct val="90000"/>
              </a:lnSpc>
            </a:pPr>
            <a:r>
              <a:rPr lang="en-US" sz="1400" smtClean="0"/>
              <a:t>Unconstrained, Enforce Capacity Constraints</a:t>
            </a:r>
          </a:p>
          <a:p>
            <a:pPr lvl="1">
              <a:lnSpc>
                <a:spcPct val="90000"/>
              </a:lnSpc>
            </a:pPr>
            <a:r>
              <a:rPr lang="en-US" sz="1400" smtClean="0"/>
              <a:t>Enforce Demand Due Dates after initial release</a:t>
            </a:r>
          </a:p>
          <a:p>
            <a:pPr lvl="1">
              <a:lnSpc>
                <a:spcPct val="90000"/>
              </a:lnSpc>
            </a:pPr>
            <a:r>
              <a:rPr lang="en-US" sz="1400" smtClean="0"/>
              <a:t>Decision rules only, no cost optimization</a:t>
            </a:r>
          </a:p>
          <a:p>
            <a:pPr>
              <a:lnSpc>
                <a:spcPct val="90000"/>
              </a:lnSpc>
            </a:pPr>
            <a:r>
              <a:rPr lang="en-US" sz="1600" smtClean="0"/>
              <a:t>Limited process, project mfg support</a:t>
            </a:r>
          </a:p>
        </p:txBody>
      </p:sp>
      <p:sp>
        <p:nvSpPr>
          <p:cNvPr id="43012" name="Rectangle 4"/>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endParaRPr lang="en-US" sz="1800" b="0">
              <a:solidFill>
                <a:srgbClr val="FF0000"/>
              </a:solidFill>
            </a:endParaRPr>
          </a:p>
        </p:txBody>
      </p:sp>
      <p:sp>
        <p:nvSpPr>
          <p:cNvPr id="43013" name="Rectangle 5"/>
          <p:cNvSpPr>
            <a:spLocks noChangeArrowheads="1"/>
          </p:cNvSpPr>
          <p:nvPr/>
        </p:nvSpPr>
        <p:spPr bwMode="auto">
          <a:xfrm>
            <a:off x="4514850" y="1700213"/>
            <a:ext cx="4238625" cy="4184650"/>
          </a:xfrm>
          <a:prstGeom prst="rect">
            <a:avLst/>
          </a:prstGeom>
          <a:noFill/>
          <a:ln w="9525">
            <a:noFill/>
            <a:miter lim="800000"/>
            <a:headEnd/>
            <a:tailEnd/>
          </a:ln>
        </p:spPr>
        <p:txBody>
          <a:bodyPr lIns="0" tIns="0" rIns="0" bIns="0"/>
          <a:lstStyle/>
          <a:p>
            <a:pPr marL="227013" indent="-227013" eaLnBrk="0" hangingPunct="0">
              <a:spcBef>
                <a:spcPct val="20000"/>
              </a:spcBef>
              <a:buFontTx/>
              <a:buChar char="•"/>
            </a:pPr>
            <a:r>
              <a:rPr lang="en-US" sz="1600"/>
              <a:t>Batch planning oriented</a:t>
            </a:r>
          </a:p>
          <a:p>
            <a:pPr marL="569913" lvl="1" indent="-228600" eaLnBrk="0" hangingPunct="0">
              <a:spcBef>
                <a:spcPct val="20000"/>
              </a:spcBef>
              <a:buFont typeface="Arial" pitchFamily="34" charset="0"/>
              <a:buChar char="–"/>
            </a:pPr>
            <a:r>
              <a:rPr lang="en-US" b="0"/>
              <a:t>Multi-phase, math programming</a:t>
            </a:r>
          </a:p>
          <a:p>
            <a:pPr marL="569913" lvl="1" indent="-228600" eaLnBrk="0" hangingPunct="0">
              <a:spcBef>
                <a:spcPct val="20000"/>
              </a:spcBef>
              <a:buFont typeface="Arial" pitchFamily="34" charset="0"/>
              <a:buChar char="–"/>
            </a:pPr>
            <a:r>
              <a:rPr lang="en-US" b="0"/>
              <a:t>Simulation results flushed to database</a:t>
            </a:r>
          </a:p>
          <a:p>
            <a:pPr marL="569913" lvl="1" indent="-228600" eaLnBrk="0" hangingPunct="0">
              <a:spcBef>
                <a:spcPct val="20000"/>
              </a:spcBef>
              <a:buFont typeface="Arial" pitchFamily="34" charset="0"/>
              <a:buChar char="–"/>
            </a:pPr>
            <a:r>
              <a:rPr lang="en-US" b="0"/>
              <a:t>Make changes on transaction source instance, re-collect</a:t>
            </a:r>
          </a:p>
          <a:p>
            <a:pPr marL="569913" lvl="1" indent="-228600" eaLnBrk="0" hangingPunct="0">
              <a:spcBef>
                <a:spcPct val="20000"/>
              </a:spcBef>
              <a:buFont typeface="Arial" pitchFamily="34" charset="0"/>
              <a:buChar char="–"/>
            </a:pPr>
            <a:r>
              <a:rPr lang="en-US" b="0"/>
              <a:t>No mass edits; plan compare requires Advanced Planning Command Center</a:t>
            </a:r>
          </a:p>
          <a:p>
            <a:pPr marL="227013" indent="-227013" eaLnBrk="0" hangingPunct="0">
              <a:spcBef>
                <a:spcPct val="20000"/>
              </a:spcBef>
              <a:buFontTx/>
              <a:buChar char="•"/>
            </a:pPr>
            <a:r>
              <a:rPr lang="en-US" sz="1600"/>
              <a:t>Single-plan collaboration</a:t>
            </a:r>
          </a:p>
          <a:p>
            <a:pPr marL="569913" lvl="1" indent="-228600" eaLnBrk="0" hangingPunct="0">
              <a:spcBef>
                <a:spcPct val="20000"/>
              </a:spcBef>
              <a:buFont typeface="Arial" pitchFamily="34" charset="0"/>
              <a:buChar char="–"/>
            </a:pPr>
            <a:r>
              <a:rPr lang="en-US" b="0"/>
              <a:t>Multiple planners must work on same plan</a:t>
            </a:r>
          </a:p>
          <a:p>
            <a:pPr marL="227013" indent="-227013" eaLnBrk="0" hangingPunct="0">
              <a:spcBef>
                <a:spcPct val="20000"/>
              </a:spcBef>
              <a:buFontTx/>
              <a:buChar char="•"/>
            </a:pPr>
            <a:r>
              <a:rPr lang="en-US" sz="1600"/>
              <a:t>Planning modes</a:t>
            </a:r>
          </a:p>
          <a:p>
            <a:pPr marL="569913" lvl="1" indent="-228600" eaLnBrk="0" hangingPunct="0">
              <a:spcBef>
                <a:spcPct val="20000"/>
              </a:spcBef>
              <a:buFont typeface="Arial" pitchFamily="34" charset="0"/>
              <a:buChar char="–"/>
            </a:pPr>
            <a:r>
              <a:rPr lang="en-US" b="0"/>
              <a:t>Unconstrained, Enforce Capacity Constraints, Enforce Demand Due Dates</a:t>
            </a:r>
          </a:p>
          <a:p>
            <a:pPr marL="569913" lvl="1" indent="-228600" eaLnBrk="0" hangingPunct="0">
              <a:spcBef>
                <a:spcPct val="20000"/>
              </a:spcBef>
              <a:buFont typeface="Arial" pitchFamily="34" charset="0"/>
              <a:buChar char="–"/>
            </a:pPr>
            <a:r>
              <a:rPr lang="en-US" b="0"/>
              <a:t>Optional cost-based optimization</a:t>
            </a:r>
          </a:p>
          <a:p>
            <a:pPr marL="227013" indent="-227013" eaLnBrk="0" hangingPunct="0">
              <a:spcBef>
                <a:spcPct val="20000"/>
              </a:spcBef>
              <a:buFontTx/>
              <a:buChar char="•"/>
            </a:pPr>
            <a:r>
              <a:rPr lang="en-US" sz="1600"/>
              <a:t>Process manufacturing support</a:t>
            </a:r>
          </a:p>
          <a:p>
            <a:pPr marL="227013" indent="-227013" eaLnBrk="0" hangingPunct="0">
              <a:spcBef>
                <a:spcPct val="20000"/>
              </a:spcBef>
              <a:buFontTx/>
              <a:buChar char="•"/>
            </a:pPr>
            <a:r>
              <a:rPr lang="en-US" sz="1600"/>
              <a:t>Project manufacturing support</a:t>
            </a:r>
          </a:p>
        </p:txBody>
      </p:sp>
      <p:sp>
        <p:nvSpPr>
          <p:cNvPr id="43014" name="Line 6"/>
          <p:cNvSpPr>
            <a:spLocks noChangeShapeType="1"/>
          </p:cNvSpPr>
          <p:nvPr/>
        </p:nvSpPr>
        <p:spPr bwMode="auto">
          <a:xfrm>
            <a:off x="4341813" y="1331913"/>
            <a:ext cx="0" cy="4572000"/>
          </a:xfrm>
          <a:prstGeom prst="line">
            <a:avLst/>
          </a:prstGeom>
          <a:noFill/>
          <a:ln w="9525">
            <a:solidFill>
              <a:schemeClr val="accent2"/>
            </a:solidFill>
            <a:round/>
            <a:headEnd/>
            <a:tailEnd/>
          </a:ln>
        </p:spPr>
        <p:txBody>
          <a:bodyPr lIns="92075" tIns="46038" rIns="92075" bIns="46038">
            <a:spAutoFit/>
          </a:bodyPr>
          <a:lstStyle/>
          <a:p>
            <a:endParaRPr lang="en-US"/>
          </a:p>
        </p:txBody>
      </p:sp>
      <p:sp>
        <p:nvSpPr>
          <p:cNvPr id="43015" name="Text Box 7"/>
          <p:cNvSpPr txBox="1">
            <a:spLocks noChangeArrowheads="1"/>
          </p:cNvSpPr>
          <p:nvPr/>
        </p:nvSpPr>
        <p:spPr bwMode="auto">
          <a:xfrm>
            <a:off x="306388" y="1279525"/>
            <a:ext cx="2398712" cy="457200"/>
          </a:xfrm>
          <a:prstGeom prst="rect">
            <a:avLst/>
          </a:prstGeom>
          <a:noFill/>
          <a:ln w="9525" algn="ctr">
            <a:noFill/>
            <a:miter lim="800000"/>
            <a:headEnd/>
            <a:tailEnd/>
          </a:ln>
        </p:spPr>
        <p:txBody>
          <a:bodyPr wrap="none" lIns="92075" tIns="46038" rIns="92075" bIns="46038">
            <a:spAutoFit/>
          </a:bodyPr>
          <a:lstStyle/>
          <a:p>
            <a:pPr marL="119063" indent="-119063">
              <a:spcBef>
                <a:spcPct val="20000"/>
              </a:spcBef>
            </a:pPr>
            <a:r>
              <a:rPr lang="en-US" sz="2400">
                <a:solidFill>
                  <a:srgbClr val="FF3300"/>
                </a:solidFill>
              </a:rPr>
              <a:t>Rapid Planning</a:t>
            </a:r>
          </a:p>
        </p:txBody>
      </p:sp>
      <p:sp>
        <p:nvSpPr>
          <p:cNvPr id="43016" name="Text Box 8"/>
          <p:cNvSpPr txBox="1">
            <a:spLocks noChangeArrowheads="1"/>
          </p:cNvSpPr>
          <p:nvPr/>
        </p:nvSpPr>
        <p:spPr bwMode="auto">
          <a:xfrm>
            <a:off x="4406900" y="1279525"/>
            <a:ext cx="1031875" cy="457200"/>
          </a:xfrm>
          <a:prstGeom prst="rect">
            <a:avLst/>
          </a:prstGeom>
          <a:noFill/>
          <a:ln w="9525" algn="ctr">
            <a:noFill/>
            <a:miter lim="800000"/>
            <a:headEnd/>
            <a:tailEnd/>
          </a:ln>
        </p:spPr>
        <p:txBody>
          <a:bodyPr wrap="none" lIns="92075" tIns="46038" rIns="92075" bIns="46038">
            <a:spAutoFit/>
          </a:bodyPr>
          <a:lstStyle/>
          <a:p>
            <a:pPr marL="119063" indent="-119063">
              <a:spcBef>
                <a:spcPct val="20000"/>
              </a:spcBef>
            </a:pPr>
            <a:r>
              <a:rPr lang="en-US" sz="2400">
                <a:solidFill>
                  <a:srgbClr val="FF3300"/>
                </a:solidFill>
              </a:rPr>
              <a:t>ASCP</a:t>
            </a:r>
          </a:p>
        </p:txBody>
      </p:sp>
      <p:sp>
        <p:nvSpPr>
          <p:cNvPr id="43017" name="Rectangle 9"/>
          <p:cNvSpPr>
            <a:spLocks noGrp="1" noChangeArrowheads="1"/>
          </p:cNvSpPr>
          <p:nvPr>
            <p:ph type="title"/>
          </p:nvPr>
        </p:nvSpPr>
        <p:spPr/>
        <p:txBody>
          <a:bodyPr/>
          <a:lstStyle/>
          <a:p>
            <a:r>
              <a:rPr lang="en-US" smtClean="0"/>
              <a:t>Comparison with ASCP</a:t>
            </a:r>
            <a:br>
              <a:rPr lang="en-US" smtClean="0"/>
            </a:br>
            <a:r>
              <a:rPr lang="en-US" sz="2000" b="0" smtClean="0">
                <a:solidFill>
                  <a:schemeClr val="accent1"/>
                </a:solidFill>
              </a:rPr>
              <a:t>Functional comparison</a:t>
            </a:r>
          </a:p>
        </p:txBody>
      </p:sp>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smtClean="0"/>
              <a:t>Customer Profile</a:t>
            </a:r>
            <a:br>
              <a:rPr lang="en-US" smtClean="0"/>
            </a:br>
            <a:r>
              <a:rPr lang="en-US" sz="2000" smtClean="0">
                <a:solidFill>
                  <a:schemeClr val="accent1"/>
                </a:solidFill>
              </a:rPr>
              <a:t>Rapid Planning</a:t>
            </a:r>
          </a:p>
        </p:txBody>
      </p:sp>
      <p:sp>
        <p:nvSpPr>
          <p:cNvPr id="44035" name="Rectangle 3"/>
          <p:cNvSpPr>
            <a:spLocks noGrp="1" noChangeArrowheads="1"/>
          </p:cNvSpPr>
          <p:nvPr>
            <p:ph type="body" idx="1"/>
          </p:nvPr>
        </p:nvSpPr>
        <p:spPr>
          <a:xfrm>
            <a:off x="457200" y="1371600"/>
            <a:ext cx="4838700" cy="4076700"/>
          </a:xfrm>
        </p:spPr>
        <p:txBody>
          <a:bodyPr/>
          <a:lstStyle/>
          <a:p>
            <a:pPr eaLnBrk="1" hangingPunct="1">
              <a:lnSpc>
                <a:spcPct val="90000"/>
              </a:lnSpc>
              <a:buFontTx/>
              <a:buNone/>
            </a:pPr>
            <a:r>
              <a:rPr lang="en-US" smtClean="0"/>
              <a:t>Rapid Planning is a good fit in industries that have:</a:t>
            </a:r>
          </a:p>
          <a:p>
            <a:pPr lvl="1" eaLnBrk="1" hangingPunct="1">
              <a:lnSpc>
                <a:spcPct val="90000"/>
              </a:lnSpc>
            </a:pPr>
            <a:r>
              <a:rPr lang="en-US" sz="2000" smtClean="0">
                <a:ea typeface="MS PGothic" pitchFamily="34" charset="-128"/>
              </a:rPr>
              <a:t>Volatile demand</a:t>
            </a:r>
          </a:p>
          <a:p>
            <a:pPr lvl="1" eaLnBrk="1" hangingPunct="1">
              <a:lnSpc>
                <a:spcPct val="90000"/>
              </a:lnSpc>
            </a:pPr>
            <a:r>
              <a:rPr lang="en-US" sz="2000" smtClean="0">
                <a:ea typeface="MS PGothic" pitchFamily="34" charset="-128"/>
              </a:rPr>
              <a:t>Variability in execution </a:t>
            </a:r>
          </a:p>
          <a:p>
            <a:pPr lvl="1" eaLnBrk="1" hangingPunct="1">
              <a:lnSpc>
                <a:spcPct val="90000"/>
              </a:lnSpc>
            </a:pPr>
            <a:r>
              <a:rPr lang="en-US" sz="2000" smtClean="0">
                <a:ea typeface="MS PGothic" pitchFamily="34" charset="-128"/>
              </a:rPr>
              <a:t>Frequent engineering change orders</a:t>
            </a:r>
          </a:p>
          <a:p>
            <a:pPr lvl="1" eaLnBrk="1" hangingPunct="1">
              <a:lnSpc>
                <a:spcPct val="90000"/>
              </a:lnSpc>
            </a:pPr>
            <a:r>
              <a:rPr lang="en-US" sz="2000" smtClean="0">
                <a:ea typeface="MS PGothic" pitchFamily="34" charset="-128"/>
              </a:rPr>
              <a:t>Short product life cycles </a:t>
            </a:r>
            <a:r>
              <a:rPr lang="en-US" smtClean="0">
                <a:ea typeface="MS PGothic" pitchFamily="34" charset="-128"/>
              </a:rPr>
              <a:t>(numerous NPI)</a:t>
            </a:r>
            <a:endParaRPr lang="en-US" sz="2000" smtClean="0">
              <a:ea typeface="MS PGothic" pitchFamily="34" charset="-128"/>
            </a:endParaRPr>
          </a:p>
          <a:p>
            <a:pPr eaLnBrk="1" hangingPunct="1">
              <a:lnSpc>
                <a:spcPct val="90000"/>
              </a:lnSpc>
              <a:buFontTx/>
              <a:buNone/>
            </a:pPr>
            <a:endParaRPr lang="en-US" sz="1400" smtClean="0"/>
          </a:p>
          <a:p>
            <a:pPr eaLnBrk="1" hangingPunct="1">
              <a:lnSpc>
                <a:spcPct val="90000"/>
              </a:lnSpc>
              <a:buFontTx/>
              <a:buNone/>
            </a:pPr>
            <a:r>
              <a:rPr lang="en-US" smtClean="0"/>
              <a:t>Supply Chain Attributes:</a:t>
            </a:r>
          </a:p>
          <a:p>
            <a:pPr lvl="1" eaLnBrk="1" hangingPunct="1">
              <a:lnSpc>
                <a:spcPct val="90000"/>
              </a:lnSpc>
            </a:pPr>
            <a:r>
              <a:rPr lang="en-US" sz="2000" smtClean="0">
                <a:ea typeface="MS PGothic" pitchFamily="34" charset="-128"/>
              </a:rPr>
              <a:t>Discrete manufacturing</a:t>
            </a:r>
          </a:p>
          <a:p>
            <a:pPr lvl="1" eaLnBrk="1" hangingPunct="1">
              <a:lnSpc>
                <a:spcPct val="90000"/>
              </a:lnSpc>
            </a:pPr>
            <a:r>
              <a:rPr lang="en-US" sz="2000" smtClean="0">
                <a:ea typeface="MS PGothic" pitchFamily="34" charset="-128"/>
              </a:rPr>
              <a:t>Internal or outsourced manufacturing</a:t>
            </a:r>
          </a:p>
          <a:p>
            <a:pPr lvl="1" eaLnBrk="1" hangingPunct="1">
              <a:lnSpc>
                <a:spcPct val="90000"/>
              </a:lnSpc>
            </a:pPr>
            <a:r>
              <a:rPr lang="en-US" sz="2000" smtClean="0">
                <a:ea typeface="MS PGothic" pitchFamily="34" charset="-128"/>
              </a:rPr>
              <a:t>Minimal DRP requirements</a:t>
            </a:r>
          </a:p>
          <a:p>
            <a:pPr lvl="1" eaLnBrk="1" hangingPunct="1">
              <a:lnSpc>
                <a:spcPct val="90000"/>
              </a:lnSpc>
              <a:buFontTx/>
              <a:buNone/>
            </a:pPr>
            <a:endParaRPr lang="en-US" sz="1200" smtClean="0">
              <a:ea typeface="MS PGothic" pitchFamily="34" charset="-128"/>
            </a:endParaRPr>
          </a:p>
          <a:p>
            <a:pPr eaLnBrk="1" hangingPunct="1">
              <a:lnSpc>
                <a:spcPct val="90000"/>
              </a:lnSpc>
              <a:buFontTx/>
              <a:buNone/>
            </a:pPr>
            <a:endParaRPr lang="en-US" smtClean="0"/>
          </a:p>
        </p:txBody>
      </p:sp>
      <p:sp>
        <p:nvSpPr>
          <p:cNvPr id="44036" name="Rectangle 2057"/>
          <p:cNvSpPr>
            <a:spLocks noChangeArrowheads="1"/>
          </p:cNvSpPr>
          <p:nvPr/>
        </p:nvSpPr>
        <p:spPr bwMode="auto">
          <a:xfrm>
            <a:off x="5391150" y="1570038"/>
            <a:ext cx="3600450" cy="2336800"/>
          </a:xfrm>
          <a:prstGeom prst="rect">
            <a:avLst/>
          </a:prstGeom>
          <a:noFill/>
          <a:ln w="9525" cap="rnd">
            <a:solidFill>
              <a:schemeClr val="bg2"/>
            </a:solidFill>
            <a:miter lim="800000"/>
            <a:headEnd type="none" w="sm" len="sm"/>
            <a:tailEnd type="none" w="sm" len="sm"/>
          </a:ln>
        </p:spPr>
        <p:txBody>
          <a:bodyPr wrap="none" anchor="ctr"/>
          <a:lstStyle/>
          <a:p>
            <a:pPr algn="ctr" eaLnBrk="0" hangingPunct="0">
              <a:buClr>
                <a:schemeClr val="accent1"/>
              </a:buClr>
            </a:pPr>
            <a:endParaRPr lang="en-US" sz="1600">
              <a:solidFill>
                <a:schemeClr val="folHlink"/>
              </a:solidFill>
            </a:endParaRPr>
          </a:p>
        </p:txBody>
      </p:sp>
      <p:sp>
        <p:nvSpPr>
          <p:cNvPr id="44037" name="Rectangle 2053"/>
          <p:cNvSpPr>
            <a:spLocks noChangeArrowheads="1"/>
          </p:cNvSpPr>
          <p:nvPr/>
        </p:nvSpPr>
        <p:spPr bwMode="auto">
          <a:xfrm>
            <a:off x="5410200" y="1371600"/>
            <a:ext cx="3581400" cy="328613"/>
          </a:xfrm>
          <a:prstGeom prst="rect">
            <a:avLst/>
          </a:prstGeom>
          <a:solidFill>
            <a:schemeClr val="accent1"/>
          </a:solidFill>
          <a:ln w="9525" cap="rnd">
            <a:solidFill>
              <a:schemeClr val="accent1"/>
            </a:solidFill>
            <a:miter lim="800000"/>
            <a:headEnd type="none" w="sm" len="sm"/>
            <a:tailEnd type="none" w="sm" len="sm"/>
          </a:ln>
        </p:spPr>
        <p:txBody>
          <a:bodyPr wrap="none" anchor="ctr"/>
          <a:lstStyle/>
          <a:p>
            <a:pPr algn="ctr" eaLnBrk="0" hangingPunct="0">
              <a:buClr>
                <a:schemeClr val="accent1"/>
              </a:buClr>
            </a:pPr>
            <a:r>
              <a:rPr lang="en-US" sz="1800">
                <a:solidFill>
                  <a:schemeClr val="bg1"/>
                </a:solidFill>
              </a:rPr>
              <a:t>Target Industries</a:t>
            </a:r>
          </a:p>
        </p:txBody>
      </p:sp>
      <p:sp>
        <p:nvSpPr>
          <p:cNvPr id="44038" name="Text Box 15"/>
          <p:cNvSpPr txBox="1">
            <a:spLocks noChangeArrowheads="1"/>
          </p:cNvSpPr>
          <p:nvPr/>
        </p:nvSpPr>
        <p:spPr bwMode="auto">
          <a:xfrm>
            <a:off x="5434013" y="1719263"/>
            <a:ext cx="3519487" cy="2185987"/>
          </a:xfrm>
          <a:prstGeom prst="rect">
            <a:avLst/>
          </a:prstGeom>
          <a:noFill/>
          <a:ln w="9525">
            <a:noFill/>
            <a:miter lim="800000"/>
            <a:headEnd/>
            <a:tailEnd/>
          </a:ln>
        </p:spPr>
        <p:txBody>
          <a:bodyPr lIns="92075" tIns="46038" rIns="92075" bIns="46038">
            <a:spAutoFit/>
          </a:bodyPr>
          <a:lstStyle/>
          <a:p>
            <a:pPr marL="174625" indent="-174625">
              <a:spcBef>
                <a:spcPct val="20000"/>
              </a:spcBef>
              <a:buClr>
                <a:schemeClr val="tx2"/>
              </a:buClr>
              <a:buFontTx/>
              <a:buChar char="•"/>
            </a:pPr>
            <a:r>
              <a:rPr lang="en-US" sz="2000"/>
              <a:t>Mfg of Electronics</a:t>
            </a:r>
          </a:p>
          <a:p>
            <a:pPr marL="174625" indent="-174625">
              <a:spcBef>
                <a:spcPct val="20000"/>
              </a:spcBef>
              <a:buClr>
                <a:schemeClr val="tx2"/>
              </a:buClr>
              <a:buFontTx/>
              <a:buChar char="•"/>
            </a:pPr>
            <a:r>
              <a:rPr lang="en-US" sz="2000"/>
              <a:t>Mfg of Medical Equipment</a:t>
            </a:r>
          </a:p>
          <a:p>
            <a:pPr marL="174625" indent="-174625">
              <a:spcBef>
                <a:spcPct val="20000"/>
              </a:spcBef>
              <a:buClr>
                <a:schemeClr val="tx2"/>
              </a:buClr>
              <a:buFontTx/>
              <a:buChar char="•"/>
            </a:pPr>
            <a:r>
              <a:rPr lang="en-US" sz="2000"/>
              <a:t>Semiconductor       </a:t>
            </a:r>
            <a:r>
              <a:rPr lang="en-US" sz="1600" b="0"/>
              <a:t>(outsourced mfg)</a:t>
            </a:r>
            <a:endParaRPr lang="en-US" sz="2000" b="0"/>
          </a:p>
          <a:p>
            <a:pPr marL="174625" indent="-174625">
              <a:spcBef>
                <a:spcPct val="20000"/>
              </a:spcBef>
              <a:buClr>
                <a:schemeClr val="tx2"/>
              </a:buClr>
              <a:buFontTx/>
              <a:buChar char="•"/>
            </a:pPr>
            <a:r>
              <a:rPr lang="en-US" sz="2000"/>
              <a:t>Communications</a:t>
            </a:r>
          </a:p>
          <a:p>
            <a:pPr marL="174625" indent="-174625">
              <a:spcBef>
                <a:spcPct val="20000"/>
              </a:spcBef>
              <a:buClr>
                <a:schemeClr val="tx2"/>
              </a:buClr>
              <a:buFontTx/>
              <a:buChar char="•"/>
            </a:pPr>
            <a:r>
              <a:rPr lang="en-US" sz="2000"/>
              <a:t>Mfg of Machinery</a:t>
            </a:r>
          </a:p>
        </p:txBody>
      </p:sp>
      <p:sp>
        <p:nvSpPr>
          <p:cNvPr id="44039" name="TextBox 6"/>
          <p:cNvSpPr txBox="1">
            <a:spLocks noChangeArrowheads="1"/>
          </p:cNvSpPr>
          <p:nvPr/>
        </p:nvSpPr>
        <p:spPr bwMode="auto">
          <a:xfrm>
            <a:off x="5410200" y="3962400"/>
            <a:ext cx="3733800" cy="2405063"/>
          </a:xfrm>
          <a:prstGeom prst="rect">
            <a:avLst/>
          </a:prstGeom>
          <a:noFill/>
          <a:ln w="9525">
            <a:noFill/>
            <a:miter lim="800000"/>
            <a:headEnd/>
            <a:tailEnd/>
          </a:ln>
        </p:spPr>
        <p:txBody>
          <a:bodyPr>
            <a:spAutoFit/>
          </a:bodyPr>
          <a:lstStyle/>
          <a:p>
            <a:pPr algn="ctr">
              <a:spcBef>
                <a:spcPts val="238"/>
              </a:spcBef>
              <a:buClr>
                <a:schemeClr val="accent1"/>
              </a:buClr>
            </a:pPr>
            <a:r>
              <a:rPr lang="en-US" sz="1600" b="0"/>
              <a:t>Note: </a:t>
            </a:r>
          </a:p>
          <a:p>
            <a:pPr>
              <a:spcBef>
                <a:spcPts val="238"/>
              </a:spcBef>
              <a:buClr>
                <a:schemeClr val="accent1"/>
              </a:buClr>
              <a:buFont typeface="Arial" pitchFamily="34" charset="0"/>
              <a:buChar char="•"/>
            </a:pPr>
            <a:r>
              <a:rPr lang="en-US" sz="1600" b="0"/>
              <a:t> No support for detailed scheduling constraints (Process manufacturing)</a:t>
            </a:r>
          </a:p>
          <a:p>
            <a:pPr>
              <a:spcBef>
                <a:spcPts val="238"/>
              </a:spcBef>
              <a:buClr>
                <a:schemeClr val="accent1"/>
              </a:buClr>
              <a:buFont typeface="Arial" pitchFamily="34" charset="0"/>
              <a:buChar char="•"/>
            </a:pPr>
            <a:r>
              <a:rPr lang="en-US" sz="1600" b="0"/>
              <a:t> No support for project netting (A&amp;D)</a:t>
            </a:r>
          </a:p>
          <a:p>
            <a:pPr>
              <a:spcBef>
                <a:spcPts val="238"/>
              </a:spcBef>
              <a:buClr>
                <a:schemeClr val="accent1"/>
              </a:buClr>
              <a:buFont typeface="Arial" pitchFamily="34" charset="0"/>
              <a:buChar char="•"/>
            </a:pPr>
            <a:r>
              <a:rPr lang="en-US" sz="1600" b="0"/>
              <a:t> Not suited for distribution oriented industries (CPG)</a:t>
            </a:r>
          </a:p>
          <a:p>
            <a:pPr>
              <a:spcBef>
                <a:spcPts val="238"/>
              </a:spcBef>
              <a:buClr>
                <a:schemeClr val="accent1"/>
              </a:buClr>
              <a:buFont typeface="Arial" pitchFamily="34" charset="0"/>
              <a:buChar char="•"/>
            </a:pPr>
            <a:r>
              <a:rPr lang="en-US" sz="1600" b="0"/>
              <a:t> No shelf-life planning (Life Science, Med-Device)</a:t>
            </a:r>
          </a:p>
          <a:p>
            <a:pPr algn="ctr">
              <a:spcBef>
                <a:spcPts val="238"/>
              </a:spcBef>
              <a:buClr>
                <a:schemeClr val="accent1"/>
              </a:buClr>
            </a:pPr>
            <a:endParaRPr lang="en-US" b="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dirty="0" smtClean="0"/>
              <a:t>High Value Questions &amp; Issues</a:t>
            </a:r>
          </a:p>
        </p:txBody>
      </p:sp>
      <p:sp>
        <p:nvSpPr>
          <p:cNvPr id="21507" name="Rectangle 3"/>
          <p:cNvSpPr>
            <a:spLocks noGrp="1" noChangeArrowheads="1"/>
          </p:cNvSpPr>
          <p:nvPr>
            <p:ph type="body" idx="1"/>
          </p:nvPr>
        </p:nvSpPr>
        <p:spPr>
          <a:xfrm>
            <a:off x="685800" y="1066800"/>
            <a:ext cx="7537450" cy="4876800"/>
          </a:xfrm>
        </p:spPr>
        <p:txBody>
          <a:bodyPr/>
          <a:lstStyle/>
          <a:p>
            <a:pPr eaLnBrk="1" hangingPunct="1">
              <a:lnSpc>
                <a:spcPct val="90000"/>
              </a:lnSpc>
              <a:buFontTx/>
              <a:buNone/>
            </a:pPr>
            <a:r>
              <a:rPr lang="en-US" sz="1800" b="1" dirty="0" smtClean="0"/>
              <a:t>Questions to ask VP of Supply Chain or Operations</a:t>
            </a:r>
          </a:p>
          <a:p>
            <a:pPr eaLnBrk="1" hangingPunct="1">
              <a:lnSpc>
                <a:spcPct val="90000"/>
              </a:lnSpc>
              <a:buFontTx/>
              <a:buNone/>
            </a:pPr>
            <a:endParaRPr lang="en-US" sz="1800" dirty="0" smtClean="0"/>
          </a:p>
          <a:p>
            <a:pPr eaLnBrk="1" hangingPunct="1">
              <a:lnSpc>
                <a:spcPct val="90000"/>
              </a:lnSpc>
            </a:pPr>
            <a:r>
              <a:rPr lang="en-US" sz="1800" dirty="0" smtClean="0"/>
              <a:t>Have your customers expressed dissatisfaction with your ability to respond to their changing requirements?</a:t>
            </a:r>
          </a:p>
          <a:p>
            <a:pPr eaLnBrk="1" hangingPunct="1">
              <a:lnSpc>
                <a:spcPct val="90000"/>
              </a:lnSpc>
            </a:pPr>
            <a:r>
              <a:rPr lang="en-US" sz="1800" dirty="0" smtClean="0"/>
              <a:t>How often do you run supply chain planning?  </a:t>
            </a:r>
            <a:r>
              <a:rPr lang="en-US" sz="1800" i="1" dirty="0" smtClean="0"/>
              <a:t>The longer the interval, the better the opportunity for RP to provide benefits between planning cycles</a:t>
            </a:r>
          </a:p>
          <a:p>
            <a:pPr eaLnBrk="1" hangingPunct="1">
              <a:lnSpc>
                <a:spcPct val="90000"/>
              </a:lnSpc>
            </a:pPr>
            <a:r>
              <a:rPr lang="en-US" sz="1800" dirty="0" smtClean="0"/>
              <a:t>How long does it typically take to respond to a customer inquiry for a large potential order? </a:t>
            </a:r>
            <a:endParaRPr lang="en-US" sz="1600" dirty="0" smtClean="0"/>
          </a:p>
          <a:p>
            <a:pPr eaLnBrk="1" hangingPunct="1">
              <a:lnSpc>
                <a:spcPct val="90000"/>
              </a:lnSpc>
            </a:pPr>
            <a:r>
              <a:rPr lang="en-US" sz="1800" dirty="0" smtClean="0"/>
              <a:t>Are you able to determine the impact of such a change in demand beforehand? </a:t>
            </a:r>
          </a:p>
          <a:p>
            <a:pPr eaLnBrk="1" hangingPunct="1">
              <a:lnSpc>
                <a:spcPct val="90000"/>
              </a:lnSpc>
            </a:pPr>
            <a:r>
              <a:rPr lang="en-US" sz="1800" dirty="0" smtClean="0"/>
              <a:t>How quickly can you determine impact of a shortfall from a vendor or subcontractor?</a:t>
            </a:r>
          </a:p>
          <a:p>
            <a:pPr eaLnBrk="1" hangingPunct="1">
              <a:lnSpc>
                <a:spcPct val="90000"/>
              </a:lnSpc>
            </a:pPr>
            <a:r>
              <a:rPr lang="en-US" sz="1800" dirty="0" smtClean="0"/>
              <a:t>Has variability in execution impacted your on-time deliveries?</a:t>
            </a:r>
          </a:p>
          <a:p>
            <a:pPr eaLnBrk="1" hangingPunct="1">
              <a:lnSpc>
                <a:spcPct val="90000"/>
              </a:lnSpc>
            </a:pPr>
            <a:r>
              <a:rPr lang="en-US" sz="1800" dirty="0" smtClean="0"/>
              <a:t>Are you able to perform full stream supply and capacity evaluations during your S&amp;OP process?</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US" smtClean="0"/>
              <a:t>Rapid Planning Deployment Environments</a:t>
            </a:r>
          </a:p>
        </p:txBody>
      </p:sp>
      <p:sp>
        <p:nvSpPr>
          <p:cNvPr id="45059" name="Content Placeholder 2"/>
          <p:cNvSpPr>
            <a:spLocks noGrp="1"/>
          </p:cNvSpPr>
          <p:nvPr>
            <p:ph idx="1"/>
          </p:nvPr>
        </p:nvSpPr>
        <p:spPr>
          <a:xfrm>
            <a:off x="476250" y="939800"/>
            <a:ext cx="4730750" cy="5105400"/>
          </a:xfrm>
        </p:spPr>
        <p:txBody>
          <a:bodyPr/>
          <a:lstStyle/>
          <a:p>
            <a:pPr eaLnBrk="1" hangingPunct="1">
              <a:buFontTx/>
              <a:buNone/>
            </a:pPr>
            <a:r>
              <a:rPr lang="en-US" smtClean="0"/>
              <a:t>Customers Who:</a:t>
            </a:r>
          </a:p>
          <a:p>
            <a:pPr eaLnBrk="1" hangingPunct="1"/>
            <a:r>
              <a:rPr lang="en-US" smtClean="0"/>
              <a:t> Using ASCP</a:t>
            </a:r>
          </a:p>
          <a:p>
            <a:pPr lvl="1" eaLnBrk="1" hangingPunct="1"/>
            <a:r>
              <a:rPr lang="en-US" smtClean="0"/>
              <a:t>Knowledgeable &amp; sophisticated users</a:t>
            </a:r>
            <a:endParaRPr lang="en-US" sz="900" smtClean="0"/>
          </a:p>
          <a:p>
            <a:pPr lvl="1" eaLnBrk="1" hangingPunct="1"/>
            <a:r>
              <a:rPr lang="en-US" smtClean="0"/>
              <a:t>Challenging planning environment, looking for simulation capabilities</a:t>
            </a:r>
          </a:p>
          <a:p>
            <a:pPr eaLnBrk="1" hangingPunct="1"/>
            <a:endParaRPr lang="en-US" sz="800" smtClean="0"/>
          </a:p>
          <a:p>
            <a:pPr eaLnBrk="1" hangingPunct="1"/>
            <a:r>
              <a:rPr lang="en-US" smtClean="0"/>
              <a:t>Purchased ASCP but never implemented</a:t>
            </a:r>
          </a:p>
          <a:p>
            <a:pPr lvl="1" eaLnBrk="1" hangingPunct="1"/>
            <a:r>
              <a:rPr lang="en-US" smtClean="0"/>
              <a:t>ASCP purchase was driven by IT not business</a:t>
            </a:r>
          </a:p>
          <a:p>
            <a:pPr lvl="1" eaLnBrk="1" hangingPunct="1"/>
            <a:r>
              <a:rPr lang="en-US" smtClean="0"/>
              <a:t>Difficulty gaining user acceptance</a:t>
            </a:r>
          </a:p>
          <a:p>
            <a:pPr eaLnBrk="1" hangingPunct="1"/>
            <a:endParaRPr lang="en-US" sz="800" smtClean="0"/>
          </a:p>
          <a:p>
            <a:pPr eaLnBrk="1" hangingPunct="1"/>
            <a:r>
              <a:rPr lang="en-US" smtClean="0"/>
              <a:t>Still running MRP/Spreadsheets</a:t>
            </a:r>
          </a:p>
          <a:p>
            <a:pPr lvl="1" eaLnBrk="1" hangingPunct="1"/>
            <a:r>
              <a:rPr lang="en-US" smtClean="0"/>
              <a:t>Users typically lack advanced planning skills </a:t>
            </a:r>
          </a:p>
          <a:p>
            <a:pPr lvl="1" eaLnBrk="1" hangingPunct="1"/>
            <a:r>
              <a:rPr lang="en-US" smtClean="0"/>
              <a:t>Organization struggles with change</a:t>
            </a:r>
          </a:p>
        </p:txBody>
      </p:sp>
      <p:sp>
        <p:nvSpPr>
          <p:cNvPr id="25604" name="Slide Number Placeholder 3"/>
          <p:cNvSpPr>
            <a:spLocks noGrp="1"/>
          </p:cNvSpPr>
          <p:nvPr>
            <p:ph type="sldNum" sz="quarter" idx="11"/>
          </p:nvPr>
        </p:nvSpPr>
        <p:spPr/>
        <p:txBody>
          <a:bodyPr/>
          <a:lstStyle/>
          <a:p>
            <a:pPr>
              <a:defRPr/>
            </a:pPr>
            <a:fld id="{BD7C198F-7C55-4CFA-AD15-43526CE30B61}" type="slidenum">
              <a:rPr lang="en-US" smtClean="0">
                <a:latin typeface="Arial" pitchFamily="34" charset="0"/>
              </a:rPr>
              <a:pPr>
                <a:defRPr/>
              </a:pPr>
              <a:t>42</a:t>
            </a:fld>
            <a:endParaRPr lang="en-US" smtClean="0">
              <a:latin typeface="Arial" pitchFamily="34" charset="0"/>
            </a:endParaRPr>
          </a:p>
        </p:txBody>
      </p:sp>
      <p:pic>
        <p:nvPicPr>
          <p:cNvPr id="45061" name="Picture 11" descr="dbc954c0-MEDIUM-22201863"/>
          <p:cNvPicPr>
            <a:picLocks noChangeAspect="1" noChangeArrowheads="1"/>
          </p:cNvPicPr>
          <p:nvPr/>
        </p:nvPicPr>
        <p:blipFill>
          <a:blip r:embed="rId2" cstate="print"/>
          <a:srcRect/>
          <a:stretch>
            <a:fillRect/>
          </a:stretch>
        </p:blipFill>
        <p:spPr bwMode="auto">
          <a:xfrm>
            <a:off x="5372100" y="1625600"/>
            <a:ext cx="3216275" cy="393700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smtClean="0"/>
              <a:t>Rapid Planning with ASCP installed</a:t>
            </a:r>
            <a:br>
              <a:rPr lang="en-US" smtClean="0"/>
            </a:br>
            <a:r>
              <a:rPr lang="en-US" sz="1800" smtClean="0">
                <a:solidFill>
                  <a:schemeClr val="accent1"/>
                </a:solidFill>
              </a:rPr>
              <a:t>Rapid Planning Deployment Environment</a:t>
            </a:r>
          </a:p>
        </p:txBody>
      </p:sp>
      <p:sp>
        <p:nvSpPr>
          <p:cNvPr id="46083" name="Rectangle 3"/>
          <p:cNvSpPr>
            <a:spLocks noGrp="1" noChangeArrowheads="1"/>
          </p:cNvSpPr>
          <p:nvPr>
            <p:ph type="body" idx="1"/>
          </p:nvPr>
        </p:nvSpPr>
        <p:spPr>
          <a:xfrm>
            <a:off x="533400" y="1295400"/>
            <a:ext cx="8229600" cy="4837113"/>
          </a:xfrm>
        </p:spPr>
        <p:txBody>
          <a:bodyPr/>
          <a:lstStyle/>
          <a:p>
            <a:pPr lvl="1" eaLnBrk="1" hangingPunct="1">
              <a:lnSpc>
                <a:spcPct val="80000"/>
              </a:lnSpc>
              <a:buFontTx/>
              <a:buNone/>
            </a:pPr>
            <a:endParaRPr lang="en-US" sz="1600" smtClean="0">
              <a:ea typeface="MS PGothic" pitchFamily="34" charset="-128"/>
            </a:endParaRPr>
          </a:p>
          <a:p>
            <a:pPr lvl="1" eaLnBrk="1" hangingPunct="1">
              <a:lnSpc>
                <a:spcPct val="80000"/>
              </a:lnSpc>
              <a:buFontTx/>
              <a:buNone/>
            </a:pPr>
            <a:r>
              <a:rPr lang="en-US" sz="2000" b="1" smtClean="0">
                <a:ea typeface="MS PGothic" pitchFamily="34" charset="-128"/>
              </a:rPr>
              <a:t>Key Points</a:t>
            </a:r>
            <a:r>
              <a:rPr lang="en-US" sz="2000" smtClean="0">
                <a:ea typeface="MS PGothic" pitchFamily="34" charset="-128"/>
              </a:rPr>
              <a:t> </a:t>
            </a:r>
          </a:p>
          <a:p>
            <a:pPr lvl="1" eaLnBrk="1" hangingPunct="1">
              <a:lnSpc>
                <a:spcPct val="95000"/>
              </a:lnSpc>
            </a:pPr>
            <a:r>
              <a:rPr lang="en-US" sz="2000" smtClean="0">
                <a:ea typeface="MS PGothic" pitchFamily="34" charset="-128"/>
              </a:rPr>
              <a:t>ASCP CAB members have been asking for a quick simulation tool to complement ASCP</a:t>
            </a:r>
          </a:p>
          <a:p>
            <a:pPr lvl="2" eaLnBrk="1" hangingPunct="1">
              <a:lnSpc>
                <a:spcPct val="95000"/>
              </a:lnSpc>
            </a:pPr>
            <a:r>
              <a:rPr lang="en-US" sz="1600" smtClean="0">
                <a:ea typeface="MS PGothic" pitchFamily="34" charset="-128"/>
              </a:rPr>
              <a:t>N</a:t>
            </a:r>
            <a:r>
              <a:rPr lang="en-US" sz="1800" smtClean="0">
                <a:ea typeface="MS PGothic" pitchFamily="34" charset="-128"/>
              </a:rPr>
              <a:t>eed for speed and flexibility</a:t>
            </a:r>
          </a:p>
          <a:p>
            <a:pPr lvl="2" eaLnBrk="1" hangingPunct="1">
              <a:lnSpc>
                <a:spcPct val="95000"/>
              </a:lnSpc>
            </a:pPr>
            <a:r>
              <a:rPr lang="en-US" sz="1800" smtClean="0">
                <a:ea typeface="MS PGothic" pitchFamily="34" charset="-128"/>
              </a:rPr>
              <a:t>Mass edit data for simulation what-if </a:t>
            </a:r>
          </a:p>
          <a:p>
            <a:pPr lvl="2" eaLnBrk="1" hangingPunct="1">
              <a:lnSpc>
                <a:spcPct val="95000"/>
              </a:lnSpc>
            </a:pPr>
            <a:r>
              <a:rPr lang="en-US" sz="1800" smtClean="0">
                <a:ea typeface="MS PGothic" pitchFamily="34" charset="-128"/>
              </a:rPr>
              <a:t>Enables quick response to changes </a:t>
            </a:r>
            <a:r>
              <a:rPr lang="en-US" sz="1800" i="1" u="sng" smtClean="0">
                <a:ea typeface="MS PGothic" pitchFamily="34" charset="-128"/>
              </a:rPr>
              <a:t>without</a:t>
            </a:r>
            <a:r>
              <a:rPr lang="en-US" sz="1800" smtClean="0">
                <a:ea typeface="MS PGothic" pitchFamily="34" charset="-128"/>
              </a:rPr>
              <a:t> sending shock waves through the entire supply chain</a:t>
            </a:r>
          </a:p>
          <a:p>
            <a:pPr lvl="1" eaLnBrk="1" hangingPunct="1">
              <a:lnSpc>
                <a:spcPct val="95000"/>
              </a:lnSpc>
            </a:pPr>
            <a:r>
              <a:rPr lang="en-US" sz="2000" smtClean="0">
                <a:ea typeface="MS PGothic" pitchFamily="34" charset="-128"/>
              </a:rPr>
              <a:t>Very short learning curve for users with ASCP knowledge</a:t>
            </a:r>
          </a:p>
          <a:p>
            <a:pPr lvl="1" eaLnBrk="1" hangingPunct="1">
              <a:lnSpc>
                <a:spcPct val="95000"/>
              </a:lnSpc>
            </a:pPr>
            <a:r>
              <a:rPr lang="en-US" sz="2000" smtClean="0">
                <a:ea typeface="MS PGothic" pitchFamily="34" charset="-128"/>
              </a:rPr>
              <a:t>Out of box integration makes implementation time significantly shorter than competition for fast ROI</a:t>
            </a:r>
          </a:p>
          <a:p>
            <a:pPr lvl="2" eaLnBrk="1" hangingPunct="1">
              <a:lnSpc>
                <a:spcPct val="95000"/>
              </a:lnSpc>
            </a:pPr>
            <a:r>
              <a:rPr lang="en-US" sz="1600" smtClean="0">
                <a:ea typeface="MS PGothic" pitchFamily="34" charset="-128"/>
              </a:rPr>
              <a:t>Uses same data collection as ASCP</a:t>
            </a:r>
          </a:p>
          <a:p>
            <a:pPr lvl="1" eaLnBrk="1" hangingPunct="1">
              <a:lnSpc>
                <a:spcPct val="95000"/>
              </a:lnSpc>
            </a:pPr>
            <a:r>
              <a:rPr lang="en-US" sz="2000" smtClean="0">
                <a:ea typeface="MS PGothic" pitchFamily="34" charset="-128"/>
              </a:rPr>
              <a:t>Use of RP will help planners see the value of embracing all of ASCP capabilities </a:t>
            </a:r>
            <a:r>
              <a:rPr lang="en-US" smtClean="0">
                <a:ea typeface="MS PGothic" pitchFamily="34" charset="-128"/>
              </a:rPr>
              <a:t>(many companies only run unconstrained)</a:t>
            </a:r>
            <a:endParaRPr lang="en-US" sz="2000" smtClean="0">
              <a:ea typeface="MS PGothic" pitchFamily="34" charset="-128"/>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smtClean="0"/>
              <a:t>Rapid Planning, own ASCP but not installed</a:t>
            </a:r>
            <a:br>
              <a:rPr lang="en-US" smtClean="0"/>
            </a:br>
            <a:r>
              <a:rPr lang="en-US" sz="1800" smtClean="0">
                <a:solidFill>
                  <a:schemeClr val="accent1"/>
                </a:solidFill>
              </a:rPr>
              <a:t>Rapid Planning Deployment Environment</a:t>
            </a:r>
          </a:p>
        </p:txBody>
      </p:sp>
      <p:sp>
        <p:nvSpPr>
          <p:cNvPr id="47107" name="Rectangle 3"/>
          <p:cNvSpPr>
            <a:spLocks noGrp="1" noChangeArrowheads="1"/>
          </p:cNvSpPr>
          <p:nvPr>
            <p:ph type="body" idx="1"/>
          </p:nvPr>
        </p:nvSpPr>
        <p:spPr>
          <a:xfrm>
            <a:off x="542925" y="1265238"/>
            <a:ext cx="7839075" cy="4837112"/>
          </a:xfrm>
        </p:spPr>
        <p:txBody>
          <a:bodyPr/>
          <a:lstStyle/>
          <a:p>
            <a:pPr lvl="1" eaLnBrk="1" hangingPunct="1">
              <a:lnSpc>
                <a:spcPct val="80000"/>
              </a:lnSpc>
              <a:buFontTx/>
              <a:buNone/>
            </a:pPr>
            <a:endParaRPr lang="en-US" sz="1600" smtClean="0">
              <a:ea typeface="MS PGothic" pitchFamily="34" charset="-128"/>
            </a:endParaRPr>
          </a:p>
          <a:p>
            <a:pPr lvl="1" eaLnBrk="1" hangingPunct="1">
              <a:lnSpc>
                <a:spcPct val="80000"/>
              </a:lnSpc>
              <a:buFontTx/>
              <a:buNone/>
            </a:pPr>
            <a:r>
              <a:rPr lang="en-US" sz="2000" b="1" smtClean="0">
                <a:ea typeface="MS PGothic" pitchFamily="34" charset="-128"/>
              </a:rPr>
              <a:t>Key Points</a:t>
            </a:r>
            <a:r>
              <a:rPr lang="en-US" sz="2000" smtClean="0">
                <a:ea typeface="MS PGothic" pitchFamily="34" charset="-128"/>
              </a:rPr>
              <a:t> </a:t>
            </a:r>
          </a:p>
          <a:p>
            <a:pPr lvl="1" eaLnBrk="1" hangingPunct="1">
              <a:lnSpc>
                <a:spcPct val="95000"/>
              </a:lnSpc>
            </a:pPr>
            <a:r>
              <a:rPr lang="en-US" sz="2000" smtClean="0">
                <a:ea typeface="MS PGothic" pitchFamily="34" charset="-128"/>
              </a:rPr>
              <a:t>User acceptance is often a major obstacle to successful planning tool implementations</a:t>
            </a:r>
          </a:p>
          <a:p>
            <a:pPr lvl="1" eaLnBrk="1" hangingPunct="1">
              <a:lnSpc>
                <a:spcPct val="95000"/>
              </a:lnSpc>
            </a:pPr>
            <a:r>
              <a:rPr lang="en-US" sz="2000" smtClean="0">
                <a:ea typeface="MS PGothic" pitchFamily="34" charset="-128"/>
              </a:rPr>
              <a:t>Intuitive UI provides simple navigation</a:t>
            </a:r>
          </a:p>
          <a:p>
            <a:pPr lvl="1" eaLnBrk="1" hangingPunct="1">
              <a:lnSpc>
                <a:spcPct val="95000"/>
              </a:lnSpc>
            </a:pPr>
            <a:r>
              <a:rPr lang="en-US" sz="2000" smtClean="0">
                <a:ea typeface="MS PGothic" pitchFamily="34" charset="-128"/>
              </a:rPr>
              <a:t>What-if capability provides short cycle of learning for planner</a:t>
            </a:r>
          </a:p>
          <a:p>
            <a:pPr lvl="2" eaLnBrk="1" hangingPunct="1">
              <a:lnSpc>
                <a:spcPct val="95000"/>
              </a:lnSpc>
            </a:pPr>
            <a:r>
              <a:rPr lang="en-US" sz="1600" smtClean="0">
                <a:ea typeface="MS PGothic" pitchFamily="34" charset="-128"/>
              </a:rPr>
              <a:t>User can experiment with inputs and quickly see results which speeds their understanding and acceptance of RP</a:t>
            </a:r>
          </a:p>
          <a:p>
            <a:pPr lvl="2" eaLnBrk="1" hangingPunct="1">
              <a:lnSpc>
                <a:spcPct val="95000"/>
              </a:lnSpc>
            </a:pPr>
            <a:r>
              <a:rPr lang="en-US" sz="1600" smtClean="0">
                <a:ea typeface="MS PGothic" pitchFamily="34" charset="-128"/>
              </a:rPr>
              <a:t>Can gain a year’s worth of experience in two days</a:t>
            </a:r>
          </a:p>
          <a:p>
            <a:pPr lvl="2" eaLnBrk="1" hangingPunct="1">
              <a:lnSpc>
                <a:spcPct val="95000"/>
              </a:lnSpc>
            </a:pPr>
            <a:r>
              <a:rPr lang="en-US" sz="1600" smtClean="0">
                <a:ea typeface="MS PGothic" pitchFamily="34" charset="-128"/>
              </a:rPr>
              <a:t>Simplified engine is easier for planners to grasp</a:t>
            </a:r>
          </a:p>
          <a:p>
            <a:pPr lvl="1" eaLnBrk="1" hangingPunct="1">
              <a:lnSpc>
                <a:spcPct val="95000"/>
              </a:lnSpc>
            </a:pPr>
            <a:r>
              <a:rPr lang="en-US" sz="2000" smtClean="0">
                <a:ea typeface="MS PGothic" pitchFamily="34" charset="-128"/>
              </a:rPr>
              <a:t>Using RP will help planners see the value of using ASCP and RP in tandem</a:t>
            </a:r>
          </a:p>
          <a:p>
            <a:pPr lvl="2" eaLnBrk="1" hangingPunct="1">
              <a:lnSpc>
                <a:spcPct val="95000"/>
              </a:lnSpc>
            </a:pPr>
            <a:r>
              <a:rPr lang="en-US" sz="1600" smtClean="0">
                <a:ea typeface="MS PGothic" pitchFamily="34" charset="-128"/>
              </a:rPr>
              <a:t>Knowledge of RP will help them understand strengths of ASCP</a:t>
            </a:r>
          </a:p>
          <a:p>
            <a:pPr lvl="2" eaLnBrk="1" hangingPunct="1">
              <a:lnSpc>
                <a:spcPct val="95000"/>
              </a:lnSpc>
            </a:pPr>
            <a:r>
              <a:rPr lang="en-US" sz="1600" smtClean="0">
                <a:ea typeface="MS PGothic" pitchFamily="34" charset="-128"/>
              </a:rPr>
              <a:t>Using full features of ASCP will not seem as daunting</a:t>
            </a:r>
          </a:p>
          <a:p>
            <a:pPr lvl="1" eaLnBrk="1" hangingPunct="1">
              <a:lnSpc>
                <a:spcPct val="95000"/>
              </a:lnSpc>
            </a:pPr>
            <a:r>
              <a:rPr lang="en-US" sz="2000" smtClean="0">
                <a:ea typeface="MS PGothic" pitchFamily="34" charset="-128"/>
              </a:rPr>
              <a:t>Creates opportunity to use additional VCP products</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US" smtClean="0"/>
              <a:t>Running MRP/Spreadsheets</a:t>
            </a:r>
            <a:br>
              <a:rPr lang="en-US" smtClean="0"/>
            </a:br>
            <a:r>
              <a:rPr lang="en-US" sz="1800" smtClean="0">
                <a:solidFill>
                  <a:schemeClr val="accent1"/>
                </a:solidFill>
              </a:rPr>
              <a:t>Rapid Planning Deployment Environment</a:t>
            </a:r>
          </a:p>
        </p:txBody>
      </p:sp>
      <p:sp>
        <p:nvSpPr>
          <p:cNvPr id="48131" name="Rectangle 3"/>
          <p:cNvSpPr>
            <a:spLocks noGrp="1" noChangeArrowheads="1"/>
          </p:cNvSpPr>
          <p:nvPr>
            <p:ph type="body" idx="1"/>
          </p:nvPr>
        </p:nvSpPr>
        <p:spPr>
          <a:xfrm>
            <a:off x="542925" y="1265238"/>
            <a:ext cx="8262938" cy="4837112"/>
          </a:xfrm>
        </p:spPr>
        <p:txBody>
          <a:bodyPr/>
          <a:lstStyle/>
          <a:p>
            <a:pPr lvl="1" eaLnBrk="1" hangingPunct="1">
              <a:lnSpc>
                <a:spcPct val="80000"/>
              </a:lnSpc>
              <a:buFontTx/>
              <a:buNone/>
            </a:pPr>
            <a:endParaRPr lang="en-US" sz="1600" smtClean="0">
              <a:ea typeface="MS PGothic" pitchFamily="34" charset="-128"/>
            </a:endParaRPr>
          </a:p>
          <a:p>
            <a:pPr lvl="1" eaLnBrk="1" hangingPunct="1">
              <a:lnSpc>
                <a:spcPct val="80000"/>
              </a:lnSpc>
              <a:buFontTx/>
              <a:buNone/>
            </a:pPr>
            <a:r>
              <a:rPr lang="en-US" sz="2000" b="1" smtClean="0">
                <a:ea typeface="MS PGothic" pitchFamily="34" charset="-128"/>
              </a:rPr>
              <a:t>Key Points</a:t>
            </a:r>
            <a:r>
              <a:rPr lang="en-US" sz="2000" smtClean="0">
                <a:ea typeface="MS PGothic" pitchFamily="34" charset="-128"/>
              </a:rPr>
              <a:t> </a:t>
            </a:r>
          </a:p>
          <a:p>
            <a:pPr lvl="1" eaLnBrk="1" hangingPunct="1">
              <a:lnSpc>
                <a:spcPct val="95000"/>
              </a:lnSpc>
            </a:pPr>
            <a:r>
              <a:rPr lang="en-US" sz="2000" smtClean="0">
                <a:ea typeface="MS PGothic" pitchFamily="34" charset="-128"/>
              </a:rPr>
              <a:t>RP is a perfect stepping stone to move from unconstrained single org to multi-org constrained planning for customers that are now not moving beyond the traditional MRP paradigm.  </a:t>
            </a:r>
          </a:p>
          <a:p>
            <a:pPr lvl="1" eaLnBrk="1" hangingPunct="1">
              <a:lnSpc>
                <a:spcPct val="95000"/>
              </a:lnSpc>
            </a:pPr>
            <a:r>
              <a:rPr lang="en-US" sz="2000" smtClean="0">
                <a:ea typeface="MS PGothic" pitchFamily="34" charset="-128"/>
              </a:rPr>
              <a:t>Short cycle of learning  and great UI will motivate risk adverse users to migrate from MRP</a:t>
            </a:r>
          </a:p>
          <a:p>
            <a:pPr lvl="2" eaLnBrk="1" hangingPunct="1">
              <a:lnSpc>
                <a:spcPct val="95000"/>
              </a:lnSpc>
            </a:pPr>
            <a:r>
              <a:rPr lang="en-US" sz="1600" smtClean="0">
                <a:ea typeface="MS PGothic" pitchFamily="34" charset="-128"/>
              </a:rPr>
              <a:t>User can experiment with inputs and quickly see results which speeds their understanding and acceptance of RP</a:t>
            </a:r>
          </a:p>
          <a:p>
            <a:pPr lvl="2" eaLnBrk="1" hangingPunct="1">
              <a:lnSpc>
                <a:spcPct val="95000"/>
              </a:lnSpc>
            </a:pPr>
            <a:r>
              <a:rPr lang="en-US" sz="1600" smtClean="0">
                <a:ea typeface="MS PGothic" pitchFamily="34" charset="-128"/>
              </a:rPr>
              <a:t>Simplified engine is easier for planners to grasp</a:t>
            </a:r>
          </a:p>
          <a:p>
            <a:pPr lvl="2" eaLnBrk="1" hangingPunct="1">
              <a:lnSpc>
                <a:spcPct val="95000"/>
              </a:lnSpc>
            </a:pPr>
            <a:r>
              <a:rPr lang="en-US" sz="1600" smtClean="0">
                <a:ea typeface="MS PGothic" pitchFamily="34" charset="-128"/>
              </a:rPr>
              <a:t>Built-in analytics and integration with APCC aids change management</a:t>
            </a:r>
            <a:endParaRPr lang="en-US" sz="2000" smtClean="0">
              <a:ea typeface="MS PGothic" pitchFamily="34" charset="-128"/>
            </a:endParaRPr>
          </a:p>
          <a:p>
            <a:pPr lvl="1" eaLnBrk="1" hangingPunct="1">
              <a:lnSpc>
                <a:spcPct val="95000"/>
              </a:lnSpc>
            </a:pPr>
            <a:r>
              <a:rPr lang="en-US" sz="2000" smtClean="0">
                <a:ea typeface="MS PGothic" pitchFamily="34" charset="-128"/>
              </a:rPr>
              <a:t>RP then can also be the stepping stone to an even richer planning tool like ASCP once their organization is ready for it.  </a:t>
            </a:r>
          </a:p>
          <a:p>
            <a:pPr lvl="1" eaLnBrk="1" hangingPunct="1">
              <a:lnSpc>
                <a:spcPct val="95000"/>
              </a:lnSpc>
            </a:pPr>
            <a:r>
              <a:rPr lang="en-US" sz="2000" smtClean="0">
                <a:ea typeface="MS PGothic" pitchFamily="34" charset="-128"/>
              </a:rPr>
              <a:t>Getting RP positioned opens the door for the use of Demand Management, Sales and Operations Planning, Advanced Planning Command Center, and of course ASCP and CBO</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11"/>
          </p:nvPr>
        </p:nvSpPr>
        <p:spPr>
          <a:noFill/>
        </p:spPr>
        <p:txBody>
          <a:bodyPr/>
          <a:lstStyle/>
          <a:p>
            <a:fld id="{BB4E4DF2-172F-4A1A-A18C-0D9834F124D3}" type="slidenum">
              <a:rPr lang="en-US" smtClean="0">
                <a:latin typeface="Arial" pitchFamily="34" charset="0"/>
                <a:cs typeface="Arial" pitchFamily="34" charset="0"/>
              </a:rPr>
              <a:pPr/>
              <a:t>46</a:t>
            </a:fld>
            <a:endParaRPr lang="en-US" smtClean="0">
              <a:latin typeface="Arial" pitchFamily="34" charset="0"/>
              <a:cs typeface="Arial" pitchFamily="34" charset="0"/>
            </a:endParaRPr>
          </a:p>
        </p:txBody>
      </p:sp>
      <p:graphicFrame>
        <p:nvGraphicFramePr>
          <p:cNvPr id="3074" name="Object 2"/>
          <p:cNvGraphicFramePr>
            <a:graphicFrameLocks noChangeAspect="1"/>
          </p:cNvGraphicFramePr>
          <p:nvPr>
            <p:ph idx="1"/>
          </p:nvPr>
        </p:nvGraphicFramePr>
        <p:xfrm>
          <a:off x="381000" y="1244600"/>
          <a:ext cx="8493125" cy="3048000"/>
        </p:xfrm>
        <a:graphic>
          <a:graphicData uri="http://schemas.openxmlformats.org/presentationml/2006/ole">
            <p:oleObj spid="_x0000_s3074" name="Bitmap Image" r:id="rId4" imgW="1333333" imgH="5714286" progId="PBrush">
              <p:embed/>
            </p:oleObj>
          </a:graphicData>
        </a:graphic>
      </p:graphicFrame>
      <p:sp>
        <p:nvSpPr>
          <p:cNvPr id="3076" name="Rectangle 3"/>
          <p:cNvSpPr>
            <a:spLocks noChangeArrowheads="1"/>
          </p:cNvSpPr>
          <p:nvPr/>
        </p:nvSpPr>
        <p:spPr bwMode="auto">
          <a:xfrm>
            <a:off x="641350" y="1643063"/>
            <a:ext cx="1466850" cy="2170112"/>
          </a:xfrm>
          <a:prstGeom prst="rect">
            <a:avLst/>
          </a:prstGeom>
          <a:solidFill>
            <a:srgbClr val="D8DCEA"/>
          </a:solidFill>
          <a:ln w="9525" algn="ctr">
            <a:noFill/>
            <a:miter lim="800000"/>
            <a:headEnd/>
            <a:tailEnd/>
          </a:ln>
          <a:effectLst>
            <a:prstShdw prst="shdw17" dist="17961" dir="13500000">
              <a:srgbClr val="82848C"/>
            </a:prstShdw>
          </a:effectLst>
        </p:spPr>
        <p:txBody>
          <a:bodyPr wrap="none" anchor="ctr"/>
          <a:lstStyle/>
          <a:p>
            <a:pPr algn="ctr">
              <a:buClr>
                <a:schemeClr val="accent1"/>
              </a:buClr>
            </a:pPr>
            <a:endParaRPr lang="en-US"/>
          </a:p>
        </p:txBody>
      </p:sp>
      <p:pic>
        <p:nvPicPr>
          <p:cNvPr id="3077" name="Picture 26"/>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823913" y="1927225"/>
            <a:ext cx="1073150" cy="776288"/>
          </a:xfrm>
          <a:prstGeom prst="rect">
            <a:avLst/>
          </a:prstGeom>
          <a:noFill/>
          <a:ln w="9525">
            <a:noFill/>
            <a:miter lim="800000"/>
            <a:headEnd/>
            <a:tailEnd/>
          </a:ln>
        </p:spPr>
      </p:pic>
      <p:grpSp>
        <p:nvGrpSpPr>
          <p:cNvPr id="3078" name="Group 5"/>
          <p:cNvGrpSpPr>
            <a:grpSpLocks/>
          </p:cNvGrpSpPr>
          <p:nvPr/>
        </p:nvGrpSpPr>
        <p:grpSpPr bwMode="auto">
          <a:xfrm>
            <a:off x="1223963" y="2981325"/>
            <a:ext cx="444500" cy="560388"/>
            <a:chOff x="1411" y="2838"/>
            <a:chExt cx="280" cy="353"/>
          </a:xfrm>
        </p:grpSpPr>
        <p:grpSp>
          <p:nvGrpSpPr>
            <p:cNvPr id="3143" name="Group 6"/>
            <p:cNvGrpSpPr>
              <a:grpSpLocks/>
            </p:cNvGrpSpPr>
            <p:nvPr/>
          </p:nvGrpSpPr>
          <p:grpSpPr bwMode="auto">
            <a:xfrm>
              <a:off x="1411" y="2894"/>
              <a:ext cx="249" cy="297"/>
              <a:chOff x="2866" y="2959"/>
              <a:chExt cx="249" cy="297"/>
            </a:xfrm>
          </p:grpSpPr>
          <p:grpSp>
            <p:nvGrpSpPr>
              <p:cNvPr id="3145" name="Group 7"/>
              <p:cNvGrpSpPr>
                <a:grpSpLocks/>
              </p:cNvGrpSpPr>
              <p:nvPr/>
            </p:nvGrpSpPr>
            <p:grpSpPr bwMode="auto">
              <a:xfrm>
                <a:off x="2866" y="2959"/>
                <a:ext cx="195" cy="238"/>
                <a:chOff x="1606" y="1225"/>
                <a:chExt cx="243" cy="281"/>
              </a:xfrm>
            </p:grpSpPr>
            <p:sp>
              <p:nvSpPr>
                <p:cNvPr id="3178" name="Line 8"/>
                <p:cNvSpPr>
                  <a:spLocks noChangeShapeType="1"/>
                </p:cNvSpPr>
                <p:nvPr/>
              </p:nvSpPr>
              <p:spPr bwMode="auto">
                <a:xfrm>
                  <a:off x="1606" y="122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9" name="Line 9"/>
                <p:cNvSpPr>
                  <a:spLocks noChangeShapeType="1"/>
                </p:cNvSpPr>
                <p:nvPr/>
              </p:nvSpPr>
              <p:spPr bwMode="auto">
                <a:xfrm>
                  <a:off x="1606" y="127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0" name="Line 10"/>
                <p:cNvSpPr>
                  <a:spLocks noChangeShapeType="1"/>
                </p:cNvSpPr>
                <p:nvPr/>
              </p:nvSpPr>
              <p:spPr bwMode="auto">
                <a:xfrm>
                  <a:off x="1606" y="132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1" name="Line 11"/>
                <p:cNvSpPr>
                  <a:spLocks noChangeShapeType="1"/>
                </p:cNvSpPr>
                <p:nvPr/>
              </p:nvSpPr>
              <p:spPr bwMode="auto">
                <a:xfrm>
                  <a:off x="1606" y="137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2" name="Line 12"/>
                <p:cNvSpPr>
                  <a:spLocks noChangeShapeType="1"/>
                </p:cNvSpPr>
                <p:nvPr/>
              </p:nvSpPr>
              <p:spPr bwMode="auto">
                <a:xfrm>
                  <a:off x="1606" y="142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3" name="Line 13"/>
                <p:cNvSpPr>
                  <a:spLocks noChangeShapeType="1"/>
                </p:cNvSpPr>
                <p:nvPr/>
              </p:nvSpPr>
              <p:spPr bwMode="auto">
                <a:xfrm>
                  <a:off x="1606" y="125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4" name="Line 14"/>
                <p:cNvSpPr>
                  <a:spLocks noChangeShapeType="1"/>
                </p:cNvSpPr>
                <p:nvPr/>
              </p:nvSpPr>
              <p:spPr bwMode="auto">
                <a:xfrm>
                  <a:off x="1606" y="130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5" name="Line 15"/>
                <p:cNvSpPr>
                  <a:spLocks noChangeShapeType="1"/>
                </p:cNvSpPr>
                <p:nvPr/>
              </p:nvSpPr>
              <p:spPr bwMode="auto">
                <a:xfrm>
                  <a:off x="1606" y="135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6" name="Line 16"/>
                <p:cNvSpPr>
                  <a:spLocks noChangeShapeType="1"/>
                </p:cNvSpPr>
                <p:nvPr/>
              </p:nvSpPr>
              <p:spPr bwMode="auto">
                <a:xfrm>
                  <a:off x="1606" y="140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7" name="Line 17"/>
                <p:cNvSpPr>
                  <a:spLocks noChangeShapeType="1"/>
                </p:cNvSpPr>
                <p:nvPr/>
              </p:nvSpPr>
              <p:spPr bwMode="auto">
                <a:xfrm>
                  <a:off x="1606" y="145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88" name="Rectangle 18"/>
                <p:cNvSpPr>
                  <a:spLocks noChangeArrowheads="1"/>
                </p:cNvSpPr>
                <p:nvPr/>
              </p:nvSpPr>
              <p:spPr bwMode="auto">
                <a:xfrm>
                  <a:off x="1624" y="1241"/>
                  <a:ext cx="218" cy="264"/>
                </a:xfrm>
                <a:prstGeom prst="rect">
                  <a:avLst/>
                </a:prstGeom>
                <a:gradFill rotWithShape="0">
                  <a:gsLst>
                    <a:gs pos="0">
                      <a:srgbClr val="FFFFFF"/>
                    </a:gs>
                    <a:gs pos="100000">
                      <a:srgbClr val="000000"/>
                    </a:gs>
                  </a:gsLst>
                  <a:lin ang="5400000" scaled="1"/>
                </a:gradFill>
                <a:ln w="12700">
                  <a:solidFill>
                    <a:schemeClr val="tx1"/>
                  </a:solidFill>
                  <a:miter lim="800000"/>
                  <a:headEnd/>
                  <a:tailEnd/>
                </a:ln>
              </p:spPr>
              <p:txBody>
                <a:bodyPr wrap="none" lIns="90488" tIns="44450" rIns="90488" bIns="44450" anchor="ctr"/>
                <a:lstStyle/>
                <a:p>
                  <a:pPr eaLnBrk="0" hangingPunct="0">
                    <a:spcBef>
                      <a:spcPct val="50000"/>
                    </a:spcBef>
                  </a:pPr>
                  <a:endParaRPr lang="en-US" sz="2400" b="0">
                    <a:latin typeface="Times New Roman" pitchFamily="18" charset="0"/>
                    <a:cs typeface="Times New Roman" pitchFamily="18" charset="0"/>
                  </a:endParaRPr>
                </a:p>
              </p:txBody>
            </p:sp>
            <p:sp>
              <p:nvSpPr>
                <p:cNvPr id="3189" name="Line 19"/>
                <p:cNvSpPr>
                  <a:spLocks noChangeShapeType="1"/>
                </p:cNvSpPr>
                <p:nvPr/>
              </p:nvSpPr>
              <p:spPr bwMode="auto">
                <a:xfrm>
                  <a:off x="1638" y="126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0" name="Line 20"/>
                <p:cNvSpPr>
                  <a:spLocks noChangeShapeType="1"/>
                </p:cNvSpPr>
                <p:nvPr/>
              </p:nvSpPr>
              <p:spPr bwMode="auto">
                <a:xfrm>
                  <a:off x="1638" y="131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1" name="Line 21"/>
                <p:cNvSpPr>
                  <a:spLocks noChangeShapeType="1"/>
                </p:cNvSpPr>
                <p:nvPr/>
              </p:nvSpPr>
              <p:spPr bwMode="auto">
                <a:xfrm>
                  <a:off x="1638" y="136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2" name="Line 22"/>
                <p:cNvSpPr>
                  <a:spLocks noChangeShapeType="1"/>
                </p:cNvSpPr>
                <p:nvPr/>
              </p:nvSpPr>
              <p:spPr bwMode="auto">
                <a:xfrm>
                  <a:off x="1638" y="141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3" name="Line 23"/>
                <p:cNvSpPr>
                  <a:spLocks noChangeShapeType="1"/>
                </p:cNvSpPr>
                <p:nvPr/>
              </p:nvSpPr>
              <p:spPr bwMode="auto">
                <a:xfrm>
                  <a:off x="1638" y="146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4" name="Line 24"/>
                <p:cNvSpPr>
                  <a:spLocks noChangeShapeType="1"/>
                </p:cNvSpPr>
                <p:nvPr/>
              </p:nvSpPr>
              <p:spPr bwMode="auto">
                <a:xfrm>
                  <a:off x="1638" y="128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5" name="Line 25"/>
                <p:cNvSpPr>
                  <a:spLocks noChangeShapeType="1"/>
                </p:cNvSpPr>
                <p:nvPr/>
              </p:nvSpPr>
              <p:spPr bwMode="auto">
                <a:xfrm>
                  <a:off x="1638" y="133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6" name="Line 26"/>
                <p:cNvSpPr>
                  <a:spLocks noChangeShapeType="1"/>
                </p:cNvSpPr>
                <p:nvPr/>
              </p:nvSpPr>
              <p:spPr bwMode="auto">
                <a:xfrm>
                  <a:off x="1638" y="138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7" name="Line 27"/>
                <p:cNvSpPr>
                  <a:spLocks noChangeShapeType="1"/>
                </p:cNvSpPr>
                <p:nvPr/>
              </p:nvSpPr>
              <p:spPr bwMode="auto">
                <a:xfrm>
                  <a:off x="1638" y="143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8" name="Line 28"/>
                <p:cNvSpPr>
                  <a:spLocks noChangeShapeType="1"/>
                </p:cNvSpPr>
                <p:nvPr/>
              </p:nvSpPr>
              <p:spPr bwMode="auto">
                <a:xfrm>
                  <a:off x="1638" y="148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99" name="Line 29"/>
                <p:cNvSpPr>
                  <a:spLocks noChangeShapeType="1"/>
                </p:cNvSpPr>
                <p:nvPr/>
              </p:nvSpPr>
              <p:spPr bwMode="auto">
                <a:xfrm>
                  <a:off x="1658" y="1279"/>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0" name="Line 30"/>
                <p:cNvSpPr>
                  <a:spLocks noChangeShapeType="1"/>
                </p:cNvSpPr>
                <p:nvPr/>
              </p:nvSpPr>
              <p:spPr bwMode="auto">
                <a:xfrm>
                  <a:off x="1658" y="133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1" name="Line 31"/>
                <p:cNvSpPr>
                  <a:spLocks noChangeShapeType="1"/>
                </p:cNvSpPr>
                <p:nvPr/>
              </p:nvSpPr>
              <p:spPr bwMode="auto">
                <a:xfrm>
                  <a:off x="1658" y="138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2" name="Line 32"/>
                <p:cNvSpPr>
                  <a:spLocks noChangeShapeType="1"/>
                </p:cNvSpPr>
                <p:nvPr/>
              </p:nvSpPr>
              <p:spPr bwMode="auto">
                <a:xfrm>
                  <a:off x="1658" y="143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3" name="Line 33"/>
                <p:cNvSpPr>
                  <a:spLocks noChangeShapeType="1"/>
                </p:cNvSpPr>
                <p:nvPr/>
              </p:nvSpPr>
              <p:spPr bwMode="auto">
                <a:xfrm>
                  <a:off x="1658" y="148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4" name="Line 34"/>
                <p:cNvSpPr>
                  <a:spLocks noChangeShapeType="1"/>
                </p:cNvSpPr>
                <p:nvPr/>
              </p:nvSpPr>
              <p:spPr bwMode="auto">
                <a:xfrm>
                  <a:off x="1658" y="130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5" name="Line 35"/>
                <p:cNvSpPr>
                  <a:spLocks noChangeShapeType="1"/>
                </p:cNvSpPr>
                <p:nvPr/>
              </p:nvSpPr>
              <p:spPr bwMode="auto">
                <a:xfrm>
                  <a:off x="1658" y="135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6" name="Line 36"/>
                <p:cNvSpPr>
                  <a:spLocks noChangeShapeType="1"/>
                </p:cNvSpPr>
                <p:nvPr/>
              </p:nvSpPr>
              <p:spPr bwMode="auto">
                <a:xfrm>
                  <a:off x="1658" y="140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7" name="Line 37"/>
                <p:cNvSpPr>
                  <a:spLocks noChangeShapeType="1"/>
                </p:cNvSpPr>
                <p:nvPr/>
              </p:nvSpPr>
              <p:spPr bwMode="auto">
                <a:xfrm>
                  <a:off x="1658" y="145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208" name="Line 38"/>
                <p:cNvSpPr>
                  <a:spLocks noChangeShapeType="1"/>
                </p:cNvSpPr>
                <p:nvPr/>
              </p:nvSpPr>
              <p:spPr bwMode="auto">
                <a:xfrm>
                  <a:off x="1658" y="1506"/>
                  <a:ext cx="191" cy="0"/>
                </a:xfrm>
                <a:prstGeom prst="line">
                  <a:avLst/>
                </a:prstGeom>
                <a:noFill/>
                <a:ln w="12700">
                  <a:solidFill>
                    <a:schemeClr val="bg1"/>
                  </a:solidFill>
                  <a:prstDash val="sysDot"/>
                  <a:round/>
                  <a:headEnd type="none" w="sm" len="sm"/>
                  <a:tailEnd type="none" w="sm" len="sm"/>
                </a:ln>
              </p:spPr>
              <p:txBody>
                <a:bodyPr/>
                <a:lstStyle/>
                <a:p>
                  <a:endParaRPr lang="en-US"/>
                </a:p>
              </p:txBody>
            </p:sp>
          </p:grpSp>
          <p:grpSp>
            <p:nvGrpSpPr>
              <p:cNvPr id="3146" name="Group 39"/>
              <p:cNvGrpSpPr>
                <a:grpSpLocks/>
              </p:cNvGrpSpPr>
              <p:nvPr/>
            </p:nvGrpSpPr>
            <p:grpSpPr bwMode="auto">
              <a:xfrm>
                <a:off x="2920" y="3018"/>
                <a:ext cx="195" cy="238"/>
                <a:chOff x="1606" y="1225"/>
                <a:chExt cx="243" cy="281"/>
              </a:xfrm>
            </p:grpSpPr>
            <p:sp>
              <p:nvSpPr>
                <p:cNvPr id="3147" name="Line 40"/>
                <p:cNvSpPr>
                  <a:spLocks noChangeShapeType="1"/>
                </p:cNvSpPr>
                <p:nvPr/>
              </p:nvSpPr>
              <p:spPr bwMode="auto">
                <a:xfrm>
                  <a:off x="1606" y="122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48" name="Line 41"/>
                <p:cNvSpPr>
                  <a:spLocks noChangeShapeType="1"/>
                </p:cNvSpPr>
                <p:nvPr/>
              </p:nvSpPr>
              <p:spPr bwMode="auto">
                <a:xfrm>
                  <a:off x="1606" y="127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49" name="Line 42"/>
                <p:cNvSpPr>
                  <a:spLocks noChangeShapeType="1"/>
                </p:cNvSpPr>
                <p:nvPr/>
              </p:nvSpPr>
              <p:spPr bwMode="auto">
                <a:xfrm>
                  <a:off x="1606" y="132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0" name="Line 43"/>
                <p:cNvSpPr>
                  <a:spLocks noChangeShapeType="1"/>
                </p:cNvSpPr>
                <p:nvPr/>
              </p:nvSpPr>
              <p:spPr bwMode="auto">
                <a:xfrm>
                  <a:off x="1606" y="137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1" name="Line 44"/>
                <p:cNvSpPr>
                  <a:spLocks noChangeShapeType="1"/>
                </p:cNvSpPr>
                <p:nvPr/>
              </p:nvSpPr>
              <p:spPr bwMode="auto">
                <a:xfrm>
                  <a:off x="1606" y="142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2" name="Line 45"/>
                <p:cNvSpPr>
                  <a:spLocks noChangeShapeType="1"/>
                </p:cNvSpPr>
                <p:nvPr/>
              </p:nvSpPr>
              <p:spPr bwMode="auto">
                <a:xfrm>
                  <a:off x="1606" y="125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3" name="Line 46"/>
                <p:cNvSpPr>
                  <a:spLocks noChangeShapeType="1"/>
                </p:cNvSpPr>
                <p:nvPr/>
              </p:nvSpPr>
              <p:spPr bwMode="auto">
                <a:xfrm>
                  <a:off x="1606" y="130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4" name="Line 47"/>
                <p:cNvSpPr>
                  <a:spLocks noChangeShapeType="1"/>
                </p:cNvSpPr>
                <p:nvPr/>
              </p:nvSpPr>
              <p:spPr bwMode="auto">
                <a:xfrm>
                  <a:off x="1606" y="135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5" name="Line 48"/>
                <p:cNvSpPr>
                  <a:spLocks noChangeShapeType="1"/>
                </p:cNvSpPr>
                <p:nvPr/>
              </p:nvSpPr>
              <p:spPr bwMode="auto">
                <a:xfrm>
                  <a:off x="1606" y="140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6" name="Line 49"/>
                <p:cNvSpPr>
                  <a:spLocks noChangeShapeType="1"/>
                </p:cNvSpPr>
                <p:nvPr/>
              </p:nvSpPr>
              <p:spPr bwMode="auto">
                <a:xfrm>
                  <a:off x="1606" y="145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7" name="Rectangle 50"/>
                <p:cNvSpPr>
                  <a:spLocks noChangeArrowheads="1"/>
                </p:cNvSpPr>
                <p:nvPr/>
              </p:nvSpPr>
              <p:spPr bwMode="auto">
                <a:xfrm>
                  <a:off x="1624" y="1241"/>
                  <a:ext cx="218" cy="264"/>
                </a:xfrm>
                <a:prstGeom prst="rect">
                  <a:avLst/>
                </a:prstGeom>
                <a:gradFill rotWithShape="0">
                  <a:gsLst>
                    <a:gs pos="0">
                      <a:srgbClr val="FFFFFF"/>
                    </a:gs>
                    <a:gs pos="100000">
                      <a:srgbClr val="000000"/>
                    </a:gs>
                  </a:gsLst>
                  <a:lin ang="5400000" scaled="1"/>
                </a:gradFill>
                <a:ln w="12700">
                  <a:solidFill>
                    <a:schemeClr val="tx1"/>
                  </a:solidFill>
                  <a:miter lim="800000"/>
                  <a:headEnd/>
                  <a:tailEnd/>
                </a:ln>
              </p:spPr>
              <p:txBody>
                <a:bodyPr wrap="none" lIns="90488" tIns="44450" rIns="90488" bIns="44450" anchor="ctr"/>
                <a:lstStyle/>
                <a:p>
                  <a:pPr eaLnBrk="0" hangingPunct="0">
                    <a:spcBef>
                      <a:spcPct val="50000"/>
                    </a:spcBef>
                  </a:pPr>
                  <a:endParaRPr lang="en-US" sz="2400" b="0">
                    <a:latin typeface="Times New Roman" pitchFamily="18" charset="0"/>
                    <a:cs typeface="Times New Roman" pitchFamily="18" charset="0"/>
                  </a:endParaRPr>
                </a:p>
              </p:txBody>
            </p:sp>
            <p:sp>
              <p:nvSpPr>
                <p:cNvPr id="3158" name="Line 51"/>
                <p:cNvSpPr>
                  <a:spLocks noChangeShapeType="1"/>
                </p:cNvSpPr>
                <p:nvPr/>
              </p:nvSpPr>
              <p:spPr bwMode="auto">
                <a:xfrm>
                  <a:off x="1638" y="126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59" name="Line 52"/>
                <p:cNvSpPr>
                  <a:spLocks noChangeShapeType="1"/>
                </p:cNvSpPr>
                <p:nvPr/>
              </p:nvSpPr>
              <p:spPr bwMode="auto">
                <a:xfrm>
                  <a:off x="1638" y="131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0" name="Line 53"/>
                <p:cNvSpPr>
                  <a:spLocks noChangeShapeType="1"/>
                </p:cNvSpPr>
                <p:nvPr/>
              </p:nvSpPr>
              <p:spPr bwMode="auto">
                <a:xfrm>
                  <a:off x="1638" y="136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1" name="Line 54"/>
                <p:cNvSpPr>
                  <a:spLocks noChangeShapeType="1"/>
                </p:cNvSpPr>
                <p:nvPr/>
              </p:nvSpPr>
              <p:spPr bwMode="auto">
                <a:xfrm>
                  <a:off x="1638" y="141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2" name="Line 55"/>
                <p:cNvSpPr>
                  <a:spLocks noChangeShapeType="1"/>
                </p:cNvSpPr>
                <p:nvPr/>
              </p:nvSpPr>
              <p:spPr bwMode="auto">
                <a:xfrm>
                  <a:off x="1638" y="1462"/>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3" name="Line 56"/>
                <p:cNvSpPr>
                  <a:spLocks noChangeShapeType="1"/>
                </p:cNvSpPr>
                <p:nvPr/>
              </p:nvSpPr>
              <p:spPr bwMode="auto">
                <a:xfrm>
                  <a:off x="1638" y="128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4" name="Line 57"/>
                <p:cNvSpPr>
                  <a:spLocks noChangeShapeType="1"/>
                </p:cNvSpPr>
                <p:nvPr/>
              </p:nvSpPr>
              <p:spPr bwMode="auto">
                <a:xfrm>
                  <a:off x="1638" y="133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5" name="Line 58"/>
                <p:cNvSpPr>
                  <a:spLocks noChangeShapeType="1"/>
                </p:cNvSpPr>
                <p:nvPr/>
              </p:nvSpPr>
              <p:spPr bwMode="auto">
                <a:xfrm>
                  <a:off x="1638" y="138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6" name="Line 59"/>
                <p:cNvSpPr>
                  <a:spLocks noChangeShapeType="1"/>
                </p:cNvSpPr>
                <p:nvPr/>
              </p:nvSpPr>
              <p:spPr bwMode="auto">
                <a:xfrm>
                  <a:off x="1638" y="143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7" name="Line 60"/>
                <p:cNvSpPr>
                  <a:spLocks noChangeShapeType="1"/>
                </p:cNvSpPr>
                <p:nvPr/>
              </p:nvSpPr>
              <p:spPr bwMode="auto">
                <a:xfrm>
                  <a:off x="1638" y="1487"/>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8" name="Line 61"/>
                <p:cNvSpPr>
                  <a:spLocks noChangeShapeType="1"/>
                </p:cNvSpPr>
                <p:nvPr/>
              </p:nvSpPr>
              <p:spPr bwMode="auto">
                <a:xfrm>
                  <a:off x="1658" y="1279"/>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69" name="Line 62"/>
                <p:cNvSpPr>
                  <a:spLocks noChangeShapeType="1"/>
                </p:cNvSpPr>
                <p:nvPr/>
              </p:nvSpPr>
              <p:spPr bwMode="auto">
                <a:xfrm>
                  <a:off x="1658" y="133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0" name="Line 63"/>
                <p:cNvSpPr>
                  <a:spLocks noChangeShapeType="1"/>
                </p:cNvSpPr>
                <p:nvPr/>
              </p:nvSpPr>
              <p:spPr bwMode="auto">
                <a:xfrm>
                  <a:off x="1658" y="138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1" name="Line 64"/>
                <p:cNvSpPr>
                  <a:spLocks noChangeShapeType="1"/>
                </p:cNvSpPr>
                <p:nvPr/>
              </p:nvSpPr>
              <p:spPr bwMode="auto">
                <a:xfrm>
                  <a:off x="1658" y="1430"/>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2" name="Line 65"/>
                <p:cNvSpPr>
                  <a:spLocks noChangeShapeType="1"/>
                </p:cNvSpPr>
                <p:nvPr/>
              </p:nvSpPr>
              <p:spPr bwMode="auto">
                <a:xfrm>
                  <a:off x="1658" y="1481"/>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3" name="Line 66"/>
                <p:cNvSpPr>
                  <a:spLocks noChangeShapeType="1"/>
                </p:cNvSpPr>
                <p:nvPr/>
              </p:nvSpPr>
              <p:spPr bwMode="auto">
                <a:xfrm>
                  <a:off x="1658" y="130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4" name="Line 67"/>
                <p:cNvSpPr>
                  <a:spLocks noChangeShapeType="1"/>
                </p:cNvSpPr>
                <p:nvPr/>
              </p:nvSpPr>
              <p:spPr bwMode="auto">
                <a:xfrm>
                  <a:off x="1658" y="135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5" name="Line 68"/>
                <p:cNvSpPr>
                  <a:spLocks noChangeShapeType="1"/>
                </p:cNvSpPr>
                <p:nvPr/>
              </p:nvSpPr>
              <p:spPr bwMode="auto">
                <a:xfrm>
                  <a:off x="1658" y="1405"/>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6" name="Line 69"/>
                <p:cNvSpPr>
                  <a:spLocks noChangeShapeType="1"/>
                </p:cNvSpPr>
                <p:nvPr/>
              </p:nvSpPr>
              <p:spPr bwMode="auto">
                <a:xfrm>
                  <a:off x="1658" y="1456"/>
                  <a:ext cx="191" cy="0"/>
                </a:xfrm>
                <a:prstGeom prst="line">
                  <a:avLst/>
                </a:prstGeom>
                <a:noFill/>
                <a:ln w="12700">
                  <a:solidFill>
                    <a:schemeClr val="bg1"/>
                  </a:solidFill>
                  <a:prstDash val="sysDot"/>
                  <a:round/>
                  <a:headEnd type="none" w="sm" len="sm"/>
                  <a:tailEnd type="none" w="sm" len="sm"/>
                </a:ln>
              </p:spPr>
              <p:txBody>
                <a:bodyPr/>
                <a:lstStyle/>
                <a:p>
                  <a:endParaRPr lang="en-US"/>
                </a:p>
              </p:txBody>
            </p:sp>
            <p:sp>
              <p:nvSpPr>
                <p:cNvPr id="3177" name="Line 70"/>
                <p:cNvSpPr>
                  <a:spLocks noChangeShapeType="1"/>
                </p:cNvSpPr>
                <p:nvPr/>
              </p:nvSpPr>
              <p:spPr bwMode="auto">
                <a:xfrm>
                  <a:off x="1658" y="1506"/>
                  <a:ext cx="191" cy="0"/>
                </a:xfrm>
                <a:prstGeom prst="line">
                  <a:avLst/>
                </a:prstGeom>
                <a:noFill/>
                <a:ln w="12700">
                  <a:solidFill>
                    <a:schemeClr val="bg1"/>
                  </a:solidFill>
                  <a:prstDash val="sysDot"/>
                  <a:round/>
                  <a:headEnd type="none" w="sm" len="sm"/>
                  <a:tailEnd type="none" w="sm" len="sm"/>
                </a:ln>
              </p:spPr>
              <p:txBody>
                <a:bodyPr/>
                <a:lstStyle/>
                <a:p>
                  <a:endParaRPr lang="en-US"/>
                </a:p>
              </p:txBody>
            </p:sp>
          </p:grpSp>
        </p:grpSp>
        <p:pic>
          <p:nvPicPr>
            <p:cNvPr id="3144" name="Picture 71"/>
            <p:cNvPicPr>
              <a:picLocks noChangeAspect="1" noChangeArrowheads="1"/>
            </p:cNvPicPr>
            <p:nvPr/>
          </p:nvPicPr>
          <p:blipFill>
            <a:blip r:embed="rId6" cstate="print"/>
            <a:srcRect/>
            <a:stretch>
              <a:fillRect/>
            </a:stretch>
          </p:blipFill>
          <p:spPr bwMode="auto">
            <a:xfrm>
              <a:off x="1512" y="2838"/>
              <a:ext cx="179" cy="230"/>
            </a:xfrm>
            <a:prstGeom prst="rect">
              <a:avLst/>
            </a:prstGeom>
            <a:noFill/>
            <a:ln w="9525">
              <a:noFill/>
              <a:miter lim="800000"/>
              <a:headEnd/>
              <a:tailEnd/>
            </a:ln>
          </p:spPr>
        </p:pic>
      </p:grpSp>
      <p:sp>
        <p:nvSpPr>
          <p:cNvPr id="369736" name="Rectangle 72"/>
          <p:cNvSpPr>
            <a:spLocks noChangeArrowheads="1"/>
          </p:cNvSpPr>
          <p:nvPr/>
        </p:nvSpPr>
        <p:spPr bwMode="auto">
          <a:xfrm>
            <a:off x="2239963" y="1412875"/>
            <a:ext cx="6075362" cy="2405063"/>
          </a:xfrm>
          <a:prstGeom prst="rect">
            <a:avLst/>
          </a:prstGeom>
          <a:solidFill>
            <a:schemeClr val="bg1"/>
          </a:solidFill>
          <a:ln w="9525" algn="ctr">
            <a:noFill/>
            <a:miter lim="800000"/>
            <a:headEnd/>
            <a:tailEnd/>
          </a:ln>
          <a:effectLst>
            <a:prstShdw prst="shdw18" dist="17961" dir="13500000">
              <a:schemeClr val="bg1">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sp>
        <p:nvSpPr>
          <p:cNvPr id="3080" name="Rectangle 73"/>
          <p:cNvSpPr>
            <a:spLocks noChangeArrowheads="1"/>
          </p:cNvSpPr>
          <p:nvPr/>
        </p:nvSpPr>
        <p:spPr bwMode="auto">
          <a:xfrm>
            <a:off x="400050" y="1230313"/>
            <a:ext cx="8455025" cy="3067050"/>
          </a:xfrm>
          <a:prstGeom prst="rect">
            <a:avLst/>
          </a:prstGeom>
          <a:noFill/>
          <a:ln w="76200" algn="ctr">
            <a:solidFill>
              <a:srgbClr val="BE0000"/>
            </a:solidFill>
            <a:miter lim="800000"/>
            <a:headEnd/>
            <a:tailEnd/>
          </a:ln>
        </p:spPr>
        <p:txBody>
          <a:bodyPr lIns="92075" tIns="46038" rIns="92075" bIns="46038" anchor="ctr">
            <a:spAutoFit/>
          </a:bodyPr>
          <a:lstStyle/>
          <a:p>
            <a:pPr algn="ctr">
              <a:buClr>
                <a:schemeClr val="accent1"/>
              </a:buClr>
            </a:pPr>
            <a:endParaRPr lang="en-US"/>
          </a:p>
        </p:txBody>
      </p:sp>
      <p:sp>
        <p:nvSpPr>
          <p:cNvPr id="369738" name="Rectangle 74"/>
          <p:cNvSpPr>
            <a:spLocks noChangeArrowheads="1"/>
          </p:cNvSpPr>
          <p:nvPr/>
        </p:nvSpPr>
        <p:spPr bwMode="auto">
          <a:xfrm>
            <a:off x="377825" y="4478338"/>
            <a:ext cx="8539163" cy="1503362"/>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082" name="Rectangle 75"/>
          <p:cNvSpPr>
            <a:spLocks noGrp="1" noChangeArrowheads="1"/>
          </p:cNvSpPr>
          <p:nvPr>
            <p:ph type="title"/>
          </p:nvPr>
        </p:nvSpPr>
        <p:spPr/>
        <p:txBody>
          <a:bodyPr/>
          <a:lstStyle/>
          <a:p>
            <a:pPr eaLnBrk="1" hangingPunct="1"/>
            <a:r>
              <a:rPr lang="en-US" smtClean="0"/>
              <a:t>Flexible deployment, modern architecture</a:t>
            </a:r>
          </a:p>
        </p:txBody>
      </p:sp>
      <p:sp>
        <p:nvSpPr>
          <p:cNvPr id="369740" name="AutoShape 76"/>
          <p:cNvSpPr>
            <a:spLocks noChangeArrowheads="1"/>
          </p:cNvSpPr>
          <p:nvPr/>
        </p:nvSpPr>
        <p:spPr bwMode="auto">
          <a:xfrm>
            <a:off x="3249613" y="2132013"/>
            <a:ext cx="2076450" cy="1116012"/>
          </a:xfrm>
          <a:prstGeom prst="flowChartMagneticDisk">
            <a:avLst/>
          </a:prstGeom>
          <a:gradFill rotWithShape="1">
            <a:gsLst>
              <a:gs pos="0">
                <a:schemeClr val="accent2"/>
              </a:gs>
              <a:gs pos="100000">
                <a:schemeClr val="accent2">
                  <a:gamma/>
                  <a:tint val="0"/>
                  <a:invGamma/>
                </a:schemeClr>
              </a:gs>
            </a:gsLst>
            <a:lin ang="18900000" scaled="1"/>
          </a:gradFill>
          <a:ln w="12700">
            <a:solidFill>
              <a:schemeClr val="hlink"/>
            </a:solidFill>
            <a:round/>
            <a:headEnd/>
            <a:tailEnd/>
          </a:ln>
          <a:effectLst/>
        </p:spPr>
        <p:txBody>
          <a:bodyPr anchor="ctr">
            <a:spAutoFit/>
          </a:bodyPr>
          <a:lstStyle/>
          <a:p>
            <a:pPr algn="ctr">
              <a:buClr>
                <a:schemeClr val="accent1"/>
              </a:buClr>
              <a:defRPr/>
            </a:pPr>
            <a:endParaRPr lang="en-US">
              <a:latin typeface="Arial" charset="0"/>
              <a:cs typeface="+mn-cs"/>
            </a:endParaRPr>
          </a:p>
        </p:txBody>
      </p:sp>
      <p:pic>
        <p:nvPicPr>
          <p:cNvPr id="3084" name="Picture 77" descr="datamodel"/>
          <p:cNvPicPr>
            <a:picLocks noChangeAspect="1" noChangeArrowheads="1"/>
          </p:cNvPicPr>
          <p:nvPr/>
        </p:nvPicPr>
        <p:blipFill>
          <a:blip r:embed="rId7" cstate="print"/>
          <a:srcRect/>
          <a:stretch>
            <a:fillRect/>
          </a:stretch>
        </p:blipFill>
        <p:spPr bwMode="auto">
          <a:xfrm>
            <a:off x="3398838" y="2327275"/>
            <a:ext cx="434975" cy="612775"/>
          </a:xfrm>
          <a:prstGeom prst="rect">
            <a:avLst/>
          </a:prstGeom>
          <a:noFill/>
          <a:ln w="9525">
            <a:noFill/>
            <a:miter lim="800000"/>
            <a:headEnd/>
            <a:tailEnd/>
          </a:ln>
        </p:spPr>
      </p:pic>
      <p:sp>
        <p:nvSpPr>
          <p:cNvPr id="369742" name="Line 78"/>
          <p:cNvSpPr>
            <a:spLocks noChangeShapeType="1"/>
          </p:cNvSpPr>
          <p:nvPr/>
        </p:nvSpPr>
        <p:spPr bwMode="auto">
          <a:xfrm rot="16200000" flipV="1">
            <a:off x="2617788" y="1919288"/>
            <a:ext cx="0" cy="1581150"/>
          </a:xfrm>
          <a:prstGeom prst="line">
            <a:avLst/>
          </a:prstGeom>
          <a:noFill/>
          <a:ln w="19050">
            <a:solidFill>
              <a:srgbClr val="FFCC00"/>
            </a:solidFill>
            <a:round/>
            <a:headEnd type="triangle" w="med" len="med"/>
            <a:tailEnd type="triangle" w="med" len="med"/>
          </a:ln>
          <a:effectLst>
            <a:outerShdw dist="28398" dir="3806097"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pic>
        <p:nvPicPr>
          <p:cNvPr id="3086" name="Picture 79" descr="collections"/>
          <p:cNvPicPr>
            <a:picLocks noChangeAspect="1" noChangeArrowheads="1"/>
          </p:cNvPicPr>
          <p:nvPr/>
        </p:nvPicPr>
        <p:blipFill>
          <a:blip r:embed="rId8" cstate="print"/>
          <a:srcRect/>
          <a:stretch>
            <a:fillRect/>
          </a:stretch>
        </p:blipFill>
        <p:spPr bwMode="auto">
          <a:xfrm>
            <a:off x="2522538" y="2368550"/>
            <a:ext cx="446087" cy="541338"/>
          </a:xfrm>
          <a:prstGeom prst="rect">
            <a:avLst/>
          </a:prstGeom>
          <a:noFill/>
          <a:ln w="9525">
            <a:noFill/>
            <a:miter lim="800000"/>
            <a:headEnd/>
            <a:tailEnd/>
          </a:ln>
        </p:spPr>
      </p:pic>
      <p:sp>
        <p:nvSpPr>
          <p:cNvPr id="3087" name="Text Box 80"/>
          <p:cNvSpPr txBox="1">
            <a:spLocks noChangeArrowheads="1"/>
          </p:cNvSpPr>
          <p:nvPr/>
        </p:nvSpPr>
        <p:spPr bwMode="auto">
          <a:xfrm>
            <a:off x="3522663" y="2870200"/>
            <a:ext cx="860425" cy="336550"/>
          </a:xfrm>
          <a:prstGeom prst="rect">
            <a:avLst/>
          </a:prstGeom>
          <a:noFill/>
          <a:ln w="9525" algn="ctr">
            <a:noFill/>
            <a:miter lim="800000"/>
            <a:headEnd/>
            <a:tailEnd/>
          </a:ln>
        </p:spPr>
        <p:txBody>
          <a:bodyPr wrap="none" lIns="92075" tIns="46038" rIns="92075" bIns="46038">
            <a:spAutoFit/>
          </a:bodyPr>
          <a:lstStyle/>
          <a:p>
            <a:pPr marL="119063" indent="-119063" algn="ctr">
              <a:buClr>
                <a:schemeClr val="accent1"/>
              </a:buClr>
            </a:pPr>
            <a:r>
              <a:rPr lang="en-US" sz="800" i="1">
                <a:solidFill>
                  <a:srgbClr val="333399"/>
                </a:solidFill>
              </a:rPr>
              <a:t>CANONICAL</a:t>
            </a:r>
          </a:p>
          <a:p>
            <a:pPr marL="119063" indent="-119063" algn="ctr">
              <a:buClr>
                <a:schemeClr val="accent1"/>
              </a:buClr>
            </a:pPr>
            <a:r>
              <a:rPr lang="en-US" sz="800" i="1">
                <a:solidFill>
                  <a:srgbClr val="333399"/>
                </a:solidFill>
              </a:rPr>
              <a:t>DATA MODEL</a:t>
            </a:r>
          </a:p>
        </p:txBody>
      </p:sp>
      <p:sp>
        <p:nvSpPr>
          <p:cNvPr id="3088" name="Text Box 81"/>
          <p:cNvSpPr txBox="1">
            <a:spLocks noChangeArrowheads="1"/>
          </p:cNvSpPr>
          <p:nvPr/>
        </p:nvSpPr>
        <p:spPr bwMode="auto">
          <a:xfrm>
            <a:off x="2263775" y="2943225"/>
            <a:ext cx="912813" cy="214313"/>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800" i="1">
                <a:solidFill>
                  <a:srgbClr val="333399"/>
                </a:solidFill>
              </a:rPr>
              <a:t>COLLECTIONS</a:t>
            </a:r>
          </a:p>
        </p:txBody>
      </p:sp>
      <p:sp>
        <p:nvSpPr>
          <p:cNvPr id="3089" name="Text Box 82"/>
          <p:cNvSpPr txBox="1">
            <a:spLocks noChangeArrowheads="1"/>
          </p:cNvSpPr>
          <p:nvPr/>
        </p:nvSpPr>
        <p:spPr bwMode="auto">
          <a:xfrm>
            <a:off x="636588" y="2573338"/>
            <a:ext cx="550862" cy="3048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a:solidFill>
                  <a:schemeClr val="folHlink"/>
                </a:solidFill>
              </a:rPr>
              <a:t>ERP</a:t>
            </a:r>
          </a:p>
        </p:txBody>
      </p:sp>
      <p:sp>
        <p:nvSpPr>
          <p:cNvPr id="3090" name="Text Box 83"/>
          <p:cNvSpPr txBox="1">
            <a:spLocks noChangeArrowheads="1"/>
          </p:cNvSpPr>
          <p:nvPr/>
        </p:nvSpPr>
        <p:spPr bwMode="auto">
          <a:xfrm>
            <a:off x="623888" y="3473450"/>
            <a:ext cx="793750" cy="304800"/>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a:solidFill>
                  <a:schemeClr val="folHlink"/>
                </a:solidFill>
              </a:rPr>
              <a:t>Legacy</a:t>
            </a:r>
          </a:p>
        </p:txBody>
      </p:sp>
      <p:pic>
        <p:nvPicPr>
          <p:cNvPr id="3091" name="Picture 84" descr="Documents: Comparison Chart"/>
          <p:cNvPicPr>
            <a:picLocks noChangeAspect="1" noChangeArrowheads="1"/>
          </p:cNvPicPr>
          <p:nvPr/>
        </p:nvPicPr>
        <p:blipFill>
          <a:blip r:embed="rId9" cstate="print"/>
          <a:srcRect/>
          <a:stretch>
            <a:fillRect/>
          </a:stretch>
        </p:blipFill>
        <p:spPr bwMode="auto">
          <a:xfrm>
            <a:off x="4479925" y="2255838"/>
            <a:ext cx="417513" cy="558800"/>
          </a:xfrm>
          <a:prstGeom prst="rect">
            <a:avLst/>
          </a:prstGeom>
          <a:noFill/>
          <a:ln w="9525">
            <a:noFill/>
            <a:miter lim="800000"/>
            <a:headEnd/>
            <a:tailEnd/>
          </a:ln>
        </p:spPr>
      </p:pic>
      <p:pic>
        <p:nvPicPr>
          <p:cNvPr id="3092" name="Picture 85" descr="Documents: Comparison Chart"/>
          <p:cNvPicPr>
            <a:picLocks noChangeAspect="1" noChangeArrowheads="1"/>
          </p:cNvPicPr>
          <p:nvPr/>
        </p:nvPicPr>
        <p:blipFill>
          <a:blip r:embed="rId9" cstate="print"/>
          <a:srcRect/>
          <a:stretch>
            <a:fillRect/>
          </a:stretch>
        </p:blipFill>
        <p:spPr bwMode="auto">
          <a:xfrm>
            <a:off x="4568825" y="2319338"/>
            <a:ext cx="417513" cy="558800"/>
          </a:xfrm>
          <a:prstGeom prst="rect">
            <a:avLst/>
          </a:prstGeom>
          <a:noFill/>
          <a:ln w="9525">
            <a:noFill/>
            <a:miter lim="800000"/>
            <a:headEnd/>
            <a:tailEnd/>
          </a:ln>
        </p:spPr>
      </p:pic>
      <p:pic>
        <p:nvPicPr>
          <p:cNvPr id="3093" name="Picture 86" descr="Documents: Comparison Chart"/>
          <p:cNvPicPr>
            <a:picLocks noChangeAspect="1" noChangeArrowheads="1"/>
          </p:cNvPicPr>
          <p:nvPr/>
        </p:nvPicPr>
        <p:blipFill>
          <a:blip r:embed="rId9" cstate="print"/>
          <a:srcRect/>
          <a:stretch>
            <a:fillRect/>
          </a:stretch>
        </p:blipFill>
        <p:spPr bwMode="auto">
          <a:xfrm>
            <a:off x="4683125" y="2357438"/>
            <a:ext cx="417513" cy="558800"/>
          </a:xfrm>
          <a:prstGeom prst="rect">
            <a:avLst/>
          </a:prstGeom>
          <a:noFill/>
          <a:ln w="9525">
            <a:noFill/>
            <a:miter lim="800000"/>
            <a:headEnd/>
            <a:tailEnd/>
          </a:ln>
        </p:spPr>
      </p:pic>
      <p:sp>
        <p:nvSpPr>
          <p:cNvPr id="3094" name="Text Box 87"/>
          <p:cNvSpPr txBox="1">
            <a:spLocks noChangeArrowheads="1"/>
          </p:cNvSpPr>
          <p:nvPr/>
        </p:nvSpPr>
        <p:spPr bwMode="auto">
          <a:xfrm>
            <a:off x="4440238" y="2870200"/>
            <a:ext cx="823912" cy="339725"/>
          </a:xfrm>
          <a:prstGeom prst="rect">
            <a:avLst/>
          </a:prstGeom>
          <a:noFill/>
          <a:ln w="9525" algn="ctr">
            <a:noFill/>
            <a:miter lim="800000"/>
            <a:headEnd/>
            <a:tailEnd/>
          </a:ln>
        </p:spPr>
        <p:txBody>
          <a:bodyPr wrap="none" lIns="92075" tIns="46038" rIns="92075" bIns="46038">
            <a:spAutoFit/>
          </a:bodyPr>
          <a:lstStyle/>
          <a:p>
            <a:pPr marL="119063" indent="-119063" algn="ctr">
              <a:buClr>
                <a:schemeClr val="accent1"/>
              </a:buClr>
            </a:pPr>
            <a:r>
              <a:rPr lang="en-US" sz="800" i="1">
                <a:solidFill>
                  <a:srgbClr val="333399"/>
                </a:solidFill>
              </a:rPr>
              <a:t>SIMULATION</a:t>
            </a:r>
          </a:p>
          <a:p>
            <a:pPr marL="119063" indent="-119063" algn="ctr">
              <a:buClr>
                <a:schemeClr val="accent1"/>
              </a:buClr>
            </a:pPr>
            <a:r>
              <a:rPr lang="en-US" sz="800" i="1">
                <a:solidFill>
                  <a:srgbClr val="333399"/>
                </a:solidFill>
              </a:rPr>
              <a:t>PLANS</a:t>
            </a:r>
          </a:p>
        </p:txBody>
      </p:sp>
      <p:pic>
        <p:nvPicPr>
          <p:cNvPr id="3095" name="Picture 88" descr="iasicon19"/>
          <p:cNvPicPr>
            <a:picLocks noChangeAspect="1" noChangeArrowheads="1"/>
          </p:cNvPicPr>
          <p:nvPr/>
        </p:nvPicPr>
        <p:blipFill>
          <a:blip r:embed="rId10" cstate="print"/>
          <a:srcRect/>
          <a:stretch>
            <a:fillRect/>
          </a:stretch>
        </p:blipFill>
        <p:spPr bwMode="auto">
          <a:xfrm>
            <a:off x="7959725" y="3722688"/>
            <a:ext cx="1082675" cy="914400"/>
          </a:xfrm>
          <a:prstGeom prst="rect">
            <a:avLst/>
          </a:prstGeom>
          <a:noFill/>
          <a:ln w="9525">
            <a:noFill/>
            <a:miter lim="800000"/>
            <a:headEnd/>
            <a:tailEnd/>
          </a:ln>
        </p:spPr>
      </p:pic>
      <p:pic>
        <p:nvPicPr>
          <p:cNvPr id="3096" name="Picture 89" descr="house039"/>
          <p:cNvPicPr>
            <a:picLocks noChangeAspect="1" noChangeArrowheads="1"/>
          </p:cNvPicPr>
          <p:nvPr/>
        </p:nvPicPr>
        <p:blipFill>
          <a:blip r:embed="rId11" cstate="print"/>
          <a:srcRect/>
          <a:stretch>
            <a:fillRect/>
          </a:stretch>
        </p:blipFill>
        <p:spPr bwMode="auto">
          <a:xfrm>
            <a:off x="4745038" y="3403600"/>
            <a:ext cx="201612" cy="352425"/>
          </a:xfrm>
          <a:prstGeom prst="rect">
            <a:avLst/>
          </a:prstGeom>
          <a:noFill/>
          <a:ln w="9525">
            <a:noFill/>
            <a:miter lim="800000"/>
            <a:headEnd/>
            <a:tailEnd/>
          </a:ln>
        </p:spPr>
      </p:pic>
      <p:grpSp>
        <p:nvGrpSpPr>
          <p:cNvPr id="3097" name="Group 90"/>
          <p:cNvGrpSpPr>
            <a:grpSpLocks/>
          </p:cNvGrpSpPr>
          <p:nvPr/>
        </p:nvGrpSpPr>
        <p:grpSpPr bwMode="auto">
          <a:xfrm>
            <a:off x="3857625" y="3228975"/>
            <a:ext cx="950913" cy="327025"/>
            <a:chOff x="825" y="3627"/>
            <a:chExt cx="666" cy="222"/>
          </a:xfrm>
        </p:grpSpPr>
        <p:pic>
          <p:nvPicPr>
            <p:cNvPr id="3140" name="Picture 91"/>
            <p:cNvPicPr>
              <a:picLocks noChangeAspect="1" noChangeArrowheads="1"/>
            </p:cNvPicPr>
            <p:nvPr/>
          </p:nvPicPr>
          <p:blipFill>
            <a:blip r:embed="rId12" cstate="print"/>
            <a:srcRect/>
            <a:stretch>
              <a:fillRect/>
            </a:stretch>
          </p:blipFill>
          <p:spPr bwMode="auto">
            <a:xfrm>
              <a:off x="825" y="3627"/>
              <a:ext cx="666" cy="206"/>
            </a:xfrm>
            <a:prstGeom prst="rect">
              <a:avLst/>
            </a:prstGeom>
            <a:noFill/>
            <a:ln w="28575" algn="ctr">
              <a:solidFill>
                <a:schemeClr val="hlink"/>
              </a:solidFill>
              <a:miter lim="800000"/>
              <a:headEnd/>
              <a:tailEnd/>
            </a:ln>
          </p:spPr>
        </p:pic>
        <p:sp>
          <p:nvSpPr>
            <p:cNvPr id="3141" name="Rectangle 92"/>
            <p:cNvSpPr>
              <a:spLocks noChangeArrowheads="1"/>
            </p:cNvSpPr>
            <p:nvPr/>
          </p:nvSpPr>
          <p:spPr bwMode="auto">
            <a:xfrm>
              <a:off x="1303" y="3656"/>
              <a:ext cx="87" cy="153"/>
            </a:xfrm>
            <a:prstGeom prst="rect">
              <a:avLst/>
            </a:prstGeom>
            <a:solidFill>
              <a:schemeClr val="bg1"/>
            </a:solidFill>
            <a:ln w="28575" algn="ctr">
              <a:noFill/>
              <a:miter lim="800000"/>
              <a:headEnd/>
              <a:tailEnd/>
            </a:ln>
          </p:spPr>
          <p:txBody>
            <a:bodyPr wrap="none" lIns="92075" tIns="46038" rIns="92075" bIns="46038" anchor="ctr">
              <a:spAutoFit/>
            </a:bodyPr>
            <a:lstStyle/>
            <a:p>
              <a:pPr algn="ctr">
                <a:buClr>
                  <a:schemeClr val="accent1"/>
                </a:buClr>
              </a:pPr>
              <a:endParaRPr lang="en-US"/>
            </a:p>
          </p:txBody>
        </p:sp>
        <p:pic>
          <p:nvPicPr>
            <p:cNvPr id="3142" name="Picture 93"/>
            <p:cNvPicPr>
              <a:picLocks noChangeAspect="1" noChangeArrowheads="1"/>
            </p:cNvPicPr>
            <p:nvPr/>
          </p:nvPicPr>
          <p:blipFill>
            <a:blip r:embed="rId12" cstate="print"/>
            <a:srcRect l="58139" r="28682" b="-7692"/>
            <a:stretch>
              <a:fillRect/>
            </a:stretch>
          </p:blipFill>
          <p:spPr bwMode="auto">
            <a:xfrm>
              <a:off x="1295" y="3627"/>
              <a:ext cx="88" cy="222"/>
            </a:xfrm>
            <a:prstGeom prst="rect">
              <a:avLst/>
            </a:prstGeom>
            <a:noFill/>
            <a:ln w="28575" algn="ctr">
              <a:noFill/>
              <a:miter lim="800000"/>
              <a:headEnd/>
              <a:tailEnd/>
            </a:ln>
          </p:spPr>
        </p:pic>
      </p:grpSp>
      <p:sp>
        <p:nvSpPr>
          <p:cNvPr id="369758" name="Line 94"/>
          <p:cNvSpPr>
            <a:spLocks noChangeShapeType="1"/>
          </p:cNvSpPr>
          <p:nvPr/>
        </p:nvSpPr>
        <p:spPr bwMode="auto">
          <a:xfrm rot="16200000" flipV="1">
            <a:off x="4141788" y="2389188"/>
            <a:ext cx="0" cy="641350"/>
          </a:xfrm>
          <a:prstGeom prst="line">
            <a:avLst/>
          </a:prstGeom>
          <a:noFill/>
          <a:ln w="19050">
            <a:solidFill>
              <a:srgbClr val="FFCC00"/>
            </a:solidFill>
            <a:round/>
            <a:headEnd type="triangle" w="med" len="med"/>
            <a:tailEnd type="triangle" w="med" len="med"/>
          </a:ln>
          <a:effectLst>
            <a:outerShdw dist="28398" dir="3806097"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69759" name="Rectangle 95"/>
          <p:cNvSpPr>
            <a:spLocks noChangeArrowheads="1"/>
          </p:cNvSpPr>
          <p:nvPr/>
        </p:nvSpPr>
        <p:spPr bwMode="auto">
          <a:xfrm>
            <a:off x="5499100" y="1600200"/>
            <a:ext cx="2693988" cy="2124075"/>
          </a:xfrm>
          <a:prstGeom prst="rect">
            <a:avLst/>
          </a:prstGeom>
          <a:solidFill>
            <a:schemeClr val="accent2"/>
          </a:solidFill>
          <a:ln w="9525" algn="ctr">
            <a:noFill/>
            <a:miter lim="800000"/>
            <a:headEnd/>
            <a:tailEnd/>
          </a:ln>
          <a:effectLst>
            <a:prstShdw prst="shdw18" dist="17961" dir="13500000">
              <a:schemeClr val="accent2">
                <a:gamma/>
                <a:shade val="60000"/>
                <a:invGamma/>
              </a:schemeClr>
            </a:prstShdw>
          </a:effectLst>
        </p:spPr>
        <p:txBody>
          <a:bodyPr lIns="92075" tIns="46038" rIns="92075" bIns="46038" anchor="ctr">
            <a:spAutoFit/>
          </a:bodyPr>
          <a:lstStyle/>
          <a:p>
            <a:pPr algn="ctr">
              <a:buClr>
                <a:schemeClr val="accent1"/>
              </a:buClr>
              <a:defRPr/>
            </a:pPr>
            <a:endParaRPr lang="en-US">
              <a:latin typeface="Arial" charset="0"/>
              <a:cs typeface="+mn-cs"/>
            </a:endParaRPr>
          </a:p>
        </p:txBody>
      </p:sp>
      <p:grpSp>
        <p:nvGrpSpPr>
          <p:cNvPr id="3100" name="Group 96"/>
          <p:cNvGrpSpPr>
            <a:grpSpLocks/>
          </p:cNvGrpSpPr>
          <p:nvPr/>
        </p:nvGrpSpPr>
        <p:grpSpPr bwMode="auto">
          <a:xfrm>
            <a:off x="5829300" y="2984500"/>
            <a:ext cx="1873250" cy="709613"/>
            <a:chOff x="3176" y="3176"/>
            <a:chExt cx="1180" cy="447"/>
          </a:xfrm>
        </p:grpSpPr>
        <p:grpSp>
          <p:nvGrpSpPr>
            <p:cNvPr id="3111" name="Group 97"/>
            <p:cNvGrpSpPr>
              <a:grpSpLocks/>
            </p:cNvGrpSpPr>
            <p:nvPr/>
          </p:nvGrpSpPr>
          <p:grpSpPr bwMode="auto">
            <a:xfrm>
              <a:off x="3302" y="3177"/>
              <a:ext cx="512" cy="286"/>
              <a:chOff x="2677" y="3094"/>
              <a:chExt cx="733" cy="457"/>
            </a:xfrm>
          </p:grpSpPr>
          <p:sp>
            <p:nvSpPr>
              <p:cNvPr id="3127" name="AutoShape 98"/>
              <p:cNvSpPr>
                <a:spLocks noChangeArrowheads="1"/>
              </p:cNvSpPr>
              <p:nvPr/>
            </p:nvSpPr>
            <p:spPr bwMode="auto">
              <a:xfrm>
                <a:off x="2794" y="3190"/>
                <a:ext cx="616" cy="361"/>
              </a:xfrm>
              <a:prstGeom prst="roundRect">
                <a:avLst>
                  <a:gd name="adj" fmla="val 16667"/>
                </a:avLst>
              </a:prstGeom>
              <a:solidFill>
                <a:schemeClr val="bg1"/>
              </a:solidFill>
              <a:ln w="3175" algn="ctr">
                <a:solidFill>
                  <a:schemeClr val="tx1"/>
                </a:solidFill>
                <a:round/>
                <a:headEnd/>
                <a:tailEnd/>
              </a:ln>
            </p:spPr>
            <p:txBody>
              <a:bodyPr wrap="none" anchor="ctr"/>
              <a:lstStyle/>
              <a:p>
                <a:pPr algn="ctr">
                  <a:buClr>
                    <a:schemeClr val="accent1"/>
                  </a:buClr>
                </a:pPr>
                <a:endParaRPr lang="en-US"/>
              </a:p>
            </p:txBody>
          </p:sp>
          <p:sp>
            <p:nvSpPr>
              <p:cNvPr id="3128" name="AutoShape 99"/>
              <p:cNvSpPr>
                <a:spLocks noChangeArrowheads="1"/>
              </p:cNvSpPr>
              <p:nvPr/>
            </p:nvSpPr>
            <p:spPr bwMode="auto">
              <a:xfrm>
                <a:off x="2698" y="3094"/>
                <a:ext cx="597" cy="120"/>
              </a:xfrm>
              <a:prstGeom prst="roundRect">
                <a:avLst>
                  <a:gd name="adj" fmla="val 16667"/>
                </a:avLst>
              </a:prstGeom>
              <a:solidFill>
                <a:srgbClr val="FFCC00"/>
              </a:solidFill>
              <a:ln w="3175" algn="ctr">
                <a:solidFill>
                  <a:srgbClr val="006699"/>
                </a:solidFill>
                <a:round/>
                <a:headEnd/>
                <a:tailEnd/>
              </a:ln>
            </p:spPr>
            <p:txBody>
              <a:bodyPr wrap="none" anchor="ctr"/>
              <a:lstStyle/>
              <a:p>
                <a:pPr algn="ctr">
                  <a:buClr>
                    <a:schemeClr val="accent1"/>
                  </a:buClr>
                </a:pPr>
                <a:endParaRPr lang="en-US"/>
              </a:p>
            </p:txBody>
          </p:sp>
          <p:sp>
            <p:nvSpPr>
              <p:cNvPr id="3129" name="Line 100"/>
              <p:cNvSpPr>
                <a:spLocks noChangeShapeType="1"/>
              </p:cNvSpPr>
              <p:nvPr/>
            </p:nvSpPr>
            <p:spPr bwMode="auto">
              <a:xfrm>
                <a:off x="3140" y="3375"/>
                <a:ext cx="212" cy="2"/>
              </a:xfrm>
              <a:prstGeom prst="line">
                <a:avLst/>
              </a:prstGeom>
              <a:noFill/>
              <a:ln w="28575">
                <a:solidFill>
                  <a:schemeClr val="accent2"/>
                </a:solidFill>
                <a:round/>
                <a:headEnd type="none" w="sm" len="sm"/>
                <a:tailEnd type="none" w="sm" len="sm"/>
              </a:ln>
            </p:spPr>
            <p:txBody>
              <a:bodyPr/>
              <a:lstStyle/>
              <a:p>
                <a:endParaRPr lang="en-US"/>
              </a:p>
            </p:txBody>
          </p:sp>
          <p:sp>
            <p:nvSpPr>
              <p:cNvPr id="3130" name="Line 101"/>
              <p:cNvSpPr>
                <a:spLocks noChangeShapeType="1"/>
              </p:cNvSpPr>
              <p:nvPr/>
            </p:nvSpPr>
            <p:spPr bwMode="auto">
              <a:xfrm flipV="1">
                <a:off x="2889" y="3300"/>
                <a:ext cx="152" cy="56"/>
              </a:xfrm>
              <a:prstGeom prst="line">
                <a:avLst/>
              </a:prstGeom>
              <a:noFill/>
              <a:ln w="28575">
                <a:solidFill>
                  <a:schemeClr val="accent2"/>
                </a:solidFill>
                <a:round/>
                <a:headEnd type="none" w="sm" len="sm"/>
                <a:tailEnd type="none" w="sm" len="sm"/>
              </a:ln>
            </p:spPr>
            <p:txBody>
              <a:bodyPr/>
              <a:lstStyle/>
              <a:p>
                <a:endParaRPr lang="en-US"/>
              </a:p>
            </p:txBody>
          </p:sp>
          <p:sp>
            <p:nvSpPr>
              <p:cNvPr id="3131" name="Line 102"/>
              <p:cNvSpPr>
                <a:spLocks noChangeShapeType="1"/>
              </p:cNvSpPr>
              <p:nvPr/>
            </p:nvSpPr>
            <p:spPr bwMode="auto">
              <a:xfrm>
                <a:off x="3039" y="3294"/>
                <a:ext cx="156" cy="105"/>
              </a:xfrm>
              <a:prstGeom prst="line">
                <a:avLst/>
              </a:prstGeom>
              <a:noFill/>
              <a:ln w="28575">
                <a:solidFill>
                  <a:schemeClr val="accent2"/>
                </a:solidFill>
                <a:round/>
                <a:headEnd type="none" w="sm" len="sm"/>
                <a:tailEnd type="none" w="sm" len="sm"/>
              </a:ln>
            </p:spPr>
            <p:txBody>
              <a:bodyPr/>
              <a:lstStyle/>
              <a:p>
                <a:endParaRPr lang="en-US"/>
              </a:p>
            </p:txBody>
          </p:sp>
          <p:sp>
            <p:nvSpPr>
              <p:cNvPr id="3132" name="Line 103"/>
              <p:cNvSpPr>
                <a:spLocks noChangeShapeType="1"/>
              </p:cNvSpPr>
              <p:nvPr/>
            </p:nvSpPr>
            <p:spPr bwMode="auto">
              <a:xfrm>
                <a:off x="2890" y="3382"/>
                <a:ext cx="137" cy="79"/>
              </a:xfrm>
              <a:prstGeom prst="line">
                <a:avLst/>
              </a:prstGeom>
              <a:noFill/>
              <a:ln w="28575">
                <a:solidFill>
                  <a:schemeClr val="accent2"/>
                </a:solidFill>
                <a:round/>
                <a:headEnd type="none" w="sm" len="sm"/>
                <a:tailEnd type="none" w="sm" len="sm"/>
              </a:ln>
            </p:spPr>
            <p:txBody>
              <a:bodyPr/>
              <a:lstStyle/>
              <a:p>
                <a:endParaRPr lang="en-US"/>
              </a:p>
            </p:txBody>
          </p:sp>
          <p:sp>
            <p:nvSpPr>
              <p:cNvPr id="3133" name="Oval 104"/>
              <p:cNvSpPr>
                <a:spLocks noChangeArrowheads="1"/>
              </p:cNvSpPr>
              <p:nvPr/>
            </p:nvSpPr>
            <p:spPr bwMode="auto">
              <a:xfrm>
                <a:off x="2815" y="3317"/>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34" name="Oval 105"/>
              <p:cNvSpPr>
                <a:spLocks noChangeArrowheads="1"/>
              </p:cNvSpPr>
              <p:nvPr/>
            </p:nvSpPr>
            <p:spPr bwMode="auto">
              <a:xfrm>
                <a:off x="3254" y="3316"/>
                <a:ext cx="132"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35" name="Oval 106"/>
              <p:cNvSpPr>
                <a:spLocks noChangeArrowheads="1"/>
              </p:cNvSpPr>
              <p:nvPr/>
            </p:nvSpPr>
            <p:spPr bwMode="auto">
              <a:xfrm>
                <a:off x="2959" y="3248"/>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36" name="Line 107"/>
              <p:cNvSpPr>
                <a:spLocks noChangeShapeType="1"/>
              </p:cNvSpPr>
              <p:nvPr/>
            </p:nvSpPr>
            <p:spPr bwMode="auto">
              <a:xfrm flipV="1">
                <a:off x="3046" y="3382"/>
                <a:ext cx="105" cy="69"/>
              </a:xfrm>
              <a:prstGeom prst="line">
                <a:avLst/>
              </a:prstGeom>
              <a:noFill/>
              <a:ln w="28575">
                <a:solidFill>
                  <a:schemeClr val="accent2"/>
                </a:solidFill>
                <a:round/>
                <a:headEnd type="none" w="sm" len="sm"/>
                <a:tailEnd type="none" w="sm" len="sm"/>
              </a:ln>
            </p:spPr>
            <p:txBody>
              <a:bodyPr/>
              <a:lstStyle/>
              <a:p>
                <a:endParaRPr lang="en-US"/>
              </a:p>
            </p:txBody>
          </p:sp>
          <p:sp>
            <p:nvSpPr>
              <p:cNvPr id="3137" name="Oval 108"/>
              <p:cNvSpPr>
                <a:spLocks noChangeArrowheads="1"/>
              </p:cNvSpPr>
              <p:nvPr/>
            </p:nvSpPr>
            <p:spPr bwMode="auto">
              <a:xfrm>
                <a:off x="2959" y="3400"/>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38" name="Oval 109"/>
              <p:cNvSpPr>
                <a:spLocks noChangeArrowheads="1"/>
              </p:cNvSpPr>
              <p:nvPr/>
            </p:nvSpPr>
            <p:spPr bwMode="auto">
              <a:xfrm>
                <a:off x="3102" y="3316"/>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39" name="Text Box 110"/>
              <p:cNvSpPr txBox="1">
                <a:spLocks noChangeArrowheads="1"/>
              </p:cNvSpPr>
              <p:nvPr/>
            </p:nvSpPr>
            <p:spPr bwMode="auto">
              <a:xfrm>
                <a:off x="2677" y="3102"/>
                <a:ext cx="166" cy="200"/>
              </a:xfrm>
              <a:prstGeom prst="rect">
                <a:avLst/>
              </a:prstGeom>
              <a:noFill/>
              <a:ln w="9525" algn="ctr">
                <a:noFill/>
                <a:miter lim="800000"/>
                <a:headEnd/>
                <a:tailEnd/>
              </a:ln>
            </p:spPr>
            <p:txBody>
              <a:bodyPr wrap="none">
                <a:spAutoFit/>
              </a:bodyPr>
              <a:lstStyle/>
              <a:p>
                <a:endParaRPr lang="en-US" sz="700" i="1">
                  <a:solidFill>
                    <a:schemeClr val="hlink"/>
                  </a:solidFill>
                </a:endParaRPr>
              </a:p>
            </p:txBody>
          </p:sp>
        </p:grpSp>
        <p:grpSp>
          <p:nvGrpSpPr>
            <p:cNvPr id="3112" name="Group 111"/>
            <p:cNvGrpSpPr>
              <a:grpSpLocks/>
            </p:cNvGrpSpPr>
            <p:nvPr/>
          </p:nvGrpSpPr>
          <p:grpSpPr bwMode="auto">
            <a:xfrm>
              <a:off x="3844" y="3176"/>
              <a:ext cx="512" cy="286"/>
              <a:chOff x="3452" y="3092"/>
              <a:chExt cx="733" cy="457"/>
            </a:xfrm>
          </p:grpSpPr>
          <p:sp>
            <p:nvSpPr>
              <p:cNvPr id="3114" name="AutoShape 112"/>
              <p:cNvSpPr>
                <a:spLocks noChangeArrowheads="1"/>
              </p:cNvSpPr>
              <p:nvPr/>
            </p:nvSpPr>
            <p:spPr bwMode="auto">
              <a:xfrm>
                <a:off x="3569" y="3188"/>
                <a:ext cx="616" cy="361"/>
              </a:xfrm>
              <a:prstGeom prst="roundRect">
                <a:avLst>
                  <a:gd name="adj" fmla="val 16667"/>
                </a:avLst>
              </a:prstGeom>
              <a:solidFill>
                <a:schemeClr val="bg1"/>
              </a:solidFill>
              <a:ln w="3175" algn="ctr">
                <a:solidFill>
                  <a:schemeClr val="tx1"/>
                </a:solidFill>
                <a:round/>
                <a:headEnd/>
                <a:tailEnd/>
              </a:ln>
            </p:spPr>
            <p:txBody>
              <a:bodyPr wrap="none" anchor="ctr"/>
              <a:lstStyle/>
              <a:p>
                <a:pPr algn="ctr">
                  <a:buClr>
                    <a:schemeClr val="accent1"/>
                  </a:buClr>
                </a:pPr>
                <a:endParaRPr lang="en-US"/>
              </a:p>
            </p:txBody>
          </p:sp>
          <p:sp>
            <p:nvSpPr>
              <p:cNvPr id="3115" name="AutoShape 113"/>
              <p:cNvSpPr>
                <a:spLocks noChangeArrowheads="1"/>
              </p:cNvSpPr>
              <p:nvPr/>
            </p:nvSpPr>
            <p:spPr bwMode="auto">
              <a:xfrm>
                <a:off x="3473" y="3092"/>
                <a:ext cx="597" cy="120"/>
              </a:xfrm>
              <a:prstGeom prst="roundRect">
                <a:avLst>
                  <a:gd name="adj" fmla="val 16667"/>
                </a:avLst>
              </a:prstGeom>
              <a:solidFill>
                <a:srgbClr val="FFCC00"/>
              </a:solidFill>
              <a:ln w="3175" algn="ctr">
                <a:solidFill>
                  <a:srgbClr val="006699"/>
                </a:solidFill>
                <a:round/>
                <a:headEnd/>
                <a:tailEnd/>
              </a:ln>
            </p:spPr>
            <p:txBody>
              <a:bodyPr wrap="none" anchor="ctr"/>
              <a:lstStyle/>
              <a:p>
                <a:pPr algn="ctr">
                  <a:buClr>
                    <a:schemeClr val="accent1"/>
                  </a:buClr>
                </a:pPr>
                <a:endParaRPr lang="en-US"/>
              </a:p>
            </p:txBody>
          </p:sp>
          <p:sp>
            <p:nvSpPr>
              <p:cNvPr id="3116" name="Line 114"/>
              <p:cNvSpPr>
                <a:spLocks noChangeShapeType="1"/>
              </p:cNvSpPr>
              <p:nvPr/>
            </p:nvSpPr>
            <p:spPr bwMode="auto">
              <a:xfrm>
                <a:off x="3915" y="3373"/>
                <a:ext cx="212" cy="2"/>
              </a:xfrm>
              <a:prstGeom prst="line">
                <a:avLst/>
              </a:prstGeom>
              <a:noFill/>
              <a:ln w="28575">
                <a:solidFill>
                  <a:schemeClr val="accent2"/>
                </a:solidFill>
                <a:round/>
                <a:headEnd type="none" w="sm" len="sm"/>
                <a:tailEnd type="none" w="sm" len="sm"/>
              </a:ln>
            </p:spPr>
            <p:txBody>
              <a:bodyPr/>
              <a:lstStyle/>
              <a:p>
                <a:endParaRPr lang="en-US"/>
              </a:p>
            </p:txBody>
          </p:sp>
          <p:sp>
            <p:nvSpPr>
              <p:cNvPr id="3117" name="Line 115"/>
              <p:cNvSpPr>
                <a:spLocks noChangeShapeType="1"/>
              </p:cNvSpPr>
              <p:nvPr/>
            </p:nvSpPr>
            <p:spPr bwMode="auto">
              <a:xfrm flipV="1">
                <a:off x="3664" y="3298"/>
                <a:ext cx="152" cy="56"/>
              </a:xfrm>
              <a:prstGeom prst="line">
                <a:avLst/>
              </a:prstGeom>
              <a:noFill/>
              <a:ln w="28575">
                <a:solidFill>
                  <a:schemeClr val="accent2"/>
                </a:solidFill>
                <a:round/>
                <a:headEnd type="none" w="sm" len="sm"/>
                <a:tailEnd type="none" w="sm" len="sm"/>
              </a:ln>
            </p:spPr>
            <p:txBody>
              <a:bodyPr/>
              <a:lstStyle/>
              <a:p>
                <a:endParaRPr lang="en-US"/>
              </a:p>
            </p:txBody>
          </p:sp>
          <p:sp>
            <p:nvSpPr>
              <p:cNvPr id="3118" name="Line 116"/>
              <p:cNvSpPr>
                <a:spLocks noChangeShapeType="1"/>
              </p:cNvSpPr>
              <p:nvPr/>
            </p:nvSpPr>
            <p:spPr bwMode="auto">
              <a:xfrm>
                <a:off x="3814" y="3292"/>
                <a:ext cx="156" cy="105"/>
              </a:xfrm>
              <a:prstGeom prst="line">
                <a:avLst/>
              </a:prstGeom>
              <a:noFill/>
              <a:ln w="28575">
                <a:solidFill>
                  <a:schemeClr val="accent2"/>
                </a:solidFill>
                <a:round/>
                <a:headEnd type="none" w="sm" len="sm"/>
                <a:tailEnd type="none" w="sm" len="sm"/>
              </a:ln>
            </p:spPr>
            <p:txBody>
              <a:bodyPr/>
              <a:lstStyle/>
              <a:p>
                <a:endParaRPr lang="en-US"/>
              </a:p>
            </p:txBody>
          </p:sp>
          <p:sp>
            <p:nvSpPr>
              <p:cNvPr id="3119" name="Line 117"/>
              <p:cNvSpPr>
                <a:spLocks noChangeShapeType="1"/>
              </p:cNvSpPr>
              <p:nvPr/>
            </p:nvSpPr>
            <p:spPr bwMode="auto">
              <a:xfrm>
                <a:off x="3665" y="3380"/>
                <a:ext cx="137" cy="79"/>
              </a:xfrm>
              <a:prstGeom prst="line">
                <a:avLst/>
              </a:prstGeom>
              <a:noFill/>
              <a:ln w="28575">
                <a:solidFill>
                  <a:schemeClr val="accent2"/>
                </a:solidFill>
                <a:round/>
                <a:headEnd type="none" w="sm" len="sm"/>
                <a:tailEnd type="none" w="sm" len="sm"/>
              </a:ln>
            </p:spPr>
            <p:txBody>
              <a:bodyPr/>
              <a:lstStyle/>
              <a:p>
                <a:endParaRPr lang="en-US"/>
              </a:p>
            </p:txBody>
          </p:sp>
          <p:sp>
            <p:nvSpPr>
              <p:cNvPr id="3120" name="Oval 118"/>
              <p:cNvSpPr>
                <a:spLocks noChangeArrowheads="1"/>
              </p:cNvSpPr>
              <p:nvPr/>
            </p:nvSpPr>
            <p:spPr bwMode="auto">
              <a:xfrm>
                <a:off x="3590" y="3315"/>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21" name="Oval 119"/>
              <p:cNvSpPr>
                <a:spLocks noChangeArrowheads="1"/>
              </p:cNvSpPr>
              <p:nvPr/>
            </p:nvSpPr>
            <p:spPr bwMode="auto">
              <a:xfrm>
                <a:off x="4029" y="3314"/>
                <a:ext cx="132"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22" name="Oval 120"/>
              <p:cNvSpPr>
                <a:spLocks noChangeArrowheads="1"/>
              </p:cNvSpPr>
              <p:nvPr/>
            </p:nvSpPr>
            <p:spPr bwMode="auto">
              <a:xfrm>
                <a:off x="3734" y="3246"/>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23" name="Line 121"/>
              <p:cNvSpPr>
                <a:spLocks noChangeShapeType="1"/>
              </p:cNvSpPr>
              <p:nvPr/>
            </p:nvSpPr>
            <p:spPr bwMode="auto">
              <a:xfrm flipV="1">
                <a:off x="3821" y="3380"/>
                <a:ext cx="105" cy="69"/>
              </a:xfrm>
              <a:prstGeom prst="line">
                <a:avLst/>
              </a:prstGeom>
              <a:noFill/>
              <a:ln w="28575">
                <a:solidFill>
                  <a:schemeClr val="accent2"/>
                </a:solidFill>
                <a:round/>
                <a:headEnd type="none" w="sm" len="sm"/>
                <a:tailEnd type="none" w="sm" len="sm"/>
              </a:ln>
            </p:spPr>
            <p:txBody>
              <a:bodyPr/>
              <a:lstStyle/>
              <a:p>
                <a:endParaRPr lang="en-US"/>
              </a:p>
            </p:txBody>
          </p:sp>
          <p:sp>
            <p:nvSpPr>
              <p:cNvPr id="3124" name="Oval 122"/>
              <p:cNvSpPr>
                <a:spLocks noChangeArrowheads="1"/>
              </p:cNvSpPr>
              <p:nvPr/>
            </p:nvSpPr>
            <p:spPr bwMode="auto">
              <a:xfrm>
                <a:off x="3734" y="3398"/>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25" name="Oval 123"/>
              <p:cNvSpPr>
                <a:spLocks noChangeArrowheads="1"/>
              </p:cNvSpPr>
              <p:nvPr/>
            </p:nvSpPr>
            <p:spPr bwMode="auto">
              <a:xfrm>
                <a:off x="3877" y="3314"/>
                <a:ext cx="131" cy="122"/>
              </a:xfrm>
              <a:prstGeom prst="ellipse">
                <a:avLst/>
              </a:prstGeom>
              <a:solidFill>
                <a:srgbClr val="CCFFCC"/>
              </a:solidFill>
              <a:ln w="9525">
                <a:solidFill>
                  <a:schemeClr val="folHlink"/>
                </a:solidFill>
                <a:round/>
                <a:headEnd/>
                <a:tailEnd/>
              </a:ln>
            </p:spPr>
            <p:txBody>
              <a:bodyPr wrap="none" anchor="ctr"/>
              <a:lstStyle/>
              <a:p>
                <a:pPr algn="ctr">
                  <a:buClr>
                    <a:schemeClr val="accent1"/>
                  </a:buClr>
                </a:pPr>
                <a:endParaRPr lang="en-US"/>
              </a:p>
            </p:txBody>
          </p:sp>
          <p:sp>
            <p:nvSpPr>
              <p:cNvPr id="3126" name="Text Box 124"/>
              <p:cNvSpPr txBox="1">
                <a:spLocks noChangeArrowheads="1"/>
              </p:cNvSpPr>
              <p:nvPr/>
            </p:nvSpPr>
            <p:spPr bwMode="auto">
              <a:xfrm>
                <a:off x="3452" y="3098"/>
                <a:ext cx="166" cy="200"/>
              </a:xfrm>
              <a:prstGeom prst="rect">
                <a:avLst/>
              </a:prstGeom>
              <a:noFill/>
              <a:ln w="9525" algn="ctr">
                <a:noFill/>
                <a:miter lim="800000"/>
                <a:headEnd/>
                <a:tailEnd/>
              </a:ln>
            </p:spPr>
            <p:txBody>
              <a:bodyPr wrap="none">
                <a:spAutoFit/>
              </a:bodyPr>
              <a:lstStyle/>
              <a:p>
                <a:endParaRPr lang="en-US" sz="700" i="1">
                  <a:solidFill>
                    <a:schemeClr val="hlink"/>
                  </a:solidFill>
                </a:endParaRPr>
              </a:p>
            </p:txBody>
          </p:sp>
        </p:grpSp>
        <p:sp>
          <p:nvSpPr>
            <p:cNvPr id="3113" name="Text Box 125"/>
            <p:cNvSpPr txBox="1">
              <a:spLocks noChangeArrowheads="1"/>
            </p:cNvSpPr>
            <p:nvPr/>
          </p:nvSpPr>
          <p:spPr bwMode="auto">
            <a:xfrm>
              <a:off x="3176" y="3488"/>
              <a:ext cx="608" cy="135"/>
            </a:xfrm>
            <a:prstGeom prst="rect">
              <a:avLst/>
            </a:prstGeom>
            <a:noFill/>
            <a:ln w="9525" algn="ctr">
              <a:noFill/>
              <a:miter lim="800000"/>
              <a:headEnd/>
              <a:tailEnd/>
            </a:ln>
          </p:spPr>
          <p:txBody>
            <a:bodyPr wrap="none" lIns="92075" tIns="46038" rIns="92075" bIns="46038">
              <a:spAutoFit/>
            </a:bodyPr>
            <a:lstStyle/>
            <a:p>
              <a:pPr marL="119063" indent="-119063" algn="ctr">
                <a:buClr>
                  <a:schemeClr val="accent1"/>
                </a:buClr>
              </a:pPr>
              <a:r>
                <a:rPr lang="en-US" sz="800" i="1">
                  <a:solidFill>
                    <a:srgbClr val="333399"/>
                  </a:solidFill>
                </a:rPr>
                <a:t>WEB SERVICES</a:t>
              </a:r>
            </a:p>
          </p:txBody>
        </p:sp>
      </p:grpSp>
      <p:sp>
        <p:nvSpPr>
          <p:cNvPr id="3101" name="Rectangle 126"/>
          <p:cNvSpPr>
            <a:spLocks noChangeArrowheads="1"/>
          </p:cNvSpPr>
          <p:nvPr/>
        </p:nvSpPr>
        <p:spPr bwMode="auto">
          <a:xfrm>
            <a:off x="6005513" y="2278063"/>
            <a:ext cx="1649412" cy="554037"/>
          </a:xfrm>
          <a:prstGeom prst="rect">
            <a:avLst/>
          </a:prstGeom>
          <a:solidFill>
            <a:srgbClr val="006699"/>
          </a:solidFill>
          <a:ln w="19050" algn="ctr">
            <a:solidFill>
              <a:schemeClr val="bg2"/>
            </a:solidFill>
            <a:miter lim="800000"/>
            <a:headEnd/>
            <a:tailEnd/>
          </a:ln>
        </p:spPr>
        <p:txBody>
          <a:bodyPr lIns="92075" tIns="46038" rIns="92075" bIns="46038" anchor="ctr">
            <a:spAutoFit/>
          </a:bodyPr>
          <a:lstStyle/>
          <a:p>
            <a:pPr algn="ctr">
              <a:buClr>
                <a:schemeClr val="accent1"/>
              </a:buClr>
            </a:pPr>
            <a:endParaRPr lang="en-US"/>
          </a:p>
        </p:txBody>
      </p:sp>
      <p:sp>
        <p:nvSpPr>
          <p:cNvPr id="3102" name="Text Box 127"/>
          <p:cNvSpPr txBox="1">
            <a:spLocks noChangeArrowheads="1"/>
          </p:cNvSpPr>
          <p:nvPr/>
        </p:nvSpPr>
        <p:spPr bwMode="auto">
          <a:xfrm>
            <a:off x="6530975" y="2278063"/>
            <a:ext cx="1119188" cy="549275"/>
          </a:xfrm>
          <a:prstGeom prst="rect">
            <a:avLst/>
          </a:prstGeom>
          <a:noFill/>
          <a:ln w="9525" algn="ctr">
            <a:noFill/>
            <a:miter lim="800000"/>
            <a:headEnd/>
            <a:tailEnd/>
          </a:ln>
        </p:spPr>
        <p:txBody>
          <a:bodyPr wrap="none" lIns="92075" tIns="46038" rIns="92075" bIns="46038">
            <a:spAutoFit/>
          </a:bodyPr>
          <a:lstStyle/>
          <a:p>
            <a:pPr marL="119063" indent="-119063" algn="ctr">
              <a:buClr>
                <a:schemeClr val="accent1"/>
              </a:buClr>
            </a:pPr>
            <a:r>
              <a:rPr lang="en-US" sz="1000">
                <a:solidFill>
                  <a:schemeClr val="bg1"/>
                </a:solidFill>
              </a:rPr>
              <a:t>Planning</a:t>
            </a:r>
          </a:p>
          <a:p>
            <a:pPr marL="119063" indent="-119063" algn="ctr">
              <a:buClr>
                <a:schemeClr val="accent1"/>
              </a:buClr>
            </a:pPr>
            <a:r>
              <a:rPr lang="en-US" sz="1000">
                <a:solidFill>
                  <a:schemeClr val="bg1"/>
                </a:solidFill>
              </a:rPr>
              <a:t>Engine and</a:t>
            </a:r>
          </a:p>
          <a:p>
            <a:pPr marL="119063" indent="-119063" algn="ctr">
              <a:buClr>
                <a:schemeClr val="accent1"/>
              </a:buClr>
            </a:pPr>
            <a:r>
              <a:rPr lang="en-US" sz="1000">
                <a:solidFill>
                  <a:schemeClr val="bg1"/>
                </a:solidFill>
              </a:rPr>
              <a:t>Cache Manager</a:t>
            </a:r>
          </a:p>
        </p:txBody>
      </p:sp>
      <p:pic>
        <p:nvPicPr>
          <p:cNvPr id="3103" name="Picture 128" descr="io_blackbox"/>
          <p:cNvPicPr>
            <a:picLocks noChangeAspect="1" noChangeArrowheads="1"/>
          </p:cNvPicPr>
          <p:nvPr/>
        </p:nvPicPr>
        <p:blipFill>
          <a:blip r:embed="rId13" cstate="print"/>
          <a:srcRect/>
          <a:stretch>
            <a:fillRect/>
          </a:stretch>
        </p:blipFill>
        <p:spPr bwMode="auto">
          <a:xfrm>
            <a:off x="6053138" y="2309813"/>
            <a:ext cx="468312" cy="460375"/>
          </a:xfrm>
          <a:prstGeom prst="rect">
            <a:avLst/>
          </a:prstGeom>
          <a:noFill/>
          <a:ln w="9525">
            <a:noFill/>
            <a:miter lim="800000"/>
            <a:headEnd/>
            <a:tailEnd/>
          </a:ln>
        </p:spPr>
      </p:pic>
      <p:sp>
        <p:nvSpPr>
          <p:cNvPr id="369794" name="Line 130"/>
          <p:cNvSpPr>
            <a:spLocks noChangeShapeType="1"/>
          </p:cNvSpPr>
          <p:nvPr/>
        </p:nvSpPr>
        <p:spPr bwMode="auto">
          <a:xfrm rot="16200000" flipV="1">
            <a:off x="5526088" y="2262188"/>
            <a:ext cx="0" cy="895350"/>
          </a:xfrm>
          <a:prstGeom prst="line">
            <a:avLst/>
          </a:prstGeom>
          <a:noFill/>
          <a:ln w="19050">
            <a:solidFill>
              <a:srgbClr val="FFCC00"/>
            </a:solidFill>
            <a:round/>
            <a:headEnd type="triangle" w="med" len="med"/>
            <a:tailEnd type="triangle" w="med" len="med"/>
          </a:ln>
          <a:effectLst>
            <a:outerShdw dist="28398" dir="3806097"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105" name="Text Box 131"/>
          <p:cNvSpPr txBox="1">
            <a:spLocks noChangeArrowheads="1"/>
          </p:cNvSpPr>
          <p:nvPr/>
        </p:nvSpPr>
        <p:spPr bwMode="auto">
          <a:xfrm>
            <a:off x="7240588" y="1762125"/>
            <a:ext cx="693737" cy="244475"/>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000" i="1">
                <a:solidFill>
                  <a:srgbClr val="333399"/>
                </a:solidFill>
              </a:rPr>
              <a:t>UI (ADF)</a:t>
            </a:r>
          </a:p>
        </p:txBody>
      </p:sp>
      <p:pic>
        <p:nvPicPr>
          <p:cNvPr id="3106" name="Picture 132" descr="O_FW_11g_clr"/>
          <p:cNvPicPr>
            <a:picLocks noChangeAspect="1" noChangeArrowheads="1"/>
          </p:cNvPicPr>
          <p:nvPr/>
        </p:nvPicPr>
        <p:blipFill>
          <a:blip r:embed="rId14" cstate="print"/>
          <a:srcRect/>
          <a:stretch>
            <a:fillRect/>
          </a:stretch>
        </p:blipFill>
        <p:spPr bwMode="auto">
          <a:xfrm>
            <a:off x="4892675" y="1681163"/>
            <a:ext cx="1360488" cy="373062"/>
          </a:xfrm>
          <a:prstGeom prst="rect">
            <a:avLst/>
          </a:prstGeom>
          <a:noFill/>
          <a:ln w="28575">
            <a:solidFill>
              <a:schemeClr val="tx1"/>
            </a:solidFill>
            <a:miter lim="800000"/>
            <a:headEnd/>
            <a:tailEnd/>
          </a:ln>
        </p:spPr>
      </p:pic>
      <p:sp>
        <p:nvSpPr>
          <p:cNvPr id="369798" name="Line 134"/>
          <p:cNvSpPr>
            <a:spLocks noChangeShapeType="1"/>
          </p:cNvSpPr>
          <p:nvPr/>
        </p:nvSpPr>
        <p:spPr bwMode="auto">
          <a:xfrm rot="10800000" flipV="1">
            <a:off x="6783388" y="2770188"/>
            <a:ext cx="0" cy="273050"/>
          </a:xfrm>
          <a:prstGeom prst="line">
            <a:avLst/>
          </a:prstGeom>
          <a:noFill/>
          <a:ln w="19050">
            <a:solidFill>
              <a:srgbClr val="FFCC00"/>
            </a:solidFill>
            <a:round/>
            <a:headEnd type="triangle" w="med" len="med"/>
            <a:tailEnd type="triangle" w="med" len="med"/>
          </a:ln>
          <a:effectLst>
            <a:outerShdw dist="28398" dir="3806097"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3108" name="Rectangle 135"/>
          <p:cNvSpPr>
            <a:spLocks noChangeArrowheads="1"/>
          </p:cNvSpPr>
          <p:nvPr/>
        </p:nvSpPr>
        <p:spPr bwMode="auto">
          <a:xfrm>
            <a:off x="825500" y="4592638"/>
            <a:ext cx="8042275" cy="1325562"/>
          </a:xfrm>
          <a:prstGeom prst="rect">
            <a:avLst/>
          </a:prstGeom>
          <a:noFill/>
          <a:ln w="9525" algn="ctr">
            <a:noFill/>
            <a:miter lim="800000"/>
            <a:headEnd/>
            <a:tailEnd/>
          </a:ln>
        </p:spPr>
        <p:txBody>
          <a:bodyPr lIns="0" tIns="0" rIns="0" bIns="0"/>
          <a:lstStyle/>
          <a:p>
            <a:pPr marL="227013" indent="-227013">
              <a:spcBef>
                <a:spcPct val="20000"/>
              </a:spcBef>
              <a:buClr>
                <a:schemeClr val="accent1"/>
              </a:buClr>
            </a:pPr>
            <a:r>
              <a:rPr lang="en-US" sz="1800"/>
              <a:t>Customers can deploy Rapid Planning:</a:t>
            </a:r>
          </a:p>
          <a:p>
            <a:pPr marL="227013" indent="-227013">
              <a:spcBef>
                <a:spcPct val="20000"/>
              </a:spcBef>
              <a:buClr>
                <a:schemeClr val="accent1"/>
              </a:buClr>
              <a:buFontTx/>
              <a:buChar char="•"/>
            </a:pPr>
            <a:r>
              <a:rPr lang="en-US" sz="1800" b="0"/>
              <a:t>Integrated with Oracle EBS and APS 11i10, 12.0, and 12.1 </a:t>
            </a:r>
          </a:p>
          <a:p>
            <a:pPr marL="227013" indent="-227013">
              <a:spcBef>
                <a:spcPct val="20000"/>
              </a:spcBef>
              <a:buClr>
                <a:schemeClr val="accent1"/>
              </a:buClr>
              <a:buFontTx/>
              <a:buChar char="•"/>
            </a:pPr>
            <a:r>
              <a:rPr lang="en-US" sz="1800" b="0"/>
              <a:t>Integrated with Oracle JD Edwards E1 9.0 (via VCP-JDE E1 Integration PIP)</a:t>
            </a:r>
          </a:p>
          <a:p>
            <a:pPr marL="227013" indent="-227013">
              <a:spcBef>
                <a:spcPct val="20000"/>
              </a:spcBef>
              <a:buClr>
                <a:schemeClr val="accent1"/>
              </a:buClr>
              <a:buFontTx/>
              <a:buChar char="•"/>
            </a:pPr>
            <a:r>
              <a:rPr lang="en-US" sz="1800" b="0"/>
              <a:t>Standalone against legacy systems</a:t>
            </a:r>
          </a:p>
        </p:txBody>
      </p:sp>
      <p:pic>
        <p:nvPicPr>
          <p:cNvPr id="3109" name="Picture 136" descr="rp_analytics-after-metric-add.png"/>
          <p:cNvPicPr>
            <a:picLocks noChangeAspect="1"/>
          </p:cNvPicPr>
          <p:nvPr/>
        </p:nvPicPr>
        <p:blipFill>
          <a:blip r:embed="rId15" cstate="print"/>
          <a:srcRect/>
          <a:stretch>
            <a:fillRect/>
          </a:stretch>
        </p:blipFill>
        <p:spPr bwMode="auto">
          <a:xfrm>
            <a:off x="6353175" y="1619250"/>
            <a:ext cx="931863" cy="557213"/>
          </a:xfrm>
          <a:prstGeom prst="rect">
            <a:avLst/>
          </a:prstGeom>
          <a:noFill/>
          <a:ln w="9525">
            <a:noFill/>
            <a:miter lim="800000"/>
            <a:headEnd/>
            <a:tailEnd/>
          </a:ln>
        </p:spPr>
      </p:pic>
      <p:sp>
        <p:nvSpPr>
          <p:cNvPr id="369797" name="Line 133"/>
          <p:cNvSpPr>
            <a:spLocks noChangeShapeType="1"/>
          </p:cNvSpPr>
          <p:nvPr/>
        </p:nvSpPr>
        <p:spPr bwMode="auto">
          <a:xfrm rot="10800000" flipV="1">
            <a:off x="6745288" y="2109788"/>
            <a:ext cx="0" cy="273050"/>
          </a:xfrm>
          <a:prstGeom prst="line">
            <a:avLst/>
          </a:prstGeom>
          <a:noFill/>
          <a:ln w="19050">
            <a:solidFill>
              <a:srgbClr val="FFCC00"/>
            </a:solidFill>
            <a:round/>
            <a:headEnd type="triangle" w="med" len="med"/>
            <a:tailEnd type="triangle" w="med" len="med"/>
          </a:ln>
          <a:effectLst>
            <a:outerShdw dist="28398" dir="3806097"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Tree>
  </p:cSld>
  <p:clrMapOvr>
    <a:masterClrMapping/>
  </p:clrMapOvr>
  <p:transition>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9154" name="Slide Number Placeholder 4"/>
          <p:cNvSpPr>
            <a:spLocks noGrp="1"/>
          </p:cNvSpPr>
          <p:nvPr>
            <p:ph type="sldNum" sz="quarter" idx="11"/>
          </p:nvPr>
        </p:nvSpPr>
        <p:spPr>
          <a:noFill/>
        </p:spPr>
        <p:txBody>
          <a:bodyPr/>
          <a:lstStyle/>
          <a:p>
            <a:fld id="{FFE1AD67-BD5C-48EF-9779-6A48C8957954}" type="slidenum">
              <a:rPr lang="en-US" smtClean="0">
                <a:latin typeface="Arial" pitchFamily="34" charset="0"/>
                <a:cs typeface="Arial" pitchFamily="34" charset="0"/>
              </a:rPr>
              <a:pPr/>
              <a:t>47</a:t>
            </a:fld>
            <a:endParaRPr lang="en-US" smtClean="0">
              <a:latin typeface="Arial" pitchFamily="34" charset="0"/>
              <a:cs typeface="Arial" pitchFamily="34" charset="0"/>
            </a:endParaRPr>
          </a:p>
        </p:txBody>
      </p:sp>
      <p:sp>
        <p:nvSpPr>
          <p:cNvPr id="49155" name="Rectangle 2"/>
          <p:cNvSpPr>
            <a:spLocks noGrp="1" noChangeArrowheads="1"/>
          </p:cNvSpPr>
          <p:nvPr>
            <p:ph type="title"/>
          </p:nvPr>
        </p:nvSpPr>
        <p:spPr/>
        <p:txBody>
          <a:bodyPr/>
          <a:lstStyle/>
          <a:p>
            <a:pPr eaLnBrk="1" hangingPunct="1"/>
            <a:r>
              <a:rPr lang="en-US" smtClean="0"/>
              <a:t>Built with proven Oracle technology</a:t>
            </a:r>
          </a:p>
        </p:txBody>
      </p:sp>
      <p:sp>
        <p:nvSpPr>
          <p:cNvPr id="49156" name="Rectangle 3"/>
          <p:cNvSpPr>
            <a:spLocks noChangeArrowheads="1"/>
          </p:cNvSpPr>
          <p:nvPr/>
        </p:nvSpPr>
        <p:spPr bwMode="auto">
          <a:xfrm>
            <a:off x="1000125" y="2212975"/>
            <a:ext cx="3549650" cy="3287713"/>
          </a:xfrm>
          <a:prstGeom prst="rect">
            <a:avLst/>
          </a:prstGeom>
          <a:noFill/>
          <a:ln w="9525">
            <a:noFill/>
            <a:miter lim="800000"/>
            <a:headEnd/>
            <a:tailEnd/>
          </a:ln>
        </p:spPr>
        <p:txBody>
          <a:bodyPr lIns="92075" tIns="46038" rIns="92075" bIns="46038">
            <a:spAutoFit/>
          </a:bodyPr>
          <a:lstStyle/>
          <a:p>
            <a:pPr marL="176213" indent="-176213" defTabSz="911225">
              <a:spcBef>
                <a:spcPct val="10000"/>
              </a:spcBef>
              <a:buClr>
                <a:schemeClr val="accent1"/>
              </a:buClr>
              <a:buSzPct val="115000"/>
              <a:buFontTx/>
              <a:buChar char="•"/>
            </a:pPr>
            <a:r>
              <a:rPr lang="en-US" sz="1600"/>
              <a:t>J2EE Application Server</a:t>
            </a:r>
          </a:p>
          <a:p>
            <a:pPr marL="176213" indent="-176213" defTabSz="911225">
              <a:spcBef>
                <a:spcPct val="10000"/>
              </a:spcBef>
              <a:buClr>
                <a:schemeClr val="accent1"/>
              </a:buClr>
              <a:buSzPct val="115000"/>
              <a:buFontTx/>
              <a:buChar char="•"/>
            </a:pPr>
            <a:r>
              <a:rPr lang="en-US" sz="1600"/>
              <a:t>Service-Oriented Architecture</a:t>
            </a:r>
          </a:p>
          <a:p>
            <a:pPr marL="176213" indent="-176213" defTabSz="911225">
              <a:spcBef>
                <a:spcPct val="10000"/>
              </a:spcBef>
              <a:buClr>
                <a:schemeClr val="accent1"/>
              </a:buClr>
              <a:buSzPct val="115000"/>
              <a:buFontTx/>
              <a:buChar char="•"/>
            </a:pPr>
            <a:r>
              <a:rPr lang="en-US" sz="1600"/>
              <a:t>Business Process Mgmt</a:t>
            </a:r>
          </a:p>
          <a:p>
            <a:pPr marL="176213" indent="-176213" defTabSz="911225">
              <a:spcBef>
                <a:spcPct val="10000"/>
              </a:spcBef>
              <a:buClr>
                <a:schemeClr val="accent1"/>
              </a:buClr>
              <a:buSzPct val="115000"/>
              <a:buFontTx/>
              <a:buChar char="•"/>
            </a:pPr>
            <a:r>
              <a:rPr lang="en-US" sz="1600"/>
              <a:t>Business Intelligence</a:t>
            </a:r>
          </a:p>
          <a:p>
            <a:pPr marL="176213" indent="-176213" defTabSz="911225">
              <a:spcBef>
                <a:spcPct val="10000"/>
              </a:spcBef>
              <a:buClr>
                <a:schemeClr val="accent1"/>
              </a:buClr>
              <a:buSzPct val="115000"/>
              <a:buFontTx/>
              <a:buChar char="•"/>
            </a:pPr>
            <a:r>
              <a:rPr lang="en-US" sz="1600"/>
              <a:t>Content Management</a:t>
            </a:r>
          </a:p>
          <a:p>
            <a:pPr marL="176213" indent="-176213" defTabSz="911225">
              <a:spcBef>
                <a:spcPct val="10000"/>
              </a:spcBef>
              <a:buClr>
                <a:schemeClr val="accent1"/>
              </a:buClr>
              <a:buSzPct val="115000"/>
              <a:buFontTx/>
              <a:buChar char="•"/>
            </a:pPr>
            <a:r>
              <a:rPr lang="en-US" sz="1600"/>
              <a:t>Identity Management</a:t>
            </a:r>
          </a:p>
          <a:p>
            <a:pPr marL="176213" indent="-176213" defTabSz="911225">
              <a:spcBef>
                <a:spcPct val="10000"/>
              </a:spcBef>
              <a:buClr>
                <a:schemeClr val="accent1"/>
              </a:buClr>
              <a:buSzPct val="115000"/>
              <a:buFontTx/>
              <a:buChar char="•"/>
            </a:pPr>
            <a:r>
              <a:rPr lang="en-US" sz="1600"/>
              <a:t>Collaboration Suite</a:t>
            </a:r>
          </a:p>
          <a:p>
            <a:pPr marL="176213" indent="-176213" defTabSz="911225">
              <a:spcBef>
                <a:spcPct val="10000"/>
              </a:spcBef>
              <a:buClr>
                <a:schemeClr val="accent1"/>
              </a:buClr>
              <a:buSzPct val="115000"/>
              <a:buFontTx/>
              <a:buChar char="•"/>
            </a:pPr>
            <a:r>
              <a:rPr lang="en-US" sz="1600"/>
              <a:t>Enterprise Portal</a:t>
            </a:r>
          </a:p>
          <a:p>
            <a:pPr marL="176213" indent="-176213" defTabSz="911225">
              <a:spcBef>
                <a:spcPct val="10000"/>
              </a:spcBef>
              <a:buClr>
                <a:schemeClr val="accent1"/>
              </a:buClr>
              <a:buSzPct val="115000"/>
              <a:buFontTx/>
              <a:buChar char="•"/>
            </a:pPr>
            <a:r>
              <a:rPr lang="en-US" sz="1600"/>
              <a:t>Business Integration</a:t>
            </a:r>
          </a:p>
          <a:p>
            <a:pPr marL="176213" indent="-176213" defTabSz="911225">
              <a:spcBef>
                <a:spcPct val="10000"/>
              </a:spcBef>
              <a:buClr>
                <a:schemeClr val="accent1"/>
              </a:buClr>
              <a:buSzPct val="115000"/>
              <a:buFontTx/>
              <a:buChar char="•"/>
            </a:pPr>
            <a:r>
              <a:rPr lang="en-US" sz="1600"/>
              <a:t>Data Hubs</a:t>
            </a:r>
          </a:p>
          <a:p>
            <a:pPr marL="176213" indent="-176213" defTabSz="911225">
              <a:spcBef>
                <a:spcPct val="10000"/>
              </a:spcBef>
              <a:buClr>
                <a:schemeClr val="accent1"/>
              </a:buClr>
              <a:buSzPct val="115000"/>
              <a:buFontTx/>
              <a:buChar char="•"/>
            </a:pPr>
            <a:r>
              <a:rPr lang="en-US" sz="1600"/>
              <a:t>Developer Tools</a:t>
            </a:r>
          </a:p>
          <a:p>
            <a:pPr marL="176213" indent="-176213" defTabSz="911225">
              <a:spcBef>
                <a:spcPct val="10000"/>
              </a:spcBef>
              <a:buClr>
                <a:schemeClr val="accent1"/>
              </a:buClr>
              <a:buSzPct val="115000"/>
              <a:buFontTx/>
              <a:buChar char="•"/>
            </a:pPr>
            <a:r>
              <a:rPr lang="en-US" sz="1600"/>
              <a:t>Web Services Management</a:t>
            </a:r>
          </a:p>
        </p:txBody>
      </p:sp>
      <p:sp>
        <p:nvSpPr>
          <p:cNvPr id="49157" name="Rectangle 4"/>
          <p:cNvSpPr>
            <a:spLocks noChangeArrowheads="1"/>
          </p:cNvSpPr>
          <p:nvPr/>
        </p:nvSpPr>
        <p:spPr bwMode="auto">
          <a:xfrm>
            <a:off x="5178425" y="2212975"/>
            <a:ext cx="3114675" cy="3287713"/>
          </a:xfrm>
          <a:prstGeom prst="rect">
            <a:avLst/>
          </a:prstGeom>
          <a:noFill/>
          <a:ln w="9525">
            <a:noFill/>
            <a:miter lim="800000"/>
            <a:headEnd/>
            <a:tailEnd/>
          </a:ln>
        </p:spPr>
        <p:txBody>
          <a:bodyPr lIns="92075" tIns="46038" rIns="92075" bIns="46038">
            <a:spAutoFit/>
          </a:bodyPr>
          <a:lstStyle/>
          <a:p>
            <a:pPr marL="176213" indent="-176213" defTabSz="911225">
              <a:spcBef>
                <a:spcPct val="10000"/>
              </a:spcBef>
              <a:buClr>
                <a:schemeClr val="accent1"/>
              </a:buClr>
              <a:buSzPct val="115000"/>
              <a:buFontTx/>
              <a:buChar char="•"/>
            </a:pPr>
            <a:r>
              <a:rPr lang="en-US" sz="1600"/>
              <a:t>Real Application Clusters</a:t>
            </a:r>
          </a:p>
          <a:p>
            <a:pPr marL="176213" indent="-176213" defTabSz="911225">
              <a:spcBef>
                <a:spcPct val="10000"/>
              </a:spcBef>
              <a:buClr>
                <a:schemeClr val="accent1"/>
              </a:buClr>
              <a:buSzPct val="115000"/>
              <a:buFontTx/>
              <a:buChar char="•"/>
            </a:pPr>
            <a:r>
              <a:rPr lang="en-US" sz="1600"/>
              <a:t>Advanced Security</a:t>
            </a:r>
          </a:p>
          <a:p>
            <a:pPr marL="176213" indent="-176213" defTabSz="911225">
              <a:spcBef>
                <a:spcPct val="10000"/>
              </a:spcBef>
              <a:buClr>
                <a:schemeClr val="accent1"/>
              </a:buClr>
              <a:buSzPct val="115000"/>
              <a:buFontTx/>
              <a:buChar char="•"/>
            </a:pPr>
            <a:r>
              <a:rPr lang="en-US" sz="1600"/>
              <a:t>Embeddable</a:t>
            </a:r>
          </a:p>
          <a:p>
            <a:pPr marL="176213" indent="-176213" defTabSz="911225">
              <a:spcBef>
                <a:spcPct val="10000"/>
              </a:spcBef>
              <a:buClr>
                <a:schemeClr val="accent1"/>
              </a:buClr>
              <a:buSzPct val="115000"/>
              <a:buFontTx/>
              <a:buChar char="•"/>
            </a:pPr>
            <a:r>
              <a:rPr lang="en-US" sz="1600"/>
              <a:t>Secure Enterprise Search</a:t>
            </a:r>
          </a:p>
          <a:p>
            <a:pPr marL="176213" indent="-176213" defTabSz="911225">
              <a:spcBef>
                <a:spcPct val="10000"/>
              </a:spcBef>
              <a:buClr>
                <a:schemeClr val="accent1"/>
              </a:buClr>
              <a:buSzPct val="115000"/>
              <a:buFontTx/>
              <a:buChar char="•"/>
            </a:pPr>
            <a:r>
              <a:rPr lang="en-US" sz="1600"/>
              <a:t>Data Warehousing</a:t>
            </a:r>
          </a:p>
          <a:p>
            <a:pPr marL="176213" indent="-176213" defTabSz="911225">
              <a:spcBef>
                <a:spcPct val="10000"/>
              </a:spcBef>
              <a:buClr>
                <a:schemeClr val="accent1"/>
              </a:buClr>
              <a:buSzPct val="115000"/>
              <a:buFontTx/>
              <a:buChar char="•"/>
            </a:pPr>
            <a:r>
              <a:rPr lang="en-US" sz="1600"/>
              <a:t>Server Virtualization</a:t>
            </a:r>
          </a:p>
          <a:p>
            <a:pPr marL="176213" indent="-176213" defTabSz="911225">
              <a:spcBef>
                <a:spcPct val="10000"/>
              </a:spcBef>
              <a:buClr>
                <a:schemeClr val="accent1"/>
              </a:buClr>
              <a:buSzPct val="115000"/>
              <a:buFontTx/>
              <a:buChar char="•"/>
            </a:pPr>
            <a:r>
              <a:rPr lang="en-US" sz="1600"/>
              <a:t>Enterprise Management</a:t>
            </a:r>
          </a:p>
          <a:p>
            <a:pPr marL="176213" indent="-176213" defTabSz="911225">
              <a:spcBef>
                <a:spcPct val="10000"/>
              </a:spcBef>
              <a:buClr>
                <a:schemeClr val="accent1"/>
              </a:buClr>
              <a:buSzPct val="115000"/>
              <a:buFontTx/>
              <a:buChar char="•"/>
            </a:pPr>
            <a:r>
              <a:rPr lang="en-US" sz="1600"/>
              <a:t>Partitioning</a:t>
            </a:r>
          </a:p>
          <a:p>
            <a:pPr marL="176213" indent="-176213" defTabSz="911225">
              <a:spcBef>
                <a:spcPct val="10000"/>
              </a:spcBef>
              <a:buClr>
                <a:schemeClr val="accent1"/>
              </a:buClr>
              <a:buSzPct val="115000"/>
              <a:buFontTx/>
              <a:buChar char="•"/>
            </a:pPr>
            <a:r>
              <a:rPr lang="en-US" sz="1600"/>
              <a:t>OLAP</a:t>
            </a:r>
          </a:p>
          <a:p>
            <a:pPr marL="176213" indent="-176213" defTabSz="911225">
              <a:spcBef>
                <a:spcPct val="10000"/>
              </a:spcBef>
              <a:buClr>
                <a:schemeClr val="accent1"/>
              </a:buClr>
              <a:buSzPct val="115000"/>
              <a:buFontTx/>
              <a:buChar char="•"/>
            </a:pPr>
            <a:r>
              <a:rPr lang="en-US" sz="1600"/>
              <a:t>Data Mining</a:t>
            </a:r>
          </a:p>
          <a:p>
            <a:pPr marL="176213" indent="-176213" defTabSz="911225">
              <a:spcBef>
                <a:spcPct val="10000"/>
              </a:spcBef>
              <a:buClr>
                <a:schemeClr val="accent1"/>
              </a:buClr>
              <a:buSzPct val="115000"/>
              <a:buFontTx/>
              <a:buChar char="•"/>
            </a:pPr>
            <a:r>
              <a:rPr lang="en-US" sz="1600"/>
              <a:t>Spatial Data</a:t>
            </a:r>
          </a:p>
          <a:p>
            <a:pPr marL="176213" indent="-176213" defTabSz="911225">
              <a:spcBef>
                <a:spcPct val="10000"/>
              </a:spcBef>
              <a:buClr>
                <a:schemeClr val="accent1"/>
              </a:buClr>
              <a:buSzPct val="115000"/>
              <a:buFontTx/>
              <a:buChar char="•"/>
            </a:pPr>
            <a:r>
              <a:rPr lang="en-US" sz="1600"/>
              <a:t>Secure Backup</a:t>
            </a:r>
          </a:p>
        </p:txBody>
      </p:sp>
      <p:pic>
        <p:nvPicPr>
          <p:cNvPr id="49158" name="Picture 5" descr="oracle_db11g_clr"/>
          <p:cNvPicPr>
            <a:picLocks noChangeAspect="1" noChangeArrowheads="1"/>
          </p:cNvPicPr>
          <p:nvPr/>
        </p:nvPicPr>
        <p:blipFill>
          <a:blip r:embed="rId3" cstate="print"/>
          <a:srcRect/>
          <a:stretch>
            <a:fillRect/>
          </a:stretch>
        </p:blipFill>
        <p:spPr bwMode="auto">
          <a:xfrm>
            <a:off x="5246688" y="1214438"/>
            <a:ext cx="2879725" cy="914400"/>
          </a:xfrm>
          <a:prstGeom prst="rect">
            <a:avLst/>
          </a:prstGeom>
          <a:noFill/>
          <a:ln w="9525">
            <a:noFill/>
            <a:miter lim="800000"/>
            <a:headEnd/>
            <a:tailEnd/>
          </a:ln>
        </p:spPr>
      </p:pic>
      <p:pic>
        <p:nvPicPr>
          <p:cNvPr id="49159" name="Picture 6" descr="O_FW_11g_clr"/>
          <p:cNvPicPr>
            <a:picLocks noChangeAspect="1" noChangeArrowheads="1"/>
          </p:cNvPicPr>
          <p:nvPr/>
        </p:nvPicPr>
        <p:blipFill>
          <a:blip r:embed="rId4" cstate="print"/>
          <a:srcRect/>
          <a:stretch>
            <a:fillRect/>
          </a:stretch>
        </p:blipFill>
        <p:spPr bwMode="auto">
          <a:xfrm>
            <a:off x="1108075" y="1212850"/>
            <a:ext cx="3354388" cy="917575"/>
          </a:xfrm>
          <a:prstGeom prst="rect">
            <a:avLst/>
          </a:prstGeom>
          <a:noFill/>
          <a:ln w="9525">
            <a:noFill/>
            <a:miter lim="800000"/>
            <a:headEnd/>
            <a:tailEnd/>
          </a:ln>
        </p:spPr>
      </p:pic>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0178" name="Slide Number Placeholder 4"/>
          <p:cNvSpPr>
            <a:spLocks noGrp="1"/>
          </p:cNvSpPr>
          <p:nvPr>
            <p:ph type="sldNum" sz="quarter" idx="11"/>
          </p:nvPr>
        </p:nvSpPr>
        <p:spPr>
          <a:noFill/>
        </p:spPr>
        <p:txBody>
          <a:bodyPr/>
          <a:lstStyle/>
          <a:p>
            <a:fld id="{666A4375-7FB9-4475-9E59-B4C3D20A69A9}" type="slidenum">
              <a:rPr lang="en-US" smtClean="0">
                <a:latin typeface="Arial" pitchFamily="34" charset="0"/>
                <a:cs typeface="Arial" pitchFamily="34" charset="0"/>
              </a:rPr>
              <a:pPr/>
              <a:t>48</a:t>
            </a:fld>
            <a:endParaRPr lang="en-US" smtClean="0">
              <a:latin typeface="Arial" pitchFamily="34" charset="0"/>
              <a:cs typeface="Arial" pitchFamily="34" charset="0"/>
            </a:endParaRPr>
          </a:p>
        </p:txBody>
      </p:sp>
      <p:sp>
        <p:nvSpPr>
          <p:cNvPr id="50179" name="Oval 901"/>
          <p:cNvSpPr>
            <a:spLocks noChangeArrowheads="1"/>
          </p:cNvSpPr>
          <p:nvPr/>
        </p:nvSpPr>
        <p:spPr bwMode="auto">
          <a:xfrm>
            <a:off x="1752600" y="1028700"/>
            <a:ext cx="5486400" cy="4851400"/>
          </a:xfrm>
          <a:prstGeom prst="ellipse">
            <a:avLst/>
          </a:prstGeom>
          <a:solidFill>
            <a:schemeClr val="accent1"/>
          </a:solidFill>
          <a:ln w="38100" algn="ctr">
            <a:noFill/>
            <a:round/>
            <a:headEnd/>
            <a:tailEnd/>
          </a:ln>
        </p:spPr>
        <p:txBody>
          <a:bodyPr wrap="none" lIns="92075" tIns="46038" rIns="92075" bIns="46038" anchor="ctr"/>
          <a:lstStyle/>
          <a:p>
            <a:pPr algn="ctr">
              <a:buClr>
                <a:schemeClr val="accent1"/>
              </a:buClr>
            </a:pPr>
            <a:endParaRPr lang="en-US"/>
          </a:p>
        </p:txBody>
      </p:sp>
      <p:pic>
        <p:nvPicPr>
          <p:cNvPr id="50180" name="Oval 2"/>
          <p:cNvPicPr>
            <a:picLocks noChangeArrowheads="1"/>
          </p:cNvPicPr>
          <p:nvPr/>
        </p:nvPicPr>
        <p:blipFill>
          <a:blip r:embed="rId3" cstate="print"/>
          <a:srcRect/>
          <a:stretch>
            <a:fillRect/>
          </a:stretch>
        </p:blipFill>
        <p:spPr bwMode="auto">
          <a:xfrm>
            <a:off x="1633538" y="941388"/>
            <a:ext cx="5711825" cy="5111750"/>
          </a:xfrm>
          <a:prstGeom prst="rect">
            <a:avLst/>
          </a:prstGeom>
          <a:noFill/>
          <a:ln w="9525">
            <a:noFill/>
            <a:miter lim="800000"/>
            <a:headEnd/>
            <a:tailEnd/>
          </a:ln>
        </p:spPr>
      </p:pic>
      <p:sp>
        <p:nvSpPr>
          <p:cNvPr id="50181" name="AutoShape 3"/>
          <p:cNvSpPr>
            <a:spLocks noChangeArrowheads="1"/>
          </p:cNvSpPr>
          <p:nvPr/>
        </p:nvSpPr>
        <p:spPr bwMode="auto">
          <a:xfrm>
            <a:off x="239713" y="1630363"/>
            <a:ext cx="2997200" cy="2501900"/>
          </a:xfrm>
          <a:prstGeom prst="roundRect">
            <a:avLst>
              <a:gd name="adj" fmla="val 4819"/>
            </a:avLst>
          </a:prstGeom>
          <a:solidFill>
            <a:srgbClr val="EAEAEA"/>
          </a:solidFill>
          <a:ln w="9525">
            <a:noFill/>
            <a:round/>
            <a:headEnd/>
            <a:tailEnd/>
          </a:ln>
          <a:effectLst>
            <a:prstShdw prst="shdw17" dist="17961" dir="13500000">
              <a:srgbClr val="8C8C8C"/>
            </a:prstShdw>
          </a:effectLst>
        </p:spPr>
        <p:txBody>
          <a:bodyPr wrap="none" anchor="ctr"/>
          <a:lstStyle/>
          <a:p>
            <a:pPr algn="ctr">
              <a:buClr>
                <a:schemeClr val="accent1"/>
              </a:buClr>
            </a:pPr>
            <a:endParaRPr lang="en-US"/>
          </a:p>
        </p:txBody>
      </p:sp>
      <p:sp>
        <p:nvSpPr>
          <p:cNvPr id="50182" name="AutoShape 4"/>
          <p:cNvSpPr>
            <a:spLocks noChangeArrowheads="1"/>
          </p:cNvSpPr>
          <p:nvPr/>
        </p:nvSpPr>
        <p:spPr bwMode="auto">
          <a:xfrm>
            <a:off x="5481638" y="1030288"/>
            <a:ext cx="3478212" cy="4781550"/>
          </a:xfrm>
          <a:prstGeom prst="roundRect">
            <a:avLst>
              <a:gd name="adj" fmla="val 4819"/>
            </a:avLst>
          </a:prstGeom>
          <a:solidFill>
            <a:srgbClr val="EAEAEA"/>
          </a:solidFill>
          <a:ln w="9525">
            <a:noFill/>
            <a:round/>
            <a:headEnd/>
            <a:tailEnd/>
          </a:ln>
          <a:effectLst>
            <a:prstShdw prst="shdw17" dist="17961" dir="13500000">
              <a:srgbClr val="8C8C8C"/>
            </a:prstShdw>
          </a:effectLst>
        </p:spPr>
        <p:txBody>
          <a:bodyPr wrap="none" anchor="ctr"/>
          <a:lstStyle/>
          <a:p>
            <a:pPr algn="ctr">
              <a:buClr>
                <a:schemeClr val="accent1"/>
              </a:buClr>
            </a:pPr>
            <a:endParaRPr lang="en-US"/>
          </a:p>
        </p:txBody>
      </p:sp>
      <p:sp>
        <p:nvSpPr>
          <p:cNvPr id="179205" name="AutoShape 5"/>
          <p:cNvSpPr>
            <a:spLocks noChangeArrowheads="1"/>
          </p:cNvSpPr>
          <p:nvPr/>
        </p:nvSpPr>
        <p:spPr bwMode="auto">
          <a:xfrm>
            <a:off x="3730625" y="2811463"/>
            <a:ext cx="1316038" cy="635000"/>
          </a:xfrm>
          <a:prstGeom prst="roundRect">
            <a:avLst>
              <a:gd name="adj" fmla="val 16667"/>
            </a:avLst>
          </a:prstGeom>
          <a:solidFill>
            <a:schemeClr val="bg1"/>
          </a:solidFill>
          <a:ln w="9525">
            <a:noFill/>
            <a:round/>
            <a:headEnd/>
            <a:tailEnd/>
          </a:ln>
          <a:effectLst>
            <a:prstShdw prst="shdw18" dist="17961" dir="13500000">
              <a:schemeClr val="bg1">
                <a:gamma/>
                <a:shade val="60000"/>
                <a:invGamma/>
              </a:schemeClr>
            </a:prstShdw>
          </a:effectLst>
        </p:spPr>
        <p:txBody>
          <a:bodyPr wrap="none" anchor="ctr"/>
          <a:lstStyle/>
          <a:p>
            <a:pPr algn="ctr">
              <a:buClr>
                <a:schemeClr val="accent1"/>
              </a:buClr>
              <a:defRPr/>
            </a:pPr>
            <a:endParaRPr lang="en-US">
              <a:latin typeface="Arial" charset="0"/>
              <a:cs typeface="+mn-cs"/>
            </a:endParaRPr>
          </a:p>
        </p:txBody>
      </p:sp>
      <p:sp>
        <p:nvSpPr>
          <p:cNvPr id="50184" name="AutoShape 8"/>
          <p:cNvSpPr>
            <a:spLocks noChangeArrowheads="1"/>
          </p:cNvSpPr>
          <p:nvPr/>
        </p:nvSpPr>
        <p:spPr bwMode="auto">
          <a:xfrm rot="5400000">
            <a:off x="3133725" y="1933576"/>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85" name="AutoShape 9"/>
          <p:cNvSpPr>
            <a:spLocks noChangeArrowheads="1"/>
          </p:cNvSpPr>
          <p:nvPr/>
        </p:nvSpPr>
        <p:spPr bwMode="auto">
          <a:xfrm rot="5400000">
            <a:off x="3133725" y="2233613"/>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86" name="AutoShape 10"/>
          <p:cNvSpPr>
            <a:spLocks noChangeArrowheads="1"/>
          </p:cNvSpPr>
          <p:nvPr/>
        </p:nvSpPr>
        <p:spPr bwMode="auto">
          <a:xfrm rot="5400000">
            <a:off x="3133725" y="256540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87" name="AutoShape 11"/>
          <p:cNvSpPr>
            <a:spLocks noChangeArrowheads="1"/>
          </p:cNvSpPr>
          <p:nvPr/>
        </p:nvSpPr>
        <p:spPr bwMode="auto">
          <a:xfrm rot="5400000">
            <a:off x="3133725" y="2897188"/>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88" name="AutoShape 12"/>
          <p:cNvSpPr>
            <a:spLocks noChangeArrowheads="1"/>
          </p:cNvSpPr>
          <p:nvPr/>
        </p:nvSpPr>
        <p:spPr bwMode="auto">
          <a:xfrm rot="5400000">
            <a:off x="3133725" y="3773488"/>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89" name="AutoShape 15"/>
          <p:cNvSpPr>
            <a:spLocks noChangeArrowheads="1"/>
          </p:cNvSpPr>
          <p:nvPr/>
        </p:nvSpPr>
        <p:spPr bwMode="auto">
          <a:xfrm rot="5400000">
            <a:off x="5410200" y="13144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0" name="AutoShape 16"/>
          <p:cNvSpPr>
            <a:spLocks noChangeArrowheads="1"/>
          </p:cNvSpPr>
          <p:nvPr/>
        </p:nvSpPr>
        <p:spPr bwMode="auto">
          <a:xfrm rot="5400000">
            <a:off x="5410200" y="15557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1" name="AutoShape 17"/>
          <p:cNvSpPr>
            <a:spLocks noChangeArrowheads="1"/>
          </p:cNvSpPr>
          <p:nvPr/>
        </p:nvSpPr>
        <p:spPr bwMode="auto">
          <a:xfrm rot="5400000">
            <a:off x="5410200" y="17335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2" name="AutoShape 18"/>
          <p:cNvSpPr>
            <a:spLocks noChangeArrowheads="1"/>
          </p:cNvSpPr>
          <p:nvPr/>
        </p:nvSpPr>
        <p:spPr bwMode="auto">
          <a:xfrm rot="5400000">
            <a:off x="5410200" y="20891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3" name="AutoShape 19"/>
          <p:cNvSpPr>
            <a:spLocks noChangeArrowheads="1"/>
          </p:cNvSpPr>
          <p:nvPr/>
        </p:nvSpPr>
        <p:spPr bwMode="auto">
          <a:xfrm rot="5400000">
            <a:off x="5410200" y="22796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4" name="AutoShape 20"/>
          <p:cNvSpPr>
            <a:spLocks noChangeArrowheads="1"/>
          </p:cNvSpPr>
          <p:nvPr/>
        </p:nvSpPr>
        <p:spPr bwMode="auto">
          <a:xfrm rot="5400000">
            <a:off x="5410200" y="24828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5" name="AutoShape 21"/>
          <p:cNvSpPr>
            <a:spLocks noChangeArrowheads="1"/>
          </p:cNvSpPr>
          <p:nvPr/>
        </p:nvSpPr>
        <p:spPr bwMode="auto">
          <a:xfrm rot="5400000">
            <a:off x="5410200" y="283210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6" name="AutoShape 22"/>
          <p:cNvSpPr>
            <a:spLocks noChangeArrowheads="1"/>
          </p:cNvSpPr>
          <p:nvPr/>
        </p:nvSpPr>
        <p:spPr bwMode="auto">
          <a:xfrm rot="5400000">
            <a:off x="5410200" y="3036888"/>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7" name="AutoShape 23"/>
          <p:cNvSpPr>
            <a:spLocks noChangeArrowheads="1"/>
          </p:cNvSpPr>
          <p:nvPr/>
        </p:nvSpPr>
        <p:spPr bwMode="auto">
          <a:xfrm rot="5400000">
            <a:off x="5410200" y="3275013"/>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8" name="AutoShape 24"/>
          <p:cNvSpPr>
            <a:spLocks noChangeArrowheads="1"/>
          </p:cNvSpPr>
          <p:nvPr/>
        </p:nvSpPr>
        <p:spPr bwMode="auto">
          <a:xfrm rot="5400000">
            <a:off x="5410200" y="407670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199" name="AutoShape 25"/>
          <p:cNvSpPr>
            <a:spLocks noChangeArrowheads="1"/>
          </p:cNvSpPr>
          <p:nvPr/>
        </p:nvSpPr>
        <p:spPr bwMode="auto">
          <a:xfrm rot="5400000">
            <a:off x="3606800" y="2976563"/>
            <a:ext cx="20478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00" name="AutoShape 26"/>
          <p:cNvSpPr>
            <a:spLocks noChangeArrowheads="1"/>
          </p:cNvSpPr>
          <p:nvPr/>
        </p:nvSpPr>
        <p:spPr bwMode="auto">
          <a:xfrm rot="5400000">
            <a:off x="4931569" y="2963069"/>
            <a:ext cx="228600"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01" name="Line 27"/>
          <p:cNvSpPr>
            <a:spLocks noChangeShapeType="1"/>
          </p:cNvSpPr>
          <p:nvPr/>
        </p:nvSpPr>
        <p:spPr bwMode="auto">
          <a:xfrm>
            <a:off x="3302000" y="2071688"/>
            <a:ext cx="365125" cy="1041400"/>
          </a:xfrm>
          <a:prstGeom prst="line">
            <a:avLst/>
          </a:prstGeom>
          <a:noFill/>
          <a:ln w="28575">
            <a:solidFill>
              <a:schemeClr val="bg1"/>
            </a:solidFill>
            <a:round/>
            <a:headEnd type="oval" w="med" len="med"/>
            <a:tailEnd type="oval" w="med" len="med"/>
          </a:ln>
        </p:spPr>
        <p:txBody>
          <a:bodyPr/>
          <a:lstStyle/>
          <a:p>
            <a:endParaRPr lang="en-US"/>
          </a:p>
        </p:txBody>
      </p:sp>
      <p:sp>
        <p:nvSpPr>
          <p:cNvPr id="50202" name="Rectangle 28"/>
          <p:cNvSpPr>
            <a:spLocks noGrp="1" noChangeArrowheads="1"/>
          </p:cNvSpPr>
          <p:nvPr>
            <p:ph type="title"/>
          </p:nvPr>
        </p:nvSpPr>
        <p:spPr/>
        <p:txBody>
          <a:bodyPr/>
          <a:lstStyle/>
          <a:p>
            <a:pPr eaLnBrk="1" hangingPunct="1"/>
            <a:r>
              <a:rPr lang="en-US" smtClean="0"/>
              <a:t>Pre-built integrations to ERP</a:t>
            </a:r>
          </a:p>
        </p:txBody>
      </p:sp>
      <p:sp>
        <p:nvSpPr>
          <p:cNvPr id="50203" name="Text Box 29"/>
          <p:cNvSpPr txBox="1">
            <a:spLocks noChangeArrowheads="1"/>
          </p:cNvSpPr>
          <p:nvPr/>
        </p:nvSpPr>
        <p:spPr bwMode="auto">
          <a:xfrm>
            <a:off x="3743325" y="2825750"/>
            <a:ext cx="1233488" cy="609600"/>
          </a:xfrm>
          <a:prstGeom prst="rect">
            <a:avLst/>
          </a:prstGeom>
          <a:noFill/>
          <a:ln w="9525" algn="ctr">
            <a:noFill/>
            <a:miter lim="800000"/>
            <a:headEnd/>
            <a:tailEnd/>
          </a:ln>
        </p:spPr>
        <p:txBody>
          <a:bodyPr lIns="92075" tIns="46038" rIns="92075" bIns="46038">
            <a:spAutoFit/>
          </a:bodyPr>
          <a:lstStyle/>
          <a:p>
            <a:pPr marL="119063" indent="-119063" algn="ctr">
              <a:spcBef>
                <a:spcPct val="20000"/>
              </a:spcBef>
              <a:buClr>
                <a:schemeClr val="accent1"/>
              </a:buClr>
            </a:pPr>
            <a:r>
              <a:rPr lang="en-US" sz="1000">
                <a:solidFill>
                  <a:schemeClr val="accent1"/>
                </a:solidFill>
              </a:rPr>
              <a:t>ORACLE</a:t>
            </a:r>
          </a:p>
          <a:p>
            <a:pPr marL="119063" indent="-119063" algn="ctr">
              <a:spcBef>
                <a:spcPct val="20000"/>
              </a:spcBef>
              <a:buClr>
                <a:schemeClr val="accent1"/>
              </a:buClr>
            </a:pPr>
            <a:r>
              <a:rPr lang="en-US" sz="1000">
                <a:solidFill>
                  <a:schemeClr val="accent1"/>
                </a:solidFill>
              </a:rPr>
              <a:t>RAPID</a:t>
            </a:r>
          </a:p>
          <a:p>
            <a:pPr marL="119063" indent="-119063" algn="ctr">
              <a:spcBef>
                <a:spcPct val="20000"/>
              </a:spcBef>
              <a:buClr>
                <a:schemeClr val="accent1"/>
              </a:buClr>
            </a:pPr>
            <a:r>
              <a:rPr lang="en-US" sz="1000">
                <a:solidFill>
                  <a:schemeClr val="accent1"/>
                </a:solidFill>
              </a:rPr>
              <a:t>PLANNING</a:t>
            </a:r>
          </a:p>
        </p:txBody>
      </p:sp>
      <p:sp>
        <p:nvSpPr>
          <p:cNvPr id="50204" name="Text Box 30"/>
          <p:cNvSpPr txBox="1">
            <a:spLocks noChangeArrowheads="1"/>
          </p:cNvSpPr>
          <p:nvPr/>
        </p:nvSpPr>
        <p:spPr bwMode="auto">
          <a:xfrm>
            <a:off x="5611813" y="1225550"/>
            <a:ext cx="3187700" cy="392113"/>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Bill of material headers, bom components, </a:t>
            </a:r>
          </a:p>
          <a:p>
            <a:pPr marL="119063" indent="-119063">
              <a:spcBef>
                <a:spcPct val="20000"/>
              </a:spcBef>
              <a:buClr>
                <a:schemeClr val="accent1"/>
              </a:buClr>
            </a:pPr>
            <a:r>
              <a:rPr lang="en-US" sz="900">
                <a:solidFill>
                  <a:schemeClr val="folHlink"/>
                </a:solidFill>
              </a:rPr>
              <a:t>component substitutes, engineering change orders</a:t>
            </a:r>
          </a:p>
        </p:txBody>
      </p:sp>
      <p:sp>
        <p:nvSpPr>
          <p:cNvPr id="50205" name="Text Box 829"/>
          <p:cNvSpPr txBox="1">
            <a:spLocks noChangeArrowheads="1"/>
          </p:cNvSpPr>
          <p:nvPr/>
        </p:nvSpPr>
        <p:spPr bwMode="auto">
          <a:xfrm>
            <a:off x="5608638" y="1587500"/>
            <a:ext cx="3190875"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Calendars, calendar exceptions, work day patterns </a:t>
            </a:r>
          </a:p>
        </p:txBody>
      </p:sp>
      <p:sp>
        <p:nvSpPr>
          <p:cNvPr id="50206" name="Text Box 830"/>
          <p:cNvSpPr txBox="1">
            <a:spLocks noChangeArrowheads="1"/>
          </p:cNvSpPr>
          <p:nvPr/>
        </p:nvSpPr>
        <p:spPr bwMode="auto">
          <a:xfrm>
            <a:off x="5605463" y="1771650"/>
            <a:ext cx="3368675"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Categories, category sets; UOMs, UOM class conversions</a:t>
            </a:r>
          </a:p>
        </p:txBody>
      </p:sp>
      <p:sp>
        <p:nvSpPr>
          <p:cNvPr id="50207" name="Text Box 831"/>
          <p:cNvSpPr txBox="1">
            <a:spLocks noChangeArrowheads="1"/>
          </p:cNvSpPr>
          <p:nvPr/>
        </p:nvSpPr>
        <p:spPr bwMode="auto">
          <a:xfrm>
            <a:off x="5613400" y="1952625"/>
            <a:ext cx="3421063"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Demand classes, forecast demands, demand schedules </a:t>
            </a:r>
          </a:p>
        </p:txBody>
      </p:sp>
      <p:sp>
        <p:nvSpPr>
          <p:cNvPr id="50208" name="Text Box 832"/>
          <p:cNvSpPr txBox="1">
            <a:spLocks noChangeArrowheads="1"/>
          </p:cNvSpPr>
          <p:nvPr/>
        </p:nvSpPr>
        <p:spPr bwMode="auto">
          <a:xfrm>
            <a:off x="5610225" y="2119313"/>
            <a:ext cx="3421063"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Work order headers, components, operations </a:t>
            </a:r>
          </a:p>
        </p:txBody>
      </p:sp>
      <p:sp>
        <p:nvSpPr>
          <p:cNvPr id="50209" name="Text Box 833"/>
          <p:cNvSpPr txBox="1">
            <a:spLocks noChangeArrowheads="1"/>
          </p:cNvSpPr>
          <p:nvPr/>
        </p:nvSpPr>
        <p:spPr bwMode="auto">
          <a:xfrm>
            <a:off x="5607050" y="2298700"/>
            <a:ext cx="3421063"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Routings, operations, resources, resource instances, lines </a:t>
            </a:r>
          </a:p>
        </p:txBody>
      </p:sp>
      <p:sp>
        <p:nvSpPr>
          <p:cNvPr id="50210" name="Text Box 834"/>
          <p:cNvSpPr txBox="1">
            <a:spLocks noChangeArrowheads="1"/>
          </p:cNvSpPr>
          <p:nvPr/>
        </p:nvSpPr>
        <p:spPr bwMode="auto">
          <a:xfrm>
            <a:off x="5603875" y="2482850"/>
            <a:ext cx="3421063" cy="392113"/>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Forecast designators, demand schedule designators, </a:t>
            </a:r>
          </a:p>
          <a:p>
            <a:pPr marL="119063" indent="-119063">
              <a:spcBef>
                <a:spcPct val="20000"/>
              </a:spcBef>
              <a:buClr>
                <a:schemeClr val="accent1"/>
              </a:buClr>
            </a:pPr>
            <a:r>
              <a:rPr lang="en-US" sz="900">
                <a:solidFill>
                  <a:schemeClr val="folHlink"/>
                </a:solidFill>
              </a:rPr>
              <a:t>plan order designators, sales channels </a:t>
            </a:r>
          </a:p>
        </p:txBody>
      </p:sp>
      <p:sp>
        <p:nvSpPr>
          <p:cNvPr id="50211" name="Text Box 835"/>
          <p:cNvSpPr txBox="1">
            <a:spLocks noChangeArrowheads="1"/>
          </p:cNvSpPr>
          <p:nvPr/>
        </p:nvSpPr>
        <p:spPr bwMode="auto">
          <a:xfrm>
            <a:off x="5600700" y="2846388"/>
            <a:ext cx="3421063"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Planners, unit of measures, UOM class conversions</a:t>
            </a:r>
          </a:p>
        </p:txBody>
      </p:sp>
      <p:sp>
        <p:nvSpPr>
          <p:cNvPr id="50212" name="Text Box 836"/>
          <p:cNvSpPr txBox="1">
            <a:spLocks noChangeArrowheads="1"/>
          </p:cNvSpPr>
          <p:nvPr/>
        </p:nvSpPr>
        <p:spPr bwMode="auto">
          <a:xfrm>
            <a:off x="5597525" y="3287713"/>
            <a:ext cx="3421063" cy="392112"/>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Organizations, shipping networks, subinventories, </a:t>
            </a:r>
          </a:p>
          <a:p>
            <a:pPr marL="119063" indent="-119063">
              <a:spcBef>
                <a:spcPct val="20000"/>
              </a:spcBef>
              <a:buClr>
                <a:schemeClr val="accent1"/>
              </a:buClr>
            </a:pPr>
            <a:r>
              <a:rPr lang="en-US" sz="900">
                <a:solidFill>
                  <a:schemeClr val="folHlink"/>
                </a:solidFill>
              </a:rPr>
              <a:t>location associations, shipping methods </a:t>
            </a:r>
          </a:p>
        </p:txBody>
      </p:sp>
      <p:sp>
        <p:nvSpPr>
          <p:cNvPr id="50213" name="Text Box 837"/>
          <p:cNvSpPr txBox="1">
            <a:spLocks noChangeArrowheads="1"/>
          </p:cNvSpPr>
          <p:nvPr/>
        </p:nvSpPr>
        <p:spPr bwMode="auto">
          <a:xfrm>
            <a:off x="5594350" y="4095750"/>
            <a:ext cx="3421063" cy="392113"/>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OSFM material requirements, operations resources,</a:t>
            </a:r>
          </a:p>
          <a:p>
            <a:pPr marL="119063" indent="-119063">
              <a:spcBef>
                <a:spcPct val="20000"/>
              </a:spcBef>
              <a:buClr>
                <a:schemeClr val="accent1"/>
              </a:buClr>
            </a:pPr>
            <a:r>
              <a:rPr lang="en-US" sz="900">
                <a:solidFill>
                  <a:schemeClr val="folHlink"/>
                </a:solidFill>
              </a:rPr>
              <a:t>operations, operation networks </a:t>
            </a:r>
          </a:p>
        </p:txBody>
      </p:sp>
      <p:sp>
        <p:nvSpPr>
          <p:cNvPr id="50214" name="AutoShape 838"/>
          <p:cNvSpPr>
            <a:spLocks noChangeArrowheads="1"/>
          </p:cNvSpPr>
          <p:nvPr/>
        </p:nvSpPr>
        <p:spPr bwMode="auto">
          <a:xfrm rot="5400000">
            <a:off x="5407025" y="3851276"/>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15" name="Text Box 839"/>
          <p:cNvSpPr txBox="1">
            <a:spLocks noChangeArrowheads="1"/>
          </p:cNvSpPr>
          <p:nvPr/>
        </p:nvSpPr>
        <p:spPr bwMode="auto">
          <a:xfrm>
            <a:off x="5597525" y="3054350"/>
            <a:ext cx="3421063"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Items, item substitutes, co- and by-products </a:t>
            </a:r>
          </a:p>
        </p:txBody>
      </p:sp>
      <p:sp>
        <p:nvSpPr>
          <p:cNvPr id="50216" name="Text Box 840"/>
          <p:cNvSpPr txBox="1">
            <a:spLocks noChangeArrowheads="1"/>
          </p:cNvSpPr>
          <p:nvPr/>
        </p:nvSpPr>
        <p:spPr bwMode="auto">
          <a:xfrm>
            <a:off x="5605463" y="3651250"/>
            <a:ext cx="3421062"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Sourcing</a:t>
            </a:r>
          </a:p>
        </p:txBody>
      </p:sp>
      <p:sp>
        <p:nvSpPr>
          <p:cNvPr id="50217" name="Text Box 841"/>
          <p:cNvSpPr txBox="1">
            <a:spLocks noChangeArrowheads="1"/>
          </p:cNvSpPr>
          <p:nvPr/>
        </p:nvSpPr>
        <p:spPr bwMode="auto">
          <a:xfrm>
            <a:off x="5602288" y="3870325"/>
            <a:ext cx="3421062" cy="228600"/>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Items, item substitutes, co- and by-products</a:t>
            </a:r>
          </a:p>
        </p:txBody>
      </p:sp>
      <p:sp>
        <p:nvSpPr>
          <p:cNvPr id="50218" name="AutoShape 842"/>
          <p:cNvSpPr>
            <a:spLocks noChangeArrowheads="1"/>
          </p:cNvSpPr>
          <p:nvPr/>
        </p:nvSpPr>
        <p:spPr bwMode="auto">
          <a:xfrm rot="5400000">
            <a:off x="5414963" y="3625850"/>
            <a:ext cx="134937" cy="284163"/>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19" name="Text Box 843"/>
          <p:cNvSpPr txBox="1">
            <a:spLocks noChangeArrowheads="1"/>
          </p:cNvSpPr>
          <p:nvPr/>
        </p:nvSpPr>
        <p:spPr bwMode="auto">
          <a:xfrm>
            <a:off x="5584825" y="4525963"/>
            <a:ext cx="3514725" cy="392112"/>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Purchase order supplies, requisition supplies, supplier</a:t>
            </a:r>
          </a:p>
          <a:p>
            <a:pPr marL="119063" indent="-119063">
              <a:spcBef>
                <a:spcPct val="20000"/>
              </a:spcBef>
              <a:buClr>
                <a:schemeClr val="accent1"/>
              </a:buClr>
            </a:pPr>
            <a:r>
              <a:rPr lang="en-US" sz="900">
                <a:solidFill>
                  <a:schemeClr val="folHlink"/>
                </a:solidFill>
              </a:rPr>
              <a:t>capacities, supplier flex fences, item suppliers</a:t>
            </a:r>
          </a:p>
        </p:txBody>
      </p:sp>
      <p:sp>
        <p:nvSpPr>
          <p:cNvPr id="50220" name="Text Box 844"/>
          <p:cNvSpPr txBox="1">
            <a:spLocks noChangeArrowheads="1"/>
          </p:cNvSpPr>
          <p:nvPr/>
        </p:nvSpPr>
        <p:spPr bwMode="auto">
          <a:xfrm>
            <a:off x="5592763" y="4933950"/>
            <a:ext cx="3421062" cy="392113"/>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Resource availability, resource requirements, resource</a:t>
            </a:r>
          </a:p>
          <a:p>
            <a:pPr marL="119063" indent="-119063">
              <a:spcBef>
                <a:spcPct val="20000"/>
              </a:spcBef>
              <a:buClr>
                <a:schemeClr val="accent1"/>
              </a:buClr>
            </a:pPr>
            <a:r>
              <a:rPr lang="en-US" sz="900">
                <a:solidFill>
                  <a:schemeClr val="folHlink"/>
                </a:solidFill>
              </a:rPr>
              <a:t>groups, resource shifts, shift exceptions, shift times</a:t>
            </a:r>
          </a:p>
        </p:txBody>
      </p:sp>
      <p:sp>
        <p:nvSpPr>
          <p:cNvPr id="50221" name="Text Box 845"/>
          <p:cNvSpPr txBox="1">
            <a:spLocks noChangeArrowheads="1"/>
          </p:cNvSpPr>
          <p:nvPr/>
        </p:nvSpPr>
        <p:spPr bwMode="auto">
          <a:xfrm>
            <a:off x="5578475" y="5319713"/>
            <a:ext cx="3421063" cy="392112"/>
          </a:xfrm>
          <a:prstGeom prst="rect">
            <a:avLst/>
          </a:prstGeom>
          <a:noFill/>
          <a:ln w="9525" algn="ctr">
            <a:noFill/>
            <a:miter lim="800000"/>
            <a:headEnd/>
            <a:tailEnd/>
          </a:ln>
        </p:spPr>
        <p:txBody>
          <a:bodyPr lIns="92075" tIns="46038" rIns="92075" bIns="46038">
            <a:spAutoFit/>
          </a:bodyPr>
          <a:lstStyle/>
          <a:p>
            <a:pPr marL="119063" indent="-119063">
              <a:spcBef>
                <a:spcPct val="20000"/>
              </a:spcBef>
              <a:buClr>
                <a:schemeClr val="accent1"/>
              </a:buClr>
            </a:pPr>
            <a:r>
              <a:rPr lang="en-US" sz="900">
                <a:solidFill>
                  <a:schemeClr val="folHlink"/>
                </a:solidFill>
              </a:rPr>
              <a:t>Safety stocks, sales order demands, reservations, on-hand, </a:t>
            </a:r>
          </a:p>
          <a:p>
            <a:pPr marL="119063" indent="-119063">
              <a:spcBef>
                <a:spcPct val="20000"/>
              </a:spcBef>
              <a:buClr>
                <a:schemeClr val="accent1"/>
              </a:buClr>
            </a:pPr>
            <a:r>
              <a:rPr lang="en-US" sz="900">
                <a:solidFill>
                  <a:schemeClr val="folHlink"/>
                </a:solidFill>
              </a:rPr>
              <a:t>intransit supplies, work order supplies</a:t>
            </a:r>
          </a:p>
        </p:txBody>
      </p:sp>
      <p:sp>
        <p:nvSpPr>
          <p:cNvPr id="50222" name="Text Box 847"/>
          <p:cNvSpPr txBox="1">
            <a:spLocks noChangeArrowheads="1"/>
          </p:cNvSpPr>
          <p:nvPr/>
        </p:nvSpPr>
        <p:spPr bwMode="auto">
          <a:xfrm>
            <a:off x="304800" y="1957388"/>
            <a:ext cx="2763838"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Global and local demand schedules (DEM DM)</a:t>
            </a:r>
          </a:p>
        </p:txBody>
      </p:sp>
      <p:sp>
        <p:nvSpPr>
          <p:cNvPr id="50223" name="Text Box 848"/>
          <p:cNvSpPr txBox="1">
            <a:spLocks noChangeArrowheads="1"/>
          </p:cNvSpPr>
          <p:nvPr/>
        </p:nvSpPr>
        <p:spPr bwMode="auto">
          <a:xfrm>
            <a:off x="312738" y="2243138"/>
            <a:ext cx="2763837"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Time phased safety stocks (IO)</a:t>
            </a:r>
          </a:p>
        </p:txBody>
      </p:sp>
      <p:sp>
        <p:nvSpPr>
          <p:cNvPr id="50224" name="Text Box 849"/>
          <p:cNvSpPr txBox="1">
            <a:spLocks noChangeArrowheads="1"/>
          </p:cNvSpPr>
          <p:nvPr/>
        </p:nvSpPr>
        <p:spPr bwMode="auto">
          <a:xfrm>
            <a:off x="309563" y="2573338"/>
            <a:ext cx="2763837"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Firm planned work orders (PS)</a:t>
            </a:r>
          </a:p>
        </p:txBody>
      </p:sp>
      <p:sp>
        <p:nvSpPr>
          <p:cNvPr id="50225" name="Text Box 850"/>
          <p:cNvSpPr txBox="1">
            <a:spLocks noChangeArrowheads="1"/>
          </p:cNvSpPr>
          <p:nvPr/>
        </p:nvSpPr>
        <p:spPr bwMode="auto">
          <a:xfrm>
            <a:off x="306388" y="2914650"/>
            <a:ext cx="2763837"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Sourcing rule assignment sets (SNO)</a:t>
            </a:r>
          </a:p>
        </p:txBody>
      </p:sp>
      <p:sp>
        <p:nvSpPr>
          <p:cNvPr id="50226" name="Text Box 851"/>
          <p:cNvSpPr txBox="1">
            <a:spLocks noChangeArrowheads="1"/>
          </p:cNvSpPr>
          <p:nvPr/>
        </p:nvSpPr>
        <p:spPr bwMode="auto">
          <a:xfrm>
            <a:off x="184150" y="3789363"/>
            <a:ext cx="2894013"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Plan archives and scenario assignments (APCC)</a:t>
            </a:r>
          </a:p>
        </p:txBody>
      </p:sp>
      <p:sp>
        <p:nvSpPr>
          <p:cNvPr id="50227" name="AutoShape 854"/>
          <p:cNvSpPr>
            <a:spLocks noChangeArrowheads="1"/>
          </p:cNvSpPr>
          <p:nvPr/>
        </p:nvSpPr>
        <p:spPr bwMode="auto">
          <a:xfrm rot="5400000">
            <a:off x="3133725" y="3203576"/>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28" name="Text Box 855"/>
          <p:cNvSpPr txBox="1">
            <a:spLocks noChangeArrowheads="1"/>
          </p:cNvSpPr>
          <p:nvPr/>
        </p:nvSpPr>
        <p:spPr bwMode="auto">
          <a:xfrm>
            <a:off x="300038" y="3219450"/>
            <a:ext cx="2774950"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Order reservations (GOP)</a:t>
            </a:r>
          </a:p>
        </p:txBody>
      </p:sp>
      <p:sp>
        <p:nvSpPr>
          <p:cNvPr id="50229" name="AutoShape 856"/>
          <p:cNvSpPr>
            <a:spLocks noChangeArrowheads="1"/>
          </p:cNvSpPr>
          <p:nvPr/>
        </p:nvSpPr>
        <p:spPr bwMode="auto">
          <a:xfrm rot="5400000">
            <a:off x="3133725" y="3481388"/>
            <a:ext cx="134938"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30" name="Text Box 857"/>
          <p:cNvSpPr txBox="1">
            <a:spLocks noChangeArrowheads="1"/>
          </p:cNvSpPr>
          <p:nvPr/>
        </p:nvSpPr>
        <p:spPr bwMode="auto">
          <a:xfrm>
            <a:off x="287338" y="3497263"/>
            <a:ext cx="2787650"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Order forecasts and supply commits (CP)</a:t>
            </a:r>
          </a:p>
        </p:txBody>
      </p:sp>
      <p:sp>
        <p:nvSpPr>
          <p:cNvPr id="50231" name="AutoShape 858"/>
          <p:cNvSpPr>
            <a:spLocks noChangeArrowheads="1"/>
          </p:cNvSpPr>
          <p:nvPr/>
        </p:nvSpPr>
        <p:spPr bwMode="auto">
          <a:xfrm rot="5400000">
            <a:off x="5407025" y="449580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32" name="AutoShape 859"/>
          <p:cNvSpPr>
            <a:spLocks noChangeArrowheads="1"/>
          </p:cNvSpPr>
          <p:nvPr/>
        </p:nvSpPr>
        <p:spPr bwMode="auto">
          <a:xfrm rot="5400000">
            <a:off x="5414963" y="4903787"/>
            <a:ext cx="134938" cy="284163"/>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33" name="AutoShape 860"/>
          <p:cNvSpPr>
            <a:spLocks noChangeArrowheads="1"/>
          </p:cNvSpPr>
          <p:nvPr/>
        </p:nvSpPr>
        <p:spPr bwMode="auto">
          <a:xfrm rot="5400000">
            <a:off x="5422900" y="52895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34" name="Line 862"/>
          <p:cNvSpPr>
            <a:spLocks noChangeShapeType="1"/>
          </p:cNvSpPr>
          <p:nvPr/>
        </p:nvSpPr>
        <p:spPr bwMode="auto">
          <a:xfrm>
            <a:off x="3290888" y="2365375"/>
            <a:ext cx="363537" cy="735013"/>
          </a:xfrm>
          <a:prstGeom prst="line">
            <a:avLst/>
          </a:prstGeom>
          <a:noFill/>
          <a:ln w="28575">
            <a:solidFill>
              <a:schemeClr val="bg1"/>
            </a:solidFill>
            <a:round/>
            <a:headEnd type="oval" w="med" len="med"/>
            <a:tailEnd type="oval" w="med" len="med"/>
          </a:ln>
        </p:spPr>
        <p:txBody>
          <a:bodyPr/>
          <a:lstStyle/>
          <a:p>
            <a:endParaRPr lang="en-US"/>
          </a:p>
        </p:txBody>
      </p:sp>
      <p:sp>
        <p:nvSpPr>
          <p:cNvPr id="50235" name="Line 863"/>
          <p:cNvSpPr>
            <a:spLocks noChangeShapeType="1"/>
          </p:cNvSpPr>
          <p:nvPr/>
        </p:nvSpPr>
        <p:spPr bwMode="auto">
          <a:xfrm>
            <a:off x="3290888" y="2692400"/>
            <a:ext cx="363537" cy="406400"/>
          </a:xfrm>
          <a:prstGeom prst="line">
            <a:avLst/>
          </a:prstGeom>
          <a:noFill/>
          <a:ln w="28575">
            <a:solidFill>
              <a:schemeClr val="bg1"/>
            </a:solidFill>
            <a:round/>
            <a:headEnd type="oval" w="med" len="med"/>
            <a:tailEnd type="oval" w="med" len="med"/>
          </a:ln>
        </p:spPr>
        <p:txBody>
          <a:bodyPr/>
          <a:lstStyle/>
          <a:p>
            <a:endParaRPr lang="en-US"/>
          </a:p>
        </p:txBody>
      </p:sp>
      <p:sp>
        <p:nvSpPr>
          <p:cNvPr id="50236" name="Line 864"/>
          <p:cNvSpPr>
            <a:spLocks noChangeShapeType="1"/>
          </p:cNvSpPr>
          <p:nvPr/>
        </p:nvSpPr>
        <p:spPr bwMode="auto">
          <a:xfrm>
            <a:off x="3290888" y="3041650"/>
            <a:ext cx="374650" cy="90488"/>
          </a:xfrm>
          <a:prstGeom prst="line">
            <a:avLst/>
          </a:prstGeom>
          <a:noFill/>
          <a:ln w="28575">
            <a:solidFill>
              <a:schemeClr val="bg1"/>
            </a:solidFill>
            <a:round/>
            <a:headEnd type="oval" w="med" len="med"/>
            <a:tailEnd type="oval" w="med" len="med"/>
          </a:ln>
        </p:spPr>
        <p:txBody>
          <a:bodyPr/>
          <a:lstStyle/>
          <a:p>
            <a:endParaRPr lang="en-US"/>
          </a:p>
        </p:txBody>
      </p:sp>
      <p:sp>
        <p:nvSpPr>
          <p:cNvPr id="50237" name="Line 865"/>
          <p:cNvSpPr>
            <a:spLocks noChangeShapeType="1"/>
          </p:cNvSpPr>
          <p:nvPr/>
        </p:nvSpPr>
        <p:spPr bwMode="auto">
          <a:xfrm flipV="1">
            <a:off x="3290888" y="3133725"/>
            <a:ext cx="361950" cy="212725"/>
          </a:xfrm>
          <a:prstGeom prst="line">
            <a:avLst/>
          </a:prstGeom>
          <a:noFill/>
          <a:ln w="28575">
            <a:solidFill>
              <a:schemeClr val="bg1"/>
            </a:solidFill>
            <a:round/>
            <a:headEnd type="oval" w="med" len="med"/>
            <a:tailEnd type="oval" w="med" len="med"/>
          </a:ln>
        </p:spPr>
        <p:txBody>
          <a:bodyPr/>
          <a:lstStyle/>
          <a:p>
            <a:endParaRPr lang="en-US"/>
          </a:p>
        </p:txBody>
      </p:sp>
      <p:sp>
        <p:nvSpPr>
          <p:cNvPr id="50238" name="Line 866"/>
          <p:cNvSpPr>
            <a:spLocks noChangeShapeType="1"/>
          </p:cNvSpPr>
          <p:nvPr/>
        </p:nvSpPr>
        <p:spPr bwMode="auto">
          <a:xfrm flipV="1">
            <a:off x="3290888" y="3144838"/>
            <a:ext cx="338137" cy="471487"/>
          </a:xfrm>
          <a:prstGeom prst="line">
            <a:avLst/>
          </a:prstGeom>
          <a:noFill/>
          <a:ln w="28575">
            <a:solidFill>
              <a:schemeClr val="bg1"/>
            </a:solidFill>
            <a:round/>
            <a:headEnd type="oval" w="med" len="med"/>
            <a:tailEnd type="oval" w="med" len="med"/>
          </a:ln>
        </p:spPr>
        <p:txBody>
          <a:bodyPr/>
          <a:lstStyle/>
          <a:p>
            <a:endParaRPr lang="en-US"/>
          </a:p>
        </p:txBody>
      </p:sp>
      <p:sp>
        <p:nvSpPr>
          <p:cNvPr id="50239" name="Line 867"/>
          <p:cNvSpPr>
            <a:spLocks noChangeShapeType="1"/>
          </p:cNvSpPr>
          <p:nvPr/>
        </p:nvSpPr>
        <p:spPr bwMode="auto">
          <a:xfrm flipV="1">
            <a:off x="3290888" y="3132138"/>
            <a:ext cx="361950" cy="495300"/>
          </a:xfrm>
          <a:prstGeom prst="line">
            <a:avLst/>
          </a:prstGeom>
          <a:noFill/>
          <a:ln w="28575">
            <a:solidFill>
              <a:schemeClr val="bg1"/>
            </a:solidFill>
            <a:round/>
            <a:headEnd type="oval" w="med" len="med"/>
            <a:tailEnd type="oval" w="med" len="med"/>
          </a:ln>
        </p:spPr>
        <p:txBody>
          <a:bodyPr/>
          <a:lstStyle/>
          <a:p>
            <a:endParaRPr lang="en-US"/>
          </a:p>
        </p:txBody>
      </p:sp>
      <p:sp>
        <p:nvSpPr>
          <p:cNvPr id="50240" name="Line 868"/>
          <p:cNvSpPr>
            <a:spLocks noChangeShapeType="1"/>
          </p:cNvSpPr>
          <p:nvPr/>
        </p:nvSpPr>
        <p:spPr bwMode="auto">
          <a:xfrm flipV="1">
            <a:off x="3290888" y="3114675"/>
            <a:ext cx="339725" cy="800100"/>
          </a:xfrm>
          <a:prstGeom prst="line">
            <a:avLst/>
          </a:prstGeom>
          <a:noFill/>
          <a:ln w="28575">
            <a:solidFill>
              <a:schemeClr val="bg1"/>
            </a:solidFill>
            <a:round/>
            <a:headEnd type="oval" w="med" len="med"/>
            <a:tailEnd type="oval" w="med" len="med"/>
          </a:ln>
        </p:spPr>
        <p:txBody>
          <a:bodyPr/>
          <a:lstStyle/>
          <a:p>
            <a:endParaRPr lang="en-US"/>
          </a:p>
        </p:txBody>
      </p:sp>
      <p:sp>
        <p:nvSpPr>
          <p:cNvPr id="50241" name="Line 871"/>
          <p:cNvSpPr>
            <a:spLocks noChangeShapeType="1"/>
          </p:cNvSpPr>
          <p:nvPr/>
        </p:nvSpPr>
        <p:spPr bwMode="auto">
          <a:xfrm flipV="1">
            <a:off x="5106988" y="1457325"/>
            <a:ext cx="304800" cy="1585913"/>
          </a:xfrm>
          <a:prstGeom prst="line">
            <a:avLst/>
          </a:prstGeom>
          <a:noFill/>
          <a:ln w="28575">
            <a:solidFill>
              <a:schemeClr val="bg1"/>
            </a:solidFill>
            <a:round/>
            <a:headEnd type="oval" w="med" len="med"/>
            <a:tailEnd type="oval" w="med" len="med"/>
          </a:ln>
        </p:spPr>
        <p:txBody>
          <a:bodyPr/>
          <a:lstStyle/>
          <a:p>
            <a:endParaRPr lang="en-US"/>
          </a:p>
        </p:txBody>
      </p:sp>
      <p:sp>
        <p:nvSpPr>
          <p:cNvPr id="50242" name="Line 872"/>
          <p:cNvSpPr>
            <a:spLocks noChangeShapeType="1"/>
          </p:cNvSpPr>
          <p:nvPr/>
        </p:nvSpPr>
        <p:spPr bwMode="auto">
          <a:xfrm flipV="1">
            <a:off x="5070475" y="1692275"/>
            <a:ext cx="328613" cy="1403350"/>
          </a:xfrm>
          <a:prstGeom prst="line">
            <a:avLst/>
          </a:prstGeom>
          <a:noFill/>
          <a:ln w="28575">
            <a:solidFill>
              <a:schemeClr val="bg1"/>
            </a:solidFill>
            <a:round/>
            <a:headEnd type="oval" w="med" len="med"/>
            <a:tailEnd type="oval" w="med" len="med"/>
          </a:ln>
        </p:spPr>
        <p:txBody>
          <a:bodyPr/>
          <a:lstStyle/>
          <a:p>
            <a:endParaRPr lang="en-US"/>
          </a:p>
        </p:txBody>
      </p:sp>
      <p:sp>
        <p:nvSpPr>
          <p:cNvPr id="50243" name="Line 873"/>
          <p:cNvSpPr>
            <a:spLocks noChangeShapeType="1"/>
          </p:cNvSpPr>
          <p:nvPr/>
        </p:nvSpPr>
        <p:spPr bwMode="auto">
          <a:xfrm flipV="1">
            <a:off x="5095875" y="1874838"/>
            <a:ext cx="279400" cy="1217612"/>
          </a:xfrm>
          <a:prstGeom prst="line">
            <a:avLst/>
          </a:prstGeom>
          <a:noFill/>
          <a:ln w="28575">
            <a:solidFill>
              <a:schemeClr val="bg1"/>
            </a:solidFill>
            <a:round/>
            <a:headEnd type="oval" w="med" len="med"/>
            <a:tailEnd type="oval" w="med" len="med"/>
          </a:ln>
        </p:spPr>
        <p:txBody>
          <a:bodyPr/>
          <a:lstStyle/>
          <a:p>
            <a:endParaRPr lang="en-US"/>
          </a:p>
        </p:txBody>
      </p:sp>
      <p:sp>
        <p:nvSpPr>
          <p:cNvPr id="50244" name="Line 874"/>
          <p:cNvSpPr>
            <a:spLocks noChangeShapeType="1"/>
          </p:cNvSpPr>
          <p:nvPr/>
        </p:nvSpPr>
        <p:spPr bwMode="auto">
          <a:xfrm flipV="1">
            <a:off x="5084763" y="2220913"/>
            <a:ext cx="292100" cy="860425"/>
          </a:xfrm>
          <a:prstGeom prst="line">
            <a:avLst/>
          </a:prstGeom>
          <a:noFill/>
          <a:ln w="28575">
            <a:solidFill>
              <a:schemeClr val="bg1"/>
            </a:solidFill>
            <a:round/>
            <a:headEnd type="oval" w="med" len="med"/>
            <a:tailEnd type="oval" w="med" len="med"/>
          </a:ln>
        </p:spPr>
        <p:txBody>
          <a:bodyPr/>
          <a:lstStyle/>
          <a:p>
            <a:endParaRPr lang="en-US"/>
          </a:p>
        </p:txBody>
      </p:sp>
      <p:sp>
        <p:nvSpPr>
          <p:cNvPr id="50245" name="Line 875"/>
          <p:cNvSpPr>
            <a:spLocks noChangeShapeType="1"/>
          </p:cNvSpPr>
          <p:nvPr/>
        </p:nvSpPr>
        <p:spPr bwMode="auto">
          <a:xfrm flipV="1">
            <a:off x="5060950" y="2409825"/>
            <a:ext cx="327025" cy="674688"/>
          </a:xfrm>
          <a:prstGeom prst="line">
            <a:avLst/>
          </a:prstGeom>
          <a:noFill/>
          <a:ln w="28575">
            <a:solidFill>
              <a:schemeClr val="bg1"/>
            </a:solidFill>
            <a:round/>
            <a:headEnd type="oval" w="med" len="med"/>
            <a:tailEnd type="oval" w="med" len="med"/>
          </a:ln>
        </p:spPr>
        <p:txBody>
          <a:bodyPr/>
          <a:lstStyle/>
          <a:p>
            <a:endParaRPr lang="en-US"/>
          </a:p>
        </p:txBody>
      </p:sp>
      <p:sp>
        <p:nvSpPr>
          <p:cNvPr id="50246" name="Line 876"/>
          <p:cNvSpPr>
            <a:spLocks noChangeShapeType="1"/>
          </p:cNvSpPr>
          <p:nvPr/>
        </p:nvSpPr>
        <p:spPr bwMode="auto">
          <a:xfrm flipV="1">
            <a:off x="5060950" y="2622550"/>
            <a:ext cx="314325" cy="487363"/>
          </a:xfrm>
          <a:prstGeom prst="line">
            <a:avLst/>
          </a:prstGeom>
          <a:noFill/>
          <a:ln w="28575">
            <a:solidFill>
              <a:schemeClr val="bg1"/>
            </a:solidFill>
            <a:round/>
            <a:headEnd type="oval" w="med" len="med"/>
            <a:tailEnd type="oval" w="med" len="med"/>
          </a:ln>
        </p:spPr>
        <p:txBody>
          <a:bodyPr/>
          <a:lstStyle/>
          <a:p>
            <a:endParaRPr lang="en-US"/>
          </a:p>
        </p:txBody>
      </p:sp>
      <p:sp>
        <p:nvSpPr>
          <p:cNvPr id="50247" name="Line 877"/>
          <p:cNvSpPr>
            <a:spLocks noChangeShapeType="1"/>
          </p:cNvSpPr>
          <p:nvPr/>
        </p:nvSpPr>
        <p:spPr bwMode="auto">
          <a:xfrm flipV="1">
            <a:off x="5072063" y="2979738"/>
            <a:ext cx="314325" cy="112712"/>
          </a:xfrm>
          <a:prstGeom prst="line">
            <a:avLst/>
          </a:prstGeom>
          <a:noFill/>
          <a:ln w="28575">
            <a:solidFill>
              <a:schemeClr val="bg1"/>
            </a:solidFill>
            <a:round/>
            <a:headEnd type="oval" w="med" len="med"/>
            <a:tailEnd type="oval" w="med" len="med"/>
          </a:ln>
        </p:spPr>
        <p:txBody>
          <a:bodyPr/>
          <a:lstStyle/>
          <a:p>
            <a:endParaRPr lang="en-US"/>
          </a:p>
        </p:txBody>
      </p:sp>
      <p:sp>
        <p:nvSpPr>
          <p:cNvPr id="50248" name="Line 878"/>
          <p:cNvSpPr>
            <a:spLocks noChangeShapeType="1"/>
          </p:cNvSpPr>
          <p:nvPr/>
        </p:nvSpPr>
        <p:spPr bwMode="auto">
          <a:xfrm>
            <a:off x="5080000" y="3089275"/>
            <a:ext cx="314325" cy="87313"/>
          </a:xfrm>
          <a:prstGeom prst="line">
            <a:avLst/>
          </a:prstGeom>
          <a:noFill/>
          <a:ln w="28575">
            <a:solidFill>
              <a:schemeClr val="bg1"/>
            </a:solidFill>
            <a:round/>
            <a:headEnd type="oval" w="med" len="med"/>
            <a:tailEnd type="oval" w="med" len="med"/>
          </a:ln>
        </p:spPr>
        <p:txBody>
          <a:bodyPr/>
          <a:lstStyle/>
          <a:p>
            <a:endParaRPr lang="en-US"/>
          </a:p>
        </p:txBody>
      </p:sp>
      <p:sp>
        <p:nvSpPr>
          <p:cNvPr id="50249" name="Line 879"/>
          <p:cNvSpPr>
            <a:spLocks noChangeShapeType="1"/>
          </p:cNvSpPr>
          <p:nvPr/>
        </p:nvSpPr>
        <p:spPr bwMode="auto">
          <a:xfrm>
            <a:off x="5064125" y="3098800"/>
            <a:ext cx="338138" cy="309563"/>
          </a:xfrm>
          <a:prstGeom prst="line">
            <a:avLst/>
          </a:prstGeom>
          <a:noFill/>
          <a:ln w="28575">
            <a:solidFill>
              <a:schemeClr val="bg1"/>
            </a:solidFill>
            <a:round/>
            <a:headEnd type="oval" w="med" len="med"/>
            <a:tailEnd type="oval" w="med" len="med"/>
          </a:ln>
        </p:spPr>
        <p:txBody>
          <a:bodyPr/>
          <a:lstStyle/>
          <a:p>
            <a:endParaRPr lang="en-US"/>
          </a:p>
        </p:txBody>
      </p:sp>
      <p:sp>
        <p:nvSpPr>
          <p:cNvPr id="50250" name="Line 880"/>
          <p:cNvSpPr>
            <a:spLocks noChangeShapeType="1"/>
          </p:cNvSpPr>
          <p:nvPr/>
        </p:nvSpPr>
        <p:spPr bwMode="auto">
          <a:xfrm>
            <a:off x="5046663" y="3113088"/>
            <a:ext cx="350837" cy="660400"/>
          </a:xfrm>
          <a:prstGeom prst="line">
            <a:avLst/>
          </a:prstGeom>
          <a:noFill/>
          <a:ln w="28575">
            <a:solidFill>
              <a:schemeClr val="bg1"/>
            </a:solidFill>
            <a:round/>
            <a:headEnd type="oval" w="med" len="med"/>
            <a:tailEnd type="oval" w="med" len="med"/>
          </a:ln>
        </p:spPr>
        <p:txBody>
          <a:bodyPr/>
          <a:lstStyle/>
          <a:p>
            <a:endParaRPr lang="en-US"/>
          </a:p>
        </p:txBody>
      </p:sp>
      <p:sp>
        <p:nvSpPr>
          <p:cNvPr id="50251" name="Line 881"/>
          <p:cNvSpPr>
            <a:spLocks noChangeShapeType="1"/>
          </p:cNvSpPr>
          <p:nvPr/>
        </p:nvSpPr>
        <p:spPr bwMode="auto">
          <a:xfrm>
            <a:off x="5053013" y="3105150"/>
            <a:ext cx="327025" cy="882650"/>
          </a:xfrm>
          <a:prstGeom prst="line">
            <a:avLst/>
          </a:prstGeom>
          <a:noFill/>
          <a:ln w="28575">
            <a:solidFill>
              <a:schemeClr val="bg1"/>
            </a:solidFill>
            <a:round/>
            <a:headEnd type="oval" w="med" len="med"/>
            <a:tailEnd type="oval" w="med" len="med"/>
          </a:ln>
        </p:spPr>
        <p:txBody>
          <a:bodyPr/>
          <a:lstStyle/>
          <a:p>
            <a:endParaRPr lang="en-US"/>
          </a:p>
        </p:txBody>
      </p:sp>
      <p:sp>
        <p:nvSpPr>
          <p:cNvPr id="50252" name="Line 882"/>
          <p:cNvSpPr>
            <a:spLocks noChangeShapeType="1"/>
          </p:cNvSpPr>
          <p:nvPr/>
        </p:nvSpPr>
        <p:spPr bwMode="auto">
          <a:xfrm>
            <a:off x="5070475" y="3141663"/>
            <a:ext cx="315913" cy="1082675"/>
          </a:xfrm>
          <a:prstGeom prst="line">
            <a:avLst/>
          </a:prstGeom>
          <a:noFill/>
          <a:ln w="28575">
            <a:solidFill>
              <a:schemeClr val="bg1"/>
            </a:solidFill>
            <a:round/>
            <a:headEnd type="oval" w="med" len="med"/>
            <a:tailEnd type="oval" w="med" len="med"/>
          </a:ln>
        </p:spPr>
        <p:txBody>
          <a:bodyPr/>
          <a:lstStyle/>
          <a:p>
            <a:endParaRPr lang="en-US"/>
          </a:p>
        </p:txBody>
      </p:sp>
      <p:sp>
        <p:nvSpPr>
          <p:cNvPr id="50253" name="Line 883"/>
          <p:cNvSpPr>
            <a:spLocks noChangeShapeType="1"/>
          </p:cNvSpPr>
          <p:nvPr/>
        </p:nvSpPr>
        <p:spPr bwMode="auto">
          <a:xfrm>
            <a:off x="5040313" y="3109913"/>
            <a:ext cx="352425" cy="1517650"/>
          </a:xfrm>
          <a:prstGeom prst="line">
            <a:avLst/>
          </a:prstGeom>
          <a:noFill/>
          <a:ln w="28575">
            <a:solidFill>
              <a:schemeClr val="bg1"/>
            </a:solidFill>
            <a:round/>
            <a:headEnd type="oval" w="med" len="med"/>
            <a:tailEnd type="oval" w="med" len="med"/>
          </a:ln>
        </p:spPr>
        <p:txBody>
          <a:bodyPr/>
          <a:lstStyle/>
          <a:p>
            <a:endParaRPr lang="en-US"/>
          </a:p>
        </p:txBody>
      </p:sp>
      <p:sp>
        <p:nvSpPr>
          <p:cNvPr id="50254" name="Line 884"/>
          <p:cNvSpPr>
            <a:spLocks noChangeShapeType="1"/>
          </p:cNvSpPr>
          <p:nvPr/>
        </p:nvSpPr>
        <p:spPr bwMode="auto">
          <a:xfrm>
            <a:off x="5043488" y="3100388"/>
            <a:ext cx="352425" cy="1939925"/>
          </a:xfrm>
          <a:prstGeom prst="line">
            <a:avLst/>
          </a:prstGeom>
          <a:noFill/>
          <a:ln w="28575">
            <a:solidFill>
              <a:schemeClr val="bg1"/>
            </a:solidFill>
            <a:round/>
            <a:headEnd type="oval" w="med" len="med"/>
            <a:tailEnd type="oval" w="med" len="med"/>
          </a:ln>
        </p:spPr>
        <p:txBody>
          <a:bodyPr/>
          <a:lstStyle/>
          <a:p>
            <a:endParaRPr lang="en-US"/>
          </a:p>
        </p:txBody>
      </p:sp>
      <p:sp>
        <p:nvSpPr>
          <p:cNvPr id="50255" name="Line 885"/>
          <p:cNvSpPr>
            <a:spLocks noChangeShapeType="1"/>
          </p:cNvSpPr>
          <p:nvPr/>
        </p:nvSpPr>
        <p:spPr bwMode="auto">
          <a:xfrm>
            <a:off x="5045075" y="3103563"/>
            <a:ext cx="365125" cy="2327275"/>
          </a:xfrm>
          <a:prstGeom prst="line">
            <a:avLst/>
          </a:prstGeom>
          <a:noFill/>
          <a:ln w="28575">
            <a:solidFill>
              <a:schemeClr val="bg1"/>
            </a:solidFill>
            <a:round/>
            <a:headEnd type="oval" w="med" len="med"/>
            <a:tailEnd type="oval" w="med" len="med"/>
          </a:ln>
        </p:spPr>
        <p:txBody>
          <a:bodyPr/>
          <a:lstStyle/>
          <a:p>
            <a:endParaRPr lang="en-US"/>
          </a:p>
        </p:txBody>
      </p:sp>
      <p:sp>
        <p:nvSpPr>
          <p:cNvPr id="50256" name="Text Box 887"/>
          <p:cNvSpPr txBox="1">
            <a:spLocks noChangeArrowheads="1"/>
          </p:cNvSpPr>
          <p:nvPr/>
        </p:nvSpPr>
        <p:spPr bwMode="auto">
          <a:xfrm>
            <a:off x="8410575" y="765175"/>
            <a:ext cx="496888" cy="274638"/>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200" i="1"/>
              <a:t>ERP</a:t>
            </a:r>
          </a:p>
        </p:txBody>
      </p:sp>
      <p:sp>
        <p:nvSpPr>
          <p:cNvPr id="50257" name="Text Box 888"/>
          <p:cNvSpPr txBox="1">
            <a:spLocks noChangeArrowheads="1"/>
          </p:cNvSpPr>
          <p:nvPr/>
        </p:nvSpPr>
        <p:spPr bwMode="auto">
          <a:xfrm>
            <a:off x="236538" y="1368425"/>
            <a:ext cx="1746250" cy="274638"/>
          </a:xfrm>
          <a:prstGeom prst="rect">
            <a:avLst/>
          </a:prstGeom>
          <a:noFill/>
          <a:ln w="9525" algn="ctr">
            <a:noFill/>
            <a:miter lim="800000"/>
            <a:headEnd/>
            <a:tailEnd/>
          </a:ln>
        </p:spPr>
        <p:txBody>
          <a:bodyPr wrap="none" lIns="92075" tIns="46038" rIns="92075" bIns="46038">
            <a:spAutoFit/>
          </a:bodyPr>
          <a:lstStyle/>
          <a:p>
            <a:pPr marL="119063" indent="-119063" algn="ctr">
              <a:spcBef>
                <a:spcPct val="20000"/>
              </a:spcBef>
              <a:buClr>
                <a:schemeClr val="accent1"/>
              </a:buClr>
            </a:pPr>
            <a:r>
              <a:rPr lang="en-US" sz="1200" i="1"/>
              <a:t>Value Chain Planning</a:t>
            </a:r>
          </a:p>
        </p:txBody>
      </p:sp>
      <p:sp>
        <p:nvSpPr>
          <p:cNvPr id="50258" name="AutoShape 892"/>
          <p:cNvSpPr>
            <a:spLocks noChangeArrowheads="1"/>
          </p:cNvSpPr>
          <p:nvPr/>
        </p:nvSpPr>
        <p:spPr bwMode="auto">
          <a:xfrm rot="5400000">
            <a:off x="3133725" y="166370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59" name="Text Box 893"/>
          <p:cNvSpPr txBox="1">
            <a:spLocks noChangeArrowheads="1"/>
          </p:cNvSpPr>
          <p:nvPr/>
        </p:nvSpPr>
        <p:spPr bwMode="auto">
          <a:xfrm>
            <a:off x="301625" y="1687513"/>
            <a:ext cx="2763838" cy="228600"/>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a:solidFill>
                  <a:schemeClr val="folHlink"/>
                </a:solidFill>
              </a:rPr>
              <a:t>Constrained order forecast (DEM RTS&amp;OP)</a:t>
            </a:r>
          </a:p>
        </p:txBody>
      </p:sp>
      <p:sp>
        <p:nvSpPr>
          <p:cNvPr id="50260" name="Line 894"/>
          <p:cNvSpPr>
            <a:spLocks noChangeShapeType="1"/>
          </p:cNvSpPr>
          <p:nvPr/>
        </p:nvSpPr>
        <p:spPr bwMode="auto">
          <a:xfrm>
            <a:off x="3284538" y="1798638"/>
            <a:ext cx="390525" cy="1333500"/>
          </a:xfrm>
          <a:prstGeom prst="line">
            <a:avLst/>
          </a:prstGeom>
          <a:noFill/>
          <a:ln w="28575">
            <a:solidFill>
              <a:schemeClr val="bg1"/>
            </a:solidFill>
            <a:round/>
            <a:headEnd type="oval" w="med" len="med"/>
            <a:tailEnd type="oval" w="med" len="med"/>
          </a:ln>
        </p:spPr>
        <p:txBody>
          <a:bodyPr/>
          <a:lstStyle/>
          <a:p>
            <a:endParaRPr lang="en-US"/>
          </a:p>
        </p:txBody>
      </p:sp>
      <p:sp>
        <p:nvSpPr>
          <p:cNvPr id="50261" name="AutoShape 895"/>
          <p:cNvSpPr>
            <a:spLocks noChangeArrowheads="1"/>
          </p:cNvSpPr>
          <p:nvPr/>
        </p:nvSpPr>
        <p:spPr bwMode="auto">
          <a:xfrm rot="5400000">
            <a:off x="5422900" y="1911351"/>
            <a:ext cx="134937" cy="284162"/>
          </a:xfrm>
          <a:prstGeom prst="roundRect">
            <a:avLst>
              <a:gd name="adj" fmla="val 16667"/>
            </a:avLst>
          </a:prstGeom>
          <a:solidFill>
            <a:srgbClr val="FF3300"/>
          </a:solidFill>
          <a:ln w="9525">
            <a:solidFill>
              <a:schemeClr val="bg1"/>
            </a:solidFill>
            <a:round/>
            <a:headEnd/>
            <a:tailEnd/>
          </a:ln>
        </p:spPr>
        <p:txBody>
          <a:bodyPr wrap="none" anchor="ctr"/>
          <a:lstStyle/>
          <a:p>
            <a:pPr algn="ctr">
              <a:buClr>
                <a:schemeClr val="accent1"/>
              </a:buClr>
            </a:pPr>
            <a:endParaRPr lang="en-US"/>
          </a:p>
        </p:txBody>
      </p:sp>
      <p:sp>
        <p:nvSpPr>
          <p:cNvPr id="50262" name="Line 896"/>
          <p:cNvSpPr>
            <a:spLocks noChangeShapeType="1"/>
          </p:cNvSpPr>
          <p:nvPr/>
        </p:nvSpPr>
        <p:spPr bwMode="auto">
          <a:xfrm flipV="1">
            <a:off x="5084763" y="2049463"/>
            <a:ext cx="292100" cy="1019175"/>
          </a:xfrm>
          <a:prstGeom prst="line">
            <a:avLst/>
          </a:prstGeom>
          <a:noFill/>
          <a:ln w="28575">
            <a:solidFill>
              <a:schemeClr val="bg1"/>
            </a:solidFill>
            <a:round/>
            <a:headEnd type="oval" w="med" len="med"/>
            <a:tailEnd type="oval" w="med" len="med"/>
          </a:ln>
        </p:spPr>
        <p:txBody>
          <a:bodyPr/>
          <a:lstStyle/>
          <a:p>
            <a:endParaRPr lang="en-US"/>
          </a:p>
        </p:txBody>
      </p:sp>
      <p:sp>
        <p:nvSpPr>
          <p:cNvPr id="50263" name="Text Box 893"/>
          <p:cNvSpPr txBox="1">
            <a:spLocks noChangeArrowheads="1"/>
          </p:cNvSpPr>
          <p:nvPr/>
        </p:nvSpPr>
        <p:spPr bwMode="auto">
          <a:xfrm>
            <a:off x="5951538" y="6454775"/>
            <a:ext cx="2763837" cy="231775"/>
          </a:xfrm>
          <a:prstGeom prst="rect">
            <a:avLst/>
          </a:prstGeom>
          <a:noFill/>
          <a:ln w="9525" algn="ctr">
            <a:noFill/>
            <a:miter lim="800000"/>
            <a:headEnd/>
            <a:tailEnd/>
          </a:ln>
        </p:spPr>
        <p:txBody>
          <a:bodyPr lIns="92075" tIns="46038" rIns="92075" bIns="46038">
            <a:spAutoFit/>
          </a:bodyPr>
          <a:lstStyle/>
          <a:p>
            <a:pPr marL="119063" indent="-119063" algn="r">
              <a:spcBef>
                <a:spcPct val="20000"/>
              </a:spcBef>
              <a:buClr>
                <a:schemeClr val="accent1"/>
              </a:buClr>
            </a:pPr>
            <a:r>
              <a:rPr lang="en-US" sz="900" i="1">
                <a:solidFill>
                  <a:schemeClr val="folHlink"/>
                </a:solidFill>
              </a:rPr>
              <a:t>Some integrations planned for future release</a:t>
            </a:r>
          </a:p>
        </p:txBody>
      </p:sp>
    </p:spTree>
  </p:cSld>
  <p:clrMapOvr>
    <a:masterClrMapping/>
  </p:clrMapOvr>
  <p:transition>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2"/>
          <p:cNvSpPr>
            <a:spLocks noGrp="1"/>
          </p:cNvSpPr>
          <p:nvPr>
            <p:ph type="sldNum" sz="quarter" idx="11"/>
          </p:nvPr>
        </p:nvSpPr>
        <p:spPr>
          <a:noFill/>
        </p:spPr>
        <p:txBody>
          <a:bodyPr/>
          <a:lstStyle/>
          <a:p>
            <a:fld id="{F80BF2B9-0FA9-447B-BADE-3307B85A1D13}" type="slidenum">
              <a:rPr lang="en-US" smtClean="0">
                <a:latin typeface="Arial" pitchFamily="34" charset="0"/>
                <a:cs typeface="Arial" pitchFamily="34" charset="0"/>
              </a:rPr>
              <a:pPr/>
              <a:t>49</a:t>
            </a:fld>
            <a:endParaRPr lang="en-US" smtClean="0">
              <a:latin typeface="Arial" pitchFamily="34" charset="0"/>
              <a:cs typeface="Arial" pitchFamily="34" charset="0"/>
            </a:endParaRPr>
          </a:p>
        </p:txBody>
      </p:sp>
      <p:sp>
        <p:nvSpPr>
          <p:cNvPr id="51203" name="Rectangle 2"/>
          <p:cNvSpPr>
            <a:spLocks noChangeArrowheads="1"/>
          </p:cNvSpPr>
          <p:nvPr/>
        </p:nvSpPr>
        <p:spPr bwMode="auto">
          <a:xfrm>
            <a:off x="7010400" y="685800"/>
            <a:ext cx="2133600" cy="2133600"/>
          </a:xfrm>
          <a:prstGeom prst="rect">
            <a:avLst/>
          </a:prstGeom>
          <a:solidFill>
            <a:srgbClr val="B8B8B8"/>
          </a:solidFill>
          <a:ln w="12700" algn="ctr">
            <a:noFill/>
            <a:miter lim="800000"/>
            <a:headEnd/>
            <a:tailEnd/>
          </a:ln>
        </p:spPr>
        <p:txBody>
          <a:bodyPr wrap="none" anchor="ctr" anchorCtr="1"/>
          <a:lstStyle/>
          <a:p>
            <a:pPr algn="ctr" eaLnBrk="0" hangingPunct="0"/>
            <a:r>
              <a:rPr lang="en-US">
                <a:solidFill>
                  <a:srgbClr val="000000"/>
                </a:solidFill>
              </a:rPr>
              <a:t>&lt;Insert Picture Here&gt;</a:t>
            </a:r>
          </a:p>
        </p:txBody>
      </p:sp>
      <p:pic>
        <p:nvPicPr>
          <p:cNvPr id="51204" name="Picture 3" descr="Right Red"/>
          <p:cNvPicPr>
            <a:picLocks noChangeAspect="1" noChangeArrowheads="1"/>
          </p:cNvPicPr>
          <p:nvPr/>
        </p:nvPicPr>
        <p:blipFill>
          <a:blip r:embed="rId3" cstate="print"/>
          <a:srcRect/>
          <a:stretch>
            <a:fillRect/>
          </a:stretch>
        </p:blipFill>
        <p:spPr bwMode="auto">
          <a:xfrm>
            <a:off x="7010400" y="0"/>
            <a:ext cx="2133600" cy="685800"/>
          </a:xfrm>
          <a:prstGeom prst="rect">
            <a:avLst/>
          </a:prstGeom>
          <a:noFill/>
          <a:ln w="9525">
            <a:noFill/>
            <a:miter lim="800000"/>
            <a:headEnd/>
            <a:tailEnd/>
          </a:ln>
        </p:spPr>
      </p:pic>
      <p:pic>
        <p:nvPicPr>
          <p:cNvPr id="51205" name="Picture 4" descr="df2f236c-MEDIUM-22762791"/>
          <p:cNvPicPr>
            <a:picLocks noChangeAspect="1" noChangeArrowheads="1"/>
          </p:cNvPicPr>
          <p:nvPr/>
        </p:nvPicPr>
        <p:blipFill>
          <a:blip r:embed="rId4" cstate="print"/>
          <a:srcRect/>
          <a:stretch>
            <a:fillRect/>
          </a:stretch>
        </p:blipFill>
        <p:spPr bwMode="auto">
          <a:xfrm>
            <a:off x="7010400" y="685800"/>
            <a:ext cx="2133600" cy="2133600"/>
          </a:xfrm>
          <a:prstGeom prst="rect">
            <a:avLst/>
          </a:prstGeom>
          <a:noFill/>
          <a:ln w="9525">
            <a:noFill/>
            <a:miter lim="800000"/>
            <a:headEnd/>
            <a:tailEnd/>
          </a:ln>
        </p:spPr>
      </p:pic>
      <p:sp>
        <p:nvSpPr>
          <p:cNvPr id="51206" name="Text Box 5"/>
          <p:cNvSpPr txBox="1">
            <a:spLocks noChangeArrowheads="1"/>
          </p:cNvSpPr>
          <p:nvPr/>
        </p:nvSpPr>
        <p:spPr bwMode="auto">
          <a:xfrm>
            <a:off x="1219200" y="2409825"/>
            <a:ext cx="4933950" cy="487363"/>
          </a:xfrm>
          <a:prstGeom prst="rect">
            <a:avLst/>
          </a:prstGeom>
          <a:noFill/>
          <a:ln w="9525">
            <a:noFill/>
            <a:miter lim="800000"/>
            <a:headEnd/>
            <a:tailEnd/>
          </a:ln>
        </p:spPr>
        <p:txBody>
          <a:bodyPr lIns="0" tIns="0" rIns="0" bIns="0">
            <a:spAutoFit/>
          </a:bodyPr>
          <a:lstStyle/>
          <a:p>
            <a:pPr eaLnBrk="0" hangingPunct="0">
              <a:spcBef>
                <a:spcPct val="50000"/>
              </a:spcBef>
            </a:pPr>
            <a:r>
              <a:rPr lang="en-US" sz="3200">
                <a:solidFill>
                  <a:schemeClr val="accent1"/>
                </a:solidFill>
              </a:rPr>
              <a:t>Summary</a:t>
            </a:r>
            <a:endParaRPr lang="en-US" sz="3200"/>
          </a:p>
        </p:txBody>
      </p:sp>
    </p:spTree>
  </p:cSld>
  <p:clrMapOvr>
    <a:masterClrMapping/>
  </p:clrMapOvr>
  <p:transition>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4"/>
          <p:cNvSpPr>
            <a:spLocks noGrp="1"/>
          </p:cNvSpPr>
          <p:nvPr>
            <p:ph type="sldNum" sz="quarter" idx="11"/>
          </p:nvPr>
        </p:nvSpPr>
        <p:spPr>
          <a:noFill/>
        </p:spPr>
        <p:txBody>
          <a:bodyPr/>
          <a:lstStyle/>
          <a:p>
            <a:fld id="{5A65AA27-B1B5-40ED-BAA9-2C6EA8293171}" type="slidenum">
              <a:rPr lang="en-US" smtClean="0">
                <a:latin typeface="Arial" pitchFamily="34" charset="0"/>
                <a:cs typeface="Arial" pitchFamily="34" charset="0"/>
              </a:rPr>
              <a:pPr/>
              <a:t>50</a:t>
            </a:fld>
            <a:endParaRPr lang="en-US" smtClean="0">
              <a:latin typeface="Arial" pitchFamily="34" charset="0"/>
              <a:cs typeface="Arial" pitchFamily="34" charset="0"/>
            </a:endParaRPr>
          </a:p>
        </p:txBody>
      </p:sp>
      <p:sp>
        <p:nvSpPr>
          <p:cNvPr id="412674" name="Rectangle 2"/>
          <p:cNvSpPr>
            <a:spLocks noChangeArrowheads="1"/>
          </p:cNvSpPr>
          <p:nvPr/>
        </p:nvSpPr>
        <p:spPr bwMode="auto">
          <a:xfrm>
            <a:off x="3794125" y="1309688"/>
            <a:ext cx="5275263" cy="4695825"/>
          </a:xfrm>
          <a:prstGeom prst="rect">
            <a:avLst/>
          </a:prstGeom>
          <a:solidFill>
            <a:schemeClr val="bg1"/>
          </a:solidFill>
          <a:ln w="12700" algn="ctr">
            <a:solidFill>
              <a:srgbClr val="EAEAEA"/>
            </a:solidFill>
            <a:miter lim="800000"/>
            <a:headEnd/>
            <a:tailEnd/>
          </a:ln>
          <a:effectLst>
            <a:outerShdw dist="35921" dir="2700000" algn="ctr" rotWithShape="0">
              <a:schemeClr val="bg2"/>
            </a:outerShdw>
          </a:effectLst>
        </p:spPr>
        <p:txBody>
          <a:bodyPr anchor="ctr">
            <a:spAutoFit/>
          </a:bodyPr>
          <a:lstStyle/>
          <a:p>
            <a:pPr algn="ctr">
              <a:buClr>
                <a:schemeClr val="accent1"/>
              </a:buClr>
              <a:defRPr/>
            </a:pPr>
            <a:endParaRPr lang="en-US">
              <a:latin typeface="Arial" charset="0"/>
              <a:cs typeface="+mn-cs"/>
            </a:endParaRPr>
          </a:p>
        </p:txBody>
      </p:sp>
      <p:sp>
        <p:nvSpPr>
          <p:cNvPr id="52228" name="Rectangle 3"/>
          <p:cNvSpPr>
            <a:spLocks noGrp="1" noChangeArrowheads="1"/>
          </p:cNvSpPr>
          <p:nvPr>
            <p:ph type="title"/>
          </p:nvPr>
        </p:nvSpPr>
        <p:spPr/>
        <p:txBody>
          <a:bodyPr/>
          <a:lstStyle/>
          <a:p>
            <a:pPr eaLnBrk="1" hangingPunct="1"/>
            <a:r>
              <a:rPr lang="en-US" smtClean="0"/>
              <a:t>Oracle Rapid Planning </a:t>
            </a:r>
            <a:endParaRPr lang="en-US" i="1" smtClean="0"/>
          </a:p>
        </p:txBody>
      </p:sp>
      <p:sp>
        <p:nvSpPr>
          <p:cNvPr id="52229" name="Rectangle 4"/>
          <p:cNvSpPr>
            <a:spLocks noGrp="1" noChangeArrowheads="1"/>
          </p:cNvSpPr>
          <p:nvPr>
            <p:ph type="body" idx="1"/>
          </p:nvPr>
        </p:nvSpPr>
        <p:spPr>
          <a:xfrm>
            <a:off x="3929063" y="1560513"/>
            <a:ext cx="5029200" cy="3987800"/>
          </a:xfrm>
        </p:spPr>
        <p:txBody>
          <a:bodyPr/>
          <a:lstStyle/>
          <a:p>
            <a:pPr eaLnBrk="1" hangingPunct="1"/>
            <a:r>
              <a:rPr lang="en-US" sz="1800" smtClean="0"/>
              <a:t>Empower planners with rapid what-if scenario planning</a:t>
            </a:r>
          </a:p>
          <a:p>
            <a:pPr lvl="1" eaLnBrk="1" hangingPunct="1"/>
            <a:r>
              <a:rPr lang="en-US" sz="1400" smtClean="0"/>
              <a:t>React quickly to supply chain events with fast incremental plan runs – make decisions in minutes</a:t>
            </a:r>
          </a:p>
          <a:p>
            <a:pPr lvl="1" eaLnBrk="1" hangingPunct="1"/>
            <a:r>
              <a:rPr lang="en-US" sz="1400" smtClean="0"/>
              <a:t>Easily manipulate plan (mass edits)</a:t>
            </a:r>
          </a:p>
          <a:p>
            <a:pPr lvl="1" eaLnBrk="1" hangingPunct="1"/>
            <a:r>
              <a:rPr lang="en-US" sz="1400" smtClean="0"/>
              <a:t>Enable fast sales and operations planning simulations</a:t>
            </a:r>
          </a:p>
          <a:p>
            <a:pPr eaLnBrk="1" hangingPunct="1"/>
            <a:r>
              <a:rPr lang="en-US" sz="1800" smtClean="0"/>
              <a:t>Leverage a strong UI for insightful analytics</a:t>
            </a:r>
          </a:p>
          <a:p>
            <a:pPr lvl="1" eaLnBrk="1" hangingPunct="1"/>
            <a:r>
              <a:rPr lang="en-US" sz="1400" smtClean="0"/>
              <a:t>Predictive and actionable insight via embedded analytics and spreadsheet-style UI</a:t>
            </a:r>
          </a:p>
          <a:p>
            <a:pPr lvl="1" eaLnBrk="1" hangingPunct="1"/>
            <a:r>
              <a:rPr lang="en-US" sz="1400" smtClean="0"/>
              <a:t>Compare exceptions and key performance indicators</a:t>
            </a:r>
          </a:p>
          <a:p>
            <a:pPr eaLnBrk="1" hangingPunct="1"/>
            <a:r>
              <a:rPr lang="en-US" sz="1800" smtClean="0"/>
              <a:t>Make faster decisions through collaboration</a:t>
            </a:r>
          </a:p>
          <a:p>
            <a:pPr lvl="1" eaLnBrk="1" hangingPunct="1"/>
            <a:r>
              <a:rPr lang="en-US" sz="1400" smtClean="0"/>
              <a:t>Planners collaborate on a single holistic plan</a:t>
            </a:r>
          </a:p>
          <a:p>
            <a:pPr lvl="1" eaLnBrk="1" hangingPunct="1"/>
            <a:r>
              <a:rPr lang="en-US" sz="1400" smtClean="0"/>
              <a:t>Multi-enterprise visibility and planning</a:t>
            </a:r>
          </a:p>
          <a:p>
            <a:pPr eaLnBrk="1" hangingPunct="1"/>
            <a:r>
              <a:rPr lang="en-US" sz="1800" smtClean="0"/>
              <a:t>Translate decisions into actions</a:t>
            </a:r>
          </a:p>
          <a:p>
            <a:pPr lvl="1" eaLnBrk="1" hangingPunct="1"/>
            <a:r>
              <a:rPr lang="en-US" sz="1400" smtClean="0"/>
              <a:t>Out-of-the-box integration with ERP</a:t>
            </a:r>
          </a:p>
          <a:p>
            <a:pPr lvl="1" eaLnBrk="1" hangingPunct="1"/>
            <a:r>
              <a:rPr lang="en-US" sz="1400" smtClean="0"/>
              <a:t>No latency: release directly to execution</a:t>
            </a:r>
            <a:endParaRPr lang="en-US" sz="1200" smtClean="0"/>
          </a:p>
        </p:txBody>
      </p:sp>
      <p:sp>
        <p:nvSpPr>
          <p:cNvPr id="52230" name="Rectangle 5"/>
          <p:cNvSpPr>
            <a:spLocks noChangeArrowheads="1"/>
          </p:cNvSpPr>
          <p:nvPr/>
        </p:nvSpPr>
        <p:spPr bwMode="auto">
          <a:xfrm>
            <a:off x="895350" y="706438"/>
            <a:ext cx="7861300" cy="366712"/>
          </a:xfrm>
          <a:prstGeom prst="rect">
            <a:avLst/>
          </a:prstGeom>
          <a:noFill/>
          <a:ln w="9525">
            <a:noFill/>
            <a:miter lim="800000"/>
            <a:headEnd/>
            <a:tailEnd/>
          </a:ln>
        </p:spPr>
        <p:txBody>
          <a:bodyPr lIns="0" tIns="46038" rIns="92075" bIns="46038">
            <a:spAutoFit/>
          </a:bodyPr>
          <a:lstStyle/>
          <a:p>
            <a:pPr eaLnBrk="0" hangingPunct="0"/>
            <a:r>
              <a:rPr lang="en-US" sz="1800" b="0">
                <a:solidFill>
                  <a:srgbClr val="FF0000"/>
                </a:solidFill>
              </a:rPr>
              <a:t>Enabling event driven real-time planning</a:t>
            </a:r>
          </a:p>
        </p:txBody>
      </p:sp>
      <p:pic>
        <p:nvPicPr>
          <p:cNvPr id="52231" name="Picture 9" descr="rp_splitter_04.png"/>
          <p:cNvPicPr>
            <a:picLocks noChangeAspect="1"/>
          </p:cNvPicPr>
          <p:nvPr/>
        </p:nvPicPr>
        <p:blipFill>
          <a:blip r:embed="rId3" cstate="print"/>
          <a:srcRect/>
          <a:stretch>
            <a:fillRect/>
          </a:stretch>
        </p:blipFill>
        <p:spPr bwMode="auto">
          <a:xfrm>
            <a:off x="254000" y="1301750"/>
            <a:ext cx="3203575" cy="2395538"/>
          </a:xfrm>
          <a:prstGeom prst="rect">
            <a:avLst/>
          </a:prstGeom>
          <a:noFill/>
          <a:ln w="9525">
            <a:noFill/>
            <a:miter lim="800000"/>
            <a:headEnd/>
            <a:tailEnd/>
          </a:ln>
        </p:spPr>
      </p:pic>
      <p:pic>
        <p:nvPicPr>
          <p:cNvPr id="52232" name="Picture 11" descr="rp_A011.png"/>
          <p:cNvPicPr>
            <a:picLocks noChangeAspect="1"/>
          </p:cNvPicPr>
          <p:nvPr/>
        </p:nvPicPr>
        <p:blipFill>
          <a:blip r:embed="rId4" cstate="print"/>
          <a:srcRect/>
          <a:stretch>
            <a:fillRect/>
          </a:stretch>
        </p:blipFill>
        <p:spPr bwMode="auto">
          <a:xfrm>
            <a:off x="142875" y="3627438"/>
            <a:ext cx="3533775" cy="24034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4"/>
          <p:cNvSpPr>
            <a:spLocks noGrp="1"/>
          </p:cNvSpPr>
          <p:nvPr>
            <p:ph type="sldNum" sz="quarter" idx="11"/>
          </p:nvPr>
        </p:nvSpPr>
        <p:spPr>
          <a:noFill/>
        </p:spPr>
        <p:txBody>
          <a:bodyPr/>
          <a:lstStyle/>
          <a:p>
            <a:fld id="{200CEDC1-8E34-4C56-8840-33910DF6FC1E}" type="slidenum">
              <a:rPr lang="en-US" smtClean="0">
                <a:latin typeface="Arial" pitchFamily="34" charset="0"/>
                <a:cs typeface="Arial" pitchFamily="34" charset="0"/>
              </a:rPr>
              <a:pPr/>
              <a:t>51</a:t>
            </a:fld>
            <a:endParaRPr lang="en-US" smtClean="0">
              <a:latin typeface="Arial" pitchFamily="34" charset="0"/>
              <a:cs typeface="Arial" pitchFamily="34" charset="0"/>
            </a:endParaRPr>
          </a:p>
        </p:txBody>
      </p:sp>
      <p:sp>
        <p:nvSpPr>
          <p:cNvPr id="53251" name="Rectangle 2"/>
          <p:cNvSpPr>
            <a:spLocks noChangeArrowheads="1"/>
          </p:cNvSpPr>
          <p:nvPr/>
        </p:nvSpPr>
        <p:spPr bwMode="auto">
          <a:xfrm>
            <a:off x="493713" y="1514475"/>
            <a:ext cx="8340725" cy="3771900"/>
          </a:xfrm>
          <a:prstGeom prst="rect">
            <a:avLst/>
          </a:prstGeom>
          <a:gradFill rotWithShape="1">
            <a:gsLst>
              <a:gs pos="0">
                <a:srgbClr val="94958B">
                  <a:alpha val="29999"/>
                </a:srgbClr>
              </a:gs>
              <a:gs pos="100000">
                <a:srgbClr val="FFFFFF">
                  <a:alpha val="60001"/>
                </a:srgbClr>
              </a:gs>
            </a:gsLst>
            <a:lin ang="2700000" scaled="1"/>
          </a:gradFill>
          <a:ln w="76200" algn="ctr">
            <a:solidFill>
              <a:srgbClr val="BE0000"/>
            </a:solidFill>
            <a:miter lim="800000"/>
            <a:headEnd/>
            <a:tailEnd/>
          </a:ln>
        </p:spPr>
        <p:txBody>
          <a:bodyPr lIns="92075" tIns="46038" rIns="92075" bIns="46038" anchor="ctr">
            <a:spAutoFit/>
          </a:bodyPr>
          <a:lstStyle/>
          <a:p>
            <a:pPr algn="ctr">
              <a:buClr>
                <a:schemeClr val="accent1"/>
              </a:buClr>
            </a:pPr>
            <a:endParaRPr lang="en-US"/>
          </a:p>
        </p:txBody>
      </p:sp>
      <p:sp>
        <p:nvSpPr>
          <p:cNvPr id="53252" name="Rectangle 3"/>
          <p:cNvSpPr>
            <a:spLocks noGrp="1" noChangeArrowheads="1"/>
          </p:cNvSpPr>
          <p:nvPr>
            <p:ph type="body" idx="1"/>
          </p:nvPr>
        </p:nvSpPr>
        <p:spPr>
          <a:xfrm>
            <a:off x="682625" y="1893888"/>
            <a:ext cx="8205788" cy="3249612"/>
          </a:xfrm>
        </p:spPr>
        <p:txBody>
          <a:bodyPr/>
          <a:lstStyle/>
          <a:p>
            <a:pPr eaLnBrk="1" hangingPunct="1"/>
            <a:r>
              <a:rPr lang="en-US" smtClean="0"/>
              <a:t>Provides superior UI experience for highest planner productivity</a:t>
            </a:r>
          </a:p>
          <a:p>
            <a:pPr eaLnBrk="1" hangingPunct="1"/>
            <a:r>
              <a:rPr lang="en-US" smtClean="0"/>
              <a:t>Enables significant value by enabling real-time planning</a:t>
            </a:r>
          </a:p>
          <a:p>
            <a:pPr lvl="1" eaLnBrk="1" hangingPunct="1"/>
            <a:r>
              <a:rPr lang="en-US" sz="1600" smtClean="0"/>
              <a:t>Reduces planning cycle time by providing a fast what-if environment</a:t>
            </a:r>
          </a:p>
          <a:p>
            <a:pPr lvl="1" eaLnBrk="1" hangingPunct="1"/>
            <a:r>
              <a:rPr lang="en-US" sz="1600" smtClean="0"/>
              <a:t>Enables you to react quickly to supply chain disruptions</a:t>
            </a:r>
          </a:p>
          <a:p>
            <a:pPr eaLnBrk="1" hangingPunct="1"/>
            <a:r>
              <a:rPr lang="en-US" smtClean="0"/>
              <a:t>Complements your existing planning solution</a:t>
            </a:r>
          </a:p>
          <a:p>
            <a:pPr lvl="1" eaLnBrk="1" hangingPunct="1"/>
            <a:r>
              <a:rPr lang="en-US" sz="1600" smtClean="0"/>
              <a:t>Augments your tactical planning solution, no need to replace</a:t>
            </a:r>
          </a:p>
          <a:p>
            <a:pPr lvl="1" eaLnBrk="1" hangingPunct="1"/>
            <a:r>
              <a:rPr lang="en-US" sz="1600" smtClean="0"/>
              <a:t>Leverages your existing Oracle and Value Chain Planning infrastructure</a:t>
            </a:r>
          </a:p>
          <a:p>
            <a:pPr eaLnBrk="1" hangingPunct="1"/>
            <a:r>
              <a:rPr lang="en-US" smtClean="0"/>
              <a:t>Provides lower cost of ownership and deploy quickly</a:t>
            </a:r>
          </a:p>
          <a:p>
            <a:pPr lvl="1" eaLnBrk="1" hangingPunct="1"/>
            <a:r>
              <a:rPr lang="en-US" sz="1600" smtClean="0"/>
              <a:t>Pre-built integration with Oracle EBS and JDE EnterpriseOne</a:t>
            </a:r>
            <a:endParaRPr lang="en-US" sz="700" smtClean="0"/>
          </a:p>
        </p:txBody>
      </p:sp>
      <p:sp>
        <p:nvSpPr>
          <p:cNvPr id="53253" name="Rectangle 4"/>
          <p:cNvSpPr>
            <a:spLocks noGrp="1" noChangeArrowheads="1"/>
          </p:cNvSpPr>
          <p:nvPr>
            <p:ph type="title"/>
          </p:nvPr>
        </p:nvSpPr>
        <p:spPr/>
        <p:txBody>
          <a:bodyPr/>
          <a:lstStyle/>
          <a:p>
            <a:pPr eaLnBrk="1" hangingPunct="1"/>
            <a:r>
              <a:rPr lang="en-US" smtClean="0"/>
              <a:t>Key takeaways </a:t>
            </a:r>
          </a:p>
        </p:txBody>
      </p:sp>
      <p:pic>
        <p:nvPicPr>
          <p:cNvPr id="53254" name="Picture 5" descr="vcp_wheel_rp"/>
          <p:cNvPicPr>
            <a:picLocks noChangeAspect="1" noChangeArrowheads="1"/>
          </p:cNvPicPr>
          <p:nvPr/>
        </p:nvPicPr>
        <p:blipFill>
          <a:blip r:embed="rId3" cstate="print"/>
          <a:srcRect/>
          <a:stretch>
            <a:fillRect/>
          </a:stretch>
        </p:blipFill>
        <p:spPr bwMode="auto">
          <a:xfrm>
            <a:off x="7859713" y="4886325"/>
            <a:ext cx="1284287" cy="884238"/>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4"/>
          <p:cNvSpPr>
            <a:spLocks noGrp="1"/>
          </p:cNvSpPr>
          <p:nvPr>
            <p:ph type="sldNum" sz="quarter" idx="11"/>
          </p:nvPr>
        </p:nvSpPr>
        <p:spPr>
          <a:noFill/>
        </p:spPr>
        <p:txBody>
          <a:bodyPr/>
          <a:lstStyle/>
          <a:p>
            <a:fld id="{551A4358-C899-41D3-B022-E33F7B79956F}" type="slidenum">
              <a:rPr lang="en-US" smtClean="0">
                <a:latin typeface="Arial" pitchFamily="34" charset="0"/>
                <a:cs typeface="Arial" pitchFamily="34" charset="0"/>
              </a:rPr>
              <a:pPr/>
              <a:t>52</a:t>
            </a:fld>
            <a:endParaRPr lang="en-US" smtClean="0">
              <a:latin typeface="Arial" pitchFamily="34" charset="0"/>
              <a:cs typeface="Arial" pitchFamily="34" charset="0"/>
            </a:endParaRPr>
          </a:p>
        </p:txBody>
      </p:sp>
      <p:pic>
        <p:nvPicPr>
          <p:cNvPr id="54275" name="Picture 3"/>
          <p:cNvPicPr>
            <a:picLocks noChangeAspect="1" noChangeArrowheads="1"/>
          </p:cNvPicPr>
          <p:nvPr/>
        </p:nvPicPr>
        <p:blipFill>
          <a:blip r:embed="rId3" cstate="print"/>
          <a:srcRect/>
          <a:stretch>
            <a:fillRect/>
          </a:stretch>
        </p:blipFill>
        <p:spPr bwMode="auto">
          <a:xfrm>
            <a:off x="1260475" y="911225"/>
            <a:ext cx="6889750" cy="5265738"/>
          </a:xfrm>
          <a:prstGeom prst="rect">
            <a:avLst/>
          </a:prstGeom>
          <a:noFill/>
          <a:ln w="9525">
            <a:noFill/>
            <a:miter lim="800000"/>
            <a:headEnd/>
            <a:tailEnd/>
          </a:ln>
        </p:spPr>
      </p:pic>
      <p:sp>
        <p:nvSpPr>
          <p:cNvPr id="54276" name="Text Box 3"/>
          <p:cNvSpPr txBox="1">
            <a:spLocks noChangeArrowheads="1"/>
          </p:cNvSpPr>
          <p:nvPr/>
        </p:nvSpPr>
        <p:spPr bwMode="auto">
          <a:xfrm>
            <a:off x="3506788" y="5408613"/>
            <a:ext cx="1808162" cy="457200"/>
          </a:xfrm>
          <a:prstGeom prst="rect">
            <a:avLst/>
          </a:prstGeom>
          <a:noFill/>
          <a:ln w="19050" algn="ctr">
            <a:noFill/>
            <a:miter lim="800000"/>
            <a:headEnd/>
            <a:tailEnd/>
          </a:ln>
        </p:spPr>
        <p:txBody>
          <a:bodyPr wrap="none" lIns="92075" tIns="46038" rIns="92075" bIns="46038">
            <a:spAutoFit/>
          </a:bodyPr>
          <a:lstStyle/>
          <a:p>
            <a:pPr algn="ctr">
              <a:buClr>
                <a:srgbClr val="FF0000"/>
              </a:buClr>
              <a:buSzPct val="115000"/>
            </a:pPr>
            <a:r>
              <a:rPr lang="en-US" sz="2400">
                <a:cs typeface="Times New Roman" pitchFamily="18" charset="0"/>
              </a:rPr>
              <a:t>Thank you!</a:t>
            </a:r>
          </a:p>
        </p:txBody>
      </p:sp>
      <p:sp>
        <p:nvSpPr>
          <p:cNvPr id="54277" name="Rectangle 4"/>
          <p:cNvSpPr>
            <a:spLocks noGrp="1" noChangeArrowheads="1"/>
          </p:cNvSpPr>
          <p:nvPr>
            <p:ph type="title"/>
          </p:nvPr>
        </p:nvSpPr>
        <p:spPr/>
        <p:txBody>
          <a:bodyPr/>
          <a:lstStyle/>
          <a:p>
            <a:pPr eaLnBrk="1" hangingPunct="1"/>
            <a:r>
              <a:rPr lang="en-US" smtClean="0"/>
              <a:t>Questions</a:t>
            </a:r>
          </a:p>
        </p:txBody>
      </p:sp>
    </p:spTree>
  </p:cSld>
  <p:clrMapOvr>
    <a:masterClrMapping/>
  </p:clrMapOvr>
  <p:transition>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2"/>
          <p:cNvSpPr>
            <a:spLocks noGrp="1"/>
          </p:cNvSpPr>
          <p:nvPr>
            <p:ph type="sldNum" sz="quarter" idx="11"/>
          </p:nvPr>
        </p:nvSpPr>
        <p:spPr>
          <a:noFill/>
        </p:spPr>
        <p:txBody>
          <a:bodyPr/>
          <a:lstStyle/>
          <a:p>
            <a:fld id="{8A052BA7-BAF3-48DC-B824-ACD6820B6220}" type="slidenum">
              <a:rPr lang="en-US" smtClean="0">
                <a:latin typeface="Arial" pitchFamily="34" charset="0"/>
                <a:cs typeface="Arial" pitchFamily="34" charset="0"/>
              </a:rPr>
              <a:pPr/>
              <a:t>53</a:t>
            </a:fld>
            <a:endParaRPr lang="en-US" smtClean="0">
              <a:latin typeface="Arial" pitchFamily="34" charset="0"/>
              <a:cs typeface="Arial" pitchFamily="34" charset="0"/>
            </a:endParaRPr>
          </a:p>
        </p:txBody>
      </p:sp>
      <p:sp>
        <p:nvSpPr>
          <p:cNvPr id="55299" name="Rectangle 2"/>
          <p:cNvSpPr>
            <a:spLocks noChangeArrowheads="1"/>
          </p:cNvSpPr>
          <p:nvPr/>
        </p:nvSpPr>
        <p:spPr bwMode="auto">
          <a:xfrm>
            <a:off x="0" y="0"/>
            <a:ext cx="9144000" cy="6858000"/>
          </a:xfrm>
          <a:prstGeom prst="rect">
            <a:avLst/>
          </a:prstGeom>
          <a:solidFill>
            <a:schemeClr val="bg1"/>
          </a:solidFill>
          <a:ln w="9525" algn="ctr">
            <a:noFill/>
            <a:miter lim="800000"/>
            <a:headEnd/>
            <a:tailEnd/>
          </a:ln>
        </p:spPr>
        <p:txBody>
          <a:bodyPr wrap="none" lIns="92075" tIns="46038" rIns="92075" bIns="46038" anchor="ctr"/>
          <a:lstStyle/>
          <a:p>
            <a:pPr algn="ctr">
              <a:buClr>
                <a:schemeClr val="accent1"/>
              </a:buClr>
            </a:pPr>
            <a:endParaRPr lang="en-US"/>
          </a:p>
        </p:txBody>
      </p:sp>
      <p:sp>
        <p:nvSpPr>
          <p:cNvPr id="55300" name="Rectangle 3"/>
          <p:cNvSpPr>
            <a:spLocks noChangeArrowheads="1"/>
          </p:cNvSpPr>
          <p:nvPr/>
        </p:nvSpPr>
        <p:spPr bwMode="auto">
          <a:xfrm>
            <a:off x="0" y="6172200"/>
            <a:ext cx="9144000" cy="304800"/>
          </a:xfrm>
          <a:prstGeom prst="rect">
            <a:avLst/>
          </a:prstGeom>
          <a:noFill/>
          <a:ln w="9525">
            <a:noFill/>
            <a:miter lim="800000"/>
            <a:headEnd type="none" w="sm" len="sm"/>
            <a:tailEnd type="none" w="sm" len="sm"/>
          </a:ln>
        </p:spPr>
        <p:txBody>
          <a:bodyPr wrap="none" anchor="ctr"/>
          <a:lstStyle/>
          <a:p>
            <a:pPr algn="ctr">
              <a:buClr>
                <a:schemeClr val="accent1"/>
              </a:buClr>
            </a:pPr>
            <a:endParaRPr lang="en-US"/>
          </a:p>
        </p:txBody>
      </p:sp>
      <p:pic>
        <p:nvPicPr>
          <p:cNvPr id="55301" name="Picture 4"/>
          <p:cNvPicPr>
            <a:picLocks noChangeAspect="1" noChangeArrowheads="1"/>
          </p:cNvPicPr>
          <p:nvPr/>
        </p:nvPicPr>
        <p:blipFill>
          <a:blip r:embed="rId3" cstate="print"/>
          <a:srcRect/>
          <a:stretch>
            <a:fillRect/>
          </a:stretch>
        </p:blipFill>
        <p:spPr bwMode="auto">
          <a:xfrm>
            <a:off x="1425575" y="2651125"/>
            <a:ext cx="6280150" cy="785813"/>
          </a:xfrm>
          <a:prstGeom prst="rect">
            <a:avLst/>
          </a:prstGeom>
          <a:noFill/>
          <a:ln w="9525">
            <a:noFill/>
            <a:miter lim="800000"/>
            <a:headEnd/>
            <a:tailEnd/>
          </a:ln>
        </p:spPr>
      </p:pic>
      <p:pic>
        <p:nvPicPr>
          <p:cNvPr id="55302" name="Picture 5" descr="OracleIsTheInfoCompany"/>
          <p:cNvPicPr>
            <a:picLocks noChangeAspect="1" noChangeArrowheads="1"/>
          </p:cNvPicPr>
          <p:nvPr/>
        </p:nvPicPr>
        <p:blipFill>
          <a:blip r:embed="rId4" cstate="print"/>
          <a:srcRect/>
          <a:stretch>
            <a:fillRect/>
          </a:stretch>
        </p:blipFill>
        <p:spPr bwMode="auto">
          <a:xfrm>
            <a:off x="1524000" y="3563938"/>
            <a:ext cx="6096000" cy="701675"/>
          </a:xfrm>
          <a:prstGeom prst="rect">
            <a:avLst/>
          </a:prstGeom>
          <a:solidFill>
            <a:schemeClr val="bg1"/>
          </a:solidFill>
          <a:ln w="9525">
            <a:noFill/>
            <a:miter lim="800000"/>
            <a:headEnd/>
            <a:tailEnd/>
          </a:ln>
        </p:spPr>
      </p:pic>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777777"/>
      </a:lt2>
      <a:accent1>
        <a:srgbClr val="FD0000"/>
      </a:accent1>
      <a:accent2>
        <a:srgbClr val="C0C0C0"/>
      </a:accent2>
      <a:accent3>
        <a:srgbClr val="FFFFFF"/>
      </a:accent3>
      <a:accent4>
        <a:srgbClr val="000000"/>
      </a:accent4>
      <a:accent5>
        <a:srgbClr val="FEAAAA"/>
      </a:accent5>
      <a:accent6>
        <a:srgbClr val="AEAEAE"/>
      </a:accent6>
      <a:hlink>
        <a:srgbClr val="4D4D4D"/>
      </a:hlink>
      <a:folHlink>
        <a:srgbClr val="667263"/>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folHlink"/>
          </a:solidFill>
          <a:prstDash val="solid"/>
          <a:round/>
          <a:headEnd type="triangle" w="med" len="med"/>
          <a:tailEnd type="triangle" w="med" len="med"/>
        </a:ln>
        <a:effectLst/>
      </a:spPr>
      <a:bodyPr vert="horz" wrap="none" lIns="92075" tIns="46038" rIns="92075" bIns="46038"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1"/>
          </a:buClr>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solidFill>
          <a:schemeClr val="accent1"/>
        </a:solidFill>
        <a:ln w="19050" cap="flat" cmpd="sng" algn="ctr">
          <a:solidFill>
            <a:schemeClr val="folHlink"/>
          </a:solidFill>
          <a:prstDash val="solid"/>
          <a:round/>
          <a:headEnd type="none" w="med" len="med"/>
          <a:tailEnd type="none" w="med" len="med"/>
        </a:ln>
        <a:effectLst/>
      </a:spPr>
      <a:bodyPr/>
      <a:lstStyle/>
    </a:lnDef>
  </a:objectDefaults>
  <a:extraClrSchemeLst>
    <a:extraClrScheme>
      <a:clrScheme name="Blank Presentation 1">
        <a:dk1>
          <a:srgbClr val="000000"/>
        </a:dk1>
        <a:lt1>
          <a:srgbClr val="FFFFFF"/>
        </a:lt1>
        <a:dk2>
          <a:srgbClr val="000000"/>
        </a:dk2>
        <a:lt2>
          <a:srgbClr val="777777"/>
        </a:lt2>
        <a:accent1>
          <a:srgbClr val="FD0000"/>
        </a:accent1>
        <a:accent2>
          <a:srgbClr val="C0C0C0"/>
        </a:accent2>
        <a:accent3>
          <a:srgbClr val="FFFFFF"/>
        </a:accent3>
        <a:accent4>
          <a:srgbClr val="000000"/>
        </a:accent4>
        <a:accent5>
          <a:srgbClr val="FEAAAA"/>
        </a:accent5>
        <a:accent6>
          <a:srgbClr val="AEAEAE"/>
        </a:accent6>
        <a:hlink>
          <a:srgbClr val="4D4D4D"/>
        </a:hlink>
        <a:folHlink>
          <a:srgbClr val="66726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aps_positioning_v8.3_feb07sm</Template>
  <TotalTime>4980</TotalTime>
  <Words>5168</Words>
  <Application>Microsoft Office PowerPoint</Application>
  <PresentationFormat>On-screen Show (4:3)</PresentationFormat>
  <Paragraphs>905</Paragraphs>
  <Slides>53</Slides>
  <Notes>52</Notes>
  <HiddenSlides>6</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55" baseType="lpstr">
      <vt:lpstr>Blank Presentation</vt:lpstr>
      <vt:lpstr>Bitmap Image</vt:lpstr>
      <vt:lpstr>An introduction to Oracle Rapid Planning</vt:lpstr>
      <vt:lpstr>Safe Harbor Statement</vt:lpstr>
      <vt:lpstr>Today’s supply chain executives’ agenda</vt:lpstr>
      <vt:lpstr>How to respond to rapidly changing conditions?</vt:lpstr>
      <vt:lpstr>Better approach</vt:lpstr>
      <vt:lpstr>Slide 6</vt:lpstr>
      <vt:lpstr>Oracle Rapid Planning </vt:lpstr>
      <vt:lpstr>Oracle Rapid Planning – Complements</vt:lpstr>
      <vt:lpstr>Oracle Value Chain Planning solution</vt:lpstr>
      <vt:lpstr>Oracle Value Chain Planning solution</vt:lpstr>
      <vt:lpstr>Slide 11</vt:lpstr>
      <vt:lpstr>React quickly to supply chain events</vt:lpstr>
      <vt:lpstr>Event-driven, fast, incremental planning</vt:lpstr>
      <vt:lpstr>Enable rapid S&amp;OP simulation</vt:lpstr>
      <vt:lpstr>Easily manipulate plans – Mass edits </vt:lpstr>
      <vt:lpstr>Simulate changes to demand and supply</vt:lpstr>
      <vt:lpstr>Simulate ECO cut-in</vt:lpstr>
      <vt:lpstr>Make better decisions faster</vt:lpstr>
      <vt:lpstr>Slide 19</vt:lpstr>
      <vt:lpstr>Strong UI for improved planner productivity</vt:lpstr>
      <vt:lpstr>Strong UI for improved planner productivity</vt:lpstr>
      <vt:lpstr>Strong UI for improved planner productivity</vt:lpstr>
      <vt:lpstr>Slide 23</vt:lpstr>
      <vt:lpstr>Slide 24</vt:lpstr>
      <vt:lpstr>Slide 25</vt:lpstr>
      <vt:lpstr>Slide 26</vt:lpstr>
      <vt:lpstr>Slide 27</vt:lpstr>
      <vt:lpstr>Example: mass edit item changes</vt:lpstr>
      <vt:lpstr>Example: mass edit resource changes</vt:lpstr>
      <vt:lpstr>Monitor plan performance</vt:lpstr>
      <vt:lpstr>Compare planning scenarios</vt:lpstr>
      <vt:lpstr>Slide 32</vt:lpstr>
      <vt:lpstr>Multiple planners collaborate on a single plan</vt:lpstr>
      <vt:lpstr>Slide 34</vt:lpstr>
      <vt:lpstr>Translate decisions to actions</vt:lpstr>
      <vt:lpstr>Complements Value Chain Planning capabilities </vt:lpstr>
      <vt:lpstr>Slide 37</vt:lpstr>
      <vt:lpstr>Comparison with ASCP Solution methodology</vt:lpstr>
      <vt:lpstr>Comparison with ASCP Functional comparison</vt:lpstr>
      <vt:lpstr>Customer Profile Rapid Planning</vt:lpstr>
      <vt:lpstr>High Value Questions &amp; Issues</vt:lpstr>
      <vt:lpstr>Rapid Planning Deployment Environments</vt:lpstr>
      <vt:lpstr>Rapid Planning with ASCP installed Rapid Planning Deployment Environment</vt:lpstr>
      <vt:lpstr>Rapid Planning, own ASCP but not installed Rapid Planning Deployment Environment</vt:lpstr>
      <vt:lpstr>Running MRP/Spreadsheets Rapid Planning Deployment Environment</vt:lpstr>
      <vt:lpstr>Flexible deployment, modern architecture</vt:lpstr>
      <vt:lpstr>Built with proven Oracle technology</vt:lpstr>
      <vt:lpstr>Pre-built integrations to ERP</vt:lpstr>
      <vt:lpstr>Slide 49</vt:lpstr>
      <vt:lpstr>Oracle Rapid Planning </vt:lpstr>
      <vt:lpstr>Key takeaways </vt:lpstr>
      <vt:lpstr>Questions</vt:lpstr>
      <vt:lpstr>Slide 53</vt:lpstr>
    </vt:vector>
  </TitlesOfParts>
  <Manager>Roger Goossens</Manager>
  <Company>Oracle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Oracle Value Chain Planning</dc:title>
  <dc:subject>Rapid Planning v0.9 (pre-release)</dc:subject>
  <dc:creator>Roger Goossens, Nadeem Syed</dc:creator>
  <cp:keywords>Supply planning, value chain, APS, rapid planning</cp:keywords>
  <cp:lastModifiedBy>John Conlin</cp:lastModifiedBy>
  <cp:revision>130</cp:revision>
  <dcterms:created xsi:type="dcterms:W3CDTF">2008-09-10T00:03:02Z</dcterms:created>
  <dcterms:modified xsi:type="dcterms:W3CDTF">2010-01-11T21:46:41Z</dcterms:modified>
  <cp:category>VCP, RP, Positioning</cp:category>
</cp:coreProperties>
</file>