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</p:sldMasterIdLst>
  <p:notesMasterIdLst>
    <p:notesMasterId r:id="rId10"/>
  </p:notesMasterIdLst>
  <p:handoutMasterIdLst>
    <p:handoutMasterId r:id="rId11"/>
  </p:handoutMasterIdLst>
  <p:sldIdLst>
    <p:sldId id="371" r:id="rId2"/>
    <p:sldId id="702" r:id="rId3"/>
    <p:sldId id="703" r:id="rId4"/>
    <p:sldId id="704" r:id="rId5"/>
    <p:sldId id="706" r:id="rId6"/>
    <p:sldId id="708" r:id="rId7"/>
    <p:sldId id="707" r:id="rId8"/>
    <p:sldId id="698" r:id="rId9"/>
  </p:sldIdLst>
  <p:sldSz cx="9144000" cy="6858000" type="screen4x3"/>
  <p:notesSz cx="7010400" cy="92964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B8B8B8"/>
    <a:srgbClr val="006699"/>
    <a:srgbClr val="94958B"/>
    <a:srgbClr val="545F75"/>
    <a:srgbClr val="663300"/>
    <a:srgbClr val="660066"/>
    <a:srgbClr val="5F5F5F"/>
    <a:srgbClr val="4D4D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07" autoAdjust="0"/>
    <p:restoredTop sz="43135" autoAdjust="0"/>
  </p:normalViewPr>
  <p:slideViewPr>
    <p:cSldViewPr snapToGrid="0" showGuides="1">
      <p:cViewPr>
        <p:scale>
          <a:sx n="100" d="100"/>
          <a:sy n="100" d="100"/>
        </p:scale>
        <p:origin x="-264" y="-222"/>
      </p:cViewPr>
      <p:guideLst>
        <p:guide orient="horz" pos="2160"/>
        <p:guide orient="horz" pos="3612"/>
        <p:guide pos="2880"/>
        <p:guide pos="53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-1938" y="-78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5407A6CF-AD2F-44BA-A6C3-5C7B9B1EF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33750D59-D34E-4EFB-8BF3-BD6A5E432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1pPr>
    <a:lvl2pPr marL="1143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pitchFamily="34" charset="0"/>
      </a:defRPr>
    </a:lvl2pPr>
    <a:lvl3pPr marL="338138" indent="-109538" algn="l" rtl="0" fontAlgn="base">
      <a:spcBef>
        <a:spcPct val="30000"/>
      </a:spcBef>
      <a:spcAft>
        <a:spcPct val="0"/>
      </a:spcAft>
      <a:buSzPct val="100000"/>
      <a:buFont typeface="Times"/>
      <a:buChar char="•"/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3pPr>
    <a:lvl4pPr marL="579438" indent="-120650" algn="l" rtl="0" fontAlgn="base">
      <a:spcBef>
        <a:spcPct val="30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Arial" pitchFamily="34" charset="0"/>
      </a:defRPr>
    </a:lvl4pPr>
    <a:lvl5pPr marL="693738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Clr>
                <a:srgbClr val="4F81BD"/>
              </a:buClr>
              <a:buFontTx/>
              <a:buChar char="•"/>
            </a:pPr>
            <a:fld id="{4F64F4D1-9111-4B9E-8673-A53EE123B55D}" type="slidenum">
              <a:rPr lang="en-US" smtClean="0">
                <a:solidFill>
                  <a:srgbClr val="000000"/>
                </a:solidFill>
                <a:latin typeface="Times"/>
                <a:ea typeface="MS PGothic" pitchFamily="34" charset="-128"/>
                <a:cs typeface="Arial" pitchFamily="34" charset="0"/>
              </a:rPr>
              <a:pPr>
                <a:buClr>
                  <a:srgbClr val="4F81BD"/>
                </a:buClr>
                <a:buFontTx/>
                <a:buChar char="•"/>
              </a:pPr>
              <a:t>1</a:t>
            </a:fld>
            <a:endParaRPr lang="en-US" smtClean="0">
              <a:solidFill>
                <a:srgbClr val="000000"/>
              </a:solidFill>
              <a:latin typeface="Times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Tahoma" pitchFamily="34" charset="0"/>
              </a:rPr>
              <a:t>Thank you for meeting with me today. My name is [name] and I’d like to spend the next XX minutes giving you an overview of Oracle’s highly comprehensive on demand CRM solution.</a:t>
            </a:r>
          </a:p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4F81BD"/>
              </a:buClr>
            </a:pPr>
            <a:fld id="{D4BCF894-104A-469F-AC22-D88385FEA1AA}" type="slidenum">
              <a:rPr lang="en-US" b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lnSpc>
                  <a:spcPct val="90000"/>
                </a:lnSpc>
                <a:spcBef>
                  <a:spcPct val="50000"/>
                </a:spcBef>
                <a:buClr>
                  <a:srgbClr val="4F81BD"/>
                </a:buClr>
              </a:pPr>
              <a:t>8</a:t>
            </a:fld>
            <a:endParaRPr lang="en-US" b="1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3437" cy="3482975"/>
          </a:xfrm>
          <a:ln w="12700" cap="flat">
            <a:solidFill>
              <a:schemeClr val="tx1"/>
            </a:solidFill>
          </a:ln>
        </p:spPr>
      </p:sp>
      <p:sp>
        <p:nvSpPr>
          <p:cNvPr id="24371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914400" y="914400"/>
            <a:ext cx="2819400" cy="2819400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r>
              <a:rPr lang="en-US" sz="2400" dirty="0">
                <a:solidFill>
                  <a:srgbClr val="4D4D4D"/>
                </a:solidFill>
                <a:latin typeface="Arial" charset="0"/>
                <a:ea typeface="ＭＳ Ｐゴシック" pitchFamily="-65" charset="-128"/>
                <a:cs typeface="+mn-cs"/>
              </a:rPr>
              <a:t>&lt;Insert Picture Here&gt;</a:t>
            </a:r>
          </a:p>
        </p:txBody>
      </p:sp>
      <p:sp>
        <p:nvSpPr>
          <p:cNvPr id="12" name="Rectangle 5"/>
          <p:cNvSpPr>
            <a:spLocks noChangeArrowheads="1"/>
          </p:cNvSpPr>
          <p:nvPr userDrawn="1"/>
        </p:nvSpPr>
        <p:spPr bwMode="auto">
          <a:xfrm>
            <a:off x="0" y="914400"/>
            <a:ext cx="914400" cy="2819400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endParaRPr lang="en-US" sz="2400" dirty="0">
              <a:solidFill>
                <a:srgbClr val="000000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  <p:sp>
        <p:nvSpPr>
          <p:cNvPr id="13" name="Rectangle 6"/>
          <p:cNvSpPr>
            <a:spLocks noChangeArrowheads="1"/>
          </p:cNvSpPr>
          <p:nvPr userDrawn="1"/>
        </p:nvSpPr>
        <p:spPr bwMode="auto">
          <a:xfrm>
            <a:off x="3733800" y="914400"/>
            <a:ext cx="5410200" cy="2819400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buClr>
                <a:srgbClr val="FD0000"/>
              </a:buClr>
              <a:buFontTx/>
              <a:buChar char="•"/>
              <a:defRPr/>
            </a:pPr>
            <a:endParaRPr lang="en-US" sz="2400" dirty="0">
              <a:solidFill>
                <a:srgbClr val="000000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  <p:pic>
        <p:nvPicPr>
          <p:cNvPr id="466946" name="Picture 25" descr="Red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91440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694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76225" y="4025900"/>
            <a:ext cx="7772400" cy="1470025"/>
          </a:xfrm>
        </p:spPr>
        <p:txBody>
          <a:bodyPr/>
          <a:lstStyle>
            <a:lvl1pPr>
              <a:defRPr sz="2800" smtClean="0"/>
            </a:lvl1pPr>
          </a:lstStyle>
          <a:p>
            <a:r>
              <a:rPr lang="en-US" smtClean="0"/>
              <a:t>Click to edit Master title style</a:t>
            </a:r>
          </a:p>
        </p:txBody>
      </p:sp>
      <p:pic>
        <p:nvPicPr>
          <p:cNvPr id="466951" name="Picture 20" descr="Oracle WHIT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6226175"/>
            <a:ext cx="947738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6958" name="Picture 14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" y="285750"/>
            <a:ext cx="1362075" cy="35242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25" y="304800"/>
            <a:ext cx="194627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864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85100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304800"/>
            <a:ext cx="758190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00200"/>
            <a:ext cx="7537450" cy="43434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304800"/>
            <a:ext cx="758190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692525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30725" y="1600200"/>
            <a:ext cx="3692525" cy="43434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8134350" cy="941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3275" y="1257300"/>
            <a:ext cx="396875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4425" y="1257300"/>
            <a:ext cx="396875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52400" y="6553200"/>
            <a:ext cx="88392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0725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5" descr="Red Bar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172200"/>
            <a:ext cx="91440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4" descr="Small Red Squar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688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3275" y="1257300"/>
            <a:ext cx="80899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81050" y="142875"/>
            <a:ext cx="813435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172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D0000"/>
              </a:buClr>
              <a:defRPr/>
            </a:pPr>
            <a:endParaRPr lang="en-US" sz="2000" b="1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1031" name="Picture 20" descr="Oracle WHITE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620000" y="6226175"/>
            <a:ext cx="947738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7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53200"/>
            <a:ext cx="883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ClrTx/>
              <a:defRPr sz="9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51" r:id="rId1"/>
    <p:sldLayoutId id="2147487264" r:id="rId2"/>
    <p:sldLayoutId id="2147487263" r:id="rId3"/>
    <p:sldLayoutId id="2147487262" r:id="rId4"/>
    <p:sldLayoutId id="2147487261" r:id="rId5"/>
    <p:sldLayoutId id="2147487260" r:id="rId6"/>
    <p:sldLayoutId id="2147487259" r:id="rId7"/>
    <p:sldLayoutId id="2147487258" r:id="rId8"/>
    <p:sldLayoutId id="2147487257" r:id="rId9"/>
    <p:sldLayoutId id="2147487256" r:id="rId10"/>
    <p:sldLayoutId id="2147487255" r:id="rId11"/>
    <p:sldLayoutId id="2147487254" r:id="rId12"/>
    <p:sldLayoutId id="2147487253" r:id="rId13"/>
    <p:sldLayoutId id="2147487252" r:id="rId14"/>
    <p:sldLayoutId id="2147487265" r:id="rId15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914400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3pPr>
      <a:lvl4pPr marL="12588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16017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0589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5161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9733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4305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4" descr="business-lifestyle2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0" y="914400"/>
            <a:ext cx="3911600" cy="281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04" name="Rectangle 1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 smtClean="0"/>
              <a:t>OBIEE </a:t>
            </a:r>
            <a:r>
              <a:rPr lang="en-US" sz="2400" dirty="0"/>
              <a:t>Hints &amp; Tips In </a:t>
            </a:r>
            <a:r>
              <a:rPr lang="en-US" sz="2400" dirty="0" smtClean="0"/>
              <a:t>CRM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>Clive Johnson, Senior Sales Consultant,</a:t>
            </a:r>
            <a:br>
              <a:rPr lang="en-US" sz="2000" i="1" dirty="0" smtClean="0"/>
            </a:br>
            <a:r>
              <a:rPr lang="en-US" sz="2000" i="1" dirty="0" smtClean="0"/>
              <a:t>Oracle Inc.</a:t>
            </a:r>
            <a:endParaRPr lang="en-US" sz="24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</a:p>
          <a:p>
            <a:r>
              <a:rPr lang="en-US" dirty="0" smtClean="0"/>
              <a:t>Definitions of ‘Moving Parts’: Subject Areas, Catalog Items, Dashboards etc.</a:t>
            </a:r>
          </a:p>
          <a:p>
            <a:r>
              <a:rPr lang="en-US" dirty="0" smtClean="0"/>
              <a:t>Administration Issues – Access to Subject Areas, Dashboards etc.</a:t>
            </a:r>
          </a:p>
          <a:p>
            <a:r>
              <a:rPr lang="en-US" dirty="0" smtClean="0"/>
              <a:t>Creating Reports/Analytics</a:t>
            </a:r>
          </a:p>
          <a:p>
            <a:r>
              <a:rPr lang="en-US" dirty="0" smtClean="0"/>
              <a:t>Creating Dashboard Prompts</a:t>
            </a:r>
          </a:p>
          <a:p>
            <a:r>
              <a:rPr lang="en-US" dirty="0" smtClean="0"/>
              <a:t>Adding Reports to Dashboards</a:t>
            </a:r>
          </a:p>
          <a:p>
            <a:r>
              <a:rPr lang="en-US" dirty="0" smtClean="0"/>
              <a:t>Q &amp;A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 Issues – Access to Subject Areas, Dashboards etc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Areas: Administrator </a:t>
            </a:r>
            <a:r>
              <a:rPr lang="en-US" dirty="0" smtClean="0">
                <a:sym typeface="Wingdings" pitchFamily="2" charset="2"/>
              </a:rPr>
              <a:t> Presentation Layer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Manage </a:t>
            </a:r>
            <a:r>
              <a:rPr lang="en-US" dirty="0" smtClean="0">
                <a:sym typeface="Wingdings" pitchFamily="2" charset="2"/>
              </a:rPr>
              <a:t> Security  Groups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/>
              <a:t>Restart BI Server; Clear Cache</a:t>
            </a:r>
          </a:p>
          <a:p>
            <a:r>
              <a:rPr lang="en-US" dirty="0" smtClean="0"/>
              <a:t>Dashboards: Catalog Admin </a:t>
            </a:r>
            <a:r>
              <a:rPr lang="en-US" dirty="0" smtClean="0">
                <a:sym typeface="Wingdings" pitchFamily="2" charset="2"/>
              </a:rPr>
              <a:t> Permissions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Reports/Analytics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Subject Area</a:t>
            </a:r>
          </a:p>
          <a:p>
            <a:r>
              <a:rPr lang="en-US" dirty="0" smtClean="0"/>
              <a:t>Display Results</a:t>
            </a:r>
          </a:p>
          <a:p>
            <a:r>
              <a:rPr lang="en-US" dirty="0" smtClean="0"/>
              <a:t>Creating Dashboard Prompts</a:t>
            </a:r>
          </a:p>
          <a:p>
            <a:r>
              <a:rPr lang="en-US" dirty="0" smtClean="0"/>
              <a:t>Pivot Tables</a:t>
            </a:r>
          </a:p>
          <a:p>
            <a:r>
              <a:rPr lang="en-US" dirty="0" smtClean="0"/>
              <a:t>Action Links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310" y="1276350"/>
            <a:ext cx="461665" cy="226695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1800" dirty="0" smtClean="0"/>
              <a:t>Complexity </a:t>
            </a:r>
            <a:r>
              <a:rPr lang="en-US" sz="1800" dirty="0" smtClean="0">
                <a:sym typeface="Wingdings" pitchFamily="2" charset="2"/>
              </a:rPr>
              <a:t>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Reports to Dashboards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Single/Multi-Column</a:t>
            </a:r>
          </a:p>
          <a:p>
            <a:r>
              <a:rPr lang="en-US" dirty="0" smtClean="0"/>
              <a:t>Single/Multi-Tab</a:t>
            </a:r>
          </a:p>
          <a:p>
            <a:r>
              <a:rPr lang="en-US" dirty="0" smtClean="0"/>
              <a:t>Display Options</a:t>
            </a:r>
          </a:p>
          <a:p>
            <a:r>
              <a:rPr lang="en-US" dirty="0" smtClean="0"/>
              <a:t>Permissions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 Demo</a:t>
            </a:r>
            <a:endParaRPr lang="en-US" dirty="0"/>
          </a:p>
        </p:txBody>
      </p:sp>
      <p:pic>
        <p:nvPicPr>
          <p:cNvPr id="4" name="Content Placeholder 3" descr="HeathRobinsonPota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28875" y="728472"/>
            <a:ext cx="4267200" cy="5401056"/>
          </a:xfr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ues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50" y="1328737"/>
            <a:ext cx="2857500" cy="420052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667263"/>
              </a:buClr>
            </a:pP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0" y="6172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667263"/>
              </a:buClr>
            </a:pPr>
            <a:endParaRPr lang="en-US" sz="2000" b="1">
              <a:solidFill>
                <a:srgbClr val="000000"/>
              </a:solidFill>
            </a:endParaRPr>
          </a:p>
        </p:txBody>
      </p:sp>
      <p:pic>
        <p:nvPicPr>
          <p:cNvPr id="152580" name="Picture 11" descr="logo.png                                                       00076D0BMacintosh HD                   C2774A7E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9713" y="3217863"/>
            <a:ext cx="6135687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7/16/2007 1:51:14 PM&quot;&gt;&lt;Slide id=&quot;475&quot; dur=&quot;1.891&quot;/&gt;&lt;/Timings&gt;&lt;/WMTools&gt;"/>
</p:tagLst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D0000"/>
      </a:accent1>
      <a:accent2>
        <a:srgbClr val="C0C0C0"/>
      </a:accent2>
      <a:accent3>
        <a:srgbClr val="FFFFFF"/>
      </a:accent3>
      <a:accent4>
        <a:srgbClr val="000000"/>
      </a:accent4>
      <a:accent5>
        <a:srgbClr val="FEAAAA"/>
      </a:accent5>
      <a:accent6>
        <a:srgbClr val="AEAEAE"/>
      </a:accent6>
      <a:hlink>
        <a:srgbClr val="4D4D4D"/>
      </a:hlink>
      <a:folHlink>
        <a:srgbClr val="66726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119063" marR="0" indent="-119063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119063" marR="0" indent="-119063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D0000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EAAAA"/>
        </a:accent5>
        <a:accent6>
          <a:srgbClr val="AEAEAE"/>
        </a:accent6>
        <a:hlink>
          <a:srgbClr val="4D4D4D"/>
        </a:hlink>
        <a:folHlink>
          <a:srgbClr val="66726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9352</TotalTime>
  <Words>147</Words>
  <Application>Microsoft Office PowerPoint</Application>
  <PresentationFormat>On-screen Show (4:3)</PresentationFormat>
  <Paragraphs>30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1_Blank Presentation</vt:lpstr>
      <vt:lpstr>OBIEE Hints &amp; Tips In CRM  Clive Johnson, Senior Sales Consultant, Oracle Inc.</vt:lpstr>
      <vt:lpstr>Agenda</vt:lpstr>
      <vt:lpstr>Administration Issues – Access to Subject Areas, Dashboards etc</vt:lpstr>
      <vt:lpstr>Creating Reports/Analytics</vt:lpstr>
      <vt:lpstr>Adding Reports to Dashboards </vt:lpstr>
      <vt:lpstr>Hands on Demo</vt:lpstr>
      <vt:lpstr>Slide 7</vt:lpstr>
      <vt:lpstr>Slide 8</vt:lpstr>
    </vt:vector>
  </TitlesOfParts>
  <Company>Oracle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CRM Produt Launch</dc:title>
  <dc:subject>On Demand CRM</dc:subject>
  <dc:creator>Steve Diamond</dc:creator>
  <cp:keywords>crm, crm on demand, PRM, deal management, e-billing</cp:keywords>
  <dc:description/>
  <cp:lastModifiedBy>cljohnso</cp:lastModifiedBy>
  <cp:revision>848</cp:revision>
  <cp:lastPrinted>2006-02-05T23:07:35Z</cp:lastPrinted>
  <dcterms:created xsi:type="dcterms:W3CDTF">2008-10-25T23:38:46Z</dcterms:created>
  <dcterms:modified xsi:type="dcterms:W3CDTF">2010-01-15T00:34:57Z</dcterms:modified>
</cp:coreProperties>
</file>