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theme/themeOverride7.xml" ContentType="application/vnd.openxmlformats-officedocument.themeOverride+xml"/>
  <Override PartName="/ppt/theme/themeOverride12.xml" ContentType="application/vnd.openxmlformats-officedocument.themeOverr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theme/themeOverride5.xml" ContentType="application/vnd.openxmlformats-officedocument.themeOverride+xml"/>
  <Override PartName="/ppt/theme/themeOverride10.xml" ContentType="application/vnd.openxmlformats-officedocument.themeOverr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heme/themeOverride3.xml" ContentType="application/vnd.openxmlformats-officedocument.themeOverr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theme/themeOverride9.xml" ContentType="application/vnd.openxmlformats-officedocument.themeOverr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theme/themeOverride8.xml" ContentType="application/vnd.openxmlformats-officedocument.themeOverride+xml"/>
  <Override PartName="/ppt/theme/themeOverride11.xml" ContentType="application/vnd.openxmlformats-officedocument.themeOverride+xml"/>
  <Default Extension="bin" ContentType="application/vnd.openxmlformats-officedocument.oleObject"/>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theme/themeOverride6.xml" ContentType="application/vnd.openxmlformats-officedocument.themeOverride+xml"/>
  <Override PartName="/ppt/slides/slide1.xml" ContentType="application/vnd.openxmlformats-officedocument.presentationml.slide+xml"/>
  <Override PartName="/ppt/slideLayouts/slideLayout3.xml" ContentType="application/vnd.openxmlformats-officedocument.presentationml.slideLayout+xml"/>
  <Default Extension="jpeg" ContentType="image/jpeg"/>
  <Override PartName="/ppt/theme/themeOverride4.xml" ContentType="application/vnd.openxmlformats-officedocument.themeOverride+xml"/>
  <Default Extension="emf" ContentType="image/x-emf"/>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8" r:id="rId1"/>
  </p:sldMasterIdLst>
  <p:notesMasterIdLst>
    <p:notesMasterId r:id="rId14"/>
  </p:notesMasterIdLst>
  <p:handoutMasterIdLst>
    <p:handoutMasterId r:id="rId15"/>
  </p:handoutMasterIdLst>
  <p:sldIdLst>
    <p:sldId id="293" r:id="rId2"/>
    <p:sldId id="306" r:id="rId3"/>
    <p:sldId id="296" r:id="rId4"/>
    <p:sldId id="297" r:id="rId5"/>
    <p:sldId id="298" r:id="rId6"/>
    <p:sldId id="308" r:id="rId7"/>
    <p:sldId id="299" r:id="rId8"/>
    <p:sldId id="295" r:id="rId9"/>
    <p:sldId id="309" r:id="rId10"/>
    <p:sldId id="303" r:id="rId11"/>
    <p:sldId id="305" r:id="rId12"/>
    <p:sldId id="294" r:id="rId13"/>
  </p:sldIdLst>
  <p:sldSz cx="6099175" cy="4572000"/>
  <p:notesSz cx="6669088" cy="9926638"/>
  <p:defaultTextStyle>
    <a:defPPr>
      <a:defRPr lang="en-US"/>
    </a:defPPr>
    <a:lvl1pPr algn="l" rtl="0" fontAlgn="base">
      <a:spcBef>
        <a:spcPct val="0"/>
      </a:spcBef>
      <a:spcAft>
        <a:spcPct val="0"/>
      </a:spcAft>
      <a:defRPr sz="2400" kern="1200">
        <a:solidFill>
          <a:schemeClr val="tx1"/>
        </a:solidFill>
        <a:latin typeface="Arial" charset="0"/>
        <a:ea typeface="+mn-ea"/>
        <a:cs typeface="+mn-cs"/>
      </a:defRPr>
    </a:lvl1pPr>
    <a:lvl2pPr marL="457200" algn="l" rtl="0" fontAlgn="base">
      <a:spcBef>
        <a:spcPct val="0"/>
      </a:spcBef>
      <a:spcAft>
        <a:spcPct val="0"/>
      </a:spcAft>
      <a:defRPr sz="2400" kern="1200">
        <a:solidFill>
          <a:schemeClr val="tx1"/>
        </a:solidFill>
        <a:latin typeface="Arial" charset="0"/>
        <a:ea typeface="+mn-ea"/>
        <a:cs typeface="+mn-cs"/>
      </a:defRPr>
    </a:lvl2pPr>
    <a:lvl3pPr marL="914400" algn="l" rtl="0" fontAlgn="base">
      <a:spcBef>
        <a:spcPct val="0"/>
      </a:spcBef>
      <a:spcAft>
        <a:spcPct val="0"/>
      </a:spcAft>
      <a:defRPr sz="2400" kern="1200">
        <a:solidFill>
          <a:schemeClr val="tx1"/>
        </a:solidFill>
        <a:latin typeface="Arial" charset="0"/>
        <a:ea typeface="+mn-ea"/>
        <a:cs typeface="+mn-cs"/>
      </a:defRPr>
    </a:lvl3pPr>
    <a:lvl4pPr marL="1371600" algn="l" rtl="0" fontAlgn="base">
      <a:spcBef>
        <a:spcPct val="0"/>
      </a:spcBef>
      <a:spcAft>
        <a:spcPct val="0"/>
      </a:spcAft>
      <a:defRPr sz="2400" kern="1200">
        <a:solidFill>
          <a:schemeClr val="tx1"/>
        </a:solidFill>
        <a:latin typeface="Arial" charset="0"/>
        <a:ea typeface="+mn-ea"/>
        <a:cs typeface="+mn-cs"/>
      </a:defRPr>
    </a:lvl4pPr>
    <a:lvl5pPr marL="1828800" algn="l" rtl="0" fontAlgn="base">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CC"/>
    <a:srgbClr val="CCFF33"/>
    <a:srgbClr val="33CC33"/>
    <a:srgbClr val="FF0000"/>
    <a:srgbClr val="FF9900"/>
    <a:srgbClr val="6600FF"/>
    <a:srgbClr val="380A5A"/>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539" autoAdjust="0"/>
    <p:restoredTop sz="53345" autoAdjust="0"/>
  </p:normalViewPr>
  <p:slideViewPr>
    <p:cSldViewPr>
      <p:cViewPr varScale="1">
        <p:scale>
          <a:sx n="60" d="100"/>
          <a:sy n="60" d="100"/>
        </p:scale>
        <p:origin x="-1974" y="-90"/>
      </p:cViewPr>
      <p:guideLst>
        <p:guide orient="horz" pos="1440"/>
        <p:guide pos="1921"/>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2598" y="-108"/>
      </p:cViewPr>
      <p:guideLst>
        <p:guide orient="horz" pos="3127"/>
        <p:guide pos="210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_rels/viewProps.xml.rels><?xml version="1.0" encoding="UTF-8" standalone="yes"?>
<Relationships xmlns="http://schemas.openxmlformats.org/package/2006/relationships"><Relationship Id="rId1" Type="http://schemas.openxmlformats.org/officeDocument/2006/relationships/slide" Target="slides/slide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1.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0882" name="Rectangle 2"/>
          <p:cNvSpPr>
            <a:spLocks noGrp="1" noChangeArrowheads="1"/>
          </p:cNvSpPr>
          <p:nvPr>
            <p:ph type="hdr" sz="quarter"/>
          </p:nvPr>
        </p:nvSpPr>
        <p:spPr bwMode="auto">
          <a:xfrm>
            <a:off x="0" y="0"/>
            <a:ext cx="288925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50883" name="Rectangle 3"/>
          <p:cNvSpPr>
            <a:spLocks noGrp="1" noChangeArrowheads="1"/>
          </p:cNvSpPr>
          <p:nvPr>
            <p:ph type="dt" sz="quarter" idx="1"/>
          </p:nvPr>
        </p:nvSpPr>
        <p:spPr bwMode="auto">
          <a:xfrm>
            <a:off x="3778250" y="0"/>
            <a:ext cx="288925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250884" name="Rectangle 4"/>
          <p:cNvSpPr>
            <a:spLocks noGrp="1" noChangeArrowheads="1"/>
          </p:cNvSpPr>
          <p:nvPr>
            <p:ph type="ftr" sz="quarter" idx="2"/>
          </p:nvPr>
        </p:nvSpPr>
        <p:spPr bwMode="auto">
          <a:xfrm>
            <a:off x="0" y="9428163"/>
            <a:ext cx="288925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50885" name="Rectangle 5"/>
          <p:cNvSpPr>
            <a:spLocks noGrp="1" noChangeArrowheads="1"/>
          </p:cNvSpPr>
          <p:nvPr>
            <p:ph type="sldNum" sz="quarter" idx="3"/>
          </p:nvPr>
        </p:nvSpPr>
        <p:spPr bwMode="auto">
          <a:xfrm>
            <a:off x="3778250" y="9428163"/>
            <a:ext cx="288925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A7947443-FBAA-435B-90F9-8A687A7248F8}"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9922" name="Rectangle 2"/>
          <p:cNvSpPr>
            <a:spLocks noGrp="1" noChangeArrowheads="1"/>
          </p:cNvSpPr>
          <p:nvPr>
            <p:ph type="hdr" sz="quarter"/>
          </p:nvPr>
        </p:nvSpPr>
        <p:spPr bwMode="auto">
          <a:xfrm>
            <a:off x="0" y="0"/>
            <a:ext cx="288925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09923" name="Rectangle 3"/>
          <p:cNvSpPr>
            <a:spLocks noGrp="1" noChangeArrowheads="1"/>
          </p:cNvSpPr>
          <p:nvPr>
            <p:ph type="dt" idx="1"/>
          </p:nvPr>
        </p:nvSpPr>
        <p:spPr bwMode="auto">
          <a:xfrm>
            <a:off x="3778250" y="0"/>
            <a:ext cx="288925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5364" name="Rectangle 4"/>
          <p:cNvSpPr>
            <a:spLocks noRot="1" noChangeArrowheads="1" noTextEdit="1"/>
          </p:cNvSpPr>
          <p:nvPr>
            <p:ph type="sldImg" idx="2"/>
          </p:nvPr>
        </p:nvSpPr>
        <p:spPr bwMode="auto">
          <a:xfrm>
            <a:off x="852488" y="744538"/>
            <a:ext cx="4964112" cy="3722687"/>
          </a:xfrm>
          <a:prstGeom prst="rect">
            <a:avLst/>
          </a:prstGeom>
          <a:noFill/>
          <a:ln w="9525">
            <a:solidFill>
              <a:srgbClr val="000000"/>
            </a:solidFill>
            <a:miter lim="800000"/>
            <a:headEnd/>
            <a:tailEnd/>
          </a:ln>
        </p:spPr>
      </p:sp>
      <p:sp>
        <p:nvSpPr>
          <p:cNvPr id="209925" name="Rectangle 5"/>
          <p:cNvSpPr>
            <a:spLocks noGrp="1" noChangeArrowheads="1"/>
          </p:cNvSpPr>
          <p:nvPr>
            <p:ph type="body" sz="quarter" idx="3"/>
          </p:nvPr>
        </p:nvSpPr>
        <p:spPr bwMode="auto">
          <a:xfrm>
            <a:off x="666750" y="4716463"/>
            <a:ext cx="5335588" cy="44656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9926" name="Rectangle 6"/>
          <p:cNvSpPr>
            <a:spLocks noGrp="1" noChangeArrowheads="1"/>
          </p:cNvSpPr>
          <p:nvPr>
            <p:ph type="ftr" sz="quarter" idx="4"/>
          </p:nvPr>
        </p:nvSpPr>
        <p:spPr bwMode="auto">
          <a:xfrm>
            <a:off x="0" y="9428163"/>
            <a:ext cx="288925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09927" name="Rectangle 7"/>
          <p:cNvSpPr>
            <a:spLocks noGrp="1" noChangeArrowheads="1"/>
          </p:cNvSpPr>
          <p:nvPr>
            <p:ph type="sldNum" sz="quarter" idx="5"/>
          </p:nvPr>
        </p:nvSpPr>
        <p:spPr bwMode="auto">
          <a:xfrm>
            <a:off x="3778250" y="9428163"/>
            <a:ext cx="288925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B3DE1FEE-5451-4C95-84C3-EC45EC274D7C}"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074"/>
          <p:cNvSpPr>
            <a:spLocks noRot="1" noChangeArrowheads="1" noTextEdit="1"/>
          </p:cNvSpPr>
          <p:nvPr>
            <p:ph type="sldImg"/>
          </p:nvPr>
        </p:nvSpPr>
        <p:spPr>
          <a:ln/>
        </p:spPr>
      </p:sp>
      <p:sp>
        <p:nvSpPr>
          <p:cNvPr id="16387" name="Rectangle 3075"/>
          <p:cNvSpPr>
            <a:spLocks noGrp="1" noChangeArrowheads="1"/>
          </p:cNvSpPr>
          <p:nvPr>
            <p:ph type="body" idx="1"/>
          </p:nvPr>
        </p:nvSpPr>
        <p:spPr>
          <a:noFill/>
          <a:ln/>
        </p:spPr>
        <p:txBody>
          <a:bodyPr/>
          <a:lstStyle/>
          <a:p>
            <a:r>
              <a:rPr lang="en-US" smtClean="0"/>
              <a:t>Welcome to a More4Apps presentation.</a:t>
            </a:r>
          </a:p>
          <a:p>
            <a:endParaRPr lang="en-US" smtClean="0"/>
          </a:p>
          <a:p>
            <a:r>
              <a:rPr lang="en-US" smtClean="0"/>
              <a:t>This presentation will introduce More4Apps the company, and the products.</a:t>
            </a:r>
          </a:p>
          <a:p>
            <a:endParaRPr lang="en-US" smtClean="0"/>
          </a:p>
          <a:p>
            <a:endParaRPr lang="en-AU"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Rot="1" noChangeArrowheads="1" noTextEdit="1"/>
          </p:cNvSpPr>
          <p:nvPr>
            <p:ph type="sldImg"/>
          </p:nvPr>
        </p:nvSpPr>
        <p:spPr>
          <a:ln/>
        </p:spPr>
      </p:sp>
      <p:sp>
        <p:nvSpPr>
          <p:cNvPr id="25603" name="Rectangle 3"/>
          <p:cNvSpPr>
            <a:spLocks noGrp="1" noChangeArrowheads="1"/>
          </p:cNvSpPr>
          <p:nvPr>
            <p:ph type="body" idx="1"/>
          </p:nvPr>
        </p:nvSpPr>
        <p:spPr>
          <a:noFill/>
          <a:ln/>
        </p:spPr>
        <p:txBody>
          <a:bodyPr/>
          <a:lstStyle/>
          <a:p>
            <a:r>
              <a:rPr lang="en-US" smtClean="0"/>
              <a:t>Here is a quote from Matt Adelman at Best Buy…</a:t>
            </a:r>
          </a:p>
          <a:p>
            <a:endParaRPr lang="en-US" smtClean="0"/>
          </a:p>
          <a:p>
            <a:pPr>
              <a:spcBef>
                <a:spcPct val="20000"/>
              </a:spcBef>
            </a:pPr>
            <a:r>
              <a:rPr lang="en-AU" sz="1400" smtClean="0"/>
              <a:t>“Project Wizard and the new Asset Loader have been exceptional tools and played key roles in conversion and creating the many thousands of projects and assets on a monthly basis. The time and effort saved by using More4Apps products have been immeasurable. The More4apps Support team have been first class in taking care of any issues we encounter since our purchase of Project Wizard and Budget Wizard. We continue to find new ways to utilize the tools to create efficiencies in our business. Thanks for commitment to excellence.”</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026"/>
          <p:cNvSpPr>
            <a:spLocks noRot="1" noChangeArrowheads="1" noTextEdit="1"/>
          </p:cNvSpPr>
          <p:nvPr>
            <p:ph type="sldImg"/>
          </p:nvPr>
        </p:nvSpPr>
        <p:spPr>
          <a:ln/>
        </p:spPr>
      </p:sp>
      <p:sp>
        <p:nvSpPr>
          <p:cNvPr id="27651" name="Rectangle 1027"/>
          <p:cNvSpPr>
            <a:spLocks noGrp="1" noChangeArrowheads="1"/>
          </p:cNvSpPr>
          <p:nvPr>
            <p:ph type="body" idx="1"/>
          </p:nvPr>
        </p:nvSpPr>
        <p:spPr>
          <a:noFill/>
          <a:ln/>
        </p:spPr>
        <p:txBody>
          <a:bodyPr/>
          <a:lstStyle/>
          <a:p>
            <a:r>
              <a:rPr lang="en-AU" b="1" u="sng" smtClean="0">
                <a:latin typeface="Tahoma" pitchFamily="34" charset="0"/>
                <a:cs typeface="Times New Roman" pitchFamily="18" charset="0"/>
              </a:rPr>
              <a:t>So WHERE TO FROM HERE</a:t>
            </a:r>
            <a:r>
              <a:rPr lang="en-AU" b="1" u="sng" smtClean="0">
                <a:cs typeface="Times New Roman" pitchFamily="18" charset="0"/>
              </a:rPr>
              <a:t>…</a:t>
            </a:r>
            <a:endParaRPr lang="en-AU" b="1" u="sng" smtClean="0">
              <a:latin typeface="Tahoma" pitchFamily="34" charset="0"/>
              <a:cs typeface="Times New Roman" pitchFamily="18" charset="0"/>
            </a:endParaRPr>
          </a:p>
          <a:p>
            <a:r>
              <a:rPr lang="en-US" smtClean="0">
                <a:latin typeface="Tahoma" pitchFamily="34" charset="0"/>
                <a:cs typeface="Times New Roman" pitchFamily="18" charset="0"/>
              </a:rPr>
              <a:t> </a:t>
            </a:r>
          </a:p>
          <a:p>
            <a:pPr>
              <a:buFontTx/>
              <a:buChar char="-"/>
            </a:pPr>
            <a:r>
              <a:rPr lang="en-US" smtClean="0">
                <a:latin typeface="Tahoma" pitchFamily="34" charset="0"/>
                <a:cs typeface="Times New Roman" pitchFamily="18" charset="0"/>
              </a:rPr>
              <a:t>Our team will be more than happy to assist you with information to support your business case and to provide you with information regarding pricing and licensing.</a:t>
            </a:r>
          </a:p>
          <a:p>
            <a:endParaRPr lang="en-US" smtClean="0">
              <a:latin typeface="Tahoma" pitchFamily="34" charset="0"/>
              <a:cs typeface="Times New Roman" pitchFamily="18" charset="0"/>
            </a:endParaRPr>
          </a:p>
          <a:p>
            <a:pPr>
              <a:buFontTx/>
              <a:buChar char="-"/>
            </a:pPr>
            <a:r>
              <a:rPr lang="en-US" smtClean="0">
                <a:cs typeface="Times New Roman" pitchFamily="18" charset="0"/>
              </a:rPr>
              <a:t>We are available to provide live product demonstrations and many of our products have online demonstrations you can view from our website.</a:t>
            </a:r>
          </a:p>
          <a:p>
            <a:pPr>
              <a:buFontTx/>
              <a:buChar char="-"/>
            </a:pPr>
            <a:endParaRPr lang="en-US" smtClean="0">
              <a:cs typeface="Times New Roman" pitchFamily="18" charset="0"/>
            </a:endParaRPr>
          </a:p>
          <a:p>
            <a:pPr>
              <a:buFontTx/>
              <a:buChar char="-"/>
            </a:pPr>
            <a:r>
              <a:rPr lang="en-US" smtClean="0">
                <a:cs typeface="Times New Roman" pitchFamily="18" charset="0"/>
              </a:rPr>
              <a:t>You can download free trials of the products and trial them against your Oracle Instance.</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Rot="1" noChangeArrowheads="1" noTextEdit="1"/>
          </p:cNvSpPr>
          <p:nvPr>
            <p:ph type="sldImg"/>
          </p:nvPr>
        </p:nvSpPr>
        <p:spPr>
          <a:ln/>
        </p:spPr>
      </p:sp>
      <p:sp>
        <p:nvSpPr>
          <p:cNvPr id="28675" name="Rectangle 3"/>
          <p:cNvSpPr>
            <a:spLocks noGrp="1" noChangeArrowheads="1"/>
          </p:cNvSpPr>
          <p:nvPr>
            <p:ph type="body" idx="1"/>
          </p:nvPr>
        </p:nvSpPr>
        <p:spPr>
          <a:noFill/>
          <a:ln/>
        </p:spPr>
        <p:txBody>
          <a:bodyPr/>
          <a:lstStyle/>
          <a:p>
            <a:r>
              <a:rPr lang="en-US" dirty="0" smtClean="0"/>
              <a:t>For more information on the More4Apps products, please </a:t>
            </a:r>
            <a:r>
              <a:rPr lang="en-US" dirty="0" smtClean="0"/>
              <a:t>contact</a:t>
            </a:r>
            <a:r>
              <a:rPr lang="en-US" baseline="0" dirty="0" smtClean="0"/>
              <a:t> Sarah Conzemius at sarah.conzemius@more4apps.com or 310-430-0245 or visit the </a:t>
            </a:r>
            <a:r>
              <a:rPr lang="en-US" baseline="0" smtClean="0"/>
              <a:t>company website at www.more4apps.com</a:t>
            </a:r>
            <a:endParaRPr lang="en-US" smtClean="0"/>
          </a:p>
          <a:p>
            <a:endParaRPr lang="en-US" dirty="0" smtClean="0"/>
          </a:p>
          <a:p>
            <a:r>
              <a:rPr lang="en-US" dirty="0" smtClean="0"/>
              <a:t>There is a contact us page on our website available for you to request further information or a product demonstration.</a:t>
            </a:r>
          </a:p>
          <a:p>
            <a:endParaRPr lang="en-US" dirty="0" smtClean="0"/>
          </a:p>
          <a:p>
            <a:r>
              <a:rPr lang="en-US" dirty="0" smtClean="0"/>
              <a:t>The More4Apps website contains information about each of the products and you have the ability to download products for a free trial.</a:t>
            </a:r>
          </a:p>
          <a:p>
            <a:endParaRPr lang="en-US" dirty="0" smtClean="0"/>
          </a:p>
          <a:p>
            <a:r>
              <a:rPr lang="en-US" dirty="0" smtClean="0"/>
              <a:t>Thank You for watching this presentation and allowing us to introduce the More4Apps company and it’s products.</a:t>
            </a:r>
          </a:p>
          <a:p>
            <a:endParaRPr lang="en-AU"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Rot="1" noChangeArrowheads="1" noTextEdit="1"/>
          </p:cNvSpPr>
          <p:nvPr>
            <p:ph type="sldImg"/>
          </p:nvPr>
        </p:nvSpPr>
        <p:spPr>
          <a:ln/>
        </p:spPr>
      </p:sp>
      <p:sp>
        <p:nvSpPr>
          <p:cNvPr id="17411" name="Rectangle 3"/>
          <p:cNvSpPr>
            <a:spLocks noGrp="1" noChangeArrowheads="1"/>
          </p:cNvSpPr>
          <p:nvPr>
            <p:ph type="body" idx="1"/>
          </p:nvPr>
        </p:nvSpPr>
        <p:spPr>
          <a:noFill/>
          <a:ln/>
        </p:spPr>
        <p:txBody>
          <a:bodyPr/>
          <a:lstStyle/>
          <a:p>
            <a:r>
              <a:rPr lang="en-US" smtClean="0">
                <a:latin typeface="Tahoma" pitchFamily="34" charset="0"/>
                <a:cs typeface="Times New Roman" pitchFamily="18" charset="0"/>
              </a:rPr>
              <a:t>The More4Apps company was formed in the year 2000 by 6 consultants. Together they had identified a gap in the market,  The need for tools that would enable an end-user to load transactions on mass into Oracle.  The tools needed to be easy to use and configure;  and have robust integration with the Oracle e-Business Suite.</a:t>
            </a:r>
          </a:p>
          <a:p>
            <a:endParaRPr lang="en-US" smtClean="0">
              <a:latin typeface="Tahoma" pitchFamily="34" charset="0"/>
              <a:cs typeface="Times New Roman" pitchFamily="18" charset="0"/>
            </a:endParaRPr>
          </a:p>
          <a:p>
            <a:endParaRPr lang="en-US" smtClean="0">
              <a:latin typeface="Tahoma" pitchFamily="34" charset="0"/>
              <a:cs typeface="Times New Roman" pitchFamily="18" charset="0"/>
            </a:endParaRPr>
          </a:p>
          <a:p>
            <a:r>
              <a:rPr lang="en-AU" smtClean="0">
                <a:cs typeface="Times New Roman" pitchFamily="18" charset="0"/>
              </a:rPr>
              <a:t> </a:t>
            </a:r>
            <a:endParaRPr lang="en-US" smtClean="0">
              <a:latin typeface="Tahoma" pitchFamily="34" charset="0"/>
              <a:cs typeface="Times New Roman"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050"/>
          <p:cNvSpPr>
            <a:spLocks noRot="1" noChangeArrowheads="1" noTextEdit="1"/>
          </p:cNvSpPr>
          <p:nvPr>
            <p:ph type="sldImg"/>
          </p:nvPr>
        </p:nvSpPr>
        <p:spPr>
          <a:ln/>
        </p:spPr>
      </p:sp>
      <p:sp>
        <p:nvSpPr>
          <p:cNvPr id="18435" name="Rectangle 2051"/>
          <p:cNvSpPr>
            <a:spLocks noGrp="1" noChangeArrowheads="1"/>
          </p:cNvSpPr>
          <p:nvPr>
            <p:ph type="body" idx="1"/>
          </p:nvPr>
        </p:nvSpPr>
        <p:spPr>
          <a:noFill/>
          <a:ln/>
        </p:spPr>
        <p:txBody>
          <a:bodyPr/>
          <a:lstStyle/>
          <a:p>
            <a:r>
              <a:rPr lang="en-US" smtClean="0">
                <a:solidFill>
                  <a:srgbClr val="000000"/>
                </a:solidFill>
                <a:latin typeface="Tahoma" pitchFamily="34" charset="0"/>
                <a:cs typeface="Times New Roman" pitchFamily="18" charset="0"/>
              </a:rPr>
              <a:t>Microsoft Excel has always been the accountant</a:t>
            </a:r>
            <a:r>
              <a:rPr lang="en-US" smtClean="0">
                <a:solidFill>
                  <a:srgbClr val="000000"/>
                </a:solidFill>
                <a:cs typeface="Times New Roman" pitchFamily="18" charset="0"/>
              </a:rPr>
              <a:t>’</a:t>
            </a:r>
            <a:r>
              <a:rPr lang="en-US" smtClean="0">
                <a:solidFill>
                  <a:srgbClr val="000000"/>
                </a:solidFill>
                <a:latin typeface="Tahoma" pitchFamily="34" charset="0"/>
                <a:cs typeface="Times New Roman" pitchFamily="18" charset="0"/>
              </a:rPr>
              <a:t>s tool of choice for reviewing &amp; manipulating data.</a:t>
            </a:r>
            <a:endParaRPr lang="en-AU" smtClean="0">
              <a:cs typeface="Times New Roman" pitchFamily="18" charset="0"/>
            </a:endParaRPr>
          </a:p>
          <a:p>
            <a:r>
              <a:rPr lang="en-US" smtClean="0">
                <a:solidFill>
                  <a:srgbClr val="000000"/>
                </a:solidFill>
                <a:latin typeface="Tahoma" pitchFamily="34" charset="0"/>
                <a:cs typeface="Times New Roman" pitchFamily="18" charset="0"/>
              </a:rPr>
              <a:t>Excel is used extensively in many organizations.  Users are familiar with Excel and can extend the functionality easily, using things like.. Cut , Copy &amp; Paste, Formulas, Macros, Lookups, Importing Files and so much more.</a:t>
            </a:r>
            <a:endParaRPr lang="en-AU" smtClean="0">
              <a:cs typeface="Times New Roman" pitchFamily="18" charset="0"/>
            </a:endParaRPr>
          </a:p>
          <a:p>
            <a:endParaRPr lang="en-US" smtClean="0">
              <a:latin typeface="Tahoma" pitchFamily="34" charset="0"/>
              <a:cs typeface="Times New Roman" pitchFamily="18" charset="0"/>
            </a:endParaRPr>
          </a:p>
          <a:p>
            <a:r>
              <a:rPr lang="en-US" smtClean="0">
                <a:solidFill>
                  <a:srgbClr val="000000"/>
                </a:solidFill>
                <a:latin typeface="Tahoma" pitchFamily="34" charset="0"/>
                <a:cs typeface="Times New Roman" pitchFamily="18" charset="0"/>
              </a:rPr>
              <a:t>To date, desktop integration with many of the Oracle Applications has been limited in functionality or required extensive programming.</a:t>
            </a:r>
            <a:r>
              <a:rPr lang="en-US" smtClean="0">
                <a:solidFill>
                  <a:srgbClr val="000000"/>
                </a:solidFill>
                <a:cs typeface="Times New Roman" pitchFamily="18" charset="0"/>
              </a:rPr>
              <a:t>   </a:t>
            </a:r>
          </a:p>
          <a:p>
            <a:endParaRPr lang="en-AU" smtClean="0">
              <a:cs typeface="Times New Roman" pitchFamily="18" charset="0"/>
            </a:endParaRPr>
          </a:p>
          <a:p>
            <a:endParaRPr lang="en-US" smtClean="0">
              <a:latin typeface="Tahoma" pitchFamily="34" charset="0"/>
              <a:cs typeface="Times New Roman" pitchFamily="18" charset="0"/>
            </a:endParaRPr>
          </a:p>
          <a:p>
            <a:endParaRPr lang="en-GB" smtClean="0">
              <a:cs typeface="Times New Roman" pitchFamily="18" charset="0"/>
            </a:endParaRPr>
          </a:p>
          <a:p>
            <a:endParaRPr lang="en-GB" smtClean="0">
              <a:cs typeface="Times New Roman" pitchFamily="18" charset="0"/>
            </a:endParaRPr>
          </a:p>
          <a:p>
            <a:endParaRPr lang="en-AU"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p:cNvSpPr>
            <a:spLocks noGrp="1" noChangeArrowheads="1"/>
          </p:cNvSpPr>
          <p:nvPr>
            <p:ph type="body" idx="1"/>
          </p:nvPr>
        </p:nvSpPr>
        <p:spPr>
          <a:xfrm>
            <a:off x="625475" y="1073150"/>
            <a:ext cx="5335588" cy="7780338"/>
          </a:xfrm>
          <a:noFill/>
          <a:ln/>
        </p:spPr>
        <p:txBody>
          <a:bodyPr/>
          <a:lstStyle/>
          <a:p>
            <a:r>
              <a:rPr lang="en-US" b="1" u="sng" dirty="0" smtClean="0">
                <a:latin typeface="Tahoma" pitchFamily="34" charset="0"/>
                <a:cs typeface="Times New Roman" pitchFamily="18" charset="0"/>
              </a:rPr>
              <a:t>There are four main options for integrating excel with Oracle Applications</a:t>
            </a:r>
          </a:p>
          <a:p>
            <a:endParaRPr lang="en-US" b="1" u="sng" dirty="0" smtClean="0">
              <a:latin typeface="Tahoma" pitchFamily="34" charset="0"/>
              <a:cs typeface="Times New Roman" pitchFamily="18" charset="0"/>
            </a:endParaRPr>
          </a:p>
          <a:p>
            <a:endParaRPr lang="en-US" b="1" u="sng" dirty="0" smtClean="0">
              <a:latin typeface="Tahoma" pitchFamily="34" charset="0"/>
              <a:cs typeface="Times New Roman" pitchFamily="18" charset="0"/>
            </a:endParaRPr>
          </a:p>
          <a:p>
            <a:r>
              <a:rPr lang="en-US" b="1" dirty="0" smtClean="0">
                <a:latin typeface="Tahoma" pitchFamily="34" charset="0"/>
                <a:cs typeface="Times New Roman" pitchFamily="18" charset="0"/>
              </a:rPr>
              <a:t>Keyboard Macros</a:t>
            </a:r>
            <a:r>
              <a:rPr lang="en-US" dirty="0" smtClean="0">
                <a:latin typeface="Tahoma" pitchFamily="34" charset="0"/>
                <a:cs typeface="Times New Roman" pitchFamily="18" charset="0"/>
              </a:rPr>
              <a:t>  like Data-loader,  use keystroke macros, to load data row-by-row into the Oracle Forms.  Errors can cause the entire load to crash and often require extensive hand-holding.</a:t>
            </a:r>
          </a:p>
          <a:p>
            <a:endParaRPr lang="en-US" dirty="0" smtClean="0">
              <a:latin typeface="Tahoma" pitchFamily="34" charset="0"/>
              <a:cs typeface="Times New Roman" pitchFamily="18" charset="0"/>
            </a:endParaRPr>
          </a:p>
          <a:p>
            <a:r>
              <a:rPr lang="en-US" b="1" dirty="0" smtClean="0">
                <a:latin typeface="Tahoma" pitchFamily="34" charset="0"/>
                <a:cs typeface="Times New Roman" pitchFamily="18" charset="0"/>
              </a:rPr>
              <a:t>Custom Interfaces</a:t>
            </a:r>
            <a:r>
              <a:rPr lang="en-US" dirty="0" smtClean="0">
                <a:latin typeface="Tahoma" pitchFamily="34" charset="0"/>
                <a:cs typeface="Times New Roman" pitchFamily="18" charset="0"/>
              </a:rPr>
              <a:t> </a:t>
            </a:r>
            <a:r>
              <a:rPr lang="en-US" dirty="0" smtClean="0">
                <a:cs typeface="Times New Roman" pitchFamily="18" charset="0"/>
              </a:rPr>
              <a:t> may </a:t>
            </a:r>
            <a:r>
              <a:rPr lang="en-US" dirty="0" smtClean="0">
                <a:latin typeface="Tahoma" pitchFamily="34" charset="0"/>
                <a:cs typeface="Times New Roman" pitchFamily="18" charset="0"/>
              </a:rPr>
              <a:t>be written by development teams using a wide range of tools.  There are issues like how to connect to oracle and maintain oracle security; how to maintain the integrity of the data; how to report and correct errors and so on. In the Oracle e-Business Suite there are many hundreds of Open Interfaces or API</a:t>
            </a:r>
            <a:r>
              <a:rPr lang="en-US" dirty="0" smtClean="0">
                <a:cs typeface="Times New Roman" pitchFamily="18" charset="0"/>
              </a:rPr>
              <a:t>’</a:t>
            </a:r>
            <a:r>
              <a:rPr lang="en-US" dirty="0" smtClean="0">
                <a:latin typeface="Tahoma" pitchFamily="34" charset="0"/>
                <a:cs typeface="Times New Roman" pitchFamily="18" charset="0"/>
              </a:rPr>
              <a:t>s. Typically custom developments will require a high level of functional and technical expertise for implementation and on-going support; which can in turn mean a substantial cost to the business for custom integration.  </a:t>
            </a:r>
          </a:p>
          <a:p>
            <a:endParaRPr lang="en-US" dirty="0" smtClean="0">
              <a:latin typeface="Tahoma" pitchFamily="34" charset="0"/>
              <a:cs typeface="Times New Roman" pitchFamily="18" charset="0"/>
            </a:endParaRPr>
          </a:p>
          <a:p>
            <a:r>
              <a:rPr lang="en-US" b="1" dirty="0" smtClean="0">
                <a:latin typeface="Tahoma" pitchFamily="34" charset="0"/>
                <a:cs typeface="Times New Roman" pitchFamily="18" charset="0"/>
              </a:rPr>
              <a:t>ADI </a:t>
            </a:r>
            <a:r>
              <a:rPr lang="en-US" b="1" dirty="0" smtClean="0">
                <a:cs typeface="Times New Roman" pitchFamily="18" charset="0"/>
              </a:rPr>
              <a:t>–</a:t>
            </a:r>
            <a:r>
              <a:rPr lang="en-US" b="1" dirty="0" smtClean="0">
                <a:latin typeface="Tahoma" pitchFamily="34" charset="0"/>
                <a:cs typeface="Times New Roman" pitchFamily="18" charset="0"/>
              </a:rPr>
              <a:t> </a:t>
            </a:r>
            <a:r>
              <a:rPr lang="en-US" dirty="0" smtClean="0">
                <a:latin typeface="Tahoma" pitchFamily="34" charset="0"/>
                <a:cs typeface="Times New Roman" pitchFamily="18" charset="0"/>
              </a:rPr>
              <a:t>There are some seeded ADI tools that do a reasonable job of integrating between excel and oracle; for example the interfaces with Oracle GL. There are many areas of Oracle where ADI tools are inadequate, requiring a high level of functional and technical expertise for implementation and ongoing support. </a:t>
            </a:r>
          </a:p>
          <a:p>
            <a:endParaRPr lang="en-US" i="1" dirty="0" smtClean="0">
              <a:latin typeface="Tahoma" pitchFamily="34" charset="0"/>
              <a:cs typeface="Times New Roman" pitchFamily="18" charset="0"/>
            </a:endParaRPr>
          </a:p>
          <a:p>
            <a:r>
              <a:rPr lang="en-US" b="1" dirty="0" smtClean="0">
                <a:latin typeface="Tahoma" pitchFamily="34" charset="0"/>
                <a:cs typeface="Times New Roman" pitchFamily="18" charset="0"/>
              </a:rPr>
              <a:t>The More4Apps Wizards resolve these issues.  </a:t>
            </a:r>
          </a:p>
          <a:p>
            <a:r>
              <a:rPr lang="en-US" b="1" dirty="0" smtClean="0">
                <a:latin typeface="Tahoma" pitchFamily="34" charset="0"/>
                <a:cs typeface="Times New Roman" pitchFamily="18" charset="0"/>
              </a:rPr>
              <a:t>The following section will detail why you should choose the More4Apps Wizards as a key integration tool for your company.</a:t>
            </a:r>
          </a:p>
          <a:p>
            <a:endParaRPr lang="en-AU"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1027"/>
          <p:cNvSpPr>
            <a:spLocks noGrp="1" noChangeArrowheads="1"/>
          </p:cNvSpPr>
          <p:nvPr>
            <p:ph type="body" idx="1"/>
          </p:nvPr>
        </p:nvSpPr>
        <p:spPr>
          <a:xfrm>
            <a:off x="347663" y="615950"/>
            <a:ext cx="5695950" cy="7399338"/>
          </a:xfrm>
          <a:noFill/>
          <a:ln/>
        </p:spPr>
        <p:txBody>
          <a:bodyPr/>
          <a:lstStyle/>
          <a:p>
            <a:r>
              <a:rPr lang="en-US" b="1" u="sng" dirty="0" smtClean="0">
                <a:latin typeface="Tahoma" pitchFamily="34" charset="0"/>
                <a:cs typeface="Times New Roman" pitchFamily="18" charset="0"/>
              </a:rPr>
              <a:t>SO </a:t>
            </a:r>
            <a:r>
              <a:rPr lang="en-AU" b="1" u="sng" dirty="0" smtClean="0">
                <a:latin typeface="Tahoma" pitchFamily="34" charset="0"/>
                <a:cs typeface="Times New Roman" pitchFamily="18" charset="0"/>
              </a:rPr>
              <a:t>WHY </a:t>
            </a:r>
            <a:r>
              <a:rPr lang="en-US" b="1" u="sng" dirty="0" smtClean="0">
                <a:latin typeface="Tahoma" pitchFamily="34" charset="0"/>
                <a:cs typeface="Times New Roman" pitchFamily="18" charset="0"/>
              </a:rPr>
              <a:t>CHOOSE THE </a:t>
            </a:r>
            <a:r>
              <a:rPr lang="en-AU" b="1" u="sng" dirty="0" smtClean="0">
                <a:latin typeface="Tahoma" pitchFamily="34" charset="0"/>
                <a:cs typeface="Times New Roman" pitchFamily="18" charset="0"/>
              </a:rPr>
              <a:t>MORE4APPS</a:t>
            </a:r>
            <a:r>
              <a:rPr lang="en-US" b="1" u="sng" dirty="0" smtClean="0">
                <a:latin typeface="Tahoma" pitchFamily="34" charset="0"/>
                <a:cs typeface="Times New Roman" pitchFamily="18" charset="0"/>
              </a:rPr>
              <a:t> WIZARDS</a:t>
            </a:r>
            <a:r>
              <a:rPr lang="en-AU" b="1" u="sng" dirty="0" smtClean="0">
                <a:latin typeface="Tahoma" pitchFamily="34" charset="0"/>
                <a:cs typeface="Times New Roman" pitchFamily="18" charset="0"/>
              </a:rPr>
              <a:t>?</a:t>
            </a:r>
            <a:r>
              <a:rPr lang="en-US" b="1" u="sng" dirty="0" smtClean="0">
                <a:latin typeface="Tahoma" pitchFamily="34" charset="0"/>
                <a:cs typeface="Times New Roman" pitchFamily="18" charset="0"/>
              </a:rPr>
              <a:t> </a:t>
            </a:r>
            <a:r>
              <a:rPr lang="en-US" dirty="0" smtClean="0">
                <a:cs typeface="Times New Roman" pitchFamily="18" charset="0"/>
              </a:rPr>
              <a:t> </a:t>
            </a:r>
            <a:endParaRPr lang="en-US" dirty="0" smtClean="0">
              <a:latin typeface="Tahoma" pitchFamily="34" charset="0"/>
              <a:cs typeface="Times New Roman" pitchFamily="18" charset="0"/>
            </a:endParaRPr>
          </a:p>
          <a:p>
            <a:r>
              <a:rPr lang="en-US" b="1" dirty="0" smtClean="0">
                <a:latin typeface="Tahoma" pitchFamily="34" charset="0"/>
                <a:cs typeface="Times New Roman" pitchFamily="18" charset="0"/>
              </a:rPr>
              <a:t>Number 1.   They are easy to use.</a:t>
            </a:r>
          </a:p>
          <a:p>
            <a:r>
              <a:rPr lang="en-US" dirty="0" smtClean="0">
                <a:latin typeface="Tahoma" pitchFamily="34" charset="0"/>
                <a:cs typeface="Times New Roman" pitchFamily="18" charset="0"/>
              </a:rPr>
              <a:t> - Based in Microsoft Excel with a common look-and-feel, users can quickly learn and use the products.</a:t>
            </a:r>
          </a:p>
          <a:p>
            <a:r>
              <a:rPr lang="en-US" dirty="0" smtClean="0">
                <a:latin typeface="Tahoma" pitchFamily="34" charset="0"/>
                <a:cs typeface="Times New Roman" pitchFamily="18" charset="0"/>
              </a:rPr>
              <a:t> - Toolbars enable quick and easy access to all functions.</a:t>
            </a:r>
          </a:p>
          <a:p>
            <a:r>
              <a:rPr lang="en-US" dirty="0" smtClean="0">
                <a:latin typeface="Tahoma" pitchFamily="34" charset="0"/>
                <a:cs typeface="Times New Roman" pitchFamily="18" charset="0"/>
              </a:rPr>
              <a:t> - Optional data-entry forms are available to assist with validation and data correction</a:t>
            </a:r>
          </a:p>
          <a:p>
            <a:r>
              <a:rPr lang="en-US" dirty="0" smtClean="0">
                <a:latin typeface="Tahoma" pitchFamily="34" charset="0"/>
                <a:cs typeface="Times New Roman" pitchFamily="18" charset="0"/>
              </a:rPr>
              <a:t> - Master-detail-type relationships (like loading projects with multiple tasks) are handled very well in terms of a simple worksheet layout and good upload functionality.</a:t>
            </a:r>
          </a:p>
          <a:p>
            <a:endParaRPr lang="en-US" dirty="0" smtClean="0">
              <a:latin typeface="Tahoma" pitchFamily="34" charset="0"/>
              <a:cs typeface="Times New Roman" pitchFamily="18" charset="0"/>
            </a:endParaRPr>
          </a:p>
          <a:p>
            <a:r>
              <a:rPr lang="en-US" b="1" dirty="0" smtClean="0">
                <a:latin typeface="Tahoma" pitchFamily="34" charset="0"/>
                <a:cs typeface="Times New Roman" pitchFamily="18" charset="0"/>
              </a:rPr>
              <a:t>Number 2.</a:t>
            </a:r>
            <a:r>
              <a:rPr lang="en-US" b="1" dirty="0" smtClean="0">
                <a:cs typeface="Times New Roman" pitchFamily="18" charset="0"/>
              </a:rPr>
              <a:t>  </a:t>
            </a:r>
            <a:r>
              <a:rPr lang="en-US" b="1" dirty="0" smtClean="0">
                <a:latin typeface="Times New Roman" pitchFamily="18" charset="0"/>
                <a:cs typeface="Times New Roman" pitchFamily="18" charset="0"/>
              </a:rPr>
              <a:t> </a:t>
            </a:r>
            <a:r>
              <a:rPr lang="en-US" b="1" dirty="0" smtClean="0">
                <a:latin typeface="Tahoma" pitchFamily="34" charset="0"/>
                <a:cs typeface="Times New Roman" pitchFamily="18" charset="0"/>
              </a:rPr>
              <a:t>The More4Apps Wizards are simple to install</a:t>
            </a:r>
            <a:endParaRPr lang="en-AU" dirty="0" smtClean="0">
              <a:cs typeface="Times New Roman" pitchFamily="18" charset="0"/>
            </a:endParaRPr>
          </a:p>
          <a:p>
            <a:r>
              <a:rPr lang="en-US" dirty="0" smtClean="0">
                <a:cs typeface="Times New Roman" pitchFamily="18" charset="0"/>
              </a:rPr>
              <a:t> - There is no client installation, you do need access to Microsoft Excel and Windows Internet Explorer.</a:t>
            </a:r>
          </a:p>
          <a:p>
            <a:r>
              <a:rPr lang="en-US" dirty="0" smtClean="0">
                <a:cs typeface="Times New Roman" pitchFamily="18" charset="0"/>
              </a:rPr>
              <a:t> - The wizards use </a:t>
            </a:r>
            <a:r>
              <a:rPr lang="en-AU" dirty="0" smtClean="0">
                <a:latin typeface="Tahoma" pitchFamily="34" charset="0"/>
                <a:cs typeface="Times New Roman" pitchFamily="18" charset="0"/>
              </a:rPr>
              <a:t>XML Web-based Communication not ODBC</a:t>
            </a:r>
            <a:endParaRPr lang="en-AU" dirty="0" smtClean="0">
              <a:cs typeface="Times New Roman" pitchFamily="18" charset="0"/>
            </a:endParaRPr>
          </a:p>
          <a:p>
            <a:r>
              <a:rPr lang="en-US" dirty="0" smtClean="0">
                <a:cs typeface="Times New Roman" pitchFamily="18" charset="0"/>
              </a:rPr>
              <a:t> - There are a couple of packages that need to be installed into the Oracle Database.  With close to c</a:t>
            </a:r>
            <a:r>
              <a:rPr lang="en-AU" dirty="0" smtClean="0">
                <a:latin typeface="Tahoma" pitchFamily="34" charset="0"/>
                <a:cs typeface="Times New Roman" pitchFamily="18" charset="0"/>
              </a:rPr>
              <a:t>lose to zero implementation effort </a:t>
            </a:r>
            <a:r>
              <a:rPr lang="en-US" dirty="0" smtClean="0">
                <a:latin typeface="Tahoma" pitchFamily="34" charset="0"/>
                <a:cs typeface="Times New Roman" pitchFamily="18" charset="0"/>
              </a:rPr>
              <a:t>you can </a:t>
            </a:r>
            <a:r>
              <a:rPr lang="en-US" dirty="0" err="1" smtClean="0">
                <a:latin typeface="Tahoma" pitchFamily="34" charset="0"/>
                <a:cs typeface="Times New Roman" pitchFamily="18" charset="0"/>
              </a:rPr>
              <a:t>i</a:t>
            </a:r>
            <a:r>
              <a:rPr lang="en-AU" dirty="0" err="1" smtClean="0">
                <a:latin typeface="Tahoma" pitchFamily="34" charset="0"/>
                <a:cs typeface="Times New Roman" pitchFamily="18" charset="0"/>
              </a:rPr>
              <a:t>nstall</a:t>
            </a:r>
            <a:r>
              <a:rPr lang="en-AU" dirty="0" smtClean="0">
                <a:latin typeface="Tahoma" pitchFamily="34" charset="0"/>
                <a:cs typeface="Times New Roman" pitchFamily="18" charset="0"/>
              </a:rPr>
              <a:t> and set-up in minutes</a:t>
            </a:r>
          </a:p>
          <a:p>
            <a:endParaRPr lang="en-AU" dirty="0" smtClean="0">
              <a:cs typeface="Times New Roman" pitchFamily="18" charset="0"/>
            </a:endParaRPr>
          </a:p>
          <a:p>
            <a:r>
              <a:rPr lang="en-US" b="1" dirty="0" smtClean="0">
                <a:latin typeface="Tahoma" pitchFamily="34" charset="0"/>
                <a:cs typeface="Times New Roman" pitchFamily="18" charset="0"/>
              </a:rPr>
              <a:t>Number 3.</a:t>
            </a:r>
            <a:r>
              <a:rPr lang="en-US" b="1" dirty="0" smtClean="0">
                <a:cs typeface="Times New Roman" pitchFamily="18" charset="0"/>
              </a:rPr>
              <a:t>   </a:t>
            </a:r>
            <a:r>
              <a:rPr lang="en-US" b="1" dirty="0" smtClean="0">
                <a:latin typeface="Times New Roman" pitchFamily="18" charset="0"/>
                <a:cs typeface="Times New Roman" pitchFamily="18" charset="0"/>
              </a:rPr>
              <a:t> </a:t>
            </a:r>
            <a:r>
              <a:rPr lang="en-US" b="1" dirty="0" smtClean="0">
                <a:latin typeface="Tahoma" pitchFamily="34" charset="0"/>
                <a:cs typeface="Times New Roman" pitchFamily="18" charset="0"/>
              </a:rPr>
              <a:t>Lower Cost of Ownership</a:t>
            </a:r>
            <a:endParaRPr lang="en-AU" dirty="0" smtClean="0">
              <a:cs typeface="Times New Roman" pitchFamily="18" charset="0"/>
            </a:endParaRPr>
          </a:p>
          <a:p>
            <a:r>
              <a:rPr lang="en-US" dirty="0" smtClean="0">
                <a:latin typeface="Tahoma" pitchFamily="34" charset="0"/>
                <a:cs typeface="Times New Roman" pitchFamily="18" charset="0"/>
              </a:rPr>
              <a:t>There are no components installed on the PC,</a:t>
            </a:r>
            <a:r>
              <a:rPr lang="en-US" dirty="0" smtClean="0">
                <a:latin typeface="Times New Roman" pitchFamily="18" charset="0"/>
                <a:cs typeface="Times New Roman" pitchFamily="18" charset="0"/>
              </a:rPr>
              <a:t> n</a:t>
            </a:r>
            <a:r>
              <a:rPr lang="en-US" dirty="0" smtClean="0">
                <a:latin typeface="Tahoma" pitchFamily="34" charset="0"/>
                <a:cs typeface="Times New Roman" pitchFamily="18" charset="0"/>
              </a:rPr>
              <a:t>o ODBC connections, no TNS Names, no </a:t>
            </a:r>
            <a:r>
              <a:rPr lang="en-US" dirty="0" err="1" smtClean="0">
                <a:latin typeface="Tahoma" pitchFamily="34" charset="0"/>
                <a:cs typeface="Times New Roman" pitchFamily="18" charset="0"/>
              </a:rPr>
              <a:t>sql</a:t>
            </a:r>
            <a:r>
              <a:rPr lang="en-US" dirty="0" smtClean="0">
                <a:latin typeface="Tahoma" pitchFamily="34" charset="0"/>
                <a:cs typeface="Times New Roman" pitchFamily="18" charset="0"/>
              </a:rPr>
              <a:t>-net to install and support.  </a:t>
            </a:r>
          </a:p>
          <a:p>
            <a:r>
              <a:rPr lang="en-US" dirty="0" smtClean="0">
                <a:latin typeface="Times New Roman" pitchFamily="18" charset="0"/>
                <a:cs typeface="Times New Roman" pitchFamily="18" charset="0"/>
              </a:rPr>
              <a:t>V</a:t>
            </a:r>
            <a:r>
              <a:rPr lang="en-US" dirty="0" smtClean="0">
                <a:latin typeface="Tahoma" pitchFamily="34" charset="0"/>
                <a:cs typeface="Times New Roman" pitchFamily="18" charset="0"/>
              </a:rPr>
              <a:t>ersion upgrades are readily available via our company website.</a:t>
            </a:r>
            <a:endParaRPr lang="en-AU" dirty="0" smtClean="0">
              <a:cs typeface="Times New Roman" pitchFamily="18" charset="0"/>
            </a:endParaRPr>
          </a:p>
          <a:p>
            <a:r>
              <a:rPr lang="en-US" dirty="0" smtClean="0">
                <a:latin typeface="Times New Roman" pitchFamily="18" charset="0"/>
                <a:cs typeface="Times New Roman" pitchFamily="18" charset="0"/>
              </a:rPr>
              <a:t>The </a:t>
            </a:r>
            <a:r>
              <a:rPr lang="en-US" dirty="0" smtClean="0">
                <a:latin typeface="Tahoma" pitchFamily="34" charset="0"/>
                <a:cs typeface="Times New Roman" pitchFamily="18" charset="0"/>
              </a:rPr>
              <a:t>License and Support costs for these products are very reasonable and cost-savings often very quickly pay back the initial investment.</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a:spLocks noChangeArrowheads="1"/>
          </p:cNvSpPr>
          <p:nvPr>
            <p:ph type="body" idx="1"/>
          </p:nvPr>
        </p:nvSpPr>
        <p:spPr>
          <a:xfrm>
            <a:off x="666750" y="1454150"/>
            <a:ext cx="5335588" cy="7727950"/>
          </a:xfrm>
          <a:solidFill>
            <a:srgbClr val="FFFFFF"/>
          </a:solidFill>
          <a:ln>
            <a:solidFill>
              <a:srgbClr val="000000"/>
            </a:solidFill>
          </a:ln>
        </p:spPr>
        <p:txBody>
          <a:bodyPr/>
          <a:lstStyle/>
          <a:p>
            <a:r>
              <a:rPr lang="en-US" b="1" smtClean="0">
                <a:latin typeface="Tahoma" pitchFamily="34" charset="0"/>
                <a:cs typeface="Times New Roman" pitchFamily="18" charset="0"/>
              </a:rPr>
              <a:t>Number 4.</a:t>
            </a:r>
            <a:r>
              <a:rPr lang="en-US" b="1" smtClean="0">
                <a:cs typeface="Times New Roman" pitchFamily="18" charset="0"/>
              </a:rPr>
              <a:t>     </a:t>
            </a:r>
            <a:r>
              <a:rPr lang="en-US" b="1" smtClean="0">
                <a:latin typeface="Times New Roman" pitchFamily="18" charset="0"/>
                <a:cs typeface="Times New Roman" pitchFamily="18" charset="0"/>
              </a:rPr>
              <a:t> The More4Apps wizards </a:t>
            </a:r>
            <a:r>
              <a:rPr lang="en-US" b="1" smtClean="0">
                <a:latin typeface="Tahoma" pitchFamily="34" charset="0"/>
                <a:cs typeface="Times New Roman" pitchFamily="18" charset="0"/>
              </a:rPr>
              <a:t>increase productivity of staff and the accuracy of data.  </a:t>
            </a:r>
            <a:endParaRPr lang="en-AU" smtClean="0">
              <a:cs typeface="Times New Roman" pitchFamily="18" charset="0"/>
            </a:endParaRPr>
          </a:p>
          <a:p>
            <a:r>
              <a:rPr lang="en-US" smtClean="0">
                <a:cs typeface="Times New Roman" pitchFamily="18" charset="0"/>
              </a:rPr>
              <a:t>-       </a:t>
            </a:r>
            <a:r>
              <a:rPr lang="en-US" smtClean="0">
                <a:latin typeface="Times New Roman" pitchFamily="18" charset="0"/>
                <a:cs typeface="Times New Roman" pitchFamily="18" charset="0"/>
              </a:rPr>
              <a:t>The v</a:t>
            </a:r>
            <a:r>
              <a:rPr lang="en-NZ" smtClean="0">
                <a:latin typeface="Tahoma" pitchFamily="34" charset="0"/>
                <a:cs typeface="Times New Roman" pitchFamily="18" charset="0"/>
              </a:rPr>
              <a:t>alidation functionality increases accuracy and reduces re-work.  </a:t>
            </a:r>
            <a:endParaRPr lang="en-AU" smtClean="0">
              <a:cs typeface="Times New Roman" pitchFamily="18" charset="0"/>
            </a:endParaRPr>
          </a:p>
          <a:p>
            <a:r>
              <a:rPr lang="en-US" smtClean="0">
                <a:cs typeface="Times New Roman" pitchFamily="18" charset="0"/>
              </a:rPr>
              <a:t>-       S</a:t>
            </a:r>
            <a:r>
              <a:rPr lang="en-US" smtClean="0">
                <a:latin typeface="Times New Roman" pitchFamily="18" charset="0"/>
                <a:cs typeface="Times New Roman" pitchFamily="18" charset="0"/>
              </a:rPr>
              <a:t>ignificantly improving data-entry time for</a:t>
            </a:r>
            <a:r>
              <a:rPr lang="en-US" smtClean="0">
                <a:latin typeface="Tahoma" pitchFamily="34" charset="0"/>
                <a:cs typeface="Times New Roman" pitchFamily="18" charset="0"/>
              </a:rPr>
              <a:t> repetitive tasks, often reducing Human Resource requirements.</a:t>
            </a:r>
            <a:endParaRPr lang="en-AU" smtClean="0">
              <a:cs typeface="Times New Roman" pitchFamily="18" charset="0"/>
            </a:endParaRPr>
          </a:p>
          <a:p>
            <a:r>
              <a:rPr lang="en-US" smtClean="0">
                <a:cs typeface="Times New Roman" pitchFamily="18" charset="0"/>
              </a:rPr>
              <a:t>-       </a:t>
            </a:r>
            <a:r>
              <a:rPr lang="en-US" smtClean="0">
                <a:latin typeface="Times New Roman" pitchFamily="18" charset="0"/>
                <a:cs typeface="Times New Roman" pitchFamily="18" charset="0"/>
              </a:rPr>
              <a:t>More efficient data-entry can in turn lead to better timeliness of processing; particularly when you need it, like at month-end.</a:t>
            </a:r>
          </a:p>
          <a:p>
            <a:endParaRPr lang="en-US" smtClean="0">
              <a:latin typeface="Tahoma" pitchFamily="34" charset="0"/>
              <a:cs typeface="Times New Roman" pitchFamily="18" charset="0"/>
            </a:endParaRPr>
          </a:p>
          <a:p>
            <a:r>
              <a:rPr lang="en-US" b="1" smtClean="0">
                <a:latin typeface="Tahoma" pitchFamily="34" charset="0"/>
                <a:cs typeface="Times New Roman" pitchFamily="18" charset="0"/>
              </a:rPr>
              <a:t>Number 5.</a:t>
            </a:r>
            <a:r>
              <a:rPr lang="en-US" b="1" smtClean="0">
                <a:cs typeface="Times New Roman" pitchFamily="18" charset="0"/>
              </a:rPr>
              <a:t>     </a:t>
            </a:r>
            <a:r>
              <a:rPr lang="en-US" b="1" smtClean="0">
                <a:latin typeface="Times New Roman" pitchFamily="18" charset="0"/>
                <a:cs typeface="Times New Roman" pitchFamily="18" charset="0"/>
              </a:rPr>
              <a:t> </a:t>
            </a:r>
            <a:r>
              <a:rPr lang="en-US" b="1" smtClean="0">
                <a:latin typeface="Tahoma" pitchFamily="34" charset="0"/>
                <a:cs typeface="Times New Roman" pitchFamily="18" charset="0"/>
              </a:rPr>
              <a:t>Compliant with Oracle Support</a:t>
            </a:r>
            <a:endParaRPr lang="en-AU" smtClean="0">
              <a:cs typeface="Times New Roman" pitchFamily="18" charset="0"/>
            </a:endParaRPr>
          </a:p>
          <a:p>
            <a:r>
              <a:rPr lang="en-US" smtClean="0">
                <a:cs typeface="Times New Roman" pitchFamily="18" charset="0"/>
              </a:rPr>
              <a:t>-       </a:t>
            </a:r>
            <a:r>
              <a:rPr lang="en-US" smtClean="0">
                <a:latin typeface="Times New Roman" pitchFamily="18" charset="0"/>
                <a:cs typeface="Times New Roman" pitchFamily="18" charset="0"/>
              </a:rPr>
              <a:t>The </a:t>
            </a:r>
            <a:r>
              <a:rPr lang="en-AU" smtClean="0">
                <a:latin typeface="Tahoma" pitchFamily="34" charset="0"/>
                <a:cs typeface="Times New Roman" pitchFamily="18" charset="0"/>
              </a:rPr>
              <a:t>More4Apps </a:t>
            </a:r>
            <a:r>
              <a:rPr lang="en-US" smtClean="0">
                <a:latin typeface="Tahoma" pitchFamily="34" charset="0"/>
                <a:cs typeface="Times New Roman" pitchFamily="18" charset="0"/>
              </a:rPr>
              <a:t>Wizards </a:t>
            </a:r>
            <a:r>
              <a:rPr lang="en-AU" smtClean="0">
                <a:latin typeface="Tahoma" pitchFamily="34" charset="0"/>
                <a:cs typeface="Times New Roman" pitchFamily="18" charset="0"/>
              </a:rPr>
              <a:t>use Oracle</a:t>
            </a:r>
            <a:r>
              <a:rPr lang="en-AU" smtClean="0">
                <a:cs typeface="Times New Roman" pitchFamily="18" charset="0"/>
              </a:rPr>
              <a:t>’</a:t>
            </a:r>
            <a:r>
              <a:rPr lang="en-AU" smtClean="0">
                <a:latin typeface="Tahoma" pitchFamily="34" charset="0"/>
                <a:cs typeface="Times New Roman" pitchFamily="18" charset="0"/>
              </a:rPr>
              <a:t>s open interfaces and public API</a:t>
            </a:r>
            <a:r>
              <a:rPr lang="en-AU" smtClean="0">
                <a:cs typeface="Times New Roman" pitchFamily="18" charset="0"/>
              </a:rPr>
              <a:t>’</a:t>
            </a:r>
            <a:r>
              <a:rPr lang="en-AU" smtClean="0">
                <a:latin typeface="Tahoma" pitchFamily="34" charset="0"/>
                <a:cs typeface="Times New Roman" pitchFamily="18" charset="0"/>
              </a:rPr>
              <a:t>s, ensuring your ongoing support agreement with Oracle is unaffected</a:t>
            </a:r>
            <a:r>
              <a:rPr lang="en-US" smtClean="0">
                <a:latin typeface="Tahoma" pitchFamily="34" charset="0"/>
                <a:cs typeface="Times New Roman" pitchFamily="18" charset="0"/>
              </a:rPr>
              <a:t>.</a:t>
            </a:r>
            <a:endParaRPr lang="en-AU" smtClean="0">
              <a:cs typeface="Times New Roman" pitchFamily="18" charset="0"/>
            </a:endParaRPr>
          </a:p>
          <a:p>
            <a:endParaRPr lang="en-AU" smtClean="0">
              <a:cs typeface="Times New Roman" pitchFamily="18" charset="0"/>
            </a:endParaRPr>
          </a:p>
          <a:p>
            <a:r>
              <a:rPr lang="en-US" b="1" smtClean="0">
                <a:latin typeface="Tahoma" pitchFamily="34" charset="0"/>
                <a:cs typeface="Times New Roman" pitchFamily="18" charset="0"/>
              </a:rPr>
              <a:t>Number </a:t>
            </a:r>
            <a:r>
              <a:rPr lang="en-AU" smtClean="0">
                <a:cs typeface="Times New Roman" pitchFamily="18" charset="0"/>
              </a:rPr>
              <a:t> </a:t>
            </a:r>
            <a:r>
              <a:rPr lang="en-US" b="1" smtClean="0">
                <a:latin typeface="Tahoma" pitchFamily="34" charset="0"/>
                <a:cs typeface="Times New Roman" pitchFamily="18" charset="0"/>
              </a:rPr>
              <a:t>6.</a:t>
            </a:r>
            <a:r>
              <a:rPr lang="en-US" b="1" smtClean="0">
                <a:cs typeface="Times New Roman" pitchFamily="18" charset="0"/>
              </a:rPr>
              <a:t>     </a:t>
            </a:r>
            <a:r>
              <a:rPr lang="en-US" b="1" smtClean="0">
                <a:latin typeface="Times New Roman" pitchFamily="18" charset="0"/>
                <a:cs typeface="Times New Roman" pitchFamily="18" charset="0"/>
              </a:rPr>
              <a:t> </a:t>
            </a:r>
            <a:r>
              <a:rPr lang="en-US" b="1" smtClean="0">
                <a:latin typeface="Tahoma" pitchFamily="34" charset="0"/>
                <a:cs typeface="Times New Roman" pitchFamily="18" charset="0"/>
              </a:rPr>
              <a:t>Robust Integration between Excel and Oracle</a:t>
            </a:r>
          </a:p>
          <a:p>
            <a:r>
              <a:rPr lang="en-US" smtClean="0">
                <a:cs typeface="Times New Roman" pitchFamily="18" charset="0"/>
              </a:rPr>
              <a:t>-       </a:t>
            </a:r>
            <a:r>
              <a:rPr lang="en-US" smtClean="0">
                <a:latin typeface="Times New Roman" pitchFamily="18" charset="0"/>
                <a:cs typeface="Times New Roman" pitchFamily="18" charset="0"/>
              </a:rPr>
              <a:t>The wizards enable a two-way interface between excel and oracle.  You can control the entire process from the workbook, including security, data-entry, validation, download, upload and reviewing error messages.</a:t>
            </a:r>
          </a:p>
          <a:p>
            <a:r>
              <a:rPr lang="en-US" smtClean="0">
                <a:latin typeface="Times New Roman" pitchFamily="18" charset="0"/>
                <a:cs typeface="Times New Roman" pitchFamily="18" charset="0"/>
              </a:rPr>
              <a:t>-      The wizards configure themselves according to your system set up. For example: descriptive flexfield definitions, key flexfield definitions and lists of values.</a:t>
            </a:r>
          </a:p>
          <a:p>
            <a:endParaRPr lang="en-AU" smtClean="0">
              <a:cs typeface="Times New Roman" pitchFamily="18" charset="0"/>
            </a:endParaRPr>
          </a:p>
          <a:p>
            <a:endParaRPr lang="en-US" smtClean="0">
              <a:latin typeface="Times New Roman" pitchFamily="18" charset="0"/>
              <a:cs typeface="Times New Roman" pitchFamily="18" charset="0"/>
            </a:endParaRPr>
          </a:p>
          <a:p>
            <a:endParaRPr lang="en-US" smtClean="0">
              <a:latin typeface="Times New Roman" pitchFamily="18" charset="0"/>
              <a:cs typeface="Times New Roman" pitchFamily="18" charset="0"/>
            </a:endParaRPr>
          </a:p>
          <a:p>
            <a:endParaRPr lang="en-AU" smtClean="0">
              <a:cs typeface="Times New Roman" pitchFamily="18" charset="0"/>
            </a:endParaRPr>
          </a:p>
          <a:p>
            <a:endParaRPr lang="en-AU"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1027"/>
          <p:cNvSpPr>
            <a:spLocks noGrp="1" noChangeArrowheads="1"/>
          </p:cNvSpPr>
          <p:nvPr>
            <p:ph type="body" idx="1"/>
          </p:nvPr>
        </p:nvSpPr>
        <p:spPr>
          <a:xfrm>
            <a:off x="695325" y="844550"/>
            <a:ext cx="5334000" cy="8237538"/>
          </a:xfrm>
          <a:noFill/>
          <a:ln/>
        </p:spPr>
        <p:txBody>
          <a:bodyPr/>
          <a:lstStyle/>
          <a:p>
            <a:r>
              <a:rPr lang="en-US" b="1" dirty="0" smtClean="0">
                <a:latin typeface="Tahoma" pitchFamily="34" charset="0"/>
                <a:cs typeface="Times New Roman" pitchFamily="18" charset="0"/>
              </a:rPr>
              <a:t>Number 7.</a:t>
            </a:r>
            <a:r>
              <a:rPr lang="en-US" b="1" dirty="0" smtClean="0">
                <a:cs typeface="Times New Roman" pitchFamily="18" charset="0"/>
              </a:rPr>
              <a:t>     </a:t>
            </a:r>
            <a:r>
              <a:rPr lang="en-US" b="1" dirty="0" smtClean="0">
                <a:latin typeface="Times New Roman" pitchFamily="18" charset="0"/>
                <a:cs typeface="Times New Roman" pitchFamily="18" charset="0"/>
              </a:rPr>
              <a:t> The More4Apps Wizards are </a:t>
            </a:r>
            <a:r>
              <a:rPr lang="en-US" b="1" dirty="0" smtClean="0">
                <a:latin typeface="Tahoma" pitchFamily="34" charset="0"/>
                <a:cs typeface="Times New Roman" pitchFamily="18" charset="0"/>
              </a:rPr>
              <a:t>Secure</a:t>
            </a:r>
            <a:endParaRPr lang="en-AU" dirty="0" smtClean="0">
              <a:cs typeface="Times New Roman" pitchFamily="18" charset="0"/>
            </a:endParaRPr>
          </a:p>
          <a:p>
            <a:r>
              <a:rPr lang="en-US" dirty="0" smtClean="0">
                <a:cs typeface="Times New Roman" pitchFamily="18" charset="0"/>
              </a:rPr>
              <a:t>-         </a:t>
            </a:r>
            <a:r>
              <a:rPr lang="en-US" dirty="0" smtClean="0">
                <a:latin typeface="Times New Roman" pitchFamily="18" charset="0"/>
                <a:cs typeface="Times New Roman" pitchFamily="18" charset="0"/>
              </a:rPr>
              <a:t> In order to connect, the wizards u</a:t>
            </a:r>
            <a:r>
              <a:rPr lang="en-US" dirty="0" smtClean="0">
                <a:latin typeface="Tahoma" pitchFamily="34" charset="0"/>
                <a:cs typeface="Times New Roman" pitchFamily="18" charset="0"/>
              </a:rPr>
              <a:t>se the Oracle e-Business suite usernames and passwords. </a:t>
            </a:r>
            <a:r>
              <a:rPr lang="en-US" dirty="0" smtClean="0">
                <a:cs typeface="Times New Roman" pitchFamily="18" charset="0"/>
              </a:rPr>
              <a:t>They e</a:t>
            </a:r>
            <a:r>
              <a:rPr lang="en-US" dirty="0" smtClean="0">
                <a:latin typeface="Tahoma" pitchFamily="34" charset="0"/>
                <a:cs typeface="Times New Roman" pitchFamily="18" charset="0"/>
              </a:rPr>
              <a:t>nforce Oracle Security rules and require a responsibility to be selected with access to the relevant menu items or functions.</a:t>
            </a:r>
            <a:endParaRPr lang="en-AU" dirty="0" smtClean="0">
              <a:cs typeface="Times New Roman" pitchFamily="18" charset="0"/>
            </a:endParaRPr>
          </a:p>
          <a:p>
            <a:endParaRPr lang="en-AU" i="1" dirty="0" smtClean="0">
              <a:cs typeface="Times New Roman" pitchFamily="18" charset="0"/>
            </a:endParaRPr>
          </a:p>
          <a:p>
            <a:endParaRPr lang="en-US" b="1" dirty="0" smtClean="0">
              <a:latin typeface="Tahoma" pitchFamily="34" charset="0"/>
              <a:cs typeface="Times New Roman" pitchFamily="18" charset="0"/>
            </a:endParaRPr>
          </a:p>
          <a:p>
            <a:r>
              <a:rPr lang="en-US" b="1" dirty="0" smtClean="0">
                <a:latin typeface="Tahoma" pitchFamily="34" charset="0"/>
                <a:cs typeface="Times New Roman" pitchFamily="18" charset="0"/>
              </a:rPr>
              <a:t>Number 8.</a:t>
            </a:r>
            <a:r>
              <a:rPr lang="en-US" b="1" dirty="0" smtClean="0">
                <a:cs typeface="Times New Roman" pitchFamily="18" charset="0"/>
              </a:rPr>
              <a:t>     </a:t>
            </a:r>
            <a:r>
              <a:rPr lang="en-US" b="1" dirty="0" smtClean="0">
                <a:latin typeface="Times New Roman" pitchFamily="18" charset="0"/>
                <a:cs typeface="Times New Roman" pitchFamily="18" charset="0"/>
              </a:rPr>
              <a:t> </a:t>
            </a:r>
            <a:r>
              <a:rPr lang="en-US" b="1" dirty="0" smtClean="0">
                <a:latin typeface="Tahoma" pitchFamily="34" charset="0"/>
                <a:cs typeface="Times New Roman" pitchFamily="18" charset="0"/>
              </a:rPr>
              <a:t>PROVEN GLOBAL PRODUCT SUPPORT</a:t>
            </a:r>
            <a:endParaRPr lang="en-AU" dirty="0" smtClean="0">
              <a:cs typeface="Times New Roman" pitchFamily="18" charset="0"/>
            </a:endParaRPr>
          </a:p>
          <a:p>
            <a:r>
              <a:rPr lang="en-US" dirty="0" smtClean="0">
                <a:cs typeface="Times New Roman" pitchFamily="18" charset="0"/>
              </a:rPr>
              <a:t>-         </a:t>
            </a:r>
            <a:r>
              <a:rPr lang="en-US" dirty="0" smtClean="0">
                <a:latin typeface="Times New Roman" pitchFamily="18" charset="0"/>
                <a:cs typeface="Times New Roman" pitchFamily="18" charset="0"/>
              </a:rPr>
              <a:t> </a:t>
            </a:r>
            <a:r>
              <a:rPr lang="en-US" dirty="0" smtClean="0">
                <a:latin typeface="Tahoma" pitchFamily="34" charset="0"/>
                <a:cs typeface="Times New Roman" pitchFamily="18" charset="0"/>
              </a:rPr>
              <a:t>Many oracle customers around the globe are using More4Apps Products</a:t>
            </a:r>
          </a:p>
          <a:p>
            <a:r>
              <a:rPr lang="en-US" dirty="0" smtClean="0">
                <a:cs typeface="Times New Roman" pitchFamily="18" charset="0"/>
              </a:rPr>
              <a:t>-         </a:t>
            </a:r>
            <a:r>
              <a:rPr lang="en-US" dirty="0" smtClean="0">
                <a:latin typeface="Times New Roman" pitchFamily="18" charset="0"/>
                <a:cs typeface="Times New Roman" pitchFamily="18" charset="0"/>
              </a:rPr>
              <a:t> </a:t>
            </a:r>
            <a:r>
              <a:rPr lang="en-US" dirty="0" smtClean="0">
                <a:latin typeface="Tahoma" pitchFamily="34" charset="0"/>
                <a:cs typeface="Times New Roman" pitchFamily="18" charset="0"/>
              </a:rPr>
              <a:t>Multiple time zones and languages are supported</a:t>
            </a:r>
            <a:endParaRPr lang="en-AU" dirty="0" smtClean="0">
              <a:cs typeface="Times New Roman" pitchFamily="18" charset="0"/>
            </a:endParaRPr>
          </a:p>
          <a:p>
            <a:r>
              <a:rPr lang="en-AU" dirty="0" smtClean="0">
                <a:latin typeface="Times New Roman" pitchFamily="18" charset="0"/>
                <a:cs typeface="Times New Roman" pitchFamily="18" charset="0"/>
              </a:rPr>
              <a:t>-</a:t>
            </a:r>
            <a:r>
              <a:rPr lang="en-AU" dirty="0" smtClean="0">
                <a:cs typeface="Times New Roman" pitchFamily="18" charset="0"/>
              </a:rPr>
              <a:t>         </a:t>
            </a:r>
            <a:r>
              <a:rPr lang="en-AU"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We support our products on </a:t>
            </a:r>
            <a:r>
              <a:rPr lang="en-AU" dirty="0" smtClean="0">
                <a:latin typeface="Tahoma" pitchFamily="34" charset="0"/>
                <a:cs typeface="Times New Roman" pitchFamily="18" charset="0"/>
              </a:rPr>
              <a:t>M</a:t>
            </a:r>
            <a:r>
              <a:rPr lang="en-US" dirty="0" err="1" smtClean="0">
                <a:latin typeface="Tahoma" pitchFamily="34" charset="0"/>
                <a:cs typeface="Times New Roman" pitchFamily="18" charset="0"/>
              </a:rPr>
              <a:t>icrosoft</a:t>
            </a:r>
            <a:r>
              <a:rPr lang="en-US" dirty="0" smtClean="0">
                <a:latin typeface="Tahoma" pitchFamily="34" charset="0"/>
                <a:cs typeface="Times New Roman" pitchFamily="18" charset="0"/>
              </a:rPr>
              <a:t> </a:t>
            </a:r>
            <a:r>
              <a:rPr lang="en-AU" dirty="0" smtClean="0">
                <a:latin typeface="Tahoma" pitchFamily="34" charset="0"/>
                <a:cs typeface="Times New Roman" pitchFamily="18" charset="0"/>
              </a:rPr>
              <a:t>Excel 2000 to</a:t>
            </a:r>
            <a:r>
              <a:rPr lang="en-US" dirty="0" smtClean="0">
                <a:latin typeface="Tahoma" pitchFamily="34" charset="0"/>
                <a:cs typeface="Times New Roman" pitchFamily="18" charset="0"/>
              </a:rPr>
              <a:t> </a:t>
            </a:r>
            <a:r>
              <a:rPr lang="en-AU" dirty="0" smtClean="0">
                <a:latin typeface="Tahoma" pitchFamily="34" charset="0"/>
                <a:cs typeface="Times New Roman" pitchFamily="18" charset="0"/>
              </a:rPr>
              <a:t>2007</a:t>
            </a:r>
            <a:endParaRPr lang="en-AU" dirty="0" smtClean="0">
              <a:cs typeface="Times New Roman" pitchFamily="18" charset="0"/>
            </a:endParaRPr>
          </a:p>
          <a:p>
            <a:r>
              <a:rPr lang="en-US" dirty="0" smtClean="0">
                <a:cs typeface="Times New Roman" pitchFamily="18" charset="0"/>
              </a:rPr>
              <a:t>-         </a:t>
            </a:r>
            <a:r>
              <a:rPr lang="en-US" dirty="0" smtClean="0">
                <a:latin typeface="Times New Roman" pitchFamily="18" charset="0"/>
                <a:cs typeface="Times New Roman" pitchFamily="18" charset="0"/>
              </a:rPr>
              <a:t> We support our products integrating with any version of the Oracle e-Business Suite from </a:t>
            </a:r>
            <a:r>
              <a:rPr lang="en-AU" dirty="0" smtClean="0">
                <a:latin typeface="Tahoma" pitchFamily="34" charset="0"/>
                <a:cs typeface="Times New Roman" pitchFamily="18" charset="0"/>
              </a:rPr>
              <a:t>Oracle R11i (11.5.10) </a:t>
            </a:r>
            <a:r>
              <a:rPr lang="en-US" dirty="0" smtClean="0">
                <a:latin typeface="Tahoma" pitchFamily="34" charset="0"/>
                <a:cs typeface="Times New Roman" pitchFamily="18" charset="0"/>
              </a:rPr>
              <a:t>through </a:t>
            </a:r>
            <a:r>
              <a:rPr lang="en-AU" dirty="0" smtClean="0">
                <a:latin typeface="Tahoma" pitchFamily="34" charset="0"/>
                <a:cs typeface="Times New Roman" pitchFamily="18" charset="0"/>
              </a:rPr>
              <a:t>to R12</a:t>
            </a:r>
            <a:r>
              <a:rPr lang="en-US" dirty="0" smtClean="0">
                <a:latin typeface="Tahoma" pitchFamily="34" charset="0"/>
                <a:cs typeface="Times New Roman" pitchFamily="18" charset="0"/>
              </a:rPr>
              <a:t>, on any operating system.</a:t>
            </a:r>
          </a:p>
          <a:p>
            <a:r>
              <a:rPr lang="en-US" dirty="0" smtClean="0">
                <a:cs typeface="Times New Roman" pitchFamily="18" charset="0"/>
              </a:rPr>
              <a:t>  </a:t>
            </a:r>
            <a:endParaRPr lang="en-AU" dirty="0" smtClean="0">
              <a:cs typeface="Times New Roman" pitchFamily="18" charset="0"/>
            </a:endParaRPr>
          </a:p>
          <a:p>
            <a:r>
              <a:rPr lang="en-US" b="1" dirty="0" smtClean="0">
                <a:latin typeface="Tahoma" pitchFamily="34" charset="0"/>
                <a:cs typeface="Times New Roman" pitchFamily="18" charset="0"/>
              </a:rPr>
              <a:t>Number 9.</a:t>
            </a:r>
            <a:r>
              <a:rPr lang="en-US" b="1" dirty="0" smtClean="0">
                <a:cs typeface="Times New Roman" pitchFamily="18" charset="0"/>
              </a:rPr>
              <a:t>     </a:t>
            </a:r>
            <a:endParaRPr lang="en-AU" dirty="0" smtClean="0">
              <a:cs typeface="Times New Roman" pitchFamily="18" charset="0"/>
            </a:endParaRPr>
          </a:p>
          <a:p>
            <a:r>
              <a:rPr lang="en-US" dirty="0" smtClean="0">
                <a:cs typeface="Times New Roman" pitchFamily="18" charset="0"/>
              </a:rPr>
              <a:t>-        </a:t>
            </a:r>
            <a:r>
              <a:rPr lang="en-US" dirty="0" smtClean="0">
                <a:latin typeface="Times New Roman" pitchFamily="18" charset="0"/>
                <a:cs typeface="Times New Roman" pitchFamily="18" charset="0"/>
              </a:rPr>
              <a:t>We encourage our customers to d</a:t>
            </a:r>
            <a:r>
              <a:rPr lang="en-US" dirty="0" smtClean="0">
                <a:latin typeface="Tahoma" pitchFamily="34" charset="0"/>
                <a:cs typeface="Times New Roman" pitchFamily="18" charset="0"/>
              </a:rPr>
              <a:t>ownload free trials of the products from our website.</a:t>
            </a:r>
            <a:endParaRPr lang="en-AU" dirty="0" smtClean="0">
              <a:cs typeface="Times New Roman" pitchFamily="18" charset="0"/>
            </a:endParaRPr>
          </a:p>
          <a:p>
            <a:r>
              <a:rPr lang="en-US" dirty="0" smtClean="0">
                <a:latin typeface="Tahoma" pitchFamily="34" charset="0"/>
                <a:cs typeface="Times New Roman" pitchFamily="18" charset="0"/>
              </a:rPr>
              <a:t>- 	The simple installation process enables you to be up-and-running the trial against your oracle applications instance in minutes.</a:t>
            </a:r>
            <a:r>
              <a:rPr lang="en-AU" dirty="0" smtClean="0"/>
              <a:t> </a:t>
            </a:r>
            <a:endParaRPr lang="en-US" dirty="0" smtClean="0"/>
          </a:p>
          <a:p>
            <a:r>
              <a:rPr lang="en-US" dirty="0" smtClean="0"/>
              <a:t>- 	You will be able to see for yourself how your company can benefit from these products.</a:t>
            </a:r>
            <a:endParaRPr lang="en-AU"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Rot="1" noChangeArrowheads="1" noTextEdit="1"/>
          </p:cNvSpPr>
          <p:nvPr>
            <p:ph type="sldImg"/>
          </p:nvPr>
        </p:nvSpPr>
        <p:spPr>
          <a:ln/>
        </p:spPr>
      </p:sp>
      <p:sp>
        <p:nvSpPr>
          <p:cNvPr id="23555" name="Rectangle 3"/>
          <p:cNvSpPr>
            <a:spLocks noGrp="1" noChangeArrowheads="1"/>
          </p:cNvSpPr>
          <p:nvPr>
            <p:ph type="body" idx="1"/>
          </p:nvPr>
        </p:nvSpPr>
        <p:spPr>
          <a:noFill/>
          <a:ln/>
        </p:spPr>
        <p:txBody>
          <a:bodyPr/>
          <a:lstStyle/>
          <a:p>
            <a:r>
              <a:rPr lang="en-US" smtClean="0">
                <a:cs typeface="Times New Roman" pitchFamily="18" charset="0"/>
              </a:rPr>
              <a:t>This diagram lists the More4Apps Wizards that are available for the Oracle e-Business Suite.</a:t>
            </a:r>
          </a:p>
          <a:p>
            <a:r>
              <a:rPr lang="en-US" smtClean="0">
                <a:cs typeface="Times New Roman" pitchFamily="18" charset="0"/>
              </a:rPr>
              <a:t>Our top 5 sellers include the Budget, Project and Transaction Wizards for Oracle Projects;  The AP Invoice Wizard for Oracle AP; and the AR Invoice Wizard for Oracle AR.</a:t>
            </a:r>
          </a:p>
          <a:p>
            <a:endParaRPr lang="en-US" smtClean="0">
              <a:cs typeface="Times New Roman" pitchFamily="18" charset="0"/>
            </a:endParaRPr>
          </a:p>
          <a:p>
            <a:r>
              <a:rPr lang="en-US" smtClean="0">
                <a:cs typeface="Times New Roman" pitchFamily="18" charset="0"/>
              </a:rPr>
              <a:t>All of these products are available for download from our company website.</a:t>
            </a:r>
          </a:p>
          <a:p>
            <a:endParaRPr lang="en-US" smtClean="0">
              <a:cs typeface="Times New Roman" pitchFamily="18" charset="0"/>
            </a:endParaRPr>
          </a:p>
          <a:p>
            <a:endParaRPr lang="en-US" smtClean="0">
              <a:cs typeface="Times New Roman" pitchFamily="18" charset="0"/>
            </a:endParaRPr>
          </a:p>
          <a:p>
            <a:endParaRPr lang="en-US" smtClean="0">
              <a:cs typeface="Times New Roman"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ChangeArrowheads="1" noTextEdit="1"/>
          </p:cNvSpPr>
          <p:nvPr>
            <p:ph type="sldImg"/>
          </p:nvPr>
        </p:nvSpPr>
        <p:spPr>
          <a:solidFill>
            <a:srgbClr val="FFFFFF"/>
          </a:solidFill>
          <a:ln/>
        </p:spPr>
      </p:sp>
      <p:sp>
        <p:nvSpPr>
          <p:cNvPr id="24579" name="Rectangle 3"/>
          <p:cNvSpPr>
            <a:spLocks noChangeArrowheads="1"/>
          </p:cNvSpPr>
          <p:nvPr>
            <p:ph type="body" idx="1"/>
          </p:nvPr>
        </p:nvSpPr>
        <p:spPr>
          <a:solidFill>
            <a:srgbClr val="FFFFFF"/>
          </a:solidFill>
          <a:ln>
            <a:solidFill>
              <a:srgbClr val="000000"/>
            </a:solidFill>
          </a:ln>
        </p:spPr>
        <p:txBody>
          <a:bodyPr/>
          <a:lstStyle/>
          <a:p>
            <a:endParaRPr lang="en-US" smtClean="0"/>
          </a:p>
          <a:p>
            <a:r>
              <a:rPr lang="en-US" smtClean="0"/>
              <a:t>These are just a few of the more well-known companies that use the More4Apps products. </a:t>
            </a:r>
          </a:p>
          <a:p>
            <a:endParaRPr lang="en-US" smtClean="0"/>
          </a:p>
          <a:p>
            <a:r>
              <a:rPr lang="en-US" smtClean="0"/>
              <a:t>For further information on our client-base, our company website contains case studies and many client endorsements.</a:t>
            </a:r>
            <a:endParaRPr lang="en-AU"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AU"/>
          </a:p>
        </p:txBody>
      </p:sp>
      <p:sp>
        <p:nvSpPr>
          <p:cNvPr id="5" name="Rectangle 5"/>
          <p:cNvSpPr>
            <a:spLocks noGrp="1" noChangeArrowheads="1"/>
          </p:cNvSpPr>
          <p:nvPr>
            <p:ph type="ftr" sz="quarter" idx="11"/>
          </p:nvPr>
        </p:nvSpPr>
        <p:spPr>
          <a:ln/>
        </p:spPr>
        <p:txBody>
          <a:bodyPr/>
          <a:lstStyle>
            <a:lvl1pPr>
              <a:defRPr/>
            </a:lvl1pPr>
          </a:lstStyle>
          <a:p>
            <a:pPr>
              <a:defRPr/>
            </a:pPr>
            <a:endParaRPr lang="en-AU"/>
          </a:p>
        </p:txBody>
      </p:sp>
      <p:sp>
        <p:nvSpPr>
          <p:cNvPr id="6" name="Rectangle 6"/>
          <p:cNvSpPr>
            <a:spLocks noGrp="1" noChangeArrowheads="1"/>
          </p:cNvSpPr>
          <p:nvPr>
            <p:ph type="sldNum" sz="quarter" idx="12"/>
          </p:nvPr>
        </p:nvSpPr>
        <p:spPr>
          <a:ln/>
        </p:spPr>
        <p:txBody>
          <a:bodyPr/>
          <a:lstStyle>
            <a:lvl1pPr>
              <a:defRPr/>
            </a:lvl1pPr>
          </a:lstStyle>
          <a:p>
            <a:pPr>
              <a:defRPr/>
            </a:pPr>
            <a:fld id="{4BBC14BC-D2A8-445A-ADE1-1D8E389EF66B}"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AU"/>
          </a:p>
        </p:txBody>
      </p:sp>
      <p:sp>
        <p:nvSpPr>
          <p:cNvPr id="5" name="Rectangle 5"/>
          <p:cNvSpPr>
            <a:spLocks noGrp="1" noChangeArrowheads="1"/>
          </p:cNvSpPr>
          <p:nvPr>
            <p:ph type="ftr" sz="quarter" idx="11"/>
          </p:nvPr>
        </p:nvSpPr>
        <p:spPr>
          <a:ln/>
        </p:spPr>
        <p:txBody>
          <a:bodyPr/>
          <a:lstStyle>
            <a:lvl1pPr>
              <a:defRPr/>
            </a:lvl1pPr>
          </a:lstStyle>
          <a:p>
            <a:pPr>
              <a:defRPr/>
            </a:pPr>
            <a:endParaRPr lang="en-AU"/>
          </a:p>
        </p:txBody>
      </p:sp>
      <p:sp>
        <p:nvSpPr>
          <p:cNvPr id="6" name="Rectangle 6"/>
          <p:cNvSpPr>
            <a:spLocks noGrp="1" noChangeArrowheads="1"/>
          </p:cNvSpPr>
          <p:nvPr>
            <p:ph type="sldNum" sz="quarter" idx="12"/>
          </p:nvPr>
        </p:nvSpPr>
        <p:spPr>
          <a:ln/>
        </p:spPr>
        <p:txBody>
          <a:bodyPr/>
          <a:lstStyle>
            <a:lvl1pPr>
              <a:defRPr/>
            </a:lvl1pPr>
          </a:lstStyle>
          <a:p>
            <a:pPr>
              <a:defRPr/>
            </a:pPr>
            <a:fld id="{998642F6-39D1-4CEB-9441-3B8CFD7EEF99}"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AU"/>
          </a:p>
        </p:txBody>
      </p:sp>
      <p:sp>
        <p:nvSpPr>
          <p:cNvPr id="5" name="Rectangle 5"/>
          <p:cNvSpPr>
            <a:spLocks noGrp="1" noChangeArrowheads="1"/>
          </p:cNvSpPr>
          <p:nvPr>
            <p:ph type="ftr" sz="quarter" idx="11"/>
          </p:nvPr>
        </p:nvSpPr>
        <p:spPr>
          <a:ln/>
        </p:spPr>
        <p:txBody>
          <a:bodyPr/>
          <a:lstStyle>
            <a:lvl1pPr>
              <a:defRPr/>
            </a:lvl1pPr>
          </a:lstStyle>
          <a:p>
            <a:pPr>
              <a:defRPr/>
            </a:pPr>
            <a:endParaRPr lang="en-AU"/>
          </a:p>
        </p:txBody>
      </p:sp>
      <p:sp>
        <p:nvSpPr>
          <p:cNvPr id="6" name="Rectangle 6"/>
          <p:cNvSpPr>
            <a:spLocks noGrp="1" noChangeArrowheads="1"/>
          </p:cNvSpPr>
          <p:nvPr>
            <p:ph type="sldNum" sz="quarter" idx="12"/>
          </p:nvPr>
        </p:nvSpPr>
        <p:spPr>
          <a:ln/>
        </p:spPr>
        <p:txBody>
          <a:bodyPr/>
          <a:lstStyle>
            <a:lvl1pPr>
              <a:defRPr/>
            </a:lvl1pPr>
          </a:lstStyle>
          <a:p>
            <a:pPr>
              <a:defRPr/>
            </a:pPr>
            <a:fld id="{6F268292-D179-4AD3-AA03-2ACF8E8D99F8}"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AU"/>
          </a:p>
        </p:txBody>
      </p:sp>
      <p:sp>
        <p:nvSpPr>
          <p:cNvPr id="5" name="Rectangle 5"/>
          <p:cNvSpPr>
            <a:spLocks noGrp="1" noChangeArrowheads="1"/>
          </p:cNvSpPr>
          <p:nvPr>
            <p:ph type="ftr" sz="quarter" idx="11"/>
          </p:nvPr>
        </p:nvSpPr>
        <p:spPr>
          <a:ln/>
        </p:spPr>
        <p:txBody>
          <a:bodyPr/>
          <a:lstStyle>
            <a:lvl1pPr>
              <a:defRPr/>
            </a:lvl1pPr>
          </a:lstStyle>
          <a:p>
            <a:pPr>
              <a:defRPr/>
            </a:pPr>
            <a:endParaRPr lang="en-AU"/>
          </a:p>
        </p:txBody>
      </p:sp>
      <p:sp>
        <p:nvSpPr>
          <p:cNvPr id="6" name="Rectangle 6"/>
          <p:cNvSpPr>
            <a:spLocks noGrp="1" noChangeArrowheads="1"/>
          </p:cNvSpPr>
          <p:nvPr>
            <p:ph type="sldNum" sz="quarter" idx="12"/>
          </p:nvPr>
        </p:nvSpPr>
        <p:spPr>
          <a:ln/>
        </p:spPr>
        <p:txBody>
          <a:bodyPr/>
          <a:lstStyle>
            <a:lvl1pPr>
              <a:defRPr/>
            </a:lvl1pPr>
          </a:lstStyle>
          <a:p>
            <a:pPr>
              <a:defRPr/>
            </a:pPr>
            <a:fld id="{2C1EEDE6-C8BC-4B77-8B9C-B43F1C706336}"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AU"/>
          </a:p>
        </p:txBody>
      </p:sp>
      <p:sp>
        <p:nvSpPr>
          <p:cNvPr id="5" name="Rectangle 5"/>
          <p:cNvSpPr>
            <a:spLocks noGrp="1" noChangeArrowheads="1"/>
          </p:cNvSpPr>
          <p:nvPr>
            <p:ph type="ftr" sz="quarter" idx="11"/>
          </p:nvPr>
        </p:nvSpPr>
        <p:spPr>
          <a:ln/>
        </p:spPr>
        <p:txBody>
          <a:bodyPr/>
          <a:lstStyle>
            <a:lvl1pPr>
              <a:defRPr/>
            </a:lvl1pPr>
          </a:lstStyle>
          <a:p>
            <a:pPr>
              <a:defRPr/>
            </a:pPr>
            <a:endParaRPr lang="en-AU"/>
          </a:p>
        </p:txBody>
      </p:sp>
      <p:sp>
        <p:nvSpPr>
          <p:cNvPr id="6" name="Rectangle 6"/>
          <p:cNvSpPr>
            <a:spLocks noGrp="1" noChangeArrowheads="1"/>
          </p:cNvSpPr>
          <p:nvPr>
            <p:ph type="sldNum" sz="quarter" idx="12"/>
          </p:nvPr>
        </p:nvSpPr>
        <p:spPr>
          <a:ln/>
        </p:spPr>
        <p:txBody>
          <a:bodyPr/>
          <a:lstStyle>
            <a:lvl1pPr>
              <a:defRPr/>
            </a:lvl1pPr>
          </a:lstStyle>
          <a:p>
            <a:pPr>
              <a:defRPr/>
            </a:pPr>
            <a:fld id="{52322F21-35E3-4315-8EC0-C4DD882C0D66}"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AU"/>
          </a:p>
        </p:txBody>
      </p:sp>
      <p:sp>
        <p:nvSpPr>
          <p:cNvPr id="6" name="Rectangle 5"/>
          <p:cNvSpPr>
            <a:spLocks noGrp="1" noChangeArrowheads="1"/>
          </p:cNvSpPr>
          <p:nvPr>
            <p:ph type="ftr" sz="quarter" idx="11"/>
          </p:nvPr>
        </p:nvSpPr>
        <p:spPr>
          <a:ln/>
        </p:spPr>
        <p:txBody>
          <a:bodyPr/>
          <a:lstStyle>
            <a:lvl1pPr>
              <a:defRPr/>
            </a:lvl1pPr>
          </a:lstStyle>
          <a:p>
            <a:pPr>
              <a:defRPr/>
            </a:pPr>
            <a:endParaRPr lang="en-AU"/>
          </a:p>
        </p:txBody>
      </p:sp>
      <p:sp>
        <p:nvSpPr>
          <p:cNvPr id="7" name="Rectangle 6"/>
          <p:cNvSpPr>
            <a:spLocks noGrp="1" noChangeArrowheads="1"/>
          </p:cNvSpPr>
          <p:nvPr>
            <p:ph type="sldNum" sz="quarter" idx="12"/>
          </p:nvPr>
        </p:nvSpPr>
        <p:spPr>
          <a:ln/>
        </p:spPr>
        <p:txBody>
          <a:bodyPr/>
          <a:lstStyle>
            <a:lvl1pPr>
              <a:defRPr/>
            </a:lvl1pPr>
          </a:lstStyle>
          <a:p>
            <a:pPr>
              <a:defRPr/>
            </a:pPr>
            <a:fld id="{54AECE22-22EF-4C2D-8A8F-1EB94BBB1174}"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AU"/>
          </a:p>
        </p:txBody>
      </p:sp>
      <p:sp>
        <p:nvSpPr>
          <p:cNvPr id="8" name="Rectangle 5"/>
          <p:cNvSpPr>
            <a:spLocks noGrp="1" noChangeArrowheads="1"/>
          </p:cNvSpPr>
          <p:nvPr>
            <p:ph type="ftr" sz="quarter" idx="11"/>
          </p:nvPr>
        </p:nvSpPr>
        <p:spPr>
          <a:ln/>
        </p:spPr>
        <p:txBody>
          <a:bodyPr/>
          <a:lstStyle>
            <a:lvl1pPr>
              <a:defRPr/>
            </a:lvl1pPr>
          </a:lstStyle>
          <a:p>
            <a:pPr>
              <a:defRPr/>
            </a:pPr>
            <a:endParaRPr lang="en-AU"/>
          </a:p>
        </p:txBody>
      </p:sp>
      <p:sp>
        <p:nvSpPr>
          <p:cNvPr id="9" name="Rectangle 6"/>
          <p:cNvSpPr>
            <a:spLocks noGrp="1" noChangeArrowheads="1"/>
          </p:cNvSpPr>
          <p:nvPr>
            <p:ph type="sldNum" sz="quarter" idx="12"/>
          </p:nvPr>
        </p:nvSpPr>
        <p:spPr>
          <a:ln/>
        </p:spPr>
        <p:txBody>
          <a:bodyPr/>
          <a:lstStyle>
            <a:lvl1pPr>
              <a:defRPr/>
            </a:lvl1pPr>
          </a:lstStyle>
          <a:p>
            <a:pPr>
              <a:defRPr/>
            </a:pPr>
            <a:fld id="{E7E764D9-66EF-4DF0-844B-275DC82269C9}"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AU"/>
          </a:p>
        </p:txBody>
      </p:sp>
      <p:sp>
        <p:nvSpPr>
          <p:cNvPr id="4" name="Rectangle 5"/>
          <p:cNvSpPr>
            <a:spLocks noGrp="1" noChangeArrowheads="1"/>
          </p:cNvSpPr>
          <p:nvPr>
            <p:ph type="ftr" sz="quarter" idx="11"/>
          </p:nvPr>
        </p:nvSpPr>
        <p:spPr>
          <a:ln/>
        </p:spPr>
        <p:txBody>
          <a:bodyPr/>
          <a:lstStyle>
            <a:lvl1pPr>
              <a:defRPr/>
            </a:lvl1pPr>
          </a:lstStyle>
          <a:p>
            <a:pPr>
              <a:defRPr/>
            </a:pPr>
            <a:endParaRPr lang="en-AU"/>
          </a:p>
        </p:txBody>
      </p:sp>
      <p:sp>
        <p:nvSpPr>
          <p:cNvPr id="5" name="Rectangle 6"/>
          <p:cNvSpPr>
            <a:spLocks noGrp="1" noChangeArrowheads="1"/>
          </p:cNvSpPr>
          <p:nvPr>
            <p:ph type="sldNum" sz="quarter" idx="12"/>
          </p:nvPr>
        </p:nvSpPr>
        <p:spPr>
          <a:ln/>
        </p:spPr>
        <p:txBody>
          <a:bodyPr/>
          <a:lstStyle>
            <a:lvl1pPr>
              <a:defRPr/>
            </a:lvl1pPr>
          </a:lstStyle>
          <a:p>
            <a:pPr>
              <a:defRPr/>
            </a:pPr>
            <a:fld id="{33471497-5737-4523-B704-9BCD3B2D491F}"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AU"/>
          </a:p>
        </p:txBody>
      </p:sp>
      <p:sp>
        <p:nvSpPr>
          <p:cNvPr id="3" name="Rectangle 5"/>
          <p:cNvSpPr>
            <a:spLocks noGrp="1" noChangeArrowheads="1"/>
          </p:cNvSpPr>
          <p:nvPr>
            <p:ph type="ftr" sz="quarter" idx="11"/>
          </p:nvPr>
        </p:nvSpPr>
        <p:spPr>
          <a:ln/>
        </p:spPr>
        <p:txBody>
          <a:bodyPr/>
          <a:lstStyle>
            <a:lvl1pPr>
              <a:defRPr/>
            </a:lvl1pPr>
          </a:lstStyle>
          <a:p>
            <a:pPr>
              <a:defRPr/>
            </a:pPr>
            <a:endParaRPr lang="en-AU"/>
          </a:p>
        </p:txBody>
      </p:sp>
      <p:sp>
        <p:nvSpPr>
          <p:cNvPr id="4" name="Rectangle 6"/>
          <p:cNvSpPr>
            <a:spLocks noGrp="1" noChangeArrowheads="1"/>
          </p:cNvSpPr>
          <p:nvPr>
            <p:ph type="sldNum" sz="quarter" idx="12"/>
          </p:nvPr>
        </p:nvSpPr>
        <p:spPr>
          <a:ln/>
        </p:spPr>
        <p:txBody>
          <a:bodyPr/>
          <a:lstStyle>
            <a:lvl1pPr>
              <a:defRPr/>
            </a:lvl1pPr>
          </a:lstStyle>
          <a:p>
            <a:pPr>
              <a:defRPr/>
            </a:pPr>
            <a:fld id="{969268B3-B200-42EA-B46E-AAE1D985C03B}"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AU"/>
          </a:p>
        </p:txBody>
      </p:sp>
      <p:sp>
        <p:nvSpPr>
          <p:cNvPr id="6" name="Rectangle 5"/>
          <p:cNvSpPr>
            <a:spLocks noGrp="1" noChangeArrowheads="1"/>
          </p:cNvSpPr>
          <p:nvPr>
            <p:ph type="ftr" sz="quarter" idx="11"/>
          </p:nvPr>
        </p:nvSpPr>
        <p:spPr>
          <a:ln/>
        </p:spPr>
        <p:txBody>
          <a:bodyPr/>
          <a:lstStyle>
            <a:lvl1pPr>
              <a:defRPr/>
            </a:lvl1pPr>
          </a:lstStyle>
          <a:p>
            <a:pPr>
              <a:defRPr/>
            </a:pPr>
            <a:endParaRPr lang="en-AU"/>
          </a:p>
        </p:txBody>
      </p:sp>
      <p:sp>
        <p:nvSpPr>
          <p:cNvPr id="7" name="Rectangle 6"/>
          <p:cNvSpPr>
            <a:spLocks noGrp="1" noChangeArrowheads="1"/>
          </p:cNvSpPr>
          <p:nvPr>
            <p:ph type="sldNum" sz="quarter" idx="12"/>
          </p:nvPr>
        </p:nvSpPr>
        <p:spPr>
          <a:ln/>
        </p:spPr>
        <p:txBody>
          <a:bodyPr/>
          <a:lstStyle>
            <a:lvl1pPr>
              <a:defRPr/>
            </a:lvl1pPr>
          </a:lstStyle>
          <a:p>
            <a:pPr>
              <a:defRPr/>
            </a:pPr>
            <a:fld id="{C7B8BDF2-7BF7-46EC-8B3F-CBC472B5AD2F}"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lIns="91440" tIns="45720" rIns="91440" bIns="45720"/>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AU"/>
          </a:p>
        </p:txBody>
      </p:sp>
      <p:sp>
        <p:nvSpPr>
          <p:cNvPr id="6" name="Rectangle 5"/>
          <p:cNvSpPr>
            <a:spLocks noGrp="1" noChangeArrowheads="1"/>
          </p:cNvSpPr>
          <p:nvPr>
            <p:ph type="ftr" sz="quarter" idx="11"/>
          </p:nvPr>
        </p:nvSpPr>
        <p:spPr>
          <a:ln/>
        </p:spPr>
        <p:txBody>
          <a:bodyPr/>
          <a:lstStyle>
            <a:lvl1pPr>
              <a:defRPr/>
            </a:lvl1pPr>
          </a:lstStyle>
          <a:p>
            <a:pPr>
              <a:defRPr/>
            </a:pPr>
            <a:endParaRPr lang="en-AU"/>
          </a:p>
        </p:txBody>
      </p:sp>
      <p:sp>
        <p:nvSpPr>
          <p:cNvPr id="7" name="Rectangle 6"/>
          <p:cNvSpPr>
            <a:spLocks noGrp="1" noChangeArrowheads="1"/>
          </p:cNvSpPr>
          <p:nvPr>
            <p:ph type="sldNum" sz="quarter" idx="12"/>
          </p:nvPr>
        </p:nvSpPr>
        <p:spPr>
          <a:ln/>
        </p:spPr>
        <p:txBody>
          <a:bodyPr/>
          <a:lstStyle>
            <a:lvl1pPr>
              <a:defRPr/>
            </a:lvl1pPr>
          </a:lstStyle>
          <a:p>
            <a:pPr>
              <a:defRPr/>
            </a:pPr>
            <a:fld id="{6B23A1EF-69B9-4BF9-895A-AC35FF9C42A0}"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accent2"/>
            </a:gs>
            <a:gs pos="100000">
              <a:schemeClr val="bg1"/>
            </a:gs>
          </a:gsLst>
          <a:lin ang="5400000" scaled="1"/>
        </a:gra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304800" y="182563"/>
            <a:ext cx="5489575" cy="762000"/>
          </a:xfrm>
          <a:prstGeom prst="rect">
            <a:avLst/>
          </a:prstGeom>
          <a:noFill/>
          <a:ln w="9525">
            <a:noFill/>
            <a:miter lim="800000"/>
            <a:headEnd/>
            <a:tailEnd/>
          </a:ln>
        </p:spPr>
        <p:txBody>
          <a:bodyPr vert="horz" wrap="square" lIns="60972" tIns="30486" rIns="60972" bIns="30486" numCol="1" anchor="ctr" anchorCtr="0" compatLnSpc="1">
            <a:prstTxWarp prst="textNoShape">
              <a:avLst/>
            </a:prstTxWarp>
          </a:bodyPr>
          <a:lstStyle/>
          <a:p>
            <a:pPr lvl="0"/>
            <a:r>
              <a:rPr lang="en-US" smtClean="0"/>
              <a:t>Click to edit Master title style</a:t>
            </a:r>
          </a:p>
        </p:txBody>
      </p:sp>
      <p:sp>
        <p:nvSpPr>
          <p:cNvPr id="4099" name="Rectangle 3"/>
          <p:cNvSpPr>
            <a:spLocks noGrp="1" noChangeArrowheads="1"/>
          </p:cNvSpPr>
          <p:nvPr>
            <p:ph type="body" idx="1"/>
          </p:nvPr>
        </p:nvSpPr>
        <p:spPr bwMode="auto">
          <a:xfrm>
            <a:off x="304800" y="1066800"/>
            <a:ext cx="5489575" cy="3017838"/>
          </a:xfrm>
          <a:prstGeom prst="rect">
            <a:avLst/>
          </a:prstGeom>
          <a:noFill/>
          <a:ln w="9525">
            <a:noFill/>
            <a:miter lim="800000"/>
            <a:headEnd/>
            <a:tailEnd/>
          </a:ln>
        </p:spPr>
        <p:txBody>
          <a:bodyPr vert="horz" wrap="square" lIns="60972" tIns="30486" rIns="60972" bIns="30486"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1668" name="Rectangle 4"/>
          <p:cNvSpPr>
            <a:spLocks noGrp="1" noChangeArrowheads="1"/>
          </p:cNvSpPr>
          <p:nvPr>
            <p:ph type="dt" sz="half" idx="2"/>
          </p:nvPr>
        </p:nvSpPr>
        <p:spPr bwMode="auto">
          <a:xfrm>
            <a:off x="304800" y="4164013"/>
            <a:ext cx="1423988" cy="317500"/>
          </a:xfrm>
          <a:prstGeom prst="rect">
            <a:avLst/>
          </a:prstGeom>
          <a:noFill/>
          <a:ln w="9525">
            <a:noFill/>
            <a:miter lim="800000"/>
            <a:headEnd/>
            <a:tailEnd/>
          </a:ln>
        </p:spPr>
        <p:txBody>
          <a:bodyPr vert="horz" wrap="square" lIns="60972" tIns="30486" rIns="60972" bIns="30486" numCol="1" anchor="t" anchorCtr="0" compatLnSpc="1">
            <a:prstTxWarp prst="textNoShape">
              <a:avLst/>
            </a:prstTxWarp>
          </a:bodyPr>
          <a:lstStyle>
            <a:lvl1pPr>
              <a:defRPr sz="900"/>
            </a:lvl1pPr>
          </a:lstStyle>
          <a:p>
            <a:pPr>
              <a:defRPr/>
            </a:pPr>
            <a:endParaRPr lang="en-AU"/>
          </a:p>
        </p:txBody>
      </p:sp>
      <p:sp>
        <p:nvSpPr>
          <p:cNvPr id="241669" name="Rectangle 5"/>
          <p:cNvSpPr>
            <a:spLocks noGrp="1" noChangeArrowheads="1"/>
          </p:cNvSpPr>
          <p:nvPr>
            <p:ph type="ftr" sz="quarter" idx="3"/>
          </p:nvPr>
        </p:nvSpPr>
        <p:spPr bwMode="auto">
          <a:xfrm>
            <a:off x="2084388" y="4164013"/>
            <a:ext cx="1930400" cy="317500"/>
          </a:xfrm>
          <a:prstGeom prst="rect">
            <a:avLst/>
          </a:prstGeom>
          <a:noFill/>
          <a:ln w="9525">
            <a:noFill/>
            <a:miter lim="800000"/>
            <a:headEnd/>
            <a:tailEnd/>
          </a:ln>
        </p:spPr>
        <p:txBody>
          <a:bodyPr vert="horz" wrap="square" lIns="60972" tIns="30486" rIns="60972" bIns="30486" numCol="1" anchor="t" anchorCtr="0" compatLnSpc="1">
            <a:prstTxWarp prst="textNoShape">
              <a:avLst/>
            </a:prstTxWarp>
          </a:bodyPr>
          <a:lstStyle>
            <a:lvl1pPr algn="ctr">
              <a:defRPr sz="900"/>
            </a:lvl1pPr>
          </a:lstStyle>
          <a:p>
            <a:pPr>
              <a:defRPr/>
            </a:pPr>
            <a:endParaRPr lang="en-AU"/>
          </a:p>
        </p:txBody>
      </p:sp>
      <p:sp>
        <p:nvSpPr>
          <p:cNvPr id="241670" name="Rectangle 6"/>
          <p:cNvSpPr>
            <a:spLocks noGrp="1" noChangeArrowheads="1"/>
          </p:cNvSpPr>
          <p:nvPr>
            <p:ph type="sldNum" sz="quarter" idx="4"/>
          </p:nvPr>
        </p:nvSpPr>
        <p:spPr bwMode="auto">
          <a:xfrm>
            <a:off x="4370388" y="4164013"/>
            <a:ext cx="1423987" cy="317500"/>
          </a:xfrm>
          <a:prstGeom prst="rect">
            <a:avLst/>
          </a:prstGeom>
          <a:noFill/>
          <a:ln w="9525">
            <a:noFill/>
            <a:miter lim="800000"/>
            <a:headEnd/>
            <a:tailEnd/>
          </a:ln>
        </p:spPr>
        <p:txBody>
          <a:bodyPr vert="horz" wrap="square" lIns="60972" tIns="30486" rIns="60972" bIns="30486" numCol="1" anchor="t" anchorCtr="0" compatLnSpc="1">
            <a:prstTxWarp prst="textNoShape">
              <a:avLst/>
            </a:prstTxWarp>
          </a:bodyPr>
          <a:lstStyle>
            <a:lvl1pPr algn="r">
              <a:defRPr sz="900"/>
            </a:lvl1pPr>
          </a:lstStyle>
          <a:p>
            <a:pPr>
              <a:defRPr/>
            </a:pPr>
            <a:fld id="{8626613D-4100-406C-AC74-C3CDEF61EBCF}" type="slidenum">
              <a:rPr lang="en-US"/>
              <a:pPr>
                <a:defRPr/>
              </a:pPr>
              <a:t>‹#›</a:t>
            </a:fld>
            <a:endParaRPr lang="en-US" dirty="0"/>
          </a:p>
        </p:txBody>
      </p:sp>
      <p:pic>
        <p:nvPicPr>
          <p:cNvPr id="4103" name="Picture 7" descr="More4Apps300"/>
          <p:cNvPicPr>
            <a:picLocks noChangeAspect="1" noChangeArrowheads="1"/>
          </p:cNvPicPr>
          <p:nvPr/>
        </p:nvPicPr>
        <p:blipFill>
          <a:blip r:embed="rId13" cstate="print"/>
          <a:srcRect/>
          <a:stretch>
            <a:fillRect/>
          </a:stretch>
        </p:blipFill>
        <p:spPr bwMode="auto">
          <a:xfrm>
            <a:off x="3770313" y="3748088"/>
            <a:ext cx="2328862" cy="823912"/>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809" r:id="rId1"/>
    <p:sldLayoutId id="2147483810" r:id="rId2"/>
    <p:sldLayoutId id="2147483811" r:id="rId3"/>
    <p:sldLayoutId id="2147483812" r:id="rId4"/>
    <p:sldLayoutId id="2147483813" r:id="rId5"/>
    <p:sldLayoutId id="2147483814" r:id="rId6"/>
    <p:sldLayoutId id="2147483815" r:id="rId7"/>
    <p:sldLayoutId id="2147483816" r:id="rId8"/>
    <p:sldLayoutId id="2147483817" r:id="rId9"/>
    <p:sldLayoutId id="2147483818" r:id="rId10"/>
    <p:sldLayoutId id="2147483819" r:id="rId11"/>
  </p:sldLayoutIdLst>
  <p:txStyles>
    <p:titleStyle>
      <a:lvl1pPr algn="ctr" defTabSz="609600" rtl="0" eaLnBrk="0" fontAlgn="base" hangingPunct="0">
        <a:spcBef>
          <a:spcPct val="0"/>
        </a:spcBef>
        <a:spcAft>
          <a:spcPct val="0"/>
        </a:spcAft>
        <a:defRPr sz="2900">
          <a:solidFill>
            <a:schemeClr val="tx2"/>
          </a:solidFill>
          <a:latin typeface="+mj-lt"/>
          <a:ea typeface="+mj-ea"/>
          <a:cs typeface="+mj-cs"/>
        </a:defRPr>
      </a:lvl1pPr>
      <a:lvl2pPr algn="ctr" defTabSz="609600" rtl="0" eaLnBrk="0" fontAlgn="base" hangingPunct="0">
        <a:spcBef>
          <a:spcPct val="0"/>
        </a:spcBef>
        <a:spcAft>
          <a:spcPct val="0"/>
        </a:spcAft>
        <a:defRPr sz="2900">
          <a:solidFill>
            <a:schemeClr val="tx2"/>
          </a:solidFill>
          <a:latin typeface="Arial" charset="0"/>
        </a:defRPr>
      </a:lvl2pPr>
      <a:lvl3pPr algn="ctr" defTabSz="609600" rtl="0" eaLnBrk="0" fontAlgn="base" hangingPunct="0">
        <a:spcBef>
          <a:spcPct val="0"/>
        </a:spcBef>
        <a:spcAft>
          <a:spcPct val="0"/>
        </a:spcAft>
        <a:defRPr sz="2900">
          <a:solidFill>
            <a:schemeClr val="tx2"/>
          </a:solidFill>
          <a:latin typeface="Arial" charset="0"/>
        </a:defRPr>
      </a:lvl3pPr>
      <a:lvl4pPr algn="ctr" defTabSz="609600" rtl="0" eaLnBrk="0" fontAlgn="base" hangingPunct="0">
        <a:spcBef>
          <a:spcPct val="0"/>
        </a:spcBef>
        <a:spcAft>
          <a:spcPct val="0"/>
        </a:spcAft>
        <a:defRPr sz="2900">
          <a:solidFill>
            <a:schemeClr val="tx2"/>
          </a:solidFill>
          <a:latin typeface="Arial" charset="0"/>
        </a:defRPr>
      </a:lvl4pPr>
      <a:lvl5pPr algn="ctr" defTabSz="609600" rtl="0" eaLnBrk="0" fontAlgn="base" hangingPunct="0">
        <a:spcBef>
          <a:spcPct val="0"/>
        </a:spcBef>
        <a:spcAft>
          <a:spcPct val="0"/>
        </a:spcAft>
        <a:defRPr sz="29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228600" indent="-228600" algn="l" defTabSz="609600" rtl="0" eaLnBrk="0" fontAlgn="base" hangingPunct="0">
        <a:spcBef>
          <a:spcPct val="20000"/>
        </a:spcBef>
        <a:spcAft>
          <a:spcPct val="0"/>
        </a:spcAft>
        <a:buChar char="•"/>
        <a:defRPr sz="2100">
          <a:solidFill>
            <a:schemeClr val="tx1"/>
          </a:solidFill>
          <a:latin typeface="+mn-lt"/>
          <a:ea typeface="+mn-ea"/>
          <a:cs typeface="+mn-cs"/>
        </a:defRPr>
      </a:lvl1pPr>
      <a:lvl2pPr marL="495300" indent="-190500" algn="l" defTabSz="609600" rtl="0" eaLnBrk="0" fontAlgn="base" hangingPunct="0">
        <a:spcBef>
          <a:spcPct val="20000"/>
        </a:spcBef>
        <a:spcAft>
          <a:spcPct val="0"/>
        </a:spcAft>
        <a:buChar char="–"/>
        <a:defRPr sz="1900">
          <a:solidFill>
            <a:schemeClr val="tx1"/>
          </a:solidFill>
          <a:latin typeface="+mn-lt"/>
        </a:defRPr>
      </a:lvl2pPr>
      <a:lvl3pPr marL="762000" indent="-152400" algn="l" defTabSz="609600" rtl="0" eaLnBrk="0" fontAlgn="base" hangingPunct="0">
        <a:spcBef>
          <a:spcPct val="20000"/>
        </a:spcBef>
        <a:spcAft>
          <a:spcPct val="0"/>
        </a:spcAft>
        <a:buChar char="•"/>
        <a:defRPr sz="1600">
          <a:solidFill>
            <a:schemeClr val="tx1"/>
          </a:solidFill>
          <a:latin typeface="+mn-lt"/>
        </a:defRPr>
      </a:lvl3pPr>
      <a:lvl4pPr marL="1066800" indent="-152400" algn="l" defTabSz="609600" rtl="0" eaLnBrk="0" fontAlgn="base" hangingPunct="0">
        <a:spcBef>
          <a:spcPct val="20000"/>
        </a:spcBef>
        <a:spcAft>
          <a:spcPct val="0"/>
        </a:spcAft>
        <a:buChar char="–"/>
        <a:defRPr sz="1300">
          <a:solidFill>
            <a:schemeClr val="tx1"/>
          </a:solidFill>
          <a:latin typeface="+mn-lt"/>
        </a:defRPr>
      </a:lvl4pPr>
      <a:lvl5pPr marL="1371600" indent="-152400" algn="l" defTabSz="609600" rtl="0" eaLnBrk="0" fontAlgn="base" hangingPunct="0">
        <a:spcBef>
          <a:spcPct val="20000"/>
        </a:spcBef>
        <a:spcAft>
          <a:spcPct val="0"/>
        </a:spcAft>
        <a:buChar char="»"/>
        <a:defRPr sz="13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hemeOverride" Target="../theme/themeOverride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hemeOverride" Target="../theme/themeOverride10.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hemeOverride" Target="../theme/themeOverride11.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7" Type="http://schemas.openxmlformats.org/officeDocument/2006/relationships/hyperlink" Target="http://www.more4apps.com/" TargetMode="External"/><Relationship Id="rId2" Type="http://schemas.openxmlformats.org/officeDocument/2006/relationships/vmlDrawing" Target="../drawings/vmlDrawing2.vml"/><Relationship Id="rId1" Type="http://schemas.openxmlformats.org/officeDocument/2006/relationships/themeOverride" Target="../theme/themeOverride12.xml"/><Relationship Id="rId6" Type="http://schemas.openxmlformats.org/officeDocument/2006/relationships/hyperlink" Target="mailto:Sarah.conzemius@more4apps.com" TargetMode="External"/><Relationship Id="rId5" Type="http://schemas.openxmlformats.org/officeDocument/2006/relationships/oleObject" Target="../embeddings/oleObject1.bin"/><Relationship Id="rId4"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vmlDrawing" Target="../drawings/vmlDrawing1.vml"/><Relationship Id="rId1" Type="http://schemas.openxmlformats.org/officeDocument/2006/relationships/themeOverride" Target="../theme/themeOverride8.xml"/><Relationship Id="rId5" Type="http://schemas.openxmlformats.org/officeDocument/2006/relationships/oleObject" Target="file:///C:\Users\Sarah\AppData\Local\Microsoft\Windows\Temporary%20Internet%20Files\Content.Outlook\N87A40I4\Product%20Picture.doc" TargetMode="Externa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2.png"/><Relationship Id="rId18" Type="http://schemas.openxmlformats.org/officeDocument/2006/relationships/hyperlink" Target="http://www.gaylordentertainment.com/default.htm" TargetMode="External"/><Relationship Id="rId26" Type="http://schemas.openxmlformats.org/officeDocument/2006/relationships/image" Target="../media/image21.png"/><Relationship Id="rId39" Type="http://schemas.openxmlformats.org/officeDocument/2006/relationships/image" Target="../media/image29.png"/><Relationship Id="rId3" Type="http://schemas.openxmlformats.org/officeDocument/2006/relationships/notesSlide" Target="../notesSlides/notesSlide9.xml"/><Relationship Id="rId21" Type="http://schemas.openxmlformats.org/officeDocument/2006/relationships/image" Target="../media/image18.png"/><Relationship Id="rId34" Type="http://schemas.openxmlformats.org/officeDocument/2006/relationships/image" Target="../media/image26.png"/><Relationship Id="rId7" Type="http://schemas.openxmlformats.org/officeDocument/2006/relationships/image" Target="../media/image7.jpeg"/><Relationship Id="rId12" Type="http://schemas.openxmlformats.org/officeDocument/2006/relationships/hyperlink" Target="http://www.barnesandnoble.com/index.asp" TargetMode="External"/><Relationship Id="rId17" Type="http://schemas.openxmlformats.org/officeDocument/2006/relationships/image" Target="../media/image15.png"/><Relationship Id="rId25" Type="http://schemas.openxmlformats.org/officeDocument/2006/relationships/hyperlink" Target="http://www.honeywell.com/" TargetMode="External"/><Relationship Id="rId33" Type="http://schemas.openxmlformats.org/officeDocument/2006/relationships/hyperlink" Target="http://www.barrick.com/default.aspx" TargetMode="External"/><Relationship Id="rId38" Type="http://schemas.openxmlformats.org/officeDocument/2006/relationships/hyperlink" Target="http://www.redroof.com/index.asp" TargetMode="External"/><Relationship Id="rId2" Type="http://schemas.openxmlformats.org/officeDocument/2006/relationships/slideLayout" Target="../slideLayouts/slideLayout2.xml"/><Relationship Id="rId16" Type="http://schemas.openxmlformats.org/officeDocument/2006/relationships/hyperlink" Target="http://www.7-eleven.com/Default.aspx" TargetMode="External"/><Relationship Id="rId20" Type="http://schemas.openxmlformats.org/officeDocument/2006/relationships/image" Target="../media/image17.jpeg"/><Relationship Id="rId29" Type="http://schemas.openxmlformats.org/officeDocument/2006/relationships/hyperlink" Target="http://www.charbroil.com/Consumer" TargetMode="External"/><Relationship Id="rId41" Type="http://schemas.openxmlformats.org/officeDocument/2006/relationships/image" Target="../media/image30.png"/><Relationship Id="rId1" Type="http://schemas.openxmlformats.org/officeDocument/2006/relationships/themeOverride" Target="../theme/themeOverride9.xml"/><Relationship Id="rId6" Type="http://schemas.openxmlformats.org/officeDocument/2006/relationships/image" Target="../media/image6.png"/><Relationship Id="rId11" Type="http://schemas.openxmlformats.org/officeDocument/2006/relationships/image" Target="../media/image11.png"/><Relationship Id="rId24" Type="http://schemas.openxmlformats.org/officeDocument/2006/relationships/image" Target="../media/image20.png"/><Relationship Id="rId32" Type="http://schemas.openxmlformats.org/officeDocument/2006/relationships/image" Target="../media/image25.png"/><Relationship Id="rId37" Type="http://schemas.openxmlformats.org/officeDocument/2006/relationships/image" Target="../media/image28.png"/><Relationship Id="rId40" Type="http://schemas.openxmlformats.org/officeDocument/2006/relationships/hyperlink" Target="http://www.johnsoncontrols.com/publish/us/en.html" TargetMode="External"/><Relationship Id="rId5" Type="http://schemas.openxmlformats.org/officeDocument/2006/relationships/image" Target="../media/image5.jpeg"/><Relationship Id="rId15" Type="http://schemas.openxmlformats.org/officeDocument/2006/relationships/image" Target="../media/image14.png"/><Relationship Id="rId23" Type="http://schemas.openxmlformats.org/officeDocument/2006/relationships/hyperlink" Target="http://www.mediacomcc.com/index.html" TargetMode="External"/><Relationship Id="rId28" Type="http://schemas.openxmlformats.org/officeDocument/2006/relationships/image" Target="../media/image23.jpeg"/><Relationship Id="rId36" Type="http://schemas.openxmlformats.org/officeDocument/2006/relationships/hyperlink" Target="http://www.shell.com/" TargetMode="External"/><Relationship Id="rId10" Type="http://schemas.openxmlformats.org/officeDocument/2006/relationships/image" Target="../media/image10.png"/><Relationship Id="rId19" Type="http://schemas.openxmlformats.org/officeDocument/2006/relationships/image" Target="../media/image16.jpeg"/><Relationship Id="rId31" Type="http://schemas.openxmlformats.org/officeDocument/2006/relationships/hyperlink" Target="http://www.bechtel.com/home.html" TargetMode="External"/><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3.png"/><Relationship Id="rId22" Type="http://schemas.openxmlformats.org/officeDocument/2006/relationships/image" Target="../media/image19.png"/><Relationship Id="rId27" Type="http://schemas.openxmlformats.org/officeDocument/2006/relationships/image" Target="../media/image22.jpeg"/><Relationship Id="rId30" Type="http://schemas.openxmlformats.org/officeDocument/2006/relationships/image" Target="../media/image24.png"/><Relationship Id="rId35" Type="http://schemas.openxmlformats.org/officeDocument/2006/relationships/image" Target="../media/image2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smtClean="0"/>
              <a:t>Introducing More4Apps</a:t>
            </a:r>
            <a:endParaRPr lang="en-AU" smtClean="0"/>
          </a:p>
        </p:txBody>
      </p:sp>
      <p:sp>
        <p:nvSpPr>
          <p:cNvPr id="5123" name="Rectangle 3"/>
          <p:cNvSpPr>
            <a:spLocks noGrp="1" noChangeArrowheads="1"/>
          </p:cNvSpPr>
          <p:nvPr>
            <p:ph type="body" idx="1"/>
          </p:nvPr>
        </p:nvSpPr>
        <p:spPr/>
        <p:txBody>
          <a:bodyPr/>
          <a:lstStyle/>
          <a:p>
            <a:endParaRPr lang="en-AU" smtClean="0"/>
          </a:p>
        </p:txBody>
      </p:sp>
      <p:pic>
        <p:nvPicPr>
          <p:cNvPr id="5124" name="Picture 4" descr="X:\Claire\Online Demonstrations\Examples &amp; Templates\demo_intro_logo.JPG"/>
          <p:cNvPicPr>
            <a:picLocks noChangeAspect="1" noChangeArrowheads="1"/>
          </p:cNvPicPr>
          <p:nvPr/>
        </p:nvPicPr>
        <p:blipFill>
          <a:blip r:embed="rId4" cstate="print"/>
          <a:srcRect b="28799"/>
          <a:stretch>
            <a:fillRect/>
          </a:stretch>
        </p:blipFill>
        <p:spPr bwMode="auto">
          <a:xfrm>
            <a:off x="0" y="0"/>
            <a:ext cx="6099175" cy="4572000"/>
          </a:xfrm>
          <a:prstGeom prst="rect">
            <a:avLst/>
          </a:prstGeom>
          <a:noFill/>
          <a:ln w="9525">
            <a:noFill/>
            <a:miter lim="800000"/>
            <a:headEnd/>
            <a:tailEnd/>
          </a:ln>
        </p:spPr>
      </p:pic>
      <p:sp>
        <p:nvSpPr>
          <p:cNvPr id="5125" name="Text Box 5"/>
          <p:cNvSpPr txBox="1">
            <a:spLocks noChangeArrowheads="1"/>
          </p:cNvSpPr>
          <p:nvPr/>
        </p:nvSpPr>
        <p:spPr bwMode="auto">
          <a:xfrm>
            <a:off x="0" y="2590800"/>
            <a:ext cx="6099175" cy="2503488"/>
          </a:xfrm>
          <a:prstGeom prst="rect">
            <a:avLst/>
          </a:prstGeom>
          <a:noFill/>
          <a:ln w="9525">
            <a:noFill/>
            <a:miter lim="800000"/>
            <a:headEnd/>
            <a:tailEnd/>
          </a:ln>
        </p:spPr>
        <p:txBody>
          <a:bodyPr>
            <a:spAutoFit/>
          </a:bodyPr>
          <a:lstStyle/>
          <a:p>
            <a:pPr>
              <a:spcBef>
                <a:spcPct val="50000"/>
              </a:spcBef>
            </a:pPr>
            <a:r>
              <a:rPr lang="en-US" sz="2600">
                <a:solidFill>
                  <a:schemeClr val="bg1"/>
                </a:solidFill>
                <a:latin typeface="Times New Roman" pitchFamily="18" charset="0"/>
              </a:rPr>
              <a:t>Introducing..</a:t>
            </a:r>
          </a:p>
          <a:p>
            <a:pPr>
              <a:spcBef>
                <a:spcPct val="50000"/>
              </a:spcBef>
            </a:pPr>
            <a:r>
              <a:rPr lang="en-US" sz="2600">
                <a:solidFill>
                  <a:schemeClr val="bg1"/>
                </a:solidFill>
                <a:latin typeface="Times New Roman" pitchFamily="18" charset="0"/>
              </a:rPr>
              <a:t>	</a:t>
            </a:r>
            <a:r>
              <a:rPr lang="en-US" sz="3600">
                <a:solidFill>
                  <a:srgbClr val="430E64"/>
                </a:solidFill>
                <a:latin typeface="Times New Roman" pitchFamily="18" charset="0"/>
              </a:rPr>
              <a:t>More</a:t>
            </a:r>
            <a:r>
              <a:rPr lang="en-US" sz="3600">
                <a:solidFill>
                  <a:srgbClr val="CA5F08"/>
                </a:solidFill>
                <a:latin typeface="Times New Roman" pitchFamily="18" charset="0"/>
              </a:rPr>
              <a:t>4</a:t>
            </a:r>
            <a:r>
              <a:rPr lang="en-US" sz="3600">
                <a:solidFill>
                  <a:srgbClr val="430E64"/>
                </a:solidFill>
                <a:latin typeface="Times New Roman" pitchFamily="18" charset="0"/>
              </a:rPr>
              <a:t>Apps</a:t>
            </a:r>
          </a:p>
          <a:p>
            <a:pPr algn="r">
              <a:spcBef>
                <a:spcPct val="50000"/>
              </a:spcBef>
            </a:pPr>
            <a:r>
              <a:rPr lang="en-US" sz="2600">
                <a:solidFill>
                  <a:schemeClr val="bg1"/>
                </a:solidFill>
                <a:latin typeface="Times New Roman" pitchFamily="18" charset="0"/>
              </a:rPr>
              <a:t>the company and the products.</a:t>
            </a:r>
          </a:p>
          <a:p>
            <a:pPr>
              <a:spcBef>
                <a:spcPct val="50000"/>
              </a:spcBef>
            </a:pPr>
            <a:r>
              <a:rPr lang="en-US" sz="2600">
                <a:solidFill>
                  <a:schemeClr val="bg1"/>
                </a:solidFill>
                <a:latin typeface="Times New Roman" pitchFamily="18" charset="0"/>
              </a:rPr>
              <a:t>	</a:t>
            </a:r>
            <a:endParaRPr lang="en-US" sz="2600">
              <a:latin typeface="Times New Roman" pitchFamily="18" charset="0"/>
            </a:endParaRPr>
          </a:p>
        </p:txBody>
      </p:sp>
    </p:spTree>
  </p:cSld>
  <p:clrMapOvr>
    <a:overrideClrMapping bg1="lt1" tx1="dk1" bg2="lt2" tx2="dk2" accent1="accent1" accent2="accent2" accent3="accent3" accent4="accent4" accent5="accent5" accent6="accent6" hlink="hlink" folHlink="folHlink"/>
  </p:clrMapOvr>
  <p:transition advTm="1000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026"/>
          <p:cNvSpPr>
            <a:spLocks noGrp="1" noChangeArrowheads="1"/>
          </p:cNvSpPr>
          <p:nvPr>
            <p:ph type="title"/>
          </p:nvPr>
        </p:nvSpPr>
        <p:spPr/>
        <p:txBody>
          <a:bodyPr/>
          <a:lstStyle/>
          <a:p>
            <a:r>
              <a:rPr lang="en-US" smtClean="0"/>
              <a:t>Client Quote</a:t>
            </a:r>
            <a:endParaRPr lang="en-AU" smtClean="0"/>
          </a:p>
        </p:txBody>
      </p:sp>
      <p:sp>
        <p:nvSpPr>
          <p:cNvPr id="13315" name="Rectangle 1028"/>
          <p:cNvSpPr>
            <a:spLocks noChangeArrowheads="1"/>
          </p:cNvSpPr>
          <p:nvPr/>
        </p:nvSpPr>
        <p:spPr bwMode="auto">
          <a:xfrm>
            <a:off x="0" y="838200"/>
            <a:ext cx="5867400" cy="3170238"/>
          </a:xfrm>
          <a:prstGeom prst="rect">
            <a:avLst/>
          </a:prstGeom>
          <a:noFill/>
          <a:ln w="9525">
            <a:noFill/>
            <a:miter lim="800000"/>
            <a:headEnd/>
            <a:tailEnd/>
          </a:ln>
        </p:spPr>
        <p:txBody>
          <a:bodyPr lIns="60972" tIns="30486" rIns="60972" bIns="30486"/>
          <a:lstStyle/>
          <a:p>
            <a:pPr marL="228600" defTabSz="609600" eaLnBrk="0" hangingPunct="0">
              <a:spcBef>
                <a:spcPct val="20000"/>
              </a:spcBef>
            </a:pPr>
            <a:r>
              <a:rPr lang="en-AU" sz="1400" b="1"/>
              <a:t>Client: Best Buy Co., Inc</a:t>
            </a:r>
            <a:br>
              <a:rPr lang="en-AU" sz="1400" b="1"/>
            </a:br>
            <a:r>
              <a:rPr lang="en-AU" sz="1400" b="1"/>
              <a:t>Products: Project Wizard</a:t>
            </a:r>
            <a:r>
              <a:rPr lang="en-US" sz="1400" b="1"/>
              <a:t>, </a:t>
            </a:r>
            <a:r>
              <a:rPr lang="en-AU" sz="1400" b="1"/>
              <a:t>Project Asset Loader, Budget Wizard</a:t>
            </a:r>
          </a:p>
          <a:p>
            <a:pPr marL="228600" defTabSz="609600" eaLnBrk="0" hangingPunct="0">
              <a:spcBef>
                <a:spcPct val="20000"/>
              </a:spcBef>
            </a:pPr>
            <a:endParaRPr lang="en-US" sz="1400"/>
          </a:p>
          <a:p>
            <a:pPr marL="228600" defTabSz="609600" eaLnBrk="0" hangingPunct="0">
              <a:spcBef>
                <a:spcPct val="20000"/>
              </a:spcBef>
            </a:pPr>
            <a:r>
              <a:rPr lang="en-AU" sz="1400"/>
              <a:t>“Project Wizard and the new Asset Loader have been exceptional tools and played key roles in conversion and creating the many thousands of projects and assets on a monthly basis. The time and effort saved by using More4Apps products have been immeasurable. The More4apps Support team have been first class in taking care of any issues we encounter since our purchase of Project Wizard  and Budget Wizard. We continue to find new ways to utilize the tools to create efficiencies in our business. Thanks for commitment to excellence.”</a:t>
            </a:r>
          </a:p>
          <a:p>
            <a:pPr marL="228600" defTabSz="609600" eaLnBrk="0" hangingPunct="0">
              <a:spcBef>
                <a:spcPct val="20000"/>
              </a:spcBef>
            </a:pPr>
            <a:endParaRPr lang="en-US" sz="1400"/>
          </a:p>
          <a:p>
            <a:pPr marL="228600" defTabSz="609600" eaLnBrk="0" hangingPunct="0">
              <a:spcBef>
                <a:spcPct val="20000"/>
              </a:spcBef>
            </a:pPr>
            <a:r>
              <a:rPr lang="en-AU" sz="1400"/>
              <a:t>Matt Adelman, Best Buy Co., Inc.</a:t>
            </a:r>
          </a:p>
          <a:p>
            <a:pPr marL="228600" defTabSz="609600" eaLnBrk="0" hangingPunct="0">
              <a:spcBef>
                <a:spcPct val="20000"/>
              </a:spcBef>
            </a:pPr>
            <a:endParaRPr lang="en-US" sz="1400"/>
          </a:p>
        </p:txBody>
      </p:sp>
    </p:spTree>
  </p:cSld>
  <p:clrMapOvr>
    <a:overrideClrMapping bg1="lt1" tx1="dk1" bg2="lt2" tx2="dk2" accent1="accent1" accent2="accent2" accent3="accent3" accent4="accent4" accent5="accent5" accent6="accent6" hlink="hlink" folHlink="folHlink"/>
  </p:clrMapOvr>
  <p:transition advTm="30000"/>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050"/>
          <p:cNvSpPr>
            <a:spLocks noGrp="1" noChangeArrowheads="1"/>
          </p:cNvSpPr>
          <p:nvPr>
            <p:ph type="title"/>
          </p:nvPr>
        </p:nvSpPr>
        <p:spPr/>
        <p:txBody>
          <a:bodyPr/>
          <a:lstStyle/>
          <a:p>
            <a:r>
              <a:rPr lang="en-US" smtClean="0"/>
              <a:t>Where to from here?</a:t>
            </a:r>
            <a:endParaRPr lang="en-AU" smtClean="0"/>
          </a:p>
        </p:txBody>
      </p:sp>
      <p:sp>
        <p:nvSpPr>
          <p:cNvPr id="14339" name="Rectangle 2051"/>
          <p:cNvSpPr>
            <a:spLocks noGrp="1" noChangeArrowheads="1"/>
          </p:cNvSpPr>
          <p:nvPr>
            <p:ph type="body" idx="1"/>
          </p:nvPr>
        </p:nvSpPr>
        <p:spPr>
          <a:xfrm>
            <a:off x="1146175" y="1066800"/>
            <a:ext cx="4953000" cy="3017838"/>
          </a:xfrm>
        </p:spPr>
        <p:txBody>
          <a:bodyPr/>
          <a:lstStyle/>
          <a:p>
            <a:endParaRPr lang="en-US" smtClean="0"/>
          </a:p>
          <a:p>
            <a:r>
              <a:rPr lang="en-US" smtClean="0"/>
              <a:t>Business Case Preparation</a:t>
            </a:r>
          </a:p>
          <a:p>
            <a:r>
              <a:rPr lang="en-US" smtClean="0"/>
              <a:t>Pricing and Licensing</a:t>
            </a:r>
          </a:p>
          <a:p>
            <a:r>
              <a:rPr lang="en-US" smtClean="0"/>
              <a:t>Product Demonstrations</a:t>
            </a:r>
          </a:p>
          <a:p>
            <a:r>
              <a:rPr lang="en-US" smtClean="0"/>
              <a:t>Download Free Trials</a:t>
            </a:r>
          </a:p>
          <a:p>
            <a:pPr>
              <a:buFontTx/>
              <a:buNone/>
            </a:pPr>
            <a:endParaRPr lang="en-AU" smtClean="0"/>
          </a:p>
        </p:txBody>
      </p:sp>
    </p:spTree>
  </p:cSld>
  <p:clrMapOvr>
    <a:overrideClrMapping bg1="lt1" tx1="dk1" bg2="lt2" tx2="dk2" accent1="accent1" accent2="accent2" accent3="accent3" accent4="accent4" accent5="accent5" accent6="accent6" hlink="hlink" folHlink="folHlink"/>
  </p:clrMapOvr>
  <p:transition advTm="20000"/>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2050"/>
          <p:cNvSpPr>
            <a:spLocks noGrp="1" noChangeArrowheads="1"/>
          </p:cNvSpPr>
          <p:nvPr>
            <p:ph type="title"/>
          </p:nvPr>
        </p:nvSpPr>
        <p:spPr/>
        <p:txBody>
          <a:bodyPr/>
          <a:lstStyle/>
          <a:p>
            <a:r>
              <a:rPr lang="en-US" smtClean="0"/>
              <a:t>Contact Us Page</a:t>
            </a:r>
            <a:endParaRPr lang="en-AU" smtClean="0"/>
          </a:p>
        </p:txBody>
      </p:sp>
      <p:sp>
        <p:nvSpPr>
          <p:cNvPr id="3076" name="Rectangle 2051"/>
          <p:cNvSpPr>
            <a:spLocks noGrp="1" noChangeArrowheads="1"/>
          </p:cNvSpPr>
          <p:nvPr>
            <p:ph type="body" idx="1"/>
          </p:nvPr>
        </p:nvSpPr>
        <p:spPr/>
        <p:txBody>
          <a:bodyPr/>
          <a:lstStyle/>
          <a:p>
            <a:endParaRPr lang="en-AU" smtClean="0"/>
          </a:p>
        </p:txBody>
      </p:sp>
      <p:graphicFrame>
        <p:nvGraphicFramePr>
          <p:cNvPr id="3074" name="Object 2052"/>
          <p:cNvGraphicFramePr>
            <a:graphicFrameLocks noChangeAspect="1"/>
          </p:cNvGraphicFramePr>
          <p:nvPr/>
        </p:nvGraphicFramePr>
        <p:xfrm>
          <a:off x="0" y="0"/>
          <a:ext cx="6099175" cy="4572000"/>
        </p:xfrm>
        <a:graphic>
          <a:graphicData uri="http://schemas.openxmlformats.org/presentationml/2006/ole">
            <p:oleObj spid="_x0000_s3074" name="Bitmap Image" r:id="rId5" imgW="7257143" imgH="6087325" progId="Paint.Picture">
              <p:embed/>
            </p:oleObj>
          </a:graphicData>
        </a:graphic>
      </p:graphicFrame>
      <p:sp>
        <p:nvSpPr>
          <p:cNvPr id="3077" name="Text Box 2053"/>
          <p:cNvSpPr txBox="1">
            <a:spLocks noChangeArrowheads="1"/>
          </p:cNvSpPr>
          <p:nvPr/>
        </p:nvSpPr>
        <p:spPr bwMode="auto">
          <a:xfrm>
            <a:off x="0" y="2276475"/>
            <a:ext cx="6248400" cy="2477601"/>
          </a:xfrm>
          <a:prstGeom prst="rect">
            <a:avLst/>
          </a:prstGeom>
          <a:noFill/>
          <a:ln w="9525">
            <a:noFill/>
            <a:miter lim="800000"/>
            <a:headEnd/>
            <a:tailEnd/>
          </a:ln>
        </p:spPr>
        <p:txBody>
          <a:bodyPr>
            <a:spAutoFit/>
          </a:bodyPr>
          <a:lstStyle/>
          <a:p>
            <a:pPr>
              <a:spcBef>
                <a:spcPct val="50000"/>
              </a:spcBef>
            </a:pPr>
            <a:r>
              <a:rPr lang="en-US" sz="1700" dirty="0">
                <a:solidFill>
                  <a:schemeClr val="bg1"/>
                </a:solidFill>
                <a:latin typeface="Times New Roman" pitchFamily="18" charset="0"/>
              </a:rPr>
              <a:t>For further </a:t>
            </a:r>
            <a:r>
              <a:rPr lang="en-US" sz="1700" dirty="0" smtClean="0">
                <a:solidFill>
                  <a:schemeClr val="bg1"/>
                </a:solidFill>
                <a:latin typeface="Times New Roman" pitchFamily="18" charset="0"/>
              </a:rPr>
              <a:t>information, contact:</a:t>
            </a:r>
          </a:p>
          <a:p>
            <a:pPr algn="ctr">
              <a:spcBef>
                <a:spcPct val="50000"/>
              </a:spcBef>
            </a:pPr>
            <a:r>
              <a:rPr lang="en-US" sz="1700" dirty="0" smtClean="0">
                <a:solidFill>
                  <a:schemeClr val="bg1"/>
                </a:solidFill>
                <a:latin typeface="Times New Roman" pitchFamily="18" charset="0"/>
              </a:rPr>
              <a:t>Sarah Conzemius</a:t>
            </a:r>
          </a:p>
          <a:p>
            <a:pPr algn="ctr">
              <a:spcBef>
                <a:spcPct val="50000"/>
              </a:spcBef>
            </a:pPr>
            <a:r>
              <a:rPr lang="en-US" sz="1700" dirty="0" smtClean="0">
                <a:solidFill>
                  <a:schemeClr val="bg1"/>
                </a:solidFill>
                <a:latin typeface="Times New Roman" pitchFamily="18" charset="0"/>
              </a:rPr>
              <a:t>310-430-0245</a:t>
            </a:r>
          </a:p>
          <a:p>
            <a:pPr algn="ctr">
              <a:spcBef>
                <a:spcPct val="50000"/>
              </a:spcBef>
            </a:pPr>
            <a:r>
              <a:rPr lang="en-US" sz="1700" dirty="0" smtClean="0">
                <a:solidFill>
                  <a:schemeClr val="bg1"/>
                </a:solidFill>
                <a:latin typeface="Times New Roman" pitchFamily="18" charset="0"/>
                <a:hlinkClick r:id="rId6"/>
              </a:rPr>
              <a:t>Sarah.conzemius@more4apps.com</a:t>
            </a:r>
            <a:endParaRPr lang="en-US" sz="1700" dirty="0" smtClean="0">
              <a:solidFill>
                <a:schemeClr val="bg1"/>
              </a:solidFill>
              <a:latin typeface="Times New Roman" pitchFamily="18" charset="0"/>
            </a:endParaRPr>
          </a:p>
          <a:p>
            <a:pPr algn="ctr">
              <a:spcBef>
                <a:spcPct val="50000"/>
              </a:spcBef>
            </a:pPr>
            <a:r>
              <a:rPr lang="en-US" dirty="0" smtClean="0">
                <a:solidFill>
                  <a:schemeClr val="bg1"/>
                </a:solidFill>
                <a:latin typeface="Times New Roman" pitchFamily="18" charset="0"/>
                <a:hlinkClick r:id="rId7"/>
              </a:rPr>
              <a:t>www.more4apps.com</a:t>
            </a:r>
            <a:endParaRPr lang="en-US" sz="1700" dirty="0">
              <a:solidFill>
                <a:schemeClr val="bg1"/>
              </a:solidFill>
              <a:latin typeface="Times New Roman" pitchFamily="18" charset="0"/>
            </a:endParaRPr>
          </a:p>
          <a:p>
            <a:pPr algn="ctr">
              <a:spcBef>
                <a:spcPct val="50000"/>
              </a:spcBef>
            </a:pPr>
            <a:endParaRPr lang="en-AU" sz="1700" dirty="0">
              <a:solidFill>
                <a:schemeClr val="bg1"/>
              </a:solidFill>
              <a:latin typeface="Times New Roman" pitchFamily="18" charset="0"/>
            </a:endParaRPr>
          </a:p>
        </p:txBody>
      </p:sp>
    </p:spTree>
  </p:cSld>
  <p:clrMapOvr>
    <a:overrideClrMapping bg1="lt1" tx1="dk1" bg2="lt2" tx2="dk2" accent1="accent1" accent2="accent2" accent3="accent3" accent4="accent4" accent5="accent5" accent6="accent6" hlink="hlink" folHlink="folHlink"/>
  </p:clrMapOvr>
  <p:transition advTm="4000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050"/>
          <p:cNvSpPr>
            <a:spLocks noGrp="1" noChangeArrowheads="1"/>
          </p:cNvSpPr>
          <p:nvPr>
            <p:ph type="title"/>
          </p:nvPr>
        </p:nvSpPr>
        <p:spPr>
          <a:xfrm>
            <a:off x="152400" y="182563"/>
            <a:ext cx="5791200" cy="762000"/>
          </a:xfrm>
        </p:spPr>
        <p:txBody>
          <a:bodyPr/>
          <a:lstStyle/>
          <a:p>
            <a:r>
              <a:rPr lang="en-US" sz="3600" smtClean="0">
                <a:solidFill>
                  <a:srgbClr val="430E64"/>
                </a:solidFill>
                <a:latin typeface="Times New Roman" pitchFamily="18" charset="0"/>
              </a:rPr>
              <a:t>More</a:t>
            </a:r>
            <a:r>
              <a:rPr lang="en-US" sz="3600" smtClean="0">
                <a:solidFill>
                  <a:srgbClr val="CA5F08"/>
                </a:solidFill>
                <a:latin typeface="Times New Roman" pitchFamily="18" charset="0"/>
              </a:rPr>
              <a:t>4</a:t>
            </a:r>
            <a:r>
              <a:rPr lang="en-US" sz="3600" smtClean="0">
                <a:solidFill>
                  <a:srgbClr val="430E64"/>
                </a:solidFill>
                <a:latin typeface="Times New Roman" pitchFamily="18" charset="0"/>
              </a:rPr>
              <a:t>Apps </a:t>
            </a:r>
            <a:r>
              <a:rPr lang="en-US" smtClean="0">
                <a:solidFill>
                  <a:schemeClr val="tx1"/>
                </a:solidFill>
              </a:rPr>
              <a:t>Background</a:t>
            </a:r>
            <a:endParaRPr lang="en-AU" smtClean="0">
              <a:solidFill>
                <a:schemeClr val="tx1"/>
              </a:solidFill>
            </a:endParaRPr>
          </a:p>
        </p:txBody>
      </p:sp>
      <p:sp>
        <p:nvSpPr>
          <p:cNvPr id="6147" name="Rectangle 2051"/>
          <p:cNvSpPr>
            <a:spLocks noGrp="1" noChangeArrowheads="1"/>
          </p:cNvSpPr>
          <p:nvPr>
            <p:ph type="body" idx="1"/>
          </p:nvPr>
        </p:nvSpPr>
        <p:spPr>
          <a:xfrm>
            <a:off x="762000" y="914400"/>
            <a:ext cx="4724400" cy="3017838"/>
          </a:xfrm>
        </p:spPr>
        <p:txBody>
          <a:bodyPr/>
          <a:lstStyle/>
          <a:p>
            <a:endParaRPr lang="en-US" smtClean="0"/>
          </a:p>
          <a:p>
            <a:r>
              <a:rPr lang="en-US" smtClean="0"/>
              <a:t>Formed in 2000, by 6 Consultants specializing in Oracle Applications.</a:t>
            </a:r>
          </a:p>
          <a:p>
            <a:pPr lvl="1">
              <a:buFontTx/>
              <a:buNone/>
            </a:pPr>
            <a:endParaRPr lang="en-US" smtClean="0"/>
          </a:p>
          <a:p>
            <a:r>
              <a:rPr lang="en-US" smtClean="0"/>
              <a:t>Gap in the market for tools that enabled end-users to load mass transactions into Oracle.</a:t>
            </a:r>
          </a:p>
        </p:txBody>
      </p:sp>
    </p:spTree>
  </p:cSld>
  <p:clrMapOvr>
    <a:overrideClrMapping bg1="lt1" tx1="dk1" bg2="lt2" tx2="dk2" accent1="accent1" accent2="accent2" accent3="accent3" accent4="accent4" accent5="accent5" accent6="accent6" hlink="hlink" folHlink="folHlink"/>
  </p:clrMapOvr>
  <p:transition advTm="2000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26"/>
          <p:cNvSpPr>
            <a:spLocks noGrp="1" noChangeArrowheads="1"/>
          </p:cNvSpPr>
          <p:nvPr>
            <p:ph type="title"/>
          </p:nvPr>
        </p:nvSpPr>
        <p:spPr/>
        <p:txBody>
          <a:bodyPr/>
          <a:lstStyle/>
          <a:p>
            <a:r>
              <a:rPr lang="en-US" smtClean="0"/>
              <a:t>Why the World likes Excel…</a:t>
            </a:r>
            <a:endParaRPr lang="en-AU" smtClean="0"/>
          </a:p>
        </p:txBody>
      </p:sp>
      <p:sp>
        <p:nvSpPr>
          <p:cNvPr id="7171" name="Rectangle 1027"/>
          <p:cNvSpPr>
            <a:spLocks noGrp="1" noChangeArrowheads="1"/>
          </p:cNvSpPr>
          <p:nvPr>
            <p:ph type="body" idx="1"/>
          </p:nvPr>
        </p:nvSpPr>
        <p:spPr>
          <a:xfrm>
            <a:off x="762000" y="1066800"/>
            <a:ext cx="4800600" cy="3017838"/>
          </a:xfrm>
        </p:spPr>
        <p:txBody>
          <a:bodyPr/>
          <a:lstStyle/>
          <a:p>
            <a:r>
              <a:rPr lang="en-US" smtClean="0"/>
              <a:t>The Tool of Choice for Accountants</a:t>
            </a:r>
          </a:p>
          <a:p>
            <a:endParaRPr lang="en-US" smtClean="0"/>
          </a:p>
          <a:p>
            <a:r>
              <a:rPr lang="en-US" smtClean="0"/>
              <a:t>Highly Productive User Interface</a:t>
            </a:r>
          </a:p>
          <a:p>
            <a:endParaRPr lang="en-US" smtClean="0"/>
          </a:p>
          <a:p>
            <a:r>
              <a:rPr lang="en-US" smtClean="0"/>
              <a:t>Easy to Extend</a:t>
            </a:r>
            <a:endParaRPr lang="en-AU" smtClean="0"/>
          </a:p>
        </p:txBody>
      </p:sp>
    </p:spTree>
  </p:cSld>
  <p:clrMapOvr>
    <a:overrideClrMapping bg1="lt1" tx1="dk1" bg2="lt2" tx2="dk2" accent1="accent1" accent2="accent2" accent3="accent3" accent4="accent4" accent5="accent5" accent6="accent6" hlink="hlink" folHlink="folHlink"/>
  </p:clrMapOvr>
  <p:transition advTm="2000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smtClean="0"/>
              <a:t>Excel Integration Options</a:t>
            </a:r>
            <a:endParaRPr lang="en-AU" smtClean="0"/>
          </a:p>
        </p:txBody>
      </p:sp>
      <p:sp>
        <p:nvSpPr>
          <p:cNvPr id="8195" name="Rectangle 3"/>
          <p:cNvSpPr>
            <a:spLocks noGrp="1" noChangeArrowheads="1"/>
          </p:cNvSpPr>
          <p:nvPr>
            <p:ph type="body" idx="1"/>
          </p:nvPr>
        </p:nvSpPr>
        <p:spPr>
          <a:xfrm>
            <a:off x="990600" y="990600"/>
            <a:ext cx="4648200" cy="2667000"/>
          </a:xfrm>
        </p:spPr>
        <p:txBody>
          <a:bodyPr/>
          <a:lstStyle/>
          <a:p>
            <a:r>
              <a:rPr lang="en-US" smtClean="0"/>
              <a:t>Keyboard Macros</a:t>
            </a:r>
          </a:p>
          <a:p>
            <a:r>
              <a:rPr lang="en-US" smtClean="0"/>
              <a:t>Custom Interfaces</a:t>
            </a:r>
          </a:p>
          <a:p>
            <a:r>
              <a:rPr lang="en-US" smtClean="0"/>
              <a:t>Web ADI</a:t>
            </a:r>
          </a:p>
          <a:p>
            <a:endParaRPr lang="en-US" smtClean="0"/>
          </a:p>
          <a:p>
            <a:pPr>
              <a:buFontTx/>
              <a:buNone/>
            </a:pPr>
            <a:r>
              <a:rPr lang="en-US" smtClean="0"/>
              <a:t>And..</a:t>
            </a:r>
          </a:p>
          <a:p>
            <a:r>
              <a:rPr lang="en-US" sz="2300" smtClean="0">
                <a:solidFill>
                  <a:srgbClr val="430E64"/>
                </a:solidFill>
                <a:latin typeface="Times New Roman" pitchFamily="18" charset="0"/>
              </a:rPr>
              <a:t>More</a:t>
            </a:r>
            <a:r>
              <a:rPr lang="en-US" sz="2300" smtClean="0">
                <a:solidFill>
                  <a:srgbClr val="CA5F08"/>
                </a:solidFill>
                <a:latin typeface="Times New Roman" pitchFamily="18" charset="0"/>
              </a:rPr>
              <a:t>4</a:t>
            </a:r>
            <a:r>
              <a:rPr lang="en-US" sz="2300" smtClean="0">
                <a:solidFill>
                  <a:srgbClr val="430E64"/>
                </a:solidFill>
                <a:latin typeface="Times New Roman" pitchFamily="18" charset="0"/>
              </a:rPr>
              <a:t>Apps</a:t>
            </a:r>
            <a:r>
              <a:rPr lang="en-US" sz="2000" smtClean="0"/>
              <a:t> </a:t>
            </a:r>
            <a:r>
              <a:rPr lang="en-US" smtClean="0"/>
              <a:t>Wizards</a:t>
            </a:r>
          </a:p>
        </p:txBody>
      </p:sp>
    </p:spTree>
  </p:cSld>
  <p:clrMapOvr>
    <a:overrideClrMapping bg1="lt1" tx1="dk1" bg2="lt2" tx2="dk2" accent1="accent1" accent2="accent2" accent3="accent3" accent4="accent4" accent5="accent5" accent6="accent6" hlink="hlink" folHlink="folHlink"/>
  </p:clrMapOvr>
  <p:transition advTm="3000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smtClean="0"/>
              <a:t>Why </a:t>
            </a:r>
            <a:r>
              <a:rPr lang="en-US" sz="3600" smtClean="0">
                <a:solidFill>
                  <a:srgbClr val="430E64"/>
                </a:solidFill>
                <a:latin typeface="Times New Roman" pitchFamily="18" charset="0"/>
              </a:rPr>
              <a:t>More</a:t>
            </a:r>
            <a:r>
              <a:rPr lang="en-US" sz="3600" smtClean="0">
                <a:solidFill>
                  <a:srgbClr val="CA5F08"/>
                </a:solidFill>
                <a:latin typeface="Times New Roman" pitchFamily="18" charset="0"/>
              </a:rPr>
              <a:t>4</a:t>
            </a:r>
            <a:r>
              <a:rPr lang="en-US" sz="3600" smtClean="0">
                <a:solidFill>
                  <a:srgbClr val="430E64"/>
                </a:solidFill>
                <a:latin typeface="Times New Roman" pitchFamily="18" charset="0"/>
              </a:rPr>
              <a:t>Apps</a:t>
            </a:r>
            <a:r>
              <a:rPr lang="en-US" smtClean="0"/>
              <a:t>?</a:t>
            </a:r>
            <a:endParaRPr lang="en-AU" smtClean="0"/>
          </a:p>
        </p:txBody>
      </p:sp>
      <p:sp>
        <p:nvSpPr>
          <p:cNvPr id="9219" name="Rectangle 3"/>
          <p:cNvSpPr>
            <a:spLocks noGrp="1" noChangeArrowheads="1"/>
          </p:cNvSpPr>
          <p:nvPr>
            <p:ph type="body" idx="1"/>
          </p:nvPr>
        </p:nvSpPr>
        <p:spPr>
          <a:xfrm>
            <a:off x="307975" y="1000125"/>
            <a:ext cx="5791200" cy="2743200"/>
          </a:xfrm>
        </p:spPr>
        <p:txBody>
          <a:bodyPr/>
          <a:lstStyle/>
          <a:p>
            <a:pPr marL="400050" indent="-400050">
              <a:buFontTx/>
              <a:buAutoNum type="arabicPeriod"/>
              <a:tabLst>
                <a:tab pos="400050" algn="l"/>
              </a:tabLst>
            </a:pPr>
            <a:r>
              <a:rPr lang="en-US" smtClean="0"/>
              <a:t>Easy to Use</a:t>
            </a:r>
          </a:p>
          <a:p>
            <a:pPr marL="628650" lvl="2" indent="0">
              <a:buFontTx/>
              <a:buNone/>
              <a:tabLst>
                <a:tab pos="400050" algn="l"/>
              </a:tabLst>
            </a:pPr>
            <a:r>
              <a:rPr lang="en-US" sz="1000" smtClean="0"/>
              <a:t>Based in excel; common look-and-feel; toolbars to access functions; </a:t>
            </a:r>
          </a:p>
          <a:p>
            <a:pPr marL="628650" lvl="2" indent="0">
              <a:buFontTx/>
              <a:buNone/>
              <a:tabLst>
                <a:tab pos="400050" algn="l"/>
              </a:tabLst>
            </a:pPr>
            <a:r>
              <a:rPr lang="en-US" sz="1000" smtClean="0"/>
              <a:t>optional data-entry forms; handles master-detail type relationships v.well.</a:t>
            </a:r>
          </a:p>
          <a:p>
            <a:pPr marL="628650" lvl="2" indent="0">
              <a:buFontTx/>
              <a:buNone/>
              <a:tabLst>
                <a:tab pos="400050" algn="l"/>
              </a:tabLst>
            </a:pPr>
            <a:endParaRPr lang="en-US" sz="1000" smtClean="0"/>
          </a:p>
          <a:p>
            <a:pPr marL="400050" indent="-400050">
              <a:buFontTx/>
              <a:buAutoNum type="arabicPeriod"/>
              <a:tabLst>
                <a:tab pos="400050" algn="l"/>
              </a:tabLst>
            </a:pPr>
            <a:r>
              <a:rPr lang="en-US" smtClean="0"/>
              <a:t>Simple to Install</a:t>
            </a:r>
          </a:p>
          <a:p>
            <a:pPr marL="628650" lvl="2" indent="0">
              <a:buFontTx/>
              <a:buNone/>
              <a:tabLst>
                <a:tab pos="400050" algn="l"/>
              </a:tabLst>
            </a:pPr>
            <a:r>
              <a:rPr lang="en-US" sz="1000" smtClean="0"/>
              <a:t>No client install; XML web-based communication; install and setup in minutes.</a:t>
            </a:r>
          </a:p>
          <a:p>
            <a:pPr marL="628650" lvl="2" indent="0">
              <a:buFontTx/>
              <a:buNone/>
              <a:tabLst>
                <a:tab pos="400050" algn="l"/>
              </a:tabLst>
            </a:pPr>
            <a:endParaRPr lang="en-US" sz="1000" smtClean="0"/>
          </a:p>
          <a:p>
            <a:pPr marL="400050" indent="-400050">
              <a:buFontTx/>
              <a:buAutoNum type="arabicPeriod"/>
              <a:tabLst>
                <a:tab pos="400050" algn="l"/>
              </a:tabLst>
            </a:pPr>
            <a:r>
              <a:rPr lang="en-US" smtClean="0"/>
              <a:t>Lower Cost of Ownership</a:t>
            </a:r>
          </a:p>
          <a:p>
            <a:pPr marL="628650" lvl="2" indent="0">
              <a:buFontTx/>
              <a:buNone/>
              <a:tabLst>
                <a:tab pos="400050" algn="l"/>
              </a:tabLst>
            </a:pPr>
            <a:r>
              <a:rPr lang="en-US" sz="1000" smtClean="0"/>
              <a:t>No components installed on PC; modern HTTP architecture; </a:t>
            </a:r>
          </a:p>
          <a:p>
            <a:pPr marL="628650" lvl="2" indent="0">
              <a:buFontTx/>
              <a:buNone/>
              <a:tabLst>
                <a:tab pos="400050" algn="l"/>
              </a:tabLst>
            </a:pPr>
            <a:r>
              <a:rPr lang="en-US" sz="1000" smtClean="0"/>
              <a:t>no ODBC connections; no TNS names; no SQL-net.</a:t>
            </a:r>
          </a:p>
          <a:p>
            <a:pPr marL="628650" lvl="2" indent="0">
              <a:buFontTx/>
              <a:buNone/>
              <a:tabLst>
                <a:tab pos="400050" algn="l"/>
              </a:tabLst>
            </a:pPr>
            <a:r>
              <a:rPr lang="en-US" sz="1000" smtClean="0"/>
              <a:t>Upgrade via website; very reasonable license and support costs.</a:t>
            </a:r>
            <a:endParaRPr lang="en-US" smtClean="0"/>
          </a:p>
        </p:txBody>
      </p:sp>
    </p:spTree>
  </p:cSld>
  <p:clrMapOvr>
    <a:overrideClrMapping bg1="lt1" tx1="dk1" bg2="lt2" tx2="dk2" accent1="accent1" accent2="accent2" accent3="accent3" accent4="accent4" accent5="accent5" accent6="accent6" hlink="hlink" folHlink="folHlink"/>
  </p:clrMapOvr>
  <p:transition advTm="3000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smtClean="0"/>
              <a:t>Why </a:t>
            </a:r>
            <a:r>
              <a:rPr lang="en-US" sz="3600" smtClean="0">
                <a:solidFill>
                  <a:srgbClr val="430E64"/>
                </a:solidFill>
                <a:latin typeface="Times New Roman" pitchFamily="18" charset="0"/>
              </a:rPr>
              <a:t>More</a:t>
            </a:r>
            <a:r>
              <a:rPr lang="en-US" sz="3600" smtClean="0">
                <a:solidFill>
                  <a:srgbClr val="CA5F08"/>
                </a:solidFill>
                <a:latin typeface="Times New Roman" pitchFamily="18" charset="0"/>
              </a:rPr>
              <a:t>4</a:t>
            </a:r>
            <a:r>
              <a:rPr lang="en-US" sz="3600" smtClean="0">
                <a:solidFill>
                  <a:srgbClr val="430E64"/>
                </a:solidFill>
                <a:latin typeface="Times New Roman" pitchFamily="18" charset="0"/>
              </a:rPr>
              <a:t>Apps</a:t>
            </a:r>
            <a:r>
              <a:rPr lang="en-US" smtClean="0"/>
              <a:t>?</a:t>
            </a:r>
            <a:endParaRPr lang="en-AU" smtClean="0"/>
          </a:p>
        </p:txBody>
      </p:sp>
      <p:sp>
        <p:nvSpPr>
          <p:cNvPr id="10243" name="Rectangle 4"/>
          <p:cNvSpPr>
            <a:spLocks noChangeArrowheads="1"/>
          </p:cNvSpPr>
          <p:nvPr/>
        </p:nvSpPr>
        <p:spPr bwMode="auto">
          <a:xfrm>
            <a:off x="152400" y="990600"/>
            <a:ext cx="5791200" cy="2743200"/>
          </a:xfrm>
          <a:prstGeom prst="rect">
            <a:avLst/>
          </a:prstGeom>
          <a:noFill/>
          <a:ln w="9525">
            <a:noFill/>
            <a:miter lim="800000"/>
            <a:headEnd/>
            <a:tailEnd/>
          </a:ln>
        </p:spPr>
        <p:txBody>
          <a:bodyPr lIns="60972" tIns="30486" rIns="60972" bIns="30486"/>
          <a:lstStyle/>
          <a:p>
            <a:pPr marL="400050" indent="-400050" defTabSz="609600" eaLnBrk="0" hangingPunct="0">
              <a:spcBef>
                <a:spcPct val="20000"/>
              </a:spcBef>
              <a:buFontTx/>
              <a:buAutoNum type="arabicPeriod" startAt="4"/>
              <a:tabLst>
                <a:tab pos="400050" algn="l"/>
              </a:tabLst>
            </a:pPr>
            <a:r>
              <a:rPr lang="en-US" sz="1900"/>
              <a:t>Increases Productivity and Accuracy</a:t>
            </a:r>
            <a:endParaRPr lang="en-US" sz="2100"/>
          </a:p>
          <a:p>
            <a:pPr marL="971550" lvl="2" indent="-342900" defTabSz="609600" eaLnBrk="0" hangingPunct="0">
              <a:lnSpc>
                <a:spcPct val="90000"/>
              </a:lnSpc>
              <a:spcBef>
                <a:spcPct val="20000"/>
              </a:spcBef>
              <a:tabLst>
                <a:tab pos="400050" algn="l"/>
              </a:tabLst>
            </a:pPr>
            <a:r>
              <a:rPr lang="en-US" sz="900"/>
              <a:t>Validation reduces errors and increases accuracy; speeds up data-entry for repetitive tasks; </a:t>
            </a:r>
          </a:p>
          <a:p>
            <a:pPr marL="971550" lvl="2" indent="-342900" defTabSz="609600" eaLnBrk="0" hangingPunct="0">
              <a:lnSpc>
                <a:spcPct val="90000"/>
              </a:lnSpc>
              <a:spcBef>
                <a:spcPct val="20000"/>
              </a:spcBef>
              <a:tabLst>
                <a:tab pos="400050" algn="l"/>
              </a:tabLst>
            </a:pPr>
            <a:r>
              <a:rPr lang="en-US" sz="900"/>
              <a:t>load any number of records; reduces Human Resource requirements;  </a:t>
            </a:r>
          </a:p>
          <a:p>
            <a:pPr marL="971550" lvl="2" indent="-342900" defTabSz="609600" eaLnBrk="0" hangingPunct="0">
              <a:lnSpc>
                <a:spcPct val="90000"/>
              </a:lnSpc>
              <a:spcBef>
                <a:spcPct val="20000"/>
              </a:spcBef>
              <a:tabLst>
                <a:tab pos="400050" algn="l"/>
              </a:tabLst>
            </a:pPr>
            <a:r>
              <a:rPr lang="en-US" sz="900"/>
              <a:t>improves timeliness of processing e.g. month-end.</a:t>
            </a:r>
          </a:p>
          <a:p>
            <a:pPr marL="971550" lvl="2" indent="-342900" defTabSz="609600" eaLnBrk="0" hangingPunct="0">
              <a:lnSpc>
                <a:spcPct val="90000"/>
              </a:lnSpc>
              <a:spcBef>
                <a:spcPct val="20000"/>
              </a:spcBef>
              <a:tabLst>
                <a:tab pos="400050" algn="l"/>
              </a:tabLst>
            </a:pPr>
            <a:endParaRPr lang="en-US" sz="900"/>
          </a:p>
          <a:p>
            <a:pPr marL="400050" indent="-400050" defTabSz="609600" eaLnBrk="0" hangingPunct="0">
              <a:lnSpc>
                <a:spcPct val="90000"/>
              </a:lnSpc>
              <a:spcBef>
                <a:spcPct val="20000"/>
              </a:spcBef>
              <a:buFontTx/>
              <a:buAutoNum type="arabicPeriod" startAt="4"/>
              <a:tabLst>
                <a:tab pos="400050" algn="l"/>
              </a:tabLst>
            </a:pPr>
            <a:r>
              <a:rPr lang="en-US" sz="2100"/>
              <a:t>Compliant with Oracle Support</a:t>
            </a:r>
            <a:endParaRPr lang="en-US" sz="1000"/>
          </a:p>
          <a:p>
            <a:pPr marL="971550" lvl="2" indent="-342900" defTabSz="609600" eaLnBrk="0" hangingPunct="0">
              <a:spcBef>
                <a:spcPct val="30000"/>
              </a:spcBef>
              <a:tabLst>
                <a:tab pos="400050" algn="l"/>
              </a:tabLst>
            </a:pPr>
            <a:r>
              <a:rPr lang="en-US" sz="900">
                <a:cs typeface="Times New Roman" pitchFamily="18" charset="0"/>
              </a:rPr>
              <a:t>The </a:t>
            </a:r>
            <a:r>
              <a:rPr lang="en-AU" sz="900">
                <a:cs typeface="Times New Roman" pitchFamily="18" charset="0"/>
              </a:rPr>
              <a:t>More4Apps </a:t>
            </a:r>
            <a:r>
              <a:rPr lang="en-US" sz="900">
                <a:cs typeface="Times New Roman" pitchFamily="18" charset="0"/>
              </a:rPr>
              <a:t>Wizards </a:t>
            </a:r>
            <a:r>
              <a:rPr lang="en-AU" sz="900">
                <a:cs typeface="Times New Roman" pitchFamily="18" charset="0"/>
              </a:rPr>
              <a:t>use Oracle’s open interfaces (API’s), ensuring your ongoing </a:t>
            </a:r>
            <a:endParaRPr lang="en-US" sz="900">
              <a:cs typeface="Times New Roman" pitchFamily="18" charset="0"/>
            </a:endParaRPr>
          </a:p>
          <a:p>
            <a:pPr marL="971550" lvl="2" indent="-342900" defTabSz="609600" eaLnBrk="0" hangingPunct="0">
              <a:spcBef>
                <a:spcPct val="30000"/>
              </a:spcBef>
              <a:tabLst>
                <a:tab pos="400050" algn="l"/>
              </a:tabLst>
            </a:pPr>
            <a:r>
              <a:rPr lang="en-AU" sz="900">
                <a:cs typeface="Times New Roman" pitchFamily="18" charset="0"/>
              </a:rPr>
              <a:t>support agreement with Oracle is unaffected</a:t>
            </a:r>
            <a:r>
              <a:rPr lang="en-US" sz="900">
                <a:cs typeface="Times New Roman" pitchFamily="18" charset="0"/>
              </a:rPr>
              <a:t>.</a:t>
            </a:r>
            <a:endParaRPr lang="en-AU" sz="900">
              <a:cs typeface="Times New Roman" pitchFamily="18" charset="0"/>
            </a:endParaRPr>
          </a:p>
          <a:p>
            <a:pPr marL="971550" lvl="2" indent="-342900" defTabSz="609600" eaLnBrk="0" hangingPunct="0">
              <a:lnSpc>
                <a:spcPct val="90000"/>
              </a:lnSpc>
              <a:spcBef>
                <a:spcPct val="20000"/>
              </a:spcBef>
              <a:tabLst>
                <a:tab pos="400050" algn="l"/>
              </a:tabLst>
            </a:pPr>
            <a:endParaRPr lang="en-US" sz="900"/>
          </a:p>
          <a:p>
            <a:pPr marL="400050" indent="-400050" defTabSz="609600" eaLnBrk="0" hangingPunct="0">
              <a:spcBef>
                <a:spcPct val="20000"/>
              </a:spcBef>
              <a:buFontTx/>
              <a:buAutoNum type="arabicPeriod" startAt="6"/>
              <a:tabLst>
                <a:tab pos="400050" algn="l"/>
              </a:tabLst>
            </a:pPr>
            <a:r>
              <a:rPr lang="en-US" sz="2100"/>
              <a:t>Robust Integration</a:t>
            </a:r>
          </a:p>
          <a:p>
            <a:pPr marL="971550" lvl="2" indent="-342900" defTabSz="609600" eaLnBrk="0" hangingPunct="0">
              <a:lnSpc>
                <a:spcPct val="90000"/>
              </a:lnSpc>
              <a:spcBef>
                <a:spcPct val="20000"/>
              </a:spcBef>
              <a:tabLst>
                <a:tab pos="400050" algn="l"/>
              </a:tabLst>
            </a:pPr>
            <a:r>
              <a:rPr lang="en-US" sz="900"/>
              <a:t>Two-way interface between Excel and Oracle. Control the entire process from the spreadsheet; </a:t>
            </a:r>
          </a:p>
          <a:p>
            <a:pPr marL="971550" lvl="2" indent="-342900" defTabSz="609600" eaLnBrk="0" hangingPunct="0">
              <a:lnSpc>
                <a:spcPct val="90000"/>
              </a:lnSpc>
              <a:spcBef>
                <a:spcPct val="20000"/>
              </a:spcBef>
              <a:tabLst>
                <a:tab pos="400050" algn="l"/>
              </a:tabLst>
            </a:pPr>
            <a:r>
              <a:rPr lang="en-US" sz="900"/>
              <a:t>error and success messages are clearly reported in the spreadsheet.</a:t>
            </a:r>
            <a:endParaRPr lang="en-US" sz="2100"/>
          </a:p>
          <a:p>
            <a:pPr marL="971550" lvl="2" indent="-342900" defTabSz="609600" eaLnBrk="0" hangingPunct="0">
              <a:lnSpc>
                <a:spcPct val="90000"/>
              </a:lnSpc>
              <a:spcBef>
                <a:spcPct val="20000"/>
              </a:spcBef>
              <a:tabLst>
                <a:tab pos="400050" algn="l"/>
              </a:tabLst>
            </a:pPr>
            <a:r>
              <a:rPr lang="en-US" sz="900"/>
              <a:t>Records can be keyed directly, imported into Excel or downloaded from oracle.</a:t>
            </a:r>
          </a:p>
          <a:p>
            <a:pPr marL="971550" lvl="2" indent="-342900" defTabSz="609600" eaLnBrk="0" hangingPunct="0">
              <a:lnSpc>
                <a:spcPct val="90000"/>
              </a:lnSpc>
              <a:spcBef>
                <a:spcPct val="20000"/>
              </a:spcBef>
              <a:tabLst>
                <a:tab pos="400050" algn="l"/>
              </a:tabLst>
            </a:pPr>
            <a:r>
              <a:rPr lang="en-US" sz="900"/>
              <a:t>Wizards configure themselves to your system setup e.g. lists of values, validation.</a:t>
            </a:r>
          </a:p>
        </p:txBody>
      </p:sp>
    </p:spTree>
  </p:cSld>
  <p:clrMapOvr>
    <a:overrideClrMapping bg1="lt1" tx1="dk1" bg2="lt2" tx2="dk2" accent1="accent1" accent2="accent2" accent3="accent3" accent4="accent4" accent5="accent5" accent6="accent6" hlink="hlink" folHlink="folHlink"/>
  </p:clrMapOvr>
  <p:transition advTm="30000"/>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smtClean="0"/>
              <a:t>Why </a:t>
            </a:r>
            <a:r>
              <a:rPr lang="en-US" sz="3600" smtClean="0">
                <a:solidFill>
                  <a:srgbClr val="430E64"/>
                </a:solidFill>
                <a:latin typeface="Times New Roman" pitchFamily="18" charset="0"/>
              </a:rPr>
              <a:t>More</a:t>
            </a:r>
            <a:r>
              <a:rPr lang="en-US" sz="3600" smtClean="0">
                <a:solidFill>
                  <a:srgbClr val="CA5F08"/>
                </a:solidFill>
                <a:latin typeface="Times New Roman" pitchFamily="18" charset="0"/>
              </a:rPr>
              <a:t>4</a:t>
            </a:r>
            <a:r>
              <a:rPr lang="en-US" sz="3600" smtClean="0">
                <a:solidFill>
                  <a:srgbClr val="430E64"/>
                </a:solidFill>
                <a:latin typeface="Times New Roman" pitchFamily="18" charset="0"/>
              </a:rPr>
              <a:t>Apps</a:t>
            </a:r>
            <a:r>
              <a:rPr lang="en-US" smtClean="0"/>
              <a:t> …</a:t>
            </a:r>
            <a:endParaRPr lang="en-AU" smtClean="0"/>
          </a:p>
        </p:txBody>
      </p:sp>
      <p:sp>
        <p:nvSpPr>
          <p:cNvPr id="11267" name="Rectangle 4"/>
          <p:cNvSpPr>
            <a:spLocks noChangeArrowheads="1"/>
          </p:cNvSpPr>
          <p:nvPr/>
        </p:nvSpPr>
        <p:spPr bwMode="auto">
          <a:xfrm>
            <a:off x="152400" y="990600"/>
            <a:ext cx="5791200" cy="2743200"/>
          </a:xfrm>
          <a:prstGeom prst="rect">
            <a:avLst/>
          </a:prstGeom>
          <a:noFill/>
          <a:ln w="9525">
            <a:noFill/>
            <a:miter lim="800000"/>
            <a:headEnd/>
            <a:tailEnd/>
          </a:ln>
        </p:spPr>
        <p:txBody>
          <a:bodyPr lIns="60972" tIns="30486" rIns="60972" bIns="30486"/>
          <a:lstStyle/>
          <a:p>
            <a:pPr marL="400050" indent="-400050" defTabSz="609600" eaLnBrk="0" hangingPunct="0">
              <a:lnSpc>
                <a:spcPct val="90000"/>
              </a:lnSpc>
              <a:spcBef>
                <a:spcPct val="20000"/>
              </a:spcBef>
              <a:buFontTx/>
              <a:buAutoNum type="arabicPeriod" startAt="7"/>
              <a:tabLst>
                <a:tab pos="400050" algn="l"/>
              </a:tabLst>
            </a:pPr>
            <a:r>
              <a:rPr lang="en-US" sz="2100"/>
              <a:t>Secure</a:t>
            </a:r>
          </a:p>
          <a:p>
            <a:pPr marL="971550" lvl="2" indent="-342900" defTabSz="609600" eaLnBrk="0" hangingPunct="0">
              <a:lnSpc>
                <a:spcPct val="90000"/>
              </a:lnSpc>
              <a:spcBef>
                <a:spcPct val="20000"/>
              </a:spcBef>
              <a:tabLst>
                <a:tab pos="400050" algn="l"/>
              </a:tabLst>
            </a:pPr>
            <a:r>
              <a:rPr lang="en-US" sz="900"/>
              <a:t>Enforces Oracle Security including the use of Oracle e-Business Suite usernames and Passwords.</a:t>
            </a:r>
          </a:p>
          <a:p>
            <a:pPr marL="971550" lvl="2" indent="-342900" defTabSz="609600" eaLnBrk="0" hangingPunct="0">
              <a:lnSpc>
                <a:spcPct val="90000"/>
              </a:lnSpc>
              <a:spcBef>
                <a:spcPct val="20000"/>
              </a:spcBef>
              <a:tabLst>
                <a:tab pos="400050" algn="l"/>
              </a:tabLst>
            </a:pPr>
            <a:r>
              <a:rPr lang="en-US" sz="900"/>
              <a:t>Supports HTTPs.</a:t>
            </a:r>
          </a:p>
          <a:p>
            <a:pPr marL="971550" lvl="2" indent="-342900" defTabSz="609600" eaLnBrk="0" hangingPunct="0">
              <a:lnSpc>
                <a:spcPct val="90000"/>
              </a:lnSpc>
              <a:spcBef>
                <a:spcPct val="20000"/>
              </a:spcBef>
              <a:tabLst>
                <a:tab pos="400050" algn="l"/>
              </a:tabLst>
            </a:pPr>
            <a:endParaRPr lang="en-US" sz="1000"/>
          </a:p>
          <a:p>
            <a:pPr marL="400050" indent="-400050" defTabSz="609600" eaLnBrk="0" hangingPunct="0">
              <a:spcBef>
                <a:spcPct val="20000"/>
              </a:spcBef>
              <a:buFontTx/>
              <a:buAutoNum type="arabicPeriod" startAt="8"/>
              <a:tabLst>
                <a:tab pos="400050" algn="l"/>
              </a:tabLst>
            </a:pPr>
            <a:r>
              <a:rPr lang="en-US" sz="2100"/>
              <a:t>Proven Global Product Support</a:t>
            </a:r>
          </a:p>
          <a:p>
            <a:pPr marL="971550" lvl="2" indent="-342900" defTabSz="609600" eaLnBrk="0" hangingPunct="0">
              <a:lnSpc>
                <a:spcPct val="90000"/>
              </a:lnSpc>
              <a:spcBef>
                <a:spcPct val="20000"/>
              </a:spcBef>
              <a:tabLst>
                <a:tab pos="400050" algn="l"/>
              </a:tabLst>
            </a:pPr>
            <a:r>
              <a:rPr lang="en-US" sz="900"/>
              <a:t>Many Oracle customers are using More4Apps. Multiple time-zones and languages are supported.</a:t>
            </a:r>
          </a:p>
          <a:p>
            <a:pPr marL="971550" lvl="2" indent="-342900" defTabSz="609600" eaLnBrk="0" hangingPunct="0">
              <a:lnSpc>
                <a:spcPct val="90000"/>
              </a:lnSpc>
              <a:spcBef>
                <a:spcPct val="20000"/>
              </a:spcBef>
              <a:tabLst>
                <a:tab pos="400050" algn="l"/>
              </a:tabLst>
            </a:pPr>
            <a:r>
              <a:rPr lang="en-US" sz="900"/>
              <a:t>Supports any version of MS-Excel 2000 to 2007; Oracle R11i (11.5.10) to R12.</a:t>
            </a:r>
            <a:endParaRPr lang="en-US" sz="1000"/>
          </a:p>
          <a:p>
            <a:pPr marL="971550" lvl="2" indent="-342900" defTabSz="609600" eaLnBrk="0" hangingPunct="0">
              <a:lnSpc>
                <a:spcPct val="90000"/>
              </a:lnSpc>
              <a:spcBef>
                <a:spcPct val="20000"/>
              </a:spcBef>
              <a:tabLst>
                <a:tab pos="400050" algn="l"/>
              </a:tabLst>
            </a:pPr>
            <a:endParaRPr lang="en-US" sz="900"/>
          </a:p>
          <a:p>
            <a:pPr marL="400050" indent="-400050" defTabSz="609600" eaLnBrk="0" hangingPunct="0">
              <a:lnSpc>
                <a:spcPct val="90000"/>
              </a:lnSpc>
              <a:spcBef>
                <a:spcPct val="20000"/>
              </a:spcBef>
              <a:buFontTx/>
              <a:buAutoNum type="arabicPeriod" startAt="8"/>
              <a:tabLst>
                <a:tab pos="400050" algn="l"/>
              </a:tabLst>
            </a:pPr>
            <a:r>
              <a:rPr lang="en-US" sz="2100"/>
              <a:t>Try Before You Buy</a:t>
            </a:r>
          </a:p>
          <a:p>
            <a:pPr marL="971550" lvl="2" indent="-342900" defTabSz="609600" eaLnBrk="0" hangingPunct="0">
              <a:lnSpc>
                <a:spcPct val="90000"/>
              </a:lnSpc>
              <a:spcBef>
                <a:spcPct val="20000"/>
              </a:spcBef>
              <a:tabLst>
                <a:tab pos="400050" algn="l"/>
              </a:tabLst>
            </a:pPr>
            <a:r>
              <a:rPr lang="en-US" sz="900"/>
              <a:t>Download free trials of the products. The simple installation process enables you to be </a:t>
            </a:r>
          </a:p>
          <a:p>
            <a:pPr marL="971550" lvl="2" indent="-342900" defTabSz="609600" eaLnBrk="0" hangingPunct="0">
              <a:lnSpc>
                <a:spcPct val="90000"/>
              </a:lnSpc>
              <a:spcBef>
                <a:spcPct val="20000"/>
              </a:spcBef>
              <a:tabLst>
                <a:tab pos="400050" algn="l"/>
              </a:tabLst>
            </a:pPr>
            <a:r>
              <a:rPr lang="en-US" sz="900"/>
              <a:t>up-and-running the trial against your Oracle instance in minutes.</a:t>
            </a:r>
            <a:endParaRPr lang="en-US" sz="1000"/>
          </a:p>
          <a:p>
            <a:pPr marL="400050" indent="-400050" defTabSz="609600" eaLnBrk="0" hangingPunct="0">
              <a:spcBef>
                <a:spcPct val="20000"/>
              </a:spcBef>
              <a:buFontTx/>
              <a:buAutoNum type="arabicPeriod" startAt="6"/>
              <a:tabLst>
                <a:tab pos="400050" algn="l"/>
              </a:tabLst>
            </a:pPr>
            <a:endParaRPr lang="en-US" sz="2100"/>
          </a:p>
        </p:txBody>
      </p:sp>
    </p:spTree>
  </p:cSld>
  <p:clrMapOvr>
    <a:overrideClrMapping bg1="lt1" tx1="dk1" bg2="lt2" tx2="dk2" accent1="accent1" accent2="accent2" accent3="accent3" accent4="accent4" accent5="accent5" accent6="accent6" hlink="hlink" folHlink="folHlink"/>
  </p:clrMapOvr>
  <p:transition advTm="3000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p:txBody>
          <a:bodyPr/>
          <a:lstStyle/>
          <a:p>
            <a:r>
              <a:rPr lang="en-US" smtClean="0"/>
              <a:t>Solution Footprint</a:t>
            </a:r>
            <a:endParaRPr lang="en-AU" smtClean="0"/>
          </a:p>
        </p:txBody>
      </p:sp>
      <p:graphicFrame>
        <p:nvGraphicFramePr>
          <p:cNvPr id="1026" name="Object 0"/>
          <p:cNvGraphicFramePr>
            <a:graphicFrameLocks noChangeAspect="1"/>
          </p:cNvGraphicFramePr>
          <p:nvPr/>
        </p:nvGraphicFramePr>
        <p:xfrm>
          <a:off x="88900" y="836613"/>
          <a:ext cx="5919788" cy="2897187"/>
        </p:xfrm>
        <a:graphic>
          <a:graphicData uri="http://schemas.openxmlformats.org/presentationml/2006/ole">
            <p:oleObj spid="_x0000_s1026" name="Document" r:id="rId5" imgW="9141940" imgH="4472849" progId="Word.Document.8">
              <p:link updateAutomatic="1"/>
            </p:oleObj>
          </a:graphicData>
        </a:graphic>
      </p:graphicFrame>
    </p:spTree>
  </p:cSld>
  <p:clrMapOvr>
    <a:overrideClrMapping bg1="lt1" tx1="dk1" bg2="lt2" tx2="dk2" accent1="accent1" accent2="accent2" accent3="accent3" accent4="accent4" accent5="accent5" accent6="accent6" hlink="hlink" folHlink="folHlink"/>
  </p:clrMapOvr>
  <p:transition advTm="2000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228600" y="182563"/>
            <a:ext cx="5565775" cy="762000"/>
          </a:xfrm>
        </p:spPr>
        <p:txBody>
          <a:bodyPr/>
          <a:lstStyle/>
          <a:p>
            <a:pPr algn="l"/>
            <a:r>
              <a:rPr lang="en-US" sz="2700" smtClean="0"/>
              <a:t>A Sample of Our Customers</a:t>
            </a:r>
            <a:endParaRPr lang="en-AU" sz="2700" smtClean="0"/>
          </a:p>
        </p:txBody>
      </p:sp>
      <p:pic>
        <p:nvPicPr>
          <p:cNvPr id="12291" name="Picture 6" descr="starbucks"/>
          <p:cNvPicPr>
            <a:picLocks noChangeAspect="1" noChangeArrowheads="1"/>
          </p:cNvPicPr>
          <p:nvPr/>
        </p:nvPicPr>
        <p:blipFill>
          <a:blip r:embed="rId4" cstate="print"/>
          <a:srcRect/>
          <a:stretch>
            <a:fillRect/>
          </a:stretch>
        </p:blipFill>
        <p:spPr bwMode="auto">
          <a:xfrm>
            <a:off x="2895600" y="3733800"/>
            <a:ext cx="731838" cy="730250"/>
          </a:xfrm>
          <a:prstGeom prst="rect">
            <a:avLst/>
          </a:prstGeom>
          <a:noFill/>
          <a:ln w="9525">
            <a:noFill/>
            <a:miter lim="800000"/>
            <a:headEnd/>
            <a:tailEnd/>
          </a:ln>
        </p:spPr>
      </p:pic>
      <p:pic>
        <p:nvPicPr>
          <p:cNvPr id="12292" name="Picture 7" descr="gemoney"/>
          <p:cNvPicPr>
            <a:picLocks noChangeAspect="1" noChangeArrowheads="1"/>
          </p:cNvPicPr>
          <p:nvPr/>
        </p:nvPicPr>
        <p:blipFill>
          <a:blip r:embed="rId5" cstate="print"/>
          <a:srcRect/>
          <a:stretch>
            <a:fillRect/>
          </a:stretch>
        </p:blipFill>
        <p:spPr bwMode="auto">
          <a:xfrm>
            <a:off x="3352800" y="2438400"/>
            <a:ext cx="736600" cy="488950"/>
          </a:xfrm>
          <a:prstGeom prst="rect">
            <a:avLst/>
          </a:prstGeom>
          <a:noFill/>
          <a:ln w="9525">
            <a:noFill/>
            <a:miter lim="800000"/>
            <a:headEnd/>
            <a:tailEnd/>
          </a:ln>
        </p:spPr>
      </p:pic>
      <p:pic>
        <p:nvPicPr>
          <p:cNvPr id="12293" name="Picture 9" descr="bae_img_logo"/>
          <p:cNvPicPr>
            <a:picLocks noChangeAspect="1" noChangeArrowheads="1"/>
          </p:cNvPicPr>
          <p:nvPr/>
        </p:nvPicPr>
        <p:blipFill>
          <a:blip r:embed="rId6" cstate="print"/>
          <a:srcRect/>
          <a:stretch>
            <a:fillRect/>
          </a:stretch>
        </p:blipFill>
        <p:spPr bwMode="auto">
          <a:xfrm>
            <a:off x="3014663" y="3352800"/>
            <a:ext cx="1633537" cy="249238"/>
          </a:xfrm>
          <a:prstGeom prst="rect">
            <a:avLst/>
          </a:prstGeom>
          <a:noFill/>
          <a:ln w="9525">
            <a:noFill/>
            <a:miter lim="800000"/>
            <a:headEnd/>
            <a:tailEnd/>
          </a:ln>
        </p:spPr>
      </p:pic>
      <p:pic>
        <p:nvPicPr>
          <p:cNvPr id="12294" name="Picture 10" descr="tubelines"/>
          <p:cNvPicPr>
            <a:picLocks noChangeAspect="1" noChangeArrowheads="1"/>
          </p:cNvPicPr>
          <p:nvPr/>
        </p:nvPicPr>
        <p:blipFill>
          <a:blip r:embed="rId7" cstate="print"/>
          <a:srcRect/>
          <a:stretch>
            <a:fillRect/>
          </a:stretch>
        </p:blipFill>
        <p:spPr bwMode="auto">
          <a:xfrm>
            <a:off x="4800600" y="3155950"/>
            <a:ext cx="1055688" cy="425450"/>
          </a:xfrm>
          <a:prstGeom prst="rect">
            <a:avLst/>
          </a:prstGeom>
          <a:noFill/>
          <a:ln w="9525">
            <a:noFill/>
            <a:miter lim="800000"/>
            <a:headEnd/>
            <a:tailEnd/>
          </a:ln>
        </p:spPr>
      </p:pic>
      <p:pic>
        <p:nvPicPr>
          <p:cNvPr id="12295" name="Picture 12" descr="eaton"/>
          <p:cNvPicPr>
            <a:picLocks noChangeAspect="1" noChangeArrowheads="1"/>
          </p:cNvPicPr>
          <p:nvPr/>
        </p:nvPicPr>
        <p:blipFill>
          <a:blip r:embed="rId8" cstate="print"/>
          <a:srcRect/>
          <a:stretch>
            <a:fillRect/>
          </a:stretch>
        </p:blipFill>
        <p:spPr bwMode="auto">
          <a:xfrm>
            <a:off x="2057400" y="914400"/>
            <a:ext cx="1008063" cy="314325"/>
          </a:xfrm>
          <a:prstGeom prst="rect">
            <a:avLst/>
          </a:prstGeom>
          <a:noFill/>
          <a:ln w="9525">
            <a:noFill/>
            <a:miter lim="800000"/>
            <a:headEnd/>
            <a:tailEnd/>
          </a:ln>
        </p:spPr>
      </p:pic>
      <p:pic>
        <p:nvPicPr>
          <p:cNvPr id="12296" name="Picture 17" descr="HA"/>
          <p:cNvPicPr>
            <a:picLocks noChangeAspect="1" noChangeArrowheads="1"/>
          </p:cNvPicPr>
          <p:nvPr/>
        </p:nvPicPr>
        <p:blipFill>
          <a:blip r:embed="rId9" cstate="print"/>
          <a:srcRect/>
          <a:stretch>
            <a:fillRect/>
          </a:stretch>
        </p:blipFill>
        <p:spPr bwMode="auto">
          <a:xfrm>
            <a:off x="228600" y="2800350"/>
            <a:ext cx="641350" cy="552450"/>
          </a:xfrm>
          <a:prstGeom prst="rect">
            <a:avLst/>
          </a:prstGeom>
          <a:noFill/>
          <a:ln w="9525">
            <a:noFill/>
            <a:miter lim="800000"/>
            <a:headEnd/>
            <a:tailEnd/>
          </a:ln>
        </p:spPr>
      </p:pic>
      <p:pic>
        <p:nvPicPr>
          <p:cNvPr id="264213" name="Picture 21" descr="dhl"/>
          <p:cNvPicPr>
            <a:picLocks noChangeAspect="1" noChangeArrowheads="1"/>
          </p:cNvPicPr>
          <p:nvPr/>
        </p:nvPicPr>
        <p:blipFill>
          <a:blip r:embed="rId10" cstate="print"/>
          <a:srcRect/>
          <a:stretch>
            <a:fillRect/>
          </a:stretch>
        </p:blipFill>
        <p:spPr bwMode="auto">
          <a:xfrm>
            <a:off x="228600" y="2438400"/>
            <a:ext cx="1584325" cy="223838"/>
          </a:xfrm>
          <a:prstGeom prst="rect">
            <a:avLst/>
          </a:prstGeom>
          <a:noFill/>
          <a:ln w="9525">
            <a:noFill/>
            <a:miter lim="800000"/>
            <a:headEnd/>
            <a:tailEnd/>
          </a:ln>
        </p:spPr>
      </p:pic>
      <p:pic>
        <p:nvPicPr>
          <p:cNvPr id="12298" name="Picture 22" descr="obs"/>
          <p:cNvPicPr>
            <a:picLocks noChangeAspect="1" noChangeArrowheads="1"/>
          </p:cNvPicPr>
          <p:nvPr/>
        </p:nvPicPr>
        <p:blipFill>
          <a:blip r:embed="rId11" cstate="print"/>
          <a:srcRect b="5418"/>
          <a:stretch>
            <a:fillRect/>
          </a:stretch>
        </p:blipFill>
        <p:spPr bwMode="auto">
          <a:xfrm>
            <a:off x="762000" y="3962400"/>
            <a:ext cx="1104900" cy="609600"/>
          </a:xfrm>
          <a:prstGeom prst="rect">
            <a:avLst/>
          </a:prstGeom>
          <a:noFill/>
          <a:ln w="9525">
            <a:noFill/>
            <a:miter lim="800000"/>
            <a:headEnd/>
            <a:tailEnd/>
          </a:ln>
        </p:spPr>
      </p:pic>
      <p:pic>
        <p:nvPicPr>
          <p:cNvPr id="12299" name="Picture 4" descr="Barnes &amp; Noble.com">
            <a:hlinkClick r:id="rId12"/>
          </p:cNvPr>
          <p:cNvPicPr>
            <a:picLocks noChangeAspect="1" noChangeArrowheads="1"/>
          </p:cNvPicPr>
          <p:nvPr/>
        </p:nvPicPr>
        <p:blipFill>
          <a:blip r:embed="rId13" cstate="print"/>
          <a:srcRect/>
          <a:stretch>
            <a:fillRect/>
          </a:stretch>
        </p:blipFill>
        <p:spPr bwMode="auto">
          <a:xfrm>
            <a:off x="1066800" y="1371600"/>
            <a:ext cx="1316038" cy="342900"/>
          </a:xfrm>
          <a:prstGeom prst="rect">
            <a:avLst/>
          </a:prstGeom>
          <a:noFill/>
          <a:ln w="9525">
            <a:noFill/>
            <a:miter lim="800000"/>
            <a:headEnd/>
            <a:tailEnd/>
          </a:ln>
        </p:spPr>
      </p:pic>
      <p:pic>
        <p:nvPicPr>
          <p:cNvPr id="12300" name="Picture 13" descr="Best Buy Logo"/>
          <p:cNvPicPr>
            <a:picLocks noChangeAspect="1" noChangeArrowheads="1"/>
          </p:cNvPicPr>
          <p:nvPr/>
        </p:nvPicPr>
        <p:blipFill>
          <a:blip r:embed="rId14" cstate="print"/>
          <a:srcRect/>
          <a:stretch>
            <a:fillRect/>
          </a:stretch>
        </p:blipFill>
        <p:spPr bwMode="auto">
          <a:xfrm>
            <a:off x="1295400" y="3505200"/>
            <a:ext cx="558800" cy="419100"/>
          </a:xfrm>
          <a:prstGeom prst="rect">
            <a:avLst/>
          </a:prstGeom>
          <a:noFill/>
          <a:ln w="9525">
            <a:noFill/>
            <a:miter lim="800000"/>
            <a:headEnd/>
            <a:tailEnd/>
          </a:ln>
        </p:spPr>
      </p:pic>
      <p:pic>
        <p:nvPicPr>
          <p:cNvPr id="123963" name="Picture 17" descr="The World's Premier Toy Brands---Today and Tomorrow"/>
          <p:cNvPicPr>
            <a:picLocks noChangeAspect="1" noChangeArrowheads="1"/>
          </p:cNvPicPr>
          <p:nvPr/>
        </p:nvPicPr>
        <p:blipFill>
          <a:blip r:embed="rId15" cstate="print"/>
          <a:srcRect l="13014"/>
          <a:stretch>
            <a:fillRect/>
          </a:stretch>
        </p:blipFill>
        <p:spPr bwMode="auto">
          <a:xfrm>
            <a:off x="3276600" y="914400"/>
            <a:ext cx="2514600" cy="914400"/>
          </a:xfrm>
          <a:prstGeom prst="rect">
            <a:avLst/>
          </a:prstGeom>
          <a:noFill/>
          <a:ln w="9525">
            <a:noFill/>
            <a:miter lim="800000"/>
            <a:headEnd/>
            <a:tailEnd/>
          </a:ln>
        </p:spPr>
      </p:pic>
      <p:pic>
        <p:nvPicPr>
          <p:cNvPr id="123964" name="Picture 25" descr="7-Eleven.com">
            <a:hlinkClick r:id="rId16" tooltip="7-Eleven.com"/>
          </p:cNvPr>
          <p:cNvPicPr>
            <a:picLocks noChangeAspect="1" noChangeArrowheads="1"/>
          </p:cNvPicPr>
          <p:nvPr/>
        </p:nvPicPr>
        <p:blipFill>
          <a:blip r:embed="rId17" cstate="print"/>
          <a:srcRect l="46201" t="11914" r="46140" b="47305"/>
          <a:stretch>
            <a:fillRect/>
          </a:stretch>
        </p:blipFill>
        <p:spPr bwMode="auto">
          <a:xfrm>
            <a:off x="2057400" y="3810000"/>
            <a:ext cx="685800" cy="660400"/>
          </a:xfrm>
          <a:prstGeom prst="rect">
            <a:avLst/>
          </a:prstGeom>
          <a:noFill/>
          <a:ln w="9525">
            <a:noFill/>
            <a:miter lim="800000"/>
            <a:headEnd/>
            <a:tailEnd/>
          </a:ln>
        </p:spPr>
      </p:pic>
      <p:pic>
        <p:nvPicPr>
          <p:cNvPr id="123965" name="Picture 36" descr="http://www.gaylordentertainment.com/images/GETLogo.jpg">
            <a:hlinkClick r:id="rId18"/>
          </p:cNvPr>
          <p:cNvPicPr>
            <a:picLocks noChangeAspect="1" noChangeArrowheads="1"/>
          </p:cNvPicPr>
          <p:nvPr/>
        </p:nvPicPr>
        <p:blipFill>
          <a:blip r:embed="rId19" cstate="print"/>
          <a:srcRect/>
          <a:stretch>
            <a:fillRect/>
          </a:stretch>
        </p:blipFill>
        <p:spPr bwMode="auto">
          <a:xfrm>
            <a:off x="2012950" y="2438400"/>
            <a:ext cx="1111250" cy="552450"/>
          </a:xfrm>
          <a:prstGeom prst="rect">
            <a:avLst/>
          </a:prstGeom>
          <a:noFill/>
          <a:ln w="9525">
            <a:noFill/>
            <a:miter lim="800000"/>
            <a:headEnd/>
            <a:tailEnd/>
          </a:ln>
        </p:spPr>
      </p:pic>
      <p:pic>
        <p:nvPicPr>
          <p:cNvPr id="123966" name="Picture 38" descr="http://www.mcdonalds.com/images/global_splash/arch.jpg"/>
          <p:cNvPicPr>
            <a:picLocks noChangeAspect="1" noChangeArrowheads="1"/>
          </p:cNvPicPr>
          <p:nvPr/>
        </p:nvPicPr>
        <p:blipFill>
          <a:blip r:embed="rId20" cstate="print"/>
          <a:srcRect/>
          <a:stretch>
            <a:fillRect/>
          </a:stretch>
        </p:blipFill>
        <p:spPr bwMode="auto">
          <a:xfrm>
            <a:off x="4305300" y="2514600"/>
            <a:ext cx="571500" cy="425450"/>
          </a:xfrm>
          <a:prstGeom prst="rect">
            <a:avLst/>
          </a:prstGeom>
          <a:noFill/>
          <a:ln w="9525">
            <a:noFill/>
            <a:miter lim="800000"/>
            <a:headEnd/>
            <a:tailEnd/>
          </a:ln>
        </p:spPr>
      </p:pic>
      <p:pic>
        <p:nvPicPr>
          <p:cNvPr id="123967" name="Picture 40" descr="http://www.mastercard.com/images/MC_logo.gif"/>
          <p:cNvPicPr>
            <a:picLocks noChangeAspect="1" noChangeArrowheads="1"/>
          </p:cNvPicPr>
          <p:nvPr/>
        </p:nvPicPr>
        <p:blipFill>
          <a:blip r:embed="rId21" cstate="print"/>
          <a:srcRect/>
          <a:stretch>
            <a:fillRect/>
          </a:stretch>
        </p:blipFill>
        <p:spPr bwMode="auto">
          <a:xfrm>
            <a:off x="228600" y="1295400"/>
            <a:ext cx="679450" cy="444500"/>
          </a:xfrm>
          <a:prstGeom prst="rect">
            <a:avLst/>
          </a:prstGeom>
          <a:noFill/>
          <a:ln w="9525">
            <a:noFill/>
            <a:miter lim="800000"/>
            <a:headEnd/>
            <a:tailEnd/>
          </a:ln>
        </p:spPr>
      </p:pic>
      <p:pic>
        <p:nvPicPr>
          <p:cNvPr id="123968" name="Picture 44" descr="Parsons Brinckerhoff"/>
          <p:cNvPicPr>
            <a:picLocks noChangeAspect="1" noChangeArrowheads="1"/>
          </p:cNvPicPr>
          <p:nvPr/>
        </p:nvPicPr>
        <p:blipFill>
          <a:blip r:embed="rId22" cstate="print"/>
          <a:srcRect/>
          <a:stretch>
            <a:fillRect/>
          </a:stretch>
        </p:blipFill>
        <p:spPr bwMode="auto">
          <a:xfrm>
            <a:off x="228600" y="914400"/>
            <a:ext cx="1709738" cy="254000"/>
          </a:xfrm>
          <a:prstGeom prst="rect">
            <a:avLst/>
          </a:prstGeom>
          <a:noFill/>
          <a:ln w="9525">
            <a:noFill/>
            <a:miter lim="800000"/>
            <a:headEnd/>
            <a:tailEnd/>
          </a:ln>
        </p:spPr>
      </p:pic>
      <p:pic>
        <p:nvPicPr>
          <p:cNvPr id="123969" name="Picture 46" descr="MediacomCable.com">
            <a:hlinkClick r:id="rId23"/>
          </p:cNvPr>
          <p:cNvPicPr>
            <a:picLocks noChangeAspect="1" noChangeArrowheads="1"/>
          </p:cNvPicPr>
          <p:nvPr/>
        </p:nvPicPr>
        <p:blipFill>
          <a:blip r:embed="rId24" cstate="print"/>
          <a:srcRect/>
          <a:stretch>
            <a:fillRect/>
          </a:stretch>
        </p:blipFill>
        <p:spPr bwMode="auto">
          <a:xfrm>
            <a:off x="4343400" y="1981200"/>
            <a:ext cx="1473200" cy="393700"/>
          </a:xfrm>
          <a:prstGeom prst="rect">
            <a:avLst/>
          </a:prstGeom>
          <a:noFill/>
          <a:ln w="9525">
            <a:noFill/>
            <a:miter lim="800000"/>
            <a:headEnd/>
            <a:tailEnd/>
          </a:ln>
        </p:spPr>
      </p:pic>
      <p:pic>
        <p:nvPicPr>
          <p:cNvPr id="123970" name="Picture 48" descr="http://www51.honeywell.com/common/images/logo_honeywell.gif">
            <a:hlinkClick r:id="rId25"/>
          </p:cNvPr>
          <p:cNvPicPr>
            <a:picLocks noChangeAspect="1" noChangeArrowheads="1"/>
          </p:cNvPicPr>
          <p:nvPr/>
        </p:nvPicPr>
        <p:blipFill>
          <a:blip r:embed="rId26" cstate="print"/>
          <a:srcRect/>
          <a:stretch>
            <a:fillRect/>
          </a:stretch>
        </p:blipFill>
        <p:spPr bwMode="auto">
          <a:xfrm>
            <a:off x="228600" y="3505200"/>
            <a:ext cx="928688" cy="165100"/>
          </a:xfrm>
          <a:prstGeom prst="rect">
            <a:avLst/>
          </a:prstGeom>
          <a:noFill/>
          <a:ln w="9525">
            <a:noFill/>
            <a:miter lim="800000"/>
            <a:headEnd/>
            <a:tailEnd/>
          </a:ln>
        </p:spPr>
      </p:pic>
      <p:pic>
        <p:nvPicPr>
          <p:cNvPr id="123971" name="Picture 50" descr="https://www.llnl.gov/llnl/images/site/llnl_03.jpg"/>
          <p:cNvPicPr>
            <a:picLocks noChangeAspect="1" noChangeArrowheads="1"/>
          </p:cNvPicPr>
          <p:nvPr/>
        </p:nvPicPr>
        <p:blipFill>
          <a:blip r:embed="rId27" cstate="print"/>
          <a:srcRect/>
          <a:stretch>
            <a:fillRect/>
          </a:stretch>
        </p:blipFill>
        <p:spPr bwMode="auto">
          <a:xfrm>
            <a:off x="228600" y="1981200"/>
            <a:ext cx="3836988" cy="387350"/>
          </a:xfrm>
          <a:prstGeom prst="rect">
            <a:avLst/>
          </a:prstGeom>
          <a:noFill/>
          <a:ln w="9525">
            <a:noFill/>
            <a:miter lim="800000"/>
            <a:headEnd/>
            <a:tailEnd/>
          </a:ln>
        </p:spPr>
      </p:pic>
      <p:pic>
        <p:nvPicPr>
          <p:cNvPr id="123972" name="Picture 52" descr="Jacobs Engineering Group Inc."/>
          <p:cNvPicPr>
            <a:picLocks noChangeAspect="1" noChangeArrowheads="1"/>
          </p:cNvPicPr>
          <p:nvPr/>
        </p:nvPicPr>
        <p:blipFill>
          <a:blip r:embed="rId28" cstate="print"/>
          <a:srcRect/>
          <a:stretch>
            <a:fillRect/>
          </a:stretch>
        </p:blipFill>
        <p:spPr bwMode="auto">
          <a:xfrm>
            <a:off x="3276600" y="3048000"/>
            <a:ext cx="990600" cy="152400"/>
          </a:xfrm>
          <a:prstGeom prst="rect">
            <a:avLst/>
          </a:prstGeom>
          <a:noFill/>
          <a:ln w="9525">
            <a:noFill/>
            <a:miter lim="800000"/>
            <a:headEnd/>
            <a:tailEnd/>
          </a:ln>
        </p:spPr>
      </p:pic>
      <p:pic>
        <p:nvPicPr>
          <p:cNvPr id="123973" name="Picture 54" descr="http://www.charbroil.com/Images/logo.gif">
            <a:hlinkClick r:id="rId29" tooltip="Home"/>
          </p:cNvPr>
          <p:cNvPicPr>
            <a:picLocks noChangeAspect="1" noChangeArrowheads="1"/>
          </p:cNvPicPr>
          <p:nvPr/>
        </p:nvPicPr>
        <p:blipFill>
          <a:blip r:embed="rId30" cstate="print"/>
          <a:srcRect/>
          <a:stretch>
            <a:fillRect/>
          </a:stretch>
        </p:blipFill>
        <p:spPr bwMode="auto">
          <a:xfrm>
            <a:off x="4800600" y="381000"/>
            <a:ext cx="1003300" cy="355600"/>
          </a:xfrm>
          <a:prstGeom prst="rect">
            <a:avLst/>
          </a:prstGeom>
          <a:noFill/>
          <a:ln w="9525">
            <a:noFill/>
            <a:miter lim="800000"/>
            <a:headEnd/>
            <a:tailEnd/>
          </a:ln>
        </p:spPr>
      </p:pic>
      <p:pic>
        <p:nvPicPr>
          <p:cNvPr id="123974" name="Picture 56" descr="Bechtel">
            <a:hlinkClick r:id="rId31"/>
          </p:cNvPr>
          <p:cNvPicPr>
            <a:picLocks noChangeAspect="1" noChangeArrowheads="1"/>
          </p:cNvPicPr>
          <p:nvPr/>
        </p:nvPicPr>
        <p:blipFill>
          <a:blip r:embed="rId32" cstate="print"/>
          <a:srcRect/>
          <a:stretch>
            <a:fillRect/>
          </a:stretch>
        </p:blipFill>
        <p:spPr bwMode="auto">
          <a:xfrm>
            <a:off x="2590800" y="1371600"/>
            <a:ext cx="419100" cy="349250"/>
          </a:xfrm>
          <a:prstGeom prst="rect">
            <a:avLst/>
          </a:prstGeom>
          <a:noFill/>
          <a:ln w="9525">
            <a:noFill/>
            <a:miter lim="800000"/>
            <a:headEnd/>
            <a:tailEnd/>
          </a:ln>
        </p:spPr>
      </p:pic>
      <p:pic>
        <p:nvPicPr>
          <p:cNvPr id="123975" name="Picture 58" descr="http://www.barrick.com/Theme/Barrick/Images/clientlogo.gif">
            <a:hlinkClick r:id="rId33"/>
          </p:cNvPr>
          <p:cNvPicPr>
            <a:picLocks noChangeAspect="1" noChangeArrowheads="1"/>
          </p:cNvPicPr>
          <p:nvPr/>
        </p:nvPicPr>
        <p:blipFill>
          <a:blip r:embed="rId34" cstate="print"/>
          <a:srcRect/>
          <a:stretch>
            <a:fillRect/>
          </a:stretch>
        </p:blipFill>
        <p:spPr bwMode="auto">
          <a:xfrm>
            <a:off x="5105400" y="2514600"/>
            <a:ext cx="698500" cy="457200"/>
          </a:xfrm>
          <a:prstGeom prst="rect">
            <a:avLst/>
          </a:prstGeom>
          <a:noFill/>
          <a:ln w="9525">
            <a:noFill/>
            <a:miter lim="800000"/>
            <a:headEnd/>
            <a:tailEnd/>
          </a:ln>
        </p:spPr>
      </p:pic>
      <p:pic>
        <p:nvPicPr>
          <p:cNvPr id="123976" name="Picture 62" descr="http://www.qantas.com.au/img/headers/logos/img_logo_qantas.gif"/>
          <p:cNvPicPr>
            <a:picLocks noChangeAspect="1" noChangeArrowheads="1"/>
          </p:cNvPicPr>
          <p:nvPr/>
        </p:nvPicPr>
        <p:blipFill>
          <a:blip r:embed="rId35" cstate="print"/>
          <a:srcRect r="24445"/>
          <a:stretch>
            <a:fillRect/>
          </a:stretch>
        </p:blipFill>
        <p:spPr bwMode="auto">
          <a:xfrm>
            <a:off x="1600200" y="2971800"/>
            <a:ext cx="1295400" cy="381000"/>
          </a:xfrm>
          <a:prstGeom prst="rect">
            <a:avLst/>
          </a:prstGeom>
          <a:noFill/>
          <a:ln w="9525">
            <a:noFill/>
            <a:miter lim="800000"/>
            <a:headEnd/>
            <a:tailEnd/>
          </a:ln>
        </p:spPr>
      </p:pic>
      <p:pic>
        <p:nvPicPr>
          <p:cNvPr id="123977" name="Picture 86" descr="Go to www.shell.com">
            <a:hlinkClick r:id="rId36"/>
          </p:cNvPr>
          <p:cNvPicPr>
            <a:picLocks noChangeAspect="1" noChangeArrowheads="1"/>
          </p:cNvPicPr>
          <p:nvPr/>
        </p:nvPicPr>
        <p:blipFill>
          <a:blip r:embed="rId37" cstate="print"/>
          <a:srcRect/>
          <a:stretch>
            <a:fillRect/>
          </a:stretch>
        </p:blipFill>
        <p:spPr bwMode="auto">
          <a:xfrm>
            <a:off x="990600" y="2895600"/>
            <a:ext cx="482600" cy="444500"/>
          </a:xfrm>
          <a:prstGeom prst="rect">
            <a:avLst/>
          </a:prstGeom>
          <a:noFill/>
          <a:ln w="9525">
            <a:noFill/>
            <a:miter lim="800000"/>
            <a:headEnd/>
            <a:tailEnd/>
          </a:ln>
        </p:spPr>
      </p:pic>
      <p:pic>
        <p:nvPicPr>
          <p:cNvPr id="123978" name="Picture 88" descr="Red Roof Inn">
            <a:hlinkClick r:id="rId38"/>
          </p:cNvPr>
          <p:cNvPicPr>
            <a:picLocks noChangeAspect="1" noChangeArrowheads="1"/>
          </p:cNvPicPr>
          <p:nvPr/>
        </p:nvPicPr>
        <p:blipFill>
          <a:blip r:embed="rId39" cstate="print"/>
          <a:srcRect/>
          <a:stretch>
            <a:fillRect/>
          </a:stretch>
        </p:blipFill>
        <p:spPr bwMode="auto">
          <a:xfrm>
            <a:off x="228600" y="3867150"/>
            <a:ext cx="349250" cy="704850"/>
          </a:xfrm>
          <a:prstGeom prst="rect">
            <a:avLst/>
          </a:prstGeom>
          <a:noFill/>
          <a:ln w="9525">
            <a:noFill/>
            <a:miter lim="800000"/>
            <a:headEnd/>
            <a:tailEnd/>
          </a:ln>
        </p:spPr>
      </p:pic>
      <p:pic>
        <p:nvPicPr>
          <p:cNvPr id="123979" name="Picture 90" descr="Johnson Controls, Inc.">
            <a:hlinkClick r:id="rId40"/>
          </p:cNvPr>
          <p:cNvPicPr>
            <a:picLocks noChangeAspect="1" noChangeArrowheads="1"/>
          </p:cNvPicPr>
          <p:nvPr/>
        </p:nvPicPr>
        <p:blipFill>
          <a:blip r:embed="rId41" cstate="print"/>
          <a:srcRect/>
          <a:stretch>
            <a:fillRect/>
          </a:stretch>
        </p:blipFill>
        <p:spPr bwMode="auto">
          <a:xfrm>
            <a:off x="1981200" y="3321050"/>
            <a:ext cx="890588" cy="412750"/>
          </a:xfrm>
          <a:prstGeom prst="rect">
            <a:avLst/>
          </a:prstGeom>
          <a:noFill/>
          <a:ln w="9525">
            <a:noFill/>
            <a:miter lim="800000"/>
            <a:headEnd/>
            <a:tailEnd/>
          </a:ln>
        </p:spPr>
      </p:pic>
    </p:spTree>
  </p:cSld>
  <p:clrMapOvr>
    <a:overrideClrMapping bg1="lt1" tx1="dk1" bg2="lt2" tx2="dk2" accent1="accent1" accent2="accent2" accent3="accent3" accent4="accent4" accent5="accent5" accent6="accent6" hlink="hlink" folHlink="folHlink"/>
  </p:clrMapOvr>
  <p:transition advTm="30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123965"/>
                                        </p:tgtEl>
                                        <p:attrNameLst>
                                          <p:attrName>style.visibility</p:attrName>
                                        </p:attrNameLst>
                                      </p:cBhvr>
                                      <p:to>
                                        <p:strVal val="visible"/>
                                      </p:to>
                                    </p:set>
                                    <p:anim calcmode="lin" valueType="num">
                                      <p:cBhvr additive="base">
                                        <p:cTn id="7" dur="500" fill="hold"/>
                                        <p:tgtEl>
                                          <p:spTgt spid="123965"/>
                                        </p:tgtEl>
                                        <p:attrNameLst>
                                          <p:attrName>ppt_x</p:attrName>
                                        </p:attrNameLst>
                                      </p:cBhvr>
                                      <p:tavLst>
                                        <p:tav tm="0">
                                          <p:val>
                                            <p:strVal val="0-#ppt_w/2"/>
                                          </p:val>
                                        </p:tav>
                                        <p:tav tm="100000">
                                          <p:val>
                                            <p:strVal val="#ppt_x"/>
                                          </p:val>
                                        </p:tav>
                                      </p:tavLst>
                                    </p:anim>
                                    <p:anim calcmode="lin" valueType="num">
                                      <p:cBhvr additive="base">
                                        <p:cTn id="8" dur="500" fill="hold"/>
                                        <p:tgtEl>
                                          <p:spTgt spid="123965"/>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nodeType="afterEffect">
                                  <p:stCondLst>
                                    <p:cond delay="0"/>
                                  </p:stCondLst>
                                  <p:childTnLst>
                                    <p:set>
                                      <p:cBhvr>
                                        <p:cTn id="11" dur="1" fill="hold">
                                          <p:stCondLst>
                                            <p:cond delay="0"/>
                                          </p:stCondLst>
                                        </p:cTn>
                                        <p:tgtEl>
                                          <p:spTgt spid="123966"/>
                                        </p:tgtEl>
                                        <p:attrNameLst>
                                          <p:attrName>style.visibility</p:attrName>
                                        </p:attrNameLst>
                                      </p:cBhvr>
                                      <p:to>
                                        <p:strVal val="visible"/>
                                      </p:to>
                                    </p:set>
                                    <p:anim calcmode="lin" valueType="num">
                                      <p:cBhvr additive="base">
                                        <p:cTn id="12" dur="500" fill="hold"/>
                                        <p:tgtEl>
                                          <p:spTgt spid="123966"/>
                                        </p:tgtEl>
                                        <p:attrNameLst>
                                          <p:attrName>ppt_x</p:attrName>
                                        </p:attrNameLst>
                                      </p:cBhvr>
                                      <p:tavLst>
                                        <p:tav tm="0">
                                          <p:val>
                                            <p:strVal val="0-#ppt_w/2"/>
                                          </p:val>
                                        </p:tav>
                                        <p:tav tm="100000">
                                          <p:val>
                                            <p:strVal val="#ppt_x"/>
                                          </p:val>
                                        </p:tav>
                                      </p:tavLst>
                                    </p:anim>
                                    <p:anim calcmode="lin" valueType="num">
                                      <p:cBhvr additive="base">
                                        <p:cTn id="13" dur="500" fill="hold"/>
                                        <p:tgtEl>
                                          <p:spTgt spid="123966"/>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8" fill="hold" nodeType="afterEffect">
                                  <p:stCondLst>
                                    <p:cond delay="0"/>
                                  </p:stCondLst>
                                  <p:childTnLst>
                                    <p:set>
                                      <p:cBhvr>
                                        <p:cTn id="16" dur="1" fill="hold">
                                          <p:stCondLst>
                                            <p:cond delay="0"/>
                                          </p:stCondLst>
                                        </p:cTn>
                                        <p:tgtEl>
                                          <p:spTgt spid="123967"/>
                                        </p:tgtEl>
                                        <p:attrNameLst>
                                          <p:attrName>style.visibility</p:attrName>
                                        </p:attrNameLst>
                                      </p:cBhvr>
                                      <p:to>
                                        <p:strVal val="visible"/>
                                      </p:to>
                                    </p:set>
                                    <p:anim calcmode="lin" valueType="num">
                                      <p:cBhvr additive="base">
                                        <p:cTn id="17" dur="500" fill="hold"/>
                                        <p:tgtEl>
                                          <p:spTgt spid="123967"/>
                                        </p:tgtEl>
                                        <p:attrNameLst>
                                          <p:attrName>ppt_x</p:attrName>
                                        </p:attrNameLst>
                                      </p:cBhvr>
                                      <p:tavLst>
                                        <p:tav tm="0">
                                          <p:val>
                                            <p:strVal val="0-#ppt_w/2"/>
                                          </p:val>
                                        </p:tav>
                                        <p:tav tm="100000">
                                          <p:val>
                                            <p:strVal val="#ppt_x"/>
                                          </p:val>
                                        </p:tav>
                                      </p:tavLst>
                                    </p:anim>
                                    <p:anim calcmode="lin" valueType="num">
                                      <p:cBhvr additive="base">
                                        <p:cTn id="18" dur="500" fill="hold"/>
                                        <p:tgtEl>
                                          <p:spTgt spid="123967"/>
                                        </p:tgtEl>
                                        <p:attrNameLst>
                                          <p:attrName>ppt_y</p:attrName>
                                        </p:attrNameLst>
                                      </p:cBhvr>
                                      <p:tavLst>
                                        <p:tav tm="0">
                                          <p:val>
                                            <p:strVal val="#ppt_y"/>
                                          </p:val>
                                        </p:tav>
                                        <p:tav tm="100000">
                                          <p:val>
                                            <p:strVal val="#ppt_y"/>
                                          </p:val>
                                        </p:tav>
                                      </p:tavLst>
                                    </p:anim>
                                  </p:childTnLst>
                                </p:cTn>
                              </p:par>
                            </p:childTnLst>
                          </p:cTn>
                        </p:par>
                        <p:par>
                          <p:cTn id="19" fill="hold">
                            <p:stCondLst>
                              <p:cond delay="1500"/>
                            </p:stCondLst>
                            <p:childTnLst>
                              <p:par>
                                <p:cTn id="20" presetID="2" presetClass="entr" presetSubtype="8" fill="hold" nodeType="afterEffect">
                                  <p:stCondLst>
                                    <p:cond delay="0"/>
                                  </p:stCondLst>
                                  <p:childTnLst>
                                    <p:set>
                                      <p:cBhvr>
                                        <p:cTn id="21" dur="1" fill="hold">
                                          <p:stCondLst>
                                            <p:cond delay="0"/>
                                          </p:stCondLst>
                                        </p:cTn>
                                        <p:tgtEl>
                                          <p:spTgt spid="123968"/>
                                        </p:tgtEl>
                                        <p:attrNameLst>
                                          <p:attrName>style.visibility</p:attrName>
                                        </p:attrNameLst>
                                      </p:cBhvr>
                                      <p:to>
                                        <p:strVal val="visible"/>
                                      </p:to>
                                    </p:set>
                                    <p:anim calcmode="lin" valueType="num">
                                      <p:cBhvr additive="base">
                                        <p:cTn id="22" dur="500" fill="hold"/>
                                        <p:tgtEl>
                                          <p:spTgt spid="123968"/>
                                        </p:tgtEl>
                                        <p:attrNameLst>
                                          <p:attrName>ppt_x</p:attrName>
                                        </p:attrNameLst>
                                      </p:cBhvr>
                                      <p:tavLst>
                                        <p:tav tm="0">
                                          <p:val>
                                            <p:strVal val="0-#ppt_w/2"/>
                                          </p:val>
                                        </p:tav>
                                        <p:tav tm="100000">
                                          <p:val>
                                            <p:strVal val="#ppt_x"/>
                                          </p:val>
                                        </p:tav>
                                      </p:tavLst>
                                    </p:anim>
                                    <p:anim calcmode="lin" valueType="num">
                                      <p:cBhvr additive="base">
                                        <p:cTn id="23" dur="500" fill="hold"/>
                                        <p:tgtEl>
                                          <p:spTgt spid="123968"/>
                                        </p:tgtEl>
                                        <p:attrNameLst>
                                          <p:attrName>ppt_y</p:attrName>
                                        </p:attrNameLst>
                                      </p:cBhvr>
                                      <p:tavLst>
                                        <p:tav tm="0">
                                          <p:val>
                                            <p:strVal val="#ppt_y"/>
                                          </p:val>
                                        </p:tav>
                                        <p:tav tm="100000">
                                          <p:val>
                                            <p:strVal val="#ppt_y"/>
                                          </p:val>
                                        </p:tav>
                                      </p:tavLst>
                                    </p:anim>
                                  </p:childTnLst>
                                </p:cTn>
                              </p:par>
                            </p:childTnLst>
                          </p:cTn>
                        </p:par>
                        <p:par>
                          <p:cTn id="24" fill="hold">
                            <p:stCondLst>
                              <p:cond delay="2000"/>
                            </p:stCondLst>
                            <p:childTnLst>
                              <p:par>
                                <p:cTn id="25" presetID="2" presetClass="entr" presetSubtype="8" fill="hold" nodeType="afterEffect">
                                  <p:stCondLst>
                                    <p:cond delay="0"/>
                                  </p:stCondLst>
                                  <p:childTnLst>
                                    <p:set>
                                      <p:cBhvr>
                                        <p:cTn id="26" dur="1" fill="hold">
                                          <p:stCondLst>
                                            <p:cond delay="0"/>
                                          </p:stCondLst>
                                        </p:cTn>
                                        <p:tgtEl>
                                          <p:spTgt spid="123969"/>
                                        </p:tgtEl>
                                        <p:attrNameLst>
                                          <p:attrName>style.visibility</p:attrName>
                                        </p:attrNameLst>
                                      </p:cBhvr>
                                      <p:to>
                                        <p:strVal val="visible"/>
                                      </p:to>
                                    </p:set>
                                    <p:anim calcmode="lin" valueType="num">
                                      <p:cBhvr additive="base">
                                        <p:cTn id="27" dur="500" fill="hold"/>
                                        <p:tgtEl>
                                          <p:spTgt spid="123969"/>
                                        </p:tgtEl>
                                        <p:attrNameLst>
                                          <p:attrName>ppt_x</p:attrName>
                                        </p:attrNameLst>
                                      </p:cBhvr>
                                      <p:tavLst>
                                        <p:tav tm="0">
                                          <p:val>
                                            <p:strVal val="0-#ppt_w/2"/>
                                          </p:val>
                                        </p:tav>
                                        <p:tav tm="100000">
                                          <p:val>
                                            <p:strVal val="#ppt_x"/>
                                          </p:val>
                                        </p:tav>
                                      </p:tavLst>
                                    </p:anim>
                                    <p:anim calcmode="lin" valueType="num">
                                      <p:cBhvr additive="base">
                                        <p:cTn id="28" dur="500" fill="hold"/>
                                        <p:tgtEl>
                                          <p:spTgt spid="123969"/>
                                        </p:tgtEl>
                                        <p:attrNameLst>
                                          <p:attrName>ppt_y</p:attrName>
                                        </p:attrNameLst>
                                      </p:cBhvr>
                                      <p:tavLst>
                                        <p:tav tm="0">
                                          <p:val>
                                            <p:strVal val="#ppt_y"/>
                                          </p:val>
                                        </p:tav>
                                        <p:tav tm="100000">
                                          <p:val>
                                            <p:strVal val="#ppt_y"/>
                                          </p:val>
                                        </p:tav>
                                      </p:tavLst>
                                    </p:anim>
                                  </p:childTnLst>
                                </p:cTn>
                              </p:par>
                            </p:childTnLst>
                          </p:cTn>
                        </p:par>
                        <p:par>
                          <p:cTn id="29" fill="hold">
                            <p:stCondLst>
                              <p:cond delay="2500"/>
                            </p:stCondLst>
                            <p:childTnLst>
                              <p:par>
                                <p:cTn id="30" presetID="2" presetClass="entr" presetSubtype="8" fill="hold" nodeType="afterEffect">
                                  <p:stCondLst>
                                    <p:cond delay="0"/>
                                  </p:stCondLst>
                                  <p:childTnLst>
                                    <p:set>
                                      <p:cBhvr>
                                        <p:cTn id="31" dur="1" fill="hold">
                                          <p:stCondLst>
                                            <p:cond delay="0"/>
                                          </p:stCondLst>
                                        </p:cTn>
                                        <p:tgtEl>
                                          <p:spTgt spid="123970"/>
                                        </p:tgtEl>
                                        <p:attrNameLst>
                                          <p:attrName>style.visibility</p:attrName>
                                        </p:attrNameLst>
                                      </p:cBhvr>
                                      <p:to>
                                        <p:strVal val="visible"/>
                                      </p:to>
                                    </p:set>
                                    <p:anim calcmode="lin" valueType="num">
                                      <p:cBhvr additive="base">
                                        <p:cTn id="32" dur="500" fill="hold"/>
                                        <p:tgtEl>
                                          <p:spTgt spid="123970"/>
                                        </p:tgtEl>
                                        <p:attrNameLst>
                                          <p:attrName>ppt_x</p:attrName>
                                        </p:attrNameLst>
                                      </p:cBhvr>
                                      <p:tavLst>
                                        <p:tav tm="0">
                                          <p:val>
                                            <p:strVal val="0-#ppt_w/2"/>
                                          </p:val>
                                        </p:tav>
                                        <p:tav tm="100000">
                                          <p:val>
                                            <p:strVal val="#ppt_x"/>
                                          </p:val>
                                        </p:tav>
                                      </p:tavLst>
                                    </p:anim>
                                    <p:anim calcmode="lin" valueType="num">
                                      <p:cBhvr additive="base">
                                        <p:cTn id="33" dur="500" fill="hold"/>
                                        <p:tgtEl>
                                          <p:spTgt spid="123970"/>
                                        </p:tgtEl>
                                        <p:attrNameLst>
                                          <p:attrName>ppt_y</p:attrName>
                                        </p:attrNameLst>
                                      </p:cBhvr>
                                      <p:tavLst>
                                        <p:tav tm="0">
                                          <p:val>
                                            <p:strVal val="#ppt_y"/>
                                          </p:val>
                                        </p:tav>
                                        <p:tav tm="100000">
                                          <p:val>
                                            <p:strVal val="#ppt_y"/>
                                          </p:val>
                                        </p:tav>
                                      </p:tavLst>
                                    </p:anim>
                                  </p:childTnLst>
                                </p:cTn>
                              </p:par>
                            </p:childTnLst>
                          </p:cTn>
                        </p:par>
                        <p:par>
                          <p:cTn id="34" fill="hold">
                            <p:stCondLst>
                              <p:cond delay="3000"/>
                            </p:stCondLst>
                            <p:childTnLst>
                              <p:par>
                                <p:cTn id="35" presetID="2" presetClass="entr" presetSubtype="8" fill="hold" nodeType="afterEffect">
                                  <p:stCondLst>
                                    <p:cond delay="0"/>
                                  </p:stCondLst>
                                  <p:childTnLst>
                                    <p:set>
                                      <p:cBhvr>
                                        <p:cTn id="36" dur="1" fill="hold">
                                          <p:stCondLst>
                                            <p:cond delay="0"/>
                                          </p:stCondLst>
                                        </p:cTn>
                                        <p:tgtEl>
                                          <p:spTgt spid="123971"/>
                                        </p:tgtEl>
                                        <p:attrNameLst>
                                          <p:attrName>style.visibility</p:attrName>
                                        </p:attrNameLst>
                                      </p:cBhvr>
                                      <p:to>
                                        <p:strVal val="visible"/>
                                      </p:to>
                                    </p:set>
                                    <p:anim calcmode="lin" valueType="num">
                                      <p:cBhvr additive="base">
                                        <p:cTn id="37" dur="500" fill="hold"/>
                                        <p:tgtEl>
                                          <p:spTgt spid="123971"/>
                                        </p:tgtEl>
                                        <p:attrNameLst>
                                          <p:attrName>ppt_x</p:attrName>
                                        </p:attrNameLst>
                                      </p:cBhvr>
                                      <p:tavLst>
                                        <p:tav tm="0">
                                          <p:val>
                                            <p:strVal val="0-#ppt_w/2"/>
                                          </p:val>
                                        </p:tav>
                                        <p:tav tm="100000">
                                          <p:val>
                                            <p:strVal val="#ppt_x"/>
                                          </p:val>
                                        </p:tav>
                                      </p:tavLst>
                                    </p:anim>
                                    <p:anim calcmode="lin" valueType="num">
                                      <p:cBhvr additive="base">
                                        <p:cTn id="38" dur="500" fill="hold"/>
                                        <p:tgtEl>
                                          <p:spTgt spid="123971"/>
                                        </p:tgtEl>
                                        <p:attrNameLst>
                                          <p:attrName>ppt_y</p:attrName>
                                        </p:attrNameLst>
                                      </p:cBhvr>
                                      <p:tavLst>
                                        <p:tav tm="0">
                                          <p:val>
                                            <p:strVal val="#ppt_y"/>
                                          </p:val>
                                        </p:tav>
                                        <p:tav tm="100000">
                                          <p:val>
                                            <p:strVal val="#ppt_y"/>
                                          </p:val>
                                        </p:tav>
                                      </p:tavLst>
                                    </p:anim>
                                  </p:childTnLst>
                                </p:cTn>
                              </p:par>
                            </p:childTnLst>
                          </p:cTn>
                        </p:par>
                        <p:par>
                          <p:cTn id="39" fill="hold">
                            <p:stCondLst>
                              <p:cond delay="3500"/>
                            </p:stCondLst>
                            <p:childTnLst>
                              <p:par>
                                <p:cTn id="40" presetID="2" presetClass="entr" presetSubtype="8" fill="hold" nodeType="afterEffect">
                                  <p:stCondLst>
                                    <p:cond delay="0"/>
                                  </p:stCondLst>
                                  <p:childTnLst>
                                    <p:set>
                                      <p:cBhvr>
                                        <p:cTn id="41" dur="1" fill="hold">
                                          <p:stCondLst>
                                            <p:cond delay="0"/>
                                          </p:stCondLst>
                                        </p:cTn>
                                        <p:tgtEl>
                                          <p:spTgt spid="123972"/>
                                        </p:tgtEl>
                                        <p:attrNameLst>
                                          <p:attrName>style.visibility</p:attrName>
                                        </p:attrNameLst>
                                      </p:cBhvr>
                                      <p:to>
                                        <p:strVal val="visible"/>
                                      </p:to>
                                    </p:set>
                                    <p:anim calcmode="lin" valueType="num">
                                      <p:cBhvr additive="base">
                                        <p:cTn id="42" dur="500" fill="hold"/>
                                        <p:tgtEl>
                                          <p:spTgt spid="123972"/>
                                        </p:tgtEl>
                                        <p:attrNameLst>
                                          <p:attrName>ppt_x</p:attrName>
                                        </p:attrNameLst>
                                      </p:cBhvr>
                                      <p:tavLst>
                                        <p:tav tm="0">
                                          <p:val>
                                            <p:strVal val="0-#ppt_w/2"/>
                                          </p:val>
                                        </p:tav>
                                        <p:tav tm="100000">
                                          <p:val>
                                            <p:strVal val="#ppt_x"/>
                                          </p:val>
                                        </p:tav>
                                      </p:tavLst>
                                    </p:anim>
                                    <p:anim calcmode="lin" valueType="num">
                                      <p:cBhvr additive="base">
                                        <p:cTn id="43" dur="500" fill="hold"/>
                                        <p:tgtEl>
                                          <p:spTgt spid="123972"/>
                                        </p:tgtEl>
                                        <p:attrNameLst>
                                          <p:attrName>ppt_y</p:attrName>
                                        </p:attrNameLst>
                                      </p:cBhvr>
                                      <p:tavLst>
                                        <p:tav tm="0">
                                          <p:val>
                                            <p:strVal val="#ppt_y"/>
                                          </p:val>
                                        </p:tav>
                                        <p:tav tm="100000">
                                          <p:val>
                                            <p:strVal val="#ppt_y"/>
                                          </p:val>
                                        </p:tav>
                                      </p:tavLst>
                                    </p:anim>
                                  </p:childTnLst>
                                </p:cTn>
                              </p:par>
                            </p:childTnLst>
                          </p:cTn>
                        </p:par>
                        <p:par>
                          <p:cTn id="44" fill="hold">
                            <p:stCondLst>
                              <p:cond delay="4000"/>
                            </p:stCondLst>
                            <p:childTnLst>
                              <p:par>
                                <p:cTn id="45" presetID="2" presetClass="entr" presetSubtype="8" fill="hold" nodeType="afterEffect">
                                  <p:stCondLst>
                                    <p:cond delay="0"/>
                                  </p:stCondLst>
                                  <p:childTnLst>
                                    <p:set>
                                      <p:cBhvr>
                                        <p:cTn id="46" dur="1" fill="hold">
                                          <p:stCondLst>
                                            <p:cond delay="0"/>
                                          </p:stCondLst>
                                        </p:cTn>
                                        <p:tgtEl>
                                          <p:spTgt spid="123963"/>
                                        </p:tgtEl>
                                        <p:attrNameLst>
                                          <p:attrName>style.visibility</p:attrName>
                                        </p:attrNameLst>
                                      </p:cBhvr>
                                      <p:to>
                                        <p:strVal val="visible"/>
                                      </p:to>
                                    </p:set>
                                    <p:anim calcmode="lin" valueType="num">
                                      <p:cBhvr additive="base">
                                        <p:cTn id="47" dur="500" fill="hold"/>
                                        <p:tgtEl>
                                          <p:spTgt spid="123963"/>
                                        </p:tgtEl>
                                        <p:attrNameLst>
                                          <p:attrName>ppt_x</p:attrName>
                                        </p:attrNameLst>
                                      </p:cBhvr>
                                      <p:tavLst>
                                        <p:tav tm="0">
                                          <p:val>
                                            <p:strVal val="0-#ppt_w/2"/>
                                          </p:val>
                                        </p:tav>
                                        <p:tav tm="100000">
                                          <p:val>
                                            <p:strVal val="#ppt_x"/>
                                          </p:val>
                                        </p:tav>
                                      </p:tavLst>
                                    </p:anim>
                                    <p:anim calcmode="lin" valueType="num">
                                      <p:cBhvr additive="base">
                                        <p:cTn id="48" dur="500" fill="hold"/>
                                        <p:tgtEl>
                                          <p:spTgt spid="123963"/>
                                        </p:tgtEl>
                                        <p:attrNameLst>
                                          <p:attrName>ppt_y</p:attrName>
                                        </p:attrNameLst>
                                      </p:cBhvr>
                                      <p:tavLst>
                                        <p:tav tm="0">
                                          <p:val>
                                            <p:strVal val="#ppt_y"/>
                                          </p:val>
                                        </p:tav>
                                        <p:tav tm="100000">
                                          <p:val>
                                            <p:strVal val="#ppt_y"/>
                                          </p:val>
                                        </p:tav>
                                      </p:tavLst>
                                    </p:anim>
                                  </p:childTnLst>
                                </p:cTn>
                              </p:par>
                            </p:childTnLst>
                          </p:cTn>
                        </p:par>
                        <p:par>
                          <p:cTn id="49" fill="hold">
                            <p:stCondLst>
                              <p:cond delay="4500"/>
                            </p:stCondLst>
                            <p:childTnLst>
                              <p:par>
                                <p:cTn id="50" presetID="2" presetClass="entr" presetSubtype="8" fill="hold" nodeType="afterEffect">
                                  <p:stCondLst>
                                    <p:cond delay="0"/>
                                  </p:stCondLst>
                                  <p:childTnLst>
                                    <p:set>
                                      <p:cBhvr>
                                        <p:cTn id="51" dur="1" fill="hold">
                                          <p:stCondLst>
                                            <p:cond delay="0"/>
                                          </p:stCondLst>
                                        </p:cTn>
                                        <p:tgtEl>
                                          <p:spTgt spid="123973"/>
                                        </p:tgtEl>
                                        <p:attrNameLst>
                                          <p:attrName>style.visibility</p:attrName>
                                        </p:attrNameLst>
                                      </p:cBhvr>
                                      <p:to>
                                        <p:strVal val="visible"/>
                                      </p:to>
                                    </p:set>
                                    <p:anim calcmode="lin" valueType="num">
                                      <p:cBhvr additive="base">
                                        <p:cTn id="52" dur="500" fill="hold"/>
                                        <p:tgtEl>
                                          <p:spTgt spid="123973"/>
                                        </p:tgtEl>
                                        <p:attrNameLst>
                                          <p:attrName>ppt_x</p:attrName>
                                        </p:attrNameLst>
                                      </p:cBhvr>
                                      <p:tavLst>
                                        <p:tav tm="0">
                                          <p:val>
                                            <p:strVal val="0-#ppt_w/2"/>
                                          </p:val>
                                        </p:tav>
                                        <p:tav tm="100000">
                                          <p:val>
                                            <p:strVal val="#ppt_x"/>
                                          </p:val>
                                        </p:tav>
                                      </p:tavLst>
                                    </p:anim>
                                    <p:anim calcmode="lin" valueType="num">
                                      <p:cBhvr additive="base">
                                        <p:cTn id="53" dur="500" fill="hold"/>
                                        <p:tgtEl>
                                          <p:spTgt spid="123973"/>
                                        </p:tgtEl>
                                        <p:attrNameLst>
                                          <p:attrName>ppt_y</p:attrName>
                                        </p:attrNameLst>
                                      </p:cBhvr>
                                      <p:tavLst>
                                        <p:tav tm="0">
                                          <p:val>
                                            <p:strVal val="#ppt_y"/>
                                          </p:val>
                                        </p:tav>
                                        <p:tav tm="100000">
                                          <p:val>
                                            <p:strVal val="#ppt_y"/>
                                          </p:val>
                                        </p:tav>
                                      </p:tavLst>
                                    </p:anim>
                                  </p:childTnLst>
                                </p:cTn>
                              </p:par>
                            </p:childTnLst>
                          </p:cTn>
                        </p:par>
                        <p:par>
                          <p:cTn id="54" fill="hold">
                            <p:stCondLst>
                              <p:cond delay="5000"/>
                            </p:stCondLst>
                            <p:childTnLst>
                              <p:par>
                                <p:cTn id="55" presetID="2" presetClass="entr" presetSubtype="8" fill="hold" nodeType="afterEffect">
                                  <p:stCondLst>
                                    <p:cond delay="0"/>
                                  </p:stCondLst>
                                  <p:childTnLst>
                                    <p:set>
                                      <p:cBhvr>
                                        <p:cTn id="56" dur="1" fill="hold">
                                          <p:stCondLst>
                                            <p:cond delay="0"/>
                                          </p:stCondLst>
                                        </p:cTn>
                                        <p:tgtEl>
                                          <p:spTgt spid="123978"/>
                                        </p:tgtEl>
                                        <p:attrNameLst>
                                          <p:attrName>style.visibility</p:attrName>
                                        </p:attrNameLst>
                                      </p:cBhvr>
                                      <p:to>
                                        <p:strVal val="visible"/>
                                      </p:to>
                                    </p:set>
                                    <p:anim calcmode="lin" valueType="num">
                                      <p:cBhvr additive="base">
                                        <p:cTn id="57" dur="500" fill="hold"/>
                                        <p:tgtEl>
                                          <p:spTgt spid="123978"/>
                                        </p:tgtEl>
                                        <p:attrNameLst>
                                          <p:attrName>ppt_x</p:attrName>
                                        </p:attrNameLst>
                                      </p:cBhvr>
                                      <p:tavLst>
                                        <p:tav tm="0">
                                          <p:val>
                                            <p:strVal val="0-#ppt_w/2"/>
                                          </p:val>
                                        </p:tav>
                                        <p:tav tm="100000">
                                          <p:val>
                                            <p:strVal val="#ppt_x"/>
                                          </p:val>
                                        </p:tav>
                                      </p:tavLst>
                                    </p:anim>
                                    <p:anim calcmode="lin" valueType="num">
                                      <p:cBhvr additive="base">
                                        <p:cTn id="58" dur="500" fill="hold"/>
                                        <p:tgtEl>
                                          <p:spTgt spid="123978"/>
                                        </p:tgtEl>
                                        <p:attrNameLst>
                                          <p:attrName>ppt_y</p:attrName>
                                        </p:attrNameLst>
                                      </p:cBhvr>
                                      <p:tavLst>
                                        <p:tav tm="0">
                                          <p:val>
                                            <p:strVal val="#ppt_y"/>
                                          </p:val>
                                        </p:tav>
                                        <p:tav tm="100000">
                                          <p:val>
                                            <p:strVal val="#ppt_y"/>
                                          </p:val>
                                        </p:tav>
                                      </p:tavLst>
                                    </p:anim>
                                  </p:childTnLst>
                                </p:cTn>
                              </p:par>
                            </p:childTnLst>
                          </p:cTn>
                        </p:par>
                        <p:par>
                          <p:cTn id="59" fill="hold">
                            <p:stCondLst>
                              <p:cond delay="5500"/>
                            </p:stCondLst>
                            <p:childTnLst>
                              <p:par>
                                <p:cTn id="60" presetID="2" presetClass="entr" presetSubtype="8" fill="hold" nodeType="afterEffect">
                                  <p:stCondLst>
                                    <p:cond delay="0"/>
                                  </p:stCondLst>
                                  <p:childTnLst>
                                    <p:set>
                                      <p:cBhvr>
                                        <p:cTn id="61" dur="1" fill="hold">
                                          <p:stCondLst>
                                            <p:cond delay="0"/>
                                          </p:stCondLst>
                                        </p:cTn>
                                        <p:tgtEl>
                                          <p:spTgt spid="123964"/>
                                        </p:tgtEl>
                                        <p:attrNameLst>
                                          <p:attrName>style.visibility</p:attrName>
                                        </p:attrNameLst>
                                      </p:cBhvr>
                                      <p:to>
                                        <p:strVal val="visible"/>
                                      </p:to>
                                    </p:set>
                                    <p:anim calcmode="lin" valueType="num">
                                      <p:cBhvr additive="base">
                                        <p:cTn id="62" dur="500" fill="hold"/>
                                        <p:tgtEl>
                                          <p:spTgt spid="123964"/>
                                        </p:tgtEl>
                                        <p:attrNameLst>
                                          <p:attrName>ppt_x</p:attrName>
                                        </p:attrNameLst>
                                      </p:cBhvr>
                                      <p:tavLst>
                                        <p:tav tm="0">
                                          <p:val>
                                            <p:strVal val="0-#ppt_w/2"/>
                                          </p:val>
                                        </p:tav>
                                        <p:tav tm="100000">
                                          <p:val>
                                            <p:strVal val="#ppt_x"/>
                                          </p:val>
                                        </p:tav>
                                      </p:tavLst>
                                    </p:anim>
                                    <p:anim calcmode="lin" valueType="num">
                                      <p:cBhvr additive="base">
                                        <p:cTn id="63" dur="500" fill="hold"/>
                                        <p:tgtEl>
                                          <p:spTgt spid="123964"/>
                                        </p:tgtEl>
                                        <p:attrNameLst>
                                          <p:attrName>ppt_y</p:attrName>
                                        </p:attrNameLst>
                                      </p:cBhvr>
                                      <p:tavLst>
                                        <p:tav tm="0">
                                          <p:val>
                                            <p:strVal val="#ppt_y"/>
                                          </p:val>
                                        </p:tav>
                                        <p:tav tm="100000">
                                          <p:val>
                                            <p:strVal val="#ppt_y"/>
                                          </p:val>
                                        </p:tav>
                                      </p:tavLst>
                                    </p:anim>
                                  </p:childTnLst>
                                </p:cTn>
                              </p:par>
                            </p:childTnLst>
                          </p:cTn>
                        </p:par>
                        <p:par>
                          <p:cTn id="64" fill="hold">
                            <p:stCondLst>
                              <p:cond delay="6000"/>
                            </p:stCondLst>
                            <p:childTnLst>
                              <p:par>
                                <p:cTn id="65" presetID="2" presetClass="entr" presetSubtype="8" fill="hold" nodeType="afterEffect">
                                  <p:stCondLst>
                                    <p:cond delay="0"/>
                                  </p:stCondLst>
                                  <p:childTnLst>
                                    <p:set>
                                      <p:cBhvr>
                                        <p:cTn id="66" dur="1" fill="hold">
                                          <p:stCondLst>
                                            <p:cond delay="0"/>
                                          </p:stCondLst>
                                        </p:cTn>
                                        <p:tgtEl>
                                          <p:spTgt spid="123974"/>
                                        </p:tgtEl>
                                        <p:attrNameLst>
                                          <p:attrName>style.visibility</p:attrName>
                                        </p:attrNameLst>
                                      </p:cBhvr>
                                      <p:to>
                                        <p:strVal val="visible"/>
                                      </p:to>
                                    </p:set>
                                    <p:anim calcmode="lin" valueType="num">
                                      <p:cBhvr additive="base">
                                        <p:cTn id="67" dur="500" fill="hold"/>
                                        <p:tgtEl>
                                          <p:spTgt spid="123974"/>
                                        </p:tgtEl>
                                        <p:attrNameLst>
                                          <p:attrName>ppt_x</p:attrName>
                                        </p:attrNameLst>
                                      </p:cBhvr>
                                      <p:tavLst>
                                        <p:tav tm="0">
                                          <p:val>
                                            <p:strVal val="0-#ppt_w/2"/>
                                          </p:val>
                                        </p:tav>
                                        <p:tav tm="100000">
                                          <p:val>
                                            <p:strVal val="#ppt_x"/>
                                          </p:val>
                                        </p:tav>
                                      </p:tavLst>
                                    </p:anim>
                                    <p:anim calcmode="lin" valueType="num">
                                      <p:cBhvr additive="base">
                                        <p:cTn id="68" dur="500" fill="hold"/>
                                        <p:tgtEl>
                                          <p:spTgt spid="123974"/>
                                        </p:tgtEl>
                                        <p:attrNameLst>
                                          <p:attrName>ppt_y</p:attrName>
                                        </p:attrNameLst>
                                      </p:cBhvr>
                                      <p:tavLst>
                                        <p:tav tm="0">
                                          <p:val>
                                            <p:strVal val="#ppt_y"/>
                                          </p:val>
                                        </p:tav>
                                        <p:tav tm="100000">
                                          <p:val>
                                            <p:strVal val="#ppt_y"/>
                                          </p:val>
                                        </p:tav>
                                      </p:tavLst>
                                    </p:anim>
                                  </p:childTnLst>
                                </p:cTn>
                              </p:par>
                            </p:childTnLst>
                          </p:cTn>
                        </p:par>
                        <p:par>
                          <p:cTn id="69" fill="hold">
                            <p:stCondLst>
                              <p:cond delay="6500"/>
                            </p:stCondLst>
                            <p:childTnLst>
                              <p:par>
                                <p:cTn id="70" presetID="2" presetClass="entr" presetSubtype="8" fill="hold" nodeType="afterEffect">
                                  <p:stCondLst>
                                    <p:cond delay="0"/>
                                  </p:stCondLst>
                                  <p:childTnLst>
                                    <p:set>
                                      <p:cBhvr>
                                        <p:cTn id="71" dur="1" fill="hold">
                                          <p:stCondLst>
                                            <p:cond delay="0"/>
                                          </p:stCondLst>
                                        </p:cTn>
                                        <p:tgtEl>
                                          <p:spTgt spid="123975"/>
                                        </p:tgtEl>
                                        <p:attrNameLst>
                                          <p:attrName>style.visibility</p:attrName>
                                        </p:attrNameLst>
                                      </p:cBhvr>
                                      <p:to>
                                        <p:strVal val="visible"/>
                                      </p:to>
                                    </p:set>
                                    <p:anim calcmode="lin" valueType="num">
                                      <p:cBhvr additive="base">
                                        <p:cTn id="72" dur="500" fill="hold"/>
                                        <p:tgtEl>
                                          <p:spTgt spid="123975"/>
                                        </p:tgtEl>
                                        <p:attrNameLst>
                                          <p:attrName>ppt_x</p:attrName>
                                        </p:attrNameLst>
                                      </p:cBhvr>
                                      <p:tavLst>
                                        <p:tav tm="0">
                                          <p:val>
                                            <p:strVal val="0-#ppt_w/2"/>
                                          </p:val>
                                        </p:tav>
                                        <p:tav tm="100000">
                                          <p:val>
                                            <p:strVal val="#ppt_x"/>
                                          </p:val>
                                        </p:tav>
                                      </p:tavLst>
                                    </p:anim>
                                    <p:anim calcmode="lin" valueType="num">
                                      <p:cBhvr additive="base">
                                        <p:cTn id="73" dur="500" fill="hold"/>
                                        <p:tgtEl>
                                          <p:spTgt spid="123975"/>
                                        </p:tgtEl>
                                        <p:attrNameLst>
                                          <p:attrName>ppt_y</p:attrName>
                                        </p:attrNameLst>
                                      </p:cBhvr>
                                      <p:tavLst>
                                        <p:tav tm="0">
                                          <p:val>
                                            <p:strVal val="#ppt_y"/>
                                          </p:val>
                                        </p:tav>
                                        <p:tav tm="100000">
                                          <p:val>
                                            <p:strVal val="#ppt_y"/>
                                          </p:val>
                                        </p:tav>
                                      </p:tavLst>
                                    </p:anim>
                                  </p:childTnLst>
                                </p:cTn>
                              </p:par>
                            </p:childTnLst>
                          </p:cTn>
                        </p:par>
                        <p:par>
                          <p:cTn id="74" fill="hold">
                            <p:stCondLst>
                              <p:cond delay="7000"/>
                            </p:stCondLst>
                            <p:childTnLst>
                              <p:par>
                                <p:cTn id="75" presetID="2" presetClass="entr" presetSubtype="8" fill="hold" nodeType="afterEffect">
                                  <p:stCondLst>
                                    <p:cond delay="0"/>
                                  </p:stCondLst>
                                  <p:childTnLst>
                                    <p:set>
                                      <p:cBhvr>
                                        <p:cTn id="76" dur="1" fill="hold">
                                          <p:stCondLst>
                                            <p:cond delay="0"/>
                                          </p:stCondLst>
                                        </p:cTn>
                                        <p:tgtEl>
                                          <p:spTgt spid="123976"/>
                                        </p:tgtEl>
                                        <p:attrNameLst>
                                          <p:attrName>style.visibility</p:attrName>
                                        </p:attrNameLst>
                                      </p:cBhvr>
                                      <p:to>
                                        <p:strVal val="visible"/>
                                      </p:to>
                                    </p:set>
                                    <p:anim calcmode="lin" valueType="num">
                                      <p:cBhvr additive="base">
                                        <p:cTn id="77" dur="500" fill="hold"/>
                                        <p:tgtEl>
                                          <p:spTgt spid="123976"/>
                                        </p:tgtEl>
                                        <p:attrNameLst>
                                          <p:attrName>ppt_x</p:attrName>
                                        </p:attrNameLst>
                                      </p:cBhvr>
                                      <p:tavLst>
                                        <p:tav tm="0">
                                          <p:val>
                                            <p:strVal val="0-#ppt_w/2"/>
                                          </p:val>
                                        </p:tav>
                                        <p:tav tm="100000">
                                          <p:val>
                                            <p:strVal val="#ppt_x"/>
                                          </p:val>
                                        </p:tav>
                                      </p:tavLst>
                                    </p:anim>
                                    <p:anim calcmode="lin" valueType="num">
                                      <p:cBhvr additive="base">
                                        <p:cTn id="78" dur="500" fill="hold"/>
                                        <p:tgtEl>
                                          <p:spTgt spid="123976"/>
                                        </p:tgtEl>
                                        <p:attrNameLst>
                                          <p:attrName>ppt_y</p:attrName>
                                        </p:attrNameLst>
                                      </p:cBhvr>
                                      <p:tavLst>
                                        <p:tav tm="0">
                                          <p:val>
                                            <p:strVal val="#ppt_y"/>
                                          </p:val>
                                        </p:tav>
                                        <p:tav tm="100000">
                                          <p:val>
                                            <p:strVal val="#ppt_y"/>
                                          </p:val>
                                        </p:tav>
                                      </p:tavLst>
                                    </p:anim>
                                  </p:childTnLst>
                                </p:cTn>
                              </p:par>
                            </p:childTnLst>
                          </p:cTn>
                        </p:par>
                        <p:par>
                          <p:cTn id="79" fill="hold">
                            <p:stCondLst>
                              <p:cond delay="7500"/>
                            </p:stCondLst>
                            <p:childTnLst>
                              <p:par>
                                <p:cTn id="80" presetID="2" presetClass="entr" presetSubtype="8" fill="hold" nodeType="afterEffect">
                                  <p:stCondLst>
                                    <p:cond delay="0"/>
                                  </p:stCondLst>
                                  <p:childTnLst>
                                    <p:set>
                                      <p:cBhvr>
                                        <p:cTn id="81" dur="1" fill="hold">
                                          <p:stCondLst>
                                            <p:cond delay="0"/>
                                          </p:stCondLst>
                                        </p:cTn>
                                        <p:tgtEl>
                                          <p:spTgt spid="123977"/>
                                        </p:tgtEl>
                                        <p:attrNameLst>
                                          <p:attrName>style.visibility</p:attrName>
                                        </p:attrNameLst>
                                      </p:cBhvr>
                                      <p:to>
                                        <p:strVal val="visible"/>
                                      </p:to>
                                    </p:set>
                                    <p:anim calcmode="lin" valueType="num">
                                      <p:cBhvr additive="base">
                                        <p:cTn id="82" dur="500" fill="hold"/>
                                        <p:tgtEl>
                                          <p:spTgt spid="123977"/>
                                        </p:tgtEl>
                                        <p:attrNameLst>
                                          <p:attrName>ppt_x</p:attrName>
                                        </p:attrNameLst>
                                      </p:cBhvr>
                                      <p:tavLst>
                                        <p:tav tm="0">
                                          <p:val>
                                            <p:strVal val="0-#ppt_w/2"/>
                                          </p:val>
                                        </p:tav>
                                        <p:tav tm="100000">
                                          <p:val>
                                            <p:strVal val="#ppt_x"/>
                                          </p:val>
                                        </p:tav>
                                      </p:tavLst>
                                    </p:anim>
                                    <p:anim calcmode="lin" valueType="num">
                                      <p:cBhvr additive="base">
                                        <p:cTn id="83" dur="500" fill="hold"/>
                                        <p:tgtEl>
                                          <p:spTgt spid="123977"/>
                                        </p:tgtEl>
                                        <p:attrNameLst>
                                          <p:attrName>ppt_y</p:attrName>
                                        </p:attrNameLst>
                                      </p:cBhvr>
                                      <p:tavLst>
                                        <p:tav tm="0">
                                          <p:val>
                                            <p:strVal val="#ppt_y"/>
                                          </p:val>
                                        </p:tav>
                                        <p:tav tm="100000">
                                          <p:val>
                                            <p:strVal val="#ppt_y"/>
                                          </p:val>
                                        </p:tav>
                                      </p:tavLst>
                                    </p:anim>
                                  </p:childTnLst>
                                </p:cTn>
                              </p:par>
                            </p:childTnLst>
                          </p:cTn>
                        </p:par>
                        <p:par>
                          <p:cTn id="84" fill="hold">
                            <p:stCondLst>
                              <p:cond delay="8000"/>
                            </p:stCondLst>
                            <p:childTnLst>
                              <p:par>
                                <p:cTn id="85" presetID="2" presetClass="entr" presetSubtype="8" fill="hold" nodeType="afterEffect">
                                  <p:stCondLst>
                                    <p:cond delay="0"/>
                                  </p:stCondLst>
                                  <p:childTnLst>
                                    <p:set>
                                      <p:cBhvr>
                                        <p:cTn id="86" dur="1" fill="hold">
                                          <p:stCondLst>
                                            <p:cond delay="0"/>
                                          </p:stCondLst>
                                        </p:cTn>
                                        <p:tgtEl>
                                          <p:spTgt spid="123979"/>
                                        </p:tgtEl>
                                        <p:attrNameLst>
                                          <p:attrName>style.visibility</p:attrName>
                                        </p:attrNameLst>
                                      </p:cBhvr>
                                      <p:to>
                                        <p:strVal val="visible"/>
                                      </p:to>
                                    </p:set>
                                    <p:anim calcmode="lin" valueType="num">
                                      <p:cBhvr additive="base">
                                        <p:cTn id="87" dur="500" fill="hold"/>
                                        <p:tgtEl>
                                          <p:spTgt spid="123979"/>
                                        </p:tgtEl>
                                        <p:attrNameLst>
                                          <p:attrName>ppt_x</p:attrName>
                                        </p:attrNameLst>
                                      </p:cBhvr>
                                      <p:tavLst>
                                        <p:tav tm="0">
                                          <p:val>
                                            <p:strVal val="0-#ppt_w/2"/>
                                          </p:val>
                                        </p:tav>
                                        <p:tav tm="100000">
                                          <p:val>
                                            <p:strVal val="#ppt_x"/>
                                          </p:val>
                                        </p:tav>
                                      </p:tavLst>
                                    </p:anim>
                                    <p:anim calcmode="lin" valueType="num">
                                      <p:cBhvr additive="base">
                                        <p:cTn id="88" dur="500" fill="hold"/>
                                        <p:tgtEl>
                                          <p:spTgt spid="123979"/>
                                        </p:tgtEl>
                                        <p:attrNameLst>
                                          <p:attrName>ppt_y</p:attrName>
                                        </p:attrNameLst>
                                      </p:cBhvr>
                                      <p:tavLst>
                                        <p:tav tm="0">
                                          <p:val>
                                            <p:strVal val="#ppt_y"/>
                                          </p:val>
                                        </p:tav>
                                        <p:tav tm="100000">
                                          <p:val>
                                            <p:strVal val="#ppt_y"/>
                                          </p:val>
                                        </p:tav>
                                      </p:tavLst>
                                    </p:anim>
                                  </p:childTnLst>
                                </p:cTn>
                              </p:par>
                            </p:childTnLst>
                          </p:cTn>
                        </p:par>
                        <p:par>
                          <p:cTn id="89" fill="hold">
                            <p:stCondLst>
                              <p:cond delay="8500"/>
                            </p:stCondLst>
                            <p:childTnLst>
                              <p:par>
                                <p:cTn id="90" presetID="2" presetClass="entr" presetSubtype="8" fill="hold" nodeType="afterEffect">
                                  <p:stCondLst>
                                    <p:cond delay="0"/>
                                  </p:stCondLst>
                                  <p:childTnLst>
                                    <p:set>
                                      <p:cBhvr>
                                        <p:cTn id="91" dur="1" fill="hold">
                                          <p:stCondLst>
                                            <p:cond delay="0"/>
                                          </p:stCondLst>
                                        </p:cTn>
                                        <p:tgtEl>
                                          <p:spTgt spid="264213"/>
                                        </p:tgtEl>
                                        <p:attrNameLst>
                                          <p:attrName>style.visibility</p:attrName>
                                        </p:attrNameLst>
                                      </p:cBhvr>
                                      <p:to>
                                        <p:strVal val="visible"/>
                                      </p:to>
                                    </p:set>
                                    <p:anim calcmode="lin" valueType="num">
                                      <p:cBhvr additive="base">
                                        <p:cTn id="92" dur="500" fill="hold"/>
                                        <p:tgtEl>
                                          <p:spTgt spid="264213"/>
                                        </p:tgtEl>
                                        <p:attrNameLst>
                                          <p:attrName>ppt_x</p:attrName>
                                        </p:attrNameLst>
                                      </p:cBhvr>
                                      <p:tavLst>
                                        <p:tav tm="0">
                                          <p:val>
                                            <p:strVal val="0-#ppt_w/2"/>
                                          </p:val>
                                        </p:tav>
                                        <p:tav tm="100000">
                                          <p:val>
                                            <p:strVal val="#ppt_x"/>
                                          </p:val>
                                        </p:tav>
                                      </p:tavLst>
                                    </p:anim>
                                    <p:anim calcmode="lin" valueType="num">
                                      <p:cBhvr additive="base">
                                        <p:cTn id="93" dur="500" fill="hold"/>
                                        <p:tgtEl>
                                          <p:spTgt spid="26421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
    <a:dk1>
      <a:srgbClr val="000000"/>
    </a:dk1>
    <a:lt1>
      <a:srgbClr val="FFFFFF"/>
    </a:lt1>
    <a:dk2>
      <a:srgbClr val="000000"/>
    </a:dk2>
    <a:lt2>
      <a:srgbClr val="808080"/>
    </a:lt2>
    <a:accent1>
      <a:srgbClr val="99CCFF"/>
    </a:accent1>
    <a:accent2>
      <a:srgbClr val="3D91DA"/>
    </a:accent2>
    <a:accent3>
      <a:srgbClr val="FFFFFF"/>
    </a:accent3>
    <a:accent4>
      <a:srgbClr val="000000"/>
    </a:accent4>
    <a:accent5>
      <a:srgbClr val="CAE2FF"/>
    </a:accent5>
    <a:accent6>
      <a:srgbClr val="3683C5"/>
    </a:accent6>
    <a:hlink>
      <a:srgbClr val="3333CC"/>
    </a:hlink>
    <a:folHlink>
      <a:srgbClr val="AF67FF"/>
    </a:folHlink>
  </a:clrScheme>
</a:themeOverride>
</file>

<file path=ppt/theme/themeOverride10.xml><?xml version="1.0" encoding="utf-8"?>
<a:themeOverride xmlns:a="http://schemas.openxmlformats.org/drawingml/2006/main">
  <a:clrScheme name="">
    <a:dk1>
      <a:srgbClr val="000000"/>
    </a:dk1>
    <a:lt1>
      <a:srgbClr val="FFFFFF"/>
    </a:lt1>
    <a:dk2>
      <a:srgbClr val="000000"/>
    </a:dk2>
    <a:lt2>
      <a:srgbClr val="808080"/>
    </a:lt2>
    <a:accent1>
      <a:srgbClr val="99CCFF"/>
    </a:accent1>
    <a:accent2>
      <a:srgbClr val="3D91DA"/>
    </a:accent2>
    <a:accent3>
      <a:srgbClr val="FFFFFF"/>
    </a:accent3>
    <a:accent4>
      <a:srgbClr val="000000"/>
    </a:accent4>
    <a:accent5>
      <a:srgbClr val="CAE2FF"/>
    </a:accent5>
    <a:accent6>
      <a:srgbClr val="3683C5"/>
    </a:accent6>
    <a:hlink>
      <a:srgbClr val="3333CC"/>
    </a:hlink>
    <a:folHlink>
      <a:srgbClr val="AF67FF"/>
    </a:folHlink>
  </a:clrScheme>
</a:themeOverride>
</file>

<file path=ppt/theme/themeOverride11.xml><?xml version="1.0" encoding="utf-8"?>
<a:themeOverride xmlns:a="http://schemas.openxmlformats.org/drawingml/2006/main">
  <a:clrScheme name="">
    <a:dk1>
      <a:srgbClr val="000000"/>
    </a:dk1>
    <a:lt1>
      <a:srgbClr val="FFFFFF"/>
    </a:lt1>
    <a:dk2>
      <a:srgbClr val="000000"/>
    </a:dk2>
    <a:lt2>
      <a:srgbClr val="808080"/>
    </a:lt2>
    <a:accent1>
      <a:srgbClr val="99CCFF"/>
    </a:accent1>
    <a:accent2>
      <a:srgbClr val="3D91DA"/>
    </a:accent2>
    <a:accent3>
      <a:srgbClr val="FFFFFF"/>
    </a:accent3>
    <a:accent4>
      <a:srgbClr val="000000"/>
    </a:accent4>
    <a:accent5>
      <a:srgbClr val="CAE2FF"/>
    </a:accent5>
    <a:accent6>
      <a:srgbClr val="3683C5"/>
    </a:accent6>
    <a:hlink>
      <a:srgbClr val="3333CC"/>
    </a:hlink>
    <a:folHlink>
      <a:srgbClr val="AF67FF"/>
    </a:folHlink>
  </a:clrScheme>
</a:themeOverride>
</file>

<file path=ppt/theme/themeOverride12.xml><?xml version="1.0" encoding="utf-8"?>
<a:themeOverride xmlns:a="http://schemas.openxmlformats.org/drawingml/2006/main">
  <a:clrScheme name="">
    <a:dk1>
      <a:srgbClr val="000000"/>
    </a:dk1>
    <a:lt1>
      <a:srgbClr val="FFFFFF"/>
    </a:lt1>
    <a:dk2>
      <a:srgbClr val="000000"/>
    </a:dk2>
    <a:lt2>
      <a:srgbClr val="808080"/>
    </a:lt2>
    <a:accent1>
      <a:srgbClr val="99CCFF"/>
    </a:accent1>
    <a:accent2>
      <a:srgbClr val="3D91DA"/>
    </a:accent2>
    <a:accent3>
      <a:srgbClr val="FFFFFF"/>
    </a:accent3>
    <a:accent4>
      <a:srgbClr val="000000"/>
    </a:accent4>
    <a:accent5>
      <a:srgbClr val="CAE2FF"/>
    </a:accent5>
    <a:accent6>
      <a:srgbClr val="3683C5"/>
    </a:accent6>
    <a:hlink>
      <a:srgbClr val="3333CC"/>
    </a:hlink>
    <a:folHlink>
      <a:srgbClr val="AF67FF"/>
    </a:folHlink>
  </a:clrScheme>
</a:themeOverride>
</file>

<file path=ppt/theme/themeOverride2.xml><?xml version="1.0" encoding="utf-8"?>
<a:themeOverride xmlns:a="http://schemas.openxmlformats.org/drawingml/2006/main">
  <a:clrScheme name="">
    <a:dk1>
      <a:srgbClr val="000000"/>
    </a:dk1>
    <a:lt1>
      <a:srgbClr val="FFFFFF"/>
    </a:lt1>
    <a:dk2>
      <a:srgbClr val="000000"/>
    </a:dk2>
    <a:lt2>
      <a:srgbClr val="808080"/>
    </a:lt2>
    <a:accent1>
      <a:srgbClr val="99CCFF"/>
    </a:accent1>
    <a:accent2>
      <a:srgbClr val="3D91DA"/>
    </a:accent2>
    <a:accent3>
      <a:srgbClr val="FFFFFF"/>
    </a:accent3>
    <a:accent4>
      <a:srgbClr val="000000"/>
    </a:accent4>
    <a:accent5>
      <a:srgbClr val="CAE2FF"/>
    </a:accent5>
    <a:accent6>
      <a:srgbClr val="3683C5"/>
    </a:accent6>
    <a:hlink>
      <a:srgbClr val="3333CC"/>
    </a:hlink>
    <a:folHlink>
      <a:srgbClr val="AF67FF"/>
    </a:folHlink>
  </a:clrScheme>
</a:themeOverride>
</file>

<file path=ppt/theme/themeOverride3.xml><?xml version="1.0" encoding="utf-8"?>
<a:themeOverride xmlns:a="http://schemas.openxmlformats.org/drawingml/2006/main">
  <a:clrScheme name="">
    <a:dk1>
      <a:srgbClr val="000000"/>
    </a:dk1>
    <a:lt1>
      <a:srgbClr val="FFFFFF"/>
    </a:lt1>
    <a:dk2>
      <a:srgbClr val="000000"/>
    </a:dk2>
    <a:lt2>
      <a:srgbClr val="808080"/>
    </a:lt2>
    <a:accent1>
      <a:srgbClr val="99CCFF"/>
    </a:accent1>
    <a:accent2>
      <a:srgbClr val="3D91DA"/>
    </a:accent2>
    <a:accent3>
      <a:srgbClr val="FFFFFF"/>
    </a:accent3>
    <a:accent4>
      <a:srgbClr val="000000"/>
    </a:accent4>
    <a:accent5>
      <a:srgbClr val="CAE2FF"/>
    </a:accent5>
    <a:accent6>
      <a:srgbClr val="3683C5"/>
    </a:accent6>
    <a:hlink>
      <a:srgbClr val="3333CC"/>
    </a:hlink>
    <a:folHlink>
      <a:srgbClr val="AF67FF"/>
    </a:folHlink>
  </a:clrScheme>
</a:themeOverride>
</file>

<file path=ppt/theme/themeOverride4.xml><?xml version="1.0" encoding="utf-8"?>
<a:themeOverride xmlns:a="http://schemas.openxmlformats.org/drawingml/2006/main">
  <a:clrScheme name="">
    <a:dk1>
      <a:srgbClr val="000000"/>
    </a:dk1>
    <a:lt1>
      <a:srgbClr val="FFFFFF"/>
    </a:lt1>
    <a:dk2>
      <a:srgbClr val="000000"/>
    </a:dk2>
    <a:lt2>
      <a:srgbClr val="808080"/>
    </a:lt2>
    <a:accent1>
      <a:srgbClr val="99CCFF"/>
    </a:accent1>
    <a:accent2>
      <a:srgbClr val="3D91DA"/>
    </a:accent2>
    <a:accent3>
      <a:srgbClr val="FFFFFF"/>
    </a:accent3>
    <a:accent4>
      <a:srgbClr val="000000"/>
    </a:accent4>
    <a:accent5>
      <a:srgbClr val="CAE2FF"/>
    </a:accent5>
    <a:accent6>
      <a:srgbClr val="3683C5"/>
    </a:accent6>
    <a:hlink>
      <a:srgbClr val="3333CC"/>
    </a:hlink>
    <a:folHlink>
      <a:srgbClr val="AF67FF"/>
    </a:folHlink>
  </a:clrScheme>
</a:themeOverride>
</file>

<file path=ppt/theme/themeOverride5.xml><?xml version="1.0" encoding="utf-8"?>
<a:themeOverride xmlns:a="http://schemas.openxmlformats.org/drawingml/2006/main">
  <a:clrScheme name="">
    <a:dk1>
      <a:srgbClr val="000000"/>
    </a:dk1>
    <a:lt1>
      <a:srgbClr val="FFFFFF"/>
    </a:lt1>
    <a:dk2>
      <a:srgbClr val="000000"/>
    </a:dk2>
    <a:lt2>
      <a:srgbClr val="808080"/>
    </a:lt2>
    <a:accent1>
      <a:srgbClr val="99CCFF"/>
    </a:accent1>
    <a:accent2>
      <a:srgbClr val="3D91DA"/>
    </a:accent2>
    <a:accent3>
      <a:srgbClr val="FFFFFF"/>
    </a:accent3>
    <a:accent4>
      <a:srgbClr val="000000"/>
    </a:accent4>
    <a:accent5>
      <a:srgbClr val="CAE2FF"/>
    </a:accent5>
    <a:accent6>
      <a:srgbClr val="3683C5"/>
    </a:accent6>
    <a:hlink>
      <a:srgbClr val="3333CC"/>
    </a:hlink>
    <a:folHlink>
      <a:srgbClr val="AF67FF"/>
    </a:folHlink>
  </a:clrScheme>
</a:themeOverride>
</file>

<file path=ppt/theme/themeOverride6.xml><?xml version="1.0" encoding="utf-8"?>
<a:themeOverride xmlns:a="http://schemas.openxmlformats.org/drawingml/2006/main">
  <a:clrScheme name="">
    <a:dk1>
      <a:srgbClr val="000000"/>
    </a:dk1>
    <a:lt1>
      <a:srgbClr val="FFFFFF"/>
    </a:lt1>
    <a:dk2>
      <a:srgbClr val="000000"/>
    </a:dk2>
    <a:lt2>
      <a:srgbClr val="808080"/>
    </a:lt2>
    <a:accent1>
      <a:srgbClr val="99CCFF"/>
    </a:accent1>
    <a:accent2>
      <a:srgbClr val="3D91DA"/>
    </a:accent2>
    <a:accent3>
      <a:srgbClr val="FFFFFF"/>
    </a:accent3>
    <a:accent4>
      <a:srgbClr val="000000"/>
    </a:accent4>
    <a:accent5>
      <a:srgbClr val="CAE2FF"/>
    </a:accent5>
    <a:accent6>
      <a:srgbClr val="3683C5"/>
    </a:accent6>
    <a:hlink>
      <a:srgbClr val="3333CC"/>
    </a:hlink>
    <a:folHlink>
      <a:srgbClr val="AF67FF"/>
    </a:folHlink>
  </a:clrScheme>
</a:themeOverride>
</file>

<file path=ppt/theme/themeOverride7.xml><?xml version="1.0" encoding="utf-8"?>
<a:themeOverride xmlns:a="http://schemas.openxmlformats.org/drawingml/2006/main">
  <a:clrScheme name="">
    <a:dk1>
      <a:srgbClr val="000000"/>
    </a:dk1>
    <a:lt1>
      <a:srgbClr val="FFFFFF"/>
    </a:lt1>
    <a:dk2>
      <a:srgbClr val="000000"/>
    </a:dk2>
    <a:lt2>
      <a:srgbClr val="808080"/>
    </a:lt2>
    <a:accent1>
      <a:srgbClr val="99CCFF"/>
    </a:accent1>
    <a:accent2>
      <a:srgbClr val="3D91DA"/>
    </a:accent2>
    <a:accent3>
      <a:srgbClr val="FFFFFF"/>
    </a:accent3>
    <a:accent4>
      <a:srgbClr val="000000"/>
    </a:accent4>
    <a:accent5>
      <a:srgbClr val="CAE2FF"/>
    </a:accent5>
    <a:accent6>
      <a:srgbClr val="3683C5"/>
    </a:accent6>
    <a:hlink>
      <a:srgbClr val="3333CC"/>
    </a:hlink>
    <a:folHlink>
      <a:srgbClr val="AF67FF"/>
    </a:folHlink>
  </a:clrScheme>
</a:themeOverride>
</file>

<file path=ppt/theme/themeOverride8.xml><?xml version="1.0" encoding="utf-8"?>
<a:themeOverride xmlns:a="http://schemas.openxmlformats.org/drawingml/2006/main">
  <a:clrScheme name="">
    <a:dk1>
      <a:srgbClr val="000000"/>
    </a:dk1>
    <a:lt1>
      <a:srgbClr val="FFFFFF"/>
    </a:lt1>
    <a:dk2>
      <a:srgbClr val="000000"/>
    </a:dk2>
    <a:lt2>
      <a:srgbClr val="808080"/>
    </a:lt2>
    <a:accent1>
      <a:srgbClr val="99CCFF"/>
    </a:accent1>
    <a:accent2>
      <a:srgbClr val="3D91DA"/>
    </a:accent2>
    <a:accent3>
      <a:srgbClr val="FFFFFF"/>
    </a:accent3>
    <a:accent4>
      <a:srgbClr val="000000"/>
    </a:accent4>
    <a:accent5>
      <a:srgbClr val="CAE2FF"/>
    </a:accent5>
    <a:accent6>
      <a:srgbClr val="3683C5"/>
    </a:accent6>
    <a:hlink>
      <a:srgbClr val="3333CC"/>
    </a:hlink>
    <a:folHlink>
      <a:srgbClr val="AF67FF"/>
    </a:folHlink>
  </a:clrScheme>
</a:themeOverride>
</file>

<file path=ppt/theme/themeOverride9.xml><?xml version="1.0" encoding="utf-8"?>
<a:themeOverride xmlns:a="http://schemas.openxmlformats.org/drawingml/2006/main">
  <a:clrScheme name="">
    <a:dk1>
      <a:srgbClr val="000000"/>
    </a:dk1>
    <a:lt1>
      <a:srgbClr val="FFFFFF"/>
    </a:lt1>
    <a:dk2>
      <a:srgbClr val="000000"/>
    </a:dk2>
    <a:lt2>
      <a:srgbClr val="808080"/>
    </a:lt2>
    <a:accent1>
      <a:srgbClr val="99CCFF"/>
    </a:accent1>
    <a:accent2>
      <a:srgbClr val="3D91DA"/>
    </a:accent2>
    <a:accent3>
      <a:srgbClr val="FFFFFF"/>
    </a:accent3>
    <a:accent4>
      <a:srgbClr val="000000"/>
    </a:accent4>
    <a:accent5>
      <a:srgbClr val="CAE2FF"/>
    </a:accent5>
    <a:accent6>
      <a:srgbClr val="3683C5"/>
    </a:accent6>
    <a:hlink>
      <a:srgbClr val="3333CC"/>
    </a:hlink>
    <a:folHlink>
      <a:srgbClr val="AF67FF"/>
    </a:folHlink>
  </a:clrScheme>
</a:themeOverride>
</file>

<file path=docProps/app.xml><?xml version="1.0" encoding="utf-8"?>
<Properties xmlns="http://schemas.openxmlformats.org/officeDocument/2006/extended-properties" xmlns:vt="http://schemas.openxmlformats.org/officeDocument/2006/docPropsVTypes">
  <Template/>
  <TotalTime>3585</TotalTime>
  <Words>1153</Words>
  <Application>Microsoft Office PowerPoint</Application>
  <PresentationFormat>Custom</PresentationFormat>
  <Paragraphs>177</Paragraphs>
  <Slides>12</Slides>
  <Notes>12</Notes>
  <HiddenSlides>0</HiddenSlides>
  <MMClips>0</MMClips>
  <ScaleCrop>false</ScaleCrop>
  <HeadingPairs>
    <vt:vector size="10" baseType="variant">
      <vt:variant>
        <vt:lpstr>Fonts Used</vt:lpstr>
      </vt:variant>
      <vt:variant>
        <vt:i4>3</vt:i4>
      </vt:variant>
      <vt:variant>
        <vt:lpstr>Theme</vt:lpstr>
      </vt:variant>
      <vt:variant>
        <vt:i4>1</vt:i4>
      </vt:variant>
      <vt:variant>
        <vt:lpstr>Links</vt:lpstr>
      </vt:variant>
      <vt:variant>
        <vt:i4>1</vt:i4>
      </vt:variant>
      <vt:variant>
        <vt:lpstr>Embedded OLE Servers</vt:lpstr>
      </vt:variant>
      <vt:variant>
        <vt:i4>1</vt:i4>
      </vt:variant>
      <vt:variant>
        <vt:lpstr>Slide Titles</vt:lpstr>
      </vt:variant>
      <vt:variant>
        <vt:i4>12</vt:i4>
      </vt:variant>
    </vt:vector>
  </HeadingPairs>
  <TitlesOfParts>
    <vt:vector size="18" baseType="lpstr">
      <vt:lpstr>Arial</vt:lpstr>
      <vt:lpstr>Times New Roman</vt:lpstr>
      <vt:lpstr>Tahoma</vt:lpstr>
      <vt:lpstr>Default Design</vt:lpstr>
      <vt:lpstr>C:\Users\Sarah\AppData\Local\Microsoft\Windows\Temporary Internet Files\Content.Outlook\N87A40I4\Product Picture.doc</vt:lpstr>
      <vt:lpstr>Bitmap Image</vt:lpstr>
      <vt:lpstr>Introducing More4Apps</vt:lpstr>
      <vt:lpstr>More4Apps Background</vt:lpstr>
      <vt:lpstr>Why the World likes Excel…</vt:lpstr>
      <vt:lpstr>Excel Integration Options</vt:lpstr>
      <vt:lpstr>Why More4Apps?</vt:lpstr>
      <vt:lpstr>Why More4Apps?</vt:lpstr>
      <vt:lpstr>Why More4Apps …</vt:lpstr>
      <vt:lpstr>Solution Footprint</vt:lpstr>
      <vt:lpstr>A Sample of Our Customers</vt:lpstr>
      <vt:lpstr>Client Quote</vt:lpstr>
      <vt:lpstr>Where to from here?</vt:lpstr>
      <vt:lpstr>Contact Us Page</vt:lpstr>
    </vt:vector>
  </TitlesOfParts>
  <Company>More4Apps Ltd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Mike Smith</dc:creator>
  <cp:lastModifiedBy>Sarah</cp:lastModifiedBy>
  <cp:revision>177</cp:revision>
  <dcterms:created xsi:type="dcterms:W3CDTF">2006-10-16T13:58:21Z</dcterms:created>
  <dcterms:modified xsi:type="dcterms:W3CDTF">2010-01-13T20:36:14Z</dcterms:modified>
</cp:coreProperties>
</file>