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59" r:id="rId3"/>
    <p:sldId id="260" r:id="rId4"/>
    <p:sldId id="300" r:id="rId5"/>
    <p:sldId id="290" r:id="rId6"/>
    <p:sldId id="317" r:id="rId7"/>
    <p:sldId id="293" r:id="rId8"/>
    <p:sldId id="294" r:id="rId9"/>
    <p:sldId id="310" r:id="rId10"/>
    <p:sldId id="301" r:id="rId11"/>
    <p:sldId id="295" r:id="rId12"/>
    <p:sldId id="296" r:id="rId13"/>
    <p:sldId id="309" r:id="rId14"/>
    <p:sldId id="311" r:id="rId15"/>
    <p:sldId id="297" r:id="rId16"/>
    <p:sldId id="298" r:id="rId17"/>
    <p:sldId id="303" r:id="rId18"/>
    <p:sldId id="312" r:id="rId19"/>
    <p:sldId id="318" r:id="rId20"/>
    <p:sldId id="319" r:id="rId21"/>
    <p:sldId id="313" r:id="rId22"/>
    <p:sldId id="320" r:id="rId23"/>
    <p:sldId id="322" r:id="rId24"/>
    <p:sldId id="323" r:id="rId25"/>
    <p:sldId id="324" r:id="rId26"/>
    <p:sldId id="314" r:id="rId27"/>
    <p:sldId id="284" r:id="rId28"/>
    <p:sldId id="286" r:id="rId29"/>
    <p:sldId id="287" r:id="rId30"/>
    <p:sldId id="288" r:id="rId31"/>
    <p:sldId id="325" r:id="rId32"/>
    <p:sldId id="326" r:id="rId33"/>
    <p:sldId id="327" r:id="rId3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FFFFFF"/>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94" autoAdjust="0"/>
  </p:normalViewPr>
  <p:slideViewPr>
    <p:cSldViewPr>
      <p:cViewPr varScale="1">
        <p:scale>
          <a:sx n="63" d="100"/>
          <a:sy n="63" d="100"/>
        </p:scale>
        <p:origin x="-63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1825"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09">
              <a:defRPr sz="1300"/>
            </a:lvl1pPr>
          </a:lstStyle>
          <a:p>
            <a:pPr>
              <a:defRPr/>
            </a:pPr>
            <a:endParaRPr lang="en-US"/>
          </a:p>
        </p:txBody>
      </p:sp>
      <p:sp>
        <p:nvSpPr>
          <p:cNvPr id="16387" name="Rectangle 3"/>
          <p:cNvSpPr>
            <a:spLocks noGrp="1" noChangeArrowheads="1"/>
          </p:cNvSpPr>
          <p:nvPr>
            <p:ph type="dt" idx="1"/>
          </p:nvPr>
        </p:nvSpPr>
        <p:spPr bwMode="auto">
          <a:xfrm>
            <a:off x="4141788" y="0"/>
            <a:ext cx="3171825"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09">
              <a:defRPr sz="1300"/>
            </a:lvl1pPr>
          </a:lstStyle>
          <a:p>
            <a:pPr>
              <a:defRPr/>
            </a:pPr>
            <a:endParaRPr lang="en-US"/>
          </a:p>
        </p:txBody>
      </p:sp>
      <p:sp>
        <p:nvSpPr>
          <p:cNvPr id="35844" name="Rectangle 4"/>
          <p:cNvSpPr>
            <a:spLocks noRot="1" noChangeArrowheads="1" noTextEdit="1"/>
          </p:cNvSpPr>
          <p:nvPr>
            <p:ph type="sldImg" idx="2"/>
          </p:nvPr>
        </p:nvSpPr>
        <p:spPr bwMode="auto">
          <a:xfrm>
            <a:off x="1255713" y="719138"/>
            <a:ext cx="4803775" cy="360203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31838" y="4562475"/>
            <a:ext cx="5851525" cy="43195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118600"/>
            <a:ext cx="3171825"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09">
              <a:defRPr sz="1300"/>
            </a:lvl1pPr>
          </a:lstStyle>
          <a:p>
            <a:pPr>
              <a:defRPr/>
            </a:pPr>
            <a:endParaRPr lang="en-US"/>
          </a:p>
        </p:txBody>
      </p:sp>
      <p:sp>
        <p:nvSpPr>
          <p:cNvPr id="16391" name="Rectangle 7"/>
          <p:cNvSpPr>
            <a:spLocks noGrp="1" noChangeArrowheads="1"/>
          </p:cNvSpPr>
          <p:nvPr>
            <p:ph type="sldNum" sz="quarter" idx="5"/>
          </p:nvPr>
        </p:nvSpPr>
        <p:spPr bwMode="auto">
          <a:xfrm>
            <a:off x="4141788" y="9118600"/>
            <a:ext cx="3171825"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09">
              <a:defRPr sz="1300"/>
            </a:lvl1pPr>
          </a:lstStyle>
          <a:p>
            <a:pPr>
              <a:defRPr/>
            </a:pPr>
            <a:fld id="{9C70C949-C57B-43D9-B254-E6AD8C057C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pPr defTabSz="963613"/>
            <a:fld id="{8B670465-9FFD-4883-A617-C308C393FD60}" type="slidenum">
              <a:rPr lang="en-US" smtClean="0"/>
              <a:pPr defTabSz="963613"/>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3613"/>
            <a:fld id="{ED7E063F-CD1F-4EA5-AFA5-E6768587CC7F}" type="slidenum">
              <a:rPr lang="en-US" smtClean="0"/>
              <a:pPr defTabSz="963613"/>
              <a:t>30</a:t>
            </a:fld>
            <a:endParaRPr lang="en-US" smtClean="0"/>
          </a:p>
        </p:txBody>
      </p:sp>
      <p:sp>
        <p:nvSpPr>
          <p:cNvPr id="46083" name="Rectangle 2"/>
          <p:cNvSpPr>
            <a:spLocks noRot="1" noChangeArrowheads="1" noTextEdit="1"/>
          </p:cNvSpPr>
          <p:nvPr>
            <p:ph type="sldImg"/>
          </p:nvPr>
        </p:nvSpPr>
        <p:spPr>
          <a:xfrm>
            <a:off x="1257300" y="719138"/>
            <a:ext cx="4799013" cy="3598862"/>
          </a:xfrm>
          <a:ln w="12700" cap="flat">
            <a:solidFill>
              <a:schemeClr val="tx1"/>
            </a:solidFill>
          </a:ln>
        </p:spPr>
      </p:sp>
      <p:sp>
        <p:nvSpPr>
          <p:cNvPr id="46084" name="Rectangle 3"/>
          <p:cNvSpPr>
            <a:spLocks noGrp="1" noChangeArrowheads="1"/>
          </p:cNvSpPr>
          <p:nvPr>
            <p:ph type="body" idx="1"/>
          </p:nvPr>
        </p:nvSpPr>
        <p:spPr>
          <a:xfrm>
            <a:off x="976313" y="4562475"/>
            <a:ext cx="5362575" cy="4319588"/>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pPr defTabSz="965200"/>
            <a:fld id="{2D7F693F-2699-4813-9028-654BE0A9EFB6}" type="slidenum">
              <a:rPr lang="en-US" smtClean="0"/>
              <a:pPr defTabSz="965200"/>
              <a:t>32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pPr defTabSz="965200"/>
            <a:fld id="{74E7E351-A97E-4DCA-BD17-B2F5C10C30B7}" type="slidenum">
              <a:rPr lang="en-US" smtClean="0"/>
              <a:pPr defTabSz="965200"/>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pPr defTabSz="963613"/>
            <a:fld id="{15EF6493-A7C1-43AE-AD70-ABCAF0461C77}" type="slidenum">
              <a:rPr lang="en-US" smtClean="0"/>
              <a:pPr defTabSz="963613"/>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pPr defTabSz="963613"/>
            <a:fld id="{32CF4085-3032-4C05-B0A4-CE4A5FE99B49}" type="slidenum">
              <a:rPr lang="en-US" smtClean="0"/>
              <a:pPr defTabSz="963613"/>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pPr defTabSz="965200"/>
            <a:fld id="{20D65638-068C-4B78-BD14-DA617E09C973}" type="slidenum">
              <a:rPr lang="en-US" smtClean="0"/>
              <a:pPr defTabSz="965200"/>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pPr defTabSz="965200"/>
            <a:fld id="{FE974D47-0F1B-4F2A-95BE-91C9744C696C}" type="slidenum">
              <a:rPr lang="en-US" smtClean="0"/>
              <a:pPr defTabSz="965200"/>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pPr defTabSz="965200"/>
            <a:fld id="{A4DB5D9A-43BD-4399-B02E-7D979F87EFAC}" type="slidenum">
              <a:rPr lang="en-US" smtClean="0"/>
              <a:pPr defTabSz="965200"/>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pPr defTabSz="963613"/>
            <a:fld id="{CECD60BE-B4D9-4B53-B749-E5C89EAF03F4}" type="slidenum">
              <a:rPr lang="en-US" smtClean="0"/>
              <a:pPr defTabSz="963613"/>
              <a:t>27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pPr defTabSz="963613"/>
            <a:fld id="{489F3BB0-E854-4E5F-83DE-0EDDC8D78766}" type="slidenum">
              <a:rPr lang="en-US" smtClean="0"/>
              <a:pPr defTabSz="963613"/>
              <a:t>28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3613"/>
            <a:fld id="{C9D8D9C4-43D2-47EC-B503-B08C21DD6004}" type="slidenum">
              <a:rPr lang="en-US" smtClean="0"/>
              <a:pPr defTabSz="963613"/>
              <a:t>29</a:t>
            </a:fld>
            <a:endParaRPr lang="en-US" smtClean="0"/>
          </a:p>
        </p:txBody>
      </p:sp>
      <p:sp>
        <p:nvSpPr>
          <p:cNvPr id="45059" name="Rectangle 2"/>
          <p:cNvSpPr>
            <a:spLocks noRot="1" noChangeArrowheads="1" noTextEdit="1"/>
          </p:cNvSpPr>
          <p:nvPr>
            <p:ph type="sldImg"/>
          </p:nvPr>
        </p:nvSpPr>
        <p:spPr>
          <a:xfrm>
            <a:off x="1257300" y="719138"/>
            <a:ext cx="4799013" cy="3598862"/>
          </a:xfrm>
          <a:ln w="12700" cap="flat">
            <a:solidFill>
              <a:schemeClr val="tx1"/>
            </a:solidFill>
          </a:ln>
        </p:spPr>
      </p:sp>
      <p:sp>
        <p:nvSpPr>
          <p:cNvPr id="45060" name="Rectangle 3"/>
          <p:cNvSpPr>
            <a:spLocks noGrp="1" noChangeArrowheads="1"/>
          </p:cNvSpPr>
          <p:nvPr>
            <p:ph type="body" idx="1"/>
          </p:nvPr>
        </p:nvSpPr>
        <p:spPr>
          <a:xfrm>
            <a:off x="976313" y="4562475"/>
            <a:ext cx="5362575" cy="4321175"/>
          </a:xfrm>
          <a:noFill/>
          <a:ln/>
        </p:spPr>
        <p:txBody>
          <a:bodyPr lIns="97275" tIns="48637" rIns="97275" bIns="48637"/>
          <a:lstStyle/>
          <a:p>
            <a:pPr eaLnBrk="1" hangingPunct="1"/>
            <a:r>
              <a:rPr lang="nl-NL" smtClean="0"/>
              <a:t>Bring up on stage two customers to tell the audience about their experiences.</a:t>
            </a:r>
          </a:p>
          <a:p>
            <a:pPr eaLnBrk="1" hangingPunct="1"/>
            <a:endParaRPr lang="nl-NL" smtClean="0"/>
          </a:p>
          <a:p>
            <a:pPr eaLnBrk="1" hangingPunct="1"/>
            <a:r>
              <a:rPr lang="nl-NL" smtClean="0"/>
              <a:t>Manpower Associates is a $14.9B global company with 27,000 employees in the temporary staffing business.  Manpower runs a combined PeopleSoft Enterprise and JD Edwards EnterpriseOne shop.  These experts in human resources use Enterprise HCM for their own staffing and EnterpriseOne Payroll and Service Billing for handling the large volumes of US-based temporary staff. Manpower is very happy with Oracle’s support since purchasing PeopleSoft and is looking forward to a long relationship with Oracle.</a:t>
            </a:r>
          </a:p>
          <a:p>
            <a:pPr eaLnBrk="1" hangingPunct="1"/>
            <a:endParaRPr lang="nl-NL" smtClean="0"/>
          </a:p>
          <a:p>
            <a:pPr eaLnBrk="1" hangingPunct="1"/>
            <a:r>
              <a:rPr lang="nl-NL" smtClean="0"/>
              <a:t>Spokesperson will be Jay Schaudies, Vice President, Global eCommerce.</a:t>
            </a:r>
          </a:p>
          <a:p>
            <a:pPr eaLnBrk="1" hangingPunct="1"/>
            <a:endParaRPr lang="nl-NL" smtClean="0"/>
          </a:p>
          <a:p>
            <a:pPr eaLnBrk="1" hangingPunct="1"/>
            <a:r>
              <a:rPr lang="nl-NL" smtClean="0"/>
              <a:t>Welch Foods is the food processing and marketing arm of National Grape Cooperative Association.  Organized in 1945, National Grape is a grower-owned agricultural cooperative with 1,461 members. The company, headquartered in Concord, Massachusetts, operates six plants located in Michigan, New York, Pennsylvania and Washington.  The company was running a mix of legacy, home grown, and manual systems that failed to provide senior management with accurate and timely cost and production information. Welch’s required a centralized manufacturing and financial information system to improve management decision making.  The solution had to be hot-pluggable with existing technologies, for example, Welch’s Plumtree portal.</a:t>
            </a:r>
          </a:p>
          <a:p>
            <a:pPr eaLnBrk="1" hangingPunct="1"/>
            <a:endParaRPr lang="nl-NL" smtClean="0"/>
          </a:p>
          <a:p>
            <a:pPr eaLnBrk="1" hangingPunct="1"/>
            <a:r>
              <a:rPr lang="nl-NL" smtClean="0"/>
              <a:t>Welch Foods chose Oracle over SAP for this business-critical application. The key to the customer’s business problem was their ability to manage costs. The company’s costs are driven by fruit solid content in each of their products, and they use a specialized technique called BRIX for measuring and calculating the cost of materials. Welch’s compared SAP and Oracle SAP’s software was too rigid and, therefore, unable to include the BRIX calculation in their manufacturing solution. Only Oracle’s OPM could bind this custom cost method into the Quality Management Process. </a:t>
            </a:r>
          </a:p>
          <a:p>
            <a:pPr eaLnBrk="1" hangingPunct="1"/>
            <a:endParaRPr lang="nl-NL" smtClean="0"/>
          </a:p>
          <a:p>
            <a:pPr eaLnBrk="1" hangingPunct="1"/>
            <a:r>
              <a:rPr lang="nl-NL" smtClean="0"/>
              <a:t>Technology customer yet to be determined.  Current possibilities include eBay and FTD Florists.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B3F5D9-5FD4-400D-AD35-E393A39FD1BA}" type="datetime2">
              <a:rPr lang="en-US"/>
              <a:pPr>
                <a:defRPr/>
              </a:pPr>
              <a:t>Thursday, January 14, 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6" name="Slide Number Placeholder 5"/>
          <p:cNvSpPr>
            <a:spLocks noGrp="1"/>
          </p:cNvSpPr>
          <p:nvPr>
            <p:ph type="sldNum" sz="quarter" idx="12"/>
          </p:nvPr>
        </p:nvSpPr>
        <p:spPr/>
        <p:txBody>
          <a:bodyPr/>
          <a:lstStyle>
            <a:lvl1pPr>
              <a:defRPr/>
            </a:lvl1pPr>
          </a:lstStyle>
          <a:p>
            <a:pPr>
              <a:defRPr/>
            </a:pPr>
            <a:fld id="{FF3C553D-B926-477C-99D3-4AF011FC64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902015-918D-4B1D-862C-DC57705E8029}" type="datetime2">
              <a:rPr lang="en-US"/>
              <a:pPr>
                <a:defRPr/>
              </a:pPr>
              <a:t>Thursday, January 14, 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6" name="Slide Number Placeholder 5"/>
          <p:cNvSpPr>
            <a:spLocks noGrp="1"/>
          </p:cNvSpPr>
          <p:nvPr>
            <p:ph type="sldNum" sz="quarter" idx="12"/>
          </p:nvPr>
        </p:nvSpPr>
        <p:spPr/>
        <p:txBody>
          <a:bodyPr/>
          <a:lstStyle>
            <a:lvl1pPr>
              <a:defRPr/>
            </a:lvl1pPr>
          </a:lstStyle>
          <a:p>
            <a:pPr>
              <a:defRPr/>
            </a:pPr>
            <a:fld id="{3A5B2AB8-557D-4F8A-A370-DC87AE7AAE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DD2CE-57BD-43BD-A00F-6CE4D033C585}" type="datetime2">
              <a:rPr lang="en-US"/>
              <a:pPr>
                <a:defRPr/>
              </a:pPr>
              <a:t>Thursday, January 14, 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6" name="Slide Number Placeholder 5"/>
          <p:cNvSpPr>
            <a:spLocks noGrp="1"/>
          </p:cNvSpPr>
          <p:nvPr>
            <p:ph type="sldNum" sz="quarter" idx="12"/>
          </p:nvPr>
        </p:nvSpPr>
        <p:spPr/>
        <p:txBody>
          <a:bodyPr/>
          <a:lstStyle>
            <a:lvl1pPr>
              <a:defRPr/>
            </a:lvl1pPr>
          </a:lstStyle>
          <a:p>
            <a:pPr>
              <a:defRPr/>
            </a:pPr>
            <a:fld id="{1110C7A4-6D84-4652-A02B-C778F60DF9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26FF80-C033-46B7-949D-C81B74E737EA}" type="datetime2">
              <a:rPr lang="en-US"/>
              <a:pPr>
                <a:defRPr/>
              </a:pPr>
              <a:t>Thursday, January 14, 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6" name="Slide Number Placeholder 5"/>
          <p:cNvSpPr>
            <a:spLocks noGrp="1"/>
          </p:cNvSpPr>
          <p:nvPr>
            <p:ph type="sldNum" sz="quarter" idx="12"/>
          </p:nvPr>
        </p:nvSpPr>
        <p:spPr/>
        <p:txBody>
          <a:bodyPr/>
          <a:lstStyle>
            <a:lvl1pPr>
              <a:defRPr/>
            </a:lvl1pPr>
          </a:lstStyle>
          <a:p>
            <a:pPr>
              <a:defRPr/>
            </a:pPr>
            <a:fld id="{63F771E4-5214-4031-84BE-622AB84CA0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7FFDFE-B5EB-4C83-925B-EC5F4B5E1DB5}" type="datetime2">
              <a:rPr lang="en-US"/>
              <a:pPr>
                <a:defRPr/>
              </a:pPr>
              <a:t>Thursday, January 14, 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6" name="Slide Number Placeholder 5"/>
          <p:cNvSpPr>
            <a:spLocks noGrp="1"/>
          </p:cNvSpPr>
          <p:nvPr>
            <p:ph type="sldNum" sz="quarter" idx="12"/>
          </p:nvPr>
        </p:nvSpPr>
        <p:spPr/>
        <p:txBody>
          <a:bodyPr/>
          <a:lstStyle>
            <a:lvl1pPr>
              <a:defRPr/>
            </a:lvl1pPr>
          </a:lstStyle>
          <a:p>
            <a:pPr>
              <a:defRPr/>
            </a:pPr>
            <a:fld id="{0E2A87AB-E636-4AAC-998A-9DEA131C2A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1D2D82-CB24-4C43-A2CC-C1669061476E}" type="datetime2">
              <a:rPr lang="en-US"/>
              <a:pPr>
                <a:defRPr/>
              </a:pPr>
              <a:t>Thursday, January 14, 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7" name="Slide Number Placeholder 5"/>
          <p:cNvSpPr>
            <a:spLocks noGrp="1"/>
          </p:cNvSpPr>
          <p:nvPr>
            <p:ph type="sldNum" sz="quarter" idx="12"/>
          </p:nvPr>
        </p:nvSpPr>
        <p:spPr/>
        <p:txBody>
          <a:bodyPr/>
          <a:lstStyle>
            <a:lvl1pPr>
              <a:defRPr/>
            </a:lvl1pPr>
          </a:lstStyle>
          <a:p>
            <a:pPr>
              <a:defRPr/>
            </a:pPr>
            <a:fld id="{997CB673-02CD-4AAE-9AE8-01BBB719F6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24527D-B8DE-4E91-BC73-880A8FB8E23D}" type="datetime2">
              <a:rPr lang="en-US"/>
              <a:pPr>
                <a:defRPr/>
              </a:pPr>
              <a:t>Thursday, January 14, 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9" name="Slide Number Placeholder 5"/>
          <p:cNvSpPr>
            <a:spLocks noGrp="1"/>
          </p:cNvSpPr>
          <p:nvPr>
            <p:ph type="sldNum" sz="quarter" idx="12"/>
          </p:nvPr>
        </p:nvSpPr>
        <p:spPr/>
        <p:txBody>
          <a:bodyPr/>
          <a:lstStyle>
            <a:lvl1pPr>
              <a:defRPr/>
            </a:lvl1pPr>
          </a:lstStyle>
          <a:p>
            <a:pPr>
              <a:defRPr/>
            </a:pPr>
            <a:fld id="{BF4768D8-8C5C-48D3-A051-4DA248088DF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F6AFCA-01BE-4BF4-A1BA-5CD2D95A18B8}" type="datetime2">
              <a:rPr lang="en-US"/>
              <a:pPr>
                <a:defRPr/>
              </a:pPr>
              <a:t>Thursday, January 14, 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5" name="Slide Number Placeholder 5"/>
          <p:cNvSpPr>
            <a:spLocks noGrp="1"/>
          </p:cNvSpPr>
          <p:nvPr>
            <p:ph type="sldNum" sz="quarter" idx="12"/>
          </p:nvPr>
        </p:nvSpPr>
        <p:spPr/>
        <p:txBody>
          <a:bodyPr/>
          <a:lstStyle>
            <a:lvl1pPr>
              <a:defRPr/>
            </a:lvl1pPr>
          </a:lstStyle>
          <a:p>
            <a:pPr>
              <a:defRPr/>
            </a:pPr>
            <a:fld id="{7C100EAA-D7E7-4BFF-9FEC-45070E3B94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E36021-7E44-400D-B111-DF0ABFE06A68}" type="datetime2">
              <a:rPr lang="en-US"/>
              <a:pPr>
                <a:defRPr/>
              </a:pPr>
              <a:t>Thursday, January 14, 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4" name="Slide Number Placeholder 5"/>
          <p:cNvSpPr>
            <a:spLocks noGrp="1"/>
          </p:cNvSpPr>
          <p:nvPr>
            <p:ph type="sldNum" sz="quarter" idx="12"/>
          </p:nvPr>
        </p:nvSpPr>
        <p:spPr/>
        <p:txBody>
          <a:bodyPr/>
          <a:lstStyle>
            <a:lvl1pPr>
              <a:defRPr/>
            </a:lvl1pPr>
          </a:lstStyle>
          <a:p>
            <a:pPr>
              <a:defRPr/>
            </a:pPr>
            <a:fld id="{A4C81CDE-A7ED-4BE2-8CEA-87E8CC027F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C9899-DFBB-4BD6-9302-F4A1D425BC3F}" type="datetime2">
              <a:rPr lang="en-US"/>
              <a:pPr>
                <a:defRPr/>
              </a:pPr>
              <a:t>Thursday, January 14, 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7" name="Slide Number Placeholder 5"/>
          <p:cNvSpPr>
            <a:spLocks noGrp="1"/>
          </p:cNvSpPr>
          <p:nvPr>
            <p:ph type="sldNum" sz="quarter" idx="12"/>
          </p:nvPr>
        </p:nvSpPr>
        <p:spPr/>
        <p:txBody>
          <a:bodyPr/>
          <a:lstStyle>
            <a:lvl1pPr>
              <a:defRPr/>
            </a:lvl1pPr>
          </a:lstStyle>
          <a:p>
            <a:pPr>
              <a:defRPr/>
            </a:pPr>
            <a:fld id="{05CCF0BD-8887-4903-963C-C16BC3CF50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08231-8102-4BDF-A0FD-481293B69EE9}" type="datetime2">
              <a:rPr lang="en-US"/>
              <a:pPr>
                <a:defRPr/>
              </a:pPr>
              <a:t>Thursday, January 14, 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2009 Ponder Pro Serve</a:t>
            </a:r>
          </a:p>
        </p:txBody>
      </p:sp>
      <p:sp>
        <p:nvSpPr>
          <p:cNvPr id="7" name="Slide Number Placeholder 5"/>
          <p:cNvSpPr>
            <a:spLocks noGrp="1"/>
          </p:cNvSpPr>
          <p:nvPr>
            <p:ph type="sldNum" sz="quarter" idx="12"/>
          </p:nvPr>
        </p:nvSpPr>
        <p:spPr/>
        <p:txBody>
          <a:bodyPr/>
          <a:lstStyle>
            <a:lvl1pPr>
              <a:defRPr/>
            </a:lvl1pPr>
          </a:lstStyle>
          <a:p>
            <a:pPr>
              <a:defRPr/>
            </a:pPr>
            <a:fld id="{1240FA68-629A-49A8-A1C9-73A2776658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332A16-1C1B-446D-8406-8B5A97F90AFE}" type="datetime2">
              <a:rPr lang="en-US"/>
              <a:pPr>
                <a:defRPr/>
              </a:pPr>
              <a:t>Thursday, January 14, 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Copyright © 2009 Ponder Pro Serve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2660055-E10E-4750-B4F5-EC31BD9D7C44}" type="slidenum">
              <a:rPr lang="en-US"/>
              <a:pPr>
                <a:defRPr/>
              </a:pPr>
              <a:t>‹#›</a:t>
            </a:fld>
            <a:endParaRPr lang="en-US"/>
          </a:p>
        </p:txBody>
      </p:sp>
      <p:sp>
        <p:nvSpPr>
          <p:cNvPr id="9" name="TextBox 8"/>
          <p:cNvSpPr txBox="1"/>
          <p:nvPr userDrawn="1"/>
        </p:nvSpPr>
        <p:spPr>
          <a:xfrm>
            <a:off x="762000" y="6565900"/>
            <a:ext cx="2895600" cy="215900"/>
          </a:xfrm>
          <a:prstGeom prst="rect">
            <a:avLst/>
          </a:prstGeom>
          <a:noFill/>
        </p:spPr>
        <p:txBody>
          <a:bodyPr>
            <a:spAutoFit/>
          </a:bodyPr>
          <a:lstStyle/>
          <a:p>
            <a:pPr>
              <a:defRPr/>
            </a:pPr>
            <a:r>
              <a:rPr lang="en-US" sz="800" dirty="0">
                <a:solidFill>
                  <a:schemeClr val="bg1"/>
                </a:solidFill>
              </a:rPr>
              <a:t>Copyright© Ponder Pro Serve, Inc 2008</a:t>
            </a:r>
          </a:p>
        </p:txBody>
      </p:sp>
      <p:pic>
        <p:nvPicPr>
          <p:cNvPr id="1032" name="Picture 2"/>
          <p:cNvPicPr>
            <a:picLocks noChangeAspect="1" noChangeArrowheads="1"/>
          </p:cNvPicPr>
          <p:nvPr userDrawn="1"/>
        </p:nvPicPr>
        <p:blipFill>
          <a:blip r:embed="rId13" cstate="print">
            <a:lum bright="38000" contrast="-46000"/>
          </a:blip>
          <a:srcRect/>
          <a:stretch>
            <a:fillRect/>
          </a:stretch>
        </p:blipFill>
        <p:spPr bwMode="auto">
          <a:xfrm>
            <a:off x="0"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85800" y="609600"/>
            <a:ext cx="7772400" cy="2971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051" name="Rectangle 2"/>
          <p:cNvSpPr>
            <a:spLocks noGrp="1" noChangeArrowheads="1"/>
          </p:cNvSpPr>
          <p:nvPr>
            <p:ph type="ctrTitle"/>
          </p:nvPr>
        </p:nvSpPr>
        <p:spPr>
          <a:xfrm>
            <a:off x="838200" y="762000"/>
            <a:ext cx="7467600" cy="1524000"/>
          </a:xfrm>
        </p:spPr>
        <p:txBody>
          <a:bodyPr/>
          <a:lstStyle/>
          <a:p>
            <a:pPr eaLnBrk="1" hangingPunct="1">
              <a:defRPr/>
            </a:pPr>
            <a:r>
              <a:rPr lang="en-US" sz="3600" b="1" dirty="0" smtClean="0">
                <a:solidFill>
                  <a:schemeClr val="tx2">
                    <a:lumMod val="75000"/>
                  </a:schemeClr>
                </a:solidFill>
                <a:effectLst>
                  <a:outerShdw blurRad="38100" dist="38100" dir="2700000" algn="tl">
                    <a:srgbClr val="000000">
                      <a:alpha val="43137"/>
                    </a:srgbClr>
                  </a:outerShdw>
                </a:effectLst>
              </a:rPr>
              <a:t>Upgrading To Siebel 8.x</a:t>
            </a:r>
            <a:endParaRPr lang="en-US" sz="3600" b="1" dirty="0" smtClean="0">
              <a:solidFill>
                <a:schemeClr val="tx2">
                  <a:lumMod val="75000"/>
                </a:schemeClr>
              </a:solidFill>
              <a:effectLst>
                <a:outerShdw blurRad="38100" dist="38100" dir="2700000" algn="tl">
                  <a:srgbClr val="000000">
                    <a:alpha val="43137"/>
                  </a:srgbClr>
                </a:outerShdw>
              </a:effectLst>
            </a:endParaRPr>
          </a:p>
        </p:txBody>
      </p:sp>
      <p:sp>
        <p:nvSpPr>
          <p:cNvPr id="2052" name="Rectangle 3"/>
          <p:cNvSpPr>
            <a:spLocks noGrp="1" noChangeArrowheads="1"/>
          </p:cNvSpPr>
          <p:nvPr>
            <p:ph type="subTitle" idx="1"/>
          </p:nvPr>
        </p:nvSpPr>
        <p:spPr>
          <a:xfrm>
            <a:off x="1295400" y="2362200"/>
            <a:ext cx="6477000" cy="1371600"/>
          </a:xfrm>
        </p:spPr>
        <p:txBody>
          <a:bodyPr/>
          <a:lstStyle/>
          <a:p>
            <a:pPr eaLnBrk="1" hangingPunct="1">
              <a:lnSpc>
                <a:spcPct val="90000"/>
              </a:lnSpc>
            </a:pPr>
            <a:r>
              <a:rPr lang="en-US" b="1" i="1" dirty="0" err="1" smtClean="0">
                <a:solidFill>
                  <a:schemeClr val="tx1"/>
                </a:solidFill>
              </a:rPr>
              <a:t>NorCal</a:t>
            </a:r>
            <a:r>
              <a:rPr lang="en-US" b="1" i="1" dirty="0" smtClean="0">
                <a:solidFill>
                  <a:schemeClr val="tx1"/>
                </a:solidFill>
              </a:rPr>
              <a:t> OAUG Training Day</a:t>
            </a:r>
            <a:endParaRPr lang="en-US" b="1" i="1" dirty="0" smtClean="0">
              <a:solidFill>
                <a:schemeClr val="tx1"/>
              </a:solidFill>
            </a:endParaRPr>
          </a:p>
          <a:p>
            <a:pPr eaLnBrk="1" hangingPunct="1">
              <a:lnSpc>
                <a:spcPct val="90000"/>
              </a:lnSpc>
            </a:pPr>
            <a:r>
              <a:rPr lang="en-US" sz="2000" b="1" dirty="0" smtClean="0">
                <a:solidFill>
                  <a:schemeClr val="tx1"/>
                </a:solidFill>
              </a:rPr>
              <a:t>Robert Ponder</a:t>
            </a:r>
          </a:p>
          <a:p>
            <a:pPr eaLnBrk="1" hangingPunct="1">
              <a:lnSpc>
                <a:spcPct val="90000"/>
              </a:lnSpc>
            </a:pPr>
            <a:r>
              <a:rPr lang="en-US" sz="2000" b="1" dirty="0" smtClean="0">
                <a:solidFill>
                  <a:schemeClr val="tx1"/>
                </a:solidFill>
              </a:rPr>
              <a:t>Ponder Pro Serve, Inc.</a:t>
            </a:r>
          </a:p>
        </p:txBody>
      </p:sp>
      <p:sp>
        <p:nvSpPr>
          <p:cNvPr id="9" name="Date Placeholder 8"/>
          <p:cNvSpPr>
            <a:spLocks noGrp="1"/>
          </p:cNvSpPr>
          <p:nvPr>
            <p:ph type="dt" sz="quarter" idx="10"/>
          </p:nvPr>
        </p:nvSpPr>
        <p:spPr/>
        <p:txBody>
          <a:bodyPr/>
          <a:lstStyle/>
          <a:p>
            <a:pPr>
              <a:defRPr/>
            </a:pPr>
            <a:fld id="{C0191EC1-21EE-448E-A3D6-B2AAACDF5EDC}" type="datetime2">
              <a:rPr lang="en-US"/>
              <a:pPr>
                <a:defRPr/>
              </a:pPr>
              <a:t>Thursday, January 14, 2010</a:t>
            </a:fld>
            <a:endParaRPr lang="en-US" dirty="0"/>
          </a:p>
        </p:txBody>
      </p:sp>
      <p:sp>
        <p:nvSpPr>
          <p:cNvPr id="10" name="Slide Number Placeholder 9"/>
          <p:cNvSpPr>
            <a:spLocks noGrp="1"/>
          </p:cNvSpPr>
          <p:nvPr>
            <p:ph type="sldNum" sz="quarter" idx="12"/>
          </p:nvPr>
        </p:nvSpPr>
        <p:spPr/>
        <p:txBody>
          <a:bodyPr/>
          <a:lstStyle/>
          <a:p>
            <a:pPr>
              <a:defRPr/>
            </a:pPr>
            <a:fld id="{419594DF-048A-46BA-A870-A74BB4D22386}" type="slidenum">
              <a:rPr lang="en-US" smtClean="0"/>
              <a:pPr>
                <a:defRPr/>
              </a:pPr>
              <a:t>1</a:t>
            </a:fld>
            <a:endParaRPr lang="en-US"/>
          </a:p>
        </p:txBody>
      </p:sp>
      <p:sp>
        <p:nvSpPr>
          <p:cNvPr id="11" name="Footer Placeholder 10"/>
          <p:cNvSpPr>
            <a:spLocks noGrp="1"/>
          </p:cNvSpPr>
          <p:nvPr>
            <p:ph type="ftr" sz="quarter" idx="11"/>
          </p:nvPr>
        </p:nvSpPr>
        <p:spPr/>
        <p:txBody>
          <a:bodyPr/>
          <a:lstStyle/>
          <a:p>
            <a:pPr>
              <a:defRPr/>
            </a:pPr>
            <a:r>
              <a:rPr lang="en-US"/>
              <a:t>Copyright © 2009 Ponder Pro Serve</a:t>
            </a:r>
          </a:p>
        </p:txBody>
      </p:sp>
      <p:pic>
        <p:nvPicPr>
          <p:cNvPr id="15" name="Picture 14" descr="pps-logo.gif"/>
          <p:cNvPicPr>
            <a:picLocks noChangeAspect="1"/>
          </p:cNvPicPr>
          <p:nvPr/>
        </p:nvPicPr>
        <p:blipFill>
          <a:blip r:embed="rId3" cstate="print"/>
          <a:stretch>
            <a:fillRect/>
          </a:stretch>
        </p:blipFill>
        <p:spPr>
          <a:xfrm>
            <a:off x="2009775" y="3733800"/>
            <a:ext cx="5000625" cy="1181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7" name="Straight Connector 16"/>
          <p:cNvCxnSpPr/>
          <p:nvPr/>
        </p:nvCxnSpPr>
        <p:spPr>
          <a:xfrm>
            <a:off x="1676400" y="2362200"/>
            <a:ext cx="5562600" cy="1588"/>
          </a:xfrm>
          <a:prstGeom prst="line">
            <a:avLst/>
          </a:prstGeom>
          <a:ln>
            <a:solidFill>
              <a:schemeClr val="tx1"/>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2" name="Picture 11" descr="norcaloaug_new_small.jpg"/>
          <p:cNvPicPr>
            <a:picLocks noChangeAspect="1"/>
          </p:cNvPicPr>
          <p:nvPr/>
        </p:nvPicPr>
        <p:blipFill>
          <a:blip r:embed="rId4" cstate="print"/>
          <a:stretch>
            <a:fillRect/>
          </a:stretch>
        </p:blipFill>
        <p:spPr>
          <a:xfrm>
            <a:off x="3048000" y="5081613"/>
            <a:ext cx="2590800" cy="10143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600" smtClean="0"/>
              <a:t>What A Siebel 8.1.1 Upgrade Looks Like</a:t>
            </a:r>
          </a:p>
        </p:txBody>
      </p:sp>
      <p:sp>
        <p:nvSpPr>
          <p:cNvPr id="11267" name="Content Placeholder 2"/>
          <p:cNvSpPr>
            <a:spLocks noGrp="1"/>
          </p:cNvSpPr>
          <p:nvPr>
            <p:ph idx="1"/>
          </p:nvPr>
        </p:nvSpPr>
        <p:spPr>
          <a:xfrm>
            <a:off x="457200" y="6553200"/>
            <a:ext cx="8229600" cy="334963"/>
          </a:xfrm>
        </p:spPr>
        <p:txBody>
          <a:bodyPr/>
          <a:lstStyle/>
          <a:p>
            <a:endParaRPr lang="en-US" smtClean="0"/>
          </a:p>
        </p:txBody>
      </p:sp>
      <p:sp>
        <p:nvSpPr>
          <p:cNvPr id="4" name="Date Placeholder 3"/>
          <p:cNvSpPr>
            <a:spLocks noGrp="1"/>
          </p:cNvSpPr>
          <p:nvPr>
            <p:ph type="dt" sz="quarter" idx="10"/>
          </p:nvPr>
        </p:nvSpPr>
        <p:spPr>
          <a:xfrm>
            <a:off x="457200" y="6432550"/>
            <a:ext cx="2133600" cy="365125"/>
          </a:xfrm>
        </p:spPr>
        <p:txBody>
          <a:bodyPr/>
          <a:lstStyle/>
          <a:p>
            <a:pPr>
              <a:defRPr/>
            </a:pPr>
            <a:fld id="{2408C174-379F-4A62-9921-298F3FB75B62}" type="datetime2">
              <a:rPr lang="en-US" smtClean="0"/>
              <a:pPr>
                <a:defRPr/>
              </a:pPr>
              <a:t>Thursday, January 14, 2010</a:t>
            </a:fld>
            <a:endParaRPr lang="en-US"/>
          </a:p>
        </p:txBody>
      </p:sp>
      <p:sp>
        <p:nvSpPr>
          <p:cNvPr id="5" name="Footer Placeholder 4"/>
          <p:cNvSpPr>
            <a:spLocks noGrp="1"/>
          </p:cNvSpPr>
          <p:nvPr>
            <p:ph type="ftr" sz="quarter" idx="11"/>
          </p:nvPr>
        </p:nvSpPr>
        <p:spPr>
          <a:xfrm>
            <a:off x="3124200" y="6432550"/>
            <a:ext cx="2895600" cy="365125"/>
          </a:xfrm>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a:xfrm>
            <a:off x="6553200" y="6432550"/>
            <a:ext cx="2133600" cy="365125"/>
          </a:xfrm>
        </p:spPr>
        <p:txBody>
          <a:bodyPr/>
          <a:lstStyle/>
          <a:p>
            <a:pPr>
              <a:defRPr/>
            </a:pPr>
            <a:fld id="{2097E637-6CA0-4DBC-9406-4B3462573856}" type="slidenum">
              <a:rPr lang="en-US" smtClean="0"/>
              <a:pPr>
                <a:defRPr/>
              </a:pPr>
              <a:t>10</a:t>
            </a:fld>
            <a:endParaRPr lang="en-US"/>
          </a:p>
        </p:txBody>
      </p:sp>
      <p:pic>
        <p:nvPicPr>
          <p:cNvPr id="7" name="Picture 6"/>
          <p:cNvPicPr>
            <a:picLocks noChangeAspect="1" noChangeArrowheads="1"/>
          </p:cNvPicPr>
          <p:nvPr/>
        </p:nvPicPr>
        <p:blipFill>
          <a:blip r:embed="rId3" cstate="print"/>
          <a:srcRect/>
          <a:stretch>
            <a:fillRect/>
          </a:stretch>
        </p:blipFill>
        <p:spPr bwMode="auto">
          <a:xfrm>
            <a:off x="0" y="990600"/>
            <a:ext cx="9144000" cy="59436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0" y="990600"/>
            <a:ext cx="9144000" cy="5867400"/>
          </a:xfrm>
          <a:prstGeom prst="rect">
            <a:avLst/>
          </a:prstGeom>
          <a:noFill/>
          <a:ln w="9525">
            <a:noFill/>
            <a:miter lim="800000"/>
            <a:headEnd/>
            <a:tailEnd/>
          </a:ln>
        </p:spPr>
      </p:pic>
      <p:pic>
        <p:nvPicPr>
          <p:cNvPr id="10" name="Picture 9"/>
          <p:cNvPicPr>
            <a:picLocks noChangeAspect="1" noChangeArrowheads="1"/>
          </p:cNvPicPr>
          <p:nvPr/>
        </p:nvPicPr>
        <p:blipFill>
          <a:blip r:embed="rId5" cstate="print"/>
          <a:srcRect/>
          <a:stretch>
            <a:fillRect/>
          </a:stretch>
        </p:blipFill>
        <p:spPr bwMode="auto">
          <a:xfrm>
            <a:off x="0" y="990600"/>
            <a:ext cx="9144000" cy="6019800"/>
          </a:xfrm>
          <a:prstGeom prst="rect">
            <a:avLst/>
          </a:prstGeom>
          <a:noFill/>
          <a:ln w="9525">
            <a:noFill/>
            <a:miter lim="800000"/>
            <a:headEnd/>
            <a:tailEnd/>
          </a:ln>
        </p:spPr>
      </p:pic>
      <p:pic>
        <p:nvPicPr>
          <p:cNvPr id="12" name="Picture 11"/>
          <p:cNvPicPr>
            <a:picLocks noChangeAspect="1" noChangeArrowheads="1"/>
          </p:cNvPicPr>
          <p:nvPr/>
        </p:nvPicPr>
        <p:blipFill>
          <a:blip r:embed="rId6" cstate="print"/>
          <a:srcRect/>
          <a:stretch>
            <a:fillRect/>
          </a:stretch>
        </p:blipFill>
        <p:spPr bwMode="auto">
          <a:xfrm>
            <a:off x="0" y="990600"/>
            <a:ext cx="9144000" cy="6019800"/>
          </a:xfrm>
          <a:prstGeom prst="rect">
            <a:avLst/>
          </a:prstGeom>
          <a:noFill/>
          <a:ln w="9525">
            <a:noFill/>
            <a:miter lim="800000"/>
            <a:headEnd/>
            <a:tailEnd/>
          </a:ln>
        </p:spPr>
      </p:pic>
      <p:pic>
        <p:nvPicPr>
          <p:cNvPr id="11" name="Picture 10"/>
          <p:cNvPicPr>
            <a:picLocks noChangeAspect="1" noChangeArrowheads="1"/>
          </p:cNvPicPr>
          <p:nvPr/>
        </p:nvPicPr>
        <p:blipFill>
          <a:blip r:embed="rId7" cstate="print"/>
          <a:srcRect/>
          <a:stretch>
            <a:fillRect/>
          </a:stretch>
        </p:blipFill>
        <p:spPr bwMode="auto">
          <a:xfrm>
            <a:off x="0" y="990600"/>
            <a:ext cx="9144000" cy="6019800"/>
          </a:xfrm>
          <a:prstGeom prst="rect">
            <a:avLst/>
          </a:prstGeom>
          <a:noFill/>
          <a:ln w="9525">
            <a:noFill/>
            <a:miter lim="800000"/>
            <a:headEnd/>
            <a:tailEnd/>
          </a:ln>
        </p:spPr>
      </p:pic>
      <p:pic>
        <p:nvPicPr>
          <p:cNvPr id="9" name="Picture 8"/>
          <p:cNvPicPr>
            <a:picLocks noChangeAspect="1" noChangeArrowheads="1"/>
          </p:cNvPicPr>
          <p:nvPr/>
        </p:nvPicPr>
        <p:blipFill>
          <a:blip r:embed="rId8" cstate="print"/>
          <a:srcRect/>
          <a:stretch>
            <a:fillRect/>
          </a:stretch>
        </p:blipFill>
        <p:spPr bwMode="auto">
          <a:xfrm>
            <a:off x="0" y="990600"/>
            <a:ext cx="9144000" cy="6019800"/>
          </a:xfrm>
          <a:prstGeom prst="rect">
            <a:avLst/>
          </a:prstGeom>
          <a:noFill/>
          <a:ln w="9525">
            <a:noFill/>
            <a:miter lim="800000"/>
            <a:headEnd/>
            <a:tailEnd/>
          </a:ln>
        </p:spPr>
      </p:pic>
      <p:pic>
        <p:nvPicPr>
          <p:cNvPr id="13" name="Picture 12"/>
          <p:cNvPicPr>
            <a:picLocks noChangeAspect="1" noChangeArrowheads="1"/>
          </p:cNvPicPr>
          <p:nvPr/>
        </p:nvPicPr>
        <p:blipFill>
          <a:blip r:embed="rId9" cstate="print"/>
          <a:srcRect/>
          <a:stretch>
            <a:fillRect/>
          </a:stretch>
        </p:blipFill>
        <p:spPr bwMode="auto">
          <a:xfrm>
            <a:off x="0" y="990600"/>
            <a:ext cx="8915400" cy="6019800"/>
          </a:xfrm>
          <a:prstGeom prst="rect">
            <a:avLst/>
          </a:prstGeom>
          <a:noFill/>
          <a:ln w="9525">
            <a:noFill/>
            <a:miter lim="800000"/>
            <a:headEnd/>
            <a:tailEnd/>
          </a:ln>
        </p:spPr>
      </p:pic>
      <p:pic>
        <p:nvPicPr>
          <p:cNvPr id="14" name="Picture 13"/>
          <p:cNvPicPr>
            <a:picLocks noChangeAspect="1" noChangeArrowheads="1"/>
          </p:cNvPicPr>
          <p:nvPr/>
        </p:nvPicPr>
        <p:blipFill>
          <a:blip r:embed="rId10" cstate="print"/>
          <a:srcRect l="24359" t="17526" r="5128" b="32909"/>
          <a:stretch>
            <a:fillRect/>
          </a:stretch>
        </p:blipFill>
        <p:spPr bwMode="auto">
          <a:xfrm>
            <a:off x="0" y="990600"/>
            <a:ext cx="8686800" cy="6019800"/>
          </a:xfrm>
          <a:prstGeom prst="rect">
            <a:avLst/>
          </a:prstGeom>
          <a:noFill/>
          <a:ln w="9525">
            <a:noFill/>
            <a:miter lim="800000"/>
            <a:headEnd/>
            <a:tailEnd/>
          </a:ln>
        </p:spPr>
      </p:pic>
      <p:pic>
        <p:nvPicPr>
          <p:cNvPr id="16" name="Picture 15"/>
          <p:cNvPicPr>
            <a:picLocks noChangeAspect="1" noChangeArrowheads="1"/>
          </p:cNvPicPr>
          <p:nvPr/>
        </p:nvPicPr>
        <p:blipFill>
          <a:blip r:embed="rId11" cstate="print"/>
          <a:srcRect l="5128" t="8981" r="3847" b="31200"/>
          <a:stretch>
            <a:fillRect/>
          </a:stretch>
        </p:blipFill>
        <p:spPr bwMode="auto">
          <a:xfrm>
            <a:off x="0" y="990600"/>
            <a:ext cx="9144000" cy="6019800"/>
          </a:xfrm>
          <a:prstGeom prst="rect">
            <a:avLst/>
          </a:prstGeom>
          <a:noFill/>
          <a:ln w="9525">
            <a:noFill/>
            <a:miter lim="800000"/>
            <a:headEnd/>
            <a:tailEnd/>
          </a:ln>
        </p:spPr>
      </p:pic>
      <p:pic>
        <p:nvPicPr>
          <p:cNvPr id="17" name="Picture 16"/>
          <p:cNvPicPr>
            <a:picLocks noChangeAspect="1" noChangeArrowheads="1"/>
          </p:cNvPicPr>
          <p:nvPr/>
        </p:nvPicPr>
        <p:blipFill>
          <a:blip r:embed="rId12" cstate="print"/>
          <a:srcRect/>
          <a:stretch>
            <a:fillRect/>
          </a:stretch>
        </p:blipFill>
        <p:spPr bwMode="auto">
          <a:xfrm>
            <a:off x="0" y="990600"/>
            <a:ext cx="9144000" cy="6019800"/>
          </a:xfrm>
          <a:prstGeom prst="rect">
            <a:avLst/>
          </a:prstGeom>
          <a:noFill/>
          <a:ln w="9525">
            <a:noFill/>
            <a:miter lim="800000"/>
            <a:headEnd/>
            <a:tailEnd/>
          </a:ln>
        </p:spPr>
      </p:pic>
      <p:pic>
        <p:nvPicPr>
          <p:cNvPr id="18" name="Picture 17"/>
          <p:cNvPicPr>
            <a:picLocks noChangeAspect="1" noChangeArrowheads="1"/>
          </p:cNvPicPr>
          <p:nvPr/>
        </p:nvPicPr>
        <p:blipFill>
          <a:blip r:embed="rId13" cstate="print"/>
          <a:srcRect r="32001" b="48193"/>
          <a:stretch>
            <a:fillRect/>
          </a:stretch>
        </p:blipFill>
        <p:spPr bwMode="auto">
          <a:xfrm>
            <a:off x="0" y="990600"/>
            <a:ext cx="9144000" cy="6019800"/>
          </a:xfrm>
          <a:prstGeom prst="rect">
            <a:avLst/>
          </a:prstGeom>
          <a:noFill/>
          <a:ln w="9525">
            <a:noFill/>
            <a:miter lim="800000"/>
            <a:headEnd/>
            <a:tailEnd/>
          </a:ln>
        </p:spPr>
      </p:pic>
      <p:pic>
        <p:nvPicPr>
          <p:cNvPr id="19" name="Picture 18"/>
          <p:cNvPicPr>
            <a:picLocks noChangeAspect="1" noChangeArrowheads="1"/>
          </p:cNvPicPr>
          <p:nvPr/>
        </p:nvPicPr>
        <p:blipFill>
          <a:blip r:embed="rId14" cstate="print"/>
          <a:srcRect l="17143" t="7143" r="32857" b="28571"/>
          <a:stretch>
            <a:fillRect/>
          </a:stretch>
        </p:blipFill>
        <p:spPr bwMode="auto">
          <a:xfrm>
            <a:off x="0" y="990600"/>
            <a:ext cx="9144000" cy="5867400"/>
          </a:xfrm>
          <a:prstGeom prst="rect">
            <a:avLst/>
          </a:prstGeom>
          <a:noFill/>
          <a:ln w="9525">
            <a:noFill/>
            <a:miter lim="800000"/>
            <a:headEnd/>
            <a:tailEnd/>
          </a:ln>
        </p:spPr>
      </p:pic>
      <p:pic>
        <p:nvPicPr>
          <p:cNvPr id="20" name="Picture 19"/>
          <p:cNvPicPr>
            <a:picLocks noChangeAspect="1" noChangeArrowheads="1"/>
          </p:cNvPicPr>
          <p:nvPr/>
        </p:nvPicPr>
        <p:blipFill>
          <a:blip r:embed="rId15" cstate="print"/>
          <a:srcRect/>
          <a:stretch>
            <a:fillRect/>
          </a:stretch>
        </p:blipFill>
        <p:spPr bwMode="auto">
          <a:xfrm>
            <a:off x="0" y="990600"/>
            <a:ext cx="9144000" cy="3886200"/>
          </a:xfrm>
          <a:prstGeom prst="rect">
            <a:avLst/>
          </a:prstGeom>
          <a:noFill/>
          <a:ln w="9525">
            <a:noFill/>
            <a:miter lim="800000"/>
            <a:headEnd/>
            <a:tailEnd/>
          </a:ln>
        </p:spPr>
      </p:pic>
      <p:pic>
        <p:nvPicPr>
          <p:cNvPr id="23" name="Picture 22"/>
          <p:cNvPicPr>
            <a:picLocks noChangeAspect="1" noChangeArrowheads="1"/>
          </p:cNvPicPr>
          <p:nvPr/>
        </p:nvPicPr>
        <p:blipFill>
          <a:blip r:embed="rId16" cstate="print"/>
          <a:srcRect l="19231" t="8987" r="19231" b="17191"/>
          <a:stretch>
            <a:fillRect/>
          </a:stretch>
        </p:blipFill>
        <p:spPr bwMode="auto">
          <a:xfrm>
            <a:off x="0" y="990600"/>
            <a:ext cx="9144000" cy="6019800"/>
          </a:xfrm>
          <a:prstGeom prst="rect">
            <a:avLst/>
          </a:prstGeom>
          <a:noFill/>
          <a:ln w="9525">
            <a:noFill/>
            <a:miter lim="800000"/>
            <a:headEnd/>
            <a:tailEnd/>
          </a:ln>
        </p:spPr>
      </p:pic>
      <p:pic>
        <p:nvPicPr>
          <p:cNvPr id="24" name="Picture 23"/>
          <p:cNvPicPr>
            <a:picLocks noChangeAspect="1" noChangeArrowheads="1"/>
          </p:cNvPicPr>
          <p:nvPr/>
        </p:nvPicPr>
        <p:blipFill>
          <a:blip r:embed="rId17" cstate="print"/>
          <a:srcRect/>
          <a:stretch>
            <a:fillRect/>
          </a:stretch>
        </p:blipFill>
        <p:spPr bwMode="auto">
          <a:xfrm>
            <a:off x="0" y="990600"/>
            <a:ext cx="9144000" cy="6019800"/>
          </a:xfrm>
          <a:prstGeom prst="rect">
            <a:avLst/>
          </a:prstGeom>
          <a:noFill/>
          <a:ln w="9525">
            <a:noFill/>
            <a:miter lim="800000"/>
            <a:headEnd/>
            <a:tailEnd/>
          </a:ln>
        </p:spPr>
      </p:pic>
      <p:pic>
        <p:nvPicPr>
          <p:cNvPr id="25" name="Picture 24"/>
          <p:cNvPicPr>
            <a:picLocks noChangeAspect="1" noChangeArrowheads="1"/>
          </p:cNvPicPr>
          <p:nvPr/>
        </p:nvPicPr>
        <p:blipFill>
          <a:blip r:embed="rId18" cstate="print"/>
          <a:srcRect l="20512" t="4887" r="23077" b="34723"/>
          <a:stretch>
            <a:fillRect/>
          </a:stretch>
        </p:blipFill>
        <p:spPr bwMode="auto">
          <a:xfrm>
            <a:off x="0" y="990600"/>
            <a:ext cx="9144000" cy="6019800"/>
          </a:xfrm>
          <a:prstGeom prst="rect">
            <a:avLst/>
          </a:prstGeom>
          <a:noFill/>
          <a:ln w="9525">
            <a:noFill/>
            <a:miter lim="800000"/>
            <a:headEnd/>
            <a:tailEnd/>
          </a:ln>
        </p:spPr>
      </p:pic>
      <p:pic>
        <p:nvPicPr>
          <p:cNvPr id="26" name="Picture 25"/>
          <p:cNvPicPr>
            <a:picLocks noChangeAspect="1" noChangeArrowheads="1"/>
          </p:cNvPicPr>
          <p:nvPr/>
        </p:nvPicPr>
        <p:blipFill>
          <a:blip r:embed="rId19" cstate="print"/>
          <a:srcRect l="30769" t="31200" r="30769" b="36327"/>
          <a:stretch>
            <a:fillRect/>
          </a:stretch>
        </p:blipFill>
        <p:spPr bwMode="auto">
          <a:xfrm>
            <a:off x="0" y="990600"/>
            <a:ext cx="91440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Typical Upgrade Project Slide</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6062876A-C380-45EA-BC1C-43420A285132}" type="slidenum">
              <a:rPr lang="en-US" smtClean="0"/>
              <a:pPr>
                <a:defRPr/>
              </a:pPr>
              <a:t>11</a:t>
            </a:fld>
            <a:endParaRPr lang="en-US"/>
          </a:p>
        </p:txBody>
      </p:sp>
      <p:pic>
        <p:nvPicPr>
          <p:cNvPr id="12295" name="Picture 7"/>
          <p:cNvPicPr>
            <a:picLocks noChangeAspect="1" noChangeArrowheads="1"/>
          </p:cNvPicPr>
          <p:nvPr/>
        </p:nvPicPr>
        <p:blipFill>
          <a:blip r:embed="rId3" cstate="print"/>
          <a:srcRect/>
          <a:stretch>
            <a:fillRect/>
          </a:stretch>
        </p:blipFill>
        <p:spPr bwMode="auto">
          <a:xfrm>
            <a:off x="304800" y="1295399"/>
            <a:ext cx="8534400" cy="4800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1000"/>
                                        <p:tgtEl>
                                          <p:spTgt spid="12295"/>
                                        </p:tgtEl>
                                      </p:cBhvr>
                                    </p:animEffect>
                                    <p:anim calcmode="lin" valueType="num">
                                      <p:cBhvr>
                                        <p:cTn id="8" dur="1000" fill="hold"/>
                                        <p:tgtEl>
                                          <p:spTgt spid="12295"/>
                                        </p:tgtEl>
                                        <p:attrNameLst>
                                          <p:attrName>ppt_x</p:attrName>
                                        </p:attrNameLst>
                                      </p:cBhvr>
                                      <p:tavLst>
                                        <p:tav tm="0">
                                          <p:val>
                                            <p:strVal val="#ppt_x"/>
                                          </p:val>
                                        </p:tav>
                                        <p:tav tm="100000">
                                          <p:val>
                                            <p:strVal val="#ppt_x"/>
                                          </p:val>
                                        </p:tav>
                                      </p:tavLst>
                                    </p:anim>
                                    <p:anim calcmode="lin" valueType="num">
                                      <p:cBhvr>
                                        <p:cTn id="9"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New Siebel Features</a:t>
            </a:r>
          </a:p>
        </p:txBody>
      </p:sp>
      <p:sp>
        <p:nvSpPr>
          <p:cNvPr id="13315" name="Content Placeholder 2"/>
          <p:cNvSpPr>
            <a:spLocks noGrp="1"/>
          </p:cNvSpPr>
          <p:nvPr>
            <p:ph idx="1"/>
          </p:nvPr>
        </p:nvSpPr>
        <p:spPr>
          <a:xfrm>
            <a:off x="381000" y="1219200"/>
            <a:ext cx="8229600" cy="4525963"/>
          </a:xfrm>
        </p:spPr>
        <p:txBody>
          <a:bodyPr/>
          <a:lstStyle/>
          <a:p>
            <a:r>
              <a:rPr lang="en-US" smtClean="0"/>
              <a:t>If On 7.5 Then We Need To Know 7.7, 7.8, 8.0, 8.1.</a:t>
            </a:r>
          </a:p>
          <a:p>
            <a:r>
              <a:rPr lang="en-US" smtClean="0"/>
              <a:t>All Relevant Features And Not Just The Headlines.</a:t>
            </a:r>
          </a:p>
          <a:p>
            <a:r>
              <a:rPr lang="en-US" smtClean="0"/>
              <a:t>Oracle TAM XLS Does A Great Job But Is Not 100% Complete.</a:t>
            </a:r>
          </a:p>
          <a:p>
            <a:r>
              <a:rPr lang="en-US" smtClean="0"/>
              <a:t>Proper Upgrade Assessment Covers Features Applicable And Also Demonstrates Features.</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395B9AFD-71DD-4F3D-9905-4ECDE2B9600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r>
              <a:rPr lang="en-US" dirty="0" smtClean="0"/>
              <a:t>What Does A Proper Upgrade Assessment Look Like?</a:t>
            </a:r>
          </a:p>
        </p:txBody>
      </p:sp>
      <p:sp>
        <p:nvSpPr>
          <p:cNvPr id="5" name="Footer Placeholder 4"/>
          <p:cNvSpPr>
            <a:spLocks noGrp="1"/>
          </p:cNvSpPr>
          <p:nvPr>
            <p:ph type="ftr" sz="quarter" idx="11"/>
          </p:nvPr>
        </p:nvSpPr>
        <p:spPr/>
        <p:txBody>
          <a:bodyPr/>
          <a:lstStyle/>
          <a:p>
            <a:pPr>
              <a:defRPr/>
            </a:pPr>
            <a:r>
              <a:rPr lang="en-US" sz="2000" b="1" smtClean="0">
                <a:latin typeface="+mn-lt"/>
              </a:rPr>
              <a:t>Copyright © 2009 Ponder Pro Serve</a:t>
            </a:r>
            <a:endParaRPr lang="en-US" sz="2000" b="1">
              <a:latin typeface="+mn-lt"/>
            </a:endParaRPr>
          </a:p>
        </p:txBody>
      </p:sp>
      <p:pic>
        <p:nvPicPr>
          <p:cNvPr id="53250" name="Picture 2"/>
          <p:cNvPicPr>
            <a:picLocks noChangeAspect="1" noChangeArrowheads="1"/>
          </p:cNvPicPr>
          <p:nvPr/>
        </p:nvPicPr>
        <p:blipFill>
          <a:blip r:embed="rId2" cstate="print"/>
          <a:srcRect l="8749" t="25148" r="6876" b="6213"/>
          <a:stretch>
            <a:fillRect/>
          </a:stretch>
        </p:blipFill>
        <p:spPr bwMode="auto">
          <a:xfrm>
            <a:off x="533400" y="1524000"/>
            <a:ext cx="4138613" cy="5334000"/>
          </a:xfrm>
          <a:prstGeom prst="rect">
            <a:avLst/>
          </a:prstGeom>
          <a:noFill/>
          <a:ln w="9525">
            <a:solidFill>
              <a:schemeClr val="tx1"/>
            </a:solidFill>
            <a:miter lim="800000"/>
            <a:headEnd/>
            <a:tailEnd/>
          </a:ln>
        </p:spPr>
      </p:pic>
      <p:pic>
        <p:nvPicPr>
          <p:cNvPr id="53254" name="Picture 6"/>
          <p:cNvPicPr>
            <a:picLocks noChangeAspect="1" noChangeArrowheads="1"/>
          </p:cNvPicPr>
          <p:nvPr/>
        </p:nvPicPr>
        <p:blipFill>
          <a:blip r:embed="rId3" cstate="print"/>
          <a:srcRect l="8749" t="26115" r="8409" b="6213"/>
          <a:stretch>
            <a:fillRect/>
          </a:stretch>
        </p:blipFill>
        <p:spPr bwMode="auto">
          <a:xfrm>
            <a:off x="1447800" y="1531938"/>
            <a:ext cx="4114800" cy="5326062"/>
          </a:xfrm>
          <a:prstGeom prst="rect">
            <a:avLst/>
          </a:prstGeom>
          <a:noFill/>
          <a:ln w="9525">
            <a:solidFill>
              <a:schemeClr val="tx1"/>
            </a:solidFill>
            <a:miter lim="800000"/>
            <a:headEnd/>
            <a:tailEnd/>
          </a:ln>
        </p:spPr>
      </p:pic>
      <p:sp>
        <p:nvSpPr>
          <p:cNvPr id="11" name="TextBox 10"/>
          <p:cNvSpPr txBox="1"/>
          <p:nvPr/>
        </p:nvSpPr>
        <p:spPr>
          <a:xfrm>
            <a:off x="1447800" y="2370138"/>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Summary, Goals, Upgrade Approach</a:t>
            </a:r>
          </a:p>
        </p:txBody>
      </p:sp>
      <p:sp>
        <p:nvSpPr>
          <p:cNvPr id="12" name="TextBox 11"/>
          <p:cNvSpPr txBox="1"/>
          <p:nvPr/>
        </p:nvSpPr>
        <p:spPr>
          <a:xfrm>
            <a:off x="1447800" y="3200400"/>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Supported Platforms</a:t>
            </a:r>
          </a:p>
        </p:txBody>
      </p:sp>
      <p:sp>
        <p:nvSpPr>
          <p:cNvPr id="13" name="TextBox 12"/>
          <p:cNvSpPr txBox="1"/>
          <p:nvPr/>
        </p:nvSpPr>
        <p:spPr>
          <a:xfrm>
            <a:off x="1447800" y="3657600"/>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Siebel Modules In Use</a:t>
            </a:r>
          </a:p>
        </p:txBody>
      </p:sp>
      <p:sp>
        <p:nvSpPr>
          <p:cNvPr id="14" name="TextBox 13"/>
          <p:cNvSpPr txBox="1"/>
          <p:nvPr/>
        </p:nvSpPr>
        <p:spPr>
          <a:xfrm>
            <a:off x="1447800" y="4414838"/>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Proof Of Concept Upgrade Findings</a:t>
            </a:r>
          </a:p>
        </p:txBody>
      </p:sp>
      <p:pic>
        <p:nvPicPr>
          <p:cNvPr id="53252" name="Picture 4"/>
          <p:cNvPicPr>
            <a:picLocks noChangeAspect="1" noChangeArrowheads="1"/>
          </p:cNvPicPr>
          <p:nvPr/>
        </p:nvPicPr>
        <p:blipFill>
          <a:blip r:embed="rId4" cstate="print"/>
          <a:srcRect l="8749" t="23964" r="8749" b="8580"/>
          <a:stretch>
            <a:fillRect/>
          </a:stretch>
        </p:blipFill>
        <p:spPr bwMode="auto">
          <a:xfrm>
            <a:off x="2819400" y="1524000"/>
            <a:ext cx="4117975" cy="5334000"/>
          </a:xfrm>
          <a:prstGeom prst="rect">
            <a:avLst/>
          </a:prstGeom>
          <a:noFill/>
          <a:ln w="9525">
            <a:solidFill>
              <a:schemeClr val="tx1"/>
            </a:solidFill>
            <a:miter lim="800000"/>
            <a:headEnd/>
            <a:tailEnd/>
          </a:ln>
        </p:spPr>
      </p:pic>
      <p:sp>
        <p:nvSpPr>
          <p:cNvPr id="15" name="TextBox 14"/>
          <p:cNvSpPr txBox="1"/>
          <p:nvPr/>
        </p:nvSpPr>
        <p:spPr>
          <a:xfrm>
            <a:off x="2819400" y="2057400"/>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Important Siebel Changes</a:t>
            </a:r>
          </a:p>
        </p:txBody>
      </p:sp>
      <p:sp>
        <p:nvSpPr>
          <p:cNvPr id="16" name="TextBox 15"/>
          <p:cNvSpPr txBox="1"/>
          <p:nvPr/>
        </p:nvSpPr>
        <p:spPr>
          <a:xfrm>
            <a:off x="2819400" y="3119438"/>
            <a:ext cx="4114800" cy="400050"/>
          </a:xfrm>
          <a:prstGeom prst="rect">
            <a:avLst/>
          </a:prstGeom>
          <a:solidFill>
            <a:schemeClr val="tx2">
              <a:lumMod val="40000"/>
              <a:lumOff val="60000"/>
            </a:schemeClr>
          </a:solidFill>
        </p:spPr>
        <p:txBody>
          <a:bodyPr>
            <a:spAutoFit/>
          </a:bodyPr>
          <a:lstStyle/>
          <a:p>
            <a:pPr>
              <a:defRPr/>
            </a:pPr>
            <a:r>
              <a:rPr lang="en-US" sz="2000" b="1" dirty="0">
                <a:latin typeface="+mn-lt"/>
              </a:rPr>
              <a:t>ST eScript Engine</a:t>
            </a:r>
          </a:p>
        </p:txBody>
      </p:sp>
      <p:sp>
        <p:nvSpPr>
          <p:cNvPr id="17" name="TextBox 16"/>
          <p:cNvSpPr txBox="1"/>
          <p:nvPr/>
        </p:nvSpPr>
        <p:spPr>
          <a:xfrm>
            <a:off x="2819400" y="3657600"/>
            <a:ext cx="4114800" cy="708025"/>
          </a:xfrm>
          <a:prstGeom prst="rect">
            <a:avLst/>
          </a:prstGeom>
          <a:solidFill>
            <a:schemeClr val="tx2">
              <a:lumMod val="40000"/>
              <a:lumOff val="60000"/>
            </a:schemeClr>
          </a:solidFill>
        </p:spPr>
        <p:txBody>
          <a:bodyPr>
            <a:spAutoFit/>
          </a:bodyPr>
          <a:lstStyle/>
          <a:p>
            <a:pPr>
              <a:defRPr/>
            </a:pPr>
            <a:r>
              <a:rPr lang="en-US" sz="2000" b="1" dirty="0">
                <a:latin typeface="+mn-lt"/>
              </a:rPr>
              <a:t>What Upgrade Will Do To Current Configuration From Every Aspect</a:t>
            </a:r>
          </a:p>
        </p:txBody>
      </p:sp>
      <p:pic>
        <p:nvPicPr>
          <p:cNvPr id="53253" name="Picture 5"/>
          <p:cNvPicPr>
            <a:picLocks noChangeAspect="1" noChangeArrowheads="1"/>
          </p:cNvPicPr>
          <p:nvPr/>
        </p:nvPicPr>
        <p:blipFill>
          <a:blip r:embed="rId5" cstate="print"/>
          <a:srcRect l="8749" t="23964" r="8749" b="10507"/>
          <a:stretch>
            <a:fillRect/>
          </a:stretch>
        </p:blipFill>
        <p:spPr bwMode="auto">
          <a:xfrm>
            <a:off x="4191000" y="1524000"/>
            <a:ext cx="4238625" cy="5334000"/>
          </a:xfrm>
          <a:prstGeom prst="rect">
            <a:avLst/>
          </a:prstGeom>
          <a:noFill/>
          <a:ln w="9525">
            <a:solidFill>
              <a:schemeClr val="tx1"/>
            </a:solidFill>
            <a:miter lim="800000"/>
            <a:headEnd/>
            <a:tailEnd/>
          </a:ln>
        </p:spPr>
      </p:pic>
      <p:sp>
        <p:nvSpPr>
          <p:cNvPr id="18" name="TextBox 17"/>
          <p:cNvSpPr txBox="1"/>
          <p:nvPr/>
        </p:nvSpPr>
        <p:spPr>
          <a:xfrm>
            <a:off x="4191000" y="1905000"/>
            <a:ext cx="4267200" cy="400050"/>
          </a:xfrm>
          <a:prstGeom prst="rect">
            <a:avLst/>
          </a:prstGeom>
          <a:solidFill>
            <a:schemeClr val="tx2">
              <a:lumMod val="40000"/>
              <a:lumOff val="60000"/>
            </a:schemeClr>
          </a:solidFill>
        </p:spPr>
        <p:txBody>
          <a:bodyPr>
            <a:spAutoFit/>
          </a:bodyPr>
          <a:lstStyle/>
          <a:p>
            <a:pPr>
              <a:defRPr/>
            </a:pPr>
            <a:r>
              <a:rPr lang="en-US" sz="2000" b="1" dirty="0">
                <a:latin typeface="+mn-lt"/>
              </a:rPr>
              <a:t>Items To Address Before Upgrade</a:t>
            </a:r>
          </a:p>
        </p:txBody>
      </p:sp>
      <p:sp>
        <p:nvSpPr>
          <p:cNvPr id="19" name="TextBox 18"/>
          <p:cNvSpPr txBox="1"/>
          <p:nvPr/>
        </p:nvSpPr>
        <p:spPr>
          <a:xfrm>
            <a:off x="4191000" y="2667000"/>
            <a:ext cx="4267200" cy="400050"/>
          </a:xfrm>
          <a:prstGeom prst="rect">
            <a:avLst/>
          </a:prstGeom>
          <a:solidFill>
            <a:schemeClr val="tx2">
              <a:lumMod val="40000"/>
              <a:lumOff val="60000"/>
            </a:schemeClr>
          </a:solidFill>
        </p:spPr>
        <p:txBody>
          <a:bodyPr>
            <a:spAutoFit/>
          </a:bodyPr>
          <a:lstStyle/>
          <a:p>
            <a:pPr>
              <a:defRPr/>
            </a:pPr>
            <a:r>
              <a:rPr lang="en-US" sz="2000" b="1" dirty="0">
                <a:latin typeface="+mn-lt"/>
              </a:rPr>
              <a:t>Opportunities To Return To OOTB</a:t>
            </a:r>
          </a:p>
        </p:txBody>
      </p:sp>
      <p:sp>
        <p:nvSpPr>
          <p:cNvPr id="20" name="TextBox 19"/>
          <p:cNvSpPr txBox="1"/>
          <p:nvPr/>
        </p:nvSpPr>
        <p:spPr>
          <a:xfrm>
            <a:off x="4191000" y="3505200"/>
            <a:ext cx="4267200" cy="400050"/>
          </a:xfrm>
          <a:prstGeom prst="rect">
            <a:avLst/>
          </a:prstGeom>
          <a:solidFill>
            <a:schemeClr val="tx2">
              <a:lumMod val="40000"/>
              <a:lumOff val="60000"/>
            </a:schemeClr>
          </a:solidFill>
        </p:spPr>
        <p:txBody>
          <a:bodyPr>
            <a:spAutoFit/>
          </a:bodyPr>
          <a:lstStyle/>
          <a:p>
            <a:pPr>
              <a:defRPr/>
            </a:pPr>
            <a:r>
              <a:rPr lang="en-US" sz="2000" b="1" dirty="0">
                <a:latin typeface="+mn-lt"/>
              </a:rPr>
              <a:t>Go-Live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4"/>
                                        </p:tgtEl>
                                        <p:attrNameLst>
                                          <p:attrName>style.visibility</p:attrName>
                                        </p:attrNameLst>
                                      </p:cBhvr>
                                      <p:to>
                                        <p:strVal val="visible"/>
                                      </p:to>
                                    </p:set>
                                    <p:anim calcmode="lin" valueType="num">
                                      <p:cBhvr additive="base">
                                        <p:cTn id="13" dur="500" fill="hold"/>
                                        <p:tgtEl>
                                          <p:spTgt spid="53254"/>
                                        </p:tgtEl>
                                        <p:attrNameLst>
                                          <p:attrName>ppt_x</p:attrName>
                                        </p:attrNameLst>
                                      </p:cBhvr>
                                      <p:tavLst>
                                        <p:tav tm="0">
                                          <p:val>
                                            <p:strVal val="#ppt_x"/>
                                          </p:val>
                                        </p:tav>
                                        <p:tav tm="100000">
                                          <p:val>
                                            <p:strVal val="#ppt_x"/>
                                          </p:val>
                                        </p:tav>
                                      </p:tavLst>
                                    </p:anim>
                                    <p:anim calcmode="lin" valueType="num">
                                      <p:cBhvr additive="base">
                                        <p:cTn id="14"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3252"/>
                                        </p:tgtEl>
                                        <p:attrNameLst>
                                          <p:attrName>style.visibility</p:attrName>
                                        </p:attrNameLst>
                                      </p:cBhvr>
                                      <p:to>
                                        <p:strVal val="visible"/>
                                      </p:to>
                                    </p:set>
                                    <p:anim calcmode="lin" valueType="num">
                                      <p:cBhvr additive="base">
                                        <p:cTn id="29" dur="500" fill="hold"/>
                                        <p:tgtEl>
                                          <p:spTgt spid="53252"/>
                                        </p:tgtEl>
                                        <p:attrNameLst>
                                          <p:attrName>ppt_x</p:attrName>
                                        </p:attrNameLst>
                                      </p:cBhvr>
                                      <p:tavLst>
                                        <p:tav tm="0">
                                          <p:val>
                                            <p:strVal val="#ppt_x"/>
                                          </p:val>
                                        </p:tav>
                                        <p:tav tm="100000">
                                          <p:val>
                                            <p:strVal val="#ppt_x"/>
                                          </p:val>
                                        </p:tav>
                                      </p:tavLst>
                                    </p:anim>
                                    <p:anim calcmode="lin" valueType="num">
                                      <p:cBhvr additive="base">
                                        <p:cTn id="30"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253"/>
                                        </p:tgtEl>
                                        <p:attrNameLst>
                                          <p:attrName>style.visibility</p:attrName>
                                        </p:attrNameLst>
                                      </p:cBhvr>
                                      <p:to>
                                        <p:strVal val="visible"/>
                                      </p:to>
                                    </p:set>
                                    <p:anim calcmode="lin" valueType="num">
                                      <p:cBhvr additive="base">
                                        <p:cTn id="43" dur="500" fill="hold"/>
                                        <p:tgtEl>
                                          <p:spTgt spid="53253"/>
                                        </p:tgtEl>
                                        <p:attrNameLst>
                                          <p:attrName>ppt_x</p:attrName>
                                        </p:attrNameLst>
                                      </p:cBhvr>
                                      <p:tavLst>
                                        <p:tav tm="0">
                                          <p:val>
                                            <p:strVal val="#ppt_x"/>
                                          </p:val>
                                        </p:tav>
                                        <p:tav tm="100000">
                                          <p:val>
                                            <p:strVal val="#ppt_x"/>
                                          </p:val>
                                        </p:tav>
                                      </p:tavLst>
                                    </p:anim>
                                    <p:anim calcmode="lin" valueType="num">
                                      <p:cBhvr additive="base">
                                        <p:cTn id="44"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Assessment Table of Content</a:t>
            </a:r>
          </a:p>
        </p:txBody>
      </p:sp>
      <p:sp>
        <p:nvSpPr>
          <p:cNvPr id="11267" name="Content Placeholder 2"/>
          <p:cNvSpPr>
            <a:spLocks noGrp="1"/>
          </p:cNvSpPr>
          <p:nvPr>
            <p:ph idx="1"/>
          </p:nvPr>
        </p:nvSpPr>
        <p:spPr>
          <a:xfrm>
            <a:off x="457200" y="1066800"/>
            <a:ext cx="8229600" cy="990600"/>
          </a:xfrm>
        </p:spPr>
        <p:txBody>
          <a:bodyPr>
            <a:normAutofit fontScale="92500"/>
          </a:bodyPr>
          <a:lstStyle/>
          <a:p>
            <a:pPr>
              <a:defRPr/>
            </a:pPr>
            <a:r>
              <a:rPr lang="en-US" sz="2200" dirty="0" smtClean="0"/>
              <a:t>Need To Agree What Items Should Be Included As Part Of This Assessment.</a:t>
            </a:r>
          </a:p>
          <a:p>
            <a:pPr>
              <a:defRPr/>
            </a:pPr>
            <a:r>
              <a:rPr lang="en-US" sz="2200" dirty="0" smtClean="0"/>
              <a:t>Normally We Include:</a:t>
            </a:r>
          </a:p>
        </p:txBody>
      </p:sp>
      <p:sp>
        <p:nvSpPr>
          <p:cNvPr id="4" name="Date Placeholder 3"/>
          <p:cNvSpPr>
            <a:spLocks noGrp="1"/>
          </p:cNvSpPr>
          <p:nvPr>
            <p:ph type="dt" sz="quarter" idx="10"/>
          </p:nvPr>
        </p:nvSpPr>
        <p:spPr/>
        <p:txBody>
          <a:bodyPr/>
          <a:lstStyle/>
          <a:p>
            <a:pPr>
              <a:defRPr/>
            </a:pPr>
            <a:fld id="{804445BF-4DC6-4077-95A2-9E8CD1744BC0}"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D7C406AB-C2D0-4267-BCA8-645D86202E5E}" type="slidenum">
              <a:rPr lang="en-US" smtClean="0"/>
              <a:pPr>
                <a:defRPr/>
              </a:pPr>
              <a:t>14</a:t>
            </a:fld>
            <a:endParaRPr lang="en-US"/>
          </a:p>
        </p:txBody>
      </p:sp>
      <p:sp>
        <p:nvSpPr>
          <p:cNvPr id="15367" name="TextBox 6"/>
          <p:cNvSpPr txBox="1">
            <a:spLocks noChangeArrowheads="1"/>
          </p:cNvSpPr>
          <p:nvPr/>
        </p:nvSpPr>
        <p:spPr bwMode="auto">
          <a:xfrm>
            <a:off x="228600" y="1828800"/>
            <a:ext cx="4038600" cy="3786188"/>
          </a:xfrm>
          <a:prstGeom prst="rect">
            <a:avLst/>
          </a:prstGeom>
          <a:noFill/>
          <a:ln w="9525">
            <a:noFill/>
            <a:miter lim="800000"/>
            <a:headEnd/>
            <a:tailEnd/>
          </a:ln>
        </p:spPr>
        <p:txBody>
          <a:bodyPr>
            <a:spAutoFit/>
          </a:bodyPr>
          <a:lstStyle/>
          <a:p>
            <a:pPr>
              <a:buFont typeface="Arial" charset="0"/>
              <a:buChar char="•"/>
            </a:pPr>
            <a:r>
              <a:rPr lang="en-US" sz="2000"/>
              <a:t>Upgrade Approach</a:t>
            </a:r>
          </a:p>
          <a:p>
            <a:pPr>
              <a:buFont typeface="Arial" charset="0"/>
              <a:buChar char="•"/>
            </a:pPr>
            <a:r>
              <a:rPr lang="en-US" sz="2000"/>
              <a:t>Upgrade Changes At Database, BO, And UI Levels</a:t>
            </a:r>
          </a:p>
          <a:p>
            <a:pPr>
              <a:buFont typeface="Arial" charset="0"/>
              <a:buChar char="•"/>
            </a:pPr>
            <a:r>
              <a:rPr lang="en-US" sz="2000"/>
              <a:t>Scripting</a:t>
            </a:r>
          </a:p>
          <a:p>
            <a:pPr>
              <a:buFont typeface="Arial" charset="0"/>
              <a:buChar char="•"/>
            </a:pPr>
            <a:r>
              <a:rPr lang="en-US" sz="2000"/>
              <a:t>Workflow Processes</a:t>
            </a:r>
          </a:p>
          <a:p>
            <a:pPr>
              <a:buFont typeface="Arial" charset="0"/>
              <a:buChar char="•"/>
            </a:pPr>
            <a:r>
              <a:rPr lang="en-US" sz="2000"/>
              <a:t>Interfaces (Batch, Real-time And Desktop)</a:t>
            </a:r>
          </a:p>
          <a:p>
            <a:pPr>
              <a:buFont typeface="Arial" charset="0"/>
              <a:buChar char="•"/>
            </a:pPr>
            <a:r>
              <a:rPr lang="en-US" sz="2000"/>
              <a:t>CTI</a:t>
            </a:r>
          </a:p>
          <a:p>
            <a:pPr>
              <a:buFont typeface="Arial" charset="0"/>
              <a:buChar char="•"/>
            </a:pPr>
            <a:r>
              <a:rPr lang="en-US" sz="2000"/>
              <a:t>Specific Models Such As Loyalty</a:t>
            </a:r>
          </a:p>
          <a:p>
            <a:pPr>
              <a:buFont typeface="Arial" charset="0"/>
              <a:buChar char="•"/>
            </a:pPr>
            <a:r>
              <a:rPr lang="en-US" sz="2000"/>
              <a:t>Opportunities To Return To OOTB Or Redo Customizations</a:t>
            </a:r>
          </a:p>
          <a:p>
            <a:pPr>
              <a:buFont typeface="Arial" charset="0"/>
              <a:buChar char="•"/>
            </a:pPr>
            <a:r>
              <a:rPr lang="en-US" sz="2000"/>
              <a:t>Reporting And BI Publisher</a:t>
            </a:r>
          </a:p>
        </p:txBody>
      </p:sp>
      <p:sp>
        <p:nvSpPr>
          <p:cNvPr id="15368" name="TextBox 8"/>
          <p:cNvSpPr txBox="1">
            <a:spLocks noChangeArrowheads="1"/>
          </p:cNvSpPr>
          <p:nvPr/>
        </p:nvSpPr>
        <p:spPr bwMode="auto">
          <a:xfrm>
            <a:off x="4191000" y="1828800"/>
            <a:ext cx="4267200" cy="4094163"/>
          </a:xfrm>
          <a:prstGeom prst="rect">
            <a:avLst/>
          </a:prstGeom>
          <a:noFill/>
          <a:ln w="9525">
            <a:noFill/>
            <a:miter lim="800000"/>
            <a:headEnd/>
            <a:tailEnd/>
          </a:ln>
        </p:spPr>
        <p:txBody>
          <a:bodyPr>
            <a:spAutoFit/>
          </a:bodyPr>
          <a:lstStyle/>
          <a:p>
            <a:pPr>
              <a:buFont typeface="Arial" charset="0"/>
              <a:buChar char="•"/>
            </a:pPr>
            <a:r>
              <a:rPr lang="en-US" sz="2000"/>
              <a:t>New Siebel Features</a:t>
            </a:r>
          </a:p>
          <a:p>
            <a:pPr>
              <a:buFont typeface="Arial" charset="0"/>
              <a:buChar char="•"/>
            </a:pPr>
            <a:r>
              <a:rPr lang="en-US" sz="2000"/>
              <a:t>Proposed Server Architecture</a:t>
            </a:r>
          </a:p>
          <a:p>
            <a:pPr>
              <a:buFont typeface="Arial" charset="0"/>
              <a:buChar char="•"/>
            </a:pPr>
            <a:r>
              <a:rPr lang="en-US" sz="2000"/>
              <a:t>Training Recommendations</a:t>
            </a:r>
          </a:p>
          <a:p>
            <a:pPr>
              <a:buFont typeface="Arial" charset="0"/>
              <a:buChar char="•"/>
            </a:pPr>
            <a:r>
              <a:rPr lang="en-US" sz="2000"/>
              <a:t>Go-live Strategy</a:t>
            </a:r>
          </a:p>
          <a:p>
            <a:pPr>
              <a:buFont typeface="Arial" charset="0"/>
              <a:buChar char="•"/>
            </a:pPr>
            <a:r>
              <a:rPr lang="en-US" sz="2000"/>
              <a:t>Supported Platforms And Other Upgrades Requires (OS, DBMS)</a:t>
            </a:r>
          </a:p>
          <a:p>
            <a:pPr>
              <a:buFont typeface="Arial" charset="0"/>
              <a:buChar char="•"/>
            </a:pPr>
            <a:r>
              <a:rPr lang="en-US" sz="2000"/>
              <a:t>Oracle Database Upgrade</a:t>
            </a:r>
          </a:p>
          <a:p>
            <a:pPr>
              <a:buFont typeface="Arial" charset="0"/>
              <a:buChar char="•"/>
            </a:pPr>
            <a:r>
              <a:rPr lang="en-US" sz="2000"/>
              <a:t>POC Upgrade Results</a:t>
            </a:r>
          </a:p>
          <a:p>
            <a:pPr>
              <a:buFont typeface="Arial" charset="0"/>
              <a:buChar char="•"/>
            </a:pPr>
            <a:r>
              <a:rPr lang="en-US" sz="2000"/>
              <a:t>High Level Project Plan</a:t>
            </a:r>
          </a:p>
          <a:p>
            <a:pPr>
              <a:buFont typeface="Arial" charset="0"/>
              <a:buChar char="•"/>
            </a:pPr>
            <a:r>
              <a:rPr lang="en-US" sz="2000"/>
              <a:t>Global Deployment  Issues</a:t>
            </a:r>
          </a:p>
          <a:p>
            <a:pPr>
              <a:buFont typeface="Arial" charset="0"/>
              <a:buChar char="•"/>
            </a:pPr>
            <a:r>
              <a:rPr lang="en-US" sz="2000"/>
              <a:t>Performance Tuning Strategy</a:t>
            </a:r>
          </a:p>
          <a:p>
            <a:pPr>
              <a:buFont typeface="Arial" charset="0"/>
              <a:buChar char="•"/>
            </a:pPr>
            <a:r>
              <a:rPr lang="en-US" sz="2000"/>
              <a:t>Upgrade Tuning Assessment</a:t>
            </a:r>
          </a:p>
          <a:p>
            <a:pPr>
              <a:buFont typeface="Arial" charset="0"/>
              <a:buChar char="•"/>
            </a:pPr>
            <a:endParaRPr 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Siebel Application Performance</a:t>
            </a:r>
          </a:p>
        </p:txBody>
      </p:sp>
      <p:sp>
        <p:nvSpPr>
          <p:cNvPr id="16387" name="Content Placeholder 2"/>
          <p:cNvSpPr>
            <a:spLocks noGrp="1"/>
          </p:cNvSpPr>
          <p:nvPr>
            <p:ph idx="1"/>
          </p:nvPr>
        </p:nvSpPr>
        <p:spPr/>
        <p:txBody>
          <a:bodyPr/>
          <a:lstStyle/>
          <a:p>
            <a:r>
              <a:rPr lang="en-US" smtClean="0"/>
              <a:t>If Coming To 8.1 From 7.5/7.0 Then Expect Much Better Performance.</a:t>
            </a:r>
          </a:p>
          <a:p>
            <a:r>
              <a:rPr lang="en-US" smtClean="0"/>
              <a:t>Plan To Spend A Significant Amount Of Time Tuning If You Want Stellar Performance.</a:t>
            </a:r>
          </a:p>
          <a:p>
            <a:r>
              <a:rPr lang="en-US" smtClean="0"/>
              <a:t>Oracle 10g/11g CBO Performance Tuning.</a:t>
            </a:r>
          </a:p>
          <a:p>
            <a:r>
              <a:rPr lang="en-US" smtClean="0"/>
              <a:t>Comprehensive Siebel Performance Starts Early And Runs The Duration Of The Upgrade.</a:t>
            </a:r>
          </a:p>
          <a:p>
            <a:endParaRPr lang="en-US" smtClean="0"/>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E663FAC0-45AF-469C-8CAF-16516D1BE5C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eScript ST Engine</a:t>
            </a:r>
          </a:p>
        </p:txBody>
      </p:sp>
      <p:sp>
        <p:nvSpPr>
          <p:cNvPr id="15363" name="Content Placeholder 2"/>
          <p:cNvSpPr>
            <a:spLocks noGrp="1"/>
          </p:cNvSpPr>
          <p:nvPr>
            <p:ph idx="1"/>
          </p:nvPr>
        </p:nvSpPr>
        <p:spPr/>
        <p:txBody>
          <a:bodyPr/>
          <a:lstStyle/>
          <a:p>
            <a:pPr>
              <a:defRPr/>
            </a:pPr>
            <a:r>
              <a:rPr lang="en-US" dirty="0" smtClean="0"/>
              <a:t>New Improved Engine We Recommend You Use And So Does Oracle.</a:t>
            </a:r>
          </a:p>
          <a:p>
            <a:pPr>
              <a:defRPr/>
            </a:pPr>
            <a:r>
              <a:rPr lang="en-US" dirty="0" smtClean="0"/>
              <a:t>Better Performance And Features.</a:t>
            </a:r>
          </a:p>
          <a:p>
            <a:pPr>
              <a:defRPr/>
            </a:pPr>
            <a:r>
              <a:rPr lang="en-US" dirty="0" smtClean="0"/>
              <a:t>If You Have Significant Code There Will Be Effort To Switch.</a:t>
            </a:r>
          </a:p>
          <a:p>
            <a:pPr>
              <a:defRPr/>
            </a:pPr>
            <a:r>
              <a:rPr lang="en-US" dirty="0" smtClean="0"/>
              <a:t>Start Fixing Code Now If On 7.7 Or Above.</a:t>
            </a:r>
          </a:p>
          <a:p>
            <a:pPr>
              <a:defRPr/>
            </a:pPr>
            <a:r>
              <a:rPr lang="en-US" dirty="0" err="1" smtClean="0"/>
              <a:t>var</a:t>
            </a:r>
            <a:r>
              <a:rPr lang="en-US" dirty="0" smtClean="0"/>
              <a:t> </a:t>
            </a:r>
            <a:r>
              <a:rPr lang="en-US" dirty="0" err="1" smtClean="0"/>
              <a:t>MyInt</a:t>
            </a:r>
            <a:r>
              <a:rPr lang="en-US" dirty="0" smtClean="0"/>
              <a:t> 100;	</a:t>
            </a:r>
            <a:r>
              <a:rPr lang="en-US" i="1" dirty="0" smtClean="0">
                <a:solidFill>
                  <a:schemeClr val="accent3">
                    <a:lumMod val="50000"/>
                  </a:schemeClr>
                </a:solidFill>
              </a:rPr>
              <a:t>// What is this?</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8F24FA59-546D-4D40-9399-3DF07C09174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eScript Overhaul</a:t>
            </a:r>
          </a:p>
        </p:txBody>
      </p:sp>
      <p:sp>
        <p:nvSpPr>
          <p:cNvPr id="18435" name="Content Placeholder 2"/>
          <p:cNvSpPr>
            <a:spLocks noGrp="1"/>
          </p:cNvSpPr>
          <p:nvPr>
            <p:ph idx="1"/>
          </p:nvPr>
        </p:nvSpPr>
        <p:spPr/>
        <p:txBody>
          <a:bodyPr/>
          <a:lstStyle/>
          <a:p>
            <a:r>
              <a:rPr lang="en-US" smtClean="0"/>
              <a:t>eScript Remove / Replacement.</a:t>
            </a:r>
          </a:p>
          <a:p>
            <a:r>
              <a:rPr lang="en-US" smtClean="0"/>
              <a:t>Uniform Indentation.</a:t>
            </a:r>
          </a:p>
          <a:p>
            <a:r>
              <a:rPr lang="en-US" smtClean="0"/>
              <a:t>Objects Not Destroyed / Objects Destroyed In The Wrong Order.</a:t>
            </a:r>
          </a:p>
          <a:p>
            <a:r>
              <a:rPr lang="en-US" smtClean="0"/>
              <a:t>Add Missing Try / Catch / Finally.</a:t>
            </a:r>
          </a:p>
          <a:p>
            <a:r>
              <a:rPr lang="en-US" smtClean="0"/>
              <a:t>Refractor Existing Code – 16K Limit.</a:t>
            </a:r>
          </a:p>
        </p:txBody>
      </p:sp>
      <p:sp>
        <p:nvSpPr>
          <p:cNvPr id="4" name="Date Placeholder 3"/>
          <p:cNvSpPr>
            <a:spLocks noGrp="1"/>
          </p:cNvSpPr>
          <p:nvPr>
            <p:ph type="dt" sz="quarter" idx="10"/>
          </p:nvPr>
        </p:nvSpPr>
        <p:spPr/>
        <p:txBody>
          <a:bodyPr/>
          <a:lstStyle/>
          <a:p>
            <a:pPr>
              <a:defRPr/>
            </a:pPr>
            <a:fld id="{2408C174-379F-4A62-9921-298F3FB75B62}"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E5D36108-43FB-458A-9BB8-51224896C12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Best Practices</a:t>
            </a:r>
          </a:p>
        </p:txBody>
      </p:sp>
      <p:sp>
        <p:nvSpPr>
          <p:cNvPr id="19459" name="Content Placeholder 2"/>
          <p:cNvSpPr>
            <a:spLocks noGrp="1"/>
          </p:cNvSpPr>
          <p:nvPr>
            <p:ph idx="1"/>
          </p:nvPr>
        </p:nvSpPr>
        <p:spPr>
          <a:xfrm>
            <a:off x="457200" y="1295400"/>
            <a:ext cx="8229600" cy="4830763"/>
          </a:xfrm>
        </p:spPr>
        <p:txBody>
          <a:bodyPr>
            <a:normAutofit fontScale="92500" lnSpcReduction="20000"/>
          </a:bodyPr>
          <a:lstStyle/>
          <a:p>
            <a:pPr>
              <a:defRPr/>
            </a:pPr>
            <a:r>
              <a:rPr lang="en-US" dirty="0" smtClean="0"/>
              <a:t>Small Team Size.</a:t>
            </a:r>
          </a:p>
          <a:p>
            <a:pPr>
              <a:defRPr/>
            </a:pPr>
            <a:r>
              <a:rPr lang="en-US" dirty="0" smtClean="0"/>
              <a:t>Upgrade A Copy Of Production – Leave Old Prod Up And Running As Your Fallback Plan.</a:t>
            </a:r>
          </a:p>
          <a:p>
            <a:pPr>
              <a:defRPr/>
            </a:pPr>
            <a:r>
              <a:rPr lang="en-US" dirty="0" smtClean="0"/>
              <a:t>Practice Makes Perfect. </a:t>
            </a:r>
          </a:p>
          <a:p>
            <a:pPr>
              <a:defRPr/>
            </a:pPr>
            <a:r>
              <a:rPr lang="en-US" dirty="0" smtClean="0"/>
              <a:t>QA Practice Runs Too.</a:t>
            </a:r>
          </a:p>
          <a:p>
            <a:pPr>
              <a:defRPr/>
            </a:pPr>
            <a:r>
              <a:rPr lang="en-US" dirty="0" smtClean="0"/>
              <a:t>Never Do Anything The First Time On Go Live Weekend.</a:t>
            </a:r>
          </a:p>
          <a:p>
            <a:pPr>
              <a:defRPr/>
            </a:pPr>
            <a:r>
              <a:rPr lang="en-US" dirty="0" smtClean="0"/>
              <a:t>Automate Everything Possible.</a:t>
            </a:r>
          </a:p>
          <a:p>
            <a:pPr>
              <a:defRPr/>
            </a:pPr>
            <a:r>
              <a:rPr lang="en-US" dirty="0" smtClean="0"/>
              <a:t>Upgrade Assessment And POC Upgrade.</a:t>
            </a:r>
          </a:p>
          <a:p>
            <a:pPr>
              <a:defRPr/>
            </a:pPr>
            <a:r>
              <a:rPr lang="en-US" dirty="0" smtClean="0"/>
              <a:t>Get Experienced Siebel Upgrade Help.</a:t>
            </a:r>
          </a:p>
        </p:txBody>
      </p:sp>
      <p:sp>
        <p:nvSpPr>
          <p:cNvPr id="4" name="Date Placeholder 3"/>
          <p:cNvSpPr>
            <a:spLocks noGrp="1"/>
          </p:cNvSpPr>
          <p:nvPr>
            <p:ph type="dt" sz="quarter" idx="10"/>
          </p:nvPr>
        </p:nvSpPr>
        <p:spPr/>
        <p:txBody>
          <a:bodyPr/>
          <a:lstStyle/>
          <a:p>
            <a:pPr>
              <a:defRPr/>
            </a:pPr>
            <a:fld id="{EE379DA7-911D-4FC5-ABD3-DF031EE2A8CF}"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5E6F9A08-86DF-4CB3-B617-3CCCE617AF7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Best Practices - Continued</a:t>
            </a:r>
          </a:p>
        </p:txBody>
      </p:sp>
      <p:sp>
        <p:nvSpPr>
          <p:cNvPr id="3" name="Content Placeholder 2"/>
          <p:cNvSpPr>
            <a:spLocks noGrp="1"/>
          </p:cNvSpPr>
          <p:nvPr>
            <p:ph idx="1"/>
          </p:nvPr>
        </p:nvSpPr>
        <p:spPr>
          <a:xfrm>
            <a:off x="457200" y="1143000"/>
            <a:ext cx="8229600" cy="4983163"/>
          </a:xfrm>
        </p:spPr>
        <p:txBody>
          <a:bodyPr>
            <a:normAutofit fontScale="92500"/>
          </a:bodyPr>
          <a:lstStyle/>
          <a:p>
            <a:pPr>
              <a:defRPr/>
            </a:pPr>
            <a:r>
              <a:rPr lang="en-US" dirty="0" smtClean="0"/>
              <a:t>Find Memory Leaks Early.</a:t>
            </a:r>
          </a:p>
          <a:p>
            <a:pPr>
              <a:defRPr/>
            </a:pPr>
            <a:r>
              <a:rPr lang="en-US" dirty="0" smtClean="0"/>
              <a:t>Find Crashes Early.</a:t>
            </a:r>
          </a:p>
          <a:p>
            <a:pPr>
              <a:defRPr/>
            </a:pPr>
            <a:r>
              <a:rPr lang="en-US" dirty="0" smtClean="0"/>
              <a:t>Know Which Siebel Bugs Will Effect You.</a:t>
            </a:r>
          </a:p>
          <a:p>
            <a:pPr>
              <a:defRPr/>
            </a:pPr>
            <a:r>
              <a:rPr lang="en-US" dirty="0" smtClean="0"/>
              <a:t>Take Great Care Applying QF/FP.  Full Regression Test Required.</a:t>
            </a:r>
          </a:p>
          <a:p>
            <a:pPr>
              <a:defRPr/>
            </a:pPr>
            <a:r>
              <a:rPr lang="en-US" dirty="0" smtClean="0"/>
              <a:t>Don’t Underestimate ST eScript Level Of Effort.</a:t>
            </a:r>
          </a:p>
          <a:p>
            <a:pPr>
              <a:defRPr/>
            </a:pPr>
            <a:r>
              <a:rPr lang="en-US" dirty="0" smtClean="0"/>
              <a:t>Avoid Surprises – Know What Is Going To Happen.</a:t>
            </a:r>
          </a:p>
          <a:p>
            <a:pPr>
              <a:defRPr/>
            </a:pPr>
            <a:r>
              <a:rPr lang="en-US" dirty="0" smtClean="0"/>
              <a:t>Buy The Right Hardware.</a:t>
            </a:r>
          </a:p>
        </p:txBody>
      </p:sp>
      <p:sp>
        <p:nvSpPr>
          <p:cNvPr id="4" name="Date Placeholder 3"/>
          <p:cNvSpPr>
            <a:spLocks noGrp="1"/>
          </p:cNvSpPr>
          <p:nvPr>
            <p:ph type="dt" sz="quarter" idx="10"/>
          </p:nvPr>
        </p:nvSpPr>
        <p:spPr/>
        <p:txBody>
          <a:bodyPr/>
          <a:lstStyle/>
          <a:p>
            <a:pPr>
              <a:defRPr/>
            </a:pPr>
            <a:fld id="{F601E5B9-EA1E-4BD2-A08E-2163B4EFFE61}"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7BAAC1A2-3183-40DD-949E-F931D6D10E4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 descr="iStock_000004557579XSmall"/>
          <p:cNvPicPr>
            <a:picLocks noChangeAspect="1" noChangeArrowheads="1"/>
          </p:cNvPicPr>
          <p:nvPr/>
        </p:nvPicPr>
        <p:blipFill>
          <a:blip r:embed="rId3" cstate="print"/>
          <a:srcRect t="2654"/>
          <a:stretch>
            <a:fillRect/>
          </a:stretch>
        </p:blipFill>
        <p:spPr bwMode="auto">
          <a:xfrm>
            <a:off x="5000625" y="0"/>
            <a:ext cx="4143375" cy="2667000"/>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eaLnBrk="1" hangingPunct="1"/>
            <a:r>
              <a:rPr lang="en-US" sz="4000" smtClean="0"/>
              <a:t>Agenda</a:t>
            </a:r>
          </a:p>
        </p:txBody>
      </p:sp>
      <p:sp>
        <p:nvSpPr>
          <p:cNvPr id="3076" name="Rectangle 3"/>
          <p:cNvSpPr>
            <a:spLocks noGrp="1" noChangeArrowheads="1"/>
          </p:cNvSpPr>
          <p:nvPr>
            <p:ph idx="1"/>
          </p:nvPr>
        </p:nvSpPr>
        <p:spPr>
          <a:xfrm>
            <a:off x="457200" y="1371600"/>
            <a:ext cx="8382000" cy="4754563"/>
          </a:xfrm>
        </p:spPr>
        <p:txBody>
          <a:bodyPr/>
          <a:lstStyle/>
          <a:p>
            <a:pPr eaLnBrk="1" hangingPunct="1"/>
            <a:r>
              <a:rPr lang="en-US" smtClean="0"/>
              <a:t>Lessons Learned On Eight Recent Upgrades.</a:t>
            </a:r>
          </a:p>
          <a:p>
            <a:pPr eaLnBrk="1" hangingPunct="1"/>
            <a:r>
              <a:rPr lang="en-US" smtClean="0"/>
              <a:t>How The Upgrade Works.</a:t>
            </a:r>
          </a:p>
          <a:p>
            <a:pPr eaLnBrk="1" hangingPunct="1"/>
            <a:r>
              <a:rPr lang="en-US" smtClean="0"/>
              <a:t>Upgrade Best Practices.</a:t>
            </a:r>
          </a:p>
          <a:p>
            <a:pPr eaLnBrk="1" hangingPunct="1"/>
            <a:r>
              <a:rPr lang="en-US" smtClean="0"/>
              <a:t>Undocumented Siebel Application Upgrade Tips And Techniques.</a:t>
            </a:r>
          </a:p>
          <a:p>
            <a:pPr eaLnBrk="1" hangingPunct="1"/>
            <a:r>
              <a:rPr lang="en-US" smtClean="0"/>
              <a:t>New Siebel Application Features And Justifications For Your Upgrade.</a:t>
            </a:r>
          </a:p>
          <a:p>
            <a:pPr eaLnBrk="1" hangingPunct="1"/>
            <a:r>
              <a:rPr lang="en-US" smtClean="0"/>
              <a:t>Open Discussion, With Questions And Answers.</a:t>
            </a:r>
          </a:p>
        </p:txBody>
      </p:sp>
      <p:sp>
        <p:nvSpPr>
          <p:cNvPr id="5" name="Date Placeholder 4"/>
          <p:cNvSpPr>
            <a:spLocks noGrp="1"/>
          </p:cNvSpPr>
          <p:nvPr>
            <p:ph type="dt" sz="quarter" idx="10"/>
          </p:nvPr>
        </p:nvSpPr>
        <p:spPr/>
        <p:txBody>
          <a:bodyPr/>
          <a:lstStyle/>
          <a:p>
            <a:pPr>
              <a:defRPr/>
            </a:pPr>
            <a:fld id="{16F580B4-F44C-493C-A797-930D1F7D6ADB}" type="datetime2">
              <a:rPr lang="en-US"/>
              <a:pPr>
                <a:defRPr/>
              </a:pPr>
              <a:t>Thursday, January 14, 2010</a:t>
            </a:fld>
            <a:endParaRPr lang="en-US"/>
          </a:p>
        </p:txBody>
      </p:sp>
      <p:sp>
        <p:nvSpPr>
          <p:cNvPr id="6" name="Slide Number Placeholder 5"/>
          <p:cNvSpPr>
            <a:spLocks noGrp="1"/>
          </p:cNvSpPr>
          <p:nvPr>
            <p:ph type="sldNum" sz="quarter" idx="12"/>
          </p:nvPr>
        </p:nvSpPr>
        <p:spPr/>
        <p:txBody>
          <a:bodyPr/>
          <a:lstStyle/>
          <a:p>
            <a:pPr>
              <a:defRPr/>
            </a:pPr>
            <a:fld id="{AFBE38F7-C2A9-4D40-84E9-02FF03D8DF12}"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a:t>Copyright © 2009 Ponder Pro Serve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Best Practices – Continued II</a:t>
            </a:r>
          </a:p>
        </p:txBody>
      </p:sp>
      <p:sp>
        <p:nvSpPr>
          <p:cNvPr id="21507" name="Content Placeholder 2"/>
          <p:cNvSpPr>
            <a:spLocks noGrp="1"/>
          </p:cNvSpPr>
          <p:nvPr>
            <p:ph idx="1"/>
          </p:nvPr>
        </p:nvSpPr>
        <p:spPr/>
        <p:txBody>
          <a:bodyPr/>
          <a:lstStyle/>
          <a:p>
            <a:r>
              <a:rPr lang="en-US" smtClean="0"/>
              <a:t>Follow Upgrade Guide Very Carefully.</a:t>
            </a:r>
          </a:p>
          <a:p>
            <a:r>
              <a:rPr lang="en-US" smtClean="0"/>
              <a:t>Create Detailed Upgrade Instructions.</a:t>
            </a:r>
          </a:p>
          <a:p>
            <a:r>
              <a:rPr lang="en-US" smtClean="0"/>
              <a:t>Include QA Details For Each Upgrade Step. </a:t>
            </a:r>
          </a:p>
        </p:txBody>
      </p:sp>
      <p:sp>
        <p:nvSpPr>
          <p:cNvPr id="4" name="Date Placeholder 3"/>
          <p:cNvSpPr>
            <a:spLocks noGrp="1"/>
          </p:cNvSpPr>
          <p:nvPr>
            <p:ph type="dt" sz="quarter" idx="10"/>
          </p:nvPr>
        </p:nvSpPr>
        <p:spPr/>
        <p:txBody>
          <a:bodyPr/>
          <a:lstStyle/>
          <a:p>
            <a:pPr>
              <a:defRPr/>
            </a:pPr>
            <a:fld id="{F601E5B9-EA1E-4BD2-A08E-2163B4EFFE61}"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3C2A0747-0051-4383-82B4-FABE98542601}"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Don’t Make These Mistakes</a:t>
            </a:r>
          </a:p>
        </p:txBody>
      </p:sp>
      <p:sp>
        <p:nvSpPr>
          <p:cNvPr id="22531" name="Content Placeholder 2"/>
          <p:cNvSpPr>
            <a:spLocks noGrp="1"/>
          </p:cNvSpPr>
          <p:nvPr>
            <p:ph idx="1"/>
          </p:nvPr>
        </p:nvSpPr>
        <p:spPr>
          <a:xfrm>
            <a:off x="457200" y="1295400"/>
            <a:ext cx="8229600" cy="4830763"/>
          </a:xfrm>
        </p:spPr>
        <p:txBody>
          <a:bodyPr/>
          <a:lstStyle/>
          <a:p>
            <a:r>
              <a:rPr lang="en-US" smtClean="0"/>
              <a:t>Installing The Wrong Version.</a:t>
            </a:r>
          </a:p>
          <a:p>
            <a:r>
              <a:rPr lang="en-US" smtClean="0"/>
              <a:t>Buying The Wrong Hardware.</a:t>
            </a:r>
          </a:p>
          <a:p>
            <a:r>
              <a:rPr lang="en-US" smtClean="0"/>
              <a:t>Hiring Inexperienced Help.</a:t>
            </a:r>
          </a:p>
          <a:p>
            <a:r>
              <a:rPr lang="en-US" smtClean="0"/>
              <a:t>Hiring Way Too Many Consultants To Help You.</a:t>
            </a:r>
          </a:p>
          <a:p>
            <a:r>
              <a:rPr lang="en-US" smtClean="0"/>
              <a:t>Estimating Too Little Or Too Much Time.</a:t>
            </a:r>
          </a:p>
          <a:p>
            <a:r>
              <a:rPr lang="en-US" smtClean="0"/>
              <a:t>Waiting Too Late To Load Test.</a:t>
            </a:r>
          </a:p>
          <a:p>
            <a:r>
              <a:rPr lang="en-US" smtClean="0"/>
              <a:t>Doing The Actual Upgrade Different In Any Way From Your Practice Runs.</a:t>
            </a:r>
          </a:p>
        </p:txBody>
      </p:sp>
      <p:sp>
        <p:nvSpPr>
          <p:cNvPr id="4" name="Date Placeholder 3"/>
          <p:cNvSpPr>
            <a:spLocks noGrp="1"/>
          </p:cNvSpPr>
          <p:nvPr>
            <p:ph type="dt" sz="quarter" idx="10"/>
          </p:nvPr>
        </p:nvSpPr>
        <p:spPr/>
        <p:txBody>
          <a:bodyPr/>
          <a:lstStyle/>
          <a:p>
            <a:pPr>
              <a:defRPr/>
            </a:pPr>
            <a:fld id="{EE379DA7-911D-4FC5-ABD3-DF031EE2A8CF}"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1B60CBA6-AEAE-4961-AE6F-21624057FBBE}"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Going Live</a:t>
            </a:r>
          </a:p>
        </p:txBody>
      </p:sp>
      <p:sp>
        <p:nvSpPr>
          <p:cNvPr id="23555" name="Content Placeholder 2"/>
          <p:cNvSpPr>
            <a:spLocks noGrp="1"/>
          </p:cNvSpPr>
          <p:nvPr>
            <p:ph idx="1"/>
          </p:nvPr>
        </p:nvSpPr>
        <p:spPr>
          <a:xfrm>
            <a:off x="457200" y="1295400"/>
            <a:ext cx="8229600" cy="4830763"/>
          </a:xfrm>
        </p:spPr>
        <p:txBody>
          <a:bodyPr/>
          <a:lstStyle/>
          <a:p>
            <a:r>
              <a:rPr lang="en-US" smtClean="0"/>
              <a:t>Bring Your “A” Team.</a:t>
            </a:r>
          </a:p>
          <a:p>
            <a:r>
              <a:rPr lang="en-US" smtClean="0"/>
              <a:t>Know How To Debug Crashes Or Have Someone That Does Onsite.</a:t>
            </a:r>
          </a:p>
          <a:p>
            <a:r>
              <a:rPr lang="en-US" smtClean="0"/>
              <a:t>Know How To Fix Performance Issues ASAP Or Have Someone That Does Onsite.</a:t>
            </a:r>
          </a:p>
          <a:p>
            <a:r>
              <a:rPr lang="en-US" smtClean="0"/>
              <a:t>Establish Hyper Care Team For Several Weeks.</a:t>
            </a:r>
          </a:p>
        </p:txBody>
      </p:sp>
      <p:sp>
        <p:nvSpPr>
          <p:cNvPr id="4" name="Date Placeholder 3"/>
          <p:cNvSpPr>
            <a:spLocks noGrp="1"/>
          </p:cNvSpPr>
          <p:nvPr>
            <p:ph type="dt" sz="quarter" idx="10"/>
          </p:nvPr>
        </p:nvSpPr>
        <p:spPr/>
        <p:txBody>
          <a:bodyPr/>
          <a:lstStyle/>
          <a:p>
            <a:pPr>
              <a:defRPr/>
            </a:pPr>
            <a:fld id="{F601E5B9-EA1E-4BD2-A08E-2163B4EFFE61}"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B92E2DF4-3021-453B-BD3D-C39963AAB9D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Upgrade Tuning</a:t>
            </a:r>
          </a:p>
        </p:txBody>
      </p:sp>
      <p:sp>
        <p:nvSpPr>
          <p:cNvPr id="24579" name="Content Placeholder 2"/>
          <p:cNvSpPr>
            <a:spLocks noGrp="1"/>
          </p:cNvSpPr>
          <p:nvPr>
            <p:ph idx="1"/>
          </p:nvPr>
        </p:nvSpPr>
        <p:spPr>
          <a:xfrm>
            <a:off x="457200" y="1295400"/>
            <a:ext cx="8229600" cy="4830763"/>
          </a:xfrm>
        </p:spPr>
        <p:txBody>
          <a:bodyPr/>
          <a:lstStyle/>
          <a:p>
            <a:r>
              <a:rPr lang="en-US" smtClean="0"/>
              <a:t>Database Parameters And Settings.</a:t>
            </a:r>
          </a:p>
          <a:p>
            <a:r>
              <a:rPr lang="en-US" smtClean="0"/>
              <a:t>Network Issues.</a:t>
            </a:r>
          </a:p>
          <a:p>
            <a:r>
              <a:rPr lang="en-US" smtClean="0"/>
              <a:t>Oracle Parallel Index Creation.</a:t>
            </a:r>
          </a:p>
          <a:p>
            <a:r>
              <a:rPr lang="en-US" smtClean="0"/>
              <a:t>Siebel Upgrade Tuner.</a:t>
            </a:r>
          </a:p>
          <a:p>
            <a:r>
              <a:rPr lang="en-US" smtClean="0"/>
              <a:t>Tuning The Siebel Upgrade Scripts.</a:t>
            </a:r>
          </a:p>
          <a:p>
            <a:r>
              <a:rPr lang="en-US" smtClean="0"/>
              <a:t>Only 10% Of Customers Need To Worry.</a:t>
            </a:r>
          </a:p>
          <a:p>
            <a:endParaRPr lang="en-US" smtClean="0"/>
          </a:p>
        </p:txBody>
      </p:sp>
      <p:sp>
        <p:nvSpPr>
          <p:cNvPr id="4" name="Date Placeholder 3"/>
          <p:cNvSpPr>
            <a:spLocks noGrp="1"/>
          </p:cNvSpPr>
          <p:nvPr>
            <p:ph type="dt" sz="quarter" idx="10"/>
          </p:nvPr>
        </p:nvSpPr>
        <p:spPr/>
        <p:txBody>
          <a:bodyPr/>
          <a:lstStyle/>
          <a:p>
            <a:pPr>
              <a:defRPr/>
            </a:pPr>
            <a:fld id="{64F2B576-7CA1-427D-8ED3-757F6CFA1BAB}"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ECE85DA4-68CA-4314-B72A-E7875DA50E03}"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Undocumented Tips</a:t>
            </a:r>
          </a:p>
        </p:txBody>
      </p:sp>
      <p:sp>
        <p:nvSpPr>
          <p:cNvPr id="25603" name="Content Placeholder 2"/>
          <p:cNvSpPr>
            <a:spLocks noGrp="1"/>
          </p:cNvSpPr>
          <p:nvPr>
            <p:ph idx="1"/>
          </p:nvPr>
        </p:nvSpPr>
        <p:spPr/>
        <p:txBody>
          <a:bodyPr/>
          <a:lstStyle/>
          <a:p>
            <a:r>
              <a:rPr lang="en-US" smtClean="0"/>
              <a:t>Pre And Post Upgrade SQL File.</a:t>
            </a:r>
          </a:p>
          <a:p>
            <a:r>
              <a:rPr lang="en-US" smtClean="0"/>
              <a:t>Automate Everything Starting In Dev.</a:t>
            </a:r>
          </a:p>
          <a:p>
            <a:r>
              <a:rPr lang="en-US" smtClean="0"/>
              <a:t>Two-Step Upgrade.</a:t>
            </a:r>
          </a:p>
          <a:p>
            <a:r>
              <a:rPr lang="en-US" smtClean="0"/>
              <a:t>New Database Extract Parameters.</a:t>
            </a:r>
          </a:p>
          <a:p>
            <a:r>
              <a:rPr lang="en-US" smtClean="0"/>
              <a:t>Merge Conflicts.</a:t>
            </a:r>
          </a:p>
          <a:p>
            <a:r>
              <a:rPr lang="en-US" smtClean="0"/>
              <a:t>Automated Daily Compile.</a:t>
            </a:r>
          </a:p>
          <a:p>
            <a:endParaRPr lang="en-US" smtClean="0"/>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BA5FA5EB-CA49-4851-B3F8-F4A5B2090A1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Dealing With Product Issues</a:t>
            </a:r>
          </a:p>
        </p:txBody>
      </p:sp>
      <p:sp>
        <p:nvSpPr>
          <p:cNvPr id="26627" name="Content Placeholder 2"/>
          <p:cNvSpPr>
            <a:spLocks noGrp="1"/>
          </p:cNvSpPr>
          <p:nvPr>
            <p:ph idx="1"/>
          </p:nvPr>
        </p:nvSpPr>
        <p:spPr>
          <a:xfrm>
            <a:off x="457200" y="1219200"/>
            <a:ext cx="8229600" cy="4906963"/>
          </a:xfrm>
        </p:spPr>
        <p:txBody>
          <a:bodyPr/>
          <a:lstStyle/>
          <a:p>
            <a:r>
              <a:rPr lang="en-US" smtClean="0"/>
              <a:t>On Upgrades We May Encounter Product Defects.</a:t>
            </a:r>
          </a:p>
          <a:p>
            <a:r>
              <a:rPr lang="en-US" smtClean="0"/>
              <a:t>How Long Does It Really Take To Get A QF?</a:t>
            </a:r>
          </a:p>
          <a:p>
            <a:r>
              <a:rPr lang="en-US" smtClean="0"/>
              <a:t>Finding Workarounds For Defects.</a:t>
            </a:r>
          </a:p>
          <a:p>
            <a:r>
              <a:rPr lang="en-US" smtClean="0"/>
              <a:t>Even If Not A Defect, Opening And Working A SR Takes Time.</a:t>
            </a:r>
          </a:p>
          <a:p>
            <a:r>
              <a:rPr lang="en-US" smtClean="0"/>
              <a:t>Have To Test Every QF/FP With Full Regression Test.</a:t>
            </a:r>
          </a:p>
        </p:txBody>
      </p:sp>
      <p:sp>
        <p:nvSpPr>
          <p:cNvPr id="4" name="Date Placeholder 3"/>
          <p:cNvSpPr>
            <a:spLocks noGrp="1"/>
          </p:cNvSpPr>
          <p:nvPr>
            <p:ph type="dt" sz="quarter" idx="10"/>
          </p:nvPr>
        </p:nvSpPr>
        <p:spPr/>
        <p:txBody>
          <a:bodyPr/>
          <a:lstStyle/>
          <a:p>
            <a:pPr>
              <a:defRPr/>
            </a:pPr>
            <a:fld id="{64F2B576-7CA1-427D-8ED3-757F6CFA1BAB}"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42FA9235-D140-4ADE-8F13-F5ED7E6E4D73}"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Did You Know</a:t>
            </a:r>
          </a:p>
        </p:txBody>
      </p:sp>
      <p:sp>
        <p:nvSpPr>
          <p:cNvPr id="27651" name="Content Placeholder 2"/>
          <p:cNvSpPr>
            <a:spLocks noGrp="1"/>
          </p:cNvSpPr>
          <p:nvPr>
            <p:ph idx="1"/>
          </p:nvPr>
        </p:nvSpPr>
        <p:spPr>
          <a:xfrm>
            <a:off x="457200" y="1600200"/>
            <a:ext cx="8229600" cy="4648200"/>
          </a:xfrm>
        </p:spPr>
        <p:txBody>
          <a:bodyPr>
            <a:normAutofit lnSpcReduction="10000"/>
          </a:bodyPr>
          <a:lstStyle/>
          <a:p>
            <a:pPr>
              <a:defRPr/>
            </a:pPr>
            <a:r>
              <a:rPr lang="en-US" dirty="0" smtClean="0"/>
              <a:t>7.0 To 8.1 Requires Two Steps.</a:t>
            </a:r>
          </a:p>
          <a:p>
            <a:pPr>
              <a:defRPr/>
            </a:pPr>
            <a:r>
              <a:rPr lang="en-US" dirty="0" err="1" smtClean="0"/>
              <a:t>DeDup</a:t>
            </a:r>
            <a:r>
              <a:rPr lang="en-US" dirty="0" smtClean="0"/>
              <a:t> Changes In 8.x – Not eScript Based.</a:t>
            </a:r>
          </a:p>
          <a:p>
            <a:pPr>
              <a:defRPr/>
            </a:pPr>
            <a:r>
              <a:rPr lang="en-US" dirty="0" smtClean="0"/>
              <a:t>DDLIMP Bug/Feature With </a:t>
            </a:r>
            <a:r>
              <a:rPr lang="en-US" dirty="0" err="1" smtClean="0"/>
              <a:t>IndexSpace</a:t>
            </a:r>
            <a:r>
              <a:rPr lang="en-US" dirty="0" smtClean="0"/>
              <a:t>.</a:t>
            </a:r>
          </a:p>
          <a:p>
            <a:pPr>
              <a:defRPr/>
            </a:pPr>
            <a:r>
              <a:rPr lang="en-US" dirty="0" smtClean="0"/>
              <a:t>Actuate Reports Replaced By BIP.</a:t>
            </a:r>
          </a:p>
          <a:p>
            <a:pPr>
              <a:defRPr/>
            </a:pPr>
            <a:r>
              <a:rPr lang="en-US" dirty="0" smtClean="0"/>
              <a:t>SIA Only Version After 8.2.</a:t>
            </a:r>
          </a:p>
          <a:p>
            <a:pPr>
              <a:defRPr/>
            </a:pPr>
            <a:r>
              <a:rPr lang="en-US" dirty="0" smtClean="0"/>
              <a:t>Consultant Doing Your Upgrade May Have Never Done One Before!</a:t>
            </a:r>
          </a:p>
          <a:p>
            <a:pPr>
              <a:defRPr/>
            </a:pPr>
            <a:r>
              <a:rPr lang="en-US" dirty="0" smtClean="0"/>
              <a:t>Most Siebel Upgrades Run Into Issues They Should Have Known About.</a:t>
            </a:r>
          </a:p>
          <a:p>
            <a:pPr>
              <a:defRPr/>
            </a:pPr>
            <a:endParaRPr lang="en-US" dirty="0" smtClean="0"/>
          </a:p>
        </p:txBody>
      </p:sp>
      <p:sp>
        <p:nvSpPr>
          <p:cNvPr id="4" name="Date Placeholder 3"/>
          <p:cNvSpPr>
            <a:spLocks noGrp="1"/>
          </p:cNvSpPr>
          <p:nvPr>
            <p:ph type="dt" sz="quarter" idx="10"/>
          </p:nvPr>
        </p:nvSpPr>
        <p:spPr/>
        <p:txBody>
          <a:bodyPr/>
          <a:lstStyle/>
          <a:p>
            <a:pPr>
              <a:defRPr/>
            </a:pPr>
            <a:fld id="{EE379DA7-911D-4FC5-ABD3-DF031EE2A8CF}"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8F719C13-7351-419C-BA84-6449180B26E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Questions &amp; Answers</a:t>
            </a:r>
          </a:p>
        </p:txBody>
      </p:sp>
      <p:sp>
        <p:nvSpPr>
          <p:cNvPr id="20483" name="Rectangle 3"/>
          <p:cNvSpPr>
            <a:spLocks noGrp="1" noChangeArrowheads="1"/>
          </p:cNvSpPr>
          <p:nvPr>
            <p:ph idx="1"/>
          </p:nvPr>
        </p:nvSpPr>
        <p:spPr>
          <a:xfrm>
            <a:off x="685800" y="2286000"/>
            <a:ext cx="7772400" cy="2209800"/>
          </a:xfrm>
        </p:spPr>
        <p:txBody>
          <a:bodyPr/>
          <a:lstStyle/>
          <a:p>
            <a:pPr algn="ctr" eaLnBrk="1" hangingPunct="1">
              <a:buFontTx/>
              <a:buNone/>
              <a:defRPr/>
            </a:pPr>
            <a:r>
              <a:rPr lang="en-US" sz="4400" b="1" dirty="0" smtClean="0">
                <a:solidFill>
                  <a:schemeClr val="tx1">
                    <a:lumMod val="75000"/>
                    <a:lumOff val="25000"/>
                  </a:schemeClr>
                </a:solidFill>
                <a:effectLst>
                  <a:outerShdw blurRad="38100" dist="38100" dir="2700000" algn="tl">
                    <a:srgbClr val="000000">
                      <a:alpha val="43137"/>
                    </a:srgbClr>
                  </a:outerShdw>
                </a:effectLst>
              </a:rPr>
              <a:t>rponder@ponderproserve.com</a:t>
            </a:r>
          </a:p>
          <a:p>
            <a:pPr algn="ctr" eaLnBrk="1" hangingPunct="1">
              <a:buFontTx/>
              <a:buNone/>
              <a:defRPr/>
            </a:pPr>
            <a:r>
              <a:rPr lang="en-US" sz="6000" dirty="0" smtClean="0">
                <a:solidFill>
                  <a:schemeClr val="tx1">
                    <a:lumMod val="75000"/>
                    <a:lumOff val="25000"/>
                  </a:schemeClr>
                </a:solidFill>
                <a:effectLst>
                  <a:outerShdw blurRad="38100" dist="38100" dir="2700000" algn="tl">
                    <a:srgbClr val="000000">
                      <a:alpha val="43137"/>
                    </a:srgbClr>
                  </a:outerShdw>
                </a:effectLst>
              </a:rPr>
              <a:t>770.490.2767</a:t>
            </a:r>
          </a:p>
          <a:p>
            <a:pPr algn="ctr" eaLnBrk="1" hangingPunct="1">
              <a:buFontTx/>
              <a:buNone/>
              <a:defRPr/>
            </a:pPr>
            <a:r>
              <a:rPr lang="en-US" sz="4400" b="1" dirty="0" smtClean="0">
                <a:solidFill>
                  <a:schemeClr val="tx1">
                    <a:lumMod val="75000"/>
                    <a:lumOff val="25000"/>
                  </a:schemeClr>
                </a:solidFill>
                <a:effectLst>
                  <a:outerShdw blurRad="38100" dist="38100" dir="2700000" algn="tl">
                    <a:srgbClr val="000000">
                      <a:alpha val="43137"/>
                    </a:srgbClr>
                  </a:outerShdw>
                </a:effectLst>
              </a:rPr>
              <a:t>www.ponderproserve.com</a:t>
            </a:r>
          </a:p>
        </p:txBody>
      </p:sp>
      <p:sp>
        <p:nvSpPr>
          <p:cNvPr id="4" name="Date Placeholder 3"/>
          <p:cNvSpPr>
            <a:spLocks noGrp="1"/>
          </p:cNvSpPr>
          <p:nvPr>
            <p:ph type="dt" sz="quarter" idx="10"/>
          </p:nvPr>
        </p:nvSpPr>
        <p:spPr/>
        <p:txBody>
          <a:bodyPr/>
          <a:lstStyle/>
          <a:p>
            <a:pPr>
              <a:defRPr/>
            </a:pPr>
            <a:fld id="{F74ACA08-0A6F-44BF-BE82-E05726CE08E5}" type="datetime2">
              <a:rPr lang="en-US"/>
              <a:pPr>
                <a:defRPr/>
              </a:pPr>
              <a:t>Thursday, January 14, 2010</a:t>
            </a:fld>
            <a:endParaRPr lang="en-US"/>
          </a:p>
        </p:txBody>
      </p:sp>
      <p:sp>
        <p:nvSpPr>
          <p:cNvPr id="5" name="Slide Number Placeholder 4"/>
          <p:cNvSpPr>
            <a:spLocks noGrp="1"/>
          </p:cNvSpPr>
          <p:nvPr>
            <p:ph type="sldNum" sz="quarter" idx="12"/>
          </p:nvPr>
        </p:nvSpPr>
        <p:spPr/>
        <p:txBody>
          <a:bodyPr/>
          <a:lstStyle/>
          <a:p>
            <a:pPr>
              <a:defRPr/>
            </a:pPr>
            <a:fld id="{1AD17D45-81CF-4F43-ABCC-B55E56B6734C}"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a:t>Copyright © 2009 Ponder Pro Serve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4724400" y="3962400"/>
            <a:ext cx="4086225" cy="26670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smtClean="0"/>
              <a:t>Contact Info</a:t>
            </a:r>
          </a:p>
        </p:txBody>
      </p:sp>
      <p:sp>
        <p:nvSpPr>
          <p:cNvPr id="29700" name="Rectangle 3"/>
          <p:cNvSpPr>
            <a:spLocks noGrp="1" noChangeArrowheads="1"/>
          </p:cNvSpPr>
          <p:nvPr>
            <p:ph idx="1"/>
          </p:nvPr>
        </p:nvSpPr>
        <p:spPr/>
        <p:txBody>
          <a:bodyPr/>
          <a:lstStyle/>
          <a:p>
            <a:pPr algn="ctr" eaLnBrk="1" hangingPunct="1">
              <a:buFontTx/>
              <a:buNone/>
            </a:pPr>
            <a:r>
              <a:rPr lang="en-US" b="1" smtClean="0"/>
              <a:t>Robert Ponder</a:t>
            </a:r>
          </a:p>
          <a:p>
            <a:pPr algn="ctr" eaLnBrk="1" hangingPunct="1">
              <a:buFontTx/>
              <a:buNone/>
            </a:pPr>
            <a:r>
              <a:rPr lang="en-US" b="1" smtClean="0"/>
              <a:t>Ponder Pro Serve, Inc.</a:t>
            </a:r>
          </a:p>
          <a:p>
            <a:pPr algn="ctr" eaLnBrk="1" hangingPunct="1">
              <a:buFontTx/>
              <a:buNone/>
            </a:pPr>
            <a:r>
              <a:rPr lang="en-US" b="1" smtClean="0"/>
              <a:t>rponder @ ponderproserve.com</a:t>
            </a:r>
          </a:p>
          <a:p>
            <a:pPr algn="ctr" eaLnBrk="1" hangingPunct="1">
              <a:buFontTx/>
              <a:buNone/>
            </a:pPr>
            <a:r>
              <a:rPr lang="en-US" b="1" smtClean="0"/>
              <a:t>770.490.2767</a:t>
            </a:r>
          </a:p>
        </p:txBody>
      </p:sp>
      <p:sp>
        <p:nvSpPr>
          <p:cNvPr id="5" name="Date Placeholder 4"/>
          <p:cNvSpPr>
            <a:spLocks noGrp="1"/>
          </p:cNvSpPr>
          <p:nvPr>
            <p:ph type="dt" sz="quarter" idx="10"/>
          </p:nvPr>
        </p:nvSpPr>
        <p:spPr/>
        <p:txBody>
          <a:bodyPr/>
          <a:lstStyle/>
          <a:p>
            <a:pPr>
              <a:defRPr/>
            </a:pPr>
            <a:fld id="{B145CA9D-4CD6-454B-BBA0-20B9188271AF}" type="datetime2">
              <a:rPr lang="en-US"/>
              <a:pPr>
                <a:defRPr/>
              </a:pPr>
              <a:t>Thursday, January 14, 2010</a:t>
            </a:fld>
            <a:endParaRPr lang="en-US"/>
          </a:p>
        </p:txBody>
      </p:sp>
      <p:sp>
        <p:nvSpPr>
          <p:cNvPr id="6" name="Slide Number Placeholder 5"/>
          <p:cNvSpPr>
            <a:spLocks noGrp="1"/>
          </p:cNvSpPr>
          <p:nvPr>
            <p:ph type="sldNum" sz="quarter" idx="12"/>
          </p:nvPr>
        </p:nvSpPr>
        <p:spPr/>
        <p:txBody>
          <a:bodyPr/>
          <a:lstStyle/>
          <a:p>
            <a:pPr>
              <a:defRPr/>
            </a:pPr>
            <a:fld id="{8FF7A2A8-6BE0-41B6-87A8-19EF4990AC40}" type="slidenum">
              <a:rPr lang="en-US" smtClean="0"/>
              <a:pPr>
                <a:defRPr/>
              </a:pPr>
              <a:t>28</a:t>
            </a:fld>
            <a:endParaRPr lang="en-US"/>
          </a:p>
        </p:txBody>
      </p:sp>
      <p:sp>
        <p:nvSpPr>
          <p:cNvPr id="7" name="Footer Placeholder 6"/>
          <p:cNvSpPr>
            <a:spLocks noGrp="1"/>
          </p:cNvSpPr>
          <p:nvPr>
            <p:ph type="ftr" sz="quarter" idx="11"/>
          </p:nvPr>
        </p:nvSpPr>
        <p:spPr/>
        <p:txBody>
          <a:bodyPr/>
          <a:lstStyle/>
          <a:p>
            <a:pPr>
              <a:defRPr/>
            </a:pPr>
            <a:r>
              <a:rPr lang="en-US"/>
              <a:t>Copyright © 2009 Ponder Pro Serve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lIns="92075" tIns="46038" rIns="92075" bIns="46038" anchor="ctr"/>
          <a:lstStyle/>
          <a:p>
            <a:endParaRPr lang="en-US"/>
          </a:p>
        </p:txBody>
      </p:sp>
      <p:sp>
        <p:nvSpPr>
          <p:cNvPr id="30723"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endParaRPr lang="en-US"/>
          </a:p>
        </p:txBody>
      </p:sp>
      <p:pic>
        <p:nvPicPr>
          <p:cNvPr id="30724" name="Picture 4" descr="OracleIsTheInfoCompany"/>
          <p:cNvPicPr>
            <a:picLocks noChangeAspect="1" noChangeArrowheads="1"/>
          </p:cNvPicPr>
          <p:nvPr/>
        </p:nvPicPr>
        <p:blipFill>
          <a:blip r:embed="rId3" cstate="print"/>
          <a:srcRect/>
          <a:stretch>
            <a:fillRect/>
          </a:stretch>
        </p:blipFill>
        <p:spPr bwMode="auto">
          <a:xfrm>
            <a:off x="1524000" y="2743200"/>
            <a:ext cx="6096000" cy="701675"/>
          </a:xfrm>
          <a:prstGeom prst="rect">
            <a:avLst/>
          </a:prstGeom>
          <a:solidFill>
            <a:schemeClr val="bg1"/>
          </a:solidFill>
          <a:ln w="9525">
            <a:noFill/>
            <a:miter lim="800000"/>
            <a:headEnd/>
            <a:tailEnd/>
          </a:ln>
          <a:effectLst>
            <a:reflection blurRad="6350" stA="50000" endA="300" endPos="55000" dir="5400000" sy="-100000" algn="bl" rotWithShape="0"/>
          </a:effectLst>
        </p:spPr>
      </p:pic>
      <p:sp>
        <p:nvSpPr>
          <p:cNvPr id="30725" name="Text Box 5"/>
          <p:cNvSpPr txBox="1">
            <a:spLocks noChangeArrowheads="1"/>
          </p:cNvSpPr>
          <p:nvPr/>
        </p:nvSpPr>
        <p:spPr bwMode="auto">
          <a:xfrm>
            <a:off x="838200" y="685800"/>
            <a:ext cx="4800600" cy="366713"/>
          </a:xfrm>
          <a:prstGeom prst="rect">
            <a:avLst/>
          </a:prstGeom>
          <a:noFill/>
          <a:ln w="9525">
            <a:noFill/>
            <a:miter lim="800000"/>
            <a:headEnd/>
            <a:tailEnd/>
          </a:ln>
        </p:spPr>
        <p:txBody>
          <a:bodyPr lIns="92075" tIns="46038" rIns="92075" bIns="46038">
            <a:spAutoFit/>
          </a:bodyPr>
          <a:lstStyle/>
          <a:p>
            <a:pPr>
              <a:lnSpc>
                <a:spcPct val="90000"/>
              </a:lnSpc>
              <a:spcBef>
                <a:spcPct val="50000"/>
              </a:spcBef>
              <a:buClr>
                <a:schemeClr val="accent1"/>
              </a:buClr>
            </a:pPr>
            <a:endParaRPr lang="en-US" sz="2000" b="1">
              <a:latin typeface="Arial" charset="0"/>
            </a:endParaRPr>
          </a:p>
        </p:txBody>
      </p:sp>
      <p:sp>
        <p:nvSpPr>
          <p:cNvPr id="6" name="Date Placeholder 5"/>
          <p:cNvSpPr>
            <a:spLocks noGrp="1"/>
          </p:cNvSpPr>
          <p:nvPr>
            <p:ph type="dt" sz="quarter" idx="10"/>
          </p:nvPr>
        </p:nvSpPr>
        <p:spPr/>
        <p:txBody>
          <a:bodyPr/>
          <a:lstStyle/>
          <a:p>
            <a:pPr>
              <a:defRPr/>
            </a:pPr>
            <a:fld id="{8C196937-B1CE-4A5E-90F2-DDE088C28E75}" type="datetime2">
              <a:rPr lang="en-US"/>
              <a:pPr>
                <a:defRPr/>
              </a:pPr>
              <a:t>Thursday, January 14, 2010</a:t>
            </a:fld>
            <a:endParaRPr lang="en-US"/>
          </a:p>
        </p:txBody>
      </p:sp>
      <p:sp>
        <p:nvSpPr>
          <p:cNvPr id="7" name="Slide Number Placeholder 6"/>
          <p:cNvSpPr>
            <a:spLocks noGrp="1"/>
          </p:cNvSpPr>
          <p:nvPr>
            <p:ph type="sldNum" sz="quarter" idx="12"/>
          </p:nvPr>
        </p:nvSpPr>
        <p:spPr/>
        <p:txBody>
          <a:bodyPr/>
          <a:lstStyle/>
          <a:p>
            <a:pPr>
              <a:defRPr/>
            </a:pPr>
            <a:fld id="{875120E2-E80C-499F-BAAE-D365BAD3CD49}" type="slidenum">
              <a:rPr lang="en-US" smtClean="0"/>
              <a:pPr>
                <a:defRPr/>
              </a:pPr>
              <a:t>29</a:t>
            </a:fld>
            <a:endParaRPr lang="en-US"/>
          </a:p>
        </p:txBody>
      </p:sp>
      <p:sp>
        <p:nvSpPr>
          <p:cNvPr id="8" name="Footer Placeholder 7"/>
          <p:cNvSpPr>
            <a:spLocks noGrp="1"/>
          </p:cNvSpPr>
          <p:nvPr>
            <p:ph type="ftr" sz="quarter" idx="11"/>
          </p:nvPr>
        </p:nvSpPr>
        <p:spPr/>
        <p:txBody>
          <a:bodyPr/>
          <a:lstStyle/>
          <a:p>
            <a:pPr>
              <a:defRPr/>
            </a:pPr>
            <a:r>
              <a:rPr lang="en-US"/>
              <a:t>Copyright © 2009 Ponder Pro Serve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smtClean="0"/>
              <a:t>Robert and Ponder Pro Serve</a:t>
            </a:r>
          </a:p>
        </p:txBody>
      </p:sp>
      <p:sp>
        <p:nvSpPr>
          <p:cNvPr id="4099" name="Rectangle 3"/>
          <p:cNvSpPr>
            <a:spLocks noGrp="1" noChangeArrowheads="1"/>
          </p:cNvSpPr>
          <p:nvPr>
            <p:ph idx="1"/>
          </p:nvPr>
        </p:nvSpPr>
        <p:spPr>
          <a:xfrm>
            <a:off x="685800" y="1219200"/>
            <a:ext cx="7772400" cy="4495800"/>
          </a:xfrm>
        </p:spPr>
        <p:txBody>
          <a:bodyPr/>
          <a:lstStyle/>
          <a:p>
            <a:pPr eaLnBrk="1" hangingPunct="1">
              <a:lnSpc>
                <a:spcPct val="90000"/>
              </a:lnSpc>
            </a:pPr>
            <a:r>
              <a:rPr lang="en-US" sz="3600" smtClean="0"/>
              <a:t>Small System Integrator Focused On Siebel Upgrades, Siebel Performance And Fixing The Most Challenging Siebel Issues.</a:t>
            </a:r>
          </a:p>
          <a:p>
            <a:pPr eaLnBrk="1" hangingPunct="1">
              <a:lnSpc>
                <a:spcPct val="90000"/>
              </a:lnSpc>
            </a:pPr>
            <a:r>
              <a:rPr lang="en-US" sz="3600" smtClean="0"/>
              <a:t>Dedicated Oracle Partner, Two Star OAUG Partner and IOUG Member Interested In Making Siebel Customers Successful.</a:t>
            </a:r>
          </a:p>
        </p:txBody>
      </p:sp>
      <p:sp>
        <p:nvSpPr>
          <p:cNvPr id="5" name="Date Placeholder 4"/>
          <p:cNvSpPr>
            <a:spLocks noGrp="1"/>
          </p:cNvSpPr>
          <p:nvPr>
            <p:ph type="dt" sz="quarter" idx="10"/>
          </p:nvPr>
        </p:nvSpPr>
        <p:spPr/>
        <p:txBody>
          <a:bodyPr/>
          <a:lstStyle/>
          <a:p>
            <a:pPr>
              <a:defRPr/>
            </a:pPr>
            <a:fld id="{8F79E9BC-9493-4F81-9A62-36143A256353}" type="datetime2">
              <a:rPr lang="en-US"/>
              <a:pPr>
                <a:defRPr/>
              </a:pPr>
              <a:t>Thursday, January 14, 2010</a:t>
            </a:fld>
            <a:endParaRPr lang="en-US"/>
          </a:p>
        </p:txBody>
      </p:sp>
      <p:sp>
        <p:nvSpPr>
          <p:cNvPr id="6" name="Slide Number Placeholder 5"/>
          <p:cNvSpPr>
            <a:spLocks noGrp="1"/>
          </p:cNvSpPr>
          <p:nvPr>
            <p:ph type="sldNum" sz="quarter" idx="12"/>
          </p:nvPr>
        </p:nvSpPr>
        <p:spPr/>
        <p:txBody>
          <a:bodyPr/>
          <a:lstStyle/>
          <a:p>
            <a:pPr>
              <a:defRPr/>
            </a:pPr>
            <a:fld id="{2B0BC454-5A12-4B66-968C-24BB173BD931}" type="slidenum">
              <a:rPr lang="en-US" smtClean="0"/>
              <a:pPr>
                <a:defRPr/>
              </a:pPr>
              <a:t>3</a:t>
            </a:fld>
            <a:endParaRPr lang="en-US"/>
          </a:p>
        </p:txBody>
      </p:sp>
      <p:sp>
        <p:nvSpPr>
          <p:cNvPr id="7" name="Footer Placeholder 6"/>
          <p:cNvSpPr>
            <a:spLocks noGrp="1"/>
          </p:cNvSpPr>
          <p:nvPr>
            <p:ph type="ftr" sz="quarter" idx="11"/>
          </p:nvPr>
        </p:nvSpPr>
        <p:spPr/>
        <p:txBody>
          <a:bodyPr/>
          <a:lstStyle/>
          <a:p>
            <a:pPr>
              <a:defRPr/>
            </a:pPr>
            <a:r>
              <a:rPr lang="en-US"/>
              <a:t>Copyright © 2009 Ponder Pro Serve</a:t>
            </a:r>
          </a:p>
        </p:txBody>
      </p:sp>
      <p:pic>
        <p:nvPicPr>
          <p:cNvPr id="8" name="Picture 7" descr="pps-logo.gif"/>
          <p:cNvPicPr>
            <a:picLocks noChangeAspect="1"/>
          </p:cNvPicPr>
          <p:nvPr/>
        </p:nvPicPr>
        <p:blipFill>
          <a:blip r:embed="rId3" cstate="print"/>
          <a:stretch>
            <a:fillRect/>
          </a:stretch>
        </p:blipFill>
        <p:spPr>
          <a:xfrm>
            <a:off x="4495800" y="5105400"/>
            <a:ext cx="4191000" cy="854075"/>
          </a:xfrm>
          <a:prstGeom prst="roundRect">
            <a:avLst>
              <a:gd name="adj" fmla="val 8594"/>
            </a:avLst>
          </a:prstGeom>
          <a:no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lIns="92075" tIns="46038" rIns="92075" bIns="46038" anchor="ctr"/>
          <a:lstStyle/>
          <a:p>
            <a:endParaRPr lang="en-US"/>
          </a:p>
        </p:txBody>
      </p:sp>
      <p:sp>
        <p:nvSpPr>
          <p:cNvPr id="31747"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endParaRPr lang="en-US"/>
          </a:p>
        </p:txBody>
      </p:sp>
      <p:pic>
        <p:nvPicPr>
          <p:cNvPr id="31748" name="Picture 4"/>
          <p:cNvPicPr>
            <a:picLocks noChangeAspect="1" noChangeArrowheads="1"/>
          </p:cNvPicPr>
          <p:nvPr/>
        </p:nvPicPr>
        <p:blipFill>
          <a:blip r:embed="rId3" cstate="print"/>
          <a:srcRect/>
          <a:stretch>
            <a:fillRect/>
          </a:stretch>
        </p:blipFill>
        <p:spPr bwMode="auto">
          <a:xfrm>
            <a:off x="1447800" y="2514600"/>
            <a:ext cx="6280150" cy="785813"/>
          </a:xfrm>
          <a:prstGeom prst="rect">
            <a:avLst/>
          </a:prstGeom>
          <a:noFill/>
          <a:ln w="9525">
            <a:noFill/>
            <a:miter lim="800000"/>
            <a:headEnd/>
            <a:tailEnd/>
          </a:ln>
          <a:effectLst>
            <a:reflection blurRad="6350" stA="50000" endA="300" endPos="55000" dir="5400000" sy="-100000" algn="bl" rotWithShape="0"/>
          </a:effectLst>
        </p:spPr>
      </p:pic>
      <p:sp>
        <p:nvSpPr>
          <p:cNvPr id="5" name="Date Placeholder 4"/>
          <p:cNvSpPr>
            <a:spLocks noGrp="1"/>
          </p:cNvSpPr>
          <p:nvPr>
            <p:ph type="dt" sz="quarter" idx="10"/>
          </p:nvPr>
        </p:nvSpPr>
        <p:spPr/>
        <p:txBody>
          <a:bodyPr/>
          <a:lstStyle/>
          <a:p>
            <a:pPr>
              <a:defRPr/>
            </a:pPr>
            <a:fld id="{C11CC941-1DE0-4D8E-95BE-6C0DCE43E110}" type="datetime2">
              <a:rPr lang="en-US"/>
              <a:pPr>
                <a:defRPr/>
              </a:pPr>
              <a:t>Thursday, January 14, 2010</a:t>
            </a:fld>
            <a:endParaRPr lang="en-US"/>
          </a:p>
        </p:txBody>
      </p:sp>
      <p:sp>
        <p:nvSpPr>
          <p:cNvPr id="6" name="Slide Number Placeholder 5"/>
          <p:cNvSpPr>
            <a:spLocks noGrp="1"/>
          </p:cNvSpPr>
          <p:nvPr>
            <p:ph type="sldNum" sz="quarter" idx="12"/>
          </p:nvPr>
        </p:nvSpPr>
        <p:spPr/>
        <p:txBody>
          <a:bodyPr/>
          <a:lstStyle/>
          <a:p>
            <a:pPr>
              <a:defRPr/>
            </a:pPr>
            <a:fld id="{277492C5-29BC-45AE-ADB7-322FFBF09926}"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en-US"/>
              <a:t>Copyright © 2009 Ponder Pro Serve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Siebel Upgrade Process</a:t>
            </a:r>
          </a:p>
        </p:txBody>
      </p:sp>
      <p:sp>
        <p:nvSpPr>
          <p:cNvPr id="32771" name="Content Placeholder 2"/>
          <p:cNvSpPr>
            <a:spLocks noGrp="1"/>
          </p:cNvSpPr>
          <p:nvPr>
            <p:ph idx="1"/>
          </p:nvPr>
        </p:nvSpPr>
        <p:spPr>
          <a:xfrm>
            <a:off x="5105400" y="1143000"/>
            <a:ext cx="3886200" cy="3276600"/>
          </a:xfrm>
        </p:spPr>
        <p:txBody>
          <a:bodyPr/>
          <a:lstStyle/>
          <a:p>
            <a:r>
              <a:rPr lang="en-US" sz="2800" smtClean="0"/>
              <a:t>Upgrade Infrastructure</a:t>
            </a:r>
          </a:p>
          <a:p>
            <a:r>
              <a:rPr lang="en-US" sz="2800" smtClean="0"/>
              <a:t>Pre-Upgrade Tasks</a:t>
            </a:r>
          </a:p>
          <a:p>
            <a:r>
              <a:rPr lang="en-US" sz="2800" smtClean="0"/>
              <a:t>Upgrade Data and Schema</a:t>
            </a:r>
          </a:p>
          <a:p>
            <a:r>
              <a:rPr lang="en-US" sz="2800" smtClean="0"/>
              <a:t>Repository Merge</a:t>
            </a:r>
          </a:p>
          <a:p>
            <a:r>
              <a:rPr lang="en-US" sz="2800" smtClean="0"/>
              <a:t>Post Upgrade Tasks</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5E3B4E44-8176-4A5F-A88D-EB0EE8A9EA72}" type="slidenum">
              <a:rPr lang="en-US" smtClean="0"/>
              <a:pPr>
                <a:defRPr/>
              </a:pPr>
              <a:t>31</a:t>
            </a:fld>
            <a:endParaRPr lang="en-US"/>
          </a:p>
        </p:txBody>
      </p:sp>
      <p:graphicFrame>
        <p:nvGraphicFramePr>
          <p:cNvPr id="8" name="Group 128"/>
          <p:cNvGraphicFramePr>
            <a:graphicFrameLocks/>
          </p:cNvGraphicFramePr>
          <p:nvPr/>
        </p:nvGraphicFramePr>
        <p:xfrm>
          <a:off x="304800" y="1143000"/>
          <a:ext cx="4724400" cy="5029200"/>
        </p:xfrm>
        <a:graphic>
          <a:graphicData uri="http://schemas.openxmlformats.org/drawingml/2006/table">
            <a:tbl>
              <a:tblPr>
                <a:tableStyleId>{69CF1AB2-1976-4502-BF36-3FF5EA218861}</a:tableStyleId>
              </a:tblPr>
              <a:tblGrid>
                <a:gridCol w="990600"/>
                <a:gridCol w="1295400"/>
                <a:gridCol w="1219200"/>
                <a:gridCol w="1219200"/>
              </a:tblGrid>
              <a:tr h="84089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sng"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u="sng" strike="noStrike" cap="none" normalizeH="0" baseline="0" dirty="0" smtClean="0">
                          <a:ln>
                            <a:noFill/>
                          </a:ln>
                          <a:effectLst/>
                        </a:rPr>
                        <a:t>Development</a:t>
                      </a:r>
                      <a:endParaRPr kumimoji="0" lang="en-US" sz="1400" b="1" i="0" u="sng"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u="sng" strike="noStrike" cap="none" normalizeH="0" baseline="0" dirty="0" smtClean="0">
                          <a:ln>
                            <a:noFill/>
                          </a:ln>
                          <a:effectLst/>
                        </a:rPr>
                        <a:t>Test</a:t>
                      </a:r>
                      <a:endParaRPr kumimoji="0" lang="en-US" sz="1400" b="1" i="0" u="sng"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u="sng" strike="noStrike" cap="none" normalizeH="0" baseline="0" dirty="0" smtClean="0">
                          <a:ln>
                            <a:noFill/>
                          </a:ln>
                          <a:effectLst/>
                        </a:rPr>
                        <a:t>Production</a:t>
                      </a:r>
                      <a:endParaRPr kumimoji="0" lang="en-US" sz="1400" b="1" i="0" u="sng" strike="noStrike" cap="none" normalizeH="0" baseline="0" dirty="0" smtClean="0">
                        <a:ln>
                          <a:noFill/>
                        </a:ln>
                        <a:solidFill>
                          <a:schemeClr val="tx1"/>
                        </a:solidFill>
                        <a:effectLst/>
                        <a:latin typeface="Tahoma" pitchFamily="34" charset="0"/>
                      </a:endParaRPr>
                    </a:p>
                  </a:txBody>
                  <a:tcPr horzOverflow="overflow"/>
                </a:tc>
              </a:tr>
              <a:tr h="25376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Upgrade Steps</a:t>
                      </a:r>
                      <a:endParaRPr kumimoji="0" lang="en-US" sz="1400" b="1"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err="1" smtClean="0">
                          <a:ln>
                            <a:noFill/>
                          </a:ln>
                          <a:effectLst/>
                        </a:rPr>
                        <a:t>Upgrep</a:t>
                      </a:r>
                      <a:endParaRPr kumimoji="0" lang="en-US" sz="1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Merge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Post Merge Utilities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Generate EIM Processing Columns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err="1" smtClean="0">
                          <a:ln>
                            <a:noFill/>
                          </a:ln>
                          <a:effectLst/>
                        </a:rPr>
                        <a:t>Upgphys</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Prepare for Production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err="1" smtClean="0">
                          <a:ln>
                            <a:noFill/>
                          </a:ln>
                          <a:effectLst/>
                        </a:rPr>
                        <a:t>Upgrep</a:t>
                      </a:r>
                      <a:r>
                        <a:rPr kumimoji="0" lang="en-US" sz="1400" u="none" strike="noStrike" cap="none" normalizeH="0" baseline="0" dirty="0" smtClean="0">
                          <a:ln>
                            <a:noFill/>
                          </a:ln>
                          <a:effectLst/>
                        </a:rPr>
                        <a:t> &amp; </a:t>
                      </a:r>
                      <a:r>
                        <a:rPr kumimoji="0" lang="en-US" sz="1400" u="none" strike="noStrike" cap="none" normalizeH="0" baseline="0" dirty="0" err="1" smtClean="0">
                          <a:ln>
                            <a:noFill/>
                          </a:ln>
                          <a:effectLst/>
                        </a:rPr>
                        <a:t>Upgphys</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err="1" smtClean="0">
                          <a:ln>
                            <a:noFill/>
                          </a:ln>
                          <a:effectLst/>
                        </a:rPr>
                        <a:t>Upgrep</a:t>
                      </a:r>
                      <a:r>
                        <a:rPr kumimoji="0" lang="en-US" sz="1400" u="none" strike="noStrike" cap="none" normalizeH="0" baseline="0" dirty="0" smtClean="0">
                          <a:ln>
                            <a:noFill/>
                          </a:ln>
                          <a:effectLst/>
                        </a:rPr>
                        <a:t> &amp; </a:t>
                      </a:r>
                      <a:r>
                        <a:rPr kumimoji="0" lang="en-US" sz="1400" u="none" strike="noStrike" cap="none" normalizeH="0" baseline="0" dirty="0" err="1" smtClean="0">
                          <a:ln>
                            <a:noFill/>
                          </a:ln>
                          <a:effectLst/>
                        </a:rPr>
                        <a:t>Upgphys</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tc>
              </a:tr>
              <a:tr h="16506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smtClean="0">
                          <a:ln>
                            <a:noFill/>
                          </a:ln>
                          <a:effectLst/>
                        </a:rPr>
                        <a:t>What You Do</a:t>
                      </a:r>
                      <a:endParaRPr kumimoji="0" lang="en-US" sz="1400" b="1"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smtClean="0">
                          <a:ln>
                            <a:noFill/>
                          </a:ln>
                          <a:effectLst/>
                        </a:rPr>
                        <a:t>Upgrade, fix issues, unit test</a:t>
                      </a:r>
                      <a:endParaRPr kumimoji="0" lang="en-US" sz="1400" b="0" i="0" u="none" strike="noStrike" cap="none" normalizeH="0" baseline="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Upgrade, QA and Acceptance test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Optionally tune upgrade</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u="none" strike="noStrike" cap="none" normalizeH="0" baseline="0" dirty="0" smtClean="0">
                          <a:ln>
                            <a:noFill/>
                          </a:ln>
                          <a:effectLst/>
                        </a:rPr>
                        <a:t>Practice upgrade, upgrade and go live</a:t>
                      </a:r>
                      <a:endParaRPr kumimoji="0" lang="en-US" sz="1400" b="0" i="0" u="none" strike="noStrike" cap="none" normalizeH="0" baseline="0" dirty="0" smtClean="0">
                        <a:ln>
                          <a:noFill/>
                        </a:ln>
                        <a:solidFill>
                          <a:schemeClr val="tx1"/>
                        </a:solidFill>
                        <a:effectLst/>
                        <a:latin typeface="Tahoma"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Typical Upgrade Project</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F3C65E42-91B2-4EFA-BECE-0EB8D861DD34}" type="slidenum">
              <a:rPr lang="en-US" smtClean="0"/>
              <a:pPr>
                <a:defRPr/>
              </a:pPr>
              <a:t>32</a:t>
            </a:fld>
            <a:endParaRPr lang="en-US"/>
          </a:p>
        </p:txBody>
      </p:sp>
      <p:pic>
        <p:nvPicPr>
          <p:cNvPr id="11271" name="Picture 7"/>
          <p:cNvPicPr>
            <a:picLocks noChangeAspect="1" noChangeArrowheads="1"/>
          </p:cNvPicPr>
          <p:nvPr/>
        </p:nvPicPr>
        <p:blipFill>
          <a:blip r:embed="rId3" cstate="print"/>
          <a:srcRect/>
          <a:stretch>
            <a:fillRect/>
          </a:stretch>
        </p:blipFill>
        <p:spPr bwMode="auto">
          <a:xfrm>
            <a:off x="381000" y="1143000"/>
            <a:ext cx="8382000" cy="4819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Typical Upgrade Project v2</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FBEEA6D1-5314-4B90-AD09-47C237A76693}" type="slidenum">
              <a:rPr lang="en-US" smtClean="0"/>
              <a:pPr>
                <a:defRPr/>
              </a:pPr>
              <a:t>33</a:t>
            </a:fld>
            <a:endParaRPr lang="en-US"/>
          </a:p>
        </p:txBody>
      </p:sp>
      <p:pic>
        <p:nvPicPr>
          <p:cNvPr id="60418" name="Picture 2"/>
          <p:cNvPicPr>
            <a:picLocks noChangeAspect="1" noChangeArrowheads="1"/>
          </p:cNvPicPr>
          <p:nvPr/>
        </p:nvPicPr>
        <p:blipFill>
          <a:blip r:embed="rId3" cstate="print"/>
          <a:srcRect/>
          <a:stretch>
            <a:fillRect/>
          </a:stretch>
        </p:blipFill>
        <p:spPr bwMode="auto">
          <a:xfrm>
            <a:off x="152400" y="1123950"/>
            <a:ext cx="4057650" cy="5200650"/>
          </a:xfrm>
          <a:prstGeom prst="rect">
            <a:avLst/>
          </a:prstGeom>
          <a:ln>
            <a:noFill/>
          </a:ln>
          <a:effectLst>
            <a:outerShdw blurRad="190500" algn="tl" rotWithShape="0">
              <a:srgbClr val="000000">
                <a:alpha val="70000"/>
              </a:srgbClr>
            </a:outerShdw>
          </a:effectLst>
        </p:spPr>
      </p:pic>
      <p:pic>
        <p:nvPicPr>
          <p:cNvPr id="60419" name="Picture 3"/>
          <p:cNvPicPr>
            <a:picLocks noChangeAspect="1" noChangeArrowheads="1"/>
          </p:cNvPicPr>
          <p:nvPr/>
        </p:nvPicPr>
        <p:blipFill>
          <a:blip r:embed="rId4" cstate="print"/>
          <a:srcRect/>
          <a:stretch>
            <a:fillRect/>
          </a:stretch>
        </p:blipFill>
        <p:spPr bwMode="auto">
          <a:xfrm>
            <a:off x="590550" y="1123950"/>
            <a:ext cx="8401050" cy="52006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1000" fill="hold"/>
                                        <p:tgtEl>
                                          <p:spTgt spid="604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419"/>
                                        </p:tgtEl>
                                        <p:attrNameLst>
                                          <p:attrName>style.visibility</p:attrName>
                                        </p:attrNameLst>
                                      </p:cBhvr>
                                      <p:to>
                                        <p:strVal val="visible"/>
                                      </p:to>
                                    </p:set>
                                    <p:animEffect transition="in" filter="fade">
                                      <p:cBhvr>
                                        <p:cTn id="14" dur="1000"/>
                                        <p:tgtEl>
                                          <p:spTgt spid="60419"/>
                                        </p:tgtEl>
                                      </p:cBhvr>
                                    </p:animEffect>
                                    <p:anim calcmode="lin" valueType="num">
                                      <p:cBhvr>
                                        <p:cTn id="15" dur="1000" fill="hold"/>
                                        <p:tgtEl>
                                          <p:spTgt spid="60419"/>
                                        </p:tgtEl>
                                        <p:attrNameLst>
                                          <p:attrName>ppt_x</p:attrName>
                                        </p:attrNameLst>
                                      </p:cBhvr>
                                      <p:tavLst>
                                        <p:tav tm="0">
                                          <p:val>
                                            <p:strVal val="#ppt_x"/>
                                          </p:val>
                                        </p:tav>
                                        <p:tav tm="100000">
                                          <p:val>
                                            <p:strVal val="#ppt_x"/>
                                          </p:val>
                                        </p:tav>
                                      </p:tavLst>
                                    </p:anim>
                                    <p:anim calcmode="lin" valueType="num">
                                      <p:cBhvr>
                                        <p:cTn id="16" dur="1000" fill="hold"/>
                                        <p:tgtEl>
                                          <p:spTgt spid="604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838200"/>
          </a:xfrm>
        </p:spPr>
        <p:txBody>
          <a:bodyPr/>
          <a:lstStyle/>
          <a:p>
            <a:r>
              <a:rPr lang="en-US" sz="3600" smtClean="0"/>
              <a:t>Who Is Upgrading To Siebel 8?</a:t>
            </a:r>
          </a:p>
        </p:txBody>
      </p:sp>
      <p:sp>
        <p:nvSpPr>
          <p:cNvPr id="5123" name="Content Placeholder 2"/>
          <p:cNvSpPr>
            <a:spLocks noGrp="1"/>
          </p:cNvSpPr>
          <p:nvPr>
            <p:ph idx="1"/>
          </p:nvPr>
        </p:nvSpPr>
        <p:spPr>
          <a:xfrm>
            <a:off x="457200" y="5562600"/>
            <a:ext cx="8229600" cy="563563"/>
          </a:xfrm>
        </p:spPr>
        <p:txBody>
          <a:bodyPr/>
          <a:lstStyle/>
          <a:p>
            <a:endParaRPr lang="en-US" smtClean="0"/>
          </a:p>
        </p:txBody>
      </p:sp>
      <p:sp>
        <p:nvSpPr>
          <p:cNvPr id="4" name="Date Placeholder 3"/>
          <p:cNvSpPr>
            <a:spLocks noGrp="1"/>
          </p:cNvSpPr>
          <p:nvPr>
            <p:ph type="dt" sz="quarter" idx="10"/>
          </p:nvPr>
        </p:nvSpPr>
        <p:spPr/>
        <p:txBody>
          <a:bodyPr/>
          <a:lstStyle/>
          <a:p>
            <a:pPr>
              <a:defRPr/>
            </a:pPr>
            <a:fld id="{36ADA2B0-7F60-4E47-A36E-26F028487BD0}"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1E93F5F9-3404-4250-83B1-0934FC9260C1}" type="slidenum">
              <a:rPr lang="en-US" smtClean="0"/>
              <a:pPr>
                <a:defRPr/>
              </a:pPr>
              <a:t>4</a:t>
            </a:fld>
            <a:endParaRPr lang="en-US"/>
          </a:p>
        </p:txBody>
      </p:sp>
      <p:pic>
        <p:nvPicPr>
          <p:cNvPr id="5127" name="Picture 2"/>
          <p:cNvPicPr>
            <a:picLocks noChangeAspect="1" noChangeArrowheads="1"/>
          </p:cNvPicPr>
          <p:nvPr/>
        </p:nvPicPr>
        <p:blipFill>
          <a:blip r:embed="rId2" cstate="print"/>
          <a:srcRect l="21758" t="19949" r="14578" b="12286"/>
          <a:stretch>
            <a:fillRect/>
          </a:stretch>
        </p:blipFill>
        <p:spPr bwMode="auto">
          <a:xfrm>
            <a:off x="381000" y="838200"/>
            <a:ext cx="8382000"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Eight Siebel 8.0 Upgrades</a:t>
            </a:r>
          </a:p>
        </p:txBody>
      </p:sp>
      <p:sp>
        <p:nvSpPr>
          <p:cNvPr id="6147" name="Content Placeholder 2"/>
          <p:cNvSpPr>
            <a:spLocks noGrp="1"/>
          </p:cNvSpPr>
          <p:nvPr>
            <p:ph idx="1"/>
          </p:nvPr>
        </p:nvSpPr>
        <p:spPr>
          <a:xfrm>
            <a:off x="457200" y="5562600"/>
            <a:ext cx="8229600" cy="563563"/>
          </a:xfrm>
        </p:spPr>
        <p:txBody>
          <a:bodyPr/>
          <a:lstStyle/>
          <a:p>
            <a:endParaRPr lang="en-US" smtClean="0"/>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1B3E4BAE-494E-48E0-A9D6-D1537F0103F9}" type="slidenum">
              <a:rPr lang="en-US" smtClean="0"/>
              <a:pPr>
                <a:defRPr/>
              </a:pPr>
              <a:t>5</a:t>
            </a:fld>
            <a:endParaRPr lang="en-US"/>
          </a:p>
        </p:txBody>
      </p:sp>
      <p:graphicFrame>
        <p:nvGraphicFramePr>
          <p:cNvPr id="8" name="Table 7"/>
          <p:cNvGraphicFramePr>
            <a:graphicFrameLocks noGrp="1"/>
          </p:cNvGraphicFramePr>
          <p:nvPr/>
        </p:nvGraphicFramePr>
        <p:xfrm>
          <a:off x="228600" y="1066800"/>
          <a:ext cx="8686800" cy="5257798"/>
        </p:xfrm>
        <a:graphic>
          <a:graphicData uri="http://schemas.openxmlformats.org/drawingml/2006/table">
            <a:tbl>
              <a:tblPr firstRow="1" bandRow="1">
                <a:tableStyleId>{B301B821-A1FF-4177-AEE7-76D212191A09}</a:tableStyleId>
              </a:tblPr>
              <a:tblGrid>
                <a:gridCol w="361950"/>
                <a:gridCol w="1085850"/>
                <a:gridCol w="1520190"/>
                <a:gridCol w="1549146"/>
                <a:gridCol w="2577084"/>
                <a:gridCol w="1592580"/>
              </a:tblGrid>
              <a:tr h="53340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a:t>
                      </a:r>
                      <a:endParaRPr lang="en-US" sz="1400" dirty="0"/>
                    </a:p>
                  </a:txBody>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Industry</a:t>
                      </a:r>
                      <a:endParaRPr lang="en-US" sz="1400" dirty="0"/>
                    </a:p>
                  </a:txBody>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Duration </a:t>
                      </a:r>
                      <a:endParaRPr lang="en-US" sz="1400" dirty="0"/>
                    </a:p>
                  </a:txBody>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Customization</a:t>
                      </a:r>
                      <a:endParaRPr lang="en-US" sz="1400" dirty="0"/>
                    </a:p>
                  </a:txBody>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Highlights</a:t>
                      </a:r>
                      <a:endParaRPr lang="en-US" sz="1400" dirty="0"/>
                    </a:p>
                  </a:txBody>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smtClean="0"/>
                        <a:t>Version</a:t>
                      </a:r>
                      <a:endParaRPr lang="en-US" sz="1400" dirty="0"/>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1</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smtClean="0"/>
                        <a:t>Pharma</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4 months +</a:t>
                      </a:r>
                      <a:r>
                        <a:rPr lang="en-US" sz="1400" baseline="0" dirty="0" smtClean="0"/>
                        <a:t> 3 months</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Nearly OOTB</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Upgrade Rescue</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7.5</a:t>
                      </a:r>
                      <a:r>
                        <a:rPr lang="en-US" sz="1400" baseline="0" dirty="0" smtClean="0"/>
                        <a:t> -&gt; 8.0 SIA</a:t>
                      </a:r>
                      <a:endParaRPr lang="en-US" sz="1400" dirty="0"/>
                    </a:p>
                  </a:txBody>
                  <a:tcPr/>
                </a:tc>
              </a:tr>
              <a:tr h="761999">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2</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Retail</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14 months</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Extreme Customization</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The Most Challenging</a:t>
                      </a:r>
                      <a:r>
                        <a:rPr lang="en-US" sz="1400" baseline="0" dirty="0" smtClean="0"/>
                        <a:t> 6 To 8 Upgrade Ever!</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6.2 -&gt;</a:t>
                      </a:r>
                      <a:r>
                        <a:rPr lang="en-US" sz="1400" baseline="0" dirty="0" smtClean="0"/>
                        <a:t> 8.0 SEA</a:t>
                      </a:r>
                      <a:endParaRPr lang="en-US" sz="1400" dirty="0"/>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3</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High Tech</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6 months</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Medium</a:t>
                      </a:r>
                      <a:r>
                        <a:rPr lang="en-US" sz="1400" baseline="0" dirty="0" smtClean="0"/>
                        <a:t> w/ </a:t>
                      </a:r>
                      <a:r>
                        <a:rPr lang="en-US" sz="1400" baseline="0" dirty="0" err="1" smtClean="0"/>
                        <a:t>eScriipt</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Normal Upgrade That Hit Major Issue</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7.5 -&gt; 8.0 SEA</a:t>
                      </a:r>
                      <a:endParaRPr lang="en-US" sz="1400" dirty="0"/>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4</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Finance</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 months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Medium w/ eScript</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Normal Upgrade</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7.5 -&gt; 8.0 SEA</a:t>
                      </a:r>
                      <a:endParaRPr lang="en-US" sz="1400" kern="1200" dirty="0">
                        <a:solidFill>
                          <a:schemeClr val="dk1"/>
                        </a:solidFill>
                        <a:latin typeface="+mn-lt"/>
                        <a:ea typeface="+mn-ea"/>
                        <a:cs typeface="+mn-cs"/>
                      </a:endParaRPr>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5</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Finance</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12+ months</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Medium w/ eScript</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Large User Base With Remote</a:t>
                      </a:r>
                      <a:endParaRPr lang="en-US" sz="1400" dirty="0"/>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7.5 -&gt; 8.0 SIA</a:t>
                      </a:r>
                      <a:endParaRPr lang="en-US" sz="1400" dirty="0"/>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6</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err="1" smtClean="0"/>
                        <a:t>Pharma</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9 months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Medium w/ eScript</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Normal Upgrade With Specific Challenges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7.8 -&gt; 8.0 SIA</a:t>
                      </a:r>
                      <a:endParaRPr lang="en-US" sz="1400" kern="1200" dirty="0">
                        <a:solidFill>
                          <a:schemeClr val="dk1"/>
                        </a:solidFill>
                        <a:latin typeface="+mn-lt"/>
                        <a:ea typeface="+mn-ea"/>
                        <a:cs typeface="+mn-cs"/>
                      </a:endParaRPr>
                    </a:p>
                  </a:txBody>
                  <a:tcPr/>
                </a:tc>
              </a:tr>
              <a:tr h="53340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Finance</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5 months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Medium w/ eScript</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Normal Upgrade With Specific Challenges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7.5 -&gt; 8.0 SIA</a:t>
                      </a:r>
                      <a:endParaRPr lang="en-US" sz="1400" kern="1200" dirty="0">
                        <a:solidFill>
                          <a:schemeClr val="dk1"/>
                        </a:solidFill>
                        <a:latin typeface="+mn-lt"/>
                        <a:ea typeface="+mn-ea"/>
                        <a:cs typeface="+mn-cs"/>
                      </a:endParaRPr>
                    </a:p>
                  </a:txBody>
                  <a:tcPr/>
                </a:tc>
              </a:tr>
              <a:tr h="761999">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8</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Insurance</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 months</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Medium w/ eScript</a:t>
                      </a:r>
                    </a:p>
                    <a:p>
                      <a:pPr marL="0" algn="l" defTabSz="914400" rtl="0" eaLnBrk="1" latinLnBrk="0" hangingPunct="1"/>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On Demand Brought In House</a:t>
                      </a:r>
                      <a:r>
                        <a:rPr lang="en-US" sz="1400" kern="1200" baseline="0" dirty="0" smtClean="0"/>
                        <a:t> And Upgraded</a:t>
                      </a:r>
                      <a:endParaRPr lang="en-US" sz="1400" kern="1200" dirty="0">
                        <a:solidFill>
                          <a:schemeClr val="dk1"/>
                        </a:solidFill>
                        <a:latin typeface="+mn-lt"/>
                        <a:ea typeface="+mn-ea"/>
                        <a:cs typeface="+mn-cs"/>
                      </a:endParaRPr>
                    </a:p>
                  </a:txBody>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US" sz="1400" kern="1200" dirty="0" smtClean="0"/>
                        <a:t>7.8 -&gt; 8.0 SIA</a:t>
                      </a:r>
                      <a:endParaRPr lang="en-US" sz="14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And One 8.1.1 Upgrade!!!</a:t>
            </a:r>
          </a:p>
        </p:txBody>
      </p:sp>
      <p:sp>
        <p:nvSpPr>
          <p:cNvPr id="7171" name="Content Placeholder 2"/>
          <p:cNvSpPr>
            <a:spLocks noGrp="1"/>
          </p:cNvSpPr>
          <p:nvPr>
            <p:ph idx="1"/>
          </p:nvPr>
        </p:nvSpPr>
        <p:spPr>
          <a:xfrm>
            <a:off x="457200" y="1219200"/>
            <a:ext cx="8229600" cy="5181600"/>
          </a:xfrm>
        </p:spPr>
        <p:txBody>
          <a:bodyPr/>
          <a:lstStyle/>
          <a:p>
            <a:r>
              <a:rPr lang="en-US" dirty="0" smtClean="0"/>
              <a:t>PPS Upgrade Assessment Earlier This Year.</a:t>
            </a:r>
          </a:p>
          <a:p>
            <a:r>
              <a:rPr lang="en-US" dirty="0" smtClean="0"/>
              <a:t>ICL Return To Standard Bug.</a:t>
            </a:r>
          </a:p>
          <a:p>
            <a:r>
              <a:rPr lang="en-US" dirty="0" smtClean="0"/>
              <a:t>Huge Database / Zero Downtime.</a:t>
            </a:r>
          </a:p>
          <a:p>
            <a:r>
              <a:rPr lang="en-US" dirty="0" smtClean="0"/>
              <a:t>Began Upgrade Tuning Very Early.</a:t>
            </a:r>
          </a:p>
          <a:p>
            <a:r>
              <a:rPr lang="en-US" dirty="0" smtClean="0"/>
              <a:t>Part Time PPS Model.</a:t>
            </a:r>
          </a:p>
          <a:p>
            <a:r>
              <a:rPr lang="en-US" dirty="0" smtClean="0"/>
              <a:t>A Few 8.1.1 </a:t>
            </a:r>
            <a:r>
              <a:rPr lang="en-US" dirty="0" smtClean="0"/>
              <a:t>Bugs.</a:t>
            </a:r>
          </a:p>
          <a:p>
            <a:r>
              <a:rPr lang="en-US" dirty="0" smtClean="0"/>
              <a:t>10G Now And 11G Later.</a:t>
            </a:r>
          </a:p>
          <a:p>
            <a:r>
              <a:rPr lang="en-US" dirty="0" smtClean="0"/>
              <a:t>ST Changes Made Before Upgrade</a:t>
            </a:r>
            <a:r>
              <a:rPr lang="en-US" dirty="0" smtClean="0"/>
              <a:t>.</a:t>
            </a:r>
          </a:p>
        </p:txBody>
      </p:sp>
      <p:sp>
        <p:nvSpPr>
          <p:cNvPr id="4" name="Date Placeholder 3"/>
          <p:cNvSpPr>
            <a:spLocks noGrp="1"/>
          </p:cNvSpPr>
          <p:nvPr>
            <p:ph type="dt" sz="quarter" idx="10"/>
          </p:nvPr>
        </p:nvSpPr>
        <p:spPr/>
        <p:txBody>
          <a:bodyPr/>
          <a:lstStyle/>
          <a:p>
            <a:pPr>
              <a:defRPr/>
            </a:pPr>
            <a:fld id="{F601E5B9-EA1E-4BD2-A08E-2163B4EFFE61}"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71BC8121-EB29-47B8-BE2D-4361B4802EE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0" y="1143000"/>
            <a:ext cx="4267200" cy="449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0" name="Rounded Rectangle 9"/>
          <p:cNvSpPr/>
          <p:nvPr/>
        </p:nvSpPr>
        <p:spPr>
          <a:xfrm>
            <a:off x="304800" y="1143000"/>
            <a:ext cx="4114800" cy="449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8196" name="Title 1"/>
          <p:cNvSpPr>
            <a:spLocks noGrp="1"/>
          </p:cNvSpPr>
          <p:nvPr>
            <p:ph type="title"/>
          </p:nvPr>
        </p:nvSpPr>
        <p:spPr/>
        <p:txBody>
          <a:bodyPr/>
          <a:lstStyle/>
          <a:p>
            <a:r>
              <a:rPr lang="en-US" dirty="0" smtClean="0"/>
              <a:t>Siebel Upgrade </a:t>
            </a:r>
            <a:r>
              <a:rPr lang="en-US" dirty="0" err="1" smtClean="0"/>
              <a:t>Delima</a:t>
            </a:r>
            <a:endParaRPr lang="en-US" dirty="0" smtClean="0"/>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dirty="0"/>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E991CE78-CF95-428E-9824-57CDA00B68C3}" type="slidenum">
              <a:rPr lang="en-US" smtClean="0"/>
              <a:pPr>
                <a:defRPr/>
              </a:pPr>
              <a:t>7</a:t>
            </a:fld>
            <a:endParaRPr lang="en-US"/>
          </a:p>
        </p:txBody>
      </p:sp>
      <p:sp>
        <p:nvSpPr>
          <p:cNvPr id="8" name="TextBox 7"/>
          <p:cNvSpPr txBox="1"/>
          <p:nvPr/>
        </p:nvSpPr>
        <p:spPr>
          <a:xfrm>
            <a:off x="457200" y="1219200"/>
            <a:ext cx="3886200" cy="4216400"/>
          </a:xfrm>
          <a:prstGeom prst="rect">
            <a:avLst/>
          </a:prstGeom>
          <a:noFill/>
        </p:spPr>
        <p:txBody>
          <a:bodyPr>
            <a:spAutoFit/>
          </a:bodyPr>
          <a:lstStyle/>
          <a:p>
            <a:pPr algn="ctr">
              <a:defRPr/>
            </a:pPr>
            <a:r>
              <a:rPr lang="en-US" sz="3600" b="1" dirty="0">
                <a:solidFill>
                  <a:schemeClr val="tx2">
                    <a:lumMod val="50000"/>
                  </a:schemeClr>
                </a:solidFill>
                <a:effectLst>
                  <a:outerShdw blurRad="38100" dist="38100" dir="2700000" algn="tl">
                    <a:srgbClr val="000000">
                      <a:alpha val="43137"/>
                    </a:srgbClr>
                  </a:outerShdw>
                </a:effectLst>
                <a:latin typeface="+mn-lt"/>
              </a:rPr>
              <a:t>You Want This</a:t>
            </a:r>
          </a:p>
          <a:p>
            <a:pPr>
              <a:defRPr/>
            </a:pPr>
            <a:endParaRPr lang="en-US" sz="3600" u="sng" dirty="0">
              <a:latin typeface="+mn-lt"/>
            </a:endParaRPr>
          </a:p>
          <a:p>
            <a:pPr>
              <a:buFont typeface="Arial" pitchFamily="34" charset="0"/>
              <a:buChar char="•"/>
              <a:defRPr/>
            </a:pPr>
            <a:r>
              <a:rPr lang="en-US" sz="2800" dirty="0">
                <a:latin typeface="+mn-lt"/>
              </a:rPr>
              <a:t>New Features</a:t>
            </a:r>
          </a:p>
          <a:p>
            <a:pPr>
              <a:buFont typeface="Arial" pitchFamily="34" charset="0"/>
              <a:buChar char="•"/>
              <a:defRPr/>
            </a:pPr>
            <a:r>
              <a:rPr lang="en-US" sz="2800" dirty="0">
                <a:latin typeface="+mn-lt"/>
              </a:rPr>
              <a:t>Better Performance</a:t>
            </a:r>
          </a:p>
          <a:p>
            <a:pPr>
              <a:buFont typeface="Arial" pitchFamily="34" charset="0"/>
              <a:buChar char="•"/>
              <a:defRPr/>
            </a:pPr>
            <a:r>
              <a:rPr lang="en-US" sz="2800" dirty="0">
                <a:latin typeface="+mn-lt"/>
              </a:rPr>
              <a:t>Newer Platform</a:t>
            </a:r>
          </a:p>
          <a:p>
            <a:pPr>
              <a:buFont typeface="Arial" pitchFamily="34" charset="0"/>
              <a:buChar char="•"/>
              <a:defRPr/>
            </a:pPr>
            <a:r>
              <a:rPr lang="en-US" sz="2800" dirty="0">
                <a:latin typeface="+mn-lt"/>
              </a:rPr>
              <a:t>Continued Platform Supportability</a:t>
            </a:r>
          </a:p>
          <a:p>
            <a:pPr>
              <a:buFont typeface="Arial" pitchFamily="34" charset="0"/>
              <a:buChar char="•"/>
              <a:defRPr/>
            </a:pPr>
            <a:r>
              <a:rPr lang="en-US" sz="2800" dirty="0">
                <a:latin typeface="+mn-lt"/>
              </a:rPr>
              <a:t>Reduced Maintenance Costs</a:t>
            </a:r>
          </a:p>
        </p:txBody>
      </p:sp>
      <p:sp>
        <p:nvSpPr>
          <p:cNvPr id="9" name="TextBox 8"/>
          <p:cNvSpPr txBox="1"/>
          <p:nvPr/>
        </p:nvSpPr>
        <p:spPr>
          <a:xfrm>
            <a:off x="4724400" y="1219200"/>
            <a:ext cx="4038600" cy="3786188"/>
          </a:xfrm>
          <a:prstGeom prst="rect">
            <a:avLst/>
          </a:prstGeom>
          <a:noFill/>
        </p:spPr>
        <p:txBody>
          <a:bodyPr>
            <a:spAutoFit/>
          </a:bodyPr>
          <a:lstStyle/>
          <a:p>
            <a:pPr algn="ctr">
              <a:defRPr/>
            </a:pPr>
            <a:r>
              <a:rPr lang="en-US" sz="3600" b="1" dirty="0">
                <a:solidFill>
                  <a:schemeClr val="tx2">
                    <a:lumMod val="75000"/>
                  </a:schemeClr>
                </a:solidFill>
                <a:effectLst>
                  <a:outerShdw blurRad="38100" dist="38100" dir="2700000" algn="tl">
                    <a:srgbClr val="000000">
                      <a:alpha val="43137"/>
                    </a:srgbClr>
                  </a:outerShdw>
                </a:effectLst>
                <a:latin typeface="+mn-lt"/>
              </a:rPr>
              <a:t>But You Have To Survive This</a:t>
            </a:r>
          </a:p>
          <a:p>
            <a:pPr>
              <a:buFont typeface="Arial" pitchFamily="34" charset="0"/>
              <a:buChar char="•"/>
              <a:defRPr/>
            </a:pPr>
            <a:r>
              <a:rPr lang="en-US" sz="2800" dirty="0">
                <a:latin typeface="+mn-lt"/>
              </a:rPr>
              <a:t>Siebel Upgrade Process</a:t>
            </a:r>
          </a:p>
          <a:p>
            <a:pPr>
              <a:buFont typeface="Arial" pitchFamily="34" charset="0"/>
              <a:buChar char="•"/>
              <a:defRPr/>
            </a:pPr>
            <a:r>
              <a:rPr lang="en-US" sz="2800" dirty="0">
                <a:latin typeface="+mn-lt"/>
              </a:rPr>
              <a:t>Fixing Things That Break</a:t>
            </a:r>
          </a:p>
          <a:p>
            <a:pPr>
              <a:buFont typeface="Arial" pitchFamily="34" charset="0"/>
              <a:buChar char="•"/>
              <a:defRPr/>
            </a:pPr>
            <a:r>
              <a:rPr lang="en-US" sz="2800" dirty="0">
                <a:latin typeface="+mn-lt"/>
              </a:rPr>
              <a:t>Possibly Facing Product Defects</a:t>
            </a:r>
          </a:p>
          <a:p>
            <a:pPr>
              <a:buFont typeface="Arial" pitchFamily="34" charset="0"/>
              <a:buChar char="•"/>
              <a:defRPr/>
            </a:pPr>
            <a:r>
              <a:rPr lang="en-US" sz="2800" dirty="0">
                <a:latin typeface="+mn-lt"/>
              </a:rPr>
              <a:t>Surprises</a:t>
            </a:r>
          </a:p>
          <a:p>
            <a:pPr>
              <a:buFont typeface="Arial" pitchFamily="34" charset="0"/>
              <a:buChar char="•"/>
              <a:defRPr/>
            </a:pPr>
            <a:r>
              <a:rPr lang="en-US" sz="2800" dirty="0">
                <a:latin typeface="+mn-lt"/>
              </a:rPr>
              <a:t>Full Regression Test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Siebel Upgrade Process</a:t>
            </a:r>
          </a:p>
        </p:txBody>
      </p:sp>
      <p:sp>
        <p:nvSpPr>
          <p:cNvPr id="4" name="Date Placeholder 3"/>
          <p:cNvSpPr>
            <a:spLocks noGrp="1"/>
          </p:cNvSpPr>
          <p:nvPr>
            <p:ph type="dt" sz="quarter" idx="10"/>
          </p:nvPr>
        </p:nvSpPr>
        <p:spPr/>
        <p:txBody>
          <a:bodyPr/>
          <a:lstStyle/>
          <a:p>
            <a:pPr>
              <a:defRPr/>
            </a:pPr>
            <a:fld id="{16919DA1-1795-44F9-A1A7-0BF1A75FAE86}" type="datetime2">
              <a:rPr lang="en-US" smtClean="0"/>
              <a:pPr>
                <a:defRPr/>
              </a:pPr>
              <a:t>Thursday, January 14, 2010</a:t>
            </a:fld>
            <a:endParaRPr lang="en-US"/>
          </a:p>
        </p:txBody>
      </p:sp>
      <p:sp>
        <p:nvSpPr>
          <p:cNvPr id="5" name="Footer Placeholder 4"/>
          <p:cNvSpPr>
            <a:spLocks noGrp="1"/>
          </p:cNvSpPr>
          <p:nvPr>
            <p:ph type="ftr" sz="quarter" idx="11"/>
          </p:nvPr>
        </p:nvSpPr>
        <p:spPr/>
        <p:txBody>
          <a:bodyPr/>
          <a:lstStyle/>
          <a:p>
            <a:pPr>
              <a:defRPr/>
            </a:pPr>
            <a:r>
              <a:rPr lang="en-US" smtClean="0"/>
              <a:t>Copyright © 2009 Ponder Pro Serve</a:t>
            </a:r>
            <a:endParaRPr lang="en-US"/>
          </a:p>
        </p:txBody>
      </p:sp>
      <p:sp>
        <p:nvSpPr>
          <p:cNvPr id="6" name="Slide Number Placeholder 5"/>
          <p:cNvSpPr>
            <a:spLocks noGrp="1"/>
          </p:cNvSpPr>
          <p:nvPr>
            <p:ph type="sldNum" sz="quarter" idx="12"/>
          </p:nvPr>
        </p:nvSpPr>
        <p:spPr/>
        <p:txBody>
          <a:bodyPr/>
          <a:lstStyle/>
          <a:p>
            <a:pPr>
              <a:defRPr/>
            </a:pPr>
            <a:fld id="{2A90CDE5-CB9C-4B6A-BDF8-DDDCA8590C93}" type="slidenum">
              <a:rPr lang="en-US" smtClean="0"/>
              <a:pPr>
                <a:defRPr/>
              </a:pPr>
              <a:t>8</a:t>
            </a:fld>
            <a:endParaRPr lang="en-US"/>
          </a:p>
        </p:txBody>
      </p:sp>
      <p:grpSp>
        <p:nvGrpSpPr>
          <p:cNvPr id="2" name="Group 21"/>
          <p:cNvGrpSpPr>
            <a:grpSpLocks/>
          </p:cNvGrpSpPr>
          <p:nvPr/>
        </p:nvGrpSpPr>
        <p:grpSpPr bwMode="auto">
          <a:xfrm>
            <a:off x="1219200" y="1143000"/>
            <a:ext cx="3505200" cy="4038600"/>
            <a:chOff x="1066800" y="1143000"/>
            <a:chExt cx="3505200" cy="4038600"/>
          </a:xfrm>
        </p:grpSpPr>
        <p:sp>
          <p:nvSpPr>
            <p:cNvPr id="9232" name="TextBox 23"/>
            <p:cNvSpPr txBox="1">
              <a:spLocks noChangeArrowheads="1"/>
            </p:cNvSpPr>
            <p:nvPr/>
          </p:nvSpPr>
          <p:spPr bwMode="auto">
            <a:xfrm>
              <a:off x="1828800" y="1143000"/>
              <a:ext cx="2743200" cy="707886"/>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Dev</a:t>
              </a:r>
            </a:p>
          </p:txBody>
        </p:sp>
        <p:sp>
          <p:nvSpPr>
            <p:cNvPr id="10" name="Flowchart: Process 9"/>
            <p:cNvSpPr/>
            <p:nvPr/>
          </p:nvSpPr>
          <p:spPr>
            <a:xfrm>
              <a:off x="1066800" y="1905000"/>
              <a:ext cx="2819400" cy="533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Pre Upgrade Steps</a:t>
              </a:r>
            </a:p>
          </p:txBody>
        </p:sp>
        <p:sp>
          <p:nvSpPr>
            <p:cNvPr id="15" name="Flowchart: Process 14"/>
            <p:cNvSpPr/>
            <p:nvPr/>
          </p:nvSpPr>
          <p:spPr>
            <a:xfrm>
              <a:off x="1066800" y="4648200"/>
              <a:ext cx="2819400" cy="533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Post Upgrade Steps</a:t>
              </a:r>
            </a:p>
          </p:txBody>
        </p:sp>
        <p:sp>
          <p:nvSpPr>
            <p:cNvPr id="16" name="Flowchart: Process 15"/>
            <p:cNvSpPr/>
            <p:nvPr/>
          </p:nvSpPr>
          <p:spPr>
            <a:xfrm>
              <a:off x="1066800" y="3962400"/>
              <a:ext cx="2819400" cy="533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Upgphys</a:t>
              </a:r>
              <a:endParaRPr lang="en-US" dirty="0"/>
            </a:p>
          </p:txBody>
        </p:sp>
        <p:sp>
          <p:nvSpPr>
            <p:cNvPr id="17" name="Flowchart: Process 16"/>
            <p:cNvSpPr/>
            <p:nvPr/>
          </p:nvSpPr>
          <p:spPr>
            <a:xfrm>
              <a:off x="1066800" y="3276600"/>
              <a:ext cx="2819400" cy="533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Merge</a:t>
              </a:r>
            </a:p>
          </p:txBody>
        </p:sp>
        <p:sp>
          <p:nvSpPr>
            <p:cNvPr id="18" name="Flowchart: Process 17"/>
            <p:cNvSpPr/>
            <p:nvPr/>
          </p:nvSpPr>
          <p:spPr>
            <a:xfrm>
              <a:off x="1066800" y="2590800"/>
              <a:ext cx="2819400" cy="533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Upgrep</a:t>
              </a:r>
              <a:endParaRPr lang="en-US" dirty="0"/>
            </a:p>
          </p:txBody>
        </p:sp>
      </p:grpSp>
      <p:grpSp>
        <p:nvGrpSpPr>
          <p:cNvPr id="3" name="Group 24"/>
          <p:cNvGrpSpPr>
            <a:grpSpLocks/>
          </p:cNvGrpSpPr>
          <p:nvPr/>
        </p:nvGrpSpPr>
        <p:grpSpPr bwMode="auto">
          <a:xfrm>
            <a:off x="4953000" y="1143000"/>
            <a:ext cx="4191000" cy="4038600"/>
            <a:chOff x="4419600" y="1143000"/>
            <a:chExt cx="4191000" cy="4038600"/>
          </a:xfrm>
        </p:grpSpPr>
        <p:sp>
          <p:nvSpPr>
            <p:cNvPr id="9233" name="TextBox 24"/>
            <p:cNvSpPr txBox="1">
              <a:spLocks noChangeArrowheads="1"/>
            </p:cNvSpPr>
            <p:nvPr/>
          </p:nvSpPr>
          <p:spPr bwMode="auto">
            <a:xfrm>
              <a:off x="4419600" y="1143000"/>
              <a:ext cx="4191000" cy="707886"/>
            </a:xfrm>
            <a:prstGeom prst="rect">
              <a:avLst/>
            </a:prstGeom>
            <a:noFill/>
            <a:ln w="9525">
              <a:noFill/>
              <a:miter lim="800000"/>
              <a:headEnd/>
              <a:tailEnd/>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Test &amp; Prod</a:t>
              </a:r>
            </a:p>
          </p:txBody>
        </p:sp>
        <p:sp>
          <p:nvSpPr>
            <p:cNvPr id="19" name="Flowchart: Process 18"/>
            <p:cNvSpPr/>
            <p:nvPr/>
          </p:nvSpPr>
          <p:spPr>
            <a:xfrm>
              <a:off x="4800600" y="1905000"/>
              <a:ext cx="2819400" cy="5334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Pre Upgrade Steps</a:t>
              </a:r>
            </a:p>
          </p:txBody>
        </p:sp>
        <p:sp>
          <p:nvSpPr>
            <p:cNvPr id="20" name="Flowchart: Process 19"/>
            <p:cNvSpPr/>
            <p:nvPr/>
          </p:nvSpPr>
          <p:spPr>
            <a:xfrm>
              <a:off x="4800600" y="4648200"/>
              <a:ext cx="2819400" cy="533400"/>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t>Post Upgrade Steps</a:t>
              </a:r>
            </a:p>
          </p:txBody>
        </p:sp>
        <p:sp>
          <p:nvSpPr>
            <p:cNvPr id="21" name="Flowchart: Process 20"/>
            <p:cNvSpPr/>
            <p:nvPr/>
          </p:nvSpPr>
          <p:spPr>
            <a:xfrm>
              <a:off x="4800600" y="3962400"/>
              <a:ext cx="2819400" cy="533400"/>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err="1"/>
                <a:t>Upgrep</a:t>
              </a:r>
              <a:r>
                <a:rPr lang="en-US" dirty="0"/>
                <a:t> &amp; </a:t>
              </a:r>
              <a:r>
                <a:rPr lang="en-US" dirty="0" err="1"/>
                <a:t>Upgphys</a:t>
              </a:r>
              <a:endParaRPr lang="en-US" dirty="0"/>
            </a:p>
          </p:txBody>
        </p:sp>
      </p:grpSp>
      <p:sp>
        <p:nvSpPr>
          <p:cNvPr id="23" name="Flowchart: Process 22"/>
          <p:cNvSpPr/>
          <p:nvPr/>
        </p:nvSpPr>
        <p:spPr>
          <a:xfrm>
            <a:off x="5334000" y="2590800"/>
            <a:ext cx="2819400" cy="53340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Prepare For Upgrade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00" fill="hold"/>
                                        <p:tgtEl>
                                          <p:spTgt spid="23"/>
                                        </p:tgtEl>
                                        <p:attrNameLst>
                                          <p:attrName>ppt_x</p:attrName>
                                        </p:attrNameLst>
                                      </p:cBhvr>
                                      <p:tavLst>
                                        <p:tav tm="0">
                                          <p:val>
                                            <p:strVal val="1+#ppt_w/2"/>
                                          </p:val>
                                        </p:tav>
                                        <p:tav tm="100000">
                                          <p:val>
                                            <p:strVal val="#ppt_x"/>
                                          </p:val>
                                        </p:tav>
                                      </p:tavLst>
                                    </p:anim>
                                    <p:anim calcmode="lin" valueType="num">
                                      <p:cBhvr additive="base">
                                        <p:cTn id="1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0"/>
                                        <p:tgtEl>
                                          <p:spTgt spid="23"/>
                                        </p:tgtEl>
                                        <p:attrNameLst>
                                          <p:attrName>ppt_y</p:attrName>
                                        </p:attrNameLst>
                                      </p:cBhvr>
                                      <p:tavLst>
                                        <p:tav tm="0">
                                          <p:val>
                                            <p:strVal val="ppt_y"/>
                                          </p:val>
                                        </p:tav>
                                        <p:tav tm="100000">
                                          <p:val>
                                            <p:strVal val="ppt_y+.1"/>
                                          </p:val>
                                        </p:tav>
                                      </p:tavLst>
                                    </p:anim>
                                    <p:set>
                                      <p:cBhvr>
                                        <p:cTn id="25"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Upgrade Guide Provides Our Roadmap</a:t>
            </a:r>
          </a:p>
        </p:txBody>
      </p:sp>
      <p:sp>
        <p:nvSpPr>
          <p:cNvPr id="10243" name="Content Placeholder 2"/>
          <p:cNvSpPr>
            <a:spLocks noGrp="1"/>
          </p:cNvSpPr>
          <p:nvPr>
            <p:ph idx="1"/>
          </p:nvPr>
        </p:nvSpPr>
        <p:spPr>
          <a:xfrm>
            <a:off x="457200" y="5791200"/>
            <a:ext cx="8229600" cy="334963"/>
          </a:xfrm>
        </p:spPr>
        <p:txBody>
          <a:bodyPr/>
          <a:lstStyle/>
          <a:p>
            <a:endParaRPr lang="en-US" sz="2000" b="1" smtClean="0"/>
          </a:p>
        </p:txBody>
      </p:sp>
      <p:sp>
        <p:nvSpPr>
          <p:cNvPr id="4" name="Date Placeholder 3"/>
          <p:cNvSpPr>
            <a:spLocks noGrp="1"/>
          </p:cNvSpPr>
          <p:nvPr>
            <p:ph type="dt" sz="quarter" idx="10"/>
          </p:nvPr>
        </p:nvSpPr>
        <p:spPr/>
        <p:txBody>
          <a:bodyPr/>
          <a:lstStyle/>
          <a:p>
            <a:pPr>
              <a:defRPr/>
            </a:pPr>
            <a:fld id="{437A1949-D7BE-40CB-9946-F19FDAEFEF4C}" type="datetime2">
              <a:rPr lang="en-US" sz="2000" b="1" smtClean="0">
                <a:latin typeface="+mn-lt"/>
              </a:rPr>
              <a:pPr>
                <a:defRPr/>
              </a:pPr>
              <a:t>Thursday, January 14, 2010</a:t>
            </a:fld>
            <a:endParaRPr lang="en-US" sz="2000" b="1">
              <a:latin typeface="+mn-lt"/>
            </a:endParaRPr>
          </a:p>
        </p:txBody>
      </p:sp>
      <p:sp>
        <p:nvSpPr>
          <p:cNvPr id="5" name="Footer Placeholder 4"/>
          <p:cNvSpPr>
            <a:spLocks noGrp="1"/>
          </p:cNvSpPr>
          <p:nvPr>
            <p:ph type="ftr" sz="quarter" idx="11"/>
          </p:nvPr>
        </p:nvSpPr>
        <p:spPr/>
        <p:txBody>
          <a:bodyPr/>
          <a:lstStyle/>
          <a:p>
            <a:pPr>
              <a:defRPr/>
            </a:pPr>
            <a:r>
              <a:rPr lang="en-US" sz="2000" b="1" smtClean="0">
                <a:latin typeface="+mn-lt"/>
              </a:rPr>
              <a:t>Copyright © 2009 Ponder Pro Serve</a:t>
            </a:r>
            <a:endParaRPr lang="en-US" sz="2000" b="1">
              <a:latin typeface="+mn-lt"/>
            </a:endParaRPr>
          </a:p>
        </p:txBody>
      </p:sp>
      <p:sp>
        <p:nvSpPr>
          <p:cNvPr id="6" name="Slide Number Placeholder 5"/>
          <p:cNvSpPr>
            <a:spLocks noGrp="1"/>
          </p:cNvSpPr>
          <p:nvPr>
            <p:ph type="sldNum" sz="quarter" idx="12"/>
          </p:nvPr>
        </p:nvSpPr>
        <p:spPr/>
        <p:txBody>
          <a:bodyPr/>
          <a:lstStyle/>
          <a:p>
            <a:pPr>
              <a:defRPr/>
            </a:pPr>
            <a:fld id="{AFF0981B-DF40-422B-AAC0-7869BFA49BCD}" type="slidenum">
              <a:rPr lang="en-US" sz="2000" b="1" smtClean="0">
                <a:latin typeface="+mn-lt"/>
              </a:rPr>
              <a:pPr>
                <a:defRPr/>
              </a:pPr>
              <a:t>9</a:t>
            </a:fld>
            <a:endParaRPr lang="en-US" sz="2000" b="1">
              <a:latin typeface="+mn-lt"/>
            </a:endParaRPr>
          </a:p>
        </p:txBody>
      </p:sp>
      <p:pic>
        <p:nvPicPr>
          <p:cNvPr id="51202" name="Picture 2"/>
          <p:cNvPicPr>
            <a:picLocks noChangeAspect="1" noChangeArrowheads="1"/>
          </p:cNvPicPr>
          <p:nvPr/>
        </p:nvPicPr>
        <p:blipFill>
          <a:blip r:embed="rId2" cstate="print"/>
          <a:srcRect l="39999" t="31227" r="23125"/>
          <a:stretch>
            <a:fillRect/>
          </a:stretch>
        </p:blipFill>
        <p:spPr bwMode="auto">
          <a:xfrm>
            <a:off x="0" y="1600200"/>
            <a:ext cx="4592638" cy="5257800"/>
          </a:xfrm>
          <a:prstGeom prst="rect">
            <a:avLst/>
          </a:prstGeom>
          <a:noFill/>
          <a:ln w="9525">
            <a:solidFill>
              <a:schemeClr val="tx1"/>
            </a:solidFill>
            <a:miter lim="800000"/>
            <a:headEnd/>
            <a:tailEnd/>
          </a:ln>
        </p:spPr>
      </p:pic>
      <p:sp>
        <p:nvSpPr>
          <p:cNvPr id="13" name="TextBox 12"/>
          <p:cNvSpPr txBox="1"/>
          <p:nvPr/>
        </p:nvSpPr>
        <p:spPr>
          <a:xfrm>
            <a:off x="0" y="4114800"/>
            <a:ext cx="4572000" cy="400050"/>
          </a:xfrm>
          <a:prstGeom prst="rect">
            <a:avLst/>
          </a:prstGeom>
          <a:solidFill>
            <a:schemeClr val="tx2">
              <a:lumMod val="40000"/>
              <a:lumOff val="60000"/>
            </a:schemeClr>
          </a:solidFill>
        </p:spPr>
        <p:txBody>
          <a:bodyPr>
            <a:spAutoFit/>
          </a:bodyPr>
          <a:lstStyle/>
          <a:p>
            <a:pPr>
              <a:defRPr/>
            </a:pPr>
            <a:r>
              <a:rPr lang="en-US" sz="2000" b="1" dirty="0">
                <a:latin typeface="+mn-lt"/>
              </a:rPr>
              <a:t>Upgrade the Servers</a:t>
            </a:r>
          </a:p>
        </p:txBody>
      </p:sp>
      <p:sp>
        <p:nvSpPr>
          <p:cNvPr id="14" name="TextBox 13"/>
          <p:cNvSpPr txBox="1"/>
          <p:nvPr/>
        </p:nvSpPr>
        <p:spPr>
          <a:xfrm>
            <a:off x="0" y="3581400"/>
            <a:ext cx="4572000" cy="400050"/>
          </a:xfrm>
          <a:prstGeom prst="rect">
            <a:avLst/>
          </a:prstGeom>
          <a:solidFill>
            <a:schemeClr val="tx2">
              <a:lumMod val="40000"/>
              <a:lumOff val="60000"/>
            </a:schemeClr>
          </a:solidFill>
        </p:spPr>
        <p:txBody>
          <a:bodyPr>
            <a:spAutoFit/>
          </a:bodyPr>
          <a:lstStyle/>
          <a:p>
            <a:pPr>
              <a:defRPr/>
            </a:pPr>
            <a:r>
              <a:rPr lang="en-US" sz="2000" b="1" dirty="0">
                <a:latin typeface="+mn-lt"/>
              </a:rPr>
              <a:t>Search </a:t>
            </a:r>
            <a:r>
              <a:rPr lang="en-US" sz="2000" b="1" dirty="0" err="1">
                <a:latin typeface="+mn-lt"/>
              </a:rPr>
              <a:t>Metalink</a:t>
            </a:r>
            <a:r>
              <a:rPr lang="en-US" sz="2000" b="1" dirty="0">
                <a:latin typeface="+mn-lt"/>
              </a:rPr>
              <a:t> 3</a:t>
            </a:r>
          </a:p>
        </p:txBody>
      </p:sp>
      <p:pic>
        <p:nvPicPr>
          <p:cNvPr id="51203" name="Picture 3"/>
          <p:cNvPicPr>
            <a:picLocks noChangeAspect="1" noChangeArrowheads="1"/>
          </p:cNvPicPr>
          <p:nvPr/>
        </p:nvPicPr>
        <p:blipFill>
          <a:blip r:embed="rId3" cstate="print"/>
          <a:srcRect l="39999" t="13197" r="23125"/>
          <a:stretch>
            <a:fillRect/>
          </a:stretch>
        </p:blipFill>
        <p:spPr bwMode="auto">
          <a:xfrm>
            <a:off x="838200" y="1600200"/>
            <a:ext cx="4495800" cy="5257800"/>
          </a:xfrm>
          <a:prstGeom prst="rect">
            <a:avLst/>
          </a:prstGeom>
          <a:noFill/>
          <a:ln w="9525">
            <a:solidFill>
              <a:schemeClr val="tx1"/>
            </a:solidFill>
            <a:miter lim="800000"/>
            <a:headEnd/>
            <a:tailEnd/>
          </a:ln>
        </p:spPr>
      </p:pic>
      <p:sp>
        <p:nvSpPr>
          <p:cNvPr id="15" name="TextBox 14"/>
          <p:cNvSpPr txBox="1"/>
          <p:nvPr/>
        </p:nvSpPr>
        <p:spPr>
          <a:xfrm>
            <a:off x="838200" y="26670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Upgrade Third Party Software</a:t>
            </a:r>
          </a:p>
        </p:txBody>
      </p:sp>
      <p:sp>
        <p:nvSpPr>
          <p:cNvPr id="16" name="TextBox 15"/>
          <p:cNvSpPr txBox="1"/>
          <p:nvPr/>
        </p:nvSpPr>
        <p:spPr>
          <a:xfrm>
            <a:off x="838200" y="32004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Upgrade RDBMS</a:t>
            </a:r>
          </a:p>
        </p:txBody>
      </p:sp>
      <p:sp>
        <p:nvSpPr>
          <p:cNvPr id="17" name="TextBox 16"/>
          <p:cNvSpPr txBox="1"/>
          <p:nvPr/>
        </p:nvSpPr>
        <p:spPr>
          <a:xfrm>
            <a:off x="838200" y="41148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Pre-Upgrade Tasks For RDBMS</a:t>
            </a:r>
          </a:p>
        </p:txBody>
      </p:sp>
      <p:sp>
        <p:nvSpPr>
          <p:cNvPr id="18" name="TextBox 17"/>
          <p:cNvSpPr txBox="1"/>
          <p:nvPr/>
        </p:nvSpPr>
        <p:spPr>
          <a:xfrm>
            <a:off x="838200" y="57864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Pre-Upgrade Oracle</a:t>
            </a:r>
          </a:p>
        </p:txBody>
      </p:sp>
      <p:pic>
        <p:nvPicPr>
          <p:cNvPr id="51204" name="Picture 4"/>
          <p:cNvPicPr>
            <a:picLocks noChangeAspect="1" noChangeArrowheads="1"/>
          </p:cNvPicPr>
          <p:nvPr/>
        </p:nvPicPr>
        <p:blipFill>
          <a:blip r:embed="rId4" cstate="print"/>
          <a:srcRect l="39999" t="13197" r="23125"/>
          <a:stretch>
            <a:fillRect/>
          </a:stretch>
        </p:blipFill>
        <p:spPr bwMode="auto">
          <a:xfrm>
            <a:off x="1676400" y="1600200"/>
            <a:ext cx="4495800" cy="5245100"/>
          </a:xfrm>
          <a:prstGeom prst="rect">
            <a:avLst/>
          </a:prstGeom>
          <a:noFill/>
          <a:ln w="9525">
            <a:solidFill>
              <a:schemeClr val="tx1"/>
            </a:solidFill>
            <a:miter lim="800000"/>
            <a:headEnd/>
            <a:tailEnd/>
          </a:ln>
        </p:spPr>
      </p:pic>
      <p:sp>
        <p:nvSpPr>
          <p:cNvPr id="19" name="TextBox 18"/>
          <p:cNvSpPr txBox="1"/>
          <p:nvPr/>
        </p:nvSpPr>
        <p:spPr>
          <a:xfrm>
            <a:off x="1676400" y="29718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Pre-Upgrade Application Data</a:t>
            </a:r>
          </a:p>
        </p:txBody>
      </p:sp>
      <p:sp>
        <p:nvSpPr>
          <p:cNvPr id="20" name="TextBox 19"/>
          <p:cNvSpPr txBox="1"/>
          <p:nvPr/>
        </p:nvSpPr>
        <p:spPr>
          <a:xfrm>
            <a:off x="1676400" y="51768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Prepare Developers</a:t>
            </a:r>
          </a:p>
        </p:txBody>
      </p:sp>
      <p:pic>
        <p:nvPicPr>
          <p:cNvPr id="51205" name="Picture 5"/>
          <p:cNvPicPr>
            <a:picLocks noChangeAspect="1" noChangeArrowheads="1"/>
          </p:cNvPicPr>
          <p:nvPr/>
        </p:nvPicPr>
        <p:blipFill>
          <a:blip r:embed="rId5" cstate="print"/>
          <a:srcRect l="39999" t="13197" r="23125"/>
          <a:stretch>
            <a:fillRect/>
          </a:stretch>
        </p:blipFill>
        <p:spPr bwMode="auto">
          <a:xfrm>
            <a:off x="2590800" y="1600200"/>
            <a:ext cx="4495800" cy="5245100"/>
          </a:xfrm>
          <a:prstGeom prst="rect">
            <a:avLst/>
          </a:prstGeom>
          <a:noFill/>
          <a:ln w="9525">
            <a:solidFill>
              <a:schemeClr val="tx1"/>
            </a:solidFill>
            <a:miter lim="800000"/>
            <a:headEnd/>
            <a:tailEnd/>
          </a:ln>
        </p:spPr>
      </p:pic>
      <p:sp>
        <p:nvSpPr>
          <p:cNvPr id="21" name="TextBox 20"/>
          <p:cNvSpPr txBox="1"/>
          <p:nvPr/>
        </p:nvSpPr>
        <p:spPr>
          <a:xfrm>
            <a:off x="2590800" y="24336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Upgrade Database Schema UPGREP</a:t>
            </a:r>
          </a:p>
        </p:txBody>
      </p:sp>
      <p:sp>
        <p:nvSpPr>
          <p:cNvPr id="22" name="TextBox 21"/>
          <p:cNvSpPr txBox="1"/>
          <p:nvPr/>
        </p:nvSpPr>
        <p:spPr>
          <a:xfrm>
            <a:off x="2590800" y="54054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Prepare For Repository Merge</a:t>
            </a:r>
          </a:p>
        </p:txBody>
      </p:sp>
      <p:pic>
        <p:nvPicPr>
          <p:cNvPr id="51206" name="Picture 6"/>
          <p:cNvPicPr>
            <a:picLocks noChangeAspect="1" noChangeArrowheads="1"/>
          </p:cNvPicPr>
          <p:nvPr/>
        </p:nvPicPr>
        <p:blipFill>
          <a:blip r:embed="rId6" cstate="print"/>
          <a:srcRect l="39375" t="13197" r="23125"/>
          <a:stretch>
            <a:fillRect/>
          </a:stretch>
        </p:blipFill>
        <p:spPr bwMode="auto">
          <a:xfrm>
            <a:off x="3505200" y="1600200"/>
            <a:ext cx="4572000" cy="5245100"/>
          </a:xfrm>
          <a:prstGeom prst="rect">
            <a:avLst/>
          </a:prstGeom>
          <a:noFill/>
          <a:ln w="9525">
            <a:solidFill>
              <a:schemeClr val="tx1"/>
            </a:solidFill>
            <a:miter lim="800000"/>
            <a:headEnd/>
            <a:tailEnd/>
          </a:ln>
        </p:spPr>
      </p:pic>
      <p:sp>
        <p:nvSpPr>
          <p:cNvPr id="23" name="TextBox 22"/>
          <p:cNvSpPr txBox="1"/>
          <p:nvPr/>
        </p:nvSpPr>
        <p:spPr>
          <a:xfrm>
            <a:off x="3581400" y="26670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Perform Repository Merge</a:t>
            </a:r>
          </a:p>
        </p:txBody>
      </p:sp>
      <p:sp>
        <p:nvSpPr>
          <p:cNvPr id="24" name="TextBox 23"/>
          <p:cNvSpPr txBox="1"/>
          <p:nvPr/>
        </p:nvSpPr>
        <p:spPr>
          <a:xfrm>
            <a:off x="3581400" y="4338638"/>
            <a:ext cx="4495800" cy="708025"/>
          </a:xfrm>
          <a:prstGeom prst="rect">
            <a:avLst/>
          </a:prstGeom>
          <a:solidFill>
            <a:schemeClr val="tx2">
              <a:lumMod val="40000"/>
              <a:lumOff val="60000"/>
            </a:schemeClr>
          </a:solidFill>
        </p:spPr>
        <p:txBody>
          <a:bodyPr>
            <a:spAutoFit/>
          </a:bodyPr>
          <a:lstStyle/>
          <a:p>
            <a:pPr>
              <a:defRPr/>
            </a:pPr>
            <a:r>
              <a:rPr lang="en-US" sz="2000" b="1" dirty="0">
                <a:latin typeface="+mn-lt"/>
              </a:rPr>
              <a:t>Upgrade Custom Database Schema</a:t>
            </a:r>
          </a:p>
          <a:p>
            <a:pPr>
              <a:defRPr/>
            </a:pPr>
            <a:r>
              <a:rPr lang="en-US" sz="2000" b="1" dirty="0">
                <a:latin typeface="+mn-lt"/>
              </a:rPr>
              <a:t>UPGPHYS</a:t>
            </a:r>
          </a:p>
        </p:txBody>
      </p:sp>
      <p:pic>
        <p:nvPicPr>
          <p:cNvPr id="51207" name="Picture 7"/>
          <p:cNvPicPr>
            <a:picLocks noChangeAspect="1" noChangeArrowheads="1"/>
          </p:cNvPicPr>
          <p:nvPr/>
        </p:nvPicPr>
        <p:blipFill>
          <a:blip r:embed="rId7" cstate="print"/>
          <a:srcRect l="39999" t="13197" r="23125"/>
          <a:stretch>
            <a:fillRect/>
          </a:stretch>
        </p:blipFill>
        <p:spPr bwMode="auto">
          <a:xfrm>
            <a:off x="4648200" y="1600200"/>
            <a:ext cx="4495800" cy="5257800"/>
          </a:xfrm>
          <a:prstGeom prst="rect">
            <a:avLst/>
          </a:prstGeom>
          <a:noFill/>
          <a:ln w="9525">
            <a:solidFill>
              <a:schemeClr val="tx1"/>
            </a:solidFill>
            <a:miter lim="800000"/>
            <a:headEnd/>
            <a:tailEnd/>
          </a:ln>
        </p:spPr>
      </p:pic>
      <p:sp>
        <p:nvSpPr>
          <p:cNvPr id="25" name="TextBox 24"/>
          <p:cNvSpPr txBox="1"/>
          <p:nvPr/>
        </p:nvSpPr>
        <p:spPr>
          <a:xfrm>
            <a:off x="4648200" y="2743200"/>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Extract Local DBMS</a:t>
            </a:r>
          </a:p>
        </p:txBody>
      </p:sp>
      <p:sp>
        <p:nvSpPr>
          <p:cNvPr id="26" name="TextBox 25"/>
          <p:cNvSpPr txBox="1"/>
          <p:nvPr/>
        </p:nvSpPr>
        <p:spPr>
          <a:xfrm>
            <a:off x="4648200" y="34242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Review Siebel UI</a:t>
            </a:r>
          </a:p>
        </p:txBody>
      </p:sp>
      <p:sp>
        <p:nvSpPr>
          <p:cNvPr id="27" name="TextBox 26"/>
          <p:cNvSpPr txBox="1"/>
          <p:nvPr/>
        </p:nvSpPr>
        <p:spPr>
          <a:xfrm>
            <a:off x="4648200" y="5329238"/>
            <a:ext cx="4495800" cy="400050"/>
          </a:xfrm>
          <a:prstGeom prst="rect">
            <a:avLst/>
          </a:prstGeom>
          <a:solidFill>
            <a:schemeClr val="tx2">
              <a:lumMod val="40000"/>
              <a:lumOff val="60000"/>
            </a:schemeClr>
          </a:solidFill>
        </p:spPr>
        <p:txBody>
          <a:bodyPr>
            <a:spAutoFit/>
          </a:bodyPr>
          <a:lstStyle/>
          <a:p>
            <a:pPr>
              <a:defRPr/>
            </a:pPr>
            <a:r>
              <a:rPr lang="en-US" sz="2000" b="1" dirty="0">
                <a:latin typeface="+mn-lt"/>
              </a:rPr>
              <a:t>Post Merge Development Tasks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gtEl>
                                        <p:attrNameLst>
                                          <p:attrName>style.visibility</p:attrName>
                                        </p:attrNameLst>
                                      </p:cBhvr>
                                      <p:to>
                                        <p:strVal val="visible"/>
                                      </p:to>
                                    </p:set>
                                    <p:anim calcmode="lin" valueType="num">
                                      <p:cBhvr additive="base">
                                        <p:cTn id="19" dur="500" fill="hold"/>
                                        <p:tgtEl>
                                          <p:spTgt spid="51203"/>
                                        </p:tgtEl>
                                        <p:attrNameLst>
                                          <p:attrName>ppt_x</p:attrName>
                                        </p:attrNameLst>
                                      </p:cBhvr>
                                      <p:tavLst>
                                        <p:tav tm="0">
                                          <p:val>
                                            <p:strVal val="#ppt_x"/>
                                          </p:val>
                                        </p:tav>
                                        <p:tav tm="100000">
                                          <p:val>
                                            <p:strVal val="#ppt_x"/>
                                          </p:val>
                                        </p:tav>
                                      </p:tavLst>
                                    </p:anim>
                                    <p:anim calcmode="lin" valueType="num">
                                      <p:cBhvr additive="base">
                                        <p:cTn id="20"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04"/>
                                        </p:tgtEl>
                                        <p:attrNameLst>
                                          <p:attrName>style.visibility</p:attrName>
                                        </p:attrNameLst>
                                      </p:cBhvr>
                                      <p:to>
                                        <p:strVal val="visible"/>
                                      </p:to>
                                    </p:set>
                                    <p:anim calcmode="lin" valueType="num">
                                      <p:cBhvr additive="base">
                                        <p:cTn id="35" dur="500" fill="hold"/>
                                        <p:tgtEl>
                                          <p:spTgt spid="51204"/>
                                        </p:tgtEl>
                                        <p:attrNameLst>
                                          <p:attrName>ppt_x</p:attrName>
                                        </p:attrNameLst>
                                      </p:cBhvr>
                                      <p:tavLst>
                                        <p:tav tm="0">
                                          <p:val>
                                            <p:strVal val="#ppt_x"/>
                                          </p:val>
                                        </p:tav>
                                        <p:tav tm="100000">
                                          <p:val>
                                            <p:strVal val="#ppt_x"/>
                                          </p:val>
                                        </p:tav>
                                      </p:tavLst>
                                    </p:anim>
                                    <p:anim calcmode="lin" valueType="num">
                                      <p:cBhvr additive="base">
                                        <p:cTn id="36"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205"/>
                                        </p:tgtEl>
                                        <p:attrNameLst>
                                          <p:attrName>style.visibility</p:attrName>
                                        </p:attrNameLst>
                                      </p:cBhvr>
                                      <p:to>
                                        <p:strVal val="visible"/>
                                      </p:to>
                                    </p:set>
                                    <p:anim calcmode="lin" valueType="num">
                                      <p:cBhvr additive="base">
                                        <p:cTn id="47" dur="500" fill="hold"/>
                                        <p:tgtEl>
                                          <p:spTgt spid="51205"/>
                                        </p:tgtEl>
                                        <p:attrNameLst>
                                          <p:attrName>ppt_x</p:attrName>
                                        </p:attrNameLst>
                                      </p:cBhvr>
                                      <p:tavLst>
                                        <p:tav tm="0">
                                          <p:val>
                                            <p:strVal val="#ppt_x"/>
                                          </p:val>
                                        </p:tav>
                                        <p:tav tm="100000">
                                          <p:val>
                                            <p:strVal val="#ppt_x"/>
                                          </p:val>
                                        </p:tav>
                                      </p:tavLst>
                                    </p:anim>
                                    <p:anim calcmode="lin" valueType="num">
                                      <p:cBhvr additive="base">
                                        <p:cTn id="4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1206"/>
                                        </p:tgtEl>
                                        <p:attrNameLst>
                                          <p:attrName>style.visibility</p:attrName>
                                        </p:attrNameLst>
                                      </p:cBhvr>
                                      <p:to>
                                        <p:strVal val="visible"/>
                                      </p:to>
                                    </p:set>
                                    <p:anim calcmode="lin" valueType="num">
                                      <p:cBhvr additive="base">
                                        <p:cTn id="59" dur="500" fill="hold"/>
                                        <p:tgtEl>
                                          <p:spTgt spid="51206"/>
                                        </p:tgtEl>
                                        <p:attrNameLst>
                                          <p:attrName>ppt_x</p:attrName>
                                        </p:attrNameLst>
                                      </p:cBhvr>
                                      <p:tavLst>
                                        <p:tav tm="0">
                                          <p:val>
                                            <p:strVal val="#ppt_x"/>
                                          </p:val>
                                        </p:tav>
                                        <p:tav tm="100000">
                                          <p:val>
                                            <p:strVal val="#ppt_x"/>
                                          </p:val>
                                        </p:tav>
                                      </p:tavLst>
                                    </p:anim>
                                    <p:anim calcmode="lin" valueType="num">
                                      <p:cBhvr additive="base">
                                        <p:cTn id="60"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12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PP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PPS-Template</Template>
  <TotalTime>17294</TotalTime>
  <Words>1889</Words>
  <Application>Microsoft Office PowerPoint</Application>
  <PresentationFormat>On-screen Show (4:3)</PresentationFormat>
  <Paragraphs>396</Paragraphs>
  <Slides>33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Arial</vt:lpstr>
      <vt:lpstr>Calibri</vt:lpstr>
      <vt:lpstr>Tahoma</vt:lpstr>
      <vt:lpstr>Wingdings</vt:lpstr>
      <vt:lpstr>PPS-Template</vt:lpstr>
      <vt:lpstr>Upgrading To Siebel 8.x</vt:lpstr>
      <vt:lpstr>Agenda</vt:lpstr>
      <vt:lpstr>Robert and Ponder Pro Serve</vt:lpstr>
      <vt:lpstr>Who Is Upgrading To Siebel 8?</vt:lpstr>
      <vt:lpstr>Eight Siebel 8.0 Upgrades</vt:lpstr>
      <vt:lpstr>And One 8.1.1 Upgrade!!!</vt:lpstr>
      <vt:lpstr>Siebel Upgrade Delima</vt:lpstr>
      <vt:lpstr>Siebel Upgrade Process</vt:lpstr>
      <vt:lpstr>Upgrade Guide Provides Our Roadmap</vt:lpstr>
      <vt:lpstr>What A Siebel 8.1.1 Upgrade Looks Like</vt:lpstr>
      <vt:lpstr>Typical Upgrade Project Slide</vt:lpstr>
      <vt:lpstr>New Siebel Features</vt:lpstr>
      <vt:lpstr>What Does A Proper Upgrade Assessment Look Like?</vt:lpstr>
      <vt:lpstr>Assessment Table of Content</vt:lpstr>
      <vt:lpstr>Siebel Application Performance</vt:lpstr>
      <vt:lpstr>eScript ST Engine</vt:lpstr>
      <vt:lpstr>eScript Overhaul</vt:lpstr>
      <vt:lpstr>Best Practices</vt:lpstr>
      <vt:lpstr>Best Practices - Continued</vt:lpstr>
      <vt:lpstr>Best Practices – Continued II</vt:lpstr>
      <vt:lpstr>Don’t Make These Mistakes</vt:lpstr>
      <vt:lpstr>Going Live</vt:lpstr>
      <vt:lpstr>Upgrade Tuning</vt:lpstr>
      <vt:lpstr>Undocumented Tips</vt:lpstr>
      <vt:lpstr>Dealing With Product Issues</vt:lpstr>
      <vt:lpstr>Did You Know</vt:lpstr>
      <vt:lpstr>Questions &amp; Answers</vt:lpstr>
      <vt:lpstr>Contact Info</vt:lpstr>
      <vt:lpstr>Slide 29</vt:lpstr>
      <vt:lpstr>Slide 30</vt:lpstr>
      <vt:lpstr>Siebel Upgrade Process</vt:lpstr>
      <vt:lpstr>Typical Upgrade Project</vt:lpstr>
      <vt:lpstr>Typical Upgrade Project v2</vt:lpstr>
    </vt:vector>
  </TitlesOfParts>
  <Company>Oracle Applications Users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on Seven Siebel 8.0 Upgrades</dc:title>
  <dc:subject>Siebel Upgrade</dc:subject>
  <dc:creator>Robert Ponder</dc:creator>
  <cp:keywords>Siebel Upgrade 8.0 Oracle Performance</cp:keywords>
  <dc:description>rponder@ponderproserve.com
770.490.2767</dc:description>
  <cp:lastModifiedBy>Robert Ponder</cp:lastModifiedBy>
  <cp:revision>307</cp:revision>
  <dcterms:created xsi:type="dcterms:W3CDTF">2008-01-08T21:15:19Z</dcterms:created>
  <dcterms:modified xsi:type="dcterms:W3CDTF">2010-01-14T12:57:32Z</dcterms:modified>
  <cp:category>Siebel Upgrade</cp:category>
  <cp:contentStatus>Draft</cp:contentStatus>
</cp:coreProperties>
</file>