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8" r:id="rId1"/>
    <p:sldMasterId id="2147483659" r:id="rId2"/>
    <p:sldMasterId id="2147483660" r:id="rId3"/>
  </p:sldMasterIdLst>
  <p:notesMasterIdLst>
    <p:notesMasterId r:id="rId49"/>
  </p:notesMasterIdLst>
  <p:handoutMasterIdLst>
    <p:handoutMasterId r:id="rId50"/>
  </p:handoutMasterIdLst>
  <p:sldIdLst>
    <p:sldId id="987" r:id="rId4"/>
    <p:sldId id="1013" r:id="rId5"/>
    <p:sldId id="953" r:id="rId6"/>
    <p:sldId id="926" r:id="rId7"/>
    <p:sldId id="990" r:id="rId8"/>
    <p:sldId id="991" r:id="rId9"/>
    <p:sldId id="932" r:id="rId10"/>
    <p:sldId id="992" r:id="rId11"/>
    <p:sldId id="943" r:id="rId12"/>
    <p:sldId id="948" r:id="rId13"/>
    <p:sldId id="1014" r:id="rId14"/>
    <p:sldId id="906" r:id="rId15"/>
    <p:sldId id="993" r:id="rId16"/>
    <p:sldId id="994" r:id="rId17"/>
    <p:sldId id="958" r:id="rId18"/>
    <p:sldId id="957" r:id="rId19"/>
    <p:sldId id="989" r:id="rId20"/>
    <p:sldId id="1000" r:id="rId21"/>
    <p:sldId id="996" r:id="rId22"/>
    <p:sldId id="1001" r:id="rId23"/>
    <p:sldId id="1002" r:id="rId24"/>
    <p:sldId id="1003" r:id="rId25"/>
    <p:sldId id="997" r:id="rId26"/>
    <p:sldId id="995" r:id="rId27"/>
    <p:sldId id="998" r:id="rId28"/>
    <p:sldId id="999" r:id="rId29"/>
    <p:sldId id="972" r:id="rId30"/>
    <p:sldId id="973" r:id="rId31"/>
    <p:sldId id="1004" r:id="rId32"/>
    <p:sldId id="1005" r:id="rId33"/>
    <p:sldId id="1006" r:id="rId34"/>
    <p:sldId id="1007" r:id="rId35"/>
    <p:sldId id="966" r:id="rId36"/>
    <p:sldId id="1011" r:id="rId37"/>
    <p:sldId id="1010" r:id="rId38"/>
    <p:sldId id="1012" r:id="rId39"/>
    <p:sldId id="954" r:id="rId40"/>
    <p:sldId id="950" r:id="rId41"/>
    <p:sldId id="976" r:id="rId42"/>
    <p:sldId id="975" r:id="rId43"/>
    <p:sldId id="974" r:id="rId44"/>
    <p:sldId id="1009" r:id="rId45"/>
    <p:sldId id="1008" r:id="rId46"/>
    <p:sldId id="1015" r:id="rId47"/>
    <p:sldId id="969" r:id="rId48"/>
  </p:sldIdLst>
  <p:sldSz cx="9144000" cy="6858000" type="screen4x3"/>
  <p:notesSz cx="6997700" cy="9283700"/>
  <p:defaultTextStyle>
    <a:defPPr>
      <a:defRPr lang="en-US"/>
    </a:defPPr>
    <a:lvl1pPr algn="ctr" rtl="0" eaLnBrk="0" fontAlgn="base" hangingPunct="0">
      <a:lnSpc>
        <a:spcPct val="90000"/>
      </a:lnSpc>
      <a:spcBef>
        <a:spcPct val="0"/>
      </a:spcBef>
      <a:spcAft>
        <a:spcPct val="0"/>
      </a:spcAft>
      <a:defRPr sz="1300" kern="1200">
        <a:solidFill>
          <a:srgbClr val="AB7E0D"/>
        </a:solidFill>
        <a:latin typeface="Arial" charset="0"/>
        <a:ea typeface="+mn-ea"/>
        <a:cs typeface="+mn-cs"/>
      </a:defRPr>
    </a:lvl1pPr>
    <a:lvl2pPr marL="457200" algn="ctr" rtl="0" eaLnBrk="0" fontAlgn="base" hangingPunct="0">
      <a:lnSpc>
        <a:spcPct val="90000"/>
      </a:lnSpc>
      <a:spcBef>
        <a:spcPct val="0"/>
      </a:spcBef>
      <a:spcAft>
        <a:spcPct val="0"/>
      </a:spcAft>
      <a:defRPr sz="1300" kern="1200">
        <a:solidFill>
          <a:srgbClr val="AB7E0D"/>
        </a:solidFill>
        <a:latin typeface="Arial" charset="0"/>
        <a:ea typeface="+mn-ea"/>
        <a:cs typeface="+mn-cs"/>
      </a:defRPr>
    </a:lvl2pPr>
    <a:lvl3pPr marL="914400" algn="ctr" rtl="0" eaLnBrk="0" fontAlgn="base" hangingPunct="0">
      <a:lnSpc>
        <a:spcPct val="90000"/>
      </a:lnSpc>
      <a:spcBef>
        <a:spcPct val="0"/>
      </a:spcBef>
      <a:spcAft>
        <a:spcPct val="0"/>
      </a:spcAft>
      <a:defRPr sz="1300" kern="1200">
        <a:solidFill>
          <a:srgbClr val="AB7E0D"/>
        </a:solidFill>
        <a:latin typeface="Arial" charset="0"/>
        <a:ea typeface="+mn-ea"/>
        <a:cs typeface="+mn-cs"/>
      </a:defRPr>
    </a:lvl3pPr>
    <a:lvl4pPr marL="1371600" algn="ctr" rtl="0" eaLnBrk="0" fontAlgn="base" hangingPunct="0">
      <a:lnSpc>
        <a:spcPct val="90000"/>
      </a:lnSpc>
      <a:spcBef>
        <a:spcPct val="0"/>
      </a:spcBef>
      <a:spcAft>
        <a:spcPct val="0"/>
      </a:spcAft>
      <a:defRPr sz="1300" kern="1200">
        <a:solidFill>
          <a:srgbClr val="AB7E0D"/>
        </a:solidFill>
        <a:latin typeface="Arial" charset="0"/>
        <a:ea typeface="+mn-ea"/>
        <a:cs typeface="+mn-cs"/>
      </a:defRPr>
    </a:lvl4pPr>
    <a:lvl5pPr marL="1828800" algn="ctr" rtl="0" eaLnBrk="0" fontAlgn="base" hangingPunct="0">
      <a:lnSpc>
        <a:spcPct val="90000"/>
      </a:lnSpc>
      <a:spcBef>
        <a:spcPct val="0"/>
      </a:spcBef>
      <a:spcAft>
        <a:spcPct val="0"/>
      </a:spcAft>
      <a:defRPr sz="1300" kern="1200">
        <a:solidFill>
          <a:srgbClr val="AB7E0D"/>
        </a:solidFill>
        <a:latin typeface="Arial" charset="0"/>
        <a:ea typeface="+mn-ea"/>
        <a:cs typeface="+mn-cs"/>
      </a:defRPr>
    </a:lvl5pPr>
    <a:lvl6pPr marL="2286000" algn="l" defTabSz="914400" rtl="0" eaLnBrk="1" latinLnBrk="0" hangingPunct="1">
      <a:defRPr sz="1300" kern="1200">
        <a:solidFill>
          <a:srgbClr val="AB7E0D"/>
        </a:solidFill>
        <a:latin typeface="Arial" charset="0"/>
        <a:ea typeface="+mn-ea"/>
        <a:cs typeface="+mn-cs"/>
      </a:defRPr>
    </a:lvl6pPr>
    <a:lvl7pPr marL="2743200" algn="l" defTabSz="914400" rtl="0" eaLnBrk="1" latinLnBrk="0" hangingPunct="1">
      <a:defRPr sz="1300" kern="1200">
        <a:solidFill>
          <a:srgbClr val="AB7E0D"/>
        </a:solidFill>
        <a:latin typeface="Arial" charset="0"/>
        <a:ea typeface="+mn-ea"/>
        <a:cs typeface="+mn-cs"/>
      </a:defRPr>
    </a:lvl7pPr>
    <a:lvl8pPr marL="3200400" algn="l" defTabSz="914400" rtl="0" eaLnBrk="1" latinLnBrk="0" hangingPunct="1">
      <a:defRPr sz="1300" kern="1200">
        <a:solidFill>
          <a:srgbClr val="AB7E0D"/>
        </a:solidFill>
        <a:latin typeface="Arial" charset="0"/>
        <a:ea typeface="+mn-ea"/>
        <a:cs typeface="+mn-cs"/>
      </a:defRPr>
    </a:lvl8pPr>
    <a:lvl9pPr marL="3657600" algn="l" defTabSz="914400" rtl="0" eaLnBrk="1" latinLnBrk="0" hangingPunct="1">
      <a:defRPr sz="1300" kern="1200">
        <a:solidFill>
          <a:srgbClr val="AB7E0D"/>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6804"/>
    <a:srgbClr val="FF0000"/>
    <a:srgbClr val="89A424"/>
    <a:srgbClr val="8A44AA"/>
    <a:srgbClr val="000000"/>
    <a:srgbClr val="FFFFFF"/>
    <a:srgbClr val="969696"/>
    <a:srgbClr val="4D4D4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35" autoAdjust="0"/>
    <p:restoredTop sz="85917" autoAdjust="0"/>
  </p:normalViewPr>
  <p:slideViewPr>
    <p:cSldViewPr snapToGrid="0">
      <p:cViewPr>
        <p:scale>
          <a:sx n="70" d="100"/>
          <a:sy n="70" d="100"/>
        </p:scale>
        <p:origin x="-1200" y="-6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5" d="100"/>
          <a:sy n="55" d="100"/>
        </p:scale>
        <p:origin x="-1188" y="-84"/>
      </p:cViewPr>
      <p:guideLst>
        <p:guide orient="horz" pos="2924"/>
        <p:guide pos="22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6238875" y="8597900"/>
            <a:ext cx="447675" cy="211138"/>
          </a:xfrm>
          <a:prstGeom prst="rect">
            <a:avLst/>
          </a:prstGeom>
          <a:noFill/>
          <a:ln w="9525">
            <a:noFill/>
            <a:miter lim="800000"/>
            <a:headEnd/>
            <a:tailEnd/>
          </a:ln>
          <a:effectLst/>
        </p:spPr>
        <p:txBody>
          <a:bodyPr wrap="none" anchor="ctr"/>
          <a:lstStyle/>
          <a:p>
            <a:pPr>
              <a:defRPr/>
            </a:pPr>
            <a:endParaRPr lang="en-US"/>
          </a:p>
        </p:txBody>
      </p:sp>
      <p:sp>
        <p:nvSpPr>
          <p:cNvPr id="3084" name="Rectangle 12"/>
          <p:cNvSpPr>
            <a:spLocks noChangeArrowheads="1"/>
          </p:cNvSpPr>
          <p:nvPr/>
        </p:nvSpPr>
        <p:spPr bwMode="auto">
          <a:xfrm>
            <a:off x="57150" y="8772525"/>
            <a:ext cx="2614613" cy="347663"/>
          </a:xfrm>
          <a:prstGeom prst="rect">
            <a:avLst/>
          </a:prstGeom>
          <a:noFill/>
          <a:ln w="9525">
            <a:noFill/>
            <a:miter lim="800000"/>
            <a:headEnd/>
            <a:tailEnd/>
          </a:ln>
          <a:effectLst/>
        </p:spPr>
        <p:txBody>
          <a:bodyPr lIns="95514" tIns="50105" rIns="95514" bIns="50105">
            <a:spAutoFit/>
          </a:bodyPr>
          <a:lstStyle/>
          <a:p>
            <a:pPr algn="l" defTabSz="609600">
              <a:lnSpc>
                <a:spcPct val="100000"/>
              </a:lnSpc>
              <a:tabLst>
                <a:tab pos="2384425" algn="l"/>
                <a:tab pos="4822825" algn="l"/>
              </a:tabLst>
              <a:defRPr/>
            </a:pPr>
            <a:r>
              <a:rPr lang="en-US" sz="800">
                <a:solidFill>
                  <a:schemeClr val="tx1"/>
                </a:solidFill>
              </a:rPr>
              <a:t>© 2008  Cisco  All rights reserved.</a:t>
            </a:r>
          </a:p>
          <a:p>
            <a:pPr algn="l" defTabSz="609600">
              <a:lnSpc>
                <a:spcPct val="100000"/>
              </a:lnSpc>
              <a:tabLst>
                <a:tab pos="2384425" algn="l"/>
                <a:tab pos="4822825" algn="l"/>
              </a:tabLst>
              <a:defRPr/>
            </a:pPr>
            <a:r>
              <a:rPr lang="en-US" sz="800">
                <a:solidFill>
                  <a:schemeClr val="tx1"/>
                </a:solidFill>
              </a:rPr>
              <a:t>Presentation_ID.scr</a:t>
            </a:r>
          </a:p>
        </p:txBody>
      </p:sp>
      <p:sp>
        <p:nvSpPr>
          <p:cNvPr id="3085" name="Line 13"/>
          <p:cNvSpPr>
            <a:spLocks noChangeShapeType="1"/>
          </p:cNvSpPr>
          <p:nvPr/>
        </p:nvSpPr>
        <p:spPr bwMode="auto">
          <a:xfrm>
            <a:off x="152400" y="8786813"/>
            <a:ext cx="6640513"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
        <p:nvSpPr>
          <p:cNvPr id="3086" name="Rectangle 14"/>
          <p:cNvSpPr>
            <a:spLocks noChangeArrowheads="1"/>
          </p:cNvSpPr>
          <p:nvPr/>
        </p:nvSpPr>
        <p:spPr bwMode="auto">
          <a:xfrm>
            <a:off x="5918200" y="8669338"/>
            <a:ext cx="811213" cy="285750"/>
          </a:xfrm>
          <a:prstGeom prst="rect">
            <a:avLst/>
          </a:prstGeom>
          <a:noFill/>
          <a:ln w="9525">
            <a:noFill/>
            <a:miter lim="800000"/>
            <a:headEnd/>
            <a:tailEnd/>
          </a:ln>
          <a:effectLst/>
        </p:spPr>
        <p:txBody>
          <a:bodyPr lIns="18789" tIns="0" rIns="18789" bIns="0" anchor="b"/>
          <a:lstStyle/>
          <a:p>
            <a:pPr algn="r" defTabSz="901700">
              <a:lnSpc>
                <a:spcPct val="100000"/>
              </a:lnSpc>
              <a:defRPr/>
            </a:pPr>
            <a:fld id="{07F44DBF-93C4-441E-AB24-A3CA2BFD24B4}" type="slidenum">
              <a:rPr lang="en-US" sz="800">
                <a:solidFill>
                  <a:schemeClr val="tx1"/>
                </a:solidFill>
              </a:rPr>
              <a:pPr algn="r" defTabSz="901700">
                <a:lnSpc>
                  <a:spcPct val="100000"/>
                </a:lnSpc>
                <a:defRPr/>
              </a:pPr>
              <a:t>‹#›</a:t>
            </a:fld>
            <a:endParaRPr lang="en-US" sz="800">
              <a:solidFill>
                <a:schemeClr val="tx1"/>
              </a:solidFill>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238875" y="8597900"/>
            <a:ext cx="447675" cy="211138"/>
          </a:xfrm>
          <a:prstGeom prst="rect">
            <a:avLst/>
          </a:prstGeom>
          <a:noFill/>
          <a:ln w="9525">
            <a:noFill/>
            <a:miter lim="800000"/>
            <a:headEnd/>
            <a:tailEnd/>
          </a:ln>
          <a:effectLst/>
        </p:spPr>
        <p:txBody>
          <a:bodyPr wrap="none" anchor="ctr"/>
          <a:lstStyle/>
          <a:p>
            <a:pPr>
              <a:defRPr/>
            </a:pPr>
            <a:endParaRPr lang="en-US"/>
          </a:p>
        </p:txBody>
      </p:sp>
      <p:sp>
        <p:nvSpPr>
          <p:cNvPr id="183305" name="Rectangle 9"/>
          <p:cNvSpPr>
            <a:spLocks noChangeArrowheads="1"/>
          </p:cNvSpPr>
          <p:nvPr/>
        </p:nvSpPr>
        <p:spPr bwMode="auto">
          <a:xfrm>
            <a:off x="57150" y="8772525"/>
            <a:ext cx="2614613" cy="347663"/>
          </a:xfrm>
          <a:prstGeom prst="rect">
            <a:avLst/>
          </a:prstGeom>
          <a:noFill/>
          <a:ln w="9525">
            <a:noFill/>
            <a:miter lim="800000"/>
            <a:headEnd/>
            <a:tailEnd/>
          </a:ln>
          <a:effectLst/>
        </p:spPr>
        <p:txBody>
          <a:bodyPr lIns="95514" tIns="50105" rIns="95514" bIns="50105">
            <a:spAutoFit/>
          </a:bodyPr>
          <a:lstStyle/>
          <a:p>
            <a:pPr algn="l" defTabSz="609600">
              <a:lnSpc>
                <a:spcPct val="100000"/>
              </a:lnSpc>
              <a:tabLst>
                <a:tab pos="2384425" algn="l"/>
                <a:tab pos="4822825" algn="l"/>
              </a:tabLst>
              <a:defRPr/>
            </a:pPr>
            <a:r>
              <a:rPr lang="en-US" sz="800">
                <a:solidFill>
                  <a:schemeClr val="tx1"/>
                </a:solidFill>
              </a:rPr>
              <a:t>© 2008  Cisco   All rights reserved.</a:t>
            </a:r>
          </a:p>
          <a:p>
            <a:pPr algn="l" defTabSz="609600">
              <a:lnSpc>
                <a:spcPct val="100000"/>
              </a:lnSpc>
              <a:tabLst>
                <a:tab pos="2384425" algn="l"/>
                <a:tab pos="4822825" algn="l"/>
              </a:tabLst>
              <a:defRPr/>
            </a:pPr>
            <a:r>
              <a:rPr lang="en-US" sz="800">
                <a:solidFill>
                  <a:schemeClr val="tx1"/>
                </a:solidFill>
              </a:rPr>
              <a:t>Presentation_ID.scr</a:t>
            </a:r>
          </a:p>
        </p:txBody>
      </p:sp>
      <p:sp>
        <p:nvSpPr>
          <p:cNvPr id="183306" name="Line 10"/>
          <p:cNvSpPr>
            <a:spLocks noChangeShapeType="1"/>
          </p:cNvSpPr>
          <p:nvPr/>
        </p:nvSpPr>
        <p:spPr bwMode="auto">
          <a:xfrm>
            <a:off x="152400" y="8786813"/>
            <a:ext cx="6640513"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
        <p:nvSpPr>
          <p:cNvPr id="183307" name="Rectangle 11"/>
          <p:cNvSpPr>
            <a:spLocks noGrp="1" noChangeArrowheads="1"/>
          </p:cNvSpPr>
          <p:nvPr>
            <p:ph type="sldNum" sz="quarter" idx="5"/>
          </p:nvPr>
        </p:nvSpPr>
        <p:spPr bwMode="auto">
          <a:xfrm>
            <a:off x="5918200" y="8669338"/>
            <a:ext cx="811213" cy="285750"/>
          </a:xfrm>
          <a:prstGeom prst="rect">
            <a:avLst/>
          </a:prstGeom>
          <a:noFill/>
          <a:ln w="9525">
            <a:noFill/>
            <a:miter lim="800000"/>
            <a:headEnd/>
            <a:tailEnd/>
          </a:ln>
          <a:effectLst/>
        </p:spPr>
        <p:txBody>
          <a:bodyPr vert="horz" wrap="square" lIns="18789" tIns="0" rIns="18789" bIns="0" numCol="1" anchor="b" anchorCtr="0" compatLnSpc="1">
            <a:prstTxWarp prst="textNoShape">
              <a:avLst/>
            </a:prstTxWarp>
          </a:bodyPr>
          <a:lstStyle>
            <a:lvl1pPr algn="r" defTabSz="901700">
              <a:lnSpc>
                <a:spcPct val="100000"/>
              </a:lnSpc>
              <a:defRPr sz="800">
                <a:solidFill>
                  <a:schemeClr val="tx1"/>
                </a:solidFill>
                <a:latin typeface="Arial" charset="0"/>
              </a:defRPr>
            </a:lvl1pPr>
          </a:lstStyle>
          <a:p>
            <a:pPr>
              <a:defRPr/>
            </a:pPr>
            <a:fld id="{411FF06A-D946-4106-B7C6-CC54A59AC359}" type="slidenum">
              <a:rPr lang="en-US"/>
              <a:pPr>
                <a:defRPr/>
              </a:pPr>
              <a:t>‹#›</a:t>
            </a:fld>
            <a:endParaRPr lang="en-US"/>
          </a:p>
        </p:txBody>
      </p:sp>
      <p:sp>
        <p:nvSpPr>
          <p:cNvPr id="63494" name="Rectangle 12"/>
          <p:cNvSpPr>
            <a:spLocks noGrp="1" noRot="1" noChangeAspect="1" noChangeArrowheads="1" noTextEdit="1"/>
          </p:cNvSpPr>
          <p:nvPr>
            <p:ph type="sldImg" idx="2"/>
          </p:nvPr>
        </p:nvSpPr>
        <p:spPr bwMode="auto">
          <a:xfrm>
            <a:off x="871538" y="244475"/>
            <a:ext cx="5313362" cy="398462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66763" y="4371975"/>
            <a:ext cx="5459412" cy="4248150"/>
          </a:xfrm>
          <a:prstGeom prst="rect">
            <a:avLst/>
          </a:prstGeom>
          <a:noFill/>
          <a:ln w="9525">
            <a:noFill/>
            <a:miter lim="800000"/>
            <a:headEnd/>
            <a:tailEnd/>
          </a:ln>
          <a:effectLst/>
        </p:spPr>
        <p:txBody>
          <a:bodyPr vert="horz" wrap="square" lIns="95514" tIns="50105" rIns="95514" bIns="5010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r>
              <a:rPr lang="en-US" altLang="ko-KR" smtClean="0">
                <a:ea typeface="굴림" charset="-127"/>
              </a:rPr>
              <a:t>This presentation consists of four chapters:</a:t>
            </a:r>
          </a:p>
          <a:p>
            <a:r>
              <a:rPr lang="en-US" altLang="ko-KR" smtClean="0">
                <a:ea typeface="굴림" charset="-127"/>
              </a:rPr>
              <a:t>The first two chapters gives a overview about the business climate in the Nordics and the challenges that the Nordics Companies are facing in this global economy.</a:t>
            </a:r>
          </a:p>
          <a:p>
            <a:r>
              <a:rPr lang="en-US" altLang="ko-KR" smtClean="0">
                <a:ea typeface="굴림" charset="-127"/>
              </a:rPr>
              <a:t>The Third Chapter  will describe  how the networked collaboration technologies can help create a borderless organization thus, provide superior customer experience and boost productivity</a:t>
            </a:r>
          </a:p>
          <a:p>
            <a:r>
              <a:rPr lang="sv-SE" altLang="ko-KR" smtClean="0">
                <a:ea typeface="굴림" charset="-127"/>
              </a:rPr>
              <a:t>The forth Chapter will descibe why it is important for the Nordics organization to continue to innovate and to invest in the new emerging technologies.</a:t>
            </a:r>
            <a:endParaRPr lang="en-US" smtClean="0"/>
          </a:p>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1"/>
          <p:cNvSpPr>
            <a:spLocks noGrp="1" noChangeArrowheads="1"/>
          </p:cNvSpPr>
          <p:nvPr>
            <p:ph type="sldNum" sz="quarter" idx="5"/>
          </p:nvPr>
        </p:nvSpPr>
        <p:spPr>
          <a:noFill/>
        </p:spPr>
        <p:txBody>
          <a:bodyPr/>
          <a:lstStyle/>
          <a:p>
            <a:fld id="{CFAB53EA-27B9-4B7D-BB57-378C38C25FB1}" type="slidenum">
              <a:rPr lang="en-US" smtClean="0"/>
              <a:pPr/>
              <a:t>13</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9"/>
          <p:cNvSpPr>
            <a:spLocks noGrp="1" noChangeArrowheads="1"/>
          </p:cNvSpPr>
          <p:nvPr>
            <p:ph type="body" idx="1"/>
          </p:nvPr>
        </p:nvSpPr>
        <p:spPr>
          <a:noFill/>
          <a:ln/>
        </p:spPr>
        <p:txBody>
          <a:bodyPr/>
          <a:lstStyle/>
          <a:p>
            <a:r>
              <a:rPr lang="en-US" smtClean="0"/>
              <a:t>Cisco also has a strong reputation for financial stability as demonstrated by our earnings results.  A firm financial foundation is extremely important to remain a long-term industry leader and ensure long-term customer partnerships.</a:t>
            </a:r>
          </a:p>
          <a:p>
            <a:r>
              <a:rPr lang="en-US" smtClean="0"/>
              <a:t>Cisco's solid financial foundation and balanced product portfolio and geographical breadth –  means we can continue to invest in the future and weather industry downturns that may occur.</a:t>
            </a:r>
          </a:p>
          <a:p>
            <a:pPr>
              <a:buFontTx/>
              <a:buNone/>
            </a:pPr>
            <a:r>
              <a:rPr lang="en-US" smtClean="0"/>
              <a:t>NOTE – </a:t>
            </a:r>
            <a:br>
              <a:rPr lang="en-US" smtClean="0"/>
            </a:br>
            <a:r>
              <a:rPr lang="en-US" smtClean="0"/>
              <a:t>For additional information on Cisco Finance and/or quarterly earnings go to:</a:t>
            </a:r>
            <a:br>
              <a:rPr lang="en-US" smtClean="0"/>
            </a:br>
            <a:r>
              <a:rPr lang="en-US" smtClean="0"/>
              <a:t>http://wwwin.cisco.com/FinAdm/</a:t>
            </a:r>
          </a:p>
          <a:p>
            <a:pPr>
              <a:buFontTx/>
              <a:buNone/>
            </a:pPr>
            <a:endParaRPr lang="en-US" smtClean="0">
              <a:solidFill>
                <a:srgbClr val="FF0000"/>
              </a:solidFill>
            </a:endParaRPr>
          </a:p>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1"/>
          <p:cNvSpPr>
            <a:spLocks noGrp="1" noChangeArrowheads="1"/>
          </p:cNvSpPr>
          <p:nvPr>
            <p:ph type="sldNum" sz="quarter" idx="5"/>
          </p:nvPr>
        </p:nvSpPr>
        <p:spPr>
          <a:noFill/>
        </p:spPr>
        <p:txBody>
          <a:bodyPr/>
          <a:lstStyle/>
          <a:p>
            <a:fld id="{CFAB53EA-27B9-4B7D-BB57-378C38C25FB1}" type="slidenum">
              <a:rPr lang="en-US" smtClean="0"/>
              <a:pPr/>
              <a:t>14</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9"/>
          <p:cNvSpPr>
            <a:spLocks noGrp="1" noChangeArrowheads="1"/>
          </p:cNvSpPr>
          <p:nvPr>
            <p:ph type="body" idx="1"/>
          </p:nvPr>
        </p:nvSpPr>
        <p:spPr>
          <a:noFill/>
          <a:ln/>
        </p:spPr>
        <p:txBody>
          <a:bodyPr/>
          <a:lstStyle/>
          <a:p>
            <a:r>
              <a:rPr lang="en-US" dirty="0" smtClean="0"/>
              <a:t>Cisco has been</a:t>
            </a:r>
            <a:r>
              <a:rPr lang="en-US" baseline="0" dirty="0" smtClean="0"/>
              <a:t> an </a:t>
            </a:r>
            <a:r>
              <a:rPr lang="en-US" baseline="0" dirty="0" err="1" smtClean="0"/>
              <a:t>essbase</a:t>
            </a:r>
            <a:r>
              <a:rPr lang="en-US" baseline="0" dirty="0" smtClean="0"/>
              <a:t> shop for a long time.  </a:t>
            </a:r>
            <a:r>
              <a:rPr lang="en-US" baseline="0" dirty="0" err="1" smtClean="0"/>
              <a:t>OBIEE</a:t>
            </a:r>
            <a:r>
              <a:rPr lang="en-US" baseline="0" dirty="0" smtClean="0"/>
              <a:t> is used in marketing and finance.  Numbers in production and in development reflect numbers for Cisco and its subsidiaries.</a:t>
            </a:r>
          </a:p>
          <a:p>
            <a:endParaRPr lang="en-US" baseline="0" dirty="0" smtClean="0"/>
          </a:p>
          <a:p>
            <a:r>
              <a:rPr lang="en-US" baseline="0" dirty="0" smtClean="0"/>
              <a:t>GL’s mostly Oracle E business suite</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1"/>
          <p:cNvSpPr>
            <a:spLocks noGrp="1" noChangeArrowheads="1"/>
          </p:cNvSpPr>
          <p:nvPr>
            <p:ph type="sldNum" sz="quarter" idx="5"/>
          </p:nvPr>
        </p:nvSpPr>
        <p:spPr>
          <a:noFill/>
        </p:spPr>
        <p:txBody>
          <a:bodyPr/>
          <a:lstStyle/>
          <a:p>
            <a:fld id="{55CD2CDB-B24C-4D98-8316-3B90878A4665}" type="slidenum">
              <a:rPr lang="en-US"/>
              <a:pPr/>
              <a:t>15</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a:buFontTx/>
              <a:buNone/>
            </a:pPr>
            <a:r>
              <a:rPr lang="en-US" altLang="ja-JP" b="1" smtClean="0"/>
              <a:t>Key message</a:t>
            </a:r>
            <a:r>
              <a:rPr lang="en-US" altLang="ja-JP" smtClean="0"/>
              <a:t>:</a:t>
            </a:r>
            <a:r>
              <a:rPr lang="en-US" altLang="ja-JP" b="1" smtClean="0"/>
              <a:t>  </a:t>
            </a:r>
            <a:r>
              <a:rPr lang="en-US" altLang="ja-JP" smtClean="0"/>
              <a:t>Businesses, globally and in the Nordics countries, are faced with tremendous opportunities and challenges:</a:t>
            </a:r>
          </a:p>
          <a:p>
            <a:pPr>
              <a:buFontTx/>
              <a:buNone/>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1"/>
          <p:cNvSpPr>
            <a:spLocks noGrp="1" noChangeArrowheads="1"/>
          </p:cNvSpPr>
          <p:nvPr>
            <p:ph type="sldNum" sz="quarter" idx="5"/>
          </p:nvPr>
        </p:nvSpPr>
        <p:spPr>
          <a:noFill/>
        </p:spPr>
        <p:txBody>
          <a:bodyPr/>
          <a:lstStyle/>
          <a:p>
            <a:fld id="{4AFF6776-54D4-4AA4-96CD-BE8603221A85}" type="slidenum">
              <a:rPr lang="en-US"/>
              <a:pPr/>
              <a:t>16</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a:lnSpc>
                <a:spcPct val="70000"/>
              </a:lnSpc>
              <a:spcBef>
                <a:spcPct val="0"/>
              </a:spcBef>
            </a:pPr>
            <a:r>
              <a:rPr lang="en-US" sz="800" b="1" dirty="0" smtClean="0"/>
              <a:t>Key message:  </a:t>
            </a:r>
            <a:r>
              <a:rPr lang="en-US" sz="800" dirty="0" smtClean="0"/>
              <a:t>Consumers in the Nordic Region have made </a:t>
            </a:r>
            <a:r>
              <a:rPr lang="en-US" sz="800" dirty="0" err="1" smtClean="0"/>
              <a:t>ICT</a:t>
            </a:r>
            <a:r>
              <a:rPr lang="en-US" sz="800" dirty="0" smtClean="0"/>
              <a:t> a way of life through the integration of technology into their daily lives.  </a:t>
            </a:r>
          </a:p>
          <a:p>
            <a:pPr>
              <a:lnSpc>
                <a:spcPct val="70000"/>
              </a:lnSpc>
              <a:spcBef>
                <a:spcPct val="0"/>
              </a:spcBef>
              <a:buFontTx/>
              <a:buNone/>
            </a:pPr>
            <a:endParaRPr lang="en-US" sz="8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1FF06A-D946-4106-B7C6-CC54A59AC359}" type="slidenum">
              <a:rPr lang="en-US" smtClean="0"/>
              <a:pPr>
                <a:defRPr/>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1FF06A-D946-4106-B7C6-CC54A59AC359}" type="slidenum">
              <a:rPr lang="en-US" smtClean="0"/>
              <a:pPr>
                <a:defRPr/>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1FF06A-D946-4106-B7C6-CC54A59AC359}" type="slidenum">
              <a:rPr lang="en-US" smtClean="0"/>
              <a:pPr>
                <a:defRPr/>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1FF06A-D946-4106-B7C6-CC54A59AC359}" type="slidenum">
              <a:rPr lang="en-US" smtClean="0"/>
              <a:pPr>
                <a:defRPr/>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1FF06A-D946-4106-B7C6-CC54A59AC359}" type="slidenum">
              <a:rPr lang="en-US" smtClean="0"/>
              <a:pPr>
                <a:defRPr/>
              </a:pPr>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1"/>
          <p:cNvSpPr>
            <a:spLocks noGrp="1" noChangeArrowheads="1"/>
          </p:cNvSpPr>
          <p:nvPr>
            <p:ph type="sldNum" sz="quarter" idx="5"/>
          </p:nvPr>
        </p:nvSpPr>
        <p:spPr>
          <a:noFill/>
        </p:spPr>
        <p:txBody>
          <a:bodyPr/>
          <a:lstStyle/>
          <a:p>
            <a:fld id="{AAE11BAA-ADF2-46EF-A300-91F58E864E95}" type="slidenum">
              <a:rPr lang="en-US"/>
              <a:pPr/>
              <a:t>33</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r>
              <a:rPr lang="en-US" smtClean="0"/>
              <a:t>In this challenging economy, tomorrow’s winners are those who invest in today’s technologies to create short term savings while laying the foundation for long term business capabilities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1"/>
          <p:cNvSpPr>
            <a:spLocks noGrp="1" noChangeArrowheads="1"/>
          </p:cNvSpPr>
          <p:nvPr>
            <p:ph type="sldNum" sz="quarter" idx="5"/>
          </p:nvPr>
        </p:nvSpPr>
        <p:spPr>
          <a:noFill/>
        </p:spPr>
        <p:txBody>
          <a:bodyPr/>
          <a:lstStyle/>
          <a:p>
            <a:fld id="{E1B1BC7E-44FE-469E-AF66-6C940566FE61}" type="slidenum">
              <a:rPr lang="en-US" smtClean="0"/>
              <a:pPr/>
              <a:t>4</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smtClean="0"/>
              <a:t>At Cisco, customers come first.  An integral part of our DNA is creating long-lasting partnerships with our customers, working with them to identify their needs and provide solutions that support success. </a:t>
            </a:r>
          </a:p>
          <a:p>
            <a:r>
              <a:rPr lang="en-US" smtClean="0"/>
              <a:t>The concept of creating solutions to address needs has been with Cisco since it’s inception.  Husband and wife, Len Bosack and Sandy Lerner, both working for Stanford University, wanted to email each other from their offices, located in different buildings.</a:t>
            </a:r>
          </a:p>
          <a:p>
            <a:r>
              <a:rPr lang="en-US" smtClean="0"/>
              <a:t>A technology had to be invented to deal with disparate local area protocols; and as a result of solving their challenge of not being able to email each other - the multi-protocol router was born.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a:spLocks noGrp="1" noChangeArrowheads="1"/>
          </p:cNvSpPr>
          <p:nvPr>
            <p:ph type="sldNum" sz="quarter" idx="5"/>
          </p:nvPr>
        </p:nvSpPr>
        <p:spPr>
          <a:noFill/>
        </p:spPr>
        <p:txBody>
          <a:bodyPr/>
          <a:lstStyle/>
          <a:p>
            <a:fld id="{B27CB4C5-87BE-4E40-A5D7-C9C5AA7B6DD1}" type="slidenum">
              <a:rPr lang="en-US"/>
              <a:pPr/>
              <a:t>37</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5918201" y="8669338"/>
            <a:ext cx="812800" cy="287337"/>
          </a:xfrm>
          <a:prstGeom prst="rect">
            <a:avLst/>
          </a:prstGeom>
          <a:noFill/>
          <a:ln w="9525">
            <a:noFill/>
            <a:miter lim="800000"/>
            <a:headEnd/>
            <a:tailEnd/>
          </a:ln>
        </p:spPr>
        <p:txBody>
          <a:bodyPr lIns="18786" tIns="0" rIns="18786" bIns="0" anchor="b"/>
          <a:lstStyle/>
          <a:p>
            <a:pPr algn="r" defTabSz="901608"/>
            <a:fld id="{1E4A4338-DD17-45F4-9A30-295A3740E583}" type="slidenum">
              <a:rPr lang="en-US" sz="800"/>
              <a:pPr algn="r" defTabSz="901608"/>
              <a:t>38</a:t>
            </a:fld>
            <a:endParaRPr lang="en-US" sz="800" dirty="0"/>
          </a:p>
        </p:txBody>
      </p:sp>
      <p:sp>
        <p:nvSpPr>
          <p:cNvPr id="70659" name="Rectangle 11"/>
          <p:cNvSpPr txBox="1">
            <a:spLocks noGrp="1" noChangeArrowheads="1"/>
          </p:cNvSpPr>
          <p:nvPr/>
        </p:nvSpPr>
        <p:spPr bwMode="auto">
          <a:xfrm>
            <a:off x="5918201" y="8669338"/>
            <a:ext cx="812800" cy="287337"/>
          </a:xfrm>
          <a:prstGeom prst="rect">
            <a:avLst/>
          </a:prstGeom>
          <a:noFill/>
          <a:ln w="9525">
            <a:noFill/>
            <a:miter lim="800000"/>
            <a:headEnd/>
            <a:tailEnd/>
          </a:ln>
        </p:spPr>
        <p:txBody>
          <a:bodyPr lIns="18785" tIns="0" rIns="18785" bIns="0" anchor="b"/>
          <a:lstStyle/>
          <a:p>
            <a:pPr algn="r" defTabSz="900021"/>
            <a:fld id="{67CF1B62-70A9-4088-8ADB-F87819B5D9BA}" type="slidenum">
              <a:rPr lang="en-US" sz="800"/>
              <a:pPr algn="r" defTabSz="900021"/>
              <a:t>38</a:t>
            </a:fld>
            <a:endParaRPr lang="en-US" sz="800" dirty="0"/>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noFill/>
          <a:ln/>
        </p:spPr>
        <p:txBody>
          <a:bodyPr lIns="93006" tIns="46504" rIns="93006" bIns="46504"/>
          <a:lstStyle/>
          <a:p>
            <a:pPr marL="114117" indent="-114117" defTabSz="927202" eaLnBrk="1" hangingPunct="1"/>
            <a:r>
              <a:rPr lang="en-US" sz="800" dirty="0" smtClean="0"/>
              <a:t>In Cisco’s view, these are the five fundamental elements of collaboration that must be considered for collaboration strategies going forward.  </a:t>
            </a:r>
          </a:p>
          <a:p>
            <a:pPr marL="114117" indent="-114117" defTabSz="927202" eaLnBrk="1" hangingPunct="1"/>
            <a:endParaRPr lang="en-US" sz="800" dirty="0" smtClean="0"/>
          </a:p>
          <a:p>
            <a:pPr marL="114117" indent="-114117" defTabSz="927202" eaLnBrk="1" hangingPunct="1"/>
            <a:r>
              <a:rPr lang="en-US" sz="800" dirty="0" smtClean="0"/>
              <a:t>Let’s start with </a:t>
            </a:r>
            <a:r>
              <a:rPr lang="en-US" sz="800" u="sng" dirty="0" smtClean="0"/>
              <a:t>information</a:t>
            </a:r>
            <a:r>
              <a:rPr lang="en-US" sz="800" dirty="0" smtClean="0"/>
              <a:t>.  Not too long ago information was largely from a single source, either email or voicemail, and largely asynchronous. Now, information comes from many applications and through multiple tools.  Look today at the number of information sources – blogs, wikis, RSS feeds, texting, social networks, team spaces, and increasingly video – as well as the number of devices, now including smart and mobile phones, as well as laptops and the desk phone – that we must manage.  And due to some of these new sources like social networks, IM and texting, the expectation is that our response is much more real time and interactive.</a:t>
            </a:r>
            <a:br>
              <a:rPr lang="en-US" sz="800" dirty="0" smtClean="0"/>
            </a:br>
            <a:endParaRPr lang="en-US" sz="800" dirty="0" smtClean="0"/>
          </a:p>
          <a:p>
            <a:pPr marL="114117" indent="-114117" defTabSz="927202" eaLnBrk="1" hangingPunct="1"/>
            <a:r>
              <a:rPr lang="en-US" sz="800" dirty="0" smtClean="0"/>
              <a:t>Next is the </a:t>
            </a:r>
            <a:r>
              <a:rPr lang="en-US" sz="800" u="sng" dirty="0" smtClean="0"/>
              <a:t>people</a:t>
            </a:r>
            <a:r>
              <a:rPr lang="en-US" sz="800" dirty="0" smtClean="0"/>
              <a:t> we work with.  Before, our teams were largely inside the four wall of the enterprise.  Increasingly with global value chains, we work with contractors, partners and suppliers outside the company.  People networks are more self-forming and are extending beyond the firewall.  As an example, take professional organizations that use Linked In or other social networking sites to create networks of colleagues that can support each other. </a:t>
            </a:r>
            <a:br>
              <a:rPr lang="en-US" sz="800" dirty="0" smtClean="0"/>
            </a:br>
            <a:endParaRPr lang="en-US" sz="800" dirty="0" smtClean="0"/>
          </a:p>
          <a:p>
            <a:pPr marL="114117" indent="-114117" defTabSz="927202" eaLnBrk="1" hangingPunct="1"/>
            <a:r>
              <a:rPr lang="en-US" sz="800" dirty="0" smtClean="0"/>
              <a:t>The next element is </a:t>
            </a:r>
            <a:r>
              <a:rPr lang="en-US" sz="800" u="sng" dirty="0" smtClean="0"/>
              <a:t>communities</a:t>
            </a:r>
            <a:r>
              <a:rPr lang="en-US" sz="800" dirty="0" smtClean="0"/>
              <a:t>.  Where once the teams that helped us with our job and processes were largely based on networks inside our company and were largely pre-defined.  Now, we may find that the person with the expertise to help us is someone we have not met before within our organization, or even out side the company.  At Cisco we have a great example of this within our sales organization.  Our sales force is largely composed of generalist account managers.  A much smaller number of technical specialists are available to help them answer more detailed customer questions.  These specialists are not assigned 1 to 1, but rather are part of a community that can be called upon by any sales person.  An internal application – Specialist Optimization – allows the </a:t>
            </a:r>
            <a:r>
              <a:rPr lang="en-US" sz="800" dirty="0" err="1" smtClean="0"/>
              <a:t>AMs</a:t>
            </a:r>
            <a:r>
              <a:rPr lang="en-US" sz="800" dirty="0" smtClean="0"/>
              <a:t> to search for the expertise they need and see contact information for the individuals.  Presence and UC capabilities are integrated such they can instantly see who is available, how to reach them contact and begin collaborating with the specialist.  In this way if an account manager on the east coast is up late and needs help on a question, he might see that a technical specialist is available in Australia that he can connect with immediately.  This is a great example of how dynamic teams are formed within Cisco around our sales processes.</a:t>
            </a:r>
            <a:br>
              <a:rPr lang="en-US" sz="800" dirty="0" smtClean="0"/>
            </a:br>
            <a:endParaRPr lang="en-US" sz="800" dirty="0" smtClean="0"/>
          </a:p>
          <a:p>
            <a:pPr marL="114117" indent="-114117" defTabSz="927202" eaLnBrk="1" hangingPunct="1"/>
            <a:r>
              <a:rPr lang="en-US" sz="800" dirty="0" smtClean="0"/>
              <a:t>Next is </a:t>
            </a:r>
            <a:r>
              <a:rPr lang="en-US" sz="800" u="sng" dirty="0" smtClean="0"/>
              <a:t>context</a:t>
            </a:r>
            <a:r>
              <a:rPr lang="en-US" sz="800" dirty="0" smtClean="0"/>
              <a:t>.  Today, we are flooded with information – almost all of us can relate to how we are overwhelmed by our inboxes daily – and it is up to us to sort out what information is critical as well as who we need to work with.  As an example within Cisco, if I need to work with the field marketing person</a:t>
            </a:r>
            <a:r>
              <a:rPr lang="en-US" sz="800" i="1" dirty="0" smtClean="0"/>
              <a:t> [Note to Presenter:  use a personal example drawn from your own experience within Cisco that you or the audience can relate to]</a:t>
            </a:r>
            <a:r>
              <a:rPr lang="en-US" sz="800" dirty="0" smtClean="0"/>
              <a:t> responsible for collaboration in Asia, it might take me several days and many emails or phone calls to ascertain who the correct individual is.  This is a common complaint we have heard from many customers – even Lew Platt, former CEO of HP said “If only HP knew, what it knew.”  Moving forward, collaboration systems will be able to help us sort through this overload of information – delivering to us the information that we need at the right time, and assisting with finding the right people to work with.  </a:t>
            </a:r>
            <a:br>
              <a:rPr lang="en-US" sz="800" dirty="0" smtClean="0"/>
            </a:br>
            <a:endParaRPr lang="en-US" sz="800" dirty="0" smtClean="0"/>
          </a:p>
          <a:p>
            <a:pPr marL="114117" indent="-114117" defTabSz="927202" eaLnBrk="1" hangingPunct="1"/>
            <a:r>
              <a:rPr lang="en-US" sz="800" dirty="0" smtClean="0"/>
              <a:t>Last, but not least, is </a:t>
            </a:r>
            <a:r>
              <a:rPr lang="en-US" sz="800" u="sng" dirty="0" smtClean="0"/>
              <a:t>security</a:t>
            </a:r>
            <a:r>
              <a:rPr lang="en-US" sz="800" dirty="0" smtClean="0"/>
              <a:t>.  The change required here has much to do with the global value chains that are a standard part of how so many of us do business.  Traditionally, the security model has been to keep people outside the enterprise out.  In our new world with partners, suppliers and even customers critical to key business processes, we need to have a much more selective and inclusive security and policy management.   This is a real challenge – one that we are continuing to work on.  It’s key for Cisco in many functional areas, but none more than our own Supply Chain organization.  This organization has 6000 Cisco employees, but over 30,000 partners and suppliers who are considered essential members of the team.  For many critical supply chain processes, they must collaborate daily with Cisco employees and information. </a:t>
            </a:r>
            <a:br>
              <a:rPr lang="en-US" sz="800" dirty="0" smtClean="0"/>
            </a:br>
            <a:endParaRPr lang="en-US" sz="800" dirty="0" smtClean="0"/>
          </a:p>
          <a:p>
            <a:pPr marL="114117" indent="-114117" defTabSz="927202" eaLnBrk="1" hangingPunct="1"/>
            <a:r>
              <a:rPr lang="en-US" sz="800" b="1" u="sng" dirty="0" smtClean="0"/>
              <a:t>Transition:</a:t>
            </a:r>
            <a:r>
              <a:rPr lang="en-US" sz="800" dirty="0" smtClean="0"/>
              <a:t>  With these changes in the way we work, it’s clear that standalone text and document-centric systems alone are not enough to meet the business requirements and user expectations.  Let’s talk about Cisco’s strategic direction for collaboration.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1"/>
          <p:cNvSpPr>
            <a:spLocks noGrp="1" noChangeArrowheads="1"/>
          </p:cNvSpPr>
          <p:nvPr>
            <p:ph type="sldNum" sz="quarter" idx="5"/>
          </p:nvPr>
        </p:nvSpPr>
        <p:spPr>
          <a:noFill/>
        </p:spPr>
        <p:txBody>
          <a:bodyPr/>
          <a:lstStyle/>
          <a:p>
            <a:fld id="{7C7D94A2-BAED-4B72-AED1-B5801BF2057E}" type="slidenum">
              <a:rPr lang="en-US" smtClean="0"/>
              <a:pPr/>
              <a:t>5</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r>
              <a:rPr lang="en-US" dirty="0" smtClean="0"/>
              <a:t>Since then, Cisco has shaped the future of the Internet by creating unprecedented value and opportunity for our customers, employees, investors and ecosystem partners…</a:t>
            </a:r>
          </a:p>
          <a:p>
            <a:r>
              <a:rPr lang="en-US" dirty="0" smtClean="0"/>
              <a:t>In just over 2 decades Cisco has grown from 2 employees to over 63,000</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1"/>
          <p:cNvSpPr>
            <a:spLocks noGrp="1" noChangeArrowheads="1"/>
          </p:cNvSpPr>
          <p:nvPr>
            <p:ph type="sldNum" sz="quarter" idx="5"/>
          </p:nvPr>
        </p:nvSpPr>
        <p:spPr>
          <a:noFill/>
        </p:spPr>
        <p:txBody>
          <a:bodyPr/>
          <a:lstStyle/>
          <a:p>
            <a:fld id="{DFFC7DE5-B4BF-4CC6-8B1E-16E294595B93}" type="slidenum">
              <a:rPr lang="en-US" smtClean="0"/>
              <a:pPr/>
              <a:t>6</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smtClean="0"/>
              <a:t>Our internal innovation has earned thousands of patents…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1"/>
          <p:cNvSpPr>
            <a:spLocks noGrp="1" noChangeArrowheads="1"/>
          </p:cNvSpPr>
          <p:nvPr>
            <p:ph type="sldNum" sz="quarter" idx="5"/>
          </p:nvPr>
        </p:nvSpPr>
        <p:spPr>
          <a:noFill/>
        </p:spPr>
        <p:txBody>
          <a:bodyPr/>
          <a:lstStyle/>
          <a:p>
            <a:fld id="{718909F1-3974-46B1-9943-A743BA851D09}" type="slidenum">
              <a:rPr lang="en-US" smtClean="0"/>
              <a:pPr/>
              <a:t>7</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
          <p:cNvSpPr>
            <a:spLocks noGrp="1" noChangeArrowheads="1"/>
          </p:cNvSpPr>
          <p:nvPr>
            <p:ph type="sldNum" sz="quarter" idx="5"/>
          </p:nvPr>
        </p:nvSpPr>
        <p:spPr>
          <a:noFill/>
        </p:spPr>
        <p:txBody>
          <a:bodyPr/>
          <a:lstStyle/>
          <a:p>
            <a:fld id="{99AF2997-D346-47FA-AA19-4B3F915A291C}" type="slidenum">
              <a:rPr lang="en-US" smtClean="0"/>
              <a:pPr/>
              <a:t>8</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r>
              <a:rPr lang="en-US" smtClean="0"/>
              <a:t>And our acquisition strategy has enabled us to enter new markets and accelerate customer success.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sldNum" sz="quarter" idx="5"/>
          </p:nvPr>
        </p:nvSpPr>
        <p:spPr>
          <a:noFill/>
        </p:spPr>
        <p:txBody>
          <a:bodyPr/>
          <a:lstStyle/>
          <a:p>
            <a:fld id="{3ADBA0E5-E7A6-4312-9DAA-7714EB06DD5B}" type="slidenum">
              <a:rPr lang="en-US" smtClean="0"/>
              <a:pPr/>
              <a:t>9</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r>
              <a:rPr lang="en-US" smtClean="0"/>
              <a:t>Our commitment to customer success and world-class service and support offerings are acknowledged throughout the world…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1"/>
          <p:cNvSpPr txBox="1">
            <a:spLocks noGrp="1" noChangeArrowheads="1"/>
          </p:cNvSpPr>
          <p:nvPr/>
        </p:nvSpPr>
        <p:spPr bwMode="auto">
          <a:xfrm>
            <a:off x="5918200" y="8669338"/>
            <a:ext cx="811213" cy="285750"/>
          </a:xfrm>
          <a:prstGeom prst="rect">
            <a:avLst/>
          </a:prstGeom>
          <a:noFill/>
          <a:ln w="9525">
            <a:noFill/>
            <a:miter lim="800000"/>
            <a:headEnd/>
            <a:tailEnd/>
          </a:ln>
        </p:spPr>
        <p:txBody>
          <a:bodyPr lIns="18789" tIns="0" rIns="18789" bIns="0" anchor="b"/>
          <a:lstStyle/>
          <a:p>
            <a:pPr algn="r" defTabSz="901700" eaLnBrk="0" hangingPunct="0"/>
            <a:fld id="{8573E302-356B-48E2-A92E-0A0BE64697FD}" type="slidenum">
              <a:rPr lang="en-US" sz="800">
                <a:solidFill>
                  <a:schemeClr val="tx1"/>
                </a:solidFill>
              </a:rPr>
              <a:pPr algn="r" defTabSz="901700" eaLnBrk="0" hangingPunct="0"/>
              <a:t>10</a:t>
            </a:fld>
            <a:endParaRPr lang="en-US" sz="800">
              <a:solidFill>
                <a:schemeClr val="tx1"/>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1"/>
          <p:cNvSpPr>
            <a:spLocks noGrp="1" noChangeArrowheads="1"/>
          </p:cNvSpPr>
          <p:nvPr>
            <p:ph type="sldNum" sz="quarter" idx="5"/>
          </p:nvPr>
        </p:nvSpPr>
        <p:spPr>
          <a:noFill/>
        </p:spPr>
        <p:txBody>
          <a:bodyPr/>
          <a:lstStyle/>
          <a:p>
            <a:fld id="{64C4704F-01A1-400A-AD49-DDF2090C16F3}" type="slidenum">
              <a:rPr lang="en-US" smtClean="0"/>
              <a:pPr/>
              <a:t>12</a:t>
            </a:fld>
            <a:endParaRPr lang="en-US" smtClean="0"/>
          </a:p>
        </p:txBody>
      </p:sp>
      <p:sp>
        <p:nvSpPr>
          <p:cNvPr id="94211" name="Rectangle 2"/>
          <p:cNvSpPr>
            <a:spLocks noGrp="1" noRot="1" noChangeAspect="1" noChangeArrowheads="1" noTextEdit="1"/>
          </p:cNvSpPr>
          <p:nvPr>
            <p:ph type="sldImg"/>
          </p:nvPr>
        </p:nvSpPr>
        <p:spPr>
          <a:xfrm>
            <a:off x="873125" y="244475"/>
            <a:ext cx="5313363" cy="3984625"/>
          </a:xfrm>
          <a:ln/>
        </p:spPr>
      </p:sp>
      <p:sp>
        <p:nvSpPr>
          <p:cNvPr id="94212" name="Rectangle 3"/>
          <p:cNvSpPr>
            <a:spLocks noGrp="1" noChangeArrowheads="1"/>
          </p:cNvSpPr>
          <p:nvPr>
            <p:ph type="body" idx="1"/>
          </p:nvPr>
        </p:nvSpPr>
        <p:spPr>
          <a:xfrm>
            <a:off x="403225" y="4371975"/>
            <a:ext cx="6110288" cy="4248150"/>
          </a:xfrm>
          <a:noFill/>
          <a:ln/>
        </p:spPr>
        <p:txBody>
          <a:bodyPr/>
          <a:lstStyle/>
          <a:p>
            <a:r>
              <a:rPr lang="en-US" dirty="0" smtClean="0"/>
              <a:t>Market share and increasing market share is one of the most important objectives used in business as it represents customer demand from a company for a particular product.  (Based on the total market size/opportunity). </a:t>
            </a:r>
          </a:p>
          <a:p>
            <a:r>
              <a:rPr lang="en-US" dirty="0" smtClean="0"/>
              <a:t>Cisco is uniquely positioned in </a:t>
            </a:r>
            <a:r>
              <a:rPr lang="en-US" dirty="0" err="1" smtClean="0"/>
              <a:t>varous</a:t>
            </a:r>
            <a:r>
              <a:rPr lang="en-US" dirty="0" smtClean="0"/>
              <a:t> market share product segments – and quickly becomes a leader in product areas – including new markets and existing markets that Cisco enters.  </a:t>
            </a:r>
          </a:p>
          <a:p>
            <a:r>
              <a:rPr lang="en-US" dirty="0" smtClean="0"/>
              <a:t>This ability is a </a:t>
            </a:r>
            <a:r>
              <a:rPr lang="en-US" dirty="0" err="1" smtClean="0"/>
              <a:t>testiment</a:t>
            </a:r>
            <a:r>
              <a:rPr lang="en-US" dirty="0" smtClean="0"/>
              <a:t> to our strategy and mindful approach to growing our business and our proven track record of stellar execution and teamwork in accomplishing goals.</a:t>
            </a:r>
          </a:p>
          <a:p>
            <a:endParaRPr lang="en-US" dirty="0" smtClean="0"/>
          </a:p>
          <a:p>
            <a:r>
              <a:rPr lang="en-US" dirty="0" smtClean="0"/>
              <a:t>Market Share data is based on Calendar Quarters as provided by market </a:t>
            </a:r>
            <a:r>
              <a:rPr lang="en-US" dirty="0" err="1" smtClean="0"/>
              <a:t>anlaysts</a:t>
            </a:r>
            <a:r>
              <a:rPr lang="en-US" dirty="0" smtClean="0"/>
              <a:t>.  Data above reflects </a:t>
            </a:r>
            <a:r>
              <a:rPr lang="en-US" dirty="0" err="1" smtClean="0"/>
              <a:t>Q2CY09</a:t>
            </a:r>
            <a:r>
              <a:rPr lang="en-US" dirty="0" smtClean="0"/>
              <a:t> ( 2009)</a:t>
            </a:r>
          </a:p>
          <a:p>
            <a:r>
              <a:rPr lang="en-US" dirty="0" smtClean="0"/>
              <a:t>Starting Timelines for each graph vary</a:t>
            </a:r>
          </a:p>
          <a:p>
            <a:pPr lvl="1"/>
            <a:r>
              <a:rPr lang="en-US" dirty="0" smtClean="0"/>
              <a:t>Security </a:t>
            </a:r>
            <a:r>
              <a:rPr lang="en-US" dirty="0" err="1" smtClean="0"/>
              <a:t>Q4CY04</a:t>
            </a:r>
            <a:endParaRPr lang="en-US" dirty="0" smtClean="0"/>
          </a:p>
          <a:p>
            <a:pPr lvl="1"/>
            <a:r>
              <a:rPr lang="en-US" dirty="0" smtClean="0"/>
              <a:t>Digital Video </a:t>
            </a:r>
            <a:r>
              <a:rPr lang="en-US" dirty="0" err="1" smtClean="0"/>
              <a:t>Q3CY05</a:t>
            </a:r>
            <a:endParaRPr lang="en-US" dirty="0" smtClean="0"/>
          </a:p>
          <a:p>
            <a:pPr lvl="1"/>
            <a:r>
              <a:rPr lang="en-US" dirty="0" smtClean="0"/>
              <a:t>Switching </a:t>
            </a:r>
            <a:r>
              <a:rPr lang="en-US" dirty="0" err="1" smtClean="0"/>
              <a:t>Q1CY06</a:t>
            </a:r>
            <a:endParaRPr lang="en-US" dirty="0" smtClean="0"/>
          </a:p>
          <a:p>
            <a:pPr lvl="1"/>
            <a:r>
              <a:rPr lang="en-US" dirty="0" smtClean="0"/>
              <a:t>Voice </a:t>
            </a:r>
            <a:r>
              <a:rPr lang="en-US" dirty="0" err="1" smtClean="0"/>
              <a:t>Q1CY04</a:t>
            </a:r>
            <a:endParaRPr lang="en-US" dirty="0" smtClean="0"/>
          </a:p>
          <a:p>
            <a:pPr lvl="1"/>
            <a:r>
              <a:rPr lang="en-US" dirty="0" smtClean="0"/>
              <a:t>Wireless Lan </a:t>
            </a:r>
            <a:r>
              <a:rPr lang="en-US" dirty="0" err="1" smtClean="0"/>
              <a:t>Q2CY03</a:t>
            </a:r>
            <a:endParaRPr lang="en-US" dirty="0" smtClean="0"/>
          </a:p>
          <a:p>
            <a:pPr lvl="1"/>
            <a:r>
              <a:rPr lang="en-US" dirty="0" smtClean="0"/>
              <a:t>Storage </a:t>
            </a:r>
            <a:r>
              <a:rPr lang="en-US" dirty="0" err="1" smtClean="0"/>
              <a:t>Q4CY02</a:t>
            </a:r>
            <a:endParaRPr lang="en-US" dirty="0" smtClean="0"/>
          </a:p>
          <a:p>
            <a:pPr lvl="1"/>
            <a:r>
              <a:rPr lang="en-US" dirty="0" smtClean="0"/>
              <a:t>Routing </a:t>
            </a:r>
            <a:r>
              <a:rPr lang="en-US" dirty="0" err="1" smtClean="0"/>
              <a:t>Q2CY03</a:t>
            </a:r>
            <a:endParaRPr lang="en-US" dirty="0" smtClean="0"/>
          </a:p>
          <a:p>
            <a:pPr lvl="1"/>
            <a:r>
              <a:rPr lang="en-US" dirty="0" smtClean="0"/>
              <a:t>NW Home </a:t>
            </a:r>
            <a:r>
              <a:rPr lang="en-US" dirty="0" err="1" smtClean="0"/>
              <a:t>Q1CY05</a:t>
            </a:r>
            <a:endParaRPr lang="en-US" dirty="0" smtClean="0"/>
          </a:p>
          <a:p>
            <a:pPr lvl="1"/>
            <a:r>
              <a:rPr lang="en-US" dirty="0" smtClean="0"/>
              <a:t>Web Conf 2003</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a:prstGeom prst="rect">
            <a:avLst/>
          </a:prstGeom>
        </p:spPr>
        <p:txBody>
          <a:bodyPr/>
          <a:lstStyle/>
          <a:p>
            <a:pPr lvl="0"/>
            <a:endParaRPr lang="en-US" noProof="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1524000"/>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524000"/>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26988"/>
            <a:ext cx="2035175" cy="50688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26988"/>
            <a:ext cx="5957887" cy="50688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55638" y="26988"/>
            <a:ext cx="8145462" cy="5068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rot="16200000">
            <a:off x="3200400" y="-1600200"/>
            <a:ext cx="2743200" cy="9144000"/>
          </a:xfrm>
          <a:prstGeom prst="rect">
            <a:avLst/>
          </a:prstGeom>
          <a:solidFill>
            <a:srgbClr val="0183B7"/>
          </a:solidFill>
          <a:ln w="9525" algn="ctr">
            <a:noFill/>
            <a:miter lim="800000"/>
            <a:headEnd/>
            <a:tailEnd/>
          </a:ln>
          <a:effectLst/>
        </p:spPr>
        <p:txBody>
          <a:bodyPr wrap="none" lIns="73025" tIns="36512" rIns="73025" bIns="36512" anchor="ctr"/>
          <a:lstStyle/>
          <a:p>
            <a:pPr>
              <a:defRPr/>
            </a:pPr>
            <a:endParaRPr lang="en-US"/>
          </a:p>
        </p:txBody>
      </p:sp>
      <p:grpSp>
        <p:nvGrpSpPr>
          <p:cNvPr id="5" name="Group 3"/>
          <p:cNvGrpSpPr>
            <a:grpSpLocks/>
          </p:cNvGrpSpPr>
          <p:nvPr/>
        </p:nvGrpSpPr>
        <p:grpSpPr bwMode="auto">
          <a:xfrm>
            <a:off x="609600" y="525463"/>
            <a:ext cx="1447800" cy="769937"/>
            <a:chOff x="384" y="331"/>
            <a:chExt cx="912" cy="485"/>
          </a:xfrm>
        </p:grpSpPr>
        <p:sp>
          <p:nvSpPr>
            <p:cNvPr id="6" name="AutoShape 4"/>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defRPr/>
              </a:pPr>
              <a:endParaRPr lang="en-US"/>
            </a:p>
          </p:txBody>
        </p:sp>
        <p:sp>
          <p:nvSpPr>
            <p:cNvPr id="7" name="Rectangle 5"/>
            <p:cNvSpPr>
              <a:spLocks noChangeArrowheads="1"/>
            </p:cNvSpPr>
            <p:nvPr/>
          </p:nvSpPr>
          <p:spPr bwMode="invGray">
            <a:xfrm>
              <a:off x="640" y="652"/>
              <a:ext cx="42" cy="158"/>
            </a:xfrm>
            <a:prstGeom prst="rect">
              <a:avLst/>
            </a:prstGeom>
            <a:solidFill>
              <a:schemeClr val="tx1"/>
            </a:solidFill>
            <a:ln w="9525">
              <a:noFill/>
              <a:miter lim="800000"/>
              <a:headEnd/>
              <a:tailEnd/>
            </a:ln>
          </p:spPr>
          <p:txBody>
            <a:bodyPr/>
            <a:lstStyle/>
            <a:p>
              <a:pPr>
                <a:defRPr/>
              </a:pPr>
              <a:endParaRPr lang="en-US"/>
            </a:p>
          </p:txBody>
        </p:sp>
        <p:sp>
          <p:nvSpPr>
            <p:cNvPr id="8" name="Freeform 6"/>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a:lstStyle/>
            <a:p>
              <a:pPr>
                <a:defRPr/>
              </a:pPr>
              <a:endParaRPr lang="en-US"/>
            </a:p>
          </p:txBody>
        </p:sp>
        <p:sp>
          <p:nvSpPr>
            <p:cNvPr id="9" name="Freeform 7"/>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a:lstStyle/>
            <a:p>
              <a:pPr>
                <a:defRPr/>
              </a:pPr>
              <a:endParaRPr lang="en-US"/>
            </a:p>
          </p:txBody>
        </p:sp>
        <p:sp>
          <p:nvSpPr>
            <p:cNvPr id="10" name="Freeform 8"/>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a:lstStyle/>
            <a:p>
              <a:pPr>
                <a:defRPr/>
              </a:pPr>
              <a:endParaRPr lang="en-US"/>
            </a:p>
          </p:txBody>
        </p:sp>
        <p:sp>
          <p:nvSpPr>
            <p:cNvPr id="11" name="Freeform 9"/>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a:lstStyle/>
            <a:p>
              <a:pPr>
                <a:defRPr/>
              </a:pPr>
              <a:endParaRPr lang="en-US"/>
            </a:p>
          </p:txBody>
        </p:sp>
        <p:sp>
          <p:nvSpPr>
            <p:cNvPr id="12" name="Freeform 10"/>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a:lstStyle/>
            <a:p>
              <a:pPr>
                <a:defRPr/>
              </a:pPr>
              <a:endParaRPr lang="en-US"/>
            </a:p>
          </p:txBody>
        </p:sp>
        <p:sp>
          <p:nvSpPr>
            <p:cNvPr id="13" name="Freeform 11"/>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a:lstStyle/>
            <a:p>
              <a:pPr>
                <a:defRPr/>
              </a:pPr>
              <a:endParaRPr lang="en-US"/>
            </a:p>
          </p:txBody>
        </p:sp>
        <p:sp>
          <p:nvSpPr>
            <p:cNvPr id="14" name="Freeform 12"/>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a:lstStyle/>
            <a:p>
              <a:pPr>
                <a:defRPr/>
              </a:pPr>
              <a:endParaRPr lang="en-US"/>
            </a:p>
          </p:txBody>
        </p:sp>
        <p:sp>
          <p:nvSpPr>
            <p:cNvPr id="15" name="Freeform 13"/>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a:lstStyle/>
            <a:p>
              <a:pPr>
                <a:defRPr/>
              </a:pPr>
              <a:endParaRPr lang="en-US"/>
            </a:p>
          </p:txBody>
        </p:sp>
        <p:sp>
          <p:nvSpPr>
            <p:cNvPr id="16" name="Freeform 14"/>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a:lstStyle/>
            <a:p>
              <a:pPr>
                <a:defRPr/>
              </a:pPr>
              <a:endParaRPr lang="en-US"/>
            </a:p>
          </p:txBody>
        </p:sp>
        <p:sp>
          <p:nvSpPr>
            <p:cNvPr id="17" name="Freeform 15"/>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a:lstStyle/>
            <a:p>
              <a:pPr>
                <a:defRPr/>
              </a:pPr>
              <a:endParaRPr lang="en-US"/>
            </a:p>
          </p:txBody>
        </p:sp>
        <p:sp>
          <p:nvSpPr>
            <p:cNvPr id="18" name="Freeform 16"/>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a:lstStyle/>
            <a:p>
              <a:pPr>
                <a:defRPr/>
              </a:pPr>
              <a:endParaRPr lang="en-US"/>
            </a:p>
          </p:txBody>
        </p:sp>
        <p:sp>
          <p:nvSpPr>
            <p:cNvPr id="19" name="Freeform 17"/>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a:lstStyle/>
            <a:p>
              <a:pPr>
                <a:defRPr/>
              </a:pPr>
              <a:endParaRPr lang="en-US"/>
            </a:p>
          </p:txBody>
        </p:sp>
        <p:sp>
          <p:nvSpPr>
            <p:cNvPr id="20" name="Freeform 18"/>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a:lstStyle/>
            <a:p>
              <a:pPr>
                <a:defRPr/>
              </a:pPr>
              <a:endParaRPr lang="en-US"/>
            </a:p>
          </p:txBody>
        </p:sp>
      </p:grpSp>
      <p:pic>
        <p:nvPicPr>
          <p:cNvPr id="21" name="Picture 21" descr="MAE17639"/>
          <p:cNvPicPr>
            <a:picLocks noChangeAspect="1" noChangeArrowheads="1"/>
          </p:cNvPicPr>
          <p:nvPr/>
        </p:nvPicPr>
        <p:blipFill>
          <a:blip r:embed="rId2" cstate="print"/>
          <a:srcRect/>
          <a:stretch>
            <a:fillRect/>
          </a:stretch>
        </p:blipFill>
        <p:spPr bwMode="auto">
          <a:xfrm>
            <a:off x="4573588" y="1600200"/>
            <a:ext cx="4570412" cy="2743200"/>
          </a:xfrm>
          <a:prstGeom prst="rect">
            <a:avLst/>
          </a:prstGeom>
          <a:noFill/>
          <a:ln w="9525">
            <a:noFill/>
            <a:miter lim="800000"/>
            <a:headEnd/>
            <a:tailEnd/>
          </a:ln>
        </p:spPr>
      </p:pic>
      <p:sp>
        <p:nvSpPr>
          <p:cNvPr id="22" name="Rectangle 25"/>
          <p:cNvSpPr>
            <a:spLocks noChangeArrowheads="1"/>
          </p:cNvSpPr>
          <p:nvPr userDrawn="1"/>
        </p:nvSpPr>
        <p:spPr bwMode="white">
          <a:xfrm>
            <a:off x="8820150" y="6597650"/>
            <a:ext cx="320675" cy="23495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fld id="{CF71BB22-108C-4F5A-A73B-DA088FDF0DEE}" type="slidenum">
              <a:rPr lang="en-US" sz="1000">
                <a:solidFill>
                  <a:srgbClr val="5F5F5F"/>
                </a:solidFill>
              </a:rPr>
              <a:pPr algn="l" defTabSz="814388">
                <a:lnSpc>
                  <a:spcPct val="100000"/>
                </a:lnSpc>
                <a:defRPr/>
              </a:pPr>
              <a:t>‹#›</a:t>
            </a:fld>
            <a:endParaRPr lang="en-US" sz="1000">
              <a:solidFill>
                <a:srgbClr val="5F5F5F"/>
              </a:solidFill>
            </a:endParaRPr>
          </a:p>
        </p:txBody>
      </p:sp>
      <p:sp>
        <p:nvSpPr>
          <p:cNvPr id="1757203" name="Rectangle 19"/>
          <p:cNvSpPr>
            <a:spLocks noGrp="1" noChangeArrowheads="1"/>
          </p:cNvSpPr>
          <p:nvPr>
            <p:ph type="ctrTitle"/>
          </p:nvPr>
        </p:nvSpPr>
        <p:spPr bwMode="white">
          <a:xfrm>
            <a:off x="650875" y="2557463"/>
            <a:ext cx="3692525" cy="830262"/>
          </a:xfrm>
          <a:ln/>
        </p:spPr>
        <p:txBody>
          <a:bodyPr anchor="ctr"/>
          <a:lstStyle>
            <a:lvl1pPr>
              <a:defRPr sz="2800" b="1"/>
            </a:lvl1pPr>
          </a:lstStyle>
          <a:p>
            <a:r>
              <a:rPr lang="en-US"/>
              <a:t>Click To Edit Master Title Style</a:t>
            </a:r>
          </a:p>
        </p:txBody>
      </p:sp>
      <p:sp>
        <p:nvSpPr>
          <p:cNvPr id="1757204" name="Rectangle 20"/>
          <p:cNvSpPr>
            <a:spLocks noGrp="1" noChangeArrowheads="1"/>
          </p:cNvSpPr>
          <p:nvPr>
            <p:ph type="subTitle" idx="1"/>
          </p:nvPr>
        </p:nvSpPr>
        <p:spPr>
          <a:xfrm>
            <a:off x="650875" y="4733925"/>
            <a:ext cx="6940550" cy="419100"/>
          </a:xfrm>
          <a:ln/>
        </p:spPr>
        <p:txBody>
          <a:bodyPr/>
          <a:lstStyle>
            <a:lvl1pPr marL="0" indent="0">
              <a:lnSpc>
                <a:spcPct val="90000"/>
              </a:lnSpc>
              <a:buFont typeface="Wingdings" pitchFamily="2" charset="2"/>
              <a:buNone/>
              <a:defRPr sz="2000" b="1">
                <a:solidFill>
                  <a:srgbClr val="C0C0C4"/>
                </a:solidFill>
              </a:defRPr>
            </a:lvl1pPr>
          </a:lstStyle>
          <a:p>
            <a:r>
              <a:rPr lang="en-US"/>
              <a:t>Click to Edit Master Subtitle Style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1524000"/>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524000"/>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304800"/>
            <a:ext cx="2035175" cy="4791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304800"/>
            <a:ext cx="5957887" cy="4791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4755" r:id="rId1"/>
    <p:sldLayoutId id="2147484756" r:id="rId2"/>
    <p:sldLayoutId id="2147484757" r:id="rId3"/>
    <p:sldLayoutId id="2147484758" r:id="rId4"/>
    <p:sldLayoutId id="2147484759" r:id="rId5"/>
    <p:sldLayoutId id="2147484760" r:id="rId6"/>
    <p:sldLayoutId id="2147484761" r:id="rId7"/>
    <p:sldLayoutId id="2147484762" r:id="rId8"/>
    <p:sldLayoutId id="2147484763" r:id="rId9"/>
    <p:sldLayoutId id="2147484764" r:id="rId10"/>
    <p:sldLayoutId id="2147484765" r:id="rId11"/>
    <p:sldLayoutId id="2147484766" r:id="rId12"/>
    <p:sldLayoutId id="2147484767" r:id="rId13"/>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chemeClr val="tx2"/>
          </a:solidFill>
          <a:latin typeface="+mj-lt"/>
          <a:ea typeface="+mj-ea"/>
          <a:cs typeface="+mj-cs"/>
        </a:defRPr>
      </a:lvl1pPr>
      <a:lvl2pPr algn="l" defTabSz="814388" rtl="0" eaLnBrk="0" fontAlgn="base" hangingPunct="0">
        <a:lnSpc>
          <a:spcPct val="90000"/>
        </a:lnSpc>
        <a:spcBef>
          <a:spcPct val="0"/>
        </a:spcBef>
        <a:spcAft>
          <a:spcPct val="0"/>
        </a:spcAft>
        <a:defRPr sz="3200" b="1">
          <a:solidFill>
            <a:schemeClr val="tx2"/>
          </a:solidFill>
          <a:latin typeface="Arial" charset="0"/>
        </a:defRPr>
      </a:lvl2pPr>
      <a:lvl3pPr algn="l" defTabSz="814388" rtl="0" eaLnBrk="0" fontAlgn="base" hangingPunct="0">
        <a:lnSpc>
          <a:spcPct val="90000"/>
        </a:lnSpc>
        <a:spcBef>
          <a:spcPct val="0"/>
        </a:spcBef>
        <a:spcAft>
          <a:spcPct val="0"/>
        </a:spcAft>
        <a:defRPr sz="3200" b="1">
          <a:solidFill>
            <a:schemeClr val="tx2"/>
          </a:solidFill>
          <a:latin typeface="Arial" charset="0"/>
        </a:defRPr>
      </a:lvl3pPr>
      <a:lvl4pPr algn="l" defTabSz="814388" rtl="0" eaLnBrk="0" fontAlgn="base" hangingPunct="0">
        <a:lnSpc>
          <a:spcPct val="90000"/>
        </a:lnSpc>
        <a:spcBef>
          <a:spcPct val="0"/>
        </a:spcBef>
        <a:spcAft>
          <a:spcPct val="0"/>
        </a:spcAft>
        <a:defRPr sz="3200" b="1">
          <a:solidFill>
            <a:schemeClr val="tx2"/>
          </a:solidFill>
          <a:latin typeface="Arial" charset="0"/>
        </a:defRPr>
      </a:lvl4pPr>
      <a:lvl5pPr algn="l" defTabSz="814388" rtl="0" eaLnBrk="0" fontAlgn="base" hangingPunct="0">
        <a:lnSpc>
          <a:spcPct val="90000"/>
        </a:lnSpc>
        <a:spcBef>
          <a:spcPct val="0"/>
        </a:spcBef>
        <a:spcAft>
          <a:spcPct val="0"/>
        </a:spcAft>
        <a:defRPr sz="3200" b="1">
          <a:solidFill>
            <a:schemeClr val="tx2"/>
          </a:solidFill>
          <a:latin typeface="Arial" charset="0"/>
        </a:defRPr>
      </a:lvl5pPr>
      <a:lvl6pPr marL="457200" algn="l" defTabSz="814388" rtl="0" fontAlgn="base">
        <a:lnSpc>
          <a:spcPct val="90000"/>
        </a:lnSpc>
        <a:spcBef>
          <a:spcPct val="0"/>
        </a:spcBef>
        <a:spcAft>
          <a:spcPct val="0"/>
        </a:spcAft>
        <a:defRPr sz="3200" b="1">
          <a:solidFill>
            <a:schemeClr val="tx2"/>
          </a:solidFill>
          <a:latin typeface="Arial" charset="0"/>
        </a:defRPr>
      </a:lvl6pPr>
      <a:lvl7pPr marL="914400" algn="l" defTabSz="814388" rtl="0" fontAlgn="base">
        <a:lnSpc>
          <a:spcPct val="90000"/>
        </a:lnSpc>
        <a:spcBef>
          <a:spcPct val="0"/>
        </a:spcBef>
        <a:spcAft>
          <a:spcPct val="0"/>
        </a:spcAft>
        <a:defRPr sz="3200" b="1">
          <a:solidFill>
            <a:schemeClr val="tx2"/>
          </a:solidFill>
          <a:latin typeface="Arial" charset="0"/>
        </a:defRPr>
      </a:lvl7pPr>
      <a:lvl8pPr marL="1371600" algn="l" defTabSz="814388" rtl="0" fontAlgn="base">
        <a:lnSpc>
          <a:spcPct val="90000"/>
        </a:lnSpc>
        <a:spcBef>
          <a:spcPct val="0"/>
        </a:spcBef>
        <a:spcAft>
          <a:spcPct val="0"/>
        </a:spcAft>
        <a:defRPr sz="3200" b="1">
          <a:solidFill>
            <a:schemeClr val="tx2"/>
          </a:solidFill>
          <a:latin typeface="Arial" charset="0"/>
        </a:defRPr>
      </a:lvl8pPr>
      <a:lvl9pPr marL="1828800" algn="l" defTabSz="814388" rtl="0" fontAlgn="base">
        <a:lnSpc>
          <a:spcPct val="90000"/>
        </a:lnSpc>
        <a:spcBef>
          <a:spcPct val="0"/>
        </a:spcBef>
        <a:spcAft>
          <a:spcPct val="0"/>
        </a:spcAft>
        <a:defRPr sz="3200" b="1">
          <a:solidFill>
            <a:schemeClr val="tx2"/>
          </a:solidFill>
          <a:latin typeface="Arial" charset="0"/>
        </a:defRPr>
      </a:lvl9pPr>
    </p:titleStyle>
    <p:bodyStyle>
      <a:lvl1pPr marL="236538" indent="-236538" algn="l" defTabSz="814388" rtl="0" eaLnBrk="0" fontAlgn="base" hangingPunct="0">
        <a:lnSpc>
          <a:spcPct val="95000"/>
        </a:lnSpc>
        <a:spcBef>
          <a:spcPct val="50000"/>
        </a:spcBef>
        <a:spcAft>
          <a:spcPct val="0"/>
        </a:spcAft>
        <a:buClr>
          <a:schemeClr val="tx2"/>
        </a:buClr>
        <a:buSzPct val="100000"/>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defRPr sz="2000">
          <a:solidFill>
            <a:schemeClr val="tx1"/>
          </a:solidFill>
          <a:latin typeface="+mn-lt"/>
        </a:defRPr>
      </a:lvl2pPr>
      <a:lvl3pPr marL="914400" algn="l" defTabSz="814388" rtl="0" eaLnBrk="0" fontAlgn="base" hangingPunct="0">
        <a:lnSpc>
          <a:spcPct val="95000"/>
        </a:lnSpc>
        <a:spcBef>
          <a:spcPct val="35000"/>
        </a:spcBef>
        <a:spcAft>
          <a:spcPct val="0"/>
        </a:spcAft>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defRPr sz="2000">
          <a:solidFill>
            <a:schemeClr val="tx1"/>
          </a:solidFill>
          <a:latin typeface="+mn-lt"/>
        </a:defRPr>
      </a:lvl5pPr>
      <a:lvl6pPr marL="2062163" algn="l" defTabSz="814388" rtl="0" eaLnBrk="0" fontAlgn="base" hangingPunct="0">
        <a:lnSpc>
          <a:spcPct val="95000"/>
        </a:lnSpc>
        <a:spcBef>
          <a:spcPct val="35000"/>
        </a:spcBef>
        <a:spcAft>
          <a:spcPct val="0"/>
        </a:spcAft>
        <a:defRPr sz="2000">
          <a:solidFill>
            <a:schemeClr val="tx1"/>
          </a:solidFill>
          <a:latin typeface="+mn-lt"/>
        </a:defRPr>
      </a:lvl6pPr>
      <a:lvl7pPr marL="2519363" algn="l" defTabSz="814388" rtl="0" eaLnBrk="0" fontAlgn="base" hangingPunct="0">
        <a:lnSpc>
          <a:spcPct val="95000"/>
        </a:lnSpc>
        <a:spcBef>
          <a:spcPct val="35000"/>
        </a:spcBef>
        <a:spcAft>
          <a:spcPct val="0"/>
        </a:spcAft>
        <a:defRPr sz="2000">
          <a:solidFill>
            <a:schemeClr val="tx1"/>
          </a:solidFill>
          <a:latin typeface="+mn-lt"/>
        </a:defRPr>
      </a:lvl7pPr>
      <a:lvl8pPr marL="2976563" algn="l" defTabSz="814388" rtl="0" eaLnBrk="0" fontAlgn="base" hangingPunct="0">
        <a:lnSpc>
          <a:spcPct val="95000"/>
        </a:lnSpc>
        <a:spcBef>
          <a:spcPct val="35000"/>
        </a:spcBef>
        <a:spcAft>
          <a:spcPct val="0"/>
        </a:spcAft>
        <a:defRPr sz="2000">
          <a:solidFill>
            <a:schemeClr val="tx1"/>
          </a:solidFill>
          <a:latin typeface="+mn-lt"/>
        </a:defRPr>
      </a:lvl8pPr>
      <a:lvl9pPr marL="3433763" algn="l" defTabSz="814388" rtl="0" eaLnBrk="0" fontAlgn="base" hangingPunct="0">
        <a:lnSpc>
          <a:spcPct val="95000"/>
        </a:lnSpc>
        <a:spcBef>
          <a:spcPct val="35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26988"/>
            <a:ext cx="8145462" cy="838200"/>
          </a:xfrm>
          <a:prstGeom prst="rect">
            <a:avLst/>
          </a:prstGeom>
          <a:noFill/>
          <a:ln w="9525" algn="ctr">
            <a:noFill/>
            <a:miter lim="800000"/>
            <a:headEnd/>
            <a:tailEnd/>
          </a:ln>
        </p:spPr>
        <p:txBody>
          <a:bodyPr vert="horz" wrap="square" lIns="76537" tIns="38269" rIns="76537" bIns="38269" numCol="1" anchor="b" anchorCtr="0" compatLnSpc="1">
            <a:prstTxWarp prst="textNoShape">
              <a:avLst/>
            </a:prstTxWarp>
          </a:bodyPr>
          <a:lstStyle/>
          <a:p>
            <a:pPr lvl="0"/>
            <a:r>
              <a:rPr lang="en-US" smtClean="0"/>
              <a:t>Slide Title</a:t>
            </a:r>
          </a:p>
        </p:txBody>
      </p:sp>
      <p:sp>
        <p:nvSpPr>
          <p:cNvPr id="1027" name="Rectangle 3"/>
          <p:cNvSpPr>
            <a:spLocks noGrp="1" noChangeArrowheads="1"/>
          </p:cNvSpPr>
          <p:nvPr>
            <p:ph type="body" idx="1"/>
          </p:nvPr>
        </p:nvSpPr>
        <p:spPr bwMode="auto">
          <a:xfrm>
            <a:off x="655638" y="1524000"/>
            <a:ext cx="7940675" cy="3571875"/>
          </a:xfrm>
          <a:prstGeom prst="rect">
            <a:avLst/>
          </a:prstGeom>
          <a:noFill/>
          <a:ln w="9525" algn="ctr">
            <a:noFill/>
            <a:miter lim="800000"/>
            <a:headEnd/>
            <a:tailEnd/>
          </a:ln>
        </p:spPr>
        <p:txBody>
          <a:bodyPr vert="horz" wrap="square" lIns="76537" tIns="38269" rIns="76537" bIns="38269"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05989" name="Rectangle 5"/>
          <p:cNvSpPr>
            <a:spLocks noChangeArrowheads="1"/>
          </p:cNvSpPr>
          <p:nvPr/>
        </p:nvSpPr>
        <p:spPr bwMode="white">
          <a:xfrm>
            <a:off x="8834438" y="6619875"/>
            <a:ext cx="292100" cy="212725"/>
          </a:xfrm>
          <a:prstGeom prst="rect">
            <a:avLst/>
          </a:prstGeom>
          <a:noFill/>
          <a:ln w="9525">
            <a:noFill/>
            <a:miter lim="800000"/>
            <a:headEnd/>
            <a:tailEnd/>
          </a:ln>
          <a:effectLst/>
        </p:spPr>
        <p:txBody>
          <a:bodyPr wrap="none" lIns="76537" tIns="38269" rIns="76537" bIns="38269" anchor="b" anchorCtr="1">
            <a:spAutoFit/>
          </a:bodyPr>
          <a:lstStyle/>
          <a:p>
            <a:pPr algn="l" defTabSz="760413">
              <a:lnSpc>
                <a:spcPct val="100000"/>
              </a:lnSpc>
              <a:defRPr/>
            </a:pPr>
            <a:fld id="{FD3C8D16-9098-41F6-B305-5B9E8CF37F4C}" type="slidenum">
              <a:rPr lang="en-US" sz="900">
                <a:solidFill>
                  <a:srgbClr val="5F5F5F"/>
                </a:solidFill>
              </a:rPr>
              <a:pPr algn="l" defTabSz="760413">
                <a:lnSpc>
                  <a:spcPct val="100000"/>
                </a:lnSpc>
                <a:defRPr/>
              </a:pPr>
              <a:t>‹#›</a:t>
            </a:fld>
            <a:endParaRPr lang="en-US" sz="900">
              <a:solidFill>
                <a:srgbClr val="5F5F5F"/>
              </a:solidFill>
            </a:endParaRPr>
          </a:p>
        </p:txBody>
      </p:sp>
    </p:spTree>
  </p:cSld>
  <p:clrMap bg1="dk2" tx1="lt1" bg2="dk1" tx2="lt2" accent1="accent1" accent2="accent2" accent3="accent3" accent4="accent4" accent5="accent5" accent6="accent6" hlink="hlink" folHlink="folHlink"/>
  <p:sldLayoutIdLst>
    <p:sldLayoutId id="2147484768" r:id="rId1"/>
    <p:sldLayoutId id="2147484769" r:id="rId2"/>
    <p:sldLayoutId id="2147484770" r:id="rId3"/>
    <p:sldLayoutId id="2147484771" r:id="rId4"/>
    <p:sldLayoutId id="2147484772" r:id="rId5"/>
    <p:sldLayoutId id="2147484773" r:id="rId6"/>
    <p:sldLayoutId id="2147484774" r:id="rId7"/>
    <p:sldLayoutId id="2147484775" r:id="rId8"/>
    <p:sldLayoutId id="2147484776" r:id="rId9"/>
    <p:sldLayoutId id="2147484777" r:id="rId10"/>
    <p:sldLayoutId id="2147484778" r:id="rId11"/>
    <p:sldLayoutId id="2147484779" r:id="rId12"/>
  </p:sldLayoutIdLst>
  <p:timing>
    <p:tnLst>
      <p:par>
        <p:cTn id="1" dur="indefinite" restart="never" nodeType="tmRoot"/>
      </p:par>
    </p:tnLst>
  </p:timing>
  <p:txStyles>
    <p:titleStyle>
      <a:lvl1pPr algn="l" defTabSz="760413" rtl="0" eaLnBrk="0" fontAlgn="base" hangingPunct="0">
        <a:lnSpc>
          <a:spcPct val="90000"/>
        </a:lnSpc>
        <a:spcBef>
          <a:spcPct val="0"/>
        </a:spcBef>
        <a:spcAft>
          <a:spcPct val="0"/>
        </a:spcAft>
        <a:defRPr sz="3200">
          <a:solidFill>
            <a:schemeClr val="tx1"/>
          </a:solidFill>
          <a:latin typeface="+mj-lt"/>
          <a:ea typeface="+mj-ea"/>
          <a:cs typeface="+mj-cs"/>
        </a:defRPr>
      </a:lvl1pPr>
      <a:lvl2pPr algn="l" defTabSz="760413" rtl="0" eaLnBrk="0" fontAlgn="base" hangingPunct="0">
        <a:lnSpc>
          <a:spcPct val="90000"/>
        </a:lnSpc>
        <a:spcBef>
          <a:spcPct val="0"/>
        </a:spcBef>
        <a:spcAft>
          <a:spcPct val="0"/>
        </a:spcAft>
        <a:defRPr sz="3200">
          <a:solidFill>
            <a:schemeClr val="tx1"/>
          </a:solidFill>
          <a:latin typeface="Arial" charset="0"/>
        </a:defRPr>
      </a:lvl2pPr>
      <a:lvl3pPr algn="l" defTabSz="760413" rtl="0" eaLnBrk="0" fontAlgn="base" hangingPunct="0">
        <a:lnSpc>
          <a:spcPct val="90000"/>
        </a:lnSpc>
        <a:spcBef>
          <a:spcPct val="0"/>
        </a:spcBef>
        <a:spcAft>
          <a:spcPct val="0"/>
        </a:spcAft>
        <a:defRPr sz="3200">
          <a:solidFill>
            <a:schemeClr val="tx1"/>
          </a:solidFill>
          <a:latin typeface="Arial" charset="0"/>
        </a:defRPr>
      </a:lvl3pPr>
      <a:lvl4pPr algn="l" defTabSz="760413" rtl="0" eaLnBrk="0" fontAlgn="base" hangingPunct="0">
        <a:lnSpc>
          <a:spcPct val="90000"/>
        </a:lnSpc>
        <a:spcBef>
          <a:spcPct val="0"/>
        </a:spcBef>
        <a:spcAft>
          <a:spcPct val="0"/>
        </a:spcAft>
        <a:defRPr sz="3200">
          <a:solidFill>
            <a:schemeClr val="tx1"/>
          </a:solidFill>
          <a:latin typeface="Arial" charset="0"/>
        </a:defRPr>
      </a:lvl4pPr>
      <a:lvl5pPr algn="l" defTabSz="760413" rtl="0" eaLnBrk="0" fontAlgn="base" hangingPunct="0">
        <a:lnSpc>
          <a:spcPct val="90000"/>
        </a:lnSpc>
        <a:spcBef>
          <a:spcPct val="0"/>
        </a:spcBef>
        <a:spcAft>
          <a:spcPct val="0"/>
        </a:spcAft>
        <a:defRPr sz="3200">
          <a:solidFill>
            <a:schemeClr val="tx1"/>
          </a:solidFill>
          <a:latin typeface="Arial" charset="0"/>
        </a:defRPr>
      </a:lvl5pPr>
      <a:lvl6pPr marL="457200" algn="l" defTabSz="760413" rtl="0" fontAlgn="base">
        <a:lnSpc>
          <a:spcPct val="90000"/>
        </a:lnSpc>
        <a:spcBef>
          <a:spcPct val="0"/>
        </a:spcBef>
        <a:spcAft>
          <a:spcPct val="0"/>
        </a:spcAft>
        <a:defRPr sz="3200">
          <a:solidFill>
            <a:schemeClr val="tx1"/>
          </a:solidFill>
          <a:latin typeface="Arial" charset="0"/>
        </a:defRPr>
      </a:lvl6pPr>
      <a:lvl7pPr marL="914400" algn="l" defTabSz="760413" rtl="0" fontAlgn="base">
        <a:lnSpc>
          <a:spcPct val="90000"/>
        </a:lnSpc>
        <a:spcBef>
          <a:spcPct val="0"/>
        </a:spcBef>
        <a:spcAft>
          <a:spcPct val="0"/>
        </a:spcAft>
        <a:defRPr sz="3200">
          <a:solidFill>
            <a:schemeClr val="tx1"/>
          </a:solidFill>
          <a:latin typeface="Arial" charset="0"/>
        </a:defRPr>
      </a:lvl7pPr>
      <a:lvl8pPr marL="1371600" algn="l" defTabSz="760413" rtl="0" fontAlgn="base">
        <a:lnSpc>
          <a:spcPct val="90000"/>
        </a:lnSpc>
        <a:spcBef>
          <a:spcPct val="0"/>
        </a:spcBef>
        <a:spcAft>
          <a:spcPct val="0"/>
        </a:spcAft>
        <a:defRPr sz="3200">
          <a:solidFill>
            <a:schemeClr val="tx1"/>
          </a:solidFill>
          <a:latin typeface="Arial" charset="0"/>
        </a:defRPr>
      </a:lvl8pPr>
      <a:lvl9pPr marL="1828800" algn="l" defTabSz="760413" rtl="0" fontAlgn="base">
        <a:lnSpc>
          <a:spcPct val="90000"/>
        </a:lnSpc>
        <a:spcBef>
          <a:spcPct val="0"/>
        </a:spcBef>
        <a:spcAft>
          <a:spcPct val="0"/>
        </a:spcAft>
        <a:defRPr sz="3200">
          <a:solidFill>
            <a:schemeClr val="tx1"/>
          </a:solidFill>
          <a:latin typeface="Arial" charset="0"/>
        </a:defRPr>
      </a:lvl9pPr>
    </p:titleStyle>
    <p:bodyStyle>
      <a:lvl1pPr marL="220663" indent="-220663" algn="l" defTabSz="760413" rtl="0" eaLnBrk="0" fontAlgn="base" hangingPunct="0">
        <a:lnSpc>
          <a:spcPct val="95000"/>
        </a:lnSpc>
        <a:spcBef>
          <a:spcPct val="50000"/>
        </a:spcBef>
        <a:spcAft>
          <a:spcPct val="0"/>
        </a:spcAft>
        <a:buClr>
          <a:schemeClr val="tx2"/>
        </a:buClr>
        <a:buSzPct val="100000"/>
        <a:buFont typeface="Wingdings" pitchFamily="2" charset="2"/>
        <a:buChar char="§"/>
        <a:defRPr sz="2300">
          <a:solidFill>
            <a:schemeClr val="tx1"/>
          </a:solidFill>
          <a:latin typeface="+mn-lt"/>
          <a:ea typeface="+mn-ea"/>
          <a:cs typeface="+mn-cs"/>
        </a:defRPr>
      </a:lvl1pPr>
      <a:lvl2pPr marL="536575" indent="-79375" algn="l" defTabSz="760413" rtl="0" eaLnBrk="0" fontAlgn="base" hangingPunct="0">
        <a:lnSpc>
          <a:spcPct val="95000"/>
        </a:lnSpc>
        <a:spcBef>
          <a:spcPct val="35000"/>
        </a:spcBef>
        <a:spcAft>
          <a:spcPct val="0"/>
        </a:spcAft>
        <a:defRPr>
          <a:solidFill>
            <a:schemeClr val="tx1"/>
          </a:solidFill>
          <a:latin typeface="+mn-lt"/>
        </a:defRPr>
      </a:lvl2pPr>
      <a:lvl3pPr marL="854075" indent="60325" algn="l" defTabSz="760413" rtl="0" eaLnBrk="0" fontAlgn="base" hangingPunct="0">
        <a:lnSpc>
          <a:spcPct val="95000"/>
        </a:lnSpc>
        <a:spcBef>
          <a:spcPct val="35000"/>
        </a:spcBef>
        <a:spcAft>
          <a:spcPct val="0"/>
        </a:spcAft>
        <a:defRPr>
          <a:solidFill>
            <a:schemeClr val="tx1"/>
          </a:solidFill>
          <a:latin typeface="+mn-lt"/>
        </a:defRPr>
      </a:lvl3pPr>
      <a:lvl4pPr marL="1171575" indent="200025" algn="l" defTabSz="760413" rtl="0" eaLnBrk="0" fontAlgn="base" hangingPunct="0">
        <a:lnSpc>
          <a:spcPct val="95000"/>
        </a:lnSpc>
        <a:spcBef>
          <a:spcPct val="35000"/>
        </a:spcBef>
        <a:spcAft>
          <a:spcPct val="0"/>
        </a:spcAft>
        <a:defRPr>
          <a:solidFill>
            <a:schemeClr val="tx1"/>
          </a:solidFill>
          <a:latin typeface="+mn-lt"/>
        </a:defRPr>
      </a:lvl4pPr>
      <a:lvl5pPr marL="1497013" indent="331788" algn="l" defTabSz="760413" rtl="0" eaLnBrk="0" fontAlgn="base" hangingPunct="0">
        <a:lnSpc>
          <a:spcPct val="95000"/>
        </a:lnSpc>
        <a:spcBef>
          <a:spcPct val="35000"/>
        </a:spcBef>
        <a:spcAft>
          <a:spcPct val="0"/>
        </a:spcAft>
        <a:defRPr>
          <a:solidFill>
            <a:schemeClr val="tx1"/>
          </a:solidFill>
          <a:latin typeface="+mn-lt"/>
        </a:defRPr>
      </a:lvl5pPr>
      <a:lvl6pPr marL="1954213" algn="l" defTabSz="760413" rtl="0" fontAlgn="base">
        <a:lnSpc>
          <a:spcPct val="95000"/>
        </a:lnSpc>
        <a:spcBef>
          <a:spcPct val="35000"/>
        </a:spcBef>
        <a:spcAft>
          <a:spcPct val="0"/>
        </a:spcAft>
        <a:defRPr>
          <a:solidFill>
            <a:schemeClr val="tx1"/>
          </a:solidFill>
          <a:latin typeface="+mn-lt"/>
        </a:defRPr>
      </a:lvl6pPr>
      <a:lvl7pPr marL="2411413" algn="l" defTabSz="760413" rtl="0" fontAlgn="base">
        <a:lnSpc>
          <a:spcPct val="95000"/>
        </a:lnSpc>
        <a:spcBef>
          <a:spcPct val="35000"/>
        </a:spcBef>
        <a:spcAft>
          <a:spcPct val="0"/>
        </a:spcAft>
        <a:defRPr>
          <a:solidFill>
            <a:schemeClr val="tx1"/>
          </a:solidFill>
          <a:latin typeface="+mn-lt"/>
        </a:defRPr>
      </a:lvl7pPr>
      <a:lvl8pPr marL="2868613" algn="l" defTabSz="760413" rtl="0" fontAlgn="base">
        <a:lnSpc>
          <a:spcPct val="95000"/>
        </a:lnSpc>
        <a:spcBef>
          <a:spcPct val="35000"/>
        </a:spcBef>
        <a:spcAft>
          <a:spcPct val="0"/>
        </a:spcAft>
        <a:defRPr>
          <a:solidFill>
            <a:schemeClr val="tx1"/>
          </a:solidFill>
          <a:latin typeface="+mn-lt"/>
        </a:defRPr>
      </a:lvl8pPr>
      <a:lvl9pPr marL="3325813" algn="l" defTabSz="760413" rtl="0" fontAlgn="base">
        <a:lnSpc>
          <a:spcPct val="95000"/>
        </a:lnSpc>
        <a:spcBef>
          <a:spcPct val="35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55638" y="304800"/>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1756163" name="Rectangle 3"/>
          <p:cNvSpPr>
            <a:spLocks noChangeArrowheads="1"/>
          </p:cNvSpPr>
          <p:nvPr/>
        </p:nvSpPr>
        <p:spPr bwMode="auto">
          <a:xfrm>
            <a:off x="0" y="0"/>
            <a:ext cx="9144000" cy="177800"/>
          </a:xfrm>
          <a:prstGeom prst="rect">
            <a:avLst/>
          </a:prstGeom>
          <a:solidFill>
            <a:schemeClr val="accent1"/>
          </a:solidFill>
          <a:ln w="25400" algn="ctr">
            <a:noFill/>
            <a:miter lim="800000"/>
            <a:headEnd/>
            <a:tailEnd/>
          </a:ln>
          <a:effectLst/>
        </p:spPr>
        <p:txBody>
          <a:bodyPr wrap="none" anchor="ctr"/>
          <a:lstStyle/>
          <a:p>
            <a:pPr>
              <a:defRPr/>
            </a:pPr>
            <a:endParaRPr lang="en-US"/>
          </a:p>
        </p:txBody>
      </p:sp>
      <p:sp>
        <p:nvSpPr>
          <p:cNvPr id="2052" name="Rectangle 4"/>
          <p:cNvSpPr>
            <a:spLocks noGrp="1" noChangeArrowheads="1"/>
          </p:cNvSpPr>
          <p:nvPr>
            <p:ph type="body" idx="1"/>
          </p:nvPr>
        </p:nvSpPr>
        <p:spPr bwMode="auto">
          <a:xfrm>
            <a:off x="655638" y="1524000"/>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56168" name="Rectangle 8"/>
          <p:cNvSpPr>
            <a:spLocks noChangeArrowheads="1"/>
          </p:cNvSpPr>
          <p:nvPr userDrawn="1"/>
        </p:nvSpPr>
        <p:spPr bwMode="white">
          <a:xfrm>
            <a:off x="8820150" y="6597650"/>
            <a:ext cx="320675" cy="23495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fld id="{4AD3B936-4B1E-4A1D-95FD-198B486051D9}" type="slidenum">
              <a:rPr lang="en-US" sz="1000">
                <a:solidFill>
                  <a:srgbClr val="5F5F5F"/>
                </a:solidFill>
              </a:rPr>
              <a:pPr algn="l" defTabSz="814388">
                <a:lnSpc>
                  <a:spcPct val="100000"/>
                </a:lnSpc>
                <a:defRPr/>
              </a:pPr>
              <a:t>‹#›</a:t>
            </a:fld>
            <a:endParaRPr lang="en-US" sz="1000">
              <a:solidFill>
                <a:srgbClr val="5F5F5F"/>
              </a:solidFill>
            </a:endParaRPr>
          </a:p>
        </p:txBody>
      </p:sp>
    </p:spTree>
  </p:cSld>
  <p:clrMap bg1="dk2" tx1="lt1" bg2="dk1" tx2="lt2" accent1="accent1" accent2="accent2" accent3="accent3" accent4="accent4" accent5="accent5" accent6="accent6" hlink="hlink" folHlink="folHlink"/>
  <p:sldLayoutIdLst>
    <p:sldLayoutId id="2147484790" r:id="rId1"/>
    <p:sldLayoutId id="2147484780" r:id="rId2"/>
    <p:sldLayoutId id="2147484781" r:id="rId3"/>
    <p:sldLayoutId id="2147484782" r:id="rId4"/>
    <p:sldLayoutId id="2147484783" r:id="rId5"/>
    <p:sldLayoutId id="2147484784" r:id="rId6"/>
    <p:sldLayoutId id="2147484785" r:id="rId7"/>
    <p:sldLayoutId id="2147484786" r:id="rId8"/>
    <p:sldLayoutId id="2147484787" r:id="rId9"/>
    <p:sldLayoutId id="2147484788" r:id="rId10"/>
    <p:sldLayoutId id="2147484789"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000">
          <a:solidFill>
            <a:srgbClr val="FFFFFF"/>
          </a:solidFill>
          <a:latin typeface="+mj-lt"/>
          <a:ea typeface="+mj-ea"/>
          <a:cs typeface="+mj-cs"/>
        </a:defRPr>
      </a:lvl1pPr>
      <a:lvl2pPr algn="l" defTabSz="814388" rtl="0" eaLnBrk="0" fontAlgn="base" hangingPunct="0">
        <a:lnSpc>
          <a:spcPct val="90000"/>
        </a:lnSpc>
        <a:spcBef>
          <a:spcPct val="0"/>
        </a:spcBef>
        <a:spcAft>
          <a:spcPct val="0"/>
        </a:spcAft>
        <a:defRPr sz="3000">
          <a:solidFill>
            <a:srgbClr val="FFFFFF"/>
          </a:solidFill>
          <a:latin typeface="Arial" charset="0"/>
        </a:defRPr>
      </a:lvl2pPr>
      <a:lvl3pPr algn="l" defTabSz="814388" rtl="0" eaLnBrk="0" fontAlgn="base" hangingPunct="0">
        <a:lnSpc>
          <a:spcPct val="90000"/>
        </a:lnSpc>
        <a:spcBef>
          <a:spcPct val="0"/>
        </a:spcBef>
        <a:spcAft>
          <a:spcPct val="0"/>
        </a:spcAft>
        <a:defRPr sz="3000">
          <a:solidFill>
            <a:srgbClr val="FFFFFF"/>
          </a:solidFill>
          <a:latin typeface="Arial" charset="0"/>
        </a:defRPr>
      </a:lvl3pPr>
      <a:lvl4pPr algn="l" defTabSz="814388" rtl="0" eaLnBrk="0" fontAlgn="base" hangingPunct="0">
        <a:lnSpc>
          <a:spcPct val="90000"/>
        </a:lnSpc>
        <a:spcBef>
          <a:spcPct val="0"/>
        </a:spcBef>
        <a:spcAft>
          <a:spcPct val="0"/>
        </a:spcAft>
        <a:defRPr sz="3000">
          <a:solidFill>
            <a:srgbClr val="FFFFFF"/>
          </a:solidFill>
          <a:latin typeface="Arial" charset="0"/>
        </a:defRPr>
      </a:lvl4pPr>
      <a:lvl5pPr algn="l" defTabSz="814388" rtl="0" eaLnBrk="0" fontAlgn="base" hangingPunct="0">
        <a:lnSpc>
          <a:spcPct val="90000"/>
        </a:lnSpc>
        <a:spcBef>
          <a:spcPct val="0"/>
        </a:spcBef>
        <a:spcAft>
          <a:spcPct val="0"/>
        </a:spcAft>
        <a:defRPr sz="3000">
          <a:solidFill>
            <a:srgbClr val="FFFFFF"/>
          </a:solidFill>
          <a:latin typeface="Arial" charset="0"/>
        </a:defRPr>
      </a:lvl5pPr>
      <a:lvl6pPr marL="457200" algn="l" defTabSz="814388" rtl="0" fontAlgn="base">
        <a:lnSpc>
          <a:spcPct val="90000"/>
        </a:lnSpc>
        <a:spcBef>
          <a:spcPct val="0"/>
        </a:spcBef>
        <a:spcAft>
          <a:spcPct val="0"/>
        </a:spcAft>
        <a:defRPr sz="3000">
          <a:solidFill>
            <a:srgbClr val="FFFFFF"/>
          </a:solidFill>
          <a:latin typeface="Arial" charset="0"/>
        </a:defRPr>
      </a:lvl6pPr>
      <a:lvl7pPr marL="914400" algn="l" defTabSz="814388" rtl="0" fontAlgn="base">
        <a:lnSpc>
          <a:spcPct val="90000"/>
        </a:lnSpc>
        <a:spcBef>
          <a:spcPct val="0"/>
        </a:spcBef>
        <a:spcAft>
          <a:spcPct val="0"/>
        </a:spcAft>
        <a:defRPr sz="3000">
          <a:solidFill>
            <a:srgbClr val="FFFFFF"/>
          </a:solidFill>
          <a:latin typeface="Arial" charset="0"/>
        </a:defRPr>
      </a:lvl7pPr>
      <a:lvl8pPr marL="1371600" algn="l" defTabSz="814388" rtl="0" fontAlgn="base">
        <a:lnSpc>
          <a:spcPct val="90000"/>
        </a:lnSpc>
        <a:spcBef>
          <a:spcPct val="0"/>
        </a:spcBef>
        <a:spcAft>
          <a:spcPct val="0"/>
        </a:spcAft>
        <a:defRPr sz="3000">
          <a:solidFill>
            <a:srgbClr val="FFFFFF"/>
          </a:solidFill>
          <a:latin typeface="Arial" charset="0"/>
        </a:defRPr>
      </a:lvl8pPr>
      <a:lvl9pPr marL="1828800" algn="l" defTabSz="814388" rtl="0" fontAlgn="base">
        <a:lnSpc>
          <a:spcPct val="90000"/>
        </a:lnSpc>
        <a:spcBef>
          <a:spcPct val="0"/>
        </a:spcBef>
        <a:spcAft>
          <a:spcPct val="0"/>
        </a:spcAft>
        <a:defRPr sz="3000">
          <a:solidFill>
            <a:srgbClr val="FFFFFF"/>
          </a:solidFill>
          <a:latin typeface="Arial" charset="0"/>
        </a:defRPr>
      </a:lvl9pPr>
    </p:titleStyle>
    <p:bodyStyle>
      <a:lvl1pPr marL="236538" indent="-236538" algn="l" defTabSz="814388" rtl="0" eaLnBrk="0" fontAlgn="base" hangingPunct="0">
        <a:lnSpc>
          <a:spcPct val="95000"/>
        </a:lnSpc>
        <a:spcBef>
          <a:spcPct val="50000"/>
        </a:spcBef>
        <a:spcAft>
          <a:spcPct val="0"/>
        </a:spcAft>
        <a:buClr>
          <a:schemeClr val="tx2"/>
        </a:buClr>
        <a:buSzPct val="100000"/>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defRPr sz="2000">
          <a:solidFill>
            <a:schemeClr val="tx1"/>
          </a:solidFill>
          <a:latin typeface="+mn-lt"/>
        </a:defRPr>
      </a:lvl2pPr>
      <a:lvl3pPr marL="914400" algn="l" defTabSz="814388" rtl="0" eaLnBrk="0" fontAlgn="base" hangingPunct="0">
        <a:lnSpc>
          <a:spcPct val="95000"/>
        </a:lnSpc>
        <a:spcBef>
          <a:spcPct val="35000"/>
        </a:spcBef>
        <a:spcAft>
          <a:spcPct val="0"/>
        </a:spcAft>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defRPr sz="2000">
          <a:solidFill>
            <a:schemeClr val="tx1"/>
          </a:solidFill>
          <a:latin typeface="+mn-lt"/>
        </a:defRPr>
      </a:lvl5pPr>
      <a:lvl6pPr marL="2062163" algn="l" defTabSz="814388" rtl="0" fontAlgn="base">
        <a:lnSpc>
          <a:spcPct val="95000"/>
        </a:lnSpc>
        <a:spcBef>
          <a:spcPct val="35000"/>
        </a:spcBef>
        <a:spcAft>
          <a:spcPct val="0"/>
        </a:spcAft>
        <a:defRPr sz="2000">
          <a:solidFill>
            <a:schemeClr val="tx1"/>
          </a:solidFill>
          <a:latin typeface="+mn-lt"/>
        </a:defRPr>
      </a:lvl6pPr>
      <a:lvl7pPr marL="2519363" algn="l" defTabSz="814388" rtl="0" fontAlgn="base">
        <a:lnSpc>
          <a:spcPct val="95000"/>
        </a:lnSpc>
        <a:spcBef>
          <a:spcPct val="35000"/>
        </a:spcBef>
        <a:spcAft>
          <a:spcPct val="0"/>
        </a:spcAft>
        <a:defRPr sz="2000">
          <a:solidFill>
            <a:schemeClr val="tx1"/>
          </a:solidFill>
          <a:latin typeface="+mn-lt"/>
        </a:defRPr>
      </a:lvl7pPr>
      <a:lvl8pPr marL="2976563" algn="l" defTabSz="814388" rtl="0" fontAlgn="base">
        <a:lnSpc>
          <a:spcPct val="95000"/>
        </a:lnSpc>
        <a:spcBef>
          <a:spcPct val="35000"/>
        </a:spcBef>
        <a:spcAft>
          <a:spcPct val="0"/>
        </a:spcAft>
        <a:defRPr sz="2000">
          <a:solidFill>
            <a:schemeClr val="tx1"/>
          </a:solidFill>
          <a:latin typeface="+mn-lt"/>
        </a:defRPr>
      </a:lvl8pPr>
      <a:lvl9pPr marL="3433763" algn="l" defTabSz="814388" rtl="0" fontAlgn="base">
        <a:lnSpc>
          <a:spcPct val="95000"/>
        </a:lnSpc>
        <a:spcBef>
          <a:spcPct val="35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26.jpeg"/><Relationship Id="rId7" Type="http://schemas.openxmlformats.org/officeDocument/2006/relationships/image" Target="../media/image30.png"/><Relationship Id="rId12" Type="http://schemas.openxmlformats.org/officeDocument/2006/relationships/image" Target="../media/image35.jpeg"/><Relationship Id="rId17" Type="http://schemas.openxmlformats.org/officeDocument/2006/relationships/image" Target="../media/image40.png"/><Relationship Id="rId2" Type="http://schemas.openxmlformats.org/officeDocument/2006/relationships/notesSlide" Target="../notesSlides/notesSlide8.xml"/><Relationship Id="rId16"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11.xml.rels><?xml version="1.0" encoding="UTF-8" standalone="yes"?>
<Relationships xmlns="http://schemas.openxmlformats.org/package/2006/relationships"><Relationship Id="rId26" Type="http://schemas.openxmlformats.org/officeDocument/2006/relationships/image" Target="../media/image67.jpeg"/><Relationship Id="rId117" Type="http://schemas.openxmlformats.org/officeDocument/2006/relationships/image" Target="../media/image156.png"/><Relationship Id="rId21" Type="http://schemas.openxmlformats.org/officeDocument/2006/relationships/image" Target="../media/image62.png"/><Relationship Id="rId42" Type="http://schemas.openxmlformats.org/officeDocument/2006/relationships/image" Target="../media/image82.png"/><Relationship Id="rId47" Type="http://schemas.openxmlformats.org/officeDocument/2006/relationships/image" Target="../media/image87.png"/><Relationship Id="rId63" Type="http://schemas.openxmlformats.org/officeDocument/2006/relationships/image" Target="../media/image103.png"/><Relationship Id="rId68" Type="http://schemas.openxmlformats.org/officeDocument/2006/relationships/image" Target="../media/image108.png"/><Relationship Id="rId84" Type="http://schemas.openxmlformats.org/officeDocument/2006/relationships/image" Target="../media/image124.png"/><Relationship Id="rId89" Type="http://schemas.openxmlformats.org/officeDocument/2006/relationships/image" Target="../media/image129.jpeg"/><Relationship Id="rId112" Type="http://schemas.openxmlformats.org/officeDocument/2006/relationships/image" Target="../media/image151.png"/><Relationship Id="rId133" Type="http://schemas.openxmlformats.org/officeDocument/2006/relationships/image" Target="../media/image172.jpeg"/><Relationship Id="rId16" Type="http://schemas.openxmlformats.org/officeDocument/2006/relationships/image" Target="../media/image57.png"/><Relationship Id="rId107" Type="http://schemas.openxmlformats.org/officeDocument/2006/relationships/image" Target="../media/image146.png"/><Relationship Id="rId11" Type="http://schemas.openxmlformats.org/officeDocument/2006/relationships/image" Target="../media/image52.png"/><Relationship Id="rId32" Type="http://schemas.openxmlformats.org/officeDocument/2006/relationships/image" Target="../media/image73.png"/><Relationship Id="rId37" Type="http://schemas.openxmlformats.org/officeDocument/2006/relationships/image" Target="../media/image77.png"/><Relationship Id="rId53" Type="http://schemas.openxmlformats.org/officeDocument/2006/relationships/image" Target="../media/image93.png"/><Relationship Id="rId58" Type="http://schemas.openxmlformats.org/officeDocument/2006/relationships/image" Target="../media/image98.png"/><Relationship Id="rId74" Type="http://schemas.openxmlformats.org/officeDocument/2006/relationships/image" Target="../media/image114.png"/><Relationship Id="rId79" Type="http://schemas.openxmlformats.org/officeDocument/2006/relationships/image" Target="../media/image119.png"/><Relationship Id="rId102" Type="http://schemas.openxmlformats.org/officeDocument/2006/relationships/image" Target="../media/image141.png"/><Relationship Id="rId123" Type="http://schemas.openxmlformats.org/officeDocument/2006/relationships/image" Target="../media/image162.png"/><Relationship Id="rId128" Type="http://schemas.openxmlformats.org/officeDocument/2006/relationships/image" Target="../media/image167.png"/><Relationship Id="rId5" Type="http://schemas.openxmlformats.org/officeDocument/2006/relationships/image" Target="../media/image46.png"/><Relationship Id="rId90" Type="http://schemas.openxmlformats.org/officeDocument/2006/relationships/image" Target="../media/image130.jpeg"/><Relationship Id="rId95" Type="http://schemas.openxmlformats.org/officeDocument/2006/relationships/image" Target="../media/image135.png"/><Relationship Id="rId14" Type="http://schemas.openxmlformats.org/officeDocument/2006/relationships/image" Target="../media/image55.png"/><Relationship Id="rId22" Type="http://schemas.openxmlformats.org/officeDocument/2006/relationships/image" Target="../media/image63.png"/><Relationship Id="rId27" Type="http://schemas.openxmlformats.org/officeDocument/2006/relationships/image" Target="../media/image68.png"/><Relationship Id="rId30" Type="http://schemas.openxmlformats.org/officeDocument/2006/relationships/image" Target="../media/image71.png"/><Relationship Id="rId35" Type="http://schemas.openxmlformats.org/officeDocument/2006/relationships/image" Target="../media/image75.png"/><Relationship Id="rId43" Type="http://schemas.openxmlformats.org/officeDocument/2006/relationships/image" Target="../media/image83.jpeg"/><Relationship Id="rId48" Type="http://schemas.openxmlformats.org/officeDocument/2006/relationships/image" Target="../media/image88.jpeg"/><Relationship Id="rId56" Type="http://schemas.openxmlformats.org/officeDocument/2006/relationships/image" Target="../media/image96.png"/><Relationship Id="rId64" Type="http://schemas.openxmlformats.org/officeDocument/2006/relationships/image" Target="../media/image104.png"/><Relationship Id="rId69" Type="http://schemas.openxmlformats.org/officeDocument/2006/relationships/image" Target="../media/image109.png"/><Relationship Id="rId77" Type="http://schemas.openxmlformats.org/officeDocument/2006/relationships/image" Target="../media/image117.png"/><Relationship Id="rId100" Type="http://schemas.openxmlformats.org/officeDocument/2006/relationships/image" Target="../media/image139.png"/><Relationship Id="rId105" Type="http://schemas.openxmlformats.org/officeDocument/2006/relationships/image" Target="../media/image144.png"/><Relationship Id="rId113" Type="http://schemas.openxmlformats.org/officeDocument/2006/relationships/image" Target="../media/image152.png"/><Relationship Id="rId118" Type="http://schemas.openxmlformats.org/officeDocument/2006/relationships/image" Target="../media/image157.png"/><Relationship Id="rId126" Type="http://schemas.openxmlformats.org/officeDocument/2006/relationships/image" Target="../media/image165.png"/><Relationship Id="rId134" Type="http://schemas.openxmlformats.org/officeDocument/2006/relationships/image" Target="../media/image173.jpeg"/><Relationship Id="rId8" Type="http://schemas.openxmlformats.org/officeDocument/2006/relationships/image" Target="../media/image49.png"/><Relationship Id="rId51" Type="http://schemas.openxmlformats.org/officeDocument/2006/relationships/image" Target="../media/image91.png"/><Relationship Id="rId72" Type="http://schemas.openxmlformats.org/officeDocument/2006/relationships/image" Target="../media/image112.png"/><Relationship Id="rId80" Type="http://schemas.openxmlformats.org/officeDocument/2006/relationships/image" Target="../media/image120.png"/><Relationship Id="rId85" Type="http://schemas.openxmlformats.org/officeDocument/2006/relationships/image" Target="../media/image125.png"/><Relationship Id="rId93" Type="http://schemas.openxmlformats.org/officeDocument/2006/relationships/image" Target="../media/image133.jpeg"/><Relationship Id="rId98" Type="http://schemas.openxmlformats.org/officeDocument/2006/relationships/image" Target="../media/image137.png"/><Relationship Id="rId121" Type="http://schemas.openxmlformats.org/officeDocument/2006/relationships/image" Target="../media/image160.png"/><Relationship Id="rId3" Type="http://schemas.openxmlformats.org/officeDocument/2006/relationships/image" Target="../media/image44.png"/><Relationship Id="rId12" Type="http://schemas.openxmlformats.org/officeDocument/2006/relationships/image" Target="../media/image53.png"/><Relationship Id="rId17" Type="http://schemas.openxmlformats.org/officeDocument/2006/relationships/image" Target="../media/image58.png"/><Relationship Id="rId25" Type="http://schemas.openxmlformats.org/officeDocument/2006/relationships/image" Target="../media/image66.png"/><Relationship Id="rId33" Type="http://schemas.openxmlformats.org/officeDocument/2006/relationships/image" Target="../media/image16.png"/><Relationship Id="rId38" Type="http://schemas.openxmlformats.org/officeDocument/2006/relationships/image" Target="../media/image78.png"/><Relationship Id="rId46" Type="http://schemas.openxmlformats.org/officeDocument/2006/relationships/image" Target="../media/image86.jpeg"/><Relationship Id="rId59" Type="http://schemas.openxmlformats.org/officeDocument/2006/relationships/image" Target="../media/image99.png"/><Relationship Id="rId67" Type="http://schemas.openxmlformats.org/officeDocument/2006/relationships/image" Target="../media/image107.png"/><Relationship Id="rId103" Type="http://schemas.openxmlformats.org/officeDocument/2006/relationships/image" Target="../media/image142.png"/><Relationship Id="rId108" Type="http://schemas.openxmlformats.org/officeDocument/2006/relationships/image" Target="../media/image147.png"/><Relationship Id="rId116" Type="http://schemas.openxmlformats.org/officeDocument/2006/relationships/image" Target="../media/image155.png"/><Relationship Id="rId124" Type="http://schemas.openxmlformats.org/officeDocument/2006/relationships/image" Target="../media/image163.png"/><Relationship Id="rId129" Type="http://schemas.openxmlformats.org/officeDocument/2006/relationships/image" Target="../media/image168.png"/><Relationship Id="rId20" Type="http://schemas.openxmlformats.org/officeDocument/2006/relationships/image" Target="../media/image61.png"/><Relationship Id="rId41" Type="http://schemas.openxmlformats.org/officeDocument/2006/relationships/image" Target="../media/image81.png"/><Relationship Id="rId54" Type="http://schemas.openxmlformats.org/officeDocument/2006/relationships/image" Target="../media/image94.png"/><Relationship Id="rId62" Type="http://schemas.openxmlformats.org/officeDocument/2006/relationships/image" Target="../media/image102.png"/><Relationship Id="rId70" Type="http://schemas.openxmlformats.org/officeDocument/2006/relationships/image" Target="../media/image110.png"/><Relationship Id="rId75" Type="http://schemas.openxmlformats.org/officeDocument/2006/relationships/image" Target="../media/image115.png"/><Relationship Id="rId83" Type="http://schemas.openxmlformats.org/officeDocument/2006/relationships/image" Target="../media/image123.png"/><Relationship Id="rId88" Type="http://schemas.openxmlformats.org/officeDocument/2006/relationships/image" Target="../media/image128.jpeg"/><Relationship Id="rId91" Type="http://schemas.openxmlformats.org/officeDocument/2006/relationships/image" Target="../media/image131.jpeg"/><Relationship Id="rId96" Type="http://schemas.openxmlformats.org/officeDocument/2006/relationships/image" Target="../media/image22.png"/><Relationship Id="rId111" Type="http://schemas.openxmlformats.org/officeDocument/2006/relationships/image" Target="../media/image150.png"/><Relationship Id="rId132" Type="http://schemas.openxmlformats.org/officeDocument/2006/relationships/image" Target="../media/image171.png"/><Relationship Id="rId1" Type="http://schemas.openxmlformats.org/officeDocument/2006/relationships/slideLayout" Target="../slideLayouts/slideLayout7.xml"/><Relationship Id="rId6" Type="http://schemas.openxmlformats.org/officeDocument/2006/relationships/image" Target="../media/image47.png"/><Relationship Id="rId15" Type="http://schemas.openxmlformats.org/officeDocument/2006/relationships/image" Target="../media/image56.png"/><Relationship Id="rId23" Type="http://schemas.openxmlformats.org/officeDocument/2006/relationships/image" Target="../media/image64.png"/><Relationship Id="rId28" Type="http://schemas.openxmlformats.org/officeDocument/2006/relationships/image" Target="../media/image69.png"/><Relationship Id="rId36" Type="http://schemas.openxmlformats.org/officeDocument/2006/relationships/image" Target="../media/image76.png"/><Relationship Id="rId49" Type="http://schemas.openxmlformats.org/officeDocument/2006/relationships/image" Target="../media/image89.png"/><Relationship Id="rId57" Type="http://schemas.openxmlformats.org/officeDocument/2006/relationships/image" Target="../media/image97.png"/><Relationship Id="rId106" Type="http://schemas.openxmlformats.org/officeDocument/2006/relationships/image" Target="../media/image145.png"/><Relationship Id="rId114" Type="http://schemas.openxmlformats.org/officeDocument/2006/relationships/image" Target="../media/image153.png"/><Relationship Id="rId119" Type="http://schemas.openxmlformats.org/officeDocument/2006/relationships/image" Target="../media/image158.png"/><Relationship Id="rId127" Type="http://schemas.openxmlformats.org/officeDocument/2006/relationships/image" Target="../media/image166.jpeg"/><Relationship Id="rId10" Type="http://schemas.openxmlformats.org/officeDocument/2006/relationships/image" Target="../media/image51.png"/><Relationship Id="rId31" Type="http://schemas.openxmlformats.org/officeDocument/2006/relationships/image" Target="../media/image72.png"/><Relationship Id="rId44" Type="http://schemas.openxmlformats.org/officeDocument/2006/relationships/image" Target="../media/image84.png"/><Relationship Id="rId52" Type="http://schemas.openxmlformats.org/officeDocument/2006/relationships/image" Target="../media/image92.png"/><Relationship Id="rId60" Type="http://schemas.openxmlformats.org/officeDocument/2006/relationships/image" Target="../media/image100.png"/><Relationship Id="rId65" Type="http://schemas.openxmlformats.org/officeDocument/2006/relationships/image" Target="../media/image105.png"/><Relationship Id="rId73" Type="http://schemas.openxmlformats.org/officeDocument/2006/relationships/image" Target="../media/image113.png"/><Relationship Id="rId78" Type="http://schemas.openxmlformats.org/officeDocument/2006/relationships/image" Target="../media/image118.png"/><Relationship Id="rId81" Type="http://schemas.openxmlformats.org/officeDocument/2006/relationships/image" Target="../media/image121.jpeg"/><Relationship Id="rId86" Type="http://schemas.openxmlformats.org/officeDocument/2006/relationships/image" Target="../media/image126.jpeg"/><Relationship Id="rId94" Type="http://schemas.openxmlformats.org/officeDocument/2006/relationships/image" Target="../media/image134.png"/><Relationship Id="rId99" Type="http://schemas.openxmlformats.org/officeDocument/2006/relationships/image" Target="../media/image138.png"/><Relationship Id="rId101" Type="http://schemas.openxmlformats.org/officeDocument/2006/relationships/image" Target="../media/image140.png"/><Relationship Id="rId122" Type="http://schemas.openxmlformats.org/officeDocument/2006/relationships/image" Target="../media/image161.png"/><Relationship Id="rId130" Type="http://schemas.openxmlformats.org/officeDocument/2006/relationships/image" Target="../media/image169.png"/><Relationship Id="rId4" Type="http://schemas.openxmlformats.org/officeDocument/2006/relationships/image" Target="../media/image45.png"/><Relationship Id="rId9" Type="http://schemas.openxmlformats.org/officeDocument/2006/relationships/image" Target="../media/image50.png"/><Relationship Id="rId13" Type="http://schemas.openxmlformats.org/officeDocument/2006/relationships/image" Target="../media/image54.png"/><Relationship Id="rId18" Type="http://schemas.openxmlformats.org/officeDocument/2006/relationships/image" Target="../media/image59.png"/><Relationship Id="rId39" Type="http://schemas.openxmlformats.org/officeDocument/2006/relationships/image" Target="../media/image79.png"/><Relationship Id="rId109" Type="http://schemas.openxmlformats.org/officeDocument/2006/relationships/image" Target="../media/image148.png"/><Relationship Id="rId34" Type="http://schemas.openxmlformats.org/officeDocument/2006/relationships/image" Target="../media/image74.png"/><Relationship Id="rId50" Type="http://schemas.openxmlformats.org/officeDocument/2006/relationships/image" Target="../media/image90.png"/><Relationship Id="rId55" Type="http://schemas.openxmlformats.org/officeDocument/2006/relationships/image" Target="../media/image95.png"/><Relationship Id="rId76" Type="http://schemas.openxmlformats.org/officeDocument/2006/relationships/image" Target="../media/image116.png"/><Relationship Id="rId97" Type="http://schemas.openxmlformats.org/officeDocument/2006/relationships/image" Target="../media/image136.png"/><Relationship Id="rId104" Type="http://schemas.openxmlformats.org/officeDocument/2006/relationships/image" Target="../media/image143.png"/><Relationship Id="rId120" Type="http://schemas.openxmlformats.org/officeDocument/2006/relationships/image" Target="../media/image159.png"/><Relationship Id="rId125" Type="http://schemas.openxmlformats.org/officeDocument/2006/relationships/image" Target="../media/image164.png"/><Relationship Id="rId7" Type="http://schemas.openxmlformats.org/officeDocument/2006/relationships/image" Target="../media/image48.png"/><Relationship Id="rId71" Type="http://schemas.openxmlformats.org/officeDocument/2006/relationships/image" Target="../media/image111.png"/><Relationship Id="rId92" Type="http://schemas.openxmlformats.org/officeDocument/2006/relationships/image" Target="../media/image132.png"/><Relationship Id="rId2" Type="http://schemas.openxmlformats.org/officeDocument/2006/relationships/image" Target="../media/image43.png"/><Relationship Id="rId29" Type="http://schemas.openxmlformats.org/officeDocument/2006/relationships/image" Target="../media/image70.png"/><Relationship Id="rId24" Type="http://schemas.openxmlformats.org/officeDocument/2006/relationships/image" Target="../media/image65.png"/><Relationship Id="rId40" Type="http://schemas.openxmlformats.org/officeDocument/2006/relationships/image" Target="../media/image80.png"/><Relationship Id="rId45" Type="http://schemas.openxmlformats.org/officeDocument/2006/relationships/image" Target="../media/image85.png"/><Relationship Id="rId66" Type="http://schemas.openxmlformats.org/officeDocument/2006/relationships/image" Target="../media/image106.jpeg"/><Relationship Id="rId87" Type="http://schemas.openxmlformats.org/officeDocument/2006/relationships/image" Target="../media/image127.jpeg"/><Relationship Id="rId110" Type="http://schemas.openxmlformats.org/officeDocument/2006/relationships/image" Target="../media/image149.png"/><Relationship Id="rId115" Type="http://schemas.openxmlformats.org/officeDocument/2006/relationships/image" Target="../media/image154.png"/><Relationship Id="rId131" Type="http://schemas.openxmlformats.org/officeDocument/2006/relationships/image" Target="../media/image170.png"/><Relationship Id="rId61" Type="http://schemas.openxmlformats.org/officeDocument/2006/relationships/image" Target="../media/image101.png"/><Relationship Id="rId82" Type="http://schemas.openxmlformats.org/officeDocument/2006/relationships/image" Target="../media/image122.png"/><Relationship Id="rId19" Type="http://schemas.openxmlformats.org/officeDocument/2006/relationships/image" Target="../media/image6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4.png"/><Relationship Id="rId7" Type="http://schemas.openxmlformats.org/officeDocument/2006/relationships/image" Target="../media/image17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7.png"/><Relationship Id="rId5" Type="http://schemas.openxmlformats.org/officeDocument/2006/relationships/image" Target="../media/image176.png"/><Relationship Id="rId4" Type="http://schemas.openxmlformats.org/officeDocument/2006/relationships/image" Target="../media/image17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83.png"/><Relationship Id="rId3" Type="http://schemas.openxmlformats.org/officeDocument/2006/relationships/image" Target="../media/image4.png"/><Relationship Id="rId7" Type="http://schemas.openxmlformats.org/officeDocument/2006/relationships/image" Target="../media/image18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1.png"/><Relationship Id="rId5" Type="http://schemas.openxmlformats.org/officeDocument/2006/relationships/image" Target="../media/image180.png"/><Relationship Id="rId10" Type="http://schemas.openxmlformats.org/officeDocument/2006/relationships/image" Target="../media/image185.png"/><Relationship Id="rId4" Type="http://schemas.openxmlformats.org/officeDocument/2006/relationships/image" Target="../media/image179.png"/><Relationship Id="rId9" Type="http://schemas.openxmlformats.org/officeDocument/2006/relationships/image" Target="../media/image18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83.png"/><Relationship Id="rId3" Type="http://schemas.openxmlformats.org/officeDocument/2006/relationships/image" Target="../media/image4.png"/><Relationship Id="rId7" Type="http://schemas.openxmlformats.org/officeDocument/2006/relationships/image" Target="../media/image18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1.png"/><Relationship Id="rId5" Type="http://schemas.openxmlformats.org/officeDocument/2006/relationships/image" Target="../media/image180.png"/><Relationship Id="rId10" Type="http://schemas.openxmlformats.org/officeDocument/2006/relationships/image" Target="../media/image185.png"/><Relationship Id="rId4" Type="http://schemas.openxmlformats.org/officeDocument/2006/relationships/image" Target="../media/image179.png"/><Relationship Id="rId9" Type="http://schemas.openxmlformats.org/officeDocument/2006/relationships/image" Target="../media/image18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83.png"/><Relationship Id="rId3" Type="http://schemas.openxmlformats.org/officeDocument/2006/relationships/image" Target="../media/image4.png"/><Relationship Id="rId7" Type="http://schemas.openxmlformats.org/officeDocument/2006/relationships/image" Target="../media/image18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1.png"/><Relationship Id="rId5" Type="http://schemas.openxmlformats.org/officeDocument/2006/relationships/image" Target="../media/image180.png"/><Relationship Id="rId10" Type="http://schemas.openxmlformats.org/officeDocument/2006/relationships/image" Target="../media/image185.png"/><Relationship Id="rId4" Type="http://schemas.openxmlformats.org/officeDocument/2006/relationships/image" Target="../media/image179.png"/><Relationship Id="rId9" Type="http://schemas.openxmlformats.org/officeDocument/2006/relationships/image" Target="../media/image18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83.png"/><Relationship Id="rId3" Type="http://schemas.openxmlformats.org/officeDocument/2006/relationships/image" Target="../media/image4.png"/><Relationship Id="rId7" Type="http://schemas.openxmlformats.org/officeDocument/2006/relationships/image" Target="../media/image18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1.png"/><Relationship Id="rId5" Type="http://schemas.openxmlformats.org/officeDocument/2006/relationships/image" Target="../media/image180.png"/><Relationship Id="rId10" Type="http://schemas.openxmlformats.org/officeDocument/2006/relationships/image" Target="../media/image185.png"/><Relationship Id="rId4" Type="http://schemas.openxmlformats.org/officeDocument/2006/relationships/image" Target="../media/image179.png"/><Relationship Id="rId9" Type="http://schemas.openxmlformats.org/officeDocument/2006/relationships/image" Target="../media/image18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83.png"/><Relationship Id="rId3" Type="http://schemas.openxmlformats.org/officeDocument/2006/relationships/image" Target="../media/image4.png"/><Relationship Id="rId7" Type="http://schemas.openxmlformats.org/officeDocument/2006/relationships/image" Target="../media/image18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1.png"/><Relationship Id="rId5" Type="http://schemas.openxmlformats.org/officeDocument/2006/relationships/image" Target="../media/image180.png"/><Relationship Id="rId10" Type="http://schemas.openxmlformats.org/officeDocument/2006/relationships/image" Target="../media/image185.png"/><Relationship Id="rId4" Type="http://schemas.openxmlformats.org/officeDocument/2006/relationships/image" Target="../media/image179.png"/><Relationship Id="rId9" Type="http://schemas.openxmlformats.org/officeDocument/2006/relationships/image" Target="../media/image18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18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91.png"/><Relationship Id="rId4" Type="http://schemas.openxmlformats.org/officeDocument/2006/relationships/image" Target="../media/image17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92.png"/><Relationship Id="rId5" Type="http://schemas.openxmlformats.org/officeDocument/2006/relationships/image" Target="../media/image175.png"/><Relationship Id="rId4" Type="http://schemas.openxmlformats.org/officeDocument/2006/relationships/image" Target="../media/image176.png"/></Relationships>
</file>

<file path=ppt/slides/_rels/slide38.xml.rels><?xml version="1.0" encoding="UTF-8" standalone="yes"?>
<Relationships xmlns="http://schemas.openxmlformats.org/package/2006/relationships"><Relationship Id="rId8" Type="http://schemas.openxmlformats.org/officeDocument/2006/relationships/image" Target="../media/image198.png"/><Relationship Id="rId3" Type="http://schemas.openxmlformats.org/officeDocument/2006/relationships/image" Target="../media/image193.png"/><Relationship Id="rId7" Type="http://schemas.openxmlformats.org/officeDocument/2006/relationships/image" Target="../media/image19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96.png"/><Relationship Id="rId11" Type="http://schemas.openxmlformats.org/officeDocument/2006/relationships/image" Target="../media/image201.png"/><Relationship Id="rId5" Type="http://schemas.openxmlformats.org/officeDocument/2006/relationships/image" Target="../media/image195.png"/><Relationship Id="rId10" Type="http://schemas.openxmlformats.org/officeDocument/2006/relationships/image" Target="../media/image200.png"/><Relationship Id="rId4" Type="http://schemas.openxmlformats.org/officeDocument/2006/relationships/image" Target="../media/image194.png"/><Relationship Id="rId9" Type="http://schemas.openxmlformats.org/officeDocument/2006/relationships/image" Target="../media/image199.png"/></Relationships>
</file>

<file path=ppt/slides/_rels/slide39.xml.rels><?xml version="1.0" encoding="UTF-8" standalone="yes"?>
<Relationships xmlns="http://schemas.openxmlformats.org/package/2006/relationships"><Relationship Id="rId2" Type="http://schemas.openxmlformats.org/officeDocument/2006/relationships/image" Target="../media/image20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image" Target="../media/image203.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4.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5.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7.wmf"/><Relationship Id="rId2" Type="http://schemas.openxmlformats.org/officeDocument/2006/relationships/image" Target="../media/image20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42" name="Picture 2" descr="telescope-boy_hi_top"/>
          <p:cNvPicPr>
            <a:picLocks noChangeAspect="1" noChangeArrowheads="1"/>
          </p:cNvPicPr>
          <p:nvPr/>
        </p:nvPicPr>
        <p:blipFill>
          <a:blip r:embed="rId2" cstate="print"/>
          <a:srcRect/>
          <a:stretch>
            <a:fillRect/>
          </a:stretch>
        </p:blipFill>
        <p:spPr bwMode="auto">
          <a:xfrm>
            <a:off x="4249738" y="927100"/>
            <a:ext cx="4827587" cy="3446463"/>
          </a:xfrm>
          <a:prstGeom prst="rect">
            <a:avLst/>
          </a:prstGeom>
          <a:noFill/>
        </p:spPr>
      </p:pic>
      <p:pic>
        <p:nvPicPr>
          <p:cNvPr id="1034243" name="Picture 3" descr="Hockney_title_bar_3-4_v1"/>
          <p:cNvPicPr>
            <a:picLocks noChangeAspect="1" noChangeArrowheads="1"/>
          </p:cNvPicPr>
          <p:nvPr/>
        </p:nvPicPr>
        <p:blipFill>
          <a:blip r:embed="rId3" cstate="print"/>
          <a:srcRect/>
          <a:stretch>
            <a:fillRect/>
          </a:stretch>
        </p:blipFill>
        <p:spPr bwMode="auto">
          <a:xfrm>
            <a:off x="0" y="0"/>
            <a:ext cx="9140825" cy="6854825"/>
          </a:xfrm>
          <a:prstGeom prst="rect">
            <a:avLst/>
          </a:prstGeom>
          <a:noFill/>
        </p:spPr>
      </p:pic>
      <p:sp>
        <p:nvSpPr>
          <p:cNvPr id="1034244" name="Rectangle 4"/>
          <p:cNvSpPr>
            <a:spLocks noGrp="1" noChangeArrowheads="1"/>
          </p:cNvSpPr>
          <p:nvPr>
            <p:ph type="ctrTitle"/>
          </p:nvPr>
        </p:nvSpPr>
        <p:spPr>
          <a:xfrm>
            <a:off x="367353" y="1734829"/>
            <a:ext cx="3962400" cy="830263"/>
          </a:xfrm>
        </p:spPr>
        <p:txBody>
          <a:bodyPr/>
          <a:lstStyle/>
          <a:p>
            <a:r>
              <a:rPr lang="en-US" sz="2800" dirty="0" smtClean="0"/>
              <a:t>Who’s on First, a RACI on Talent and Team necessary to bring in an </a:t>
            </a:r>
            <a:r>
              <a:rPr lang="en-US" sz="2800" dirty="0" err="1" smtClean="0"/>
              <a:t>EPM</a:t>
            </a:r>
            <a:r>
              <a:rPr lang="en-US" sz="2800" dirty="0" smtClean="0"/>
              <a:t> </a:t>
            </a:r>
            <a:r>
              <a:rPr lang="en-US" sz="2800" dirty="0" smtClean="0"/>
              <a:t>H</a:t>
            </a:r>
            <a:r>
              <a:rPr lang="en-US" sz="2800" dirty="0" smtClean="0"/>
              <a:t>omerun</a:t>
            </a:r>
            <a:endParaRPr lang="en-US" sz="2000" b="1" dirty="0"/>
          </a:p>
        </p:txBody>
      </p:sp>
      <p:grpSp>
        <p:nvGrpSpPr>
          <p:cNvPr id="2" name="Group 6"/>
          <p:cNvGrpSpPr>
            <a:grpSpLocks/>
          </p:cNvGrpSpPr>
          <p:nvPr/>
        </p:nvGrpSpPr>
        <p:grpSpPr bwMode="auto">
          <a:xfrm>
            <a:off x="762000" y="677863"/>
            <a:ext cx="1447800" cy="769937"/>
            <a:chOff x="3272" y="1316"/>
            <a:chExt cx="1889" cy="1002"/>
          </a:xfrm>
        </p:grpSpPr>
        <p:sp>
          <p:nvSpPr>
            <p:cNvPr id="1034247" name="AutoShape 7"/>
            <p:cNvSpPr>
              <a:spLocks noChangeAspect="1" noChangeArrowheads="1" noTextEdit="1"/>
            </p:cNvSpPr>
            <p:nvPr/>
          </p:nvSpPr>
          <p:spPr bwMode="auto">
            <a:xfrm>
              <a:off x="3272" y="1316"/>
              <a:ext cx="1889" cy="1002"/>
            </a:xfrm>
            <a:prstGeom prst="rect">
              <a:avLst/>
            </a:prstGeom>
            <a:noFill/>
            <a:ln w="9525">
              <a:noFill/>
              <a:miter lim="800000"/>
              <a:headEnd/>
              <a:tailEnd/>
            </a:ln>
          </p:spPr>
          <p:txBody>
            <a:bodyPr/>
            <a:lstStyle/>
            <a:p>
              <a:endParaRPr lang="en-US"/>
            </a:p>
          </p:txBody>
        </p:sp>
        <p:sp>
          <p:nvSpPr>
            <p:cNvPr id="1034248" name="Rectangle 8"/>
            <p:cNvSpPr>
              <a:spLocks noChangeArrowheads="1"/>
            </p:cNvSpPr>
            <p:nvPr/>
          </p:nvSpPr>
          <p:spPr bwMode="auto">
            <a:xfrm>
              <a:off x="3803" y="1980"/>
              <a:ext cx="86" cy="325"/>
            </a:xfrm>
            <a:prstGeom prst="rect">
              <a:avLst/>
            </a:prstGeom>
            <a:solidFill>
              <a:srgbClr val="B21A1A"/>
            </a:solidFill>
            <a:ln w="9525">
              <a:noFill/>
              <a:miter lim="800000"/>
              <a:headEnd/>
              <a:tailEnd/>
            </a:ln>
          </p:spPr>
          <p:txBody>
            <a:bodyPr/>
            <a:lstStyle/>
            <a:p>
              <a:endParaRPr lang="en-US"/>
            </a:p>
          </p:txBody>
        </p:sp>
        <p:sp>
          <p:nvSpPr>
            <p:cNvPr id="1034249" name="Freeform 9"/>
            <p:cNvSpPr>
              <a:spLocks/>
            </p:cNvSpPr>
            <p:nvPr/>
          </p:nvSpPr>
          <p:spPr bwMode="auto">
            <a:xfrm>
              <a:off x="4304" y="1971"/>
              <a:ext cx="249" cy="34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endParaRPr lang="en-US"/>
            </a:p>
          </p:txBody>
        </p:sp>
        <p:sp>
          <p:nvSpPr>
            <p:cNvPr id="1034250" name="Freeform 10"/>
            <p:cNvSpPr>
              <a:spLocks/>
            </p:cNvSpPr>
            <p:nvPr/>
          </p:nvSpPr>
          <p:spPr bwMode="auto">
            <a:xfrm>
              <a:off x="3443" y="1971"/>
              <a:ext cx="249" cy="34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endParaRPr lang="en-US"/>
            </a:p>
          </p:txBody>
        </p:sp>
        <p:sp>
          <p:nvSpPr>
            <p:cNvPr id="1034251" name="Freeform 11"/>
            <p:cNvSpPr>
              <a:spLocks noEditPoints="1"/>
            </p:cNvSpPr>
            <p:nvPr/>
          </p:nvSpPr>
          <p:spPr bwMode="auto">
            <a:xfrm>
              <a:off x="4643" y="1971"/>
              <a:ext cx="342" cy="34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endParaRPr lang="en-US"/>
            </a:p>
          </p:txBody>
        </p:sp>
        <p:sp>
          <p:nvSpPr>
            <p:cNvPr id="1034252" name="Freeform 12"/>
            <p:cNvSpPr>
              <a:spLocks/>
            </p:cNvSpPr>
            <p:nvPr/>
          </p:nvSpPr>
          <p:spPr bwMode="auto">
            <a:xfrm>
              <a:off x="4000" y="1971"/>
              <a:ext cx="223" cy="34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endParaRPr lang="en-US"/>
            </a:p>
          </p:txBody>
        </p:sp>
        <p:sp>
          <p:nvSpPr>
            <p:cNvPr id="1034253" name="Freeform 13"/>
            <p:cNvSpPr>
              <a:spLocks/>
            </p:cNvSpPr>
            <p:nvPr/>
          </p:nvSpPr>
          <p:spPr bwMode="auto">
            <a:xfrm>
              <a:off x="3272" y="1586"/>
              <a:ext cx="81"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endParaRPr lang="en-US"/>
            </a:p>
          </p:txBody>
        </p:sp>
        <p:sp>
          <p:nvSpPr>
            <p:cNvPr id="1034254" name="Freeform 14"/>
            <p:cNvSpPr>
              <a:spLocks/>
            </p:cNvSpPr>
            <p:nvPr/>
          </p:nvSpPr>
          <p:spPr bwMode="auto">
            <a:xfrm>
              <a:off x="349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endParaRPr lang="en-US"/>
            </a:p>
          </p:txBody>
        </p:sp>
        <p:sp>
          <p:nvSpPr>
            <p:cNvPr id="1034255" name="Freeform 15"/>
            <p:cNvSpPr>
              <a:spLocks/>
            </p:cNvSpPr>
            <p:nvPr/>
          </p:nvSpPr>
          <p:spPr bwMode="auto">
            <a:xfrm>
              <a:off x="3722" y="1320"/>
              <a:ext cx="81" cy="514"/>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a:p>
          </p:txBody>
        </p:sp>
        <p:sp>
          <p:nvSpPr>
            <p:cNvPr id="1034256" name="Freeform 16"/>
            <p:cNvSpPr>
              <a:spLocks/>
            </p:cNvSpPr>
            <p:nvPr/>
          </p:nvSpPr>
          <p:spPr bwMode="auto">
            <a:xfrm>
              <a:off x="394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1034257" name="Freeform 17"/>
            <p:cNvSpPr>
              <a:spLocks/>
            </p:cNvSpPr>
            <p:nvPr/>
          </p:nvSpPr>
          <p:spPr bwMode="auto">
            <a:xfrm>
              <a:off x="4171" y="1586"/>
              <a:ext cx="86"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endParaRPr lang="en-US"/>
            </a:p>
          </p:txBody>
        </p:sp>
        <p:sp>
          <p:nvSpPr>
            <p:cNvPr id="1034258" name="Freeform 18"/>
            <p:cNvSpPr>
              <a:spLocks/>
            </p:cNvSpPr>
            <p:nvPr/>
          </p:nvSpPr>
          <p:spPr bwMode="auto">
            <a:xfrm>
              <a:off x="439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1034259" name="Freeform 19"/>
            <p:cNvSpPr>
              <a:spLocks/>
            </p:cNvSpPr>
            <p:nvPr/>
          </p:nvSpPr>
          <p:spPr bwMode="auto">
            <a:xfrm>
              <a:off x="4625" y="1320"/>
              <a:ext cx="82" cy="514"/>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a:p>
          </p:txBody>
        </p:sp>
        <p:sp>
          <p:nvSpPr>
            <p:cNvPr id="1034260" name="Freeform 20"/>
            <p:cNvSpPr>
              <a:spLocks/>
            </p:cNvSpPr>
            <p:nvPr/>
          </p:nvSpPr>
          <p:spPr bwMode="auto">
            <a:xfrm>
              <a:off x="484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1034261" name="Freeform 21"/>
            <p:cNvSpPr>
              <a:spLocks/>
            </p:cNvSpPr>
            <p:nvPr/>
          </p:nvSpPr>
          <p:spPr bwMode="auto">
            <a:xfrm>
              <a:off x="5075" y="1586"/>
              <a:ext cx="82"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endParaRPr lang="en-US"/>
            </a:p>
          </p:txBody>
        </p:sp>
      </p:grpSp>
      <p:sp>
        <p:nvSpPr>
          <p:cNvPr id="22" name="Rectangle 4"/>
          <p:cNvSpPr txBox="1">
            <a:spLocks noChangeArrowheads="1"/>
          </p:cNvSpPr>
          <p:nvPr/>
        </p:nvSpPr>
        <p:spPr>
          <a:xfrm>
            <a:off x="301388" y="5244578"/>
            <a:ext cx="3962400" cy="830263"/>
          </a:xfrm>
          <a:prstGeom prst="rect">
            <a:avLst/>
          </a:prstGeom>
        </p:spPr>
        <p:txBody>
          <a:bodyPr/>
          <a:lstStyle/>
          <a:p>
            <a:pPr marL="0" marR="0" lvl="0" indent="0" algn="l" defTabSz="814388" rtl="0" eaLnBrk="0" fontAlgn="base" latinLnBrk="0" hangingPunct="0">
              <a:lnSpc>
                <a:spcPct val="9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chemeClr val="tx2"/>
                </a:solidFill>
                <a:effectLst/>
                <a:uLnTx/>
                <a:uFillTx/>
                <a:latin typeface="+mj-lt"/>
                <a:ea typeface="+mj-ea"/>
                <a:cs typeface="+mj-cs"/>
              </a:rPr>
              <a:t>Micaela Hoskins</a:t>
            </a:r>
          </a:p>
          <a:p>
            <a:pPr marL="0" marR="0" lvl="0" indent="0" algn="l" defTabSz="814388" rtl="0" eaLnBrk="0" fontAlgn="base" latinLnBrk="0" hangingPunct="0">
              <a:lnSpc>
                <a:spcPct val="90000"/>
              </a:lnSpc>
              <a:spcBef>
                <a:spcPct val="0"/>
              </a:spcBef>
              <a:spcAft>
                <a:spcPct val="0"/>
              </a:spcAft>
              <a:buClrTx/>
              <a:buSzTx/>
              <a:buFontTx/>
              <a:buNone/>
              <a:tabLst/>
              <a:defRPr/>
            </a:pPr>
            <a:r>
              <a:rPr lang="en-US" sz="2000" b="1" kern="0" dirty="0" smtClean="0">
                <a:solidFill>
                  <a:schemeClr val="tx2"/>
                </a:solidFill>
                <a:latin typeface="+mj-lt"/>
                <a:ea typeface="+mj-ea"/>
                <a:cs typeface="+mj-cs"/>
              </a:rPr>
              <a:t>Jan 19, 2010</a:t>
            </a:r>
            <a:endParaRPr kumimoji="0" lang="en-US" sz="2000" b="1" i="0" u="none" strike="noStrike" kern="0" cap="none" spc="0" normalizeH="0" baseline="0" noProof="0" dirty="0">
              <a:ln>
                <a:noFill/>
              </a:ln>
              <a:solidFill>
                <a:schemeClr val="tx2"/>
              </a:solidFill>
              <a:effectLst/>
              <a:uLnTx/>
              <a:uFillTx/>
              <a:latin typeface="+mj-lt"/>
              <a:ea typeface="+mj-ea"/>
              <a:cs typeface="+mj-cs"/>
            </a:endParaRPr>
          </a:p>
        </p:txBody>
      </p:sp>
      <p:pic>
        <p:nvPicPr>
          <p:cNvPr id="23" name="Picture 2"/>
          <p:cNvPicPr>
            <a:picLocks noChangeAspect="1" noChangeArrowheads="1"/>
          </p:cNvPicPr>
          <p:nvPr/>
        </p:nvPicPr>
        <p:blipFill>
          <a:blip r:embed="rId4" cstate="print"/>
          <a:srcRect l="13061" t="13796" r="67716" b="54542"/>
          <a:stretch>
            <a:fillRect/>
          </a:stretch>
        </p:blipFill>
        <p:spPr bwMode="auto">
          <a:xfrm>
            <a:off x="4203510" y="1460309"/>
            <a:ext cx="4940490" cy="307074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0344150" y="1543050"/>
            <a:ext cx="19859625" cy="514350"/>
            <a:chOff x="-4235" y="0"/>
            <a:chExt cx="12510" cy="324"/>
          </a:xfrm>
        </p:grpSpPr>
        <p:sp>
          <p:nvSpPr>
            <p:cNvPr id="29935" name="Line 639"/>
            <p:cNvSpPr>
              <a:spLocks noChangeShapeType="1"/>
            </p:cNvSpPr>
            <p:nvPr/>
          </p:nvSpPr>
          <p:spPr bwMode="auto">
            <a:xfrm flipH="1" flipV="1">
              <a:off x="6013" y="0"/>
              <a:ext cx="0" cy="324"/>
            </a:xfrm>
            <a:prstGeom prst="line">
              <a:avLst/>
            </a:prstGeom>
            <a:noFill/>
            <a:ln w="6350">
              <a:noFill/>
              <a:round/>
              <a:headEnd/>
              <a:tailEnd/>
            </a:ln>
          </p:spPr>
          <p:txBody>
            <a:bodyPr wrap="none" lIns="82124" tIns="41061" rIns="82124" bIns="41061" anchor="ctr">
              <a:spAutoFit/>
            </a:bodyPr>
            <a:lstStyle/>
            <a:p>
              <a:endParaRPr lang="en-US"/>
            </a:p>
          </p:txBody>
        </p:sp>
        <p:grpSp>
          <p:nvGrpSpPr>
            <p:cNvPr id="4" name="Group 4"/>
            <p:cNvGrpSpPr>
              <a:grpSpLocks/>
            </p:cNvGrpSpPr>
            <p:nvPr/>
          </p:nvGrpSpPr>
          <p:grpSpPr bwMode="auto">
            <a:xfrm>
              <a:off x="-2763" y="0"/>
              <a:ext cx="11038" cy="324"/>
              <a:chOff x="-2723" y="-864"/>
              <a:chExt cx="11038" cy="324"/>
            </a:xfrm>
          </p:grpSpPr>
          <p:sp>
            <p:nvSpPr>
              <p:cNvPr id="29982" name="Text Box 36"/>
              <p:cNvSpPr txBox="1">
                <a:spLocks noChangeArrowheads="1"/>
              </p:cNvSpPr>
              <p:nvPr/>
            </p:nvSpPr>
            <p:spPr bwMode="auto">
              <a:xfrm flipH="1">
                <a:off x="3176" y="-789"/>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2004</a:t>
                </a:r>
              </a:p>
            </p:txBody>
          </p:sp>
          <p:sp>
            <p:nvSpPr>
              <p:cNvPr id="29983" name="Text Box 37"/>
              <p:cNvSpPr txBox="1">
                <a:spLocks noChangeArrowheads="1"/>
              </p:cNvSpPr>
              <p:nvPr/>
            </p:nvSpPr>
            <p:spPr bwMode="auto">
              <a:xfrm flipH="1">
                <a:off x="2807" y="-789"/>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2003</a:t>
                </a:r>
              </a:p>
            </p:txBody>
          </p:sp>
          <p:sp>
            <p:nvSpPr>
              <p:cNvPr id="29984" name="Text Box 39"/>
              <p:cNvSpPr txBox="1">
                <a:spLocks noChangeArrowheads="1"/>
              </p:cNvSpPr>
              <p:nvPr/>
            </p:nvSpPr>
            <p:spPr bwMode="auto">
              <a:xfrm flipH="1">
                <a:off x="3544" y="-789"/>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2005</a:t>
                </a:r>
              </a:p>
            </p:txBody>
          </p:sp>
          <p:sp>
            <p:nvSpPr>
              <p:cNvPr id="29985" name="Text Box 40"/>
              <p:cNvSpPr txBox="1">
                <a:spLocks noChangeArrowheads="1"/>
              </p:cNvSpPr>
              <p:nvPr/>
            </p:nvSpPr>
            <p:spPr bwMode="auto">
              <a:xfrm flipH="1">
                <a:off x="3913" y="-789"/>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2006</a:t>
                </a:r>
              </a:p>
            </p:txBody>
          </p:sp>
          <p:sp>
            <p:nvSpPr>
              <p:cNvPr id="29986" name="Text Box 50"/>
              <p:cNvSpPr txBox="1">
                <a:spLocks noChangeArrowheads="1"/>
              </p:cNvSpPr>
              <p:nvPr/>
            </p:nvSpPr>
            <p:spPr bwMode="auto">
              <a:xfrm flipH="1">
                <a:off x="5019" y="-789"/>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2007</a:t>
                </a:r>
              </a:p>
            </p:txBody>
          </p:sp>
          <p:sp>
            <p:nvSpPr>
              <p:cNvPr id="29987" name="Text Box 51"/>
              <p:cNvSpPr txBox="1">
                <a:spLocks noChangeArrowheads="1"/>
              </p:cNvSpPr>
              <p:nvPr/>
            </p:nvSpPr>
            <p:spPr bwMode="auto">
              <a:xfrm flipH="1">
                <a:off x="4650" y="-789"/>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2006</a:t>
                </a:r>
              </a:p>
            </p:txBody>
          </p:sp>
          <p:sp>
            <p:nvSpPr>
              <p:cNvPr id="29988" name="Text Box 52"/>
              <p:cNvSpPr txBox="1">
                <a:spLocks noChangeArrowheads="1"/>
              </p:cNvSpPr>
              <p:nvPr/>
            </p:nvSpPr>
            <p:spPr bwMode="auto">
              <a:xfrm flipH="1">
                <a:off x="4282" y="-789"/>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2007</a:t>
                </a:r>
              </a:p>
            </p:txBody>
          </p:sp>
          <p:sp>
            <p:nvSpPr>
              <p:cNvPr id="29989" name="Text Box 53"/>
              <p:cNvSpPr txBox="1">
                <a:spLocks noChangeArrowheads="1"/>
              </p:cNvSpPr>
              <p:nvPr/>
            </p:nvSpPr>
            <p:spPr bwMode="auto">
              <a:xfrm flipH="1">
                <a:off x="5387" y="-789"/>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2008</a:t>
                </a:r>
              </a:p>
            </p:txBody>
          </p:sp>
          <p:sp>
            <p:nvSpPr>
              <p:cNvPr id="29990" name="Text Box 54"/>
              <p:cNvSpPr txBox="1">
                <a:spLocks noChangeArrowheads="1"/>
              </p:cNvSpPr>
              <p:nvPr/>
            </p:nvSpPr>
            <p:spPr bwMode="auto">
              <a:xfrm flipH="1">
                <a:off x="5880" y="-789"/>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29991" name="Line 57"/>
              <p:cNvSpPr>
                <a:spLocks noChangeShapeType="1"/>
              </p:cNvSpPr>
              <p:nvPr/>
            </p:nvSpPr>
            <p:spPr bwMode="auto">
              <a:xfrm flipV="1">
                <a:off x="-2723" y="-864"/>
                <a:ext cx="0" cy="324"/>
              </a:xfrm>
              <a:prstGeom prst="line">
                <a:avLst/>
              </a:prstGeom>
              <a:noFill/>
              <a:ln w="6350">
                <a:solidFill>
                  <a:srgbClr val="1226B6"/>
                </a:solidFill>
                <a:round/>
                <a:headEnd/>
                <a:tailEnd/>
              </a:ln>
            </p:spPr>
            <p:txBody>
              <a:bodyPr wrap="none" lIns="82124" tIns="41061" rIns="82124" bIns="41061" anchor="ctr">
                <a:spAutoFit/>
              </a:bodyPr>
              <a:lstStyle/>
              <a:p>
                <a:endParaRPr lang="en-US"/>
              </a:p>
            </p:txBody>
          </p:sp>
          <p:grpSp>
            <p:nvGrpSpPr>
              <p:cNvPr id="5" name="Group 15"/>
              <p:cNvGrpSpPr>
                <a:grpSpLocks/>
              </p:cNvGrpSpPr>
              <p:nvPr/>
            </p:nvGrpSpPr>
            <p:grpSpPr bwMode="auto">
              <a:xfrm>
                <a:off x="2797" y="-864"/>
                <a:ext cx="5518" cy="324"/>
                <a:chOff x="2797" y="-864"/>
                <a:chExt cx="5518" cy="324"/>
              </a:xfrm>
            </p:grpSpPr>
            <p:sp>
              <p:nvSpPr>
                <p:cNvPr id="29993" name="Line 70"/>
                <p:cNvSpPr>
                  <a:spLocks noChangeShapeType="1"/>
                </p:cNvSpPr>
                <p:nvPr/>
              </p:nvSpPr>
              <p:spPr bwMode="auto">
                <a:xfrm flipH="1" flipV="1">
                  <a:off x="2797" y="-864"/>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29994" name="Line 71"/>
                <p:cNvSpPr>
                  <a:spLocks noChangeShapeType="1"/>
                </p:cNvSpPr>
                <p:nvPr/>
              </p:nvSpPr>
              <p:spPr bwMode="auto">
                <a:xfrm flipH="1" flipV="1">
                  <a:off x="3533" y="-864"/>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29995" name="Line 72"/>
                <p:cNvSpPr>
                  <a:spLocks noChangeShapeType="1"/>
                </p:cNvSpPr>
                <p:nvPr/>
              </p:nvSpPr>
              <p:spPr bwMode="auto">
                <a:xfrm flipH="1" flipV="1">
                  <a:off x="3165" y="-864"/>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29996" name="Line 73"/>
                <p:cNvSpPr>
                  <a:spLocks noChangeShapeType="1"/>
                </p:cNvSpPr>
                <p:nvPr/>
              </p:nvSpPr>
              <p:spPr bwMode="auto">
                <a:xfrm flipH="1" flipV="1">
                  <a:off x="4269" y="-864"/>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29997" name="Line 74"/>
                <p:cNvSpPr>
                  <a:spLocks noChangeShapeType="1"/>
                </p:cNvSpPr>
                <p:nvPr/>
              </p:nvSpPr>
              <p:spPr bwMode="auto">
                <a:xfrm flipH="1" flipV="1">
                  <a:off x="3901" y="-864"/>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29998" name="Line 75"/>
                <p:cNvSpPr>
                  <a:spLocks noChangeShapeType="1"/>
                </p:cNvSpPr>
                <p:nvPr/>
              </p:nvSpPr>
              <p:spPr bwMode="auto">
                <a:xfrm flipH="1" flipV="1">
                  <a:off x="5005" y="-864"/>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29999" name="Line 76"/>
                <p:cNvSpPr>
                  <a:spLocks noChangeShapeType="1"/>
                </p:cNvSpPr>
                <p:nvPr/>
              </p:nvSpPr>
              <p:spPr bwMode="auto">
                <a:xfrm flipH="1" flipV="1">
                  <a:off x="4637" y="-864"/>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30000" name="Line 78"/>
                <p:cNvSpPr>
                  <a:spLocks noChangeShapeType="1"/>
                </p:cNvSpPr>
                <p:nvPr/>
              </p:nvSpPr>
              <p:spPr bwMode="auto">
                <a:xfrm flipH="1" flipV="1">
                  <a:off x="6109" y="-864"/>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30001" name="Line 79"/>
                <p:cNvSpPr>
                  <a:spLocks noChangeShapeType="1"/>
                </p:cNvSpPr>
                <p:nvPr/>
              </p:nvSpPr>
              <p:spPr bwMode="auto">
                <a:xfrm flipH="1" flipV="1">
                  <a:off x="5741" y="-864"/>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30002" name="Text Box 36"/>
                <p:cNvSpPr txBox="1">
                  <a:spLocks noChangeArrowheads="1"/>
                </p:cNvSpPr>
                <p:nvPr/>
              </p:nvSpPr>
              <p:spPr bwMode="auto">
                <a:xfrm flipH="1">
                  <a:off x="5752" y="-789"/>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2009</a:t>
                  </a:r>
                </a:p>
              </p:txBody>
            </p:sp>
            <p:sp>
              <p:nvSpPr>
                <p:cNvPr id="30003" name="Text Box 39"/>
                <p:cNvSpPr txBox="1">
                  <a:spLocks noChangeArrowheads="1"/>
                </p:cNvSpPr>
                <p:nvPr/>
              </p:nvSpPr>
              <p:spPr bwMode="auto">
                <a:xfrm flipH="1">
                  <a:off x="6120" y="-789"/>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2010</a:t>
                  </a:r>
                </a:p>
              </p:txBody>
            </p:sp>
            <p:sp>
              <p:nvSpPr>
                <p:cNvPr id="30004" name="Text Box 40"/>
                <p:cNvSpPr txBox="1">
                  <a:spLocks noChangeArrowheads="1"/>
                </p:cNvSpPr>
                <p:nvPr/>
              </p:nvSpPr>
              <p:spPr bwMode="auto">
                <a:xfrm flipH="1">
                  <a:off x="6489" y="-789"/>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2011</a:t>
                  </a:r>
                </a:p>
              </p:txBody>
            </p:sp>
            <p:sp>
              <p:nvSpPr>
                <p:cNvPr id="30005" name="Text Box 50"/>
                <p:cNvSpPr txBox="1">
                  <a:spLocks noChangeArrowheads="1"/>
                </p:cNvSpPr>
                <p:nvPr/>
              </p:nvSpPr>
              <p:spPr bwMode="auto">
                <a:xfrm flipH="1">
                  <a:off x="7595" y="-789"/>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2014</a:t>
                  </a:r>
                </a:p>
              </p:txBody>
            </p:sp>
            <p:sp>
              <p:nvSpPr>
                <p:cNvPr id="30006" name="Text Box 51"/>
                <p:cNvSpPr txBox="1">
                  <a:spLocks noChangeArrowheads="1"/>
                </p:cNvSpPr>
                <p:nvPr/>
              </p:nvSpPr>
              <p:spPr bwMode="auto">
                <a:xfrm flipH="1">
                  <a:off x="7226" y="-789"/>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2013</a:t>
                  </a:r>
                </a:p>
              </p:txBody>
            </p:sp>
            <p:sp>
              <p:nvSpPr>
                <p:cNvPr id="30007" name="Text Box 52"/>
                <p:cNvSpPr txBox="1">
                  <a:spLocks noChangeArrowheads="1"/>
                </p:cNvSpPr>
                <p:nvPr/>
              </p:nvSpPr>
              <p:spPr bwMode="auto">
                <a:xfrm flipH="1">
                  <a:off x="6858" y="-789"/>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2012</a:t>
                  </a:r>
                </a:p>
              </p:txBody>
            </p:sp>
            <p:sp>
              <p:nvSpPr>
                <p:cNvPr id="30008" name="Text Box 53"/>
                <p:cNvSpPr txBox="1">
                  <a:spLocks noChangeArrowheads="1"/>
                </p:cNvSpPr>
                <p:nvPr/>
              </p:nvSpPr>
              <p:spPr bwMode="auto">
                <a:xfrm flipH="1">
                  <a:off x="7963" y="-789"/>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2015</a:t>
                  </a:r>
                </a:p>
              </p:txBody>
            </p:sp>
            <p:sp>
              <p:nvSpPr>
                <p:cNvPr id="30009" name="Line 70"/>
                <p:cNvSpPr>
                  <a:spLocks noChangeShapeType="1"/>
                </p:cNvSpPr>
                <p:nvPr/>
              </p:nvSpPr>
              <p:spPr bwMode="auto">
                <a:xfrm flipH="1" flipV="1">
                  <a:off x="5373" y="-864"/>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30010" name="Line 71"/>
                <p:cNvSpPr>
                  <a:spLocks noChangeShapeType="1"/>
                </p:cNvSpPr>
                <p:nvPr/>
              </p:nvSpPr>
              <p:spPr bwMode="auto">
                <a:xfrm flipH="1" flipV="1">
                  <a:off x="6109" y="-864"/>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30011" name="Line 72"/>
                <p:cNvSpPr>
                  <a:spLocks noChangeShapeType="1"/>
                </p:cNvSpPr>
                <p:nvPr/>
              </p:nvSpPr>
              <p:spPr bwMode="auto">
                <a:xfrm flipH="1" flipV="1">
                  <a:off x="5741" y="-864"/>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30012" name="Line 73"/>
                <p:cNvSpPr>
                  <a:spLocks noChangeShapeType="1"/>
                </p:cNvSpPr>
                <p:nvPr/>
              </p:nvSpPr>
              <p:spPr bwMode="auto">
                <a:xfrm flipH="1" flipV="1">
                  <a:off x="6845" y="-864"/>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30013" name="Line 74"/>
                <p:cNvSpPr>
                  <a:spLocks noChangeShapeType="1"/>
                </p:cNvSpPr>
                <p:nvPr/>
              </p:nvSpPr>
              <p:spPr bwMode="auto">
                <a:xfrm flipH="1" flipV="1">
                  <a:off x="6477" y="-864"/>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30014" name="Line 75"/>
                <p:cNvSpPr>
                  <a:spLocks noChangeShapeType="1"/>
                </p:cNvSpPr>
                <p:nvPr/>
              </p:nvSpPr>
              <p:spPr bwMode="auto">
                <a:xfrm flipH="1" flipV="1">
                  <a:off x="7581" y="-864"/>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30015" name="Line 76"/>
                <p:cNvSpPr>
                  <a:spLocks noChangeShapeType="1"/>
                </p:cNvSpPr>
                <p:nvPr/>
              </p:nvSpPr>
              <p:spPr bwMode="auto">
                <a:xfrm flipH="1" flipV="1">
                  <a:off x="7213" y="-864"/>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30016" name="Line 77"/>
                <p:cNvSpPr>
                  <a:spLocks noChangeShapeType="1"/>
                </p:cNvSpPr>
                <p:nvPr/>
              </p:nvSpPr>
              <p:spPr bwMode="auto">
                <a:xfrm flipH="1" flipV="1">
                  <a:off x="7949" y="-864"/>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grpSp>
        </p:grpSp>
        <p:sp>
          <p:nvSpPr>
            <p:cNvPr id="29937" name="Text Box 83"/>
            <p:cNvSpPr txBox="1">
              <a:spLocks noChangeArrowheads="1"/>
            </p:cNvSpPr>
            <p:nvPr/>
          </p:nvSpPr>
          <p:spPr bwMode="auto">
            <a:xfrm flipH="1">
              <a:off x="-915" y="75"/>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1993</a:t>
              </a:r>
            </a:p>
          </p:txBody>
        </p:sp>
        <p:sp>
          <p:nvSpPr>
            <p:cNvPr id="29938" name="Text Box 84"/>
            <p:cNvSpPr txBox="1">
              <a:spLocks noChangeArrowheads="1"/>
            </p:cNvSpPr>
            <p:nvPr/>
          </p:nvSpPr>
          <p:spPr bwMode="auto">
            <a:xfrm flipH="1">
              <a:off x="190" y="75"/>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1996</a:t>
              </a:r>
            </a:p>
          </p:txBody>
        </p:sp>
        <p:sp>
          <p:nvSpPr>
            <p:cNvPr id="29939" name="Text Box 85"/>
            <p:cNvSpPr txBox="1">
              <a:spLocks noChangeArrowheads="1"/>
            </p:cNvSpPr>
            <p:nvPr/>
          </p:nvSpPr>
          <p:spPr bwMode="auto">
            <a:xfrm flipH="1">
              <a:off x="-179" y="75"/>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1995</a:t>
              </a:r>
            </a:p>
          </p:txBody>
        </p:sp>
        <p:sp>
          <p:nvSpPr>
            <p:cNvPr id="29940" name="Text Box 86"/>
            <p:cNvSpPr txBox="1">
              <a:spLocks noChangeArrowheads="1"/>
            </p:cNvSpPr>
            <p:nvPr/>
          </p:nvSpPr>
          <p:spPr bwMode="auto">
            <a:xfrm flipH="1">
              <a:off x="558" y="75"/>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1997</a:t>
              </a:r>
            </a:p>
          </p:txBody>
        </p:sp>
        <p:sp>
          <p:nvSpPr>
            <p:cNvPr id="29941" name="Text Box 87"/>
            <p:cNvSpPr txBox="1">
              <a:spLocks noChangeArrowheads="1"/>
            </p:cNvSpPr>
            <p:nvPr/>
          </p:nvSpPr>
          <p:spPr bwMode="auto">
            <a:xfrm flipH="1">
              <a:off x="-547" y="75"/>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1994</a:t>
              </a:r>
            </a:p>
          </p:txBody>
        </p:sp>
        <p:sp>
          <p:nvSpPr>
            <p:cNvPr id="29942" name="Text Box 88"/>
            <p:cNvSpPr txBox="1">
              <a:spLocks noChangeArrowheads="1"/>
            </p:cNvSpPr>
            <p:nvPr/>
          </p:nvSpPr>
          <p:spPr bwMode="auto">
            <a:xfrm flipH="1">
              <a:off x="1664" y="75"/>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2000</a:t>
              </a:r>
            </a:p>
          </p:txBody>
        </p:sp>
        <p:sp>
          <p:nvSpPr>
            <p:cNvPr id="29943" name="Text Box 89"/>
            <p:cNvSpPr txBox="1">
              <a:spLocks noChangeArrowheads="1"/>
            </p:cNvSpPr>
            <p:nvPr/>
          </p:nvSpPr>
          <p:spPr bwMode="auto">
            <a:xfrm flipH="1">
              <a:off x="1295" y="75"/>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1999</a:t>
              </a:r>
            </a:p>
          </p:txBody>
        </p:sp>
        <p:sp>
          <p:nvSpPr>
            <p:cNvPr id="29944" name="Text Box 90"/>
            <p:cNvSpPr txBox="1">
              <a:spLocks noChangeArrowheads="1"/>
            </p:cNvSpPr>
            <p:nvPr/>
          </p:nvSpPr>
          <p:spPr bwMode="auto">
            <a:xfrm flipH="1">
              <a:off x="927" y="75"/>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1998</a:t>
              </a:r>
            </a:p>
          </p:txBody>
        </p:sp>
        <p:sp>
          <p:nvSpPr>
            <p:cNvPr id="29945" name="Text Box 91"/>
            <p:cNvSpPr txBox="1">
              <a:spLocks noChangeArrowheads="1"/>
            </p:cNvSpPr>
            <p:nvPr/>
          </p:nvSpPr>
          <p:spPr bwMode="auto">
            <a:xfrm flipH="1">
              <a:off x="2032" y="75"/>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2001</a:t>
              </a:r>
            </a:p>
          </p:txBody>
        </p:sp>
        <p:sp>
          <p:nvSpPr>
            <p:cNvPr id="29946" name="Text Box 93"/>
            <p:cNvSpPr txBox="1">
              <a:spLocks noChangeArrowheads="1"/>
            </p:cNvSpPr>
            <p:nvPr/>
          </p:nvSpPr>
          <p:spPr bwMode="auto">
            <a:xfrm flipH="1">
              <a:off x="-4231" y="75"/>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1984</a:t>
              </a:r>
            </a:p>
          </p:txBody>
        </p:sp>
        <p:sp>
          <p:nvSpPr>
            <p:cNvPr id="29947" name="Text Box 94"/>
            <p:cNvSpPr txBox="1">
              <a:spLocks noChangeArrowheads="1"/>
            </p:cNvSpPr>
            <p:nvPr/>
          </p:nvSpPr>
          <p:spPr bwMode="auto">
            <a:xfrm flipH="1">
              <a:off x="-3126" y="75"/>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1987</a:t>
              </a:r>
            </a:p>
          </p:txBody>
        </p:sp>
        <p:sp>
          <p:nvSpPr>
            <p:cNvPr id="29948" name="Text Box 95"/>
            <p:cNvSpPr txBox="1">
              <a:spLocks noChangeArrowheads="1"/>
            </p:cNvSpPr>
            <p:nvPr/>
          </p:nvSpPr>
          <p:spPr bwMode="auto">
            <a:xfrm flipH="1">
              <a:off x="-3495" y="75"/>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1986</a:t>
              </a:r>
            </a:p>
          </p:txBody>
        </p:sp>
        <p:sp>
          <p:nvSpPr>
            <p:cNvPr id="29949" name="Text Box 96"/>
            <p:cNvSpPr txBox="1">
              <a:spLocks noChangeArrowheads="1"/>
            </p:cNvSpPr>
            <p:nvPr/>
          </p:nvSpPr>
          <p:spPr bwMode="auto">
            <a:xfrm flipH="1">
              <a:off x="-2758" y="75"/>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1988</a:t>
              </a:r>
            </a:p>
          </p:txBody>
        </p:sp>
        <p:sp>
          <p:nvSpPr>
            <p:cNvPr id="29950" name="Text Box 97"/>
            <p:cNvSpPr txBox="1">
              <a:spLocks noChangeArrowheads="1"/>
            </p:cNvSpPr>
            <p:nvPr/>
          </p:nvSpPr>
          <p:spPr bwMode="auto">
            <a:xfrm flipH="1">
              <a:off x="-1652" y="75"/>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1991</a:t>
              </a:r>
            </a:p>
          </p:txBody>
        </p:sp>
        <p:sp>
          <p:nvSpPr>
            <p:cNvPr id="29951" name="Text Box 98"/>
            <p:cNvSpPr txBox="1">
              <a:spLocks noChangeArrowheads="1"/>
            </p:cNvSpPr>
            <p:nvPr/>
          </p:nvSpPr>
          <p:spPr bwMode="auto">
            <a:xfrm flipH="1">
              <a:off x="-2021" y="75"/>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1990</a:t>
              </a:r>
            </a:p>
          </p:txBody>
        </p:sp>
        <p:sp>
          <p:nvSpPr>
            <p:cNvPr id="29952" name="Text Box 99"/>
            <p:cNvSpPr txBox="1">
              <a:spLocks noChangeArrowheads="1"/>
            </p:cNvSpPr>
            <p:nvPr/>
          </p:nvSpPr>
          <p:spPr bwMode="auto">
            <a:xfrm flipH="1">
              <a:off x="-2389" y="75"/>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1989</a:t>
              </a:r>
            </a:p>
          </p:txBody>
        </p:sp>
        <p:sp>
          <p:nvSpPr>
            <p:cNvPr id="29953" name="Text Box 100"/>
            <p:cNvSpPr txBox="1">
              <a:spLocks noChangeArrowheads="1"/>
            </p:cNvSpPr>
            <p:nvPr/>
          </p:nvSpPr>
          <p:spPr bwMode="auto">
            <a:xfrm flipH="1">
              <a:off x="-1284" y="75"/>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1992</a:t>
              </a:r>
            </a:p>
          </p:txBody>
        </p:sp>
        <p:sp>
          <p:nvSpPr>
            <p:cNvPr id="29954" name="Text Box 101"/>
            <p:cNvSpPr txBox="1">
              <a:spLocks noChangeArrowheads="1"/>
            </p:cNvSpPr>
            <p:nvPr/>
          </p:nvSpPr>
          <p:spPr bwMode="auto">
            <a:xfrm flipH="1">
              <a:off x="-3863" y="75"/>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1985</a:t>
              </a:r>
            </a:p>
          </p:txBody>
        </p:sp>
        <p:sp>
          <p:nvSpPr>
            <p:cNvPr id="29955" name="Line 107"/>
            <p:cNvSpPr>
              <a:spLocks noChangeShapeType="1"/>
            </p:cNvSpPr>
            <p:nvPr/>
          </p:nvSpPr>
          <p:spPr bwMode="auto">
            <a:xfrm flipV="1">
              <a:off x="-3500" y="0"/>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29956" name="Line 108"/>
            <p:cNvSpPr>
              <a:spLocks noChangeShapeType="1"/>
            </p:cNvSpPr>
            <p:nvPr/>
          </p:nvSpPr>
          <p:spPr bwMode="auto">
            <a:xfrm flipV="1">
              <a:off x="-3132" y="0"/>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29957" name="Line 109"/>
            <p:cNvSpPr>
              <a:spLocks noChangeShapeType="1"/>
            </p:cNvSpPr>
            <p:nvPr/>
          </p:nvSpPr>
          <p:spPr bwMode="auto">
            <a:xfrm flipV="1">
              <a:off x="-4235" y="0"/>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29958" name="Line 110"/>
            <p:cNvSpPr>
              <a:spLocks noChangeShapeType="1"/>
            </p:cNvSpPr>
            <p:nvPr/>
          </p:nvSpPr>
          <p:spPr bwMode="auto">
            <a:xfrm flipV="1">
              <a:off x="-3868" y="0"/>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29959" name="Line 111"/>
            <p:cNvSpPr>
              <a:spLocks noChangeShapeType="1"/>
            </p:cNvSpPr>
            <p:nvPr/>
          </p:nvSpPr>
          <p:spPr bwMode="auto">
            <a:xfrm flipV="1">
              <a:off x="-2764" y="0"/>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grpSp>
          <p:nvGrpSpPr>
            <p:cNvPr id="6" name="Group 112"/>
            <p:cNvGrpSpPr>
              <a:grpSpLocks/>
            </p:cNvGrpSpPr>
            <p:nvPr/>
          </p:nvGrpSpPr>
          <p:grpSpPr bwMode="auto">
            <a:xfrm>
              <a:off x="-1661" y="0"/>
              <a:ext cx="2576" cy="324"/>
              <a:chOff x="4541" y="966"/>
              <a:chExt cx="2576" cy="324"/>
            </a:xfrm>
          </p:grpSpPr>
          <p:sp>
            <p:nvSpPr>
              <p:cNvPr id="29974" name="Line 113"/>
              <p:cNvSpPr>
                <a:spLocks noChangeShapeType="1"/>
              </p:cNvSpPr>
              <p:nvPr/>
            </p:nvSpPr>
            <p:spPr bwMode="auto">
              <a:xfrm flipH="1" flipV="1">
                <a:off x="4909" y="966"/>
                <a:ext cx="0" cy="324"/>
              </a:xfrm>
              <a:prstGeom prst="line">
                <a:avLst/>
              </a:prstGeom>
              <a:noFill/>
              <a:ln w="6350">
                <a:solidFill>
                  <a:srgbClr val="777777"/>
                </a:solidFill>
                <a:round/>
                <a:headEnd/>
                <a:tailEnd/>
              </a:ln>
            </p:spPr>
            <p:txBody>
              <a:bodyPr lIns="82124" tIns="41061" rIns="82124" bIns="41061" anchor="ctr">
                <a:spAutoFit/>
              </a:bodyPr>
              <a:lstStyle/>
              <a:p>
                <a:endParaRPr lang="en-US"/>
              </a:p>
            </p:txBody>
          </p:sp>
          <p:sp>
            <p:nvSpPr>
              <p:cNvPr id="29975" name="Line 114"/>
              <p:cNvSpPr>
                <a:spLocks noChangeShapeType="1"/>
              </p:cNvSpPr>
              <p:nvPr/>
            </p:nvSpPr>
            <p:spPr bwMode="auto">
              <a:xfrm flipH="1" flipV="1">
                <a:off x="4541" y="966"/>
                <a:ext cx="0" cy="324"/>
              </a:xfrm>
              <a:prstGeom prst="line">
                <a:avLst/>
              </a:prstGeom>
              <a:noFill/>
              <a:ln w="6350">
                <a:solidFill>
                  <a:srgbClr val="777777"/>
                </a:solidFill>
                <a:round/>
                <a:headEnd/>
                <a:tailEnd/>
              </a:ln>
            </p:spPr>
            <p:txBody>
              <a:bodyPr lIns="82124" tIns="41061" rIns="82124" bIns="41061" anchor="ctr">
                <a:spAutoFit/>
              </a:bodyPr>
              <a:lstStyle/>
              <a:p>
                <a:endParaRPr lang="en-US"/>
              </a:p>
            </p:txBody>
          </p:sp>
          <p:sp>
            <p:nvSpPr>
              <p:cNvPr id="29976" name="Line 115"/>
              <p:cNvSpPr>
                <a:spLocks noChangeShapeType="1"/>
              </p:cNvSpPr>
              <p:nvPr/>
            </p:nvSpPr>
            <p:spPr bwMode="auto">
              <a:xfrm flipH="1" flipV="1">
                <a:off x="5645" y="966"/>
                <a:ext cx="0" cy="324"/>
              </a:xfrm>
              <a:prstGeom prst="line">
                <a:avLst/>
              </a:prstGeom>
              <a:noFill/>
              <a:ln w="6350">
                <a:solidFill>
                  <a:srgbClr val="777777"/>
                </a:solidFill>
                <a:round/>
                <a:headEnd/>
                <a:tailEnd/>
              </a:ln>
            </p:spPr>
            <p:txBody>
              <a:bodyPr lIns="82124" tIns="41061" rIns="82124" bIns="41061" anchor="ctr">
                <a:spAutoFit/>
              </a:bodyPr>
              <a:lstStyle/>
              <a:p>
                <a:endParaRPr lang="en-US"/>
              </a:p>
            </p:txBody>
          </p:sp>
          <p:sp>
            <p:nvSpPr>
              <p:cNvPr id="29977" name="Line 116"/>
              <p:cNvSpPr>
                <a:spLocks noChangeShapeType="1"/>
              </p:cNvSpPr>
              <p:nvPr/>
            </p:nvSpPr>
            <p:spPr bwMode="auto">
              <a:xfrm flipH="1" flipV="1">
                <a:off x="5277" y="966"/>
                <a:ext cx="0" cy="324"/>
              </a:xfrm>
              <a:prstGeom prst="line">
                <a:avLst/>
              </a:prstGeom>
              <a:noFill/>
              <a:ln w="6350">
                <a:solidFill>
                  <a:srgbClr val="777777"/>
                </a:solidFill>
                <a:round/>
                <a:headEnd/>
                <a:tailEnd/>
              </a:ln>
            </p:spPr>
            <p:txBody>
              <a:bodyPr lIns="82124" tIns="41061" rIns="82124" bIns="41061" anchor="ctr">
                <a:spAutoFit/>
              </a:bodyPr>
              <a:lstStyle/>
              <a:p>
                <a:endParaRPr lang="en-US"/>
              </a:p>
            </p:txBody>
          </p:sp>
          <p:sp>
            <p:nvSpPr>
              <p:cNvPr id="29978" name="Line 117"/>
              <p:cNvSpPr>
                <a:spLocks noChangeShapeType="1"/>
              </p:cNvSpPr>
              <p:nvPr/>
            </p:nvSpPr>
            <p:spPr bwMode="auto">
              <a:xfrm flipH="1" flipV="1">
                <a:off x="6381" y="966"/>
                <a:ext cx="0" cy="324"/>
              </a:xfrm>
              <a:prstGeom prst="line">
                <a:avLst/>
              </a:prstGeom>
              <a:noFill/>
              <a:ln w="6350">
                <a:solidFill>
                  <a:srgbClr val="777777"/>
                </a:solidFill>
                <a:round/>
                <a:headEnd/>
                <a:tailEnd/>
              </a:ln>
            </p:spPr>
            <p:txBody>
              <a:bodyPr lIns="82124" tIns="41061" rIns="82124" bIns="41061" anchor="ctr">
                <a:spAutoFit/>
              </a:bodyPr>
              <a:lstStyle/>
              <a:p>
                <a:endParaRPr lang="en-US"/>
              </a:p>
            </p:txBody>
          </p:sp>
          <p:sp>
            <p:nvSpPr>
              <p:cNvPr id="29979" name="Line 118"/>
              <p:cNvSpPr>
                <a:spLocks noChangeShapeType="1"/>
              </p:cNvSpPr>
              <p:nvPr/>
            </p:nvSpPr>
            <p:spPr bwMode="auto">
              <a:xfrm flipH="1" flipV="1">
                <a:off x="6013" y="966"/>
                <a:ext cx="0" cy="324"/>
              </a:xfrm>
              <a:prstGeom prst="line">
                <a:avLst/>
              </a:prstGeom>
              <a:noFill/>
              <a:ln w="6350">
                <a:solidFill>
                  <a:srgbClr val="777777"/>
                </a:solidFill>
                <a:round/>
                <a:headEnd/>
                <a:tailEnd/>
              </a:ln>
            </p:spPr>
            <p:txBody>
              <a:bodyPr lIns="82124" tIns="41061" rIns="82124" bIns="41061" anchor="ctr">
                <a:spAutoFit/>
              </a:bodyPr>
              <a:lstStyle/>
              <a:p>
                <a:endParaRPr lang="en-US"/>
              </a:p>
            </p:txBody>
          </p:sp>
          <p:sp>
            <p:nvSpPr>
              <p:cNvPr id="29980" name="Line 119"/>
              <p:cNvSpPr>
                <a:spLocks noChangeShapeType="1"/>
              </p:cNvSpPr>
              <p:nvPr/>
            </p:nvSpPr>
            <p:spPr bwMode="auto">
              <a:xfrm flipH="1" flipV="1">
                <a:off x="7117" y="966"/>
                <a:ext cx="0" cy="324"/>
              </a:xfrm>
              <a:prstGeom prst="line">
                <a:avLst/>
              </a:prstGeom>
              <a:noFill/>
              <a:ln w="6350">
                <a:solidFill>
                  <a:srgbClr val="777777"/>
                </a:solidFill>
                <a:round/>
                <a:headEnd/>
                <a:tailEnd/>
              </a:ln>
            </p:spPr>
            <p:txBody>
              <a:bodyPr lIns="82124" tIns="41061" rIns="82124" bIns="41061" anchor="ctr">
                <a:spAutoFit/>
              </a:bodyPr>
              <a:lstStyle/>
              <a:p>
                <a:endParaRPr lang="en-US"/>
              </a:p>
            </p:txBody>
          </p:sp>
          <p:sp>
            <p:nvSpPr>
              <p:cNvPr id="29981" name="Line 120"/>
              <p:cNvSpPr>
                <a:spLocks noChangeShapeType="1"/>
              </p:cNvSpPr>
              <p:nvPr/>
            </p:nvSpPr>
            <p:spPr bwMode="auto">
              <a:xfrm flipH="1" flipV="1">
                <a:off x="6749" y="966"/>
                <a:ext cx="0" cy="324"/>
              </a:xfrm>
              <a:prstGeom prst="line">
                <a:avLst/>
              </a:prstGeom>
              <a:noFill/>
              <a:ln w="6350">
                <a:solidFill>
                  <a:srgbClr val="777777"/>
                </a:solidFill>
                <a:round/>
                <a:headEnd/>
                <a:tailEnd/>
              </a:ln>
            </p:spPr>
            <p:txBody>
              <a:bodyPr lIns="82124" tIns="41061" rIns="82124" bIns="41061" anchor="ctr">
                <a:spAutoFit/>
              </a:bodyPr>
              <a:lstStyle/>
              <a:p>
                <a:endParaRPr lang="en-US"/>
              </a:p>
            </p:txBody>
          </p:sp>
        </p:grpSp>
        <p:sp>
          <p:nvSpPr>
            <p:cNvPr id="29961" name="Line 121"/>
            <p:cNvSpPr>
              <a:spLocks noChangeShapeType="1"/>
            </p:cNvSpPr>
            <p:nvPr/>
          </p:nvSpPr>
          <p:spPr bwMode="auto">
            <a:xfrm flipH="1" flipV="1">
              <a:off x="-2029" y="0"/>
              <a:ext cx="0" cy="324"/>
            </a:xfrm>
            <a:prstGeom prst="line">
              <a:avLst/>
            </a:prstGeom>
            <a:noFill/>
            <a:ln w="6350">
              <a:solidFill>
                <a:srgbClr val="777777"/>
              </a:solidFill>
              <a:round/>
              <a:headEnd/>
              <a:tailEnd/>
            </a:ln>
          </p:spPr>
          <p:txBody>
            <a:bodyPr lIns="82124" tIns="41061" rIns="82124" bIns="41061" anchor="ctr">
              <a:spAutoFit/>
            </a:bodyPr>
            <a:lstStyle/>
            <a:p>
              <a:endParaRPr lang="en-US"/>
            </a:p>
          </p:txBody>
        </p:sp>
        <p:sp>
          <p:nvSpPr>
            <p:cNvPr id="29962" name="Line 122"/>
            <p:cNvSpPr>
              <a:spLocks noChangeShapeType="1"/>
            </p:cNvSpPr>
            <p:nvPr/>
          </p:nvSpPr>
          <p:spPr bwMode="auto">
            <a:xfrm flipH="1" flipV="1">
              <a:off x="1285" y="0"/>
              <a:ext cx="0" cy="324"/>
            </a:xfrm>
            <a:prstGeom prst="line">
              <a:avLst/>
            </a:prstGeom>
            <a:noFill/>
            <a:ln w="6350">
              <a:solidFill>
                <a:srgbClr val="777777"/>
              </a:solidFill>
              <a:round/>
              <a:headEnd/>
              <a:tailEnd/>
            </a:ln>
          </p:spPr>
          <p:txBody>
            <a:bodyPr lIns="82124" tIns="41061" rIns="82124" bIns="41061" anchor="ctr">
              <a:spAutoFit/>
            </a:bodyPr>
            <a:lstStyle/>
            <a:p>
              <a:endParaRPr lang="en-US"/>
            </a:p>
          </p:txBody>
        </p:sp>
        <p:sp>
          <p:nvSpPr>
            <p:cNvPr id="29963" name="Line 123"/>
            <p:cNvSpPr>
              <a:spLocks noChangeShapeType="1"/>
            </p:cNvSpPr>
            <p:nvPr/>
          </p:nvSpPr>
          <p:spPr bwMode="auto">
            <a:xfrm flipH="1" flipV="1">
              <a:off x="2021" y="0"/>
              <a:ext cx="0" cy="324"/>
            </a:xfrm>
            <a:prstGeom prst="line">
              <a:avLst/>
            </a:prstGeom>
            <a:noFill/>
            <a:ln w="6350">
              <a:solidFill>
                <a:srgbClr val="777777"/>
              </a:solidFill>
              <a:round/>
              <a:headEnd/>
              <a:tailEnd/>
            </a:ln>
          </p:spPr>
          <p:txBody>
            <a:bodyPr lIns="82124" tIns="41061" rIns="82124" bIns="41061" anchor="ctr">
              <a:spAutoFit/>
            </a:bodyPr>
            <a:lstStyle/>
            <a:p>
              <a:endParaRPr lang="en-US"/>
            </a:p>
          </p:txBody>
        </p:sp>
        <p:sp>
          <p:nvSpPr>
            <p:cNvPr id="29964" name="Line 124"/>
            <p:cNvSpPr>
              <a:spLocks noChangeShapeType="1"/>
            </p:cNvSpPr>
            <p:nvPr/>
          </p:nvSpPr>
          <p:spPr bwMode="auto">
            <a:xfrm flipH="1" flipV="1">
              <a:off x="1653" y="0"/>
              <a:ext cx="0" cy="324"/>
            </a:xfrm>
            <a:prstGeom prst="line">
              <a:avLst/>
            </a:prstGeom>
            <a:noFill/>
            <a:ln w="6350">
              <a:solidFill>
                <a:srgbClr val="777777"/>
              </a:solidFill>
              <a:round/>
              <a:headEnd/>
              <a:tailEnd/>
            </a:ln>
          </p:spPr>
          <p:txBody>
            <a:bodyPr lIns="82124" tIns="41061" rIns="82124" bIns="41061" anchor="ctr">
              <a:spAutoFit/>
            </a:bodyPr>
            <a:lstStyle/>
            <a:p>
              <a:endParaRPr lang="en-US"/>
            </a:p>
          </p:txBody>
        </p:sp>
        <p:sp>
          <p:nvSpPr>
            <p:cNvPr id="29965" name="Line 125"/>
            <p:cNvSpPr>
              <a:spLocks noChangeShapeType="1"/>
            </p:cNvSpPr>
            <p:nvPr/>
          </p:nvSpPr>
          <p:spPr bwMode="auto">
            <a:xfrm flipH="1" flipV="1">
              <a:off x="2757" y="0"/>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29966" name="Line 126"/>
            <p:cNvSpPr>
              <a:spLocks noChangeShapeType="1"/>
            </p:cNvSpPr>
            <p:nvPr/>
          </p:nvSpPr>
          <p:spPr bwMode="auto">
            <a:xfrm flipH="1" flipV="1">
              <a:off x="2389" y="0"/>
              <a:ext cx="0" cy="324"/>
            </a:xfrm>
            <a:prstGeom prst="line">
              <a:avLst/>
            </a:prstGeom>
            <a:noFill/>
            <a:ln w="6350">
              <a:solidFill>
                <a:srgbClr val="777777"/>
              </a:solidFill>
              <a:round/>
              <a:headEnd/>
              <a:tailEnd/>
            </a:ln>
          </p:spPr>
          <p:txBody>
            <a:bodyPr lIns="82124" tIns="41061" rIns="82124" bIns="41061" anchor="ctr">
              <a:spAutoFit/>
            </a:bodyPr>
            <a:lstStyle/>
            <a:p>
              <a:endParaRPr lang="en-US"/>
            </a:p>
          </p:txBody>
        </p:sp>
        <p:sp>
          <p:nvSpPr>
            <p:cNvPr id="29967" name="Line 127"/>
            <p:cNvSpPr>
              <a:spLocks noChangeShapeType="1"/>
            </p:cNvSpPr>
            <p:nvPr/>
          </p:nvSpPr>
          <p:spPr bwMode="auto">
            <a:xfrm flipH="1" flipV="1">
              <a:off x="3493" y="0"/>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29968" name="Line 128"/>
            <p:cNvSpPr>
              <a:spLocks noChangeShapeType="1"/>
            </p:cNvSpPr>
            <p:nvPr/>
          </p:nvSpPr>
          <p:spPr bwMode="auto">
            <a:xfrm flipH="1" flipV="1">
              <a:off x="3125" y="0"/>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29969" name="Line 129"/>
            <p:cNvSpPr>
              <a:spLocks noChangeShapeType="1"/>
            </p:cNvSpPr>
            <p:nvPr/>
          </p:nvSpPr>
          <p:spPr bwMode="auto">
            <a:xfrm flipH="1" flipV="1">
              <a:off x="3861" y="0"/>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29970" name="Line 130"/>
            <p:cNvSpPr>
              <a:spLocks noChangeShapeType="1"/>
            </p:cNvSpPr>
            <p:nvPr/>
          </p:nvSpPr>
          <p:spPr bwMode="auto">
            <a:xfrm flipH="1" flipV="1">
              <a:off x="4597" y="0"/>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29971" name="Line 131"/>
            <p:cNvSpPr>
              <a:spLocks noChangeShapeType="1"/>
            </p:cNvSpPr>
            <p:nvPr/>
          </p:nvSpPr>
          <p:spPr bwMode="auto">
            <a:xfrm flipH="1" flipV="1">
              <a:off x="4229" y="0"/>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29972" name="Line 132"/>
            <p:cNvSpPr>
              <a:spLocks noChangeShapeType="1"/>
            </p:cNvSpPr>
            <p:nvPr/>
          </p:nvSpPr>
          <p:spPr bwMode="auto">
            <a:xfrm flipH="1" flipV="1">
              <a:off x="-2395" y="0"/>
              <a:ext cx="0" cy="324"/>
            </a:xfrm>
            <a:prstGeom prst="line">
              <a:avLst/>
            </a:prstGeom>
            <a:noFill/>
            <a:ln w="6350">
              <a:solidFill>
                <a:srgbClr val="777777"/>
              </a:solidFill>
              <a:round/>
              <a:headEnd/>
              <a:tailEnd/>
            </a:ln>
          </p:spPr>
          <p:txBody>
            <a:bodyPr lIns="82124" tIns="41061" rIns="82124" bIns="41061" anchor="ctr">
              <a:spAutoFit/>
            </a:bodyPr>
            <a:lstStyle/>
            <a:p>
              <a:endParaRPr lang="en-US"/>
            </a:p>
          </p:txBody>
        </p:sp>
        <p:sp>
          <p:nvSpPr>
            <p:cNvPr id="29973" name="Text Box 84"/>
            <p:cNvSpPr txBox="1">
              <a:spLocks noChangeArrowheads="1"/>
            </p:cNvSpPr>
            <p:nvPr/>
          </p:nvSpPr>
          <p:spPr bwMode="auto">
            <a:xfrm flipH="1">
              <a:off x="2389" y="75"/>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2002</a:t>
              </a:r>
            </a:p>
          </p:txBody>
        </p:sp>
      </p:grpSp>
      <p:sp>
        <p:nvSpPr>
          <p:cNvPr id="29699" name="Rectangle 85"/>
          <p:cNvSpPr>
            <a:spLocks noChangeArrowheads="1"/>
          </p:cNvSpPr>
          <p:nvPr/>
        </p:nvSpPr>
        <p:spPr bwMode="auto">
          <a:xfrm>
            <a:off x="3055938" y="1389063"/>
            <a:ext cx="141287" cy="819150"/>
          </a:xfrm>
          <a:prstGeom prst="rect">
            <a:avLst/>
          </a:prstGeom>
          <a:solidFill>
            <a:schemeClr val="bg1"/>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grpSp>
        <p:nvGrpSpPr>
          <p:cNvPr id="7" name="Group 2"/>
          <p:cNvGrpSpPr>
            <a:grpSpLocks/>
          </p:cNvGrpSpPr>
          <p:nvPr/>
        </p:nvGrpSpPr>
        <p:grpSpPr bwMode="auto">
          <a:xfrm>
            <a:off x="3009900" y="2486025"/>
            <a:ext cx="3741738" cy="850900"/>
            <a:chOff x="1528" y="1564"/>
            <a:chExt cx="2357" cy="536"/>
          </a:xfrm>
        </p:grpSpPr>
        <p:grpSp>
          <p:nvGrpSpPr>
            <p:cNvPr id="8" name="Group 3" descr="Left:  Group 1"/>
            <p:cNvGrpSpPr>
              <a:grpSpLocks/>
            </p:cNvGrpSpPr>
            <p:nvPr/>
          </p:nvGrpSpPr>
          <p:grpSpPr bwMode="auto">
            <a:xfrm>
              <a:off x="2998" y="1564"/>
              <a:ext cx="887" cy="536"/>
              <a:chOff x="3376" y="2324"/>
              <a:chExt cx="887" cy="536"/>
            </a:xfrm>
          </p:grpSpPr>
          <p:grpSp>
            <p:nvGrpSpPr>
              <p:cNvPr id="9" name="Group 4"/>
              <p:cNvGrpSpPr>
                <a:grpSpLocks/>
              </p:cNvGrpSpPr>
              <p:nvPr/>
            </p:nvGrpSpPr>
            <p:grpSpPr bwMode="auto">
              <a:xfrm>
                <a:off x="3376" y="2324"/>
                <a:ext cx="519" cy="536"/>
                <a:chOff x="3376" y="2324"/>
                <a:chExt cx="519" cy="536"/>
              </a:xfrm>
            </p:grpSpPr>
            <p:sp>
              <p:nvSpPr>
                <p:cNvPr id="29930" name="Text Box 5"/>
                <p:cNvSpPr txBox="1">
                  <a:spLocks noChangeArrowheads="1"/>
                </p:cNvSpPr>
                <p:nvPr/>
              </p:nvSpPr>
              <p:spPr bwMode="auto">
                <a:xfrm flipH="1">
                  <a:off x="3376" y="2385"/>
                  <a:ext cx="518" cy="165"/>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pPr>
                  <a:r>
                    <a:rPr lang="en-US" dirty="0" smtClean="0">
                      <a:solidFill>
                        <a:srgbClr val="805E0A"/>
                      </a:solidFill>
                    </a:rPr>
                    <a:t>$</a:t>
                  </a:r>
                  <a:r>
                    <a:rPr lang="en-US" dirty="0" err="1" smtClean="0">
                      <a:solidFill>
                        <a:srgbClr val="805E0A"/>
                      </a:solidFill>
                    </a:rPr>
                    <a:t>36.1B</a:t>
                  </a:r>
                  <a:endParaRPr lang="en-US" dirty="0">
                    <a:solidFill>
                      <a:srgbClr val="805E0A"/>
                    </a:solidFill>
                  </a:endParaRPr>
                </a:p>
              </p:txBody>
            </p:sp>
            <p:sp>
              <p:nvSpPr>
                <p:cNvPr id="29931" name="Text Box 6"/>
                <p:cNvSpPr txBox="1">
                  <a:spLocks noChangeArrowheads="1"/>
                </p:cNvSpPr>
                <p:nvPr/>
              </p:nvSpPr>
              <p:spPr bwMode="auto">
                <a:xfrm flipH="1">
                  <a:off x="3378" y="2627"/>
                  <a:ext cx="517" cy="165"/>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pPr>
                  <a:r>
                    <a:rPr lang="en-US" dirty="0" smtClean="0">
                      <a:solidFill>
                        <a:srgbClr val="805E0A"/>
                      </a:solidFill>
                    </a:rPr>
                    <a:t>65545</a:t>
                  </a:r>
                  <a:endParaRPr lang="en-US" dirty="0">
                    <a:solidFill>
                      <a:srgbClr val="805E0A"/>
                    </a:solidFill>
                  </a:endParaRPr>
                </a:p>
              </p:txBody>
            </p:sp>
            <p:grpSp>
              <p:nvGrpSpPr>
                <p:cNvPr id="10" name="Group 7"/>
                <p:cNvGrpSpPr>
                  <a:grpSpLocks/>
                </p:cNvGrpSpPr>
                <p:nvPr/>
              </p:nvGrpSpPr>
              <p:grpSpPr bwMode="auto">
                <a:xfrm>
                  <a:off x="3450" y="2324"/>
                  <a:ext cx="369" cy="536"/>
                  <a:chOff x="3437" y="2552"/>
                  <a:chExt cx="369" cy="324"/>
                </a:xfrm>
              </p:grpSpPr>
              <p:sp>
                <p:nvSpPr>
                  <p:cNvPr id="29933" name="Line 8"/>
                  <p:cNvSpPr>
                    <a:spLocks noChangeShapeType="1"/>
                  </p:cNvSpPr>
                  <p:nvPr/>
                </p:nvSpPr>
                <p:spPr bwMode="auto">
                  <a:xfrm flipV="1">
                    <a:off x="3437" y="2552"/>
                    <a:ext cx="0" cy="324"/>
                  </a:xfrm>
                  <a:prstGeom prst="line">
                    <a:avLst/>
                  </a:prstGeom>
                  <a:noFill/>
                  <a:ln w="9525">
                    <a:noFill/>
                    <a:round/>
                    <a:headEnd/>
                    <a:tailEnd/>
                  </a:ln>
                </p:spPr>
                <p:txBody>
                  <a:bodyPr wrap="none" lIns="82124" tIns="41061" rIns="82124" bIns="41061">
                    <a:spAutoFit/>
                  </a:bodyPr>
                  <a:lstStyle/>
                  <a:p>
                    <a:endParaRPr lang="en-US"/>
                  </a:p>
                </p:txBody>
              </p:sp>
              <p:sp>
                <p:nvSpPr>
                  <p:cNvPr id="29934" name="Line 9"/>
                  <p:cNvSpPr>
                    <a:spLocks noChangeShapeType="1"/>
                  </p:cNvSpPr>
                  <p:nvPr/>
                </p:nvSpPr>
                <p:spPr bwMode="auto">
                  <a:xfrm flipH="1" flipV="1">
                    <a:off x="3806" y="2552"/>
                    <a:ext cx="0" cy="324"/>
                  </a:xfrm>
                  <a:prstGeom prst="line">
                    <a:avLst/>
                  </a:prstGeom>
                  <a:noFill/>
                  <a:ln w="9525">
                    <a:noFill/>
                    <a:round/>
                    <a:headEnd/>
                    <a:tailEnd/>
                  </a:ln>
                </p:spPr>
                <p:txBody>
                  <a:bodyPr wrap="none" lIns="82124" tIns="41061" rIns="82124" bIns="41061">
                    <a:spAutoFit/>
                  </a:bodyPr>
                  <a:lstStyle/>
                  <a:p>
                    <a:endParaRPr lang="en-US"/>
                  </a:p>
                </p:txBody>
              </p:sp>
            </p:grpSp>
          </p:grpSp>
          <p:grpSp>
            <p:nvGrpSpPr>
              <p:cNvPr id="11" name="Group 10"/>
              <p:cNvGrpSpPr>
                <a:grpSpLocks/>
              </p:cNvGrpSpPr>
              <p:nvPr/>
            </p:nvGrpSpPr>
            <p:grpSpPr bwMode="auto">
              <a:xfrm>
                <a:off x="3744" y="2324"/>
                <a:ext cx="519" cy="536"/>
                <a:chOff x="3376" y="2324"/>
                <a:chExt cx="519" cy="536"/>
              </a:xfrm>
            </p:grpSpPr>
            <p:sp>
              <p:nvSpPr>
                <p:cNvPr id="29925" name="Text Box 11"/>
                <p:cNvSpPr txBox="1">
                  <a:spLocks noChangeArrowheads="1"/>
                </p:cNvSpPr>
                <p:nvPr/>
              </p:nvSpPr>
              <p:spPr bwMode="auto">
                <a:xfrm flipH="1">
                  <a:off x="3376" y="2385"/>
                  <a:ext cx="518" cy="165"/>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pPr>
                  <a:r>
                    <a:rPr lang="en-US">
                      <a:solidFill>
                        <a:srgbClr val="805E0A"/>
                      </a:solidFill>
                    </a:rPr>
                    <a:t> </a:t>
                  </a:r>
                </a:p>
              </p:txBody>
            </p:sp>
            <p:sp>
              <p:nvSpPr>
                <p:cNvPr id="29926" name="Text Box 12"/>
                <p:cNvSpPr txBox="1">
                  <a:spLocks noChangeArrowheads="1"/>
                </p:cNvSpPr>
                <p:nvPr/>
              </p:nvSpPr>
              <p:spPr bwMode="auto">
                <a:xfrm flipH="1">
                  <a:off x="3378" y="2627"/>
                  <a:ext cx="517" cy="165"/>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pPr>
                  <a:r>
                    <a:rPr lang="en-US">
                      <a:solidFill>
                        <a:srgbClr val="805E0A"/>
                      </a:solidFill>
                    </a:rPr>
                    <a:t> </a:t>
                  </a:r>
                </a:p>
              </p:txBody>
            </p:sp>
            <p:grpSp>
              <p:nvGrpSpPr>
                <p:cNvPr id="12" name="Group 13"/>
                <p:cNvGrpSpPr>
                  <a:grpSpLocks/>
                </p:cNvGrpSpPr>
                <p:nvPr/>
              </p:nvGrpSpPr>
              <p:grpSpPr bwMode="auto">
                <a:xfrm>
                  <a:off x="3450" y="2324"/>
                  <a:ext cx="369" cy="536"/>
                  <a:chOff x="3437" y="2552"/>
                  <a:chExt cx="369" cy="324"/>
                </a:xfrm>
              </p:grpSpPr>
              <p:sp>
                <p:nvSpPr>
                  <p:cNvPr id="29928" name="Line 14"/>
                  <p:cNvSpPr>
                    <a:spLocks noChangeShapeType="1"/>
                  </p:cNvSpPr>
                  <p:nvPr/>
                </p:nvSpPr>
                <p:spPr bwMode="auto">
                  <a:xfrm flipV="1">
                    <a:off x="3437" y="2552"/>
                    <a:ext cx="0" cy="324"/>
                  </a:xfrm>
                  <a:prstGeom prst="line">
                    <a:avLst/>
                  </a:prstGeom>
                  <a:noFill/>
                  <a:ln w="9525">
                    <a:noFill/>
                    <a:round/>
                    <a:headEnd/>
                    <a:tailEnd/>
                  </a:ln>
                </p:spPr>
                <p:txBody>
                  <a:bodyPr wrap="none" lIns="82124" tIns="41061" rIns="82124" bIns="41061">
                    <a:spAutoFit/>
                  </a:bodyPr>
                  <a:lstStyle/>
                  <a:p>
                    <a:endParaRPr lang="en-US"/>
                  </a:p>
                </p:txBody>
              </p:sp>
              <p:sp>
                <p:nvSpPr>
                  <p:cNvPr id="29929" name="Line 15"/>
                  <p:cNvSpPr>
                    <a:spLocks noChangeShapeType="1"/>
                  </p:cNvSpPr>
                  <p:nvPr/>
                </p:nvSpPr>
                <p:spPr bwMode="auto">
                  <a:xfrm flipH="1" flipV="1">
                    <a:off x="3806" y="2552"/>
                    <a:ext cx="0" cy="324"/>
                  </a:xfrm>
                  <a:prstGeom prst="line">
                    <a:avLst/>
                  </a:prstGeom>
                  <a:noFill/>
                  <a:ln w="9525">
                    <a:noFill/>
                    <a:round/>
                    <a:headEnd/>
                    <a:tailEnd/>
                  </a:ln>
                </p:spPr>
                <p:txBody>
                  <a:bodyPr wrap="none" lIns="82124" tIns="41061" rIns="82124" bIns="41061">
                    <a:spAutoFit/>
                  </a:bodyPr>
                  <a:lstStyle/>
                  <a:p>
                    <a:endParaRPr lang="en-US"/>
                  </a:p>
                </p:txBody>
              </p:sp>
            </p:grpSp>
          </p:grpSp>
        </p:grpSp>
        <p:grpSp>
          <p:nvGrpSpPr>
            <p:cNvPr id="13" name="Group 16" descr="Left:  Group 14"/>
            <p:cNvGrpSpPr>
              <a:grpSpLocks/>
            </p:cNvGrpSpPr>
            <p:nvPr/>
          </p:nvGrpSpPr>
          <p:grpSpPr bwMode="auto">
            <a:xfrm>
              <a:off x="1528" y="1564"/>
              <a:ext cx="888" cy="536"/>
              <a:chOff x="3376" y="2324"/>
              <a:chExt cx="888" cy="536"/>
            </a:xfrm>
          </p:grpSpPr>
          <p:grpSp>
            <p:nvGrpSpPr>
              <p:cNvPr id="14" name="Group 17"/>
              <p:cNvGrpSpPr>
                <a:grpSpLocks/>
              </p:cNvGrpSpPr>
              <p:nvPr/>
            </p:nvGrpSpPr>
            <p:grpSpPr bwMode="auto">
              <a:xfrm>
                <a:off x="3376" y="2324"/>
                <a:ext cx="519" cy="536"/>
                <a:chOff x="3376" y="2324"/>
                <a:chExt cx="519" cy="536"/>
              </a:xfrm>
            </p:grpSpPr>
            <p:sp>
              <p:nvSpPr>
                <p:cNvPr id="29918" name="Text Box 18"/>
                <p:cNvSpPr txBox="1">
                  <a:spLocks noChangeArrowheads="1"/>
                </p:cNvSpPr>
                <p:nvPr/>
              </p:nvSpPr>
              <p:spPr bwMode="auto">
                <a:xfrm flipH="1">
                  <a:off x="3376" y="2385"/>
                  <a:ext cx="518" cy="165"/>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pPr>
                  <a:r>
                    <a:rPr lang="en-US">
                      <a:solidFill>
                        <a:srgbClr val="805E0A"/>
                      </a:solidFill>
                    </a:rPr>
                    <a:t>$34.9B</a:t>
                  </a:r>
                </a:p>
              </p:txBody>
            </p:sp>
            <p:sp>
              <p:nvSpPr>
                <p:cNvPr id="29919" name="Text Box 19"/>
                <p:cNvSpPr txBox="1">
                  <a:spLocks noChangeArrowheads="1"/>
                </p:cNvSpPr>
                <p:nvPr/>
              </p:nvSpPr>
              <p:spPr bwMode="auto">
                <a:xfrm flipH="1">
                  <a:off x="3378" y="2627"/>
                  <a:ext cx="517" cy="165"/>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pPr>
                  <a:r>
                    <a:rPr lang="en-US">
                      <a:solidFill>
                        <a:srgbClr val="805E0A"/>
                      </a:solidFill>
                    </a:rPr>
                    <a:t>63050</a:t>
                  </a:r>
                </a:p>
              </p:txBody>
            </p:sp>
            <p:grpSp>
              <p:nvGrpSpPr>
                <p:cNvPr id="15" name="Group 20"/>
                <p:cNvGrpSpPr>
                  <a:grpSpLocks/>
                </p:cNvGrpSpPr>
                <p:nvPr/>
              </p:nvGrpSpPr>
              <p:grpSpPr bwMode="auto">
                <a:xfrm>
                  <a:off x="3450" y="2324"/>
                  <a:ext cx="369" cy="536"/>
                  <a:chOff x="3437" y="2552"/>
                  <a:chExt cx="369" cy="324"/>
                </a:xfrm>
              </p:grpSpPr>
              <p:sp>
                <p:nvSpPr>
                  <p:cNvPr id="29921" name="Line 21"/>
                  <p:cNvSpPr>
                    <a:spLocks noChangeShapeType="1"/>
                  </p:cNvSpPr>
                  <p:nvPr/>
                </p:nvSpPr>
                <p:spPr bwMode="auto">
                  <a:xfrm flipV="1">
                    <a:off x="3437" y="2552"/>
                    <a:ext cx="0" cy="324"/>
                  </a:xfrm>
                  <a:prstGeom prst="line">
                    <a:avLst/>
                  </a:prstGeom>
                  <a:noFill/>
                  <a:ln w="9525">
                    <a:noFill/>
                    <a:round/>
                    <a:headEnd/>
                    <a:tailEnd/>
                  </a:ln>
                </p:spPr>
                <p:txBody>
                  <a:bodyPr wrap="none" lIns="82124" tIns="41061" rIns="82124" bIns="41061">
                    <a:spAutoFit/>
                  </a:bodyPr>
                  <a:lstStyle/>
                  <a:p>
                    <a:endParaRPr lang="en-US"/>
                  </a:p>
                </p:txBody>
              </p:sp>
              <p:sp>
                <p:nvSpPr>
                  <p:cNvPr id="29922" name="Line 22"/>
                  <p:cNvSpPr>
                    <a:spLocks noChangeShapeType="1"/>
                  </p:cNvSpPr>
                  <p:nvPr/>
                </p:nvSpPr>
                <p:spPr bwMode="auto">
                  <a:xfrm flipH="1" flipV="1">
                    <a:off x="3806" y="2552"/>
                    <a:ext cx="0" cy="324"/>
                  </a:xfrm>
                  <a:prstGeom prst="line">
                    <a:avLst/>
                  </a:prstGeom>
                  <a:noFill/>
                  <a:ln w="9525">
                    <a:noFill/>
                    <a:round/>
                    <a:headEnd/>
                    <a:tailEnd/>
                  </a:ln>
                </p:spPr>
                <p:txBody>
                  <a:bodyPr wrap="none" lIns="82124" tIns="41061" rIns="82124" bIns="41061">
                    <a:spAutoFit/>
                  </a:bodyPr>
                  <a:lstStyle/>
                  <a:p>
                    <a:endParaRPr lang="en-US"/>
                  </a:p>
                </p:txBody>
              </p:sp>
            </p:grpSp>
          </p:grpSp>
          <p:grpSp>
            <p:nvGrpSpPr>
              <p:cNvPr id="16" name="Group 23"/>
              <p:cNvGrpSpPr>
                <a:grpSpLocks/>
              </p:cNvGrpSpPr>
              <p:nvPr/>
            </p:nvGrpSpPr>
            <p:grpSpPr bwMode="auto">
              <a:xfrm>
                <a:off x="3744" y="2324"/>
                <a:ext cx="520" cy="536"/>
                <a:chOff x="3376" y="2324"/>
                <a:chExt cx="520" cy="536"/>
              </a:xfrm>
            </p:grpSpPr>
            <p:sp>
              <p:nvSpPr>
                <p:cNvPr id="29913" name="Text Box 24"/>
                <p:cNvSpPr txBox="1">
                  <a:spLocks noChangeArrowheads="1"/>
                </p:cNvSpPr>
                <p:nvPr/>
              </p:nvSpPr>
              <p:spPr bwMode="auto">
                <a:xfrm flipH="1">
                  <a:off x="3376" y="2385"/>
                  <a:ext cx="518" cy="165"/>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pPr>
                  <a:r>
                    <a:rPr lang="en-US">
                      <a:solidFill>
                        <a:srgbClr val="805E0A"/>
                      </a:solidFill>
                    </a:rPr>
                    <a:t>$39.5B</a:t>
                  </a:r>
                </a:p>
              </p:txBody>
            </p:sp>
            <p:sp>
              <p:nvSpPr>
                <p:cNvPr id="29914" name="Text Box 25"/>
                <p:cNvSpPr txBox="1">
                  <a:spLocks noChangeArrowheads="1"/>
                </p:cNvSpPr>
                <p:nvPr/>
              </p:nvSpPr>
              <p:spPr bwMode="auto">
                <a:xfrm flipH="1">
                  <a:off x="3379" y="2627"/>
                  <a:ext cx="517" cy="165"/>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pPr>
                  <a:r>
                    <a:rPr lang="en-US">
                      <a:solidFill>
                        <a:srgbClr val="805E0A"/>
                      </a:solidFill>
                    </a:rPr>
                    <a:t>67647</a:t>
                  </a:r>
                </a:p>
              </p:txBody>
            </p:sp>
            <p:grpSp>
              <p:nvGrpSpPr>
                <p:cNvPr id="17" name="Group 26"/>
                <p:cNvGrpSpPr>
                  <a:grpSpLocks/>
                </p:cNvGrpSpPr>
                <p:nvPr/>
              </p:nvGrpSpPr>
              <p:grpSpPr bwMode="auto">
                <a:xfrm>
                  <a:off x="3450" y="2324"/>
                  <a:ext cx="369" cy="536"/>
                  <a:chOff x="3437" y="2552"/>
                  <a:chExt cx="369" cy="324"/>
                </a:xfrm>
              </p:grpSpPr>
              <p:sp>
                <p:nvSpPr>
                  <p:cNvPr id="29916" name="Line 27"/>
                  <p:cNvSpPr>
                    <a:spLocks noChangeShapeType="1"/>
                  </p:cNvSpPr>
                  <p:nvPr/>
                </p:nvSpPr>
                <p:spPr bwMode="auto">
                  <a:xfrm flipV="1">
                    <a:off x="3437" y="2552"/>
                    <a:ext cx="0" cy="324"/>
                  </a:xfrm>
                  <a:prstGeom prst="line">
                    <a:avLst/>
                  </a:prstGeom>
                  <a:noFill/>
                  <a:ln w="9525">
                    <a:noFill/>
                    <a:round/>
                    <a:headEnd/>
                    <a:tailEnd/>
                  </a:ln>
                </p:spPr>
                <p:txBody>
                  <a:bodyPr wrap="none" lIns="82124" tIns="41061" rIns="82124" bIns="41061">
                    <a:spAutoFit/>
                  </a:bodyPr>
                  <a:lstStyle/>
                  <a:p>
                    <a:endParaRPr lang="en-US"/>
                  </a:p>
                </p:txBody>
              </p:sp>
              <p:sp>
                <p:nvSpPr>
                  <p:cNvPr id="29917" name="Line 28"/>
                  <p:cNvSpPr>
                    <a:spLocks noChangeShapeType="1"/>
                  </p:cNvSpPr>
                  <p:nvPr/>
                </p:nvSpPr>
                <p:spPr bwMode="auto">
                  <a:xfrm flipH="1" flipV="1">
                    <a:off x="3806" y="2552"/>
                    <a:ext cx="0" cy="324"/>
                  </a:xfrm>
                  <a:prstGeom prst="line">
                    <a:avLst/>
                  </a:prstGeom>
                  <a:noFill/>
                  <a:ln w="9525">
                    <a:noFill/>
                    <a:round/>
                    <a:headEnd/>
                    <a:tailEnd/>
                  </a:ln>
                </p:spPr>
                <p:txBody>
                  <a:bodyPr wrap="none" lIns="82124" tIns="41061" rIns="82124" bIns="41061">
                    <a:spAutoFit/>
                  </a:bodyPr>
                  <a:lstStyle/>
                  <a:p>
                    <a:endParaRPr lang="en-US"/>
                  </a:p>
                </p:txBody>
              </p:sp>
            </p:grpSp>
          </p:grpSp>
        </p:grpSp>
      </p:grpSp>
      <p:sp>
        <p:nvSpPr>
          <p:cNvPr id="29701" name="Rectangle 133"/>
          <p:cNvSpPr>
            <a:spLocks noChangeArrowheads="1"/>
          </p:cNvSpPr>
          <p:nvPr/>
        </p:nvSpPr>
        <p:spPr bwMode="auto">
          <a:xfrm>
            <a:off x="3105150" y="963613"/>
            <a:ext cx="2943225" cy="1160462"/>
          </a:xfrm>
          <a:prstGeom prst="rect">
            <a:avLst/>
          </a:prstGeom>
          <a:solidFill>
            <a:srgbClr val="000000"/>
          </a:soli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29702" name="Line 134"/>
          <p:cNvSpPr>
            <a:spLocks noChangeShapeType="1"/>
          </p:cNvSpPr>
          <p:nvPr/>
        </p:nvSpPr>
        <p:spPr bwMode="auto">
          <a:xfrm flipH="1">
            <a:off x="0" y="3448050"/>
            <a:ext cx="9174163" cy="0"/>
          </a:xfrm>
          <a:prstGeom prst="line">
            <a:avLst/>
          </a:prstGeom>
          <a:noFill/>
          <a:ln w="9525">
            <a:solidFill>
              <a:srgbClr val="777777"/>
            </a:solidFill>
            <a:round/>
            <a:headEnd/>
            <a:tailEnd/>
          </a:ln>
        </p:spPr>
        <p:txBody>
          <a:bodyPr lIns="82124" tIns="41061" rIns="82124" bIns="41061" anchor="ctr">
            <a:spAutoFit/>
          </a:bodyPr>
          <a:lstStyle/>
          <a:p>
            <a:endParaRPr lang="en-US"/>
          </a:p>
        </p:txBody>
      </p:sp>
      <p:grpSp>
        <p:nvGrpSpPr>
          <p:cNvPr id="18" name="Group 135"/>
          <p:cNvGrpSpPr>
            <a:grpSpLocks/>
          </p:cNvGrpSpPr>
          <p:nvPr/>
        </p:nvGrpSpPr>
        <p:grpSpPr bwMode="auto">
          <a:xfrm>
            <a:off x="5106988" y="936625"/>
            <a:ext cx="933450" cy="1692275"/>
            <a:chOff x="2958" y="567"/>
            <a:chExt cx="728" cy="1397"/>
          </a:xfrm>
        </p:grpSpPr>
        <p:sp>
          <p:nvSpPr>
            <p:cNvPr id="29906" name="Rectangle 136"/>
            <p:cNvSpPr>
              <a:spLocks noChangeArrowheads="1"/>
            </p:cNvSpPr>
            <p:nvPr/>
          </p:nvSpPr>
          <p:spPr bwMode="auto">
            <a:xfrm flipH="1">
              <a:off x="3015" y="578"/>
              <a:ext cx="671" cy="1386"/>
            </a:xfrm>
            <a:prstGeom prst="rect">
              <a:avLst/>
            </a:prstGeom>
            <a:gradFill rotWithShape="1">
              <a:gsLst>
                <a:gs pos="0">
                  <a:srgbClr val="777777">
                    <a:alpha val="40999"/>
                  </a:srgbClr>
                </a:gs>
                <a:gs pos="100000">
                  <a:srgbClr val="373737">
                    <a:alpha val="0"/>
                  </a:srgbClr>
                </a:gs>
              </a:gsLst>
              <a:lin ang="0" scaled="1"/>
            </a:gra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29907" name="Rectangle 137"/>
            <p:cNvSpPr>
              <a:spLocks noChangeArrowheads="1"/>
            </p:cNvSpPr>
            <p:nvPr/>
          </p:nvSpPr>
          <p:spPr bwMode="auto">
            <a:xfrm rot="-5400000" flipH="1" flipV="1">
              <a:off x="3008" y="517"/>
              <a:ext cx="628" cy="728"/>
            </a:xfrm>
            <a:prstGeom prst="rect">
              <a:avLst/>
            </a:prstGeom>
            <a:gradFill rotWithShape="1">
              <a:gsLst>
                <a:gs pos="0">
                  <a:srgbClr val="000000"/>
                </a:gs>
                <a:gs pos="100000">
                  <a:srgbClr val="000000">
                    <a:alpha val="0"/>
                  </a:srgbClr>
                </a:gs>
              </a:gsLst>
              <a:lin ang="0" scaled="1"/>
            </a:gra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29908" name="Rectangle 138"/>
            <p:cNvSpPr>
              <a:spLocks noChangeArrowheads="1"/>
            </p:cNvSpPr>
            <p:nvPr/>
          </p:nvSpPr>
          <p:spPr bwMode="auto">
            <a:xfrm rot="5400000" flipH="1">
              <a:off x="3157" y="1435"/>
              <a:ext cx="628" cy="430"/>
            </a:xfrm>
            <a:prstGeom prst="rect">
              <a:avLst/>
            </a:prstGeom>
            <a:gradFill rotWithShape="1">
              <a:gsLst>
                <a:gs pos="0">
                  <a:srgbClr val="000000"/>
                </a:gs>
                <a:gs pos="100000">
                  <a:srgbClr val="000000">
                    <a:alpha val="0"/>
                  </a:srgbClr>
                </a:gs>
              </a:gsLst>
              <a:lin ang="0" scaled="1"/>
            </a:gra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grpSp>
      <p:grpSp>
        <p:nvGrpSpPr>
          <p:cNvPr id="19" name="Group 139"/>
          <p:cNvGrpSpPr>
            <a:grpSpLocks/>
          </p:cNvGrpSpPr>
          <p:nvPr/>
        </p:nvGrpSpPr>
        <p:grpSpPr bwMode="auto">
          <a:xfrm>
            <a:off x="3122613" y="971550"/>
            <a:ext cx="1193800" cy="1657350"/>
            <a:chOff x="1576" y="567"/>
            <a:chExt cx="884" cy="1397"/>
          </a:xfrm>
        </p:grpSpPr>
        <p:sp>
          <p:nvSpPr>
            <p:cNvPr id="29903" name="Rectangle 140"/>
            <p:cNvSpPr>
              <a:spLocks noChangeArrowheads="1"/>
            </p:cNvSpPr>
            <p:nvPr/>
          </p:nvSpPr>
          <p:spPr bwMode="auto">
            <a:xfrm>
              <a:off x="1576" y="578"/>
              <a:ext cx="671" cy="1386"/>
            </a:xfrm>
            <a:prstGeom prst="rect">
              <a:avLst/>
            </a:prstGeom>
            <a:gradFill rotWithShape="1">
              <a:gsLst>
                <a:gs pos="0">
                  <a:srgbClr val="777777">
                    <a:alpha val="40999"/>
                  </a:srgbClr>
                </a:gs>
                <a:gs pos="100000">
                  <a:srgbClr val="373737">
                    <a:alpha val="0"/>
                  </a:srgbClr>
                </a:gs>
              </a:gsLst>
              <a:lin ang="0" scaled="1"/>
            </a:gra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29904" name="Rectangle 141"/>
            <p:cNvSpPr>
              <a:spLocks noChangeArrowheads="1"/>
            </p:cNvSpPr>
            <p:nvPr/>
          </p:nvSpPr>
          <p:spPr bwMode="auto">
            <a:xfrm rot="5400000" flipV="1">
              <a:off x="1704" y="439"/>
              <a:ext cx="628" cy="884"/>
            </a:xfrm>
            <a:prstGeom prst="rect">
              <a:avLst/>
            </a:prstGeom>
            <a:gradFill rotWithShape="1">
              <a:gsLst>
                <a:gs pos="0">
                  <a:srgbClr val="000000"/>
                </a:gs>
                <a:gs pos="100000">
                  <a:srgbClr val="000000">
                    <a:alpha val="0"/>
                  </a:srgbClr>
                </a:gs>
              </a:gsLst>
              <a:lin ang="0" scaled="1"/>
            </a:gra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29905" name="Rectangle 142"/>
            <p:cNvSpPr>
              <a:spLocks noChangeArrowheads="1"/>
            </p:cNvSpPr>
            <p:nvPr/>
          </p:nvSpPr>
          <p:spPr bwMode="auto">
            <a:xfrm rot="-5400000">
              <a:off x="1477" y="1435"/>
              <a:ext cx="628" cy="430"/>
            </a:xfrm>
            <a:prstGeom prst="rect">
              <a:avLst/>
            </a:prstGeom>
            <a:gradFill rotWithShape="1">
              <a:gsLst>
                <a:gs pos="0">
                  <a:srgbClr val="000000"/>
                </a:gs>
                <a:gs pos="100000">
                  <a:srgbClr val="000000">
                    <a:alpha val="0"/>
                  </a:srgbClr>
                </a:gs>
              </a:gsLst>
              <a:lin ang="0" scaled="1"/>
            </a:gra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grpSp>
      <p:sp>
        <p:nvSpPr>
          <p:cNvPr id="29705" name="Rectangle 143"/>
          <p:cNvSpPr>
            <a:spLocks noChangeArrowheads="1"/>
          </p:cNvSpPr>
          <p:nvPr/>
        </p:nvSpPr>
        <p:spPr bwMode="auto">
          <a:xfrm flipH="1" flipV="1">
            <a:off x="7743825" y="1422400"/>
            <a:ext cx="1400175" cy="977900"/>
          </a:xfrm>
          <a:prstGeom prst="rect">
            <a:avLst/>
          </a:prstGeom>
          <a:gradFill rotWithShape="1">
            <a:gsLst>
              <a:gs pos="0">
                <a:srgbClr val="000000">
                  <a:alpha val="74001"/>
                </a:srgbClr>
              </a:gs>
              <a:gs pos="100000">
                <a:srgbClr val="000000">
                  <a:alpha val="0"/>
                </a:srgbClr>
              </a:gs>
            </a:gsLst>
            <a:lin ang="0" scaled="1"/>
          </a:gra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29706" name="Rectangle 144"/>
          <p:cNvSpPr>
            <a:spLocks noChangeArrowheads="1"/>
          </p:cNvSpPr>
          <p:nvPr/>
        </p:nvSpPr>
        <p:spPr bwMode="auto">
          <a:xfrm flipV="1">
            <a:off x="0" y="1476375"/>
            <a:ext cx="885825" cy="1323975"/>
          </a:xfrm>
          <a:prstGeom prst="rect">
            <a:avLst/>
          </a:prstGeom>
          <a:gradFill rotWithShape="1">
            <a:gsLst>
              <a:gs pos="0">
                <a:srgbClr val="000000"/>
              </a:gs>
              <a:gs pos="100000">
                <a:srgbClr val="000000">
                  <a:alpha val="0"/>
                </a:srgbClr>
              </a:gs>
            </a:gsLst>
            <a:lin ang="0" scaled="1"/>
          </a:gra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29707" name="Rectangle 145"/>
          <p:cNvSpPr>
            <a:spLocks noChangeArrowheads="1"/>
          </p:cNvSpPr>
          <p:nvPr/>
        </p:nvSpPr>
        <p:spPr bwMode="auto">
          <a:xfrm>
            <a:off x="3703638" y="977900"/>
            <a:ext cx="1755775" cy="3030538"/>
          </a:xfrm>
          <a:prstGeom prst="rect">
            <a:avLst/>
          </a:prstGeom>
          <a:solidFill>
            <a:srgbClr val="000000"/>
          </a:soli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29708" name="Rectangle 146"/>
          <p:cNvSpPr>
            <a:spLocks noChangeArrowheads="1"/>
          </p:cNvSpPr>
          <p:nvPr/>
        </p:nvSpPr>
        <p:spPr bwMode="auto">
          <a:xfrm>
            <a:off x="3668713" y="2593975"/>
            <a:ext cx="1828800" cy="1457325"/>
          </a:xfrm>
          <a:prstGeom prst="rect">
            <a:avLst/>
          </a:prstGeom>
          <a:solidFill>
            <a:srgbClr val="000000"/>
          </a:soli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29709" name="Line 147"/>
          <p:cNvSpPr>
            <a:spLocks noChangeShapeType="1"/>
          </p:cNvSpPr>
          <p:nvPr/>
        </p:nvSpPr>
        <p:spPr bwMode="auto">
          <a:xfrm flipV="1">
            <a:off x="6043613" y="984250"/>
            <a:ext cx="0" cy="2225675"/>
          </a:xfrm>
          <a:prstGeom prst="line">
            <a:avLst/>
          </a:prstGeom>
          <a:noFill/>
          <a:ln w="9525">
            <a:solidFill>
              <a:srgbClr val="777777"/>
            </a:solidFill>
            <a:round/>
            <a:headEnd/>
            <a:tailEnd/>
          </a:ln>
        </p:spPr>
        <p:txBody>
          <a:bodyPr lIns="82124" tIns="41061" rIns="82124" bIns="41061" anchor="ctr">
            <a:spAutoFit/>
          </a:bodyPr>
          <a:lstStyle/>
          <a:p>
            <a:endParaRPr lang="en-US"/>
          </a:p>
        </p:txBody>
      </p:sp>
      <p:sp>
        <p:nvSpPr>
          <p:cNvPr id="29710" name="Line 148"/>
          <p:cNvSpPr>
            <a:spLocks noChangeShapeType="1"/>
          </p:cNvSpPr>
          <p:nvPr/>
        </p:nvSpPr>
        <p:spPr bwMode="auto">
          <a:xfrm flipV="1">
            <a:off x="3122613" y="984250"/>
            <a:ext cx="0" cy="2225675"/>
          </a:xfrm>
          <a:prstGeom prst="line">
            <a:avLst/>
          </a:prstGeom>
          <a:noFill/>
          <a:ln w="9525">
            <a:solidFill>
              <a:srgbClr val="777777"/>
            </a:solidFill>
            <a:round/>
            <a:headEnd/>
            <a:tailEnd/>
          </a:ln>
        </p:spPr>
        <p:txBody>
          <a:bodyPr lIns="82124" tIns="41061" rIns="82124" bIns="41061" anchor="ctr">
            <a:spAutoFit/>
          </a:bodyPr>
          <a:lstStyle/>
          <a:p>
            <a:endParaRPr lang="en-US"/>
          </a:p>
        </p:txBody>
      </p:sp>
      <p:sp>
        <p:nvSpPr>
          <p:cNvPr id="29711" name="Rectangle 149"/>
          <p:cNvSpPr>
            <a:spLocks noChangeArrowheads="1"/>
          </p:cNvSpPr>
          <p:nvPr/>
        </p:nvSpPr>
        <p:spPr bwMode="auto">
          <a:xfrm>
            <a:off x="28575" y="2400300"/>
            <a:ext cx="3086100" cy="1028700"/>
          </a:xfrm>
          <a:prstGeom prst="rect">
            <a:avLst/>
          </a:prstGeom>
          <a:solidFill>
            <a:srgbClr val="000000"/>
          </a:soli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29712" name="Rectangle 150"/>
          <p:cNvSpPr>
            <a:spLocks noChangeArrowheads="1"/>
          </p:cNvSpPr>
          <p:nvPr/>
        </p:nvSpPr>
        <p:spPr bwMode="auto">
          <a:xfrm>
            <a:off x="6062663" y="2384425"/>
            <a:ext cx="3081337" cy="949325"/>
          </a:xfrm>
          <a:prstGeom prst="rect">
            <a:avLst/>
          </a:prstGeom>
          <a:solidFill>
            <a:srgbClr val="000000"/>
          </a:soli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29713" name="Text Box 151"/>
          <p:cNvSpPr txBox="1">
            <a:spLocks noChangeArrowheads="1"/>
          </p:cNvSpPr>
          <p:nvPr/>
        </p:nvSpPr>
        <p:spPr bwMode="auto">
          <a:xfrm>
            <a:off x="1822450" y="2949575"/>
            <a:ext cx="1022350" cy="274638"/>
          </a:xfrm>
          <a:prstGeom prst="rect">
            <a:avLst/>
          </a:prstGeom>
          <a:noFill/>
          <a:ln w="9525" algn="ctr">
            <a:noFill/>
            <a:miter lim="800000"/>
            <a:headEnd/>
            <a:tailEnd/>
          </a:ln>
        </p:spPr>
        <p:txBody>
          <a:bodyPr wrap="none" lIns="82124" tIns="41061" rIns="82124" bIns="41061">
            <a:spAutoFit/>
          </a:bodyPr>
          <a:lstStyle/>
          <a:p>
            <a:pPr algn="r" defTabSz="814388" eaLnBrk="0" hangingPunct="0">
              <a:lnSpc>
                <a:spcPct val="90000"/>
              </a:lnSpc>
            </a:pPr>
            <a:r>
              <a:rPr lang="en-US" sz="1400">
                <a:solidFill>
                  <a:schemeClr val="folHlink"/>
                </a:solidFill>
              </a:rPr>
              <a:t>Headcount</a:t>
            </a:r>
          </a:p>
        </p:txBody>
      </p:sp>
      <p:sp>
        <p:nvSpPr>
          <p:cNvPr id="29714" name="Text Box 152"/>
          <p:cNvSpPr txBox="1">
            <a:spLocks noChangeArrowheads="1"/>
          </p:cNvSpPr>
          <p:nvPr/>
        </p:nvSpPr>
        <p:spPr bwMode="auto">
          <a:xfrm>
            <a:off x="1970088" y="2565400"/>
            <a:ext cx="874712" cy="274638"/>
          </a:xfrm>
          <a:prstGeom prst="rect">
            <a:avLst/>
          </a:prstGeom>
          <a:noFill/>
          <a:ln w="9525" algn="ctr">
            <a:noFill/>
            <a:miter lim="800000"/>
            <a:headEnd/>
            <a:tailEnd/>
          </a:ln>
        </p:spPr>
        <p:txBody>
          <a:bodyPr wrap="none" lIns="82124" tIns="41061" rIns="82124" bIns="41061">
            <a:spAutoFit/>
          </a:bodyPr>
          <a:lstStyle/>
          <a:p>
            <a:pPr algn="r" defTabSz="814388" eaLnBrk="0" hangingPunct="0">
              <a:lnSpc>
                <a:spcPct val="90000"/>
              </a:lnSpc>
            </a:pPr>
            <a:r>
              <a:rPr lang="en-US" sz="1400">
                <a:solidFill>
                  <a:schemeClr val="folHlink"/>
                </a:solidFill>
              </a:rPr>
              <a:t>Revenue</a:t>
            </a:r>
          </a:p>
        </p:txBody>
      </p:sp>
      <p:grpSp>
        <p:nvGrpSpPr>
          <p:cNvPr id="20" name="Group 153"/>
          <p:cNvGrpSpPr>
            <a:grpSpLocks/>
          </p:cNvGrpSpPr>
          <p:nvPr/>
        </p:nvGrpSpPr>
        <p:grpSpPr bwMode="auto">
          <a:xfrm>
            <a:off x="3709988" y="406400"/>
            <a:ext cx="1752600" cy="3178175"/>
            <a:chOff x="2335" y="256"/>
            <a:chExt cx="1104" cy="2002"/>
          </a:xfrm>
        </p:grpSpPr>
        <p:sp>
          <p:nvSpPr>
            <p:cNvPr id="2046106" name="Rectangle 154"/>
            <p:cNvSpPr>
              <a:spLocks noChangeArrowheads="1"/>
            </p:cNvSpPr>
            <p:nvPr/>
          </p:nvSpPr>
          <p:spPr bwMode="auto">
            <a:xfrm rot="5400000">
              <a:off x="1884" y="708"/>
              <a:ext cx="2002" cy="1098"/>
            </a:xfrm>
            <a:prstGeom prst="rect">
              <a:avLst/>
            </a:prstGeom>
            <a:gradFill rotWithShape="1">
              <a:gsLst>
                <a:gs pos="0">
                  <a:srgbClr val="777777">
                    <a:gamma/>
                    <a:shade val="46275"/>
                    <a:invGamma/>
                    <a:alpha val="0"/>
                  </a:srgbClr>
                </a:gs>
                <a:gs pos="50000">
                  <a:srgbClr val="777777">
                    <a:alpha val="41000"/>
                  </a:srgbClr>
                </a:gs>
                <a:gs pos="100000">
                  <a:srgbClr val="777777">
                    <a:gamma/>
                    <a:shade val="46275"/>
                    <a:invGamma/>
                    <a:alpha val="0"/>
                  </a:srgbClr>
                </a:gs>
              </a:gsLst>
              <a:lin ang="0" scaled="1"/>
            </a:gradFill>
            <a:ln w="9525" algn="ctr">
              <a:noFill/>
              <a:miter lim="800000"/>
              <a:headEnd/>
              <a:tailEnd/>
            </a:ln>
            <a:effectLst/>
          </p:spPr>
          <p:txBody>
            <a:bodyPr lIns="82124" tIns="41061" rIns="82124" bIns="41061" anchor="ctr">
              <a:spAutoFit/>
            </a:bodyPr>
            <a:lstStyle/>
            <a:p>
              <a:pPr algn="ctr" eaLnBrk="0" hangingPunct="0">
                <a:lnSpc>
                  <a:spcPct val="90000"/>
                </a:lnSpc>
                <a:defRPr/>
              </a:pPr>
              <a:endParaRPr lang="en-US">
                <a:cs typeface="+mn-cs"/>
              </a:endParaRPr>
            </a:p>
          </p:txBody>
        </p:sp>
        <p:grpSp>
          <p:nvGrpSpPr>
            <p:cNvPr id="21" name="Group 155"/>
            <p:cNvGrpSpPr>
              <a:grpSpLocks/>
            </p:cNvGrpSpPr>
            <p:nvPr/>
          </p:nvGrpSpPr>
          <p:grpSpPr bwMode="auto">
            <a:xfrm>
              <a:off x="2335" y="333"/>
              <a:ext cx="1104" cy="1889"/>
              <a:chOff x="2335" y="235"/>
              <a:chExt cx="1104" cy="1987"/>
            </a:xfrm>
          </p:grpSpPr>
          <p:sp>
            <p:nvSpPr>
              <p:cNvPr id="29901" name="Line 156"/>
              <p:cNvSpPr>
                <a:spLocks noChangeShapeType="1"/>
              </p:cNvSpPr>
              <p:nvPr/>
            </p:nvSpPr>
            <p:spPr bwMode="auto">
              <a:xfrm flipV="1">
                <a:off x="2335" y="235"/>
                <a:ext cx="0" cy="1987"/>
              </a:xfrm>
              <a:prstGeom prst="line">
                <a:avLst/>
              </a:prstGeom>
              <a:noFill/>
              <a:ln w="12700">
                <a:solidFill>
                  <a:srgbClr val="777777"/>
                </a:solidFill>
                <a:round/>
                <a:headEnd/>
                <a:tailEnd/>
              </a:ln>
            </p:spPr>
            <p:txBody>
              <a:bodyPr wrap="none" lIns="82124" tIns="41061" rIns="82124" bIns="41061" anchor="ctr">
                <a:spAutoFit/>
              </a:bodyPr>
              <a:lstStyle/>
              <a:p>
                <a:endParaRPr lang="en-US"/>
              </a:p>
            </p:txBody>
          </p:sp>
          <p:sp>
            <p:nvSpPr>
              <p:cNvPr id="29902" name="Line 157"/>
              <p:cNvSpPr>
                <a:spLocks noChangeShapeType="1"/>
              </p:cNvSpPr>
              <p:nvPr/>
            </p:nvSpPr>
            <p:spPr bwMode="auto">
              <a:xfrm flipV="1">
                <a:off x="3439" y="235"/>
                <a:ext cx="0" cy="1987"/>
              </a:xfrm>
              <a:prstGeom prst="line">
                <a:avLst/>
              </a:prstGeom>
              <a:noFill/>
              <a:ln w="12700">
                <a:solidFill>
                  <a:srgbClr val="777777"/>
                </a:solidFill>
                <a:round/>
                <a:headEnd/>
                <a:tailEnd/>
              </a:ln>
            </p:spPr>
            <p:txBody>
              <a:bodyPr wrap="none" lIns="82124" tIns="41061" rIns="82124" bIns="41061" anchor="ctr">
                <a:spAutoFit/>
              </a:bodyPr>
              <a:lstStyle/>
              <a:p>
                <a:endParaRPr lang="en-US"/>
              </a:p>
            </p:txBody>
          </p:sp>
        </p:grpSp>
        <p:grpSp>
          <p:nvGrpSpPr>
            <p:cNvPr id="22" name="Group 158"/>
            <p:cNvGrpSpPr>
              <a:grpSpLocks/>
            </p:cNvGrpSpPr>
            <p:nvPr/>
          </p:nvGrpSpPr>
          <p:grpSpPr bwMode="auto">
            <a:xfrm>
              <a:off x="2657" y="427"/>
              <a:ext cx="460" cy="246"/>
              <a:chOff x="384" y="331"/>
              <a:chExt cx="912" cy="485"/>
            </a:xfrm>
          </p:grpSpPr>
          <p:sp>
            <p:nvSpPr>
              <p:cNvPr id="29886" name="AutoShape 159"/>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endParaRPr lang="en-US"/>
              </a:p>
            </p:txBody>
          </p:sp>
          <p:sp>
            <p:nvSpPr>
              <p:cNvPr id="29887" name="Rectangle 160"/>
              <p:cNvSpPr>
                <a:spLocks noChangeArrowheads="1"/>
              </p:cNvSpPr>
              <p:nvPr/>
            </p:nvSpPr>
            <p:spPr bwMode="invGray">
              <a:xfrm>
                <a:off x="640" y="652"/>
                <a:ext cx="42" cy="158"/>
              </a:xfrm>
              <a:prstGeom prst="rect">
                <a:avLst/>
              </a:prstGeom>
              <a:solidFill>
                <a:schemeClr val="tx1"/>
              </a:solidFill>
              <a:ln w="9525">
                <a:noFill/>
                <a:miter lim="800000"/>
                <a:headEnd/>
                <a:tailEnd/>
              </a:ln>
            </p:spPr>
            <p:txBody>
              <a:bodyPr/>
              <a:lstStyle/>
              <a:p>
                <a:pPr algn="ctr" eaLnBrk="0" hangingPunct="0">
                  <a:lnSpc>
                    <a:spcPct val="90000"/>
                  </a:lnSpc>
                </a:pPr>
                <a:endParaRPr lang="en-US"/>
              </a:p>
            </p:txBody>
          </p:sp>
          <p:sp>
            <p:nvSpPr>
              <p:cNvPr id="29888" name="Freeform 161"/>
              <p:cNvSpPr>
                <a:spLocks/>
              </p:cNvSpPr>
              <p:nvPr/>
            </p:nvSpPr>
            <p:spPr bwMode="invGray">
              <a:xfrm>
                <a:off x="882" y="648"/>
                <a:ext cx="120" cy="166"/>
              </a:xfrm>
              <a:custGeom>
                <a:avLst/>
                <a:gdLst>
                  <a:gd name="T0" fmla="*/ 1061 w 58"/>
                  <a:gd name="T1" fmla="*/ 448 h 80"/>
                  <a:gd name="T2" fmla="*/ 770 w 58"/>
                  <a:gd name="T3" fmla="*/ 376 h 80"/>
                  <a:gd name="T4" fmla="*/ 381 w 58"/>
                  <a:gd name="T5" fmla="*/ 741 h 80"/>
                  <a:gd name="T6" fmla="*/ 770 w 58"/>
                  <a:gd name="T7" fmla="*/ 1106 h 80"/>
                  <a:gd name="T8" fmla="*/ 1061 w 58"/>
                  <a:gd name="T9" fmla="*/ 1037 h 80"/>
                  <a:gd name="T10" fmla="*/ 1061 w 58"/>
                  <a:gd name="T11" fmla="*/ 1430 h 80"/>
                  <a:gd name="T12" fmla="*/ 753 w 58"/>
                  <a:gd name="T13" fmla="*/ 1482 h 80"/>
                  <a:gd name="T14" fmla="*/ 0 w 58"/>
                  <a:gd name="T15" fmla="*/ 741 h 80"/>
                  <a:gd name="T16" fmla="*/ 753 w 58"/>
                  <a:gd name="T17" fmla="*/ 0 h 80"/>
                  <a:gd name="T18" fmla="*/ 1061 w 58"/>
                  <a:gd name="T19" fmla="*/ 52 h 80"/>
                  <a:gd name="T20" fmla="*/ 1061 w 58"/>
                  <a:gd name="T21" fmla="*/ 448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a:lstStyle/>
              <a:p>
                <a:endParaRPr lang="en-US"/>
              </a:p>
            </p:txBody>
          </p:sp>
          <p:sp>
            <p:nvSpPr>
              <p:cNvPr id="29889" name="Freeform 162"/>
              <p:cNvSpPr>
                <a:spLocks/>
              </p:cNvSpPr>
              <p:nvPr/>
            </p:nvSpPr>
            <p:spPr bwMode="invGray">
              <a:xfrm>
                <a:off x="467" y="648"/>
                <a:ext cx="120" cy="166"/>
              </a:xfrm>
              <a:custGeom>
                <a:avLst/>
                <a:gdLst>
                  <a:gd name="T0" fmla="*/ 1061 w 58"/>
                  <a:gd name="T1" fmla="*/ 448 h 80"/>
                  <a:gd name="T2" fmla="*/ 770 w 58"/>
                  <a:gd name="T3" fmla="*/ 376 h 80"/>
                  <a:gd name="T4" fmla="*/ 381 w 58"/>
                  <a:gd name="T5" fmla="*/ 741 h 80"/>
                  <a:gd name="T6" fmla="*/ 770 w 58"/>
                  <a:gd name="T7" fmla="*/ 1106 h 80"/>
                  <a:gd name="T8" fmla="*/ 1061 w 58"/>
                  <a:gd name="T9" fmla="*/ 1037 h 80"/>
                  <a:gd name="T10" fmla="*/ 1061 w 58"/>
                  <a:gd name="T11" fmla="*/ 1430 h 80"/>
                  <a:gd name="T12" fmla="*/ 737 w 58"/>
                  <a:gd name="T13" fmla="*/ 1482 h 80"/>
                  <a:gd name="T14" fmla="*/ 0 w 58"/>
                  <a:gd name="T15" fmla="*/ 741 h 80"/>
                  <a:gd name="T16" fmla="*/ 737 w 58"/>
                  <a:gd name="T17" fmla="*/ 0 h 80"/>
                  <a:gd name="T18" fmla="*/ 1061 w 58"/>
                  <a:gd name="T19" fmla="*/ 52 h 80"/>
                  <a:gd name="T20" fmla="*/ 1061 w 58"/>
                  <a:gd name="T21" fmla="*/ 448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a:lstStyle/>
              <a:p>
                <a:endParaRPr lang="en-US"/>
              </a:p>
            </p:txBody>
          </p:sp>
          <p:sp>
            <p:nvSpPr>
              <p:cNvPr id="29890" name="Freeform 163"/>
              <p:cNvSpPr>
                <a:spLocks noEditPoints="1"/>
              </p:cNvSpPr>
              <p:nvPr/>
            </p:nvSpPr>
            <p:spPr bwMode="invGray">
              <a:xfrm>
                <a:off x="1046" y="648"/>
                <a:ext cx="165" cy="166"/>
              </a:xfrm>
              <a:custGeom>
                <a:avLst/>
                <a:gdLst>
                  <a:gd name="T0" fmla="*/ 1446 w 80"/>
                  <a:gd name="T1" fmla="*/ 741 h 80"/>
                  <a:gd name="T2" fmla="*/ 728 w 80"/>
                  <a:gd name="T3" fmla="*/ 1482 h 80"/>
                  <a:gd name="T4" fmla="*/ 0 w 80"/>
                  <a:gd name="T5" fmla="*/ 741 h 80"/>
                  <a:gd name="T6" fmla="*/ 728 w 80"/>
                  <a:gd name="T7" fmla="*/ 0 h 80"/>
                  <a:gd name="T8" fmla="*/ 1446 w 80"/>
                  <a:gd name="T9" fmla="*/ 741 h 80"/>
                  <a:gd name="T10" fmla="*/ 728 w 80"/>
                  <a:gd name="T11" fmla="*/ 376 h 80"/>
                  <a:gd name="T12" fmla="*/ 361 w 80"/>
                  <a:gd name="T13" fmla="*/ 741 h 80"/>
                  <a:gd name="T14" fmla="*/ 728 w 80"/>
                  <a:gd name="T15" fmla="*/ 1106 h 80"/>
                  <a:gd name="T16" fmla="*/ 1089 w 80"/>
                  <a:gd name="T17" fmla="*/ 741 h 80"/>
                  <a:gd name="T18" fmla="*/ 728 w 80"/>
                  <a:gd name="T19" fmla="*/ 376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80"/>
                  <a:gd name="T32" fmla="*/ 80 w 8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a:lstStyle/>
              <a:p>
                <a:endParaRPr lang="en-US"/>
              </a:p>
            </p:txBody>
          </p:sp>
          <p:sp>
            <p:nvSpPr>
              <p:cNvPr id="29891" name="Freeform 164"/>
              <p:cNvSpPr>
                <a:spLocks/>
              </p:cNvSpPr>
              <p:nvPr/>
            </p:nvSpPr>
            <p:spPr bwMode="invGray">
              <a:xfrm>
                <a:off x="735" y="648"/>
                <a:ext cx="108" cy="166"/>
              </a:xfrm>
              <a:custGeom>
                <a:avLst/>
                <a:gdLst>
                  <a:gd name="T0" fmla="*/ 881 w 52"/>
                  <a:gd name="T1" fmla="*/ 349 h 80"/>
                  <a:gd name="T2" fmla="*/ 592 w 52"/>
                  <a:gd name="T3" fmla="*/ 313 h 80"/>
                  <a:gd name="T4" fmla="*/ 376 w 52"/>
                  <a:gd name="T5" fmla="*/ 430 h 80"/>
                  <a:gd name="T6" fmla="*/ 540 w 52"/>
                  <a:gd name="T7" fmla="*/ 556 h 80"/>
                  <a:gd name="T8" fmla="*/ 633 w 52"/>
                  <a:gd name="T9" fmla="*/ 589 h 80"/>
                  <a:gd name="T10" fmla="*/ 966 w 52"/>
                  <a:gd name="T11" fmla="*/ 998 h 80"/>
                  <a:gd name="T12" fmla="*/ 393 w 52"/>
                  <a:gd name="T13" fmla="*/ 1482 h 80"/>
                  <a:gd name="T14" fmla="*/ 0 w 52"/>
                  <a:gd name="T15" fmla="*/ 1430 h 80"/>
                  <a:gd name="T16" fmla="*/ 0 w 52"/>
                  <a:gd name="T17" fmla="*/ 1106 h 80"/>
                  <a:gd name="T18" fmla="*/ 332 w 52"/>
                  <a:gd name="T19" fmla="*/ 1170 h 80"/>
                  <a:gd name="T20" fmla="*/ 592 w 52"/>
                  <a:gd name="T21" fmla="*/ 1037 h 80"/>
                  <a:gd name="T22" fmla="*/ 432 w 52"/>
                  <a:gd name="T23" fmla="*/ 892 h 80"/>
                  <a:gd name="T24" fmla="*/ 349 w 52"/>
                  <a:gd name="T25" fmla="*/ 874 h 80"/>
                  <a:gd name="T26" fmla="*/ 0 w 52"/>
                  <a:gd name="T27" fmla="*/ 448 h 80"/>
                  <a:gd name="T28" fmla="*/ 517 w 52"/>
                  <a:gd name="T29" fmla="*/ 0 h 80"/>
                  <a:gd name="T30" fmla="*/ 881 w 52"/>
                  <a:gd name="T31" fmla="*/ 52 h 80"/>
                  <a:gd name="T32" fmla="*/ 881 w 52"/>
                  <a:gd name="T33" fmla="*/ 349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0"/>
                  <a:gd name="T53" fmla="*/ 52 w 52"/>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a:lstStyle/>
              <a:p>
                <a:endParaRPr lang="en-US"/>
              </a:p>
            </p:txBody>
          </p:sp>
          <p:sp>
            <p:nvSpPr>
              <p:cNvPr id="29892" name="Freeform 165"/>
              <p:cNvSpPr>
                <a:spLocks/>
              </p:cNvSpPr>
              <p:nvPr/>
            </p:nvSpPr>
            <p:spPr bwMode="invGray">
              <a:xfrm>
                <a:off x="384" y="462"/>
                <a:ext cx="39" cy="81"/>
              </a:xfrm>
              <a:custGeom>
                <a:avLst/>
                <a:gdLst>
                  <a:gd name="T0" fmla="*/ 337 w 19"/>
                  <a:gd name="T1" fmla="*/ 189 h 39"/>
                  <a:gd name="T2" fmla="*/ 181 w 19"/>
                  <a:gd name="T3" fmla="*/ 0 h 39"/>
                  <a:gd name="T4" fmla="*/ 0 w 19"/>
                  <a:gd name="T5" fmla="*/ 189 h 39"/>
                  <a:gd name="T6" fmla="*/ 0 w 19"/>
                  <a:gd name="T7" fmla="*/ 557 h 39"/>
                  <a:gd name="T8" fmla="*/ 181 w 19"/>
                  <a:gd name="T9" fmla="*/ 725 h 39"/>
                  <a:gd name="T10" fmla="*/ 337 w 19"/>
                  <a:gd name="T11" fmla="*/ 557 h 39"/>
                  <a:gd name="T12" fmla="*/ 337 w 19"/>
                  <a:gd name="T13" fmla="*/ 189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a:lstStyle/>
              <a:p>
                <a:endParaRPr lang="en-US"/>
              </a:p>
            </p:txBody>
          </p:sp>
          <p:sp>
            <p:nvSpPr>
              <p:cNvPr id="29893" name="Freeform 166"/>
              <p:cNvSpPr>
                <a:spLocks/>
              </p:cNvSpPr>
              <p:nvPr/>
            </p:nvSpPr>
            <p:spPr bwMode="invGray">
              <a:xfrm>
                <a:off x="494" y="407"/>
                <a:ext cx="39" cy="136"/>
              </a:xfrm>
              <a:custGeom>
                <a:avLst/>
                <a:gdLst>
                  <a:gd name="T0" fmla="*/ 337 w 19"/>
                  <a:gd name="T1" fmla="*/ 176 h 65"/>
                  <a:gd name="T2" fmla="*/ 156 w 19"/>
                  <a:gd name="T3" fmla="*/ 0 h 65"/>
                  <a:gd name="T4" fmla="*/ 0 w 19"/>
                  <a:gd name="T5" fmla="*/ 176 h 65"/>
                  <a:gd name="T6" fmla="*/ 0 w 19"/>
                  <a:gd name="T7" fmla="*/ 1073 h 65"/>
                  <a:gd name="T8" fmla="*/ 156 w 19"/>
                  <a:gd name="T9" fmla="*/ 1247 h 65"/>
                  <a:gd name="T10" fmla="*/ 337 w 19"/>
                  <a:gd name="T11" fmla="*/ 1073 h 65"/>
                  <a:gd name="T12" fmla="*/ 337 w 19"/>
                  <a:gd name="T13" fmla="*/ 176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a:lstStyle/>
              <a:p>
                <a:endParaRPr lang="en-US"/>
              </a:p>
            </p:txBody>
          </p:sp>
          <p:sp>
            <p:nvSpPr>
              <p:cNvPr id="29894" name="Freeform 167"/>
              <p:cNvSpPr>
                <a:spLocks/>
              </p:cNvSpPr>
              <p:nvPr/>
            </p:nvSpPr>
            <p:spPr bwMode="invGray">
              <a:xfrm>
                <a:off x="601" y="333"/>
                <a:ext cx="39" cy="249"/>
              </a:xfrm>
              <a:custGeom>
                <a:avLst/>
                <a:gdLst>
                  <a:gd name="T0" fmla="*/ 337 w 19"/>
                  <a:gd name="T1" fmla="*/ 168 h 120"/>
                  <a:gd name="T2" fmla="*/ 181 w 19"/>
                  <a:gd name="T3" fmla="*/ 0 h 120"/>
                  <a:gd name="T4" fmla="*/ 0 w 19"/>
                  <a:gd name="T5" fmla="*/ 168 h 120"/>
                  <a:gd name="T6" fmla="*/ 0 w 19"/>
                  <a:gd name="T7" fmla="*/ 2054 h 120"/>
                  <a:gd name="T8" fmla="*/ 181 w 19"/>
                  <a:gd name="T9" fmla="*/ 2226 h 120"/>
                  <a:gd name="T10" fmla="*/ 337 w 19"/>
                  <a:gd name="T11" fmla="*/ 2054 h 120"/>
                  <a:gd name="T12" fmla="*/ 337 w 19"/>
                  <a:gd name="T13" fmla="*/ 168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a:lstStyle/>
              <a:p>
                <a:endParaRPr lang="en-US"/>
              </a:p>
            </p:txBody>
          </p:sp>
          <p:sp>
            <p:nvSpPr>
              <p:cNvPr id="29895" name="Freeform 168"/>
              <p:cNvSpPr>
                <a:spLocks/>
              </p:cNvSpPr>
              <p:nvPr/>
            </p:nvSpPr>
            <p:spPr bwMode="invGray">
              <a:xfrm>
                <a:off x="711" y="407"/>
                <a:ext cx="39" cy="136"/>
              </a:xfrm>
              <a:custGeom>
                <a:avLst/>
                <a:gdLst>
                  <a:gd name="T0" fmla="*/ 337 w 19"/>
                  <a:gd name="T1" fmla="*/ 176 h 65"/>
                  <a:gd name="T2" fmla="*/ 156 w 19"/>
                  <a:gd name="T3" fmla="*/ 0 h 65"/>
                  <a:gd name="T4" fmla="*/ 0 w 19"/>
                  <a:gd name="T5" fmla="*/ 176 h 65"/>
                  <a:gd name="T6" fmla="*/ 0 w 19"/>
                  <a:gd name="T7" fmla="*/ 1073 h 65"/>
                  <a:gd name="T8" fmla="*/ 156 w 19"/>
                  <a:gd name="T9" fmla="*/ 1247 h 65"/>
                  <a:gd name="T10" fmla="*/ 337 w 19"/>
                  <a:gd name="T11" fmla="*/ 1073 h 65"/>
                  <a:gd name="T12" fmla="*/ 337 w 19"/>
                  <a:gd name="T13" fmla="*/ 176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a:lstStyle/>
              <a:p>
                <a:endParaRPr lang="en-US"/>
              </a:p>
            </p:txBody>
          </p:sp>
          <p:sp>
            <p:nvSpPr>
              <p:cNvPr id="29896" name="Freeform 169"/>
              <p:cNvSpPr>
                <a:spLocks/>
              </p:cNvSpPr>
              <p:nvPr/>
            </p:nvSpPr>
            <p:spPr bwMode="invGray">
              <a:xfrm>
                <a:off x="818" y="462"/>
                <a:ext cx="42" cy="81"/>
              </a:xfrm>
              <a:custGeom>
                <a:avLst/>
                <a:gdLst>
                  <a:gd name="T0" fmla="*/ 388 w 20"/>
                  <a:gd name="T1" fmla="*/ 189 h 39"/>
                  <a:gd name="T2" fmla="*/ 193 w 20"/>
                  <a:gd name="T3" fmla="*/ 0 h 39"/>
                  <a:gd name="T4" fmla="*/ 0 w 20"/>
                  <a:gd name="T5" fmla="*/ 189 h 39"/>
                  <a:gd name="T6" fmla="*/ 0 w 20"/>
                  <a:gd name="T7" fmla="*/ 557 h 39"/>
                  <a:gd name="T8" fmla="*/ 193 w 20"/>
                  <a:gd name="T9" fmla="*/ 725 h 39"/>
                  <a:gd name="T10" fmla="*/ 388 w 20"/>
                  <a:gd name="T11" fmla="*/ 557 h 39"/>
                  <a:gd name="T12" fmla="*/ 388 w 20"/>
                  <a:gd name="T13" fmla="*/ 189 h 39"/>
                  <a:gd name="T14" fmla="*/ 0 60000 65536"/>
                  <a:gd name="T15" fmla="*/ 0 60000 65536"/>
                  <a:gd name="T16" fmla="*/ 0 60000 65536"/>
                  <a:gd name="T17" fmla="*/ 0 60000 65536"/>
                  <a:gd name="T18" fmla="*/ 0 60000 65536"/>
                  <a:gd name="T19" fmla="*/ 0 60000 65536"/>
                  <a:gd name="T20" fmla="*/ 0 60000 65536"/>
                  <a:gd name="T21" fmla="*/ 0 w 20"/>
                  <a:gd name="T22" fmla="*/ 0 h 39"/>
                  <a:gd name="T23" fmla="*/ 20 w 20"/>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a:lstStyle/>
              <a:p>
                <a:endParaRPr lang="en-US"/>
              </a:p>
            </p:txBody>
          </p:sp>
          <p:sp>
            <p:nvSpPr>
              <p:cNvPr id="29897" name="Freeform 170"/>
              <p:cNvSpPr>
                <a:spLocks/>
              </p:cNvSpPr>
              <p:nvPr/>
            </p:nvSpPr>
            <p:spPr bwMode="invGray">
              <a:xfrm>
                <a:off x="928" y="407"/>
                <a:ext cx="39" cy="136"/>
              </a:xfrm>
              <a:custGeom>
                <a:avLst/>
                <a:gdLst>
                  <a:gd name="T0" fmla="*/ 337 w 19"/>
                  <a:gd name="T1" fmla="*/ 176 h 65"/>
                  <a:gd name="T2" fmla="*/ 181 w 19"/>
                  <a:gd name="T3" fmla="*/ 0 h 65"/>
                  <a:gd name="T4" fmla="*/ 0 w 19"/>
                  <a:gd name="T5" fmla="*/ 176 h 65"/>
                  <a:gd name="T6" fmla="*/ 0 w 19"/>
                  <a:gd name="T7" fmla="*/ 1073 h 65"/>
                  <a:gd name="T8" fmla="*/ 181 w 19"/>
                  <a:gd name="T9" fmla="*/ 1247 h 65"/>
                  <a:gd name="T10" fmla="*/ 337 w 19"/>
                  <a:gd name="T11" fmla="*/ 1073 h 65"/>
                  <a:gd name="T12" fmla="*/ 337 w 19"/>
                  <a:gd name="T13" fmla="*/ 176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a:lstStyle/>
              <a:p>
                <a:endParaRPr lang="en-US"/>
              </a:p>
            </p:txBody>
          </p:sp>
          <p:sp>
            <p:nvSpPr>
              <p:cNvPr id="29898" name="Freeform 171"/>
              <p:cNvSpPr>
                <a:spLocks/>
              </p:cNvSpPr>
              <p:nvPr/>
            </p:nvSpPr>
            <p:spPr bwMode="invGray">
              <a:xfrm>
                <a:off x="1037" y="333"/>
                <a:ext cx="40" cy="249"/>
              </a:xfrm>
              <a:custGeom>
                <a:avLst/>
                <a:gdLst>
                  <a:gd name="T0" fmla="*/ 373 w 19"/>
                  <a:gd name="T1" fmla="*/ 168 h 120"/>
                  <a:gd name="T2" fmla="*/ 177 w 19"/>
                  <a:gd name="T3" fmla="*/ 0 h 120"/>
                  <a:gd name="T4" fmla="*/ 0 w 19"/>
                  <a:gd name="T5" fmla="*/ 168 h 120"/>
                  <a:gd name="T6" fmla="*/ 0 w 19"/>
                  <a:gd name="T7" fmla="*/ 2054 h 120"/>
                  <a:gd name="T8" fmla="*/ 177 w 19"/>
                  <a:gd name="T9" fmla="*/ 2226 h 120"/>
                  <a:gd name="T10" fmla="*/ 373 w 19"/>
                  <a:gd name="T11" fmla="*/ 2054 h 120"/>
                  <a:gd name="T12" fmla="*/ 373 w 19"/>
                  <a:gd name="T13" fmla="*/ 168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a:lstStyle/>
              <a:p>
                <a:endParaRPr lang="en-US"/>
              </a:p>
            </p:txBody>
          </p:sp>
          <p:sp>
            <p:nvSpPr>
              <p:cNvPr id="29899" name="Freeform 172"/>
              <p:cNvSpPr>
                <a:spLocks/>
              </p:cNvSpPr>
              <p:nvPr/>
            </p:nvSpPr>
            <p:spPr bwMode="invGray">
              <a:xfrm>
                <a:off x="1145" y="407"/>
                <a:ext cx="39" cy="136"/>
              </a:xfrm>
              <a:custGeom>
                <a:avLst/>
                <a:gdLst>
                  <a:gd name="T0" fmla="*/ 337 w 19"/>
                  <a:gd name="T1" fmla="*/ 176 h 65"/>
                  <a:gd name="T2" fmla="*/ 181 w 19"/>
                  <a:gd name="T3" fmla="*/ 0 h 65"/>
                  <a:gd name="T4" fmla="*/ 0 w 19"/>
                  <a:gd name="T5" fmla="*/ 176 h 65"/>
                  <a:gd name="T6" fmla="*/ 0 w 19"/>
                  <a:gd name="T7" fmla="*/ 1073 h 65"/>
                  <a:gd name="T8" fmla="*/ 181 w 19"/>
                  <a:gd name="T9" fmla="*/ 1247 h 65"/>
                  <a:gd name="T10" fmla="*/ 337 w 19"/>
                  <a:gd name="T11" fmla="*/ 1073 h 65"/>
                  <a:gd name="T12" fmla="*/ 337 w 19"/>
                  <a:gd name="T13" fmla="*/ 176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a:lstStyle/>
              <a:p>
                <a:endParaRPr lang="en-US"/>
              </a:p>
            </p:txBody>
          </p:sp>
          <p:sp>
            <p:nvSpPr>
              <p:cNvPr id="29900" name="Freeform 173"/>
              <p:cNvSpPr>
                <a:spLocks/>
              </p:cNvSpPr>
              <p:nvPr/>
            </p:nvSpPr>
            <p:spPr bwMode="invGray">
              <a:xfrm>
                <a:off x="1254" y="462"/>
                <a:ext cx="40" cy="81"/>
              </a:xfrm>
              <a:custGeom>
                <a:avLst/>
                <a:gdLst>
                  <a:gd name="T0" fmla="*/ 373 w 19"/>
                  <a:gd name="T1" fmla="*/ 189 h 39"/>
                  <a:gd name="T2" fmla="*/ 177 w 19"/>
                  <a:gd name="T3" fmla="*/ 0 h 39"/>
                  <a:gd name="T4" fmla="*/ 0 w 19"/>
                  <a:gd name="T5" fmla="*/ 189 h 39"/>
                  <a:gd name="T6" fmla="*/ 0 w 19"/>
                  <a:gd name="T7" fmla="*/ 557 h 39"/>
                  <a:gd name="T8" fmla="*/ 177 w 19"/>
                  <a:gd name="T9" fmla="*/ 725 h 39"/>
                  <a:gd name="T10" fmla="*/ 373 w 19"/>
                  <a:gd name="T11" fmla="*/ 557 h 39"/>
                  <a:gd name="T12" fmla="*/ 373 w 19"/>
                  <a:gd name="T13" fmla="*/ 189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a:lstStyle/>
              <a:p>
                <a:endParaRPr lang="en-US"/>
              </a:p>
            </p:txBody>
          </p:sp>
        </p:grpSp>
      </p:grpSp>
      <p:grpSp>
        <p:nvGrpSpPr>
          <p:cNvPr id="23" name="Group 174"/>
          <p:cNvGrpSpPr>
            <a:grpSpLocks/>
          </p:cNvGrpSpPr>
          <p:nvPr/>
        </p:nvGrpSpPr>
        <p:grpSpPr bwMode="auto">
          <a:xfrm>
            <a:off x="3063875" y="1449388"/>
            <a:ext cx="3019425" cy="1816100"/>
            <a:chOff x="1930" y="913"/>
            <a:chExt cx="1902" cy="1144"/>
          </a:xfrm>
        </p:grpSpPr>
        <p:grpSp>
          <p:nvGrpSpPr>
            <p:cNvPr id="24" name="Group 175"/>
            <p:cNvGrpSpPr>
              <a:grpSpLocks/>
            </p:cNvGrpSpPr>
            <p:nvPr/>
          </p:nvGrpSpPr>
          <p:grpSpPr bwMode="auto">
            <a:xfrm>
              <a:off x="1930" y="913"/>
              <a:ext cx="1902" cy="432"/>
              <a:chOff x="1930" y="913"/>
              <a:chExt cx="1902" cy="432"/>
            </a:xfrm>
          </p:grpSpPr>
          <p:sp>
            <p:nvSpPr>
              <p:cNvPr id="29878" name="Text Box 176"/>
              <p:cNvSpPr txBox="1">
                <a:spLocks noChangeArrowheads="1"/>
              </p:cNvSpPr>
              <p:nvPr/>
            </p:nvSpPr>
            <p:spPr bwMode="auto">
              <a:xfrm>
                <a:off x="3408" y="1025"/>
                <a:ext cx="424" cy="208"/>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800">
                    <a:solidFill>
                      <a:srgbClr val="FFFFFF"/>
                    </a:solidFill>
                  </a:rPr>
                  <a:t>2009</a:t>
                </a:r>
              </a:p>
            </p:txBody>
          </p:sp>
          <p:sp>
            <p:nvSpPr>
              <p:cNvPr id="29879" name="Text Box 177"/>
              <p:cNvSpPr txBox="1">
                <a:spLocks noChangeArrowheads="1"/>
              </p:cNvSpPr>
              <p:nvPr/>
            </p:nvSpPr>
            <p:spPr bwMode="auto">
              <a:xfrm>
                <a:off x="1930" y="1025"/>
                <a:ext cx="424" cy="208"/>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800">
                    <a:solidFill>
                      <a:srgbClr val="FFFFFF"/>
                    </a:solidFill>
                  </a:rPr>
                  <a:t>2007</a:t>
                </a:r>
              </a:p>
            </p:txBody>
          </p:sp>
          <p:sp>
            <p:nvSpPr>
              <p:cNvPr id="29880" name="Text Box 178"/>
              <p:cNvSpPr txBox="1">
                <a:spLocks noChangeArrowheads="1"/>
              </p:cNvSpPr>
              <p:nvPr/>
            </p:nvSpPr>
            <p:spPr bwMode="auto">
              <a:xfrm>
                <a:off x="2443" y="913"/>
                <a:ext cx="888" cy="432"/>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4400">
                    <a:solidFill>
                      <a:schemeClr val="tx1"/>
                    </a:solidFill>
                  </a:rPr>
                  <a:t>2008</a:t>
                </a:r>
              </a:p>
            </p:txBody>
          </p:sp>
        </p:grpSp>
        <p:sp>
          <p:nvSpPr>
            <p:cNvPr id="29876" name="Text Box 179"/>
            <p:cNvSpPr txBox="1">
              <a:spLocks noChangeArrowheads="1"/>
            </p:cNvSpPr>
            <p:nvPr/>
          </p:nvSpPr>
          <p:spPr bwMode="auto">
            <a:xfrm>
              <a:off x="2591" y="1590"/>
              <a:ext cx="611" cy="225"/>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2000">
                  <a:solidFill>
                    <a:schemeClr val="folHlink"/>
                  </a:solidFill>
                </a:rPr>
                <a:t>$39.5B</a:t>
              </a:r>
            </a:p>
          </p:txBody>
        </p:sp>
        <p:sp>
          <p:nvSpPr>
            <p:cNvPr id="29877" name="Text Box 180"/>
            <p:cNvSpPr txBox="1">
              <a:spLocks noChangeArrowheads="1"/>
            </p:cNvSpPr>
            <p:nvPr/>
          </p:nvSpPr>
          <p:spPr bwMode="auto">
            <a:xfrm>
              <a:off x="2604" y="1832"/>
              <a:ext cx="593" cy="225"/>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2000">
                  <a:solidFill>
                    <a:schemeClr val="folHlink"/>
                  </a:solidFill>
                </a:rPr>
                <a:t>67,647</a:t>
              </a:r>
            </a:p>
          </p:txBody>
        </p:sp>
      </p:grpSp>
      <p:sp>
        <p:nvSpPr>
          <p:cNvPr id="29717" name="Text Box 181"/>
          <p:cNvSpPr txBox="1">
            <a:spLocks noChangeArrowheads="1"/>
          </p:cNvSpPr>
          <p:nvPr/>
        </p:nvSpPr>
        <p:spPr bwMode="auto">
          <a:xfrm>
            <a:off x="4394200" y="1201738"/>
            <a:ext cx="423863" cy="303212"/>
          </a:xfrm>
          <a:prstGeom prst="rect">
            <a:avLst/>
          </a:prstGeom>
          <a:noFill/>
          <a:ln w="19050" algn="ctr">
            <a:noFill/>
            <a:miter lim="800000"/>
            <a:headEnd/>
            <a:tailEnd/>
          </a:ln>
        </p:spPr>
        <p:txBody>
          <a:bodyPr lIns="82124" tIns="41061" rIns="82124" bIns="41061">
            <a:spAutoFit/>
          </a:bodyPr>
          <a:lstStyle/>
          <a:p>
            <a:pPr algn="ctr" defTabSz="814388" eaLnBrk="0" hangingPunct="0">
              <a:lnSpc>
                <a:spcPct val="90000"/>
              </a:lnSpc>
            </a:pPr>
            <a:r>
              <a:rPr lang="en-US" sz="1600">
                <a:solidFill>
                  <a:srgbClr val="969696"/>
                </a:solidFill>
              </a:rPr>
              <a:t>FY</a:t>
            </a:r>
          </a:p>
        </p:txBody>
      </p:sp>
      <p:sp>
        <p:nvSpPr>
          <p:cNvPr id="29718" name="Rectangle 225"/>
          <p:cNvSpPr>
            <a:spLocks noChangeArrowheads="1"/>
          </p:cNvSpPr>
          <p:nvPr/>
        </p:nvSpPr>
        <p:spPr bwMode="auto">
          <a:xfrm>
            <a:off x="560388" y="-411163"/>
            <a:ext cx="844550" cy="411163"/>
          </a:xfrm>
          <a:prstGeom prst="rect">
            <a:avLst/>
          </a:prstGeom>
          <a:noFill/>
          <a:ln w="19050" algn="ctr">
            <a:noFill/>
            <a:miter lim="800000"/>
            <a:headEnd/>
            <a:tailEnd/>
          </a:ln>
        </p:spPr>
        <p:txBody>
          <a:bodyPr wrap="none" lIns="82124" tIns="41061" rIns="82124" bIns="41061">
            <a:spAutoFit/>
          </a:bodyPr>
          <a:lstStyle/>
          <a:p>
            <a:pPr algn="ctr" defTabSz="814388" eaLnBrk="0" hangingPunct="0">
              <a:lnSpc>
                <a:spcPct val="90000"/>
              </a:lnSpc>
              <a:spcBef>
                <a:spcPct val="50000"/>
              </a:spcBef>
            </a:pPr>
            <a:r>
              <a:rPr lang="en-US" sz="2400">
                <a:solidFill>
                  <a:schemeClr val="folHlink"/>
                </a:solidFill>
              </a:rPr>
              <a:t>2009</a:t>
            </a:r>
          </a:p>
        </p:txBody>
      </p:sp>
      <p:grpSp>
        <p:nvGrpSpPr>
          <p:cNvPr id="27" name="Group 274"/>
          <p:cNvGrpSpPr>
            <a:grpSpLocks/>
          </p:cNvGrpSpPr>
          <p:nvPr/>
        </p:nvGrpSpPr>
        <p:grpSpPr bwMode="auto">
          <a:xfrm>
            <a:off x="3063875" y="1449388"/>
            <a:ext cx="3019425" cy="1819275"/>
            <a:chOff x="1930" y="913"/>
            <a:chExt cx="1902" cy="1146"/>
          </a:xfrm>
        </p:grpSpPr>
        <p:grpSp>
          <p:nvGrpSpPr>
            <p:cNvPr id="28" name="Group 275"/>
            <p:cNvGrpSpPr>
              <a:grpSpLocks/>
            </p:cNvGrpSpPr>
            <p:nvPr/>
          </p:nvGrpSpPr>
          <p:grpSpPr bwMode="auto">
            <a:xfrm>
              <a:off x="1930" y="913"/>
              <a:ext cx="1902" cy="432"/>
              <a:chOff x="1930" y="913"/>
              <a:chExt cx="1902" cy="432"/>
            </a:xfrm>
          </p:grpSpPr>
          <p:sp>
            <p:nvSpPr>
              <p:cNvPr id="29872" name="Text Box 276"/>
              <p:cNvSpPr txBox="1">
                <a:spLocks noChangeArrowheads="1"/>
              </p:cNvSpPr>
              <p:nvPr/>
            </p:nvSpPr>
            <p:spPr bwMode="auto">
              <a:xfrm>
                <a:off x="3408" y="1025"/>
                <a:ext cx="424" cy="208"/>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800">
                    <a:solidFill>
                      <a:srgbClr val="FFFFFF"/>
                    </a:solidFill>
                  </a:rPr>
                  <a:t>2010</a:t>
                </a:r>
              </a:p>
            </p:txBody>
          </p:sp>
          <p:sp>
            <p:nvSpPr>
              <p:cNvPr id="29873" name="Text Box 277"/>
              <p:cNvSpPr txBox="1">
                <a:spLocks noChangeArrowheads="1"/>
              </p:cNvSpPr>
              <p:nvPr/>
            </p:nvSpPr>
            <p:spPr bwMode="auto">
              <a:xfrm>
                <a:off x="1930" y="1025"/>
                <a:ext cx="424" cy="208"/>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800">
                    <a:solidFill>
                      <a:srgbClr val="FFFFFF"/>
                    </a:solidFill>
                  </a:rPr>
                  <a:t>2008</a:t>
                </a:r>
              </a:p>
            </p:txBody>
          </p:sp>
          <p:sp>
            <p:nvSpPr>
              <p:cNvPr id="29874" name="Text Box 278"/>
              <p:cNvSpPr txBox="1">
                <a:spLocks noChangeArrowheads="1"/>
              </p:cNvSpPr>
              <p:nvPr/>
            </p:nvSpPr>
            <p:spPr bwMode="auto">
              <a:xfrm>
                <a:off x="2443" y="913"/>
                <a:ext cx="888" cy="432"/>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4400">
                    <a:solidFill>
                      <a:schemeClr val="tx1"/>
                    </a:solidFill>
                  </a:rPr>
                  <a:t>2009</a:t>
                </a:r>
              </a:p>
            </p:txBody>
          </p:sp>
        </p:grpSp>
        <p:sp>
          <p:nvSpPr>
            <p:cNvPr id="29870" name="Text Box 279"/>
            <p:cNvSpPr txBox="1">
              <a:spLocks noChangeArrowheads="1"/>
            </p:cNvSpPr>
            <p:nvPr/>
          </p:nvSpPr>
          <p:spPr bwMode="auto">
            <a:xfrm>
              <a:off x="2587" y="1590"/>
              <a:ext cx="616" cy="227"/>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2000" dirty="0" smtClean="0">
                  <a:solidFill>
                    <a:schemeClr val="folHlink"/>
                  </a:solidFill>
                </a:rPr>
                <a:t>$</a:t>
              </a:r>
              <a:r>
                <a:rPr lang="en-US" sz="2000" dirty="0" err="1" smtClean="0">
                  <a:solidFill>
                    <a:schemeClr val="folHlink"/>
                  </a:solidFill>
                </a:rPr>
                <a:t>36.1B</a:t>
              </a:r>
              <a:endParaRPr lang="en-US" sz="2000" dirty="0">
                <a:solidFill>
                  <a:schemeClr val="folHlink"/>
                </a:solidFill>
              </a:endParaRPr>
            </a:p>
          </p:txBody>
        </p:sp>
        <p:sp>
          <p:nvSpPr>
            <p:cNvPr id="29871" name="Text Box 280"/>
            <p:cNvSpPr txBox="1">
              <a:spLocks noChangeArrowheads="1"/>
            </p:cNvSpPr>
            <p:nvPr/>
          </p:nvSpPr>
          <p:spPr bwMode="auto">
            <a:xfrm>
              <a:off x="2605" y="1832"/>
              <a:ext cx="598" cy="227"/>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2000" dirty="0" smtClean="0">
                  <a:solidFill>
                    <a:schemeClr val="folHlink"/>
                  </a:solidFill>
                </a:rPr>
                <a:t>65,545</a:t>
              </a:r>
              <a:endParaRPr lang="en-US" sz="2000" dirty="0">
                <a:solidFill>
                  <a:schemeClr val="folHlink"/>
                </a:solidFill>
              </a:endParaRPr>
            </a:p>
          </p:txBody>
        </p:sp>
      </p:grpSp>
      <p:grpSp>
        <p:nvGrpSpPr>
          <p:cNvPr id="29" name="Group 347"/>
          <p:cNvGrpSpPr>
            <a:grpSpLocks/>
          </p:cNvGrpSpPr>
          <p:nvPr/>
        </p:nvGrpSpPr>
        <p:grpSpPr bwMode="auto">
          <a:xfrm>
            <a:off x="0" y="3727450"/>
            <a:ext cx="18295938" cy="3030538"/>
            <a:chOff x="0" y="2348"/>
            <a:chExt cx="11525" cy="1909"/>
          </a:xfrm>
        </p:grpSpPr>
        <p:grpSp>
          <p:nvGrpSpPr>
            <p:cNvPr id="30" name="Group 335"/>
            <p:cNvGrpSpPr>
              <a:grpSpLocks/>
            </p:cNvGrpSpPr>
            <p:nvPr/>
          </p:nvGrpSpPr>
          <p:grpSpPr bwMode="auto">
            <a:xfrm>
              <a:off x="5760" y="2348"/>
              <a:ext cx="5765" cy="1909"/>
              <a:chOff x="5760" y="2348"/>
              <a:chExt cx="5765" cy="1909"/>
            </a:xfrm>
          </p:grpSpPr>
          <p:sp>
            <p:nvSpPr>
              <p:cNvPr id="29783" name="Line 220"/>
              <p:cNvSpPr>
                <a:spLocks noChangeShapeType="1"/>
              </p:cNvSpPr>
              <p:nvPr/>
            </p:nvSpPr>
            <p:spPr bwMode="auto">
              <a:xfrm>
                <a:off x="5760" y="3623"/>
                <a:ext cx="5760" cy="0"/>
              </a:xfrm>
              <a:prstGeom prst="line">
                <a:avLst/>
              </a:prstGeom>
              <a:noFill/>
              <a:ln w="25400">
                <a:solidFill>
                  <a:srgbClr val="A0C02A"/>
                </a:solidFill>
                <a:round/>
                <a:headEnd/>
                <a:tailEnd/>
              </a:ln>
            </p:spPr>
            <p:txBody>
              <a:bodyPr wrap="none" lIns="82124" tIns="41061" rIns="82124" bIns="41061" anchor="ctr"/>
              <a:lstStyle/>
              <a:p>
                <a:endParaRPr lang="en-US"/>
              </a:p>
            </p:txBody>
          </p:sp>
          <p:sp>
            <p:nvSpPr>
              <p:cNvPr id="29786" name="Text Box 253"/>
              <p:cNvSpPr txBox="1">
                <a:spLocks noChangeArrowheads="1"/>
              </p:cNvSpPr>
              <p:nvPr/>
            </p:nvSpPr>
            <p:spPr bwMode="auto">
              <a:xfrm>
                <a:off x="9071" y="3842"/>
                <a:ext cx="1514" cy="415"/>
              </a:xfrm>
              <a:prstGeom prst="rect">
                <a:avLst/>
              </a:prstGeom>
              <a:noFill/>
              <a:ln w="9525" algn="ctr">
                <a:noFill/>
                <a:miter lim="800000"/>
                <a:headEnd/>
                <a:tailEnd/>
              </a:ln>
            </p:spPr>
            <p:txBody>
              <a:bodyPr wrap="none" lIns="82124" tIns="41061" rIns="82124" bIns="41061"/>
              <a:lstStyle/>
              <a:p>
                <a:pPr algn="l" defTabSz="814388" eaLnBrk="0" hangingPunct="0">
                  <a:lnSpc>
                    <a:spcPct val="90000"/>
                  </a:lnSpc>
                  <a:spcBef>
                    <a:spcPct val="50000"/>
                  </a:spcBef>
                </a:pPr>
                <a:r>
                  <a:rPr lang="en-US" sz="1400" dirty="0">
                    <a:solidFill>
                      <a:srgbClr val="FFFFFF"/>
                    </a:solidFill>
                  </a:rPr>
                  <a:t>Long-standing </a:t>
                </a:r>
                <a:r>
                  <a:rPr lang="en-US" sz="1400" dirty="0" err="1">
                    <a:solidFill>
                      <a:srgbClr val="FFFFFF"/>
                    </a:solidFill>
                  </a:rPr>
                  <a:t>EVP</a:t>
                </a:r>
                <a:r>
                  <a:rPr lang="en-US" sz="1400" dirty="0">
                    <a:solidFill>
                      <a:srgbClr val="FFFFFF"/>
                    </a:solidFill>
                  </a:rPr>
                  <a:t> Rick Justice Retires.</a:t>
                </a:r>
                <a:br>
                  <a:rPr lang="en-US" sz="1400" dirty="0">
                    <a:solidFill>
                      <a:srgbClr val="FFFFFF"/>
                    </a:solidFill>
                  </a:rPr>
                </a:br>
                <a:r>
                  <a:rPr lang="en-US" sz="1400" dirty="0">
                    <a:solidFill>
                      <a:srgbClr val="FFFFFF"/>
                    </a:solidFill>
                  </a:rPr>
                  <a:t>Rob Lloyd named successor</a:t>
                </a:r>
              </a:p>
            </p:txBody>
          </p:sp>
          <p:grpSp>
            <p:nvGrpSpPr>
              <p:cNvPr id="31" name="Group 259"/>
              <p:cNvGrpSpPr>
                <a:grpSpLocks/>
              </p:cNvGrpSpPr>
              <p:nvPr/>
            </p:nvGrpSpPr>
            <p:grpSpPr bwMode="auto">
              <a:xfrm>
                <a:off x="10492" y="3537"/>
                <a:ext cx="786" cy="173"/>
                <a:chOff x="762" y="3429"/>
                <a:chExt cx="786" cy="173"/>
              </a:xfrm>
            </p:grpSpPr>
            <p:sp>
              <p:nvSpPr>
                <p:cNvPr id="29797" name="AutoShape 260"/>
                <p:cNvSpPr>
                  <a:spLocks noChangeArrowheads="1"/>
                </p:cNvSpPr>
                <p:nvPr/>
              </p:nvSpPr>
              <p:spPr bwMode="auto">
                <a:xfrm>
                  <a:off x="762" y="3434"/>
                  <a:ext cx="786" cy="162"/>
                </a:xfrm>
                <a:prstGeom prst="roundRect">
                  <a:avLst>
                    <a:gd name="adj" fmla="val 50000"/>
                  </a:avLst>
                </a:prstGeom>
                <a:solidFill>
                  <a:srgbClr val="000000"/>
                </a:solidFill>
                <a:ln w="25400" algn="ctr">
                  <a:solidFill>
                    <a:srgbClr val="A0C02A"/>
                  </a:solidFill>
                  <a:round/>
                  <a:headEnd/>
                  <a:tailEnd/>
                </a:ln>
              </p:spPr>
              <p:txBody>
                <a:bodyPr wrap="none" lIns="82124" tIns="41061" rIns="82124" bIns="41061" anchor="ctr"/>
                <a:lstStyle/>
                <a:p>
                  <a:pPr algn="ctr" eaLnBrk="0" hangingPunct="0">
                    <a:lnSpc>
                      <a:spcPct val="90000"/>
                    </a:lnSpc>
                  </a:pPr>
                  <a:endParaRPr lang="en-US"/>
                </a:p>
              </p:txBody>
            </p:sp>
            <p:sp>
              <p:nvSpPr>
                <p:cNvPr id="29798" name="Text Box 261"/>
                <p:cNvSpPr txBox="1">
                  <a:spLocks noChangeArrowheads="1"/>
                </p:cNvSpPr>
                <p:nvPr/>
              </p:nvSpPr>
              <p:spPr bwMode="auto">
                <a:xfrm>
                  <a:off x="966" y="3429"/>
                  <a:ext cx="377" cy="173"/>
                </a:xfrm>
                <a:prstGeom prst="rect">
                  <a:avLst/>
                </a:prstGeom>
                <a:noFill/>
                <a:ln w="9525" algn="ctr">
                  <a:noFill/>
                  <a:miter lim="800000"/>
                  <a:headEnd/>
                  <a:tailEnd/>
                </a:ln>
              </p:spPr>
              <p:txBody>
                <a:bodyPr wrap="none" lIns="82124" tIns="41061" rIns="82124" bIns="41061"/>
                <a:lstStyle/>
                <a:p>
                  <a:pPr algn="ctr" defTabSz="814388" eaLnBrk="0" hangingPunct="0">
                    <a:lnSpc>
                      <a:spcPct val="90000"/>
                    </a:lnSpc>
                  </a:pPr>
                  <a:r>
                    <a:rPr lang="en-US" sz="1400">
                      <a:solidFill>
                        <a:srgbClr val="A0C02A"/>
                      </a:solidFill>
                    </a:rPr>
                    <a:t>Facts</a:t>
                  </a:r>
                </a:p>
              </p:txBody>
            </p:sp>
          </p:grpSp>
          <p:pic>
            <p:nvPicPr>
              <p:cNvPr id="29789" name="Picture 282" descr="CISCO_SLO_Graphic_Orng_Small"/>
              <p:cNvPicPr>
                <a:picLocks noChangeAspect="1" noChangeArrowheads="1"/>
              </p:cNvPicPr>
              <p:nvPr/>
            </p:nvPicPr>
            <p:blipFill>
              <a:blip r:embed="rId3" cstate="print"/>
              <a:srcRect/>
              <a:stretch>
                <a:fillRect/>
              </a:stretch>
            </p:blipFill>
            <p:spPr bwMode="auto">
              <a:xfrm>
                <a:off x="6331" y="3438"/>
                <a:ext cx="649" cy="365"/>
              </a:xfrm>
              <a:prstGeom prst="rect">
                <a:avLst/>
              </a:prstGeom>
              <a:noFill/>
              <a:ln w="28575">
                <a:solidFill>
                  <a:srgbClr val="A0C02A"/>
                </a:solidFill>
                <a:miter lim="800000"/>
                <a:headEnd/>
                <a:tailEnd/>
              </a:ln>
            </p:spPr>
          </p:pic>
          <p:sp>
            <p:nvSpPr>
              <p:cNvPr id="29793" name="Text Box 225"/>
              <p:cNvSpPr txBox="1">
                <a:spLocks noChangeArrowheads="1"/>
              </p:cNvSpPr>
              <p:nvPr/>
            </p:nvSpPr>
            <p:spPr bwMode="auto">
              <a:xfrm>
                <a:off x="6281" y="3842"/>
                <a:ext cx="932" cy="294"/>
              </a:xfrm>
              <a:prstGeom prst="rect">
                <a:avLst/>
              </a:prstGeom>
              <a:noFill/>
              <a:ln w="9525" algn="ctr">
                <a:noFill/>
                <a:miter lim="800000"/>
                <a:headEnd/>
                <a:tailEnd/>
              </a:ln>
            </p:spPr>
            <p:txBody>
              <a:bodyPr wrap="none" lIns="82124" tIns="41061" rIns="82124" bIns="41061" anchor="b"/>
              <a:lstStyle/>
              <a:p>
                <a:pPr algn="l" defTabSz="814388" eaLnBrk="0" hangingPunct="0">
                  <a:lnSpc>
                    <a:spcPct val="90000"/>
                  </a:lnSpc>
                  <a:spcBef>
                    <a:spcPct val="50000"/>
                  </a:spcBef>
                </a:pPr>
                <a:r>
                  <a:rPr lang="en-US" sz="1400">
                    <a:solidFill>
                      <a:srgbClr val="FFFFFF"/>
                    </a:solidFill>
                  </a:rPr>
                  <a:t>Virtual Strategic</a:t>
                </a:r>
                <a:br>
                  <a:rPr lang="en-US" sz="1400">
                    <a:solidFill>
                      <a:srgbClr val="FFFFFF"/>
                    </a:solidFill>
                  </a:rPr>
                </a:br>
                <a:r>
                  <a:rPr lang="en-US" sz="1400">
                    <a:solidFill>
                      <a:srgbClr val="FFFFFF"/>
                    </a:solidFill>
                  </a:rPr>
                  <a:t>Leadership Offsite</a:t>
                </a:r>
              </a:p>
            </p:txBody>
          </p:sp>
          <p:grpSp>
            <p:nvGrpSpPr>
              <p:cNvPr id="2046080" name="Group 332"/>
              <p:cNvGrpSpPr>
                <a:grpSpLocks/>
              </p:cNvGrpSpPr>
              <p:nvPr/>
            </p:nvGrpSpPr>
            <p:grpSpPr bwMode="auto">
              <a:xfrm>
                <a:off x="7915" y="3351"/>
                <a:ext cx="564" cy="564"/>
                <a:chOff x="8551" y="3351"/>
                <a:chExt cx="564" cy="564"/>
              </a:xfrm>
            </p:grpSpPr>
            <p:sp>
              <p:nvSpPr>
                <p:cNvPr id="29790" name="Oval 206"/>
                <p:cNvSpPr>
                  <a:spLocks noChangeArrowheads="1"/>
                </p:cNvSpPr>
                <p:nvPr/>
              </p:nvSpPr>
              <p:spPr bwMode="auto">
                <a:xfrm>
                  <a:off x="8551" y="3351"/>
                  <a:ext cx="564" cy="564"/>
                </a:xfrm>
                <a:prstGeom prst="ellipse">
                  <a:avLst/>
                </a:prstGeom>
                <a:solidFill>
                  <a:srgbClr val="000000"/>
                </a:solidFill>
                <a:ln w="19050" algn="ctr">
                  <a:solidFill>
                    <a:srgbClr val="A0C02A"/>
                  </a:solidFill>
                  <a:round/>
                  <a:headEnd/>
                  <a:tailEnd/>
                </a:ln>
              </p:spPr>
              <p:txBody>
                <a:bodyPr wrap="none" lIns="82124" tIns="41061" rIns="82124" bIns="41061" anchor="ctr"/>
                <a:lstStyle/>
                <a:p>
                  <a:pPr algn="ctr" eaLnBrk="0" hangingPunct="0">
                    <a:lnSpc>
                      <a:spcPct val="90000"/>
                    </a:lnSpc>
                  </a:pPr>
                  <a:endParaRPr lang="en-US"/>
                </a:p>
              </p:txBody>
            </p:sp>
            <p:sp>
              <p:nvSpPr>
                <p:cNvPr id="29791" name="Line 208"/>
                <p:cNvSpPr>
                  <a:spLocks noChangeShapeType="1"/>
                </p:cNvSpPr>
                <p:nvPr/>
              </p:nvSpPr>
              <p:spPr bwMode="auto">
                <a:xfrm>
                  <a:off x="8604" y="3635"/>
                  <a:ext cx="448" cy="0"/>
                </a:xfrm>
                <a:prstGeom prst="line">
                  <a:avLst/>
                </a:prstGeom>
                <a:noFill/>
                <a:ln w="12700">
                  <a:solidFill>
                    <a:srgbClr val="FFFFFF"/>
                  </a:solidFill>
                  <a:round/>
                  <a:headEnd/>
                  <a:tailEnd/>
                </a:ln>
              </p:spPr>
              <p:txBody>
                <a:bodyPr wrap="none" lIns="82124" tIns="41061" rIns="82124" bIns="41061" anchor="ctr"/>
                <a:lstStyle/>
                <a:p>
                  <a:endParaRPr lang="en-US"/>
                </a:p>
              </p:txBody>
            </p:sp>
            <p:sp>
              <p:nvSpPr>
                <p:cNvPr id="29792" name="Text Box 209"/>
                <p:cNvSpPr txBox="1">
                  <a:spLocks noChangeArrowheads="1"/>
                </p:cNvSpPr>
                <p:nvPr/>
              </p:nvSpPr>
              <p:spPr bwMode="auto">
                <a:xfrm>
                  <a:off x="8624" y="3655"/>
                  <a:ext cx="404" cy="165"/>
                </a:xfrm>
                <a:prstGeom prst="rect">
                  <a:avLst/>
                </a:prstGeom>
                <a:noFill/>
                <a:ln w="19050" algn="ctr">
                  <a:noFill/>
                  <a:miter lim="800000"/>
                  <a:headEnd/>
                  <a:tailEnd/>
                </a:ln>
              </p:spPr>
              <p:txBody>
                <a:bodyPr wrap="none" lIns="82124" tIns="41061" rIns="82124" bIns="41061"/>
                <a:lstStyle/>
                <a:p>
                  <a:pPr algn="ctr" defTabSz="814388" eaLnBrk="0" hangingPunct="0">
                    <a:lnSpc>
                      <a:spcPct val="90000"/>
                    </a:lnSpc>
                  </a:pPr>
                  <a:r>
                    <a:rPr lang="en-US">
                      <a:solidFill>
                        <a:srgbClr val="FFFFFF"/>
                      </a:solidFill>
                    </a:rPr>
                    <a:t>CSCO</a:t>
                  </a:r>
                </a:p>
              </p:txBody>
            </p:sp>
            <p:pic>
              <p:nvPicPr>
                <p:cNvPr id="29794" name="Picture 388" descr="Dow_Logo1"/>
                <p:cNvPicPr>
                  <a:picLocks noChangeAspect="1" noChangeArrowheads="1"/>
                </p:cNvPicPr>
                <p:nvPr/>
              </p:nvPicPr>
              <p:blipFill>
                <a:blip r:embed="rId4" cstate="print"/>
                <a:srcRect/>
                <a:stretch>
                  <a:fillRect/>
                </a:stretch>
              </p:blipFill>
              <p:spPr bwMode="auto">
                <a:xfrm>
                  <a:off x="8618" y="3504"/>
                  <a:ext cx="446" cy="102"/>
                </a:xfrm>
                <a:prstGeom prst="rect">
                  <a:avLst/>
                </a:prstGeom>
                <a:noFill/>
                <a:ln w="9525">
                  <a:noFill/>
                  <a:miter lim="800000"/>
                  <a:headEnd/>
                  <a:tailEnd/>
                </a:ln>
              </p:spPr>
            </p:pic>
          </p:grpSp>
          <p:grpSp>
            <p:nvGrpSpPr>
              <p:cNvPr id="2046081" name="Group 403"/>
              <p:cNvGrpSpPr>
                <a:grpSpLocks/>
              </p:cNvGrpSpPr>
              <p:nvPr/>
            </p:nvGrpSpPr>
            <p:grpSpPr bwMode="auto">
              <a:xfrm>
                <a:off x="5760" y="3104"/>
                <a:ext cx="5765" cy="229"/>
                <a:chOff x="5760" y="3104"/>
                <a:chExt cx="5765" cy="229"/>
              </a:xfrm>
            </p:grpSpPr>
            <p:sp>
              <p:nvSpPr>
                <p:cNvPr id="29775" name="Line 221"/>
                <p:cNvSpPr>
                  <a:spLocks noChangeShapeType="1"/>
                </p:cNvSpPr>
                <p:nvPr/>
              </p:nvSpPr>
              <p:spPr bwMode="auto">
                <a:xfrm>
                  <a:off x="5760" y="3218"/>
                  <a:ext cx="1565" cy="0"/>
                </a:xfrm>
                <a:prstGeom prst="line">
                  <a:avLst/>
                </a:prstGeom>
                <a:noFill/>
                <a:ln w="25400">
                  <a:solidFill>
                    <a:srgbClr val="EE6804"/>
                  </a:solidFill>
                  <a:round/>
                  <a:headEnd/>
                  <a:tailEnd/>
                </a:ln>
              </p:spPr>
              <p:txBody>
                <a:bodyPr wrap="none" lIns="82124" tIns="41061" rIns="82124" bIns="41061" anchor="ctr"/>
                <a:lstStyle/>
                <a:p>
                  <a:endParaRPr lang="en-US"/>
                </a:p>
              </p:txBody>
            </p:sp>
            <p:sp>
              <p:nvSpPr>
                <p:cNvPr id="29776" name="Line 221"/>
                <p:cNvSpPr>
                  <a:spLocks noChangeShapeType="1"/>
                </p:cNvSpPr>
                <p:nvPr/>
              </p:nvSpPr>
              <p:spPr bwMode="auto">
                <a:xfrm>
                  <a:off x="7958" y="3218"/>
                  <a:ext cx="3567" cy="0"/>
                </a:xfrm>
                <a:prstGeom prst="line">
                  <a:avLst/>
                </a:prstGeom>
                <a:noFill/>
                <a:ln w="25400">
                  <a:solidFill>
                    <a:srgbClr val="EE6804"/>
                  </a:solidFill>
                  <a:round/>
                  <a:headEnd/>
                  <a:tailEnd/>
                </a:ln>
              </p:spPr>
              <p:txBody>
                <a:bodyPr wrap="none" lIns="82124" tIns="41061" rIns="82124" bIns="41061" anchor="ctr"/>
                <a:lstStyle/>
                <a:p>
                  <a:endParaRPr lang="en-US"/>
                </a:p>
              </p:txBody>
            </p:sp>
            <p:sp>
              <p:nvSpPr>
                <p:cNvPr id="29777" name="Line 221"/>
                <p:cNvSpPr>
                  <a:spLocks noChangeShapeType="1"/>
                </p:cNvSpPr>
                <p:nvPr/>
              </p:nvSpPr>
              <p:spPr bwMode="auto">
                <a:xfrm>
                  <a:off x="7324" y="3153"/>
                  <a:ext cx="0" cy="138"/>
                </a:xfrm>
                <a:prstGeom prst="line">
                  <a:avLst/>
                </a:prstGeom>
                <a:noFill/>
                <a:ln w="12700">
                  <a:solidFill>
                    <a:srgbClr val="EE6804"/>
                  </a:solidFill>
                  <a:round/>
                  <a:headEnd/>
                  <a:tailEnd/>
                </a:ln>
              </p:spPr>
              <p:txBody>
                <a:bodyPr wrap="none" lIns="82124" tIns="41061" rIns="82124" bIns="41061" anchor="ctr"/>
                <a:lstStyle/>
                <a:p>
                  <a:endParaRPr lang="en-US"/>
                </a:p>
              </p:txBody>
            </p:sp>
            <p:sp>
              <p:nvSpPr>
                <p:cNvPr id="29778" name="Line 221"/>
                <p:cNvSpPr>
                  <a:spLocks noChangeShapeType="1"/>
                </p:cNvSpPr>
                <p:nvPr/>
              </p:nvSpPr>
              <p:spPr bwMode="auto">
                <a:xfrm>
                  <a:off x="7954" y="3153"/>
                  <a:ext cx="0" cy="138"/>
                </a:xfrm>
                <a:prstGeom prst="line">
                  <a:avLst/>
                </a:prstGeom>
                <a:noFill/>
                <a:ln w="12700">
                  <a:solidFill>
                    <a:srgbClr val="EE6804"/>
                  </a:solidFill>
                  <a:round/>
                  <a:headEnd/>
                  <a:tailEnd/>
                </a:ln>
              </p:spPr>
              <p:txBody>
                <a:bodyPr wrap="none" lIns="82124" tIns="41061" rIns="82124" bIns="41061" anchor="ctr"/>
                <a:lstStyle/>
                <a:p>
                  <a:endParaRPr lang="en-US"/>
                </a:p>
              </p:txBody>
            </p:sp>
            <p:grpSp>
              <p:nvGrpSpPr>
                <p:cNvPr id="2046082" name="Group 250"/>
                <p:cNvGrpSpPr>
                  <a:grpSpLocks/>
                </p:cNvGrpSpPr>
                <p:nvPr/>
              </p:nvGrpSpPr>
              <p:grpSpPr bwMode="auto">
                <a:xfrm>
                  <a:off x="6025" y="3131"/>
                  <a:ext cx="786" cy="173"/>
                  <a:chOff x="3126" y="3591"/>
                  <a:chExt cx="786" cy="173"/>
                </a:xfrm>
              </p:grpSpPr>
              <p:sp>
                <p:nvSpPr>
                  <p:cNvPr id="29781" name="AutoShape 251"/>
                  <p:cNvSpPr>
                    <a:spLocks noChangeArrowheads="1"/>
                  </p:cNvSpPr>
                  <p:nvPr/>
                </p:nvSpPr>
                <p:spPr bwMode="auto">
                  <a:xfrm>
                    <a:off x="3126" y="3594"/>
                    <a:ext cx="786" cy="162"/>
                  </a:xfrm>
                  <a:prstGeom prst="roundRect">
                    <a:avLst>
                      <a:gd name="adj" fmla="val 50000"/>
                    </a:avLst>
                  </a:prstGeom>
                  <a:solidFill>
                    <a:srgbClr val="000000"/>
                  </a:solidFill>
                  <a:ln w="25400" algn="ctr">
                    <a:solidFill>
                      <a:srgbClr val="EE6804"/>
                    </a:solidFill>
                    <a:round/>
                    <a:headEnd/>
                    <a:tailEnd/>
                  </a:ln>
                </p:spPr>
                <p:txBody>
                  <a:bodyPr wrap="none" lIns="82124" tIns="41061" rIns="82124" bIns="41061" anchor="ctr"/>
                  <a:lstStyle/>
                  <a:p>
                    <a:pPr algn="ctr" eaLnBrk="0" hangingPunct="0">
                      <a:lnSpc>
                        <a:spcPct val="90000"/>
                      </a:lnSpc>
                    </a:pPr>
                    <a:endParaRPr lang="en-US"/>
                  </a:p>
                </p:txBody>
              </p:sp>
              <p:sp>
                <p:nvSpPr>
                  <p:cNvPr id="29782" name="Text Box 252"/>
                  <p:cNvSpPr txBox="1">
                    <a:spLocks noChangeArrowheads="1"/>
                  </p:cNvSpPr>
                  <p:nvPr/>
                </p:nvSpPr>
                <p:spPr bwMode="auto">
                  <a:xfrm>
                    <a:off x="3170" y="3591"/>
                    <a:ext cx="701" cy="173"/>
                  </a:xfrm>
                  <a:prstGeom prst="rect">
                    <a:avLst/>
                  </a:prstGeom>
                  <a:noFill/>
                  <a:ln w="9525" algn="ctr">
                    <a:noFill/>
                    <a:miter lim="800000"/>
                    <a:headEnd/>
                    <a:tailEnd/>
                  </a:ln>
                </p:spPr>
                <p:txBody>
                  <a:bodyPr wrap="none" lIns="82124" tIns="41061" rIns="82124" bIns="41061"/>
                  <a:lstStyle/>
                  <a:p>
                    <a:pPr algn="ctr" defTabSz="814388" eaLnBrk="0" hangingPunct="0">
                      <a:lnSpc>
                        <a:spcPct val="90000"/>
                      </a:lnSpc>
                    </a:pPr>
                    <a:r>
                      <a:rPr lang="en-US" sz="1400">
                        <a:solidFill>
                          <a:srgbClr val="EE6804"/>
                        </a:solidFill>
                      </a:rPr>
                      <a:t>Acquisitions</a:t>
                    </a:r>
                  </a:p>
                </p:txBody>
              </p:sp>
            </p:grpSp>
            <p:pic>
              <p:nvPicPr>
                <p:cNvPr id="29780" name="Picture 390" descr="puredigital_Logo1a"/>
                <p:cNvPicPr>
                  <a:picLocks noChangeAspect="1" noChangeArrowheads="1"/>
                </p:cNvPicPr>
                <p:nvPr/>
              </p:nvPicPr>
              <p:blipFill>
                <a:blip r:embed="rId5" cstate="print"/>
                <a:srcRect/>
                <a:stretch>
                  <a:fillRect/>
                </a:stretch>
              </p:blipFill>
              <p:spPr bwMode="auto">
                <a:xfrm>
                  <a:off x="7373" y="3104"/>
                  <a:ext cx="530" cy="229"/>
                </a:xfrm>
                <a:prstGeom prst="rect">
                  <a:avLst/>
                </a:prstGeom>
                <a:noFill/>
                <a:ln w="9525">
                  <a:noFill/>
                  <a:miter lim="800000"/>
                  <a:headEnd/>
                  <a:tailEnd/>
                </a:ln>
              </p:spPr>
            </p:pic>
          </p:grpSp>
          <p:sp>
            <p:nvSpPr>
              <p:cNvPr id="29739" name="Line 222"/>
              <p:cNvSpPr>
                <a:spLocks noChangeShapeType="1"/>
              </p:cNvSpPr>
              <p:nvPr/>
            </p:nvSpPr>
            <p:spPr bwMode="auto">
              <a:xfrm>
                <a:off x="5760" y="2816"/>
                <a:ext cx="5765" cy="0"/>
              </a:xfrm>
              <a:prstGeom prst="line">
                <a:avLst/>
              </a:prstGeom>
              <a:noFill/>
              <a:ln w="25400">
                <a:solidFill>
                  <a:schemeClr val="hlink"/>
                </a:solidFill>
                <a:round/>
                <a:headEnd/>
                <a:tailEnd/>
              </a:ln>
            </p:spPr>
            <p:txBody>
              <a:bodyPr wrap="none" lIns="82124" tIns="41061" rIns="82124" bIns="41061" anchor="ctr"/>
              <a:lstStyle/>
              <a:p>
                <a:endParaRPr lang="en-US"/>
              </a:p>
            </p:txBody>
          </p:sp>
          <p:sp>
            <p:nvSpPr>
              <p:cNvPr id="29740" name="Text Box 255"/>
              <p:cNvSpPr txBox="1">
                <a:spLocks noChangeArrowheads="1"/>
              </p:cNvSpPr>
              <p:nvPr/>
            </p:nvSpPr>
            <p:spPr bwMode="auto">
              <a:xfrm>
                <a:off x="7239" y="2359"/>
                <a:ext cx="801" cy="294"/>
              </a:xfrm>
              <a:prstGeom prst="rect">
                <a:avLst/>
              </a:prstGeom>
              <a:noFill/>
              <a:ln w="9525" algn="ctr">
                <a:noFill/>
                <a:miter lim="800000"/>
                <a:headEnd/>
                <a:tailEnd/>
              </a:ln>
            </p:spPr>
            <p:txBody>
              <a:bodyPr wrap="none" lIns="82124" tIns="41061" rIns="82124" bIns="41061" anchor="b"/>
              <a:lstStyle/>
              <a:p>
                <a:pPr algn="l" defTabSz="814388" eaLnBrk="0" hangingPunct="0">
                  <a:lnSpc>
                    <a:spcPct val="90000"/>
                  </a:lnSpc>
                  <a:spcBef>
                    <a:spcPct val="50000"/>
                  </a:spcBef>
                </a:pPr>
                <a:r>
                  <a:rPr lang="en-US" sz="1400">
                    <a:solidFill>
                      <a:srgbClr val="FFFFFF"/>
                    </a:solidFill>
                  </a:rPr>
                  <a:t>Unified</a:t>
                </a:r>
                <a:br>
                  <a:rPr lang="en-US" sz="1400">
                    <a:solidFill>
                      <a:srgbClr val="FFFFFF"/>
                    </a:solidFill>
                  </a:rPr>
                </a:br>
                <a:r>
                  <a:rPr lang="en-US" sz="1400">
                    <a:solidFill>
                      <a:srgbClr val="FFFFFF"/>
                    </a:solidFill>
                  </a:rPr>
                  <a:t>Computing</a:t>
                </a:r>
                <a:br>
                  <a:rPr lang="en-US" sz="1400">
                    <a:solidFill>
                      <a:srgbClr val="FFFFFF"/>
                    </a:solidFill>
                  </a:rPr>
                </a:br>
                <a:r>
                  <a:rPr lang="en-US" sz="1400">
                    <a:solidFill>
                      <a:srgbClr val="FFFFFF"/>
                    </a:solidFill>
                  </a:rPr>
                  <a:t>System</a:t>
                </a:r>
              </a:p>
            </p:txBody>
          </p:sp>
          <p:grpSp>
            <p:nvGrpSpPr>
              <p:cNvPr id="2046083" name="Group 256"/>
              <p:cNvGrpSpPr>
                <a:grpSpLocks/>
              </p:cNvGrpSpPr>
              <p:nvPr/>
            </p:nvGrpSpPr>
            <p:grpSpPr bwMode="auto">
              <a:xfrm>
                <a:off x="10519" y="2726"/>
                <a:ext cx="786" cy="173"/>
                <a:chOff x="2172" y="3591"/>
                <a:chExt cx="786" cy="173"/>
              </a:xfrm>
            </p:grpSpPr>
            <p:sp>
              <p:nvSpPr>
                <p:cNvPr id="29773" name="AutoShape 257"/>
                <p:cNvSpPr>
                  <a:spLocks noChangeArrowheads="1"/>
                </p:cNvSpPr>
                <p:nvPr/>
              </p:nvSpPr>
              <p:spPr bwMode="auto">
                <a:xfrm>
                  <a:off x="2172" y="3594"/>
                  <a:ext cx="786" cy="162"/>
                </a:xfrm>
                <a:prstGeom prst="roundRect">
                  <a:avLst>
                    <a:gd name="adj" fmla="val 50000"/>
                  </a:avLst>
                </a:prstGeom>
                <a:solidFill>
                  <a:srgbClr val="000000"/>
                </a:solidFill>
                <a:ln w="25400" algn="ctr">
                  <a:solidFill>
                    <a:schemeClr val="hlink"/>
                  </a:solidFill>
                  <a:round/>
                  <a:headEnd/>
                  <a:tailEnd/>
                </a:ln>
              </p:spPr>
              <p:txBody>
                <a:bodyPr wrap="none" lIns="82124" tIns="41061" rIns="82124" bIns="41061" anchor="ctr"/>
                <a:lstStyle/>
                <a:p>
                  <a:pPr algn="ctr" eaLnBrk="0" hangingPunct="0">
                    <a:lnSpc>
                      <a:spcPct val="90000"/>
                    </a:lnSpc>
                  </a:pPr>
                  <a:endParaRPr lang="en-US"/>
                </a:p>
              </p:txBody>
            </p:sp>
            <p:sp>
              <p:nvSpPr>
                <p:cNvPr id="29774" name="Text Box 258"/>
                <p:cNvSpPr txBox="1">
                  <a:spLocks noChangeArrowheads="1"/>
                </p:cNvSpPr>
                <p:nvPr/>
              </p:nvSpPr>
              <p:spPr bwMode="auto">
                <a:xfrm>
                  <a:off x="2256" y="3591"/>
                  <a:ext cx="619" cy="173"/>
                </a:xfrm>
                <a:prstGeom prst="rect">
                  <a:avLst/>
                </a:prstGeom>
                <a:noFill/>
                <a:ln w="9525" algn="ctr">
                  <a:noFill/>
                  <a:miter lim="800000"/>
                  <a:headEnd/>
                  <a:tailEnd/>
                </a:ln>
              </p:spPr>
              <p:txBody>
                <a:bodyPr wrap="none" lIns="82124" tIns="41061" rIns="82124" bIns="41061"/>
                <a:lstStyle/>
                <a:p>
                  <a:pPr algn="ctr" defTabSz="814388" eaLnBrk="0" hangingPunct="0">
                    <a:lnSpc>
                      <a:spcPct val="90000"/>
                    </a:lnSpc>
                  </a:pPr>
                  <a:r>
                    <a:rPr lang="en-US" sz="1400">
                      <a:solidFill>
                        <a:schemeClr val="hlink"/>
                      </a:solidFill>
                    </a:rPr>
                    <a:t>Innovation</a:t>
                  </a:r>
                </a:p>
              </p:txBody>
            </p:sp>
          </p:grpSp>
          <p:grpSp>
            <p:nvGrpSpPr>
              <p:cNvPr id="2046084" name="Group 262"/>
              <p:cNvGrpSpPr>
                <a:grpSpLocks/>
              </p:cNvGrpSpPr>
              <p:nvPr/>
            </p:nvGrpSpPr>
            <p:grpSpPr bwMode="auto">
              <a:xfrm>
                <a:off x="5991" y="2640"/>
                <a:ext cx="352" cy="352"/>
                <a:chOff x="2290" y="2810"/>
                <a:chExt cx="352" cy="352"/>
              </a:xfrm>
            </p:grpSpPr>
            <p:sp>
              <p:nvSpPr>
                <p:cNvPr id="29765" name="Oval 263"/>
                <p:cNvSpPr>
                  <a:spLocks noChangeArrowheads="1"/>
                </p:cNvSpPr>
                <p:nvPr/>
              </p:nvSpPr>
              <p:spPr bwMode="auto">
                <a:xfrm>
                  <a:off x="2416" y="2938"/>
                  <a:ext cx="96" cy="96"/>
                </a:xfrm>
                <a:prstGeom prst="ellipse">
                  <a:avLst/>
                </a:prstGeom>
                <a:solidFill>
                  <a:srgbClr val="000000"/>
                </a:solidFill>
                <a:ln w="19050" algn="ctr">
                  <a:solidFill>
                    <a:schemeClr val="hlink"/>
                  </a:solidFill>
                  <a:round/>
                  <a:headEnd/>
                  <a:tailEnd/>
                </a:ln>
              </p:spPr>
              <p:txBody>
                <a:bodyPr wrap="none" lIns="82124" tIns="41061" rIns="82124" bIns="41061" anchor="ctr"/>
                <a:lstStyle/>
                <a:p>
                  <a:pPr algn="ctr" eaLnBrk="0" hangingPunct="0">
                    <a:lnSpc>
                      <a:spcPct val="90000"/>
                    </a:lnSpc>
                  </a:pPr>
                  <a:endParaRPr lang="en-US"/>
                </a:p>
              </p:txBody>
            </p:sp>
            <p:sp>
              <p:nvSpPr>
                <p:cNvPr id="29766" name="Oval 264"/>
                <p:cNvSpPr>
                  <a:spLocks noChangeArrowheads="1"/>
                </p:cNvSpPr>
                <p:nvPr/>
              </p:nvSpPr>
              <p:spPr bwMode="auto">
                <a:xfrm>
                  <a:off x="2290" y="2810"/>
                  <a:ext cx="352" cy="352"/>
                </a:xfrm>
                <a:prstGeom prst="ellipse">
                  <a:avLst/>
                </a:prstGeom>
                <a:solidFill>
                  <a:srgbClr val="000000"/>
                </a:solidFill>
                <a:ln w="25400" algn="ctr">
                  <a:solidFill>
                    <a:schemeClr val="hlink"/>
                  </a:solidFill>
                  <a:round/>
                  <a:headEnd/>
                  <a:tailEnd/>
                </a:ln>
              </p:spPr>
              <p:txBody>
                <a:bodyPr wrap="none" lIns="82124" tIns="41061" rIns="82124" bIns="41061" anchor="ctr"/>
                <a:lstStyle/>
                <a:p>
                  <a:pPr algn="ctr" eaLnBrk="0" hangingPunct="0">
                    <a:lnSpc>
                      <a:spcPct val="90000"/>
                    </a:lnSpc>
                  </a:pPr>
                  <a:endParaRPr lang="en-US"/>
                </a:p>
              </p:txBody>
            </p:sp>
            <p:sp>
              <p:nvSpPr>
                <p:cNvPr id="29767" name="AutoShape 265"/>
                <p:cNvSpPr>
                  <a:spLocks noChangeArrowheads="1"/>
                </p:cNvSpPr>
                <p:nvPr/>
              </p:nvSpPr>
              <p:spPr bwMode="auto">
                <a:xfrm rot="-5400000">
                  <a:off x="2341" y="2996"/>
                  <a:ext cx="144" cy="88"/>
                </a:xfrm>
                <a:prstGeom prst="parallelogram">
                  <a:avLst>
                    <a:gd name="adj" fmla="val 43689"/>
                  </a:avLst>
                </a:prstGeom>
                <a:solidFill>
                  <a:srgbClr val="FFFFFF"/>
                </a:solidFill>
                <a:ln w="19050" algn="ctr">
                  <a:noFill/>
                  <a:miter lim="800000"/>
                  <a:headEnd/>
                  <a:tailEnd/>
                </a:ln>
              </p:spPr>
              <p:txBody>
                <a:bodyPr rot="10800000" wrap="none" lIns="82124" tIns="41061" rIns="82124" bIns="41061" anchor="ctr"/>
                <a:lstStyle/>
                <a:p>
                  <a:pPr algn="ctr" eaLnBrk="0" hangingPunct="0">
                    <a:lnSpc>
                      <a:spcPct val="90000"/>
                    </a:lnSpc>
                  </a:pPr>
                  <a:endParaRPr lang="en-US"/>
                </a:p>
              </p:txBody>
            </p:sp>
            <p:sp>
              <p:nvSpPr>
                <p:cNvPr id="29768" name="AutoShape 266"/>
                <p:cNvSpPr>
                  <a:spLocks noChangeArrowheads="1"/>
                </p:cNvSpPr>
                <p:nvPr/>
              </p:nvSpPr>
              <p:spPr bwMode="auto">
                <a:xfrm rot="5400000" flipH="1">
                  <a:off x="2429" y="2996"/>
                  <a:ext cx="144" cy="88"/>
                </a:xfrm>
                <a:prstGeom prst="parallelogram">
                  <a:avLst>
                    <a:gd name="adj" fmla="val 43689"/>
                  </a:avLst>
                </a:prstGeom>
                <a:solidFill>
                  <a:srgbClr val="FFFFFF"/>
                </a:solidFill>
                <a:ln w="19050" algn="ctr">
                  <a:noFill/>
                  <a:miter lim="800000"/>
                  <a:headEnd/>
                  <a:tailEnd/>
                </a:ln>
              </p:spPr>
              <p:txBody>
                <a:bodyPr wrap="none" lIns="82124" tIns="41061" rIns="82124" bIns="41061" anchor="ctr"/>
                <a:lstStyle/>
                <a:p>
                  <a:pPr algn="ctr" eaLnBrk="0" hangingPunct="0">
                    <a:lnSpc>
                      <a:spcPct val="90000"/>
                    </a:lnSpc>
                  </a:pPr>
                  <a:endParaRPr lang="en-US"/>
                </a:p>
              </p:txBody>
            </p:sp>
            <p:sp>
              <p:nvSpPr>
                <p:cNvPr id="29769" name="AutoShape 267"/>
                <p:cNvSpPr>
                  <a:spLocks noChangeArrowheads="1"/>
                </p:cNvSpPr>
                <p:nvPr/>
              </p:nvSpPr>
              <p:spPr bwMode="auto">
                <a:xfrm rot="7818356" flipH="1">
                  <a:off x="2472" y="2871"/>
                  <a:ext cx="105" cy="96"/>
                </a:xfrm>
                <a:prstGeom prst="parallelogram">
                  <a:avLst>
                    <a:gd name="adj" fmla="val 29202"/>
                  </a:avLst>
                </a:prstGeom>
                <a:solidFill>
                  <a:srgbClr val="FFFFFF"/>
                </a:solidFill>
                <a:ln w="19050" algn="ctr">
                  <a:noFill/>
                  <a:miter lim="800000"/>
                  <a:headEnd/>
                  <a:tailEnd/>
                </a:ln>
              </p:spPr>
              <p:txBody>
                <a:bodyPr wrap="none" lIns="82124" tIns="41061" rIns="82124" bIns="41061" anchor="ctr"/>
                <a:lstStyle/>
                <a:p>
                  <a:pPr algn="ctr" eaLnBrk="0" hangingPunct="0">
                    <a:lnSpc>
                      <a:spcPct val="90000"/>
                    </a:lnSpc>
                  </a:pPr>
                  <a:endParaRPr lang="en-US"/>
                </a:p>
              </p:txBody>
            </p:sp>
            <p:sp>
              <p:nvSpPr>
                <p:cNvPr id="29770" name="AutoShape 268"/>
                <p:cNvSpPr>
                  <a:spLocks noChangeArrowheads="1"/>
                </p:cNvSpPr>
                <p:nvPr/>
              </p:nvSpPr>
              <p:spPr bwMode="auto">
                <a:xfrm rot="-5400000">
                  <a:off x="2356" y="3004"/>
                  <a:ext cx="113" cy="71"/>
                </a:xfrm>
                <a:prstGeom prst="parallelogram">
                  <a:avLst>
                    <a:gd name="adj" fmla="val 42493"/>
                  </a:avLst>
                </a:prstGeom>
                <a:solidFill>
                  <a:srgbClr val="000000"/>
                </a:solidFill>
                <a:ln w="19050" algn="ctr">
                  <a:noFill/>
                  <a:miter lim="800000"/>
                  <a:headEnd/>
                  <a:tailEnd/>
                </a:ln>
              </p:spPr>
              <p:txBody>
                <a:bodyPr rot="10800000" wrap="none" lIns="82124" tIns="41061" rIns="82124" bIns="41061" anchor="ctr"/>
                <a:lstStyle/>
                <a:p>
                  <a:pPr algn="ctr" eaLnBrk="0" hangingPunct="0">
                    <a:lnSpc>
                      <a:spcPct val="90000"/>
                    </a:lnSpc>
                  </a:pPr>
                  <a:endParaRPr lang="en-US"/>
                </a:p>
              </p:txBody>
            </p:sp>
            <p:sp>
              <p:nvSpPr>
                <p:cNvPr id="29771" name="AutoShape 269"/>
                <p:cNvSpPr>
                  <a:spLocks noChangeArrowheads="1"/>
                </p:cNvSpPr>
                <p:nvPr/>
              </p:nvSpPr>
              <p:spPr bwMode="auto">
                <a:xfrm rot="7818356" flipH="1">
                  <a:off x="2486" y="2881"/>
                  <a:ext cx="79" cy="75"/>
                </a:xfrm>
                <a:prstGeom prst="parallelogram">
                  <a:avLst>
                    <a:gd name="adj" fmla="val 28123"/>
                  </a:avLst>
                </a:prstGeom>
                <a:solidFill>
                  <a:srgbClr val="000000"/>
                </a:solidFill>
                <a:ln w="19050" algn="ctr">
                  <a:noFill/>
                  <a:miter lim="800000"/>
                  <a:headEnd/>
                  <a:tailEnd/>
                </a:ln>
              </p:spPr>
              <p:txBody>
                <a:bodyPr wrap="none" lIns="82124" tIns="41061" rIns="82124" bIns="41061" anchor="ctr"/>
                <a:lstStyle/>
                <a:p>
                  <a:pPr algn="ctr" eaLnBrk="0" hangingPunct="0">
                    <a:lnSpc>
                      <a:spcPct val="90000"/>
                    </a:lnSpc>
                  </a:pPr>
                  <a:endParaRPr lang="en-US"/>
                </a:p>
              </p:txBody>
            </p:sp>
            <p:sp>
              <p:nvSpPr>
                <p:cNvPr id="29772" name="AutoShape 270"/>
                <p:cNvSpPr>
                  <a:spLocks noChangeArrowheads="1"/>
                </p:cNvSpPr>
                <p:nvPr/>
              </p:nvSpPr>
              <p:spPr bwMode="auto">
                <a:xfrm>
                  <a:off x="2395" y="2864"/>
                  <a:ext cx="117" cy="112"/>
                </a:xfrm>
                <a:prstGeom prst="upArrow">
                  <a:avLst>
                    <a:gd name="adj1" fmla="val 50204"/>
                    <a:gd name="adj2" fmla="val 52671"/>
                  </a:avLst>
                </a:prstGeom>
                <a:solidFill>
                  <a:srgbClr val="FFFFFF"/>
                </a:solidFill>
                <a:ln w="19050" algn="ctr">
                  <a:noFill/>
                  <a:miter lim="800000"/>
                  <a:headEnd/>
                  <a:tailEnd/>
                </a:ln>
              </p:spPr>
              <p:txBody>
                <a:bodyPr wrap="none" lIns="82124" tIns="41061" rIns="82124" bIns="41061" anchor="ctr"/>
                <a:lstStyle/>
                <a:p>
                  <a:pPr algn="ctr" eaLnBrk="0" hangingPunct="0">
                    <a:lnSpc>
                      <a:spcPct val="90000"/>
                    </a:lnSpc>
                  </a:pPr>
                  <a:endParaRPr lang="en-US"/>
                </a:p>
              </p:txBody>
            </p:sp>
          </p:grpSp>
          <p:grpSp>
            <p:nvGrpSpPr>
              <p:cNvPr id="2046085" name="Group 27"/>
              <p:cNvGrpSpPr>
                <a:grpSpLocks/>
              </p:cNvGrpSpPr>
              <p:nvPr/>
            </p:nvGrpSpPr>
            <p:grpSpPr bwMode="auto">
              <a:xfrm>
                <a:off x="7279" y="2637"/>
                <a:ext cx="352" cy="352"/>
                <a:chOff x="5519004" y="3326992"/>
                <a:chExt cx="558800" cy="558800"/>
              </a:xfrm>
            </p:grpSpPr>
            <p:sp>
              <p:nvSpPr>
                <p:cNvPr id="29757" name="Oval 631"/>
                <p:cNvSpPr>
                  <a:spLocks noChangeArrowheads="1"/>
                </p:cNvSpPr>
                <p:nvPr/>
              </p:nvSpPr>
              <p:spPr bwMode="auto">
                <a:xfrm>
                  <a:off x="5519004" y="3326992"/>
                  <a:ext cx="558800" cy="558800"/>
                </a:xfrm>
                <a:prstGeom prst="ellipse">
                  <a:avLst/>
                </a:prstGeom>
                <a:solidFill>
                  <a:srgbClr val="000000"/>
                </a:solidFill>
                <a:ln w="25400" algn="ctr">
                  <a:solidFill>
                    <a:schemeClr val="hlink"/>
                  </a:solidFill>
                  <a:round/>
                  <a:headEnd/>
                  <a:tailEnd/>
                </a:ln>
              </p:spPr>
              <p:txBody>
                <a:bodyPr wrap="none" lIns="82124" tIns="41061" rIns="82124" bIns="41061" anchor="ctr"/>
                <a:lstStyle/>
                <a:p>
                  <a:endParaRPr lang="en-US" sz="1800">
                    <a:solidFill>
                      <a:schemeClr val="tx1"/>
                    </a:solidFill>
                  </a:endParaRPr>
                </a:p>
              </p:txBody>
            </p:sp>
            <p:grpSp>
              <p:nvGrpSpPr>
                <p:cNvPr id="2046086" name="Group 19"/>
                <p:cNvGrpSpPr>
                  <a:grpSpLocks/>
                </p:cNvGrpSpPr>
                <p:nvPr/>
              </p:nvGrpSpPr>
              <p:grpSpPr bwMode="auto">
                <a:xfrm>
                  <a:off x="5565808" y="3357950"/>
                  <a:ext cx="456984" cy="426260"/>
                  <a:chOff x="2019869" y="262812"/>
                  <a:chExt cx="477671" cy="445557"/>
                </a:xfrm>
              </p:grpSpPr>
              <p:pic>
                <p:nvPicPr>
                  <p:cNvPr id="29759" name="Picture 5" descr="ball-bu"/>
                  <p:cNvPicPr>
                    <a:picLocks noChangeAspect="1" noChangeArrowheads="1"/>
                  </p:cNvPicPr>
                  <p:nvPr/>
                </p:nvPicPr>
                <p:blipFill>
                  <a:blip r:embed="rId6" cstate="print"/>
                  <a:srcRect/>
                  <a:stretch>
                    <a:fillRect/>
                  </a:stretch>
                </p:blipFill>
                <p:spPr bwMode="auto">
                  <a:xfrm>
                    <a:off x="2126466" y="267351"/>
                    <a:ext cx="262627" cy="262626"/>
                  </a:xfrm>
                  <a:prstGeom prst="rect">
                    <a:avLst/>
                  </a:prstGeom>
                  <a:noFill/>
                  <a:ln w="9525">
                    <a:noFill/>
                    <a:miter lim="800000"/>
                    <a:headEnd/>
                    <a:tailEnd/>
                  </a:ln>
                </p:spPr>
              </p:pic>
              <p:pic>
                <p:nvPicPr>
                  <p:cNvPr id="29760" name="Picture 8" descr="ball-pur"/>
                  <p:cNvPicPr>
                    <a:picLocks noChangeAspect="1" noChangeArrowheads="1"/>
                  </p:cNvPicPr>
                  <p:nvPr/>
                </p:nvPicPr>
                <p:blipFill>
                  <a:blip r:embed="rId7" cstate="print"/>
                  <a:srcRect/>
                  <a:stretch>
                    <a:fillRect/>
                  </a:stretch>
                </p:blipFill>
                <p:spPr bwMode="auto">
                  <a:xfrm>
                    <a:off x="2023568" y="442884"/>
                    <a:ext cx="262627" cy="262626"/>
                  </a:xfrm>
                  <a:prstGeom prst="rect">
                    <a:avLst/>
                  </a:prstGeom>
                  <a:noFill/>
                  <a:ln w="9525">
                    <a:noFill/>
                    <a:miter lim="800000"/>
                    <a:headEnd/>
                    <a:tailEnd/>
                  </a:ln>
                </p:spPr>
              </p:pic>
              <p:pic>
                <p:nvPicPr>
                  <p:cNvPr id="29761" name="Picture 11" descr="ball-gr"/>
                  <p:cNvPicPr>
                    <a:picLocks noChangeAspect="1" noChangeArrowheads="1"/>
                  </p:cNvPicPr>
                  <p:nvPr/>
                </p:nvPicPr>
                <p:blipFill>
                  <a:blip r:embed="rId8" cstate="print"/>
                  <a:srcRect/>
                  <a:stretch>
                    <a:fillRect/>
                  </a:stretch>
                </p:blipFill>
                <p:spPr bwMode="auto">
                  <a:xfrm>
                    <a:off x="2231551" y="443389"/>
                    <a:ext cx="262627" cy="262626"/>
                  </a:xfrm>
                  <a:prstGeom prst="rect">
                    <a:avLst/>
                  </a:prstGeom>
                  <a:noFill/>
                  <a:ln w="12700">
                    <a:noFill/>
                    <a:miter lim="800000"/>
                    <a:headEnd/>
                    <a:tailEnd/>
                  </a:ln>
                </p:spPr>
              </p:pic>
              <p:sp>
                <p:nvSpPr>
                  <p:cNvPr id="3" name="AutoShape 14"/>
                  <p:cNvSpPr>
                    <a:spLocks noChangeArrowheads="1"/>
                  </p:cNvSpPr>
                  <p:nvPr/>
                </p:nvSpPr>
                <p:spPr bwMode="auto">
                  <a:xfrm>
                    <a:off x="2121948" y="263640"/>
                    <a:ext cx="270477" cy="268817"/>
                  </a:xfrm>
                  <a:custGeom>
                    <a:avLst/>
                    <a:gdLst>
                      <a:gd name="T0" fmla="*/ 134676 w 21600"/>
                      <a:gd name="T1" fmla="*/ 0 h 21600"/>
                      <a:gd name="T2" fmla="*/ 39443 w 21600"/>
                      <a:gd name="T3" fmla="*/ 39443 h 21600"/>
                      <a:gd name="T4" fmla="*/ 0 w 21600"/>
                      <a:gd name="T5" fmla="*/ 134676 h 21600"/>
                      <a:gd name="T6" fmla="*/ 39443 w 21600"/>
                      <a:gd name="T7" fmla="*/ 229909 h 21600"/>
                      <a:gd name="T8" fmla="*/ 134676 w 21600"/>
                      <a:gd name="T9" fmla="*/ 269352 h 21600"/>
                      <a:gd name="T10" fmla="*/ 229909 w 21600"/>
                      <a:gd name="T11" fmla="*/ 229909 h 21600"/>
                      <a:gd name="T12" fmla="*/ 269352 w 21600"/>
                      <a:gd name="T13" fmla="*/ 134676 h 21600"/>
                      <a:gd name="T14" fmla="*/ 229909 w 21600"/>
                      <a:gd name="T15" fmla="*/ 3944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2" y="10800"/>
                        </a:moveTo>
                        <a:cubicBezTo>
                          <a:pt x="292" y="16603"/>
                          <a:pt x="4997" y="21308"/>
                          <a:pt x="10800" y="21308"/>
                        </a:cubicBezTo>
                        <a:cubicBezTo>
                          <a:pt x="16603" y="21308"/>
                          <a:pt x="21308" y="16603"/>
                          <a:pt x="21308" y="10800"/>
                        </a:cubicBezTo>
                        <a:cubicBezTo>
                          <a:pt x="21308" y="4997"/>
                          <a:pt x="16603" y="292"/>
                          <a:pt x="10800" y="292"/>
                        </a:cubicBezTo>
                        <a:cubicBezTo>
                          <a:pt x="4997" y="292"/>
                          <a:pt x="292" y="4997"/>
                          <a:pt x="292" y="10800"/>
                        </a:cubicBezTo>
                        <a:close/>
                      </a:path>
                    </a:pathLst>
                  </a:custGeom>
                  <a:gradFill rotWithShape="1">
                    <a:gsLst>
                      <a:gs pos="0">
                        <a:srgbClr val="FFFFFF">
                          <a:alpha val="0"/>
                        </a:srgbClr>
                      </a:gs>
                      <a:gs pos="100000">
                        <a:srgbClr val="EFB525"/>
                      </a:gs>
                    </a:gsLst>
                    <a:lin ang="5400000" scaled="1"/>
                  </a:gradFill>
                  <a:ln w="3175" algn="ctr">
                    <a:noFill/>
                    <a:round/>
                    <a:headEnd/>
                    <a:tailEnd type="none" w="lg" len="lg"/>
                  </a:ln>
                </p:spPr>
                <p:txBody>
                  <a:bodyPr wrap="none" lIns="82124" tIns="41061" rIns="82124" bIns="41061" anchor="ctr"/>
                  <a:lstStyle/>
                  <a:p>
                    <a:pPr eaLnBrk="0" fontAlgn="auto" hangingPunct="0">
                      <a:lnSpc>
                        <a:spcPct val="120000"/>
                      </a:lnSpc>
                      <a:spcBef>
                        <a:spcPts val="0"/>
                      </a:spcBef>
                      <a:spcAft>
                        <a:spcPct val="5000"/>
                      </a:spcAft>
                      <a:buFontTx/>
                      <a:buChar char="•"/>
                      <a:defRPr/>
                    </a:pPr>
                    <a:endParaRPr lang="en-US" sz="1800" kern="0">
                      <a:solidFill>
                        <a:sysClr val="windowText" lastClr="000000"/>
                      </a:solidFill>
                      <a:latin typeface="Arial" pitchFamily="34" charset="0"/>
                      <a:cs typeface="Arial" pitchFamily="34" charset="0"/>
                    </a:endParaRPr>
                  </a:p>
                </p:txBody>
              </p:sp>
              <p:sp>
                <p:nvSpPr>
                  <p:cNvPr id="25" name="AutoShape 15"/>
                  <p:cNvSpPr>
                    <a:spLocks noChangeArrowheads="1"/>
                  </p:cNvSpPr>
                  <p:nvPr/>
                </p:nvSpPr>
                <p:spPr bwMode="auto">
                  <a:xfrm rot="5400000">
                    <a:off x="2228147" y="439533"/>
                    <a:ext cx="268817" cy="268817"/>
                  </a:xfrm>
                  <a:custGeom>
                    <a:avLst/>
                    <a:gdLst>
                      <a:gd name="T0" fmla="*/ 134676 w 21600"/>
                      <a:gd name="T1" fmla="*/ 0 h 21600"/>
                      <a:gd name="T2" fmla="*/ 39443 w 21600"/>
                      <a:gd name="T3" fmla="*/ 39443 h 21600"/>
                      <a:gd name="T4" fmla="*/ 0 w 21600"/>
                      <a:gd name="T5" fmla="*/ 134676 h 21600"/>
                      <a:gd name="T6" fmla="*/ 39443 w 21600"/>
                      <a:gd name="T7" fmla="*/ 229909 h 21600"/>
                      <a:gd name="T8" fmla="*/ 134676 w 21600"/>
                      <a:gd name="T9" fmla="*/ 269352 h 21600"/>
                      <a:gd name="T10" fmla="*/ 229909 w 21600"/>
                      <a:gd name="T11" fmla="*/ 229909 h 21600"/>
                      <a:gd name="T12" fmla="*/ 269352 w 21600"/>
                      <a:gd name="T13" fmla="*/ 134676 h 21600"/>
                      <a:gd name="T14" fmla="*/ 229909 w 21600"/>
                      <a:gd name="T15" fmla="*/ 3944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2" y="10800"/>
                        </a:moveTo>
                        <a:cubicBezTo>
                          <a:pt x="292" y="16603"/>
                          <a:pt x="4997" y="21308"/>
                          <a:pt x="10800" y="21308"/>
                        </a:cubicBezTo>
                        <a:cubicBezTo>
                          <a:pt x="16603" y="21308"/>
                          <a:pt x="21308" y="16603"/>
                          <a:pt x="21308" y="10800"/>
                        </a:cubicBezTo>
                        <a:cubicBezTo>
                          <a:pt x="21308" y="4997"/>
                          <a:pt x="16603" y="292"/>
                          <a:pt x="10800" y="292"/>
                        </a:cubicBezTo>
                        <a:cubicBezTo>
                          <a:pt x="4997" y="292"/>
                          <a:pt x="292" y="4997"/>
                          <a:pt x="292" y="10800"/>
                        </a:cubicBezTo>
                        <a:close/>
                      </a:path>
                    </a:pathLst>
                  </a:custGeom>
                  <a:gradFill rotWithShape="1">
                    <a:gsLst>
                      <a:gs pos="0">
                        <a:srgbClr val="FFFFFF">
                          <a:alpha val="0"/>
                        </a:srgbClr>
                      </a:gs>
                      <a:gs pos="100000">
                        <a:srgbClr val="EFB525"/>
                      </a:gs>
                    </a:gsLst>
                    <a:lin ang="5400000" scaled="1"/>
                  </a:gradFill>
                  <a:ln w="3175" algn="ctr">
                    <a:noFill/>
                    <a:round/>
                    <a:headEnd/>
                    <a:tailEnd type="none" w="lg" len="lg"/>
                  </a:ln>
                </p:spPr>
                <p:txBody>
                  <a:bodyPr rot="10800000" vert="eaVert" wrap="none" lIns="82124" tIns="41061" rIns="82124" bIns="41061" anchor="ctr"/>
                  <a:lstStyle/>
                  <a:p>
                    <a:pPr eaLnBrk="0" fontAlgn="auto" hangingPunct="0">
                      <a:lnSpc>
                        <a:spcPct val="120000"/>
                      </a:lnSpc>
                      <a:spcBef>
                        <a:spcPts val="0"/>
                      </a:spcBef>
                      <a:spcAft>
                        <a:spcPct val="5000"/>
                      </a:spcAft>
                      <a:buFontTx/>
                      <a:buChar char="•"/>
                      <a:defRPr/>
                    </a:pPr>
                    <a:endParaRPr lang="en-US" sz="1800" kern="0">
                      <a:solidFill>
                        <a:sysClr val="windowText" lastClr="000000"/>
                      </a:solidFill>
                      <a:latin typeface="Arial" pitchFamily="34" charset="0"/>
                      <a:cs typeface="Arial" pitchFamily="34" charset="0"/>
                    </a:endParaRPr>
                  </a:p>
                </p:txBody>
              </p:sp>
              <p:sp>
                <p:nvSpPr>
                  <p:cNvPr id="26" name="AutoShape 16"/>
                  <p:cNvSpPr>
                    <a:spLocks noChangeArrowheads="1"/>
                  </p:cNvSpPr>
                  <p:nvPr/>
                </p:nvSpPr>
                <p:spPr bwMode="auto">
                  <a:xfrm rot="-5400000">
                    <a:off x="2019067" y="439533"/>
                    <a:ext cx="268817" cy="268817"/>
                  </a:xfrm>
                  <a:custGeom>
                    <a:avLst/>
                    <a:gdLst>
                      <a:gd name="T0" fmla="*/ 134676 w 21600"/>
                      <a:gd name="T1" fmla="*/ 0 h 21600"/>
                      <a:gd name="T2" fmla="*/ 39443 w 21600"/>
                      <a:gd name="T3" fmla="*/ 39443 h 21600"/>
                      <a:gd name="T4" fmla="*/ 0 w 21600"/>
                      <a:gd name="T5" fmla="*/ 134676 h 21600"/>
                      <a:gd name="T6" fmla="*/ 39443 w 21600"/>
                      <a:gd name="T7" fmla="*/ 229909 h 21600"/>
                      <a:gd name="T8" fmla="*/ 134676 w 21600"/>
                      <a:gd name="T9" fmla="*/ 269352 h 21600"/>
                      <a:gd name="T10" fmla="*/ 229909 w 21600"/>
                      <a:gd name="T11" fmla="*/ 229909 h 21600"/>
                      <a:gd name="T12" fmla="*/ 269352 w 21600"/>
                      <a:gd name="T13" fmla="*/ 134676 h 21600"/>
                      <a:gd name="T14" fmla="*/ 229909 w 21600"/>
                      <a:gd name="T15" fmla="*/ 3944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2" y="10800"/>
                        </a:moveTo>
                        <a:cubicBezTo>
                          <a:pt x="292" y="16603"/>
                          <a:pt x="4997" y="21308"/>
                          <a:pt x="10800" y="21308"/>
                        </a:cubicBezTo>
                        <a:cubicBezTo>
                          <a:pt x="16603" y="21308"/>
                          <a:pt x="21308" y="16603"/>
                          <a:pt x="21308" y="10800"/>
                        </a:cubicBezTo>
                        <a:cubicBezTo>
                          <a:pt x="21308" y="4997"/>
                          <a:pt x="16603" y="292"/>
                          <a:pt x="10800" y="292"/>
                        </a:cubicBezTo>
                        <a:cubicBezTo>
                          <a:pt x="4997" y="292"/>
                          <a:pt x="292" y="4997"/>
                          <a:pt x="292" y="10800"/>
                        </a:cubicBezTo>
                        <a:close/>
                      </a:path>
                    </a:pathLst>
                  </a:custGeom>
                  <a:gradFill rotWithShape="1">
                    <a:gsLst>
                      <a:gs pos="0">
                        <a:srgbClr val="FFFFFF">
                          <a:alpha val="0"/>
                        </a:srgbClr>
                      </a:gs>
                      <a:gs pos="100000">
                        <a:srgbClr val="EFB525"/>
                      </a:gs>
                    </a:gsLst>
                    <a:lin ang="5400000" scaled="1"/>
                  </a:gradFill>
                  <a:ln w="3175" algn="ctr">
                    <a:noFill/>
                    <a:round/>
                    <a:headEnd/>
                    <a:tailEnd type="none" w="lg" len="lg"/>
                  </a:ln>
                </p:spPr>
                <p:txBody>
                  <a:bodyPr vert="eaVert" wrap="none" lIns="82124" tIns="41061" rIns="82124" bIns="41061" anchor="ctr"/>
                  <a:lstStyle/>
                  <a:p>
                    <a:pPr eaLnBrk="0" fontAlgn="auto" hangingPunct="0">
                      <a:lnSpc>
                        <a:spcPct val="120000"/>
                      </a:lnSpc>
                      <a:spcBef>
                        <a:spcPts val="0"/>
                      </a:spcBef>
                      <a:spcAft>
                        <a:spcPct val="5000"/>
                      </a:spcAft>
                      <a:buFontTx/>
                      <a:buChar char="•"/>
                      <a:defRPr/>
                    </a:pPr>
                    <a:endParaRPr lang="en-US" sz="1800" kern="0">
                      <a:solidFill>
                        <a:sysClr val="windowText" lastClr="000000"/>
                      </a:solidFill>
                      <a:latin typeface="Arial" pitchFamily="34" charset="0"/>
                      <a:cs typeface="Arial" pitchFamily="34" charset="0"/>
                    </a:endParaRPr>
                  </a:p>
                </p:txBody>
              </p:sp>
            </p:grpSp>
          </p:grpSp>
          <p:pic>
            <p:nvPicPr>
              <p:cNvPr id="29744" name="Picture 292" descr="Cisco_IPN330HD-Front-LowRes"/>
              <p:cNvPicPr>
                <a:picLocks noChangeAspect="1" noChangeArrowheads="1"/>
              </p:cNvPicPr>
              <p:nvPr/>
            </p:nvPicPr>
            <p:blipFill>
              <a:blip r:embed="rId9" cstate="print"/>
              <a:srcRect/>
              <a:stretch>
                <a:fillRect/>
              </a:stretch>
            </p:blipFill>
            <p:spPr bwMode="auto">
              <a:xfrm>
                <a:off x="9413" y="2688"/>
                <a:ext cx="879" cy="264"/>
              </a:xfrm>
              <a:prstGeom prst="rect">
                <a:avLst/>
              </a:prstGeom>
              <a:noFill/>
              <a:ln w="9525">
                <a:noFill/>
                <a:miter lim="800000"/>
                <a:headEnd/>
                <a:tailEnd/>
              </a:ln>
            </p:spPr>
          </p:pic>
          <p:sp>
            <p:nvSpPr>
              <p:cNvPr id="29745" name="Text Box 255"/>
              <p:cNvSpPr txBox="1">
                <a:spLocks noChangeArrowheads="1"/>
              </p:cNvSpPr>
              <p:nvPr/>
            </p:nvSpPr>
            <p:spPr bwMode="auto">
              <a:xfrm>
                <a:off x="9394" y="2359"/>
                <a:ext cx="1084" cy="294"/>
              </a:xfrm>
              <a:prstGeom prst="rect">
                <a:avLst/>
              </a:prstGeom>
              <a:noFill/>
              <a:ln w="9525" algn="ctr">
                <a:noFill/>
                <a:miter lim="800000"/>
                <a:headEnd/>
                <a:tailEnd/>
              </a:ln>
            </p:spPr>
            <p:txBody>
              <a:bodyPr wrap="none" lIns="82124" tIns="41061" rIns="82124" bIns="41061" anchor="b"/>
              <a:lstStyle/>
              <a:p>
                <a:pPr algn="l" defTabSz="814388" eaLnBrk="0" hangingPunct="0">
                  <a:lnSpc>
                    <a:spcPct val="90000"/>
                  </a:lnSpc>
                  <a:spcBef>
                    <a:spcPct val="50000"/>
                  </a:spcBef>
                </a:pPr>
                <a:r>
                  <a:rPr lang="en-US" sz="1400" dirty="0">
                    <a:solidFill>
                      <a:schemeClr val="hlink"/>
                    </a:solidFill>
                  </a:rPr>
                  <a:t>Shipping Milestone:</a:t>
                </a:r>
                <a:br>
                  <a:rPr lang="en-US" sz="1400" dirty="0">
                    <a:solidFill>
                      <a:schemeClr val="hlink"/>
                    </a:solidFill>
                  </a:rPr>
                </a:br>
                <a:r>
                  <a:rPr lang="en-US" sz="1400" dirty="0" err="1" smtClean="0">
                    <a:solidFill>
                      <a:srgbClr val="FFFFFF"/>
                    </a:solidFill>
                  </a:rPr>
                  <a:t>49M</a:t>
                </a:r>
                <a:r>
                  <a:rPr lang="en-US" sz="1400" dirty="0" smtClean="0">
                    <a:solidFill>
                      <a:srgbClr val="FFFFFF"/>
                    </a:solidFill>
                  </a:rPr>
                  <a:t> Digital Set-tops</a:t>
                </a:r>
                <a:endParaRPr lang="en-US" sz="1400" dirty="0">
                  <a:solidFill>
                    <a:srgbClr val="FFFFFF"/>
                  </a:solidFill>
                </a:endParaRPr>
              </a:p>
            </p:txBody>
          </p:sp>
          <p:sp>
            <p:nvSpPr>
              <p:cNvPr id="29746" name="Text Box 255"/>
              <p:cNvSpPr txBox="1">
                <a:spLocks noChangeArrowheads="1"/>
              </p:cNvSpPr>
              <p:nvPr/>
            </p:nvSpPr>
            <p:spPr bwMode="auto">
              <a:xfrm>
                <a:off x="5825" y="2348"/>
                <a:ext cx="1084" cy="294"/>
              </a:xfrm>
              <a:prstGeom prst="rect">
                <a:avLst/>
              </a:prstGeom>
              <a:noFill/>
              <a:ln w="9525" algn="ctr">
                <a:noFill/>
                <a:miter lim="800000"/>
                <a:headEnd/>
                <a:tailEnd/>
              </a:ln>
            </p:spPr>
            <p:txBody>
              <a:bodyPr wrap="none" lIns="82124" tIns="41061" rIns="82124" bIns="41061" anchor="b"/>
              <a:lstStyle/>
              <a:p>
                <a:pPr algn="l" defTabSz="814388" eaLnBrk="0" hangingPunct="0">
                  <a:lnSpc>
                    <a:spcPct val="90000"/>
                  </a:lnSpc>
                  <a:spcBef>
                    <a:spcPct val="50000"/>
                  </a:spcBef>
                </a:pPr>
                <a:r>
                  <a:rPr lang="en-US" sz="1400">
                    <a:solidFill>
                      <a:srgbClr val="FFFFFF"/>
                    </a:solidFill>
                  </a:rPr>
                  <a:t>EOS:  Cisco enters</a:t>
                </a:r>
                <a:br>
                  <a:rPr lang="en-US" sz="1400">
                    <a:solidFill>
                      <a:srgbClr val="FFFFFF"/>
                    </a:solidFill>
                  </a:rPr>
                </a:br>
                <a:r>
                  <a:rPr lang="en-US" sz="1400">
                    <a:solidFill>
                      <a:srgbClr val="FFFFFF"/>
                    </a:solidFill>
                  </a:rPr>
                  <a:t>media &amp; entertainment</a:t>
                </a:r>
                <a:br>
                  <a:rPr lang="en-US" sz="1400">
                    <a:solidFill>
                      <a:srgbClr val="FFFFFF"/>
                    </a:solidFill>
                  </a:rPr>
                </a:br>
                <a:r>
                  <a:rPr lang="en-US" sz="1400">
                    <a:solidFill>
                      <a:srgbClr val="FFFFFF"/>
                    </a:solidFill>
                  </a:rPr>
                  <a:t>market</a:t>
                </a:r>
              </a:p>
            </p:txBody>
          </p:sp>
          <p:grpSp>
            <p:nvGrpSpPr>
              <p:cNvPr id="2046087" name="Group 406"/>
              <p:cNvGrpSpPr>
                <a:grpSpLocks/>
              </p:cNvGrpSpPr>
              <p:nvPr/>
            </p:nvGrpSpPr>
            <p:grpSpPr bwMode="auto">
              <a:xfrm>
                <a:off x="9154" y="3381"/>
                <a:ext cx="988" cy="470"/>
                <a:chOff x="9265" y="3356"/>
                <a:chExt cx="1091" cy="519"/>
              </a:xfrm>
            </p:grpSpPr>
            <p:sp>
              <p:nvSpPr>
                <p:cNvPr id="29724" name="Line 221"/>
                <p:cNvSpPr>
                  <a:spLocks noChangeShapeType="1"/>
                </p:cNvSpPr>
                <p:nvPr/>
              </p:nvSpPr>
              <p:spPr bwMode="auto">
                <a:xfrm>
                  <a:off x="9715" y="3439"/>
                  <a:ext cx="187" cy="0"/>
                </a:xfrm>
                <a:prstGeom prst="line">
                  <a:avLst/>
                </a:prstGeom>
                <a:noFill/>
                <a:ln w="25400">
                  <a:solidFill>
                    <a:srgbClr val="A0C02A"/>
                  </a:solidFill>
                  <a:round/>
                  <a:headEnd/>
                  <a:tailEnd/>
                </a:ln>
              </p:spPr>
              <p:txBody>
                <a:bodyPr wrap="none" lIns="82124" tIns="41061" rIns="82124" bIns="41061" anchor="ctr"/>
                <a:lstStyle/>
                <a:p>
                  <a:endParaRPr lang="en-US"/>
                </a:p>
              </p:txBody>
            </p:sp>
            <p:sp>
              <p:nvSpPr>
                <p:cNvPr id="29725" name="Line 221"/>
                <p:cNvSpPr>
                  <a:spLocks noChangeShapeType="1"/>
                </p:cNvSpPr>
                <p:nvPr/>
              </p:nvSpPr>
              <p:spPr bwMode="auto">
                <a:xfrm>
                  <a:off x="9720" y="3792"/>
                  <a:ext cx="187" cy="0"/>
                </a:xfrm>
                <a:prstGeom prst="line">
                  <a:avLst/>
                </a:prstGeom>
                <a:noFill/>
                <a:ln w="25400">
                  <a:solidFill>
                    <a:srgbClr val="A0C02A"/>
                  </a:solidFill>
                  <a:round/>
                  <a:headEnd/>
                  <a:tailEnd/>
                </a:ln>
              </p:spPr>
              <p:txBody>
                <a:bodyPr wrap="none" lIns="82124" tIns="41061" rIns="82124" bIns="41061" anchor="ctr"/>
                <a:lstStyle/>
                <a:p>
                  <a:endParaRPr lang="en-US"/>
                </a:p>
              </p:txBody>
            </p:sp>
            <p:grpSp>
              <p:nvGrpSpPr>
                <p:cNvPr id="2046088" name="Group 385"/>
                <p:cNvGrpSpPr>
                  <a:grpSpLocks/>
                </p:cNvGrpSpPr>
                <p:nvPr/>
              </p:nvGrpSpPr>
              <p:grpSpPr bwMode="auto">
                <a:xfrm>
                  <a:off x="9265" y="3357"/>
                  <a:ext cx="518" cy="518"/>
                  <a:chOff x="9265" y="3335"/>
                  <a:chExt cx="564" cy="564"/>
                </a:xfrm>
              </p:grpSpPr>
              <p:sp>
                <p:nvSpPr>
                  <p:cNvPr id="29731" name="Oval 330"/>
                  <p:cNvSpPr>
                    <a:spLocks noChangeArrowheads="1"/>
                  </p:cNvSpPr>
                  <p:nvPr/>
                </p:nvSpPr>
                <p:spPr bwMode="auto">
                  <a:xfrm>
                    <a:off x="9265" y="3335"/>
                    <a:ext cx="564" cy="564"/>
                  </a:xfrm>
                  <a:prstGeom prst="ellipse">
                    <a:avLst/>
                  </a:prstGeom>
                  <a:solidFill>
                    <a:srgbClr val="000000"/>
                  </a:solidFill>
                  <a:ln w="19050" algn="ctr">
                    <a:solidFill>
                      <a:srgbClr val="A0C02A"/>
                    </a:solidFill>
                    <a:round/>
                    <a:headEnd/>
                    <a:tailEnd/>
                  </a:ln>
                </p:spPr>
                <p:txBody>
                  <a:bodyPr wrap="none" lIns="82124" tIns="41061" rIns="82124" bIns="41061" anchor="ctr"/>
                  <a:lstStyle/>
                  <a:p>
                    <a:pPr algn="ctr" eaLnBrk="0" hangingPunct="0">
                      <a:lnSpc>
                        <a:spcPct val="90000"/>
                      </a:lnSpc>
                    </a:pPr>
                    <a:endParaRPr lang="en-US"/>
                  </a:p>
                </p:txBody>
              </p:sp>
              <p:sp>
                <p:nvSpPr>
                  <p:cNvPr id="29732" name="Oval 332"/>
                  <p:cNvSpPr>
                    <a:spLocks noChangeArrowheads="1"/>
                  </p:cNvSpPr>
                  <p:nvPr/>
                </p:nvSpPr>
                <p:spPr bwMode="auto">
                  <a:xfrm>
                    <a:off x="9303" y="3373"/>
                    <a:ext cx="488" cy="488"/>
                  </a:xfrm>
                  <a:prstGeom prst="ellipse">
                    <a:avLst/>
                  </a:prstGeom>
                  <a:noFill/>
                  <a:ln w="12700" algn="ctr">
                    <a:solidFill>
                      <a:srgbClr val="FFFFFF"/>
                    </a:solidFill>
                    <a:round/>
                    <a:headEnd/>
                    <a:tailEnd/>
                  </a:ln>
                </p:spPr>
                <p:txBody>
                  <a:bodyPr wrap="none" lIns="82124" tIns="41061" rIns="82124" bIns="41061" anchor="ctr"/>
                  <a:lstStyle/>
                  <a:p>
                    <a:pPr algn="ctr" eaLnBrk="0" hangingPunct="0">
                      <a:lnSpc>
                        <a:spcPct val="90000"/>
                      </a:lnSpc>
                    </a:pPr>
                    <a:endParaRPr lang="en-US"/>
                  </a:p>
                </p:txBody>
              </p:sp>
              <p:pic>
                <p:nvPicPr>
                  <p:cNvPr id="29733" name="Picture 378" descr="Justice_Round1"/>
                  <p:cNvPicPr>
                    <a:picLocks noChangeAspect="1" noChangeArrowheads="1"/>
                  </p:cNvPicPr>
                  <p:nvPr/>
                </p:nvPicPr>
                <p:blipFill>
                  <a:blip r:embed="rId10" cstate="print"/>
                  <a:srcRect/>
                  <a:stretch>
                    <a:fillRect/>
                  </a:stretch>
                </p:blipFill>
                <p:spPr bwMode="auto">
                  <a:xfrm>
                    <a:off x="9306" y="3383"/>
                    <a:ext cx="476" cy="476"/>
                  </a:xfrm>
                  <a:prstGeom prst="rect">
                    <a:avLst/>
                  </a:prstGeom>
                  <a:noFill/>
                  <a:ln w="9525">
                    <a:noFill/>
                    <a:miter lim="800000"/>
                    <a:headEnd/>
                    <a:tailEnd/>
                  </a:ln>
                </p:spPr>
              </p:pic>
            </p:grpSp>
            <p:grpSp>
              <p:nvGrpSpPr>
                <p:cNvPr id="2046089" name="Group 384"/>
                <p:cNvGrpSpPr>
                  <a:grpSpLocks/>
                </p:cNvGrpSpPr>
                <p:nvPr/>
              </p:nvGrpSpPr>
              <p:grpSpPr bwMode="auto">
                <a:xfrm>
                  <a:off x="9838" y="3356"/>
                  <a:ext cx="518" cy="518"/>
                  <a:chOff x="9898" y="3322"/>
                  <a:chExt cx="564" cy="564"/>
                </a:xfrm>
              </p:grpSpPr>
              <p:sp>
                <p:nvSpPr>
                  <p:cNvPr id="29728" name="Oval 330"/>
                  <p:cNvSpPr>
                    <a:spLocks noChangeArrowheads="1"/>
                  </p:cNvSpPr>
                  <p:nvPr/>
                </p:nvSpPr>
                <p:spPr bwMode="auto">
                  <a:xfrm>
                    <a:off x="9898" y="3322"/>
                    <a:ext cx="564" cy="564"/>
                  </a:xfrm>
                  <a:prstGeom prst="ellipse">
                    <a:avLst/>
                  </a:prstGeom>
                  <a:solidFill>
                    <a:srgbClr val="000000"/>
                  </a:solidFill>
                  <a:ln w="19050" algn="ctr">
                    <a:solidFill>
                      <a:srgbClr val="A0C02A"/>
                    </a:solidFill>
                    <a:round/>
                    <a:headEnd/>
                    <a:tailEnd/>
                  </a:ln>
                </p:spPr>
                <p:txBody>
                  <a:bodyPr wrap="none" lIns="82124" tIns="41061" rIns="82124" bIns="41061" anchor="ctr"/>
                  <a:lstStyle/>
                  <a:p>
                    <a:pPr algn="ctr" eaLnBrk="0" hangingPunct="0">
                      <a:lnSpc>
                        <a:spcPct val="90000"/>
                      </a:lnSpc>
                    </a:pPr>
                    <a:endParaRPr lang="en-US"/>
                  </a:p>
                </p:txBody>
              </p:sp>
              <p:sp>
                <p:nvSpPr>
                  <p:cNvPr id="29729" name="Oval 332"/>
                  <p:cNvSpPr>
                    <a:spLocks noChangeArrowheads="1"/>
                  </p:cNvSpPr>
                  <p:nvPr/>
                </p:nvSpPr>
                <p:spPr bwMode="auto">
                  <a:xfrm>
                    <a:off x="9936" y="3360"/>
                    <a:ext cx="488" cy="488"/>
                  </a:xfrm>
                  <a:prstGeom prst="ellipse">
                    <a:avLst/>
                  </a:prstGeom>
                  <a:noFill/>
                  <a:ln w="12700" algn="ctr">
                    <a:solidFill>
                      <a:srgbClr val="FFFFFF"/>
                    </a:solidFill>
                    <a:round/>
                    <a:headEnd/>
                    <a:tailEnd/>
                  </a:ln>
                </p:spPr>
                <p:txBody>
                  <a:bodyPr wrap="none" lIns="82124" tIns="41061" rIns="82124" bIns="41061" anchor="ctr"/>
                  <a:lstStyle/>
                  <a:p>
                    <a:pPr algn="ctr" eaLnBrk="0" hangingPunct="0">
                      <a:lnSpc>
                        <a:spcPct val="90000"/>
                      </a:lnSpc>
                    </a:pPr>
                    <a:endParaRPr lang="en-US"/>
                  </a:p>
                </p:txBody>
              </p:sp>
              <p:pic>
                <p:nvPicPr>
                  <p:cNvPr id="29730" name="Picture 379" descr="Lloyd_Round1"/>
                  <p:cNvPicPr>
                    <a:picLocks noChangeAspect="1" noChangeArrowheads="1"/>
                  </p:cNvPicPr>
                  <p:nvPr/>
                </p:nvPicPr>
                <p:blipFill>
                  <a:blip r:embed="rId11" cstate="print"/>
                  <a:srcRect/>
                  <a:stretch>
                    <a:fillRect/>
                  </a:stretch>
                </p:blipFill>
                <p:spPr bwMode="auto">
                  <a:xfrm>
                    <a:off x="9944" y="3371"/>
                    <a:ext cx="474" cy="474"/>
                  </a:xfrm>
                  <a:prstGeom prst="rect">
                    <a:avLst/>
                  </a:prstGeom>
                  <a:noFill/>
                  <a:ln w="9525">
                    <a:noFill/>
                    <a:miter lim="800000"/>
                    <a:headEnd/>
                    <a:tailEnd/>
                  </a:ln>
                </p:spPr>
              </p:pic>
            </p:grpSp>
          </p:grpSp>
          <p:pic>
            <p:nvPicPr>
              <p:cNvPr id="30025" name="Picture 329" descr="TeleP_Public_Suites_Small"/>
              <p:cNvPicPr>
                <a:picLocks noChangeAspect="1" noChangeArrowheads="1"/>
              </p:cNvPicPr>
              <p:nvPr/>
            </p:nvPicPr>
            <p:blipFill>
              <a:blip r:embed="rId12" cstate="print"/>
              <a:srcRect/>
              <a:stretch>
                <a:fillRect/>
              </a:stretch>
            </p:blipFill>
            <p:spPr bwMode="auto">
              <a:xfrm>
                <a:off x="8224" y="2558"/>
                <a:ext cx="820" cy="485"/>
              </a:xfrm>
              <a:prstGeom prst="rect">
                <a:avLst/>
              </a:prstGeom>
              <a:noFill/>
              <a:ln w="28575">
                <a:solidFill>
                  <a:schemeClr val="hlink"/>
                </a:solidFill>
                <a:miter lim="800000"/>
                <a:headEnd/>
                <a:tailEnd/>
              </a:ln>
            </p:spPr>
          </p:pic>
          <p:sp>
            <p:nvSpPr>
              <p:cNvPr id="29747" name="Text Box 255"/>
              <p:cNvSpPr txBox="1">
                <a:spLocks noChangeArrowheads="1"/>
              </p:cNvSpPr>
              <p:nvPr/>
            </p:nvSpPr>
            <p:spPr bwMode="auto">
              <a:xfrm>
                <a:off x="8173" y="2359"/>
                <a:ext cx="776" cy="294"/>
              </a:xfrm>
              <a:prstGeom prst="rect">
                <a:avLst/>
              </a:prstGeom>
              <a:noFill/>
              <a:ln w="9525" algn="ctr">
                <a:noFill/>
                <a:miter lim="800000"/>
                <a:headEnd/>
                <a:tailEnd/>
              </a:ln>
            </p:spPr>
            <p:txBody>
              <a:bodyPr wrap="none" lIns="82124" tIns="41061" rIns="82124" bIns="41061" anchor="b"/>
              <a:lstStyle/>
              <a:p>
                <a:pPr algn="l" defTabSz="814388" eaLnBrk="0" hangingPunct="0">
                  <a:lnSpc>
                    <a:spcPct val="90000"/>
                  </a:lnSpc>
                  <a:spcBef>
                    <a:spcPct val="50000"/>
                  </a:spcBef>
                </a:pPr>
                <a:r>
                  <a:rPr lang="en-US" sz="1400">
                    <a:solidFill>
                      <a:srgbClr val="FFFFFF"/>
                    </a:solidFill>
                  </a:rPr>
                  <a:t>Telepresence</a:t>
                </a:r>
                <a:br>
                  <a:rPr lang="en-US" sz="1400">
                    <a:solidFill>
                      <a:srgbClr val="FFFFFF"/>
                    </a:solidFill>
                  </a:rPr>
                </a:br>
                <a:r>
                  <a:rPr lang="en-US" sz="1400">
                    <a:solidFill>
                      <a:srgbClr val="FFFFFF"/>
                    </a:solidFill>
                  </a:rPr>
                  <a:t>Public Suites</a:t>
                </a:r>
                <a:br>
                  <a:rPr lang="en-US" sz="1400">
                    <a:solidFill>
                      <a:srgbClr val="FFFFFF"/>
                    </a:solidFill>
                  </a:rPr>
                </a:br>
                <a:endParaRPr lang="en-US" sz="1400">
                  <a:solidFill>
                    <a:srgbClr val="FFFFFF"/>
                  </a:solidFill>
                </a:endParaRPr>
              </a:p>
            </p:txBody>
          </p:sp>
        </p:grpSp>
        <p:grpSp>
          <p:nvGrpSpPr>
            <p:cNvPr id="2046090" name="Group 346"/>
            <p:cNvGrpSpPr>
              <a:grpSpLocks/>
            </p:cNvGrpSpPr>
            <p:nvPr/>
          </p:nvGrpSpPr>
          <p:grpSpPr bwMode="auto">
            <a:xfrm>
              <a:off x="0" y="2411"/>
              <a:ext cx="5765" cy="1726"/>
              <a:chOff x="0" y="2411"/>
              <a:chExt cx="5765" cy="1726"/>
            </a:xfrm>
          </p:grpSpPr>
          <p:grpSp>
            <p:nvGrpSpPr>
              <p:cNvPr id="2046091" name="Group 294"/>
              <p:cNvGrpSpPr>
                <a:grpSpLocks/>
              </p:cNvGrpSpPr>
              <p:nvPr/>
            </p:nvGrpSpPr>
            <p:grpSpPr bwMode="auto">
              <a:xfrm>
                <a:off x="0" y="3109"/>
                <a:ext cx="5765" cy="213"/>
                <a:chOff x="5760" y="3109"/>
                <a:chExt cx="5765" cy="213"/>
              </a:xfrm>
            </p:grpSpPr>
            <p:grpSp>
              <p:nvGrpSpPr>
                <p:cNvPr id="2046092" name="Group 295"/>
                <p:cNvGrpSpPr>
                  <a:grpSpLocks/>
                </p:cNvGrpSpPr>
                <p:nvPr/>
              </p:nvGrpSpPr>
              <p:grpSpPr bwMode="auto">
                <a:xfrm>
                  <a:off x="5760" y="3153"/>
                  <a:ext cx="5765" cy="138"/>
                  <a:chOff x="5760" y="3153"/>
                  <a:chExt cx="5765" cy="138"/>
                </a:xfrm>
              </p:grpSpPr>
              <p:grpSp>
                <p:nvGrpSpPr>
                  <p:cNvPr id="2046093" name="Group 296"/>
                  <p:cNvGrpSpPr>
                    <a:grpSpLocks/>
                  </p:cNvGrpSpPr>
                  <p:nvPr/>
                </p:nvGrpSpPr>
                <p:grpSpPr bwMode="auto">
                  <a:xfrm>
                    <a:off x="5760" y="3218"/>
                    <a:ext cx="5765" cy="0"/>
                    <a:chOff x="5760" y="3218"/>
                    <a:chExt cx="5765" cy="0"/>
                  </a:xfrm>
                </p:grpSpPr>
                <p:sp>
                  <p:nvSpPr>
                    <p:cNvPr id="29865" name="Line 221"/>
                    <p:cNvSpPr>
                      <a:spLocks noChangeShapeType="1"/>
                    </p:cNvSpPr>
                    <p:nvPr/>
                  </p:nvSpPr>
                  <p:spPr bwMode="auto">
                    <a:xfrm>
                      <a:off x="5760" y="3218"/>
                      <a:ext cx="1696" cy="0"/>
                    </a:xfrm>
                    <a:prstGeom prst="line">
                      <a:avLst/>
                    </a:prstGeom>
                    <a:noFill/>
                    <a:ln w="25400">
                      <a:solidFill>
                        <a:srgbClr val="EE6804"/>
                      </a:solidFill>
                      <a:round/>
                      <a:headEnd/>
                      <a:tailEnd/>
                    </a:ln>
                  </p:spPr>
                  <p:txBody>
                    <a:bodyPr wrap="none" lIns="82124" tIns="41061" rIns="82124" bIns="41061" anchor="ctr"/>
                    <a:lstStyle/>
                    <a:p>
                      <a:endParaRPr lang="en-US"/>
                    </a:p>
                  </p:txBody>
                </p:sp>
                <p:sp>
                  <p:nvSpPr>
                    <p:cNvPr id="29866" name="Line 221"/>
                    <p:cNvSpPr>
                      <a:spLocks noChangeShapeType="1"/>
                    </p:cNvSpPr>
                    <p:nvPr/>
                  </p:nvSpPr>
                  <p:spPr bwMode="auto">
                    <a:xfrm>
                      <a:off x="8211" y="3218"/>
                      <a:ext cx="636" cy="0"/>
                    </a:xfrm>
                    <a:prstGeom prst="line">
                      <a:avLst/>
                    </a:prstGeom>
                    <a:noFill/>
                    <a:ln w="25400">
                      <a:solidFill>
                        <a:srgbClr val="EE6804"/>
                      </a:solidFill>
                      <a:round/>
                      <a:headEnd/>
                      <a:tailEnd/>
                    </a:ln>
                  </p:spPr>
                  <p:txBody>
                    <a:bodyPr wrap="none" lIns="82124" tIns="41061" rIns="82124" bIns="41061" anchor="ctr"/>
                    <a:lstStyle/>
                    <a:p>
                      <a:endParaRPr lang="en-US"/>
                    </a:p>
                  </p:txBody>
                </p:sp>
                <p:sp>
                  <p:nvSpPr>
                    <p:cNvPr id="29867" name="Line 221"/>
                    <p:cNvSpPr>
                      <a:spLocks noChangeShapeType="1"/>
                    </p:cNvSpPr>
                    <p:nvPr/>
                  </p:nvSpPr>
                  <p:spPr bwMode="auto">
                    <a:xfrm>
                      <a:off x="9578" y="3218"/>
                      <a:ext cx="513" cy="0"/>
                    </a:xfrm>
                    <a:prstGeom prst="line">
                      <a:avLst/>
                    </a:prstGeom>
                    <a:noFill/>
                    <a:ln w="25400">
                      <a:solidFill>
                        <a:srgbClr val="EE6804"/>
                      </a:solidFill>
                      <a:round/>
                      <a:headEnd/>
                      <a:tailEnd/>
                    </a:ln>
                  </p:spPr>
                  <p:txBody>
                    <a:bodyPr wrap="none" lIns="82124" tIns="41061" rIns="82124" bIns="41061" anchor="ctr"/>
                    <a:lstStyle/>
                    <a:p>
                      <a:endParaRPr lang="en-US"/>
                    </a:p>
                  </p:txBody>
                </p:sp>
                <p:sp>
                  <p:nvSpPr>
                    <p:cNvPr id="29868" name="Line 221"/>
                    <p:cNvSpPr>
                      <a:spLocks noChangeShapeType="1"/>
                    </p:cNvSpPr>
                    <p:nvPr/>
                  </p:nvSpPr>
                  <p:spPr bwMode="auto">
                    <a:xfrm>
                      <a:off x="10848" y="3218"/>
                      <a:ext cx="677" cy="0"/>
                    </a:xfrm>
                    <a:prstGeom prst="line">
                      <a:avLst/>
                    </a:prstGeom>
                    <a:noFill/>
                    <a:ln w="25400">
                      <a:solidFill>
                        <a:srgbClr val="EE6804"/>
                      </a:solidFill>
                      <a:round/>
                      <a:headEnd/>
                      <a:tailEnd/>
                    </a:ln>
                  </p:spPr>
                  <p:txBody>
                    <a:bodyPr wrap="none" lIns="82124" tIns="41061" rIns="82124" bIns="41061" anchor="ctr"/>
                    <a:lstStyle/>
                    <a:p>
                      <a:endParaRPr lang="en-US"/>
                    </a:p>
                  </p:txBody>
                </p:sp>
              </p:grpSp>
              <p:grpSp>
                <p:nvGrpSpPr>
                  <p:cNvPr id="2046094" name="Group 301"/>
                  <p:cNvGrpSpPr>
                    <a:grpSpLocks/>
                  </p:cNvGrpSpPr>
                  <p:nvPr/>
                </p:nvGrpSpPr>
                <p:grpSpPr bwMode="auto">
                  <a:xfrm>
                    <a:off x="7455" y="3153"/>
                    <a:ext cx="3393" cy="138"/>
                    <a:chOff x="7455" y="3153"/>
                    <a:chExt cx="3393" cy="138"/>
                  </a:xfrm>
                </p:grpSpPr>
                <p:sp>
                  <p:nvSpPr>
                    <p:cNvPr id="29859" name="Line 221"/>
                    <p:cNvSpPr>
                      <a:spLocks noChangeShapeType="1"/>
                    </p:cNvSpPr>
                    <p:nvPr/>
                  </p:nvSpPr>
                  <p:spPr bwMode="auto">
                    <a:xfrm>
                      <a:off x="7455" y="3153"/>
                      <a:ext cx="0" cy="138"/>
                    </a:xfrm>
                    <a:prstGeom prst="line">
                      <a:avLst/>
                    </a:prstGeom>
                    <a:noFill/>
                    <a:ln w="12700">
                      <a:solidFill>
                        <a:srgbClr val="EE6804"/>
                      </a:solidFill>
                      <a:round/>
                      <a:headEnd/>
                      <a:tailEnd/>
                    </a:ln>
                  </p:spPr>
                  <p:txBody>
                    <a:bodyPr wrap="none" lIns="82124" tIns="41061" rIns="82124" bIns="41061" anchor="ctr"/>
                    <a:lstStyle/>
                    <a:p>
                      <a:endParaRPr lang="en-US"/>
                    </a:p>
                  </p:txBody>
                </p:sp>
                <p:sp>
                  <p:nvSpPr>
                    <p:cNvPr id="29860" name="Line 221"/>
                    <p:cNvSpPr>
                      <a:spLocks noChangeShapeType="1"/>
                    </p:cNvSpPr>
                    <p:nvPr/>
                  </p:nvSpPr>
                  <p:spPr bwMode="auto">
                    <a:xfrm>
                      <a:off x="8214" y="3153"/>
                      <a:ext cx="0" cy="138"/>
                    </a:xfrm>
                    <a:prstGeom prst="line">
                      <a:avLst/>
                    </a:prstGeom>
                    <a:noFill/>
                    <a:ln w="12700">
                      <a:solidFill>
                        <a:srgbClr val="EE6804"/>
                      </a:solidFill>
                      <a:round/>
                      <a:headEnd/>
                      <a:tailEnd/>
                    </a:ln>
                  </p:spPr>
                  <p:txBody>
                    <a:bodyPr wrap="none" lIns="82124" tIns="41061" rIns="82124" bIns="41061" anchor="ctr"/>
                    <a:lstStyle/>
                    <a:p>
                      <a:endParaRPr lang="en-US"/>
                    </a:p>
                  </p:txBody>
                </p:sp>
                <p:sp>
                  <p:nvSpPr>
                    <p:cNvPr id="29861" name="Line 221"/>
                    <p:cNvSpPr>
                      <a:spLocks noChangeShapeType="1"/>
                    </p:cNvSpPr>
                    <p:nvPr/>
                  </p:nvSpPr>
                  <p:spPr bwMode="auto">
                    <a:xfrm>
                      <a:off x="8844" y="3153"/>
                      <a:ext cx="0" cy="138"/>
                    </a:xfrm>
                    <a:prstGeom prst="line">
                      <a:avLst/>
                    </a:prstGeom>
                    <a:noFill/>
                    <a:ln w="12700">
                      <a:solidFill>
                        <a:srgbClr val="EE6804"/>
                      </a:solidFill>
                      <a:round/>
                      <a:headEnd/>
                      <a:tailEnd/>
                    </a:ln>
                  </p:spPr>
                  <p:txBody>
                    <a:bodyPr wrap="none" lIns="82124" tIns="41061" rIns="82124" bIns="41061" anchor="ctr"/>
                    <a:lstStyle/>
                    <a:p>
                      <a:endParaRPr lang="en-US"/>
                    </a:p>
                  </p:txBody>
                </p:sp>
                <p:sp>
                  <p:nvSpPr>
                    <p:cNvPr id="29862" name="Line 221"/>
                    <p:cNvSpPr>
                      <a:spLocks noChangeShapeType="1"/>
                    </p:cNvSpPr>
                    <p:nvPr/>
                  </p:nvSpPr>
                  <p:spPr bwMode="auto">
                    <a:xfrm>
                      <a:off x="9579" y="3153"/>
                      <a:ext cx="0" cy="138"/>
                    </a:xfrm>
                    <a:prstGeom prst="line">
                      <a:avLst/>
                    </a:prstGeom>
                    <a:noFill/>
                    <a:ln w="12700">
                      <a:solidFill>
                        <a:srgbClr val="EE6804"/>
                      </a:solidFill>
                      <a:round/>
                      <a:headEnd/>
                      <a:tailEnd/>
                    </a:ln>
                  </p:spPr>
                  <p:txBody>
                    <a:bodyPr wrap="none" lIns="82124" tIns="41061" rIns="82124" bIns="41061" anchor="ctr"/>
                    <a:lstStyle/>
                    <a:p>
                      <a:endParaRPr lang="en-US"/>
                    </a:p>
                  </p:txBody>
                </p:sp>
                <p:sp>
                  <p:nvSpPr>
                    <p:cNvPr id="29863" name="Line 221"/>
                    <p:cNvSpPr>
                      <a:spLocks noChangeShapeType="1"/>
                    </p:cNvSpPr>
                    <p:nvPr/>
                  </p:nvSpPr>
                  <p:spPr bwMode="auto">
                    <a:xfrm>
                      <a:off x="10086" y="3153"/>
                      <a:ext cx="0" cy="138"/>
                    </a:xfrm>
                    <a:prstGeom prst="line">
                      <a:avLst/>
                    </a:prstGeom>
                    <a:noFill/>
                    <a:ln w="12700">
                      <a:solidFill>
                        <a:srgbClr val="EE6804"/>
                      </a:solidFill>
                      <a:round/>
                      <a:headEnd/>
                      <a:tailEnd/>
                    </a:ln>
                  </p:spPr>
                  <p:txBody>
                    <a:bodyPr wrap="none" lIns="82124" tIns="41061" rIns="82124" bIns="41061" anchor="ctr"/>
                    <a:lstStyle/>
                    <a:p>
                      <a:endParaRPr lang="en-US"/>
                    </a:p>
                  </p:txBody>
                </p:sp>
                <p:sp>
                  <p:nvSpPr>
                    <p:cNvPr id="29864" name="Line 221"/>
                    <p:cNvSpPr>
                      <a:spLocks noChangeShapeType="1"/>
                    </p:cNvSpPr>
                    <p:nvPr/>
                  </p:nvSpPr>
                  <p:spPr bwMode="auto">
                    <a:xfrm>
                      <a:off x="10848" y="3153"/>
                      <a:ext cx="0" cy="138"/>
                    </a:xfrm>
                    <a:prstGeom prst="line">
                      <a:avLst/>
                    </a:prstGeom>
                    <a:noFill/>
                    <a:ln w="12700">
                      <a:solidFill>
                        <a:srgbClr val="EE6804"/>
                      </a:solidFill>
                      <a:round/>
                      <a:headEnd/>
                      <a:tailEnd/>
                    </a:ln>
                  </p:spPr>
                  <p:txBody>
                    <a:bodyPr wrap="none" lIns="82124" tIns="41061" rIns="82124" bIns="41061" anchor="ctr"/>
                    <a:lstStyle/>
                    <a:p>
                      <a:endParaRPr lang="en-US"/>
                    </a:p>
                  </p:txBody>
                </p:sp>
              </p:grpSp>
            </p:grpSp>
            <p:grpSp>
              <p:nvGrpSpPr>
                <p:cNvPr id="2046095" name="Group 250"/>
                <p:cNvGrpSpPr>
                  <a:grpSpLocks/>
                </p:cNvGrpSpPr>
                <p:nvPr/>
              </p:nvGrpSpPr>
              <p:grpSpPr bwMode="auto">
                <a:xfrm>
                  <a:off x="6025" y="3131"/>
                  <a:ext cx="786" cy="173"/>
                  <a:chOff x="3126" y="3591"/>
                  <a:chExt cx="786" cy="173"/>
                </a:xfrm>
              </p:grpSpPr>
              <p:sp>
                <p:nvSpPr>
                  <p:cNvPr id="29855" name="AutoShape 251"/>
                  <p:cNvSpPr>
                    <a:spLocks noChangeArrowheads="1"/>
                  </p:cNvSpPr>
                  <p:nvPr/>
                </p:nvSpPr>
                <p:spPr bwMode="auto">
                  <a:xfrm>
                    <a:off x="3126" y="3594"/>
                    <a:ext cx="786" cy="162"/>
                  </a:xfrm>
                  <a:prstGeom prst="roundRect">
                    <a:avLst>
                      <a:gd name="adj" fmla="val 50000"/>
                    </a:avLst>
                  </a:prstGeom>
                  <a:solidFill>
                    <a:srgbClr val="000000"/>
                  </a:solidFill>
                  <a:ln w="25400" algn="ctr">
                    <a:solidFill>
                      <a:srgbClr val="EE6804"/>
                    </a:solidFill>
                    <a:round/>
                    <a:headEnd/>
                    <a:tailEnd/>
                  </a:ln>
                </p:spPr>
                <p:txBody>
                  <a:bodyPr wrap="none" lIns="82124" tIns="41061" rIns="82124" bIns="41061" anchor="ctr"/>
                  <a:lstStyle/>
                  <a:p>
                    <a:pPr algn="ctr" eaLnBrk="0" hangingPunct="0">
                      <a:lnSpc>
                        <a:spcPct val="90000"/>
                      </a:lnSpc>
                    </a:pPr>
                    <a:endParaRPr lang="en-US"/>
                  </a:p>
                </p:txBody>
              </p:sp>
              <p:sp>
                <p:nvSpPr>
                  <p:cNvPr id="29856" name="Text Box 252"/>
                  <p:cNvSpPr txBox="1">
                    <a:spLocks noChangeArrowheads="1"/>
                  </p:cNvSpPr>
                  <p:nvPr/>
                </p:nvSpPr>
                <p:spPr bwMode="auto">
                  <a:xfrm>
                    <a:off x="3170" y="3591"/>
                    <a:ext cx="701" cy="173"/>
                  </a:xfrm>
                  <a:prstGeom prst="rect">
                    <a:avLst/>
                  </a:prstGeom>
                  <a:noFill/>
                  <a:ln w="9525" algn="ctr">
                    <a:noFill/>
                    <a:miter lim="800000"/>
                    <a:headEnd/>
                    <a:tailEnd/>
                  </a:ln>
                </p:spPr>
                <p:txBody>
                  <a:bodyPr wrap="none" lIns="82124" tIns="41061" rIns="82124" bIns="41061"/>
                  <a:lstStyle/>
                  <a:p>
                    <a:pPr algn="ctr" defTabSz="814388" eaLnBrk="0" hangingPunct="0">
                      <a:lnSpc>
                        <a:spcPct val="90000"/>
                      </a:lnSpc>
                    </a:pPr>
                    <a:r>
                      <a:rPr lang="en-US" sz="1400">
                        <a:solidFill>
                          <a:srgbClr val="EE6804"/>
                        </a:solidFill>
                      </a:rPr>
                      <a:t>Acquisitions</a:t>
                    </a:r>
                  </a:p>
                </p:txBody>
              </p:sp>
            </p:grpSp>
            <p:pic>
              <p:nvPicPr>
                <p:cNvPr id="29852" name="Picture 311" descr="Nuova_Logo1"/>
                <p:cNvPicPr>
                  <a:picLocks noChangeAspect="1" noChangeArrowheads="1"/>
                </p:cNvPicPr>
                <p:nvPr/>
              </p:nvPicPr>
              <p:blipFill>
                <a:blip r:embed="rId13" cstate="print"/>
                <a:srcRect/>
                <a:stretch>
                  <a:fillRect/>
                </a:stretch>
              </p:blipFill>
              <p:spPr bwMode="auto">
                <a:xfrm>
                  <a:off x="7515" y="3109"/>
                  <a:ext cx="643" cy="213"/>
                </a:xfrm>
                <a:prstGeom prst="rect">
                  <a:avLst/>
                </a:prstGeom>
                <a:noFill/>
                <a:ln w="9525">
                  <a:noFill/>
                  <a:miter lim="800000"/>
                  <a:headEnd/>
                  <a:tailEnd/>
                </a:ln>
              </p:spPr>
            </p:pic>
            <p:pic>
              <p:nvPicPr>
                <p:cNvPr id="29853" name="Picture 312" descr="Divitech_Logo1"/>
                <p:cNvPicPr>
                  <a:picLocks noChangeAspect="1" noChangeArrowheads="1"/>
                </p:cNvPicPr>
                <p:nvPr/>
              </p:nvPicPr>
              <p:blipFill>
                <a:blip r:embed="rId14" cstate="print"/>
                <a:srcRect/>
                <a:stretch>
                  <a:fillRect/>
                </a:stretch>
              </p:blipFill>
              <p:spPr bwMode="auto">
                <a:xfrm>
                  <a:off x="8895" y="3109"/>
                  <a:ext cx="627" cy="213"/>
                </a:xfrm>
                <a:prstGeom prst="rect">
                  <a:avLst/>
                </a:prstGeom>
                <a:noFill/>
                <a:ln w="9525">
                  <a:noFill/>
                  <a:miter lim="800000"/>
                  <a:headEnd/>
                  <a:tailEnd/>
                </a:ln>
              </p:spPr>
            </p:pic>
            <p:pic>
              <p:nvPicPr>
                <p:cNvPr id="29854" name="Picture 313" descr="Jabber_Logo1"/>
                <p:cNvPicPr>
                  <a:picLocks noChangeAspect="1" noChangeArrowheads="1"/>
                </p:cNvPicPr>
                <p:nvPr/>
              </p:nvPicPr>
              <p:blipFill>
                <a:blip r:embed="rId15" cstate="print"/>
                <a:srcRect/>
                <a:stretch>
                  <a:fillRect/>
                </a:stretch>
              </p:blipFill>
              <p:spPr bwMode="auto">
                <a:xfrm>
                  <a:off x="10141" y="3110"/>
                  <a:ext cx="649" cy="210"/>
                </a:xfrm>
                <a:prstGeom prst="rect">
                  <a:avLst/>
                </a:prstGeom>
                <a:noFill/>
                <a:ln w="9525">
                  <a:noFill/>
                  <a:miter lim="800000"/>
                  <a:headEnd/>
                  <a:tailEnd/>
                </a:ln>
              </p:spPr>
            </p:pic>
          </p:grpSp>
          <p:grpSp>
            <p:nvGrpSpPr>
              <p:cNvPr id="2046096" name="Group 323"/>
              <p:cNvGrpSpPr>
                <a:grpSpLocks/>
              </p:cNvGrpSpPr>
              <p:nvPr/>
            </p:nvGrpSpPr>
            <p:grpSpPr bwMode="auto">
              <a:xfrm>
                <a:off x="0" y="3335"/>
                <a:ext cx="5760" cy="802"/>
                <a:chOff x="0" y="3335"/>
                <a:chExt cx="5760" cy="802"/>
              </a:xfrm>
            </p:grpSpPr>
            <p:sp>
              <p:nvSpPr>
                <p:cNvPr id="29812" name="Text Box 223"/>
                <p:cNvSpPr txBox="1">
                  <a:spLocks noChangeArrowheads="1"/>
                </p:cNvSpPr>
                <p:nvPr/>
              </p:nvSpPr>
              <p:spPr bwMode="auto">
                <a:xfrm>
                  <a:off x="1538" y="3722"/>
                  <a:ext cx="888" cy="415"/>
                </a:xfrm>
                <a:prstGeom prst="rect">
                  <a:avLst/>
                </a:prstGeom>
                <a:noFill/>
                <a:ln w="9525" algn="ctr">
                  <a:noFill/>
                  <a:miter lim="800000"/>
                  <a:headEnd/>
                  <a:tailEnd/>
                </a:ln>
              </p:spPr>
              <p:txBody>
                <a:bodyPr wrap="none" lIns="82124" tIns="41061" rIns="82124" bIns="41061"/>
                <a:lstStyle/>
                <a:p>
                  <a:pPr algn="l" defTabSz="814388" eaLnBrk="0" hangingPunct="0">
                    <a:lnSpc>
                      <a:spcPct val="90000"/>
                    </a:lnSpc>
                    <a:spcBef>
                      <a:spcPct val="50000"/>
                    </a:spcBef>
                  </a:pPr>
                  <a:r>
                    <a:rPr lang="en-US" sz="1400">
                      <a:solidFill>
                        <a:srgbClr val="FFFFFF"/>
                      </a:solidFill>
                    </a:rPr>
                    <a:t>Technology</a:t>
                  </a:r>
                  <a:br>
                    <a:rPr lang="en-US" sz="1400">
                      <a:solidFill>
                        <a:srgbClr val="FFFFFF"/>
                      </a:solidFill>
                    </a:rPr>
                  </a:br>
                  <a:r>
                    <a:rPr lang="en-US" sz="1400">
                      <a:solidFill>
                        <a:srgbClr val="FFFFFF"/>
                      </a:solidFill>
                    </a:rPr>
                    <a:t>leadership team</a:t>
                  </a:r>
                  <a:br>
                    <a:rPr lang="en-US" sz="1400">
                      <a:solidFill>
                        <a:srgbClr val="FFFFFF"/>
                      </a:solidFill>
                    </a:rPr>
                  </a:br>
                  <a:r>
                    <a:rPr lang="en-US" sz="1400">
                      <a:solidFill>
                        <a:srgbClr val="FFFFFF"/>
                      </a:solidFill>
                    </a:rPr>
                    <a:t>of 7 formed</a:t>
                  </a:r>
                </a:p>
              </p:txBody>
            </p:sp>
            <p:sp>
              <p:nvSpPr>
                <p:cNvPr id="29813" name="Text Box 253"/>
                <p:cNvSpPr txBox="1">
                  <a:spLocks noChangeArrowheads="1"/>
                </p:cNvSpPr>
                <p:nvPr/>
              </p:nvSpPr>
              <p:spPr bwMode="auto">
                <a:xfrm>
                  <a:off x="4567" y="3722"/>
                  <a:ext cx="1094" cy="415"/>
                </a:xfrm>
                <a:prstGeom prst="rect">
                  <a:avLst/>
                </a:prstGeom>
                <a:noFill/>
                <a:ln w="9525" algn="ctr">
                  <a:noFill/>
                  <a:miter lim="800000"/>
                  <a:headEnd/>
                  <a:tailEnd/>
                </a:ln>
              </p:spPr>
              <p:txBody>
                <a:bodyPr wrap="none" lIns="82124" tIns="41061" rIns="82124" bIns="41061"/>
                <a:lstStyle/>
                <a:p>
                  <a:pPr algn="l" defTabSz="814388" eaLnBrk="0" hangingPunct="0">
                    <a:lnSpc>
                      <a:spcPct val="90000"/>
                    </a:lnSpc>
                    <a:spcBef>
                      <a:spcPct val="50000"/>
                    </a:spcBef>
                  </a:pPr>
                  <a:r>
                    <a:rPr lang="en-US" sz="1400">
                      <a:solidFill>
                        <a:srgbClr val="FFFFFF"/>
                      </a:solidFill>
                    </a:rPr>
                    <a:t>Cisco to invest up</a:t>
                  </a:r>
                  <a:br>
                    <a:rPr lang="en-US" sz="1400">
                      <a:solidFill>
                        <a:srgbClr val="FFFFFF"/>
                      </a:solidFill>
                    </a:rPr>
                  </a:br>
                  <a:r>
                    <a:rPr lang="en-US" sz="1400">
                      <a:solidFill>
                        <a:srgbClr val="FFFFFF"/>
                      </a:solidFill>
                    </a:rPr>
                    <a:t>to $16B in China</a:t>
                  </a:r>
                  <a:br>
                    <a:rPr lang="en-US" sz="1400">
                      <a:solidFill>
                        <a:srgbClr val="FFFFFF"/>
                      </a:solidFill>
                    </a:rPr>
                  </a:br>
                  <a:r>
                    <a:rPr lang="en-US" sz="1400">
                      <a:solidFill>
                        <a:srgbClr val="FFFFFF"/>
                      </a:solidFill>
                    </a:rPr>
                    <a:t>over 5 years</a:t>
                  </a:r>
                </a:p>
              </p:txBody>
            </p:sp>
            <p:sp>
              <p:nvSpPr>
                <p:cNvPr id="29814" name="Line 220"/>
                <p:cNvSpPr>
                  <a:spLocks noChangeShapeType="1"/>
                </p:cNvSpPr>
                <p:nvPr/>
              </p:nvSpPr>
              <p:spPr bwMode="auto">
                <a:xfrm>
                  <a:off x="0" y="3623"/>
                  <a:ext cx="5760" cy="0"/>
                </a:xfrm>
                <a:prstGeom prst="line">
                  <a:avLst/>
                </a:prstGeom>
                <a:noFill/>
                <a:ln w="25400">
                  <a:solidFill>
                    <a:srgbClr val="A0C02A"/>
                  </a:solidFill>
                  <a:round/>
                  <a:headEnd/>
                  <a:tailEnd/>
                </a:ln>
              </p:spPr>
              <p:txBody>
                <a:bodyPr wrap="none" lIns="82124" tIns="41061" rIns="82124" bIns="41061" anchor="ctr"/>
                <a:lstStyle/>
                <a:p>
                  <a:endParaRPr lang="en-US"/>
                </a:p>
              </p:txBody>
            </p:sp>
            <p:grpSp>
              <p:nvGrpSpPr>
                <p:cNvPr id="2046097" name="Group 259"/>
                <p:cNvGrpSpPr>
                  <a:grpSpLocks/>
                </p:cNvGrpSpPr>
                <p:nvPr/>
              </p:nvGrpSpPr>
              <p:grpSpPr bwMode="auto">
                <a:xfrm>
                  <a:off x="261" y="3537"/>
                  <a:ext cx="786" cy="173"/>
                  <a:chOff x="762" y="3429"/>
                  <a:chExt cx="786" cy="173"/>
                </a:xfrm>
              </p:grpSpPr>
              <p:sp>
                <p:nvSpPr>
                  <p:cNvPr id="29831" name="AutoShape 260"/>
                  <p:cNvSpPr>
                    <a:spLocks noChangeArrowheads="1"/>
                  </p:cNvSpPr>
                  <p:nvPr/>
                </p:nvSpPr>
                <p:spPr bwMode="auto">
                  <a:xfrm>
                    <a:off x="762" y="3434"/>
                    <a:ext cx="786" cy="162"/>
                  </a:xfrm>
                  <a:prstGeom prst="roundRect">
                    <a:avLst>
                      <a:gd name="adj" fmla="val 50000"/>
                    </a:avLst>
                  </a:prstGeom>
                  <a:solidFill>
                    <a:srgbClr val="000000"/>
                  </a:solidFill>
                  <a:ln w="25400" algn="ctr">
                    <a:solidFill>
                      <a:srgbClr val="A0C02A"/>
                    </a:solidFill>
                    <a:round/>
                    <a:headEnd/>
                    <a:tailEnd/>
                  </a:ln>
                </p:spPr>
                <p:txBody>
                  <a:bodyPr wrap="none" lIns="82124" tIns="41061" rIns="82124" bIns="41061" anchor="ctr"/>
                  <a:lstStyle/>
                  <a:p>
                    <a:pPr algn="ctr" eaLnBrk="0" hangingPunct="0">
                      <a:lnSpc>
                        <a:spcPct val="90000"/>
                      </a:lnSpc>
                    </a:pPr>
                    <a:endParaRPr lang="en-US"/>
                  </a:p>
                </p:txBody>
              </p:sp>
              <p:sp>
                <p:nvSpPr>
                  <p:cNvPr id="29832" name="Text Box 261"/>
                  <p:cNvSpPr txBox="1">
                    <a:spLocks noChangeArrowheads="1"/>
                  </p:cNvSpPr>
                  <p:nvPr/>
                </p:nvSpPr>
                <p:spPr bwMode="auto">
                  <a:xfrm>
                    <a:off x="966" y="3429"/>
                    <a:ext cx="377" cy="173"/>
                  </a:xfrm>
                  <a:prstGeom prst="rect">
                    <a:avLst/>
                  </a:prstGeom>
                  <a:noFill/>
                  <a:ln w="9525" algn="ctr">
                    <a:noFill/>
                    <a:miter lim="800000"/>
                    <a:headEnd/>
                    <a:tailEnd/>
                  </a:ln>
                </p:spPr>
                <p:txBody>
                  <a:bodyPr wrap="none" lIns="82124" tIns="41061" rIns="82124" bIns="41061"/>
                  <a:lstStyle/>
                  <a:p>
                    <a:pPr algn="ctr" defTabSz="814388" eaLnBrk="0" hangingPunct="0">
                      <a:lnSpc>
                        <a:spcPct val="90000"/>
                      </a:lnSpc>
                    </a:pPr>
                    <a:r>
                      <a:rPr lang="en-US" sz="1400">
                        <a:solidFill>
                          <a:srgbClr val="A0C02A"/>
                        </a:solidFill>
                      </a:rPr>
                      <a:t>Facts</a:t>
                    </a:r>
                  </a:p>
                </p:txBody>
              </p:sp>
            </p:grpSp>
            <p:grpSp>
              <p:nvGrpSpPr>
                <p:cNvPr id="2046098" name="Group 12"/>
                <p:cNvGrpSpPr>
                  <a:grpSpLocks/>
                </p:cNvGrpSpPr>
                <p:nvPr/>
              </p:nvGrpSpPr>
              <p:grpSpPr bwMode="auto">
                <a:xfrm>
                  <a:off x="1276" y="3437"/>
                  <a:ext cx="352" cy="352"/>
                  <a:chOff x="3467100" y="4929187"/>
                  <a:chExt cx="558800" cy="558800"/>
                </a:xfrm>
              </p:grpSpPr>
              <p:sp>
                <p:nvSpPr>
                  <p:cNvPr id="29826" name="Oval 605"/>
                  <p:cNvSpPr>
                    <a:spLocks noChangeArrowheads="1"/>
                  </p:cNvSpPr>
                  <p:nvPr/>
                </p:nvSpPr>
                <p:spPr bwMode="auto">
                  <a:xfrm>
                    <a:off x="3467100" y="4929187"/>
                    <a:ext cx="558800" cy="558800"/>
                  </a:xfrm>
                  <a:prstGeom prst="ellipse">
                    <a:avLst/>
                  </a:prstGeom>
                  <a:solidFill>
                    <a:srgbClr val="000000"/>
                  </a:solidFill>
                  <a:ln w="25400" algn="ctr">
                    <a:solidFill>
                      <a:srgbClr val="A0C02A"/>
                    </a:solidFill>
                    <a:round/>
                    <a:headEnd/>
                    <a:tailEnd/>
                  </a:ln>
                </p:spPr>
                <p:txBody>
                  <a:bodyPr wrap="none" lIns="82124" tIns="41061" rIns="82124" bIns="41061" anchor="ctr"/>
                  <a:lstStyle/>
                  <a:p>
                    <a:pPr algn="ctr" eaLnBrk="0" hangingPunct="0">
                      <a:lnSpc>
                        <a:spcPct val="90000"/>
                      </a:lnSpc>
                    </a:pPr>
                    <a:endParaRPr lang="en-US"/>
                  </a:p>
                </p:txBody>
              </p:sp>
              <p:sp>
                <p:nvSpPr>
                  <p:cNvPr id="29827" name="Oval 607"/>
                  <p:cNvSpPr>
                    <a:spLocks noChangeArrowheads="1"/>
                  </p:cNvSpPr>
                  <p:nvPr/>
                </p:nvSpPr>
                <p:spPr bwMode="auto">
                  <a:xfrm>
                    <a:off x="3588612" y="5022850"/>
                    <a:ext cx="117341" cy="118676"/>
                  </a:xfrm>
                  <a:prstGeom prst="ellipse">
                    <a:avLst/>
                  </a:prstGeom>
                  <a:solidFill>
                    <a:srgbClr val="FFFFFF"/>
                  </a:solidFill>
                  <a:ln w="9525" algn="ctr">
                    <a:noFill/>
                    <a:round/>
                    <a:headEnd/>
                    <a:tailEnd/>
                  </a:ln>
                </p:spPr>
                <p:txBody>
                  <a:bodyPr wrap="none" lIns="82124" tIns="41061" rIns="82124" bIns="41061" anchor="ctr"/>
                  <a:lstStyle/>
                  <a:p>
                    <a:pPr algn="ctr" eaLnBrk="0" hangingPunct="0">
                      <a:lnSpc>
                        <a:spcPct val="90000"/>
                      </a:lnSpc>
                    </a:pPr>
                    <a:endParaRPr lang="en-US"/>
                  </a:p>
                </p:txBody>
              </p:sp>
              <p:sp>
                <p:nvSpPr>
                  <p:cNvPr id="29828" name="AutoShape 608"/>
                  <p:cNvSpPr>
                    <a:spLocks noChangeArrowheads="1"/>
                  </p:cNvSpPr>
                  <p:nvPr/>
                </p:nvSpPr>
                <p:spPr bwMode="auto">
                  <a:xfrm flipV="1">
                    <a:off x="3576638" y="5169378"/>
                    <a:ext cx="141288" cy="231297"/>
                  </a:xfrm>
                  <a:prstGeom prst="triangle">
                    <a:avLst>
                      <a:gd name="adj" fmla="val 50000"/>
                    </a:avLst>
                  </a:prstGeom>
                  <a:solidFill>
                    <a:srgbClr val="FFFFFF"/>
                  </a:solidFill>
                  <a:ln w="9525" algn="ctr">
                    <a:noFill/>
                    <a:miter lim="800000"/>
                    <a:headEnd/>
                    <a:tailEnd/>
                  </a:ln>
                </p:spPr>
                <p:txBody>
                  <a:bodyPr rot="10800000" wrap="none" lIns="82124" tIns="41061" rIns="82124" bIns="41061" anchor="ctr"/>
                  <a:lstStyle/>
                  <a:p>
                    <a:pPr algn="ctr" eaLnBrk="0" hangingPunct="0">
                      <a:lnSpc>
                        <a:spcPct val="90000"/>
                      </a:lnSpc>
                    </a:pPr>
                    <a:endParaRPr lang="en-US"/>
                  </a:p>
                </p:txBody>
              </p:sp>
              <p:sp>
                <p:nvSpPr>
                  <p:cNvPr id="29829" name="Oval 610"/>
                  <p:cNvSpPr>
                    <a:spLocks noChangeArrowheads="1"/>
                  </p:cNvSpPr>
                  <p:nvPr/>
                </p:nvSpPr>
                <p:spPr bwMode="auto">
                  <a:xfrm>
                    <a:off x="3791812" y="5022850"/>
                    <a:ext cx="117341" cy="118676"/>
                  </a:xfrm>
                  <a:prstGeom prst="ellipse">
                    <a:avLst/>
                  </a:prstGeom>
                  <a:solidFill>
                    <a:srgbClr val="FFFFFF"/>
                  </a:solidFill>
                  <a:ln w="9525" algn="ctr">
                    <a:noFill/>
                    <a:round/>
                    <a:headEnd/>
                    <a:tailEnd/>
                  </a:ln>
                </p:spPr>
                <p:txBody>
                  <a:bodyPr wrap="none" lIns="82124" tIns="41061" rIns="82124" bIns="41061" anchor="ctr"/>
                  <a:lstStyle/>
                  <a:p>
                    <a:pPr algn="ctr" eaLnBrk="0" hangingPunct="0">
                      <a:lnSpc>
                        <a:spcPct val="90000"/>
                      </a:lnSpc>
                    </a:pPr>
                    <a:endParaRPr lang="en-US"/>
                  </a:p>
                </p:txBody>
              </p:sp>
              <p:sp>
                <p:nvSpPr>
                  <p:cNvPr id="29830" name="AutoShape 611"/>
                  <p:cNvSpPr>
                    <a:spLocks noChangeArrowheads="1"/>
                  </p:cNvSpPr>
                  <p:nvPr/>
                </p:nvSpPr>
                <p:spPr bwMode="auto">
                  <a:xfrm flipV="1">
                    <a:off x="3779838" y="5169378"/>
                    <a:ext cx="141288" cy="231297"/>
                  </a:xfrm>
                  <a:prstGeom prst="triangle">
                    <a:avLst>
                      <a:gd name="adj" fmla="val 50000"/>
                    </a:avLst>
                  </a:prstGeom>
                  <a:solidFill>
                    <a:srgbClr val="FFFFFF"/>
                  </a:solidFill>
                  <a:ln w="9525" algn="ctr">
                    <a:noFill/>
                    <a:miter lim="800000"/>
                    <a:headEnd/>
                    <a:tailEnd/>
                  </a:ln>
                </p:spPr>
                <p:txBody>
                  <a:bodyPr rot="10800000" wrap="none" lIns="82124" tIns="41061" rIns="82124" bIns="41061" anchor="ctr"/>
                  <a:lstStyle/>
                  <a:p>
                    <a:pPr algn="ctr" eaLnBrk="0" hangingPunct="0">
                      <a:lnSpc>
                        <a:spcPct val="90000"/>
                      </a:lnSpc>
                    </a:pPr>
                    <a:endParaRPr lang="en-US"/>
                  </a:p>
                </p:txBody>
              </p:sp>
            </p:grpSp>
            <p:grpSp>
              <p:nvGrpSpPr>
                <p:cNvPr id="2046099" name="Group 28"/>
                <p:cNvGrpSpPr>
                  <a:grpSpLocks/>
                </p:cNvGrpSpPr>
                <p:nvPr/>
              </p:nvGrpSpPr>
              <p:grpSpPr bwMode="auto">
                <a:xfrm>
                  <a:off x="4276" y="3437"/>
                  <a:ext cx="352" cy="352"/>
                  <a:chOff x="3449637" y="4191000"/>
                  <a:chExt cx="558800" cy="558801"/>
                </a:xfrm>
              </p:grpSpPr>
              <p:sp>
                <p:nvSpPr>
                  <p:cNvPr id="29824" name="Oval 272"/>
                  <p:cNvSpPr>
                    <a:spLocks noChangeArrowheads="1"/>
                  </p:cNvSpPr>
                  <p:nvPr/>
                </p:nvSpPr>
                <p:spPr bwMode="auto">
                  <a:xfrm>
                    <a:off x="3449637" y="4191000"/>
                    <a:ext cx="558800" cy="558800"/>
                  </a:xfrm>
                  <a:prstGeom prst="ellipse">
                    <a:avLst/>
                  </a:prstGeom>
                  <a:solidFill>
                    <a:srgbClr val="000000"/>
                  </a:solidFill>
                  <a:ln w="25400" algn="ctr">
                    <a:solidFill>
                      <a:srgbClr val="A0C02A"/>
                    </a:solidFill>
                    <a:round/>
                    <a:headEnd/>
                    <a:tailEnd/>
                  </a:ln>
                </p:spPr>
                <p:txBody>
                  <a:bodyPr wrap="none" lIns="82124" tIns="41061" rIns="82124" bIns="41061" anchor="ctr"/>
                  <a:lstStyle/>
                  <a:p>
                    <a:pPr algn="ctr" eaLnBrk="0" hangingPunct="0">
                      <a:lnSpc>
                        <a:spcPct val="90000"/>
                      </a:lnSpc>
                    </a:pPr>
                    <a:endParaRPr lang="en-US"/>
                  </a:p>
                </p:txBody>
              </p:sp>
              <p:sp>
                <p:nvSpPr>
                  <p:cNvPr id="29825" name="Text Box 273"/>
                  <p:cNvSpPr txBox="1">
                    <a:spLocks noChangeArrowheads="1"/>
                  </p:cNvSpPr>
                  <p:nvPr/>
                </p:nvSpPr>
                <p:spPr bwMode="auto">
                  <a:xfrm>
                    <a:off x="3530600" y="4214813"/>
                    <a:ext cx="398463" cy="534988"/>
                  </a:xfrm>
                  <a:prstGeom prst="rect">
                    <a:avLst/>
                  </a:prstGeom>
                  <a:noFill/>
                  <a:ln w="9525" algn="ctr">
                    <a:noFill/>
                    <a:miter lim="800000"/>
                    <a:headEnd/>
                    <a:tailEnd/>
                  </a:ln>
                </p:spPr>
                <p:txBody>
                  <a:bodyPr wrap="none" lIns="82124" tIns="41061" rIns="82124" bIns="41061"/>
                  <a:lstStyle/>
                  <a:p>
                    <a:pPr algn="ctr" defTabSz="814388" eaLnBrk="0" hangingPunct="0">
                      <a:lnSpc>
                        <a:spcPct val="90000"/>
                      </a:lnSpc>
                    </a:pPr>
                    <a:r>
                      <a:rPr lang="en-US" sz="3300">
                        <a:solidFill>
                          <a:schemeClr val="tx1"/>
                        </a:solidFill>
                      </a:rPr>
                      <a:t>$</a:t>
                    </a:r>
                  </a:p>
                </p:txBody>
              </p:sp>
            </p:grpSp>
            <p:grpSp>
              <p:nvGrpSpPr>
                <p:cNvPr id="2046100" name="Group 349"/>
                <p:cNvGrpSpPr>
                  <a:grpSpLocks/>
                </p:cNvGrpSpPr>
                <p:nvPr/>
              </p:nvGrpSpPr>
              <p:grpSpPr bwMode="auto">
                <a:xfrm>
                  <a:off x="2549" y="3335"/>
                  <a:ext cx="564" cy="564"/>
                  <a:chOff x="8431" y="3335"/>
                  <a:chExt cx="564" cy="564"/>
                </a:xfrm>
              </p:grpSpPr>
              <p:sp>
                <p:nvSpPr>
                  <p:cNvPr id="29821" name="Oval 330"/>
                  <p:cNvSpPr>
                    <a:spLocks noChangeArrowheads="1"/>
                  </p:cNvSpPr>
                  <p:nvPr/>
                </p:nvSpPr>
                <p:spPr bwMode="auto">
                  <a:xfrm>
                    <a:off x="8431" y="3335"/>
                    <a:ext cx="564" cy="564"/>
                  </a:xfrm>
                  <a:prstGeom prst="ellipse">
                    <a:avLst/>
                  </a:prstGeom>
                  <a:solidFill>
                    <a:srgbClr val="000000"/>
                  </a:solidFill>
                  <a:ln w="19050" algn="ctr">
                    <a:solidFill>
                      <a:srgbClr val="A0C02A"/>
                    </a:solidFill>
                    <a:round/>
                    <a:headEnd/>
                    <a:tailEnd/>
                  </a:ln>
                </p:spPr>
                <p:txBody>
                  <a:bodyPr wrap="none" lIns="82124" tIns="41061" rIns="82124" bIns="41061" anchor="ctr"/>
                  <a:lstStyle/>
                  <a:p>
                    <a:pPr algn="ctr" eaLnBrk="0" hangingPunct="0">
                      <a:lnSpc>
                        <a:spcPct val="90000"/>
                      </a:lnSpc>
                    </a:pPr>
                    <a:endParaRPr lang="en-US"/>
                  </a:p>
                </p:txBody>
              </p:sp>
              <p:sp>
                <p:nvSpPr>
                  <p:cNvPr id="29822" name="Oval 332"/>
                  <p:cNvSpPr>
                    <a:spLocks noChangeArrowheads="1"/>
                  </p:cNvSpPr>
                  <p:nvPr/>
                </p:nvSpPr>
                <p:spPr bwMode="auto">
                  <a:xfrm>
                    <a:off x="8469" y="3373"/>
                    <a:ext cx="488" cy="488"/>
                  </a:xfrm>
                  <a:prstGeom prst="ellipse">
                    <a:avLst/>
                  </a:prstGeom>
                  <a:noFill/>
                  <a:ln w="12700" algn="ctr">
                    <a:solidFill>
                      <a:srgbClr val="FFFFFF"/>
                    </a:solidFill>
                    <a:round/>
                    <a:headEnd/>
                    <a:tailEnd/>
                  </a:ln>
                </p:spPr>
                <p:txBody>
                  <a:bodyPr wrap="none" lIns="82124" tIns="41061" rIns="82124" bIns="41061" anchor="ctr"/>
                  <a:lstStyle/>
                  <a:p>
                    <a:pPr algn="ctr" eaLnBrk="0" hangingPunct="0">
                      <a:lnSpc>
                        <a:spcPct val="90000"/>
                      </a:lnSpc>
                    </a:pPr>
                    <a:endParaRPr lang="en-US"/>
                  </a:p>
                </p:txBody>
              </p:sp>
              <p:pic>
                <p:nvPicPr>
                  <p:cNvPr id="29823" name="Picture 352" descr="Padmasree_Round1"/>
                  <p:cNvPicPr>
                    <a:picLocks noChangeAspect="1" noChangeArrowheads="1"/>
                  </p:cNvPicPr>
                  <p:nvPr/>
                </p:nvPicPr>
                <p:blipFill>
                  <a:blip r:embed="rId16" cstate="print"/>
                  <a:srcRect/>
                  <a:stretch>
                    <a:fillRect/>
                  </a:stretch>
                </p:blipFill>
                <p:spPr bwMode="auto">
                  <a:xfrm>
                    <a:off x="8468" y="3376"/>
                    <a:ext cx="480" cy="480"/>
                  </a:xfrm>
                  <a:prstGeom prst="rect">
                    <a:avLst/>
                  </a:prstGeom>
                  <a:noFill/>
                  <a:ln w="9525">
                    <a:noFill/>
                    <a:miter lim="800000"/>
                    <a:headEnd/>
                    <a:tailEnd/>
                  </a:ln>
                </p:spPr>
              </p:pic>
            </p:grpSp>
            <p:sp>
              <p:nvSpPr>
                <p:cNvPr id="29820" name="Text Box 253"/>
                <p:cNvSpPr txBox="1">
                  <a:spLocks noChangeArrowheads="1"/>
                </p:cNvSpPr>
                <p:nvPr/>
              </p:nvSpPr>
              <p:spPr bwMode="auto">
                <a:xfrm>
                  <a:off x="3084" y="3722"/>
                  <a:ext cx="1104" cy="415"/>
                </a:xfrm>
                <a:prstGeom prst="rect">
                  <a:avLst/>
                </a:prstGeom>
                <a:noFill/>
                <a:ln w="9525" algn="ctr">
                  <a:noFill/>
                  <a:miter lim="800000"/>
                  <a:headEnd/>
                  <a:tailEnd/>
                </a:ln>
              </p:spPr>
              <p:txBody>
                <a:bodyPr wrap="none" lIns="82124" tIns="41061" rIns="82124" bIns="41061"/>
                <a:lstStyle/>
                <a:p>
                  <a:pPr algn="l" defTabSz="814388" eaLnBrk="0" hangingPunct="0">
                    <a:lnSpc>
                      <a:spcPct val="90000"/>
                    </a:lnSpc>
                    <a:spcBef>
                      <a:spcPct val="50000"/>
                    </a:spcBef>
                  </a:pPr>
                  <a:r>
                    <a:rPr lang="en-US" sz="1400">
                      <a:solidFill>
                        <a:srgbClr val="FFFFFF"/>
                      </a:solidFill>
                    </a:rPr>
                    <a:t>Padmasree Warrior</a:t>
                  </a:r>
                  <a:br>
                    <a:rPr lang="en-US" sz="1400">
                      <a:solidFill>
                        <a:srgbClr val="FFFFFF"/>
                      </a:solidFill>
                    </a:rPr>
                  </a:br>
                  <a:r>
                    <a:rPr lang="en-US" sz="1400">
                      <a:solidFill>
                        <a:srgbClr val="FFFFFF"/>
                      </a:solidFill>
                    </a:rPr>
                    <a:t>named CTO</a:t>
                  </a:r>
                </a:p>
              </p:txBody>
            </p:sp>
          </p:grpSp>
          <p:grpSp>
            <p:nvGrpSpPr>
              <p:cNvPr id="2046101" name="Group 345"/>
              <p:cNvGrpSpPr>
                <a:grpSpLocks/>
              </p:cNvGrpSpPr>
              <p:nvPr/>
            </p:nvGrpSpPr>
            <p:grpSpPr bwMode="auto">
              <a:xfrm>
                <a:off x="0" y="2411"/>
                <a:ext cx="5765" cy="669"/>
                <a:chOff x="0" y="2411"/>
                <a:chExt cx="5765" cy="669"/>
              </a:xfrm>
            </p:grpSpPr>
            <p:grpSp>
              <p:nvGrpSpPr>
                <p:cNvPr id="2046102" name="Group 344"/>
                <p:cNvGrpSpPr>
                  <a:grpSpLocks/>
                </p:cNvGrpSpPr>
                <p:nvPr/>
              </p:nvGrpSpPr>
              <p:grpSpPr bwMode="auto">
                <a:xfrm>
                  <a:off x="0" y="2411"/>
                  <a:ext cx="5765" cy="669"/>
                  <a:chOff x="0" y="2411"/>
                  <a:chExt cx="5765" cy="669"/>
                </a:xfrm>
              </p:grpSpPr>
              <p:sp>
                <p:nvSpPr>
                  <p:cNvPr id="29833" name="Line 222"/>
                  <p:cNvSpPr>
                    <a:spLocks noChangeShapeType="1"/>
                  </p:cNvSpPr>
                  <p:nvPr/>
                </p:nvSpPr>
                <p:spPr bwMode="auto">
                  <a:xfrm>
                    <a:off x="0" y="2816"/>
                    <a:ext cx="5765" cy="0"/>
                  </a:xfrm>
                  <a:prstGeom prst="line">
                    <a:avLst/>
                  </a:prstGeom>
                  <a:noFill/>
                  <a:ln w="25400">
                    <a:solidFill>
                      <a:schemeClr val="hlink"/>
                    </a:solidFill>
                    <a:round/>
                    <a:headEnd/>
                    <a:tailEnd/>
                  </a:ln>
                </p:spPr>
                <p:txBody>
                  <a:bodyPr wrap="none" lIns="82124" tIns="41061" rIns="82124" bIns="41061" anchor="ctr"/>
                  <a:lstStyle/>
                  <a:p>
                    <a:endParaRPr lang="en-US"/>
                  </a:p>
                </p:txBody>
              </p:sp>
              <p:sp>
                <p:nvSpPr>
                  <p:cNvPr id="29834" name="Text Box 225"/>
                  <p:cNvSpPr txBox="1">
                    <a:spLocks noChangeArrowheads="1"/>
                  </p:cNvSpPr>
                  <p:nvPr/>
                </p:nvSpPr>
                <p:spPr bwMode="auto">
                  <a:xfrm>
                    <a:off x="719" y="2420"/>
                    <a:ext cx="932" cy="294"/>
                  </a:xfrm>
                  <a:prstGeom prst="rect">
                    <a:avLst/>
                  </a:prstGeom>
                  <a:noFill/>
                  <a:ln w="9525" algn="ctr">
                    <a:noFill/>
                    <a:miter lim="800000"/>
                    <a:headEnd/>
                    <a:tailEnd/>
                  </a:ln>
                </p:spPr>
                <p:txBody>
                  <a:bodyPr wrap="none" lIns="82124" tIns="41061" rIns="82124" bIns="41061" anchor="b"/>
                  <a:lstStyle/>
                  <a:p>
                    <a:pPr algn="l" defTabSz="814388" eaLnBrk="0" hangingPunct="0">
                      <a:lnSpc>
                        <a:spcPct val="90000"/>
                      </a:lnSpc>
                      <a:spcBef>
                        <a:spcPct val="50000"/>
                      </a:spcBef>
                    </a:pPr>
                    <a:r>
                      <a:rPr lang="en-US" sz="1400">
                        <a:solidFill>
                          <a:srgbClr val="FFFFFF"/>
                        </a:solidFill>
                      </a:rPr>
                      <a:t>Nexus</a:t>
                    </a:r>
                    <a:br>
                      <a:rPr lang="en-US" sz="1400">
                        <a:solidFill>
                          <a:srgbClr val="FFFFFF"/>
                        </a:solidFill>
                      </a:rPr>
                    </a:br>
                    <a:r>
                      <a:rPr lang="en-US" sz="1400">
                        <a:solidFill>
                          <a:srgbClr val="FFFFFF"/>
                        </a:solidFill>
                      </a:rPr>
                      <a:t>Platform</a:t>
                    </a:r>
                  </a:p>
                </p:txBody>
              </p:sp>
              <p:sp>
                <p:nvSpPr>
                  <p:cNvPr id="29835" name="Text Box 255"/>
                  <p:cNvSpPr txBox="1">
                    <a:spLocks noChangeArrowheads="1"/>
                  </p:cNvSpPr>
                  <p:nvPr/>
                </p:nvSpPr>
                <p:spPr bwMode="auto">
                  <a:xfrm>
                    <a:off x="3402" y="2411"/>
                    <a:ext cx="1310" cy="294"/>
                  </a:xfrm>
                  <a:prstGeom prst="rect">
                    <a:avLst/>
                  </a:prstGeom>
                  <a:noFill/>
                  <a:ln w="9525" algn="ctr">
                    <a:noFill/>
                    <a:miter lim="800000"/>
                    <a:headEnd/>
                    <a:tailEnd/>
                  </a:ln>
                </p:spPr>
                <p:txBody>
                  <a:bodyPr wrap="none" lIns="82124" tIns="41061" rIns="82124" bIns="41061" anchor="b"/>
                  <a:lstStyle/>
                  <a:p>
                    <a:pPr algn="l" defTabSz="814388" eaLnBrk="0" hangingPunct="0">
                      <a:lnSpc>
                        <a:spcPct val="90000"/>
                      </a:lnSpc>
                      <a:spcBef>
                        <a:spcPct val="50000"/>
                      </a:spcBef>
                    </a:pPr>
                    <a:r>
                      <a:rPr lang="en-US" sz="1400">
                        <a:solidFill>
                          <a:srgbClr val="FFFFFF"/>
                        </a:solidFill>
                      </a:rPr>
                      <a:t>Enterprise-class 802.11n</a:t>
                    </a:r>
                    <a:br>
                      <a:rPr lang="en-US" sz="1400">
                        <a:solidFill>
                          <a:srgbClr val="FFFFFF"/>
                        </a:solidFill>
                      </a:rPr>
                    </a:br>
                    <a:r>
                      <a:rPr lang="en-US" sz="1400">
                        <a:solidFill>
                          <a:srgbClr val="FFFFFF"/>
                        </a:solidFill>
                      </a:rPr>
                      <a:t>Wireless LAN System</a:t>
                    </a:r>
                  </a:p>
                </p:txBody>
              </p:sp>
              <p:grpSp>
                <p:nvGrpSpPr>
                  <p:cNvPr id="2046103" name="Group 256"/>
                  <p:cNvGrpSpPr>
                    <a:grpSpLocks/>
                  </p:cNvGrpSpPr>
                  <p:nvPr/>
                </p:nvGrpSpPr>
                <p:grpSpPr bwMode="auto">
                  <a:xfrm>
                    <a:off x="4690" y="2726"/>
                    <a:ext cx="786" cy="173"/>
                    <a:chOff x="2172" y="3591"/>
                    <a:chExt cx="786" cy="173"/>
                  </a:xfrm>
                </p:grpSpPr>
                <p:sp>
                  <p:nvSpPr>
                    <p:cNvPr id="29848" name="AutoShape 257"/>
                    <p:cNvSpPr>
                      <a:spLocks noChangeArrowheads="1"/>
                    </p:cNvSpPr>
                    <p:nvPr/>
                  </p:nvSpPr>
                  <p:spPr bwMode="auto">
                    <a:xfrm>
                      <a:off x="2172" y="3594"/>
                      <a:ext cx="786" cy="162"/>
                    </a:xfrm>
                    <a:prstGeom prst="roundRect">
                      <a:avLst>
                        <a:gd name="adj" fmla="val 50000"/>
                      </a:avLst>
                    </a:prstGeom>
                    <a:solidFill>
                      <a:srgbClr val="000000"/>
                    </a:solidFill>
                    <a:ln w="25400" algn="ctr">
                      <a:solidFill>
                        <a:schemeClr val="hlink"/>
                      </a:solidFill>
                      <a:round/>
                      <a:headEnd/>
                      <a:tailEnd/>
                    </a:ln>
                  </p:spPr>
                  <p:txBody>
                    <a:bodyPr wrap="none" lIns="82124" tIns="41061" rIns="82124" bIns="41061" anchor="ctr"/>
                    <a:lstStyle/>
                    <a:p>
                      <a:pPr algn="ctr" eaLnBrk="0" hangingPunct="0">
                        <a:lnSpc>
                          <a:spcPct val="90000"/>
                        </a:lnSpc>
                      </a:pPr>
                      <a:endParaRPr lang="en-US"/>
                    </a:p>
                  </p:txBody>
                </p:sp>
                <p:sp>
                  <p:nvSpPr>
                    <p:cNvPr id="29849" name="Text Box 258"/>
                    <p:cNvSpPr txBox="1">
                      <a:spLocks noChangeArrowheads="1"/>
                    </p:cNvSpPr>
                    <p:nvPr/>
                  </p:nvSpPr>
                  <p:spPr bwMode="auto">
                    <a:xfrm>
                      <a:off x="2256" y="3591"/>
                      <a:ext cx="619" cy="173"/>
                    </a:xfrm>
                    <a:prstGeom prst="rect">
                      <a:avLst/>
                    </a:prstGeom>
                    <a:noFill/>
                    <a:ln w="9525" algn="ctr">
                      <a:noFill/>
                      <a:miter lim="800000"/>
                      <a:headEnd/>
                      <a:tailEnd/>
                    </a:ln>
                  </p:spPr>
                  <p:txBody>
                    <a:bodyPr wrap="none" lIns="82124" tIns="41061" rIns="82124" bIns="41061"/>
                    <a:lstStyle/>
                    <a:p>
                      <a:pPr algn="ctr" defTabSz="814388" eaLnBrk="0" hangingPunct="0">
                        <a:lnSpc>
                          <a:spcPct val="90000"/>
                        </a:lnSpc>
                      </a:pPr>
                      <a:r>
                        <a:rPr lang="en-US" sz="1400">
                          <a:solidFill>
                            <a:schemeClr val="hlink"/>
                          </a:solidFill>
                        </a:rPr>
                        <a:t>Innovation</a:t>
                      </a:r>
                    </a:p>
                  </p:txBody>
                </p:sp>
              </p:grpSp>
              <p:grpSp>
                <p:nvGrpSpPr>
                  <p:cNvPr id="2046104" name="Group 321"/>
                  <p:cNvGrpSpPr>
                    <a:grpSpLocks/>
                  </p:cNvGrpSpPr>
                  <p:nvPr/>
                </p:nvGrpSpPr>
                <p:grpSpPr bwMode="auto">
                  <a:xfrm>
                    <a:off x="218" y="2552"/>
                    <a:ext cx="528" cy="528"/>
                    <a:chOff x="5957" y="1819"/>
                    <a:chExt cx="528" cy="528"/>
                  </a:xfrm>
                </p:grpSpPr>
                <p:grpSp>
                  <p:nvGrpSpPr>
                    <p:cNvPr id="2046105" name="Group 613"/>
                    <p:cNvGrpSpPr>
                      <a:grpSpLocks/>
                    </p:cNvGrpSpPr>
                    <p:nvPr/>
                  </p:nvGrpSpPr>
                  <p:grpSpPr bwMode="auto">
                    <a:xfrm>
                      <a:off x="5957" y="1819"/>
                      <a:ext cx="528" cy="528"/>
                      <a:chOff x="2457" y="3335"/>
                      <a:chExt cx="564" cy="564"/>
                    </a:xfrm>
                  </p:grpSpPr>
                  <p:sp>
                    <p:nvSpPr>
                      <p:cNvPr id="29846" name="Oval 614"/>
                      <p:cNvSpPr>
                        <a:spLocks noChangeArrowheads="1"/>
                      </p:cNvSpPr>
                      <p:nvPr/>
                    </p:nvSpPr>
                    <p:spPr bwMode="auto">
                      <a:xfrm>
                        <a:off x="2457" y="3335"/>
                        <a:ext cx="564" cy="564"/>
                      </a:xfrm>
                      <a:prstGeom prst="ellipse">
                        <a:avLst/>
                      </a:prstGeom>
                      <a:solidFill>
                        <a:srgbClr val="000000"/>
                      </a:solidFill>
                      <a:ln w="19050" algn="ctr">
                        <a:solidFill>
                          <a:schemeClr val="hlink"/>
                        </a:solidFill>
                        <a:round/>
                        <a:headEnd/>
                        <a:tailEnd/>
                      </a:ln>
                    </p:spPr>
                    <p:txBody>
                      <a:bodyPr wrap="none" lIns="82124" tIns="41061" rIns="82124" bIns="41061" anchor="ctr"/>
                      <a:lstStyle/>
                      <a:p>
                        <a:pPr algn="ctr" eaLnBrk="0" hangingPunct="0">
                          <a:lnSpc>
                            <a:spcPct val="90000"/>
                          </a:lnSpc>
                        </a:pPr>
                        <a:endParaRPr lang="en-US"/>
                      </a:p>
                    </p:txBody>
                  </p:sp>
                  <p:sp>
                    <p:nvSpPr>
                      <p:cNvPr id="29847" name="Oval 615"/>
                      <p:cNvSpPr>
                        <a:spLocks noChangeArrowheads="1"/>
                      </p:cNvSpPr>
                      <p:nvPr/>
                    </p:nvSpPr>
                    <p:spPr bwMode="auto">
                      <a:xfrm>
                        <a:off x="2495" y="3373"/>
                        <a:ext cx="488" cy="488"/>
                      </a:xfrm>
                      <a:prstGeom prst="ellipse">
                        <a:avLst/>
                      </a:prstGeom>
                      <a:noFill/>
                      <a:ln w="12700" algn="ctr">
                        <a:solidFill>
                          <a:srgbClr val="FFFFFF"/>
                        </a:solidFill>
                        <a:round/>
                        <a:headEnd/>
                        <a:tailEnd/>
                      </a:ln>
                    </p:spPr>
                    <p:txBody>
                      <a:bodyPr wrap="none" lIns="82124" tIns="41061" rIns="82124" bIns="41061" anchor="ctr"/>
                      <a:lstStyle/>
                      <a:p>
                        <a:pPr algn="ctr" eaLnBrk="0" hangingPunct="0">
                          <a:lnSpc>
                            <a:spcPct val="90000"/>
                          </a:lnSpc>
                        </a:pPr>
                        <a:endParaRPr lang="en-US"/>
                      </a:p>
                    </p:txBody>
                  </p:sp>
                </p:grpSp>
                <p:pic>
                  <p:nvPicPr>
                    <p:cNvPr id="29844" name="Picture 14" descr="Nexus-7000.png"/>
                    <p:cNvPicPr>
                      <a:picLocks noChangeAspect="1"/>
                    </p:cNvPicPr>
                    <p:nvPr/>
                  </p:nvPicPr>
                  <p:blipFill>
                    <a:blip r:embed="rId17" cstate="print"/>
                    <a:srcRect/>
                    <a:stretch>
                      <a:fillRect/>
                    </a:stretch>
                  </p:blipFill>
                  <p:spPr bwMode="auto">
                    <a:xfrm>
                      <a:off x="6040" y="1881"/>
                      <a:ext cx="329" cy="411"/>
                    </a:xfrm>
                    <a:prstGeom prst="rect">
                      <a:avLst/>
                    </a:prstGeom>
                    <a:noFill/>
                    <a:ln w="9525">
                      <a:noFill/>
                      <a:miter lim="800000"/>
                      <a:headEnd/>
                      <a:tailEnd/>
                    </a:ln>
                  </p:spPr>
                </p:pic>
                <p:pic>
                  <p:nvPicPr>
                    <p:cNvPr id="29845" name="Picture 13" descr="Nexus-5000.png"/>
                    <p:cNvPicPr>
                      <a:picLocks noChangeAspect="1"/>
                    </p:cNvPicPr>
                    <p:nvPr/>
                  </p:nvPicPr>
                  <p:blipFill>
                    <a:blip r:embed="rId18" cstate="print"/>
                    <a:srcRect/>
                    <a:stretch>
                      <a:fillRect/>
                    </a:stretch>
                  </p:blipFill>
                  <p:spPr bwMode="auto">
                    <a:xfrm>
                      <a:off x="6035" y="1940"/>
                      <a:ext cx="380" cy="304"/>
                    </a:xfrm>
                    <a:prstGeom prst="rect">
                      <a:avLst/>
                    </a:prstGeom>
                    <a:noFill/>
                    <a:ln w="9525">
                      <a:noFill/>
                      <a:miter lim="800000"/>
                      <a:headEnd/>
                      <a:tailEnd/>
                    </a:ln>
                  </p:spPr>
                </p:pic>
              </p:grpSp>
              <p:grpSp>
                <p:nvGrpSpPr>
                  <p:cNvPr id="2046107" name="Group 327"/>
                  <p:cNvGrpSpPr>
                    <a:grpSpLocks/>
                  </p:cNvGrpSpPr>
                  <p:nvPr/>
                </p:nvGrpSpPr>
                <p:grpSpPr bwMode="auto">
                  <a:xfrm>
                    <a:off x="2925" y="2549"/>
                    <a:ext cx="528" cy="528"/>
                    <a:chOff x="5985" y="2549"/>
                    <a:chExt cx="528" cy="528"/>
                  </a:xfrm>
                </p:grpSpPr>
                <p:grpSp>
                  <p:nvGrpSpPr>
                    <p:cNvPr id="2046108" name="Group 613"/>
                    <p:cNvGrpSpPr>
                      <a:grpSpLocks/>
                    </p:cNvGrpSpPr>
                    <p:nvPr/>
                  </p:nvGrpSpPr>
                  <p:grpSpPr bwMode="auto">
                    <a:xfrm>
                      <a:off x="5985" y="2549"/>
                      <a:ext cx="528" cy="528"/>
                      <a:chOff x="2457" y="3335"/>
                      <a:chExt cx="564" cy="564"/>
                    </a:xfrm>
                  </p:grpSpPr>
                  <p:sp>
                    <p:nvSpPr>
                      <p:cNvPr id="29841" name="Oval 614"/>
                      <p:cNvSpPr>
                        <a:spLocks noChangeArrowheads="1"/>
                      </p:cNvSpPr>
                      <p:nvPr/>
                    </p:nvSpPr>
                    <p:spPr bwMode="auto">
                      <a:xfrm>
                        <a:off x="2457" y="3335"/>
                        <a:ext cx="564" cy="564"/>
                      </a:xfrm>
                      <a:prstGeom prst="ellipse">
                        <a:avLst/>
                      </a:prstGeom>
                      <a:solidFill>
                        <a:srgbClr val="000000"/>
                      </a:solidFill>
                      <a:ln w="19050" algn="ctr">
                        <a:solidFill>
                          <a:schemeClr val="hlink"/>
                        </a:solidFill>
                        <a:round/>
                        <a:headEnd/>
                        <a:tailEnd/>
                      </a:ln>
                    </p:spPr>
                    <p:txBody>
                      <a:bodyPr wrap="none" lIns="82124" tIns="41061" rIns="82124" bIns="41061" anchor="ctr"/>
                      <a:lstStyle/>
                      <a:p>
                        <a:pPr algn="ctr" eaLnBrk="0" hangingPunct="0">
                          <a:lnSpc>
                            <a:spcPct val="90000"/>
                          </a:lnSpc>
                        </a:pPr>
                        <a:endParaRPr lang="en-US"/>
                      </a:p>
                    </p:txBody>
                  </p:sp>
                  <p:sp>
                    <p:nvSpPr>
                      <p:cNvPr id="29842" name="Oval 615"/>
                      <p:cNvSpPr>
                        <a:spLocks noChangeArrowheads="1"/>
                      </p:cNvSpPr>
                      <p:nvPr/>
                    </p:nvSpPr>
                    <p:spPr bwMode="auto">
                      <a:xfrm>
                        <a:off x="2495" y="3373"/>
                        <a:ext cx="488" cy="488"/>
                      </a:xfrm>
                      <a:prstGeom prst="ellipse">
                        <a:avLst/>
                      </a:prstGeom>
                      <a:noFill/>
                      <a:ln w="12700" algn="ctr">
                        <a:solidFill>
                          <a:srgbClr val="FFFFFF"/>
                        </a:solidFill>
                        <a:round/>
                        <a:headEnd/>
                        <a:tailEnd/>
                      </a:ln>
                    </p:spPr>
                    <p:txBody>
                      <a:bodyPr wrap="none" lIns="82124" tIns="41061" rIns="82124" bIns="41061" anchor="ctr"/>
                      <a:lstStyle/>
                      <a:p>
                        <a:pPr algn="ctr" eaLnBrk="0" hangingPunct="0">
                          <a:lnSpc>
                            <a:spcPct val="90000"/>
                          </a:lnSpc>
                        </a:pPr>
                        <a:endParaRPr lang="en-US"/>
                      </a:p>
                    </p:txBody>
                  </p:sp>
                </p:grpSp>
                <p:pic>
                  <p:nvPicPr>
                    <p:cNvPr id="29840" name="Picture 331" descr="Cascade_Image1"/>
                    <p:cNvPicPr>
                      <a:picLocks noChangeAspect="1" noChangeArrowheads="1"/>
                    </p:cNvPicPr>
                    <p:nvPr/>
                  </p:nvPicPr>
                  <p:blipFill>
                    <a:blip r:embed="rId19" cstate="print"/>
                    <a:srcRect/>
                    <a:stretch>
                      <a:fillRect/>
                    </a:stretch>
                  </p:blipFill>
                  <p:spPr bwMode="auto">
                    <a:xfrm>
                      <a:off x="6090" y="2647"/>
                      <a:ext cx="299" cy="337"/>
                    </a:xfrm>
                    <a:prstGeom prst="rect">
                      <a:avLst/>
                    </a:prstGeom>
                    <a:noFill/>
                    <a:ln w="9525">
                      <a:noFill/>
                      <a:miter lim="800000"/>
                      <a:headEnd/>
                      <a:tailEnd/>
                    </a:ln>
                  </p:spPr>
                </p:pic>
              </p:grpSp>
            </p:grpSp>
            <p:sp>
              <p:nvSpPr>
                <p:cNvPr id="29803" name="Text Box 255"/>
                <p:cNvSpPr txBox="1">
                  <a:spLocks noChangeArrowheads="1"/>
                </p:cNvSpPr>
                <p:nvPr/>
              </p:nvSpPr>
              <p:spPr bwMode="auto">
                <a:xfrm>
                  <a:off x="1472" y="2411"/>
                  <a:ext cx="1084" cy="294"/>
                </a:xfrm>
                <a:prstGeom prst="rect">
                  <a:avLst/>
                </a:prstGeom>
                <a:noFill/>
                <a:ln w="9525" algn="ctr">
                  <a:noFill/>
                  <a:miter lim="800000"/>
                  <a:headEnd/>
                  <a:tailEnd/>
                </a:ln>
              </p:spPr>
              <p:txBody>
                <a:bodyPr wrap="none" lIns="82124" tIns="41061" rIns="82124" bIns="41061" anchor="b"/>
                <a:lstStyle/>
                <a:p>
                  <a:pPr algn="l" defTabSz="814388" eaLnBrk="0" hangingPunct="0">
                    <a:lnSpc>
                      <a:spcPct val="90000"/>
                    </a:lnSpc>
                    <a:spcBef>
                      <a:spcPct val="50000"/>
                    </a:spcBef>
                  </a:pPr>
                  <a:r>
                    <a:rPr lang="en-US" sz="1400">
                      <a:solidFill>
                        <a:srgbClr val="FFFFFF"/>
                      </a:solidFill>
                    </a:rPr>
                    <a:t>Comprehensive Collaboration:</a:t>
                  </a:r>
                  <a:br>
                    <a:rPr lang="en-US" sz="1400">
                      <a:solidFill>
                        <a:srgbClr val="FFFFFF"/>
                      </a:solidFill>
                    </a:rPr>
                  </a:br>
                  <a:r>
                    <a:rPr lang="en-US" sz="1400">
                      <a:solidFill>
                        <a:srgbClr val="FFFFFF"/>
                      </a:solidFill>
                    </a:rPr>
                    <a:t>UC, Video, Web 2.0</a:t>
                  </a:r>
                  <a:br>
                    <a:rPr lang="en-US" sz="1400">
                      <a:solidFill>
                        <a:srgbClr val="FFFFFF"/>
                      </a:solidFill>
                    </a:rPr>
                  </a:br>
                  <a:endParaRPr lang="en-US" sz="1400">
                    <a:solidFill>
                      <a:srgbClr val="FFFFFF"/>
                    </a:solidFill>
                  </a:endParaRPr>
                </a:p>
              </p:txBody>
            </p:sp>
            <p:grpSp>
              <p:nvGrpSpPr>
                <p:cNvPr id="2046109" name="Group 18"/>
                <p:cNvGrpSpPr>
                  <a:grpSpLocks/>
                </p:cNvGrpSpPr>
                <p:nvPr/>
              </p:nvGrpSpPr>
              <p:grpSpPr bwMode="auto">
                <a:xfrm>
                  <a:off x="1511" y="2579"/>
                  <a:ext cx="663" cy="422"/>
                  <a:chOff x="3173413" y="2897188"/>
                  <a:chExt cx="984250" cy="627062"/>
                </a:xfrm>
              </p:grpSpPr>
              <p:sp>
                <p:nvSpPr>
                  <p:cNvPr id="30034" name="Rectangle 18"/>
                  <p:cNvSpPr>
                    <a:spLocks noChangeArrowheads="1"/>
                  </p:cNvSpPr>
                  <p:nvPr/>
                </p:nvSpPr>
                <p:spPr bwMode="auto">
                  <a:xfrm>
                    <a:off x="3196336" y="2915003"/>
                    <a:ext cx="906775" cy="609247"/>
                  </a:xfrm>
                  <a:prstGeom prst="rect">
                    <a:avLst/>
                  </a:prstGeom>
                  <a:solidFill>
                    <a:srgbClr val="000000"/>
                  </a:solidFill>
                  <a:ln w="25400" algn="ctr">
                    <a:solidFill>
                      <a:schemeClr val="hlink"/>
                    </a:solidFill>
                    <a:round/>
                    <a:headEnd/>
                    <a:tailEnd/>
                  </a:ln>
                </p:spPr>
                <p:txBody>
                  <a:bodyPr lIns="82124" tIns="41061" rIns="82124" bIns="41061" anchor="ctr"/>
                  <a:lstStyle/>
                  <a:p>
                    <a:endParaRPr lang="en-US" sz="1800">
                      <a:solidFill>
                        <a:schemeClr val="tx1"/>
                      </a:solidFill>
                    </a:endParaRPr>
                  </a:p>
                </p:txBody>
              </p:sp>
              <p:sp>
                <p:nvSpPr>
                  <p:cNvPr id="35" name="Rectangle 34"/>
                  <p:cNvSpPr/>
                  <p:nvPr/>
                </p:nvSpPr>
                <p:spPr bwMode="auto">
                  <a:xfrm>
                    <a:off x="3225371" y="2943251"/>
                    <a:ext cx="866971" cy="261523"/>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00"/>
                  </a:p>
                </p:txBody>
              </p:sp>
              <p:sp>
                <p:nvSpPr>
                  <p:cNvPr id="36" name="Rectangle 35"/>
                  <p:cNvSpPr/>
                  <p:nvPr/>
                </p:nvSpPr>
                <p:spPr bwMode="auto">
                  <a:xfrm>
                    <a:off x="3225371" y="3152768"/>
                    <a:ext cx="868456" cy="18128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US" sz="800">
                        <a:solidFill>
                          <a:schemeClr val="tx1"/>
                        </a:solidFill>
                        <a:latin typeface="Arial Narrow" pitchFamily="34" charset="0"/>
                        <a:cs typeface="Arial" charset="0"/>
                      </a:rPr>
                      <a:t>VIDEO</a:t>
                    </a:r>
                    <a:endParaRPr lang="en-US" sz="800">
                      <a:solidFill>
                        <a:srgbClr val="FFFFFF"/>
                      </a:solidFill>
                      <a:latin typeface="Arial Narrow" pitchFamily="34" charset="0"/>
                      <a:cs typeface="Arial" charset="0"/>
                    </a:endParaRPr>
                  </a:p>
                </p:txBody>
              </p:sp>
              <p:sp>
                <p:nvSpPr>
                  <p:cNvPr id="37" name="Rectangle 36"/>
                  <p:cNvSpPr/>
                  <p:nvPr/>
                </p:nvSpPr>
                <p:spPr bwMode="auto">
                  <a:xfrm>
                    <a:off x="3225371" y="3334051"/>
                    <a:ext cx="868456" cy="17236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US" sz="800">
                        <a:solidFill>
                          <a:schemeClr val="tx1"/>
                        </a:solidFill>
                        <a:latin typeface="Arial Narrow" pitchFamily="34" charset="0"/>
                        <a:cs typeface="Arial" charset="0"/>
                      </a:rPr>
                      <a:t>WEB 2.0</a:t>
                    </a:r>
                  </a:p>
                </p:txBody>
              </p:sp>
              <p:sp>
                <p:nvSpPr>
                  <p:cNvPr id="30038" name="Text Box 88"/>
                  <p:cNvSpPr txBox="1">
                    <a:spLocks noChangeArrowheads="1"/>
                  </p:cNvSpPr>
                  <p:nvPr/>
                </p:nvSpPr>
                <p:spPr bwMode="auto">
                  <a:xfrm>
                    <a:off x="3173413" y="2897188"/>
                    <a:ext cx="984250" cy="191685"/>
                  </a:xfrm>
                  <a:prstGeom prst="rect">
                    <a:avLst/>
                  </a:prstGeom>
                  <a:noFill/>
                  <a:ln w="9525" algn="ctr">
                    <a:noFill/>
                    <a:miter lim="800000"/>
                    <a:headEnd/>
                    <a:tailEnd/>
                  </a:ln>
                </p:spPr>
                <p:txBody>
                  <a:bodyPr lIns="82124" tIns="41061" rIns="82124" bIns="41061">
                    <a:spAutoFit/>
                  </a:bodyPr>
                  <a:lstStyle/>
                  <a:p>
                    <a:pPr algn="ctr" defTabSz="814388"/>
                    <a:r>
                      <a:rPr lang="en-US" sz="800">
                        <a:solidFill>
                          <a:schemeClr val="tx1"/>
                        </a:solidFill>
                        <a:latin typeface="Arial Narrow" pitchFamily="34" charset="0"/>
                      </a:rPr>
                      <a:t>UNIFIED</a:t>
                    </a:r>
                  </a:p>
                </p:txBody>
              </p:sp>
              <p:sp>
                <p:nvSpPr>
                  <p:cNvPr id="30039" name="Text Box 88"/>
                  <p:cNvSpPr txBox="1">
                    <a:spLocks noChangeArrowheads="1"/>
                  </p:cNvSpPr>
                  <p:nvPr/>
                </p:nvSpPr>
                <p:spPr bwMode="auto">
                  <a:xfrm>
                    <a:off x="3173413" y="2983372"/>
                    <a:ext cx="984250" cy="191685"/>
                  </a:xfrm>
                  <a:prstGeom prst="rect">
                    <a:avLst/>
                  </a:prstGeom>
                  <a:noFill/>
                  <a:ln w="9525" algn="ctr">
                    <a:noFill/>
                    <a:miter lim="800000"/>
                    <a:headEnd/>
                    <a:tailEnd/>
                  </a:ln>
                </p:spPr>
                <p:txBody>
                  <a:bodyPr lIns="82124" tIns="41061" rIns="82124" bIns="41061">
                    <a:spAutoFit/>
                  </a:bodyPr>
                  <a:lstStyle/>
                  <a:p>
                    <a:pPr algn="ctr" defTabSz="814388"/>
                    <a:r>
                      <a:rPr lang="en-US" sz="800">
                        <a:solidFill>
                          <a:schemeClr val="tx1"/>
                        </a:solidFill>
                        <a:latin typeface="Arial Narrow" pitchFamily="34" charset="0"/>
                      </a:rPr>
                      <a:t>COMMUNICATIONS</a:t>
                    </a:r>
                  </a:p>
                </p:txBody>
              </p:sp>
            </p:grpSp>
          </p:grpSp>
        </p:grpSp>
      </p:grpSp>
    </p:spTree>
  </p:cSld>
  <p:clrMapOvr>
    <a:masterClrMapping/>
  </p:clrMapOvr>
  <p:transition spd="slow" advClick="0" advTm="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0.00035 -4.77336E-6 L -1.00035 -4.77336E-6 " pathEditMode="relative" rAng="0" ptsTypes="AA">
                                      <p:cBhvr>
                                        <p:cTn id="6" dur="2000" fill="hold"/>
                                        <p:tgtEl>
                                          <p:spTgt spid="29"/>
                                        </p:tgtEl>
                                        <p:attrNameLst>
                                          <p:attrName>ppt_x</p:attrName>
                                          <p:attrName>ppt_y</p:attrName>
                                        </p:attrNameLst>
                                      </p:cBhvr>
                                      <p:rCtr x="-500" y="0"/>
                                    </p:animMotion>
                                  </p:childTnLst>
                                </p:cTn>
                              </p:par>
                              <p:par>
                                <p:cTn id="7" presetID="10" presetClass="exit" presetSubtype="0" fill="hold" nodeType="withEffect">
                                  <p:stCondLst>
                                    <p:cond delay="0"/>
                                  </p:stCondLst>
                                  <p:childTnLst>
                                    <p:animEffect transition="out" filter="fade">
                                      <p:cBhvr>
                                        <p:cTn id="8" dur="2000"/>
                                        <p:tgtEl>
                                          <p:spTgt spid="23"/>
                                        </p:tgtEl>
                                      </p:cBhvr>
                                    </p:animEffect>
                                    <p:set>
                                      <p:cBhvr>
                                        <p:cTn id="9" dur="1" fill="hold">
                                          <p:stCondLst>
                                            <p:cond delay="1999"/>
                                          </p:stCondLst>
                                        </p:cTn>
                                        <p:tgtEl>
                                          <p:spTgt spid="23"/>
                                        </p:tgtEl>
                                        <p:attrNameLst>
                                          <p:attrName>style.visibility</p:attrName>
                                        </p:attrNameLst>
                                      </p:cBhvr>
                                      <p:to>
                                        <p:strVal val="hidden"/>
                                      </p:to>
                                    </p:set>
                                  </p:childTnLst>
                                </p:cTn>
                              </p:par>
                              <p:par>
                                <p:cTn id="10" presetID="35" presetClass="path" presetSubtype="0" accel="50000" decel="50000" fill="hold" nodeType="withEffect">
                                  <p:stCondLst>
                                    <p:cond delay="0"/>
                                  </p:stCondLst>
                                  <p:childTnLst>
                                    <p:animMotion origin="layout" path="M -5.55556E-7 -4.07407E-6 L -0.06406 -4.07407E-6 " pathEditMode="relative" rAng="0" ptsTypes="AA">
                                      <p:cBhvr>
                                        <p:cTn id="11" dur="2000" fill="hold"/>
                                        <p:tgtEl>
                                          <p:spTgt spid="7"/>
                                        </p:tgtEl>
                                        <p:attrNameLst>
                                          <p:attrName>ppt_x</p:attrName>
                                          <p:attrName>ppt_y</p:attrName>
                                        </p:attrNameLst>
                                      </p:cBhvr>
                                      <p:rCtr x="-32" y="0"/>
                                    </p:animMotion>
                                  </p:childTnLst>
                                </p:cTn>
                              </p:par>
                              <p:par>
                                <p:cTn id="12" presetID="35" presetClass="path" presetSubtype="0" accel="50000" decel="50000" fill="hold" nodeType="withEffect">
                                  <p:stCondLst>
                                    <p:cond delay="0"/>
                                  </p:stCondLst>
                                  <p:childTnLst>
                                    <p:animMotion origin="layout" path="M -2.22222E-6 6.93889E-18 L -0.06215 6.93889E-18 " pathEditMode="relative" rAng="0" ptsTypes="AA">
                                      <p:cBhvr>
                                        <p:cTn id="13" dur="2000" fill="hold"/>
                                        <p:tgtEl>
                                          <p:spTgt spid="2"/>
                                        </p:tgtEl>
                                        <p:attrNameLst>
                                          <p:attrName>ppt_x</p:attrName>
                                          <p:attrName>ppt_y</p:attrName>
                                        </p:attrNameLst>
                                      </p:cBhvr>
                                      <p:rCtr x="-31" y="0"/>
                                    </p:animMotion>
                                  </p:childTnLst>
                                </p:cTn>
                              </p:par>
                              <p:par>
                                <p:cTn id="14" presetID="10"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3044825" y="363538"/>
            <a:ext cx="3027363" cy="1787525"/>
          </a:xfrm>
          <a:prstGeom prst="roundRect">
            <a:avLst>
              <a:gd name="adj" fmla="val 16667"/>
            </a:avLst>
          </a:prstGeom>
          <a:solidFill>
            <a:srgbClr val="ADAC9B">
              <a:alpha val="30196"/>
            </a:srgbClr>
          </a:solidFill>
          <a:ln w="12700" algn="ctr">
            <a:noFill/>
            <a:round/>
            <a:headEnd/>
            <a:tailEnd/>
          </a:ln>
        </p:spPr>
        <p:txBody>
          <a:bodyPr wrap="none" lIns="82124" tIns="41061" rIns="82124" bIns="41061" anchor="ctr"/>
          <a:lstStyle/>
          <a:p>
            <a:endParaRPr lang="en-US"/>
          </a:p>
        </p:txBody>
      </p:sp>
      <p:sp>
        <p:nvSpPr>
          <p:cNvPr id="4" name="AutoShape 3"/>
          <p:cNvSpPr>
            <a:spLocks noChangeArrowheads="1"/>
          </p:cNvSpPr>
          <p:nvPr/>
        </p:nvSpPr>
        <p:spPr bwMode="auto">
          <a:xfrm>
            <a:off x="-7938" y="2882900"/>
            <a:ext cx="976313" cy="1447800"/>
          </a:xfrm>
          <a:prstGeom prst="roundRect">
            <a:avLst>
              <a:gd name="adj" fmla="val 16667"/>
            </a:avLst>
          </a:prstGeom>
          <a:gradFill rotWithShape="1">
            <a:gsLst>
              <a:gs pos="0">
                <a:srgbClr val="0183B7"/>
              </a:gs>
              <a:gs pos="100000">
                <a:srgbClr val="003D55">
                  <a:alpha val="0"/>
                </a:srgbClr>
              </a:gs>
            </a:gsLst>
            <a:lin ang="5400000" scaled="1"/>
          </a:gradFill>
          <a:ln w="9525" algn="ctr">
            <a:noFill/>
            <a:round/>
            <a:headEnd/>
            <a:tailEnd/>
          </a:ln>
        </p:spPr>
        <p:txBody>
          <a:bodyPr wrap="none" lIns="73025" tIns="36512" rIns="73025" bIns="36512" anchor="ctr"/>
          <a:lstStyle/>
          <a:p>
            <a:endParaRPr lang="en-US"/>
          </a:p>
        </p:txBody>
      </p:sp>
      <p:sp>
        <p:nvSpPr>
          <p:cNvPr id="5" name="Rectangle 4"/>
          <p:cNvSpPr>
            <a:spLocks noChangeArrowheads="1"/>
          </p:cNvSpPr>
          <p:nvPr/>
        </p:nvSpPr>
        <p:spPr bwMode="auto">
          <a:xfrm>
            <a:off x="100013" y="3217863"/>
            <a:ext cx="808037" cy="1223962"/>
          </a:xfrm>
          <a:prstGeom prst="rect">
            <a:avLst/>
          </a:prstGeom>
          <a:solidFill>
            <a:srgbClr val="FFFFFF"/>
          </a:solidFill>
          <a:ln w="9525">
            <a:solidFill>
              <a:schemeClr val="tx1"/>
            </a:solidFill>
            <a:miter lim="800000"/>
            <a:headEnd/>
            <a:tailEnd/>
          </a:ln>
        </p:spPr>
        <p:txBody>
          <a:bodyPr wrap="none" lIns="73025" tIns="36512" rIns="73025" bIns="36512" anchor="ctr"/>
          <a:lstStyle/>
          <a:p>
            <a:endParaRPr lang="en-US"/>
          </a:p>
        </p:txBody>
      </p:sp>
      <p:sp>
        <p:nvSpPr>
          <p:cNvPr id="6" name="Text Box 5"/>
          <p:cNvSpPr txBox="1">
            <a:spLocks noChangeArrowheads="1"/>
          </p:cNvSpPr>
          <p:nvPr/>
        </p:nvSpPr>
        <p:spPr bwMode="auto">
          <a:xfrm>
            <a:off x="133350" y="2900363"/>
            <a:ext cx="787400" cy="384175"/>
          </a:xfrm>
          <a:prstGeom prst="rect">
            <a:avLst/>
          </a:prstGeom>
          <a:noFill/>
          <a:ln w="9525" algn="ctr">
            <a:noFill/>
            <a:miter lim="800000"/>
            <a:headEnd/>
            <a:tailEnd/>
          </a:ln>
        </p:spPr>
        <p:txBody>
          <a:bodyPr wrap="none" lIns="82124" tIns="41061" rIns="82124" bIns="41061">
            <a:spAutoFit/>
          </a:bodyPr>
          <a:lstStyle/>
          <a:p>
            <a:pPr defTabSz="814388"/>
            <a:r>
              <a:rPr lang="en-US" sz="2200" b="1">
                <a:solidFill>
                  <a:srgbClr val="FFFF00"/>
                </a:solidFill>
              </a:rPr>
              <a:t>1995</a:t>
            </a:r>
          </a:p>
        </p:txBody>
      </p:sp>
      <p:pic>
        <p:nvPicPr>
          <p:cNvPr id="7" name="Picture 6" descr="grandjunction"/>
          <p:cNvPicPr>
            <a:picLocks noChangeAspect="1" noChangeArrowheads="1"/>
          </p:cNvPicPr>
          <p:nvPr/>
        </p:nvPicPr>
        <p:blipFill>
          <a:blip r:embed="rId2" cstate="print"/>
          <a:srcRect/>
          <a:stretch>
            <a:fillRect/>
          </a:stretch>
        </p:blipFill>
        <p:spPr bwMode="auto">
          <a:xfrm>
            <a:off x="184150" y="4105275"/>
            <a:ext cx="639763" cy="319088"/>
          </a:xfrm>
          <a:prstGeom prst="rect">
            <a:avLst/>
          </a:prstGeom>
          <a:noFill/>
          <a:ln w="9525">
            <a:noFill/>
            <a:miter lim="800000"/>
            <a:headEnd/>
            <a:tailEnd/>
          </a:ln>
        </p:spPr>
      </p:pic>
      <p:pic>
        <p:nvPicPr>
          <p:cNvPr id="8" name="Picture 7" descr="nti"/>
          <p:cNvPicPr>
            <a:picLocks noChangeAspect="1" noChangeArrowheads="1"/>
          </p:cNvPicPr>
          <p:nvPr/>
        </p:nvPicPr>
        <p:blipFill>
          <a:blip r:embed="rId3" cstate="print"/>
          <a:srcRect/>
          <a:stretch>
            <a:fillRect/>
          </a:stretch>
        </p:blipFill>
        <p:spPr bwMode="auto">
          <a:xfrm>
            <a:off x="209550" y="3794125"/>
            <a:ext cx="606425" cy="290513"/>
          </a:xfrm>
          <a:prstGeom prst="rect">
            <a:avLst/>
          </a:prstGeom>
          <a:noFill/>
          <a:ln w="9525">
            <a:noFill/>
            <a:miter lim="800000"/>
            <a:headEnd/>
            <a:tailEnd/>
          </a:ln>
        </p:spPr>
      </p:pic>
      <p:pic>
        <p:nvPicPr>
          <p:cNvPr id="9" name="Picture 8" descr="combinet"/>
          <p:cNvPicPr>
            <a:picLocks noChangeAspect="1" noChangeArrowheads="1"/>
          </p:cNvPicPr>
          <p:nvPr/>
        </p:nvPicPr>
        <p:blipFill>
          <a:blip r:embed="rId4" cstate="print"/>
          <a:srcRect/>
          <a:stretch>
            <a:fillRect/>
          </a:stretch>
        </p:blipFill>
        <p:spPr bwMode="auto">
          <a:xfrm>
            <a:off x="334963" y="3228975"/>
            <a:ext cx="365125" cy="257175"/>
          </a:xfrm>
          <a:prstGeom prst="rect">
            <a:avLst/>
          </a:prstGeom>
          <a:noFill/>
          <a:ln w="9525">
            <a:noFill/>
            <a:miter lim="800000"/>
            <a:headEnd/>
            <a:tailEnd/>
          </a:ln>
        </p:spPr>
      </p:pic>
      <p:pic>
        <p:nvPicPr>
          <p:cNvPr id="10" name="Picture 9" descr="ij"/>
          <p:cNvPicPr>
            <a:picLocks noChangeAspect="1" noChangeArrowheads="1"/>
          </p:cNvPicPr>
          <p:nvPr/>
        </p:nvPicPr>
        <p:blipFill>
          <a:blip r:embed="rId5" cstate="print"/>
          <a:srcRect/>
          <a:stretch>
            <a:fillRect/>
          </a:stretch>
        </p:blipFill>
        <p:spPr bwMode="auto">
          <a:xfrm>
            <a:off x="369888" y="3533775"/>
            <a:ext cx="328612" cy="250825"/>
          </a:xfrm>
          <a:prstGeom prst="rect">
            <a:avLst/>
          </a:prstGeom>
          <a:noFill/>
          <a:ln w="9525">
            <a:noFill/>
            <a:miter lim="800000"/>
            <a:headEnd/>
            <a:tailEnd/>
          </a:ln>
        </p:spPr>
      </p:pic>
      <p:sp>
        <p:nvSpPr>
          <p:cNvPr id="11" name="AutoShape 10"/>
          <p:cNvSpPr>
            <a:spLocks noChangeArrowheads="1"/>
          </p:cNvSpPr>
          <p:nvPr/>
        </p:nvSpPr>
        <p:spPr bwMode="auto">
          <a:xfrm>
            <a:off x="1003300" y="1004888"/>
            <a:ext cx="976313" cy="1447800"/>
          </a:xfrm>
          <a:prstGeom prst="roundRect">
            <a:avLst>
              <a:gd name="adj" fmla="val 16667"/>
            </a:avLst>
          </a:prstGeom>
          <a:gradFill rotWithShape="1">
            <a:gsLst>
              <a:gs pos="0">
                <a:srgbClr val="0183B7"/>
              </a:gs>
              <a:gs pos="100000">
                <a:srgbClr val="003D55">
                  <a:alpha val="0"/>
                </a:srgbClr>
              </a:gs>
            </a:gsLst>
            <a:lin ang="5400000" scaled="1"/>
          </a:gradFill>
          <a:ln w="9525" algn="ctr">
            <a:noFill/>
            <a:round/>
            <a:headEnd/>
            <a:tailEnd/>
          </a:ln>
        </p:spPr>
        <p:txBody>
          <a:bodyPr wrap="none" lIns="73025" tIns="36512" rIns="73025" bIns="36512" anchor="ctr"/>
          <a:lstStyle/>
          <a:p>
            <a:endParaRPr lang="en-US"/>
          </a:p>
        </p:txBody>
      </p:sp>
      <p:sp>
        <p:nvSpPr>
          <p:cNvPr id="12" name="Text Box 11"/>
          <p:cNvSpPr txBox="1">
            <a:spLocks noChangeArrowheads="1"/>
          </p:cNvSpPr>
          <p:nvPr/>
        </p:nvSpPr>
        <p:spPr bwMode="auto">
          <a:xfrm>
            <a:off x="1149350" y="1035050"/>
            <a:ext cx="730250" cy="357188"/>
          </a:xfrm>
          <a:prstGeom prst="rect">
            <a:avLst/>
          </a:prstGeom>
          <a:noFill/>
          <a:ln w="9525" algn="ctr">
            <a:noFill/>
            <a:miter lim="800000"/>
            <a:headEnd/>
            <a:tailEnd/>
          </a:ln>
        </p:spPr>
        <p:txBody>
          <a:bodyPr wrap="none" lIns="82124" tIns="41061" rIns="82124" bIns="41061">
            <a:spAutoFit/>
          </a:bodyPr>
          <a:lstStyle/>
          <a:p>
            <a:pPr defTabSz="814388"/>
            <a:r>
              <a:rPr lang="en-US" sz="2000" b="1">
                <a:solidFill>
                  <a:srgbClr val="FFFF00"/>
                </a:solidFill>
              </a:rPr>
              <a:t>1997</a:t>
            </a:r>
          </a:p>
        </p:txBody>
      </p:sp>
      <p:sp>
        <p:nvSpPr>
          <p:cNvPr id="13" name="Rectangle 12"/>
          <p:cNvSpPr>
            <a:spLocks noChangeArrowheads="1"/>
          </p:cNvSpPr>
          <p:nvPr/>
        </p:nvSpPr>
        <p:spPr bwMode="auto">
          <a:xfrm>
            <a:off x="1085850" y="1397000"/>
            <a:ext cx="808038" cy="1177925"/>
          </a:xfrm>
          <a:prstGeom prst="rect">
            <a:avLst/>
          </a:prstGeom>
          <a:solidFill>
            <a:srgbClr val="FFFFFF"/>
          </a:solidFill>
          <a:ln w="9525">
            <a:solidFill>
              <a:schemeClr val="tx1"/>
            </a:solidFill>
            <a:miter lim="800000"/>
            <a:headEnd/>
            <a:tailEnd/>
          </a:ln>
        </p:spPr>
        <p:txBody>
          <a:bodyPr wrap="none" lIns="73025" tIns="36512" rIns="73025" bIns="36512" anchor="ctr"/>
          <a:lstStyle/>
          <a:p>
            <a:endParaRPr lang="en-US"/>
          </a:p>
        </p:txBody>
      </p:sp>
      <p:pic>
        <p:nvPicPr>
          <p:cNvPr id="14" name="Picture 13" descr="ardent"/>
          <p:cNvPicPr>
            <a:picLocks noChangeAspect="1" noChangeArrowheads="1"/>
          </p:cNvPicPr>
          <p:nvPr/>
        </p:nvPicPr>
        <p:blipFill>
          <a:blip r:embed="rId6" cstate="print"/>
          <a:srcRect l="3152" t="7281" r="1802" b="5826"/>
          <a:stretch>
            <a:fillRect/>
          </a:stretch>
        </p:blipFill>
        <p:spPr bwMode="auto">
          <a:xfrm>
            <a:off x="1163638" y="1993900"/>
            <a:ext cx="673100" cy="190500"/>
          </a:xfrm>
          <a:prstGeom prst="rect">
            <a:avLst/>
          </a:prstGeom>
          <a:noFill/>
          <a:ln w="9525">
            <a:noFill/>
            <a:miter lim="800000"/>
            <a:headEnd/>
            <a:tailEnd/>
          </a:ln>
        </p:spPr>
      </p:pic>
      <p:pic>
        <p:nvPicPr>
          <p:cNvPr id="15" name="Picture 14" descr="dagaz"/>
          <p:cNvPicPr>
            <a:picLocks noChangeAspect="1" noChangeArrowheads="1"/>
          </p:cNvPicPr>
          <p:nvPr/>
        </p:nvPicPr>
        <p:blipFill>
          <a:blip r:embed="rId7" cstate="print"/>
          <a:srcRect/>
          <a:stretch>
            <a:fillRect/>
          </a:stretch>
        </p:blipFill>
        <p:spPr bwMode="auto">
          <a:xfrm>
            <a:off x="1230313" y="2178050"/>
            <a:ext cx="538162" cy="236538"/>
          </a:xfrm>
          <a:prstGeom prst="rect">
            <a:avLst/>
          </a:prstGeom>
          <a:noFill/>
          <a:ln w="9525">
            <a:noFill/>
            <a:miter lim="800000"/>
            <a:headEnd/>
            <a:tailEnd/>
          </a:ln>
        </p:spPr>
      </p:pic>
      <p:pic>
        <p:nvPicPr>
          <p:cNvPr id="16" name="Picture 15" descr="lightspeed"/>
          <p:cNvPicPr>
            <a:picLocks noChangeAspect="1" noChangeArrowheads="1"/>
          </p:cNvPicPr>
          <p:nvPr/>
        </p:nvPicPr>
        <p:blipFill>
          <a:blip r:embed="rId8" cstate="print"/>
          <a:srcRect/>
          <a:stretch>
            <a:fillRect/>
          </a:stretch>
        </p:blipFill>
        <p:spPr bwMode="auto">
          <a:xfrm>
            <a:off x="1190625" y="2406650"/>
            <a:ext cx="606425" cy="157163"/>
          </a:xfrm>
          <a:prstGeom prst="rect">
            <a:avLst/>
          </a:prstGeom>
          <a:noFill/>
          <a:ln w="9525">
            <a:noFill/>
            <a:miter lim="800000"/>
            <a:headEnd/>
            <a:tailEnd/>
          </a:ln>
        </p:spPr>
      </p:pic>
      <p:pic>
        <p:nvPicPr>
          <p:cNvPr id="17" name="Picture 16" descr="skystone"/>
          <p:cNvPicPr>
            <a:picLocks noChangeAspect="1" noChangeArrowheads="1"/>
          </p:cNvPicPr>
          <p:nvPr/>
        </p:nvPicPr>
        <p:blipFill>
          <a:blip r:embed="rId9" cstate="print">
            <a:lum bright="12000" contrast="30000"/>
          </a:blip>
          <a:srcRect/>
          <a:stretch>
            <a:fillRect/>
          </a:stretch>
        </p:blipFill>
        <p:spPr bwMode="auto">
          <a:xfrm>
            <a:off x="1177925" y="1598613"/>
            <a:ext cx="604838" cy="211137"/>
          </a:xfrm>
          <a:prstGeom prst="rect">
            <a:avLst/>
          </a:prstGeom>
          <a:noFill/>
          <a:ln w="9525">
            <a:noFill/>
            <a:miter lim="800000"/>
            <a:headEnd/>
            <a:tailEnd/>
          </a:ln>
        </p:spPr>
      </p:pic>
      <p:pic>
        <p:nvPicPr>
          <p:cNvPr id="18" name="Picture 17" descr="telesend"/>
          <p:cNvPicPr>
            <a:picLocks noChangeAspect="1" noChangeArrowheads="1"/>
          </p:cNvPicPr>
          <p:nvPr/>
        </p:nvPicPr>
        <p:blipFill>
          <a:blip r:embed="rId10" cstate="print"/>
          <a:srcRect/>
          <a:stretch>
            <a:fillRect/>
          </a:stretch>
        </p:blipFill>
        <p:spPr bwMode="auto">
          <a:xfrm>
            <a:off x="1209675" y="1425575"/>
            <a:ext cx="546100" cy="192088"/>
          </a:xfrm>
          <a:prstGeom prst="rect">
            <a:avLst/>
          </a:prstGeom>
          <a:noFill/>
          <a:ln w="9525">
            <a:noFill/>
            <a:miter lim="800000"/>
            <a:headEnd/>
            <a:tailEnd/>
          </a:ln>
        </p:spPr>
      </p:pic>
      <p:pic>
        <p:nvPicPr>
          <p:cNvPr id="19" name="Picture 18" descr="globalinternet"/>
          <p:cNvPicPr>
            <a:picLocks noChangeAspect="1" noChangeArrowheads="1"/>
          </p:cNvPicPr>
          <p:nvPr/>
        </p:nvPicPr>
        <p:blipFill>
          <a:blip r:embed="rId11" cstate="print">
            <a:lum bright="24000" contrast="30000"/>
          </a:blip>
          <a:srcRect/>
          <a:stretch>
            <a:fillRect/>
          </a:stretch>
        </p:blipFill>
        <p:spPr bwMode="auto">
          <a:xfrm>
            <a:off x="1154113" y="1804988"/>
            <a:ext cx="687387" cy="206375"/>
          </a:xfrm>
          <a:prstGeom prst="rect">
            <a:avLst/>
          </a:prstGeom>
          <a:noFill/>
          <a:ln w="9525">
            <a:noFill/>
            <a:miter lim="800000"/>
            <a:headEnd/>
            <a:tailEnd/>
          </a:ln>
        </p:spPr>
      </p:pic>
      <p:sp>
        <p:nvSpPr>
          <p:cNvPr id="20" name="AutoShape 19"/>
          <p:cNvSpPr>
            <a:spLocks noChangeArrowheads="1"/>
          </p:cNvSpPr>
          <p:nvPr/>
        </p:nvSpPr>
        <p:spPr bwMode="auto">
          <a:xfrm>
            <a:off x="1003300" y="2654300"/>
            <a:ext cx="976313" cy="1449388"/>
          </a:xfrm>
          <a:prstGeom prst="roundRect">
            <a:avLst>
              <a:gd name="adj" fmla="val 16667"/>
            </a:avLst>
          </a:prstGeom>
          <a:gradFill rotWithShape="1">
            <a:gsLst>
              <a:gs pos="0">
                <a:srgbClr val="0183B7"/>
              </a:gs>
              <a:gs pos="100000">
                <a:srgbClr val="003D55">
                  <a:alpha val="0"/>
                </a:srgbClr>
              </a:gs>
            </a:gsLst>
            <a:lin ang="5400000" scaled="1"/>
          </a:gradFill>
          <a:ln w="9525" algn="ctr">
            <a:noFill/>
            <a:round/>
            <a:headEnd/>
            <a:tailEnd/>
          </a:ln>
        </p:spPr>
        <p:txBody>
          <a:bodyPr wrap="none" lIns="73025" tIns="36512" rIns="73025" bIns="36512" anchor="ctr"/>
          <a:lstStyle/>
          <a:p>
            <a:endParaRPr lang="en-US"/>
          </a:p>
        </p:txBody>
      </p:sp>
      <p:sp>
        <p:nvSpPr>
          <p:cNvPr id="21" name="Text Box 20"/>
          <p:cNvSpPr txBox="1">
            <a:spLocks noChangeArrowheads="1"/>
          </p:cNvSpPr>
          <p:nvPr/>
        </p:nvSpPr>
        <p:spPr bwMode="auto">
          <a:xfrm>
            <a:off x="1131888" y="2667000"/>
            <a:ext cx="730250" cy="357188"/>
          </a:xfrm>
          <a:prstGeom prst="rect">
            <a:avLst/>
          </a:prstGeom>
          <a:noFill/>
          <a:ln w="9525" algn="ctr">
            <a:noFill/>
            <a:miter lim="800000"/>
            <a:headEnd/>
            <a:tailEnd/>
          </a:ln>
        </p:spPr>
        <p:txBody>
          <a:bodyPr wrap="none" lIns="82124" tIns="41061" rIns="82124" bIns="41061">
            <a:spAutoFit/>
          </a:bodyPr>
          <a:lstStyle/>
          <a:p>
            <a:pPr defTabSz="814388"/>
            <a:r>
              <a:rPr lang="en-US" sz="2000" b="1">
                <a:solidFill>
                  <a:srgbClr val="FFFF00"/>
                </a:solidFill>
              </a:rPr>
              <a:t>1998</a:t>
            </a:r>
          </a:p>
        </p:txBody>
      </p:sp>
      <p:sp>
        <p:nvSpPr>
          <p:cNvPr id="22" name="Rectangle 21"/>
          <p:cNvSpPr>
            <a:spLocks noChangeArrowheads="1"/>
          </p:cNvSpPr>
          <p:nvPr/>
        </p:nvSpPr>
        <p:spPr bwMode="auto">
          <a:xfrm>
            <a:off x="1096963" y="3021013"/>
            <a:ext cx="785812" cy="2147887"/>
          </a:xfrm>
          <a:prstGeom prst="rect">
            <a:avLst/>
          </a:prstGeom>
          <a:solidFill>
            <a:srgbClr val="FFFFFF"/>
          </a:solidFill>
          <a:ln w="9525">
            <a:solidFill>
              <a:schemeClr val="tx1"/>
            </a:solidFill>
            <a:miter lim="800000"/>
            <a:headEnd/>
            <a:tailEnd/>
          </a:ln>
        </p:spPr>
        <p:txBody>
          <a:bodyPr wrap="none" lIns="73025" tIns="36512" rIns="73025" bIns="36512" anchor="ctr"/>
          <a:lstStyle/>
          <a:p>
            <a:endParaRPr lang="en-US"/>
          </a:p>
        </p:txBody>
      </p:sp>
      <p:pic>
        <p:nvPicPr>
          <p:cNvPr id="23" name="Picture 22" descr="netspeed"/>
          <p:cNvPicPr>
            <a:picLocks noChangeAspect="1" noChangeArrowheads="1"/>
          </p:cNvPicPr>
          <p:nvPr/>
        </p:nvPicPr>
        <p:blipFill>
          <a:blip r:embed="rId12" cstate="print"/>
          <a:srcRect b="2460"/>
          <a:stretch>
            <a:fillRect/>
          </a:stretch>
        </p:blipFill>
        <p:spPr bwMode="auto">
          <a:xfrm>
            <a:off x="1096963" y="3306763"/>
            <a:ext cx="785812" cy="276225"/>
          </a:xfrm>
          <a:prstGeom prst="rect">
            <a:avLst/>
          </a:prstGeom>
          <a:noFill/>
          <a:ln w="9525">
            <a:noFill/>
            <a:miter lim="800000"/>
            <a:headEnd/>
            <a:tailEnd/>
          </a:ln>
        </p:spPr>
      </p:pic>
      <p:pic>
        <p:nvPicPr>
          <p:cNvPr id="24" name="Picture 23" descr="wheelgroup"/>
          <p:cNvPicPr>
            <a:picLocks noChangeAspect="1" noChangeArrowheads="1"/>
          </p:cNvPicPr>
          <p:nvPr/>
        </p:nvPicPr>
        <p:blipFill>
          <a:blip r:embed="rId13" cstate="print"/>
          <a:srcRect/>
          <a:stretch>
            <a:fillRect/>
          </a:stretch>
        </p:blipFill>
        <p:spPr bwMode="auto">
          <a:xfrm>
            <a:off x="1106488" y="3090863"/>
            <a:ext cx="758825" cy="195262"/>
          </a:xfrm>
          <a:prstGeom prst="rect">
            <a:avLst/>
          </a:prstGeom>
          <a:noFill/>
          <a:ln w="9525">
            <a:noFill/>
            <a:miter lim="800000"/>
            <a:headEnd/>
            <a:tailEnd/>
          </a:ln>
        </p:spPr>
      </p:pic>
      <p:pic>
        <p:nvPicPr>
          <p:cNvPr id="25" name="Picture 24" descr="precept"/>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1096963" y="3559175"/>
            <a:ext cx="785812" cy="169863"/>
          </a:xfrm>
          <a:prstGeom prst="rect">
            <a:avLst/>
          </a:prstGeom>
          <a:noFill/>
          <a:ln w="9525">
            <a:noFill/>
            <a:miter lim="800000"/>
            <a:headEnd/>
            <a:tailEnd/>
          </a:ln>
        </p:spPr>
      </p:pic>
      <p:pic>
        <p:nvPicPr>
          <p:cNvPr id="26" name="Picture 25" descr="summafour"/>
          <p:cNvPicPr>
            <a:picLocks noChangeAspect="1" noChangeArrowheads="1"/>
          </p:cNvPicPr>
          <p:nvPr/>
        </p:nvPicPr>
        <p:blipFill>
          <a:blip r:embed="rId15" cstate="print"/>
          <a:srcRect/>
          <a:stretch>
            <a:fillRect/>
          </a:stretch>
        </p:blipFill>
        <p:spPr bwMode="auto">
          <a:xfrm>
            <a:off x="1166813" y="3968750"/>
            <a:ext cx="627062" cy="215900"/>
          </a:xfrm>
          <a:prstGeom prst="rect">
            <a:avLst/>
          </a:prstGeom>
          <a:noFill/>
          <a:ln w="9525">
            <a:noFill/>
            <a:miter lim="800000"/>
            <a:headEnd/>
            <a:tailEnd/>
          </a:ln>
        </p:spPr>
      </p:pic>
      <p:pic>
        <p:nvPicPr>
          <p:cNvPr id="27" name="Picture 26" descr="classdata"/>
          <p:cNvPicPr>
            <a:picLocks noChangeAspect="1" noChangeArrowheads="1"/>
          </p:cNvPicPr>
          <p:nvPr/>
        </p:nvPicPr>
        <p:blipFill>
          <a:blip r:embed="rId16" cstate="print"/>
          <a:srcRect/>
          <a:stretch>
            <a:fillRect/>
          </a:stretch>
        </p:blipFill>
        <p:spPr bwMode="auto">
          <a:xfrm>
            <a:off x="1176338" y="3729038"/>
            <a:ext cx="625475" cy="223837"/>
          </a:xfrm>
          <a:prstGeom prst="rect">
            <a:avLst/>
          </a:prstGeom>
          <a:noFill/>
          <a:ln w="9525">
            <a:noFill/>
            <a:miter lim="800000"/>
            <a:headEnd/>
            <a:tailEnd/>
          </a:ln>
        </p:spPr>
      </p:pic>
      <p:pic>
        <p:nvPicPr>
          <p:cNvPr id="28" name="Picture 27" descr="clarity"/>
          <p:cNvPicPr>
            <a:picLocks noChangeAspect="1" noChangeArrowheads="1"/>
          </p:cNvPicPr>
          <p:nvPr/>
        </p:nvPicPr>
        <p:blipFill>
          <a:blip r:embed="rId17" cstate="print"/>
          <a:srcRect/>
          <a:stretch>
            <a:fillRect/>
          </a:stretch>
        </p:blipFill>
        <p:spPr bwMode="auto">
          <a:xfrm>
            <a:off x="1274763" y="4503738"/>
            <a:ext cx="469900" cy="261937"/>
          </a:xfrm>
          <a:prstGeom prst="rect">
            <a:avLst/>
          </a:prstGeom>
          <a:noFill/>
          <a:ln w="9525">
            <a:noFill/>
            <a:miter lim="800000"/>
            <a:headEnd/>
            <a:tailEnd/>
          </a:ln>
        </p:spPr>
      </p:pic>
      <p:pic>
        <p:nvPicPr>
          <p:cNvPr id="29" name="Picture 28" descr="pipelinks"/>
          <p:cNvPicPr>
            <a:picLocks noChangeAspect="1" noChangeArrowheads="1"/>
          </p:cNvPicPr>
          <p:nvPr/>
        </p:nvPicPr>
        <p:blipFill>
          <a:blip r:embed="rId18" cstate="print"/>
          <a:srcRect/>
          <a:stretch>
            <a:fillRect/>
          </a:stretch>
        </p:blipFill>
        <p:spPr bwMode="auto">
          <a:xfrm>
            <a:off x="1203325" y="4979988"/>
            <a:ext cx="598488" cy="179387"/>
          </a:xfrm>
          <a:prstGeom prst="rect">
            <a:avLst/>
          </a:prstGeom>
          <a:noFill/>
          <a:ln w="9525">
            <a:noFill/>
            <a:miter lim="800000"/>
            <a:headEnd/>
            <a:tailEnd/>
          </a:ln>
        </p:spPr>
      </p:pic>
      <p:pic>
        <p:nvPicPr>
          <p:cNvPr id="30" name="Picture 29" descr="selsius"/>
          <p:cNvPicPr>
            <a:picLocks noChangeAspect="1" noChangeArrowheads="1"/>
          </p:cNvPicPr>
          <p:nvPr/>
        </p:nvPicPr>
        <p:blipFill>
          <a:blip r:embed="rId19" cstate="print"/>
          <a:srcRect/>
          <a:stretch>
            <a:fillRect/>
          </a:stretch>
        </p:blipFill>
        <p:spPr bwMode="auto">
          <a:xfrm>
            <a:off x="1238250" y="4781550"/>
            <a:ext cx="579438" cy="174625"/>
          </a:xfrm>
          <a:prstGeom prst="rect">
            <a:avLst/>
          </a:prstGeom>
          <a:noFill/>
          <a:ln w="9525">
            <a:noFill/>
            <a:miter lim="800000"/>
            <a:headEnd/>
            <a:tailEnd/>
          </a:ln>
        </p:spPr>
      </p:pic>
      <p:pic>
        <p:nvPicPr>
          <p:cNvPr id="31" name="Picture 30" descr="americaninternet"/>
          <p:cNvPicPr>
            <a:picLocks noChangeAspect="1" noChangeArrowheads="1"/>
          </p:cNvPicPr>
          <p:nvPr/>
        </p:nvPicPr>
        <p:blipFill>
          <a:blip r:embed="rId20" cstate="print">
            <a:clrChange>
              <a:clrFrom>
                <a:srgbClr val="FFFFFF"/>
              </a:clrFrom>
              <a:clrTo>
                <a:srgbClr val="FFFFFF">
                  <a:alpha val="0"/>
                </a:srgbClr>
              </a:clrTo>
            </a:clrChange>
          </a:blip>
          <a:srcRect/>
          <a:stretch>
            <a:fillRect/>
          </a:stretch>
        </p:blipFill>
        <p:spPr bwMode="auto">
          <a:xfrm>
            <a:off x="1312863" y="4167188"/>
            <a:ext cx="404812" cy="314325"/>
          </a:xfrm>
          <a:prstGeom prst="rect">
            <a:avLst/>
          </a:prstGeom>
          <a:noFill/>
          <a:ln w="9525">
            <a:noFill/>
            <a:miter lim="800000"/>
            <a:headEnd/>
            <a:tailEnd/>
          </a:ln>
        </p:spPr>
      </p:pic>
      <p:sp>
        <p:nvSpPr>
          <p:cNvPr id="32" name="AutoShape 31"/>
          <p:cNvSpPr>
            <a:spLocks noChangeArrowheads="1"/>
          </p:cNvSpPr>
          <p:nvPr/>
        </p:nvSpPr>
        <p:spPr bwMode="auto">
          <a:xfrm>
            <a:off x="2036763" y="1004888"/>
            <a:ext cx="976312" cy="3498850"/>
          </a:xfrm>
          <a:prstGeom prst="roundRect">
            <a:avLst>
              <a:gd name="adj" fmla="val 16667"/>
            </a:avLst>
          </a:prstGeom>
          <a:gradFill rotWithShape="1">
            <a:gsLst>
              <a:gs pos="0">
                <a:srgbClr val="0183B7"/>
              </a:gs>
              <a:gs pos="100000">
                <a:srgbClr val="003D55">
                  <a:alpha val="0"/>
                </a:srgbClr>
              </a:gs>
            </a:gsLst>
            <a:lin ang="5400000" scaled="1"/>
          </a:gradFill>
          <a:ln w="9525" algn="ctr">
            <a:noFill/>
            <a:round/>
            <a:headEnd/>
            <a:tailEnd/>
          </a:ln>
        </p:spPr>
        <p:txBody>
          <a:bodyPr wrap="none" lIns="73025" tIns="36512" rIns="73025" bIns="36512" anchor="ctr"/>
          <a:lstStyle/>
          <a:p>
            <a:endParaRPr lang="en-US"/>
          </a:p>
        </p:txBody>
      </p:sp>
      <p:sp>
        <p:nvSpPr>
          <p:cNvPr id="33" name="Text Box 32"/>
          <p:cNvSpPr txBox="1">
            <a:spLocks noChangeArrowheads="1"/>
          </p:cNvSpPr>
          <p:nvPr/>
        </p:nvSpPr>
        <p:spPr bwMode="auto">
          <a:xfrm>
            <a:off x="1985963" y="1035050"/>
            <a:ext cx="1084262" cy="357188"/>
          </a:xfrm>
          <a:prstGeom prst="rect">
            <a:avLst/>
          </a:prstGeom>
          <a:noFill/>
          <a:ln w="9525" algn="ctr">
            <a:noFill/>
            <a:miter lim="800000"/>
            <a:headEnd/>
            <a:tailEnd/>
          </a:ln>
        </p:spPr>
        <p:txBody>
          <a:bodyPr wrap="none" lIns="82124" tIns="41061" rIns="82124" bIns="41061">
            <a:spAutoFit/>
          </a:bodyPr>
          <a:lstStyle/>
          <a:p>
            <a:pPr defTabSz="814388"/>
            <a:r>
              <a:rPr lang="en-US" sz="2000" b="1">
                <a:solidFill>
                  <a:srgbClr val="FFFF00"/>
                </a:solidFill>
              </a:rPr>
              <a:t>1999</a:t>
            </a:r>
            <a:r>
              <a:rPr lang="en-US" sz="1000" b="1">
                <a:solidFill>
                  <a:srgbClr val="FFFF00"/>
                </a:solidFill>
              </a:rPr>
              <a:t>(cont)</a:t>
            </a:r>
          </a:p>
        </p:txBody>
      </p:sp>
      <p:sp>
        <p:nvSpPr>
          <p:cNvPr id="34" name="Text Box 33"/>
          <p:cNvSpPr txBox="1">
            <a:spLocks noChangeArrowheads="1"/>
          </p:cNvSpPr>
          <p:nvPr/>
        </p:nvSpPr>
        <p:spPr bwMode="auto">
          <a:xfrm>
            <a:off x="2105025" y="1638300"/>
            <a:ext cx="787400" cy="384175"/>
          </a:xfrm>
          <a:prstGeom prst="rect">
            <a:avLst/>
          </a:prstGeom>
          <a:noFill/>
          <a:ln w="9525" algn="ctr">
            <a:noFill/>
            <a:miter lim="800000"/>
            <a:headEnd/>
            <a:tailEnd/>
          </a:ln>
        </p:spPr>
        <p:txBody>
          <a:bodyPr wrap="none" lIns="82124" tIns="41061" rIns="82124" bIns="41061">
            <a:spAutoFit/>
          </a:bodyPr>
          <a:lstStyle/>
          <a:p>
            <a:pPr defTabSz="814388"/>
            <a:r>
              <a:rPr lang="en-US" sz="2200" b="1">
                <a:solidFill>
                  <a:srgbClr val="FFFF00"/>
                </a:solidFill>
              </a:rPr>
              <a:t>1999</a:t>
            </a:r>
          </a:p>
        </p:txBody>
      </p:sp>
      <p:sp>
        <p:nvSpPr>
          <p:cNvPr id="35" name="Rectangle 34"/>
          <p:cNvSpPr>
            <a:spLocks noChangeArrowheads="1"/>
          </p:cNvSpPr>
          <p:nvPr/>
        </p:nvSpPr>
        <p:spPr bwMode="auto">
          <a:xfrm>
            <a:off x="2120900" y="1397000"/>
            <a:ext cx="808038" cy="3060700"/>
          </a:xfrm>
          <a:prstGeom prst="rect">
            <a:avLst/>
          </a:prstGeom>
          <a:solidFill>
            <a:srgbClr val="FFFFFF"/>
          </a:solidFill>
          <a:ln w="9525">
            <a:solidFill>
              <a:schemeClr val="tx1"/>
            </a:solidFill>
            <a:miter lim="800000"/>
            <a:headEnd/>
            <a:tailEnd/>
          </a:ln>
        </p:spPr>
        <p:txBody>
          <a:bodyPr wrap="none" lIns="73025" tIns="36512" rIns="73025" bIns="36512" anchor="ctr"/>
          <a:lstStyle/>
          <a:p>
            <a:endParaRPr lang="en-US"/>
          </a:p>
        </p:txBody>
      </p:sp>
      <p:pic>
        <p:nvPicPr>
          <p:cNvPr id="36" name="Picture 35" descr="calista"/>
          <p:cNvPicPr>
            <a:picLocks noChangeAspect="1" noChangeArrowheads="1"/>
          </p:cNvPicPr>
          <p:nvPr/>
        </p:nvPicPr>
        <p:blipFill>
          <a:blip r:embed="rId21" cstate="print"/>
          <a:srcRect/>
          <a:stretch>
            <a:fillRect/>
          </a:stretch>
        </p:blipFill>
        <p:spPr bwMode="auto">
          <a:xfrm>
            <a:off x="2365375" y="1397000"/>
            <a:ext cx="538163" cy="173038"/>
          </a:xfrm>
          <a:prstGeom prst="rect">
            <a:avLst/>
          </a:prstGeom>
          <a:noFill/>
          <a:ln w="9525">
            <a:noFill/>
            <a:miter lim="800000"/>
            <a:headEnd/>
            <a:tailEnd/>
          </a:ln>
        </p:spPr>
      </p:pic>
      <p:pic>
        <p:nvPicPr>
          <p:cNvPr id="37" name="Picture 36" descr="cerent"/>
          <p:cNvPicPr>
            <a:picLocks noChangeAspect="1" noChangeArrowheads="1"/>
          </p:cNvPicPr>
          <p:nvPr/>
        </p:nvPicPr>
        <p:blipFill>
          <a:blip r:embed="rId22" cstate="print"/>
          <a:srcRect/>
          <a:stretch>
            <a:fillRect/>
          </a:stretch>
        </p:blipFill>
        <p:spPr bwMode="auto">
          <a:xfrm>
            <a:off x="2503488" y="2333625"/>
            <a:ext cx="406400" cy="238125"/>
          </a:xfrm>
          <a:prstGeom prst="rect">
            <a:avLst/>
          </a:prstGeom>
          <a:noFill/>
          <a:ln w="9525">
            <a:noFill/>
            <a:miter lim="800000"/>
            <a:headEnd/>
            <a:tailEnd/>
          </a:ln>
        </p:spPr>
      </p:pic>
      <p:pic>
        <p:nvPicPr>
          <p:cNvPr id="38" name="Picture 37" descr="cocom"/>
          <p:cNvPicPr>
            <a:picLocks noChangeAspect="1" noChangeArrowheads="1"/>
          </p:cNvPicPr>
          <p:nvPr/>
        </p:nvPicPr>
        <p:blipFill>
          <a:blip r:embed="rId23" cstate="print"/>
          <a:srcRect/>
          <a:stretch>
            <a:fillRect/>
          </a:stretch>
        </p:blipFill>
        <p:spPr bwMode="auto">
          <a:xfrm>
            <a:off x="2187575" y="2117725"/>
            <a:ext cx="522288" cy="127000"/>
          </a:xfrm>
          <a:prstGeom prst="rect">
            <a:avLst/>
          </a:prstGeom>
          <a:noFill/>
          <a:ln w="9525">
            <a:noFill/>
            <a:miter lim="800000"/>
            <a:headEnd/>
            <a:tailEnd/>
          </a:ln>
        </p:spPr>
      </p:pic>
      <p:pic>
        <p:nvPicPr>
          <p:cNvPr id="39" name="Picture 38" descr="maxcomm"/>
          <p:cNvPicPr>
            <a:picLocks noChangeAspect="1" noChangeArrowheads="1"/>
          </p:cNvPicPr>
          <p:nvPr/>
        </p:nvPicPr>
        <p:blipFill>
          <a:blip r:embed="rId24" cstate="print"/>
          <a:srcRect/>
          <a:stretch>
            <a:fillRect/>
          </a:stretch>
        </p:blipFill>
        <p:spPr bwMode="auto">
          <a:xfrm>
            <a:off x="2154238" y="1651000"/>
            <a:ext cx="606425" cy="152400"/>
          </a:xfrm>
          <a:prstGeom prst="rect">
            <a:avLst/>
          </a:prstGeom>
          <a:noFill/>
          <a:ln w="9525">
            <a:noFill/>
            <a:miter lim="800000"/>
            <a:headEnd/>
            <a:tailEnd/>
          </a:ln>
        </p:spPr>
      </p:pic>
      <p:pic>
        <p:nvPicPr>
          <p:cNvPr id="40" name="Picture 39" descr="monterey"/>
          <p:cNvPicPr>
            <a:picLocks noChangeAspect="1" noChangeArrowheads="1"/>
          </p:cNvPicPr>
          <p:nvPr/>
        </p:nvPicPr>
        <p:blipFill>
          <a:blip r:embed="rId25" cstate="print"/>
          <a:srcRect/>
          <a:stretch>
            <a:fillRect/>
          </a:stretch>
        </p:blipFill>
        <p:spPr bwMode="auto">
          <a:xfrm>
            <a:off x="2297113" y="1884363"/>
            <a:ext cx="606425" cy="152400"/>
          </a:xfrm>
          <a:prstGeom prst="rect">
            <a:avLst/>
          </a:prstGeom>
          <a:noFill/>
          <a:ln w="9525">
            <a:noFill/>
            <a:miter lim="800000"/>
            <a:headEnd/>
            <a:tailEnd/>
          </a:ln>
        </p:spPr>
      </p:pic>
      <p:pic>
        <p:nvPicPr>
          <p:cNvPr id="41" name="Picture 40" descr="tazznet"/>
          <p:cNvPicPr>
            <a:picLocks noChangeAspect="1" noChangeArrowheads="1"/>
          </p:cNvPicPr>
          <p:nvPr/>
        </p:nvPicPr>
        <p:blipFill>
          <a:blip r:embed="rId26" cstate="print"/>
          <a:srcRect b="7692"/>
          <a:stretch>
            <a:fillRect/>
          </a:stretch>
        </p:blipFill>
        <p:spPr bwMode="auto">
          <a:xfrm>
            <a:off x="2266950" y="2652713"/>
            <a:ext cx="493713" cy="196850"/>
          </a:xfrm>
          <a:prstGeom prst="rect">
            <a:avLst/>
          </a:prstGeom>
          <a:noFill/>
          <a:ln w="9525">
            <a:noFill/>
            <a:miter lim="800000"/>
            <a:headEnd/>
            <a:tailEnd/>
          </a:ln>
        </p:spPr>
      </p:pic>
      <p:pic>
        <p:nvPicPr>
          <p:cNvPr id="42" name="Picture 41" descr="webline"/>
          <p:cNvPicPr>
            <a:picLocks noChangeAspect="1" noChangeArrowheads="1"/>
          </p:cNvPicPr>
          <p:nvPr/>
        </p:nvPicPr>
        <p:blipFill>
          <a:blip r:embed="rId27" cstate="print"/>
          <a:srcRect/>
          <a:stretch>
            <a:fillRect/>
          </a:stretch>
        </p:blipFill>
        <p:spPr bwMode="auto">
          <a:xfrm>
            <a:off x="2130425" y="2325688"/>
            <a:ext cx="336550" cy="246062"/>
          </a:xfrm>
          <a:prstGeom prst="rect">
            <a:avLst/>
          </a:prstGeom>
          <a:noFill/>
          <a:ln w="9525">
            <a:noFill/>
            <a:miter lim="800000"/>
            <a:headEnd/>
            <a:tailEnd/>
          </a:ln>
        </p:spPr>
      </p:pic>
      <p:pic>
        <p:nvPicPr>
          <p:cNvPr id="43" name="Picture 42" descr="aironet"/>
          <p:cNvPicPr>
            <a:picLocks noChangeAspect="1" noChangeArrowheads="1"/>
          </p:cNvPicPr>
          <p:nvPr/>
        </p:nvPicPr>
        <p:blipFill>
          <a:blip r:embed="rId28" cstate="print"/>
          <a:srcRect/>
          <a:stretch>
            <a:fillRect/>
          </a:stretch>
        </p:blipFill>
        <p:spPr bwMode="auto">
          <a:xfrm>
            <a:off x="2205038" y="2930525"/>
            <a:ext cx="606425" cy="219075"/>
          </a:xfrm>
          <a:prstGeom prst="rect">
            <a:avLst/>
          </a:prstGeom>
          <a:noFill/>
          <a:ln w="9525">
            <a:noFill/>
            <a:miter lim="800000"/>
            <a:headEnd/>
            <a:tailEnd/>
          </a:ln>
        </p:spPr>
      </p:pic>
      <p:pic>
        <p:nvPicPr>
          <p:cNvPr id="44" name="Picture 43" descr="vbits"/>
          <p:cNvPicPr>
            <a:picLocks noChangeAspect="1" noChangeArrowheads="1"/>
          </p:cNvPicPr>
          <p:nvPr/>
        </p:nvPicPr>
        <p:blipFill>
          <a:blip r:embed="rId29" cstate="print"/>
          <a:srcRect/>
          <a:stretch>
            <a:fillRect/>
          </a:stretch>
        </p:blipFill>
        <p:spPr bwMode="auto">
          <a:xfrm>
            <a:off x="2322513" y="3230563"/>
            <a:ext cx="404812" cy="204787"/>
          </a:xfrm>
          <a:prstGeom prst="rect">
            <a:avLst/>
          </a:prstGeom>
          <a:noFill/>
          <a:ln w="9525">
            <a:noFill/>
            <a:miter lim="800000"/>
            <a:headEnd/>
            <a:tailEnd/>
          </a:ln>
        </p:spPr>
      </p:pic>
      <p:pic>
        <p:nvPicPr>
          <p:cNvPr id="45" name="Picture 44" descr="wds"/>
          <p:cNvPicPr>
            <a:picLocks noChangeAspect="1" noChangeArrowheads="1"/>
          </p:cNvPicPr>
          <p:nvPr/>
        </p:nvPicPr>
        <p:blipFill>
          <a:blip r:embed="rId30" cstate="print"/>
          <a:srcRect/>
          <a:stretch>
            <a:fillRect/>
          </a:stretch>
        </p:blipFill>
        <p:spPr bwMode="auto">
          <a:xfrm>
            <a:off x="2212975" y="3516313"/>
            <a:ext cx="606425" cy="158750"/>
          </a:xfrm>
          <a:prstGeom prst="rect">
            <a:avLst/>
          </a:prstGeom>
          <a:noFill/>
          <a:ln w="9525">
            <a:noFill/>
            <a:miter lim="800000"/>
            <a:headEnd/>
            <a:tailEnd/>
          </a:ln>
        </p:spPr>
      </p:pic>
      <p:pic>
        <p:nvPicPr>
          <p:cNvPr id="46" name="Picture 45" descr="ieng"/>
          <p:cNvPicPr>
            <a:picLocks noChangeAspect="1" noChangeArrowheads="1"/>
          </p:cNvPicPr>
          <p:nvPr/>
        </p:nvPicPr>
        <p:blipFill>
          <a:blip r:embed="rId31" cstate="print"/>
          <a:srcRect/>
          <a:stretch>
            <a:fillRect/>
          </a:stretch>
        </p:blipFill>
        <p:spPr bwMode="auto">
          <a:xfrm>
            <a:off x="2279650" y="4038600"/>
            <a:ext cx="492125" cy="276225"/>
          </a:xfrm>
          <a:prstGeom prst="rect">
            <a:avLst/>
          </a:prstGeom>
          <a:noFill/>
          <a:ln w="9525">
            <a:noFill/>
            <a:miter lim="800000"/>
            <a:headEnd/>
            <a:tailEnd/>
          </a:ln>
        </p:spPr>
      </p:pic>
      <p:pic>
        <p:nvPicPr>
          <p:cNvPr id="47" name="Picture 46" descr="pirelli"/>
          <p:cNvPicPr>
            <a:picLocks noChangeAspect="1" noChangeArrowheads="1"/>
          </p:cNvPicPr>
          <p:nvPr/>
        </p:nvPicPr>
        <p:blipFill>
          <a:blip r:embed="rId32" cstate="print"/>
          <a:srcRect t="4614"/>
          <a:stretch>
            <a:fillRect/>
          </a:stretch>
        </p:blipFill>
        <p:spPr bwMode="auto">
          <a:xfrm>
            <a:off x="2268538" y="3756025"/>
            <a:ext cx="519112" cy="200025"/>
          </a:xfrm>
          <a:prstGeom prst="rect">
            <a:avLst/>
          </a:prstGeom>
          <a:noFill/>
          <a:ln w="9525">
            <a:noFill/>
            <a:miter lim="800000"/>
            <a:headEnd/>
            <a:tailEnd/>
          </a:ln>
        </p:spPr>
      </p:pic>
      <p:sp>
        <p:nvSpPr>
          <p:cNvPr id="48" name="AutoShape 47"/>
          <p:cNvSpPr>
            <a:spLocks noChangeArrowheads="1"/>
          </p:cNvSpPr>
          <p:nvPr/>
        </p:nvSpPr>
        <p:spPr bwMode="auto">
          <a:xfrm>
            <a:off x="-7938" y="1004888"/>
            <a:ext cx="976313" cy="1447800"/>
          </a:xfrm>
          <a:prstGeom prst="roundRect">
            <a:avLst>
              <a:gd name="adj" fmla="val 16667"/>
            </a:avLst>
          </a:prstGeom>
          <a:gradFill rotWithShape="1">
            <a:gsLst>
              <a:gs pos="0">
                <a:srgbClr val="0183B7"/>
              </a:gs>
              <a:gs pos="100000">
                <a:srgbClr val="003D55">
                  <a:alpha val="0"/>
                </a:srgbClr>
              </a:gs>
            </a:gsLst>
            <a:lin ang="5400000" scaled="1"/>
          </a:gradFill>
          <a:ln w="9525" algn="ctr">
            <a:noFill/>
            <a:round/>
            <a:headEnd/>
            <a:tailEnd/>
          </a:ln>
        </p:spPr>
        <p:txBody>
          <a:bodyPr wrap="none" lIns="73025" tIns="36512" rIns="73025" bIns="36512" anchor="ctr"/>
          <a:lstStyle/>
          <a:p>
            <a:endParaRPr lang="en-US"/>
          </a:p>
        </p:txBody>
      </p:sp>
      <p:sp>
        <p:nvSpPr>
          <p:cNvPr id="49" name="Text Box 48"/>
          <p:cNvSpPr txBox="1">
            <a:spLocks noChangeArrowheads="1"/>
          </p:cNvSpPr>
          <p:nvPr/>
        </p:nvSpPr>
        <p:spPr bwMode="auto">
          <a:xfrm>
            <a:off x="136525" y="1035050"/>
            <a:ext cx="730250" cy="357188"/>
          </a:xfrm>
          <a:prstGeom prst="rect">
            <a:avLst/>
          </a:prstGeom>
          <a:noFill/>
          <a:ln w="9525" algn="ctr">
            <a:noFill/>
            <a:miter lim="800000"/>
            <a:headEnd/>
            <a:tailEnd/>
          </a:ln>
        </p:spPr>
        <p:txBody>
          <a:bodyPr wrap="none" lIns="82124" tIns="41061" rIns="82124" bIns="41061">
            <a:spAutoFit/>
          </a:bodyPr>
          <a:lstStyle/>
          <a:p>
            <a:pPr defTabSz="814388"/>
            <a:r>
              <a:rPr lang="en-US" sz="2000" b="1" dirty="0">
                <a:solidFill>
                  <a:srgbClr val="FFFF00"/>
                </a:solidFill>
              </a:rPr>
              <a:t>1993</a:t>
            </a:r>
          </a:p>
        </p:txBody>
      </p:sp>
      <p:sp>
        <p:nvSpPr>
          <p:cNvPr id="50" name="Rectangle 49"/>
          <p:cNvSpPr>
            <a:spLocks noChangeArrowheads="1"/>
          </p:cNvSpPr>
          <p:nvPr/>
        </p:nvSpPr>
        <p:spPr bwMode="auto">
          <a:xfrm>
            <a:off x="74613" y="1387475"/>
            <a:ext cx="808037" cy="269875"/>
          </a:xfrm>
          <a:prstGeom prst="rect">
            <a:avLst/>
          </a:prstGeom>
          <a:solidFill>
            <a:srgbClr val="FFFFFF"/>
          </a:solidFill>
          <a:ln w="9525">
            <a:solidFill>
              <a:schemeClr val="tx1"/>
            </a:solidFill>
            <a:miter lim="800000"/>
            <a:headEnd/>
            <a:tailEnd/>
          </a:ln>
        </p:spPr>
        <p:txBody>
          <a:bodyPr wrap="none" lIns="73025" tIns="36512" rIns="73025" bIns="36512" anchor="ctr"/>
          <a:lstStyle/>
          <a:p>
            <a:endParaRPr lang="en-US"/>
          </a:p>
        </p:txBody>
      </p:sp>
      <p:pic>
        <p:nvPicPr>
          <p:cNvPr id="51" name="Picture 50" descr="crescendo"/>
          <p:cNvPicPr>
            <a:picLocks noChangeAspect="1" noChangeArrowheads="1"/>
          </p:cNvPicPr>
          <p:nvPr/>
        </p:nvPicPr>
        <p:blipFill>
          <a:blip r:embed="rId33" cstate="print"/>
          <a:srcRect/>
          <a:stretch>
            <a:fillRect/>
          </a:stretch>
        </p:blipFill>
        <p:spPr bwMode="auto">
          <a:xfrm>
            <a:off x="179388" y="1393825"/>
            <a:ext cx="601662" cy="252413"/>
          </a:xfrm>
          <a:prstGeom prst="rect">
            <a:avLst/>
          </a:prstGeom>
          <a:noFill/>
          <a:ln w="9525">
            <a:noFill/>
            <a:miter lim="800000"/>
            <a:headEnd/>
            <a:tailEnd/>
          </a:ln>
        </p:spPr>
      </p:pic>
      <p:sp>
        <p:nvSpPr>
          <p:cNvPr id="52" name="AutoShape 51"/>
          <p:cNvSpPr>
            <a:spLocks noChangeArrowheads="1"/>
          </p:cNvSpPr>
          <p:nvPr/>
        </p:nvSpPr>
        <p:spPr bwMode="auto">
          <a:xfrm>
            <a:off x="3051175" y="1758950"/>
            <a:ext cx="977900" cy="3046413"/>
          </a:xfrm>
          <a:prstGeom prst="roundRect">
            <a:avLst>
              <a:gd name="adj" fmla="val 16667"/>
            </a:avLst>
          </a:prstGeom>
          <a:gradFill rotWithShape="1">
            <a:gsLst>
              <a:gs pos="0">
                <a:srgbClr val="0183B7"/>
              </a:gs>
              <a:gs pos="100000">
                <a:srgbClr val="003D55">
                  <a:alpha val="0"/>
                </a:srgbClr>
              </a:gs>
            </a:gsLst>
            <a:lin ang="5400000" scaled="1"/>
          </a:gradFill>
          <a:ln w="9525" algn="ctr">
            <a:noFill/>
            <a:round/>
            <a:headEnd/>
            <a:tailEnd/>
          </a:ln>
        </p:spPr>
        <p:txBody>
          <a:bodyPr wrap="none" lIns="73025" tIns="36512" rIns="73025" bIns="36512" anchor="ctr"/>
          <a:lstStyle/>
          <a:p>
            <a:endParaRPr lang="en-US"/>
          </a:p>
        </p:txBody>
      </p:sp>
      <p:sp>
        <p:nvSpPr>
          <p:cNvPr id="53" name="Text Box 52"/>
          <p:cNvSpPr txBox="1">
            <a:spLocks noChangeArrowheads="1"/>
          </p:cNvSpPr>
          <p:nvPr/>
        </p:nvSpPr>
        <p:spPr bwMode="auto">
          <a:xfrm>
            <a:off x="3016250" y="1801813"/>
            <a:ext cx="1084263" cy="357187"/>
          </a:xfrm>
          <a:prstGeom prst="rect">
            <a:avLst/>
          </a:prstGeom>
          <a:noFill/>
          <a:ln w="9525" algn="ctr">
            <a:noFill/>
            <a:miter lim="800000"/>
            <a:headEnd/>
            <a:tailEnd/>
          </a:ln>
        </p:spPr>
        <p:txBody>
          <a:bodyPr wrap="none" lIns="82124" tIns="41061" rIns="82124" bIns="41061">
            <a:spAutoFit/>
          </a:bodyPr>
          <a:lstStyle/>
          <a:p>
            <a:pPr defTabSz="814388"/>
            <a:r>
              <a:rPr lang="en-US" sz="2000" b="1">
                <a:solidFill>
                  <a:srgbClr val="FFFF00"/>
                </a:solidFill>
              </a:rPr>
              <a:t>2000</a:t>
            </a:r>
            <a:r>
              <a:rPr lang="en-US" sz="1000" b="1">
                <a:solidFill>
                  <a:srgbClr val="FFFF00"/>
                </a:solidFill>
              </a:rPr>
              <a:t>(cont)</a:t>
            </a:r>
          </a:p>
        </p:txBody>
      </p:sp>
      <p:sp>
        <p:nvSpPr>
          <p:cNvPr id="54" name="Rectangle 53"/>
          <p:cNvSpPr>
            <a:spLocks noChangeArrowheads="1"/>
          </p:cNvSpPr>
          <p:nvPr/>
        </p:nvSpPr>
        <p:spPr bwMode="auto">
          <a:xfrm>
            <a:off x="3132138" y="2151063"/>
            <a:ext cx="808037" cy="4360862"/>
          </a:xfrm>
          <a:prstGeom prst="rect">
            <a:avLst/>
          </a:prstGeom>
          <a:solidFill>
            <a:srgbClr val="FFFFFF"/>
          </a:solidFill>
          <a:ln w="9525">
            <a:solidFill>
              <a:schemeClr val="tx1"/>
            </a:solidFill>
            <a:miter lim="800000"/>
            <a:headEnd/>
            <a:tailEnd/>
          </a:ln>
        </p:spPr>
        <p:txBody>
          <a:bodyPr wrap="none" lIns="73025" tIns="36512" rIns="73025" bIns="36512" anchor="ctr"/>
          <a:lstStyle/>
          <a:p>
            <a:endParaRPr lang="en-US"/>
          </a:p>
        </p:txBody>
      </p:sp>
      <p:pic>
        <p:nvPicPr>
          <p:cNvPr id="55" name="Picture 54" descr="arrowpoint"/>
          <p:cNvPicPr>
            <a:picLocks noChangeAspect="1" noChangeArrowheads="1"/>
          </p:cNvPicPr>
          <p:nvPr/>
        </p:nvPicPr>
        <p:blipFill>
          <a:blip r:embed="rId34" cstate="print"/>
          <a:srcRect/>
          <a:stretch>
            <a:fillRect/>
          </a:stretch>
        </p:blipFill>
        <p:spPr bwMode="auto">
          <a:xfrm>
            <a:off x="3352800" y="2392363"/>
            <a:ext cx="539750" cy="215900"/>
          </a:xfrm>
          <a:prstGeom prst="rect">
            <a:avLst/>
          </a:prstGeom>
          <a:noFill/>
          <a:ln w="9525">
            <a:noFill/>
            <a:miter lim="800000"/>
            <a:headEnd/>
            <a:tailEnd/>
          </a:ln>
        </p:spPr>
      </p:pic>
      <p:pic>
        <p:nvPicPr>
          <p:cNvPr id="56" name="Picture 55" descr="hynex"/>
          <p:cNvPicPr>
            <a:picLocks noChangeAspect="1" noChangeArrowheads="1"/>
          </p:cNvPicPr>
          <p:nvPr/>
        </p:nvPicPr>
        <p:blipFill>
          <a:blip r:embed="rId35" cstate="print"/>
          <a:srcRect/>
          <a:stretch>
            <a:fillRect/>
          </a:stretch>
        </p:blipFill>
        <p:spPr bwMode="auto">
          <a:xfrm>
            <a:off x="3381375" y="2894013"/>
            <a:ext cx="492125" cy="217487"/>
          </a:xfrm>
          <a:prstGeom prst="rect">
            <a:avLst/>
          </a:prstGeom>
          <a:noFill/>
          <a:ln w="9525">
            <a:noFill/>
            <a:miter lim="800000"/>
            <a:headEnd/>
            <a:tailEnd/>
          </a:ln>
        </p:spPr>
      </p:pic>
      <p:pic>
        <p:nvPicPr>
          <p:cNvPr id="57" name="Picture 56" descr="komodo"/>
          <p:cNvPicPr>
            <a:picLocks noChangeAspect="1" noChangeArrowheads="1"/>
          </p:cNvPicPr>
          <p:nvPr/>
        </p:nvPicPr>
        <p:blipFill>
          <a:blip r:embed="rId36" cstate="print"/>
          <a:srcRect/>
          <a:stretch>
            <a:fillRect/>
          </a:stretch>
        </p:blipFill>
        <p:spPr bwMode="auto">
          <a:xfrm>
            <a:off x="3170238" y="3417888"/>
            <a:ext cx="711200" cy="176212"/>
          </a:xfrm>
          <a:prstGeom prst="rect">
            <a:avLst/>
          </a:prstGeom>
          <a:noFill/>
          <a:ln w="9525">
            <a:noFill/>
            <a:miter lim="800000"/>
            <a:headEnd/>
            <a:tailEnd/>
          </a:ln>
        </p:spPr>
      </p:pic>
      <p:pic>
        <p:nvPicPr>
          <p:cNvPr id="58" name="Picture 57" descr="netiverse"/>
          <p:cNvPicPr>
            <a:picLocks noChangeAspect="1" noChangeArrowheads="1"/>
          </p:cNvPicPr>
          <p:nvPr/>
        </p:nvPicPr>
        <p:blipFill>
          <a:blip r:embed="rId37" cstate="print"/>
          <a:srcRect/>
          <a:stretch>
            <a:fillRect/>
          </a:stretch>
        </p:blipFill>
        <p:spPr bwMode="auto">
          <a:xfrm>
            <a:off x="3176588" y="3187700"/>
            <a:ext cx="606425" cy="169863"/>
          </a:xfrm>
          <a:prstGeom prst="rect">
            <a:avLst/>
          </a:prstGeom>
          <a:noFill/>
          <a:ln w="9525">
            <a:noFill/>
            <a:miter lim="800000"/>
            <a:headEnd/>
            <a:tailEnd/>
          </a:ln>
        </p:spPr>
      </p:pic>
      <p:pic>
        <p:nvPicPr>
          <p:cNvPr id="59" name="Picture 58" descr="qeyton"/>
          <p:cNvPicPr>
            <a:picLocks noChangeAspect="1" noChangeArrowheads="1"/>
          </p:cNvPicPr>
          <p:nvPr/>
        </p:nvPicPr>
        <p:blipFill>
          <a:blip r:embed="rId38" cstate="print"/>
          <a:srcRect/>
          <a:stretch>
            <a:fillRect/>
          </a:stretch>
        </p:blipFill>
        <p:spPr bwMode="auto">
          <a:xfrm>
            <a:off x="3144838" y="2674938"/>
            <a:ext cx="771525" cy="195262"/>
          </a:xfrm>
          <a:prstGeom prst="rect">
            <a:avLst/>
          </a:prstGeom>
          <a:noFill/>
          <a:ln w="9525">
            <a:noFill/>
            <a:miter lim="800000"/>
            <a:headEnd/>
            <a:tailEnd/>
          </a:ln>
        </p:spPr>
      </p:pic>
      <p:pic>
        <p:nvPicPr>
          <p:cNvPr id="60" name="Picture 59" descr="seagull"/>
          <p:cNvPicPr>
            <a:picLocks noChangeAspect="1" noChangeArrowheads="1"/>
          </p:cNvPicPr>
          <p:nvPr/>
        </p:nvPicPr>
        <p:blipFill>
          <a:blip r:embed="rId39" cstate="print">
            <a:clrChange>
              <a:clrFrom>
                <a:srgbClr val="FFFFFF"/>
              </a:clrFrom>
              <a:clrTo>
                <a:srgbClr val="FFFFFF">
                  <a:alpha val="0"/>
                </a:srgbClr>
              </a:clrTo>
            </a:clrChange>
          </a:blip>
          <a:srcRect t="19217" b="17082"/>
          <a:stretch>
            <a:fillRect/>
          </a:stretch>
        </p:blipFill>
        <p:spPr bwMode="auto">
          <a:xfrm>
            <a:off x="3063875" y="2185988"/>
            <a:ext cx="665163" cy="225425"/>
          </a:xfrm>
          <a:prstGeom prst="rect">
            <a:avLst/>
          </a:prstGeom>
          <a:noFill/>
          <a:ln w="9525">
            <a:noFill/>
            <a:miter lim="800000"/>
            <a:headEnd/>
            <a:tailEnd/>
          </a:ln>
        </p:spPr>
      </p:pic>
      <p:pic>
        <p:nvPicPr>
          <p:cNvPr id="61" name="Picture 60" descr="activevoice"/>
          <p:cNvPicPr>
            <a:picLocks noChangeAspect="1" noChangeArrowheads="1"/>
          </p:cNvPicPr>
          <p:nvPr/>
        </p:nvPicPr>
        <p:blipFill>
          <a:blip r:embed="rId40" cstate="print"/>
          <a:srcRect/>
          <a:stretch>
            <a:fillRect/>
          </a:stretch>
        </p:blipFill>
        <p:spPr bwMode="auto">
          <a:xfrm>
            <a:off x="3192463" y="5849938"/>
            <a:ext cx="684212" cy="274637"/>
          </a:xfrm>
          <a:prstGeom prst="rect">
            <a:avLst/>
          </a:prstGeom>
          <a:noFill/>
          <a:ln w="9525">
            <a:noFill/>
            <a:miter lim="800000"/>
            <a:headEnd/>
            <a:tailEnd/>
          </a:ln>
        </p:spPr>
      </p:pic>
      <p:pic>
        <p:nvPicPr>
          <p:cNvPr id="62" name="Picture 61" descr="cais"/>
          <p:cNvPicPr>
            <a:picLocks noChangeAspect="1" noChangeArrowheads="1"/>
          </p:cNvPicPr>
          <p:nvPr/>
        </p:nvPicPr>
        <p:blipFill>
          <a:blip r:embed="rId41" cstate="print"/>
          <a:srcRect/>
          <a:stretch>
            <a:fillRect/>
          </a:stretch>
        </p:blipFill>
        <p:spPr bwMode="auto">
          <a:xfrm>
            <a:off x="3198813" y="5576888"/>
            <a:ext cx="500062" cy="242887"/>
          </a:xfrm>
          <a:prstGeom prst="rect">
            <a:avLst/>
          </a:prstGeom>
          <a:noFill/>
          <a:ln w="9525">
            <a:noFill/>
            <a:miter lim="800000"/>
            <a:headEnd/>
            <a:tailEnd/>
          </a:ln>
        </p:spPr>
      </p:pic>
      <p:pic>
        <p:nvPicPr>
          <p:cNvPr id="63" name="Picture 62" descr="vovida"/>
          <p:cNvPicPr>
            <a:picLocks noChangeAspect="1" noChangeArrowheads="1"/>
          </p:cNvPicPr>
          <p:nvPr/>
        </p:nvPicPr>
        <p:blipFill>
          <a:blip r:embed="rId42" cstate="print"/>
          <a:srcRect/>
          <a:stretch>
            <a:fillRect/>
          </a:stretch>
        </p:blipFill>
        <p:spPr bwMode="auto">
          <a:xfrm>
            <a:off x="3165475" y="5270500"/>
            <a:ext cx="741363" cy="200025"/>
          </a:xfrm>
          <a:prstGeom prst="rect">
            <a:avLst/>
          </a:prstGeom>
          <a:noFill/>
          <a:ln w="9525">
            <a:noFill/>
            <a:miter lim="800000"/>
            <a:headEnd/>
            <a:tailEnd/>
          </a:ln>
        </p:spPr>
      </p:pic>
      <p:pic>
        <p:nvPicPr>
          <p:cNvPr id="64" name="Picture 63" descr="exio"/>
          <p:cNvPicPr>
            <a:picLocks noChangeAspect="1" noChangeArrowheads="1"/>
          </p:cNvPicPr>
          <p:nvPr/>
        </p:nvPicPr>
        <p:blipFill>
          <a:blip r:embed="rId43" cstate="print"/>
          <a:srcRect/>
          <a:stretch>
            <a:fillRect/>
          </a:stretch>
        </p:blipFill>
        <p:spPr bwMode="auto">
          <a:xfrm>
            <a:off x="3228975" y="6164263"/>
            <a:ext cx="488950" cy="284162"/>
          </a:xfrm>
          <a:prstGeom prst="rect">
            <a:avLst/>
          </a:prstGeom>
          <a:noFill/>
          <a:ln w="9525">
            <a:noFill/>
            <a:miter lim="800000"/>
            <a:headEnd/>
            <a:tailEnd/>
          </a:ln>
        </p:spPr>
      </p:pic>
      <p:pic>
        <p:nvPicPr>
          <p:cNvPr id="65" name="Picture 64" descr="radiata"/>
          <p:cNvPicPr>
            <a:picLocks noChangeAspect="1" noChangeArrowheads="1"/>
          </p:cNvPicPr>
          <p:nvPr/>
        </p:nvPicPr>
        <p:blipFill>
          <a:blip r:embed="rId44" cstate="print"/>
          <a:srcRect/>
          <a:stretch>
            <a:fillRect/>
          </a:stretch>
        </p:blipFill>
        <p:spPr bwMode="auto">
          <a:xfrm>
            <a:off x="3497263" y="3641725"/>
            <a:ext cx="427037" cy="355600"/>
          </a:xfrm>
          <a:prstGeom prst="rect">
            <a:avLst/>
          </a:prstGeom>
          <a:noFill/>
          <a:ln w="9525">
            <a:noFill/>
            <a:miter lim="800000"/>
            <a:headEnd/>
            <a:tailEnd/>
          </a:ln>
        </p:spPr>
      </p:pic>
      <p:pic>
        <p:nvPicPr>
          <p:cNvPr id="66" name="Picture 65" descr="ipcell"/>
          <p:cNvPicPr>
            <a:picLocks noChangeAspect="1" noChangeArrowheads="1"/>
          </p:cNvPicPr>
          <p:nvPr/>
        </p:nvPicPr>
        <p:blipFill>
          <a:blip r:embed="rId45" cstate="print"/>
          <a:srcRect/>
          <a:stretch>
            <a:fillRect/>
          </a:stretch>
        </p:blipFill>
        <p:spPr bwMode="auto">
          <a:xfrm>
            <a:off x="3168650" y="4997450"/>
            <a:ext cx="738188" cy="139700"/>
          </a:xfrm>
          <a:prstGeom prst="rect">
            <a:avLst/>
          </a:prstGeom>
          <a:noFill/>
          <a:ln w="9525">
            <a:noFill/>
            <a:miter lim="800000"/>
            <a:headEnd/>
            <a:tailEnd/>
          </a:ln>
        </p:spPr>
      </p:pic>
      <p:pic>
        <p:nvPicPr>
          <p:cNvPr id="67" name="Picture 66" descr="ipmobile"/>
          <p:cNvPicPr>
            <a:picLocks noChangeAspect="1" noChangeArrowheads="1"/>
          </p:cNvPicPr>
          <p:nvPr/>
        </p:nvPicPr>
        <p:blipFill>
          <a:blip r:embed="rId46" cstate="print"/>
          <a:srcRect/>
          <a:stretch>
            <a:fillRect/>
          </a:stretch>
        </p:blipFill>
        <p:spPr bwMode="auto">
          <a:xfrm>
            <a:off x="3217863" y="4314825"/>
            <a:ext cx="622300" cy="255588"/>
          </a:xfrm>
          <a:prstGeom prst="rect">
            <a:avLst/>
          </a:prstGeom>
          <a:noFill/>
          <a:ln w="9525">
            <a:noFill/>
            <a:miter lim="800000"/>
            <a:headEnd/>
            <a:tailEnd/>
          </a:ln>
        </p:spPr>
      </p:pic>
      <p:pic>
        <p:nvPicPr>
          <p:cNvPr id="68" name="Picture 67" descr="pixstream"/>
          <p:cNvPicPr>
            <a:picLocks noChangeAspect="1" noChangeArrowheads="1"/>
          </p:cNvPicPr>
          <p:nvPr/>
        </p:nvPicPr>
        <p:blipFill>
          <a:blip r:embed="rId47" cstate="print"/>
          <a:srcRect/>
          <a:stretch>
            <a:fillRect/>
          </a:stretch>
        </p:blipFill>
        <p:spPr bwMode="auto">
          <a:xfrm>
            <a:off x="3144838" y="4711700"/>
            <a:ext cx="779462" cy="169863"/>
          </a:xfrm>
          <a:prstGeom prst="rect">
            <a:avLst/>
          </a:prstGeom>
          <a:noFill/>
          <a:ln w="9525">
            <a:noFill/>
            <a:miter lim="800000"/>
            <a:headEnd/>
            <a:tailEnd/>
          </a:ln>
        </p:spPr>
      </p:pic>
      <p:pic>
        <p:nvPicPr>
          <p:cNvPr id="69" name="Picture 68" descr="nuspeed"/>
          <p:cNvPicPr>
            <a:picLocks noChangeAspect="1" noChangeArrowheads="1"/>
          </p:cNvPicPr>
          <p:nvPr/>
        </p:nvPicPr>
        <p:blipFill>
          <a:blip r:embed="rId48" cstate="print"/>
          <a:srcRect/>
          <a:stretch>
            <a:fillRect/>
          </a:stretch>
        </p:blipFill>
        <p:spPr bwMode="auto">
          <a:xfrm>
            <a:off x="3175000" y="3900488"/>
            <a:ext cx="306388" cy="403225"/>
          </a:xfrm>
          <a:prstGeom prst="rect">
            <a:avLst/>
          </a:prstGeom>
          <a:noFill/>
          <a:ln w="9525">
            <a:noFill/>
            <a:miter lim="800000"/>
            <a:headEnd/>
            <a:tailEnd/>
          </a:ln>
        </p:spPr>
      </p:pic>
      <p:sp>
        <p:nvSpPr>
          <p:cNvPr id="70" name="AutoShape 69"/>
          <p:cNvSpPr>
            <a:spLocks noChangeArrowheads="1"/>
          </p:cNvSpPr>
          <p:nvPr/>
        </p:nvSpPr>
        <p:spPr bwMode="auto">
          <a:xfrm>
            <a:off x="7096125" y="1004888"/>
            <a:ext cx="977900" cy="1447800"/>
          </a:xfrm>
          <a:prstGeom prst="roundRect">
            <a:avLst>
              <a:gd name="adj" fmla="val 16667"/>
            </a:avLst>
          </a:prstGeom>
          <a:gradFill rotWithShape="1">
            <a:gsLst>
              <a:gs pos="0">
                <a:srgbClr val="0183B7"/>
              </a:gs>
              <a:gs pos="100000">
                <a:srgbClr val="003D55">
                  <a:alpha val="0"/>
                </a:srgbClr>
              </a:gs>
            </a:gsLst>
            <a:lin ang="5400000" scaled="1"/>
          </a:gradFill>
          <a:ln w="9525" algn="ctr">
            <a:noFill/>
            <a:round/>
            <a:headEnd/>
            <a:tailEnd/>
          </a:ln>
        </p:spPr>
        <p:txBody>
          <a:bodyPr wrap="none" lIns="73025" tIns="36512" rIns="73025" bIns="36512" anchor="ctr"/>
          <a:lstStyle/>
          <a:p>
            <a:endParaRPr lang="en-US"/>
          </a:p>
        </p:txBody>
      </p:sp>
      <p:sp>
        <p:nvSpPr>
          <p:cNvPr id="71" name="AutoShape 70"/>
          <p:cNvSpPr>
            <a:spLocks noChangeArrowheads="1"/>
          </p:cNvSpPr>
          <p:nvPr/>
        </p:nvSpPr>
        <p:spPr bwMode="auto">
          <a:xfrm>
            <a:off x="7113588" y="1004888"/>
            <a:ext cx="977900" cy="3376612"/>
          </a:xfrm>
          <a:prstGeom prst="roundRect">
            <a:avLst>
              <a:gd name="adj" fmla="val 16667"/>
            </a:avLst>
          </a:prstGeom>
          <a:gradFill rotWithShape="1">
            <a:gsLst>
              <a:gs pos="0">
                <a:srgbClr val="0183B7"/>
              </a:gs>
              <a:gs pos="100000">
                <a:srgbClr val="003D55">
                  <a:alpha val="0"/>
                </a:srgbClr>
              </a:gs>
            </a:gsLst>
            <a:lin ang="5400000" scaled="1"/>
          </a:gradFill>
          <a:ln w="9525" algn="ctr">
            <a:noFill/>
            <a:round/>
            <a:headEnd/>
            <a:tailEnd/>
          </a:ln>
        </p:spPr>
        <p:txBody>
          <a:bodyPr wrap="none" lIns="73025" tIns="36512" rIns="73025" bIns="36512" anchor="ctr"/>
          <a:lstStyle/>
          <a:p>
            <a:endParaRPr lang="en-US"/>
          </a:p>
        </p:txBody>
      </p:sp>
      <p:sp>
        <p:nvSpPr>
          <p:cNvPr id="72" name="Rectangle 71"/>
          <p:cNvSpPr>
            <a:spLocks noChangeArrowheads="1"/>
          </p:cNvSpPr>
          <p:nvPr/>
        </p:nvSpPr>
        <p:spPr bwMode="auto">
          <a:xfrm>
            <a:off x="7173913" y="1395413"/>
            <a:ext cx="808037" cy="2927350"/>
          </a:xfrm>
          <a:prstGeom prst="rect">
            <a:avLst/>
          </a:prstGeom>
          <a:solidFill>
            <a:srgbClr val="FFFFFF"/>
          </a:solidFill>
          <a:ln w="9525">
            <a:solidFill>
              <a:schemeClr val="tx1"/>
            </a:solidFill>
            <a:miter lim="800000"/>
            <a:headEnd/>
            <a:tailEnd/>
          </a:ln>
        </p:spPr>
        <p:txBody>
          <a:bodyPr wrap="none" lIns="73025" tIns="36512" rIns="73025" bIns="36512" anchor="ctr"/>
          <a:lstStyle/>
          <a:p>
            <a:endParaRPr lang="en-US"/>
          </a:p>
        </p:txBody>
      </p:sp>
      <p:sp>
        <p:nvSpPr>
          <p:cNvPr id="73" name="Text Box 72"/>
          <p:cNvSpPr txBox="1">
            <a:spLocks noChangeArrowheads="1"/>
          </p:cNvSpPr>
          <p:nvPr/>
        </p:nvSpPr>
        <p:spPr bwMode="auto">
          <a:xfrm>
            <a:off x="7216775" y="1035050"/>
            <a:ext cx="730250" cy="357188"/>
          </a:xfrm>
          <a:prstGeom prst="rect">
            <a:avLst/>
          </a:prstGeom>
          <a:noFill/>
          <a:ln w="9525" algn="ctr">
            <a:noFill/>
            <a:miter lim="800000"/>
            <a:headEnd/>
            <a:tailEnd/>
          </a:ln>
        </p:spPr>
        <p:txBody>
          <a:bodyPr wrap="none" lIns="82124" tIns="41061" rIns="82124" bIns="41061">
            <a:spAutoFit/>
          </a:bodyPr>
          <a:lstStyle/>
          <a:p>
            <a:pPr defTabSz="814388"/>
            <a:r>
              <a:rPr lang="en-US" sz="2000" b="1">
                <a:solidFill>
                  <a:srgbClr val="FFFF00"/>
                </a:solidFill>
              </a:rPr>
              <a:t>2007</a:t>
            </a:r>
          </a:p>
        </p:txBody>
      </p:sp>
      <p:pic>
        <p:nvPicPr>
          <p:cNvPr id="74" name="Picture 73" descr="ironport"/>
          <p:cNvPicPr>
            <a:picLocks noChangeAspect="1" noChangeArrowheads="1"/>
          </p:cNvPicPr>
          <p:nvPr/>
        </p:nvPicPr>
        <p:blipFill>
          <a:blip r:embed="rId49" cstate="print"/>
          <a:srcRect/>
          <a:stretch>
            <a:fillRect/>
          </a:stretch>
        </p:blipFill>
        <p:spPr bwMode="auto">
          <a:xfrm>
            <a:off x="7204075" y="1427163"/>
            <a:ext cx="735013" cy="223837"/>
          </a:xfrm>
          <a:prstGeom prst="rect">
            <a:avLst/>
          </a:prstGeom>
          <a:noFill/>
          <a:ln w="9525">
            <a:noFill/>
            <a:miter lim="800000"/>
            <a:headEnd/>
            <a:tailEnd/>
          </a:ln>
        </p:spPr>
      </p:pic>
      <p:pic>
        <p:nvPicPr>
          <p:cNvPr id="75" name="Picture 74" descr="fiveacross"/>
          <p:cNvPicPr>
            <a:picLocks noChangeAspect="1" noChangeArrowheads="1"/>
          </p:cNvPicPr>
          <p:nvPr/>
        </p:nvPicPr>
        <p:blipFill>
          <a:blip r:embed="rId50" cstate="print"/>
          <a:srcRect/>
          <a:stretch>
            <a:fillRect/>
          </a:stretch>
        </p:blipFill>
        <p:spPr bwMode="auto">
          <a:xfrm>
            <a:off x="7202488" y="1641475"/>
            <a:ext cx="742950" cy="357188"/>
          </a:xfrm>
          <a:prstGeom prst="rect">
            <a:avLst/>
          </a:prstGeom>
          <a:noFill/>
          <a:ln w="9525">
            <a:noFill/>
            <a:miter lim="800000"/>
            <a:headEnd/>
            <a:tailEnd/>
          </a:ln>
        </p:spPr>
      </p:pic>
      <p:pic>
        <p:nvPicPr>
          <p:cNvPr id="76" name="Picture 75" descr="neopath"/>
          <p:cNvPicPr>
            <a:picLocks noChangeAspect="1" noChangeArrowheads="1"/>
          </p:cNvPicPr>
          <p:nvPr/>
        </p:nvPicPr>
        <p:blipFill>
          <a:blip r:embed="rId51" cstate="print"/>
          <a:srcRect/>
          <a:stretch>
            <a:fillRect/>
          </a:stretch>
        </p:blipFill>
        <p:spPr bwMode="auto">
          <a:xfrm>
            <a:off x="7216775" y="2209800"/>
            <a:ext cx="720725" cy="271463"/>
          </a:xfrm>
          <a:prstGeom prst="rect">
            <a:avLst/>
          </a:prstGeom>
          <a:noFill/>
          <a:ln w="9525">
            <a:noFill/>
            <a:miter lim="800000"/>
            <a:headEnd/>
            <a:tailEnd/>
          </a:ln>
        </p:spPr>
      </p:pic>
      <p:pic>
        <p:nvPicPr>
          <p:cNvPr id="77" name="Picture 76" descr="reactivity"/>
          <p:cNvPicPr>
            <a:picLocks noChangeAspect="1" noChangeArrowheads="1"/>
          </p:cNvPicPr>
          <p:nvPr/>
        </p:nvPicPr>
        <p:blipFill>
          <a:blip r:embed="rId52" cstate="print"/>
          <a:srcRect/>
          <a:stretch>
            <a:fillRect/>
          </a:stretch>
        </p:blipFill>
        <p:spPr bwMode="auto">
          <a:xfrm>
            <a:off x="7204075" y="2024063"/>
            <a:ext cx="757238" cy="193675"/>
          </a:xfrm>
          <a:prstGeom prst="rect">
            <a:avLst/>
          </a:prstGeom>
          <a:noFill/>
          <a:ln w="9525">
            <a:noFill/>
            <a:miter lim="800000"/>
            <a:headEnd/>
            <a:tailEnd/>
          </a:ln>
        </p:spPr>
      </p:pic>
      <p:pic>
        <p:nvPicPr>
          <p:cNvPr id="78" name="Picture 77" descr="webex"/>
          <p:cNvPicPr>
            <a:picLocks noChangeAspect="1" noChangeArrowheads="1"/>
          </p:cNvPicPr>
          <p:nvPr/>
        </p:nvPicPr>
        <p:blipFill>
          <a:blip r:embed="rId53" cstate="print"/>
          <a:srcRect/>
          <a:stretch>
            <a:fillRect/>
          </a:stretch>
        </p:blipFill>
        <p:spPr bwMode="auto">
          <a:xfrm>
            <a:off x="7223125" y="2500313"/>
            <a:ext cx="715963" cy="217487"/>
          </a:xfrm>
          <a:prstGeom prst="rect">
            <a:avLst/>
          </a:prstGeom>
          <a:noFill/>
          <a:ln w="9525">
            <a:noFill/>
            <a:miter lim="800000"/>
            <a:headEnd/>
            <a:tailEnd/>
          </a:ln>
        </p:spPr>
      </p:pic>
      <p:pic>
        <p:nvPicPr>
          <p:cNvPr id="79" name="Picture 78" descr="spanslogic"/>
          <p:cNvPicPr>
            <a:picLocks noChangeAspect="1" noChangeArrowheads="1"/>
          </p:cNvPicPr>
          <p:nvPr/>
        </p:nvPicPr>
        <p:blipFill>
          <a:blip r:embed="rId54" cstate="print"/>
          <a:srcRect/>
          <a:stretch>
            <a:fillRect/>
          </a:stretch>
        </p:blipFill>
        <p:spPr bwMode="auto">
          <a:xfrm>
            <a:off x="7299325" y="2728913"/>
            <a:ext cx="592138" cy="396875"/>
          </a:xfrm>
          <a:prstGeom prst="rect">
            <a:avLst/>
          </a:prstGeom>
          <a:noFill/>
          <a:ln w="9525">
            <a:noFill/>
            <a:miter lim="800000"/>
            <a:headEnd/>
            <a:tailEnd/>
          </a:ln>
        </p:spPr>
      </p:pic>
      <p:pic>
        <p:nvPicPr>
          <p:cNvPr id="80" name="Picture 79" descr="broadware"/>
          <p:cNvPicPr>
            <a:picLocks noChangeAspect="1" noChangeArrowheads="1"/>
          </p:cNvPicPr>
          <p:nvPr/>
        </p:nvPicPr>
        <p:blipFill>
          <a:blip r:embed="rId55" cstate="print"/>
          <a:srcRect/>
          <a:stretch>
            <a:fillRect/>
          </a:stretch>
        </p:blipFill>
        <p:spPr bwMode="auto">
          <a:xfrm>
            <a:off x="7232650" y="3173413"/>
            <a:ext cx="715963" cy="142875"/>
          </a:xfrm>
          <a:prstGeom prst="rect">
            <a:avLst/>
          </a:prstGeom>
          <a:noFill/>
          <a:ln w="9525">
            <a:noFill/>
            <a:miter lim="800000"/>
            <a:headEnd/>
            <a:tailEnd/>
          </a:ln>
        </p:spPr>
      </p:pic>
      <p:pic>
        <p:nvPicPr>
          <p:cNvPr id="81" name="Picture 80" descr="cognio"/>
          <p:cNvPicPr>
            <a:picLocks noChangeAspect="1" noChangeArrowheads="1"/>
          </p:cNvPicPr>
          <p:nvPr/>
        </p:nvPicPr>
        <p:blipFill>
          <a:blip r:embed="rId56" cstate="print"/>
          <a:srcRect/>
          <a:stretch>
            <a:fillRect/>
          </a:stretch>
        </p:blipFill>
        <p:spPr bwMode="auto">
          <a:xfrm>
            <a:off x="7199313" y="3357563"/>
            <a:ext cx="747712" cy="179387"/>
          </a:xfrm>
          <a:prstGeom prst="rect">
            <a:avLst/>
          </a:prstGeom>
          <a:noFill/>
          <a:ln w="9525">
            <a:noFill/>
            <a:miter lim="800000"/>
            <a:headEnd/>
            <a:tailEnd/>
          </a:ln>
        </p:spPr>
      </p:pic>
      <p:pic>
        <p:nvPicPr>
          <p:cNvPr id="82" name="Picture 81" descr="latigent"/>
          <p:cNvPicPr>
            <a:picLocks noChangeAspect="1" noChangeArrowheads="1"/>
          </p:cNvPicPr>
          <p:nvPr/>
        </p:nvPicPr>
        <p:blipFill>
          <a:blip r:embed="rId57" cstate="print"/>
          <a:srcRect/>
          <a:stretch>
            <a:fillRect/>
          </a:stretch>
        </p:blipFill>
        <p:spPr bwMode="auto">
          <a:xfrm>
            <a:off x="7199313" y="3576638"/>
            <a:ext cx="760412" cy="146050"/>
          </a:xfrm>
          <a:prstGeom prst="rect">
            <a:avLst/>
          </a:prstGeom>
          <a:noFill/>
          <a:ln w="9525">
            <a:noFill/>
            <a:miter lim="800000"/>
            <a:headEnd/>
            <a:tailEnd/>
          </a:ln>
        </p:spPr>
      </p:pic>
      <p:pic>
        <p:nvPicPr>
          <p:cNvPr id="83" name="Picture 82" descr="navini"/>
          <p:cNvPicPr>
            <a:picLocks noChangeAspect="1" noChangeArrowheads="1"/>
          </p:cNvPicPr>
          <p:nvPr/>
        </p:nvPicPr>
        <p:blipFill>
          <a:blip r:embed="rId58" cstate="print"/>
          <a:srcRect/>
          <a:stretch>
            <a:fillRect/>
          </a:stretch>
        </p:blipFill>
        <p:spPr bwMode="auto">
          <a:xfrm>
            <a:off x="7202488" y="3749675"/>
            <a:ext cx="746125" cy="173038"/>
          </a:xfrm>
          <a:prstGeom prst="rect">
            <a:avLst/>
          </a:prstGeom>
          <a:noFill/>
          <a:ln w="9525">
            <a:noFill/>
            <a:miter lim="800000"/>
            <a:headEnd/>
            <a:tailEnd/>
          </a:ln>
        </p:spPr>
      </p:pic>
      <p:pic>
        <p:nvPicPr>
          <p:cNvPr id="84" name="Picture 83" descr="securent"/>
          <p:cNvPicPr>
            <a:picLocks noChangeAspect="1" noChangeArrowheads="1"/>
          </p:cNvPicPr>
          <p:nvPr/>
        </p:nvPicPr>
        <p:blipFill>
          <a:blip r:embed="rId59" cstate="print"/>
          <a:srcRect/>
          <a:stretch>
            <a:fillRect/>
          </a:stretch>
        </p:blipFill>
        <p:spPr bwMode="auto">
          <a:xfrm>
            <a:off x="7192963" y="3951288"/>
            <a:ext cx="746125" cy="209550"/>
          </a:xfrm>
          <a:prstGeom prst="rect">
            <a:avLst/>
          </a:prstGeom>
          <a:noFill/>
          <a:ln w="9525">
            <a:noFill/>
            <a:miter lim="800000"/>
            <a:headEnd/>
            <a:tailEnd/>
          </a:ln>
        </p:spPr>
      </p:pic>
      <p:sp>
        <p:nvSpPr>
          <p:cNvPr id="85" name="AutoShape 84"/>
          <p:cNvSpPr>
            <a:spLocks noChangeArrowheads="1"/>
          </p:cNvSpPr>
          <p:nvPr/>
        </p:nvSpPr>
        <p:spPr bwMode="auto">
          <a:xfrm>
            <a:off x="-7938" y="4492625"/>
            <a:ext cx="976313" cy="1449388"/>
          </a:xfrm>
          <a:prstGeom prst="roundRect">
            <a:avLst>
              <a:gd name="adj" fmla="val 16667"/>
            </a:avLst>
          </a:prstGeom>
          <a:gradFill rotWithShape="1">
            <a:gsLst>
              <a:gs pos="0">
                <a:srgbClr val="0183B7"/>
              </a:gs>
              <a:gs pos="100000">
                <a:srgbClr val="003D55">
                  <a:alpha val="0"/>
                </a:srgbClr>
              </a:gs>
            </a:gsLst>
            <a:lin ang="5400000" scaled="1"/>
          </a:gradFill>
          <a:ln w="9525" algn="ctr">
            <a:noFill/>
            <a:round/>
            <a:headEnd/>
            <a:tailEnd/>
          </a:ln>
        </p:spPr>
        <p:txBody>
          <a:bodyPr wrap="none" lIns="73025" tIns="36512" rIns="73025" bIns="36512" anchor="ctr"/>
          <a:lstStyle/>
          <a:p>
            <a:endParaRPr lang="en-US"/>
          </a:p>
        </p:txBody>
      </p:sp>
      <p:sp>
        <p:nvSpPr>
          <p:cNvPr id="86" name="Text Box 85"/>
          <p:cNvSpPr txBox="1">
            <a:spLocks noChangeArrowheads="1"/>
          </p:cNvSpPr>
          <p:nvPr/>
        </p:nvSpPr>
        <p:spPr bwMode="auto">
          <a:xfrm>
            <a:off x="163513" y="4476750"/>
            <a:ext cx="730250" cy="357188"/>
          </a:xfrm>
          <a:prstGeom prst="rect">
            <a:avLst/>
          </a:prstGeom>
          <a:noFill/>
          <a:ln w="9525" algn="ctr">
            <a:noFill/>
            <a:miter lim="800000"/>
            <a:headEnd/>
            <a:tailEnd/>
          </a:ln>
        </p:spPr>
        <p:txBody>
          <a:bodyPr wrap="none" lIns="82124" tIns="41061" rIns="82124" bIns="41061">
            <a:spAutoFit/>
          </a:bodyPr>
          <a:lstStyle/>
          <a:p>
            <a:pPr defTabSz="814388"/>
            <a:r>
              <a:rPr lang="en-US" sz="2000" b="1">
                <a:solidFill>
                  <a:srgbClr val="FFFF00"/>
                </a:solidFill>
              </a:rPr>
              <a:t>1996</a:t>
            </a:r>
          </a:p>
        </p:txBody>
      </p:sp>
      <p:sp>
        <p:nvSpPr>
          <p:cNvPr id="87" name="Rectangle 86"/>
          <p:cNvSpPr>
            <a:spLocks noChangeArrowheads="1"/>
          </p:cNvSpPr>
          <p:nvPr/>
        </p:nvSpPr>
        <p:spPr bwMode="auto">
          <a:xfrm>
            <a:off x="100013" y="4791075"/>
            <a:ext cx="808037" cy="1716088"/>
          </a:xfrm>
          <a:prstGeom prst="rect">
            <a:avLst/>
          </a:prstGeom>
          <a:solidFill>
            <a:srgbClr val="FFFFFF"/>
          </a:solidFill>
          <a:ln w="9525">
            <a:solidFill>
              <a:schemeClr val="tx1"/>
            </a:solidFill>
            <a:miter lim="800000"/>
            <a:headEnd/>
            <a:tailEnd/>
          </a:ln>
        </p:spPr>
        <p:txBody>
          <a:bodyPr wrap="none" lIns="73025" tIns="36512" rIns="73025" bIns="36512" anchor="ctr"/>
          <a:lstStyle/>
          <a:p>
            <a:endParaRPr lang="en-US"/>
          </a:p>
        </p:txBody>
      </p:sp>
      <p:pic>
        <p:nvPicPr>
          <p:cNvPr id="88" name="Picture 87" descr="tgv"/>
          <p:cNvPicPr>
            <a:picLocks noChangeAspect="1" noChangeArrowheads="1"/>
          </p:cNvPicPr>
          <p:nvPr/>
        </p:nvPicPr>
        <p:blipFill>
          <a:blip r:embed="rId60" cstate="print"/>
          <a:srcRect/>
          <a:stretch>
            <a:fillRect/>
          </a:stretch>
        </p:blipFill>
        <p:spPr bwMode="auto">
          <a:xfrm>
            <a:off x="293688" y="4830763"/>
            <a:ext cx="425450" cy="255587"/>
          </a:xfrm>
          <a:prstGeom prst="rect">
            <a:avLst/>
          </a:prstGeom>
          <a:noFill/>
          <a:ln w="9525">
            <a:noFill/>
            <a:miter lim="800000"/>
            <a:headEnd/>
            <a:tailEnd/>
          </a:ln>
        </p:spPr>
      </p:pic>
      <p:pic>
        <p:nvPicPr>
          <p:cNvPr id="89" name="Picture 88" descr="stratacom"/>
          <p:cNvPicPr>
            <a:picLocks noChangeAspect="1" noChangeArrowheads="1"/>
          </p:cNvPicPr>
          <p:nvPr/>
        </p:nvPicPr>
        <p:blipFill>
          <a:blip r:embed="rId61" cstate="print"/>
          <a:srcRect/>
          <a:stretch>
            <a:fillRect/>
          </a:stretch>
        </p:blipFill>
        <p:spPr bwMode="auto">
          <a:xfrm>
            <a:off x="158750" y="5075238"/>
            <a:ext cx="673100" cy="303212"/>
          </a:xfrm>
          <a:prstGeom prst="rect">
            <a:avLst/>
          </a:prstGeom>
          <a:noFill/>
          <a:ln w="9525">
            <a:noFill/>
            <a:miter lim="800000"/>
            <a:headEnd/>
            <a:tailEnd/>
          </a:ln>
        </p:spPr>
      </p:pic>
      <p:pic>
        <p:nvPicPr>
          <p:cNvPr id="90" name="Picture 89" descr="telebit"/>
          <p:cNvPicPr>
            <a:picLocks noChangeAspect="1" noChangeArrowheads="1"/>
          </p:cNvPicPr>
          <p:nvPr/>
        </p:nvPicPr>
        <p:blipFill>
          <a:blip r:embed="rId62" cstate="print"/>
          <a:srcRect/>
          <a:stretch>
            <a:fillRect/>
          </a:stretch>
        </p:blipFill>
        <p:spPr bwMode="auto">
          <a:xfrm>
            <a:off x="244475" y="5403850"/>
            <a:ext cx="554038" cy="188913"/>
          </a:xfrm>
          <a:prstGeom prst="rect">
            <a:avLst/>
          </a:prstGeom>
          <a:noFill/>
          <a:ln w="9525">
            <a:noFill/>
            <a:miter lim="800000"/>
            <a:headEnd/>
            <a:tailEnd/>
          </a:ln>
        </p:spPr>
      </p:pic>
      <p:pic>
        <p:nvPicPr>
          <p:cNvPr id="91" name="Picture 90" descr="nashoba"/>
          <p:cNvPicPr>
            <a:picLocks noChangeAspect="1" noChangeArrowheads="1"/>
          </p:cNvPicPr>
          <p:nvPr/>
        </p:nvPicPr>
        <p:blipFill>
          <a:blip r:embed="rId63" cstate="print"/>
          <a:srcRect/>
          <a:stretch>
            <a:fillRect/>
          </a:stretch>
        </p:blipFill>
        <p:spPr bwMode="auto">
          <a:xfrm>
            <a:off x="312738" y="5592763"/>
            <a:ext cx="385762" cy="265112"/>
          </a:xfrm>
          <a:prstGeom prst="rect">
            <a:avLst/>
          </a:prstGeom>
          <a:noFill/>
          <a:ln w="9525">
            <a:noFill/>
            <a:miter lim="800000"/>
            <a:headEnd/>
            <a:tailEnd/>
          </a:ln>
        </p:spPr>
      </p:pic>
      <p:pic>
        <p:nvPicPr>
          <p:cNvPr id="92" name="Picture 91" descr="granite"/>
          <p:cNvPicPr>
            <a:picLocks noChangeAspect="1" noChangeArrowheads="1"/>
          </p:cNvPicPr>
          <p:nvPr/>
        </p:nvPicPr>
        <p:blipFill>
          <a:blip r:embed="rId64" cstate="print"/>
          <a:srcRect/>
          <a:stretch>
            <a:fillRect/>
          </a:stretch>
        </p:blipFill>
        <p:spPr bwMode="auto">
          <a:xfrm>
            <a:off x="201613" y="5875338"/>
            <a:ext cx="615950" cy="128587"/>
          </a:xfrm>
          <a:prstGeom prst="rect">
            <a:avLst/>
          </a:prstGeom>
          <a:noFill/>
          <a:ln w="9525">
            <a:noFill/>
            <a:miter lim="800000"/>
            <a:headEnd/>
            <a:tailEnd/>
          </a:ln>
        </p:spPr>
      </p:pic>
      <p:pic>
        <p:nvPicPr>
          <p:cNvPr id="93" name="Picture 92" descr="netsys"/>
          <p:cNvPicPr>
            <a:picLocks noChangeAspect="1" noChangeArrowheads="1"/>
          </p:cNvPicPr>
          <p:nvPr/>
        </p:nvPicPr>
        <p:blipFill>
          <a:blip r:embed="rId65" cstate="print"/>
          <a:srcRect/>
          <a:stretch>
            <a:fillRect/>
          </a:stretch>
        </p:blipFill>
        <p:spPr bwMode="auto">
          <a:xfrm>
            <a:off x="209550" y="6018213"/>
            <a:ext cx="585788" cy="187325"/>
          </a:xfrm>
          <a:prstGeom prst="rect">
            <a:avLst/>
          </a:prstGeom>
          <a:noFill/>
          <a:ln w="9525">
            <a:noFill/>
            <a:miter lim="800000"/>
            <a:headEnd/>
            <a:tailEnd/>
          </a:ln>
        </p:spPr>
      </p:pic>
      <p:pic>
        <p:nvPicPr>
          <p:cNvPr id="94" name="Picture 93"/>
          <p:cNvPicPr>
            <a:picLocks noChangeAspect="1" noChangeArrowheads="1"/>
          </p:cNvPicPr>
          <p:nvPr/>
        </p:nvPicPr>
        <p:blipFill>
          <a:blip r:embed="rId66" cstate="print">
            <a:clrChange>
              <a:clrFrom>
                <a:srgbClr val="FAFFF1"/>
              </a:clrFrom>
              <a:clrTo>
                <a:srgbClr val="FAFFF1">
                  <a:alpha val="0"/>
                </a:srgbClr>
              </a:clrTo>
            </a:clrChange>
          </a:blip>
          <a:srcRect/>
          <a:stretch>
            <a:fillRect/>
          </a:stretch>
        </p:blipFill>
        <p:spPr bwMode="auto">
          <a:xfrm>
            <a:off x="184150" y="6229350"/>
            <a:ext cx="631825" cy="200025"/>
          </a:xfrm>
          <a:prstGeom prst="rect">
            <a:avLst/>
          </a:prstGeom>
          <a:noFill/>
          <a:ln w="9525" algn="ctr">
            <a:noFill/>
            <a:miter lim="800000"/>
            <a:headEnd/>
            <a:tailEnd/>
          </a:ln>
        </p:spPr>
      </p:pic>
      <p:pic>
        <p:nvPicPr>
          <p:cNvPr id="95" name="Picture 94" descr="sentient"/>
          <p:cNvPicPr>
            <a:picLocks noChangeAspect="1" noChangeArrowheads="1"/>
          </p:cNvPicPr>
          <p:nvPr/>
        </p:nvPicPr>
        <p:blipFill>
          <a:blip r:embed="rId67" cstate="print">
            <a:clrChange>
              <a:clrFrom>
                <a:srgbClr val="FFFFFF"/>
              </a:clrFrom>
              <a:clrTo>
                <a:srgbClr val="FFFFFF">
                  <a:alpha val="0"/>
                </a:srgbClr>
              </a:clrTo>
            </a:clrChange>
          </a:blip>
          <a:srcRect/>
          <a:stretch>
            <a:fillRect/>
          </a:stretch>
        </p:blipFill>
        <p:spPr bwMode="auto">
          <a:xfrm>
            <a:off x="1144588" y="5743575"/>
            <a:ext cx="360362" cy="249238"/>
          </a:xfrm>
          <a:prstGeom prst="rect">
            <a:avLst/>
          </a:prstGeom>
          <a:noFill/>
          <a:ln w="9525">
            <a:noFill/>
            <a:miter lim="800000"/>
            <a:headEnd/>
            <a:tailEnd/>
          </a:ln>
        </p:spPr>
      </p:pic>
      <p:pic>
        <p:nvPicPr>
          <p:cNvPr id="96" name="Picture 95" descr="geotel"/>
          <p:cNvPicPr>
            <a:picLocks noChangeAspect="1" noChangeArrowheads="1"/>
          </p:cNvPicPr>
          <p:nvPr/>
        </p:nvPicPr>
        <p:blipFill>
          <a:blip r:embed="rId68" cstate="print"/>
          <a:srcRect/>
          <a:stretch>
            <a:fillRect/>
          </a:stretch>
        </p:blipFill>
        <p:spPr bwMode="auto">
          <a:xfrm>
            <a:off x="1173163" y="6032500"/>
            <a:ext cx="366712" cy="141288"/>
          </a:xfrm>
          <a:prstGeom prst="rect">
            <a:avLst/>
          </a:prstGeom>
          <a:noFill/>
          <a:ln w="9525">
            <a:noFill/>
            <a:miter lim="800000"/>
            <a:headEnd/>
            <a:tailEnd/>
          </a:ln>
        </p:spPr>
      </p:pic>
      <p:sp>
        <p:nvSpPr>
          <p:cNvPr id="97" name="AutoShape 96"/>
          <p:cNvSpPr>
            <a:spLocks noChangeArrowheads="1"/>
          </p:cNvSpPr>
          <p:nvPr/>
        </p:nvSpPr>
        <p:spPr bwMode="auto">
          <a:xfrm>
            <a:off x="1003300" y="5210175"/>
            <a:ext cx="976313" cy="1447800"/>
          </a:xfrm>
          <a:prstGeom prst="roundRect">
            <a:avLst>
              <a:gd name="adj" fmla="val 16667"/>
            </a:avLst>
          </a:prstGeom>
          <a:gradFill rotWithShape="1">
            <a:gsLst>
              <a:gs pos="0">
                <a:srgbClr val="0183B7"/>
              </a:gs>
              <a:gs pos="100000">
                <a:srgbClr val="003D55">
                  <a:alpha val="0"/>
                </a:srgbClr>
              </a:gs>
            </a:gsLst>
            <a:lin ang="5400000" scaled="1"/>
          </a:gradFill>
          <a:ln w="9525" algn="ctr">
            <a:noFill/>
            <a:round/>
            <a:headEnd/>
            <a:tailEnd/>
          </a:ln>
        </p:spPr>
        <p:txBody>
          <a:bodyPr wrap="none" lIns="73025" tIns="36512" rIns="73025" bIns="36512" anchor="ctr"/>
          <a:lstStyle/>
          <a:p>
            <a:endParaRPr lang="en-US"/>
          </a:p>
        </p:txBody>
      </p:sp>
      <p:sp>
        <p:nvSpPr>
          <p:cNvPr id="98" name="Text Box 97"/>
          <p:cNvSpPr txBox="1">
            <a:spLocks noChangeArrowheads="1"/>
          </p:cNvSpPr>
          <p:nvPr/>
        </p:nvSpPr>
        <p:spPr bwMode="auto">
          <a:xfrm>
            <a:off x="1122363" y="5273675"/>
            <a:ext cx="730250" cy="357188"/>
          </a:xfrm>
          <a:prstGeom prst="rect">
            <a:avLst/>
          </a:prstGeom>
          <a:noFill/>
          <a:ln w="9525" algn="ctr">
            <a:noFill/>
            <a:miter lim="800000"/>
            <a:headEnd/>
            <a:tailEnd/>
          </a:ln>
        </p:spPr>
        <p:txBody>
          <a:bodyPr wrap="none" lIns="82124" tIns="41061" rIns="82124" bIns="41061">
            <a:spAutoFit/>
          </a:bodyPr>
          <a:lstStyle/>
          <a:p>
            <a:pPr defTabSz="814388"/>
            <a:r>
              <a:rPr lang="en-US" sz="2000" b="1">
                <a:solidFill>
                  <a:srgbClr val="FFFF00"/>
                </a:solidFill>
              </a:rPr>
              <a:t>1999</a:t>
            </a:r>
          </a:p>
        </p:txBody>
      </p:sp>
      <p:sp>
        <p:nvSpPr>
          <p:cNvPr id="99" name="Rectangle 98"/>
          <p:cNvSpPr>
            <a:spLocks noChangeArrowheads="1"/>
          </p:cNvSpPr>
          <p:nvPr/>
        </p:nvSpPr>
        <p:spPr bwMode="auto">
          <a:xfrm>
            <a:off x="1104900" y="5614988"/>
            <a:ext cx="808038" cy="896937"/>
          </a:xfrm>
          <a:prstGeom prst="rect">
            <a:avLst/>
          </a:prstGeom>
          <a:solidFill>
            <a:srgbClr val="FFFFFF"/>
          </a:solidFill>
          <a:ln w="9525">
            <a:solidFill>
              <a:schemeClr val="tx1"/>
            </a:solidFill>
            <a:miter lim="800000"/>
            <a:headEnd/>
            <a:tailEnd/>
          </a:ln>
        </p:spPr>
        <p:txBody>
          <a:bodyPr wrap="none" lIns="73025" tIns="36512" rIns="73025" bIns="36512" anchor="ctr"/>
          <a:lstStyle/>
          <a:p>
            <a:endParaRPr lang="en-US"/>
          </a:p>
        </p:txBody>
      </p:sp>
      <p:pic>
        <p:nvPicPr>
          <p:cNvPr id="100" name="Picture 99" descr="fibex"/>
          <p:cNvPicPr>
            <a:picLocks noChangeAspect="1" noChangeArrowheads="1"/>
          </p:cNvPicPr>
          <p:nvPr/>
        </p:nvPicPr>
        <p:blipFill>
          <a:blip r:embed="rId69" cstate="print"/>
          <a:srcRect/>
          <a:stretch>
            <a:fillRect/>
          </a:stretch>
        </p:blipFill>
        <p:spPr bwMode="auto">
          <a:xfrm>
            <a:off x="1531938" y="5648325"/>
            <a:ext cx="328612" cy="157163"/>
          </a:xfrm>
          <a:prstGeom prst="rect">
            <a:avLst/>
          </a:prstGeom>
          <a:noFill/>
          <a:ln w="9525">
            <a:noFill/>
            <a:miter lim="800000"/>
            <a:headEnd/>
            <a:tailEnd/>
          </a:ln>
        </p:spPr>
      </p:pic>
      <p:pic>
        <p:nvPicPr>
          <p:cNvPr id="101" name="Picture 100" descr="stratumone"/>
          <p:cNvPicPr>
            <a:picLocks noChangeAspect="1" noChangeArrowheads="1"/>
          </p:cNvPicPr>
          <p:nvPr/>
        </p:nvPicPr>
        <p:blipFill>
          <a:blip r:embed="rId70" cstate="print"/>
          <a:srcRect/>
          <a:stretch>
            <a:fillRect/>
          </a:stretch>
        </p:blipFill>
        <p:spPr bwMode="auto">
          <a:xfrm>
            <a:off x="1576388" y="5835650"/>
            <a:ext cx="269875" cy="255588"/>
          </a:xfrm>
          <a:prstGeom prst="rect">
            <a:avLst/>
          </a:prstGeom>
          <a:noFill/>
          <a:ln w="9525">
            <a:noFill/>
            <a:miter lim="800000"/>
            <a:headEnd/>
            <a:tailEnd/>
          </a:ln>
        </p:spPr>
      </p:pic>
      <p:pic>
        <p:nvPicPr>
          <p:cNvPr id="102" name="Picture 101" descr="amteva"/>
          <p:cNvPicPr>
            <a:picLocks noChangeAspect="1" noChangeArrowheads="1"/>
          </p:cNvPicPr>
          <p:nvPr/>
        </p:nvPicPr>
        <p:blipFill>
          <a:blip r:embed="rId71" cstate="print"/>
          <a:srcRect t="15465" b="4639"/>
          <a:stretch>
            <a:fillRect/>
          </a:stretch>
        </p:blipFill>
        <p:spPr bwMode="auto">
          <a:xfrm>
            <a:off x="1490663" y="6203950"/>
            <a:ext cx="369887" cy="114300"/>
          </a:xfrm>
          <a:prstGeom prst="rect">
            <a:avLst/>
          </a:prstGeom>
          <a:noFill/>
          <a:ln w="9525">
            <a:noFill/>
            <a:miter lim="800000"/>
            <a:headEnd/>
            <a:tailEnd/>
          </a:ln>
        </p:spPr>
      </p:pic>
      <p:pic>
        <p:nvPicPr>
          <p:cNvPr id="103" name="Picture 102" descr="transmedia"/>
          <p:cNvPicPr>
            <a:picLocks noChangeAspect="1" noChangeArrowheads="1"/>
          </p:cNvPicPr>
          <p:nvPr/>
        </p:nvPicPr>
        <p:blipFill>
          <a:blip r:embed="rId72" cstate="print"/>
          <a:srcRect/>
          <a:stretch>
            <a:fillRect/>
          </a:stretch>
        </p:blipFill>
        <p:spPr bwMode="auto">
          <a:xfrm>
            <a:off x="1154113" y="6307138"/>
            <a:ext cx="538162" cy="146050"/>
          </a:xfrm>
          <a:prstGeom prst="rect">
            <a:avLst/>
          </a:prstGeom>
          <a:noFill/>
          <a:ln w="9525">
            <a:noFill/>
            <a:miter lim="800000"/>
            <a:headEnd/>
            <a:tailEnd/>
          </a:ln>
        </p:spPr>
      </p:pic>
      <p:sp>
        <p:nvSpPr>
          <p:cNvPr id="104" name="AutoShape 103"/>
          <p:cNvSpPr>
            <a:spLocks noChangeArrowheads="1"/>
          </p:cNvSpPr>
          <p:nvPr/>
        </p:nvSpPr>
        <p:spPr bwMode="auto">
          <a:xfrm>
            <a:off x="-1588" y="1830388"/>
            <a:ext cx="977901" cy="1447800"/>
          </a:xfrm>
          <a:prstGeom prst="roundRect">
            <a:avLst>
              <a:gd name="adj" fmla="val 16667"/>
            </a:avLst>
          </a:prstGeom>
          <a:gradFill rotWithShape="1">
            <a:gsLst>
              <a:gs pos="0">
                <a:srgbClr val="0183B7"/>
              </a:gs>
              <a:gs pos="100000">
                <a:srgbClr val="003D55">
                  <a:alpha val="0"/>
                </a:srgbClr>
              </a:gs>
            </a:gsLst>
            <a:lin ang="5400000" scaled="1"/>
          </a:gradFill>
          <a:ln w="9525" algn="ctr">
            <a:noFill/>
            <a:round/>
            <a:headEnd/>
            <a:tailEnd/>
          </a:ln>
        </p:spPr>
        <p:txBody>
          <a:bodyPr wrap="none" lIns="73025" tIns="36512" rIns="73025" bIns="36512" anchor="ctr"/>
          <a:lstStyle/>
          <a:p>
            <a:endParaRPr lang="en-US"/>
          </a:p>
        </p:txBody>
      </p:sp>
      <p:sp>
        <p:nvSpPr>
          <p:cNvPr id="105" name="Rectangle 104"/>
          <p:cNvSpPr>
            <a:spLocks noChangeArrowheads="1"/>
          </p:cNvSpPr>
          <p:nvPr/>
        </p:nvSpPr>
        <p:spPr bwMode="auto">
          <a:xfrm>
            <a:off x="100013" y="2151063"/>
            <a:ext cx="809625" cy="674687"/>
          </a:xfrm>
          <a:prstGeom prst="rect">
            <a:avLst/>
          </a:prstGeom>
          <a:solidFill>
            <a:srgbClr val="FFFFFF"/>
          </a:solidFill>
          <a:ln w="9525">
            <a:solidFill>
              <a:schemeClr val="tx1"/>
            </a:solidFill>
            <a:miter lim="800000"/>
            <a:headEnd/>
            <a:tailEnd/>
          </a:ln>
        </p:spPr>
        <p:txBody>
          <a:bodyPr wrap="none" lIns="73025" tIns="36512" rIns="73025" bIns="36512" anchor="ctr"/>
          <a:lstStyle/>
          <a:p>
            <a:endParaRPr lang="en-US"/>
          </a:p>
        </p:txBody>
      </p:sp>
      <p:pic>
        <p:nvPicPr>
          <p:cNvPr id="106" name="Picture 105" descr="kalpana"/>
          <p:cNvPicPr>
            <a:picLocks noChangeAspect="1" noChangeArrowheads="1"/>
          </p:cNvPicPr>
          <p:nvPr/>
        </p:nvPicPr>
        <p:blipFill>
          <a:blip r:embed="rId73" cstate="print"/>
          <a:srcRect/>
          <a:stretch>
            <a:fillRect/>
          </a:stretch>
        </p:blipFill>
        <p:spPr bwMode="auto">
          <a:xfrm>
            <a:off x="203200" y="2627313"/>
            <a:ext cx="569913" cy="163512"/>
          </a:xfrm>
          <a:prstGeom prst="rect">
            <a:avLst/>
          </a:prstGeom>
          <a:noFill/>
          <a:ln w="9525">
            <a:noFill/>
            <a:miter lim="800000"/>
            <a:headEnd/>
            <a:tailEnd/>
          </a:ln>
        </p:spPr>
      </p:pic>
      <p:sp>
        <p:nvSpPr>
          <p:cNvPr id="107" name="Text Box 106"/>
          <p:cNvSpPr txBox="1">
            <a:spLocks noChangeArrowheads="1"/>
          </p:cNvSpPr>
          <p:nvPr/>
        </p:nvSpPr>
        <p:spPr bwMode="auto">
          <a:xfrm>
            <a:off x="163513" y="1862138"/>
            <a:ext cx="730250" cy="357187"/>
          </a:xfrm>
          <a:prstGeom prst="rect">
            <a:avLst/>
          </a:prstGeom>
          <a:noFill/>
          <a:ln w="9525" algn="ctr">
            <a:noFill/>
            <a:miter lim="800000"/>
            <a:headEnd/>
            <a:tailEnd/>
          </a:ln>
        </p:spPr>
        <p:txBody>
          <a:bodyPr wrap="none" lIns="82124" tIns="41061" rIns="82124" bIns="41061">
            <a:spAutoFit/>
          </a:bodyPr>
          <a:lstStyle/>
          <a:p>
            <a:pPr defTabSz="814388"/>
            <a:r>
              <a:rPr lang="en-US" sz="2000" b="1">
                <a:solidFill>
                  <a:srgbClr val="FFFF00"/>
                </a:solidFill>
              </a:rPr>
              <a:t>1994</a:t>
            </a:r>
          </a:p>
        </p:txBody>
      </p:sp>
      <p:sp>
        <p:nvSpPr>
          <p:cNvPr id="108" name="Rectangle 107"/>
          <p:cNvSpPr>
            <a:spLocks noChangeArrowheads="1"/>
          </p:cNvSpPr>
          <p:nvPr/>
        </p:nvSpPr>
        <p:spPr bwMode="auto">
          <a:xfrm>
            <a:off x="166688" y="2390775"/>
            <a:ext cx="674687" cy="219075"/>
          </a:xfrm>
          <a:prstGeom prst="rect">
            <a:avLst/>
          </a:prstGeom>
          <a:solidFill>
            <a:srgbClr val="FFFFFF"/>
          </a:solidFill>
          <a:ln w="9525">
            <a:noFill/>
            <a:miter lim="800000"/>
            <a:headEnd/>
            <a:tailEnd/>
          </a:ln>
        </p:spPr>
        <p:txBody>
          <a:bodyPr wrap="none" lIns="73025" tIns="36512" rIns="73025" bIns="36512" anchor="ctr"/>
          <a:lstStyle/>
          <a:p>
            <a:endParaRPr lang="en-US"/>
          </a:p>
        </p:txBody>
      </p:sp>
      <p:pic>
        <p:nvPicPr>
          <p:cNvPr id="109" name="Picture 108" descr="lightstream"/>
          <p:cNvPicPr>
            <a:picLocks noChangeAspect="1" noChangeArrowheads="1"/>
          </p:cNvPicPr>
          <p:nvPr/>
        </p:nvPicPr>
        <p:blipFill>
          <a:blip r:embed="rId74" cstate="print"/>
          <a:srcRect/>
          <a:stretch>
            <a:fillRect/>
          </a:stretch>
        </p:blipFill>
        <p:spPr bwMode="auto">
          <a:xfrm>
            <a:off x="192088" y="2414588"/>
            <a:ext cx="630237" cy="174625"/>
          </a:xfrm>
          <a:prstGeom prst="rect">
            <a:avLst/>
          </a:prstGeom>
          <a:noFill/>
          <a:ln w="9525">
            <a:noFill/>
            <a:miter lim="800000"/>
            <a:headEnd/>
            <a:tailEnd/>
          </a:ln>
        </p:spPr>
      </p:pic>
      <p:sp>
        <p:nvSpPr>
          <p:cNvPr id="110" name="Rectangle 109"/>
          <p:cNvSpPr>
            <a:spLocks noChangeArrowheads="1"/>
          </p:cNvSpPr>
          <p:nvPr/>
        </p:nvSpPr>
        <p:spPr bwMode="auto">
          <a:xfrm>
            <a:off x="166688" y="2162175"/>
            <a:ext cx="674687" cy="220663"/>
          </a:xfrm>
          <a:prstGeom prst="rect">
            <a:avLst/>
          </a:prstGeom>
          <a:solidFill>
            <a:srgbClr val="FFFFFF"/>
          </a:solidFill>
          <a:ln w="9525">
            <a:noFill/>
            <a:miter lim="800000"/>
            <a:headEnd/>
            <a:tailEnd/>
          </a:ln>
        </p:spPr>
        <p:txBody>
          <a:bodyPr wrap="none" lIns="73025" tIns="36512" rIns="73025" bIns="36512" anchor="ctr"/>
          <a:lstStyle/>
          <a:p>
            <a:endParaRPr lang="en-US"/>
          </a:p>
        </p:txBody>
      </p:sp>
      <p:pic>
        <p:nvPicPr>
          <p:cNvPr id="111" name="Picture 110" descr="newport"/>
          <p:cNvPicPr>
            <a:picLocks noChangeAspect="1" noChangeArrowheads="1"/>
          </p:cNvPicPr>
          <p:nvPr/>
        </p:nvPicPr>
        <p:blipFill>
          <a:blip r:embed="rId75" cstate="print"/>
          <a:srcRect/>
          <a:stretch>
            <a:fillRect/>
          </a:stretch>
        </p:blipFill>
        <p:spPr bwMode="auto">
          <a:xfrm>
            <a:off x="261938" y="2178050"/>
            <a:ext cx="484187" cy="193675"/>
          </a:xfrm>
          <a:prstGeom prst="rect">
            <a:avLst/>
          </a:prstGeom>
          <a:noFill/>
          <a:ln w="9525">
            <a:noFill/>
            <a:miter lim="800000"/>
            <a:headEnd/>
            <a:tailEnd/>
          </a:ln>
        </p:spPr>
      </p:pic>
      <p:sp>
        <p:nvSpPr>
          <p:cNvPr id="112" name="AutoShape 111"/>
          <p:cNvSpPr>
            <a:spLocks noChangeArrowheads="1"/>
          </p:cNvSpPr>
          <p:nvPr/>
        </p:nvSpPr>
        <p:spPr bwMode="auto">
          <a:xfrm>
            <a:off x="2036763" y="4543425"/>
            <a:ext cx="976312" cy="1987550"/>
          </a:xfrm>
          <a:prstGeom prst="roundRect">
            <a:avLst>
              <a:gd name="adj" fmla="val 16667"/>
            </a:avLst>
          </a:prstGeom>
          <a:gradFill rotWithShape="1">
            <a:gsLst>
              <a:gs pos="0">
                <a:srgbClr val="0183B7"/>
              </a:gs>
              <a:gs pos="100000">
                <a:srgbClr val="003D55">
                  <a:alpha val="0"/>
                </a:srgbClr>
              </a:gs>
            </a:gsLst>
            <a:lin ang="5400000" scaled="1"/>
          </a:gradFill>
          <a:ln w="9525" algn="ctr">
            <a:noFill/>
            <a:round/>
            <a:headEnd/>
            <a:tailEnd/>
          </a:ln>
        </p:spPr>
        <p:txBody>
          <a:bodyPr wrap="none" lIns="73025" tIns="36512" rIns="73025" bIns="36512" anchor="ctr"/>
          <a:lstStyle/>
          <a:p>
            <a:endParaRPr lang="en-US"/>
          </a:p>
        </p:txBody>
      </p:sp>
      <p:sp>
        <p:nvSpPr>
          <p:cNvPr id="113" name="Text Box 112"/>
          <p:cNvSpPr txBox="1">
            <a:spLocks noChangeArrowheads="1"/>
          </p:cNvSpPr>
          <p:nvPr/>
        </p:nvSpPr>
        <p:spPr bwMode="auto">
          <a:xfrm>
            <a:off x="2135188" y="4568825"/>
            <a:ext cx="730250" cy="357188"/>
          </a:xfrm>
          <a:prstGeom prst="rect">
            <a:avLst/>
          </a:prstGeom>
          <a:noFill/>
          <a:ln w="9525" algn="ctr">
            <a:noFill/>
            <a:miter lim="800000"/>
            <a:headEnd/>
            <a:tailEnd/>
          </a:ln>
        </p:spPr>
        <p:txBody>
          <a:bodyPr wrap="none" lIns="82124" tIns="41061" rIns="82124" bIns="41061">
            <a:spAutoFit/>
          </a:bodyPr>
          <a:lstStyle/>
          <a:p>
            <a:pPr defTabSz="814388"/>
            <a:r>
              <a:rPr lang="en-US" sz="2000" b="1">
                <a:solidFill>
                  <a:srgbClr val="FFFF00"/>
                </a:solidFill>
              </a:rPr>
              <a:t>2000</a:t>
            </a:r>
          </a:p>
        </p:txBody>
      </p:sp>
      <p:sp>
        <p:nvSpPr>
          <p:cNvPr id="114" name="Rectangle 113"/>
          <p:cNvSpPr>
            <a:spLocks noChangeArrowheads="1"/>
          </p:cNvSpPr>
          <p:nvPr/>
        </p:nvSpPr>
        <p:spPr bwMode="auto">
          <a:xfrm>
            <a:off x="2120900" y="4872038"/>
            <a:ext cx="808038" cy="1641475"/>
          </a:xfrm>
          <a:prstGeom prst="rect">
            <a:avLst/>
          </a:prstGeom>
          <a:solidFill>
            <a:srgbClr val="FFFFFF"/>
          </a:solidFill>
          <a:ln w="9525">
            <a:solidFill>
              <a:schemeClr val="tx1"/>
            </a:solidFill>
            <a:miter lim="800000"/>
            <a:headEnd/>
            <a:tailEnd/>
          </a:ln>
        </p:spPr>
        <p:txBody>
          <a:bodyPr wrap="none" lIns="73025" tIns="36512" rIns="73025" bIns="36512" anchor="ctr"/>
          <a:lstStyle/>
          <a:p>
            <a:endParaRPr lang="en-US"/>
          </a:p>
        </p:txBody>
      </p:sp>
      <p:pic>
        <p:nvPicPr>
          <p:cNvPr id="115" name="Picture 114" descr="atlantech"/>
          <p:cNvPicPr>
            <a:picLocks noChangeAspect="1" noChangeArrowheads="1"/>
          </p:cNvPicPr>
          <p:nvPr/>
        </p:nvPicPr>
        <p:blipFill>
          <a:blip r:embed="rId76" cstate="print">
            <a:clrChange>
              <a:clrFrom>
                <a:srgbClr val="CCCCCC"/>
              </a:clrFrom>
              <a:clrTo>
                <a:srgbClr val="CCCCCC">
                  <a:alpha val="0"/>
                </a:srgbClr>
              </a:clrTo>
            </a:clrChange>
          </a:blip>
          <a:srcRect/>
          <a:stretch>
            <a:fillRect/>
          </a:stretch>
        </p:blipFill>
        <p:spPr bwMode="auto">
          <a:xfrm>
            <a:off x="2435225" y="5424488"/>
            <a:ext cx="460375" cy="225425"/>
          </a:xfrm>
          <a:prstGeom prst="rect">
            <a:avLst/>
          </a:prstGeom>
          <a:noFill/>
          <a:ln w="9525">
            <a:noFill/>
            <a:miter lim="800000"/>
            <a:headEnd/>
            <a:tailEnd/>
          </a:ln>
        </p:spPr>
      </p:pic>
      <p:pic>
        <p:nvPicPr>
          <p:cNvPr id="116" name="Picture 115" descr="compatible"/>
          <p:cNvPicPr>
            <a:picLocks noChangeAspect="1" noChangeArrowheads="1"/>
          </p:cNvPicPr>
          <p:nvPr/>
        </p:nvPicPr>
        <p:blipFill>
          <a:blip r:embed="rId77" cstate="print"/>
          <a:srcRect t="12691" b="26396"/>
          <a:stretch>
            <a:fillRect/>
          </a:stretch>
        </p:blipFill>
        <p:spPr bwMode="auto">
          <a:xfrm>
            <a:off x="2174875" y="4919663"/>
            <a:ext cx="673100" cy="130175"/>
          </a:xfrm>
          <a:prstGeom prst="rect">
            <a:avLst/>
          </a:prstGeom>
          <a:noFill/>
          <a:ln w="9525">
            <a:noFill/>
            <a:miter lim="800000"/>
            <a:headEnd/>
            <a:tailEnd/>
          </a:ln>
        </p:spPr>
      </p:pic>
      <p:pic>
        <p:nvPicPr>
          <p:cNvPr id="117" name="Picture 116" descr="growthnetworks"/>
          <p:cNvPicPr>
            <a:picLocks noChangeAspect="1" noChangeArrowheads="1"/>
          </p:cNvPicPr>
          <p:nvPr/>
        </p:nvPicPr>
        <p:blipFill>
          <a:blip r:embed="rId78" cstate="print"/>
          <a:srcRect/>
          <a:stretch>
            <a:fillRect/>
          </a:stretch>
        </p:blipFill>
        <p:spPr bwMode="auto">
          <a:xfrm>
            <a:off x="2193925" y="5257800"/>
            <a:ext cx="606425" cy="163513"/>
          </a:xfrm>
          <a:prstGeom prst="rect">
            <a:avLst/>
          </a:prstGeom>
          <a:noFill/>
          <a:ln w="9525">
            <a:noFill/>
            <a:miter lim="800000"/>
            <a:headEnd/>
            <a:tailEnd/>
          </a:ln>
        </p:spPr>
      </p:pic>
      <p:pic>
        <p:nvPicPr>
          <p:cNvPr id="118" name="Picture 117" descr="infogear"/>
          <p:cNvPicPr>
            <a:picLocks noChangeAspect="1" noChangeArrowheads="1"/>
          </p:cNvPicPr>
          <p:nvPr/>
        </p:nvPicPr>
        <p:blipFill>
          <a:blip r:embed="rId79" cstate="print"/>
          <a:srcRect/>
          <a:stretch>
            <a:fillRect/>
          </a:stretch>
        </p:blipFill>
        <p:spPr bwMode="auto">
          <a:xfrm>
            <a:off x="2168525" y="5959475"/>
            <a:ext cx="722313" cy="174625"/>
          </a:xfrm>
          <a:prstGeom prst="rect">
            <a:avLst/>
          </a:prstGeom>
          <a:noFill/>
          <a:ln w="9525">
            <a:noFill/>
            <a:miter lim="800000"/>
            <a:headEnd/>
            <a:tailEnd/>
          </a:ln>
        </p:spPr>
      </p:pic>
      <p:pic>
        <p:nvPicPr>
          <p:cNvPr id="119" name="Picture 118" descr="jetcell"/>
          <p:cNvPicPr>
            <a:picLocks noChangeAspect="1" noChangeArrowheads="1"/>
          </p:cNvPicPr>
          <p:nvPr/>
        </p:nvPicPr>
        <p:blipFill>
          <a:blip r:embed="rId80" cstate="print"/>
          <a:srcRect/>
          <a:stretch>
            <a:fillRect/>
          </a:stretch>
        </p:blipFill>
        <p:spPr bwMode="auto">
          <a:xfrm>
            <a:off x="2168525" y="5640388"/>
            <a:ext cx="296863" cy="252412"/>
          </a:xfrm>
          <a:prstGeom prst="rect">
            <a:avLst/>
          </a:prstGeom>
          <a:noFill/>
          <a:ln w="9525">
            <a:noFill/>
            <a:miter lim="800000"/>
            <a:headEnd/>
            <a:tailEnd/>
          </a:ln>
        </p:spPr>
      </p:pic>
      <p:pic>
        <p:nvPicPr>
          <p:cNvPr id="120" name="Picture 119" descr="sightpath"/>
          <p:cNvPicPr>
            <a:picLocks noChangeAspect="1" noChangeArrowheads="1"/>
          </p:cNvPicPr>
          <p:nvPr/>
        </p:nvPicPr>
        <p:blipFill>
          <a:blip r:embed="rId81" cstate="print">
            <a:clrChange>
              <a:clrFrom>
                <a:srgbClr val="FFFFFF"/>
              </a:clrFrom>
              <a:clrTo>
                <a:srgbClr val="FFFFFF">
                  <a:alpha val="0"/>
                </a:srgbClr>
              </a:clrTo>
            </a:clrChange>
          </a:blip>
          <a:srcRect/>
          <a:stretch>
            <a:fillRect/>
          </a:stretch>
        </p:blipFill>
        <p:spPr bwMode="auto">
          <a:xfrm>
            <a:off x="2259013" y="6162675"/>
            <a:ext cx="579437" cy="285750"/>
          </a:xfrm>
          <a:prstGeom prst="rect">
            <a:avLst/>
          </a:prstGeom>
          <a:noFill/>
          <a:ln w="9525">
            <a:noFill/>
            <a:miter lim="800000"/>
            <a:headEnd/>
            <a:tailEnd/>
          </a:ln>
        </p:spPr>
      </p:pic>
      <p:pic>
        <p:nvPicPr>
          <p:cNvPr id="121" name="Picture 120" descr="pentacom"/>
          <p:cNvPicPr>
            <a:picLocks noChangeAspect="1" noChangeArrowheads="1"/>
          </p:cNvPicPr>
          <p:nvPr/>
        </p:nvPicPr>
        <p:blipFill>
          <a:blip r:embed="rId82" cstate="print">
            <a:clrChange>
              <a:clrFrom>
                <a:srgbClr val="FFFFFF"/>
              </a:clrFrom>
              <a:clrTo>
                <a:srgbClr val="FFFFFF">
                  <a:alpha val="0"/>
                </a:srgbClr>
              </a:clrTo>
            </a:clrChange>
          </a:blip>
          <a:srcRect/>
          <a:stretch>
            <a:fillRect/>
          </a:stretch>
        </p:blipFill>
        <p:spPr bwMode="auto">
          <a:xfrm>
            <a:off x="2573338" y="5640388"/>
            <a:ext cx="336550" cy="303212"/>
          </a:xfrm>
          <a:prstGeom prst="rect">
            <a:avLst/>
          </a:prstGeom>
          <a:noFill/>
          <a:ln w="9525">
            <a:noFill/>
            <a:miter lim="800000"/>
            <a:headEnd/>
            <a:tailEnd/>
          </a:ln>
        </p:spPr>
      </p:pic>
      <p:pic>
        <p:nvPicPr>
          <p:cNvPr id="122" name="Picture 121" descr="altiga"/>
          <p:cNvPicPr>
            <a:picLocks noChangeAspect="1" noChangeArrowheads="1"/>
          </p:cNvPicPr>
          <p:nvPr/>
        </p:nvPicPr>
        <p:blipFill>
          <a:blip r:embed="rId83" cstate="print"/>
          <a:srcRect/>
          <a:stretch>
            <a:fillRect/>
          </a:stretch>
        </p:blipFill>
        <p:spPr bwMode="auto">
          <a:xfrm>
            <a:off x="2457450" y="5056188"/>
            <a:ext cx="438150" cy="174625"/>
          </a:xfrm>
          <a:prstGeom prst="rect">
            <a:avLst/>
          </a:prstGeom>
          <a:noFill/>
          <a:ln w="9525">
            <a:noFill/>
            <a:miter lim="800000"/>
            <a:headEnd/>
            <a:tailEnd/>
          </a:ln>
        </p:spPr>
      </p:pic>
      <p:sp>
        <p:nvSpPr>
          <p:cNvPr id="123" name="AutoShape 122"/>
          <p:cNvSpPr>
            <a:spLocks noChangeArrowheads="1"/>
          </p:cNvSpPr>
          <p:nvPr/>
        </p:nvSpPr>
        <p:spPr bwMode="auto">
          <a:xfrm>
            <a:off x="4065588" y="1758950"/>
            <a:ext cx="977900" cy="1371600"/>
          </a:xfrm>
          <a:prstGeom prst="roundRect">
            <a:avLst>
              <a:gd name="adj" fmla="val 16667"/>
            </a:avLst>
          </a:prstGeom>
          <a:gradFill rotWithShape="1">
            <a:gsLst>
              <a:gs pos="0">
                <a:srgbClr val="0183B7"/>
              </a:gs>
              <a:gs pos="100000">
                <a:srgbClr val="003D55">
                  <a:alpha val="0"/>
                </a:srgbClr>
              </a:gs>
            </a:gsLst>
            <a:lin ang="5400000" scaled="1"/>
          </a:gradFill>
          <a:ln w="9525" algn="ctr">
            <a:noFill/>
            <a:round/>
            <a:headEnd/>
            <a:tailEnd/>
          </a:ln>
        </p:spPr>
        <p:txBody>
          <a:bodyPr wrap="none" lIns="73025" tIns="36512" rIns="73025" bIns="36512" anchor="ctr"/>
          <a:lstStyle/>
          <a:p>
            <a:endParaRPr lang="en-US"/>
          </a:p>
        </p:txBody>
      </p:sp>
      <p:sp>
        <p:nvSpPr>
          <p:cNvPr id="124" name="Text Box 123"/>
          <p:cNvSpPr txBox="1">
            <a:spLocks noChangeArrowheads="1"/>
          </p:cNvSpPr>
          <p:nvPr/>
        </p:nvSpPr>
        <p:spPr bwMode="auto">
          <a:xfrm>
            <a:off x="4206875" y="1801813"/>
            <a:ext cx="730250" cy="357187"/>
          </a:xfrm>
          <a:prstGeom prst="rect">
            <a:avLst/>
          </a:prstGeom>
          <a:noFill/>
          <a:ln w="9525" algn="ctr">
            <a:noFill/>
            <a:miter lim="800000"/>
            <a:headEnd/>
            <a:tailEnd/>
          </a:ln>
        </p:spPr>
        <p:txBody>
          <a:bodyPr wrap="none" lIns="82124" tIns="41061" rIns="82124" bIns="41061">
            <a:spAutoFit/>
          </a:bodyPr>
          <a:lstStyle/>
          <a:p>
            <a:pPr defTabSz="814388"/>
            <a:r>
              <a:rPr lang="en-US" sz="2000" b="1">
                <a:solidFill>
                  <a:srgbClr val="FFFF00"/>
                </a:solidFill>
              </a:rPr>
              <a:t>2001</a:t>
            </a:r>
          </a:p>
        </p:txBody>
      </p:sp>
      <p:sp>
        <p:nvSpPr>
          <p:cNvPr id="125" name="Rectangle 124"/>
          <p:cNvSpPr>
            <a:spLocks noChangeArrowheads="1"/>
          </p:cNvSpPr>
          <p:nvPr/>
        </p:nvSpPr>
        <p:spPr bwMode="auto">
          <a:xfrm>
            <a:off x="4149725" y="2151063"/>
            <a:ext cx="809625" cy="803275"/>
          </a:xfrm>
          <a:prstGeom prst="rect">
            <a:avLst/>
          </a:prstGeom>
          <a:solidFill>
            <a:srgbClr val="FFFFFF"/>
          </a:solidFill>
          <a:ln w="9525">
            <a:solidFill>
              <a:schemeClr val="tx1"/>
            </a:solidFill>
            <a:miter lim="800000"/>
            <a:headEnd/>
            <a:tailEnd/>
          </a:ln>
        </p:spPr>
        <p:txBody>
          <a:bodyPr wrap="none" lIns="73025" tIns="36512" rIns="73025" bIns="36512" anchor="ctr"/>
          <a:lstStyle/>
          <a:p>
            <a:endParaRPr lang="en-US"/>
          </a:p>
        </p:txBody>
      </p:sp>
      <p:pic>
        <p:nvPicPr>
          <p:cNvPr id="126" name="Picture 125" descr="allegro"/>
          <p:cNvPicPr>
            <a:picLocks noChangeAspect="1" noChangeArrowheads="1"/>
          </p:cNvPicPr>
          <p:nvPr/>
        </p:nvPicPr>
        <p:blipFill>
          <a:blip r:embed="rId84" cstate="print"/>
          <a:srcRect/>
          <a:stretch>
            <a:fillRect/>
          </a:stretch>
        </p:blipFill>
        <p:spPr bwMode="auto">
          <a:xfrm>
            <a:off x="4279900" y="2592388"/>
            <a:ext cx="522288" cy="238125"/>
          </a:xfrm>
          <a:prstGeom prst="rect">
            <a:avLst/>
          </a:prstGeom>
          <a:noFill/>
          <a:ln w="9525">
            <a:noFill/>
            <a:miter lim="800000"/>
            <a:headEnd/>
            <a:tailEnd/>
          </a:ln>
        </p:spPr>
      </p:pic>
      <p:pic>
        <p:nvPicPr>
          <p:cNvPr id="127" name="Picture 126" descr="auroranetics"/>
          <p:cNvPicPr>
            <a:picLocks noChangeAspect="1" noChangeArrowheads="1"/>
          </p:cNvPicPr>
          <p:nvPr/>
        </p:nvPicPr>
        <p:blipFill>
          <a:blip r:embed="rId85" cstate="print"/>
          <a:srcRect/>
          <a:stretch>
            <a:fillRect/>
          </a:stretch>
        </p:blipFill>
        <p:spPr bwMode="auto">
          <a:xfrm>
            <a:off x="4275138" y="2235200"/>
            <a:ext cx="504825" cy="268288"/>
          </a:xfrm>
          <a:prstGeom prst="rect">
            <a:avLst/>
          </a:prstGeom>
          <a:noFill/>
          <a:ln w="9525">
            <a:noFill/>
            <a:miter lim="800000"/>
            <a:headEnd/>
            <a:tailEnd/>
          </a:ln>
        </p:spPr>
      </p:pic>
      <p:sp>
        <p:nvSpPr>
          <p:cNvPr id="128" name="AutoShape 127"/>
          <p:cNvSpPr>
            <a:spLocks noChangeArrowheads="1"/>
          </p:cNvSpPr>
          <p:nvPr/>
        </p:nvSpPr>
        <p:spPr bwMode="auto">
          <a:xfrm>
            <a:off x="4065588" y="3067050"/>
            <a:ext cx="977900" cy="1373188"/>
          </a:xfrm>
          <a:prstGeom prst="roundRect">
            <a:avLst>
              <a:gd name="adj" fmla="val 16667"/>
            </a:avLst>
          </a:prstGeom>
          <a:gradFill rotWithShape="1">
            <a:gsLst>
              <a:gs pos="0">
                <a:srgbClr val="0183B7"/>
              </a:gs>
              <a:gs pos="100000">
                <a:srgbClr val="003D55">
                  <a:alpha val="0"/>
                </a:srgbClr>
              </a:gs>
            </a:gsLst>
            <a:lin ang="5400000" scaled="1"/>
          </a:gradFill>
          <a:ln w="9525" algn="ctr">
            <a:noFill/>
            <a:round/>
            <a:headEnd/>
            <a:tailEnd/>
          </a:ln>
        </p:spPr>
        <p:txBody>
          <a:bodyPr wrap="none" lIns="73025" tIns="36512" rIns="73025" bIns="36512" anchor="ctr"/>
          <a:lstStyle/>
          <a:p>
            <a:endParaRPr lang="en-US"/>
          </a:p>
        </p:txBody>
      </p:sp>
      <p:sp>
        <p:nvSpPr>
          <p:cNvPr id="129" name="Text Box 128"/>
          <p:cNvSpPr txBox="1">
            <a:spLocks noChangeArrowheads="1"/>
          </p:cNvSpPr>
          <p:nvPr/>
        </p:nvSpPr>
        <p:spPr bwMode="auto">
          <a:xfrm>
            <a:off x="4168775" y="3071813"/>
            <a:ext cx="730250" cy="357187"/>
          </a:xfrm>
          <a:prstGeom prst="rect">
            <a:avLst/>
          </a:prstGeom>
          <a:noFill/>
          <a:ln w="9525" algn="ctr">
            <a:noFill/>
            <a:miter lim="800000"/>
            <a:headEnd/>
            <a:tailEnd/>
          </a:ln>
        </p:spPr>
        <p:txBody>
          <a:bodyPr wrap="none" lIns="82124" tIns="41061" rIns="82124" bIns="41061">
            <a:spAutoFit/>
          </a:bodyPr>
          <a:lstStyle/>
          <a:p>
            <a:pPr defTabSz="814388"/>
            <a:r>
              <a:rPr lang="en-US" sz="2000" b="1" dirty="0">
                <a:solidFill>
                  <a:srgbClr val="FFFF00"/>
                </a:solidFill>
              </a:rPr>
              <a:t>2002</a:t>
            </a:r>
          </a:p>
        </p:txBody>
      </p:sp>
      <p:sp>
        <p:nvSpPr>
          <p:cNvPr id="130" name="Rectangle 129"/>
          <p:cNvSpPr>
            <a:spLocks noChangeArrowheads="1"/>
          </p:cNvSpPr>
          <p:nvPr/>
        </p:nvSpPr>
        <p:spPr bwMode="auto">
          <a:xfrm>
            <a:off x="4156075" y="3424238"/>
            <a:ext cx="808038" cy="1065212"/>
          </a:xfrm>
          <a:prstGeom prst="rect">
            <a:avLst/>
          </a:prstGeom>
          <a:solidFill>
            <a:srgbClr val="FFFFFF"/>
          </a:solidFill>
          <a:ln w="9525">
            <a:solidFill>
              <a:schemeClr val="tx1"/>
            </a:solidFill>
            <a:miter lim="800000"/>
            <a:headEnd/>
            <a:tailEnd/>
          </a:ln>
        </p:spPr>
        <p:txBody>
          <a:bodyPr wrap="none" lIns="73025" tIns="36512" rIns="73025" bIns="36512" anchor="ctr"/>
          <a:lstStyle/>
          <a:p>
            <a:endParaRPr lang="en-US"/>
          </a:p>
        </p:txBody>
      </p:sp>
      <p:pic>
        <p:nvPicPr>
          <p:cNvPr id="131" name="Picture 130" descr="Hammerhead"/>
          <p:cNvPicPr>
            <a:picLocks noChangeAspect="1" noChangeArrowheads="1"/>
          </p:cNvPicPr>
          <p:nvPr/>
        </p:nvPicPr>
        <p:blipFill>
          <a:blip r:embed="rId86" cstate="print"/>
          <a:srcRect/>
          <a:stretch>
            <a:fillRect/>
          </a:stretch>
        </p:blipFill>
        <p:spPr bwMode="auto">
          <a:xfrm>
            <a:off x="4257675" y="3438525"/>
            <a:ext cx="574675" cy="201613"/>
          </a:xfrm>
          <a:prstGeom prst="rect">
            <a:avLst/>
          </a:prstGeom>
          <a:noFill/>
          <a:ln w="9525">
            <a:noFill/>
            <a:miter lim="800000"/>
            <a:headEnd/>
            <a:tailEnd/>
          </a:ln>
        </p:spPr>
      </p:pic>
      <p:pic>
        <p:nvPicPr>
          <p:cNvPr id="132" name="Picture 131" descr="AYR"/>
          <p:cNvPicPr>
            <a:picLocks noChangeAspect="1" noChangeArrowheads="1"/>
          </p:cNvPicPr>
          <p:nvPr/>
        </p:nvPicPr>
        <p:blipFill>
          <a:blip r:embed="rId87" cstate="print"/>
          <a:srcRect l="1805" r="3194"/>
          <a:stretch>
            <a:fillRect/>
          </a:stretch>
        </p:blipFill>
        <p:spPr bwMode="auto">
          <a:xfrm>
            <a:off x="4194175" y="3973513"/>
            <a:ext cx="673100" cy="90487"/>
          </a:xfrm>
          <a:prstGeom prst="rect">
            <a:avLst/>
          </a:prstGeom>
          <a:noFill/>
          <a:ln w="9525">
            <a:noFill/>
            <a:miter lim="800000"/>
            <a:headEnd/>
            <a:tailEnd/>
          </a:ln>
        </p:spPr>
      </p:pic>
      <p:pic>
        <p:nvPicPr>
          <p:cNvPr id="133" name="Picture 132" descr="Andiamo"/>
          <p:cNvPicPr>
            <a:picLocks noChangeAspect="1" noChangeArrowheads="1"/>
          </p:cNvPicPr>
          <p:nvPr/>
        </p:nvPicPr>
        <p:blipFill>
          <a:blip r:embed="rId88" cstate="print"/>
          <a:srcRect/>
          <a:stretch>
            <a:fillRect/>
          </a:stretch>
        </p:blipFill>
        <p:spPr bwMode="auto">
          <a:xfrm>
            <a:off x="4206875" y="4052888"/>
            <a:ext cx="673100" cy="255587"/>
          </a:xfrm>
          <a:prstGeom prst="rect">
            <a:avLst/>
          </a:prstGeom>
          <a:noFill/>
          <a:ln w="9525">
            <a:noFill/>
            <a:miter lim="800000"/>
            <a:headEnd/>
            <a:tailEnd/>
          </a:ln>
        </p:spPr>
      </p:pic>
      <p:pic>
        <p:nvPicPr>
          <p:cNvPr id="134" name="Picture 133" descr="Psionic"/>
          <p:cNvPicPr>
            <a:picLocks noChangeAspect="1" noChangeArrowheads="1"/>
          </p:cNvPicPr>
          <p:nvPr/>
        </p:nvPicPr>
        <p:blipFill>
          <a:blip r:embed="rId89" cstate="print"/>
          <a:srcRect/>
          <a:stretch>
            <a:fillRect/>
          </a:stretch>
        </p:blipFill>
        <p:spPr bwMode="auto">
          <a:xfrm>
            <a:off x="4206875" y="4325938"/>
            <a:ext cx="647700" cy="133350"/>
          </a:xfrm>
          <a:prstGeom prst="rect">
            <a:avLst/>
          </a:prstGeom>
          <a:noFill/>
          <a:ln w="9525">
            <a:noFill/>
            <a:miter lim="800000"/>
            <a:headEnd/>
            <a:tailEnd/>
          </a:ln>
        </p:spPr>
      </p:pic>
      <p:pic>
        <p:nvPicPr>
          <p:cNvPr id="135" name="Picture 134" descr="navarronetworks"/>
          <p:cNvPicPr>
            <a:picLocks noChangeAspect="1" noChangeArrowheads="1"/>
          </p:cNvPicPr>
          <p:nvPr/>
        </p:nvPicPr>
        <p:blipFill>
          <a:blip r:embed="rId90" cstate="print"/>
          <a:srcRect/>
          <a:stretch>
            <a:fillRect/>
          </a:stretch>
        </p:blipFill>
        <p:spPr bwMode="auto">
          <a:xfrm>
            <a:off x="4344988" y="3663950"/>
            <a:ext cx="404812" cy="290513"/>
          </a:xfrm>
          <a:prstGeom prst="rect">
            <a:avLst/>
          </a:prstGeom>
          <a:noFill/>
          <a:ln w="9525">
            <a:noFill/>
            <a:miter lim="800000"/>
            <a:headEnd/>
            <a:tailEnd/>
          </a:ln>
        </p:spPr>
      </p:pic>
      <p:sp>
        <p:nvSpPr>
          <p:cNvPr id="136" name="AutoShape 135"/>
          <p:cNvSpPr>
            <a:spLocks noChangeArrowheads="1"/>
          </p:cNvSpPr>
          <p:nvPr/>
        </p:nvSpPr>
        <p:spPr bwMode="auto">
          <a:xfrm>
            <a:off x="4065588" y="4594225"/>
            <a:ext cx="977900" cy="1371600"/>
          </a:xfrm>
          <a:prstGeom prst="roundRect">
            <a:avLst>
              <a:gd name="adj" fmla="val 16667"/>
            </a:avLst>
          </a:prstGeom>
          <a:gradFill rotWithShape="1">
            <a:gsLst>
              <a:gs pos="0">
                <a:srgbClr val="0183B7"/>
              </a:gs>
              <a:gs pos="100000">
                <a:srgbClr val="003D55">
                  <a:alpha val="0"/>
                </a:srgbClr>
              </a:gs>
            </a:gsLst>
            <a:lin ang="5400000" scaled="1"/>
          </a:gradFill>
          <a:ln w="9525" algn="ctr">
            <a:noFill/>
            <a:round/>
            <a:headEnd/>
            <a:tailEnd/>
          </a:ln>
        </p:spPr>
        <p:txBody>
          <a:bodyPr wrap="none" lIns="73025" tIns="36512" rIns="73025" bIns="36512" anchor="ctr"/>
          <a:lstStyle/>
          <a:p>
            <a:endParaRPr lang="en-US"/>
          </a:p>
        </p:txBody>
      </p:sp>
      <p:sp>
        <p:nvSpPr>
          <p:cNvPr id="137" name="Text Box 136"/>
          <p:cNvSpPr txBox="1">
            <a:spLocks noChangeArrowheads="1"/>
          </p:cNvSpPr>
          <p:nvPr/>
        </p:nvSpPr>
        <p:spPr bwMode="auto">
          <a:xfrm>
            <a:off x="4168775" y="4611688"/>
            <a:ext cx="730250" cy="357187"/>
          </a:xfrm>
          <a:prstGeom prst="rect">
            <a:avLst/>
          </a:prstGeom>
          <a:noFill/>
          <a:ln w="9525" algn="ctr">
            <a:noFill/>
            <a:miter lim="800000"/>
            <a:headEnd/>
            <a:tailEnd/>
          </a:ln>
        </p:spPr>
        <p:txBody>
          <a:bodyPr wrap="none" lIns="82124" tIns="41061" rIns="82124" bIns="41061">
            <a:spAutoFit/>
          </a:bodyPr>
          <a:lstStyle/>
          <a:p>
            <a:pPr defTabSz="814388"/>
            <a:r>
              <a:rPr lang="en-US" sz="2000" b="1">
                <a:solidFill>
                  <a:srgbClr val="FFFF00"/>
                </a:solidFill>
              </a:rPr>
              <a:t>2003</a:t>
            </a:r>
          </a:p>
        </p:txBody>
      </p:sp>
      <p:sp>
        <p:nvSpPr>
          <p:cNvPr id="138" name="Rectangle 137"/>
          <p:cNvSpPr>
            <a:spLocks noChangeArrowheads="1"/>
          </p:cNvSpPr>
          <p:nvPr/>
        </p:nvSpPr>
        <p:spPr bwMode="auto">
          <a:xfrm>
            <a:off x="4157663" y="4965700"/>
            <a:ext cx="808037" cy="1546225"/>
          </a:xfrm>
          <a:prstGeom prst="rect">
            <a:avLst/>
          </a:prstGeom>
          <a:solidFill>
            <a:srgbClr val="FFFFFF"/>
          </a:solidFill>
          <a:ln w="9525">
            <a:solidFill>
              <a:schemeClr val="tx1"/>
            </a:solidFill>
            <a:miter lim="800000"/>
            <a:headEnd/>
            <a:tailEnd/>
          </a:ln>
        </p:spPr>
        <p:txBody>
          <a:bodyPr wrap="none" lIns="73025" tIns="36512" rIns="73025" bIns="36512" anchor="ctr"/>
          <a:lstStyle/>
          <a:p>
            <a:endParaRPr lang="en-US"/>
          </a:p>
        </p:txBody>
      </p:sp>
      <p:pic>
        <p:nvPicPr>
          <p:cNvPr id="139" name="Picture 138" descr="latitude"/>
          <p:cNvPicPr>
            <a:picLocks noChangeAspect="1" noChangeArrowheads="1"/>
          </p:cNvPicPr>
          <p:nvPr/>
        </p:nvPicPr>
        <p:blipFill>
          <a:blip r:embed="rId91" cstate="print"/>
          <a:srcRect/>
          <a:stretch>
            <a:fillRect/>
          </a:stretch>
        </p:blipFill>
        <p:spPr bwMode="auto">
          <a:xfrm>
            <a:off x="4260850" y="6135688"/>
            <a:ext cx="603250" cy="236537"/>
          </a:xfrm>
          <a:prstGeom prst="rect">
            <a:avLst/>
          </a:prstGeom>
          <a:noFill/>
          <a:ln w="9525">
            <a:noFill/>
            <a:miter lim="800000"/>
            <a:headEnd/>
            <a:tailEnd/>
          </a:ln>
        </p:spPr>
      </p:pic>
      <p:pic>
        <p:nvPicPr>
          <p:cNvPr id="140" name="Picture 139" descr="linksys"/>
          <p:cNvPicPr>
            <a:picLocks noChangeAspect="1" noChangeArrowheads="1"/>
          </p:cNvPicPr>
          <p:nvPr/>
        </p:nvPicPr>
        <p:blipFill>
          <a:blip r:embed="rId92" cstate="print"/>
          <a:srcRect/>
          <a:stretch>
            <a:fillRect/>
          </a:stretch>
        </p:blipFill>
        <p:spPr bwMode="auto">
          <a:xfrm>
            <a:off x="4167188" y="5813425"/>
            <a:ext cx="762000" cy="106363"/>
          </a:xfrm>
          <a:prstGeom prst="rect">
            <a:avLst/>
          </a:prstGeom>
          <a:noFill/>
          <a:ln w="9525">
            <a:noFill/>
            <a:miter lim="800000"/>
            <a:headEnd/>
            <a:tailEnd/>
          </a:ln>
        </p:spPr>
      </p:pic>
      <p:pic>
        <p:nvPicPr>
          <p:cNvPr id="141" name="Picture 140" descr="Okena"/>
          <p:cNvPicPr>
            <a:picLocks noChangeAspect="1" noChangeArrowheads="1"/>
          </p:cNvPicPr>
          <p:nvPr/>
        </p:nvPicPr>
        <p:blipFill>
          <a:blip r:embed="rId93" cstate="print"/>
          <a:srcRect/>
          <a:stretch>
            <a:fillRect/>
          </a:stretch>
        </p:blipFill>
        <p:spPr bwMode="auto">
          <a:xfrm>
            <a:off x="4321175" y="5056188"/>
            <a:ext cx="415925" cy="347662"/>
          </a:xfrm>
          <a:prstGeom prst="rect">
            <a:avLst/>
          </a:prstGeom>
          <a:noFill/>
          <a:ln w="9525">
            <a:noFill/>
            <a:miter lim="800000"/>
            <a:headEnd/>
            <a:tailEnd/>
          </a:ln>
        </p:spPr>
      </p:pic>
      <p:pic>
        <p:nvPicPr>
          <p:cNvPr id="142" name="Picture 141" descr="signalworks"/>
          <p:cNvPicPr>
            <a:picLocks noChangeAspect="1" noChangeArrowheads="1"/>
          </p:cNvPicPr>
          <p:nvPr/>
        </p:nvPicPr>
        <p:blipFill>
          <a:blip r:embed="rId94" cstate="print"/>
          <a:srcRect/>
          <a:stretch>
            <a:fillRect/>
          </a:stretch>
        </p:blipFill>
        <p:spPr bwMode="auto">
          <a:xfrm>
            <a:off x="4235450" y="5467350"/>
            <a:ext cx="593725" cy="188913"/>
          </a:xfrm>
          <a:prstGeom prst="rect">
            <a:avLst/>
          </a:prstGeom>
          <a:noFill/>
          <a:ln w="9525">
            <a:noFill/>
            <a:miter lim="800000"/>
            <a:headEnd/>
            <a:tailEnd/>
          </a:ln>
        </p:spPr>
      </p:pic>
      <p:sp>
        <p:nvSpPr>
          <p:cNvPr id="143" name="AutoShape 142"/>
          <p:cNvSpPr>
            <a:spLocks noChangeArrowheads="1"/>
          </p:cNvSpPr>
          <p:nvPr/>
        </p:nvSpPr>
        <p:spPr bwMode="auto">
          <a:xfrm>
            <a:off x="5094288" y="1758950"/>
            <a:ext cx="977900" cy="3216275"/>
          </a:xfrm>
          <a:prstGeom prst="roundRect">
            <a:avLst>
              <a:gd name="adj" fmla="val 16667"/>
            </a:avLst>
          </a:prstGeom>
          <a:gradFill rotWithShape="1">
            <a:gsLst>
              <a:gs pos="0">
                <a:srgbClr val="0183B7"/>
              </a:gs>
              <a:gs pos="100000">
                <a:srgbClr val="003D55">
                  <a:alpha val="0"/>
                </a:srgbClr>
              </a:gs>
            </a:gsLst>
            <a:lin ang="5400000" scaled="1"/>
          </a:gradFill>
          <a:ln w="9525" algn="ctr">
            <a:noFill/>
            <a:round/>
            <a:headEnd/>
            <a:tailEnd/>
          </a:ln>
        </p:spPr>
        <p:txBody>
          <a:bodyPr wrap="none" lIns="73025" tIns="36512" rIns="73025" bIns="36512" anchor="ctr"/>
          <a:lstStyle/>
          <a:p>
            <a:endParaRPr lang="en-US"/>
          </a:p>
        </p:txBody>
      </p:sp>
      <p:sp>
        <p:nvSpPr>
          <p:cNvPr id="144" name="Text Box 143"/>
          <p:cNvSpPr txBox="1">
            <a:spLocks noChangeArrowheads="1"/>
          </p:cNvSpPr>
          <p:nvPr/>
        </p:nvSpPr>
        <p:spPr bwMode="auto">
          <a:xfrm>
            <a:off x="5197475" y="1801813"/>
            <a:ext cx="730250" cy="357187"/>
          </a:xfrm>
          <a:prstGeom prst="rect">
            <a:avLst/>
          </a:prstGeom>
          <a:noFill/>
          <a:ln w="9525" algn="ctr">
            <a:noFill/>
            <a:miter lim="800000"/>
            <a:headEnd/>
            <a:tailEnd/>
          </a:ln>
        </p:spPr>
        <p:txBody>
          <a:bodyPr wrap="none" lIns="82124" tIns="41061" rIns="82124" bIns="41061">
            <a:spAutoFit/>
          </a:bodyPr>
          <a:lstStyle/>
          <a:p>
            <a:pPr defTabSz="814388"/>
            <a:r>
              <a:rPr lang="en-US" sz="2000" b="1">
                <a:solidFill>
                  <a:srgbClr val="FFFF00"/>
                </a:solidFill>
              </a:rPr>
              <a:t>2004</a:t>
            </a:r>
          </a:p>
        </p:txBody>
      </p:sp>
      <p:sp>
        <p:nvSpPr>
          <p:cNvPr id="145" name="Rectangle 144"/>
          <p:cNvSpPr>
            <a:spLocks noChangeArrowheads="1"/>
          </p:cNvSpPr>
          <p:nvPr/>
        </p:nvSpPr>
        <p:spPr bwMode="auto">
          <a:xfrm>
            <a:off x="5151438" y="2152650"/>
            <a:ext cx="809625" cy="2754313"/>
          </a:xfrm>
          <a:prstGeom prst="rect">
            <a:avLst/>
          </a:prstGeom>
          <a:solidFill>
            <a:srgbClr val="FFFFFF"/>
          </a:solidFill>
          <a:ln w="9525">
            <a:solidFill>
              <a:schemeClr val="tx1"/>
            </a:solidFill>
            <a:miter lim="800000"/>
            <a:headEnd/>
            <a:tailEnd/>
          </a:ln>
        </p:spPr>
        <p:txBody>
          <a:bodyPr wrap="none" lIns="73025" tIns="36512" rIns="73025" bIns="36512" anchor="ctr"/>
          <a:lstStyle/>
          <a:p>
            <a:endParaRPr lang="en-US"/>
          </a:p>
        </p:txBody>
      </p:sp>
      <p:pic>
        <p:nvPicPr>
          <p:cNvPr id="146" name="Picture 145" descr="twingos"/>
          <p:cNvPicPr>
            <a:picLocks noChangeAspect="1" noChangeArrowheads="1"/>
          </p:cNvPicPr>
          <p:nvPr/>
        </p:nvPicPr>
        <p:blipFill>
          <a:blip r:embed="rId95" cstate="print"/>
          <a:srcRect/>
          <a:stretch>
            <a:fillRect/>
          </a:stretch>
        </p:blipFill>
        <p:spPr bwMode="auto">
          <a:xfrm>
            <a:off x="5224463" y="2174875"/>
            <a:ext cx="674687" cy="215900"/>
          </a:xfrm>
          <a:prstGeom prst="rect">
            <a:avLst/>
          </a:prstGeom>
          <a:noFill/>
          <a:ln w="9525">
            <a:noFill/>
            <a:miter lim="800000"/>
            <a:headEnd/>
            <a:tailEnd/>
          </a:ln>
        </p:spPr>
      </p:pic>
      <p:pic>
        <p:nvPicPr>
          <p:cNvPr id="147" name="Picture 146" descr="riverhead"/>
          <p:cNvPicPr>
            <a:picLocks noChangeAspect="1" noChangeArrowheads="1"/>
          </p:cNvPicPr>
          <p:nvPr/>
        </p:nvPicPr>
        <p:blipFill>
          <a:blip r:embed="rId96" cstate="print"/>
          <a:srcRect/>
          <a:stretch>
            <a:fillRect/>
          </a:stretch>
        </p:blipFill>
        <p:spPr bwMode="auto">
          <a:xfrm>
            <a:off x="5224463" y="2355850"/>
            <a:ext cx="646112" cy="212725"/>
          </a:xfrm>
          <a:prstGeom prst="rect">
            <a:avLst/>
          </a:prstGeom>
          <a:noFill/>
          <a:ln w="9525">
            <a:noFill/>
            <a:miter lim="800000"/>
            <a:headEnd/>
            <a:tailEnd/>
          </a:ln>
        </p:spPr>
      </p:pic>
      <p:pic>
        <p:nvPicPr>
          <p:cNvPr id="148" name="Picture 147" descr="procket"/>
          <p:cNvPicPr>
            <a:picLocks noChangeAspect="1" noChangeArrowheads="1"/>
          </p:cNvPicPr>
          <p:nvPr/>
        </p:nvPicPr>
        <p:blipFill>
          <a:blip r:embed="rId97" cstate="print"/>
          <a:srcRect r="10818"/>
          <a:stretch>
            <a:fillRect/>
          </a:stretch>
        </p:blipFill>
        <p:spPr bwMode="auto">
          <a:xfrm>
            <a:off x="5237163" y="2566988"/>
            <a:ext cx="638175" cy="250825"/>
          </a:xfrm>
          <a:prstGeom prst="rect">
            <a:avLst/>
          </a:prstGeom>
          <a:noFill/>
          <a:ln w="9525">
            <a:noFill/>
            <a:miter lim="800000"/>
            <a:headEnd/>
            <a:tailEnd/>
          </a:ln>
        </p:spPr>
      </p:pic>
      <p:pic>
        <p:nvPicPr>
          <p:cNvPr id="149" name="Picture 148" descr="jahi"/>
          <p:cNvPicPr>
            <a:picLocks noChangeAspect="1" noChangeArrowheads="1"/>
          </p:cNvPicPr>
          <p:nvPr/>
        </p:nvPicPr>
        <p:blipFill>
          <a:blip r:embed="rId98" cstate="print"/>
          <a:srcRect/>
          <a:stretch>
            <a:fillRect/>
          </a:stretch>
        </p:blipFill>
        <p:spPr bwMode="auto">
          <a:xfrm>
            <a:off x="5327650" y="4360863"/>
            <a:ext cx="404813" cy="301625"/>
          </a:xfrm>
          <a:prstGeom prst="rect">
            <a:avLst/>
          </a:prstGeom>
          <a:noFill/>
          <a:ln w="9525">
            <a:noFill/>
            <a:miter lim="800000"/>
            <a:headEnd/>
            <a:tailEnd/>
          </a:ln>
        </p:spPr>
      </p:pic>
      <p:pic>
        <p:nvPicPr>
          <p:cNvPr id="150" name="Picture 149" descr="bcn"/>
          <p:cNvPicPr>
            <a:picLocks noChangeAspect="1" noChangeArrowheads="1"/>
          </p:cNvPicPr>
          <p:nvPr/>
        </p:nvPicPr>
        <p:blipFill>
          <a:blip r:embed="rId99" cstate="print"/>
          <a:srcRect/>
          <a:stretch>
            <a:fillRect/>
          </a:stretch>
        </p:blipFill>
        <p:spPr bwMode="auto">
          <a:xfrm>
            <a:off x="5205413" y="2833688"/>
            <a:ext cx="674687" cy="142875"/>
          </a:xfrm>
          <a:prstGeom prst="rect">
            <a:avLst/>
          </a:prstGeom>
          <a:noFill/>
          <a:ln w="9525">
            <a:noFill/>
            <a:miter lim="800000"/>
            <a:headEnd/>
            <a:tailEnd/>
          </a:ln>
        </p:spPr>
      </p:pic>
      <p:pic>
        <p:nvPicPr>
          <p:cNvPr id="151" name="Picture 150" descr="protego"/>
          <p:cNvPicPr>
            <a:picLocks noChangeAspect="1" noChangeArrowheads="1"/>
          </p:cNvPicPr>
          <p:nvPr/>
        </p:nvPicPr>
        <p:blipFill>
          <a:blip r:embed="rId100" cstate="print"/>
          <a:srcRect/>
          <a:stretch>
            <a:fillRect/>
          </a:stretch>
        </p:blipFill>
        <p:spPr bwMode="auto">
          <a:xfrm>
            <a:off x="5229225" y="4649788"/>
            <a:ext cx="650875" cy="219075"/>
          </a:xfrm>
          <a:prstGeom prst="rect">
            <a:avLst/>
          </a:prstGeom>
          <a:noFill/>
          <a:ln w="9525">
            <a:noFill/>
            <a:miter lim="800000"/>
            <a:headEnd/>
            <a:tailEnd/>
          </a:ln>
        </p:spPr>
      </p:pic>
      <p:pic>
        <p:nvPicPr>
          <p:cNvPr id="152" name="Picture 151" descr="netsolve"/>
          <p:cNvPicPr>
            <a:picLocks noChangeAspect="1" noChangeArrowheads="1"/>
          </p:cNvPicPr>
          <p:nvPr/>
        </p:nvPicPr>
        <p:blipFill>
          <a:blip r:embed="rId101" cstate="print"/>
          <a:srcRect/>
          <a:stretch>
            <a:fillRect/>
          </a:stretch>
        </p:blipFill>
        <p:spPr bwMode="auto">
          <a:xfrm>
            <a:off x="5205413" y="3608388"/>
            <a:ext cx="681037" cy="163512"/>
          </a:xfrm>
          <a:prstGeom prst="rect">
            <a:avLst/>
          </a:prstGeom>
          <a:noFill/>
          <a:ln w="9525">
            <a:noFill/>
            <a:miter lim="800000"/>
            <a:headEnd/>
            <a:tailEnd/>
          </a:ln>
        </p:spPr>
      </p:pic>
      <p:pic>
        <p:nvPicPr>
          <p:cNvPr id="153" name="Picture 152" descr="dynamicsoft"/>
          <p:cNvPicPr>
            <a:picLocks noChangeAspect="1" noChangeArrowheads="1"/>
          </p:cNvPicPr>
          <p:nvPr/>
        </p:nvPicPr>
        <p:blipFill>
          <a:blip r:embed="rId102" cstate="print"/>
          <a:srcRect/>
          <a:stretch>
            <a:fillRect/>
          </a:stretch>
        </p:blipFill>
        <p:spPr bwMode="auto">
          <a:xfrm>
            <a:off x="5183188" y="3757613"/>
            <a:ext cx="715962" cy="150812"/>
          </a:xfrm>
          <a:prstGeom prst="rect">
            <a:avLst/>
          </a:prstGeom>
          <a:noFill/>
          <a:ln w="9525">
            <a:noFill/>
            <a:miter lim="800000"/>
            <a:headEnd/>
            <a:tailEnd/>
          </a:ln>
        </p:spPr>
      </p:pic>
      <p:pic>
        <p:nvPicPr>
          <p:cNvPr id="154" name="Picture 153" descr="perfigo"/>
          <p:cNvPicPr>
            <a:picLocks noChangeAspect="1" noChangeArrowheads="1"/>
          </p:cNvPicPr>
          <p:nvPr/>
        </p:nvPicPr>
        <p:blipFill>
          <a:blip r:embed="rId103" cstate="print"/>
          <a:srcRect/>
          <a:stretch>
            <a:fillRect/>
          </a:stretch>
        </p:blipFill>
        <p:spPr bwMode="auto">
          <a:xfrm>
            <a:off x="5241925" y="4092575"/>
            <a:ext cx="595313" cy="271463"/>
          </a:xfrm>
          <a:prstGeom prst="rect">
            <a:avLst/>
          </a:prstGeom>
          <a:noFill/>
          <a:ln w="9525">
            <a:noFill/>
            <a:miter lim="800000"/>
            <a:headEnd/>
            <a:tailEnd/>
          </a:ln>
        </p:spPr>
      </p:pic>
      <p:pic>
        <p:nvPicPr>
          <p:cNvPr id="155" name="Picture 154" descr="actona"/>
          <p:cNvPicPr>
            <a:picLocks noChangeAspect="1" noChangeArrowheads="1"/>
          </p:cNvPicPr>
          <p:nvPr/>
        </p:nvPicPr>
        <p:blipFill>
          <a:blip r:embed="rId104" cstate="print"/>
          <a:srcRect/>
          <a:stretch>
            <a:fillRect/>
          </a:stretch>
        </p:blipFill>
        <p:spPr bwMode="auto">
          <a:xfrm>
            <a:off x="5197475" y="3262313"/>
            <a:ext cx="479425" cy="315912"/>
          </a:xfrm>
          <a:prstGeom prst="rect">
            <a:avLst/>
          </a:prstGeom>
          <a:noFill/>
          <a:ln w="9525">
            <a:noFill/>
            <a:miter lim="800000"/>
            <a:headEnd/>
            <a:tailEnd/>
          </a:ln>
        </p:spPr>
      </p:pic>
      <p:pic>
        <p:nvPicPr>
          <p:cNvPr id="156" name="Picture 155" descr="parclogo"/>
          <p:cNvPicPr>
            <a:picLocks noChangeAspect="1" noChangeArrowheads="1"/>
          </p:cNvPicPr>
          <p:nvPr/>
        </p:nvPicPr>
        <p:blipFill>
          <a:blip r:embed="rId105" cstate="print"/>
          <a:srcRect/>
          <a:stretch>
            <a:fillRect/>
          </a:stretch>
        </p:blipFill>
        <p:spPr bwMode="auto">
          <a:xfrm>
            <a:off x="5567363" y="3008313"/>
            <a:ext cx="339725" cy="384175"/>
          </a:xfrm>
          <a:prstGeom prst="rect">
            <a:avLst/>
          </a:prstGeom>
          <a:noFill/>
          <a:ln w="9525">
            <a:noFill/>
            <a:miter lim="800000"/>
            <a:headEnd/>
            <a:tailEnd/>
          </a:ln>
        </p:spPr>
      </p:pic>
      <p:pic>
        <p:nvPicPr>
          <p:cNvPr id="157" name="Picture 156" descr="pcube"/>
          <p:cNvPicPr>
            <a:picLocks noChangeAspect="1" noChangeArrowheads="1"/>
          </p:cNvPicPr>
          <p:nvPr/>
        </p:nvPicPr>
        <p:blipFill>
          <a:blip r:embed="rId106" cstate="print"/>
          <a:srcRect/>
          <a:stretch>
            <a:fillRect/>
          </a:stretch>
        </p:blipFill>
        <p:spPr bwMode="auto">
          <a:xfrm>
            <a:off x="5199063" y="3925888"/>
            <a:ext cx="687387" cy="157162"/>
          </a:xfrm>
          <a:prstGeom prst="rect">
            <a:avLst/>
          </a:prstGeom>
          <a:noFill/>
          <a:ln w="9525">
            <a:noFill/>
            <a:miter lim="800000"/>
            <a:headEnd/>
            <a:tailEnd/>
          </a:ln>
        </p:spPr>
      </p:pic>
      <p:sp>
        <p:nvSpPr>
          <p:cNvPr id="158" name="AutoShape 157"/>
          <p:cNvSpPr>
            <a:spLocks noChangeArrowheads="1"/>
          </p:cNvSpPr>
          <p:nvPr/>
        </p:nvSpPr>
        <p:spPr bwMode="auto">
          <a:xfrm>
            <a:off x="5094288" y="5000625"/>
            <a:ext cx="977900" cy="1371600"/>
          </a:xfrm>
          <a:prstGeom prst="roundRect">
            <a:avLst>
              <a:gd name="adj" fmla="val 16667"/>
            </a:avLst>
          </a:prstGeom>
          <a:gradFill rotWithShape="1">
            <a:gsLst>
              <a:gs pos="0">
                <a:srgbClr val="0183B7"/>
              </a:gs>
              <a:gs pos="100000">
                <a:srgbClr val="003D55">
                  <a:alpha val="0"/>
                </a:srgbClr>
              </a:gs>
            </a:gsLst>
            <a:lin ang="5400000" scaled="1"/>
          </a:gradFill>
          <a:ln w="9525" algn="ctr">
            <a:noFill/>
            <a:round/>
            <a:headEnd/>
            <a:tailEnd/>
          </a:ln>
        </p:spPr>
        <p:txBody>
          <a:bodyPr wrap="none" lIns="73025" tIns="36512" rIns="73025" bIns="36512" anchor="ctr"/>
          <a:lstStyle/>
          <a:p>
            <a:endParaRPr lang="en-US"/>
          </a:p>
        </p:txBody>
      </p:sp>
      <p:sp>
        <p:nvSpPr>
          <p:cNvPr id="159" name="Text Box 158"/>
          <p:cNvSpPr txBox="1">
            <a:spLocks noChangeArrowheads="1"/>
          </p:cNvSpPr>
          <p:nvPr/>
        </p:nvSpPr>
        <p:spPr bwMode="auto">
          <a:xfrm>
            <a:off x="5213350" y="5005388"/>
            <a:ext cx="730250" cy="357187"/>
          </a:xfrm>
          <a:prstGeom prst="rect">
            <a:avLst/>
          </a:prstGeom>
          <a:noFill/>
          <a:ln w="9525" algn="ctr">
            <a:noFill/>
            <a:miter lim="800000"/>
            <a:headEnd/>
            <a:tailEnd/>
          </a:ln>
        </p:spPr>
        <p:txBody>
          <a:bodyPr wrap="none" lIns="82124" tIns="41061" rIns="82124" bIns="41061">
            <a:spAutoFit/>
          </a:bodyPr>
          <a:lstStyle/>
          <a:p>
            <a:pPr defTabSz="814388"/>
            <a:r>
              <a:rPr lang="en-US" sz="2000" b="1">
                <a:solidFill>
                  <a:srgbClr val="FFFF00"/>
                </a:solidFill>
              </a:rPr>
              <a:t>2005</a:t>
            </a:r>
          </a:p>
        </p:txBody>
      </p:sp>
      <p:sp>
        <p:nvSpPr>
          <p:cNvPr id="160" name="Rectangle 159"/>
          <p:cNvSpPr>
            <a:spLocks noChangeArrowheads="1"/>
          </p:cNvSpPr>
          <p:nvPr/>
        </p:nvSpPr>
        <p:spPr bwMode="auto">
          <a:xfrm>
            <a:off x="5194300" y="5337175"/>
            <a:ext cx="809625" cy="1174750"/>
          </a:xfrm>
          <a:prstGeom prst="rect">
            <a:avLst/>
          </a:prstGeom>
          <a:solidFill>
            <a:srgbClr val="FFFFFF"/>
          </a:solidFill>
          <a:ln w="9525">
            <a:solidFill>
              <a:schemeClr val="tx1"/>
            </a:solidFill>
            <a:miter lim="800000"/>
            <a:headEnd/>
            <a:tailEnd/>
          </a:ln>
        </p:spPr>
        <p:txBody>
          <a:bodyPr wrap="none" lIns="73025" tIns="36512" rIns="73025" bIns="36512" anchor="ctr"/>
          <a:lstStyle/>
          <a:p>
            <a:endParaRPr lang="en-US"/>
          </a:p>
        </p:txBody>
      </p:sp>
      <p:pic>
        <p:nvPicPr>
          <p:cNvPr id="161" name="Picture 160" descr="airespace"/>
          <p:cNvPicPr>
            <a:picLocks noChangeAspect="1" noChangeArrowheads="1"/>
          </p:cNvPicPr>
          <p:nvPr/>
        </p:nvPicPr>
        <p:blipFill>
          <a:blip r:embed="rId107" cstate="print"/>
          <a:srcRect/>
          <a:stretch>
            <a:fillRect/>
          </a:stretch>
        </p:blipFill>
        <p:spPr bwMode="auto">
          <a:xfrm>
            <a:off x="5245100" y="5419725"/>
            <a:ext cx="674688" cy="179388"/>
          </a:xfrm>
          <a:prstGeom prst="rect">
            <a:avLst/>
          </a:prstGeom>
          <a:noFill/>
          <a:ln w="9525">
            <a:noFill/>
            <a:miter lim="800000"/>
            <a:headEnd/>
            <a:tailEnd/>
          </a:ln>
        </p:spPr>
      </p:pic>
      <p:pic>
        <p:nvPicPr>
          <p:cNvPr id="162" name="Picture 161" descr="topspinlogo"/>
          <p:cNvPicPr>
            <a:picLocks noChangeAspect="1" noChangeArrowheads="1"/>
          </p:cNvPicPr>
          <p:nvPr/>
        </p:nvPicPr>
        <p:blipFill>
          <a:blip r:embed="rId108" cstate="print"/>
          <a:srcRect/>
          <a:stretch>
            <a:fillRect/>
          </a:stretch>
        </p:blipFill>
        <p:spPr bwMode="auto">
          <a:xfrm>
            <a:off x="5245100" y="5664200"/>
            <a:ext cx="674688" cy="160338"/>
          </a:xfrm>
          <a:prstGeom prst="rect">
            <a:avLst/>
          </a:prstGeom>
          <a:noFill/>
          <a:ln w="9525">
            <a:noFill/>
            <a:miter lim="800000"/>
            <a:headEnd/>
            <a:tailEnd/>
          </a:ln>
        </p:spPr>
      </p:pic>
      <p:pic>
        <p:nvPicPr>
          <p:cNvPr id="163" name="Picture 162" descr="sipura"/>
          <p:cNvPicPr>
            <a:picLocks noChangeAspect="1" noChangeArrowheads="1"/>
          </p:cNvPicPr>
          <p:nvPr/>
        </p:nvPicPr>
        <p:blipFill>
          <a:blip r:embed="rId109" cstate="print"/>
          <a:srcRect/>
          <a:stretch>
            <a:fillRect/>
          </a:stretch>
        </p:blipFill>
        <p:spPr bwMode="auto">
          <a:xfrm>
            <a:off x="5245100" y="5916613"/>
            <a:ext cx="674688" cy="214312"/>
          </a:xfrm>
          <a:prstGeom prst="rect">
            <a:avLst/>
          </a:prstGeom>
          <a:noFill/>
          <a:ln w="9525">
            <a:noFill/>
            <a:miter lim="800000"/>
            <a:headEnd/>
            <a:tailEnd/>
          </a:ln>
        </p:spPr>
      </p:pic>
      <p:pic>
        <p:nvPicPr>
          <p:cNvPr id="164" name="Picture 163" descr="VihanaLogo"/>
          <p:cNvPicPr>
            <a:picLocks noChangeAspect="1" noChangeArrowheads="1"/>
          </p:cNvPicPr>
          <p:nvPr/>
        </p:nvPicPr>
        <p:blipFill>
          <a:blip r:embed="rId110" cstate="print"/>
          <a:srcRect b="36607"/>
          <a:stretch>
            <a:fillRect/>
          </a:stretch>
        </p:blipFill>
        <p:spPr bwMode="auto">
          <a:xfrm>
            <a:off x="5357813" y="6191250"/>
            <a:ext cx="452437" cy="300038"/>
          </a:xfrm>
          <a:prstGeom prst="rect">
            <a:avLst/>
          </a:prstGeom>
          <a:noFill/>
          <a:ln w="9525">
            <a:noFill/>
            <a:miter lim="800000"/>
            <a:headEnd/>
            <a:tailEnd/>
          </a:ln>
        </p:spPr>
      </p:pic>
      <p:sp>
        <p:nvSpPr>
          <p:cNvPr id="165" name="AutoShape 164"/>
          <p:cNvSpPr>
            <a:spLocks noChangeArrowheads="1"/>
          </p:cNvSpPr>
          <p:nvPr/>
        </p:nvSpPr>
        <p:spPr bwMode="auto">
          <a:xfrm>
            <a:off x="6103938" y="1004888"/>
            <a:ext cx="976312" cy="2543175"/>
          </a:xfrm>
          <a:prstGeom prst="roundRect">
            <a:avLst>
              <a:gd name="adj" fmla="val 16667"/>
            </a:avLst>
          </a:prstGeom>
          <a:gradFill rotWithShape="1">
            <a:gsLst>
              <a:gs pos="0">
                <a:srgbClr val="0183B7"/>
              </a:gs>
              <a:gs pos="100000">
                <a:srgbClr val="003D55">
                  <a:alpha val="0"/>
                </a:srgbClr>
              </a:gs>
            </a:gsLst>
            <a:lin ang="5400000" scaled="1"/>
          </a:gradFill>
          <a:ln w="9525" algn="ctr">
            <a:noFill/>
            <a:round/>
            <a:headEnd/>
            <a:tailEnd/>
          </a:ln>
        </p:spPr>
        <p:txBody>
          <a:bodyPr wrap="none" lIns="73025" tIns="36512" rIns="73025" bIns="36512" anchor="ctr"/>
          <a:lstStyle/>
          <a:p>
            <a:endParaRPr lang="en-US"/>
          </a:p>
        </p:txBody>
      </p:sp>
      <p:sp>
        <p:nvSpPr>
          <p:cNvPr id="166" name="Rectangle 165"/>
          <p:cNvSpPr>
            <a:spLocks noChangeArrowheads="1"/>
          </p:cNvSpPr>
          <p:nvPr/>
        </p:nvSpPr>
        <p:spPr bwMode="auto">
          <a:xfrm>
            <a:off x="6196013" y="1401763"/>
            <a:ext cx="809625" cy="2092325"/>
          </a:xfrm>
          <a:prstGeom prst="rect">
            <a:avLst/>
          </a:prstGeom>
          <a:solidFill>
            <a:srgbClr val="FFFFFF"/>
          </a:solidFill>
          <a:ln w="9525">
            <a:solidFill>
              <a:schemeClr val="tx1"/>
            </a:solidFill>
            <a:miter lim="800000"/>
            <a:headEnd/>
            <a:tailEnd/>
          </a:ln>
        </p:spPr>
        <p:txBody>
          <a:bodyPr wrap="none" lIns="73025" tIns="36512" rIns="73025" bIns="36512" anchor="ctr"/>
          <a:lstStyle/>
          <a:p>
            <a:endParaRPr lang="en-US"/>
          </a:p>
        </p:txBody>
      </p:sp>
      <p:pic>
        <p:nvPicPr>
          <p:cNvPr id="167" name="Picture 166" descr="fineground"/>
          <p:cNvPicPr>
            <a:picLocks noChangeAspect="1" noChangeArrowheads="1"/>
          </p:cNvPicPr>
          <p:nvPr/>
        </p:nvPicPr>
        <p:blipFill>
          <a:blip r:embed="rId111" cstate="print"/>
          <a:srcRect/>
          <a:stretch>
            <a:fillRect/>
          </a:stretch>
        </p:blipFill>
        <p:spPr bwMode="auto">
          <a:xfrm>
            <a:off x="6219825" y="1477963"/>
            <a:ext cx="758825" cy="107950"/>
          </a:xfrm>
          <a:prstGeom prst="rect">
            <a:avLst/>
          </a:prstGeom>
          <a:noFill/>
          <a:ln w="9525">
            <a:noFill/>
            <a:miter lim="800000"/>
            <a:headEnd/>
            <a:tailEnd/>
          </a:ln>
        </p:spPr>
      </p:pic>
      <p:pic>
        <p:nvPicPr>
          <p:cNvPr id="168" name="Picture 167" descr="misecure"/>
          <p:cNvPicPr>
            <a:picLocks noChangeAspect="1" noChangeArrowheads="1"/>
          </p:cNvPicPr>
          <p:nvPr/>
        </p:nvPicPr>
        <p:blipFill>
          <a:blip r:embed="rId112" cstate="print"/>
          <a:srcRect/>
          <a:stretch>
            <a:fillRect/>
          </a:stretch>
        </p:blipFill>
        <p:spPr bwMode="auto">
          <a:xfrm>
            <a:off x="6265863" y="1627188"/>
            <a:ext cx="671512" cy="177800"/>
          </a:xfrm>
          <a:prstGeom prst="rect">
            <a:avLst/>
          </a:prstGeom>
          <a:noFill/>
          <a:ln w="9525">
            <a:noFill/>
            <a:miter lim="800000"/>
            <a:headEnd/>
            <a:tailEnd/>
          </a:ln>
        </p:spPr>
      </p:pic>
      <p:pic>
        <p:nvPicPr>
          <p:cNvPr id="169" name="Picture 168" descr="netsift"/>
          <p:cNvPicPr>
            <a:picLocks noChangeAspect="1" noChangeArrowheads="1"/>
          </p:cNvPicPr>
          <p:nvPr/>
        </p:nvPicPr>
        <p:blipFill>
          <a:blip r:embed="rId113" cstate="print"/>
          <a:srcRect/>
          <a:stretch>
            <a:fillRect/>
          </a:stretch>
        </p:blipFill>
        <p:spPr bwMode="auto">
          <a:xfrm>
            <a:off x="6208713" y="1846263"/>
            <a:ext cx="768350" cy="177800"/>
          </a:xfrm>
          <a:prstGeom prst="rect">
            <a:avLst/>
          </a:prstGeom>
          <a:noFill/>
          <a:ln w="9525">
            <a:noFill/>
            <a:miter lim="800000"/>
            <a:headEnd/>
            <a:tailEnd/>
          </a:ln>
        </p:spPr>
      </p:pic>
      <p:pic>
        <p:nvPicPr>
          <p:cNvPr id="170" name="Picture 169" descr="kiss"/>
          <p:cNvPicPr>
            <a:picLocks noChangeAspect="1" noChangeArrowheads="1"/>
          </p:cNvPicPr>
          <p:nvPr/>
        </p:nvPicPr>
        <p:blipFill>
          <a:blip r:embed="rId114" cstate="print"/>
          <a:srcRect/>
          <a:stretch>
            <a:fillRect/>
          </a:stretch>
        </p:blipFill>
        <p:spPr bwMode="auto">
          <a:xfrm>
            <a:off x="6299200" y="2036763"/>
            <a:ext cx="590550" cy="288925"/>
          </a:xfrm>
          <a:prstGeom prst="rect">
            <a:avLst/>
          </a:prstGeom>
          <a:noFill/>
          <a:ln w="9525">
            <a:noFill/>
            <a:miter lim="800000"/>
            <a:headEnd/>
            <a:tailEnd/>
          </a:ln>
        </p:spPr>
      </p:pic>
      <p:pic>
        <p:nvPicPr>
          <p:cNvPr id="171" name="Picture 170" descr="sheer"/>
          <p:cNvPicPr>
            <a:picLocks noChangeAspect="1" noChangeArrowheads="1"/>
          </p:cNvPicPr>
          <p:nvPr/>
        </p:nvPicPr>
        <p:blipFill>
          <a:blip r:embed="rId115" cstate="print"/>
          <a:srcRect/>
          <a:stretch>
            <a:fillRect/>
          </a:stretch>
        </p:blipFill>
        <p:spPr bwMode="auto">
          <a:xfrm>
            <a:off x="6275388" y="2387600"/>
            <a:ext cx="646112" cy="334963"/>
          </a:xfrm>
          <a:prstGeom prst="rect">
            <a:avLst/>
          </a:prstGeom>
          <a:noFill/>
          <a:ln w="9525">
            <a:noFill/>
            <a:miter lim="800000"/>
            <a:headEnd/>
            <a:tailEnd/>
          </a:ln>
        </p:spPr>
      </p:pic>
      <p:pic>
        <p:nvPicPr>
          <p:cNvPr id="172" name="Picture 171" descr="nemo"/>
          <p:cNvPicPr>
            <a:picLocks noChangeAspect="1" noChangeArrowheads="1"/>
          </p:cNvPicPr>
          <p:nvPr/>
        </p:nvPicPr>
        <p:blipFill>
          <a:blip r:embed="rId116" cstate="print"/>
          <a:srcRect/>
          <a:stretch>
            <a:fillRect/>
          </a:stretch>
        </p:blipFill>
        <p:spPr bwMode="auto">
          <a:xfrm>
            <a:off x="6270625" y="2771775"/>
            <a:ext cx="666750" cy="201613"/>
          </a:xfrm>
          <a:prstGeom prst="rect">
            <a:avLst/>
          </a:prstGeom>
          <a:noFill/>
          <a:ln w="9525">
            <a:noFill/>
            <a:miter lim="800000"/>
            <a:headEnd/>
            <a:tailEnd/>
          </a:ln>
        </p:spPr>
      </p:pic>
      <p:pic>
        <p:nvPicPr>
          <p:cNvPr id="173" name="Picture 172" descr="scientificatlanta"/>
          <p:cNvPicPr>
            <a:picLocks noChangeAspect="1" noChangeArrowheads="1"/>
          </p:cNvPicPr>
          <p:nvPr/>
        </p:nvPicPr>
        <p:blipFill>
          <a:blip r:embed="rId117" cstate="print"/>
          <a:srcRect/>
          <a:stretch>
            <a:fillRect/>
          </a:stretch>
        </p:blipFill>
        <p:spPr bwMode="auto">
          <a:xfrm>
            <a:off x="6219825" y="3017838"/>
            <a:ext cx="746125" cy="196850"/>
          </a:xfrm>
          <a:prstGeom prst="rect">
            <a:avLst/>
          </a:prstGeom>
          <a:noFill/>
          <a:ln w="9525">
            <a:noFill/>
            <a:miter lim="800000"/>
            <a:headEnd/>
            <a:tailEnd/>
          </a:ln>
        </p:spPr>
      </p:pic>
      <p:sp>
        <p:nvSpPr>
          <p:cNvPr id="174" name="Text Box 173"/>
          <p:cNvSpPr txBox="1">
            <a:spLocks noChangeArrowheads="1"/>
          </p:cNvSpPr>
          <p:nvPr/>
        </p:nvSpPr>
        <p:spPr bwMode="auto">
          <a:xfrm>
            <a:off x="6062663" y="1035050"/>
            <a:ext cx="1084262" cy="357188"/>
          </a:xfrm>
          <a:prstGeom prst="rect">
            <a:avLst/>
          </a:prstGeom>
          <a:noFill/>
          <a:ln w="9525" algn="ctr">
            <a:noFill/>
            <a:miter lim="800000"/>
            <a:headEnd/>
            <a:tailEnd/>
          </a:ln>
        </p:spPr>
        <p:txBody>
          <a:bodyPr wrap="none" lIns="82124" tIns="41061" rIns="82124" bIns="41061">
            <a:spAutoFit/>
          </a:bodyPr>
          <a:lstStyle/>
          <a:p>
            <a:pPr defTabSz="814388"/>
            <a:r>
              <a:rPr lang="en-US" sz="2000" b="1">
                <a:solidFill>
                  <a:srgbClr val="FFFF00"/>
                </a:solidFill>
              </a:rPr>
              <a:t>2005</a:t>
            </a:r>
            <a:r>
              <a:rPr lang="en-US" sz="1000" b="1">
                <a:solidFill>
                  <a:srgbClr val="FFFF00"/>
                </a:solidFill>
              </a:rPr>
              <a:t>(cont)</a:t>
            </a:r>
          </a:p>
        </p:txBody>
      </p:sp>
      <p:sp>
        <p:nvSpPr>
          <p:cNvPr id="175" name="AutoShape 174"/>
          <p:cNvSpPr>
            <a:spLocks noChangeArrowheads="1"/>
          </p:cNvSpPr>
          <p:nvPr/>
        </p:nvSpPr>
        <p:spPr bwMode="auto">
          <a:xfrm>
            <a:off x="6103938" y="3575050"/>
            <a:ext cx="976312" cy="1447800"/>
          </a:xfrm>
          <a:prstGeom prst="roundRect">
            <a:avLst>
              <a:gd name="adj" fmla="val 16667"/>
            </a:avLst>
          </a:prstGeom>
          <a:gradFill rotWithShape="1">
            <a:gsLst>
              <a:gs pos="0">
                <a:srgbClr val="0183B7"/>
              </a:gs>
              <a:gs pos="100000">
                <a:srgbClr val="003D55">
                  <a:alpha val="0"/>
                </a:srgbClr>
              </a:gs>
            </a:gsLst>
            <a:lin ang="5400000" scaled="1"/>
          </a:gradFill>
          <a:ln w="9525" algn="ctr">
            <a:noFill/>
            <a:round/>
            <a:headEnd/>
            <a:tailEnd/>
          </a:ln>
        </p:spPr>
        <p:txBody>
          <a:bodyPr wrap="none" lIns="73025" tIns="36512" rIns="73025" bIns="36512" anchor="ctr"/>
          <a:lstStyle/>
          <a:p>
            <a:endParaRPr lang="en-US"/>
          </a:p>
        </p:txBody>
      </p:sp>
      <p:sp>
        <p:nvSpPr>
          <p:cNvPr id="176" name="Rectangle 175"/>
          <p:cNvSpPr>
            <a:spLocks noChangeArrowheads="1"/>
          </p:cNvSpPr>
          <p:nvPr/>
        </p:nvSpPr>
        <p:spPr bwMode="auto">
          <a:xfrm>
            <a:off x="6162675" y="3973513"/>
            <a:ext cx="808038" cy="2538412"/>
          </a:xfrm>
          <a:prstGeom prst="rect">
            <a:avLst/>
          </a:prstGeom>
          <a:solidFill>
            <a:srgbClr val="FFFFFF"/>
          </a:solidFill>
          <a:ln w="9525">
            <a:solidFill>
              <a:schemeClr val="tx1"/>
            </a:solidFill>
            <a:miter lim="800000"/>
            <a:headEnd/>
            <a:tailEnd/>
          </a:ln>
        </p:spPr>
        <p:txBody>
          <a:bodyPr wrap="none" lIns="73025" tIns="36512" rIns="73025" bIns="36512" anchor="ctr"/>
          <a:lstStyle/>
          <a:p>
            <a:endParaRPr lang="en-US"/>
          </a:p>
        </p:txBody>
      </p:sp>
      <p:pic>
        <p:nvPicPr>
          <p:cNvPr id="177" name="Picture 176" descr="intellishield"/>
          <p:cNvPicPr>
            <a:picLocks noChangeAspect="1" noChangeArrowheads="1"/>
          </p:cNvPicPr>
          <p:nvPr/>
        </p:nvPicPr>
        <p:blipFill>
          <a:blip r:embed="rId118" cstate="print"/>
          <a:srcRect/>
          <a:stretch>
            <a:fillRect/>
          </a:stretch>
        </p:blipFill>
        <p:spPr bwMode="auto">
          <a:xfrm>
            <a:off x="6230938" y="3303588"/>
            <a:ext cx="736600" cy="147637"/>
          </a:xfrm>
          <a:prstGeom prst="rect">
            <a:avLst/>
          </a:prstGeom>
          <a:noFill/>
          <a:ln w="9525">
            <a:noFill/>
            <a:miter lim="800000"/>
            <a:headEnd/>
            <a:tailEnd/>
          </a:ln>
        </p:spPr>
      </p:pic>
      <p:sp>
        <p:nvSpPr>
          <p:cNvPr id="178" name="Text Box 177"/>
          <p:cNvSpPr txBox="1">
            <a:spLocks noChangeArrowheads="1"/>
          </p:cNvSpPr>
          <p:nvPr/>
        </p:nvSpPr>
        <p:spPr bwMode="auto">
          <a:xfrm>
            <a:off x="6230938" y="3606800"/>
            <a:ext cx="730250" cy="357188"/>
          </a:xfrm>
          <a:prstGeom prst="rect">
            <a:avLst/>
          </a:prstGeom>
          <a:noFill/>
          <a:ln w="9525" algn="ctr">
            <a:noFill/>
            <a:miter lim="800000"/>
            <a:headEnd/>
            <a:tailEnd/>
          </a:ln>
        </p:spPr>
        <p:txBody>
          <a:bodyPr wrap="none" lIns="82124" tIns="41061" rIns="82124" bIns="41061">
            <a:spAutoFit/>
          </a:bodyPr>
          <a:lstStyle/>
          <a:p>
            <a:pPr defTabSz="814388"/>
            <a:r>
              <a:rPr lang="en-US" sz="2000" b="1">
                <a:solidFill>
                  <a:srgbClr val="FFFF00"/>
                </a:solidFill>
              </a:rPr>
              <a:t>2006</a:t>
            </a:r>
          </a:p>
        </p:txBody>
      </p:sp>
      <p:pic>
        <p:nvPicPr>
          <p:cNvPr id="179" name="Picture 178" descr="sypixx"/>
          <p:cNvPicPr>
            <a:picLocks noChangeAspect="1" noChangeArrowheads="1"/>
          </p:cNvPicPr>
          <p:nvPr/>
        </p:nvPicPr>
        <p:blipFill>
          <a:blip r:embed="rId119" cstate="print"/>
          <a:srcRect/>
          <a:stretch>
            <a:fillRect/>
          </a:stretch>
        </p:blipFill>
        <p:spPr bwMode="auto">
          <a:xfrm>
            <a:off x="6256338" y="4040188"/>
            <a:ext cx="657225" cy="330200"/>
          </a:xfrm>
          <a:prstGeom prst="rect">
            <a:avLst/>
          </a:prstGeom>
          <a:noFill/>
          <a:ln w="9525">
            <a:noFill/>
            <a:miter lim="800000"/>
            <a:headEnd/>
            <a:tailEnd/>
          </a:ln>
        </p:spPr>
      </p:pic>
      <p:pic>
        <p:nvPicPr>
          <p:cNvPr id="180" name="Picture 179" descr="audium"/>
          <p:cNvPicPr>
            <a:picLocks noChangeAspect="1" noChangeArrowheads="1"/>
          </p:cNvPicPr>
          <p:nvPr/>
        </p:nvPicPr>
        <p:blipFill>
          <a:blip r:embed="rId120" cstate="print"/>
          <a:srcRect/>
          <a:stretch>
            <a:fillRect/>
          </a:stretch>
        </p:blipFill>
        <p:spPr bwMode="auto">
          <a:xfrm>
            <a:off x="6254750" y="4457700"/>
            <a:ext cx="633413" cy="152400"/>
          </a:xfrm>
          <a:prstGeom prst="rect">
            <a:avLst/>
          </a:prstGeom>
          <a:noFill/>
          <a:ln w="9525">
            <a:noFill/>
            <a:miter lim="800000"/>
            <a:headEnd/>
            <a:tailEnd/>
          </a:ln>
        </p:spPr>
      </p:pic>
      <p:pic>
        <p:nvPicPr>
          <p:cNvPr id="181" name="Picture 180" descr="metreos"/>
          <p:cNvPicPr>
            <a:picLocks noChangeAspect="1" noChangeArrowheads="1"/>
          </p:cNvPicPr>
          <p:nvPr/>
        </p:nvPicPr>
        <p:blipFill>
          <a:blip r:embed="rId121" cstate="print"/>
          <a:srcRect/>
          <a:stretch>
            <a:fillRect/>
          </a:stretch>
        </p:blipFill>
        <p:spPr bwMode="auto">
          <a:xfrm>
            <a:off x="6242050" y="4759325"/>
            <a:ext cx="625475" cy="125413"/>
          </a:xfrm>
          <a:prstGeom prst="rect">
            <a:avLst/>
          </a:prstGeom>
          <a:noFill/>
          <a:ln w="9525">
            <a:noFill/>
            <a:miter lim="800000"/>
            <a:headEnd/>
            <a:tailEnd/>
          </a:ln>
        </p:spPr>
      </p:pic>
      <p:pic>
        <p:nvPicPr>
          <p:cNvPr id="182" name="Picture 181" descr="meetinghouse"/>
          <p:cNvPicPr>
            <a:picLocks noChangeAspect="1" noChangeArrowheads="1"/>
          </p:cNvPicPr>
          <p:nvPr/>
        </p:nvPicPr>
        <p:blipFill>
          <a:blip r:embed="rId122" cstate="print"/>
          <a:srcRect/>
          <a:stretch>
            <a:fillRect/>
          </a:stretch>
        </p:blipFill>
        <p:spPr bwMode="auto">
          <a:xfrm>
            <a:off x="6227763" y="4994275"/>
            <a:ext cx="690562" cy="280988"/>
          </a:xfrm>
          <a:prstGeom prst="rect">
            <a:avLst/>
          </a:prstGeom>
          <a:noFill/>
          <a:ln w="9525">
            <a:noFill/>
            <a:miter lim="800000"/>
            <a:headEnd/>
            <a:tailEnd/>
          </a:ln>
        </p:spPr>
      </p:pic>
      <p:pic>
        <p:nvPicPr>
          <p:cNvPr id="183" name="Picture 182" descr="Arroyo logo"/>
          <p:cNvPicPr>
            <a:picLocks noChangeAspect="1" noChangeArrowheads="1"/>
          </p:cNvPicPr>
          <p:nvPr/>
        </p:nvPicPr>
        <p:blipFill>
          <a:blip r:embed="rId123" cstate="print"/>
          <a:srcRect/>
          <a:stretch>
            <a:fillRect/>
          </a:stretch>
        </p:blipFill>
        <p:spPr bwMode="auto">
          <a:xfrm>
            <a:off x="6200775" y="5334000"/>
            <a:ext cx="752475" cy="217488"/>
          </a:xfrm>
          <a:prstGeom prst="rect">
            <a:avLst/>
          </a:prstGeom>
          <a:noFill/>
          <a:ln w="9525">
            <a:noFill/>
            <a:miter lim="800000"/>
            <a:headEnd/>
            <a:tailEnd/>
          </a:ln>
        </p:spPr>
      </p:pic>
      <p:pic>
        <p:nvPicPr>
          <p:cNvPr id="184" name="Picture 183" descr="orative"/>
          <p:cNvPicPr>
            <a:picLocks noChangeAspect="1" noChangeArrowheads="1"/>
          </p:cNvPicPr>
          <p:nvPr/>
        </p:nvPicPr>
        <p:blipFill>
          <a:blip r:embed="rId124" cstate="print"/>
          <a:srcRect/>
          <a:stretch>
            <a:fillRect/>
          </a:stretch>
        </p:blipFill>
        <p:spPr bwMode="auto">
          <a:xfrm>
            <a:off x="6207125" y="5626100"/>
            <a:ext cx="728663" cy="180975"/>
          </a:xfrm>
          <a:prstGeom prst="rect">
            <a:avLst/>
          </a:prstGeom>
          <a:noFill/>
          <a:ln w="9525">
            <a:noFill/>
            <a:miter lim="800000"/>
            <a:headEnd/>
            <a:tailEnd/>
          </a:ln>
        </p:spPr>
      </p:pic>
      <p:pic>
        <p:nvPicPr>
          <p:cNvPr id="185" name="Picture 184" descr="greenfield"/>
          <p:cNvPicPr>
            <a:picLocks noChangeAspect="1" noChangeArrowheads="1"/>
          </p:cNvPicPr>
          <p:nvPr/>
        </p:nvPicPr>
        <p:blipFill>
          <a:blip r:embed="rId125" cstate="print"/>
          <a:srcRect/>
          <a:stretch>
            <a:fillRect/>
          </a:stretch>
        </p:blipFill>
        <p:spPr bwMode="auto">
          <a:xfrm>
            <a:off x="6208713" y="5964238"/>
            <a:ext cx="725487" cy="174625"/>
          </a:xfrm>
          <a:prstGeom prst="rect">
            <a:avLst/>
          </a:prstGeom>
          <a:noFill/>
          <a:ln w="9525">
            <a:noFill/>
            <a:miter lim="800000"/>
            <a:headEnd/>
            <a:tailEnd/>
          </a:ln>
        </p:spPr>
      </p:pic>
      <p:pic>
        <p:nvPicPr>
          <p:cNvPr id="186" name="Picture 185" descr="tivella"/>
          <p:cNvPicPr>
            <a:picLocks noChangeAspect="1" noChangeArrowheads="1"/>
          </p:cNvPicPr>
          <p:nvPr/>
        </p:nvPicPr>
        <p:blipFill>
          <a:blip r:embed="rId126" cstate="print"/>
          <a:srcRect/>
          <a:stretch>
            <a:fillRect/>
          </a:stretch>
        </p:blipFill>
        <p:spPr bwMode="auto">
          <a:xfrm>
            <a:off x="6205538" y="6248400"/>
            <a:ext cx="739775" cy="106363"/>
          </a:xfrm>
          <a:prstGeom prst="rect">
            <a:avLst/>
          </a:prstGeom>
          <a:noFill/>
          <a:ln w="9525">
            <a:noFill/>
            <a:miter lim="800000"/>
            <a:headEnd/>
            <a:tailEnd/>
          </a:ln>
        </p:spPr>
      </p:pic>
      <p:sp>
        <p:nvSpPr>
          <p:cNvPr id="187" name="AutoShape 186"/>
          <p:cNvSpPr>
            <a:spLocks noChangeArrowheads="1"/>
          </p:cNvSpPr>
          <p:nvPr/>
        </p:nvSpPr>
        <p:spPr bwMode="auto">
          <a:xfrm>
            <a:off x="7115175" y="4441825"/>
            <a:ext cx="976313" cy="2266950"/>
          </a:xfrm>
          <a:prstGeom prst="roundRect">
            <a:avLst>
              <a:gd name="adj" fmla="val 16667"/>
            </a:avLst>
          </a:prstGeom>
          <a:gradFill rotWithShape="1">
            <a:gsLst>
              <a:gs pos="0">
                <a:srgbClr val="0183B7"/>
              </a:gs>
              <a:gs pos="100000">
                <a:srgbClr val="003D55">
                  <a:alpha val="0"/>
                </a:srgbClr>
              </a:gs>
            </a:gsLst>
            <a:lin ang="5400000" scaled="1"/>
          </a:gradFill>
          <a:ln w="9525" algn="ctr">
            <a:noFill/>
            <a:round/>
            <a:headEnd/>
            <a:tailEnd/>
          </a:ln>
        </p:spPr>
        <p:txBody>
          <a:bodyPr wrap="none" lIns="73025" tIns="36512" rIns="73025" bIns="36512" anchor="ctr"/>
          <a:lstStyle/>
          <a:p>
            <a:endParaRPr lang="en-US"/>
          </a:p>
        </p:txBody>
      </p:sp>
      <p:sp>
        <p:nvSpPr>
          <p:cNvPr id="188" name="Text Box 187"/>
          <p:cNvSpPr txBox="1">
            <a:spLocks noChangeArrowheads="1"/>
          </p:cNvSpPr>
          <p:nvPr/>
        </p:nvSpPr>
        <p:spPr bwMode="auto">
          <a:xfrm>
            <a:off x="7216775" y="4498975"/>
            <a:ext cx="730250" cy="357188"/>
          </a:xfrm>
          <a:prstGeom prst="rect">
            <a:avLst/>
          </a:prstGeom>
          <a:noFill/>
          <a:ln w="9525" algn="ctr">
            <a:noFill/>
            <a:miter lim="800000"/>
            <a:headEnd/>
            <a:tailEnd/>
          </a:ln>
        </p:spPr>
        <p:txBody>
          <a:bodyPr wrap="none" lIns="82124" tIns="41061" rIns="82124" bIns="41061">
            <a:spAutoFit/>
          </a:bodyPr>
          <a:lstStyle/>
          <a:p>
            <a:pPr defTabSz="814388"/>
            <a:r>
              <a:rPr lang="en-US" sz="2000" b="1">
                <a:solidFill>
                  <a:srgbClr val="FFFF00"/>
                </a:solidFill>
              </a:rPr>
              <a:t>2008</a:t>
            </a:r>
          </a:p>
        </p:txBody>
      </p:sp>
      <p:sp>
        <p:nvSpPr>
          <p:cNvPr id="189" name="Rectangle 188"/>
          <p:cNvSpPr>
            <a:spLocks noChangeArrowheads="1"/>
          </p:cNvSpPr>
          <p:nvPr/>
        </p:nvSpPr>
        <p:spPr bwMode="auto">
          <a:xfrm>
            <a:off x="7199313" y="4883150"/>
            <a:ext cx="808037" cy="1628775"/>
          </a:xfrm>
          <a:prstGeom prst="rect">
            <a:avLst/>
          </a:prstGeom>
          <a:solidFill>
            <a:srgbClr val="FFFFFF"/>
          </a:solidFill>
          <a:ln w="9525">
            <a:solidFill>
              <a:schemeClr val="tx1"/>
            </a:solidFill>
            <a:miter lim="800000"/>
            <a:headEnd/>
            <a:tailEnd/>
          </a:ln>
        </p:spPr>
        <p:txBody>
          <a:bodyPr wrap="none" lIns="73025" tIns="36512" rIns="73025" bIns="36512" anchor="ctr"/>
          <a:lstStyle/>
          <a:p>
            <a:endParaRPr lang="en-US"/>
          </a:p>
        </p:txBody>
      </p:sp>
      <p:pic>
        <p:nvPicPr>
          <p:cNvPr id="190" name="Picture 189" descr="Nuova"/>
          <p:cNvPicPr>
            <a:picLocks noChangeAspect="1" noChangeArrowheads="1"/>
          </p:cNvPicPr>
          <p:nvPr/>
        </p:nvPicPr>
        <p:blipFill>
          <a:blip r:embed="rId127" cstate="print"/>
          <a:srcRect/>
          <a:stretch>
            <a:fillRect/>
          </a:stretch>
        </p:blipFill>
        <p:spPr bwMode="auto">
          <a:xfrm>
            <a:off x="7305675" y="4906963"/>
            <a:ext cx="584200" cy="430212"/>
          </a:xfrm>
          <a:prstGeom prst="rect">
            <a:avLst/>
          </a:prstGeom>
          <a:noFill/>
          <a:ln w="9525">
            <a:noFill/>
            <a:miter lim="800000"/>
            <a:headEnd/>
            <a:tailEnd/>
          </a:ln>
        </p:spPr>
      </p:pic>
      <p:pic>
        <p:nvPicPr>
          <p:cNvPr id="191" name="Picture 190" descr="logo"/>
          <p:cNvPicPr>
            <a:picLocks noChangeAspect="1" noChangeArrowheads="1"/>
          </p:cNvPicPr>
          <p:nvPr/>
        </p:nvPicPr>
        <p:blipFill>
          <a:blip r:embed="rId128" cstate="print"/>
          <a:srcRect/>
          <a:stretch>
            <a:fillRect/>
          </a:stretch>
        </p:blipFill>
        <p:spPr bwMode="auto">
          <a:xfrm>
            <a:off x="7248525" y="5470525"/>
            <a:ext cx="681038" cy="201613"/>
          </a:xfrm>
          <a:prstGeom prst="rect">
            <a:avLst/>
          </a:prstGeom>
          <a:noFill/>
          <a:ln w="9525">
            <a:noFill/>
            <a:miter lim="800000"/>
            <a:headEnd/>
            <a:tailEnd/>
          </a:ln>
        </p:spPr>
      </p:pic>
      <p:pic>
        <p:nvPicPr>
          <p:cNvPr id="192" name="Picture 191" descr="pure"/>
          <p:cNvPicPr>
            <a:picLocks noChangeAspect="1" noChangeArrowheads="1"/>
          </p:cNvPicPr>
          <p:nvPr/>
        </p:nvPicPr>
        <p:blipFill>
          <a:blip r:embed="rId129" cstate="print"/>
          <a:srcRect/>
          <a:stretch>
            <a:fillRect/>
          </a:stretch>
        </p:blipFill>
        <p:spPr bwMode="auto">
          <a:xfrm>
            <a:off x="7197725" y="5851525"/>
            <a:ext cx="800100" cy="127000"/>
          </a:xfrm>
          <a:prstGeom prst="rect">
            <a:avLst/>
          </a:prstGeom>
          <a:noFill/>
          <a:ln w="9525">
            <a:noFill/>
            <a:miter lim="800000"/>
            <a:headEnd/>
            <a:tailEnd/>
          </a:ln>
        </p:spPr>
      </p:pic>
      <p:pic>
        <p:nvPicPr>
          <p:cNvPr id="193" name="Picture 192"/>
          <p:cNvPicPr>
            <a:picLocks noChangeAspect="1" noChangeArrowheads="1"/>
          </p:cNvPicPr>
          <p:nvPr/>
        </p:nvPicPr>
        <p:blipFill>
          <a:blip r:embed="rId130" cstate="print"/>
          <a:srcRect/>
          <a:stretch>
            <a:fillRect/>
          </a:stretch>
        </p:blipFill>
        <p:spPr bwMode="auto">
          <a:xfrm>
            <a:off x="7227888" y="6070600"/>
            <a:ext cx="720725" cy="168275"/>
          </a:xfrm>
          <a:prstGeom prst="rect">
            <a:avLst/>
          </a:prstGeom>
          <a:noFill/>
          <a:ln w="9525" algn="ctr">
            <a:noFill/>
            <a:miter lim="800000"/>
            <a:headEnd/>
            <a:tailEnd/>
          </a:ln>
        </p:spPr>
      </p:pic>
      <p:pic>
        <p:nvPicPr>
          <p:cNvPr id="194" name="Picture 193"/>
          <p:cNvPicPr>
            <a:picLocks noChangeAspect="1" noChangeArrowheads="1"/>
          </p:cNvPicPr>
          <p:nvPr/>
        </p:nvPicPr>
        <p:blipFill>
          <a:blip r:embed="rId131" cstate="print"/>
          <a:srcRect r="4907"/>
          <a:stretch>
            <a:fillRect/>
          </a:stretch>
        </p:blipFill>
        <p:spPr bwMode="auto">
          <a:xfrm>
            <a:off x="7312025" y="6192838"/>
            <a:ext cx="577850" cy="271462"/>
          </a:xfrm>
          <a:prstGeom prst="rect">
            <a:avLst/>
          </a:prstGeom>
          <a:noFill/>
          <a:ln w="9525" algn="ctr">
            <a:noFill/>
            <a:miter lim="800000"/>
            <a:headEnd/>
            <a:tailEnd/>
          </a:ln>
        </p:spPr>
      </p:pic>
      <p:sp>
        <p:nvSpPr>
          <p:cNvPr id="195" name="Rectangle 194"/>
          <p:cNvSpPr>
            <a:spLocks noChangeArrowheads="1"/>
          </p:cNvSpPr>
          <p:nvPr/>
        </p:nvSpPr>
        <p:spPr bwMode="auto">
          <a:xfrm>
            <a:off x="3084513" y="646113"/>
            <a:ext cx="2955925" cy="895350"/>
          </a:xfrm>
          <a:prstGeom prst="rect">
            <a:avLst/>
          </a:prstGeom>
          <a:noFill/>
          <a:ln w="9525" algn="ctr">
            <a:noFill/>
            <a:miter lim="800000"/>
            <a:headEnd/>
            <a:tailEnd/>
          </a:ln>
        </p:spPr>
        <p:txBody>
          <a:bodyPr lIns="82124" tIns="41061" rIns="82124" bIns="41061" anchor="b">
            <a:spAutoFit/>
          </a:bodyPr>
          <a:lstStyle/>
          <a:p>
            <a:pPr defTabSz="814388" eaLnBrk="1" hangingPunct="1">
              <a:lnSpc>
                <a:spcPct val="95000"/>
              </a:lnSpc>
              <a:spcBef>
                <a:spcPct val="50000"/>
              </a:spcBef>
            </a:pPr>
            <a:r>
              <a:rPr lang="en-US" sz="2800" b="1">
                <a:solidFill>
                  <a:schemeClr val="tx2"/>
                </a:solidFill>
              </a:rPr>
              <a:t>Acquisition Summary </a:t>
            </a:r>
          </a:p>
        </p:txBody>
      </p:sp>
      <p:sp>
        <p:nvSpPr>
          <p:cNvPr id="196" name="AutoShape 195"/>
          <p:cNvSpPr>
            <a:spLocks noChangeArrowheads="1"/>
          </p:cNvSpPr>
          <p:nvPr/>
        </p:nvSpPr>
        <p:spPr bwMode="auto">
          <a:xfrm>
            <a:off x="8110538" y="1004888"/>
            <a:ext cx="977900" cy="1447800"/>
          </a:xfrm>
          <a:prstGeom prst="roundRect">
            <a:avLst>
              <a:gd name="adj" fmla="val 16667"/>
            </a:avLst>
          </a:prstGeom>
          <a:gradFill rotWithShape="1">
            <a:gsLst>
              <a:gs pos="0">
                <a:srgbClr val="0183B7"/>
              </a:gs>
              <a:gs pos="100000">
                <a:srgbClr val="003D55">
                  <a:alpha val="0"/>
                </a:srgbClr>
              </a:gs>
            </a:gsLst>
            <a:lin ang="5400000" scaled="1"/>
          </a:gradFill>
          <a:ln w="9525" algn="ctr">
            <a:noFill/>
            <a:round/>
            <a:headEnd/>
            <a:tailEnd/>
          </a:ln>
        </p:spPr>
        <p:txBody>
          <a:bodyPr wrap="none" lIns="73025" tIns="36512" rIns="73025" bIns="36512" anchor="ctr"/>
          <a:lstStyle/>
          <a:p>
            <a:endParaRPr lang="en-US"/>
          </a:p>
        </p:txBody>
      </p:sp>
      <p:sp>
        <p:nvSpPr>
          <p:cNvPr id="197" name="AutoShape 196"/>
          <p:cNvSpPr>
            <a:spLocks noChangeArrowheads="1"/>
          </p:cNvSpPr>
          <p:nvPr/>
        </p:nvSpPr>
        <p:spPr bwMode="auto">
          <a:xfrm>
            <a:off x="8128000" y="1004888"/>
            <a:ext cx="977900" cy="1573212"/>
          </a:xfrm>
          <a:prstGeom prst="roundRect">
            <a:avLst>
              <a:gd name="adj" fmla="val 16667"/>
            </a:avLst>
          </a:prstGeom>
          <a:gradFill rotWithShape="1">
            <a:gsLst>
              <a:gs pos="0">
                <a:srgbClr val="0183B7"/>
              </a:gs>
              <a:gs pos="100000">
                <a:srgbClr val="003D55">
                  <a:alpha val="0"/>
                </a:srgbClr>
              </a:gs>
            </a:gsLst>
            <a:lin ang="5400000" scaled="1"/>
          </a:gradFill>
          <a:ln w="9525" algn="ctr">
            <a:noFill/>
            <a:round/>
            <a:headEnd/>
            <a:tailEnd/>
          </a:ln>
        </p:spPr>
        <p:txBody>
          <a:bodyPr wrap="none" lIns="73025" tIns="36512" rIns="73025" bIns="36512" anchor="ctr"/>
          <a:lstStyle/>
          <a:p>
            <a:endParaRPr lang="en-US"/>
          </a:p>
        </p:txBody>
      </p:sp>
      <p:sp>
        <p:nvSpPr>
          <p:cNvPr id="198" name="Rectangle 197"/>
          <p:cNvSpPr>
            <a:spLocks noChangeArrowheads="1"/>
          </p:cNvSpPr>
          <p:nvPr/>
        </p:nvSpPr>
        <p:spPr bwMode="auto">
          <a:xfrm>
            <a:off x="8212138" y="1395413"/>
            <a:ext cx="808037" cy="1752600"/>
          </a:xfrm>
          <a:prstGeom prst="rect">
            <a:avLst/>
          </a:prstGeom>
          <a:solidFill>
            <a:srgbClr val="FFFFFF"/>
          </a:solidFill>
          <a:ln w="9525">
            <a:solidFill>
              <a:schemeClr val="tx1"/>
            </a:solidFill>
            <a:miter lim="800000"/>
            <a:headEnd/>
            <a:tailEnd/>
          </a:ln>
        </p:spPr>
        <p:txBody>
          <a:bodyPr wrap="none" lIns="73025" tIns="36512" rIns="73025" bIns="36512" anchor="ctr"/>
          <a:lstStyle/>
          <a:p>
            <a:endParaRPr lang="en-US"/>
          </a:p>
        </p:txBody>
      </p:sp>
      <p:sp>
        <p:nvSpPr>
          <p:cNvPr id="199" name="Text Box 198"/>
          <p:cNvSpPr txBox="1">
            <a:spLocks noChangeArrowheads="1"/>
          </p:cNvSpPr>
          <p:nvPr/>
        </p:nvSpPr>
        <p:spPr bwMode="auto">
          <a:xfrm>
            <a:off x="8231188" y="1035050"/>
            <a:ext cx="730250" cy="357188"/>
          </a:xfrm>
          <a:prstGeom prst="rect">
            <a:avLst/>
          </a:prstGeom>
          <a:noFill/>
          <a:ln w="9525" algn="ctr">
            <a:noFill/>
            <a:miter lim="800000"/>
            <a:headEnd/>
            <a:tailEnd/>
          </a:ln>
        </p:spPr>
        <p:txBody>
          <a:bodyPr wrap="none" lIns="82124" tIns="41061" rIns="82124" bIns="41061">
            <a:spAutoFit/>
          </a:bodyPr>
          <a:lstStyle/>
          <a:p>
            <a:pPr defTabSz="814388"/>
            <a:r>
              <a:rPr lang="en-US" sz="2000" b="1">
                <a:solidFill>
                  <a:srgbClr val="FFFF00"/>
                </a:solidFill>
              </a:rPr>
              <a:t>2009</a:t>
            </a:r>
          </a:p>
        </p:txBody>
      </p:sp>
      <p:pic>
        <p:nvPicPr>
          <p:cNvPr id="200" name="Picture 199" descr="logo_rz_stacked (3)"/>
          <p:cNvPicPr>
            <a:picLocks noChangeAspect="1" noChangeArrowheads="1"/>
          </p:cNvPicPr>
          <p:nvPr/>
        </p:nvPicPr>
        <p:blipFill>
          <a:blip r:embed="rId132" cstate="print"/>
          <a:srcRect/>
          <a:stretch>
            <a:fillRect/>
          </a:stretch>
        </p:blipFill>
        <p:spPr bwMode="auto">
          <a:xfrm>
            <a:off x="8212138" y="1516063"/>
            <a:ext cx="749300" cy="571500"/>
          </a:xfrm>
          <a:prstGeom prst="rect">
            <a:avLst/>
          </a:prstGeom>
          <a:noFill/>
          <a:ln w="9525">
            <a:noFill/>
            <a:miter lim="800000"/>
            <a:headEnd/>
            <a:tailEnd/>
          </a:ln>
        </p:spPr>
      </p:pic>
      <p:pic>
        <p:nvPicPr>
          <p:cNvPr id="201" name="Picture 200" descr="pure digital"/>
          <p:cNvPicPr>
            <a:picLocks noChangeAspect="1" noChangeArrowheads="1"/>
          </p:cNvPicPr>
          <p:nvPr/>
        </p:nvPicPr>
        <p:blipFill>
          <a:blip r:embed="rId133" cstate="print"/>
          <a:srcRect/>
          <a:stretch>
            <a:fillRect/>
          </a:stretch>
        </p:blipFill>
        <p:spPr bwMode="auto">
          <a:xfrm>
            <a:off x="8239125" y="2241550"/>
            <a:ext cx="714375" cy="354013"/>
          </a:xfrm>
          <a:prstGeom prst="rect">
            <a:avLst/>
          </a:prstGeom>
          <a:noFill/>
          <a:ln w="9525">
            <a:noFill/>
            <a:miter lim="800000"/>
            <a:headEnd/>
            <a:tailEnd/>
          </a:ln>
        </p:spPr>
      </p:pic>
      <p:pic>
        <p:nvPicPr>
          <p:cNvPr id="202" name="Picture 201" descr="TidalLogo_BlackWithWhiteBck"/>
          <p:cNvPicPr>
            <a:picLocks noChangeAspect="1" noChangeArrowheads="1"/>
          </p:cNvPicPr>
          <p:nvPr/>
        </p:nvPicPr>
        <p:blipFill>
          <a:blip r:embed="rId134" cstate="print"/>
          <a:srcRect l="1236"/>
          <a:stretch>
            <a:fillRect/>
          </a:stretch>
        </p:blipFill>
        <p:spPr bwMode="auto">
          <a:xfrm>
            <a:off x="8258175" y="2789238"/>
            <a:ext cx="708025" cy="225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0"/>
            <a:ext cx="9144000" cy="209550"/>
          </a:xfrm>
          <a:prstGeom prst="rect">
            <a:avLst/>
          </a:prstGeom>
          <a:solidFill>
            <a:srgbClr val="000000"/>
          </a:solidFill>
          <a:ln w="19050" algn="ctr">
            <a:noFill/>
            <a:miter lim="800000"/>
            <a:headEnd/>
            <a:tailEnd/>
          </a:ln>
        </p:spPr>
        <p:txBody>
          <a:bodyPr wrap="none" lIns="82124" tIns="41061" rIns="82124" bIns="41061" anchor="ctr">
            <a:spAutoFit/>
          </a:bodyPr>
          <a:lstStyle/>
          <a:p>
            <a:endParaRPr lang="en-US"/>
          </a:p>
        </p:txBody>
      </p:sp>
      <p:sp>
        <p:nvSpPr>
          <p:cNvPr id="33795" name="Rectangle 3"/>
          <p:cNvSpPr>
            <a:spLocks noChangeArrowheads="1"/>
          </p:cNvSpPr>
          <p:nvPr/>
        </p:nvSpPr>
        <p:spPr bwMode="auto">
          <a:xfrm>
            <a:off x="655638" y="304800"/>
            <a:ext cx="8145462" cy="838200"/>
          </a:xfrm>
          <a:prstGeom prst="rect">
            <a:avLst/>
          </a:prstGeom>
          <a:noFill/>
          <a:ln w="9525" algn="ctr">
            <a:noFill/>
            <a:miter lim="800000"/>
            <a:headEnd/>
            <a:tailEnd/>
          </a:ln>
        </p:spPr>
        <p:txBody>
          <a:bodyPr lIns="82124" tIns="41061" rIns="82124" bIns="41061" anchor="b"/>
          <a:lstStyle/>
          <a:p>
            <a:pPr algn="l" defTabSz="814388" eaLnBrk="1" hangingPunct="1"/>
            <a:r>
              <a:rPr lang="en-US" sz="3200" dirty="0">
                <a:solidFill>
                  <a:srgbClr val="FFFFFF"/>
                </a:solidFill>
              </a:rPr>
              <a:t>Market Share </a:t>
            </a:r>
            <a:r>
              <a:rPr lang="en-US" sz="3200" dirty="0" smtClean="0">
                <a:solidFill>
                  <a:srgbClr val="FFFFFF"/>
                </a:solidFill>
              </a:rPr>
              <a:t>for Product Groups</a:t>
            </a:r>
            <a:endParaRPr lang="en-US" sz="3200" dirty="0">
              <a:solidFill>
                <a:srgbClr val="FFFFFF"/>
              </a:solidFill>
            </a:endParaRPr>
          </a:p>
        </p:txBody>
      </p:sp>
      <p:grpSp>
        <p:nvGrpSpPr>
          <p:cNvPr id="33796" name="Group 4"/>
          <p:cNvGrpSpPr>
            <a:grpSpLocks/>
          </p:cNvGrpSpPr>
          <p:nvPr/>
        </p:nvGrpSpPr>
        <p:grpSpPr bwMode="auto">
          <a:xfrm>
            <a:off x="254000" y="1241425"/>
            <a:ext cx="8866188" cy="5472113"/>
            <a:chOff x="160" y="782"/>
            <a:chExt cx="5585" cy="3447"/>
          </a:xfrm>
        </p:grpSpPr>
        <p:grpSp>
          <p:nvGrpSpPr>
            <p:cNvPr id="33799" name="Group 5"/>
            <p:cNvGrpSpPr>
              <a:grpSpLocks/>
            </p:cNvGrpSpPr>
            <p:nvPr/>
          </p:nvGrpSpPr>
          <p:grpSpPr bwMode="auto">
            <a:xfrm>
              <a:off x="2027" y="782"/>
              <a:ext cx="1854" cy="1100"/>
              <a:chOff x="2027" y="782"/>
              <a:chExt cx="1854" cy="1100"/>
            </a:xfrm>
          </p:grpSpPr>
          <p:sp>
            <p:nvSpPr>
              <p:cNvPr id="34021" name="Rectangle 6"/>
              <p:cNvSpPr>
                <a:spLocks noChangeArrowheads="1"/>
              </p:cNvSpPr>
              <p:nvPr/>
            </p:nvSpPr>
            <p:spPr bwMode="auto">
              <a:xfrm flipV="1">
                <a:off x="2288" y="782"/>
                <a:ext cx="1446" cy="298"/>
              </a:xfrm>
              <a:prstGeom prst="rect">
                <a:avLst/>
              </a:prstGeom>
              <a:gradFill rotWithShape="1">
                <a:gsLst>
                  <a:gs pos="0">
                    <a:srgbClr val="373737">
                      <a:alpha val="0"/>
                    </a:srgbClr>
                  </a:gs>
                  <a:gs pos="100000">
                    <a:srgbClr val="777777">
                      <a:alpha val="40999"/>
                    </a:srgbClr>
                  </a:gs>
                </a:gsLst>
                <a:lin ang="5400000" scaled="1"/>
              </a:gradFill>
              <a:ln w="9525" algn="ctr">
                <a:noFill/>
                <a:miter lim="800000"/>
                <a:headEnd/>
                <a:tailEnd/>
              </a:ln>
            </p:spPr>
            <p:txBody>
              <a:bodyPr lIns="82124" tIns="41061" rIns="82124" bIns="41061" anchor="ctr">
                <a:spAutoFit/>
              </a:bodyPr>
              <a:lstStyle/>
              <a:p>
                <a:endParaRPr lang="en-US"/>
              </a:p>
            </p:txBody>
          </p:sp>
          <p:sp>
            <p:nvSpPr>
              <p:cNvPr id="34022" name="Line 7"/>
              <p:cNvSpPr>
                <a:spLocks noChangeShapeType="1"/>
              </p:cNvSpPr>
              <p:nvPr/>
            </p:nvSpPr>
            <p:spPr bwMode="auto">
              <a:xfrm>
                <a:off x="2288" y="1809"/>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4023" name="Line 8"/>
              <p:cNvSpPr>
                <a:spLocks noChangeShapeType="1"/>
              </p:cNvSpPr>
              <p:nvPr/>
            </p:nvSpPr>
            <p:spPr bwMode="auto">
              <a:xfrm>
                <a:off x="2288" y="1642"/>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4024" name="Line 9"/>
              <p:cNvSpPr>
                <a:spLocks noChangeShapeType="1"/>
              </p:cNvSpPr>
              <p:nvPr/>
            </p:nvSpPr>
            <p:spPr bwMode="auto">
              <a:xfrm>
                <a:off x="2288" y="1475"/>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4025" name="Line 10"/>
              <p:cNvSpPr>
                <a:spLocks noChangeShapeType="1"/>
              </p:cNvSpPr>
              <p:nvPr/>
            </p:nvSpPr>
            <p:spPr bwMode="auto">
              <a:xfrm>
                <a:off x="2288" y="1310"/>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4026" name="Line 11"/>
              <p:cNvSpPr>
                <a:spLocks noChangeShapeType="1"/>
              </p:cNvSpPr>
              <p:nvPr/>
            </p:nvSpPr>
            <p:spPr bwMode="auto">
              <a:xfrm>
                <a:off x="2288" y="1143"/>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4027" name="Line 12"/>
              <p:cNvSpPr>
                <a:spLocks noChangeShapeType="1"/>
              </p:cNvSpPr>
              <p:nvPr/>
            </p:nvSpPr>
            <p:spPr bwMode="auto">
              <a:xfrm>
                <a:off x="2288" y="977"/>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4028" name="Text Box 13"/>
              <p:cNvSpPr txBox="1">
                <a:spLocks noChangeArrowheads="1"/>
              </p:cNvSpPr>
              <p:nvPr/>
            </p:nvSpPr>
            <p:spPr bwMode="auto">
              <a:xfrm>
                <a:off x="2107" y="1752"/>
                <a:ext cx="208" cy="130"/>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0%</a:t>
                </a:r>
              </a:p>
            </p:txBody>
          </p:sp>
          <p:sp>
            <p:nvSpPr>
              <p:cNvPr id="34029" name="Text Box 14"/>
              <p:cNvSpPr txBox="1">
                <a:spLocks noChangeArrowheads="1"/>
              </p:cNvSpPr>
              <p:nvPr/>
            </p:nvSpPr>
            <p:spPr bwMode="auto">
              <a:xfrm>
                <a:off x="2067" y="1585"/>
                <a:ext cx="248" cy="129"/>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20%</a:t>
                </a:r>
              </a:p>
            </p:txBody>
          </p:sp>
          <p:sp>
            <p:nvSpPr>
              <p:cNvPr id="34030" name="Text Box 15"/>
              <p:cNvSpPr txBox="1">
                <a:spLocks noChangeArrowheads="1"/>
              </p:cNvSpPr>
              <p:nvPr/>
            </p:nvSpPr>
            <p:spPr bwMode="auto">
              <a:xfrm>
                <a:off x="2067" y="1427"/>
                <a:ext cx="248" cy="128"/>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40%</a:t>
                </a:r>
              </a:p>
            </p:txBody>
          </p:sp>
          <p:sp>
            <p:nvSpPr>
              <p:cNvPr id="34031" name="Text Box 16"/>
              <p:cNvSpPr txBox="1">
                <a:spLocks noChangeArrowheads="1"/>
              </p:cNvSpPr>
              <p:nvPr/>
            </p:nvSpPr>
            <p:spPr bwMode="auto">
              <a:xfrm>
                <a:off x="2067" y="1262"/>
                <a:ext cx="248" cy="128"/>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60%</a:t>
                </a:r>
              </a:p>
            </p:txBody>
          </p:sp>
          <p:sp>
            <p:nvSpPr>
              <p:cNvPr id="34032" name="Text Box 17"/>
              <p:cNvSpPr txBox="1">
                <a:spLocks noChangeArrowheads="1"/>
              </p:cNvSpPr>
              <p:nvPr/>
            </p:nvSpPr>
            <p:spPr bwMode="auto">
              <a:xfrm>
                <a:off x="2067" y="1083"/>
                <a:ext cx="248" cy="129"/>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80%</a:t>
                </a:r>
              </a:p>
            </p:txBody>
          </p:sp>
          <p:sp>
            <p:nvSpPr>
              <p:cNvPr id="34033" name="Text Box 18"/>
              <p:cNvSpPr txBox="1">
                <a:spLocks noChangeArrowheads="1"/>
              </p:cNvSpPr>
              <p:nvPr/>
            </p:nvSpPr>
            <p:spPr bwMode="auto">
              <a:xfrm>
                <a:off x="2027" y="925"/>
                <a:ext cx="288" cy="129"/>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100%</a:t>
                </a:r>
              </a:p>
            </p:txBody>
          </p:sp>
          <p:sp>
            <p:nvSpPr>
              <p:cNvPr id="34034" name="Text Box 19"/>
              <p:cNvSpPr txBox="1">
                <a:spLocks noChangeArrowheads="1"/>
              </p:cNvSpPr>
              <p:nvPr/>
            </p:nvSpPr>
            <p:spPr bwMode="auto">
              <a:xfrm>
                <a:off x="2290" y="802"/>
                <a:ext cx="1432" cy="173"/>
              </a:xfrm>
              <a:prstGeom prst="rect">
                <a:avLst/>
              </a:prstGeom>
              <a:noFill/>
              <a:ln w="19050" algn="ctr">
                <a:noFill/>
                <a:miter lim="800000"/>
                <a:headEnd/>
                <a:tailEnd/>
              </a:ln>
            </p:spPr>
            <p:txBody>
              <a:bodyPr lIns="82124" tIns="41061" rIns="82124" bIns="41061">
                <a:spAutoFit/>
              </a:bodyPr>
              <a:lstStyle/>
              <a:p>
                <a:pPr defTabSz="814388"/>
                <a:r>
                  <a:rPr lang="en-US" sz="1400">
                    <a:solidFill>
                      <a:srgbClr val="FFFFFF"/>
                    </a:solidFill>
                  </a:rPr>
                  <a:t>Digital Video: IPTV</a:t>
                </a:r>
              </a:p>
            </p:txBody>
          </p:sp>
          <p:sp>
            <p:nvSpPr>
              <p:cNvPr id="34035" name="Freeform 20"/>
              <p:cNvSpPr>
                <a:spLocks/>
              </p:cNvSpPr>
              <p:nvPr/>
            </p:nvSpPr>
            <p:spPr bwMode="auto">
              <a:xfrm>
                <a:off x="2314" y="1228"/>
                <a:ext cx="1388" cy="100"/>
              </a:xfrm>
              <a:custGeom>
                <a:avLst/>
                <a:gdLst>
                  <a:gd name="T0" fmla="*/ 0 w 1388"/>
                  <a:gd name="T1" fmla="*/ 0 h 100"/>
                  <a:gd name="T2" fmla="*/ 148 w 1388"/>
                  <a:gd name="T3" fmla="*/ 34 h 100"/>
                  <a:gd name="T4" fmla="*/ 284 w 1388"/>
                  <a:gd name="T5" fmla="*/ 22 h 100"/>
                  <a:gd name="T6" fmla="*/ 462 w 1388"/>
                  <a:gd name="T7" fmla="*/ 66 h 100"/>
                  <a:gd name="T8" fmla="*/ 590 w 1388"/>
                  <a:gd name="T9" fmla="*/ 88 h 100"/>
                  <a:gd name="T10" fmla="*/ 740 w 1388"/>
                  <a:gd name="T11" fmla="*/ 60 h 100"/>
                  <a:gd name="T12" fmla="*/ 1014 w 1388"/>
                  <a:gd name="T13" fmla="*/ 98 h 100"/>
                  <a:gd name="T14" fmla="*/ 1102 w 1388"/>
                  <a:gd name="T15" fmla="*/ 100 h 100"/>
                  <a:gd name="T16" fmla="*/ 1260 w 1388"/>
                  <a:gd name="T17" fmla="*/ 70 h 100"/>
                  <a:gd name="T18" fmla="*/ 1388 w 1388"/>
                  <a:gd name="T19" fmla="*/ 88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8"/>
                  <a:gd name="T31" fmla="*/ 0 h 100"/>
                  <a:gd name="T32" fmla="*/ 1388 w 1388"/>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8" h="100">
                    <a:moveTo>
                      <a:pt x="0" y="0"/>
                    </a:moveTo>
                    <a:lnTo>
                      <a:pt x="148" y="34"/>
                    </a:lnTo>
                    <a:lnTo>
                      <a:pt x="284" y="22"/>
                    </a:lnTo>
                    <a:lnTo>
                      <a:pt x="462" y="66"/>
                    </a:lnTo>
                    <a:lnTo>
                      <a:pt x="590" y="88"/>
                    </a:lnTo>
                    <a:lnTo>
                      <a:pt x="740" y="60"/>
                    </a:lnTo>
                    <a:lnTo>
                      <a:pt x="1014" y="98"/>
                    </a:lnTo>
                    <a:lnTo>
                      <a:pt x="1102" y="100"/>
                    </a:lnTo>
                    <a:lnTo>
                      <a:pt x="1260" y="70"/>
                    </a:lnTo>
                    <a:lnTo>
                      <a:pt x="1388" y="88"/>
                    </a:lnTo>
                  </a:path>
                </a:pathLst>
              </a:custGeom>
              <a:noFill/>
              <a:ln w="50800">
                <a:solidFill>
                  <a:schemeClr val="accent1"/>
                </a:solidFill>
                <a:round/>
                <a:headEnd/>
                <a:tailEnd/>
              </a:ln>
            </p:spPr>
            <p:txBody>
              <a:bodyPr lIns="82124" tIns="41061" rIns="82124" bIns="41061" anchor="ctr">
                <a:spAutoFit/>
              </a:bodyPr>
              <a:lstStyle/>
              <a:p>
                <a:endParaRPr lang="en-US"/>
              </a:p>
            </p:txBody>
          </p:sp>
          <p:sp>
            <p:nvSpPr>
              <p:cNvPr id="34036" name="Freeform 21"/>
              <p:cNvSpPr>
                <a:spLocks/>
              </p:cNvSpPr>
              <p:nvPr/>
            </p:nvSpPr>
            <p:spPr bwMode="auto">
              <a:xfrm>
                <a:off x="2324" y="1624"/>
                <a:ext cx="1386" cy="98"/>
              </a:xfrm>
              <a:custGeom>
                <a:avLst/>
                <a:gdLst>
                  <a:gd name="T0" fmla="*/ 0 w 1386"/>
                  <a:gd name="T1" fmla="*/ 0 h 98"/>
                  <a:gd name="T2" fmla="*/ 430 w 1386"/>
                  <a:gd name="T3" fmla="*/ 58 h 98"/>
                  <a:gd name="T4" fmla="*/ 646 w 1386"/>
                  <a:gd name="T5" fmla="*/ 72 h 98"/>
                  <a:gd name="T6" fmla="*/ 834 w 1386"/>
                  <a:gd name="T7" fmla="*/ 98 h 98"/>
                  <a:gd name="T8" fmla="*/ 1188 w 1386"/>
                  <a:gd name="T9" fmla="*/ 92 h 98"/>
                  <a:gd name="T10" fmla="*/ 1386 w 1386"/>
                  <a:gd name="T11" fmla="*/ 92 h 98"/>
                  <a:gd name="T12" fmla="*/ 0 60000 65536"/>
                  <a:gd name="T13" fmla="*/ 0 60000 65536"/>
                  <a:gd name="T14" fmla="*/ 0 60000 65536"/>
                  <a:gd name="T15" fmla="*/ 0 60000 65536"/>
                  <a:gd name="T16" fmla="*/ 0 60000 65536"/>
                  <a:gd name="T17" fmla="*/ 0 60000 65536"/>
                  <a:gd name="T18" fmla="*/ 0 w 1386"/>
                  <a:gd name="T19" fmla="*/ 0 h 98"/>
                  <a:gd name="T20" fmla="*/ 1386 w 1386"/>
                  <a:gd name="T21" fmla="*/ 98 h 98"/>
                </a:gdLst>
                <a:ahLst/>
                <a:cxnLst>
                  <a:cxn ang="T12">
                    <a:pos x="T0" y="T1"/>
                  </a:cxn>
                  <a:cxn ang="T13">
                    <a:pos x="T2" y="T3"/>
                  </a:cxn>
                  <a:cxn ang="T14">
                    <a:pos x="T4" y="T5"/>
                  </a:cxn>
                  <a:cxn ang="T15">
                    <a:pos x="T6" y="T7"/>
                  </a:cxn>
                  <a:cxn ang="T16">
                    <a:pos x="T8" y="T9"/>
                  </a:cxn>
                  <a:cxn ang="T17">
                    <a:pos x="T10" y="T11"/>
                  </a:cxn>
                </a:cxnLst>
                <a:rect l="T18" t="T19" r="T20" b="T21"/>
                <a:pathLst>
                  <a:path w="1386" h="98">
                    <a:moveTo>
                      <a:pt x="0" y="0"/>
                    </a:moveTo>
                    <a:lnTo>
                      <a:pt x="430" y="58"/>
                    </a:lnTo>
                    <a:lnTo>
                      <a:pt x="646" y="72"/>
                    </a:lnTo>
                    <a:lnTo>
                      <a:pt x="834" y="98"/>
                    </a:lnTo>
                    <a:lnTo>
                      <a:pt x="1188" y="92"/>
                    </a:lnTo>
                    <a:lnTo>
                      <a:pt x="1386" y="92"/>
                    </a:lnTo>
                  </a:path>
                </a:pathLst>
              </a:custGeom>
              <a:noFill/>
              <a:ln w="25400">
                <a:solidFill>
                  <a:srgbClr val="8A44AA"/>
                </a:solidFill>
                <a:round/>
                <a:headEnd/>
                <a:tailEnd/>
              </a:ln>
            </p:spPr>
            <p:txBody>
              <a:bodyPr lIns="82124" tIns="41061" rIns="82124" bIns="41061" anchor="ctr">
                <a:spAutoFit/>
              </a:bodyPr>
              <a:lstStyle/>
              <a:p>
                <a:endParaRPr lang="en-US"/>
              </a:p>
            </p:txBody>
          </p:sp>
          <p:sp>
            <p:nvSpPr>
              <p:cNvPr id="34037" name="Freeform 22"/>
              <p:cNvSpPr>
                <a:spLocks/>
              </p:cNvSpPr>
              <p:nvPr/>
            </p:nvSpPr>
            <p:spPr bwMode="auto">
              <a:xfrm>
                <a:off x="2332" y="1674"/>
                <a:ext cx="1370" cy="84"/>
              </a:xfrm>
              <a:custGeom>
                <a:avLst/>
                <a:gdLst>
                  <a:gd name="T0" fmla="*/ 0 w 1370"/>
                  <a:gd name="T1" fmla="*/ 84 h 84"/>
                  <a:gd name="T2" fmla="*/ 208 w 1370"/>
                  <a:gd name="T3" fmla="*/ 26 h 84"/>
                  <a:gd name="T4" fmla="*/ 404 w 1370"/>
                  <a:gd name="T5" fmla="*/ 20 h 84"/>
                  <a:gd name="T6" fmla="*/ 528 w 1370"/>
                  <a:gd name="T7" fmla="*/ 20 h 84"/>
                  <a:gd name="T8" fmla="*/ 638 w 1370"/>
                  <a:gd name="T9" fmla="*/ 48 h 84"/>
                  <a:gd name="T10" fmla="*/ 872 w 1370"/>
                  <a:gd name="T11" fmla="*/ 18 h 84"/>
                  <a:gd name="T12" fmla="*/ 1046 w 1370"/>
                  <a:gd name="T13" fmla="*/ 0 h 84"/>
                  <a:gd name="T14" fmla="*/ 1128 w 1370"/>
                  <a:gd name="T15" fmla="*/ 18 h 84"/>
                  <a:gd name="T16" fmla="*/ 1196 w 1370"/>
                  <a:gd name="T17" fmla="*/ 8 h 84"/>
                  <a:gd name="T18" fmla="*/ 1370 w 1370"/>
                  <a:gd name="T19" fmla="*/ 4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0"/>
                  <a:gd name="T31" fmla="*/ 0 h 84"/>
                  <a:gd name="T32" fmla="*/ 1370 w 1370"/>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0" h="84">
                    <a:moveTo>
                      <a:pt x="0" y="84"/>
                    </a:moveTo>
                    <a:lnTo>
                      <a:pt x="208" y="26"/>
                    </a:lnTo>
                    <a:lnTo>
                      <a:pt x="404" y="20"/>
                    </a:lnTo>
                    <a:lnTo>
                      <a:pt x="528" y="20"/>
                    </a:lnTo>
                    <a:lnTo>
                      <a:pt x="638" y="48"/>
                    </a:lnTo>
                    <a:lnTo>
                      <a:pt x="872" y="18"/>
                    </a:lnTo>
                    <a:lnTo>
                      <a:pt x="1046" y="0"/>
                    </a:lnTo>
                    <a:lnTo>
                      <a:pt x="1128" y="18"/>
                    </a:lnTo>
                    <a:lnTo>
                      <a:pt x="1196" y="8"/>
                    </a:lnTo>
                    <a:lnTo>
                      <a:pt x="1370" y="40"/>
                    </a:lnTo>
                  </a:path>
                </a:pathLst>
              </a:custGeom>
              <a:noFill/>
              <a:ln w="25400">
                <a:solidFill>
                  <a:srgbClr val="A0C02A"/>
                </a:solidFill>
                <a:round/>
                <a:headEnd/>
                <a:tailEnd/>
              </a:ln>
            </p:spPr>
            <p:txBody>
              <a:bodyPr lIns="82124" tIns="41061" rIns="82124" bIns="41061" anchor="ctr">
                <a:spAutoFit/>
              </a:bodyPr>
              <a:lstStyle/>
              <a:p>
                <a:endParaRPr lang="en-US"/>
              </a:p>
            </p:txBody>
          </p:sp>
          <p:sp>
            <p:nvSpPr>
              <p:cNvPr id="34038" name="Freeform 23"/>
              <p:cNvSpPr>
                <a:spLocks/>
              </p:cNvSpPr>
              <p:nvPr/>
            </p:nvSpPr>
            <p:spPr bwMode="auto">
              <a:xfrm>
                <a:off x="2340" y="1746"/>
                <a:ext cx="1368" cy="40"/>
              </a:xfrm>
              <a:custGeom>
                <a:avLst/>
                <a:gdLst>
                  <a:gd name="T0" fmla="*/ 0 w 1368"/>
                  <a:gd name="T1" fmla="*/ 28 h 40"/>
                  <a:gd name="T2" fmla="*/ 188 w 1368"/>
                  <a:gd name="T3" fmla="*/ 28 h 40"/>
                  <a:gd name="T4" fmla="*/ 320 w 1368"/>
                  <a:gd name="T5" fmla="*/ 40 h 40"/>
                  <a:gd name="T6" fmla="*/ 446 w 1368"/>
                  <a:gd name="T7" fmla="*/ 0 h 40"/>
                  <a:gd name="T8" fmla="*/ 756 w 1368"/>
                  <a:gd name="T9" fmla="*/ 0 h 40"/>
                  <a:gd name="T10" fmla="*/ 956 w 1368"/>
                  <a:gd name="T11" fmla="*/ 14 h 40"/>
                  <a:gd name="T12" fmla="*/ 1368 w 1368"/>
                  <a:gd name="T13" fmla="*/ 6 h 40"/>
                  <a:gd name="T14" fmla="*/ 0 60000 65536"/>
                  <a:gd name="T15" fmla="*/ 0 60000 65536"/>
                  <a:gd name="T16" fmla="*/ 0 60000 65536"/>
                  <a:gd name="T17" fmla="*/ 0 60000 65536"/>
                  <a:gd name="T18" fmla="*/ 0 60000 65536"/>
                  <a:gd name="T19" fmla="*/ 0 60000 65536"/>
                  <a:gd name="T20" fmla="*/ 0 60000 65536"/>
                  <a:gd name="T21" fmla="*/ 0 w 1368"/>
                  <a:gd name="T22" fmla="*/ 0 h 40"/>
                  <a:gd name="T23" fmla="*/ 1368 w 1368"/>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8" h="40">
                    <a:moveTo>
                      <a:pt x="0" y="28"/>
                    </a:moveTo>
                    <a:lnTo>
                      <a:pt x="188" y="28"/>
                    </a:lnTo>
                    <a:lnTo>
                      <a:pt x="320" y="40"/>
                    </a:lnTo>
                    <a:lnTo>
                      <a:pt x="446" y="0"/>
                    </a:lnTo>
                    <a:lnTo>
                      <a:pt x="756" y="0"/>
                    </a:lnTo>
                    <a:lnTo>
                      <a:pt x="956" y="14"/>
                    </a:lnTo>
                    <a:lnTo>
                      <a:pt x="1368" y="6"/>
                    </a:lnTo>
                  </a:path>
                </a:pathLst>
              </a:custGeom>
              <a:noFill/>
              <a:ln w="25400">
                <a:solidFill>
                  <a:schemeClr val="folHlink"/>
                </a:solidFill>
                <a:round/>
                <a:headEnd/>
                <a:tailEnd/>
              </a:ln>
            </p:spPr>
            <p:txBody>
              <a:bodyPr lIns="82124" tIns="41061" rIns="82124" bIns="41061" anchor="ctr">
                <a:spAutoFit/>
              </a:bodyPr>
              <a:lstStyle/>
              <a:p>
                <a:endParaRPr lang="en-US"/>
              </a:p>
            </p:txBody>
          </p:sp>
          <p:sp>
            <p:nvSpPr>
              <p:cNvPr id="34039" name="Freeform 24"/>
              <p:cNvSpPr>
                <a:spLocks/>
              </p:cNvSpPr>
              <p:nvPr/>
            </p:nvSpPr>
            <p:spPr bwMode="auto">
              <a:xfrm>
                <a:off x="2310" y="1785"/>
                <a:ext cx="1391" cy="26"/>
              </a:xfrm>
              <a:custGeom>
                <a:avLst/>
                <a:gdLst>
                  <a:gd name="T0" fmla="*/ 0 w 1391"/>
                  <a:gd name="T1" fmla="*/ 9 h 26"/>
                  <a:gd name="T2" fmla="*/ 273 w 1391"/>
                  <a:gd name="T3" fmla="*/ 12 h 26"/>
                  <a:gd name="T4" fmla="*/ 392 w 1391"/>
                  <a:gd name="T5" fmla="*/ 26 h 26"/>
                  <a:gd name="T6" fmla="*/ 552 w 1391"/>
                  <a:gd name="T7" fmla="*/ 14 h 26"/>
                  <a:gd name="T8" fmla="*/ 729 w 1391"/>
                  <a:gd name="T9" fmla="*/ 0 h 26"/>
                  <a:gd name="T10" fmla="*/ 789 w 1391"/>
                  <a:gd name="T11" fmla="*/ 8 h 26"/>
                  <a:gd name="T12" fmla="*/ 915 w 1391"/>
                  <a:gd name="T13" fmla="*/ 23 h 26"/>
                  <a:gd name="T14" fmla="*/ 1256 w 1391"/>
                  <a:gd name="T15" fmla="*/ 20 h 26"/>
                  <a:gd name="T16" fmla="*/ 1391 w 1391"/>
                  <a:gd name="T17" fmla="*/ 12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1"/>
                  <a:gd name="T28" fmla="*/ 0 h 26"/>
                  <a:gd name="T29" fmla="*/ 1391 w 1391"/>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1" h="26">
                    <a:moveTo>
                      <a:pt x="0" y="9"/>
                    </a:moveTo>
                    <a:lnTo>
                      <a:pt x="273" y="12"/>
                    </a:lnTo>
                    <a:lnTo>
                      <a:pt x="392" y="26"/>
                    </a:lnTo>
                    <a:lnTo>
                      <a:pt x="552" y="14"/>
                    </a:lnTo>
                    <a:lnTo>
                      <a:pt x="729" y="0"/>
                    </a:lnTo>
                    <a:lnTo>
                      <a:pt x="789" y="8"/>
                    </a:lnTo>
                    <a:lnTo>
                      <a:pt x="915" y="23"/>
                    </a:lnTo>
                    <a:lnTo>
                      <a:pt x="1256" y="20"/>
                    </a:lnTo>
                    <a:lnTo>
                      <a:pt x="1391" y="12"/>
                    </a:lnTo>
                  </a:path>
                </a:pathLst>
              </a:custGeom>
              <a:noFill/>
              <a:ln w="25400">
                <a:solidFill>
                  <a:schemeClr val="accent2"/>
                </a:solidFill>
                <a:round/>
                <a:headEnd/>
                <a:tailEnd/>
              </a:ln>
            </p:spPr>
            <p:txBody>
              <a:bodyPr lIns="82124" tIns="41061" rIns="82124" bIns="41061" anchor="ctr">
                <a:spAutoFit/>
              </a:bodyPr>
              <a:lstStyle/>
              <a:p>
                <a:endParaRPr lang="en-US"/>
              </a:p>
            </p:txBody>
          </p:sp>
          <p:sp>
            <p:nvSpPr>
              <p:cNvPr id="34040" name="Freeform 25"/>
              <p:cNvSpPr>
                <a:spLocks/>
              </p:cNvSpPr>
              <p:nvPr/>
            </p:nvSpPr>
            <p:spPr bwMode="auto">
              <a:xfrm>
                <a:off x="2334" y="1725"/>
                <a:ext cx="1371" cy="69"/>
              </a:xfrm>
              <a:custGeom>
                <a:avLst/>
                <a:gdLst>
                  <a:gd name="T0" fmla="*/ 0 w 1371"/>
                  <a:gd name="T1" fmla="*/ 59 h 69"/>
                  <a:gd name="T2" fmla="*/ 258 w 1371"/>
                  <a:gd name="T3" fmla="*/ 63 h 69"/>
                  <a:gd name="T4" fmla="*/ 378 w 1371"/>
                  <a:gd name="T5" fmla="*/ 69 h 69"/>
                  <a:gd name="T6" fmla="*/ 578 w 1371"/>
                  <a:gd name="T7" fmla="*/ 45 h 69"/>
                  <a:gd name="T8" fmla="*/ 848 w 1371"/>
                  <a:gd name="T9" fmla="*/ 26 h 69"/>
                  <a:gd name="T10" fmla="*/ 977 w 1371"/>
                  <a:gd name="T11" fmla="*/ 29 h 69"/>
                  <a:gd name="T12" fmla="*/ 1155 w 1371"/>
                  <a:gd name="T13" fmla="*/ 6 h 69"/>
                  <a:gd name="T14" fmla="*/ 1265 w 1371"/>
                  <a:gd name="T15" fmla="*/ 0 h 69"/>
                  <a:gd name="T16" fmla="*/ 1371 w 1371"/>
                  <a:gd name="T17" fmla="*/ 2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1"/>
                  <a:gd name="T28" fmla="*/ 0 h 69"/>
                  <a:gd name="T29" fmla="*/ 1371 w 1371"/>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1" h="69">
                    <a:moveTo>
                      <a:pt x="0" y="59"/>
                    </a:moveTo>
                    <a:lnTo>
                      <a:pt x="258" y="63"/>
                    </a:lnTo>
                    <a:lnTo>
                      <a:pt x="378" y="69"/>
                    </a:lnTo>
                    <a:lnTo>
                      <a:pt x="578" y="45"/>
                    </a:lnTo>
                    <a:lnTo>
                      <a:pt x="848" y="26"/>
                    </a:lnTo>
                    <a:lnTo>
                      <a:pt x="977" y="29"/>
                    </a:lnTo>
                    <a:lnTo>
                      <a:pt x="1155" y="6"/>
                    </a:lnTo>
                    <a:lnTo>
                      <a:pt x="1265" y="0"/>
                    </a:lnTo>
                    <a:lnTo>
                      <a:pt x="1371" y="2"/>
                    </a:lnTo>
                  </a:path>
                </a:pathLst>
              </a:custGeom>
              <a:noFill/>
              <a:ln w="25400">
                <a:solidFill>
                  <a:srgbClr val="EE6804"/>
                </a:solidFill>
                <a:round/>
                <a:headEnd/>
                <a:tailEnd/>
              </a:ln>
            </p:spPr>
            <p:txBody>
              <a:bodyPr lIns="82124" tIns="41061" rIns="82124" bIns="41061" anchor="ctr">
                <a:spAutoFit/>
              </a:bodyPr>
              <a:lstStyle/>
              <a:p>
                <a:endParaRPr lang="en-US"/>
              </a:p>
            </p:txBody>
          </p:sp>
          <p:grpSp>
            <p:nvGrpSpPr>
              <p:cNvPr id="34041" name="Group 26"/>
              <p:cNvGrpSpPr>
                <a:grpSpLocks/>
              </p:cNvGrpSpPr>
              <p:nvPr/>
            </p:nvGrpSpPr>
            <p:grpSpPr bwMode="auto">
              <a:xfrm>
                <a:off x="3442" y="961"/>
                <a:ext cx="398" cy="398"/>
                <a:chOff x="3391" y="1300"/>
                <a:chExt cx="500" cy="500"/>
              </a:xfrm>
            </p:grpSpPr>
            <p:sp>
              <p:nvSpPr>
                <p:cNvPr id="34044" name="Oval 27"/>
                <p:cNvSpPr>
                  <a:spLocks noChangeArrowheads="1"/>
                </p:cNvSpPr>
                <p:nvPr/>
              </p:nvSpPr>
              <p:spPr bwMode="auto">
                <a:xfrm flipV="1">
                  <a:off x="3391" y="1300"/>
                  <a:ext cx="500" cy="500"/>
                </a:xfrm>
                <a:prstGeom prst="ellipse">
                  <a:avLst/>
                </a:prstGeom>
                <a:solidFill>
                  <a:srgbClr val="000000"/>
                </a:solidFill>
                <a:ln w="19050" algn="ctr">
                  <a:solidFill>
                    <a:srgbClr val="969696"/>
                  </a:solidFill>
                  <a:round/>
                  <a:headEnd/>
                  <a:tailEnd/>
                </a:ln>
              </p:spPr>
              <p:txBody>
                <a:bodyPr lIns="82124" tIns="41061" rIns="82124" bIns="41061" anchor="ctr">
                  <a:spAutoFit/>
                </a:bodyPr>
                <a:lstStyle/>
                <a:p>
                  <a:endParaRPr lang="en-US"/>
                </a:p>
              </p:txBody>
            </p:sp>
            <p:sp>
              <p:nvSpPr>
                <p:cNvPr id="34045" name="Oval 28"/>
                <p:cNvSpPr>
                  <a:spLocks noChangeArrowheads="1"/>
                </p:cNvSpPr>
                <p:nvPr/>
              </p:nvSpPr>
              <p:spPr bwMode="auto">
                <a:xfrm flipV="1">
                  <a:off x="3418" y="1327"/>
                  <a:ext cx="446" cy="446"/>
                </a:xfrm>
                <a:prstGeom prst="ellipse">
                  <a:avLst/>
                </a:prstGeom>
                <a:solidFill>
                  <a:srgbClr val="000000"/>
                </a:solidFill>
                <a:ln w="25400" algn="ctr">
                  <a:solidFill>
                    <a:schemeClr val="accent1"/>
                  </a:solidFill>
                  <a:round/>
                  <a:headEnd/>
                  <a:tailEnd/>
                </a:ln>
              </p:spPr>
              <p:txBody>
                <a:bodyPr lIns="82124" tIns="41061" rIns="82124" bIns="41061" anchor="ctr">
                  <a:spAutoFit/>
                </a:bodyPr>
                <a:lstStyle/>
                <a:p>
                  <a:endParaRPr lang="en-US"/>
                </a:p>
              </p:txBody>
            </p:sp>
          </p:grpSp>
          <p:sp>
            <p:nvSpPr>
              <p:cNvPr id="34042" name="Text Box 29"/>
              <p:cNvSpPr txBox="1">
                <a:spLocks noChangeArrowheads="1"/>
              </p:cNvSpPr>
              <p:nvPr/>
            </p:nvSpPr>
            <p:spPr bwMode="auto">
              <a:xfrm>
                <a:off x="3401" y="1047"/>
                <a:ext cx="480" cy="225"/>
              </a:xfrm>
              <a:prstGeom prst="rect">
                <a:avLst/>
              </a:prstGeom>
              <a:noFill/>
              <a:ln w="6350" algn="ctr">
                <a:noFill/>
                <a:miter lim="800000"/>
                <a:headEnd/>
                <a:tailEnd/>
              </a:ln>
            </p:spPr>
            <p:txBody>
              <a:bodyPr lIns="82124" tIns="41061" rIns="82124" bIns="41061">
                <a:spAutoFit/>
              </a:bodyPr>
              <a:lstStyle/>
              <a:p>
                <a:pPr defTabSz="814388"/>
                <a:r>
                  <a:rPr lang="en-US" sz="2000">
                    <a:solidFill>
                      <a:srgbClr val="FFFFFF"/>
                    </a:solidFill>
                  </a:rPr>
                  <a:t>65</a:t>
                </a:r>
                <a:r>
                  <a:rPr lang="en-US" sz="1400">
                    <a:solidFill>
                      <a:srgbClr val="FFFFFF"/>
                    </a:solidFill>
                  </a:rPr>
                  <a:t>%</a:t>
                </a:r>
              </a:p>
            </p:txBody>
          </p:sp>
          <p:sp>
            <p:nvSpPr>
              <p:cNvPr id="34043" name="Text Box 30"/>
              <p:cNvSpPr txBox="1">
                <a:spLocks noChangeArrowheads="1"/>
              </p:cNvSpPr>
              <p:nvPr/>
            </p:nvSpPr>
            <p:spPr bwMode="auto">
              <a:xfrm>
                <a:off x="2256" y="1059"/>
                <a:ext cx="531" cy="165"/>
              </a:xfrm>
              <a:prstGeom prst="rect">
                <a:avLst/>
              </a:prstGeom>
              <a:noFill/>
              <a:ln w="19050" algn="ctr">
                <a:noFill/>
                <a:miter lim="800000"/>
                <a:headEnd/>
                <a:tailEnd/>
              </a:ln>
            </p:spPr>
            <p:txBody>
              <a:bodyPr wrap="none" lIns="82124" tIns="41061" rIns="82124" bIns="41061">
                <a:spAutoFit/>
              </a:bodyPr>
              <a:lstStyle/>
              <a:p>
                <a:pPr defTabSz="814388"/>
                <a:r>
                  <a:rPr lang="en-US">
                    <a:solidFill>
                      <a:schemeClr val="tx2"/>
                    </a:solidFill>
                  </a:rPr>
                  <a:t>Cisco/SA</a:t>
                </a:r>
              </a:p>
            </p:txBody>
          </p:sp>
        </p:grpSp>
        <p:grpSp>
          <p:nvGrpSpPr>
            <p:cNvPr id="33800" name="Group 31"/>
            <p:cNvGrpSpPr>
              <a:grpSpLocks/>
            </p:cNvGrpSpPr>
            <p:nvPr/>
          </p:nvGrpSpPr>
          <p:grpSpPr bwMode="auto">
            <a:xfrm>
              <a:off x="3894" y="782"/>
              <a:ext cx="1851" cy="1100"/>
              <a:chOff x="3894" y="782"/>
              <a:chExt cx="1851" cy="1100"/>
            </a:xfrm>
          </p:grpSpPr>
          <p:sp>
            <p:nvSpPr>
              <p:cNvPr id="33993" name="Rectangle 32"/>
              <p:cNvSpPr>
                <a:spLocks noChangeArrowheads="1"/>
              </p:cNvSpPr>
              <p:nvPr/>
            </p:nvSpPr>
            <p:spPr bwMode="auto">
              <a:xfrm flipV="1">
                <a:off x="4154" y="782"/>
                <a:ext cx="1446" cy="298"/>
              </a:xfrm>
              <a:prstGeom prst="rect">
                <a:avLst/>
              </a:prstGeom>
              <a:gradFill rotWithShape="1">
                <a:gsLst>
                  <a:gs pos="0">
                    <a:srgbClr val="373737">
                      <a:alpha val="0"/>
                    </a:srgbClr>
                  </a:gs>
                  <a:gs pos="100000">
                    <a:srgbClr val="777777">
                      <a:alpha val="40999"/>
                    </a:srgbClr>
                  </a:gs>
                </a:gsLst>
                <a:lin ang="5400000" scaled="1"/>
              </a:gradFill>
              <a:ln w="9525" algn="ctr">
                <a:noFill/>
                <a:miter lim="800000"/>
                <a:headEnd/>
                <a:tailEnd/>
              </a:ln>
            </p:spPr>
            <p:txBody>
              <a:bodyPr lIns="82124" tIns="41061" rIns="82124" bIns="41061" anchor="ctr">
                <a:spAutoFit/>
              </a:bodyPr>
              <a:lstStyle/>
              <a:p>
                <a:endParaRPr lang="en-US"/>
              </a:p>
            </p:txBody>
          </p:sp>
          <p:grpSp>
            <p:nvGrpSpPr>
              <p:cNvPr id="33994" name="Group 33"/>
              <p:cNvGrpSpPr>
                <a:grpSpLocks/>
              </p:cNvGrpSpPr>
              <p:nvPr/>
            </p:nvGrpSpPr>
            <p:grpSpPr bwMode="auto">
              <a:xfrm>
                <a:off x="3894" y="802"/>
                <a:ext cx="1706" cy="1080"/>
                <a:chOff x="3894" y="802"/>
                <a:chExt cx="1706" cy="1080"/>
              </a:xfrm>
            </p:grpSpPr>
            <p:sp>
              <p:nvSpPr>
                <p:cNvPr id="34008" name="Line 34"/>
                <p:cNvSpPr>
                  <a:spLocks noChangeShapeType="1"/>
                </p:cNvSpPr>
                <p:nvPr/>
              </p:nvSpPr>
              <p:spPr bwMode="auto">
                <a:xfrm>
                  <a:off x="4155" y="1809"/>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4009" name="Line 35"/>
                <p:cNvSpPr>
                  <a:spLocks noChangeShapeType="1"/>
                </p:cNvSpPr>
                <p:nvPr/>
              </p:nvSpPr>
              <p:spPr bwMode="auto">
                <a:xfrm>
                  <a:off x="4155" y="1642"/>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4010" name="Line 36"/>
                <p:cNvSpPr>
                  <a:spLocks noChangeShapeType="1"/>
                </p:cNvSpPr>
                <p:nvPr/>
              </p:nvSpPr>
              <p:spPr bwMode="auto">
                <a:xfrm>
                  <a:off x="4155" y="1475"/>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4011" name="Line 37"/>
                <p:cNvSpPr>
                  <a:spLocks noChangeShapeType="1"/>
                </p:cNvSpPr>
                <p:nvPr/>
              </p:nvSpPr>
              <p:spPr bwMode="auto">
                <a:xfrm>
                  <a:off x="4155" y="1310"/>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4012" name="Line 38"/>
                <p:cNvSpPr>
                  <a:spLocks noChangeShapeType="1"/>
                </p:cNvSpPr>
                <p:nvPr/>
              </p:nvSpPr>
              <p:spPr bwMode="auto">
                <a:xfrm>
                  <a:off x="4155" y="1143"/>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4013" name="Line 39"/>
                <p:cNvSpPr>
                  <a:spLocks noChangeShapeType="1"/>
                </p:cNvSpPr>
                <p:nvPr/>
              </p:nvSpPr>
              <p:spPr bwMode="auto">
                <a:xfrm>
                  <a:off x="4155" y="977"/>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4014" name="Text Box 40"/>
                <p:cNvSpPr txBox="1">
                  <a:spLocks noChangeArrowheads="1"/>
                </p:cNvSpPr>
                <p:nvPr/>
              </p:nvSpPr>
              <p:spPr bwMode="auto">
                <a:xfrm>
                  <a:off x="3974" y="1752"/>
                  <a:ext cx="208" cy="130"/>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0%</a:t>
                  </a:r>
                </a:p>
              </p:txBody>
            </p:sp>
            <p:sp>
              <p:nvSpPr>
                <p:cNvPr id="34015" name="Text Box 41"/>
                <p:cNvSpPr txBox="1">
                  <a:spLocks noChangeArrowheads="1"/>
                </p:cNvSpPr>
                <p:nvPr/>
              </p:nvSpPr>
              <p:spPr bwMode="auto">
                <a:xfrm>
                  <a:off x="3934" y="1585"/>
                  <a:ext cx="248" cy="129"/>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20%</a:t>
                  </a:r>
                </a:p>
              </p:txBody>
            </p:sp>
            <p:sp>
              <p:nvSpPr>
                <p:cNvPr id="34016" name="Text Box 42"/>
                <p:cNvSpPr txBox="1">
                  <a:spLocks noChangeArrowheads="1"/>
                </p:cNvSpPr>
                <p:nvPr/>
              </p:nvSpPr>
              <p:spPr bwMode="auto">
                <a:xfrm>
                  <a:off x="3934" y="1427"/>
                  <a:ext cx="248" cy="128"/>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40%</a:t>
                  </a:r>
                </a:p>
              </p:txBody>
            </p:sp>
            <p:sp>
              <p:nvSpPr>
                <p:cNvPr id="34017" name="Text Box 43"/>
                <p:cNvSpPr txBox="1">
                  <a:spLocks noChangeArrowheads="1"/>
                </p:cNvSpPr>
                <p:nvPr/>
              </p:nvSpPr>
              <p:spPr bwMode="auto">
                <a:xfrm>
                  <a:off x="3934" y="1262"/>
                  <a:ext cx="248" cy="128"/>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60%</a:t>
                  </a:r>
                </a:p>
              </p:txBody>
            </p:sp>
            <p:sp>
              <p:nvSpPr>
                <p:cNvPr id="34018" name="Text Box 44"/>
                <p:cNvSpPr txBox="1">
                  <a:spLocks noChangeArrowheads="1"/>
                </p:cNvSpPr>
                <p:nvPr/>
              </p:nvSpPr>
              <p:spPr bwMode="auto">
                <a:xfrm>
                  <a:off x="3934" y="1083"/>
                  <a:ext cx="248" cy="129"/>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80%</a:t>
                  </a:r>
                </a:p>
              </p:txBody>
            </p:sp>
            <p:sp>
              <p:nvSpPr>
                <p:cNvPr id="34019" name="Text Box 45"/>
                <p:cNvSpPr txBox="1">
                  <a:spLocks noChangeArrowheads="1"/>
                </p:cNvSpPr>
                <p:nvPr/>
              </p:nvSpPr>
              <p:spPr bwMode="auto">
                <a:xfrm>
                  <a:off x="3894" y="925"/>
                  <a:ext cx="288" cy="129"/>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100%</a:t>
                  </a:r>
                </a:p>
              </p:txBody>
            </p:sp>
            <p:sp>
              <p:nvSpPr>
                <p:cNvPr id="34020" name="Text Box 46"/>
                <p:cNvSpPr txBox="1">
                  <a:spLocks noChangeArrowheads="1"/>
                </p:cNvSpPr>
                <p:nvPr/>
              </p:nvSpPr>
              <p:spPr bwMode="auto">
                <a:xfrm>
                  <a:off x="4157" y="802"/>
                  <a:ext cx="1432" cy="173"/>
                </a:xfrm>
                <a:prstGeom prst="rect">
                  <a:avLst/>
                </a:prstGeom>
                <a:noFill/>
                <a:ln w="19050" algn="ctr">
                  <a:noFill/>
                  <a:miter lim="800000"/>
                  <a:headEnd/>
                  <a:tailEnd/>
                </a:ln>
              </p:spPr>
              <p:txBody>
                <a:bodyPr lIns="82124" tIns="41061" rIns="82124" bIns="41061">
                  <a:spAutoFit/>
                </a:bodyPr>
                <a:lstStyle/>
                <a:p>
                  <a:pPr defTabSz="814388"/>
                  <a:r>
                    <a:rPr lang="en-US" sz="1400">
                      <a:solidFill>
                        <a:srgbClr val="FFFFFF"/>
                      </a:solidFill>
                    </a:rPr>
                    <a:t>Switching: Modular/Fixed</a:t>
                  </a:r>
                </a:p>
              </p:txBody>
            </p:sp>
          </p:grpSp>
          <p:sp>
            <p:nvSpPr>
              <p:cNvPr id="33995" name="Freeform 47"/>
              <p:cNvSpPr>
                <a:spLocks/>
              </p:cNvSpPr>
              <p:nvPr/>
            </p:nvSpPr>
            <p:spPr bwMode="auto">
              <a:xfrm>
                <a:off x="4190" y="1186"/>
                <a:ext cx="1388" cy="66"/>
              </a:xfrm>
              <a:custGeom>
                <a:avLst/>
                <a:gdLst>
                  <a:gd name="T0" fmla="*/ 0 w 1388"/>
                  <a:gd name="T1" fmla="*/ 48 h 66"/>
                  <a:gd name="T2" fmla="*/ 82 w 1388"/>
                  <a:gd name="T3" fmla="*/ 44 h 66"/>
                  <a:gd name="T4" fmla="*/ 130 w 1388"/>
                  <a:gd name="T5" fmla="*/ 66 h 66"/>
                  <a:gd name="T6" fmla="*/ 212 w 1388"/>
                  <a:gd name="T7" fmla="*/ 46 h 66"/>
                  <a:gd name="T8" fmla="*/ 274 w 1388"/>
                  <a:gd name="T9" fmla="*/ 62 h 66"/>
                  <a:gd name="T10" fmla="*/ 348 w 1388"/>
                  <a:gd name="T11" fmla="*/ 48 h 66"/>
                  <a:gd name="T12" fmla="*/ 388 w 1388"/>
                  <a:gd name="T13" fmla="*/ 48 h 66"/>
                  <a:gd name="T14" fmla="*/ 456 w 1388"/>
                  <a:gd name="T15" fmla="*/ 24 h 66"/>
                  <a:gd name="T16" fmla="*/ 532 w 1388"/>
                  <a:gd name="T17" fmla="*/ 18 h 66"/>
                  <a:gd name="T18" fmla="*/ 596 w 1388"/>
                  <a:gd name="T19" fmla="*/ 12 h 66"/>
                  <a:gd name="T20" fmla="*/ 650 w 1388"/>
                  <a:gd name="T21" fmla="*/ 12 h 66"/>
                  <a:gd name="T22" fmla="*/ 698 w 1388"/>
                  <a:gd name="T23" fmla="*/ 42 h 66"/>
                  <a:gd name="T24" fmla="*/ 738 w 1388"/>
                  <a:gd name="T25" fmla="*/ 22 h 66"/>
                  <a:gd name="T26" fmla="*/ 768 w 1388"/>
                  <a:gd name="T27" fmla="*/ 8 h 66"/>
                  <a:gd name="T28" fmla="*/ 826 w 1388"/>
                  <a:gd name="T29" fmla="*/ 8 h 66"/>
                  <a:gd name="T30" fmla="*/ 864 w 1388"/>
                  <a:gd name="T31" fmla="*/ 20 h 66"/>
                  <a:gd name="T32" fmla="*/ 928 w 1388"/>
                  <a:gd name="T33" fmla="*/ 20 h 66"/>
                  <a:gd name="T34" fmla="*/ 976 w 1388"/>
                  <a:gd name="T35" fmla="*/ 26 h 66"/>
                  <a:gd name="T36" fmla="*/ 1002 w 1388"/>
                  <a:gd name="T37" fmla="*/ 26 h 66"/>
                  <a:gd name="T38" fmla="*/ 1076 w 1388"/>
                  <a:gd name="T39" fmla="*/ 2 h 66"/>
                  <a:gd name="T40" fmla="*/ 1138 w 1388"/>
                  <a:gd name="T41" fmla="*/ 0 h 66"/>
                  <a:gd name="T42" fmla="*/ 1182 w 1388"/>
                  <a:gd name="T43" fmla="*/ 4 h 66"/>
                  <a:gd name="T44" fmla="*/ 1220 w 1388"/>
                  <a:gd name="T45" fmla="*/ 18 h 66"/>
                  <a:gd name="T46" fmla="*/ 1266 w 1388"/>
                  <a:gd name="T47" fmla="*/ 14 h 66"/>
                  <a:gd name="T48" fmla="*/ 1334 w 1388"/>
                  <a:gd name="T49" fmla="*/ 0 h 66"/>
                  <a:gd name="T50" fmla="*/ 1388 w 1388"/>
                  <a:gd name="T51" fmla="*/ 14 h 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88"/>
                  <a:gd name="T79" fmla="*/ 0 h 66"/>
                  <a:gd name="T80" fmla="*/ 1388 w 1388"/>
                  <a:gd name="T81" fmla="*/ 66 h 6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88" h="66">
                    <a:moveTo>
                      <a:pt x="0" y="48"/>
                    </a:moveTo>
                    <a:lnTo>
                      <a:pt x="82" y="44"/>
                    </a:lnTo>
                    <a:lnTo>
                      <a:pt x="130" y="66"/>
                    </a:lnTo>
                    <a:lnTo>
                      <a:pt x="212" y="46"/>
                    </a:lnTo>
                    <a:lnTo>
                      <a:pt x="274" y="62"/>
                    </a:lnTo>
                    <a:lnTo>
                      <a:pt x="348" y="48"/>
                    </a:lnTo>
                    <a:lnTo>
                      <a:pt x="388" y="48"/>
                    </a:lnTo>
                    <a:lnTo>
                      <a:pt x="456" y="24"/>
                    </a:lnTo>
                    <a:lnTo>
                      <a:pt x="532" y="18"/>
                    </a:lnTo>
                    <a:lnTo>
                      <a:pt x="596" y="12"/>
                    </a:lnTo>
                    <a:lnTo>
                      <a:pt x="650" y="12"/>
                    </a:lnTo>
                    <a:lnTo>
                      <a:pt x="698" y="42"/>
                    </a:lnTo>
                    <a:lnTo>
                      <a:pt x="738" y="22"/>
                    </a:lnTo>
                    <a:lnTo>
                      <a:pt x="768" y="8"/>
                    </a:lnTo>
                    <a:lnTo>
                      <a:pt x="826" y="8"/>
                    </a:lnTo>
                    <a:lnTo>
                      <a:pt x="864" y="20"/>
                    </a:lnTo>
                    <a:lnTo>
                      <a:pt x="928" y="20"/>
                    </a:lnTo>
                    <a:lnTo>
                      <a:pt x="976" y="26"/>
                    </a:lnTo>
                    <a:lnTo>
                      <a:pt x="1002" y="26"/>
                    </a:lnTo>
                    <a:lnTo>
                      <a:pt x="1076" y="2"/>
                    </a:lnTo>
                    <a:lnTo>
                      <a:pt x="1138" y="0"/>
                    </a:lnTo>
                    <a:lnTo>
                      <a:pt x="1182" y="4"/>
                    </a:lnTo>
                    <a:lnTo>
                      <a:pt x="1220" y="18"/>
                    </a:lnTo>
                    <a:lnTo>
                      <a:pt x="1266" y="14"/>
                    </a:lnTo>
                    <a:lnTo>
                      <a:pt x="1334" y="0"/>
                    </a:lnTo>
                    <a:lnTo>
                      <a:pt x="1388" y="14"/>
                    </a:lnTo>
                  </a:path>
                </a:pathLst>
              </a:custGeom>
              <a:noFill/>
              <a:ln w="50800">
                <a:solidFill>
                  <a:schemeClr val="accent1"/>
                </a:solidFill>
                <a:round/>
                <a:headEnd/>
                <a:tailEnd/>
              </a:ln>
            </p:spPr>
            <p:txBody>
              <a:bodyPr lIns="82124" tIns="41061" rIns="82124" bIns="41061" anchor="ctr">
                <a:spAutoFit/>
              </a:bodyPr>
              <a:lstStyle/>
              <a:p>
                <a:endParaRPr lang="en-US"/>
              </a:p>
            </p:txBody>
          </p:sp>
          <p:sp>
            <p:nvSpPr>
              <p:cNvPr id="33996" name="Freeform 48"/>
              <p:cNvSpPr>
                <a:spLocks/>
              </p:cNvSpPr>
              <p:nvPr/>
            </p:nvSpPr>
            <p:spPr bwMode="auto">
              <a:xfrm>
                <a:off x="4190" y="1690"/>
                <a:ext cx="1374" cy="42"/>
              </a:xfrm>
              <a:custGeom>
                <a:avLst/>
                <a:gdLst>
                  <a:gd name="T0" fmla="*/ 0 w 1374"/>
                  <a:gd name="T1" fmla="*/ 36 h 42"/>
                  <a:gd name="T2" fmla="*/ 94 w 1374"/>
                  <a:gd name="T3" fmla="*/ 40 h 42"/>
                  <a:gd name="T4" fmla="*/ 166 w 1374"/>
                  <a:gd name="T5" fmla="*/ 38 h 42"/>
                  <a:gd name="T6" fmla="*/ 228 w 1374"/>
                  <a:gd name="T7" fmla="*/ 28 h 42"/>
                  <a:gd name="T8" fmla="*/ 294 w 1374"/>
                  <a:gd name="T9" fmla="*/ 28 h 42"/>
                  <a:gd name="T10" fmla="*/ 378 w 1374"/>
                  <a:gd name="T11" fmla="*/ 28 h 42"/>
                  <a:gd name="T12" fmla="*/ 420 w 1374"/>
                  <a:gd name="T13" fmla="*/ 24 h 42"/>
                  <a:gd name="T14" fmla="*/ 504 w 1374"/>
                  <a:gd name="T15" fmla="*/ 42 h 42"/>
                  <a:gd name="T16" fmla="*/ 566 w 1374"/>
                  <a:gd name="T17" fmla="*/ 42 h 42"/>
                  <a:gd name="T18" fmla="*/ 618 w 1374"/>
                  <a:gd name="T19" fmla="*/ 28 h 42"/>
                  <a:gd name="T20" fmla="*/ 700 w 1374"/>
                  <a:gd name="T21" fmla="*/ 4 h 42"/>
                  <a:gd name="T22" fmla="*/ 734 w 1374"/>
                  <a:gd name="T23" fmla="*/ 0 h 42"/>
                  <a:gd name="T24" fmla="*/ 888 w 1374"/>
                  <a:gd name="T25" fmla="*/ 20 h 42"/>
                  <a:gd name="T26" fmla="*/ 924 w 1374"/>
                  <a:gd name="T27" fmla="*/ 20 h 42"/>
                  <a:gd name="T28" fmla="*/ 1028 w 1374"/>
                  <a:gd name="T29" fmla="*/ 16 h 42"/>
                  <a:gd name="T30" fmla="*/ 1080 w 1374"/>
                  <a:gd name="T31" fmla="*/ 14 h 42"/>
                  <a:gd name="T32" fmla="*/ 1190 w 1374"/>
                  <a:gd name="T33" fmla="*/ 28 h 42"/>
                  <a:gd name="T34" fmla="*/ 1268 w 1374"/>
                  <a:gd name="T35" fmla="*/ 36 h 42"/>
                  <a:gd name="T36" fmla="*/ 1346 w 1374"/>
                  <a:gd name="T37" fmla="*/ 34 h 42"/>
                  <a:gd name="T38" fmla="*/ 1374 w 1374"/>
                  <a:gd name="T39" fmla="*/ 26 h 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74"/>
                  <a:gd name="T61" fmla="*/ 0 h 42"/>
                  <a:gd name="T62" fmla="*/ 1374 w 1374"/>
                  <a:gd name="T63" fmla="*/ 42 h 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74" h="42">
                    <a:moveTo>
                      <a:pt x="0" y="36"/>
                    </a:moveTo>
                    <a:lnTo>
                      <a:pt x="94" y="40"/>
                    </a:lnTo>
                    <a:lnTo>
                      <a:pt x="166" y="38"/>
                    </a:lnTo>
                    <a:lnTo>
                      <a:pt x="228" y="28"/>
                    </a:lnTo>
                    <a:lnTo>
                      <a:pt x="294" y="28"/>
                    </a:lnTo>
                    <a:lnTo>
                      <a:pt x="378" y="28"/>
                    </a:lnTo>
                    <a:lnTo>
                      <a:pt x="420" y="24"/>
                    </a:lnTo>
                    <a:lnTo>
                      <a:pt x="504" y="42"/>
                    </a:lnTo>
                    <a:lnTo>
                      <a:pt x="566" y="42"/>
                    </a:lnTo>
                    <a:lnTo>
                      <a:pt x="618" y="28"/>
                    </a:lnTo>
                    <a:lnTo>
                      <a:pt x="700" y="4"/>
                    </a:lnTo>
                    <a:lnTo>
                      <a:pt x="734" y="0"/>
                    </a:lnTo>
                    <a:lnTo>
                      <a:pt x="888" y="20"/>
                    </a:lnTo>
                    <a:lnTo>
                      <a:pt x="924" y="20"/>
                    </a:lnTo>
                    <a:lnTo>
                      <a:pt x="1028" y="16"/>
                    </a:lnTo>
                    <a:lnTo>
                      <a:pt x="1080" y="14"/>
                    </a:lnTo>
                    <a:lnTo>
                      <a:pt x="1190" y="28"/>
                    </a:lnTo>
                    <a:lnTo>
                      <a:pt x="1268" y="36"/>
                    </a:lnTo>
                    <a:lnTo>
                      <a:pt x="1346" y="34"/>
                    </a:lnTo>
                    <a:lnTo>
                      <a:pt x="1374" y="26"/>
                    </a:lnTo>
                  </a:path>
                </a:pathLst>
              </a:custGeom>
              <a:noFill/>
              <a:ln w="25400">
                <a:solidFill>
                  <a:srgbClr val="8A44AA"/>
                </a:solidFill>
                <a:round/>
                <a:headEnd/>
                <a:tailEnd/>
              </a:ln>
            </p:spPr>
            <p:txBody>
              <a:bodyPr lIns="82124" tIns="41061" rIns="82124" bIns="41061" anchor="ctr">
                <a:spAutoFit/>
              </a:bodyPr>
              <a:lstStyle/>
              <a:p>
                <a:endParaRPr lang="en-US"/>
              </a:p>
            </p:txBody>
          </p:sp>
          <p:sp>
            <p:nvSpPr>
              <p:cNvPr id="33997" name="Freeform 49"/>
              <p:cNvSpPr>
                <a:spLocks/>
              </p:cNvSpPr>
              <p:nvPr/>
            </p:nvSpPr>
            <p:spPr bwMode="auto">
              <a:xfrm>
                <a:off x="4190" y="1756"/>
                <a:ext cx="1386" cy="18"/>
              </a:xfrm>
              <a:custGeom>
                <a:avLst/>
                <a:gdLst>
                  <a:gd name="T0" fmla="*/ 0 w 1386"/>
                  <a:gd name="T1" fmla="*/ 2 h 18"/>
                  <a:gd name="T2" fmla="*/ 104 w 1386"/>
                  <a:gd name="T3" fmla="*/ 2 h 18"/>
                  <a:gd name="T4" fmla="*/ 174 w 1386"/>
                  <a:gd name="T5" fmla="*/ 0 h 18"/>
                  <a:gd name="T6" fmla="*/ 286 w 1386"/>
                  <a:gd name="T7" fmla="*/ 4 h 18"/>
                  <a:gd name="T8" fmla="*/ 352 w 1386"/>
                  <a:gd name="T9" fmla="*/ 4 h 18"/>
                  <a:gd name="T10" fmla="*/ 432 w 1386"/>
                  <a:gd name="T11" fmla="*/ 2 h 18"/>
                  <a:gd name="T12" fmla="*/ 526 w 1386"/>
                  <a:gd name="T13" fmla="*/ 12 h 18"/>
                  <a:gd name="T14" fmla="*/ 564 w 1386"/>
                  <a:gd name="T15" fmla="*/ 10 h 18"/>
                  <a:gd name="T16" fmla="*/ 640 w 1386"/>
                  <a:gd name="T17" fmla="*/ 14 h 18"/>
                  <a:gd name="T18" fmla="*/ 704 w 1386"/>
                  <a:gd name="T19" fmla="*/ 8 h 18"/>
                  <a:gd name="T20" fmla="*/ 748 w 1386"/>
                  <a:gd name="T21" fmla="*/ 14 h 18"/>
                  <a:gd name="T22" fmla="*/ 818 w 1386"/>
                  <a:gd name="T23" fmla="*/ 12 h 18"/>
                  <a:gd name="T24" fmla="*/ 858 w 1386"/>
                  <a:gd name="T25" fmla="*/ 10 h 18"/>
                  <a:gd name="T26" fmla="*/ 954 w 1386"/>
                  <a:gd name="T27" fmla="*/ 10 h 18"/>
                  <a:gd name="T28" fmla="*/ 1000 w 1386"/>
                  <a:gd name="T29" fmla="*/ 10 h 18"/>
                  <a:gd name="T30" fmla="*/ 1108 w 1386"/>
                  <a:gd name="T31" fmla="*/ 18 h 18"/>
                  <a:gd name="T32" fmla="*/ 1184 w 1386"/>
                  <a:gd name="T33" fmla="*/ 18 h 18"/>
                  <a:gd name="T34" fmla="*/ 1268 w 1386"/>
                  <a:gd name="T35" fmla="*/ 16 h 18"/>
                  <a:gd name="T36" fmla="*/ 1322 w 1386"/>
                  <a:gd name="T37" fmla="*/ 10 h 18"/>
                  <a:gd name="T38" fmla="*/ 1386 w 1386"/>
                  <a:gd name="T39" fmla="*/ 1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86"/>
                  <a:gd name="T61" fmla="*/ 0 h 18"/>
                  <a:gd name="T62" fmla="*/ 1386 w 1386"/>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86" h="18">
                    <a:moveTo>
                      <a:pt x="0" y="2"/>
                    </a:moveTo>
                    <a:lnTo>
                      <a:pt x="104" y="2"/>
                    </a:lnTo>
                    <a:lnTo>
                      <a:pt x="174" y="0"/>
                    </a:lnTo>
                    <a:lnTo>
                      <a:pt x="286" y="4"/>
                    </a:lnTo>
                    <a:lnTo>
                      <a:pt x="352" y="4"/>
                    </a:lnTo>
                    <a:lnTo>
                      <a:pt x="432" y="2"/>
                    </a:lnTo>
                    <a:lnTo>
                      <a:pt x="526" y="12"/>
                    </a:lnTo>
                    <a:lnTo>
                      <a:pt x="564" y="10"/>
                    </a:lnTo>
                    <a:lnTo>
                      <a:pt x="640" y="14"/>
                    </a:lnTo>
                    <a:lnTo>
                      <a:pt x="704" y="8"/>
                    </a:lnTo>
                    <a:lnTo>
                      <a:pt x="748" y="14"/>
                    </a:lnTo>
                    <a:lnTo>
                      <a:pt x="818" y="12"/>
                    </a:lnTo>
                    <a:lnTo>
                      <a:pt x="858" y="10"/>
                    </a:lnTo>
                    <a:lnTo>
                      <a:pt x="954" y="10"/>
                    </a:lnTo>
                    <a:lnTo>
                      <a:pt x="1000" y="10"/>
                    </a:lnTo>
                    <a:lnTo>
                      <a:pt x="1108" y="18"/>
                    </a:lnTo>
                    <a:lnTo>
                      <a:pt x="1184" y="18"/>
                    </a:lnTo>
                    <a:lnTo>
                      <a:pt x="1268" y="16"/>
                    </a:lnTo>
                    <a:lnTo>
                      <a:pt x="1322" y="10"/>
                    </a:lnTo>
                    <a:lnTo>
                      <a:pt x="1386" y="10"/>
                    </a:lnTo>
                  </a:path>
                </a:pathLst>
              </a:custGeom>
              <a:noFill/>
              <a:ln w="25400">
                <a:solidFill>
                  <a:schemeClr val="folHlink"/>
                </a:solidFill>
                <a:round/>
                <a:headEnd/>
                <a:tailEnd/>
              </a:ln>
            </p:spPr>
            <p:txBody>
              <a:bodyPr lIns="82124" tIns="41061" rIns="82124" bIns="41061" anchor="ctr">
                <a:spAutoFit/>
              </a:bodyPr>
              <a:lstStyle/>
              <a:p>
                <a:endParaRPr lang="en-US"/>
              </a:p>
            </p:txBody>
          </p:sp>
          <p:sp>
            <p:nvSpPr>
              <p:cNvPr id="33998" name="Freeform 50"/>
              <p:cNvSpPr>
                <a:spLocks/>
              </p:cNvSpPr>
              <p:nvPr/>
            </p:nvSpPr>
            <p:spPr bwMode="auto">
              <a:xfrm>
                <a:off x="4190" y="1762"/>
                <a:ext cx="1378" cy="50"/>
              </a:xfrm>
              <a:custGeom>
                <a:avLst/>
                <a:gdLst>
                  <a:gd name="T0" fmla="*/ 0 w 1378"/>
                  <a:gd name="T1" fmla="*/ 0 h 50"/>
                  <a:gd name="T2" fmla="*/ 12 w 1378"/>
                  <a:gd name="T3" fmla="*/ 0 h 50"/>
                  <a:gd name="T4" fmla="*/ 130 w 1378"/>
                  <a:gd name="T5" fmla="*/ 2 h 50"/>
                  <a:gd name="T6" fmla="*/ 234 w 1378"/>
                  <a:gd name="T7" fmla="*/ 10 h 50"/>
                  <a:gd name="T8" fmla="*/ 324 w 1378"/>
                  <a:gd name="T9" fmla="*/ 20 h 50"/>
                  <a:gd name="T10" fmla="*/ 476 w 1378"/>
                  <a:gd name="T11" fmla="*/ 24 h 50"/>
                  <a:gd name="T12" fmla="*/ 680 w 1378"/>
                  <a:gd name="T13" fmla="*/ 26 h 50"/>
                  <a:gd name="T14" fmla="*/ 804 w 1378"/>
                  <a:gd name="T15" fmla="*/ 36 h 50"/>
                  <a:gd name="T16" fmla="*/ 998 w 1378"/>
                  <a:gd name="T17" fmla="*/ 36 h 50"/>
                  <a:gd name="T18" fmla="*/ 1130 w 1378"/>
                  <a:gd name="T19" fmla="*/ 36 h 50"/>
                  <a:gd name="T20" fmla="*/ 1202 w 1378"/>
                  <a:gd name="T21" fmla="*/ 44 h 50"/>
                  <a:gd name="T22" fmla="*/ 1304 w 1378"/>
                  <a:gd name="T23" fmla="*/ 50 h 50"/>
                  <a:gd name="T24" fmla="*/ 1378 w 1378"/>
                  <a:gd name="T25" fmla="*/ 50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78"/>
                  <a:gd name="T40" fmla="*/ 0 h 50"/>
                  <a:gd name="T41" fmla="*/ 1378 w 1378"/>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78" h="50">
                    <a:moveTo>
                      <a:pt x="0" y="0"/>
                    </a:moveTo>
                    <a:cubicBezTo>
                      <a:pt x="4" y="0"/>
                      <a:pt x="8" y="0"/>
                      <a:pt x="12" y="0"/>
                    </a:cubicBezTo>
                    <a:lnTo>
                      <a:pt x="130" y="2"/>
                    </a:lnTo>
                    <a:lnTo>
                      <a:pt x="234" y="10"/>
                    </a:lnTo>
                    <a:lnTo>
                      <a:pt x="324" y="20"/>
                    </a:lnTo>
                    <a:lnTo>
                      <a:pt x="476" y="24"/>
                    </a:lnTo>
                    <a:lnTo>
                      <a:pt x="680" y="26"/>
                    </a:lnTo>
                    <a:lnTo>
                      <a:pt x="804" y="36"/>
                    </a:lnTo>
                    <a:lnTo>
                      <a:pt x="998" y="36"/>
                    </a:lnTo>
                    <a:lnTo>
                      <a:pt x="1130" y="36"/>
                    </a:lnTo>
                    <a:lnTo>
                      <a:pt x="1202" y="44"/>
                    </a:lnTo>
                    <a:lnTo>
                      <a:pt x="1304" y="50"/>
                    </a:lnTo>
                    <a:lnTo>
                      <a:pt x="1378" y="50"/>
                    </a:lnTo>
                  </a:path>
                </a:pathLst>
              </a:custGeom>
              <a:noFill/>
              <a:ln w="25400">
                <a:solidFill>
                  <a:srgbClr val="A0C02A"/>
                </a:solidFill>
                <a:round/>
                <a:headEnd/>
                <a:tailEnd/>
              </a:ln>
            </p:spPr>
            <p:txBody>
              <a:bodyPr lIns="82124" tIns="41061" rIns="82124" bIns="41061" anchor="ctr">
                <a:spAutoFit/>
              </a:bodyPr>
              <a:lstStyle/>
              <a:p>
                <a:endParaRPr lang="en-US"/>
              </a:p>
            </p:txBody>
          </p:sp>
          <p:sp>
            <p:nvSpPr>
              <p:cNvPr id="33999" name="Freeform 51"/>
              <p:cNvSpPr>
                <a:spLocks/>
              </p:cNvSpPr>
              <p:nvPr/>
            </p:nvSpPr>
            <p:spPr bwMode="auto">
              <a:xfrm>
                <a:off x="4190" y="1766"/>
                <a:ext cx="1378" cy="38"/>
              </a:xfrm>
              <a:custGeom>
                <a:avLst/>
                <a:gdLst>
                  <a:gd name="T0" fmla="*/ 0 w 1378"/>
                  <a:gd name="T1" fmla="*/ 38 h 38"/>
                  <a:gd name="T2" fmla="*/ 118 w 1378"/>
                  <a:gd name="T3" fmla="*/ 28 h 38"/>
                  <a:gd name="T4" fmla="*/ 214 w 1378"/>
                  <a:gd name="T5" fmla="*/ 32 h 38"/>
                  <a:gd name="T6" fmla="*/ 270 w 1378"/>
                  <a:gd name="T7" fmla="*/ 32 h 38"/>
                  <a:gd name="T8" fmla="*/ 376 w 1378"/>
                  <a:gd name="T9" fmla="*/ 0 h 38"/>
                  <a:gd name="T10" fmla="*/ 552 w 1378"/>
                  <a:gd name="T11" fmla="*/ 8 h 38"/>
                  <a:gd name="T12" fmla="*/ 650 w 1378"/>
                  <a:gd name="T13" fmla="*/ 4 h 38"/>
                  <a:gd name="T14" fmla="*/ 760 w 1378"/>
                  <a:gd name="T15" fmla="*/ 4 h 38"/>
                  <a:gd name="T16" fmla="*/ 836 w 1378"/>
                  <a:gd name="T17" fmla="*/ 4 h 38"/>
                  <a:gd name="T18" fmla="*/ 922 w 1378"/>
                  <a:gd name="T19" fmla="*/ 6 h 38"/>
                  <a:gd name="T20" fmla="*/ 972 w 1378"/>
                  <a:gd name="T21" fmla="*/ 4 h 38"/>
                  <a:gd name="T22" fmla="*/ 1036 w 1378"/>
                  <a:gd name="T23" fmla="*/ 4 h 38"/>
                  <a:gd name="T24" fmla="*/ 1110 w 1378"/>
                  <a:gd name="T25" fmla="*/ 12 h 38"/>
                  <a:gd name="T26" fmla="*/ 1206 w 1378"/>
                  <a:gd name="T27" fmla="*/ 10 h 38"/>
                  <a:gd name="T28" fmla="*/ 1364 w 1378"/>
                  <a:gd name="T29" fmla="*/ 6 h 38"/>
                  <a:gd name="T30" fmla="*/ 1378 w 1378"/>
                  <a:gd name="T31" fmla="*/ 6 h 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78"/>
                  <a:gd name="T49" fmla="*/ 0 h 38"/>
                  <a:gd name="T50" fmla="*/ 1378 w 1378"/>
                  <a:gd name="T51" fmla="*/ 38 h 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78" h="38">
                    <a:moveTo>
                      <a:pt x="0" y="38"/>
                    </a:moveTo>
                    <a:lnTo>
                      <a:pt x="118" y="28"/>
                    </a:lnTo>
                    <a:lnTo>
                      <a:pt x="214" y="32"/>
                    </a:lnTo>
                    <a:lnTo>
                      <a:pt x="270" y="32"/>
                    </a:lnTo>
                    <a:lnTo>
                      <a:pt x="376" y="0"/>
                    </a:lnTo>
                    <a:lnTo>
                      <a:pt x="552" y="8"/>
                    </a:lnTo>
                    <a:lnTo>
                      <a:pt x="650" y="4"/>
                    </a:lnTo>
                    <a:lnTo>
                      <a:pt x="760" y="4"/>
                    </a:lnTo>
                    <a:lnTo>
                      <a:pt x="836" y="4"/>
                    </a:lnTo>
                    <a:lnTo>
                      <a:pt x="922" y="6"/>
                    </a:lnTo>
                    <a:lnTo>
                      <a:pt x="972" y="4"/>
                    </a:lnTo>
                    <a:lnTo>
                      <a:pt x="1036" y="4"/>
                    </a:lnTo>
                    <a:lnTo>
                      <a:pt x="1110" y="12"/>
                    </a:lnTo>
                    <a:lnTo>
                      <a:pt x="1206" y="10"/>
                    </a:lnTo>
                    <a:lnTo>
                      <a:pt x="1364" y="6"/>
                    </a:lnTo>
                    <a:lnTo>
                      <a:pt x="1378" y="6"/>
                    </a:lnTo>
                  </a:path>
                </a:pathLst>
              </a:custGeom>
              <a:noFill/>
              <a:ln w="25400">
                <a:solidFill>
                  <a:schemeClr val="accent2"/>
                </a:solidFill>
                <a:round/>
                <a:headEnd/>
                <a:tailEnd/>
              </a:ln>
            </p:spPr>
            <p:txBody>
              <a:bodyPr lIns="82124" tIns="41061" rIns="82124" bIns="41061" anchor="ctr">
                <a:spAutoFit/>
              </a:bodyPr>
              <a:lstStyle/>
              <a:p>
                <a:endParaRPr lang="en-US"/>
              </a:p>
            </p:txBody>
          </p:sp>
          <p:sp>
            <p:nvSpPr>
              <p:cNvPr id="34000" name="Freeform 52"/>
              <p:cNvSpPr>
                <a:spLocks/>
              </p:cNvSpPr>
              <p:nvPr/>
            </p:nvSpPr>
            <p:spPr bwMode="auto">
              <a:xfrm>
                <a:off x="4190" y="1764"/>
                <a:ext cx="1380" cy="38"/>
              </a:xfrm>
              <a:custGeom>
                <a:avLst/>
                <a:gdLst>
                  <a:gd name="T0" fmla="*/ 0 w 1380"/>
                  <a:gd name="T1" fmla="*/ 0 h 38"/>
                  <a:gd name="T2" fmla="*/ 110 w 1380"/>
                  <a:gd name="T3" fmla="*/ 0 h 38"/>
                  <a:gd name="T4" fmla="*/ 202 w 1380"/>
                  <a:gd name="T5" fmla="*/ 10 h 38"/>
                  <a:gd name="T6" fmla="*/ 290 w 1380"/>
                  <a:gd name="T7" fmla="*/ 22 h 38"/>
                  <a:gd name="T8" fmla="*/ 360 w 1380"/>
                  <a:gd name="T9" fmla="*/ 36 h 38"/>
                  <a:gd name="T10" fmla="*/ 446 w 1380"/>
                  <a:gd name="T11" fmla="*/ 38 h 38"/>
                  <a:gd name="T12" fmla="*/ 508 w 1380"/>
                  <a:gd name="T13" fmla="*/ 38 h 38"/>
                  <a:gd name="T14" fmla="*/ 598 w 1380"/>
                  <a:gd name="T15" fmla="*/ 38 h 38"/>
                  <a:gd name="T16" fmla="*/ 684 w 1380"/>
                  <a:gd name="T17" fmla="*/ 36 h 38"/>
                  <a:gd name="T18" fmla="*/ 740 w 1380"/>
                  <a:gd name="T19" fmla="*/ 36 h 38"/>
                  <a:gd name="T20" fmla="*/ 908 w 1380"/>
                  <a:gd name="T21" fmla="*/ 32 h 38"/>
                  <a:gd name="T22" fmla="*/ 976 w 1380"/>
                  <a:gd name="T23" fmla="*/ 32 h 38"/>
                  <a:gd name="T24" fmla="*/ 1098 w 1380"/>
                  <a:gd name="T25" fmla="*/ 32 h 38"/>
                  <a:gd name="T26" fmla="*/ 1204 w 1380"/>
                  <a:gd name="T27" fmla="*/ 20 h 38"/>
                  <a:gd name="T28" fmla="*/ 1266 w 1380"/>
                  <a:gd name="T29" fmla="*/ 4 h 38"/>
                  <a:gd name="T30" fmla="*/ 1324 w 1380"/>
                  <a:gd name="T31" fmla="*/ 4 h 38"/>
                  <a:gd name="T32" fmla="*/ 1380 w 1380"/>
                  <a:gd name="T33" fmla="*/ 4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80"/>
                  <a:gd name="T52" fmla="*/ 0 h 38"/>
                  <a:gd name="T53" fmla="*/ 1380 w 1380"/>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80" h="38">
                    <a:moveTo>
                      <a:pt x="0" y="0"/>
                    </a:moveTo>
                    <a:lnTo>
                      <a:pt x="110" y="0"/>
                    </a:lnTo>
                    <a:lnTo>
                      <a:pt x="202" y="10"/>
                    </a:lnTo>
                    <a:lnTo>
                      <a:pt x="290" y="22"/>
                    </a:lnTo>
                    <a:lnTo>
                      <a:pt x="360" y="36"/>
                    </a:lnTo>
                    <a:lnTo>
                      <a:pt x="446" y="38"/>
                    </a:lnTo>
                    <a:lnTo>
                      <a:pt x="508" y="38"/>
                    </a:lnTo>
                    <a:lnTo>
                      <a:pt x="598" y="38"/>
                    </a:lnTo>
                    <a:lnTo>
                      <a:pt x="684" y="36"/>
                    </a:lnTo>
                    <a:lnTo>
                      <a:pt x="740" y="36"/>
                    </a:lnTo>
                    <a:lnTo>
                      <a:pt x="908" y="32"/>
                    </a:lnTo>
                    <a:lnTo>
                      <a:pt x="976" y="32"/>
                    </a:lnTo>
                    <a:lnTo>
                      <a:pt x="1098" y="32"/>
                    </a:lnTo>
                    <a:lnTo>
                      <a:pt x="1204" y="20"/>
                    </a:lnTo>
                    <a:lnTo>
                      <a:pt x="1266" y="4"/>
                    </a:lnTo>
                    <a:lnTo>
                      <a:pt x="1324" y="4"/>
                    </a:lnTo>
                    <a:lnTo>
                      <a:pt x="1380" y="4"/>
                    </a:lnTo>
                  </a:path>
                </a:pathLst>
              </a:custGeom>
              <a:noFill/>
              <a:ln w="25400">
                <a:solidFill>
                  <a:srgbClr val="EE6804"/>
                </a:solidFill>
                <a:round/>
                <a:headEnd/>
                <a:tailEnd/>
              </a:ln>
            </p:spPr>
            <p:txBody>
              <a:bodyPr lIns="82124" tIns="41061" rIns="82124" bIns="41061" anchor="ctr">
                <a:spAutoFit/>
              </a:bodyPr>
              <a:lstStyle/>
              <a:p>
                <a:endParaRPr lang="en-US"/>
              </a:p>
            </p:txBody>
          </p:sp>
          <p:sp>
            <p:nvSpPr>
              <p:cNvPr id="34001" name="Freeform 53"/>
              <p:cNvSpPr>
                <a:spLocks/>
              </p:cNvSpPr>
              <p:nvPr/>
            </p:nvSpPr>
            <p:spPr bwMode="auto">
              <a:xfrm>
                <a:off x="4197" y="1779"/>
                <a:ext cx="1389" cy="21"/>
              </a:xfrm>
              <a:custGeom>
                <a:avLst/>
                <a:gdLst>
                  <a:gd name="T0" fmla="*/ 0 w 1389"/>
                  <a:gd name="T1" fmla="*/ 9 h 21"/>
                  <a:gd name="T2" fmla="*/ 23 w 1389"/>
                  <a:gd name="T3" fmla="*/ 9 h 21"/>
                  <a:gd name="T4" fmla="*/ 114 w 1389"/>
                  <a:gd name="T5" fmla="*/ 0 h 21"/>
                  <a:gd name="T6" fmla="*/ 197 w 1389"/>
                  <a:gd name="T7" fmla="*/ 18 h 21"/>
                  <a:gd name="T8" fmla="*/ 275 w 1389"/>
                  <a:gd name="T9" fmla="*/ 2 h 21"/>
                  <a:gd name="T10" fmla="*/ 386 w 1389"/>
                  <a:gd name="T11" fmla="*/ 8 h 21"/>
                  <a:gd name="T12" fmla="*/ 489 w 1389"/>
                  <a:gd name="T13" fmla="*/ 8 h 21"/>
                  <a:gd name="T14" fmla="*/ 585 w 1389"/>
                  <a:gd name="T15" fmla="*/ 9 h 21"/>
                  <a:gd name="T16" fmla="*/ 675 w 1389"/>
                  <a:gd name="T17" fmla="*/ 18 h 21"/>
                  <a:gd name="T18" fmla="*/ 741 w 1389"/>
                  <a:gd name="T19" fmla="*/ 15 h 21"/>
                  <a:gd name="T20" fmla="*/ 816 w 1389"/>
                  <a:gd name="T21" fmla="*/ 14 h 21"/>
                  <a:gd name="T22" fmla="*/ 905 w 1389"/>
                  <a:gd name="T23" fmla="*/ 14 h 21"/>
                  <a:gd name="T24" fmla="*/ 945 w 1389"/>
                  <a:gd name="T25" fmla="*/ 6 h 21"/>
                  <a:gd name="T26" fmla="*/ 1025 w 1389"/>
                  <a:gd name="T27" fmla="*/ 12 h 21"/>
                  <a:gd name="T28" fmla="*/ 1133 w 1389"/>
                  <a:gd name="T29" fmla="*/ 21 h 21"/>
                  <a:gd name="T30" fmla="*/ 1208 w 1389"/>
                  <a:gd name="T31" fmla="*/ 21 h 21"/>
                  <a:gd name="T32" fmla="*/ 1293 w 1389"/>
                  <a:gd name="T33" fmla="*/ 20 h 21"/>
                  <a:gd name="T34" fmla="*/ 1355 w 1389"/>
                  <a:gd name="T35" fmla="*/ 11 h 21"/>
                  <a:gd name="T36" fmla="*/ 1389 w 1389"/>
                  <a:gd name="T37" fmla="*/ 11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89"/>
                  <a:gd name="T58" fmla="*/ 0 h 21"/>
                  <a:gd name="T59" fmla="*/ 1389 w 1389"/>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89" h="21">
                    <a:moveTo>
                      <a:pt x="0" y="9"/>
                    </a:moveTo>
                    <a:cubicBezTo>
                      <a:pt x="8" y="9"/>
                      <a:pt x="15" y="9"/>
                      <a:pt x="23" y="9"/>
                    </a:cubicBezTo>
                    <a:lnTo>
                      <a:pt x="114" y="0"/>
                    </a:lnTo>
                    <a:lnTo>
                      <a:pt x="197" y="18"/>
                    </a:lnTo>
                    <a:lnTo>
                      <a:pt x="275" y="2"/>
                    </a:lnTo>
                    <a:lnTo>
                      <a:pt x="386" y="8"/>
                    </a:lnTo>
                    <a:lnTo>
                      <a:pt x="489" y="8"/>
                    </a:lnTo>
                    <a:lnTo>
                      <a:pt x="585" y="9"/>
                    </a:lnTo>
                    <a:lnTo>
                      <a:pt x="675" y="18"/>
                    </a:lnTo>
                    <a:lnTo>
                      <a:pt x="741" y="15"/>
                    </a:lnTo>
                    <a:lnTo>
                      <a:pt x="816" y="14"/>
                    </a:lnTo>
                    <a:cubicBezTo>
                      <a:pt x="846" y="14"/>
                      <a:pt x="875" y="14"/>
                      <a:pt x="905" y="14"/>
                    </a:cubicBezTo>
                    <a:lnTo>
                      <a:pt x="945" y="6"/>
                    </a:lnTo>
                    <a:lnTo>
                      <a:pt x="1025" y="12"/>
                    </a:lnTo>
                    <a:lnTo>
                      <a:pt x="1133" y="21"/>
                    </a:lnTo>
                    <a:lnTo>
                      <a:pt x="1208" y="21"/>
                    </a:lnTo>
                    <a:lnTo>
                      <a:pt x="1293" y="20"/>
                    </a:lnTo>
                    <a:lnTo>
                      <a:pt x="1355" y="11"/>
                    </a:lnTo>
                    <a:lnTo>
                      <a:pt x="1389" y="11"/>
                    </a:lnTo>
                  </a:path>
                </a:pathLst>
              </a:custGeom>
              <a:noFill/>
              <a:ln w="25400">
                <a:solidFill>
                  <a:srgbClr val="678DC5"/>
                </a:solidFill>
                <a:round/>
                <a:headEnd/>
                <a:tailEnd/>
              </a:ln>
            </p:spPr>
            <p:txBody>
              <a:bodyPr lIns="82124" tIns="41061" rIns="82124" bIns="41061" anchor="ctr">
                <a:spAutoFit/>
              </a:bodyPr>
              <a:lstStyle/>
              <a:p>
                <a:endParaRPr lang="en-US"/>
              </a:p>
            </p:txBody>
          </p:sp>
          <p:sp>
            <p:nvSpPr>
              <p:cNvPr id="34002" name="Text Box 54"/>
              <p:cNvSpPr txBox="1">
                <a:spLocks noChangeArrowheads="1"/>
              </p:cNvSpPr>
              <p:nvPr/>
            </p:nvSpPr>
            <p:spPr bwMode="auto">
              <a:xfrm>
                <a:off x="4127" y="1008"/>
                <a:ext cx="531" cy="165"/>
              </a:xfrm>
              <a:prstGeom prst="rect">
                <a:avLst/>
              </a:prstGeom>
              <a:noFill/>
              <a:ln w="19050" algn="ctr">
                <a:noFill/>
                <a:miter lim="800000"/>
                <a:headEnd/>
                <a:tailEnd/>
              </a:ln>
            </p:spPr>
            <p:txBody>
              <a:bodyPr wrap="none" lIns="82124" tIns="41061" rIns="82124" bIns="41061">
                <a:spAutoFit/>
              </a:bodyPr>
              <a:lstStyle/>
              <a:p>
                <a:pPr defTabSz="814388"/>
                <a:r>
                  <a:rPr lang="en-US">
                    <a:solidFill>
                      <a:schemeClr val="tx2"/>
                    </a:solidFill>
                  </a:rPr>
                  <a:t>Cisco/SA</a:t>
                </a:r>
              </a:p>
            </p:txBody>
          </p:sp>
          <p:grpSp>
            <p:nvGrpSpPr>
              <p:cNvPr id="34003" name="Group 55"/>
              <p:cNvGrpSpPr>
                <a:grpSpLocks/>
              </p:cNvGrpSpPr>
              <p:nvPr/>
            </p:nvGrpSpPr>
            <p:grpSpPr bwMode="auto">
              <a:xfrm>
                <a:off x="5265" y="1013"/>
                <a:ext cx="480" cy="398"/>
                <a:chOff x="3401" y="1351"/>
                <a:chExt cx="480" cy="398"/>
              </a:xfrm>
            </p:grpSpPr>
            <p:grpSp>
              <p:nvGrpSpPr>
                <p:cNvPr id="34004" name="Group 56"/>
                <p:cNvGrpSpPr>
                  <a:grpSpLocks/>
                </p:cNvGrpSpPr>
                <p:nvPr/>
              </p:nvGrpSpPr>
              <p:grpSpPr bwMode="auto">
                <a:xfrm>
                  <a:off x="3442" y="1351"/>
                  <a:ext cx="398" cy="398"/>
                  <a:chOff x="3391" y="1300"/>
                  <a:chExt cx="500" cy="500"/>
                </a:xfrm>
              </p:grpSpPr>
              <p:sp>
                <p:nvSpPr>
                  <p:cNvPr id="34006" name="Oval 57"/>
                  <p:cNvSpPr>
                    <a:spLocks noChangeArrowheads="1"/>
                  </p:cNvSpPr>
                  <p:nvPr/>
                </p:nvSpPr>
                <p:spPr bwMode="auto">
                  <a:xfrm flipV="1">
                    <a:off x="3391" y="1300"/>
                    <a:ext cx="500" cy="500"/>
                  </a:xfrm>
                  <a:prstGeom prst="ellipse">
                    <a:avLst/>
                  </a:prstGeom>
                  <a:solidFill>
                    <a:srgbClr val="000000"/>
                  </a:solidFill>
                  <a:ln w="19050" algn="ctr">
                    <a:solidFill>
                      <a:srgbClr val="969696"/>
                    </a:solidFill>
                    <a:round/>
                    <a:headEnd/>
                    <a:tailEnd/>
                  </a:ln>
                </p:spPr>
                <p:txBody>
                  <a:bodyPr lIns="82124" tIns="41061" rIns="82124" bIns="41061" anchor="ctr">
                    <a:spAutoFit/>
                  </a:bodyPr>
                  <a:lstStyle/>
                  <a:p>
                    <a:endParaRPr lang="en-US"/>
                  </a:p>
                </p:txBody>
              </p:sp>
              <p:sp>
                <p:nvSpPr>
                  <p:cNvPr id="34007" name="Oval 58"/>
                  <p:cNvSpPr>
                    <a:spLocks noChangeArrowheads="1"/>
                  </p:cNvSpPr>
                  <p:nvPr/>
                </p:nvSpPr>
                <p:spPr bwMode="auto">
                  <a:xfrm flipV="1">
                    <a:off x="3418" y="1327"/>
                    <a:ext cx="446" cy="446"/>
                  </a:xfrm>
                  <a:prstGeom prst="ellipse">
                    <a:avLst/>
                  </a:prstGeom>
                  <a:solidFill>
                    <a:srgbClr val="000000"/>
                  </a:solidFill>
                  <a:ln w="25400" algn="ctr">
                    <a:solidFill>
                      <a:schemeClr val="accent1"/>
                    </a:solidFill>
                    <a:round/>
                    <a:headEnd/>
                    <a:tailEnd/>
                  </a:ln>
                </p:spPr>
                <p:txBody>
                  <a:bodyPr lIns="82124" tIns="41061" rIns="82124" bIns="41061" anchor="ctr">
                    <a:spAutoFit/>
                  </a:bodyPr>
                  <a:lstStyle/>
                  <a:p>
                    <a:endParaRPr lang="en-US"/>
                  </a:p>
                </p:txBody>
              </p:sp>
            </p:grpSp>
            <p:sp>
              <p:nvSpPr>
                <p:cNvPr id="34005" name="Text Box 59"/>
                <p:cNvSpPr txBox="1">
                  <a:spLocks noChangeArrowheads="1"/>
                </p:cNvSpPr>
                <p:nvPr/>
              </p:nvSpPr>
              <p:spPr bwMode="auto">
                <a:xfrm>
                  <a:off x="3401" y="1437"/>
                  <a:ext cx="480" cy="225"/>
                </a:xfrm>
                <a:prstGeom prst="rect">
                  <a:avLst/>
                </a:prstGeom>
                <a:noFill/>
                <a:ln w="6350" algn="ctr">
                  <a:noFill/>
                  <a:miter lim="800000"/>
                  <a:headEnd/>
                  <a:tailEnd/>
                </a:ln>
              </p:spPr>
              <p:txBody>
                <a:bodyPr lIns="82124" tIns="41061" rIns="82124" bIns="41061">
                  <a:spAutoFit/>
                </a:bodyPr>
                <a:lstStyle/>
                <a:p>
                  <a:pPr defTabSz="814388"/>
                  <a:r>
                    <a:rPr lang="en-US" sz="2000" dirty="0" smtClean="0">
                      <a:solidFill>
                        <a:srgbClr val="FFFFFF"/>
                      </a:solidFill>
                    </a:rPr>
                    <a:t>70</a:t>
                  </a:r>
                  <a:r>
                    <a:rPr lang="en-US" sz="1400" dirty="0" smtClean="0">
                      <a:solidFill>
                        <a:srgbClr val="FFFFFF"/>
                      </a:solidFill>
                    </a:rPr>
                    <a:t>%</a:t>
                  </a:r>
                  <a:endParaRPr lang="en-US" sz="1400" dirty="0">
                    <a:solidFill>
                      <a:srgbClr val="FFFFFF"/>
                    </a:solidFill>
                  </a:endParaRPr>
                </a:p>
              </p:txBody>
            </p:sp>
          </p:grpSp>
        </p:grpSp>
        <p:grpSp>
          <p:nvGrpSpPr>
            <p:cNvPr id="33801" name="Group 60"/>
            <p:cNvGrpSpPr>
              <a:grpSpLocks/>
            </p:cNvGrpSpPr>
            <p:nvPr/>
          </p:nvGrpSpPr>
          <p:grpSpPr bwMode="auto">
            <a:xfrm>
              <a:off x="160" y="782"/>
              <a:ext cx="1864" cy="1100"/>
              <a:chOff x="160" y="782"/>
              <a:chExt cx="1864" cy="1100"/>
            </a:xfrm>
          </p:grpSpPr>
          <p:grpSp>
            <p:nvGrpSpPr>
              <p:cNvPr id="33955" name="Group 61"/>
              <p:cNvGrpSpPr>
                <a:grpSpLocks/>
              </p:cNvGrpSpPr>
              <p:nvPr/>
            </p:nvGrpSpPr>
            <p:grpSpPr bwMode="auto">
              <a:xfrm>
                <a:off x="160" y="782"/>
                <a:ext cx="1864" cy="1100"/>
                <a:chOff x="160" y="782"/>
                <a:chExt cx="1864" cy="1100"/>
              </a:xfrm>
            </p:grpSpPr>
            <p:sp>
              <p:nvSpPr>
                <p:cNvPr id="33957" name="Line 62"/>
                <p:cNvSpPr>
                  <a:spLocks noChangeShapeType="1"/>
                </p:cNvSpPr>
                <p:nvPr/>
              </p:nvSpPr>
              <p:spPr bwMode="auto">
                <a:xfrm>
                  <a:off x="421" y="1642"/>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3958" name="Line 63"/>
                <p:cNvSpPr>
                  <a:spLocks noChangeShapeType="1"/>
                </p:cNvSpPr>
                <p:nvPr/>
              </p:nvSpPr>
              <p:spPr bwMode="auto">
                <a:xfrm>
                  <a:off x="421" y="1475"/>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3959" name="Line 64"/>
                <p:cNvSpPr>
                  <a:spLocks noChangeShapeType="1"/>
                </p:cNvSpPr>
                <p:nvPr/>
              </p:nvSpPr>
              <p:spPr bwMode="auto">
                <a:xfrm>
                  <a:off x="421" y="1310"/>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3960" name="Line 65"/>
                <p:cNvSpPr>
                  <a:spLocks noChangeShapeType="1"/>
                </p:cNvSpPr>
                <p:nvPr/>
              </p:nvSpPr>
              <p:spPr bwMode="auto">
                <a:xfrm>
                  <a:off x="421" y="1143"/>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3961" name="Line 66"/>
                <p:cNvSpPr>
                  <a:spLocks noChangeShapeType="1"/>
                </p:cNvSpPr>
                <p:nvPr/>
              </p:nvSpPr>
              <p:spPr bwMode="auto">
                <a:xfrm>
                  <a:off x="421" y="977"/>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3962" name="Text Box 67"/>
                <p:cNvSpPr txBox="1">
                  <a:spLocks noChangeArrowheads="1"/>
                </p:cNvSpPr>
                <p:nvPr/>
              </p:nvSpPr>
              <p:spPr bwMode="auto">
                <a:xfrm>
                  <a:off x="240" y="1752"/>
                  <a:ext cx="208" cy="130"/>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0%</a:t>
                  </a:r>
                </a:p>
              </p:txBody>
            </p:sp>
            <p:sp>
              <p:nvSpPr>
                <p:cNvPr id="33963" name="Text Box 68"/>
                <p:cNvSpPr txBox="1">
                  <a:spLocks noChangeArrowheads="1"/>
                </p:cNvSpPr>
                <p:nvPr/>
              </p:nvSpPr>
              <p:spPr bwMode="auto">
                <a:xfrm>
                  <a:off x="200" y="1585"/>
                  <a:ext cx="248" cy="129"/>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20%</a:t>
                  </a:r>
                </a:p>
              </p:txBody>
            </p:sp>
            <p:sp>
              <p:nvSpPr>
                <p:cNvPr id="33964" name="Text Box 69"/>
                <p:cNvSpPr txBox="1">
                  <a:spLocks noChangeArrowheads="1"/>
                </p:cNvSpPr>
                <p:nvPr/>
              </p:nvSpPr>
              <p:spPr bwMode="auto">
                <a:xfrm>
                  <a:off x="200" y="1427"/>
                  <a:ext cx="248" cy="128"/>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40%</a:t>
                  </a:r>
                </a:p>
              </p:txBody>
            </p:sp>
            <p:sp>
              <p:nvSpPr>
                <p:cNvPr id="33965" name="Text Box 70"/>
                <p:cNvSpPr txBox="1">
                  <a:spLocks noChangeArrowheads="1"/>
                </p:cNvSpPr>
                <p:nvPr/>
              </p:nvSpPr>
              <p:spPr bwMode="auto">
                <a:xfrm>
                  <a:off x="200" y="1262"/>
                  <a:ext cx="248" cy="128"/>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60%</a:t>
                  </a:r>
                </a:p>
              </p:txBody>
            </p:sp>
            <p:sp>
              <p:nvSpPr>
                <p:cNvPr id="33966" name="Text Box 71"/>
                <p:cNvSpPr txBox="1">
                  <a:spLocks noChangeArrowheads="1"/>
                </p:cNvSpPr>
                <p:nvPr/>
              </p:nvSpPr>
              <p:spPr bwMode="auto">
                <a:xfrm>
                  <a:off x="200" y="1083"/>
                  <a:ext cx="248" cy="129"/>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80%</a:t>
                  </a:r>
                </a:p>
              </p:txBody>
            </p:sp>
            <p:sp>
              <p:nvSpPr>
                <p:cNvPr id="33967" name="Text Box 72"/>
                <p:cNvSpPr txBox="1">
                  <a:spLocks noChangeArrowheads="1"/>
                </p:cNvSpPr>
                <p:nvPr/>
              </p:nvSpPr>
              <p:spPr bwMode="auto">
                <a:xfrm>
                  <a:off x="160" y="925"/>
                  <a:ext cx="288" cy="129"/>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100%</a:t>
                  </a:r>
                </a:p>
              </p:txBody>
            </p:sp>
            <p:sp>
              <p:nvSpPr>
                <p:cNvPr id="33968" name="Rectangle 73"/>
                <p:cNvSpPr>
                  <a:spLocks noChangeArrowheads="1"/>
                </p:cNvSpPr>
                <p:nvPr/>
              </p:nvSpPr>
              <p:spPr bwMode="auto">
                <a:xfrm flipV="1">
                  <a:off x="416" y="782"/>
                  <a:ext cx="1446" cy="298"/>
                </a:xfrm>
                <a:prstGeom prst="rect">
                  <a:avLst/>
                </a:prstGeom>
                <a:gradFill rotWithShape="1">
                  <a:gsLst>
                    <a:gs pos="0">
                      <a:srgbClr val="373737">
                        <a:alpha val="0"/>
                      </a:srgbClr>
                    </a:gs>
                    <a:gs pos="100000">
                      <a:srgbClr val="777777">
                        <a:alpha val="40999"/>
                      </a:srgbClr>
                    </a:gs>
                  </a:gsLst>
                  <a:lin ang="5400000" scaled="1"/>
                </a:gradFill>
                <a:ln w="9525" algn="ctr">
                  <a:noFill/>
                  <a:miter lim="800000"/>
                  <a:headEnd/>
                  <a:tailEnd/>
                </a:ln>
              </p:spPr>
              <p:txBody>
                <a:bodyPr lIns="82124" tIns="41061" rIns="82124" bIns="41061" anchor="ctr">
                  <a:spAutoFit/>
                </a:bodyPr>
                <a:lstStyle/>
                <a:p>
                  <a:endParaRPr lang="en-US"/>
                </a:p>
              </p:txBody>
            </p:sp>
            <p:grpSp>
              <p:nvGrpSpPr>
                <p:cNvPr id="33969" name="Group 74"/>
                <p:cNvGrpSpPr>
                  <a:grpSpLocks/>
                </p:cNvGrpSpPr>
                <p:nvPr/>
              </p:nvGrpSpPr>
              <p:grpSpPr bwMode="auto">
                <a:xfrm>
                  <a:off x="160" y="802"/>
                  <a:ext cx="1706" cy="1080"/>
                  <a:chOff x="160" y="802"/>
                  <a:chExt cx="1706" cy="1080"/>
                </a:xfrm>
              </p:grpSpPr>
              <p:sp>
                <p:nvSpPr>
                  <p:cNvPr id="33980" name="Line 75"/>
                  <p:cNvSpPr>
                    <a:spLocks noChangeShapeType="1"/>
                  </p:cNvSpPr>
                  <p:nvPr/>
                </p:nvSpPr>
                <p:spPr bwMode="auto">
                  <a:xfrm>
                    <a:off x="421" y="1809"/>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3981" name="Line 76"/>
                  <p:cNvSpPr>
                    <a:spLocks noChangeShapeType="1"/>
                  </p:cNvSpPr>
                  <p:nvPr/>
                </p:nvSpPr>
                <p:spPr bwMode="auto">
                  <a:xfrm>
                    <a:off x="421" y="1642"/>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3982" name="Line 77"/>
                  <p:cNvSpPr>
                    <a:spLocks noChangeShapeType="1"/>
                  </p:cNvSpPr>
                  <p:nvPr/>
                </p:nvSpPr>
                <p:spPr bwMode="auto">
                  <a:xfrm>
                    <a:off x="421" y="1475"/>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3983" name="Line 78"/>
                  <p:cNvSpPr>
                    <a:spLocks noChangeShapeType="1"/>
                  </p:cNvSpPr>
                  <p:nvPr/>
                </p:nvSpPr>
                <p:spPr bwMode="auto">
                  <a:xfrm>
                    <a:off x="421" y="1310"/>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3984" name="Line 79"/>
                  <p:cNvSpPr>
                    <a:spLocks noChangeShapeType="1"/>
                  </p:cNvSpPr>
                  <p:nvPr/>
                </p:nvSpPr>
                <p:spPr bwMode="auto">
                  <a:xfrm>
                    <a:off x="421" y="1143"/>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3985" name="Line 80"/>
                  <p:cNvSpPr>
                    <a:spLocks noChangeShapeType="1"/>
                  </p:cNvSpPr>
                  <p:nvPr/>
                </p:nvSpPr>
                <p:spPr bwMode="auto">
                  <a:xfrm>
                    <a:off x="421" y="977"/>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3986" name="Text Box 81"/>
                  <p:cNvSpPr txBox="1">
                    <a:spLocks noChangeArrowheads="1"/>
                  </p:cNvSpPr>
                  <p:nvPr/>
                </p:nvSpPr>
                <p:spPr bwMode="auto">
                  <a:xfrm>
                    <a:off x="240" y="1752"/>
                    <a:ext cx="208" cy="130"/>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0%</a:t>
                    </a:r>
                  </a:p>
                </p:txBody>
              </p:sp>
              <p:sp>
                <p:nvSpPr>
                  <p:cNvPr id="33987" name="Text Box 82"/>
                  <p:cNvSpPr txBox="1">
                    <a:spLocks noChangeArrowheads="1"/>
                  </p:cNvSpPr>
                  <p:nvPr/>
                </p:nvSpPr>
                <p:spPr bwMode="auto">
                  <a:xfrm>
                    <a:off x="200" y="1585"/>
                    <a:ext cx="248" cy="129"/>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20%</a:t>
                    </a:r>
                  </a:p>
                </p:txBody>
              </p:sp>
              <p:sp>
                <p:nvSpPr>
                  <p:cNvPr id="33988" name="Text Box 83"/>
                  <p:cNvSpPr txBox="1">
                    <a:spLocks noChangeArrowheads="1"/>
                  </p:cNvSpPr>
                  <p:nvPr/>
                </p:nvSpPr>
                <p:spPr bwMode="auto">
                  <a:xfrm>
                    <a:off x="200" y="1427"/>
                    <a:ext cx="248" cy="128"/>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40%</a:t>
                    </a:r>
                  </a:p>
                </p:txBody>
              </p:sp>
              <p:sp>
                <p:nvSpPr>
                  <p:cNvPr id="33989" name="Text Box 84"/>
                  <p:cNvSpPr txBox="1">
                    <a:spLocks noChangeArrowheads="1"/>
                  </p:cNvSpPr>
                  <p:nvPr/>
                </p:nvSpPr>
                <p:spPr bwMode="auto">
                  <a:xfrm>
                    <a:off x="200" y="1262"/>
                    <a:ext cx="248" cy="128"/>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60%</a:t>
                    </a:r>
                  </a:p>
                </p:txBody>
              </p:sp>
              <p:sp>
                <p:nvSpPr>
                  <p:cNvPr id="33990" name="Text Box 85"/>
                  <p:cNvSpPr txBox="1">
                    <a:spLocks noChangeArrowheads="1"/>
                  </p:cNvSpPr>
                  <p:nvPr/>
                </p:nvSpPr>
                <p:spPr bwMode="auto">
                  <a:xfrm>
                    <a:off x="200" y="1083"/>
                    <a:ext cx="248" cy="129"/>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80%</a:t>
                    </a:r>
                  </a:p>
                </p:txBody>
              </p:sp>
              <p:sp>
                <p:nvSpPr>
                  <p:cNvPr id="33991" name="Text Box 86"/>
                  <p:cNvSpPr txBox="1">
                    <a:spLocks noChangeArrowheads="1"/>
                  </p:cNvSpPr>
                  <p:nvPr/>
                </p:nvSpPr>
                <p:spPr bwMode="auto">
                  <a:xfrm>
                    <a:off x="160" y="925"/>
                    <a:ext cx="288" cy="129"/>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100%</a:t>
                    </a:r>
                  </a:p>
                </p:txBody>
              </p:sp>
              <p:sp>
                <p:nvSpPr>
                  <p:cNvPr id="33992" name="Text Box 87"/>
                  <p:cNvSpPr txBox="1">
                    <a:spLocks noChangeArrowheads="1"/>
                  </p:cNvSpPr>
                  <p:nvPr/>
                </p:nvSpPr>
                <p:spPr bwMode="auto">
                  <a:xfrm>
                    <a:off x="423" y="802"/>
                    <a:ext cx="1432" cy="173"/>
                  </a:xfrm>
                  <a:prstGeom prst="rect">
                    <a:avLst/>
                  </a:prstGeom>
                  <a:noFill/>
                  <a:ln w="19050" algn="ctr">
                    <a:noFill/>
                    <a:miter lim="800000"/>
                    <a:headEnd/>
                    <a:tailEnd/>
                  </a:ln>
                </p:spPr>
                <p:txBody>
                  <a:bodyPr lIns="82124" tIns="41061" rIns="82124" bIns="41061">
                    <a:spAutoFit/>
                  </a:bodyPr>
                  <a:lstStyle/>
                  <a:p>
                    <a:pPr defTabSz="814388"/>
                    <a:r>
                      <a:rPr lang="en-US" sz="1400"/>
                      <a:t>Security</a:t>
                    </a:r>
                  </a:p>
                </p:txBody>
              </p:sp>
            </p:grpSp>
            <p:sp>
              <p:nvSpPr>
                <p:cNvPr id="33970" name="Freeform 88"/>
                <p:cNvSpPr>
                  <a:spLocks/>
                </p:cNvSpPr>
                <p:nvPr/>
              </p:nvSpPr>
              <p:spPr bwMode="auto">
                <a:xfrm>
                  <a:off x="446" y="1472"/>
                  <a:ext cx="1404" cy="84"/>
                </a:xfrm>
                <a:custGeom>
                  <a:avLst/>
                  <a:gdLst>
                    <a:gd name="T0" fmla="*/ 0 w 1404"/>
                    <a:gd name="T1" fmla="*/ 82 h 84"/>
                    <a:gd name="T2" fmla="*/ 86 w 1404"/>
                    <a:gd name="T3" fmla="*/ 32 h 84"/>
                    <a:gd name="T4" fmla="*/ 190 w 1404"/>
                    <a:gd name="T5" fmla="*/ 84 h 84"/>
                    <a:gd name="T6" fmla="*/ 276 w 1404"/>
                    <a:gd name="T7" fmla="*/ 30 h 84"/>
                    <a:gd name="T8" fmla="*/ 372 w 1404"/>
                    <a:gd name="T9" fmla="*/ 66 h 84"/>
                    <a:gd name="T10" fmla="*/ 454 w 1404"/>
                    <a:gd name="T11" fmla="*/ 50 h 84"/>
                    <a:gd name="T12" fmla="*/ 578 w 1404"/>
                    <a:gd name="T13" fmla="*/ 54 h 84"/>
                    <a:gd name="T14" fmla="*/ 754 w 1404"/>
                    <a:gd name="T15" fmla="*/ 8 h 84"/>
                    <a:gd name="T16" fmla="*/ 868 w 1404"/>
                    <a:gd name="T17" fmla="*/ 28 h 84"/>
                    <a:gd name="T18" fmla="*/ 936 w 1404"/>
                    <a:gd name="T19" fmla="*/ 4 h 84"/>
                    <a:gd name="T20" fmla="*/ 1054 w 1404"/>
                    <a:gd name="T21" fmla="*/ 42 h 84"/>
                    <a:gd name="T22" fmla="*/ 1160 w 1404"/>
                    <a:gd name="T23" fmla="*/ 0 h 84"/>
                    <a:gd name="T24" fmla="*/ 1204 w 1404"/>
                    <a:gd name="T25" fmla="*/ 0 h 84"/>
                    <a:gd name="T26" fmla="*/ 1262 w 1404"/>
                    <a:gd name="T27" fmla="*/ 14 h 84"/>
                    <a:gd name="T28" fmla="*/ 1404 w 1404"/>
                    <a:gd name="T29" fmla="*/ 2 h 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4"/>
                    <a:gd name="T46" fmla="*/ 0 h 84"/>
                    <a:gd name="T47" fmla="*/ 1404 w 1404"/>
                    <a:gd name="T48" fmla="*/ 84 h 8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4" h="84">
                      <a:moveTo>
                        <a:pt x="0" y="82"/>
                      </a:moveTo>
                      <a:lnTo>
                        <a:pt x="86" y="32"/>
                      </a:lnTo>
                      <a:lnTo>
                        <a:pt x="190" y="84"/>
                      </a:lnTo>
                      <a:lnTo>
                        <a:pt x="276" y="30"/>
                      </a:lnTo>
                      <a:lnTo>
                        <a:pt x="372" y="66"/>
                      </a:lnTo>
                      <a:lnTo>
                        <a:pt x="454" y="50"/>
                      </a:lnTo>
                      <a:lnTo>
                        <a:pt x="578" y="54"/>
                      </a:lnTo>
                      <a:lnTo>
                        <a:pt x="754" y="8"/>
                      </a:lnTo>
                      <a:lnTo>
                        <a:pt x="868" y="28"/>
                      </a:lnTo>
                      <a:lnTo>
                        <a:pt x="936" y="4"/>
                      </a:lnTo>
                      <a:lnTo>
                        <a:pt x="1054" y="42"/>
                      </a:lnTo>
                      <a:lnTo>
                        <a:pt x="1160" y="0"/>
                      </a:lnTo>
                      <a:lnTo>
                        <a:pt x="1204" y="0"/>
                      </a:lnTo>
                      <a:lnTo>
                        <a:pt x="1262" y="14"/>
                      </a:lnTo>
                      <a:lnTo>
                        <a:pt x="1404" y="2"/>
                      </a:lnTo>
                    </a:path>
                  </a:pathLst>
                </a:custGeom>
                <a:noFill/>
                <a:ln w="50800">
                  <a:solidFill>
                    <a:schemeClr val="accent1"/>
                  </a:solidFill>
                  <a:round/>
                  <a:headEnd/>
                  <a:tailEnd/>
                </a:ln>
              </p:spPr>
              <p:txBody>
                <a:bodyPr lIns="82124" tIns="41061" rIns="82124" bIns="41061" anchor="ctr">
                  <a:spAutoFit/>
                </a:bodyPr>
                <a:lstStyle/>
                <a:p>
                  <a:endParaRPr lang="en-US"/>
                </a:p>
              </p:txBody>
            </p:sp>
            <p:sp>
              <p:nvSpPr>
                <p:cNvPr id="33971" name="Freeform 89"/>
                <p:cNvSpPr>
                  <a:spLocks/>
                </p:cNvSpPr>
                <p:nvPr/>
              </p:nvSpPr>
              <p:spPr bwMode="auto">
                <a:xfrm>
                  <a:off x="448" y="1698"/>
                  <a:ext cx="1402" cy="30"/>
                </a:xfrm>
                <a:custGeom>
                  <a:avLst/>
                  <a:gdLst>
                    <a:gd name="T0" fmla="*/ 0 w 1402"/>
                    <a:gd name="T1" fmla="*/ 0 h 30"/>
                    <a:gd name="T2" fmla="*/ 100 w 1402"/>
                    <a:gd name="T3" fmla="*/ 12 h 30"/>
                    <a:gd name="T4" fmla="*/ 202 w 1402"/>
                    <a:gd name="T5" fmla="*/ 0 h 30"/>
                    <a:gd name="T6" fmla="*/ 274 w 1402"/>
                    <a:gd name="T7" fmla="*/ 26 h 30"/>
                    <a:gd name="T8" fmla="*/ 364 w 1402"/>
                    <a:gd name="T9" fmla="*/ 10 h 30"/>
                    <a:gd name="T10" fmla="*/ 546 w 1402"/>
                    <a:gd name="T11" fmla="*/ 24 h 30"/>
                    <a:gd name="T12" fmla="*/ 664 w 1402"/>
                    <a:gd name="T13" fmla="*/ 6 h 30"/>
                    <a:gd name="T14" fmla="*/ 758 w 1402"/>
                    <a:gd name="T15" fmla="*/ 2 h 30"/>
                    <a:gd name="T16" fmla="*/ 832 w 1402"/>
                    <a:gd name="T17" fmla="*/ 20 h 30"/>
                    <a:gd name="T18" fmla="*/ 930 w 1402"/>
                    <a:gd name="T19" fmla="*/ 4 h 30"/>
                    <a:gd name="T20" fmla="*/ 1056 w 1402"/>
                    <a:gd name="T21" fmla="*/ 26 h 30"/>
                    <a:gd name="T22" fmla="*/ 1220 w 1402"/>
                    <a:gd name="T23" fmla="*/ 30 h 30"/>
                    <a:gd name="T24" fmla="*/ 1402 w 1402"/>
                    <a:gd name="T25" fmla="*/ 26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02"/>
                    <a:gd name="T40" fmla="*/ 0 h 30"/>
                    <a:gd name="T41" fmla="*/ 1402 w 1402"/>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02" h="30">
                      <a:moveTo>
                        <a:pt x="0" y="0"/>
                      </a:moveTo>
                      <a:lnTo>
                        <a:pt x="100" y="12"/>
                      </a:lnTo>
                      <a:lnTo>
                        <a:pt x="202" y="0"/>
                      </a:lnTo>
                      <a:lnTo>
                        <a:pt x="274" y="26"/>
                      </a:lnTo>
                      <a:lnTo>
                        <a:pt x="364" y="10"/>
                      </a:lnTo>
                      <a:lnTo>
                        <a:pt x="546" y="24"/>
                      </a:lnTo>
                      <a:lnTo>
                        <a:pt x="664" y="6"/>
                      </a:lnTo>
                      <a:lnTo>
                        <a:pt x="758" y="2"/>
                      </a:lnTo>
                      <a:lnTo>
                        <a:pt x="832" y="20"/>
                      </a:lnTo>
                      <a:lnTo>
                        <a:pt x="930" y="4"/>
                      </a:lnTo>
                      <a:lnTo>
                        <a:pt x="1056" y="26"/>
                      </a:lnTo>
                      <a:lnTo>
                        <a:pt x="1220" y="30"/>
                      </a:lnTo>
                      <a:lnTo>
                        <a:pt x="1402" y="26"/>
                      </a:lnTo>
                    </a:path>
                  </a:pathLst>
                </a:custGeom>
                <a:noFill/>
                <a:ln w="25400">
                  <a:solidFill>
                    <a:schemeClr val="accent2"/>
                  </a:solidFill>
                  <a:round/>
                  <a:headEnd/>
                  <a:tailEnd/>
                </a:ln>
              </p:spPr>
              <p:txBody>
                <a:bodyPr lIns="82124" tIns="41061" rIns="82124" bIns="41061" anchor="ctr">
                  <a:spAutoFit/>
                </a:bodyPr>
                <a:lstStyle/>
                <a:p>
                  <a:endParaRPr lang="en-US"/>
                </a:p>
              </p:txBody>
            </p:sp>
            <p:sp>
              <p:nvSpPr>
                <p:cNvPr id="33972" name="Freeform 90"/>
                <p:cNvSpPr>
                  <a:spLocks/>
                </p:cNvSpPr>
                <p:nvPr/>
              </p:nvSpPr>
              <p:spPr bwMode="auto">
                <a:xfrm>
                  <a:off x="444" y="1712"/>
                  <a:ext cx="1400" cy="40"/>
                </a:xfrm>
                <a:custGeom>
                  <a:avLst/>
                  <a:gdLst>
                    <a:gd name="T0" fmla="*/ 0 w 1400"/>
                    <a:gd name="T1" fmla="*/ 34 h 40"/>
                    <a:gd name="T2" fmla="*/ 80 w 1400"/>
                    <a:gd name="T3" fmla="*/ 40 h 40"/>
                    <a:gd name="T4" fmla="*/ 200 w 1400"/>
                    <a:gd name="T5" fmla="*/ 12 h 40"/>
                    <a:gd name="T6" fmla="*/ 290 w 1400"/>
                    <a:gd name="T7" fmla="*/ 30 h 40"/>
                    <a:gd name="T8" fmla="*/ 386 w 1400"/>
                    <a:gd name="T9" fmla="*/ 20 h 40"/>
                    <a:gd name="T10" fmla="*/ 554 w 1400"/>
                    <a:gd name="T11" fmla="*/ 32 h 40"/>
                    <a:gd name="T12" fmla="*/ 672 w 1400"/>
                    <a:gd name="T13" fmla="*/ 10 h 40"/>
                    <a:gd name="T14" fmla="*/ 760 w 1400"/>
                    <a:gd name="T15" fmla="*/ 18 h 40"/>
                    <a:gd name="T16" fmla="*/ 900 w 1400"/>
                    <a:gd name="T17" fmla="*/ 8 h 40"/>
                    <a:gd name="T18" fmla="*/ 1048 w 1400"/>
                    <a:gd name="T19" fmla="*/ 14 h 40"/>
                    <a:gd name="T20" fmla="*/ 1120 w 1400"/>
                    <a:gd name="T21" fmla="*/ 0 h 40"/>
                    <a:gd name="T22" fmla="*/ 1244 w 1400"/>
                    <a:gd name="T23" fmla="*/ 16 h 40"/>
                    <a:gd name="T24" fmla="*/ 1400 w 1400"/>
                    <a:gd name="T25" fmla="*/ 4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00"/>
                    <a:gd name="T40" fmla="*/ 0 h 40"/>
                    <a:gd name="T41" fmla="*/ 1400 w 1400"/>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00" h="40">
                      <a:moveTo>
                        <a:pt x="0" y="34"/>
                      </a:moveTo>
                      <a:lnTo>
                        <a:pt x="80" y="40"/>
                      </a:lnTo>
                      <a:lnTo>
                        <a:pt x="200" y="12"/>
                      </a:lnTo>
                      <a:lnTo>
                        <a:pt x="290" y="30"/>
                      </a:lnTo>
                      <a:lnTo>
                        <a:pt x="386" y="20"/>
                      </a:lnTo>
                      <a:lnTo>
                        <a:pt x="554" y="32"/>
                      </a:lnTo>
                      <a:lnTo>
                        <a:pt x="672" y="10"/>
                      </a:lnTo>
                      <a:lnTo>
                        <a:pt x="760" y="18"/>
                      </a:lnTo>
                      <a:lnTo>
                        <a:pt x="900" y="8"/>
                      </a:lnTo>
                      <a:lnTo>
                        <a:pt x="1048" y="14"/>
                      </a:lnTo>
                      <a:lnTo>
                        <a:pt x="1120" y="0"/>
                      </a:lnTo>
                      <a:lnTo>
                        <a:pt x="1244" y="16"/>
                      </a:lnTo>
                      <a:lnTo>
                        <a:pt x="1400" y="4"/>
                      </a:lnTo>
                    </a:path>
                  </a:pathLst>
                </a:custGeom>
                <a:noFill/>
                <a:ln w="25400">
                  <a:solidFill>
                    <a:schemeClr val="folHlink"/>
                  </a:solidFill>
                  <a:round/>
                  <a:headEnd/>
                  <a:tailEnd/>
                </a:ln>
              </p:spPr>
              <p:txBody>
                <a:bodyPr lIns="82124" tIns="41061" rIns="82124" bIns="41061" anchor="ctr">
                  <a:spAutoFit/>
                </a:bodyPr>
                <a:lstStyle/>
                <a:p>
                  <a:endParaRPr lang="en-US"/>
                </a:p>
              </p:txBody>
            </p:sp>
            <p:sp>
              <p:nvSpPr>
                <p:cNvPr id="33973" name="Text Box 91"/>
                <p:cNvSpPr txBox="1">
                  <a:spLocks noChangeArrowheads="1"/>
                </p:cNvSpPr>
                <p:nvPr/>
              </p:nvSpPr>
              <p:spPr bwMode="auto">
                <a:xfrm>
                  <a:off x="372" y="1311"/>
                  <a:ext cx="364" cy="165"/>
                </a:xfrm>
                <a:prstGeom prst="rect">
                  <a:avLst/>
                </a:prstGeom>
                <a:noFill/>
                <a:ln w="19050" algn="ctr">
                  <a:noFill/>
                  <a:miter lim="800000"/>
                  <a:headEnd/>
                  <a:tailEnd/>
                </a:ln>
              </p:spPr>
              <p:txBody>
                <a:bodyPr wrap="none" lIns="82124" tIns="41061" rIns="82124" bIns="41061">
                  <a:spAutoFit/>
                </a:bodyPr>
                <a:lstStyle/>
                <a:p>
                  <a:pPr defTabSz="814388"/>
                  <a:r>
                    <a:rPr lang="en-US">
                      <a:solidFill>
                        <a:schemeClr val="tx2"/>
                      </a:solidFill>
                    </a:rPr>
                    <a:t>Cisco</a:t>
                  </a:r>
                </a:p>
              </p:txBody>
            </p:sp>
            <p:sp>
              <p:nvSpPr>
                <p:cNvPr id="33974" name="Text Box 92"/>
                <p:cNvSpPr txBox="1">
                  <a:spLocks noChangeArrowheads="1"/>
                </p:cNvSpPr>
                <p:nvPr/>
              </p:nvSpPr>
              <p:spPr bwMode="auto">
                <a:xfrm>
                  <a:off x="423" y="802"/>
                  <a:ext cx="1432" cy="173"/>
                </a:xfrm>
                <a:prstGeom prst="rect">
                  <a:avLst/>
                </a:prstGeom>
                <a:noFill/>
                <a:ln w="19050" algn="ctr">
                  <a:noFill/>
                  <a:miter lim="800000"/>
                  <a:headEnd/>
                  <a:tailEnd/>
                </a:ln>
              </p:spPr>
              <p:txBody>
                <a:bodyPr lIns="82124" tIns="41061" rIns="82124" bIns="41061">
                  <a:spAutoFit/>
                </a:bodyPr>
                <a:lstStyle/>
                <a:p>
                  <a:pPr defTabSz="814388"/>
                  <a:r>
                    <a:rPr lang="en-US" sz="1400">
                      <a:solidFill>
                        <a:srgbClr val="FFFFFF"/>
                      </a:solidFill>
                    </a:rPr>
                    <a:t>Security</a:t>
                  </a:r>
                </a:p>
              </p:txBody>
            </p:sp>
            <p:grpSp>
              <p:nvGrpSpPr>
                <p:cNvPr id="33975" name="Group 93"/>
                <p:cNvGrpSpPr>
                  <a:grpSpLocks/>
                </p:cNvGrpSpPr>
                <p:nvPr/>
              </p:nvGrpSpPr>
              <p:grpSpPr bwMode="auto">
                <a:xfrm>
                  <a:off x="1544" y="1096"/>
                  <a:ext cx="480" cy="398"/>
                  <a:chOff x="3401" y="1351"/>
                  <a:chExt cx="480" cy="398"/>
                </a:xfrm>
              </p:grpSpPr>
              <p:grpSp>
                <p:nvGrpSpPr>
                  <p:cNvPr id="33976" name="Group 94"/>
                  <p:cNvGrpSpPr>
                    <a:grpSpLocks/>
                  </p:cNvGrpSpPr>
                  <p:nvPr/>
                </p:nvGrpSpPr>
                <p:grpSpPr bwMode="auto">
                  <a:xfrm>
                    <a:off x="3442" y="1351"/>
                    <a:ext cx="398" cy="398"/>
                    <a:chOff x="3391" y="1300"/>
                    <a:chExt cx="500" cy="500"/>
                  </a:xfrm>
                </p:grpSpPr>
                <p:sp>
                  <p:nvSpPr>
                    <p:cNvPr id="33978" name="Oval 95"/>
                    <p:cNvSpPr>
                      <a:spLocks noChangeArrowheads="1"/>
                    </p:cNvSpPr>
                    <p:nvPr/>
                  </p:nvSpPr>
                  <p:spPr bwMode="auto">
                    <a:xfrm flipV="1">
                      <a:off x="3391" y="1300"/>
                      <a:ext cx="500" cy="500"/>
                    </a:xfrm>
                    <a:prstGeom prst="ellipse">
                      <a:avLst/>
                    </a:prstGeom>
                    <a:solidFill>
                      <a:srgbClr val="000000"/>
                    </a:solidFill>
                    <a:ln w="19050" algn="ctr">
                      <a:solidFill>
                        <a:srgbClr val="969696"/>
                      </a:solidFill>
                      <a:round/>
                      <a:headEnd/>
                      <a:tailEnd/>
                    </a:ln>
                  </p:spPr>
                  <p:txBody>
                    <a:bodyPr lIns="82124" tIns="41061" rIns="82124" bIns="41061" anchor="ctr">
                      <a:spAutoFit/>
                    </a:bodyPr>
                    <a:lstStyle/>
                    <a:p>
                      <a:endParaRPr lang="en-US"/>
                    </a:p>
                  </p:txBody>
                </p:sp>
                <p:sp>
                  <p:nvSpPr>
                    <p:cNvPr id="33979" name="Oval 96"/>
                    <p:cNvSpPr>
                      <a:spLocks noChangeArrowheads="1"/>
                    </p:cNvSpPr>
                    <p:nvPr/>
                  </p:nvSpPr>
                  <p:spPr bwMode="auto">
                    <a:xfrm flipV="1">
                      <a:off x="3418" y="1327"/>
                      <a:ext cx="446" cy="446"/>
                    </a:xfrm>
                    <a:prstGeom prst="ellipse">
                      <a:avLst/>
                    </a:prstGeom>
                    <a:solidFill>
                      <a:srgbClr val="000000"/>
                    </a:solidFill>
                    <a:ln w="25400" algn="ctr">
                      <a:solidFill>
                        <a:schemeClr val="accent1"/>
                      </a:solidFill>
                      <a:round/>
                      <a:headEnd/>
                      <a:tailEnd/>
                    </a:ln>
                  </p:spPr>
                  <p:txBody>
                    <a:bodyPr lIns="82124" tIns="41061" rIns="82124" bIns="41061" anchor="ctr">
                      <a:spAutoFit/>
                    </a:bodyPr>
                    <a:lstStyle/>
                    <a:p>
                      <a:endParaRPr lang="en-US"/>
                    </a:p>
                  </p:txBody>
                </p:sp>
              </p:grpSp>
              <p:sp>
                <p:nvSpPr>
                  <p:cNvPr id="33977" name="Text Box 97"/>
                  <p:cNvSpPr txBox="1">
                    <a:spLocks noChangeArrowheads="1"/>
                  </p:cNvSpPr>
                  <p:nvPr/>
                </p:nvSpPr>
                <p:spPr bwMode="auto">
                  <a:xfrm>
                    <a:off x="3401" y="1437"/>
                    <a:ext cx="480" cy="227"/>
                  </a:xfrm>
                  <a:prstGeom prst="rect">
                    <a:avLst/>
                  </a:prstGeom>
                  <a:noFill/>
                  <a:ln w="6350" algn="ctr">
                    <a:noFill/>
                    <a:miter lim="800000"/>
                    <a:headEnd/>
                    <a:tailEnd/>
                  </a:ln>
                </p:spPr>
                <p:txBody>
                  <a:bodyPr lIns="82124" tIns="41061" rIns="82124" bIns="41061">
                    <a:spAutoFit/>
                  </a:bodyPr>
                  <a:lstStyle/>
                  <a:p>
                    <a:pPr defTabSz="814388"/>
                    <a:r>
                      <a:rPr lang="en-US" sz="2000" dirty="0" smtClean="0">
                        <a:solidFill>
                          <a:srgbClr val="FFFFFF"/>
                        </a:solidFill>
                      </a:rPr>
                      <a:t>35</a:t>
                    </a:r>
                    <a:r>
                      <a:rPr lang="en-US" sz="1400" dirty="0" smtClean="0">
                        <a:solidFill>
                          <a:srgbClr val="FFFFFF"/>
                        </a:solidFill>
                      </a:rPr>
                      <a:t>%</a:t>
                    </a:r>
                    <a:endParaRPr lang="en-US" sz="1400" dirty="0">
                      <a:solidFill>
                        <a:srgbClr val="FFFFFF"/>
                      </a:solidFill>
                    </a:endParaRPr>
                  </a:p>
                </p:txBody>
              </p:sp>
            </p:grpSp>
          </p:grpSp>
          <p:sp>
            <p:nvSpPr>
              <p:cNvPr id="33956" name="Line 98"/>
              <p:cNvSpPr>
                <a:spLocks noChangeShapeType="1"/>
              </p:cNvSpPr>
              <p:nvPr/>
            </p:nvSpPr>
            <p:spPr bwMode="auto">
              <a:xfrm>
                <a:off x="421" y="1809"/>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grpSp>
        <p:grpSp>
          <p:nvGrpSpPr>
            <p:cNvPr id="33802" name="Group 99"/>
            <p:cNvGrpSpPr>
              <a:grpSpLocks/>
            </p:cNvGrpSpPr>
            <p:nvPr/>
          </p:nvGrpSpPr>
          <p:grpSpPr bwMode="auto">
            <a:xfrm>
              <a:off x="160" y="1947"/>
              <a:ext cx="1864" cy="1108"/>
              <a:chOff x="160" y="1902"/>
              <a:chExt cx="1864" cy="1108"/>
            </a:xfrm>
          </p:grpSpPr>
          <p:sp>
            <p:nvSpPr>
              <p:cNvPr id="33932" name="Rectangle 100"/>
              <p:cNvSpPr>
                <a:spLocks noChangeArrowheads="1"/>
              </p:cNvSpPr>
              <p:nvPr/>
            </p:nvSpPr>
            <p:spPr bwMode="auto">
              <a:xfrm flipV="1">
                <a:off x="416" y="1902"/>
                <a:ext cx="1446" cy="298"/>
              </a:xfrm>
              <a:prstGeom prst="rect">
                <a:avLst/>
              </a:prstGeom>
              <a:gradFill rotWithShape="1">
                <a:gsLst>
                  <a:gs pos="0">
                    <a:srgbClr val="373737">
                      <a:alpha val="0"/>
                    </a:srgbClr>
                  </a:gs>
                  <a:gs pos="100000">
                    <a:srgbClr val="777777">
                      <a:alpha val="40999"/>
                    </a:srgbClr>
                  </a:gs>
                </a:gsLst>
                <a:lin ang="5400000" scaled="1"/>
              </a:gradFill>
              <a:ln w="9525" algn="ctr">
                <a:noFill/>
                <a:miter lim="800000"/>
                <a:headEnd/>
                <a:tailEnd/>
              </a:ln>
            </p:spPr>
            <p:txBody>
              <a:bodyPr lIns="82124" tIns="41061" rIns="82124" bIns="41061" anchor="ctr">
                <a:spAutoFit/>
              </a:bodyPr>
              <a:lstStyle/>
              <a:p>
                <a:endParaRPr lang="en-US"/>
              </a:p>
            </p:txBody>
          </p:sp>
          <p:sp>
            <p:nvSpPr>
              <p:cNvPr id="33933" name="Line 101"/>
              <p:cNvSpPr>
                <a:spLocks noChangeShapeType="1"/>
              </p:cNvSpPr>
              <p:nvPr/>
            </p:nvSpPr>
            <p:spPr bwMode="auto">
              <a:xfrm>
                <a:off x="421" y="2937"/>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3934" name="Line 102"/>
              <p:cNvSpPr>
                <a:spLocks noChangeShapeType="1"/>
              </p:cNvSpPr>
              <p:nvPr/>
            </p:nvSpPr>
            <p:spPr bwMode="auto">
              <a:xfrm>
                <a:off x="421" y="2770"/>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3935" name="Line 103"/>
              <p:cNvSpPr>
                <a:spLocks noChangeShapeType="1"/>
              </p:cNvSpPr>
              <p:nvPr/>
            </p:nvSpPr>
            <p:spPr bwMode="auto">
              <a:xfrm>
                <a:off x="421" y="2603"/>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3936" name="Line 104"/>
              <p:cNvSpPr>
                <a:spLocks noChangeShapeType="1"/>
              </p:cNvSpPr>
              <p:nvPr/>
            </p:nvSpPr>
            <p:spPr bwMode="auto">
              <a:xfrm>
                <a:off x="421" y="2438"/>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3937" name="Line 105"/>
              <p:cNvSpPr>
                <a:spLocks noChangeShapeType="1"/>
              </p:cNvSpPr>
              <p:nvPr/>
            </p:nvSpPr>
            <p:spPr bwMode="auto">
              <a:xfrm>
                <a:off x="421" y="2271"/>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3938" name="Line 106"/>
              <p:cNvSpPr>
                <a:spLocks noChangeShapeType="1"/>
              </p:cNvSpPr>
              <p:nvPr/>
            </p:nvSpPr>
            <p:spPr bwMode="auto">
              <a:xfrm>
                <a:off x="421" y="2105"/>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3939" name="Text Box 107"/>
              <p:cNvSpPr txBox="1">
                <a:spLocks noChangeArrowheads="1"/>
              </p:cNvSpPr>
              <p:nvPr/>
            </p:nvSpPr>
            <p:spPr bwMode="auto">
              <a:xfrm>
                <a:off x="240" y="2880"/>
                <a:ext cx="208" cy="130"/>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0%</a:t>
                </a:r>
              </a:p>
            </p:txBody>
          </p:sp>
          <p:sp>
            <p:nvSpPr>
              <p:cNvPr id="33940" name="Text Box 108"/>
              <p:cNvSpPr txBox="1">
                <a:spLocks noChangeArrowheads="1"/>
              </p:cNvSpPr>
              <p:nvPr/>
            </p:nvSpPr>
            <p:spPr bwMode="auto">
              <a:xfrm>
                <a:off x="200" y="2713"/>
                <a:ext cx="248" cy="129"/>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20%</a:t>
                </a:r>
              </a:p>
            </p:txBody>
          </p:sp>
          <p:sp>
            <p:nvSpPr>
              <p:cNvPr id="33941" name="Text Box 109"/>
              <p:cNvSpPr txBox="1">
                <a:spLocks noChangeArrowheads="1"/>
              </p:cNvSpPr>
              <p:nvPr/>
            </p:nvSpPr>
            <p:spPr bwMode="auto">
              <a:xfrm>
                <a:off x="200" y="2555"/>
                <a:ext cx="248" cy="128"/>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40%</a:t>
                </a:r>
              </a:p>
            </p:txBody>
          </p:sp>
          <p:sp>
            <p:nvSpPr>
              <p:cNvPr id="33942" name="Text Box 110"/>
              <p:cNvSpPr txBox="1">
                <a:spLocks noChangeArrowheads="1"/>
              </p:cNvSpPr>
              <p:nvPr/>
            </p:nvSpPr>
            <p:spPr bwMode="auto">
              <a:xfrm>
                <a:off x="200" y="2390"/>
                <a:ext cx="248" cy="128"/>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60%</a:t>
                </a:r>
              </a:p>
            </p:txBody>
          </p:sp>
          <p:sp>
            <p:nvSpPr>
              <p:cNvPr id="33943" name="Text Box 111"/>
              <p:cNvSpPr txBox="1">
                <a:spLocks noChangeArrowheads="1"/>
              </p:cNvSpPr>
              <p:nvPr/>
            </p:nvSpPr>
            <p:spPr bwMode="auto">
              <a:xfrm>
                <a:off x="200" y="2211"/>
                <a:ext cx="248" cy="129"/>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80%</a:t>
                </a:r>
              </a:p>
            </p:txBody>
          </p:sp>
          <p:sp>
            <p:nvSpPr>
              <p:cNvPr id="33944" name="Text Box 112"/>
              <p:cNvSpPr txBox="1">
                <a:spLocks noChangeArrowheads="1"/>
              </p:cNvSpPr>
              <p:nvPr/>
            </p:nvSpPr>
            <p:spPr bwMode="auto">
              <a:xfrm>
                <a:off x="160" y="2053"/>
                <a:ext cx="288" cy="129"/>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100%</a:t>
                </a:r>
              </a:p>
            </p:txBody>
          </p:sp>
          <p:sp>
            <p:nvSpPr>
              <p:cNvPr id="33945" name="Text Box 113"/>
              <p:cNvSpPr txBox="1">
                <a:spLocks noChangeArrowheads="1"/>
              </p:cNvSpPr>
              <p:nvPr/>
            </p:nvSpPr>
            <p:spPr bwMode="auto">
              <a:xfrm>
                <a:off x="423" y="1930"/>
                <a:ext cx="1432" cy="173"/>
              </a:xfrm>
              <a:prstGeom prst="rect">
                <a:avLst/>
              </a:prstGeom>
              <a:noFill/>
              <a:ln w="19050" algn="ctr">
                <a:noFill/>
                <a:miter lim="800000"/>
                <a:headEnd/>
                <a:tailEnd/>
              </a:ln>
            </p:spPr>
            <p:txBody>
              <a:bodyPr lIns="82124" tIns="41061" rIns="82124" bIns="41061">
                <a:spAutoFit/>
              </a:bodyPr>
              <a:lstStyle/>
              <a:p>
                <a:pPr defTabSz="814388"/>
                <a:r>
                  <a:rPr lang="en-US" sz="1400">
                    <a:solidFill>
                      <a:srgbClr val="FFFFFF"/>
                    </a:solidFill>
                  </a:rPr>
                  <a:t>Voice</a:t>
                </a:r>
              </a:p>
            </p:txBody>
          </p:sp>
          <p:sp>
            <p:nvSpPr>
              <p:cNvPr id="33946" name="Freeform 114"/>
              <p:cNvSpPr>
                <a:spLocks/>
              </p:cNvSpPr>
              <p:nvPr/>
            </p:nvSpPr>
            <p:spPr bwMode="auto">
              <a:xfrm>
                <a:off x="537" y="2834"/>
                <a:ext cx="1286" cy="37"/>
              </a:xfrm>
              <a:custGeom>
                <a:avLst/>
                <a:gdLst>
                  <a:gd name="T0" fmla="*/ 0 w 1286"/>
                  <a:gd name="T1" fmla="*/ 21 h 37"/>
                  <a:gd name="T2" fmla="*/ 113 w 1286"/>
                  <a:gd name="T3" fmla="*/ 3 h 37"/>
                  <a:gd name="T4" fmla="*/ 222 w 1286"/>
                  <a:gd name="T5" fmla="*/ 13 h 37"/>
                  <a:gd name="T6" fmla="*/ 348 w 1286"/>
                  <a:gd name="T7" fmla="*/ 13 h 37"/>
                  <a:gd name="T8" fmla="*/ 435 w 1286"/>
                  <a:gd name="T9" fmla="*/ 0 h 37"/>
                  <a:gd name="T10" fmla="*/ 497 w 1286"/>
                  <a:gd name="T11" fmla="*/ 3 h 37"/>
                  <a:gd name="T12" fmla="*/ 528 w 1286"/>
                  <a:gd name="T13" fmla="*/ 3 h 37"/>
                  <a:gd name="T14" fmla="*/ 614 w 1286"/>
                  <a:gd name="T15" fmla="*/ 12 h 37"/>
                  <a:gd name="T16" fmla="*/ 647 w 1286"/>
                  <a:gd name="T17" fmla="*/ 12 h 37"/>
                  <a:gd name="T18" fmla="*/ 674 w 1286"/>
                  <a:gd name="T19" fmla="*/ 3 h 37"/>
                  <a:gd name="T20" fmla="*/ 759 w 1286"/>
                  <a:gd name="T21" fmla="*/ 16 h 37"/>
                  <a:gd name="T22" fmla="*/ 831 w 1286"/>
                  <a:gd name="T23" fmla="*/ 18 h 37"/>
                  <a:gd name="T24" fmla="*/ 879 w 1286"/>
                  <a:gd name="T25" fmla="*/ 18 h 37"/>
                  <a:gd name="T26" fmla="*/ 923 w 1286"/>
                  <a:gd name="T27" fmla="*/ 19 h 37"/>
                  <a:gd name="T28" fmla="*/ 948 w 1286"/>
                  <a:gd name="T29" fmla="*/ 21 h 37"/>
                  <a:gd name="T30" fmla="*/ 986 w 1286"/>
                  <a:gd name="T31" fmla="*/ 15 h 37"/>
                  <a:gd name="T32" fmla="*/ 1037 w 1286"/>
                  <a:gd name="T33" fmla="*/ 21 h 37"/>
                  <a:gd name="T34" fmla="*/ 1088 w 1286"/>
                  <a:gd name="T35" fmla="*/ 24 h 37"/>
                  <a:gd name="T36" fmla="*/ 1125 w 1286"/>
                  <a:gd name="T37" fmla="*/ 21 h 37"/>
                  <a:gd name="T38" fmla="*/ 1143 w 1286"/>
                  <a:gd name="T39" fmla="*/ 24 h 37"/>
                  <a:gd name="T40" fmla="*/ 1212 w 1286"/>
                  <a:gd name="T41" fmla="*/ 36 h 37"/>
                  <a:gd name="T42" fmla="*/ 1223 w 1286"/>
                  <a:gd name="T43" fmla="*/ 34 h 37"/>
                  <a:gd name="T44" fmla="*/ 1286 w 1286"/>
                  <a:gd name="T45" fmla="*/ 16 h 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6"/>
                  <a:gd name="T70" fmla="*/ 0 h 37"/>
                  <a:gd name="T71" fmla="*/ 1286 w 1286"/>
                  <a:gd name="T72" fmla="*/ 37 h 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6" h="37">
                    <a:moveTo>
                      <a:pt x="0" y="21"/>
                    </a:moveTo>
                    <a:lnTo>
                      <a:pt x="113" y="3"/>
                    </a:lnTo>
                    <a:lnTo>
                      <a:pt x="222" y="13"/>
                    </a:lnTo>
                    <a:lnTo>
                      <a:pt x="348" y="13"/>
                    </a:lnTo>
                    <a:lnTo>
                      <a:pt x="435" y="0"/>
                    </a:lnTo>
                    <a:lnTo>
                      <a:pt x="497" y="3"/>
                    </a:lnTo>
                    <a:lnTo>
                      <a:pt x="528" y="3"/>
                    </a:lnTo>
                    <a:lnTo>
                      <a:pt x="614" y="12"/>
                    </a:lnTo>
                    <a:lnTo>
                      <a:pt x="647" y="12"/>
                    </a:lnTo>
                    <a:lnTo>
                      <a:pt x="674" y="3"/>
                    </a:lnTo>
                    <a:lnTo>
                      <a:pt x="759" y="16"/>
                    </a:lnTo>
                    <a:lnTo>
                      <a:pt x="831" y="18"/>
                    </a:lnTo>
                    <a:lnTo>
                      <a:pt x="879" y="18"/>
                    </a:lnTo>
                    <a:lnTo>
                      <a:pt x="923" y="19"/>
                    </a:lnTo>
                    <a:lnTo>
                      <a:pt x="948" y="21"/>
                    </a:lnTo>
                    <a:lnTo>
                      <a:pt x="986" y="15"/>
                    </a:lnTo>
                    <a:lnTo>
                      <a:pt x="1037" y="21"/>
                    </a:lnTo>
                    <a:lnTo>
                      <a:pt x="1088" y="24"/>
                    </a:lnTo>
                    <a:lnTo>
                      <a:pt x="1125" y="21"/>
                    </a:lnTo>
                    <a:lnTo>
                      <a:pt x="1143" y="24"/>
                    </a:lnTo>
                    <a:cubicBezTo>
                      <a:pt x="1203" y="37"/>
                      <a:pt x="1180" y="36"/>
                      <a:pt x="1212" y="36"/>
                    </a:cubicBezTo>
                    <a:lnTo>
                      <a:pt x="1223" y="34"/>
                    </a:lnTo>
                    <a:lnTo>
                      <a:pt x="1286" y="16"/>
                    </a:lnTo>
                  </a:path>
                </a:pathLst>
              </a:custGeom>
              <a:noFill/>
              <a:ln w="25400">
                <a:solidFill>
                  <a:srgbClr val="8A44AA"/>
                </a:solidFill>
                <a:round/>
                <a:headEnd/>
                <a:tailEnd/>
              </a:ln>
            </p:spPr>
            <p:txBody>
              <a:bodyPr lIns="82124" tIns="41061" rIns="82124" bIns="41061" anchor="ctr">
                <a:spAutoFit/>
              </a:bodyPr>
              <a:lstStyle/>
              <a:p>
                <a:endParaRPr lang="en-US"/>
              </a:p>
            </p:txBody>
          </p:sp>
          <p:sp>
            <p:nvSpPr>
              <p:cNvPr id="33947" name="Freeform 115"/>
              <p:cNvSpPr>
                <a:spLocks/>
              </p:cNvSpPr>
              <p:nvPr/>
            </p:nvSpPr>
            <p:spPr bwMode="auto">
              <a:xfrm>
                <a:off x="553" y="2817"/>
                <a:ext cx="1270" cy="33"/>
              </a:xfrm>
              <a:custGeom>
                <a:avLst/>
                <a:gdLst>
                  <a:gd name="T0" fmla="*/ 0 w 1270"/>
                  <a:gd name="T1" fmla="*/ 32 h 33"/>
                  <a:gd name="T2" fmla="*/ 105 w 1270"/>
                  <a:gd name="T3" fmla="*/ 26 h 33"/>
                  <a:gd name="T4" fmla="*/ 177 w 1270"/>
                  <a:gd name="T5" fmla="*/ 29 h 33"/>
                  <a:gd name="T6" fmla="*/ 279 w 1270"/>
                  <a:gd name="T7" fmla="*/ 18 h 33"/>
                  <a:gd name="T8" fmla="*/ 436 w 1270"/>
                  <a:gd name="T9" fmla="*/ 12 h 33"/>
                  <a:gd name="T10" fmla="*/ 495 w 1270"/>
                  <a:gd name="T11" fmla="*/ 3 h 33"/>
                  <a:gd name="T12" fmla="*/ 532 w 1270"/>
                  <a:gd name="T13" fmla="*/ 0 h 33"/>
                  <a:gd name="T14" fmla="*/ 606 w 1270"/>
                  <a:gd name="T15" fmla="*/ 18 h 33"/>
                  <a:gd name="T16" fmla="*/ 666 w 1270"/>
                  <a:gd name="T17" fmla="*/ 17 h 33"/>
                  <a:gd name="T18" fmla="*/ 816 w 1270"/>
                  <a:gd name="T19" fmla="*/ 27 h 33"/>
                  <a:gd name="T20" fmla="*/ 934 w 1270"/>
                  <a:gd name="T21" fmla="*/ 18 h 33"/>
                  <a:gd name="T22" fmla="*/ 1086 w 1270"/>
                  <a:gd name="T23" fmla="*/ 30 h 33"/>
                  <a:gd name="T24" fmla="*/ 1125 w 1270"/>
                  <a:gd name="T25" fmla="*/ 33 h 33"/>
                  <a:gd name="T26" fmla="*/ 1270 w 1270"/>
                  <a:gd name="T27" fmla="*/ 21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70"/>
                  <a:gd name="T43" fmla="*/ 0 h 33"/>
                  <a:gd name="T44" fmla="*/ 1270 w 1270"/>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70" h="33">
                    <a:moveTo>
                      <a:pt x="0" y="32"/>
                    </a:moveTo>
                    <a:lnTo>
                      <a:pt x="105" y="26"/>
                    </a:lnTo>
                    <a:lnTo>
                      <a:pt x="177" y="29"/>
                    </a:lnTo>
                    <a:lnTo>
                      <a:pt x="279" y="18"/>
                    </a:lnTo>
                    <a:lnTo>
                      <a:pt x="436" y="12"/>
                    </a:lnTo>
                    <a:lnTo>
                      <a:pt x="495" y="3"/>
                    </a:lnTo>
                    <a:lnTo>
                      <a:pt x="532" y="0"/>
                    </a:lnTo>
                    <a:lnTo>
                      <a:pt x="606" y="18"/>
                    </a:lnTo>
                    <a:lnTo>
                      <a:pt x="666" y="17"/>
                    </a:lnTo>
                    <a:lnTo>
                      <a:pt x="816" y="27"/>
                    </a:lnTo>
                    <a:lnTo>
                      <a:pt x="934" y="18"/>
                    </a:lnTo>
                    <a:lnTo>
                      <a:pt x="1086" y="30"/>
                    </a:lnTo>
                    <a:lnTo>
                      <a:pt x="1125" y="33"/>
                    </a:lnTo>
                    <a:lnTo>
                      <a:pt x="1270" y="21"/>
                    </a:lnTo>
                  </a:path>
                </a:pathLst>
              </a:custGeom>
              <a:noFill/>
              <a:ln w="25400">
                <a:solidFill>
                  <a:srgbClr val="A0C02A"/>
                </a:solidFill>
                <a:round/>
                <a:headEnd/>
                <a:tailEnd/>
              </a:ln>
            </p:spPr>
            <p:txBody>
              <a:bodyPr lIns="82124" tIns="41061" rIns="82124" bIns="41061" anchor="ctr">
                <a:spAutoFit/>
              </a:bodyPr>
              <a:lstStyle/>
              <a:p>
                <a:endParaRPr lang="en-US"/>
              </a:p>
            </p:txBody>
          </p:sp>
          <p:sp>
            <p:nvSpPr>
              <p:cNvPr id="33948" name="Freeform 116"/>
              <p:cNvSpPr>
                <a:spLocks/>
              </p:cNvSpPr>
              <p:nvPr/>
            </p:nvSpPr>
            <p:spPr bwMode="auto">
              <a:xfrm>
                <a:off x="531" y="2789"/>
                <a:ext cx="1292" cy="55"/>
              </a:xfrm>
              <a:custGeom>
                <a:avLst/>
                <a:gdLst>
                  <a:gd name="T0" fmla="*/ 0 w 1292"/>
                  <a:gd name="T1" fmla="*/ 37 h 55"/>
                  <a:gd name="T2" fmla="*/ 78 w 1292"/>
                  <a:gd name="T3" fmla="*/ 55 h 55"/>
                  <a:gd name="T4" fmla="*/ 123 w 1292"/>
                  <a:gd name="T5" fmla="*/ 54 h 55"/>
                  <a:gd name="T6" fmla="*/ 213 w 1292"/>
                  <a:gd name="T7" fmla="*/ 54 h 55"/>
                  <a:gd name="T8" fmla="*/ 336 w 1292"/>
                  <a:gd name="T9" fmla="*/ 42 h 55"/>
                  <a:gd name="T10" fmla="*/ 398 w 1292"/>
                  <a:gd name="T11" fmla="*/ 36 h 55"/>
                  <a:gd name="T12" fmla="*/ 477 w 1292"/>
                  <a:gd name="T13" fmla="*/ 18 h 55"/>
                  <a:gd name="T14" fmla="*/ 564 w 1292"/>
                  <a:gd name="T15" fmla="*/ 13 h 55"/>
                  <a:gd name="T16" fmla="*/ 588 w 1292"/>
                  <a:gd name="T17" fmla="*/ 7 h 55"/>
                  <a:gd name="T18" fmla="*/ 675 w 1292"/>
                  <a:gd name="T19" fmla="*/ 18 h 55"/>
                  <a:gd name="T20" fmla="*/ 768 w 1292"/>
                  <a:gd name="T21" fmla="*/ 16 h 55"/>
                  <a:gd name="T22" fmla="*/ 866 w 1292"/>
                  <a:gd name="T23" fmla="*/ 6 h 55"/>
                  <a:gd name="T24" fmla="*/ 923 w 1292"/>
                  <a:gd name="T25" fmla="*/ 7 h 55"/>
                  <a:gd name="T26" fmla="*/ 968 w 1292"/>
                  <a:gd name="T27" fmla="*/ 18 h 55"/>
                  <a:gd name="T28" fmla="*/ 1035 w 1292"/>
                  <a:gd name="T29" fmla="*/ 22 h 55"/>
                  <a:gd name="T30" fmla="*/ 1112 w 1292"/>
                  <a:gd name="T31" fmla="*/ 21 h 55"/>
                  <a:gd name="T32" fmla="*/ 1160 w 1292"/>
                  <a:gd name="T33" fmla="*/ 13 h 55"/>
                  <a:gd name="T34" fmla="*/ 1223 w 1292"/>
                  <a:gd name="T35" fmla="*/ 0 h 55"/>
                  <a:gd name="T36" fmla="*/ 1292 w 1292"/>
                  <a:gd name="T37" fmla="*/ 16 h 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2"/>
                  <a:gd name="T58" fmla="*/ 0 h 55"/>
                  <a:gd name="T59" fmla="*/ 1292 w 1292"/>
                  <a:gd name="T60" fmla="*/ 55 h 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2" h="55">
                    <a:moveTo>
                      <a:pt x="0" y="37"/>
                    </a:moveTo>
                    <a:lnTo>
                      <a:pt x="78" y="55"/>
                    </a:lnTo>
                    <a:lnTo>
                      <a:pt x="123" y="54"/>
                    </a:lnTo>
                    <a:lnTo>
                      <a:pt x="213" y="54"/>
                    </a:lnTo>
                    <a:lnTo>
                      <a:pt x="336" y="42"/>
                    </a:lnTo>
                    <a:lnTo>
                      <a:pt x="398" y="36"/>
                    </a:lnTo>
                    <a:lnTo>
                      <a:pt x="477" y="18"/>
                    </a:lnTo>
                    <a:lnTo>
                      <a:pt x="564" y="13"/>
                    </a:lnTo>
                    <a:lnTo>
                      <a:pt x="588" y="7"/>
                    </a:lnTo>
                    <a:lnTo>
                      <a:pt x="675" y="18"/>
                    </a:lnTo>
                    <a:lnTo>
                      <a:pt x="768" y="16"/>
                    </a:lnTo>
                    <a:lnTo>
                      <a:pt x="866" y="6"/>
                    </a:lnTo>
                    <a:lnTo>
                      <a:pt x="923" y="7"/>
                    </a:lnTo>
                    <a:lnTo>
                      <a:pt x="968" y="18"/>
                    </a:lnTo>
                    <a:lnTo>
                      <a:pt x="1035" y="22"/>
                    </a:lnTo>
                    <a:lnTo>
                      <a:pt x="1112" y="21"/>
                    </a:lnTo>
                    <a:lnTo>
                      <a:pt x="1160" y="13"/>
                    </a:lnTo>
                    <a:lnTo>
                      <a:pt x="1223" y="0"/>
                    </a:lnTo>
                    <a:lnTo>
                      <a:pt x="1292" y="16"/>
                    </a:lnTo>
                  </a:path>
                </a:pathLst>
              </a:custGeom>
              <a:noFill/>
              <a:ln w="25400">
                <a:solidFill>
                  <a:srgbClr val="EE6804"/>
                </a:solidFill>
                <a:round/>
                <a:headEnd/>
                <a:tailEnd/>
              </a:ln>
            </p:spPr>
            <p:txBody>
              <a:bodyPr lIns="82124" tIns="41061" rIns="82124" bIns="41061" anchor="ctr">
                <a:spAutoFit/>
              </a:bodyPr>
              <a:lstStyle/>
              <a:p>
                <a:endParaRPr lang="en-US"/>
              </a:p>
            </p:txBody>
          </p:sp>
          <p:sp>
            <p:nvSpPr>
              <p:cNvPr id="33949" name="Freeform 117"/>
              <p:cNvSpPr>
                <a:spLocks/>
              </p:cNvSpPr>
              <p:nvPr/>
            </p:nvSpPr>
            <p:spPr bwMode="auto">
              <a:xfrm>
                <a:off x="458" y="2717"/>
                <a:ext cx="1365" cy="154"/>
              </a:xfrm>
              <a:custGeom>
                <a:avLst/>
                <a:gdLst>
                  <a:gd name="T0" fmla="*/ 0 w 1365"/>
                  <a:gd name="T1" fmla="*/ 147 h 154"/>
                  <a:gd name="T2" fmla="*/ 93 w 1365"/>
                  <a:gd name="T3" fmla="*/ 151 h 154"/>
                  <a:gd name="T4" fmla="*/ 143 w 1365"/>
                  <a:gd name="T5" fmla="*/ 154 h 154"/>
                  <a:gd name="T6" fmla="*/ 227 w 1365"/>
                  <a:gd name="T7" fmla="*/ 129 h 154"/>
                  <a:gd name="T8" fmla="*/ 327 w 1365"/>
                  <a:gd name="T9" fmla="*/ 111 h 154"/>
                  <a:gd name="T10" fmla="*/ 410 w 1365"/>
                  <a:gd name="T11" fmla="*/ 111 h 154"/>
                  <a:gd name="T12" fmla="*/ 458 w 1365"/>
                  <a:gd name="T13" fmla="*/ 108 h 154"/>
                  <a:gd name="T14" fmla="*/ 549 w 1365"/>
                  <a:gd name="T15" fmla="*/ 85 h 154"/>
                  <a:gd name="T16" fmla="*/ 584 w 1365"/>
                  <a:gd name="T17" fmla="*/ 87 h 154"/>
                  <a:gd name="T18" fmla="*/ 618 w 1365"/>
                  <a:gd name="T19" fmla="*/ 90 h 154"/>
                  <a:gd name="T20" fmla="*/ 657 w 1365"/>
                  <a:gd name="T21" fmla="*/ 61 h 154"/>
                  <a:gd name="T22" fmla="*/ 692 w 1365"/>
                  <a:gd name="T23" fmla="*/ 54 h 154"/>
                  <a:gd name="T24" fmla="*/ 780 w 1365"/>
                  <a:gd name="T25" fmla="*/ 64 h 154"/>
                  <a:gd name="T26" fmla="*/ 846 w 1365"/>
                  <a:gd name="T27" fmla="*/ 46 h 154"/>
                  <a:gd name="T28" fmla="*/ 911 w 1365"/>
                  <a:gd name="T29" fmla="*/ 28 h 154"/>
                  <a:gd name="T30" fmla="*/ 986 w 1365"/>
                  <a:gd name="T31" fmla="*/ 19 h 154"/>
                  <a:gd name="T32" fmla="*/ 1098 w 1365"/>
                  <a:gd name="T33" fmla="*/ 25 h 154"/>
                  <a:gd name="T34" fmla="*/ 1211 w 1365"/>
                  <a:gd name="T35" fmla="*/ 13 h 154"/>
                  <a:gd name="T36" fmla="*/ 1256 w 1365"/>
                  <a:gd name="T37" fmla="*/ 0 h 154"/>
                  <a:gd name="T38" fmla="*/ 1365 w 1365"/>
                  <a:gd name="T39" fmla="*/ 4 h 1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65"/>
                  <a:gd name="T61" fmla="*/ 0 h 154"/>
                  <a:gd name="T62" fmla="*/ 1365 w 1365"/>
                  <a:gd name="T63" fmla="*/ 154 h 1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65" h="154">
                    <a:moveTo>
                      <a:pt x="0" y="147"/>
                    </a:moveTo>
                    <a:lnTo>
                      <a:pt x="93" y="151"/>
                    </a:lnTo>
                    <a:lnTo>
                      <a:pt x="143" y="154"/>
                    </a:lnTo>
                    <a:lnTo>
                      <a:pt x="227" y="129"/>
                    </a:lnTo>
                    <a:lnTo>
                      <a:pt x="327" y="111"/>
                    </a:lnTo>
                    <a:lnTo>
                      <a:pt x="410" y="111"/>
                    </a:lnTo>
                    <a:lnTo>
                      <a:pt x="458" y="108"/>
                    </a:lnTo>
                    <a:lnTo>
                      <a:pt x="549" y="85"/>
                    </a:lnTo>
                    <a:lnTo>
                      <a:pt x="584" y="87"/>
                    </a:lnTo>
                    <a:lnTo>
                      <a:pt x="618" y="90"/>
                    </a:lnTo>
                    <a:lnTo>
                      <a:pt x="657" y="61"/>
                    </a:lnTo>
                    <a:lnTo>
                      <a:pt x="692" y="54"/>
                    </a:lnTo>
                    <a:lnTo>
                      <a:pt x="780" y="64"/>
                    </a:lnTo>
                    <a:lnTo>
                      <a:pt x="846" y="46"/>
                    </a:lnTo>
                    <a:lnTo>
                      <a:pt x="911" y="28"/>
                    </a:lnTo>
                    <a:lnTo>
                      <a:pt x="986" y="19"/>
                    </a:lnTo>
                    <a:lnTo>
                      <a:pt x="1098" y="25"/>
                    </a:lnTo>
                    <a:lnTo>
                      <a:pt x="1211" y="13"/>
                    </a:lnTo>
                    <a:lnTo>
                      <a:pt x="1256" y="0"/>
                    </a:lnTo>
                    <a:lnTo>
                      <a:pt x="1365" y="4"/>
                    </a:lnTo>
                  </a:path>
                </a:pathLst>
              </a:custGeom>
              <a:noFill/>
              <a:ln w="50800">
                <a:solidFill>
                  <a:schemeClr val="accent1"/>
                </a:solidFill>
                <a:round/>
                <a:headEnd/>
                <a:tailEnd/>
              </a:ln>
            </p:spPr>
            <p:txBody>
              <a:bodyPr lIns="82124" tIns="41061" rIns="82124" bIns="41061" anchor="ctr">
                <a:spAutoFit/>
              </a:bodyPr>
              <a:lstStyle/>
              <a:p>
                <a:endParaRPr lang="en-US"/>
              </a:p>
            </p:txBody>
          </p:sp>
          <p:sp>
            <p:nvSpPr>
              <p:cNvPr id="33950" name="Text Box 118"/>
              <p:cNvSpPr txBox="1">
                <a:spLocks noChangeArrowheads="1"/>
              </p:cNvSpPr>
              <p:nvPr/>
            </p:nvSpPr>
            <p:spPr bwMode="auto">
              <a:xfrm>
                <a:off x="372" y="2591"/>
                <a:ext cx="364" cy="165"/>
              </a:xfrm>
              <a:prstGeom prst="rect">
                <a:avLst/>
              </a:prstGeom>
              <a:noFill/>
              <a:ln w="19050" algn="ctr">
                <a:noFill/>
                <a:miter lim="800000"/>
                <a:headEnd/>
                <a:tailEnd/>
              </a:ln>
            </p:spPr>
            <p:txBody>
              <a:bodyPr wrap="none" lIns="82124" tIns="41061" rIns="82124" bIns="41061">
                <a:spAutoFit/>
              </a:bodyPr>
              <a:lstStyle/>
              <a:p>
                <a:pPr defTabSz="814388"/>
                <a:r>
                  <a:rPr lang="en-US">
                    <a:solidFill>
                      <a:schemeClr val="tx2"/>
                    </a:solidFill>
                  </a:rPr>
                  <a:t>Cisco</a:t>
                </a:r>
              </a:p>
            </p:txBody>
          </p:sp>
          <p:grpSp>
            <p:nvGrpSpPr>
              <p:cNvPr id="33951" name="Group 119"/>
              <p:cNvGrpSpPr>
                <a:grpSpLocks/>
              </p:cNvGrpSpPr>
              <p:nvPr/>
            </p:nvGrpSpPr>
            <p:grpSpPr bwMode="auto">
              <a:xfrm>
                <a:off x="1585" y="2332"/>
                <a:ext cx="398" cy="398"/>
                <a:chOff x="3391" y="1300"/>
                <a:chExt cx="500" cy="500"/>
              </a:xfrm>
            </p:grpSpPr>
            <p:sp>
              <p:nvSpPr>
                <p:cNvPr id="33953" name="Oval 120"/>
                <p:cNvSpPr>
                  <a:spLocks noChangeArrowheads="1"/>
                </p:cNvSpPr>
                <p:nvPr/>
              </p:nvSpPr>
              <p:spPr bwMode="auto">
                <a:xfrm flipV="1">
                  <a:off x="3391" y="1300"/>
                  <a:ext cx="500" cy="500"/>
                </a:xfrm>
                <a:prstGeom prst="ellipse">
                  <a:avLst/>
                </a:prstGeom>
                <a:solidFill>
                  <a:srgbClr val="000000"/>
                </a:solidFill>
                <a:ln w="19050" algn="ctr">
                  <a:solidFill>
                    <a:srgbClr val="969696"/>
                  </a:solidFill>
                  <a:round/>
                  <a:headEnd/>
                  <a:tailEnd/>
                </a:ln>
              </p:spPr>
              <p:txBody>
                <a:bodyPr lIns="82124" tIns="41061" rIns="82124" bIns="41061" anchor="ctr">
                  <a:spAutoFit/>
                </a:bodyPr>
                <a:lstStyle/>
                <a:p>
                  <a:endParaRPr lang="en-US"/>
                </a:p>
              </p:txBody>
            </p:sp>
            <p:sp>
              <p:nvSpPr>
                <p:cNvPr id="33954" name="Oval 121"/>
                <p:cNvSpPr>
                  <a:spLocks noChangeArrowheads="1"/>
                </p:cNvSpPr>
                <p:nvPr/>
              </p:nvSpPr>
              <p:spPr bwMode="auto">
                <a:xfrm flipV="1">
                  <a:off x="3418" y="1327"/>
                  <a:ext cx="446" cy="446"/>
                </a:xfrm>
                <a:prstGeom prst="ellipse">
                  <a:avLst/>
                </a:prstGeom>
                <a:solidFill>
                  <a:srgbClr val="000000"/>
                </a:solidFill>
                <a:ln w="25400" algn="ctr">
                  <a:solidFill>
                    <a:schemeClr val="accent1"/>
                  </a:solidFill>
                  <a:round/>
                  <a:headEnd/>
                  <a:tailEnd/>
                </a:ln>
              </p:spPr>
              <p:txBody>
                <a:bodyPr lIns="82124" tIns="41061" rIns="82124" bIns="41061" anchor="ctr">
                  <a:spAutoFit/>
                </a:bodyPr>
                <a:lstStyle/>
                <a:p>
                  <a:endParaRPr lang="en-US"/>
                </a:p>
              </p:txBody>
            </p:sp>
          </p:grpSp>
          <p:sp>
            <p:nvSpPr>
              <p:cNvPr id="33952" name="Text Box 122"/>
              <p:cNvSpPr txBox="1">
                <a:spLocks noChangeArrowheads="1"/>
              </p:cNvSpPr>
              <p:nvPr/>
            </p:nvSpPr>
            <p:spPr bwMode="auto">
              <a:xfrm>
                <a:off x="1544" y="2418"/>
                <a:ext cx="480" cy="227"/>
              </a:xfrm>
              <a:prstGeom prst="rect">
                <a:avLst/>
              </a:prstGeom>
              <a:noFill/>
              <a:ln w="6350" algn="ctr">
                <a:noFill/>
                <a:miter lim="800000"/>
                <a:headEnd/>
                <a:tailEnd/>
              </a:ln>
            </p:spPr>
            <p:txBody>
              <a:bodyPr lIns="82124" tIns="41061" rIns="82124" bIns="41061">
                <a:spAutoFit/>
              </a:bodyPr>
              <a:lstStyle/>
              <a:p>
                <a:pPr defTabSz="814388"/>
                <a:r>
                  <a:rPr lang="en-US" sz="2000" dirty="0">
                    <a:solidFill>
                      <a:srgbClr val="FFFFFF"/>
                    </a:solidFill>
                  </a:rPr>
                  <a:t>28</a:t>
                </a:r>
                <a:r>
                  <a:rPr lang="en-US" sz="1400" dirty="0">
                    <a:solidFill>
                      <a:srgbClr val="FFFFFF"/>
                    </a:solidFill>
                  </a:rPr>
                  <a:t>%</a:t>
                </a:r>
              </a:p>
            </p:txBody>
          </p:sp>
        </p:grpSp>
        <p:grpSp>
          <p:nvGrpSpPr>
            <p:cNvPr id="33803" name="Group 123"/>
            <p:cNvGrpSpPr>
              <a:grpSpLocks/>
            </p:cNvGrpSpPr>
            <p:nvPr/>
          </p:nvGrpSpPr>
          <p:grpSpPr bwMode="auto">
            <a:xfrm>
              <a:off x="2027" y="1947"/>
              <a:ext cx="1854" cy="1108"/>
              <a:chOff x="2027" y="1902"/>
              <a:chExt cx="1854" cy="1108"/>
            </a:xfrm>
          </p:grpSpPr>
          <p:grpSp>
            <p:nvGrpSpPr>
              <p:cNvPr id="33908" name="Group 124"/>
              <p:cNvGrpSpPr>
                <a:grpSpLocks/>
              </p:cNvGrpSpPr>
              <p:nvPr/>
            </p:nvGrpSpPr>
            <p:grpSpPr bwMode="auto">
              <a:xfrm>
                <a:off x="2027" y="1902"/>
                <a:ext cx="1706" cy="1108"/>
                <a:chOff x="2027" y="1902"/>
                <a:chExt cx="1706" cy="1108"/>
              </a:xfrm>
            </p:grpSpPr>
            <p:sp>
              <p:nvSpPr>
                <p:cNvPr id="33918" name="Rectangle 125"/>
                <p:cNvSpPr>
                  <a:spLocks noChangeArrowheads="1"/>
                </p:cNvSpPr>
                <p:nvPr/>
              </p:nvSpPr>
              <p:spPr bwMode="auto">
                <a:xfrm flipV="1">
                  <a:off x="2280" y="1902"/>
                  <a:ext cx="1446" cy="298"/>
                </a:xfrm>
                <a:prstGeom prst="rect">
                  <a:avLst/>
                </a:prstGeom>
                <a:gradFill rotWithShape="1">
                  <a:gsLst>
                    <a:gs pos="0">
                      <a:srgbClr val="373737">
                        <a:alpha val="0"/>
                      </a:srgbClr>
                    </a:gs>
                    <a:gs pos="100000">
                      <a:srgbClr val="777777">
                        <a:alpha val="40999"/>
                      </a:srgbClr>
                    </a:gs>
                  </a:gsLst>
                  <a:lin ang="5400000" scaled="1"/>
                </a:gradFill>
                <a:ln w="9525" algn="ctr">
                  <a:noFill/>
                  <a:miter lim="800000"/>
                  <a:headEnd/>
                  <a:tailEnd/>
                </a:ln>
              </p:spPr>
              <p:txBody>
                <a:bodyPr lIns="82124" tIns="41061" rIns="82124" bIns="41061" anchor="ctr">
                  <a:spAutoFit/>
                </a:bodyPr>
                <a:lstStyle/>
                <a:p>
                  <a:endParaRPr lang="en-US"/>
                </a:p>
              </p:txBody>
            </p:sp>
            <p:sp>
              <p:nvSpPr>
                <p:cNvPr id="33919" name="Line 126"/>
                <p:cNvSpPr>
                  <a:spLocks noChangeShapeType="1"/>
                </p:cNvSpPr>
                <p:nvPr/>
              </p:nvSpPr>
              <p:spPr bwMode="auto">
                <a:xfrm>
                  <a:off x="2288" y="2937"/>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3920" name="Line 127"/>
                <p:cNvSpPr>
                  <a:spLocks noChangeShapeType="1"/>
                </p:cNvSpPr>
                <p:nvPr/>
              </p:nvSpPr>
              <p:spPr bwMode="auto">
                <a:xfrm>
                  <a:off x="2288" y="2770"/>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3921" name="Line 128"/>
                <p:cNvSpPr>
                  <a:spLocks noChangeShapeType="1"/>
                </p:cNvSpPr>
                <p:nvPr/>
              </p:nvSpPr>
              <p:spPr bwMode="auto">
                <a:xfrm>
                  <a:off x="2288" y="2603"/>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3922" name="Line 129"/>
                <p:cNvSpPr>
                  <a:spLocks noChangeShapeType="1"/>
                </p:cNvSpPr>
                <p:nvPr/>
              </p:nvSpPr>
              <p:spPr bwMode="auto">
                <a:xfrm>
                  <a:off x="2288" y="2438"/>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3923" name="Line 130"/>
                <p:cNvSpPr>
                  <a:spLocks noChangeShapeType="1"/>
                </p:cNvSpPr>
                <p:nvPr/>
              </p:nvSpPr>
              <p:spPr bwMode="auto">
                <a:xfrm>
                  <a:off x="2288" y="2271"/>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3924" name="Line 131"/>
                <p:cNvSpPr>
                  <a:spLocks noChangeShapeType="1"/>
                </p:cNvSpPr>
                <p:nvPr/>
              </p:nvSpPr>
              <p:spPr bwMode="auto">
                <a:xfrm>
                  <a:off x="2288" y="2105"/>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3925" name="Text Box 132"/>
                <p:cNvSpPr txBox="1">
                  <a:spLocks noChangeArrowheads="1"/>
                </p:cNvSpPr>
                <p:nvPr/>
              </p:nvSpPr>
              <p:spPr bwMode="auto">
                <a:xfrm>
                  <a:off x="2107" y="2880"/>
                  <a:ext cx="208" cy="130"/>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0%</a:t>
                  </a:r>
                </a:p>
              </p:txBody>
            </p:sp>
            <p:sp>
              <p:nvSpPr>
                <p:cNvPr id="33926" name="Text Box 133"/>
                <p:cNvSpPr txBox="1">
                  <a:spLocks noChangeArrowheads="1"/>
                </p:cNvSpPr>
                <p:nvPr/>
              </p:nvSpPr>
              <p:spPr bwMode="auto">
                <a:xfrm>
                  <a:off x="2067" y="2713"/>
                  <a:ext cx="248" cy="129"/>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20%</a:t>
                  </a:r>
                </a:p>
              </p:txBody>
            </p:sp>
            <p:sp>
              <p:nvSpPr>
                <p:cNvPr id="33927" name="Text Box 134"/>
                <p:cNvSpPr txBox="1">
                  <a:spLocks noChangeArrowheads="1"/>
                </p:cNvSpPr>
                <p:nvPr/>
              </p:nvSpPr>
              <p:spPr bwMode="auto">
                <a:xfrm>
                  <a:off x="2067" y="2555"/>
                  <a:ext cx="248" cy="128"/>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40%</a:t>
                  </a:r>
                </a:p>
              </p:txBody>
            </p:sp>
            <p:sp>
              <p:nvSpPr>
                <p:cNvPr id="33928" name="Text Box 135"/>
                <p:cNvSpPr txBox="1">
                  <a:spLocks noChangeArrowheads="1"/>
                </p:cNvSpPr>
                <p:nvPr/>
              </p:nvSpPr>
              <p:spPr bwMode="auto">
                <a:xfrm>
                  <a:off x="2067" y="2390"/>
                  <a:ext cx="248" cy="128"/>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60%</a:t>
                  </a:r>
                </a:p>
              </p:txBody>
            </p:sp>
            <p:sp>
              <p:nvSpPr>
                <p:cNvPr id="33929" name="Text Box 136"/>
                <p:cNvSpPr txBox="1">
                  <a:spLocks noChangeArrowheads="1"/>
                </p:cNvSpPr>
                <p:nvPr/>
              </p:nvSpPr>
              <p:spPr bwMode="auto">
                <a:xfrm>
                  <a:off x="2067" y="2211"/>
                  <a:ext cx="248" cy="129"/>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80%</a:t>
                  </a:r>
                </a:p>
              </p:txBody>
            </p:sp>
            <p:sp>
              <p:nvSpPr>
                <p:cNvPr id="33930" name="Text Box 137"/>
                <p:cNvSpPr txBox="1">
                  <a:spLocks noChangeArrowheads="1"/>
                </p:cNvSpPr>
                <p:nvPr/>
              </p:nvSpPr>
              <p:spPr bwMode="auto">
                <a:xfrm>
                  <a:off x="2027" y="2053"/>
                  <a:ext cx="288" cy="129"/>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100%</a:t>
                  </a:r>
                </a:p>
              </p:txBody>
            </p:sp>
            <p:sp>
              <p:nvSpPr>
                <p:cNvPr id="33931" name="Text Box 138"/>
                <p:cNvSpPr txBox="1">
                  <a:spLocks noChangeArrowheads="1"/>
                </p:cNvSpPr>
                <p:nvPr/>
              </p:nvSpPr>
              <p:spPr bwMode="auto">
                <a:xfrm>
                  <a:off x="2290" y="1930"/>
                  <a:ext cx="1432" cy="173"/>
                </a:xfrm>
                <a:prstGeom prst="rect">
                  <a:avLst/>
                </a:prstGeom>
                <a:noFill/>
                <a:ln w="19050" algn="ctr">
                  <a:noFill/>
                  <a:miter lim="800000"/>
                  <a:headEnd/>
                  <a:tailEnd/>
                </a:ln>
              </p:spPr>
              <p:txBody>
                <a:bodyPr lIns="82124" tIns="41061" rIns="82124" bIns="41061">
                  <a:spAutoFit/>
                </a:bodyPr>
                <a:lstStyle/>
                <a:p>
                  <a:pPr defTabSz="814388"/>
                  <a:r>
                    <a:rPr lang="en-US" sz="1400">
                      <a:solidFill>
                        <a:srgbClr val="FFFFFF"/>
                      </a:solidFill>
                    </a:rPr>
                    <a:t>Wireless: LAN</a:t>
                  </a:r>
                </a:p>
              </p:txBody>
            </p:sp>
          </p:grpSp>
          <p:sp>
            <p:nvSpPr>
              <p:cNvPr id="33909" name="Freeform 139"/>
              <p:cNvSpPr>
                <a:spLocks/>
              </p:cNvSpPr>
              <p:nvPr/>
            </p:nvSpPr>
            <p:spPr bwMode="auto">
              <a:xfrm>
                <a:off x="2372" y="2396"/>
                <a:ext cx="1326" cy="127"/>
              </a:xfrm>
              <a:custGeom>
                <a:avLst/>
                <a:gdLst>
                  <a:gd name="T0" fmla="*/ 0 w 1326"/>
                  <a:gd name="T1" fmla="*/ 127 h 127"/>
                  <a:gd name="T2" fmla="*/ 90 w 1326"/>
                  <a:gd name="T3" fmla="*/ 22 h 127"/>
                  <a:gd name="T4" fmla="*/ 166 w 1326"/>
                  <a:gd name="T5" fmla="*/ 114 h 127"/>
                  <a:gd name="T6" fmla="*/ 258 w 1326"/>
                  <a:gd name="T7" fmla="*/ 33 h 127"/>
                  <a:gd name="T8" fmla="*/ 321 w 1326"/>
                  <a:gd name="T9" fmla="*/ 85 h 127"/>
                  <a:gd name="T10" fmla="*/ 375 w 1326"/>
                  <a:gd name="T11" fmla="*/ 78 h 127"/>
                  <a:gd name="T12" fmla="*/ 424 w 1326"/>
                  <a:gd name="T13" fmla="*/ 42 h 127"/>
                  <a:gd name="T14" fmla="*/ 448 w 1326"/>
                  <a:gd name="T15" fmla="*/ 15 h 127"/>
                  <a:gd name="T16" fmla="*/ 540 w 1326"/>
                  <a:gd name="T17" fmla="*/ 49 h 127"/>
                  <a:gd name="T18" fmla="*/ 588 w 1326"/>
                  <a:gd name="T19" fmla="*/ 58 h 127"/>
                  <a:gd name="T20" fmla="*/ 693 w 1326"/>
                  <a:gd name="T21" fmla="*/ 39 h 127"/>
                  <a:gd name="T22" fmla="*/ 733 w 1326"/>
                  <a:gd name="T23" fmla="*/ 70 h 127"/>
                  <a:gd name="T24" fmla="*/ 798 w 1326"/>
                  <a:gd name="T25" fmla="*/ 70 h 127"/>
                  <a:gd name="T26" fmla="*/ 868 w 1326"/>
                  <a:gd name="T27" fmla="*/ 64 h 127"/>
                  <a:gd name="T28" fmla="*/ 897 w 1326"/>
                  <a:gd name="T29" fmla="*/ 60 h 127"/>
                  <a:gd name="T30" fmla="*/ 961 w 1326"/>
                  <a:gd name="T31" fmla="*/ 0 h 127"/>
                  <a:gd name="T32" fmla="*/ 1104 w 1326"/>
                  <a:gd name="T33" fmla="*/ 25 h 127"/>
                  <a:gd name="T34" fmla="*/ 1147 w 1326"/>
                  <a:gd name="T35" fmla="*/ 54 h 127"/>
                  <a:gd name="T36" fmla="*/ 1225 w 1326"/>
                  <a:gd name="T37" fmla="*/ 27 h 127"/>
                  <a:gd name="T38" fmla="*/ 1326 w 1326"/>
                  <a:gd name="T39" fmla="*/ 55 h 1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26"/>
                  <a:gd name="T61" fmla="*/ 0 h 127"/>
                  <a:gd name="T62" fmla="*/ 1326 w 1326"/>
                  <a:gd name="T63" fmla="*/ 127 h 1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26" h="127">
                    <a:moveTo>
                      <a:pt x="0" y="127"/>
                    </a:moveTo>
                    <a:lnTo>
                      <a:pt x="90" y="22"/>
                    </a:lnTo>
                    <a:lnTo>
                      <a:pt x="166" y="114"/>
                    </a:lnTo>
                    <a:lnTo>
                      <a:pt x="258" y="33"/>
                    </a:lnTo>
                    <a:lnTo>
                      <a:pt x="321" y="85"/>
                    </a:lnTo>
                    <a:lnTo>
                      <a:pt x="375" y="78"/>
                    </a:lnTo>
                    <a:lnTo>
                      <a:pt x="424" y="42"/>
                    </a:lnTo>
                    <a:lnTo>
                      <a:pt x="448" y="15"/>
                    </a:lnTo>
                    <a:lnTo>
                      <a:pt x="540" y="49"/>
                    </a:lnTo>
                    <a:lnTo>
                      <a:pt x="588" y="58"/>
                    </a:lnTo>
                    <a:lnTo>
                      <a:pt x="693" y="39"/>
                    </a:lnTo>
                    <a:lnTo>
                      <a:pt x="733" y="70"/>
                    </a:lnTo>
                    <a:lnTo>
                      <a:pt x="798" y="70"/>
                    </a:lnTo>
                    <a:lnTo>
                      <a:pt x="868" y="64"/>
                    </a:lnTo>
                    <a:lnTo>
                      <a:pt x="897" y="60"/>
                    </a:lnTo>
                    <a:lnTo>
                      <a:pt x="961" y="0"/>
                    </a:lnTo>
                    <a:lnTo>
                      <a:pt x="1104" y="25"/>
                    </a:lnTo>
                    <a:lnTo>
                      <a:pt x="1147" y="54"/>
                    </a:lnTo>
                    <a:lnTo>
                      <a:pt x="1225" y="27"/>
                    </a:lnTo>
                    <a:lnTo>
                      <a:pt x="1326" y="55"/>
                    </a:lnTo>
                  </a:path>
                </a:pathLst>
              </a:custGeom>
              <a:noFill/>
              <a:ln w="50800">
                <a:solidFill>
                  <a:schemeClr val="accent1"/>
                </a:solidFill>
                <a:round/>
                <a:headEnd/>
                <a:tailEnd/>
              </a:ln>
            </p:spPr>
            <p:txBody>
              <a:bodyPr lIns="82124" tIns="41061" rIns="82124" bIns="41061" anchor="ctr">
                <a:spAutoFit/>
              </a:bodyPr>
              <a:lstStyle/>
              <a:p>
                <a:endParaRPr lang="en-US"/>
              </a:p>
            </p:txBody>
          </p:sp>
          <p:sp>
            <p:nvSpPr>
              <p:cNvPr id="33910" name="Freeform 140"/>
              <p:cNvSpPr>
                <a:spLocks/>
              </p:cNvSpPr>
              <p:nvPr/>
            </p:nvSpPr>
            <p:spPr bwMode="auto">
              <a:xfrm>
                <a:off x="2393" y="2751"/>
                <a:ext cx="1260" cy="150"/>
              </a:xfrm>
              <a:custGeom>
                <a:avLst/>
                <a:gdLst>
                  <a:gd name="T0" fmla="*/ 0 w 1260"/>
                  <a:gd name="T1" fmla="*/ 0 h 150"/>
                  <a:gd name="T2" fmla="*/ 90 w 1260"/>
                  <a:gd name="T3" fmla="*/ 42 h 150"/>
                  <a:gd name="T4" fmla="*/ 151 w 1260"/>
                  <a:gd name="T5" fmla="*/ 5 h 150"/>
                  <a:gd name="T6" fmla="*/ 186 w 1260"/>
                  <a:gd name="T7" fmla="*/ 47 h 150"/>
                  <a:gd name="T8" fmla="*/ 222 w 1260"/>
                  <a:gd name="T9" fmla="*/ 89 h 150"/>
                  <a:gd name="T10" fmla="*/ 237 w 1260"/>
                  <a:gd name="T11" fmla="*/ 80 h 150"/>
                  <a:gd name="T12" fmla="*/ 300 w 1260"/>
                  <a:gd name="T13" fmla="*/ 38 h 150"/>
                  <a:gd name="T14" fmla="*/ 435 w 1260"/>
                  <a:gd name="T15" fmla="*/ 95 h 150"/>
                  <a:gd name="T16" fmla="*/ 469 w 1260"/>
                  <a:gd name="T17" fmla="*/ 99 h 150"/>
                  <a:gd name="T18" fmla="*/ 505 w 1260"/>
                  <a:gd name="T19" fmla="*/ 84 h 150"/>
                  <a:gd name="T20" fmla="*/ 648 w 1260"/>
                  <a:gd name="T21" fmla="*/ 108 h 150"/>
                  <a:gd name="T22" fmla="*/ 871 w 1260"/>
                  <a:gd name="T23" fmla="*/ 116 h 150"/>
                  <a:gd name="T24" fmla="*/ 982 w 1260"/>
                  <a:gd name="T25" fmla="*/ 129 h 150"/>
                  <a:gd name="T26" fmla="*/ 1092 w 1260"/>
                  <a:gd name="T27" fmla="*/ 135 h 150"/>
                  <a:gd name="T28" fmla="*/ 1147 w 1260"/>
                  <a:gd name="T29" fmla="*/ 113 h 150"/>
                  <a:gd name="T30" fmla="*/ 1260 w 1260"/>
                  <a:gd name="T31" fmla="*/ 150 h 1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60"/>
                  <a:gd name="T49" fmla="*/ 0 h 150"/>
                  <a:gd name="T50" fmla="*/ 1260 w 1260"/>
                  <a:gd name="T51" fmla="*/ 150 h 1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60" h="150">
                    <a:moveTo>
                      <a:pt x="0" y="0"/>
                    </a:moveTo>
                    <a:lnTo>
                      <a:pt x="90" y="42"/>
                    </a:lnTo>
                    <a:lnTo>
                      <a:pt x="151" y="5"/>
                    </a:lnTo>
                    <a:lnTo>
                      <a:pt x="186" y="47"/>
                    </a:lnTo>
                    <a:lnTo>
                      <a:pt x="222" y="89"/>
                    </a:lnTo>
                    <a:lnTo>
                      <a:pt x="237" y="80"/>
                    </a:lnTo>
                    <a:lnTo>
                      <a:pt x="300" y="38"/>
                    </a:lnTo>
                    <a:lnTo>
                      <a:pt x="435" y="95"/>
                    </a:lnTo>
                    <a:lnTo>
                      <a:pt x="469" y="99"/>
                    </a:lnTo>
                    <a:lnTo>
                      <a:pt x="505" y="84"/>
                    </a:lnTo>
                    <a:lnTo>
                      <a:pt x="648" y="108"/>
                    </a:lnTo>
                    <a:lnTo>
                      <a:pt x="871" y="116"/>
                    </a:lnTo>
                    <a:lnTo>
                      <a:pt x="982" y="129"/>
                    </a:lnTo>
                    <a:lnTo>
                      <a:pt x="1092" y="135"/>
                    </a:lnTo>
                    <a:lnTo>
                      <a:pt x="1147" y="113"/>
                    </a:lnTo>
                    <a:lnTo>
                      <a:pt x="1260" y="150"/>
                    </a:lnTo>
                  </a:path>
                </a:pathLst>
              </a:custGeom>
              <a:noFill/>
              <a:ln w="25400">
                <a:solidFill>
                  <a:schemeClr val="accent2"/>
                </a:solidFill>
                <a:round/>
                <a:headEnd/>
                <a:tailEnd/>
              </a:ln>
            </p:spPr>
            <p:txBody>
              <a:bodyPr lIns="82124" tIns="41061" rIns="82124" bIns="41061" anchor="ctr">
                <a:spAutoFit/>
              </a:bodyPr>
              <a:lstStyle/>
              <a:p>
                <a:endParaRPr lang="en-US"/>
              </a:p>
            </p:txBody>
          </p:sp>
          <p:sp>
            <p:nvSpPr>
              <p:cNvPr id="33911" name="Freeform 141"/>
              <p:cNvSpPr>
                <a:spLocks/>
              </p:cNvSpPr>
              <p:nvPr/>
            </p:nvSpPr>
            <p:spPr bwMode="auto">
              <a:xfrm>
                <a:off x="2327" y="2864"/>
                <a:ext cx="1351" cy="69"/>
              </a:xfrm>
              <a:custGeom>
                <a:avLst/>
                <a:gdLst>
                  <a:gd name="T0" fmla="*/ 0 w 1351"/>
                  <a:gd name="T1" fmla="*/ 64 h 69"/>
                  <a:gd name="T2" fmla="*/ 229 w 1351"/>
                  <a:gd name="T3" fmla="*/ 69 h 69"/>
                  <a:gd name="T4" fmla="*/ 336 w 1351"/>
                  <a:gd name="T5" fmla="*/ 52 h 69"/>
                  <a:gd name="T6" fmla="*/ 483 w 1351"/>
                  <a:gd name="T7" fmla="*/ 52 h 69"/>
                  <a:gd name="T8" fmla="*/ 706 w 1351"/>
                  <a:gd name="T9" fmla="*/ 34 h 69"/>
                  <a:gd name="T10" fmla="*/ 825 w 1351"/>
                  <a:gd name="T11" fmla="*/ 36 h 69"/>
                  <a:gd name="T12" fmla="*/ 918 w 1351"/>
                  <a:gd name="T13" fmla="*/ 39 h 69"/>
                  <a:gd name="T14" fmla="*/ 1024 w 1351"/>
                  <a:gd name="T15" fmla="*/ 33 h 69"/>
                  <a:gd name="T16" fmla="*/ 1072 w 1351"/>
                  <a:gd name="T17" fmla="*/ 27 h 69"/>
                  <a:gd name="T18" fmla="*/ 1162 w 1351"/>
                  <a:gd name="T19" fmla="*/ 34 h 69"/>
                  <a:gd name="T20" fmla="*/ 1230 w 1351"/>
                  <a:gd name="T21" fmla="*/ 21 h 69"/>
                  <a:gd name="T22" fmla="*/ 1278 w 1351"/>
                  <a:gd name="T23" fmla="*/ 0 h 69"/>
                  <a:gd name="T24" fmla="*/ 1351 w 1351"/>
                  <a:gd name="T25" fmla="*/ 3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51"/>
                  <a:gd name="T40" fmla="*/ 0 h 69"/>
                  <a:gd name="T41" fmla="*/ 1351 w 1351"/>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51" h="69">
                    <a:moveTo>
                      <a:pt x="0" y="64"/>
                    </a:moveTo>
                    <a:lnTo>
                      <a:pt x="229" y="69"/>
                    </a:lnTo>
                    <a:lnTo>
                      <a:pt x="336" y="52"/>
                    </a:lnTo>
                    <a:lnTo>
                      <a:pt x="483" y="52"/>
                    </a:lnTo>
                    <a:lnTo>
                      <a:pt x="706" y="34"/>
                    </a:lnTo>
                    <a:lnTo>
                      <a:pt x="825" y="36"/>
                    </a:lnTo>
                    <a:lnTo>
                      <a:pt x="918" y="39"/>
                    </a:lnTo>
                    <a:lnTo>
                      <a:pt x="1024" y="33"/>
                    </a:lnTo>
                    <a:lnTo>
                      <a:pt x="1072" y="27"/>
                    </a:lnTo>
                    <a:lnTo>
                      <a:pt x="1162" y="34"/>
                    </a:lnTo>
                    <a:lnTo>
                      <a:pt x="1230" y="21"/>
                    </a:lnTo>
                    <a:lnTo>
                      <a:pt x="1278" y="0"/>
                    </a:lnTo>
                    <a:lnTo>
                      <a:pt x="1351" y="3"/>
                    </a:lnTo>
                  </a:path>
                </a:pathLst>
              </a:custGeom>
              <a:noFill/>
              <a:ln w="25400">
                <a:solidFill>
                  <a:srgbClr val="8A44AA"/>
                </a:solidFill>
                <a:round/>
                <a:headEnd/>
                <a:tailEnd/>
              </a:ln>
            </p:spPr>
            <p:txBody>
              <a:bodyPr lIns="82124" tIns="41061" rIns="82124" bIns="41061" anchor="ctr">
                <a:spAutoFit/>
              </a:bodyPr>
              <a:lstStyle/>
              <a:p>
                <a:endParaRPr lang="en-US"/>
              </a:p>
            </p:txBody>
          </p:sp>
          <p:sp>
            <p:nvSpPr>
              <p:cNvPr id="33912" name="Text Box 142"/>
              <p:cNvSpPr txBox="1">
                <a:spLocks noChangeArrowheads="1"/>
              </p:cNvSpPr>
              <p:nvPr/>
            </p:nvSpPr>
            <p:spPr bwMode="auto">
              <a:xfrm>
                <a:off x="2306" y="2243"/>
                <a:ext cx="364" cy="165"/>
              </a:xfrm>
              <a:prstGeom prst="rect">
                <a:avLst/>
              </a:prstGeom>
              <a:noFill/>
              <a:ln w="19050" algn="ctr">
                <a:noFill/>
                <a:miter lim="800000"/>
                <a:headEnd/>
                <a:tailEnd/>
              </a:ln>
            </p:spPr>
            <p:txBody>
              <a:bodyPr wrap="none" lIns="82124" tIns="41061" rIns="82124" bIns="41061">
                <a:spAutoFit/>
              </a:bodyPr>
              <a:lstStyle/>
              <a:p>
                <a:pPr defTabSz="814388"/>
                <a:r>
                  <a:rPr lang="en-US">
                    <a:solidFill>
                      <a:schemeClr val="tx2"/>
                    </a:solidFill>
                  </a:rPr>
                  <a:t>Cisco</a:t>
                </a:r>
              </a:p>
            </p:txBody>
          </p:sp>
          <p:grpSp>
            <p:nvGrpSpPr>
              <p:cNvPr id="33913" name="Group 143"/>
              <p:cNvGrpSpPr>
                <a:grpSpLocks/>
              </p:cNvGrpSpPr>
              <p:nvPr/>
            </p:nvGrpSpPr>
            <p:grpSpPr bwMode="auto">
              <a:xfrm>
                <a:off x="3401" y="2086"/>
                <a:ext cx="480" cy="398"/>
                <a:chOff x="3401" y="1351"/>
                <a:chExt cx="480" cy="398"/>
              </a:xfrm>
            </p:grpSpPr>
            <p:grpSp>
              <p:nvGrpSpPr>
                <p:cNvPr id="33914" name="Group 144"/>
                <p:cNvGrpSpPr>
                  <a:grpSpLocks/>
                </p:cNvGrpSpPr>
                <p:nvPr/>
              </p:nvGrpSpPr>
              <p:grpSpPr bwMode="auto">
                <a:xfrm>
                  <a:off x="3442" y="1351"/>
                  <a:ext cx="398" cy="398"/>
                  <a:chOff x="3391" y="1300"/>
                  <a:chExt cx="500" cy="500"/>
                </a:xfrm>
              </p:grpSpPr>
              <p:sp>
                <p:nvSpPr>
                  <p:cNvPr id="33916" name="Oval 145"/>
                  <p:cNvSpPr>
                    <a:spLocks noChangeArrowheads="1"/>
                  </p:cNvSpPr>
                  <p:nvPr/>
                </p:nvSpPr>
                <p:spPr bwMode="auto">
                  <a:xfrm flipV="1">
                    <a:off x="3391" y="1300"/>
                    <a:ext cx="500" cy="500"/>
                  </a:xfrm>
                  <a:prstGeom prst="ellipse">
                    <a:avLst/>
                  </a:prstGeom>
                  <a:solidFill>
                    <a:srgbClr val="000000"/>
                  </a:solidFill>
                  <a:ln w="19050" algn="ctr">
                    <a:solidFill>
                      <a:srgbClr val="969696"/>
                    </a:solidFill>
                    <a:round/>
                    <a:headEnd/>
                    <a:tailEnd/>
                  </a:ln>
                </p:spPr>
                <p:txBody>
                  <a:bodyPr lIns="82124" tIns="41061" rIns="82124" bIns="41061" anchor="ctr">
                    <a:spAutoFit/>
                  </a:bodyPr>
                  <a:lstStyle/>
                  <a:p>
                    <a:endParaRPr lang="en-US"/>
                  </a:p>
                </p:txBody>
              </p:sp>
              <p:sp>
                <p:nvSpPr>
                  <p:cNvPr id="33917" name="Oval 146"/>
                  <p:cNvSpPr>
                    <a:spLocks noChangeArrowheads="1"/>
                  </p:cNvSpPr>
                  <p:nvPr/>
                </p:nvSpPr>
                <p:spPr bwMode="auto">
                  <a:xfrm flipV="1">
                    <a:off x="3418" y="1327"/>
                    <a:ext cx="446" cy="446"/>
                  </a:xfrm>
                  <a:prstGeom prst="ellipse">
                    <a:avLst/>
                  </a:prstGeom>
                  <a:solidFill>
                    <a:srgbClr val="000000"/>
                  </a:solidFill>
                  <a:ln w="25400" algn="ctr">
                    <a:solidFill>
                      <a:schemeClr val="accent1"/>
                    </a:solidFill>
                    <a:round/>
                    <a:headEnd/>
                    <a:tailEnd/>
                  </a:ln>
                </p:spPr>
                <p:txBody>
                  <a:bodyPr lIns="82124" tIns="41061" rIns="82124" bIns="41061" anchor="ctr">
                    <a:spAutoFit/>
                  </a:bodyPr>
                  <a:lstStyle/>
                  <a:p>
                    <a:endParaRPr lang="en-US"/>
                  </a:p>
                </p:txBody>
              </p:sp>
            </p:grpSp>
            <p:sp>
              <p:nvSpPr>
                <p:cNvPr id="33915" name="Text Box 147"/>
                <p:cNvSpPr txBox="1">
                  <a:spLocks noChangeArrowheads="1"/>
                </p:cNvSpPr>
                <p:nvPr/>
              </p:nvSpPr>
              <p:spPr bwMode="auto">
                <a:xfrm>
                  <a:off x="3401" y="1437"/>
                  <a:ext cx="480" cy="227"/>
                </a:xfrm>
                <a:prstGeom prst="rect">
                  <a:avLst/>
                </a:prstGeom>
                <a:noFill/>
                <a:ln w="6350" algn="ctr">
                  <a:noFill/>
                  <a:miter lim="800000"/>
                  <a:headEnd/>
                  <a:tailEnd/>
                </a:ln>
              </p:spPr>
              <p:txBody>
                <a:bodyPr lIns="82124" tIns="41061" rIns="82124" bIns="41061">
                  <a:spAutoFit/>
                </a:bodyPr>
                <a:lstStyle/>
                <a:p>
                  <a:pPr defTabSz="814388"/>
                  <a:r>
                    <a:rPr lang="en-US" sz="2000" dirty="0" smtClean="0">
                      <a:solidFill>
                        <a:srgbClr val="FFFFFF"/>
                      </a:solidFill>
                    </a:rPr>
                    <a:t>54</a:t>
                  </a:r>
                  <a:r>
                    <a:rPr lang="en-US" sz="1400" dirty="0" smtClean="0">
                      <a:solidFill>
                        <a:srgbClr val="FFFFFF"/>
                      </a:solidFill>
                    </a:rPr>
                    <a:t>%</a:t>
                  </a:r>
                  <a:endParaRPr lang="en-US" sz="1400" dirty="0">
                    <a:solidFill>
                      <a:srgbClr val="FFFFFF"/>
                    </a:solidFill>
                  </a:endParaRPr>
                </a:p>
              </p:txBody>
            </p:sp>
          </p:grpSp>
        </p:grpSp>
        <p:grpSp>
          <p:nvGrpSpPr>
            <p:cNvPr id="33804" name="Group 148"/>
            <p:cNvGrpSpPr>
              <a:grpSpLocks/>
            </p:cNvGrpSpPr>
            <p:nvPr/>
          </p:nvGrpSpPr>
          <p:grpSpPr bwMode="auto">
            <a:xfrm>
              <a:off x="3894" y="1947"/>
              <a:ext cx="1851" cy="1108"/>
              <a:chOff x="3894" y="1902"/>
              <a:chExt cx="1851" cy="1108"/>
            </a:xfrm>
          </p:grpSpPr>
          <p:sp>
            <p:nvSpPr>
              <p:cNvPr id="33885" name="Text Box 149"/>
              <p:cNvSpPr txBox="1">
                <a:spLocks noChangeArrowheads="1"/>
              </p:cNvSpPr>
              <p:nvPr/>
            </p:nvSpPr>
            <p:spPr bwMode="auto">
              <a:xfrm>
                <a:off x="3974" y="2880"/>
                <a:ext cx="208" cy="130"/>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0%</a:t>
                </a:r>
              </a:p>
            </p:txBody>
          </p:sp>
          <p:grpSp>
            <p:nvGrpSpPr>
              <p:cNvPr id="33886" name="Group 150"/>
              <p:cNvGrpSpPr>
                <a:grpSpLocks/>
              </p:cNvGrpSpPr>
              <p:nvPr/>
            </p:nvGrpSpPr>
            <p:grpSpPr bwMode="auto">
              <a:xfrm>
                <a:off x="3894" y="1902"/>
                <a:ext cx="1712" cy="1035"/>
                <a:chOff x="3894" y="1902"/>
                <a:chExt cx="1712" cy="1035"/>
              </a:xfrm>
            </p:grpSpPr>
            <p:sp>
              <p:nvSpPr>
                <p:cNvPr id="33895" name="Rectangle 151"/>
                <p:cNvSpPr>
                  <a:spLocks noChangeArrowheads="1"/>
                </p:cNvSpPr>
                <p:nvPr/>
              </p:nvSpPr>
              <p:spPr bwMode="auto">
                <a:xfrm flipV="1">
                  <a:off x="4160" y="1902"/>
                  <a:ext cx="1446" cy="298"/>
                </a:xfrm>
                <a:prstGeom prst="rect">
                  <a:avLst/>
                </a:prstGeom>
                <a:gradFill rotWithShape="1">
                  <a:gsLst>
                    <a:gs pos="0">
                      <a:srgbClr val="373737">
                        <a:alpha val="0"/>
                      </a:srgbClr>
                    </a:gs>
                    <a:gs pos="100000">
                      <a:srgbClr val="777777">
                        <a:alpha val="40999"/>
                      </a:srgbClr>
                    </a:gs>
                  </a:gsLst>
                  <a:lin ang="5400000" scaled="1"/>
                </a:gradFill>
                <a:ln w="9525" algn="ctr">
                  <a:noFill/>
                  <a:miter lim="800000"/>
                  <a:headEnd/>
                  <a:tailEnd/>
                </a:ln>
              </p:spPr>
              <p:txBody>
                <a:bodyPr lIns="82124" tIns="41061" rIns="82124" bIns="41061" anchor="ctr">
                  <a:spAutoFit/>
                </a:bodyPr>
                <a:lstStyle/>
                <a:p>
                  <a:endParaRPr lang="en-US"/>
                </a:p>
              </p:txBody>
            </p:sp>
            <p:sp>
              <p:nvSpPr>
                <p:cNvPr id="33896" name="Line 152"/>
                <p:cNvSpPr>
                  <a:spLocks noChangeShapeType="1"/>
                </p:cNvSpPr>
                <p:nvPr/>
              </p:nvSpPr>
              <p:spPr bwMode="auto">
                <a:xfrm>
                  <a:off x="4155" y="2937"/>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3897" name="Line 153"/>
                <p:cNvSpPr>
                  <a:spLocks noChangeShapeType="1"/>
                </p:cNvSpPr>
                <p:nvPr/>
              </p:nvSpPr>
              <p:spPr bwMode="auto">
                <a:xfrm>
                  <a:off x="4155" y="2770"/>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3898" name="Line 154"/>
                <p:cNvSpPr>
                  <a:spLocks noChangeShapeType="1"/>
                </p:cNvSpPr>
                <p:nvPr/>
              </p:nvSpPr>
              <p:spPr bwMode="auto">
                <a:xfrm>
                  <a:off x="4155" y="2603"/>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3899" name="Line 155"/>
                <p:cNvSpPr>
                  <a:spLocks noChangeShapeType="1"/>
                </p:cNvSpPr>
                <p:nvPr/>
              </p:nvSpPr>
              <p:spPr bwMode="auto">
                <a:xfrm>
                  <a:off x="4155" y="2438"/>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3900" name="Line 156"/>
                <p:cNvSpPr>
                  <a:spLocks noChangeShapeType="1"/>
                </p:cNvSpPr>
                <p:nvPr/>
              </p:nvSpPr>
              <p:spPr bwMode="auto">
                <a:xfrm>
                  <a:off x="4155" y="2271"/>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3901" name="Line 157"/>
                <p:cNvSpPr>
                  <a:spLocks noChangeShapeType="1"/>
                </p:cNvSpPr>
                <p:nvPr/>
              </p:nvSpPr>
              <p:spPr bwMode="auto">
                <a:xfrm>
                  <a:off x="4155" y="2105"/>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3902" name="Text Box 158"/>
                <p:cNvSpPr txBox="1">
                  <a:spLocks noChangeArrowheads="1"/>
                </p:cNvSpPr>
                <p:nvPr/>
              </p:nvSpPr>
              <p:spPr bwMode="auto">
                <a:xfrm>
                  <a:off x="3934" y="2713"/>
                  <a:ext cx="248" cy="129"/>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20%</a:t>
                  </a:r>
                </a:p>
              </p:txBody>
            </p:sp>
            <p:sp>
              <p:nvSpPr>
                <p:cNvPr id="33903" name="Text Box 159"/>
                <p:cNvSpPr txBox="1">
                  <a:spLocks noChangeArrowheads="1"/>
                </p:cNvSpPr>
                <p:nvPr/>
              </p:nvSpPr>
              <p:spPr bwMode="auto">
                <a:xfrm>
                  <a:off x="3934" y="2555"/>
                  <a:ext cx="248" cy="128"/>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40%</a:t>
                  </a:r>
                </a:p>
              </p:txBody>
            </p:sp>
            <p:sp>
              <p:nvSpPr>
                <p:cNvPr id="33904" name="Text Box 160"/>
                <p:cNvSpPr txBox="1">
                  <a:spLocks noChangeArrowheads="1"/>
                </p:cNvSpPr>
                <p:nvPr/>
              </p:nvSpPr>
              <p:spPr bwMode="auto">
                <a:xfrm>
                  <a:off x="3934" y="2390"/>
                  <a:ext cx="248" cy="128"/>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60%</a:t>
                  </a:r>
                </a:p>
              </p:txBody>
            </p:sp>
            <p:sp>
              <p:nvSpPr>
                <p:cNvPr id="33905" name="Text Box 161"/>
                <p:cNvSpPr txBox="1">
                  <a:spLocks noChangeArrowheads="1"/>
                </p:cNvSpPr>
                <p:nvPr/>
              </p:nvSpPr>
              <p:spPr bwMode="auto">
                <a:xfrm>
                  <a:off x="3934" y="2211"/>
                  <a:ext cx="248" cy="129"/>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80%</a:t>
                  </a:r>
                </a:p>
              </p:txBody>
            </p:sp>
            <p:sp>
              <p:nvSpPr>
                <p:cNvPr id="33906" name="Text Box 162"/>
                <p:cNvSpPr txBox="1">
                  <a:spLocks noChangeArrowheads="1"/>
                </p:cNvSpPr>
                <p:nvPr/>
              </p:nvSpPr>
              <p:spPr bwMode="auto">
                <a:xfrm>
                  <a:off x="3894" y="2053"/>
                  <a:ext cx="288" cy="129"/>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100%</a:t>
                  </a:r>
                </a:p>
              </p:txBody>
            </p:sp>
            <p:sp>
              <p:nvSpPr>
                <p:cNvPr id="33907" name="Text Box 163"/>
                <p:cNvSpPr txBox="1">
                  <a:spLocks noChangeArrowheads="1"/>
                </p:cNvSpPr>
                <p:nvPr/>
              </p:nvSpPr>
              <p:spPr bwMode="auto">
                <a:xfrm>
                  <a:off x="4157" y="1930"/>
                  <a:ext cx="1432" cy="173"/>
                </a:xfrm>
                <a:prstGeom prst="rect">
                  <a:avLst/>
                </a:prstGeom>
                <a:noFill/>
                <a:ln w="19050" algn="ctr">
                  <a:noFill/>
                  <a:miter lim="800000"/>
                  <a:headEnd/>
                  <a:tailEnd/>
                </a:ln>
              </p:spPr>
              <p:txBody>
                <a:bodyPr lIns="82124" tIns="41061" rIns="82124" bIns="41061">
                  <a:spAutoFit/>
                </a:bodyPr>
                <a:lstStyle/>
                <a:p>
                  <a:pPr defTabSz="814388"/>
                  <a:r>
                    <a:rPr lang="en-US" sz="1400">
                      <a:solidFill>
                        <a:srgbClr val="FFFFFF"/>
                      </a:solidFill>
                    </a:rPr>
                    <a:t>Storage: Area Networks</a:t>
                  </a:r>
                </a:p>
              </p:txBody>
            </p:sp>
          </p:grpSp>
          <p:sp>
            <p:nvSpPr>
              <p:cNvPr id="33887" name="Freeform 164"/>
              <p:cNvSpPr>
                <a:spLocks/>
              </p:cNvSpPr>
              <p:nvPr/>
            </p:nvSpPr>
            <p:spPr bwMode="auto">
              <a:xfrm>
                <a:off x="4212" y="2656"/>
                <a:ext cx="1332" cy="280"/>
              </a:xfrm>
              <a:custGeom>
                <a:avLst/>
                <a:gdLst>
                  <a:gd name="T0" fmla="*/ 0 w 1332"/>
                  <a:gd name="T1" fmla="*/ 280 h 280"/>
                  <a:gd name="T2" fmla="*/ 128 w 1332"/>
                  <a:gd name="T3" fmla="*/ 242 h 280"/>
                  <a:gd name="T4" fmla="*/ 302 w 1332"/>
                  <a:gd name="T5" fmla="*/ 178 h 280"/>
                  <a:gd name="T6" fmla="*/ 454 w 1332"/>
                  <a:gd name="T7" fmla="*/ 154 h 280"/>
                  <a:gd name="T8" fmla="*/ 582 w 1332"/>
                  <a:gd name="T9" fmla="*/ 100 h 280"/>
                  <a:gd name="T10" fmla="*/ 654 w 1332"/>
                  <a:gd name="T11" fmla="*/ 132 h 280"/>
                  <a:gd name="T12" fmla="*/ 750 w 1332"/>
                  <a:gd name="T13" fmla="*/ 58 h 280"/>
                  <a:gd name="T14" fmla="*/ 864 w 1332"/>
                  <a:gd name="T15" fmla="*/ 116 h 280"/>
                  <a:gd name="T16" fmla="*/ 946 w 1332"/>
                  <a:gd name="T17" fmla="*/ 68 h 280"/>
                  <a:gd name="T18" fmla="*/ 996 w 1332"/>
                  <a:gd name="T19" fmla="*/ 80 h 280"/>
                  <a:gd name="T20" fmla="*/ 1064 w 1332"/>
                  <a:gd name="T21" fmla="*/ 30 h 280"/>
                  <a:gd name="T22" fmla="*/ 1144 w 1332"/>
                  <a:gd name="T23" fmla="*/ 58 h 280"/>
                  <a:gd name="T24" fmla="*/ 1208 w 1332"/>
                  <a:gd name="T25" fmla="*/ 20 h 280"/>
                  <a:gd name="T26" fmla="*/ 1266 w 1332"/>
                  <a:gd name="T27" fmla="*/ 36 h 280"/>
                  <a:gd name="T28" fmla="*/ 1332 w 1332"/>
                  <a:gd name="T29" fmla="*/ 0 h 2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32"/>
                  <a:gd name="T46" fmla="*/ 0 h 280"/>
                  <a:gd name="T47" fmla="*/ 1332 w 1332"/>
                  <a:gd name="T48" fmla="*/ 280 h 2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32" h="280">
                    <a:moveTo>
                      <a:pt x="0" y="280"/>
                    </a:moveTo>
                    <a:lnTo>
                      <a:pt x="128" y="242"/>
                    </a:lnTo>
                    <a:lnTo>
                      <a:pt x="302" y="178"/>
                    </a:lnTo>
                    <a:lnTo>
                      <a:pt x="454" y="154"/>
                    </a:lnTo>
                    <a:lnTo>
                      <a:pt x="582" y="100"/>
                    </a:lnTo>
                    <a:lnTo>
                      <a:pt x="654" y="132"/>
                    </a:lnTo>
                    <a:lnTo>
                      <a:pt x="750" y="58"/>
                    </a:lnTo>
                    <a:lnTo>
                      <a:pt x="864" y="116"/>
                    </a:lnTo>
                    <a:lnTo>
                      <a:pt x="946" y="68"/>
                    </a:lnTo>
                    <a:lnTo>
                      <a:pt x="996" y="80"/>
                    </a:lnTo>
                    <a:lnTo>
                      <a:pt x="1064" y="30"/>
                    </a:lnTo>
                    <a:lnTo>
                      <a:pt x="1144" y="58"/>
                    </a:lnTo>
                    <a:lnTo>
                      <a:pt x="1208" y="20"/>
                    </a:lnTo>
                    <a:lnTo>
                      <a:pt x="1266" y="36"/>
                    </a:lnTo>
                    <a:lnTo>
                      <a:pt x="1332" y="0"/>
                    </a:lnTo>
                  </a:path>
                </a:pathLst>
              </a:custGeom>
              <a:noFill/>
              <a:ln w="50800">
                <a:solidFill>
                  <a:schemeClr val="accent1"/>
                </a:solidFill>
                <a:round/>
                <a:headEnd/>
                <a:tailEnd/>
              </a:ln>
            </p:spPr>
            <p:txBody>
              <a:bodyPr lIns="82124" tIns="41061" rIns="82124" bIns="41061" anchor="ctr">
                <a:spAutoFit/>
              </a:bodyPr>
              <a:lstStyle/>
              <a:p>
                <a:endParaRPr lang="en-US"/>
              </a:p>
            </p:txBody>
          </p:sp>
          <p:sp>
            <p:nvSpPr>
              <p:cNvPr id="33888" name="Freeform 165"/>
              <p:cNvSpPr>
                <a:spLocks/>
              </p:cNvSpPr>
              <p:nvPr/>
            </p:nvSpPr>
            <p:spPr bwMode="auto">
              <a:xfrm>
                <a:off x="4202" y="2222"/>
                <a:ext cx="1350" cy="196"/>
              </a:xfrm>
              <a:custGeom>
                <a:avLst/>
                <a:gdLst>
                  <a:gd name="T0" fmla="*/ 0 w 1350"/>
                  <a:gd name="T1" fmla="*/ 0 h 196"/>
                  <a:gd name="T2" fmla="*/ 146 w 1350"/>
                  <a:gd name="T3" fmla="*/ 20 h 196"/>
                  <a:gd name="T4" fmla="*/ 192 w 1350"/>
                  <a:gd name="T5" fmla="*/ 12 h 196"/>
                  <a:gd name="T6" fmla="*/ 254 w 1350"/>
                  <a:gd name="T7" fmla="*/ 56 h 196"/>
                  <a:gd name="T8" fmla="*/ 326 w 1350"/>
                  <a:gd name="T9" fmla="*/ 60 h 196"/>
                  <a:gd name="T10" fmla="*/ 412 w 1350"/>
                  <a:gd name="T11" fmla="*/ 88 h 196"/>
                  <a:gd name="T12" fmla="*/ 448 w 1350"/>
                  <a:gd name="T13" fmla="*/ 78 h 196"/>
                  <a:gd name="T14" fmla="*/ 542 w 1350"/>
                  <a:gd name="T15" fmla="*/ 116 h 196"/>
                  <a:gd name="T16" fmla="*/ 584 w 1350"/>
                  <a:gd name="T17" fmla="*/ 112 h 196"/>
                  <a:gd name="T18" fmla="*/ 668 w 1350"/>
                  <a:gd name="T19" fmla="*/ 98 h 196"/>
                  <a:gd name="T20" fmla="*/ 740 w 1350"/>
                  <a:gd name="T21" fmla="*/ 138 h 196"/>
                  <a:gd name="T22" fmla="*/ 870 w 1350"/>
                  <a:gd name="T23" fmla="*/ 104 h 196"/>
                  <a:gd name="T24" fmla="*/ 916 w 1350"/>
                  <a:gd name="T25" fmla="*/ 104 h 196"/>
                  <a:gd name="T26" fmla="*/ 998 w 1350"/>
                  <a:gd name="T27" fmla="*/ 118 h 196"/>
                  <a:gd name="T28" fmla="*/ 1054 w 1350"/>
                  <a:gd name="T29" fmla="*/ 138 h 196"/>
                  <a:gd name="T30" fmla="*/ 1076 w 1350"/>
                  <a:gd name="T31" fmla="*/ 152 h 196"/>
                  <a:gd name="T32" fmla="*/ 1140 w 1350"/>
                  <a:gd name="T33" fmla="*/ 148 h 196"/>
                  <a:gd name="T34" fmla="*/ 1212 w 1350"/>
                  <a:gd name="T35" fmla="*/ 172 h 196"/>
                  <a:gd name="T36" fmla="*/ 1272 w 1350"/>
                  <a:gd name="T37" fmla="*/ 160 h 196"/>
                  <a:gd name="T38" fmla="*/ 1304 w 1350"/>
                  <a:gd name="T39" fmla="*/ 164 h 196"/>
                  <a:gd name="T40" fmla="*/ 1350 w 1350"/>
                  <a:gd name="T41" fmla="*/ 196 h 1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50"/>
                  <a:gd name="T64" fmla="*/ 0 h 196"/>
                  <a:gd name="T65" fmla="*/ 1350 w 1350"/>
                  <a:gd name="T66" fmla="*/ 196 h 1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50" h="196">
                    <a:moveTo>
                      <a:pt x="0" y="0"/>
                    </a:moveTo>
                    <a:lnTo>
                      <a:pt x="146" y="20"/>
                    </a:lnTo>
                    <a:lnTo>
                      <a:pt x="192" y="12"/>
                    </a:lnTo>
                    <a:lnTo>
                      <a:pt x="254" y="56"/>
                    </a:lnTo>
                    <a:lnTo>
                      <a:pt x="326" y="60"/>
                    </a:lnTo>
                    <a:lnTo>
                      <a:pt x="412" y="88"/>
                    </a:lnTo>
                    <a:lnTo>
                      <a:pt x="448" y="78"/>
                    </a:lnTo>
                    <a:lnTo>
                      <a:pt x="542" y="116"/>
                    </a:lnTo>
                    <a:lnTo>
                      <a:pt x="584" y="112"/>
                    </a:lnTo>
                    <a:lnTo>
                      <a:pt x="668" y="98"/>
                    </a:lnTo>
                    <a:lnTo>
                      <a:pt x="740" y="138"/>
                    </a:lnTo>
                    <a:lnTo>
                      <a:pt x="870" y="104"/>
                    </a:lnTo>
                    <a:lnTo>
                      <a:pt x="916" y="104"/>
                    </a:lnTo>
                    <a:lnTo>
                      <a:pt x="998" y="118"/>
                    </a:lnTo>
                    <a:lnTo>
                      <a:pt x="1054" y="138"/>
                    </a:lnTo>
                    <a:lnTo>
                      <a:pt x="1076" y="152"/>
                    </a:lnTo>
                    <a:lnTo>
                      <a:pt x="1140" y="148"/>
                    </a:lnTo>
                    <a:lnTo>
                      <a:pt x="1212" y="172"/>
                    </a:lnTo>
                    <a:lnTo>
                      <a:pt x="1272" y="160"/>
                    </a:lnTo>
                    <a:lnTo>
                      <a:pt x="1304" y="164"/>
                    </a:lnTo>
                    <a:lnTo>
                      <a:pt x="1350" y="196"/>
                    </a:lnTo>
                  </a:path>
                </a:pathLst>
              </a:custGeom>
              <a:noFill/>
              <a:ln w="25400">
                <a:solidFill>
                  <a:schemeClr val="accent2"/>
                </a:solidFill>
                <a:round/>
                <a:headEnd/>
                <a:tailEnd/>
              </a:ln>
            </p:spPr>
            <p:txBody>
              <a:bodyPr lIns="82124" tIns="41061" rIns="82124" bIns="41061" anchor="ctr">
                <a:spAutoFit/>
              </a:bodyPr>
              <a:lstStyle/>
              <a:p>
                <a:endParaRPr lang="en-US"/>
              </a:p>
            </p:txBody>
          </p:sp>
          <p:sp>
            <p:nvSpPr>
              <p:cNvPr id="33889" name="Text Box 166"/>
              <p:cNvSpPr txBox="1">
                <a:spLocks noChangeArrowheads="1"/>
              </p:cNvSpPr>
              <p:nvPr/>
            </p:nvSpPr>
            <p:spPr bwMode="auto">
              <a:xfrm>
                <a:off x="4135" y="2624"/>
                <a:ext cx="364" cy="165"/>
              </a:xfrm>
              <a:prstGeom prst="rect">
                <a:avLst/>
              </a:prstGeom>
              <a:noFill/>
              <a:ln w="19050" algn="ctr">
                <a:noFill/>
                <a:miter lim="800000"/>
                <a:headEnd/>
                <a:tailEnd/>
              </a:ln>
            </p:spPr>
            <p:txBody>
              <a:bodyPr wrap="none" lIns="82124" tIns="41061" rIns="82124" bIns="41061">
                <a:spAutoFit/>
              </a:bodyPr>
              <a:lstStyle/>
              <a:p>
                <a:pPr defTabSz="814388"/>
                <a:r>
                  <a:rPr lang="en-US">
                    <a:solidFill>
                      <a:schemeClr val="tx2"/>
                    </a:solidFill>
                  </a:rPr>
                  <a:t>Cisco</a:t>
                </a:r>
              </a:p>
            </p:txBody>
          </p:sp>
          <p:grpSp>
            <p:nvGrpSpPr>
              <p:cNvPr id="33890" name="Group 167"/>
              <p:cNvGrpSpPr>
                <a:grpSpLocks/>
              </p:cNvGrpSpPr>
              <p:nvPr/>
            </p:nvGrpSpPr>
            <p:grpSpPr bwMode="auto">
              <a:xfrm>
                <a:off x="5265" y="2436"/>
                <a:ext cx="480" cy="398"/>
                <a:chOff x="3401" y="1351"/>
                <a:chExt cx="480" cy="398"/>
              </a:xfrm>
            </p:grpSpPr>
            <p:grpSp>
              <p:nvGrpSpPr>
                <p:cNvPr id="33891" name="Group 168"/>
                <p:cNvGrpSpPr>
                  <a:grpSpLocks/>
                </p:cNvGrpSpPr>
                <p:nvPr/>
              </p:nvGrpSpPr>
              <p:grpSpPr bwMode="auto">
                <a:xfrm>
                  <a:off x="3442" y="1351"/>
                  <a:ext cx="398" cy="398"/>
                  <a:chOff x="3391" y="1300"/>
                  <a:chExt cx="500" cy="500"/>
                </a:xfrm>
              </p:grpSpPr>
              <p:sp>
                <p:nvSpPr>
                  <p:cNvPr id="33893" name="Oval 169"/>
                  <p:cNvSpPr>
                    <a:spLocks noChangeArrowheads="1"/>
                  </p:cNvSpPr>
                  <p:nvPr/>
                </p:nvSpPr>
                <p:spPr bwMode="auto">
                  <a:xfrm flipV="1">
                    <a:off x="3391" y="1300"/>
                    <a:ext cx="500" cy="500"/>
                  </a:xfrm>
                  <a:prstGeom prst="ellipse">
                    <a:avLst/>
                  </a:prstGeom>
                  <a:solidFill>
                    <a:srgbClr val="000000"/>
                  </a:solidFill>
                  <a:ln w="19050" algn="ctr">
                    <a:solidFill>
                      <a:srgbClr val="969696"/>
                    </a:solidFill>
                    <a:round/>
                    <a:headEnd/>
                    <a:tailEnd/>
                  </a:ln>
                </p:spPr>
                <p:txBody>
                  <a:bodyPr lIns="82124" tIns="41061" rIns="82124" bIns="41061" anchor="ctr">
                    <a:spAutoFit/>
                  </a:bodyPr>
                  <a:lstStyle/>
                  <a:p>
                    <a:endParaRPr lang="en-US"/>
                  </a:p>
                </p:txBody>
              </p:sp>
              <p:sp>
                <p:nvSpPr>
                  <p:cNvPr id="33894" name="Oval 170"/>
                  <p:cNvSpPr>
                    <a:spLocks noChangeArrowheads="1"/>
                  </p:cNvSpPr>
                  <p:nvPr/>
                </p:nvSpPr>
                <p:spPr bwMode="auto">
                  <a:xfrm flipV="1">
                    <a:off x="3418" y="1327"/>
                    <a:ext cx="446" cy="446"/>
                  </a:xfrm>
                  <a:prstGeom prst="ellipse">
                    <a:avLst/>
                  </a:prstGeom>
                  <a:solidFill>
                    <a:srgbClr val="000000"/>
                  </a:solidFill>
                  <a:ln w="25400" algn="ctr">
                    <a:solidFill>
                      <a:schemeClr val="accent1"/>
                    </a:solidFill>
                    <a:round/>
                    <a:headEnd/>
                    <a:tailEnd/>
                  </a:ln>
                </p:spPr>
                <p:txBody>
                  <a:bodyPr lIns="82124" tIns="41061" rIns="82124" bIns="41061" anchor="ctr">
                    <a:spAutoFit/>
                  </a:bodyPr>
                  <a:lstStyle/>
                  <a:p>
                    <a:endParaRPr lang="en-US"/>
                  </a:p>
                </p:txBody>
              </p:sp>
            </p:grpSp>
            <p:sp>
              <p:nvSpPr>
                <p:cNvPr id="33892" name="Text Box 171"/>
                <p:cNvSpPr txBox="1">
                  <a:spLocks noChangeArrowheads="1"/>
                </p:cNvSpPr>
                <p:nvPr/>
              </p:nvSpPr>
              <p:spPr bwMode="auto">
                <a:xfrm>
                  <a:off x="3401" y="1437"/>
                  <a:ext cx="480" cy="225"/>
                </a:xfrm>
                <a:prstGeom prst="rect">
                  <a:avLst/>
                </a:prstGeom>
                <a:noFill/>
                <a:ln w="6350" algn="ctr">
                  <a:noFill/>
                  <a:miter lim="800000"/>
                  <a:headEnd/>
                  <a:tailEnd/>
                </a:ln>
              </p:spPr>
              <p:txBody>
                <a:bodyPr lIns="82124" tIns="41061" rIns="82124" bIns="41061">
                  <a:spAutoFit/>
                </a:bodyPr>
                <a:lstStyle/>
                <a:p>
                  <a:pPr defTabSz="814388"/>
                  <a:r>
                    <a:rPr lang="en-US" sz="2000" dirty="0" smtClean="0">
                      <a:solidFill>
                        <a:srgbClr val="FFFFFF"/>
                      </a:solidFill>
                    </a:rPr>
                    <a:t>24</a:t>
                  </a:r>
                  <a:r>
                    <a:rPr lang="en-US" sz="1400" dirty="0" smtClean="0">
                      <a:solidFill>
                        <a:srgbClr val="FFFFFF"/>
                      </a:solidFill>
                    </a:rPr>
                    <a:t>%</a:t>
                  </a:r>
                  <a:endParaRPr lang="en-US" sz="1400" dirty="0">
                    <a:solidFill>
                      <a:srgbClr val="FFFFFF"/>
                    </a:solidFill>
                  </a:endParaRPr>
                </a:p>
              </p:txBody>
            </p:sp>
          </p:grpSp>
        </p:grpSp>
        <p:grpSp>
          <p:nvGrpSpPr>
            <p:cNvPr id="33805" name="Group 172"/>
            <p:cNvGrpSpPr>
              <a:grpSpLocks/>
            </p:cNvGrpSpPr>
            <p:nvPr/>
          </p:nvGrpSpPr>
          <p:grpSpPr bwMode="auto">
            <a:xfrm>
              <a:off x="160" y="3121"/>
              <a:ext cx="1864" cy="1108"/>
              <a:chOff x="160" y="3030"/>
              <a:chExt cx="1864" cy="1108"/>
            </a:xfrm>
          </p:grpSpPr>
          <p:grpSp>
            <p:nvGrpSpPr>
              <p:cNvPr id="33860" name="Group 173"/>
              <p:cNvGrpSpPr>
                <a:grpSpLocks/>
              </p:cNvGrpSpPr>
              <p:nvPr/>
            </p:nvGrpSpPr>
            <p:grpSpPr bwMode="auto">
              <a:xfrm>
                <a:off x="160" y="3030"/>
                <a:ext cx="1750" cy="1108"/>
                <a:chOff x="160" y="3030"/>
                <a:chExt cx="1750" cy="1108"/>
              </a:xfrm>
            </p:grpSpPr>
            <p:sp>
              <p:nvSpPr>
                <p:cNvPr id="33871" name="Rectangle 174"/>
                <p:cNvSpPr>
                  <a:spLocks noChangeArrowheads="1"/>
                </p:cNvSpPr>
                <p:nvPr/>
              </p:nvSpPr>
              <p:spPr bwMode="auto">
                <a:xfrm flipV="1">
                  <a:off x="416" y="3030"/>
                  <a:ext cx="1446" cy="298"/>
                </a:xfrm>
                <a:prstGeom prst="rect">
                  <a:avLst/>
                </a:prstGeom>
                <a:gradFill rotWithShape="1">
                  <a:gsLst>
                    <a:gs pos="0">
                      <a:srgbClr val="373737">
                        <a:alpha val="0"/>
                      </a:srgbClr>
                    </a:gs>
                    <a:gs pos="100000">
                      <a:srgbClr val="777777">
                        <a:alpha val="40999"/>
                      </a:srgbClr>
                    </a:gs>
                  </a:gsLst>
                  <a:lin ang="5400000" scaled="1"/>
                </a:gradFill>
                <a:ln w="9525" algn="ctr">
                  <a:noFill/>
                  <a:miter lim="800000"/>
                  <a:headEnd/>
                  <a:tailEnd/>
                </a:ln>
              </p:spPr>
              <p:txBody>
                <a:bodyPr lIns="82124" tIns="41061" rIns="82124" bIns="41061" anchor="ctr">
                  <a:spAutoFit/>
                </a:bodyPr>
                <a:lstStyle/>
                <a:p>
                  <a:endParaRPr lang="en-US"/>
                </a:p>
              </p:txBody>
            </p:sp>
            <p:sp>
              <p:nvSpPr>
                <p:cNvPr id="33872" name="Line 175"/>
                <p:cNvSpPr>
                  <a:spLocks noChangeShapeType="1"/>
                </p:cNvSpPr>
                <p:nvPr/>
              </p:nvSpPr>
              <p:spPr bwMode="auto">
                <a:xfrm>
                  <a:off x="421" y="4065"/>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3873" name="Line 176"/>
                <p:cNvSpPr>
                  <a:spLocks noChangeShapeType="1"/>
                </p:cNvSpPr>
                <p:nvPr/>
              </p:nvSpPr>
              <p:spPr bwMode="auto">
                <a:xfrm>
                  <a:off x="421" y="3898"/>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3874" name="Line 177"/>
                <p:cNvSpPr>
                  <a:spLocks noChangeShapeType="1"/>
                </p:cNvSpPr>
                <p:nvPr/>
              </p:nvSpPr>
              <p:spPr bwMode="auto">
                <a:xfrm>
                  <a:off x="421" y="3731"/>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3875" name="Line 178"/>
                <p:cNvSpPr>
                  <a:spLocks noChangeShapeType="1"/>
                </p:cNvSpPr>
                <p:nvPr/>
              </p:nvSpPr>
              <p:spPr bwMode="auto">
                <a:xfrm>
                  <a:off x="421" y="3566"/>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3876" name="Line 179"/>
                <p:cNvSpPr>
                  <a:spLocks noChangeShapeType="1"/>
                </p:cNvSpPr>
                <p:nvPr/>
              </p:nvSpPr>
              <p:spPr bwMode="auto">
                <a:xfrm>
                  <a:off x="421" y="3399"/>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3877" name="Line 180"/>
                <p:cNvSpPr>
                  <a:spLocks noChangeShapeType="1"/>
                </p:cNvSpPr>
                <p:nvPr/>
              </p:nvSpPr>
              <p:spPr bwMode="auto">
                <a:xfrm>
                  <a:off x="421" y="3233"/>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3878" name="Text Box 181"/>
                <p:cNvSpPr txBox="1">
                  <a:spLocks noChangeArrowheads="1"/>
                </p:cNvSpPr>
                <p:nvPr/>
              </p:nvSpPr>
              <p:spPr bwMode="auto">
                <a:xfrm>
                  <a:off x="240" y="4008"/>
                  <a:ext cx="208" cy="130"/>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0%</a:t>
                  </a:r>
                </a:p>
              </p:txBody>
            </p:sp>
            <p:sp>
              <p:nvSpPr>
                <p:cNvPr id="33879" name="Text Box 182"/>
                <p:cNvSpPr txBox="1">
                  <a:spLocks noChangeArrowheads="1"/>
                </p:cNvSpPr>
                <p:nvPr/>
              </p:nvSpPr>
              <p:spPr bwMode="auto">
                <a:xfrm>
                  <a:off x="200" y="3841"/>
                  <a:ext cx="248" cy="129"/>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20%</a:t>
                  </a:r>
                </a:p>
              </p:txBody>
            </p:sp>
            <p:sp>
              <p:nvSpPr>
                <p:cNvPr id="33880" name="Text Box 183"/>
                <p:cNvSpPr txBox="1">
                  <a:spLocks noChangeArrowheads="1"/>
                </p:cNvSpPr>
                <p:nvPr/>
              </p:nvSpPr>
              <p:spPr bwMode="auto">
                <a:xfrm>
                  <a:off x="200" y="3683"/>
                  <a:ext cx="248" cy="128"/>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40%</a:t>
                  </a:r>
                </a:p>
              </p:txBody>
            </p:sp>
            <p:sp>
              <p:nvSpPr>
                <p:cNvPr id="33881" name="Text Box 184"/>
                <p:cNvSpPr txBox="1">
                  <a:spLocks noChangeArrowheads="1"/>
                </p:cNvSpPr>
                <p:nvPr/>
              </p:nvSpPr>
              <p:spPr bwMode="auto">
                <a:xfrm>
                  <a:off x="200" y="3518"/>
                  <a:ext cx="248" cy="128"/>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60%</a:t>
                  </a:r>
                </a:p>
              </p:txBody>
            </p:sp>
            <p:sp>
              <p:nvSpPr>
                <p:cNvPr id="33882" name="Text Box 185"/>
                <p:cNvSpPr txBox="1">
                  <a:spLocks noChangeArrowheads="1"/>
                </p:cNvSpPr>
                <p:nvPr/>
              </p:nvSpPr>
              <p:spPr bwMode="auto">
                <a:xfrm>
                  <a:off x="200" y="3339"/>
                  <a:ext cx="248" cy="129"/>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80%</a:t>
                  </a:r>
                </a:p>
              </p:txBody>
            </p:sp>
            <p:sp>
              <p:nvSpPr>
                <p:cNvPr id="33883" name="Text Box 186"/>
                <p:cNvSpPr txBox="1">
                  <a:spLocks noChangeArrowheads="1"/>
                </p:cNvSpPr>
                <p:nvPr/>
              </p:nvSpPr>
              <p:spPr bwMode="auto">
                <a:xfrm>
                  <a:off x="160" y="3181"/>
                  <a:ext cx="288" cy="129"/>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100%</a:t>
                  </a:r>
                </a:p>
              </p:txBody>
            </p:sp>
            <p:sp>
              <p:nvSpPr>
                <p:cNvPr id="33884" name="Text Box 187"/>
                <p:cNvSpPr txBox="1">
                  <a:spLocks noChangeArrowheads="1"/>
                </p:cNvSpPr>
                <p:nvPr/>
              </p:nvSpPr>
              <p:spPr bwMode="auto">
                <a:xfrm>
                  <a:off x="368" y="3058"/>
                  <a:ext cx="1542" cy="173"/>
                </a:xfrm>
                <a:prstGeom prst="rect">
                  <a:avLst/>
                </a:prstGeom>
                <a:noFill/>
                <a:ln w="19050" algn="ctr">
                  <a:noFill/>
                  <a:miter lim="800000"/>
                  <a:headEnd/>
                  <a:tailEnd/>
                </a:ln>
              </p:spPr>
              <p:txBody>
                <a:bodyPr lIns="82124" tIns="41061" rIns="82124" bIns="41061">
                  <a:spAutoFit/>
                </a:bodyPr>
                <a:lstStyle/>
                <a:p>
                  <a:pPr defTabSz="814388"/>
                  <a:r>
                    <a:rPr lang="en-US" sz="1400">
                      <a:solidFill>
                        <a:srgbClr val="FFFFFF"/>
                      </a:solidFill>
                    </a:rPr>
                    <a:t>Routing: Edge/Core/Access</a:t>
                  </a:r>
                </a:p>
              </p:txBody>
            </p:sp>
          </p:grpSp>
          <p:sp>
            <p:nvSpPr>
              <p:cNvPr id="33861" name="Freeform 188"/>
              <p:cNvSpPr>
                <a:spLocks/>
              </p:cNvSpPr>
              <p:nvPr/>
            </p:nvSpPr>
            <p:spPr bwMode="auto">
              <a:xfrm>
                <a:off x="450" y="3348"/>
                <a:ext cx="1378" cy="188"/>
              </a:xfrm>
              <a:custGeom>
                <a:avLst/>
                <a:gdLst>
                  <a:gd name="T0" fmla="*/ 0 w 1378"/>
                  <a:gd name="T1" fmla="*/ 4 h 188"/>
                  <a:gd name="T2" fmla="*/ 96 w 1378"/>
                  <a:gd name="T3" fmla="*/ 0 h 188"/>
                  <a:gd name="T4" fmla="*/ 254 w 1378"/>
                  <a:gd name="T5" fmla="*/ 44 h 188"/>
                  <a:gd name="T6" fmla="*/ 360 w 1378"/>
                  <a:gd name="T7" fmla="*/ 38 h 188"/>
                  <a:gd name="T8" fmla="*/ 412 w 1378"/>
                  <a:gd name="T9" fmla="*/ 68 h 188"/>
                  <a:gd name="T10" fmla="*/ 496 w 1378"/>
                  <a:gd name="T11" fmla="*/ 26 h 188"/>
                  <a:gd name="T12" fmla="*/ 572 w 1378"/>
                  <a:gd name="T13" fmla="*/ 72 h 188"/>
                  <a:gd name="T14" fmla="*/ 644 w 1378"/>
                  <a:gd name="T15" fmla="*/ 72 h 188"/>
                  <a:gd name="T16" fmla="*/ 684 w 1378"/>
                  <a:gd name="T17" fmla="*/ 100 h 188"/>
                  <a:gd name="T18" fmla="*/ 772 w 1378"/>
                  <a:gd name="T19" fmla="*/ 92 h 188"/>
                  <a:gd name="T20" fmla="*/ 990 w 1378"/>
                  <a:gd name="T21" fmla="*/ 146 h 188"/>
                  <a:gd name="T22" fmla="*/ 1064 w 1378"/>
                  <a:gd name="T23" fmla="*/ 142 h 188"/>
                  <a:gd name="T24" fmla="*/ 1102 w 1378"/>
                  <a:gd name="T25" fmla="*/ 162 h 188"/>
                  <a:gd name="T26" fmla="*/ 1210 w 1378"/>
                  <a:gd name="T27" fmla="*/ 128 h 188"/>
                  <a:gd name="T28" fmla="*/ 1276 w 1378"/>
                  <a:gd name="T29" fmla="*/ 146 h 188"/>
                  <a:gd name="T30" fmla="*/ 1302 w 1378"/>
                  <a:gd name="T31" fmla="*/ 164 h 188"/>
                  <a:gd name="T32" fmla="*/ 1322 w 1378"/>
                  <a:gd name="T33" fmla="*/ 188 h 188"/>
                  <a:gd name="T34" fmla="*/ 1378 w 1378"/>
                  <a:gd name="T35" fmla="*/ 180 h 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8"/>
                  <a:gd name="T55" fmla="*/ 0 h 188"/>
                  <a:gd name="T56" fmla="*/ 1378 w 1378"/>
                  <a:gd name="T57" fmla="*/ 188 h 1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8" h="188">
                    <a:moveTo>
                      <a:pt x="0" y="4"/>
                    </a:moveTo>
                    <a:lnTo>
                      <a:pt x="96" y="0"/>
                    </a:lnTo>
                    <a:lnTo>
                      <a:pt x="254" y="44"/>
                    </a:lnTo>
                    <a:lnTo>
                      <a:pt x="360" y="38"/>
                    </a:lnTo>
                    <a:lnTo>
                      <a:pt x="412" y="68"/>
                    </a:lnTo>
                    <a:lnTo>
                      <a:pt x="496" y="26"/>
                    </a:lnTo>
                    <a:lnTo>
                      <a:pt x="572" y="72"/>
                    </a:lnTo>
                    <a:lnTo>
                      <a:pt x="644" y="72"/>
                    </a:lnTo>
                    <a:lnTo>
                      <a:pt x="684" y="100"/>
                    </a:lnTo>
                    <a:lnTo>
                      <a:pt x="772" y="92"/>
                    </a:lnTo>
                    <a:lnTo>
                      <a:pt x="990" y="146"/>
                    </a:lnTo>
                    <a:lnTo>
                      <a:pt x="1064" y="142"/>
                    </a:lnTo>
                    <a:lnTo>
                      <a:pt x="1102" y="162"/>
                    </a:lnTo>
                    <a:lnTo>
                      <a:pt x="1210" y="128"/>
                    </a:lnTo>
                    <a:lnTo>
                      <a:pt x="1276" y="146"/>
                    </a:lnTo>
                    <a:lnTo>
                      <a:pt x="1302" y="164"/>
                    </a:lnTo>
                    <a:lnTo>
                      <a:pt x="1322" y="188"/>
                    </a:lnTo>
                    <a:lnTo>
                      <a:pt x="1378" y="180"/>
                    </a:lnTo>
                  </a:path>
                </a:pathLst>
              </a:custGeom>
              <a:noFill/>
              <a:ln w="50800">
                <a:solidFill>
                  <a:schemeClr val="accent1"/>
                </a:solidFill>
                <a:round/>
                <a:headEnd/>
                <a:tailEnd/>
              </a:ln>
            </p:spPr>
            <p:txBody>
              <a:bodyPr lIns="82124" tIns="41061" rIns="82124" bIns="41061" anchor="ctr">
                <a:spAutoFit/>
              </a:bodyPr>
              <a:lstStyle/>
              <a:p>
                <a:endParaRPr lang="en-US"/>
              </a:p>
            </p:txBody>
          </p:sp>
          <p:sp>
            <p:nvSpPr>
              <p:cNvPr id="33862" name="Freeform 189"/>
              <p:cNvSpPr>
                <a:spLocks/>
              </p:cNvSpPr>
              <p:nvPr/>
            </p:nvSpPr>
            <p:spPr bwMode="auto">
              <a:xfrm>
                <a:off x="448" y="3916"/>
                <a:ext cx="1374" cy="80"/>
              </a:xfrm>
              <a:custGeom>
                <a:avLst/>
                <a:gdLst>
                  <a:gd name="T0" fmla="*/ 0 w 1374"/>
                  <a:gd name="T1" fmla="*/ 78 h 80"/>
                  <a:gd name="T2" fmla="*/ 248 w 1374"/>
                  <a:gd name="T3" fmla="*/ 80 h 80"/>
                  <a:gd name="T4" fmla="*/ 352 w 1374"/>
                  <a:gd name="T5" fmla="*/ 60 h 80"/>
                  <a:gd name="T6" fmla="*/ 414 w 1374"/>
                  <a:gd name="T7" fmla="*/ 64 h 80"/>
                  <a:gd name="T8" fmla="*/ 528 w 1374"/>
                  <a:gd name="T9" fmla="*/ 30 h 80"/>
                  <a:gd name="T10" fmla="*/ 648 w 1374"/>
                  <a:gd name="T11" fmla="*/ 20 h 80"/>
                  <a:gd name="T12" fmla="*/ 728 w 1374"/>
                  <a:gd name="T13" fmla="*/ 10 h 80"/>
                  <a:gd name="T14" fmla="*/ 800 w 1374"/>
                  <a:gd name="T15" fmla="*/ 20 h 80"/>
                  <a:gd name="T16" fmla="*/ 880 w 1374"/>
                  <a:gd name="T17" fmla="*/ 0 h 80"/>
                  <a:gd name="T18" fmla="*/ 924 w 1374"/>
                  <a:gd name="T19" fmla="*/ 0 h 80"/>
                  <a:gd name="T20" fmla="*/ 1032 w 1374"/>
                  <a:gd name="T21" fmla="*/ 50 h 80"/>
                  <a:gd name="T22" fmla="*/ 1146 w 1374"/>
                  <a:gd name="T23" fmla="*/ 38 h 80"/>
                  <a:gd name="T24" fmla="*/ 1230 w 1374"/>
                  <a:gd name="T25" fmla="*/ 34 h 80"/>
                  <a:gd name="T26" fmla="*/ 1332 w 1374"/>
                  <a:gd name="T27" fmla="*/ 10 h 80"/>
                  <a:gd name="T28" fmla="*/ 1374 w 1374"/>
                  <a:gd name="T29" fmla="*/ 12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74"/>
                  <a:gd name="T46" fmla="*/ 0 h 80"/>
                  <a:gd name="T47" fmla="*/ 1374 w 1374"/>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74" h="80">
                    <a:moveTo>
                      <a:pt x="0" y="78"/>
                    </a:moveTo>
                    <a:lnTo>
                      <a:pt x="248" y="80"/>
                    </a:lnTo>
                    <a:lnTo>
                      <a:pt x="352" y="60"/>
                    </a:lnTo>
                    <a:lnTo>
                      <a:pt x="414" y="64"/>
                    </a:lnTo>
                    <a:lnTo>
                      <a:pt x="528" y="30"/>
                    </a:lnTo>
                    <a:lnTo>
                      <a:pt x="648" y="20"/>
                    </a:lnTo>
                    <a:lnTo>
                      <a:pt x="728" y="10"/>
                    </a:lnTo>
                    <a:lnTo>
                      <a:pt x="800" y="20"/>
                    </a:lnTo>
                    <a:lnTo>
                      <a:pt x="880" y="0"/>
                    </a:lnTo>
                    <a:lnTo>
                      <a:pt x="924" y="0"/>
                    </a:lnTo>
                    <a:lnTo>
                      <a:pt x="1032" y="50"/>
                    </a:lnTo>
                    <a:lnTo>
                      <a:pt x="1146" y="38"/>
                    </a:lnTo>
                    <a:lnTo>
                      <a:pt x="1230" y="34"/>
                    </a:lnTo>
                    <a:lnTo>
                      <a:pt x="1332" y="10"/>
                    </a:lnTo>
                    <a:lnTo>
                      <a:pt x="1374" y="12"/>
                    </a:lnTo>
                  </a:path>
                </a:pathLst>
              </a:custGeom>
              <a:noFill/>
              <a:ln w="25400">
                <a:solidFill>
                  <a:schemeClr val="folHlink"/>
                </a:solidFill>
                <a:round/>
                <a:headEnd/>
                <a:tailEnd/>
              </a:ln>
            </p:spPr>
            <p:txBody>
              <a:bodyPr lIns="82124" tIns="41061" rIns="82124" bIns="41061" anchor="ctr">
                <a:spAutoFit/>
              </a:bodyPr>
              <a:lstStyle/>
              <a:p>
                <a:endParaRPr lang="en-US"/>
              </a:p>
            </p:txBody>
          </p:sp>
          <p:sp>
            <p:nvSpPr>
              <p:cNvPr id="33863" name="Freeform 190"/>
              <p:cNvSpPr>
                <a:spLocks/>
              </p:cNvSpPr>
              <p:nvPr/>
            </p:nvSpPr>
            <p:spPr bwMode="auto">
              <a:xfrm>
                <a:off x="450" y="3994"/>
                <a:ext cx="1376" cy="42"/>
              </a:xfrm>
              <a:custGeom>
                <a:avLst/>
                <a:gdLst>
                  <a:gd name="T0" fmla="*/ 0 w 1376"/>
                  <a:gd name="T1" fmla="*/ 42 h 42"/>
                  <a:gd name="T2" fmla="*/ 12 w 1376"/>
                  <a:gd name="T3" fmla="*/ 42 h 42"/>
                  <a:gd name="T4" fmla="*/ 178 w 1376"/>
                  <a:gd name="T5" fmla="*/ 38 h 42"/>
                  <a:gd name="T6" fmla="*/ 338 w 1376"/>
                  <a:gd name="T7" fmla="*/ 38 h 42"/>
                  <a:gd name="T8" fmla="*/ 556 w 1376"/>
                  <a:gd name="T9" fmla="*/ 42 h 42"/>
                  <a:gd name="T10" fmla="*/ 696 w 1376"/>
                  <a:gd name="T11" fmla="*/ 32 h 42"/>
                  <a:gd name="T12" fmla="*/ 768 w 1376"/>
                  <a:gd name="T13" fmla="*/ 40 h 42"/>
                  <a:gd name="T14" fmla="*/ 968 w 1376"/>
                  <a:gd name="T15" fmla="*/ 18 h 42"/>
                  <a:gd name="T16" fmla="*/ 1080 w 1376"/>
                  <a:gd name="T17" fmla="*/ 10 h 42"/>
                  <a:gd name="T18" fmla="*/ 1220 w 1376"/>
                  <a:gd name="T19" fmla="*/ 0 h 42"/>
                  <a:gd name="T20" fmla="*/ 1348 w 1376"/>
                  <a:gd name="T21" fmla="*/ 0 h 42"/>
                  <a:gd name="T22" fmla="*/ 1376 w 1376"/>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76"/>
                  <a:gd name="T37" fmla="*/ 0 h 42"/>
                  <a:gd name="T38" fmla="*/ 1376 w 1376"/>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76" h="42">
                    <a:moveTo>
                      <a:pt x="0" y="42"/>
                    </a:moveTo>
                    <a:cubicBezTo>
                      <a:pt x="4" y="42"/>
                      <a:pt x="8" y="42"/>
                      <a:pt x="12" y="42"/>
                    </a:cubicBezTo>
                    <a:lnTo>
                      <a:pt x="178" y="38"/>
                    </a:lnTo>
                    <a:lnTo>
                      <a:pt x="338" y="38"/>
                    </a:lnTo>
                    <a:lnTo>
                      <a:pt x="556" y="42"/>
                    </a:lnTo>
                    <a:lnTo>
                      <a:pt x="696" y="32"/>
                    </a:lnTo>
                    <a:lnTo>
                      <a:pt x="768" y="40"/>
                    </a:lnTo>
                    <a:lnTo>
                      <a:pt x="968" y="18"/>
                    </a:lnTo>
                    <a:lnTo>
                      <a:pt x="1080" y="10"/>
                    </a:lnTo>
                    <a:lnTo>
                      <a:pt x="1220" y="0"/>
                    </a:lnTo>
                    <a:lnTo>
                      <a:pt x="1348" y="0"/>
                    </a:lnTo>
                    <a:lnTo>
                      <a:pt x="1376" y="0"/>
                    </a:lnTo>
                  </a:path>
                </a:pathLst>
              </a:custGeom>
              <a:noFill/>
              <a:ln w="25400">
                <a:solidFill>
                  <a:srgbClr val="8A44AA"/>
                </a:solidFill>
                <a:round/>
                <a:headEnd/>
                <a:tailEnd/>
              </a:ln>
            </p:spPr>
            <p:txBody>
              <a:bodyPr lIns="82124" tIns="41061" rIns="82124" bIns="41061" anchor="ctr">
                <a:spAutoFit/>
              </a:bodyPr>
              <a:lstStyle/>
              <a:p>
                <a:endParaRPr lang="en-US"/>
              </a:p>
            </p:txBody>
          </p:sp>
          <p:sp>
            <p:nvSpPr>
              <p:cNvPr id="33864" name="Freeform 191"/>
              <p:cNvSpPr>
                <a:spLocks/>
              </p:cNvSpPr>
              <p:nvPr/>
            </p:nvSpPr>
            <p:spPr bwMode="auto">
              <a:xfrm>
                <a:off x="454" y="4012"/>
                <a:ext cx="1380" cy="50"/>
              </a:xfrm>
              <a:custGeom>
                <a:avLst/>
                <a:gdLst>
                  <a:gd name="T0" fmla="*/ 0 w 1380"/>
                  <a:gd name="T1" fmla="*/ 46 h 50"/>
                  <a:gd name="T2" fmla="*/ 222 w 1380"/>
                  <a:gd name="T3" fmla="*/ 46 h 50"/>
                  <a:gd name="T4" fmla="*/ 342 w 1380"/>
                  <a:gd name="T5" fmla="*/ 40 h 50"/>
                  <a:gd name="T6" fmla="*/ 614 w 1380"/>
                  <a:gd name="T7" fmla="*/ 44 h 50"/>
                  <a:gd name="T8" fmla="*/ 708 w 1380"/>
                  <a:gd name="T9" fmla="*/ 50 h 50"/>
                  <a:gd name="T10" fmla="*/ 742 w 1380"/>
                  <a:gd name="T11" fmla="*/ 48 h 50"/>
                  <a:gd name="T12" fmla="*/ 800 w 1380"/>
                  <a:gd name="T13" fmla="*/ 32 h 50"/>
                  <a:gd name="T14" fmla="*/ 914 w 1380"/>
                  <a:gd name="T15" fmla="*/ 18 h 50"/>
                  <a:gd name="T16" fmla="*/ 1002 w 1380"/>
                  <a:gd name="T17" fmla="*/ 18 h 50"/>
                  <a:gd name="T18" fmla="*/ 1064 w 1380"/>
                  <a:gd name="T19" fmla="*/ 30 h 50"/>
                  <a:gd name="T20" fmla="*/ 1124 w 1380"/>
                  <a:gd name="T21" fmla="*/ 0 h 50"/>
                  <a:gd name="T22" fmla="*/ 1180 w 1380"/>
                  <a:gd name="T23" fmla="*/ 14 h 50"/>
                  <a:gd name="T24" fmla="*/ 1216 w 1380"/>
                  <a:gd name="T25" fmla="*/ 24 h 50"/>
                  <a:gd name="T26" fmla="*/ 1380 w 1380"/>
                  <a:gd name="T27" fmla="*/ 0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80"/>
                  <a:gd name="T43" fmla="*/ 0 h 50"/>
                  <a:gd name="T44" fmla="*/ 1380 w 1380"/>
                  <a:gd name="T45" fmla="*/ 50 h 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80" h="50">
                    <a:moveTo>
                      <a:pt x="0" y="46"/>
                    </a:moveTo>
                    <a:lnTo>
                      <a:pt x="222" y="46"/>
                    </a:lnTo>
                    <a:lnTo>
                      <a:pt x="342" y="40"/>
                    </a:lnTo>
                    <a:lnTo>
                      <a:pt x="614" y="44"/>
                    </a:lnTo>
                    <a:lnTo>
                      <a:pt x="708" y="50"/>
                    </a:lnTo>
                    <a:lnTo>
                      <a:pt x="742" y="48"/>
                    </a:lnTo>
                    <a:lnTo>
                      <a:pt x="800" y="32"/>
                    </a:lnTo>
                    <a:lnTo>
                      <a:pt x="914" y="18"/>
                    </a:lnTo>
                    <a:lnTo>
                      <a:pt x="1002" y="18"/>
                    </a:lnTo>
                    <a:lnTo>
                      <a:pt x="1064" y="30"/>
                    </a:lnTo>
                    <a:lnTo>
                      <a:pt x="1124" y="0"/>
                    </a:lnTo>
                    <a:lnTo>
                      <a:pt x="1180" y="14"/>
                    </a:lnTo>
                    <a:lnTo>
                      <a:pt x="1216" y="24"/>
                    </a:lnTo>
                    <a:lnTo>
                      <a:pt x="1380" y="0"/>
                    </a:lnTo>
                  </a:path>
                </a:pathLst>
              </a:custGeom>
              <a:noFill/>
              <a:ln w="25400">
                <a:solidFill>
                  <a:srgbClr val="A0C02A"/>
                </a:solidFill>
                <a:round/>
                <a:headEnd/>
                <a:tailEnd/>
              </a:ln>
            </p:spPr>
            <p:txBody>
              <a:bodyPr lIns="82124" tIns="41061" rIns="82124" bIns="41061" anchor="ctr">
                <a:spAutoFit/>
              </a:bodyPr>
              <a:lstStyle/>
              <a:p>
                <a:endParaRPr lang="en-US"/>
              </a:p>
            </p:txBody>
          </p:sp>
          <p:sp>
            <p:nvSpPr>
              <p:cNvPr id="33865" name="Text Box 192"/>
              <p:cNvSpPr txBox="1">
                <a:spLocks noChangeArrowheads="1"/>
              </p:cNvSpPr>
              <p:nvPr/>
            </p:nvSpPr>
            <p:spPr bwMode="auto">
              <a:xfrm>
                <a:off x="392" y="3383"/>
                <a:ext cx="364" cy="165"/>
              </a:xfrm>
              <a:prstGeom prst="rect">
                <a:avLst/>
              </a:prstGeom>
              <a:noFill/>
              <a:ln w="19050" algn="ctr">
                <a:noFill/>
                <a:miter lim="800000"/>
                <a:headEnd/>
                <a:tailEnd/>
              </a:ln>
            </p:spPr>
            <p:txBody>
              <a:bodyPr wrap="none" lIns="82124" tIns="41061" rIns="82124" bIns="41061">
                <a:spAutoFit/>
              </a:bodyPr>
              <a:lstStyle/>
              <a:p>
                <a:pPr defTabSz="814388"/>
                <a:r>
                  <a:rPr lang="en-US">
                    <a:solidFill>
                      <a:schemeClr val="tx2"/>
                    </a:solidFill>
                  </a:rPr>
                  <a:t>Cisco</a:t>
                </a:r>
              </a:p>
            </p:txBody>
          </p:sp>
          <p:grpSp>
            <p:nvGrpSpPr>
              <p:cNvPr id="33866" name="Group 193"/>
              <p:cNvGrpSpPr>
                <a:grpSpLocks/>
              </p:cNvGrpSpPr>
              <p:nvPr/>
            </p:nvGrpSpPr>
            <p:grpSpPr bwMode="auto">
              <a:xfrm>
                <a:off x="1544" y="3369"/>
                <a:ext cx="480" cy="398"/>
                <a:chOff x="3401" y="1351"/>
                <a:chExt cx="480" cy="398"/>
              </a:xfrm>
            </p:grpSpPr>
            <p:grpSp>
              <p:nvGrpSpPr>
                <p:cNvPr id="33867" name="Group 194"/>
                <p:cNvGrpSpPr>
                  <a:grpSpLocks/>
                </p:cNvGrpSpPr>
                <p:nvPr/>
              </p:nvGrpSpPr>
              <p:grpSpPr bwMode="auto">
                <a:xfrm>
                  <a:off x="3442" y="1351"/>
                  <a:ext cx="398" cy="398"/>
                  <a:chOff x="3391" y="1300"/>
                  <a:chExt cx="500" cy="500"/>
                </a:xfrm>
              </p:grpSpPr>
              <p:sp>
                <p:nvSpPr>
                  <p:cNvPr id="33869" name="Oval 195"/>
                  <p:cNvSpPr>
                    <a:spLocks noChangeArrowheads="1"/>
                  </p:cNvSpPr>
                  <p:nvPr/>
                </p:nvSpPr>
                <p:spPr bwMode="auto">
                  <a:xfrm flipV="1">
                    <a:off x="3391" y="1300"/>
                    <a:ext cx="500" cy="500"/>
                  </a:xfrm>
                  <a:prstGeom prst="ellipse">
                    <a:avLst/>
                  </a:prstGeom>
                  <a:solidFill>
                    <a:srgbClr val="000000"/>
                  </a:solidFill>
                  <a:ln w="19050" algn="ctr">
                    <a:solidFill>
                      <a:srgbClr val="969696"/>
                    </a:solidFill>
                    <a:round/>
                    <a:headEnd/>
                    <a:tailEnd/>
                  </a:ln>
                </p:spPr>
                <p:txBody>
                  <a:bodyPr lIns="82124" tIns="41061" rIns="82124" bIns="41061" anchor="ctr">
                    <a:spAutoFit/>
                  </a:bodyPr>
                  <a:lstStyle/>
                  <a:p>
                    <a:endParaRPr lang="en-US"/>
                  </a:p>
                </p:txBody>
              </p:sp>
              <p:sp>
                <p:nvSpPr>
                  <p:cNvPr id="33870" name="Oval 196"/>
                  <p:cNvSpPr>
                    <a:spLocks noChangeArrowheads="1"/>
                  </p:cNvSpPr>
                  <p:nvPr/>
                </p:nvSpPr>
                <p:spPr bwMode="auto">
                  <a:xfrm flipV="1">
                    <a:off x="3418" y="1327"/>
                    <a:ext cx="446" cy="446"/>
                  </a:xfrm>
                  <a:prstGeom prst="ellipse">
                    <a:avLst/>
                  </a:prstGeom>
                  <a:solidFill>
                    <a:srgbClr val="000000"/>
                  </a:solidFill>
                  <a:ln w="25400" algn="ctr">
                    <a:solidFill>
                      <a:schemeClr val="accent1"/>
                    </a:solidFill>
                    <a:round/>
                    <a:headEnd/>
                    <a:tailEnd/>
                  </a:ln>
                </p:spPr>
                <p:txBody>
                  <a:bodyPr lIns="82124" tIns="41061" rIns="82124" bIns="41061" anchor="ctr">
                    <a:spAutoFit/>
                  </a:bodyPr>
                  <a:lstStyle/>
                  <a:p>
                    <a:endParaRPr lang="en-US"/>
                  </a:p>
                </p:txBody>
              </p:sp>
            </p:grpSp>
            <p:sp>
              <p:nvSpPr>
                <p:cNvPr id="33868" name="Text Box 197"/>
                <p:cNvSpPr txBox="1">
                  <a:spLocks noChangeArrowheads="1"/>
                </p:cNvSpPr>
                <p:nvPr/>
              </p:nvSpPr>
              <p:spPr bwMode="auto">
                <a:xfrm>
                  <a:off x="3401" y="1437"/>
                  <a:ext cx="480" cy="225"/>
                </a:xfrm>
                <a:prstGeom prst="rect">
                  <a:avLst/>
                </a:prstGeom>
                <a:noFill/>
                <a:ln w="6350" algn="ctr">
                  <a:noFill/>
                  <a:miter lim="800000"/>
                  <a:headEnd/>
                  <a:tailEnd/>
                </a:ln>
              </p:spPr>
              <p:txBody>
                <a:bodyPr lIns="82124" tIns="41061" rIns="82124" bIns="41061">
                  <a:spAutoFit/>
                </a:bodyPr>
                <a:lstStyle/>
                <a:p>
                  <a:pPr defTabSz="814388"/>
                  <a:r>
                    <a:rPr lang="en-US" sz="2000" dirty="0" smtClean="0">
                      <a:solidFill>
                        <a:srgbClr val="FFFFFF"/>
                      </a:solidFill>
                    </a:rPr>
                    <a:t>57</a:t>
                  </a:r>
                  <a:r>
                    <a:rPr lang="en-US" sz="1400" dirty="0" smtClean="0">
                      <a:solidFill>
                        <a:srgbClr val="FFFFFF"/>
                      </a:solidFill>
                    </a:rPr>
                    <a:t>%</a:t>
                  </a:r>
                  <a:endParaRPr lang="en-US" sz="1400" dirty="0">
                    <a:solidFill>
                      <a:srgbClr val="FFFFFF"/>
                    </a:solidFill>
                  </a:endParaRPr>
                </a:p>
              </p:txBody>
            </p:sp>
          </p:grpSp>
        </p:grpSp>
        <p:grpSp>
          <p:nvGrpSpPr>
            <p:cNvPr id="33806" name="Group 198"/>
            <p:cNvGrpSpPr>
              <a:grpSpLocks/>
            </p:cNvGrpSpPr>
            <p:nvPr/>
          </p:nvGrpSpPr>
          <p:grpSpPr bwMode="auto">
            <a:xfrm>
              <a:off x="2027" y="3121"/>
              <a:ext cx="1854" cy="1108"/>
              <a:chOff x="2027" y="3030"/>
              <a:chExt cx="1854" cy="1108"/>
            </a:xfrm>
          </p:grpSpPr>
          <p:sp>
            <p:nvSpPr>
              <p:cNvPr id="33836" name="Text Box 199"/>
              <p:cNvSpPr txBox="1">
                <a:spLocks noChangeArrowheads="1"/>
              </p:cNvSpPr>
              <p:nvPr/>
            </p:nvSpPr>
            <p:spPr bwMode="auto">
              <a:xfrm>
                <a:off x="2027" y="3181"/>
                <a:ext cx="288" cy="129"/>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100%</a:t>
                </a:r>
              </a:p>
            </p:txBody>
          </p:sp>
          <p:grpSp>
            <p:nvGrpSpPr>
              <p:cNvPr id="33837" name="Group 200"/>
              <p:cNvGrpSpPr>
                <a:grpSpLocks/>
              </p:cNvGrpSpPr>
              <p:nvPr/>
            </p:nvGrpSpPr>
            <p:grpSpPr bwMode="auto">
              <a:xfrm>
                <a:off x="2067" y="3030"/>
                <a:ext cx="1666" cy="1108"/>
                <a:chOff x="2067" y="3030"/>
                <a:chExt cx="1666" cy="1108"/>
              </a:xfrm>
            </p:grpSpPr>
            <p:sp>
              <p:nvSpPr>
                <p:cNvPr id="33847" name="Rectangle 201"/>
                <p:cNvSpPr>
                  <a:spLocks noChangeArrowheads="1"/>
                </p:cNvSpPr>
                <p:nvPr/>
              </p:nvSpPr>
              <p:spPr bwMode="auto">
                <a:xfrm flipV="1">
                  <a:off x="2280" y="3030"/>
                  <a:ext cx="1446" cy="298"/>
                </a:xfrm>
                <a:prstGeom prst="rect">
                  <a:avLst/>
                </a:prstGeom>
                <a:gradFill rotWithShape="1">
                  <a:gsLst>
                    <a:gs pos="0">
                      <a:srgbClr val="373737">
                        <a:alpha val="0"/>
                      </a:srgbClr>
                    </a:gs>
                    <a:gs pos="100000">
                      <a:srgbClr val="777777">
                        <a:alpha val="40999"/>
                      </a:srgbClr>
                    </a:gs>
                  </a:gsLst>
                  <a:lin ang="5400000" scaled="1"/>
                </a:gradFill>
                <a:ln w="9525" algn="ctr">
                  <a:noFill/>
                  <a:miter lim="800000"/>
                  <a:headEnd/>
                  <a:tailEnd/>
                </a:ln>
              </p:spPr>
              <p:txBody>
                <a:bodyPr lIns="82124" tIns="41061" rIns="82124" bIns="41061" anchor="ctr">
                  <a:spAutoFit/>
                </a:bodyPr>
                <a:lstStyle/>
                <a:p>
                  <a:endParaRPr lang="en-US"/>
                </a:p>
              </p:txBody>
            </p:sp>
            <p:sp>
              <p:nvSpPr>
                <p:cNvPr id="33848" name="Line 202"/>
                <p:cNvSpPr>
                  <a:spLocks noChangeShapeType="1"/>
                </p:cNvSpPr>
                <p:nvPr/>
              </p:nvSpPr>
              <p:spPr bwMode="auto">
                <a:xfrm>
                  <a:off x="2288" y="4065"/>
                  <a:ext cx="1445" cy="0"/>
                </a:xfrm>
                <a:prstGeom prst="line">
                  <a:avLst/>
                </a:prstGeom>
                <a:noFill/>
                <a:ln w="12700">
                  <a:solidFill>
                    <a:srgbClr val="5F5F65"/>
                  </a:solidFill>
                  <a:round/>
                  <a:headEnd/>
                  <a:tailEnd/>
                </a:ln>
              </p:spPr>
              <p:txBody>
                <a:bodyPr lIns="82124" tIns="41061" rIns="82124" bIns="41061" anchor="ctr">
                  <a:spAutoFit/>
                </a:bodyPr>
                <a:lstStyle/>
                <a:p>
                  <a:endParaRPr lang="en-US"/>
                </a:p>
              </p:txBody>
            </p:sp>
            <p:sp>
              <p:nvSpPr>
                <p:cNvPr id="33849" name="Line 203"/>
                <p:cNvSpPr>
                  <a:spLocks noChangeShapeType="1"/>
                </p:cNvSpPr>
                <p:nvPr/>
              </p:nvSpPr>
              <p:spPr bwMode="auto">
                <a:xfrm>
                  <a:off x="2288" y="3898"/>
                  <a:ext cx="1445" cy="0"/>
                </a:xfrm>
                <a:prstGeom prst="line">
                  <a:avLst/>
                </a:prstGeom>
                <a:noFill/>
                <a:ln w="12700">
                  <a:solidFill>
                    <a:srgbClr val="5F5F65"/>
                  </a:solidFill>
                  <a:round/>
                  <a:headEnd/>
                  <a:tailEnd/>
                </a:ln>
              </p:spPr>
              <p:txBody>
                <a:bodyPr lIns="82124" tIns="41061" rIns="82124" bIns="41061" anchor="ctr">
                  <a:spAutoFit/>
                </a:bodyPr>
                <a:lstStyle/>
                <a:p>
                  <a:endParaRPr lang="en-US"/>
                </a:p>
              </p:txBody>
            </p:sp>
            <p:sp>
              <p:nvSpPr>
                <p:cNvPr id="33850" name="Line 204"/>
                <p:cNvSpPr>
                  <a:spLocks noChangeShapeType="1"/>
                </p:cNvSpPr>
                <p:nvPr/>
              </p:nvSpPr>
              <p:spPr bwMode="auto">
                <a:xfrm>
                  <a:off x="2288" y="3731"/>
                  <a:ext cx="1445" cy="0"/>
                </a:xfrm>
                <a:prstGeom prst="line">
                  <a:avLst/>
                </a:prstGeom>
                <a:noFill/>
                <a:ln w="12700">
                  <a:solidFill>
                    <a:srgbClr val="5F5F65"/>
                  </a:solidFill>
                  <a:round/>
                  <a:headEnd/>
                  <a:tailEnd/>
                </a:ln>
              </p:spPr>
              <p:txBody>
                <a:bodyPr lIns="82124" tIns="41061" rIns="82124" bIns="41061" anchor="ctr">
                  <a:spAutoFit/>
                </a:bodyPr>
                <a:lstStyle/>
                <a:p>
                  <a:endParaRPr lang="en-US"/>
                </a:p>
              </p:txBody>
            </p:sp>
            <p:sp>
              <p:nvSpPr>
                <p:cNvPr id="33851" name="Line 205"/>
                <p:cNvSpPr>
                  <a:spLocks noChangeShapeType="1"/>
                </p:cNvSpPr>
                <p:nvPr/>
              </p:nvSpPr>
              <p:spPr bwMode="auto">
                <a:xfrm>
                  <a:off x="2288" y="3566"/>
                  <a:ext cx="1445" cy="0"/>
                </a:xfrm>
                <a:prstGeom prst="line">
                  <a:avLst/>
                </a:prstGeom>
                <a:noFill/>
                <a:ln w="12700">
                  <a:solidFill>
                    <a:srgbClr val="5F5F65"/>
                  </a:solidFill>
                  <a:round/>
                  <a:headEnd/>
                  <a:tailEnd/>
                </a:ln>
              </p:spPr>
              <p:txBody>
                <a:bodyPr lIns="82124" tIns="41061" rIns="82124" bIns="41061" anchor="ctr">
                  <a:spAutoFit/>
                </a:bodyPr>
                <a:lstStyle/>
                <a:p>
                  <a:endParaRPr lang="en-US"/>
                </a:p>
              </p:txBody>
            </p:sp>
            <p:sp>
              <p:nvSpPr>
                <p:cNvPr id="33852" name="Line 206"/>
                <p:cNvSpPr>
                  <a:spLocks noChangeShapeType="1"/>
                </p:cNvSpPr>
                <p:nvPr/>
              </p:nvSpPr>
              <p:spPr bwMode="auto">
                <a:xfrm>
                  <a:off x="2288" y="3399"/>
                  <a:ext cx="1445" cy="0"/>
                </a:xfrm>
                <a:prstGeom prst="line">
                  <a:avLst/>
                </a:prstGeom>
                <a:noFill/>
                <a:ln w="12700">
                  <a:solidFill>
                    <a:srgbClr val="5F5F65"/>
                  </a:solidFill>
                  <a:round/>
                  <a:headEnd/>
                  <a:tailEnd/>
                </a:ln>
              </p:spPr>
              <p:txBody>
                <a:bodyPr lIns="82124" tIns="41061" rIns="82124" bIns="41061" anchor="ctr">
                  <a:spAutoFit/>
                </a:bodyPr>
                <a:lstStyle/>
                <a:p>
                  <a:endParaRPr lang="en-US"/>
                </a:p>
              </p:txBody>
            </p:sp>
            <p:sp>
              <p:nvSpPr>
                <p:cNvPr id="33853" name="Line 207"/>
                <p:cNvSpPr>
                  <a:spLocks noChangeShapeType="1"/>
                </p:cNvSpPr>
                <p:nvPr/>
              </p:nvSpPr>
              <p:spPr bwMode="auto">
                <a:xfrm>
                  <a:off x="2288" y="3233"/>
                  <a:ext cx="1445" cy="0"/>
                </a:xfrm>
                <a:prstGeom prst="line">
                  <a:avLst/>
                </a:prstGeom>
                <a:noFill/>
                <a:ln w="12700">
                  <a:solidFill>
                    <a:srgbClr val="5F5F65"/>
                  </a:solidFill>
                  <a:round/>
                  <a:headEnd/>
                  <a:tailEnd/>
                </a:ln>
              </p:spPr>
              <p:txBody>
                <a:bodyPr lIns="82124" tIns="41061" rIns="82124" bIns="41061" anchor="ctr">
                  <a:spAutoFit/>
                </a:bodyPr>
                <a:lstStyle/>
                <a:p>
                  <a:endParaRPr lang="en-US"/>
                </a:p>
              </p:txBody>
            </p:sp>
            <p:sp>
              <p:nvSpPr>
                <p:cNvPr id="33854" name="Text Box 208"/>
                <p:cNvSpPr txBox="1">
                  <a:spLocks noChangeArrowheads="1"/>
                </p:cNvSpPr>
                <p:nvPr/>
              </p:nvSpPr>
              <p:spPr bwMode="auto">
                <a:xfrm>
                  <a:off x="2107" y="4008"/>
                  <a:ext cx="208" cy="130"/>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0%</a:t>
                  </a:r>
                </a:p>
              </p:txBody>
            </p:sp>
            <p:sp>
              <p:nvSpPr>
                <p:cNvPr id="33855" name="Text Box 209"/>
                <p:cNvSpPr txBox="1">
                  <a:spLocks noChangeArrowheads="1"/>
                </p:cNvSpPr>
                <p:nvPr/>
              </p:nvSpPr>
              <p:spPr bwMode="auto">
                <a:xfrm>
                  <a:off x="2067" y="3841"/>
                  <a:ext cx="248" cy="129"/>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20%</a:t>
                  </a:r>
                </a:p>
              </p:txBody>
            </p:sp>
            <p:sp>
              <p:nvSpPr>
                <p:cNvPr id="33856" name="Text Box 210"/>
                <p:cNvSpPr txBox="1">
                  <a:spLocks noChangeArrowheads="1"/>
                </p:cNvSpPr>
                <p:nvPr/>
              </p:nvSpPr>
              <p:spPr bwMode="auto">
                <a:xfrm>
                  <a:off x="2067" y="3683"/>
                  <a:ext cx="248" cy="128"/>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40%</a:t>
                  </a:r>
                </a:p>
              </p:txBody>
            </p:sp>
            <p:sp>
              <p:nvSpPr>
                <p:cNvPr id="33857" name="Text Box 211"/>
                <p:cNvSpPr txBox="1">
                  <a:spLocks noChangeArrowheads="1"/>
                </p:cNvSpPr>
                <p:nvPr/>
              </p:nvSpPr>
              <p:spPr bwMode="auto">
                <a:xfrm>
                  <a:off x="2067" y="3518"/>
                  <a:ext cx="248" cy="128"/>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60%</a:t>
                  </a:r>
                </a:p>
              </p:txBody>
            </p:sp>
            <p:sp>
              <p:nvSpPr>
                <p:cNvPr id="33858" name="Text Box 212"/>
                <p:cNvSpPr txBox="1">
                  <a:spLocks noChangeArrowheads="1"/>
                </p:cNvSpPr>
                <p:nvPr/>
              </p:nvSpPr>
              <p:spPr bwMode="auto">
                <a:xfrm>
                  <a:off x="2067" y="3339"/>
                  <a:ext cx="248" cy="129"/>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80%</a:t>
                  </a:r>
                </a:p>
              </p:txBody>
            </p:sp>
            <p:sp>
              <p:nvSpPr>
                <p:cNvPr id="33859" name="Text Box 213"/>
                <p:cNvSpPr txBox="1">
                  <a:spLocks noChangeArrowheads="1"/>
                </p:cNvSpPr>
                <p:nvPr/>
              </p:nvSpPr>
              <p:spPr bwMode="auto">
                <a:xfrm>
                  <a:off x="2290" y="3058"/>
                  <a:ext cx="1432" cy="173"/>
                </a:xfrm>
                <a:prstGeom prst="rect">
                  <a:avLst/>
                </a:prstGeom>
                <a:noFill/>
                <a:ln w="19050" algn="ctr">
                  <a:noFill/>
                  <a:miter lim="800000"/>
                  <a:headEnd/>
                  <a:tailEnd/>
                </a:ln>
              </p:spPr>
              <p:txBody>
                <a:bodyPr lIns="82124" tIns="41061" rIns="82124" bIns="41061">
                  <a:spAutoFit/>
                </a:bodyPr>
                <a:lstStyle/>
                <a:p>
                  <a:pPr defTabSz="814388"/>
                  <a:r>
                    <a:rPr lang="en-US" sz="1400">
                      <a:solidFill>
                        <a:srgbClr val="FFFFFF"/>
                      </a:solidFill>
                    </a:rPr>
                    <a:t>Networked Home</a:t>
                  </a:r>
                </a:p>
              </p:txBody>
            </p:sp>
          </p:grpSp>
          <p:sp>
            <p:nvSpPr>
              <p:cNvPr id="33838" name="Freeform 214"/>
              <p:cNvSpPr>
                <a:spLocks/>
              </p:cNvSpPr>
              <p:nvPr/>
            </p:nvSpPr>
            <p:spPr bwMode="auto">
              <a:xfrm>
                <a:off x="2331" y="3636"/>
                <a:ext cx="1374" cy="78"/>
              </a:xfrm>
              <a:custGeom>
                <a:avLst/>
                <a:gdLst>
                  <a:gd name="T0" fmla="*/ 0 w 1374"/>
                  <a:gd name="T1" fmla="*/ 45 h 78"/>
                  <a:gd name="T2" fmla="*/ 105 w 1374"/>
                  <a:gd name="T3" fmla="*/ 30 h 78"/>
                  <a:gd name="T4" fmla="*/ 177 w 1374"/>
                  <a:gd name="T5" fmla="*/ 6 h 78"/>
                  <a:gd name="T6" fmla="*/ 414 w 1374"/>
                  <a:gd name="T7" fmla="*/ 45 h 78"/>
                  <a:gd name="T8" fmla="*/ 546 w 1374"/>
                  <a:gd name="T9" fmla="*/ 0 h 78"/>
                  <a:gd name="T10" fmla="*/ 678 w 1374"/>
                  <a:gd name="T11" fmla="*/ 30 h 78"/>
                  <a:gd name="T12" fmla="*/ 825 w 1374"/>
                  <a:gd name="T13" fmla="*/ 0 h 78"/>
                  <a:gd name="T14" fmla="*/ 948 w 1374"/>
                  <a:gd name="T15" fmla="*/ 21 h 78"/>
                  <a:gd name="T16" fmla="*/ 1044 w 1374"/>
                  <a:gd name="T17" fmla="*/ 18 h 78"/>
                  <a:gd name="T18" fmla="*/ 1158 w 1374"/>
                  <a:gd name="T19" fmla="*/ 30 h 78"/>
                  <a:gd name="T20" fmla="*/ 1203 w 1374"/>
                  <a:gd name="T21" fmla="*/ 33 h 78"/>
                  <a:gd name="T22" fmla="*/ 1332 w 1374"/>
                  <a:gd name="T23" fmla="*/ 78 h 78"/>
                  <a:gd name="T24" fmla="*/ 1374 w 1374"/>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74"/>
                  <a:gd name="T40" fmla="*/ 0 h 78"/>
                  <a:gd name="T41" fmla="*/ 1374 w 1374"/>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74" h="78">
                    <a:moveTo>
                      <a:pt x="0" y="45"/>
                    </a:moveTo>
                    <a:lnTo>
                      <a:pt x="105" y="30"/>
                    </a:lnTo>
                    <a:lnTo>
                      <a:pt x="177" y="6"/>
                    </a:lnTo>
                    <a:lnTo>
                      <a:pt x="414" y="45"/>
                    </a:lnTo>
                    <a:lnTo>
                      <a:pt x="546" y="0"/>
                    </a:lnTo>
                    <a:lnTo>
                      <a:pt x="678" y="30"/>
                    </a:lnTo>
                    <a:lnTo>
                      <a:pt x="825" y="0"/>
                    </a:lnTo>
                    <a:lnTo>
                      <a:pt x="948" y="21"/>
                    </a:lnTo>
                    <a:lnTo>
                      <a:pt x="1044" y="18"/>
                    </a:lnTo>
                    <a:lnTo>
                      <a:pt x="1158" y="30"/>
                    </a:lnTo>
                    <a:lnTo>
                      <a:pt x="1203" y="33"/>
                    </a:lnTo>
                    <a:lnTo>
                      <a:pt x="1332" y="78"/>
                    </a:lnTo>
                    <a:lnTo>
                      <a:pt x="1374" y="78"/>
                    </a:lnTo>
                  </a:path>
                </a:pathLst>
              </a:custGeom>
              <a:noFill/>
              <a:ln w="50800">
                <a:solidFill>
                  <a:schemeClr val="accent1"/>
                </a:solidFill>
                <a:round/>
                <a:headEnd/>
                <a:tailEnd/>
              </a:ln>
            </p:spPr>
            <p:txBody>
              <a:bodyPr lIns="82124" tIns="41061" rIns="82124" bIns="41061" anchor="ctr">
                <a:spAutoFit/>
              </a:bodyPr>
              <a:lstStyle/>
              <a:p>
                <a:endParaRPr lang="en-US"/>
              </a:p>
            </p:txBody>
          </p:sp>
          <p:sp>
            <p:nvSpPr>
              <p:cNvPr id="33839" name="Freeform 215"/>
              <p:cNvSpPr>
                <a:spLocks/>
              </p:cNvSpPr>
              <p:nvPr/>
            </p:nvSpPr>
            <p:spPr bwMode="auto">
              <a:xfrm>
                <a:off x="2331" y="3885"/>
                <a:ext cx="1383" cy="66"/>
              </a:xfrm>
              <a:custGeom>
                <a:avLst/>
                <a:gdLst>
                  <a:gd name="T0" fmla="*/ 0 w 1383"/>
                  <a:gd name="T1" fmla="*/ 30 h 66"/>
                  <a:gd name="T2" fmla="*/ 207 w 1383"/>
                  <a:gd name="T3" fmla="*/ 45 h 66"/>
                  <a:gd name="T4" fmla="*/ 279 w 1383"/>
                  <a:gd name="T5" fmla="*/ 66 h 66"/>
                  <a:gd name="T6" fmla="*/ 381 w 1383"/>
                  <a:gd name="T7" fmla="*/ 15 h 66"/>
                  <a:gd name="T8" fmla="*/ 453 w 1383"/>
                  <a:gd name="T9" fmla="*/ 30 h 66"/>
                  <a:gd name="T10" fmla="*/ 528 w 1383"/>
                  <a:gd name="T11" fmla="*/ 51 h 66"/>
                  <a:gd name="T12" fmla="*/ 720 w 1383"/>
                  <a:gd name="T13" fmla="*/ 18 h 66"/>
                  <a:gd name="T14" fmla="*/ 801 w 1383"/>
                  <a:gd name="T15" fmla="*/ 6 h 66"/>
                  <a:gd name="T16" fmla="*/ 873 w 1383"/>
                  <a:gd name="T17" fmla="*/ 36 h 66"/>
                  <a:gd name="T18" fmla="*/ 1002 w 1383"/>
                  <a:gd name="T19" fmla="*/ 36 h 66"/>
                  <a:gd name="T20" fmla="*/ 1173 w 1383"/>
                  <a:gd name="T21" fmla="*/ 36 h 66"/>
                  <a:gd name="T22" fmla="*/ 1338 w 1383"/>
                  <a:gd name="T23" fmla="*/ 12 h 66"/>
                  <a:gd name="T24" fmla="*/ 1383 w 1383"/>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83"/>
                  <a:gd name="T40" fmla="*/ 0 h 66"/>
                  <a:gd name="T41" fmla="*/ 1383 w 1383"/>
                  <a:gd name="T42" fmla="*/ 66 h 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83" h="66">
                    <a:moveTo>
                      <a:pt x="0" y="30"/>
                    </a:moveTo>
                    <a:lnTo>
                      <a:pt x="207" y="45"/>
                    </a:lnTo>
                    <a:lnTo>
                      <a:pt x="279" y="66"/>
                    </a:lnTo>
                    <a:lnTo>
                      <a:pt x="381" y="15"/>
                    </a:lnTo>
                    <a:lnTo>
                      <a:pt x="453" y="30"/>
                    </a:lnTo>
                    <a:lnTo>
                      <a:pt x="528" y="51"/>
                    </a:lnTo>
                    <a:lnTo>
                      <a:pt x="720" y="18"/>
                    </a:lnTo>
                    <a:lnTo>
                      <a:pt x="801" y="6"/>
                    </a:lnTo>
                    <a:lnTo>
                      <a:pt x="873" y="36"/>
                    </a:lnTo>
                    <a:lnTo>
                      <a:pt x="1002" y="36"/>
                    </a:lnTo>
                    <a:lnTo>
                      <a:pt x="1173" y="36"/>
                    </a:lnTo>
                    <a:lnTo>
                      <a:pt x="1338" y="12"/>
                    </a:lnTo>
                    <a:lnTo>
                      <a:pt x="1383" y="0"/>
                    </a:lnTo>
                  </a:path>
                </a:pathLst>
              </a:custGeom>
              <a:noFill/>
              <a:ln w="25400">
                <a:solidFill>
                  <a:schemeClr val="folHlink"/>
                </a:solidFill>
                <a:round/>
                <a:headEnd/>
                <a:tailEnd/>
              </a:ln>
            </p:spPr>
            <p:txBody>
              <a:bodyPr lIns="82124" tIns="41061" rIns="82124" bIns="41061" anchor="ctr">
                <a:spAutoFit/>
              </a:bodyPr>
              <a:lstStyle/>
              <a:p>
                <a:endParaRPr lang="en-US"/>
              </a:p>
            </p:txBody>
          </p:sp>
          <p:sp>
            <p:nvSpPr>
              <p:cNvPr id="33840" name="Freeform 216"/>
              <p:cNvSpPr>
                <a:spLocks/>
              </p:cNvSpPr>
              <p:nvPr/>
            </p:nvSpPr>
            <p:spPr bwMode="auto">
              <a:xfrm>
                <a:off x="2337" y="3972"/>
                <a:ext cx="1374" cy="54"/>
              </a:xfrm>
              <a:custGeom>
                <a:avLst/>
                <a:gdLst>
                  <a:gd name="T0" fmla="*/ 0 w 1374"/>
                  <a:gd name="T1" fmla="*/ 51 h 54"/>
                  <a:gd name="T2" fmla="*/ 96 w 1374"/>
                  <a:gd name="T3" fmla="*/ 48 h 54"/>
                  <a:gd name="T4" fmla="*/ 210 w 1374"/>
                  <a:gd name="T5" fmla="*/ 9 h 54"/>
                  <a:gd name="T6" fmla="*/ 345 w 1374"/>
                  <a:gd name="T7" fmla="*/ 48 h 54"/>
                  <a:gd name="T8" fmla="*/ 546 w 1374"/>
                  <a:gd name="T9" fmla="*/ 51 h 54"/>
                  <a:gd name="T10" fmla="*/ 615 w 1374"/>
                  <a:gd name="T11" fmla="*/ 42 h 54"/>
                  <a:gd name="T12" fmla="*/ 669 w 1374"/>
                  <a:gd name="T13" fmla="*/ 45 h 54"/>
                  <a:gd name="T14" fmla="*/ 741 w 1374"/>
                  <a:gd name="T15" fmla="*/ 54 h 54"/>
                  <a:gd name="T16" fmla="*/ 807 w 1374"/>
                  <a:gd name="T17" fmla="*/ 45 h 54"/>
                  <a:gd name="T18" fmla="*/ 849 w 1374"/>
                  <a:gd name="T19" fmla="*/ 36 h 54"/>
                  <a:gd name="T20" fmla="*/ 984 w 1374"/>
                  <a:gd name="T21" fmla="*/ 45 h 54"/>
                  <a:gd name="T22" fmla="*/ 1032 w 1374"/>
                  <a:gd name="T23" fmla="*/ 42 h 54"/>
                  <a:gd name="T24" fmla="*/ 1131 w 1374"/>
                  <a:gd name="T25" fmla="*/ 0 h 54"/>
                  <a:gd name="T26" fmla="*/ 1197 w 1374"/>
                  <a:gd name="T27" fmla="*/ 0 h 54"/>
                  <a:gd name="T28" fmla="*/ 1281 w 1374"/>
                  <a:gd name="T29" fmla="*/ 21 h 54"/>
                  <a:gd name="T30" fmla="*/ 1374 w 1374"/>
                  <a:gd name="T31" fmla="*/ 6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74"/>
                  <a:gd name="T49" fmla="*/ 0 h 54"/>
                  <a:gd name="T50" fmla="*/ 1374 w 1374"/>
                  <a:gd name="T51" fmla="*/ 54 h 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74" h="54">
                    <a:moveTo>
                      <a:pt x="0" y="51"/>
                    </a:moveTo>
                    <a:lnTo>
                      <a:pt x="96" y="48"/>
                    </a:lnTo>
                    <a:lnTo>
                      <a:pt x="210" y="9"/>
                    </a:lnTo>
                    <a:lnTo>
                      <a:pt x="345" y="48"/>
                    </a:lnTo>
                    <a:lnTo>
                      <a:pt x="546" y="51"/>
                    </a:lnTo>
                    <a:lnTo>
                      <a:pt x="615" y="42"/>
                    </a:lnTo>
                    <a:lnTo>
                      <a:pt x="669" y="45"/>
                    </a:lnTo>
                    <a:lnTo>
                      <a:pt x="741" y="54"/>
                    </a:lnTo>
                    <a:lnTo>
                      <a:pt x="807" y="45"/>
                    </a:lnTo>
                    <a:lnTo>
                      <a:pt x="849" y="36"/>
                    </a:lnTo>
                    <a:lnTo>
                      <a:pt x="984" y="45"/>
                    </a:lnTo>
                    <a:lnTo>
                      <a:pt x="1032" y="42"/>
                    </a:lnTo>
                    <a:lnTo>
                      <a:pt x="1131" y="0"/>
                    </a:lnTo>
                    <a:lnTo>
                      <a:pt x="1197" y="0"/>
                    </a:lnTo>
                    <a:lnTo>
                      <a:pt x="1281" y="21"/>
                    </a:lnTo>
                    <a:lnTo>
                      <a:pt x="1374" y="6"/>
                    </a:lnTo>
                  </a:path>
                </a:pathLst>
              </a:custGeom>
              <a:noFill/>
              <a:ln w="25400">
                <a:solidFill>
                  <a:srgbClr val="8A44AA"/>
                </a:solidFill>
                <a:round/>
                <a:headEnd/>
                <a:tailEnd/>
              </a:ln>
            </p:spPr>
            <p:txBody>
              <a:bodyPr lIns="82124" tIns="41061" rIns="82124" bIns="41061" anchor="ctr">
                <a:spAutoFit/>
              </a:bodyPr>
              <a:lstStyle/>
              <a:p>
                <a:endParaRPr lang="en-US"/>
              </a:p>
            </p:txBody>
          </p:sp>
          <p:sp>
            <p:nvSpPr>
              <p:cNvPr id="33841" name="Text Box 217"/>
              <p:cNvSpPr txBox="1">
                <a:spLocks noChangeArrowheads="1"/>
              </p:cNvSpPr>
              <p:nvPr/>
            </p:nvSpPr>
            <p:spPr bwMode="auto">
              <a:xfrm>
                <a:off x="2268" y="3402"/>
                <a:ext cx="451" cy="165"/>
              </a:xfrm>
              <a:prstGeom prst="rect">
                <a:avLst/>
              </a:prstGeom>
              <a:noFill/>
              <a:ln w="19050" algn="ctr">
                <a:noFill/>
                <a:miter lim="800000"/>
                <a:headEnd/>
                <a:tailEnd/>
              </a:ln>
            </p:spPr>
            <p:txBody>
              <a:bodyPr wrap="none" lIns="82124" tIns="41061" rIns="82124" bIns="41061">
                <a:spAutoFit/>
              </a:bodyPr>
              <a:lstStyle/>
              <a:p>
                <a:pPr defTabSz="814388"/>
                <a:r>
                  <a:rPr lang="en-US">
                    <a:solidFill>
                      <a:schemeClr val="tx2"/>
                    </a:solidFill>
                  </a:rPr>
                  <a:t>Linksys</a:t>
                </a:r>
              </a:p>
            </p:txBody>
          </p:sp>
          <p:grpSp>
            <p:nvGrpSpPr>
              <p:cNvPr id="33842" name="Group 218"/>
              <p:cNvGrpSpPr>
                <a:grpSpLocks/>
              </p:cNvGrpSpPr>
              <p:nvPr/>
            </p:nvGrpSpPr>
            <p:grpSpPr bwMode="auto">
              <a:xfrm>
                <a:off x="3401" y="3342"/>
                <a:ext cx="480" cy="398"/>
                <a:chOff x="3401" y="1351"/>
                <a:chExt cx="480" cy="398"/>
              </a:xfrm>
            </p:grpSpPr>
            <p:grpSp>
              <p:nvGrpSpPr>
                <p:cNvPr id="33843" name="Group 219"/>
                <p:cNvGrpSpPr>
                  <a:grpSpLocks/>
                </p:cNvGrpSpPr>
                <p:nvPr/>
              </p:nvGrpSpPr>
              <p:grpSpPr bwMode="auto">
                <a:xfrm>
                  <a:off x="3442" y="1351"/>
                  <a:ext cx="398" cy="398"/>
                  <a:chOff x="3391" y="1300"/>
                  <a:chExt cx="500" cy="500"/>
                </a:xfrm>
              </p:grpSpPr>
              <p:sp>
                <p:nvSpPr>
                  <p:cNvPr id="33845" name="Oval 220"/>
                  <p:cNvSpPr>
                    <a:spLocks noChangeArrowheads="1"/>
                  </p:cNvSpPr>
                  <p:nvPr/>
                </p:nvSpPr>
                <p:spPr bwMode="auto">
                  <a:xfrm flipV="1">
                    <a:off x="3391" y="1300"/>
                    <a:ext cx="500" cy="500"/>
                  </a:xfrm>
                  <a:prstGeom prst="ellipse">
                    <a:avLst/>
                  </a:prstGeom>
                  <a:solidFill>
                    <a:srgbClr val="000000"/>
                  </a:solidFill>
                  <a:ln w="19050" algn="ctr">
                    <a:solidFill>
                      <a:srgbClr val="969696"/>
                    </a:solidFill>
                    <a:round/>
                    <a:headEnd/>
                    <a:tailEnd/>
                  </a:ln>
                </p:spPr>
                <p:txBody>
                  <a:bodyPr lIns="82124" tIns="41061" rIns="82124" bIns="41061" anchor="ctr">
                    <a:spAutoFit/>
                  </a:bodyPr>
                  <a:lstStyle/>
                  <a:p>
                    <a:endParaRPr lang="en-US"/>
                  </a:p>
                </p:txBody>
              </p:sp>
              <p:sp>
                <p:nvSpPr>
                  <p:cNvPr id="33846" name="Oval 221"/>
                  <p:cNvSpPr>
                    <a:spLocks noChangeArrowheads="1"/>
                  </p:cNvSpPr>
                  <p:nvPr/>
                </p:nvSpPr>
                <p:spPr bwMode="auto">
                  <a:xfrm flipV="1">
                    <a:off x="3418" y="1327"/>
                    <a:ext cx="446" cy="446"/>
                  </a:xfrm>
                  <a:prstGeom prst="ellipse">
                    <a:avLst/>
                  </a:prstGeom>
                  <a:solidFill>
                    <a:srgbClr val="000000"/>
                  </a:solidFill>
                  <a:ln w="25400" algn="ctr">
                    <a:solidFill>
                      <a:schemeClr val="accent1"/>
                    </a:solidFill>
                    <a:round/>
                    <a:headEnd/>
                    <a:tailEnd/>
                  </a:ln>
                </p:spPr>
                <p:txBody>
                  <a:bodyPr lIns="82124" tIns="41061" rIns="82124" bIns="41061" anchor="ctr">
                    <a:spAutoFit/>
                  </a:bodyPr>
                  <a:lstStyle/>
                  <a:p>
                    <a:endParaRPr lang="en-US"/>
                  </a:p>
                </p:txBody>
              </p:sp>
            </p:grpSp>
            <p:sp>
              <p:nvSpPr>
                <p:cNvPr id="33844" name="Text Box 222"/>
                <p:cNvSpPr txBox="1">
                  <a:spLocks noChangeArrowheads="1"/>
                </p:cNvSpPr>
                <p:nvPr/>
              </p:nvSpPr>
              <p:spPr bwMode="auto">
                <a:xfrm>
                  <a:off x="3401" y="1437"/>
                  <a:ext cx="480" cy="225"/>
                </a:xfrm>
                <a:prstGeom prst="rect">
                  <a:avLst/>
                </a:prstGeom>
                <a:noFill/>
                <a:ln w="6350" algn="ctr">
                  <a:noFill/>
                  <a:miter lim="800000"/>
                  <a:headEnd/>
                  <a:tailEnd/>
                </a:ln>
              </p:spPr>
              <p:txBody>
                <a:bodyPr lIns="82124" tIns="41061" rIns="82124" bIns="41061">
                  <a:spAutoFit/>
                </a:bodyPr>
                <a:lstStyle/>
                <a:p>
                  <a:pPr defTabSz="814388"/>
                  <a:r>
                    <a:rPr lang="en-US" sz="2000" dirty="0" smtClean="0">
                      <a:solidFill>
                        <a:srgbClr val="FFFFFF"/>
                      </a:solidFill>
                    </a:rPr>
                    <a:t>45</a:t>
                  </a:r>
                  <a:r>
                    <a:rPr lang="en-US" sz="1400" dirty="0" smtClean="0">
                      <a:solidFill>
                        <a:srgbClr val="FFFFFF"/>
                      </a:solidFill>
                    </a:rPr>
                    <a:t>%</a:t>
                  </a:r>
                  <a:endParaRPr lang="en-US" sz="1400" dirty="0">
                    <a:solidFill>
                      <a:srgbClr val="FFFFFF"/>
                    </a:solidFill>
                  </a:endParaRPr>
                </a:p>
              </p:txBody>
            </p:sp>
          </p:grpSp>
        </p:grpSp>
        <p:grpSp>
          <p:nvGrpSpPr>
            <p:cNvPr id="33807" name="Group 223"/>
            <p:cNvGrpSpPr>
              <a:grpSpLocks/>
            </p:cNvGrpSpPr>
            <p:nvPr/>
          </p:nvGrpSpPr>
          <p:grpSpPr bwMode="auto">
            <a:xfrm>
              <a:off x="3894" y="3121"/>
              <a:ext cx="1851" cy="1108"/>
              <a:chOff x="3894" y="3030"/>
              <a:chExt cx="1851" cy="1108"/>
            </a:xfrm>
          </p:grpSpPr>
          <p:grpSp>
            <p:nvGrpSpPr>
              <p:cNvPr id="33808" name="Group 224"/>
              <p:cNvGrpSpPr>
                <a:grpSpLocks/>
              </p:cNvGrpSpPr>
              <p:nvPr/>
            </p:nvGrpSpPr>
            <p:grpSpPr bwMode="auto">
              <a:xfrm>
                <a:off x="3894" y="3030"/>
                <a:ext cx="1712" cy="1108"/>
                <a:chOff x="3894" y="3030"/>
                <a:chExt cx="1712" cy="1108"/>
              </a:xfrm>
            </p:grpSpPr>
            <p:sp>
              <p:nvSpPr>
                <p:cNvPr id="33822" name="Rectangle 225"/>
                <p:cNvSpPr>
                  <a:spLocks noChangeArrowheads="1"/>
                </p:cNvSpPr>
                <p:nvPr/>
              </p:nvSpPr>
              <p:spPr bwMode="auto">
                <a:xfrm flipV="1">
                  <a:off x="4160" y="3030"/>
                  <a:ext cx="1446" cy="298"/>
                </a:xfrm>
                <a:prstGeom prst="rect">
                  <a:avLst/>
                </a:prstGeom>
                <a:gradFill rotWithShape="1">
                  <a:gsLst>
                    <a:gs pos="0">
                      <a:srgbClr val="373737">
                        <a:alpha val="0"/>
                      </a:srgbClr>
                    </a:gs>
                    <a:gs pos="100000">
                      <a:srgbClr val="777777">
                        <a:alpha val="40999"/>
                      </a:srgbClr>
                    </a:gs>
                  </a:gsLst>
                  <a:lin ang="5400000" scaled="1"/>
                </a:gradFill>
                <a:ln w="9525" algn="ctr">
                  <a:noFill/>
                  <a:miter lim="800000"/>
                  <a:headEnd/>
                  <a:tailEnd/>
                </a:ln>
              </p:spPr>
              <p:txBody>
                <a:bodyPr lIns="82124" tIns="41061" rIns="82124" bIns="41061" anchor="ctr">
                  <a:spAutoFit/>
                </a:bodyPr>
                <a:lstStyle/>
                <a:p>
                  <a:endParaRPr lang="en-US"/>
                </a:p>
              </p:txBody>
            </p:sp>
            <p:sp>
              <p:nvSpPr>
                <p:cNvPr id="33823" name="Line 226"/>
                <p:cNvSpPr>
                  <a:spLocks noChangeShapeType="1"/>
                </p:cNvSpPr>
                <p:nvPr/>
              </p:nvSpPr>
              <p:spPr bwMode="auto">
                <a:xfrm>
                  <a:off x="4155" y="4065"/>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3824" name="Line 227"/>
                <p:cNvSpPr>
                  <a:spLocks noChangeShapeType="1"/>
                </p:cNvSpPr>
                <p:nvPr/>
              </p:nvSpPr>
              <p:spPr bwMode="auto">
                <a:xfrm>
                  <a:off x="4155" y="3898"/>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3825" name="Line 228"/>
                <p:cNvSpPr>
                  <a:spLocks noChangeShapeType="1"/>
                </p:cNvSpPr>
                <p:nvPr/>
              </p:nvSpPr>
              <p:spPr bwMode="auto">
                <a:xfrm>
                  <a:off x="4155" y="3731"/>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3826" name="Line 229"/>
                <p:cNvSpPr>
                  <a:spLocks noChangeShapeType="1"/>
                </p:cNvSpPr>
                <p:nvPr/>
              </p:nvSpPr>
              <p:spPr bwMode="auto">
                <a:xfrm>
                  <a:off x="4155" y="3566"/>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3827" name="Line 230"/>
                <p:cNvSpPr>
                  <a:spLocks noChangeShapeType="1"/>
                </p:cNvSpPr>
                <p:nvPr/>
              </p:nvSpPr>
              <p:spPr bwMode="auto">
                <a:xfrm>
                  <a:off x="4155" y="3399"/>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3828" name="Line 231"/>
                <p:cNvSpPr>
                  <a:spLocks noChangeShapeType="1"/>
                </p:cNvSpPr>
                <p:nvPr/>
              </p:nvSpPr>
              <p:spPr bwMode="auto">
                <a:xfrm>
                  <a:off x="4155" y="3233"/>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33829" name="Text Box 232"/>
                <p:cNvSpPr txBox="1">
                  <a:spLocks noChangeArrowheads="1"/>
                </p:cNvSpPr>
                <p:nvPr/>
              </p:nvSpPr>
              <p:spPr bwMode="auto">
                <a:xfrm>
                  <a:off x="3974" y="4008"/>
                  <a:ext cx="208" cy="130"/>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0%</a:t>
                  </a:r>
                </a:p>
              </p:txBody>
            </p:sp>
            <p:sp>
              <p:nvSpPr>
                <p:cNvPr id="33830" name="Text Box 233"/>
                <p:cNvSpPr txBox="1">
                  <a:spLocks noChangeArrowheads="1"/>
                </p:cNvSpPr>
                <p:nvPr/>
              </p:nvSpPr>
              <p:spPr bwMode="auto">
                <a:xfrm>
                  <a:off x="3934" y="3841"/>
                  <a:ext cx="248" cy="129"/>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20%</a:t>
                  </a:r>
                </a:p>
              </p:txBody>
            </p:sp>
            <p:sp>
              <p:nvSpPr>
                <p:cNvPr id="33831" name="Text Box 234"/>
                <p:cNvSpPr txBox="1">
                  <a:spLocks noChangeArrowheads="1"/>
                </p:cNvSpPr>
                <p:nvPr/>
              </p:nvSpPr>
              <p:spPr bwMode="auto">
                <a:xfrm>
                  <a:off x="3934" y="3683"/>
                  <a:ext cx="248" cy="128"/>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40%</a:t>
                  </a:r>
                </a:p>
              </p:txBody>
            </p:sp>
            <p:sp>
              <p:nvSpPr>
                <p:cNvPr id="33832" name="Text Box 235"/>
                <p:cNvSpPr txBox="1">
                  <a:spLocks noChangeArrowheads="1"/>
                </p:cNvSpPr>
                <p:nvPr/>
              </p:nvSpPr>
              <p:spPr bwMode="auto">
                <a:xfrm>
                  <a:off x="3934" y="3518"/>
                  <a:ext cx="248" cy="128"/>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60%</a:t>
                  </a:r>
                </a:p>
              </p:txBody>
            </p:sp>
            <p:sp>
              <p:nvSpPr>
                <p:cNvPr id="33833" name="Text Box 236"/>
                <p:cNvSpPr txBox="1">
                  <a:spLocks noChangeArrowheads="1"/>
                </p:cNvSpPr>
                <p:nvPr/>
              </p:nvSpPr>
              <p:spPr bwMode="auto">
                <a:xfrm>
                  <a:off x="3934" y="3339"/>
                  <a:ext cx="248" cy="129"/>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80%</a:t>
                  </a:r>
                </a:p>
              </p:txBody>
            </p:sp>
            <p:sp>
              <p:nvSpPr>
                <p:cNvPr id="33834" name="Text Box 237"/>
                <p:cNvSpPr txBox="1">
                  <a:spLocks noChangeArrowheads="1"/>
                </p:cNvSpPr>
                <p:nvPr/>
              </p:nvSpPr>
              <p:spPr bwMode="auto">
                <a:xfrm>
                  <a:off x="3894" y="3181"/>
                  <a:ext cx="288" cy="129"/>
                </a:xfrm>
                <a:prstGeom prst="rect">
                  <a:avLst/>
                </a:prstGeom>
                <a:noFill/>
                <a:ln w="19050" algn="ctr">
                  <a:noFill/>
                  <a:miter lim="800000"/>
                  <a:headEnd/>
                  <a:tailEnd/>
                </a:ln>
              </p:spPr>
              <p:txBody>
                <a:bodyPr wrap="none" lIns="82124" tIns="41061" rIns="82124" bIns="41061">
                  <a:spAutoFit/>
                </a:bodyPr>
                <a:lstStyle/>
                <a:p>
                  <a:pPr algn="r" defTabSz="814388"/>
                  <a:r>
                    <a:rPr lang="en-US" sz="900">
                      <a:solidFill>
                        <a:srgbClr val="8E8E95"/>
                      </a:solidFill>
                    </a:rPr>
                    <a:t>100%</a:t>
                  </a:r>
                </a:p>
              </p:txBody>
            </p:sp>
            <p:sp>
              <p:nvSpPr>
                <p:cNvPr id="33835" name="Text Box 238"/>
                <p:cNvSpPr txBox="1">
                  <a:spLocks noChangeArrowheads="1"/>
                </p:cNvSpPr>
                <p:nvPr/>
              </p:nvSpPr>
              <p:spPr bwMode="auto">
                <a:xfrm>
                  <a:off x="4157" y="3058"/>
                  <a:ext cx="1432" cy="173"/>
                </a:xfrm>
                <a:prstGeom prst="rect">
                  <a:avLst/>
                </a:prstGeom>
                <a:noFill/>
                <a:ln w="19050" algn="ctr">
                  <a:noFill/>
                  <a:miter lim="800000"/>
                  <a:headEnd/>
                  <a:tailEnd/>
                </a:ln>
              </p:spPr>
              <p:txBody>
                <a:bodyPr lIns="82124" tIns="41061" rIns="82124" bIns="41061">
                  <a:spAutoFit/>
                </a:bodyPr>
                <a:lstStyle/>
                <a:p>
                  <a:pPr defTabSz="814388"/>
                  <a:r>
                    <a:rPr lang="en-US" sz="1400">
                      <a:solidFill>
                        <a:srgbClr val="FFFFFF"/>
                      </a:solidFill>
                    </a:rPr>
                    <a:t>Web Conferencing</a:t>
                  </a:r>
                </a:p>
              </p:txBody>
            </p:sp>
          </p:grpSp>
          <p:sp>
            <p:nvSpPr>
              <p:cNvPr id="33809" name="Freeform 239"/>
              <p:cNvSpPr>
                <a:spLocks/>
              </p:cNvSpPr>
              <p:nvPr/>
            </p:nvSpPr>
            <p:spPr bwMode="auto">
              <a:xfrm>
                <a:off x="4192" y="3668"/>
                <a:ext cx="1366" cy="28"/>
              </a:xfrm>
              <a:custGeom>
                <a:avLst/>
                <a:gdLst>
                  <a:gd name="T0" fmla="*/ 0 w 1366"/>
                  <a:gd name="T1" fmla="*/ 28 h 28"/>
                  <a:gd name="T2" fmla="*/ 276 w 1366"/>
                  <a:gd name="T3" fmla="*/ 10 h 28"/>
                  <a:gd name="T4" fmla="*/ 580 w 1366"/>
                  <a:gd name="T5" fmla="*/ 2 h 28"/>
                  <a:gd name="T6" fmla="*/ 1366 w 1366"/>
                  <a:gd name="T7" fmla="*/ 0 h 28"/>
                  <a:gd name="T8" fmla="*/ 0 60000 65536"/>
                  <a:gd name="T9" fmla="*/ 0 60000 65536"/>
                  <a:gd name="T10" fmla="*/ 0 60000 65536"/>
                  <a:gd name="T11" fmla="*/ 0 60000 65536"/>
                  <a:gd name="T12" fmla="*/ 0 w 1366"/>
                  <a:gd name="T13" fmla="*/ 0 h 28"/>
                  <a:gd name="T14" fmla="*/ 1366 w 1366"/>
                  <a:gd name="T15" fmla="*/ 28 h 28"/>
                </a:gdLst>
                <a:ahLst/>
                <a:cxnLst>
                  <a:cxn ang="T8">
                    <a:pos x="T0" y="T1"/>
                  </a:cxn>
                  <a:cxn ang="T9">
                    <a:pos x="T2" y="T3"/>
                  </a:cxn>
                  <a:cxn ang="T10">
                    <a:pos x="T4" y="T5"/>
                  </a:cxn>
                  <a:cxn ang="T11">
                    <a:pos x="T6" y="T7"/>
                  </a:cxn>
                </a:cxnLst>
                <a:rect l="T12" t="T13" r="T14" b="T15"/>
                <a:pathLst>
                  <a:path w="1366" h="28">
                    <a:moveTo>
                      <a:pt x="0" y="28"/>
                    </a:moveTo>
                    <a:lnTo>
                      <a:pt x="276" y="10"/>
                    </a:lnTo>
                    <a:lnTo>
                      <a:pt x="580" y="2"/>
                    </a:lnTo>
                    <a:lnTo>
                      <a:pt x="1366" y="0"/>
                    </a:lnTo>
                  </a:path>
                </a:pathLst>
              </a:custGeom>
              <a:noFill/>
              <a:ln w="50800">
                <a:solidFill>
                  <a:schemeClr val="accent1"/>
                </a:solidFill>
                <a:round/>
                <a:headEnd/>
                <a:tailEnd/>
              </a:ln>
            </p:spPr>
            <p:txBody>
              <a:bodyPr lIns="82124" tIns="41061" rIns="82124" bIns="41061" anchor="ctr">
                <a:spAutoFit/>
              </a:bodyPr>
              <a:lstStyle/>
              <a:p>
                <a:endParaRPr lang="en-US"/>
              </a:p>
            </p:txBody>
          </p:sp>
          <p:sp>
            <p:nvSpPr>
              <p:cNvPr id="33810" name="Freeform 240"/>
              <p:cNvSpPr>
                <a:spLocks/>
              </p:cNvSpPr>
              <p:nvPr/>
            </p:nvSpPr>
            <p:spPr bwMode="auto">
              <a:xfrm>
                <a:off x="4196" y="3910"/>
                <a:ext cx="1338" cy="64"/>
              </a:xfrm>
              <a:custGeom>
                <a:avLst/>
                <a:gdLst>
                  <a:gd name="T0" fmla="*/ 0 w 1338"/>
                  <a:gd name="T1" fmla="*/ 64 h 64"/>
                  <a:gd name="T2" fmla="*/ 200 w 1338"/>
                  <a:gd name="T3" fmla="*/ 46 h 64"/>
                  <a:gd name="T4" fmla="*/ 356 w 1338"/>
                  <a:gd name="T5" fmla="*/ 36 h 64"/>
                  <a:gd name="T6" fmla="*/ 556 w 1338"/>
                  <a:gd name="T7" fmla="*/ 16 h 64"/>
                  <a:gd name="T8" fmla="*/ 786 w 1338"/>
                  <a:gd name="T9" fmla="*/ 26 h 64"/>
                  <a:gd name="T10" fmla="*/ 1138 w 1338"/>
                  <a:gd name="T11" fmla="*/ 4 h 64"/>
                  <a:gd name="T12" fmla="*/ 1338 w 1338"/>
                  <a:gd name="T13" fmla="*/ 0 h 64"/>
                  <a:gd name="T14" fmla="*/ 0 60000 65536"/>
                  <a:gd name="T15" fmla="*/ 0 60000 65536"/>
                  <a:gd name="T16" fmla="*/ 0 60000 65536"/>
                  <a:gd name="T17" fmla="*/ 0 60000 65536"/>
                  <a:gd name="T18" fmla="*/ 0 60000 65536"/>
                  <a:gd name="T19" fmla="*/ 0 60000 65536"/>
                  <a:gd name="T20" fmla="*/ 0 60000 65536"/>
                  <a:gd name="T21" fmla="*/ 0 w 1338"/>
                  <a:gd name="T22" fmla="*/ 0 h 64"/>
                  <a:gd name="T23" fmla="*/ 1338 w 1338"/>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8" h="64">
                    <a:moveTo>
                      <a:pt x="0" y="64"/>
                    </a:moveTo>
                    <a:lnTo>
                      <a:pt x="200" y="46"/>
                    </a:lnTo>
                    <a:lnTo>
                      <a:pt x="356" y="36"/>
                    </a:lnTo>
                    <a:lnTo>
                      <a:pt x="556" y="16"/>
                    </a:lnTo>
                    <a:lnTo>
                      <a:pt x="786" y="26"/>
                    </a:lnTo>
                    <a:lnTo>
                      <a:pt x="1138" y="4"/>
                    </a:lnTo>
                    <a:lnTo>
                      <a:pt x="1338" y="0"/>
                    </a:lnTo>
                  </a:path>
                </a:pathLst>
              </a:custGeom>
              <a:noFill/>
              <a:ln w="25400">
                <a:solidFill>
                  <a:srgbClr val="A0C02A"/>
                </a:solidFill>
                <a:round/>
                <a:headEnd/>
                <a:tailEnd/>
              </a:ln>
            </p:spPr>
            <p:txBody>
              <a:bodyPr lIns="82124" tIns="41061" rIns="82124" bIns="41061" anchor="ctr">
                <a:spAutoFit/>
              </a:bodyPr>
              <a:lstStyle/>
              <a:p>
                <a:endParaRPr lang="en-US"/>
              </a:p>
            </p:txBody>
          </p:sp>
          <p:sp>
            <p:nvSpPr>
              <p:cNvPr id="33811" name="Freeform 241"/>
              <p:cNvSpPr>
                <a:spLocks/>
              </p:cNvSpPr>
              <p:nvPr/>
            </p:nvSpPr>
            <p:spPr bwMode="auto">
              <a:xfrm>
                <a:off x="4198" y="3918"/>
                <a:ext cx="1348" cy="76"/>
              </a:xfrm>
              <a:custGeom>
                <a:avLst/>
                <a:gdLst>
                  <a:gd name="T0" fmla="*/ 0 w 1348"/>
                  <a:gd name="T1" fmla="*/ 0 h 76"/>
                  <a:gd name="T2" fmla="*/ 222 w 1348"/>
                  <a:gd name="T3" fmla="*/ 14 h 76"/>
                  <a:gd name="T4" fmla="*/ 542 w 1348"/>
                  <a:gd name="T5" fmla="*/ 38 h 76"/>
                  <a:gd name="T6" fmla="*/ 790 w 1348"/>
                  <a:gd name="T7" fmla="*/ 46 h 76"/>
                  <a:gd name="T8" fmla="*/ 1180 w 1348"/>
                  <a:gd name="T9" fmla="*/ 66 h 76"/>
                  <a:gd name="T10" fmla="*/ 1348 w 1348"/>
                  <a:gd name="T11" fmla="*/ 76 h 76"/>
                  <a:gd name="T12" fmla="*/ 0 60000 65536"/>
                  <a:gd name="T13" fmla="*/ 0 60000 65536"/>
                  <a:gd name="T14" fmla="*/ 0 60000 65536"/>
                  <a:gd name="T15" fmla="*/ 0 60000 65536"/>
                  <a:gd name="T16" fmla="*/ 0 60000 65536"/>
                  <a:gd name="T17" fmla="*/ 0 60000 65536"/>
                  <a:gd name="T18" fmla="*/ 0 w 1348"/>
                  <a:gd name="T19" fmla="*/ 0 h 76"/>
                  <a:gd name="T20" fmla="*/ 1348 w 1348"/>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1348" h="76">
                    <a:moveTo>
                      <a:pt x="0" y="0"/>
                    </a:moveTo>
                    <a:lnTo>
                      <a:pt x="222" y="14"/>
                    </a:lnTo>
                    <a:lnTo>
                      <a:pt x="542" y="38"/>
                    </a:lnTo>
                    <a:lnTo>
                      <a:pt x="790" y="46"/>
                    </a:lnTo>
                    <a:lnTo>
                      <a:pt x="1180" y="66"/>
                    </a:lnTo>
                    <a:lnTo>
                      <a:pt x="1348" y="76"/>
                    </a:lnTo>
                  </a:path>
                </a:pathLst>
              </a:custGeom>
              <a:noFill/>
              <a:ln w="25400">
                <a:solidFill>
                  <a:srgbClr val="EE6804"/>
                </a:solidFill>
                <a:round/>
                <a:headEnd/>
                <a:tailEnd/>
              </a:ln>
            </p:spPr>
            <p:txBody>
              <a:bodyPr lIns="82124" tIns="41061" rIns="82124" bIns="41061" anchor="ctr">
                <a:spAutoFit/>
              </a:bodyPr>
              <a:lstStyle/>
              <a:p>
                <a:endParaRPr lang="en-US"/>
              </a:p>
            </p:txBody>
          </p:sp>
          <p:sp>
            <p:nvSpPr>
              <p:cNvPr id="33812" name="Freeform 242"/>
              <p:cNvSpPr>
                <a:spLocks/>
              </p:cNvSpPr>
              <p:nvPr/>
            </p:nvSpPr>
            <p:spPr bwMode="auto">
              <a:xfrm>
                <a:off x="4200" y="3886"/>
                <a:ext cx="1334" cy="52"/>
              </a:xfrm>
              <a:custGeom>
                <a:avLst/>
                <a:gdLst>
                  <a:gd name="T0" fmla="*/ 0 w 1334"/>
                  <a:gd name="T1" fmla="*/ 0 h 52"/>
                  <a:gd name="T2" fmla="*/ 422 w 1334"/>
                  <a:gd name="T3" fmla="*/ 14 h 52"/>
                  <a:gd name="T4" fmla="*/ 588 w 1334"/>
                  <a:gd name="T5" fmla="*/ 10 h 52"/>
                  <a:gd name="T6" fmla="*/ 764 w 1334"/>
                  <a:gd name="T7" fmla="*/ 26 h 52"/>
                  <a:gd name="T8" fmla="*/ 992 w 1334"/>
                  <a:gd name="T9" fmla="*/ 28 h 52"/>
                  <a:gd name="T10" fmla="*/ 1334 w 1334"/>
                  <a:gd name="T11" fmla="*/ 52 h 52"/>
                  <a:gd name="T12" fmla="*/ 0 60000 65536"/>
                  <a:gd name="T13" fmla="*/ 0 60000 65536"/>
                  <a:gd name="T14" fmla="*/ 0 60000 65536"/>
                  <a:gd name="T15" fmla="*/ 0 60000 65536"/>
                  <a:gd name="T16" fmla="*/ 0 60000 65536"/>
                  <a:gd name="T17" fmla="*/ 0 60000 65536"/>
                  <a:gd name="T18" fmla="*/ 0 w 1334"/>
                  <a:gd name="T19" fmla="*/ 0 h 52"/>
                  <a:gd name="T20" fmla="*/ 1334 w 1334"/>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1334" h="52">
                    <a:moveTo>
                      <a:pt x="0" y="0"/>
                    </a:moveTo>
                    <a:lnTo>
                      <a:pt x="422" y="14"/>
                    </a:lnTo>
                    <a:lnTo>
                      <a:pt x="588" y="10"/>
                    </a:lnTo>
                    <a:lnTo>
                      <a:pt x="764" y="26"/>
                    </a:lnTo>
                    <a:lnTo>
                      <a:pt x="992" y="28"/>
                    </a:lnTo>
                    <a:lnTo>
                      <a:pt x="1334" y="52"/>
                    </a:lnTo>
                  </a:path>
                </a:pathLst>
              </a:custGeom>
              <a:noFill/>
              <a:ln w="25400">
                <a:solidFill>
                  <a:schemeClr val="folHlink"/>
                </a:solidFill>
                <a:round/>
                <a:headEnd/>
                <a:tailEnd/>
              </a:ln>
            </p:spPr>
            <p:txBody>
              <a:bodyPr lIns="82124" tIns="41061" rIns="82124" bIns="41061" anchor="ctr">
                <a:spAutoFit/>
              </a:bodyPr>
              <a:lstStyle/>
              <a:p>
                <a:endParaRPr lang="en-US"/>
              </a:p>
            </p:txBody>
          </p:sp>
          <p:sp>
            <p:nvSpPr>
              <p:cNvPr id="33813" name="Freeform 243"/>
              <p:cNvSpPr>
                <a:spLocks/>
              </p:cNvSpPr>
              <p:nvPr/>
            </p:nvSpPr>
            <p:spPr bwMode="auto">
              <a:xfrm>
                <a:off x="4196" y="4056"/>
                <a:ext cx="1352" cy="14"/>
              </a:xfrm>
              <a:custGeom>
                <a:avLst/>
                <a:gdLst>
                  <a:gd name="T0" fmla="*/ 0 w 1352"/>
                  <a:gd name="T1" fmla="*/ 0 h 14"/>
                  <a:gd name="T2" fmla="*/ 422 w 1352"/>
                  <a:gd name="T3" fmla="*/ 6 h 14"/>
                  <a:gd name="T4" fmla="*/ 684 w 1352"/>
                  <a:gd name="T5" fmla="*/ 8 h 14"/>
                  <a:gd name="T6" fmla="*/ 994 w 1352"/>
                  <a:gd name="T7" fmla="*/ 14 h 14"/>
                  <a:gd name="T8" fmla="*/ 1352 w 1352"/>
                  <a:gd name="T9" fmla="*/ 12 h 14"/>
                  <a:gd name="T10" fmla="*/ 0 60000 65536"/>
                  <a:gd name="T11" fmla="*/ 0 60000 65536"/>
                  <a:gd name="T12" fmla="*/ 0 60000 65536"/>
                  <a:gd name="T13" fmla="*/ 0 60000 65536"/>
                  <a:gd name="T14" fmla="*/ 0 60000 65536"/>
                  <a:gd name="T15" fmla="*/ 0 w 1352"/>
                  <a:gd name="T16" fmla="*/ 0 h 14"/>
                  <a:gd name="T17" fmla="*/ 1352 w 1352"/>
                  <a:gd name="T18" fmla="*/ 14 h 14"/>
                </a:gdLst>
                <a:ahLst/>
                <a:cxnLst>
                  <a:cxn ang="T10">
                    <a:pos x="T0" y="T1"/>
                  </a:cxn>
                  <a:cxn ang="T11">
                    <a:pos x="T2" y="T3"/>
                  </a:cxn>
                  <a:cxn ang="T12">
                    <a:pos x="T4" y="T5"/>
                  </a:cxn>
                  <a:cxn ang="T13">
                    <a:pos x="T6" y="T7"/>
                  </a:cxn>
                  <a:cxn ang="T14">
                    <a:pos x="T8" y="T9"/>
                  </a:cxn>
                </a:cxnLst>
                <a:rect l="T15" t="T16" r="T17" b="T18"/>
                <a:pathLst>
                  <a:path w="1352" h="14">
                    <a:moveTo>
                      <a:pt x="0" y="0"/>
                    </a:moveTo>
                    <a:lnTo>
                      <a:pt x="422" y="6"/>
                    </a:lnTo>
                    <a:lnTo>
                      <a:pt x="684" y="8"/>
                    </a:lnTo>
                    <a:lnTo>
                      <a:pt x="994" y="14"/>
                    </a:lnTo>
                    <a:lnTo>
                      <a:pt x="1352" y="12"/>
                    </a:lnTo>
                  </a:path>
                </a:pathLst>
              </a:custGeom>
              <a:noFill/>
              <a:ln w="25400">
                <a:solidFill>
                  <a:schemeClr val="hlink"/>
                </a:solidFill>
                <a:round/>
                <a:headEnd/>
                <a:tailEnd/>
              </a:ln>
            </p:spPr>
            <p:txBody>
              <a:bodyPr lIns="82124" tIns="41061" rIns="82124" bIns="41061" anchor="ctr">
                <a:spAutoFit/>
              </a:bodyPr>
              <a:lstStyle/>
              <a:p>
                <a:endParaRPr lang="en-US"/>
              </a:p>
            </p:txBody>
          </p:sp>
          <p:sp>
            <p:nvSpPr>
              <p:cNvPr id="33814" name="Freeform 244"/>
              <p:cNvSpPr>
                <a:spLocks/>
              </p:cNvSpPr>
              <p:nvPr/>
            </p:nvSpPr>
            <p:spPr bwMode="auto">
              <a:xfrm>
                <a:off x="4198" y="4016"/>
                <a:ext cx="1338" cy="28"/>
              </a:xfrm>
              <a:custGeom>
                <a:avLst/>
                <a:gdLst>
                  <a:gd name="T0" fmla="*/ 0 w 1338"/>
                  <a:gd name="T1" fmla="*/ 24 h 28"/>
                  <a:gd name="T2" fmla="*/ 236 w 1338"/>
                  <a:gd name="T3" fmla="*/ 22 h 28"/>
                  <a:gd name="T4" fmla="*/ 568 w 1338"/>
                  <a:gd name="T5" fmla="*/ 28 h 28"/>
                  <a:gd name="T6" fmla="*/ 758 w 1338"/>
                  <a:gd name="T7" fmla="*/ 28 h 28"/>
                  <a:gd name="T8" fmla="*/ 1152 w 1338"/>
                  <a:gd name="T9" fmla="*/ 8 h 28"/>
                  <a:gd name="T10" fmla="*/ 1338 w 1338"/>
                  <a:gd name="T11" fmla="*/ 0 h 28"/>
                  <a:gd name="T12" fmla="*/ 0 60000 65536"/>
                  <a:gd name="T13" fmla="*/ 0 60000 65536"/>
                  <a:gd name="T14" fmla="*/ 0 60000 65536"/>
                  <a:gd name="T15" fmla="*/ 0 60000 65536"/>
                  <a:gd name="T16" fmla="*/ 0 60000 65536"/>
                  <a:gd name="T17" fmla="*/ 0 60000 65536"/>
                  <a:gd name="T18" fmla="*/ 0 w 1338"/>
                  <a:gd name="T19" fmla="*/ 0 h 28"/>
                  <a:gd name="T20" fmla="*/ 1338 w 1338"/>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1338" h="28">
                    <a:moveTo>
                      <a:pt x="0" y="24"/>
                    </a:moveTo>
                    <a:lnTo>
                      <a:pt x="236" y="22"/>
                    </a:lnTo>
                    <a:lnTo>
                      <a:pt x="568" y="28"/>
                    </a:lnTo>
                    <a:lnTo>
                      <a:pt x="758" y="28"/>
                    </a:lnTo>
                    <a:lnTo>
                      <a:pt x="1152" y="8"/>
                    </a:lnTo>
                    <a:lnTo>
                      <a:pt x="1338" y="0"/>
                    </a:lnTo>
                  </a:path>
                </a:pathLst>
              </a:custGeom>
              <a:noFill/>
              <a:ln w="25400">
                <a:solidFill>
                  <a:schemeClr val="accent2"/>
                </a:solidFill>
                <a:round/>
                <a:headEnd/>
                <a:tailEnd/>
              </a:ln>
            </p:spPr>
            <p:txBody>
              <a:bodyPr lIns="82124" tIns="41061" rIns="82124" bIns="41061" anchor="ctr">
                <a:spAutoFit/>
              </a:bodyPr>
              <a:lstStyle/>
              <a:p>
                <a:endParaRPr lang="en-US"/>
              </a:p>
            </p:txBody>
          </p:sp>
          <p:sp>
            <p:nvSpPr>
              <p:cNvPr id="33815" name="Freeform 245"/>
              <p:cNvSpPr>
                <a:spLocks/>
              </p:cNvSpPr>
              <p:nvPr/>
            </p:nvSpPr>
            <p:spPr bwMode="auto">
              <a:xfrm>
                <a:off x="4196" y="4044"/>
                <a:ext cx="1350" cy="10"/>
              </a:xfrm>
              <a:custGeom>
                <a:avLst/>
                <a:gdLst>
                  <a:gd name="T0" fmla="*/ 0 w 1350"/>
                  <a:gd name="T1" fmla="*/ 10 h 10"/>
                  <a:gd name="T2" fmla="*/ 354 w 1350"/>
                  <a:gd name="T3" fmla="*/ 10 h 10"/>
                  <a:gd name="T4" fmla="*/ 652 w 1350"/>
                  <a:gd name="T5" fmla="*/ 10 h 10"/>
                  <a:gd name="T6" fmla="*/ 1056 w 1350"/>
                  <a:gd name="T7" fmla="*/ 0 h 10"/>
                  <a:gd name="T8" fmla="*/ 1350 w 1350"/>
                  <a:gd name="T9" fmla="*/ 0 h 10"/>
                  <a:gd name="T10" fmla="*/ 0 60000 65536"/>
                  <a:gd name="T11" fmla="*/ 0 60000 65536"/>
                  <a:gd name="T12" fmla="*/ 0 60000 65536"/>
                  <a:gd name="T13" fmla="*/ 0 60000 65536"/>
                  <a:gd name="T14" fmla="*/ 0 60000 65536"/>
                  <a:gd name="T15" fmla="*/ 0 w 1350"/>
                  <a:gd name="T16" fmla="*/ 0 h 10"/>
                  <a:gd name="T17" fmla="*/ 1350 w 1350"/>
                  <a:gd name="T18" fmla="*/ 10 h 10"/>
                </a:gdLst>
                <a:ahLst/>
                <a:cxnLst>
                  <a:cxn ang="T10">
                    <a:pos x="T0" y="T1"/>
                  </a:cxn>
                  <a:cxn ang="T11">
                    <a:pos x="T2" y="T3"/>
                  </a:cxn>
                  <a:cxn ang="T12">
                    <a:pos x="T4" y="T5"/>
                  </a:cxn>
                  <a:cxn ang="T13">
                    <a:pos x="T6" y="T7"/>
                  </a:cxn>
                  <a:cxn ang="T14">
                    <a:pos x="T8" y="T9"/>
                  </a:cxn>
                </a:cxnLst>
                <a:rect l="T15" t="T16" r="T17" b="T18"/>
                <a:pathLst>
                  <a:path w="1350" h="10">
                    <a:moveTo>
                      <a:pt x="0" y="10"/>
                    </a:moveTo>
                    <a:lnTo>
                      <a:pt x="354" y="10"/>
                    </a:lnTo>
                    <a:lnTo>
                      <a:pt x="652" y="10"/>
                    </a:lnTo>
                    <a:lnTo>
                      <a:pt x="1056" y="0"/>
                    </a:lnTo>
                    <a:lnTo>
                      <a:pt x="1350" y="0"/>
                    </a:lnTo>
                  </a:path>
                </a:pathLst>
              </a:custGeom>
              <a:noFill/>
              <a:ln w="25400">
                <a:solidFill>
                  <a:srgbClr val="FFFF00"/>
                </a:solidFill>
                <a:round/>
                <a:headEnd/>
                <a:tailEnd/>
              </a:ln>
            </p:spPr>
            <p:txBody>
              <a:bodyPr lIns="82124" tIns="41061" rIns="82124" bIns="41061" anchor="ctr">
                <a:spAutoFit/>
              </a:bodyPr>
              <a:lstStyle/>
              <a:p>
                <a:endParaRPr lang="en-US"/>
              </a:p>
            </p:txBody>
          </p:sp>
          <p:sp>
            <p:nvSpPr>
              <p:cNvPr id="33816" name="Text Box 246"/>
              <p:cNvSpPr txBox="1">
                <a:spLocks noChangeArrowheads="1"/>
              </p:cNvSpPr>
              <p:nvPr/>
            </p:nvSpPr>
            <p:spPr bwMode="auto">
              <a:xfrm>
                <a:off x="4131" y="3723"/>
                <a:ext cx="728" cy="165"/>
              </a:xfrm>
              <a:prstGeom prst="rect">
                <a:avLst/>
              </a:prstGeom>
              <a:noFill/>
              <a:ln w="19050" algn="ctr">
                <a:noFill/>
                <a:miter lim="800000"/>
                <a:headEnd/>
                <a:tailEnd/>
              </a:ln>
            </p:spPr>
            <p:txBody>
              <a:bodyPr wrap="none" lIns="82124" tIns="41061" rIns="82124" bIns="41061">
                <a:spAutoFit/>
              </a:bodyPr>
              <a:lstStyle/>
              <a:p>
                <a:pPr defTabSz="814388"/>
                <a:r>
                  <a:rPr lang="en-US">
                    <a:solidFill>
                      <a:schemeClr val="tx2"/>
                    </a:solidFill>
                  </a:rPr>
                  <a:t>Cisco/WebEx</a:t>
                </a:r>
              </a:p>
            </p:txBody>
          </p:sp>
          <p:grpSp>
            <p:nvGrpSpPr>
              <p:cNvPr id="33817" name="Group 247"/>
              <p:cNvGrpSpPr>
                <a:grpSpLocks/>
              </p:cNvGrpSpPr>
              <p:nvPr/>
            </p:nvGrpSpPr>
            <p:grpSpPr bwMode="auto">
              <a:xfrm>
                <a:off x="5265" y="3301"/>
                <a:ext cx="480" cy="398"/>
                <a:chOff x="3401" y="1351"/>
                <a:chExt cx="480" cy="398"/>
              </a:xfrm>
            </p:grpSpPr>
            <p:grpSp>
              <p:nvGrpSpPr>
                <p:cNvPr id="33818" name="Group 248"/>
                <p:cNvGrpSpPr>
                  <a:grpSpLocks/>
                </p:cNvGrpSpPr>
                <p:nvPr/>
              </p:nvGrpSpPr>
              <p:grpSpPr bwMode="auto">
                <a:xfrm>
                  <a:off x="3442" y="1351"/>
                  <a:ext cx="398" cy="398"/>
                  <a:chOff x="3391" y="1300"/>
                  <a:chExt cx="500" cy="500"/>
                </a:xfrm>
              </p:grpSpPr>
              <p:sp>
                <p:nvSpPr>
                  <p:cNvPr id="33820" name="Oval 249"/>
                  <p:cNvSpPr>
                    <a:spLocks noChangeArrowheads="1"/>
                  </p:cNvSpPr>
                  <p:nvPr/>
                </p:nvSpPr>
                <p:spPr bwMode="auto">
                  <a:xfrm flipV="1">
                    <a:off x="3391" y="1300"/>
                    <a:ext cx="500" cy="500"/>
                  </a:xfrm>
                  <a:prstGeom prst="ellipse">
                    <a:avLst/>
                  </a:prstGeom>
                  <a:solidFill>
                    <a:srgbClr val="000000"/>
                  </a:solidFill>
                  <a:ln w="19050" algn="ctr">
                    <a:solidFill>
                      <a:srgbClr val="969696"/>
                    </a:solidFill>
                    <a:round/>
                    <a:headEnd/>
                    <a:tailEnd/>
                  </a:ln>
                </p:spPr>
                <p:txBody>
                  <a:bodyPr lIns="82124" tIns="41061" rIns="82124" bIns="41061" anchor="ctr">
                    <a:spAutoFit/>
                  </a:bodyPr>
                  <a:lstStyle/>
                  <a:p>
                    <a:endParaRPr lang="en-US"/>
                  </a:p>
                </p:txBody>
              </p:sp>
              <p:sp>
                <p:nvSpPr>
                  <p:cNvPr id="33821" name="Oval 250"/>
                  <p:cNvSpPr>
                    <a:spLocks noChangeArrowheads="1"/>
                  </p:cNvSpPr>
                  <p:nvPr/>
                </p:nvSpPr>
                <p:spPr bwMode="auto">
                  <a:xfrm flipV="1">
                    <a:off x="3418" y="1327"/>
                    <a:ext cx="446" cy="446"/>
                  </a:xfrm>
                  <a:prstGeom prst="ellipse">
                    <a:avLst/>
                  </a:prstGeom>
                  <a:solidFill>
                    <a:srgbClr val="000000"/>
                  </a:solidFill>
                  <a:ln w="25400" algn="ctr">
                    <a:solidFill>
                      <a:schemeClr val="accent1"/>
                    </a:solidFill>
                    <a:round/>
                    <a:headEnd/>
                    <a:tailEnd/>
                  </a:ln>
                </p:spPr>
                <p:txBody>
                  <a:bodyPr lIns="82124" tIns="41061" rIns="82124" bIns="41061" anchor="ctr">
                    <a:spAutoFit/>
                  </a:bodyPr>
                  <a:lstStyle/>
                  <a:p>
                    <a:endParaRPr lang="en-US"/>
                  </a:p>
                </p:txBody>
              </p:sp>
            </p:grpSp>
            <p:sp>
              <p:nvSpPr>
                <p:cNvPr id="33819" name="Text Box 251"/>
                <p:cNvSpPr txBox="1">
                  <a:spLocks noChangeArrowheads="1"/>
                </p:cNvSpPr>
                <p:nvPr/>
              </p:nvSpPr>
              <p:spPr bwMode="auto">
                <a:xfrm>
                  <a:off x="3401" y="1437"/>
                  <a:ext cx="480" cy="227"/>
                </a:xfrm>
                <a:prstGeom prst="rect">
                  <a:avLst/>
                </a:prstGeom>
                <a:noFill/>
                <a:ln w="6350" algn="ctr">
                  <a:noFill/>
                  <a:miter lim="800000"/>
                  <a:headEnd/>
                  <a:tailEnd/>
                </a:ln>
              </p:spPr>
              <p:txBody>
                <a:bodyPr lIns="82124" tIns="41061" rIns="82124" bIns="41061">
                  <a:spAutoFit/>
                </a:bodyPr>
                <a:lstStyle/>
                <a:p>
                  <a:pPr defTabSz="814388"/>
                  <a:r>
                    <a:rPr lang="en-US" sz="2000" dirty="0" smtClean="0">
                      <a:solidFill>
                        <a:srgbClr val="FFFFFF"/>
                      </a:solidFill>
                    </a:rPr>
                    <a:t>50</a:t>
                  </a:r>
                  <a:r>
                    <a:rPr lang="en-US" sz="1400" dirty="0" smtClean="0">
                      <a:solidFill>
                        <a:srgbClr val="FFFFFF"/>
                      </a:solidFill>
                    </a:rPr>
                    <a:t>%</a:t>
                  </a:r>
                  <a:endParaRPr lang="en-US" sz="1400" dirty="0">
                    <a:solidFill>
                      <a:srgbClr val="FFFFFF"/>
                    </a:solidFill>
                  </a:endParaRPr>
                </a:p>
              </p:txBody>
            </p:sp>
          </p:grpSp>
        </p:grpSp>
      </p:grpSp>
      <p:sp>
        <p:nvSpPr>
          <p:cNvPr id="33797" name="Rectangle 252"/>
          <p:cNvSpPr>
            <a:spLocks noChangeArrowheads="1"/>
          </p:cNvSpPr>
          <p:nvPr/>
        </p:nvSpPr>
        <p:spPr bwMode="auto">
          <a:xfrm>
            <a:off x="0" y="0"/>
            <a:ext cx="9144000" cy="177800"/>
          </a:xfrm>
          <a:prstGeom prst="rect">
            <a:avLst/>
          </a:prstGeom>
          <a:solidFill>
            <a:schemeClr val="accent1"/>
          </a:solidFill>
          <a:ln w="25400" algn="ctr">
            <a:noFill/>
            <a:miter lim="800000"/>
            <a:headEnd/>
            <a:tailEnd/>
          </a:ln>
        </p:spPr>
        <p:txBody>
          <a:bodyPr wrap="none" anchor="ctr"/>
          <a:lstStyle/>
          <a:p>
            <a:endParaRPr lang="en-US"/>
          </a:p>
        </p:txBody>
      </p:sp>
    </p:spTree>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61"/>
          <p:cNvSpPr>
            <a:spLocks noChangeArrowheads="1"/>
          </p:cNvSpPr>
          <p:nvPr/>
        </p:nvSpPr>
        <p:spPr bwMode="auto">
          <a:xfrm rot="8100000">
            <a:off x="4457700" y="4959350"/>
            <a:ext cx="287338" cy="287338"/>
          </a:xfrm>
          <a:prstGeom prst="rtTriangle">
            <a:avLst/>
          </a:prstGeom>
          <a:solidFill>
            <a:schemeClr val="hlink"/>
          </a:solidFill>
          <a:ln w="19050" algn="ctr">
            <a:noFill/>
            <a:miter lim="800000"/>
            <a:headEnd/>
            <a:tailEnd/>
          </a:ln>
        </p:spPr>
        <p:txBody>
          <a:bodyPr wrap="none" lIns="82124" tIns="41061" rIns="82124" bIns="41061" anchor="ctr">
            <a:spAutoFit/>
          </a:bodyPr>
          <a:lstStyle/>
          <a:p>
            <a:endParaRPr lang="en-US"/>
          </a:p>
        </p:txBody>
      </p:sp>
      <p:sp>
        <p:nvSpPr>
          <p:cNvPr id="35843" name="Rectangle 36"/>
          <p:cNvSpPr>
            <a:spLocks noChangeArrowheads="1"/>
          </p:cNvSpPr>
          <p:nvPr/>
        </p:nvSpPr>
        <p:spPr bwMode="auto">
          <a:xfrm>
            <a:off x="655638" y="304800"/>
            <a:ext cx="8145462" cy="838200"/>
          </a:xfrm>
          <a:prstGeom prst="rect">
            <a:avLst/>
          </a:prstGeom>
          <a:noFill/>
          <a:ln w="9525" algn="ctr">
            <a:noFill/>
            <a:miter lim="800000"/>
            <a:headEnd/>
            <a:tailEnd/>
          </a:ln>
        </p:spPr>
        <p:txBody>
          <a:bodyPr lIns="82124" tIns="41061" rIns="82124" bIns="41061" anchor="b"/>
          <a:lstStyle/>
          <a:p>
            <a:pPr algn="l" defTabSz="814388" eaLnBrk="1" hangingPunct="1"/>
            <a:r>
              <a:rPr lang="en-US" sz="3200" dirty="0" smtClean="0">
                <a:solidFill>
                  <a:srgbClr val="FFFFFF"/>
                </a:solidFill>
              </a:rPr>
              <a:t>Geographical </a:t>
            </a:r>
            <a:r>
              <a:rPr lang="en-US" sz="3200" dirty="0">
                <a:solidFill>
                  <a:srgbClr val="FFFFFF"/>
                </a:solidFill>
              </a:rPr>
              <a:t>Balance </a:t>
            </a:r>
          </a:p>
        </p:txBody>
      </p:sp>
      <p:sp>
        <p:nvSpPr>
          <p:cNvPr id="35844" name="Oval 39"/>
          <p:cNvSpPr>
            <a:spLocks noChangeArrowheads="1"/>
          </p:cNvSpPr>
          <p:nvPr/>
        </p:nvSpPr>
        <p:spPr bwMode="auto">
          <a:xfrm>
            <a:off x="506413" y="5046663"/>
            <a:ext cx="8128000" cy="3916362"/>
          </a:xfrm>
          <a:prstGeom prst="ellipse">
            <a:avLst/>
          </a:prstGeom>
          <a:solidFill>
            <a:srgbClr val="000000"/>
          </a:solidFill>
          <a:ln w="25400" algn="ctr">
            <a:solidFill>
              <a:schemeClr val="hlink"/>
            </a:solidFill>
            <a:round/>
            <a:headEnd/>
            <a:tailEnd/>
          </a:ln>
        </p:spPr>
        <p:txBody>
          <a:bodyPr lIns="82124" tIns="41061" rIns="82124" bIns="41061" anchor="ctr">
            <a:spAutoFit/>
          </a:bodyPr>
          <a:lstStyle/>
          <a:p>
            <a:endParaRPr lang="en-US"/>
          </a:p>
        </p:txBody>
      </p:sp>
      <p:sp>
        <p:nvSpPr>
          <p:cNvPr id="35845" name="Rectangle 40"/>
          <p:cNvSpPr>
            <a:spLocks noChangeArrowheads="1"/>
          </p:cNvSpPr>
          <p:nvPr/>
        </p:nvSpPr>
        <p:spPr bwMode="auto">
          <a:xfrm>
            <a:off x="0" y="6048375"/>
            <a:ext cx="9144000" cy="809625"/>
          </a:xfrm>
          <a:prstGeom prst="rect">
            <a:avLst/>
          </a:prstGeom>
          <a:solidFill>
            <a:srgbClr val="000000"/>
          </a:solidFill>
          <a:ln w="19050" algn="ctr">
            <a:noFill/>
            <a:miter lim="800000"/>
            <a:headEnd/>
            <a:tailEnd/>
          </a:ln>
        </p:spPr>
        <p:txBody>
          <a:bodyPr lIns="82124" tIns="41061" rIns="82124" bIns="41061" anchor="ctr">
            <a:spAutoFit/>
          </a:bodyPr>
          <a:lstStyle/>
          <a:p>
            <a:endParaRPr lang="en-US"/>
          </a:p>
        </p:txBody>
      </p:sp>
      <p:sp>
        <p:nvSpPr>
          <p:cNvPr id="35846" name="Rectangle 41"/>
          <p:cNvSpPr>
            <a:spLocks noChangeArrowheads="1"/>
          </p:cNvSpPr>
          <p:nvPr/>
        </p:nvSpPr>
        <p:spPr bwMode="auto">
          <a:xfrm>
            <a:off x="0" y="5265738"/>
            <a:ext cx="9144000" cy="944562"/>
          </a:xfrm>
          <a:prstGeom prst="rect">
            <a:avLst/>
          </a:prstGeom>
          <a:gradFill rotWithShape="1">
            <a:gsLst>
              <a:gs pos="0">
                <a:srgbClr val="FFFFFF">
                  <a:alpha val="0"/>
                </a:srgbClr>
              </a:gs>
              <a:gs pos="100000">
                <a:srgbClr val="000000"/>
              </a:gs>
            </a:gsLst>
            <a:lin ang="5400000" scaled="1"/>
          </a:gradFill>
          <a:ln w="19050" algn="ctr">
            <a:noFill/>
            <a:miter lim="800000"/>
            <a:headEnd/>
            <a:tailEnd/>
          </a:ln>
        </p:spPr>
        <p:txBody>
          <a:bodyPr lIns="82124" tIns="41061" rIns="82124" bIns="41061" anchor="ctr">
            <a:spAutoFit/>
          </a:bodyPr>
          <a:lstStyle/>
          <a:p>
            <a:endParaRPr lang="en-US"/>
          </a:p>
        </p:txBody>
      </p:sp>
      <p:sp>
        <p:nvSpPr>
          <p:cNvPr id="1862698" name="Rectangle 42"/>
          <p:cNvSpPr>
            <a:spLocks noChangeArrowheads="1"/>
          </p:cNvSpPr>
          <p:nvPr/>
        </p:nvSpPr>
        <p:spPr bwMode="auto">
          <a:xfrm>
            <a:off x="508000" y="2695575"/>
            <a:ext cx="1597025" cy="2106613"/>
          </a:xfrm>
          <a:prstGeom prst="rect">
            <a:avLst/>
          </a:prstGeom>
          <a:gradFill rotWithShape="1">
            <a:gsLst>
              <a:gs pos="0">
                <a:srgbClr val="575757">
                  <a:alpha val="0"/>
                </a:srgbClr>
              </a:gs>
              <a:gs pos="100000">
                <a:srgbClr val="4D4D4D">
                  <a:alpha val="64998"/>
                </a:srgbClr>
              </a:gs>
            </a:gsLst>
            <a:lin ang="5400000" scaled="1"/>
          </a:gradFill>
          <a:ln w="19050" algn="ctr">
            <a:noFill/>
            <a:miter lim="800000"/>
            <a:headEnd/>
            <a:tailEnd/>
          </a:ln>
        </p:spPr>
        <p:txBody>
          <a:bodyPr lIns="82124" tIns="41061" rIns="82124" bIns="41061" anchor="ctr">
            <a:spAutoFit/>
          </a:bodyPr>
          <a:lstStyle/>
          <a:p>
            <a:endParaRPr lang="en-US"/>
          </a:p>
        </p:txBody>
      </p:sp>
      <p:sp>
        <p:nvSpPr>
          <p:cNvPr id="35848" name="Freeform 47"/>
          <p:cNvSpPr>
            <a:spLocks noEditPoints="1"/>
          </p:cNvSpPr>
          <p:nvPr/>
        </p:nvSpPr>
        <p:spPr bwMode="auto">
          <a:xfrm>
            <a:off x="1335088" y="5151438"/>
            <a:ext cx="7299325" cy="2578100"/>
          </a:xfrm>
          <a:custGeom>
            <a:avLst/>
            <a:gdLst>
              <a:gd name="T0" fmla="*/ 2147483647 w 2341"/>
              <a:gd name="T1" fmla="*/ 2147483647 h 1306"/>
              <a:gd name="T2" fmla="*/ 2147483647 w 2341"/>
              <a:gd name="T3" fmla="*/ 2147483647 h 1306"/>
              <a:gd name="T4" fmla="*/ 2147483647 w 2341"/>
              <a:gd name="T5" fmla="*/ 2147483647 h 1306"/>
              <a:gd name="T6" fmla="*/ 2147483647 w 2341"/>
              <a:gd name="T7" fmla="*/ 2147483647 h 1306"/>
              <a:gd name="T8" fmla="*/ 2147483647 w 2341"/>
              <a:gd name="T9" fmla="*/ 2147483647 h 1306"/>
              <a:gd name="T10" fmla="*/ 2147483647 w 2341"/>
              <a:gd name="T11" fmla="*/ 2147483647 h 1306"/>
              <a:gd name="T12" fmla="*/ 2147483647 w 2341"/>
              <a:gd name="T13" fmla="*/ 2147483647 h 1306"/>
              <a:gd name="T14" fmla="*/ 2147483647 w 2341"/>
              <a:gd name="T15" fmla="*/ 2147483647 h 1306"/>
              <a:gd name="T16" fmla="*/ 2147483647 w 2341"/>
              <a:gd name="T17" fmla="*/ 2147483647 h 1306"/>
              <a:gd name="T18" fmla="*/ 2147483647 w 2341"/>
              <a:gd name="T19" fmla="*/ 2147483647 h 1306"/>
              <a:gd name="T20" fmla="*/ 2147483647 w 2341"/>
              <a:gd name="T21" fmla="*/ 2147483647 h 1306"/>
              <a:gd name="T22" fmla="*/ 2147483647 w 2341"/>
              <a:gd name="T23" fmla="*/ 2147483647 h 1306"/>
              <a:gd name="T24" fmla="*/ 2147483647 w 2341"/>
              <a:gd name="T25" fmla="*/ 2147483647 h 1306"/>
              <a:gd name="T26" fmla="*/ 2147483647 w 2341"/>
              <a:gd name="T27" fmla="*/ 2147483647 h 1306"/>
              <a:gd name="T28" fmla="*/ 2147483647 w 2341"/>
              <a:gd name="T29" fmla="*/ 2147483647 h 1306"/>
              <a:gd name="T30" fmla="*/ 2147483647 w 2341"/>
              <a:gd name="T31" fmla="*/ 2147483647 h 1306"/>
              <a:gd name="T32" fmla="*/ 2147483647 w 2341"/>
              <a:gd name="T33" fmla="*/ 2147483647 h 1306"/>
              <a:gd name="T34" fmla="*/ 2147483647 w 2341"/>
              <a:gd name="T35" fmla="*/ 2147483647 h 1306"/>
              <a:gd name="T36" fmla="*/ 2147483647 w 2341"/>
              <a:gd name="T37" fmla="*/ 2147483647 h 1306"/>
              <a:gd name="T38" fmla="*/ 2147483647 w 2341"/>
              <a:gd name="T39" fmla="*/ 2147483647 h 1306"/>
              <a:gd name="T40" fmla="*/ 2147483647 w 2341"/>
              <a:gd name="T41" fmla="*/ 2147483647 h 1306"/>
              <a:gd name="T42" fmla="*/ 2147483647 w 2341"/>
              <a:gd name="T43" fmla="*/ 2147483647 h 1306"/>
              <a:gd name="T44" fmla="*/ 2147483647 w 2341"/>
              <a:gd name="T45" fmla="*/ 2147483647 h 1306"/>
              <a:gd name="T46" fmla="*/ 2147483647 w 2341"/>
              <a:gd name="T47" fmla="*/ 2147483647 h 1306"/>
              <a:gd name="T48" fmla="*/ 2147483647 w 2341"/>
              <a:gd name="T49" fmla="*/ 2147483647 h 1306"/>
              <a:gd name="T50" fmla="*/ 2147483647 w 2341"/>
              <a:gd name="T51" fmla="*/ 2147483647 h 1306"/>
              <a:gd name="T52" fmla="*/ 2147483647 w 2341"/>
              <a:gd name="T53" fmla="*/ 2147483647 h 1306"/>
              <a:gd name="T54" fmla="*/ 2147483647 w 2341"/>
              <a:gd name="T55" fmla="*/ 2147483647 h 1306"/>
              <a:gd name="T56" fmla="*/ 2147483647 w 2341"/>
              <a:gd name="T57" fmla="*/ 2147483647 h 1306"/>
              <a:gd name="T58" fmla="*/ 2147483647 w 2341"/>
              <a:gd name="T59" fmla="*/ 2147483647 h 1306"/>
              <a:gd name="T60" fmla="*/ 2147483647 w 2341"/>
              <a:gd name="T61" fmla="*/ 2147483647 h 1306"/>
              <a:gd name="T62" fmla="*/ 2147483647 w 2341"/>
              <a:gd name="T63" fmla="*/ 2147483647 h 1306"/>
              <a:gd name="T64" fmla="*/ 2147483647 w 2341"/>
              <a:gd name="T65" fmla="*/ 2147483647 h 1306"/>
              <a:gd name="T66" fmla="*/ 2147483647 w 2341"/>
              <a:gd name="T67" fmla="*/ 2147483647 h 1306"/>
              <a:gd name="T68" fmla="*/ 2147483647 w 2341"/>
              <a:gd name="T69" fmla="*/ 2147483647 h 1306"/>
              <a:gd name="T70" fmla="*/ 2147483647 w 2341"/>
              <a:gd name="T71" fmla="*/ 2147483647 h 1306"/>
              <a:gd name="T72" fmla="*/ 2147483647 w 2341"/>
              <a:gd name="T73" fmla="*/ 2147483647 h 1306"/>
              <a:gd name="T74" fmla="*/ 2147483647 w 2341"/>
              <a:gd name="T75" fmla="*/ 2147483647 h 1306"/>
              <a:gd name="T76" fmla="*/ 2147483647 w 2341"/>
              <a:gd name="T77" fmla="*/ 2147483647 h 1306"/>
              <a:gd name="T78" fmla="*/ 2147483647 w 2341"/>
              <a:gd name="T79" fmla="*/ 2147483647 h 1306"/>
              <a:gd name="T80" fmla="*/ 2147483647 w 2341"/>
              <a:gd name="T81" fmla="*/ 2147483647 h 1306"/>
              <a:gd name="T82" fmla="*/ 2147483647 w 2341"/>
              <a:gd name="T83" fmla="*/ 2147483647 h 1306"/>
              <a:gd name="T84" fmla="*/ 2147483647 w 2341"/>
              <a:gd name="T85" fmla="*/ 2147483647 h 1306"/>
              <a:gd name="T86" fmla="*/ 2147483647 w 2341"/>
              <a:gd name="T87" fmla="*/ 2147483647 h 1306"/>
              <a:gd name="T88" fmla="*/ 2147483647 w 2341"/>
              <a:gd name="T89" fmla="*/ 2147483647 h 1306"/>
              <a:gd name="T90" fmla="*/ 2147483647 w 2341"/>
              <a:gd name="T91" fmla="*/ 2147483647 h 1306"/>
              <a:gd name="T92" fmla="*/ 2147483647 w 2341"/>
              <a:gd name="T93" fmla="*/ 2147483647 h 1306"/>
              <a:gd name="T94" fmla="*/ 2147483647 w 2341"/>
              <a:gd name="T95" fmla="*/ 2147483647 h 1306"/>
              <a:gd name="T96" fmla="*/ 2147483647 w 2341"/>
              <a:gd name="T97" fmla="*/ 2147483647 h 1306"/>
              <a:gd name="T98" fmla="*/ 2147483647 w 2341"/>
              <a:gd name="T99" fmla="*/ 2147483647 h 1306"/>
              <a:gd name="T100" fmla="*/ 2147483647 w 2341"/>
              <a:gd name="T101" fmla="*/ 2147483647 h 1306"/>
              <a:gd name="T102" fmla="*/ 2147483647 w 2341"/>
              <a:gd name="T103" fmla="*/ 2147483647 h 1306"/>
              <a:gd name="T104" fmla="*/ 2147483647 w 2341"/>
              <a:gd name="T105" fmla="*/ 2147483647 h 1306"/>
              <a:gd name="T106" fmla="*/ 2147483647 w 2341"/>
              <a:gd name="T107" fmla="*/ 2147483647 h 1306"/>
              <a:gd name="T108" fmla="*/ 2147483647 w 2341"/>
              <a:gd name="T109" fmla="*/ 2147483647 h 1306"/>
              <a:gd name="T110" fmla="*/ 2147483647 w 2341"/>
              <a:gd name="T111" fmla="*/ 2147483647 h 1306"/>
              <a:gd name="T112" fmla="*/ 2147483647 w 2341"/>
              <a:gd name="T113" fmla="*/ 2147483647 h 1306"/>
              <a:gd name="T114" fmla="*/ 2147483647 w 2341"/>
              <a:gd name="T115" fmla="*/ 2147483647 h 1306"/>
              <a:gd name="T116" fmla="*/ 2147483647 w 2341"/>
              <a:gd name="T117" fmla="*/ 2147483647 h 1306"/>
              <a:gd name="T118" fmla="*/ 2147483647 w 2341"/>
              <a:gd name="T119" fmla="*/ 2147483647 h 1306"/>
              <a:gd name="T120" fmla="*/ 2147483647 w 2341"/>
              <a:gd name="T121" fmla="*/ 2147483647 h 1306"/>
              <a:gd name="T122" fmla="*/ 2147483647 w 2341"/>
              <a:gd name="T123" fmla="*/ 2147483647 h 1306"/>
              <a:gd name="T124" fmla="*/ 2147483647 w 2341"/>
              <a:gd name="T125" fmla="*/ 2147483647 h 13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41"/>
              <a:gd name="T190" fmla="*/ 0 h 1306"/>
              <a:gd name="T191" fmla="*/ 2341 w 2341"/>
              <a:gd name="T192" fmla="*/ 1306 h 13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41" h="1306">
                <a:moveTo>
                  <a:pt x="1742" y="175"/>
                </a:moveTo>
                <a:cubicBezTo>
                  <a:pt x="1742" y="175"/>
                  <a:pt x="1742" y="175"/>
                  <a:pt x="1741" y="175"/>
                </a:cubicBezTo>
                <a:cubicBezTo>
                  <a:pt x="1742" y="175"/>
                  <a:pt x="1743" y="176"/>
                  <a:pt x="1744" y="177"/>
                </a:cubicBezTo>
                <a:cubicBezTo>
                  <a:pt x="1744" y="177"/>
                  <a:pt x="1744" y="177"/>
                  <a:pt x="1742" y="175"/>
                </a:cubicBezTo>
                <a:close/>
                <a:moveTo>
                  <a:pt x="2162" y="657"/>
                </a:moveTo>
                <a:cubicBezTo>
                  <a:pt x="2162" y="657"/>
                  <a:pt x="2162" y="657"/>
                  <a:pt x="2161" y="657"/>
                </a:cubicBezTo>
                <a:cubicBezTo>
                  <a:pt x="2161" y="658"/>
                  <a:pt x="2162" y="659"/>
                  <a:pt x="2162" y="659"/>
                </a:cubicBezTo>
                <a:lnTo>
                  <a:pt x="2162" y="657"/>
                </a:lnTo>
                <a:close/>
                <a:moveTo>
                  <a:pt x="1662" y="125"/>
                </a:moveTo>
                <a:cubicBezTo>
                  <a:pt x="1663" y="127"/>
                  <a:pt x="1665" y="127"/>
                  <a:pt x="1665" y="127"/>
                </a:cubicBezTo>
                <a:cubicBezTo>
                  <a:pt x="1662" y="125"/>
                  <a:pt x="1662" y="125"/>
                  <a:pt x="1662" y="125"/>
                </a:cubicBezTo>
                <a:close/>
                <a:moveTo>
                  <a:pt x="2063" y="476"/>
                </a:moveTo>
                <a:cubicBezTo>
                  <a:pt x="2063" y="476"/>
                  <a:pt x="2063" y="476"/>
                  <a:pt x="2063" y="476"/>
                </a:cubicBezTo>
                <a:cubicBezTo>
                  <a:pt x="2062" y="475"/>
                  <a:pt x="2062" y="474"/>
                  <a:pt x="2061" y="473"/>
                </a:cubicBezTo>
                <a:cubicBezTo>
                  <a:pt x="2062" y="474"/>
                  <a:pt x="2062" y="475"/>
                  <a:pt x="2063" y="476"/>
                </a:cubicBezTo>
                <a:cubicBezTo>
                  <a:pt x="2065" y="476"/>
                  <a:pt x="2065" y="478"/>
                  <a:pt x="2067" y="479"/>
                </a:cubicBezTo>
                <a:cubicBezTo>
                  <a:pt x="2065" y="478"/>
                  <a:pt x="2065" y="478"/>
                  <a:pt x="2065" y="478"/>
                </a:cubicBezTo>
                <a:cubicBezTo>
                  <a:pt x="2083" y="501"/>
                  <a:pt x="2083" y="501"/>
                  <a:pt x="2087" y="507"/>
                </a:cubicBezTo>
                <a:cubicBezTo>
                  <a:pt x="2090" y="512"/>
                  <a:pt x="2105" y="530"/>
                  <a:pt x="2124" y="560"/>
                </a:cubicBezTo>
                <a:cubicBezTo>
                  <a:pt x="2127" y="565"/>
                  <a:pt x="2132" y="574"/>
                  <a:pt x="2143" y="591"/>
                </a:cubicBezTo>
                <a:cubicBezTo>
                  <a:pt x="2143" y="593"/>
                  <a:pt x="2143" y="593"/>
                  <a:pt x="2145" y="593"/>
                </a:cubicBezTo>
                <a:cubicBezTo>
                  <a:pt x="2142" y="597"/>
                  <a:pt x="2156" y="626"/>
                  <a:pt x="2169" y="646"/>
                </a:cubicBezTo>
                <a:cubicBezTo>
                  <a:pt x="2169" y="641"/>
                  <a:pt x="2169" y="641"/>
                  <a:pt x="2169" y="641"/>
                </a:cubicBezTo>
                <a:cubicBezTo>
                  <a:pt x="2169" y="639"/>
                  <a:pt x="2162" y="624"/>
                  <a:pt x="2159" y="619"/>
                </a:cubicBezTo>
                <a:cubicBezTo>
                  <a:pt x="2169" y="634"/>
                  <a:pt x="2169" y="634"/>
                  <a:pt x="2171" y="637"/>
                </a:cubicBezTo>
                <a:cubicBezTo>
                  <a:pt x="2171" y="635"/>
                  <a:pt x="2167" y="630"/>
                  <a:pt x="2156" y="612"/>
                </a:cubicBezTo>
                <a:cubicBezTo>
                  <a:pt x="2156" y="612"/>
                  <a:pt x="2156" y="612"/>
                  <a:pt x="2156" y="610"/>
                </a:cubicBezTo>
                <a:cubicBezTo>
                  <a:pt x="2157" y="611"/>
                  <a:pt x="2157" y="611"/>
                  <a:pt x="2158" y="613"/>
                </a:cubicBezTo>
                <a:cubicBezTo>
                  <a:pt x="2158" y="612"/>
                  <a:pt x="2158" y="612"/>
                  <a:pt x="2153" y="604"/>
                </a:cubicBezTo>
                <a:cubicBezTo>
                  <a:pt x="2155" y="606"/>
                  <a:pt x="2155" y="606"/>
                  <a:pt x="2155" y="606"/>
                </a:cubicBezTo>
                <a:cubicBezTo>
                  <a:pt x="2151" y="601"/>
                  <a:pt x="2147" y="595"/>
                  <a:pt x="2143" y="589"/>
                </a:cubicBezTo>
                <a:cubicBezTo>
                  <a:pt x="2142" y="586"/>
                  <a:pt x="2142" y="586"/>
                  <a:pt x="2142" y="586"/>
                </a:cubicBezTo>
                <a:cubicBezTo>
                  <a:pt x="2142" y="584"/>
                  <a:pt x="2142" y="584"/>
                  <a:pt x="2142" y="584"/>
                </a:cubicBezTo>
                <a:cubicBezTo>
                  <a:pt x="2136" y="577"/>
                  <a:pt x="2131" y="567"/>
                  <a:pt x="2125" y="560"/>
                </a:cubicBezTo>
                <a:cubicBezTo>
                  <a:pt x="2125" y="558"/>
                  <a:pt x="2125" y="558"/>
                  <a:pt x="2125" y="558"/>
                </a:cubicBezTo>
                <a:cubicBezTo>
                  <a:pt x="2079" y="489"/>
                  <a:pt x="2059" y="470"/>
                  <a:pt x="2059" y="470"/>
                </a:cubicBezTo>
                <a:cubicBezTo>
                  <a:pt x="2059" y="471"/>
                  <a:pt x="2059" y="471"/>
                  <a:pt x="2060" y="471"/>
                </a:cubicBezTo>
                <a:cubicBezTo>
                  <a:pt x="2059" y="470"/>
                  <a:pt x="2058" y="469"/>
                  <a:pt x="2057" y="468"/>
                </a:cubicBezTo>
                <a:cubicBezTo>
                  <a:pt x="2057" y="467"/>
                  <a:pt x="2056" y="467"/>
                  <a:pt x="2056" y="467"/>
                </a:cubicBezTo>
                <a:cubicBezTo>
                  <a:pt x="2054" y="463"/>
                  <a:pt x="2051" y="461"/>
                  <a:pt x="2048" y="459"/>
                </a:cubicBezTo>
                <a:cubicBezTo>
                  <a:pt x="2051" y="462"/>
                  <a:pt x="2054" y="466"/>
                  <a:pt x="2060" y="472"/>
                </a:cubicBezTo>
                <a:cubicBezTo>
                  <a:pt x="2061" y="473"/>
                  <a:pt x="2062" y="475"/>
                  <a:pt x="2063" y="476"/>
                </a:cubicBezTo>
                <a:close/>
                <a:moveTo>
                  <a:pt x="2155" y="608"/>
                </a:moveTo>
                <a:cubicBezTo>
                  <a:pt x="2155" y="609"/>
                  <a:pt x="2156" y="609"/>
                  <a:pt x="2156" y="610"/>
                </a:cubicBezTo>
                <a:cubicBezTo>
                  <a:pt x="2155" y="610"/>
                  <a:pt x="2155" y="610"/>
                  <a:pt x="2155" y="610"/>
                </a:cubicBezTo>
                <a:cubicBezTo>
                  <a:pt x="2155" y="608"/>
                  <a:pt x="2155" y="608"/>
                  <a:pt x="2155" y="608"/>
                </a:cubicBezTo>
                <a:close/>
                <a:moveTo>
                  <a:pt x="2035" y="443"/>
                </a:moveTo>
                <a:cubicBezTo>
                  <a:pt x="2035" y="445"/>
                  <a:pt x="2035" y="445"/>
                  <a:pt x="2035" y="445"/>
                </a:cubicBezTo>
                <a:cubicBezTo>
                  <a:pt x="2040" y="450"/>
                  <a:pt x="2043" y="453"/>
                  <a:pt x="2046" y="456"/>
                </a:cubicBezTo>
                <a:cubicBezTo>
                  <a:pt x="2045" y="454"/>
                  <a:pt x="2044" y="452"/>
                  <a:pt x="2043" y="450"/>
                </a:cubicBezTo>
                <a:cubicBezTo>
                  <a:pt x="2044" y="450"/>
                  <a:pt x="2046" y="451"/>
                  <a:pt x="2048" y="454"/>
                </a:cubicBezTo>
                <a:cubicBezTo>
                  <a:pt x="2048" y="454"/>
                  <a:pt x="2048" y="454"/>
                  <a:pt x="2048" y="454"/>
                </a:cubicBezTo>
                <a:cubicBezTo>
                  <a:pt x="2034" y="435"/>
                  <a:pt x="2034" y="435"/>
                  <a:pt x="2028" y="428"/>
                </a:cubicBezTo>
                <a:cubicBezTo>
                  <a:pt x="2024" y="423"/>
                  <a:pt x="2020" y="419"/>
                  <a:pt x="2015" y="415"/>
                </a:cubicBezTo>
                <a:cubicBezTo>
                  <a:pt x="2016" y="416"/>
                  <a:pt x="2017" y="417"/>
                  <a:pt x="2019" y="419"/>
                </a:cubicBezTo>
                <a:cubicBezTo>
                  <a:pt x="2019" y="419"/>
                  <a:pt x="2013" y="417"/>
                  <a:pt x="1995" y="400"/>
                </a:cubicBezTo>
                <a:cubicBezTo>
                  <a:pt x="2010" y="415"/>
                  <a:pt x="2023" y="428"/>
                  <a:pt x="2035" y="443"/>
                </a:cubicBezTo>
                <a:close/>
                <a:moveTo>
                  <a:pt x="222" y="201"/>
                </a:moveTo>
                <a:cubicBezTo>
                  <a:pt x="221" y="202"/>
                  <a:pt x="221" y="202"/>
                  <a:pt x="221" y="202"/>
                </a:cubicBezTo>
                <a:cubicBezTo>
                  <a:pt x="222" y="202"/>
                  <a:pt x="222" y="202"/>
                  <a:pt x="222" y="202"/>
                </a:cubicBezTo>
                <a:cubicBezTo>
                  <a:pt x="222" y="202"/>
                  <a:pt x="222" y="202"/>
                  <a:pt x="222" y="201"/>
                </a:cubicBezTo>
                <a:close/>
                <a:moveTo>
                  <a:pt x="2048" y="459"/>
                </a:moveTo>
                <a:cubicBezTo>
                  <a:pt x="2047" y="458"/>
                  <a:pt x="2046" y="457"/>
                  <a:pt x="2046" y="456"/>
                </a:cubicBezTo>
                <a:cubicBezTo>
                  <a:pt x="2046" y="457"/>
                  <a:pt x="2046" y="457"/>
                  <a:pt x="2046" y="457"/>
                </a:cubicBezTo>
                <a:cubicBezTo>
                  <a:pt x="2047" y="458"/>
                  <a:pt x="2047" y="458"/>
                  <a:pt x="2048" y="459"/>
                </a:cubicBezTo>
                <a:close/>
                <a:moveTo>
                  <a:pt x="1929" y="333"/>
                </a:moveTo>
                <a:cubicBezTo>
                  <a:pt x="1930" y="334"/>
                  <a:pt x="1931" y="334"/>
                  <a:pt x="1931" y="334"/>
                </a:cubicBezTo>
                <a:cubicBezTo>
                  <a:pt x="1930" y="333"/>
                  <a:pt x="1929" y="333"/>
                  <a:pt x="1929" y="333"/>
                </a:cubicBezTo>
                <a:close/>
                <a:moveTo>
                  <a:pt x="1101" y="145"/>
                </a:moveTo>
                <a:cubicBezTo>
                  <a:pt x="1101" y="149"/>
                  <a:pt x="1101" y="149"/>
                  <a:pt x="1101" y="149"/>
                </a:cubicBezTo>
                <a:cubicBezTo>
                  <a:pt x="1105" y="151"/>
                  <a:pt x="1105" y="151"/>
                  <a:pt x="1108" y="151"/>
                </a:cubicBezTo>
                <a:cubicBezTo>
                  <a:pt x="1108" y="158"/>
                  <a:pt x="1108" y="158"/>
                  <a:pt x="1108" y="158"/>
                </a:cubicBezTo>
                <a:cubicBezTo>
                  <a:pt x="1130" y="156"/>
                  <a:pt x="1130" y="156"/>
                  <a:pt x="1132" y="158"/>
                </a:cubicBezTo>
                <a:cubicBezTo>
                  <a:pt x="1132" y="155"/>
                  <a:pt x="1132" y="155"/>
                  <a:pt x="1132" y="155"/>
                </a:cubicBezTo>
                <a:cubicBezTo>
                  <a:pt x="1138" y="156"/>
                  <a:pt x="1138" y="156"/>
                  <a:pt x="1140" y="155"/>
                </a:cubicBezTo>
                <a:cubicBezTo>
                  <a:pt x="1134" y="151"/>
                  <a:pt x="1129" y="151"/>
                  <a:pt x="1125" y="149"/>
                </a:cubicBezTo>
                <a:cubicBezTo>
                  <a:pt x="1123" y="147"/>
                  <a:pt x="1119" y="145"/>
                  <a:pt x="1119" y="145"/>
                </a:cubicBezTo>
                <a:cubicBezTo>
                  <a:pt x="1117" y="143"/>
                  <a:pt x="1114" y="140"/>
                  <a:pt x="1117" y="136"/>
                </a:cubicBezTo>
                <a:cubicBezTo>
                  <a:pt x="1116" y="134"/>
                  <a:pt x="1114" y="133"/>
                  <a:pt x="1110" y="131"/>
                </a:cubicBezTo>
                <a:cubicBezTo>
                  <a:pt x="1114" y="133"/>
                  <a:pt x="1116" y="131"/>
                  <a:pt x="1117" y="131"/>
                </a:cubicBezTo>
                <a:cubicBezTo>
                  <a:pt x="1117" y="127"/>
                  <a:pt x="1117" y="127"/>
                  <a:pt x="1117" y="127"/>
                </a:cubicBezTo>
                <a:cubicBezTo>
                  <a:pt x="1127" y="127"/>
                  <a:pt x="1136" y="123"/>
                  <a:pt x="1143" y="120"/>
                </a:cubicBezTo>
                <a:cubicBezTo>
                  <a:pt x="1145" y="118"/>
                  <a:pt x="1145" y="118"/>
                  <a:pt x="1149" y="118"/>
                </a:cubicBezTo>
                <a:cubicBezTo>
                  <a:pt x="1150" y="118"/>
                  <a:pt x="1152" y="120"/>
                  <a:pt x="1154" y="118"/>
                </a:cubicBezTo>
                <a:cubicBezTo>
                  <a:pt x="1158" y="118"/>
                  <a:pt x="1158" y="114"/>
                  <a:pt x="1158" y="114"/>
                </a:cubicBezTo>
                <a:cubicBezTo>
                  <a:pt x="1156" y="112"/>
                  <a:pt x="1156" y="112"/>
                  <a:pt x="1156" y="112"/>
                </a:cubicBezTo>
                <a:cubicBezTo>
                  <a:pt x="1156" y="110"/>
                  <a:pt x="1156" y="110"/>
                  <a:pt x="1156" y="110"/>
                </a:cubicBezTo>
                <a:cubicBezTo>
                  <a:pt x="1154" y="110"/>
                  <a:pt x="1154" y="110"/>
                  <a:pt x="1154" y="110"/>
                </a:cubicBezTo>
                <a:cubicBezTo>
                  <a:pt x="1149" y="112"/>
                  <a:pt x="1145" y="116"/>
                  <a:pt x="1141" y="114"/>
                </a:cubicBezTo>
                <a:cubicBezTo>
                  <a:pt x="1136" y="114"/>
                  <a:pt x="1136" y="114"/>
                  <a:pt x="1134" y="116"/>
                </a:cubicBezTo>
                <a:cubicBezTo>
                  <a:pt x="1132" y="114"/>
                  <a:pt x="1132" y="114"/>
                  <a:pt x="1132" y="114"/>
                </a:cubicBezTo>
                <a:cubicBezTo>
                  <a:pt x="1130" y="114"/>
                  <a:pt x="1130" y="114"/>
                  <a:pt x="1130" y="114"/>
                </a:cubicBezTo>
                <a:cubicBezTo>
                  <a:pt x="1130" y="114"/>
                  <a:pt x="1130" y="114"/>
                  <a:pt x="1129" y="114"/>
                </a:cubicBezTo>
                <a:cubicBezTo>
                  <a:pt x="1127" y="114"/>
                  <a:pt x="1127" y="114"/>
                  <a:pt x="1127" y="114"/>
                </a:cubicBezTo>
                <a:cubicBezTo>
                  <a:pt x="1125" y="114"/>
                  <a:pt x="1125" y="114"/>
                  <a:pt x="1125" y="114"/>
                </a:cubicBezTo>
                <a:cubicBezTo>
                  <a:pt x="1123" y="114"/>
                  <a:pt x="1123" y="114"/>
                  <a:pt x="1123" y="114"/>
                </a:cubicBezTo>
                <a:cubicBezTo>
                  <a:pt x="1123" y="114"/>
                  <a:pt x="1123" y="114"/>
                  <a:pt x="1121" y="114"/>
                </a:cubicBezTo>
                <a:cubicBezTo>
                  <a:pt x="1116" y="120"/>
                  <a:pt x="1116" y="120"/>
                  <a:pt x="1107" y="120"/>
                </a:cubicBezTo>
                <a:cubicBezTo>
                  <a:pt x="1107" y="121"/>
                  <a:pt x="1107" y="121"/>
                  <a:pt x="1107" y="123"/>
                </a:cubicBezTo>
                <a:cubicBezTo>
                  <a:pt x="1105" y="123"/>
                  <a:pt x="1105" y="123"/>
                  <a:pt x="1103" y="123"/>
                </a:cubicBezTo>
                <a:cubicBezTo>
                  <a:pt x="1103" y="127"/>
                  <a:pt x="1103" y="127"/>
                  <a:pt x="1103" y="129"/>
                </a:cubicBezTo>
                <a:cubicBezTo>
                  <a:pt x="1103" y="129"/>
                  <a:pt x="1103" y="129"/>
                  <a:pt x="1103" y="131"/>
                </a:cubicBezTo>
                <a:cubicBezTo>
                  <a:pt x="1105" y="131"/>
                  <a:pt x="1105" y="131"/>
                  <a:pt x="1108" y="131"/>
                </a:cubicBezTo>
                <a:cubicBezTo>
                  <a:pt x="1101" y="133"/>
                  <a:pt x="1101" y="133"/>
                  <a:pt x="1101" y="133"/>
                </a:cubicBezTo>
                <a:cubicBezTo>
                  <a:pt x="1099" y="136"/>
                  <a:pt x="1097" y="138"/>
                  <a:pt x="1097" y="142"/>
                </a:cubicBezTo>
                <a:cubicBezTo>
                  <a:pt x="1096" y="142"/>
                  <a:pt x="1096" y="142"/>
                  <a:pt x="1096" y="142"/>
                </a:cubicBezTo>
                <a:cubicBezTo>
                  <a:pt x="1096" y="142"/>
                  <a:pt x="1096" y="142"/>
                  <a:pt x="1094" y="142"/>
                </a:cubicBezTo>
                <a:cubicBezTo>
                  <a:pt x="1094" y="145"/>
                  <a:pt x="1094" y="145"/>
                  <a:pt x="1096" y="147"/>
                </a:cubicBezTo>
                <a:cubicBezTo>
                  <a:pt x="1097" y="147"/>
                  <a:pt x="1097" y="145"/>
                  <a:pt x="1101" y="145"/>
                </a:cubicBezTo>
                <a:close/>
                <a:moveTo>
                  <a:pt x="525" y="54"/>
                </a:moveTo>
                <a:cubicBezTo>
                  <a:pt x="524" y="54"/>
                  <a:pt x="523" y="55"/>
                  <a:pt x="520" y="55"/>
                </a:cubicBezTo>
                <a:cubicBezTo>
                  <a:pt x="522" y="55"/>
                  <a:pt x="524" y="54"/>
                  <a:pt x="525" y="54"/>
                </a:cubicBezTo>
                <a:close/>
                <a:moveTo>
                  <a:pt x="427" y="94"/>
                </a:moveTo>
                <a:cubicBezTo>
                  <a:pt x="429" y="94"/>
                  <a:pt x="429" y="94"/>
                  <a:pt x="429" y="94"/>
                </a:cubicBezTo>
                <a:cubicBezTo>
                  <a:pt x="429" y="94"/>
                  <a:pt x="429" y="94"/>
                  <a:pt x="430" y="94"/>
                </a:cubicBezTo>
                <a:cubicBezTo>
                  <a:pt x="430" y="92"/>
                  <a:pt x="430" y="92"/>
                  <a:pt x="430" y="92"/>
                </a:cubicBezTo>
                <a:cubicBezTo>
                  <a:pt x="429" y="92"/>
                  <a:pt x="429" y="92"/>
                  <a:pt x="429" y="92"/>
                </a:cubicBezTo>
                <a:cubicBezTo>
                  <a:pt x="427" y="92"/>
                  <a:pt x="427" y="94"/>
                  <a:pt x="427" y="94"/>
                </a:cubicBezTo>
                <a:close/>
                <a:moveTo>
                  <a:pt x="523" y="54"/>
                </a:moveTo>
                <a:cubicBezTo>
                  <a:pt x="522" y="54"/>
                  <a:pt x="522" y="54"/>
                  <a:pt x="521" y="55"/>
                </a:cubicBezTo>
                <a:cubicBezTo>
                  <a:pt x="521" y="54"/>
                  <a:pt x="522" y="54"/>
                  <a:pt x="523" y="54"/>
                </a:cubicBezTo>
                <a:close/>
                <a:moveTo>
                  <a:pt x="513" y="63"/>
                </a:moveTo>
                <a:cubicBezTo>
                  <a:pt x="512" y="64"/>
                  <a:pt x="510" y="64"/>
                  <a:pt x="509" y="65"/>
                </a:cubicBezTo>
                <a:cubicBezTo>
                  <a:pt x="509" y="65"/>
                  <a:pt x="509" y="65"/>
                  <a:pt x="513" y="63"/>
                </a:cubicBezTo>
                <a:close/>
                <a:moveTo>
                  <a:pt x="1977" y="378"/>
                </a:moveTo>
                <a:cubicBezTo>
                  <a:pt x="1977" y="378"/>
                  <a:pt x="1977" y="378"/>
                  <a:pt x="1977" y="378"/>
                </a:cubicBezTo>
                <a:cubicBezTo>
                  <a:pt x="1977" y="378"/>
                  <a:pt x="1977" y="378"/>
                  <a:pt x="1977" y="378"/>
                </a:cubicBezTo>
                <a:cubicBezTo>
                  <a:pt x="1978" y="379"/>
                  <a:pt x="1979" y="380"/>
                  <a:pt x="1979" y="381"/>
                </a:cubicBezTo>
                <a:cubicBezTo>
                  <a:pt x="1977" y="379"/>
                  <a:pt x="1976" y="377"/>
                  <a:pt x="1975" y="377"/>
                </a:cubicBezTo>
                <a:cubicBezTo>
                  <a:pt x="1975" y="377"/>
                  <a:pt x="1975" y="377"/>
                  <a:pt x="1975" y="377"/>
                </a:cubicBezTo>
                <a:cubicBezTo>
                  <a:pt x="1976" y="377"/>
                  <a:pt x="1976" y="378"/>
                  <a:pt x="1977" y="378"/>
                </a:cubicBezTo>
                <a:close/>
                <a:moveTo>
                  <a:pt x="568" y="30"/>
                </a:moveTo>
                <a:cubicBezTo>
                  <a:pt x="568" y="30"/>
                  <a:pt x="568" y="30"/>
                  <a:pt x="568" y="30"/>
                </a:cubicBezTo>
                <a:cubicBezTo>
                  <a:pt x="568" y="30"/>
                  <a:pt x="568" y="30"/>
                  <a:pt x="568" y="30"/>
                </a:cubicBezTo>
                <a:close/>
                <a:moveTo>
                  <a:pt x="561" y="32"/>
                </a:moveTo>
                <a:cubicBezTo>
                  <a:pt x="559" y="33"/>
                  <a:pt x="559" y="33"/>
                  <a:pt x="559" y="33"/>
                </a:cubicBezTo>
                <a:cubicBezTo>
                  <a:pt x="559" y="33"/>
                  <a:pt x="559" y="33"/>
                  <a:pt x="561" y="32"/>
                </a:cubicBezTo>
                <a:close/>
                <a:moveTo>
                  <a:pt x="1608" y="94"/>
                </a:moveTo>
                <a:cubicBezTo>
                  <a:pt x="1609" y="94"/>
                  <a:pt x="1609" y="95"/>
                  <a:pt x="1610" y="95"/>
                </a:cubicBezTo>
                <a:cubicBezTo>
                  <a:pt x="1609" y="94"/>
                  <a:pt x="1609" y="94"/>
                  <a:pt x="1609" y="94"/>
                </a:cubicBezTo>
                <a:cubicBezTo>
                  <a:pt x="1609" y="94"/>
                  <a:pt x="1608" y="94"/>
                  <a:pt x="1608" y="94"/>
                </a:cubicBezTo>
                <a:close/>
                <a:moveTo>
                  <a:pt x="561" y="32"/>
                </a:moveTo>
                <a:cubicBezTo>
                  <a:pt x="562" y="32"/>
                  <a:pt x="562" y="32"/>
                  <a:pt x="562" y="32"/>
                </a:cubicBezTo>
                <a:cubicBezTo>
                  <a:pt x="562" y="32"/>
                  <a:pt x="562" y="32"/>
                  <a:pt x="562" y="32"/>
                </a:cubicBezTo>
                <a:cubicBezTo>
                  <a:pt x="562" y="32"/>
                  <a:pt x="562" y="32"/>
                  <a:pt x="561" y="32"/>
                </a:cubicBezTo>
                <a:close/>
                <a:moveTo>
                  <a:pt x="513" y="63"/>
                </a:moveTo>
                <a:cubicBezTo>
                  <a:pt x="513" y="63"/>
                  <a:pt x="514" y="63"/>
                  <a:pt x="515" y="63"/>
                </a:cubicBezTo>
                <a:cubicBezTo>
                  <a:pt x="515" y="63"/>
                  <a:pt x="515" y="63"/>
                  <a:pt x="515" y="63"/>
                </a:cubicBezTo>
                <a:cubicBezTo>
                  <a:pt x="514" y="63"/>
                  <a:pt x="513" y="63"/>
                  <a:pt x="513" y="63"/>
                </a:cubicBezTo>
                <a:close/>
                <a:moveTo>
                  <a:pt x="1610" y="96"/>
                </a:moveTo>
                <a:cubicBezTo>
                  <a:pt x="1612" y="97"/>
                  <a:pt x="1613" y="98"/>
                  <a:pt x="1614" y="98"/>
                </a:cubicBezTo>
                <a:cubicBezTo>
                  <a:pt x="1612" y="96"/>
                  <a:pt x="1612" y="96"/>
                  <a:pt x="1612" y="96"/>
                </a:cubicBezTo>
                <a:lnTo>
                  <a:pt x="1610" y="96"/>
                </a:lnTo>
                <a:close/>
                <a:moveTo>
                  <a:pt x="1849" y="277"/>
                </a:moveTo>
                <a:cubicBezTo>
                  <a:pt x="1849" y="277"/>
                  <a:pt x="1849" y="279"/>
                  <a:pt x="1850" y="279"/>
                </a:cubicBezTo>
                <a:cubicBezTo>
                  <a:pt x="1863" y="290"/>
                  <a:pt x="1865" y="292"/>
                  <a:pt x="1872" y="296"/>
                </a:cubicBezTo>
                <a:cubicBezTo>
                  <a:pt x="1885" y="301"/>
                  <a:pt x="1891" y="307"/>
                  <a:pt x="1944" y="351"/>
                </a:cubicBezTo>
                <a:cubicBezTo>
                  <a:pt x="1962" y="366"/>
                  <a:pt x="1977" y="382"/>
                  <a:pt x="1993" y="397"/>
                </a:cubicBezTo>
                <a:cubicBezTo>
                  <a:pt x="1988" y="389"/>
                  <a:pt x="1982" y="386"/>
                  <a:pt x="1979" y="382"/>
                </a:cubicBezTo>
                <a:cubicBezTo>
                  <a:pt x="1979" y="380"/>
                  <a:pt x="1979" y="380"/>
                  <a:pt x="1977" y="380"/>
                </a:cubicBezTo>
                <a:cubicBezTo>
                  <a:pt x="1977" y="378"/>
                  <a:pt x="1977" y="378"/>
                  <a:pt x="1977" y="378"/>
                </a:cubicBezTo>
                <a:cubicBezTo>
                  <a:pt x="1977" y="378"/>
                  <a:pt x="1977" y="378"/>
                  <a:pt x="1977" y="378"/>
                </a:cubicBezTo>
                <a:cubicBezTo>
                  <a:pt x="1975" y="378"/>
                  <a:pt x="1975" y="378"/>
                  <a:pt x="1975" y="378"/>
                </a:cubicBezTo>
                <a:cubicBezTo>
                  <a:pt x="1975" y="377"/>
                  <a:pt x="1975" y="377"/>
                  <a:pt x="1975" y="377"/>
                </a:cubicBezTo>
                <a:cubicBezTo>
                  <a:pt x="1975" y="377"/>
                  <a:pt x="1975" y="377"/>
                  <a:pt x="1975" y="377"/>
                </a:cubicBezTo>
                <a:cubicBezTo>
                  <a:pt x="1973" y="377"/>
                  <a:pt x="1973" y="377"/>
                  <a:pt x="1973" y="377"/>
                </a:cubicBezTo>
                <a:cubicBezTo>
                  <a:pt x="1973" y="375"/>
                  <a:pt x="1973" y="375"/>
                  <a:pt x="1973" y="375"/>
                </a:cubicBezTo>
                <a:cubicBezTo>
                  <a:pt x="1966" y="368"/>
                  <a:pt x="1953" y="356"/>
                  <a:pt x="1929" y="334"/>
                </a:cubicBezTo>
                <a:cubicBezTo>
                  <a:pt x="1927" y="334"/>
                  <a:pt x="1927" y="334"/>
                  <a:pt x="1927" y="334"/>
                </a:cubicBezTo>
                <a:cubicBezTo>
                  <a:pt x="1927" y="333"/>
                  <a:pt x="1927" y="333"/>
                  <a:pt x="1927" y="333"/>
                </a:cubicBezTo>
                <a:cubicBezTo>
                  <a:pt x="1928" y="333"/>
                  <a:pt x="1928" y="333"/>
                  <a:pt x="1929" y="333"/>
                </a:cubicBezTo>
                <a:cubicBezTo>
                  <a:pt x="1915" y="322"/>
                  <a:pt x="1839" y="267"/>
                  <a:pt x="1832" y="267"/>
                </a:cubicBezTo>
                <a:cubicBezTo>
                  <a:pt x="1838" y="272"/>
                  <a:pt x="1845" y="274"/>
                  <a:pt x="1849" y="277"/>
                </a:cubicBezTo>
                <a:close/>
                <a:moveTo>
                  <a:pt x="1975" y="377"/>
                </a:moveTo>
                <a:cubicBezTo>
                  <a:pt x="1974" y="376"/>
                  <a:pt x="1974" y="376"/>
                  <a:pt x="1973" y="375"/>
                </a:cubicBezTo>
                <a:cubicBezTo>
                  <a:pt x="1973" y="375"/>
                  <a:pt x="1973" y="375"/>
                  <a:pt x="1973" y="375"/>
                </a:cubicBezTo>
                <a:cubicBezTo>
                  <a:pt x="1974" y="376"/>
                  <a:pt x="1974" y="376"/>
                  <a:pt x="1975" y="377"/>
                </a:cubicBezTo>
                <a:close/>
                <a:moveTo>
                  <a:pt x="1654" y="119"/>
                </a:moveTo>
                <a:cubicBezTo>
                  <a:pt x="1655" y="119"/>
                  <a:pt x="1655" y="120"/>
                  <a:pt x="1656" y="120"/>
                </a:cubicBezTo>
                <a:cubicBezTo>
                  <a:pt x="1655" y="119"/>
                  <a:pt x="1655" y="119"/>
                  <a:pt x="1654" y="119"/>
                </a:cubicBezTo>
                <a:close/>
                <a:moveTo>
                  <a:pt x="572" y="164"/>
                </a:moveTo>
                <a:cubicBezTo>
                  <a:pt x="572" y="164"/>
                  <a:pt x="572" y="164"/>
                  <a:pt x="573" y="164"/>
                </a:cubicBezTo>
                <a:cubicBezTo>
                  <a:pt x="573" y="164"/>
                  <a:pt x="573" y="164"/>
                  <a:pt x="573" y="162"/>
                </a:cubicBezTo>
                <a:cubicBezTo>
                  <a:pt x="573" y="164"/>
                  <a:pt x="572" y="164"/>
                  <a:pt x="572" y="164"/>
                </a:cubicBezTo>
                <a:close/>
                <a:moveTo>
                  <a:pt x="648" y="149"/>
                </a:moveTo>
                <a:cubicBezTo>
                  <a:pt x="648" y="147"/>
                  <a:pt x="648" y="147"/>
                  <a:pt x="648" y="147"/>
                </a:cubicBezTo>
                <a:cubicBezTo>
                  <a:pt x="647" y="147"/>
                  <a:pt x="643" y="145"/>
                  <a:pt x="641" y="143"/>
                </a:cubicBezTo>
                <a:cubicBezTo>
                  <a:pt x="641" y="145"/>
                  <a:pt x="639" y="145"/>
                  <a:pt x="639" y="145"/>
                </a:cubicBezTo>
                <a:cubicBezTo>
                  <a:pt x="632" y="151"/>
                  <a:pt x="628" y="147"/>
                  <a:pt x="628" y="147"/>
                </a:cubicBezTo>
                <a:cubicBezTo>
                  <a:pt x="627" y="147"/>
                  <a:pt x="627" y="147"/>
                  <a:pt x="625" y="151"/>
                </a:cubicBezTo>
                <a:cubicBezTo>
                  <a:pt x="625" y="149"/>
                  <a:pt x="625" y="147"/>
                  <a:pt x="625" y="147"/>
                </a:cubicBezTo>
                <a:cubicBezTo>
                  <a:pt x="623" y="145"/>
                  <a:pt x="617" y="149"/>
                  <a:pt x="615" y="149"/>
                </a:cubicBezTo>
                <a:cubicBezTo>
                  <a:pt x="617" y="145"/>
                  <a:pt x="617" y="145"/>
                  <a:pt x="617" y="145"/>
                </a:cubicBezTo>
                <a:cubicBezTo>
                  <a:pt x="617" y="145"/>
                  <a:pt x="614" y="147"/>
                  <a:pt x="612" y="147"/>
                </a:cubicBezTo>
                <a:cubicBezTo>
                  <a:pt x="612" y="147"/>
                  <a:pt x="612" y="147"/>
                  <a:pt x="614" y="147"/>
                </a:cubicBezTo>
                <a:cubicBezTo>
                  <a:pt x="608" y="149"/>
                  <a:pt x="605" y="151"/>
                  <a:pt x="601" y="153"/>
                </a:cubicBezTo>
                <a:cubicBezTo>
                  <a:pt x="603" y="151"/>
                  <a:pt x="606" y="149"/>
                  <a:pt x="610" y="147"/>
                </a:cubicBezTo>
                <a:cubicBezTo>
                  <a:pt x="610" y="145"/>
                  <a:pt x="612" y="143"/>
                  <a:pt x="612" y="142"/>
                </a:cubicBezTo>
                <a:cubicBezTo>
                  <a:pt x="612" y="140"/>
                  <a:pt x="612" y="140"/>
                  <a:pt x="612" y="140"/>
                </a:cubicBezTo>
                <a:cubicBezTo>
                  <a:pt x="608" y="140"/>
                  <a:pt x="608" y="140"/>
                  <a:pt x="608" y="140"/>
                </a:cubicBezTo>
                <a:cubicBezTo>
                  <a:pt x="606" y="142"/>
                  <a:pt x="606" y="143"/>
                  <a:pt x="606" y="145"/>
                </a:cubicBezTo>
                <a:cubicBezTo>
                  <a:pt x="605" y="145"/>
                  <a:pt x="605" y="145"/>
                  <a:pt x="605" y="145"/>
                </a:cubicBezTo>
                <a:cubicBezTo>
                  <a:pt x="605" y="143"/>
                  <a:pt x="605" y="143"/>
                  <a:pt x="605" y="142"/>
                </a:cubicBezTo>
                <a:cubicBezTo>
                  <a:pt x="599" y="143"/>
                  <a:pt x="594" y="145"/>
                  <a:pt x="590" y="147"/>
                </a:cubicBezTo>
                <a:cubicBezTo>
                  <a:pt x="588" y="147"/>
                  <a:pt x="588" y="147"/>
                  <a:pt x="588" y="147"/>
                </a:cubicBezTo>
                <a:cubicBezTo>
                  <a:pt x="588" y="147"/>
                  <a:pt x="588" y="147"/>
                  <a:pt x="597" y="149"/>
                </a:cubicBezTo>
                <a:cubicBezTo>
                  <a:pt x="599" y="149"/>
                  <a:pt x="599" y="149"/>
                  <a:pt x="599" y="149"/>
                </a:cubicBezTo>
                <a:cubicBezTo>
                  <a:pt x="599" y="149"/>
                  <a:pt x="599" y="149"/>
                  <a:pt x="594" y="151"/>
                </a:cubicBezTo>
                <a:cubicBezTo>
                  <a:pt x="594" y="151"/>
                  <a:pt x="594" y="151"/>
                  <a:pt x="592" y="153"/>
                </a:cubicBezTo>
                <a:cubicBezTo>
                  <a:pt x="594" y="153"/>
                  <a:pt x="594" y="153"/>
                  <a:pt x="594" y="153"/>
                </a:cubicBezTo>
                <a:cubicBezTo>
                  <a:pt x="592" y="153"/>
                  <a:pt x="588" y="155"/>
                  <a:pt x="583" y="153"/>
                </a:cubicBezTo>
                <a:cubicBezTo>
                  <a:pt x="581" y="155"/>
                  <a:pt x="581" y="155"/>
                  <a:pt x="581" y="155"/>
                </a:cubicBezTo>
                <a:cubicBezTo>
                  <a:pt x="584" y="155"/>
                  <a:pt x="588" y="155"/>
                  <a:pt x="584" y="160"/>
                </a:cubicBezTo>
                <a:cubicBezTo>
                  <a:pt x="583" y="160"/>
                  <a:pt x="583" y="160"/>
                  <a:pt x="583" y="160"/>
                </a:cubicBezTo>
                <a:cubicBezTo>
                  <a:pt x="579" y="162"/>
                  <a:pt x="577" y="162"/>
                  <a:pt x="573" y="164"/>
                </a:cubicBezTo>
                <a:cubicBezTo>
                  <a:pt x="575" y="164"/>
                  <a:pt x="575" y="164"/>
                  <a:pt x="575" y="166"/>
                </a:cubicBezTo>
                <a:cubicBezTo>
                  <a:pt x="577" y="166"/>
                  <a:pt x="577" y="166"/>
                  <a:pt x="577" y="166"/>
                </a:cubicBezTo>
                <a:cubicBezTo>
                  <a:pt x="577" y="166"/>
                  <a:pt x="577" y="166"/>
                  <a:pt x="579" y="166"/>
                </a:cubicBezTo>
                <a:cubicBezTo>
                  <a:pt x="581" y="166"/>
                  <a:pt x="581" y="166"/>
                  <a:pt x="581" y="166"/>
                </a:cubicBezTo>
                <a:cubicBezTo>
                  <a:pt x="581" y="166"/>
                  <a:pt x="581" y="166"/>
                  <a:pt x="583" y="166"/>
                </a:cubicBezTo>
                <a:cubicBezTo>
                  <a:pt x="583" y="169"/>
                  <a:pt x="584" y="173"/>
                  <a:pt x="590" y="173"/>
                </a:cubicBezTo>
                <a:cubicBezTo>
                  <a:pt x="599" y="171"/>
                  <a:pt x="606" y="167"/>
                  <a:pt x="615" y="166"/>
                </a:cubicBezTo>
                <a:cubicBezTo>
                  <a:pt x="619" y="166"/>
                  <a:pt x="623" y="167"/>
                  <a:pt x="625" y="166"/>
                </a:cubicBezTo>
                <a:cubicBezTo>
                  <a:pt x="627" y="166"/>
                  <a:pt x="628" y="164"/>
                  <a:pt x="630" y="164"/>
                </a:cubicBezTo>
                <a:cubicBezTo>
                  <a:pt x="630" y="162"/>
                  <a:pt x="630" y="162"/>
                  <a:pt x="637" y="160"/>
                </a:cubicBezTo>
                <a:cubicBezTo>
                  <a:pt x="639" y="160"/>
                  <a:pt x="645" y="156"/>
                  <a:pt x="645" y="151"/>
                </a:cubicBezTo>
                <a:cubicBezTo>
                  <a:pt x="647" y="149"/>
                  <a:pt x="647" y="149"/>
                  <a:pt x="648" y="149"/>
                </a:cubicBezTo>
                <a:close/>
                <a:moveTo>
                  <a:pt x="507" y="329"/>
                </a:moveTo>
                <a:cubicBezTo>
                  <a:pt x="515" y="329"/>
                  <a:pt x="517" y="329"/>
                  <a:pt x="528" y="327"/>
                </a:cubicBezTo>
                <a:cubicBezTo>
                  <a:pt x="535" y="325"/>
                  <a:pt x="540" y="325"/>
                  <a:pt x="546" y="327"/>
                </a:cubicBezTo>
                <a:cubicBezTo>
                  <a:pt x="551" y="322"/>
                  <a:pt x="557" y="316"/>
                  <a:pt x="561" y="311"/>
                </a:cubicBezTo>
                <a:cubicBezTo>
                  <a:pt x="564" y="307"/>
                  <a:pt x="564" y="303"/>
                  <a:pt x="568" y="299"/>
                </a:cubicBezTo>
                <a:cubicBezTo>
                  <a:pt x="572" y="298"/>
                  <a:pt x="575" y="298"/>
                  <a:pt x="577" y="296"/>
                </a:cubicBezTo>
                <a:cubicBezTo>
                  <a:pt x="579" y="296"/>
                  <a:pt x="579" y="296"/>
                  <a:pt x="583" y="290"/>
                </a:cubicBezTo>
                <a:cubicBezTo>
                  <a:pt x="584" y="289"/>
                  <a:pt x="584" y="285"/>
                  <a:pt x="586" y="281"/>
                </a:cubicBezTo>
                <a:cubicBezTo>
                  <a:pt x="581" y="281"/>
                  <a:pt x="581" y="281"/>
                  <a:pt x="577" y="281"/>
                </a:cubicBezTo>
                <a:cubicBezTo>
                  <a:pt x="577" y="281"/>
                  <a:pt x="577" y="281"/>
                  <a:pt x="579" y="279"/>
                </a:cubicBezTo>
                <a:cubicBezTo>
                  <a:pt x="577" y="279"/>
                  <a:pt x="577" y="279"/>
                  <a:pt x="575" y="277"/>
                </a:cubicBezTo>
                <a:cubicBezTo>
                  <a:pt x="568" y="277"/>
                  <a:pt x="568" y="279"/>
                  <a:pt x="566" y="279"/>
                </a:cubicBezTo>
                <a:cubicBezTo>
                  <a:pt x="562" y="283"/>
                  <a:pt x="562" y="283"/>
                  <a:pt x="559" y="283"/>
                </a:cubicBezTo>
                <a:cubicBezTo>
                  <a:pt x="559" y="287"/>
                  <a:pt x="559" y="287"/>
                  <a:pt x="559" y="289"/>
                </a:cubicBezTo>
                <a:cubicBezTo>
                  <a:pt x="550" y="290"/>
                  <a:pt x="550" y="290"/>
                  <a:pt x="550" y="287"/>
                </a:cubicBezTo>
                <a:cubicBezTo>
                  <a:pt x="546" y="287"/>
                  <a:pt x="544" y="290"/>
                  <a:pt x="540" y="290"/>
                </a:cubicBezTo>
                <a:cubicBezTo>
                  <a:pt x="540" y="290"/>
                  <a:pt x="540" y="292"/>
                  <a:pt x="539" y="292"/>
                </a:cubicBezTo>
                <a:cubicBezTo>
                  <a:pt x="540" y="292"/>
                  <a:pt x="540" y="292"/>
                  <a:pt x="542" y="294"/>
                </a:cubicBezTo>
                <a:cubicBezTo>
                  <a:pt x="539" y="296"/>
                  <a:pt x="537" y="296"/>
                  <a:pt x="533" y="296"/>
                </a:cubicBezTo>
                <a:cubicBezTo>
                  <a:pt x="531" y="301"/>
                  <a:pt x="531" y="303"/>
                  <a:pt x="537" y="305"/>
                </a:cubicBezTo>
                <a:cubicBezTo>
                  <a:pt x="518" y="316"/>
                  <a:pt x="518" y="316"/>
                  <a:pt x="513" y="316"/>
                </a:cubicBezTo>
                <a:cubicBezTo>
                  <a:pt x="513" y="316"/>
                  <a:pt x="513" y="316"/>
                  <a:pt x="511" y="318"/>
                </a:cubicBezTo>
                <a:cubicBezTo>
                  <a:pt x="513" y="318"/>
                  <a:pt x="513" y="318"/>
                  <a:pt x="513" y="320"/>
                </a:cubicBezTo>
                <a:cubicBezTo>
                  <a:pt x="511" y="320"/>
                  <a:pt x="511" y="320"/>
                  <a:pt x="509" y="320"/>
                </a:cubicBezTo>
                <a:cubicBezTo>
                  <a:pt x="507" y="325"/>
                  <a:pt x="507" y="325"/>
                  <a:pt x="507" y="325"/>
                </a:cubicBezTo>
                <a:cubicBezTo>
                  <a:pt x="513" y="325"/>
                  <a:pt x="513" y="325"/>
                  <a:pt x="513" y="325"/>
                </a:cubicBezTo>
                <a:cubicBezTo>
                  <a:pt x="511" y="327"/>
                  <a:pt x="511" y="327"/>
                  <a:pt x="509" y="327"/>
                </a:cubicBezTo>
                <a:cubicBezTo>
                  <a:pt x="509" y="329"/>
                  <a:pt x="507" y="329"/>
                  <a:pt x="507" y="329"/>
                </a:cubicBezTo>
                <a:close/>
                <a:moveTo>
                  <a:pt x="634" y="239"/>
                </a:moveTo>
                <a:cubicBezTo>
                  <a:pt x="632" y="239"/>
                  <a:pt x="632" y="239"/>
                  <a:pt x="632" y="239"/>
                </a:cubicBezTo>
                <a:cubicBezTo>
                  <a:pt x="627" y="243"/>
                  <a:pt x="623" y="244"/>
                  <a:pt x="617" y="248"/>
                </a:cubicBezTo>
                <a:cubicBezTo>
                  <a:pt x="615" y="250"/>
                  <a:pt x="615" y="252"/>
                  <a:pt x="614" y="255"/>
                </a:cubicBezTo>
                <a:cubicBezTo>
                  <a:pt x="612" y="257"/>
                  <a:pt x="612" y="257"/>
                  <a:pt x="605" y="261"/>
                </a:cubicBezTo>
                <a:cubicBezTo>
                  <a:pt x="603" y="261"/>
                  <a:pt x="603" y="261"/>
                  <a:pt x="603" y="261"/>
                </a:cubicBezTo>
                <a:cubicBezTo>
                  <a:pt x="605" y="263"/>
                  <a:pt x="605" y="263"/>
                  <a:pt x="606" y="265"/>
                </a:cubicBezTo>
                <a:cubicBezTo>
                  <a:pt x="599" y="272"/>
                  <a:pt x="597" y="274"/>
                  <a:pt x="594" y="277"/>
                </a:cubicBezTo>
                <a:cubicBezTo>
                  <a:pt x="592" y="277"/>
                  <a:pt x="592" y="277"/>
                  <a:pt x="592" y="277"/>
                </a:cubicBezTo>
                <a:cubicBezTo>
                  <a:pt x="592" y="279"/>
                  <a:pt x="592" y="279"/>
                  <a:pt x="592" y="279"/>
                </a:cubicBezTo>
                <a:cubicBezTo>
                  <a:pt x="590" y="279"/>
                  <a:pt x="590" y="279"/>
                  <a:pt x="590" y="279"/>
                </a:cubicBezTo>
                <a:cubicBezTo>
                  <a:pt x="590" y="279"/>
                  <a:pt x="590" y="279"/>
                  <a:pt x="590" y="281"/>
                </a:cubicBezTo>
                <a:cubicBezTo>
                  <a:pt x="588" y="281"/>
                  <a:pt x="588" y="281"/>
                  <a:pt x="588" y="283"/>
                </a:cubicBezTo>
                <a:cubicBezTo>
                  <a:pt x="590" y="283"/>
                  <a:pt x="590" y="283"/>
                  <a:pt x="590" y="283"/>
                </a:cubicBezTo>
                <a:cubicBezTo>
                  <a:pt x="597" y="276"/>
                  <a:pt x="597" y="276"/>
                  <a:pt x="603" y="274"/>
                </a:cubicBezTo>
                <a:cubicBezTo>
                  <a:pt x="601" y="277"/>
                  <a:pt x="601" y="277"/>
                  <a:pt x="599" y="277"/>
                </a:cubicBezTo>
                <a:cubicBezTo>
                  <a:pt x="599" y="279"/>
                  <a:pt x="599" y="279"/>
                  <a:pt x="588" y="289"/>
                </a:cubicBezTo>
                <a:cubicBezTo>
                  <a:pt x="588" y="290"/>
                  <a:pt x="588" y="290"/>
                  <a:pt x="588" y="290"/>
                </a:cubicBezTo>
                <a:cubicBezTo>
                  <a:pt x="588" y="292"/>
                  <a:pt x="594" y="294"/>
                  <a:pt x="601" y="290"/>
                </a:cubicBezTo>
                <a:cubicBezTo>
                  <a:pt x="601" y="290"/>
                  <a:pt x="601" y="290"/>
                  <a:pt x="603" y="290"/>
                </a:cubicBezTo>
                <a:cubicBezTo>
                  <a:pt x="595" y="298"/>
                  <a:pt x="595" y="298"/>
                  <a:pt x="594" y="301"/>
                </a:cubicBezTo>
                <a:cubicBezTo>
                  <a:pt x="595" y="301"/>
                  <a:pt x="595" y="301"/>
                  <a:pt x="595" y="301"/>
                </a:cubicBezTo>
                <a:cubicBezTo>
                  <a:pt x="595" y="303"/>
                  <a:pt x="595" y="303"/>
                  <a:pt x="595" y="303"/>
                </a:cubicBezTo>
                <a:cubicBezTo>
                  <a:pt x="597" y="303"/>
                  <a:pt x="597" y="303"/>
                  <a:pt x="597" y="303"/>
                </a:cubicBezTo>
                <a:cubicBezTo>
                  <a:pt x="597" y="303"/>
                  <a:pt x="594" y="307"/>
                  <a:pt x="586" y="312"/>
                </a:cubicBezTo>
                <a:cubicBezTo>
                  <a:pt x="581" y="312"/>
                  <a:pt x="581" y="312"/>
                  <a:pt x="581" y="312"/>
                </a:cubicBezTo>
                <a:cubicBezTo>
                  <a:pt x="577" y="311"/>
                  <a:pt x="577" y="311"/>
                  <a:pt x="575" y="311"/>
                </a:cubicBezTo>
                <a:cubicBezTo>
                  <a:pt x="575" y="311"/>
                  <a:pt x="575" y="311"/>
                  <a:pt x="573" y="311"/>
                </a:cubicBezTo>
                <a:cubicBezTo>
                  <a:pt x="573" y="312"/>
                  <a:pt x="573" y="312"/>
                  <a:pt x="573" y="312"/>
                </a:cubicBezTo>
                <a:cubicBezTo>
                  <a:pt x="575" y="312"/>
                  <a:pt x="575" y="312"/>
                  <a:pt x="575" y="312"/>
                </a:cubicBezTo>
                <a:cubicBezTo>
                  <a:pt x="573" y="314"/>
                  <a:pt x="573" y="314"/>
                  <a:pt x="568" y="318"/>
                </a:cubicBezTo>
                <a:cubicBezTo>
                  <a:pt x="566" y="318"/>
                  <a:pt x="566" y="318"/>
                  <a:pt x="566" y="320"/>
                </a:cubicBezTo>
                <a:cubicBezTo>
                  <a:pt x="568" y="318"/>
                  <a:pt x="572" y="318"/>
                  <a:pt x="573" y="318"/>
                </a:cubicBezTo>
                <a:cubicBezTo>
                  <a:pt x="573" y="320"/>
                  <a:pt x="573" y="320"/>
                  <a:pt x="573" y="320"/>
                </a:cubicBezTo>
                <a:cubicBezTo>
                  <a:pt x="572" y="320"/>
                  <a:pt x="572" y="320"/>
                  <a:pt x="572" y="320"/>
                </a:cubicBezTo>
                <a:cubicBezTo>
                  <a:pt x="572" y="322"/>
                  <a:pt x="572" y="322"/>
                  <a:pt x="572" y="322"/>
                </a:cubicBezTo>
                <a:cubicBezTo>
                  <a:pt x="570" y="322"/>
                  <a:pt x="570" y="323"/>
                  <a:pt x="570" y="323"/>
                </a:cubicBezTo>
                <a:cubicBezTo>
                  <a:pt x="570" y="323"/>
                  <a:pt x="570" y="323"/>
                  <a:pt x="570" y="325"/>
                </a:cubicBezTo>
                <a:cubicBezTo>
                  <a:pt x="568" y="325"/>
                  <a:pt x="568" y="325"/>
                  <a:pt x="568" y="325"/>
                </a:cubicBezTo>
                <a:cubicBezTo>
                  <a:pt x="561" y="329"/>
                  <a:pt x="561" y="329"/>
                  <a:pt x="553" y="329"/>
                </a:cubicBezTo>
                <a:cubicBezTo>
                  <a:pt x="553" y="329"/>
                  <a:pt x="553" y="329"/>
                  <a:pt x="553" y="331"/>
                </a:cubicBezTo>
                <a:cubicBezTo>
                  <a:pt x="551" y="331"/>
                  <a:pt x="551" y="333"/>
                  <a:pt x="551" y="333"/>
                </a:cubicBezTo>
                <a:cubicBezTo>
                  <a:pt x="551" y="334"/>
                  <a:pt x="551" y="334"/>
                  <a:pt x="550" y="334"/>
                </a:cubicBezTo>
                <a:cubicBezTo>
                  <a:pt x="557" y="336"/>
                  <a:pt x="564" y="340"/>
                  <a:pt x="572" y="340"/>
                </a:cubicBezTo>
                <a:cubicBezTo>
                  <a:pt x="572" y="340"/>
                  <a:pt x="572" y="340"/>
                  <a:pt x="572" y="342"/>
                </a:cubicBezTo>
                <a:cubicBezTo>
                  <a:pt x="568" y="342"/>
                  <a:pt x="568" y="342"/>
                  <a:pt x="564" y="345"/>
                </a:cubicBezTo>
                <a:cubicBezTo>
                  <a:pt x="562" y="344"/>
                  <a:pt x="562" y="344"/>
                  <a:pt x="561" y="342"/>
                </a:cubicBezTo>
                <a:cubicBezTo>
                  <a:pt x="555" y="344"/>
                  <a:pt x="550" y="344"/>
                  <a:pt x="531" y="355"/>
                </a:cubicBezTo>
                <a:cubicBezTo>
                  <a:pt x="529" y="355"/>
                  <a:pt x="529" y="355"/>
                  <a:pt x="529" y="355"/>
                </a:cubicBezTo>
                <a:cubicBezTo>
                  <a:pt x="529" y="356"/>
                  <a:pt x="529" y="356"/>
                  <a:pt x="531" y="360"/>
                </a:cubicBezTo>
                <a:cubicBezTo>
                  <a:pt x="540" y="355"/>
                  <a:pt x="542" y="355"/>
                  <a:pt x="544" y="356"/>
                </a:cubicBezTo>
                <a:cubicBezTo>
                  <a:pt x="544" y="358"/>
                  <a:pt x="546" y="358"/>
                  <a:pt x="548" y="358"/>
                </a:cubicBezTo>
                <a:cubicBezTo>
                  <a:pt x="553" y="358"/>
                  <a:pt x="553" y="353"/>
                  <a:pt x="559" y="351"/>
                </a:cubicBezTo>
                <a:cubicBezTo>
                  <a:pt x="562" y="351"/>
                  <a:pt x="564" y="358"/>
                  <a:pt x="570" y="356"/>
                </a:cubicBezTo>
                <a:cubicBezTo>
                  <a:pt x="570" y="355"/>
                  <a:pt x="570" y="355"/>
                  <a:pt x="570" y="355"/>
                </a:cubicBezTo>
                <a:cubicBezTo>
                  <a:pt x="572" y="355"/>
                  <a:pt x="572" y="355"/>
                  <a:pt x="572" y="355"/>
                </a:cubicBezTo>
                <a:cubicBezTo>
                  <a:pt x="572" y="355"/>
                  <a:pt x="572" y="355"/>
                  <a:pt x="572" y="353"/>
                </a:cubicBezTo>
                <a:cubicBezTo>
                  <a:pt x="575" y="353"/>
                  <a:pt x="577" y="353"/>
                  <a:pt x="584" y="356"/>
                </a:cubicBezTo>
                <a:cubicBezTo>
                  <a:pt x="594" y="356"/>
                  <a:pt x="594" y="356"/>
                  <a:pt x="594" y="356"/>
                </a:cubicBezTo>
                <a:cubicBezTo>
                  <a:pt x="597" y="356"/>
                  <a:pt x="603" y="353"/>
                  <a:pt x="606" y="353"/>
                </a:cubicBezTo>
                <a:cubicBezTo>
                  <a:pt x="608" y="353"/>
                  <a:pt x="608" y="353"/>
                  <a:pt x="608" y="353"/>
                </a:cubicBezTo>
                <a:cubicBezTo>
                  <a:pt x="608" y="351"/>
                  <a:pt x="608" y="351"/>
                  <a:pt x="608" y="351"/>
                </a:cubicBezTo>
                <a:cubicBezTo>
                  <a:pt x="608" y="349"/>
                  <a:pt x="608" y="349"/>
                  <a:pt x="608" y="349"/>
                </a:cubicBezTo>
                <a:cubicBezTo>
                  <a:pt x="608" y="349"/>
                  <a:pt x="608" y="349"/>
                  <a:pt x="610" y="349"/>
                </a:cubicBezTo>
                <a:cubicBezTo>
                  <a:pt x="610" y="347"/>
                  <a:pt x="610" y="347"/>
                  <a:pt x="610" y="347"/>
                </a:cubicBezTo>
                <a:cubicBezTo>
                  <a:pt x="606" y="347"/>
                  <a:pt x="605" y="347"/>
                  <a:pt x="603" y="345"/>
                </a:cubicBezTo>
                <a:cubicBezTo>
                  <a:pt x="603" y="345"/>
                  <a:pt x="603" y="345"/>
                  <a:pt x="601" y="345"/>
                </a:cubicBezTo>
                <a:cubicBezTo>
                  <a:pt x="606" y="342"/>
                  <a:pt x="606" y="342"/>
                  <a:pt x="608" y="340"/>
                </a:cubicBezTo>
                <a:cubicBezTo>
                  <a:pt x="610" y="342"/>
                  <a:pt x="610" y="342"/>
                  <a:pt x="610" y="342"/>
                </a:cubicBezTo>
                <a:cubicBezTo>
                  <a:pt x="614" y="340"/>
                  <a:pt x="615" y="338"/>
                  <a:pt x="619" y="336"/>
                </a:cubicBezTo>
                <a:cubicBezTo>
                  <a:pt x="625" y="333"/>
                  <a:pt x="623" y="327"/>
                  <a:pt x="623" y="323"/>
                </a:cubicBezTo>
                <a:cubicBezTo>
                  <a:pt x="617" y="322"/>
                  <a:pt x="617" y="322"/>
                  <a:pt x="614" y="325"/>
                </a:cubicBezTo>
                <a:cubicBezTo>
                  <a:pt x="612" y="325"/>
                  <a:pt x="612" y="325"/>
                  <a:pt x="612" y="325"/>
                </a:cubicBezTo>
                <a:cubicBezTo>
                  <a:pt x="619" y="318"/>
                  <a:pt x="619" y="318"/>
                  <a:pt x="617" y="312"/>
                </a:cubicBezTo>
                <a:cubicBezTo>
                  <a:pt x="617" y="309"/>
                  <a:pt x="617" y="309"/>
                  <a:pt x="621" y="305"/>
                </a:cubicBezTo>
                <a:cubicBezTo>
                  <a:pt x="621" y="301"/>
                  <a:pt x="617" y="301"/>
                  <a:pt x="615" y="298"/>
                </a:cubicBezTo>
                <a:cubicBezTo>
                  <a:pt x="614" y="290"/>
                  <a:pt x="623" y="287"/>
                  <a:pt x="623" y="279"/>
                </a:cubicBezTo>
                <a:cubicBezTo>
                  <a:pt x="621" y="277"/>
                  <a:pt x="615" y="276"/>
                  <a:pt x="615" y="276"/>
                </a:cubicBezTo>
                <a:cubicBezTo>
                  <a:pt x="619" y="274"/>
                  <a:pt x="619" y="274"/>
                  <a:pt x="621" y="274"/>
                </a:cubicBezTo>
                <a:cubicBezTo>
                  <a:pt x="621" y="272"/>
                  <a:pt x="621" y="272"/>
                  <a:pt x="621" y="272"/>
                </a:cubicBezTo>
                <a:cubicBezTo>
                  <a:pt x="628" y="267"/>
                  <a:pt x="637" y="267"/>
                  <a:pt x="641" y="257"/>
                </a:cubicBezTo>
                <a:cubicBezTo>
                  <a:pt x="641" y="255"/>
                  <a:pt x="641" y="255"/>
                  <a:pt x="641" y="255"/>
                </a:cubicBezTo>
                <a:cubicBezTo>
                  <a:pt x="643" y="255"/>
                  <a:pt x="643" y="255"/>
                  <a:pt x="643" y="255"/>
                </a:cubicBezTo>
                <a:cubicBezTo>
                  <a:pt x="636" y="254"/>
                  <a:pt x="632" y="254"/>
                  <a:pt x="628" y="254"/>
                </a:cubicBezTo>
                <a:cubicBezTo>
                  <a:pt x="628" y="254"/>
                  <a:pt x="628" y="254"/>
                  <a:pt x="627" y="254"/>
                </a:cubicBezTo>
                <a:cubicBezTo>
                  <a:pt x="632" y="250"/>
                  <a:pt x="639" y="246"/>
                  <a:pt x="645" y="241"/>
                </a:cubicBezTo>
                <a:cubicBezTo>
                  <a:pt x="636" y="241"/>
                  <a:pt x="636" y="241"/>
                  <a:pt x="634" y="239"/>
                </a:cubicBezTo>
                <a:close/>
                <a:moveTo>
                  <a:pt x="685" y="37"/>
                </a:moveTo>
                <a:cubicBezTo>
                  <a:pt x="683" y="37"/>
                  <a:pt x="683" y="37"/>
                  <a:pt x="683" y="37"/>
                </a:cubicBezTo>
                <a:cubicBezTo>
                  <a:pt x="676" y="35"/>
                  <a:pt x="674" y="35"/>
                  <a:pt x="665" y="33"/>
                </a:cubicBezTo>
                <a:cubicBezTo>
                  <a:pt x="665" y="33"/>
                  <a:pt x="665" y="33"/>
                  <a:pt x="663" y="33"/>
                </a:cubicBezTo>
                <a:cubicBezTo>
                  <a:pt x="661" y="33"/>
                  <a:pt x="661" y="33"/>
                  <a:pt x="661" y="33"/>
                </a:cubicBezTo>
                <a:cubicBezTo>
                  <a:pt x="661" y="35"/>
                  <a:pt x="661" y="35"/>
                  <a:pt x="661" y="35"/>
                </a:cubicBezTo>
                <a:cubicBezTo>
                  <a:pt x="660" y="35"/>
                  <a:pt x="660" y="35"/>
                  <a:pt x="660" y="35"/>
                </a:cubicBezTo>
                <a:cubicBezTo>
                  <a:pt x="656" y="35"/>
                  <a:pt x="656" y="35"/>
                  <a:pt x="647" y="37"/>
                </a:cubicBezTo>
                <a:cubicBezTo>
                  <a:pt x="647" y="37"/>
                  <a:pt x="647" y="37"/>
                  <a:pt x="645" y="37"/>
                </a:cubicBezTo>
                <a:cubicBezTo>
                  <a:pt x="641" y="35"/>
                  <a:pt x="641" y="35"/>
                  <a:pt x="632" y="37"/>
                </a:cubicBezTo>
                <a:cubicBezTo>
                  <a:pt x="632" y="37"/>
                  <a:pt x="632" y="37"/>
                  <a:pt x="630" y="37"/>
                </a:cubicBezTo>
                <a:cubicBezTo>
                  <a:pt x="632" y="39"/>
                  <a:pt x="632" y="39"/>
                  <a:pt x="630" y="43"/>
                </a:cubicBezTo>
                <a:cubicBezTo>
                  <a:pt x="625" y="43"/>
                  <a:pt x="617" y="44"/>
                  <a:pt x="614" y="44"/>
                </a:cubicBezTo>
                <a:cubicBezTo>
                  <a:pt x="610" y="46"/>
                  <a:pt x="608" y="46"/>
                  <a:pt x="606" y="48"/>
                </a:cubicBezTo>
                <a:cubicBezTo>
                  <a:pt x="612" y="50"/>
                  <a:pt x="615" y="44"/>
                  <a:pt x="619" y="46"/>
                </a:cubicBezTo>
                <a:cubicBezTo>
                  <a:pt x="619" y="50"/>
                  <a:pt x="619" y="50"/>
                  <a:pt x="617" y="52"/>
                </a:cubicBezTo>
                <a:cubicBezTo>
                  <a:pt x="619" y="54"/>
                  <a:pt x="619" y="54"/>
                  <a:pt x="619" y="54"/>
                </a:cubicBezTo>
                <a:cubicBezTo>
                  <a:pt x="606" y="65"/>
                  <a:pt x="588" y="65"/>
                  <a:pt x="575" y="74"/>
                </a:cubicBezTo>
                <a:cubicBezTo>
                  <a:pt x="573" y="74"/>
                  <a:pt x="573" y="74"/>
                  <a:pt x="573" y="74"/>
                </a:cubicBezTo>
                <a:cubicBezTo>
                  <a:pt x="572" y="74"/>
                  <a:pt x="572" y="74"/>
                  <a:pt x="572" y="74"/>
                </a:cubicBezTo>
                <a:cubicBezTo>
                  <a:pt x="572" y="74"/>
                  <a:pt x="572" y="74"/>
                  <a:pt x="572" y="76"/>
                </a:cubicBezTo>
                <a:cubicBezTo>
                  <a:pt x="573" y="77"/>
                  <a:pt x="573" y="77"/>
                  <a:pt x="579" y="76"/>
                </a:cubicBezTo>
                <a:cubicBezTo>
                  <a:pt x="579" y="76"/>
                  <a:pt x="579" y="76"/>
                  <a:pt x="581" y="76"/>
                </a:cubicBezTo>
                <a:cubicBezTo>
                  <a:pt x="573" y="77"/>
                  <a:pt x="573" y="77"/>
                  <a:pt x="573" y="81"/>
                </a:cubicBezTo>
                <a:cubicBezTo>
                  <a:pt x="570" y="81"/>
                  <a:pt x="570" y="81"/>
                  <a:pt x="564" y="79"/>
                </a:cubicBezTo>
                <a:cubicBezTo>
                  <a:pt x="564" y="79"/>
                  <a:pt x="564" y="79"/>
                  <a:pt x="562" y="79"/>
                </a:cubicBezTo>
                <a:cubicBezTo>
                  <a:pt x="559" y="81"/>
                  <a:pt x="559" y="81"/>
                  <a:pt x="557" y="83"/>
                </a:cubicBezTo>
                <a:cubicBezTo>
                  <a:pt x="557" y="85"/>
                  <a:pt x="557" y="85"/>
                  <a:pt x="557" y="85"/>
                </a:cubicBezTo>
                <a:cubicBezTo>
                  <a:pt x="559" y="85"/>
                  <a:pt x="559" y="85"/>
                  <a:pt x="561" y="85"/>
                </a:cubicBezTo>
                <a:cubicBezTo>
                  <a:pt x="561" y="85"/>
                  <a:pt x="561" y="85"/>
                  <a:pt x="561" y="87"/>
                </a:cubicBezTo>
                <a:cubicBezTo>
                  <a:pt x="548" y="92"/>
                  <a:pt x="544" y="92"/>
                  <a:pt x="540" y="92"/>
                </a:cubicBezTo>
                <a:cubicBezTo>
                  <a:pt x="539" y="92"/>
                  <a:pt x="539" y="92"/>
                  <a:pt x="539" y="92"/>
                </a:cubicBezTo>
                <a:cubicBezTo>
                  <a:pt x="535" y="94"/>
                  <a:pt x="535" y="94"/>
                  <a:pt x="535" y="96"/>
                </a:cubicBezTo>
                <a:cubicBezTo>
                  <a:pt x="533" y="96"/>
                  <a:pt x="533" y="96"/>
                  <a:pt x="533" y="96"/>
                </a:cubicBezTo>
                <a:cubicBezTo>
                  <a:pt x="531" y="96"/>
                  <a:pt x="531" y="98"/>
                  <a:pt x="531" y="98"/>
                </a:cubicBezTo>
                <a:cubicBezTo>
                  <a:pt x="531" y="96"/>
                  <a:pt x="531" y="96"/>
                  <a:pt x="535" y="94"/>
                </a:cubicBezTo>
                <a:cubicBezTo>
                  <a:pt x="533" y="94"/>
                  <a:pt x="533" y="94"/>
                  <a:pt x="515" y="98"/>
                </a:cubicBezTo>
                <a:cubicBezTo>
                  <a:pt x="496" y="109"/>
                  <a:pt x="496" y="109"/>
                  <a:pt x="496" y="109"/>
                </a:cubicBezTo>
                <a:cubicBezTo>
                  <a:pt x="495" y="109"/>
                  <a:pt x="495" y="109"/>
                  <a:pt x="493" y="109"/>
                </a:cubicBezTo>
                <a:cubicBezTo>
                  <a:pt x="474" y="120"/>
                  <a:pt x="474" y="120"/>
                  <a:pt x="467" y="123"/>
                </a:cubicBezTo>
                <a:cubicBezTo>
                  <a:pt x="471" y="123"/>
                  <a:pt x="473" y="121"/>
                  <a:pt x="476" y="121"/>
                </a:cubicBezTo>
                <a:cubicBezTo>
                  <a:pt x="441" y="134"/>
                  <a:pt x="440" y="142"/>
                  <a:pt x="440" y="142"/>
                </a:cubicBezTo>
                <a:cubicBezTo>
                  <a:pt x="440" y="143"/>
                  <a:pt x="440" y="143"/>
                  <a:pt x="440" y="143"/>
                </a:cubicBezTo>
                <a:cubicBezTo>
                  <a:pt x="438" y="143"/>
                  <a:pt x="438" y="143"/>
                  <a:pt x="438" y="143"/>
                </a:cubicBezTo>
                <a:cubicBezTo>
                  <a:pt x="438" y="145"/>
                  <a:pt x="438" y="145"/>
                  <a:pt x="436" y="145"/>
                </a:cubicBezTo>
                <a:cubicBezTo>
                  <a:pt x="434" y="145"/>
                  <a:pt x="434" y="145"/>
                  <a:pt x="434" y="147"/>
                </a:cubicBezTo>
                <a:cubicBezTo>
                  <a:pt x="434" y="147"/>
                  <a:pt x="434" y="147"/>
                  <a:pt x="432" y="147"/>
                </a:cubicBezTo>
                <a:cubicBezTo>
                  <a:pt x="430" y="149"/>
                  <a:pt x="430" y="149"/>
                  <a:pt x="430" y="149"/>
                </a:cubicBezTo>
                <a:cubicBezTo>
                  <a:pt x="430" y="149"/>
                  <a:pt x="430" y="149"/>
                  <a:pt x="430" y="151"/>
                </a:cubicBezTo>
                <a:cubicBezTo>
                  <a:pt x="427" y="155"/>
                  <a:pt x="423" y="156"/>
                  <a:pt x="420" y="162"/>
                </a:cubicBezTo>
                <a:cubicBezTo>
                  <a:pt x="423" y="160"/>
                  <a:pt x="423" y="160"/>
                  <a:pt x="429" y="158"/>
                </a:cubicBezTo>
                <a:cubicBezTo>
                  <a:pt x="429" y="160"/>
                  <a:pt x="429" y="160"/>
                  <a:pt x="425" y="162"/>
                </a:cubicBezTo>
                <a:cubicBezTo>
                  <a:pt x="425" y="164"/>
                  <a:pt x="425" y="164"/>
                  <a:pt x="425" y="164"/>
                </a:cubicBezTo>
                <a:cubicBezTo>
                  <a:pt x="425" y="164"/>
                  <a:pt x="421" y="167"/>
                  <a:pt x="416" y="171"/>
                </a:cubicBezTo>
                <a:cubicBezTo>
                  <a:pt x="416" y="171"/>
                  <a:pt x="416" y="173"/>
                  <a:pt x="418" y="173"/>
                </a:cubicBezTo>
                <a:cubicBezTo>
                  <a:pt x="418" y="173"/>
                  <a:pt x="418" y="173"/>
                  <a:pt x="451" y="160"/>
                </a:cubicBezTo>
                <a:cubicBezTo>
                  <a:pt x="469" y="145"/>
                  <a:pt x="495" y="151"/>
                  <a:pt x="511" y="133"/>
                </a:cubicBezTo>
                <a:cubicBezTo>
                  <a:pt x="511" y="131"/>
                  <a:pt x="511" y="131"/>
                  <a:pt x="511" y="131"/>
                </a:cubicBezTo>
                <a:cubicBezTo>
                  <a:pt x="513" y="131"/>
                  <a:pt x="513" y="131"/>
                  <a:pt x="513" y="131"/>
                </a:cubicBezTo>
                <a:cubicBezTo>
                  <a:pt x="517" y="131"/>
                  <a:pt x="517" y="131"/>
                  <a:pt x="517" y="131"/>
                </a:cubicBezTo>
                <a:cubicBezTo>
                  <a:pt x="517" y="133"/>
                  <a:pt x="517" y="133"/>
                  <a:pt x="517" y="133"/>
                </a:cubicBezTo>
                <a:cubicBezTo>
                  <a:pt x="517" y="133"/>
                  <a:pt x="517" y="133"/>
                  <a:pt x="518" y="133"/>
                </a:cubicBezTo>
                <a:cubicBezTo>
                  <a:pt x="518" y="133"/>
                  <a:pt x="518" y="133"/>
                  <a:pt x="520" y="133"/>
                </a:cubicBezTo>
                <a:cubicBezTo>
                  <a:pt x="528" y="127"/>
                  <a:pt x="537" y="129"/>
                  <a:pt x="546" y="123"/>
                </a:cubicBezTo>
                <a:cubicBezTo>
                  <a:pt x="546" y="123"/>
                  <a:pt x="546" y="123"/>
                  <a:pt x="548" y="123"/>
                </a:cubicBezTo>
                <a:cubicBezTo>
                  <a:pt x="546" y="125"/>
                  <a:pt x="544" y="127"/>
                  <a:pt x="544" y="129"/>
                </a:cubicBezTo>
                <a:cubicBezTo>
                  <a:pt x="588" y="116"/>
                  <a:pt x="588" y="116"/>
                  <a:pt x="588" y="116"/>
                </a:cubicBezTo>
                <a:cubicBezTo>
                  <a:pt x="588" y="118"/>
                  <a:pt x="590" y="118"/>
                  <a:pt x="590" y="118"/>
                </a:cubicBezTo>
                <a:cubicBezTo>
                  <a:pt x="594" y="116"/>
                  <a:pt x="594" y="116"/>
                  <a:pt x="597" y="114"/>
                </a:cubicBezTo>
                <a:cubicBezTo>
                  <a:pt x="595" y="116"/>
                  <a:pt x="595" y="116"/>
                  <a:pt x="592" y="120"/>
                </a:cubicBezTo>
                <a:cubicBezTo>
                  <a:pt x="623" y="123"/>
                  <a:pt x="647" y="116"/>
                  <a:pt x="656" y="112"/>
                </a:cubicBezTo>
                <a:cubicBezTo>
                  <a:pt x="658" y="112"/>
                  <a:pt x="658" y="112"/>
                  <a:pt x="658" y="112"/>
                </a:cubicBezTo>
                <a:cubicBezTo>
                  <a:pt x="656" y="109"/>
                  <a:pt x="654" y="105"/>
                  <a:pt x="643" y="108"/>
                </a:cubicBezTo>
                <a:cubicBezTo>
                  <a:pt x="643" y="107"/>
                  <a:pt x="643" y="107"/>
                  <a:pt x="643" y="107"/>
                </a:cubicBezTo>
                <a:cubicBezTo>
                  <a:pt x="643" y="107"/>
                  <a:pt x="643" y="107"/>
                  <a:pt x="643" y="105"/>
                </a:cubicBezTo>
                <a:cubicBezTo>
                  <a:pt x="656" y="101"/>
                  <a:pt x="656" y="101"/>
                  <a:pt x="658" y="101"/>
                </a:cubicBezTo>
                <a:cubicBezTo>
                  <a:pt x="660" y="101"/>
                  <a:pt x="660" y="101"/>
                  <a:pt x="660" y="101"/>
                </a:cubicBezTo>
                <a:cubicBezTo>
                  <a:pt x="660" y="101"/>
                  <a:pt x="660" y="99"/>
                  <a:pt x="661" y="99"/>
                </a:cubicBezTo>
                <a:cubicBezTo>
                  <a:pt x="660" y="98"/>
                  <a:pt x="660" y="98"/>
                  <a:pt x="660" y="98"/>
                </a:cubicBezTo>
                <a:cubicBezTo>
                  <a:pt x="660" y="98"/>
                  <a:pt x="660" y="98"/>
                  <a:pt x="661" y="96"/>
                </a:cubicBezTo>
                <a:cubicBezTo>
                  <a:pt x="661" y="98"/>
                  <a:pt x="661" y="98"/>
                  <a:pt x="663" y="98"/>
                </a:cubicBezTo>
                <a:cubicBezTo>
                  <a:pt x="663" y="99"/>
                  <a:pt x="663" y="99"/>
                  <a:pt x="663" y="99"/>
                </a:cubicBezTo>
                <a:cubicBezTo>
                  <a:pt x="663" y="101"/>
                  <a:pt x="663" y="101"/>
                  <a:pt x="663" y="101"/>
                </a:cubicBezTo>
                <a:cubicBezTo>
                  <a:pt x="665" y="101"/>
                  <a:pt x="665" y="101"/>
                  <a:pt x="665" y="101"/>
                </a:cubicBezTo>
                <a:cubicBezTo>
                  <a:pt x="667" y="101"/>
                  <a:pt x="667" y="101"/>
                  <a:pt x="667" y="101"/>
                </a:cubicBezTo>
                <a:cubicBezTo>
                  <a:pt x="663" y="110"/>
                  <a:pt x="663" y="110"/>
                  <a:pt x="663" y="110"/>
                </a:cubicBezTo>
                <a:cubicBezTo>
                  <a:pt x="683" y="101"/>
                  <a:pt x="683" y="101"/>
                  <a:pt x="683" y="98"/>
                </a:cubicBezTo>
                <a:cubicBezTo>
                  <a:pt x="681" y="98"/>
                  <a:pt x="681" y="98"/>
                  <a:pt x="678" y="99"/>
                </a:cubicBezTo>
                <a:cubicBezTo>
                  <a:pt x="678" y="98"/>
                  <a:pt x="678" y="98"/>
                  <a:pt x="678" y="98"/>
                </a:cubicBezTo>
                <a:cubicBezTo>
                  <a:pt x="678" y="96"/>
                  <a:pt x="678" y="94"/>
                  <a:pt x="680" y="94"/>
                </a:cubicBezTo>
                <a:cubicBezTo>
                  <a:pt x="678" y="92"/>
                  <a:pt x="678" y="92"/>
                  <a:pt x="678" y="92"/>
                </a:cubicBezTo>
                <a:cubicBezTo>
                  <a:pt x="678" y="92"/>
                  <a:pt x="678" y="92"/>
                  <a:pt x="680" y="92"/>
                </a:cubicBezTo>
                <a:cubicBezTo>
                  <a:pt x="680" y="90"/>
                  <a:pt x="680" y="90"/>
                  <a:pt x="680" y="90"/>
                </a:cubicBezTo>
                <a:cubicBezTo>
                  <a:pt x="680" y="90"/>
                  <a:pt x="680" y="90"/>
                  <a:pt x="681" y="90"/>
                </a:cubicBezTo>
                <a:cubicBezTo>
                  <a:pt x="691" y="90"/>
                  <a:pt x="700" y="96"/>
                  <a:pt x="709" y="90"/>
                </a:cubicBezTo>
                <a:cubicBezTo>
                  <a:pt x="711" y="92"/>
                  <a:pt x="711" y="92"/>
                  <a:pt x="714" y="90"/>
                </a:cubicBezTo>
                <a:cubicBezTo>
                  <a:pt x="716" y="90"/>
                  <a:pt x="716" y="90"/>
                  <a:pt x="716" y="90"/>
                </a:cubicBezTo>
                <a:cubicBezTo>
                  <a:pt x="716" y="90"/>
                  <a:pt x="716" y="88"/>
                  <a:pt x="718" y="88"/>
                </a:cubicBezTo>
                <a:cubicBezTo>
                  <a:pt x="720" y="83"/>
                  <a:pt x="725" y="85"/>
                  <a:pt x="729" y="81"/>
                </a:cubicBezTo>
                <a:cubicBezTo>
                  <a:pt x="729" y="79"/>
                  <a:pt x="729" y="79"/>
                  <a:pt x="729" y="79"/>
                </a:cubicBezTo>
                <a:cubicBezTo>
                  <a:pt x="731" y="79"/>
                  <a:pt x="731" y="79"/>
                  <a:pt x="731" y="79"/>
                </a:cubicBezTo>
                <a:cubicBezTo>
                  <a:pt x="733" y="79"/>
                  <a:pt x="733" y="79"/>
                  <a:pt x="733" y="79"/>
                </a:cubicBezTo>
                <a:cubicBezTo>
                  <a:pt x="733" y="77"/>
                  <a:pt x="733" y="77"/>
                  <a:pt x="733" y="77"/>
                </a:cubicBezTo>
                <a:cubicBezTo>
                  <a:pt x="735" y="77"/>
                  <a:pt x="735" y="77"/>
                  <a:pt x="736" y="77"/>
                </a:cubicBezTo>
                <a:cubicBezTo>
                  <a:pt x="740" y="79"/>
                  <a:pt x="742" y="79"/>
                  <a:pt x="749" y="77"/>
                </a:cubicBezTo>
                <a:cubicBezTo>
                  <a:pt x="749" y="76"/>
                  <a:pt x="751" y="76"/>
                  <a:pt x="751" y="76"/>
                </a:cubicBezTo>
                <a:cubicBezTo>
                  <a:pt x="747" y="74"/>
                  <a:pt x="747" y="74"/>
                  <a:pt x="744" y="76"/>
                </a:cubicBezTo>
                <a:cubicBezTo>
                  <a:pt x="742" y="76"/>
                  <a:pt x="742" y="76"/>
                  <a:pt x="742" y="76"/>
                </a:cubicBezTo>
                <a:cubicBezTo>
                  <a:pt x="753" y="70"/>
                  <a:pt x="766" y="66"/>
                  <a:pt x="777" y="63"/>
                </a:cubicBezTo>
                <a:cubicBezTo>
                  <a:pt x="777" y="63"/>
                  <a:pt x="777" y="63"/>
                  <a:pt x="779" y="63"/>
                </a:cubicBezTo>
                <a:cubicBezTo>
                  <a:pt x="779" y="63"/>
                  <a:pt x="779" y="63"/>
                  <a:pt x="779" y="61"/>
                </a:cubicBezTo>
                <a:cubicBezTo>
                  <a:pt x="775" y="61"/>
                  <a:pt x="775" y="61"/>
                  <a:pt x="746" y="70"/>
                </a:cubicBezTo>
                <a:cubicBezTo>
                  <a:pt x="746" y="70"/>
                  <a:pt x="746" y="70"/>
                  <a:pt x="744" y="70"/>
                </a:cubicBezTo>
                <a:cubicBezTo>
                  <a:pt x="749" y="68"/>
                  <a:pt x="751" y="68"/>
                  <a:pt x="755" y="66"/>
                </a:cubicBezTo>
                <a:cubicBezTo>
                  <a:pt x="757" y="66"/>
                  <a:pt x="757" y="66"/>
                  <a:pt x="757" y="65"/>
                </a:cubicBezTo>
                <a:cubicBezTo>
                  <a:pt x="757" y="65"/>
                  <a:pt x="757" y="65"/>
                  <a:pt x="758" y="65"/>
                </a:cubicBezTo>
                <a:cubicBezTo>
                  <a:pt x="758" y="63"/>
                  <a:pt x="757" y="63"/>
                  <a:pt x="755" y="63"/>
                </a:cubicBezTo>
                <a:cubicBezTo>
                  <a:pt x="753" y="63"/>
                  <a:pt x="753" y="63"/>
                  <a:pt x="753" y="63"/>
                </a:cubicBezTo>
                <a:cubicBezTo>
                  <a:pt x="757" y="63"/>
                  <a:pt x="758" y="63"/>
                  <a:pt x="762" y="61"/>
                </a:cubicBezTo>
                <a:cubicBezTo>
                  <a:pt x="762" y="61"/>
                  <a:pt x="762" y="61"/>
                  <a:pt x="764" y="61"/>
                </a:cubicBezTo>
                <a:cubicBezTo>
                  <a:pt x="764" y="59"/>
                  <a:pt x="764" y="59"/>
                  <a:pt x="764" y="59"/>
                </a:cubicBezTo>
                <a:cubicBezTo>
                  <a:pt x="762" y="57"/>
                  <a:pt x="762" y="57"/>
                  <a:pt x="762" y="57"/>
                </a:cubicBezTo>
                <a:cubicBezTo>
                  <a:pt x="760" y="57"/>
                  <a:pt x="760" y="57"/>
                  <a:pt x="760" y="57"/>
                </a:cubicBezTo>
                <a:cubicBezTo>
                  <a:pt x="760" y="59"/>
                  <a:pt x="760" y="59"/>
                  <a:pt x="760" y="59"/>
                </a:cubicBezTo>
                <a:cubicBezTo>
                  <a:pt x="758" y="59"/>
                  <a:pt x="758" y="59"/>
                  <a:pt x="758" y="59"/>
                </a:cubicBezTo>
                <a:cubicBezTo>
                  <a:pt x="758" y="59"/>
                  <a:pt x="758" y="59"/>
                  <a:pt x="757" y="59"/>
                </a:cubicBezTo>
                <a:cubicBezTo>
                  <a:pt x="757" y="59"/>
                  <a:pt x="757" y="59"/>
                  <a:pt x="757" y="61"/>
                </a:cubicBezTo>
                <a:cubicBezTo>
                  <a:pt x="755" y="55"/>
                  <a:pt x="755" y="55"/>
                  <a:pt x="744" y="57"/>
                </a:cubicBezTo>
                <a:cubicBezTo>
                  <a:pt x="746" y="55"/>
                  <a:pt x="746" y="54"/>
                  <a:pt x="747" y="54"/>
                </a:cubicBezTo>
                <a:cubicBezTo>
                  <a:pt x="742" y="54"/>
                  <a:pt x="742" y="54"/>
                  <a:pt x="742" y="54"/>
                </a:cubicBezTo>
                <a:cubicBezTo>
                  <a:pt x="742" y="52"/>
                  <a:pt x="742" y="52"/>
                  <a:pt x="742" y="52"/>
                </a:cubicBezTo>
                <a:cubicBezTo>
                  <a:pt x="738" y="52"/>
                  <a:pt x="738" y="52"/>
                  <a:pt x="736" y="48"/>
                </a:cubicBezTo>
                <a:cubicBezTo>
                  <a:pt x="734" y="48"/>
                  <a:pt x="733" y="48"/>
                  <a:pt x="729" y="49"/>
                </a:cubicBezTo>
                <a:cubicBezTo>
                  <a:pt x="729" y="48"/>
                  <a:pt x="729" y="48"/>
                  <a:pt x="729" y="48"/>
                </a:cubicBezTo>
                <a:cubicBezTo>
                  <a:pt x="731" y="48"/>
                  <a:pt x="731" y="48"/>
                  <a:pt x="731" y="48"/>
                </a:cubicBezTo>
                <a:cubicBezTo>
                  <a:pt x="725" y="46"/>
                  <a:pt x="720" y="50"/>
                  <a:pt x="714" y="44"/>
                </a:cubicBezTo>
                <a:cubicBezTo>
                  <a:pt x="714" y="43"/>
                  <a:pt x="714" y="43"/>
                  <a:pt x="714" y="43"/>
                </a:cubicBezTo>
                <a:cubicBezTo>
                  <a:pt x="705" y="43"/>
                  <a:pt x="705" y="43"/>
                  <a:pt x="705" y="43"/>
                </a:cubicBezTo>
                <a:cubicBezTo>
                  <a:pt x="705" y="43"/>
                  <a:pt x="705" y="43"/>
                  <a:pt x="705" y="41"/>
                </a:cubicBezTo>
                <a:cubicBezTo>
                  <a:pt x="700" y="41"/>
                  <a:pt x="692" y="41"/>
                  <a:pt x="685" y="37"/>
                </a:cubicBezTo>
                <a:close/>
                <a:moveTo>
                  <a:pt x="2283" y="1203"/>
                </a:moveTo>
                <a:cubicBezTo>
                  <a:pt x="2275" y="1173"/>
                  <a:pt x="2255" y="1149"/>
                  <a:pt x="2248" y="1122"/>
                </a:cubicBezTo>
                <a:cubicBezTo>
                  <a:pt x="2246" y="1120"/>
                  <a:pt x="2230" y="1111"/>
                  <a:pt x="2235" y="1070"/>
                </a:cubicBezTo>
                <a:cubicBezTo>
                  <a:pt x="2237" y="1067"/>
                  <a:pt x="2237" y="1067"/>
                  <a:pt x="2237" y="1067"/>
                </a:cubicBezTo>
                <a:cubicBezTo>
                  <a:pt x="2235" y="1065"/>
                  <a:pt x="2235" y="1065"/>
                  <a:pt x="2235" y="1065"/>
                </a:cubicBezTo>
                <a:cubicBezTo>
                  <a:pt x="2235" y="1063"/>
                  <a:pt x="2235" y="1063"/>
                  <a:pt x="2235" y="1063"/>
                </a:cubicBezTo>
                <a:cubicBezTo>
                  <a:pt x="2235" y="1061"/>
                  <a:pt x="2235" y="1061"/>
                  <a:pt x="2235" y="1061"/>
                </a:cubicBezTo>
                <a:cubicBezTo>
                  <a:pt x="2235" y="1061"/>
                  <a:pt x="2235" y="1061"/>
                  <a:pt x="2235" y="1059"/>
                </a:cubicBezTo>
                <a:cubicBezTo>
                  <a:pt x="2235" y="1058"/>
                  <a:pt x="2235" y="1058"/>
                  <a:pt x="2235" y="1058"/>
                </a:cubicBezTo>
                <a:cubicBezTo>
                  <a:pt x="2233" y="1058"/>
                  <a:pt x="2233" y="1056"/>
                  <a:pt x="2233" y="1056"/>
                </a:cubicBezTo>
                <a:cubicBezTo>
                  <a:pt x="2239" y="1045"/>
                  <a:pt x="2235" y="1034"/>
                  <a:pt x="2237" y="1023"/>
                </a:cubicBezTo>
                <a:cubicBezTo>
                  <a:pt x="2242" y="1023"/>
                  <a:pt x="2242" y="1023"/>
                  <a:pt x="2257" y="1059"/>
                </a:cubicBezTo>
                <a:cubicBezTo>
                  <a:pt x="2266" y="1043"/>
                  <a:pt x="2252" y="1032"/>
                  <a:pt x="2252" y="1017"/>
                </a:cubicBezTo>
                <a:cubicBezTo>
                  <a:pt x="2252" y="1017"/>
                  <a:pt x="2266" y="1001"/>
                  <a:pt x="2259" y="971"/>
                </a:cubicBezTo>
                <a:cubicBezTo>
                  <a:pt x="2261" y="973"/>
                  <a:pt x="2261" y="973"/>
                  <a:pt x="2261" y="973"/>
                </a:cubicBezTo>
                <a:cubicBezTo>
                  <a:pt x="2263" y="971"/>
                  <a:pt x="2263" y="968"/>
                  <a:pt x="2263" y="964"/>
                </a:cubicBezTo>
                <a:cubicBezTo>
                  <a:pt x="2263" y="964"/>
                  <a:pt x="2265" y="962"/>
                  <a:pt x="2266" y="962"/>
                </a:cubicBezTo>
                <a:cubicBezTo>
                  <a:pt x="2268" y="942"/>
                  <a:pt x="2268" y="935"/>
                  <a:pt x="2259" y="902"/>
                </a:cubicBezTo>
                <a:cubicBezTo>
                  <a:pt x="2259" y="902"/>
                  <a:pt x="2259" y="902"/>
                  <a:pt x="2259" y="900"/>
                </a:cubicBezTo>
                <a:cubicBezTo>
                  <a:pt x="2259" y="900"/>
                  <a:pt x="2259" y="900"/>
                  <a:pt x="2261" y="900"/>
                </a:cubicBezTo>
                <a:cubicBezTo>
                  <a:pt x="2255" y="885"/>
                  <a:pt x="2252" y="870"/>
                  <a:pt x="2246" y="856"/>
                </a:cubicBezTo>
                <a:cubicBezTo>
                  <a:pt x="2246" y="850"/>
                  <a:pt x="2246" y="850"/>
                  <a:pt x="2246" y="850"/>
                </a:cubicBezTo>
                <a:cubicBezTo>
                  <a:pt x="2244" y="850"/>
                  <a:pt x="2244" y="848"/>
                  <a:pt x="2242" y="848"/>
                </a:cubicBezTo>
                <a:cubicBezTo>
                  <a:pt x="2244" y="848"/>
                  <a:pt x="2244" y="847"/>
                  <a:pt x="2244" y="847"/>
                </a:cubicBezTo>
                <a:cubicBezTo>
                  <a:pt x="2224" y="793"/>
                  <a:pt x="2224" y="793"/>
                  <a:pt x="2219" y="782"/>
                </a:cubicBezTo>
                <a:cubicBezTo>
                  <a:pt x="2219" y="780"/>
                  <a:pt x="2219" y="780"/>
                  <a:pt x="2219" y="779"/>
                </a:cubicBezTo>
                <a:cubicBezTo>
                  <a:pt x="2186" y="731"/>
                  <a:pt x="2186" y="731"/>
                  <a:pt x="2186" y="731"/>
                </a:cubicBezTo>
                <a:cubicBezTo>
                  <a:pt x="2187" y="731"/>
                  <a:pt x="2189" y="733"/>
                  <a:pt x="2189" y="733"/>
                </a:cubicBezTo>
                <a:cubicBezTo>
                  <a:pt x="2191" y="729"/>
                  <a:pt x="2191" y="729"/>
                  <a:pt x="2191" y="729"/>
                </a:cubicBezTo>
                <a:cubicBezTo>
                  <a:pt x="2100" y="601"/>
                  <a:pt x="2100" y="601"/>
                  <a:pt x="2100" y="601"/>
                </a:cubicBezTo>
                <a:cubicBezTo>
                  <a:pt x="2100" y="604"/>
                  <a:pt x="2100" y="610"/>
                  <a:pt x="2101" y="613"/>
                </a:cubicBezTo>
                <a:cubicBezTo>
                  <a:pt x="2100" y="613"/>
                  <a:pt x="2098" y="615"/>
                  <a:pt x="2098" y="617"/>
                </a:cubicBezTo>
                <a:cubicBezTo>
                  <a:pt x="2094" y="615"/>
                  <a:pt x="2094" y="615"/>
                  <a:pt x="2094" y="615"/>
                </a:cubicBezTo>
                <a:cubicBezTo>
                  <a:pt x="2090" y="606"/>
                  <a:pt x="2090" y="606"/>
                  <a:pt x="2083" y="599"/>
                </a:cubicBezTo>
                <a:cubicBezTo>
                  <a:pt x="2078" y="599"/>
                  <a:pt x="2078" y="599"/>
                  <a:pt x="2078" y="599"/>
                </a:cubicBezTo>
                <a:cubicBezTo>
                  <a:pt x="2067" y="593"/>
                  <a:pt x="2059" y="584"/>
                  <a:pt x="2052" y="571"/>
                </a:cubicBezTo>
                <a:cubicBezTo>
                  <a:pt x="2052" y="569"/>
                  <a:pt x="2052" y="569"/>
                  <a:pt x="2052" y="569"/>
                </a:cubicBezTo>
                <a:cubicBezTo>
                  <a:pt x="2052" y="569"/>
                  <a:pt x="2052" y="569"/>
                  <a:pt x="2050" y="569"/>
                </a:cubicBezTo>
                <a:cubicBezTo>
                  <a:pt x="2050" y="567"/>
                  <a:pt x="2050" y="567"/>
                  <a:pt x="2050" y="567"/>
                </a:cubicBezTo>
                <a:cubicBezTo>
                  <a:pt x="2056" y="567"/>
                  <a:pt x="2056" y="567"/>
                  <a:pt x="2056" y="567"/>
                </a:cubicBezTo>
                <a:cubicBezTo>
                  <a:pt x="2056" y="557"/>
                  <a:pt x="2048" y="549"/>
                  <a:pt x="2046" y="540"/>
                </a:cubicBezTo>
                <a:cubicBezTo>
                  <a:pt x="2046" y="538"/>
                  <a:pt x="2046" y="538"/>
                  <a:pt x="2046" y="538"/>
                </a:cubicBezTo>
                <a:cubicBezTo>
                  <a:pt x="2045" y="538"/>
                  <a:pt x="2045" y="538"/>
                  <a:pt x="2045" y="538"/>
                </a:cubicBezTo>
                <a:cubicBezTo>
                  <a:pt x="2045" y="536"/>
                  <a:pt x="2045" y="536"/>
                  <a:pt x="2045" y="536"/>
                </a:cubicBezTo>
                <a:cubicBezTo>
                  <a:pt x="2045" y="536"/>
                  <a:pt x="2045" y="536"/>
                  <a:pt x="2043" y="536"/>
                </a:cubicBezTo>
                <a:cubicBezTo>
                  <a:pt x="2043" y="534"/>
                  <a:pt x="2043" y="534"/>
                  <a:pt x="2043" y="534"/>
                </a:cubicBezTo>
                <a:cubicBezTo>
                  <a:pt x="2043" y="534"/>
                  <a:pt x="2043" y="534"/>
                  <a:pt x="2043" y="533"/>
                </a:cubicBezTo>
                <a:cubicBezTo>
                  <a:pt x="2041" y="533"/>
                  <a:pt x="2041" y="533"/>
                  <a:pt x="2041" y="533"/>
                </a:cubicBezTo>
                <a:cubicBezTo>
                  <a:pt x="2043" y="533"/>
                  <a:pt x="2045" y="531"/>
                  <a:pt x="2046" y="531"/>
                </a:cubicBezTo>
                <a:cubicBezTo>
                  <a:pt x="2048" y="533"/>
                  <a:pt x="2048" y="533"/>
                  <a:pt x="2050" y="534"/>
                </a:cubicBezTo>
                <a:cubicBezTo>
                  <a:pt x="2050" y="534"/>
                  <a:pt x="2050" y="534"/>
                  <a:pt x="2052" y="534"/>
                </a:cubicBezTo>
                <a:cubicBezTo>
                  <a:pt x="2057" y="544"/>
                  <a:pt x="2063" y="555"/>
                  <a:pt x="2068" y="566"/>
                </a:cubicBezTo>
                <a:cubicBezTo>
                  <a:pt x="2068" y="566"/>
                  <a:pt x="2068" y="566"/>
                  <a:pt x="2068" y="564"/>
                </a:cubicBezTo>
                <a:cubicBezTo>
                  <a:pt x="2070" y="564"/>
                  <a:pt x="2070" y="564"/>
                  <a:pt x="2070" y="564"/>
                </a:cubicBezTo>
                <a:cubicBezTo>
                  <a:pt x="2070" y="566"/>
                  <a:pt x="2072" y="567"/>
                  <a:pt x="2072" y="569"/>
                </a:cubicBezTo>
                <a:cubicBezTo>
                  <a:pt x="2074" y="571"/>
                  <a:pt x="2074" y="573"/>
                  <a:pt x="2074" y="573"/>
                </a:cubicBezTo>
                <a:cubicBezTo>
                  <a:pt x="2074" y="575"/>
                  <a:pt x="2074" y="575"/>
                  <a:pt x="2074" y="575"/>
                </a:cubicBezTo>
                <a:cubicBezTo>
                  <a:pt x="2074" y="575"/>
                  <a:pt x="2074" y="575"/>
                  <a:pt x="2076" y="575"/>
                </a:cubicBezTo>
                <a:cubicBezTo>
                  <a:pt x="2078" y="573"/>
                  <a:pt x="2078" y="573"/>
                  <a:pt x="2078" y="573"/>
                </a:cubicBezTo>
                <a:cubicBezTo>
                  <a:pt x="2076" y="573"/>
                  <a:pt x="2076" y="573"/>
                  <a:pt x="2076" y="571"/>
                </a:cubicBezTo>
                <a:cubicBezTo>
                  <a:pt x="2076" y="569"/>
                  <a:pt x="2076" y="569"/>
                  <a:pt x="2076" y="569"/>
                </a:cubicBezTo>
                <a:cubicBezTo>
                  <a:pt x="2074" y="569"/>
                  <a:pt x="2074" y="569"/>
                  <a:pt x="2074" y="569"/>
                </a:cubicBezTo>
                <a:cubicBezTo>
                  <a:pt x="2072" y="560"/>
                  <a:pt x="2065" y="551"/>
                  <a:pt x="2065" y="542"/>
                </a:cubicBezTo>
                <a:cubicBezTo>
                  <a:pt x="2067" y="540"/>
                  <a:pt x="2068" y="540"/>
                  <a:pt x="2070" y="540"/>
                </a:cubicBezTo>
                <a:cubicBezTo>
                  <a:pt x="2078" y="551"/>
                  <a:pt x="2090" y="560"/>
                  <a:pt x="2096" y="573"/>
                </a:cubicBezTo>
                <a:cubicBezTo>
                  <a:pt x="2098" y="573"/>
                  <a:pt x="2098" y="573"/>
                  <a:pt x="2098" y="573"/>
                </a:cubicBezTo>
                <a:cubicBezTo>
                  <a:pt x="2105" y="575"/>
                  <a:pt x="2105" y="575"/>
                  <a:pt x="2116" y="588"/>
                </a:cubicBezTo>
                <a:cubicBezTo>
                  <a:pt x="2118" y="591"/>
                  <a:pt x="2120" y="591"/>
                  <a:pt x="2120" y="591"/>
                </a:cubicBezTo>
                <a:cubicBezTo>
                  <a:pt x="2118" y="595"/>
                  <a:pt x="2118" y="595"/>
                  <a:pt x="2118" y="595"/>
                </a:cubicBezTo>
                <a:cubicBezTo>
                  <a:pt x="2127" y="608"/>
                  <a:pt x="2127" y="608"/>
                  <a:pt x="2158" y="652"/>
                </a:cubicBezTo>
                <a:cubicBezTo>
                  <a:pt x="2160" y="656"/>
                  <a:pt x="2160" y="656"/>
                  <a:pt x="2160" y="656"/>
                </a:cubicBezTo>
                <a:cubicBezTo>
                  <a:pt x="2160" y="657"/>
                  <a:pt x="2160" y="657"/>
                  <a:pt x="2160" y="657"/>
                </a:cubicBezTo>
                <a:cubicBezTo>
                  <a:pt x="2161" y="657"/>
                  <a:pt x="2161" y="657"/>
                  <a:pt x="2161" y="657"/>
                </a:cubicBezTo>
                <a:cubicBezTo>
                  <a:pt x="2160" y="654"/>
                  <a:pt x="2160" y="650"/>
                  <a:pt x="2158" y="646"/>
                </a:cubicBezTo>
                <a:cubicBezTo>
                  <a:pt x="2158" y="643"/>
                  <a:pt x="2158" y="643"/>
                  <a:pt x="2158" y="643"/>
                </a:cubicBezTo>
                <a:cubicBezTo>
                  <a:pt x="2155" y="617"/>
                  <a:pt x="2110" y="569"/>
                  <a:pt x="2083" y="536"/>
                </a:cubicBezTo>
                <a:cubicBezTo>
                  <a:pt x="2083" y="536"/>
                  <a:pt x="2083" y="536"/>
                  <a:pt x="2083" y="538"/>
                </a:cubicBezTo>
                <a:cubicBezTo>
                  <a:pt x="2083" y="538"/>
                  <a:pt x="2083" y="538"/>
                  <a:pt x="2081" y="538"/>
                </a:cubicBezTo>
                <a:cubicBezTo>
                  <a:pt x="2050" y="490"/>
                  <a:pt x="2050" y="490"/>
                  <a:pt x="2026" y="457"/>
                </a:cubicBezTo>
                <a:cubicBezTo>
                  <a:pt x="2028" y="459"/>
                  <a:pt x="2030" y="461"/>
                  <a:pt x="2030" y="461"/>
                </a:cubicBezTo>
                <a:cubicBezTo>
                  <a:pt x="2028" y="456"/>
                  <a:pt x="2028" y="456"/>
                  <a:pt x="1891" y="311"/>
                </a:cubicBezTo>
                <a:cubicBezTo>
                  <a:pt x="1889" y="311"/>
                  <a:pt x="1889" y="311"/>
                  <a:pt x="1889" y="311"/>
                </a:cubicBezTo>
                <a:cubicBezTo>
                  <a:pt x="1889" y="309"/>
                  <a:pt x="1889" y="309"/>
                  <a:pt x="1889" y="309"/>
                </a:cubicBezTo>
                <a:cubicBezTo>
                  <a:pt x="1887" y="309"/>
                  <a:pt x="1887" y="309"/>
                  <a:pt x="1887" y="309"/>
                </a:cubicBezTo>
                <a:cubicBezTo>
                  <a:pt x="1887" y="309"/>
                  <a:pt x="1887" y="307"/>
                  <a:pt x="1885" y="307"/>
                </a:cubicBezTo>
                <a:cubicBezTo>
                  <a:pt x="1885" y="305"/>
                  <a:pt x="1883" y="305"/>
                  <a:pt x="1883" y="305"/>
                </a:cubicBezTo>
                <a:cubicBezTo>
                  <a:pt x="1882" y="303"/>
                  <a:pt x="1882" y="303"/>
                  <a:pt x="1882" y="303"/>
                </a:cubicBezTo>
                <a:cubicBezTo>
                  <a:pt x="1847" y="281"/>
                  <a:pt x="1843" y="279"/>
                  <a:pt x="1836" y="276"/>
                </a:cubicBezTo>
                <a:cubicBezTo>
                  <a:pt x="1838" y="277"/>
                  <a:pt x="1838" y="279"/>
                  <a:pt x="1838" y="281"/>
                </a:cubicBezTo>
                <a:cubicBezTo>
                  <a:pt x="1838" y="281"/>
                  <a:pt x="1834" y="281"/>
                  <a:pt x="1834" y="283"/>
                </a:cubicBezTo>
                <a:cubicBezTo>
                  <a:pt x="1832" y="281"/>
                  <a:pt x="1832" y="281"/>
                  <a:pt x="1816" y="267"/>
                </a:cubicBezTo>
                <a:cubicBezTo>
                  <a:pt x="1814" y="265"/>
                  <a:pt x="1814" y="265"/>
                  <a:pt x="1812" y="265"/>
                </a:cubicBezTo>
                <a:cubicBezTo>
                  <a:pt x="1812" y="265"/>
                  <a:pt x="1812" y="265"/>
                  <a:pt x="1812" y="267"/>
                </a:cubicBezTo>
                <a:cubicBezTo>
                  <a:pt x="1814" y="268"/>
                  <a:pt x="1817" y="272"/>
                  <a:pt x="1821" y="274"/>
                </a:cubicBezTo>
                <a:cubicBezTo>
                  <a:pt x="1803" y="272"/>
                  <a:pt x="1744" y="211"/>
                  <a:pt x="1744" y="211"/>
                </a:cubicBezTo>
                <a:cubicBezTo>
                  <a:pt x="1750" y="208"/>
                  <a:pt x="1750" y="208"/>
                  <a:pt x="1755" y="200"/>
                </a:cubicBezTo>
                <a:cubicBezTo>
                  <a:pt x="1757" y="202"/>
                  <a:pt x="1761" y="204"/>
                  <a:pt x="1762" y="206"/>
                </a:cubicBezTo>
                <a:cubicBezTo>
                  <a:pt x="1766" y="208"/>
                  <a:pt x="1766" y="208"/>
                  <a:pt x="1766" y="208"/>
                </a:cubicBezTo>
                <a:cubicBezTo>
                  <a:pt x="1766" y="208"/>
                  <a:pt x="1766" y="208"/>
                  <a:pt x="1766" y="210"/>
                </a:cubicBezTo>
                <a:cubicBezTo>
                  <a:pt x="1768" y="210"/>
                  <a:pt x="1768" y="210"/>
                  <a:pt x="1768" y="210"/>
                </a:cubicBezTo>
                <a:cubicBezTo>
                  <a:pt x="1766" y="208"/>
                  <a:pt x="1764" y="204"/>
                  <a:pt x="1762" y="202"/>
                </a:cubicBezTo>
                <a:cubicBezTo>
                  <a:pt x="1762" y="202"/>
                  <a:pt x="1762" y="200"/>
                  <a:pt x="1761" y="200"/>
                </a:cubicBezTo>
                <a:cubicBezTo>
                  <a:pt x="1755" y="197"/>
                  <a:pt x="1755" y="197"/>
                  <a:pt x="1748" y="193"/>
                </a:cubicBezTo>
                <a:cubicBezTo>
                  <a:pt x="1735" y="184"/>
                  <a:pt x="1722" y="173"/>
                  <a:pt x="1707" y="164"/>
                </a:cubicBezTo>
                <a:cubicBezTo>
                  <a:pt x="1726" y="173"/>
                  <a:pt x="1726" y="173"/>
                  <a:pt x="1728" y="173"/>
                </a:cubicBezTo>
                <a:cubicBezTo>
                  <a:pt x="1722" y="169"/>
                  <a:pt x="1720" y="167"/>
                  <a:pt x="1709" y="160"/>
                </a:cubicBezTo>
                <a:cubicBezTo>
                  <a:pt x="1709" y="160"/>
                  <a:pt x="1709" y="160"/>
                  <a:pt x="1707" y="160"/>
                </a:cubicBezTo>
                <a:cubicBezTo>
                  <a:pt x="1707" y="160"/>
                  <a:pt x="1707" y="160"/>
                  <a:pt x="1707" y="158"/>
                </a:cubicBezTo>
                <a:cubicBezTo>
                  <a:pt x="1709" y="160"/>
                  <a:pt x="1709" y="160"/>
                  <a:pt x="1709" y="160"/>
                </a:cubicBezTo>
                <a:cubicBezTo>
                  <a:pt x="1711" y="160"/>
                  <a:pt x="1711" y="160"/>
                  <a:pt x="1711" y="160"/>
                </a:cubicBezTo>
                <a:cubicBezTo>
                  <a:pt x="1742" y="178"/>
                  <a:pt x="1861" y="263"/>
                  <a:pt x="1883" y="281"/>
                </a:cubicBezTo>
                <a:cubicBezTo>
                  <a:pt x="1883" y="281"/>
                  <a:pt x="1883" y="279"/>
                  <a:pt x="1882" y="279"/>
                </a:cubicBezTo>
                <a:cubicBezTo>
                  <a:pt x="1839" y="243"/>
                  <a:pt x="1814" y="224"/>
                  <a:pt x="1801" y="215"/>
                </a:cubicBezTo>
                <a:cubicBezTo>
                  <a:pt x="1801" y="215"/>
                  <a:pt x="1801" y="215"/>
                  <a:pt x="1799" y="215"/>
                </a:cubicBezTo>
                <a:cubicBezTo>
                  <a:pt x="1799" y="213"/>
                  <a:pt x="1799" y="213"/>
                  <a:pt x="1799" y="213"/>
                </a:cubicBezTo>
                <a:cubicBezTo>
                  <a:pt x="1799" y="213"/>
                  <a:pt x="1799" y="213"/>
                  <a:pt x="1797" y="213"/>
                </a:cubicBezTo>
                <a:cubicBezTo>
                  <a:pt x="1797" y="211"/>
                  <a:pt x="1797" y="211"/>
                  <a:pt x="1797" y="211"/>
                </a:cubicBezTo>
                <a:cubicBezTo>
                  <a:pt x="1797" y="211"/>
                  <a:pt x="1797" y="211"/>
                  <a:pt x="1795" y="211"/>
                </a:cubicBezTo>
                <a:cubicBezTo>
                  <a:pt x="1792" y="208"/>
                  <a:pt x="1790" y="206"/>
                  <a:pt x="1772" y="195"/>
                </a:cubicBezTo>
                <a:cubicBezTo>
                  <a:pt x="1772" y="195"/>
                  <a:pt x="1772" y="195"/>
                  <a:pt x="1772" y="196"/>
                </a:cubicBezTo>
                <a:cubicBezTo>
                  <a:pt x="1762" y="191"/>
                  <a:pt x="1753" y="185"/>
                  <a:pt x="1744" y="178"/>
                </a:cubicBezTo>
                <a:cubicBezTo>
                  <a:pt x="1744" y="177"/>
                  <a:pt x="1744" y="177"/>
                  <a:pt x="1744" y="177"/>
                </a:cubicBezTo>
                <a:cubicBezTo>
                  <a:pt x="1742" y="177"/>
                  <a:pt x="1742" y="177"/>
                  <a:pt x="1742" y="177"/>
                </a:cubicBezTo>
                <a:cubicBezTo>
                  <a:pt x="1742" y="175"/>
                  <a:pt x="1741" y="175"/>
                  <a:pt x="1740" y="174"/>
                </a:cubicBezTo>
                <a:cubicBezTo>
                  <a:pt x="1741" y="174"/>
                  <a:pt x="1741" y="174"/>
                  <a:pt x="1741" y="175"/>
                </a:cubicBezTo>
                <a:cubicBezTo>
                  <a:pt x="1737" y="172"/>
                  <a:pt x="1732" y="168"/>
                  <a:pt x="1728" y="165"/>
                </a:cubicBezTo>
                <a:cubicBezTo>
                  <a:pt x="1729" y="166"/>
                  <a:pt x="1730" y="166"/>
                  <a:pt x="1731" y="166"/>
                </a:cubicBezTo>
                <a:cubicBezTo>
                  <a:pt x="1693" y="140"/>
                  <a:pt x="1676" y="133"/>
                  <a:pt x="1665" y="127"/>
                </a:cubicBezTo>
                <a:cubicBezTo>
                  <a:pt x="1667" y="129"/>
                  <a:pt x="1667" y="129"/>
                  <a:pt x="1665" y="129"/>
                </a:cubicBezTo>
                <a:cubicBezTo>
                  <a:pt x="1665" y="129"/>
                  <a:pt x="1665" y="129"/>
                  <a:pt x="1665" y="127"/>
                </a:cubicBezTo>
                <a:cubicBezTo>
                  <a:pt x="1665" y="127"/>
                  <a:pt x="1665" y="127"/>
                  <a:pt x="1663" y="127"/>
                </a:cubicBezTo>
                <a:cubicBezTo>
                  <a:pt x="1663" y="127"/>
                  <a:pt x="1662" y="127"/>
                  <a:pt x="1662" y="125"/>
                </a:cubicBezTo>
                <a:cubicBezTo>
                  <a:pt x="1660" y="123"/>
                  <a:pt x="1656" y="121"/>
                  <a:pt x="1653" y="120"/>
                </a:cubicBezTo>
                <a:cubicBezTo>
                  <a:pt x="1653" y="120"/>
                  <a:pt x="1653" y="120"/>
                  <a:pt x="1651" y="120"/>
                </a:cubicBezTo>
                <a:cubicBezTo>
                  <a:pt x="1651" y="118"/>
                  <a:pt x="1651" y="118"/>
                  <a:pt x="1651" y="118"/>
                </a:cubicBezTo>
                <a:cubicBezTo>
                  <a:pt x="1652" y="118"/>
                  <a:pt x="1653" y="119"/>
                  <a:pt x="1654" y="119"/>
                </a:cubicBezTo>
                <a:cubicBezTo>
                  <a:pt x="1653" y="118"/>
                  <a:pt x="1652" y="118"/>
                  <a:pt x="1651" y="118"/>
                </a:cubicBezTo>
                <a:cubicBezTo>
                  <a:pt x="1651" y="116"/>
                  <a:pt x="1651" y="116"/>
                  <a:pt x="1651" y="116"/>
                </a:cubicBezTo>
                <a:cubicBezTo>
                  <a:pt x="1647" y="114"/>
                  <a:pt x="1647" y="114"/>
                  <a:pt x="1647" y="114"/>
                </a:cubicBezTo>
                <a:cubicBezTo>
                  <a:pt x="1645" y="114"/>
                  <a:pt x="1645" y="114"/>
                  <a:pt x="1645" y="114"/>
                </a:cubicBezTo>
                <a:cubicBezTo>
                  <a:pt x="1638" y="110"/>
                  <a:pt x="1638" y="110"/>
                  <a:pt x="1630" y="105"/>
                </a:cubicBezTo>
                <a:cubicBezTo>
                  <a:pt x="1630" y="105"/>
                  <a:pt x="1630" y="105"/>
                  <a:pt x="1630" y="107"/>
                </a:cubicBezTo>
                <a:cubicBezTo>
                  <a:pt x="1630" y="105"/>
                  <a:pt x="1629" y="105"/>
                  <a:pt x="1629" y="105"/>
                </a:cubicBezTo>
                <a:cubicBezTo>
                  <a:pt x="1623" y="101"/>
                  <a:pt x="1623" y="101"/>
                  <a:pt x="1616" y="98"/>
                </a:cubicBezTo>
                <a:cubicBezTo>
                  <a:pt x="1614" y="98"/>
                  <a:pt x="1614" y="98"/>
                  <a:pt x="1614" y="98"/>
                </a:cubicBezTo>
                <a:cubicBezTo>
                  <a:pt x="1616" y="99"/>
                  <a:pt x="1617" y="100"/>
                  <a:pt x="1618" y="100"/>
                </a:cubicBezTo>
                <a:cubicBezTo>
                  <a:pt x="1615" y="99"/>
                  <a:pt x="1612" y="98"/>
                  <a:pt x="1599" y="94"/>
                </a:cubicBezTo>
                <a:cubicBezTo>
                  <a:pt x="1601" y="96"/>
                  <a:pt x="1601" y="98"/>
                  <a:pt x="1603" y="98"/>
                </a:cubicBezTo>
                <a:cubicBezTo>
                  <a:pt x="1599" y="99"/>
                  <a:pt x="1596" y="99"/>
                  <a:pt x="1592" y="101"/>
                </a:cubicBezTo>
                <a:cubicBezTo>
                  <a:pt x="1596" y="105"/>
                  <a:pt x="1596" y="105"/>
                  <a:pt x="1607" y="109"/>
                </a:cubicBezTo>
                <a:cubicBezTo>
                  <a:pt x="1601" y="109"/>
                  <a:pt x="1601" y="109"/>
                  <a:pt x="1588" y="103"/>
                </a:cubicBezTo>
                <a:cubicBezTo>
                  <a:pt x="1590" y="105"/>
                  <a:pt x="1592" y="107"/>
                  <a:pt x="1594" y="107"/>
                </a:cubicBezTo>
                <a:cubicBezTo>
                  <a:pt x="1594" y="109"/>
                  <a:pt x="1594" y="109"/>
                  <a:pt x="1594" y="109"/>
                </a:cubicBezTo>
                <a:cubicBezTo>
                  <a:pt x="1592" y="109"/>
                  <a:pt x="1588" y="109"/>
                  <a:pt x="1585" y="107"/>
                </a:cubicBezTo>
                <a:cubicBezTo>
                  <a:pt x="1588" y="110"/>
                  <a:pt x="1588" y="110"/>
                  <a:pt x="1588" y="110"/>
                </a:cubicBezTo>
                <a:cubicBezTo>
                  <a:pt x="1588" y="110"/>
                  <a:pt x="1588" y="110"/>
                  <a:pt x="1590" y="110"/>
                </a:cubicBezTo>
                <a:cubicBezTo>
                  <a:pt x="1590" y="112"/>
                  <a:pt x="1590" y="112"/>
                  <a:pt x="1591" y="112"/>
                </a:cubicBezTo>
                <a:cubicBezTo>
                  <a:pt x="1587" y="112"/>
                  <a:pt x="1584" y="110"/>
                  <a:pt x="1581" y="110"/>
                </a:cubicBezTo>
                <a:cubicBezTo>
                  <a:pt x="1579" y="110"/>
                  <a:pt x="1579" y="110"/>
                  <a:pt x="1579" y="110"/>
                </a:cubicBezTo>
                <a:cubicBezTo>
                  <a:pt x="1577" y="110"/>
                  <a:pt x="1577" y="110"/>
                  <a:pt x="1577" y="110"/>
                </a:cubicBezTo>
                <a:cubicBezTo>
                  <a:pt x="1577" y="110"/>
                  <a:pt x="1577" y="110"/>
                  <a:pt x="1577" y="112"/>
                </a:cubicBezTo>
                <a:cubicBezTo>
                  <a:pt x="1568" y="110"/>
                  <a:pt x="1566" y="110"/>
                  <a:pt x="1561" y="110"/>
                </a:cubicBezTo>
                <a:cubicBezTo>
                  <a:pt x="1557" y="112"/>
                  <a:pt x="1557" y="112"/>
                  <a:pt x="1557" y="112"/>
                </a:cubicBezTo>
                <a:cubicBezTo>
                  <a:pt x="1559" y="112"/>
                  <a:pt x="1559" y="112"/>
                  <a:pt x="1559" y="112"/>
                </a:cubicBezTo>
                <a:cubicBezTo>
                  <a:pt x="1559" y="114"/>
                  <a:pt x="1559" y="114"/>
                  <a:pt x="1559" y="114"/>
                </a:cubicBezTo>
                <a:cubicBezTo>
                  <a:pt x="1557" y="113"/>
                  <a:pt x="1553" y="112"/>
                  <a:pt x="1543" y="109"/>
                </a:cubicBezTo>
                <a:cubicBezTo>
                  <a:pt x="1537" y="116"/>
                  <a:pt x="1535" y="116"/>
                  <a:pt x="1530" y="112"/>
                </a:cubicBezTo>
                <a:cubicBezTo>
                  <a:pt x="1530" y="112"/>
                  <a:pt x="1530" y="112"/>
                  <a:pt x="1528" y="112"/>
                </a:cubicBezTo>
                <a:cubicBezTo>
                  <a:pt x="1528" y="114"/>
                  <a:pt x="1528" y="114"/>
                  <a:pt x="1528" y="114"/>
                </a:cubicBezTo>
                <a:cubicBezTo>
                  <a:pt x="1526" y="114"/>
                  <a:pt x="1526" y="114"/>
                  <a:pt x="1526" y="114"/>
                </a:cubicBezTo>
                <a:cubicBezTo>
                  <a:pt x="1522" y="112"/>
                  <a:pt x="1522" y="112"/>
                  <a:pt x="1522" y="112"/>
                </a:cubicBezTo>
                <a:cubicBezTo>
                  <a:pt x="1522" y="110"/>
                  <a:pt x="1522" y="110"/>
                  <a:pt x="1522" y="110"/>
                </a:cubicBezTo>
                <a:cubicBezTo>
                  <a:pt x="1521" y="110"/>
                  <a:pt x="1521" y="110"/>
                  <a:pt x="1521" y="110"/>
                </a:cubicBezTo>
                <a:cubicBezTo>
                  <a:pt x="1515" y="110"/>
                  <a:pt x="1515" y="110"/>
                  <a:pt x="1515" y="110"/>
                </a:cubicBezTo>
                <a:cubicBezTo>
                  <a:pt x="1517" y="112"/>
                  <a:pt x="1519" y="114"/>
                  <a:pt x="1519" y="114"/>
                </a:cubicBezTo>
                <a:cubicBezTo>
                  <a:pt x="1521" y="116"/>
                  <a:pt x="1521" y="116"/>
                  <a:pt x="1519" y="116"/>
                </a:cubicBezTo>
                <a:cubicBezTo>
                  <a:pt x="1519" y="114"/>
                  <a:pt x="1517" y="114"/>
                  <a:pt x="1515" y="112"/>
                </a:cubicBezTo>
                <a:cubicBezTo>
                  <a:pt x="1515" y="112"/>
                  <a:pt x="1515" y="112"/>
                  <a:pt x="1514" y="112"/>
                </a:cubicBezTo>
                <a:cubicBezTo>
                  <a:pt x="1514" y="114"/>
                  <a:pt x="1515" y="115"/>
                  <a:pt x="1515" y="116"/>
                </a:cubicBezTo>
                <a:cubicBezTo>
                  <a:pt x="1513" y="116"/>
                  <a:pt x="1511" y="114"/>
                  <a:pt x="1510" y="114"/>
                </a:cubicBezTo>
                <a:cubicBezTo>
                  <a:pt x="1508" y="112"/>
                  <a:pt x="1508" y="112"/>
                  <a:pt x="1506" y="112"/>
                </a:cubicBezTo>
                <a:cubicBezTo>
                  <a:pt x="1510" y="110"/>
                  <a:pt x="1510" y="110"/>
                  <a:pt x="1510" y="110"/>
                </a:cubicBezTo>
                <a:cubicBezTo>
                  <a:pt x="1510" y="110"/>
                  <a:pt x="1508" y="110"/>
                  <a:pt x="1508" y="109"/>
                </a:cubicBezTo>
                <a:cubicBezTo>
                  <a:pt x="1499" y="109"/>
                  <a:pt x="1499" y="109"/>
                  <a:pt x="1495" y="112"/>
                </a:cubicBezTo>
                <a:cubicBezTo>
                  <a:pt x="1497" y="114"/>
                  <a:pt x="1502" y="118"/>
                  <a:pt x="1506" y="120"/>
                </a:cubicBezTo>
                <a:cubicBezTo>
                  <a:pt x="1504" y="120"/>
                  <a:pt x="1504" y="121"/>
                  <a:pt x="1502" y="123"/>
                </a:cubicBezTo>
                <a:cubicBezTo>
                  <a:pt x="1499" y="123"/>
                  <a:pt x="1495" y="121"/>
                  <a:pt x="1491" y="121"/>
                </a:cubicBezTo>
                <a:cubicBezTo>
                  <a:pt x="1488" y="120"/>
                  <a:pt x="1488" y="120"/>
                  <a:pt x="1488" y="120"/>
                </a:cubicBezTo>
                <a:cubicBezTo>
                  <a:pt x="1510" y="131"/>
                  <a:pt x="1513" y="132"/>
                  <a:pt x="1514" y="132"/>
                </a:cubicBezTo>
                <a:cubicBezTo>
                  <a:pt x="1507" y="132"/>
                  <a:pt x="1498" y="129"/>
                  <a:pt x="1491" y="129"/>
                </a:cubicBezTo>
                <a:cubicBezTo>
                  <a:pt x="1489" y="129"/>
                  <a:pt x="1489" y="129"/>
                  <a:pt x="1489" y="129"/>
                </a:cubicBezTo>
                <a:cubicBezTo>
                  <a:pt x="1473" y="118"/>
                  <a:pt x="1464" y="116"/>
                  <a:pt x="1427" y="114"/>
                </a:cubicBezTo>
                <a:cubicBezTo>
                  <a:pt x="1431" y="120"/>
                  <a:pt x="1431" y="120"/>
                  <a:pt x="1440" y="123"/>
                </a:cubicBezTo>
                <a:cubicBezTo>
                  <a:pt x="1442" y="123"/>
                  <a:pt x="1442" y="123"/>
                  <a:pt x="1442" y="123"/>
                </a:cubicBezTo>
                <a:cubicBezTo>
                  <a:pt x="1442" y="123"/>
                  <a:pt x="1442" y="123"/>
                  <a:pt x="1444" y="123"/>
                </a:cubicBezTo>
                <a:cubicBezTo>
                  <a:pt x="1444" y="125"/>
                  <a:pt x="1444" y="125"/>
                  <a:pt x="1444" y="125"/>
                </a:cubicBezTo>
                <a:cubicBezTo>
                  <a:pt x="1433" y="125"/>
                  <a:pt x="1433" y="125"/>
                  <a:pt x="1433" y="125"/>
                </a:cubicBezTo>
                <a:cubicBezTo>
                  <a:pt x="1433" y="127"/>
                  <a:pt x="1434" y="127"/>
                  <a:pt x="1436" y="129"/>
                </a:cubicBezTo>
                <a:cubicBezTo>
                  <a:pt x="1425" y="128"/>
                  <a:pt x="1422" y="125"/>
                  <a:pt x="1420" y="123"/>
                </a:cubicBezTo>
                <a:cubicBezTo>
                  <a:pt x="1418" y="123"/>
                  <a:pt x="1418" y="123"/>
                  <a:pt x="1418" y="123"/>
                </a:cubicBezTo>
                <a:cubicBezTo>
                  <a:pt x="1418" y="121"/>
                  <a:pt x="1418" y="121"/>
                  <a:pt x="1418" y="121"/>
                </a:cubicBezTo>
                <a:cubicBezTo>
                  <a:pt x="1414" y="123"/>
                  <a:pt x="1409" y="123"/>
                  <a:pt x="1407" y="125"/>
                </a:cubicBezTo>
                <a:cubicBezTo>
                  <a:pt x="1405" y="127"/>
                  <a:pt x="1405" y="129"/>
                  <a:pt x="1405" y="129"/>
                </a:cubicBezTo>
                <a:cubicBezTo>
                  <a:pt x="1396" y="127"/>
                  <a:pt x="1387" y="129"/>
                  <a:pt x="1380" y="127"/>
                </a:cubicBezTo>
                <a:cubicBezTo>
                  <a:pt x="1380" y="131"/>
                  <a:pt x="1381" y="131"/>
                  <a:pt x="1381" y="131"/>
                </a:cubicBezTo>
                <a:cubicBezTo>
                  <a:pt x="1380" y="131"/>
                  <a:pt x="1378" y="131"/>
                  <a:pt x="1376" y="133"/>
                </a:cubicBezTo>
                <a:cubicBezTo>
                  <a:pt x="1376" y="133"/>
                  <a:pt x="1376" y="134"/>
                  <a:pt x="1374" y="136"/>
                </a:cubicBezTo>
                <a:cubicBezTo>
                  <a:pt x="1372" y="136"/>
                  <a:pt x="1372" y="136"/>
                  <a:pt x="1372" y="136"/>
                </a:cubicBezTo>
                <a:cubicBezTo>
                  <a:pt x="1372" y="123"/>
                  <a:pt x="1372" y="123"/>
                  <a:pt x="1372" y="123"/>
                </a:cubicBezTo>
                <a:cubicBezTo>
                  <a:pt x="1370" y="121"/>
                  <a:pt x="1372" y="121"/>
                  <a:pt x="1372" y="121"/>
                </a:cubicBezTo>
                <a:cubicBezTo>
                  <a:pt x="1350" y="107"/>
                  <a:pt x="1314" y="112"/>
                  <a:pt x="1314" y="112"/>
                </a:cubicBezTo>
                <a:cubicBezTo>
                  <a:pt x="1314" y="114"/>
                  <a:pt x="1314" y="114"/>
                  <a:pt x="1314" y="114"/>
                </a:cubicBezTo>
                <a:cubicBezTo>
                  <a:pt x="1312" y="114"/>
                  <a:pt x="1312" y="114"/>
                  <a:pt x="1312" y="114"/>
                </a:cubicBezTo>
                <a:cubicBezTo>
                  <a:pt x="1312" y="112"/>
                  <a:pt x="1312" y="112"/>
                  <a:pt x="1310" y="112"/>
                </a:cubicBezTo>
                <a:cubicBezTo>
                  <a:pt x="1308" y="112"/>
                  <a:pt x="1308" y="112"/>
                  <a:pt x="1308" y="112"/>
                </a:cubicBezTo>
                <a:cubicBezTo>
                  <a:pt x="1315" y="125"/>
                  <a:pt x="1326" y="136"/>
                  <a:pt x="1339" y="151"/>
                </a:cubicBezTo>
                <a:cubicBezTo>
                  <a:pt x="1326" y="136"/>
                  <a:pt x="1315" y="125"/>
                  <a:pt x="1304" y="112"/>
                </a:cubicBezTo>
                <a:cubicBezTo>
                  <a:pt x="1303" y="114"/>
                  <a:pt x="1299" y="116"/>
                  <a:pt x="1297" y="118"/>
                </a:cubicBezTo>
                <a:cubicBezTo>
                  <a:pt x="1297" y="120"/>
                  <a:pt x="1297" y="120"/>
                  <a:pt x="1297" y="120"/>
                </a:cubicBezTo>
                <a:cubicBezTo>
                  <a:pt x="1293" y="120"/>
                  <a:pt x="1293" y="120"/>
                  <a:pt x="1266" y="123"/>
                </a:cubicBezTo>
                <a:cubicBezTo>
                  <a:pt x="1260" y="125"/>
                  <a:pt x="1260" y="125"/>
                  <a:pt x="1260" y="125"/>
                </a:cubicBezTo>
                <a:cubicBezTo>
                  <a:pt x="1260" y="125"/>
                  <a:pt x="1260" y="125"/>
                  <a:pt x="1259" y="125"/>
                </a:cubicBezTo>
                <a:cubicBezTo>
                  <a:pt x="1266" y="131"/>
                  <a:pt x="1266" y="131"/>
                  <a:pt x="1266" y="131"/>
                </a:cubicBezTo>
                <a:cubicBezTo>
                  <a:pt x="1260" y="133"/>
                  <a:pt x="1255" y="133"/>
                  <a:pt x="1249" y="134"/>
                </a:cubicBezTo>
                <a:cubicBezTo>
                  <a:pt x="1248" y="134"/>
                  <a:pt x="1248" y="134"/>
                  <a:pt x="1248" y="134"/>
                </a:cubicBezTo>
                <a:cubicBezTo>
                  <a:pt x="1253" y="143"/>
                  <a:pt x="1266" y="143"/>
                  <a:pt x="1275" y="149"/>
                </a:cubicBezTo>
                <a:cubicBezTo>
                  <a:pt x="1275" y="147"/>
                  <a:pt x="1275" y="147"/>
                  <a:pt x="1277" y="147"/>
                </a:cubicBezTo>
                <a:cubicBezTo>
                  <a:pt x="1279" y="147"/>
                  <a:pt x="1279" y="147"/>
                  <a:pt x="1279" y="147"/>
                </a:cubicBezTo>
                <a:cubicBezTo>
                  <a:pt x="1286" y="156"/>
                  <a:pt x="1286" y="156"/>
                  <a:pt x="1301" y="160"/>
                </a:cubicBezTo>
                <a:cubicBezTo>
                  <a:pt x="1279" y="160"/>
                  <a:pt x="1260" y="145"/>
                  <a:pt x="1238" y="140"/>
                </a:cubicBezTo>
                <a:cubicBezTo>
                  <a:pt x="1238" y="142"/>
                  <a:pt x="1240" y="145"/>
                  <a:pt x="1240" y="149"/>
                </a:cubicBezTo>
                <a:cubicBezTo>
                  <a:pt x="1244" y="149"/>
                  <a:pt x="1244" y="149"/>
                  <a:pt x="1244" y="149"/>
                </a:cubicBezTo>
                <a:cubicBezTo>
                  <a:pt x="1244" y="151"/>
                  <a:pt x="1244" y="151"/>
                  <a:pt x="1244" y="151"/>
                </a:cubicBezTo>
                <a:cubicBezTo>
                  <a:pt x="1233" y="147"/>
                  <a:pt x="1226" y="140"/>
                  <a:pt x="1215" y="134"/>
                </a:cubicBezTo>
                <a:cubicBezTo>
                  <a:pt x="1213" y="133"/>
                  <a:pt x="1213" y="133"/>
                  <a:pt x="1213" y="133"/>
                </a:cubicBezTo>
                <a:cubicBezTo>
                  <a:pt x="1211" y="133"/>
                  <a:pt x="1211" y="133"/>
                  <a:pt x="1211" y="133"/>
                </a:cubicBezTo>
                <a:cubicBezTo>
                  <a:pt x="1226" y="145"/>
                  <a:pt x="1237" y="160"/>
                  <a:pt x="1253" y="169"/>
                </a:cubicBezTo>
                <a:cubicBezTo>
                  <a:pt x="1262" y="167"/>
                  <a:pt x="1264" y="167"/>
                  <a:pt x="1273" y="178"/>
                </a:cubicBezTo>
                <a:cubicBezTo>
                  <a:pt x="1273" y="179"/>
                  <a:pt x="1274" y="179"/>
                  <a:pt x="1274" y="180"/>
                </a:cubicBezTo>
                <a:cubicBezTo>
                  <a:pt x="1269" y="178"/>
                  <a:pt x="1264" y="174"/>
                  <a:pt x="1260" y="171"/>
                </a:cubicBezTo>
                <a:cubicBezTo>
                  <a:pt x="1255" y="173"/>
                  <a:pt x="1255" y="173"/>
                  <a:pt x="1255" y="173"/>
                </a:cubicBezTo>
                <a:cubicBezTo>
                  <a:pt x="1257" y="177"/>
                  <a:pt x="1262" y="182"/>
                  <a:pt x="1266" y="186"/>
                </a:cubicBezTo>
                <a:cubicBezTo>
                  <a:pt x="1266" y="188"/>
                  <a:pt x="1264" y="191"/>
                  <a:pt x="1264" y="193"/>
                </a:cubicBezTo>
                <a:cubicBezTo>
                  <a:pt x="1262" y="195"/>
                  <a:pt x="1259" y="195"/>
                  <a:pt x="1257" y="195"/>
                </a:cubicBezTo>
                <a:cubicBezTo>
                  <a:pt x="1255" y="191"/>
                  <a:pt x="1255" y="191"/>
                  <a:pt x="1255" y="191"/>
                </a:cubicBezTo>
                <a:cubicBezTo>
                  <a:pt x="1257" y="191"/>
                  <a:pt x="1257" y="191"/>
                  <a:pt x="1257" y="191"/>
                </a:cubicBezTo>
                <a:cubicBezTo>
                  <a:pt x="1255" y="164"/>
                  <a:pt x="1191" y="134"/>
                  <a:pt x="1191" y="134"/>
                </a:cubicBezTo>
                <a:cubicBezTo>
                  <a:pt x="1187" y="155"/>
                  <a:pt x="1194" y="158"/>
                  <a:pt x="1220" y="169"/>
                </a:cubicBezTo>
                <a:cubicBezTo>
                  <a:pt x="1198" y="175"/>
                  <a:pt x="1180" y="162"/>
                  <a:pt x="1160" y="166"/>
                </a:cubicBezTo>
                <a:cubicBezTo>
                  <a:pt x="1160" y="166"/>
                  <a:pt x="1160" y="166"/>
                  <a:pt x="1158" y="166"/>
                </a:cubicBezTo>
                <a:cubicBezTo>
                  <a:pt x="1160" y="167"/>
                  <a:pt x="1160" y="167"/>
                  <a:pt x="1160" y="167"/>
                </a:cubicBezTo>
                <a:cubicBezTo>
                  <a:pt x="1161" y="167"/>
                  <a:pt x="1165" y="169"/>
                  <a:pt x="1167" y="171"/>
                </a:cubicBezTo>
                <a:cubicBezTo>
                  <a:pt x="1163" y="175"/>
                  <a:pt x="1163" y="175"/>
                  <a:pt x="1163" y="175"/>
                </a:cubicBezTo>
                <a:cubicBezTo>
                  <a:pt x="1161" y="175"/>
                  <a:pt x="1161" y="175"/>
                  <a:pt x="1161" y="175"/>
                </a:cubicBezTo>
                <a:cubicBezTo>
                  <a:pt x="1161" y="173"/>
                  <a:pt x="1161" y="173"/>
                  <a:pt x="1161" y="173"/>
                </a:cubicBezTo>
                <a:cubicBezTo>
                  <a:pt x="1161" y="171"/>
                  <a:pt x="1161" y="171"/>
                  <a:pt x="1161" y="171"/>
                </a:cubicBezTo>
                <a:cubicBezTo>
                  <a:pt x="1160" y="171"/>
                  <a:pt x="1160" y="171"/>
                  <a:pt x="1160" y="169"/>
                </a:cubicBezTo>
                <a:cubicBezTo>
                  <a:pt x="1149" y="173"/>
                  <a:pt x="1138" y="171"/>
                  <a:pt x="1127" y="175"/>
                </a:cubicBezTo>
                <a:cubicBezTo>
                  <a:pt x="1127" y="173"/>
                  <a:pt x="1127" y="173"/>
                  <a:pt x="1127" y="173"/>
                </a:cubicBezTo>
                <a:cubicBezTo>
                  <a:pt x="1127" y="171"/>
                  <a:pt x="1127" y="171"/>
                  <a:pt x="1127" y="171"/>
                </a:cubicBezTo>
                <a:cubicBezTo>
                  <a:pt x="1112" y="173"/>
                  <a:pt x="1109" y="173"/>
                  <a:pt x="1092" y="177"/>
                </a:cubicBezTo>
                <a:cubicBezTo>
                  <a:pt x="1092" y="178"/>
                  <a:pt x="1090" y="182"/>
                  <a:pt x="1090" y="184"/>
                </a:cubicBezTo>
                <a:cubicBezTo>
                  <a:pt x="1085" y="186"/>
                  <a:pt x="1079" y="186"/>
                  <a:pt x="1074" y="184"/>
                </a:cubicBezTo>
                <a:cubicBezTo>
                  <a:pt x="1068" y="182"/>
                  <a:pt x="1068" y="180"/>
                  <a:pt x="1068" y="180"/>
                </a:cubicBezTo>
                <a:cubicBezTo>
                  <a:pt x="1068" y="173"/>
                  <a:pt x="1068" y="173"/>
                  <a:pt x="1068" y="173"/>
                </a:cubicBezTo>
                <a:cubicBezTo>
                  <a:pt x="1066" y="171"/>
                  <a:pt x="1063" y="171"/>
                  <a:pt x="1061" y="169"/>
                </a:cubicBezTo>
                <a:cubicBezTo>
                  <a:pt x="1057" y="167"/>
                  <a:pt x="1057" y="167"/>
                  <a:pt x="1057" y="167"/>
                </a:cubicBezTo>
                <a:cubicBezTo>
                  <a:pt x="1055" y="167"/>
                  <a:pt x="1055" y="167"/>
                  <a:pt x="1055" y="167"/>
                </a:cubicBezTo>
                <a:cubicBezTo>
                  <a:pt x="1055" y="167"/>
                  <a:pt x="1055" y="167"/>
                  <a:pt x="1053" y="167"/>
                </a:cubicBezTo>
                <a:cubicBezTo>
                  <a:pt x="1057" y="171"/>
                  <a:pt x="1059" y="178"/>
                  <a:pt x="1061" y="184"/>
                </a:cubicBezTo>
                <a:cubicBezTo>
                  <a:pt x="1063" y="184"/>
                  <a:pt x="1063" y="184"/>
                  <a:pt x="1063" y="184"/>
                </a:cubicBezTo>
                <a:cubicBezTo>
                  <a:pt x="1064" y="184"/>
                  <a:pt x="1064" y="184"/>
                  <a:pt x="1064" y="184"/>
                </a:cubicBezTo>
                <a:cubicBezTo>
                  <a:pt x="1064" y="184"/>
                  <a:pt x="1064" y="184"/>
                  <a:pt x="1064" y="186"/>
                </a:cubicBezTo>
                <a:cubicBezTo>
                  <a:pt x="1064" y="188"/>
                  <a:pt x="1064" y="188"/>
                  <a:pt x="1064" y="188"/>
                </a:cubicBezTo>
                <a:cubicBezTo>
                  <a:pt x="1064" y="189"/>
                  <a:pt x="1064" y="189"/>
                  <a:pt x="1064" y="189"/>
                </a:cubicBezTo>
                <a:cubicBezTo>
                  <a:pt x="1064" y="189"/>
                  <a:pt x="1064" y="189"/>
                  <a:pt x="1064" y="191"/>
                </a:cubicBezTo>
                <a:cubicBezTo>
                  <a:pt x="1064" y="193"/>
                  <a:pt x="1064" y="193"/>
                  <a:pt x="1064" y="193"/>
                </a:cubicBezTo>
                <a:cubicBezTo>
                  <a:pt x="1046" y="186"/>
                  <a:pt x="1042" y="188"/>
                  <a:pt x="1033" y="193"/>
                </a:cubicBezTo>
                <a:cubicBezTo>
                  <a:pt x="1035" y="197"/>
                  <a:pt x="1037" y="199"/>
                  <a:pt x="1039" y="202"/>
                </a:cubicBezTo>
                <a:cubicBezTo>
                  <a:pt x="1042" y="206"/>
                  <a:pt x="1042" y="206"/>
                  <a:pt x="1042" y="206"/>
                </a:cubicBezTo>
                <a:cubicBezTo>
                  <a:pt x="1026" y="202"/>
                  <a:pt x="1011" y="202"/>
                  <a:pt x="1011" y="202"/>
                </a:cubicBezTo>
                <a:cubicBezTo>
                  <a:pt x="1011" y="204"/>
                  <a:pt x="1011" y="204"/>
                  <a:pt x="1011" y="204"/>
                </a:cubicBezTo>
                <a:cubicBezTo>
                  <a:pt x="1011" y="206"/>
                  <a:pt x="1011" y="206"/>
                  <a:pt x="1011" y="206"/>
                </a:cubicBezTo>
                <a:cubicBezTo>
                  <a:pt x="1013" y="206"/>
                  <a:pt x="1017" y="208"/>
                  <a:pt x="1019" y="210"/>
                </a:cubicBezTo>
                <a:cubicBezTo>
                  <a:pt x="1024" y="211"/>
                  <a:pt x="1024" y="211"/>
                  <a:pt x="1024" y="211"/>
                </a:cubicBezTo>
                <a:cubicBezTo>
                  <a:pt x="1013" y="213"/>
                  <a:pt x="1011" y="213"/>
                  <a:pt x="998" y="206"/>
                </a:cubicBezTo>
                <a:cubicBezTo>
                  <a:pt x="997" y="200"/>
                  <a:pt x="997" y="200"/>
                  <a:pt x="997" y="200"/>
                </a:cubicBezTo>
                <a:cubicBezTo>
                  <a:pt x="997" y="200"/>
                  <a:pt x="997" y="200"/>
                  <a:pt x="995" y="200"/>
                </a:cubicBezTo>
                <a:cubicBezTo>
                  <a:pt x="995" y="199"/>
                  <a:pt x="997" y="195"/>
                  <a:pt x="997" y="193"/>
                </a:cubicBezTo>
                <a:cubicBezTo>
                  <a:pt x="995" y="191"/>
                  <a:pt x="991" y="189"/>
                  <a:pt x="989" y="189"/>
                </a:cubicBezTo>
                <a:cubicBezTo>
                  <a:pt x="984" y="188"/>
                  <a:pt x="984" y="188"/>
                  <a:pt x="984" y="188"/>
                </a:cubicBezTo>
                <a:cubicBezTo>
                  <a:pt x="984" y="186"/>
                  <a:pt x="984" y="186"/>
                  <a:pt x="984" y="186"/>
                </a:cubicBezTo>
                <a:cubicBezTo>
                  <a:pt x="984" y="186"/>
                  <a:pt x="986" y="186"/>
                  <a:pt x="986" y="184"/>
                </a:cubicBezTo>
                <a:cubicBezTo>
                  <a:pt x="982" y="184"/>
                  <a:pt x="978" y="182"/>
                  <a:pt x="976" y="182"/>
                </a:cubicBezTo>
                <a:cubicBezTo>
                  <a:pt x="975" y="180"/>
                  <a:pt x="975" y="180"/>
                  <a:pt x="975" y="180"/>
                </a:cubicBezTo>
                <a:cubicBezTo>
                  <a:pt x="984" y="180"/>
                  <a:pt x="984" y="181"/>
                  <a:pt x="997" y="188"/>
                </a:cubicBezTo>
                <a:cubicBezTo>
                  <a:pt x="998" y="188"/>
                  <a:pt x="998" y="188"/>
                  <a:pt x="998" y="188"/>
                </a:cubicBezTo>
                <a:cubicBezTo>
                  <a:pt x="1000" y="188"/>
                  <a:pt x="1000" y="188"/>
                  <a:pt x="1000" y="188"/>
                </a:cubicBezTo>
                <a:cubicBezTo>
                  <a:pt x="1000" y="188"/>
                  <a:pt x="1000" y="188"/>
                  <a:pt x="1002" y="188"/>
                </a:cubicBezTo>
                <a:cubicBezTo>
                  <a:pt x="1004" y="188"/>
                  <a:pt x="1004" y="188"/>
                  <a:pt x="1004" y="188"/>
                </a:cubicBezTo>
                <a:cubicBezTo>
                  <a:pt x="1006" y="188"/>
                  <a:pt x="1006" y="188"/>
                  <a:pt x="1006" y="188"/>
                </a:cubicBezTo>
                <a:cubicBezTo>
                  <a:pt x="1006" y="188"/>
                  <a:pt x="1006" y="188"/>
                  <a:pt x="1008" y="189"/>
                </a:cubicBezTo>
                <a:cubicBezTo>
                  <a:pt x="1030" y="195"/>
                  <a:pt x="1031" y="193"/>
                  <a:pt x="1041" y="188"/>
                </a:cubicBezTo>
                <a:cubicBezTo>
                  <a:pt x="1033" y="160"/>
                  <a:pt x="978" y="160"/>
                  <a:pt x="976" y="160"/>
                </a:cubicBezTo>
                <a:cubicBezTo>
                  <a:pt x="975" y="160"/>
                  <a:pt x="975" y="160"/>
                  <a:pt x="975" y="160"/>
                </a:cubicBezTo>
                <a:cubicBezTo>
                  <a:pt x="973" y="160"/>
                  <a:pt x="973" y="160"/>
                  <a:pt x="973" y="160"/>
                </a:cubicBezTo>
                <a:cubicBezTo>
                  <a:pt x="973" y="160"/>
                  <a:pt x="973" y="160"/>
                  <a:pt x="971" y="158"/>
                </a:cubicBezTo>
                <a:cubicBezTo>
                  <a:pt x="969" y="158"/>
                  <a:pt x="965" y="156"/>
                  <a:pt x="964" y="156"/>
                </a:cubicBezTo>
                <a:cubicBezTo>
                  <a:pt x="962" y="155"/>
                  <a:pt x="962" y="155"/>
                  <a:pt x="962" y="155"/>
                </a:cubicBezTo>
                <a:cubicBezTo>
                  <a:pt x="962" y="153"/>
                  <a:pt x="962" y="153"/>
                  <a:pt x="964" y="153"/>
                </a:cubicBezTo>
                <a:cubicBezTo>
                  <a:pt x="964" y="153"/>
                  <a:pt x="964" y="153"/>
                  <a:pt x="964" y="151"/>
                </a:cubicBezTo>
                <a:cubicBezTo>
                  <a:pt x="962" y="149"/>
                  <a:pt x="958" y="149"/>
                  <a:pt x="956" y="147"/>
                </a:cubicBezTo>
                <a:cubicBezTo>
                  <a:pt x="953" y="145"/>
                  <a:pt x="953" y="145"/>
                  <a:pt x="953" y="145"/>
                </a:cubicBezTo>
                <a:cubicBezTo>
                  <a:pt x="953" y="143"/>
                  <a:pt x="953" y="143"/>
                  <a:pt x="953" y="143"/>
                </a:cubicBezTo>
                <a:cubicBezTo>
                  <a:pt x="947" y="143"/>
                  <a:pt x="947" y="143"/>
                  <a:pt x="945" y="143"/>
                </a:cubicBezTo>
                <a:cubicBezTo>
                  <a:pt x="943" y="145"/>
                  <a:pt x="942" y="147"/>
                  <a:pt x="940" y="149"/>
                </a:cubicBezTo>
                <a:cubicBezTo>
                  <a:pt x="938" y="149"/>
                  <a:pt x="938" y="149"/>
                  <a:pt x="938" y="149"/>
                </a:cubicBezTo>
                <a:cubicBezTo>
                  <a:pt x="940" y="147"/>
                  <a:pt x="942" y="145"/>
                  <a:pt x="943" y="143"/>
                </a:cubicBezTo>
                <a:cubicBezTo>
                  <a:pt x="940" y="143"/>
                  <a:pt x="938" y="143"/>
                  <a:pt x="934" y="142"/>
                </a:cubicBezTo>
                <a:cubicBezTo>
                  <a:pt x="934" y="145"/>
                  <a:pt x="934" y="145"/>
                  <a:pt x="934" y="145"/>
                </a:cubicBezTo>
                <a:cubicBezTo>
                  <a:pt x="934" y="145"/>
                  <a:pt x="934" y="145"/>
                  <a:pt x="934" y="147"/>
                </a:cubicBezTo>
                <a:cubicBezTo>
                  <a:pt x="934" y="147"/>
                  <a:pt x="934" y="147"/>
                  <a:pt x="933" y="147"/>
                </a:cubicBezTo>
                <a:cubicBezTo>
                  <a:pt x="933" y="149"/>
                  <a:pt x="933" y="149"/>
                  <a:pt x="933" y="149"/>
                </a:cubicBezTo>
                <a:cubicBezTo>
                  <a:pt x="923" y="145"/>
                  <a:pt x="755" y="180"/>
                  <a:pt x="725" y="230"/>
                </a:cubicBezTo>
                <a:cubicBezTo>
                  <a:pt x="729" y="235"/>
                  <a:pt x="729" y="235"/>
                  <a:pt x="729" y="235"/>
                </a:cubicBezTo>
                <a:cubicBezTo>
                  <a:pt x="727" y="235"/>
                  <a:pt x="727" y="235"/>
                  <a:pt x="727" y="235"/>
                </a:cubicBezTo>
                <a:cubicBezTo>
                  <a:pt x="727" y="235"/>
                  <a:pt x="727" y="235"/>
                  <a:pt x="727" y="237"/>
                </a:cubicBezTo>
                <a:cubicBezTo>
                  <a:pt x="725" y="235"/>
                  <a:pt x="725" y="235"/>
                  <a:pt x="724" y="235"/>
                </a:cubicBezTo>
                <a:cubicBezTo>
                  <a:pt x="722" y="235"/>
                  <a:pt x="722" y="235"/>
                  <a:pt x="722" y="235"/>
                </a:cubicBezTo>
                <a:cubicBezTo>
                  <a:pt x="722" y="237"/>
                  <a:pt x="722" y="237"/>
                  <a:pt x="722" y="237"/>
                </a:cubicBezTo>
                <a:cubicBezTo>
                  <a:pt x="722" y="237"/>
                  <a:pt x="720" y="237"/>
                  <a:pt x="720" y="239"/>
                </a:cubicBezTo>
                <a:cubicBezTo>
                  <a:pt x="720" y="239"/>
                  <a:pt x="720" y="241"/>
                  <a:pt x="718" y="241"/>
                </a:cubicBezTo>
                <a:cubicBezTo>
                  <a:pt x="718" y="243"/>
                  <a:pt x="718" y="243"/>
                  <a:pt x="718" y="243"/>
                </a:cubicBezTo>
                <a:cubicBezTo>
                  <a:pt x="720" y="242"/>
                  <a:pt x="722" y="242"/>
                  <a:pt x="724" y="241"/>
                </a:cubicBezTo>
                <a:cubicBezTo>
                  <a:pt x="727" y="239"/>
                  <a:pt x="727" y="239"/>
                  <a:pt x="727" y="239"/>
                </a:cubicBezTo>
                <a:cubicBezTo>
                  <a:pt x="727" y="241"/>
                  <a:pt x="724" y="244"/>
                  <a:pt x="724" y="246"/>
                </a:cubicBezTo>
                <a:cubicBezTo>
                  <a:pt x="722" y="246"/>
                  <a:pt x="722" y="246"/>
                  <a:pt x="722" y="246"/>
                </a:cubicBezTo>
                <a:cubicBezTo>
                  <a:pt x="720" y="246"/>
                  <a:pt x="716" y="248"/>
                  <a:pt x="714" y="250"/>
                </a:cubicBezTo>
                <a:cubicBezTo>
                  <a:pt x="718" y="274"/>
                  <a:pt x="740" y="268"/>
                  <a:pt x="753" y="254"/>
                </a:cubicBezTo>
                <a:cubicBezTo>
                  <a:pt x="760" y="254"/>
                  <a:pt x="760" y="254"/>
                  <a:pt x="760" y="254"/>
                </a:cubicBezTo>
                <a:cubicBezTo>
                  <a:pt x="764" y="259"/>
                  <a:pt x="764" y="259"/>
                  <a:pt x="764" y="301"/>
                </a:cubicBezTo>
                <a:cubicBezTo>
                  <a:pt x="769" y="303"/>
                  <a:pt x="775" y="307"/>
                  <a:pt x="779" y="307"/>
                </a:cubicBezTo>
                <a:cubicBezTo>
                  <a:pt x="782" y="303"/>
                  <a:pt x="788" y="299"/>
                  <a:pt x="791" y="298"/>
                </a:cubicBezTo>
                <a:cubicBezTo>
                  <a:pt x="793" y="298"/>
                  <a:pt x="797" y="299"/>
                  <a:pt x="799" y="299"/>
                </a:cubicBezTo>
                <a:cubicBezTo>
                  <a:pt x="806" y="294"/>
                  <a:pt x="810" y="290"/>
                  <a:pt x="823" y="265"/>
                </a:cubicBezTo>
                <a:cubicBezTo>
                  <a:pt x="843" y="261"/>
                  <a:pt x="843" y="255"/>
                  <a:pt x="845" y="246"/>
                </a:cubicBezTo>
                <a:cubicBezTo>
                  <a:pt x="841" y="244"/>
                  <a:pt x="839" y="244"/>
                  <a:pt x="837" y="243"/>
                </a:cubicBezTo>
                <a:cubicBezTo>
                  <a:pt x="835" y="230"/>
                  <a:pt x="881" y="184"/>
                  <a:pt x="914" y="195"/>
                </a:cubicBezTo>
                <a:cubicBezTo>
                  <a:pt x="914" y="199"/>
                  <a:pt x="916" y="200"/>
                  <a:pt x="916" y="202"/>
                </a:cubicBezTo>
                <a:cubicBezTo>
                  <a:pt x="876" y="222"/>
                  <a:pt x="876" y="222"/>
                  <a:pt x="874" y="241"/>
                </a:cubicBezTo>
                <a:cubicBezTo>
                  <a:pt x="872" y="244"/>
                  <a:pt x="872" y="244"/>
                  <a:pt x="872" y="244"/>
                </a:cubicBezTo>
                <a:cubicBezTo>
                  <a:pt x="874" y="244"/>
                  <a:pt x="874" y="244"/>
                  <a:pt x="874" y="244"/>
                </a:cubicBezTo>
                <a:cubicBezTo>
                  <a:pt x="876" y="244"/>
                  <a:pt x="876" y="244"/>
                  <a:pt x="876" y="244"/>
                </a:cubicBezTo>
                <a:cubicBezTo>
                  <a:pt x="876" y="246"/>
                  <a:pt x="876" y="246"/>
                  <a:pt x="876" y="246"/>
                </a:cubicBezTo>
                <a:cubicBezTo>
                  <a:pt x="876" y="246"/>
                  <a:pt x="876" y="246"/>
                  <a:pt x="876" y="248"/>
                </a:cubicBezTo>
                <a:cubicBezTo>
                  <a:pt x="876" y="248"/>
                  <a:pt x="876" y="248"/>
                  <a:pt x="876" y="250"/>
                </a:cubicBezTo>
                <a:cubicBezTo>
                  <a:pt x="877" y="252"/>
                  <a:pt x="877" y="252"/>
                  <a:pt x="879" y="252"/>
                </a:cubicBezTo>
                <a:cubicBezTo>
                  <a:pt x="881" y="252"/>
                  <a:pt x="881" y="252"/>
                  <a:pt x="881" y="252"/>
                </a:cubicBezTo>
                <a:cubicBezTo>
                  <a:pt x="923" y="250"/>
                  <a:pt x="923" y="250"/>
                  <a:pt x="954" y="257"/>
                </a:cubicBezTo>
                <a:cubicBezTo>
                  <a:pt x="956" y="259"/>
                  <a:pt x="956" y="259"/>
                  <a:pt x="956" y="259"/>
                </a:cubicBezTo>
                <a:cubicBezTo>
                  <a:pt x="951" y="261"/>
                  <a:pt x="943" y="261"/>
                  <a:pt x="938" y="263"/>
                </a:cubicBezTo>
                <a:cubicBezTo>
                  <a:pt x="934" y="265"/>
                  <a:pt x="934" y="265"/>
                  <a:pt x="934" y="265"/>
                </a:cubicBezTo>
                <a:cubicBezTo>
                  <a:pt x="934" y="267"/>
                  <a:pt x="934" y="267"/>
                  <a:pt x="934" y="267"/>
                </a:cubicBezTo>
                <a:cubicBezTo>
                  <a:pt x="920" y="267"/>
                  <a:pt x="920" y="267"/>
                  <a:pt x="920" y="267"/>
                </a:cubicBezTo>
                <a:cubicBezTo>
                  <a:pt x="918" y="265"/>
                  <a:pt x="916" y="263"/>
                  <a:pt x="914" y="261"/>
                </a:cubicBezTo>
                <a:cubicBezTo>
                  <a:pt x="909" y="261"/>
                  <a:pt x="901" y="263"/>
                  <a:pt x="896" y="263"/>
                </a:cubicBezTo>
                <a:cubicBezTo>
                  <a:pt x="890" y="274"/>
                  <a:pt x="898" y="285"/>
                  <a:pt x="894" y="294"/>
                </a:cubicBezTo>
                <a:cubicBezTo>
                  <a:pt x="887" y="294"/>
                  <a:pt x="887" y="294"/>
                  <a:pt x="887" y="294"/>
                </a:cubicBezTo>
                <a:cubicBezTo>
                  <a:pt x="883" y="290"/>
                  <a:pt x="879" y="285"/>
                  <a:pt x="876" y="283"/>
                </a:cubicBezTo>
                <a:cubicBezTo>
                  <a:pt x="865" y="289"/>
                  <a:pt x="865" y="289"/>
                  <a:pt x="856" y="309"/>
                </a:cubicBezTo>
                <a:cubicBezTo>
                  <a:pt x="856" y="316"/>
                  <a:pt x="856" y="316"/>
                  <a:pt x="856" y="316"/>
                </a:cubicBezTo>
                <a:cubicBezTo>
                  <a:pt x="856" y="318"/>
                  <a:pt x="856" y="318"/>
                  <a:pt x="856" y="318"/>
                </a:cubicBezTo>
                <a:cubicBezTo>
                  <a:pt x="854" y="320"/>
                  <a:pt x="854" y="320"/>
                  <a:pt x="854" y="320"/>
                </a:cubicBezTo>
                <a:cubicBezTo>
                  <a:pt x="854" y="322"/>
                  <a:pt x="854" y="322"/>
                  <a:pt x="854" y="322"/>
                </a:cubicBezTo>
                <a:cubicBezTo>
                  <a:pt x="845" y="322"/>
                  <a:pt x="845" y="322"/>
                  <a:pt x="832" y="329"/>
                </a:cubicBezTo>
                <a:cubicBezTo>
                  <a:pt x="828" y="327"/>
                  <a:pt x="828" y="327"/>
                  <a:pt x="828" y="327"/>
                </a:cubicBezTo>
                <a:cubicBezTo>
                  <a:pt x="830" y="325"/>
                  <a:pt x="830" y="325"/>
                  <a:pt x="830" y="325"/>
                </a:cubicBezTo>
                <a:cubicBezTo>
                  <a:pt x="832" y="325"/>
                  <a:pt x="832" y="325"/>
                  <a:pt x="832" y="325"/>
                </a:cubicBezTo>
                <a:cubicBezTo>
                  <a:pt x="832" y="323"/>
                  <a:pt x="832" y="323"/>
                  <a:pt x="832" y="323"/>
                </a:cubicBezTo>
                <a:cubicBezTo>
                  <a:pt x="815" y="314"/>
                  <a:pt x="775" y="329"/>
                  <a:pt x="775" y="331"/>
                </a:cubicBezTo>
                <a:cubicBezTo>
                  <a:pt x="769" y="325"/>
                  <a:pt x="769" y="325"/>
                  <a:pt x="769" y="325"/>
                </a:cubicBezTo>
                <a:cubicBezTo>
                  <a:pt x="769" y="323"/>
                  <a:pt x="769" y="323"/>
                  <a:pt x="769" y="323"/>
                </a:cubicBezTo>
                <a:cubicBezTo>
                  <a:pt x="771" y="323"/>
                  <a:pt x="771" y="323"/>
                  <a:pt x="771" y="323"/>
                </a:cubicBezTo>
                <a:cubicBezTo>
                  <a:pt x="771" y="323"/>
                  <a:pt x="771" y="323"/>
                  <a:pt x="771" y="322"/>
                </a:cubicBezTo>
                <a:cubicBezTo>
                  <a:pt x="753" y="325"/>
                  <a:pt x="733" y="322"/>
                  <a:pt x="733" y="322"/>
                </a:cubicBezTo>
                <a:cubicBezTo>
                  <a:pt x="732" y="322"/>
                  <a:pt x="731" y="322"/>
                  <a:pt x="731" y="322"/>
                </a:cubicBezTo>
                <a:cubicBezTo>
                  <a:pt x="731" y="322"/>
                  <a:pt x="731" y="322"/>
                  <a:pt x="731" y="322"/>
                </a:cubicBezTo>
                <a:cubicBezTo>
                  <a:pt x="729" y="316"/>
                  <a:pt x="727" y="311"/>
                  <a:pt x="725" y="305"/>
                </a:cubicBezTo>
                <a:cubicBezTo>
                  <a:pt x="727" y="305"/>
                  <a:pt x="727" y="303"/>
                  <a:pt x="729" y="301"/>
                </a:cubicBezTo>
                <a:cubicBezTo>
                  <a:pt x="735" y="294"/>
                  <a:pt x="736" y="294"/>
                  <a:pt x="744" y="290"/>
                </a:cubicBezTo>
                <a:cubicBezTo>
                  <a:pt x="746" y="290"/>
                  <a:pt x="746" y="290"/>
                  <a:pt x="746" y="290"/>
                </a:cubicBezTo>
                <a:cubicBezTo>
                  <a:pt x="746" y="289"/>
                  <a:pt x="742" y="285"/>
                  <a:pt x="742" y="283"/>
                </a:cubicBezTo>
                <a:cubicBezTo>
                  <a:pt x="744" y="281"/>
                  <a:pt x="746" y="279"/>
                  <a:pt x="747" y="277"/>
                </a:cubicBezTo>
                <a:cubicBezTo>
                  <a:pt x="747" y="277"/>
                  <a:pt x="747" y="277"/>
                  <a:pt x="747" y="276"/>
                </a:cubicBezTo>
                <a:cubicBezTo>
                  <a:pt x="749" y="276"/>
                  <a:pt x="749" y="276"/>
                  <a:pt x="749" y="276"/>
                </a:cubicBezTo>
                <a:cubicBezTo>
                  <a:pt x="749" y="274"/>
                  <a:pt x="749" y="274"/>
                  <a:pt x="749" y="274"/>
                </a:cubicBezTo>
                <a:cubicBezTo>
                  <a:pt x="749" y="272"/>
                  <a:pt x="749" y="272"/>
                  <a:pt x="749" y="272"/>
                </a:cubicBezTo>
                <a:cubicBezTo>
                  <a:pt x="751" y="272"/>
                  <a:pt x="751" y="272"/>
                  <a:pt x="751" y="272"/>
                </a:cubicBezTo>
                <a:cubicBezTo>
                  <a:pt x="751" y="272"/>
                  <a:pt x="751" y="272"/>
                  <a:pt x="751" y="270"/>
                </a:cubicBezTo>
                <a:cubicBezTo>
                  <a:pt x="720" y="277"/>
                  <a:pt x="724" y="322"/>
                  <a:pt x="691" y="327"/>
                </a:cubicBezTo>
                <a:cubicBezTo>
                  <a:pt x="685" y="331"/>
                  <a:pt x="685" y="331"/>
                  <a:pt x="685" y="331"/>
                </a:cubicBezTo>
                <a:cubicBezTo>
                  <a:pt x="687" y="329"/>
                  <a:pt x="687" y="329"/>
                  <a:pt x="687" y="329"/>
                </a:cubicBezTo>
                <a:cubicBezTo>
                  <a:pt x="678" y="329"/>
                  <a:pt x="674" y="329"/>
                  <a:pt x="669" y="340"/>
                </a:cubicBezTo>
                <a:cubicBezTo>
                  <a:pt x="669" y="338"/>
                  <a:pt x="667" y="334"/>
                  <a:pt x="667" y="333"/>
                </a:cubicBezTo>
                <a:cubicBezTo>
                  <a:pt x="605" y="373"/>
                  <a:pt x="605" y="373"/>
                  <a:pt x="566" y="382"/>
                </a:cubicBezTo>
                <a:cubicBezTo>
                  <a:pt x="566" y="380"/>
                  <a:pt x="568" y="377"/>
                  <a:pt x="568" y="375"/>
                </a:cubicBezTo>
                <a:cubicBezTo>
                  <a:pt x="568" y="371"/>
                  <a:pt x="568" y="371"/>
                  <a:pt x="568" y="371"/>
                </a:cubicBezTo>
                <a:cubicBezTo>
                  <a:pt x="566" y="371"/>
                  <a:pt x="566" y="371"/>
                  <a:pt x="566" y="371"/>
                </a:cubicBezTo>
                <a:cubicBezTo>
                  <a:pt x="566" y="371"/>
                  <a:pt x="566" y="371"/>
                  <a:pt x="564" y="371"/>
                </a:cubicBezTo>
                <a:cubicBezTo>
                  <a:pt x="562" y="371"/>
                  <a:pt x="562" y="371"/>
                  <a:pt x="562" y="371"/>
                </a:cubicBezTo>
                <a:cubicBezTo>
                  <a:pt x="557" y="384"/>
                  <a:pt x="557" y="384"/>
                  <a:pt x="550" y="391"/>
                </a:cubicBezTo>
                <a:cubicBezTo>
                  <a:pt x="528" y="386"/>
                  <a:pt x="528" y="386"/>
                  <a:pt x="518" y="388"/>
                </a:cubicBezTo>
                <a:cubicBezTo>
                  <a:pt x="518" y="391"/>
                  <a:pt x="517" y="395"/>
                  <a:pt x="517" y="399"/>
                </a:cubicBezTo>
                <a:cubicBezTo>
                  <a:pt x="533" y="415"/>
                  <a:pt x="533" y="415"/>
                  <a:pt x="528" y="424"/>
                </a:cubicBezTo>
                <a:cubicBezTo>
                  <a:pt x="529" y="428"/>
                  <a:pt x="533" y="433"/>
                  <a:pt x="535" y="439"/>
                </a:cubicBezTo>
                <a:cubicBezTo>
                  <a:pt x="533" y="445"/>
                  <a:pt x="529" y="450"/>
                  <a:pt x="528" y="456"/>
                </a:cubicBezTo>
                <a:cubicBezTo>
                  <a:pt x="528" y="456"/>
                  <a:pt x="528" y="456"/>
                  <a:pt x="526" y="456"/>
                </a:cubicBezTo>
                <a:cubicBezTo>
                  <a:pt x="526" y="456"/>
                  <a:pt x="528" y="456"/>
                  <a:pt x="528" y="454"/>
                </a:cubicBezTo>
                <a:cubicBezTo>
                  <a:pt x="485" y="490"/>
                  <a:pt x="485" y="490"/>
                  <a:pt x="460" y="483"/>
                </a:cubicBezTo>
                <a:cubicBezTo>
                  <a:pt x="407" y="468"/>
                  <a:pt x="405" y="476"/>
                  <a:pt x="399" y="492"/>
                </a:cubicBezTo>
                <a:cubicBezTo>
                  <a:pt x="387" y="525"/>
                  <a:pt x="354" y="545"/>
                  <a:pt x="341" y="580"/>
                </a:cubicBezTo>
                <a:cubicBezTo>
                  <a:pt x="344" y="580"/>
                  <a:pt x="344" y="580"/>
                  <a:pt x="344" y="580"/>
                </a:cubicBezTo>
                <a:cubicBezTo>
                  <a:pt x="346" y="580"/>
                  <a:pt x="346" y="582"/>
                  <a:pt x="346" y="582"/>
                </a:cubicBezTo>
                <a:cubicBezTo>
                  <a:pt x="339" y="595"/>
                  <a:pt x="339" y="595"/>
                  <a:pt x="330" y="606"/>
                </a:cubicBezTo>
                <a:cubicBezTo>
                  <a:pt x="326" y="608"/>
                  <a:pt x="326" y="608"/>
                  <a:pt x="326" y="610"/>
                </a:cubicBezTo>
                <a:cubicBezTo>
                  <a:pt x="348" y="615"/>
                  <a:pt x="348" y="615"/>
                  <a:pt x="361" y="613"/>
                </a:cubicBezTo>
                <a:cubicBezTo>
                  <a:pt x="364" y="621"/>
                  <a:pt x="364" y="630"/>
                  <a:pt x="370" y="639"/>
                </a:cubicBezTo>
                <a:cubicBezTo>
                  <a:pt x="387" y="635"/>
                  <a:pt x="401" y="626"/>
                  <a:pt x="420" y="630"/>
                </a:cubicBezTo>
                <a:cubicBezTo>
                  <a:pt x="423" y="628"/>
                  <a:pt x="423" y="628"/>
                  <a:pt x="423" y="628"/>
                </a:cubicBezTo>
                <a:cubicBezTo>
                  <a:pt x="425" y="628"/>
                  <a:pt x="425" y="630"/>
                  <a:pt x="425" y="630"/>
                </a:cubicBezTo>
                <a:cubicBezTo>
                  <a:pt x="427" y="630"/>
                  <a:pt x="427" y="630"/>
                  <a:pt x="427" y="630"/>
                </a:cubicBezTo>
                <a:cubicBezTo>
                  <a:pt x="429" y="630"/>
                  <a:pt x="429" y="630"/>
                  <a:pt x="429" y="630"/>
                </a:cubicBezTo>
                <a:cubicBezTo>
                  <a:pt x="432" y="623"/>
                  <a:pt x="432" y="623"/>
                  <a:pt x="473" y="589"/>
                </a:cubicBezTo>
                <a:cubicBezTo>
                  <a:pt x="465" y="560"/>
                  <a:pt x="575" y="496"/>
                  <a:pt x="588" y="503"/>
                </a:cubicBezTo>
                <a:cubicBezTo>
                  <a:pt x="590" y="505"/>
                  <a:pt x="592" y="507"/>
                  <a:pt x="594" y="509"/>
                </a:cubicBezTo>
                <a:cubicBezTo>
                  <a:pt x="654" y="494"/>
                  <a:pt x="654" y="494"/>
                  <a:pt x="654" y="494"/>
                </a:cubicBezTo>
                <a:cubicBezTo>
                  <a:pt x="661" y="516"/>
                  <a:pt x="661" y="516"/>
                  <a:pt x="665" y="522"/>
                </a:cubicBezTo>
                <a:cubicBezTo>
                  <a:pt x="665" y="529"/>
                  <a:pt x="665" y="529"/>
                  <a:pt x="665" y="529"/>
                </a:cubicBezTo>
                <a:cubicBezTo>
                  <a:pt x="665" y="533"/>
                  <a:pt x="667" y="533"/>
                  <a:pt x="667" y="533"/>
                </a:cubicBezTo>
                <a:cubicBezTo>
                  <a:pt x="667" y="533"/>
                  <a:pt x="667" y="533"/>
                  <a:pt x="669" y="533"/>
                </a:cubicBezTo>
                <a:cubicBezTo>
                  <a:pt x="670" y="533"/>
                  <a:pt x="670" y="533"/>
                  <a:pt x="670" y="533"/>
                </a:cubicBezTo>
                <a:cubicBezTo>
                  <a:pt x="670" y="533"/>
                  <a:pt x="670" y="533"/>
                  <a:pt x="670" y="534"/>
                </a:cubicBezTo>
                <a:cubicBezTo>
                  <a:pt x="672" y="534"/>
                  <a:pt x="672" y="534"/>
                  <a:pt x="672" y="534"/>
                </a:cubicBezTo>
                <a:cubicBezTo>
                  <a:pt x="680" y="551"/>
                  <a:pt x="696" y="564"/>
                  <a:pt x="707" y="579"/>
                </a:cubicBezTo>
                <a:cubicBezTo>
                  <a:pt x="709" y="579"/>
                  <a:pt x="709" y="579"/>
                  <a:pt x="709" y="579"/>
                </a:cubicBezTo>
                <a:cubicBezTo>
                  <a:pt x="738" y="634"/>
                  <a:pt x="713" y="630"/>
                  <a:pt x="663" y="624"/>
                </a:cubicBezTo>
                <a:cubicBezTo>
                  <a:pt x="661" y="628"/>
                  <a:pt x="660" y="630"/>
                  <a:pt x="660" y="632"/>
                </a:cubicBezTo>
                <a:cubicBezTo>
                  <a:pt x="667" y="643"/>
                  <a:pt x="670" y="648"/>
                  <a:pt x="691" y="657"/>
                </a:cubicBezTo>
                <a:cubicBezTo>
                  <a:pt x="698" y="652"/>
                  <a:pt x="698" y="652"/>
                  <a:pt x="707" y="637"/>
                </a:cubicBezTo>
                <a:cubicBezTo>
                  <a:pt x="718" y="637"/>
                  <a:pt x="718" y="637"/>
                  <a:pt x="731" y="624"/>
                </a:cubicBezTo>
                <a:cubicBezTo>
                  <a:pt x="736" y="621"/>
                  <a:pt x="736" y="619"/>
                  <a:pt x="736" y="619"/>
                </a:cubicBezTo>
                <a:cubicBezTo>
                  <a:pt x="736" y="617"/>
                  <a:pt x="736" y="617"/>
                  <a:pt x="736" y="617"/>
                </a:cubicBezTo>
                <a:cubicBezTo>
                  <a:pt x="736" y="617"/>
                  <a:pt x="736" y="617"/>
                  <a:pt x="736" y="615"/>
                </a:cubicBezTo>
                <a:cubicBezTo>
                  <a:pt x="738" y="615"/>
                  <a:pt x="738" y="615"/>
                  <a:pt x="738" y="615"/>
                </a:cubicBezTo>
                <a:cubicBezTo>
                  <a:pt x="738" y="613"/>
                  <a:pt x="738" y="613"/>
                  <a:pt x="738" y="613"/>
                </a:cubicBezTo>
                <a:cubicBezTo>
                  <a:pt x="738" y="612"/>
                  <a:pt x="738" y="612"/>
                  <a:pt x="738" y="612"/>
                </a:cubicBezTo>
                <a:cubicBezTo>
                  <a:pt x="740" y="612"/>
                  <a:pt x="740" y="612"/>
                  <a:pt x="740" y="612"/>
                </a:cubicBezTo>
                <a:cubicBezTo>
                  <a:pt x="742" y="612"/>
                  <a:pt x="742" y="612"/>
                  <a:pt x="742" y="612"/>
                </a:cubicBezTo>
                <a:cubicBezTo>
                  <a:pt x="744" y="612"/>
                  <a:pt x="744" y="612"/>
                  <a:pt x="744" y="612"/>
                </a:cubicBezTo>
                <a:cubicBezTo>
                  <a:pt x="744" y="608"/>
                  <a:pt x="740" y="601"/>
                  <a:pt x="736" y="597"/>
                </a:cubicBezTo>
                <a:cubicBezTo>
                  <a:pt x="738" y="593"/>
                  <a:pt x="742" y="588"/>
                  <a:pt x="746" y="584"/>
                </a:cubicBezTo>
                <a:cubicBezTo>
                  <a:pt x="751" y="586"/>
                  <a:pt x="757" y="589"/>
                  <a:pt x="758" y="595"/>
                </a:cubicBezTo>
                <a:cubicBezTo>
                  <a:pt x="760" y="591"/>
                  <a:pt x="762" y="588"/>
                  <a:pt x="762" y="584"/>
                </a:cubicBezTo>
                <a:cubicBezTo>
                  <a:pt x="755" y="575"/>
                  <a:pt x="744" y="571"/>
                  <a:pt x="738" y="562"/>
                </a:cubicBezTo>
                <a:cubicBezTo>
                  <a:pt x="722" y="542"/>
                  <a:pt x="720" y="514"/>
                  <a:pt x="698" y="500"/>
                </a:cubicBezTo>
                <a:cubicBezTo>
                  <a:pt x="698" y="492"/>
                  <a:pt x="698" y="492"/>
                  <a:pt x="702" y="476"/>
                </a:cubicBezTo>
                <a:cubicBezTo>
                  <a:pt x="707" y="474"/>
                  <a:pt x="713" y="472"/>
                  <a:pt x="718" y="470"/>
                </a:cubicBezTo>
                <a:cubicBezTo>
                  <a:pt x="718" y="487"/>
                  <a:pt x="718" y="487"/>
                  <a:pt x="718" y="487"/>
                </a:cubicBezTo>
                <a:cubicBezTo>
                  <a:pt x="718" y="489"/>
                  <a:pt x="718" y="489"/>
                  <a:pt x="720" y="489"/>
                </a:cubicBezTo>
                <a:cubicBezTo>
                  <a:pt x="722" y="489"/>
                  <a:pt x="722" y="489"/>
                  <a:pt x="722" y="489"/>
                </a:cubicBezTo>
                <a:cubicBezTo>
                  <a:pt x="724" y="487"/>
                  <a:pt x="725" y="483"/>
                  <a:pt x="727" y="481"/>
                </a:cubicBezTo>
                <a:cubicBezTo>
                  <a:pt x="729" y="479"/>
                  <a:pt x="729" y="479"/>
                  <a:pt x="729" y="479"/>
                </a:cubicBezTo>
                <a:cubicBezTo>
                  <a:pt x="729" y="479"/>
                  <a:pt x="729" y="479"/>
                  <a:pt x="729" y="481"/>
                </a:cubicBezTo>
                <a:cubicBezTo>
                  <a:pt x="731" y="525"/>
                  <a:pt x="786" y="540"/>
                  <a:pt x="784" y="584"/>
                </a:cubicBezTo>
                <a:cubicBezTo>
                  <a:pt x="786" y="604"/>
                  <a:pt x="801" y="617"/>
                  <a:pt x="808" y="634"/>
                </a:cubicBezTo>
                <a:cubicBezTo>
                  <a:pt x="812" y="634"/>
                  <a:pt x="813" y="634"/>
                  <a:pt x="817" y="635"/>
                </a:cubicBezTo>
                <a:cubicBezTo>
                  <a:pt x="819" y="635"/>
                  <a:pt x="819" y="635"/>
                  <a:pt x="819" y="635"/>
                </a:cubicBezTo>
                <a:cubicBezTo>
                  <a:pt x="815" y="639"/>
                  <a:pt x="810" y="645"/>
                  <a:pt x="808" y="648"/>
                </a:cubicBezTo>
                <a:cubicBezTo>
                  <a:pt x="810" y="650"/>
                  <a:pt x="812" y="652"/>
                  <a:pt x="813" y="654"/>
                </a:cubicBezTo>
                <a:cubicBezTo>
                  <a:pt x="813" y="657"/>
                  <a:pt x="812" y="659"/>
                  <a:pt x="810" y="663"/>
                </a:cubicBezTo>
                <a:cubicBezTo>
                  <a:pt x="813" y="667"/>
                  <a:pt x="819" y="672"/>
                  <a:pt x="824" y="676"/>
                </a:cubicBezTo>
                <a:cubicBezTo>
                  <a:pt x="828" y="679"/>
                  <a:pt x="828" y="681"/>
                  <a:pt x="828" y="681"/>
                </a:cubicBezTo>
                <a:cubicBezTo>
                  <a:pt x="835" y="681"/>
                  <a:pt x="835" y="681"/>
                  <a:pt x="835" y="683"/>
                </a:cubicBezTo>
                <a:cubicBezTo>
                  <a:pt x="835" y="678"/>
                  <a:pt x="835" y="670"/>
                  <a:pt x="834" y="667"/>
                </a:cubicBezTo>
                <a:cubicBezTo>
                  <a:pt x="835" y="665"/>
                  <a:pt x="839" y="661"/>
                  <a:pt x="841" y="659"/>
                </a:cubicBezTo>
                <a:cubicBezTo>
                  <a:pt x="841" y="652"/>
                  <a:pt x="841" y="652"/>
                  <a:pt x="841" y="652"/>
                </a:cubicBezTo>
                <a:cubicBezTo>
                  <a:pt x="841" y="650"/>
                  <a:pt x="841" y="650"/>
                  <a:pt x="841" y="650"/>
                </a:cubicBezTo>
                <a:cubicBezTo>
                  <a:pt x="841" y="650"/>
                  <a:pt x="843" y="650"/>
                  <a:pt x="843" y="648"/>
                </a:cubicBezTo>
                <a:cubicBezTo>
                  <a:pt x="845" y="650"/>
                  <a:pt x="848" y="650"/>
                  <a:pt x="850" y="650"/>
                </a:cubicBezTo>
                <a:cubicBezTo>
                  <a:pt x="852" y="656"/>
                  <a:pt x="852" y="656"/>
                  <a:pt x="852" y="656"/>
                </a:cubicBezTo>
                <a:cubicBezTo>
                  <a:pt x="852" y="656"/>
                  <a:pt x="852" y="656"/>
                  <a:pt x="854" y="656"/>
                </a:cubicBezTo>
                <a:cubicBezTo>
                  <a:pt x="854" y="645"/>
                  <a:pt x="854" y="645"/>
                  <a:pt x="843" y="632"/>
                </a:cubicBezTo>
                <a:cubicBezTo>
                  <a:pt x="843" y="632"/>
                  <a:pt x="843" y="632"/>
                  <a:pt x="841" y="632"/>
                </a:cubicBezTo>
                <a:cubicBezTo>
                  <a:pt x="839" y="632"/>
                  <a:pt x="839" y="632"/>
                  <a:pt x="839" y="632"/>
                </a:cubicBezTo>
                <a:cubicBezTo>
                  <a:pt x="839" y="630"/>
                  <a:pt x="839" y="630"/>
                  <a:pt x="839" y="630"/>
                </a:cubicBezTo>
                <a:cubicBezTo>
                  <a:pt x="837" y="630"/>
                  <a:pt x="837" y="630"/>
                  <a:pt x="837" y="630"/>
                </a:cubicBezTo>
                <a:cubicBezTo>
                  <a:pt x="837" y="626"/>
                  <a:pt x="837" y="619"/>
                  <a:pt x="835" y="613"/>
                </a:cubicBezTo>
                <a:cubicBezTo>
                  <a:pt x="835" y="612"/>
                  <a:pt x="835" y="612"/>
                  <a:pt x="835" y="612"/>
                </a:cubicBezTo>
                <a:cubicBezTo>
                  <a:pt x="837" y="612"/>
                  <a:pt x="837" y="612"/>
                  <a:pt x="837" y="612"/>
                </a:cubicBezTo>
                <a:cubicBezTo>
                  <a:pt x="839" y="612"/>
                  <a:pt x="839" y="612"/>
                  <a:pt x="839" y="612"/>
                </a:cubicBezTo>
                <a:cubicBezTo>
                  <a:pt x="839" y="619"/>
                  <a:pt x="839" y="619"/>
                  <a:pt x="841" y="619"/>
                </a:cubicBezTo>
                <a:cubicBezTo>
                  <a:pt x="841" y="617"/>
                  <a:pt x="841" y="617"/>
                  <a:pt x="841" y="617"/>
                </a:cubicBezTo>
                <a:cubicBezTo>
                  <a:pt x="843" y="617"/>
                  <a:pt x="843" y="617"/>
                  <a:pt x="843" y="617"/>
                </a:cubicBezTo>
                <a:cubicBezTo>
                  <a:pt x="841" y="612"/>
                  <a:pt x="839" y="606"/>
                  <a:pt x="835" y="602"/>
                </a:cubicBezTo>
                <a:cubicBezTo>
                  <a:pt x="835" y="602"/>
                  <a:pt x="835" y="602"/>
                  <a:pt x="835" y="601"/>
                </a:cubicBezTo>
                <a:cubicBezTo>
                  <a:pt x="835" y="599"/>
                  <a:pt x="835" y="599"/>
                  <a:pt x="835" y="599"/>
                </a:cubicBezTo>
                <a:cubicBezTo>
                  <a:pt x="835" y="599"/>
                  <a:pt x="835" y="599"/>
                  <a:pt x="835" y="597"/>
                </a:cubicBezTo>
                <a:cubicBezTo>
                  <a:pt x="837" y="597"/>
                  <a:pt x="837" y="597"/>
                  <a:pt x="837" y="597"/>
                </a:cubicBezTo>
                <a:cubicBezTo>
                  <a:pt x="837" y="595"/>
                  <a:pt x="837" y="595"/>
                  <a:pt x="837" y="595"/>
                </a:cubicBezTo>
                <a:cubicBezTo>
                  <a:pt x="837" y="593"/>
                  <a:pt x="837" y="593"/>
                  <a:pt x="837" y="593"/>
                </a:cubicBezTo>
                <a:cubicBezTo>
                  <a:pt x="841" y="595"/>
                  <a:pt x="846" y="599"/>
                  <a:pt x="852" y="599"/>
                </a:cubicBezTo>
                <a:cubicBezTo>
                  <a:pt x="852" y="597"/>
                  <a:pt x="854" y="595"/>
                  <a:pt x="854" y="591"/>
                </a:cubicBezTo>
                <a:cubicBezTo>
                  <a:pt x="867" y="586"/>
                  <a:pt x="877" y="580"/>
                  <a:pt x="894" y="595"/>
                </a:cubicBezTo>
                <a:cubicBezTo>
                  <a:pt x="896" y="595"/>
                  <a:pt x="900" y="593"/>
                  <a:pt x="903" y="593"/>
                </a:cubicBezTo>
                <a:cubicBezTo>
                  <a:pt x="900" y="595"/>
                  <a:pt x="896" y="602"/>
                  <a:pt x="896" y="606"/>
                </a:cubicBezTo>
                <a:cubicBezTo>
                  <a:pt x="894" y="613"/>
                  <a:pt x="894" y="613"/>
                  <a:pt x="894" y="613"/>
                </a:cubicBezTo>
                <a:cubicBezTo>
                  <a:pt x="894" y="613"/>
                  <a:pt x="894" y="613"/>
                  <a:pt x="896" y="613"/>
                </a:cubicBezTo>
                <a:cubicBezTo>
                  <a:pt x="896" y="613"/>
                  <a:pt x="896" y="613"/>
                  <a:pt x="898" y="613"/>
                </a:cubicBezTo>
                <a:cubicBezTo>
                  <a:pt x="898" y="613"/>
                  <a:pt x="898" y="613"/>
                  <a:pt x="900" y="613"/>
                </a:cubicBezTo>
                <a:cubicBezTo>
                  <a:pt x="900" y="615"/>
                  <a:pt x="900" y="615"/>
                  <a:pt x="900" y="615"/>
                </a:cubicBezTo>
                <a:cubicBezTo>
                  <a:pt x="901" y="619"/>
                  <a:pt x="901" y="628"/>
                  <a:pt x="903" y="634"/>
                </a:cubicBezTo>
                <a:cubicBezTo>
                  <a:pt x="896" y="634"/>
                  <a:pt x="894" y="634"/>
                  <a:pt x="894" y="635"/>
                </a:cubicBezTo>
                <a:cubicBezTo>
                  <a:pt x="894" y="641"/>
                  <a:pt x="907" y="663"/>
                  <a:pt x="921" y="670"/>
                </a:cubicBezTo>
                <a:cubicBezTo>
                  <a:pt x="918" y="672"/>
                  <a:pt x="916" y="672"/>
                  <a:pt x="914" y="674"/>
                </a:cubicBezTo>
                <a:cubicBezTo>
                  <a:pt x="916" y="676"/>
                  <a:pt x="918" y="678"/>
                  <a:pt x="920" y="679"/>
                </a:cubicBezTo>
                <a:cubicBezTo>
                  <a:pt x="918" y="681"/>
                  <a:pt x="916" y="683"/>
                  <a:pt x="916" y="685"/>
                </a:cubicBezTo>
                <a:cubicBezTo>
                  <a:pt x="940" y="687"/>
                  <a:pt x="940" y="687"/>
                  <a:pt x="953" y="701"/>
                </a:cubicBezTo>
                <a:cubicBezTo>
                  <a:pt x="958" y="700"/>
                  <a:pt x="965" y="698"/>
                  <a:pt x="969" y="696"/>
                </a:cubicBezTo>
                <a:cubicBezTo>
                  <a:pt x="971" y="692"/>
                  <a:pt x="971" y="689"/>
                  <a:pt x="973" y="687"/>
                </a:cubicBezTo>
                <a:cubicBezTo>
                  <a:pt x="989" y="689"/>
                  <a:pt x="995" y="690"/>
                  <a:pt x="1006" y="705"/>
                </a:cubicBezTo>
                <a:cubicBezTo>
                  <a:pt x="1026" y="705"/>
                  <a:pt x="1026" y="705"/>
                  <a:pt x="1033" y="689"/>
                </a:cubicBezTo>
                <a:cubicBezTo>
                  <a:pt x="1042" y="689"/>
                  <a:pt x="1050" y="692"/>
                  <a:pt x="1059" y="690"/>
                </a:cubicBezTo>
                <a:cubicBezTo>
                  <a:pt x="1059" y="696"/>
                  <a:pt x="1057" y="703"/>
                  <a:pt x="1055" y="709"/>
                </a:cubicBezTo>
                <a:cubicBezTo>
                  <a:pt x="1068" y="736"/>
                  <a:pt x="1064" y="746"/>
                  <a:pt x="1050" y="771"/>
                </a:cubicBezTo>
                <a:cubicBezTo>
                  <a:pt x="1050" y="773"/>
                  <a:pt x="1048" y="773"/>
                  <a:pt x="1048" y="773"/>
                </a:cubicBezTo>
                <a:cubicBezTo>
                  <a:pt x="1048" y="775"/>
                  <a:pt x="1048" y="775"/>
                  <a:pt x="1048" y="775"/>
                </a:cubicBezTo>
                <a:cubicBezTo>
                  <a:pt x="1048" y="779"/>
                  <a:pt x="1048" y="779"/>
                  <a:pt x="1048" y="779"/>
                </a:cubicBezTo>
                <a:cubicBezTo>
                  <a:pt x="1048" y="779"/>
                  <a:pt x="1048" y="779"/>
                  <a:pt x="1048" y="780"/>
                </a:cubicBezTo>
                <a:cubicBezTo>
                  <a:pt x="1048" y="780"/>
                  <a:pt x="1048" y="780"/>
                  <a:pt x="1048" y="782"/>
                </a:cubicBezTo>
                <a:cubicBezTo>
                  <a:pt x="1048" y="782"/>
                  <a:pt x="1048" y="782"/>
                  <a:pt x="1048" y="784"/>
                </a:cubicBezTo>
                <a:cubicBezTo>
                  <a:pt x="1041" y="808"/>
                  <a:pt x="1037" y="812"/>
                  <a:pt x="1030" y="824"/>
                </a:cubicBezTo>
                <a:cubicBezTo>
                  <a:pt x="1006" y="824"/>
                  <a:pt x="986" y="813"/>
                  <a:pt x="960" y="815"/>
                </a:cubicBezTo>
                <a:cubicBezTo>
                  <a:pt x="954" y="817"/>
                  <a:pt x="954" y="817"/>
                  <a:pt x="953" y="817"/>
                </a:cubicBezTo>
                <a:cubicBezTo>
                  <a:pt x="953" y="817"/>
                  <a:pt x="953" y="817"/>
                  <a:pt x="951" y="817"/>
                </a:cubicBezTo>
                <a:cubicBezTo>
                  <a:pt x="951" y="819"/>
                  <a:pt x="951" y="819"/>
                  <a:pt x="951" y="819"/>
                </a:cubicBezTo>
                <a:cubicBezTo>
                  <a:pt x="951" y="821"/>
                  <a:pt x="951" y="821"/>
                  <a:pt x="951" y="821"/>
                </a:cubicBezTo>
                <a:cubicBezTo>
                  <a:pt x="949" y="821"/>
                  <a:pt x="949" y="821"/>
                  <a:pt x="949" y="821"/>
                </a:cubicBezTo>
                <a:cubicBezTo>
                  <a:pt x="949" y="821"/>
                  <a:pt x="949" y="821"/>
                  <a:pt x="949" y="823"/>
                </a:cubicBezTo>
                <a:cubicBezTo>
                  <a:pt x="920" y="830"/>
                  <a:pt x="894" y="804"/>
                  <a:pt x="865" y="808"/>
                </a:cubicBezTo>
                <a:cubicBezTo>
                  <a:pt x="854" y="795"/>
                  <a:pt x="854" y="795"/>
                  <a:pt x="845" y="795"/>
                </a:cubicBezTo>
                <a:cubicBezTo>
                  <a:pt x="843" y="795"/>
                  <a:pt x="843" y="793"/>
                  <a:pt x="843" y="793"/>
                </a:cubicBezTo>
                <a:cubicBezTo>
                  <a:pt x="843" y="791"/>
                  <a:pt x="843" y="791"/>
                  <a:pt x="843" y="791"/>
                </a:cubicBezTo>
                <a:cubicBezTo>
                  <a:pt x="843" y="791"/>
                  <a:pt x="843" y="791"/>
                  <a:pt x="843" y="790"/>
                </a:cubicBezTo>
                <a:cubicBezTo>
                  <a:pt x="843" y="790"/>
                  <a:pt x="843" y="790"/>
                  <a:pt x="841" y="790"/>
                </a:cubicBezTo>
                <a:cubicBezTo>
                  <a:pt x="839" y="790"/>
                  <a:pt x="839" y="790"/>
                  <a:pt x="839" y="790"/>
                </a:cubicBezTo>
                <a:cubicBezTo>
                  <a:pt x="837" y="788"/>
                  <a:pt x="837" y="788"/>
                  <a:pt x="837" y="788"/>
                </a:cubicBezTo>
                <a:cubicBezTo>
                  <a:pt x="834" y="788"/>
                  <a:pt x="834" y="788"/>
                  <a:pt x="834" y="788"/>
                </a:cubicBezTo>
                <a:cubicBezTo>
                  <a:pt x="834" y="788"/>
                  <a:pt x="834" y="788"/>
                  <a:pt x="832" y="788"/>
                </a:cubicBezTo>
                <a:cubicBezTo>
                  <a:pt x="832" y="788"/>
                  <a:pt x="832" y="788"/>
                  <a:pt x="830" y="788"/>
                </a:cubicBezTo>
                <a:cubicBezTo>
                  <a:pt x="830" y="786"/>
                  <a:pt x="830" y="782"/>
                  <a:pt x="828" y="780"/>
                </a:cubicBezTo>
                <a:cubicBezTo>
                  <a:pt x="797" y="764"/>
                  <a:pt x="779" y="762"/>
                  <a:pt x="760" y="793"/>
                </a:cubicBezTo>
                <a:cubicBezTo>
                  <a:pt x="762" y="795"/>
                  <a:pt x="764" y="799"/>
                  <a:pt x="766" y="801"/>
                </a:cubicBezTo>
                <a:cubicBezTo>
                  <a:pt x="764" y="810"/>
                  <a:pt x="762" y="813"/>
                  <a:pt x="755" y="824"/>
                </a:cubicBezTo>
                <a:cubicBezTo>
                  <a:pt x="746" y="826"/>
                  <a:pt x="746" y="826"/>
                  <a:pt x="680" y="791"/>
                </a:cubicBezTo>
                <a:cubicBezTo>
                  <a:pt x="678" y="786"/>
                  <a:pt x="676" y="777"/>
                  <a:pt x="676" y="771"/>
                </a:cubicBezTo>
                <a:cubicBezTo>
                  <a:pt x="672" y="769"/>
                  <a:pt x="667" y="766"/>
                  <a:pt x="663" y="764"/>
                </a:cubicBezTo>
                <a:cubicBezTo>
                  <a:pt x="661" y="760"/>
                  <a:pt x="661" y="760"/>
                  <a:pt x="660" y="760"/>
                </a:cubicBezTo>
                <a:cubicBezTo>
                  <a:pt x="660" y="760"/>
                  <a:pt x="660" y="760"/>
                  <a:pt x="658" y="760"/>
                </a:cubicBezTo>
                <a:cubicBezTo>
                  <a:pt x="658" y="760"/>
                  <a:pt x="658" y="760"/>
                  <a:pt x="656" y="760"/>
                </a:cubicBezTo>
                <a:cubicBezTo>
                  <a:pt x="656" y="760"/>
                  <a:pt x="656" y="760"/>
                  <a:pt x="654" y="760"/>
                </a:cubicBezTo>
                <a:cubicBezTo>
                  <a:pt x="654" y="758"/>
                  <a:pt x="652" y="758"/>
                  <a:pt x="652" y="758"/>
                </a:cubicBezTo>
                <a:cubicBezTo>
                  <a:pt x="647" y="758"/>
                  <a:pt x="647" y="758"/>
                  <a:pt x="647" y="758"/>
                </a:cubicBezTo>
                <a:cubicBezTo>
                  <a:pt x="645" y="757"/>
                  <a:pt x="643" y="755"/>
                  <a:pt x="641" y="753"/>
                </a:cubicBezTo>
                <a:cubicBezTo>
                  <a:pt x="615" y="753"/>
                  <a:pt x="615" y="753"/>
                  <a:pt x="603" y="740"/>
                </a:cubicBezTo>
                <a:cubicBezTo>
                  <a:pt x="601" y="733"/>
                  <a:pt x="601" y="733"/>
                  <a:pt x="601" y="733"/>
                </a:cubicBezTo>
                <a:cubicBezTo>
                  <a:pt x="599" y="733"/>
                  <a:pt x="599" y="733"/>
                  <a:pt x="599" y="733"/>
                </a:cubicBezTo>
                <a:cubicBezTo>
                  <a:pt x="597" y="733"/>
                  <a:pt x="597" y="733"/>
                  <a:pt x="597" y="733"/>
                </a:cubicBezTo>
                <a:cubicBezTo>
                  <a:pt x="601" y="731"/>
                  <a:pt x="601" y="731"/>
                  <a:pt x="601" y="731"/>
                </a:cubicBezTo>
                <a:cubicBezTo>
                  <a:pt x="601" y="731"/>
                  <a:pt x="601" y="731"/>
                  <a:pt x="601" y="729"/>
                </a:cubicBezTo>
                <a:cubicBezTo>
                  <a:pt x="601" y="729"/>
                  <a:pt x="601" y="729"/>
                  <a:pt x="603" y="727"/>
                </a:cubicBezTo>
                <a:cubicBezTo>
                  <a:pt x="597" y="729"/>
                  <a:pt x="590" y="729"/>
                  <a:pt x="586" y="725"/>
                </a:cubicBezTo>
                <a:cubicBezTo>
                  <a:pt x="586" y="718"/>
                  <a:pt x="586" y="718"/>
                  <a:pt x="586" y="718"/>
                </a:cubicBezTo>
                <a:cubicBezTo>
                  <a:pt x="606" y="700"/>
                  <a:pt x="606" y="674"/>
                  <a:pt x="621" y="654"/>
                </a:cubicBezTo>
                <a:cubicBezTo>
                  <a:pt x="615" y="650"/>
                  <a:pt x="610" y="648"/>
                  <a:pt x="605" y="646"/>
                </a:cubicBezTo>
                <a:cubicBezTo>
                  <a:pt x="606" y="645"/>
                  <a:pt x="610" y="643"/>
                  <a:pt x="612" y="641"/>
                </a:cubicBezTo>
                <a:cubicBezTo>
                  <a:pt x="610" y="639"/>
                  <a:pt x="606" y="637"/>
                  <a:pt x="605" y="635"/>
                </a:cubicBezTo>
                <a:cubicBezTo>
                  <a:pt x="551" y="648"/>
                  <a:pt x="493" y="624"/>
                  <a:pt x="441" y="657"/>
                </a:cubicBezTo>
                <a:cubicBezTo>
                  <a:pt x="440" y="656"/>
                  <a:pt x="436" y="656"/>
                  <a:pt x="432" y="654"/>
                </a:cubicBezTo>
                <a:cubicBezTo>
                  <a:pt x="408" y="665"/>
                  <a:pt x="408" y="665"/>
                  <a:pt x="403" y="665"/>
                </a:cubicBezTo>
                <a:cubicBezTo>
                  <a:pt x="401" y="661"/>
                  <a:pt x="399" y="659"/>
                  <a:pt x="399" y="656"/>
                </a:cubicBezTo>
                <a:cubicBezTo>
                  <a:pt x="396" y="657"/>
                  <a:pt x="394" y="659"/>
                  <a:pt x="390" y="661"/>
                </a:cubicBezTo>
                <a:cubicBezTo>
                  <a:pt x="381" y="657"/>
                  <a:pt x="381" y="657"/>
                  <a:pt x="372" y="646"/>
                </a:cubicBezTo>
                <a:cubicBezTo>
                  <a:pt x="368" y="641"/>
                  <a:pt x="370" y="641"/>
                  <a:pt x="370" y="641"/>
                </a:cubicBezTo>
                <a:cubicBezTo>
                  <a:pt x="368" y="641"/>
                  <a:pt x="368" y="641"/>
                  <a:pt x="368" y="641"/>
                </a:cubicBezTo>
                <a:cubicBezTo>
                  <a:pt x="368" y="641"/>
                  <a:pt x="368" y="641"/>
                  <a:pt x="368" y="643"/>
                </a:cubicBezTo>
                <a:cubicBezTo>
                  <a:pt x="350" y="652"/>
                  <a:pt x="350" y="652"/>
                  <a:pt x="205" y="812"/>
                </a:cubicBezTo>
                <a:cubicBezTo>
                  <a:pt x="176" y="812"/>
                  <a:pt x="174" y="815"/>
                  <a:pt x="159" y="843"/>
                </a:cubicBezTo>
                <a:cubicBezTo>
                  <a:pt x="157" y="845"/>
                  <a:pt x="156" y="847"/>
                  <a:pt x="156" y="848"/>
                </a:cubicBezTo>
                <a:cubicBezTo>
                  <a:pt x="121" y="892"/>
                  <a:pt x="92" y="940"/>
                  <a:pt x="55" y="984"/>
                </a:cubicBezTo>
                <a:cubicBezTo>
                  <a:pt x="57" y="991"/>
                  <a:pt x="57" y="993"/>
                  <a:pt x="57" y="993"/>
                </a:cubicBezTo>
                <a:cubicBezTo>
                  <a:pt x="57" y="993"/>
                  <a:pt x="57" y="995"/>
                  <a:pt x="55" y="995"/>
                </a:cubicBezTo>
                <a:cubicBezTo>
                  <a:pt x="55" y="997"/>
                  <a:pt x="55" y="997"/>
                  <a:pt x="55" y="997"/>
                </a:cubicBezTo>
                <a:cubicBezTo>
                  <a:pt x="55" y="999"/>
                  <a:pt x="55" y="999"/>
                  <a:pt x="55" y="1001"/>
                </a:cubicBezTo>
                <a:cubicBezTo>
                  <a:pt x="55" y="1001"/>
                  <a:pt x="55" y="1001"/>
                  <a:pt x="53" y="1003"/>
                </a:cubicBezTo>
                <a:cubicBezTo>
                  <a:pt x="53" y="1006"/>
                  <a:pt x="53" y="1006"/>
                  <a:pt x="53" y="1006"/>
                </a:cubicBezTo>
                <a:cubicBezTo>
                  <a:pt x="53" y="1008"/>
                  <a:pt x="53" y="1008"/>
                  <a:pt x="53" y="1008"/>
                </a:cubicBezTo>
                <a:cubicBezTo>
                  <a:pt x="53" y="1010"/>
                  <a:pt x="53" y="1010"/>
                  <a:pt x="53" y="1010"/>
                </a:cubicBezTo>
                <a:cubicBezTo>
                  <a:pt x="57" y="1010"/>
                  <a:pt x="57" y="1010"/>
                  <a:pt x="57" y="1010"/>
                </a:cubicBezTo>
                <a:cubicBezTo>
                  <a:pt x="55" y="1012"/>
                  <a:pt x="55" y="1012"/>
                  <a:pt x="55" y="1012"/>
                </a:cubicBezTo>
                <a:cubicBezTo>
                  <a:pt x="57" y="1012"/>
                  <a:pt x="57" y="1012"/>
                  <a:pt x="57" y="1012"/>
                </a:cubicBezTo>
                <a:cubicBezTo>
                  <a:pt x="22" y="1162"/>
                  <a:pt x="22" y="1162"/>
                  <a:pt x="0" y="1182"/>
                </a:cubicBezTo>
                <a:cubicBezTo>
                  <a:pt x="2" y="1188"/>
                  <a:pt x="4" y="1193"/>
                  <a:pt x="4" y="1199"/>
                </a:cubicBezTo>
                <a:cubicBezTo>
                  <a:pt x="7" y="1201"/>
                  <a:pt x="9" y="1201"/>
                  <a:pt x="11" y="1203"/>
                </a:cubicBezTo>
                <a:cubicBezTo>
                  <a:pt x="9" y="1214"/>
                  <a:pt x="11" y="1226"/>
                  <a:pt x="7" y="1237"/>
                </a:cubicBezTo>
                <a:cubicBezTo>
                  <a:pt x="7" y="1239"/>
                  <a:pt x="7" y="1239"/>
                  <a:pt x="7" y="1239"/>
                </a:cubicBezTo>
                <a:cubicBezTo>
                  <a:pt x="7" y="1241"/>
                  <a:pt x="5" y="1241"/>
                  <a:pt x="5" y="1241"/>
                </a:cubicBezTo>
                <a:cubicBezTo>
                  <a:pt x="5" y="1243"/>
                  <a:pt x="5" y="1243"/>
                  <a:pt x="5" y="1243"/>
                </a:cubicBezTo>
                <a:cubicBezTo>
                  <a:pt x="5" y="1243"/>
                  <a:pt x="5" y="1243"/>
                  <a:pt x="5" y="1245"/>
                </a:cubicBezTo>
                <a:cubicBezTo>
                  <a:pt x="5" y="1247"/>
                  <a:pt x="5" y="1247"/>
                  <a:pt x="5" y="1247"/>
                </a:cubicBezTo>
                <a:cubicBezTo>
                  <a:pt x="5" y="1247"/>
                  <a:pt x="5" y="1247"/>
                  <a:pt x="5" y="1248"/>
                </a:cubicBezTo>
                <a:cubicBezTo>
                  <a:pt x="7" y="1247"/>
                  <a:pt x="11" y="1247"/>
                  <a:pt x="15" y="1245"/>
                </a:cubicBezTo>
                <a:cubicBezTo>
                  <a:pt x="20" y="1245"/>
                  <a:pt x="20" y="1247"/>
                  <a:pt x="20" y="1247"/>
                </a:cubicBezTo>
                <a:cubicBezTo>
                  <a:pt x="15" y="1248"/>
                  <a:pt x="9" y="1250"/>
                  <a:pt x="5" y="1254"/>
                </a:cubicBezTo>
                <a:cubicBezTo>
                  <a:pt x="7" y="1263"/>
                  <a:pt x="15" y="1272"/>
                  <a:pt x="16" y="1283"/>
                </a:cubicBezTo>
                <a:cubicBezTo>
                  <a:pt x="16" y="1281"/>
                  <a:pt x="20" y="1278"/>
                  <a:pt x="22" y="1276"/>
                </a:cubicBezTo>
                <a:cubicBezTo>
                  <a:pt x="24" y="1276"/>
                  <a:pt x="24" y="1276"/>
                  <a:pt x="24" y="1276"/>
                </a:cubicBezTo>
                <a:cubicBezTo>
                  <a:pt x="21" y="1284"/>
                  <a:pt x="20" y="1294"/>
                  <a:pt x="20" y="1306"/>
                </a:cubicBezTo>
                <a:cubicBezTo>
                  <a:pt x="1196" y="1306"/>
                  <a:pt x="1196" y="1306"/>
                  <a:pt x="1196" y="1306"/>
                </a:cubicBezTo>
                <a:cubicBezTo>
                  <a:pt x="1174" y="1287"/>
                  <a:pt x="1174" y="1287"/>
                  <a:pt x="1169" y="1285"/>
                </a:cubicBezTo>
                <a:cubicBezTo>
                  <a:pt x="1160" y="1245"/>
                  <a:pt x="1130" y="1212"/>
                  <a:pt x="1114" y="1173"/>
                </a:cubicBezTo>
                <a:cubicBezTo>
                  <a:pt x="1099" y="1144"/>
                  <a:pt x="1112" y="1111"/>
                  <a:pt x="1099" y="1080"/>
                </a:cubicBezTo>
                <a:cubicBezTo>
                  <a:pt x="1094" y="1065"/>
                  <a:pt x="1079" y="1054"/>
                  <a:pt x="1070" y="1041"/>
                </a:cubicBezTo>
                <a:cubicBezTo>
                  <a:pt x="1075" y="1036"/>
                  <a:pt x="1075" y="1036"/>
                  <a:pt x="1033" y="957"/>
                </a:cubicBezTo>
                <a:cubicBezTo>
                  <a:pt x="1031" y="953"/>
                  <a:pt x="1031" y="949"/>
                  <a:pt x="1030" y="946"/>
                </a:cubicBezTo>
                <a:cubicBezTo>
                  <a:pt x="1030" y="944"/>
                  <a:pt x="1030" y="944"/>
                  <a:pt x="1028" y="942"/>
                </a:cubicBezTo>
                <a:cubicBezTo>
                  <a:pt x="1028" y="920"/>
                  <a:pt x="1000" y="863"/>
                  <a:pt x="1000" y="863"/>
                </a:cubicBezTo>
                <a:cubicBezTo>
                  <a:pt x="997" y="857"/>
                  <a:pt x="997" y="856"/>
                  <a:pt x="997" y="856"/>
                </a:cubicBezTo>
                <a:cubicBezTo>
                  <a:pt x="997" y="854"/>
                  <a:pt x="997" y="854"/>
                  <a:pt x="997" y="854"/>
                </a:cubicBezTo>
                <a:cubicBezTo>
                  <a:pt x="997" y="854"/>
                  <a:pt x="997" y="854"/>
                  <a:pt x="997" y="852"/>
                </a:cubicBezTo>
                <a:cubicBezTo>
                  <a:pt x="997" y="850"/>
                  <a:pt x="998" y="850"/>
                  <a:pt x="998" y="850"/>
                </a:cubicBezTo>
                <a:cubicBezTo>
                  <a:pt x="998" y="850"/>
                  <a:pt x="998" y="850"/>
                  <a:pt x="998" y="848"/>
                </a:cubicBezTo>
                <a:cubicBezTo>
                  <a:pt x="998" y="848"/>
                  <a:pt x="998" y="848"/>
                  <a:pt x="1000" y="848"/>
                </a:cubicBezTo>
                <a:cubicBezTo>
                  <a:pt x="1006" y="863"/>
                  <a:pt x="1013" y="883"/>
                  <a:pt x="1035" y="914"/>
                </a:cubicBezTo>
                <a:cubicBezTo>
                  <a:pt x="1039" y="922"/>
                  <a:pt x="1039" y="922"/>
                  <a:pt x="1039" y="924"/>
                </a:cubicBezTo>
                <a:cubicBezTo>
                  <a:pt x="1048" y="918"/>
                  <a:pt x="1048" y="918"/>
                  <a:pt x="1050" y="891"/>
                </a:cubicBezTo>
                <a:cubicBezTo>
                  <a:pt x="1052" y="889"/>
                  <a:pt x="1052" y="887"/>
                  <a:pt x="1052" y="887"/>
                </a:cubicBezTo>
                <a:cubicBezTo>
                  <a:pt x="1052" y="885"/>
                  <a:pt x="1052" y="885"/>
                  <a:pt x="1052" y="883"/>
                </a:cubicBezTo>
                <a:cubicBezTo>
                  <a:pt x="1052" y="881"/>
                  <a:pt x="1052" y="881"/>
                  <a:pt x="1052" y="881"/>
                </a:cubicBezTo>
                <a:cubicBezTo>
                  <a:pt x="1052" y="880"/>
                  <a:pt x="1052" y="880"/>
                  <a:pt x="1052" y="878"/>
                </a:cubicBezTo>
                <a:cubicBezTo>
                  <a:pt x="1052" y="876"/>
                  <a:pt x="1052" y="876"/>
                  <a:pt x="1052" y="876"/>
                </a:cubicBezTo>
                <a:cubicBezTo>
                  <a:pt x="1052" y="874"/>
                  <a:pt x="1052" y="874"/>
                  <a:pt x="1052" y="872"/>
                </a:cubicBezTo>
                <a:cubicBezTo>
                  <a:pt x="1052" y="869"/>
                  <a:pt x="1052" y="869"/>
                  <a:pt x="1052" y="869"/>
                </a:cubicBezTo>
                <a:cubicBezTo>
                  <a:pt x="1053" y="869"/>
                  <a:pt x="1053" y="869"/>
                  <a:pt x="1053" y="869"/>
                </a:cubicBezTo>
                <a:cubicBezTo>
                  <a:pt x="1055" y="878"/>
                  <a:pt x="1055" y="880"/>
                  <a:pt x="1053" y="903"/>
                </a:cubicBezTo>
                <a:cubicBezTo>
                  <a:pt x="1053" y="905"/>
                  <a:pt x="1053" y="905"/>
                  <a:pt x="1077" y="946"/>
                </a:cubicBezTo>
                <a:cubicBezTo>
                  <a:pt x="1079" y="947"/>
                  <a:pt x="1079" y="949"/>
                  <a:pt x="1081" y="949"/>
                </a:cubicBezTo>
                <a:cubicBezTo>
                  <a:pt x="1092" y="968"/>
                  <a:pt x="1092" y="969"/>
                  <a:pt x="1105" y="1013"/>
                </a:cubicBezTo>
                <a:cubicBezTo>
                  <a:pt x="1107" y="1021"/>
                  <a:pt x="1110" y="1021"/>
                  <a:pt x="1114" y="1023"/>
                </a:cubicBezTo>
                <a:cubicBezTo>
                  <a:pt x="1119" y="1023"/>
                  <a:pt x="1127" y="1025"/>
                  <a:pt x="1138" y="1045"/>
                </a:cubicBezTo>
                <a:cubicBezTo>
                  <a:pt x="1156" y="1100"/>
                  <a:pt x="1156" y="1100"/>
                  <a:pt x="1156" y="1100"/>
                </a:cubicBezTo>
                <a:cubicBezTo>
                  <a:pt x="1156" y="1103"/>
                  <a:pt x="1156" y="1107"/>
                  <a:pt x="1154" y="1111"/>
                </a:cubicBezTo>
                <a:cubicBezTo>
                  <a:pt x="1150" y="1125"/>
                  <a:pt x="1154" y="1127"/>
                  <a:pt x="1169" y="1142"/>
                </a:cubicBezTo>
                <a:cubicBezTo>
                  <a:pt x="1171" y="1142"/>
                  <a:pt x="1229" y="1234"/>
                  <a:pt x="1233" y="1241"/>
                </a:cubicBezTo>
                <a:cubicBezTo>
                  <a:pt x="1233" y="1243"/>
                  <a:pt x="1233" y="1243"/>
                  <a:pt x="1233" y="1243"/>
                </a:cubicBezTo>
                <a:cubicBezTo>
                  <a:pt x="1233" y="1243"/>
                  <a:pt x="1233" y="1243"/>
                  <a:pt x="1233" y="1245"/>
                </a:cubicBezTo>
                <a:cubicBezTo>
                  <a:pt x="1233" y="1247"/>
                  <a:pt x="1233" y="1247"/>
                  <a:pt x="1233" y="1247"/>
                </a:cubicBezTo>
                <a:cubicBezTo>
                  <a:pt x="1233" y="1247"/>
                  <a:pt x="1233" y="1247"/>
                  <a:pt x="1233" y="1248"/>
                </a:cubicBezTo>
                <a:cubicBezTo>
                  <a:pt x="1233" y="1250"/>
                  <a:pt x="1233" y="1250"/>
                  <a:pt x="1233" y="1250"/>
                </a:cubicBezTo>
                <a:cubicBezTo>
                  <a:pt x="1233" y="1252"/>
                  <a:pt x="1233" y="1252"/>
                  <a:pt x="1233" y="1252"/>
                </a:cubicBezTo>
                <a:cubicBezTo>
                  <a:pt x="1238" y="1255"/>
                  <a:pt x="1244" y="1281"/>
                  <a:pt x="1248" y="1306"/>
                </a:cubicBezTo>
                <a:cubicBezTo>
                  <a:pt x="1402" y="1306"/>
                  <a:pt x="1402" y="1306"/>
                  <a:pt x="1402" y="1306"/>
                </a:cubicBezTo>
                <a:cubicBezTo>
                  <a:pt x="1419" y="1301"/>
                  <a:pt x="1440" y="1303"/>
                  <a:pt x="1447" y="1281"/>
                </a:cubicBezTo>
                <a:cubicBezTo>
                  <a:pt x="1447" y="1280"/>
                  <a:pt x="1447" y="1280"/>
                  <a:pt x="1446" y="1280"/>
                </a:cubicBezTo>
                <a:cubicBezTo>
                  <a:pt x="1453" y="1245"/>
                  <a:pt x="1502" y="1256"/>
                  <a:pt x="1506" y="1219"/>
                </a:cubicBezTo>
                <a:cubicBezTo>
                  <a:pt x="1528" y="1210"/>
                  <a:pt x="1528" y="1210"/>
                  <a:pt x="1530" y="1210"/>
                </a:cubicBezTo>
                <a:cubicBezTo>
                  <a:pt x="1528" y="1186"/>
                  <a:pt x="1533" y="1177"/>
                  <a:pt x="1550" y="1182"/>
                </a:cubicBezTo>
                <a:cubicBezTo>
                  <a:pt x="1552" y="1168"/>
                  <a:pt x="1543" y="1155"/>
                  <a:pt x="1546" y="1140"/>
                </a:cubicBezTo>
                <a:cubicBezTo>
                  <a:pt x="1546" y="1133"/>
                  <a:pt x="1555" y="1129"/>
                  <a:pt x="1559" y="1124"/>
                </a:cubicBezTo>
                <a:cubicBezTo>
                  <a:pt x="1563" y="1113"/>
                  <a:pt x="1559" y="1102"/>
                  <a:pt x="1565" y="1091"/>
                </a:cubicBezTo>
                <a:cubicBezTo>
                  <a:pt x="1565" y="1091"/>
                  <a:pt x="1566" y="1089"/>
                  <a:pt x="1568" y="1087"/>
                </a:cubicBezTo>
                <a:cubicBezTo>
                  <a:pt x="1566" y="1087"/>
                  <a:pt x="1566" y="1085"/>
                  <a:pt x="1566" y="1085"/>
                </a:cubicBezTo>
                <a:cubicBezTo>
                  <a:pt x="1563" y="1080"/>
                  <a:pt x="1557" y="1080"/>
                  <a:pt x="1554" y="1074"/>
                </a:cubicBezTo>
                <a:cubicBezTo>
                  <a:pt x="1552" y="1069"/>
                  <a:pt x="1554" y="1063"/>
                  <a:pt x="1550" y="1058"/>
                </a:cubicBezTo>
                <a:cubicBezTo>
                  <a:pt x="1548" y="1054"/>
                  <a:pt x="1544" y="1054"/>
                  <a:pt x="1541" y="1052"/>
                </a:cubicBezTo>
                <a:cubicBezTo>
                  <a:pt x="1539" y="1052"/>
                  <a:pt x="1489" y="1036"/>
                  <a:pt x="1484" y="977"/>
                </a:cubicBezTo>
                <a:cubicBezTo>
                  <a:pt x="1482" y="977"/>
                  <a:pt x="1482" y="977"/>
                  <a:pt x="1482" y="977"/>
                </a:cubicBezTo>
                <a:cubicBezTo>
                  <a:pt x="1482" y="977"/>
                  <a:pt x="1482" y="977"/>
                  <a:pt x="1480" y="977"/>
                </a:cubicBezTo>
                <a:cubicBezTo>
                  <a:pt x="1479" y="977"/>
                  <a:pt x="1479" y="977"/>
                  <a:pt x="1479" y="977"/>
                </a:cubicBezTo>
                <a:cubicBezTo>
                  <a:pt x="1477" y="977"/>
                  <a:pt x="1477" y="977"/>
                  <a:pt x="1477" y="977"/>
                </a:cubicBezTo>
                <a:cubicBezTo>
                  <a:pt x="1477" y="977"/>
                  <a:pt x="1477" y="977"/>
                  <a:pt x="1475" y="977"/>
                </a:cubicBezTo>
                <a:cubicBezTo>
                  <a:pt x="1471" y="997"/>
                  <a:pt x="1455" y="1010"/>
                  <a:pt x="1447" y="1028"/>
                </a:cubicBezTo>
                <a:cubicBezTo>
                  <a:pt x="1403" y="1041"/>
                  <a:pt x="1401" y="1028"/>
                  <a:pt x="1401" y="1019"/>
                </a:cubicBezTo>
                <a:cubicBezTo>
                  <a:pt x="1400" y="1019"/>
                  <a:pt x="1400" y="1019"/>
                  <a:pt x="1400" y="1019"/>
                </a:cubicBezTo>
                <a:cubicBezTo>
                  <a:pt x="1398" y="1019"/>
                  <a:pt x="1398" y="1019"/>
                  <a:pt x="1398" y="1019"/>
                </a:cubicBezTo>
                <a:cubicBezTo>
                  <a:pt x="1396" y="1019"/>
                  <a:pt x="1396" y="1019"/>
                  <a:pt x="1396" y="1019"/>
                </a:cubicBezTo>
                <a:cubicBezTo>
                  <a:pt x="1398" y="993"/>
                  <a:pt x="1396" y="991"/>
                  <a:pt x="1385" y="975"/>
                </a:cubicBezTo>
                <a:cubicBezTo>
                  <a:pt x="1381" y="977"/>
                  <a:pt x="1381" y="977"/>
                  <a:pt x="1378" y="982"/>
                </a:cubicBezTo>
                <a:cubicBezTo>
                  <a:pt x="1372" y="982"/>
                  <a:pt x="1372" y="982"/>
                  <a:pt x="1372" y="982"/>
                </a:cubicBezTo>
                <a:cubicBezTo>
                  <a:pt x="1374" y="991"/>
                  <a:pt x="1374" y="993"/>
                  <a:pt x="1378" y="1001"/>
                </a:cubicBezTo>
                <a:cubicBezTo>
                  <a:pt x="1367" y="990"/>
                  <a:pt x="1367" y="975"/>
                  <a:pt x="1361" y="962"/>
                </a:cubicBezTo>
                <a:cubicBezTo>
                  <a:pt x="1365" y="958"/>
                  <a:pt x="1363" y="958"/>
                  <a:pt x="1359" y="957"/>
                </a:cubicBezTo>
                <a:cubicBezTo>
                  <a:pt x="1358" y="955"/>
                  <a:pt x="1358" y="955"/>
                  <a:pt x="1358" y="955"/>
                </a:cubicBezTo>
                <a:cubicBezTo>
                  <a:pt x="1323" y="922"/>
                  <a:pt x="1304" y="881"/>
                  <a:pt x="1304" y="881"/>
                </a:cubicBezTo>
                <a:cubicBezTo>
                  <a:pt x="1306" y="880"/>
                  <a:pt x="1308" y="878"/>
                  <a:pt x="1310" y="876"/>
                </a:cubicBezTo>
                <a:cubicBezTo>
                  <a:pt x="1310" y="872"/>
                  <a:pt x="1310" y="870"/>
                  <a:pt x="1308" y="867"/>
                </a:cubicBezTo>
                <a:cubicBezTo>
                  <a:pt x="1304" y="861"/>
                  <a:pt x="1304" y="861"/>
                  <a:pt x="1304" y="859"/>
                </a:cubicBezTo>
                <a:cubicBezTo>
                  <a:pt x="1306" y="861"/>
                  <a:pt x="1308" y="863"/>
                  <a:pt x="1310" y="865"/>
                </a:cubicBezTo>
                <a:cubicBezTo>
                  <a:pt x="1325" y="861"/>
                  <a:pt x="1350" y="854"/>
                  <a:pt x="1378" y="918"/>
                </a:cubicBezTo>
                <a:cubicBezTo>
                  <a:pt x="1400" y="925"/>
                  <a:pt x="1407" y="955"/>
                  <a:pt x="1433" y="955"/>
                </a:cubicBezTo>
                <a:cubicBezTo>
                  <a:pt x="1446" y="955"/>
                  <a:pt x="1446" y="955"/>
                  <a:pt x="1446" y="955"/>
                </a:cubicBezTo>
                <a:cubicBezTo>
                  <a:pt x="1456" y="953"/>
                  <a:pt x="1458" y="953"/>
                  <a:pt x="1467" y="944"/>
                </a:cubicBezTo>
                <a:cubicBezTo>
                  <a:pt x="1480" y="944"/>
                  <a:pt x="1482" y="947"/>
                  <a:pt x="1489" y="955"/>
                </a:cubicBezTo>
                <a:cubicBezTo>
                  <a:pt x="1493" y="960"/>
                  <a:pt x="1493" y="960"/>
                  <a:pt x="1502" y="982"/>
                </a:cubicBezTo>
                <a:cubicBezTo>
                  <a:pt x="1506" y="982"/>
                  <a:pt x="1511" y="984"/>
                  <a:pt x="1515" y="986"/>
                </a:cubicBezTo>
                <a:cubicBezTo>
                  <a:pt x="1526" y="988"/>
                  <a:pt x="1539" y="990"/>
                  <a:pt x="1552" y="991"/>
                </a:cubicBezTo>
                <a:cubicBezTo>
                  <a:pt x="1554" y="991"/>
                  <a:pt x="1557" y="988"/>
                  <a:pt x="1561" y="990"/>
                </a:cubicBezTo>
                <a:cubicBezTo>
                  <a:pt x="1568" y="995"/>
                  <a:pt x="1568" y="995"/>
                  <a:pt x="1572" y="995"/>
                </a:cubicBezTo>
                <a:cubicBezTo>
                  <a:pt x="1576" y="995"/>
                  <a:pt x="1579" y="993"/>
                  <a:pt x="1583" y="991"/>
                </a:cubicBezTo>
                <a:cubicBezTo>
                  <a:pt x="1585" y="990"/>
                  <a:pt x="1585" y="990"/>
                  <a:pt x="1621" y="991"/>
                </a:cubicBezTo>
                <a:cubicBezTo>
                  <a:pt x="1623" y="991"/>
                  <a:pt x="1623" y="993"/>
                  <a:pt x="1627" y="997"/>
                </a:cubicBezTo>
                <a:cubicBezTo>
                  <a:pt x="1632" y="1001"/>
                  <a:pt x="1638" y="1001"/>
                  <a:pt x="1651" y="997"/>
                </a:cubicBezTo>
                <a:cubicBezTo>
                  <a:pt x="1662" y="993"/>
                  <a:pt x="1663" y="995"/>
                  <a:pt x="1669" y="997"/>
                </a:cubicBezTo>
                <a:cubicBezTo>
                  <a:pt x="1669" y="1003"/>
                  <a:pt x="1669" y="1006"/>
                  <a:pt x="1671" y="1012"/>
                </a:cubicBezTo>
                <a:cubicBezTo>
                  <a:pt x="1686" y="1012"/>
                  <a:pt x="1686" y="1012"/>
                  <a:pt x="1686" y="1012"/>
                </a:cubicBezTo>
                <a:cubicBezTo>
                  <a:pt x="1686" y="1015"/>
                  <a:pt x="1686" y="1017"/>
                  <a:pt x="1687" y="1019"/>
                </a:cubicBezTo>
                <a:cubicBezTo>
                  <a:pt x="1687" y="1019"/>
                  <a:pt x="1687" y="1021"/>
                  <a:pt x="1687" y="1023"/>
                </a:cubicBezTo>
                <a:cubicBezTo>
                  <a:pt x="1687" y="1025"/>
                  <a:pt x="1687" y="1025"/>
                  <a:pt x="1687" y="1025"/>
                </a:cubicBezTo>
                <a:cubicBezTo>
                  <a:pt x="1687" y="1026"/>
                  <a:pt x="1687" y="1026"/>
                  <a:pt x="1687" y="1028"/>
                </a:cubicBezTo>
                <a:cubicBezTo>
                  <a:pt x="1717" y="1045"/>
                  <a:pt x="1717" y="1045"/>
                  <a:pt x="1722" y="1069"/>
                </a:cubicBezTo>
                <a:cubicBezTo>
                  <a:pt x="1722" y="1069"/>
                  <a:pt x="1722" y="1069"/>
                  <a:pt x="1724" y="1069"/>
                </a:cubicBezTo>
                <a:cubicBezTo>
                  <a:pt x="1724" y="1069"/>
                  <a:pt x="1724" y="1069"/>
                  <a:pt x="1724" y="1070"/>
                </a:cubicBezTo>
                <a:cubicBezTo>
                  <a:pt x="1726" y="1070"/>
                  <a:pt x="1729" y="1069"/>
                  <a:pt x="1731" y="1069"/>
                </a:cubicBezTo>
                <a:cubicBezTo>
                  <a:pt x="1733" y="1070"/>
                  <a:pt x="1735" y="1069"/>
                  <a:pt x="1735" y="1069"/>
                </a:cubicBezTo>
                <a:cubicBezTo>
                  <a:pt x="1737" y="1069"/>
                  <a:pt x="1737" y="1069"/>
                  <a:pt x="1737" y="1069"/>
                </a:cubicBezTo>
                <a:cubicBezTo>
                  <a:pt x="1739" y="1069"/>
                  <a:pt x="1739" y="1069"/>
                  <a:pt x="1739" y="1069"/>
                </a:cubicBezTo>
                <a:cubicBezTo>
                  <a:pt x="1739" y="1069"/>
                  <a:pt x="1739" y="1069"/>
                  <a:pt x="1740" y="1069"/>
                </a:cubicBezTo>
                <a:cubicBezTo>
                  <a:pt x="1740" y="1069"/>
                  <a:pt x="1740" y="1069"/>
                  <a:pt x="1742" y="1069"/>
                </a:cubicBezTo>
                <a:cubicBezTo>
                  <a:pt x="1739" y="1083"/>
                  <a:pt x="1739" y="1083"/>
                  <a:pt x="1720" y="1080"/>
                </a:cubicBezTo>
                <a:cubicBezTo>
                  <a:pt x="1724" y="1094"/>
                  <a:pt x="1728" y="1100"/>
                  <a:pt x="1764" y="1131"/>
                </a:cubicBezTo>
                <a:cubicBezTo>
                  <a:pt x="1772" y="1127"/>
                  <a:pt x="1772" y="1127"/>
                  <a:pt x="1784" y="1114"/>
                </a:cubicBezTo>
                <a:cubicBezTo>
                  <a:pt x="1783" y="1091"/>
                  <a:pt x="1783" y="1091"/>
                  <a:pt x="1784" y="1085"/>
                </a:cubicBezTo>
                <a:cubicBezTo>
                  <a:pt x="1788" y="1098"/>
                  <a:pt x="1790" y="1103"/>
                  <a:pt x="1792" y="1114"/>
                </a:cubicBezTo>
                <a:cubicBezTo>
                  <a:pt x="1792" y="1114"/>
                  <a:pt x="1792" y="1114"/>
                  <a:pt x="1794" y="1114"/>
                </a:cubicBezTo>
                <a:cubicBezTo>
                  <a:pt x="1794" y="1114"/>
                  <a:pt x="1794" y="1114"/>
                  <a:pt x="1795" y="1114"/>
                </a:cubicBezTo>
                <a:cubicBezTo>
                  <a:pt x="1797" y="1114"/>
                  <a:pt x="1797" y="1114"/>
                  <a:pt x="1797" y="1114"/>
                </a:cubicBezTo>
                <a:cubicBezTo>
                  <a:pt x="1801" y="1183"/>
                  <a:pt x="1827" y="1244"/>
                  <a:pt x="1852" y="1306"/>
                </a:cubicBezTo>
                <a:cubicBezTo>
                  <a:pt x="1959" y="1306"/>
                  <a:pt x="1959" y="1306"/>
                  <a:pt x="1959" y="1306"/>
                </a:cubicBezTo>
                <a:cubicBezTo>
                  <a:pt x="1955" y="1283"/>
                  <a:pt x="1955" y="1283"/>
                  <a:pt x="1955" y="1283"/>
                </a:cubicBezTo>
                <a:cubicBezTo>
                  <a:pt x="1955" y="1283"/>
                  <a:pt x="1944" y="1252"/>
                  <a:pt x="1964" y="1250"/>
                </a:cubicBezTo>
                <a:cubicBezTo>
                  <a:pt x="1980" y="1206"/>
                  <a:pt x="1980" y="1206"/>
                  <a:pt x="1980" y="1206"/>
                </a:cubicBezTo>
                <a:cubicBezTo>
                  <a:pt x="1980" y="1206"/>
                  <a:pt x="2010" y="1166"/>
                  <a:pt x="2006" y="1124"/>
                </a:cubicBezTo>
                <a:cubicBezTo>
                  <a:pt x="2017" y="1125"/>
                  <a:pt x="2017" y="1125"/>
                  <a:pt x="2024" y="1054"/>
                </a:cubicBezTo>
                <a:cubicBezTo>
                  <a:pt x="2026" y="1059"/>
                  <a:pt x="2026" y="1059"/>
                  <a:pt x="2028" y="1067"/>
                </a:cubicBezTo>
                <a:cubicBezTo>
                  <a:pt x="2030" y="1065"/>
                  <a:pt x="2032" y="1063"/>
                  <a:pt x="2034" y="1059"/>
                </a:cubicBezTo>
                <a:cubicBezTo>
                  <a:pt x="2034" y="1061"/>
                  <a:pt x="2035" y="1063"/>
                  <a:pt x="2035" y="1063"/>
                </a:cubicBezTo>
                <a:cubicBezTo>
                  <a:pt x="2043" y="1063"/>
                  <a:pt x="2043" y="1063"/>
                  <a:pt x="2046" y="1058"/>
                </a:cubicBezTo>
                <a:cubicBezTo>
                  <a:pt x="2046" y="1056"/>
                  <a:pt x="2045" y="1054"/>
                  <a:pt x="2045" y="1052"/>
                </a:cubicBezTo>
                <a:cubicBezTo>
                  <a:pt x="2046" y="1054"/>
                  <a:pt x="2046" y="1054"/>
                  <a:pt x="2048" y="1056"/>
                </a:cubicBezTo>
                <a:cubicBezTo>
                  <a:pt x="2054" y="1052"/>
                  <a:pt x="2056" y="1050"/>
                  <a:pt x="2050" y="1036"/>
                </a:cubicBezTo>
                <a:cubicBezTo>
                  <a:pt x="2048" y="1032"/>
                  <a:pt x="2048" y="1030"/>
                  <a:pt x="2048" y="1030"/>
                </a:cubicBezTo>
                <a:cubicBezTo>
                  <a:pt x="2076" y="1047"/>
                  <a:pt x="2072" y="1083"/>
                  <a:pt x="2094" y="1103"/>
                </a:cubicBezTo>
                <a:cubicBezTo>
                  <a:pt x="2094" y="1102"/>
                  <a:pt x="2096" y="1102"/>
                  <a:pt x="2098" y="1100"/>
                </a:cubicBezTo>
                <a:cubicBezTo>
                  <a:pt x="2100" y="1109"/>
                  <a:pt x="2100" y="1109"/>
                  <a:pt x="2103" y="1113"/>
                </a:cubicBezTo>
                <a:cubicBezTo>
                  <a:pt x="2103" y="1113"/>
                  <a:pt x="2105" y="1113"/>
                  <a:pt x="2107" y="1113"/>
                </a:cubicBezTo>
                <a:cubicBezTo>
                  <a:pt x="2109" y="1114"/>
                  <a:pt x="2109" y="1114"/>
                  <a:pt x="2110" y="1114"/>
                </a:cubicBezTo>
                <a:cubicBezTo>
                  <a:pt x="2142" y="1168"/>
                  <a:pt x="2143" y="1199"/>
                  <a:pt x="2142" y="1212"/>
                </a:cubicBezTo>
                <a:cubicBezTo>
                  <a:pt x="2136" y="1236"/>
                  <a:pt x="2145" y="1234"/>
                  <a:pt x="2156" y="1232"/>
                </a:cubicBezTo>
                <a:cubicBezTo>
                  <a:pt x="2176" y="1228"/>
                  <a:pt x="2171" y="1195"/>
                  <a:pt x="2171" y="1195"/>
                </a:cubicBezTo>
                <a:cubicBezTo>
                  <a:pt x="2169" y="1193"/>
                  <a:pt x="2169" y="1193"/>
                  <a:pt x="2169" y="1193"/>
                </a:cubicBezTo>
                <a:cubicBezTo>
                  <a:pt x="2169" y="1192"/>
                  <a:pt x="2169" y="1192"/>
                  <a:pt x="2169" y="1192"/>
                </a:cubicBezTo>
                <a:cubicBezTo>
                  <a:pt x="2169" y="1192"/>
                  <a:pt x="2169" y="1192"/>
                  <a:pt x="2169" y="1190"/>
                </a:cubicBezTo>
                <a:cubicBezTo>
                  <a:pt x="2169" y="1188"/>
                  <a:pt x="2169" y="1188"/>
                  <a:pt x="2169" y="1188"/>
                </a:cubicBezTo>
                <a:cubicBezTo>
                  <a:pt x="2193" y="1269"/>
                  <a:pt x="2201" y="1295"/>
                  <a:pt x="2204" y="1306"/>
                </a:cubicBezTo>
                <a:cubicBezTo>
                  <a:pt x="2217" y="1306"/>
                  <a:pt x="2217" y="1306"/>
                  <a:pt x="2217" y="1306"/>
                </a:cubicBezTo>
                <a:cubicBezTo>
                  <a:pt x="2217" y="1295"/>
                  <a:pt x="2216" y="1285"/>
                  <a:pt x="2211" y="1274"/>
                </a:cubicBezTo>
                <a:cubicBezTo>
                  <a:pt x="2211" y="1272"/>
                  <a:pt x="2211" y="1272"/>
                  <a:pt x="2211" y="1272"/>
                </a:cubicBezTo>
                <a:cubicBezTo>
                  <a:pt x="2211" y="1271"/>
                  <a:pt x="2211" y="1271"/>
                  <a:pt x="2211" y="1271"/>
                </a:cubicBezTo>
                <a:cubicBezTo>
                  <a:pt x="2219" y="1269"/>
                  <a:pt x="2219" y="1269"/>
                  <a:pt x="2224" y="1271"/>
                </a:cubicBezTo>
                <a:cubicBezTo>
                  <a:pt x="2224" y="1271"/>
                  <a:pt x="2224" y="1272"/>
                  <a:pt x="2224" y="1274"/>
                </a:cubicBezTo>
                <a:cubicBezTo>
                  <a:pt x="2222" y="1276"/>
                  <a:pt x="2222" y="1276"/>
                  <a:pt x="2222" y="1278"/>
                </a:cubicBezTo>
                <a:cubicBezTo>
                  <a:pt x="2224" y="1278"/>
                  <a:pt x="2224" y="1278"/>
                  <a:pt x="2224" y="1280"/>
                </a:cubicBezTo>
                <a:cubicBezTo>
                  <a:pt x="2224" y="1287"/>
                  <a:pt x="2224" y="1287"/>
                  <a:pt x="2224" y="1287"/>
                </a:cubicBezTo>
                <a:cubicBezTo>
                  <a:pt x="2224" y="1289"/>
                  <a:pt x="2224" y="1289"/>
                  <a:pt x="2224" y="1289"/>
                </a:cubicBezTo>
                <a:cubicBezTo>
                  <a:pt x="2224" y="1291"/>
                  <a:pt x="2224" y="1291"/>
                  <a:pt x="2224" y="1291"/>
                </a:cubicBezTo>
                <a:cubicBezTo>
                  <a:pt x="2226" y="1293"/>
                  <a:pt x="2230" y="1293"/>
                  <a:pt x="2233" y="1293"/>
                </a:cubicBezTo>
                <a:cubicBezTo>
                  <a:pt x="2234" y="1297"/>
                  <a:pt x="2236" y="1301"/>
                  <a:pt x="2237" y="1306"/>
                </a:cubicBezTo>
                <a:cubicBezTo>
                  <a:pt x="2294" y="1306"/>
                  <a:pt x="2294" y="1306"/>
                  <a:pt x="2294" y="1306"/>
                </a:cubicBezTo>
                <a:cubicBezTo>
                  <a:pt x="2295" y="1297"/>
                  <a:pt x="2295" y="1296"/>
                  <a:pt x="2294" y="1294"/>
                </a:cubicBezTo>
                <a:cubicBezTo>
                  <a:pt x="2294" y="1293"/>
                  <a:pt x="2297" y="1250"/>
                  <a:pt x="2283" y="1203"/>
                </a:cubicBezTo>
                <a:close/>
                <a:moveTo>
                  <a:pt x="1638" y="112"/>
                </a:moveTo>
                <a:cubicBezTo>
                  <a:pt x="1636" y="110"/>
                  <a:pt x="1636" y="110"/>
                  <a:pt x="1636" y="110"/>
                </a:cubicBezTo>
                <a:cubicBezTo>
                  <a:pt x="1637" y="111"/>
                  <a:pt x="1638" y="112"/>
                  <a:pt x="1640" y="112"/>
                </a:cubicBezTo>
                <a:lnTo>
                  <a:pt x="1638" y="112"/>
                </a:lnTo>
                <a:close/>
                <a:moveTo>
                  <a:pt x="1642" y="114"/>
                </a:moveTo>
                <a:cubicBezTo>
                  <a:pt x="1640" y="113"/>
                  <a:pt x="1640" y="113"/>
                  <a:pt x="1640" y="112"/>
                </a:cubicBezTo>
                <a:cubicBezTo>
                  <a:pt x="1643" y="114"/>
                  <a:pt x="1647" y="116"/>
                  <a:pt x="1650" y="118"/>
                </a:cubicBezTo>
                <a:cubicBezTo>
                  <a:pt x="1649" y="118"/>
                  <a:pt x="1645" y="116"/>
                  <a:pt x="1642" y="114"/>
                </a:cubicBezTo>
                <a:close/>
                <a:moveTo>
                  <a:pt x="1704" y="158"/>
                </a:moveTo>
                <a:cubicBezTo>
                  <a:pt x="1704" y="156"/>
                  <a:pt x="1702" y="155"/>
                  <a:pt x="1700" y="155"/>
                </a:cubicBezTo>
                <a:cubicBezTo>
                  <a:pt x="1700" y="153"/>
                  <a:pt x="1700" y="153"/>
                  <a:pt x="1700" y="153"/>
                </a:cubicBezTo>
                <a:cubicBezTo>
                  <a:pt x="1700" y="155"/>
                  <a:pt x="1702" y="155"/>
                  <a:pt x="1702" y="155"/>
                </a:cubicBezTo>
                <a:cubicBezTo>
                  <a:pt x="1704" y="155"/>
                  <a:pt x="1706" y="156"/>
                  <a:pt x="1706" y="158"/>
                </a:cubicBezTo>
                <a:lnTo>
                  <a:pt x="1704" y="158"/>
                </a:lnTo>
                <a:close/>
                <a:moveTo>
                  <a:pt x="2334" y="1179"/>
                </a:moveTo>
                <a:cubicBezTo>
                  <a:pt x="2334" y="1179"/>
                  <a:pt x="2334" y="1179"/>
                  <a:pt x="2334" y="1179"/>
                </a:cubicBezTo>
                <a:cubicBezTo>
                  <a:pt x="2334" y="1178"/>
                  <a:pt x="2334" y="1178"/>
                  <a:pt x="2334" y="1177"/>
                </a:cubicBezTo>
                <a:lnTo>
                  <a:pt x="2334" y="1179"/>
                </a:lnTo>
                <a:close/>
                <a:moveTo>
                  <a:pt x="2334" y="1197"/>
                </a:moveTo>
                <a:cubicBezTo>
                  <a:pt x="2334" y="1197"/>
                  <a:pt x="2334" y="1197"/>
                  <a:pt x="2334" y="1197"/>
                </a:cubicBezTo>
                <a:cubicBezTo>
                  <a:pt x="2334" y="1198"/>
                  <a:pt x="2334" y="1198"/>
                  <a:pt x="2334" y="1199"/>
                </a:cubicBezTo>
                <a:lnTo>
                  <a:pt x="2334" y="1197"/>
                </a:lnTo>
                <a:close/>
                <a:moveTo>
                  <a:pt x="605" y="577"/>
                </a:moveTo>
                <a:cubicBezTo>
                  <a:pt x="605" y="579"/>
                  <a:pt x="603" y="579"/>
                  <a:pt x="603" y="580"/>
                </a:cubicBezTo>
                <a:cubicBezTo>
                  <a:pt x="601" y="582"/>
                  <a:pt x="597" y="589"/>
                  <a:pt x="601" y="601"/>
                </a:cubicBezTo>
                <a:cubicBezTo>
                  <a:pt x="601" y="601"/>
                  <a:pt x="601" y="601"/>
                  <a:pt x="603" y="601"/>
                </a:cubicBezTo>
                <a:cubicBezTo>
                  <a:pt x="605" y="601"/>
                  <a:pt x="605" y="601"/>
                  <a:pt x="605" y="601"/>
                </a:cubicBezTo>
                <a:cubicBezTo>
                  <a:pt x="606" y="601"/>
                  <a:pt x="606" y="601"/>
                  <a:pt x="606" y="601"/>
                </a:cubicBezTo>
                <a:cubicBezTo>
                  <a:pt x="606" y="601"/>
                  <a:pt x="606" y="601"/>
                  <a:pt x="606" y="599"/>
                </a:cubicBezTo>
                <a:cubicBezTo>
                  <a:pt x="608" y="599"/>
                  <a:pt x="608" y="599"/>
                  <a:pt x="608" y="599"/>
                </a:cubicBezTo>
                <a:cubicBezTo>
                  <a:pt x="608" y="599"/>
                  <a:pt x="608" y="599"/>
                  <a:pt x="608" y="597"/>
                </a:cubicBezTo>
                <a:cubicBezTo>
                  <a:pt x="608" y="595"/>
                  <a:pt x="608" y="595"/>
                  <a:pt x="608" y="595"/>
                </a:cubicBezTo>
                <a:cubicBezTo>
                  <a:pt x="610" y="595"/>
                  <a:pt x="612" y="597"/>
                  <a:pt x="612" y="599"/>
                </a:cubicBezTo>
                <a:cubicBezTo>
                  <a:pt x="614" y="595"/>
                  <a:pt x="615" y="593"/>
                  <a:pt x="617" y="588"/>
                </a:cubicBezTo>
                <a:cubicBezTo>
                  <a:pt x="621" y="579"/>
                  <a:pt x="623" y="569"/>
                  <a:pt x="627" y="555"/>
                </a:cubicBezTo>
                <a:cubicBezTo>
                  <a:pt x="625" y="555"/>
                  <a:pt x="625" y="555"/>
                  <a:pt x="625" y="555"/>
                </a:cubicBezTo>
                <a:cubicBezTo>
                  <a:pt x="621" y="555"/>
                  <a:pt x="617" y="557"/>
                  <a:pt x="615" y="557"/>
                </a:cubicBezTo>
                <a:cubicBezTo>
                  <a:pt x="614" y="557"/>
                  <a:pt x="612" y="557"/>
                  <a:pt x="612" y="557"/>
                </a:cubicBezTo>
                <a:cubicBezTo>
                  <a:pt x="610" y="557"/>
                  <a:pt x="610" y="557"/>
                  <a:pt x="610" y="557"/>
                </a:cubicBezTo>
                <a:cubicBezTo>
                  <a:pt x="608" y="558"/>
                  <a:pt x="606" y="560"/>
                  <a:pt x="606" y="562"/>
                </a:cubicBezTo>
                <a:cubicBezTo>
                  <a:pt x="605" y="566"/>
                  <a:pt x="608" y="569"/>
                  <a:pt x="606" y="571"/>
                </a:cubicBezTo>
                <a:cubicBezTo>
                  <a:pt x="606" y="573"/>
                  <a:pt x="606" y="575"/>
                  <a:pt x="605" y="577"/>
                </a:cubicBezTo>
                <a:close/>
                <a:moveTo>
                  <a:pt x="2336" y="1206"/>
                </a:moveTo>
                <a:cubicBezTo>
                  <a:pt x="2336" y="1206"/>
                  <a:pt x="2336" y="1206"/>
                  <a:pt x="2334" y="1195"/>
                </a:cubicBezTo>
                <a:cubicBezTo>
                  <a:pt x="2334" y="1206"/>
                  <a:pt x="2334" y="1206"/>
                  <a:pt x="2336" y="1206"/>
                </a:cubicBezTo>
                <a:close/>
                <a:moveTo>
                  <a:pt x="2334" y="1195"/>
                </a:moveTo>
                <a:cubicBezTo>
                  <a:pt x="2334" y="1195"/>
                  <a:pt x="2334" y="1195"/>
                  <a:pt x="2334" y="1195"/>
                </a:cubicBezTo>
                <a:cubicBezTo>
                  <a:pt x="2334" y="1195"/>
                  <a:pt x="2334" y="1194"/>
                  <a:pt x="2334" y="1193"/>
                </a:cubicBezTo>
                <a:cubicBezTo>
                  <a:pt x="2334" y="1195"/>
                  <a:pt x="2334" y="1195"/>
                  <a:pt x="2334" y="1195"/>
                </a:cubicBezTo>
                <a:close/>
                <a:moveTo>
                  <a:pt x="636" y="525"/>
                </a:moveTo>
                <a:cubicBezTo>
                  <a:pt x="636" y="525"/>
                  <a:pt x="636" y="525"/>
                  <a:pt x="636" y="523"/>
                </a:cubicBezTo>
                <a:cubicBezTo>
                  <a:pt x="637" y="522"/>
                  <a:pt x="637" y="522"/>
                  <a:pt x="637" y="522"/>
                </a:cubicBezTo>
                <a:cubicBezTo>
                  <a:pt x="637" y="522"/>
                  <a:pt x="637" y="522"/>
                  <a:pt x="637" y="520"/>
                </a:cubicBezTo>
                <a:cubicBezTo>
                  <a:pt x="637" y="518"/>
                  <a:pt x="637" y="518"/>
                  <a:pt x="639" y="518"/>
                </a:cubicBezTo>
                <a:cubicBezTo>
                  <a:pt x="636" y="518"/>
                  <a:pt x="636" y="518"/>
                  <a:pt x="636" y="518"/>
                </a:cubicBezTo>
                <a:cubicBezTo>
                  <a:pt x="632" y="520"/>
                  <a:pt x="628" y="522"/>
                  <a:pt x="625" y="523"/>
                </a:cubicBezTo>
                <a:cubicBezTo>
                  <a:pt x="623" y="525"/>
                  <a:pt x="623" y="527"/>
                  <a:pt x="621" y="531"/>
                </a:cubicBezTo>
                <a:cubicBezTo>
                  <a:pt x="619" y="536"/>
                  <a:pt x="619" y="542"/>
                  <a:pt x="617" y="547"/>
                </a:cubicBezTo>
                <a:cubicBezTo>
                  <a:pt x="623" y="547"/>
                  <a:pt x="623" y="547"/>
                  <a:pt x="623" y="547"/>
                </a:cubicBezTo>
                <a:cubicBezTo>
                  <a:pt x="623" y="549"/>
                  <a:pt x="623" y="549"/>
                  <a:pt x="623" y="553"/>
                </a:cubicBezTo>
                <a:cubicBezTo>
                  <a:pt x="628" y="547"/>
                  <a:pt x="632" y="538"/>
                  <a:pt x="632" y="538"/>
                </a:cubicBezTo>
                <a:cubicBezTo>
                  <a:pt x="636" y="533"/>
                  <a:pt x="636" y="529"/>
                  <a:pt x="634" y="527"/>
                </a:cubicBezTo>
                <a:cubicBezTo>
                  <a:pt x="636" y="527"/>
                  <a:pt x="636" y="527"/>
                  <a:pt x="636" y="527"/>
                </a:cubicBezTo>
                <a:cubicBezTo>
                  <a:pt x="636" y="525"/>
                  <a:pt x="636" y="525"/>
                  <a:pt x="636" y="525"/>
                </a:cubicBezTo>
                <a:close/>
                <a:moveTo>
                  <a:pt x="751" y="296"/>
                </a:moveTo>
                <a:cubicBezTo>
                  <a:pt x="749" y="298"/>
                  <a:pt x="747" y="298"/>
                  <a:pt x="744" y="298"/>
                </a:cubicBezTo>
                <a:cubicBezTo>
                  <a:pt x="742" y="303"/>
                  <a:pt x="742" y="303"/>
                  <a:pt x="740" y="307"/>
                </a:cubicBezTo>
                <a:cubicBezTo>
                  <a:pt x="744" y="307"/>
                  <a:pt x="744" y="307"/>
                  <a:pt x="746" y="307"/>
                </a:cubicBezTo>
                <a:cubicBezTo>
                  <a:pt x="746" y="307"/>
                  <a:pt x="746" y="307"/>
                  <a:pt x="747" y="307"/>
                </a:cubicBezTo>
                <a:cubicBezTo>
                  <a:pt x="746" y="307"/>
                  <a:pt x="746" y="309"/>
                  <a:pt x="744" y="309"/>
                </a:cubicBezTo>
                <a:cubicBezTo>
                  <a:pt x="746" y="311"/>
                  <a:pt x="746" y="311"/>
                  <a:pt x="746" y="311"/>
                </a:cubicBezTo>
                <a:cubicBezTo>
                  <a:pt x="746" y="311"/>
                  <a:pt x="746" y="311"/>
                  <a:pt x="747" y="311"/>
                </a:cubicBezTo>
                <a:cubicBezTo>
                  <a:pt x="749" y="311"/>
                  <a:pt x="749" y="311"/>
                  <a:pt x="749" y="311"/>
                </a:cubicBezTo>
                <a:cubicBezTo>
                  <a:pt x="751" y="311"/>
                  <a:pt x="751" y="311"/>
                  <a:pt x="751" y="312"/>
                </a:cubicBezTo>
                <a:cubicBezTo>
                  <a:pt x="751" y="309"/>
                  <a:pt x="753" y="307"/>
                  <a:pt x="757" y="303"/>
                </a:cubicBezTo>
                <a:cubicBezTo>
                  <a:pt x="758" y="301"/>
                  <a:pt x="760" y="298"/>
                  <a:pt x="762" y="294"/>
                </a:cubicBezTo>
                <a:cubicBezTo>
                  <a:pt x="762" y="294"/>
                  <a:pt x="762" y="294"/>
                  <a:pt x="762" y="292"/>
                </a:cubicBezTo>
                <a:cubicBezTo>
                  <a:pt x="760" y="292"/>
                  <a:pt x="760" y="292"/>
                  <a:pt x="760" y="292"/>
                </a:cubicBezTo>
                <a:cubicBezTo>
                  <a:pt x="760" y="292"/>
                  <a:pt x="760" y="292"/>
                  <a:pt x="758" y="292"/>
                </a:cubicBezTo>
                <a:cubicBezTo>
                  <a:pt x="757" y="296"/>
                  <a:pt x="757" y="296"/>
                  <a:pt x="757" y="296"/>
                </a:cubicBezTo>
                <a:cubicBezTo>
                  <a:pt x="757" y="298"/>
                  <a:pt x="755" y="298"/>
                  <a:pt x="755" y="298"/>
                </a:cubicBezTo>
                <a:cubicBezTo>
                  <a:pt x="755" y="298"/>
                  <a:pt x="755" y="298"/>
                  <a:pt x="755" y="294"/>
                </a:cubicBezTo>
                <a:cubicBezTo>
                  <a:pt x="753" y="296"/>
                  <a:pt x="753" y="296"/>
                  <a:pt x="751" y="296"/>
                </a:cubicBezTo>
                <a:close/>
                <a:moveTo>
                  <a:pt x="2338" y="1206"/>
                </a:moveTo>
                <a:cubicBezTo>
                  <a:pt x="2337" y="1202"/>
                  <a:pt x="2336" y="1200"/>
                  <a:pt x="2336" y="1198"/>
                </a:cubicBezTo>
                <a:cubicBezTo>
                  <a:pt x="2336" y="1200"/>
                  <a:pt x="2337" y="1202"/>
                  <a:pt x="2338" y="1206"/>
                </a:cubicBezTo>
                <a:close/>
                <a:moveTo>
                  <a:pt x="2341" y="1241"/>
                </a:moveTo>
                <a:cubicBezTo>
                  <a:pt x="2340" y="1236"/>
                  <a:pt x="2340" y="1226"/>
                  <a:pt x="2340" y="1221"/>
                </a:cubicBezTo>
                <a:cubicBezTo>
                  <a:pt x="2340" y="1217"/>
                  <a:pt x="2340" y="1217"/>
                  <a:pt x="2340" y="1217"/>
                </a:cubicBezTo>
                <a:cubicBezTo>
                  <a:pt x="2340" y="1217"/>
                  <a:pt x="2340" y="1217"/>
                  <a:pt x="2340" y="1215"/>
                </a:cubicBezTo>
                <a:cubicBezTo>
                  <a:pt x="2340" y="1214"/>
                  <a:pt x="2340" y="1214"/>
                  <a:pt x="2340" y="1214"/>
                </a:cubicBezTo>
                <a:cubicBezTo>
                  <a:pt x="2340" y="1212"/>
                  <a:pt x="2340" y="1212"/>
                  <a:pt x="2340" y="1212"/>
                </a:cubicBezTo>
                <a:cubicBezTo>
                  <a:pt x="2340" y="1210"/>
                  <a:pt x="2340" y="1210"/>
                  <a:pt x="2340" y="1208"/>
                </a:cubicBezTo>
                <a:cubicBezTo>
                  <a:pt x="2340" y="1208"/>
                  <a:pt x="2340" y="1208"/>
                  <a:pt x="2338" y="1206"/>
                </a:cubicBezTo>
                <a:cubicBezTo>
                  <a:pt x="2338" y="1208"/>
                  <a:pt x="2338" y="1208"/>
                  <a:pt x="2338" y="1208"/>
                </a:cubicBezTo>
                <a:cubicBezTo>
                  <a:pt x="2336" y="1206"/>
                  <a:pt x="2336" y="1206"/>
                  <a:pt x="2336" y="1206"/>
                </a:cubicBezTo>
                <a:cubicBezTo>
                  <a:pt x="2336" y="1208"/>
                  <a:pt x="2336" y="1208"/>
                  <a:pt x="2336" y="1208"/>
                </a:cubicBezTo>
                <a:cubicBezTo>
                  <a:pt x="2336" y="1217"/>
                  <a:pt x="2338" y="1219"/>
                  <a:pt x="2338" y="1221"/>
                </a:cubicBezTo>
                <a:cubicBezTo>
                  <a:pt x="2338" y="1212"/>
                  <a:pt x="2338" y="1212"/>
                  <a:pt x="2338" y="1212"/>
                </a:cubicBezTo>
                <a:cubicBezTo>
                  <a:pt x="2338" y="1214"/>
                  <a:pt x="2340" y="1214"/>
                  <a:pt x="2340" y="1223"/>
                </a:cubicBezTo>
                <a:cubicBezTo>
                  <a:pt x="2340" y="1232"/>
                  <a:pt x="2340" y="1237"/>
                  <a:pt x="2341" y="1241"/>
                </a:cubicBezTo>
                <a:close/>
                <a:moveTo>
                  <a:pt x="2340" y="1258"/>
                </a:moveTo>
                <a:cubicBezTo>
                  <a:pt x="2340" y="1285"/>
                  <a:pt x="2340" y="1285"/>
                  <a:pt x="2340" y="1285"/>
                </a:cubicBezTo>
                <a:cubicBezTo>
                  <a:pt x="2340" y="1285"/>
                  <a:pt x="2340" y="1285"/>
                  <a:pt x="2341" y="1285"/>
                </a:cubicBezTo>
                <a:cubicBezTo>
                  <a:pt x="2341" y="1256"/>
                  <a:pt x="2341" y="1256"/>
                  <a:pt x="2341" y="1256"/>
                </a:cubicBezTo>
                <a:cubicBezTo>
                  <a:pt x="2340" y="1256"/>
                  <a:pt x="2340" y="1258"/>
                  <a:pt x="2340" y="1258"/>
                </a:cubicBezTo>
                <a:close/>
                <a:moveTo>
                  <a:pt x="2340" y="1243"/>
                </a:moveTo>
                <a:cubicBezTo>
                  <a:pt x="2340" y="1245"/>
                  <a:pt x="2340" y="1245"/>
                  <a:pt x="2340" y="1245"/>
                </a:cubicBezTo>
                <a:cubicBezTo>
                  <a:pt x="2340" y="1245"/>
                  <a:pt x="2340" y="1245"/>
                  <a:pt x="2340" y="1247"/>
                </a:cubicBezTo>
                <a:cubicBezTo>
                  <a:pt x="2340" y="1247"/>
                  <a:pt x="2340" y="1248"/>
                  <a:pt x="2341" y="1250"/>
                </a:cubicBezTo>
                <a:cubicBezTo>
                  <a:pt x="2340" y="1240"/>
                  <a:pt x="2340" y="1238"/>
                  <a:pt x="2340" y="1228"/>
                </a:cubicBezTo>
                <a:lnTo>
                  <a:pt x="2340" y="1243"/>
                </a:lnTo>
                <a:close/>
                <a:moveTo>
                  <a:pt x="2063" y="476"/>
                </a:moveTo>
                <a:cubicBezTo>
                  <a:pt x="2064" y="476"/>
                  <a:pt x="2064" y="477"/>
                  <a:pt x="2065" y="478"/>
                </a:cubicBezTo>
                <a:cubicBezTo>
                  <a:pt x="2064" y="477"/>
                  <a:pt x="2064" y="476"/>
                  <a:pt x="2063" y="476"/>
                </a:cubicBezTo>
                <a:cubicBezTo>
                  <a:pt x="2063" y="476"/>
                  <a:pt x="2063" y="476"/>
                  <a:pt x="2063" y="476"/>
                </a:cubicBezTo>
                <a:close/>
                <a:moveTo>
                  <a:pt x="2341" y="1306"/>
                </a:moveTo>
                <a:cubicBezTo>
                  <a:pt x="2341" y="1305"/>
                  <a:pt x="2341" y="1305"/>
                  <a:pt x="2341" y="1305"/>
                </a:cubicBezTo>
                <a:cubicBezTo>
                  <a:pt x="2341" y="1304"/>
                  <a:pt x="2341" y="1304"/>
                  <a:pt x="2341" y="1304"/>
                </a:cubicBezTo>
                <a:cubicBezTo>
                  <a:pt x="2341" y="1293"/>
                  <a:pt x="2341" y="1293"/>
                  <a:pt x="2341" y="1293"/>
                </a:cubicBezTo>
                <a:cubicBezTo>
                  <a:pt x="2341" y="1298"/>
                  <a:pt x="2341" y="1302"/>
                  <a:pt x="2341" y="1306"/>
                </a:cubicBezTo>
                <a:close/>
                <a:moveTo>
                  <a:pt x="2336" y="1188"/>
                </a:moveTo>
                <a:cubicBezTo>
                  <a:pt x="2336" y="1184"/>
                  <a:pt x="2336" y="1182"/>
                  <a:pt x="2334" y="1179"/>
                </a:cubicBezTo>
                <a:cubicBezTo>
                  <a:pt x="2334" y="1181"/>
                  <a:pt x="2334" y="1182"/>
                  <a:pt x="2336" y="1188"/>
                </a:cubicBezTo>
                <a:close/>
                <a:moveTo>
                  <a:pt x="2335" y="1306"/>
                </a:moveTo>
                <a:cubicBezTo>
                  <a:pt x="2338" y="1306"/>
                  <a:pt x="2338" y="1306"/>
                  <a:pt x="2338" y="1306"/>
                </a:cubicBezTo>
                <a:cubicBezTo>
                  <a:pt x="2338" y="1306"/>
                  <a:pt x="2338" y="1305"/>
                  <a:pt x="2338" y="1305"/>
                </a:cubicBezTo>
                <a:cubicBezTo>
                  <a:pt x="2338" y="1302"/>
                  <a:pt x="2336" y="1285"/>
                  <a:pt x="2336" y="1283"/>
                </a:cubicBezTo>
                <a:cubicBezTo>
                  <a:pt x="2335" y="1294"/>
                  <a:pt x="2335" y="1301"/>
                  <a:pt x="2335" y="1306"/>
                </a:cubicBezTo>
                <a:close/>
                <a:moveTo>
                  <a:pt x="2334" y="1212"/>
                </a:moveTo>
                <a:cubicBezTo>
                  <a:pt x="2334" y="1221"/>
                  <a:pt x="2334" y="1221"/>
                  <a:pt x="2334" y="1221"/>
                </a:cubicBezTo>
                <a:cubicBezTo>
                  <a:pt x="2336" y="1221"/>
                  <a:pt x="2336" y="1221"/>
                  <a:pt x="2336" y="1234"/>
                </a:cubicBezTo>
                <a:cubicBezTo>
                  <a:pt x="2338" y="1241"/>
                  <a:pt x="2338" y="1241"/>
                  <a:pt x="2338" y="1245"/>
                </a:cubicBezTo>
                <a:cubicBezTo>
                  <a:pt x="2338" y="1243"/>
                  <a:pt x="2338" y="1243"/>
                  <a:pt x="2338" y="1239"/>
                </a:cubicBezTo>
                <a:cubicBezTo>
                  <a:pt x="2336" y="1219"/>
                  <a:pt x="2336" y="1219"/>
                  <a:pt x="2336" y="1219"/>
                </a:cubicBezTo>
                <a:cubicBezTo>
                  <a:pt x="2336" y="1217"/>
                  <a:pt x="2336" y="1215"/>
                  <a:pt x="2334" y="1212"/>
                </a:cubicBezTo>
                <a:close/>
                <a:moveTo>
                  <a:pt x="2341" y="1256"/>
                </a:moveTo>
                <a:cubicBezTo>
                  <a:pt x="2341" y="1253"/>
                  <a:pt x="2341" y="1252"/>
                  <a:pt x="2341" y="1250"/>
                </a:cubicBezTo>
                <a:cubicBezTo>
                  <a:pt x="2341" y="1252"/>
                  <a:pt x="2341" y="1254"/>
                  <a:pt x="2341" y="1256"/>
                </a:cubicBezTo>
                <a:close/>
                <a:moveTo>
                  <a:pt x="2171" y="641"/>
                </a:moveTo>
                <a:cubicBezTo>
                  <a:pt x="2173" y="646"/>
                  <a:pt x="2175" y="650"/>
                  <a:pt x="2178" y="656"/>
                </a:cubicBezTo>
                <a:cubicBezTo>
                  <a:pt x="2179" y="656"/>
                  <a:pt x="2179" y="657"/>
                  <a:pt x="2180" y="657"/>
                </a:cubicBezTo>
                <a:cubicBezTo>
                  <a:pt x="2180" y="657"/>
                  <a:pt x="2180" y="657"/>
                  <a:pt x="2180" y="657"/>
                </a:cubicBezTo>
                <a:cubicBezTo>
                  <a:pt x="2179" y="655"/>
                  <a:pt x="2178" y="653"/>
                  <a:pt x="2176" y="652"/>
                </a:cubicBezTo>
                <a:cubicBezTo>
                  <a:pt x="2177" y="652"/>
                  <a:pt x="2177" y="652"/>
                  <a:pt x="2178" y="652"/>
                </a:cubicBezTo>
                <a:cubicBezTo>
                  <a:pt x="2176" y="648"/>
                  <a:pt x="2174" y="644"/>
                  <a:pt x="2173" y="643"/>
                </a:cubicBezTo>
                <a:cubicBezTo>
                  <a:pt x="2171" y="637"/>
                  <a:pt x="2171" y="637"/>
                  <a:pt x="2166" y="630"/>
                </a:cubicBezTo>
                <a:cubicBezTo>
                  <a:pt x="2167" y="634"/>
                  <a:pt x="2171" y="641"/>
                  <a:pt x="2171" y="641"/>
                </a:cubicBezTo>
                <a:close/>
                <a:moveTo>
                  <a:pt x="2184" y="665"/>
                </a:moveTo>
                <a:cubicBezTo>
                  <a:pt x="2182" y="662"/>
                  <a:pt x="2181" y="660"/>
                  <a:pt x="2180" y="658"/>
                </a:cubicBezTo>
                <a:cubicBezTo>
                  <a:pt x="2180" y="659"/>
                  <a:pt x="2180" y="659"/>
                  <a:pt x="2180" y="659"/>
                </a:cubicBezTo>
                <a:cubicBezTo>
                  <a:pt x="2184" y="665"/>
                  <a:pt x="2184" y="665"/>
                  <a:pt x="2184" y="665"/>
                </a:cubicBezTo>
                <a:close/>
                <a:moveTo>
                  <a:pt x="2180" y="659"/>
                </a:moveTo>
                <a:cubicBezTo>
                  <a:pt x="2179" y="658"/>
                  <a:pt x="2179" y="658"/>
                  <a:pt x="2179" y="657"/>
                </a:cubicBezTo>
                <a:cubicBezTo>
                  <a:pt x="2179" y="657"/>
                  <a:pt x="2179" y="657"/>
                  <a:pt x="2179" y="657"/>
                </a:cubicBezTo>
                <a:cubicBezTo>
                  <a:pt x="2179" y="657"/>
                  <a:pt x="2179" y="656"/>
                  <a:pt x="2178" y="656"/>
                </a:cubicBezTo>
                <a:cubicBezTo>
                  <a:pt x="2178" y="657"/>
                  <a:pt x="2178" y="657"/>
                  <a:pt x="2178" y="657"/>
                </a:cubicBezTo>
                <a:cubicBezTo>
                  <a:pt x="2176" y="654"/>
                  <a:pt x="2176" y="654"/>
                  <a:pt x="2173" y="648"/>
                </a:cubicBezTo>
                <a:cubicBezTo>
                  <a:pt x="2173" y="650"/>
                  <a:pt x="2173" y="650"/>
                  <a:pt x="2175" y="652"/>
                </a:cubicBezTo>
                <a:cubicBezTo>
                  <a:pt x="2173" y="652"/>
                  <a:pt x="2173" y="652"/>
                  <a:pt x="2173" y="652"/>
                </a:cubicBezTo>
                <a:cubicBezTo>
                  <a:pt x="2173" y="652"/>
                  <a:pt x="2173" y="652"/>
                  <a:pt x="2171" y="646"/>
                </a:cubicBezTo>
                <a:cubicBezTo>
                  <a:pt x="2171" y="648"/>
                  <a:pt x="2171" y="648"/>
                  <a:pt x="2171" y="648"/>
                </a:cubicBezTo>
                <a:cubicBezTo>
                  <a:pt x="2173" y="654"/>
                  <a:pt x="2173" y="654"/>
                  <a:pt x="2173" y="654"/>
                </a:cubicBezTo>
                <a:cubicBezTo>
                  <a:pt x="2173" y="654"/>
                  <a:pt x="2173" y="654"/>
                  <a:pt x="2173" y="656"/>
                </a:cubicBezTo>
                <a:cubicBezTo>
                  <a:pt x="2175" y="656"/>
                  <a:pt x="2175" y="656"/>
                  <a:pt x="2175" y="657"/>
                </a:cubicBezTo>
                <a:cubicBezTo>
                  <a:pt x="2175" y="659"/>
                  <a:pt x="2175" y="659"/>
                  <a:pt x="2175" y="659"/>
                </a:cubicBezTo>
                <a:cubicBezTo>
                  <a:pt x="2176" y="659"/>
                  <a:pt x="2176" y="659"/>
                  <a:pt x="2176" y="659"/>
                </a:cubicBezTo>
                <a:cubicBezTo>
                  <a:pt x="2176" y="661"/>
                  <a:pt x="2176" y="661"/>
                  <a:pt x="2176" y="661"/>
                </a:cubicBezTo>
                <a:cubicBezTo>
                  <a:pt x="2178" y="666"/>
                  <a:pt x="2178" y="667"/>
                  <a:pt x="2186" y="676"/>
                </a:cubicBezTo>
                <a:cubicBezTo>
                  <a:pt x="2185" y="675"/>
                  <a:pt x="2185" y="674"/>
                  <a:pt x="2184" y="670"/>
                </a:cubicBezTo>
                <a:cubicBezTo>
                  <a:pt x="2185" y="673"/>
                  <a:pt x="2186" y="675"/>
                  <a:pt x="2187" y="677"/>
                </a:cubicBezTo>
                <a:cubicBezTo>
                  <a:pt x="2187" y="677"/>
                  <a:pt x="2187" y="677"/>
                  <a:pt x="2187" y="678"/>
                </a:cubicBezTo>
                <a:cubicBezTo>
                  <a:pt x="2187" y="678"/>
                  <a:pt x="2187" y="677"/>
                  <a:pt x="2187" y="677"/>
                </a:cubicBezTo>
                <a:cubicBezTo>
                  <a:pt x="2191" y="686"/>
                  <a:pt x="2195" y="694"/>
                  <a:pt x="2200" y="701"/>
                </a:cubicBezTo>
                <a:cubicBezTo>
                  <a:pt x="2200" y="703"/>
                  <a:pt x="2200" y="703"/>
                  <a:pt x="2200" y="703"/>
                </a:cubicBezTo>
                <a:cubicBezTo>
                  <a:pt x="2202" y="703"/>
                  <a:pt x="2202" y="703"/>
                  <a:pt x="2202" y="703"/>
                </a:cubicBezTo>
                <a:cubicBezTo>
                  <a:pt x="2202" y="705"/>
                  <a:pt x="2202" y="705"/>
                  <a:pt x="2202" y="705"/>
                </a:cubicBezTo>
                <a:cubicBezTo>
                  <a:pt x="2204" y="707"/>
                  <a:pt x="2204" y="707"/>
                  <a:pt x="2204" y="707"/>
                </a:cubicBezTo>
                <a:cubicBezTo>
                  <a:pt x="2204" y="707"/>
                  <a:pt x="2204" y="707"/>
                  <a:pt x="2204" y="705"/>
                </a:cubicBezTo>
                <a:cubicBezTo>
                  <a:pt x="2202" y="701"/>
                  <a:pt x="2202" y="701"/>
                  <a:pt x="2184" y="665"/>
                </a:cubicBezTo>
                <a:cubicBezTo>
                  <a:pt x="2183" y="664"/>
                  <a:pt x="2181" y="661"/>
                  <a:pt x="2180" y="659"/>
                </a:cubicBezTo>
                <a:cubicBezTo>
                  <a:pt x="2180" y="659"/>
                  <a:pt x="2180" y="659"/>
                  <a:pt x="2180" y="659"/>
                </a:cubicBezTo>
                <a:close/>
                <a:moveTo>
                  <a:pt x="2008" y="408"/>
                </a:moveTo>
                <a:cubicBezTo>
                  <a:pt x="2010" y="410"/>
                  <a:pt x="2013" y="413"/>
                  <a:pt x="2015" y="415"/>
                </a:cubicBezTo>
                <a:cubicBezTo>
                  <a:pt x="2013" y="412"/>
                  <a:pt x="2012" y="410"/>
                  <a:pt x="2010" y="408"/>
                </a:cubicBezTo>
                <a:cubicBezTo>
                  <a:pt x="2008" y="408"/>
                  <a:pt x="2008" y="408"/>
                  <a:pt x="2008" y="408"/>
                </a:cubicBezTo>
                <a:close/>
                <a:moveTo>
                  <a:pt x="2127" y="566"/>
                </a:moveTo>
                <a:cubicBezTo>
                  <a:pt x="2126" y="564"/>
                  <a:pt x="2125" y="562"/>
                  <a:pt x="2124" y="560"/>
                </a:cubicBezTo>
                <a:cubicBezTo>
                  <a:pt x="2121" y="556"/>
                  <a:pt x="2120" y="555"/>
                  <a:pt x="2118" y="553"/>
                </a:cubicBezTo>
                <a:cubicBezTo>
                  <a:pt x="2122" y="557"/>
                  <a:pt x="2123" y="562"/>
                  <a:pt x="2127" y="566"/>
                </a:cubicBezTo>
                <a:close/>
                <a:moveTo>
                  <a:pt x="2050" y="456"/>
                </a:moveTo>
                <a:cubicBezTo>
                  <a:pt x="2049" y="455"/>
                  <a:pt x="2049" y="454"/>
                  <a:pt x="2048" y="454"/>
                </a:cubicBezTo>
                <a:cubicBezTo>
                  <a:pt x="2048" y="456"/>
                  <a:pt x="2048" y="456"/>
                  <a:pt x="2050" y="456"/>
                </a:cubicBezTo>
                <a:close/>
                <a:moveTo>
                  <a:pt x="2186" y="676"/>
                </a:moveTo>
                <a:cubicBezTo>
                  <a:pt x="2186" y="676"/>
                  <a:pt x="2187" y="677"/>
                  <a:pt x="2187" y="677"/>
                </a:cubicBezTo>
                <a:cubicBezTo>
                  <a:pt x="2187" y="677"/>
                  <a:pt x="2187" y="677"/>
                  <a:pt x="2187" y="677"/>
                </a:cubicBezTo>
                <a:cubicBezTo>
                  <a:pt x="2187" y="677"/>
                  <a:pt x="2186" y="676"/>
                  <a:pt x="2186" y="676"/>
                </a:cubicBezTo>
                <a:close/>
                <a:moveTo>
                  <a:pt x="2290" y="973"/>
                </a:moveTo>
                <a:cubicBezTo>
                  <a:pt x="2290" y="973"/>
                  <a:pt x="2290" y="973"/>
                  <a:pt x="2290" y="975"/>
                </a:cubicBezTo>
                <a:cubicBezTo>
                  <a:pt x="2290" y="975"/>
                  <a:pt x="2290" y="975"/>
                  <a:pt x="2290" y="977"/>
                </a:cubicBezTo>
                <a:cubicBezTo>
                  <a:pt x="2291" y="977"/>
                  <a:pt x="2291" y="977"/>
                  <a:pt x="2292" y="977"/>
                </a:cubicBezTo>
                <a:cubicBezTo>
                  <a:pt x="2290" y="967"/>
                  <a:pt x="2286" y="956"/>
                  <a:pt x="2285" y="946"/>
                </a:cubicBezTo>
                <a:cubicBezTo>
                  <a:pt x="2283" y="940"/>
                  <a:pt x="2270" y="900"/>
                  <a:pt x="2266" y="892"/>
                </a:cubicBezTo>
                <a:cubicBezTo>
                  <a:pt x="2265" y="902"/>
                  <a:pt x="2279" y="955"/>
                  <a:pt x="2290" y="971"/>
                </a:cubicBezTo>
                <a:cubicBezTo>
                  <a:pt x="2290" y="971"/>
                  <a:pt x="2290" y="971"/>
                  <a:pt x="2290" y="973"/>
                </a:cubicBezTo>
                <a:close/>
                <a:moveTo>
                  <a:pt x="2336" y="1193"/>
                </a:moveTo>
                <a:cubicBezTo>
                  <a:pt x="2336" y="1192"/>
                  <a:pt x="2336" y="1192"/>
                  <a:pt x="2336" y="1192"/>
                </a:cubicBezTo>
                <a:cubicBezTo>
                  <a:pt x="2336" y="1197"/>
                  <a:pt x="2338" y="1201"/>
                  <a:pt x="2338" y="1206"/>
                </a:cubicBezTo>
                <a:cubicBezTo>
                  <a:pt x="2338" y="1193"/>
                  <a:pt x="2336" y="1182"/>
                  <a:pt x="2336" y="1177"/>
                </a:cubicBezTo>
                <a:cubicBezTo>
                  <a:pt x="2336" y="1179"/>
                  <a:pt x="2336" y="1179"/>
                  <a:pt x="2336" y="1184"/>
                </a:cubicBezTo>
                <a:cubicBezTo>
                  <a:pt x="2336" y="1186"/>
                  <a:pt x="2336" y="1186"/>
                  <a:pt x="2336" y="1188"/>
                </a:cubicBezTo>
                <a:cubicBezTo>
                  <a:pt x="2334" y="1186"/>
                  <a:pt x="2334" y="1186"/>
                  <a:pt x="2334" y="1182"/>
                </a:cubicBezTo>
                <a:cubicBezTo>
                  <a:pt x="2330" y="1155"/>
                  <a:pt x="2329" y="1127"/>
                  <a:pt x="2325" y="1100"/>
                </a:cubicBezTo>
                <a:cubicBezTo>
                  <a:pt x="2323" y="1100"/>
                  <a:pt x="2323" y="1100"/>
                  <a:pt x="2323" y="1100"/>
                </a:cubicBezTo>
                <a:cubicBezTo>
                  <a:pt x="2323" y="1098"/>
                  <a:pt x="2323" y="1098"/>
                  <a:pt x="2323" y="1098"/>
                </a:cubicBezTo>
                <a:cubicBezTo>
                  <a:pt x="2323" y="1096"/>
                  <a:pt x="2323" y="1096"/>
                  <a:pt x="2323" y="1096"/>
                </a:cubicBezTo>
                <a:cubicBezTo>
                  <a:pt x="2319" y="1081"/>
                  <a:pt x="2318" y="1069"/>
                  <a:pt x="2316" y="1054"/>
                </a:cubicBezTo>
                <a:cubicBezTo>
                  <a:pt x="2316" y="1061"/>
                  <a:pt x="2316" y="1061"/>
                  <a:pt x="2316" y="1061"/>
                </a:cubicBezTo>
                <a:cubicBezTo>
                  <a:pt x="2314" y="1059"/>
                  <a:pt x="2314" y="1059"/>
                  <a:pt x="2314" y="1059"/>
                </a:cubicBezTo>
                <a:cubicBezTo>
                  <a:pt x="2314" y="1061"/>
                  <a:pt x="2314" y="1061"/>
                  <a:pt x="2314" y="1061"/>
                </a:cubicBezTo>
                <a:cubicBezTo>
                  <a:pt x="2312" y="1061"/>
                  <a:pt x="2312" y="1061"/>
                  <a:pt x="2312" y="1061"/>
                </a:cubicBezTo>
                <a:cubicBezTo>
                  <a:pt x="2312" y="1061"/>
                  <a:pt x="2325" y="1129"/>
                  <a:pt x="2325" y="1131"/>
                </a:cubicBezTo>
                <a:cubicBezTo>
                  <a:pt x="2323" y="1131"/>
                  <a:pt x="2323" y="1131"/>
                  <a:pt x="2323" y="1131"/>
                </a:cubicBezTo>
                <a:cubicBezTo>
                  <a:pt x="2323" y="1127"/>
                  <a:pt x="2323" y="1127"/>
                  <a:pt x="2321" y="1122"/>
                </a:cubicBezTo>
                <a:cubicBezTo>
                  <a:pt x="2321" y="1124"/>
                  <a:pt x="2321" y="1124"/>
                  <a:pt x="2329" y="1173"/>
                </a:cubicBezTo>
                <a:cubicBezTo>
                  <a:pt x="2329" y="1171"/>
                  <a:pt x="2329" y="1171"/>
                  <a:pt x="2329" y="1171"/>
                </a:cubicBezTo>
                <a:cubicBezTo>
                  <a:pt x="2329" y="1171"/>
                  <a:pt x="2329" y="1171"/>
                  <a:pt x="2329" y="1170"/>
                </a:cubicBezTo>
                <a:cubicBezTo>
                  <a:pt x="2329" y="1168"/>
                  <a:pt x="2329" y="1168"/>
                  <a:pt x="2329" y="1168"/>
                </a:cubicBezTo>
                <a:cubicBezTo>
                  <a:pt x="2330" y="1175"/>
                  <a:pt x="2330" y="1179"/>
                  <a:pt x="2330" y="1182"/>
                </a:cubicBezTo>
                <a:cubicBezTo>
                  <a:pt x="2331" y="1182"/>
                  <a:pt x="2332" y="1181"/>
                  <a:pt x="2332" y="1181"/>
                </a:cubicBezTo>
                <a:cubicBezTo>
                  <a:pt x="2332" y="1186"/>
                  <a:pt x="2332" y="1190"/>
                  <a:pt x="2332" y="1195"/>
                </a:cubicBezTo>
                <a:cubicBezTo>
                  <a:pt x="2332" y="1195"/>
                  <a:pt x="2332" y="1195"/>
                  <a:pt x="2332" y="1197"/>
                </a:cubicBezTo>
                <a:cubicBezTo>
                  <a:pt x="2334" y="1197"/>
                  <a:pt x="2334" y="1197"/>
                  <a:pt x="2334" y="1197"/>
                </a:cubicBezTo>
                <a:cubicBezTo>
                  <a:pt x="2334" y="1196"/>
                  <a:pt x="2333" y="1195"/>
                  <a:pt x="2332" y="1193"/>
                </a:cubicBezTo>
                <a:cubicBezTo>
                  <a:pt x="2334" y="1193"/>
                  <a:pt x="2334" y="1193"/>
                  <a:pt x="2334" y="1193"/>
                </a:cubicBezTo>
                <a:cubicBezTo>
                  <a:pt x="2335" y="1194"/>
                  <a:pt x="2336" y="1195"/>
                  <a:pt x="2336" y="1198"/>
                </a:cubicBezTo>
                <a:cubicBezTo>
                  <a:pt x="2336" y="1196"/>
                  <a:pt x="2336" y="1195"/>
                  <a:pt x="2336" y="1193"/>
                </a:cubicBezTo>
                <a:close/>
                <a:moveTo>
                  <a:pt x="2330" y="1179"/>
                </a:moveTo>
                <a:cubicBezTo>
                  <a:pt x="2330" y="1173"/>
                  <a:pt x="2330" y="1173"/>
                  <a:pt x="2330" y="1173"/>
                </a:cubicBezTo>
                <a:cubicBezTo>
                  <a:pt x="2331" y="1176"/>
                  <a:pt x="2331" y="1178"/>
                  <a:pt x="2332" y="1180"/>
                </a:cubicBezTo>
                <a:cubicBezTo>
                  <a:pt x="2331" y="1180"/>
                  <a:pt x="2331" y="1179"/>
                  <a:pt x="2330" y="1179"/>
                </a:cubicBezTo>
                <a:close/>
                <a:moveTo>
                  <a:pt x="2263" y="1059"/>
                </a:moveTo>
                <a:cubicBezTo>
                  <a:pt x="2263" y="1059"/>
                  <a:pt x="2263" y="1059"/>
                  <a:pt x="2263" y="1061"/>
                </a:cubicBezTo>
                <a:cubicBezTo>
                  <a:pt x="2261" y="1063"/>
                  <a:pt x="2257" y="1065"/>
                  <a:pt x="2257" y="1069"/>
                </a:cubicBezTo>
                <a:cubicBezTo>
                  <a:pt x="2255" y="1070"/>
                  <a:pt x="2255" y="1085"/>
                  <a:pt x="2255" y="1085"/>
                </a:cubicBezTo>
                <a:cubicBezTo>
                  <a:pt x="2255" y="1085"/>
                  <a:pt x="2257" y="1098"/>
                  <a:pt x="2259" y="1103"/>
                </a:cubicBezTo>
                <a:cubicBezTo>
                  <a:pt x="2261" y="1109"/>
                  <a:pt x="2265" y="1113"/>
                  <a:pt x="2266" y="1116"/>
                </a:cubicBezTo>
                <a:cubicBezTo>
                  <a:pt x="2270" y="1113"/>
                  <a:pt x="2272" y="1107"/>
                  <a:pt x="2272" y="1103"/>
                </a:cubicBezTo>
                <a:cubicBezTo>
                  <a:pt x="2272" y="1094"/>
                  <a:pt x="2268" y="1083"/>
                  <a:pt x="2270" y="1072"/>
                </a:cubicBezTo>
                <a:cubicBezTo>
                  <a:pt x="2270" y="1072"/>
                  <a:pt x="2270" y="1056"/>
                  <a:pt x="2263" y="1059"/>
                </a:cubicBezTo>
                <a:close/>
                <a:moveTo>
                  <a:pt x="2292" y="977"/>
                </a:moveTo>
                <a:cubicBezTo>
                  <a:pt x="2292" y="978"/>
                  <a:pt x="2292" y="978"/>
                  <a:pt x="2292" y="979"/>
                </a:cubicBezTo>
                <a:cubicBezTo>
                  <a:pt x="2292" y="978"/>
                  <a:pt x="2292" y="977"/>
                  <a:pt x="2292" y="977"/>
                </a:cubicBezTo>
                <a:close/>
                <a:moveTo>
                  <a:pt x="2178" y="652"/>
                </a:moveTo>
                <a:cubicBezTo>
                  <a:pt x="2178" y="653"/>
                  <a:pt x="2178" y="653"/>
                  <a:pt x="2178" y="654"/>
                </a:cubicBezTo>
                <a:cubicBezTo>
                  <a:pt x="2178" y="652"/>
                  <a:pt x="2178" y="652"/>
                  <a:pt x="2178" y="652"/>
                </a:cubicBezTo>
                <a:close/>
                <a:moveTo>
                  <a:pt x="1607" y="94"/>
                </a:moveTo>
                <a:cubicBezTo>
                  <a:pt x="1608" y="94"/>
                  <a:pt x="1608" y="94"/>
                  <a:pt x="1608" y="94"/>
                </a:cubicBezTo>
                <a:cubicBezTo>
                  <a:pt x="1607" y="93"/>
                  <a:pt x="1606" y="93"/>
                  <a:pt x="1605" y="92"/>
                </a:cubicBezTo>
                <a:lnTo>
                  <a:pt x="1607" y="94"/>
                </a:lnTo>
                <a:close/>
                <a:moveTo>
                  <a:pt x="2180" y="657"/>
                </a:moveTo>
                <a:cubicBezTo>
                  <a:pt x="2180" y="657"/>
                  <a:pt x="2180" y="657"/>
                  <a:pt x="2180" y="657"/>
                </a:cubicBezTo>
                <a:cubicBezTo>
                  <a:pt x="2180" y="658"/>
                  <a:pt x="2180" y="658"/>
                  <a:pt x="2180" y="658"/>
                </a:cubicBezTo>
                <a:lnTo>
                  <a:pt x="2180" y="657"/>
                </a:lnTo>
                <a:close/>
                <a:moveTo>
                  <a:pt x="2180" y="659"/>
                </a:moveTo>
                <a:cubicBezTo>
                  <a:pt x="2180" y="659"/>
                  <a:pt x="2180" y="659"/>
                  <a:pt x="2180" y="659"/>
                </a:cubicBezTo>
                <a:cubicBezTo>
                  <a:pt x="2180" y="658"/>
                  <a:pt x="2180" y="658"/>
                  <a:pt x="2180" y="657"/>
                </a:cubicBezTo>
                <a:cubicBezTo>
                  <a:pt x="2179" y="657"/>
                  <a:pt x="2179" y="657"/>
                  <a:pt x="2179" y="657"/>
                </a:cubicBezTo>
                <a:cubicBezTo>
                  <a:pt x="2180" y="658"/>
                  <a:pt x="2180" y="659"/>
                  <a:pt x="2180" y="659"/>
                </a:cubicBezTo>
                <a:close/>
                <a:moveTo>
                  <a:pt x="544" y="31"/>
                </a:moveTo>
                <a:cubicBezTo>
                  <a:pt x="544" y="30"/>
                  <a:pt x="544" y="30"/>
                  <a:pt x="544" y="30"/>
                </a:cubicBezTo>
                <a:cubicBezTo>
                  <a:pt x="544" y="30"/>
                  <a:pt x="544" y="30"/>
                  <a:pt x="540" y="32"/>
                </a:cubicBezTo>
                <a:cubicBezTo>
                  <a:pt x="542" y="32"/>
                  <a:pt x="542" y="32"/>
                  <a:pt x="542" y="32"/>
                </a:cubicBezTo>
                <a:cubicBezTo>
                  <a:pt x="543" y="31"/>
                  <a:pt x="543" y="31"/>
                  <a:pt x="544" y="31"/>
                </a:cubicBezTo>
                <a:close/>
                <a:moveTo>
                  <a:pt x="540" y="32"/>
                </a:moveTo>
                <a:cubicBezTo>
                  <a:pt x="540" y="32"/>
                  <a:pt x="540" y="32"/>
                  <a:pt x="539" y="32"/>
                </a:cubicBezTo>
                <a:cubicBezTo>
                  <a:pt x="539" y="32"/>
                  <a:pt x="539" y="32"/>
                  <a:pt x="539" y="32"/>
                </a:cubicBezTo>
                <a:cubicBezTo>
                  <a:pt x="539" y="32"/>
                  <a:pt x="539" y="32"/>
                  <a:pt x="539" y="32"/>
                </a:cubicBezTo>
                <a:cubicBezTo>
                  <a:pt x="539" y="32"/>
                  <a:pt x="540" y="32"/>
                  <a:pt x="540" y="32"/>
                </a:cubicBezTo>
                <a:close/>
                <a:moveTo>
                  <a:pt x="539" y="32"/>
                </a:moveTo>
                <a:cubicBezTo>
                  <a:pt x="539" y="33"/>
                  <a:pt x="539" y="33"/>
                  <a:pt x="539" y="33"/>
                </a:cubicBezTo>
                <a:cubicBezTo>
                  <a:pt x="540" y="33"/>
                  <a:pt x="542" y="32"/>
                  <a:pt x="544" y="32"/>
                </a:cubicBezTo>
                <a:cubicBezTo>
                  <a:pt x="544" y="32"/>
                  <a:pt x="544" y="32"/>
                  <a:pt x="542" y="32"/>
                </a:cubicBezTo>
                <a:cubicBezTo>
                  <a:pt x="542" y="32"/>
                  <a:pt x="541" y="32"/>
                  <a:pt x="539" y="32"/>
                </a:cubicBezTo>
                <a:close/>
                <a:moveTo>
                  <a:pt x="31" y="369"/>
                </a:moveTo>
                <a:cubicBezTo>
                  <a:pt x="31" y="369"/>
                  <a:pt x="31" y="369"/>
                  <a:pt x="31" y="369"/>
                </a:cubicBezTo>
                <a:cubicBezTo>
                  <a:pt x="32" y="369"/>
                  <a:pt x="32" y="368"/>
                  <a:pt x="33" y="368"/>
                </a:cubicBezTo>
                <a:cubicBezTo>
                  <a:pt x="33" y="368"/>
                  <a:pt x="33" y="367"/>
                  <a:pt x="33" y="367"/>
                </a:cubicBezTo>
                <a:cubicBezTo>
                  <a:pt x="33" y="367"/>
                  <a:pt x="33" y="367"/>
                  <a:pt x="33" y="367"/>
                </a:cubicBezTo>
                <a:cubicBezTo>
                  <a:pt x="37" y="364"/>
                  <a:pt x="37" y="363"/>
                  <a:pt x="40" y="360"/>
                </a:cubicBezTo>
                <a:cubicBezTo>
                  <a:pt x="42" y="358"/>
                  <a:pt x="42" y="358"/>
                  <a:pt x="79" y="327"/>
                </a:cubicBezTo>
                <a:cubicBezTo>
                  <a:pt x="77" y="329"/>
                  <a:pt x="77" y="329"/>
                  <a:pt x="77" y="329"/>
                </a:cubicBezTo>
                <a:cubicBezTo>
                  <a:pt x="82" y="325"/>
                  <a:pt x="88" y="323"/>
                  <a:pt x="93" y="318"/>
                </a:cubicBezTo>
                <a:cubicBezTo>
                  <a:pt x="95" y="318"/>
                  <a:pt x="95" y="318"/>
                  <a:pt x="95" y="318"/>
                </a:cubicBezTo>
                <a:cubicBezTo>
                  <a:pt x="98" y="316"/>
                  <a:pt x="102" y="315"/>
                  <a:pt x="106" y="311"/>
                </a:cubicBezTo>
                <a:cubicBezTo>
                  <a:pt x="104" y="313"/>
                  <a:pt x="103" y="314"/>
                  <a:pt x="97" y="318"/>
                </a:cubicBezTo>
                <a:cubicBezTo>
                  <a:pt x="97" y="318"/>
                  <a:pt x="97" y="318"/>
                  <a:pt x="97" y="320"/>
                </a:cubicBezTo>
                <a:cubicBezTo>
                  <a:pt x="97" y="320"/>
                  <a:pt x="97" y="320"/>
                  <a:pt x="99" y="320"/>
                </a:cubicBezTo>
                <a:cubicBezTo>
                  <a:pt x="99" y="320"/>
                  <a:pt x="97" y="320"/>
                  <a:pt x="97" y="322"/>
                </a:cubicBezTo>
                <a:cubicBezTo>
                  <a:pt x="95" y="320"/>
                  <a:pt x="95" y="320"/>
                  <a:pt x="95" y="320"/>
                </a:cubicBezTo>
                <a:cubicBezTo>
                  <a:pt x="84" y="325"/>
                  <a:pt x="68" y="342"/>
                  <a:pt x="64" y="347"/>
                </a:cubicBezTo>
                <a:cubicBezTo>
                  <a:pt x="64" y="347"/>
                  <a:pt x="84" y="333"/>
                  <a:pt x="86" y="333"/>
                </a:cubicBezTo>
                <a:cubicBezTo>
                  <a:pt x="86" y="333"/>
                  <a:pt x="88" y="333"/>
                  <a:pt x="88" y="334"/>
                </a:cubicBezTo>
                <a:cubicBezTo>
                  <a:pt x="108" y="320"/>
                  <a:pt x="108" y="320"/>
                  <a:pt x="108" y="320"/>
                </a:cubicBezTo>
                <a:cubicBezTo>
                  <a:pt x="108" y="318"/>
                  <a:pt x="108" y="318"/>
                  <a:pt x="108" y="318"/>
                </a:cubicBezTo>
                <a:cubicBezTo>
                  <a:pt x="113" y="312"/>
                  <a:pt x="117" y="306"/>
                  <a:pt x="121" y="301"/>
                </a:cubicBezTo>
                <a:cubicBezTo>
                  <a:pt x="121" y="301"/>
                  <a:pt x="121" y="301"/>
                  <a:pt x="121" y="301"/>
                </a:cubicBezTo>
                <a:cubicBezTo>
                  <a:pt x="119" y="305"/>
                  <a:pt x="117" y="307"/>
                  <a:pt x="115" y="311"/>
                </a:cubicBezTo>
                <a:cubicBezTo>
                  <a:pt x="117" y="309"/>
                  <a:pt x="121" y="307"/>
                  <a:pt x="123" y="305"/>
                </a:cubicBezTo>
                <a:cubicBezTo>
                  <a:pt x="123" y="305"/>
                  <a:pt x="126" y="303"/>
                  <a:pt x="124" y="301"/>
                </a:cubicBezTo>
                <a:cubicBezTo>
                  <a:pt x="123" y="301"/>
                  <a:pt x="123" y="301"/>
                  <a:pt x="123" y="301"/>
                </a:cubicBezTo>
                <a:cubicBezTo>
                  <a:pt x="124" y="298"/>
                  <a:pt x="128" y="296"/>
                  <a:pt x="130" y="294"/>
                </a:cubicBezTo>
                <a:cubicBezTo>
                  <a:pt x="130" y="294"/>
                  <a:pt x="130" y="294"/>
                  <a:pt x="130" y="292"/>
                </a:cubicBezTo>
                <a:cubicBezTo>
                  <a:pt x="126" y="296"/>
                  <a:pt x="124" y="298"/>
                  <a:pt x="123" y="300"/>
                </a:cubicBezTo>
                <a:cubicBezTo>
                  <a:pt x="123" y="300"/>
                  <a:pt x="123" y="299"/>
                  <a:pt x="123" y="299"/>
                </a:cubicBezTo>
                <a:cubicBezTo>
                  <a:pt x="123" y="300"/>
                  <a:pt x="123" y="300"/>
                  <a:pt x="123" y="300"/>
                </a:cubicBezTo>
                <a:cubicBezTo>
                  <a:pt x="122" y="300"/>
                  <a:pt x="122" y="301"/>
                  <a:pt x="121" y="301"/>
                </a:cubicBezTo>
                <a:cubicBezTo>
                  <a:pt x="132" y="288"/>
                  <a:pt x="142" y="279"/>
                  <a:pt x="159" y="270"/>
                </a:cubicBezTo>
                <a:cubicBezTo>
                  <a:pt x="161" y="270"/>
                  <a:pt x="161" y="270"/>
                  <a:pt x="161" y="270"/>
                </a:cubicBezTo>
                <a:cubicBezTo>
                  <a:pt x="163" y="268"/>
                  <a:pt x="172" y="259"/>
                  <a:pt x="172" y="259"/>
                </a:cubicBezTo>
                <a:cubicBezTo>
                  <a:pt x="170" y="259"/>
                  <a:pt x="170" y="257"/>
                  <a:pt x="170" y="257"/>
                </a:cubicBezTo>
                <a:cubicBezTo>
                  <a:pt x="168" y="259"/>
                  <a:pt x="163" y="260"/>
                  <a:pt x="152" y="266"/>
                </a:cubicBezTo>
                <a:cubicBezTo>
                  <a:pt x="198" y="236"/>
                  <a:pt x="198" y="239"/>
                  <a:pt x="200" y="252"/>
                </a:cubicBezTo>
                <a:cubicBezTo>
                  <a:pt x="211" y="257"/>
                  <a:pt x="247" y="233"/>
                  <a:pt x="269" y="219"/>
                </a:cubicBezTo>
                <a:cubicBezTo>
                  <a:pt x="271" y="217"/>
                  <a:pt x="271" y="217"/>
                  <a:pt x="271" y="217"/>
                </a:cubicBezTo>
                <a:cubicBezTo>
                  <a:pt x="271" y="217"/>
                  <a:pt x="271" y="217"/>
                  <a:pt x="269" y="215"/>
                </a:cubicBezTo>
                <a:cubicBezTo>
                  <a:pt x="271" y="213"/>
                  <a:pt x="275" y="211"/>
                  <a:pt x="277" y="210"/>
                </a:cubicBezTo>
                <a:cubicBezTo>
                  <a:pt x="271" y="210"/>
                  <a:pt x="271" y="210"/>
                  <a:pt x="262" y="211"/>
                </a:cubicBezTo>
                <a:cubicBezTo>
                  <a:pt x="262" y="211"/>
                  <a:pt x="262" y="211"/>
                  <a:pt x="260" y="211"/>
                </a:cubicBezTo>
                <a:cubicBezTo>
                  <a:pt x="266" y="208"/>
                  <a:pt x="266" y="208"/>
                  <a:pt x="269" y="206"/>
                </a:cubicBezTo>
                <a:cubicBezTo>
                  <a:pt x="271" y="206"/>
                  <a:pt x="271" y="206"/>
                  <a:pt x="282" y="206"/>
                </a:cubicBezTo>
                <a:cubicBezTo>
                  <a:pt x="282" y="206"/>
                  <a:pt x="282" y="206"/>
                  <a:pt x="284" y="206"/>
                </a:cubicBezTo>
                <a:cubicBezTo>
                  <a:pt x="289" y="195"/>
                  <a:pt x="289" y="195"/>
                  <a:pt x="291" y="193"/>
                </a:cubicBezTo>
                <a:cubicBezTo>
                  <a:pt x="293" y="193"/>
                  <a:pt x="293" y="193"/>
                  <a:pt x="293" y="193"/>
                </a:cubicBezTo>
                <a:cubicBezTo>
                  <a:pt x="293" y="191"/>
                  <a:pt x="293" y="191"/>
                  <a:pt x="293" y="191"/>
                </a:cubicBezTo>
                <a:cubicBezTo>
                  <a:pt x="304" y="184"/>
                  <a:pt x="315" y="177"/>
                  <a:pt x="321" y="173"/>
                </a:cubicBezTo>
                <a:cubicBezTo>
                  <a:pt x="322" y="173"/>
                  <a:pt x="322" y="173"/>
                  <a:pt x="322" y="173"/>
                </a:cubicBezTo>
                <a:cubicBezTo>
                  <a:pt x="322" y="171"/>
                  <a:pt x="322" y="171"/>
                  <a:pt x="322" y="171"/>
                </a:cubicBezTo>
                <a:cubicBezTo>
                  <a:pt x="321" y="171"/>
                  <a:pt x="321" y="171"/>
                  <a:pt x="321" y="171"/>
                </a:cubicBezTo>
                <a:cubicBezTo>
                  <a:pt x="352" y="155"/>
                  <a:pt x="375" y="136"/>
                  <a:pt x="379" y="134"/>
                </a:cubicBezTo>
                <a:cubicBezTo>
                  <a:pt x="379" y="134"/>
                  <a:pt x="381" y="134"/>
                  <a:pt x="381" y="133"/>
                </a:cubicBezTo>
                <a:cubicBezTo>
                  <a:pt x="375" y="136"/>
                  <a:pt x="370" y="138"/>
                  <a:pt x="366" y="140"/>
                </a:cubicBezTo>
                <a:cubicBezTo>
                  <a:pt x="364" y="140"/>
                  <a:pt x="364" y="140"/>
                  <a:pt x="364" y="140"/>
                </a:cubicBezTo>
                <a:cubicBezTo>
                  <a:pt x="364" y="140"/>
                  <a:pt x="363" y="140"/>
                  <a:pt x="363" y="142"/>
                </a:cubicBezTo>
                <a:cubicBezTo>
                  <a:pt x="363" y="142"/>
                  <a:pt x="363" y="142"/>
                  <a:pt x="361" y="142"/>
                </a:cubicBezTo>
                <a:cubicBezTo>
                  <a:pt x="361" y="143"/>
                  <a:pt x="359" y="143"/>
                  <a:pt x="359" y="143"/>
                </a:cubicBezTo>
                <a:cubicBezTo>
                  <a:pt x="359" y="143"/>
                  <a:pt x="359" y="143"/>
                  <a:pt x="357" y="143"/>
                </a:cubicBezTo>
                <a:cubicBezTo>
                  <a:pt x="357" y="145"/>
                  <a:pt x="357" y="145"/>
                  <a:pt x="357" y="145"/>
                </a:cubicBezTo>
                <a:cubicBezTo>
                  <a:pt x="355" y="145"/>
                  <a:pt x="355" y="145"/>
                  <a:pt x="355" y="145"/>
                </a:cubicBezTo>
                <a:cubicBezTo>
                  <a:pt x="352" y="146"/>
                  <a:pt x="349" y="148"/>
                  <a:pt x="346" y="149"/>
                </a:cubicBezTo>
                <a:cubicBezTo>
                  <a:pt x="347" y="148"/>
                  <a:pt x="347" y="148"/>
                  <a:pt x="348" y="147"/>
                </a:cubicBezTo>
                <a:cubicBezTo>
                  <a:pt x="343" y="149"/>
                  <a:pt x="341" y="149"/>
                  <a:pt x="333" y="153"/>
                </a:cubicBezTo>
                <a:cubicBezTo>
                  <a:pt x="334" y="153"/>
                  <a:pt x="334" y="152"/>
                  <a:pt x="335" y="151"/>
                </a:cubicBezTo>
                <a:cubicBezTo>
                  <a:pt x="337" y="151"/>
                  <a:pt x="337" y="151"/>
                  <a:pt x="337" y="151"/>
                </a:cubicBezTo>
                <a:cubicBezTo>
                  <a:pt x="335" y="149"/>
                  <a:pt x="333" y="149"/>
                  <a:pt x="326" y="155"/>
                </a:cubicBezTo>
                <a:cubicBezTo>
                  <a:pt x="326" y="153"/>
                  <a:pt x="328" y="153"/>
                  <a:pt x="328" y="151"/>
                </a:cubicBezTo>
                <a:cubicBezTo>
                  <a:pt x="330" y="151"/>
                  <a:pt x="330" y="151"/>
                  <a:pt x="330" y="151"/>
                </a:cubicBezTo>
                <a:cubicBezTo>
                  <a:pt x="341" y="147"/>
                  <a:pt x="341" y="147"/>
                  <a:pt x="344" y="143"/>
                </a:cubicBezTo>
                <a:cubicBezTo>
                  <a:pt x="342" y="143"/>
                  <a:pt x="342" y="143"/>
                  <a:pt x="342" y="143"/>
                </a:cubicBezTo>
                <a:cubicBezTo>
                  <a:pt x="370" y="131"/>
                  <a:pt x="370" y="131"/>
                  <a:pt x="372" y="129"/>
                </a:cubicBezTo>
                <a:cubicBezTo>
                  <a:pt x="372" y="129"/>
                  <a:pt x="372" y="129"/>
                  <a:pt x="374" y="129"/>
                </a:cubicBezTo>
                <a:cubicBezTo>
                  <a:pt x="377" y="127"/>
                  <a:pt x="377" y="127"/>
                  <a:pt x="383" y="125"/>
                </a:cubicBezTo>
                <a:cubicBezTo>
                  <a:pt x="381" y="125"/>
                  <a:pt x="381" y="125"/>
                  <a:pt x="381" y="125"/>
                </a:cubicBezTo>
                <a:cubicBezTo>
                  <a:pt x="379" y="125"/>
                  <a:pt x="379" y="125"/>
                  <a:pt x="379" y="125"/>
                </a:cubicBezTo>
                <a:cubicBezTo>
                  <a:pt x="382" y="124"/>
                  <a:pt x="385" y="122"/>
                  <a:pt x="387" y="121"/>
                </a:cubicBezTo>
                <a:cubicBezTo>
                  <a:pt x="387" y="121"/>
                  <a:pt x="387" y="121"/>
                  <a:pt x="387" y="121"/>
                </a:cubicBezTo>
                <a:cubicBezTo>
                  <a:pt x="387" y="121"/>
                  <a:pt x="387" y="121"/>
                  <a:pt x="387" y="121"/>
                </a:cubicBezTo>
                <a:cubicBezTo>
                  <a:pt x="387" y="120"/>
                  <a:pt x="388" y="120"/>
                  <a:pt x="388" y="120"/>
                </a:cubicBezTo>
                <a:cubicBezTo>
                  <a:pt x="388" y="120"/>
                  <a:pt x="388" y="120"/>
                  <a:pt x="387" y="120"/>
                </a:cubicBezTo>
                <a:cubicBezTo>
                  <a:pt x="388" y="118"/>
                  <a:pt x="389" y="117"/>
                  <a:pt x="394" y="116"/>
                </a:cubicBezTo>
                <a:cubicBezTo>
                  <a:pt x="394" y="116"/>
                  <a:pt x="394" y="116"/>
                  <a:pt x="394" y="114"/>
                </a:cubicBezTo>
                <a:cubicBezTo>
                  <a:pt x="396" y="114"/>
                  <a:pt x="396" y="114"/>
                  <a:pt x="396" y="114"/>
                </a:cubicBezTo>
                <a:cubicBezTo>
                  <a:pt x="397" y="114"/>
                  <a:pt x="397" y="114"/>
                  <a:pt x="397" y="112"/>
                </a:cubicBezTo>
                <a:cubicBezTo>
                  <a:pt x="399" y="112"/>
                  <a:pt x="399" y="112"/>
                  <a:pt x="399" y="112"/>
                </a:cubicBezTo>
                <a:cubicBezTo>
                  <a:pt x="401" y="112"/>
                  <a:pt x="401" y="112"/>
                  <a:pt x="401" y="112"/>
                </a:cubicBezTo>
                <a:cubicBezTo>
                  <a:pt x="401" y="110"/>
                  <a:pt x="401" y="110"/>
                  <a:pt x="403" y="110"/>
                </a:cubicBezTo>
                <a:cubicBezTo>
                  <a:pt x="405" y="109"/>
                  <a:pt x="408" y="107"/>
                  <a:pt x="410" y="105"/>
                </a:cubicBezTo>
                <a:cubicBezTo>
                  <a:pt x="408" y="105"/>
                  <a:pt x="407" y="107"/>
                  <a:pt x="407" y="107"/>
                </a:cubicBezTo>
                <a:cubicBezTo>
                  <a:pt x="407" y="105"/>
                  <a:pt x="407" y="105"/>
                  <a:pt x="414" y="99"/>
                </a:cubicBezTo>
                <a:cubicBezTo>
                  <a:pt x="408" y="99"/>
                  <a:pt x="364" y="121"/>
                  <a:pt x="363" y="121"/>
                </a:cubicBezTo>
                <a:cubicBezTo>
                  <a:pt x="363" y="121"/>
                  <a:pt x="291" y="162"/>
                  <a:pt x="277" y="167"/>
                </a:cubicBezTo>
                <a:cubicBezTo>
                  <a:pt x="275" y="167"/>
                  <a:pt x="275" y="167"/>
                  <a:pt x="275" y="167"/>
                </a:cubicBezTo>
                <a:cubicBezTo>
                  <a:pt x="258" y="178"/>
                  <a:pt x="218" y="204"/>
                  <a:pt x="212" y="210"/>
                </a:cubicBezTo>
                <a:cubicBezTo>
                  <a:pt x="216" y="206"/>
                  <a:pt x="216" y="206"/>
                  <a:pt x="222" y="202"/>
                </a:cubicBezTo>
                <a:cubicBezTo>
                  <a:pt x="220" y="202"/>
                  <a:pt x="220" y="203"/>
                  <a:pt x="219" y="204"/>
                </a:cubicBezTo>
                <a:cubicBezTo>
                  <a:pt x="219" y="204"/>
                  <a:pt x="219" y="203"/>
                  <a:pt x="220" y="203"/>
                </a:cubicBezTo>
                <a:cubicBezTo>
                  <a:pt x="219" y="203"/>
                  <a:pt x="219" y="204"/>
                  <a:pt x="218" y="204"/>
                </a:cubicBezTo>
                <a:cubicBezTo>
                  <a:pt x="218" y="204"/>
                  <a:pt x="218" y="204"/>
                  <a:pt x="218" y="204"/>
                </a:cubicBezTo>
                <a:cubicBezTo>
                  <a:pt x="218" y="204"/>
                  <a:pt x="218" y="204"/>
                  <a:pt x="218" y="204"/>
                </a:cubicBezTo>
                <a:cubicBezTo>
                  <a:pt x="210" y="209"/>
                  <a:pt x="207" y="212"/>
                  <a:pt x="198" y="219"/>
                </a:cubicBezTo>
                <a:cubicBezTo>
                  <a:pt x="170" y="239"/>
                  <a:pt x="170" y="239"/>
                  <a:pt x="157" y="252"/>
                </a:cubicBezTo>
                <a:cubicBezTo>
                  <a:pt x="130" y="274"/>
                  <a:pt x="130" y="274"/>
                  <a:pt x="115" y="285"/>
                </a:cubicBezTo>
                <a:cubicBezTo>
                  <a:pt x="90" y="309"/>
                  <a:pt x="90" y="309"/>
                  <a:pt x="77" y="322"/>
                </a:cubicBezTo>
                <a:cubicBezTo>
                  <a:pt x="51" y="345"/>
                  <a:pt x="51" y="347"/>
                  <a:pt x="40" y="358"/>
                </a:cubicBezTo>
                <a:cubicBezTo>
                  <a:pt x="36" y="363"/>
                  <a:pt x="34" y="366"/>
                  <a:pt x="32" y="368"/>
                </a:cubicBezTo>
                <a:cubicBezTo>
                  <a:pt x="32" y="368"/>
                  <a:pt x="31" y="368"/>
                  <a:pt x="31" y="368"/>
                </a:cubicBezTo>
                <a:cubicBezTo>
                  <a:pt x="31" y="368"/>
                  <a:pt x="32" y="368"/>
                  <a:pt x="32" y="368"/>
                </a:cubicBezTo>
                <a:cubicBezTo>
                  <a:pt x="32" y="368"/>
                  <a:pt x="31" y="369"/>
                  <a:pt x="31" y="369"/>
                </a:cubicBezTo>
                <a:close/>
                <a:moveTo>
                  <a:pt x="332" y="153"/>
                </a:moveTo>
                <a:cubicBezTo>
                  <a:pt x="332" y="153"/>
                  <a:pt x="332" y="153"/>
                  <a:pt x="333" y="153"/>
                </a:cubicBezTo>
                <a:cubicBezTo>
                  <a:pt x="333" y="153"/>
                  <a:pt x="332" y="153"/>
                  <a:pt x="332" y="154"/>
                </a:cubicBezTo>
                <a:cubicBezTo>
                  <a:pt x="332" y="153"/>
                  <a:pt x="332" y="153"/>
                  <a:pt x="332" y="153"/>
                </a:cubicBezTo>
                <a:close/>
                <a:moveTo>
                  <a:pt x="108" y="309"/>
                </a:moveTo>
                <a:cubicBezTo>
                  <a:pt x="107" y="309"/>
                  <a:pt x="107" y="310"/>
                  <a:pt x="106" y="311"/>
                </a:cubicBezTo>
                <a:cubicBezTo>
                  <a:pt x="107" y="310"/>
                  <a:pt x="107" y="309"/>
                  <a:pt x="108" y="309"/>
                </a:cubicBezTo>
                <a:close/>
                <a:moveTo>
                  <a:pt x="505" y="48"/>
                </a:moveTo>
                <a:cubicBezTo>
                  <a:pt x="505" y="48"/>
                  <a:pt x="505" y="48"/>
                  <a:pt x="504" y="48"/>
                </a:cubicBezTo>
                <a:cubicBezTo>
                  <a:pt x="504" y="48"/>
                  <a:pt x="504" y="48"/>
                  <a:pt x="504" y="48"/>
                </a:cubicBezTo>
                <a:cubicBezTo>
                  <a:pt x="504" y="48"/>
                  <a:pt x="505" y="48"/>
                  <a:pt x="505" y="48"/>
                </a:cubicBezTo>
                <a:close/>
                <a:moveTo>
                  <a:pt x="117" y="316"/>
                </a:moveTo>
                <a:cubicBezTo>
                  <a:pt x="119" y="314"/>
                  <a:pt x="121" y="314"/>
                  <a:pt x="123" y="312"/>
                </a:cubicBezTo>
                <a:cubicBezTo>
                  <a:pt x="123" y="312"/>
                  <a:pt x="123" y="312"/>
                  <a:pt x="123" y="311"/>
                </a:cubicBezTo>
                <a:cubicBezTo>
                  <a:pt x="128" y="307"/>
                  <a:pt x="128" y="307"/>
                  <a:pt x="130" y="305"/>
                </a:cubicBezTo>
                <a:cubicBezTo>
                  <a:pt x="126" y="307"/>
                  <a:pt x="123" y="309"/>
                  <a:pt x="119" y="311"/>
                </a:cubicBezTo>
                <a:cubicBezTo>
                  <a:pt x="119" y="311"/>
                  <a:pt x="119" y="312"/>
                  <a:pt x="117" y="312"/>
                </a:cubicBezTo>
                <a:cubicBezTo>
                  <a:pt x="117" y="312"/>
                  <a:pt x="117" y="312"/>
                  <a:pt x="115" y="314"/>
                </a:cubicBezTo>
                <a:cubicBezTo>
                  <a:pt x="115" y="314"/>
                  <a:pt x="114" y="314"/>
                  <a:pt x="114" y="316"/>
                </a:cubicBezTo>
                <a:cubicBezTo>
                  <a:pt x="112" y="316"/>
                  <a:pt x="112" y="316"/>
                  <a:pt x="112" y="318"/>
                </a:cubicBezTo>
                <a:cubicBezTo>
                  <a:pt x="110" y="318"/>
                  <a:pt x="110" y="318"/>
                  <a:pt x="110" y="320"/>
                </a:cubicBezTo>
                <a:cubicBezTo>
                  <a:pt x="111" y="319"/>
                  <a:pt x="112" y="319"/>
                  <a:pt x="114" y="318"/>
                </a:cubicBezTo>
                <a:cubicBezTo>
                  <a:pt x="115" y="318"/>
                  <a:pt x="117" y="318"/>
                  <a:pt x="117" y="316"/>
                </a:cubicBezTo>
                <a:close/>
                <a:moveTo>
                  <a:pt x="110" y="320"/>
                </a:moveTo>
                <a:cubicBezTo>
                  <a:pt x="109" y="320"/>
                  <a:pt x="109" y="320"/>
                  <a:pt x="108" y="320"/>
                </a:cubicBezTo>
                <a:cubicBezTo>
                  <a:pt x="110" y="320"/>
                  <a:pt x="110" y="320"/>
                  <a:pt x="110" y="320"/>
                </a:cubicBezTo>
                <a:cubicBezTo>
                  <a:pt x="110" y="320"/>
                  <a:pt x="110" y="320"/>
                  <a:pt x="110" y="320"/>
                </a:cubicBezTo>
                <a:close/>
                <a:moveTo>
                  <a:pt x="584" y="19"/>
                </a:moveTo>
                <a:cubicBezTo>
                  <a:pt x="585" y="18"/>
                  <a:pt x="586" y="18"/>
                  <a:pt x="586" y="18"/>
                </a:cubicBezTo>
                <a:cubicBezTo>
                  <a:pt x="586" y="18"/>
                  <a:pt x="585" y="18"/>
                  <a:pt x="584" y="18"/>
                </a:cubicBezTo>
                <a:lnTo>
                  <a:pt x="584" y="19"/>
                </a:lnTo>
                <a:close/>
                <a:moveTo>
                  <a:pt x="540" y="33"/>
                </a:moveTo>
                <a:cubicBezTo>
                  <a:pt x="542" y="33"/>
                  <a:pt x="542" y="33"/>
                  <a:pt x="546" y="32"/>
                </a:cubicBezTo>
                <a:cubicBezTo>
                  <a:pt x="555" y="30"/>
                  <a:pt x="562" y="26"/>
                  <a:pt x="573" y="22"/>
                </a:cubicBezTo>
                <a:cubicBezTo>
                  <a:pt x="575" y="22"/>
                  <a:pt x="577" y="21"/>
                  <a:pt x="578" y="20"/>
                </a:cubicBezTo>
                <a:cubicBezTo>
                  <a:pt x="581" y="20"/>
                  <a:pt x="583" y="19"/>
                  <a:pt x="584" y="18"/>
                </a:cubicBezTo>
                <a:cubicBezTo>
                  <a:pt x="584" y="18"/>
                  <a:pt x="584" y="18"/>
                  <a:pt x="584" y="18"/>
                </a:cubicBezTo>
                <a:cubicBezTo>
                  <a:pt x="587" y="17"/>
                  <a:pt x="588" y="17"/>
                  <a:pt x="588" y="17"/>
                </a:cubicBezTo>
                <a:cubicBezTo>
                  <a:pt x="588" y="17"/>
                  <a:pt x="588" y="17"/>
                  <a:pt x="586" y="18"/>
                </a:cubicBezTo>
                <a:cubicBezTo>
                  <a:pt x="589" y="17"/>
                  <a:pt x="590" y="16"/>
                  <a:pt x="590" y="15"/>
                </a:cubicBezTo>
                <a:cubicBezTo>
                  <a:pt x="591" y="15"/>
                  <a:pt x="593" y="14"/>
                  <a:pt x="595" y="13"/>
                </a:cubicBezTo>
                <a:cubicBezTo>
                  <a:pt x="595" y="13"/>
                  <a:pt x="595" y="13"/>
                  <a:pt x="595" y="13"/>
                </a:cubicBezTo>
                <a:cubicBezTo>
                  <a:pt x="590" y="15"/>
                  <a:pt x="584" y="16"/>
                  <a:pt x="579" y="19"/>
                </a:cubicBezTo>
                <a:cubicBezTo>
                  <a:pt x="568" y="22"/>
                  <a:pt x="555" y="26"/>
                  <a:pt x="544" y="31"/>
                </a:cubicBezTo>
                <a:cubicBezTo>
                  <a:pt x="544" y="32"/>
                  <a:pt x="544" y="32"/>
                  <a:pt x="544" y="32"/>
                </a:cubicBezTo>
                <a:cubicBezTo>
                  <a:pt x="542" y="33"/>
                  <a:pt x="542" y="33"/>
                  <a:pt x="540" y="33"/>
                </a:cubicBezTo>
                <a:close/>
                <a:moveTo>
                  <a:pt x="31" y="368"/>
                </a:moveTo>
                <a:cubicBezTo>
                  <a:pt x="30" y="369"/>
                  <a:pt x="29" y="370"/>
                  <a:pt x="29" y="371"/>
                </a:cubicBezTo>
                <a:cubicBezTo>
                  <a:pt x="29" y="371"/>
                  <a:pt x="29" y="371"/>
                  <a:pt x="31" y="369"/>
                </a:cubicBezTo>
                <a:cubicBezTo>
                  <a:pt x="31" y="369"/>
                  <a:pt x="31" y="368"/>
                  <a:pt x="31" y="368"/>
                </a:cubicBezTo>
                <a:close/>
                <a:moveTo>
                  <a:pt x="526" y="39"/>
                </a:moveTo>
                <a:cubicBezTo>
                  <a:pt x="531" y="36"/>
                  <a:pt x="533" y="35"/>
                  <a:pt x="538" y="34"/>
                </a:cubicBezTo>
                <a:cubicBezTo>
                  <a:pt x="533" y="35"/>
                  <a:pt x="527" y="37"/>
                  <a:pt x="524" y="39"/>
                </a:cubicBezTo>
                <a:cubicBezTo>
                  <a:pt x="526" y="39"/>
                  <a:pt x="526" y="39"/>
                  <a:pt x="526" y="39"/>
                </a:cubicBezTo>
                <a:close/>
                <a:moveTo>
                  <a:pt x="110" y="317"/>
                </a:moveTo>
                <a:cubicBezTo>
                  <a:pt x="109" y="317"/>
                  <a:pt x="108" y="318"/>
                  <a:pt x="108" y="318"/>
                </a:cubicBezTo>
                <a:cubicBezTo>
                  <a:pt x="110" y="318"/>
                  <a:pt x="110" y="318"/>
                  <a:pt x="110" y="318"/>
                </a:cubicBezTo>
                <a:cubicBezTo>
                  <a:pt x="110" y="317"/>
                  <a:pt x="110" y="317"/>
                  <a:pt x="110" y="317"/>
                </a:cubicBezTo>
                <a:close/>
                <a:moveTo>
                  <a:pt x="560" y="32"/>
                </a:moveTo>
                <a:cubicBezTo>
                  <a:pt x="560" y="32"/>
                  <a:pt x="561" y="32"/>
                  <a:pt x="561" y="32"/>
                </a:cubicBezTo>
                <a:cubicBezTo>
                  <a:pt x="560" y="32"/>
                  <a:pt x="560" y="32"/>
                  <a:pt x="560" y="32"/>
                </a:cubicBezTo>
                <a:close/>
                <a:moveTo>
                  <a:pt x="467" y="70"/>
                </a:moveTo>
                <a:cubicBezTo>
                  <a:pt x="468" y="70"/>
                  <a:pt x="468" y="69"/>
                  <a:pt x="469" y="69"/>
                </a:cubicBezTo>
                <a:cubicBezTo>
                  <a:pt x="469" y="68"/>
                  <a:pt x="469" y="68"/>
                  <a:pt x="469" y="68"/>
                </a:cubicBezTo>
                <a:cubicBezTo>
                  <a:pt x="469" y="68"/>
                  <a:pt x="469" y="68"/>
                  <a:pt x="467" y="70"/>
                </a:cubicBezTo>
                <a:close/>
                <a:moveTo>
                  <a:pt x="517" y="43"/>
                </a:moveTo>
                <a:cubicBezTo>
                  <a:pt x="516" y="43"/>
                  <a:pt x="516" y="43"/>
                  <a:pt x="516" y="43"/>
                </a:cubicBezTo>
                <a:cubicBezTo>
                  <a:pt x="517" y="43"/>
                  <a:pt x="517" y="43"/>
                  <a:pt x="518" y="43"/>
                </a:cubicBezTo>
                <a:lnTo>
                  <a:pt x="517" y="43"/>
                </a:lnTo>
                <a:close/>
                <a:moveTo>
                  <a:pt x="539" y="33"/>
                </a:moveTo>
                <a:cubicBezTo>
                  <a:pt x="539" y="33"/>
                  <a:pt x="539" y="33"/>
                  <a:pt x="539" y="33"/>
                </a:cubicBezTo>
                <a:cubicBezTo>
                  <a:pt x="538" y="33"/>
                  <a:pt x="538" y="34"/>
                  <a:pt x="538" y="34"/>
                </a:cubicBezTo>
                <a:cubicBezTo>
                  <a:pt x="538" y="34"/>
                  <a:pt x="538" y="33"/>
                  <a:pt x="539" y="33"/>
                </a:cubicBezTo>
                <a:close/>
                <a:moveTo>
                  <a:pt x="430" y="79"/>
                </a:moveTo>
                <a:cubicBezTo>
                  <a:pt x="429" y="79"/>
                  <a:pt x="427" y="81"/>
                  <a:pt x="427" y="81"/>
                </a:cubicBezTo>
                <a:cubicBezTo>
                  <a:pt x="432" y="79"/>
                  <a:pt x="438" y="76"/>
                  <a:pt x="443" y="74"/>
                </a:cubicBezTo>
                <a:cubicBezTo>
                  <a:pt x="441" y="76"/>
                  <a:pt x="438" y="76"/>
                  <a:pt x="436" y="77"/>
                </a:cubicBezTo>
                <a:cubicBezTo>
                  <a:pt x="441" y="77"/>
                  <a:pt x="441" y="77"/>
                  <a:pt x="451" y="74"/>
                </a:cubicBezTo>
                <a:cubicBezTo>
                  <a:pt x="454" y="72"/>
                  <a:pt x="460" y="72"/>
                  <a:pt x="465" y="70"/>
                </a:cubicBezTo>
                <a:cubicBezTo>
                  <a:pt x="467" y="68"/>
                  <a:pt x="469" y="68"/>
                  <a:pt x="473" y="66"/>
                </a:cubicBezTo>
                <a:cubicBezTo>
                  <a:pt x="474" y="66"/>
                  <a:pt x="476" y="65"/>
                  <a:pt x="478" y="65"/>
                </a:cubicBezTo>
                <a:cubicBezTo>
                  <a:pt x="480" y="65"/>
                  <a:pt x="480" y="65"/>
                  <a:pt x="480" y="65"/>
                </a:cubicBezTo>
                <a:cubicBezTo>
                  <a:pt x="478" y="66"/>
                  <a:pt x="477" y="66"/>
                  <a:pt x="476" y="67"/>
                </a:cubicBezTo>
                <a:cubicBezTo>
                  <a:pt x="477" y="66"/>
                  <a:pt x="477" y="65"/>
                  <a:pt x="478" y="65"/>
                </a:cubicBezTo>
                <a:cubicBezTo>
                  <a:pt x="476" y="66"/>
                  <a:pt x="475" y="66"/>
                  <a:pt x="469" y="69"/>
                </a:cubicBezTo>
                <a:cubicBezTo>
                  <a:pt x="469" y="70"/>
                  <a:pt x="469" y="70"/>
                  <a:pt x="469" y="70"/>
                </a:cubicBezTo>
                <a:cubicBezTo>
                  <a:pt x="470" y="70"/>
                  <a:pt x="472" y="69"/>
                  <a:pt x="473" y="69"/>
                </a:cubicBezTo>
                <a:cubicBezTo>
                  <a:pt x="473" y="70"/>
                  <a:pt x="475" y="69"/>
                  <a:pt x="509" y="59"/>
                </a:cubicBezTo>
                <a:cubicBezTo>
                  <a:pt x="511" y="59"/>
                  <a:pt x="520" y="54"/>
                  <a:pt x="526" y="50"/>
                </a:cubicBezTo>
                <a:cubicBezTo>
                  <a:pt x="524" y="50"/>
                  <a:pt x="493" y="59"/>
                  <a:pt x="489" y="61"/>
                </a:cubicBezTo>
                <a:cubicBezTo>
                  <a:pt x="498" y="55"/>
                  <a:pt x="507" y="52"/>
                  <a:pt x="518" y="48"/>
                </a:cubicBezTo>
                <a:cubicBezTo>
                  <a:pt x="518" y="48"/>
                  <a:pt x="518" y="48"/>
                  <a:pt x="518" y="48"/>
                </a:cubicBezTo>
                <a:cubicBezTo>
                  <a:pt x="521" y="47"/>
                  <a:pt x="525" y="45"/>
                  <a:pt x="535" y="41"/>
                </a:cubicBezTo>
                <a:cubicBezTo>
                  <a:pt x="537" y="41"/>
                  <a:pt x="555" y="33"/>
                  <a:pt x="560" y="32"/>
                </a:cubicBezTo>
                <a:cubicBezTo>
                  <a:pt x="554" y="33"/>
                  <a:pt x="527" y="39"/>
                  <a:pt x="518" y="44"/>
                </a:cubicBezTo>
                <a:cubicBezTo>
                  <a:pt x="520" y="44"/>
                  <a:pt x="520" y="44"/>
                  <a:pt x="520" y="44"/>
                </a:cubicBezTo>
                <a:cubicBezTo>
                  <a:pt x="518" y="46"/>
                  <a:pt x="518" y="46"/>
                  <a:pt x="518" y="46"/>
                </a:cubicBezTo>
                <a:cubicBezTo>
                  <a:pt x="509" y="48"/>
                  <a:pt x="509" y="48"/>
                  <a:pt x="507" y="48"/>
                </a:cubicBezTo>
                <a:cubicBezTo>
                  <a:pt x="509" y="48"/>
                  <a:pt x="509" y="48"/>
                  <a:pt x="509" y="48"/>
                </a:cubicBezTo>
                <a:cubicBezTo>
                  <a:pt x="507" y="48"/>
                  <a:pt x="507" y="50"/>
                  <a:pt x="507" y="50"/>
                </a:cubicBezTo>
                <a:cubicBezTo>
                  <a:pt x="506" y="50"/>
                  <a:pt x="506" y="50"/>
                  <a:pt x="504" y="50"/>
                </a:cubicBezTo>
                <a:cubicBezTo>
                  <a:pt x="505" y="48"/>
                  <a:pt x="506" y="48"/>
                  <a:pt x="508" y="47"/>
                </a:cubicBezTo>
                <a:cubicBezTo>
                  <a:pt x="510" y="46"/>
                  <a:pt x="512" y="46"/>
                  <a:pt x="515" y="44"/>
                </a:cubicBezTo>
                <a:cubicBezTo>
                  <a:pt x="514" y="44"/>
                  <a:pt x="514" y="44"/>
                  <a:pt x="514" y="44"/>
                </a:cubicBezTo>
                <a:cubicBezTo>
                  <a:pt x="515" y="44"/>
                  <a:pt x="515" y="44"/>
                  <a:pt x="516" y="43"/>
                </a:cubicBezTo>
                <a:cubicBezTo>
                  <a:pt x="515" y="44"/>
                  <a:pt x="513" y="44"/>
                  <a:pt x="513" y="44"/>
                </a:cubicBezTo>
                <a:cubicBezTo>
                  <a:pt x="511" y="44"/>
                  <a:pt x="511" y="44"/>
                  <a:pt x="511" y="44"/>
                </a:cubicBezTo>
                <a:cubicBezTo>
                  <a:pt x="512" y="43"/>
                  <a:pt x="514" y="42"/>
                  <a:pt x="517" y="41"/>
                </a:cubicBezTo>
                <a:cubicBezTo>
                  <a:pt x="520" y="39"/>
                  <a:pt x="537" y="33"/>
                  <a:pt x="537" y="33"/>
                </a:cubicBezTo>
                <a:cubicBezTo>
                  <a:pt x="537" y="33"/>
                  <a:pt x="537" y="33"/>
                  <a:pt x="539" y="33"/>
                </a:cubicBezTo>
                <a:cubicBezTo>
                  <a:pt x="539" y="33"/>
                  <a:pt x="539" y="33"/>
                  <a:pt x="539" y="33"/>
                </a:cubicBezTo>
                <a:cubicBezTo>
                  <a:pt x="539" y="32"/>
                  <a:pt x="539" y="32"/>
                  <a:pt x="539" y="32"/>
                </a:cubicBezTo>
                <a:cubicBezTo>
                  <a:pt x="536" y="33"/>
                  <a:pt x="532" y="34"/>
                  <a:pt x="531" y="35"/>
                </a:cubicBezTo>
                <a:cubicBezTo>
                  <a:pt x="529" y="35"/>
                  <a:pt x="529" y="35"/>
                  <a:pt x="529" y="35"/>
                </a:cubicBezTo>
                <a:cubicBezTo>
                  <a:pt x="524" y="37"/>
                  <a:pt x="485" y="54"/>
                  <a:pt x="476" y="57"/>
                </a:cubicBezTo>
                <a:cubicBezTo>
                  <a:pt x="443" y="72"/>
                  <a:pt x="443" y="72"/>
                  <a:pt x="427" y="79"/>
                </a:cubicBezTo>
                <a:cubicBezTo>
                  <a:pt x="420" y="83"/>
                  <a:pt x="408" y="88"/>
                  <a:pt x="401" y="92"/>
                </a:cubicBezTo>
                <a:cubicBezTo>
                  <a:pt x="410" y="88"/>
                  <a:pt x="420" y="85"/>
                  <a:pt x="429" y="79"/>
                </a:cubicBezTo>
                <a:cubicBezTo>
                  <a:pt x="429" y="79"/>
                  <a:pt x="429" y="79"/>
                  <a:pt x="430" y="79"/>
                </a:cubicBezTo>
                <a:close/>
                <a:moveTo>
                  <a:pt x="504" y="48"/>
                </a:moveTo>
                <a:cubicBezTo>
                  <a:pt x="505" y="48"/>
                  <a:pt x="506" y="47"/>
                  <a:pt x="507" y="47"/>
                </a:cubicBezTo>
                <a:cubicBezTo>
                  <a:pt x="506" y="47"/>
                  <a:pt x="506" y="47"/>
                  <a:pt x="505" y="48"/>
                </a:cubicBezTo>
                <a:cubicBezTo>
                  <a:pt x="506" y="47"/>
                  <a:pt x="507" y="47"/>
                  <a:pt x="507" y="47"/>
                </a:cubicBezTo>
                <a:cubicBezTo>
                  <a:pt x="507" y="47"/>
                  <a:pt x="506" y="48"/>
                  <a:pt x="506" y="48"/>
                </a:cubicBezTo>
                <a:cubicBezTo>
                  <a:pt x="504" y="48"/>
                  <a:pt x="504" y="48"/>
                  <a:pt x="504" y="48"/>
                </a:cubicBezTo>
                <a:cubicBezTo>
                  <a:pt x="502" y="48"/>
                  <a:pt x="502" y="48"/>
                  <a:pt x="502" y="48"/>
                </a:cubicBezTo>
                <a:cubicBezTo>
                  <a:pt x="503" y="48"/>
                  <a:pt x="503" y="48"/>
                  <a:pt x="504" y="48"/>
                </a:cubicBezTo>
                <a:close/>
                <a:moveTo>
                  <a:pt x="467" y="65"/>
                </a:moveTo>
                <a:cubicBezTo>
                  <a:pt x="467" y="66"/>
                  <a:pt x="464" y="66"/>
                  <a:pt x="462" y="68"/>
                </a:cubicBezTo>
                <a:cubicBezTo>
                  <a:pt x="464" y="66"/>
                  <a:pt x="466" y="66"/>
                  <a:pt x="467" y="65"/>
                </a:cubicBezTo>
                <a:close/>
                <a:moveTo>
                  <a:pt x="568" y="30"/>
                </a:moveTo>
                <a:cubicBezTo>
                  <a:pt x="570" y="30"/>
                  <a:pt x="570" y="30"/>
                  <a:pt x="570" y="30"/>
                </a:cubicBezTo>
                <a:cubicBezTo>
                  <a:pt x="569" y="30"/>
                  <a:pt x="568" y="30"/>
                  <a:pt x="567" y="30"/>
                </a:cubicBezTo>
                <a:cubicBezTo>
                  <a:pt x="567" y="30"/>
                  <a:pt x="567" y="30"/>
                  <a:pt x="568" y="30"/>
                </a:cubicBezTo>
                <a:cubicBezTo>
                  <a:pt x="566" y="30"/>
                  <a:pt x="564" y="31"/>
                  <a:pt x="563" y="32"/>
                </a:cubicBezTo>
                <a:cubicBezTo>
                  <a:pt x="563" y="32"/>
                  <a:pt x="562" y="32"/>
                  <a:pt x="562" y="32"/>
                </a:cubicBezTo>
                <a:cubicBezTo>
                  <a:pt x="562" y="32"/>
                  <a:pt x="563" y="32"/>
                  <a:pt x="563" y="32"/>
                </a:cubicBezTo>
                <a:cubicBezTo>
                  <a:pt x="563" y="32"/>
                  <a:pt x="562" y="32"/>
                  <a:pt x="562" y="32"/>
                </a:cubicBezTo>
                <a:cubicBezTo>
                  <a:pt x="564" y="33"/>
                  <a:pt x="564" y="32"/>
                  <a:pt x="570" y="32"/>
                </a:cubicBezTo>
                <a:cubicBezTo>
                  <a:pt x="573" y="30"/>
                  <a:pt x="575" y="30"/>
                  <a:pt x="575" y="30"/>
                </a:cubicBezTo>
                <a:cubicBezTo>
                  <a:pt x="577" y="30"/>
                  <a:pt x="577" y="30"/>
                  <a:pt x="577" y="30"/>
                </a:cubicBezTo>
                <a:cubicBezTo>
                  <a:pt x="579" y="30"/>
                  <a:pt x="579" y="30"/>
                  <a:pt x="579" y="30"/>
                </a:cubicBezTo>
                <a:cubicBezTo>
                  <a:pt x="580" y="29"/>
                  <a:pt x="581" y="28"/>
                  <a:pt x="582" y="26"/>
                </a:cubicBezTo>
                <a:cubicBezTo>
                  <a:pt x="576" y="28"/>
                  <a:pt x="572" y="29"/>
                  <a:pt x="568" y="30"/>
                </a:cubicBezTo>
                <a:close/>
                <a:moveTo>
                  <a:pt x="253" y="179"/>
                </a:moveTo>
                <a:cubicBezTo>
                  <a:pt x="250" y="181"/>
                  <a:pt x="248" y="183"/>
                  <a:pt x="245" y="185"/>
                </a:cubicBezTo>
                <a:cubicBezTo>
                  <a:pt x="247" y="184"/>
                  <a:pt x="250" y="182"/>
                  <a:pt x="253" y="180"/>
                </a:cubicBezTo>
                <a:lnTo>
                  <a:pt x="253" y="179"/>
                </a:lnTo>
                <a:close/>
                <a:moveTo>
                  <a:pt x="304" y="147"/>
                </a:moveTo>
                <a:cubicBezTo>
                  <a:pt x="304" y="146"/>
                  <a:pt x="304" y="146"/>
                  <a:pt x="304" y="146"/>
                </a:cubicBezTo>
                <a:cubicBezTo>
                  <a:pt x="297" y="150"/>
                  <a:pt x="291" y="155"/>
                  <a:pt x="286" y="158"/>
                </a:cubicBezTo>
                <a:cubicBezTo>
                  <a:pt x="267" y="170"/>
                  <a:pt x="260" y="174"/>
                  <a:pt x="254" y="178"/>
                </a:cubicBezTo>
                <a:cubicBezTo>
                  <a:pt x="255" y="178"/>
                  <a:pt x="255" y="178"/>
                  <a:pt x="255" y="178"/>
                </a:cubicBezTo>
                <a:cubicBezTo>
                  <a:pt x="286" y="158"/>
                  <a:pt x="304" y="147"/>
                  <a:pt x="304" y="147"/>
                </a:cubicBezTo>
                <a:close/>
                <a:moveTo>
                  <a:pt x="320" y="137"/>
                </a:moveTo>
                <a:cubicBezTo>
                  <a:pt x="323" y="135"/>
                  <a:pt x="325" y="134"/>
                  <a:pt x="328" y="133"/>
                </a:cubicBezTo>
                <a:cubicBezTo>
                  <a:pt x="325" y="134"/>
                  <a:pt x="323" y="135"/>
                  <a:pt x="320" y="137"/>
                </a:cubicBezTo>
                <a:close/>
                <a:moveTo>
                  <a:pt x="316" y="140"/>
                </a:moveTo>
                <a:cubicBezTo>
                  <a:pt x="317" y="139"/>
                  <a:pt x="319" y="138"/>
                  <a:pt x="320" y="137"/>
                </a:cubicBezTo>
                <a:cubicBezTo>
                  <a:pt x="319" y="138"/>
                  <a:pt x="317" y="139"/>
                  <a:pt x="316" y="140"/>
                </a:cubicBezTo>
                <a:close/>
                <a:moveTo>
                  <a:pt x="227" y="199"/>
                </a:moveTo>
                <a:cubicBezTo>
                  <a:pt x="227" y="198"/>
                  <a:pt x="227" y="198"/>
                  <a:pt x="227" y="197"/>
                </a:cubicBezTo>
                <a:cubicBezTo>
                  <a:pt x="228" y="197"/>
                  <a:pt x="228" y="197"/>
                  <a:pt x="228" y="197"/>
                </a:cubicBezTo>
                <a:cubicBezTo>
                  <a:pt x="229" y="197"/>
                  <a:pt x="229" y="197"/>
                  <a:pt x="229" y="197"/>
                </a:cubicBezTo>
                <a:cubicBezTo>
                  <a:pt x="229" y="197"/>
                  <a:pt x="229" y="197"/>
                  <a:pt x="229" y="197"/>
                </a:cubicBezTo>
                <a:cubicBezTo>
                  <a:pt x="232" y="194"/>
                  <a:pt x="236" y="191"/>
                  <a:pt x="242" y="188"/>
                </a:cubicBezTo>
                <a:cubicBezTo>
                  <a:pt x="243" y="187"/>
                  <a:pt x="244" y="186"/>
                  <a:pt x="245" y="185"/>
                </a:cubicBezTo>
                <a:cubicBezTo>
                  <a:pt x="239" y="189"/>
                  <a:pt x="233" y="193"/>
                  <a:pt x="227" y="197"/>
                </a:cubicBezTo>
                <a:cubicBezTo>
                  <a:pt x="227" y="197"/>
                  <a:pt x="227" y="197"/>
                  <a:pt x="227" y="198"/>
                </a:cubicBezTo>
                <a:cubicBezTo>
                  <a:pt x="227" y="198"/>
                  <a:pt x="227" y="198"/>
                  <a:pt x="227" y="198"/>
                </a:cubicBezTo>
                <a:cubicBezTo>
                  <a:pt x="227" y="198"/>
                  <a:pt x="227" y="199"/>
                  <a:pt x="227" y="199"/>
                </a:cubicBezTo>
                <a:close/>
                <a:moveTo>
                  <a:pt x="224" y="200"/>
                </a:moveTo>
                <a:cubicBezTo>
                  <a:pt x="224" y="200"/>
                  <a:pt x="223" y="200"/>
                  <a:pt x="223" y="201"/>
                </a:cubicBezTo>
                <a:cubicBezTo>
                  <a:pt x="223" y="201"/>
                  <a:pt x="223" y="200"/>
                  <a:pt x="223" y="200"/>
                </a:cubicBezTo>
                <a:cubicBezTo>
                  <a:pt x="224" y="200"/>
                  <a:pt x="224" y="200"/>
                  <a:pt x="224" y="200"/>
                </a:cubicBezTo>
                <a:close/>
                <a:moveTo>
                  <a:pt x="227" y="198"/>
                </a:moveTo>
                <a:cubicBezTo>
                  <a:pt x="227" y="198"/>
                  <a:pt x="226" y="198"/>
                  <a:pt x="226" y="198"/>
                </a:cubicBezTo>
                <a:cubicBezTo>
                  <a:pt x="227" y="198"/>
                  <a:pt x="227" y="198"/>
                  <a:pt x="227" y="198"/>
                </a:cubicBezTo>
                <a:close/>
                <a:moveTo>
                  <a:pt x="220" y="202"/>
                </a:moveTo>
                <a:cubicBezTo>
                  <a:pt x="220" y="203"/>
                  <a:pt x="220" y="203"/>
                  <a:pt x="220" y="203"/>
                </a:cubicBezTo>
                <a:cubicBezTo>
                  <a:pt x="220" y="203"/>
                  <a:pt x="220" y="202"/>
                  <a:pt x="221" y="202"/>
                </a:cubicBezTo>
                <a:cubicBezTo>
                  <a:pt x="220" y="202"/>
                  <a:pt x="220" y="202"/>
                  <a:pt x="220" y="202"/>
                </a:cubicBezTo>
                <a:close/>
                <a:moveTo>
                  <a:pt x="110" y="317"/>
                </a:moveTo>
                <a:cubicBezTo>
                  <a:pt x="110" y="316"/>
                  <a:pt x="111" y="316"/>
                  <a:pt x="112" y="316"/>
                </a:cubicBezTo>
                <a:cubicBezTo>
                  <a:pt x="111" y="316"/>
                  <a:pt x="110" y="316"/>
                  <a:pt x="110" y="317"/>
                </a:cubicBezTo>
                <a:close/>
                <a:moveTo>
                  <a:pt x="26" y="375"/>
                </a:moveTo>
                <a:cubicBezTo>
                  <a:pt x="29" y="371"/>
                  <a:pt x="29" y="371"/>
                  <a:pt x="29" y="371"/>
                </a:cubicBezTo>
                <a:cubicBezTo>
                  <a:pt x="27" y="371"/>
                  <a:pt x="27" y="373"/>
                  <a:pt x="26" y="375"/>
                </a:cubicBezTo>
                <a:close/>
                <a:moveTo>
                  <a:pt x="172" y="299"/>
                </a:moveTo>
                <a:cubicBezTo>
                  <a:pt x="172" y="299"/>
                  <a:pt x="172" y="299"/>
                  <a:pt x="172" y="299"/>
                </a:cubicBezTo>
                <a:cubicBezTo>
                  <a:pt x="173" y="299"/>
                  <a:pt x="173" y="299"/>
                  <a:pt x="174" y="299"/>
                </a:cubicBezTo>
                <a:lnTo>
                  <a:pt x="172" y="299"/>
                </a:lnTo>
                <a:close/>
                <a:moveTo>
                  <a:pt x="311" y="142"/>
                </a:moveTo>
                <a:cubicBezTo>
                  <a:pt x="310" y="143"/>
                  <a:pt x="308" y="143"/>
                  <a:pt x="306" y="145"/>
                </a:cubicBezTo>
                <a:cubicBezTo>
                  <a:pt x="308" y="144"/>
                  <a:pt x="310" y="143"/>
                  <a:pt x="312" y="142"/>
                </a:cubicBezTo>
                <a:cubicBezTo>
                  <a:pt x="311" y="142"/>
                  <a:pt x="311" y="142"/>
                  <a:pt x="311" y="142"/>
                </a:cubicBezTo>
                <a:close/>
                <a:moveTo>
                  <a:pt x="222" y="201"/>
                </a:moveTo>
                <a:cubicBezTo>
                  <a:pt x="222" y="201"/>
                  <a:pt x="223" y="201"/>
                  <a:pt x="223" y="201"/>
                </a:cubicBezTo>
                <a:cubicBezTo>
                  <a:pt x="222" y="201"/>
                  <a:pt x="222" y="201"/>
                  <a:pt x="222" y="201"/>
                </a:cubicBezTo>
                <a:close/>
                <a:moveTo>
                  <a:pt x="304" y="145"/>
                </a:moveTo>
                <a:cubicBezTo>
                  <a:pt x="304" y="145"/>
                  <a:pt x="304" y="145"/>
                  <a:pt x="304" y="146"/>
                </a:cubicBezTo>
                <a:cubicBezTo>
                  <a:pt x="305" y="146"/>
                  <a:pt x="305" y="146"/>
                  <a:pt x="306" y="145"/>
                </a:cubicBezTo>
                <a:cubicBezTo>
                  <a:pt x="304" y="145"/>
                  <a:pt x="304" y="145"/>
                  <a:pt x="304" y="145"/>
                </a:cubicBezTo>
                <a:close/>
                <a:moveTo>
                  <a:pt x="253" y="178"/>
                </a:moveTo>
                <a:cubicBezTo>
                  <a:pt x="253" y="179"/>
                  <a:pt x="253" y="179"/>
                  <a:pt x="253" y="179"/>
                </a:cubicBezTo>
                <a:cubicBezTo>
                  <a:pt x="253" y="179"/>
                  <a:pt x="254" y="179"/>
                  <a:pt x="254" y="178"/>
                </a:cubicBezTo>
                <a:cubicBezTo>
                  <a:pt x="253" y="178"/>
                  <a:pt x="253" y="178"/>
                  <a:pt x="253" y="178"/>
                </a:cubicBezTo>
                <a:close/>
                <a:moveTo>
                  <a:pt x="225" y="199"/>
                </a:moveTo>
                <a:cubicBezTo>
                  <a:pt x="225" y="199"/>
                  <a:pt x="225" y="199"/>
                  <a:pt x="224" y="200"/>
                </a:cubicBezTo>
                <a:cubicBezTo>
                  <a:pt x="225" y="199"/>
                  <a:pt x="225" y="199"/>
                  <a:pt x="226" y="198"/>
                </a:cubicBezTo>
                <a:cubicBezTo>
                  <a:pt x="226" y="199"/>
                  <a:pt x="226" y="199"/>
                  <a:pt x="225" y="199"/>
                </a:cubicBezTo>
                <a:close/>
                <a:moveTo>
                  <a:pt x="316" y="140"/>
                </a:moveTo>
                <a:cubicBezTo>
                  <a:pt x="315" y="140"/>
                  <a:pt x="314" y="141"/>
                  <a:pt x="312" y="142"/>
                </a:cubicBezTo>
                <a:cubicBezTo>
                  <a:pt x="313" y="142"/>
                  <a:pt x="313" y="142"/>
                  <a:pt x="313" y="142"/>
                </a:cubicBezTo>
                <a:cubicBezTo>
                  <a:pt x="314" y="141"/>
                  <a:pt x="315" y="140"/>
                  <a:pt x="316" y="140"/>
                </a:cubicBezTo>
                <a:close/>
                <a:moveTo>
                  <a:pt x="1127" y="171"/>
                </a:moveTo>
                <a:cubicBezTo>
                  <a:pt x="1127" y="171"/>
                  <a:pt x="1127" y="171"/>
                  <a:pt x="1127" y="171"/>
                </a:cubicBezTo>
                <a:cubicBezTo>
                  <a:pt x="1127" y="171"/>
                  <a:pt x="1127" y="171"/>
                  <a:pt x="1127" y="171"/>
                </a:cubicBezTo>
                <a:cubicBezTo>
                  <a:pt x="1127" y="171"/>
                  <a:pt x="1127" y="171"/>
                  <a:pt x="1127" y="171"/>
                </a:cubicBezTo>
                <a:close/>
                <a:moveTo>
                  <a:pt x="718" y="243"/>
                </a:moveTo>
                <a:cubicBezTo>
                  <a:pt x="718" y="243"/>
                  <a:pt x="718" y="243"/>
                  <a:pt x="718" y="243"/>
                </a:cubicBezTo>
                <a:cubicBezTo>
                  <a:pt x="717" y="243"/>
                  <a:pt x="717" y="243"/>
                  <a:pt x="716" y="243"/>
                </a:cubicBezTo>
                <a:cubicBezTo>
                  <a:pt x="716" y="243"/>
                  <a:pt x="716" y="243"/>
                  <a:pt x="718" y="243"/>
                </a:cubicBezTo>
                <a:close/>
                <a:moveTo>
                  <a:pt x="1129" y="171"/>
                </a:moveTo>
                <a:cubicBezTo>
                  <a:pt x="1128" y="171"/>
                  <a:pt x="1127" y="171"/>
                  <a:pt x="1127" y="171"/>
                </a:cubicBezTo>
                <a:cubicBezTo>
                  <a:pt x="1128" y="173"/>
                  <a:pt x="1129" y="173"/>
                  <a:pt x="1129" y="173"/>
                </a:cubicBezTo>
                <a:lnTo>
                  <a:pt x="1129" y="171"/>
                </a:lnTo>
                <a:close/>
                <a:moveTo>
                  <a:pt x="731" y="307"/>
                </a:moveTo>
                <a:cubicBezTo>
                  <a:pt x="736" y="309"/>
                  <a:pt x="736" y="307"/>
                  <a:pt x="738" y="305"/>
                </a:cubicBezTo>
                <a:cubicBezTo>
                  <a:pt x="740" y="305"/>
                  <a:pt x="740" y="305"/>
                  <a:pt x="740" y="305"/>
                </a:cubicBezTo>
                <a:cubicBezTo>
                  <a:pt x="738" y="303"/>
                  <a:pt x="736" y="301"/>
                  <a:pt x="735" y="301"/>
                </a:cubicBezTo>
                <a:cubicBezTo>
                  <a:pt x="729" y="301"/>
                  <a:pt x="729" y="301"/>
                  <a:pt x="729" y="301"/>
                </a:cubicBezTo>
                <a:cubicBezTo>
                  <a:pt x="729" y="303"/>
                  <a:pt x="729" y="303"/>
                  <a:pt x="729" y="305"/>
                </a:cubicBezTo>
                <a:cubicBezTo>
                  <a:pt x="729" y="305"/>
                  <a:pt x="729" y="307"/>
                  <a:pt x="731" y="307"/>
                </a:cubicBezTo>
                <a:close/>
                <a:moveTo>
                  <a:pt x="408" y="118"/>
                </a:moveTo>
                <a:cubicBezTo>
                  <a:pt x="408" y="120"/>
                  <a:pt x="408" y="120"/>
                  <a:pt x="408" y="120"/>
                </a:cubicBezTo>
                <a:cubicBezTo>
                  <a:pt x="408" y="120"/>
                  <a:pt x="408" y="120"/>
                  <a:pt x="432" y="105"/>
                </a:cubicBezTo>
                <a:cubicBezTo>
                  <a:pt x="434" y="105"/>
                  <a:pt x="434" y="103"/>
                  <a:pt x="434" y="103"/>
                </a:cubicBezTo>
                <a:cubicBezTo>
                  <a:pt x="434" y="105"/>
                  <a:pt x="434" y="105"/>
                  <a:pt x="432" y="107"/>
                </a:cubicBezTo>
                <a:cubicBezTo>
                  <a:pt x="433" y="107"/>
                  <a:pt x="433" y="107"/>
                  <a:pt x="433" y="107"/>
                </a:cubicBezTo>
                <a:cubicBezTo>
                  <a:pt x="432" y="107"/>
                  <a:pt x="432" y="108"/>
                  <a:pt x="430" y="109"/>
                </a:cubicBezTo>
                <a:cubicBezTo>
                  <a:pt x="430" y="110"/>
                  <a:pt x="430" y="110"/>
                  <a:pt x="430" y="110"/>
                </a:cubicBezTo>
                <a:cubicBezTo>
                  <a:pt x="434" y="110"/>
                  <a:pt x="458" y="98"/>
                  <a:pt x="460" y="94"/>
                </a:cubicBezTo>
                <a:cubicBezTo>
                  <a:pt x="463" y="92"/>
                  <a:pt x="465" y="90"/>
                  <a:pt x="469" y="90"/>
                </a:cubicBezTo>
                <a:cubicBezTo>
                  <a:pt x="471" y="90"/>
                  <a:pt x="471" y="90"/>
                  <a:pt x="471" y="90"/>
                </a:cubicBezTo>
                <a:cubicBezTo>
                  <a:pt x="471" y="90"/>
                  <a:pt x="471" y="90"/>
                  <a:pt x="476" y="87"/>
                </a:cubicBezTo>
                <a:cubicBezTo>
                  <a:pt x="478" y="87"/>
                  <a:pt x="478" y="87"/>
                  <a:pt x="478" y="87"/>
                </a:cubicBezTo>
                <a:cubicBezTo>
                  <a:pt x="478" y="87"/>
                  <a:pt x="476" y="87"/>
                  <a:pt x="476" y="88"/>
                </a:cubicBezTo>
                <a:cubicBezTo>
                  <a:pt x="476" y="88"/>
                  <a:pt x="476" y="89"/>
                  <a:pt x="475" y="90"/>
                </a:cubicBezTo>
                <a:cubicBezTo>
                  <a:pt x="476" y="90"/>
                  <a:pt x="476" y="90"/>
                  <a:pt x="476" y="90"/>
                </a:cubicBezTo>
                <a:cubicBezTo>
                  <a:pt x="474" y="92"/>
                  <a:pt x="474" y="92"/>
                  <a:pt x="474" y="92"/>
                </a:cubicBezTo>
                <a:cubicBezTo>
                  <a:pt x="473" y="92"/>
                  <a:pt x="473" y="92"/>
                  <a:pt x="473" y="92"/>
                </a:cubicBezTo>
                <a:cubicBezTo>
                  <a:pt x="471" y="92"/>
                  <a:pt x="471" y="94"/>
                  <a:pt x="471" y="94"/>
                </a:cubicBezTo>
                <a:cubicBezTo>
                  <a:pt x="469" y="94"/>
                  <a:pt x="469" y="94"/>
                  <a:pt x="469" y="94"/>
                </a:cubicBezTo>
                <a:cubicBezTo>
                  <a:pt x="469" y="96"/>
                  <a:pt x="469" y="96"/>
                  <a:pt x="469" y="96"/>
                </a:cubicBezTo>
                <a:cubicBezTo>
                  <a:pt x="467" y="96"/>
                  <a:pt x="467" y="96"/>
                  <a:pt x="467" y="96"/>
                </a:cubicBezTo>
                <a:cubicBezTo>
                  <a:pt x="467" y="96"/>
                  <a:pt x="467" y="96"/>
                  <a:pt x="465" y="96"/>
                </a:cubicBezTo>
                <a:cubicBezTo>
                  <a:pt x="465" y="98"/>
                  <a:pt x="465" y="98"/>
                  <a:pt x="465" y="98"/>
                </a:cubicBezTo>
                <a:cubicBezTo>
                  <a:pt x="463" y="98"/>
                  <a:pt x="462" y="99"/>
                  <a:pt x="458" y="101"/>
                </a:cubicBezTo>
                <a:cubicBezTo>
                  <a:pt x="458" y="101"/>
                  <a:pt x="463" y="101"/>
                  <a:pt x="478" y="94"/>
                </a:cubicBezTo>
                <a:cubicBezTo>
                  <a:pt x="482" y="94"/>
                  <a:pt x="484" y="94"/>
                  <a:pt x="489" y="90"/>
                </a:cubicBezTo>
                <a:cubicBezTo>
                  <a:pt x="489" y="92"/>
                  <a:pt x="489" y="92"/>
                  <a:pt x="489" y="92"/>
                </a:cubicBezTo>
                <a:cubicBezTo>
                  <a:pt x="491" y="92"/>
                  <a:pt x="491" y="92"/>
                  <a:pt x="491" y="92"/>
                </a:cubicBezTo>
                <a:cubicBezTo>
                  <a:pt x="491" y="90"/>
                  <a:pt x="491" y="90"/>
                  <a:pt x="493" y="90"/>
                </a:cubicBezTo>
                <a:cubicBezTo>
                  <a:pt x="495" y="90"/>
                  <a:pt x="495" y="90"/>
                  <a:pt x="495" y="90"/>
                </a:cubicBezTo>
                <a:cubicBezTo>
                  <a:pt x="495" y="92"/>
                  <a:pt x="495" y="92"/>
                  <a:pt x="495" y="92"/>
                </a:cubicBezTo>
                <a:cubicBezTo>
                  <a:pt x="495" y="90"/>
                  <a:pt x="496" y="90"/>
                  <a:pt x="496" y="90"/>
                </a:cubicBezTo>
                <a:cubicBezTo>
                  <a:pt x="498" y="90"/>
                  <a:pt x="498" y="90"/>
                  <a:pt x="498" y="90"/>
                </a:cubicBezTo>
                <a:cubicBezTo>
                  <a:pt x="498" y="90"/>
                  <a:pt x="498" y="90"/>
                  <a:pt x="500" y="90"/>
                </a:cubicBezTo>
                <a:cubicBezTo>
                  <a:pt x="500" y="88"/>
                  <a:pt x="502" y="88"/>
                  <a:pt x="502" y="88"/>
                </a:cubicBezTo>
                <a:cubicBezTo>
                  <a:pt x="504" y="88"/>
                  <a:pt x="504" y="88"/>
                  <a:pt x="504" y="88"/>
                </a:cubicBezTo>
                <a:cubicBezTo>
                  <a:pt x="506" y="87"/>
                  <a:pt x="506" y="87"/>
                  <a:pt x="509" y="85"/>
                </a:cubicBezTo>
                <a:cubicBezTo>
                  <a:pt x="507" y="85"/>
                  <a:pt x="507" y="85"/>
                  <a:pt x="504" y="87"/>
                </a:cubicBezTo>
                <a:cubicBezTo>
                  <a:pt x="507" y="83"/>
                  <a:pt x="511" y="79"/>
                  <a:pt x="517" y="77"/>
                </a:cubicBezTo>
                <a:cubicBezTo>
                  <a:pt x="517" y="76"/>
                  <a:pt x="517" y="76"/>
                  <a:pt x="517" y="76"/>
                </a:cubicBezTo>
                <a:cubicBezTo>
                  <a:pt x="517" y="76"/>
                  <a:pt x="517" y="76"/>
                  <a:pt x="520" y="76"/>
                </a:cubicBezTo>
                <a:cubicBezTo>
                  <a:pt x="520" y="74"/>
                  <a:pt x="520" y="74"/>
                  <a:pt x="520" y="74"/>
                </a:cubicBezTo>
                <a:cubicBezTo>
                  <a:pt x="524" y="74"/>
                  <a:pt x="524" y="74"/>
                  <a:pt x="524" y="74"/>
                </a:cubicBezTo>
                <a:cubicBezTo>
                  <a:pt x="524" y="72"/>
                  <a:pt x="524" y="72"/>
                  <a:pt x="524" y="72"/>
                </a:cubicBezTo>
                <a:cubicBezTo>
                  <a:pt x="522" y="72"/>
                  <a:pt x="522" y="72"/>
                  <a:pt x="522" y="72"/>
                </a:cubicBezTo>
                <a:cubicBezTo>
                  <a:pt x="537" y="66"/>
                  <a:pt x="537" y="66"/>
                  <a:pt x="544" y="63"/>
                </a:cubicBezTo>
                <a:cubicBezTo>
                  <a:pt x="544" y="63"/>
                  <a:pt x="544" y="63"/>
                  <a:pt x="543" y="63"/>
                </a:cubicBezTo>
                <a:cubicBezTo>
                  <a:pt x="548" y="61"/>
                  <a:pt x="548" y="61"/>
                  <a:pt x="548" y="61"/>
                </a:cubicBezTo>
                <a:cubicBezTo>
                  <a:pt x="548" y="61"/>
                  <a:pt x="548" y="59"/>
                  <a:pt x="546" y="59"/>
                </a:cubicBezTo>
                <a:cubicBezTo>
                  <a:pt x="548" y="59"/>
                  <a:pt x="548" y="59"/>
                  <a:pt x="548" y="59"/>
                </a:cubicBezTo>
                <a:cubicBezTo>
                  <a:pt x="548" y="59"/>
                  <a:pt x="548" y="59"/>
                  <a:pt x="550" y="59"/>
                </a:cubicBezTo>
                <a:cubicBezTo>
                  <a:pt x="551" y="57"/>
                  <a:pt x="551" y="57"/>
                  <a:pt x="551" y="57"/>
                </a:cubicBezTo>
                <a:cubicBezTo>
                  <a:pt x="553" y="57"/>
                  <a:pt x="553" y="57"/>
                  <a:pt x="553" y="57"/>
                </a:cubicBezTo>
                <a:cubicBezTo>
                  <a:pt x="555" y="57"/>
                  <a:pt x="555" y="57"/>
                  <a:pt x="555" y="57"/>
                </a:cubicBezTo>
                <a:cubicBezTo>
                  <a:pt x="555" y="55"/>
                  <a:pt x="555" y="55"/>
                  <a:pt x="555" y="55"/>
                </a:cubicBezTo>
                <a:cubicBezTo>
                  <a:pt x="557" y="55"/>
                  <a:pt x="557" y="55"/>
                  <a:pt x="572" y="46"/>
                </a:cubicBezTo>
                <a:cubicBezTo>
                  <a:pt x="570" y="44"/>
                  <a:pt x="570" y="44"/>
                  <a:pt x="566" y="46"/>
                </a:cubicBezTo>
                <a:cubicBezTo>
                  <a:pt x="557" y="50"/>
                  <a:pt x="557" y="50"/>
                  <a:pt x="557" y="50"/>
                </a:cubicBezTo>
                <a:cubicBezTo>
                  <a:pt x="557" y="48"/>
                  <a:pt x="557" y="48"/>
                  <a:pt x="557" y="48"/>
                </a:cubicBezTo>
                <a:cubicBezTo>
                  <a:pt x="559" y="48"/>
                  <a:pt x="559" y="48"/>
                  <a:pt x="559" y="48"/>
                </a:cubicBezTo>
                <a:cubicBezTo>
                  <a:pt x="559" y="48"/>
                  <a:pt x="559" y="48"/>
                  <a:pt x="561" y="46"/>
                </a:cubicBezTo>
                <a:cubicBezTo>
                  <a:pt x="562" y="46"/>
                  <a:pt x="562" y="46"/>
                  <a:pt x="562" y="46"/>
                </a:cubicBezTo>
                <a:cubicBezTo>
                  <a:pt x="562" y="46"/>
                  <a:pt x="562" y="46"/>
                  <a:pt x="564" y="46"/>
                </a:cubicBezTo>
                <a:cubicBezTo>
                  <a:pt x="566" y="44"/>
                  <a:pt x="566" y="44"/>
                  <a:pt x="566" y="44"/>
                </a:cubicBezTo>
                <a:cubicBezTo>
                  <a:pt x="562" y="44"/>
                  <a:pt x="561" y="46"/>
                  <a:pt x="551" y="48"/>
                </a:cubicBezTo>
                <a:cubicBezTo>
                  <a:pt x="557" y="46"/>
                  <a:pt x="561" y="44"/>
                  <a:pt x="564" y="43"/>
                </a:cubicBezTo>
                <a:cubicBezTo>
                  <a:pt x="564" y="43"/>
                  <a:pt x="573" y="41"/>
                  <a:pt x="579" y="39"/>
                </a:cubicBezTo>
                <a:cubicBezTo>
                  <a:pt x="577" y="37"/>
                  <a:pt x="577" y="37"/>
                  <a:pt x="577" y="37"/>
                </a:cubicBezTo>
                <a:cubicBezTo>
                  <a:pt x="573" y="37"/>
                  <a:pt x="562" y="37"/>
                  <a:pt x="539" y="46"/>
                </a:cubicBezTo>
                <a:cubicBezTo>
                  <a:pt x="539" y="44"/>
                  <a:pt x="539" y="44"/>
                  <a:pt x="539" y="44"/>
                </a:cubicBezTo>
                <a:cubicBezTo>
                  <a:pt x="551" y="41"/>
                  <a:pt x="562" y="39"/>
                  <a:pt x="575" y="33"/>
                </a:cubicBezTo>
                <a:cubicBezTo>
                  <a:pt x="570" y="30"/>
                  <a:pt x="528" y="46"/>
                  <a:pt x="528" y="46"/>
                </a:cubicBezTo>
                <a:cubicBezTo>
                  <a:pt x="528" y="46"/>
                  <a:pt x="528" y="46"/>
                  <a:pt x="531" y="46"/>
                </a:cubicBezTo>
                <a:cubicBezTo>
                  <a:pt x="531" y="48"/>
                  <a:pt x="528" y="48"/>
                  <a:pt x="528" y="50"/>
                </a:cubicBezTo>
                <a:cubicBezTo>
                  <a:pt x="528" y="50"/>
                  <a:pt x="528" y="50"/>
                  <a:pt x="531" y="48"/>
                </a:cubicBezTo>
                <a:cubicBezTo>
                  <a:pt x="524" y="51"/>
                  <a:pt x="524" y="52"/>
                  <a:pt x="524" y="53"/>
                </a:cubicBezTo>
                <a:cubicBezTo>
                  <a:pt x="525" y="53"/>
                  <a:pt x="526" y="53"/>
                  <a:pt x="528" y="52"/>
                </a:cubicBezTo>
                <a:cubicBezTo>
                  <a:pt x="528" y="52"/>
                  <a:pt x="527" y="53"/>
                  <a:pt x="525" y="54"/>
                </a:cubicBezTo>
                <a:cubicBezTo>
                  <a:pt x="526" y="54"/>
                  <a:pt x="526" y="54"/>
                  <a:pt x="527" y="54"/>
                </a:cubicBezTo>
                <a:cubicBezTo>
                  <a:pt x="527" y="54"/>
                  <a:pt x="526" y="54"/>
                  <a:pt x="524" y="55"/>
                </a:cubicBezTo>
                <a:cubicBezTo>
                  <a:pt x="526" y="55"/>
                  <a:pt x="528" y="55"/>
                  <a:pt x="533" y="52"/>
                </a:cubicBezTo>
                <a:cubicBezTo>
                  <a:pt x="531" y="54"/>
                  <a:pt x="529" y="55"/>
                  <a:pt x="528" y="57"/>
                </a:cubicBezTo>
                <a:cubicBezTo>
                  <a:pt x="528" y="57"/>
                  <a:pt x="528" y="57"/>
                  <a:pt x="526" y="57"/>
                </a:cubicBezTo>
                <a:cubicBezTo>
                  <a:pt x="526" y="59"/>
                  <a:pt x="524" y="59"/>
                  <a:pt x="524" y="59"/>
                </a:cubicBezTo>
                <a:cubicBezTo>
                  <a:pt x="522" y="59"/>
                  <a:pt x="522" y="59"/>
                  <a:pt x="522" y="59"/>
                </a:cubicBezTo>
                <a:cubicBezTo>
                  <a:pt x="522" y="61"/>
                  <a:pt x="522" y="61"/>
                  <a:pt x="522" y="61"/>
                </a:cubicBezTo>
                <a:cubicBezTo>
                  <a:pt x="520" y="62"/>
                  <a:pt x="517" y="62"/>
                  <a:pt x="515" y="63"/>
                </a:cubicBezTo>
                <a:cubicBezTo>
                  <a:pt x="515" y="65"/>
                  <a:pt x="514" y="65"/>
                  <a:pt x="502" y="72"/>
                </a:cubicBezTo>
                <a:cubicBezTo>
                  <a:pt x="500" y="72"/>
                  <a:pt x="500" y="72"/>
                  <a:pt x="500" y="72"/>
                </a:cubicBezTo>
                <a:cubicBezTo>
                  <a:pt x="500" y="72"/>
                  <a:pt x="500" y="72"/>
                  <a:pt x="498" y="72"/>
                </a:cubicBezTo>
                <a:cubicBezTo>
                  <a:pt x="498" y="74"/>
                  <a:pt x="498" y="74"/>
                  <a:pt x="498" y="74"/>
                </a:cubicBezTo>
                <a:cubicBezTo>
                  <a:pt x="496" y="74"/>
                  <a:pt x="496" y="74"/>
                  <a:pt x="496" y="74"/>
                </a:cubicBezTo>
                <a:cubicBezTo>
                  <a:pt x="491" y="74"/>
                  <a:pt x="487" y="76"/>
                  <a:pt x="484" y="76"/>
                </a:cubicBezTo>
                <a:cubicBezTo>
                  <a:pt x="482" y="76"/>
                  <a:pt x="482" y="77"/>
                  <a:pt x="482" y="77"/>
                </a:cubicBezTo>
                <a:cubicBezTo>
                  <a:pt x="480" y="77"/>
                  <a:pt x="478" y="79"/>
                  <a:pt x="476" y="79"/>
                </a:cubicBezTo>
                <a:cubicBezTo>
                  <a:pt x="478" y="81"/>
                  <a:pt x="478" y="81"/>
                  <a:pt x="478" y="81"/>
                </a:cubicBezTo>
                <a:cubicBezTo>
                  <a:pt x="474" y="82"/>
                  <a:pt x="468" y="84"/>
                  <a:pt x="458" y="88"/>
                </a:cubicBezTo>
                <a:cubicBezTo>
                  <a:pt x="474" y="81"/>
                  <a:pt x="474" y="81"/>
                  <a:pt x="476" y="79"/>
                </a:cubicBezTo>
                <a:cubicBezTo>
                  <a:pt x="476" y="77"/>
                  <a:pt x="476" y="77"/>
                  <a:pt x="474" y="77"/>
                </a:cubicBezTo>
                <a:cubicBezTo>
                  <a:pt x="474" y="77"/>
                  <a:pt x="474" y="79"/>
                  <a:pt x="473" y="79"/>
                </a:cubicBezTo>
                <a:cubicBezTo>
                  <a:pt x="462" y="85"/>
                  <a:pt x="462" y="85"/>
                  <a:pt x="458" y="81"/>
                </a:cubicBezTo>
                <a:cubicBezTo>
                  <a:pt x="460" y="81"/>
                  <a:pt x="460" y="81"/>
                  <a:pt x="460" y="81"/>
                </a:cubicBezTo>
                <a:cubicBezTo>
                  <a:pt x="460" y="79"/>
                  <a:pt x="460" y="79"/>
                  <a:pt x="460" y="79"/>
                </a:cubicBezTo>
                <a:cubicBezTo>
                  <a:pt x="454" y="83"/>
                  <a:pt x="454" y="83"/>
                  <a:pt x="452" y="81"/>
                </a:cubicBezTo>
                <a:cubicBezTo>
                  <a:pt x="451" y="83"/>
                  <a:pt x="451" y="83"/>
                  <a:pt x="451" y="83"/>
                </a:cubicBezTo>
                <a:cubicBezTo>
                  <a:pt x="449" y="83"/>
                  <a:pt x="449" y="83"/>
                  <a:pt x="449" y="85"/>
                </a:cubicBezTo>
                <a:cubicBezTo>
                  <a:pt x="447" y="85"/>
                  <a:pt x="447" y="85"/>
                  <a:pt x="443" y="87"/>
                </a:cubicBezTo>
                <a:cubicBezTo>
                  <a:pt x="441" y="87"/>
                  <a:pt x="441" y="87"/>
                  <a:pt x="441" y="87"/>
                </a:cubicBezTo>
                <a:cubicBezTo>
                  <a:pt x="440" y="87"/>
                  <a:pt x="440" y="87"/>
                  <a:pt x="440" y="87"/>
                </a:cubicBezTo>
                <a:cubicBezTo>
                  <a:pt x="438" y="88"/>
                  <a:pt x="438" y="88"/>
                  <a:pt x="438" y="88"/>
                </a:cubicBezTo>
                <a:cubicBezTo>
                  <a:pt x="436" y="88"/>
                  <a:pt x="436" y="88"/>
                  <a:pt x="436" y="88"/>
                </a:cubicBezTo>
                <a:cubicBezTo>
                  <a:pt x="434" y="90"/>
                  <a:pt x="434" y="90"/>
                  <a:pt x="434" y="90"/>
                </a:cubicBezTo>
                <a:cubicBezTo>
                  <a:pt x="432" y="90"/>
                  <a:pt x="432" y="90"/>
                  <a:pt x="432" y="90"/>
                </a:cubicBezTo>
                <a:cubicBezTo>
                  <a:pt x="430" y="90"/>
                  <a:pt x="430" y="92"/>
                  <a:pt x="430" y="92"/>
                </a:cubicBezTo>
                <a:cubicBezTo>
                  <a:pt x="432" y="92"/>
                  <a:pt x="432" y="92"/>
                  <a:pt x="432" y="92"/>
                </a:cubicBezTo>
                <a:cubicBezTo>
                  <a:pt x="432" y="92"/>
                  <a:pt x="432" y="92"/>
                  <a:pt x="434" y="92"/>
                </a:cubicBezTo>
                <a:cubicBezTo>
                  <a:pt x="432" y="94"/>
                  <a:pt x="432" y="94"/>
                  <a:pt x="430" y="96"/>
                </a:cubicBezTo>
                <a:cubicBezTo>
                  <a:pt x="432" y="96"/>
                  <a:pt x="432" y="94"/>
                  <a:pt x="434" y="94"/>
                </a:cubicBezTo>
                <a:cubicBezTo>
                  <a:pt x="436" y="92"/>
                  <a:pt x="436" y="92"/>
                  <a:pt x="436" y="92"/>
                </a:cubicBezTo>
                <a:cubicBezTo>
                  <a:pt x="436" y="92"/>
                  <a:pt x="436" y="92"/>
                  <a:pt x="436" y="94"/>
                </a:cubicBezTo>
                <a:cubicBezTo>
                  <a:pt x="432" y="96"/>
                  <a:pt x="432" y="96"/>
                  <a:pt x="418" y="105"/>
                </a:cubicBezTo>
                <a:cubicBezTo>
                  <a:pt x="418" y="107"/>
                  <a:pt x="418" y="107"/>
                  <a:pt x="418" y="107"/>
                </a:cubicBezTo>
                <a:cubicBezTo>
                  <a:pt x="416" y="107"/>
                  <a:pt x="416" y="107"/>
                  <a:pt x="416" y="107"/>
                </a:cubicBezTo>
                <a:cubicBezTo>
                  <a:pt x="414" y="107"/>
                  <a:pt x="414" y="107"/>
                  <a:pt x="414" y="107"/>
                </a:cubicBezTo>
                <a:cubicBezTo>
                  <a:pt x="412" y="109"/>
                  <a:pt x="410" y="110"/>
                  <a:pt x="408" y="112"/>
                </a:cubicBezTo>
                <a:cubicBezTo>
                  <a:pt x="410" y="112"/>
                  <a:pt x="410" y="112"/>
                  <a:pt x="418" y="109"/>
                </a:cubicBezTo>
                <a:cubicBezTo>
                  <a:pt x="414" y="110"/>
                  <a:pt x="410" y="114"/>
                  <a:pt x="408" y="118"/>
                </a:cubicBezTo>
                <a:close/>
                <a:moveTo>
                  <a:pt x="528" y="53"/>
                </a:moveTo>
                <a:cubicBezTo>
                  <a:pt x="528" y="53"/>
                  <a:pt x="528" y="52"/>
                  <a:pt x="529" y="52"/>
                </a:cubicBezTo>
                <a:cubicBezTo>
                  <a:pt x="529" y="52"/>
                  <a:pt x="529" y="52"/>
                  <a:pt x="529" y="52"/>
                </a:cubicBezTo>
                <a:cubicBezTo>
                  <a:pt x="529" y="53"/>
                  <a:pt x="528" y="53"/>
                  <a:pt x="528" y="53"/>
                </a:cubicBezTo>
                <a:close/>
                <a:moveTo>
                  <a:pt x="485" y="77"/>
                </a:moveTo>
                <a:cubicBezTo>
                  <a:pt x="484" y="78"/>
                  <a:pt x="483" y="79"/>
                  <a:pt x="479" y="80"/>
                </a:cubicBezTo>
                <a:cubicBezTo>
                  <a:pt x="481" y="79"/>
                  <a:pt x="483" y="79"/>
                  <a:pt x="485" y="77"/>
                </a:cubicBezTo>
                <a:close/>
                <a:moveTo>
                  <a:pt x="233" y="246"/>
                </a:moveTo>
                <a:cubicBezTo>
                  <a:pt x="233" y="246"/>
                  <a:pt x="233" y="246"/>
                  <a:pt x="233" y="244"/>
                </a:cubicBezTo>
                <a:cubicBezTo>
                  <a:pt x="233" y="244"/>
                  <a:pt x="229" y="244"/>
                  <a:pt x="223" y="246"/>
                </a:cubicBezTo>
                <a:cubicBezTo>
                  <a:pt x="211" y="254"/>
                  <a:pt x="198" y="263"/>
                  <a:pt x="185" y="270"/>
                </a:cubicBezTo>
                <a:cubicBezTo>
                  <a:pt x="183" y="272"/>
                  <a:pt x="181" y="274"/>
                  <a:pt x="178" y="276"/>
                </a:cubicBezTo>
                <a:cubicBezTo>
                  <a:pt x="178" y="276"/>
                  <a:pt x="176" y="276"/>
                  <a:pt x="165" y="283"/>
                </a:cubicBezTo>
                <a:cubicBezTo>
                  <a:pt x="163" y="285"/>
                  <a:pt x="159" y="285"/>
                  <a:pt x="157" y="287"/>
                </a:cubicBezTo>
                <a:cubicBezTo>
                  <a:pt x="157" y="287"/>
                  <a:pt x="154" y="290"/>
                  <a:pt x="148" y="294"/>
                </a:cubicBezTo>
                <a:cubicBezTo>
                  <a:pt x="150" y="294"/>
                  <a:pt x="152" y="294"/>
                  <a:pt x="152" y="296"/>
                </a:cubicBezTo>
                <a:cubicBezTo>
                  <a:pt x="154" y="298"/>
                  <a:pt x="154" y="299"/>
                  <a:pt x="161" y="296"/>
                </a:cubicBezTo>
                <a:cubicBezTo>
                  <a:pt x="161" y="298"/>
                  <a:pt x="161" y="298"/>
                  <a:pt x="159" y="298"/>
                </a:cubicBezTo>
                <a:cubicBezTo>
                  <a:pt x="159" y="298"/>
                  <a:pt x="157" y="298"/>
                  <a:pt x="157" y="299"/>
                </a:cubicBezTo>
                <a:cubicBezTo>
                  <a:pt x="159" y="299"/>
                  <a:pt x="159" y="299"/>
                  <a:pt x="161" y="299"/>
                </a:cubicBezTo>
                <a:cubicBezTo>
                  <a:pt x="156" y="303"/>
                  <a:pt x="154" y="305"/>
                  <a:pt x="148" y="307"/>
                </a:cubicBezTo>
                <a:cubicBezTo>
                  <a:pt x="148" y="307"/>
                  <a:pt x="147" y="307"/>
                  <a:pt x="147" y="309"/>
                </a:cubicBezTo>
                <a:cubicBezTo>
                  <a:pt x="147" y="309"/>
                  <a:pt x="147" y="311"/>
                  <a:pt x="145" y="312"/>
                </a:cubicBezTo>
                <a:cubicBezTo>
                  <a:pt x="150" y="309"/>
                  <a:pt x="163" y="301"/>
                  <a:pt x="163" y="301"/>
                </a:cubicBezTo>
                <a:cubicBezTo>
                  <a:pt x="163" y="301"/>
                  <a:pt x="163" y="301"/>
                  <a:pt x="165" y="301"/>
                </a:cubicBezTo>
                <a:cubicBezTo>
                  <a:pt x="168" y="299"/>
                  <a:pt x="168" y="299"/>
                  <a:pt x="181" y="292"/>
                </a:cubicBezTo>
                <a:cubicBezTo>
                  <a:pt x="185" y="290"/>
                  <a:pt x="185" y="289"/>
                  <a:pt x="187" y="287"/>
                </a:cubicBezTo>
                <a:cubicBezTo>
                  <a:pt x="185" y="287"/>
                  <a:pt x="185" y="287"/>
                  <a:pt x="185" y="287"/>
                </a:cubicBezTo>
                <a:cubicBezTo>
                  <a:pt x="185" y="285"/>
                  <a:pt x="185" y="285"/>
                  <a:pt x="190" y="283"/>
                </a:cubicBezTo>
                <a:cubicBezTo>
                  <a:pt x="192" y="283"/>
                  <a:pt x="192" y="283"/>
                  <a:pt x="192" y="283"/>
                </a:cubicBezTo>
                <a:cubicBezTo>
                  <a:pt x="192" y="281"/>
                  <a:pt x="192" y="281"/>
                  <a:pt x="192" y="281"/>
                </a:cubicBezTo>
                <a:cubicBezTo>
                  <a:pt x="194" y="281"/>
                  <a:pt x="194" y="281"/>
                  <a:pt x="194" y="281"/>
                </a:cubicBezTo>
                <a:cubicBezTo>
                  <a:pt x="194" y="279"/>
                  <a:pt x="194" y="279"/>
                  <a:pt x="194" y="279"/>
                </a:cubicBezTo>
                <a:cubicBezTo>
                  <a:pt x="196" y="279"/>
                  <a:pt x="196" y="279"/>
                  <a:pt x="196" y="279"/>
                </a:cubicBezTo>
                <a:cubicBezTo>
                  <a:pt x="196" y="276"/>
                  <a:pt x="194" y="277"/>
                  <a:pt x="192" y="277"/>
                </a:cubicBezTo>
                <a:cubicBezTo>
                  <a:pt x="194" y="270"/>
                  <a:pt x="201" y="267"/>
                  <a:pt x="203" y="265"/>
                </a:cubicBezTo>
                <a:cubicBezTo>
                  <a:pt x="203" y="267"/>
                  <a:pt x="203" y="267"/>
                  <a:pt x="203" y="267"/>
                </a:cubicBezTo>
                <a:cubicBezTo>
                  <a:pt x="203" y="267"/>
                  <a:pt x="203" y="267"/>
                  <a:pt x="205" y="267"/>
                </a:cubicBezTo>
                <a:cubicBezTo>
                  <a:pt x="205" y="265"/>
                  <a:pt x="205" y="265"/>
                  <a:pt x="207" y="261"/>
                </a:cubicBezTo>
                <a:cubicBezTo>
                  <a:pt x="205" y="263"/>
                  <a:pt x="201" y="265"/>
                  <a:pt x="198" y="267"/>
                </a:cubicBezTo>
                <a:cubicBezTo>
                  <a:pt x="231" y="246"/>
                  <a:pt x="231" y="246"/>
                  <a:pt x="231" y="246"/>
                </a:cubicBezTo>
                <a:cubicBezTo>
                  <a:pt x="233" y="246"/>
                  <a:pt x="233" y="246"/>
                  <a:pt x="233" y="246"/>
                </a:cubicBezTo>
                <a:close/>
                <a:moveTo>
                  <a:pt x="430" y="87"/>
                </a:moveTo>
                <a:cubicBezTo>
                  <a:pt x="427" y="88"/>
                  <a:pt x="425" y="88"/>
                  <a:pt x="420" y="92"/>
                </a:cubicBezTo>
                <a:cubicBezTo>
                  <a:pt x="421" y="92"/>
                  <a:pt x="421" y="92"/>
                  <a:pt x="423" y="90"/>
                </a:cubicBezTo>
                <a:cubicBezTo>
                  <a:pt x="432" y="87"/>
                  <a:pt x="434" y="87"/>
                  <a:pt x="440" y="83"/>
                </a:cubicBezTo>
                <a:cubicBezTo>
                  <a:pt x="440" y="81"/>
                  <a:pt x="441" y="81"/>
                  <a:pt x="441" y="81"/>
                </a:cubicBezTo>
                <a:cubicBezTo>
                  <a:pt x="441" y="81"/>
                  <a:pt x="441" y="81"/>
                  <a:pt x="443" y="81"/>
                </a:cubicBezTo>
                <a:cubicBezTo>
                  <a:pt x="443" y="81"/>
                  <a:pt x="443" y="79"/>
                  <a:pt x="445" y="79"/>
                </a:cubicBezTo>
                <a:cubicBezTo>
                  <a:pt x="445" y="79"/>
                  <a:pt x="445" y="79"/>
                  <a:pt x="447" y="79"/>
                </a:cubicBezTo>
                <a:cubicBezTo>
                  <a:pt x="449" y="78"/>
                  <a:pt x="449" y="77"/>
                  <a:pt x="453" y="75"/>
                </a:cubicBezTo>
                <a:cubicBezTo>
                  <a:pt x="456" y="74"/>
                  <a:pt x="459" y="73"/>
                  <a:pt x="462" y="72"/>
                </a:cubicBezTo>
                <a:cubicBezTo>
                  <a:pt x="460" y="72"/>
                  <a:pt x="460" y="72"/>
                  <a:pt x="460" y="72"/>
                </a:cubicBezTo>
                <a:cubicBezTo>
                  <a:pt x="460" y="72"/>
                  <a:pt x="440" y="77"/>
                  <a:pt x="425" y="85"/>
                </a:cubicBezTo>
                <a:cubicBezTo>
                  <a:pt x="423" y="87"/>
                  <a:pt x="423" y="87"/>
                  <a:pt x="423" y="87"/>
                </a:cubicBezTo>
                <a:cubicBezTo>
                  <a:pt x="420" y="87"/>
                  <a:pt x="420" y="87"/>
                  <a:pt x="416" y="88"/>
                </a:cubicBezTo>
                <a:cubicBezTo>
                  <a:pt x="416" y="88"/>
                  <a:pt x="416" y="88"/>
                  <a:pt x="425" y="87"/>
                </a:cubicBezTo>
                <a:cubicBezTo>
                  <a:pt x="427" y="87"/>
                  <a:pt x="427" y="87"/>
                  <a:pt x="427" y="87"/>
                </a:cubicBezTo>
                <a:cubicBezTo>
                  <a:pt x="434" y="83"/>
                  <a:pt x="434" y="83"/>
                  <a:pt x="434" y="83"/>
                </a:cubicBezTo>
                <a:cubicBezTo>
                  <a:pt x="432" y="85"/>
                  <a:pt x="430" y="85"/>
                  <a:pt x="430" y="87"/>
                </a:cubicBezTo>
                <a:close/>
                <a:moveTo>
                  <a:pt x="524" y="54"/>
                </a:moveTo>
                <a:cubicBezTo>
                  <a:pt x="524" y="53"/>
                  <a:pt x="524" y="53"/>
                  <a:pt x="524" y="53"/>
                </a:cubicBezTo>
                <a:cubicBezTo>
                  <a:pt x="523" y="53"/>
                  <a:pt x="523" y="54"/>
                  <a:pt x="523" y="54"/>
                </a:cubicBezTo>
                <a:cubicBezTo>
                  <a:pt x="523" y="54"/>
                  <a:pt x="523" y="54"/>
                  <a:pt x="524" y="54"/>
                </a:cubicBezTo>
                <a:close/>
                <a:moveTo>
                  <a:pt x="602" y="11"/>
                </a:moveTo>
                <a:cubicBezTo>
                  <a:pt x="600" y="11"/>
                  <a:pt x="599" y="11"/>
                  <a:pt x="599" y="11"/>
                </a:cubicBezTo>
                <a:cubicBezTo>
                  <a:pt x="600" y="11"/>
                  <a:pt x="600" y="11"/>
                  <a:pt x="600" y="11"/>
                </a:cubicBezTo>
                <a:cubicBezTo>
                  <a:pt x="597" y="12"/>
                  <a:pt x="594" y="13"/>
                  <a:pt x="594" y="13"/>
                </a:cubicBezTo>
                <a:cubicBezTo>
                  <a:pt x="595" y="13"/>
                  <a:pt x="595" y="13"/>
                  <a:pt x="595" y="13"/>
                </a:cubicBezTo>
                <a:cubicBezTo>
                  <a:pt x="597" y="13"/>
                  <a:pt x="599" y="12"/>
                  <a:pt x="601" y="12"/>
                </a:cubicBezTo>
                <a:cubicBezTo>
                  <a:pt x="601" y="12"/>
                  <a:pt x="602" y="12"/>
                  <a:pt x="602" y="11"/>
                </a:cubicBezTo>
                <a:close/>
                <a:moveTo>
                  <a:pt x="584" y="35"/>
                </a:moveTo>
                <a:cubicBezTo>
                  <a:pt x="588" y="35"/>
                  <a:pt x="588" y="35"/>
                  <a:pt x="588" y="35"/>
                </a:cubicBezTo>
                <a:cubicBezTo>
                  <a:pt x="590" y="35"/>
                  <a:pt x="590" y="35"/>
                  <a:pt x="590" y="35"/>
                </a:cubicBezTo>
                <a:cubicBezTo>
                  <a:pt x="584" y="37"/>
                  <a:pt x="584" y="37"/>
                  <a:pt x="584" y="37"/>
                </a:cubicBezTo>
                <a:cubicBezTo>
                  <a:pt x="584" y="37"/>
                  <a:pt x="584" y="37"/>
                  <a:pt x="586" y="37"/>
                </a:cubicBezTo>
                <a:cubicBezTo>
                  <a:pt x="603" y="32"/>
                  <a:pt x="603" y="32"/>
                  <a:pt x="603" y="30"/>
                </a:cubicBezTo>
                <a:cubicBezTo>
                  <a:pt x="603" y="30"/>
                  <a:pt x="603" y="30"/>
                  <a:pt x="597" y="30"/>
                </a:cubicBezTo>
                <a:cubicBezTo>
                  <a:pt x="597" y="30"/>
                  <a:pt x="599" y="28"/>
                  <a:pt x="601" y="28"/>
                </a:cubicBezTo>
                <a:cubicBezTo>
                  <a:pt x="597" y="28"/>
                  <a:pt x="597" y="28"/>
                  <a:pt x="597" y="26"/>
                </a:cubicBezTo>
                <a:cubicBezTo>
                  <a:pt x="599" y="24"/>
                  <a:pt x="599" y="24"/>
                  <a:pt x="605" y="22"/>
                </a:cubicBezTo>
                <a:cubicBezTo>
                  <a:pt x="606" y="22"/>
                  <a:pt x="614" y="21"/>
                  <a:pt x="614" y="19"/>
                </a:cubicBezTo>
                <a:cubicBezTo>
                  <a:pt x="612" y="17"/>
                  <a:pt x="597" y="24"/>
                  <a:pt x="597" y="24"/>
                </a:cubicBezTo>
                <a:cubicBezTo>
                  <a:pt x="597" y="24"/>
                  <a:pt x="597" y="24"/>
                  <a:pt x="599" y="24"/>
                </a:cubicBezTo>
                <a:cubicBezTo>
                  <a:pt x="597" y="24"/>
                  <a:pt x="597" y="24"/>
                  <a:pt x="591" y="25"/>
                </a:cubicBezTo>
                <a:cubicBezTo>
                  <a:pt x="593" y="24"/>
                  <a:pt x="596" y="24"/>
                  <a:pt x="599" y="22"/>
                </a:cubicBezTo>
                <a:cubicBezTo>
                  <a:pt x="599" y="21"/>
                  <a:pt x="599" y="21"/>
                  <a:pt x="599" y="21"/>
                </a:cubicBezTo>
                <a:cubicBezTo>
                  <a:pt x="597" y="22"/>
                  <a:pt x="597" y="22"/>
                  <a:pt x="595" y="22"/>
                </a:cubicBezTo>
                <a:cubicBezTo>
                  <a:pt x="594" y="22"/>
                  <a:pt x="594" y="22"/>
                  <a:pt x="594" y="22"/>
                </a:cubicBezTo>
                <a:cubicBezTo>
                  <a:pt x="594" y="24"/>
                  <a:pt x="594" y="24"/>
                  <a:pt x="594" y="24"/>
                </a:cubicBezTo>
                <a:cubicBezTo>
                  <a:pt x="592" y="24"/>
                  <a:pt x="592" y="22"/>
                  <a:pt x="590" y="24"/>
                </a:cubicBezTo>
                <a:cubicBezTo>
                  <a:pt x="586" y="24"/>
                  <a:pt x="586" y="24"/>
                  <a:pt x="586" y="24"/>
                </a:cubicBezTo>
                <a:cubicBezTo>
                  <a:pt x="586" y="26"/>
                  <a:pt x="586" y="26"/>
                  <a:pt x="586" y="26"/>
                </a:cubicBezTo>
                <a:cubicBezTo>
                  <a:pt x="579" y="30"/>
                  <a:pt x="579" y="30"/>
                  <a:pt x="579" y="30"/>
                </a:cubicBezTo>
                <a:cubicBezTo>
                  <a:pt x="581" y="30"/>
                  <a:pt x="581" y="30"/>
                  <a:pt x="584" y="30"/>
                </a:cubicBezTo>
                <a:cubicBezTo>
                  <a:pt x="579" y="32"/>
                  <a:pt x="579" y="32"/>
                  <a:pt x="579" y="32"/>
                </a:cubicBezTo>
                <a:cubicBezTo>
                  <a:pt x="579" y="32"/>
                  <a:pt x="581" y="32"/>
                  <a:pt x="584" y="32"/>
                </a:cubicBezTo>
                <a:cubicBezTo>
                  <a:pt x="584" y="32"/>
                  <a:pt x="584" y="32"/>
                  <a:pt x="579" y="33"/>
                </a:cubicBezTo>
                <a:cubicBezTo>
                  <a:pt x="579" y="35"/>
                  <a:pt x="583" y="35"/>
                  <a:pt x="583" y="37"/>
                </a:cubicBezTo>
                <a:cubicBezTo>
                  <a:pt x="584" y="37"/>
                  <a:pt x="584" y="37"/>
                  <a:pt x="584" y="37"/>
                </a:cubicBezTo>
                <a:lnTo>
                  <a:pt x="584" y="35"/>
                </a:lnTo>
                <a:close/>
                <a:moveTo>
                  <a:pt x="474" y="91"/>
                </a:moveTo>
                <a:cubicBezTo>
                  <a:pt x="474" y="91"/>
                  <a:pt x="475" y="90"/>
                  <a:pt x="475" y="90"/>
                </a:cubicBezTo>
                <a:cubicBezTo>
                  <a:pt x="474" y="90"/>
                  <a:pt x="474" y="90"/>
                  <a:pt x="474" y="90"/>
                </a:cubicBezTo>
                <a:cubicBezTo>
                  <a:pt x="474" y="90"/>
                  <a:pt x="474" y="91"/>
                  <a:pt x="474" y="91"/>
                </a:cubicBezTo>
                <a:close/>
                <a:moveTo>
                  <a:pt x="1610" y="96"/>
                </a:moveTo>
                <a:cubicBezTo>
                  <a:pt x="1610" y="96"/>
                  <a:pt x="1610" y="96"/>
                  <a:pt x="1610" y="96"/>
                </a:cubicBezTo>
                <a:cubicBezTo>
                  <a:pt x="1610" y="96"/>
                  <a:pt x="1610" y="96"/>
                  <a:pt x="1610" y="95"/>
                </a:cubicBezTo>
                <a:lnTo>
                  <a:pt x="1610" y="96"/>
                </a:lnTo>
                <a:close/>
                <a:moveTo>
                  <a:pt x="584" y="22"/>
                </a:moveTo>
                <a:cubicBezTo>
                  <a:pt x="584" y="22"/>
                  <a:pt x="584" y="22"/>
                  <a:pt x="586" y="21"/>
                </a:cubicBezTo>
                <a:cubicBezTo>
                  <a:pt x="581" y="22"/>
                  <a:pt x="581" y="22"/>
                  <a:pt x="577" y="24"/>
                </a:cubicBezTo>
                <a:cubicBezTo>
                  <a:pt x="575" y="24"/>
                  <a:pt x="575" y="24"/>
                  <a:pt x="575" y="24"/>
                </a:cubicBezTo>
                <a:cubicBezTo>
                  <a:pt x="579" y="22"/>
                  <a:pt x="579" y="22"/>
                  <a:pt x="579" y="22"/>
                </a:cubicBezTo>
                <a:cubicBezTo>
                  <a:pt x="577" y="22"/>
                  <a:pt x="555" y="32"/>
                  <a:pt x="555" y="32"/>
                </a:cubicBezTo>
                <a:cubicBezTo>
                  <a:pt x="555" y="32"/>
                  <a:pt x="559" y="32"/>
                  <a:pt x="568" y="28"/>
                </a:cubicBezTo>
                <a:cubicBezTo>
                  <a:pt x="568" y="28"/>
                  <a:pt x="568" y="28"/>
                  <a:pt x="577" y="26"/>
                </a:cubicBezTo>
                <a:cubicBezTo>
                  <a:pt x="577" y="26"/>
                  <a:pt x="577" y="26"/>
                  <a:pt x="575" y="26"/>
                </a:cubicBezTo>
                <a:cubicBezTo>
                  <a:pt x="581" y="24"/>
                  <a:pt x="581" y="24"/>
                  <a:pt x="584" y="24"/>
                </a:cubicBezTo>
                <a:cubicBezTo>
                  <a:pt x="584" y="24"/>
                  <a:pt x="584" y="24"/>
                  <a:pt x="586" y="22"/>
                </a:cubicBezTo>
                <a:cubicBezTo>
                  <a:pt x="584" y="22"/>
                  <a:pt x="584" y="22"/>
                  <a:pt x="584" y="22"/>
                </a:cubicBezTo>
                <a:close/>
                <a:moveTo>
                  <a:pt x="584" y="24"/>
                </a:moveTo>
                <a:cubicBezTo>
                  <a:pt x="584" y="25"/>
                  <a:pt x="583" y="26"/>
                  <a:pt x="582" y="26"/>
                </a:cubicBezTo>
                <a:cubicBezTo>
                  <a:pt x="583" y="26"/>
                  <a:pt x="584" y="26"/>
                  <a:pt x="584" y="26"/>
                </a:cubicBezTo>
                <a:lnTo>
                  <a:pt x="584" y="24"/>
                </a:lnTo>
                <a:close/>
                <a:moveTo>
                  <a:pt x="548" y="85"/>
                </a:moveTo>
                <a:cubicBezTo>
                  <a:pt x="546" y="85"/>
                  <a:pt x="544" y="87"/>
                  <a:pt x="542" y="88"/>
                </a:cubicBezTo>
                <a:cubicBezTo>
                  <a:pt x="544" y="88"/>
                  <a:pt x="544" y="88"/>
                  <a:pt x="544" y="88"/>
                </a:cubicBezTo>
                <a:cubicBezTo>
                  <a:pt x="546" y="88"/>
                  <a:pt x="546" y="88"/>
                  <a:pt x="546" y="88"/>
                </a:cubicBezTo>
                <a:cubicBezTo>
                  <a:pt x="548" y="88"/>
                  <a:pt x="548" y="88"/>
                  <a:pt x="548" y="88"/>
                </a:cubicBezTo>
                <a:cubicBezTo>
                  <a:pt x="550" y="87"/>
                  <a:pt x="553" y="85"/>
                  <a:pt x="555" y="85"/>
                </a:cubicBezTo>
                <a:cubicBezTo>
                  <a:pt x="555" y="83"/>
                  <a:pt x="553" y="83"/>
                  <a:pt x="553" y="81"/>
                </a:cubicBezTo>
                <a:cubicBezTo>
                  <a:pt x="551" y="81"/>
                  <a:pt x="550" y="83"/>
                  <a:pt x="548" y="85"/>
                </a:cubicBezTo>
                <a:close/>
                <a:moveTo>
                  <a:pt x="1513" y="112"/>
                </a:moveTo>
                <a:cubicBezTo>
                  <a:pt x="1514" y="112"/>
                  <a:pt x="1514" y="112"/>
                  <a:pt x="1514" y="112"/>
                </a:cubicBezTo>
                <a:cubicBezTo>
                  <a:pt x="1514" y="112"/>
                  <a:pt x="1513" y="111"/>
                  <a:pt x="1513" y="110"/>
                </a:cubicBezTo>
                <a:lnTo>
                  <a:pt x="1513" y="112"/>
                </a:lnTo>
                <a:close/>
                <a:moveTo>
                  <a:pt x="575" y="43"/>
                </a:moveTo>
                <a:cubicBezTo>
                  <a:pt x="583" y="39"/>
                  <a:pt x="583" y="39"/>
                  <a:pt x="583" y="39"/>
                </a:cubicBezTo>
                <a:cubicBezTo>
                  <a:pt x="583" y="37"/>
                  <a:pt x="583" y="37"/>
                  <a:pt x="583" y="37"/>
                </a:cubicBezTo>
                <a:cubicBezTo>
                  <a:pt x="581" y="39"/>
                  <a:pt x="579" y="39"/>
                  <a:pt x="579" y="39"/>
                </a:cubicBezTo>
                <a:cubicBezTo>
                  <a:pt x="573" y="41"/>
                  <a:pt x="570" y="43"/>
                  <a:pt x="564" y="43"/>
                </a:cubicBezTo>
                <a:cubicBezTo>
                  <a:pt x="566" y="44"/>
                  <a:pt x="570" y="44"/>
                  <a:pt x="575" y="43"/>
                </a:cubicBezTo>
                <a:close/>
                <a:moveTo>
                  <a:pt x="474" y="91"/>
                </a:moveTo>
                <a:cubicBezTo>
                  <a:pt x="473" y="91"/>
                  <a:pt x="472" y="92"/>
                  <a:pt x="471" y="92"/>
                </a:cubicBezTo>
                <a:cubicBezTo>
                  <a:pt x="472" y="92"/>
                  <a:pt x="473" y="92"/>
                  <a:pt x="474" y="91"/>
                </a:cubicBezTo>
                <a:close/>
                <a:moveTo>
                  <a:pt x="615" y="8"/>
                </a:moveTo>
                <a:cubicBezTo>
                  <a:pt x="615" y="8"/>
                  <a:pt x="615" y="8"/>
                  <a:pt x="615" y="8"/>
                </a:cubicBezTo>
                <a:cubicBezTo>
                  <a:pt x="615" y="8"/>
                  <a:pt x="615" y="8"/>
                  <a:pt x="615" y="8"/>
                </a:cubicBezTo>
                <a:cubicBezTo>
                  <a:pt x="615" y="8"/>
                  <a:pt x="615" y="8"/>
                  <a:pt x="615" y="8"/>
                </a:cubicBezTo>
                <a:close/>
                <a:moveTo>
                  <a:pt x="621" y="6"/>
                </a:moveTo>
                <a:cubicBezTo>
                  <a:pt x="619" y="7"/>
                  <a:pt x="617" y="7"/>
                  <a:pt x="615" y="8"/>
                </a:cubicBezTo>
                <a:cubicBezTo>
                  <a:pt x="625" y="6"/>
                  <a:pt x="628" y="4"/>
                  <a:pt x="628" y="4"/>
                </a:cubicBezTo>
                <a:cubicBezTo>
                  <a:pt x="628" y="4"/>
                  <a:pt x="627" y="4"/>
                  <a:pt x="621" y="6"/>
                </a:cubicBezTo>
                <a:close/>
                <a:moveTo>
                  <a:pt x="612" y="9"/>
                </a:moveTo>
                <a:cubicBezTo>
                  <a:pt x="610" y="10"/>
                  <a:pt x="608" y="10"/>
                  <a:pt x="606" y="11"/>
                </a:cubicBezTo>
                <a:cubicBezTo>
                  <a:pt x="610" y="9"/>
                  <a:pt x="610" y="9"/>
                  <a:pt x="615" y="8"/>
                </a:cubicBezTo>
                <a:cubicBezTo>
                  <a:pt x="614" y="8"/>
                  <a:pt x="613" y="8"/>
                  <a:pt x="612" y="9"/>
                </a:cubicBezTo>
                <a:close/>
                <a:moveTo>
                  <a:pt x="610" y="9"/>
                </a:moveTo>
                <a:cubicBezTo>
                  <a:pt x="611" y="9"/>
                  <a:pt x="612" y="9"/>
                  <a:pt x="612" y="9"/>
                </a:cubicBezTo>
                <a:cubicBezTo>
                  <a:pt x="613" y="8"/>
                  <a:pt x="613" y="8"/>
                  <a:pt x="614" y="8"/>
                </a:cubicBezTo>
                <a:cubicBezTo>
                  <a:pt x="610" y="9"/>
                  <a:pt x="610" y="9"/>
                  <a:pt x="610" y="9"/>
                </a:cubicBezTo>
                <a:close/>
                <a:moveTo>
                  <a:pt x="154" y="309"/>
                </a:moveTo>
                <a:cubicBezTo>
                  <a:pt x="154" y="311"/>
                  <a:pt x="154" y="311"/>
                  <a:pt x="154" y="311"/>
                </a:cubicBezTo>
                <a:cubicBezTo>
                  <a:pt x="152" y="311"/>
                  <a:pt x="152" y="311"/>
                  <a:pt x="152" y="311"/>
                </a:cubicBezTo>
                <a:cubicBezTo>
                  <a:pt x="152" y="312"/>
                  <a:pt x="150" y="312"/>
                  <a:pt x="150" y="312"/>
                </a:cubicBezTo>
                <a:cubicBezTo>
                  <a:pt x="150" y="314"/>
                  <a:pt x="150" y="314"/>
                  <a:pt x="150" y="314"/>
                </a:cubicBezTo>
                <a:cubicBezTo>
                  <a:pt x="150" y="314"/>
                  <a:pt x="150" y="314"/>
                  <a:pt x="150" y="314"/>
                </a:cubicBezTo>
                <a:cubicBezTo>
                  <a:pt x="150" y="314"/>
                  <a:pt x="150" y="314"/>
                  <a:pt x="150" y="315"/>
                </a:cubicBezTo>
                <a:cubicBezTo>
                  <a:pt x="150" y="314"/>
                  <a:pt x="150" y="314"/>
                  <a:pt x="150" y="314"/>
                </a:cubicBezTo>
                <a:cubicBezTo>
                  <a:pt x="148" y="314"/>
                  <a:pt x="148" y="314"/>
                  <a:pt x="148" y="314"/>
                </a:cubicBezTo>
                <a:cubicBezTo>
                  <a:pt x="148" y="316"/>
                  <a:pt x="147" y="316"/>
                  <a:pt x="147" y="316"/>
                </a:cubicBezTo>
                <a:cubicBezTo>
                  <a:pt x="147" y="316"/>
                  <a:pt x="147" y="316"/>
                  <a:pt x="145" y="318"/>
                </a:cubicBezTo>
                <a:cubicBezTo>
                  <a:pt x="146" y="318"/>
                  <a:pt x="146" y="318"/>
                  <a:pt x="146" y="318"/>
                </a:cubicBezTo>
                <a:cubicBezTo>
                  <a:pt x="146" y="318"/>
                  <a:pt x="145" y="319"/>
                  <a:pt x="145" y="320"/>
                </a:cubicBezTo>
                <a:cubicBezTo>
                  <a:pt x="147" y="320"/>
                  <a:pt x="147" y="320"/>
                  <a:pt x="170" y="301"/>
                </a:cubicBezTo>
                <a:cubicBezTo>
                  <a:pt x="170" y="301"/>
                  <a:pt x="172" y="301"/>
                  <a:pt x="172" y="299"/>
                </a:cubicBezTo>
                <a:cubicBezTo>
                  <a:pt x="170" y="300"/>
                  <a:pt x="168" y="300"/>
                  <a:pt x="165" y="303"/>
                </a:cubicBezTo>
                <a:cubicBezTo>
                  <a:pt x="165" y="303"/>
                  <a:pt x="165" y="303"/>
                  <a:pt x="165" y="301"/>
                </a:cubicBezTo>
                <a:cubicBezTo>
                  <a:pt x="161" y="303"/>
                  <a:pt x="159" y="305"/>
                  <a:pt x="156" y="309"/>
                </a:cubicBezTo>
                <a:cubicBezTo>
                  <a:pt x="156" y="309"/>
                  <a:pt x="156" y="309"/>
                  <a:pt x="154" y="309"/>
                </a:cubicBezTo>
                <a:close/>
                <a:moveTo>
                  <a:pt x="152" y="313"/>
                </a:moveTo>
                <a:cubicBezTo>
                  <a:pt x="152" y="312"/>
                  <a:pt x="152" y="312"/>
                  <a:pt x="152" y="312"/>
                </a:cubicBezTo>
                <a:cubicBezTo>
                  <a:pt x="154" y="312"/>
                  <a:pt x="154" y="312"/>
                  <a:pt x="154" y="312"/>
                </a:cubicBezTo>
                <a:cubicBezTo>
                  <a:pt x="153" y="313"/>
                  <a:pt x="153" y="313"/>
                  <a:pt x="152" y="313"/>
                </a:cubicBezTo>
                <a:close/>
                <a:moveTo>
                  <a:pt x="601" y="12"/>
                </a:moveTo>
                <a:cubicBezTo>
                  <a:pt x="598" y="13"/>
                  <a:pt x="596" y="13"/>
                  <a:pt x="595" y="13"/>
                </a:cubicBezTo>
                <a:cubicBezTo>
                  <a:pt x="597" y="13"/>
                  <a:pt x="597" y="13"/>
                  <a:pt x="597" y="13"/>
                </a:cubicBezTo>
                <a:cubicBezTo>
                  <a:pt x="597" y="13"/>
                  <a:pt x="597" y="13"/>
                  <a:pt x="595" y="15"/>
                </a:cubicBezTo>
                <a:cubicBezTo>
                  <a:pt x="592" y="17"/>
                  <a:pt x="592" y="17"/>
                  <a:pt x="592" y="17"/>
                </a:cubicBezTo>
                <a:cubicBezTo>
                  <a:pt x="594" y="17"/>
                  <a:pt x="597" y="15"/>
                  <a:pt x="601" y="15"/>
                </a:cubicBezTo>
                <a:cubicBezTo>
                  <a:pt x="605" y="13"/>
                  <a:pt x="608" y="11"/>
                  <a:pt x="612" y="11"/>
                </a:cubicBezTo>
                <a:cubicBezTo>
                  <a:pt x="615" y="9"/>
                  <a:pt x="619" y="9"/>
                  <a:pt x="623" y="8"/>
                </a:cubicBezTo>
                <a:cubicBezTo>
                  <a:pt x="623" y="8"/>
                  <a:pt x="621" y="8"/>
                  <a:pt x="606" y="11"/>
                </a:cubicBezTo>
                <a:cubicBezTo>
                  <a:pt x="605" y="11"/>
                  <a:pt x="605" y="11"/>
                  <a:pt x="605" y="11"/>
                </a:cubicBezTo>
                <a:cubicBezTo>
                  <a:pt x="605" y="11"/>
                  <a:pt x="605" y="11"/>
                  <a:pt x="606" y="9"/>
                </a:cubicBezTo>
                <a:cubicBezTo>
                  <a:pt x="605" y="10"/>
                  <a:pt x="604" y="11"/>
                  <a:pt x="602" y="11"/>
                </a:cubicBezTo>
                <a:cubicBezTo>
                  <a:pt x="603" y="11"/>
                  <a:pt x="603" y="11"/>
                  <a:pt x="603" y="11"/>
                </a:cubicBezTo>
                <a:cubicBezTo>
                  <a:pt x="602" y="12"/>
                  <a:pt x="601" y="12"/>
                  <a:pt x="601" y="12"/>
                </a:cubicBezTo>
                <a:close/>
                <a:moveTo>
                  <a:pt x="630" y="4"/>
                </a:moveTo>
                <a:cubicBezTo>
                  <a:pt x="629" y="4"/>
                  <a:pt x="628" y="4"/>
                  <a:pt x="628" y="4"/>
                </a:cubicBezTo>
                <a:cubicBezTo>
                  <a:pt x="628" y="4"/>
                  <a:pt x="628" y="4"/>
                  <a:pt x="630" y="4"/>
                </a:cubicBezTo>
                <a:cubicBezTo>
                  <a:pt x="630" y="4"/>
                  <a:pt x="630" y="4"/>
                  <a:pt x="630" y="4"/>
                </a:cubicBezTo>
                <a:close/>
                <a:moveTo>
                  <a:pt x="615" y="6"/>
                </a:moveTo>
                <a:cubicBezTo>
                  <a:pt x="610" y="8"/>
                  <a:pt x="605" y="9"/>
                  <a:pt x="600" y="11"/>
                </a:cubicBezTo>
                <a:cubicBezTo>
                  <a:pt x="605" y="9"/>
                  <a:pt x="611" y="8"/>
                  <a:pt x="612" y="8"/>
                </a:cubicBezTo>
                <a:cubicBezTo>
                  <a:pt x="612" y="8"/>
                  <a:pt x="614" y="8"/>
                  <a:pt x="615" y="6"/>
                </a:cubicBezTo>
                <a:close/>
                <a:moveTo>
                  <a:pt x="641" y="0"/>
                </a:moveTo>
                <a:cubicBezTo>
                  <a:pt x="642" y="0"/>
                  <a:pt x="642" y="0"/>
                  <a:pt x="643" y="0"/>
                </a:cubicBezTo>
                <a:cubicBezTo>
                  <a:pt x="641" y="0"/>
                  <a:pt x="637" y="0"/>
                  <a:pt x="637" y="0"/>
                </a:cubicBezTo>
                <a:cubicBezTo>
                  <a:pt x="636" y="0"/>
                  <a:pt x="636" y="0"/>
                  <a:pt x="636" y="0"/>
                </a:cubicBezTo>
                <a:cubicBezTo>
                  <a:pt x="632" y="2"/>
                  <a:pt x="628" y="2"/>
                  <a:pt x="625" y="4"/>
                </a:cubicBezTo>
                <a:cubicBezTo>
                  <a:pt x="625" y="4"/>
                  <a:pt x="626" y="4"/>
                  <a:pt x="630" y="3"/>
                </a:cubicBezTo>
                <a:cubicBezTo>
                  <a:pt x="630" y="3"/>
                  <a:pt x="630" y="3"/>
                  <a:pt x="630" y="4"/>
                </a:cubicBezTo>
                <a:cubicBezTo>
                  <a:pt x="632" y="3"/>
                  <a:pt x="636" y="2"/>
                  <a:pt x="637" y="2"/>
                </a:cubicBezTo>
                <a:lnTo>
                  <a:pt x="641" y="0"/>
                </a:lnTo>
                <a:close/>
                <a:moveTo>
                  <a:pt x="632" y="9"/>
                </a:moveTo>
                <a:cubicBezTo>
                  <a:pt x="630" y="9"/>
                  <a:pt x="630" y="9"/>
                  <a:pt x="630" y="9"/>
                </a:cubicBezTo>
                <a:cubicBezTo>
                  <a:pt x="628" y="11"/>
                  <a:pt x="627" y="9"/>
                  <a:pt x="625" y="11"/>
                </a:cubicBezTo>
                <a:cubicBezTo>
                  <a:pt x="624" y="11"/>
                  <a:pt x="623" y="11"/>
                  <a:pt x="622" y="12"/>
                </a:cubicBezTo>
                <a:cubicBezTo>
                  <a:pt x="624" y="10"/>
                  <a:pt x="625" y="9"/>
                  <a:pt x="625" y="9"/>
                </a:cubicBezTo>
                <a:cubicBezTo>
                  <a:pt x="625" y="9"/>
                  <a:pt x="625" y="9"/>
                  <a:pt x="623" y="9"/>
                </a:cubicBezTo>
                <a:cubicBezTo>
                  <a:pt x="621" y="11"/>
                  <a:pt x="619" y="11"/>
                  <a:pt x="615" y="13"/>
                </a:cubicBezTo>
                <a:cubicBezTo>
                  <a:pt x="610" y="13"/>
                  <a:pt x="610" y="13"/>
                  <a:pt x="606" y="15"/>
                </a:cubicBezTo>
                <a:cubicBezTo>
                  <a:pt x="605" y="15"/>
                  <a:pt x="605" y="17"/>
                  <a:pt x="605" y="17"/>
                </a:cubicBezTo>
                <a:cubicBezTo>
                  <a:pt x="603" y="17"/>
                  <a:pt x="603" y="17"/>
                  <a:pt x="595" y="19"/>
                </a:cubicBezTo>
                <a:cubicBezTo>
                  <a:pt x="597" y="19"/>
                  <a:pt x="597" y="19"/>
                  <a:pt x="599" y="19"/>
                </a:cubicBezTo>
                <a:cubicBezTo>
                  <a:pt x="599" y="19"/>
                  <a:pt x="599" y="19"/>
                  <a:pt x="595" y="21"/>
                </a:cubicBezTo>
                <a:cubicBezTo>
                  <a:pt x="595" y="21"/>
                  <a:pt x="595" y="21"/>
                  <a:pt x="608" y="17"/>
                </a:cubicBezTo>
                <a:cubicBezTo>
                  <a:pt x="615" y="15"/>
                  <a:pt x="615" y="15"/>
                  <a:pt x="615" y="17"/>
                </a:cubicBezTo>
                <a:cubicBezTo>
                  <a:pt x="615" y="17"/>
                  <a:pt x="615" y="17"/>
                  <a:pt x="617" y="15"/>
                </a:cubicBezTo>
                <a:cubicBezTo>
                  <a:pt x="619" y="15"/>
                  <a:pt x="619" y="15"/>
                  <a:pt x="619" y="15"/>
                </a:cubicBezTo>
                <a:cubicBezTo>
                  <a:pt x="621" y="15"/>
                  <a:pt x="621" y="15"/>
                  <a:pt x="621" y="15"/>
                </a:cubicBezTo>
                <a:cubicBezTo>
                  <a:pt x="621" y="15"/>
                  <a:pt x="621" y="15"/>
                  <a:pt x="623" y="15"/>
                </a:cubicBezTo>
                <a:cubicBezTo>
                  <a:pt x="625" y="13"/>
                  <a:pt x="625" y="13"/>
                  <a:pt x="625" y="13"/>
                </a:cubicBezTo>
                <a:cubicBezTo>
                  <a:pt x="623" y="13"/>
                  <a:pt x="619" y="13"/>
                  <a:pt x="614" y="15"/>
                </a:cubicBezTo>
                <a:cubicBezTo>
                  <a:pt x="627" y="11"/>
                  <a:pt x="627" y="11"/>
                  <a:pt x="632" y="9"/>
                </a:cubicBezTo>
                <a:close/>
                <a:moveTo>
                  <a:pt x="661" y="11"/>
                </a:moveTo>
                <a:cubicBezTo>
                  <a:pt x="661" y="11"/>
                  <a:pt x="661" y="11"/>
                  <a:pt x="661" y="12"/>
                </a:cubicBezTo>
                <a:cubicBezTo>
                  <a:pt x="662" y="12"/>
                  <a:pt x="662" y="11"/>
                  <a:pt x="663" y="11"/>
                </a:cubicBezTo>
                <a:cubicBezTo>
                  <a:pt x="663" y="11"/>
                  <a:pt x="663" y="11"/>
                  <a:pt x="661" y="11"/>
                </a:cubicBezTo>
                <a:close/>
                <a:moveTo>
                  <a:pt x="628" y="17"/>
                </a:moveTo>
                <a:cubicBezTo>
                  <a:pt x="627" y="17"/>
                  <a:pt x="627" y="17"/>
                  <a:pt x="627" y="17"/>
                </a:cubicBezTo>
                <a:cubicBezTo>
                  <a:pt x="625" y="17"/>
                  <a:pt x="625" y="17"/>
                  <a:pt x="625" y="17"/>
                </a:cubicBezTo>
                <a:cubicBezTo>
                  <a:pt x="623" y="19"/>
                  <a:pt x="623" y="19"/>
                  <a:pt x="623" y="19"/>
                </a:cubicBezTo>
                <a:cubicBezTo>
                  <a:pt x="623" y="19"/>
                  <a:pt x="623" y="19"/>
                  <a:pt x="625" y="19"/>
                </a:cubicBezTo>
                <a:cubicBezTo>
                  <a:pt x="625" y="19"/>
                  <a:pt x="627" y="19"/>
                  <a:pt x="632" y="17"/>
                </a:cubicBezTo>
                <a:cubicBezTo>
                  <a:pt x="632" y="19"/>
                  <a:pt x="632" y="19"/>
                  <a:pt x="643" y="17"/>
                </a:cubicBezTo>
                <a:cubicBezTo>
                  <a:pt x="643" y="17"/>
                  <a:pt x="643" y="17"/>
                  <a:pt x="648" y="17"/>
                </a:cubicBezTo>
                <a:cubicBezTo>
                  <a:pt x="652" y="15"/>
                  <a:pt x="652" y="15"/>
                  <a:pt x="660" y="13"/>
                </a:cubicBezTo>
                <a:cubicBezTo>
                  <a:pt x="660" y="12"/>
                  <a:pt x="661" y="12"/>
                  <a:pt x="661" y="12"/>
                </a:cubicBezTo>
                <a:cubicBezTo>
                  <a:pt x="645" y="13"/>
                  <a:pt x="645" y="13"/>
                  <a:pt x="639" y="15"/>
                </a:cubicBezTo>
                <a:cubicBezTo>
                  <a:pt x="639" y="15"/>
                  <a:pt x="634" y="17"/>
                  <a:pt x="628" y="17"/>
                </a:cubicBezTo>
                <a:close/>
                <a:moveTo>
                  <a:pt x="399" y="92"/>
                </a:moveTo>
                <a:cubicBezTo>
                  <a:pt x="396" y="94"/>
                  <a:pt x="396" y="94"/>
                  <a:pt x="396" y="94"/>
                </a:cubicBezTo>
                <a:cubicBezTo>
                  <a:pt x="397" y="94"/>
                  <a:pt x="399" y="94"/>
                  <a:pt x="401" y="92"/>
                </a:cubicBezTo>
                <a:lnTo>
                  <a:pt x="399" y="92"/>
                </a:lnTo>
                <a:close/>
                <a:moveTo>
                  <a:pt x="672" y="13"/>
                </a:moveTo>
                <a:cubicBezTo>
                  <a:pt x="670" y="13"/>
                  <a:pt x="667" y="13"/>
                  <a:pt x="660" y="15"/>
                </a:cubicBezTo>
                <a:cubicBezTo>
                  <a:pt x="658" y="15"/>
                  <a:pt x="658" y="15"/>
                  <a:pt x="658" y="15"/>
                </a:cubicBezTo>
                <a:cubicBezTo>
                  <a:pt x="660" y="17"/>
                  <a:pt x="663" y="15"/>
                  <a:pt x="665" y="17"/>
                </a:cubicBezTo>
                <a:cubicBezTo>
                  <a:pt x="663" y="19"/>
                  <a:pt x="663" y="19"/>
                  <a:pt x="654" y="19"/>
                </a:cubicBezTo>
                <a:cubicBezTo>
                  <a:pt x="654" y="19"/>
                  <a:pt x="654" y="19"/>
                  <a:pt x="652" y="19"/>
                </a:cubicBezTo>
                <a:cubicBezTo>
                  <a:pt x="650" y="19"/>
                  <a:pt x="650" y="19"/>
                  <a:pt x="650" y="19"/>
                </a:cubicBezTo>
                <a:cubicBezTo>
                  <a:pt x="648" y="19"/>
                  <a:pt x="648" y="19"/>
                  <a:pt x="648" y="19"/>
                </a:cubicBezTo>
                <a:cubicBezTo>
                  <a:pt x="648" y="19"/>
                  <a:pt x="648" y="21"/>
                  <a:pt x="647" y="21"/>
                </a:cubicBezTo>
                <a:cubicBezTo>
                  <a:pt x="645" y="21"/>
                  <a:pt x="645" y="21"/>
                  <a:pt x="645" y="21"/>
                </a:cubicBezTo>
                <a:cubicBezTo>
                  <a:pt x="643" y="21"/>
                  <a:pt x="643" y="21"/>
                  <a:pt x="643" y="21"/>
                </a:cubicBezTo>
                <a:cubicBezTo>
                  <a:pt x="645" y="21"/>
                  <a:pt x="647" y="19"/>
                  <a:pt x="648" y="19"/>
                </a:cubicBezTo>
                <a:cubicBezTo>
                  <a:pt x="648" y="19"/>
                  <a:pt x="648" y="19"/>
                  <a:pt x="647" y="19"/>
                </a:cubicBezTo>
                <a:cubicBezTo>
                  <a:pt x="643" y="17"/>
                  <a:pt x="639" y="22"/>
                  <a:pt x="637" y="19"/>
                </a:cubicBezTo>
                <a:cubicBezTo>
                  <a:pt x="636" y="19"/>
                  <a:pt x="636" y="19"/>
                  <a:pt x="636" y="19"/>
                </a:cubicBezTo>
                <a:cubicBezTo>
                  <a:pt x="630" y="21"/>
                  <a:pt x="627" y="24"/>
                  <a:pt x="623" y="24"/>
                </a:cubicBezTo>
                <a:cubicBezTo>
                  <a:pt x="623" y="24"/>
                  <a:pt x="623" y="24"/>
                  <a:pt x="627" y="21"/>
                </a:cubicBezTo>
                <a:cubicBezTo>
                  <a:pt x="625" y="21"/>
                  <a:pt x="623" y="21"/>
                  <a:pt x="614" y="22"/>
                </a:cubicBezTo>
                <a:cubicBezTo>
                  <a:pt x="612" y="22"/>
                  <a:pt x="612" y="22"/>
                  <a:pt x="612" y="22"/>
                </a:cubicBezTo>
                <a:cubicBezTo>
                  <a:pt x="610" y="24"/>
                  <a:pt x="608" y="24"/>
                  <a:pt x="608" y="24"/>
                </a:cubicBezTo>
                <a:cubicBezTo>
                  <a:pt x="610" y="24"/>
                  <a:pt x="610" y="24"/>
                  <a:pt x="610" y="24"/>
                </a:cubicBezTo>
                <a:cubicBezTo>
                  <a:pt x="608" y="26"/>
                  <a:pt x="606" y="26"/>
                  <a:pt x="603" y="28"/>
                </a:cubicBezTo>
                <a:cubicBezTo>
                  <a:pt x="605" y="28"/>
                  <a:pt x="605" y="28"/>
                  <a:pt x="605" y="28"/>
                </a:cubicBezTo>
                <a:cubicBezTo>
                  <a:pt x="606" y="28"/>
                  <a:pt x="610" y="28"/>
                  <a:pt x="612" y="26"/>
                </a:cubicBezTo>
                <a:cubicBezTo>
                  <a:pt x="610" y="30"/>
                  <a:pt x="608" y="30"/>
                  <a:pt x="606" y="32"/>
                </a:cubicBezTo>
                <a:cubicBezTo>
                  <a:pt x="610" y="32"/>
                  <a:pt x="612" y="30"/>
                  <a:pt x="615" y="30"/>
                </a:cubicBezTo>
                <a:cubicBezTo>
                  <a:pt x="615" y="32"/>
                  <a:pt x="615" y="32"/>
                  <a:pt x="615" y="32"/>
                </a:cubicBezTo>
                <a:cubicBezTo>
                  <a:pt x="617" y="32"/>
                  <a:pt x="621" y="30"/>
                  <a:pt x="625" y="28"/>
                </a:cubicBezTo>
                <a:cubicBezTo>
                  <a:pt x="625" y="30"/>
                  <a:pt x="625" y="30"/>
                  <a:pt x="634" y="26"/>
                </a:cubicBezTo>
                <a:cubicBezTo>
                  <a:pt x="630" y="30"/>
                  <a:pt x="630" y="32"/>
                  <a:pt x="632" y="32"/>
                </a:cubicBezTo>
                <a:cubicBezTo>
                  <a:pt x="636" y="32"/>
                  <a:pt x="637" y="30"/>
                  <a:pt x="641" y="30"/>
                </a:cubicBezTo>
                <a:cubicBezTo>
                  <a:pt x="640" y="30"/>
                  <a:pt x="639" y="30"/>
                  <a:pt x="637" y="32"/>
                </a:cubicBezTo>
                <a:cubicBezTo>
                  <a:pt x="639" y="32"/>
                  <a:pt x="639" y="32"/>
                  <a:pt x="643" y="32"/>
                </a:cubicBezTo>
                <a:cubicBezTo>
                  <a:pt x="643" y="32"/>
                  <a:pt x="643" y="32"/>
                  <a:pt x="645" y="33"/>
                </a:cubicBezTo>
                <a:cubicBezTo>
                  <a:pt x="650" y="33"/>
                  <a:pt x="687" y="28"/>
                  <a:pt x="687" y="28"/>
                </a:cubicBezTo>
                <a:cubicBezTo>
                  <a:pt x="687" y="30"/>
                  <a:pt x="687" y="30"/>
                  <a:pt x="687" y="30"/>
                </a:cubicBezTo>
                <a:cubicBezTo>
                  <a:pt x="691" y="26"/>
                  <a:pt x="692" y="22"/>
                  <a:pt x="692" y="22"/>
                </a:cubicBezTo>
                <a:cubicBezTo>
                  <a:pt x="689" y="22"/>
                  <a:pt x="685" y="24"/>
                  <a:pt x="680" y="22"/>
                </a:cubicBezTo>
                <a:cubicBezTo>
                  <a:pt x="681" y="22"/>
                  <a:pt x="681" y="21"/>
                  <a:pt x="683" y="21"/>
                </a:cubicBezTo>
                <a:cubicBezTo>
                  <a:pt x="678" y="21"/>
                  <a:pt x="678" y="21"/>
                  <a:pt x="678" y="21"/>
                </a:cubicBezTo>
                <a:cubicBezTo>
                  <a:pt x="678" y="21"/>
                  <a:pt x="680" y="19"/>
                  <a:pt x="681" y="19"/>
                </a:cubicBezTo>
                <a:cubicBezTo>
                  <a:pt x="680" y="17"/>
                  <a:pt x="672" y="17"/>
                  <a:pt x="672" y="17"/>
                </a:cubicBezTo>
                <a:cubicBezTo>
                  <a:pt x="672" y="17"/>
                  <a:pt x="672" y="17"/>
                  <a:pt x="670" y="17"/>
                </a:cubicBezTo>
                <a:cubicBezTo>
                  <a:pt x="670" y="15"/>
                  <a:pt x="670" y="15"/>
                  <a:pt x="670" y="15"/>
                </a:cubicBezTo>
                <a:cubicBezTo>
                  <a:pt x="672" y="15"/>
                  <a:pt x="672" y="15"/>
                  <a:pt x="672" y="13"/>
                </a:cubicBezTo>
                <a:close/>
                <a:moveTo>
                  <a:pt x="627" y="8"/>
                </a:moveTo>
                <a:cubicBezTo>
                  <a:pt x="628" y="8"/>
                  <a:pt x="628" y="8"/>
                  <a:pt x="630" y="6"/>
                </a:cubicBezTo>
                <a:cubicBezTo>
                  <a:pt x="632" y="6"/>
                  <a:pt x="632" y="6"/>
                  <a:pt x="632" y="6"/>
                </a:cubicBezTo>
                <a:cubicBezTo>
                  <a:pt x="632" y="6"/>
                  <a:pt x="632" y="6"/>
                  <a:pt x="632" y="4"/>
                </a:cubicBezTo>
                <a:cubicBezTo>
                  <a:pt x="628" y="6"/>
                  <a:pt x="627" y="6"/>
                  <a:pt x="627" y="8"/>
                </a:cubicBezTo>
                <a:close/>
                <a:moveTo>
                  <a:pt x="639" y="9"/>
                </a:moveTo>
                <a:cubicBezTo>
                  <a:pt x="637" y="9"/>
                  <a:pt x="634" y="9"/>
                  <a:pt x="632" y="11"/>
                </a:cubicBezTo>
                <a:cubicBezTo>
                  <a:pt x="630" y="11"/>
                  <a:pt x="630" y="11"/>
                  <a:pt x="630" y="11"/>
                </a:cubicBezTo>
                <a:cubicBezTo>
                  <a:pt x="630" y="11"/>
                  <a:pt x="630" y="11"/>
                  <a:pt x="628" y="11"/>
                </a:cubicBezTo>
                <a:cubicBezTo>
                  <a:pt x="628" y="13"/>
                  <a:pt x="628" y="13"/>
                  <a:pt x="628" y="13"/>
                </a:cubicBezTo>
                <a:cubicBezTo>
                  <a:pt x="628" y="13"/>
                  <a:pt x="628" y="13"/>
                  <a:pt x="634" y="12"/>
                </a:cubicBezTo>
                <a:cubicBezTo>
                  <a:pt x="632" y="13"/>
                  <a:pt x="630" y="13"/>
                  <a:pt x="628" y="13"/>
                </a:cubicBezTo>
                <a:cubicBezTo>
                  <a:pt x="627" y="13"/>
                  <a:pt x="627" y="13"/>
                  <a:pt x="627" y="13"/>
                </a:cubicBezTo>
                <a:cubicBezTo>
                  <a:pt x="625" y="13"/>
                  <a:pt x="625" y="13"/>
                  <a:pt x="625" y="13"/>
                </a:cubicBezTo>
                <a:cubicBezTo>
                  <a:pt x="625" y="15"/>
                  <a:pt x="625" y="15"/>
                  <a:pt x="625" y="15"/>
                </a:cubicBezTo>
                <a:cubicBezTo>
                  <a:pt x="628" y="15"/>
                  <a:pt x="628" y="15"/>
                  <a:pt x="628" y="15"/>
                </a:cubicBezTo>
                <a:cubicBezTo>
                  <a:pt x="636" y="13"/>
                  <a:pt x="637" y="11"/>
                  <a:pt x="641" y="11"/>
                </a:cubicBezTo>
                <a:cubicBezTo>
                  <a:pt x="639" y="11"/>
                  <a:pt x="639" y="11"/>
                  <a:pt x="639" y="11"/>
                </a:cubicBezTo>
                <a:cubicBezTo>
                  <a:pt x="641" y="11"/>
                  <a:pt x="641" y="11"/>
                  <a:pt x="641" y="9"/>
                </a:cubicBezTo>
                <a:cubicBezTo>
                  <a:pt x="643" y="9"/>
                  <a:pt x="643" y="9"/>
                  <a:pt x="643" y="9"/>
                </a:cubicBezTo>
                <a:cubicBezTo>
                  <a:pt x="645" y="9"/>
                  <a:pt x="645" y="9"/>
                  <a:pt x="645" y="9"/>
                </a:cubicBezTo>
                <a:cubicBezTo>
                  <a:pt x="645" y="9"/>
                  <a:pt x="645" y="9"/>
                  <a:pt x="647" y="9"/>
                </a:cubicBezTo>
                <a:cubicBezTo>
                  <a:pt x="648" y="9"/>
                  <a:pt x="648" y="8"/>
                  <a:pt x="648" y="8"/>
                </a:cubicBezTo>
                <a:cubicBezTo>
                  <a:pt x="641" y="8"/>
                  <a:pt x="641" y="8"/>
                  <a:pt x="641" y="8"/>
                </a:cubicBezTo>
                <a:cubicBezTo>
                  <a:pt x="641" y="9"/>
                  <a:pt x="641" y="9"/>
                  <a:pt x="639" y="9"/>
                </a:cubicBezTo>
                <a:close/>
                <a:moveTo>
                  <a:pt x="639" y="4"/>
                </a:moveTo>
                <a:cubicBezTo>
                  <a:pt x="634" y="6"/>
                  <a:pt x="632" y="6"/>
                  <a:pt x="632" y="6"/>
                </a:cubicBezTo>
                <a:cubicBezTo>
                  <a:pt x="634" y="6"/>
                  <a:pt x="634" y="6"/>
                  <a:pt x="634" y="6"/>
                </a:cubicBezTo>
                <a:cubicBezTo>
                  <a:pt x="634" y="6"/>
                  <a:pt x="637" y="6"/>
                  <a:pt x="639" y="4"/>
                </a:cubicBezTo>
                <a:close/>
              </a:path>
            </a:pathLst>
          </a:custGeom>
          <a:solidFill>
            <a:schemeClr val="hlink">
              <a:alpha val="32941"/>
            </a:schemeClr>
          </a:solidFill>
          <a:ln w="9525">
            <a:noFill/>
            <a:round/>
            <a:headEnd/>
            <a:tailEnd/>
          </a:ln>
        </p:spPr>
        <p:txBody>
          <a:bodyPr/>
          <a:lstStyle/>
          <a:p>
            <a:endParaRPr lang="en-US"/>
          </a:p>
        </p:txBody>
      </p:sp>
      <p:sp>
        <p:nvSpPr>
          <p:cNvPr id="35849" name="Rectangle 49"/>
          <p:cNvSpPr>
            <a:spLocks noChangeArrowheads="1"/>
          </p:cNvSpPr>
          <p:nvPr/>
        </p:nvSpPr>
        <p:spPr bwMode="auto">
          <a:xfrm>
            <a:off x="0" y="5686425"/>
            <a:ext cx="9144000" cy="1171575"/>
          </a:xfrm>
          <a:prstGeom prst="rect">
            <a:avLst/>
          </a:prstGeom>
          <a:gradFill rotWithShape="1">
            <a:gsLst>
              <a:gs pos="0">
                <a:srgbClr val="FFFFFF">
                  <a:alpha val="0"/>
                </a:srgbClr>
              </a:gs>
              <a:gs pos="100000">
                <a:srgbClr val="000000"/>
              </a:gs>
            </a:gsLst>
            <a:lin ang="5400000" scaled="1"/>
          </a:gradFill>
          <a:ln w="19050" algn="ctr">
            <a:noFill/>
            <a:miter lim="800000"/>
            <a:headEnd/>
            <a:tailEnd/>
          </a:ln>
        </p:spPr>
        <p:txBody>
          <a:bodyPr lIns="82124" tIns="41061" rIns="82124" bIns="41061" anchor="ctr">
            <a:spAutoFit/>
          </a:bodyPr>
          <a:lstStyle/>
          <a:p>
            <a:endParaRPr lang="en-US"/>
          </a:p>
        </p:txBody>
      </p:sp>
      <p:sp>
        <p:nvSpPr>
          <p:cNvPr id="1862712" name="Rectangle 56"/>
          <p:cNvSpPr>
            <a:spLocks noChangeArrowheads="1"/>
          </p:cNvSpPr>
          <p:nvPr/>
        </p:nvSpPr>
        <p:spPr bwMode="auto">
          <a:xfrm>
            <a:off x="2139950" y="1819275"/>
            <a:ext cx="1597025" cy="2982913"/>
          </a:xfrm>
          <a:prstGeom prst="rect">
            <a:avLst/>
          </a:prstGeom>
          <a:gradFill rotWithShape="1">
            <a:gsLst>
              <a:gs pos="0">
                <a:srgbClr val="575757">
                  <a:alpha val="0"/>
                </a:srgbClr>
              </a:gs>
              <a:gs pos="100000">
                <a:srgbClr val="4D4D4D">
                  <a:alpha val="64998"/>
                </a:srgbClr>
              </a:gs>
            </a:gsLst>
            <a:lin ang="5400000" scaled="1"/>
          </a:gradFill>
          <a:ln w="19050" algn="ctr">
            <a:noFill/>
            <a:miter lim="800000"/>
            <a:headEnd/>
            <a:tailEnd/>
          </a:ln>
        </p:spPr>
        <p:txBody>
          <a:bodyPr lIns="82124" tIns="41061" rIns="82124" bIns="41061" anchor="ctr">
            <a:spAutoFit/>
          </a:bodyPr>
          <a:lstStyle/>
          <a:p>
            <a:endParaRPr lang="en-US"/>
          </a:p>
        </p:txBody>
      </p:sp>
      <p:sp>
        <p:nvSpPr>
          <p:cNvPr id="1862713" name="Rectangle 57"/>
          <p:cNvSpPr>
            <a:spLocks noChangeArrowheads="1"/>
          </p:cNvSpPr>
          <p:nvPr/>
        </p:nvSpPr>
        <p:spPr bwMode="auto">
          <a:xfrm>
            <a:off x="3773488" y="1050925"/>
            <a:ext cx="1597025" cy="3751263"/>
          </a:xfrm>
          <a:prstGeom prst="rect">
            <a:avLst/>
          </a:prstGeom>
          <a:gradFill rotWithShape="1">
            <a:gsLst>
              <a:gs pos="0">
                <a:srgbClr val="575757">
                  <a:alpha val="0"/>
                </a:srgbClr>
              </a:gs>
              <a:gs pos="100000">
                <a:srgbClr val="4D4D4D">
                  <a:alpha val="64998"/>
                </a:srgbClr>
              </a:gs>
            </a:gsLst>
            <a:lin ang="5400000" scaled="1"/>
          </a:gradFill>
          <a:ln w="19050" algn="ctr">
            <a:noFill/>
            <a:miter lim="800000"/>
            <a:headEnd/>
            <a:tailEnd/>
          </a:ln>
        </p:spPr>
        <p:txBody>
          <a:bodyPr lIns="82124" tIns="41061" rIns="82124" bIns="41061" anchor="ctr">
            <a:spAutoFit/>
          </a:bodyPr>
          <a:lstStyle/>
          <a:p>
            <a:endParaRPr lang="en-US"/>
          </a:p>
        </p:txBody>
      </p:sp>
      <p:sp>
        <p:nvSpPr>
          <p:cNvPr id="1862714" name="Rectangle 58"/>
          <p:cNvSpPr>
            <a:spLocks noChangeArrowheads="1"/>
          </p:cNvSpPr>
          <p:nvPr/>
        </p:nvSpPr>
        <p:spPr bwMode="auto">
          <a:xfrm>
            <a:off x="5403850" y="1819275"/>
            <a:ext cx="1597025" cy="2982913"/>
          </a:xfrm>
          <a:prstGeom prst="rect">
            <a:avLst/>
          </a:prstGeom>
          <a:gradFill rotWithShape="1">
            <a:gsLst>
              <a:gs pos="0">
                <a:srgbClr val="575757">
                  <a:alpha val="0"/>
                </a:srgbClr>
              </a:gs>
              <a:gs pos="100000">
                <a:srgbClr val="4D4D4D">
                  <a:alpha val="64998"/>
                </a:srgbClr>
              </a:gs>
            </a:gsLst>
            <a:lin ang="5400000" scaled="1"/>
          </a:gradFill>
          <a:ln w="19050" algn="ctr">
            <a:noFill/>
            <a:miter lim="800000"/>
            <a:headEnd/>
            <a:tailEnd/>
          </a:ln>
        </p:spPr>
        <p:txBody>
          <a:bodyPr lIns="82124" tIns="41061" rIns="82124" bIns="41061" anchor="ctr">
            <a:spAutoFit/>
          </a:bodyPr>
          <a:lstStyle/>
          <a:p>
            <a:endParaRPr lang="en-US"/>
          </a:p>
        </p:txBody>
      </p:sp>
      <p:sp>
        <p:nvSpPr>
          <p:cNvPr id="1862715" name="Rectangle 59"/>
          <p:cNvSpPr>
            <a:spLocks noChangeArrowheads="1"/>
          </p:cNvSpPr>
          <p:nvPr/>
        </p:nvSpPr>
        <p:spPr bwMode="auto">
          <a:xfrm>
            <a:off x="7037388" y="2695575"/>
            <a:ext cx="1597025" cy="2106613"/>
          </a:xfrm>
          <a:prstGeom prst="rect">
            <a:avLst/>
          </a:prstGeom>
          <a:gradFill rotWithShape="1">
            <a:gsLst>
              <a:gs pos="0">
                <a:srgbClr val="575757">
                  <a:alpha val="0"/>
                </a:srgbClr>
              </a:gs>
              <a:gs pos="100000">
                <a:srgbClr val="4D4D4D">
                  <a:alpha val="64998"/>
                </a:srgbClr>
              </a:gs>
            </a:gsLst>
            <a:lin ang="5400000" scaled="1"/>
          </a:gradFill>
          <a:ln w="19050" algn="ctr">
            <a:noFill/>
            <a:miter lim="800000"/>
            <a:headEnd/>
            <a:tailEnd/>
          </a:ln>
        </p:spPr>
        <p:txBody>
          <a:bodyPr lIns="82124" tIns="41061" rIns="82124" bIns="41061" anchor="ctr">
            <a:spAutoFit/>
          </a:bodyPr>
          <a:lstStyle/>
          <a:p>
            <a:endParaRPr lang="en-US"/>
          </a:p>
        </p:txBody>
      </p:sp>
      <p:sp>
        <p:nvSpPr>
          <p:cNvPr id="1862716" name="Text Box 60"/>
          <p:cNvSpPr txBox="1">
            <a:spLocks noChangeArrowheads="1"/>
          </p:cNvSpPr>
          <p:nvPr/>
        </p:nvSpPr>
        <p:spPr bwMode="auto">
          <a:xfrm>
            <a:off x="2657475" y="5313363"/>
            <a:ext cx="3867150" cy="714375"/>
          </a:xfrm>
          <a:prstGeom prst="rect">
            <a:avLst/>
          </a:prstGeom>
          <a:noFill/>
          <a:ln w="9525">
            <a:noFill/>
            <a:miter lim="800000"/>
            <a:headEnd/>
            <a:tailEnd/>
          </a:ln>
        </p:spPr>
        <p:txBody>
          <a:bodyPr lIns="0" tIns="0" rIns="0" bIns="0">
            <a:spAutoFit/>
          </a:bodyPr>
          <a:lstStyle/>
          <a:p>
            <a:pPr>
              <a:tabLst>
                <a:tab pos="798513" algn="l"/>
              </a:tabLst>
            </a:pPr>
            <a:r>
              <a:rPr lang="en-US" sz="2600" dirty="0" smtClean="0">
                <a:solidFill>
                  <a:srgbClr val="FFFFFF"/>
                </a:solidFill>
              </a:rPr>
              <a:t>Q1 FY10 </a:t>
            </a:r>
            <a:r>
              <a:rPr lang="en-US" sz="2600" dirty="0">
                <a:solidFill>
                  <a:srgbClr val="FFFFFF"/>
                </a:solidFill>
              </a:rPr>
              <a:t>Fiscal </a:t>
            </a:r>
            <a:br>
              <a:rPr lang="en-US" sz="2600" dirty="0">
                <a:solidFill>
                  <a:srgbClr val="FFFFFF"/>
                </a:solidFill>
              </a:rPr>
            </a:br>
            <a:r>
              <a:rPr lang="en-US" sz="2600" dirty="0">
                <a:solidFill>
                  <a:srgbClr val="FFFFFF"/>
                </a:solidFill>
              </a:rPr>
              <a:t>Revenue by Geography</a:t>
            </a:r>
          </a:p>
        </p:txBody>
      </p:sp>
      <p:sp>
        <p:nvSpPr>
          <p:cNvPr id="35855" name="Line 43"/>
          <p:cNvSpPr>
            <a:spLocks noChangeShapeType="1"/>
          </p:cNvSpPr>
          <p:nvPr/>
        </p:nvSpPr>
        <p:spPr bwMode="auto">
          <a:xfrm>
            <a:off x="508000" y="4833938"/>
            <a:ext cx="8126413" cy="0"/>
          </a:xfrm>
          <a:prstGeom prst="line">
            <a:avLst/>
          </a:prstGeom>
          <a:noFill/>
          <a:ln w="12700">
            <a:solidFill>
              <a:srgbClr val="969696"/>
            </a:solidFill>
            <a:round/>
            <a:headEnd/>
            <a:tailEnd/>
          </a:ln>
        </p:spPr>
        <p:txBody>
          <a:bodyPr lIns="82124" tIns="41061" rIns="82124" bIns="41061" anchor="ctr">
            <a:spAutoFit/>
          </a:bodyPr>
          <a:lstStyle/>
          <a:p>
            <a:endParaRPr lang="en-US"/>
          </a:p>
        </p:txBody>
      </p:sp>
      <p:sp>
        <p:nvSpPr>
          <p:cNvPr id="35856" name="Rectangle 62"/>
          <p:cNvSpPr>
            <a:spLocks noChangeArrowheads="1"/>
          </p:cNvSpPr>
          <p:nvPr/>
        </p:nvSpPr>
        <p:spPr bwMode="auto">
          <a:xfrm>
            <a:off x="508000" y="4170363"/>
            <a:ext cx="8126413" cy="631825"/>
          </a:xfrm>
          <a:prstGeom prst="rect">
            <a:avLst/>
          </a:prstGeom>
          <a:solidFill>
            <a:srgbClr val="969696">
              <a:alpha val="30980"/>
            </a:srgbClr>
          </a:solidFill>
          <a:ln w="19050" algn="ctr">
            <a:noFill/>
            <a:miter lim="800000"/>
            <a:headEnd/>
            <a:tailEnd/>
          </a:ln>
        </p:spPr>
        <p:txBody>
          <a:bodyPr wrap="none" lIns="82124" tIns="41061" rIns="82124" bIns="41061" anchor="ctr">
            <a:spAutoFit/>
          </a:bodyPr>
          <a:lstStyle/>
          <a:p>
            <a:endParaRPr lang="en-US"/>
          </a:p>
        </p:txBody>
      </p:sp>
      <p:sp>
        <p:nvSpPr>
          <p:cNvPr id="35857" name="Rectangle 50"/>
          <p:cNvSpPr>
            <a:spLocks noChangeArrowheads="1"/>
          </p:cNvSpPr>
          <p:nvPr/>
        </p:nvSpPr>
        <p:spPr bwMode="auto">
          <a:xfrm>
            <a:off x="777875" y="4170363"/>
            <a:ext cx="1054100" cy="631825"/>
          </a:xfrm>
          <a:prstGeom prst="rect">
            <a:avLst/>
          </a:prstGeom>
          <a:noFill/>
          <a:ln w="19050" algn="ctr">
            <a:noFill/>
            <a:miter lim="800000"/>
            <a:headEnd/>
            <a:tailEnd/>
          </a:ln>
        </p:spPr>
        <p:txBody>
          <a:bodyPr wrap="none" lIns="82124" tIns="41061" rIns="82124" bIns="41061">
            <a:spAutoFit/>
          </a:bodyPr>
          <a:lstStyle/>
          <a:p>
            <a:pPr defTabSz="814388">
              <a:lnSpc>
                <a:spcPct val="100000"/>
              </a:lnSpc>
            </a:pPr>
            <a:r>
              <a:rPr lang="en-US" sz="1800" dirty="0">
                <a:solidFill>
                  <a:schemeClr val="tx1"/>
                </a:solidFill>
              </a:rPr>
              <a:t>U.S. and</a:t>
            </a:r>
            <a:br>
              <a:rPr lang="en-US" sz="1800" dirty="0">
                <a:solidFill>
                  <a:schemeClr val="tx1"/>
                </a:solidFill>
              </a:rPr>
            </a:br>
            <a:r>
              <a:rPr lang="en-US" sz="1800" dirty="0">
                <a:solidFill>
                  <a:schemeClr val="tx1"/>
                </a:solidFill>
              </a:rPr>
              <a:t>Canada</a:t>
            </a:r>
          </a:p>
        </p:txBody>
      </p:sp>
      <p:sp>
        <p:nvSpPr>
          <p:cNvPr id="35858" name="Rectangle 52"/>
          <p:cNvSpPr>
            <a:spLocks noChangeArrowheads="1"/>
          </p:cNvSpPr>
          <p:nvPr/>
        </p:nvSpPr>
        <p:spPr bwMode="auto">
          <a:xfrm>
            <a:off x="2552700" y="4306888"/>
            <a:ext cx="787400" cy="357187"/>
          </a:xfrm>
          <a:prstGeom prst="rect">
            <a:avLst/>
          </a:prstGeom>
          <a:noFill/>
          <a:ln w="19050" algn="ctr">
            <a:noFill/>
            <a:miter lim="800000"/>
            <a:headEnd/>
            <a:tailEnd/>
          </a:ln>
        </p:spPr>
        <p:txBody>
          <a:bodyPr wrap="none" lIns="82124" tIns="41061" rIns="82124" bIns="41061">
            <a:spAutoFit/>
          </a:bodyPr>
          <a:lstStyle/>
          <a:p>
            <a:pPr defTabSz="814388">
              <a:lnSpc>
                <a:spcPct val="100000"/>
              </a:lnSpc>
            </a:pPr>
            <a:r>
              <a:rPr lang="en-US" sz="1800">
                <a:solidFill>
                  <a:schemeClr val="tx1"/>
                </a:solidFill>
              </a:rPr>
              <a:t>Japan</a:t>
            </a:r>
          </a:p>
        </p:txBody>
      </p:sp>
      <p:sp>
        <p:nvSpPr>
          <p:cNvPr id="35859" name="Rectangle 53"/>
          <p:cNvSpPr>
            <a:spLocks noChangeArrowheads="1"/>
          </p:cNvSpPr>
          <p:nvPr/>
        </p:nvSpPr>
        <p:spPr bwMode="auto">
          <a:xfrm>
            <a:off x="4017963" y="4170363"/>
            <a:ext cx="1143000" cy="631825"/>
          </a:xfrm>
          <a:prstGeom prst="rect">
            <a:avLst/>
          </a:prstGeom>
          <a:noFill/>
          <a:ln w="19050" algn="ctr">
            <a:noFill/>
            <a:miter lim="800000"/>
            <a:headEnd/>
            <a:tailEnd/>
          </a:ln>
        </p:spPr>
        <p:txBody>
          <a:bodyPr wrap="none" lIns="82124" tIns="41061" rIns="82124" bIns="41061">
            <a:spAutoFit/>
          </a:bodyPr>
          <a:lstStyle/>
          <a:p>
            <a:pPr defTabSz="814388">
              <a:lnSpc>
                <a:spcPct val="100000"/>
              </a:lnSpc>
            </a:pPr>
            <a:r>
              <a:rPr lang="en-US" sz="1800">
                <a:solidFill>
                  <a:schemeClr val="tx1"/>
                </a:solidFill>
              </a:rPr>
              <a:t>Emerging</a:t>
            </a:r>
            <a:br>
              <a:rPr lang="en-US" sz="1800">
                <a:solidFill>
                  <a:schemeClr val="tx1"/>
                </a:solidFill>
              </a:rPr>
            </a:br>
            <a:r>
              <a:rPr lang="en-US" sz="1800">
                <a:solidFill>
                  <a:schemeClr val="tx1"/>
                </a:solidFill>
              </a:rPr>
              <a:t>Markets</a:t>
            </a:r>
          </a:p>
        </p:txBody>
      </p:sp>
      <p:sp>
        <p:nvSpPr>
          <p:cNvPr id="35860" name="Rectangle 54"/>
          <p:cNvSpPr>
            <a:spLocks noChangeArrowheads="1"/>
          </p:cNvSpPr>
          <p:nvPr/>
        </p:nvSpPr>
        <p:spPr bwMode="auto">
          <a:xfrm>
            <a:off x="5783263" y="4170363"/>
            <a:ext cx="838200" cy="631825"/>
          </a:xfrm>
          <a:prstGeom prst="rect">
            <a:avLst/>
          </a:prstGeom>
          <a:noFill/>
          <a:ln w="19050" algn="ctr">
            <a:noFill/>
            <a:miter lim="800000"/>
            <a:headEnd/>
            <a:tailEnd/>
          </a:ln>
        </p:spPr>
        <p:txBody>
          <a:bodyPr wrap="none" lIns="82124" tIns="41061" rIns="82124" bIns="41061">
            <a:spAutoFit/>
          </a:bodyPr>
          <a:lstStyle/>
          <a:p>
            <a:pPr defTabSz="814388">
              <a:lnSpc>
                <a:spcPct val="100000"/>
              </a:lnSpc>
            </a:pPr>
            <a:r>
              <a:rPr lang="en-US" sz="1800">
                <a:solidFill>
                  <a:schemeClr val="tx1"/>
                </a:solidFill>
              </a:rPr>
              <a:t>Asia</a:t>
            </a:r>
            <a:br>
              <a:rPr lang="en-US" sz="1800">
                <a:solidFill>
                  <a:schemeClr val="tx1"/>
                </a:solidFill>
              </a:rPr>
            </a:br>
            <a:r>
              <a:rPr lang="en-US" sz="1800">
                <a:solidFill>
                  <a:schemeClr val="tx1"/>
                </a:solidFill>
              </a:rPr>
              <a:t>Pacific</a:t>
            </a:r>
          </a:p>
        </p:txBody>
      </p:sp>
      <p:sp>
        <p:nvSpPr>
          <p:cNvPr id="35861" name="Rectangle 55"/>
          <p:cNvSpPr>
            <a:spLocks noChangeArrowheads="1"/>
          </p:cNvSpPr>
          <p:nvPr/>
        </p:nvSpPr>
        <p:spPr bwMode="auto">
          <a:xfrm>
            <a:off x="7399338" y="4306888"/>
            <a:ext cx="901700" cy="357187"/>
          </a:xfrm>
          <a:prstGeom prst="rect">
            <a:avLst/>
          </a:prstGeom>
          <a:noFill/>
          <a:ln w="19050" algn="ctr">
            <a:noFill/>
            <a:miter lim="800000"/>
            <a:headEnd/>
            <a:tailEnd/>
          </a:ln>
        </p:spPr>
        <p:txBody>
          <a:bodyPr wrap="none" lIns="82124" tIns="41061" rIns="82124" bIns="41061">
            <a:spAutoFit/>
          </a:bodyPr>
          <a:lstStyle/>
          <a:p>
            <a:pPr defTabSz="814388">
              <a:lnSpc>
                <a:spcPct val="100000"/>
              </a:lnSpc>
            </a:pPr>
            <a:r>
              <a:rPr lang="en-US" sz="1800">
                <a:solidFill>
                  <a:schemeClr val="tx1"/>
                </a:solidFill>
              </a:rPr>
              <a:t>Europe</a:t>
            </a:r>
          </a:p>
        </p:txBody>
      </p:sp>
      <p:grpSp>
        <p:nvGrpSpPr>
          <p:cNvPr id="2" name="Group 122"/>
          <p:cNvGrpSpPr>
            <a:grpSpLocks/>
          </p:cNvGrpSpPr>
          <p:nvPr/>
        </p:nvGrpSpPr>
        <p:grpSpPr bwMode="auto">
          <a:xfrm>
            <a:off x="700090" y="2524125"/>
            <a:ext cx="1387475" cy="1171575"/>
            <a:chOff x="441" y="1590"/>
            <a:chExt cx="874" cy="738"/>
          </a:xfrm>
        </p:grpSpPr>
        <p:sp>
          <p:nvSpPr>
            <p:cNvPr id="35886" name="Rectangle 63"/>
            <p:cNvSpPr>
              <a:spLocks noChangeArrowheads="1"/>
            </p:cNvSpPr>
            <p:nvPr/>
          </p:nvSpPr>
          <p:spPr bwMode="auto">
            <a:xfrm>
              <a:off x="557" y="1590"/>
              <a:ext cx="573" cy="333"/>
            </a:xfrm>
            <a:prstGeom prst="rect">
              <a:avLst/>
            </a:prstGeom>
            <a:noFill/>
            <a:ln w="19050" algn="ctr">
              <a:noFill/>
              <a:miter lim="800000"/>
              <a:headEnd/>
              <a:tailEnd/>
            </a:ln>
          </p:spPr>
          <p:txBody>
            <a:bodyPr wrap="none" lIns="82124" tIns="41061" rIns="82124" bIns="41061">
              <a:spAutoFit/>
            </a:bodyPr>
            <a:lstStyle/>
            <a:p>
              <a:pPr defTabSz="814388">
                <a:lnSpc>
                  <a:spcPct val="100000"/>
                </a:lnSpc>
              </a:pPr>
              <a:r>
                <a:rPr lang="en-US" sz="2900" dirty="0" smtClean="0">
                  <a:solidFill>
                    <a:schemeClr val="folHlink"/>
                  </a:solidFill>
                </a:rPr>
                <a:t>55%</a:t>
              </a:r>
              <a:endParaRPr lang="en-US" sz="2900" dirty="0">
                <a:solidFill>
                  <a:schemeClr val="folHlink"/>
                </a:solidFill>
              </a:endParaRPr>
            </a:p>
          </p:txBody>
        </p:sp>
        <p:sp>
          <p:nvSpPr>
            <p:cNvPr id="35887" name="Rectangle 103"/>
            <p:cNvSpPr>
              <a:spLocks noChangeArrowheads="1"/>
            </p:cNvSpPr>
            <p:nvPr/>
          </p:nvSpPr>
          <p:spPr bwMode="auto">
            <a:xfrm>
              <a:off x="441" y="2072"/>
              <a:ext cx="874" cy="256"/>
            </a:xfrm>
            <a:prstGeom prst="rect">
              <a:avLst/>
            </a:prstGeom>
            <a:noFill/>
            <a:ln w="19050" algn="ctr">
              <a:noFill/>
              <a:miter lim="800000"/>
              <a:headEnd/>
              <a:tailEnd/>
            </a:ln>
          </p:spPr>
          <p:txBody>
            <a:bodyPr wrap="none" lIns="82124" tIns="41061" rIns="82124" bIns="41061">
              <a:spAutoFit/>
            </a:bodyPr>
            <a:lstStyle/>
            <a:p>
              <a:pPr defTabSz="814388">
                <a:lnSpc>
                  <a:spcPct val="100000"/>
                </a:lnSpc>
              </a:pPr>
              <a:r>
                <a:rPr lang="en-US" sz="2100" dirty="0">
                  <a:solidFill>
                    <a:srgbClr val="B2B2B2"/>
                  </a:solidFill>
                </a:rPr>
                <a:t>(</a:t>
              </a:r>
              <a:r>
                <a:rPr lang="en-US" sz="2100" dirty="0" smtClean="0">
                  <a:solidFill>
                    <a:srgbClr val="B2B2B2"/>
                  </a:solidFill>
                </a:rPr>
                <a:t>10%) </a:t>
              </a:r>
              <a:r>
                <a:rPr lang="en-US" sz="2100" dirty="0">
                  <a:solidFill>
                    <a:srgbClr val="B2B2B2"/>
                  </a:solidFill>
                </a:rPr>
                <a:t>Y/Y</a:t>
              </a:r>
            </a:p>
          </p:txBody>
        </p:sp>
        <p:sp>
          <p:nvSpPr>
            <p:cNvPr id="35888" name="Line 110"/>
            <p:cNvSpPr>
              <a:spLocks noChangeShapeType="1"/>
            </p:cNvSpPr>
            <p:nvPr/>
          </p:nvSpPr>
          <p:spPr bwMode="auto">
            <a:xfrm>
              <a:off x="462" y="1992"/>
              <a:ext cx="726" cy="0"/>
            </a:xfrm>
            <a:prstGeom prst="line">
              <a:avLst/>
            </a:prstGeom>
            <a:noFill/>
            <a:ln w="12700">
              <a:solidFill>
                <a:srgbClr val="FFFFFF"/>
              </a:solidFill>
              <a:round/>
              <a:headEnd/>
              <a:tailEnd/>
            </a:ln>
          </p:spPr>
          <p:txBody>
            <a:bodyPr lIns="82124" tIns="41061" rIns="82124" bIns="41061" anchor="ctr">
              <a:spAutoFit/>
            </a:bodyPr>
            <a:lstStyle/>
            <a:p>
              <a:endParaRPr lang="en-US"/>
            </a:p>
          </p:txBody>
        </p:sp>
      </p:grpSp>
      <p:grpSp>
        <p:nvGrpSpPr>
          <p:cNvPr id="3" name="Group 123"/>
          <p:cNvGrpSpPr>
            <a:grpSpLocks/>
          </p:cNvGrpSpPr>
          <p:nvPr/>
        </p:nvGrpSpPr>
        <p:grpSpPr bwMode="auto">
          <a:xfrm>
            <a:off x="2220913" y="2524125"/>
            <a:ext cx="1408112" cy="1171575"/>
            <a:chOff x="1399" y="1590"/>
            <a:chExt cx="887" cy="738"/>
          </a:xfrm>
        </p:grpSpPr>
        <p:sp>
          <p:nvSpPr>
            <p:cNvPr id="35883" name="Rectangle 64"/>
            <p:cNvSpPr>
              <a:spLocks noChangeArrowheads="1"/>
            </p:cNvSpPr>
            <p:nvPr/>
          </p:nvSpPr>
          <p:spPr bwMode="auto">
            <a:xfrm>
              <a:off x="1640" y="1590"/>
              <a:ext cx="443" cy="333"/>
            </a:xfrm>
            <a:prstGeom prst="rect">
              <a:avLst/>
            </a:prstGeom>
            <a:noFill/>
            <a:ln w="19050" algn="ctr">
              <a:noFill/>
              <a:miter lim="800000"/>
              <a:headEnd/>
              <a:tailEnd/>
            </a:ln>
          </p:spPr>
          <p:txBody>
            <a:bodyPr wrap="none" lIns="82124" tIns="41061" rIns="82124" bIns="41061">
              <a:spAutoFit/>
            </a:bodyPr>
            <a:lstStyle/>
            <a:p>
              <a:pPr defTabSz="814388">
                <a:lnSpc>
                  <a:spcPct val="100000"/>
                </a:lnSpc>
              </a:pPr>
              <a:r>
                <a:rPr lang="en-US" sz="2900" dirty="0" smtClean="0">
                  <a:solidFill>
                    <a:schemeClr val="folHlink"/>
                  </a:solidFill>
                </a:rPr>
                <a:t>4%</a:t>
              </a:r>
              <a:endParaRPr lang="en-US" sz="2900" dirty="0">
                <a:solidFill>
                  <a:schemeClr val="folHlink"/>
                </a:solidFill>
              </a:endParaRPr>
            </a:p>
          </p:txBody>
        </p:sp>
        <p:sp>
          <p:nvSpPr>
            <p:cNvPr id="35884" name="Line 111"/>
            <p:cNvSpPr>
              <a:spLocks noChangeShapeType="1"/>
            </p:cNvSpPr>
            <p:nvPr/>
          </p:nvSpPr>
          <p:spPr bwMode="auto">
            <a:xfrm>
              <a:off x="1486" y="1992"/>
              <a:ext cx="726" cy="0"/>
            </a:xfrm>
            <a:prstGeom prst="line">
              <a:avLst/>
            </a:prstGeom>
            <a:noFill/>
            <a:ln w="12700">
              <a:solidFill>
                <a:srgbClr val="FFFFFF"/>
              </a:solidFill>
              <a:round/>
              <a:headEnd/>
              <a:tailEnd/>
            </a:ln>
          </p:spPr>
          <p:txBody>
            <a:bodyPr lIns="82124" tIns="41061" rIns="82124" bIns="41061" anchor="ctr">
              <a:spAutoFit/>
            </a:bodyPr>
            <a:lstStyle/>
            <a:p>
              <a:endParaRPr lang="en-US"/>
            </a:p>
          </p:txBody>
        </p:sp>
        <p:sp>
          <p:nvSpPr>
            <p:cNvPr id="35885" name="Rectangle 115"/>
            <p:cNvSpPr>
              <a:spLocks noChangeArrowheads="1"/>
            </p:cNvSpPr>
            <p:nvPr/>
          </p:nvSpPr>
          <p:spPr bwMode="auto">
            <a:xfrm>
              <a:off x="1399" y="2072"/>
              <a:ext cx="887" cy="256"/>
            </a:xfrm>
            <a:prstGeom prst="rect">
              <a:avLst/>
            </a:prstGeom>
            <a:noFill/>
            <a:ln w="19050" algn="ctr">
              <a:noFill/>
              <a:miter lim="800000"/>
              <a:headEnd/>
              <a:tailEnd/>
            </a:ln>
          </p:spPr>
          <p:txBody>
            <a:bodyPr lIns="82124" tIns="41061" rIns="82124" bIns="41061">
              <a:spAutoFit/>
            </a:bodyPr>
            <a:lstStyle/>
            <a:p>
              <a:pPr defTabSz="814388">
                <a:lnSpc>
                  <a:spcPct val="100000"/>
                </a:lnSpc>
              </a:pPr>
              <a:r>
                <a:rPr lang="en-US" sz="2100" dirty="0" err="1" smtClean="0">
                  <a:solidFill>
                    <a:srgbClr val="B2B2B2"/>
                  </a:solidFill>
                </a:rPr>
                <a:t>2%Y</a:t>
              </a:r>
              <a:r>
                <a:rPr lang="en-US" sz="2100" dirty="0" smtClean="0">
                  <a:solidFill>
                    <a:srgbClr val="B2B2B2"/>
                  </a:solidFill>
                </a:rPr>
                <a:t>/Y</a:t>
              </a:r>
              <a:endParaRPr lang="en-US" sz="2100" dirty="0">
                <a:solidFill>
                  <a:srgbClr val="B2B2B2"/>
                </a:solidFill>
              </a:endParaRPr>
            </a:p>
          </p:txBody>
        </p:sp>
      </p:grpSp>
      <p:grpSp>
        <p:nvGrpSpPr>
          <p:cNvPr id="4" name="Group 126"/>
          <p:cNvGrpSpPr>
            <a:grpSpLocks/>
          </p:cNvGrpSpPr>
          <p:nvPr/>
        </p:nvGrpSpPr>
        <p:grpSpPr bwMode="auto">
          <a:xfrm>
            <a:off x="3884616" y="2524125"/>
            <a:ext cx="1387476" cy="1171575"/>
            <a:chOff x="2447" y="1590"/>
            <a:chExt cx="874" cy="738"/>
          </a:xfrm>
        </p:grpSpPr>
        <p:sp>
          <p:nvSpPr>
            <p:cNvPr id="35880" name="Rectangle 65"/>
            <p:cNvSpPr>
              <a:spLocks noChangeArrowheads="1"/>
            </p:cNvSpPr>
            <p:nvPr/>
          </p:nvSpPr>
          <p:spPr bwMode="auto">
            <a:xfrm>
              <a:off x="2597" y="1590"/>
              <a:ext cx="573" cy="333"/>
            </a:xfrm>
            <a:prstGeom prst="rect">
              <a:avLst/>
            </a:prstGeom>
            <a:noFill/>
            <a:ln w="19050" algn="ctr">
              <a:noFill/>
              <a:miter lim="800000"/>
              <a:headEnd/>
              <a:tailEnd/>
            </a:ln>
          </p:spPr>
          <p:txBody>
            <a:bodyPr wrap="none" lIns="82124" tIns="41061" rIns="82124" bIns="41061">
              <a:spAutoFit/>
            </a:bodyPr>
            <a:lstStyle/>
            <a:p>
              <a:pPr defTabSz="814388">
                <a:lnSpc>
                  <a:spcPct val="100000"/>
                </a:lnSpc>
              </a:pPr>
              <a:r>
                <a:rPr lang="en-US" sz="2900" dirty="0" smtClean="0">
                  <a:solidFill>
                    <a:schemeClr val="folHlink"/>
                  </a:solidFill>
                </a:rPr>
                <a:t>10%</a:t>
              </a:r>
              <a:endParaRPr lang="en-US" sz="2900" dirty="0">
                <a:solidFill>
                  <a:schemeClr val="folHlink"/>
                </a:solidFill>
              </a:endParaRPr>
            </a:p>
          </p:txBody>
        </p:sp>
        <p:sp>
          <p:nvSpPr>
            <p:cNvPr id="35881" name="Line 112"/>
            <p:cNvSpPr>
              <a:spLocks noChangeShapeType="1"/>
            </p:cNvSpPr>
            <p:nvPr/>
          </p:nvSpPr>
          <p:spPr bwMode="auto">
            <a:xfrm>
              <a:off x="2511" y="1992"/>
              <a:ext cx="726" cy="0"/>
            </a:xfrm>
            <a:prstGeom prst="line">
              <a:avLst/>
            </a:prstGeom>
            <a:noFill/>
            <a:ln w="12700">
              <a:solidFill>
                <a:srgbClr val="FFFFFF"/>
              </a:solidFill>
              <a:round/>
              <a:headEnd/>
              <a:tailEnd/>
            </a:ln>
          </p:spPr>
          <p:txBody>
            <a:bodyPr lIns="82124" tIns="41061" rIns="82124" bIns="41061" anchor="ctr">
              <a:spAutoFit/>
            </a:bodyPr>
            <a:lstStyle/>
            <a:p>
              <a:endParaRPr lang="en-US"/>
            </a:p>
          </p:txBody>
        </p:sp>
        <p:sp>
          <p:nvSpPr>
            <p:cNvPr id="35882" name="Rectangle 116"/>
            <p:cNvSpPr>
              <a:spLocks noChangeArrowheads="1"/>
            </p:cNvSpPr>
            <p:nvPr/>
          </p:nvSpPr>
          <p:spPr bwMode="auto">
            <a:xfrm>
              <a:off x="2447" y="2072"/>
              <a:ext cx="874" cy="256"/>
            </a:xfrm>
            <a:prstGeom prst="rect">
              <a:avLst/>
            </a:prstGeom>
            <a:noFill/>
            <a:ln w="19050" algn="ctr">
              <a:noFill/>
              <a:miter lim="800000"/>
              <a:headEnd/>
              <a:tailEnd/>
            </a:ln>
          </p:spPr>
          <p:txBody>
            <a:bodyPr wrap="none" lIns="82124" tIns="41061" rIns="82124" bIns="41061">
              <a:spAutoFit/>
            </a:bodyPr>
            <a:lstStyle/>
            <a:p>
              <a:pPr defTabSz="814388">
                <a:lnSpc>
                  <a:spcPct val="100000"/>
                </a:lnSpc>
              </a:pPr>
              <a:r>
                <a:rPr lang="en-US" sz="2100" dirty="0" smtClean="0">
                  <a:solidFill>
                    <a:srgbClr val="B2B2B2"/>
                  </a:solidFill>
                </a:rPr>
                <a:t>(30%) </a:t>
              </a:r>
              <a:r>
                <a:rPr lang="en-US" sz="2100" dirty="0">
                  <a:solidFill>
                    <a:srgbClr val="B2B2B2"/>
                  </a:solidFill>
                </a:rPr>
                <a:t>Y/Y</a:t>
              </a:r>
            </a:p>
          </p:txBody>
        </p:sp>
      </p:grpSp>
      <p:grpSp>
        <p:nvGrpSpPr>
          <p:cNvPr id="5" name="Group 125"/>
          <p:cNvGrpSpPr>
            <a:grpSpLocks/>
          </p:cNvGrpSpPr>
          <p:nvPr/>
        </p:nvGrpSpPr>
        <p:grpSpPr bwMode="auto">
          <a:xfrm>
            <a:off x="5578482" y="2524125"/>
            <a:ext cx="1238251" cy="1171575"/>
            <a:chOff x="3514" y="1590"/>
            <a:chExt cx="780" cy="738"/>
          </a:xfrm>
        </p:grpSpPr>
        <p:sp>
          <p:nvSpPr>
            <p:cNvPr id="35877" name="Rectangle 66"/>
            <p:cNvSpPr>
              <a:spLocks noChangeArrowheads="1"/>
            </p:cNvSpPr>
            <p:nvPr/>
          </p:nvSpPr>
          <p:spPr bwMode="auto">
            <a:xfrm>
              <a:off x="3626" y="1590"/>
              <a:ext cx="556" cy="333"/>
            </a:xfrm>
            <a:prstGeom prst="rect">
              <a:avLst/>
            </a:prstGeom>
            <a:noFill/>
            <a:ln w="19050" algn="ctr">
              <a:noFill/>
              <a:miter lim="800000"/>
              <a:headEnd/>
              <a:tailEnd/>
            </a:ln>
          </p:spPr>
          <p:txBody>
            <a:bodyPr wrap="none" lIns="82124" tIns="41061" rIns="82124" bIns="41061">
              <a:spAutoFit/>
            </a:bodyPr>
            <a:lstStyle/>
            <a:p>
              <a:pPr defTabSz="814388">
                <a:lnSpc>
                  <a:spcPct val="100000"/>
                </a:lnSpc>
              </a:pPr>
              <a:r>
                <a:rPr lang="en-US" sz="2900" dirty="0" smtClean="0">
                  <a:solidFill>
                    <a:schemeClr val="folHlink"/>
                  </a:solidFill>
                </a:rPr>
                <a:t>11%</a:t>
              </a:r>
              <a:endParaRPr lang="en-US" sz="2900" dirty="0">
                <a:solidFill>
                  <a:schemeClr val="folHlink"/>
                </a:solidFill>
              </a:endParaRPr>
            </a:p>
          </p:txBody>
        </p:sp>
        <p:sp>
          <p:nvSpPr>
            <p:cNvPr id="35878" name="Line 113"/>
            <p:cNvSpPr>
              <a:spLocks noChangeShapeType="1"/>
            </p:cNvSpPr>
            <p:nvPr/>
          </p:nvSpPr>
          <p:spPr bwMode="auto">
            <a:xfrm>
              <a:off x="3535" y="1992"/>
              <a:ext cx="726" cy="0"/>
            </a:xfrm>
            <a:prstGeom prst="line">
              <a:avLst/>
            </a:prstGeom>
            <a:noFill/>
            <a:ln w="12700">
              <a:solidFill>
                <a:srgbClr val="FFFFFF"/>
              </a:solidFill>
              <a:round/>
              <a:headEnd/>
              <a:tailEnd/>
            </a:ln>
          </p:spPr>
          <p:txBody>
            <a:bodyPr lIns="82124" tIns="41061" rIns="82124" bIns="41061" anchor="ctr">
              <a:spAutoFit/>
            </a:bodyPr>
            <a:lstStyle/>
            <a:p>
              <a:endParaRPr lang="en-US"/>
            </a:p>
          </p:txBody>
        </p:sp>
        <p:sp>
          <p:nvSpPr>
            <p:cNvPr id="35879" name="Rectangle 117"/>
            <p:cNvSpPr>
              <a:spLocks noChangeArrowheads="1"/>
            </p:cNvSpPr>
            <p:nvPr/>
          </p:nvSpPr>
          <p:spPr bwMode="auto">
            <a:xfrm>
              <a:off x="3514" y="2072"/>
              <a:ext cx="780" cy="256"/>
            </a:xfrm>
            <a:prstGeom prst="rect">
              <a:avLst/>
            </a:prstGeom>
            <a:noFill/>
            <a:ln w="19050" algn="ctr">
              <a:noFill/>
              <a:miter lim="800000"/>
              <a:headEnd/>
              <a:tailEnd/>
            </a:ln>
          </p:spPr>
          <p:txBody>
            <a:bodyPr wrap="none" lIns="82124" tIns="41061" rIns="82124" bIns="41061">
              <a:spAutoFit/>
            </a:bodyPr>
            <a:lstStyle/>
            <a:p>
              <a:pPr defTabSz="814388">
                <a:lnSpc>
                  <a:spcPct val="100000"/>
                </a:lnSpc>
              </a:pPr>
              <a:r>
                <a:rPr lang="en-US" sz="2100" dirty="0" smtClean="0">
                  <a:solidFill>
                    <a:srgbClr val="B2B2B2"/>
                  </a:solidFill>
                </a:rPr>
                <a:t>(6%) </a:t>
              </a:r>
              <a:r>
                <a:rPr lang="en-US" sz="2100" dirty="0">
                  <a:solidFill>
                    <a:srgbClr val="B2B2B2"/>
                  </a:solidFill>
                </a:rPr>
                <a:t>Y/Y</a:t>
              </a:r>
            </a:p>
          </p:txBody>
        </p:sp>
      </p:grpSp>
      <p:grpSp>
        <p:nvGrpSpPr>
          <p:cNvPr id="6" name="Group 124"/>
          <p:cNvGrpSpPr>
            <a:grpSpLocks/>
          </p:cNvGrpSpPr>
          <p:nvPr/>
        </p:nvGrpSpPr>
        <p:grpSpPr bwMode="auto">
          <a:xfrm>
            <a:off x="7170738" y="2524125"/>
            <a:ext cx="1465262" cy="1171575"/>
            <a:chOff x="4517" y="1590"/>
            <a:chExt cx="923" cy="738"/>
          </a:xfrm>
        </p:grpSpPr>
        <p:sp>
          <p:nvSpPr>
            <p:cNvPr id="35874" name="Rectangle 67"/>
            <p:cNvSpPr>
              <a:spLocks noChangeArrowheads="1"/>
            </p:cNvSpPr>
            <p:nvPr/>
          </p:nvSpPr>
          <p:spPr bwMode="auto">
            <a:xfrm>
              <a:off x="4637" y="1590"/>
              <a:ext cx="573" cy="333"/>
            </a:xfrm>
            <a:prstGeom prst="rect">
              <a:avLst/>
            </a:prstGeom>
            <a:noFill/>
            <a:ln w="19050" algn="ctr">
              <a:noFill/>
              <a:miter lim="800000"/>
              <a:headEnd/>
              <a:tailEnd/>
            </a:ln>
          </p:spPr>
          <p:txBody>
            <a:bodyPr wrap="none" lIns="82124" tIns="41061" rIns="82124" bIns="41061">
              <a:spAutoFit/>
            </a:bodyPr>
            <a:lstStyle/>
            <a:p>
              <a:pPr defTabSz="814388">
                <a:lnSpc>
                  <a:spcPct val="100000"/>
                </a:lnSpc>
              </a:pPr>
              <a:r>
                <a:rPr lang="en-US" sz="2900" dirty="0" smtClean="0">
                  <a:solidFill>
                    <a:schemeClr val="folHlink"/>
                  </a:solidFill>
                </a:rPr>
                <a:t>20%</a:t>
              </a:r>
              <a:endParaRPr lang="en-US" sz="2900" dirty="0">
                <a:solidFill>
                  <a:schemeClr val="folHlink"/>
                </a:solidFill>
              </a:endParaRPr>
            </a:p>
          </p:txBody>
        </p:sp>
        <p:sp>
          <p:nvSpPr>
            <p:cNvPr id="35875" name="Line 114"/>
            <p:cNvSpPr>
              <a:spLocks noChangeShapeType="1"/>
            </p:cNvSpPr>
            <p:nvPr/>
          </p:nvSpPr>
          <p:spPr bwMode="auto">
            <a:xfrm>
              <a:off x="4560" y="1992"/>
              <a:ext cx="726" cy="0"/>
            </a:xfrm>
            <a:prstGeom prst="line">
              <a:avLst/>
            </a:prstGeom>
            <a:noFill/>
            <a:ln w="12700">
              <a:solidFill>
                <a:srgbClr val="FFFFFF"/>
              </a:solidFill>
              <a:round/>
              <a:headEnd/>
              <a:tailEnd/>
            </a:ln>
          </p:spPr>
          <p:txBody>
            <a:bodyPr lIns="82124" tIns="41061" rIns="82124" bIns="41061" anchor="ctr">
              <a:spAutoFit/>
            </a:bodyPr>
            <a:lstStyle/>
            <a:p>
              <a:endParaRPr lang="en-US"/>
            </a:p>
          </p:txBody>
        </p:sp>
        <p:sp>
          <p:nvSpPr>
            <p:cNvPr id="35876" name="Rectangle 118"/>
            <p:cNvSpPr>
              <a:spLocks noChangeArrowheads="1"/>
            </p:cNvSpPr>
            <p:nvPr/>
          </p:nvSpPr>
          <p:spPr bwMode="auto">
            <a:xfrm>
              <a:off x="4517" y="2072"/>
              <a:ext cx="923" cy="256"/>
            </a:xfrm>
            <a:prstGeom prst="rect">
              <a:avLst/>
            </a:prstGeom>
            <a:noFill/>
            <a:ln w="19050" algn="ctr">
              <a:noFill/>
              <a:miter lim="800000"/>
              <a:headEnd/>
              <a:tailEnd/>
            </a:ln>
          </p:spPr>
          <p:txBody>
            <a:bodyPr lIns="82124" tIns="41061" rIns="82124" bIns="41061">
              <a:spAutoFit/>
            </a:bodyPr>
            <a:lstStyle/>
            <a:p>
              <a:pPr defTabSz="814388">
                <a:lnSpc>
                  <a:spcPct val="100000"/>
                </a:lnSpc>
              </a:pPr>
              <a:r>
                <a:rPr lang="en-US" sz="2100" dirty="0">
                  <a:solidFill>
                    <a:srgbClr val="B2B2B2"/>
                  </a:solidFill>
                </a:rPr>
                <a:t>(</a:t>
              </a:r>
              <a:r>
                <a:rPr lang="en-US" sz="2100" dirty="0" smtClean="0">
                  <a:solidFill>
                    <a:srgbClr val="B2B2B2"/>
                  </a:solidFill>
                </a:rPr>
                <a:t>15%) </a:t>
              </a:r>
              <a:r>
                <a:rPr lang="en-US" sz="2100" dirty="0">
                  <a:solidFill>
                    <a:srgbClr val="B2B2B2"/>
                  </a:solidFill>
                </a:rPr>
                <a:t>Y/Y</a:t>
              </a:r>
            </a:p>
          </p:txBody>
        </p:sp>
      </p:grpSp>
      <p:sp>
        <p:nvSpPr>
          <p:cNvPr id="35868" name="Rectangle 129"/>
          <p:cNvSpPr>
            <a:spLocks noChangeArrowheads="1"/>
          </p:cNvSpPr>
          <p:nvPr/>
        </p:nvSpPr>
        <p:spPr bwMode="auto">
          <a:xfrm>
            <a:off x="0" y="0"/>
            <a:ext cx="9144000" cy="177800"/>
          </a:xfrm>
          <a:prstGeom prst="rect">
            <a:avLst/>
          </a:prstGeom>
          <a:solidFill>
            <a:schemeClr val="accent1"/>
          </a:solidFill>
          <a:ln w="25400" algn="ctr">
            <a:noFill/>
            <a:miter lim="800000"/>
            <a:headEnd/>
            <a:tailEnd/>
          </a:ln>
        </p:spPr>
        <p:txBody>
          <a:bodyPr wrap="none" anchor="ctr"/>
          <a:lstStyle/>
          <a:p>
            <a:endParaRPr 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862716"/>
                                        </p:tgtEl>
                                        <p:attrNameLst>
                                          <p:attrName>style.visibility</p:attrName>
                                        </p:attrNameLst>
                                      </p:cBhvr>
                                      <p:to>
                                        <p:strVal val="visible"/>
                                      </p:to>
                                    </p:set>
                                    <p:animEffect transition="in" filter="fade">
                                      <p:cBhvr>
                                        <p:cTn id="7" dur="1000"/>
                                        <p:tgtEl>
                                          <p:spTgt spid="1862716"/>
                                        </p:tgtEl>
                                      </p:cBhvr>
                                    </p:animEffect>
                                    <p:anim calcmode="lin" valueType="num">
                                      <p:cBhvr>
                                        <p:cTn id="8" dur="1000" fill="hold"/>
                                        <p:tgtEl>
                                          <p:spTgt spid="1862716"/>
                                        </p:tgtEl>
                                        <p:attrNameLst>
                                          <p:attrName>ppt_x</p:attrName>
                                        </p:attrNameLst>
                                      </p:cBhvr>
                                      <p:tavLst>
                                        <p:tav tm="0">
                                          <p:val>
                                            <p:strVal val="#ppt_x"/>
                                          </p:val>
                                        </p:tav>
                                        <p:tav tm="100000">
                                          <p:val>
                                            <p:strVal val="#ppt_x"/>
                                          </p:val>
                                        </p:tav>
                                      </p:tavLst>
                                    </p:anim>
                                    <p:anim calcmode="lin" valueType="num">
                                      <p:cBhvr>
                                        <p:cTn id="9" dur="1000" fill="hold"/>
                                        <p:tgtEl>
                                          <p:spTgt spid="18627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1862698"/>
                                        </p:tgtEl>
                                        <p:attrNameLst>
                                          <p:attrName>style.visibility</p:attrName>
                                        </p:attrNameLst>
                                      </p:cBhvr>
                                      <p:to>
                                        <p:strVal val="visible"/>
                                      </p:to>
                                    </p:set>
                                    <p:animEffect transition="in" filter="fade">
                                      <p:cBhvr>
                                        <p:cTn id="18" dur="500"/>
                                        <p:tgtEl>
                                          <p:spTgt spid="1862698"/>
                                        </p:tgtEl>
                                      </p:cBhvr>
                                    </p:animEffect>
                                  </p:childTnLst>
                                </p:cTn>
                              </p:par>
                              <p:par>
                                <p:cTn id="19" presetID="47" presetClass="entr" presetSubtype="0" fill="hold" nodeType="withEffect">
                                  <p:stCondLst>
                                    <p:cond delay="20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ppt_y-.1"/>
                                          </p:val>
                                        </p:tav>
                                        <p:tav tm="100000">
                                          <p:val>
                                            <p:strVal val="#ppt_y"/>
                                          </p:val>
                                        </p:tav>
                                      </p:tavLst>
                                    </p:anim>
                                  </p:childTnLst>
                                </p:cTn>
                              </p:par>
                              <p:par>
                                <p:cTn id="24" presetID="10" presetClass="entr" presetSubtype="0" fill="hold" grpId="0" nodeType="withEffect">
                                  <p:stCondLst>
                                    <p:cond delay="200"/>
                                  </p:stCondLst>
                                  <p:childTnLst>
                                    <p:set>
                                      <p:cBhvr>
                                        <p:cTn id="25" dur="1" fill="hold">
                                          <p:stCondLst>
                                            <p:cond delay="0"/>
                                          </p:stCondLst>
                                        </p:cTn>
                                        <p:tgtEl>
                                          <p:spTgt spid="1862712"/>
                                        </p:tgtEl>
                                        <p:attrNameLst>
                                          <p:attrName>style.visibility</p:attrName>
                                        </p:attrNameLst>
                                      </p:cBhvr>
                                      <p:to>
                                        <p:strVal val="visible"/>
                                      </p:to>
                                    </p:set>
                                    <p:animEffect transition="in" filter="fade">
                                      <p:cBhvr>
                                        <p:cTn id="26" dur="500"/>
                                        <p:tgtEl>
                                          <p:spTgt spid="1862712"/>
                                        </p:tgtEl>
                                      </p:cBhvr>
                                    </p:animEffect>
                                  </p:childTnLst>
                                </p:cTn>
                              </p:par>
                              <p:par>
                                <p:cTn id="27" presetID="47" presetClass="entr" presetSubtype="0" fill="hold" nodeType="withEffect">
                                  <p:stCondLst>
                                    <p:cond delay="40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anim calcmode="lin" valueType="num">
                                      <p:cBhvr>
                                        <p:cTn id="30" dur="500" fill="hold"/>
                                        <p:tgtEl>
                                          <p:spTgt spid="4"/>
                                        </p:tgtEl>
                                        <p:attrNameLst>
                                          <p:attrName>ppt_x</p:attrName>
                                        </p:attrNameLst>
                                      </p:cBhvr>
                                      <p:tavLst>
                                        <p:tav tm="0">
                                          <p:val>
                                            <p:strVal val="#ppt_x"/>
                                          </p:val>
                                        </p:tav>
                                        <p:tav tm="100000">
                                          <p:val>
                                            <p:strVal val="#ppt_x"/>
                                          </p:val>
                                        </p:tav>
                                      </p:tavLst>
                                    </p:anim>
                                    <p:anim calcmode="lin" valueType="num">
                                      <p:cBhvr>
                                        <p:cTn id="31" dur="500" fill="hold"/>
                                        <p:tgtEl>
                                          <p:spTgt spid="4"/>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400"/>
                                  </p:stCondLst>
                                  <p:childTnLst>
                                    <p:set>
                                      <p:cBhvr>
                                        <p:cTn id="33" dur="1" fill="hold">
                                          <p:stCondLst>
                                            <p:cond delay="0"/>
                                          </p:stCondLst>
                                        </p:cTn>
                                        <p:tgtEl>
                                          <p:spTgt spid="1862713"/>
                                        </p:tgtEl>
                                        <p:attrNameLst>
                                          <p:attrName>style.visibility</p:attrName>
                                        </p:attrNameLst>
                                      </p:cBhvr>
                                      <p:to>
                                        <p:strVal val="visible"/>
                                      </p:to>
                                    </p:set>
                                    <p:animEffect transition="in" filter="fade">
                                      <p:cBhvr>
                                        <p:cTn id="34" dur="500"/>
                                        <p:tgtEl>
                                          <p:spTgt spid="1862713"/>
                                        </p:tgtEl>
                                      </p:cBhvr>
                                    </p:animEffect>
                                  </p:childTnLst>
                                </p:cTn>
                              </p:par>
                              <p:par>
                                <p:cTn id="35" presetID="47" presetClass="entr" presetSubtype="0" fill="hold" nodeType="withEffect">
                                  <p:stCondLst>
                                    <p:cond delay="60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anim calcmode="lin" valueType="num">
                                      <p:cBhvr>
                                        <p:cTn id="38" dur="500" fill="hold"/>
                                        <p:tgtEl>
                                          <p:spTgt spid="5"/>
                                        </p:tgtEl>
                                        <p:attrNameLst>
                                          <p:attrName>ppt_x</p:attrName>
                                        </p:attrNameLst>
                                      </p:cBhvr>
                                      <p:tavLst>
                                        <p:tav tm="0">
                                          <p:val>
                                            <p:strVal val="#ppt_x"/>
                                          </p:val>
                                        </p:tav>
                                        <p:tav tm="100000">
                                          <p:val>
                                            <p:strVal val="#ppt_x"/>
                                          </p:val>
                                        </p:tav>
                                      </p:tavLst>
                                    </p:anim>
                                    <p:anim calcmode="lin" valueType="num">
                                      <p:cBhvr>
                                        <p:cTn id="39" dur="500" fill="hold"/>
                                        <p:tgtEl>
                                          <p:spTgt spid="5"/>
                                        </p:tgtEl>
                                        <p:attrNameLst>
                                          <p:attrName>ppt_y</p:attrName>
                                        </p:attrNameLst>
                                      </p:cBhvr>
                                      <p:tavLst>
                                        <p:tav tm="0">
                                          <p:val>
                                            <p:strVal val="#ppt_y-.1"/>
                                          </p:val>
                                        </p:tav>
                                        <p:tav tm="100000">
                                          <p:val>
                                            <p:strVal val="#ppt_y"/>
                                          </p:val>
                                        </p:tav>
                                      </p:tavLst>
                                    </p:anim>
                                  </p:childTnLst>
                                </p:cTn>
                              </p:par>
                              <p:par>
                                <p:cTn id="40" presetID="10" presetClass="entr" presetSubtype="0" fill="hold" grpId="0" nodeType="withEffect">
                                  <p:stCondLst>
                                    <p:cond delay="600"/>
                                  </p:stCondLst>
                                  <p:childTnLst>
                                    <p:set>
                                      <p:cBhvr>
                                        <p:cTn id="41" dur="1" fill="hold">
                                          <p:stCondLst>
                                            <p:cond delay="0"/>
                                          </p:stCondLst>
                                        </p:cTn>
                                        <p:tgtEl>
                                          <p:spTgt spid="1862714"/>
                                        </p:tgtEl>
                                        <p:attrNameLst>
                                          <p:attrName>style.visibility</p:attrName>
                                        </p:attrNameLst>
                                      </p:cBhvr>
                                      <p:to>
                                        <p:strVal val="visible"/>
                                      </p:to>
                                    </p:set>
                                    <p:animEffect transition="in" filter="fade">
                                      <p:cBhvr>
                                        <p:cTn id="42" dur="500"/>
                                        <p:tgtEl>
                                          <p:spTgt spid="1862714"/>
                                        </p:tgtEl>
                                      </p:cBhvr>
                                    </p:animEffect>
                                  </p:childTnLst>
                                </p:cTn>
                              </p:par>
                              <p:par>
                                <p:cTn id="43" presetID="47" presetClass="entr" presetSubtype="0" fill="hold" nodeType="withEffect">
                                  <p:stCondLst>
                                    <p:cond delay="90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anim calcmode="lin" valueType="num">
                                      <p:cBhvr>
                                        <p:cTn id="46" dur="500" fill="hold"/>
                                        <p:tgtEl>
                                          <p:spTgt spid="6"/>
                                        </p:tgtEl>
                                        <p:attrNameLst>
                                          <p:attrName>ppt_x</p:attrName>
                                        </p:attrNameLst>
                                      </p:cBhvr>
                                      <p:tavLst>
                                        <p:tav tm="0">
                                          <p:val>
                                            <p:strVal val="#ppt_x"/>
                                          </p:val>
                                        </p:tav>
                                        <p:tav tm="100000">
                                          <p:val>
                                            <p:strVal val="#ppt_x"/>
                                          </p:val>
                                        </p:tav>
                                      </p:tavLst>
                                    </p:anim>
                                    <p:anim calcmode="lin" valueType="num">
                                      <p:cBhvr>
                                        <p:cTn id="47" dur="500" fill="hold"/>
                                        <p:tgtEl>
                                          <p:spTgt spid="6"/>
                                        </p:tgtEl>
                                        <p:attrNameLst>
                                          <p:attrName>ppt_y</p:attrName>
                                        </p:attrNameLst>
                                      </p:cBhvr>
                                      <p:tavLst>
                                        <p:tav tm="0">
                                          <p:val>
                                            <p:strVal val="#ppt_y-.1"/>
                                          </p:val>
                                        </p:tav>
                                        <p:tav tm="100000">
                                          <p:val>
                                            <p:strVal val="#ppt_y"/>
                                          </p:val>
                                        </p:tav>
                                      </p:tavLst>
                                    </p:anim>
                                  </p:childTnLst>
                                </p:cTn>
                              </p:par>
                              <p:par>
                                <p:cTn id="48" presetID="10" presetClass="entr" presetSubtype="0" fill="hold" grpId="0" nodeType="withEffect">
                                  <p:stCondLst>
                                    <p:cond delay="900"/>
                                  </p:stCondLst>
                                  <p:childTnLst>
                                    <p:set>
                                      <p:cBhvr>
                                        <p:cTn id="49" dur="1" fill="hold">
                                          <p:stCondLst>
                                            <p:cond delay="0"/>
                                          </p:stCondLst>
                                        </p:cTn>
                                        <p:tgtEl>
                                          <p:spTgt spid="1862715"/>
                                        </p:tgtEl>
                                        <p:attrNameLst>
                                          <p:attrName>style.visibility</p:attrName>
                                        </p:attrNameLst>
                                      </p:cBhvr>
                                      <p:to>
                                        <p:strVal val="visible"/>
                                      </p:to>
                                    </p:set>
                                    <p:animEffect transition="in" filter="fade">
                                      <p:cBhvr>
                                        <p:cTn id="50" dur="500"/>
                                        <p:tgtEl>
                                          <p:spTgt spid="1862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2698" grpId="0" animBg="1"/>
      <p:bldP spid="1862712" grpId="0" animBg="1"/>
      <p:bldP spid="1862713" grpId="0" animBg="1"/>
      <p:bldP spid="1862714" grpId="0" animBg="1"/>
      <p:bldP spid="1862715" grpId="0" animBg="1"/>
      <p:bldP spid="18627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61"/>
          <p:cNvSpPr>
            <a:spLocks noChangeArrowheads="1"/>
          </p:cNvSpPr>
          <p:nvPr/>
        </p:nvSpPr>
        <p:spPr bwMode="auto">
          <a:xfrm rot="8100000">
            <a:off x="4457700" y="4959350"/>
            <a:ext cx="287338" cy="287338"/>
          </a:xfrm>
          <a:prstGeom prst="rtTriangle">
            <a:avLst/>
          </a:prstGeom>
          <a:solidFill>
            <a:schemeClr val="hlink"/>
          </a:solidFill>
          <a:ln w="19050" algn="ctr">
            <a:noFill/>
            <a:miter lim="800000"/>
            <a:headEnd/>
            <a:tailEnd/>
          </a:ln>
        </p:spPr>
        <p:txBody>
          <a:bodyPr wrap="none" lIns="82124" tIns="41061" rIns="82124" bIns="41061" anchor="ctr">
            <a:spAutoFit/>
          </a:bodyPr>
          <a:lstStyle/>
          <a:p>
            <a:endParaRPr lang="en-US"/>
          </a:p>
        </p:txBody>
      </p:sp>
      <p:sp>
        <p:nvSpPr>
          <p:cNvPr id="35843" name="Rectangle 36"/>
          <p:cNvSpPr>
            <a:spLocks noChangeArrowheads="1"/>
          </p:cNvSpPr>
          <p:nvPr/>
        </p:nvSpPr>
        <p:spPr bwMode="auto">
          <a:xfrm>
            <a:off x="655638" y="304800"/>
            <a:ext cx="8145462" cy="838200"/>
          </a:xfrm>
          <a:prstGeom prst="rect">
            <a:avLst/>
          </a:prstGeom>
          <a:noFill/>
          <a:ln w="9525" algn="ctr">
            <a:noFill/>
            <a:miter lim="800000"/>
            <a:headEnd/>
            <a:tailEnd/>
          </a:ln>
        </p:spPr>
        <p:txBody>
          <a:bodyPr lIns="82124" tIns="41061" rIns="82124" bIns="41061" anchor="b"/>
          <a:lstStyle/>
          <a:p>
            <a:pPr algn="l" defTabSz="814388" eaLnBrk="1" hangingPunct="1"/>
            <a:r>
              <a:rPr lang="en-US" sz="3200" dirty="0" smtClean="0">
                <a:solidFill>
                  <a:srgbClr val="FFFFFF"/>
                </a:solidFill>
              </a:rPr>
              <a:t>Hyperion &amp; Oracle Applications</a:t>
            </a:r>
            <a:endParaRPr lang="en-US" sz="3200" dirty="0">
              <a:solidFill>
                <a:srgbClr val="FFFFFF"/>
              </a:solidFill>
            </a:endParaRPr>
          </a:p>
        </p:txBody>
      </p:sp>
      <p:sp>
        <p:nvSpPr>
          <p:cNvPr id="35844" name="Oval 39"/>
          <p:cNvSpPr>
            <a:spLocks noChangeArrowheads="1"/>
          </p:cNvSpPr>
          <p:nvPr/>
        </p:nvSpPr>
        <p:spPr bwMode="auto">
          <a:xfrm>
            <a:off x="506413" y="5046663"/>
            <a:ext cx="8128000" cy="3916362"/>
          </a:xfrm>
          <a:prstGeom prst="ellipse">
            <a:avLst/>
          </a:prstGeom>
          <a:solidFill>
            <a:srgbClr val="000000"/>
          </a:solidFill>
          <a:ln w="25400" algn="ctr">
            <a:solidFill>
              <a:schemeClr val="hlink"/>
            </a:solidFill>
            <a:round/>
            <a:headEnd/>
            <a:tailEnd/>
          </a:ln>
        </p:spPr>
        <p:txBody>
          <a:bodyPr lIns="82124" tIns="41061" rIns="82124" bIns="41061" anchor="ctr">
            <a:spAutoFit/>
          </a:bodyPr>
          <a:lstStyle/>
          <a:p>
            <a:endParaRPr lang="en-US"/>
          </a:p>
        </p:txBody>
      </p:sp>
      <p:sp>
        <p:nvSpPr>
          <p:cNvPr id="35845" name="Rectangle 40"/>
          <p:cNvSpPr>
            <a:spLocks noChangeArrowheads="1"/>
          </p:cNvSpPr>
          <p:nvPr/>
        </p:nvSpPr>
        <p:spPr bwMode="auto">
          <a:xfrm>
            <a:off x="0" y="6048375"/>
            <a:ext cx="9144000" cy="809625"/>
          </a:xfrm>
          <a:prstGeom prst="rect">
            <a:avLst/>
          </a:prstGeom>
          <a:solidFill>
            <a:srgbClr val="000000"/>
          </a:solidFill>
          <a:ln w="19050" algn="ctr">
            <a:noFill/>
            <a:miter lim="800000"/>
            <a:headEnd/>
            <a:tailEnd/>
          </a:ln>
        </p:spPr>
        <p:txBody>
          <a:bodyPr lIns="82124" tIns="41061" rIns="82124" bIns="41061" anchor="ctr">
            <a:spAutoFit/>
          </a:bodyPr>
          <a:lstStyle/>
          <a:p>
            <a:endParaRPr lang="en-US"/>
          </a:p>
        </p:txBody>
      </p:sp>
      <p:sp>
        <p:nvSpPr>
          <p:cNvPr id="35846" name="Rectangle 41"/>
          <p:cNvSpPr>
            <a:spLocks noChangeArrowheads="1"/>
          </p:cNvSpPr>
          <p:nvPr/>
        </p:nvSpPr>
        <p:spPr bwMode="auto">
          <a:xfrm>
            <a:off x="0" y="5224795"/>
            <a:ext cx="9144000" cy="944562"/>
          </a:xfrm>
          <a:prstGeom prst="rect">
            <a:avLst/>
          </a:prstGeom>
          <a:gradFill rotWithShape="1">
            <a:gsLst>
              <a:gs pos="0">
                <a:srgbClr val="FFFFFF">
                  <a:alpha val="0"/>
                </a:srgbClr>
              </a:gs>
              <a:gs pos="100000">
                <a:srgbClr val="000000"/>
              </a:gs>
            </a:gsLst>
            <a:lin ang="5400000" scaled="1"/>
          </a:gradFill>
          <a:ln w="19050" algn="ctr">
            <a:noFill/>
            <a:miter lim="800000"/>
            <a:headEnd/>
            <a:tailEnd/>
          </a:ln>
        </p:spPr>
        <p:txBody>
          <a:bodyPr lIns="82124" tIns="41061" rIns="82124" bIns="41061" anchor="ctr">
            <a:spAutoFit/>
          </a:bodyPr>
          <a:lstStyle/>
          <a:p>
            <a:endParaRPr lang="en-US"/>
          </a:p>
        </p:txBody>
      </p:sp>
      <p:sp>
        <p:nvSpPr>
          <p:cNvPr id="1862698" name="Rectangle 42"/>
          <p:cNvSpPr>
            <a:spLocks noChangeArrowheads="1"/>
          </p:cNvSpPr>
          <p:nvPr/>
        </p:nvSpPr>
        <p:spPr bwMode="auto">
          <a:xfrm>
            <a:off x="508000" y="2695575"/>
            <a:ext cx="1597025" cy="2106613"/>
          </a:xfrm>
          <a:prstGeom prst="rect">
            <a:avLst/>
          </a:prstGeom>
          <a:gradFill rotWithShape="1">
            <a:gsLst>
              <a:gs pos="0">
                <a:srgbClr val="575757">
                  <a:alpha val="0"/>
                </a:srgbClr>
              </a:gs>
              <a:gs pos="100000">
                <a:srgbClr val="4D4D4D">
                  <a:alpha val="64998"/>
                </a:srgbClr>
              </a:gs>
            </a:gsLst>
            <a:lin ang="5400000" scaled="1"/>
          </a:gradFill>
          <a:ln w="19050" algn="ctr">
            <a:noFill/>
            <a:miter lim="800000"/>
            <a:headEnd/>
            <a:tailEnd/>
          </a:ln>
        </p:spPr>
        <p:txBody>
          <a:bodyPr lIns="82124" tIns="41061" rIns="82124" bIns="41061" anchor="ctr">
            <a:spAutoFit/>
          </a:bodyPr>
          <a:lstStyle/>
          <a:p>
            <a:endParaRPr lang="en-US"/>
          </a:p>
        </p:txBody>
      </p:sp>
      <p:sp>
        <p:nvSpPr>
          <p:cNvPr id="35848" name="Freeform 47"/>
          <p:cNvSpPr>
            <a:spLocks noEditPoints="1"/>
          </p:cNvSpPr>
          <p:nvPr/>
        </p:nvSpPr>
        <p:spPr bwMode="auto">
          <a:xfrm>
            <a:off x="1225906" y="5219677"/>
            <a:ext cx="7299325" cy="2578100"/>
          </a:xfrm>
          <a:custGeom>
            <a:avLst/>
            <a:gdLst>
              <a:gd name="T0" fmla="*/ 2147483647 w 2341"/>
              <a:gd name="T1" fmla="*/ 2147483647 h 1306"/>
              <a:gd name="T2" fmla="*/ 2147483647 w 2341"/>
              <a:gd name="T3" fmla="*/ 2147483647 h 1306"/>
              <a:gd name="T4" fmla="*/ 2147483647 w 2341"/>
              <a:gd name="T5" fmla="*/ 2147483647 h 1306"/>
              <a:gd name="T6" fmla="*/ 2147483647 w 2341"/>
              <a:gd name="T7" fmla="*/ 2147483647 h 1306"/>
              <a:gd name="T8" fmla="*/ 2147483647 w 2341"/>
              <a:gd name="T9" fmla="*/ 2147483647 h 1306"/>
              <a:gd name="T10" fmla="*/ 2147483647 w 2341"/>
              <a:gd name="T11" fmla="*/ 2147483647 h 1306"/>
              <a:gd name="T12" fmla="*/ 2147483647 w 2341"/>
              <a:gd name="T13" fmla="*/ 2147483647 h 1306"/>
              <a:gd name="T14" fmla="*/ 2147483647 w 2341"/>
              <a:gd name="T15" fmla="*/ 2147483647 h 1306"/>
              <a:gd name="T16" fmla="*/ 2147483647 w 2341"/>
              <a:gd name="T17" fmla="*/ 2147483647 h 1306"/>
              <a:gd name="T18" fmla="*/ 2147483647 w 2341"/>
              <a:gd name="T19" fmla="*/ 2147483647 h 1306"/>
              <a:gd name="T20" fmla="*/ 2147483647 w 2341"/>
              <a:gd name="T21" fmla="*/ 2147483647 h 1306"/>
              <a:gd name="T22" fmla="*/ 2147483647 w 2341"/>
              <a:gd name="T23" fmla="*/ 2147483647 h 1306"/>
              <a:gd name="T24" fmla="*/ 2147483647 w 2341"/>
              <a:gd name="T25" fmla="*/ 2147483647 h 1306"/>
              <a:gd name="T26" fmla="*/ 2147483647 w 2341"/>
              <a:gd name="T27" fmla="*/ 2147483647 h 1306"/>
              <a:gd name="T28" fmla="*/ 2147483647 w 2341"/>
              <a:gd name="T29" fmla="*/ 2147483647 h 1306"/>
              <a:gd name="T30" fmla="*/ 2147483647 w 2341"/>
              <a:gd name="T31" fmla="*/ 2147483647 h 1306"/>
              <a:gd name="T32" fmla="*/ 2147483647 w 2341"/>
              <a:gd name="T33" fmla="*/ 2147483647 h 1306"/>
              <a:gd name="T34" fmla="*/ 2147483647 w 2341"/>
              <a:gd name="T35" fmla="*/ 2147483647 h 1306"/>
              <a:gd name="T36" fmla="*/ 2147483647 w 2341"/>
              <a:gd name="T37" fmla="*/ 2147483647 h 1306"/>
              <a:gd name="T38" fmla="*/ 2147483647 w 2341"/>
              <a:gd name="T39" fmla="*/ 2147483647 h 1306"/>
              <a:gd name="T40" fmla="*/ 2147483647 w 2341"/>
              <a:gd name="T41" fmla="*/ 2147483647 h 1306"/>
              <a:gd name="T42" fmla="*/ 2147483647 w 2341"/>
              <a:gd name="T43" fmla="*/ 2147483647 h 1306"/>
              <a:gd name="T44" fmla="*/ 2147483647 w 2341"/>
              <a:gd name="T45" fmla="*/ 2147483647 h 1306"/>
              <a:gd name="T46" fmla="*/ 2147483647 w 2341"/>
              <a:gd name="T47" fmla="*/ 2147483647 h 1306"/>
              <a:gd name="T48" fmla="*/ 2147483647 w 2341"/>
              <a:gd name="T49" fmla="*/ 2147483647 h 1306"/>
              <a:gd name="T50" fmla="*/ 2147483647 w 2341"/>
              <a:gd name="T51" fmla="*/ 2147483647 h 1306"/>
              <a:gd name="T52" fmla="*/ 2147483647 w 2341"/>
              <a:gd name="T53" fmla="*/ 2147483647 h 1306"/>
              <a:gd name="T54" fmla="*/ 2147483647 w 2341"/>
              <a:gd name="T55" fmla="*/ 2147483647 h 1306"/>
              <a:gd name="T56" fmla="*/ 2147483647 w 2341"/>
              <a:gd name="T57" fmla="*/ 2147483647 h 1306"/>
              <a:gd name="T58" fmla="*/ 2147483647 w 2341"/>
              <a:gd name="T59" fmla="*/ 2147483647 h 1306"/>
              <a:gd name="T60" fmla="*/ 2147483647 w 2341"/>
              <a:gd name="T61" fmla="*/ 2147483647 h 1306"/>
              <a:gd name="T62" fmla="*/ 2147483647 w 2341"/>
              <a:gd name="T63" fmla="*/ 2147483647 h 1306"/>
              <a:gd name="T64" fmla="*/ 2147483647 w 2341"/>
              <a:gd name="T65" fmla="*/ 2147483647 h 1306"/>
              <a:gd name="T66" fmla="*/ 2147483647 w 2341"/>
              <a:gd name="T67" fmla="*/ 2147483647 h 1306"/>
              <a:gd name="T68" fmla="*/ 2147483647 w 2341"/>
              <a:gd name="T69" fmla="*/ 2147483647 h 1306"/>
              <a:gd name="T70" fmla="*/ 2147483647 w 2341"/>
              <a:gd name="T71" fmla="*/ 2147483647 h 1306"/>
              <a:gd name="T72" fmla="*/ 2147483647 w 2341"/>
              <a:gd name="T73" fmla="*/ 2147483647 h 1306"/>
              <a:gd name="T74" fmla="*/ 2147483647 w 2341"/>
              <a:gd name="T75" fmla="*/ 2147483647 h 1306"/>
              <a:gd name="T76" fmla="*/ 2147483647 w 2341"/>
              <a:gd name="T77" fmla="*/ 2147483647 h 1306"/>
              <a:gd name="T78" fmla="*/ 2147483647 w 2341"/>
              <a:gd name="T79" fmla="*/ 2147483647 h 1306"/>
              <a:gd name="T80" fmla="*/ 2147483647 w 2341"/>
              <a:gd name="T81" fmla="*/ 2147483647 h 1306"/>
              <a:gd name="T82" fmla="*/ 2147483647 w 2341"/>
              <a:gd name="T83" fmla="*/ 2147483647 h 1306"/>
              <a:gd name="T84" fmla="*/ 2147483647 w 2341"/>
              <a:gd name="T85" fmla="*/ 2147483647 h 1306"/>
              <a:gd name="T86" fmla="*/ 2147483647 w 2341"/>
              <a:gd name="T87" fmla="*/ 2147483647 h 1306"/>
              <a:gd name="T88" fmla="*/ 2147483647 w 2341"/>
              <a:gd name="T89" fmla="*/ 2147483647 h 1306"/>
              <a:gd name="T90" fmla="*/ 2147483647 w 2341"/>
              <a:gd name="T91" fmla="*/ 2147483647 h 1306"/>
              <a:gd name="T92" fmla="*/ 2147483647 w 2341"/>
              <a:gd name="T93" fmla="*/ 2147483647 h 1306"/>
              <a:gd name="T94" fmla="*/ 2147483647 w 2341"/>
              <a:gd name="T95" fmla="*/ 2147483647 h 1306"/>
              <a:gd name="T96" fmla="*/ 2147483647 w 2341"/>
              <a:gd name="T97" fmla="*/ 2147483647 h 1306"/>
              <a:gd name="T98" fmla="*/ 2147483647 w 2341"/>
              <a:gd name="T99" fmla="*/ 2147483647 h 1306"/>
              <a:gd name="T100" fmla="*/ 2147483647 w 2341"/>
              <a:gd name="T101" fmla="*/ 2147483647 h 1306"/>
              <a:gd name="T102" fmla="*/ 2147483647 w 2341"/>
              <a:gd name="T103" fmla="*/ 2147483647 h 1306"/>
              <a:gd name="T104" fmla="*/ 2147483647 w 2341"/>
              <a:gd name="T105" fmla="*/ 2147483647 h 1306"/>
              <a:gd name="T106" fmla="*/ 2147483647 w 2341"/>
              <a:gd name="T107" fmla="*/ 2147483647 h 1306"/>
              <a:gd name="T108" fmla="*/ 2147483647 w 2341"/>
              <a:gd name="T109" fmla="*/ 2147483647 h 1306"/>
              <a:gd name="T110" fmla="*/ 2147483647 w 2341"/>
              <a:gd name="T111" fmla="*/ 2147483647 h 1306"/>
              <a:gd name="T112" fmla="*/ 2147483647 w 2341"/>
              <a:gd name="T113" fmla="*/ 2147483647 h 1306"/>
              <a:gd name="T114" fmla="*/ 2147483647 w 2341"/>
              <a:gd name="T115" fmla="*/ 2147483647 h 1306"/>
              <a:gd name="T116" fmla="*/ 2147483647 w 2341"/>
              <a:gd name="T117" fmla="*/ 2147483647 h 1306"/>
              <a:gd name="T118" fmla="*/ 2147483647 w 2341"/>
              <a:gd name="T119" fmla="*/ 2147483647 h 1306"/>
              <a:gd name="T120" fmla="*/ 2147483647 w 2341"/>
              <a:gd name="T121" fmla="*/ 2147483647 h 1306"/>
              <a:gd name="T122" fmla="*/ 2147483647 w 2341"/>
              <a:gd name="T123" fmla="*/ 2147483647 h 1306"/>
              <a:gd name="T124" fmla="*/ 2147483647 w 2341"/>
              <a:gd name="T125" fmla="*/ 2147483647 h 13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41"/>
              <a:gd name="T190" fmla="*/ 0 h 1306"/>
              <a:gd name="T191" fmla="*/ 2341 w 2341"/>
              <a:gd name="T192" fmla="*/ 1306 h 13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41" h="1306">
                <a:moveTo>
                  <a:pt x="1742" y="175"/>
                </a:moveTo>
                <a:cubicBezTo>
                  <a:pt x="1742" y="175"/>
                  <a:pt x="1742" y="175"/>
                  <a:pt x="1741" y="175"/>
                </a:cubicBezTo>
                <a:cubicBezTo>
                  <a:pt x="1742" y="175"/>
                  <a:pt x="1743" y="176"/>
                  <a:pt x="1744" y="177"/>
                </a:cubicBezTo>
                <a:cubicBezTo>
                  <a:pt x="1744" y="177"/>
                  <a:pt x="1744" y="177"/>
                  <a:pt x="1742" y="175"/>
                </a:cubicBezTo>
                <a:close/>
                <a:moveTo>
                  <a:pt x="2162" y="657"/>
                </a:moveTo>
                <a:cubicBezTo>
                  <a:pt x="2162" y="657"/>
                  <a:pt x="2162" y="657"/>
                  <a:pt x="2161" y="657"/>
                </a:cubicBezTo>
                <a:cubicBezTo>
                  <a:pt x="2161" y="658"/>
                  <a:pt x="2162" y="659"/>
                  <a:pt x="2162" y="659"/>
                </a:cubicBezTo>
                <a:lnTo>
                  <a:pt x="2162" y="657"/>
                </a:lnTo>
                <a:close/>
                <a:moveTo>
                  <a:pt x="1662" y="125"/>
                </a:moveTo>
                <a:cubicBezTo>
                  <a:pt x="1663" y="127"/>
                  <a:pt x="1665" y="127"/>
                  <a:pt x="1665" y="127"/>
                </a:cubicBezTo>
                <a:cubicBezTo>
                  <a:pt x="1662" y="125"/>
                  <a:pt x="1662" y="125"/>
                  <a:pt x="1662" y="125"/>
                </a:cubicBezTo>
                <a:close/>
                <a:moveTo>
                  <a:pt x="2063" y="476"/>
                </a:moveTo>
                <a:cubicBezTo>
                  <a:pt x="2063" y="476"/>
                  <a:pt x="2063" y="476"/>
                  <a:pt x="2063" y="476"/>
                </a:cubicBezTo>
                <a:cubicBezTo>
                  <a:pt x="2062" y="475"/>
                  <a:pt x="2062" y="474"/>
                  <a:pt x="2061" y="473"/>
                </a:cubicBezTo>
                <a:cubicBezTo>
                  <a:pt x="2062" y="474"/>
                  <a:pt x="2062" y="475"/>
                  <a:pt x="2063" y="476"/>
                </a:cubicBezTo>
                <a:cubicBezTo>
                  <a:pt x="2065" y="476"/>
                  <a:pt x="2065" y="478"/>
                  <a:pt x="2067" y="479"/>
                </a:cubicBezTo>
                <a:cubicBezTo>
                  <a:pt x="2065" y="478"/>
                  <a:pt x="2065" y="478"/>
                  <a:pt x="2065" y="478"/>
                </a:cubicBezTo>
                <a:cubicBezTo>
                  <a:pt x="2083" y="501"/>
                  <a:pt x="2083" y="501"/>
                  <a:pt x="2087" y="507"/>
                </a:cubicBezTo>
                <a:cubicBezTo>
                  <a:pt x="2090" y="512"/>
                  <a:pt x="2105" y="530"/>
                  <a:pt x="2124" y="560"/>
                </a:cubicBezTo>
                <a:cubicBezTo>
                  <a:pt x="2127" y="565"/>
                  <a:pt x="2132" y="574"/>
                  <a:pt x="2143" y="591"/>
                </a:cubicBezTo>
                <a:cubicBezTo>
                  <a:pt x="2143" y="593"/>
                  <a:pt x="2143" y="593"/>
                  <a:pt x="2145" y="593"/>
                </a:cubicBezTo>
                <a:cubicBezTo>
                  <a:pt x="2142" y="597"/>
                  <a:pt x="2156" y="626"/>
                  <a:pt x="2169" y="646"/>
                </a:cubicBezTo>
                <a:cubicBezTo>
                  <a:pt x="2169" y="641"/>
                  <a:pt x="2169" y="641"/>
                  <a:pt x="2169" y="641"/>
                </a:cubicBezTo>
                <a:cubicBezTo>
                  <a:pt x="2169" y="639"/>
                  <a:pt x="2162" y="624"/>
                  <a:pt x="2159" y="619"/>
                </a:cubicBezTo>
                <a:cubicBezTo>
                  <a:pt x="2169" y="634"/>
                  <a:pt x="2169" y="634"/>
                  <a:pt x="2171" y="637"/>
                </a:cubicBezTo>
                <a:cubicBezTo>
                  <a:pt x="2171" y="635"/>
                  <a:pt x="2167" y="630"/>
                  <a:pt x="2156" y="612"/>
                </a:cubicBezTo>
                <a:cubicBezTo>
                  <a:pt x="2156" y="612"/>
                  <a:pt x="2156" y="612"/>
                  <a:pt x="2156" y="610"/>
                </a:cubicBezTo>
                <a:cubicBezTo>
                  <a:pt x="2157" y="611"/>
                  <a:pt x="2157" y="611"/>
                  <a:pt x="2158" y="613"/>
                </a:cubicBezTo>
                <a:cubicBezTo>
                  <a:pt x="2158" y="612"/>
                  <a:pt x="2158" y="612"/>
                  <a:pt x="2153" y="604"/>
                </a:cubicBezTo>
                <a:cubicBezTo>
                  <a:pt x="2155" y="606"/>
                  <a:pt x="2155" y="606"/>
                  <a:pt x="2155" y="606"/>
                </a:cubicBezTo>
                <a:cubicBezTo>
                  <a:pt x="2151" y="601"/>
                  <a:pt x="2147" y="595"/>
                  <a:pt x="2143" y="589"/>
                </a:cubicBezTo>
                <a:cubicBezTo>
                  <a:pt x="2142" y="586"/>
                  <a:pt x="2142" y="586"/>
                  <a:pt x="2142" y="586"/>
                </a:cubicBezTo>
                <a:cubicBezTo>
                  <a:pt x="2142" y="584"/>
                  <a:pt x="2142" y="584"/>
                  <a:pt x="2142" y="584"/>
                </a:cubicBezTo>
                <a:cubicBezTo>
                  <a:pt x="2136" y="577"/>
                  <a:pt x="2131" y="567"/>
                  <a:pt x="2125" y="560"/>
                </a:cubicBezTo>
                <a:cubicBezTo>
                  <a:pt x="2125" y="558"/>
                  <a:pt x="2125" y="558"/>
                  <a:pt x="2125" y="558"/>
                </a:cubicBezTo>
                <a:cubicBezTo>
                  <a:pt x="2079" y="489"/>
                  <a:pt x="2059" y="470"/>
                  <a:pt x="2059" y="470"/>
                </a:cubicBezTo>
                <a:cubicBezTo>
                  <a:pt x="2059" y="471"/>
                  <a:pt x="2059" y="471"/>
                  <a:pt x="2060" y="471"/>
                </a:cubicBezTo>
                <a:cubicBezTo>
                  <a:pt x="2059" y="470"/>
                  <a:pt x="2058" y="469"/>
                  <a:pt x="2057" y="468"/>
                </a:cubicBezTo>
                <a:cubicBezTo>
                  <a:pt x="2057" y="467"/>
                  <a:pt x="2056" y="467"/>
                  <a:pt x="2056" y="467"/>
                </a:cubicBezTo>
                <a:cubicBezTo>
                  <a:pt x="2054" y="463"/>
                  <a:pt x="2051" y="461"/>
                  <a:pt x="2048" y="459"/>
                </a:cubicBezTo>
                <a:cubicBezTo>
                  <a:pt x="2051" y="462"/>
                  <a:pt x="2054" y="466"/>
                  <a:pt x="2060" y="472"/>
                </a:cubicBezTo>
                <a:cubicBezTo>
                  <a:pt x="2061" y="473"/>
                  <a:pt x="2062" y="475"/>
                  <a:pt x="2063" y="476"/>
                </a:cubicBezTo>
                <a:close/>
                <a:moveTo>
                  <a:pt x="2155" y="608"/>
                </a:moveTo>
                <a:cubicBezTo>
                  <a:pt x="2155" y="609"/>
                  <a:pt x="2156" y="609"/>
                  <a:pt x="2156" y="610"/>
                </a:cubicBezTo>
                <a:cubicBezTo>
                  <a:pt x="2155" y="610"/>
                  <a:pt x="2155" y="610"/>
                  <a:pt x="2155" y="610"/>
                </a:cubicBezTo>
                <a:cubicBezTo>
                  <a:pt x="2155" y="608"/>
                  <a:pt x="2155" y="608"/>
                  <a:pt x="2155" y="608"/>
                </a:cubicBezTo>
                <a:close/>
                <a:moveTo>
                  <a:pt x="2035" y="443"/>
                </a:moveTo>
                <a:cubicBezTo>
                  <a:pt x="2035" y="445"/>
                  <a:pt x="2035" y="445"/>
                  <a:pt x="2035" y="445"/>
                </a:cubicBezTo>
                <a:cubicBezTo>
                  <a:pt x="2040" y="450"/>
                  <a:pt x="2043" y="453"/>
                  <a:pt x="2046" y="456"/>
                </a:cubicBezTo>
                <a:cubicBezTo>
                  <a:pt x="2045" y="454"/>
                  <a:pt x="2044" y="452"/>
                  <a:pt x="2043" y="450"/>
                </a:cubicBezTo>
                <a:cubicBezTo>
                  <a:pt x="2044" y="450"/>
                  <a:pt x="2046" y="451"/>
                  <a:pt x="2048" y="454"/>
                </a:cubicBezTo>
                <a:cubicBezTo>
                  <a:pt x="2048" y="454"/>
                  <a:pt x="2048" y="454"/>
                  <a:pt x="2048" y="454"/>
                </a:cubicBezTo>
                <a:cubicBezTo>
                  <a:pt x="2034" y="435"/>
                  <a:pt x="2034" y="435"/>
                  <a:pt x="2028" y="428"/>
                </a:cubicBezTo>
                <a:cubicBezTo>
                  <a:pt x="2024" y="423"/>
                  <a:pt x="2020" y="419"/>
                  <a:pt x="2015" y="415"/>
                </a:cubicBezTo>
                <a:cubicBezTo>
                  <a:pt x="2016" y="416"/>
                  <a:pt x="2017" y="417"/>
                  <a:pt x="2019" y="419"/>
                </a:cubicBezTo>
                <a:cubicBezTo>
                  <a:pt x="2019" y="419"/>
                  <a:pt x="2013" y="417"/>
                  <a:pt x="1995" y="400"/>
                </a:cubicBezTo>
                <a:cubicBezTo>
                  <a:pt x="2010" y="415"/>
                  <a:pt x="2023" y="428"/>
                  <a:pt x="2035" y="443"/>
                </a:cubicBezTo>
                <a:close/>
                <a:moveTo>
                  <a:pt x="222" y="201"/>
                </a:moveTo>
                <a:cubicBezTo>
                  <a:pt x="221" y="202"/>
                  <a:pt x="221" y="202"/>
                  <a:pt x="221" y="202"/>
                </a:cubicBezTo>
                <a:cubicBezTo>
                  <a:pt x="222" y="202"/>
                  <a:pt x="222" y="202"/>
                  <a:pt x="222" y="202"/>
                </a:cubicBezTo>
                <a:cubicBezTo>
                  <a:pt x="222" y="202"/>
                  <a:pt x="222" y="202"/>
                  <a:pt x="222" y="201"/>
                </a:cubicBezTo>
                <a:close/>
                <a:moveTo>
                  <a:pt x="2048" y="459"/>
                </a:moveTo>
                <a:cubicBezTo>
                  <a:pt x="2047" y="458"/>
                  <a:pt x="2046" y="457"/>
                  <a:pt x="2046" y="456"/>
                </a:cubicBezTo>
                <a:cubicBezTo>
                  <a:pt x="2046" y="457"/>
                  <a:pt x="2046" y="457"/>
                  <a:pt x="2046" y="457"/>
                </a:cubicBezTo>
                <a:cubicBezTo>
                  <a:pt x="2047" y="458"/>
                  <a:pt x="2047" y="458"/>
                  <a:pt x="2048" y="459"/>
                </a:cubicBezTo>
                <a:close/>
                <a:moveTo>
                  <a:pt x="1929" y="333"/>
                </a:moveTo>
                <a:cubicBezTo>
                  <a:pt x="1930" y="334"/>
                  <a:pt x="1931" y="334"/>
                  <a:pt x="1931" y="334"/>
                </a:cubicBezTo>
                <a:cubicBezTo>
                  <a:pt x="1930" y="333"/>
                  <a:pt x="1929" y="333"/>
                  <a:pt x="1929" y="333"/>
                </a:cubicBezTo>
                <a:close/>
                <a:moveTo>
                  <a:pt x="1101" y="145"/>
                </a:moveTo>
                <a:cubicBezTo>
                  <a:pt x="1101" y="149"/>
                  <a:pt x="1101" y="149"/>
                  <a:pt x="1101" y="149"/>
                </a:cubicBezTo>
                <a:cubicBezTo>
                  <a:pt x="1105" y="151"/>
                  <a:pt x="1105" y="151"/>
                  <a:pt x="1108" y="151"/>
                </a:cubicBezTo>
                <a:cubicBezTo>
                  <a:pt x="1108" y="158"/>
                  <a:pt x="1108" y="158"/>
                  <a:pt x="1108" y="158"/>
                </a:cubicBezTo>
                <a:cubicBezTo>
                  <a:pt x="1130" y="156"/>
                  <a:pt x="1130" y="156"/>
                  <a:pt x="1132" y="158"/>
                </a:cubicBezTo>
                <a:cubicBezTo>
                  <a:pt x="1132" y="155"/>
                  <a:pt x="1132" y="155"/>
                  <a:pt x="1132" y="155"/>
                </a:cubicBezTo>
                <a:cubicBezTo>
                  <a:pt x="1138" y="156"/>
                  <a:pt x="1138" y="156"/>
                  <a:pt x="1140" y="155"/>
                </a:cubicBezTo>
                <a:cubicBezTo>
                  <a:pt x="1134" y="151"/>
                  <a:pt x="1129" y="151"/>
                  <a:pt x="1125" y="149"/>
                </a:cubicBezTo>
                <a:cubicBezTo>
                  <a:pt x="1123" y="147"/>
                  <a:pt x="1119" y="145"/>
                  <a:pt x="1119" y="145"/>
                </a:cubicBezTo>
                <a:cubicBezTo>
                  <a:pt x="1117" y="143"/>
                  <a:pt x="1114" y="140"/>
                  <a:pt x="1117" y="136"/>
                </a:cubicBezTo>
                <a:cubicBezTo>
                  <a:pt x="1116" y="134"/>
                  <a:pt x="1114" y="133"/>
                  <a:pt x="1110" y="131"/>
                </a:cubicBezTo>
                <a:cubicBezTo>
                  <a:pt x="1114" y="133"/>
                  <a:pt x="1116" y="131"/>
                  <a:pt x="1117" y="131"/>
                </a:cubicBezTo>
                <a:cubicBezTo>
                  <a:pt x="1117" y="127"/>
                  <a:pt x="1117" y="127"/>
                  <a:pt x="1117" y="127"/>
                </a:cubicBezTo>
                <a:cubicBezTo>
                  <a:pt x="1127" y="127"/>
                  <a:pt x="1136" y="123"/>
                  <a:pt x="1143" y="120"/>
                </a:cubicBezTo>
                <a:cubicBezTo>
                  <a:pt x="1145" y="118"/>
                  <a:pt x="1145" y="118"/>
                  <a:pt x="1149" y="118"/>
                </a:cubicBezTo>
                <a:cubicBezTo>
                  <a:pt x="1150" y="118"/>
                  <a:pt x="1152" y="120"/>
                  <a:pt x="1154" y="118"/>
                </a:cubicBezTo>
                <a:cubicBezTo>
                  <a:pt x="1158" y="118"/>
                  <a:pt x="1158" y="114"/>
                  <a:pt x="1158" y="114"/>
                </a:cubicBezTo>
                <a:cubicBezTo>
                  <a:pt x="1156" y="112"/>
                  <a:pt x="1156" y="112"/>
                  <a:pt x="1156" y="112"/>
                </a:cubicBezTo>
                <a:cubicBezTo>
                  <a:pt x="1156" y="110"/>
                  <a:pt x="1156" y="110"/>
                  <a:pt x="1156" y="110"/>
                </a:cubicBezTo>
                <a:cubicBezTo>
                  <a:pt x="1154" y="110"/>
                  <a:pt x="1154" y="110"/>
                  <a:pt x="1154" y="110"/>
                </a:cubicBezTo>
                <a:cubicBezTo>
                  <a:pt x="1149" y="112"/>
                  <a:pt x="1145" y="116"/>
                  <a:pt x="1141" y="114"/>
                </a:cubicBezTo>
                <a:cubicBezTo>
                  <a:pt x="1136" y="114"/>
                  <a:pt x="1136" y="114"/>
                  <a:pt x="1134" y="116"/>
                </a:cubicBezTo>
                <a:cubicBezTo>
                  <a:pt x="1132" y="114"/>
                  <a:pt x="1132" y="114"/>
                  <a:pt x="1132" y="114"/>
                </a:cubicBezTo>
                <a:cubicBezTo>
                  <a:pt x="1130" y="114"/>
                  <a:pt x="1130" y="114"/>
                  <a:pt x="1130" y="114"/>
                </a:cubicBezTo>
                <a:cubicBezTo>
                  <a:pt x="1130" y="114"/>
                  <a:pt x="1130" y="114"/>
                  <a:pt x="1129" y="114"/>
                </a:cubicBezTo>
                <a:cubicBezTo>
                  <a:pt x="1127" y="114"/>
                  <a:pt x="1127" y="114"/>
                  <a:pt x="1127" y="114"/>
                </a:cubicBezTo>
                <a:cubicBezTo>
                  <a:pt x="1125" y="114"/>
                  <a:pt x="1125" y="114"/>
                  <a:pt x="1125" y="114"/>
                </a:cubicBezTo>
                <a:cubicBezTo>
                  <a:pt x="1123" y="114"/>
                  <a:pt x="1123" y="114"/>
                  <a:pt x="1123" y="114"/>
                </a:cubicBezTo>
                <a:cubicBezTo>
                  <a:pt x="1123" y="114"/>
                  <a:pt x="1123" y="114"/>
                  <a:pt x="1121" y="114"/>
                </a:cubicBezTo>
                <a:cubicBezTo>
                  <a:pt x="1116" y="120"/>
                  <a:pt x="1116" y="120"/>
                  <a:pt x="1107" y="120"/>
                </a:cubicBezTo>
                <a:cubicBezTo>
                  <a:pt x="1107" y="121"/>
                  <a:pt x="1107" y="121"/>
                  <a:pt x="1107" y="123"/>
                </a:cubicBezTo>
                <a:cubicBezTo>
                  <a:pt x="1105" y="123"/>
                  <a:pt x="1105" y="123"/>
                  <a:pt x="1103" y="123"/>
                </a:cubicBezTo>
                <a:cubicBezTo>
                  <a:pt x="1103" y="127"/>
                  <a:pt x="1103" y="127"/>
                  <a:pt x="1103" y="129"/>
                </a:cubicBezTo>
                <a:cubicBezTo>
                  <a:pt x="1103" y="129"/>
                  <a:pt x="1103" y="129"/>
                  <a:pt x="1103" y="131"/>
                </a:cubicBezTo>
                <a:cubicBezTo>
                  <a:pt x="1105" y="131"/>
                  <a:pt x="1105" y="131"/>
                  <a:pt x="1108" y="131"/>
                </a:cubicBezTo>
                <a:cubicBezTo>
                  <a:pt x="1101" y="133"/>
                  <a:pt x="1101" y="133"/>
                  <a:pt x="1101" y="133"/>
                </a:cubicBezTo>
                <a:cubicBezTo>
                  <a:pt x="1099" y="136"/>
                  <a:pt x="1097" y="138"/>
                  <a:pt x="1097" y="142"/>
                </a:cubicBezTo>
                <a:cubicBezTo>
                  <a:pt x="1096" y="142"/>
                  <a:pt x="1096" y="142"/>
                  <a:pt x="1096" y="142"/>
                </a:cubicBezTo>
                <a:cubicBezTo>
                  <a:pt x="1096" y="142"/>
                  <a:pt x="1096" y="142"/>
                  <a:pt x="1094" y="142"/>
                </a:cubicBezTo>
                <a:cubicBezTo>
                  <a:pt x="1094" y="145"/>
                  <a:pt x="1094" y="145"/>
                  <a:pt x="1096" y="147"/>
                </a:cubicBezTo>
                <a:cubicBezTo>
                  <a:pt x="1097" y="147"/>
                  <a:pt x="1097" y="145"/>
                  <a:pt x="1101" y="145"/>
                </a:cubicBezTo>
                <a:close/>
                <a:moveTo>
                  <a:pt x="525" y="54"/>
                </a:moveTo>
                <a:cubicBezTo>
                  <a:pt x="524" y="54"/>
                  <a:pt x="523" y="55"/>
                  <a:pt x="520" y="55"/>
                </a:cubicBezTo>
                <a:cubicBezTo>
                  <a:pt x="522" y="55"/>
                  <a:pt x="524" y="54"/>
                  <a:pt x="525" y="54"/>
                </a:cubicBezTo>
                <a:close/>
                <a:moveTo>
                  <a:pt x="427" y="94"/>
                </a:moveTo>
                <a:cubicBezTo>
                  <a:pt x="429" y="94"/>
                  <a:pt x="429" y="94"/>
                  <a:pt x="429" y="94"/>
                </a:cubicBezTo>
                <a:cubicBezTo>
                  <a:pt x="429" y="94"/>
                  <a:pt x="429" y="94"/>
                  <a:pt x="430" y="94"/>
                </a:cubicBezTo>
                <a:cubicBezTo>
                  <a:pt x="430" y="92"/>
                  <a:pt x="430" y="92"/>
                  <a:pt x="430" y="92"/>
                </a:cubicBezTo>
                <a:cubicBezTo>
                  <a:pt x="429" y="92"/>
                  <a:pt x="429" y="92"/>
                  <a:pt x="429" y="92"/>
                </a:cubicBezTo>
                <a:cubicBezTo>
                  <a:pt x="427" y="92"/>
                  <a:pt x="427" y="94"/>
                  <a:pt x="427" y="94"/>
                </a:cubicBezTo>
                <a:close/>
                <a:moveTo>
                  <a:pt x="523" y="54"/>
                </a:moveTo>
                <a:cubicBezTo>
                  <a:pt x="522" y="54"/>
                  <a:pt x="522" y="54"/>
                  <a:pt x="521" y="55"/>
                </a:cubicBezTo>
                <a:cubicBezTo>
                  <a:pt x="521" y="54"/>
                  <a:pt x="522" y="54"/>
                  <a:pt x="523" y="54"/>
                </a:cubicBezTo>
                <a:close/>
                <a:moveTo>
                  <a:pt x="513" y="63"/>
                </a:moveTo>
                <a:cubicBezTo>
                  <a:pt x="512" y="64"/>
                  <a:pt x="510" y="64"/>
                  <a:pt x="509" y="65"/>
                </a:cubicBezTo>
                <a:cubicBezTo>
                  <a:pt x="509" y="65"/>
                  <a:pt x="509" y="65"/>
                  <a:pt x="513" y="63"/>
                </a:cubicBezTo>
                <a:close/>
                <a:moveTo>
                  <a:pt x="1977" y="378"/>
                </a:moveTo>
                <a:cubicBezTo>
                  <a:pt x="1977" y="378"/>
                  <a:pt x="1977" y="378"/>
                  <a:pt x="1977" y="378"/>
                </a:cubicBezTo>
                <a:cubicBezTo>
                  <a:pt x="1977" y="378"/>
                  <a:pt x="1977" y="378"/>
                  <a:pt x="1977" y="378"/>
                </a:cubicBezTo>
                <a:cubicBezTo>
                  <a:pt x="1978" y="379"/>
                  <a:pt x="1979" y="380"/>
                  <a:pt x="1979" y="381"/>
                </a:cubicBezTo>
                <a:cubicBezTo>
                  <a:pt x="1977" y="379"/>
                  <a:pt x="1976" y="377"/>
                  <a:pt x="1975" y="377"/>
                </a:cubicBezTo>
                <a:cubicBezTo>
                  <a:pt x="1975" y="377"/>
                  <a:pt x="1975" y="377"/>
                  <a:pt x="1975" y="377"/>
                </a:cubicBezTo>
                <a:cubicBezTo>
                  <a:pt x="1976" y="377"/>
                  <a:pt x="1976" y="378"/>
                  <a:pt x="1977" y="378"/>
                </a:cubicBezTo>
                <a:close/>
                <a:moveTo>
                  <a:pt x="568" y="30"/>
                </a:moveTo>
                <a:cubicBezTo>
                  <a:pt x="568" y="30"/>
                  <a:pt x="568" y="30"/>
                  <a:pt x="568" y="30"/>
                </a:cubicBezTo>
                <a:cubicBezTo>
                  <a:pt x="568" y="30"/>
                  <a:pt x="568" y="30"/>
                  <a:pt x="568" y="30"/>
                </a:cubicBezTo>
                <a:close/>
                <a:moveTo>
                  <a:pt x="561" y="32"/>
                </a:moveTo>
                <a:cubicBezTo>
                  <a:pt x="559" y="33"/>
                  <a:pt x="559" y="33"/>
                  <a:pt x="559" y="33"/>
                </a:cubicBezTo>
                <a:cubicBezTo>
                  <a:pt x="559" y="33"/>
                  <a:pt x="559" y="33"/>
                  <a:pt x="561" y="32"/>
                </a:cubicBezTo>
                <a:close/>
                <a:moveTo>
                  <a:pt x="1608" y="94"/>
                </a:moveTo>
                <a:cubicBezTo>
                  <a:pt x="1609" y="94"/>
                  <a:pt x="1609" y="95"/>
                  <a:pt x="1610" y="95"/>
                </a:cubicBezTo>
                <a:cubicBezTo>
                  <a:pt x="1609" y="94"/>
                  <a:pt x="1609" y="94"/>
                  <a:pt x="1609" y="94"/>
                </a:cubicBezTo>
                <a:cubicBezTo>
                  <a:pt x="1609" y="94"/>
                  <a:pt x="1608" y="94"/>
                  <a:pt x="1608" y="94"/>
                </a:cubicBezTo>
                <a:close/>
                <a:moveTo>
                  <a:pt x="561" y="32"/>
                </a:moveTo>
                <a:cubicBezTo>
                  <a:pt x="562" y="32"/>
                  <a:pt x="562" y="32"/>
                  <a:pt x="562" y="32"/>
                </a:cubicBezTo>
                <a:cubicBezTo>
                  <a:pt x="562" y="32"/>
                  <a:pt x="562" y="32"/>
                  <a:pt x="562" y="32"/>
                </a:cubicBezTo>
                <a:cubicBezTo>
                  <a:pt x="562" y="32"/>
                  <a:pt x="562" y="32"/>
                  <a:pt x="561" y="32"/>
                </a:cubicBezTo>
                <a:close/>
                <a:moveTo>
                  <a:pt x="513" y="63"/>
                </a:moveTo>
                <a:cubicBezTo>
                  <a:pt x="513" y="63"/>
                  <a:pt x="514" y="63"/>
                  <a:pt x="515" y="63"/>
                </a:cubicBezTo>
                <a:cubicBezTo>
                  <a:pt x="515" y="63"/>
                  <a:pt x="515" y="63"/>
                  <a:pt x="515" y="63"/>
                </a:cubicBezTo>
                <a:cubicBezTo>
                  <a:pt x="514" y="63"/>
                  <a:pt x="513" y="63"/>
                  <a:pt x="513" y="63"/>
                </a:cubicBezTo>
                <a:close/>
                <a:moveTo>
                  <a:pt x="1610" y="96"/>
                </a:moveTo>
                <a:cubicBezTo>
                  <a:pt x="1612" y="97"/>
                  <a:pt x="1613" y="98"/>
                  <a:pt x="1614" y="98"/>
                </a:cubicBezTo>
                <a:cubicBezTo>
                  <a:pt x="1612" y="96"/>
                  <a:pt x="1612" y="96"/>
                  <a:pt x="1612" y="96"/>
                </a:cubicBezTo>
                <a:lnTo>
                  <a:pt x="1610" y="96"/>
                </a:lnTo>
                <a:close/>
                <a:moveTo>
                  <a:pt x="1849" y="277"/>
                </a:moveTo>
                <a:cubicBezTo>
                  <a:pt x="1849" y="277"/>
                  <a:pt x="1849" y="279"/>
                  <a:pt x="1850" y="279"/>
                </a:cubicBezTo>
                <a:cubicBezTo>
                  <a:pt x="1863" y="290"/>
                  <a:pt x="1865" y="292"/>
                  <a:pt x="1872" y="296"/>
                </a:cubicBezTo>
                <a:cubicBezTo>
                  <a:pt x="1885" y="301"/>
                  <a:pt x="1891" y="307"/>
                  <a:pt x="1944" y="351"/>
                </a:cubicBezTo>
                <a:cubicBezTo>
                  <a:pt x="1962" y="366"/>
                  <a:pt x="1977" y="382"/>
                  <a:pt x="1993" y="397"/>
                </a:cubicBezTo>
                <a:cubicBezTo>
                  <a:pt x="1988" y="389"/>
                  <a:pt x="1982" y="386"/>
                  <a:pt x="1979" y="382"/>
                </a:cubicBezTo>
                <a:cubicBezTo>
                  <a:pt x="1979" y="380"/>
                  <a:pt x="1979" y="380"/>
                  <a:pt x="1977" y="380"/>
                </a:cubicBezTo>
                <a:cubicBezTo>
                  <a:pt x="1977" y="378"/>
                  <a:pt x="1977" y="378"/>
                  <a:pt x="1977" y="378"/>
                </a:cubicBezTo>
                <a:cubicBezTo>
                  <a:pt x="1977" y="378"/>
                  <a:pt x="1977" y="378"/>
                  <a:pt x="1977" y="378"/>
                </a:cubicBezTo>
                <a:cubicBezTo>
                  <a:pt x="1975" y="378"/>
                  <a:pt x="1975" y="378"/>
                  <a:pt x="1975" y="378"/>
                </a:cubicBezTo>
                <a:cubicBezTo>
                  <a:pt x="1975" y="377"/>
                  <a:pt x="1975" y="377"/>
                  <a:pt x="1975" y="377"/>
                </a:cubicBezTo>
                <a:cubicBezTo>
                  <a:pt x="1975" y="377"/>
                  <a:pt x="1975" y="377"/>
                  <a:pt x="1975" y="377"/>
                </a:cubicBezTo>
                <a:cubicBezTo>
                  <a:pt x="1973" y="377"/>
                  <a:pt x="1973" y="377"/>
                  <a:pt x="1973" y="377"/>
                </a:cubicBezTo>
                <a:cubicBezTo>
                  <a:pt x="1973" y="375"/>
                  <a:pt x="1973" y="375"/>
                  <a:pt x="1973" y="375"/>
                </a:cubicBezTo>
                <a:cubicBezTo>
                  <a:pt x="1966" y="368"/>
                  <a:pt x="1953" y="356"/>
                  <a:pt x="1929" y="334"/>
                </a:cubicBezTo>
                <a:cubicBezTo>
                  <a:pt x="1927" y="334"/>
                  <a:pt x="1927" y="334"/>
                  <a:pt x="1927" y="334"/>
                </a:cubicBezTo>
                <a:cubicBezTo>
                  <a:pt x="1927" y="333"/>
                  <a:pt x="1927" y="333"/>
                  <a:pt x="1927" y="333"/>
                </a:cubicBezTo>
                <a:cubicBezTo>
                  <a:pt x="1928" y="333"/>
                  <a:pt x="1928" y="333"/>
                  <a:pt x="1929" y="333"/>
                </a:cubicBezTo>
                <a:cubicBezTo>
                  <a:pt x="1915" y="322"/>
                  <a:pt x="1839" y="267"/>
                  <a:pt x="1832" y="267"/>
                </a:cubicBezTo>
                <a:cubicBezTo>
                  <a:pt x="1838" y="272"/>
                  <a:pt x="1845" y="274"/>
                  <a:pt x="1849" y="277"/>
                </a:cubicBezTo>
                <a:close/>
                <a:moveTo>
                  <a:pt x="1975" y="377"/>
                </a:moveTo>
                <a:cubicBezTo>
                  <a:pt x="1974" y="376"/>
                  <a:pt x="1974" y="376"/>
                  <a:pt x="1973" y="375"/>
                </a:cubicBezTo>
                <a:cubicBezTo>
                  <a:pt x="1973" y="375"/>
                  <a:pt x="1973" y="375"/>
                  <a:pt x="1973" y="375"/>
                </a:cubicBezTo>
                <a:cubicBezTo>
                  <a:pt x="1974" y="376"/>
                  <a:pt x="1974" y="376"/>
                  <a:pt x="1975" y="377"/>
                </a:cubicBezTo>
                <a:close/>
                <a:moveTo>
                  <a:pt x="1654" y="119"/>
                </a:moveTo>
                <a:cubicBezTo>
                  <a:pt x="1655" y="119"/>
                  <a:pt x="1655" y="120"/>
                  <a:pt x="1656" y="120"/>
                </a:cubicBezTo>
                <a:cubicBezTo>
                  <a:pt x="1655" y="119"/>
                  <a:pt x="1655" y="119"/>
                  <a:pt x="1654" y="119"/>
                </a:cubicBezTo>
                <a:close/>
                <a:moveTo>
                  <a:pt x="572" y="164"/>
                </a:moveTo>
                <a:cubicBezTo>
                  <a:pt x="572" y="164"/>
                  <a:pt x="572" y="164"/>
                  <a:pt x="573" y="164"/>
                </a:cubicBezTo>
                <a:cubicBezTo>
                  <a:pt x="573" y="164"/>
                  <a:pt x="573" y="164"/>
                  <a:pt x="573" y="162"/>
                </a:cubicBezTo>
                <a:cubicBezTo>
                  <a:pt x="573" y="164"/>
                  <a:pt x="572" y="164"/>
                  <a:pt x="572" y="164"/>
                </a:cubicBezTo>
                <a:close/>
                <a:moveTo>
                  <a:pt x="648" y="149"/>
                </a:moveTo>
                <a:cubicBezTo>
                  <a:pt x="648" y="147"/>
                  <a:pt x="648" y="147"/>
                  <a:pt x="648" y="147"/>
                </a:cubicBezTo>
                <a:cubicBezTo>
                  <a:pt x="647" y="147"/>
                  <a:pt x="643" y="145"/>
                  <a:pt x="641" y="143"/>
                </a:cubicBezTo>
                <a:cubicBezTo>
                  <a:pt x="641" y="145"/>
                  <a:pt x="639" y="145"/>
                  <a:pt x="639" y="145"/>
                </a:cubicBezTo>
                <a:cubicBezTo>
                  <a:pt x="632" y="151"/>
                  <a:pt x="628" y="147"/>
                  <a:pt x="628" y="147"/>
                </a:cubicBezTo>
                <a:cubicBezTo>
                  <a:pt x="627" y="147"/>
                  <a:pt x="627" y="147"/>
                  <a:pt x="625" y="151"/>
                </a:cubicBezTo>
                <a:cubicBezTo>
                  <a:pt x="625" y="149"/>
                  <a:pt x="625" y="147"/>
                  <a:pt x="625" y="147"/>
                </a:cubicBezTo>
                <a:cubicBezTo>
                  <a:pt x="623" y="145"/>
                  <a:pt x="617" y="149"/>
                  <a:pt x="615" y="149"/>
                </a:cubicBezTo>
                <a:cubicBezTo>
                  <a:pt x="617" y="145"/>
                  <a:pt x="617" y="145"/>
                  <a:pt x="617" y="145"/>
                </a:cubicBezTo>
                <a:cubicBezTo>
                  <a:pt x="617" y="145"/>
                  <a:pt x="614" y="147"/>
                  <a:pt x="612" y="147"/>
                </a:cubicBezTo>
                <a:cubicBezTo>
                  <a:pt x="612" y="147"/>
                  <a:pt x="612" y="147"/>
                  <a:pt x="614" y="147"/>
                </a:cubicBezTo>
                <a:cubicBezTo>
                  <a:pt x="608" y="149"/>
                  <a:pt x="605" y="151"/>
                  <a:pt x="601" y="153"/>
                </a:cubicBezTo>
                <a:cubicBezTo>
                  <a:pt x="603" y="151"/>
                  <a:pt x="606" y="149"/>
                  <a:pt x="610" y="147"/>
                </a:cubicBezTo>
                <a:cubicBezTo>
                  <a:pt x="610" y="145"/>
                  <a:pt x="612" y="143"/>
                  <a:pt x="612" y="142"/>
                </a:cubicBezTo>
                <a:cubicBezTo>
                  <a:pt x="612" y="140"/>
                  <a:pt x="612" y="140"/>
                  <a:pt x="612" y="140"/>
                </a:cubicBezTo>
                <a:cubicBezTo>
                  <a:pt x="608" y="140"/>
                  <a:pt x="608" y="140"/>
                  <a:pt x="608" y="140"/>
                </a:cubicBezTo>
                <a:cubicBezTo>
                  <a:pt x="606" y="142"/>
                  <a:pt x="606" y="143"/>
                  <a:pt x="606" y="145"/>
                </a:cubicBezTo>
                <a:cubicBezTo>
                  <a:pt x="605" y="145"/>
                  <a:pt x="605" y="145"/>
                  <a:pt x="605" y="145"/>
                </a:cubicBezTo>
                <a:cubicBezTo>
                  <a:pt x="605" y="143"/>
                  <a:pt x="605" y="143"/>
                  <a:pt x="605" y="142"/>
                </a:cubicBezTo>
                <a:cubicBezTo>
                  <a:pt x="599" y="143"/>
                  <a:pt x="594" y="145"/>
                  <a:pt x="590" y="147"/>
                </a:cubicBezTo>
                <a:cubicBezTo>
                  <a:pt x="588" y="147"/>
                  <a:pt x="588" y="147"/>
                  <a:pt x="588" y="147"/>
                </a:cubicBezTo>
                <a:cubicBezTo>
                  <a:pt x="588" y="147"/>
                  <a:pt x="588" y="147"/>
                  <a:pt x="597" y="149"/>
                </a:cubicBezTo>
                <a:cubicBezTo>
                  <a:pt x="599" y="149"/>
                  <a:pt x="599" y="149"/>
                  <a:pt x="599" y="149"/>
                </a:cubicBezTo>
                <a:cubicBezTo>
                  <a:pt x="599" y="149"/>
                  <a:pt x="599" y="149"/>
                  <a:pt x="594" y="151"/>
                </a:cubicBezTo>
                <a:cubicBezTo>
                  <a:pt x="594" y="151"/>
                  <a:pt x="594" y="151"/>
                  <a:pt x="592" y="153"/>
                </a:cubicBezTo>
                <a:cubicBezTo>
                  <a:pt x="594" y="153"/>
                  <a:pt x="594" y="153"/>
                  <a:pt x="594" y="153"/>
                </a:cubicBezTo>
                <a:cubicBezTo>
                  <a:pt x="592" y="153"/>
                  <a:pt x="588" y="155"/>
                  <a:pt x="583" y="153"/>
                </a:cubicBezTo>
                <a:cubicBezTo>
                  <a:pt x="581" y="155"/>
                  <a:pt x="581" y="155"/>
                  <a:pt x="581" y="155"/>
                </a:cubicBezTo>
                <a:cubicBezTo>
                  <a:pt x="584" y="155"/>
                  <a:pt x="588" y="155"/>
                  <a:pt x="584" y="160"/>
                </a:cubicBezTo>
                <a:cubicBezTo>
                  <a:pt x="583" y="160"/>
                  <a:pt x="583" y="160"/>
                  <a:pt x="583" y="160"/>
                </a:cubicBezTo>
                <a:cubicBezTo>
                  <a:pt x="579" y="162"/>
                  <a:pt x="577" y="162"/>
                  <a:pt x="573" y="164"/>
                </a:cubicBezTo>
                <a:cubicBezTo>
                  <a:pt x="575" y="164"/>
                  <a:pt x="575" y="164"/>
                  <a:pt x="575" y="166"/>
                </a:cubicBezTo>
                <a:cubicBezTo>
                  <a:pt x="577" y="166"/>
                  <a:pt x="577" y="166"/>
                  <a:pt x="577" y="166"/>
                </a:cubicBezTo>
                <a:cubicBezTo>
                  <a:pt x="577" y="166"/>
                  <a:pt x="577" y="166"/>
                  <a:pt x="579" y="166"/>
                </a:cubicBezTo>
                <a:cubicBezTo>
                  <a:pt x="581" y="166"/>
                  <a:pt x="581" y="166"/>
                  <a:pt x="581" y="166"/>
                </a:cubicBezTo>
                <a:cubicBezTo>
                  <a:pt x="581" y="166"/>
                  <a:pt x="581" y="166"/>
                  <a:pt x="583" y="166"/>
                </a:cubicBezTo>
                <a:cubicBezTo>
                  <a:pt x="583" y="169"/>
                  <a:pt x="584" y="173"/>
                  <a:pt x="590" y="173"/>
                </a:cubicBezTo>
                <a:cubicBezTo>
                  <a:pt x="599" y="171"/>
                  <a:pt x="606" y="167"/>
                  <a:pt x="615" y="166"/>
                </a:cubicBezTo>
                <a:cubicBezTo>
                  <a:pt x="619" y="166"/>
                  <a:pt x="623" y="167"/>
                  <a:pt x="625" y="166"/>
                </a:cubicBezTo>
                <a:cubicBezTo>
                  <a:pt x="627" y="166"/>
                  <a:pt x="628" y="164"/>
                  <a:pt x="630" y="164"/>
                </a:cubicBezTo>
                <a:cubicBezTo>
                  <a:pt x="630" y="162"/>
                  <a:pt x="630" y="162"/>
                  <a:pt x="637" y="160"/>
                </a:cubicBezTo>
                <a:cubicBezTo>
                  <a:pt x="639" y="160"/>
                  <a:pt x="645" y="156"/>
                  <a:pt x="645" y="151"/>
                </a:cubicBezTo>
                <a:cubicBezTo>
                  <a:pt x="647" y="149"/>
                  <a:pt x="647" y="149"/>
                  <a:pt x="648" y="149"/>
                </a:cubicBezTo>
                <a:close/>
                <a:moveTo>
                  <a:pt x="507" y="329"/>
                </a:moveTo>
                <a:cubicBezTo>
                  <a:pt x="515" y="329"/>
                  <a:pt x="517" y="329"/>
                  <a:pt x="528" y="327"/>
                </a:cubicBezTo>
                <a:cubicBezTo>
                  <a:pt x="535" y="325"/>
                  <a:pt x="540" y="325"/>
                  <a:pt x="546" y="327"/>
                </a:cubicBezTo>
                <a:cubicBezTo>
                  <a:pt x="551" y="322"/>
                  <a:pt x="557" y="316"/>
                  <a:pt x="561" y="311"/>
                </a:cubicBezTo>
                <a:cubicBezTo>
                  <a:pt x="564" y="307"/>
                  <a:pt x="564" y="303"/>
                  <a:pt x="568" y="299"/>
                </a:cubicBezTo>
                <a:cubicBezTo>
                  <a:pt x="572" y="298"/>
                  <a:pt x="575" y="298"/>
                  <a:pt x="577" y="296"/>
                </a:cubicBezTo>
                <a:cubicBezTo>
                  <a:pt x="579" y="296"/>
                  <a:pt x="579" y="296"/>
                  <a:pt x="583" y="290"/>
                </a:cubicBezTo>
                <a:cubicBezTo>
                  <a:pt x="584" y="289"/>
                  <a:pt x="584" y="285"/>
                  <a:pt x="586" y="281"/>
                </a:cubicBezTo>
                <a:cubicBezTo>
                  <a:pt x="581" y="281"/>
                  <a:pt x="581" y="281"/>
                  <a:pt x="577" y="281"/>
                </a:cubicBezTo>
                <a:cubicBezTo>
                  <a:pt x="577" y="281"/>
                  <a:pt x="577" y="281"/>
                  <a:pt x="579" y="279"/>
                </a:cubicBezTo>
                <a:cubicBezTo>
                  <a:pt x="577" y="279"/>
                  <a:pt x="577" y="279"/>
                  <a:pt x="575" y="277"/>
                </a:cubicBezTo>
                <a:cubicBezTo>
                  <a:pt x="568" y="277"/>
                  <a:pt x="568" y="279"/>
                  <a:pt x="566" y="279"/>
                </a:cubicBezTo>
                <a:cubicBezTo>
                  <a:pt x="562" y="283"/>
                  <a:pt x="562" y="283"/>
                  <a:pt x="559" y="283"/>
                </a:cubicBezTo>
                <a:cubicBezTo>
                  <a:pt x="559" y="287"/>
                  <a:pt x="559" y="287"/>
                  <a:pt x="559" y="289"/>
                </a:cubicBezTo>
                <a:cubicBezTo>
                  <a:pt x="550" y="290"/>
                  <a:pt x="550" y="290"/>
                  <a:pt x="550" y="287"/>
                </a:cubicBezTo>
                <a:cubicBezTo>
                  <a:pt x="546" y="287"/>
                  <a:pt x="544" y="290"/>
                  <a:pt x="540" y="290"/>
                </a:cubicBezTo>
                <a:cubicBezTo>
                  <a:pt x="540" y="290"/>
                  <a:pt x="540" y="292"/>
                  <a:pt x="539" y="292"/>
                </a:cubicBezTo>
                <a:cubicBezTo>
                  <a:pt x="540" y="292"/>
                  <a:pt x="540" y="292"/>
                  <a:pt x="542" y="294"/>
                </a:cubicBezTo>
                <a:cubicBezTo>
                  <a:pt x="539" y="296"/>
                  <a:pt x="537" y="296"/>
                  <a:pt x="533" y="296"/>
                </a:cubicBezTo>
                <a:cubicBezTo>
                  <a:pt x="531" y="301"/>
                  <a:pt x="531" y="303"/>
                  <a:pt x="537" y="305"/>
                </a:cubicBezTo>
                <a:cubicBezTo>
                  <a:pt x="518" y="316"/>
                  <a:pt x="518" y="316"/>
                  <a:pt x="513" y="316"/>
                </a:cubicBezTo>
                <a:cubicBezTo>
                  <a:pt x="513" y="316"/>
                  <a:pt x="513" y="316"/>
                  <a:pt x="511" y="318"/>
                </a:cubicBezTo>
                <a:cubicBezTo>
                  <a:pt x="513" y="318"/>
                  <a:pt x="513" y="318"/>
                  <a:pt x="513" y="320"/>
                </a:cubicBezTo>
                <a:cubicBezTo>
                  <a:pt x="511" y="320"/>
                  <a:pt x="511" y="320"/>
                  <a:pt x="509" y="320"/>
                </a:cubicBezTo>
                <a:cubicBezTo>
                  <a:pt x="507" y="325"/>
                  <a:pt x="507" y="325"/>
                  <a:pt x="507" y="325"/>
                </a:cubicBezTo>
                <a:cubicBezTo>
                  <a:pt x="513" y="325"/>
                  <a:pt x="513" y="325"/>
                  <a:pt x="513" y="325"/>
                </a:cubicBezTo>
                <a:cubicBezTo>
                  <a:pt x="511" y="327"/>
                  <a:pt x="511" y="327"/>
                  <a:pt x="509" y="327"/>
                </a:cubicBezTo>
                <a:cubicBezTo>
                  <a:pt x="509" y="329"/>
                  <a:pt x="507" y="329"/>
                  <a:pt x="507" y="329"/>
                </a:cubicBezTo>
                <a:close/>
                <a:moveTo>
                  <a:pt x="634" y="239"/>
                </a:moveTo>
                <a:cubicBezTo>
                  <a:pt x="632" y="239"/>
                  <a:pt x="632" y="239"/>
                  <a:pt x="632" y="239"/>
                </a:cubicBezTo>
                <a:cubicBezTo>
                  <a:pt x="627" y="243"/>
                  <a:pt x="623" y="244"/>
                  <a:pt x="617" y="248"/>
                </a:cubicBezTo>
                <a:cubicBezTo>
                  <a:pt x="615" y="250"/>
                  <a:pt x="615" y="252"/>
                  <a:pt x="614" y="255"/>
                </a:cubicBezTo>
                <a:cubicBezTo>
                  <a:pt x="612" y="257"/>
                  <a:pt x="612" y="257"/>
                  <a:pt x="605" y="261"/>
                </a:cubicBezTo>
                <a:cubicBezTo>
                  <a:pt x="603" y="261"/>
                  <a:pt x="603" y="261"/>
                  <a:pt x="603" y="261"/>
                </a:cubicBezTo>
                <a:cubicBezTo>
                  <a:pt x="605" y="263"/>
                  <a:pt x="605" y="263"/>
                  <a:pt x="606" y="265"/>
                </a:cubicBezTo>
                <a:cubicBezTo>
                  <a:pt x="599" y="272"/>
                  <a:pt x="597" y="274"/>
                  <a:pt x="594" y="277"/>
                </a:cubicBezTo>
                <a:cubicBezTo>
                  <a:pt x="592" y="277"/>
                  <a:pt x="592" y="277"/>
                  <a:pt x="592" y="277"/>
                </a:cubicBezTo>
                <a:cubicBezTo>
                  <a:pt x="592" y="279"/>
                  <a:pt x="592" y="279"/>
                  <a:pt x="592" y="279"/>
                </a:cubicBezTo>
                <a:cubicBezTo>
                  <a:pt x="590" y="279"/>
                  <a:pt x="590" y="279"/>
                  <a:pt x="590" y="279"/>
                </a:cubicBezTo>
                <a:cubicBezTo>
                  <a:pt x="590" y="279"/>
                  <a:pt x="590" y="279"/>
                  <a:pt x="590" y="281"/>
                </a:cubicBezTo>
                <a:cubicBezTo>
                  <a:pt x="588" y="281"/>
                  <a:pt x="588" y="281"/>
                  <a:pt x="588" y="283"/>
                </a:cubicBezTo>
                <a:cubicBezTo>
                  <a:pt x="590" y="283"/>
                  <a:pt x="590" y="283"/>
                  <a:pt x="590" y="283"/>
                </a:cubicBezTo>
                <a:cubicBezTo>
                  <a:pt x="597" y="276"/>
                  <a:pt x="597" y="276"/>
                  <a:pt x="603" y="274"/>
                </a:cubicBezTo>
                <a:cubicBezTo>
                  <a:pt x="601" y="277"/>
                  <a:pt x="601" y="277"/>
                  <a:pt x="599" y="277"/>
                </a:cubicBezTo>
                <a:cubicBezTo>
                  <a:pt x="599" y="279"/>
                  <a:pt x="599" y="279"/>
                  <a:pt x="588" y="289"/>
                </a:cubicBezTo>
                <a:cubicBezTo>
                  <a:pt x="588" y="290"/>
                  <a:pt x="588" y="290"/>
                  <a:pt x="588" y="290"/>
                </a:cubicBezTo>
                <a:cubicBezTo>
                  <a:pt x="588" y="292"/>
                  <a:pt x="594" y="294"/>
                  <a:pt x="601" y="290"/>
                </a:cubicBezTo>
                <a:cubicBezTo>
                  <a:pt x="601" y="290"/>
                  <a:pt x="601" y="290"/>
                  <a:pt x="603" y="290"/>
                </a:cubicBezTo>
                <a:cubicBezTo>
                  <a:pt x="595" y="298"/>
                  <a:pt x="595" y="298"/>
                  <a:pt x="594" y="301"/>
                </a:cubicBezTo>
                <a:cubicBezTo>
                  <a:pt x="595" y="301"/>
                  <a:pt x="595" y="301"/>
                  <a:pt x="595" y="301"/>
                </a:cubicBezTo>
                <a:cubicBezTo>
                  <a:pt x="595" y="303"/>
                  <a:pt x="595" y="303"/>
                  <a:pt x="595" y="303"/>
                </a:cubicBezTo>
                <a:cubicBezTo>
                  <a:pt x="597" y="303"/>
                  <a:pt x="597" y="303"/>
                  <a:pt x="597" y="303"/>
                </a:cubicBezTo>
                <a:cubicBezTo>
                  <a:pt x="597" y="303"/>
                  <a:pt x="594" y="307"/>
                  <a:pt x="586" y="312"/>
                </a:cubicBezTo>
                <a:cubicBezTo>
                  <a:pt x="581" y="312"/>
                  <a:pt x="581" y="312"/>
                  <a:pt x="581" y="312"/>
                </a:cubicBezTo>
                <a:cubicBezTo>
                  <a:pt x="577" y="311"/>
                  <a:pt x="577" y="311"/>
                  <a:pt x="575" y="311"/>
                </a:cubicBezTo>
                <a:cubicBezTo>
                  <a:pt x="575" y="311"/>
                  <a:pt x="575" y="311"/>
                  <a:pt x="573" y="311"/>
                </a:cubicBezTo>
                <a:cubicBezTo>
                  <a:pt x="573" y="312"/>
                  <a:pt x="573" y="312"/>
                  <a:pt x="573" y="312"/>
                </a:cubicBezTo>
                <a:cubicBezTo>
                  <a:pt x="575" y="312"/>
                  <a:pt x="575" y="312"/>
                  <a:pt x="575" y="312"/>
                </a:cubicBezTo>
                <a:cubicBezTo>
                  <a:pt x="573" y="314"/>
                  <a:pt x="573" y="314"/>
                  <a:pt x="568" y="318"/>
                </a:cubicBezTo>
                <a:cubicBezTo>
                  <a:pt x="566" y="318"/>
                  <a:pt x="566" y="318"/>
                  <a:pt x="566" y="320"/>
                </a:cubicBezTo>
                <a:cubicBezTo>
                  <a:pt x="568" y="318"/>
                  <a:pt x="572" y="318"/>
                  <a:pt x="573" y="318"/>
                </a:cubicBezTo>
                <a:cubicBezTo>
                  <a:pt x="573" y="320"/>
                  <a:pt x="573" y="320"/>
                  <a:pt x="573" y="320"/>
                </a:cubicBezTo>
                <a:cubicBezTo>
                  <a:pt x="572" y="320"/>
                  <a:pt x="572" y="320"/>
                  <a:pt x="572" y="320"/>
                </a:cubicBezTo>
                <a:cubicBezTo>
                  <a:pt x="572" y="322"/>
                  <a:pt x="572" y="322"/>
                  <a:pt x="572" y="322"/>
                </a:cubicBezTo>
                <a:cubicBezTo>
                  <a:pt x="570" y="322"/>
                  <a:pt x="570" y="323"/>
                  <a:pt x="570" y="323"/>
                </a:cubicBezTo>
                <a:cubicBezTo>
                  <a:pt x="570" y="323"/>
                  <a:pt x="570" y="323"/>
                  <a:pt x="570" y="325"/>
                </a:cubicBezTo>
                <a:cubicBezTo>
                  <a:pt x="568" y="325"/>
                  <a:pt x="568" y="325"/>
                  <a:pt x="568" y="325"/>
                </a:cubicBezTo>
                <a:cubicBezTo>
                  <a:pt x="561" y="329"/>
                  <a:pt x="561" y="329"/>
                  <a:pt x="553" y="329"/>
                </a:cubicBezTo>
                <a:cubicBezTo>
                  <a:pt x="553" y="329"/>
                  <a:pt x="553" y="329"/>
                  <a:pt x="553" y="331"/>
                </a:cubicBezTo>
                <a:cubicBezTo>
                  <a:pt x="551" y="331"/>
                  <a:pt x="551" y="333"/>
                  <a:pt x="551" y="333"/>
                </a:cubicBezTo>
                <a:cubicBezTo>
                  <a:pt x="551" y="334"/>
                  <a:pt x="551" y="334"/>
                  <a:pt x="550" y="334"/>
                </a:cubicBezTo>
                <a:cubicBezTo>
                  <a:pt x="557" y="336"/>
                  <a:pt x="564" y="340"/>
                  <a:pt x="572" y="340"/>
                </a:cubicBezTo>
                <a:cubicBezTo>
                  <a:pt x="572" y="340"/>
                  <a:pt x="572" y="340"/>
                  <a:pt x="572" y="342"/>
                </a:cubicBezTo>
                <a:cubicBezTo>
                  <a:pt x="568" y="342"/>
                  <a:pt x="568" y="342"/>
                  <a:pt x="564" y="345"/>
                </a:cubicBezTo>
                <a:cubicBezTo>
                  <a:pt x="562" y="344"/>
                  <a:pt x="562" y="344"/>
                  <a:pt x="561" y="342"/>
                </a:cubicBezTo>
                <a:cubicBezTo>
                  <a:pt x="555" y="344"/>
                  <a:pt x="550" y="344"/>
                  <a:pt x="531" y="355"/>
                </a:cubicBezTo>
                <a:cubicBezTo>
                  <a:pt x="529" y="355"/>
                  <a:pt x="529" y="355"/>
                  <a:pt x="529" y="355"/>
                </a:cubicBezTo>
                <a:cubicBezTo>
                  <a:pt x="529" y="356"/>
                  <a:pt x="529" y="356"/>
                  <a:pt x="531" y="360"/>
                </a:cubicBezTo>
                <a:cubicBezTo>
                  <a:pt x="540" y="355"/>
                  <a:pt x="542" y="355"/>
                  <a:pt x="544" y="356"/>
                </a:cubicBezTo>
                <a:cubicBezTo>
                  <a:pt x="544" y="358"/>
                  <a:pt x="546" y="358"/>
                  <a:pt x="548" y="358"/>
                </a:cubicBezTo>
                <a:cubicBezTo>
                  <a:pt x="553" y="358"/>
                  <a:pt x="553" y="353"/>
                  <a:pt x="559" y="351"/>
                </a:cubicBezTo>
                <a:cubicBezTo>
                  <a:pt x="562" y="351"/>
                  <a:pt x="564" y="358"/>
                  <a:pt x="570" y="356"/>
                </a:cubicBezTo>
                <a:cubicBezTo>
                  <a:pt x="570" y="355"/>
                  <a:pt x="570" y="355"/>
                  <a:pt x="570" y="355"/>
                </a:cubicBezTo>
                <a:cubicBezTo>
                  <a:pt x="572" y="355"/>
                  <a:pt x="572" y="355"/>
                  <a:pt x="572" y="355"/>
                </a:cubicBezTo>
                <a:cubicBezTo>
                  <a:pt x="572" y="355"/>
                  <a:pt x="572" y="355"/>
                  <a:pt x="572" y="353"/>
                </a:cubicBezTo>
                <a:cubicBezTo>
                  <a:pt x="575" y="353"/>
                  <a:pt x="577" y="353"/>
                  <a:pt x="584" y="356"/>
                </a:cubicBezTo>
                <a:cubicBezTo>
                  <a:pt x="594" y="356"/>
                  <a:pt x="594" y="356"/>
                  <a:pt x="594" y="356"/>
                </a:cubicBezTo>
                <a:cubicBezTo>
                  <a:pt x="597" y="356"/>
                  <a:pt x="603" y="353"/>
                  <a:pt x="606" y="353"/>
                </a:cubicBezTo>
                <a:cubicBezTo>
                  <a:pt x="608" y="353"/>
                  <a:pt x="608" y="353"/>
                  <a:pt x="608" y="353"/>
                </a:cubicBezTo>
                <a:cubicBezTo>
                  <a:pt x="608" y="351"/>
                  <a:pt x="608" y="351"/>
                  <a:pt x="608" y="351"/>
                </a:cubicBezTo>
                <a:cubicBezTo>
                  <a:pt x="608" y="349"/>
                  <a:pt x="608" y="349"/>
                  <a:pt x="608" y="349"/>
                </a:cubicBezTo>
                <a:cubicBezTo>
                  <a:pt x="608" y="349"/>
                  <a:pt x="608" y="349"/>
                  <a:pt x="610" y="349"/>
                </a:cubicBezTo>
                <a:cubicBezTo>
                  <a:pt x="610" y="347"/>
                  <a:pt x="610" y="347"/>
                  <a:pt x="610" y="347"/>
                </a:cubicBezTo>
                <a:cubicBezTo>
                  <a:pt x="606" y="347"/>
                  <a:pt x="605" y="347"/>
                  <a:pt x="603" y="345"/>
                </a:cubicBezTo>
                <a:cubicBezTo>
                  <a:pt x="603" y="345"/>
                  <a:pt x="603" y="345"/>
                  <a:pt x="601" y="345"/>
                </a:cubicBezTo>
                <a:cubicBezTo>
                  <a:pt x="606" y="342"/>
                  <a:pt x="606" y="342"/>
                  <a:pt x="608" y="340"/>
                </a:cubicBezTo>
                <a:cubicBezTo>
                  <a:pt x="610" y="342"/>
                  <a:pt x="610" y="342"/>
                  <a:pt x="610" y="342"/>
                </a:cubicBezTo>
                <a:cubicBezTo>
                  <a:pt x="614" y="340"/>
                  <a:pt x="615" y="338"/>
                  <a:pt x="619" y="336"/>
                </a:cubicBezTo>
                <a:cubicBezTo>
                  <a:pt x="625" y="333"/>
                  <a:pt x="623" y="327"/>
                  <a:pt x="623" y="323"/>
                </a:cubicBezTo>
                <a:cubicBezTo>
                  <a:pt x="617" y="322"/>
                  <a:pt x="617" y="322"/>
                  <a:pt x="614" y="325"/>
                </a:cubicBezTo>
                <a:cubicBezTo>
                  <a:pt x="612" y="325"/>
                  <a:pt x="612" y="325"/>
                  <a:pt x="612" y="325"/>
                </a:cubicBezTo>
                <a:cubicBezTo>
                  <a:pt x="619" y="318"/>
                  <a:pt x="619" y="318"/>
                  <a:pt x="617" y="312"/>
                </a:cubicBezTo>
                <a:cubicBezTo>
                  <a:pt x="617" y="309"/>
                  <a:pt x="617" y="309"/>
                  <a:pt x="621" y="305"/>
                </a:cubicBezTo>
                <a:cubicBezTo>
                  <a:pt x="621" y="301"/>
                  <a:pt x="617" y="301"/>
                  <a:pt x="615" y="298"/>
                </a:cubicBezTo>
                <a:cubicBezTo>
                  <a:pt x="614" y="290"/>
                  <a:pt x="623" y="287"/>
                  <a:pt x="623" y="279"/>
                </a:cubicBezTo>
                <a:cubicBezTo>
                  <a:pt x="621" y="277"/>
                  <a:pt x="615" y="276"/>
                  <a:pt x="615" y="276"/>
                </a:cubicBezTo>
                <a:cubicBezTo>
                  <a:pt x="619" y="274"/>
                  <a:pt x="619" y="274"/>
                  <a:pt x="621" y="274"/>
                </a:cubicBezTo>
                <a:cubicBezTo>
                  <a:pt x="621" y="272"/>
                  <a:pt x="621" y="272"/>
                  <a:pt x="621" y="272"/>
                </a:cubicBezTo>
                <a:cubicBezTo>
                  <a:pt x="628" y="267"/>
                  <a:pt x="637" y="267"/>
                  <a:pt x="641" y="257"/>
                </a:cubicBezTo>
                <a:cubicBezTo>
                  <a:pt x="641" y="255"/>
                  <a:pt x="641" y="255"/>
                  <a:pt x="641" y="255"/>
                </a:cubicBezTo>
                <a:cubicBezTo>
                  <a:pt x="643" y="255"/>
                  <a:pt x="643" y="255"/>
                  <a:pt x="643" y="255"/>
                </a:cubicBezTo>
                <a:cubicBezTo>
                  <a:pt x="636" y="254"/>
                  <a:pt x="632" y="254"/>
                  <a:pt x="628" y="254"/>
                </a:cubicBezTo>
                <a:cubicBezTo>
                  <a:pt x="628" y="254"/>
                  <a:pt x="628" y="254"/>
                  <a:pt x="627" y="254"/>
                </a:cubicBezTo>
                <a:cubicBezTo>
                  <a:pt x="632" y="250"/>
                  <a:pt x="639" y="246"/>
                  <a:pt x="645" y="241"/>
                </a:cubicBezTo>
                <a:cubicBezTo>
                  <a:pt x="636" y="241"/>
                  <a:pt x="636" y="241"/>
                  <a:pt x="634" y="239"/>
                </a:cubicBezTo>
                <a:close/>
                <a:moveTo>
                  <a:pt x="685" y="37"/>
                </a:moveTo>
                <a:cubicBezTo>
                  <a:pt x="683" y="37"/>
                  <a:pt x="683" y="37"/>
                  <a:pt x="683" y="37"/>
                </a:cubicBezTo>
                <a:cubicBezTo>
                  <a:pt x="676" y="35"/>
                  <a:pt x="674" y="35"/>
                  <a:pt x="665" y="33"/>
                </a:cubicBezTo>
                <a:cubicBezTo>
                  <a:pt x="665" y="33"/>
                  <a:pt x="665" y="33"/>
                  <a:pt x="663" y="33"/>
                </a:cubicBezTo>
                <a:cubicBezTo>
                  <a:pt x="661" y="33"/>
                  <a:pt x="661" y="33"/>
                  <a:pt x="661" y="33"/>
                </a:cubicBezTo>
                <a:cubicBezTo>
                  <a:pt x="661" y="35"/>
                  <a:pt x="661" y="35"/>
                  <a:pt x="661" y="35"/>
                </a:cubicBezTo>
                <a:cubicBezTo>
                  <a:pt x="660" y="35"/>
                  <a:pt x="660" y="35"/>
                  <a:pt x="660" y="35"/>
                </a:cubicBezTo>
                <a:cubicBezTo>
                  <a:pt x="656" y="35"/>
                  <a:pt x="656" y="35"/>
                  <a:pt x="647" y="37"/>
                </a:cubicBezTo>
                <a:cubicBezTo>
                  <a:pt x="647" y="37"/>
                  <a:pt x="647" y="37"/>
                  <a:pt x="645" y="37"/>
                </a:cubicBezTo>
                <a:cubicBezTo>
                  <a:pt x="641" y="35"/>
                  <a:pt x="641" y="35"/>
                  <a:pt x="632" y="37"/>
                </a:cubicBezTo>
                <a:cubicBezTo>
                  <a:pt x="632" y="37"/>
                  <a:pt x="632" y="37"/>
                  <a:pt x="630" y="37"/>
                </a:cubicBezTo>
                <a:cubicBezTo>
                  <a:pt x="632" y="39"/>
                  <a:pt x="632" y="39"/>
                  <a:pt x="630" y="43"/>
                </a:cubicBezTo>
                <a:cubicBezTo>
                  <a:pt x="625" y="43"/>
                  <a:pt x="617" y="44"/>
                  <a:pt x="614" y="44"/>
                </a:cubicBezTo>
                <a:cubicBezTo>
                  <a:pt x="610" y="46"/>
                  <a:pt x="608" y="46"/>
                  <a:pt x="606" y="48"/>
                </a:cubicBezTo>
                <a:cubicBezTo>
                  <a:pt x="612" y="50"/>
                  <a:pt x="615" y="44"/>
                  <a:pt x="619" y="46"/>
                </a:cubicBezTo>
                <a:cubicBezTo>
                  <a:pt x="619" y="50"/>
                  <a:pt x="619" y="50"/>
                  <a:pt x="617" y="52"/>
                </a:cubicBezTo>
                <a:cubicBezTo>
                  <a:pt x="619" y="54"/>
                  <a:pt x="619" y="54"/>
                  <a:pt x="619" y="54"/>
                </a:cubicBezTo>
                <a:cubicBezTo>
                  <a:pt x="606" y="65"/>
                  <a:pt x="588" y="65"/>
                  <a:pt x="575" y="74"/>
                </a:cubicBezTo>
                <a:cubicBezTo>
                  <a:pt x="573" y="74"/>
                  <a:pt x="573" y="74"/>
                  <a:pt x="573" y="74"/>
                </a:cubicBezTo>
                <a:cubicBezTo>
                  <a:pt x="572" y="74"/>
                  <a:pt x="572" y="74"/>
                  <a:pt x="572" y="74"/>
                </a:cubicBezTo>
                <a:cubicBezTo>
                  <a:pt x="572" y="74"/>
                  <a:pt x="572" y="74"/>
                  <a:pt x="572" y="76"/>
                </a:cubicBezTo>
                <a:cubicBezTo>
                  <a:pt x="573" y="77"/>
                  <a:pt x="573" y="77"/>
                  <a:pt x="579" y="76"/>
                </a:cubicBezTo>
                <a:cubicBezTo>
                  <a:pt x="579" y="76"/>
                  <a:pt x="579" y="76"/>
                  <a:pt x="581" y="76"/>
                </a:cubicBezTo>
                <a:cubicBezTo>
                  <a:pt x="573" y="77"/>
                  <a:pt x="573" y="77"/>
                  <a:pt x="573" y="81"/>
                </a:cubicBezTo>
                <a:cubicBezTo>
                  <a:pt x="570" y="81"/>
                  <a:pt x="570" y="81"/>
                  <a:pt x="564" y="79"/>
                </a:cubicBezTo>
                <a:cubicBezTo>
                  <a:pt x="564" y="79"/>
                  <a:pt x="564" y="79"/>
                  <a:pt x="562" y="79"/>
                </a:cubicBezTo>
                <a:cubicBezTo>
                  <a:pt x="559" y="81"/>
                  <a:pt x="559" y="81"/>
                  <a:pt x="557" y="83"/>
                </a:cubicBezTo>
                <a:cubicBezTo>
                  <a:pt x="557" y="85"/>
                  <a:pt x="557" y="85"/>
                  <a:pt x="557" y="85"/>
                </a:cubicBezTo>
                <a:cubicBezTo>
                  <a:pt x="559" y="85"/>
                  <a:pt x="559" y="85"/>
                  <a:pt x="561" y="85"/>
                </a:cubicBezTo>
                <a:cubicBezTo>
                  <a:pt x="561" y="85"/>
                  <a:pt x="561" y="85"/>
                  <a:pt x="561" y="87"/>
                </a:cubicBezTo>
                <a:cubicBezTo>
                  <a:pt x="548" y="92"/>
                  <a:pt x="544" y="92"/>
                  <a:pt x="540" y="92"/>
                </a:cubicBezTo>
                <a:cubicBezTo>
                  <a:pt x="539" y="92"/>
                  <a:pt x="539" y="92"/>
                  <a:pt x="539" y="92"/>
                </a:cubicBezTo>
                <a:cubicBezTo>
                  <a:pt x="535" y="94"/>
                  <a:pt x="535" y="94"/>
                  <a:pt x="535" y="96"/>
                </a:cubicBezTo>
                <a:cubicBezTo>
                  <a:pt x="533" y="96"/>
                  <a:pt x="533" y="96"/>
                  <a:pt x="533" y="96"/>
                </a:cubicBezTo>
                <a:cubicBezTo>
                  <a:pt x="531" y="96"/>
                  <a:pt x="531" y="98"/>
                  <a:pt x="531" y="98"/>
                </a:cubicBezTo>
                <a:cubicBezTo>
                  <a:pt x="531" y="96"/>
                  <a:pt x="531" y="96"/>
                  <a:pt x="535" y="94"/>
                </a:cubicBezTo>
                <a:cubicBezTo>
                  <a:pt x="533" y="94"/>
                  <a:pt x="533" y="94"/>
                  <a:pt x="515" y="98"/>
                </a:cubicBezTo>
                <a:cubicBezTo>
                  <a:pt x="496" y="109"/>
                  <a:pt x="496" y="109"/>
                  <a:pt x="496" y="109"/>
                </a:cubicBezTo>
                <a:cubicBezTo>
                  <a:pt x="495" y="109"/>
                  <a:pt x="495" y="109"/>
                  <a:pt x="493" y="109"/>
                </a:cubicBezTo>
                <a:cubicBezTo>
                  <a:pt x="474" y="120"/>
                  <a:pt x="474" y="120"/>
                  <a:pt x="467" y="123"/>
                </a:cubicBezTo>
                <a:cubicBezTo>
                  <a:pt x="471" y="123"/>
                  <a:pt x="473" y="121"/>
                  <a:pt x="476" y="121"/>
                </a:cubicBezTo>
                <a:cubicBezTo>
                  <a:pt x="441" y="134"/>
                  <a:pt x="440" y="142"/>
                  <a:pt x="440" y="142"/>
                </a:cubicBezTo>
                <a:cubicBezTo>
                  <a:pt x="440" y="143"/>
                  <a:pt x="440" y="143"/>
                  <a:pt x="440" y="143"/>
                </a:cubicBezTo>
                <a:cubicBezTo>
                  <a:pt x="438" y="143"/>
                  <a:pt x="438" y="143"/>
                  <a:pt x="438" y="143"/>
                </a:cubicBezTo>
                <a:cubicBezTo>
                  <a:pt x="438" y="145"/>
                  <a:pt x="438" y="145"/>
                  <a:pt x="436" y="145"/>
                </a:cubicBezTo>
                <a:cubicBezTo>
                  <a:pt x="434" y="145"/>
                  <a:pt x="434" y="145"/>
                  <a:pt x="434" y="147"/>
                </a:cubicBezTo>
                <a:cubicBezTo>
                  <a:pt x="434" y="147"/>
                  <a:pt x="434" y="147"/>
                  <a:pt x="432" y="147"/>
                </a:cubicBezTo>
                <a:cubicBezTo>
                  <a:pt x="430" y="149"/>
                  <a:pt x="430" y="149"/>
                  <a:pt x="430" y="149"/>
                </a:cubicBezTo>
                <a:cubicBezTo>
                  <a:pt x="430" y="149"/>
                  <a:pt x="430" y="149"/>
                  <a:pt x="430" y="151"/>
                </a:cubicBezTo>
                <a:cubicBezTo>
                  <a:pt x="427" y="155"/>
                  <a:pt x="423" y="156"/>
                  <a:pt x="420" y="162"/>
                </a:cubicBezTo>
                <a:cubicBezTo>
                  <a:pt x="423" y="160"/>
                  <a:pt x="423" y="160"/>
                  <a:pt x="429" y="158"/>
                </a:cubicBezTo>
                <a:cubicBezTo>
                  <a:pt x="429" y="160"/>
                  <a:pt x="429" y="160"/>
                  <a:pt x="425" y="162"/>
                </a:cubicBezTo>
                <a:cubicBezTo>
                  <a:pt x="425" y="164"/>
                  <a:pt x="425" y="164"/>
                  <a:pt x="425" y="164"/>
                </a:cubicBezTo>
                <a:cubicBezTo>
                  <a:pt x="425" y="164"/>
                  <a:pt x="421" y="167"/>
                  <a:pt x="416" y="171"/>
                </a:cubicBezTo>
                <a:cubicBezTo>
                  <a:pt x="416" y="171"/>
                  <a:pt x="416" y="173"/>
                  <a:pt x="418" y="173"/>
                </a:cubicBezTo>
                <a:cubicBezTo>
                  <a:pt x="418" y="173"/>
                  <a:pt x="418" y="173"/>
                  <a:pt x="451" y="160"/>
                </a:cubicBezTo>
                <a:cubicBezTo>
                  <a:pt x="469" y="145"/>
                  <a:pt x="495" y="151"/>
                  <a:pt x="511" y="133"/>
                </a:cubicBezTo>
                <a:cubicBezTo>
                  <a:pt x="511" y="131"/>
                  <a:pt x="511" y="131"/>
                  <a:pt x="511" y="131"/>
                </a:cubicBezTo>
                <a:cubicBezTo>
                  <a:pt x="513" y="131"/>
                  <a:pt x="513" y="131"/>
                  <a:pt x="513" y="131"/>
                </a:cubicBezTo>
                <a:cubicBezTo>
                  <a:pt x="517" y="131"/>
                  <a:pt x="517" y="131"/>
                  <a:pt x="517" y="131"/>
                </a:cubicBezTo>
                <a:cubicBezTo>
                  <a:pt x="517" y="133"/>
                  <a:pt x="517" y="133"/>
                  <a:pt x="517" y="133"/>
                </a:cubicBezTo>
                <a:cubicBezTo>
                  <a:pt x="517" y="133"/>
                  <a:pt x="517" y="133"/>
                  <a:pt x="518" y="133"/>
                </a:cubicBezTo>
                <a:cubicBezTo>
                  <a:pt x="518" y="133"/>
                  <a:pt x="518" y="133"/>
                  <a:pt x="520" y="133"/>
                </a:cubicBezTo>
                <a:cubicBezTo>
                  <a:pt x="528" y="127"/>
                  <a:pt x="537" y="129"/>
                  <a:pt x="546" y="123"/>
                </a:cubicBezTo>
                <a:cubicBezTo>
                  <a:pt x="546" y="123"/>
                  <a:pt x="546" y="123"/>
                  <a:pt x="548" y="123"/>
                </a:cubicBezTo>
                <a:cubicBezTo>
                  <a:pt x="546" y="125"/>
                  <a:pt x="544" y="127"/>
                  <a:pt x="544" y="129"/>
                </a:cubicBezTo>
                <a:cubicBezTo>
                  <a:pt x="588" y="116"/>
                  <a:pt x="588" y="116"/>
                  <a:pt x="588" y="116"/>
                </a:cubicBezTo>
                <a:cubicBezTo>
                  <a:pt x="588" y="118"/>
                  <a:pt x="590" y="118"/>
                  <a:pt x="590" y="118"/>
                </a:cubicBezTo>
                <a:cubicBezTo>
                  <a:pt x="594" y="116"/>
                  <a:pt x="594" y="116"/>
                  <a:pt x="597" y="114"/>
                </a:cubicBezTo>
                <a:cubicBezTo>
                  <a:pt x="595" y="116"/>
                  <a:pt x="595" y="116"/>
                  <a:pt x="592" y="120"/>
                </a:cubicBezTo>
                <a:cubicBezTo>
                  <a:pt x="623" y="123"/>
                  <a:pt x="647" y="116"/>
                  <a:pt x="656" y="112"/>
                </a:cubicBezTo>
                <a:cubicBezTo>
                  <a:pt x="658" y="112"/>
                  <a:pt x="658" y="112"/>
                  <a:pt x="658" y="112"/>
                </a:cubicBezTo>
                <a:cubicBezTo>
                  <a:pt x="656" y="109"/>
                  <a:pt x="654" y="105"/>
                  <a:pt x="643" y="108"/>
                </a:cubicBezTo>
                <a:cubicBezTo>
                  <a:pt x="643" y="107"/>
                  <a:pt x="643" y="107"/>
                  <a:pt x="643" y="107"/>
                </a:cubicBezTo>
                <a:cubicBezTo>
                  <a:pt x="643" y="107"/>
                  <a:pt x="643" y="107"/>
                  <a:pt x="643" y="105"/>
                </a:cubicBezTo>
                <a:cubicBezTo>
                  <a:pt x="656" y="101"/>
                  <a:pt x="656" y="101"/>
                  <a:pt x="658" y="101"/>
                </a:cubicBezTo>
                <a:cubicBezTo>
                  <a:pt x="660" y="101"/>
                  <a:pt x="660" y="101"/>
                  <a:pt x="660" y="101"/>
                </a:cubicBezTo>
                <a:cubicBezTo>
                  <a:pt x="660" y="101"/>
                  <a:pt x="660" y="99"/>
                  <a:pt x="661" y="99"/>
                </a:cubicBezTo>
                <a:cubicBezTo>
                  <a:pt x="660" y="98"/>
                  <a:pt x="660" y="98"/>
                  <a:pt x="660" y="98"/>
                </a:cubicBezTo>
                <a:cubicBezTo>
                  <a:pt x="660" y="98"/>
                  <a:pt x="660" y="98"/>
                  <a:pt x="661" y="96"/>
                </a:cubicBezTo>
                <a:cubicBezTo>
                  <a:pt x="661" y="98"/>
                  <a:pt x="661" y="98"/>
                  <a:pt x="663" y="98"/>
                </a:cubicBezTo>
                <a:cubicBezTo>
                  <a:pt x="663" y="99"/>
                  <a:pt x="663" y="99"/>
                  <a:pt x="663" y="99"/>
                </a:cubicBezTo>
                <a:cubicBezTo>
                  <a:pt x="663" y="101"/>
                  <a:pt x="663" y="101"/>
                  <a:pt x="663" y="101"/>
                </a:cubicBezTo>
                <a:cubicBezTo>
                  <a:pt x="665" y="101"/>
                  <a:pt x="665" y="101"/>
                  <a:pt x="665" y="101"/>
                </a:cubicBezTo>
                <a:cubicBezTo>
                  <a:pt x="667" y="101"/>
                  <a:pt x="667" y="101"/>
                  <a:pt x="667" y="101"/>
                </a:cubicBezTo>
                <a:cubicBezTo>
                  <a:pt x="663" y="110"/>
                  <a:pt x="663" y="110"/>
                  <a:pt x="663" y="110"/>
                </a:cubicBezTo>
                <a:cubicBezTo>
                  <a:pt x="683" y="101"/>
                  <a:pt x="683" y="101"/>
                  <a:pt x="683" y="98"/>
                </a:cubicBezTo>
                <a:cubicBezTo>
                  <a:pt x="681" y="98"/>
                  <a:pt x="681" y="98"/>
                  <a:pt x="678" y="99"/>
                </a:cubicBezTo>
                <a:cubicBezTo>
                  <a:pt x="678" y="98"/>
                  <a:pt x="678" y="98"/>
                  <a:pt x="678" y="98"/>
                </a:cubicBezTo>
                <a:cubicBezTo>
                  <a:pt x="678" y="96"/>
                  <a:pt x="678" y="94"/>
                  <a:pt x="680" y="94"/>
                </a:cubicBezTo>
                <a:cubicBezTo>
                  <a:pt x="678" y="92"/>
                  <a:pt x="678" y="92"/>
                  <a:pt x="678" y="92"/>
                </a:cubicBezTo>
                <a:cubicBezTo>
                  <a:pt x="678" y="92"/>
                  <a:pt x="678" y="92"/>
                  <a:pt x="680" y="92"/>
                </a:cubicBezTo>
                <a:cubicBezTo>
                  <a:pt x="680" y="90"/>
                  <a:pt x="680" y="90"/>
                  <a:pt x="680" y="90"/>
                </a:cubicBezTo>
                <a:cubicBezTo>
                  <a:pt x="680" y="90"/>
                  <a:pt x="680" y="90"/>
                  <a:pt x="681" y="90"/>
                </a:cubicBezTo>
                <a:cubicBezTo>
                  <a:pt x="691" y="90"/>
                  <a:pt x="700" y="96"/>
                  <a:pt x="709" y="90"/>
                </a:cubicBezTo>
                <a:cubicBezTo>
                  <a:pt x="711" y="92"/>
                  <a:pt x="711" y="92"/>
                  <a:pt x="714" y="90"/>
                </a:cubicBezTo>
                <a:cubicBezTo>
                  <a:pt x="716" y="90"/>
                  <a:pt x="716" y="90"/>
                  <a:pt x="716" y="90"/>
                </a:cubicBezTo>
                <a:cubicBezTo>
                  <a:pt x="716" y="90"/>
                  <a:pt x="716" y="88"/>
                  <a:pt x="718" y="88"/>
                </a:cubicBezTo>
                <a:cubicBezTo>
                  <a:pt x="720" y="83"/>
                  <a:pt x="725" y="85"/>
                  <a:pt x="729" y="81"/>
                </a:cubicBezTo>
                <a:cubicBezTo>
                  <a:pt x="729" y="79"/>
                  <a:pt x="729" y="79"/>
                  <a:pt x="729" y="79"/>
                </a:cubicBezTo>
                <a:cubicBezTo>
                  <a:pt x="731" y="79"/>
                  <a:pt x="731" y="79"/>
                  <a:pt x="731" y="79"/>
                </a:cubicBezTo>
                <a:cubicBezTo>
                  <a:pt x="733" y="79"/>
                  <a:pt x="733" y="79"/>
                  <a:pt x="733" y="79"/>
                </a:cubicBezTo>
                <a:cubicBezTo>
                  <a:pt x="733" y="77"/>
                  <a:pt x="733" y="77"/>
                  <a:pt x="733" y="77"/>
                </a:cubicBezTo>
                <a:cubicBezTo>
                  <a:pt x="735" y="77"/>
                  <a:pt x="735" y="77"/>
                  <a:pt x="736" y="77"/>
                </a:cubicBezTo>
                <a:cubicBezTo>
                  <a:pt x="740" y="79"/>
                  <a:pt x="742" y="79"/>
                  <a:pt x="749" y="77"/>
                </a:cubicBezTo>
                <a:cubicBezTo>
                  <a:pt x="749" y="76"/>
                  <a:pt x="751" y="76"/>
                  <a:pt x="751" y="76"/>
                </a:cubicBezTo>
                <a:cubicBezTo>
                  <a:pt x="747" y="74"/>
                  <a:pt x="747" y="74"/>
                  <a:pt x="744" y="76"/>
                </a:cubicBezTo>
                <a:cubicBezTo>
                  <a:pt x="742" y="76"/>
                  <a:pt x="742" y="76"/>
                  <a:pt x="742" y="76"/>
                </a:cubicBezTo>
                <a:cubicBezTo>
                  <a:pt x="753" y="70"/>
                  <a:pt x="766" y="66"/>
                  <a:pt x="777" y="63"/>
                </a:cubicBezTo>
                <a:cubicBezTo>
                  <a:pt x="777" y="63"/>
                  <a:pt x="777" y="63"/>
                  <a:pt x="779" y="63"/>
                </a:cubicBezTo>
                <a:cubicBezTo>
                  <a:pt x="779" y="63"/>
                  <a:pt x="779" y="63"/>
                  <a:pt x="779" y="61"/>
                </a:cubicBezTo>
                <a:cubicBezTo>
                  <a:pt x="775" y="61"/>
                  <a:pt x="775" y="61"/>
                  <a:pt x="746" y="70"/>
                </a:cubicBezTo>
                <a:cubicBezTo>
                  <a:pt x="746" y="70"/>
                  <a:pt x="746" y="70"/>
                  <a:pt x="744" y="70"/>
                </a:cubicBezTo>
                <a:cubicBezTo>
                  <a:pt x="749" y="68"/>
                  <a:pt x="751" y="68"/>
                  <a:pt x="755" y="66"/>
                </a:cubicBezTo>
                <a:cubicBezTo>
                  <a:pt x="757" y="66"/>
                  <a:pt x="757" y="66"/>
                  <a:pt x="757" y="65"/>
                </a:cubicBezTo>
                <a:cubicBezTo>
                  <a:pt x="757" y="65"/>
                  <a:pt x="757" y="65"/>
                  <a:pt x="758" y="65"/>
                </a:cubicBezTo>
                <a:cubicBezTo>
                  <a:pt x="758" y="63"/>
                  <a:pt x="757" y="63"/>
                  <a:pt x="755" y="63"/>
                </a:cubicBezTo>
                <a:cubicBezTo>
                  <a:pt x="753" y="63"/>
                  <a:pt x="753" y="63"/>
                  <a:pt x="753" y="63"/>
                </a:cubicBezTo>
                <a:cubicBezTo>
                  <a:pt x="757" y="63"/>
                  <a:pt x="758" y="63"/>
                  <a:pt x="762" y="61"/>
                </a:cubicBezTo>
                <a:cubicBezTo>
                  <a:pt x="762" y="61"/>
                  <a:pt x="762" y="61"/>
                  <a:pt x="764" y="61"/>
                </a:cubicBezTo>
                <a:cubicBezTo>
                  <a:pt x="764" y="59"/>
                  <a:pt x="764" y="59"/>
                  <a:pt x="764" y="59"/>
                </a:cubicBezTo>
                <a:cubicBezTo>
                  <a:pt x="762" y="57"/>
                  <a:pt x="762" y="57"/>
                  <a:pt x="762" y="57"/>
                </a:cubicBezTo>
                <a:cubicBezTo>
                  <a:pt x="760" y="57"/>
                  <a:pt x="760" y="57"/>
                  <a:pt x="760" y="57"/>
                </a:cubicBezTo>
                <a:cubicBezTo>
                  <a:pt x="760" y="59"/>
                  <a:pt x="760" y="59"/>
                  <a:pt x="760" y="59"/>
                </a:cubicBezTo>
                <a:cubicBezTo>
                  <a:pt x="758" y="59"/>
                  <a:pt x="758" y="59"/>
                  <a:pt x="758" y="59"/>
                </a:cubicBezTo>
                <a:cubicBezTo>
                  <a:pt x="758" y="59"/>
                  <a:pt x="758" y="59"/>
                  <a:pt x="757" y="59"/>
                </a:cubicBezTo>
                <a:cubicBezTo>
                  <a:pt x="757" y="59"/>
                  <a:pt x="757" y="59"/>
                  <a:pt x="757" y="61"/>
                </a:cubicBezTo>
                <a:cubicBezTo>
                  <a:pt x="755" y="55"/>
                  <a:pt x="755" y="55"/>
                  <a:pt x="744" y="57"/>
                </a:cubicBezTo>
                <a:cubicBezTo>
                  <a:pt x="746" y="55"/>
                  <a:pt x="746" y="54"/>
                  <a:pt x="747" y="54"/>
                </a:cubicBezTo>
                <a:cubicBezTo>
                  <a:pt x="742" y="54"/>
                  <a:pt x="742" y="54"/>
                  <a:pt x="742" y="54"/>
                </a:cubicBezTo>
                <a:cubicBezTo>
                  <a:pt x="742" y="52"/>
                  <a:pt x="742" y="52"/>
                  <a:pt x="742" y="52"/>
                </a:cubicBezTo>
                <a:cubicBezTo>
                  <a:pt x="738" y="52"/>
                  <a:pt x="738" y="52"/>
                  <a:pt x="736" y="48"/>
                </a:cubicBezTo>
                <a:cubicBezTo>
                  <a:pt x="734" y="48"/>
                  <a:pt x="733" y="48"/>
                  <a:pt x="729" y="49"/>
                </a:cubicBezTo>
                <a:cubicBezTo>
                  <a:pt x="729" y="48"/>
                  <a:pt x="729" y="48"/>
                  <a:pt x="729" y="48"/>
                </a:cubicBezTo>
                <a:cubicBezTo>
                  <a:pt x="731" y="48"/>
                  <a:pt x="731" y="48"/>
                  <a:pt x="731" y="48"/>
                </a:cubicBezTo>
                <a:cubicBezTo>
                  <a:pt x="725" y="46"/>
                  <a:pt x="720" y="50"/>
                  <a:pt x="714" y="44"/>
                </a:cubicBezTo>
                <a:cubicBezTo>
                  <a:pt x="714" y="43"/>
                  <a:pt x="714" y="43"/>
                  <a:pt x="714" y="43"/>
                </a:cubicBezTo>
                <a:cubicBezTo>
                  <a:pt x="705" y="43"/>
                  <a:pt x="705" y="43"/>
                  <a:pt x="705" y="43"/>
                </a:cubicBezTo>
                <a:cubicBezTo>
                  <a:pt x="705" y="43"/>
                  <a:pt x="705" y="43"/>
                  <a:pt x="705" y="41"/>
                </a:cubicBezTo>
                <a:cubicBezTo>
                  <a:pt x="700" y="41"/>
                  <a:pt x="692" y="41"/>
                  <a:pt x="685" y="37"/>
                </a:cubicBezTo>
                <a:close/>
                <a:moveTo>
                  <a:pt x="2283" y="1203"/>
                </a:moveTo>
                <a:cubicBezTo>
                  <a:pt x="2275" y="1173"/>
                  <a:pt x="2255" y="1149"/>
                  <a:pt x="2248" y="1122"/>
                </a:cubicBezTo>
                <a:cubicBezTo>
                  <a:pt x="2246" y="1120"/>
                  <a:pt x="2230" y="1111"/>
                  <a:pt x="2235" y="1070"/>
                </a:cubicBezTo>
                <a:cubicBezTo>
                  <a:pt x="2237" y="1067"/>
                  <a:pt x="2237" y="1067"/>
                  <a:pt x="2237" y="1067"/>
                </a:cubicBezTo>
                <a:cubicBezTo>
                  <a:pt x="2235" y="1065"/>
                  <a:pt x="2235" y="1065"/>
                  <a:pt x="2235" y="1065"/>
                </a:cubicBezTo>
                <a:cubicBezTo>
                  <a:pt x="2235" y="1063"/>
                  <a:pt x="2235" y="1063"/>
                  <a:pt x="2235" y="1063"/>
                </a:cubicBezTo>
                <a:cubicBezTo>
                  <a:pt x="2235" y="1061"/>
                  <a:pt x="2235" y="1061"/>
                  <a:pt x="2235" y="1061"/>
                </a:cubicBezTo>
                <a:cubicBezTo>
                  <a:pt x="2235" y="1061"/>
                  <a:pt x="2235" y="1061"/>
                  <a:pt x="2235" y="1059"/>
                </a:cubicBezTo>
                <a:cubicBezTo>
                  <a:pt x="2235" y="1058"/>
                  <a:pt x="2235" y="1058"/>
                  <a:pt x="2235" y="1058"/>
                </a:cubicBezTo>
                <a:cubicBezTo>
                  <a:pt x="2233" y="1058"/>
                  <a:pt x="2233" y="1056"/>
                  <a:pt x="2233" y="1056"/>
                </a:cubicBezTo>
                <a:cubicBezTo>
                  <a:pt x="2239" y="1045"/>
                  <a:pt x="2235" y="1034"/>
                  <a:pt x="2237" y="1023"/>
                </a:cubicBezTo>
                <a:cubicBezTo>
                  <a:pt x="2242" y="1023"/>
                  <a:pt x="2242" y="1023"/>
                  <a:pt x="2257" y="1059"/>
                </a:cubicBezTo>
                <a:cubicBezTo>
                  <a:pt x="2266" y="1043"/>
                  <a:pt x="2252" y="1032"/>
                  <a:pt x="2252" y="1017"/>
                </a:cubicBezTo>
                <a:cubicBezTo>
                  <a:pt x="2252" y="1017"/>
                  <a:pt x="2266" y="1001"/>
                  <a:pt x="2259" y="971"/>
                </a:cubicBezTo>
                <a:cubicBezTo>
                  <a:pt x="2261" y="973"/>
                  <a:pt x="2261" y="973"/>
                  <a:pt x="2261" y="973"/>
                </a:cubicBezTo>
                <a:cubicBezTo>
                  <a:pt x="2263" y="971"/>
                  <a:pt x="2263" y="968"/>
                  <a:pt x="2263" y="964"/>
                </a:cubicBezTo>
                <a:cubicBezTo>
                  <a:pt x="2263" y="964"/>
                  <a:pt x="2265" y="962"/>
                  <a:pt x="2266" y="962"/>
                </a:cubicBezTo>
                <a:cubicBezTo>
                  <a:pt x="2268" y="942"/>
                  <a:pt x="2268" y="935"/>
                  <a:pt x="2259" y="902"/>
                </a:cubicBezTo>
                <a:cubicBezTo>
                  <a:pt x="2259" y="902"/>
                  <a:pt x="2259" y="902"/>
                  <a:pt x="2259" y="900"/>
                </a:cubicBezTo>
                <a:cubicBezTo>
                  <a:pt x="2259" y="900"/>
                  <a:pt x="2259" y="900"/>
                  <a:pt x="2261" y="900"/>
                </a:cubicBezTo>
                <a:cubicBezTo>
                  <a:pt x="2255" y="885"/>
                  <a:pt x="2252" y="870"/>
                  <a:pt x="2246" y="856"/>
                </a:cubicBezTo>
                <a:cubicBezTo>
                  <a:pt x="2246" y="850"/>
                  <a:pt x="2246" y="850"/>
                  <a:pt x="2246" y="850"/>
                </a:cubicBezTo>
                <a:cubicBezTo>
                  <a:pt x="2244" y="850"/>
                  <a:pt x="2244" y="848"/>
                  <a:pt x="2242" y="848"/>
                </a:cubicBezTo>
                <a:cubicBezTo>
                  <a:pt x="2244" y="848"/>
                  <a:pt x="2244" y="847"/>
                  <a:pt x="2244" y="847"/>
                </a:cubicBezTo>
                <a:cubicBezTo>
                  <a:pt x="2224" y="793"/>
                  <a:pt x="2224" y="793"/>
                  <a:pt x="2219" y="782"/>
                </a:cubicBezTo>
                <a:cubicBezTo>
                  <a:pt x="2219" y="780"/>
                  <a:pt x="2219" y="780"/>
                  <a:pt x="2219" y="779"/>
                </a:cubicBezTo>
                <a:cubicBezTo>
                  <a:pt x="2186" y="731"/>
                  <a:pt x="2186" y="731"/>
                  <a:pt x="2186" y="731"/>
                </a:cubicBezTo>
                <a:cubicBezTo>
                  <a:pt x="2187" y="731"/>
                  <a:pt x="2189" y="733"/>
                  <a:pt x="2189" y="733"/>
                </a:cubicBezTo>
                <a:cubicBezTo>
                  <a:pt x="2191" y="729"/>
                  <a:pt x="2191" y="729"/>
                  <a:pt x="2191" y="729"/>
                </a:cubicBezTo>
                <a:cubicBezTo>
                  <a:pt x="2100" y="601"/>
                  <a:pt x="2100" y="601"/>
                  <a:pt x="2100" y="601"/>
                </a:cubicBezTo>
                <a:cubicBezTo>
                  <a:pt x="2100" y="604"/>
                  <a:pt x="2100" y="610"/>
                  <a:pt x="2101" y="613"/>
                </a:cubicBezTo>
                <a:cubicBezTo>
                  <a:pt x="2100" y="613"/>
                  <a:pt x="2098" y="615"/>
                  <a:pt x="2098" y="617"/>
                </a:cubicBezTo>
                <a:cubicBezTo>
                  <a:pt x="2094" y="615"/>
                  <a:pt x="2094" y="615"/>
                  <a:pt x="2094" y="615"/>
                </a:cubicBezTo>
                <a:cubicBezTo>
                  <a:pt x="2090" y="606"/>
                  <a:pt x="2090" y="606"/>
                  <a:pt x="2083" y="599"/>
                </a:cubicBezTo>
                <a:cubicBezTo>
                  <a:pt x="2078" y="599"/>
                  <a:pt x="2078" y="599"/>
                  <a:pt x="2078" y="599"/>
                </a:cubicBezTo>
                <a:cubicBezTo>
                  <a:pt x="2067" y="593"/>
                  <a:pt x="2059" y="584"/>
                  <a:pt x="2052" y="571"/>
                </a:cubicBezTo>
                <a:cubicBezTo>
                  <a:pt x="2052" y="569"/>
                  <a:pt x="2052" y="569"/>
                  <a:pt x="2052" y="569"/>
                </a:cubicBezTo>
                <a:cubicBezTo>
                  <a:pt x="2052" y="569"/>
                  <a:pt x="2052" y="569"/>
                  <a:pt x="2050" y="569"/>
                </a:cubicBezTo>
                <a:cubicBezTo>
                  <a:pt x="2050" y="567"/>
                  <a:pt x="2050" y="567"/>
                  <a:pt x="2050" y="567"/>
                </a:cubicBezTo>
                <a:cubicBezTo>
                  <a:pt x="2056" y="567"/>
                  <a:pt x="2056" y="567"/>
                  <a:pt x="2056" y="567"/>
                </a:cubicBezTo>
                <a:cubicBezTo>
                  <a:pt x="2056" y="557"/>
                  <a:pt x="2048" y="549"/>
                  <a:pt x="2046" y="540"/>
                </a:cubicBezTo>
                <a:cubicBezTo>
                  <a:pt x="2046" y="538"/>
                  <a:pt x="2046" y="538"/>
                  <a:pt x="2046" y="538"/>
                </a:cubicBezTo>
                <a:cubicBezTo>
                  <a:pt x="2045" y="538"/>
                  <a:pt x="2045" y="538"/>
                  <a:pt x="2045" y="538"/>
                </a:cubicBezTo>
                <a:cubicBezTo>
                  <a:pt x="2045" y="536"/>
                  <a:pt x="2045" y="536"/>
                  <a:pt x="2045" y="536"/>
                </a:cubicBezTo>
                <a:cubicBezTo>
                  <a:pt x="2045" y="536"/>
                  <a:pt x="2045" y="536"/>
                  <a:pt x="2043" y="536"/>
                </a:cubicBezTo>
                <a:cubicBezTo>
                  <a:pt x="2043" y="534"/>
                  <a:pt x="2043" y="534"/>
                  <a:pt x="2043" y="534"/>
                </a:cubicBezTo>
                <a:cubicBezTo>
                  <a:pt x="2043" y="534"/>
                  <a:pt x="2043" y="534"/>
                  <a:pt x="2043" y="533"/>
                </a:cubicBezTo>
                <a:cubicBezTo>
                  <a:pt x="2041" y="533"/>
                  <a:pt x="2041" y="533"/>
                  <a:pt x="2041" y="533"/>
                </a:cubicBezTo>
                <a:cubicBezTo>
                  <a:pt x="2043" y="533"/>
                  <a:pt x="2045" y="531"/>
                  <a:pt x="2046" y="531"/>
                </a:cubicBezTo>
                <a:cubicBezTo>
                  <a:pt x="2048" y="533"/>
                  <a:pt x="2048" y="533"/>
                  <a:pt x="2050" y="534"/>
                </a:cubicBezTo>
                <a:cubicBezTo>
                  <a:pt x="2050" y="534"/>
                  <a:pt x="2050" y="534"/>
                  <a:pt x="2052" y="534"/>
                </a:cubicBezTo>
                <a:cubicBezTo>
                  <a:pt x="2057" y="544"/>
                  <a:pt x="2063" y="555"/>
                  <a:pt x="2068" y="566"/>
                </a:cubicBezTo>
                <a:cubicBezTo>
                  <a:pt x="2068" y="566"/>
                  <a:pt x="2068" y="566"/>
                  <a:pt x="2068" y="564"/>
                </a:cubicBezTo>
                <a:cubicBezTo>
                  <a:pt x="2070" y="564"/>
                  <a:pt x="2070" y="564"/>
                  <a:pt x="2070" y="564"/>
                </a:cubicBezTo>
                <a:cubicBezTo>
                  <a:pt x="2070" y="566"/>
                  <a:pt x="2072" y="567"/>
                  <a:pt x="2072" y="569"/>
                </a:cubicBezTo>
                <a:cubicBezTo>
                  <a:pt x="2074" y="571"/>
                  <a:pt x="2074" y="573"/>
                  <a:pt x="2074" y="573"/>
                </a:cubicBezTo>
                <a:cubicBezTo>
                  <a:pt x="2074" y="575"/>
                  <a:pt x="2074" y="575"/>
                  <a:pt x="2074" y="575"/>
                </a:cubicBezTo>
                <a:cubicBezTo>
                  <a:pt x="2074" y="575"/>
                  <a:pt x="2074" y="575"/>
                  <a:pt x="2076" y="575"/>
                </a:cubicBezTo>
                <a:cubicBezTo>
                  <a:pt x="2078" y="573"/>
                  <a:pt x="2078" y="573"/>
                  <a:pt x="2078" y="573"/>
                </a:cubicBezTo>
                <a:cubicBezTo>
                  <a:pt x="2076" y="573"/>
                  <a:pt x="2076" y="573"/>
                  <a:pt x="2076" y="571"/>
                </a:cubicBezTo>
                <a:cubicBezTo>
                  <a:pt x="2076" y="569"/>
                  <a:pt x="2076" y="569"/>
                  <a:pt x="2076" y="569"/>
                </a:cubicBezTo>
                <a:cubicBezTo>
                  <a:pt x="2074" y="569"/>
                  <a:pt x="2074" y="569"/>
                  <a:pt x="2074" y="569"/>
                </a:cubicBezTo>
                <a:cubicBezTo>
                  <a:pt x="2072" y="560"/>
                  <a:pt x="2065" y="551"/>
                  <a:pt x="2065" y="542"/>
                </a:cubicBezTo>
                <a:cubicBezTo>
                  <a:pt x="2067" y="540"/>
                  <a:pt x="2068" y="540"/>
                  <a:pt x="2070" y="540"/>
                </a:cubicBezTo>
                <a:cubicBezTo>
                  <a:pt x="2078" y="551"/>
                  <a:pt x="2090" y="560"/>
                  <a:pt x="2096" y="573"/>
                </a:cubicBezTo>
                <a:cubicBezTo>
                  <a:pt x="2098" y="573"/>
                  <a:pt x="2098" y="573"/>
                  <a:pt x="2098" y="573"/>
                </a:cubicBezTo>
                <a:cubicBezTo>
                  <a:pt x="2105" y="575"/>
                  <a:pt x="2105" y="575"/>
                  <a:pt x="2116" y="588"/>
                </a:cubicBezTo>
                <a:cubicBezTo>
                  <a:pt x="2118" y="591"/>
                  <a:pt x="2120" y="591"/>
                  <a:pt x="2120" y="591"/>
                </a:cubicBezTo>
                <a:cubicBezTo>
                  <a:pt x="2118" y="595"/>
                  <a:pt x="2118" y="595"/>
                  <a:pt x="2118" y="595"/>
                </a:cubicBezTo>
                <a:cubicBezTo>
                  <a:pt x="2127" y="608"/>
                  <a:pt x="2127" y="608"/>
                  <a:pt x="2158" y="652"/>
                </a:cubicBezTo>
                <a:cubicBezTo>
                  <a:pt x="2160" y="656"/>
                  <a:pt x="2160" y="656"/>
                  <a:pt x="2160" y="656"/>
                </a:cubicBezTo>
                <a:cubicBezTo>
                  <a:pt x="2160" y="657"/>
                  <a:pt x="2160" y="657"/>
                  <a:pt x="2160" y="657"/>
                </a:cubicBezTo>
                <a:cubicBezTo>
                  <a:pt x="2161" y="657"/>
                  <a:pt x="2161" y="657"/>
                  <a:pt x="2161" y="657"/>
                </a:cubicBezTo>
                <a:cubicBezTo>
                  <a:pt x="2160" y="654"/>
                  <a:pt x="2160" y="650"/>
                  <a:pt x="2158" y="646"/>
                </a:cubicBezTo>
                <a:cubicBezTo>
                  <a:pt x="2158" y="643"/>
                  <a:pt x="2158" y="643"/>
                  <a:pt x="2158" y="643"/>
                </a:cubicBezTo>
                <a:cubicBezTo>
                  <a:pt x="2155" y="617"/>
                  <a:pt x="2110" y="569"/>
                  <a:pt x="2083" y="536"/>
                </a:cubicBezTo>
                <a:cubicBezTo>
                  <a:pt x="2083" y="536"/>
                  <a:pt x="2083" y="536"/>
                  <a:pt x="2083" y="538"/>
                </a:cubicBezTo>
                <a:cubicBezTo>
                  <a:pt x="2083" y="538"/>
                  <a:pt x="2083" y="538"/>
                  <a:pt x="2081" y="538"/>
                </a:cubicBezTo>
                <a:cubicBezTo>
                  <a:pt x="2050" y="490"/>
                  <a:pt x="2050" y="490"/>
                  <a:pt x="2026" y="457"/>
                </a:cubicBezTo>
                <a:cubicBezTo>
                  <a:pt x="2028" y="459"/>
                  <a:pt x="2030" y="461"/>
                  <a:pt x="2030" y="461"/>
                </a:cubicBezTo>
                <a:cubicBezTo>
                  <a:pt x="2028" y="456"/>
                  <a:pt x="2028" y="456"/>
                  <a:pt x="1891" y="311"/>
                </a:cubicBezTo>
                <a:cubicBezTo>
                  <a:pt x="1889" y="311"/>
                  <a:pt x="1889" y="311"/>
                  <a:pt x="1889" y="311"/>
                </a:cubicBezTo>
                <a:cubicBezTo>
                  <a:pt x="1889" y="309"/>
                  <a:pt x="1889" y="309"/>
                  <a:pt x="1889" y="309"/>
                </a:cubicBezTo>
                <a:cubicBezTo>
                  <a:pt x="1887" y="309"/>
                  <a:pt x="1887" y="309"/>
                  <a:pt x="1887" y="309"/>
                </a:cubicBezTo>
                <a:cubicBezTo>
                  <a:pt x="1887" y="309"/>
                  <a:pt x="1887" y="307"/>
                  <a:pt x="1885" y="307"/>
                </a:cubicBezTo>
                <a:cubicBezTo>
                  <a:pt x="1885" y="305"/>
                  <a:pt x="1883" y="305"/>
                  <a:pt x="1883" y="305"/>
                </a:cubicBezTo>
                <a:cubicBezTo>
                  <a:pt x="1882" y="303"/>
                  <a:pt x="1882" y="303"/>
                  <a:pt x="1882" y="303"/>
                </a:cubicBezTo>
                <a:cubicBezTo>
                  <a:pt x="1847" y="281"/>
                  <a:pt x="1843" y="279"/>
                  <a:pt x="1836" y="276"/>
                </a:cubicBezTo>
                <a:cubicBezTo>
                  <a:pt x="1838" y="277"/>
                  <a:pt x="1838" y="279"/>
                  <a:pt x="1838" y="281"/>
                </a:cubicBezTo>
                <a:cubicBezTo>
                  <a:pt x="1838" y="281"/>
                  <a:pt x="1834" y="281"/>
                  <a:pt x="1834" y="283"/>
                </a:cubicBezTo>
                <a:cubicBezTo>
                  <a:pt x="1832" y="281"/>
                  <a:pt x="1832" y="281"/>
                  <a:pt x="1816" y="267"/>
                </a:cubicBezTo>
                <a:cubicBezTo>
                  <a:pt x="1814" y="265"/>
                  <a:pt x="1814" y="265"/>
                  <a:pt x="1812" y="265"/>
                </a:cubicBezTo>
                <a:cubicBezTo>
                  <a:pt x="1812" y="265"/>
                  <a:pt x="1812" y="265"/>
                  <a:pt x="1812" y="267"/>
                </a:cubicBezTo>
                <a:cubicBezTo>
                  <a:pt x="1814" y="268"/>
                  <a:pt x="1817" y="272"/>
                  <a:pt x="1821" y="274"/>
                </a:cubicBezTo>
                <a:cubicBezTo>
                  <a:pt x="1803" y="272"/>
                  <a:pt x="1744" y="211"/>
                  <a:pt x="1744" y="211"/>
                </a:cubicBezTo>
                <a:cubicBezTo>
                  <a:pt x="1750" y="208"/>
                  <a:pt x="1750" y="208"/>
                  <a:pt x="1755" y="200"/>
                </a:cubicBezTo>
                <a:cubicBezTo>
                  <a:pt x="1757" y="202"/>
                  <a:pt x="1761" y="204"/>
                  <a:pt x="1762" y="206"/>
                </a:cubicBezTo>
                <a:cubicBezTo>
                  <a:pt x="1766" y="208"/>
                  <a:pt x="1766" y="208"/>
                  <a:pt x="1766" y="208"/>
                </a:cubicBezTo>
                <a:cubicBezTo>
                  <a:pt x="1766" y="208"/>
                  <a:pt x="1766" y="208"/>
                  <a:pt x="1766" y="210"/>
                </a:cubicBezTo>
                <a:cubicBezTo>
                  <a:pt x="1768" y="210"/>
                  <a:pt x="1768" y="210"/>
                  <a:pt x="1768" y="210"/>
                </a:cubicBezTo>
                <a:cubicBezTo>
                  <a:pt x="1766" y="208"/>
                  <a:pt x="1764" y="204"/>
                  <a:pt x="1762" y="202"/>
                </a:cubicBezTo>
                <a:cubicBezTo>
                  <a:pt x="1762" y="202"/>
                  <a:pt x="1762" y="200"/>
                  <a:pt x="1761" y="200"/>
                </a:cubicBezTo>
                <a:cubicBezTo>
                  <a:pt x="1755" y="197"/>
                  <a:pt x="1755" y="197"/>
                  <a:pt x="1748" y="193"/>
                </a:cubicBezTo>
                <a:cubicBezTo>
                  <a:pt x="1735" y="184"/>
                  <a:pt x="1722" y="173"/>
                  <a:pt x="1707" y="164"/>
                </a:cubicBezTo>
                <a:cubicBezTo>
                  <a:pt x="1726" y="173"/>
                  <a:pt x="1726" y="173"/>
                  <a:pt x="1728" y="173"/>
                </a:cubicBezTo>
                <a:cubicBezTo>
                  <a:pt x="1722" y="169"/>
                  <a:pt x="1720" y="167"/>
                  <a:pt x="1709" y="160"/>
                </a:cubicBezTo>
                <a:cubicBezTo>
                  <a:pt x="1709" y="160"/>
                  <a:pt x="1709" y="160"/>
                  <a:pt x="1707" y="160"/>
                </a:cubicBezTo>
                <a:cubicBezTo>
                  <a:pt x="1707" y="160"/>
                  <a:pt x="1707" y="160"/>
                  <a:pt x="1707" y="158"/>
                </a:cubicBezTo>
                <a:cubicBezTo>
                  <a:pt x="1709" y="160"/>
                  <a:pt x="1709" y="160"/>
                  <a:pt x="1709" y="160"/>
                </a:cubicBezTo>
                <a:cubicBezTo>
                  <a:pt x="1711" y="160"/>
                  <a:pt x="1711" y="160"/>
                  <a:pt x="1711" y="160"/>
                </a:cubicBezTo>
                <a:cubicBezTo>
                  <a:pt x="1742" y="178"/>
                  <a:pt x="1861" y="263"/>
                  <a:pt x="1883" y="281"/>
                </a:cubicBezTo>
                <a:cubicBezTo>
                  <a:pt x="1883" y="281"/>
                  <a:pt x="1883" y="279"/>
                  <a:pt x="1882" y="279"/>
                </a:cubicBezTo>
                <a:cubicBezTo>
                  <a:pt x="1839" y="243"/>
                  <a:pt x="1814" y="224"/>
                  <a:pt x="1801" y="215"/>
                </a:cubicBezTo>
                <a:cubicBezTo>
                  <a:pt x="1801" y="215"/>
                  <a:pt x="1801" y="215"/>
                  <a:pt x="1799" y="215"/>
                </a:cubicBezTo>
                <a:cubicBezTo>
                  <a:pt x="1799" y="213"/>
                  <a:pt x="1799" y="213"/>
                  <a:pt x="1799" y="213"/>
                </a:cubicBezTo>
                <a:cubicBezTo>
                  <a:pt x="1799" y="213"/>
                  <a:pt x="1799" y="213"/>
                  <a:pt x="1797" y="213"/>
                </a:cubicBezTo>
                <a:cubicBezTo>
                  <a:pt x="1797" y="211"/>
                  <a:pt x="1797" y="211"/>
                  <a:pt x="1797" y="211"/>
                </a:cubicBezTo>
                <a:cubicBezTo>
                  <a:pt x="1797" y="211"/>
                  <a:pt x="1797" y="211"/>
                  <a:pt x="1795" y="211"/>
                </a:cubicBezTo>
                <a:cubicBezTo>
                  <a:pt x="1792" y="208"/>
                  <a:pt x="1790" y="206"/>
                  <a:pt x="1772" y="195"/>
                </a:cubicBezTo>
                <a:cubicBezTo>
                  <a:pt x="1772" y="195"/>
                  <a:pt x="1772" y="195"/>
                  <a:pt x="1772" y="196"/>
                </a:cubicBezTo>
                <a:cubicBezTo>
                  <a:pt x="1762" y="191"/>
                  <a:pt x="1753" y="185"/>
                  <a:pt x="1744" y="178"/>
                </a:cubicBezTo>
                <a:cubicBezTo>
                  <a:pt x="1744" y="177"/>
                  <a:pt x="1744" y="177"/>
                  <a:pt x="1744" y="177"/>
                </a:cubicBezTo>
                <a:cubicBezTo>
                  <a:pt x="1742" y="177"/>
                  <a:pt x="1742" y="177"/>
                  <a:pt x="1742" y="177"/>
                </a:cubicBezTo>
                <a:cubicBezTo>
                  <a:pt x="1742" y="175"/>
                  <a:pt x="1741" y="175"/>
                  <a:pt x="1740" y="174"/>
                </a:cubicBezTo>
                <a:cubicBezTo>
                  <a:pt x="1741" y="174"/>
                  <a:pt x="1741" y="174"/>
                  <a:pt x="1741" y="175"/>
                </a:cubicBezTo>
                <a:cubicBezTo>
                  <a:pt x="1737" y="172"/>
                  <a:pt x="1732" y="168"/>
                  <a:pt x="1728" y="165"/>
                </a:cubicBezTo>
                <a:cubicBezTo>
                  <a:pt x="1729" y="166"/>
                  <a:pt x="1730" y="166"/>
                  <a:pt x="1731" y="166"/>
                </a:cubicBezTo>
                <a:cubicBezTo>
                  <a:pt x="1693" y="140"/>
                  <a:pt x="1676" y="133"/>
                  <a:pt x="1665" y="127"/>
                </a:cubicBezTo>
                <a:cubicBezTo>
                  <a:pt x="1667" y="129"/>
                  <a:pt x="1667" y="129"/>
                  <a:pt x="1665" y="129"/>
                </a:cubicBezTo>
                <a:cubicBezTo>
                  <a:pt x="1665" y="129"/>
                  <a:pt x="1665" y="129"/>
                  <a:pt x="1665" y="127"/>
                </a:cubicBezTo>
                <a:cubicBezTo>
                  <a:pt x="1665" y="127"/>
                  <a:pt x="1665" y="127"/>
                  <a:pt x="1663" y="127"/>
                </a:cubicBezTo>
                <a:cubicBezTo>
                  <a:pt x="1663" y="127"/>
                  <a:pt x="1662" y="127"/>
                  <a:pt x="1662" y="125"/>
                </a:cubicBezTo>
                <a:cubicBezTo>
                  <a:pt x="1660" y="123"/>
                  <a:pt x="1656" y="121"/>
                  <a:pt x="1653" y="120"/>
                </a:cubicBezTo>
                <a:cubicBezTo>
                  <a:pt x="1653" y="120"/>
                  <a:pt x="1653" y="120"/>
                  <a:pt x="1651" y="120"/>
                </a:cubicBezTo>
                <a:cubicBezTo>
                  <a:pt x="1651" y="118"/>
                  <a:pt x="1651" y="118"/>
                  <a:pt x="1651" y="118"/>
                </a:cubicBezTo>
                <a:cubicBezTo>
                  <a:pt x="1652" y="118"/>
                  <a:pt x="1653" y="119"/>
                  <a:pt x="1654" y="119"/>
                </a:cubicBezTo>
                <a:cubicBezTo>
                  <a:pt x="1653" y="118"/>
                  <a:pt x="1652" y="118"/>
                  <a:pt x="1651" y="118"/>
                </a:cubicBezTo>
                <a:cubicBezTo>
                  <a:pt x="1651" y="116"/>
                  <a:pt x="1651" y="116"/>
                  <a:pt x="1651" y="116"/>
                </a:cubicBezTo>
                <a:cubicBezTo>
                  <a:pt x="1647" y="114"/>
                  <a:pt x="1647" y="114"/>
                  <a:pt x="1647" y="114"/>
                </a:cubicBezTo>
                <a:cubicBezTo>
                  <a:pt x="1645" y="114"/>
                  <a:pt x="1645" y="114"/>
                  <a:pt x="1645" y="114"/>
                </a:cubicBezTo>
                <a:cubicBezTo>
                  <a:pt x="1638" y="110"/>
                  <a:pt x="1638" y="110"/>
                  <a:pt x="1630" y="105"/>
                </a:cubicBezTo>
                <a:cubicBezTo>
                  <a:pt x="1630" y="105"/>
                  <a:pt x="1630" y="105"/>
                  <a:pt x="1630" y="107"/>
                </a:cubicBezTo>
                <a:cubicBezTo>
                  <a:pt x="1630" y="105"/>
                  <a:pt x="1629" y="105"/>
                  <a:pt x="1629" y="105"/>
                </a:cubicBezTo>
                <a:cubicBezTo>
                  <a:pt x="1623" y="101"/>
                  <a:pt x="1623" y="101"/>
                  <a:pt x="1616" y="98"/>
                </a:cubicBezTo>
                <a:cubicBezTo>
                  <a:pt x="1614" y="98"/>
                  <a:pt x="1614" y="98"/>
                  <a:pt x="1614" y="98"/>
                </a:cubicBezTo>
                <a:cubicBezTo>
                  <a:pt x="1616" y="99"/>
                  <a:pt x="1617" y="100"/>
                  <a:pt x="1618" y="100"/>
                </a:cubicBezTo>
                <a:cubicBezTo>
                  <a:pt x="1615" y="99"/>
                  <a:pt x="1612" y="98"/>
                  <a:pt x="1599" y="94"/>
                </a:cubicBezTo>
                <a:cubicBezTo>
                  <a:pt x="1601" y="96"/>
                  <a:pt x="1601" y="98"/>
                  <a:pt x="1603" y="98"/>
                </a:cubicBezTo>
                <a:cubicBezTo>
                  <a:pt x="1599" y="99"/>
                  <a:pt x="1596" y="99"/>
                  <a:pt x="1592" y="101"/>
                </a:cubicBezTo>
                <a:cubicBezTo>
                  <a:pt x="1596" y="105"/>
                  <a:pt x="1596" y="105"/>
                  <a:pt x="1607" y="109"/>
                </a:cubicBezTo>
                <a:cubicBezTo>
                  <a:pt x="1601" y="109"/>
                  <a:pt x="1601" y="109"/>
                  <a:pt x="1588" y="103"/>
                </a:cubicBezTo>
                <a:cubicBezTo>
                  <a:pt x="1590" y="105"/>
                  <a:pt x="1592" y="107"/>
                  <a:pt x="1594" y="107"/>
                </a:cubicBezTo>
                <a:cubicBezTo>
                  <a:pt x="1594" y="109"/>
                  <a:pt x="1594" y="109"/>
                  <a:pt x="1594" y="109"/>
                </a:cubicBezTo>
                <a:cubicBezTo>
                  <a:pt x="1592" y="109"/>
                  <a:pt x="1588" y="109"/>
                  <a:pt x="1585" y="107"/>
                </a:cubicBezTo>
                <a:cubicBezTo>
                  <a:pt x="1588" y="110"/>
                  <a:pt x="1588" y="110"/>
                  <a:pt x="1588" y="110"/>
                </a:cubicBezTo>
                <a:cubicBezTo>
                  <a:pt x="1588" y="110"/>
                  <a:pt x="1588" y="110"/>
                  <a:pt x="1590" y="110"/>
                </a:cubicBezTo>
                <a:cubicBezTo>
                  <a:pt x="1590" y="112"/>
                  <a:pt x="1590" y="112"/>
                  <a:pt x="1591" y="112"/>
                </a:cubicBezTo>
                <a:cubicBezTo>
                  <a:pt x="1587" y="112"/>
                  <a:pt x="1584" y="110"/>
                  <a:pt x="1581" y="110"/>
                </a:cubicBezTo>
                <a:cubicBezTo>
                  <a:pt x="1579" y="110"/>
                  <a:pt x="1579" y="110"/>
                  <a:pt x="1579" y="110"/>
                </a:cubicBezTo>
                <a:cubicBezTo>
                  <a:pt x="1577" y="110"/>
                  <a:pt x="1577" y="110"/>
                  <a:pt x="1577" y="110"/>
                </a:cubicBezTo>
                <a:cubicBezTo>
                  <a:pt x="1577" y="110"/>
                  <a:pt x="1577" y="110"/>
                  <a:pt x="1577" y="112"/>
                </a:cubicBezTo>
                <a:cubicBezTo>
                  <a:pt x="1568" y="110"/>
                  <a:pt x="1566" y="110"/>
                  <a:pt x="1561" y="110"/>
                </a:cubicBezTo>
                <a:cubicBezTo>
                  <a:pt x="1557" y="112"/>
                  <a:pt x="1557" y="112"/>
                  <a:pt x="1557" y="112"/>
                </a:cubicBezTo>
                <a:cubicBezTo>
                  <a:pt x="1559" y="112"/>
                  <a:pt x="1559" y="112"/>
                  <a:pt x="1559" y="112"/>
                </a:cubicBezTo>
                <a:cubicBezTo>
                  <a:pt x="1559" y="114"/>
                  <a:pt x="1559" y="114"/>
                  <a:pt x="1559" y="114"/>
                </a:cubicBezTo>
                <a:cubicBezTo>
                  <a:pt x="1557" y="113"/>
                  <a:pt x="1553" y="112"/>
                  <a:pt x="1543" y="109"/>
                </a:cubicBezTo>
                <a:cubicBezTo>
                  <a:pt x="1537" y="116"/>
                  <a:pt x="1535" y="116"/>
                  <a:pt x="1530" y="112"/>
                </a:cubicBezTo>
                <a:cubicBezTo>
                  <a:pt x="1530" y="112"/>
                  <a:pt x="1530" y="112"/>
                  <a:pt x="1528" y="112"/>
                </a:cubicBezTo>
                <a:cubicBezTo>
                  <a:pt x="1528" y="114"/>
                  <a:pt x="1528" y="114"/>
                  <a:pt x="1528" y="114"/>
                </a:cubicBezTo>
                <a:cubicBezTo>
                  <a:pt x="1526" y="114"/>
                  <a:pt x="1526" y="114"/>
                  <a:pt x="1526" y="114"/>
                </a:cubicBezTo>
                <a:cubicBezTo>
                  <a:pt x="1522" y="112"/>
                  <a:pt x="1522" y="112"/>
                  <a:pt x="1522" y="112"/>
                </a:cubicBezTo>
                <a:cubicBezTo>
                  <a:pt x="1522" y="110"/>
                  <a:pt x="1522" y="110"/>
                  <a:pt x="1522" y="110"/>
                </a:cubicBezTo>
                <a:cubicBezTo>
                  <a:pt x="1521" y="110"/>
                  <a:pt x="1521" y="110"/>
                  <a:pt x="1521" y="110"/>
                </a:cubicBezTo>
                <a:cubicBezTo>
                  <a:pt x="1515" y="110"/>
                  <a:pt x="1515" y="110"/>
                  <a:pt x="1515" y="110"/>
                </a:cubicBezTo>
                <a:cubicBezTo>
                  <a:pt x="1517" y="112"/>
                  <a:pt x="1519" y="114"/>
                  <a:pt x="1519" y="114"/>
                </a:cubicBezTo>
                <a:cubicBezTo>
                  <a:pt x="1521" y="116"/>
                  <a:pt x="1521" y="116"/>
                  <a:pt x="1519" y="116"/>
                </a:cubicBezTo>
                <a:cubicBezTo>
                  <a:pt x="1519" y="114"/>
                  <a:pt x="1517" y="114"/>
                  <a:pt x="1515" y="112"/>
                </a:cubicBezTo>
                <a:cubicBezTo>
                  <a:pt x="1515" y="112"/>
                  <a:pt x="1515" y="112"/>
                  <a:pt x="1514" y="112"/>
                </a:cubicBezTo>
                <a:cubicBezTo>
                  <a:pt x="1514" y="114"/>
                  <a:pt x="1515" y="115"/>
                  <a:pt x="1515" y="116"/>
                </a:cubicBezTo>
                <a:cubicBezTo>
                  <a:pt x="1513" y="116"/>
                  <a:pt x="1511" y="114"/>
                  <a:pt x="1510" y="114"/>
                </a:cubicBezTo>
                <a:cubicBezTo>
                  <a:pt x="1508" y="112"/>
                  <a:pt x="1508" y="112"/>
                  <a:pt x="1506" y="112"/>
                </a:cubicBezTo>
                <a:cubicBezTo>
                  <a:pt x="1510" y="110"/>
                  <a:pt x="1510" y="110"/>
                  <a:pt x="1510" y="110"/>
                </a:cubicBezTo>
                <a:cubicBezTo>
                  <a:pt x="1510" y="110"/>
                  <a:pt x="1508" y="110"/>
                  <a:pt x="1508" y="109"/>
                </a:cubicBezTo>
                <a:cubicBezTo>
                  <a:pt x="1499" y="109"/>
                  <a:pt x="1499" y="109"/>
                  <a:pt x="1495" y="112"/>
                </a:cubicBezTo>
                <a:cubicBezTo>
                  <a:pt x="1497" y="114"/>
                  <a:pt x="1502" y="118"/>
                  <a:pt x="1506" y="120"/>
                </a:cubicBezTo>
                <a:cubicBezTo>
                  <a:pt x="1504" y="120"/>
                  <a:pt x="1504" y="121"/>
                  <a:pt x="1502" y="123"/>
                </a:cubicBezTo>
                <a:cubicBezTo>
                  <a:pt x="1499" y="123"/>
                  <a:pt x="1495" y="121"/>
                  <a:pt x="1491" y="121"/>
                </a:cubicBezTo>
                <a:cubicBezTo>
                  <a:pt x="1488" y="120"/>
                  <a:pt x="1488" y="120"/>
                  <a:pt x="1488" y="120"/>
                </a:cubicBezTo>
                <a:cubicBezTo>
                  <a:pt x="1510" y="131"/>
                  <a:pt x="1513" y="132"/>
                  <a:pt x="1514" y="132"/>
                </a:cubicBezTo>
                <a:cubicBezTo>
                  <a:pt x="1507" y="132"/>
                  <a:pt x="1498" y="129"/>
                  <a:pt x="1491" y="129"/>
                </a:cubicBezTo>
                <a:cubicBezTo>
                  <a:pt x="1489" y="129"/>
                  <a:pt x="1489" y="129"/>
                  <a:pt x="1489" y="129"/>
                </a:cubicBezTo>
                <a:cubicBezTo>
                  <a:pt x="1473" y="118"/>
                  <a:pt x="1464" y="116"/>
                  <a:pt x="1427" y="114"/>
                </a:cubicBezTo>
                <a:cubicBezTo>
                  <a:pt x="1431" y="120"/>
                  <a:pt x="1431" y="120"/>
                  <a:pt x="1440" y="123"/>
                </a:cubicBezTo>
                <a:cubicBezTo>
                  <a:pt x="1442" y="123"/>
                  <a:pt x="1442" y="123"/>
                  <a:pt x="1442" y="123"/>
                </a:cubicBezTo>
                <a:cubicBezTo>
                  <a:pt x="1442" y="123"/>
                  <a:pt x="1442" y="123"/>
                  <a:pt x="1444" y="123"/>
                </a:cubicBezTo>
                <a:cubicBezTo>
                  <a:pt x="1444" y="125"/>
                  <a:pt x="1444" y="125"/>
                  <a:pt x="1444" y="125"/>
                </a:cubicBezTo>
                <a:cubicBezTo>
                  <a:pt x="1433" y="125"/>
                  <a:pt x="1433" y="125"/>
                  <a:pt x="1433" y="125"/>
                </a:cubicBezTo>
                <a:cubicBezTo>
                  <a:pt x="1433" y="127"/>
                  <a:pt x="1434" y="127"/>
                  <a:pt x="1436" y="129"/>
                </a:cubicBezTo>
                <a:cubicBezTo>
                  <a:pt x="1425" y="128"/>
                  <a:pt x="1422" y="125"/>
                  <a:pt x="1420" y="123"/>
                </a:cubicBezTo>
                <a:cubicBezTo>
                  <a:pt x="1418" y="123"/>
                  <a:pt x="1418" y="123"/>
                  <a:pt x="1418" y="123"/>
                </a:cubicBezTo>
                <a:cubicBezTo>
                  <a:pt x="1418" y="121"/>
                  <a:pt x="1418" y="121"/>
                  <a:pt x="1418" y="121"/>
                </a:cubicBezTo>
                <a:cubicBezTo>
                  <a:pt x="1414" y="123"/>
                  <a:pt x="1409" y="123"/>
                  <a:pt x="1407" y="125"/>
                </a:cubicBezTo>
                <a:cubicBezTo>
                  <a:pt x="1405" y="127"/>
                  <a:pt x="1405" y="129"/>
                  <a:pt x="1405" y="129"/>
                </a:cubicBezTo>
                <a:cubicBezTo>
                  <a:pt x="1396" y="127"/>
                  <a:pt x="1387" y="129"/>
                  <a:pt x="1380" y="127"/>
                </a:cubicBezTo>
                <a:cubicBezTo>
                  <a:pt x="1380" y="131"/>
                  <a:pt x="1381" y="131"/>
                  <a:pt x="1381" y="131"/>
                </a:cubicBezTo>
                <a:cubicBezTo>
                  <a:pt x="1380" y="131"/>
                  <a:pt x="1378" y="131"/>
                  <a:pt x="1376" y="133"/>
                </a:cubicBezTo>
                <a:cubicBezTo>
                  <a:pt x="1376" y="133"/>
                  <a:pt x="1376" y="134"/>
                  <a:pt x="1374" y="136"/>
                </a:cubicBezTo>
                <a:cubicBezTo>
                  <a:pt x="1372" y="136"/>
                  <a:pt x="1372" y="136"/>
                  <a:pt x="1372" y="136"/>
                </a:cubicBezTo>
                <a:cubicBezTo>
                  <a:pt x="1372" y="123"/>
                  <a:pt x="1372" y="123"/>
                  <a:pt x="1372" y="123"/>
                </a:cubicBezTo>
                <a:cubicBezTo>
                  <a:pt x="1370" y="121"/>
                  <a:pt x="1372" y="121"/>
                  <a:pt x="1372" y="121"/>
                </a:cubicBezTo>
                <a:cubicBezTo>
                  <a:pt x="1350" y="107"/>
                  <a:pt x="1314" y="112"/>
                  <a:pt x="1314" y="112"/>
                </a:cubicBezTo>
                <a:cubicBezTo>
                  <a:pt x="1314" y="114"/>
                  <a:pt x="1314" y="114"/>
                  <a:pt x="1314" y="114"/>
                </a:cubicBezTo>
                <a:cubicBezTo>
                  <a:pt x="1312" y="114"/>
                  <a:pt x="1312" y="114"/>
                  <a:pt x="1312" y="114"/>
                </a:cubicBezTo>
                <a:cubicBezTo>
                  <a:pt x="1312" y="112"/>
                  <a:pt x="1312" y="112"/>
                  <a:pt x="1310" y="112"/>
                </a:cubicBezTo>
                <a:cubicBezTo>
                  <a:pt x="1308" y="112"/>
                  <a:pt x="1308" y="112"/>
                  <a:pt x="1308" y="112"/>
                </a:cubicBezTo>
                <a:cubicBezTo>
                  <a:pt x="1315" y="125"/>
                  <a:pt x="1326" y="136"/>
                  <a:pt x="1339" y="151"/>
                </a:cubicBezTo>
                <a:cubicBezTo>
                  <a:pt x="1326" y="136"/>
                  <a:pt x="1315" y="125"/>
                  <a:pt x="1304" y="112"/>
                </a:cubicBezTo>
                <a:cubicBezTo>
                  <a:pt x="1303" y="114"/>
                  <a:pt x="1299" y="116"/>
                  <a:pt x="1297" y="118"/>
                </a:cubicBezTo>
                <a:cubicBezTo>
                  <a:pt x="1297" y="120"/>
                  <a:pt x="1297" y="120"/>
                  <a:pt x="1297" y="120"/>
                </a:cubicBezTo>
                <a:cubicBezTo>
                  <a:pt x="1293" y="120"/>
                  <a:pt x="1293" y="120"/>
                  <a:pt x="1266" y="123"/>
                </a:cubicBezTo>
                <a:cubicBezTo>
                  <a:pt x="1260" y="125"/>
                  <a:pt x="1260" y="125"/>
                  <a:pt x="1260" y="125"/>
                </a:cubicBezTo>
                <a:cubicBezTo>
                  <a:pt x="1260" y="125"/>
                  <a:pt x="1260" y="125"/>
                  <a:pt x="1259" y="125"/>
                </a:cubicBezTo>
                <a:cubicBezTo>
                  <a:pt x="1266" y="131"/>
                  <a:pt x="1266" y="131"/>
                  <a:pt x="1266" y="131"/>
                </a:cubicBezTo>
                <a:cubicBezTo>
                  <a:pt x="1260" y="133"/>
                  <a:pt x="1255" y="133"/>
                  <a:pt x="1249" y="134"/>
                </a:cubicBezTo>
                <a:cubicBezTo>
                  <a:pt x="1248" y="134"/>
                  <a:pt x="1248" y="134"/>
                  <a:pt x="1248" y="134"/>
                </a:cubicBezTo>
                <a:cubicBezTo>
                  <a:pt x="1253" y="143"/>
                  <a:pt x="1266" y="143"/>
                  <a:pt x="1275" y="149"/>
                </a:cubicBezTo>
                <a:cubicBezTo>
                  <a:pt x="1275" y="147"/>
                  <a:pt x="1275" y="147"/>
                  <a:pt x="1277" y="147"/>
                </a:cubicBezTo>
                <a:cubicBezTo>
                  <a:pt x="1279" y="147"/>
                  <a:pt x="1279" y="147"/>
                  <a:pt x="1279" y="147"/>
                </a:cubicBezTo>
                <a:cubicBezTo>
                  <a:pt x="1286" y="156"/>
                  <a:pt x="1286" y="156"/>
                  <a:pt x="1301" y="160"/>
                </a:cubicBezTo>
                <a:cubicBezTo>
                  <a:pt x="1279" y="160"/>
                  <a:pt x="1260" y="145"/>
                  <a:pt x="1238" y="140"/>
                </a:cubicBezTo>
                <a:cubicBezTo>
                  <a:pt x="1238" y="142"/>
                  <a:pt x="1240" y="145"/>
                  <a:pt x="1240" y="149"/>
                </a:cubicBezTo>
                <a:cubicBezTo>
                  <a:pt x="1244" y="149"/>
                  <a:pt x="1244" y="149"/>
                  <a:pt x="1244" y="149"/>
                </a:cubicBezTo>
                <a:cubicBezTo>
                  <a:pt x="1244" y="151"/>
                  <a:pt x="1244" y="151"/>
                  <a:pt x="1244" y="151"/>
                </a:cubicBezTo>
                <a:cubicBezTo>
                  <a:pt x="1233" y="147"/>
                  <a:pt x="1226" y="140"/>
                  <a:pt x="1215" y="134"/>
                </a:cubicBezTo>
                <a:cubicBezTo>
                  <a:pt x="1213" y="133"/>
                  <a:pt x="1213" y="133"/>
                  <a:pt x="1213" y="133"/>
                </a:cubicBezTo>
                <a:cubicBezTo>
                  <a:pt x="1211" y="133"/>
                  <a:pt x="1211" y="133"/>
                  <a:pt x="1211" y="133"/>
                </a:cubicBezTo>
                <a:cubicBezTo>
                  <a:pt x="1226" y="145"/>
                  <a:pt x="1237" y="160"/>
                  <a:pt x="1253" y="169"/>
                </a:cubicBezTo>
                <a:cubicBezTo>
                  <a:pt x="1262" y="167"/>
                  <a:pt x="1264" y="167"/>
                  <a:pt x="1273" y="178"/>
                </a:cubicBezTo>
                <a:cubicBezTo>
                  <a:pt x="1273" y="179"/>
                  <a:pt x="1274" y="179"/>
                  <a:pt x="1274" y="180"/>
                </a:cubicBezTo>
                <a:cubicBezTo>
                  <a:pt x="1269" y="178"/>
                  <a:pt x="1264" y="174"/>
                  <a:pt x="1260" y="171"/>
                </a:cubicBezTo>
                <a:cubicBezTo>
                  <a:pt x="1255" y="173"/>
                  <a:pt x="1255" y="173"/>
                  <a:pt x="1255" y="173"/>
                </a:cubicBezTo>
                <a:cubicBezTo>
                  <a:pt x="1257" y="177"/>
                  <a:pt x="1262" y="182"/>
                  <a:pt x="1266" y="186"/>
                </a:cubicBezTo>
                <a:cubicBezTo>
                  <a:pt x="1266" y="188"/>
                  <a:pt x="1264" y="191"/>
                  <a:pt x="1264" y="193"/>
                </a:cubicBezTo>
                <a:cubicBezTo>
                  <a:pt x="1262" y="195"/>
                  <a:pt x="1259" y="195"/>
                  <a:pt x="1257" y="195"/>
                </a:cubicBezTo>
                <a:cubicBezTo>
                  <a:pt x="1255" y="191"/>
                  <a:pt x="1255" y="191"/>
                  <a:pt x="1255" y="191"/>
                </a:cubicBezTo>
                <a:cubicBezTo>
                  <a:pt x="1257" y="191"/>
                  <a:pt x="1257" y="191"/>
                  <a:pt x="1257" y="191"/>
                </a:cubicBezTo>
                <a:cubicBezTo>
                  <a:pt x="1255" y="164"/>
                  <a:pt x="1191" y="134"/>
                  <a:pt x="1191" y="134"/>
                </a:cubicBezTo>
                <a:cubicBezTo>
                  <a:pt x="1187" y="155"/>
                  <a:pt x="1194" y="158"/>
                  <a:pt x="1220" y="169"/>
                </a:cubicBezTo>
                <a:cubicBezTo>
                  <a:pt x="1198" y="175"/>
                  <a:pt x="1180" y="162"/>
                  <a:pt x="1160" y="166"/>
                </a:cubicBezTo>
                <a:cubicBezTo>
                  <a:pt x="1160" y="166"/>
                  <a:pt x="1160" y="166"/>
                  <a:pt x="1158" y="166"/>
                </a:cubicBezTo>
                <a:cubicBezTo>
                  <a:pt x="1160" y="167"/>
                  <a:pt x="1160" y="167"/>
                  <a:pt x="1160" y="167"/>
                </a:cubicBezTo>
                <a:cubicBezTo>
                  <a:pt x="1161" y="167"/>
                  <a:pt x="1165" y="169"/>
                  <a:pt x="1167" y="171"/>
                </a:cubicBezTo>
                <a:cubicBezTo>
                  <a:pt x="1163" y="175"/>
                  <a:pt x="1163" y="175"/>
                  <a:pt x="1163" y="175"/>
                </a:cubicBezTo>
                <a:cubicBezTo>
                  <a:pt x="1161" y="175"/>
                  <a:pt x="1161" y="175"/>
                  <a:pt x="1161" y="175"/>
                </a:cubicBezTo>
                <a:cubicBezTo>
                  <a:pt x="1161" y="173"/>
                  <a:pt x="1161" y="173"/>
                  <a:pt x="1161" y="173"/>
                </a:cubicBezTo>
                <a:cubicBezTo>
                  <a:pt x="1161" y="171"/>
                  <a:pt x="1161" y="171"/>
                  <a:pt x="1161" y="171"/>
                </a:cubicBezTo>
                <a:cubicBezTo>
                  <a:pt x="1160" y="171"/>
                  <a:pt x="1160" y="171"/>
                  <a:pt x="1160" y="169"/>
                </a:cubicBezTo>
                <a:cubicBezTo>
                  <a:pt x="1149" y="173"/>
                  <a:pt x="1138" y="171"/>
                  <a:pt x="1127" y="175"/>
                </a:cubicBezTo>
                <a:cubicBezTo>
                  <a:pt x="1127" y="173"/>
                  <a:pt x="1127" y="173"/>
                  <a:pt x="1127" y="173"/>
                </a:cubicBezTo>
                <a:cubicBezTo>
                  <a:pt x="1127" y="171"/>
                  <a:pt x="1127" y="171"/>
                  <a:pt x="1127" y="171"/>
                </a:cubicBezTo>
                <a:cubicBezTo>
                  <a:pt x="1112" y="173"/>
                  <a:pt x="1109" y="173"/>
                  <a:pt x="1092" y="177"/>
                </a:cubicBezTo>
                <a:cubicBezTo>
                  <a:pt x="1092" y="178"/>
                  <a:pt x="1090" y="182"/>
                  <a:pt x="1090" y="184"/>
                </a:cubicBezTo>
                <a:cubicBezTo>
                  <a:pt x="1085" y="186"/>
                  <a:pt x="1079" y="186"/>
                  <a:pt x="1074" y="184"/>
                </a:cubicBezTo>
                <a:cubicBezTo>
                  <a:pt x="1068" y="182"/>
                  <a:pt x="1068" y="180"/>
                  <a:pt x="1068" y="180"/>
                </a:cubicBezTo>
                <a:cubicBezTo>
                  <a:pt x="1068" y="173"/>
                  <a:pt x="1068" y="173"/>
                  <a:pt x="1068" y="173"/>
                </a:cubicBezTo>
                <a:cubicBezTo>
                  <a:pt x="1066" y="171"/>
                  <a:pt x="1063" y="171"/>
                  <a:pt x="1061" y="169"/>
                </a:cubicBezTo>
                <a:cubicBezTo>
                  <a:pt x="1057" y="167"/>
                  <a:pt x="1057" y="167"/>
                  <a:pt x="1057" y="167"/>
                </a:cubicBezTo>
                <a:cubicBezTo>
                  <a:pt x="1055" y="167"/>
                  <a:pt x="1055" y="167"/>
                  <a:pt x="1055" y="167"/>
                </a:cubicBezTo>
                <a:cubicBezTo>
                  <a:pt x="1055" y="167"/>
                  <a:pt x="1055" y="167"/>
                  <a:pt x="1053" y="167"/>
                </a:cubicBezTo>
                <a:cubicBezTo>
                  <a:pt x="1057" y="171"/>
                  <a:pt x="1059" y="178"/>
                  <a:pt x="1061" y="184"/>
                </a:cubicBezTo>
                <a:cubicBezTo>
                  <a:pt x="1063" y="184"/>
                  <a:pt x="1063" y="184"/>
                  <a:pt x="1063" y="184"/>
                </a:cubicBezTo>
                <a:cubicBezTo>
                  <a:pt x="1064" y="184"/>
                  <a:pt x="1064" y="184"/>
                  <a:pt x="1064" y="184"/>
                </a:cubicBezTo>
                <a:cubicBezTo>
                  <a:pt x="1064" y="184"/>
                  <a:pt x="1064" y="184"/>
                  <a:pt x="1064" y="186"/>
                </a:cubicBezTo>
                <a:cubicBezTo>
                  <a:pt x="1064" y="188"/>
                  <a:pt x="1064" y="188"/>
                  <a:pt x="1064" y="188"/>
                </a:cubicBezTo>
                <a:cubicBezTo>
                  <a:pt x="1064" y="189"/>
                  <a:pt x="1064" y="189"/>
                  <a:pt x="1064" y="189"/>
                </a:cubicBezTo>
                <a:cubicBezTo>
                  <a:pt x="1064" y="189"/>
                  <a:pt x="1064" y="189"/>
                  <a:pt x="1064" y="191"/>
                </a:cubicBezTo>
                <a:cubicBezTo>
                  <a:pt x="1064" y="193"/>
                  <a:pt x="1064" y="193"/>
                  <a:pt x="1064" y="193"/>
                </a:cubicBezTo>
                <a:cubicBezTo>
                  <a:pt x="1046" y="186"/>
                  <a:pt x="1042" y="188"/>
                  <a:pt x="1033" y="193"/>
                </a:cubicBezTo>
                <a:cubicBezTo>
                  <a:pt x="1035" y="197"/>
                  <a:pt x="1037" y="199"/>
                  <a:pt x="1039" y="202"/>
                </a:cubicBezTo>
                <a:cubicBezTo>
                  <a:pt x="1042" y="206"/>
                  <a:pt x="1042" y="206"/>
                  <a:pt x="1042" y="206"/>
                </a:cubicBezTo>
                <a:cubicBezTo>
                  <a:pt x="1026" y="202"/>
                  <a:pt x="1011" y="202"/>
                  <a:pt x="1011" y="202"/>
                </a:cubicBezTo>
                <a:cubicBezTo>
                  <a:pt x="1011" y="204"/>
                  <a:pt x="1011" y="204"/>
                  <a:pt x="1011" y="204"/>
                </a:cubicBezTo>
                <a:cubicBezTo>
                  <a:pt x="1011" y="206"/>
                  <a:pt x="1011" y="206"/>
                  <a:pt x="1011" y="206"/>
                </a:cubicBezTo>
                <a:cubicBezTo>
                  <a:pt x="1013" y="206"/>
                  <a:pt x="1017" y="208"/>
                  <a:pt x="1019" y="210"/>
                </a:cubicBezTo>
                <a:cubicBezTo>
                  <a:pt x="1024" y="211"/>
                  <a:pt x="1024" y="211"/>
                  <a:pt x="1024" y="211"/>
                </a:cubicBezTo>
                <a:cubicBezTo>
                  <a:pt x="1013" y="213"/>
                  <a:pt x="1011" y="213"/>
                  <a:pt x="998" y="206"/>
                </a:cubicBezTo>
                <a:cubicBezTo>
                  <a:pt x="997" y="200"/>
                  <a:pt x="997" y="200"/>
                  <a:pt x="997" y="200"/>
                </a:cubicBezTo>
                <a:cubicBezTo>
                  <a:pt x="997" y="200"/>
                  <a:pt x="997" y="200"/>
                  <a:pt x="995" y="200"/>
                </a:cubicBezTo>
                <a:cubicBezTo>
                  <a:pt x="995" y="199"/>
                  <a:pt x="997" y="195"/>
                  <a:pt x="997" y="193"/>
                </a:cubicBezTo>
                <a:cubicBezTo>
                  <a:pt x="995" y="191"/>
                  <a:pt x="991" y="189"/>
                  <a:pt x="989" y="189"/>
                </a:cubicBezTo>
                <a:cubicBezTo>
                  <a:pt x="984" y="188"/>
                  <a:pt x="984" y="188"/>
                  <a:pt x="984" y="188"/>
                </a:cubicBezTo>
                <a:cubicBezTo>
                  <a:pt x="984" y="186"/>
                  <a:pt x="984" y="186"/>
                  <a:pt x="984" y="186"/>
                </a:cubicBezTo>
                <a:cubicBezTo>
                  <a:pt x="984" y="186"/>
                  <a:pt x="986" y="186"/>
                  <a:pt x="986" y="184"/>
                </a:cubicBezTo>
                <a:cubicBezTo>
                  <a:pt x="982" y="184"/>
                  <a:pt x="978" y="182"/>
                  <a:pt x="976" y="182"/>
                </a:cubicBezTo>
                <a:cubicBezTo>
                  <a:pt x="975" y="180"/>
                  <a:pt x="975" y="180"/>
                  <a:pt x="975" y="180"/>
                </a:cubicBezTo>
                <a:cubicBezTo>
                  <a:pt x="984" y="180"/>
                  <a:pt x="984" y="181"/>
                  <a:pt x="997" y="188"/>
                </a:cubicBezTo>
                <a:cubicBezTo>
                  <a:pt x="998" y="188"/>
                  <a:pt x="998" y="188"/>
                  <a:pt x="998" y="188"/>
                </a:cubicBezTo>
                <a:cubicBezTo>
                  <a:pt x="1000" y="188"/>
                  <a:pt x="1000" y="188"/>
                  <a:pt x="1000" y="188"/>
                </a:cubicBezTo>
                <a:cubicBezTo>
                  <a:pt x="1000" y="188"/>
                  <a:pt x="1000" y="188"/>
                  <a:pt x="1002" y="188"/>
                </a:cubicBezTo>
                <a:cubicBezTo>
                  <a:pt x="1004" y="188"/>
                  <a:pt x="1004" y="188"/>
                  <a:pt x="1004" y="188"/>
                </a:cubicBezTo>
                <a:cubicBezTo>
                  <a:pt x="1006" y="188"/>
                  <a:pt x="1006" y="188"/>
                  <a:pt x="1006" y="188"/>
                </a:cubicBezTo>
                <a:cubicBezTo>
                  <a:pt x="1006" y="188"/>
                  <a:pt x="1006" y="188"/>
                  <a:pt x="1008" y="189"/>
                </a:cubicBezTo>
                <a:cubicBezTo>
                  <a:pt x="1030" y="195"/>
                  <a:pt x="1031" y="193"/>
                  <a:pt x="1041" y="188"/>
                </a:cubicBezTo>
                <a:cubicBezTo>
                  <a:pt x="1033" y="160"/>
                  <a:pt x="978" y="160"/>
                  <a:pt x="976" y="160"/>
                </a:cubicBezTo>
                <a:cubicBezTo>
                  <a:pt x="975" y="160"/>
                  <a:pt x="975" y="160"/>
                  <a:pt x="975" y="160"/>
                </a:cubicBezTo>
                <a:cubicBezTo>
                  <a:pt x="973" y="160"/>
                  <a:pt x="973" y="160"/>
                  <a:pt x="973" y="160"/>
                </a:cubicBezTo>
                <a:cubicBezTo>
                  <a:pt x="973" y="160"/>
                  <a:pt x="973" y="160"/>
                  <a:pt x="971" y="158"/>
                </a:cubicBezTo>
                <a:cubicBezTo>
                  <a:pt x="969" y="158"/>
                  <a:pt x="965" y="156"/>
                  <a:pt x="964" y="156"/>
                </a:cubicBezTo>
                <a:cubicBezTo>
                  <a:pt x="962" y="155"/>
                  <a:pt x="962" y="155"/>
                  <a:pt x="962" y="155"/>
                </a:cubicBezTo>
                <a:cubicBezTo>
                  <a:pt x="962" y="153"/>
                  <a:pt x="962" y="153"/>
                  <a:pt x="964" y="153"/>
                </a:cubicBezTo>
                <a:cubicBezTo>
                  <a:pt x="964" y="153"/>
                  <a:pt x="964" y="153"/>
                  <a:pt x="964" y="151"/>
                </a:cubicBezTo>
                <a:cubicBezTo>
                  <a:pt x="962" y="149"/>
                  <a:pt x="958" y="149"/>
                  <a:pt x="956" y="147"/>
                </a:cubicBezTo>
                <a:cubicBezTo>
                  <a:pt x="953" y="145"/>
                  <a:pt x="953" y="145"/>
                  <a:pt x="953" y="145"/>
                </a:cubicBezTo>
                <a:cubicBezTo>
                  <a:pt x="953" y="143"/>
                  <a:pt x="953" y="143"/>
                  <a:pt x="953" y="143"/>
                </a:cubicBezTo>
                <a:cubicBezTo>
                  <a:pt x="947" y="143"/>
                  <a:pt x="947" y="143"/>
                  <a:pt x="945" y="143"/>
                </a:cubicBezTo>
                <a:cubicBezTo>
                  <a:pt x="943" y="145"/>
                  <a:pt x="942" y="147"/>
                  <a:pt x="940" y="149"/>
                </a:cubicBezTo>
                <a:cubicBezTo>
                  <a:pt x="938" y="149"/>
                  <a:pt x="938" y="149"/>
                  <a:pt x="938" y="149"/>
                </a:cubicBezTo>
                <a:cubicBezTo>
                  <a:pt x="940" y="147"/>
                  <a:pt x="942" y="145"/>
                  <a:pt x="943" y="143"/>
                </a:cubicBezTo>
                <a:cubicBezTo>
                  <a:pt x="940" y="143"/>
                  <a:pt x="938" y="143"/>
                  <a:pt x="934" y="142"/>
                </a:cubicBezTo>
                <a:cubicBezTo>
                  <a:pt x="934" y="145"/>
                  <a:pt x="934" y="145"/>
                  <a:pt x="934" y="145"/>
                </a:cubicBezTo>
                <a:cubicBezTo>
                  <a:pt x="934" y="145"/>
                  <a:pt x="934" y="145"/>
                  <a:pt x="934" y="147"/>
                </a:cubicBezTo>
                <a:cubicBezTo>
                  <a:pt x="934" y="147"/>
                  <a:pt x="934" y="147"/>
                  <a:pt x="933" y="147"/>
                </a:cubicBezTo>
                <a:cubicBezTo>
                  <a:pt x="933" y="149"/>
                  <a:pt x="933" y="149"/>
                  <a:pt x="933" y="149"/>
                </a:cubicBezTo>
                <a:cubicBezTo>
                  <a:pt x="923" y="145"/>
                  <a:pt x="755" y="180"/>
                  <a:pt x="725" y="230"/>
                </a:cubicBezTo>
                <a:cubicBezTo>
                  <a:pt x="729" y="235"/>
                  <a:pt x="729" y="235"/>
                  <a:pt x="729" y="235"/>
                </a:cubicBezTo>
                <a:cubicBezTo>
                  <a:pt x="727" y="235"/>
                  <a:pt x="727" y="235"/>
                  <a:pt x="727" y="235"/>
                </a:cubicBezTo>
                <a:cubicBezTo>
                  <a:pt x="727" y="235"/>
                  <a:pt x="727" y="235"/>
                  <a:pt x="727" y="237"/>
                </a:cubicBezTo>
                <a:cubicBezTo>
                  <a:pt x="725" y="235"/>
                  <a:pt x="725" y="235"/>
                  <a:pt x="724" y="235"/>
                </a:cubicBezTo>
                <a:cubicBezTo>
                  <a:pt x="722" y="235"/>
                  <a:pt x="722" y="235"/>
                  <a:pt x="722" y="235"/>
                </a:cubicBezTo>
                <a:cubicBezTo>
                  <a:pt x="722" y="237"/>
                  <a:pt x="722" y="237"/>
                  <a:pt x="722" y="237"/>
                </a:cubicBezTo>
                <a:cubicBezTo>
                  <a:pt x="722" y="237"/>
                  <a:pt x="720" y="237"/>
                  <a:pt x="720" y="239"/>
                </a:cubicBezTo>
                <a:cubicBezTo>
                  <a:pt x="720" y="239"/>
                  <a:pt x="720" y="241"/>
                  <a:pt x="718" y="241"/>
                </a:cubicBezTo>
                <a:cubicBezTo>
                  <a:pt x="718" y="243"/>
                  <a:pt x="718" y="243"/>
                  <a:pt x="718" y="243"/>
                </a:cubicBezTo>
                <a:cubicBezTo>
                  <a:pt x="720" y="242"/>
                  <a:pt x="722" y="242"/>
                  <a:pt x="724" y="241"/>
                </a:cubicBezTo>
                <a:cubicBezTo>
                  <a:pt x="727" y="239"/>
                  <a:pt x="727" y="239"/>
                  <a:pt x="727" y="239"/>
                </a:cubicBezTo>
                <a:cubicBezTo>
                  <a:pt x="727" y="241"/>
                  <a:pt x="724" y="244"/>
                  <a:pt x="724" y="246"/>
                </a:cubicBezTo>
                <a:cubicBezTo>
                  <a:pt x="722" y="246"/>
                  <a:pt x="722" y="246"/>
                  <a:pt x="722" y="246"/>
                </a:cubicBezTo>
                <a:cubicBezTo>
                  <a:pt x="720" y="246"/>
                  <a:pt x="716" y="248"/>
                  <a:pt x="714" y="250"/>
                </a:cubicBezTo>
                <a:cubicBezTo>
                  <a:pt x="718" y="274"/>
                  <a:pt x="740" y="268"/>
                  <a:pt x="753" y="254"/>
                </a:cubicBezTo>
                <a:cubicBezTo>
                  <a:pt x="760" y="254"/>
                  <a:pt x="760" y="254"/>
                  <a:pt x="760" y="254"/>
                </a:cubicBezTo>
                <a:cubicBezTo>
                  <a:pt x="764" y="259"/>
                  <a:pt x="764" y="259"/>
                  <a:pt x="764" y="301"/>
                </a:cubicBezTo>
                <a:cubicBezTo>
                  <a:pt x="769" y="303"/>
                  <a:pt x="775" y="307"/>
                  <a:pt x="779" y="307"/>
                </a:cubicBezTo>
                <a:cubicBezTo>
                  <a:pt x="782" y="303"/>
                  <a:pt x="788" y="299"/>
                  <a:pt x="791" y="298"/>
                </a:cubicBezTo>
                <a:cubicBezTo>
                  <a:pt x="793" y="298"/>
                  <a:pt x="797" y="299"/>
                  <a:pt x="799" y="299"/>
                </a:cubicBezTo>
                <a:cubicBezTo>
                  <a:pt x="806" y="294"/>
                  <a:pt x="810" y="290"/>
                  <a:pt x="823" y="265"/>
                </a:cubicBezTo>
                <a:cubicBezTo>
                  <a:pt x="843" y="261"/>
                  <a:pt x="843" y="255"/>
                  <a:pt x="845" y="246"/>
                </a:cubicBezTo>
                <a:cubicBezTo>
                  <a:pt x="841" y="244"/>
                  <a:pt x="839" y="244"/>
                  <a:pt x="837" y="243"/>
                </a:cubicBezTo>
                <a:cubicBezTo>
                  <a:pt x="835" y="230"/>
                  <a:pt x="881" y="184"/>
                  <a:pt x="914" y="195"/>
                </a:cubicBezTo>
                <a:cubicBezTo>
                  <a:pt x="914" y="199"/>
                  <a:pt x="916" y="200"/>
                  <a:pt x="916" y="202"/>
                </a:cubicBezTo>
                <a:cubicBezTo>
                  <a:pt x="876" y="222"/>
                  <a:pt x="876" y="222"/>
                  <a:pt x="874" y="241"/>
                </a:cubicBezTo>
                <a:cubicBezTo>
                  <a:pt x="872" y="244"/>
                  <a:pt x="872" y="244"/>
                  <a:pt x="872" y="244"/>
                </a:cubicBezTo>
                <a:cubicBezTo>
                  <a:pt x="874" y="244"/>
                  <a:pt x="874" y="244"/>
                  <a:pt x="874" y="244"/>
                </a:cubicBezTo>
                <a:cubicBezTo>
                  <a:pt x="876" y="244"/>
                  <a:pt x="876" y="244"/>
                  <a:pt x="876" y="244"/>
                </a:cubicBezTo>
                <a:cubicBezTo>
                  <a:pt x="876" y="246"/>
                  <a:pt x="876" y="246"/>
                  <a:pt x="876" y="246"/>
                </a:cubicBezTo>
                <a:cubicBezTo>
                  <a:pt x="876" y="246"/>
                  <a:pt x="876" y="246"/>
                  <a:pt x="876" y="248"/>
                </a:cubicBezTo>
                <a:cubicBezTo>
                  <a:pt x="876" y="248"/>
                  <a:pt x="876" y="248"/>
                  <a:pt x="876" y="250"/>
                </a:cubicBezTo>
                <a:cubicBezTo>
                  <a:pt x="877" y="252"/>
                  <a:pt x="877" y="252"/>
                  <a:pt x="879" y="252"/>
                </a:cubicBezTo>
                <a:cubicBezTo>
                  <a:pt x="881" y="252"/>
                  <a:pt x="881" y="252"/>
                  <a:pt x="881" y="252"/>
                </a:cubicBezTo>
                <a:cubicBezTo>
                  <a:pt x="923" y="250"/>
                  <a:pt x="923" y="250"/>
                  <a:pt x="954" y="257"/>
                </a:cubicBezTo>
                <a:cubicBezTo>
                  <a:pt x="956" y="259"/>
                  <a:pt x="956" y="259"/>
                  <a:pt x="956" y="259"/>
                </a:cubicBezTo>
                <a:cubicBezTo>
                  <a:pt x="951" y="261"/>
                  <a:pt x="943" y="261"/>
                  <a:pt x="938" y="263"/>
                </a:cubicBezTo>
                <a:cubicBezTo>
                  <a:pt x="934" y="265"/>
                  <a:pt x="934" y="265"/>
                  <a:pt x="934" y="265"/>
                </a:cubicBezTo>
                <a:cubicBezTo>
                  <a:pt x="934" y="267"/>
                  <a:pt x="934" y="267"/>
                  <a:pt x="934" y="267"/>
                </a:cubicBezTo>
                <a:cubicBezTo>
                  <a:pt x="920" y="267"/>
                  <a:pt x="920" y="267"/>
                  <a:pt x="920" y="267"/>
                </a:cubicBezTo>
                <a:cubicBezTo>
                  <a:pt x="918" y="265"/>
                  <a:pt x="916" y="263"/>
                  <a:pt x="914" y="261"/>
                </a:cubicBezTo>
                <a:cubicBezTo>
                  <a:pt x="909" y="261"/>
                  <a:pt x="901" y="263"/>
                  <a:pt x="896" y="263"/>
                </a:cubicBezTo>
                <a:cubicBezTo>
                  <a:pt x="890" y="274"/>
                  <a:pt x="898" y="285"/>
                  <a:pt x="894" y="294"/>
                </a:cubicBezTo>
                <a:cubicBezTo>
                  <a:pt x="887" y="294"/>
                  <a:pt x="887" y="294"/>
                  <a:pt x="887" y="294"/>
                </a:cubicBezTo>
                <a:cubicBezTo>
                  <a:pt x="883" y="290"/>
                  <a:pt x="879" y="285"/>
                  <a:pt x="876" y="283"/>
                </a:cubicBezTo>
                <a:cubicBezTo>
                  <a:pt x="865" y="289"/>
                  <a:pt x="865" y="289"/>
                  <a:pt x="856" y="309"/>
                </a:cubicBezTo>
                <a:cubicBezTo>
                  <a:pt x="856" y="316"/>
                  <a:pt x="856" y="316"/>
                  <a:pt x="856" y="316"/>
                </a:cubicBezTo>
                <a:cubicBezTo>
                  <a:pt x="856" y="318"/>
                  <a:pt x="856" y="318"/>
                  <a:pt x="856" y="318"/>
                </a:cubicBezTo>
                <a:cubicBezTo>
                  <a:pt x="854" y="320"/>
                  <a:pt x="854" y="320"/>
                  <a:pt x="854" y="320"/>
                </a:cubicBezTo>
                <a:cubicBezTo>
                  <a:pt x="854" y="322"/>
                  <a:pt x="854" y="322"/>
                  <a:pt x="854" y="322"/>
                </a:cubicBezTo>
                <a:cubicBezTo>
                  <a:pt x="845" y="322"/>
                  <a:pt x="845" y="322"/>
                  <a:pt x="832" y="329"/>
                </a:cubicBezTo>
                <a:cubicBezTo>
                  <a:pt x="828" y="327"/>
                  <a:pt x="828" y="327"/>
                  <a:pt x="828" y="327"/>
                </a:cubicBezTo>
                <a:cubicBezTo>
                  <a:pt x="830" y="325"/>
                  <a:pt x="830" y="325"/>
                  <a:pt x="830" y="325"/>
                </a:cubicBezTo>
                <a:cubicBezTo>
                  <a:pt x="832" y="325"/>
                  <a:pt x="832" y="325"/>
                  <a:pt x="832" y="325"/>
                </a:cubicBezTo>
                <a:cubicBezTo>
                  <a:pt x="832" y="323"/>
                  <a:pt x="832" y="323"/>
                  <a:pt x="832" y="323"/>
                </a:cubicBezTo>
                <a:cubicBezTo>
                  <a:pt x="815" y="314"/>
                  <a:pt x="775" y="329"/>
                  <a:pt x="775" y="331"/>
                </a:cubicBezTo>
                <a:cubicBezTo>
                  <a:pt x="769" y="325"/>
                  <a:pt x="769" y="325"/>
                  <a:pt x="769" y="325"/>
                </a:cubicBezTo>
                <a:cubicBezTo>
                  <a:pt x="769" y="323"/>
                  <a:pt x="769" y="323"/>
                  <a:pt x="769" y="323"/>
                </a:cubicBezTo>
                <a:cubicBezTo>
                  <a:pt x="771" y="323"/>
                  <a:pt x="771" y="323"/>
                  <a:pt x="771" y="323"/>
                </a:cubicBezTo>
                <a:cubicBezTo>
                  <a:pt x="771" y="323"/>
                  <a:pt x="771" y="323"/>
                  <a:pt x="771" y="322"/>
                </a:cubicBezTo>
                <a:cubicBezTo>
                  <a:pt x="753" y="325"/>
                  <a:pt x="733" y="322"/>
                  <a:pt x="733" y="322"/>
                </a:cubicBezTo>
                <a:cubicBezTo>
                  <a:pt x="732" y="322"/>
                  <a:pt x="731" y="322"/>
                  <a:pt x="731" y="322"/>
                </a:cubicBezTo>
                <a:cubicBezTo>
                  <a:pt x="731" y="322"/>
                  <a:pt x="731" y="322"/>
                  <a:pt x="731" y="322"/>
                </a:cubicBezTo>
                <a:cubicBezTo>
                  <a:pt x="729" y="316"/>
                  <a:pt x="727" y="311"/>
                  <a:pt x="725" y="305"/>
                </a:cubicBezTo>
                <a:cubicBezTo>
                  <a:pt x="727" y="305"/>
                  <a:pt x="727" y="303"/>
                  <a:pt x="729" y="301"/>
                </a:cubicBezTo>
                <a:cubicBezTo>
                  <a:pt x="735" y="294"/>
                  <a:pt x="736" y="294"/>
                  <a:pt x="744" y="290"/>
                </a:cubicBezTo>
                <a:cubicBezTo>
                  <a:pt x="746" y="290"/>
                  <a:pt x="746" y="290"/>
                  <a:pt x="746" y="290"/>
                </a:cubicBezTo>
                <a:cubicBezTo>
                  <a:pt x="746" y="289"/>
                  <a:pt x="742" y="285"/>
                  <a:pt x="742" y="283"/>
                </a:cubicBezTo>
                <a:cubicBezTo>
                  <a:pt x="744" y="281"/>
                  <a:pt x="746" y="279"/>
                  <a:pt x="747" y="277"/>
                </a:cubicBezTo>
                <a:cubicBezTo>
                  <a:pt x="747" y="277"/>
                  <a:pt x="747" y="277"/>
                  <a:pt x="747" y="276"/>
                </a:cubicBezTo>
                <a:cubicBezTo>
                  <a:pt x="749" y="276"/>
                  <a:pt x="749" y="276"/>
                  <a:pt x="749" y="276"/>
                </a:cubicBezTo>
                <a:cubicBezTo>
                  <a:pt x="749" y="274"/>
                  <a:pt x="749" y="274"/>
                  <a:pt x="749" y="274"/>
                </a:cubicBezTo>
                <a:cubicBezTo>
                  <a:pt x="749" y="272"/>
                  <a:pt x="749" y="272"/>
                  <a:pt x="749" y="272"/>
                </a:cubicBezTo>
                <a:cubicBezTo>
                  <a:pt x="751" y="272"/>
                  <a:pt x="751" y="272"/>
                  <a:pt x="751" y="272"/>
                </a:cubicBezTo>
                <a:cubicBezTo>
                  <a:pt x="751" y="272"/>
                  <a:pt x="751" y="272"/>
                  <a:pt x="751" y="270"/>
                </a:cubicBezTo>
                <a:cubicBezTo>
                  <a:pt x="720" y="277"/>
                  <a:pt x="724" y="322"/>
                  <a:pt x="691" y="327"/>
                </a:cubicBezTo>
                <a:cubicBezTo>
                  <a:pt x="685" y="331"/>
                  <a:pt x="685" y="331"/>
                  <a:pt x="685" y="331"/>
                </a:cubicBezTo>
                <a:cubicBezTo>
                  <a:pt x="687" y="329"/>
                  <a:pt x="687" y="329"/>
                  <a:pt x="687" y="329"/>
                </a:cubicBezTo>
                <a:cubicBezTo>
                  <a:pt x="678" y="329"/>
                  <a:pt x="674" y="329"/>
                  <a:pt x="669" y="340"/>
                </a:cubicBezTo>
                <a:cubicBezTo>
                  <a:pt x="669" y="338"/>
                  <a:pt x="667" y="334"/>
                  <a:pt x="667" y="333"/>
                </a:cubicBezTo>
                <a:cubicBezTo>
                  <a:pt x="605" y="373"/>
                  <a:pt x="605" y="373"/>
                  <a:pt x="566" y="382"/>
                </a:cubicBezTo>
                <a:cubicBezTo>
                  <a:pt x="566" y="380"/>
                  <a:pt x="568" y="377"/>
                  <a:pt x="568" y="375"/>
                </a:cubicBezTo>
                <a:cubicBezTo>
                  <a:pt x="568" y="371"/>
                  <a:pt x="568" y="371"/>
                  <a:pt x="568" y="371"/>
                </a:cubicBezTo>
                <a:cubicBezTo>
                  <a:pt x="566" y="371"/>
                  <a:pt x="566" y="371"/>
                  <a:pt x="566" y="371"/>
                </a:cubicBezTo>
                <a:cubicBezTo>
                  <a:pt x="566" y="371"/>
                  <a:pt x="566" y="371"/>
                  <a:pt x="564" y="371"/>
                </a:cubicBezTo>
                <a:cubicBezTo>
                  <a:pt x="562" y="371"/>
                  <a:pt x="562" y="371"/>
                  <a:pt x="562" y="371"/>
                </a:cubicBezTo>
                <a:cubicBezTo>
                  <a:pt x="557" y="384"/>
                  <a:pt x="557" y="384"/>
                  <a:pt x="550" y="391"/>
                </a:cubicBezTo>
                <a:cubicBezTo>
                  <a:pt x="528" y="386"/>
                  <a:pt x="528" y="386"/>
                  <a:pt x="518" y="388"/>
                </a:cubicBezTo>
                <a:cubicBezTo>
                  <a:pt x="518" y="391"/>
                  <a:pt x="517" y="395"/>
                  <a:pt x="517" y="399"/>
                </a:cubicBezTo>
                <a:cubicBezTo>
                  <a:pt x="533" y="415"/>
                  <a:pt x="533" y="415"/>
                  <a:pt x="528" y="424"/>
                </a:cubicBezTo>
                <a:cubicBezTo>
                  <a:pt x="529" y="428"/>
                  <a:pt x="533" y="433"/>
                  <a:pt x="535" y="439"/>
                </a:cubicBezTo>
                <a:cubicBezTo>
                  <a:pt x="533" y="445"/>
                  <a:pt x="529" y="450"/>
                  <a:pt x="528" y="456"/>
                </a:cubicBezTo>
                <a:cubicBezTo>
                  <a:pt x="528" y="456"/>
                  <a:pt x="528" y="456"/>
                  <a:pt x="526" y="456"/>
                </a:cubicBezTo>
                <a:cubicBezTo>
                  <a:pt x="526" y="456"/>
                  <a:pt x="528" y="456"/>
                  <a:pt x="528" y="454"/>
                </a:cubicBezTo>
                <a:cubicBezTo>
                  <a:pt x="485" y="490"/>
                  <a:pt x="485" y="490"/>
                  <a:pt x="460" y="483"/>
                </a:cubicBezTo>
                <a:cubicBezTo>
                  <a:pt x="407" y="468"/>
                  <a:pt x="405" y="476"/>
                  <a:pt x="399" y="492"/>
                </a:cubicBezTo>
                <a:cubicBezTo>
                  <a:pt x="387" y="525"/>
                  <a:pt x="354" y="545"/>
                  <a:pt x="341" y="580"/>
                </a:cubicBezTo>
                <a:cubicBezTo>
                  <a:pt x="344" y="580"/>
                  <a:pt x="344" y="580"/>
                  <a:pt x="344" y="580"/>
                </a:cubicBezTo>
                <a:cubicBezTo>
                  <a:pt x="346" y="580"/>
                  <a:pt x="346" y="582"/>
                  <a:pt x="346" y="582"/>
                </a:cubicBezTo>
                <a:cubicBezTo>
                  <a:pt x="339" y="595"/>
                  <a:pt x="339" y="595"/>
                  <a:pt x="330" y="606"/>
                </a:cubicBezTo>
                <a:cubicBezTo>
                  <a:pt x="326" y="608"/>
                  <a:pt x="326" y="608"/>
                  <a:pt x="326" y="610"/>
                </a:cubicBezTo>
                <a:cubicBezTo>
                  <a:pt x="348" y="615"/>
                  <a:pt x="348" y="615"/>
                  <a:pt x="361" y="613"/>
                </a:cubicBezTo>
                <a:cubicBezTo>
                  <a:pt x="364" y="621"/>
                  <a:pt x="364" y="630"/>
                  <a:pt x="370" y="639"/>
                </a:cubicBezTo>
                <a:cubicBezTo>
                  <a:pt x="387" y="635"/>
                  <a:pt x="401" y="626"/>
                  <a:pt x="420" y="630"/>
                </a:cubicBezTo>
                <a:cubicBezTo>
                  <a:pt x="423" y="628"/>
                  <a:pt x="423" y="628"/>
                  <a:pt x="423" y="628"/>
                </a:cubicBezTo>
                <a:cubicBezTo>
                  <a:pt x="425" y="628"/>
                  <a:pt x="425" y="630"/>
                  <a:pt x="425" y="630"/>
                </a:cubicBezTo>
                <a:cubicBezTo>
                  <a:pt x="427" y="630"/>
                  <a:pt x="427" y="630"/>
                  <a:pt x="427" y="630"/>
                </a:cubicBezTo>
                <a:cubicBezTo>
                  <a:pt x="429" y="630"/>
                  <a:pt x="429" y="630"/>
                  <a:pt x="429" y="630"/>
                </a:cubicBezTo>
                <a:cubicBezTo>
                  <a:pt x="432" y="623"/>
                  <a:pt x="432" y="623"/>
                  <a:pt x="473" y="589"/>
                </a:cubicBezTo>
                <a:cubicBezTo>
                  <a:pt x="465" y="560"/>
                  <a:pt x="575" y="496"/>
                  <a:pt x="588" y="503"/>
                </a:cubicBezTo>
                <a:cubicBezTo>
                  <a:pt x="590" y="505"/>
                  <a:pt x="592" y="507"/>
                  <a:pt x="594" y="509"/>
                </a:cubicBezTo>
                <a:cubicBezTo>
                  <a:pt x="654" y="494"/>
                  <a:pt x="654" y="494"/>
                  <a:pt x="654" y="494"/>
                </a:cubicBezTo>
                <a:cubicBezTo>
                  <a:pt x="661" y="516"/>
                  <a:pt x="661" y="516"/>
                  <a:pt x="665" y="522"/>
                </a:cubicBezTo>
                <a:cubicBezTo>
                  <a:pt x="665" y="529"/>
                  <a:pt x="665" y="529"/>
                  <a:pt x="665" y="529"/>
                </a:cubicBezTo>
                <a:cubicBezTo>
                  <a:pt x="665" y="533"/>
                  <a:pt x="667" y="533"/>
                  <a:pt x="667" y="533"/>
                </a:cubicBezTo>
                <a:cubicBezTo>
                  <a:pt x="667" y="533"/>
                  <a:pt x="667" y="533"/>
                  <a:pt x="669" y="533"/>
                </a:cubicBezTo>
                <a:cubicBezTo>
                  <a:pt x="670" y="533"/>
                  <a:pt x="670" y="533"/>
                  <a:pt x="670" y="533"/>
                </a:cubicBezTo>
                <a:cubicBezTo>
                  <a:pt x="670" y="533"/>
                  <a:pt x="670" y="533"/>
                  <a:pt x="670" y="534"/>
                </a:cubicBezTo>
                <a:cubicBezTo>
                  <a:pt x="672" y="534"/>
                  <a:pt x="672" y="534"/>
                  <a:pt x="672" y="534"/>
                </a:cubicBezTo>
                <a:cubicBezTo>
                  <a:pt x="680" y="551"/>
                  <a:pt x="696" y="564"/>
                  <a:pt x="707" y="579"/>
                </a:cubicBezTo>
                <a:cubicBezTo>
                  <a:pt x="709" y="579"/>
                  <a:pt x="709" y="579"/>
                  <a:pt x="709" y="579"/>
                </a:cubicBezTo>
                <a:cubicBezTo>
                  <a:pt x="738" y="634"/>
                  <a:pt x="713" y="630"/>
                  <a:pt x="663" y="624"/>
                </a:cubicBezTo>
                <a:cubicBezTo>
                  <a:pt x="661" y="628"/>
                  <a:pt x="660" y="630"/>
                  <a:pt x="660" y="632"/>
                </a:cubicBezTo>
                <a:cubicBezTo>
                  <a:pt x="667" y="643"/>
                  <a:pt x="670" y="648"/>
                  <a:pt x="691" y="657"/>
                </a:cubicBezTo>
                <a:cubicBezTo>
                  <a:pt x="698" y="652"/>
                  <a:pt x="698" y="652"/>
                  <a:pt x="707" y="637"/>
                </a:cubicBezTo>
                <a:cubicBezTo>
                  <a:pt x="718" y="637"/>
                  <a:pt x="718" y="637"/>
                  <a:pt x="731" y="624"/>
                </a:cubicBezTo>
                <a:cubicBezTo>
                  <a:pt x="736" y="621"/>
                  <a:pt x="736" y="619"/>
                  <a:pt x="736" y="619"/>
                </a:cubicBezTo>
                <a:cubicBezTo>
                  <a:pt x="736" y="617"/>
                  <a:pt x="736" y="617"/>
                  <a:pt x="736" y="617"/>
                </a:cubicBezTo>
                <a:cubicBezTo>
                  <a:pt x="736" y="617"/>
                  <a:pt x="736" y="617"/>
                  <a:pt x="736" y="615"/>
                </a:cubicBezTo>
                <a:cubicBezTo>
                  <a:pt x="738" y="615"/>
                  <a:pt x="738" y="615"/>
                  <a:pt x="738" y="615"/>
                </a:cubicBezTo>
                <a:cubicBezTo>
                  <a:pt x="738" y="613"/>
                  <a:pt x="738" y="613"/>
                  <a:pt x="738" y="613"/>
                </a:cubicBezTo>
                <a:cubicBezTo>
                  <a:pt x="738" y="612"/>
                  <a:pt x="738" y="612"/>
                  <a:pt x="738" y="612"/>
                </a:cubicBezTo>
                <a:cubicBezTo>
                  <a:pt x="740" y="612"/>
                  <a:pt x="740" y="612"/>
                  <a:pt x="740" y="612"/>
                </a:cubicBezTo>
                <a:cubicBezTo>
                  <a:pt x="742" y="612"/>
                  <a:pt x="742" y="612"/>
                  <a:pt x="742" y="612"/>
                </a:cubicBezTo>
                <a:cubicBezTo>
                  <a:pt x="744" y="612"/>
                  <a:pt x="744" y="612"/>
                  <a:pt x="744" y="612"/>
                </a:cubicBezTo>
                <a:cubicBezTo>
                  <a:pt x="744" y="608"/>
                  <a:pt x="740" y="601"/>
                  <a:pt x="736" y="597"/>
                </a:cubicBezTo>
                <a:cubicBezTo>
                  <a:pt x="738" y="593"/>
                  <a:pt x="742" y="588"/>
                  <a:pt x="746" y="584"/>
                </a:cubicBezTo>
                <a:cubicBezTo>
                  <a:pt x="751" y="586"/>
                  <a:pt x="757" y="589"/>
                  <a:pt x="758" y="595"/>
                </a:cubicBezTo>
                <a:cubicBezTo>
                  <a:pt x="760" y="591"/>
                  <a:pt x="762" y="588"/>
                  <a:pt x="762" y="584"/>
                </a:cubicBezTo>
                <a:cubicBezTo>
                  <a:pt x="755" y="575"/>
                  <a:pt x="744" y="571"/>
                  <a:pt x="738" y="562"/>
                </a:cubicBezTo>
                <a:cubicBezTo>
                  <a:pt x="722" y="542"/>
                  <a:pt x="720" y="514"/>
                  <a:pt x="698" y="500"/>
                </a:cubicBezTo>
                <a:cubicBezTo>
                  <a:pt x="698" y="492"/>
                  <a:pt x="698" y="492"/>
                  <a:pt x="702" y="476"/>
                </a:cubicBezTo>
                <a:cubicBezTo>
                  <a:pt x="707" y="474"/>
                  <a:pt x="713" y="472"/>
                  <a:pt x="718" y="470"/>
                </a:cubicBezTo>
                <a:cubicBezTo>
                  <a:pt x="718" y="487"/>
                  <a:pt x="718" y="487"/>
                  <a:pt x="718" y="487"/>
                </a:cubicBezTo>
                <a:cubicBezTo>
                  <a:pt x="718" y="489"/>
                  <a:pt x="718" y="489"/>
                  <a:pt x="720" y="489"/>
                </a:cubicBezTo>
                <a:cubicBezTo>
                  <a:pt x="722" y="489"/>
                  <a:pt x="722" y="489"/>
                  <a:pt x="722" y="489"/>
                </a:cubicBezTo>
                <a:cubicBezTo>
                  <a:pt x="724" y="487"/>
                  <a:pt x="725" y="483"/>
                  <a:pt x="727" y="481"/>
                </a:cubicBezTo>
                <a:cubicBezTo>
                  <a:pt x="729" y="479"/>
                  <a:pt x="729" y="479"/>
                  <a:pt x="729" y="479"/>
                </a:cubicBezTo>
                <a:cubicBezTo>
                  <a:pt x="729" y="479"/>
                  <a:pt x="729" y="479"/>
                  <a:pt x="729" y="481"/>
                </a:cubicBezTo>
                <a:cubicBezTo>
                  <a:pt x="731" y="525"/>
                  <a:pt x="786" y="540"/>
                  <a:pt x="784" y="584"/>
                </a:cubicBezTo>
                <a:cubicBezTo>
                  <a:pt x="786" y="604"/>
                  <a:pt x="801" y="617"/>
                  <a:pt x="808" y="634"/>
                </a:cubicBezTo>
                <a:cubicBezTo>
                  <a:pt x="812" y="634"/>
                  <a:pt x="813" y="634"/>
                  <a:pt x="817" y="635"/>
                </a:cubicBezTo>
                <a:cubicBezTo>
                  <a:pt x="819" y="635"/>
                  <a:pt x="819" y="635"/>
                  <a:pt x="819" y="635"/>
                </a:cubicBezTo>
                <a:cubicBezTo>
                  <a:pt x="815" y="639"/>
                  <a:pt x="810" y="645"/>
                  <a:pt x="808" y="648"/>
                </a:cubicBezTo>
                <a:cubicBezTo>
                  <a:pt x="810" y="650"/>
                  <a:pt x="812" y="652"/>
                  <a:pt x="813" y="654"/>
                </a:cubicBezTo>
                <a:cubicBezTo>
                  <a:pt x="813" y="657"/>
                  <a:pt x="812" y="659"/>
                  <a:pt x="810" y="663"/>
                </a:cubicBezTo>
                <a:cubicBezTo>
                  <a:pt x="813" y="667"/>
                  <a:pt x="819" y="672"/>
                  <a:pt x="824" y="676"/>
                </a:cubicBezTo>
                <a:cubicBezTo>
                  <a:pt x="828" y="679"/>
                  <a:pt x="828" y="681"/>
                  <a:pt x="828" y="681"/>
                </a:cubicBezTo>
                <a:cubicBezTo>
                  <a:pt x="835" y="681"/>
                  <a:pt x="835" y="681"/>
                  <a:pt x="835" y="683"/>
                </a:cubicBezTo>
                <a:cubicBezTo>
                  <a:pt x="835" y="678"/>
                  <a:pt x="835" y="670"/>
                  <a:pt x="834" y="667"/>
                </a:cubicBezTo>
                <a:cubicBezTo>
                  <a:pt x="835" y="665"/>
                  <a:pt x="839" y="661"/>
                  <a:pt x="841" y="659"/>
                </a:cubicBezTo>
                <a:cubicBezTo>
                  <a:pt x="841" y="652"/>
                  <a:pt x="841" y="652"/>
                  <a:pt x="841" y="652"/>
                </a:cubicBezTo>
                <a:cubicBezTo>
                  <a:pt x="841" y="650"/>
                  <a:pt x="841" y="650"/>
                  <a:pt x="841" y="650"/>
                </a:cubicBezTo>
                <a:cubicBezTo>
                  <a:pt x="841" y="650"/>
                  <a:pt x="843" y="650"/>
                  <a:pt x="843" y="648"/>
                </a:cubicBezTo>
                <a:cubicBezTo>
                  <a:pt x="845" y="650"/>
                  <a:pt x="848" y="650"/>
                  <a:pt x="850" y="650"/>
                </a:cubicBezTo>
                <a:cubicBezTo>
                  <a:pt x="852" y="656"/>
                  <a:pt x="852" y="656"/>
                  <a:pt x="852" y="656"/>
                </a:cubicBezTo>
                <a:cubicBezTo>
                  <a:pt x="852" y="656"/>
                  <a:pt x="852" y="656"/>
                  <a:pt x="854" y="656"/>
                </a:cubicBezTo>
                <a:cubicBezTo>
                  <a:pt x="854" y="645"/>
                  <a:pt x="854" y="645"/>
                  <a:pt x="843" y="632"/>
                </a:cubicBezTo>
                <a:cubicBezTo>
                  <a:pt x="843" y="632"/>
                  <a:pt x="843" y="632"/>
                  <a:pt x="841" y="632"/>
                </a:cubicBezTo>
                <a:cubicBezTo>
                  <a:pt x="839" y="632"/>
                  <a:pt x="839" y="632"/>
                  <a:pt x="839" y="632"/>
                </a:cubicBezTo>
                <a:cubicBezTo>
                  <a:pt x="839" y="630"/>
                  <a:pt x="839" y="630"/>
                  <a:pt x="839" y="630"/>
                </a:cubicBezTo>
                <a:cubicBezTo>
                  <a:pt x="837" y="630"/>
                  <a:pt x="837" y="630"/>
                  <a:pt x="837" y="630"/>
                </a:cubicBezTo>
                <a:cubicBezTo>
                  <a:pt x="837" y="626"/>
                  <a:pt x="837" y="619"/>
                  <a:pt x="835" y="613"/>
                </a:cubicBezTo>
                <a:cubicBezTo>
                  <a:pt x="835" y="612"/>
                  <a:pt x="835" y="612"/>
                  <a:pt x="835" y="612"/>
                </a:cubicBezTo>
                <a:cubicBezTo>
                  <a:pt x="837" y="612"/>
                  <a:pt x="837" y="612"/>
                  <a:pt x="837" y="612"/>
                </a:cubicBezTo>
                <a:cubicBezTo>
                  <a:pt x="839" y="612"/>
                  <a:pt x="839" y="612"/>
                  <a:pt x="839" y="612"/>
                </a:cubicBezTo>
                <a:cubicBezTo>
                  <a:pt x="839" y="619"/>
                  <a:pt x="839" y="619"/>
                  <a:pt x="841" y="619"/>
                </a:cubicBezTo>
                <a:cubicBezTo>
                  <a:pt x="841" y="617"/>
                  <a:pt x="841" y="617"/>
                  <a:pt x="841" y="617"/>
                </a:cubicBezTo>
                <a:cubicBezTo>
                  <a:pt x="843" y="617"/>
                  <a:pt x="843" y="617"/>
                  <a:pt x="843" y="617"/>
                </a:cubicBezTo>
                <a:cubicBezTo>
                  <a:pt x="841" y="612"/>
                  <a:pt x="839" y="606"/>
                  <a:pt x="835" y="602"/>
                </a:cubicBezTo>
                <a:cubicBezTo>
                  <a:pt x="835" y="602"/>
                  <a:pt x="835" y="602"/>
                  <a:pt x="835" y="601"/>
                </a:cubicBezTo>
                <a:cubicBezTo>
                  <a:pt x="835" y="599"/>
                  <a:pt x="835" y="599"/>
                  <a:pt x="835" y="599"/>
                </a:cubicBezTo>
                <a:cubicBezTo>
                  <a:pt x="835" y="599"/>
                  <a:pt x="835" y="599"/>
                  <a:pt x="835" y="597"/>
                </a:cubicBezTo>
                <a:cubicBezTo>
                  <a:pt x="837" y="597"/>
                  <a:pt x="837" y="597"/>
                  <a:pt x="837" y="597"/>
                </a:cubicBezTo>
                <a:cubicBezTo>
                  <a:pt x="837" y="595"/>
                  <a:pt x="837" y="595"/>
                  <a:pt x="837" y="595"/>
                </a:cubicBezTo>
                <a:cubicBezTo>
                  <a:pt x="837" y="593"/>
                  <a:pt x="837" y="593"/>
                  <a:pt x="837" y="593"/>
                </a:cubicBezTo>
                <a:cubicBezTo>
                  <a:pt x="841" y="595"/>
                  <a:pt x="846" y="599"/>
                  <a:pt x="852" y="599"/>
                </a:cubicBezTo>
                <a:cubicBezTo>
                  <a:pt x="852" y="597"/>
                  <a:pt x="854" y="595"/>
                  <a:pt x="854" y="591"/>
                </a:cubicBezTo>
                <a:cubicBezTo>
                  <a:pt x="867" y="586"/>
                  <a:pt x="877" y="580"/>
                  <a:pt x="894" y="595"/>
                </a:cubicBezTo>
                <a:cubicBezTo>
                  <a:pt x="896" y="595"/>
                  <a:pt x="900" y="593"/>
                  <a:pt x="903" y="593"/>
                </a:cubicBezTo>
                <a:cubicBezTo>
                  <a:pt x="900" y="595"/>
                  <a:pt x="896" y="602"/>
                  <a:pt x="896" y="606"/>
                </a:cubicBezTo>
                <a:cubicBezTo>
                  <a:pt x="894" y="613"/>
                  <a:pt x="894" y="613"/>
                  <a:pt x="894" y="613"/>
                </a:cubicBezTo>
                <a:cubicBezTo>
                  <a:pt x="894" y="613"/>
                  <a:pt x="894" y="613"/>
                  <a:pt x="896" y="613"/>
                </a:cubicBezTo>
                <a:cubicBezTo>
                  <a:pt x="896" y="613"/>
                  <a:pt x="896" y="613"/>
                  <a:pt x="898" y="613"/>
                </a:cubicBezTo>
                <a:cubicBezTo>
                  <a:pt x="898" y="613"/>
                  <a:pt x="898" y="613"/>
                  <a:pt x="900" y="613"/>
                </a:cubicBezTo>
                <a:cubicBezTo>
                  <a:pt x="900" y="615"/>
                  <a:pt x="900" y="615"/>
                  <a:pt x="900" y="615"/>
                </a:cubicBezTo>
                <a:cubicBezTo>
                  <a:pt x="901" y="619"/>
                  <a:pt x="901" y="628"/>
                  <a:pt x="903" y="634"/>
                </a:cubicBezTo>
                <a:cubicBezTo>
                  <a:pt x="896" y="634"/>
                  <a:pt x="894" y="634"/>
                  <a:pt x="894" y="635"/>
                </a:cubicBezTo>
                <a:cubicBezTo>
                  <a:pt x="894" y="641"/>
                  <a:pt x="907" y="663"/>
                  <a:pt x="921" y="670"/>
                </a:cubicBezTo>
                <a:cubicBezTo>
                  <a:pt x="918" y="672"/>
                  <a:pt x="916" y="672"/>
                  <a:pt x="914" y="674"/>
                </a:cubicBezTo>
                <a:cubicBezTo>
                  <a:pt x="916" y="676"/>
                  <a:pt x="918" y="678"/>
                  <a:pt x="920" y="679"/>
                </a:cubicBezTo>
                <a:cubicBezTo>
                  <a:pt x="918" y="681"/>
                  <a:pt x="916" y="683"/>
                  <a:pt x="916" y="685"/>
                </a:cubicBezTo>
                <a:cubicBezTo>
                  <a:pt x="940" y="687"/>
                  <a:pt x="940" y="687"/>
                  <a:pt x="953" y="701"/>
                </a:cubicBezTo>
                <a:cubicBezTo>
                  <a:pt x="958" y="700"/>
                  <a:pt x="965" y="698"/>
                  <a:pt x="969" y="696"/>
                </a:cubicBezTo>
                <a:cubicBezTo>
                  <a:pt x="971" y="692"/>
                  <a:pt x="971" y="689"/>
                  <a:pt x="973" y="687"/>
                </a:cubicBezTo>
                <a:cubicBezTo>
                  <a:pt x="989" y="689"/>
                  <a:pt x="995" y="690"/>
                  <a:pt x="1006" y="705"/>
                </a:cubicBezTo>
                <a:cubicBezTo>
                  <a:pt x="1026" y="705"/>
                  <a:pt x="1026" y="705"/>
                  <a:pt x="1033" y="689"/>
                </a:cubicBezTo>
                <a:cubicBezTo>
                  <a:pt x="1042" y="689"/>
                  <a:pt x="1050" y="692"/>
                  <a:pt x="1059" y="690"/>
                </a:cubicBezTo>
                <a:cubicBezTo>
                  <a:pt x="1059" y="696"/>
                  <a:pt x="1057" y="703"/>
                  <a:pt x="1055" y="709"/>
                </a:cubicBezTo>
                <a:cubicBezTo>
                  <a:pt x="1068" y="736"/>
                  <a:pt x="1064" y="746"/>
                  <a:pt x="1050" y="771"/>
                </a:cubicBezTo>
                <a:cubicBezTo>
                  <a:pt x="1050" y="773"/>
                  <a:pt x="1048" y="773"/>
                  <a:pt x="1048" y="773"/>
                </a:cubicBezTo>
                <a:cubicBezTo>
                  <a:pt x="1048" y="775"/>
                  <a:pt x="1048" y="775"/>
                  <a:pt x="1048" y="775"/>
                </a:cubicBezTo>
                <a:cubicBezTo>
                  <a:pt x="1048" y="779"/>
                  <a:pt x="1048" y="779"/>
                  <a:pt x="1048" y="779"/>
                </a:cubicBezTo>
                <a:cubicBezTo>
                  <a:pt x="1048" y="779"/>
                  <a:pt x="1048" y="779"/>
                  <a:pt x="1048" y="780"/>
                </a:cubicBezTo>
                <a:cubicBezTo>
                  <a:pt x="1048" y="780"/>
                  <a:pt x="1048" y="780"/>
                  <a:pt x="1048" y="782"/>
                </a:cubicBezTo>
                <a:cubicBezTo>
                  <a:pt x="1048" y="782"/>
                  <a:pt x="1048" y="782"/>
                  <a:pt x="1048" y="784"/>
                </a:cubicBezTo>
                <a:cubicBezTo>
                  <a:pt x="1041" y="808"/>
                  <a:pt x="1037" y="812"/>
                  <a:pt x="1030" y="824"/>
                </a:cubicBezTo>
                <a:cubicBezTo>
                  <a:pt x="1006" y="824"/>
                  <a:pt x="986" y="813"/>
                  <a:pt x="960" y="815"/>
                </a:cubicBezTo>
                <a:cubicBezTo>
                  <a:pt x="954" y="817"/>
                  <a:pt x="954" y="817"/>
                  <a:pt x="953" y="817"/>
                </a:cubicBezTo>
                <a:cubicBezTo>
                  <a:pt x="953" y="817"/>
                  <a:pt x="953" y="817"/>
                  <a:pt x="951" y="817"/>
                </a:cubicBezTo>
                <a:cubicBezTo>
                  <a:pt x="951" y="819"/>
                  <a:pt x="951" y="819"/>
                  <a:pt x="951" y="819"/>
                </a:cubicBezTo>
                <a:cubicBezTo>
                  <a:pt x="951" y="821"/>
                  <a:pt x="951" y="821"/>
                  <a:pt x="951" y="821"/>
                </a:cubicBezTo>
                <a:cubicBezTo>
                  <a:pt x="949" y="821"/>
                  <a:pt x="949" y="821"/>
                  <a:pt x="949" y="821"/>
                </a:cubicBezTo>
                <a:cubicBezTo>
                  <a:pt x="949" y="821"/>
                  <a:pt x="949" y="821"/>
                  <a:pt x="949" y="823"/>
                </a:cubicBezTo>
                <a:cubicBezTo>
                  <a:pt x="920" y="830"/>
                  <a:pt x="894" y="804"/>
                  <a:pt x="865" y="808"/>
                </a:cubicBezTo>
                <a:cubicBezTo>
                  <a:pt x="854" y="795"/>
                  <a:pt x="854" y="795"/>
                  <a:pt x="845" y="795"/>
                </a:cubicBezTo>
                <a:cubicBezTo>
                  <a:pt x="843" y="795"/>
                  <a:pt x="843" y="793"/>
                  <a:pt x="843" y="793"/>
                </a:cubicBezTo>
                <a:cubicBezTo>
                  <a:pt x="843" y="791"/>
                  <a:pt x="843" y="791"/>
                  <a:pt x="843" y="791"/>
                </a:cubicBezTo>
                <a:cubicBezTo>
                  <a:pt x="843" y="791"/>
                  <a:pt x="843" y="791"/>
                  <a:pt x="843" y="790"/>
                </a:cubicBezTo>
                <a:cubicBezTo>
                  <a:pt x="843" y="790"/>
                  <a:pt x="843" y="790"/>
                  <a:pt x="841" y="790"/>
                </a:cubicBezTo>
                <a:cubicBezTo>
                  <a:pt x="839" y="790"/>
                  <a:pt x="839" y="790"/>
                  <a:pt x="839" y="790"/>
                </a:cubicBezTo>
                <a:cubicBezTo>
                  <a:pt x="837" y="788"/>
                  <a:pt x="837" y="788"/>
                  <a:pt x="837" y="788"/>
                </a:cubicBezTo>
                <a:cubicBezTo>
                  <a:pt x="834" y="788"/>
                  <a:pt x="834" y="788"/>
                  <a:pt x="834" y="788"/>
                </a:cubicBezTo>
                <a:cubicBezTo>
                  <a:pt x="834" y="788"/>
                  <a:pt x="834" y="788"/>
                  <a:pt x="832" y="788"/>
                </a:cubicBezTo>
                <a:cubicBezTo>
                  <a:pt x="832" y="788"/>
                  <a:pt x="832" y="788"/>
                  <a:pt x="830" y="788"/>
                </a:cubicBezTo>
                <a:cubicBezTo>
                  <a:pt x="830" y="786"/>
                  <a:pt x="830" y="782"/>
                  <a:pt x="828" y="780"/>
                </a:cubicBezTo>
                <a:cubicBezTo>
                  <a:pt x="797" y="764"/>
                  <a:pt x="779" y="762"/>
                  <a:pt x="760" y="793"/>
                </a:cubicBezTo>
                <a:cubicBezTo>
                  <a:pt x="762" y="795"/>
                  <a:pt x="764" y="799"/>
                  <a:pt x="766" y="801"/>
                </a:cubicBezTo>
                <a:cubicBezTo>
                  <a:pt x="764" y="810"/>
                  <a:pt x="762" y="813"/>
                  <a:pt x="755" y="824"/>
                </a:cubicBezTo>
                <a:cubicBezTo>
                  <a:pt x="746" y="826"/>
                  <a:pt x="746" y="826"/>
                  <a:pt x="680" y="791"/>
                </a:cubicBezTo>
                <a:cubicBezTo>
                  <a:pt x="678" y="786"/>
                  <a:pt x="676" y="777"/>
                  <a:pt x="676" y="771"/>
                </a:cubicBezTo>
                <a:cubicBezTo>
                  <a:pt x="672" y="769"/>
                  <a:pt x="667" y="766"/>
                  <a:pt x="663" y="764"/>
                </a:cubicBezTo>
                <a:cubicBezTo>
                  <a:pt x="661" y="760"/>
                  <a:pt x="661" y="760"/>
                  <a:pt x="660" y="760"/>
                </a:cubicBezTo>
                <a:cubicBezTo>
                  <a:pt x="660" y="760"/>
                  <a:pt x="660" y="760"/>
                  <a:pt x="658" y="760"/>
                </a:cubicBezTo>
                <a:cubicBezTo>
                  <a:pt x="658" y="760"/>
                  <a:pt x="658" y="760"/>
                  <a:pt x="656" y="760"/>
                </a:cubicBezTo>
                <a:cubicBezTo>
                  <a:pt x="656" y="760"/>
                  <a:pt x="656" y="760"/>
                  <a:pt x="654" y="760"/>
                </a:cubicBezTo>
                <a:cubicBezTo>
                  <a:pt x="654" y="758"/>
                  <a:pt x="652" y="758"/>
                  <a:pt x="652" y="758"/>
                </a:cubicBezTo>
                <a:cubicBezTo>
                  <a:pt x="647" y="758"/>
                  <a:pt x="647" y="758"/>
                  <a:pt x="647" y="758"/>
                </a:cubicBezTo>
                <a:cubicBezTo>
                  <a:pt x="645" y="757"/>
                  <a:pt x="643" y="755"/>
                  <a:pt x="641" y="753"/>
                </a:cubicBezTo>
                <a:cubicBezTo>
                  <a:pt x="615" y="753"/>
                  <a:pt x="615" y="753"/>
                  <a:pt x="603" y="740"/>
                </a:cubicBezTo>
                <a:cubicBezTo>
                  <a:pt x="601" y="733"/>
                  <a:pt x="601" y="733"/>
                  <a:pt x="601" y="733"/>
                </a:cubicBezTo>
                <a:cubicBezTo>
                  <a:pt x="599" y="733"/>
                  <a:pt x="599" y="733"/>
                  <a:pt x="599" y="733"/>
                </a:cubicBezTo>
                <a:cubicBezTo>
                  <a:pt x="597" y="733"/>
                  <a:pt x="597" y="733"/>
                  <a:pt x="597" y="733"/>
                </a:cubicBezTo>
                <a:cubicBezTo>
                  <a:pt x="601" y="731"/>
                  <a:pt x="601" y="731"/>
                  <a:pt x="601" y="731"/>
                </a:cubicBezTo>
                <a:cubicBezTo>
                  <a:pt x="601" y="731"/>
                  <a:pt x="601" y="731"/>
                  <a:pt x="601" y="729"/>
                </a:cubicBezTo>
                <a:cubicBezTo>
                  <a:pt x="601" y="729"/>
                  <a:pt x="601" y="729"/>
                  <a:pt x="603" y="727"/>
                </a:cubicBezTo>
                <a:cubicBezTo>
                  <a:pt x="597" y="729"/>
                  <a:pt x="590" y="729"/>
                  <a:pt x="586" y="725"/>
                </a:cubicBezTo>
                <a:cubicBezTo>
                  <a:pt x="586" y="718"/>
                  <a:pt x="586" y="718"/>
                  <a:pt x="586" y="718"/>
                </a:cubicBezTo>
                <a:cubicBezTo>
                  <a:pt x="606" y="700"/>
                  <a:pt x="606" y="674"/>
                  <a:pt x="621" y="654"/>
                </a:cubicBezTo>
                <a:cubicBezTo>
                  <a:pt x="615" y="650"/>
                  <a:pt x="610" y="648"/>
                  <a:pt x="605" y="646"/>
                </a:cubicBezTo>
                <a:cubicBezTo>
                  <a:pt x="606" y="645"/>
                  <a:pt x="610" y="643"/>
                  <a:pt x="612" y="641"/>
                </a:cubicBezTo>
                <a:cubicBezTo>
                  <a:pt x="610" y="639"/>
                  <a:pt x="606" y="637"/>
                  <a:pt x="605" y="635"/>
                </a:cubicBezTo>
                <a:cubicBezTo>
                  <a:pt x="551" y="648"/>
                  <a:pt x="493" y="624"/>
                  <a:pt x="441" y="657"/>
                </a:cubicBezTo>
                <a:cubicBezTo>
                  <a:pt x="440" y="656"/>
                  <a:pt x="436" y="656"/>
                  <a:pt x="432" y="654"/>
                </a:cubicBezTo>
                <a:cubicBezTo>
                  <a:pt x="408" y="665"/>
                  <a:pt x="408" y="665"/>
                  <a:pt x="403" y="665"/>
                </a:cubicBezTo>
                <a:cubicBezTo>
                  <a:pt x="401" y="661"/>
                  <a:pt x="399" y="659"/>
                  <a:pt x="399" y="656"/>
                </a:cubicBezTo>
                <a:cubicBezTo>
                  <a:pt x="396" y="657"/>
                  <a:pt x="394" y="659"/>
                  <a:pt x="390" y="661"/>
                </a:cubicBezTo>
                <a:cubicBezTo>
                  <a:pt x="381" y="657"/>
                  <a:pt x="381" y="657"/>
                  <a:pt x="372" y="646"/>
                </a:cubicBezTo>
                <a:cubicBezTo>
                  <a:pt x="368" y="641"/>
                  <a:pt x="370" y="641"/>
                  <a:pt x="370" y="641"/>
                </a:cubicBezTo>
                <a:cubicBezTo>
                  <a:pt x="368" y="641"/>
                  <a:pt x="368" y="641"/>
                  <a:pt x="368" y="641"/>
                </a:cubicBezTo>
                <a:cubicBezTo>
                  <a:pt x="368" y="641"/>
                  <a:pt x="368" y="641"/>
                  <a:pt x="368" y="643"/>
                </a:cubicBezTo>
                <a:cubicBezTo>
                  <a:pt x="350" y="652"/>
                  <a:pt x="350" y="652"/>
                  <a:pt x="205" y="812"/>
                </a:cubicBezTo>
                <a:cubicBezTo>
                  <a:pt x="176" y="812"/>
                  <a:pt x="174" y="815"/>
                  <a:pt x="159" y="843"/>
                </a:cubicBezTo>
                <a:cubicBezTo>
                  <a:pt x="157" y="845"/>
                  <a:pt x="156" y="847"/>
                  <a:pt x="156" y="848"/>
                </a:cubicBezTo>
                <a:cubicBezTo>
                  <a:pt x="121" y="892"/>
                  <a:pt x="92" y="940"/>
                  <a:pt x="55" y="984"/>
                </a:cubicBezTo>
                <a:cubicBezTo>
                  <a:pt x="57" y="991"/>
                  <a:pt x="57" y="993"/>
                  <a:pt x="57" y="993"/>
                </a:cubicBezTo>
                <a:cubicBezTo>
                  <a:pt x="57" y="993"/>
                  <a:pt x="57" y="995"/>
                  <a:pt x="55" y="995"/>
                </a:cubicBezTo>
                <a:cubicBezTo>
                  <a:pt x="55" y="997"/>
                  <a:pt x="55" y="997"/>
                  <a:pt x="55" y="997"/>
                </a:cubicBezTo>
                <a:cubicBezTo>
                  <a:pt x="55" y="999"/>
                  <a:pt x="55" y="999"/>
                  <a:pt x="55" y="1001"/>
                </a:cubicBezTo>
                <a:cubicBezTo>
                  <a:pt x="55" y="1001"/>
                  <a:pt x="55" y="1001"/>
                  <a:pt x="53" y="1003"/>
                </a:cubicBezTo>
                <a:cubicBezTo>
                  <a:pt x="53" y="1006"/>
                  <a:pt x="53" y="1006"/>
                  <a:pt x="53" y="1006"/>
                </a:cubicBezTo>
                <a:cubicBezTo>
                  <a:pt x="53" y="1008"/>
                  <a:pt x="53" y="1008"/>
                  <a:pt x="53" y="1008"/>
                </a:cubicBezTo>
                <a:cubicBezTo>
                  <a:pt x="53" y="1010"/>
                  <a:pt x="53" y="1010"/>
                  <a:pt x="53" y="1010"/>
                </a:cubicBezTo>
                <a:cubicBezTo>
                  <a:pt x="57" y="1010"/>
                  <a:pt x="57" y="1010"/>
                  <a:pt x="57" y="1010"/>
                </a:cubicBezTo>
                <a:cubicBezTo>
                  <a:pt x="55" y="1012"/>
                  <a:pt x="55" y="1012"/>
                  <a:pt x="55" y="1012"/>
                </a:cubicBezTo>
                <a:cubicBezTo>
                  <a:pt x="57" y="1012"/>
                  <a:pt x="57" y="1012"/>
                  <a:pt x="57" y="1012"/>
                </a:cubicBezTo>
                <a:cubicBezTo>
                  <a:pt x="22" y="1162"/>
                  <a:pt x="22" y="1162"/>
                  <a:pt x="0" y="1182"/>
                </a:cubicBezTo>
                <a:cubicBezTo>
                  <a:pt x="2" y="1188"/>
                  <a:pt x="4" y="1193"/>
                  <a:pt x="4" y="1199"/>
                </a:cubicBezTo>
                <a:cubicBezTo>
                  <a:pt x="7" y="1201"/>
                  <a:pt x="9" y="1201"/>
                  <a:pt x="11" y="1203"/>
                </a:cubicBezTo>
                <a:cubicBezTo>
                  <a:pt x="9" y="1214"/>
                  <a:pt x="11" y="1226"/>
                  <a:pt x="7" y="1237"/>
                </a:cubicBezTo>
                <a:cubicBezTo>
                  <a:pt x="7" y="1239"/>
                  <a:pt x="7" y="1239"/>
                  <a:pt x="7" y="1239"/>
                </a:cubicBezTo>
                <a:cubicBezTo>
                  <a:pt x="7" y="1241"/>
                  <a:pt x="5" y="1241"/>
                  <a:pt x="5" y="1241"/>
                </a:cubicBezTo>
                <a:cubicBezTo>
                  <a:pt x="5" y="1243"/>
                  <a:pt x="5" y="1243"/>
                  <a:pt x="5" y="1243"/>
                </a:cubicBezTo>
                <a:cubicBezTo>
                  <a:pt x="5" y="1243"/>
                  <a:pt x="5" y="1243"/>
                  <a:pt x="5" y="1245"/>
                </a:cubicBezTo>
                <a:cubicBezTo>
                  <a:pt x="5" y="1247"/>
                  <a:pt x="5" y="1247"/>
                  <a:pt x="5" y="1247"/>
                </a:cubicBezTo>
                <a:cubicBezTo>
                  <a:pt x="5" y="1247"/>
                  <a:pt x="5" y="1247"/>
                  <a:pt x="5" y="1248"/>
                </a:cubicBezTo>
                <a:cubicBezTo>
                  <a:pt x="7" y="1247"/>
                  <a:pt x="11" y="1247"/>
                  <a:pt x="15" y="1245"/>
                </a:cubicBezTo>
                <a:cubicBezTo>
                  <a:pt x="20" y="1245"/>
                  <a:pt x="20" y="1247"/>
                  <a:pt x="20" y="1247"/>
                </a:cubicBezTo>
                <a:cubicBezTo>
                  <a:pt x="15" y="1248"/>
                  <a:pt x="9" y="1250"/>
                  <a:pt x="5" y="1254"/>
                </a:cubicBezTo>
                <a:cubicBezTo>
                  <a:pt x="7" y="1263"/>
                  <a:pt x="15" y="1272"/>
                  <a:pt x="16" y="1283"/>
                </a:cubicBezTo>
                <a:cubicBezTo>
                  <a:pt x="16" y="1281"/>
                  <a:pt x="20" y="1278"/>
                  <a:pt x="22" y="1276"/>
                </a:cubicBezTo>
                <a:cubicBezTo>
                  <a:pt x="24" y="1276"/>
                  <a:pt x="24" y="1276"/>
                  <a:pt x="24" y="1276"/>
                </a:cubicBezTo>
                <a:cubicBezTo>
                  <a:pt x="21" y="1284"/>
                  <a:pt x="20" y="1294"/>
                  <a:pt x="20" y="1306"/>
                </a:cubicBezTo>
                <a:cubicBezTo>
                  <a:pt x="1196" y="1306"/>
                  <a:pt x="1196" y="1306"/>
                  <a:pt x="1196" y="1306"/>
                </a:cubicBezTo>
                <a:cubicBezTo>
                  <a:pt x="1174" y="1287"/>
                  <a:pt x="1174" y="1287"/>
                  <a:pt x="1169" y="1285"/>
                </a:cubicBezTo>
                <a:cubicBezTo>
                  <a:pt x="1160" y="1245"/>
                  <a:pt x="1130" y="1212"/>
                  <a:pt x="1114" y="1173"/>
                </a:cubicBezTo>
                <a:cubicBezTo>
                  <a:pt x="1099" y="1144"/>
                  <a:pt x="1112" y="1111"/>
                  <a:pt x="1099" y="1080"/>
                </a:cubicBezTo>
                <a:cubicBezTo>
                  <a:pt x="1094" y="1065"/>
                  <a:pt x="1079" y="1054"/>
                  <a:pt x="1070" y="1041"/>
                </a:cubicBezTo>
                <a:cubicBezTo>
                  <a:pt x="1075" y="1036"/>
                  <a:pt x="1075" y="1036"/>
                  <a:pt x="1033" y="957"/>
                </a:cubicBezTo>
                <a:cubicBezTo>
                  <a:pt x="1031" y="953"/>
                  <a:pt x="1031" y="949"/>
                  <a:pt x="1030" y="946"/>
                </a:cubicBezTo>
                <a:cubicBezTo>
                  <a:pt x="1030" y="944"/>
                  <a:pt x="1030" y="944"/>
                  <a:pt x="1028" y="942"/>
                </a:cubicBezTo>
                <a:cubicBezTo>
                  <a:pt x="1028" y="920"/>
                  <a:pt x="1000" y="863"/>
                  <a:pt x="1000" y="863"/>
                </a:cubicBezTo>
                <a:cubicBezTo>
                  <a:pt x="997" y="857"/>
                  <a:pt x="997" y="856"/>
                  <a:pt x="997" y="856"/>
                </a:cubicBezTo>
                <a:cubicBezTo>
                  <a:pt x="997" y="854"/>
                  <a:pt x="997" y="854"/>
                  <a:pt x="997" y="854"/>
                </a:cubicBezTo>
                <a:cubicBezTo>
                  <a:pt x="997" y="854"/>
                  <a:pt x="997" y="854"/>
                  <a:pt x="997" y="852"/>
                </a:cubicBezTo>
                <a:cubicBezTo>
                  <a:pt x="997" y="850"/>
                  <a:pt x="998" y="850"/>
                  <a:pt x="998" y="850"/>
                </a:cubicBezTo>
                <a:cubicBezTo>
                  <a:pt x="998" y="850"/>
                  <a:pt x="998" y="850"/>
                  <a:pt x="998" y="848"/>
                </a:cubicBezTo>
                <a:cubicBezTo>
                  <a:pt x="998" y="848"/>
                  <a:pt x="998" y="848"/>
                  <a:pt x="1000" y="848"/>
                </a:cubicBezTo>
                <a:cubicBezTo>
                  <a:pt x="1006" y="863"/>
                  <a:pt x="1013" y="883"/>
                  <a:pt x="1035" y="914"/>
                </a:cubicBezTo>
                <a:cubicBezTo>
                  <a:pt x="1039" y="922"/>
                  <a:pt x="1039" y="922"/>
                  <a:pt x="1039" y="924"/>
                </a:cubicBezTo>
                <a:cubicBezTo>
                  <a:pt x="1048" y="918"/>
                  <a:pt x="1048" y="918"/>
                  <a:pt x="1050" y="891"/>
                </a:cubicBezTo>
                <a:cubicBezTo>
                  <a:pt x="1052" y="889"/>
                  <a:pt x="1052" y="887"/>
                  <a:pt x="1052" y="887"/>
                </a:cubicBezTo>
                <a:cubicBezTo>
                  <a:pt x="1052" y="885"/>
                  <a:pt x="1052" y="885"/>
                  <a:pt x="1052" y="883"/>
                </a:cubicBezTo>
                <a:cubicBezTo>
                  <a:pt x="1052" y="881"/>
                  <a:pt x="1052" y="881"/>
                  <a:pt x="1052" y="881"/>
                </a:cubicBezTo>
                <a:cubicBezTo>
                  <a:pt x="1052" y="880"/>
                  <a:pt x="1052" y="880"/>
                  <a:pt x="1052" y="878"/>
                </a:cubicBezTo>
                <a:cubicBezTo>
                  <a:pt x="1052" y="876"/>
                  <a:pt x="1052" y="876"/>
                  <a:pt x="1052" y="876"/>
                </a:cubicBezTo>
                <a:cubicBezTo>
                  <a:pt x="1052" y="874"/>
                  <a:pt x="1052" y="874"/>
                  <a:pt x="1052" y="872"/>
                </a:cubicBezTo>
                <a:cubicBezTo>
                  <a:pt x="1052" y="869"/>
                  <a:pt x="1052" y="869"/>
                  <a:pt x="1052" y="869"/>
                </a:cubicBezTo>
                <a:cubicBezTo>
                  <a:pt x="1053" y="869"/>
                  <a:pt x="1053" y="869"/>
                  <a:pt x="1053" y="869"/>
                </a:cubicBezTo>
                <a:cubicBezTo>
                  <a:pt x="1055" y="878"/>
                  <a:pt x="1055" y="880"/>
                  <a:pt x="1053" y="903"/>
                </a:cubicBezTo>
                <a:cubicBezTo>
                  <a:pt x="1053" y="905"/>
                  <a:pt x="1053" y="905"/>
                  <a:pt x="1077" y="946"/>
                </a:cubicBezTo>
                <a:cubicBezTo>
                  <a:pt x="1079" y="947"/>
                  <a:pt x="1079" y="949"/>
                  <a:pt x="1081" y="949"/>
                </a:cubicBezTo>
                <a:cubicBezTo>
                  <a:pt x="1092" y="968"/>
                  <a:pt x="1092" y="969"/>
                  <a:pt x="1105" y="1013"/>
                </a:cubicBezTo>
                <a:cubicBezTo>
                  <a:pt x="1107" y="1021"/>
                  <a:pt x="1110" y="1021"/>
                  <a:pt x="1114" y="1023"/>
                </a:cubicBezTo>
                <a:cubicBezTo>
                  <a:pt x="1119" y="1023"/>
                  <a:pt x="1127" y="1025"/>
                  <a:pt x="1138" y="1045"/>
                </a:cubicBezTo>
                <a:cubicBezTo>
                  <a:pt x="1156" y="1100"/>
                  <a:pt x="1156" y="1100"/>
                  <a:pt x="1156" y="1100"/>
                </a:cubicBezTo>
                <a:cubicBezTo>
                  <a:pt x="1156" y="1103"/>
                  <a:pt x="1156" y="1107"/>
                  <a:pt x="1154" y="1111"/>
                </a:cubicBezTo>
                <a:cubicBezTo>
                  <a:pt x="1150" y="1125"/>
                  <a:pt x="1154" y="1127"/>
                  <a:pt x="1169" y="1142"/>
                </a:cubicBezTo>
                <a:cubicBezTo>
                  <a:pt x="1171" y="1142"/>
                  <a:pt x="1229" y="1234"/>
                  <a:pt x="1233" y="1241"/>
                </a:cubicBezTo>
                <a:cubicBezTo>
                  <a:pt x="1233" y="1243"/>
                  <a:pt x="1233" y="1243"/>
                  <a:pt x="1233" y="1243"/>
                </a:cubicBezTo>
                <a:cubicBezTo>
                  <a:pt x="1233" y="1243"/>
                  <a:pt x="1233" y="1243"/>
                  <a:pt x="1233" y="1245"/>
                </a:cubicBezTo>
                <a:cubicBezTo>
                  <a:pt x="1233" y="1247"/>
                  <a:pt x="1233" y="1247"/>
                  <a:pt x="1233" y="1247"/>
                </a:cubicBezTo>
                <a:cubicBezTo>
                  <a:pt x="1233" y="1247"/>
                  <a:pt x="1233" y="1247"/>
                  <a:pt x="1233" y="1248"/>
                </a:cubicBezTo>
                <a:cubicBezTo>
                  <a:pt x="1233" y="1250"/>
                  <a:pt x="1233" y="1250"/>
                  <a:pt x="1233" y="1250"/>
                </a:cubicBezTo>
                <a:cubicBezTo>
                  <a:pt x="1233" y="1252"/>
                  <a:pt x="1233" y="1252"/>
                  <a:pt x="1233" y="1252"/>
                </a:cubicBezTo>
                <a:cubicBezTo>
                  <a:pt x="1238" y="1255"/>
                  <a:pt x="1244" y="1281"/>
                  <a:pt x="1248" y="1306"/>
                </a:cubicBezTo>
                <a:cubicBezTo>
                  <a:pt x="1402" y="1306"/>
                  <a:pt x="1402" y="1306"/>
                  <a:pt x="1402" y="1306"/>
                </a:cubicBezTo>
                <a:cubicBezTo>
                  <a:pt x="1419" y="1301"/>
                  <a:pt x="1440" y="1303"/>
                  <a:pt x="1447" y="1281"/>
                </a:cubicBezTo>
                <a:cubicBezTo>
                  <a:pt x="1447" y="1280"/>
                  <a:pt x="1447" y="1280"/>
                  <a:pt x="1446" y="1280"/>
                </a:cubicBezTo>
                <a:cubicBezTo>
                  <a:pt x="1453" y="1245"/>
                  <a:pt x="1502" y="1256"/>
                  <a:pt x="1506" y="1219"/>
                </a:cubicBezTo>
                <a:cubicBezTo>
                  <a:pt x="1528" y="1210"/>
                  <a:pt x="1528" y="1210"/>
                  <a:pt x="1530" y="1210"/>
                </a:cubicBezTo>
                <a:cubicBezTo>
                  <a:pt x="1528" y="1186"/>
                  <a:pt x="1533" y="1177"/>
                  <a:pt x="1550" y="1182"/>
                </a:cubicBezTo>
                <a:cubicBezTo>
                  <a:pt x="1552" y="1168"/>
                  <a:pt x="1543" y="1155"/>
                  <a:pt x="1546" y="1140"/>
                </a:cubicBezTo>
                <a:cubicBezTo>
                  <a:pt x="1546" y="1133"/>
                  <a:pt x="1555" y="1129"/>
                  <a:pt x="1559" y="1124"/>
                </a:cubicBezTo>
                <a:cubicBezTo>
                  <a:pt x="1563" y="1113"/>
                  <a:pt x="1559" y="1102"/>
                  <a:pt x="1565" y="1091"/>
                </a:cubicBezTo>
                <a:cubicBezTo>
                  <a:pt x="1565" y="1091"/>
                  <a:pt x="1566" y="1089"/>
                  <a:pt x="1568" y="1087"/>
                </a:cubicBezTo>
                <a:cubicBezTo>
                  <a:pt x="1566" y="1087"/>
                  <a:pt x="1566" y="1085"/>
                  <a:pt x="1566" y="1085"/>
                </a:cubicBezTo>
                <a:cubicBezTo>
                  <a:pt x="1563" y="1080"/>
                  <a:pt x="1557" y="1080"/>
                  <a:pt x="1554" y="1074"/>
                </a:cubicBezTo>
                <a:cubicBezTo>
                  <a:pt x="1552" y="1069"/>
                  <a:pt x="1554" y="1063"/>
                  <a:pt x="1550" y="1058"/>
                </a:cubicBezTo>
                <a:cubicBezTo>
                  <a:pt x="1548" y="1054"/>
                  <a:pt x="1544" y="1054"/>
                  <a:pt x="1541" y="1052"/>
                </a:cubicBezTo>
                <a:cubicBezTo>
                  <a:pt x="1539" y="1052"/>
                  <a:pt x="1489" y="1036"/>
                  <a:pt x="1484" y="977"/>
                </a:cubicBezTo>
                <a:cubicBezTo>
                  <a:pt x="1482" y="977"/>
                  <a:pt x="1482" y="977"/>
                  <a:pt x="1482" y="977"/>
                </a:cubicBezTo>
                <a:cubicBezTo>
                  <a:pt x="1482" y="977"/>
                  <a:pt x="1482" y="977"/>
                  <a:pt x="1480" y="977"/>
                </a:cubicBezTo>
                <a:cubicBezTo>
                  <a:pt x="1479" y="977"/>
                  <a:pt x="1479" y="977"/>
                  <a:pt x="1479" y="977"/>
                </a:cubicBezTo>
                <a:cubicBezTo>
                  <a:pt x="1477" y="977"/>
                  <a:pt x="1477" y="977"/>
                  <a:pt x="1477" y="977"/>
                </a:cubicBezTo>
                <a:cubicBezTo>
                  <a:pt x="1477" y="977"/>
                  <a:pt x="1477" y="977"/>
                  <a:pt x="1475" y="977"/>
                </a:cubicBezTo>
                <a:cubicBezTo>
                  <a:pt x="1471" y="997"/>
                  <a:pt x="1455" y="1010"/>
                  <a:pt x="1447" y="1028"/>
                </a:cubicBezTo>
                <a:cubicBezTo>
                  <a:pt x="1403" y="1041"/>
                  <a:pt x="1401" y="1028"/>
                  <a:pt x="1401" y="1019"/>
                </a:cubicBezTo>
                <a:cubicBezTo>
                  <a:pt x="1400" y="1019"/>
                  <a:pt x="1400" y="1019"/>
                  <a:pt x="1400" y="1019"/>
                </a:cubicBezTo>
                <a:cubicBezTo>
                  <a:pt x="1398" y="1019"/>
                  <a:pt x="1398" y="1019"/>
                  <a:pt x="1398" y="1019"/>
                </a:cubicBezTo>
                <a:cubicBezTo>
                  <a:pt x="1396" y="1019"/>
                  <a:pt x="1396" y="1019"/>
                  <a:pt x="1396" y="1019"/>
                </a:cubicBezTo>
                <a:cubicBezTo>
                  <a:pt x="1398" y="993"/>
                  <a:pt x="1396" y="991"/>
                  <a:pt x="1385" y="975"/>
                </a:cubicBezTo>
                <a:cubicBezTo>
                  <a:pt x="1381" y="977"/>
                  <a:pt x="1381" y="977"/>
                  <a:pt x="1378" y="982"/>
                </a:cubicBezTo>
                <a:cubicBezTo>
                  <a:pt x="1372" y="982"/>
                  <a:pt x="1372" y="982"/>
                  <a:pt x="1372" y="982"/>
                </a:cubicBezTo>
                <a:cubicBezTo>
                  <a:pt x="1374" y="991"/>
                  <a:pt x="1374" y="993"/>
                  <a:pt x="1378" y="1001"/>
                </a:cubicBezTo>
                <a:cubicBezTo>
                  <a:pt x="1367" y="990"/>
                  <a:pt x="1367" y="975"/>
                  <a:pt x="1361" y="962"/>
                </a:cubicBezTo>
                <a:cubicBezTo>
                  <a:pt x="1365" y="958"/>
                  <a:pt x="1363" y="958"/>
                  <a:pt x="1359" y="957"/>
                </a:cubicBezTo>
                <a:cubicBezTo>
                  <a:pt x="1358" y="955"/>
                  <a:pt x="1358" y="955"/>
                  <a:pt x="1358" y="955"/>
                </a:cubicBezTo>
                <a:cubicBezTo>
                  <a:pt x="1323" y="922"/>
                  <a:pt x="1304" y="881"/>
                  <a:pt x="1304" y="881"/>
                </a:cubicBezTo>
                <a:cubicBezTo>
                  <a:pt x="1306" y="880"/>
                  <a:pt x="1308" y="878"/>
                  <a:pt x="1310" y="876"/>
                </a:cubicBezTo>
                <a:cubicBezTo>
                  <a:pt x="1310" y="872"/>
                  <a:pt x="1310" y="870"/>
                  <a:pt x="1308" y="867"/>
                </a:cubicBezTo>
                <a:cubicBezTo>
                  <a:pt x="1304" y="861"/>
                  <a:pt x="1304" y="861"/>
                  <a:pt x="1304" y="859"/>
                </a:cubicBezTo>
                <a:cubicBezTo>
                  <a:pt x="1306" y="861"/>
                  <a:pt x="1308" y="863"/>
                  <a:pt x="1310" y="865"/>
                </a:cubicBezTo>
                <a:cubicBezTo>
                  <a:pt x="1325" y="861"/>
                  <a:pt x="1350" y="854"/>
                  <a:pt x="1378" y="918"/>
                </a:cubicBezTo>
                <a:cubicBezTo>
                  <a:pt x="1400" y="925"/>
                  <a:pt x="1407" y="955"/>
                  <a:pt x="1433" y="955"/>
                </a:cubicBezTo>
                <a:cubicBezTo>
                  <a:pt x="1446" y="955"/>
                  <a:pt x="1446" y="955"/>
                  <a:pt x="1446" y="955"/>
                </a:cubicBezTo>
                <a:cubicBezTo>
                  <a:pt x="1456" y="953"/>
                  <a:pt x="1458" y="953"/>
                  <a:pt x="1467" y="944"/>
                </a:cubicBezTo>
                <a:cubicBezTo>
                  <a:pt x="1480" y="944"/>
                  <a:pt x="1482" y="947"/>
                  <a:pt x="1489" y="955"/>
                </a:cubicBezTo>
                <a:cubicBezTo>
                  <a:pt x="1493" y="960"/>
                  <a:pt x="1493" y="960"/>
                  <a:pt x="1502" y="982"/>
                </a:cubicBezTo>
                <a:cubicBezTo>
                  <a:pt x="1506" y="982"/>
                  <a:pt x="1511" y="984"/>
                  <a:pt x="1515" y="986"/>
                </a:cubicBezTo>
                <a:cubicBezTo>
                  <a:pt x="1526" y="988"/>
                  <a:pt x="1539" y="990"/>
                  <a:pt x="1552" y="991"/>
                </a:cubicBezTo>
                <a:cubicBezTo>
                  <a:pt x="1554" y="991"/>
                  <a:pt x="1557" y="988"/>
                  <a:pt x="1561" y="990"/>
                </a:cubicBezTo>
                <a:cubicBezTo>
                  <a:pt x="1568" y="995"/>
                  <a:pt x="1568" y="995"/>
                  <a:pt x="1572" y="995"/>
                </a:cubicBezTo>
                <a:cubicBezTo>
                  <a:pt x="1576" y="995"/>
                  <a:pt x="1579" y="993"/>
                  <a:pt x="1583" y="991"/>
                </a:cubicBezTo>
                <a:cubicBezTo>
                  <a:pt x="1585" y="990"/>
                  <a:pt x="1585" y="990"/>
                  <a:pt x="1621" y="991"/>
                </a:cubicBezTo>
                <a:cubicBezTo>
                  <a:pt x="1623" y="991"/>
                  <a:pt x="1623" y="993"/>
                  <a:pt x="1627" y="997"/>
                </a:cubicBezTo>
                <a:cubicBezTo>
                  <a:pt x="1632" y="1001"/>
                  <a:pt x="1638" y="1001"/>
                  <a:pt x="1651" y="997"/>
                </a:cubicBezTo>
                <a:cubicBezTo>
                  <a:pt x="1662" y="993"/>
                  <a:pt x="1663" y="995"/>
                  <a:pt x="1669" y="997"/>
                </a:cubicBezTo>
                <a:cubicBezTo>
                  <a:pt x="1669" y="1003"/>
                  <a:pt x="1669" y="1006"/>
                  <a:pt x="1671" y="1012"/>
                </a:cubicBezTo>
                <a:cubicBezTo>
                  <a:pt x="1686" y="1012"/>
                  <a:pt x="1686" y="1012"/>
                  <a:pt x="1686" y="1012"/>
                </a:cubicBezTo>
                <a:cubicBezTo>
                  <a:pt x="1686" y="1015"/>
                  <a:pt x="1686" y="1017"/>
                  <a:pt x="1687" y="1019"/>
                </a:cubicBezTo>
                <a:cubicBezTo>
                  <a:pt x="1687" y="1019"/>
                  <a:pt x="1687" y="1021"/>
                  <a:pt x="1687" y="1023"/>
                </a:cubicBezTo>
                <a:cubicBezTo>
                  <a:pt x="1687" y="1025"/>
                  <a:pt x="1687" y="1025"/>
                  <a:pt x="1687" y="1025"/>
                </a:cubicBezTo>
                <a:cubicBezTo>
                  <a:pt x="1687" y="1026"/>
                  <a:pt x="1687" y="1026"/>
                  <a:pt x="1687" y="1028"/>
                </a:cubicBezTo>
                <a:cubicBezTo>
                  <a:pt x="1717" y="1045"/>
                  <a:pt x="1717" y="1045"/>
                  <a:pt x="1722" y="1069"/>
                </a:cubicBezTo>
                <a:cubicBezTo>
                  <a:pt x="1722" y="1069"/>
                  <a:pt x="1722" y="1069"/>
                  <a:pt x="1724" y="1069"/>
                </a:cubicBezTo>
                <a:cubicBezTo>
                  <a:pt x="1724" y="1069"/>
                  <a:pt x="1724" y="1069"/>
                  <a:pt x="1724" y="1070"/>
                </a:cubicBezTo>
                <a:cubicBezTo>
                  <a:pt x="1726" y="1070"/>
                  <a:pt x="1729" y="1069"/>
                  <a:pt x="1731" y="1069"/>
                </a:cubicBezTo>
                <a:cubicBezTo>
                  <a:pt x="1733" y="1070"/>
                  <a:pt x="1735" y="1069"/>
                  <a:pt x="1735" y="1069"/>
                </a:cubicBezTo>
                <a:cubicBezTo>
                  <a:pt x="1737" y="1069"/>
                  <a:pt x="1737" y="1069"/>
                  <a:pt x="1737" y="1069"/>
                </a:cubicBezTo>
                <a:cubicBezTo>
                  <a:pt x="1739" y="1069"/>
                  <a:pt x="1739" y="1069"/>
                  <a:pt x="1739" y="1069"/>
                </a:cubicBezTo>
                <a:cubicBezTo>
                  <a:pt x="1739" y="1069"/>
                  <a:pt x="1739" y="1069"/>
                  <a:pt x="1740" y="1069"/>
                </a:cubicBezTo>
                <a:cubicBezTo>
                  <a:pt x="1740" y="1069"/>
                  <a:pt x="1740" y="1069"/>
                  <a:pt x="1742" y="1069"/>
                </a:cubicBezTo>
                <a:cubicBezTo>
                  <a:pt x="1739" y="1083"/>
                  <a:pt x="1739" y="1083"/>
                  <a:pt x="1720" y="1080"/>
                </a:cubicBezTo>
                <a:cubicBezTo>
                  <a:pt x="1724" y="1094"/>
                  <a:pt x="1728" y="1100"/>
                  <a:pt x="1764" y="1131"/>
                </a:cubicBezTo>
                <a:cubicBezTo>
                  <a:pt x="1772" y="1127"/>
                  <a:pt x="1772" y="1127"/>
                  <a:pt x="1784" y="1114"/>
                </a:cubicBezTo>
                <a:cubicBezTo>
                  <a:pt x="1783" y="1091"/>
                  <a:pt x="1783" y="1091"/>
                  <a:pt x="1784" y="1085"/>
                </a:cubicBezTo>
                <a:cubicBezTo>
                  <a:pt x="1788" y="1098"/>
                  <a:pt x="1790" y="1103"/>
                  <a:pt x="1792" y="1114"/>
                </a:cubicBezTo>
                <a:cubicBezTo>
                  <a:pt x="1792" y="1114"/>
                  <a:pt x="1792" y="1114"/>
                  <a:pt x="1794" y="1114"/>
                </a:cubicBezTo>
                <a:cubicBezTo>
                  <a:pt x="1794" y="1114"/>
                  <a:pt x="1794" y="1114"/>
                  <a:pt x="1795" y="1114"/>
                </a:cubicBezTo>
                <a:cubicBezTo>
                  <a:pt x="1797" y="1114"/>
                  <a:pt x="1797" y="1114"/>
                  <a:pt x="1797" y="1114"/>
                </a:cubicBezTo>
                <a:cubicBezTo>
                  <a:pt x="1801" y="1183"/>
                  <a:pt x="1827" y="1244"/>
                  <a:pt x="1852" y="1306"/>
                </a:cubicBezTo>
                <a:cubicBezTo>
                  <a:pt x="1959" y="1306"/>
                  <a:pt x="1959" y="1306"/>
                  <a:pt x="1959" y="1306"/>
                </a:cubicBezTo>
                <a:cubicBezTo>
                  <a:pt x="1955" y="1283"/>
                  <a:pt x="1955" y="1283"/>
                  <a:pt x="1955" y="1283"/>
                </a:cubicBezTo>
                <a:cubicBezTo>
                  <a:pt x="1955" y="1283"/>
                  <a:pt x="1944" y="1252"/>
                  <a:pt x="1964" y="1250"/>
                </a:cubicBezTo>
                <a:cubicBezTo>
                  <a:pt x="1980" y="1206"/>
                  <a:pt x="1980" y="1206"/>
                  <a:pt x="1980" y="1206"/>
                </a:cubicBezTo>
                <a:cubicBezTo>
                  <a:pt x="1980" y="1206"/>
                  <a:pt x="2010" y="1166"/>
                  <a:pt x="2006" y="1124"/>
                </a:cubicBezTo>
                <a:cubicBezTo>
                  <a:pt x="2017" y="1125"/>
                  <a:pt x="2017" y="1125"/>
                  <a:pt x="2024" y="1054"/>
                </a:cubicBezTo>
                <a:cubicBezTo>
                  <a:pt x="2026" y="1059"/>
                  <a:pt x="2026" y="1059"/>
                  <a:pt x="2028" y="1067"/>
                </a:cubicBezTo>
                <a:cubicBezTo>
                  <a:pt x="2030" y="1065"/>
                  <a:pt x="2032" y="1063"/>
                  <a:pt x="2034" y="1059"/>
                </a:cubicBezTo>
                <a:cubicBezTo>
                  <a:pt x="2034" y="1061"/>
                  <a:pt x="2035" y="1063"/>
                  <a:pt x="2035" y="1063"/>
                </a:cubicBezTo>
                <a:cubicBezTo>
                  <a:pt x="2043" y="1063"/>
                  <a:pt x="2043" y="1063"/>
                  <a:pt x="2046" y="1058"/>
                </a:cubicBezTo>
                <a:cubicBezTo>
                  <a:pt x="2046" y="1056"/>
                  <a:pt x="2045" y="1054"/>
                  <a:pt x="2045" y="1052"/>
                </a:cubicBezTo>
                <a:cubicBezTo>
                  <a:pt x="2046" y="1054"/>
                  <a:pt x="2046" y="1054"/>
                  <a:pt x="2048" y="1056"/>
                </a:cubicBezTo>
                <a:cubicBezTo>
                  <a:pt x="2054" y="1052"/>
                  <a:pt x="2056" y="1050"/>
                  <a:pt x="2050" y="1036"/>
                </a:cubicBezTo>
                <a:cubicBezTo>
                  <a:pt x="2048" y="1032"/>
                  <a:pt x="2048" y="1030"/>
                  <a:pt x="2048" y="1030"/>
                </a:cubicBezTo>
                <a:cubicBezTo>
                  <a:pt x="2076" y="1047"/>
                  <a:pt x="2072" y="1083"/>
                  <a:pt x="2094" y="1103"/>
                </a:cubicBezTo>
                <a:cubicBezTo>
                  <a:pt x="2094" y="1102"/>
                  <a:pt x="2096" y="1102"/>
                  <a:pt x="2098" y="1100"/>
                </a:cubicBezTo>
                <a:cubicBezTo>
                  <a:pt x="2100" y="1109"/>
                  <a:pt x="2100" y="1109"/>
                  <a:pt x="2103" y="1113"/>
                </a:cubicBezTo>
                <a:cubicBezTo>
                  <a:pt x="2103" y="1113"/>
                  <a:pt x="2105" y="1113"/>
                  <a:pt x="2107" y="1113"/>
                </a:cubicBezTo>
                <a:cubicBezTo>
                  <a:pt x="2109" y="1114"/>
                  <a:pt x="2109" y="1114"/>
                  <a:pt x="2110" y="1114"/>
                </a:cubicBezTo>
                <a:cubicBezTo>
                  <a:pt x="2142" y="1168"/>
                  <a:pt x="2143" y="1199"/>
                  <a:pt x="2142" y="1212"/>
                </a:cubicBezTo>
                <a:cubicBezTo>
                  <a:pt x="2136" y="1236"/>
                  <a:pt x="2145" y="1234"/>
                  <a:pt x="2156" y="1232"/>
                </a:cubicBezTo>
                <a:cubicBezTo>
                  <a:pt x="2176" y="1228"/>
                  <a:pt x="2171" y="1195"/>
                  <a:pt x="2171" y="1195"/>
                </a:cubicBezTo>
                <a:cubicBezTo>
                  <a:pt x="2169" y="1193"/>
                  <a:pt x="2169" y="1193"/>
                  <a:pt x="2169" y="1193"/>
                </a:cubicBezTo>
                <a:cubicBezTo>
                  <a:pt x="2169" y="1192"/>
                  <a:pt x="2169" y="1192"/>
                  <a:pt x="2169" y="1192"/>
                </a:cubicBezTo>
                <a:cubicBezTo>
                  <a:pt x="2169" y="1192"/>
                  <a:pt x="2169" y="1192"/>
                  <a:pt x="2169" y="1190"/>
                </a:cubicBezTo>
                <a:cubicBezTo>
                  <a:pt x="2169" y="1188"/>
                  <a:pt x="2169" y="1188"/>
                  <a:pt x="2169" y="1188"/>
                </a:cubicBezTo>
                <a:cubicBezTo>
                  <a:pt x="2193" y="1269"/>
                  <a:pt x="2201" y="1295"/>
                  <a:pt x="2204" y="1306"/>
                </a:cubicBezTo>
                <a:cubicBezTo>
                  <a:pt x="2217" y="1306"/>
                  <a:pt x="2217" y="1306"/>
                  <a:pt x="2217" y="1306"/>
                </a:cubicBezTo>
                <a:cubicBezTo>
                  <a:pt x="2217" y="1295"/>
                  <a:pt x="2216" y="1285"/>
                  <a:pt x="2211" y="1274"/>
                </a:cubicBezTo>
                <a:cubicBezTo>
                  <a:pt x="2211" y="1272"/>
                  <a:pt x="2211" y="1272"/>
                  <a:pt x="2211" y="1272"/>
                </a:cubicBezTo>
                <a:cubicBezTo>
                  <a:pt x="2211" y="1271"/>
                  <a:pt x="2211" y="1271"/>
                  <a:pt x="2211" y="1271"/>
                </a:cubicBezTo>
                <a:cubicBezTo>
                  <a:pt x="2219" y="1269"/>
                  <a:pt x="2219" y="1269"/>
                  <a:pt x="2224" y="1271"/>
                </a:cubicBezTo>
                <a:cubicBezTo>
                  <a:pt x="2224" y="1271"/>
                  <a:pt x="2224" y="1272"/>
                  <a:pt x="2224" y="1274"/>
                </a:cubicBezTo>
                <a:cubicBezTo>
                  <a:pt x="2222" y="1276"/>
                  <a:pt x="2222" y="1276"/>
                  <a:pt x="2222" y="1278"/>
                </a:cubicBezTo>
                <a:cubicBezTo>
                  <a:pt x="2224" y="1278"/>
                  <a:pt x="2224" y="1278"/>
                  <a:pt x="2224" y="1280"/>
                </a:cubicBezTo>
                <a:cubicBezTo>
                  <a:pt x="2224" y="1287"/>
                  <a:pt x="2224" y="1287"/>
                  <a:pt x="2224" y="1287"/>
                </a:cubicBezTo>
                <a:cubicBezTo>
                  <a:pt x="2224" y="1289"/>
                  <a:pt x="2224" y="1289"/>
                  <a:pt x="2224" y="1289"/>
                </a:cubicBezTo>
                <a:cubicBezTo>
                  <a:pt x="2224" y="1291"/>
                  <a:pt x="2224" y="1291"/>
                  <a:pt x="2224" y="1291"/>
                </a:cubicBezTo>
                <a:cubicBezTo>
                  <a:pt x="2226" y="1293"/>
                  <a:pt x="2230" y="1293"/>
                  <a:pt x="2233" y="1293"/>
                </a:cubicBezTo>
                <a:cubicBezTo>
                  <a:pt x="2234" y="1297"/>
                  <a:pt x="2236" y="1301"/>
                  <a:pt x="2237" y="1306"/>
                </a:cubicBezTo>
                <a:cubicBezTo>
                  <a:pt x="2294" y="1306"/>
                  <a:pt x="2294" y="1306"/>
                  <a:pt x="2294" y="1306"/>
                </a:cubicBezTo>
                <a:cubicBezTo>
                  <a:pt x="2295" y="1297"/>
                  <a:pt x="2295" y="1296"/>
                  <a:pt x="2294" y="1294"/>
                </a:cubicBezTo>
                <a:cubicBezTo>
                  <a:pt x="2294" y="1293"/>
                  <a:pt x="2297" y="1250"/>
                  <a:pt x="2283" y="1203"/>
                </a:cubicBezTo>
                <a:close/>
                <a:moveTo>
                  <a:pt x="1638" y="112"/>
                </a:moveTo>
                <a:cubicBezTo>
                  <a:pt x="1636" y="110"/>
                  <a:pt x="1636" y="110"/>
                  <a:pt x="1636" y="110"/>
                </a:cubicBezTo>
                <a:cubicBezTo>
                  <a:pt x="1637" y="111"/>
                  <a:pt x="1638" y="112"/>
                  <a:pt x="1640" y="112"/>
                </a:cubicBezTo>
                <a:lnTo>
                  <a:pt x="1638" y="112"/>
                </a:lnTo>
                <a:close/>
                <a:moveTo>
                  <a:pt x="1642" y="114"/>
                </a:moveTo>
                <a:cubicBezTo>
                  <a:pt x="1640" y="113"/>
                  <a:pt x="1640" y="113"/>
                  <a:pt x="1640" y="112"/>
                </a:cubicBezTo>
                <a:cubicBezTo>
                  <a:pt x="1643" y="114"/>
                  <a:pt x="1647" y="116"/>
                  <a:pt x="1650" y="118"/>
                </a:cubicBezTo>
                <a:cubicBezTo>
                  <a:pt x="1649" y="118"/>
                  <a:pt x="1645" y="116"/>
                  <a:pt x="1642" y="114"/>
                </a:cubicBezTo>
                <a:close/>
                <a:moveTo>
                  <a:pt x="1704" y="158"/>
                </a:moveTo>
                <a:cubicBezTo>
                  <a:pt x="1704" y="156"/>
                  <a:pt x="1702" y="155"/>
                  <a:pt x="1700" y="155"/>
                </a:cubicBezTo>
                <a:cubicBezTo>
                  <a:pt x="1700" y="153"/>
                  <a:pt x="1700" y="153"/>
                  <a:pt x="1700" y="153"/>
                </a:cubicBezTo>
                <a:cubicBezTo>
                  <a:pt x="1700" y="155"/>
                  <a:pt x="1702" y="155"/>
                  <a:pt x="1702" y="155"/>
                </a:cubicBezTo>
                <a:cubicBezTo>
                  <a:pt x="1704" y="155"/>
                  <a:pt x="1706" y="156"/>
                  <a:pt x="1706" y="158"/>
                </a:cubicBezTo>
                <a:lnTo>
                  <a:pt x="1704" y="158"/>
                </a:lnTo>
                <a:close/>
                <a:moveTo>
                  <a:pt x="2334" y="1179"/>
                </a:moveTo>
                <a:cubicBezTo>
                  <a:pt x="2334" y="1179"/>
                  <a:pt x="2334" y="1179"/>
                  <a:pt x="2334" y="1179"/>
                </a:cubicBezTo>
                <a:cubicBezTo>
                  <a:pt x="2334" y="1178"/>
                  <a:pt x="2334" y="1178"/>
                  <a:pt x="2334" y="1177"/>
                </a:cubicBezTo>
                <a:lnTo>
                  <a:pt x="2334" y="1179"/>
                </a:lnTo>
                <a:close/>
                <a:moveTo>
                  <a:pt x="2334" y="1197"/>
                </a:moveTo>
                <a:cubicBezTo>
                  <a:pt x="2334" y="1197"/>
                  <a:pt x="2334" y="1197"/>
                  <a:pt x="2334" y="1197"/>
                </a:cubicBezTo>
                <a:cubicBezTo>
                  <a:pt x="2334" y="1198"/>
                  <a:pt x="2334" y="1198"/>
                  <a:pt x="2334" y="1199"/>
                </a:cubicBezTo>
                <a:lnTo>
                  <a:pt x="2334" y="1197"/>
                </a:lnTo>
                <a:close/>
                <a:moveTo>
                  <a:pt x="605" y="577"/>
                </a:moveTo>
                <a:cubicBezTo>
                  <a:pt x="605" y="579"/>
                  <a:pt x="603" y="579"/>
                  <a:pt x="603" y="580"/>
                </a:cubicBezTo>
                <a:cubicBezTo>
                  <a:pt x="601" y="582"/>
                  <a:pt x="597" y="589"/>
                  <a:pt x="601" y="601"/>
                </a:cubicBezTo>
                <a:cubicBezTo>
                  <a:pt x="601" y="601"/>
                  <a:pt x="601" y="601"/>
                  <a:pt x="603" y="601"/>
                </a:cubicBezTo>
                <a:cubicBezTo>
                  <a:pt x="605" y="601"/>
                  <a:pt x="605" y="601"/>
                  <a:pt x="605" y="601"/>
                </a:cubicBezTo>
                <a:cubicBezTo>
                  <a:pt x="606" y="601"/>
                  <a:pt x="606" y="601"/>
                  <a:pt x="606" y="601"/>
                </a:cubicBezTo>
                <a:cubicBezTo>
                  <a:pt x="606" y="601"/>
                  <a:pt x="606" y="601"/>
                  <a:pt x="606" y="599"/>
                </a:cubicBezTo>
                <a:cubicBezTo>
                  <a:pt x="608" y="599"/>
                  <a:pt x="608" y="599"/>
                  <a:pt x="608" y="599"/>
                </a:cubicBezTo>
                <a:cubicBezTo>
                  <a:pt x="608" y="599"/>
                  <a:pt x="608" y="599"/>
                  <a:pt x="608" y="597"/>
                </a:cubicBezTo>
                <a:cubicBezTo>
                  <a:pt x="608" y="595"/>
                  <a:pt x="608" y="595"/>
                  <a:pt x="608" y="595"/>
                </a:cubicBezTo>
                <a:cubicBezTo>
                  <a:pt x="610" y="595"/>
                  <a:pt x="612" y="597"/>
                  <a:pt x="612" y="599"/>
                </a:cubicBezTo>
                <a:cubicBezTo>
                  <a:pt x="614" y="595"/>
                  <a:pt x="615" y="593"/>
                  <a:pt x="617" y="588"/>
                </a:cubicBezTo>
                <a:cubicBezTo>
                  <a:pt x="621" y="579"/>
                  <a:pt x="623" y="569"/>
                  <a:pt x="627" y="555"/>
                </a:cubicBezTo>
                <a:cubicBezTo>
                  <a:pt x="625" y="555"/>
                  <a:pt x="625" y="555"/>
                  <a:pt x="625" y="555"/>
                </a:cubicBezTo>
                <a:cubicBezTo>
                  <a:pt x="621" y="555"/>
                  <a:pt x="617" y="557"/>
                  <a:pt x="615" y="557"/>
                </a:cubicBezTo>
                <a:cubicBezTo>
                  <a:pt x="614" y="557"/>
                  <a:pt x="612" y="557"/>
                  <a:pt x="612" y="557"/>
                </a:cubicBezTo>
                <a:cubicBezTo>
                  <a:pt x="610" y="557"/>
                  <a:pt x="610" y="557"/>
                  <a:pt x="610" y="557"/>
                </a:cubicBezTo>
                <a:cubicBezTo>
                  <a:pt x="608" y="558"/>
                  <a:pt x="606" y="560"/>
                  <a:pt x="606" y="562"/>
                </a:cubicBezTo>
                <a:cubicBezTo>
                  <a:pt x="605" y="566"/>
                  <a:pt x="608" y="569"/>
                  <a:pt x="606" y="571"/>
                </a:cubicBezTo>
                <a:cubicBezTo>
                  <a:pt x="606" y="573"/>
                  <a:pt x="606" y="575"/>
                  <a:pt x="605" y="577"/>
                </a:cubicBezTo>
                <a:close/>
                <a:moveTo>
                  <a:pt x="2336" y="1206"/>
                </a:moveTo>
                <a:cubicBezTo>
                  <a:pt x="2336" y="1206"/>
                  <a:pt x="2336" y="1206"/>
                  <a:pt x="2334" y="1195"/>
                </a:cubicBezTo>
                <a:cubicBezTo>
                  <a:pt x="2334" y="1206"/>
                  <a:pt x="2334" y="1206"/>
                  <a:pt x="2336" y="1206"/>
                </a:cubicBezTo>
                <a:close/>
                <a:moveTo>
                  <a:pt x="2334" y="1195"/>
                </a:moveTo>
                <a:cubicBezTo>
                  <a:pt x="2334" y="1195"/>
                  <a:pt x="2334" y="1195"/>
                  <a:pt x="2334" y="1195"/>
                </a:cubicBezTo>
                <a:cubicBezTo>
                  <a:pt x="2334" y="1195"/>
                  <a:pt x="2334" y="1194"/>
                  <a:pt x="2334" y="1193"/>
                </a:cubicBezTo>
                <a:cubicBezTo>
                  <a:pt x="2334" y="1195"/>
                  <a:pt x="2334" y="1195"/>
                  <a:pt x="2334" y="1195"/>
                </a:cubicBezTo>
                <a:close/>
                <a:moveTo>
                  <a:pt x="636" y="525"/>
                </a:moveTo>
                <a:cubicBezTo>
                  <a:pt x="636" y="525"/>
                  <a:pt x="636" y="525"/>
                  <a:pt x="636" y="523"/>
                </a:cubicBezTo>
                <a:cubicBezTo>
                  <a:pt x="637" y="522"/>
                  <a:pt x="637" y="522"/>
                  <a:pt x="637" y="522"/>
                </a:cubicBezTo>
                <a:cubicBezTo>
                  <a:pt x="637" y="522"/>
                  <a:pt x="637" y="522"/>
                  <a:pt x="637" y="520"/>
                </a:cubicBezTo>
                <a:cubicBezTo>
                  <a:pt x="637" y="518"/>
                  <a:pt x="637" y="518"/>
                  <a:pt x="639" y="518"/>
                </a:cubicBezTo>
                <a:cubicBezTo>
                  <a:pt x="636" y="518"/>
                  <a:pt x="636" y="518"/>
                  <a:pt x="636" y="518"/>
                </a:cubicBezTo>
                <a:cubicBezTo>
                  <a:pt x="632" y="520"/>
                  <a:pt x="628" y="522"/>
                  <a:pt x="625" y="523"/>
                </a:cubicBezTo>
                <a:cubicBezTo>
                  <a:pt x="623" y="525"/>
                  <a:pt x="623" y="527"/>
                  <a:pt x="621" y="531"/>
                </a:cubicBezTo>
                <a:cubicBezTo>
                  <a:pt x="619" y="536"/>
                  <a:pt x="619" y="542"/>
                  <a:pt x="617" y="547"/>
                </a:cubicBezTo>
                <a:cubicBezTo>
                  <a:pt x="623" y="547"/>
                  <a:pt x="623" y="547"/>
                  <a:pt x="623" y="547"/>
                </a:cubicBezTo>
                <a:cubicBezTo>
                  <a:pt x="623" y="549"/>
                  <a:pt x="623" y="549"/>
                  <a:pt x="623" y="553"/>
                </a:cubicBezTo>
                <a:cubicBezTo>
                  <a:pt x="628" y="547"/>
                  <a:pt x="632" y="538"/>
                  <a:pt x="632" y="538"/>
                </a:cubicBezTo>
                <a:cubicBezTo>
                  <a:pt x="636" y="533"/>
                  <a:pt x="636" y="529"/>
                  <a:pt x="634" y="527"/>
                </a:cubicBezTo>
                <a:cubicBezTo>
                  <a:pt x="636" y="527"/>
                  <a:pt x="636" y="527"/>
                  <a:pt x="636" y="527"/>
                </a:cubicBezTo>
                <a:cubicBezTo>
                  <a:pt x="636" y="525"/>
                  <a:pt x="636" y="525"/>
                  <a:pt x="636" y="525"/>
                </a:cubicBezTo>
                <a:close/>
                <a:moveTo>
                  <a:pt x="751" y="296"/>
                </a:moveTo>
                <a:cubicBezTo>
                  <a:pt x="749" y="298"/>
                  <a:pt x="747" y="298"/>
                  <a:pt x="744" y="298"/>
                </a:cubicBezTo>
                <a:cubicBezTo>
                  <a:pt x="742" y="303"/>
                  <a:pt x="742" y="303"/>
                  <a:pt x="740" y="307"/>
                </a:cubicBezTo>
                <a:cubicBezTo>
                  <a:pt x="744" y="307"/>
                  <a:pt x="744" y="307"/>
                  <a:pt x="746" y="307"/>
                </a:cubicBezTo>
                <a:cubicBezTo>
                  <a:pt x="746" y="307"/>
                  <a:pt x="746" y="307"/>
                  <a:pt x="747" y="307"/>
                </a:cubicBezTo>
                <a:cubicBezTo>
                  <a:pt x="746" y="307"/>
                  <a:pt x="746" y="309"/>
                  <a:pt x="744" y="309"/>
                </a:cubicBezTo>
                <a:cubicBezTo>
                  <a:pt x="746" y="311"/>
                  <a:pt x="746" y="311"/>
                  <a:pt x="746" y="311"/>
                </a:cubicBezTo>
                <a:cubicBezTo>
                  <a:pt x="746" y="311"/>
                  <a:pt x="746" y="311"/>
                  <a:pt x="747" y="311"/>
                </a:cubicBezTo>
                <a:cubicBezTo>
                  <a:pt x="749" y="311"/>
                  <a:pt x="749" y="311"/>
                  <a:pt x="749" y="311"/>
                </a:cubicBezTo>
                <a:cubicBezTo>
                  <a:pt x="751" y="311"/>
                  <a:pt x="751" y="311"/>
                  <a:pt x="751" y="312"/>
                </a:cubicBezTo>
                <a:cubicBezTo>
                  <a:pt x="751" y="309"/>
                  <a:pt x="753" y="307"/>
                  <a:pt x="757" y="303"/>
                </a:cubicBezTo>
                <a:cubicBezTo>
                  <a:pt x="758" y="301"/>
                  <a:pt x="760" y="298"/>
                  <a:pt x="762" y="294"/>
                </a:cubicBezTo>
                <a:cubicBezTo>
                  <a:pt x="762" y="294"/>
                  <a:pt x="762" y="294"/>
                  <a:pt x="762" y="292"/>
                </a:cubicBezTo>
                <a:cubicBezTo>
                  <a:pt x="760" y="292"/>
                  <a:pt x="760" y="292"/>
                  <a:pt x="760" y="292"/>
                </a:cubicBezTo>
                <a:cubicBezTo>
                  <a:pt x="760" y="292"/>
                  <a:pt x="760" y="292"/>
                  <a:pt x="758" y="292"/>
                </a:cubicBezTo>
                <a:cubicBezTo>
                  <a:pt x="757" y="296"/>
                  <a:pt x="757" y="296"/>
                  <a:pt x="757" y="296"/>
                </a:cubicBezTo>
                <a:cubicBezTo>
                  <a:pt x="757" y="298"/>
                  <a:pt x="755" y="298"/>
                  <a:pt x="755" y="298"/>
                </a:cubicBezTo>
                <a:cubicBezTo>
                  <a:pt x="755" y="298"/>
                  <a:pt x="755" y="298"/>
                  <a:pt x="755" y="294"/>
                </a:cubicBezTo>
                <a:cubicBezTo>
                  <a:pt x="753" y="296"/>
                  <a:pt x="753" y="296"/>
                  <a:pt x="751" y="296"/>
                </a:cubicBezTo>
                <a:close/>
                <a:moveTo>
                  <a:pt x="2338" y="1206"/>
                </a:moveTo>
                <a:cubicBezTo>
                  <a:pt x="2337" y="1202"/>
                  <a:pt x="2336" y="1200"/>
                  <a:pt x="2336" y="1198"/>
                </a:cubicBezTo>
                <a:cubicBezTo>
                  <a:pt x="2336" y="1200"/>
                  <a:pt x="2337" y="1202"/>
                  <a:pt x="2338" y="1206"/>
                </a:cubicBezTo>
                <a:close/>
                <a:moveTo>
                  <a:pt x="2341" y="1241"/>
                </a:moveTo>
                <a:cubicBezTo>
                  <a:pt x="2340" y="1236"/>
                  <a:pt x="2340" y="1226"/>
                  <a:pt x="2340" y="1221"/>
                </a:cubicBezTo>
                <a:cubicBezTo>
                  <a:pt x="2340" y="1217"/>
                  <a:pt x="2340" y="1217"/>
                  <a:pt x="2340" y="1217"/>
                </a:cubicBezTo>
                <a:cubicBezTo>
                  <a:pt x="2340" y="1217"/>
                  <a:pt x="2340" y="1217"/>
                  <a:pt x="2340" y="1215"/>
                </a:cubicBezTo>
                <a:cubicBezTo>
                  <a:pt x="2340" y="1214"/>
                  <a:pt x="2340" y="1214"/>
                  <a:pt x="2340" y="1214"/>
                </a:cubicBezTo>
                <a:cubicBezTo>
                  <a:pt x="2340" y="1212"/>
                  <a:pt x="2340" y="1212"/>
                  <a:pt x="2340" y="1212"/>
                </a:cubicBezTo>
                <a:cubicBezTo>
                  <a:pt x="2340" y="1210"/>
                  <a:pt x="2340" y="1210"/>
                  <a:pt x="2340" y="1208"/>
                </a:cubicBezTo>
                <a:cubicBezTo>
                  <a:pt x="2340" y="1208"/>
                  <a:pt x="2340" y="1208"/>
                  <a:pt x="2338" y="1206"/>
                </a:cubicBezTo>
                <a:cubicBezTo>
                  <a:pt x="2338" y="1208"/>
                  <a:pt x="2338" y="1208"/>
                  <a:pt x="2338" y="1208"/>
                </a:cubicBezTo>
                <a:cubicBezTo>
                  <a:pt x="2336" y="1206"/>
                  <a:pt x="2336" y="1206"/>
                  <a:pt x="2336" y="1206"/>
                </a:cubicBezTo>
                <a:cubicBezTo>
                  <a:pt x="2336" y="1208"/>
                  <a:pt x="2336" y="1208"/>
                  <a:pt x="2336" y="1208"/>
                </a:cubicBezTo>
                <a:cubicBezTo>
                  <a:pt x="2336" y="1217"/>
                  <a:pt x="2338" y="1219"/>
                  <a:pt x="2338" y="1221"/>
                </a:cubicBezTo>
                <a:cubicBezTo>
                  <a:pt x="2338" y="1212"/>
                  <a:pt x="2338" y="1212"/>
                  <a:pt x="2338" y="1212"/>
                </a:cubicBezTo>
                <a:cubicBezTo>
                  <a:pt x="2338" y="1214"/>
                  <a:pt x="2340" y="1214"/>
                  <a:pt x="2340" y="1223"/>
                </a:cubicBezTo>
                <a:cubicBezTo>
                  <a:pt x="2340" y="1232"/>
                  <a:pt x="2340" y="1237"/>
                  <a:pt x="2341" y="1241"/>
                </a:cubicBezTo>
                <a:close/>
                <a:moveTo>
                  <a:pt x="2340" y="1258"/>
                </a:moveTo>
                <a:cubicBezTo>
                  <a:pt x="2340" y="1285"/>
                  <a:pt x="2340" y="1285"/>
                  <a:pt x="2340" y="1285"/>
                </a:cubicBezTo>
                <a:cubicBezTo>
                  <a:pt x="2340" y="1285"/>
                  <a:pt x="2340" y="1285"/>
                  <a:pt x="2341" y="1285"/>
                </a:cubicBezTo>
                <a:cubicBezTo>
                  <a:pt x="2341" y="1256"/>
                  <a:pt x="2341" y="1256"/>
                  <a:pt x="2341" y="1256"/>
                </a:cubicBezTo>
                <a:cubicBezTo>
                  <a:pt x="2340" y="1256"/>
                  <a:pt x="2340" y="1258"/>
                  <a:pt x="2340" y="1258"/>
                </a:cubicBezTo>
                <a:close/>
                <a:moveTo>
                  <a:pt x="2340" y="1243"/>
                </a:moveTo>
                <a:cubicBezTo>
                  <a:pt x="2340" y="1245"/>
                  <a:pt x="2340" y="1245"/>
                  <a:pt x="2340" y="1245"/>
                </a:cubicBezTo>
                <a:cubicBezTo>
                  <a:pt x="2340" y="1245"/>
                  <a:pt x="2340" y="1245"/>
                  <a:pt x="2340" y="1247"/>
                </a:cubicBezTo>
                <a:cubicBezTo>
                  <a:pt x="2340" y="1247"/>
                  <a:pt x="2340" y="1248"/>
                  <a:pt x="2341" y="1250"/>
                </a:cubicBezTo>
                <a:cubicBezTo>
                  <a:pt x="2340" y="1240"/>
                  <a:pt x="2340" y="1238"/>
                  <a:pt x="2340" y="1228"/>
                </a:cubicBezTo>
                <a:lnTo>
                  <a:pt x="2340" y="1243"/>
                </a:lnTo>
                <a:close/>
                <a:moveTo>
                  <a:pt x="2063" y="476"/>
                </a:moveTo>
                <a:cubicBezTo>
                  <a:pt x="2064" y="476"/>
                  <a:pt x="2064" y="477"/>
                  <a:pt x="2065" y="478"/>
                </a:cubicBezTo>
                <a:cubicBezTo>
                  <a:pt x="2064" y="477"/>
                  <a:pt x="2064" y="476"/>
                  <a:pt x="2063" y="476"/>
                </a:cubicBezTo>
                <a:cubicBezTo>
                  <a:pt x="2063" y="476"/>
                  <a:pt x="2063" y="476"/>
                  <a:pt x="2063" y="476"/>
                </a:cubicBezTo>
                <a:close/>
                <a:moveTo>
                  <a:pt x="2341" y="1306"/>
                </a:moveTo>
                <a:cubicBezTo>
                  <a:pt x="2341" y="1305"/>
                  <a:pt x="2341" y="1305"/>
                  <a:pt x="2341" y="1305"/>
                </a:cubicBezTo>
                <a:cubicBezTo>
                  <a:pt x="2341" y="1304"/>
                  <a:pt x="2341" y="1304"/>
                  <a:pt x="2341" y="1304"/>
                </a:cubicBezTo>
                <a:cubicBezTo>
                  <a:pt x="2341" y="1293"/>
                  <a:pt x="2341" y="1293"/>
                  <a:pt x="2341" y="1293"/>
                </a:cubicBezTo>
                <a:cubicBezTo>
                  <a:pt x="2341" y="1298"/>
                  <a:pt x="2341" y="1302"/>
                  <a:pt x="2341" y="1306"/>
                </a:cubicBezTo>
                <a:close/>
                <a:moveTo>
                  <a:pt x="2336" y="1188"/>
                </a:moveTo>
                <a:cubicBezTo>
                  <a:pt x="2336" y="1184"/>
                  <a:pt x="2336" y="1182"/>
                  <a:pt x="2334" y="1179"/>
                </a:cubicBezTo>
                <a:cubicBezTo>
                  <a:pt x="2334" y="1181"/>
                  <a:pt x="2334" y="1182"/>
                  <a:pt x="2336" y="1188"/>
                </a:cubicBezTo>
                <a:close/>
                <a:moveTo>
                  <a:pt x="2335" y="1306"/>
                </a:moveTo>
                <a:cubicBezTo>
                  <a:pt x="2338" y="1306"/>
                  <a:pt x="2338" y="1306"/>
                  <a:pt x="2338" y="1306"/>
                </a:cubicBezTo>
                <a:cubicBezTo>
                  <a:pt x="2338" y="1306"/>
                  <a:pt x="2338" y="1305"/>
                  <a:pt x="2338" y="1305"/>
                </a:cubicBezTo>
                <a:cubicBezTo>
                  <a:pt x="2338" y="1302"/>
                  <a:pt x="2336" y="1285"/>
                  <a:pt x="2336" y="1283"/>
                </a:cubicBezTo>
                <a:cubicBezTo>
                  <a:pt x="2335" y="1294"/>
                  <a:pt x="2335" y="1301"/>
                  <a:pt x="2335" y="1306"/>
                </a:cubicBezTo>
                <a:close/>
                <a:moveTo>
                  <a:pt x="2334" y="1212"/>
                </a:moveTo>
                <a:cubicBezTo>
                  <a:pt x="2334" y="1221"/>
                  <a:pt x="2334" y="1221"/>
                  <a:pt x="2334" y="1221"/>
                </a:cubicBezTo>
                <a:cubicBezTo>
                  <a:pt x="2336" y="1221"/>
                  <a:pt x="2336" y="1221"/>
                  <a:pt x="2336" y="1234"/>
                </a:cubicBezTo>
                <a:cubicBezTo>
                  <a:pt x="2338" y="1241"/>
                  <a:pt x="2338" y="1241"/>
                  <a:pt x="2338" y="1245"/>
                </a:cubicBezTo>
                <a:cubicBezTo>
                  <a:pt x="2338" y="1243"/>
                  <a:pt x="2338" y="1243"/>
                  <a:pt x="2338" y="1239"/>
                </a:cubicBezTo>
                <a:cubicBezTo>
                  <a:pt x="2336" y="1219"/>
                  <a:pt x="2336" y="1219"/>
                  <a:pt x="2336" y="1219"/>
                </a:cubicBezTo>
                <a:cubicBezTo>
                  <a:pt x="2336" y="1217"/>
                  <a:pt x="2336" y="1215"/>
                  <a:pt x="2334" y="1212"/>
                </a:cubicBezTo>
                <a:close/>
                <a:moveTo>
                  <a:pt x="2341" y="1256"/>
                </a:moveTo>
                <a:cubicBezTo>
                  <a:pt x="2341" y="1253"/>
                  <a:pt x="2341" y="1252"/>
                  <a:pt x="2341" y="1250"/>
                </a:cubicBezTo>
                <a:cubicBezTo>
                  <a:pt x="2341" y="1252"/>
                  <a:pt x="2341" y="1254"/>
                  <a:pt x="2341" y="1256"/>
                </a:cubicBezTo>
                <a:close/>
                <a:moveTo>
                  <a:pt x="2171" y="641"/>
                </a:moveTo>
                <a:cubicBezTo>
                  <a:pt x="2173" y="646"/>
                  <a:pt x="2175" y="650"/>
                  <a:pt x="2178" y="656"/>
                </a:cubicBezTo>
                <a:cubicBezTo>
                  <a:pt x="2179" y="656"/>
                  <a:pt x="2179" y="657"/>
                  <a:pt x="2180" y="657"/>
                </a:cubicBezTo>
                <a:cubicBezTo>
                  <a:pt x="2180" y="657"/>
                  <a:pt x="2180" y="657"/>
                  <a:pt x="2180" y="657"/>
                </a:cubicBezTo>
                <a:cubicBezTo>
                  <a:pt x="2179" y="655"/>
                  <a:pt x="2178" y="653"/>
                  <a:pt x="2176" y="652"/>
                </a:cubicBezTo>
                <a:cubicBezTo>
                  <a:pt x="2177" y="652"/>
                  <a:pt x="2177" y="652"/>
                  <a:pt x="2178" y="652"/>
                </a:cubicBezTo>
                <a:cubicBezTo>
                  <a:pt x="2176" y="648"/>
                  <a:pt x="2174" y="644"/>
                  <a:pt x="2173" y="643"/>
                </a:cubicBezTo>
                <a:cubicBezTo>
                  <a:pt x="2171" y="637"/>
                  <a:pt x="2171" y="637"/>
                  <a:pt x="2166" y="630"/>
                </a:cubicBezTo>
                <a:cubicBezTo>
                  <a:pt x="2167" y="634"/>
                  <a:pt x="2171" y="641"/>
                  <a:pt x="2171" y="641"/>
                </a:cubicBezTo>
                <a:close/>
                <a:moveTo>
                  <a:pt x="2184" y="665"/>
                </a:moveTo>
                <a:cubicBezTo>
                  <a:pt x="2182" y="662"/>
                  <a:pt x="2181" y="660"/>
                  <a:pt x="2180" y="658"/>
                </a:cubicBezTo>
                <a:cubicBezTo>
                  <a:pt x="2180" y="659"/>
                  <a:pt x="2180" y="659"/>
                  <a:pt x="2180" y="659"/>
                </a:cubicBezTo>
                <a:cubicBezTo>
                  <a:pt x="2184" y="665"/>
                  <a:pt x="2184" y="665"/>
                  <a:pt x="2184" y="665"/>
                </a:cubicBezTo>
                <a:close/>
                <a:moveTo>
                  <a:pt x="2180" y="659"/>
                </a:moveTo>
                <a:cubicBezTo>
                  <a:pt x="2179" y="658"/>
                  <a:pt x="2179" y="658"/>
                  <a:pt x="2179" y="657"/>
                </a:cubicBezTo>
                <a:cubicBezTo>
                  <a:pt x="2179" y="657"/>
                  <a:pt x="2179" y="657"/>
                  <a:pt x="2179" y="657"/>
                </a:cubicBezTo>
                <a:cubicBezTo>
                  <a:pt x="2179" y="657"/>
                  <a:pt x="2179" y="656"/>
                  <a:pt x="2178" y="656"/>
                </a:cubicBezTo>
                <a:cubicBezTo>
                  <a:pt x="2178" y="657"/>
                  <a:pt x="2178" y="657"/>
                  <a:pt x="2178" y="657"/>
                </a:cubicBezTo>
                <a:cubicBezTo>
                  <a:pt x="2176" y="654"/>
                  <a:pt x="2176" y="654"/>
                  <a:pt x="2173" y="648"/>
                </a:cubicBezTo>
                <a:cubicBezTo>
                  <a:pt x="2173" y="650"/>
                  <a:pt x="2173" y="650"/>
                  <a:pt x="2175" y="652"/>
                </a:cubicBezTo>
                <a:cubicBezTo>
                  <a:pt x="2173" y="652"/>
                  <a:pt x="2173" y="652"/>
                  <a:pt x="2173" y="652"/>
                </a:cubicBezTo>
                <a:cubicBezTo>
                  <a:pt x="2173" y="652"/>
                  <a:pt x="2173" y="652"/>
                  <a:pt x="2171" y="646"/>
                </a:cubicBezTo>
                <a:cubicBezTo>
                  <a:pt x="2171" y="648"/>
                  <a:pt x="2171" y="648"/>
                  <a:pt x="2171" y="648"/>
                </a:cubicBezTo>
                <a:cubicBezTo>
                  <a:pt x="2173" y="654"/>
                  <a:pt x="2173" y="654"/>
                  <a:pt x="2173" y="654"/>
                </a:cubicBezTo>
                <a:cubicBezTo>
                  <a:pt x="2173" y="654"/>
                  <a:pt x="2173" y="654"/>
                  <a:pt x="2173" y="656"/>
                </a:cubicBezTo>
                <a:cubicBezTo>
                  <a:pt x="2175" y="656"/>
                  <a:pt x="2175" y="656"/>
                  <a:pt x="2175" y="657"/>
                </a:cubicBezTo>
                <a:cubicBezTo>
                  <a:pt x="2175" y="659"/>
                  <a:pt x="2175" y="659"/>
                  <a:pt x="2175" y="659"/>
                </a:cubicBezTo>
                <a:cubicBezTo>
                  <a:pt x="2176" y="659"/>
                  <a:pt x="2176" y="659"/>
                  <a:pt x="2176" y="659"/>
                </a:cubicBezTo>
                <a:cubicBezTo>
                  <a:pt x="2176" y="661"/>
                  <a:pt x="2176" y="661"/>
                  <a:pt x="2176" y="661"/>
                </a:cubicBezTo>
                <a:cubicBezTo>
                  <a:pt x="2178" y="666"/>
                  <a:pt x="2178" y="667"/>
                  <a:pt x="2186" y="676"/>
                </a:cubicBezTo>
                <a:cubicBezTo>
                  <a:pt x="2185" y="675"/>
                  <a:pt x="2185" y="674"/>
                  <a:pt x="2184" y="670"/>
                </a:cubicBezTo>
                <a:cubicBezTo>
                  <a:pt x="2185" y="673"/>
                  <a:pt x="2186" y="675"/>
                  <a:pt x="2187" y="677"/>
                </a:cubicBezTo>
                <a:cubicBezTo>
                  <a:pt x="2187" y="677"/>
                  <a:pt x="2187" y="677"/>
                  <a:pt x="2187" y="678"/>
                </a:cubicBezTo>
                <a:cubicBezTo>
                  <a:pt x="2187" y="678"/>
                  <a:pt x="2187" y="677"/>
                  <a:pt x="2187" y="677"/>
                </a:cubicBezTo>
                <a:cubicBezTo>
                  <a:pt x="2191" y="686"/>
                  <a:pt x="2195" y="694"/>
                  <a:pt x="2200" y="701"/>
                </a:cubicBezTo>
                <a:cubicBezTo>
                  <a:pt x="2200" y="703"/>
                  <a:pt x="2200" y="703"/>
                  <a:pt x="2200" y="703"/>
                </a:cubicBezTo>
                <a:cubicBezTo>
                  <a:pt x="2202" y="703"/>
                  <a:pt x="2202" y="703"/>
                  <a:pt x="2202" y="703"/>
                </a:cubicBezTo>
                <a:cubicBezTo>
                  <a:pt x="2202" y="705"/>
                  <a:pt x="2202" y="705"/>
                  <a:pt x="2202" y="705"/>
                </a:cubicBezTo>
                <a:cubicBezTo>
                  <a:pt x="2204" y="707"/>
                  <a:pt x="2204" y="707"/>
                  <a:pt x="2204" y="707"/>
                </a:cubicBezTo>
                <a:cubicBezTo>
                  <a:pt x="2204" y="707"/>
                  <a:pt x="2204" y="707"/>
                  <a:pt x="2204" y="705"/>
                </a:cubicBezTo>
                <a:cubicBezTo>
                  <a:pt x="2202" y="701"/>
                  <a:pt x="2202" y="701"/>
                  <a:pt x="2184" y="665"/>
                </a:cubicBezTo>
                <a:cubicBezTo>
                  <a:pt x="2183" y="664"/>
                  <a:pt x="2181" y="661"/>
                  <a:pt x="2180" y="659"/>
                </a:cubicBezTo>
                <a:cubicBezTo>
                  <a:pt x="2180" y="659"/>
                  <a:pt x="2180" y="659"/>
                  <a:pt x="2180" y="659"/>
                </a:cubicBezTo>
                <a:close/>
                <a:moveTo>
                  <a:pt x="2008" y="408"/>
                </a:moveTo>
                <a:cubicBezTo>
                  <a:pt x="2010" y="410"/>
                  <a:pt x="2013" y="413"/>
                  <a:pt x="2015" y="415"/>
                </a:cubicBezTo>
                <a:cubicBezTo>
                  <a:pt x="2013" y="412"/>
                  <a:pt x="2012" y="410"/>
                  <a:pt x="2010" y="408"/>
                </a:cubicBezTo>
                <a:cubicBezTo>
                  <a:pt x="2008" y="408"/>
                  <a:pt x="2008" y="408"/>
                  <a:pt x="2008" y="408"/>
                </a:cubicBezTo>
                <a:close/>
                <a:moveTo>
                  <a:pt x="2127" y="566"/>
                </a:moveTo>
                <a:cubicBezTo>
                  <a:pt x="2126" y="564"/>
                  <a:pt x="2125" y="562"/>
                  <a:pt x="2124" y="560"/>
                </a:cubicBezTo>
                <a:cubicBezTo>
                  <a:pt x="2121" y="556"/>
                  <a:pt x="2120" y="555"/>
                  <a:pt x="2118" y="553"/>
                </a:cubicBezTo>
                <a:cubicBezTo>
                  <a:pt x="2122" y="557"/>
                  <a:pt x="2123" y="562"/>
                  <a:pt x="2127" y="566"/>
                </a:cubicBezTo>
                <a:close/>
                <a:moveTo>
                  <a:pt x="2050" y="456"/>
                </a:moveTo>
                <a:cubicBezTo>
                  <a:pt x="2049" y="455"/>
                  <a:pt x="2049" y="454"/>
                  <a:pt x="2048" y="454"/>
                </a:cubicBezTo>
                <a:cubicBezTo>
                  <a:pt x="2048" y="456"/>
                  <a:pt x="2048" y="456"/>
                  <a:pt x="2050" y="456"/>
                </a:cubicBezTo>
                <a:close/>
                <a:moveTo>
                  <a:pt x="2186" y="676"/>
                </a:moveTo>
                <a:cubicBezTo>
                  <a:pt x="2186" y="676"/>
                  <a:pt x="2187" y="677"/>
                  <a:pt x="2187" y="677"/>
                </a:cubicBezTo>
                <a:cubicBezTo>
                  <a:pt x="2187" y="677"/>
                  <a:pt x="2187" y="677"/>
                  <a:pt x="2187" y="677"/>
                </a:cubicBezTo>
                <a:cubicBezTo>
                  <a:pt x="2187" y="677"/>
                  <a:pt x="2186" y="676"/>
                  <a:pt x="2186" y="676"/>
                </a:cubicBezTo>
                <a:close/>
                <a:moveTo>
                  <a:pt x="2290" y="973"/>
                </a:moveTo>
                <a:cubicBezTo>
                  <a:pt x="2290" y="973"/>
                  <a:pt x="2290" y="973"/>
                  <a:pt x="2290" y="975"/>
                </a:cubicBezTo>
                <a:cubicBezTo>
                  <a:pt x="2290" y="975"/>
                  <a:pt x="2290" y="975"/>
                  <a:pt x="2290" y="977"/>
                </a:cubicBezTo>
                <a:cubicBezTo>
                  <a:pt x="2291" y="977"/>
                  <a:pt x="2291" y="977"/>
                  <a:pt x="2292" y="977"/>
                </a:cubicBezTo>
                <a:cubicBezTo>
                  <a:pt x="2290" y="967"/>
                  <a:pt x="2286" y="956"/>
                  <a:pt x="2285" y="946"/>
                </a:cubicBezTo>
                <a:cubicBezTo>
                  <a:pt x="2283" y="940"/>
                  <a:pt x="2270" y="900"/>
                  <a:pt x="2266" y="892"/>
                </a:cubicBezTo>
                <a:cubicBezTo>
                  <a:pt x="2265" y="902"/>
                  <a:pt x="2279" y="955"/>
                  <a:pt x="2290" y="971"/>
                </a:cubicBezTo>
                <a:cubicBezTo>
                  <a:pt x="2290" y="971"/>
                  <a:pt x="2290" y="971"/>
                  <a:pt x="2290" y="973"/>
                </a:cubicBezTo>
                <a:close/>
                <a:moveTo>
                  <a:pt x="2336" y="1193"/>
                </a:moveTo>
                <a:cubicBezTo>
                  <a:pt x="2336" y="1192"/>
                  <a:pt x="2336" y="1192"/>
                  <a:pt x="2336" y="1192"/>
                </a:cubicBezTo>
                <a:cubicBezTo>
                  <a:pt x="2336" y="1197"/>
                  <a:pt x="2338" y="1201"/>
                  <a:pt x="2338" y="1206"/>
                </a:cubicBezTo>
                <a:cubicBezTo>
                  <a:pt x="2338" y="1193"/>
                  <a:pt x="2336" y="1182"/>
                  <a:pt x="2336" y="1177"/>
                </a:cubicBezTo>
                <a:cubicBezTo>
                  <a:pt x="2336" y="1179"/>
                  <a:pt x="2336" y="1179"/>
                  <a:pt x="2336" y="1184"/>
                </a:cubicBezTo>
                <a:cubicBezTo>
                  <a:pt x="2336" y="1186"/>
                  <a:pt x="2336" y="1186"/>
                  <a:pt x="2336" y="1188"/>
                </a:cubicBezTo>
                <a:cubicBezTo>
                  <a:pt x="2334" y="1186"/>
                  <a:pt x="2334" y="1186"/>
                  <a:pt x="2334" y="1182"/>
                </a:cubicBezTo>
                <a:cubicBezTo>
                  <a:pt x="2330" y="1155"/>
                  <a:pt x="2329" y="1127"/>
                  <a:pt x="2325" y="1100"/>
                </a:cubicBezTo>
                <a:cubicBezTo>
                  <a:pt x="2323" y="1100"/>
                  <a:pt x="2323" y="1100"/>
                  <a:pt x="2323" y="1100"/>
                </a:cubicBezTo>
                <a:cubicBezTo>
                  <a:pt x="2323" y="1098"/>
                  <a:pt x="2323" y="1098"/>
                  <a:pt x="2323" y="1098"/>
                </a:cubicBezTo>
                <a:cubicBezTo>
                  <a:pt x="2323" y="1096"/>
                  <a:pt x="2323" y="1096"/>
                  <a:pt x="2323" y="1096"/>
                </a:cubicBezTo>
                <a:cubicBezTo>
                  <a:pt x="2319" y="1081"/>
                  <a:pt x="2318" y="1069"/>
                  <a:pt x="2316" y="1054"/>
                </a:cubicBezTo>
                <a:cubicBezTo>
                  <a:pt x="2316" y="1061"/>
                  <a:pt x="2316" y="1061"/>
                  <a:pt x="2316" y="1061"/>
                </a:cubicBezTo>
                <a:cubicBezTo>
                  <a:pt x="2314" y="1059"/>
                  <a:pt x="2314" y="1059"/>
                  <a:pt x="2314" y="1059"/>
                </a:cubicBezTo>
                <a:cubicBezTo>
                  <a:pt x="2314" y="1061"/>
                  <a:pt x="2314" y="1061"/>
                  <a:pt x="2314" y="1061"/>
                </a:cubicBezTo>
                <a:cubicBezTo>
                  <a:pt x="2312" y="1061"/>
                  <a:pt x="2312" y="1061"/>
                  <a:pt x="2312" y="1061"/>
                </a:cubicBezTo>
                <a:cubicBezTo>
                  <a:pt x="2312" y="1061"/>
                  <a:pt x="2325" y="1129"/>
                  <a:pt x="2325" y="1131"/>
                </a:cubicBezTo>
                <a:cubicBezTo>
                  <a:pt x="2323" y="1131"/>
                  <a:pt x="2323" y="1131"/>
                  <a:pt x="2323" y="1131"/>
                </a:cubicBezTo>
                <a:cubicBezTo>
                  <a:pt x="2323" y="1127"/>
                  <a:pt x="2323" y="1127"/>
                  <a:pt x="2321" y="1122"/>
                </a:cubicBezTo>
                <a:cubicBezTo>
                  <a:pt x="2321" y="1124"/>
                  <a:pt x="2321" y="1124"/>
                  <a:pt x="2329" y="1173"/>
                </a:cubicBezTo>
                <a:cubicBezTo>
                  <a:pt x="2329" y="1171"/>
                  <a:pt x="2329" y="1171"/>
                  <a:pt x="2329" y="1171"/>
                </a:cubicBezTo>
                <a:cubicBezTo>
                  <a:pt x="2329" y="1171"/>
                  <a:pt x="2329" y="1171"/>
                  <a:pt x="2329" y="1170"/>
                </a:cubicBezTo>
                <a:cubicBezTo>
                  <a:pt x="2329" y="1168"/>
                  <a:pt x="2329" y="1168"/>
                  <a:pt x="2329" y="1168"/>
                </a:cubicBezTo>
                <a:cubicBezTo>
                  <a:pt x="2330" y="1175"/>
                  <a:pt x="2330" y="1179"/>
                  <a:pt x="2330" y="1182"/>
                </a:cubicBezTo>
                <a:cubicBezTo>
                  <a:pt x="2331" y="1182"/>
                  <a:pt x="2332" y="1181"/>
                  <a:pt x="2332" y="1181"/>
                </a:cubicBezTo>
                <a:cubicBezTo>
                  <a:pt x="2332" y="1186"/>
                  <a:pt x="2332" y="1190"/>
                  <a:pt x="2332" y="1195"/>
                </a:cubicBezTo>
                <a:cubicBezTo>
                  <a:pt x="2332" y="1195"/>
                  <a:pt x="2332" y="1195"/>
                  <a:pt x="2332" y="1197"/>
                </a:cubicBezTo>
                <a:cubicBezTo>
                  <a:pt x="2334" y="1197"/>
                  <a:pt x="2334" y="1197"/>
                  <a:pt x="2334" y="1197"/>
                </a:cubicBezTo>
                <a:cubicBezTo>
                  <a:pt x="2334" y="1196"/>
                  <a:pt x="2333" y="1195"/>
                  <a:pt x="2332" y="1193"/>
                </a:cubicBezTo>
                <a:cubicBezTo>
                  <a:pt x="2334" y="1193"/>
                  <a:pt x="2334" y="1193"/>
                  <a:pt x="2334" y="1193"/>
                </a:cubicBezTo>
                <a:cubicBezTo>
                  <a:pt x="2335" y="1194"/>
                  <a:pt x="2336" y="1195"/>
                  <a:pt x="2336" y="1198"/>
                </a:cubicBezTo>
                <a:cubicBezTo>
                  <a:pt x="2336" y="1196"/>
                  <a:pt x="2336" y="1195"/>
                  <a:pt x="2336" y="1193"/>
                </a:cubicBezTo>
                <a:close/>
                <a:moveTo>
                  <a:pt x="2330" y="1179"/>
                </a:moveTo>
                <a:cubicBezTo>
                  <a:pt x="2330" y="1173"/>
                  <a:pt x="2330" y="1173"/>
                  <a:pt x="2330" y="1173"/>
                </a:cubicBezTo>
                <a:cubicBezTo>
                  <a:pt x="2331" y="1176"/>
                  <a:pt x="2331" y="1178"/>
                  <a:pt x="2332" y="1180"/>
                </a:cubicBezTo>
                <a:cubicBezTo>
                  <a:pt x="2331" y="1180"/>
                  <a:pt x="2331" y="1179"/>
                  <a:pt x="2330" y="1179"/>
                </a:cubicBezTo>
                <a:close/>
                <a:moveTo>
                  <a:pt x="2263" y="1059"/>
                </a:moveTo>
                <a:cubicBezTo>
                  <a:pt x="2263" y="1059"/>
                  <a:pt x="2263" y="1059"/>
                  <a:pt x="2263" y="1061"/>
                </a:cubicBezTo>
                <a:cubicBezTo>
                  <a:pt x="2261" y="1063"/>
                  <a:pt x="2257" y="1065"/>
                  <a:pt x="2257" y="1069"/>
                </a:cubicBezTo>
                <a:cubicBezTo>
                  <a:pt x="2255" y="1070"/>
                  <a:pt x="2255" y="1085"/>
                  <a:pt x="2255" y="1085"/>
                </a:cubicBezTo>
                <a:cubicBezTo>
                  <a:pt x="2255" y="1085"/>
                  <a:pt x="2257" y="1098"/>
                  <a:pt x="2259" y="1103"/>
                </a:cubicBezTo>
                <a:cubicBezTo>
                  <a:pt x="2261" y="1109"/>
                  <a:pt x="2265" y="1113"/>
                  <a:pt x="2266" y="1116"/>
                </a:cubicBezTo>
                <a:cubicBezTo>
                  <a:pt x="2270" y="1113"/>
                  <a:pt x="2272" y="1107"/>
                  <a:pt x="2272" y="1103"/>
                </a:cubicBezTo>
                <a:cubicBezTo>
                  <a:pt x="2272" y="1094"/>
                  <a:pt x="2268" y="1083"/>
                  <a:pt x="2270" y="1072"/>
                </a:cubicBezTo>
                <a:cubicBezTo>
                  <a:pt x="2270" y="1072"/>
                  <a:pt x="2270" y="1056"/>
                  <a:pt x="2263" y="1059"/>
                </a:cubicBezTo>
                <a:close/>
                <a:moveTo>
                  <a:pt x="2292" y="977"/>
                </a:moveTo>
                <a:cubicBezTo>
                  <a:pt x="2292" y="978"/>
                  <a:pt x="2292" y="978"/>
                  <a:pt x="2292" y="979"/>
                </a:cubicBezTo>
                <a:cubicBezTo>
                  <a:pt x="2292" y="978"/>
                  <a:pt x="2292" y="977"/>
                  <a:pt x="2292" y="977"/>
                </a:cubicBezTo>
                <a:close/>
                <a:moveTo>
                  <a:pt x="2178" y="652"/>
                </a:moveTo>
                <a:cubicBezTo>
                  <a:pt x="2178" y="653"/>
                  <a:pt x="2178" y="653"/>
                  <a:pt x="2178" y="654"/>
                </a:cubicBezTo>
                <a:cubicBezTo>
                  <a:pt x="2178" y="652"/>
                  <a:pt x="2178" y="652"/>
                  <a:pt x="2178" y="652"/>
                </a:cubicBezTo>
                <a:close/>
                <a:moveTo>
                  <a:pt x="1607" y="94"/>
                </a:moveTo>
                <a:cubicBezTo>
                  <a:pt x="1608" y="94"/>
                  <a:pt x="1608" y="94"/>
                  <a:pt x="1608" y="94"/>
                </a:cubicBezTo>
                <a:cubicBezTo>
                  <a:pt x="1607" y="93"/>
                  <a:pt x="1606" y="93"/>
                  <a:pt x="1605" y="92"/>
                </a:cubicBezTo>
                <a:lnTo>
                  <a:pt x="1607" y="94"/>
                </a:lnTo>
                <a:close/>
                <a:moveTo>
                  <a:pt x="2180" y="657"/>
                </a:moveTo>
                <a:cubicBezTo>
                  <a:pt x="2180" y="657"/>
                  <a:pt x="2180" y="657"/>
                  <a:pt x="2180" y="657"/>
                </a:cubicBezTo>
                <a:cubicBezTo>
                  <a:pt x="2180" y="658"/>
                  <a:pt x="2180" y="658"/>
                  <a:pt x="2180" y="658"/>
                </a:cubicBezTo>
                <a:lnTo>
                  <a:pt x="2180" y="657"/>
                </a:lnTo>
                <a:close/>
                <a:moveTo>
                  <a:pt x="2180" y="659"/>
                </a:moveTo>
                <a:cubicBezTo>
                  <a:pt x="2180" y="659"/>
                  <a:pt x="2180" y="659"/>
                  <a:pt x="2180" y="659"/>
                </a:cubicBezTo>
                <a:cubicBezTo>
                  <a:pt x="2180" y="658"/>
                  <a:pt x="2180" y="658"/>
                  <a:pt x="2180" y="657"/>
                </a:cubicBezTo>
                <a:cubicBezTo>
                  <a:pt x="2179" y="657"/>
                  <a:pt x="2179" y="657"/>
                  <a:pt x="2179" y="657"/>
                </a:cubicBezTo>
                <a:cubicBezTo>
                  <a:pt x="2180" y="658"/>
                  <a:pt x="2180" y="659"/>
                  <a:pt x="2180" y="659"/>
                </a:cubicBezTo>
                <a:close/>
                <a:moveTo>
                  <a:pt x="544" y="31"/>
                </a:moveTo>
                <a:cubicBezTo>
                  <a:pt x="544" y="30"/>
                  <a:pt x="544" y="30"/>
                  <a:pt x="544" y="30"/>
                </a:cubicBezTo>
                <a:cubicBezTo>
                  <a:pt x="544" y="30"/>
                  <a:pt x="544" y="30"/>
                  <a:pt x="540" y="32"/>
                </a:cubicBezTo>
                <a:cubicBezTo>
                  <a:pt x="542" y="32"/>
                  <a:pt x="542" y="32"/>
                  <a:pt x="542" y="32"/>
                </a:cubicBezTo>
                <a:cubicBezTo>
                  <a:pt x="543" y="31"/>
                  <a:pt x="543" y="31"/>
                  <a:pt x="544" y="31"/>
                </a:cubicBezTo>
                <a:close/>
                <a:moveTo>
                  <a:pt x="540" y="32"/>
                </a:moveTo>
                <a:cubicBezTo>
                  <a:pt x="540" y="32"/>
                  <a:pt x="540" y="32"/>
                  <a:pt x="539" y="32"/>
                </a:cubicBezTo>
                <a:cubicBezTo>
                  <a:pt x="539" y="32"/>
                  <a:pt x="539" y="32"/>
                  <a:pt x="539" y="32"/>
                </a:cubicBezTo>
                <a:cubicBezTo>
                  <a:pt x="539" y="32"/>
                  <a:pt x="539" y="32"/>
                  <a:pt x="539" y="32"/>
                </a:cubicBezTo>
                <a:cubicBezTo>
                  <a:pt x="539" y="32"/>
                  <a:pt x="540" y="32"/>
                  <a:pt x="540" y="32"/>
                </a:cubicBezTo>
                <a:close/>
                <a:moveTo>
                  <a:pt x="539" y="32"/>
                </a:moveTo>
                <a:cubicBezTo>
                  <a:pt x="539" y="33"/>
                  <a:pt x="539" y="33"/>
                  <a:pt x="539" y="33"/>
                </a:cubicBezTo>
                <a:cubicBezTo>
                  <a:pt x="540" y="33"/>
                  <a:pt x="542" y="32"/>
                  <a:pt x="544" y="32"/>
                </a:cubicBezTo>
                <a:cubicBezTo>
                  <a:pt x="544" y="32"/>
                  <a:pt x="544" y="32"/>
                  <a:pt x="542" y="32"/>
                </a:cubicBezTo>
                <a:cubicBezTo>
                  <a:pt x="542" y="32"/>
                  <a:pt x="541" y="32"/>
                  <a:pt x="539" y="32"/>
                </a:cubicBezTo>
                <a:close/>
                <a:moveTo>
                  <a:pt x="31" y="369"/>
                </a:moveTo>
                <a:cubicBezTo>
                  <a:pt x="31" y="369"/>
                  <a:pt x="31" y="369"/>
                  <a:pt x="31" y="369"/>
                </a:cubicBezTo>
                <a:cubicBezTo>
                  <a:pt x="32" y="369"/>
                  <a:pt x="32" y="368"/>
                  <a:pt x="33" y="368"/>
                </a:cubicBezTo>
                <a:cubicBezTo>
                  <a:pt x="33" y="368"/>
                  <a:pt x="33" y="367"/>
                  <a:pt x="33" y="367"/>
                </a:cubicBezTo>
                <a:cubicBezTo>
                  <a:pt x="33" y="367"/>
                  <a:pt x="33" y="367"/>
                  <a:pt x="33" y="367"/>
                </a:cubicBezTo>
                <a:cubicBezTo>
                  <a:pt x="37" y="364"/>
                  <a:pt x="37" y="363"/>
                  <a:pt x="40" y="360"/>
                </a:cubicBezTo>
                <a:cubicBezTo>
                  <a:pt x="42" y="358"/>
                  <a:pt x="42" y="358"/>
                  <a:pt x="79" y="327"/>
                </a:cubicBezTo>
                <a:cubicBezTo>
                  <a:pt x="77" y="329"/>
                  <a:pt x="77" y="329"/>
                  <a:pt x="77" y="329"/>
                </a:cubicBezTo>
                <a:cubicBezTo>
                  <a:pt x="82" y="325"/>
                  <a:pt x="88" y="323"/>
                  <a:pt x="93" y="318"/>
                </a:cubicBezTo>
                <a:cubicBezTo>
                  <a:pt x="95" y="318"/>
                  <a:pt x="95" y="318"/>
                  <a:pt x="95" y="318"/>
                </a:cubicBezTo>
                <a:cubicBezTo>
                  <a:pt x="98" y="316"/>
                  <a:pt x="102" y="315"/>
                  <a:pt x="106" y="311"/>
                </a:cubicBezTo>
                <a:cubicBezTo>
                  <a:pt x="104" y="313"/>
                  <a:pt x="103" y="314"/>
                  <a:pt x="97" y="318"/>
                </a:cubicBezTo>
                <a:cubicBezTo>
                  <a:pt x="97" y="318"/>
                  <a:pt x="97" y="318"/>
                  <a:pt x="97" y="320"/>
                </a:cubicBezTo>
                <a:cubicBezTo>
                  <a:pt x="97" y="320"/>
                  <a:pt x="97" y="320"/>
                  <a:pt x="99" y="320"/>
                </a:cubicBezTo>
                <a:cubicBezTo>
                  <a:pt x="99" y="320"/>
                  <a:pt x="97" y="320"/>
                  <a:pt x="97" y="322"/>
                </a:cubicBezTo>
                <a:cubicBezTo>
                  <a:pt x="95" y="320"/>
                  <a:pt x="95" y="320"/>
                  <a:pt x="95" y="320"/>
                </a:cubicBezTo>
                <a:cubicBezTo>
                  <a:pt x="84" y="325"/>
                  <a:pt x="68" y="342"/>
                  <a:pt x="64" y="347"/>
                </a:cubicBezTo>
                <a:cubicBezTo>
                  <a:pt x="64" y="347"/>
                  <a:pt x="84" y="333"/>
                  <a:pt x="86" y="333"/>
                </a:cubicBezTo>
                <a:cubicBezTo>
                  <a:pt x="86" y="333"/>
                  <a:pt x="88" y="333"/>
                  <a:pt x="88" y="334"/>
                </a:cubicBezTo>
                <a:cubicBezTo>
                  <a:pt x="108" y="320"/>
                  <a:pt x="108" y="320"/>
                  <a:pt x="108" y="320"/>
                </a:cubicBezTo>
                <a:cubicBezTo>
                  <a:pt x="108" y="318"/>
                  <a:pt x="108" y="318"/>
                  <a:pt x="108" y="318"/>
                </a:cubicBezTo>
                <a:cubicBezTo>
                  <a:pt x="113" y="312"/>
                  <a:pt x="117" y="306"/>
                  <a:pt x="121" y="301"/>
                </a:cubicBezTo>
                <a:cubicBezTo>
                  <a:pt x="121" y="301"/>
                  <a:pt x="121" y="301"/>
                  <a:pt x="121" y="301"/>
                </a:cubicBezTo>
                <a:cubicBezTo>
                  <a:pt x="119" y="305"/>
                  <a:pt x="117" y="307"/>
                  <a:pt x="115" y="311"/>
                </a:cubicBezTo>
                <a:cubicBezTo>
                  <a:pt x="117" y="309"/>
                  <a:pt x="121" y="307"/>
                  <a:pt x="123" y="305"/>
                </a:cubicBezTo>
                <a:cubicBezTo>
                  <a:pt x="123" y="305"/>
                  <a:pt x="126" y="303"/>
                  <a:pt x="124" y="301"/>
                </a:cubicBezTo>
                <a:cubicBezTo>
                  <a:pt x="123" y="301"/>
                  <a:pt x="123" y="301"/>
                  <a:pt x="123" y="301"/>
                </a:cubicBezTo>
                <a:cubicBezTo>
                  <a:pt x="124" y="298"/>
                  <a:pt x="128" y="296"/>
                  <a:pt x="130" y="294"/>
                </a:cubicBezTo>
                <a:cubicBezTo>
                  <a:pt x="130" y="294"/>
                  <a:pt x="130" y="294"/>
                  <a:pt x="130" y="292"/>
                </a:cubicBezTo>
                <a:cubicBezTo>
                  <a:pt x="126" y="296"/>
                  <a:pt x="124" y="298"/>
                  <a:pt x="123" y="300"/>
                </a:cubicBezTo>
                <a:cubicBezTo>
                  <a:pt x="123" y="300"/>
                  <a:pt x="123" y="299"/>
                  <a:pt x="123" y="299"/>
                </a:cubicBezTo>
                <a:cubicBezTo>
                  <a:pt x="123" y="300"/>
                  <a:pt x="123" y="300"/>
                  <a:pt x="123" y="300"/>
                </a:cubicBezTo>
                <a:cubicBezTo>
                  <a:pt x="122" y="300"/>
                  <a:pt x="122" y="301"/>
                  <a:pt x="121" y="301"/>
                </a:cubicBezTo>
                <a:cubicBezTo>
                  <a:pt x="132" y="288"/>
                  <a:pt x="142" y="279"/>
                  <a:pt x="159" y="270"/>
                </a:cubicBezTo>
                <a:cubicBezTo>
                  <a:pt x="161" y="270"/>
                  <a:pt x="161" y="270"/>
                  <a:pt x="161" y="270"/>
                </a:cubicBezTo>
                <a:cubicBezTo>
                  <a:pt x="163" y="268"/>
                  <a:pt x="172" y="259"/>
                  <a:pt x="172" y="259"/>
                </a:cubicBezTo>
                <a:cubicBezTo>
                  <a:pt x="170" y="259"/>
                  <a:pt x="170" y="257"/>
                  <a:pt x="170" y="257"/>
                </a:cubicBezTo>
                <a:cubicBezTo>
                  <a:pt x="168" y="259"/>
                  <a:pt x="163" y="260"/>
                  <a:pt x="152" y="266"/>
                </a:cubicBezTo>
                <a:cubicBezTo>
                  <a:pt x="198" y="236"/>
                  <a:pt x="198" y="239"/>
                  <a:pt x="200" y="252"/>
                </a:cubicBezTo>
                <a:cubicBezTo>
                  <a:pt x="211" y="257"/>
                  <a:pt x="247" y="233"/>
                  <a:pt x="269" y="219"/>
                </a:cubicBezTo>
                <a:cubicBezTo>
                  <a:pt x="271" y="217"/>
                  <a:pt x="271" y="217"/>
                  <a:pt x="271" y="217"/>
                </a:cubicBezTo>
                <a:cubicBezTo>
                  <a:pt x="271" y="217"/>
                  <a:pt x="271" y="217"/>
                  <a:pt x="269" y="215"/>
                </a:cubicBezTo>
                <a:cubicBezTo>
                  <a:pt x="271" y="213"/>
                  <a:pt x="275" y="211"/>
                  <a:pt x="277" y="210"/>
                </a:cubicBezTo>
                <a:cubicBezTo>
                  <a:pt x="271" y="210"/>
                  <a:pt x="271" y="210"/>
                  <a:pt x="262" y="211"/>
                </a:cubicBezTo>
                <a:cubicBezTo>
                  <a:pt x="262" y="211"/>
                  <a:pt x="262" y="211"/>
                  <a:pt x="260" y="211"/>
                </a:cubicBezTo>
                <a:cubicBezTo>
                  <a:pt x="266" y="208"/>
                  <a:pt x="266" y="208"/>
                  <a:pt x="269" y="206"/>
                </a:cubicBezTo>
                <a:cubicBezTo>
                  <a:pt x="271" y="206"/>
                  <a:pt x="271" y="206"/>
                  <a:pt x="282" y="206"/>
                </a:cubicBezTo>
                <a:cubicBezTo>
                  <a:pt x="282" y="206"/>
                  <a:pt x="282" y="206"/>
                  <a:pt x="284" y="206"/>
                </a:cubicBezTo>
                <a:cubicBezTo>
                  <a:pt x="289" y="195"/>
                  <a:pt x="289" y="195"/>
                  <a:pt x="291" y="193"/>
                </a:cubicBezTo>
                <a:cubicBezTo>
                  <a:pt x="293" y="193"/>
                  <a:pt x="293" y="193"/>
                  <a:pt x="293" y="193"/>
                </a:cubicBezTo>
                <a:cubicBezTo>
                  <a:pt x="293" y="191"/>
                  <a:pt x="293" y="191"/>
                  <a:pt x="293" y="191"/>
                </a:cubicBezTo>
                <a:cubicBezTo>
                  <a:pt x="304" y="184"/>
                  <a:pt x="315" y="177"/>
                  <a:pt x="321" y="173"/>
                </a:cubicBezTo>
                <a:cubicBezTo>
                  <a:pt x="322" y="173"/>
                  <a:pt x="322" y="173"/>
                  <a:pt x="322" y="173"/>
                </a:cubicBezTo>
                <a:cubicBezTo>
                  <a:pt x="322" y="171"/>
                  <a:pt x="322" y="171"/>
                  <a:pt x="322" y="171"/>
                </a:cubicBezTo>
                <a:cubicBezTo>
                  <a:pt x="321" y="171"/>
                  <a:pt x="321" y="171"/>
                  <a:pt x="321" y="171"/>
                </a:cubicBezTo>
                <a:cubicBezTo>
                  <a:pt x="352" y="155"/>
                  <a:pt x="375" y="136"/>
                  <a:pt x="379" y="134"/>
                </a:cubicBezTo>
                <a:cubicBezTo>
                  <a:pt x="379" y="134"/>
                  <a:pt x="381" y="134"/>
                  <a:pt x="381" y="133"/>
                </a:cubicBezTo>
                <a:cubicBezTo>
                  <a:pt x="375" y="136"/>
                  <a:pt x="370" y="138"/>
                  <a:pt x="366" y="140"/>
                </a:cubicBezTo>
                <a:cubicBezTo>
                  <a:pt x="364" y="140"/>
                  <a:pt x="364" y="140"/>
                  <a:pt x="364" y="140"/>
                </a:cubicBezTo>
                <a:cubicBezTo>
                  <a:pt x="364" y="140"/>
                  <a:pt x="363" y="140"/>
                  <a:pt x="363" y="142"/>
                </a:cubicBezTo>
                <a:cubicBezTo>
                  <a:pt x="363" y="142"/>
                  <a:pt x="363" y="142"/>
                  <a:pt x="361" y="142"/>
                </a:cubicBezTo>
                <a:cubicBezTo>
                  <a:pt x="361" y="143"/>
                  <a:pt x="359" y="143"/>
                  <a:pt x="359" y="143"/>
                </a:cubicBezTo>
                <a:cubicBezTo>
                  <a:pt x="359" y="143"/>
                  <a:pt x="359" y="143"/>
                  <a:pt x="357" y="143"/>
                </a:cubicBezTo>
                <a:cubicBezTo>
                  <a:pt x="357" y="145"/>
                  <a:pt x="357" y="145"/>
                  <a:pt x="357" y="145"/>
                </a:cubicBezTo>
                <a:cubicBezTo>
                  <a:pt x="355" y="145"/>
                  <a:pt x="355" y="145"/>
                  <a:pt x="355" y="145"/>
                </a:cubicBezTo>
                <a:cubicBezTo>
                  <a:pt x="352" y="146"/>
                  <a:pt x="349" y="148"/>
                  <a:pt x="346" y="149"/>
                </a:cubicBezTo>
                <a:cubicBezTo>
                  <a:pt x="347" y="148"/>
                  <a:pt x="347" y="148"/>
                  <a:pt x="348" y="147"/>
                </a:cubicBezTo>
                <a:cubicBezTo>
                  <a:pt x="343" y="149"/>
                  <a:pt x="341" y="149"/>
                  <a:pt x="333" y="153"/>
                </a:cubicBezTo>
                <a:cubicBezTo>
                  <a:pt x="334" y="153"/>
                  <a:pt x="334" y="152"/>
                  <a:pt x="335" y="151"/>
                </a:cubicBezTo>
                <a:cubicBezTo>
                  <a:pt x="337" y="151"/>
                  <a:pt x="337" y="151"/>
                  <a:pt x="337" y="151"/>
                </a:cubicBezTo>
                <a:cubicBezTo>
                  <a:pt x="335" y="149"/>
                  <a:pt x="333" y="149"/>
                  <a:pt x="326" y="155"/>
                </a:cubicBezTo>
                <a:cubicBezTo>
                  <a:pt x="326" y="153"/>
                  <a:pt x="328" y="153"/>
                  <a:pt x="328" y="151"/>
                </a:cubicBezTo>
                <a:cubicBezTo>
                  <a:pt x="330" y="151"/>
                  <a:pt x="330" y="151"/>
                  <a:pt x="330" y="151"/>
                </a:cubicBezTo>
                <a:cubicBezTo>
                  <a:pt x="341" y="147"/>
                  <a:pt x="341" y="147"/>
                  <a:pt x="344" y="143"/>
                </a:cubicBezTo>
                <a:cubicBezTo>
                  <a:pt x="342" y="143"/>
                  <a:pt x="342" y="143"/>
                  <a:pt x="342" y="143"/>
                </a:cubicBezTo>
                <a:cubicBezTo>
                  <a:pt x="370" y="131"/>
                  <a:pt x="370" y="131"/>
                  <a:pt x="372" y="129"/>
                </a:cubicBezTo>
                <a:cubicBezTo>
                  <a:pt x="372" y="129"/>
                  <a:pt x="372" y="129"/>
                  <a:pt x="374" y="129"/>
                </a:cubicBezTo>
                <a:cubicBezTo>
                  <a:pt x="377" y="127"/>
                  <a:pt x="377" y="127"/>
                  <a:pt x="383" y="125"/>
                </a:cubicBezTo>
                <a:cubicBezTo>
                  <a:pt x="381" y="125"/>
                  <a:pt x="381" y="125"/>
                  <a:pt x="381" y="125"/>
                </a:cubicBezTo>
                <a:cubicBezTo>
                  <a:pt x="379" y="125"/>
                  <a:pt x="379" y="125"/>
                  <a:pt x="379" y="125"/>
                </a:cubicBezTo>
                <a:cubicBezTo>
                  <a:pt x="382" y="124"/>
                  <a:pt x="385" y="122"/>
                  <a:pt x="387" y="121"/>
                </a:cubicBezTo>
                <a:cubicBezTo>
                  <a:pt x="387" y="121"/>
                  <a:pt x="387" y="121"/>
                  <a:pt x="387" y="121"/>
                </a:cubicBezTo>
                <a:cubicBezTo>
                  <a:pt x="387" y="121"/>
                  <a:pt x="387" y="121"/>
                  <a:pt x="387" y="121"/>
                </a:cubicBezTo>
                <a:cubicBezTo>
                  <a:pt x="387" y="120"/>
                  <a:pt x="388" y="120"/>
                  <a:pt x="388" y="120"/>
                </a:cubicBezTo>
                <a:cubicBezTo>
                  <a:pt x="388" y="120"/>
                  <a:pt x="388" y="120"/>
                  <a:pt x="387" y="120"/>
                </a:cubicBezTo>
                <a:cubicBezTo>
                  <a:pt x="388" y="118"/>
                  <a:pt x="389" y="117"/>
                  <a:pt x="394" y="116"/>
                </a:cubicBezTo>
                <a:cubicBezTo>
                  <a:pt x="394" y="116"/>
                  <a:pt x="394" y="116"/>
                  <a:pt x="394" y="114"/>
                </a:cubicBezTo>
                <a:cubicBezTo>
                  <a:pt x="396" y="114"/>
                  <a:pt x="396" y="114"/>
                  <a:pt x="396" y="114"/>
                </a:cubicBezTo>
                <a:cubicBezTo>
                  <a:pt x="397" y="114"/>
                  <a:pt x="397" y="114"/>
                  <a:pt x="397" y="112"/>
                </a:cubicBezTo>
                <a:cubicBezTo>
                  <a:pt x="399" y="112"/>
                  <a:pt x="399" y="112"/>
                  <a:pt x="399" y="112"/>
                </a:cubicBezTo>
                <a:cubicBezTo>
                  <a:pt x="401" y="112"/>
                  <a:pt x="401" y="112"/>
                  <a:pt x="401" y="112"/>
                </a:cubicBezTo>
                <a:cubicBezTo>
                  <a:pt x="401" y="110"/>
                  <a:pt x="401" y="110"/>
                  <a:pt x="403" y="110"/>
                </a:cubicBezTo>
                <a:cubicBezTo>
                  <a:pt x="405" y="109"/>
                  <a:pt x="408" y="107"/>
                  <a:pt x="410" y="105"/>
                </a:cubicBezTo>
                <a:cubicBezTo>
                  <a:pt x="408" y="105"/>
                  <a:pt x="407" y="107"/>
                  <a:pt x="407" y="107"/>
                </a:cubicBezTo>
                <a:cubicBezTo>
                  <a:pt x="407" y="105"/>
                  <a:pt x="407" y="105"/>
                  <a:pt x="414" y="99"/>
                </a:cubicBezTo>
                <a:cubicBezTo>
                  <a:pt x="408" y="99"/>
                  <a:pt x="364" y="121"/>
                  <a:pt x="363" y="121"/>
                </a:cubicBezTo>
                <a:cubicBezTo>
                  <a:pt x="363" y="121"/>
                  <a:pt x="291" y="162"/>
                  <a:pt x="277" y="167"/>
                </a:cubicBezTo>
                <a:cubicBezTo>
                  <a:pt x="275" y="167"/>
                  <a:pt x="275" y="167"/>
                  <a:pt x="275" y="167"/>
                </a:cubicBezTo>
                <a:cubicBezTo>
                  <a:pt x="258" y="178"/>
                  <a:pt x="218" y="204"/>
                  <a:pt x="212" y="210"/>
                </a:cubicBezTo>
                <a:cubicBezTo>
                  <a:pt x="216" y="206"/>
                  <a:pt x="216" y="206"/>
                  <a:pt x="222" y="202"/>
                </a:cubicBezTo>
                <a:cubicBezTo>
                  <a:pt x="220" y="202"/>
                  <a:pt x="220" y="203"/>
                  <a:pt x="219" y="204"/>
                </a:cubicBezTo>
                <a:cubicBezTo>
                  <a:pt x="219" y="204"/>
                  <a:pt x="219" y="203"/>
                  <a:pt x="220" y="203"/>
                </a:cubicBezTo>
                <a:cubicBezTo>
                  <a:pt x="219" y="203"/>
                  <a:pt x="219" y="204"/>
                  <a:pt x="218" y="204"/>
                </a:cubicBezTo>
                <a:cubicBezTo>
                  <a:pt x="218" y="204"/>
                  <a:pt x="218" y="204"/>
                  <a:pt x="218" y="204"/>
                </a:cubicBezTo>
                <a:cubicBezTo>
                  <a:pt x="218" y="204"/>
                  <a:pt x="218" y="204"/>
                  <a:pt x="218" y="204"/>
                </a:cubicBezTo>
                <a:cubicBezTo>
                  <a:pt x="210" y="209"/>
                  <a:pt x="207" y="212"/>
                  <a:pt x="198" y="219"/>
                </a:cubicBezTo>
                <a:cubicBezTo>
                  <a:pt x="170" y="239"/>
                  <a:pt x="170" y="239"/>
                  <a:pt x="157" y="252"/>
                </a:cubicBezTo>
                <a:cubicBezTo>
                  <a:pt x="130" y="274"/>
                  <a:pt x="130" y="274"/>
                  <a:pt x="115" y="285"/>
                </a:cubicBezTo>
                <a:cubicBezTo>
                  <a:pt x="90" y="309"/>
                  <a:pt x="90" y="309"/>
                  <a:pt x="77" y="322"/>
                </a:cubicBezTo>
                <a:cubicBezTo>
                  <a:pt x="51" y="345"/>
                  <a:pt x="51" y="347"/>
                  <a:pt x="40" y="358"/>
                </a:cubicBezTo>
                <a:cubicBezTo>
                  <a:pt x="36" y="363"/>
                  <a:pt x="34" y="366"/>
                  <a:pt x="32" y="368"/>
                </a:cubicBezTo>
                <a:cubicBezTo>
                  <a:pt x="32" y="368"/>
                  <a:pt x="31" y="368"/>
                  <a:pt x="31" y="368"/>
                </a:cubicBezTo>
                <a:cubicBezTo>
                  <a:pt x="31" y="368"/>
                  <a:pt x="32" y="368"/>
                  <a:pt x="32" y="368"/>
                </a:cubicBezTo>
                <a:cubicBezTo>
                  <a:pt x="32" y="368"/>
                  <a:pt x="31" y="369"/>
                  <a:pt x="31" y="369"/>
                </a:cubicBezTo>
                <a:close/>
                <a:moveTo>
                  <a:pt x="332" y="153"/>
                </a:moveTo>
                <a:cubicBezTo>
                  <a:pt x="332" y="153"/>
                  <a:pt x="332" y="153"/>
                  <a:pt x="333" y="153"/>
                </a:cubicBezTo>
                <a:cubicBezTo>
                  <a:pt x="333" y="153"/>
                  <a:pt x="332" y="153"/>
                  <a:pt x="332" y="154"/>
                </a:cubicBezTo>
                <a:cubicBezTo>
                  <a:pt x="332" y="153"/>
                  <a:pt x="332" y="153"/>
                  <a:pt x="332" y="153"/>
                </a:cubicBezTo>
                <a:close/>
                <a:moveTo>
                  <a:pt x="108" y="309"/>
                </a:moveTo>
                <a:cubicBezTo>
                  <a:pt x="107" y="309"/>
                  <a:pt x="107" y="310"/>
                  <a:pt x="106" y="311"/>
                </a:cubicBezTo>
                <a:cubicBezTo>
                  <a:pt x="107" y="310"/>
                  <a:pt x="107" y="309"/>
                  <a:pt x="108" y="309"/>
                </a:cubicBezTo>
                <a:close/>
                <a:moveTo>
                  <a:pt x="505" y="48"/>
                </a:moveTo>
                <a:cubicBezTo>
                  <a:pt x="505" y="48"/>
                  <a:pt x="505" y="48"/>
                  <a:pt x="504" y="48"/>
                </a:cubicBezTo>
                <a:cubicBezTo>
                  <a:pt x="504" y="48"/>
                  <a:pt x="504" y="48"/>
                  <a:pt x="504" y="48"/>
                </a:cubicBezTo>
                <a:cubicBezTo>
                  <a:pt x="504" y="48"/>
                  <a:pt x="505" y="48"/>
                  <a:pt x="505" y="48"/>
                </a:cubicBezTo>
                <a:close/>
                <a:moveTo>
                  <a:pt x="117" y="316"/>
                </a:moveTo>
                <a:cubicBezTo>
                  <a:pt x="119" y="314"/>
                  <a:pt x="121" y="314"/>
                  <a:pt x="123" y="312"/>
                </a:cubicBezTo>
                <a:cubicBezTo>
                  <a:pt x="123" y="312"/>
                  <a:pt x="123" y="312"/>
                  <a:pt x="123" y="311"/>
                </a:cubicBezTo>
                <a:cubicBezTo>
                  <a:pt x="128" y="307"/>
                  <a:pt x="128" y="307"/>
                  <a:pt x="130" y="305"/>
                </a:cubicBezTo>
                <a:cubicBezTo>
                  <a:pt x="126" y="307"/>
                  <a:pt x="123" y="309"/>
                  <a:pt x="119" y="311"/>
                </a:cubicBezTo>
                <a:cubicBezTo>
                  <a:pt x="119" y="311"/>
                  <a:pt x="119" y="312"/>
                  <a:pt x="117" y="312"/>
                </a:cubicBezTo>
                <a:cubicBezTo>
                  <a:pt x="117" y="312"/>
                  <a:pt x="117" y="312"/>
                  <a:pt x="115" y="314"/>
                </a:cubicBezTo>
                <a:cubicBezTo>
                  <a:pt x="115" y="314"/>
                  <a:pt x="114" y="314"/>
                  <a:pt x="114" y="316"/>
                </a:cubicBezTo>
                <a:cubicBezTo>
                  <a:pt x="112" y="316"/>
                  <a:pt x="112" y="316"/>
                  <a:pt x="112" y="318"/>
                </a:cubicBezTo>
                <a:cubicBezTo>
                  <a:pt x="110" y="318"/>
                  <a:pt x="110" y="318"/>
                  <a:pt x="110" y="320"/>
                </a:cubicBezTo>
                <a:cubicBezTo>
                  <a:pt x="111" y="319"/>
                  <a:pt x="112" y="319"/>
                  <a:pt x="114" y="318"/>
                </a:cubicBezTo>
                <a:cubicBezTo>
                  <a:pt x="115" y="318"/>
                  <a:pt x="117" y="318"/>
                  <a:pt x="117" y="316"/>
                </a:cubicBezTo>
                <a:close/>
                <a:moveTo>
                  <a:pt x="110" y="320"/>
                </a:moveTo>
                <a:cubicBezTo>
                  <a:pt x="109" y="320"/>
                  <a:pt x="109" y="320"/>
                  <a:pt x="108" y="320"/>
                </a:cubicBezTo>
                <a:cubicBezTo>
                  <a:pt x="110" y="320"/>
                  <a:pt x="110" y="320"/>
                  <a:pt x="110" y="320"/>
                </a:cubicBezTo>
                <a:cubicBezTo>
                  <a:pt x="110" y="320"/>
                  <a:pt x="110" y="320"/>
                  <a:pt x="110" y="320"/>
                </a:cubicBezTo>
                <a:close/>
                <a:moveTo>
                  <a:pt x="584" y="19"/>
                </a:moveTo>
                <a:cubicBezTo>
                  <a:pt x="585" y="18"/>
                  <a:pt x="586" y="18"/>
                  <a:pt x="586" y="18"/>
                </a:cubicBezTo>
                <a:cubicBezTo>
                  <a:pt x="586" y="18"/>
                  <a:pt x="585" y="18"/>
                  <a:pt x="584" y="18"/>
                </a:cubicBezTo>
                <a:lnTo>
                  <a:pt x="584" y="19"/>
                </a:lnTo>
                <a:close/>
                <a:moveTo>
                  <a:pt x="540" y="33"/>
                </a:moveTo>
                <a:cubicBezTo>
                  <a:pt x="542" y="33"/>
                  <a:pt x="542" y="33"/>
                  <a:pt x="546" y="32"/>
                </a:cubicBezTo>
                <a:cubicBezTo>
                  <a:pt x="555" y="30"/>
                  <a:pt x="562" y="26"/>
                  <a:pt x="573" y="22"/>
                </a:cubicBezTo>
                <a:cubicBezTo>
                  <a:pt x="575" y="22"/>
                  <a:pt x="577" y="21"/>
                  <a:pt x="578" y="20"/>
                </a:cubicBezTo>
                <a:cubicBezTo>
                  <a:pt x="581" y="20"/>
                  <a:pt x="583" y="19"/>
                  <a:pt x="584" y="18"/>
                </a:cubicBezTo>
                <a:cubicBezTo>
                  <a:pt x="584" y="18"/>
                  <a:pt x="584" y="18"/>
                  <a:pt x="584" y="18"/>
                </a:cubicBezTo>
                <a:cubicBezTo>
                  <a:pt x="587" y="17"/>
                  <a:pt x="588" y="17"/>
                  <a:pt x="588" y="17"/>
                </a:cubicBezTo>
                <a:cubicBezTo>
                  <a:pt x="588" y="17"/>
                  <a:pt x="588" y="17"/>
                  <a:pt x="586" y="18"/>
                </a:cubicBezTo>
                <a:cubicBezTo>
                  <a:pt x="589" y="17"/>
                  <a:pt x="590" y="16"/>
                  <a:pt x="590" y="15"/>
                </a:cubicBezTo>
                <a:cubicBezTo>
                  <a:pt x="591" y="15"/>
                  <a:pt x="593" y="14"/>
                  <a:pt x="595" y="13"/>
                </a:cubicBezTo>
                <a:cubicBezTo>
                  <a:pt x="595" y="13"/>
                  <a:pt x="595" y="13"/>
                  <a:pt x="595" y="13"/>
                </a:cubicBezTo>
                <a:cubicBezTo>
                  <a:pt x="590" y="15"/>
                  <a:pt x="584" y="16"/>
                  <a:pt x="579" y="19"/>
                </a:cubicBezTo>
                <a:cubicBezTo>
                  <a:pt x="568" y="22"/>
                  <a:pt x="555" y="26"/>
                  <a:pt x="544" y="31"/>
                </a:cubicBezTo>
                <a:cubicBezTo>
                  <a:pt x="544" y="32"/>
                  <a:pt x="544" y="32"/>
                  <a:pt x="544" y="32"/>
                </a:cubicBezTo>
                <a:cubicBezTo>
                  <a:pt x="542" y="33"/>
                  <a:pt x="542" y="33"/>
                  <a:pt x="540" y="33"/>
                </a:cubicBezTo>
                <a:close/>
                <a:moveTo>
                  <a:pt x="31" y="368"/>
                </a:moveTo>
                <a:cubicBezTo>
                  <a:pt x="30" y="369"/>
                  <a:pt x="29" y="370"/>
                  <a:pt x="29" y="371"/>
                </a:cubicBezTo>
                <a:cubicBezTo>
                  <a:pt x="29" y="371"/>
                  <a:pt x="29" y="371"/>
                  <a:pt x="31" y="369"/>
                </a:cubicBezTo>
                <a:cubicBezTo>
                  <a:pt x="31" y="369"/>
                  <a:pt x="31" y="368"/>
                  <a:pt x="31" y="368"/>
                </a:cubicBezTo>
                <a:close/>
                <a:moveTo>
                  <a:pt x="526" y="39"/>
                </a:moveTo>
                <a:cubicBezTo>
                  <a:pt x="531" y="36"/>
                  <a:pt x="533" y="35"/>
                  <a:pt x="538" y="34"/>
                </a:cubicBezTo>
                <a:cubicBezTo>
                  <a:pt x="533" y="35"/>
                  <a:pt x="527" y="37"/>
                  <a:pt x="524" y="39"/>
                </a:cubicBezTo>
                <a:cubicBezTo>
                  <a:pt x="526" y="39"/>
                  <a:pt x="526" y="39"/>
                  <a:pt x="526" y="39"/>
                </a:cubicBezTo>
                <a:close/>
                <a:moveTo>
                  <a:pt x="110" y="317"/>
                </a:moveTo>
                <a:cubicBezTo>
                  <a:pt x="109" y="317"/>
                  <a:pt x="108" y="318"/>
                  <a:pt x="108" y="318"/>
                </a:cubicBezTo>
                <a:cubicBezTo>
                  <a:pt x="110" y="318"/>
                  <a:pt x="110" y="318"/>
                  <a:pt x="110" y="318"/>
                </a:cubicBezTo>
                <a:cubicBezTo>
                  <a:pt x="110" y="317"/>
                  <a:pt x="110" y="317"/>
                  <a:pt x="110" y="317"/>
                </a:cubicBezTo>
                <a:close/>
                <a:moveTo>
                  <a:pt x="560" y="32"/>
                </a:moveTo>
                <a:cubicBezTo>
                  <a:pt x="560" y="32"/>
                  <a:pt x="561" y="32"/>
                  <a:pt x="561" y="32"/>
                </a:cubicBezTo>
                <a:cubicBezTo>
                  <a:pt x="560" y="32"/>
                  <a:pt x="560" y="32"/>
                  <a:pt x="560" y="32"/>
                </a:cubicBezTo>
                <a:close/>
                <a:moveTo>
                  <a:pt x="467" y="70"/>
                </a:moveTo>
                <a:cubicBezTo>
                  <a:pt x="468" y="70"/>
                  <a:pt x="468" y="69"/>
                  <a:pt x="469" y="69"/>
                </a:cubicBezTo>
                <a:cubicBezTo>
                  <a:pt x="469" y="68"/>
                  <a:pt x="469" y="68"/>
                  <a:pt x="469" y="68"/>
                </a:cubicBezTo>
                <a:cubicBezTo>
                  <a:pt x="469" y="68"/>
                  <a:pt x="469" y="68"/>
                  <a:pt x="467" y="70"/>
                </a:cubicBezTo>
                <a:close/>
                <a:moveTo>
                  <a:pt x="517" y="43"/>
                </a:moveTo>
                <a:cubicBezTo>
                  <a:pt x="516" y="43"/>
                  <a:pt x="516" y="43"/>
                  <a:pt x="516" y="43"/>
                </a:cubicBezTo>
                <a:cubicBezTo>
                  <a:pt x="517" y="43"/>
                  <a:pt x="517" y="43"/>
                  <a:pt x="518" y="43"/>
                </a:cubicBezTo>
                <a:lnTo>
                  <a:pt x="517" y="43"/>
                </a:lnTo>
                <a:close/>
                <a:moveTo>
                  <a:pt x="539" y="33"/>
                </a:moveTo>
                <a:cubicBezTo>
                  <a:pt x="539" y="33"/>
                  <a:pt x="539" y="33"/>
                  <a:pt x="539" y="33"/>
                </a:cubicBezTo>
                <a:cubicBezTo>
                  <a:pt x="538" y="33"/>
                  <a:pt x="538" y="34"/>
                  <a:pt x="538" y="34"/>
                </a:cubicBezTo>
                <a:cubicBezTo>
                  <a:pt x="538" y="34"/>
                  <a:pt x="538" y="33"/>
                  <a:pt x="539" y="33"/>
                </a:cubicBezTo>
                <a:close/>
                <a:moveTo>
                  <a:pt x="430" y="79"/>
                </a:moveTo>
                <a:cubicBezTo>
                  <a:pt x="429" y="79"/>
                  <a:pt x="427" y="81"/>
                  <a:pt x="427" y="81"/>
                </a:cubicBezTo>
                <a:cubicBezTo>
                  <a:pt x="432" y="79"/>
                  <a:pt x="438" y="76"/>
                  <a:pt x="443" y="74"/>
                </a:cubicBezTo>
                <a:cubicBezTo>
                  <a:pt x="441" y="76"/>
                  <a:pt x="438" y="76"/>
                  <a:pt x="436" y="77"/>
                </a:cubicBezTo>
                <a:cubicBezTo>
                  <a:pt x="441" y="77"/>
                  <a:pt x="441" y="77"/>
                  <a:pt x="451" y="74"/>
                </a:cubicBezTo>
                <a:cubicBezTo>
                  <a:pt x="454" y="72"/>
                  <a:pt x="460" y="72"/>
                  <a:pt x="465" y="70"/>
                </a:cubicBezTo>
                <a:cubicBezTo>
                  <a:pt x="467" y="68"/>
                  <a:pt x="469" y="68"/>
                  <a:pt x="473" y="66"/>
                </a:cubicBezTo>
                <a:cubicBezTo>
                  <a:pt x="474" y="66"/>
                  <a:pt x="476" y="65"/>
                  <a:pt x="478" y="65"/>
                </a:cubicBezTo>
                <a:cubicBezTo>
                  <a:pt x="480" y="65"/>
                  <a:pt x="480" y="65"/>
                  <a:pt x="480" y="65"/>
                </a:cubicBezTo>
                <a:cubicBezTo>
                  <a:pt x="478" y="66"/>
                  <a:pt x="477" y="66"/>
                  <a:pt x="476" y="67"/>
                </a:cubicBezTo>
                <a:cubicBezTo>
                  <a:pt x="477" y="66"/>
                  <a:pt x="477" y="65"/>
                  <a:pt x="478" y="65"/>
                </a:cubicBezTo>
                <a:cubicBezTo>
                  <a:pt x="476" y="66"/>
                  <a:pt x="475" y="66"/>
                  <a:pt x="469" y="69"/>
                </a:cubicBezTo>
                <a:cubicBezTo>
                  <a:pt x="469" y="70"/>
                  <a:pt x="469" y="70"/>
                  <a:pt x="469" y="70"/>
                </a:cubicBezTo>
                <a:cubicBezTo>
                  <a:pt x="470" y="70"/>
                  <a:pt x="472" y="69"/>
                  <a:pt x="473" y="69"/>
                </a:cubicBezTo>
                <a:cubicBezTo>
                  <a:pt x="473" y="70"/>
                  <a:pt x="475" y="69"/>
                  <a:pt x="509" y="59"/>
                </a:cubicBezTo>
                <a:cubicBezTo>
                  <a:pt x="511" y="59"/>
                  <a:pt x="520" y="54"/>
                  <a:pt x="526" y="50"/>
                </a:cubicBezTo>
                <a:cubicBezTo>
                  <a:pt x="524" y="50"/>
                  <a:pt x="493" y="59"/>
                  <a:pt x="489" y="61"/>
                </a:cubicBezTo>
                <a:cubicBezTo>
                  <a:pt x="498" y="55"/>
                  <a:pt x="507" y="52"/>
                  <a:pt x="518" y="48"/>
                </a:cubicBezTo>
                <a:cubicBezTo>
                  <a:pt x="518" y="48"/>
                  <a:pt x="518" y="48"/>
                  <a:pt x="518" y="48"/>
                </a:cubicBezTo>
                <a:cubicBezTo>
                  <a:pt x="521" y="47"/>
                  <a:pt x="525" y="45"/>
                  <a:pt x="535" y="41"/>
                </a:cubicBezTo>
                <a:cubicBezTo>
                  <a:pt x="537" y="41"/>
                  <a:pt x="555" y="33"/>
                  <a:pt x="560" y="32"/>
                </a:cubicBezTo>
                <a:cubicBezTo>
                  <a:pt x="554" y="33"/>
                  <a:pt x="527" y="39"/>
                  <a:pt x="518" y="44"/>
                </a:cubicBezTo>
                <a:cubicBezTo>
                  <a:pt x="520" y="44"/>
                  <a:pt x="520" y="44"/>
                  <a:pt x="520" y="44"/>
                </a:cubicBezTo>
                <a:cubicBezTo>
                  <a:pt x="518" y="46"/>
                  <a:pt x="518" y="46"/>
                  <a:pt x="518" y="46"/>
                </a:cubicBezTo>
                <a:cubicBezTo>
                  <a:pt x="509" y="48"/>
                  <a:pt x="509" y="48"/>
                  <a:pt x="507" y="48"/>
                </a:cubicBezTo>
                <a:cubicBezTo>
                  <a:pt x="509" y="48"/>
                  <a:pt x="509" y="48"/>
                  <a:pt x="509" y="48"/>
                </a:cubicBezTo>
                <a:cubicBezTo>
                  <a:pt x="507" y="48"/>
                  <a:pt x="507" y="50"/>
                  <a:pt x="507" y="50"/>
                </a:cubicBezTo>
                <a:cubicBezTo>
                  <a:pt x="506" y="50"/>
                  <a:pt x="506" y="50"/>
                  <a:pt x="504" y="50"/>
                </a:cubicBezTo>
                <a:cubicBezTo>
                  <a:pt x="505" y="48"/>
                  <a:pt x="506" y="48"/>
                  <a:pt x="508" y="47"/>
                </a:cubicBezTo>
                <a:cubicBezTo>
                  <a:pt x="510" y="46"/>
                  <a:pt x="512" y="46"/>
                  <a:pt x="515" y="44"/>
                </a:cubicBezTo>
                <a:cubicBezTo>
                  <a:pt x="514" y="44"/>
                  <a:pt x="514" y="44"/>
                  <a:pt x="514" y="44"/>
                </a:cubicBezTo>
                <a:cubicBezTo>
                  <a:pt x="515" y="44"/>
                  <a:pt x="515" y="44"/>
                  <a:pt x="516" y="43"/>
                </a:cubicBezTo>
                <a:cubicBezTo>
                  <a:pt x="515" y="44"/>
                  <a:pt x="513" y="44"/>
                  <a:pt x="513" y="44"/>
                </a:cubicBezTo>
                <a:cubicBezTo>
                  <a:pt x="511" y="44"/>
                  <a:pt x="511" y="44"/>
                  <a:pt x="511" y="44"/>
                </a:cubicBezTo>
                <a:cubicBezTo>
                  <a:pt x="512" y="43"/>
                  <a:pt x="514" y="42"/>
                  <a:pt x="517" y="41"/>
                </a:cubicBezTo>
                <a:cubicBezTo>
                  <a:pt x="520" y="39"/>
                  <a:pt x="537" y="33"/>
                  <a:pt x="537" y="33"/>
                </a:cubicBezTo>
                <a:cubicBezTo>
                  <a:pt x="537" y="33"/>
                  <a:pt x="537" y="33"/>
                  <a:pt x="539" y="33"/>
                </a:cubicBezTo>
                <a:cubicBezTo>
                  <a:pt x="539" y="33"/>
                  <a:pt x="539" y="33"/>
                  <a:pt x="539" y="33"/>
                </a:cubicBezTo>
                <a:cubicBezTo>
                  <a:pt x="539" y="32"/>
                  <a:pt x="539" y="32"/>
                  <a:pt x="539" y="32"/>
                </a:cubicBezTo>
                <a:cubicBezTo>
                  <a:pt x="536" y="33"/>
                  <a:pt x="532" y="34"/>
                  <a:pt x="531" y="35"/>
                </a:cubicBezTo>
                <a:cubicBezTo>
                  <a:pt x="529" y="35"/>
                  <a:pt x="529" y="35"/>
                  <a:pt x="529" y="35"/>
                </a:cubicBezTo>
                <a:cubicBezTo>
                  <a:pt x="524" y="37"/>
                  <a:pt x="485" y="54"/>
                  <a:pt x="476" y="57"/>
                </a:cubicBezTo>
                <a:cubicBezTo>
                  <a:pt x="443" y="72"/>
                  <a:pt x="443" y="72"/>
                  <a:pt x="427" y="79"/>
                </a:cubicBezTo>
                <a:cubicBezTo>
                  <a:pt x="420" y="83"/>
                  <a:pt x="408" y="88"/>
                  <a:pt x="401" y="92"/>
                </a:cubicBezTo>
                <a:cubicBezTo>
                  <a:pt x="410" y="88"/>
                  <a:pt x="420" y="85"/>
                  <a:pt x="429" y="79"/>
                </a:cubicBezTo>
                <a:cubicBezTo>
                  <a:pt x="429" y="79"/>
                  <a:pt x="429" y="79"/>
                  <a:pt x="430" y="79"/>
                </a:cubicBezTo>
                <a:close/>
                <a:moveTo>
                  <a:pt x="504" y="48"/>
                </a:moveTo>
                <a:cubicBezTo>
                  <a:pt x="505" y="48"/>
                  <a:pt x="506" y="47"/>
                  <a:pt x="507" y="47"/>
                </a:cubicBezTo>
                <a:cubicBezTo>
                  <a:pt x="506" y="47"/>
                  <a:pt x="506" y="47"/>
                  <a:pt x="505" y="48"/>
                </a:cubicBezTo>
                <a:cubicBezTo>
                  <a:pt x="506" y="47"/>
                  <a:pt x="507" y="47"/>
                  <a:pt x="507" y="47"/>
                </a:cubicBezTo>
                <a:cubicBezTo>
                  <a:pt x="507" y="47"/>
                  <a:pt x="506" y="48"/>
                  <a:pt x="506" y="48"/>
                </a:cubicBezTo>
                <a:cubicBezTo>
                  <a:pt x="504" y="48"/>
                  <a:pt x="504" y="48"/>
                  <a:pt x="504" y="48"/>
                </a:cubicBezTo>
                <a:cubicBezTo>
                  <a:pt x="502" y="48"/>
                  <a:pt x="502" y="48"/>
                  <a:pt x="502" y="48"/>
                </a:cubicBezTo>
                <a:cubicBezTo>
                  <a:pt x="503" y="48"/>
                  <a:pt x="503" y="48"/>
                  <a:pt x="504" y="48"/>
                </a:cubicBezTo>
                <a:close/>
                <a:moveTo>
                  <a:pt x="467" y="65"/>
                </a:moveTo>
                <a:cubicBezTo>
                  <a:pt x="467" y="66"/>
                  <a:pt x="464" y="66"/>
                  <a:pt x="462" y="68"/>
                </a:cubicBezTo>
                <a:cubicBezTo>
                  <a:pt x="464" y="66"/>
                  <a:pt x="466" y="66"/>
                  <a:pt x="467" y="65"/>
                </a:cubicBezTo>
                <a:close/>
                <a:moveTo>
                  <a:pt x="568" y="30"/>
                </a:moveTo>
                <a:cubicBezTo>
                  <a:pt x="570" y="30"/>
                  <a:pt x="570" y="30"/>
                  <a:pt x="570" y="30"/>
                </a:cubicBezTo>
                <a:cubicBezTo>
                  <a:pt x="569" y="30"/>
                  <a:pt x="568" y="30"/>
                  <a:pt x="567" y="30"/>
                </a:cubicBezTo>
                <a:cubicBezTo>
                  <a:pt x="567" y="30"/>
                  <a:pt x="567" y="30"/>
                  <a:pt x="568" y="30"/>
                </a:cubicBezTo>
                <a:cubicBezTo>
                  <a:pt x="566" y="30"/>
                  <a:pt x="564" y="31"/>
                  <a:pt x="563" y="32"/>
                </a:cubicBezTo>
                <a:cubicBezTo>
                  <a:pt x="563" y="32"/>
                  <a:pt x="562" y="32"/>
                  <a:pt x="562" y="32"/>
                </a:cubicBezTo>
                <a:cubicBezTo>
                  <a:pt x="562" y="32"/>
                  <a:pt x="563" y="32"/>
                  <a:pt x="563" y="32"/>
                </a:cubicBezTo>
                <a:cubicBezTo>
                  <a:pt x="563" y="32"/>
                  <a:pt x="562" y="32"/>
                  <a:pt x="562" y="32"/>
                </a:cubicBezTo>
                <a:cubicBezTo>
                  <a:pt x="564" y="33"/>
                  <a:pt x="564" y="32"/>
                  <a:pt x="570" y="32"/>
                </a:cubicBezTo>
                <a:cubicBezTo>
                  <a:pt x="573" y="30"/>
                  <a:pt x="575" y="30"/>
                  <a:pt x="575" y="30"/>
                </a:cubicBezTo>
                <a:cubicBezTo>
                  <a:pt x="577" y="30"/>
                  <a:pt x="577" y="30"/>
                  <a:pt x="577" y="30"/>
                </a:cubicBezTo>
                <a:cubicBezTo>
                  <a:pt x="579" y="30"/>
                  <a:pt x="579" y="30"/>
                  <a:pt x="579" y="30"/>
                </a:cubicBezTo>
                <a:cubicBezTo>
                  <a:pt x="580" y="29"/>
                  <a:pt x="581" y="28"/>
                  <a:pt x="582" y="26"/>
                </a:cubicBezTo>
                <a:cubicBezTo>
                  <a:pt x="576" y="28"/>
                  <a:pt x="572" y="29"/>
                  <a:pt x="568" y="30"/>
                </a:cubicBezTo>
                <a:close/>
                <a:moveTo>
                  <a:pt x="253" y="179"/>
                </a:moveTo>
                <a:cubicBezTo>
                  <a:pt x="250" y="181"/>
                  <a:pt x="248" y="183"/>
                  <a:pt x="245" y="185"/>
                </a:cubicBezTo>
                <a:cubicBezTo>
                  <a:pt x="247" y="184"/>
                  <a:pt x="250" y="182"/>
                  <a:pt x="253" y="180"/>
                </a:cubicBezTo>
                <a:lnTo>
                  <a:pt x="253" y="179"/>
                </a:lnTo>
                <a:close/>
                <a:moveTo>
                  <a:pt x="304" y="147"/>
                </a:moveTo>
                <a:cubicBezTo>
                  <a:pt x="304" y="146"/>
                  <a:pt x="304" y="146"/>
                  <a:pt x="304" y="146"/>
                </a:cubicBezTo>
                <a:cubicBezTo>
                  <a:pt x="297" y="150"/>
                  <a:pt x="291" y="155"/>
                  <a:pt x="286" y="158"/>
                </a:cubicBezTo>
                <a:cubicBezTo>
                  <a:pt x="267" y="170"/>
                  <a:pt x="260" y="174"/>
                  <a:pt x="254" y="178"/>
                </a:cubicBezTo>
                <a:cubicBezTo>
                  <a:pt x="255" y="178"/>
                  <a:pt x="255" y="178"/>
                  <a:pt x="255" y="178"/>
                </a:cubicBezTo>
                <a:cubicBezTo>
                  <a:pt x="286" y="158"/>
                  <a:pt x="304" y="147"/>
                  <a:pt x="304" y="147"/>
                </a:cubicBezTo>
                <a:close/>
                <a:moveTo>
                  <a:pt x="320" y="137"/>
                </a:moveTo>
                <a:cubicBezTo>
                  <a:pt x="323" y="135"/>
                  <a:pt x="325" y="134"/>
                  <a:pt x="328" y="133"/>
                </a:cubicBezTo>
                <a:cubicBezTo>
                  <a:pt x="325" y="134"/>
                  <a:pt x="323" y="135"/>
                  <a:pt x="320" y="137"/>
                </a:cubicBezTo>
                <a:close/>
                <a:moveTo>
                  <a:pt x="316" y="140"/>
                </a:moveTo>
                <a:cubicBezTo>
                  <a:pt x="317" y="139"/>
                  <a:pt x="319" y="138"/>
                  <a:pt x="320" y="137"/>
                </a:cubicBezTo>
                <a:cubicBezTo>
                  <a:pt x="319" y="138"/>
                  <a:pt x="317" y="139"/>
                  <a:pt x="316" y="140"/>
                </a:cubicBezTo>
                <a:close/>
                <a:moveTo>
                  <a:pt x="227" y="199"/>
                </a:moveTo>
                <a:cubicBezTo>
                  <a:pt x="227" y="198"/>
                  <a:pt x="227" y="198"/>
                  <a:pt x="227" y="197"/>
                </a:cubicBezTo>
                <a:cubicBezTo>
                  <a:pt x="228" y="197"/>
                  <a:pt x="228" y="197"/>
                  <a:pt x="228" y="197"/>
                </a:cubicBezTo>
                <a:cubicBezTo>
                  <a:pt x="229" y="197"/>
                  <a:pt x="229" y="197"/>
                  <a:pt x="229" y="197"/>
                </a:cubicBezTo>
                <a:cubicBezTo>
                  <a:pt x="229" y="197"/>
                  <a:pt x="229" y="197"/>
                  <a:pt x="229" y="197"/>
                </a:cubicBezTo>
                <a:cubicBezTo>
                  <a:pt x="232" y="194"/>
                  <a:pt x="236" y="191"/>
                  <a:pt x="242" y="188"/>
                </a:cubicBezTo>
                <a:cubicBezTo>
                  <a:pt x="243" y="187"/>
                  <a:pt x="244" y="186"/>
                  <a:pt x="245" y="185"/>
                </a:cubicBezTo>
                <a:cubicBezTo>
                  <a:pt x="239" y="189"/>
                  <a:pt x="233" y="193"/>
                  <a:pt x="227" y="197"/>
                </a:cubicBezTo>
                <a:cubicBezTo>
                  <a:pt x="227" y="197"/>
                  <a:pt x="227" y="197"/>
                  <a:pt x="227" y="198"/>
                </a:cubicBezTo>
                <a:cubicBezTo>
                  <a:pt x="227" y="198"/>
                  <a:pt x="227" y="198"/>
                  <a:pt x="227" y="198"/>
                </a:cubicBezTo>
                <a:cubicBezTo>
                  <a:pt x="227" y="198"/>
                  <a:pt x="227" y="199"/>
                  <a:pt x="227" y="199"/>
                </a:cubicBezTo>
                <a:close/>
                <a:moveTo>
                  <a:pt x="224" y="200"/>
                </a:moveTo>
                <a:cubicBezTo>
                  <a:pt x="224" y="200"/>
                  <a:pt x="223" y="200"/>
                  <a:pt x="223" y="201"/>
                </a:cubicBezTo>
                <a:cubicBezTo>
                  <a:pt x="223" y="201"/>
                  <a:pt x="223" y="200"/>
                  <a:pt x="223" y="200"/>
                </a:cubicBezTo>
                <a:cubicBezTo>
                  <a:pt x="224" y="200"/>
                  <a:pt x="224" y="200"/>
                  <a:pt x="224" y="200"/>
                </a:cubicBezTo>
                <a:close/>
                <a:moveTo>
                  <a:pt x="227" y="198"/>
                </a:moveTo>
                <a:cubicBezTo>
                  <a:pt x="227" y="198"/>
                  <a:pt x="226" y="198"/>
                  <a:pt x="226" y="198"/>
                </a:cubicBezTo>
                <a:cubicBezTo>
                  <a:pt x="227" y="198"/>
                  <a:pt x="227" y="198"/>
                  <a:pt x="227" y="198"/>
                </a:cubicBezTo>
                <a:close/>
                <a:moveTo>
                  <a:pt x="220" y="202"/>
                </a:moveTo>
                <a:cubicBezTo>
                  <a:pt x="220" y="203"/>
                  <a:pt x="220" y="203"/>
                  <a:pt x="220" y="203"/>
                </a:cubicBezTo>
                <a:cubicBezTo>
                  <a:pt x="220" y="203"/>
                  <a:pt x="220" y="202"/>
                  <a:pt x="221" y="202"/>
                </a:cubicBezTo>
                <a:cubicBezTo>
                  <a:pt x="220" y="202"/>
                  <a:pt x="220" y="202"/>
                  <a:pt x="220" y="202"/>
                </a:cubicBezTo>
                <a:close/>
                <a:moveTo>
                  <a:pt x="110" y="317"/>
                </a:moveTo>
                <a:cubicBezTo>
                  <a:pt x="110" y="316"/>
                  <a:pt x="111" y="316"/>
                  <a:pt x="112" y="316"/>
                </a:cubicBezTo>
                <a:cubicBezTo>
                  <a:pt x="111" y="316"/>
                  <a:pt x="110" y="316"/>
                  <a:pt x="110" y="317"/>
                </a:cubicBezTo>
                <a:close/>
                <a:moveTo>
                  <a:pt x="26" y="375"/>
                </a:moveTo>
                <a:cubicBezTo>
                  <a:pt x="29" y="371"/>
                  <a:pt x="29" y="371"/>
                  <a:pt x="29" y="371"/>
                </a:cubicBezTo>
                <a:cubicBezTo>
                  <a:pt x="27" y="371"/>
                  <a:pt x="27" y="373"/>
                  <a:pt x="26" y="375"/>
                </a:cubicBezTo>
                <a:close/>
                <a:moveTo>
                  <a:pt x="172" y="299"/>
                </a:moveTo>
                <a:cubicBezTo>
                  <a:pt x="172" y="299"/>
                  <a:pt x="172" y="299"/>
                  <a:pt x="172" y="299"/>
                </a:cubicBezTo>
                <a:cubicBezTo>
                  <a:pt x="173" y="299"/>
                  <a:pt x="173" y="299"/>
                  <a:pt x="174" y="299"/>
                </a:cubicBezTo>
                <a:lnTo>
                  <a:pt x="172" y="299"/>
                </a:lnTo>
                <a:close/>
                <a:moveTo>
                  <a:pt x="311" y="142"/>
                </a:moveTo>
                <a:cubicBezTo>
                  <a:pt x="310" y="143"/>
                  <a:pt x="308" y="143"/>
                  <a:pt x="306" y="145"/>
                </a:cubicBezTo>
                <a:cubicBezTo>
                  <a:pt x="308" y="144"/>
                  <a:pt x="310" y="143"/>
                  <a:pt x="312" y="142"/>
                </a:cubicBezTo>
                <a:cubicBezTo>
                  <a:pt x="311" y="142"/>
                  <a:pt x="311" y="142"/>
                  <a:pt x="311" y="142"/>
                </a:cubicBezTo>
                <a:close/>
                <a:moveTo>
                  <a:pt x="222" y="201"/>
                </a:moveTo>
                <a:cubicBezTo>
                  <a:pt x="222" y="201"/>
                  <a:pt x="223" y="201"/>
                  <a:pt x="223" y="201"/>
                </a:cubicBezTo>
                <a:cubicBezTo>
                  <a:pt x="222" y="201"/>
                  <a:pt x="222" y="201"/>
                  <a:pt x="222" y="201"/>
                </a:cubicBezTo>
                <a:close/>
                <a:moveTo>
                  <a:pt x="304" y="145"/>
                </a:moveTo>
                <a:cubicBezTo>
                  <a:pt x="304" y="145"/>
                  <a:pt x="304" y="145"/>
                  <a:pt x="304" y="146"/>
                </a:cubicBezTo>
                <a:cubicBezTo>
                  <a:pt x="305" y="146"/>
                  <a:pt x="305" y="146"/>
                  <a:pt x="306" y="145"/>
                </a:cubicBezTo>
                <a:cubicBezTo>
                  <a:pt x="304" y="145"/>
                  <a:pt x="304" y="145"/>
                  <a:pt x="304" y="145"/>
                </a:cubicBezTo>
                <a:close/>
                <a:moveTo>
                  <a:pt x="253" y="178"/>
                </a:moveTo>
                <a:cubicBezTo>
                  <a:pt x="253" y="179"/>
                  <a:pt x="253" y="179"/>
                  <a:pt x="253" y="179"/>
                </a:cubicBezTo>
                <a:cubicBezTo>
                  <a:pt x="253" y="179"/>
                  <a:pt x="254" y="179"/>
                  <a:pt x="254" y="178"/>
                </a:cubicBezTo>
                <a:cubicBezTo>
                  <a:pt x="253" y="178"/>
                  <a:pt x="253" y="178"/>
                  <a:pt x="253" y="178"/>
                </a:cubicBezTo>
                <a:close/>
                <a:moveTo>
                  <a:pt x="225" y="199"/>
                </a:moveTo>
                <a:cubicBezTo>
                  <a:pt x="225" y="199"/>
                  <a:pt x="225" y="199"/>
                  <a:pt x="224" y="200"/>
                </a:cubicBezTo>
                <a:cubicBezTo>
                  <a:pt x="225" y="199"/>
                  <a:pt x="225" y="199"/>
                  <a:pt x="226" y="198"/>
                </a:cubicBezTo>
                <a:cubicBezTo>
                  <a:pt x="226" y="199"/>
                  <a:pt x="226" y="199"/>
                  <a:pt x="225" y="199"/>
                </a:cubicBezTo>
                <a:close/>
                <a:moveTo>
                  <a:pt x="316" y="140"/>
                </a:moveTo>
                <a:cubicBezTo>
                  <a:pt x="315" y="140"/>
                  <a:pt x="314" y="141"/>
                  <a:pt x="312" y="142"/>
                </a:cubicBezTo>
                <a:cubicBezTo>
                  <a:pt x="313" y="142"/>
                  <a:pt x="313" y="142"/>
                  <a:pt x="313" y="142"/>
                </a:cubicBezTo>
                <a:cubicBezTo>
                  <a:pt x="314" y="141"/>
                  <a:pt x="315" y="140"/>
                  <a:pt x="316" y="140"/>
                </a:cubicBezTo>
                <a:close/>
                <a:moveTo>
                  <a:pt x="1127" y="171"/>
                </a:moveTo>
                <a:cubicBezTo>
                  <a:pt x="1127" y="171"/>
                  <a:pt x="1127" y="171"/>
                  <a:pt x="1127" y="171"/>
                </a:cubicBezTo>
                <a:cubicBezTo>
                  <a:pt x="1127" y="171"/>
                  <a:pt x="1127" y="171"/>
                  <a:pt x="1127" y="171"/>
                </a:cubicBezTo>
                <a:cubicBezTo>
                  <a:pt x="1127" y="171"/>
                  <a:pt x="1127" y="171"/>
                  <a:pt x="1127" y="171"/>
                </a:cubicBezTo>
                <a:close/>
                <a:moveTo>
                  <a:pt x="718" y="243"/>
                </a:moveTo>
                <a:cubicBezTo>
                  <a:pt x="718" y="243"/>
                  <a:pt x="718" y="243"/>
                  <a:pt x="718" y="243"/>
                </a:cubicBezTo>
                <a:cubicBezTo>
                  <a:pt x="717" y="243"/>
                  <a:pt x="717" y="243"/>
                  <a:pt x="716" y="243"/>
                </a:cubicBezTo>
                <a:cubicBezTo>
                  <a:pt x="716" y="243"/>
                  <a:pt x="716" y="243"/>
                  <a:pt x="718" y="243"/>
                </a:cubicBezTo>
                <a:close/>
                <a:moveTo>
                  <a:pt x="1129" y="171"/>
                </a:moveTo>
                <a:cubicBezTo>
                  <a:pt x="1128" y="171"/>
                  <a:pt x="1127" y="171"/>
                  <a:pt x="1127" y="171"/>
                </a:cubicBezTo>
                <a:cubicBezTo>
                  <a:pt x="1128" y="173"/>
                  <a:pt x="1129" y="173"/>
                  <a:pt x="1129" y="173"/>
                </a:cubicBezTo>
                <a:lnTo>
                  <a:pt x="1129" y="171"/>
                </a:lnTo>
                <a:close/>
                <a:moveTo>
                  <a:pt x="731" y="307"/>
                </a:moveTo>
                <a:cubicBezTo>
                  <a:pt x="736" y="309"/>
                  <a:pt x="736" y="307"/>
                  <a:pt x="738" y="305"/>
                </a:cubicBezTo>
                <a:cubicBezTo>
                  <a:pt x="740" y="305"/>
                  <a:pt x="740" y="305"/>
                  <a:pt x="740" y="305"/>
                </a:cubicBezTo>
                <a:cubicBezTo>
                  <a:pt x="738" y="303"/>
                  <a:pt x="736" y="301"/>
                  <a:pt x="735" y="301"/>
                </a:cubicBezTo>
                <a:cubicBezTo>
                  <a:pt x="729" y="301"/>
                  <a:pt x="729" y="301"/>
                  <a:pt x="729" y="301"/>
                </a:cubicBezTo>
                <a:cubicBezTo>
                  <a:pt x="729" y="303"/>
                  <a:pt x="729" y="303"/>
                  <a:pt x="729" y="305"/>
                </a:cubicBezTo>
                <a:cubicBezTo>
                  <a:pt x="729" y="305"/>
                  <a:pt x="729" y="307"/>
                  <a:pt x="731" y="307"/>
                </a:cubicBezTo>
                <a:close/>
                <a:moveTo>
                  <a:pt x="408" y="118"/>
                </a:moveTo>
                <a:cubicBezTo>
                  <a:pt x="408" y="120"/>
                  <a:pt x="408" y="120"/>
                  <a:pt x="408" y="120"/>
                </a:cubicBezTo>
                <a:cubicBezTo>
                  <a:pt x="408" y="120"/>
                  <a:pt x="408" y="120"/>
                  <a:pt x="432" y="105"/>
                </a:cubicBezTo>
                <a:cubicBezTo>
                  <a:pt x="434" y="105"/>
                  <a:pt x="434" y="103"/>
                  <a:pt x="434" y="103"/>
                </a:cubicBezTo>
                <a:cubicBezTo>
                  <a:pt x="434" y="105"/>
                  <a:pt x="434" y="105"/>
                  <a:pt x="432" y="107"/>
                </a:cubicBezTo>
                <a:cubicBezTo>
                  <a:pt x="433" y="107"/>
                  <a:pt x="433" y="107"/>
                  <a:pt x="433" y="107"/>
                </a:cubicBezTo>
                <a:cubicBezTo>
                  <a:pt x="432" y="107"/>
                  <a:pt x="432" y="108"/>
                  <a:pt x="430" y="109"/>
                </a:cubicBezTo>
                <a:cubicBezTo>
                  <a:pt x="430" y="110"/>
                  <a:pt x="430" y="110"/>
                  <a:pt x="430" y="110"/>
                </a:cubicBezTo>
                <a:cubicBezTo>
                  <a:pt x="434" y="110"/>
                  <a:pt x="458" y="98"/>
                  <a:pt x="460" y="94"/>
                </a:cubicBezTo>
                <a:cubicBezTo>
                  <a:pt x="463" y="92"/>
                  <a:pt x="465" y="90"/>
                  <a:pt x="469" y="90"/>
                </a:cubicBezTo>
                <a:cubicBezTo>
                  <a:pt x="471" y="90"/>
                  <a:pt x="471" y="90"/>
                  <a:pt x="471" y="90"/>
                </a:cubicBezTo>
                <a:cubicBezTo>
                  <a:pt x="471" y="90"/>
                  <a:pt x="471" y="90"/>
                  <a:pt x="476" y="87"/>
                </a:cubicBezTo>
                <a:cubicBezTo>
                  <a:pt x="478" y="87"/>
                  <a:pt x="478" y="87"/>
                  <a:pt x="478" y="87"/>
                </a:cubicBezTo>
                <a:cubicBezTo>
                  <a:pt x="478" y="87"/>
                  <a:pt x="476" y="87"/>
                  <a:pt x="476" y="88"/>
                </a:cubicBezTo>
                <a:cubicBezTo>
                  <a:pt x="476" y="88"/>
                  <a:pt x="476" y="89"/>
                  <a:pt x="475" y="90"/>
                </a:cubicBezTo>
                <a:cubicBezTo>
                  <a:pt x="476" y="90"/>
                  <a:pt x="476" y="90"/>
                  <a:pt x="476" y="90"/>
                </a:cubicBezTo>
                <a:cubicBezTo>
                  <a:pt x="474" y="92"/>
                  <a:pt x="474" y="92"/>
                  <a:pt x="474" y="92"/>
                </a:cubicBezTo>
                <a:cubicBezTo>
                  <a:pt x="473" y="92"/>
                  <a:pt x="473" y="92"/>
                  <a:pt x="473" y="92"/>
                </a:cubicBezTo>
                <a:cubicBezTo>
                  <a:pt x="471" y="92"/>
                  <a:pt x="471" y="94"/>
                  <a:pt x="471" y="94"/>
                </a:cubicBezTo>
                <a:cubicBezTo>
                  <a:pt x="469" y="94"/>
                  <a:pt x="469" y="94"/>
                  <a:pt x="469" y="94"/>
                </a:cubicBezTo>
                <a:cubicBezTo>
                  <a:pt x="469" y="96"/>
                  <a:pt x="469" y="96"/>
                  <a:pt x="469" y="96"/>
                </a:cubicBezTo>
                <a:cubicBezTo>
                  <a:pt x="467" y="96"/>
                  <a:pt x="467" y="96"/>
                  <a:pt x="467" y="96"/>
                </a:cubicBezTo>
                <a:cubicBezTo>
                  <a:pt x="467" y="96"/>
                  <a:pt x="467" y="96"/>
                  <a:pt x="465" y="96"/>
                </a:cubicBezTo>
                <a:cubicBezTo>
                  <a:pt x="465" y="98"/>
                  <a:pt x="465" y="98"/>
                  <a:pt x="465" y="98"/>
                </a:cubicBezTo>
                <a:cubicBezTo>
                  <a:pt x="463" y="98"/>
                  <a:pt x="462" y="99"/>
                  <a:pt x="458" y="101"/>
                </a:cubicBezTo>
                <a:cubicBezTo>
                  <a:pt x="458" y="101"/>
                  <a:pt x="463" y="101"/>
                  <a:pt x="478" y="94"/>
                </a:cubicBezTo>
                <a:cubicBezTo>
                  <a:pt x="482" y="94"/>
                  <a:pt x="484" y="94"/>
                  <a:pt x="489" y="90"/>
                </a:cubicBezTo>
                <a:cubicBezTo>
                  <a:pt x="489" y="92"/>
                  <a:pt x="489" y="92"/>
                  <a:pt x="489" y="92"/>
                </a:cubicBezTo>
                <a:cubicBezTo>
                  <a:pt x="491" y="92"/>
                  <a:pt x="491" y="92"/>
                  <a:pt x="491" y="92"/>
                </a:cubicBezTo>
                <a:cubicBezTo>
                  <a:pt x="491" y="90"/>
                  <a:pt x="491" y="90"/>
                  <a:pt x="493" y="90"/>
                </a:cubicBezTo>
                <a:cubicBezTo>
                  <a:pt x="495" y="90"/>
                  <a:pt x="495" y="90"/>
                  <a:pt x="495" y="90"/>
                </a:cubicBezTo>
                <a:cubicBezTo>
                  <a:pt x="495" y="92"/>
                  <a:pt x="495" y="92"/>
                  <a:pt x="495" y="92"/>
                </a:cubicBezTo>
                <a:cubicBezTo>
                  <a:pt x="495" y="90"/>
                  <a:pt x="496" y="90"/>
                  <a:pt x="496" y="90"/>
                </a:cubicBezTo>
                <a:cubicBezTo>
                  <a:pt x="498" y="90"/>
                  <a:pt x="498" y="90"/>
                  <a:pt x="498" y="90"/>
                </a:cubicBezTo>
                <a:cubicBezTo>
                  <a:pt x="498" y="90"/>
                  <a:pt x="498" y="90"/>
                  <a:pt x="500" y="90"/>
                </a:cubicBezTo>
                <a:cubicBezTo>
                  <a:pt x="500" y="88"/>
                  <a:pt x="502" y="88"/>
                  <a:pt x="502" y="88"/>
                </a:cubicBezTo>
                <a:cubicBezTo>
                  <a:pt x="504" y="88"/>
                  <a:pt x="504" y="88"/>
                  <a:pt x="504" y="88"/>
                </a:cubicBezTo>
                <a:cubicBezTo>
                  <a:pt x="506" y="87"/>
                  <a:pt x="506" y="87"/>
                  <a:pt x="509" y="85"/>
                </a:cubicBezTo>
                <a:cubicBezTo>
                  <a:pt x="507" y="85"/>
                  <a:pt x="507" y="85"/>
                  <a:pt x="504" y="87"/>
                </a:cubicBezTo>
                <a:cubicBezTo>
                  <a:pt x="507" y="83"/>
                  <a:pt x="511" y="79"/>
                  <a:pt x="517" y="77"/>
                </a:cubicBezTo>
                <a:cubicBezTo>
                  <a:pt x="517" y="76"/>
                  <a:pt x="517" y="76"/>
                  <a:pt x="517" y="76"/>
                </a:cubicBezTo>
                <a:cubicBezTo>
                  <a:pt x="517" y="76"/>
                  <a:pt x="517" y="76"/>
                  <a:pt x="520" y="76"/>
                </a:cubicBezTo>
                <a:cubicBezTo>
                  <a:pt x="520" y="74"/>
                  <a:pt x="520" y="74"/>
                  <a:pt x="520" y="74"/>
                </a:cubicBezTo>
                <a:cubicBezTo>
                  <a:pt x="524" y="74"/>
                  <a:pt x="524" y="74"/>
                  <a:pt x="524" y="74"/>
                </a:cubicBezTo>
                <a:cubicBezTo>
                  <a:pt x="524" y="72"/>
                  <a:pt x="524" y="72"/>
                  <a:pt x="524" y="72"/>
                </a:cubicBezTo>
                <a:cubicBezTo>
                  <a:pt x="522" y="72"/>
                  <a:pt x="522" y="72"/>
                  <a:pt x="522" y="72"/>
                </a:cubicBezTo>
                <a:cubicBezTo>
                  <a:pt x="537" y="66"/>
                  <a:pt x="537" y="66"/>
                  <a:pt x="544" y="63"/>
                </a:cubicBezTo>
                <a:cubicBezTo>
                  <a:pt x="544" y="63"/>
                  <a:pt x="544" y="63"/>
                  <a:pt x="543" y="63"/>
                </a:cubicBezTo>
                <a:cubicBezTo>
                  <a:pt x="548" y="61"/>
                  <a:pt x="548" y="61"/>
                  <a:pt x="548" y="61"/>
                </a:cubicBezTo>
                <a:cubicBezTo>
                  <a:pt x="548" y="61"/>
                  <a:pt x="548" y="59"/>
                  <a:pt x="546" y="59"/>
                </a:cubicBezTo>
                <a:cubicBezTo>
                  <a:pt x="548" y="59"/>
                  <a:pt x="548" y="59"/>
                  <a:pt x="548" y="59"/>
                </a:cubicBezTo>
                <a:cubicBezTo>
                  <a:pt x="548" y="59"/>
                  <a:pt x="548" y="59"/>
                  <a:pt x="550" y="59"/>
                </a:cubicBezTo>
                <a:cubicBezTo>
                  <a:pt x="551" y="57"/>
                  <a:pt x="551" y="57"/>
                  <a:pt x="551" y="57"/>
                </a:cubicBezTo>
                <a:cubicBezTo>
                  <a:pt x="553" y="57"/>
                  <a:pt x="553" y="57"/>
                  <a:pt x="553" y="57"/>
                </a:cubicBezTo>
                <a:cubicBezTo>
                  <a:pt x="555" y="57"/>
                  <a:pt x="555" y="57"/>
                  <a:pt x="555" y="57"/>
                </a:cubicBezTo>
                <a:cubicBezTo>
                  <a:pt x="555" y="55"/>
                  <a:pt x="555" y="55"/>
                  <a:pt x="555" y="55"/>
                </a:cubicBezTo>
                <a:cubicBezTo>
                  <a:pt x="557" y="55"/>
                  <a:pt x="557" y="55"/>
                  <a:pt x="572" y="46"/>
                </a:cubicBezTo>
                <a:cubicBezTo>
                  <a:pt x="570" y="44"/>
                  <a:pt x="570" y="44"/>
                  <a:pt x="566" y="46"/>
                </a:cubicBezTo>
                <a:cubicBezTo>
                  <a:pt x="557" y="50"/>
                  <a:pt x="557" y="50"/>
                  <a:pt x="557" y="50"/>
                </a:cubicBezTo>
                <a:cubicBezTo>
                  <a:pt x="557" y="48"/>
                  <a:pt x="557" y="48"/>
                  <a:pt x="557" y="48"/>
                </a:cubicBezTo>
                <a:cubicBezTo>
                  <a:pt x="559" y="48"/>
                  <a:pt x="559" y="48"/>
                  <a:pt x="559" y="48"/>
                </a:cubicBezTo>
                <a:cubicBezTo>
                  <a:pt x="559" y="48"/>
                  <a:pt x="559" y="48"/>
                  <a:pt x="561" y="46"/>
                </a:cubicBezTo>
                <a:cubicBezTo>
                  <a:pt x="562" y="46"/>
                  <a:pt x="562" y="46"/>
                  <a:pt x="562" y="46"/>
                </a:cubicBezTo>
                <a:cubicBezTo>
                  <a:pt x="562" y="46"/>
                  <a:pt x="562" y="46"/>
                  <a:pt x="564" y="46"/>
                </a:cubicBezTo>
                <a:cubicBezTo>
                  <a:pt x="566" y="44"/>
                  <a:pt x="566" y="44"/>
                  <a:pt x="566" y="44"/>
                </a:cubicBezTo>
                <a:cubicBezTo>
                  <a:pt x="562" y="44"/>
                  <a:pt x="561" y="46"/>
                  <a:pt x="551" y="48"/>
                </a:cubicBezTo>
                <a:cubicBezTo>
                  <a:pt x="557" y="46"/>
                  <a:pt x="561" y="44"/>
                  <a:pt x="564" y="43"/>
                </a:cubicBezTo>
                <a:cubicBezTo>
                  <a:pt x="564" y="43"/>
                  <a:pt x="573" y="41"/>
                  <a:pt x="579" y="39"/>
                </a:cubicBezTo>
                <a:cubicBezTo>
                  <a:pt x="577" y="37"/>
                  <a:pt x="577" y="37"/>
                  <a:pt x="577" y="37"/>
                </a:cubicBezTo>
                <a:cubicBezTo>
                  <a:pt x="573" y="37"/>
                  <a:pt x="562" y="37"/>
                  <a:pt x="539" y="46"/>
                </a:cubicBezTo>
                <a:cubicBezTo>
                  <a:pt x="539" y="44"/>
                  <a:pt x="539" y="44"/>
                  <a:pt x="539" y="44"/>
                </a:cubicBezTo>
                <a:cubicBezTo>
                  <a:pt x="551" y="41"/>
                  <a:pt x="562" y="39"/>
                  <a:pt x="575" y="33"/>
                </a:cubicBezTo>
                <a:cubicBezTo>
                  <a:pt x="570" y="30"/>
                  <a:pt x="528" y="46"/>
                  <a:pt x="528" y="46"/>
                </a:cubicBezTo>
                <a:cubicBezTo>
                  <a:pt x="528" y="46"/>
                  <a:pt x="528" y="46"/>
                  <a:pt x="531" y="46"/>
                </a:cubicBezTo>
                <a:cubicBezTo>
                  <a:pt x="531" y="48"/>
                  <a:pt x="528" y="48"/>
                  <a:pt x="528" y="50"/>
                </a:cubicBezTo>
                <a:cubicBezTo>
                  <a:pt x="528" y="50"/>
                  <a:pt x="528" y="50"/>
                  <a:pt x="531" y="48"/>
                </a:cubicBezTo>
                <a:cubicBezTo>
                  <a:pt x="524" y="51"/>
                  <a:pt x="524" y="52"/>
                  <a:pt x="524" y="53"/>
                </a:cubicBezTo>
                <a:cubicBezTo>
                  <a:pt x="525" y="53"/>
                  <a:pt x="526" y="53"/>
                  <a:pt x="528" y="52"/>
                </a:cubicBezTo>
                <a:cubicBezTo>
                  <a:pt x="528" y="52"/>
                  <a:pt x="527" y="53"/>
                  <a:pt x="525" y="54"/>
                </a:cubicBezTo>
                <a:cubicBezTo>
                  <a:pt x="526" y="54"/>
                  <a:pt x="526" y="54"/>
                  <a:pt x="527" y="54"/>
                </a:cubicBezTo>
                <a:cubicBezTo>
                  <a:pt x="527" y="54"/>
                  <a:pt x="526" y="54"/>
                  <a:pt x="524" y="55"/>
                </a:cubicBezTo>
                <a:cubicBezTo>
                  <a:pt x="526" y="55"/>
                  <a:pt x="528" y="55"/>
                  <a:pt x="533" y="52"/>
                </a:cubicBezTo>
                <a:cubicBezTo>
                  <a:pt x="531" y="54"/>
                  <a:pt x="529" y="55"/>
                  <a:pt x="528" y="57"/>
                </a:cubicBezTo>
                <a:cubicBezTo>
                  <a:pt x="528" y="57"/>
                  <a:pt x="528" y="57"/>
                  <a:pt x="526" y="57"/>
                </a:cubicBezTo>
                <a:cubicBezTo>
                  <a:pt x="526" y="59"/>
                  <a:pt x="524" y="59"/>
                  <a:pt x="524" y="59"/>
                </a:cubicBezTo>
                <a:cubicBezTo>
                  <a:pt x="522" y="59"/>
                  <a:pt x="522" y="59"/>
                  <a:pt x="522" y="59"/>
                </a:cubicBezTo>
                <a:cubicBezTo>
                  <a:pt x="522" y="61"/>
                  <a:pt x="522" y="61"/>
                  <a:pt x="522" y="61"/>
                </a:cubicBezTo>
                <a:cubicBezTo>
                  <a:pt x="520" y="62"/>
                  <a:pt x="517" y="62"/>
                  <a:pt x="515" y="63"/>
                </a:cubicBezTo>
                <a:cubicBezTo>
                  <a:pt x="515" y="65"/>
                  <a:pt x="514" y="65"/>
                  <a:pt x="502" y="72"/>
                </a:cubicBezTo>
                <a:cubicBezTo>
                  <a:pt x="500" y="72"/>
                  <a:pt x="500" y="72"/>
                  <a:pt x="500" y="72"/>
                </a:cubicBezTo>
                <a:cubicBezTo>
                  <a:pt x="500" y="72"/>
                  <a:pt x="500" y="72"/>
                  <a:pt x="498" y="72"/>
                </a:cubicBezTo>
                <a:cubicBezTo>
                  <a:pt x="498" y="74"/>
                  <a:pt x="498" y="74"/>
                  <a:pt x="498" y="74"/>
                </a:cubicBezTo>
                <a:cubicBezTo>
                  <a:pt x="496" y="74"/>
                  <a:pt x="496" y="74"/>
                  <a:pt x="496" y="74"/>
                </a:cubicBezTo>
                <a:cubicBezTo>
                  <a:pt x="491" y="74"/>
                  <a:pt x="487" y="76"/>
                  <a:pt x="484" y="76"/>
                </a:cubicBezTo>
                <a:cubicBezTo>
                  <a:pt x="482" y="76"/>
                  <a:pt x="482" y="77"/>
                  <a:pt x="482" y="77"/>
                </a:cubicBezTo>
                <a:cubicBezTo>
                  <a:pt x="480" y="77"/>
                  <a:pt x="478" y="79"/>
                  <a:pt x="476" y="79"/>
                </a:cubicBezTo>
                <a:cubicBezTo>
                  <a:pt x="478" y="81"/>
                  <a:pt x="478" y="81"/>
                  <a:pt x="478" y="81"/>
                </a:cubicBezTo>
                <a:cubicBezTo>
                  <a:pt x="474" y="82"/>
                  <a:pt x="468" y="84"/>
                  <a:pt x="458" y="88"/>
                </a:cubicBezTo>
                <a:cubicBezTo>
                  <a:pt x="474" y="81"/>
                  <a:pt x="474" y="81"/>
                  <a:pt x="476" y="79"/>
                </a:cubicBezTo>
                <a:cubicBezTo>
                  <a:pt x="476" y="77"/>
                  <a:pt x="476" y="77"/>
                  <a:pt x="474" y="77"/>
                </a:cubicBezTo>
                <a:cubicBezTo>
                  <a:pt x="474" y="77"/>
                  <a:pt x="474" y="79"/>
                  <a:pt x="473" y="79"/>
                </a:cubicBezTo>
                <a:cubicBezTo>
                  <a:pt x="462" y="85"/>
                  <a:pt x="462" y="85"/>
                  <a:pt x="458" y="81"/>
                </a:cubicBezTo>
                <a:cubicBezTo>
                  <a:pt x="460" y="81"/>
                  <a:pt x="460" y="81"/>
                  <a:pt x="460" y="81"/>
                </a:cubicBezTo>
                <a:cubicBezTo>
                  <a:pt x="460" y="79"/>
                  <a:pt x="460" y="79"/>
                  <a:pt x="460" y="79"/>
                </a:cubicBezTo>
                <a:cubicBezTo>
                  <a:pt x="454" y="83"/>
                  <a:pt x="454" y="83"/>
                  <a:pt x="452" y="81"/>
                </a:cubicBezTo>
                <a:cubicBezTo>
                  <a:pt x="451" y="83"/>
                  <a:pt x="451" y="83"/>
                  <a:pt x="451" y="83"/>
                </a:cubicBezTo>
                <a:cubicBezTo>
                  <a:pt x="449" y="83"/>
                  <a:pt x="449" y="83"/>
                  <a:pt x="449" y="85"/>
                </a:cubicBezTo>
                <a:cubicBezTo>
                  <a:pt x="447" y="85"/>
                  <a:pt x="447" y="85"/>
                  <a:pt x="443" y="87"/>
                </a:cubicBezTo>
                <a:cubicBezTo>
                  <a:pt x="441" y="87"/>
                  <a:pt x="441" y="87"/>
                  <a:pt x="441" y="87"/>
                </a:cubicBezTo>
                <a:cubicBezTo>
                  <a:pt x="440" y="87"/>
                  <a:pt x="440" y="87"/>
                  <a:pt x="440" y="87"/>
                </a:cubicBezTo>
                <a:cubicBezTo>
                  <a:pt x="438" y="88"/>
                  <a:pt x="438" y="88"/>
                  <a:pt x="438" y="88"/>
                </a:cubicBezTo>
                <a:cubicBezTo>
                  <a:pt x="436" y="88"/>
                  <a:pt x="436" y="88"/>
                  <a:pt x="436" y="88"/>
                </a:cubicBezTo>
                <a:cubicBezTo>
                  <a:pt x="434" y="90"/>
                  <a:pt x="434" y="90"/>
                  <a:pt x="434" y="90"/>
                </a:cubicBezTo>
                <a:cubicBezTo>
                  <a:pt x="432" y="90"/>
                  <a:pt x="432" y="90"/>
                  <a:pt x="432" y="90"/>
                </a:cubicBezTo>
                <a:cubicBezTo>
                  <a:pt x="430" y="90"/>
                  <a:pt x="430" y="92"/>
                  <a:pt x="430" y="92"/>
                </a:cubicBezTo>
                <a:cubicBezTo>
                  <a:pt x="432" y="92"/>
                  <a:pt x="432" y="92"/>
                  <a:pt x="432" y="92"/>
                </a:cubicBezTo>
                <a:cubicBezTo>
                  <a:pt x="432" y="92"/>
                  <a:pt x="432" y="92"/>
                  <a:pt x="434" y="92"/>
                </a:cubicBezTo>
                <a:cubicBezTo>
                  <a:pt x="432" y="94"/>
                  <a:pt x="432" y="94"/>
                  <a:pt x="430" y="96"/>
                </a:cubicBezTo>
                <a:cubicBezTo>
                  <a:pt x="432" y="96"/>
                  <a:pt x="432" y="94"/>
                  <a:pt x="434" y="94"/>
                </a:cubicBezTo>
                <a:cubicBezTo>
                  <a:pt x="436" y="92"/>
                  <a:pt x="436" y="92"/>
                  <a:pt x="436" y="92"/>
                </a:cubicBezTo>
                <a:cubicBezTo>
                  <a:pt x="436" y="92"/>
                  <a:pt x="436" y="92"/>
                  <a:pt x="436" y="94"/>
                </a:cubicBezTo>
                <a:cubicBezTo>
                  <a:pt x="432" y="96"/>
                  <a:pt x="432" y="96"/>
                  <a:pt x="418" y="105"/>
                </a:cubicBezTo>
                <a:cubicBezTo>
                  <a:pt x="418" y="107"/>
                  <a:pt x="418" y="107"/>
                  <a:pt x="418" y="107"/>
                </a:cubicBezTo>
                <a:cubicBezTo>
                  <a:pt x="416" y="107"/>
                  <a:pt x="416" y="107"/>
                  <a:pt x="416" y="107"/>
                </a:cubicBezTo>
                <a:cubicBezTo>
                  <a:pt x="414" y="107"/>
                  <a:pt x="414" y="107"/>
                  <a:pt x="414" y="107"/>
                </a:cubicBezTo>
                <a:cubicBezTo>
                  <a:pt x="412" y="109"/>
                  <a:pt x="410" y="110"/>
                  <a:pt x="408" y="112"/>
                </a:cubicBezTo>
                <a:cubicBezTo>
                  <a:pt x="410" y="112"/>
                  <a:pt x="410" y="112"/>
                  <a:pt x="418" y="109"/>
                </a:cubicBezTo>
                <a:cubicBezTo>
                  <a:pt x="414" y="110"/>
                  <a:pt x="410" y="114"/>
                  <a:pt x="408" y="118"/>
                </a:cubicBezTo>
                <a:close/>
                <a:moveTo>
                  <a:pt x="528" y="53"/>
                </a:moveTo>
                <a:cubicBezTo>
                  <a:pt x="528" y="53"/>
                  <a:pt x="528" y="52"/>
                  <a:pt x="529" y="52"/>
                </a:cubicBezTo>
                <a:cubicBezTo>
                  <a:pt x="529" y="52"/>
                  <a:pt x="529" y="52"/>
                  <a:pt x="529" y="52"/>
                </a:cubicBezTo>
                <a:cubicBezTo>
                  <a:pt x="529" y="53"/>
                  <a:pt x="528" y="53"/>
                  <a:pt x="528" y="53"/>
                </a:cubicBezTo>
                <a:close/>
                <a:moveTo>
                  <a:pt x="485" y="77"/>
                </a:moveTo>
                <a:cubicBezTo>
                  <a:pt x="484" y="78"/>
                  <a:pt x="483" y="79"/>
                  <a:pt x="479" y="80"/>
                </a:cubicBezTo>
                <a:cubicBezTo>
                  <a:pt x="481" y="79"/>
                  <a:pt x="483" y="79"/>
                  <a:pt x="485" y="77"/>
                </a:cubicBezTo>
                <a:close/>
                <a:moveTo>
                  <a:pt x="233" y="246"/>
                </a:moveTo>
                <a:cubicBezTo>
                  <a:pt x="233" y="246"/>
                  <a:pt x="233" y="246"/>
                  <a:pt x="233" y="244"/>
                </a:cubicBezTo>
                <a:cubicBezTo>
                  <a:pt x="233" y="244"/>
                  <a:pt x="229" y="244"/>
                  <a:pt x="223" y="246"/>
                </a:cubicBezTo>
                <a:cubicBezTo>
                  <a:pt x="211" y="254"/>
                  <a:pt x="198" y="263"/>
                  <a:pt x="185" y="270"/>
                </a:cubicBezTo>
                <a:cubicBezTo>
                  <a:pt x="183" y="272"/>
                  <a:pt x="181" y="274"/>
                  <a:pt x="178" y="276"/>
                </a:cubicBezTo>
                <a:cubicBezTo>
                  <a:pt x="178" y="276"/>
                  <a:pt x="176" y="276"/>
                  <a:pt x="165" y="283"/>
                </a:cubicBezTo>
                <a:cubicBezTo>
                  <a:pt x="163" y="285"/>
                  <a:pt x="159" y="285"/>
                  <a:pt x="157" y="287"/>
                </a:cubicBezTo>
                <a:cubicBezTo>
                  <a:pt x="157" y="287"/>
                  <a:pt x="154" y="290"/>
                  <a:pt x="148" y="294"/>
                </a:cubicBezTo>
                <a:cubicBezTo>
                  <a:pt x="150" y="294"/>
                  <a:pt x="152" y="294"/>
                  <a:pt x="152" y="296"/>
                </a:cubicBezTo>
                <a:cubicBezTo>
                  <a:pt x="154" y="298"/>
                  <a:pt x="154" y="299"/>
                  <a:pt x="161" y="296"/>
                </a:cubicBezTo>
                <a:cubicBezTo>
                  <a:pt x="161" y="298"/>
                  <a:pt x="161" y="298"/>
                  <a:pt x="159" y="298"/>
                </a:cubicBezTo>
                <a:cubicBezTo>
                  <a:pt x="159" y="298"/>
                  <a:pt x="157" y="298"/>
                  <a:pt x="157" y="299"/>
                </a:cubicBezTo>
                <a:cubicBezTo>
                  <a:pt x="159" y="299"/>
                  <a:pt x="159" y="299"/>
                  <a:pt x="161" y="299"/>
                </a:cubicBezTo>
                <a:cubicBezTo>
                  <a:pt x="156" y="303"/>
                  <a:pt x="154" y="305"/>
                  <a:pt x="148" y="307"/>
                </a:cubicBezTo>
                <a:cubicBezTo>
                  <a:pt x="148" y="307"/>
                  <a:pt x="147" y="307"/>
                  <a:pt x="147" y="309"/>
                </a:cubicBezTo>
                <a:cubicBezTo>
                  <a:pt x="147" y="309"/>
                  <a:pt x="147" y="311"/>
                  <a:pt x="145" y="312"/>
                </a:cubicBezTo>
                <a:cubicBezTo>
                  <a:pt x="150" y="309"/>
                  <a:pt x="163" y="301"/>
                  <a:pt x="163" y="301"/>
                </a:cubicBezTo>
                <a:cubicBezTo>
                  <a:pt x="163" y="301"/>
                  <a:pt x="163" y="301"/>
                  <a:pt x="165" y="301"/>
                </a:cubicBezTo>
                <a:cubicBezTo>
                  <a:pt x="168" y="299"/>
                  <a:pt x="168" y="299"/>
                  <a:pt x="181" y="292"/>
                </a:cubicBezTo>
                <a:cubicBezTo>
                  <a:pt x="185" y="290"/>
                  <a:pt x="185" y="289"/>
                  <a:pt x="187" y="287"/>
                </a:cubicBezTo>
                <a:cubicBezTo>
                  <a:pt x="185" y="287"/>
                  <a:pt x="185" y="287"/>
                  <a:pt x="185" y="287"/>
                </a:cubicBezTo>
                <a:cubicBezTo>
                  <a:pt x="185" y="285"/>
                  <a:pt x="185" y="285"/>
                  <a:pt x="190" y="283"/>
                </a:cubicBezTo>
                <a:cubicBezTo>
                  <a:pt x="192" y="283"/>
                  <a:pt x="192" y="283"/>
                  <a:pt x="192" y="283"/>
                </a:cubicBezTo>
                <a:cubicBezTo>
                  <a:pt x="192" y="281"/>
                  <a:pt x="192" y="281"/>
                  <a:pt x="192" y="281"/>
                </a:cubicBezTo>
                <a:cubicBezTo>
                  <a:pt x="194" y="281"/>
                  <a:pt x="194" y="281"/>
                  <a:pt x="194" y="281"/>
                </a:cubicBezTo>
                <a:cubicBezTo>
                  <a:pt x="194" y="279"/>
                  <a:pt x="194" y="279"/>
                  <a:pt x="194" y="279"/>
                </a:cubicBezTo>
                <a:cubicBezTo>
                  <a:pt x="196" y="279"/>
                  <a:pt x="196" y="279"/>
                  <a:pt x="196" y="279"/>
                </a:cubicBezTo>
                <a:cubicBezTo>
                  <a:pt x="196" y="276"/>
                  <a:pt x="194" y="277"/>
                  <a:pt x="192" y="277"/>
                </a:cubicBezTo>
                <a:cubicBezTo>
                  <a:pt x="194" y="270"/>
                  <a:pt x="201" y="267"/>
                  <a:pt x="203" y="265"/>
                </a:cubicBezTo>
                <a:cubicBezTo>
                  <a:pt x="203" y="267"/>
                  <a:pt x="203" y="267"/>
                  <a:pt x="203" y="267"/>
                </a:cubicBezTo>
                <a:cubicBezTo>
                  <a:pt x="203" y="267"/>
                  <a:pt x="203" y="267"/>
                  <a:pt x="205" y="267"/>
                </a:cubicBezTo>
                <a:cubicBezTo>
                  <a:pt x="205" y="265"/>
                  <a:pt x="205" y="265"/>
                  <a:pt x="207" y="261"/>
                </a:cubicBezTo>
                <a:cubicBezTo>
                  <a:pt x="205" y="263"/>
                  <a:pt x="201" y="265"/>
                  <a:pt x="198" y="267"/>
                </a:cubicBezTo>
                <a:cubicBezTo>
                  <a:pt x="231" y="246"/>
                  <a:pt x="231" y="246"/>
                  <a:pt x="231" y="246"/>
                </a:cubicBezTo>
                <a:cubicBezTo>
                  <a:pt x="233" y="246"/>
                  <a:pt x="233" y="246"/>
                  <a:pt x="233" y="246"/>
                </a:cubicBezTo>
                <a:close/>
                <a:moveTo>
                  <a:pt x="430" y="87"/>
                </a:moveTo>
                <a:cubicBezTo>
                  <a:pt x="427" y="88"/>
                  <a:pt x="425" y="88"/>
                  <a:pt x="420" y="92"/>
                </a:cubicBezTo>
                <a:cubicBezTo>
                  <a:pt x="421" y="92"/>
                  <a:pt x="421" y="92"/>
                  <a:pt x="423" y="90"/>
                </a:cubicBezTo>
                <a:cubicBezTo>
                  <a:pt x="432" y="87"/>
                  <a:pt x="434" y="87"/>
                  <a:pt x="440" y="83"/>
                </a:cubicBezTo>
                <a:cubicBezTo>
                  <a:pt x="440" y="81"/>
                  <a:pt x="441" y="81"/>
                  <a:pt x="441" y="81"/>
                </a:cubicBezTo>
                <a:cubicBezTo>
                  <a:pt x="441" y="81"/>
                  <a:pt x="441" y="81"/>
                  <a:pt x="443" y="81"/>
                </a:cubicBezTo>
                <a:cubicBezTo>
                  <a:pt x="443" y="81"/>
                  <a:pt x="443" y="79"/>
                  <a:pt x="445" y="79"/>
                </a:cubicBezTo>
                <a:cubicBezTo>
                  <a:pt x="445" y="79"/>
                  <a:pt x="445" y="79"/>
                  <a:pt x="447" y="79"/>
                </a:cubicBezTo>
                <a:cubicBezTo>
                  <a:pt x="449" y="78"/>
                  <a:pt x="449" y="77"/>
                  <a:pt x="453" y="75"/>
                </a:cubicBezTo>
                <a:cubicBezTo>
                  <a:pt x="456" y="74"/>
                  <a:pt x="459" y="73"/>
                  <a:pt x="462" y="72"/>
                </a:cubicBezTo>
                <a:cubicBezTo>
                  <a:pt x="460" y="72"/>
                  <a:pt x="460" y="72"/>
                  <a:pt x="460" y="72"/>
                </a:cubicBezTo>
                <a:cubicBezTo>
                  <a:pt x="460" y="72"/>
                  <a:pt x="440" y="77"/>
                  <a:pt x="425" y="85"/>
                </a:cubicBezTo>
                <a:cubicBezTo>
                  <a:pt x="423" y="87"/>
                  <a:pt x="423" y="87"/>
                  <a:pt x="423" y="87"/>
                </a:cubicBezTo>
                <a:cubicBezTo>
                  <a:pt x="420" y="87"/>
                  <a:pt x="420" y="87"/>
                  <a:pt x="416" y="88"/>
                </a:cubicBezTo>
                <a:cubicBezTo>
                  <a:pt x="416" y="88"/>
                  <a:pt x="416" y="88"/>
                  <a:pt x="425" y="87"/>
                </a:cubicBezTo>
                <a:cubicBezTo>
                  <a:pt x="427" y="87"/>
                  <a:pt x="427" y="87"/>
                  <a:pt x="427" y="87"/>
                </a:cubicBezTo>
                <a:cubicBezTo>
                  <a:pt x="434" y="83"/>
                  <a:pt x="434" y="83"/>
                  <a:pt x="434" y="83"/>
                </a:cubicBezTo>
                <a:cubicBezTo>
                  <a:pt x="432" y="85"/>
                  <a:pt x="430" y="85"/>
                  <a:pt x="430" y="87"/>
                </a:cubicBezTo>
                <a:close/>
                <a:moveTo>
                  <a:pt x="524" y="54"/>
                </a:moveTo>
                <a:cubicBezTo>
                  <a:pt x="524" y="53"/>
                  <a:pt x="524" y="53"/>
                  <a:pt x="524" y="53"/>
                </a:cubicBezTo>
                <a:cubicBezTo>
                  <a:pt x="523" y="53"/>
                  <a:pt x="523" y="54"/>
                  <a:pt x="523" y="54"/>
                </a:cubicBezTo>
                <a:cubicBezTo>
                  <a:pt x="523" y="54"/>
                  <a:pt x="523" y="54"/>
                  <a:pt x="524" y="54"/>
                </a:cubicBezTo>
                <a:close/>
                <a:moveTo>
                  <a:pt x="602" y="11"/>
                </a:moveTo>
                <a:cubicBezTo>
                  <a:pt x="600" y="11"/>
                  <a:pt x="599" y="11"/>
                  <a:pt x="599" y="11"/>
                </a:cubicBezTo>
                <a:cubicBezTo>
                  <a:pt x="600" y="11"/>
                  <a:pt x="600" y="11"/>
                  <a:pt x="600" y="11"/>
                </a:cubicBezTo>
                <a:cubicBezTo>
                  <a:pt x="597" y="12"/>
                  <a:pt x="594" y="13"/>
                  <a:pt x="594" y="13"/>
                </a:cubicBezTo>
                <a:cubicBezTo>
                  <a:pt x="595" y="13"/>
                  <a:pt x="595" y="13"/>
                  <a:pt x="595" y="13"/>
                </a:cubicBezTo>
                <a:cubicBezTo>
                  <a:pt x="597" y="13"/>
                  <a:pt x="599" y="12"/>
                  <a:pt x="601" y="12"/>
                </a:cubicBezTo>
                <a:cubicBezTo>
                  <a:pt x="601" y="12"/>
                  <a:pt x="602" y="12"/>
                  <a:pt x="602" y="11"/>
                </a:cubicBezTo>
                <a:close/>
                <a:moveTo>
                  <a:pt x="584" y="35"/>
                </a:moveTo>
                <a:cubicBezTo>
                  <a:pt x="588" y="35"/>
                  <a:pt x="588" y="35"/>
                  <a:pt x="588" y="35"/>
                </a:cubicBezTo>
                <a:cubicBezTo>
                  <a:pt x="590" y="35"/>
                  <a:pt x="590" y="35"/>
                  <a:pt x="590" y="35"/>
                </a:cubicBezTo>
                <a:cubicBezTo>
                  <a:pt x="584" y="37"/>
                  <a:pt x="584" y="37"/>
                  <a:pt x="584" y="37"/>
                </a:cubicBezTo>
                <a:cubicBezTo>
                  <a:pt x="584" y="37"/>
                  <a:pt x="584" y="37"/>
                  <a:pt x="586" y="37"/>
                </a:cubicBezTo>
                <a:cubicBezTo>
                  <a:pt x="603" y="32"/>
                  <a:pt x="603" y="32"/>
                  <a:pt x="603" y="30"/>
                </a:cubicBezTo>
                <a:cubicBezTo>
                  <a:pt x="603" y="30"/>
                  <a:pt x="603" y="30"/>
                  <a:pt x="597" y="30"/>
                </a:cubicBezTo>
                <a:cubicBezTo>
                  <a:pt x="597" y="30"/>
                  <a:pt x="599" y="28"/>
                  <a:pt x="601" y="28"/>
                </a:cubicBezTo>
                <a:cubicBezTo>
                  <a:pt x="597" y="28"/>
                  <a:pt x="597" y="28"/>
                  <a:pt x="597" y="26"/>
                </a:cubicBezTo>
                <a:cubicBezTo>
                  <a:pt x="599" y="24"/>
                  <a:pt x="599" y="24"/>
                  <a:pt x="605" y="22"/>
                </a:cubicBezTo>
                <a:cubicBezTo>
                  <a:pt x="606" y="22"/>
                  <a:pt x="614" y="21"/>
                  <a:pt x="614" y="19"/>
                </a:cubicBezTo>
                <a:cubicBezTo>
                  <a:pt x="612" y="17"/>
                  <a:pt x="597" y="24"/>
                  <a:pt x="597" y="24"/>
                </a:cubicBezTo>
                <a:cubicBezTo>
                  <a:pt x="597" y="24"/>
                  <a:pt x="597" y="24"/>
                  <a:pt x="599" y="24"/>
                </a:cubicBezTo>
                <a:cubicBezTo>
                  <a:pt x="597" y="24"/>
                  <a:pt x="597" y="24"/>
                  <a:pt x="591" y="25"/>
                </a:cubicBezTo>
                <a:cubicBezTo>
                  <a:pt x="593" y="24"/>
                  <a:pt x="596" y="24"/>
                  <a:pt x="599" y="22"/>
                </a:cubicBezTo>
                <a:cubicBezTo>
                  <a:pt x="599" y="21"/>
                  <a:pt x="599" y="21"/>
                  <a:pt x="599" y="21"/>
                </a:cubicBezTo>
                <a:cubicBezTo>
                  <a:pt x="597" y="22"/>
                  <a:pt x="597" y="22"/>
                  <a:pt x="595" y="22"/>
                </a:cubicBezTo>
                <a:cubicBezTo>
                  <a:pt x="594" y="22"/>
                  <a:pt x="594" y="22"/>
                  <a:pt x="594" y="22"/>
                </a:cubicBezTo>
                <a:cubicBezTo>
                  <a:pt x="594" y="24"/>
                  <a:pt x="594" y="24"/>
                  <a:pt x="594" y="24"/>
                </a:cubicBezTo>
                <a:cubicBezTo>
                  <a:pt x="592" y="24"/>
                  <a:pt x="592" y="22"/>
                  <a:pt x="590" y="24"/>
                </a:cubicBezTo>
                <a:cubicBezTo>
                  <a:pt x="586" y="24"/>
                  <a:pt x="586" y="24"/>
                  <a:pt x="586" y="24"/>
                </a:cubicBezTo>
                <a:cubicBezTo>
                  <a:pt x="586" y="26"/>
                  <a:pt x="586" y="26"/>
                  <a:pt x="586" y="26"/>
                </a:cubicBezTo>
                <a:cubicBezTo>
                  <a:pt x="579" y="30"/>
                  <a:pt x="579" y="30"/>
                  <a:pt x="579" y="30"/>
                </a:cubicBezTo>
                <a:cubicBezTo>
                  <a:pt x="581" y="30"/>
                  <a:pt x="581" y="30"/>
                  <a:pt x="584" y="30"/>
                </a:cubicBezTo>
                <a:cubicBezTo>
                  <a:pt x="579" y="32"/>
                  <a:pt x="579" y="32"/>
                  <a:pt x="579" y="32"/>
                </a:cubicBezTo>
                <a:cubicBezTo>
                  <a:pt x="579" y="32"/>
                  <a:pt x="581" y="32"/>
                  <a:pt x="584" y="32"/>
                </a:cubicBezTo>
                <a:cubicBezTo>
                  <a:pt x="584" y="32"/>
                  <a:pt x="584" y="32"/>
                  <a:pt x="579" y="33"/>
                </a:cubicBezTo>
                <a:cubicBezTo>
                  <a:pt x="579" y="35"/>
                  <a:pt x="583" y="35"/>
                  <a:pt x="583" y="37"/>
                </a:cubicBezTo>
                <a:cubicBezTo>
                  <a:pt x="584" y="37"/>
                  <a:pt x="584" y="37"/>
                  <a:pt x="584" y="37"/>
                </a:cubicBezTo>
                <a:lnTo>
                  <a:pt x="584" y="35"/>
                </a:lnTo>
                <a:close/>
                <a:moveTo>
                  <a:pt x="474" y="91"/>
                </a:moveTo>
                <a:cubicBezTo>
                  <a:pt x="474" y="91"/>
                  <a:pt x="475" y="90"/>
                  <a:pt x="475" y="90"/>
                </a:cubicBezTo>
                <a:cubicBezTo>
                  <a:pt x="474" y="90"/>
                  <a:pt x="474" y="90"/>
                  <a:pt x="474" y="90"/>
                </a:cubicBezTo>
                <a:cubicBezTo>
                  <a:pt x="474" y="90"/>
                  <a:pt x="474" y="91"/>
                  <a:pt x="474" y="91"/>
                </a:cubicBezTo>
                <a:close/>
                <a:moveTo>
                  <a:pt x="1610" y="96"/>
                </a:moveTo>
                <a:cubicBezTo>
                  <a:pt x="1610" y="96"/>
                  <a:pt x="1610" y="96"/>
                  <a:pt x="1610" y="96"/>
                </a:cubicBezTo>
                <a:cubicBezTo>
                  <a:pt x="1610" y="96"/>
                  <a:pt x="1610" y="96"/>
                  <a:pt x="1610" y="95"/>
                </a:cubicBezTo>
                <a:lnTo>
                  <a:pt x="1610" y="96"/>
                </a:lnTo>
                <a:close/>
                <a:moveTo>
                  <a:pt x="584" y="22"/>
                </a:moveTo>
                <a:cubicBezTo>
                  <a:pt x="584" y="22"/>
                  <a:pt x="584" y="22"/>
                  <a:pt x="586" y="21"/>
                </a:cubicBezTo>
                <a:cubicBezTo>
                  <a:pt x="581" y="22"/>
                  <a:pt x="581" y="22"/>
                  <a:pt x="577" y="24"/>
                </a:cubicBezTo>
                <a:cubicBezTo>
                  <a:pt x="575" y="24"/>
                  <a:pt x="575" y="24"/>
                  <a:pt x="575" y="24"/>
                </a:cubicBezTo>
                <a:cubicBezTo>
                  <a:pt x="579" y="22"/>
                  <a:pt x="579" y="22"/>
                  <a:pt x="579" y="22"/>
                </a:cubicBezTo>
                <a:cubicBezTo>
                  <a:pt x="577" y="22"/>
                  <a:pt x="555" y="32"/>
                  <a:pt x="555" y="32"/>
                </a:cubicBezTo>
                <a:cubicBezTo>
                  <a:pt x="555" y="32"/>
                  <a:pt x="559" y="32"/>
                  <a:pt x="568" y="28"/>
                </a:cubicBezTo>
                <a:cubicBezTo>
                  <a:pt x="568" y="28"/>
                  <a:pt x="568" y="28"/>
                  <a:pt x="577" y="26"/>
                </a:cubicBezTo>
                <a:cubicBezTo>
                  <a:pt x="577" y="26"/>
                  <a:pt x="577" y="26"/>
                  <a:pt x="575" y="26"/>
                </a:cubicBezTo>
                <a:cubicBezTo>
                  <a:pt x="581" y="24"/>
                  <a:pt x="581" y="24"/>
                  <a:pt x="584" y="24"/>
                </a:cubicBezTo>
                <a:cubicBezTo>
                  <a:pt x="584" y="24"/>
                  <a:pt x="584" y="24"/>
                  <a:pt x="586" y="22"/>
                </a:cubicBezTo>
                <a:cubicBezTo>
                  <a:pt x="584" y="22"/>
                  <a:pt x="584" y="22"/>
                  <a:pt x="584" y="22"/>
                </a:cubicBezTo>
                <a:close/>
                <a:moveTo>
                  <a:pt x="584" y="24"/>
                </a:moveTo>
                <a:cubicBezTo>
                  <a:pt x="584" y="25"/>
                  <a:pt x="583" y="26"/>
                  <a:pt x="582" y="26"/>
                </a:cubicBezTo>
                <a:cubicBezTo>
                  <a:pt x="583" y="26"/>
                  <a:pt x="584" y="26"/>
                  <a:pt x="584" y="26"/>
                </a:cubicBezTo>
                <a:lnTo>
                  <a:pt x="584" y="24"/>
                </a:lnTo>
                <a:close/>
                <a:moveTo>
                  <a:pt x="548" y="85"/>
                </a:moveTo>
                <a:cubicBezTo>
                  <a:pt x="546" y="85"/>
                  <a:pt x="544" y="87"/>
                  <a:pt x="542" y="88"/>
                </a:cubicBezTo>
                <a:cubicBezTo>
                  <a:pt x="544" y="88"/>
                  <a:pt x="544" y="88"/>
                  <a:pt x="544" y="88"/>
                </a:cubicBezTo>
                <a:cubicBezTo>
                  <a:pt x="546" y="88"/>
                  <a:pt x="546" y="88"/>
                  <a:pt x="546" y="88"/>
                </a:cubicBezTo>
                <a:cubicBezTo>
                  <a:pt x="548" y="88"/>
                  <a:pt x="548" y="88"/>
                  <a:pt x="548" y="88"/>
                </a:cubicBezTo>
                <a:cubicBezTo>
                  <a:pt x="550" y="87"/>
                  <a:pt x="553" y="85"/>
                  <a:pt x="555" y="85"/>
                </a:cubicBezTo>
                <a:cubicBezTo>
                  <a:pt x="555" y="83"/>
                  <a:pt x="553" y="83"/>
                  <a:pt x="553" y="81"/>
                </a:cubicBezTo>
                <a:cubicBezTo>
                  <a:pt x="551" y="81"/>
                  <a:pt x="550" y="83"/>
                  <a:pt x="548" y="85"/>
                </a:cubicBezTo>
                <a:close/>
                <a:moveTo>
                  <a:pt x="1513" y="112"/>
                </a:moveTo>
                <a:cubicBezTo>
                  <a:pt x="1514" y="112"/>
                  <a:pt x="1514" y="112"/>
                  <a:pt x="1514" y="112"/>
                </a:cubicBezTo>
                <a:cubicBezTo>
                  <a:pt x="1514" y="112"/>
                  <a:pt x="1513" y="111"/>
                  <a:pt x="1513" y="110"/>
                </a:cubicBezTo>
                <a:lnTo>
                  <a:pt x="1513" y="112"/>
                </a:lnTo>
                <a:close/>
                <a:moveTo>
                  <a:pt x="575" y="43"/>
                </a:moveTo>
                <a:cubicBezTo>
                  <a:pt x="583" y="39"/>
                  <a:pt x="583" y="39"/>
                  <a:pt x="583" y="39"/>
                </a:cubicBezTo>
                <a:cubicBezTo>
                  <a:pt x="583" y="37"/>
                  <a:pt x="583" y="37"/>
                  <a:pt x="583" y="37"/>
                </a:cubicBezTo>
                <a:cubicBezTo>
                  <a:pt x="581" y="39"/>
                  <a:pt x="579" y="39"/>
                  <a:pt x="579" y="39"/>
                </a:cubicBezTo>
                <a:cubicBezTo>
                  <a:pt x="573" y="41"/>
                  <a:pt x="570" y="43"/>
                  <a:pt x="564" y="43"/>
                </a:cubicBezTo>
                <a:cubicBezTo>
                  <a:pt x="566" y="44"/>
                  <a:pt x="570" y="44"/>
                  <a:pt x="575" y="43"/>
                </a:cubicBezTo>
                <a:close/>
                <a:moveTo>
                  <a:pt x="474" y="91"/>
                </a:moveTo>
                <a:cubicBezTo>
                  <a:pt x="473" y="91"/>
                  <a:pt x="472" y="92"/>
                  <a:pt x="471" y="92"/>
                </a:cubicBezTo>
                <a:cubicBezTo>
                  <a:pt x="472" y="92"/>
                  <a:pt x="473" y="92"/>
                  <a:pt x="474" y="91"/>
                </a:cubicBezTo>
                <a:close/>
                <a:moveTo>
                  <a:pt x="615" y="8"/>
                </a:moveTo>
                <a:cubicBezTo>
                  <a:pt x="615" y="8"/>
                  <a:pt x="615" y="8"/>
                  <a:pt x="615" y="8"/>
                </a:cubicBezTo>
                <a:cubicBezTo>
                  <a:pt x="615" y="8"/>
                  <a:pt x="615" y="8"/>
                  <a:pt x="615" y="8"/>
                </a:cubicBezTo>
                <a:cubicBezTo>
                  <a:pt x="615" y="8"/>
                  <a:pt x="615" y="8"/>
                  <a:pt x="615" y="8"/>
                </a:cubicBezTo>
                <a:close/>
                <a:moveTo>
                  <a:pt x="621" y="6"/>
                </a:moveTo>
                <a:cubicBezTo>
                  <a:pt x="619" y="7"/>
                  <a:pt x="617" y="7"/>
                  <a:pt x="615" y="8"/>
                </a:cubicBezTo>
                <a:cubicBezTo>
                  <a:pt x="625" y="6"/>
                  <a:pt x="628" y="4"/>
                  <a:pt x="628" y="4"/>
                </a:cubicBezTo>
                <a:cubicBezTo>
                  <a:pt x="628" y="4"/>
                  <a:pt x="627" y="4"/>
                  <a:pt x="621" y="6"/>
                </a:cubicBezTo>
                <a:close/>
                <a:moveTo>
                  <a:pt x="612" y="9"/>
                </a:moveTo>
                <a:cubicBezTo>
                  <a:pt x="610" y="10"/>
                  <a:pt x="608" y="10"/>
                  <a:pt x="606" y="11"/>
                </a:cubicBezTo>
                <a:cubicBezTo>
                  <a:pt x="610" y="9"/>
                  <a:pt x="610" y="9"/>
                  <a:pt x="615" y="8"/>
                </a:cubicBezTo>
                <a:cubicBezTo>
                  <a:pt x="614" y="8"/>
                  <a:pt x="613" y="8"/>
                  <a:pt x="612" y="9"/>
                </a:cubicBezTo>
                <a:close/>
                <a:moveTo>
                  <a:pt x="610" y="9"/>
                </a:moveTo>
                <a:cubicBezTo>
                  <a:pt x="611" y="9"/>
                  <a:pt x="612" y="9"/>
                  <a:pt x="612" y="9"/>
                </a:cubicBezTo>
                <a:cubicBezTo>
                  <a:pt x="613" y="8"/>
                  <a:pt x="613" y="8"/>
                  <a:pt x="614" y="8"/>
                </a:cubicBezTo>
                <a:cubicBezTo>
                  <a:pt x="610" y="9"/>
                  <a:pt x="610" y="9"/>
                  <a:pt x="610" y="9"/>
                </a:cubicBezTo>
                <a:close/>
                <a:moveTo>
                  <a:pt x="154" y="309"/>
                </a:moveTo>
                <a:cubicBezTo>
                  <a:pt x="154" y="311"/>
                  <a:pt x="154" y="311"/>
                  <a:pt x="154" y="311"/>
                </a:cubicBezTo>
                <a:cubicBezTo>
                  <a:pt x="152" y="311"/>
                  <a:pt x="152" y="311"/>
                  <a:pt x="152" y="311"/>
                </a:cubicBezTo>
                <a:cubicBezTo>
                  <a:pt x="152" y="312"/>
                  <a:pt x="150" y="312"/>
                  <a:pt x="150" y="312"/>
                </a:cubicBezTo>
                <a:cubicBezTo>
                  <a:pt x="150" y="314"/>
                  <a:pt x="150" y="314"/>
                  <a:pt x="150" y="314"/>
                </a:cubicBezTo>
                <a:cubicBezTo>
                  <a:pt x="150" y="314"/>
                  <a:pt x="150" y="314"/>
                  <a:pt x="150" y="314"/>
                </a:cubicBezTo>
                <a:cubicBezTo>
                  <a:pt x="150" y="314"/>
                  <a:pt x="150" y="314"/>
                  <a:pt x="150" y="315"/>
                </a:cubicBezTo>
                <a:cubicBezTo>
                  <a:pt x="150" y="314"/>
                  <a:pt x="150" y="314"/>
                  <a:pt x="150" y="314"/>
                </a:cubicBezTo>
                <a:cubicBezTo>
                  <a:pt x="148" y="314"/>
                  <a:pt x="148" y="314"/>
                  <a:pt x="148" y="314"/>
                </a:cubicBezTo>
                <a:cubicBezTo>
                  <a:pt x="148" y="316"/>
                  <a:pt x="147" y="316"/>
                  <a:pt x="147" y="316"/>
                </a:cubicBezTo>
                <a:cubicBezTo>
                  <a:pt x="147" y="316"/>
                  <a:pt x="147" y="316"/>
                  <a:pt x="145" y="318"/>
                </a:cubicBezTo>
                <a:cubicBezTo>
                  <a:pt x="146" y="318"/>
                  <a:pt x="146" y="318"/>
                  <a:pt x="146" y="318"/>
                </a:cubicBezTo>
                <a:cubicBezTo>
                  <a:pt x="146" y="318"/>
                  <a:pt x="145" y="319"/>
                  <a:pt x="145" y="320"/>
                </a:cubicBezTo>
                <a:cubicBezTo>
                  <a:pt x="147" y="320"/>
                  <a:pt x="147" y="320"/>
                  <a:pt x="170" y="301"/>
                </a:cubicBezTo>
                <a:cubicBezTo>
                  <a:pt x="170" y="301"/>
                  <a:pt x="172" y="301"/>
                  <a:pt x="172" y="299"/>
                </a:cubicBezTo>
                <a:cubicBezTo>
                  <a:pt x="170" y="300"/>
                  <a:pt x="168" y="300"/>
                  <a:pt x="165" y="303"/>
                </a:cubicBezTo>
                <a:cubicBezTo>
                  <a:pt x="165" y="303"/>
                  <a:pt x="165" y="303"/>
                  <a:pt x="165" y="301"/>
                </a:cubicBezTo>
                <a:cubicBezTo>
                  <a:pt x="161" y="303"/>
                  <a:pt x="159" y="305"/>
                  <a:pt x="156" y="309"/>
                </a:cubicBezTo>
                <a:cubicBezTo>
                  <a:pt x="156" y="309"/>
                  <a:pt x="156" y="309"/>
                  <a:pt x="154" y="309"/>
                </a:cubicBezTo>
                <a:close/>
                <a:moveTo>
                  <a:pt x="152" y="313"/>
                </a:moveTo>
                <a:cubicBezTo>
                  <a:pt x="152" y="312"/>
                  <a:pt x="152" y="312"/>
                  <a:pt x="152" y="312"/>
                </a:cubicBezTo>
                <a:cubicBezTo>
                  <a:pt x="154" y="312"/>
                  <a:pt x="154" y="312"/>
                  <a:pt x="154" y="312"/>
                </a:cubicBezTo>
                <a:cubicBezTo>
                  <a:pt x="153" y="313"/>
                  <a:pt x="153" y="313"/>
                  <a:pt x="152" y="313"/>
                </a:cubicBezTo>
                <a:close/>
                <a:moveTo>
                  <a:pt x="601" y="12"/>
                </a:moveTo>
                <a:cubicBezTo>
                  <a:pt x="598" y="13"/>
                  <a:pt x="596" y="13"/>
                  <a:pt x="595" y="13"/>
                </a:cubicBezTo>
                <a:cubicBezTo>
                  <a:pt x="597" y="13"/>
                  <a:pt x="597" y="13"/>
                  <a:pt x="597" y="13"/>
                </a:cubicBezTo>
                <a:cubicBezTo>
                  <a:pt x="597" y="13"/>
                  <a:pt x="597" y="13"/>
                  <a:pt x="595" y="15"/>
                </a:cubicBezTo>
                <a:cubicBezTo>
                  <a:pt x="592" y="17"/>
                  <a:pt x="592" y="17"/>
                  <a:pt x="592" y="17"/>
                </a:cubicBezTo>
                <a:cubicBezTo>
                  <a:pt x="594" y="17"/>
                  <a:pt x="597" y="15"/>
                  <a:pt x="601" y="15"/>
                </a:cubicBezTo>
                <a:cubicBezTo>
                  <a:pt x="605" y="13"/>
                  <a:pt x="608" y="11"/>
                  <a:pt x="612" y="11"/>
                </a:cubicBezTo>
                <a:cubicBezTo>
                  <a:pt x="615" y="9"/>
                  <a:pt x="619" y="9"/>
                  <a:pt x="623" y="8"/>
                </a:cubicBezTo>
                <a:cubicBezTo>
                  <a:pt x="623" y="8"/>
                  <a:pt x="621" y="8"/>
                  <a:pt x="606" y="11"/>
                </a:cubicBezTo>
                <a:cubicBezTo>
                  <a:pt x="605" y="11"/>
                  <a:pt x="605" y="11"/>
                  <a:pt x="605" y="11"/>
                </a:cubicBezTo>
                <a:cubicBezTo>
                  <a:pt x="605" y="11"/>
                  <a:pt x="605" y="11"/>
                  <a:pt x="606" y="9"/>
                </a:cubicBezTo>
                <a:cubicBezTo>
                  <a:pt x="605" y="10"/>
                  <a:pt x="604" y="11"/>
                  <a:pt x="602" y="11"/>
                </a:cubicBezTo>
                <a:cubicBezTo>
                  <a:pt x="603" y="11"/>
                  <a:pt x="603" y="11"/>
                  <a:pt x="603" y="11"/>
                </a:cubicBezTo>
                <a:cubicBezTo>
                  <a:pt x="602" y="12"/>
                  <a:pt x="601" y="12"/>
                  <a:pt x="601" y="12"/>
                </a:cubicBezTo>
                <a:close/>
                <a:moveTo>
                  <a:pt x="630" y="4"/>
                </a:moveTo>
                <a:cubicBezTo>
                  <a:pt x="629" y="4"/>
                  <a:pt x="628" y="4"/>
                  <a:pt x="628" y="4"/>
                </a:cubicBezTo>
                <a:cubicBezTo>
                  <a:pt x="628" y="4"/>
                  <a:pt x="628" y="4"/>
                  <a:pt x="630" y="4"/>
                </a:cubicBezTo>
                <a:cubicBezTo>
                  <a:pt x="630" y="4"/>
                  <a:pt x="630" y="4"/>
                  <a:pt x="630" y="4"/>
                </a:cubicBezTo>
                <a:close/>
                <a:moveTo>
                  <a:pt x="615" y="6"/>
                </a:moveTo>
                <a:cubicBezTo>
                  <a:pt x="610" y="8"/>
                  <a:pt x="605" y="9"/>
                  <a:pt x="600" y="11"/>
                </a:cubicBezTo>
                <a:cubicBezTo>
                  <a:pt x="605" y="9"/>
                  <a:pt x="611" y="8"/>
                  <a:pt x="612" y="8"/>
                </a:cubicBezTo>
                <a:cubicBezTo>
                  <a:pt x="612" y="8"/>
                  <a:pt x="614" y="8"/>
                  <a:pt x="615" y="6"/>
                </a:cubicBezTo>
                <a:close/>
                <a:moveTo>
                  <a:pt x="641" y="0"/>
                </a:moveTo>
                <a:cubicBezTo>
                  <a:pt x="642" y="0"/>
                  <a:pt x="642" y="0"/>
                  <a:pt x="643" y="0"/>
                </a:cubicBezTo>
                <a:cubicBezTo>
                  <a:pt x="641" y="0"/>
                  <a:pt x="637" y="0"/>
                  <a:pt x="637" y="0"/>
                </a:cubicBezTo>
                <a:cubicBezTo>
                  <a:pt x="636" y="0"/>
                  <a:pt x="636" y="0"/>
                  <a:pt x="636" y="0"/>
                </a:cubicBezTo>
                <a:cubicBezTo>
                  <a:pt x="632" y="2"/>
                  <a:pt x="628" y="2"/>
                  <a:pt x="625" y="4"/>
                </a:cubicBezTo>
                <a:cubicBezTo>
                  <a:pt x="625" y="4"/>
                  <a:pt x="626" y="4"/>
                  <a:pt x="630" y="3"/>
                </a:cubicBezTo>
                <a:cubicBezTo>
                  <a:pt x="630" y="3"/>
                  <a:pt x="630" y="3"/>
                  <a:pt x="630" y="4"/>
                </a:cubicBezTo>
                <a:cubicBezTo>
                  <a:pt x="632" y="3"/>
                  <a:pt x="636" y="2"/>
                  <a:pt x="637" y="2"/>
                </a:cubicBezTo>
                <a:lnTo>
                  <a:pt x="641" y="0"/>
                </a:lnTo>
                <a:close/>
                <a:moveTo>
                  <a:pt x="632" y="9"/>
                </a:moveTo>
                <a:cubicBezTo>
                  <a:pt x="630" y="9"/>
                  <a:pt x="630" y="9"/>
                  <a:pt x="630" y="9"/>
                </a:cubicBezTo>
                <a:cubicBezTo>
                  <a:pt x="628" y="11"/>
                  <a:pt x="627" y="9"/>
                  <a:pt x="625" y="11"/>
                </a:cubicBezTo>
                <a:cubicBezTo>
                  <a:pt x="624" y="11"/>
                  <a:pt x="623" y="11"/>
                  <a:pt x="622" y="12"/>
                </a:cubicBezTo>
                <a:cubicBezTo>
                  <a:pt x="624" y="10"/>
                  <a:pt x="625" y="9"/>
                  <a:pt x="625" y="9"/>
                </a:cubicBezTo>
                <a:cubicBezTo>
                  <a:pt x="625" y="9"/>
                  <a:pt x="625" y="9"/>
                  <a:pt x="623" y="9"/>
                </a:cubicBezTo>
                <a:cubicBezTo>
                  <a:pt x="621" y="11"/>
                  <a:pt x="619" y="11"/>
                  <a:pt x="615" y="13"/>
                </a:cubicBezTo>
                <a:cubicBezTo>
                  <a:pt x="610" y="13"/>
                  <a:pt x="610" y="13"/>
                  <a:pt x="606" y="15"/>
                </a:cubicBezTo>
                <a:cubicBezTo>
                  <a:pt x="605" y="15"/>
                  <a:pt x="605" y="17"/>
                  <a:pt x="605" y="17"/>
                </a:cubicBezTo>
                <a:cubicBezTo>
                  <a:pt x="603" y="17"/>
                  <a:pt x="603" y="17"/>
                  <a:pt x="595" y="19"/>
                </a:cubicBezTo>
                <a:cubicBezTo>
                  <a:pt x="597" y="19"/>
                  <a:pt x="597" y="19"/>
                  <a:pt x="599" y="19"/>
                </a:cubicBezTo>
                <a:cubicBezTo>
                  <a:pt x="599" y="19"/>
                  <a:pt x="599" y="19"/>
                  <a:pt x="595" y="21"/>
                </a:cubicBezTo>
                <a:cubicBezTo>
                  <a:pt x="595" y="21"/>
                  <a:pt x="595" y="21"/>
                  <a:pt x="608" y="17"/>
                </a:cubicBezTo>
                <a:cubicBezTo>
                  <a:pt x="615" y="15"/>
                  <a:pt x="615" y="15"/>
                  <a:pt x="615" y="17"/>
                </a:cubicBezTo>
                <a:cubicBezTo>
                  <a:pt x="615" y="17"/>
                  <a:pt x="615" y="17"/>
                  <a:pt x="617" y="15"/>
                </a:cubicBezTo>
                <a:cubicBezTo>
                  <a:pt x="619" y="15"/>
                  <a:pt x="619" y="15"/>
                  <a:pt x="619" y="15"/>
                </a:cubicBezTo>
                <a:cubicBezTo>
                  <a:pt x="621" y="15"/>
                  <a:pt x="621" y="15"/>
                  <a:pt x="621" y="15"/>
                </a:cubicBezTo>
                <a:cubicBezTo>
                  <a:pt x="621" y="15"/>
                  <a:pt x="621" y="15"/>
                  <a:pt x="623" y="15"/>
                </a:cubicBezTo>
                <a:cubicBezTo>
                  <a:pt x="625" y="13"/>
                  <a:pt x="625" y="13"/>
                  <a:pt x="625" y="13"/>
                </a:cubicBezTo>
                <a:cubicBezTo>
                  <a:pt x="623" y="13"/>
                  <a:pt x="619" y="13"/>
                  <a:pt x="614" y="15"/>
                </a:cubicBezTo>
                <a:cubicBezTo>
                  <a:pt x="627" y="11"/>
                  <a:pt x="627" y="11"/>
                  <a:pt x="632" y="9"/>
                </a:cubicBezTo>
                <a:close/>
                <a:moveTo>
                  <a:pt x="661" y="11"/>
                </a:moveTo>
                <a:cubicBezTo>
                  <a:pt x="661" y="11"/>
                  <a:pt x="661" y="11"/>
                  <a:pt x="661" y="12"/>
                </a:cubicBezTo>
                <a:cubicBezTo>
                  <a:pt x="662" y="12"/>
                  <a:pt x="662" y="11"/>
                  <a:pt x="663" y="11"/>
                </a:cubicBezTo>
                <a:cubicBezTo>
                  <a:pt x="663" y="11"/>
                  <a:pt x="663" y="11"/>
                  <a:pt x="661" y="11"/>
                </a:cubicBezTo>
                <a:close/>
                <a:moveTo>
                  <a:pt x="628" y="17"/>
                </a:moveTo>
                <a:cubicBezTo>
                  <a:pt x="627" y="17"/>
                  <a:pt x="627" y="17"/>
                  <a:pt x="627" y="17"/>
                </a:cubicBezTo>
                <a:cubicBezTo>
                  <a:pt x="625" y="17"/>
                  <a:pt x="625" y="17"/>
                  <a:pt x="625" y="17"/>
                </a:cubicBezTo>
                <a:cubicBezTo>
                  <a:pt x="623" y="19"/>
                  <a:pt x="623" y="19"/>
                  <a:pt x="623" y="19"/>
                </a:cubicBezTo>
                <a:cubicBezTo>
                  <a:pt x="623" y="19"/>
                  <a:pt x="623" y="19"/>
                  <a:pt x="625" y="19"/>
                </a:cubicBezTo>
                <a:cubicBezTo>
                  <a:pt x="625" y="19"/>
                  <a:pt x="627" y="19"/>
                  <a:pt x="632" y="17"/>
                </a:cubicBezTo>
                <a:cubicBezTo>
                  <a:pt x="632" y="19"/>
                  <a:pt x="632" y="19"/>
                  <a:pt x="643" y="17"/>
                </a:cubicBezTo>
                <a:cubicBezTo>
                  <a:pt x="643" y="17"/>
                  <a:pt x="643" y="17"/>
                  <a:pt x="648" y="17"/>
                </a:cubicBezTo>
                <a:cubicBezTo>
                  <a:pt x="652" y="15"/>
                  <a:pt x="652" y="15"/>
                  <a:pt x="660" y="13"/>
                </a:cubicBezTo>
                <a:cubicBezTo>
                  <a:pt x="660" y="12"/>
                  <a:pt x="661" y="12"/>
                  <a:pt x="661" y="12"/>
                </a:cubicBezTo>
                <a:cubicBezTo>
                  <a:pt x="645" y="13"/>
                  <a:pt x="645" y="13"/>
                  <a:pt x="639" y="15"/>
                </a:cubicBezTo>
                <a:cubicBezTo>
                  <a:pt x="639" y="15"/>
                  <a:pt x="634" y="17"/>
                  <a:pt x="628" y="17"/>
                </a:cubicBezTo>
                <a:close/>
                <a:moveTo>
                  <a:pt x="399" y="92"/>
                </a:moveTo>
                <a:cubicBezTo>
                  <a:pt x="396" y="94"/>
                  <a:pt x="396" y="94"/>
                  <a:pt x="396" y="94"/>
                </a:cubicBezTo>
                <a:cubicBezTo>
                  <a:pt x="397" y="94"/>
                  <a:pt x="399" y="94"/>
                  <a:pt x="401" y="92"/>
                </a:cubicBezTo>
                <a:lnTo>
                  <a:pt x="399" y="92"/>
                </a:lnTo>
                <a:close/>
                <a:moveTo>
                  <a:pt x="672" y="13"/>
                </a:moveTo>
                <a:cubicBezTo>
                  <a:pt x="670" y="13"/>
                  <a:pt x="667" y="13"/>
                  <a:pt x="660" y="15"/>
                </a:cubicBezTo>
                <a:cubicBezTo>
                  <a:pt x="658" y="15"/>
                  <a:pt x="658" y="15"/>
                  <a:pt x="658" y="15"/>
                </a:cubicBezTo>
                <a:cubicBezTo>
                  <a:pt x="660" y="17"/>
                  <a:pt x="663" y="15"/>
                  <a:pt x="665" y="17"/>
                </a:cubicBezTo>
                <a:cubicBezTo>
                  <a:pt x="663" y="19"/>
                  <a:pt x="663" y="19"/>
                  <a:pt x="654" y="19"/>
                </a:cubicBezTo>
                <a:cubicBezTo>
                  <a:pt x="654" y="19"/>
                  <a:pt x="654" y="19"/>
                  <a:pt x="652" y="19"/>
                </a:cubicBezTo>
                <a:cubicBezTo>
                  <a:pt x="650" y="19"/>
                  <a:pt x="650" y="19"/>
                  <a:pt x="650" y="19"/>
                </a:cubicBezTo>
                <a:cubicBezTo>
                  <a:pt x="648" y="19"/>
                  <a:pt x="648" y="19"/>
                  <a:pt x="648" y="19"/>
                </a:cubicBezTo>
                <a:cubicBezTo>
                  <a:pt x="648" y="19"/>
                  <a:pt x="648" y="21"/>
                  <a:pt x="647" y="21"/>
                </a:cubicBezTo>
                <a:cubicBezTo>
                  <a:pt x="645" y="21"/>
                  <a:pt x="645" y="21"/>
                  <a:pt x="645" y="21"/>
                </a:cubicBezTo>
                <a:cubicBezTo>
                  <a:pt x="643" y="21"/>
                  <a:pt x="643" y="21"/>
                  <a:pt x="643" y="21"/>
                </a:cubicBezTo>
                <a:cubicBezTo>
                  <a:pt x="645" y="21"/>
                  <a:pt x="647" y="19"/>
                  <a:pt x="648" y="19"/>
                </a:cubicBezTo>
                <a:cubicBezTo>
                  <a:pt x="648" y="19"/>
                  <a:pt x="648" y="19"/>
                  <a:pt x="647" y="19"/>
                </a:cubicBezTo>
                <a:cubicBezTo>
                  <a:pt x="643" y="17"/>
                  <a:pt x="639" y="22"/>
                  <a:pt x="637" y="19"/>
                </a:cubicBezTo>
                <a:cubicBezTo>
                  <a:pt x="636" y="19"/>
                  <a:pt x="636" y="19"/>
                  <a:pt x="636" y="19"/>
                </a:cubicBezTo>
                <a:cubicBezTo>
                  <a:pt x="630" y="21"/>
                  <a:pt x="627" y="24"/>
                  <a:pt x="623" y="24"/>
                </a:cubicBezTo>
                <a:cubicBezTo>
                  <a:pt x="623" y="24"/>
                  <a:pt x="623" y="24"/>
                  <a:pt x="627" y="21"/>
                </a:cubicBezTo>
                <a:cubicBezTo>
                  <a:pt x="625" y="21"/>
                  <a:pt x="623" y="21"/>
                  <a:pt x="614" y="22"/>
                </a:cubicBezTo>
                <a:cubicBezTo>
                  <a:pt x="612" y="22"/>
                  <a:pt x="612" y="22"/>
                  <a:pt x="612" y="22"/>
                </a:cubicBezTo>
                <a:cubicBezTo>
                  <a:pt x="610" y="24"/>
                  <a:pt x="608" y="24"/>
                  <a:pt x="608" y="24"/>
                </a:cubicBezTo>
                <a:cubicBezTo>
                  <a:pt x="610" y="24"/>
                  <a:pt x="610" y="24"/>
                  <a:pt x="610" y="24"/>
                </a:cubicBezTo>
                <a:cubicBezTo>
                  <a:pt x="608" y="26"/>
                  <a:pt x="606" y="26"/>
                  <a:pt x="603" y="28"/>
                </a:cubicBezTo>
                <a:cubicBezTo>
                  <a:pt x="605" y="28"/>
                  <a:pt x="605" y="28"/>
                  <a:pt x="605" y="28"/>
                </a:cubicBezTo>
                <a:cubicBezTo>
                  <a:pt x="606" y="28"/>
                  <a:pt x="610" y="28"/>
                  <a:pt x="612" y="26"/>
                </a:cubicBezTo>
                <a:cubicBezTo>
                  <a:pt x="610" y="30"/>
                  <a:pt x="608" y="30"/>
                  <a:pt x="606" y="32"/>
                </a:cubicBezTo>
                <a:cubicBezTo>
                  <a:pt x="610" y="32"/>
                  <a:pt x="612" y="30"/>
                  <a:pt x="615" y="30"/>
                </a:cubicBezTo>
                <a:cubicBezTo>
                  <a:pt x="615" y="32"/>
                  <a:pt x="615" y="32"/>
                  <a:pt x="615" y="32"/>
                </a:cubicBezTo>
                <a:cubicBezTo>
                  <a:pt x="617" y="32"/>
                  <a:pt x="621" y="30"/>
                  <a:pt x="625" y="28"/>
                </a:cubicBezTo>
                <a:cubicBezTo>
                  <a:pt x="625" y="30"/>
                  <a:pt x="625" y="30"/>
                  <a:pt x="634" y="26"/>
                </a:cubicBezTo>
                <a:cubicBezTo>
                  <a:pt x="630" y="30"/>
                  <a:pt x="630" y="32"/>
                  <a:pt x="632" y="32"/>
                </a:cubicBezTo>
                <a:cubicBezTo>
                  <a:pt x="636" y="32"/>
                  <a:pt x="637" y="30"/>
                  <a:pt x="641" y="30"/>
                </a:cubicBezTo>
                <a:cubicBezTo>
                  <a:pt x="640" y="30"/>
                  <a:pt x="639" y="30"/>
                  <a:pt x="637" y="32"/>
                </a:cubicBezTo>
                <a:cubicBezTo>
                  <a:pt x="639" y="32"/>
                  <a:pt x="639" y="32"/>
                  <a:pt x="643" y="32"/>
                </a:cubicBezTo>
                <a:cubicBezTo>
                  <a:pt x="643" y="32"/>
                  <a:pt x="643" y="32"/>
                  <a:pt x="645" y="33"/>
                </a:cubicBezTo>
                <a:cubicBezTo>
                  <a:pt x="650" y="33"/>
                  <a:pt x="687" y="28"/>
                  <a:pt x="687" y="28"/>
                </a:cubicBezTo>
                <a:cubicBezTo>
                  <a:pt x="687" y="30"/>
                  <a:pt x="687" y="30"/>
                  <a:pt x="687" y="30"/>
                </a:cubicBezTo>
                <a:cubicBezTo>
                  <a:pt x="691" y="26"/>
                  <a:pt x="692" y="22"/>
                  <a:pt x="692" y="22"/>
                </a:cubicBezTo>
                <a:cubicBezTo>
                  <a:pt x="689" y="22"/>
                  <a:pt x="685" y="24"/>
                  <a:pt x="680" y="22"/>
                </a:cubicBezTo>
                <a:cubicBezTo>
                  <a:pt x="681" y="22"/>
                  <a:pt x="681" y="21"/>
                  <a:pt x="683" y="21"/>
                </a:cubicBezTo>
                <a:cubicBezTo>
                  <a:pt x="678" y="21"/>
                  <a:pt x="678" y="21"/>
                  <a:pt x="678" y="21"/>
                </a:cubicBezTo>
                <a:cubicBezTo>
                  <a:pt x="678" y="21"/>
                  <a:pt x="680" y="19"/>
                  <a:pt x="681" y="19"/>
                </a:cubicBezTo>
                <a:cubicBezTo>
                  <a:pt x="680" y="17"/>
                  <a:pt x="672" y="17"/>
                  <a:pt x="672" y="17"/>
                </a:cubicBezTo>
                <a:cubicBezTo>
                  <a:pt x="672" y="17"/>
                  <a:pt x="672" y="17"/>
                  <a:pt x="670" y="17"/>
                </a:cubicBezTo>
                <a:cubicBezTo>
                  <a:pt x="670" y="15"/>
                  <a:pt x="670" y="15"/>
                  <a:pt x="670" y="15"/>
                </a:cubicBezTo>
                <a:cubicBezTo>
                  <a:pt x="672" y="15"/>
                  <a:pt x="672" y="15"/>
                  <a:pt x="672" y="13"/>
                </a:cubicBezTo>
                <a:close/>
                <a:moveTo>
                  <a:pt x="627" y="8"/>
                </a:moveTo>
                <a:cubicBezTo>
                  <a:pt x="628" y="8"/>
                  <a:pt x="628" y="8"/>
                  <a:pt x="630" y="6"/>
                </a:cubicBezTo>
                <a:cubicBezTo>
                  <a:pt x="632" y="6"/>
                  <a:pt x="632" y="6"/>
                  <a:pt x="632" y="6"/>
                </a:cubicBezTo>
                <a:cubicBezTo>
                  <a:pt x="632" y="6"/>
                  <a:pt x="632" y="6"/>
                  <a:pt x="632" y="4"/>
                </a:cubicBezTo>
                <a:cubicBezTo>
                  <a:pt x="628" y="6"/>
                  <a:pt x="627" y="6"/>
                  <a:pt x="627" y="8"/>
                </a:cubicBezTo>
                <a:close/>
                <a:moveTo>
                  <a:pt x="639" y="9"/>
                </a:moveTo>
                <a:cubicBezTo>
                  <a:pt x="637" y="9"/>
                  <a:pt x="634" y="9"/>
                  <a:pt x="632" y="11"/>
                </a:cubicBezTo>
                <a:cubicBezTo>
                  <a:pt x="630" y="11"/>
                  <a:pt x="630" y="11"/>
                  <a:pt x="630" y="11"/>
                </a:cubicBezTo>
                <a:cubicBezTo>
                  <a:pt x="630" y="11"/>
                  <a:pt x="630" y="11"/>
                  <a:pt x="628" y="11"/>
                </a:cubicBezTo>
                <a:cubicBezTo>
                  <a:pt x="628" y="13"/>
                  <a:pt x="628" y="13"/>
                  <a:pt x="628" y="13"/>
                </a:cubicBezTo>
                <a:cubicBezTo>
                  <a:pt x="628" y="13"/>
                  <a:pt x="628" y="13"/>
                  <a:pt x="634" y="12"/>
                </a:cubicBezTo>
                <a:cubicBezTo>
                  <a:pt x="632" y="13"/>
                  <a:pt x="630" y="13"/>
                  <a:pt x="628" y="13"/>
                </a:cubicBezTo>
                <a:cubicBezTo>
                  <a:pt x="627" y="13"/>
                  <a:pt x="627" y="13"/>
                  <a:pt x="627" y="13"/>
                </a:cubicBezTo>
                <a:cubicBezTo>
                  <a:pt x="625" y="13"/>
                  <a:pt x="625" y="13"/>
                  <a:pt x="625" y="13"/>
                </a:cubicBezTo>
                <a:cubicBezTo>
                  <a:pt x="625" y="15"/>
                  <a:pt x="625" y="15"/>
                  <a:pt x="625" y="15"/>
                </a:cubicBezTo>
                <a:cubicBezTo>
                  <a:pt x="628" y="15"/>
                  <a:pt x="628" y="15"/>
                  <a:pt x="628" y="15"/>
                </a:cubicBezTo>
                <a:cubicBezTo>
                  <a:pt x="636" y="13"/>
                  <a:pt x="637" y="11"/>
                  <a:pt x="641" y="11"/>
                </a:cubicBezTo>
                <a:cubicBezTo>
                  <a:pt x="639" y="11"/>
                  <a:pt x="639" y="11"/>
                  <a:pt x="639" y="11"/>
                </a:cubicBezTo>
                <a:cubicBezTo>
                  <a:pt x="641" y="11"/>
                  <a:pt x="641" y="11"/>
                  <a:pt x="641" y="9"/>
                </a:cubicBezTo>
                <a:cubicBezTo>
                  <a:pt x="643" y="9"/>
                  <a:pt x="643" y="9"/>
                  <a:pt x="643" y="9"/>
                </a:cubicBezTo>
                <a:cubicBezTo>
                  <a:pt x="645" y="9"/>
                  <a:pt x="645" y="9"/>
                  <a:pt x="645" y="9"/>
                </a:cubicBezTo>
                <a:cubicBezTo>
                  <a:pt x="645" y="9"/>
                  <a:pt x="645" y="9"/>
                  <a:pt x="647" y="9"/>
                </a:cubicBezTo>
                <a:cubicBezTo>
                  <a:pt x="648" y="9"/>
                  <a:pt x="648" y="8"/>
                  <a:pt x="648" y="8"/>
                </a:cubicBezTo>
                <a:cubicBezTo>
                  <a:pt x="641" y="8"/>
                  <a:pt x="641" y="8"/>
                  <a:pt x="641" y="8"/>
                </a:cubicBezTo>
                <a:cubicBezTo>
                  <a:pt x="641" y="9"/>
                  <a:pt x="641" y="9"/>
                  <a:pt x="639" y="9"/>
                </a:cubicBezTo>
                <a:close/>
                <a:moveTo>
                  <a:pt x="639" y="4"/>
                </a:moveTo>
                <a:cubicBezTo>
                  <a:pt x="634" y="6"/>
                  <a:pt x="632" y="6"/>
                  <a:pt x="632" y="6"/>
                </a:cubicBezTo>
                <a:cubicBezTo>
                  <a:pt x="634" y="6"/>
                  <a:pt x="634" y="6"/>
                  <a:pt x="634" y="6"/>
                </a:cubicBezTo>
                <a:cubicBezTo>
                  <a:pt x="634" y="6"/>
                  <a:pt x="637" y="6"/>
                  <a:pt x="639" y="4"/>
                </a:cubicBezTo>
                <a:close/>
              </a:path>
            </a:pathLst>
          </a:custGeom>
          <a:solidFill>
            <a:schemeClr val="hlink">
              <a:alpha val="32941"/>
            </a:schemeClr>
          </a:solidFill>
          <a:ln w="9525">
            <a:noFill/>
            <a:round/>
            <a:headEnd/>
            <a:tailEnd/>
          </a:ln>
        </p:spPr>
        <p:txBody>
          <a:bodyPr/>
          <a:lstStyle/>
          <a:p>
            <a:endParaRPr lang="en-US"/>
          </a:p>
        </p:txBody>
      </p:sp>
      <p:sp>
        <p:nvSpPr>
          <p:cNvPr id="35849" name="Rectangle 49"/>
          <p:cNvSpPr>
            <a:spLocks noChangeArrowheads="1"/>
          </p:cNvSpPr>
          <p:nvPr/>
        </p:nvSpPr>
        <p:spPr bwMode="auto">
          <a:xfrm rot="16200000">
            <a:off x="-4065736" y="2988097"/>
            <a:ext cx="9144000" cy="262973"/>
          </a:xfrm>
          <a:prstGeom prst="rect">
            <a:avLst/>
          </a:prstGeom>
          <a:gradFill rotWithShape="1">
            <a:gsLst>
              <a:gs pos="0">
                <a:srgbClr val="FFFFFF">
                  <a:alpha val="0"/>
                </a:srgbClr>
              </a:gs>
              <a:gs pos="100000">
                <a:srgbClr val="000000"/>
              </a:gs>
            </a:gsLst>
            <a:lin ang="5400000" scaled="1"/>
          </a:gradFill>
          <a:ln w="19050" algn="ctr">
            <a:noFill/>
            <a:miter lim="800000"/>
            <a:headEnd/>
            <a:tailEnd/>
          </a:ln>
        </p:spPr>
        <p:txBody>
          <a:bodyPr wrap="square" lIns="82124" tIns="41061" rIns="82124" bIns="41061" anchor="ctr">
            <a:spAutoFit/>
          </a:bodyPr>
          <a:lstStyle/>
          <a:p>
            <a:r>
              <a:rPr lang="en-US" dirty="0" smtClean="0">
                <a:solidFill>
                  <a:schemeClr val="tx2">
                    <a:lumMod val="85000"/>
                  </a:schemeClr>
                </a:solidFill>
              </a:rPr>
              <a:t>In Development</a:t>
            </a:r>
            <a:r>
              <a:rPr lang="en-US" dirty="0" smtClean="0">
                <a:solidFill>
                  <a:schemeClr val="tx2">
                    <a:lumMod val="95000"/>
                  </a:schemeClr>
                </a:solidFill>
              </a:rPr>
              <a:t>     </a:t>
            </a:r>
            <a:r>
              <a:rPr lang="en-US" dirty="0" smtClean="0"/>
              <a:t>In Production</a:t>
            </a:r>
            <a:endParaRPr lang="en-US" dirty="0"/>
          </a:p>
        </p:txBody>
      </p:sp>
      <p:sp>
        <p:nvSpPr>
          <p:cNvPr id="1862712" name="Rectangle 56"/>
          <p:cNvSpPr>
            <a:spLocks noChangeArrowheads="1"/>
          </p:cNvSpPr>
          <p:nvPr/>
        </p:nvSpPr>
        <p:spPr bwMode="auto">
          <a:xfrm>
            <a:off x="2126303" y="1887514"/>
            <a:ext cx="1597025" cy="2982913"/>
          </a:xfrm>
          <a:prstGeom prst="rect">
            <a:avLst/>
          </a:prstGeom>
          <a:gradFill rotWithShape="1">
            <a:gsLst>
              <a:gs pos="0">
                <a:srgbClr val="575757">
                  <a:alpha val="0"/>
                </a:srgbClr>
              </a:gs>
              <a:gs pos="100000">
                <a:srgbClr val="4D4D4D">
                  <a:alpha val="64998"/>
                </a:srgbClr>
              </a:gs>
            </a:gsLst>
            <a:lin ang="5400000" scaled="1"/>
          </a:gradFill>
          <a:ln w="19050" algn="ctr">
            <a:noFill/>
            <a:miter lim="800000"/>
            <a:headEnd/>
            <a:tailEnd/>
          </a:ln>
        </p:spPr>
        <p:txBody>
          <a:bodyPr lIns="82124" tIns="41061" rIns="82124" bIns="41061" anchor="ctr">
            <a:spAutoFit/>
          </a:bodyPr>
          <a:lstStyle/>
          <a:p>
            <a:endParaRPr lang="en-US"/>
          </a:p>
        </p:txBody>
      </p:sp>
      <p:sp>
        <p:nvSpPr>
          <p:cNvPr id="1862713" name="Rectangle 57"/>
          <p:cNvSpPr>
            <a:spLocks noChangeArrowheads="1"/>
          </p:cNvSpPr>
          <p:nvPr/>
        </p:nvSpPr>
        <p:spPr bwMode="auto">
          <a:xfrm>
            <a:off x="3773488" y="1050925"/>
            <a:ext cx="1597025" cy="3751263"/>
          </a:xfrm>
          <a:prstGeom prst="rect">
            <a:avLst/>
          </a:prstGeom>
          <a:gradFill rotWithShape="1">
            <a:gsLst>
              <a:gs pos="0">
                <a:srgbClr val="575757">
                  <a:alpha val="0"/>
                </a:srgbClr>
              </a:gs>
              <a:gs pos="100000">
                <a:srgbClr val="4D4D4D">
                  <a:alpha val="64998"/>
                </a:srgbClr>
              </a:gs>
            </a:gsLst>
            <a:lin ang="5400000" scaled="1"/>
          </a:gradFill>
          <a:ln w="19050" algn="ctr">
            <a:noFill/>
            <a:miter lim="800000"/>
            <a:headEnd/>
            <a:tailEnd/>
          </a:ln>
        </p:spPr>
        <p:txBody>
          <a:bodyPr lIns="82124" tIns="41061" rIns="82124" bIns="41061" anchor="ctr">
            <a:spAutoFit/>
          </a:bodyPr>
          <a:lstStyle/>
          <a:p>
            <a:endParaRPr lang="en-US"/>
          </a:p>
        </p:txBody>
      </p:sp>
      <p:sp>
        <p:nvSpPr>
          <p:cNvPr id="1862714" name="Rectangle 58"/>
          <p:cNvSpPr>
            <a:spLocks noChangeArrowheads="1"/>
          </p:cNvSpPr>
          <p:nvPr/>
        </p:nvSpPr>
        <p:spPr bwMode="auto">
          <a:xfrm>
            <a:off x="5403850" y="1819275"/>
            <a:ext cx="1597025" cy="2982913"/>
          </a:xfrm>
          <a:prstGeom prst="rect">
            <a:avLst/>
          </a:prstGeom>
          <a:gradFill rotWithShape="1">
            <a:gsLst>
              <a:gs pos="0">
                <a:srgbClr val="575757">
                  <a:alpha val="0"/>
                </a:srgbClr>
              </a:gs>
              <a:gs pos="100000">
                <a:srgbClr val="4D4D4D">
                  <a:alpha val="64998"/>
                </a:srgbClr>
              </a:gs>
            </a:gsLst>
            <a:lin ang="5400000" scaled="1"/>
          </a:gradFill>
          <a:ln w="19050" algn="ctr">
            <a:noFill/>
            <a:miter lim="800000"/>
            <a:headEnd/>
            <a:tailEnd/>
          </a:ln>
        </p:spPr>
        <p:txBody>
          <a:bodyPr lIns="82124" tIns="41061" rIns="82124" bIns="41061" anchor="ctr">
            <a:spAutoFit/>
          </a:bodyPr>
          <a:lstStyle/>
          <a:p>
            <a:endParaRPr lang="en-US"/>
          </a:p>
        </p:txBody>
      </p:sp>
      <p:sp>
        <p:nvSpPr>
          <p:cNvPr id="1862715" name="Rectangle 59"/>
          <p:cNvSpPr>
            <a:spLocks noChangeArrowheads="1"/>
          </p:cNvSpPr>
          <p:nvPr/>
        </p:nvSpPr>
        <p:spPr bwMode="auto">
          <a:xfrm>
            <a:off x="7037388" y="2695575"/>
            <a:ext cx="1597025" cy="2106613"/>
          </a:xfrm>
          <a:prstGeom prst="rect">
            <a:avLst/>
          </a:prstGeom>
          <a:gradFill rotWithShape="1">
            <a:gsLst>
              <a:gs pos="0">
                <a:srgbClr val="575757">
                  <a:alpha val="0"/>
                </a:srgbClr>
              </a:gs>
              <a:gs pos="100000">
                <a:srgbClr val="4D4D4D">
                  <a:alpha val="64998"/>
                </a:srgbClr>
              </a:gs>
            </a:gsLst>
            <a:lin ang="5400000" scaled="1"/>
          </a:gradFill>
          <a:ln w="19050" algn="ctr">
            <a:noFill/>
            <a:miter lim="800000"/>
            <a:headEnd/>
            <a:tailEnd/>
          </a:ln>
        </p:spPr>
        <p:txBody>
          <a:bodyPr lIns="82124" tIns="41061" rIns="82124" bIns="41061" anchor="ctr">
            <a:spAutoFit/>
          </a:bodyPr>
          <a:lstStyle/>
          <a:p>
            <a:endParaRPr lang="en-US"/>
          </a:p>
        </p:txBody>
      </p:sp>
      <p:sp>
        <p:nvSpPr>
          <p:cNvPr id="35855" name="Line 43"/>
          <p:cNvSpPr>
            <a:spLocks noChangeShapeType="1"/>
          </p:cNvSpPr>
          <p:nvPr/>
        </p:nvSpPr>
        <p:spPr bwMode="auto">
          <a:xfrm>
            <a:off x="508000" y="4833938"/>
            <a:ext cx="8126413" cy="0"/>
          </a:xfrm>
          <a:prstGeom prst="line">
            <a:avLst/>
          </a:prstGeom>
          <a:noFill/>
          <a:ln w="12700">
            <a:solidFill>
              <a:srgbClr val="969696"/>
            </a:solidFill>
            <a:round/>
            <a:headEnd/>
            <a:tailEnd/>
          </a:ln>
        </p:spPr>
        <p:txBody>
          <a:bodyPr lIns="82124" tIns="41061" rIns="82124" bIns="41061" anchor="ctr">
            <a:spAutoFit/>
          </a:bodyPr>
          <a:lstStyle/>
          <a:p>
            <a:endParaRPr lang="en-US"/>
          </a:p>
        </p:txBody>
      </p:sp>
      <p:sp>
        <p:nvSpPr>
          <p:cNvPr id="35856" name="Rectangle 62"/>
          <p:cNvSpPr>
            <a:spLocks noChangeArrowheads="1"/>
          </p:cNvSpPr>
          <p:nvPr/>
        </p:nvSpPr>
        <p:spPr bwMode="auto">
          <a:xfrm>
            <a:off x="535296" y="4197660"/>
            <a:ext cx="8126413" cy="631825"/>
          </a:xfrm>
          <a:prstGeom prst="rect">
            <a:avLst/>
          </a:prstGeom>
          <a:solidFill>
            <a:srgbClr val="969696">
              <a:alpha val="30980"/>
            </a:srgbClr>
          </a:solidFill>
          <a:ln w="19050" algn="ctr">
            <a:noFill/>
            <a:miter lim="800000"/>
            <a:headEnd/>
            <a:tailEnd/>
          </a:ln>
        </p:spPr>
        <p:txBody>
          <a:bodyPr wrap="none" lIns="82124" tIns="41061" rIns="82124" bIns="41061" anchor="ctr">
            <a:spAutoFit/>
          </a:bodyPr>
          <a:lstStyle/>
          <a:p>
            <a:endParaRPr lang="en-US"/>
          </a:p>
        </p:txBody>
      </p:sp>
      <p:sp>
        <p:nvSpPr>
          <p:cNvPr id="35857" name="Rectangle 50"/>
          <p:cNvSpPr>
            <a:spLocks noChangeArrowheads="1"/>
          </p:cNvSpPr>
          <p:nvPr/>
        </p:nvSpPr>
        <p:spPr bwMode="auto">
          <a:xfrm>
            <a:off x="779571" y="4170363"/>
            <a:ext cx="1050711" cy="359923"/>
          </a:xfrm>
          <a:prstGeom prst="rect">
            <a:avLst/>
          </a:prstGeom>
          <a:noFill/>
          <a:ln w="19050" algn="ctr">
            <a:noFill/>
            <a:miter lim="800000"/>
            <a:headEnd/>
            <a:tailEnd/>
          </a:ln>
        </p:spPr>
        <p:txBody>
          <a:bodyPr wrap="none" lIns="82124" tIns="41061" rIns="82124" bIns="41061">
            <a:spAutoFit/>
          </a:bodyPr>
          <a:lstStyle/>
          <a:p>
            <a:pPr defTabSz="814388">
              <a:lnSpc>
                <a:spcPct val="100000"/>
              </a:lnSpc>
            </a:pPr>
            <a:r>
              <a:rPr lang="en-US" sz="1800" dirty="0" smtClean="0">
                <a:solidFill>
                  <a:schemeClr val="tx1"/>
                </a:solidFill>
              </a:rPr>
              <a:t>Essbase</a:t>
            </a:r>
            <a:endParaRPr lang="en-US" sz="1800" dirty="0">
              <a:solidFill>
                <a:schemeClr val="tx1"/>
              </a:solidFill>
            </a:endParaRPr>
          </a:p>
        </p:txBody>
      </p:sp>
      <p:sp>
        <p:nvSpPr>
          <p:cNvPr id="35858" name="Rectangle 52"/>
          <p:cNvSpPr>
            <a:spLocks noChangeArrowheads="1"/>
          </p:cNvSpPr>
          <p:nvPr/>
        </p:nvSpPr>
        <p:spPr bwMode="auto">
          <a:xfrm>
            <a:off x="2632641" y="4306888"/>
            <a:ext cx="627518" cy="359923"/>
          </a:xfrm>
          <a:prstGeom prst="rect">
            <a:avLst/>
          </a:prstGeom>
          <a:noFill/>
          <a:ln w="19050" algn="ctr">
            <a:noFill/>
            <a:miter lim="800000"/>
            <a:headEnd/>
            <a:tailEnd/>
          </a:ln>
        </p:spPr>
        <p:txBody>
          <a:bodyPr wrap="none" lIns="82124" tIns="41061" rIns="82124" bIns="41061">
            <a:spAutoFit/>
          </a:bodyPr>
          <a:lstStyle/>
          <a:p>
            <a:pPr defTabSz="814388">
              <a:lnSpc>
                <a:spcPct val="100000"/>
              </a:lnSpc>
            </a:pPr>
            <a:r>
              <a:rPr lang="en-US" sz="1800" dirty="0" err="1" smtClean="0">
                <a:solidFill>
                  <a:schemeClr val="tx1"/>
                </a:solidFill>
              </a:rPr>
              <a:t>HSF</a:t>
            </a:r>
            <a:endParaRPr lang="en-US" sz="1800" dirty="0">
              <a:solidFill>
                <a:schemeClr val="tx1"/>
              </a:solidFill>
            </a:endParaRPr>
          </a:p>
        </p:txBody>
      </p:sp>
      <p:sp>
        <p:nvSpPr>
          <p:cNvPr id="35859" name="Rectangle 53"/>
          <p:cNvSpPr>
            <a:spLocks noChangeArrowheads="1"/>
          </p:cNvSpPr>
          <p:nvPr/>
        </p:nvSpPr>
        <p:spPr bwMode="auto">
          <a:xfrm>
            <a:off x="4057697" y="4170363"/>
            <a:ext cx="1063535" cy="359923"/>
          </a:xfrm>
          <a:prstGeom prst="rect">
            <a:avLst/>
          </a:prstGeom>
          <a:noFill/>
          <a:ln w="19050" algn="ctr">
            <a:noFill/>
            <a:miter lim="800000"/>
            <a:headEnd/>
            <a:tailEnd/>
          </a:ln>
        </p:spPr>
        <p:txBody>
          <a:bodyPr wrap="none" lIns="82124" tIns="41061" rIns="82124" bIns="41061">
            <a:spAutoFit/>
          </a:bodyPr>
          <a:lstStyle/>
          <a:p>
            <a:pPr defTabSz="814388">
              <a:lnSpc>
                <a:spcPct val="100000"/>
              </a:lnSpc>
            </a:pPr>
            <a:r>
              <a:rPr lang="en-US" sz="1800" dirty="0" smtClean="0">
                <a:solidFill>
                  <a:schemeClr val="tx1"/>
                </a:solidFill>
              </a:rPr>
              <a:t>Planning</a:t>
            </a:r>
            <a:endParaRPr lang="en-US" sz="1800" dirty="0">
              <a:solidFill>
                <a:schemeClr val="tx1"/>
              </a:solidFill>
            </a:endParaRPr>
          </a:p>
        </p:txBody>
      </p:sp>
      <p:sp>
        <p:nvSpPr>
          <p:cNvPr id="35860" name="Rectangle 54"/>
          <p:cNvSpPr>
            <a:spLocks noChangeArrowheads="1"/>
          </p:cNvSpPr>
          <p:nvPr/>
        </p:nvSpPr>
        <p:spPr bwMode="auto">
          <a:xfrm>
            <a:off x="5766779" y="4170363"/>
            <a:ext cx="871173" cy="359923"/>
          </a:xfrm>
          <a:prstGeom prst="rect">
            <a:avLst/>
          </a:prstGeom>
          <a:noFill/>
          <a:ln w="19050" algn="ctr">
            <a:noFill/>
            <a:miter lim="800000"/>
            <a:headEnd/>
            <a:tailEnd/>
          </a:ln>
        </p:spPr>
        <p:txBody>
          <a:bodyPr wrap="none" lIns="82124" tIns="41061" rIns="82124" bIns="41061">
            <a:spAutoFit/>
          </a:bodyPr>
          <a:lstStyle/>
          <a:p>
            <a:pPr defTabSz="814388">
              <a:lnSpc>
                <a:spcPct val="100000"/>
              </a:lnSpc>
            </a:pPr>
            <a:r>
              <a:rPr lang="en-US" sz="1800" dirty="0" err="1" smtClean="0">
                <a:solidFill>
                  <a:schemeClr val="tx1"/>
                </a:solidFill>
              </a:rPr>
              <a:t>OBIEE</a:t>
            </a:r>
            <a:endParaRPr lang="en-US" sz="1800" dirty="0">
              <a:solidFill>
                <a:schemeClr val="tx1"/>
              </a:solidFill>
            </a:endParaRPr>
          </a:p>
        </p:txBody>
      </p:sp>
      <p:sp>
        <p:nvSpPr>
          <p:cNvPr id="35861" name="Rectangle 55"/>
          <p:cNvSpPr>
            <a:spLocks noChangeArrowheads="1"/>
          </p:cNvSpPr>
          <p:nvPr/>
        </p:nvSpPr>
        <p:spPr bwMode="auto">
          <a:xfrm>
            <a:off x="7517193" y="4306888"/>
            <a:ext cx="665990" cy="359923"/>
          </a:xfrm>
          <a:prstGeom prst="rect">
            <a:avLst/>
          </a:prstGeom>
          <a:noFill/>
          <a:ln w="19050" algn="ctr">
            <a:noFill/>
            <a:miter lim="800000"/>
            <a:headEnd/>
            <a:tailEnd/>
          </a:ln>
        </p:spPr>
        <p:txBody>
          <a:bodyPr wrap="none" lIns="82124" tIns="41061" rIns="82124" bIns="41061">
            <a:spAutoFit/>
          </a:bodyPr>
          <a:lstStyle/>
          <a:p>
            <a:pPr defTabSz="814388">
              <a:lnSpc>
                <a:spcPct val="100000"/>
              </a:lnSpc>
            </a:pPr>
            <a:r>
              <a:rPr lang="en-US" sz="1800" dirty="0" err="1" smtClean="0">
                <a:solidFill>
                  <a:schemeClr val="tx1"/>
                </a:solidFill>
              </a:rPr>
              <a:t>HFM</a:t>
            </a:r>
            <a:endParaRPr lang="en-US" sz="1800" dirty="0">
              <a:solidFill>
                <a:schemeClr val="tx1"/>
              </a:solidFill>
            </a:endParaRPr>
          </a:p>
        </p:txBody>
      </p:sp>
      <p:grpSp>
        <p:nvGrpSpPr>
          <p:cNvPr id="2" name="Group 122"/>
          <p:cNvGrpSpPr>
            <a:grpSpLocks/>
          </p:cNvGrpSpPr>
          <p:nvPr/>
        </p:nvGrpSpPr>
        <p:grpSpPr bwMode="auto">
          <a:xfrm>
            <a:off x="733428" y="2524125"/>
            <a:ext cx="1152525" cy="1171575"/>
            <a:chOff x="462" y="1590"/>
            <a:chExt cx="726" cy="738"/>
          </a:xfrm>
        </p:grpSpPr>
        <p:sp>
          <p:nvSpPr>
            <p:cNvPr id="35886" name="Rectangle 63"/>
            <p:cNvSpPr>
              <a:spLocks noChangeArrowheads="1"/>
            </p:cNvSpPr>
            <p:nvPr/>
          </p:nvSpPr>
          <p:spPr bwMode="auto">
            <a:xfrm>
              <a:off x="661" y="1590"/>
              <a:ext cx="365" cy="333"/>
            </a:xfrm>
            <a:prstGeom prst="rect">
              <a:avLst/>
            </a:prstGeom>
            <a:noFill/>
            <a:ln w="19050" algn="ctr">
              <a:noFill/>
              <a:miter lim="800000"/>
              <a:headEnd/>
              <a:tailEnd/>
            </a:ln>
          </p:spPr>
          <p:txBody>
            <a:bodyPr wrap="none" lIns="82124" tIns="41061" rIns="82124" bIns="41061">
              <a:spAutoFit/>
            </a:bodyPr>
            <a:lstStyle/>
            <a:p>
              <a:pPr defTabSz="814388">
                <a:lnSpc>
                  <a:spcPct val="100000"/>
                </a:lnSpc>
              </a:pPr>
              <a:r>
                <a:rPr lang="en-US" sz="2900" dirty="0" smtClean="0">
                  <a:solidFill>
                    <a:schemeClr val="folHlink"/>
                  </a:solidFill>
                </a:rPr>
                <a:t>19</a:t>
              </a:r>
              <a:endParaRPr lang="en-US" sz="2900" dirty="0">
                <a:solidFill>
                  <a:schemeClr val="folHlink"/>
                </a:solidFill>
              </a:endParaRPr>
            </a:p>
          </p:txBody>
        </p:sp>
        <p:sp>
          <p:nvSpPr>
            <p:cNvPr id="35887" name="Rectangle 103"/>
            <p:cNvSpPr>
              <a:spLocks noChangeArrowheads="1"/>
            </p:cNvSpPr>
            <p:nvPr/>
          </p:nvSpPr>
          <p:spPr bwMode="auto">
            <a:xfrm>
              <a:off x="779" y="2072"/>
              <a:ext cx="198" cy="256"/>
            </a:xfrm>
            <a:prstGeom prst="rect">
              <a:avLst/>
            </a:prstGeom>
            <a:noFill/>
            <a:ln w="19050" algn="ctr">
              <a:noFill/>
              <a:miter lim="800000"/>
              <a:headEnd/>
              <a:tailEnd/>
            </a:ln>
          </p:spPr>
          <p:txBody>
            <a:bodyPr wrap="none" lIns="82124" tIns="41061" rIns="82124" bIns="41061">
              <a:spAutoFit/>
            </a:bodyPr>
            <a:lstStyle/>
            <a:p>
              <a:pPr defTabSz="814388">
                <a:lnSpc>
                  <a:spcPct val="100000"/>
                </a:lnSpc>
              </a:pPr>
              <a:r>
                <a:rPr lang="en-US" sz="2100" dirty="0" smtClean="0">
                  <a:solidFill>
                    <a:srgbClr val="B2B2B2"/>
                  </a:solidFill>
                </a:rPr>
                <a:t>0</a:t>
              </a:r>
              <a:endParaRPr lang="en-US" sz="2100" dirty="0">
                <a:solidFill>
                  <a:srgbClr val="B2B2B2"/>
                </a:solidFill>
              </a:endParaRPr>
            </a:p>
          </p:txBody>
        </p:sp>
        <p:sp>
          <p:nvSpPr>
            <p:cNvPr id="35888" name="Line 110"/>
            <p:cNvSpPr>
              <a:spLocks noChangeShapeType="1"/>
            </p:cNvSpPr>
            <p:nvPr/>
          </p:nvSpPr>
          <p:spPr bwMode="auto">
            <a:xfrm>
              <a:off x="462" y="1992"/>
              <a:ext cx="726" cy="0"/>
            </a:xfrm>
            <a:prstGeom prst="line">
              <a:avLst/>
            </a:prstGeom>
            <a:noFill/>
            <a:ln w="12700">
              <a:solidFill>
                <a:srgbClr val="FFFFFF"/>
              </a:solidFill>
              <a:round/>
              <a:headEnd/>
              <a:tailEnd/>
            </a:ln>
          </p:spPr>
          <p:txBody>
            <a:bodyPr lIns="82124" tIns="41061" rIns="82124" bIns="41061" anchor="ctr">
              <a:spAutoFit/>
            </a:bodyPr>
            <a:lstStyle/>
            <a:p>
              <a:endParaRPr lang="en-US"/>
            </a:p>
          </p:txBody>
        </p:sp>
      </p:grpSp>
      <p:grpSp>
        <p:nvGrpSpPr>
          <p:cNvPr id="3" name="Group 123"/>
          <p:cNvGrpSpPr>
            <a:grpSpLocks/>
          </p:cNvGrpSpPr>
          <p:nvPr/>
        </p:nvGrpSpPr>
        <p:grpSpPr bwMode="auto">
          <a:xfrm>
            <a:off x="2220914" y="2551420"/>
            <a:ext cx="1408112" cy="1171575"/>
            <a:chOff x="1399" y="1590"/>
            <a:chExt cx="887" cy="738"/>
          </a:xfrm>
        </p:grpSpPr>
        <p:sp>
          <p:nvSpPr>
            <p:cNvPr id="35883" name="Rectangle 64"/>
            <p:cNvSpPr>
              <a:spLocks noChangeArrowheads="1"/>
            </p:cNvSpPr>
            <p:nvPr/>
          </p:nvSpPr>
          <p:spPr bwMode="auto">
            <a:xfrm>
              <a:off x="1744" y="1590"/>
              <a:ext cx="235" cy="333"/>
            </a:xfrm>
            <a:prstGeom prst="rect">
              <a:avLst/>
            </a:prstGeom>
            <a:noFill/>
            <a:ln w="19050" algn="ctr">
              <a:noFill/>
              <a:miter lim="800000"/>
              <a:headEnd/>
              <a:tailEnd/>
            </a:ln>
          </p:spPr>
          <p:txBody>
            <a:bodyPr wrap="none" lIns="82124" tIns="41061" rIns="82124" bIns="41061">
              <a:spAutoFit/>
            </a:bodyPr>
            <a:lstStyle/>
            <a:p>
              <a:pPr defTabSz="814388">
                <a:lnSpc>
                  <a:spcPct val="100000"/>
                </a:lnSpc>
              </a:pPr>
              <a:r>
                <a:rPr lang="en-US" sz="2900" dirty="0" smtClean="0">
                  <a:solidFill>
                    <a:schemeClr val="folHlink"/>
                  </a:solidFill>
                </a:rPr>
                <a:t>2</a:t>
              </a:r>
              <a:endParaRPr lang="en-US" sz="2900" dirty="0">
                <a:solidFill>
                  <a:schemeClr val="folHlink"/>
                </a:solidFill>
              </a:endParaRPr>
            </a:p>
          </p:txBody>
        </p:sp>
        <p:sp>
          <p:nvSpPr>
            <p:cNvPr id="35884" name="Line 111"/>
            <p:cNvSpPr>
              <a:spLocks noChangeShapeType="1"/>
            </p:cNvSpPr>
            <p:nvPr/>
          </p:nvSpPr>
          <p:spPr bwMode="auto">
            <a:xfrm>
              <a:off x="1486" y="1992"/>
              <a:ext cx="726" cy="0"/>
            </a:xfrm>
            <a:prstGeom prst="line">
              <a:avLst/>
            </a:prstGeom>
            <a:noFill/>
            <a:ln w="12700">
              <a:solidFill>
                <a:srgbClr val="FFFFFF"/>
              </a:solidFill>
              <a:round/>
              <a:headEnd/>
              <a:tailEnd/>
            </a:ln>
          </p:spPr>
          <p:txBody>
            <a:bodyPr lIns="82124" tIns="41061" rIns="82124" bIns="41061" anchor="ctr">
              <a:spAutoFit/>
            </a:bodyPr>
            <a:lstStyle/>
            <a:p>
              <a:endParaRPr lang="en-US"/>
            </a:p>
          </p:txBody>
        </p:sp>
        <p:sp>
          <p:nvSpPr>
            <p:cNvPr id="35885" name="Rectangle 115"/>
            <p:cNvSpPr>
              <a:spLocks noChangeArrowheads="1"/>
            </p:cNvSpPr>
            <p:nvPr/>
          </p:nvSpPr>
          <p:spPr bwMode="auto">
            <a:xfrm>
              <a:off x="1399" y="2072"/>
              <a:ext cx="887" cy="256"/>
            </a:xfrm>
            <a:prstGeom prst="rect">
              <a:avLst/>
            </a:prstGeom>
            <a:noFill/>
            <a:ln w="19050" algn="ctr">
              <a:noFill/>
              <a:miter lim="800000"/>
              <a:headEnd/>
              <a:tailEnd/>
            </a:ln>
          </p:spPr>
          <p:txBody>
            <a:bodyPr lIns="82124" tIns="41061" rIns="82124" bIns="41061">
              <a:spAutoFit/>
            </a:bodyPr>
            <a:lstStyle/>
            <a:p>
              <a:pPr defTabSz="814388">
                <a:lnSpc>
                  <a:spcPct val="100000"/>
                </a:lnSpc>
              </a:pPr>
              <a:r>
                <a:rPr lang="en-US" sz="2100" dirty="0" smtClean="0">
                  <a:solidFill>
                    <a:srgbClr val="B2B2B2"/>
                  </a:solidFill>
                </a:rPr>
                <a:t>2</a:t>
              </a:r>
              <a:endParaRPr lang="en-US" sz="2100" dirty="0">
                <a:solidFill>
                  <a:srgbClr val="B2B2B2"/>
                </a:solidFill>
              </a:endParaRPr>
            </a:p>
          </p:txBody>
        </p:sp>
      </p:grpSp>
      <p:grpSp>
        <p:nvGrpSpPr>
          <p:cNvPr id="4" name="Group 126"/>
          <p:cNvGrpSpPr>
            <a:grpSpLocks/>
          </p:cNvGrpSpPr>
          <p:nvPr/>
        </p:nvGrpSpPr>
        <p:grpSpPr bwMode="auto">
          <a:xfrm>
            <a:off x="3986217" y="2524125"/>
            <a:ext cx="1152526" cy="1171575"/>
            <a:chOff x="2511" y="1590"/>
            <a:chExt cx="726" cy="738"/>
          </a:xfrm>
        </p:grpSpPr>
        <p:sp>
          <p:nvSpPr>
            <p:cNvPr id="35880" name="Rectangle 65"/>
            <p:cNvSpPr>
              <a:spLocks noChangeArrowheads="1"/>
            </p:cNvSpPr>
            <p:nvPr/>
          </p:nvSpPr>
          <p:spPr bwMode="auto">
            <a:xfrm>
              <a:off x="2766" y="1590"/>
              <a:ext cx="235" cy="333"/>
            </a:xfrm>
            <a:prstGeom prst="rect">
              <a:avLst/>
            </a:prstGeom>
            <a:noFill/>
            <a:ln w="19050" algn="ctr">
              <a:noFill/>
              <a:miter lim="800000"/>
              <a:headEnd/>
              <a:tailEnd/>
            </a:ln>
          </p:spPr>
          <p:txBody>
            <a:bodyPr wrap="none" lIns="82124" tIns="41061" rIns="82124" bIns="41061">
              <a:spAutoFit/>
            </a:bodyPr>
            <a:lstStyle/>
            <a:p>
              <a:pPr defTabSz="814388">
                <a:lnSpc>
                  <a:spcPct val="100000"/>
                </a:lnSpc>
              </a:pPr>
              <a:r>
                <a:rPr lang="en-US" sz="2900" dirty="0" smtClean="0">
                  <a:solidFill>
                    <a:schemeClr val="folHlink"/>
                  </a:solidFill>
                </a:rPr>
                <a:t>2</a:t>
              </a:r>
              <a:endParaRPr lang="en-US" sz="2900" dirty="0">
                <a:solidFill>
                  <a:schemeClr val="folHlink"/>
                </a:solidFill>
              </a:endParaRPr>
            </a:p>
          </p:txBody>
        </p:sp>
        <p:sp>
          <p:nvSpPr>
            <p:cNvPr id="35881" name="Line 112"/>
            <p:cNvSpPr>
              <a:spLocks noChangeShapeType="1"/>
            </p:cNvSpPr>
            <p:nvPr/>
          </p:nvSpPr>
          <p:spPr bwMode="auto">
            <a:xfrm>
              <a:off x="2511" y="1992"/>
              <a:ext cx="726" cy="0"/>
            </a:xfrm>
            <a:prstGeom prst="line">
              <a:avLst/>
            </a:prstGeom>
            <a:noFill/>
            <a:ln w="12700">
              <a:solidFill>
                <a:srgbClr val="FFFFFF"/>
              </a:solidFill>
              <a:round/>
              <a:headEnd/>
              <a:tailEnd/>
            </a:ln>
          </p:spPr>
          <p:txBody>
            <a:bodyPr lIns="82124" tIns="41061" rIns="82124" bIns="41061" anchor="ctr">
              <a:spAutoFit/>
            </a:bodyPr>
            <a:lstStyle/>
            <a:p>
              <a:endParaRPr lang="en-US"/>
            </a:p>
          </p:txBody>
        </p:sp>
        <p:sp>
          <p:nvSpPr>
            <p:cNvPr id="35882" name="Rectangle 116"/>
            <p:cNvSpPr>
              <a:spLocks noChangeArrowheads="1"/>
            </p:cNvSpPr>
            <p:nvPr/>
          </p:nvSpPr>
          <p:spPr bwMode="auto">
            <a:xfrm>
              <a:off x="2785" y="2072"/>
              <a:ext cx="198" cy="256"/>
            </a:xfrm>
            <a:prstGeom prst="rect">
              <a:avLst/>
            </a:prstGeom>
            <a:noFill/>
            <a:ln w="19050" algn="ctr">
              <a:noFill/>
              <a:miter lim="800000"/>
              <a:headEnd/>
              <a:tailEnd/>
            </a:ln>
          </p:spPr>
          <p:txBody>
            <a:bodyPr wrap="none" lIns="82124" tIns="41061" rIns="82124" bIns="41061">
              <a:spAutoFit/>
            </a:bodyPr>
            <a:lstStyle/>
            <a:p>
              <a:pPr defTabSz="814388">
                <a:lnSpc>
                  <a:spcPct val="100000"/>
                </a:lnSpc>
              </a:pPr>
              <a:r>
                <a:rPr lang="en-US" sz="2100" dirty="0" smtClean="0">
                  <a:solidFill>
                    <a:srgbClr val="B2B2B2"/>
                  </a:solidFill>
                </a:rPr>
                <a:t>3</a:t>
              </a:r>
              <a:endParaRPr lang="en-US" sz="2100" dirty="0">
                <a:solidFill>
                  <a:srgbClr val="B2B2B2"/>
                </a:solidFill>
              </a:endParaRPr>
            </a:p>
          </p:txBody>
        </p:sp>
      </p:grpSp>
      <p:grpSp>
        <p:nvGrpSpPr>
          <p:cNvPr id="5" name="Group 125"/>
          <p:cNvGrpSpPr>
            <a:grpSpLocks/>
          </p:cNvGrpSpPr>
          <p:nvPr/>
        </p:nvGrpSpPr>
        <p:grpSpPr bwMode="auto">
          <a:xfrm>
            <a:off x="5611820" y="2524125"/>
            <a:ext cx="1152526" cy="1171575"/>
            <a:chOff x="3535" y="1590"/>
            <a:chExt cx="726" cy="738"/>
          </a:xfrm>
        </p:grpSpPr>
        <p:sp>
          <p:nvSpPr>
            <p:cNvPr id="35877" name="Rectangle 66"/>
            <p:cNvSpPr>
              <a:spLocks noChangeArrowheads="1"/>
            </p:cNvSpPr>
            <p:nvPr/>
          </p:nvSpPr>
          <p:spPr bwMode="auto">
            <a:xfrm>
              <a:off x="3722" y="1590"/>
              <a:ext cx="365" cy="333"/>
            </a:xfrm>
            <a:prstGeom prst="rect">
              <a:avLst/>
            </a:prstGeom>
            <a:noFill/>
            <a:ln w="19050" algn="ctr">
              <a:noFill/>
              <a:miter lim="800000"/>
              <a:headEnd/>
              <a:tailEnd/>
            </a:ln>
          </p:spPr>
          <p:txBody>
            <a:bodyPr wrap="none" lIns="82124" tIns="41061" rIns="82124" bIns="41061">
              <a:spAutoFit/>
            </a:bodyPr>
            <a:lstStyle/>
            <a:p>
              <a:pPr defTabSz="814388">
                <a:lnSpc>
                  <a:spcPct val="100000"/>
                </a:lnSpc>
              </a:pPr>
              <a:r>
                <a:rPr lang="en-US" sz="2900" dirty="0" smtClean="0">
                  <a:solidFill>
                    <a:schemeClr val="folHlink"/>
                  </a:solidFill>
                </a:rPr>
                <a:t>36</a:t>
              </a:r>
              <a:endParaRPr lang="en-US" sz="2900" dirty="0">
                <a:solidFill>
                  <a:schemeClr val="folHlink"/>
                </a:solidFill>
              </a:endParaRPr>
            </a:p>
          </p:txBody>
        </p:sp>
        <p:sp>
          <p:nvSpPr>
            <p:cNvPr id="35878" name="Line 113"/>
            <p:cNvSpPr>
              <a:spLocks noChangeShapeType="1"/>
            </p:cNvSpPr>
            <p:nvPr/>
          </p:nvSpPr>
          <p:spPr bwMode="auto">
            <a:xfrm>
              <a:off x="3535" y="1992"/>
              <a:ext cx="726" cy="0"/>
            </a:xfrm>
            <a:prstGeom prst="line">
              <a:avLst/>
            </a:prstGeom>
            <a:noFill/>
            <a:ln w="12700">
              <a:solidFill>
                <a:srgbClr val="FFFFFF"/>
              </a:solidFill>
              <a:round/>
              <a:headEnd/>
              <a:tailEnd/>
            </a:ln>
          </p:spPr>
          <p:txBody>
            <a:bodyPr lIns="82124" tIns="41061" rIns="82124" bIns="41061" anchor="ctr">
              <a:spAutoFit/>
            </a:bodyPr>
            <a:lstStyle/>
            <a:p>
              <a:endParaRPr lang="en-US"/>
            </a:p>
          </p:txBody>
        </p:sp>
        <p:sp>
          <p:nvSpPr>
            <p:cNvPr id="35879" name="Rectangle 117"/>
            <p:cNvSpPr>
              <a:spLocks noChangeArrowheads="1"/>
            </p:cNvSpPr>
            <p:nvPr/>
          </p:nvSpPr>
          <p:spPr bwMode="auto">
            <a:xfrm>
              <a:off x="3758" y="2072"/>
              <a:ext cx="292" cy="256"/>
            </a:xfrm>
            <a:prstGeom prst="rect">
              <a:avLst/>
            </a:prstGeom>
            <a:noFill/>
            <a:ln w="19050" algn="ctr">
              <a:noFill/>
              <a:miter lim="800000"/>
              <a:headEnd/>
              <a:tailEnd/>
            </a:ln>
          </p:spPr>
          <p:txBody>
            <a:bodyPr wrap="none" lIns="82124" tIns="41061" rIns="82124" bIns="41061">
              <a:spAutoFit/>
            </a:bodyPr>
            <a:lstStyle/>
            <a:p>
              <a:pPr defTabSz="814388">
                <a:lnSpc>
                  <a:spcPct val="100000"/>
                </a:lnSpc>
              </a:pPr>
              <a:r>
                <a:rPr lang="en-US" sz="2100" dirty="0" smtClean="0">
                  <a:solidFill>
                    <a:srgbClr val="B2B2B2"/>
                  </a:solidFill>
                </a:rPr>
                <a:t>10</a:t>
              </a:r>
              <a:endParaRPr lang="en-US" sz="2100" dirty="0">
                <a:solidFill>
                  <a:srgbClr val="B2B2B2"/>
                </a:solidFill>
              </a:endParaRPr>
            </a:p>
          </p:txBody>
        </p:sp>
      </p:grpSp>
      <p:grpSp>
        <p:nvGrpSpPr>
          <p:cNvPr id="6" name="Group 124"/>
          <p:cNvGrpSpPr>
            <a:grpSpLocks/>
          </p:cNvGrpSpPr>
          <p:nvPr/>
        </p:nvGrpSpPr>
        <p:grpSpPr bwMode="auto">
          <a:xfrm>
            <a:off x="7170738" y="2524125"/>
            <a:ext cx="1465262" cy="1171575"/>
            <a:chOff x="4517" y="1590"/>
            <a:chExt cx="923" cy="738"/>
          </a:xfrm>
        </p:grpSpPr>
        <p:sp>
          <p:nvSpPr>
            <p:cNvPr id="35874" name="Rectangle 67"/>
            <p:cNvSpPr>
              <a:spLocks noChangeArrowheads="1"/>
            </p:cNvSpPr>
            <p:nvPr/>
          </p:nvSpPr>
          <p:spPr bwMode="auto">
            <a:xfrm>
              <a:off x="4806" y="1590"/>
              <a:ext cx="235" cy="333"/>
            </a:xfrm>
            <a:prstGeom prst="rect">
              <a:avLst/>
            </a:prstGeom>
            <a:noFill/>
            <a:ln w="19050" algn="ctr">
              <a:noFill/>
              <a:miter lim="800000"/>
              <a:headEnd/>
              <a:tailEnd/>
            </a:ln>
          </p:spPr>
          <p:txBody>
            <a:bodyPr wrap="none" lIns="82124" tIns="41061" rIns="82124" bIns="41061">
              <a:spAutoFit/>
            </a:bodyPr>
            <a:lstStyle/>
            <a:p>
              <a:pPr defTabSz="814388">
                <a:lnSpc>
                  <a:spcPct val="100000"/>
                </a:lnSpc>
              </a:pPr>
              <a:r>
                <a:rPr lang="en-US" sz="2900" dirty="0" smtClean="0">
                  <a:solidFill>
                    <a:schemeClr val="folHlink"/>
                  </a:solidFill>
                </a:rPr>
                <a:t>1</a:t>
              </a:r>
              <a:endParaRPr lang="en-US" sz="2900" dirty="0">
                <a:solidFill>
                  <a:schemeClr val="folHlink"/>
                </a:solidFill>
              </a:endParaRPr>
            </a:p>
          </p:txBody>
        </p:sp>
        <p:sp>
          <p:nvSpPr>
            <p:cNvPr id="35875" name="Line 114"/>
            <p:cNvSpPr>
              <a:spLocks noChangeShapeType="1"/>
            </p:cNvSpPr>
            <p:nvPr/>
          </p:nvSpPr>
          <p:spPr bwMode="auto">
            <a:xfrm>
              <a:off x="4560" y="1992"/>
              <a:ext cx="726" cy="0"/>
            </a:xfrm>
            <a:prstGeom prst="line">
              <a:avLst/>
            </a:prstGeom>
            <a:noFill/>
            <a:ln w="12700">
              <a:solidFill>
                <a:srgbClr val="FFFFFF"/>
              </a:solidFill>
              <a:round/>
              <a:headEnd/>
              <a:tailEnd/>
            </a:ln>
          </p:spPr>
          <p:txBody>
            <a:bodyPr lIns="82124" tIns="41061" rIns="82124" bIns="41061" anchor="ctr">
              <a:spAutoFit/>
            </a:bodyPr>
            <a:lstStyle/>
            <a:p>
              <a:endParaRPr lang="en-US"/>
            </a:p>
          </p:txBody>
        </p:sp>
        <p:sp>
          <p:nvSpPr>
            <p:cNvPr id="35876" name="Rectangle 118"/>
            <p:cNvSpPr>
              <a:spLocks noChangeArrowheads="1"/>
            </p:cNvSpPr>
            <p:nvPr/>
          </p:nvSpPr>
          <p:spPr bwMode="auto">
            <a:xfrm>
              <a:off x="4517" y="2072"/>
              <a:ext cx="923" cy="256"/>
            </a:xfrm>
            <a:prstGeom prst="rect">
              <a:avLst/>
            </a:prstGeom>
            <a:noFill/>
            <a:ln w="19050" algn="ctr">
              <a:noFill/>
              <a:miter lim="800000"/>
              <a:headEnd/>
              <a:tailEnd/>
            </a:ln>
          </p:spPr>
          <p:txBody>
            <a:bodyPr lIns="82124" tIns="41061" rIns="82124" bIns="41061">
              <a:spAutoFit/>
            </a:bodyPr>
            <a:lstStyle/>
            <a:p>
              <a:pPr defTabSz="814388">
                <a:lnSpc>
                  <a:spcPct val="100000"/>
                </a:lnSpc>
              </a:pPr>
              <a:r>
                <a:rPr lang="en-US" sz="2100" dirty="0" smtClean="0">
                  <a:solidFill>
                    <a:srgbClr val="B2B2B2"/>
                  </a:solidFill>
                </a:rPr>
                <a:t>3</a:t>
              </a:r>
              <a:endParaRPr lang="en-US" sz="2100" dirty="0">
                <a:solidFill>
                  <a:srgbClr val="B2B2B2"/>
                </a:solidFill>
              </a:endParaRPr>
            </a:p>
          </p:txBody>
        </p:sp>
      </p:grpSp>
      <p:sp>
        <p:nvSpPr>
          <p:cNvPr id="35868" name="Rectangle 129"/>
          <p:cNvSpPr>
            <a:spLocks noChangeArrowheads="1"/>
          </p:cNvSpPr>
          <p:nvPr/>
        </p:nvSpPr>
        <p:spPr bwMode="auto">
          <a:xfrm>
            <a:off x="0" y="0"/>
            <a:ext cx="9144000" cy="177800"/>
          </a:xfrm>
          <a:prstGeom prst="rect">
            <a:avLst/>
          </a:prstGeom>
          <a:solidFill>
            <a:schemeClr val="accent1"/>
          </a:solidFill>
          <a:ln w="25400" algn="ctr">
            <a:noFill/>
            <a:miter lim="800000"/>
            <a:headEnd/>
            <a:tailEnd/>
          </a:ln>
        </p:spPr>
        <p:txBody>
          <a:bodyPr wrap="none" anchor="ctr"/>
          <a:lstStyle/>
          <a:p>
            <a:endParaRPr lang="en-US"/>
          </a:p>
        </p:txBody>
      </p:sp>
      <p:sp>
        <p:nvSpPr>
          <p:cNvPr id="43" name="Rectangle 62"/>
          <p:cNvSpPr>
            <a:spLocks noChangeArrowheads="1"/>
          </p:cNvSpPr>
          <p:nvPr/>
        </p:nvSpPr>
        <p:spPr bwMode="auto">
          <a:xfrm>
            <a:off x="-1009933" y="5973819"/>
            <a:ext cx="4476466" cy="332223"/>
          </a:xfrm>
          <a:prstGeom prst="rect">
            <a:avLst/>
          </a:prstGeom>
          <a:solidFill>
            <a:srgbClr val="969696">
              <a:alpha val="30980"/>
            </a:srgbClr>
          </a:solidFill>
          <a:ln w="19050" algn="ctr">
            <a:noFill/>
            <a:miter lim="800000"/>
            <a:headEnd/>
            <a:tailEnd/>
          </a:ln>
        </p:spPr>
        <p:txBody>
          <a:bodyPr wrap="square" lIns="82124" tIns="41061" rIns="82124" bIns="41061" anchor="ctr">
            <a:spAutoFit/>
          </a:bodyPr>
          <a:lstStyle/>
          <a:p>
            <a:r>
              <a:rPr lang="en-US" sz="1800" dirty="0" smtClean="0">
                <a:solidFill>
                  <a:schemeClr val="accent1">
                    <a:lumMod val="75000"/>
                  </a:schemeClr>
                </a:solidFill>
              </a:rPr>
              <a:t>Most dimensions 19</a:t>
            </a:r>
            <a:endParaRPr lang="en-US" sz="1800" dirty="0">
              <a:solidFill>
                <a:schemeClr val="accent1">
                  <a:lumMod val="75000"/>
                </a:schemeClr>
              </a:solidFill>
            </a:endParaRPr>
          </a:p>
        </p:txBody>
      </p:sp>
      <p:sp>
        <p:nvSpPr>
          <p:cNvPr id="44" name="Rectangle 62"/>
          <p:cNvSpPr>
            <a:spLocks noChangeArrowheads="1"/>
          </p:cNvSpPr>
          <p:nvPr/>
        </p:nvSpPr>
        <p:spPr bwMode="auto">
          <a:xfrm>
            <a:off x="3987422" y="5948799"/>
            <a:ext cx="4476466" cy="332223"/>
          </a:xfrm>
          <a:prstGeom prst="rect">
            <a:avLst/>
          </a:prstGeom>
          <a:solidFill>
            <a:srgbClr val="969696">
              <a:alpha val="30980"/>
            </a:srgbClr>
          </a:solidFill>
          <a:ln w="19050" algn="ctr">
            <a:noFill/>
            <a:miter lim="800000"/>
            <a:headEnd/>
            <a:tailEnd/>
          </a:ln>
        </p:spPr>
        <p:txBody>
          <a:bodyPr wrap="square" lIns="82124" tIns="41061" rIns="82124" bIns="41061" anchor="ctr">
            <a:spAutoFit/>
          </a:bodyPr>
          <a:lstStyle/>
          <a:p>
            <a:r>
              <a:rPr lang="en-US" sz="1800" dirty="0" smtClean="0">
                <a:solidFill>
                  <a:schemeClr val="accent1">
                    <a:lumMod val="75000"/>
                  </a:schemeClr>
                </a:solidFill>
              </a:rPr>
              <a:t>Most users 2500</a:t>
            </a:r>
            <a:endParaRPr lang="en-US" sz="1800" dirty="0">
              <a:solidFill>
                <a:schemeClr val="accent1">
                  <a:lumMod val="75000"/>
                </a:schemeClr>
              </a:solidFil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862698"/>
                                        </p:tgtEl>
                                        <p:attrNameLst>
                                          <p:attrName>style.visibility</p:attrName>
                                        </p:attrNameLst>
                                      </p:cBhvr>
                                      <p:to>
                                        <p:strVal val="visible"/>
                                      </p:to>
                                    </p:set>
                                    <p:animEffect transition="in" filter="fade">
                                      <p:cBhvr>
                                        <p:cTn id="12" dur="500"/>
                                        <p:tgtEl>
                                          <p:spTgt spid="1862698"/>
                                        </p:tgtEl>
                                      </p:cBhvr>
                                    </p:animEffect>
                                  </p:childTnLst>
                                </p:cTn>
                              </p:par>
                              <p:par>
                                <p:cTn id="13" presetID="47" presetClass="entr" presetSubtype="0" fill="hold" nodeType="withEffect">
                                  <p:stCondLst>
                                    <p:cond delay="2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200"/>
                                  </p:stCondLst>
                                  <p:childTnLst>
                                    <p:set>
                                      <p:cBhvr>
                                        <p:cTn id="19" dur="1" fill="hold">
                                          <p:stCondLst>
                                            <p:cond delay="0"/>
                                          </p:stCondLst>
                                        </p:cTn>
                                        <p:tgtEl>
                                          <p:spTgt spid="1862712"/>
                                        </p:tgtEl>
                                        <p:attrNameLst>
                                          <p:attrName>style.visibility</p:attrName>
                                        </p:attrNameLst>
                                      </p:cBhvr>
                                      <p:to>
                                        <p:strVal val="visible"/>
                                      </p:to>
                                    </p:set>
                                    <p:animEffect transition="in" filter="fade">
                                      <p:cBhvr>
                                        <p:cTn id="20" dur="500"/>
                                        <p:tgtEl>
                                          <p:spTgt spid="1862712"/>
                                        </p:tgtEl>
                                      </p:cBhvr>
                                    </p:animEffect>
                                  </p:childTnLst>
                                </p:cTn>
                              </p:par>
                              <p:par>
                                <p:cTn id="21" presetID="47" presetClass="entr" presetSubtype="0" fill="hold" nodeType="withEffect">
                                  <p:stCondLst>
                                    <p:cond delay="4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anim calcmode="lin" valueType="num">
                                      <p:cBhvr>
                                        <p:cTn id="24" dur="500" fill="hold"/>
                                        <p:tgtEl>
                                          <p:spTgt spid="4"/>
                                        </p:tgtEl>
                                        <p:attrNameLst>
                                          <p:attrName>ppt_x</p:attrName>
                                        </p:attrNameLst>
                                      </p:cBhvr>
                                      <p:tavLst>
                                        <p:tav tm="0">
                                          <p:val>
                                            <p:strVal val="#ppt_x"/>
                                          </p:val>
                                        </p:tav>
                                        <p:tav tm="100000">
                                          <p:val>
                                            <p:strVal val="#ppt_x"/>
                                          </p:val>
                                        </p:tav>
                                      </p:tavLst>
                                    </p:anim>
                                    <p:anim calcmode="lin" valueType="num">
                                      <p:cBhvr>
                                        <p:cTn id="25" dur="500" fill="hold"/>
                                        <p:tgtEl>
                                          <p:spTgt spid="4"/>
                                        </p:tgtEl>
                                        <p:attrNameLst>
                                          <p:attrName>ppt_y</p:attrName>
                                        </p:attrNameLst>
                                      </p:cBhvr>
                                      <p:tavLst>
                                        <p:tav tm="0">
                                          <p:val>
                                            <p:strVal val="#ppt_y-.1"/>
                                          </p:val>
                                        </p:tav>
                                        <p:tav tm="100000">
                                          <p:val>
                                            <p:strVal val="#ppt_y"/>
                                          </p:val>
                                        </p:tav>
                                      </p:tavLst>
                                    </p:anim>
                                  </p:childTnLst>
                                </p:cTn>
                              </p:par>
                              <p:par>
                                <p:cTn id="26" presetID="10" presetClass="entr" presetSubtype="0" fill="hold" grpId="0" nodeType="withEffect">
                                  <p:stCondLst>
                                    <p:cond delay="400"/>
                                  </p:stCondLst>
                                  <p:childTnLst>
                                    <p:set>
                                      <p:cBhvr>
                                        <p:cTn id="27" dur="1" fill="hold">
                                          <p:stCondLst>
                                            <p:cond delay="0"/>
                                          </p:stCondLst>
                                        </p:cTn>
                                        <p:tgtEl>
                                          <p:spTgt spid="1862713"/>
                                        </p:tgtEl>
                                        <p:attrNameLst>
                                          <p:attrName>style.visibility</p:attrName>
                                        </p:attrNameLst>
                                      </p:cBhvr>
                                      <p:to>
                                        <p:strVal val="visible"/>
                                      </p:to>
                                    </p:set>
                                    <p:animEffect transition="in" filter="fade">
                                      <p:cBhvr>
                                        <p:cTn id="28" dur="500"/>
                                        <p:tgtEl>
                                          <p:spTgt spid="1862713"/>
                                        </p:tgtEl>
                                      </p:cBhvr>
                                    </p:animEffect>
                                  </p:childTnLst>
                                </p:cTn>
                              </p:par>
                              <p:par>
                                <p:cTn id="29" presetID="47" presetClass="entr" presetSubtype="0" fill="hold" nodeType="withEffect">
                                  <p:stCondLst>
                                    <p:cond delay="60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anim calcmode="lin" valueType="num">
                                      <p:cBhvr>
                                        <p:cTn id="32" dur="500" fill="hold"/>
                                        <p:tgtEl>
                                          <p:spTgt spid="5"/>
                                        </p:tgtEl>
                                        <p:attrNameLst>
                                          <p:attrName>ppt_x</p:attrName>
                                        </p:attrNameLst>
                                      </p:cBhvr>
                                      <p:tavLst>
                                        <p:tav tm="0">
                                          <p:val>
                                            <p:strVal val="#ppt_x"/>
                                          </p:val>
                                        </p:tav>
                                        <p:tav tm="100000">
                                          <p:val>
                                            <p:strVal val="#ppt_x"/>
                                          </p:val>
                                        </p:tav>
                                      </p:tavLst>
                                    </p:anim>
                                    <p:anim calcmode="lin" valueType="num">
                                      <p:cBhvr>
                                        <p:cTn id="33" dur="500" fill="hold"/>
                                        <p:tgtEl>
                                          <p:spTgt spid="5"/>
                                        </p:tgtEl>
                                        <p:attrNameLst>
                                          <p:attrName>ppt_y</p:attrName>
                                        </p:attrNameLst>
                                      </p:cBhvr>
                                      <p:tavLst>
                                        <p:tav tm="0">
                                          <p:val>
                                            <p:strVal val="#ppt_y-.1"/>
                                          </p:val>
                                        </p:tav>
                                        <p:tav tm="100000">
                                          <p:val>
                                            <p:strVal val="#ppt_y"/>
                                          </p:val>
                                        </p:tav>
                                      </p:tavLst>
                                    </p:anim>
                                  </p:childTnLst>
                                </p:cTn>
                              </p:par>
                              <p:par>
                                <p:cTn id="34" presetID="10" presetClass="entr" presetSubtype="0" fill="hold" grpId="0" nodeType="withEffect">
                                  <p:stCondLst>
                                    <p:cond delay="600"/>
                                  </p:stCondLst>
                                  <p:childTnLst>
                                    <p:set>
                                      <p:cBhvr>
                                        <p:cTn id="35" dur="1" fill="hold">
                                          <p:stCondLst>
                                            <p:cond delay="0"/>
                                          </p:stCondLst>
                                        </p:cTn>
                                        <p:tgtEl>
                                          <p:spTgt spid="1862714"/>
                                        </p:tgtEl>
                                        <p:attrNameLst>
                                          <p:attrName>style.visibility</p:attrName>
                                        </p:attrNameLst>
                                      </p:cBhvr>
                                      <p:to>
                                        <p:strVal val="visible"/>
                                      </p:to>
                                    </p:set>
                                    <p:animEffect transition="in" filter="fade">
                                      <p:cBhvr>
                                        <p:cTn id="36" dur="500"/>
                                        <p:tgtEl>
                                          <p:spTgt spid="1862714"/>
                                        </p:tgtEl>
                                      </p:cBhvr>
                                    </p:animEffect>
                                  </p:childTnLst>
                                </p:cTn>
                              </p:par>
                              <p:par>
                                <p:cTn id="37" presetID="47" presetClass="entr" presetSubtype="0" fill="hold" nodeType="withEffect">
                                  <p:stCondLst>
                                    <p:cond delay="90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anim calcmode="lin" valueType="num">
                                      <p:cBhvr>
                                        <p:cTn id="40" dur="500" fill="hold"/>
                                        <p:tgtEl>
                                          <p:spTgt spid="6"/>
                                        </p:tgtEl>
                                        <p:attrNameLst>
                                          <p:attrName>ppt_x</p:attrName>
                                        </p:attrNameLst>
                                      </p:cBhvr>
                                      <p:tavLst>
                                        <p:tav tm="0">
                                          <p:val>
                                            <p:strVal val="#ppt_x"/>
                                          </p:val>
                                        </p:tav>
                                        <p:tav tm="100000">
                                          <p:val>
                                            <p:strVal val="#ppt_x"/>
                                          </p:val>
                                        </p:tav>
                                      </p:tavLst>
                                    </p:anim>
                                    <p:anim calcmode="lin" valueType="num">
                                      <p:cBhvr>
                                        <p:cTn id="41" dur="500" fill="hold"/>
                                        <p:tgtEl>
                                          <p:spTgt spid="6"/>
                                        </p:tgtEl>
                                        <p:attrNameLst>
                                          <p:attrName>ppt_y</p:attrName>
                                        </p:attrNameLst>
                                      </p:cBhvr>
                                      <p:tavLst>
                                        <p:tav tm="0">
                                          <p:val>
                                            <p:strVal val="#ppt_y-.1"/>
                                          </p:val>
                                        </p:tav>
                                        <p:tav tm="100000">
                                          <p:val>
                                            <p:strVal val="#ppt_y"/>
                                          </p:val>
                                        </p:tav>
                                      </p:tavLst>
                                    </p:anim>
                                  </p:childTnLst>
                                </p:cTn>
                              </p:par>
                              <p:par>
                                <p:cTn id="42" presetID="10" presetClass="entr" presetSubtype="0" fill="hold" grpId="0" nodeType="withEffect">
                                  <p:stCondLst>
                                    <p:cond delay="900"/>
                                  </p:stCondLst>
                                  <p:childTnLst>
                                    <p:set>
                                      <p:cBhvr>
                                        <p:cTn id="43" dur="1" fill="hold">
                                          <p:stCondLst>
                                            <p:cond delay="0"/>
                                          </p:stCondLst>
                                        </p:cTn>
                                        <p:tgtEl>
                                          <p:spTgt spid="1862715"/>
                                        </p:tgtEl>
                                        <p:attrNameLst>
                                          <p:attrName>style.visibility</p:attrName>
                                        </p:attrNameLst>
                                      </p:cBhvr>
                                      <p:to>
                                        <p:strVal val="visible"/>
                                      </p:to>
                                    </p:set>
                                    <p:animEffect transition="in" filter="fade">
                                      <p:cBhvr>
                                        <p:cTn id="44" dur="500"/>
                                        <p:tgtEl>
                                          <p:spTgt spid="1862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2698" grpId="0" animBg="1"/>
      <p:bldP spid="1862712" grpId="0" animBg="1"/>
      <p:bldP spid="1862713" grpId="0" animBg="1"/>
      <p:bldP spid="1862714" grpId="0" animBg="1"/>
      <p:bldP spid="18627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opglow"/>
          <p:cNvPicPr>
            <a:picLocks noChangeAspect="1" noChangeArrowheads="1"/>
          </p:cNvPicPr>
          <p:nvPr/>
        </p:nvPicPr>
        <p:blipFill>
          <a:blip r:embed="rId3" cstate="print"/>
          <a:srcRect/>
          <a:stretch>
            <a:fillRect/>
          </a:stretch>
        </p:blipFill>
        <p:spPr bwMode="auto">
          <a:xfrm>
            <a:off x="0" y="1600200"/>
            <a:ext cx="9144000" cy="2743200"/>
          </a:xfrm>
          <a:prstGeom prst="rect">
            <a:avLst/>
          </a:prstGeom>
          <a:noFill/>
          <a:ln w="9525">
            <a:noFill/>
            <a:miter lim="800000"/>
            <a:headEnd/>
            <a:tailEnd/>
          </a:ln>
        </p:spPr>
      </p:pic>
      <p:pic>
        <p:nvPicPr>
          <p:cNvPr id="9219" name="Picture 63" descr="line"/>
          <p:cNvPicPr>
            <a:picLocks noChangeAspect="1" noChangeArrowheads="1"/>
          </p:cNvPicPr>
          <p:nvPr/>
        </p:nvPicPr>
        <p:blipFill>
          <a:blip r:embed="rId4" cstate="print"/>
          <a:srcRect/>
          <a:stretch>
            <a:fillRect/>
          </a:stretch>
        </p:blipFill>
        <p:spPr bwMode="auto">
          <a:xfrm>
            <a:off x="285750" y="1592263"/>
            <a:ext cx="8572500" cy="19050"/>
          </a:xfrm>
          <a:prstGeom prst="rect">
            <a:avLst/>
          </a:prstGeom>
          <a:noFill/>
          <a:ln w="9525">
            <a:noFill/>
            <a:miter lim="800000"/>
            <a:headEnd/>
            <a:tailEnd/>
          </a:ln>
        </p:spPr>
      </p:pic>
      <p:sp>
        <p:nvSpPr>
          <p:cNvPr id="9220" name="Oval 3"/>
          <p:cNvSpPr>
            <a:spLocks noChangeArrowheads="1"/>
          </p:cNvSpPr>
          <p:nvPr/>
        </p:nvSpPr>
        <p:spPr bwMode="auto">
          <a:xfrm flipV="1">
            <a:off x="0" y="1379538"/>
            <a:ext cx="9144000" cy="433387"/>
          </a:xfrm>
          <a:prstGeom prst="ellipse">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rot="10800000" wrap="none" lIns="73025" tIns="36511" rIns="73025" bIns="36511" anchor="ctr"/>
          <a:lstStyle/>
          <a:p>
            <a:endParaRPr lang="en-US"/>
          </a:p>
        </p:txBody>
      </p:sp>
      <p:sp>
        <p:nvSpPr>
          <p:cNvPr id="9221" name="Rectangle 5"/>
          <p:cNvSpPr>
            <a:spLocks noGrp="1" noChangeArrowheads="1"/>
          </p:cNvSpPr>
          <p:nvPr>
            <p:ph type="ctrTitle"/>
          </p:nvPr>
        </p:nvSpPr>
        <p:spPr bwMode="white">
          <a:xfrm>
            <a:off x="650875" y="2514600"/>
            <a:ext cx="3692525" cy="830263"/>
          </a:xfrm>
          <a:noFill/>
        </p:spPr>
        <p:txBody>
          <a:bodyPr anchor="ctr"/>
          <a:lstStyle/>
          <a:p>
            <a:pPr eaLnBrk="1" hangingPunct="1"/>
            <a:r>
              <a:rPr lang="en-US" altLang="ja-JP" b="0" dirty="0" smtClean="0">
                <a:solidFill>
                  <a:srgbClr val="FFFFFF"/>
                </a:solidFill>
                <a:ea typeface="ＭＳ Ｐゴシック" charset="-128"/>
              </a:rPr>
              <a:t>Who do you want on your team?</a:t>
            </a:r>
            <a:endParaRPr lang="en-US" b="0" dirty="0" smtClean="0">
              <a:solidFill>
                <a:srgbClr val="FFFFFF"/>
              </a:solidFill>
              <a:ea typeface="ＭＳ Ｐゴシック" charset="-128"/>
            </a:endParaRPr>
          </a:p>
        </p:txBody>
      </p:sp>
      <p:sp>
        <p:nvSpPr>
          <p:cNvPr id="9222" name="Oval 3"/>
          <p:cNvSpPr>
            <a:spLocks noChangeArrowheads="1"/>
          </p:cNvSpPr>
          <p:nvPr/>
        </p:nvSpPr>
        <p:spPr bwMode="auto">
          <a:xfrm>
            <a:off x="0" y="4191000"/>
            <a:ext cx="9144000" cy="433388"/>
          </a:xfrm>
          <a:prstGeom prst="ellipse">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endParaRPr lang="en-US"/>
          </a:p>
        </p:txBody>
      </p:sp>
      <p:pic>
        <p:nvPicPr>
          <p:cNvPr id="9223" name="Picture 18" descr="reflection"/>
          <p:cNvPicPr>
            <a:picLocks noChangeAspect="1" noChangeArrowheads="1"/>
          </p:cNvPicPr>
          <p:nvPr/>
        </p:nvPicPr>
        <p:blipFill>
          <a:blip r:embed="rId5" cstate="print"/>
          <a:srcRect t="23953" b="79"/>
          <a:stretch>
            <a:fillRect/>
          </a:stretch>
        </p:blipFill>
        <p:spPr bwMode="auto">
          <a:xfrm>
            <a:off x="0" y="1625600"/>
            <a:ext cx="9144000" cy="698500"/>
          </a:xfrm>
          <a:prstGeom prst="rect">
            <a:avLst/>
          </a:prstGeom>
          <a:noFill/>
          <a:ln w="9525">
            <a:noFill/>
            <a:miter lim="800000"/>
            <a:headEnd/>
            <a:tailEnd/>
          </a:ln>
        </p:spPr>
      </p:pic>
      <p:sp>
        <p:nvSpPr>
          <p:cNvPr id="9224" name="Rectangle 9"/>
          <p:cNvSpPr>
            <a:spLocks noChangeArrowheads="1"/>
          </p:cNvSpPr>
          <p:nvPr/>
        </p:nvSpPr>
        <p:spPr bwMode="auto">
          <a:xfrm>
            <a:off x="0" y="0"/>
            <a:ext cx="9144000" cy="1219200"/>
          </a:xfrm>
          <a:prstGeom prst="rect">
            <a:avLst/>
          </a:prstGeom>
          <a:solidFill>
            <a:schemeClr val="bg1"/>
          </a:solidFill>
          <a:ln w="9525" algn="ctr">
            <a:noFill/>
            <a:miter lim="800000"/>
            <a:headEnd/>
            <a:tailEnd/>
          </a:ln>
        </p:spPr>
        <p:txBody>
          <a:bodyPr lIns="82124" tIns="41061" rIns="82124" bIns="41061" anchor="ctr">
            <a:spAutoFit/>
          </a:bodyPr>
          <a:lstStyle/>
          <a:p>
            <a:endParaRPr lang="en-US"/>
          </a:p>
        </p:txBody>
      </p:sp>
      <p:pic>
        <p:nvPicPr>
          <p:cNvPr id="9225" name="Picture 16" descr="GlobalizationMAP"/>
          <p:cNvPicPr>
            <a:picLocks noChangeAspect="1" noChangeArrowheads="1"/>
          </p:cNvPicPr>
          <p:nvPr/>
        </p:nvPicPr>
        <p:blipFill>
          <a:blip r:embed="rId6" cstate="print"/>
          <a:srcRect r="2" b="134"/>
          <a:stretch>
            <a:fillRect/>
          </a:stretch>
        </p:blipFill>
        <p:spPr bwMode="auto">
          <a:xfrm>
            <a:off x="3144838" y="1674813"/>
            <a:ext cx="5999162" cy="2681287"/>
          </a:xfrm>
          <a:prstGeom prst="rect">
            <a:avLst/>
          </a:prstGeom>
          <a:noFill/>
          <a:ln w="9525">
            <a:noFill/>
            <a:miter lim="800000"/>
            <a:headEnd/>
            <a:tailEnd/>
          </a:ln>
        </p:spPr>
      </p:pic>
      <p:pic>
        <p:nvPicPr>
          <p:cNvPr id="9227" name="Picture 62" descr="line"/>
          <p:cNvPicPr>
            <a:picLocks noChangeAspect="1" noChangeArrowheads="1"/>
          </p:cNvPicPr>
          <p:nvPr/>
        </p:nvPicPr>
        <p:blipFill>
          <a:blip r:embed="rId4" cstate="print"/>
          <a:srcRect/>
          <a:stretch>
            <a:fillRect/>
          </a:stretch>
        </p:blipFill>
        <p:spPr bwMode="auto">
          <a:xfrm>
            <a:off x="285750" y="4335463"/>
            <a:ext cx="8572500" cy="19050"/>
          </a:xfrm>
          <a:prstGeom prst="rect">
            <a:avLst/>
          </a:prstGeom>
          <a:noFill/>
          <a:ln w="9525">
            <a:noFill/>
            <a:miter lim="800000"/>
            <a:headEnd/>
            <a:tailEnd/>
          </a:ln>
        </p:spPr>
      </p:pic>
      <p:pic>
        <p:nvPicPr>
          <p:cNvPr id="12" name="Picture 9" descr="iStock_000006452891Large.jpg"/>
          <p:cNvPicPr>
            <a:picLocks noChangeAspect="1"/>
          </p:cNvPicPr>
          <p:nvPr/>
        </p:nvPicPr>
        <p:blipFill>
          <a:blip r:embed="rId7" cstate="print"/>
          <a:srcRect l="21545" t="1413" b="28622"/>
          <a:stretch>
            <a:fillRect/>
          </a:stretch>
        </p:blipFill>
        <p:spPr bwMode="auto">
          <a:xfrm>
            <a:off x="6414448" y="1610436"/>
            <a:ext cx="2729553" cy="2702257"/>
          </a:xfrm>
          <a:prstGeom prst="rect">
            <a:avLst/>
          </a:prstGeom>
          <a:solidFill>
            <a:schemeClr val="accent1">
              <a:lumMod val="75000"/>
            </a:schemeClr>
          </a:solidFill>
          <a:ln>
            <a:headEnd/>
            <a:tailEnd/>
          </a:ln>
        </p:spPr>
        <p:style>
          <a:lnRef idx="0">
            <a:schemeClr val="accent1"/>
          </a:lnRef>
          <a:fillRef idx="3">
            <a:schemeClr val="accent1"/>
          </a:fillRef>
          <a:effectRef idx="3">
            <a:schemeClr val="accent1"/>
          </a:effectRef>
          <a:fontRef idx="minor">
            <a:schemeClr val="lt1"/>
          </a:fontRef>
        </p:style>
      </p:pic>
      <p:sp>
        <p:nvSpPr>
          <p:cNvPr id="13" name="TextBox 12"/>
          <p:cNvSpPr txBox="1"/>
          <p:nvPr/>
        </p:nvSpPr>
        <p:spPr>
          <a:xfrm>
            <a:off x="450375" y="4667535"/>
            <a:ext cx="5554640" cy="867930"/>
          </a:xfrm>
          <a:prstGeom prst="rect">
            <a:avLst/>
          </a:prstGeom>
          <a:noFill/>
        </p:spPr>
        <p:txBody>
          <a:bodyPr wrap="square" rtlCol="0">
            <a:spAutoFit/>
          </a:bodyPr>
          <a:lstStyle/>
          <a:p>
            <a:r>
              <a:rPr lang="en-US" sz="2800" dirty="0" smtClean="0">
                <a:solidFill>
                  <a:schemeClr val="tx2"/>
                </a:solidFill>
              </a:rPr>
              <a:t>The right people with the right amount of time and commitment</a:t>
            </a:r>
            <a:endParaRPr lang="en-US" sz="2800" dirty="0">
              <a:solidFill>
                <a:schemeClr val="tx2"/>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rot="10800000">
            <a:off x="633413" y="3689350"/>
            <a:ext cx="7761287" cy="882650"/>
          </a:xfrm>
          <a:prstGeom prst="rect">
            <a:avLst/>
          </a:prstGeom>
          <a:gradFill rotWithShape="1">
            <a:gsLst>
              <a:gs pos="0">
                <a:srgbClr val="B2B2B2"/>
              </a:gs>
              <a:gs pos="100000">
                <a:srgbClr val="5B5B5B"/>
              </a:gs>
            </a:gsLst>
            <a:lin ang="5400000" scaled="1"/>
          </a:gradFill>
          <a:ln w="38100" algn="ctr">
            <a:solidFill>
              <a:srgbClr val="FFFFFF"/>
            </a:solidFill>
            <a:miter lim="800000"/>
            <a:headEnd/>
            <a:tailEnd/>
          </a:ln>
        </p:spPr>
        <p:txBody>
          <a:bodyPr rot="10800000" lIns="82124" tIns="41061" rIns="82124" bIns="41061" anchor="ctr"/>
          <a:lstStyle/>
          <a:p>
            <a:pPr defTabSz="814388"/>
            <a:endParaRPr lang="en-US" b="1"/>
          </a:p>
        </p:txBody>
      </p:sp>
      <p:sp>
        <p:nvSpPr>
          <p:cNvPr id="1163375" name="Rectangle 111"/>
          <p:cNvSpPr>
            <a:spLocks noChangeArrowheads="1"/>
          </p:cNvSpPr>
          <p:nvPr/>
        </p:nvSpPr>
        <p:spPr bwMode="auto">
          <a:xfrm>
            <a:off x="609600" y="3667125"/>
            <a:ext cx="7820025" cy="942975"/>
          </a:xfrm>
          <a:prstGeom prst="rect">
            <a:avLst/>
          </a:prstGeom>
          <a:gradFill rotWithShape="1">
            <a:gsLst>
              <a:gs pos="0">
                <a:schemeClr val="bg2">
                  <a:gamma/>
                  <a:shade val="0"/>
                  <a:invGamma/>
                  <a:alpha val="67000"/>
                </a:schemeClr>
              </a:gs>
              <a:gs pos="100000">
                <a:schemeClr val="bg2"/>
              </a:gs>
            </a:gsLst>
            <a:lin ang="5400000" scaled="1"/>
          </a:gradFill>
          <a:ln w="9525" algn="ctr">
            <a:noFill/>
            <a:miter lim="800000"/>
            <a:headEnd/>
            <a:tailEnd/>
          </a:ln>
          <a:effectLst/>
        </p:spPr>
        <p:txBody>
          <a:bodyPr lIns="82124" tIns="41061" rIns="82124" bIns="41061" anchor="ctr"/>
          <a:lstStyle/>
          <a:p>
            <a:pPr>
              <a:defRPr/>
            </a:pPr>
            <a:endParaRPr lang="en-US"/>
          </a:p>
        </p:txBody>
      </p:sp>
      <p:sp>
        <p:nvSpPr>
          <p:cNvPr id="8196" name="Rectangle 6"/>
          <p:cNvSpPr>
            <a:spLocks noChangeArrowheads="1"/>
          </p:cNvSpPr>
          <p:nvPr/>
        </p:nvSpPr>
        <p:spPr bwMode="auto">
          <a:xfrm>
            <a:off x="0" y="228600"/>
            <a:ext cx="9144000" cy="6621463"/>
          </a:xfrm>
          <a:prstGeom prst="rect">
            <a:avLst/>
          </a:prstGeom>
          <a:gradFill rotWithShape="1">
            <a:gsLst>
              <a:gs pos="0">
                <a:srgbClr val="333333">
                  <a:alpha val="0"/>
                </a:srgbClr>
              </a:gs>
              <a:gs pos="100000">
                <a:srgbClr val="808080">
                  <a:alpha val="60001"/>
                </a:srgbClr>
              </a:gs>
            </a:gsLst>
            <a:lin ang="5400000" scaled="1"/>
          </a:gradFill>
          <a:ln w="9525" algn="ctr">
            <a:noFill/>
            <a:miter lim="800000"/>
            <a:headEnd/>
            <a:tailEnd/>
          </a:ln>
        </p:spPr>
        <p:txBody>
          <a:bodyPr lIns="82124" tIns="41061" rIns="82124" bIns="41061" anchor="ctr"/>
          <a:lstStyle/>
          <a:p>
            <a:endParaRPr lang="en-US"/>
          </a:p>
        </p:txBody>
      </p:sp>
      <p:sp>
        <p:nvSpPr>
          <p:cNvPr id="8197" name="Rectangle 246"/>
          <p:cNvSpPr>
            <a:spLocks noChangeArrowheads="1"/>
          </p:cNvSpPr>
          <p:nvPr/>
        </p:nvSpPr>
        <p:spPr bwMode="auto">
          <a:xfrm>
            <a:off x="6686550" y="3989388"/>
            <a:ext cx="1304925" cy="2092325"/>
          </a:xfrm>
          <a:prstGeom prst="rect">
            <a:avLst/>
          </a:prstGeom>
          <a:gradFill rotWithShape="1">
            <a:gsLst>
              <a:gs pos="0">
                <a:srgbClr val="FFFFFF">
                  <a:alpha val="0"/>
                </a:srgbClr>
              </a:gs>
              <a:gs pos="100000">
                <a:srgbClr val="D2D2D4">
                  <a:alpha val="21001"/>
                </a:srgbClr>
              </a:gs>
            </a:gsLst>
            <a:lin ang="5400000" scaled="1"/>
          </a:gradFill>
          <a:ln w="9525" algn="ctr">
            <a:noFill/>
            <a:miter lim="800000"/>
            <a:headEnd/>
            <a:tailEnd/>
          </a:ln>
        </p:spPr>
        <p:txBody>
          <a:bodyPr wrap="none" anchor="ctr"/>
          <a:lstStyle/>
          <a:p>
            <a:endParaRPr lang="en-US"/>
          </a:p>
        </p:txBody>
      </p:sp>
      <p:sp>
        <p:nvSpPr>
          <p:cNvPr id="8198" name="Rectangle 257"/>
          <p:cNvSpPr>
            <a:spLocks noChangeArrowheads="1"/>
          </p:cNvSpPr>
          <p:nvPr/>
        </p:nvSpPr>
        <p:spPr bwMode="auto">
          <a:xfrm>
            <a:off x="5348288" y="3989388"/>
            <a:ext cx="1304925" cy="2092325"/>
          </a:xfrm>
          <a:prstGeom prst="rect">
            <a:avLst/>
          </a:prstGeom>
          <a:gradFill rotWithShape="1">
            <a:gsLst>
              <a:gs pos="0">
                <a:srgbClr val="FFFFFF">
                  <a:alpha val="0"/>
                </a:srgbClr>
              </a:gs>
              <a:gs pos="100000">
                <a:srgbClr val="D2D2D4">
                  <a:alpha val="21001"/>
                </a:srgbClr>
              </a:gs>
            </a:gsLst>
            <a:lin ang="5400000" scaled="1"/>
          </a:gradFill>
          <a:ln w="9525" algn="ctr">
            <a:noFill/>
            <a:miter lim="800000"/>
            <a:headEnd/>
            <a:tailEnd/>
          </a:ln>
        </p:spPr>
        <p:txBody>
          <a:bodyPr wrap="none" anchor="ctr"/>
          <a:lstStyle/>
          <a:p>
            <a:endParaRPr lang="en-US"/>
          </a:p>
        </p:txBody>
      </p:sp>
      <p:sp>
        <p:nvSpPr>
          <p:cNvPr id="8199" name="Rectangle 258"/>
          <p:cNvSpPr>
            <a:spLocks noChangeArrowheads="1"/>
          </p:cNvSpPr>
          <p:nvPr/>
        </p:nvSpPr>
        <p:spPr bwMode="auto">
          <a:xfrm>
            <a:off x="4010025" y="3989388"/>
            <a:ext cx="1304925" cy="2092325"/>
          </a:xfrm>
          <a:prstGeom prst="rect">
            <a:avLst/>
          </a:prstGeom>
          <a:gradFill rotWithShape="1">
            <a:gsLst>
              <a:gs pos="0">
                <a:srgbClr val="FFFFFF">
                  <a:alpha val="0"/>
                </a:srgbClr>
              </a:gs>
              <a:gs pos="100000">
                <a:srgbClr val="D2D2D4">
                  <a:alpha val="21001"/>
                </a:srgbClr>
              </a:gs>
            </a:gsLst>
            <a:lin ang="5400000" scaled="1"/>
          </a:gradFill>
          <a:ln w="9525" algn="ctr">
            <a:noFill/>
            <a:miter lim="800000"/>
            <a:headEnd/>
            <a:tailEnd/>
          </a:ln>
        </p:spPr>
        <p:txBody>
          <a:bodyPr wrap="none" anchor="ctr"/>
          <a:lstStyle/>
          <a:p>
            <a:endParaRPr lang="en-US"/>
          </a:p>
        </p:txBody>
      </p:sp>
      <p:sp>
        <p:nvSpPr>
          <p:cNvPr id="8200" name="Rectangle 259"/>
          <p:cNvSpPr>
            <a:spLocks noChangeArrowheads="1"/>
          </p:cNvSpPr>
          <p:nvPr/>
        </p:nvSpPr>
        <p:spPr bwMode="auto">
          <a:xfrm>
            <a:off x="2671763" y="3989388"/>
            <a:ext cx="1304925" cy="2092325"/>
          </a:xfrm>
          <a:prstGeom prst="rect">
            <a:avLst/>
          </a:prstGeom>
          <a:gradFill rotWithShape="1">
            <a:gsLst>
              <a:gs pos="0">
                <a:srgbClr val="FFFFFF">
                  <a:alpha val="0"/>
                </a:srgbClr>
              </a:gs>
              <a:gs pos="100000">
                <a:srgbClr val="D2D2D4">
                  <a:alpha val="21001"/>
                </a:srgbClr>
              </a:gs>
            </a:gsLst>
            <a:lin ang="5400000" scaled="1"/>
          </a:gradFill>
          <a:ln w="9525" algn="ctr">
            <a:noFill/>
            <a:miter lim="800000"/>
            <a:headEnd/>
            <a:tailEnd/>
          </a:ln>
        </p:spPr>
        <p:txBody>
          <a:bodyPr wrap="none" anchor="ctr"/>
          <a:lstStyle/>
          <a:p>
            <a:endParaRPr lang="en-US"/>
          </a:p>
        </p:txBody>
      </p:sp>
      <p:sp>
        <p:nvSpPr>
          <p:cNvPr id="8201" name="Rectangle 260"/>
          <p:cNvSpPr>
            <a:spLocks noChangeArrowheads="1"/>
          </p:cNvSpPr>
          <p:nvPr/>
        </p:nvSpPr>
        <p:spPr bwMode="auto">
          <a:xfrm>
            <a:off x="1333500" y="3989388"/>
            <a:ext cx="1304925" cy="2092325"/>
          </a:xfrm>
          <a:prstGeom prst="rect">
            <a:avLst/>
          </a:prstGeom>
          <a:gradFill rotWithShape="1">
            <a:gsLst>
              <a:gs pos="0">
                <a:srgbClr val="FFFFFF">
                  <a:alpha val="0"/>
                </a:srgbClr>
              </a:gs>
              <a:gs pos="100000">
                <a:srgbClr val="D2D2D4">
                  <a:alpha val="21001"/>
                </a:srgbClr>
              </a:gs>
            </a:gsLst>
            <a:lin ang="5400000" scaled="1"/>
          </a:gradFill>
          <a:ln w="9525" algn="ctr">
            <a:noFill/>
            <a:miter lim="800000"/>
            <a:headEnd/>
            <a:tailEnd/>
          </a:ln>
        </p:spPr>
        <p:txBody>
          <a:bodyPr wrap="none" anchor="ctr"/>
          <a:lstStyle/>
          <a:p>
            <a:endParaRPr lang="en-US"/>
          </a:p>
        </p:txBody>
      </p:sp>
      <p:sp>
        <p:nvSpPr>
          <p:cNvPr id="1163376" name="Rectangle 4"/>
          <p:cNvSpPr>
            <a:spLocks noChangeArrowheads="1"/>
          </p:cNvSpPr>
          <p:nvPr/>
        </p:nvSpPr>
        <p:spPr bwMode="auto">
          <a:xfrm>
            <a:off x="633413" y="1448416"/>
            <a:ext cx="7764462" cy="2268538"/>
          </a:xfrm>
          <a:prstGeom prst="rect">
            <a:avLst/>
          </a:prstGeom>
          <a:gradFill rotWithShape="1">
            <a:gsLst>
              <a:gs pos="0">
                <a:schemeClr val="accent1"/>
              </a:gs>
              <a:gs pos="100000">
                <a:schemeClr val="accent1">
                  <a:gamma/>
                  <a:shade val="50980"/>
                  <a:invGamma/>
                </a:schemeClr>
              </a:gs>
            </a:gsLst>
            <a:lin ang="5400000" scaled="1"/>
          </a:gradFill>
          <a:ln w="38100" algn="ctr">
            <a:solidFill>
              <a:srgbClr val="FFFFFF"/>
            </a:solidFill>
            <a:miter lim="800000"/>
            <a:headEnd/>
            <a:tailEnd/>
          </a:ln>
          <a:effectLst/>
        </p:spPr>
        <p:txBody>
          <a:bodyPr lIns="82124" tIns="41061" rIns="82124" bIns="41061" anchor="ctr"/>
          <a:lstStyle/>
          <a:p>
            <a:pPr defTabSz="814388">
              <a:defRPr/>
            </a:pPr>
            <a:endParaRPr lang="en-US" b="1"/>
          </a:p>
        </p:txBody>
      </p:sp>
      <p:sp>
        <p:nvSpPr>
          <p:cNvPr id="8203" name="Rectangle 15"/>
          <p:cNvSpPr>
            <a:spLocks noGrp="1" noChangeArrowheads="1"/>
          </p:cNvSpPr>
          <p:nvPr>
            <p:ph type="title"/>
          </p:nvPr>
        </p:nvSpPr>
        <p:spPr>
          <a:noFill/>
        </p:spPr>
        <p:txBody>
          <a:bodyPr/>
          <a:lstStyle/>
          <a:p>
            <a:pPr eaLnBrk="1" hangingPunct="1"/>
            <a:r>
              <a:rPr lang="en-US" dirty="0" smtClean="0"/>
              <a:t>Team Members and Time Commitment</a:t>
            </a:r>
          </a:p>
        </p:txBody>
      </p:sp>
      <p:sp>
        <p:nvSpPr>
          <p:cNvPr id="8204" name="Rectangle 47"/>
          <p:cNvSpPr>
            <a:spLocks noChangeArrowheads="1"/>
          </p:cNvSpPr>
          <p:nvPr/>
        </p:nvSpPr>
        <p:spPr bwMode="auto">
          <a:xfrm>
            <a:off x="641350" y="1565275"/>
            <a:ext cx="3678238" cy="523875"/>
          </a:xfrm>
          <a:prstGeom prst="rect">
            <a:avLst/>
          </a:prstGeom>
          <a:solidFill>
            <a:srgbClr val="FFFFFF">
              <a:alpha val="50195"/>
            </a:srgbClr>
          </a:solidFill>
          <a:ln w="9525" algn="ctr">
            <a:noFill/>
            <a:miter lim="800000"/>
            <a:headEnd/>
            <a:tailEnd/>
          </a:ln>
        </p:spPr>
        <p:txBody>
          <a:bodyPr lIns="82124" tIns="41061" rIns="82124" bIns="41061" anchor="ctr"/>
          <a:lstStyle/>
          <a:p>
            <a:endParaRPr lang="en-US"/>
          </a:p>
        </p:txBody>
      </p:sp>
      <p:sp>
        <p:nvSpPr>
          <p:cNvPr id="8205" name="Title 1"/>
          <p:cNvSpPr>
            <a:spLocks/>
          </p:cNvSpPr>
          <p:nvPr/>
        </p:nvSpPr>
        <p:spPr bwMode="auto">
          <a:xfrm>
            <a:off x="1014413" y="1616075"/>
            <a:ext cx="2112962" cy="422275"/>
          </a:xfrm>
          <a:prstGeom prst="rect">
            <a:avLst/>
          </a:prstGeom>
          <a:noFill/>
          <a:ln w="9525" algn="ctr">
            <a:noFill/>
            <a:miter lim="800000"/>
            <a:headEnd/>
            <a:tailEnd/>
          </a:ln>
        </p:spPr>
        <p:txBody>
          <a:bodyPr lIns="0" tIns="0" rIns="0" bIns="0" anchor="ctr"/>
          <a:lstStyle/>
          <a:p>
            <a:pPr algn="l" defTabSz="814388" eaLnBrk="1" hangingPunct="1"/>
            <a:r>
              <a:rPr lang="en-US" sz="1700" dirty="0" smtClean="0">
                <a:solidFill>
                  <a:srgbClr val="015F85"/>
                </a:solidFill>
              </a:rPr>
              <a:t>Executive Sponsor</a:t>
            </a:r>
            <a:endParaRPr lang="en-US" sz="1700" dirty="0">
              <a:solidFill>
                <a:srgbClr val="015F85"/>
              </a:solidFill>
            </a:endParaRPr>
          </a:p>
        </p:txBody>
      </p:sp>
      <p:grpSp>
        <p:nvGrpSpPr>
          <p:cNvPr id="2" name="Group 49"/>
          <p:cNvGrpSpPr>
            <a:grpSpLocks/>
          </p:cNvGrpSpPr>
          <p:nvPr/>
        </p:nvGrpSpPr>
        <p:grpSpPr bwMode="auto">
          <a:xfrm>
            <a:off x="315913" y="1520825"/>
            <a:ext cx="612775" cy="612775"/>
            <a:chOff x="201" y="1799"/>
            <a:chExt cx="386" cy="386"/>
          </a:xfrm>
        </p:grpSpPr>
        <p:pic>
          <p:nvPicPr>
            <p:cNvPr id="8309" name="Picture 50" descr="circle_shadow1"/>
            <p:cNvPicPr preferRelativeResize="0">
              <a:picLocks noChangeAspect="1" noChangeArrowheads="1"/>
            </p:cNvPicPr>
            <p:nvPr/>
          </p:nvPicPr>
          <p:blipFill>
            <a:blip r:embed="rId3" cstate="print"/>
            <a:srcRect/>
            <a:stretch>
              <a:fillRect/>
            </a:stretch>
          </p:blipFill>
          <p:spPr bwMode="auto">
            <a:xfrm>
              <a:off x="201" y="1799"/>
              <a:ext cx="386" cy="386"/>
            </a:xfrm>
            <a:prstGeom prst="rect">
              <a:avLst/>
            </a:prstGeom>
            <a:noFill/>
            <a:ln w="9525">
              <a:noFill/>
              <a:miter lim="800000"/>
              <a:headEnd/>
              <a:tailEnd/>
            </a:ln>
          </p:spPr>
        </p:pic>
        <p:sp>
          <p:nvSpPr>
            <p:cNvPr id="8310" name="Oval 51"/>
            <p:cNvSpPr>
              <a:spLocks noChangeArrowheads="1"/>
            </p:cNvSpPr>
            <p:nvPr/>
          </p:nvSpPr>
          <p:spPr bwMode="auto">
            <a:xfrm>
              <a:off x="235" y="1823"/>
              <a:ext cx="318" cy="318"/>
            </a:xfrm>
            <a:prstGeom prst="ellipse">
              <a:avLst/>
            </a:prstGeom>
            <a:solidFill>
              <a:srgbClr val="FFFFFF"/>
            </a:solidFill>
            <a:ln w="9525" algn="ctr">
              <a:noFill/>
              <a:round/>
              <a:headEnd/>
              <a:tailEnd/>
            </a:ln>
          </p:spPr>
          <p:txBody>
            <a:bodyPr lIns="82124" tIns="41061" rIns="82124" bIns="41061" anchor="ctr"/>
            <a:lstStyle/>
            <a:p>
              <a:endParaRPr lang="en-US"/>
            </a:p>
          </p:txBody>
        </p:sp>
        <p:sp>
          <p:nvSpPr>
            <p:cNvPr id="8311" name="Oval 52"/>
            <p:cNvSpPr>
              <a:spLocks noChangeArrowheads="1"/>
            </p:cNvSpPr>
            <p:nvPr/>
          </p:nvSpPr>
          <p:spPr bwMode="auto">
            <a:xfrm>
              <a:off x="262" y="1850"/>
              <a:ext cx="264" cy="264"/>
            </a:xfrm>
            <a:prstGeom prst="ellipse">
              <a:avLst/>
            </a:prstGeom>
            <a:solidFill>
              <a:srgbClr val="497E2E"/>
            </a:solidFill>
            <a:ln w="9525" algn="ctr">
              <a:noFill/>
              <a:round/>
              <a:headEnd/>
              <a:tailEnd/>
            </a:ln>
          </p:spPr>
          <p:txBody>
            <a:bodyPr vert="eaVert" wrap="none" anchor="ctr"/>
            <a:lstStyle/>
            <a:p>
              <a:endParaRPr lang="en-US"/>
            </a:p>
          </p:txBody>
        </p:sp>
        <p:sp>
          <p:nvSpPr>
            <p:cNvPr id="8312" name="Oval 53"/>
            <p:cNvSpPr>
              <a:spLocks noChangeArrowheads="1"/>
            </p:cNvSpPr>
            <p:nvPr/>
          </p:nvSpPr>
          <p:spPr bwMode="auto">
            <a:xfrm>
              <a:off x="277" y="1865"/>
              <a:ext cx="234" cy="234"/>
            </a:xfrm>
            <a:prstGeom prst="ellipse">
              <a:avLst/>
            </a:prstGeom>
            <a:gradFill rotWithShape="1">
              <a:gsLst>
                <a:gs pos="0">
                  <a:srgbClr val="FFFFFF">
                    <a:alpha val="35001"/>
                  </a:srgbClr>
                </a:gs>
                <a:gs pos="100000">
                  <a:srgbClr val="FFFFFF">
                    <a:alpha val="0"/>
                  </a:srgbClr>
                </a:gs>
              </a:gsLst>
              <a:lin ang="5400000" scaled="1"/>
            </a:gradFill>
            <a:ln w="9525" algn="ctr">
              <a:noFill/>
              <a:round/>
              <a:headEnd/>
              <a:tailEnd/>
            </a:ln>
          </p:spPr>
          <p:txBody>
            <a:bodyPr wrap="none" lIns="73025" tIns="36511" rIns="73025" bIns="36511" anchor="ctr"/>
            <a:lstStyle/>
            <a:p>
              <a:endParaRPr lang="en-US"/>
            </a:p>
          </p:txBody>
        </p:sp>
        <p:sp>
          <p:nvSpPr>
            <p:cNvPr id="8313" name="Oval 54"/>
            <p:cNvSpPr>
              <a:spLocks noChangeArrowheads="1"/>
            </p:cNvSpPr>
            <p:nvPr/>
          </p:nvSpPr>
          <p:spPr bwMode="auto">
            <a:xfrm>
              <a:off x="328" y="1870"/>
              <a:ext cx="132" cy="96"/>
            </a:xfrm>
            <a:prstGeom prst="ellipse">
              <a:avLst/>
            </a:prstGeom>
            <a:gradFill rotWithShape="1">
              <a:gsLst>
                <a:gs pos="0">
                  <a:srgbClr val="FFFFFF">
                    <a:alpha val="35001"/>
                  </a:srgbClr>
                </a:gs>
                <a:gs pos="100000">
                  <a:srgbClr val="FFFFFF">
                    <a:alpha val="0"/>
                  </a:srgbClr>
                </a:gs>
              </a:gsLst>
              <a:lin ang="5400000" scaled="1"/>
            </a:gradFill>
            <a:ln w="9525" algn="ctr">
              <a:noFill/>
              <a:round/>
              <a:headEnd/>
              <a:tailEnd/>
            </a:ln>
          </p:spPr>
          <p:txBody>
            <a:bodyPr wrap="none" lIns="73025" tIns="36511" rIns="73025" bIns="36511" anchor="ctr"/>
            <a:lstStyle/>
            <a:p>
              <a:endParaRPr lang="en-US"/>
            </a:p>
          </p:txBody>
        </p:sp>
        <p:sp>
          <p:nvSpPr>
            <p:cNvPr id="8314" name="AutoShape 20"/>
            <p:cNvSpPr>
              <a:spLocks noChangeArrowheads="1"/>
            </p:cNvSpPr>
            <p:nvPr/>
          </p:nvSpPr>
          <p:spPr bwMode="auto">
            <a:xfrm>
              <a:off x="343" y="1914"/>
              <a:ext cx="106" cy="136"/>
            </a:xfrm>
            <a:prstGeom prst="chevron">
              <a:avLst>
                <a:gd name="adj" fmla="val 42426"/>
              </a:avLst>
            </a:prstGeom>
            <a:solidFill>
              <a:schemeClr val="tx1"/>
            </a:solidFill>
            <a:ln w="9525">
              <a:noFill/>
              <a:miter lim="800000"/>
              <a:headEnd/>
              <a:tailEnd/>
            </a:ln>
          </p:spPr>
          <p:txBody>
            <a:bodyPr wrap="none" anchor="ctr"/>
            <a:lstStyle/>
            <a:p>
              <a:pPr algn="l" eaLnBrk="1" hangingPunct="1">
                <a:lnSpc>
                  <a:spcPct val="100000"/>
                </a:lnSpc>
              </a:pPr>
              <a:endParaRPr lang="en-US">
                <a:solidFill>
                  <a:schemeClr val="bg1"/>
                </a:solidFill>
              </a:endParaRPr>
            </a:p>
          </p:txBody>
        </p:sp>
      </p:grpSp>
      <p:sp>
        <p:nvSpPr>
          <p:cNvPr id="8207" name="Rectangle 56"/>
          <p:cNvSpPr>
            <a:spLocks noChangeArrowheads="1"/>
          </p:cNvSpPr>
          <p:nvPr/>
        </p:nvSpPr>
        <p:spPr bwMode="auto">
          <a:xfrm>
            <a:off x="641350" y="2270125"/>
            <a:ext cx="3678238" cy="523875"/>
          </a:xfrm>
          <a:prstGeom prst="rect">
            <a:avLst/>
          </a:prstGeom>
          <a:solidFill>
            <a:srgbClr val="FFFFFF">
              <a:alpha val="50195"/>
            </a:srgbClr>
          </a:solidFill>
          <a:ln w="9525" algn="ctr">
            <a:noFill/>
            <a:miter lim="800000"/>
            <a:headEnd/>
            <a:tailEnd/>
          </a:ln>
        </p:spPr>
        <p:txBody>
          <a:bodyPr lIns="82124" tIns="41061" rIns="82124" bIns="41061" anchor="ctr"/>
          <a:lstStyle/>
          <a:p>
            <a:endParaRPr lang="en-US"/>
          </a:p>
        </p:txBody>
      </p:sp>
      <p:sp>
        <p:nvSpPr>
          <p:cNvPr id="8208" name="Title 1"/>
          <p:cNvSpPr>
            <a:spLocks/>
          </p:cNvSpPr>
          <p:nvPr/>
        </p:nvSpPr>
        <p:spPr bwMode="auto">
          <a:xfrm>
            <a:off x="1014413" y="2320925"/>
            <a:ext cx="2112962" cy="422275"/>
          </a:xfrm>
          <a:prstGeom prst="rect">
            <a:avLst/>
          </a:prstGeom>
          <a:noFill/>
          <a:ln w="9525" algn="ctr">
            <a:noFill/>
            <a:miter lim="800000"/>
            <a:headEnd/>
            <a:tailEnd/>
          </a:ln>
        </p:spPr>
        <p:txBody>
          <a:bodyPr lIns="0" tIns="0" rIns="0" bIns="0" anchor="ctr"/>
          <a:lstStyle/>
          <a:p>
            <a:pPr algn="l" defTabSz="814388" eaLnBrk="1" hangingPunct="1"/>
            <a:r>
              <a:rPr lang="en-US" sz="1700" dirty="0" smtClean="0">
                <a:solidFill>
                  <a:srgbClr val="015F85"/>
                </a:solidFill>
              </a:rPr>
              <a:t>Hyperion Experts</a:t>
            </a:r>
            <a:endParaRPr lang="en-US" sz="1700" dirty="0">
              <a:solidFill>
                <a:srgbClr val="015F85"/>
              </a:solidFill>
            </a:endParaRPr>
          </a:p>
        </p:txBody>
      </p:sp>
      <p:grpSp>
        <p:nvGrpSpPr>
          <p:cNvPr id="3" name="Group 58"/>
          <p:cNvGrpSpPr>
            <a:grpSpLocks/>
          </p:cNvGrpSpPr>
          <p:nvPr/>
        </p:nvGrpSpPr>
        <p:grpSpPr bwMode="auto">
          <a:xfrm>
            <a:off x="315913" y="2225675"/>
            <a:ext cx="612775" cy="612775"/>
            <a:chOff x="201" y="1799"/>
            <a:chExt cx="386" cy="386"/>
          </a:xfrm>
        </p:grpSpPr>
        <p:pic>
          <p:nvPicPr>
            <p:cNvPr id="8303" name="Picture 59" descr="circle_shadow1"/>
            <p:cNvPicPr preferRelativeResize="0">
              <a:picLocks noChangeAspect="1" noChangeArrowheads="1"/>
            </p:cNvPicPr>
            <p:nvPr/>
          </p:nvPicPr>
          <p:blipFill>
            <a:blip r:embed="rId3" cstate="print"/>
            <a:srcRect/>
            <a:stretch>
              <a:fillRect/>
            </a:stretch>
          </p:blipFill>
          <p:spPr bwMode="auto">
            <a:xfrm>
              <a:off x="201" y="1799"/>
              <a:ext cx="386" cy="386"/>
            </a:xfrm>
            <a:prstGeom prst="rect">
              <a:avLst/>
            </a:prstGeom>
            <a:noFill/>
            <a:ln w="9525">
              <a:noFill/>
              <a:miter lim="800000"/>
              <a:headEnd/>
              <a:tailEnd/>
            </a:ln>
          </p:spPr>
        </p:pic>
        <p:sp>
          <p:nvSpPr>
            <p:cNvPr id="8304" name="Oval 60"/>
            <p:cNvSpPr>
              <a:spLocks noChangeArrowheads="1"/>
            </p:cNvSpPr>
            <p:nvPr/>
          </p:nvSpPr>
          <p:spPr bwMode="auto">
            <a:xfrm>
              <a:off x="235" y="1823"/>
              <a:ext cx="318" cy="318"/>
            </a:xfrm>
            <a:prstGeom prst="ellipse">
              <a:avLst/>
            </a:prstGeom>
            <a:solidFill>
              <a:srgbClr val="FFFFFF"/>
            </a:solidFill>
            <a:ln w="9525" algn="ctr">
              <a:noFill/>
              <a:round/>
              <a:headEnd/>
              <a:tailEnd/>
            </a:ln>
          </p:spPr>
          <p:txBody>
            <a:bodyPr lIns="82124" tIns="41061" rIns="82124" bIns="41061" anchor="ctr"/>
            <a:lstStyle/>
            <a:p>
              <a:endParaRPr lang="en-US"/>
            </a:p>
          </p:txBody>
        </p:sp>
        <p:sp>
          <p:nvSpPr>
            <p:cNvPr id="8305" name="Oval 61"/>
            <p:cNvSpPr>
              <a:spLocks noChangeArrowheads="1"/>
            </p:cNvSpPr>
            <p:nvPr/>
          </p:nvSpPr>
          <p:spPr bwMode="auto">
            <a:xfrm>
              <a:off x="262" y="1850"/>
              <a:ext cx="264" cy="264"/>
            </a:xfrm>
            <a:prstGeom prst="ellipse">
              <a:avLst/>
            </a:prstGeom>
            <a:solidFill>
              <a:srgbClr val="497E2E"/>
            </a:solidFill>
            <a:ln w="9525" algn="ctr">
              <a:noFill/>
              <a:round/>
              <a:headEnd/>
              <a:tailEnd/>
            </a:ln>
          </p:spPr>
          <p:txBody>
            <a:bodyPr vert="eaVert" wrap="none" anchor="ctr"/>
            <a:lstStyle/>
            <a:p>
              <a:endParaRPr lang="en-US"/>
            </a:p>
          </p:txBody>
        </p:sp>
        <p:sp>
          <p:nvSpPr>
            <p:cNvPr id="8306" name="Oval 62"/>
            <p:cNvSpPr>
              <a:spLocks noChangeArrowheads="1"/>
            </p:cNvSpPr>
            <p:nvPr/>
          </p:nvSpPr>
          <p:spPr bwMode="auto">
            <a:xfrm>
              <a:off x="277" y="1865"/>
              <a:ext cx="234" cy="234"/>
            </a:xfrm>
            <a:prstGeom prst="ellipse">
              <a:avLst/>
            </a:prstGeom>
            <a:gradFill rotWithShape="1">
              <a:gsLst>
                <a:gs pos="0">
                  <a:srgbClr val="FFFFFF">
                    <a:alpha val="35001"/>
                  </a:srgbClr>
                </a:gs>
                <a:gs pos="100000">
                  <a:srgbClr val="FFFFFF">
                    <a:alpha val="0"/>
                  </a:srgbClr>
                </a:gs>
              </a:gsLst>
              <a:lin ang="5400000" scaled="1"/>
            </a:gradFill>
            <a:ln w="9525" algn="ctr">
              <a:noFill/>
              <a:round/>
              <a:headEnd/>
              <a:tailEnd/>
            </a:ln>
          </p:spPr>
          <p:txBody>
            <a:bodyPr wrap="none" lIns="73025" tIns="36511" rIns="73025" bIns="36511" anchor="ctr"/>
            <a:lstStyle/>
            <a:p>
              <a:endParaRPr lang="en-US"/>
            </a:p>
          </p:txBody>
        </p:sp>
        <p:sp>
          <p:nvSpPr>
            <p:cNvPr id="8307" name="Oval 63"/>
            <p:cNvSpPr>
              <a:spLocks noChangeArrowheads="1"/>
            </p:cNvSpPr>
            <p:nvPr/>
          </p:nvSpPr>
          <p:spPr bwMode="auto">
            <a:xfrm>
              <a:off x="328" y="1870"/>
              <a:ext cx="132" cy="96"/>
            </a:xfrm>
            <a:prstGeom prst="ellipse">
              <a:avLst/>
            </a:prstGeom>
            <a:gradFill rotWithShape="1">
              <a:gsLst>
                <a:gs pos="0">
                  <a:srgbClr val="FFFFFF">
                    <a:alpha val="35001"/>
                  </a:srgbClr>
                </a:gs>
                <a:gs pos="100000">
                  <a:srgbClr val="FFFFFF">
                    <a:alpha val="0"/>
                  </a:srgbClr>
                </a:gs>
              </a:gsLst>
              <a:lin ang="5400000" scaled="1"/>
            </a:gradFill>
            <a:ln w="9525" algn="ctr">
              <a:noFill/>
              <a:round/>
              <a:headEnd/>
              <a:tailEnd/>
            </a:ln>
          </p:spPr>
          <p:txBody>
            <a:bodyPr wrap="none" lIns="73025" tIns="36511" rIns="73025" bIns="36511" anchor="ctr"/>
            <a:lstStyle/>
            <a:p>
              <a:endParaRPr lang="en-US"/>
            </a:p>
          </p:txBody>
        </p:sp>
        <p:sp>
          <p:nvSpPr>
            <p:cNvPr id="8308" name="AutoShape 20"/>
            <p:cNvSpPr>
              <a:spLocks noChangeArrowheads="1"/>
            </p:cNvSpPr>
            <p:nvPr/>
          </p:nvSpPr>
          <p:spPr bwMode="auto">
            <a:xfrm>
              <a:off x="343" y="1914"/>
              <a:ext cx="106" cy="136"/>
            </a:xfrm>
            <a:prstGeom prst="chevron">
              <a:avLst>
                <a:gd name="adj" fmla="val 42426"/>
              </a:avLst>
            </a:prstGeom>
            <a:solidFill>
              <a:schemeClr val="tx1"/>
            </a:solidFill>
            <a:ln w="9525" algn="ctr">
              <a:noFill/>
              <a:miter lim="800000"/>
              <a:headEnd/>
              <a:tailEnd/>
            </a:ln>
          </p:spPr>
          <p:txBody>
            <a:bodyPr wrap="none" anchor="ctr"/>
            <a:lstStyle/>
            <a:p>
              <a:pPr algn="l" eaLnBrk="1" hangingPunct="1">
                <a:lnSpc>
                  <a:spcPct val="100000"/>
                </a:lnSpc>
              </a:pPr>
              <a:endParaRPr lang="en-US">
                <a:solidFill>
                  <a:schemeClr val="bg1"/>
                </a:solidFill>
              </a:endParaRPr>
            </a:p>
          </p:txBody>
        </p:sp>
      </p:grpSp>
      <p:sp>
        <p:nvSpPr>
          <p:cNvPr id="8210" name="Rectangle 65"/>
          <p:cNvSpPr>
            <a:spLocks noChangeArrowheads="1"/>
          </p:cNvSpPr>
          <p:nvPr/>
        </p:nvSpPr>
        <p:spPr bwMode="auto">
          <a:xfrm>
            <a:off x="641350" y="2974975"/>
            <a:ext cx="3678238" cy="523875"/>
          </a:xfrm>
          <a:prstGeom prst="rect">
            <a:avLst/>
          </a:prstGeom>
          <a:solidFill>
            <a:srgbClr val="FFFFFF">
              <a:alpha val="50195"/>
            </a:srgbClr>
          </a:solidFill>
          <a:ln w="9525" algn="ctr">
            <a:noFill/>
            <a:miter lim="800000"/>
            <a:headEnd/>
            <a:tailEnd/>
          </a:ln>
        </p:spPr>
        <p:txBody>
          <a:bodyPr lIns="82124" tIns="41061" rIns="82124" bIns="41061" anchor="ctr"/>
          <a:lstStyle/>
          <a:p>
            <a:endParaRPr lang="en-US"/>
          </a:p>
        </p:txBody>
      </p:sp>
      <p:sp>
        <p:nvSpPr>
          <p:cNvPr id="8211" name="Title 1"/>
          <p:cNvSpPr>
            <a:spLocks/>
          </p:cNvSpPr>
          <p:nvPr/>
        </p:nvSpPr>
        <p:spPr bwMode="auto">
          <a:xfrm>
            <a:off x="1014413" y="3025775"/>
            <a:ext cx="2662237" cy="422275"/>
          </a:xfrm>
          <a:prstGeom prst="rect">
            <a:avLst/>
          </a:prstGeom>
          <a:noFill/>
          <a:ln w="9525" algn="ctr">
            <a:noFill/>
            <a:miter lim="800000"/>
            <a:headEnd/>
            <a:tailEnd/>
          </a:ln>
        </p:spPr>
        <p:txBody>
          <a:bodyPr lIns="0" tIns="0" rIns="0" bIns="0" anchor="ctr"/>
          <a:lstStyle/>
          <a:p>
            <a:pPr algn="l" defTabSz="814388" eaLnBrk="1" hangingPunct="1"/>
            <a:r>
              <a:rPr lang="en-US" sz="1700" dirty="0" smtClean="0">
                <a:solidFill>
                  <a:srgbClr val="015F85"/>
                </a:solidFill>
              </a:rPr>
              <a:t>IT &amp; Business Analysts</a:t>
            </a:r>
            <a:endParaRPr lang="en-US" sz="1700" dirty="0">
              <a:solidFill>
                <a:srgbClr val="015F85"/>
              </a:solidFill>
            </a:endParaRPr>
          </a:p>
        </p:txBody>
      </p:sp>
      <p:grpSp>
        <p:nvGrpSpPr>
          <p:cNvPr id="4" name="Group 67"/>
          <p:cNvGrpSpPr>
            <a:grpSpLocks/>
          </p:cNvGrpSpPr>
          <p:nvPr/>
        </p:nvGrpSpPr>
        <p:grpSpPr bwMode="auto">
          <a:xfrm>
            <a:off x="315913" y="2930525"/>
            <a:ext cx="612775" cy="612775"/>
            <a:chOff x="201" y="1799"/>
            <a:chExt cx="386" cy="386"/>
          </a:xfrm>
        </p:grpSpPr>
        <p:pic>
          <p:nvPicPr>
            <p:cNvPr id="8297" name="Picture 68" descr="circle_shadow1"/>
            <p:cNvPicPr preferRelativeResize="0">
              <a:picLocks noChangeAspect="1" noChangeArrowheads="1"/>
            </p:cNvPicPr>
            <p:nvPr/>
          </p:nvPicPr>
          <p:blipFill>
            <a:blip r:embed="rId3" cstate="print"/>
            <a:srcRect/>
            <a:stretch>
              <a:fillRect/>
            </a:stretch>
          </p:blipFill>
          <p:spPr bwMode="auto">
            <a:xfrm>
              <a:off x="201" y="1799"/>
              <a:ext cx="386" cy="386"/>
            </a:xfrm>
            <a:prstGeom prst="rect">
              <a:avLst/>
            </a:prstGeom>
            <a:noFill/>
            <a:ln w="9525">
              <a:noFill/>
              <a:miter lim="800000"/>
              <a:headEnd/>
              <a:tailEnd/>
            </a:ln>
          </p:spPr>
        </p:pic>
        <p:sp>
          <p:nvSpPr>
            <p:cNvPr id="8298" name="Oval 69"/>
            <p:cNvSpPr>
              <a:spLocks noChangeArrowheads="1"/>
            </p:cNvSpPr>
            <p:nvPr/>
          </p:nvSpPr>
          <p:spPr bwMode="auto">
            <a:xfrm>
              <a:off x="235" y="1823"/>
              <a:ext cx="318" cy="318"/>
            </a:xfrm>
            <a:prstGeom prst="ellipse">
              <a:avLst/>
            </a:prstGeom>
            <a:solidFill>
              <a:srgbClr val="FFFFFF"/>
            </a:solidFill>
            <a:ln w="9525" algn="ctr">
              <a:noFill/>
              <a:round/>
              <a:headEnd/>
              <a:tailEnd/>
            </a:ln>
          </p:spPr>
          <p:txBody>
            <a:bodyPr lIns="82124" tIns="41061" rIns="82124" bIns="41061" anchor="ctr"/>
            <a:lstStyle/>
            <a:p>
              <a:endParaRPr lang="en-US"/>
            </a:p>
          </p:txBody>
        </p:sp>
        <p:sp>
          <p:nvSpPr>
            <p:cNvPr id="8299" name="Oval 70"/>
            <p:cNvSpPr>
              <a:spLocks noChangeArrowheads="1"/>
            </p:cNvSpPr>
            <p:nvPr/>
          </p:nvSpPr>
          <p:spPr bwMode="auto">
            <a:xfrm>
              <a:off x="262" y="1850"/>
              <a:ext cx="264" cy="264"/>
            </a:xfrm>
            <a:prstGeom prst="ellipse">
              <a:avLst/>
            </a:prstGeom>
            <a:solidFill>
              <a:srgbClr val="497E2E"/>
            </a:solidFill>
            <a:ln w="9525" algn="ctr">
              <a:noFill/>
              <a:round/>
              <a:headEnd/>
              <a:tailEnd/>
            </a:ln>
          </p:spPr>
          <p:txBody>
            <a:bodyPr vert="eaVert" wrap="none" anchor="ctr"/>
            <a:lstStyle/>
            <a:p>
              <a:endParaRPr lang="en-US"/>
            </a:p>
          </p:txBody>
        </p:sp>
        <p:sp>
          <p:nvSpPr>
            <p:cNvPr id="8300" name="Oval 71"/>
            <p:cNvSpPr>
              <a:spLocks noChangeArrowheads="1"/>
            </p:cNvSpPr>
            <p:nvPr/>
          </p:nvSpPr>
          <p:spPr bwMode="auto">
            <a:xfrm>
              <a:off x="277" y="1865"/>
              <a:ext cx="234" cy="234"/>
            </a:xfrm>
            <a:prstGeom prst="ellipse">
              <a:avLst/>
            </a:prstGeom>
            <a:gradFill rotWithShape="1">
              <a:gsLst>
                <a:gs pos="0">
                  <a:srgbClr val="FFFFFF">
                    <a:alpha val="35001"/>
                  </a:srgbClr>
                </a:gs>
                <a:gs pos="100000">
                  <a:srgbClr val="FFFFFF">
                    <a:alpha val="0"/>
                  </a:srgbClr>
                </a:gs>
              </a:gsLst>
              <a:lin ang="5400000" scaled="1"/>
            </a:gradFill>
            <a:ln w="9525" algn="ctr">
              <a:noFill/>
              <a:round/>
              <a:headEnd/>
              <a:tailEnd/>
            </a:ln>
          </p:spPr>
          <p:txBody>
            <a:bodyPr wrap="none" lIns="73025" tIns="36511" rIns="73025" bIns="36511" anchor="ctr"/>
            <a:lstStyle/>
            <a:p>
              <a:endParaRPr lang="en-US"/>
            </a:p>
          </p:txBody>
        </p:sp>
        <p:sp>
          <p:nvSpPr>
            <p:cNvPr id="8301" name="Oval 72"/>
            <p:cNvSpPr>
              <a:spLocks noChangeArrowheads="1"/>
            </p:cNvSpPr>
            <p:nvPr/>
          </p:nvSpPr>
          <p:spPr bwMode="auto">
            <a:xfrm>
              <a:off x="328" y="1870"/>
              <a:ext cx="132" cy="96"/>
            </a:xfrm>
            <a:prstGeom prst="ellipse">
              <a:avLst/>
            </a:prstGeom>
            <a:gradFill rotWithShape="1">
              <a:gsLst>
                <a:gs pos="0">
                  <a:srgbClr val="FFFFFF">
                    <a:alpha val="35001"/>
                  </a:srgbClr>
                </a:gs>
                <a:gs pos="100000">
                  <a:srgbClr val="FFFFFF">
                    <a:alpha val="0"/>
                  </a:srgbClr>
                </a:gs>
              </a:gsLst>
              <a:lin ang="5400000" scaled="1"/>
            </a:gradFill>
            <a:ln w="9525" algn="ctr">
              <a:noFill/>
              <a:round/>
              <a:headEnd/>
              <a:tailEnd/>
            </a:ln>
          </p:spPr>
          <p:txBody>
            <a:bodyPr wrap="none" lIns="73025" tIns="36511" rIns="73025" bIns="36511" anchor="ctr"/>
            <a:lstStyle/>
            <a:p>
              <a:endParaRPr lang="en-US"/>
            </a:p>
          </p:txBody>
        </p:sp>
        <p:sp>
          <p:nvSpPr>
            <p:cNvPr id="8302" name="AutoShape 20"/>
            <p:cNvSpPr>
              <a:spLocks noChangeArrowheads="1"/>
            </p:cNvSpPr>
            <p:nvPr/>
          </p:nvSpPr>
          <p:spPr bwMode="auto">
            <a:xfrm>
              <a:off x="343" y="1914"/>
              <a:ext cx="106" cy="136"/>
            </a:xfrm>
            <a:prstGeom prst="chevron">
              <a:avLst>
                <a:gd name="adj" fmla="val 42426"/>
              </a:avLst>
            </a:prstGeom>
            <a:solidFill>
              <a:schemeClr val="tx1"/>
            </a:solidFill>
            <a:ln w="9525" algn="ctr">
              <a:noFill/>
              <a:miter lim="800000"/>
              <a:headEnd/>
              <a:tailEnd/>
            </a:ln>
          </p:spPr>
          <p:txBody>
            <a:bodyPr wrap="none" anchor="ctr"/>
            <a:lstStyle/>
            <a:p>
              <a:pPr algn="l" eaLnBrk="1" hangingPunct="1">
                <a:lnSpc>
                  <a:spcPct val="100000"/>
                </a:lnSpc>
              </a:pPr>
              <a:endParaRPr lang="en-US">
                <a:solidFill>
                  <a:schemeClr val="bg1"/>
                </a:solidFill>
              </a:endParaRPr>
            </a:p>
          </p:txBody>
        </p:sp>
      </p:grpSp>
      <p:sp>
        <p:nvSpPr>
          <p:cNvPr id="1163365" name="Text Box 101"/>
          <p:cNvSpPr txBox="1">
            <a:spLocks noChangeArrowheads="1"/>
          </p:cNvSpPr>
          <p:nvPr/>
        </p:nvSpPr>
        <p:spPr bwMode="auto">
          <a:xfrm>
            <a:off x="3409950" y="1674813"/>
            <a:ext cx="863600" cy="330200"/>
          </a:xfrm>
          <a:prstGeom prst="rect">
            <a:avLst/>
          </a:prstGeom>
          <a:noFill/>
          <a:ln w="9525" algn="ctr">
            <a:noFill/>
            <a:miter lim="800000"/>
            <a:headEnd/>
            <a:tailEnd/>
          </a:ln>
        </p:spPr>
        <p:txBody>
          <a:bodyPr wrap="none" lIns="82124" tIns="41061" rIns="82124" bIns="41061"/>
          <a:lstStyle/>
          <a:p>
            <a:pPr algn="r" defTabSz="814388"/>
            <a:endParaRPr lang="en-US" sz="1800" dirty="0">
              <a:solidFill>
                <a:schemeClr val="bg1"/>
              </a:solidFill>
            </a:endParaRPr>
          </a:p>
        </p:txBody>
      </p:sp>
      <p:sp>
        <p:nvSpPr>
          <p:cNvPr id="1163366" name="Text Box 102"/>
          <p:cNvSpPr txBox="1">
            <a:spLocks noChangeArrowheads="1"/>
          </p:cNvSpPr>
          <p:nvPr/>
        </p:nvSpPr>
        <p:spPr bwMode="auto">
          <a:xfrm>
            <a:off x="3651250" y="2371725"/>
            <a:ext cx="622300" cy="330200"/>
          </a:xfrm>
          <a:prstGeom prst="rect">
            <a:avLst/>
          </a:prstGeom>
          <a:noFill/>
          <a:ln w="9525" algn="ctr">
            <a:noFill/>
            <a:miter lim="800000"/>
            <a:headEnd/>
            <a:tailEnd/>
          </a:ln>
        </p:spPr>
        <p:txBody>
          <a:bodyPr wrap="none" lIns="82124" tIns="41061" rIns="82124" bIns="41061"/>
          <a:lstStyle/>
          <a:p>
            <a:pPr algn="r" defTabSz="814388"/>
            <a:endParaRPr lang="en-US" sz="1800" dirty="0">
              <a:solidFill>
                <a:schemeClr val="bg1"/>
              </a:solidFill>
            </a:endParaRPr>
          </a:p>
        </p:txBody>
      </p:sp>
      <p:sp>
        <p:nvSpPr>
          <p:cNvPr id="1163367" name="Text Box 103"/>
          <p:cNvSpPr txBox="1">
            <a:spLocks noChangeArrowheads="1"/>
          </p:cNvSpPr>
          <p:nvPr/>
        </p:nvSpPr>
        <p:spPr bwMode="auto">
          <a:xfrm>
            <a:off x="3524250" y="3078163"/>
            <a:ext cx="749300" cy="330200"/>
          </a:xfrm>
          <a:prstGeom prst="rect">
            <a:avLst/>
          </a:prstGeom>
          <a:noFill/>
          <a:ln w="9525" algn="ctr">
            <a:noFill/>
            <a:miter lim="800000"/>
            <a:headEnd/>
            <a:tailEnd/>
          </a:ln>
        </p:spPr>
        <p:txBody>
          <a:bodyPr wrap="none" lIns="82124" tIns="41061" rIns="82124" bIns="41061"/>
          <a:lstStyle/>
          <a:p>
            <a:pPr algn="r" defTabSz="814388"/>
            <a:endParaRPr lang="en-US" sz="1800" dirty="0">
              <a:solidFill>
                <a:schemeClr val="bg1"/>
              </a:solidFill>
            </a:endParaRPr>
          </a:p>
        </p:txBody>
      </p:sp>
      <p:sp>
        <p:nvSpPr>
          <p:cNvPr id="8216" name="Rectangle 113"/>
          <p:cNvSpPr>
            <a:spLocks noChangeArrowheads="1"/>
          </p:cNvSpPr>
          <p:nvPr/>
        </p:nvSpPr>
        <p:spPr bwMode="white">
          <a:xfrm>
            <a:off x="1150938" y="6672263"/>
            <a:ext cx="2022475" cy="188912"/>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pPr>
            <a:r>
              <a:rPr lang="en-US" sz="700">
                <a:solidFill>
                  <a:srgbClr val="8E8E95"/>
                </a:solidFill>
              </a:rPr>
              <a:t>© 2009 Cisco Systems, Inc. All rights reserved.</a:t>
            </a:r>
          </a:p>
        </p:txBody>
      </p:sp>
      <p:sp>
        <p:nvSpPr>
          <p:cNvPr id="8217" name="Rectangle 114"/>
          <p:cNvSpPr>
            <a:spLocks noChangeArrowheads="1"/>
          </p:cNvSpPr>
          <p:nvPr/>
        </p:nvSpPr>
        <p:spPr bwMode="auto">
          <a:xfrm>
            <a:off x="3173413" y="6672263"/>
            <a:ext cx="877887"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pPr>
            <a:r>
              <a:rPr lang="en-US" sz="700">
                <a:solidFill>
                  <a:srgbClr val="8E8E95"/>
                </a:solidFill>
              </a:rPr>
              <a:t>Cisco Confidential</a:t>
            </a:r>
          </a:p>
        </p:txBody>
      </p:sp>
      <p:sp>
        <p:nvSpPr>
          <p:cNvPr id="8218" name="Rectangle 115"/>
          <p:cNvSpPr>
            <a:spLocks noChangeArrowheads="1"/>
          </p:cNvSpPr>
          <p:nvPr/>
        </p:nvSpPr>
        <p:spPr bwMode="white">
          <a:xfrm>
            <a:off x="193675" y="6672263"/>
            <a:ext cx="962025" cy="188912"/>
          </a:xfrm>
          <a:prstGeom prst="rect">
            <a:avLst/>
          </a:prstGeom>
          <a:noFill/>
          <a:ln w="9525">
            <a:noFill/>
            <a:miter lim="800000"/>
            <a:headEnd/>
            <a:tailEnd/>
          </a:ln>
        </p:spPr>
        <p:txBody>
          <a:bodyPr lIns="82124" tIns="41061" rIns="82124" bIns="41061" anchor="b">
            <a:spAutoFit/>
          </a:bodyPr>
          <a:lstStyle/>
          <a:p>
            <a:pPr algn="l" defTabSz="814388">
              <a:lnSpc>
                <a:spcPct val="100000"/>
              </a:lnSpc>
            </a:pPr>
            <a:r>
              <a:rPr lang="en-US" sz="700">
                <a:solidFill>
                  <a:srgbClr val="8E8E95"/>
                </a:solidFill>
              </a:rPr>
              <a:t>Presentation_ID</a:t>
            </a:r>
          </a:p>
        </p:txBody>
      </p:sp>
      <p:sp>
        <p:nvSpPr>
          <p:cNvPr id="8219" name="Rectangle 116"/>
          <p:cNvSpPr>
            <a:spLocks noChangeArrowheads="1"/>
          </p:cNvSpPr>
          <p:nvPr/>
        </p:nvSpPr>
        <p:spPr bwMode="auto">
          <a:xfrm>
            <a:off x="8682038" y="6626225"/>
            <a:ext cx="234950"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pPr>
            <a:fld id="{816F8977-4590-4069-A3C5-B42592F49438}" type="slidenum">
              <a:rPr lang="en-US" sz="1000">
                <a:solidFill>
                  <a:srgbClr val="8E8E95"/>
                </a:solidFill>
              </a:rPr>
              <a:pPr algn="r" defTabSz="814388">
                <a:lnSpc>
                  <a:spcPct val="100000"/>
                </a:lnSpc>
              </a:pPr>
              <a:t>16</a:t>
            </a:fld>
            <a:endParaRPr lang="en-US" sz="1000">
              <a:solidFill>
                <a:srgbClr val="8E8E95"/>
              </a:solidFill>
            </a:endParaRPr>
          </a:p>
        </p:txBody>
      </p:sp>
      <p:sp>
        <p:nvSpPr>
          <p:cNvPr id="8220" name="Rectangle 117"/>
          <p:cNvSpPr>
            <a:spLocks noChangeArrowheads="1"/>
          </p:cNvSpPr>
          <p:nvPr/>
        </p:nvSpPr>
        <p:spPr bwMode="auto">
          <a:xfrm>
            <a:off x="1239838" y="6407150"/>
            <a:ext cx="5381625" cy="188913"/>
          </a:xfrm>
          <a:prstGeom prst="rect">
            <a:avLst/>
          </a:prstGeom>
          <a:noFill/>
          <a:ln w="9525">
            <a:noFill/>
            <a:miter lim="800000"/>
            <a:headEnd/>
            <a:tailEnd/>
          </a:ln>
        </p:spPr>
        <p:txBody>
          <a:bodyPr lIns="80962" tIns="41275" rIns="80962" bIns="41275" anchor="b"/>
          <a:lstStyle/>
          <a:p>
            <a:pPr algn="l" defTabSz="804863">
              <a:lnSpc>
                <a:spcPct val="100000"/>
              </a:lnSpc>
              <a:spcBef>
                <a:spcPct val="50000"/>
              </a:spcBef>
            </a:pPr>
            <a:endParaRPr lang="en-US" sz="700" dirty="0">
              <a:solidFill>
                <a:srgbClr val="808080"/>
              </a:solidFill>
            </a:endParaRPr>
          </a:p>
        </p:txBody>
      </p:sp>
      <p:sp>
        <p:nvSpPr>
          <p:cNvPr id="8221" name="Rectangle 151"/>
          <p:cNvSpPr>
            <a:spLocks noChangeArrowheads="1"/>
          </p:cNvSpPr>
          <p:nvPr/>
        </p:nvSpPr>
        <p:spPr bwMode="auto">
          <a:xfrm>
            <a:off x="4699000" y="1565275"/>
            <a:ext cx="3678238" cy="523875"/>
          </a:xfrm>
          <a:prstGeom prst="rect">
            <a:avLst/>
          </a:prstGeom>
          <a:solidFill>
            <a:srgbClr val="FFFFFF">
              <a:alpha val="50195"/>
            </a:srgbClr>
          </a:solidFill>
          <a:ln w="9525" algn="ctr">
            <a:noFill/>
            <a:miter lim="800000"/>
            <a:headEnd/>
            <a:tailEnd/>
          </a:ln>
        </p:spPr>
        <p:txBody>
          <a:bodyPr lIns="82124" tIns="41061" rIns="82124" bIns="41061" anchor="ctr"/>
          <a:lstStyle/>
          <a:p>
            <a:endParaRPr lang="en-US"/>
          </a:p>
        </p:txBody>
      </p:sp>
      <p:sp>
        <p:nvSpPr>
          <p:cNvPr id="8222" name="Title 1"/>
          <p:cNvSpPr>
            <a:spLocks/>
          </p:cNvSpPr>
          <p:nvPr/>
        </p:nvSpPr>
        <p:spPr bwMode="auto">
          <a:xfrm>
            <a:off x="4767263" y="1616075"/>
            <a:ext cx="2112962" cy="422275"/>
          </a:xfrm>
          <a:prstGeom prst="rect">
            <a:avLst/>
          </a:prstGeom>
          <a:noFill/>
          <a:ln w="9525" algn="ctr">
            <a:noFill/>
            <a:miter lim="800000"/>
            <a:headEnd/>
            <a:tailEnd/>
          </a:ln>
        </p:spPr>
        <p:txBody>
          <a:bodyPr lIns="0" tIns="0" rIns="0" bIns="0" anchor="ctr"/>
          <a:lstStyle/>
          <a:p>
            <a:pPr algn="l" defTabSz="814388" eaLnBrk="1" hangingPunct="1"/>
            <a:r>
              <a:rPr lang="en-US" sz="1700" dirty="0" smtClean="0">
                <a:solidFill>
                  <a:srgbClr val="015F85"/>
                </a:solidFill>
              </a:rPr>
              <a:t>Project Manager</a:t>
            </a:r>
            <a:endParaRPr lang="en-US" sz="1700" dirty="0">
              <a:solidFill>
                <a:srgbClr val="015F85"/>
              </a:solidFill>
            </a:endParaRPr>
          </a:p>
        </p:txBody>
      </p:sp>
      <p:sp>
        <p:nvSpPr>
          <p:cNvPr id="8223" name="Rectangle 160"/>
          <p:cNvSpPr>
            <a:spLocks noChangeArrowheads="1"/>
          </p:cNvSpPr>
          <p:nvPr/>
        </p:nvSpPr>
        <p:spPr bwMode="auto">
          <a:xfrm>
            <a:off x="4699000" y="2270125"/>
            <a:ext cx="3678238" cy="523875"/>
          </a:xfrm>
          <a:prstGeom prst="rect">
            <a:avLst/>
          </a:prstGeom>
          <a:solidFill>
            <a:srgbClr val="FFFFFF">
              <a:alpha val="50195"/>
            </a:srgbClr>
          </a:solidFill>
          <a:ln w="9525" algn="ctr">
            <a:noFill/>
            <a:miter lim="800000"/>
            <a:headEnd/>
            <a:tailEnd/>
          </a:ln>
        </p:spPr>
        <p:txBody>
          <a:bodyPr lIns="82124" tIns="41061" rIns="82124" bIns="41061" anchor="ctr"/>
          <a:lstStyle/>
          <a:p>
            <a:endParaRPr lang="en-US"/>
          </a:p>
        </p:txBody>
      </p:sp>
      <p:sp>
        <p:nvSpPr>
          <p:cNvPr id="8224" name="Title 1"/>
          <p:cNvSpPr>
            <a:spLocks/>
          </p:cNvSpPr>
          <p:nvPr/>
        </p:nvSpPr>
        <p:spPr bwMode="auto">
          <a:xfrm>
            <a:off x="4767263" y="2320925"/>
            <a:ext cx="2112962" cy="422275"/>
          </a:xfrm>
          <a:prstGeom prst="rect">
            <a:avLst/>
          </a:prstGeom>
          <a:noFill/>
          <a:ln w="9525" algn="ctr">
            <a:noFill/>
            <a:miter lim="800000"/>
            <a:headEnd/>
            <a:tailEnd/>
          </a:ln>
        </p:spPr>
        <p:txBody>
          <a:bodyPr lIns="0" tIns="0" rIns="0" bIns="0" anchor="ctr"/>
          <a:lstStyle/>
          <a:p>
            <a:pPr algn="l" defTabSz="814388" eaLnBrk="1" hangingPunct="1"/>
            <a:r>
              <a:rPr lang="en-US" sz="1700" dirty="0" smtClean="0">
                <a:solidFill>
                  <a:srgbClr val="015F85"/>
                </a:solidFill>
              </a:rPr>
              <a:t>Finance Subject Matter Experts</a:t>
            </a:r>
            <a:endParaRPr lang="en-US" sz="1700" dirty="0">
              <a:solidFill>
                <a:srgbClr val="015F85"/>
              </a:solidFill>
            </a:endParaRPr>
          </a:p>
        </p:txBody>
      </p:sp>
      <p:sp>
        <p:nvSpPr>
          <p:cNvPr id="8225" name="Rectangle 169"/>
          <p:cNvSpPr>
            <a:spLocks noChangeArrowheads="1"/>
          </p:cNvSpPr>
          <p:nvPr/>
        </p:nvSpPr>
        <p:spPr bwMode="auto">
          <a:xfrm>
            <a:off x="4699000" y="2974975"/>
            <a:ext cx="3678238" cy="523875"/>
          </a:xfrm>
          <a:prstGeom prst="rect">
            <a:avLst/>
          </a:prstGeom>
          <a:solidFill>
            <a:srgbClr val="FFFFFF">
              <a:alpha val="50195"/>
            </a:srgbClr>
          </a:solidFill>
          <a:ln w="9525" algn="ctr">
            <a:noFill/>
            <a:miter lim="800000"/>
            <a:headEnd/>
            <a:tailEnd/>
          </a:ln>
        </p:spPr>
        <p:txBody>
          <a:bodyPr lIns="82124" tIns="41061" rIns="82124" bIns="41061" anchor="ctr"/>
          <a:lstStyle/>
          <a:p>
            <a:endParaRPr lang="en-US"/>
          </a:p>
        </p:txBody>
      </p:sp>
      <p:sp>
        <p:nvSpPr>
          <p:cNvPr id="8226" name="Title 1"/>
          <p:cNvSpPr>
            <a:spLocks/>
          </p:cNvSpPr>
          <p:nvPr/>
        </p:nvSpPr>
        <p:spPr bwMode="auto">
          <a:xfrm>
            <a:off x="4767263" y="3025775"/>
            <a:ext cx="2662237" cy="422275"/>
          </a:xfrm>
          <a:prstGeom prst="rect">
            <a:avLst/>
          </a:prstGeom>
          <a:noFill/>
          <a:ln w="9525" algn="ctr">
            <a:noFill/>
            <a:miter lim="800000"/>
            <a:headEnd/>
            <a:tailEnd/>
          </a:ln>
        </p:spPr>
        <p:txBody>
          <a:bodyPr lIns="0" tIns="0" rIns="0" bIns="0" anchor="ctr"/>
          <a:lstStyle/>
          <a:p>
            <a:pPr algn="l" defTabSz="814388" eaLnBrk="1" hangingPunct="1"/>
            <a:r>
              <a:rPr lang="en-US" sz="1700" dirty="0" smtClean="0">
                <a:solidFill>
                  <a:srgbClr val="015F85"/>
                </a:solidFill>
              </a:rPr>
              <a:t>Database Administrator</a:t>
            </a:r>
            <a:endParaRPr lang="en-US" sz="1700" dirty="0">
              <a:solidFill>
                <a:srgbClr val="015F85"/>
              </a:solidFill>
            </a:endParaRPr>
          </a:p>
        </p:txBody>
      </p:sp>
      <p:sp>
        <p:nvSpPr>
          <p:cNvPr id="1163442" name="Text Box 178"/>
          <p:cNvSpPr txBox="1">
            <a:spLocks noChangeArrowheads="1"/>
          </p:cNvSpPr>
          <p:nvPr/>
        </p:nvSpPr>
        <p:spPr bwMode="auto">
          <a:xfrm>
            <a:off x="7286625" y="1674813"/>
            <a:ext cx="863600" cy="330200"/>
          </a:xfrm>
          <a:prstGeom prst="rect">
            <a:avLst/>
          </a:prstGeom>
          <a:noFill/>
          <a:ln w="9525" algn="ctr">
            <a:noFill/>
            <a:miter lim="800000"/>
            <a:headEnd/>
            <a:tailEnd/>
          </a:ln>
        </p:spPr>
        <p:txBody>
          <a:bodyPr wrap="none" lIns="82124" tIns="41061" rIns="82124" bIns="41061"/>
          <a:lstStyle/>
          <a:p>
            <a:pPr algn="r" defTabSz="814388"/>
            <a:endParaRPr lang="en-US" sz="1800" dirty="0">
              <a:solidFill>
                <a:schemeClr val="bg1"/>
              </a:solidFill>
            </a:endParaRPr>
          </a:p>
        </p:txBody>
      </p:sp>
      <p:sp>
        <p:nvSpPr>
          <p:cNvPr id="1163443" name="Text Box 179"/>
          <p:cNvSpPr txBox="1">
            <a:spLocks noChangeArrowheads="1"/>
          </p:cNvSpPr>
          <p:nvPr/>
        </p:nvSpPr>
        <p:spPr bwMode="auto">
          <a:xfrm>
            <a:off x="7527925" y="2371725"/>
            <a:ext cx="622300" cy="330200"/>
          </a:xfrm>
          <a:prstGeom prst="rect">
            <a:avLst/>
          </a:prstGeom>
          <a:noFill/>
          <a:ln w="9525" algn="ctr">
            <a:noFill/>
            <a:miter lim="800000"/>
            <a:headEnd/>
            <a:tailEnd/>
          </a:ln>
        </p:spPr>
        <p:txBody>
          <a:bodyPr wrap="none" lIns="82124" tIns="41061" rIns="82124" bIns="41061"/>
          <a:lstStyle/>
          <a:p>
            <a:pPr algn="r" defTabSz="814388"/>
            <a:endParaRPr lang="en-US" sz="1800" dirty="0">
              <a:solidFill>
                <a:schemeClr val="bg1"/>
              </a:solidFill>
            </a:endParaRPr>
          </a:p>
        </p:txBody>
      </p:sp>
      <p:sp>
        <p:nvSpPr>
          <p:cNvPr id="1163444" name="Text Box 180"/>
          <p:cNvSpPr txBox="1">
            <a:spLocks noChangeArrowheads="1"/>
          </p:cNvSpPr>
          <p:nvPr/>
        </p:nvSpPr>
        <p:spPr bwMode="auto">
          <a:xfrm>
            <a:off x="7400925" y="3078163"/>
            <a:ext cx="749300" cy="330200"/>
          </a:xfrm>
          <a:prstGeom prst="rect">
            <a:avLst/>
          </a:prstGeom>
          <a:noFill/>
          <a:ln w="9525" algn="ctr">
            <a:noFill/>
            <a:miter lim="800000"/>
            <a:headEnd/>
            <a:tailEnd/>
          </a:ln>
        </p:spPr>
        <p:txBody>
          <a:bodyPr wrap="none" lIns="82124" tIns="41061" rIns="82124" bIns="41061"/>
          <a:lstStyle/>
          <a:p>
            <a:pPr algn="r" defTabSz="814388"/>
            <a:endParaRPr lang="en-US" sz="1800" dirty="0">
              <a:solidFill>
                <a:schemeClr val="bg1"/>
              </a:solidFill>
            </a:endParaRPr>
          </a:p>
        </p:txBody>
      </p:sp>
      <p:grpSp>
        <p:nvGrpSpPr>
          <p:cNvPr id="5" name="Group 181"/>
          <p:cNvGrpSpPr>
            <a:grpSpLocks/>
          </p:cNvGrpSpPr>
          <p:nvPr/>
        </p:nvGrpSpPr>
        <p:grpSpPr bwMode="auto">
          <a:xfrm flipH="1">
            <a:off x="8112125" y="1520825"/>
            <a:ext cx="612775" cy="612775"/>
            <a:chOff x="201" y="1799"/>
            <a:chExt cx="386" cy="386"/>
          </a:xfrm>
        </p:grpSpPr>
        <p:pic>
          <p:nvPicPr>
            <p:cNvPr id="8291" name="Picture 182" descr="circle_shadow1"/>
            <p:cNvPicPr preferRelativeResize="0">
              <a:picLocks noChangeAspect="1" noChangeArrowheads="1"/>
            </p:cNvPicPr>
            <p:nvPr/>
          </p:nvPicPr>
          <p:blipFill>
            <a:blip r:embed="rId3" cstate="print"/>
            <a:srcRect/>
            <a:stretch>
              <a:fillRect/>
            </a:stretch>
          </p:blipFill>
          <p:spPr bwMode="auto">
            <a:xfrm>
              <a:off x="201" y="1799"/>
              <a:ext cx="386" cy="386"/>
            </a:xfrm>
            <a:prstGeom prst="rect">
              <a:avLst/>
            </a:prstGeom>
            <a:noFill/>
            <a:ln w="9525">
              <a:noFill/>
              <a:miter lim="800000"/>
              <a:headEnd/>
              <a:tailEnd/>
            </a:ln>
          </p:spPr>
        </p:pic>
        <p:sp>
          <p:nvSpPr>
            <p:cNvPr id="8292" name="Oval 183"/>
            <p:cNvSpPr>
              <a:spLocks noChangeArrowheads="1"/>
            </p:cNvSpPr>
            <p:nvPr/>
          </p:nvSpPr>
          <p:spPr bwMode="auto">
            <a:xfrm>
              <a:off x="235" y="1823"/>
              <a:ext cx="318" cy="318"/>
            </a:xfrm>
            <a:prstGeom prst="ellipse">
              <a:avLst/>
            </a:prstGeom>
            <a:solidFill>
              <a:srgbClr val="FFFFFF"/>
            </a:solidFill>
            <a:ln w="9525" algn="ctr">
              <a:noFill/>
              <a:round/>
              <a:headEnd/>
              <a:tailEnd/>
            </a:ln>
          </p:spPr>
          <p:txBody>
            <a:bodyPr lIns="82124" tIns="41061" rIns="82124" bIns="41061" anchor="ctr"/>
            <a:lstStyle/>
            <a:p>
              <a:endParaRPr lang="en-US"/>
            </a:p>
          </p:txBody>
        </p:sp>
        <p:sp>
          <p:nvSpPr>
            <p:cNvPr id="8293" name="Oval 184"/>
            <p:cNvSpPr>
              <a:spLocks noChangeArrowheads="1"/>
            </p:cNvSpPr>
            <p:nvPr/>
          </p:nvSpPr>
          <p:spPr bwMode="auto">
            <a:xfrm>
              <a:off x="262" y="1850"/>
              <a:ext cx="264" cy="264"/>
            </a:xfrm>
            <a:prstGeom prst="ellipse">
              <a:avLst/>
            </a:prstGeom>
            <a:solidFill>
              <a:srgbClr val="497E2E"/>
            </a:solidFill>
            <a:ln w="9525" algn="ctr">
              <a:noFill/>
              <a:round/>
              <a:headEnd/>
              <a:tailEnd/>
            </a:ln>
          </p:spPr>
          <p:txBody>
            <a:bodyPr vert="eaVert" wrap="none" anchor="ctr"/>
            <a:lstStyle/>
            <a:p>
              <a:endParaRPr lang="en-US"/>
            </a:p>
          </p:txBody>
        </p:sp>
        <p:sp>
          <p:nvSpPr>
            <p:cNvPr id="8294" name="Oval 185"/>
            <p:cNvSpPr>
              <a:spLocks noChangeArrowheads="1"/>
            </p:cNvSpPr>
            <p:nvPr/>
          </p:nvSpPr>
          <p:spPr bwMode="auto">
            <a:xfrm>
              <a:off x="277" y="1865"/>
              <a:ext cx="234" cy="234"/>
            </a:xfrm>
            <a:prstGeom prst="ellipse">
              <a:avLst/>
            </a:prstGeom>
            <a:gradFill rotWithShape="1">
              <a:gsLst>
                <a:gs pos="0">
                  <a:srgbClr val="FFFFFF">
                    <a:alpha val="35001"/>
                  </a:srgbClr>
                </a:gs>
                <a:gs pos="100000">
                  <a:srgbClr val="FFFFFF">
                    <a:alpha val="0"/>
                  </a:srgbClr>
                </a:gs>
              </a:gsLst>
              <a:lin ang="5400000" scaled="1"/>
            </a:gradFill>
            <a:ln w="9525" algn="ctr">
              <a:noFill/>
              <a:round/>
              <a:headEnd/>
              <a:tailEnd/>
            </a:ln>
          </p:spPr>
          <p:txBody>
            <a:bodyPr wrap="none" lIns="73025" tIns="36511" rIns="73025" bIns="36511" anchor="ctr"/>
            <a:lstStyle/>
            <a:p>
              <a:endParaRPr lang="en-US"/>
            </a:p>
          </p:txBody>
        </p:sp>
        <p:sp>
          <p:nvSpPr>
            <p:cNvPr id="8295" name="Oval 186"/>
            <p:cNvSpPr>
              <a:spLocks noChangeArrowheads="1"/>
            </p:cNvSpPr>
            <p:nvPr/>
          </p:nvSpPr>
          <p:spPr bwMode="auto">
            <a:xfrm>
              <a:off x="328" y="1870"/>
              <a:ext cx="132" cy="96"/>
            </a:xfrm>
            <a:prstGeom prst="ellipse">
              <a:avLst/>
            </a:prstGeom>
            <a:gradFill rotWithShape="1">
              <a:gsLst>
                <a:gs pos="0">
                  <a:srgbClr val="FFFFFF">
                    <a:alpha val="35001"/>
                  </a:srgbClr>
                </a:gs>
                <a:gs pos="100000">
                  <a:srgbClr val="FFFFFF">
                    <a:alpha val="0"/>
                  </a:srgbClr>
                </a:gs>
              </a:gsLst>
              <a:lin ang="5400000" scaled="1"/>
            </a:gradFill>
            <a:ln w="9525" algn="ctr">
              <a:noFill/>
              <a:round/>
              <a:headEnd/>
              <a:tailEnd/>
            </a:ln>
          </p:spPr>
          <p:txBody>
            <a:bodyPr wrap="none" lIns="73025" tIns="36511" rIns="73025" bIns="36511" anchor="ctr"/>
            <a:lstStyle/>
            <a:p>
              <a:endParaRPr lang="en-US"/>
            </a:p>
          </p:txBody>
        </p:sp>
        <p:sp>
          <p:nvSpPr>
            <p:cNvPr id="8296" name="AutoShape 20"/>
            <p:cNvSpPr>
              <a:spLocks noChangeArrowheads="1"/>
            </p:cNvSpPr>
            <p:nvPr/>
          </p:nvSpPr>
          <p:spPr bwMode="auto">
            <a:xfrm>
              <a:off x="343" y="1914"/>
              <a:ext cx="106" cy="136"/>
            </a:xfrm>
            <a:prstGeom prst="chevron">
              <a:avLst>
                <a:gd name="adj" fmla="val 42426"/>
              </a:avLst>
            </a:prstGeom>
            <a:solidFill>
              <a:schemeClr val="tx1"/>
            </a:solidFill>
            <a:ln w="9525">
              <a:noFill/>
              <a:miter lim="800000"/>
              <a:headEnd/>
              <a:tailEnd/>
            </a:ln>
          </p:spPr>
          <p:txBody>
            <a:bodyPr wrap="none" anchor="ctr"/>
            <a:lstStyle/>
            <a:p>
              <a:pPr algn="l" eaLnBrk="1" hangingPunct="1">
                <a:lnSpc>
                  <a:spcPct val="100000"/>
                </a:lnSpc>
              </a:pPr>
              <a:endParaRPr lang="en-US">
                <a:solidFill>
                  <a:schemeClr val="bg1"/>
                </a:solidFill>
              </a:endParaRPr>
            </a:p>
          </p:txBody>
        </p:sp>
      </p:grpSp>
      <p:grpSp>
        <p:nvGrpSpPr>
          <p:cNvPr id="6" name="Group 188"/>
          <p:cNvGrpSpPr>
            <a:grpSpLocks/>
          </p:cNvGrpSpPr>
          <p:nvPr/>
        </p:nvGrpSpPr>
        <p:grpSpPr bwMode="auto">
          <a:xfrm flipH="1">
            <a:off x="8112125" y="2225675"/>
            <a:ext cx="612775" cy="612775"/>
            <a:chOff x="201" y="1799"/>
            <a:chExt cx="386" cy="386"/>
          </a:xfrm>
        </p:grpSpPr>
        <p:pic>
          <p:nvPicPr>
            <p:cNvPr id="8285" name="Picture 189" descr="circle_shadow1"/>
            <p:cNvPicPr preferRelativeResize="0">
              <a:picLocks noChangeAspect="1" noChangeArrowheads="1"/>
            </p:cNvPicPr>
            <p:nvPr/>
          </p:nvPicPr>
          <p:blipFill>
            <a:blip r:embed="rId3" cstate="print"/>
            <a:srcRect/>
            <a:stretch>
              <a:fillRect/>
            </a:stretch>
          </p:blipFill>
          <p:spPr bwMode="auto">
            <a:xfrm>
              <a:off x="201" y="1799"/>
              <a:ext cx="386" cy="386"/>
            </a:xfrm>
            <a:prstGeom prst="rect">
              <a:avLst/>
            </a:prstGeom>
            <a:noFill/>
            <a:ln w="9525">
              <a:noFill/>
              <a:miter lim="800000"/>
              <a:headEnd/>
              <a:tailEnd/>
            </a:ln>
          </p:spPr>
        </p:pic>
        <p:sp>
          <p:nvSpPr>
            <p:cNvPr id="8286" name="Oval 190"/>
            <p:cNvSpPr>
              <a:spLocks noChangeArrowheads="1"/>
            </p:cNvSpPr>
            <p:nvPr/>
          </p:nvSpPr>
          <p:spPr bwMode="auto">
            <a:xfrm>
              <a:off x="235" y="1823"/>
              <a:ext cx="318" cy="318"/>
            </a:xfrm>
            <a:prstGeom prst="ellipse">
              <a:avLst/>
            </a:prstGeom>
            <a:solidFill>
              <a:srgbClr val="FFFFFF"/>
            </a:solidFill>
            <a:ln w="9525" algn="ctr">
              <a:noFill/>
              <a:round/>
              <a:headEnd/>
              <a:tailEnd/>
            </a:ln>
          </p:spPr>
          <p:txBody>
            <a:bodyPr lIns="82124" tIns="41061" rIns="82124" bIns="41061" anchor="ctr"/>
            <a:lstStyle/>
            <a:p>
              <a:endParaRPr lang="en-US"/>
            </a:p>
          </p:txBody>
        </p:sp>
        <p:sp>
          <p:nvSpPr>
            <p:cNvPr id="8287" name="Oval 191"/>
            <p:cNvSpPr>
              <a:spLocks noChangeArrowheads="1"/>
            </p:cNvSpPr>
            <p:nvPr/>
          </p:nvSpPr>
          <p:spPr bwMode="auto">
            <a:xfrm>
              <a:off x="262" y="1850"/>
              <a:ext cx="264" cy="264"/>
            </a:xfrm>
            <a:prstGeom prst="ellipse">
              <a:avLst/>
            </a:prstGeom>
            <a:solidFill>
              <a:srgbClr val="497E2E"/>
            </a:solidFill>
            <a:ln w="9525" algn="ctr">
              <a:noFill/>
              <a:round/>
              <a:headEnd/>
              <a:tailEnd/>
            </a:ln>
          </p:spPr>
          <p:txBody>
            <a:bodyPr vert="eaVert" wrap="none" anchor="ctr"/>
            <a:lstStyle/>
            <a:p>
              <a:endParaRPr lang="en-US"/>
            </a:p>
          </p:txBody>
        </p:sp>
        <p:sp>
          <p:nvSpPr>
            <p:cNvPr id="8288" name="Oval 192"/>
            <p:cNvSpPr>
              <a:spLocks noChangeArrowheads="1"/>
            </p:cNvSpPr>
            <p:nvPr/>
          </p:nvSpPr>
          <p:spPr bwMode="auto">
            <a:xfrm>
              <a:off x="277" y="1865"/>
              <a:ext cx="234" cy="234"/>
            </a:xfrm>
            <a:prstGeom prst="ellipse">
              <a:avLst/>
            </a:prstGeom>
            <a:gradFill rotWithShape="1">
              <a:gsLst>
                <a:gs pos="0">
                  <a:srgbClr val="FFFFFF">
                    <a:alpha val="35001"/>
                  </a:srgbClr>
                </a:gs>
                <a:gs pos="100000">
                  <a:srgbClr val="FFFFFF">
                    <a:alpha val="0"/>
                  </a:srgbClr>
                </a:gs>
              </a:gsLst>
              <a:lin ang="5400000" scaled="1"/>
            </a:gradFill>
            <a:ln w="9525" algn="ctr">
              <a:noFill/>
              <a:round/>
              <a:headEnd/>
              <a:tailEnd/>
            </a:ln>
          </p:spPr>
          <p:txBody>
            <a:bodyPr wrap="none" lIns="73025" tIns="36511" rIns="73025" bIns="36511" anchor="ctr"/>
            <a:lstStyle/>
            <a:p>
              <a:endParaRPr lang="en-US"/>
            </a:p>
          </p:txBody>
        </p:sp>
        <p:sp>
          <p:nvSpPr>
            <p:cNvPr id="8289" name="Oval 193"/>
            <p:cNvSpPr>
              <a:spLocks noChangeArrowheads="1"/>
            </p:cNvSpPr>
            <p:nvPr/>
          </p:nvSpPr>
          <p:spPr bwMode="auto">
            <a:xfrm>
              <a:off x="328" y="1870"/>
              <a:ext cx="132" cy="96"/>
            </a:xfrm>
            <a:prstGeom prst="ellipse">
              <a:avLst/>
            </a:prstGeom>
            <a:gradFill rotWithShape="1">
              <a:gsLst>
                <a:gs pos="0">
                  <a:srgbClr val="FFFFFF">
                    <a:alpha val="35001"/>
                  </a:srgbClr>
                </a:gs>
                <a:gs pos="100000">
                  <a:srgbClr val="FFFFFF">
                    <a:alpha val="0"/>
                  </a:srgbClr>
                </a:gs>
              </a:gsLst>
              <a:lin ang="5400000" scaled="1"/>
            </a:gradFill>
            <a:ln w="9525" algn="ctr">
              <a:noFill/>
              <a:round/>
              <a:headEnd/>
              <a:tailEnd/>
            </a:ln>
          </p:spPr>
          <p:txBody>
            <a:bodyPr wrap="none" lIns="73025" tIns="36511" rIns="73025" bIns="36511" anchor="ctr"/>
            <a:lstStyle/>
            <a:p>
              <a:endParaRPr lang="en-US"/>
            </a:p>
          </p:txBody>
        </p:sp>
        <p:sp>
          <p:nvSpPr>
            <p:cNvPr id="8290" name="AutoShape 20"/>
            <p:cNvSpPr>
              <a:spLocks noChangeArrowheads="1"/>
            </p:cNvSpPr>
            <p:nvPr/>
          </p:nvSpPr>
          <p:spPr bwMode="auto">
            <a:xfrm>
              <a:off x="343" y="1914"/>
              <a:ext cx="106" cy="136"/>
            </a:xfrm>
            <a:prstGeom prst="chevron">
              <a:avLst>
                <a:gd name="adj" fmla="val 42426"/>
              </a:avLst>
            </a:prstGeom>
            <a:solidFill>
              <a:schemeClr val="tx1"/>
            </a:solidFill>
            <a:ln w="9525" algn="ctr">
              <a:noFill/>
              <a:miter lim="800000"/>
              <a:headEnd/>
              <a:tailEnd/>
            </a:ln>
          </p:spPr>
          <p:txBody>
            <a:bodyPr wrap="none" anchor="ctr"/>
            <a:lstStyle/>
            <a:p>
              <a:pPr algn="l" eaLnBrk="1" hangingPunct="1">
                <a:lnSpc>
                  <a:spcPct val="100000"/>
                </a:lnSpc>
              </a:pPr>
              <a:endParaRPr lang="en-US">
                <a:solidFill>
                  <a:schemeClr val="bg1"/>
                </a:solidFill>
              </a:endParaRPr>
            </a:p>
          </p:txBody>
        </p:sp>
      </p:grpSp>
      <p:grpSp>
        <p:nvGrpSpPr>
          <p:cNvPr id="7" name="Group 195"/>
          <p:cNvGrpSpPr>
            <a:grpSpLocks/>
          </p:cNvGrpSpPr>
          <p:nvPr/>
        </p:nvGrpSpPr>
        <p:grpSpPr bwMode="auto">
          <a:xfrm flipH="1">
            <a:off x="8112125" y="2930525"/>
            <a:ext cx="612775" cy="612775"/>
            <a:chOff x="201" y="1799"/>
            <a:chExt cx="386" cy="386"/>
          </a:xfrm>
        </p:grpSpPr>
        <p:pic>
          <p:nvPicPr>
            <p:cNvPr id="8279" name="Picture 196" descr="circle_shadow1"/>
            <p:cNvPicPr preferRelativeResize="0">
              <a:picLocks noChangeAspect="1" noChangeArrowheads="1"/>
            </p:cNvPicPr>
            <p:nvPr/>
          </p:nvPicPr>
          <p:blipFill>
            <a:blip r:embed="rId3" cstate="print"/>
            <a:srcRect/>
            <a:stretch>
              <a:fillRect/>
            </a:stretch>
          </p:blipFill>
          <p:spPr bwMode="auto">
            <a:xfrm>
              <a:off x="201" y="1799"/>
              <a:ext cx="386" cy="386"/>
            </a:xfrm>
            <a:prstGeom prst="rect">
              <a:avLst/>
            </a:prstGeom>
            <a:noFill/>
            <a:ln w="9525">
              <a:noFill/>
              <a:miter lim="800000"/>
              <a:headEnd/>
              <a:tailEnd/>
            </a:ln>
          </p:spPr>
        </p:pic>
        <p:sp>
          <p:nvSpPr>
            <p:cNvPr id="8280" name="Oval 197"/>
            <p:cNvSpPr>
              <a:spLocks noChangeArrowheads="1"/>
            </p:cNvSpPr>
            <p:nvPr/>
          </p:nvSpPr>
          <p:spPr bwMode="auto">
            <a:xfrm>
              <a:off x="235" y="1823"/>
              <a:ext cx="318" cy="318"/>
            </a:xfrm>
            <a:prstGeom prst="ellipse">
              <a:avLst/>
            </a:prstGeom>
            <a:solidFill>
              <a:srgbClr val="FFFFFF"/>
            </a:solidFill>
            <a:ln w="9525" algn="ctr">
              <a:noFill/>
              <a:round/>
              <a:headEnd/>
              <a:tailEnd/>
            </a:ln>
          </p:spPr>
          <p:txBody>
            <a:bodyPr lIns="82124" tIns="41061" rIns="82124" bIns="41061" anchor="ctr"/>
            <a:lstStyle/>
            <a:p>
              <a:endParaRPr lang="en-US"/>
            </a:p>
          </p:txBody>
        </p:sp>
        <p:sp>
          <p:nvSpPr>
            <p:cNvPr id="8281" name="Oval 198"/>
            <p:cNvSpPr>
              <a:spLocks noChangeArrowheads="1"/>
            </p:cNvSpPr>
            <p:nvPr/>
          </p:nvSpPr>
          <p:spPr bwMode="auto">
            <a:xfrm>
              <a:off x="262" y="1850"/>
              <a:ext cx="264" cy="264"/>
            </a:xfrm>
            <a:prstGeom prst="ellipse">
              <a:avLst/>
            </a:prstGeom>
            <a:solidFill>
              <a:srgbClr val="497E2E"/>
            </a:solidFill>
            <a:ln w="9525" algn="ctr">
              <a:noFill/>
              <a:round/>
              <a:headEnd/>
              <a:tailEnd/>
            </a:ln>
          </p:spPr>
          <p:txBody>
            <a:bodyPr vert="eaVert" wrap="none" anchor="ctr"/>
            <a:lstStyle/>
            <a:p>
              <a:endParaRPr lang="en-US"/>
            </a:p>
          </p:txBody>
        </p:sp>
        <p:sp>
          <p:nvSpPr>
            <p:cNvPr id="8282" name="Oval 199"/>
            <p:cNvSpPr>
              <a:spLocks noChangeArrowheads="1"/>
            </p:cNvSpPr>
            <p:nvPr/>
          </p:nvSpPr>
          <p:spPr bwMode="auto">
            <a:xfrm>
              <a:off x="277" y="1865"/>
              <a:ext cx="234" cy="234"/>
            </a:xfrm>
            <a:prstGeom prst="ellipse">
              <a:avLst/>
            </a:prstGeom>
            <a:gradFill rotWithShape="1">
              <a:gsLst>
                <a:gs pos="0">
                  <a:srgbClr val="FFFFFF">
                    <a:alpha val="35001"/>
                  </a:srgbClr>
                </a:gs>
                <a:gs pos="100000">
                  <a:srgbClr val="FFFFFF">
                    <a:alpha val="0"/>
                  </a:srgbClr>
                </a:gs>
              </a:gsLst>
              <a:lin ang="5400000" scaled="1"/>
            </a:gradFill>
            <a:ln w="9525" algn="ctr">
              <a:noFill/>
              <a:round/>
              <a:headEnd/>
              <a:tailEnd/>
            </a:ln>
          </p:spPr>
          <p:txBody>
            <a:bodyPr wrap="none" lIns="73025" tIns="36511" rIns="73025" bIns="36511" anchor="ctr"/>
            <a:lstStyle/>
            <a:p>
              <a:endParaRPr lang="en-US"/>
            </a:p>
          </p:txBody>
        </p:sp>
        <p:sp>
          <p:nvSpPr>
            <p:cNvPr id="8283" name="Oval 200"/>
            <p:cNvSpPr>
              <a:spLocks noChangeArrowheads="1"/>
            </p:cNvSpPr>
            <p:nvPr/>
          </p:nvSpPr>
          <p:spPr bwMode="auto">
            <a:xfrm>
              <a:off x="328" y="1870"/>
              <a:ext cx="132" cy="96"/>
            </a:xfrm>
            <a:prstGeom prst="ellipse">
              <a:avLst/>
            </a:prstGeom>
            <a:gradFill rotWithShape="1">
              <a:gsLst>
                <a:gs pos="0">
                  <a:srgbClr val="FFFFFF">
                    <a:alpha val="35001"/>
                  </a:srgbClr>
                </a:gs>
                <a:gs pos="100000">
                  <a:srgbClr val="FFFFFF">
                    <a:alpha val="0"/>
                  </a:srgbClr>
                </a:gs>
              </a:gsLst>
              <a:lin ang="5400000" scaled="1"/>
            </a:gradFill>
            <a:ln w="9525" algn="ctr">
              <a:noFill/>
              <a:round/>
              <a:headEnd/>
              <a:tailEnd/>
            </a:ln>
          </p:spPr>
          <p:txBody>
            <a:bodyPr wrap="none" lIns="73025" tIns="36511" rIns="73025" bIns="36511" anchor="ctr"/>
            <a:lstStyle/>
            <a:p>
              <a:endParaRPr lang="en-US"/>
            </a:p>
          </p:txBody>
        </p:sp>
        <p:sp>
          <p:nvSpPr>
            <p:cNvPr id="8284" name="AutoShape 20"/>
            <p:cNvSpPr>
              <a:spLocks noChangeArrowheads="1"/>
            </p:cNvSpPr>
            <p:nvPr/>
          </p:nvSpPr>
          <p:spPr bwMode="auto">
            <a:xfrm>
              <a:off x="343" y="1914"/>
              <a:ext cx="106" cy="136"/>
            </a:xfrm>
            <a:prstGeom prst="chevron">
              <a:avLst>
                <a:gd name="adj" fmla="val 42426"/>
              </a:avLst>
            </a:prstGeom>
            <a:solidFill>
              <a:schemeClr val="tx1"/>
            </a:solidFill>
            <a:ln w="9525" algn="ctr">
              <a:noFill/>
              <a:miter lim="800000"/>
              <a:headEnd/>
              <a:tailEnd/>
            </a:ln>
          </p:spPr>
          <p:txBody>
            <a:bodyPr wrap="none" anchor="ctr"/>
            <a:lstStyle/>
            <a:p>
              <a:pPr algn="l" eaLnBrk="1" hangingPunct="1">
                <a:lnSpc>
                  <a:spcPct val="100000"/>
                </a:lnSpc>
              </a:pPr>
              <a:endParaRPr lang="en-US">
                <a:solidFill>
                  <a:schemeClr val="bg1"/>
                </a:solidFill>
              </a:endParaRPr>
            </a:p>
          </p:txBody>
        </p:sp>
      </p:grpSp>
      <p:sp>
        <p:nvSpPr>
          <p:cNvPr id="8233" name="Line 202"/>
          <p:cNvSpPr>
            <a:spLocks noChangeShapeType="1"/>
          </p:cNvSpPr>
          <p:nvPr/>
        </p:nvSpPr>
        <p:spPr bwMode="auto">
          <a:xfrm>
            <a:off x="3897313" y="4570413"/>
            <a:ext cx="0" cy="0"/>
          </a:xfrm>
          <a:prstGeom prst="line">
            <a:avLst/>
          </a:prstGeom>
          <a:noFill/>
          <a:ln w="14288">
            <a:solidFill>
              <a:srgbClr val="000000"/>
            </a:solidFill>
            <a:miter lim="800000"/>
            <a:headEnd/>
            <a:tailEnd/>
          </a:ln>
        </p:spPr>
        <p:txBody>
          <a:bodyPr/>
          <a:lstStyle/>
          <a:p>
            <a:endParaRPr lang="en-US"/>
          </a:p>
        </p:txBody>
      </p:sp>
      <p:grpSp>
        <p:nvGrpSpPr>
          <p:cNvPr id="8" name="Group 215"/>
          <p:cNvGrpSpPr>
            <a:grpSpLocks/>
          </p:cNvGrpSpPr>
          <p:nvPr/>
        </p:nvGrpSpPr>
        <p:grpSpPr bwMode="auto">
          <a:xfrm>
            <a:off x="873130" y="4006850"/>
            <a:ext cx="433388" cy="2228850"/>
            <a:chOff x="2368" y="2512"/>
            <a:chExt cx="273" cy="1404"/>
          </a:xfrm>
        </p:grpSpPr>
        <p:sp>
          <p:nvSpPr>
            <p:cNvPr id="8268" name="Text Box 216"/>
            <p:cNvSpPr txBox="1">
              <a:spLocks noChangeArrowheads="1"/>
            </p:cNvSpPr>
            <p:nvPr/>
          </p:nvSpPr>
          <p:spPr bwMode="auto">
            <a:xfrm>
              <a:off x="2391" y="2512"/>
              <a:ext cx="250" cy="155"/>
            </a:xfrm>
            <a:prstGeom prst="rect">
              <a:avLst/>
            </a:prstGeom>
            <a:noFill/>
            <a:ln w="9525" algn="ctr">
              <a:noFill/>
              <a:miter lim="800000"/>
              <a:headEnd/>
              <a:tailEnd/>
            </a:ln>
          </p:spPr>
          <p:txBody>
            <a:bodyPr wrap="none">
              <a:spAutoFit/>
            </a:bodyPr>
            <a:lstStyle/>
            <a:p>
              <a:pPr eaLnBrk="1" hangingPunct="1">
                <a:lnSpc>
                  <a:spcPct val="100000"/>
                </a:lnSpc>
              </a:pPr>
              <a:r>
                <a:rPr lang="en-US" sz="1000" b="1" dirty="0" smtClean="0">
                  <a:solidFill>
                    <a:srgbClr val="8E8E95"/>
                  </a:solidFill>
                </a:rPr>
                <a:t>100</a:t>
              </a:r>
              <a:endParaRPr lang="en-US" sz="1000" b="1" dirty="0">
                <a:solidFill>
                  <a:srgbClr val="8E8E95"/>
                </a:solidFill>
              </a:endParaRPr>
            </a:p>
          </p:txBody>
        </p:sp>
        <p:sp>
          <p:nvSpPr>
            <p:cNvPr id="8269" name="Text Box 217"/>
            <p:cNvSpPr txBox="1">
              <a:spLocks noChangeArrowheads="1"/>
            </p:cNvSpPr>
            <p:nvPr/>
          </p:nvSpPr>
          <p:spPr bwMode="auto">
            <a:xfrm>
              <a:off x="2435" y="2637"/>
              <a:ext cx="205" cy="155"/>
            </a:xfrm>
            <a:prstGeom prst="rect">
              <a:avLst/>
            </a:prstGeom>
            <a:noFill/>
            <a:ln w="9525" algn="ctr">
              <a:noFill/>
              <a:miter lim="800000"/>
              <a:headEnd/>
              <a:tailEnd/>
            </a:ln>
          </p:spPr>
          <p:txBody>
            <a:bodyPr wrap="none">
              <a:spAutoFit/>
            </a:bodyPr>
            <a:lstStyle/>
            <a:p>
              <a:pPr eaLnBrk="1" hangingPunct="1">
                <a:lnSpc>
                  <a:spcPct val="100000"/>
                </a:lnSpc>
              </a:pPr>
              <a:r>
                <a:rPr lang="en-US" sz="1000" b="1" dirty="0" smtClean="0">
                  <a:solidFill>
                    <a:srgbClr val="8E8E95"/>
                  </a:solidFill>
                </a:rPr>
                <a:t>90</a:t>
              </a:r>
              <a:endParaRPr lang="en-US" sz="1000" b="1" dirty="0">
                <a:solidFill>
                  <a:srgbClr val="8E8E95"/>
                </a:solidFill>
              </a:endParaRPr>
            </a:p>
          </p:txBody>
        </p:sp>
        <p:sp>
          <p:nvSpPr>
            <p:cNvPr id="8270" name="Text Box 218"/>
            <p:cNvSpPr txBox="1">
              <a:spLocks noChangeArrowheads="1"/>
            </p:cNvSpPr>
            <p:nvPr/>
          </p:nvSpPr>
          <p:spPr bwMode="auto">
            <a:xfrm>
              <a:off x="2435" y="2762"/>
              <a:ext cx="205" cy="155"/>
            </a:xfrm>
            <a:prstGeom prst="rect">
              <a:avLst/>
            </a:prstGeom>
            <a:noFill/>
            <a:ln w="9525" algn="ctr">
              <a:noFill/>
              <a:miter lim="800000"/>
              <a:headEnd/>
              <a:tailEnd/>
            </a:ln>
          </p:spPr>
          <p:txBody>
            <a:bodyPr wrap="none">
              <a:spAutoFit/>
            </a:bodyPr>
            <a:lstStyle/>
            <a:p>
              <a:pPr eaLnBrk="1" hangingPunct="1">
                <a:lnSpc>
                  <a:spcPct val="100000"/>
                </a:lnSpc>
              </a:pPr>
              <a:r>
                <a:rPr lang="en-US" sz="1000" b="1" dirty="0" smtClean="0">
                  <a:solidFill>
                    <a:srgbClr val="8E8E95"/>
                  </a:solidFill>
                </a:rPr>
                <a:t>80</a:t>
              </a:r>
              <a:endParaRPr lang="en-US" sz="1000" b="1" dirty="0">
                <a:solidFill>
                  <a:srgbClr val="8E8E95"/>
                </a:solidFill>
              </a:endParaRPr>
            </a:p>
          </p:txBody>
        </p:sp>
        <p:sp>
          <p:nvSpPr>
            <p:cNvPr id="8271" name="Text Box 219"/>
            <p:cNvSpPr txBox="1">
              <a:spLocks noChangeArrowheads="1"/>
            </p:cNvSpPr>
            <p:nvPr/>
          </p:nvSpPr>
          <p:spPr bwMode="auto">
            <a:xfrm>
              <a:off x="2435" y="2887"/>
              <a:ext cx="205" cy="155"/>
            </a:xfrm>
            <a:prstGeom prst="rect">
              <a:avLst/>
            </a:prstGeom>
            <a:noFill/>
            <a:ln w="9525" algn="ctr">
              <a:noFill/>
              <a:miter lim="800000"/>
              <a:headEnd/>
              <a:tailEnd/>
            </a:ln>
          </p:spPr>
          <p:txBody>
            <a:bodyPr wrap="none">
              <a:spAutoFit/>
            </a:bodyPr>
            <a:lstStyle/>
            <a:p>
              <a:pPr eaLnBrk="1" hangingPunct="1">
                <a:lnSpc>
                  <a:spcPct val="100000"/>
                </a:lnSpc>
              </a:pPr>
              <a:r>
                <a:rPr lang="en-US" sz="1000" b="1" dirty="0" smtClean="0">
                  <a:solidFill>
                    <a:srgbClr val="8E8E95"/>
                  </a:solidFill>
                </a:rPr>
                <a:t>70</a:t>
              </a:r>
              <a:endParaRPr lang="en-US" sz="1000" b="1" dirty="0">
                <a:solidFill>
                  <a:srgbClr val="8E8E95"/>
                </a:solidFill>
              </a:endParaRPr>
            </a:p>
          </p:txBody>
        </p:sp>
        <p:sp>
          <p:nvSpPr>
            <p:cNvPr id="8272" name="Text Box 220"/>
            <p:cNvSpPr txBox="1">
              <a:spLocks noChangeArrowheads="1"/>
            </p:cNvSpPr>
            <p:nvPr/>
          </p:nvSpPr>
          <p:spPr bwMode="auto">
            <a:xfrm>
              <a:off x="2435" y="3012"/>
              <a:ext cx="205" cy="155"/>
            </a:xfrm>
            <a:prstGeom prst="rect">
              <a:avLst/>
            </a:prstGeom>
            <a:noFill/>
            <a:ln w="9525" algn="ctr">
              <a:noFill/>
              <a:miter lim="800000"/>
              <a:headEnd/>
              <a:tailEnd/>
            </a:ln>
          </p:spPr>
          <p:txBody>
            <a:bodyPr wrap="none">
              <a:spAutoFit/>
            </a:bodyPr>
            <a:lstStyle/>
            <a:p>
              <a:pPr eaLnBrk="1" hangingPunct="1">
                <a:lnSpc>
                  <a:spcPct val="100000"/>
                </a:lnSpc>
              </a:pPr>
              <a:r>
                <a:rPr lang="en-US" sz="1000" b="1" dirty="0" smtClean="0">
                  <a:solidFill>
                    <a:srgbClr val="8E8E95"/>
                  </a:solidFill>
                </a:rPr>
                <a:t>60</a:t>
              </a:r>
              <a:endParaRPr lang="en-US" sz="1000" b="1" dirty="0">
                <a:solidFill>
                  <a:srgbClr val="8E8E95"/>
                </a:solidFill>
              </a:endParaRPr>
            </a:p>
          </p:txBody>
        </p:sp>
        <p:sp>
          <p:nvSpPr>
            <p:cNvPr id="8273" name="Text Box 221"/>
            <p:cNvSpPr txBox="1">
              <a:spLocks noChangeArrowheads="1"/>
            </p:cNvSpPr>
            <p:nvPr/>
          </p:nvSpPr>
          <p:spPr bwMode="auto">
            <a:xfrm>
              <a:off x="2403" y="3137"/>
              <a:ext cx="215" cy="155"/>
            </a:xfrm>
            <a:prstGeom prst="rect">
              <a:avLst/>
            </a:prstGeom>
            <a:noFill/>
            <a:ln w="9525" algn="ctr">
              <a:noFill/>
              <a:miter lim="800000"/>
              <a:headEnd/>
              <a:tailEnd/>
            </a:ln>
          </p:spPr>
          <p:txBody>
            <a:bodyPr wrap="square">
              <a:spAutoFit/>
            </a:bodyPr>
            <a:lstStyle/>
            <a:p>
              <a:pPr eaLnBrk="1" hangingPunct="1">
                <a:lnSpc>
                  <a:spcPct val="100000"/>
                </a:lnSpc>
              </a:pPr>
              <a:r>
                <a:rPr lang="en-US" sz="1000" b="1" dirty="0" smtClean="0">
                  <a:solidFill>
                    <a:srgbClr val="8E8E95"/>
                  </a:solidFill>
                </a:rPr>
                <a:t>50</a:t>
              </a:r>
              <a:endParaRPr lang="en-US" sz="1000" b="1" dirty="0">
                <a:solidFill>
                  <a:srgbClr val="8E8E95"/>
                </a:solidFill>
              </a:endParaRPr>
            </a:p>
          </p:txBody>
        </p:sp>
        <p:sp>
          <p:nvSpPr>
            <p:cNvPr id="8274" name="Text Box 222"/>
            <p:cNvSpPr txBox="1">
              <a:spLocks noChangeArrowheads="1"/>
            </p:cNvSpPr>
            <p:nvPr/>
          </p:nvSpPr>
          <p:spPr bwMode="auto">
            <a:xfrm>
              <a:off x="2411" y="3262"/>
              <a:ext cx="207" cy="155"/>
            </a:xfrm>
            <a:prstGeom prst="rect">
              <a:avLst/>
            </a:prstGeom>
            <a:noFill/>
            <a:ln w="9525" algn="ctr">
              <a:noFill/>
              <a:miter lim="800000"/>
              <a:headEnd/>
              <a:tailEnd/>
            </a:ln>
          </p:spPr>
          <p:txBody>
            <a:bodyPr wrap="square">
              <a:spAutoFit/>
            </a:bodyPr>
            <a:lstStyle/>
            <a:p>
              <a:pPr eaLnBrk="1" hangingPunct="1">
                <a:lnSpc>
                  <a:spcPct val="100000"/>
                </a:lnSpc>
              </a:pPr>
              <a:r>
                <a:rPr lang="en-US" sz="1000" b="1" dirty="0" smtClean="0">
                  <a:solidFill>
                    <a:srgbClr val="8E8E95"/>
                  </a:solidFill>
                </a:rPr>
                <a:t>40</a:t>
              </a:r>
              <a:endParaRPr lang="en-US" sz="1000" b="1" dirty="0">
                <a:solidFill>
                  <a:srgbClr val="8E8E95"/>
                </a:solidFill>
              </a:endParaRPr>
            </a:p>
          </p:txBody>
        </p:sp>
        <p:sp>
          <p:nvSpPr>
            <p:cNvPr id="8275" name="Text Box 223"/>
            <p:cNvSpPr txBox="1">
              <a:spLocks noChangeArrowheads="1"/>
            </p:cNvSpPr>
            <p:nvPr/>
          </p:nvSpPr>
          <p:spPr bwMode="auto">
            <a:xfrm>
              <a:off x="2394" y="3387"/>
              <a:ext cx="224" cy="155"/>
            </a:xfrm>
            <a:prstGeom prst="rect">
              <a:avLst/>
            </a:prstGeom>
            <a:noFill/>
            <a:ln w="9525" algn="ctr">
              <a:noFill/>
              <a:miter lim="800000"/>
              <a:headEnd/>
              <a:tailEnd/>
            </a:ln>
          </p:spPr>
          <p:txBody>
            <a:bodyPr wrap="square">
              <a:spAutoFit/>
            </a:bodyPr>
            <a:lstStyle/>
            <a:p>
              <a:pPr eaLnBrk="1" hangingPunct="1">
                <a:lnSpc>
                  <a:spcPct val="100000"/>
                </a:lnSpc>
              </a:pPr>
              <a:r>
                <a:rPr lang="en-US" sz="1000" b="1" dirty="0" smtClean="0">
                  <a:solidFill>
                    <a:srgbClr val="8E8E95"/>
                  </a:solidFill>
                </a:rPr>
                <a:t>30</a:t>
              </a:r>
              <a:endParaRPr lang="en-US" sz="1000" b="1" dirty="0">
                <a:solidFill>
                  <a:srgbClr val="8E8E95"/>
                </a:solidFill>
              </a:endParaRPr>
            </a:p>
          </p:txBody>
        </p:sp>
        <p:sp>
          <p:nvSpPr>
            <p:cNvPr id="8276" name="Text Box 224"/>
            <p:cNvSpPr txBox="1">
              <a:spLocks noChangeArrowheads="1"/>
            </p:cNvSpPr>
            <p:nvPr/>
          </p:nvSpPr>
          <p:spPr bwMode="auto">
            <a:xfrm>
              <a:off x="2377" y="3512"/>
              <a:ext cx="241" cy="252"/>
            </a:xfrm>
            <a:prstGeom prst="rect">
              <a:avLst/>
            </a:prstGeom>
            <a:noFill/>
            <a:ln w="9525" algn="ctr">
              <a:noFill/>
              <a:miter lim="800000"/>
              <a:headEnd/>
              <a:tailEnd/>
            </a:ln>
          </p:spPr>
          <p:txBody>
            <a:bodyPr wrap="square">
              <a:spAutoFit/>
            </a:bodyPr>
            <a:lstStyle/>
            <a:p>
              <a:pPr eaLnBrk="1" hangingPunct="1">
                <a:lnSpc>
                  <a:spcPct val="100000"/>
                </a:lnSpc>
              </a:pPr>
              <a:r>
                <a:rPr lang="en-US" sz="1000" b="1" dirty="0" smtClean="0">
                  <a:solidFill>
                    <a:srgbClr val="8E8E95"/>
                  </a:solidFill>
                </a:rPr>
                <a:t>200</a:t>
              </a:r>
              <a:endParaRPr lang="en-US" sz="1000" b="1" dirty="0">
                <a:solidFill>
                  <a:srgbClr val="8E8E95"/>
                </a:solidFill>
              </a:endParaRPr>
            </a:p>
          </p:txBody>
        </p:sp>
        <p:sp>
          <p:nvSpPr>
            <p:cNvPr id="8277" name="Text Box 225"/>
            <p:cNvSpPr txBox="1">
              <a:spLocks noChangeArrowheads="1"/>
            </p:cNvSpPr>
            <p:nvPr/>
          </p:nvSpPr>
          <p:spPr bwMode="auto">
            <a:xfrm>
              <a:off x="2368" y="3637"/>
              <a:ext cx="250" cy="155"/>
            </a:xfrm>
            <a:prstGeom prst="rect">
              <a:avLst/>
            </a:prstGeom>
            <a:noFill/>
            <a:ln w="9525" algn="ctr">
              <a:noFill/>
              <a:miter lim="800000"/>
              <a:headEnd/>
              <a:tailEnd/>
            </a:ln>
          </p:spPr>
          <p:txBody>
            <a:bodyPr wrap="square">
              <a:spAutoFit/>
            </a:bodyPr>
            <a:lstStyle/>
            <a:p>
              <a:pPr eaLnBrk="1" hangingPunct="1">
                <a:lnSpc>
                  <a:spcPct val="100000"/>
                </a:lnSpc>
              </a:pPr>
              <a:r>
                <a:rPr lang="en-US" sz="1000" b="1" dirty="0" smtClean="0">
                  <a:solidFill>
                    <a:srgbClr val="8E8E95"/>
                  </a:solidFill>
                </a:rPr>
                <a:t>10</a:t>
              </a:r>
              <a:endParaRPr lang="en-US" sz="1000" b="1" dirty="0">
                <a:solidFill>
                  <a:srgbClr val="8E8E95"/>
                </a:solidFill>
              </a:endParaRPr>
            </a:p>
          </p:txBody>
        </p:sp>
        <p:sp>
          <p:nvSpPr>
            <p:cNvPr id="8278" name="Text Box 226"/>
            <p:cNvSpPr txBox="1">
              <a:spLocks noChangeArrowheads="1"/>
            </p:cNvSpPr>
            <p:nvPr/>
          </p:nvSpPr>
          <p:spPr bwMode="auto">
            <a:xfrm>
              <a:off x="2458" y="3762"/>
              <a:ext cx="160" cy="154"/>
            </a:xfrm>
            <a:prstGeom prst="rect">
              <a:avLst/>
            </a:prstGeom>
            <a:noFill/>
            <a:ln w="9525" algn="ctr">
              <a:noFill/>
              <a:miter lim="800000"/>
              <a:headEnd/>
              <a:tailEnd/>
            </a:ln>
          </p:spPr>
          <p:txBody>
            <a:bodyPr>
              <a:spAutoFit/>
            </a:bodyPr>
            <a:lstStyle/>
            <a:p>
              <a:pPr eaLnBrk="1" hangingPunct="1">
                <a:lnSpc>
                  <a:spcPct val="100000"/>
                </a:lnSpc>
              </a:pPr>
              <a:r>
                <a:rPr lang="en-US" sz="1000" b="1">
                  <a:solidFill>
                    <a:srgbClr val="8E8E95"/>
                  </a:solidFill>
                </a:rPr>
                <a:t>0</a:t>
              </a:r>
            </a:p>
          </p:txBody>
        </p:sp>
      </p:grpSp>
      <p:sp>
        <p:nvSpPr>
          <p:cNvPr id="8236" name="Line 227"/>
          <p:cNvSpPr>
            <a:spLocks noChangeShapeType="1"/>
          </p:cNvSpPr>
          <p:nvPr/>
        </p:nvSpPr>
        <p:spPr bwMode="auto">
          <a:xfrm>
            <a:off x="1304925" y="6096000"/>
            <a:ext cx="6702425" cy="0"/>
          </a:xfrm>
          <a:prstGeom prst="line">
            <a:avLst/>
          </a:prstGeom>
          <a:noFill/>
          <a:ln w="28575">
            <a:solidFill>
              <a:srgbClr val="8E8E95"/>
            </a:solidFill>
            <a:round/>
            <a:headEnd/>
            <a:tailEnd/>
          </a:ln>
        </p:spPr>
        <p:txBody>
          <a:bodyPr wrap="none" anchor="ctr"/>
          <a:lstStyle/>
          <a:p>
            <a:endParaRPr lang="en-US"/>
          </a:p>
        </p:txBody>
      </p:sp>
      <p:sp>
        <p:nvSpPr>
          <p:cNvPr id="8237" name="Line 228"/>
          <p:cNvSpPr>
            <a:spLocks noChangeShapeType="1"/>
          </p:cNvSpPr>
          <p:nvPr/>
        </p:nvSpPr>
        <p:spPr bwMode="auto">
          <a:xfrm rot="-5400000">
            <a:off x="311150" y="5089525"/>
            <a:ext cx="2012950" cy="0"/>
          </a:xfrm>
          <a:prstGeom prst="line">
            <a:avLst/>
          </a:prstGeom>
          <a:noFill/>
          <a:ln w="28575">
            <a:solidFill>
              <a:srgbClr val="8E8E95"/>
            </a:solidFill>
            <a:round/>
            <a:headEnd/>
            <a:tailEnd/>
          </a:ln>
        </p:spPr>
        <p:txBody>
          <a:bodyPr wrap="none" anchor="ctr"/>
          <a:lstStyle/>
          <a:p>
            <a:endParaRPr lang="en-US"/>
          </a:p>
        </p:txBody>
      </p:sp>
      <p:sp>
        <p:nvSpPr>
          <p:cNvPr id="8238" name="Text Box 252"/>
          <p:cNvSpPr txBox="1">
            <a:spLocks noChangeArrowheads="1"/>
          </p:cNvSpPr>
          <p:nvPr/>
        </p:nvSpPr>
        <p:spPr bwMode="auto">
          <a:xfrm>
            <a:off x="1325563" y="6105525"/>
            <a:ext cx="1311275" cy="274638"/>
          </a:xfrm>
          <a:prstGeom prst="rect">
            <a:avLst/>
          </a:prstGeom>
          <a:noFill/>
          <a:ln w="9525" algn="ctr">
            <a:noFill/>
            <a:miter lim="800000"/>
            <a:headEnd/>
            <a:tailEnd/>
          </a:ln>
        </p:spPr>
        <p:txBody>
          <a:bodyPr>
            <a:spAutoFit/>
          </a:bodyPr>
          <a:lstStyle/>
          <a:p>
            <a:pPr eaLnBrk="1" hangingPunct="1">
              <a:lnSpc>
                <a:spcPct val="100000"/>
              </a:lnSpc>
            </a:pPr>
            <a:r>
              <a:rPr lang="en-US" sz="1200" dirty="0" err="1" smtClean="0"/>
              <a:t>SME”s</a:t>
            </a:r>
            <a:endParaRPr lang="en-US" sz="1200" dirty="0"/>
          </a:p>
        </p:txBody>
      </p:sp>
      <p:sp>
        <p:nvSpPr>
          <p:cNvPr id="8239" name="Text Box 253"/>
          <p:cNvSpPr txBox="1">
            <a:spLocks noChangeArrowheads="1"/>
          </p:cNvSpPr>
          <p:nvPr/>
        </p:nvSpPr>
        <p:spPr bwMode="auto">
          <a:xfrm>
            <a:off x="2635250" y="6105525"/>
            <a:ext cx="1325563" cy="461665"/>
          </a:xfrm>
          <a:prstGeom prst="rect">
            <a:avLst/>
          </a:prstGeom>
          <a:noFill/>
          <a:ln w="9525" algn="ctr">
            <a:noFill/>
            <a:miter lim="800000"/>
            <a:headEnd/>
            <a:tailEnd/>
          </a:ln>
        </p:spPr>
        <p:txBody>
          <a:bodyPr>
            <a:spAutoFit/>
          </a:bodyPr>
          <a:lstStyle/>
          <a:p>
            <a:pPr eaLnBrk="1" hangingPunct="1">
              <a:lnSpc>
                <a:spcPct val="100000"/>
              </a:lnSpc>
            </a:pPr>
            <a:r>
              <a:rPr lang="en-US" sz="1200" dirty="0" smtClean="0"/>
              <a:t>Hyperion Experts</a:t>
            </a:r>
            <a:endParaRPr lang="en-US" sz="1200" dirty="0"/>
          </a:p>
        </p:txBody>
      </p:sp>
      <p:sp>
        <p:nvSpPr>
          <p:cNvPr id="8240" name="Text Box 254"/>
          <p:cNvSpPr txBox="1">
            <a:spLocks noChangeArrowheads="1"/>
          </p:cNvSpPr>
          <p:nvPr/>
        </p:nvSpPr>
        <p:spPr bwMode="auto">
          <a:xfrm>
            <a:off x="4005263" y="6105525"/>
            <a:ext cx="1298575" cy="274638"/>
          </a:xfrm>
          <a:prstGeom prst="rect">
            <a:avLst/>
          </a:prstGeom>
          <a:noFill/>
          <a:ln w="9525" algn="ctr">
            <a:noFill/>
            <a:miter lim="800000"/>
            <a:headEnd/>
            <a:tailEnd/>
          </a:ln>
        </p:spPr>
        <p:txBody>
          <a:bodyPr>
            <a:spAutoFit/>
          </a:bodyPr>
          <a:lstStyle/>
          <a:p>
            <a:pPr eaLnBrk="1" hangingPunct="1">
              <a:lnSpc>
                <a:spcPct val="100000"/>
              </a:lnSpc>
            </a:pPr>
            <a:r>
              <a:rPr lang="en-US" sz="1200" dirty="0" smtClean="0"/>
              <a:t>Analysts</a:t>
            </a:r>
            <a:endParaRPr lang="en-US" sz="1200" dirty="0"/>
          </a:p>
        </p:txBody>
      </p:sp>
      <p:sp>
        <p:nvSpPr>
          <p:cNvPr id="8241" name="Text Box 255"/>
          <p:cNvSpPr txBox="1">
            <a:spLocks noChangeArrowheads="1"/>
          </p:cNvSpPr>
          <p:nvPr/>
        </p:nvSpPr>
        <p:spPr bwMode="auto">
          <a:xfrm>
            <a:off x="5322888" y="6105525"/>
            <a:ext cx="1336675" cy="461665"/>
          </a:xfrm>
          <a:prstGeom prst="rect">
            <a:avLst/>
          </a:prstGeom>
          <a:noFill/>
          <a:ln w="9525" algn="ctr">
            <a:noFill/>
            <a:miter lim="800000"/>
            <a:headEnd/>
            <a:tailEnd/>
          </a:ln>
        </p:spPr>
        <p:txBody>
          <a:bodyPr>
            <a:spAutoFit/>
          </a:bodyPr>
          <a:lstStyle/>
          <a:p>
            <a:pPr eaLnBrk="1" hangingPunct="1">
              <a:lnSpc>
                <a:spcPct val="100000"/>
              </a:lnSpc>
            </a:pPr>
            <a:r>
              <a:rPr lang="en-US" sz="1200" dirty="0" smtClean="0"/>
              <a:t>Executive Sponsor</a:t>
            </a:r>
            <a:endParaRPr lang="en-US" sz="1200" dirty="0"/>
          </a:p>
        </p:txBody>
      </p:sp>
      <p:sp>
        <p:nvSpPr>
          <p:cNvPr id="8242" name="Text Box 256"/>
          <p:cNvSpPr txBox="1">
            <a:spLocks noChangeArrowheads="1"/>
          </p:cNvSpPr>
          <p:nvPr/>
        </p:nvSpPr>
        <p:spPr bwMode="auto">
          <a:xfrm>
            <a:off x="6659563" y="6105525"/>
            <a:ext cx="1325562" cy="274638"/>
          </a:xfrm>
          <a:prstGeom prst="rect">
            <a:avLst/>
          </a:prstGeom>
          <a:noFill/>
          <a:ln w="9525" algn="ctr">
            <a:noFill/>
            <a:miter lim="800000"/>
            <a:headEnd/>
            <a:tailEnd/>
          </a:ln>
        </p:spPr>
        <p:txBody>
          <a:bodyPr>
            <a:spAutoFit/>
          </a:bodyPr>
          <a:lstStyle/>
          <a:p>
            <a:pPr eaLnBrk="1" hangingPunct="1">
              <a:lnSpc>
                <a:spcPct val="100000"/>
              </a:lnSpc>
            </a:pPr>
            <a:r>
              <a:rPr lang="en-US" sz="1200" dirty="0" smtClean="0"/>
              <a:t>Project Manager</a:t>
            </a:r>
            <a:endParaRPr lang="en-US" sz="1200" dirty="0"/>
          </a:p>
        </p:txBody>
      </p:sp>
      <p:sp>
        <p:nvSpPr>
          <p:cNvPr id="8243" name="AutoShape 266"/>
          <p:cNvSpPr>
            <a:spLocks noChangeAspect="1" noChangeArrowheads="1" noTextEdit="1"/>
          </p:cNvSpPr>
          <p:nvPr/>
        </p:nvSpPr>
        <p:spPr bwMode="auto">
          <a:xfrm>
            <a:off x="1503363" y="4135438"/>
            <a:ext cx="6099175" cy="1936750"/>
          </a:xfrm>
          <a:prstGeom prst="rect">
            <a:avLst/>
          </a:prstGeom>
          <a:noFill/>
          <a:ln w="9525">
            <a:noFill/>
            <a:miter lim="800000"/>
            <a:headEnd/>
            <a:tailEnd/>
          </a:ln>
        </p:spPr>
        <p:txBody>
          <a:bodyPr/>
          <a:lstStyle/>
          <a:p>
            <a:endParaRPr lang="en-US"/>
          </a:p>
        </p:txBody>
      </p:sp>
      <p:sp>
        <p:nvSpPr>
          <p:cNvPr id="8244" name="Freeform 274"/>
          <p:cNvSpPr>
            <a:spLocks/>
          </p:cNvSpPr>
          <p:nvPr/>
        </p:nvSpPr>
        <p:spPr bwMode="auto">
          <a:xfrm>
            <a:off x="7270750" y="4387850"/>
            <a:ext cx="3175" cy="3175"/>
          </a:xfrm>
          <a:custGeom>
            <a:avLst/>
            <a:gdLst>
              <a:gd name="T0" fmla="*/ 1 w 1"/>
              <a:gd name="T1" fmla="*/ 0 h 1"/>
              <a:gd name="T2" fmla="*/ 0 w 1"/>
              <a:gd name="T3" fmla="*/ 1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1"/>
                  <a:pt x="0" y="1"/>
                  <a:pt x="0" y="1"/>
                </a:cubicBezTo>
                <a:cubicBezTo>
                  <a:pt x="0" y="1"/>
                  <a:pt x="0" y="1"/>
                  <a:pt x="1" y="0"/>
                </a:cubicBezTo>
                <a:close/>
              </a:path>
            </a:pathLst>
          </a:custGeom>
          <a:solidFill>
            <a:srgbClr val="E6E6E8"/>
          </a:solidFill>
          <a:ln w="9525">
            <a:noFill/>
            <a:round/>
            <a:headEnd/>
            <a:tailEnd/>
          </a:ln>
        </p:spPr>
        <p:txBody>
          <a:bodyPr/>
          <a:lstStyle/>
          <a:p>
            <a:endParaRPr lang="en-US"/>
          </a:p>
        </p:txBody>
      </p:sp>
      <p:sp>
        <p:nvSpPr>
          <p:cNvPr id="8245" name="Freeform 276"/>
          <p:cNvSpPr>
            <a:spLocks/>
          </p:cNvSpPr>
          <p:nvPr/>
        </p:nvSpPr>
        <p:spPr bwMode="auto">
          <a:xfrm>
            <a:off x="7281863" y="4335463"/>
            <a:ext cx="22225" cy="36512"/>
          </a:xfrm>
          <a:custGeom>
            <a:avLst/>
            <a:gdLst>
              <a:gd name="T0" fmla="*/ 7 w 7"/>
              <a:gd name="T1" fmla="*/ 0 h 11"/>
              <a:gd name="T2" fmla="*/ 6 w 7"/>
              <a:gd name="T3" fmla="*/ 0 h 11"/>
              <a:gd name="T4" fmla="*/ 0 w 7"/>
              <a:gd name="T5" fmla="*/ 11 h 11"/>
              <a:gd name="T6" fmla="*/ 7 w 7"/>
              <a:gd name="T7" fmla="*/ 0 h 11"/>
              <a:gd name="T8" fmla="*/ 0 60000 65536"/>
              <a:gd name="T9" fmla="*/ 0 60000 65536"/>
              <a:gd name="T10" fmla="*/ 0 60000 65536"/>
              <a:gd name="T11" fmla="*/ 0 60000 65536"/>
              <a:gd name="T12" fmla="*/ 0 w 7"/>
              <a:gd name="T13" fmla="*/ 0 h 11"/>
              <a:gd name="T14" fmla="*/ 7 w 7"/>
              <a:gd name="T15" fmla="*/ 11 h 11"/>
            </a:gdLst>
            <a:ahLst/>
            <a:cxnLst>
              <a:cxn ang="T8">
                <a:pos x="T0" y="T1"/>
              </a:cxn>
              <a:cxn ang="T9">
                <a:pos x="T2" y="T3"/>
              </a:cxn>
              <a:cxn ang="T10">
                <a:pos x="T4" y="T5"/>
              </a:cxn>
              <a:cxn ang="T11">
                <a:pos x="T6" y="T7"/>
              </a:cxn>
            </a:cxnLst>
            <a:rect l="T12" t="T13" r="T14" b="T15"/>
            <a:pathLst>
              <a:path w="7" h="11">
                <a:moveTo>
                  <a:pt x="7" y="0"/>
                </a:moveTo>
                <a:cubicBezTo>
                  <a:pt x="6" y="0"/>
                  <a:pt x="6" y="0"/>
                  <a:pt x="6" y="0"/>
                </a:cubicBezTo>
                <a:cubicBezTo>
                  <a:pt x="3" y="6"/>
                  <a:pt x="0" y="11"/>
                  <a:pt x="0" y="11"/>
                </a:cubicBezTo>
                <a:cubicBezTo>
                  <a:pt x="3" y="9"/>
                  <a:pt x="6" y="3"/>
                  <a:pt x="7" y="0"/>
                </a:cubicBezTo>
                <a:close/>
              </a:path>
            </a:pathLst>
          </a:custGeom>
          <a:solidFill>
            <a:srgbClr val="E6E6E8"/>
          </a:solidFill>
          <a:ln w="9525">
            <a:noFill/>
            <a:round/>
            <a:headEnd/>
            <a:tailEnd/>
          </a:ln>
        </p:spPr>
        <p:txBody>
          <a:bodyPr/>
          <a:lstStyle/>
          <a:p>
            <a:endParaRPr lang="en-US"/>
          </a:p>
        </p:txBody>
      </p:sp>
      <p:sp>
        <p:nvSpPr>
          <p:cNvPr id="8246" name="Freeform 278"/>
          <p:cNvSpPr>
            <a:spLocks/>
          </p:cNvSpPr>
          <p:nvPr/>
        </p:nvSpPr>
        <p:spPr bwMode="auto">
          <a:xfrm>
            <a:off x="3201988" y="5486400"/>
            <a:ext cx="3175" cy="25400"/>
          </a:xfrm>
          <a:custGeom>
            <a:avLst/>
            <a:gdLst>
              <a:gd name="T0" fmla="*/ 0 w 1"/>
              <a:gd name="T1" fmla="*/ 8 h 8"/>
              <a:gd name="T2" fmla="*/ 1 w 1"/>
              <a:gd name="T3" fmla="*/ 0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8"/>
                </a:moveTo>
                <a:cubicBezTo>
                  <a:pt x="0" y="3"/>
                  <a:pt x="1" y="0"/>
                  <a:pt x="1" y="0"/>
                </a:cubicBezTo>
                <a:cubicBezTo>
                  <a:pt x="0" y="2"/>
                  <a:pt x="0" y="5"/>
                  <a:pt x="0" y="8"/>
                </a:cubicBezTo>
                <a:close/>
              </a:path>
            </a:pathLst>
          </a:custGeom>
          <a:solidFill>
            <a:srgbClr val="231F20"/>
          </a:solidFill>
          <a:ln w="9525">
            <a:noFill/>
            <a:round/>
            <a:headEnd/>
            <a:tailEnd/>
          </a:ln>
        </p:spPr>
        <p:txBody>
          <a:bodyPr/>
          <a:lstStyle/>
          <a:p>
            <a:endParaRPr lang="en-US"/>
          </a:p>
        </p:txBody>
      </p:sp>
      <p:sp>
        <p:nvSpPr>
          <p:cNvPr id="8247" name="Freeform 280"/>
          <p:cNvSpPr>
            <a:spLocks/>
          </p:cNvSpPr>
          <p:nvPr/>
        </p:nvSpPr>
        <p:spPr bwMode="auto">
          <a:xfrm>
            <a:off x="4673600" y="6029325"/>
            <a:ext cx="26988" cy="6350"/>
          </a:xfrm>
          <a:custGeom>
            <a:avLst/>
            <a:gdLst>
              <a:gd name="T0" fmla="*/ 3 w 8"/>
              <a:gd name="T1" fmla="*/ 2 h 2"/>
              <a:gd name="T2" fmla="*/ 7 w 8"/>
              <a:gd name="T3" fmla="*/ 0 h 2"/>
              <a:gd name="T4" fmla="*/ 8 w 8"/>
              <a:gd name="T5" fmla="*/ 0 h 2"/>
              <a:gd name="T6" fmla="*/ 0 w 8"/>
              <a:gd name="T7" fmla="*/ 2 h 2"/>
              <a:gd name="T8" fmla="*/ 3 w 8"/>
              <a:gd name="T9" fmla="*/ 2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3" y="2"/>
                </a:moveTo>
                <a:cubicBezTo>
                  <a:pt x="5" y="1"/>
                  <a:pt x="6" y="1"/>
                  <a:pt x="7" y="0"/>
                </a:cubicBezTo>
                <a:cubicBezTo>
                  <a:pt x="7" y="0"/>
                  <a:pt x="8" y="0"/>
                  <a:pt x="8" y="0"/>
                </a:cubicBezTo>
                <a:cubicBezTo>
                  <a:pt x="4" y="1"/>
                  <a:pt x="0" y="2"/>
                  <a:pt x="0" y="2"/>
                </a:cubicBezTo>
                <a:cubicBezTo>
                  <a:pt x="0" y="2"/>
                  <a:pt x="2" y="2"/>
                  <a:pt x="3" y="2"/>
                </a:cubicBezTo>
                <a:close/>
              </a:path>
            </a:pathLst>
          </a:custGeom>
          <a:solidFill>
            <a:srgbClr val="231F20"/>
          </a:solidFill>
          <a:ln w="9525">
            <a:noFill/>
            <a:round/>
            <a:headEnd/>
            <a:tailEnd/>
          </a:ln>
        </p:spPr>
        <p:txBody>
          <a:bodyPr/>
          <a:lstStyle/>
          <a:p>
            <a:endParaRPr lang="en-US"/>
          </a:p>
        </p:txBody>
      </p:sp>
      <p:sp>
        <p:nvSpPr>
          <p:cNvPr id="8248" name="Freeform 282"/>
          <p:cNvSpPr>
            <a:spLocks/>
          </p:cNvSpPr>
          <p:nvPr/>
        </p:nvSpPr>
        <p:spPr bwMode="auto">
          <a:xfrm>
            <a:off x="4684713" y="6029325"/>
            <a:ext cx="12700" cy="6350"/>
          </a:xfrm>
          <a:custGeom>
            <a:avLst/>
            <a:gdLst>
              <a:gd name="T0" fmla="*/ 4 w 4"/>
              <a:gd name="T1" fmla="*/ 0 h 2"/>
              <a:gd name="T2" fmla="*/ 0 w 4"/>
              <a:gd name="T3" fmla="*/ 2 h 2"/>
              <a:gd name="T4" fmla="*/ 4 w 4"/>
              <a:gd name="T5" fmla="*/ 0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4" y="0"/>
                </a:moveTo>
                <a:cubicBezTo>
                  <a:pt x="3" y="1"/>
                  <a:pt x="2" y="1"/>
                  <a:pt x="0" y="2"/>
                </a:cubicBezTo>
                <a:cubicBezTo>
                  <a:pt x="2" y="2"/>
                  <a:pt x="3" y="1"/>
                  <a:pt x="4" y="0"/>
                </a:cubicBezTo>
                <a:close/>
              </a:path>
            </a:pathLst>
          </a:custGeom>
          <a:solidFill>
            <a:srgbClr val="231F20"/>
          </a:solidFill>
          <a:ln w="9525">
            <a:noFill/>
            <a:round/>
            <a:headEnd/>
            <a:tailEnd/>
          </a:ln>
        </p:spPr>
        <p:txBody>
          <a:bodyPr/>
          <a:lstStyle/>
          <a:p>
            <a:endParaRPr lang="en-US"/>
          </a:p>
        </p:txBody>
      </p:sp>
      <p:sp>
        <p:nvSpPr>
          <p:cNvPr id="8249" name="AutoShape 283"/>
          <p:cNvSpPr>
            <a:spLocks noChangeAspect="1" noChangeArrowheads="1" noTextEdit="1"/>
          </p:cNvSpPr>
          <p:nvPr/>
        </p:nvSpPr>
        <p:spPr bwMode="auto">
          <a:xfrm>
            <a:off x="1528763" y="4129088"/>
            <a:ext cx="6089650" cy="1936750"/>
          </a:xfrm>
          <a:prstGeom prst="rect">
            <a:avLst/>
          </a:prstGeom>
          <a:noFill/>
          <a:ln w="9525">
            <a:noFill/>
            <a:miter lim="800000"/>
            <a:headEnd/>
            <a:tailEnd/>
          </a:ln>
        </p:spPr>
        <p:txBody>
          <a:bodyPr/>
          <a:lstStyle/>
          <a:p>
            <a:endParaRPr lang="en-US"/>
          </a:p>
        </p:txBody>
      </p:sp>
      <p:sp>
        <p:nvSpPr>
          <p:cNvPr id="8250" name="Freeform 284"/>
          <p:cNvSpPr>
            <a:spLocks/>
          </p:cNvSpPr>
          <p:nvPr/>
        </p:nvSpPr>
        <p:spPr bwMode="auto">
          <a:xfrm>
            <a:off x="2909888" y="4119563"/>
            <a:ext cx="606425" cy="1914525"/>
          </a:xfrm>
          <a:custGeom>
            <a:avLst/>
            <a:gdLst>
              <a:gd name="T0" fmla="*/ 92 w 185"/>
              <a:gd name="T1" fmla="*/ 2 h 584"/>
              <a:gd name="T2" fmla="*/ 121 w 185"/>
              <a:gd name="T3" fmla="*/ 27 h 584"/>
              <a:gd name="T4" fmla="*/ 120 w 185"/>
              <a:gd name="T5" fmla="*/ 42 h 584"/>
              <a:gd name="T6" fmla="*/ 120 w 185"/>
              <a:gd name="T7" fmla="*/ 55 h 584"/>
              <a:gd name="T8" fmla="*/ 113 w 185"/>
              <a:gd name="T9" fmla="*/ 76 h 584"/>
              <a:gd name="T10" fmla="*/ 113 w 185"/>
              <a:gd name="T11" fmla="*/ 87 h 584"/>
              <a:gd name="T12" fmla="*/ 140 w 185"/>
              <a:gd name="T13" fmla="*/ 100 h 584"/>
              <a:gd name="T14" fmla="*/ 144 w 185"/>
              <a:gd name="T15" fmla="*/ 110 h 584"/>
              <a:gd name="T16" fmla="*/ 139 w 185"/>
              <a:gd name="T17" fmla="*/ 159 h 584"/>
              <a:gd name="T18" fmla="*/ 140 w 185"/>
              <a:gd name="T19" fmla="*/ 228 h 584"/>
              <a:gd name="T20" fmla="*/ 142 w 185"/>
              <a:gd name="T21" fmla="*/ 278 h 584"/>
              <a:gd name="T22" fmla="*/ 144 w 185"/>
              <a:gd name="T23" fmla="*/ 312 h 584"/>
              <a:gd name="T24" fmla="*/ 140 w 185"/>
              <a:gd name="T25" fmla="*/ 318 h 584"/>
              <a:gd name="T26" fmla="*/ 135 w 185"/>
              <a:gd name="T27" fmla="*/ 369 h 584"/>
              <a:gd name="T28" fmla="*/ 136 w 185"/>
              <a:gd name="T29" fmla="*/ 451 h 584"/>
              <a:gd name="T30" fmla="*/ 138 w 185"/>
              <a:gd name="T31" fmla="*/ 484 h 584"/>
              <a:gd name="T32" fmla="*/ 141 w 185"/>
              <a:gd name="T33" fmla="*/ 504 h 584"/>
              <a:gd name="T34" fmla="*/ 161 w 185"/>
              <a:gd name="T35" fmla="*/ 508 h 584"/>
              <a:gd name="T36" fmla="*/ 177 w 185"/>
              <a:gd name="T37" fmla="*/ 511 h 584"/>
              <a:gd name="T38" fmla="*/ 176 w 185"/>
              <a:gd name="T39" fmla="*/ 524 h 584"/>
              <a:gd name="T40" fmla="*/ 144 w 185"/>
              <a:gd name="T41" fmla="*/ 525 h 584"/>
              <a:gd name="T42" fmla="*/ 125 w 185"/>
              <a:gd name="T43" fmla="*/ 529 h 584"/>
              <a:gd name="T44" fmla="*/ 105 w 185"/>
              <a:gd name="T45" fmla="*/ 528 h 584"/>
              <a:gd name="T46" fmla="*/ 103 w 185"/>
              <a:gd name="T47" fmla="*/ 487 h 584"/>
              <a:gd name="T48" fmla="*/ 97 w 185"/>
              <a:gd name="T49" fmla="*/ 415 h 584"/>
              <a:gd name="T50" fmla="*/ 91 w 185"/>
              <a:gd name="T51" fmla="*/ 516 h 584"/>
              <a:gd name="T52" fmla="*/ 97 w 185"/>
              <a:gd name="T53" fmla="*/ 550 h 584"/>
              <a:gd name="T54" fmla="*/ 118 w 185"/>
              <a:gd name="T55" fmla="*/ 568 h 584"/>
              <a:gd name="T56" fmla="*/ 107 w 185"/>
              <a:gd name="T57" fmla="*/ 584 h 584"/>
              <a:gd name="T58" fmla="*/ 70 w 185"/>
              <a:gd name="T59" fmla="*/ 572 h 584"/>
              <a:gd name="T60" fmla="*/ 52 w 185"/>
              <a:gd name="T61" fmla="*/ 553 h 584"/>
              <a:gd name="T62" fmla="*/ 40 w 185"/>
              <a:gd name="T63" fmla="*/ 422 h 584"/>
              <a:gd name="T64" fmla="*/ 39 w 185"/>
              <a:gd name="T65" fmla="*/ 328 h 584"/>
              <a:gd name="T66" fmla="*/ 30 w 185"/>
              <a:gd name="T67" fmla="*/ 322 h 584"/>
              <a:gd name="T68" fmla="*/ 31 w 185"/>
              <a:gd name="T69" fmla="*/ 286 h 584"/>
              <a:gd name="T70" fmla="*/ 0 w 185"/>
              <a:gd name="T71" fmla="*/ 223 h 584"/>
              <a:gd name="T72" fmla="*/ 12 w 185"/>
              <a:gd name="T73" fmla="*/ 130 h 584"/>
              <a:gd name="T74" fmla="*/ 21 w 185"/>
              <a:gd name="T75" fmla="*/ 115 h 584"/>
              <a:gd name="T76" fmla="*/ 66 w 185"/>
              <a:gd name="T77" fmla="*/ 83 h 584"/>
              <a:gd name="T78" fmla="*/ 73 w 185"/>
              <a:gd name="T79" fmla="*/ 65 h 584"/>
              <a:gd name="T80" fmla="*/ 66 w 185"/>
              <a:gd name="T81" fmla="*/ 42 h 584"/>
              <a:gd name="T82" fmla="*/ 92 w 185"/>
              <a:gd name="T83" fmla="*/ 2 h 5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5"/>
              <a:gd name="T127" fmla="*/ 0 h 584"/>
              <a:gd name="T128" fmla="*/ 185 w 185"/>
              <a:gd name="T129" fmla="*/ 584 h 5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5" h="584">
                <a:moveTo>
                  <a:pt x="92" y="2"/>
                </a:moveTo>
                <a:cubicBezTo>
                  <a:pt x="92" y="2"/>
                  <a:pt x="118" y="0"/>
                  <a:pt x="121" y="27"/>
                </a:cubicBezTo>
                <a:cubicBezTo>
                  <a:pt x="120" y="42"/>
                  <a:pt x="120" y="42"/>
                  <a:pt x="120" y="42"/>
                </a:cubicBezTo>
                <a:cubicBezTo>
                  <a:pt x="120" y="42"/>
                  <a:pt x="122" y="45"/>
                  <a:pt x="120" y="55"/>
                </a:cubicBezTo>
                <a:cubicBezTo>
                  <a:pt x="118" y="65"/>
                  <a:pt x="113" y="76"/>
                  <a:pt x="113" y="76"/>
                </a:cubicBezTo>
                <a:cubicBezTo>
                  <a:pt x="113" y="87"/>
                  <a:pt x="113" y="87"/>
                  <a:pt x="113" y="87"/>
                </a:cubicBezTo>
                <a:cubicBezTo>
                  <a:pt x="113" y="87"/>
                  <a:pt x="138" y="96"/>
                  <a:pt x="140" y="100"/>
                </a:cubicBezTo>
                <a:cubicBezTo>
                  <a:pt x="142" y="105"/>
                  <a:pt x="144" y="110"/>
                  <a:pt x="144" y="110"/>
                </a:cubicBezTo>
                <a:cubicBezTo>
                  <a:pt x="139" y="159"/>
                  <a:pt x="139" y="159"/>
                  <a:pt x="139" y="159"/>
                </a:cubicBezTo>
                <a:cubicBezTo>
                  <a:pt x="140" y="228"/>
                  <a:pt x="140" y="228"/>
                  <a:pt x="140" y="228"/>
                </a:cubicBezTo>
                <a:cubicBezTo>
                  <a:pt x="142" y="278"/>
                  <a:pt x="142" y="278"/>
                  <a:pt x="142" y="278"/>
                </a:cubicBezTo>
                <a:cubicBezTo>
                  <a:pt x="144" y="312"/>
                  <a:pt x="144" y="312"/>
                  <a:pt x="144" y="312"/>
                </a:cubicBezTo>
                <a:cubicBezTo>
                  <a:pt x="140" y="318"/>
                  <a:pt x="140" y="318"/>
                  <a:pt x="140" y="318"/>
                </a:cubicBezTo>
                <a:cubicBezTo>
                  <a:pt x="135" y="369"/>
                  <a:pt x="135" y="369"/>
                  <a:pt x="135" y="369"/>
                </a:cubicBezTo>
                <a:cubicBezTo>
                  <a:pt x="135" y="369"/>
                  <a:pt x="135" y="422"/>
                  <a:pt x="136" y="451"/>
                </a:cubicBezTo>
                <a:cubicBezTo>
                  <a:pt x="138" y="484"/>
                  <a:pt x="138" y="484"/>
                  <a:pt x="138" y="484"/>
                </a:cubicBezTo>
                <a:cubicBezTo>
                  <a:pt x="138" y="484"/>
                  <a:pt x="142" y="501"/>
                  <a:pt x="141" y="504"/>
                </a:cubicBezTo>
                <a:cubicBezTo>
                  <a:pt x="161" y="508"/>
                  <a:pt x="161" y="508"/>
                  <a:pt x="161" y="508"/>
                </a:cubicBezTo>
                <a:cubicBezTo>
                  <a:pt x="177" y="511"/>
                  <a:pt x="177" y="511"/>
                  <a:pt x="177" y="511"/>
                </a:cubicBezTo>
                <a:cubicBezTo>
                  <a:pt x="177" y="511"/>
                  <a:pt x="185" y="516"/>
                  <a:pt x="176" y="524"/>
                </a:cubicBezTo>
                <a:cubicBezTo>
                  <a:pt x="176" y="524"/>
                  <a:pt x="162" y="532"/>
                  <a:pt x="144" y="525"/>
                </a:cubicBezTo>
                <a:cubicBezTo>
                  <a:pt x="144" y="525"/>
                  <a:pt x="137" y="521"/>
                  <a:pt x="125" y="529"/>
                </a:cubicBezTo>
                <a:cubicBezTo>
                  <a:pt x="105" y="528"/>
                  <a:pt x="105" y="528"/>
                  <a:pt x="105" y="528"/>
                </a:cubicBezTo>
                <a:cubicBezTo>
                  <a:pt x="105" y="528"/>
                  <a:pt x="101" y="497"/>
                  <a:pt x="103" y="487"/>
                </a:cubicBezTo>
                <a:cubicBezTo>
                  <a:pt x="103" y="487"/>
                  <a:pt x="93" y="429"/>
                  <a:pt x="97" y="415"/>
                </a:cubicBezTo>
                <a:cubicBezTo>
                  <a:pt x="97" y="415"/>
                  <a:pt x="88" y="495"/>
                  <a:pt x="91" y="516"/>
                </a:cubicBezTo>
                <a:cubicBezTo>
                  <a:pt x="91" y="516"/>
                  <a:pt x="95" y="535"/>
                  <a:pt x="97" y="550"/>
                </a:cubicBezTo>
                <a:cubicBezTo>
                  <a:pt x="118" y="568"/>
                  <a:pt x="118" y="568"/>
                  <a:pt x="118" y="568"/>
                </a:cubicBezTo>
                <a:cubicBezTo>
                  <a:pt x="118" y="568"/>
                  <a:pt x="128" y="583"/>
                  <a:pt x="107" y="584"/>
                </a:cubicBezTo>
                <a:cubicBezTo>
                  <a:pt x="107" y="584"/>
                  <a:pt x="84" y="584"/>
                  <a:pt x="70" y="572"/>
                </a:cubicBezTo>
                <a:cubicBezTo>
                  <a:pt x="70" y="572"/>
                  <a:pt x="55" y="571"/>
                  <a:pt x="52" y="553"/>
                </a:cubicBezTo>
                <a:cubicBezTo>
                  <a:pt x="52" y="553"/>
                  <a:pt x="37" y="503"/>
                  <a:pt x="40" y="422"/>
                </a:cubicBezTo>
                <a:cubicBezTo>
                  <a:pt x="39" y="328"/>
                  <a:pt x="39" y="328"/>
                  <a:pt x="39" y="328"/>
                </a:cubicBezTo>
                <a:cubicBezTo>
                  <a:pt x="30" y="322"/>
                  <a:pt x="30" y="322"/>
                  <a:pt x="30" y="322"/>
                </a:cubicBezTo>
                <a:cubicBezTo>
                  <a:pt x="31" y="286"/>
                  <a:pt x="31" y="286"/>
                  <a:pt x="31" y="286"/>
                </a:cubicBezTo>
                <a:cubicBezTo>
                  <a:pt x="31" y="286"/>
                  <a:pt x="4" y="239"/>
                  <a:pt x="0" y="223"/>
                </a:cubicBezTo>
                <a:cubicBezTo>
                  <a:pt x="0" y="223"/>
                  <a:pt x="7" y="135"/>
                  <a:pt x="12" y="130"/>
                </a:cubicBezTo>
                <a:cubicBezTo>
                  <a:pt x="12" y="130"/>
                  <a:pt x="16" y="119"/>
                  <a:pt x="21" y="115"/>
                </a:cubicBezTo>
                <a:cubicBezTo>
                  <a:pt x="21" y="115"/>
                  <a:pt x="55" y="88"/>
                  <a:pt x="66" y="83"/>
                </a:cubicBezTo>
                <a:cubicBezTo>
                  <a:pt x="66" y="83"/>
                  <a:pt x="76" y="74"/>
                  <a:pt x="73" y="65"/>
                </a:cubicBezTo>
                <a:cubicBezTo>
                  <a:pt x="73" y="65"/>
                  <a:pt x="61" y="50"/>
                  <a:pt x="66" y="42"/>
                </a:cubicBezTo>
                <a:cubicBezTo>
                  <a:pt x="66" y="42"/>
                  <a:pt x="58" y="5"/>
                  <a:pt x="92" y="2"/>
                </a:cubicBezTo>
              </a:path>
            </a:pathLst>
          </a:custGeom>
          <a:gradFill rotWithShape="1">
            <a:gsLst>
              <a:gs pos="0">
                <a:srgbClr val="E6E6E8"/>
              </a:gs>
              <a:gs pos="100000">
                <a:srgbClr val="A7A7A8"/>
              </a:gs>
            </a:gsLst>
            <a:lin ang="5400000" scaled="1"/>
          </a:gradFill>
          <a:ln w="12700">
            <a:solidFill>
              <a:schemeClr val="tx1"/>
            </a:solidFill>
            <a:round/>
            <a:headEnd/>
            <a:tailEnd/>
          </a:ln>
        </p:spPr>
        <p:txBody>
          <a:bodyPr/>
          <a:lstStyle/>
          <a:p>
            <a:endParaRPr lang="en-US"/>
          </a:p>
        </p:txBody>
      </p:sp>
      <p:sp>
        <p:nvSpPr>
          <p:cNvPr id="8251" name="Freeform 285"/>
          <p:cNvSpPr>
            <a:spLocks noEditPoints="1"/>
          </p:cNvSpPr>
          <p:nvPr/>
        </p:nvSpPr>
        <p:spPr bwMode="auto">
          <a:xfrm>
            <a:off x="1525588" y="4132263"/>
            <a:ext cx="611187" cy="1939925"/>
          </a:xfrm>
          <a:custGeom>
            <a:avLst/>
            <a:gdLst>
              <a:gd name="T0" fmla="*/ 176 w 187"/>
              <a:gd name="T1" fmla="*/ 165 h 592"/>
              <a:gd name="T2" fmla="*/ 166 w 187"/>
              <a:gd name="T3" fmla="*/ 111 h 592"/>
              <a:gd name="T4" fmla="*/ 114 w 187"/>
              <a:gd name="T5" fmla="*/ 83 h 592"/>
              <a:gd name="T6" fmla="*/ 118 w 187"/>
              <a:gd name="T7" fmla="*/ 63 h 592"/>
              <a:gd name="T8" fmla="*/ 123 w 187"/>
              <a:gd name="T9" fmla="*/ 46 h 592"/>
              <a:gd name="T10" fmla="*/ 98 w 187"/>
              <a:gd name="T11" fmla="*/ 1 h 592"/>
              <a:gd name="T12" fmla="*/ 65 w 187"/>
              <a:gd name="T13" fmla="*/ 45 h 592"/>
              <a:gd name="T14" fmla="*/ 77 w 187"/>
              <a:gd name="T15" fmla="*/ 72 h 592"/>
              <a:gd name="T16" fmla="*/ 66 w 187"/>
              <a:gd name="T17" fmla="*/ 99 h 592"/>
              <a:gd name="T18" fmla="*/ 22 w 187"/>
              <a:gd name="T19" fmla="*/ 119 h 592"/>
              <a:gd name="T20" fmla="*/ 13 w 187"/>
              <a:gd name="T21" fmla="*/ 200 h 592"/>
              <a:gd name="T22" fmla="*/ 1 w 187"/>
              <a:gd name="T23" fmla="*/ 293 h 592"/>
              <a:gd name="T24" fmla="*/ 3 w 187"/>
              <a:gd name="T25" fmla="*/ 299 h 592"/>
              <a:gd name="T26" fmla="*/ 3 w 187"/>
              <a:gd name="T27" fmla="*/ 315 h 592"/>
              <a:gd name="T28" fmla="*/ 9 w 187"/>
              <a:gd name="T29" fmla="*/ 334 h 592"/>
              <a:gd name="T30" fmla="*/ 24 w 187"/>
              <a:gd name="T31" fmla="*/ 330 h 592"/>
              <a:gd name="T32" fmla="*/ 20 w 187"/>
              <a:gd name="T33" fmla="*/ 329 h 592"/>
              <a:gd name="T34" fmla="*/ 20 w 187"/>
              <a:gd name="T35" fmla="*/ 301 h 592"/>
              <a:gd name="T36" fmla="*/ 23 w 187"/>
              <a:gd name="T37" fmla="*/ 300 h 592"/>
              <a:gd name="T38" fmla="*/ 27 w 187"/>
              <a:gd name="T39" fmla="*/ 296 h 592"/>
              <a:gd name="T40" fmla="*/ 36 w 187"/>
              <a:gd name="T41" fmla="*/ 329 h 592"/>
              <a:gd name="T42" fmla="*/ 42 w 187"/>
              <a:gd name="T43" fmla="*/ 329 h 592"/>
              <a:gd name="T44" fmla="*/ 58 w 187"/>
              <a:gd name="T45" fmla="*/ 430 h 592"/>
              <a:gd name="T46" fmla="*/ 72 w 187"/>
              <a:gd name="T47" fmla="*/ 545 h 592"/>
              <a:gd name="T48" fmla="*/ 43 w 187"/>
              <a:gd name="T49" fmla="*/ 565 h 592"/>
              <a:gd name="T50" fmla="*/ 82 w 187"/>
              <a:gd name="T51" fmla="*/ 568 h 592"/>
              <a:gd name="T52" fmla="*/ 94 w 187"/>
              <a:gd name="T53" fmla="*/ 565 h 592"/>
              <a:gd name="T54" fmla="*/ 104 w 187"/>
              <a:gd name="T55" fmla="*/ 571 h 592"/>
              <a:gd name="T56" fmla="*/ 111 w 187"/>
              <a:gd name="T57" fmla="*/ 574 h 592"/>
              <a:gd name="T58" fmla="*/ 146 w 187"/>
              <a:gd name="T59" fmla="*/ 585 h 592"/>
              <a:gd name="T60" fmla="*/ 133 w 187"/>
              <a:gd name="T61" fmla="*/ 556 h 592"/>
              <a:gd name="T62" fmla="*/ 139 w 187"/>
              <a:gd name="T63" fmla="*/ 549 h 592"/>
              <a:gd name="T64" fmla="*/ 148 w 187"/>
              <a:gd name="T65" fmla="*/ 333 h 592"/>
              <a:gd name="T66" fmla="*/ 153 w 187"/>
              <a:gd name="T67" fmla="*/ 329 h 592"/>
              <a:gd name="T68" fmla="*/ 153 w 187"/>
              <a:gd name="T69" fmla="*/ 266 h 592"/>
              <a:gd name="T70" fmla="*/ 147 w 187"/>
              <a:gd name="T71" fmla="*/ 197 h 592"/>
              <a:gd name="T72" fmla="*/ 158 w 187"/>
              <a:gd name="T73" fmla="*/ 247 h 592"/>
              <a:gd name="T74" fmla="*/ 161 w 187"/>
              <a:gd name="T75" fmla="*/ 297 h 592"/>
              <a:gd name="T76" fmla="*/ 159 w 187"/>
              <a:gd name="T77" fmla="*/ 304 h 592"/>
              <a:gd name="T78" fmla="*/ 159 w 187"/>
              <a:gd name="T79" fmla="*/ 331 h 592"/>
              <a:gd name="T80" fmla="*/ 182 w 187"/>
              <a:gd name="T81" fmla="*/ 314 h 592"/>
              <a:gd name="T82" fmla="*/ 184 w 187"/>
              <a:gd name="T83" fmla="*/ 303 h 592"/>
              <a:gd name="T84" fmla="*/ 187 w 187"/>
              <a:gd name="T85" fmla="*/ 299 h 592"/>
              <a:gd name="T86" fmla="*/ 103 w 187"/>
              <a:gd name="T87" fmla="*/ 496 h 592"/>
              <a:gd name="T88" fmla="*/ 103 w 187"/>
              <a:gd name="T89" fmla="*/ 496 h 592"/>
              <a:gd name="T90" fmla="*/ 93 w 187"/>
              <a:gd name="T91" fmla="*/ 423 h 592"/>
              <a:gd name="T92" fmla="*/ 97 w 187"/>
              <a:gd name="T93" fmla="*/ 347 h 592"/>
              <a:gd name="T94" fmla="*/ 103 w 187"/>
              <a:gd name="T95" fmla="*/ 496 h 5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7"/>
              <a:gd name="T145" fmla="*/ 0 h 592"/>
              <a:gd name="T146" fmla="*/ 187 w 187"/>
              <a:gd name="T147" fmla="*/ 592 h 59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7" h="592">
                <a:moveTo>
                  <a:pt x="182" y="212"/>
                </a:moveTo>
                <a:cubicBezTo>
                  <a:pt x="177" y="196"/>
                  <a:pt x="179" y="173"/>
                  <a:pt x="176" y="165"/>
                </a:cubicBezTo>
                <a:cubicBezTo>
                  <a:pt x="174" y="157"/>
                  <a:pt x="172" y="124"/>
                  <a:pt x="172" y="124"/>
                </a:cubicBezTo>
                <a:cubicBezTo>
                  <a:pt x="172" y="124"/>
                  <a:pt x="174" y="110"/>
                  <a:pt x="166" y="111"/>
                </a:cubicBezTo>
                <a:cubicBezTo>
                  <a:pt x="166" y="111"/>
                  <a:pt x="131" y="100"/>
                  <a:pt x="129" y="99"/>
                </a:cubicBezTo>
                <a:cubicBezTo>
                  <a:pt x="126" y="97"/>
                  <a:pt x="114" y="83"/>
                  <a:pt x="114" y="83"/>
                </a:cubicBezTo>
                <a:cubicBezTo>
                  <a:pt x="114" y="72"/>
                  <a:pt x="114" y="72"/>
                  <a:pt x="114" y="72"/>
                </a:cubicBezTo>
                <a:cubicBezTo>
                  <a:pt x="114" y="72"/>
                  <a:pt x="118" y="65"/>
                  <a:pt x="118" y="63"/>
                </a:cubicBezTo>
                <a:cubicBezTo>
                  <a:pt x="118" y="63"/>
                  <a:pt x="125" y="64"/>
                  <a:pt x="125" y="47"/>
                </a:cubicBezTo>
                <a:cubicBezTo>
                  <a:pt x="123" y="46"/>
                  <a:pt x="123" y="46"/>
                  <a:pt x="123" y="46"/>
                </a:cubicBezTo>
                <a:cubicBezTo>
                  <a:pt x="123" y="46"/>
                  <a:pt x="129" y="32"/>
                  <a:pt x="123" y="20"/>
                </a:cubicBezTo>
                <a:cubicBezTo>
                  <a:pt x="117" y="7"/>
                  <a:pt x="100" y="0"/>
                  <a:pt x="98" y="1"/>
                </a:cubicBezTo>
                <a:cubicBezTo>
                  <a:pt x="98" y="1"/>
                  <a:pt x="77" y="0"/>
                  <a:pt x="68" y="15"/>
                </a:cubicBezTo>
                <a:cubicBezTo>
                  <a:pt x="59" y="30"/>
                  <a:pt x="65" y="45"/>
                  <a:pt x="65" y="45"/>
                </a:cubicBezTo>
                <a:cubicBezTo>
                  <a:pt x="65" y="45"/>
                  <a:pt x="62" y="58"/>
                  <a:pt x="70" y="62"/>
                </a:cubicBezTo>
                <a:cubicBezTo>
                  <a:pt x="70" y="62"/>
                  <a:pt x="72" y="72"/>
                  <a:pt x="77" y="72"/>
                </a:cubicBezTo>
                <a:cubicBezTo>
                  <a:pt x="77" y="86"/>
                  <a:pt x="77" y="86"/>
                  <a:pt x="77" y="86"/>
                </a:cubicBezTo>
                <a:cubicBezTo>
                  <a:pt x="77" y="86"/>
                  <a:pt x="68" y="97"/>
                  <a:pt x="66" y="99"/>
                </a:cubicBezTo>
                <a:cubicBezTo>
                  <a:pt x="63" y="100"/>
                  <a:pt x="31" y="114"/>
                  <a:pt x="31" y="114"/>
                </a:cubicBezTo>
                <a:cubicBezTo>
                  <a:pt x="31" y="114"/>
                  <a:pt x="24" y="111"/>
                  <a:pt x="22" y="119"/>
                </a:cubicBezTo>
                <a:cubicBezTo>
                  <a:pt x="20" y="126"/>
                  <a:pt x="19" y="161"/>
                  <a:pt x="19" y="161"/>
                </a:cubicBezTo>
                <a:cubicBezTo>
                  <a:pt x="19" y="161"/>
                  <a:pt x="15" y="182"/>
                  <a:pt x="13" y="200"/>
                </a:cubicBezTo>
                <a:cubicBezTo>
                  <a:pt x="11" y="218"/>
                  <a:pt x="10" y="237"/>
                  <a:pt x="9" y="240"/>
                </a:cubicBezTo>
                <a:cubicBezTo>
                  <a:pt x="8" y="242"/>
                  <a:pt x="1" y="293"/>
                  <a:pt x="1" y="293"/>
                </a:cubicBezTo>
                <a:cubicBezTo>
                  <a:pt x="3" y="294"/>
                  <a:pt x="3" y="294"/>
                  <a:pt x="3" y="294"/>
                </a:cubicBezTo>
                <a:cubicBezTo>
                  <a:pt x="3" y="299"/>
                  <a:pt x="3" y="299"/>
                  <a:pt x="3" y="299"/>
                </a:cubicBezTo>
                <a:cubicBezTo>
                  <a:pt x="4" y="299"/>
                  <a:pt x="4" y="299"/>
                  <a:pt x="4" y="299"/>
                </a:cubicBezTo>
                <a:cubicBezTo>
                  <a:pt x="4" y="299"/>
                  <a:pt x="4" y="308"/>
                  <a:pt x="3" y="315"/>
                </a:cubicBezTo>
                <a:cubicBezTo>
                  <a:pt x="0" y="321"/>
                  <a:pt x="0" y="321"/>
                  <a:pt x="0" y="321"/>
                </a:cubicBezTo>
                <a:cubicBezTo>
                  <a:pt x="9" y="334"/>
                  <a:pt x="9" y="334"/>
                  <a:pt x="9" y="334"/>
                </a:cubicBezTo>
                <a:cubicBezTo>
                  <a:pt x="20" y="335"/>
                  <a:pt x="20" y="335"/>
                  <a:pt x="20" y="335"/>
                </a:cubicBezTo>
                <a:cubicBezTo>
                  <a:pt x="24" y="330"/>
                  <a:pt x="24" y="330"/>
                  <a:pt x="24" y="330"/>
                </a:cubicBezTo>
                <a:cubicBezTo>
                  <a:pt x="24" y="330"/>
                  <a:pt x="25" y="326"/>
                  <a:pt x="22" y="327"/>
                </a:cubicBezTo>
                <a:cubicBezTo>
                  <a:pt x="20" y="329"/>
                  <a:pt x="20" y="329"/>
                  <a:pt x="20" y="329"/>
                </a:cubicBezTo>
                <a:cubicBezTo>
                  <a:pt x="20" y="329"/>
                  <a:pt x="20" y="319"/>
                  <a:pt x="20" y="316"/>
                </a:cubicBezTo>
                <a:cubicBezTo>
                  <a:pt x="20" y="314"/>
                  <a:pt x="22" y="311"/>
                  <a:pt x="20" y="301"/>
                </a:cubicBezTo>
                <a:cubicBezTo>
                  <a:pt x="20" y="299"/>
                  <a:pt x="20" y="299"/>
                  <a:pt x="20" y="299"/>
                </a:cubicBezTo>
                <a:cubicBezTo>
                  <a:pt x="23" y="300"/>
                  <a:pt x="23" y="300"/>
                  <a:pt x="23" y="300"/>
                </a:cubicBezTo>
                <a:cubicBezTo>
                  <a:pt x="24" y="296"/>
                  <a:pt x="24" y="296"/>
                  <a:pt x="24" y="296"/>
                </a:cubicBezTo>
                <a:cubicBezTo>
                  <a:pt x="27" y="296"/>
                  <a:pt x="27" y="296"/>
                  <a:pt x="27" y="296"/>
                </a:cubicBezTo>
                <a:cubicBezTo>
                  <a:pt x="27" y="296"/>
                  <a:pt x="30" y="266"/>
                  <a:pt x="37" y="245"/>
                </a:cubicBezTo>
                <a:cubicBezTo>
                  <a:pt x="37" y="245"/>
                  <a:pt x="33" y="324"/>
                  <a:pt x="36" y="329"/>
                </a:cubicBezTo>
                <a:cubicBezTo>
                  <a:pt x="41" y="329"/>
                  <a:pt x="41" y="329"/>
                  <a:pt x="41" y="329"/>
                </a:cubicBezTo>
                <a:cubicBezTo>
                  <a:pt x="42" y="329"/>
                  <a:pt x="42" y="329"/>
                  <a:pt x="42" y="329"/>
                </a:cubicBezTo>
                <a:cubicBezTo>
                  <a:pt x="42" y="329"/>
                  <a:pt x="54" y="411"/>
                  <a:pt x="56" y="412"/>
                </a:cubicBezTo>
                <a:cubicBezTo>
                  <a:pt x="58" y="430"/>
                  <a:pt x="58" y="430"/>
                  <a:pt x="58" y="430"/>
                </a:cubicBezTo>
                <a:cubicBezTo>
                  <a:pt x="58" y="430"/>
                  <a:pt x="60" y="454"/>
                  <a:pt x="61" y="454"/>
                </a:cubicBezTo>
                <a:cubicBezTo>
                  <a:pt x="61" y="454"/>
                  <a:pt x="67" y="541"/>
                  <a:pt x="72" y="545"/>
                </a:cubicBezTo>
                <a:cubicBezTo>
                  <a:pt x="72" y="545"/>
                  <a:pt x="61" y="556"/>
                  <a:pt x="50" y="559"/>
                </a:cubicBezTo>
                <a:cubicBezTo>
                  <a:pt x="50" y="559"/>
                  <a:pt x="42" y="559"/>
                  <a:pt x="43" y="565"/>
                </a:cubicBezTo>
                <a:cubicBezTo>
                  <a:pt x="43" y="565"/>
                  <a:pt x="38" y="568"/>
                  <a:pt x="43" y="570"/>
                </a:cubicBezTo>
                <a:cubicBezTo>
                  <a:pt x="43" y="570"/>
                  <a:pt x="74" y="572"/>
                  <a:pt x="82" y="568"/>
                </a:cubicBezTo>
                <a:cubicBezTo>
                  <a:pt x="82" y="568"/>
                  <a:pt x="93" y="561"/>
                  <a:pt x="94" y="561"/>
                </a:cubicBezTo>
                <a:cubicBezTo>
                  <a:pt x="94" y="565"/>
                  <a:pt x="94" y="565"/>
                  <a:pt x="94" y="565"/>
                </a:cubicBezTo>
                <a:cubicBezTo>
                  <a:pt x="104" y="564"/>
                  <a:pt x="104" y="564"/>
                  <a:pt x="104" y="564"/>
                </a:cubicBezTo>
                <a:cubicBezTo>
                  <a:pt x="104" y="571"/>
                  <a:pt x="104" y="571"/>
                  <a:pt x="104" y="571"/>
                </a:cubicBezTo>
                <a:cubicBezTo>
                  <a:pt x="107" y="575"/>
                  <a:pt x="107" y="575"/>
                  <a:pt x="107" y="575"/>
                </a:cubicBezTo>
                <a:cubicBezTo>
                  <a:pt x="111" y="574"/>
                  <a:pt x="111" y="574"/>
                  <a:pt x="111" y="574"/>
                </a:cubicBezTo>
                <a:cubicBezTo>
                  <a:pt x="111" y="574"/>
                  <a:pt x="106" y="582"/>
                  <a:pt x="110" y="583"/>
                </a:cubicBezTo>
                <a:cubicBezTo>
                  <a:pt x="110" y="583"/>
                  <a:pt x="131" y="592"/>
                  <a:pt x="146" y="585"/>
                </a:cubicBezTo>
                <a:cubicBezTo>
                  <a:pt x="146" y="585"/>
                  <a:pt x="148" y="582"/>
                  <a:pt x="144" y="574"/>
                </a:cubicBezTo>
                <a:cubicBezTo>
                  <a:pt x="144" y="574"/>
                  <a:pt x="137" y="565"/>
                  <a:pt x="133" y="556"/>
                </a:cubicBezTo>
                <a:cubicBezTo>
                  <a:pt x="131" y="550"/>
                  <a:pt x="131" y="550"/>
                  <a:pt x="131" y="550"/>
                </a:cubicBezTo>
                <a:cubicBezTo>
                  <a:pt x="139" y="549"/>
                  <a:pt x="139" y="549"/>
                  <a:pt x="139" y="549"/>
                </a:cubicBezTo>
                <a:cubicBezTo>
                  <a:pt x="139" y="549"/>
                  <a:pt x="148" y="467"/>
                  <a:pt x="148" y="440"/>
                </a:cubicBezTo>
                <a:cubicBezTo>
                  <a:pt x="147" y="414"/>
                  <a:pt x="148" y="334"/>
                  <a:pt x="148" y="333"/>
                </a:cubicBezTo>
                <a:cubicBezTo>
                  <a:pt x="151" y="331"/>
                  <a:pt x="151" y="331"/>
                  <a:pt x="151" y="331"/>
                </a:cubicBezTo>
                <a:cubicBezTo>
                  <a:pt x="153" y="329"/>
                  <a:pt x="153" y="329"/>
                  <a:pt x="153" y="329"/>
                </a:cubicBezTo>
                <a:cubicBezTo>
                  <a:pt x="153" y="329"/>
                  <a:pt x="150" y="269"/>
                  <a:pt x="149" y="267"/>
                </a:cubicBezTo>
                <a:cubicBezTo>
                  <a:pt x="153" y="266"/>
                  <a:pt x="153" y="266"/>
                  <a:pt x="153" y="266"/>
                </a:cubicBezTo>
                <a:cubicBezTo>
                  <a:pt x="153" y="266"/>
                  <a:pt x="145" y="240"/>
                  <a:pt x="145" y="229"/>
                </a:cubicBezTo>
                <a:cubicBezTo>
                  <a:pt x="145" y="229"/>
                  <a:pt x="144" y="204"/>
                  <a:pt x="147" y="197"/>
                </a:cubicBezTo>
                <a:cubicBezTo>
                  <a:pt x="147" y="197"/>
                  <a:pt x="152" y="195"/>
                  <a:pt x="152" y="202"/>
                </a:cubicBezTo>
                <a:cubicBezTo>
                  <a:pt x="152" y="202"/>
                  <a:pt x="155" y="233"/>
                  <a:pt x="158" y="247"/>
                </a:cubicBezTo>
                <a:cubicBezTo>
                  <a:pt x="157" y="295"/>
                  <a:pt x="157" y="295"/>
                  <a:pt x="157" y="295"/>
                </a:cubicBezTo>
                <a:cubicBezTo>
                  <a:pt x="161" y="297"/>
                  <a:pt x="161" y="297"/>
                  <a:pt x="161" y="297"/>
                </a:cubicBezTo>
                <a:cubicBezTo>
                  <a:pt x="161" y="298"/>
                  <a:pt x="161" y="298"/>
                  <a:pt x="161" y="298"/>
                </a:cubicBezTo>
                <a:cubicBezTo>
                  <a:pt x="159" y="304"/>
                  <a:pt x="159" y="304"/>
                  <a:pt x="159" y="304"/>
                </a:cubicBezTo>
                <a:cubicBezTo>
                  <a:pt x="159" y="327"/>
                  <a:pt x="159" y="327"/>
                  <a:pt x="159" y="327"/>
                </a:cubicBezTo>
                <a:cubicBezTo>
                  <a:pt x="159" y="327"/>
                  <a:pt x="156" y="330"/>
                  <a:pt x="159" y="331"/>
                </a:cubicBezTo>
                <a:cubicBezTo>
                  <a:pt x="162" y="333"/>
                  <a:pt x="171" y="333"/>
                  <a:pt x="174" y="331"/>
                </a:cubicBezTo>
                <a:cubicBezTo>
                  <a:pt x="174" y="331"/>
                  <a:pt x="178" y="316"/>
                  <a:pt x="182" y="314"/>
                </a:cubicBezTo>
                <a:cubicBezTo>
                  <a:pt x="182" y="302"/>
                  <a:pt x="182" y="302"/>
                  <a:pt x="182" y="302"/>
                </a:cubicBezTo>
                <a:cubicBezTo>
                  <a:pt x="184" y="303"/>
                  <a:pt x="184" y="303"/>
                  <a:pt x="184" y="303"/>
                </a:cubicBezTo>
                <a:cubicBezTo>
                  <a:pt x="184" y="299"/>
                  <a:pt x="184" y="299"/>
                  <a:pt x="184" y="299"/>
                </a:cubicBezTo>
                <a:cubicBezTo>
                  <a:pt x="187" y="299"/>
                  <a:pt x="187" y="299"/>
                  <a:pt x="187" y="299"/>
                </a:cubicBezTo>
                <a:cubicBezTo>
                  <a:pt x="187" y="299"/>
                  <a:pt x="187" y="228"/>
                  <a:pt x="182" y="212"/>
                </a:cubicBezTo>
                <a:close/>
                <a:moveTo>
                  <a:pt x="103" y="496"/>
                </a:moveTo>
                <a:cubicBezTo>
                  <a:pt x="103" y="496"/>
                  <a:pt x="103" y="497"/>
                  <a:pt x="103" y="498"/>
                </a:cubicBezTo>
                <a:cubicBezTo>
                  <a:pt x="103" y="498"/>
                  <a:pt x="103" y="497"/>
                  <a:pt x="103" y="496"/>
                </a:cubicBezTo>
                <a:cubicBezTo>
                  <a:pt x="102" y="489"/>
                  <a:pt x="96" y="478"/>
                  <a:pt x="96" y="478"/>
                </a:cubicBezTo>
                <a:cubicBezTo>
                  <a:pt x="99" y="445"/>
                  <a:pt x="92" y="424"/>
                  <a:pt x="93" y="423"/>
                </a:cubicBezTo>
                <a:cubicBezTo>
                  <a:pt x="93" y="421"/>
                  <a:pt x="100" y="402"/>
                  <a:pt x="96" y="375"/>
                </a:cubicBezTo>
                <a:cubicBezTo>
                  <a:pt x="92" y="348"/>
                  <a:pt x="97" y="347"/>
                  <a:pt x="97" y="347"/>
                </a:cubicBezTo>
                <a:cubicBezTo>
                  <a:pt x="104" y="397"/>
                  <a:pt x="104" y="397"/>
                  <a:pt x="104" y="397"/>
                </a:cubicBezTo>
                <a:cubicBezTo>
                  <a:pt x="106" y="419"/>
                  <a:pt x="103" y="484"/>
                  <a:pt x="103" y="496"/>
                </a:cubicBezTo>
                <a:close/>
              </a:path>
            </a:pathLst>
          </a:custGeom>
          <a:gradFill rotWithShape="1">
            <a:gsLst>
              <a:gs pos="0">
                <a:srgbClr val="E6E6E8"/>
              </a:gs>
              <a:gs pos="100000">
                <a:srgbClr val="A7A7A8"/>
              </a:gs>
            </a:gsLst>
            <a:lin ang="5400000" scaled="1"/>
          </a:gradFill>
          <a:ln w="12700">
            <a:solidFill>
              <a:schemeClr val="tx1"/>
            </a:solidFill>
            <a:round/>
            <a:headEnd/>
            <a:tailEnd/>
          </a:ln>
        </p:spPr>
        <p:txBody>
          <a:bodyPr/>
          <a:lstStyle/>
          <a:p>
            <a:endParaRPr lang="en-US"/>
          </a:p>
        </p:txBody>
      </p:sp>
      <p:sp>
        <p:nvSpPr>
          <p:cNvPr id="8252" name="Freeform 286"/>
          <p:cNvSpPr>
            <a:spLocks/>
          </p:cNvSpPr>
          <p:nvPr/>
        </p:nvSpPr>
        <p:spPr bwMode="auto">
          <a:xfrm>
            <a:off x="4327525" y="4129088"/>
            <a:ext cx="687388" cy="1933575"/>
          </a:xfrm>
          <a:custGeom>
            <a:avLst/>
            <a:gdLst>
              <a:gd name="T0" fmla="*/ 106 w 210"/>
              <a:gd name="T1" fmla="*/ 6 h 590"/>
              <a:gd name="T2" fmla="*/ 73 w 210"/>
              <a:gd name="T3" fmla="*/ 26 h 590"/>
              <a:gd name="T4" fmla="*/ 82 w 210"/>
              <a:gd name="T5" fmla="*/ 66 h 590"/>
              <a:gd name="T6" fmla="*/ 84 w 210"/>
              <a:gd name="T7" fmla="*/ 69 h 590"/>
              <a:gd name="T8" fmla="*/ 86 w 210"/>
              <a:gd name="T9" fmla="*/ 83 h 590"/>
              <a:gd name="T10" fmla="*/ 77 w 210"/>
              <a:gd name="T11" fmla="*/ 94 h 590"/>
              <a:gd name="T12" fmla="*/ 31 w 210"/>
              <a:gd name="T13" fmla="*/ 122 h 590"/>
              <a:gd name="T14" fmla="*/ 26 w 210"/>
              <a:gd name="T15" fmla="*/ 157 h 590"/>
              <a:gd name="T16" fmla="*/ 26 w 210"/>
              <a:gd name="T17" fmla="*/ 255 h 590"/>
              <a:gd name="T18" fmla="*/ 36 w 210"/>
              <a:gd name="T19" fmla="*/ 322 h 590"/>
              <a:gd name="T20" fmla="*/ 41 w 210"/>
              <a:gd name="T21" fmla="*/ 323 h 590"/>
              <a:gd name="T22" fmla="*/ 43 w 210"/>
              <a:gd name="T23" fmla="*/ 335 h 590"/>
              <a:gd name="T24" fmla="*/ 41 w 210"/>
              <a:gd name="T25" fmla="*/ 336 h 590"/>
              <a:gd name="T26" fmla="*/ 39 w 210"/>
              <a:gd name="T27" fmla="*/ 340 h 590"/>
              <a:gd name="T28" fmla="*/ 33 w 210"/>
              <a:gd name="T29" fmla="*/ 339 h 590"/>
              <a:gd name="T30" fmla="*/ 32 w 210"/>
              <a:gd name="T31" fmla="*/ 334 h 590"/>
              <a:gd name="T32" fmla="*/ 16 w 210"/>
              <a:gd name="T33" fmla="*/ 333 h 590"/>
              <a:gd name="T34" fmla="*/ 14 w 210"/>
              <a:gd name="T35" fmla="*/ 337 h 590"/>
              <a:gd name="T36" fmla="*/ 4 w 210"/>
              <a:gd name="T37" fmla="*/ 335 h 590"/>
              <a:gd name="T38" fmla="*/ 0 w 210"/>
              <a:gd name="T39" fmla="*/ 419 h 590"/>
              <a:gd name="T40" fmla="*/ 51 w 210"/>
              <a:gd name="T41" fmla="*/ 434 h 590"/>
              <a:gd name="T42" fmla="*/ 55 w 210"/>
              <a:gd name="T43" fmla="*/ 514 h 590"/>
              <a:gd name="T44" fmla="*/ 54 w 210"/>
              <a:gd name="T45" fmla="*/ 553 h 590"/>
              <a:gd name="T46" fmla="*/ 51 w 210"/>
              <a:gd name="T47" fmla="*/ 564 h 590"/>
              <a:gd name="T48" fmla="*/ 66 w 210"/>
              <a:gd name="T49" fmla="*/ 572 h 590"/>
              <a:gd name="T50" fmla="*/ 113 w 210"/>
              <a:gd name="T51" fmla="*/ 581 h 590"/>
              <a:gd name="T52" fmla="*/ 112 w 210"/>
              <a:gd name="T53" fmla="*/ 580 h 590"/>
              <a:gd name="T54" fmla="*/ 118 w 210"/>
              <a:gd name="T55" fmla="*/ 571 h 590"/>
              <a:gd name="T56" fmla="*/ 106 w 210"/>
              <a:gd name="T57" fmla="*/ 560 h 590"/>
              <a:gd name="T58" fmla="*/ 91 w 210"/>
              <a:gd name="T59" fmla="*/ 541 h 590"/>
              <a:gd name="T60" fmla="*/ 88 w 210"/>
              <a:gd name="T61" fmla="*/ 482 h 590"/>
              <a:gd name="T62" fmla="*/ 97 w 210"/>
              <a:gd name="T63" fmla="*/ 446 h 590"/>
              <a:gd name="T64" fmla="*/ 109 w 210"/>
              <a:gd name="T65" fmla="*/ 442 h 590"/>
              <a:gd name="T66" fmla="*/ 114 w 210"/>
              <a:gd name="T67" fmla="*/ 385 h 590"/>
              <a:gd name="T68" fmla="*/ 129 w 210"/>
              <a:gd name="T69" fmla="*/ 446 h 590"/>
              <a:gd name="T70" fmla="*/ 123 w 210"/>
              <a:gd name="T71" fmla="*/ 508 h 590"/>
              <a:gd name="T72" fmla="*/ 121 w 210"/>
              <a:gd name="T73" fmla="*/ 545 h 590"/>
              <a:gd name="T74" fmla="*/ 123 w 210"/>
              <a:gd name="T75" fmla="*/ 555 h 590"/>
              <a:gd name="T76" fmla="*/ 153 w 210"/>
              <a:gd name="T77" fmla="*/ 558 h 590"/>
              <a:gd name="T78" fmla="*/ 164 w 210"/>
              <a:gd name="T79" fmla="*/ 560 h 590"/>
              <a:gd name="T80" fmla="*/ 204 w 210"/>
              <a:gd name="T81" fmla="*/ 553 h 590"/>
              <a:gd name="T82" fmla="*/ 200 w 210"/>
              <a:gd name="T83" fmla="*/ 544 h 590"/>
              <a:gd name="T84" fmla="*/ 176 w 210"/>
              <a:gd name="T85" fmla="*/ 539 h 590"/>
              <a:gd name="T86" fmla="*/ 165 w 210"/>
              <a:gd name="T87" fmla="*/ 521 h 590"/>
              <a:gd name="T88" fmla="*/ 162 w 210"/>
              <a:gd name="T89" fmla="*/ 514 h 590"/>
              <a:gd name="T90" fmla="*/ 173 w 210"/>
              <a:gd name="T91" fmla="*/ 502 h 590"/>
              <a:gd name="T92" fmla="*/ 180 w 210"/>
              <a:gd name="T93" fmla="*/ 413 h 590"/>
              <a:gd name="T94" fmla="*/ 167 w 210"/>
              <a:gd name="T95" fmla="*/ 324 h 590"/>
              <a:gd name="T96" fmla="*/ 165 w 210"/>
              <a:gd name="T97" fmla="*/ 254 h 590"/>
              <a:gd name="T98" fmla="*/ 164 w 210"/>
              <a:gd name="T99" fmla="*/ 156 h 590"/>
              <a:gd name="T100" fmla="*/ 160 w 210"/>
              <a:gd name="T101" fmla="*/ 116 h 590"/>
              <a:gd name="T102" fmla="*/ 124 w 210"/>
              <a:gd name="T103" fmla="*/ 95 h 590"/>
              <a:gd name="T104" fmla="*/ 120 w 210"/>
              <a:gd name="T105" fmla="*/ 88 h 590"/>
              <a:gd name="T106" fmla="*/ 120 w 210"/>
              <a:gd name="T107" fmla="*/ 76 h 590"/>
              <a:gd name="T108" fmla="*/ 123 w 210"/>
              <a:gd name="T109" fmla="*/ 65 h 590"/>
              <a:gd name="T110" fmla="*/ 127 w 210"/>
              <a:gd name="T111" fmla="*/ 55 h 590"/>
              <a:gd name="T112" fmla="*/ 125 w 210"/>
              <a:gd name="T113" fmla="*/ 46 h 590"/>
              <a:gd name="T114" fmla="*/ 123 w 210"/>
              <a:gd name="T115" fmla="*/ 18 h 590"/>
              <a:gd name="T116" fmla="*/ 106 w 210"/>
              <a:gd name="T117" fmla="*/ 6 h 5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0"/>
              <a:gd name="T178" fmla="*/ 0 h 590"/>
              <a:gd name="T179" fmla="*/ 210 w 210"/>
              <a:gd name="T180" fmla="*/ 590 h 59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0" h="590">
                <a:moveTo>
                  <a:pt x="106" y="6"/>
                </a:moveTo>
                <a:cubicBezTo>
                  <a:pt x="106" y="6"/>
                  <a:pt x="76" y="0"/>
                  <a:pt x="73" y="26"/>
                </a:cubicBezTo>
                <a:cubicBezTo>
                  <a:pt x="69" y="53"/>
                  <a:pt x="79" y="62"/>
                  <a:pt x="82" y="66"/>
                </a:cubicBezTo>
                <a:cubicBezTo>
                  <a:pt x="84" y="69"/>
                  <a:pt x="84" y="69"/>
                  <a:pt x="84" y="69"/>
                </a:cubicBezTo>
                <a:cubicBezTo>
                  <a:pt x="84" y="69"/>
                  <a:pt x="86" y="80"/>
                  <a:pt x="86" y="83"/>
                </a:cubicBezTo>
                <a:cubicBezTo>
                  <a:pt x="86" y="83"/>
                  <a:pt x="79" y="92"/>
                  <a:pt x="77" y="94"/>
                </a:cubicBezTo>
                <a:cubicBezTo>
                  <a:pt x="75" y="95"/>
                  <a:pt x="33" y="119"/>
                  <a:pt x="31" y="122"/>
                </a:cubicBezTo>
                <a:cubicBezTo>
                  <a:pt x="29" y="125"/>
                  <a:pt x="26" y="157"/>
                  <a:pt x="26" y="157"/>
                </a:cubicBezTo>
                <a:cubicBezTo>
                  <a:pt x="26" y="157"/>
                  <a:pt x="20" y="236"/>
                  <a:pt x="26" y="255"/>
                </a:cubicBezTo>
                <a:cubicBezTo>
                  <a:pt x="33" y="274"/>
                  <a:pt x="36" y="322"/>
                  <a:pt x="36" y="322"/>
                </a:cubicBezTo>
                <a:cubicBezTo>
                  <a:pt x="41" y="323"/>
                  <a:pt x="41" y="323"/>
                  <a:pt x="41" y="323"/>
                </a:cubicBezTo>
                <a:cubicBezTo>
                  <a:pt x="43" y="335"/>
                  <a:pt x="43" y="335"/>
                  <a:pt x="43" y="335"/>
                </a:cubicBezTo>
                <a:cubicBezTo>
                  <a:pt x="41" y="336"/>
                  <a:pt x="41" y="336"/>
                  <a:pt x="41" y="336"/>
                </a:cubicBezTo>
                <a:cubicBezTo>
                  <a:pt x="39" y="340"/>
                  <a:pt x="39" y="340"/>
                  <a:pt x="39" y="340"/>
                </a:cubicBezTo>
                <a:cubicBezTo>
                  <a:pt x="33" y="339"/>
                  <a:pt x="33" y="339"/>
                  <a:pt x="33" y="339"/>
                </a:cubicBezTo>
                <a:cubicBezTo>
                  <a:pt x="32" y="334"/>
                  <a:pt x="32" y="334"/>
                  <a:pt x="32" y="334"/>
                </a:cubicBezTo>
                <a:cubicBezTo>
                  <a:pt x="16" y="333"/>
                  <a:pt x="16" y="333"/>
                  <a:pt x="16" y="333"/>
                </a:cubicBezTo>
                <a:cubicBezTo>
                  <a:pt x="14" y="337"/>
                  <a:pt x="14" y="337"/>
                  <a:pt x="14" y="337"/>
                </a:cubicBezTo>
                <a:cubicBezTo>
                  <a:pt x="4" y="335"/>
                  <a:pt x="4" y="335"/>
                  <a:pt x="4" y="335"/>
                </a:cubicBezTo>
                <a:cubicBezTo>
                  <a:pt x="0" y="419"/>
                  <a:pt x="0" y="419"/>
                  <a:pt x="0" y="419"/>
                </a:cubicBezTo>
                <a:cubicBezTo>
                  <a:pt x="51" y="434"/>
                  <a:pt x="51" y="434"/>
                  <a:pt x="51" y="434"/>
                </a:cubicBezTo>
                <a:cubicBezTo>
                  <a:pt x="51" y="434"/>
                  <a:pt x="53" y="509"/>
                  <a:pt x="55" y="514"/>
                </a:cubicBezTo>
                <a:cubicBezTo>
                  <a:pt x="55" y="514"/>
                  <a:pt x="56" y="549"/>
                  <a:pt x="54" y="553"/>
                </a:cubicBezTo>
                <a:cubicBezTo>
                  <a:pt x="54" y="553"/>
                  <a:pt x="50" y="559"/>
                  <a:pt x="51" y="564"/>
                </a:cubicBezTo>
                <a:cubicBezTo>
                  <a:pt x="51" y="564"/>
                  <a:pt x="62" y="574"/>
                  <a:pt x="66" y="572"/>
                </a:cubicBezTo>
                <a:cubicBezTo>
                  <a:pt x="66" y="572"/>
                  <a:pt x="87" y="590"/>
                  <a:pt x="113" y="581"/>
                </a:cubicBezTo>
                <a:cubicBezTo>
                  <a:pt x="139" y="571"/>
                  <a:pt x="112" y="580"/>
                  <a:pt x="112" y="580"/>
                </a:cubicBezTo>
                <a:cubicBezTo>
                  <a:pt x="112" y="580"/>
                  <a:pt x="125" y="580"/>
                  <a:pt x="118" y="571"/>
                </a:cubicBezTo>
                <a:cubicBezTo>
                  <a:pt x="118" y="571"/>
                  <a:pt x="118" y="568"/>
                  <a:pt x="106" y="560"/>
                </a:cubicBezTo>
                <a:cubicBezTo>
                  <a:pt x="94" y="553"/>
                  <a:pt x="92" y="545"/>
                  <a:pt x="91" y="541"/>
                </a:cubicBezTo>
                <a:cubicBezTo>
                  <a:pt x="91" y="541"/>
                  <a:pt x="85" y="492"/>
                  <a:pt x="88" y="482"/>
                </a:cubicBezTo>
                <a:cubicBezTo>
                  <a:pt x="88" y="482"/>
                  <a:pt x="98" y="451"/>
                  <a:pt x="97" y="446"/>
                </a:cubicBezTo>
                <a:cubicBezTo>
                  <a:pt x="109" y="442"/>
                  <a:pt x="109" y="442"/>
                  <a:pt x="109" y="442"/>
                </a:cubicBezTo>
                <a:cubicBezTo>
                  <a:pt x="114" y="385"/>
                  <a:pt x="114" y="385"/>
                  <a:pt x="114" y="385"/>
                </a:cubicBezTo>
                <a:cubicBezTo>
                  <a:pt x="114" y="385"/>
                  <a:pt x="130" y="436"/>
                  <a:pt x="129" y="446"/>
                </a:cubicBezTo>
                <a:cubicBezTo>
                  <a:pt x="129" y="456"/>
                  <a:pt x="123" y="508"/>
                  <a:pt x="123" y="508"/>
                </a:cubicBezTo>
                <a:cubicBezTo>
                  <a:pt x="123" y="508"/>
                  <a:pt x="118" y="538"/>
                  <a:pt x="121" y="545"/>
                </a:cubicBezTo>
                <a:cubicBezTo>
                  <a:pt x="121" y="545"/>
                  <a:pt x="117" y="553"/>
                  <a:pt x="123" y="555"/>
                </a:cubicBezTo>
                <a:cubicBezTo>
                  <a:pt x="129" y="557"/>
                  <a:pt x="153" y="558"/>
                  <a:pt x="153" y="558"/>
                </a:cubicBezTo>
                <a:cubicBezTo>
                  <a:pt x="164" y="560"/>
                  <a:pt x="164" y="560"/>
                  <a:pt x="164" y="560"/>
                </a:cubicBezTo>
                <a:cubicBezTo>
                  <a:pt x="164" y="560"/>
                  <a:pt x="198" y="561"/>
                  <a:pt x="204" y="553"/>
                </a:cubicBezTo>
                <a:cubicBezTo>
                  <a:pt x="210" y="546"/>
                  <a:pt x="201" y="544"/>
                  <a:pt x="200" y="544"/>
                </a:cubicBezTo>
                <a:cubicBezTo>
                  <a:pt x="200" y="545"/>
                  <a:pt x="176" y="539"/>
                  <a:pt x="176" y="539"/>
                </a:cubicBezTo>
                <a:cubicBezTo>
                  <a:pt x="176" y="539"/>
                  <a:pt x="165" y="526"/>
                  <a:pt x="165" y="521"/>
                </a:cubicBezTo>
                <a:cubicBezTo>
                  <a:pt x="164" y="516"/>
                  <a:pt x="162" y="514"/>
                  <a:pt x="162" y="514"/>
                </a:cubicBezTo>
                <a:cubicBezTo>
                  <a:pt x="162" y="514"/>
                  <a:pt x="171" y="511"/>
                  <a:pt x="173" y="502"/>
                </a:cubicBezTo>
                <a:cubicBezTo>
                  <a:pt x="175" y="494"/>
                  <a:pt x="180" y="413"/>
                  <a:pt x="180" y="413"/>
                </a:cubicBezTo>
                <a:cubicBezTo>
                  <a:pt x="180" y="413"/>
                  <a:pt x="175" y="337"/>
                  <a:pt x="167" y="324"/>
                </a:cubicBezTo>
                <a:cubicBezTo>
                  <a:pt x="159" y="311"/>
                  <a:pt x="164" y="257"/>
                  <a:pt x="165" y="254"/>
                </a:cubicBezTo>
                <a:cubicBezTo>
                  <a:pt x="166" y="250"/>
                  <a:pt x="167" y="170"/>
                  <a:pt x="164" y="156"/>
                </a:cubicBezTo>
                <a:cubicBezTo>
                  <a:pt x="160" y="142"/>
                  <a:pt x="160" y="116"/>
                  <a:pt x="160" y="116"/>
                </a:cubicBezTo>
                <a:cubicBezTo>
                  <a:pt x="160" y="116"/>
                  <a:pt x="148" y="104"/>
                  <a:pt x="124" y="95"/>
                </a:cubicBezTo>
                <a:cubicBezTo>
                  <a:pt x="120" y="88"/>
                  <a:pt x="120" y="88"/>
                  <a:pt x="120" y="88"/>
                </a:cubicBezTo>
                <a:cubicBezTo>
                  <a:pt x="120" y="76"/>
                  <a:pt x="120" y="76"/>
                  <a:pt x="120" y="76"/>
                </a:cubicBezTo>
                <a:cubicBezTo>
                  <a:pt x="120" y="76"/>
                  <a:pt x="124" y="75"/>
                  <a:pt x="123" y="65"/>
                </a:cubicBezTo>
                <a:cubicBezTo>
                  <a:pt x="123" y="65"/>
                  <a:pt x="128" y="62"/>
                  <a:pt x="127" y="55"/>
                </a:cubicBezTo>
                <a:cubicBezTo>
                  <a:pt x="127" y="55"/>
                  <a:pt x="128" y="45"/>
                  <a:pt x="125" y="46"/>
                </a:cubicBezTo>
                <a:cubicBezTo>
                  <a:pt x="125" y="46"/>
                  <a:pt x="130" y="26"/>
                  <a:pt x="123" y="18"/>
                </a:cubicBezTo>
                <a:cubicBezTo>
                  <a:pt x="115" y="10"/>
                  <a:pt x="109" y="6"/>
                  <a:pt x="106" y="6"/>
                </a:cubicBezTo>
              </a:path>
            </a:pathLst>
          </a:custGeom>
          <a:gradFill rotWithShape="1">
            <a:gsLst>
              <a:gs pos="0">
                <a:srgbClr val="E6E6E8"/>
              </a:gs>
              <a:gs pos="100000">
                <a:srgbClr val="A7A7A8"/>
              </a:gs>
            </a:gsLst>
            <a:lin ang="5400000" scaled="1"/>
          </a:gradFill>
          <a:ln w="12700">
            <a:solidFill>
              <a:schemeClr val="tx1"/>
            </a:solidFill>
            <a:round/>
            <a:headEnd/>
            <a:tailEnd/>
          </a:ln>
        </p:spPr>
        <p:txBody>
          <a:bodyPr/>
          <a:lstStyle/>
          <a:p>
            <a:endParaRPr lang="en-US"/>
          </a:p>
        </p:txBody>
      </p:sp>
      <p:sp>
        <p:nvSpPr>
          <p:cNvPr id="8253" name="Freeform 287"/>
          <p:cNvSpPr>
            <a:spLocks/>
          </p:cNvSpPr>
          <p:nvPr/>
        </p:nvSpPr>
        <p:spPr bwMode="auto">
          <a:xfrm>
            <a:off x="5784850" y="4129088"/>
            <a:ext cx="393700" cy="1938337"/>
          </a:xfrm>
          <a:custGeom>
            <a:avLst/>
            <a:gdLst>
              <a:gd name="T0" fmla="*/ 73 w 120"/>
              <a:gd name="T1" fmla="*/ 10 h 592"/>
              <a:gd name="T2" fmla="*/ 61 w 120"/>
              <a:gd name="T3" fmla="*/ 8 h 592"/>
              <a:gd name="T4" fmla="*/ 38 w 120"/>
              <a:gd name="T5" fmla="*/ 42 h 592"/>
              <a:gd name="T6" fmla="*/ 34 w 120"/>
              <a:gd name="T7" fmla="*/ 78 h 592"/>
              <a:gd name="T8" fmla="*/ 22 w 120"/>
              <a:gd name="T9" fmla="*/ 92 h 592"/>
              <a:gd name="T10" fmla="*/ 35 w 120"/>
              <a:gd name="T11" fmla="*/ 85 h 592"/>
              <a:gd name="T12" fmla="*/ 36 w 120"/>
              <a:gd name="T13" fmla="*/ 89 h 592"/>
              <a:gd name="T14" fmla="*/ 15 w 120"/>
              <a:gd name="T15" fmla="*/ 98 h 592"/>
              <a:gd name="T16" fmla="*/ 9 w 120"/>
              <a:gd name="T17" fmla="*/ 99 h 592"/>
              <a:gd name="T18" fmla="*/ 5 w 120"/>
              <a:gd name="T19" fmla="*/ 156 h 592"/>
              <a:gd name="T20" fmla="*/ 15 w 120"/>
              <a:gd name="T21" fmla="*/ 211 h 592"/>
              <a:gd name="T22" fmla="*/ 22 w 120"/>
              <a:gd name="T23" fmla="*/ 220 h 592"/>
              <a:gd name="T24" fmla="*/ 17 w 120"/>
              <a:gd name="T25" fmla="*/ 243 h 592"/>
              <a:gd name="T26" fmla="*/ 16 w 120"/>
              <a:gd name="T27" fmla="*/ 305 h 592"/>
              <a:gd name="T28" fmla="*/ 25 w 120"/>
              <a:gd name="T29" fmla="*/ 362 h 592"/>
              <a:gd name="T30" fmla="*/ 25 w 120"/>
              <a:gd name="T31" fmla="*/ 408 h 592"/>
              <a:gd name="T32" fmla="*/ 23 w 120"/>
              <a:gd name="T33" fmla="*/ 502 h 592"/>
              <a:gd name="T34" fmla="*/ 13 w 120"/>
              <a:gd name="T35" fmla="*/ 551 h 592"/>
              <a:gd name="T36" fmla="*/ 23 w 120"/>
              <a:gd name="T37" fmla="*/ 558 h 592"/>
              <a:gd name="T38" fmla="*/ 22 w 120"/>
              <a:gd name="T39" fmla="*/ 584 h 592"/>
              <a:gd name="T40" fmla="*/ 29 w 120"/>
              <a:gd name="T41" fmla="*/ 586 h 592"/>
              <a:gd name="T42" fmla="*/ 29 w 120"/>
              <a:gd name="T43" fmla="*/ 590 h 592"/>
              <a:gd name="T44" fmla="*/ 46 w 120"/>
              <a:gd name="T45" fmla="*/ 591 h 592"/>
              <a:gd name="T46" fmla="*/ 45 w 120"/>
              <a:gd name="T47" fmla="*/ 587 h 592"/>
              <a:gd name="T48" fmla="*/ 67 w 120"/>
              <a:gd name="T49" fmla="*/ 587 h 592"/>
              <a:gd name="T50" fmla="*/ 98 w 120"/>
              <a:gd name="T51" fmla="*/ 587 h 592"/>
              <a:gd name="T52" fmla="*/ 95 w 120"/>
              <a:gd name="T53" fmla="*/ 578 h 592"/>
              <a:gd name="T54" fmla="*/ 80 w 120"/>
              <a:gd name="T55" fmla="*/ 566 h 592"/>
              <a:gd name="T56" fmla="*/ 80 w 120"/>
              <a:gd name="T57" fmla="*/ 563 h 592"/>
              <a:gd name="T58" fmla="*/ 98 w 120"/>
              <a:gd name="T59" fmla="*/ 560 h 592"/>
              <a:gd name="T60" fmla="*/ 94 w 120"/>
              <a:gd name="T61" fmla="*/ 555 h 592"/>
              <a:gd name="T62" fmla="*/ 82 w 120"/>
              <a:gd name="T63" fmla="*/ 550 h 592"/>
              <a:gd name="T64" fmla="*/ 80 w 120"/>
              <a:gd name="T65" fmla="*/ 421 h 592"/>
              <a:gd name="T66" fmla="*/ 101 w 120"/>
              <a:gd name="T67" fmla="*/ 256 h 592"/>
              <a:gd name="T68" fmla="*/ 95 w 120"/>
              <a:gd name="T69" fmla="*/ 201 h 592"/>
              <a:gd name="T70" fmla="*/ 103 w 120"/>
              <a:gd name="T71" fmla="*/ 208 h 592"/>
              <a:gd name="T72" fmla="*/ 112 w 120"/>
              <a:gd name="T73" fmla="*/ 204 h 592"/>
              <a:gd name="T74" fmla="*/ 115 w 120"/>
              <a:gd name="T75" fmla="*/ 170 h 592"/>
              <a:gd name="T76" fmla="*/ 108 w 120"/>
              <a:gd name="T77" fmla="*/ 144 h 592"/>
              <a:gd name="T78" fmla="*/ 115 w 120"/>
              <a:gd name="T79" fmla="*/ 129 h 592"/>
              <a:gd name="T80" fmla="*/ 112 w 120"/>
              <a:gd name="T81" fmla="*/ 116 h 592"/>
              <a:gd name="T82" fmla="*/ 112 w 120"/>
              <a:gd name="T83" fmla="*/ 109 h 592"/>
              <a:gd name="T84" fmla="*/ 107 w 120"/>
              <a:gd name="T85" fmla="*/ 107 h 592"/>
              <a:gd name="T86" fmla="*/ 102 w 120"/>
              <a:gd name="T87" fmla="*/ 100 h 592"/>
              <a:gd name="T88" fmla="*/ 95 w 120"/>
              <a:gd name="T89" fmla="*/ 33 h 592"/>
              <a:gd name="T90" fmla="*/ 73 w 120"/>
              <a:gd name="T91" fmla="*/ 10 h 59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0"/>
              <a:gd name="T139" fmla="*/ 0 h 592"/>
              <a:gd name="T140" fmla="*/ 120 w 120"/>
              <a:gd name="T141" fmla="*/ 592 h 59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0" h="592">
                <a:moveTo>
                  <a:pt x="73" y="10"/>
                </a:moveTo>
                <a:cubicBezTo>
                  <a:pt x="73" y="10"/>
                  <a:pt x="71" y="3"/>
                  <a:pt x="61" y="8"/>
                </a:cubicBezTo>
                <a:cubicBezTo>
                  <a:pt x="51" y="13"/>
                  <a:pt x="41" y="32"/>
                  <a:pt x="38" y="42"/>
                </a:cubicBezTo>
                <a:cubicBezTo>
                  <a:pt x="35" y="52"/>
                  <a:pt x="34" y="78"/>
                  <a:pt x="34" y="78"/>
                </a:cubicBezTo>
                <a:cubicBezTo>
                  <a:pt x="34" y="78"/>
                  <a:pt x="25" y="92"/>
                  <a:pt x="22" y="92"/>
                </a:cubicBezTo>
                <a:cubicBezTo>
                  <a:pt x="22" y="92"/>
                  <a:pt x="27" y="93"/>
                  <a:pt x="35" y="85"/>
                </a:cubicBezTo>
                <a:cubicBezTo>
                  <a:pt x="36" y="89"/>
                  <a:pt x="36" y="89"/>
                  <a:pt x="36" y="89"/>
                </a:cubicBezTo>
                <a:cubicBezTo>
                  <a:pt x="36" y="89"/>
                  <a:pt x="21" y="96"/>
                  <a:pt x="15" y="98"/>
                </a:cubicBezTo>
                <a:cubicBezTo>
                  <a:pt x="9" y="99"/>
                  <a:pt x="9" y="99"/>
                  <a:pt x="9" y="99"/>
                </a:cubicBezTo>
                <a:cubicBezTo>
                  <a:pt x="9" y="99"/>
                  <a:pt x="0" y="125"/>
                  <a:pt x="5" y="156"/>
                </a:cubicBezTo>
                <a:cubicBezTo>
                  <a:pt x="10" y="187"/>
                  <a:pt x="15" y="211"/>
                  <a:pt x="15" y="211"/>
                </a:cubicBezTo>
                <a:cubicBezTo>
                  <a:pt x="15" y="211"/>
                  <a:pt x="19" y="218"/>
                  <a:pt x="22" y="220"/>
                </a:cubicBezTo>
                <a:cubicBezTo>
                  <a:pt x="22" y="220"/>
                  <a:pt x="23" y="237"/>
                  <a:pt x="17" y="243"/>
                </a:cubicBezTo>
                <a:cubicBezTo>
                  <a:pt x="17" y="243"/>
                  <a:pt x="6" y="264"/>
                  <a:pt x="16" y="305"/>
                </a:cubicBezTo>
                <a:cubicBezTo>
                  <a:pt x="26" y="346"/>
                  <a:pt x="25" y="362"/>
                  <a:pt x="25" y="362"/>
                </a:cubicBezTo>
                <a:cubicBezTo>
                  <a:pt x="25" y="362"/>
                  <a:pt x="27" y="384"/>
                  <a:pt x="25" y="408"/>
                </a:cubicBezTo>
                <a:cubicBezTo>
                  <a:pt x="23" y="433"/>
                  <a:pt x="23" y="502"/>
                  <a:pt x="23" y="502"/>
                </a:cubicBezTo>
                <a:cubicBezTo>
                  <a:pt x="23" y="502"/>
                  <a:pt x="17" y="546"/>
                  <a:pt x="13" y="551"/>
                </a:cubicBezTo>
                <a:cubicBezTo>
                  <a:pt x="23" y="558"/>
                  <a:pt x="23" y="558"/>
                  <a:pt x="23" y="558"/>
                </a:cubicBezTo>
                <a:cubicBezTo>
                  <a:pt x="22" y="584"/>
                  <a:pt x="22" y="584"/>
                  <a:pt x="22" y="584"/>
                </a:cubicBezTo>
                <a:cubicBezTo>
                  <a:pt x="29" y="586"/>
                  <a:pt x="29" y="586"/>
                  <a:pt x="29" y="586"/>
                </a:cubicBezTo>
                <a:cubicBezTo>
                  <a:pt x="29" y="590"/>
                  <a:pt x="29" y="590"/>
                  <a:pt x="29" y="590"/>
                </a:cubicBezTo>
                <a:cubicBezTo>
                  <a:pt x="46" y="591"/>
                  <a:pt x="46" y="591"/>
                  <a:pt x="46" y="591"/>
                </a:cubicBezTo>
                <a:cubicBezTo>
                  <a:pt x="45" y="587"/>
                  <a:pt x="45" y="587"/>
                  <a:pt x="45" y="587"/>
                </a:cubicBezTo>
                <a:cubicBezTo>
                  <a:pt x="45" y="587"/>
                  <a:pt x="64" y="582"/>
                  <a:pt x="67" y="587"/>
                </a:cubicBezTo>
                <a:cubicBezTo>
                  <a:pt x="69" y="591"/>
                  <a:pt x="93" y="592"/>
                  <a:pt x="98" y="587"/>
                </a:cubicBezTo>
                <a:cubicBezTo>
                  <a:pt x="98" y="587"/>
                  <a:pt x="108" y="581"/>
                  <a:pt x="95" y="578"/>
                </a:cubicBezTo>
                <a:cubicBezTo>
                  <a:pt x="82" y="575"/>
                  <a:pt x="80" y="566"/>
                  <a:pt x="80" y="566"/>
                </a:cubicBezTo>
                <a:cubicBezTo>
                  <a:pt x="80" y="563"/>
                  <a:pt x="80" y="563"/>
                  <a:pt x="80" y="563"/>
                </a:cubicBezTo>
                <a:cubicBezTo>
                  <a:pt x="80" y="563"/>
                  <a:pt x="92" y="569"/>
                  <a:pt x="98" y="560"/>
                </a:cubicBezTo>
                <a:cubicBezTo>
                  <a:pt x="105" y="552"/>
                  <a:pt x="94" y="555"/>
                  <a:pt x="94" y="555"/>
                </a:cubicBezTo>
                <a:cubicBezTo>
                  <a:pt x="82" y="550"/>
                  <a:pt x="82" y="550"/>
                  <a:pt x="82" y="550"/>
                </a:cubicBezTo>
                <a:cubicBezTo>
                  <a:pt x="82" y="550"/>
                  <a:pt x="74" y="475"/>
                  <a:pt x="80" y="421"/>
                </a:cubicBezTo>
                <a:cubicBezTo>
                  <a:pt x="87" y="368"/>
                  <a:pt x="104" y="299"/>
                  <a:pt x="101" y="256"/>
                </a:cubicBezTo>
                <a:cubicBezTo>
                  <a:pt x="98" y="214"/>
                  <a:pt x="97" y="206"/>
                  <a:pt x="95" y="201"/>
                </a:cubicBezTo>
                <a:cubicBezTo>
                  <a:pt x="103" y="208"/>
                  <a:pt x="103" y="208"/>
                  <a:pt x="103" y="208"/>
                </a:cubicBezTo>
                <a:cubicBezTo>
                  <a:pt x="103" y="208"/>
                  <a:pt x="108" y="211"/>
                  <a:pt x="112" y="204"/>
                </a:cubicBezTo>
                <a:cubicBezTo>
                  <a:pt x="117" y="196"/>
                  <a:pt x="120" y="189"/>
                  <a:pt x="115" y="170"/>
                </a:cubicBezTo>
                <a:cubicBezTo>
                  <a:pt x="108" y="144"/>
                  <a:pt x="108" y="144"/>
                  <a:pt x="108" y="144"/>
                </a:cubicBezTo>
                <a:cubicBezTo>
                  <a:pt x="115" y="129"/>
                  <a:pt x="115" y="129"/>
                  <a:pt x="115" y="129"/>
                </a:cubicBezTo>
                <a:cubicBezTo>
                  <a:pt x="115" y="129"/>
                  <a:pt x="120" y="117"/>
                  <a:pt x="112" y="116"/>
                </a:cubicBezTo>
                <a:cubicBezTo>
                  <a:pt x="112" y="109"/>
                  <a:pt x="112" y="109"/>
                  <a:pt x="112" y="109"/>
                </a:cubicBezTo>
                <a:cubicBezTo>
                  <a:pt x="112" y="109"/>
                  <a:pt x="110" y="102"/>
                  <a:pt x="107" y="107"/>
                </a:cubicBezTo>
                <a:cubicBezTo>
                  <a:pt x="102" y="100"/>
                  <a:pt x="102" y="100"/>
                  <a:pt x="102" y="100"/>
                </a:cubicBezTo>
                <a:cubicBezTo>
                  <a:pt x="102" y="100"/>
                  <a:pt x="99" y="46"/>
                  <a:pt x="95" y="33"/>
                </a:cubicBezTo>
                <a:cubicBezTo>
                  <a:pt x="95" y="33"/>
                  <a:pt x="85" y="0"/>
                  <a:pt x="73" y="10"/>
                </a:cubicBezTo>
              </a:path>
            </a:pathLst>
          </a:custGeom>
          <a:gradFill rotWithShape="1">
            <a:gsLst>
              <a:gs pos="0">
                <a:srgbClr val="E6E6E8"/>
              </a:gs>
              <a:gs pos="100000">
                <a:srgbClr val="A7A7A8"/>
              </a:gs>
            </a:gsLst>
            <a:lin ang="5400000" scaled="1"/>
          </a:gradFill>
          <a:ln w="12700">
            <a:solidFill>
              <a:schemeClr val="tx1"/>
            </a:solidFill>
            <a:round/>
            <a:headEnd/>
            <a:tailEnd/>
          </a:ln>
        </p:spPr>
        <p:txBody>
          <a:bodyPr/>
          <a:lstStyle/>
          <a:p>
            <a:endParaRPr lang="en-US"/>
          </a:p>
        </p:txBody>
      </p:sp>
      <p:sp>
        <p:nvSpPr>
          <p:cNvPr id="8254" name="Freeform 288"/>
          <p:cNvSpPr>
            <a:spLocks noEditPoints="1"/>
          </p:cNvSpPr>
          <p:nvPr/>
        </p:nvSpPr>
        <p:spPr bwMode="auto">
          <a:xfrm>
            <a:off x="7097713" y="4100513"/>
            <a:ext cx="517525" cy="1966912"/>
          </a:xfrm>
          <a:custGeom>
            <a:avLst/>
            <a:gdLst>
              <a:gd name="T0" fmla="*/ 97 w 158"/>
              <a:gd name="T1" fmla="*/ 483 h 601"/>
              <a:gd name="T2" fmla="*/ 113 w 158"/>
              <a:gd name="T3" fmla="*/ 379 h 601"/>
              <a:gd name="T4" fmla="*/ 158 w 158"/>
              <a:gd name="T5" fmla="*/ 454 h 601"/>
              <a:gd name="T6" fmla="*/ 146 w 158"/>
              <a:gd name="T7" fmla="*/ 336 h 601"/>
              <a:gd name="T8" fmla="*/ 147 w 158"/>
              <a:gd name="T9" fmla="*/ 326 h 601"/>
              <a:gd name="T10" fmla="*/ 147 w 158"/>
              <a:gd name="T11" fmla="*/ 293 h 601"/>
              <a:gd name="T12" fmla="*/ 132 w 158"/>
              <a:gd name="T13" fmla="*/ 120 h 601"/>
              <a:gd name="T14" fmla="*/ 104 w 158"/>
              <a:gd name="T15" fmla="*/ 96 h 601"/>
              <a:gd name="T16" fmla="*/ 108 w 158"/>
              <a:gd name="T17" fmla="*/ 92 h 601"/>
              <a:gd name="T18" fmla="*/ 122 w 158"/>
              <a:gd name="T19" fmla="*/ 100 h 601"/>
              <a:gd name="T20" fmla="*/ 114 w 158"/>
              <a:gd name="T21" fmla="*/ 84 h 601"/>
              <a:gd name="T22" fmla="*/ 125 w 158"/>
              <a:gd name="T23" fmla="*/ 97 h 601"/>
              <a:gd name="T24" fmla="*/ 117 w 158"/>
              <a:gd name="T25" fmla="*/ 76 h 601"/>
              <a:gd name="T26" fmla="*/ 126 w 158"/>
              <a:gd name="T27" fmla="*/ 94 h 601"/>
              <a:gd name="T28" fmla="*/ 121 w 158"/>
              <a:gd name="T29" fmla="*/ 66 h 601"/>
              <a:gd name="T30" fmla="*/ 97 w 158"/>
              <a:gd name="T31" fmla="*/ 9 h 601"/>
              <a:gd name="T32" fmla="*/ 68 w 158"/>
              <a:gd name="T33" fmla="*/ 59 h 601"/>
              <a:gd name="T34" fmla="*/ 69 w 158"/>
              <a:gd name="T35" fmla="*/ 66 h 601"/>
              <a:gd name="T36" fmla="*/ 63 w 158"/>
              <a:gd name="T37" fmla="*/ 84 h 601"/>
              <a:gd name="T38" fmla="*/ 57 w 158"/>
              <a:gd name="T39" fmla="*/ 90 h 601"/>
              <a:gd name="T40" fmla="*/ 62 w 158"/>
              <a:gd name="T41" fmla="*/ 89 h 601"/>
              <a:gd name="T42" fmla="*/ 53 w 158"/>
              <a:gd name="T43" fmla="*/ 98 h 601"/>
              <a:gd name="T44" fmla="*/ 73 w 158"/>
              <a:gd name="T45" fmla="*/ 87 h 601"/>
              <a:gd name="T46" fmla="*/ 78 w 158"/>
              <a:gd name="T47" fmla="*/ 79 h 601"/>
              <a:gd name="T48" fmla="*/ 41 w 158"/>
              <a:gd name="T49" fmla="*/ 110 h 601"/>
              <a:gd name="T50" fmla="*/ 26 w 158"/>
              <a:gd name="T51" fmla="*/ 152 h 601"/>
              <a:gd name="T52" fmla="*/ 4 w 158"/>
              <a:gd name="T53" fmla="*/ 213 h 601"/>
              <a:gd name="T54" fmla="*/ 54 w 158"/>
              <a:gd name="T55" fmla="*/ 267 h 601"/>
              <a:gd name="T56" fmla="*/ 44 w 158"/>
              <a:gd name="T57" fmla="*/ 321 h 601"/>
              <a:gd name="T58" fmla="*/ 61 w 158"/>
              <a:gd name="T59" fmla="*/ 424 h 601"/>
              <a:gd name="T60" fmla="*/ 33 w 158"/>
              <a:gd name="T61" fmla="*/ 528 h 601"/>
              <a:gd name="T62" fmla="*/ 34 w 158"/>
              <a:gd name="T63" fmla="*/ 566 h 601"/>
              <a:gd name="T64" fmla="*/ 66 w 158"/>
              <a:gd name="T65" fmla="*/ 583 h 601"/>
              <a:gd name="T66" fmla="*/ 57 w 158"/>
              <a:gd name="T67" fmla="*/ 512 h 601"/>
              <a:gd name="T68" fmla="*/ 75 w 158"/>
              <a:gd name="T69" fmla="*/ 499 h 601"/>
              <a:gd name="T70" fmla="*/ 74 w 158"/>
              <a:gd name="T71" fmla="*/ 525 h 601"/>
              <a:gd name="T72" fmla="*/ 79 w 158"/>
              <a:gd name="T73" fmla="*/ 535 h 601"/>
              <a:gd name="T74" fmla="*/ 95 w 158"/>
              <a:gd name="T75" fmla="*/ 534 h 601"/>
              <a:gd name="T76" fmla="*/ 129 w 158"/>
              <a:gd name="T77" fmla="*/ 534 h 601"/>
              <a:gd name="T78" fmla="*/ 63 w 158"/>
              <a:gd name="T79" fmla="*/ 240 h 601"/>
              <a:gd name="T80" fmla="*/ 32 w 158"/>
              <a:gd name="T81" fmla="*/ 204 h 601"/>
              <a:gd name="T82" fmla="*/ 59 w 158"/>
              <a:gd name="T83" fmla="*/ 215 h 601"/>
              <a:gd name="T84" fmla="*/ 63 w 158"/>
              <a:gd name="T85" fmla="*/ 240 h 6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8"/>
              <a:gd name="T130" fmla="*/ 0 h 601"/>
              <a:gd name="T131" fmla="*/ 158 w 158"/>
              <a:gd name="T132" fmla="*/ 601 h 6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8" h="601">
                <a:moveTo>
                  <a:pt x="111" y="523"/>
                </a:moveTo>
                <a:cubicBezTo>
                  <a:pt x="95" y="516"/>
                  <a:pt x="97" y="483"/>
                  <a:pt x="97" y="483"/>
                </a:cubicBezTo>
                <a:cubicBezTo>
                  <a:pt x="103" y="445"/>
                  <a:pt x="103" y="403"/>
                  <a:pt x="103" y="403"/>
                </a:cubicBezTo>
                <a:cubicBezTo>
                  <a:pt x="113" y="379"/>
                  <a:pt x="113" y="379"/>
                  <a:pt x="113" y="379"/>
                </a:cubicBezTo>
                <a:cubicBezTo>
                  <a:pt x="124" y="454"/>
                  <a:pt x="124" y="454"/>
                  <a:pt x="124" y="454"/>
                </a:cubicBezTo>
                <a:cubicBezTo>
                  <a:pt x="158" y="454"/>
                  <a:pt x="158" y="454"/>
                  <a:pt x="158" y="454"/>
                </a:cubicBezTo>
                <a:cubicBezTo>
                  <a:pt x="157" y="364"/>
                  <a:pt x="157" y="364"/>
                  <a:pt x="157" y="364"/>
                </a:cubicBezTo>
                <a:cubicBezTo>
                  <a:pt x="146" y="336"/>
                  <a:pt x="146" y="336"/>
                  <a:pt x="146" y="336"/>
                </a:cubicBezTo>
                <a:cubicBezTo>
                  <a:pt x="145" y="330"/>
                  <a:pt x="145" y="330"/>
                  <a:pt x="145" y="330"/>
                </a:cubicBezTo>
                <a:cubicBezTo>
                  <a:pt x="147" y="326"/>
                  <a:pt x="147" y="326"/>
                  <a:pt x="147" y="326"/>
                </a:cubicBezTo>
                <a:cubicBezTo>
                  <a:pt x="146" y="293"/>
                  <a:pt x="146" y="293"/>
                  <a:pt x="146" y="293"/>
                </a:cubicBezTo>
                <a:cubicBezTo>
                  <a:pt x="147" y="293"/>
                  <a:pt x="147" y="293"/>
                  <a:pt x="147" y="293"/>
                </a:cubicBezTo>
                <a:cubicBezTo>
                  <a:pt x="153" y="283"/>
                  <a:pt x="141" y="172"/>
                  <a:pt x="141" y="172"/>
                </a:cubicBezTo>
                <a:cubicBezTo>
                  <a:pt x="141" y="172"/>
                  <a:pt x="135" y="130"/>
                  <a:pt x="132" y="120"/>
                </a:cubicBezTo>
                <a:cubicBezTo>
                  <a:pt x="130" y="109"/>
                  <a:pt x="105" y="101"/>
                  <a:pt x="105" y="101"/>
                </a:cubicBezTo>
                <a:cubicBezTo>
                  <a:pt x="104" y="96"/>
                  <a:pt x="104" y="96"/>
                  <a:pt x="104" y="96"/>
                </a:cubicBezTo>
                <a:cubicBezTo>
                  <a:pt x="106" y="96"/>
                  <a:pt x="106" y="96"/>
                  <a:pt x="106" y="96"/>
                </a:cubicBezTo>
                <a:cubicBezTo>
                  <a:pt x="108" y="92"/>
                  <a:pt x="108" y="92"/>
                  <a:pt x="108" y="92"/>
                </a:cubicBezTo>
                <a:cubicBezTo>
                  <a:pt x="108" y="94"/>
                  <a:pt x="108" y="96"/>
                  <a:pt x="110" y="98"/>
                </a:cubicBezTo>
                <a:cubicBezTo>
                  <a:pt x="114" y="106"/>
                  <a:pt x="122" y="100"/>
                  <a:pt x="122" y="100"/>
                </a:cubicBezTo>
                <a:cubicBezTo>
                  <a:pt x="122" y="100"/>
                  <a:pt x="115" y="99"/>
                  <a:pt x="114" y="96"/>
                </a:cubicBezTo>
                <a:cubicBezTo>
                  <a:pt x="112" y="92"/>
                  <a:pt x="114" y="84"/>
                  <a:pt x="114" y="84"/>
                </a:cubicBezTo>
                <a:cubicBezTo>
                  <a:pt x="114" y="84"/>
                  <a:pt x="114" y="88"/>
                  <a:pt x="115" y="95"/>
                </a:cubicBezTo>
                <a:cubicBezTo>
                  <a:pt x="117" y="102"/>
                  <a:pt x="125" y="97"/>
                  <a:pt x="125" y="97"/>
                </a:cubicBezTo>
                <a:cubicBezTo>
                  <a:pt x="125" y="97"/>
                  <a:pt x="123" y="97"/>
                  <a:pt x="120" y="95"/>
                </a:cubicBezTo>
                <a:cubicBezTo>
                  <a:pt x="117" y="93"/>
                  <a:pt x="117" y="76"/>
                  <a:pt x="117" y="76"/>
                </a:cubicBezTo>
                <a:cubicBezTo>
                  <a:pt x="117" y="76"/>
                  <a:pt x="118" y="85"/>
                  <a:pt x="121" y="91"/>
                </a:cubicBezTo>
                <a:cubicBezTo>
                  <a:pt x="124" y="97"/>
                  <a:pt x="126" y="94"/>
                  <a:pt x="126" y="94"/>
                </a:cubicBezTo>
                <a:cubicBezTo>
                  <a:pt x="126" y="94"/>
                  <a:pt x="125" y="96"/>
                  <a:pt x="120" y="85"/>
                </a:cubicBezTo>
                <a:cubicBezTo>
                  <a:pt x="116" y="74"/>
                  <a:pt x="121" y="66"/>
                  <a:pt x="121" y="66"/>
                </a:cubicBezTo>
                <a:cubicBezTo>
                  <a:pt x="121" y="66"/>
                  <a:pt x="130" y="60"/>
                  <a:pt x="123" y="30"/>
                </a:cubicBezTo>
                <a:cubicBezTo>
                  <a:pt x="116" y="0"/>
                  <a:pt x="97" y="9"/>
                  <a:pt x="97" y="9"/>
                </a:cubicBezTo>
                <a:cubicBezTo>
                  <a:pt x="82" y="3"/>
                  <a:pt x="71" y="29"/>
                  <a:pt x="71" y="29"/>
                </a:cubicBezTo>
                <a:cubicBezTo>
                  <a:pt x="58" y="40"/>
                  <a:pt x="68" y="59"/>
                  <a:pt x="68" y="59"/>
                </a:cubicBezTo>
                <a:cubicBezTo>
                  <a:pt x="70" y="67"/>
                  <a:pt x="61" y="81"/>
                  <a:pt x="61" y="81"/>
                </a:cubicBezTo>
                <a:cubicBezTo>
                  <a:pt x="67" y="77"/>
                  <a:pt x="69" y="66"/>
                  <a:pt x="69" y="66"/>
                </a:cubicBezTo>
                <a:cubicBezTo>
                  <a:pt x="71" y="75"/>
                  <a:pt x="58" y="87"/>
                  <a:pt x="58" y="87"/>
                </a:cubicBezTo>
                <a:cubicBezTo>
                  <a:pt x="58" y="87"/>
                  <a:pt x="61" y="84"/>
                  <a:pt x="63" y="84"/>
                </a:cubicBezTo>
                <a:cubicBezTo>
                  <a:pt x="66" y="84"/>
                  <a:pt x="69" y="78"/>
                  <a:pt x="69" y="78"/>
                </a:cubicBezTo>
                <a:cubicBezTo>
                  <a:pt x="65" y="89"/>
                  <a:pt x="63" y="82"/>
                  <a:pt x="57" y="90"/>
                </a:cubicBezTo>
                <a:cubicBezTo>
                  <a:pt x="52" y="98"/>
                  <a:pt x="57" y="94"/>
                  <a:pt x="57" y="94"/>
                </a:cubicBezTo>
                <a:cubicBezTo>
                  <a:pt x="57" y="94"/>
                  <a:pt x="59" y="91"/>
                  <a:pt x="62" y="89"/>
                </a:cubicBezTo>
                <a:cubicBezTo>
                  <a:pt x="65" y="88"/>
                  <a:pt x="72" y="79"/>
                  <a:pt x="72" y="79"/>
                </a:cubicBezTo>
                <a:cubicBezTo>
                  <a:pt x="71" y="86"/>
                  <a:pt x="52" y="97"/>
                  <a:pt x="53" y="98"/>
                </a:cubicBezTo>
                <a:cubicBezTo>
                  <a:pt x="55" y="99"/>
                  <a:pt x="60" y="96"/>
                  <a:pt x="60" y="96"/>
                </a:cubicBezTo>
                <a:cubicBezTo>
                  <a:pt x="60" y="96"/>
                  <a:pt x="73" y="83"/>
                  <a:pt x="73" y="87"/>
                </a:cubicBezTo>
                <a:cubicBezTo>
                  <a:pt x="73" y="90"/>
                  <a:pt x="54" y="102"/>
                  <a:pt x="54" y="102"/>
                </a:cubicBezTo>
                <a:cubicBezTo>
                  <a:pt x="80" y="89"/>
                  <a:pt x="78" y="79"/>
                  <a:pt x="78" y="79"/>
                </a:cubicBezTo>
                <a:cubicBezTo>
                  <a:pt x="80" y="87"/>
                  <a:pt x="73" y="93"/>
                  <a:pt x="73" y="93"/>
                </a:cubicBezTo>
                <a:cubicBezTo>
                  <a:pt x="68" y="101"/>
                  <a:pt x="41" y="110"/>
                  <a:pt x="41" y="110"/>
                </a:cubicBezTo>
                <a:cubicBezTo>
                  <a:pt x="35" y="113"/>
                  <a:pt x="34" y="130"/>
                  <a:pt x="34" y="130"/>
                </a:cubicBezTo>
                <a:cubicBezTo>
                  <a:pt x="29" y="134"/>
                  <a:pt x="26" y="152"/>
                  <a:pt x="26" y="152"/>
                </a:cubicBezTo>
                <a:cubicBezTo>
                  <a:pt x="18" y="159"/>
                  <a:pt x="9" y="192"/>
                  <a:pt x="4" y="194"/>
                </a:cubicBezTo>
                <a:cubicBezTo>
                  <a:pt x="0" y="197"/>
                  <a:pt x="4" y="213"/>
                  <a:pt x="4" y="213"/>
                </a:cubicBezTo>
                <a:cubicBezTo>
                  <a:pt x="4" y="213"/>
                  <a:pt x="26" y="243"/>
                  <a:pt x="37" y="254"/>
                </a:cubicBezTo>
                <a:cubicBezTo>
                  <a:pt x="47" y="266"/>
                  <a:pt x="54" y="267"/>
                  <a:pt x="54" y="267"/>
                </a:cubicBezTo>
                <a:cubicBezTo>
                  <a:pt x="43" y="300"/>
                  <a:pt x="43" y="300"/>
                  <a:pt x="43" y="300"/>
                </a:cubicBezTo>
                <a:cubicBezTo>
                  <a:pt x="44" y="321"/>
                  <a:pt x="44" y="321"/>
                  <a:pt x="44" y="321"/>
                </a:cubicBezTo>
                <a:cubicBezTo>
                  <a:pt x="52" y="329"/>
                  <a:pt x="52" y="329"/>
                  <a:pt x="52" y="329"/>
                </a:cubicBezTo>
                <a:cubicBezTo>
                  <a:pt x="61" y="424"/>
                  <a:pt x="61" y="424"/>
                  <a:pt x="61" y="424"/>
                </a:cubicBezTo>
                <a:cubicBezTo>
                  <a:pt x="44" y="444"/>
                  <a:pt x="41" y="471"/>
                  <a:pt x="40" y="496"/>
                </a:cubicBezTo>
                <a:cubicBezTo>
                  <a:pt x="40" y="521"/>
                  <a:pt x="33" y="528"/>
                  <a:pt x="33" y="528"/>
                </a:cubicBezTo>
                <a:cubicBezTo>
                  <a:pt x="29" y="529"/>
                  <a:pt x="28" y="544"/>
                  <a:pt x="28" y="544"/>
                </a:cubicBezTo>
                <a:cubicBezTo>
                  <a:pt x="28" y="544"/>
                  <a:pt x="30" y="539"/>
                  <a:pt x="34" y="566"/>
                </a:cubicBezTo>
                <a:cubicBezTo>
                  <a:pt x="38" y="592"/>
                  <a:pt x="46" y="594"/>
                  <a:pt x="55" y="597"/>
                </a:cubicBezTo>
                <a:cubicBezTo>
                  <a:pt x="63" y="601"/>
                  <a:pt x="67" y="594"/>
                  <a:pt x="66" y="583"/>
                </a:cubicBezTo>
                <a:cubicBezTo>
                  <a:pt x="65" y="572"/>
                  <a:pt x="61" y="572"/>
                  <a:pt x="57" y="551"/>
                </a:cubicBezTo>
                <a:cubicBezTo>
                  <a:pt x="53" y="530"/>
                  <a:pt x="57" y="512"/>
                  <a:pt x="57" y="512"/>
                </a:cubicBezTo>
                <a:cubicBezTo>
                  <a:pt x="57" y="512"/>
                  <a:pt x="78" y="460"/>
                  <a:pt x="75" y="469"/>
                </a:cubicBezTo>
                <a:cubicBezTo>
                  <a:pt x="73" y="477"/>
                  <a:pt x="75" y="499"/>
                  <a:pt x="75" y="499"/>
                </a:cubicBezTo>
                <a:cubicBezTo>
                  <a:pt x="69" y="506"/>
                  <a:pt x="69" y="506"/>
                  <a:pt x="69" y="506"/>
                </a:cubicBezTo>
                <a:cubicBezTo>
                  <a:pt x="64" y="517"/>
                  <a:pt x="74" y="525"/>
                  <a:pt x="74" y="525"/>
                </a:cubicBezTo>
                <a:cubicBezTo>
                  <a:pt x="74" y="535"/>
                  <a:pt x="74" y="535"/>
                  <a:pt x="74" y="535"/>
                </a:cubicBezTo>
                <a:cubicBezTo>
                  <a:pt x="79" y="535"/>
                  <a:pt x="79" y="535"/>
                  <a:pt x="79" y="535"/>
                </a:cubicBezTo>
                <a:cubicBezTo>
                  <a:pt x="79" y="525"/>
                  <a:pt x="79" y="525"/>
                  <a:pt x="79" y="525"/>
                </a:cubicBezTo>
                <a:cubicBezTo>
                  <a:pt x="86" y="525"/>
                  <a:pt x="95" y="534"/>
                  <a:pt x="95" y="534"/>
                </a:cubicBezTo>
                <a:cubicBezTo>
                  <a:pt x="99" y="540"/>
                  <a:pt x="103" y="547"/>
                  <a:pt x="120" y="546"/>
                </a:cubicBezTo>
                <a:cubicBezTo>
                  <a:pt x="138" y="545"/>
                  <a:pt x="129" y="534"/>
                  <a:pt x="129" y="534"/>
                </a:cubicBezTo>
                <a:cubicBezTo>
                  <a:pt x="129" y="534"/>
                  <a:pt x="127" y="531"/>
                  <a:pt x="111" y="523"/>
                </a:cubicBezTo>
                <a:close/>
                <a:moveTo>
                  <a:pt x="63" y="240"/>
                </a:moveTo>
                <a:cubicBezTo>
                  <a:pt x="43" y="219"/>
                  <a:pt x="43" y="219"/>
                  <a:pt x="43" y="219"/>
                </a:cubicBezTo>
                <a:cubicBezTo>
                  <a:pt x="32" y="204"/>
                  <a:pt x="32" y="204"/>
                  <a:pt x="32" y="204"/>
                </a:cubicBezTo>
                <a:cubicBezTo>
                  <a:pt x="32" y="204"/>
                  <a:pt x="42" y="207"/>
                  <a:pt x="49" y="182"/>
                </a:cubicBezTo>
                <a:cubicBezTo>
                  <a:pt x="59" y="215"/>
                  <a:pt x="59" y="215"/>
                  <a:pt x="59" y="215"/>
                </a:cubicBezTo>
                <a:cubicBezTo>
                  <a:pt x="69" y="229"/>
                  <a:pt x="69" y="229"/>
                  <a:pt x="69" y="229"/>
                </a:cubicBezTo>
                <a:cubicBezTo>
                  <a:pt x="63" y="240"/>
                  <a:pt x="63" y="240"/>
                  <a:pt x="63" y="240"/>
                </a:cubicBezTo>
                <a:close/>
              </a:path>
            </a:pathLst>
          </a:custGeom>
          <a:gradFill rotWithShape="1">
            <a:gsLst>
              <a:gs pos="0">
                <a:srgbClr val="E6E6E8"/>
              </a:gs>
              <a:gs pos="100000">
                <a:srgbClr val="A7A7A8"/>
              </a:gs>
            </a:gsLst>
            <a:lin ang="5400000" scaled="1"/>
          </a:gradFill>
          <a:ln w="12700">
            <a:solidFill>
              <a:schemeClr val="tx1"/>
            </a:solidFill>
            <a:round/>
            <a:headEnd/>
            <a:tailEnd/>
          </a:ln>
        </p:spPr>
        <p:txBody>
          <a:bodyPr/>
          <a:lstStyle/>
          <a:p>
            <a:endParaRPr lang="en-US"/>
          </a:p>
        </p:txBody>
      </p:sp>
      <p:sp>
        <p:nvSpPr>
          <p:cNvPr id="8255" name="Freeform 289"/>
          <p:cNvSpPr>
            <a:spLocks/>
          </p:cNvSpPr>
          <p:nvPr/>
        </p:nvSpPr>
        <p:spPr bwMode="auto">
          <a:xfrm>
            <a:off x="7286625" y="4381500"/>
            <a:ext cx="4763" cy="3175"/>
          </a:xfrm>
          <a:custGeom>
            <a:avLst/>
            <a:gdLst>
              <a:gd name="T0" fmla="*/ 1 w 1"/>
              <a:gd name="T1" fmla="*/ 0 h 1"/>
              <a:gd name="T2" fmla="*/ 0 w 1"/>
              <a:gd name="T3" fmla="*/ 1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1"/>
                  <a:pt x="0" y="1"/>
                  <a:pt x="0" y="1"/>
                </a:cubicBezTo>
                <a:cubicBezTo>
                  <a:pt x="0" y="1"/>
                  <a:pt x="0" y="1"/>
                  <a:pt x="1" y="0"/>
                </a:cubicBezTo>
                <a:close/>
              </a:path>
            </a:pathLst>
          </a:custGeom>
          <a:solidFill>
            <a:srgbClr val="E6E6E8"/>
          </a:solidFill>
          <a:ln w="9525">
            <a:noFill/>
            <a:round/>
            <a:headEnd/>
            <a:tailEnd/>
          </a:ln>
        </p:spPr>
        <p:txBody>
          <a:bodyPr/>
          <a:lstStyle/>
          <a:p>
            <a:endParaRPr lang="en-US"/>
          </a:p>
        </p:txBody>
      </p:sp>
      <p:sp>
        <p:nvSpPr>
          <p:cNvPr id="1163554" name="Freeform 290"/>
          <p:cNvSpPr>
            <a:spLocks noEditPoints="1"/>
          </p:cNvSpPr>
          <p:nvPr/>
        </p:nvSpPr>
        <p:spPr bwMode="auto">
          <a:xfrm>
            <a:off x="7097713" y="4329113"/>
            <a:ext cx="517525" cy="1738312"/>
          </a:xfrm>
          <a:custGeom>
            <a:avLst/>
            <a:gdLst/>
            <a:ahLst/>
            <a:cxnLst>
              <a:cxn ang="0">
                <a:pos x="63" y="14"/>
              </a:cxn>
              <a:cxn ang="0">
                <a:pos x="57" y="20"/>
              </a:cxn>
              <a:cxn ang="0">
                <a:pos x="62" y="19"/>
              </a:cxn>
              <a:cxn ang="0">
                <a:pos x="53" y="28"/>
              </a:cxn>
              <a:cxn ang="0">
                <a:pos x="73" y="17"/>
              </a:cxn>
              <a:cxn ang="0">
                <a:pos x="78" y="9"/>
              </a:cxn>
              <a:cxn ang="0">
                <a:pos x="41" y="40"/>
              </a:cxn>
              <a:cxn ang="0">
                <a:pos x="26" y="82"/>
              </a:cxn>
              <a:cxn ang="0">
                <a:pos x="4" y="143"/>
              </a:cxn>
              <a:cxn ang="0">
                <a:pos x="54" y="197"/>
              </a:cxn>
              <a:cxn ang="0">
                <a:pos x="44" y="251"/>
              </a:cxn>
              <a:cxn ang="0">
                <a:pos x="61" y="354"/>
              </a:cxn>
              <a:cxn ang="0">
                <a:pos x="33" y="458"/>
              </a:cxn>
              <a:cxn ang="0">
                <a:pos x="34" y="496"/>
              </a:cxn>
              <a:cxn ang="0">
                <a:pos x="66" y="513"/>
              </a:cxn>
              <a:cxn ang="0">
                <a:pos x="57" y="442"/>
              </a:cxn>
              <a:cxn ang="0">
                <a:pos x="75" y="429"/>
              </a:cxn>
              <a:cxn ang="0">
                <a:pos x="74" y="455"/>
              </a:cxn>
              <a:cxn ang="0">
                <a:pos x="79" y="465"/>
              </a:cxn>
              <a:cxn ang="0">
                <a:pos x="95" y="464"/>
              </a:cxn>
              <a:cxn ang="0">
                <a:pos x="129" y="464"/>
              </a:cxn>
              <a:cxn ang="0">
                <a:pos x="97" y="413"/>
              </a:cxn>
              <a:cxn ang="0">
                <a:pos x="113" y="309"/>
              </a:cxn>
              <a:cxn ang="0">
                <a:pos x="158" y="384"/>
              </a:cxn>
              <a:cxn ang="0">
                <a:pos x="146" y="266"/>
              </a:cxn>
              <a:cxn ang="0">
                <a:pos x="147" y="256"/>
              </a:cxn>
              <a:cxn ang="0">
                <a:pos x="147" y="223"/>
              </a:cxn>
              <a:cxn ang="0">
                <a:pos x="132" y="50"/>
              </a:cxn>
              <a:cxn ang="0">
                <a:pos x="104" y="26"/>
              </a:cxn>
              <a:cxn ang="0">
                <a:pos x="108" y="22"/>
              </a:cxn>
              <a:cxn ang="0">
                <a:pos x="122" y="30"/>
              </a:cxn>
              <a:cxn ang="0">
                <a:pos x="114" y="14"/>
              </a:cxn>
              <a:cxn ang="0">
                <a:pos x="125" y="27"/>
              </a:cxn>
              <a:cxn ang="0">
                <a:pos x="117" y="6"/>
              </a:cxn>
              <a:cxn ang="0">
                <a:pos x="126" y="24"/>
              </a:cxn>
              <a:cxn ang="0">
                <a:pos x="120" y="0"/>
              </a:cxn>
              <a:cxn ang="0">
                <a:pos x="59" y="16"/>
              </a:cxn>
              <a:cxn ang="0">
                <a:pos x="43" y="149"/>
              </a:cxn>
              <a:cxn ang="0">
                <a:pos x="49" y="112"/>
              </a:cxn>
              <a:cxn ang="0">
                <a:pos x="69" y="159"/>
              </a:cxn>
            </a:cxnLst>
            <a:rect l="0" t="0" r="r" b="b"/>
            <a:pathLst>
              <a:path w="158" h="531">
                <a:moveTo>
                  <a:pt x="59" y="16"/>
                </a:moveTo>
                <a:cubicBezTo>
                  <a:pt x="60" y="16"/>
                  <a:pt x="62" y="14"/>
                  <a:pt x="63" y="14"/>
                </a:cubicBezTo>
                <a:cubicBezTo>
                  <a:pt x="66" y="14"/>
                  <a:pt x="69" y="8"/>
                  <a:pt x="69" y="8"/>
                </a:cubicBezTo>
                <a:cubicBezTo>
                  <a:pt x="65" y="19"/>
                  <a:pt x="63" y="12"/>
                  <a:pt x="57" y="20"/>
                </a:cubicBezTo>
                <a:cubicBezTo>
                  <a:pt x="52" y="28"/>
                  <a:pt x="57" y="24"/>
                  <a:pt x="57" y="24"/>
                </a:cubicBezTo>
                <a:cubicBezTo>
                  <a:pt x="57" y="24"/>
                  <a:pt x="59" y="21"/>
                  <a:pt x="62" y="19"/>
                </a:cubicBezTo>
                <a:cubicBezTo>
                  <a:pt x="65" y="18"/>
                  <a:pt x="72" y="9"/>
                  <a:pt x="72" y="9"/>
                </a:cubicBezTo>
                <a:cubicBezTo>
                  <a:pt x="71" y="16"/>
                  <a:pt x="52" y="27"/>
                  <a:pt x="53" y="28"/>
                </a:cubicBezTo>
                <a:cubicBezTo>
                  <a:pt x="55" y="29"/>
                  <a:pt x="60" y="26"/>
                  <a:pt x="60" y="26"/>
                </a:cubicBezTo>
                <a:cubicBezTo>
                  <a:pt x="60" y="26"/>
                  <a:pt x="73" y="13"/>
                  <a:pt x="73" y="17"/>
                </a:cubicBezTo>
                <a:cubicBezTo>
                  <a:pt x="73" y="20"/>
                  <a:pt x="54" y="32"/>
                  <a:pt x="54" y="32"/>
                </a:cubicBezTo>
                <a:cubicBezTo>
                  <a:pt x="80" y="19"/>
                  <a:pt x="78" y="9"/>
                  <a:pt x="78" y="9"/>
                </a:cubicBezTo>
                <a:cubicBezTo>
                  <a:pt x="80" y="17"/>
                  <a:pt x="73" y="23"/>
                  <a:pt x="73" y="23"/>
                </a:cubicBezTo>
                <a:cubicBezTo>
                  <a:pt x="68" y="31"/>
                  <a:pt x="41" y="40"/>
                  <a:pt x="41" y="40"/>
                </a:cubicBezTo>
                <a:cubicBezTo>
                  <a:pt x="35" y="43"/>
                  <a:pt x="34" y="60"/>
                  <a:pt x="34" y="60"/>
                </a:cubicBezTo>
                <a:cubicBezTo>
                  <a:pt x="29" y="64"/>
                  <a:pt x="26" y="82"/>
                  <a:pt x="26" y="82"/>
                </a:cubicBezTo>
                <a:cubicBezTo>
                  <a:pt x="18" y="89"/>
                  <a:pt x="9" y="122"/>
                  <a:pt x="4" y="124"/>
                </a:cubicBezTo>
                <a:cubicBezTo>
                  <a:pt x="0" y="127"/>
                  <a:pt x="4" y="143"/>
                  <a:pt x="4" y="143"/>
                </a:cubicBezTo>
                <a:cubicBezTo>
                  <a:pt x="4" y="143"/>
                  <a:pt x="26" y="173"/>
                  <a:pt x="37" y="184"/>
                </a:cubicBezTo>
                <a:cubicBezTo>
                  <a:pt x="47" y="196"/>
                  <a:pt x="54" y="197"/>
                  <a:pt x="54" y="197"/>
                </a:cubicBezTo>
                <a:cubicBezTo>
                  <a:pt x="43" y="230"/>
                  <a:pt x="43" y="230"/>
                  <a:pt x="43" y="230"/>
                </a:cubicBezTo>
                <a:cubicBezTo>
                  <a:pt x="44" y="251"/>
                  <a:pt x="44" y="251"/>
                  <a:pt x="44" y="251"/>
                </a:cubicBezTo>
                <a:cubicBezTo>
                  <a:pt x="52" y="259"/>
                  <a:pt x="52" y="259"/>
                  <a:pt x="52" y="259"/>
                </a:cubicBezTo>
                <a:cubicBezTo>
                  <a:pt x="61" y="354"/>
                  <a:pt x="61" y="354"/>
                  <a:pt x="61" y="354"/>
                </a:cubicBezTo>
                <a:cubicBezTo>
                  <a:pt x="44" y="374"/>
                  <a:pt x="41" y="401"/>
                  <a:pt x="40" y="426"/>
                </a:cubicBezTo>
                <a:cubicBezTo>
                  <a:pt x="40" y="451"/>
                  <a:pt x="33" y="458"/>
                  <a:pt x="33" y="458"/>
                </a:cubicBezTo>
                <a:cubicBezTo>
                  <a:pt x="29" y="459"/>
                  <a:pt x="28" y="474"/>
                  <a:pt x="28" y="474"/>
                </a:cubicBezTo>
                <a:cubicBezTo>
                  <a:pt x="28" y="474"/>
                  <a:pt x="30" y="469"/>
                  <a:pt x="34" y="496"/>
                </a:cubicBezTo>
                <a:cubicBezTo>
                  <a:pt x="38" y="522"/>
                  <a:pt x="46" y="524"/>
                  <a:pt x="55" y="527"/>
                </a:cubicBezTo>
                <a:cubicBezTo>
                  <a:pt x="63" y="531"/>
                  <a:pt x="67" y="524"/>
                  <a:pt x="66" y="513"/>
                </a:cubicBezTo>
                <a:cubicBezTo>
                  <a:pt x="65" y="502"/>
                  <a:pt x="61" y="502"/>
                  <a:pt x="57" y="481"/>
                </a:cubicBezTo>
                <a:cubicBezTo>
                  <a:pt x="53" y="460"/>
                  <a:pt x="57" y="442"/>
                  <a:pt x="57" y="442"/>
                </a:cubicBezTo>
                <a:cubicBezTo>
                  <a:pt x="57" y="442"/>
                  <a:pt x="78" y="390"/>
                  <a:pt x="75" y="399"/>
                </a:cubicBezTo>
                <a:cubicBezTo>
                  <a:pt x="73" y="407"/>
                  <a:pt x="75" y="429"/>
                  <a:pt x="75" y="429"/>
                </a:cubicBezTo>
                <a:cubicBezTo>
                  <a:pt x="69" y="436"/>
                  <a:pt x="69" y="436"/>
                  <a:pt x="69" y="436"/>
                </a:cubicBezTo>
                <a:cubicBezTo>
                  <a:pt x="64" y="447"/>
                  <a:pt x="74" y="455"/>
                  <a:pt x="74" y="455"/>
                </a:cubicBezTo>
                <a:cubicBezTo>
                  <a:pt x="74" y="465"/>
                  <a:pt x="74" y="465"/>
                  <a:pt x="74" y="465"/>
                </a:cubicBezTo>
                <a:cubicBezTo>
                  <a:pt x="79" y="465"/>
                  <a:pt x="79" y="465"/>
                  <a:pt x="79" y="465"/>
                </a:cubicBezTo>
                <a:cubicBezTo>
                  <a:pt x="79" y="455"/>
                  <a:pt x="79" y="455"/>
                  <a:pt x="79" y="455"/>
                </a:cubicBezTo>
                <a:cubicBezTo>
                  <a:pt x="86" y="455"/>
                  <a:pt x="95" y="464"/>
                  <a:pt x="95" y="464"/>
                </a:cubicBezTo>
                <a:cubicBezTo>
                  <a:pt x="99" y="470"/>
                  <a:pt x="103" y="477"/>
                  <a:pt x="120" y="476"/>
                </a:cubicBezTo>
                <a:cubicBezTo>
                  <a:pt x="138" y="475"/>
                  <a:pt x="129" y="464"/>
                  <a:pt x="129" y="464"/>
                </a:cubicBezTo>
                <a:cubicBezTo>
                  <a:pt x="129" y="464"/>
                  <a:pt x="127" y="461"/>
                  <a:pt x="111" y="453"/>
                </a:cubicBezTo>
                <a:cubicBezTo>
                  <a:pt x="95" y="446"/>
                  <a:pt x="97" y="413"/>
                  <a:pt x="97" y="413"/>
                </a:cubicBezTo>
                <a:cubicBezTo>
                  <a:pt x="103" y="375"/>
                  <a:pt x="103" y="333"/>
                  <a:pt x="103" y="333"/>
                </a:cubicBezTo>
                <a:cubicBezTo>
                  <a:pt x="113" y="309"/>
                  <a:pt x="113" y="309"/>
                  <a:pt x="113" y="309"/>
                </a:cubicBezTo>
                <a:cubicBezTo>
                  <a:pt x="124" y="384"/>
                  <a:pt x="124" y="384"/>
                  <a:pt x="124" y="384"/>
                </a:cubicBezTo>
                <a:cubicBezTo>
                  <a:pt x="158" y="384"/>
                  <a:pt x="158" y="384"/>
                  <a:pt x="158" y="384"/>
                </a:cubicBezTo>
                <a:cubicBezTo>
                  <a:pt x="157" y="294"/>
                  <a:pt x="157" y="294"/>
                  <a:pt x="157" y="294"/>
                </a:cubicBezTo>
                <a:cubicBezTo>
                  <a:pt x="146" y="266"/>
                  <a:pt x="146" y="266"/>
                  <a:pt x="146" y="266"/>
                </a:cubicBezTo>
                <a:cubicBezTo>
                  <a:pt x="145" y="260"/>
                  <a:pt x="145" y="260"/>
                  <a:pt x="145" y="260"/>
                </a:cubicBezTo>
                <a:cubicBezTo>
                  <a:pt x="147" y="256"/>
                  <a:pt x="147" y="256"/>
                  <a:pt x="147" y="256"/>
                </a:cubicBezTo>
                <a:cubicBezTo>
                  <a:pt x="146" y="223"/>
                  <a:pt x="146" y="223"/>
                  <a:pt x="146" y="223"/>
                </a:cubicBezTo>
                <a:cubicBezTo>
                  <a:pt x="147" y="223"/>
                  <a:pt x="147" y="223"/>
                  <a:pt x="147" y="223"/>
                </a:cubicBezTo>
                <a:cubicBezTo>
                  <a:pt x="153" y="213"/>
                  <a:pt x="141" y="102"/>
                  <a:pt x="141" y="102"/>
                </a:cubicBezTo>
                <a:cubicBezTo>
                  <a:pt x="141" y="102"/>
                  <a:pt x="135" y="60"/>
                  <a:pt x="132" y="50"/>
                </a:cubicBezTo>
                <a:cubicBezTo>
                  <a:pt x="130" y="39"/>
                  <a:pt x="105" y="31"/>
                  <a:pt x="105" y="31"/>
                </a:cubicBezTo>
                <a:cubicBezTo>
                  <a:pt x="104" y="26"/>
                  <a:pt x="104" y="26"/>
                  <a:pt x="104" y="26"/>
                </a:cubicBezTo>
                <a:cubicBezTo>
                  <a:pt x="106" y="26"/>
                  <a:pt x="106" y="26"/>
                  <a:pt x="106" y="26"/>
                </a:cubicBezTo>
                <a:cubicBezTo>
                  <a:pt x="108" y="22"/>
                  <a:pt x="108" y="22"/>
                  <a:pt x="108" y="22"/>
                </a:cubicBezTo>
                <a:cubicBezTo>
                  <a:pt x="108" y="24"/>
                  <a:pt x="108" y="26"/>
                  <a:pt x="110" y="28"/>
                </a:cubicBezTo>
                <a:cubicBezTo>
                  <a:pt x="114" y="36"/>
                  <a:pt x="122" y="30"/>
                  <a:pt x="122" y="30"/>
                </a:cubicBezTo>
                <a:cubicBezTo>
                  <a:pt x="122" y="30"/>
                  <a:pt x="115" y="29"/>
                  <a:pt x="114" y="26"/>
                </a:cubicBezTo>
                <a:cubicBezTo>
                  <a:pt x="112" y="22"/>
                  <a:pt x="114" y="14"/>
                  <a:pt x="114" y="14"/>
                </a:cubicBezTo>
                <a:cubicBezTo>
                  <a:pt x="114" y="14"/>
                  <a:pt x="114" y="18"/>
                  <a:pt x="115" y="25"/>
                </a:cubicBezTo>
                <a:cubicBezTo>
                  <a:pt x="117" y="32"/>
                  <a:pt x="125" y="27"/>
                  <a:pt x="125" y="27"/>
                </a:cubicBezTo>
                <a:cubicBezTo>
                  <a:pt x="125" y="27"/>
                  <a:pt x="123" y="27"/>
                  <a:pt x="120" y="25"/>
                </a:cubicBezTo>
                <a:cubicBezTo>
                  <a:pt x="117" y="23"/>
                  <a:pt x="117" y="6"/>
                  <a:pt x="117" y="6"/>
                </a:cubicBezTo>
                <a:cubicBezTo>
                  <a:pt x="117" y="6"/>
                  <a:pt x="118" y="15"/>
                  <a:pt x="121" y="21"/>
                </a:cubicBezTo>
                <a:cubicBezTo>
                  <a:pt x="124" y="27"/>
                  <a:pt x="126" y="24"/>
                  <a:pt x="126" y="24"/>
                </a:cubicBezTo>
                <a:cubicBezTo>
                  <a:pt x="126" y="24"/>
                  <a:pt x="125" y="26"/>
                  <a:pt x="120" y="15"/>
                </a:cubicBezTo>
                <a:cubicBezTo>
                  <a:pt x="118" y="8"/>
                  <a:pt x="119" y="3"/>
                  <a:pt x="120" y="0"/>
                </a:cubicBezTo>
                <a:cubicBezTo>
                  <a:pt x="69" y="0"/>
                  <a:pt x="69" y="0"/>
                  <a:pt x="69" y="0"/>
                </a:cubicBezTo>
                <a:cubicBezTo>
                  <a:pt x="68" y="7"/>
                  <a:pt x="61" y="14"/>
                  <a:pt x="59" y="16"/>
                </a:cubicBezTo>
                <a:close/>
                <a:moveTo>
                  <a:pt x="63" y="170"/>
                </a:moveTo>
                <a:cubicBezTo>
                  <a:pt x="43" y="149"/>
                  <a:pt x="43" y="149"/>
                  <a:pt x="43" y="149"/>
                </a:cubicBezTo>
                <a:cubicBezTo>
                  <a:pt x="32" y="134"/>
                  <a:pt x="32" y="134"/>
                  <a:pt x="32" y="134"/>
                </a:cubicBezTo>
                <a:cubicBezTo>
                  <a:pt x="32" y="134"/>
                  <a:pt x="42" y="137"/>
                  <a:pt x="49" y="112"/>
                </a:cubicBezTo>
                <a:cubicBezTo>
                  <a:pt x="59" y="145"/>
                  <a:pt x="59" y="145"/>
                  <a:pt x="59" y="145"/>
                </a:cubicBezTo>
                <a:cubicBezTo>
                  <a:pt x="69" y="159"/>
                  <a:pt x="69" y="159"/>
                  <a:pt x="69" y="159"/>
                </a:cubicBezTo>
                <a:lnTo>
                  <a:pt x="63" y="170"/>
                </a:lnTo>
                <a:close/>
              </a:path>
            </a:pathLst>
          </a:custGeom>
          <a:gradFill rotWithShape="1">
            <a:gsLst>
              <a:gs pos="0">
                <a:schemeClr val="accent2"/>
              </a:gs>
              <a:gs pos="100000">
                <a:schemeClr val="accent2">
                  <a:gamma/>
                  <a:shade val="44314"/>
                  <a:invGamma/>
                </a:schemeClr>
              </a:gs>
            </a:gsLst>
            <a:lin ang="5400000" scaled="1"/>
          </a:gradFill>
          <a:ln w="12700" cap="flat" cmpd="sng">
            <a:solidFill>
              <a:schemeClr val="tx1"/>
            </a:solidFill>
            <a:prstDash val="solid"/>
            <a:round/>
            <a:headEnd/>
            <a:tailEnd/>
          </a:ln>
          <a:effectLst/>
        </p:spPr>
        <p:txBody>
          <a:bodyPr wrap="none" anchor="ctr"/>
          <a:lstStyle/>
          <a:p>
            <a:pPr>
              <a:defRPr/>
            </a:pPr>
            <a:endParaRPr lang="en-US"/>
          </a:p>
        </p:txBody>
      </p:sp>
      <p:sp>
        <p:nvSpPr>
          <p:cNvPr id="8257" name="Freeform 291"/>
          <p:cNvSpPr>
            <a:spLocks/>
          </p:cNvSpPr>
          <p:nvPr/>
        </p:nvSpPr>
        <p:spPr bwMode="auto">
          <a:xfrm>
            <a:off x="7296150" y="4329113"/>
            <a:ext cx="23813" cy="36512"/>
          </a:xfrm>
          <a:custGeom>
            <a:avLst/>
            <a:gdLst>
              <a:gd name="T0" fmla="*/ 7 w 7"/>
              <a:gd name="T1" fmla="*/ 0 h 11"/>
              <a:gd name="T2" fmla="*/ 6 w 7"/>
              <a:gd name="T3" fmla="*/ 0 h 11"/>
              <a:gd name="T4" fmla="*/ 0 w 7"/>
              <a:gd name="T5" fmla="*/ 11 h 11"/>
              <a:gd name="T6" fmla="*/ 7 w 7"/>
              <a:gd name="T7" fmla="*/ 0 h 11"/>
              <a:gd name="T8" fmla="*/ 0 60000 65536"/>
              <a:gd name="T9" fmla="*/ 0 60000 65536"/>
              <a:gd name="T10" fmla="*/ 0 60000 65536"/>
              <a:gd name="T11" fmla="*/ 0 60000 65536"/>
              <a:gd name="T12" fmla="*/ 0 w 7"/>
              <a:gd name="T13" fmla="*/ 0 h 11"/>
              <a:gd name="T14" fmla="*/ 7 w 7"/>
              <a:gd name="T15" fmla="*/ 11 h 11"/>
            </a:gdLst>
            <a:ahLst/>
            <a:cxnLst>
              <a:cxn ang="T8">
                <a:pos x="T0" y="T1"/>
              </a:cxn>
              <a:cxn ang="T9">
                <a:pos x="T2" y="T3"/>
              </a:cxn>
              <a:cxn ang="T10">
                <a:pos x="T4" y="T5"/>
              </a:cxn>
              <a:cxn ang="T11">
                <a:pos x="T6" y="T7"/>
              </a:cxn>
            </a:cxnLst>
            <a:rect l="T12" t="T13" r="T14" b="T15"/>
            <a:pathLst>
              <a:path w="7" h="11">
                <a:moveTo>
                  <a:pt x="7" y="0"/>
                </a:moveTo>
                <a:cubicBezTo>
                  <a:pt x="6" y="0"/>
                  <a:pt x="6" y="0"/>
                  <a:pt x="6" y="0"/>
                </a:cubicBezTo>
                <a:cubicBezTo>
                  <a:pt x="3" y="6"/>
                  <a:pt x="0" y="11"/>
                  <a:pt x="0" y="11"/>
                </a:cubicBezTo>
                <a:cubicBezTo>
                  <a:pt x="3" y="9"/>
                  <a:pt x="6" y="3"/>
                  <a:pt x="7" y="0"/>
                </a:cubicBezTo>
                <a:close/>
              </a:path>
            </a:pathLst>
          </a:custGeom>
          <a:solidFill>
            <a:srgbClr val="E6E6E8"/>
          </a:solidFill>
          <a:ln w="9525">
            <a:noFill/>
            <a:round/>
            <a:headEnd/>
            <a:tailEnd/>
          </a:ln>
        </p:spPr>
        <p:txBody>
          <a:bodyPr/>
          <a:lstStyle/>
          <a:p>
            <a:endParaRPr lang="en-US"/>
          </a:p>
        </p:txBody>
      </p:sp>
      <p:sp>
        <p:nvSpPr>
          <p:cNvPr id="1163556" name="Freeform 292"/>
          <p:cNvSpPr>
            <a:spLocks/>
          </p:cNvSpPr>
          <p:nvPr/>
        </p:nvSpPr>
        <p:spPr bwMode="auto">
          <a:xfrm>
            <a:off x="5841242" y="5540991"/>
            <a:ext cx="300250" cy="518615"/>
          </a:xfrm>
          <a:custGeom>
            <a:avLst/>
            <a:gdLst>
              <a:gd name="T0" fmla="*/ 10 w 95"/>
              <a:gd name="T1" fmla="*/ 27 h 61"/>
              <a:gd name="T2" fmla="*/ 9 w 95"/>
              <a:gd name="T3" fmla="*/ 53 h 61"/>
              <a:gd name="T4" fmla="*/ 16 w 95"/>
              <a:gd name="T5" fmla="*/ 55 h 61"/>
              <a:gd name="T6" fmla="*/ 16 w 95"/>
              <a:gd name="T7" fmla="*/ 59 h 61"/>
              <a:gd name="T8" fmla="*/ 33 w 95"/>
              <a:gd name="T9" fmla="*/ 60 h 61"/>
              <a:gd name="T10" fmla="*/ 32 w 95"/>
              <a:gd name="T11" fmla="*/ 56 h 61"/>
              <a:gd name="T12" fmla="*/ 54 w 95"/>
              <a:gd name="T13" fmla="*/ 56 h 61"/>
              <a:gd name="T14" fmla="*/ 85 w 95"/>
              <a:gd name="T15" fmla="*/ 56 h 61"/>
              <a:gd name="T16" fmla="*/ 82 w 95"/>
              <a:gd name="T17" fmla="*/ 47 h 61"/>
              <a:gd name="T18" fmla="*/ 67 w 95"/>
              <a:gd name="T19" fmla="*/ 35 h 61"/>
              <a:gd name="T20" fmla="*/ 67 w 95"/>
              <a:gd name="T21" fmla="*/ 32 h 61"/>
              <a:gd name="T22" fmla="*/ 85 w 95"/>
              <a:gd name="T23" fmla="*/ 29 h 61"/>
              <a:gd name="T24" fmla="*/ 81 w 95"/>
              <a:gd name="T25" fmla="*/ 24 h 61"/>
              <a:gd name="T26" fmla="*/ 69 w 95"/>
              <a:gd name="T27" fmla="*/ 19 h 61"/>
              <a:gd name="T28" fmla="*/ 68 w 95"/>
              <a:gd name="T29" fmla="*/ 0 h 61"/>
              <a:gd name="T30" fmla="*/ 5 w 95"/>
              <a:gd name="T31" fmla="*/ 0 h 61"/>
              <a:gd name="T32" fmla="*/ 0 w 95"/>
              <a:gd name="T33" fmla="*/ 20 h 61"/>
              <a:gd name="T34" fmla="*/ 10 w 95"/>
              <a:gd name="T35" fmla="*/ 27 h 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61"/>
              <a:gd name="T56" fmla="*/ 95 w 95"/>
              <a:gd name="T57" fmla="*/ 61 h 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61">
                <a:moveTo>
                  <a:pt x="10" y="27"/>
                </a:moveTo>
                <a:cubicBezTo>
                  <a:pt x="9" y="53"/>
                  <a:pt x="9" y="53"/>
                  <a:pt x="9" y="53"/>
                </a:cubicBezTo>
                <a:cubicBezTo>
                  <a:pt x="16" y="55"/>
                  <a:pt x="16" y="55"/>
                  <a:pt x="16" y="55"/>
                </a:cubicBezTo>
                <a:cubicBezTo>
                  <a:pt x="16" y="59"/>
                  <a:pt x="16" y="59"/>
                  <a:pt x="16" y="59"/>
                </a:cubicBezTo>
                <a:cubicBezTo>
                  <a:pt x="33" y="60"/>
                  <a:pt x="33" y="60"/>
                  <a:pt x="33" y="60"/>
                </a:cubicBezTo>
                <a:cubicBezTo>
                  <a:pt x="32" y="56"/>
                  <a:pt x="32" y="56"/>
                  <a:pt x="32" y="56"/>
                </a:cubicBezTo>
                <a:cubicBezTo>
                  <a:pt x="32" y="56"/>
                  <a:pt x="51" y="51"/>
                  <a:pt x="54" y="56"/>
                </a:cubicBezTo>
                <a:cubicBezTo>
                  <a:pt x="56" y="60"/>
                  <a:pt x="80" y="61"/>
                  <a:pt x="85" y="56"/>
                </a:cubicBezTo>
                <a:cubicBezTo>
                  <a:pt x="85" y="56"/>
                  <a:pt x="95" y="50"/>
                  <a:pt x="82" y="47"/>
                </a:cubicBezTo>
                <a:cubicBezTo>
                  <a:pt x="69" y="44"/>
                  <a:pt x="67" y="35"/>
                  <a:pt x="67" y="35"/>
                </a:cubicBezTo>
                <a:cubicBezTo>
                  <a:pt x="67" y="32"/>
                  <a:pt x="67" y="32"/>
                  <a:pt x="67" y="32"/>
                </a:cubicBezTo>
                <a:cubicBezTo>
                  <a:pt x="67" y="32"/>
                  <a:pt x="79" y="38"/>
                  <a:pt x="85" y="29"/>
                </a:cubicBezTo>
                <a:cubicBezTo>
                  <a:pt x="92" y="21"/>
                  <a:pt x="81" y="24"/>
                  <a:pt x="81" y="24"/>
                </a:cubicBezTo>
                <a:cubicBezTo>
                  <a:pt x="69" y="19"/>
                  <a:pt x="69" y="19"/>
                  <a:pt x="69" y="19"/>
                </a:cubicBezTo>
                <a:cubicBezTo>
                  <a:pt x="69" y="19"/>
                  <a:pt x="68" y="12"/>
                  <a:pt x="68" y="0"/>
                </a:cubicBezTo>
                <a:cubicBezTo>
                  <a:pt x="5" y="0"/>
                  <a:pt x="5" y="0"/>
                  <a:pt x="5" y="0"/>
                </a:cubicBezTo>
                <a:cubicBezTo>
                  <a:pt x="4" y="10"/>
                  <a:pt x="2" y="18"/>
                  <a:pt x="0" y="20"/>
                </a:cubicBezTo>
                <a:cubicBezTo>
                  <a:pt x="10" y="27"/>
                  <a:pt x="10" y="27"/>
                  <a:pt x="10" y="27"/>
                </a:cubicBezTo>
                <a:close/>
              </a:path>
            </a:pathLst>
          </a:custGeom>
          <a:gradFill rotWithShape="1">
            <a:gsLst>
              <a:gs pos="0">
                <a:srgbClr val="A8286B"/>
              </a:gs>
              <a:gs pos="100000">
                <a:srgbClr val="4E1332"/>
              </a:gs>
            </a:gsLst>
            <a:lin ang="5400000" scaled="1"/>
          </a:gradFill>
          <a:ln w="12700">
            <a:solidFill>
              <a:schemeClr val="tx1"/>
            </a:solidFill>
            <a:round/>
            <a:headEnd/>
            <a:tailEnd/>
          </a:ln>
        </p:spPr>
        <p:txBody>
          <a:bodyPr/>
          <a:lstStyle/>
          <a:p>
            <a:endParaRPr lang="en-US"/>
          </a:p>
        </p:txBody>
      </p:sp>
      <p:sp>
        <p:nvSpPr>
          <p:cNvPr id="8259" name="Freeform 293"/>
          <p:cNvSpPr>
            <a:spLocks/>
          </p:cNvSpPr>
          <p:nvPr/>
        </p:nvSpPr>
        <p:spPr bwMode="auto">
          <a:xfrm>
            <a:off x="1862138" y="5757863"/>
            <a:ext cx="0" cy="6350"/>
          </a:xfrm>
          <a:custGeom>
            <a:avLst/>
            <a:gdLst>
              <a:gd name="T0" fmla="*/ 0 h 2"/>
              <a:gd name="T1" fmla="*/ 2 h 2"/>
              <a:gd name="T2" fmla="*/ 0 h 2"/>
              <a:gd name="T3" fmla="*/ 0 60000 65536"/>
              <a:gd name="T4" fmla="*/ 0 60000 65536"/>
              <a:gd name="T5" fmla="*/ 0 60000 65536"/>
              <a:gd name="T6" fmla="*/ 0 h 2"/>
              <a:gd name="T7" fmla="*/ 2 h 2"/>
            </a:gdLst>
            <a:ahLst/>
            <a:cxnLst>
              <a:cxn ang="T3">
                <a:pos x="0" y="T0"/>
              </a:cxn>
              <a:cxn ang="T4">
                <a:pos x="0" y="T1"/>
              </a:cxn>
              <a:cxn ang="T5">
                <a:pos x="0" y="T2"/>
              </a:cxn>
            </a:cxnLst>
            <a:rect l="0" t="T6" r="0" b="T7"/>
            <a:pathLst>
              <a:path h="2">
                <a:moveTo>
                  <a:pt x="0" y="0"/>
                </a:moveTo>
                <a:cubicBezTo>
                  <a:pt x="0" y="1"/>
                  <a:pt x="0" y="2"/>
                  <a:pt x="0" y="2"/>
                </a:cubicBezTo>
                <a:cubicBezTo>
                  <a:pt x="0" y="1"/>
                  <a:pt x="0" y="0"/>
                  <a:pt x="0" y="0"/>
                </a:cubicBezTo>
                <a:close/>
              </a:path>
            </a:pathLst>
          </a:custGeom>
          <a:solidFill>
            <a:srgbClr val="231F20"/>
          </a:solidFill>
          <a:ln w="9525">
            <a:noFill/>
            <a:round/>
            <a:headEnd/>
            <a:tailEnd/>
          </a:ln>
        </p:spPr>
        <p:txBody>
          <a:bodyPr/>
          <a:lstStyle/>
          <a:p>
            <a:endParaRPr lang="en-US"/>
          </a:p>
        </p:txBody>
      </p:sp>
      <p:sp>
        <p:nvSpPr>
          <p:cNvPr id="1163558" name="Freeform 294"/>
          <p:cNvSpPr>
            <a:spLocks noEditPoints="1"/>
          </p:cNvSpPr>
          <p:nvPr/>
        </p:nvSpPr>
        <p:spPr bwMode="auto">
          <a:xfrm>
            <a:off x="1525588" y="5178425"/>
            <a:ext cx="584200" cy="893763"/>
          </a:xfrm>
          <a:custGeom>
            <a:avLst/>
            <a:gdLst>
              <a:gd name="T0" fmla="*/ 159 w 179"/>
              <a:gd name="T1" fmla="*/ 0 h 273"/>
              <a:gd name="T2" fmla="*/ 159 w 179"/>
              <a:gd name="T3" fmla="*/ 8 h 273"/>
              <a:gd name="T4" fmla="*/ 159 w 179"/>
              <a:gd name="T5" fmla="*/ 12 h 273"/>
              <a:gd name="T6" fmla="*/ 174 w 179"/>
              <a:gd name="T7" fmla="*/ 12 h 273"/>
              <a:gd name="T8" fmla="*/ 179 w 179"/>
              <a:gd name="T9" fmla="*/ 0 h 273"/>
              <a:gd name="T10" fmla="*/ 159 w 179"/>
              <a:gd name="T11" fmla="*/ 0 h 273"/>
              <a:gd name="T12" fmla="*/ 35 w 179"/>
              <a:gd name="T13" fmla="*/ 0 h 273"/>
              <a:gd name="T14" fmla="*/ 36 w 179"/>
              <a:gd name="T15" fmla="*/ 10 h 273"/>
              <a:gd name="T16" fmla="*/ 41 w 179"/>
              <a:gd name="T17" fmla="*/ 10 h 273"/>
              <a:gd name="T18" fmla="*/ 42 w 179"/>
              <a:gd name="T19" fmla="*/ 10 h 273"/>
              <a:gd name="T20" fmla="*/ 56 w 179"/>
              <a:gd name="T21" fmla="*/ 93 h 273"/>
              <a:gd name="T22" fmla="*/ 58 w 179"/>
              <a:gd name="T23" fmla="*/ 111 h 273"/>
              <a:gd name="T24" fmla="*/ 61 w 179"/>
              <a:gd name="T25" fmla="*/ 135 h 273"/>
              <a:gd name="T26" fmla="*/ 72 w 179"/>
              <a:gd name="T27" fmla="*/ 226 h 273"/>
              <a:gd name="T28" fmla="*/ 50 w 179"/>
              <a:gd name="T29" fmla="*/ 240 h 273"/>
              <a:gd name="T30" fmla="*/ 43 w 179"/>
              <a:gd name="T31" fmla="*/ 246 h 273"/>
              <a:gd name="T32" fmla="*/ 43 w 179"/>
              <a:gd name="T33" fmla="*/ 251 h 273"/>
              <a:gd name="T34" fmla="*/ 82 w 179"/>
              <a:gd name="T35" fmla="*/ 249 h 273"/>
              <a:gd name="T36" fmla="*/ 94 w 179"/>
              <a:gd name="T37" fmla="*/ 242 h 273"/>
              <a:gd name="T38" fmla="*/ 94 w 179"/>
              <a:gd name="T39" fmla="*/ 246 h 273"/>
              <a:gd name="T40" fmla="*/ 104 w 179"/>
              <a:gd name="T41" fmla="*/ 245 h 273"/>
              <a:gd name="T42" fmla="*/ 104 w 179"/>
              <a:gd name="T43" fmla="*/ 252 h 273"/>
              <a:gd name="T44" fmla="*/ 107 w 179"/>
              <a:gd name="T45" fmla="*/ 256 h 273"/>
              <a:gd name="T46" fmla="*/ 111 w 179"/>
              <a:gd name="T47" fmla="*/ 255 h 273"/>
              <a:gd name="T48" fmla="*/ 110 w 179"/>
              <a:gd name="T49" fmla="*/ 264 h 273"/>
              <a:gd name="T50" fmla="*/ 146 w 179"/>
              <a:gd name="T51" fmla="*/ 266 h 273"/>
              <a:gd name="T52" fmla="*/ 144 w 179"/>
              <a:gd name="T53" fmla="*/ 255 h 273"/>
              <a:gd name="T54" fmla="*/ 133 w 179"/>
              <a:gd name="T55" fmla="*/ 237 h 273"/>
              <a:gd name="T56" fmla="*/ 131 w 179"/>
              <a:gd name="T57" fmla="*/ 231 h 273"/>
              <a:gd name="T58" fmla="*/ 139 w 179"/>
              <a:gd name="T59" fmla="*/ 230 h 273"/>
              <a:gd name="T60" fmla="*/ 148 w 179"/>
              <a:gd name="T61" fmla="*/ 121 h 273"/>
              <a:gd name="T62" fmla="*/ 148 w 179"/>
              <a:gd name="T63" fmla="*/ 14 h 273"/>
              <a:gd name="T64" fmla="*/ 151 w 179"/>
              <a:gd name="T65" fmla="*/ 12 h 273"/>
              <a:gd name="T66" fmla="*/ 153 w 179"/>
              <a:gd name="T67" fmla="*/ 10 h 273"/>
              <a:gd name="T68" fmla="*/ 152 w 179"/>
              <a:gd name="T69" fmla="*/ 0 h 273"/>
              <a:gd name="T70" fmla="*/ 35 w 179"/>
              <a:gd name="T71" fmla="*/ 0 h 273"/>
              <a:gd name="T72" fmla="*/ 103 w 179"/>
              <a:gd name="T73" fmla="*/ 177 h 273"/>
              <a:gd name="T74" fmla="*/ 103 w 179"/>
              <a:gd name="T75" fmla="*/ 179 h 273"/>
              <a:gd name="T76" fmla="*/ 103 w 179"/>
              <a:gd name="T77" fmla="*/ 177 h 273"/>
              <a:gd name="T78" fmla="*/ 96 w 179"/>
              <a:gd name="T79" fmla="*/ 159 h 273"/>
              <a:gd name="T80" fmla="*/ 93 w 179"/>
              <a:gd name="T81" fmla="*/ 104 h 273"/>
              <a:gd name="T82" fmla="*/ 96 w 179"/>
              <a:gd name="T83" fmla="*/ 56 h 273"/>
              <a:gd name="T84" fmla="*/ 97 w 179"/>
              <a:gd name="T85" fmla="*/ 28 h 273"/>
              <a:gd name="T86" fmla="*/ 104 w 179"/>
              <a:gd name="T87" fmla="*/ 78 h 273"/>
              <a:gd name="T88" fmla="*/ 103 w 179"/>
              <a:gd name="T89" fmla="*/ 177 h 273"/>
              <a:gd name="T90" fmla="*/ 22 w 179"/>
              <a:gd name="T91" fmla="*/ 8 h 273"/>
              <a:gd name="T92" fmla="*/ 20 w 179"/>
              <a:gd name="T93" fmla="*/ 10 h 273"/>
              <a:gd name="T94" fmla="*/ 20 w 179"/>
              <a:gd name="T95" fmla="*/ 0 h 273"/>
              <a:gd name="T96" fmla="*/ 1 w 179"/>
              <a:gd name="T97" fmla="*/ 0 h 273"/>
              <a:gd name="T98" fmla="*/ 0 w 179"/>
              <a:gd name="T99" fmla="*/ 2 h 273"/>
              <a:gd name="T100" fmla="*/ 9 w 179"/>
              <a:gd name="T101" fmla="*/ 15 h 273"/>
              <a:gd name="T102" fmla="*/ 20 w 179"/>
              <a:gd name="T103" fmla="*/ 16 h 273"/>
              <a:gd name="T104" fmla="*/ 24 w 179"/>
              <a:gd name="T105" fmla="*/ 11 h 273"/>
              <a:gd name="T106" fmla="*/ 22 w 179"/>
              <a:gd name="T107" fmla="*/ 8 h 2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9"/>
              <a:gd name="T163" fmla="*/ 0 h 273"/>
              <a:gd name="T164" fmla="*/ 179 w 179"/>
              <a:gd name="T165" fmla="*/ 273 h 2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9" h="273">
                <a:moveTo>
                  <a:pt x="159" y="0"/>
                </a:moveTo>
                <a:cubicBezTo>
                  <a:pt x="159" y="8"/>
                  <a:pt x="159" y="8"/>
                  <a:pt x="159" y="8"/>
                </a:cubicBezTo>
                <a:cubicBezTo>
                  <a:pt x="159" y="8"/>
                  <a:pt x="156" y="11"/>
                  <a:pt x="159" y="12"/>
                </a:cubicBezTo>
                <a:cubicBezTo>
                  <a:pt x="162" y="14"/>
                  <a:pt x="171" y="14"/>
                  <a:pt x="174" y="12"/>
                </a:cubicBezTo>
                <a:cubicBezTo>
                  <a:pt x="174" y="12"/>
                  <a:pt x="176" y="5"/>
                  <a:pt x="179" y="0"/>
                </a:cubicBezTo>
                <a:lnTo>
                  <a:pt x="159" y="0"/>
                </a:lnTo>
                <a:close/>
                <a:moveTo>
                  <a:pt x="35" y="0"/>
                </a:moveTo>
                <a:cubicBezTo>
                  <a:pt x="35" y="5"/>
                  <a:pt x="35" y="9"/>
                  <a:pt x="36" y="10"/>
                </a:cubicBezTo>
                <a:cubicBezTo>
                  <a:pt x="41" y="10"/>
                  <a:pt x="41" y="10"/>
                  <a:pt x="41" y="10"/>
                </a:cubicBezTo>
                <a:cubicBezTo>
                  <a:pt x="42" y="10"/>
                  <a:pt x="42" y="10"/>
                  <a:pt x="42" y="10"/>
                </a:cubicBezTo>
                <a:cubicBezTo>
                  <a:pt x="42" y="10"/>
                  <a:pt x="54" y="92"/>
                  <a:pt x="56" y="93"/>
                </a:cubicBezTo>
                <a:cubicBezTo>
                  <a:pt x="58" y="111"/>
                  <a:pt x="58" y="111"/>
                  <a:pt x="58" y="111"/>
                </a:cubicBezTo>
                <a:cubicBezTo>
                  <a:pt x="58" y="111"/>
                  <a:pt x="60" y="135"/>
                  <a:pt x="61" y="135"/>
                </a:cubicBezTo>
                <a:cubicBezTo>
                  <a:pt x="61" y="135"/>
                  <a:pt x="67" y="222"/>
                  <a:pt x="72" y="226"/>
                </a:cubicBezTo>
                <a:cubicBezTo>
                  <a:pt x="72" y="226"/>
                  <a:pt x="61" y="237"/>
                  <a:pt x="50" y="240"/>
                </a:cubicBezTo>
                <a:cubicBezTo>
                  <a:pt x="50" y="240"/>
                  <a:pt x="42" y="240"/>
                  <a:pt x="43" y="246"/>
                </a:cubicBezTo>
                <a:cubicBezTo>
                  <a:pt x="43" y="246"/>
                  <a:pt x="38" y="249"/>
                  <a:pt x="43" y="251"/>
                </a:cubicBezTo>
                <a:cubicBezTo>
                  <a:pt x="43" y="251"/>
                  <a:pt x="74" y="253"/>
                  <a:pt x="82" y="249"/>
                </a:cubicBezTo>
                <a:cubicBezTo>
                  <a:pt x="82" y="249"/>
                  <a:pt x="93" y="242"/>
                  <a:pt x="94" y="242"/>
                </a:cubicBezTo>
                <a:cubicBezTo>
                  <a:pt x="94" y="246"/>
                  <a:pt x="94" y="246"/>
                  <a:pt x="94" y="246"/>
                </a:cubicBezTo>
                <a:cubicBezTo>
                  <a:pt x="104" y="245"/>
                  <a:pt x="104" y="245"/>
                  <a:pt x="104" y="245"/>
                </a:cubicBezTo>
                <a:cubicBezTo>
                  <a:pt x="104" y="252"/>
                  <a:pt x="104" y="252"/>
                  <a:pt x="104" y="252"/>
                </a:cubicBezTo>
                <a:cubicBezTo>
                  <a:pt x="107" y="256"/>
                  <a:pt x="107" y="256"/>
                  <a:pt x="107" y="256"/>
                </a:cubicBezTo>
                <a:cubicBezTo>
                  <a:pt x="111" y="255"/>
                  <a:pt x="111" y="255"/>
                  <a:pt x="111" y="255"/>
                </a:cubicBezTo>
                <a:cubicBezTo>
                  <a:pt x="111" y="255"/>
                  <a:pt x="106" y="263"/>
                  <a:pt x="110" y="264"/>
                </a:cubicBezTo>
                <a:cubicBezTo>
                  <a:pt x="110" y="264"/>
                  <a:pt x="131" y="273"/>
                  <a:pt x="146" y="266"/>
                </a:cubicBezTo>
                <a:cubicBezTo>
                  <a:pt x="146" y="266"/>
                  <a:pt x="148" y="263"/>
                  <a:pt x="144" y="255"/>
                </a:cubicBezTo>
                <a:cubicBezTo>
                  <a:pt x="144" y="255"/>
                  <a:pt x="137" y="246"/>
                  <a:pt x="133" y="237"/>
                </a:cubicBezTo>
                <a:cubicBezTo>
                  <a:pt x="131" y="231"/>
                  <a:pt x="131" y="231"/>
                  <a:pt x="131" y="231"/>
                </a:cubicBezTo>
                <a:cubicBezTo>
                  <a:pt x="139" y="230"/>
                  <a:pt x="139" y="230"/>
                  <a:pt x="139" y="230"/>
                </a:cubicBezTo>
                <a:cubicBezTo>
                  <a:pt x="139" y="230"/>
                  <a:pt x="148" y="148"/>
                  <a:pt x="148" y="121"/>
                </a:cubicBezTo>
                <a:cubicBezTo>
                  <a:pt x="147" y="95"/>
                  <a:pt x="148" y="15"/>
                  <a:pt x="148" y="14"/>
                </a:cubicBezTo>
                <a:cubicBezTo>
                  <a:pt x="151" y="12"/>
                  <a:pt x="151" y="12"/>
                  <a:pt x="151" y="12"/>
                </a:cubicBezTo>
                <a:cubicBezTo>
                  <a:pt x="153" y="10"/>
                  <a:pt x="153" y="10"/>
                  <a:pt x="153" y="10"/>
                </a:cubicBezTo>
                <a:cubicBezTo>
                  <a:pt x="153" y="10"/>
                  <a:pt x="153" y="6"/>
                  <a:pt x="152" y="0"/>
                </a:cubicBezTo>
                <a:lnTo>
                  <a:pt x="35" y="0"/>
                </a:lnTo>
                <a:close/>
                <a:moveTo>
                  <a:pt x="103" y="177"/>
                </a:moveTo>
                <a:cubicBezTo>
                  <a:pt x="103" y="177"/>
                  <a:pt x="103" y="178"/>
                  <a:pt x="103" y="179"/>
                </a:cubicBezTo>
                <a:cubicBezTo>
                  <a:pt x="103" y="179"/>
                  <a:pt x="103" y="178"/>
                  <a:pt x="103" y="177"/>
                </a:cubicBezTo>
                <a:cubicBezTo>
                  <a:pt x="102" y="170"/>
                  <a:pt x="96" y="159"/>
                  <a:pt x="96" y="159"/>
                </a:cubicBezTo>
                <a:cubicBezTo>
                  <a:pt x="99" y="126"/>
                  <a:pt x="92" y="105"/>
                  <a:pt x="93" y="104"/>
                </a:cubicBezTo>
                <a:cubicBezTo>
                  <a:pt x="93" y="102"/>
                  <a:pt x="100" y="83"/>
                  <a:pt x="96" y="56"/>
                </a:cubicBezTo>
                <a:cubicBezTo>
                  <a:pt x="92" y="29"/>
                  <a:pt x="97" y="28"/>
                  <a:pt x="97" y="28"/>
                </a:cubicBezTo>
                <a:cubicBezTo>
                  <a:pt x="104" y="78"/>
                  <a:pt x="104" y="78"/>
                  <a:pt x="104" y="78"/>
                </a:cubicBezTo>
                <a:cubicBezTo>
                  <a:pt x="106" y="100"/>
                  <a:pt x="103" y="165"/>
                  <a:pt x="103" y="177"/>
                </a:cubicBezTo>
                <a:close/>
                <a:moveTo>
                  <a:pt x="22" y="8"/>
                </a:moveTo>
                <a:cubicBezTo>
                  <a:pt x="20" y="10"/>
                  <a:pt x="20" y="10"/>
                  <a:pt x="20" y="10"/>
                </a:cubicBezTo>
                <a:cubicBezTo>
                  <a:pt x="20" y="10"/>
                  <a:pt x="20" y="4"/>
                  <a:pt x="20" y="0"/>
                </a:cubicBezTo>
                <a:cubicBezTo>
                  <a:pt x="1" y="0"/>
                  <a:pt x="1" y="0"/>
                  <a:pt x="1" y="0"/>
                </a:cubicBezTo>
                <a:cubicBezTo>
                  <a:pt x="0" y="2"/>
                  <a:pt x="0" y="2"/>
                  <a:pt x="0" y="2"/>
                </a:cubicBezTo>
                <a:cubicBezTo>
                  <a:pt x="9" y="15"/>
                  <a:pt x="9" y="15"/>
                  <a:pt x="9" y="15"/>
                </a:cubicBezTo>
                <a:cubicBezTo>
                  <a:pt x="20" y="16"/>
                  <a:pt x="20" y="16"/>
                  <a:pt x="20" y="16"/>
                </a:cubicBezTo>
                <a:cubicBezTo>
                  <a:pt x="24" y="11"/>
                  <a:pt x="24" y="11"/>
                  <a:pt x="24" y="11"/>
                </a:cubicBezTo>
                <a:cubicBezTo>
                  <a:pt x="24" y="11"/>
                  <a:pt x="25" y="7"/>
                  <a:pt x="22" y="8"/>
                </a:cubicBezTo>
                <a:close/>
              </a:path>
            </a:pathLst>
          </a:custGeom>
          <a:gradFill rotWithShape="1">
            <a:gsLst>
              <a:gs pos="0">
                <a:srgbClr val="66327E"/>
              </a:gs>
              <a:gs pos="100000">
                <a:srgbClr val="2F173A"/>
              </a:gs>
            </a:gsLst>
            <a:lin ang="5400000" scaled="1"/>
          </a:gradFill>
          <a:ln w="12700">
            <a:solidFill>
              <a:schemeClr val="tx1"/>
            </a:solidFill>
            <a:round/>
            <a:headEnd/>
            <a:tailEnd/>
          </a:ln>
        </p:spPr>
        <p:txBody>
          <a:bodyPr wrap="none" anchor="ctr"/>
          <a:lstStyle/>
          <a:p>
            <a:endParaRPr lang="en-US"/>
          </a:p>
        </p:txBody>
      </p:sp>
      <p:sp>
        <p:nvSpPr>
          <p:cNvPr id="8261" name="Freeform 295"/>
          <p:cNvSpPr>
            <a:spLocks/>
          </p:cNvSpPr>
          <p:nvPr/>
        </p:nvSpPr>
        <p:spPr bwMode="auto">
          <a:xfrm>
            <a:off x="3224213" y="5478463"/>
            <a:ext cx="3175" cy="26987"/>
          </a:xfrm>
          <a:custGeom>
            <a:avLst/>
            <a:gdLst>
              <a:gd name="T0" fmla="*/ 0 w 1"/>
              <a:gd name="T1" fmla="*/ 8 h 8"/>
              <a:gd name="T2" fmla="*/ 1 w 1"/>
              <a:gd name="T3" fmla="*/ 0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8"/>
                </a:moveTo>
                <a:cubicBezTo>
                  <a:pt x="0" y="3"/>
                  <a:pt x="1" y="0"/>
                  <a:pt x="1" y="0"/>
                </a:cubicBezTo>
                <a:cubicBezTo>
                  <a:pt x="0" y="2"/>
                  <a:pt x="0" y="5"/>
                  <a:pt x="0" y="8"/>
                </a:cubicBezTo>
                <a:close/>
              </a:path>
            </a:pathLst>
          </a:custGeom>
          <a:solidFill>
            <a:srgbClr val="231F20"/>
          </a:solidFill>
          <a:ln w="9525">
            <a:noFill/>
            <a:round/>
            <a:headEnd/>
            <a:tailEnd/>
          </a:ln>
        </p:spPr>
        <p:txBody>
          <a:bodyPr/>
          <a:lstStyle/>
          <a:p>
            <a:endParaRPr lang="en-US"/>
          </a:p>
        </p:txBody>
      </p:sp>
      <p:sp>
        <p:nvSpPr>
          <p:cNvPr id="1163560" name="Freeform 296"/>
          <p:cNvSpPr>
            <a:spLocks/>
          </p:cNvSpPr>
          <p:nvPr/>
        </p:nvSpPr>
        <p:spPr bwMode="auto">
          <a:xfrm>
            <a:off x="2942586" y="4517409"/>
            <a:ext cx="587375" cy="1516680"/>
          </a:xfrm>
          <a:custGeom>
            <a:avLst/>
            <a:gdLst>
              <a:gd name="T0" fmla="*/ 24 w 179"/>
              <a:gd name="T1" fmla="*/ 84 h 346"/>
              <a:gd name="T2" fmla="*/ 33 w 179"/>
              <a:gd name="T3" fmla="*/ 90 h 346"/>
              <a:gd name="T4" fmla="*/ 34 w 179"/>
              <a:gd name="T5" fmla="*/ 184 h 346"/>
              <a:gd name="T6" fmla="*/ 46 w 179"/>
              <a:gd name="T7" fmla="*/ 315 h 346"/>
              <a:gd name="T8" fmla="*/ 64 w 179"/>
              <a:gd name="T9" fmla="*/ 334 h 346"/>
              <a:gd name="T10" fmla="*/ 101 w 179"/>
              <a:gd name="T11" fmla="*/ 346 h 346"/>
              <a:gd name="T12" fmla="*/ 112 w 179"/>
              <a:gd name="T13" fmla="*/ 330 h 346"/>
              <a:gd name="T14" fmla="*/ 91 w 179"/>
              <a:gd name="T15" fmla="*/ 312 h 346"/>
              <a:gd name="T16" fmla="*/ 85 w 179"/>
              <a:gd name="T17" fmla="*/ 278 h 346"/>
              <a:gd name="T18" fmla="*/ 90 w 179"/>
              <a:gd name="T19" fmla="*/ 185 h 346"/>
              <a:gd name="T20" fmla="*/ 91 w 179"/>
              <a:gd name="T21" fmla="*/ 177 h 346"/>
              <a:gd name="T22" fmla="*/ 90 w 179"/>
              <a:gd name="T23" fmla="*/ 185 h 346"/>
              <a:gd name="T24" fmla="*/ 97 w 179"/>
              <a:gd name="T25" fmla="*/ 249 h 346"/>
              <a:gd name="T26" fmla="*/ 99 w 179"/>
              <a:gd name="T27" fmla="*/ 290 h 346"/>
              <a:gd name="T28" fmla="*/ 119 w 179"/>
              <a:gd name="T29" fmla="*/ 291 h 346"/>
              <a:gd name="T30" fmla="*/ 138 w 179"/>
              <a:gd name="T31" fmla="*/ 287 h 346"/>
              <a:gd name="T32" fmla="*/ 170 w 179"/>
              <a:gd name="T33" fmla="*/ 286 h 346"/>
              <a:gd name="T34" fmla="*/ 171 w 179"/>
              <a:gd name="T35" fmla="*/ 273 h 346"/>
              <a:gd name="T36" fmla="*/ 155 w 179"/>
              <a:gd name="T37" fmla="*/ 270 h 346"/>
              <a:gd name="T38" fmla="*/ 135 w 179"/>
              <a:gd name="T39" fmla="*/ 266 h 346"/>
              <a:gd name="T40" fmla="*/ 132 w 179"/>
              <a:gd name="T41" fmla="*/ 246 h 346"/>
              <a:gd name="T42" fmla="*/ 130 w 179"/>
              <a:gd name="T43" fmla="*/ 213 h 346"/>
              <a:gd name="T44" fmla="*/ 129 w 179"/>
              <a:gd name="T45" fmla="*/ 131 h 346"/>
              <a:gd name="T46" fmla="*/ 134 w 179"/>
              <a:gd name="T47" fmla="*/ 80 h 346"/>
              <a:gd name="T48" fmla="*/ 138 w 179"/>
              <a:gd name="T49" fmla="*/ 74 h 346"/>
              <a:gd name="T50" fmla="*/ 136 w 179"/>
              <a:gd name="T51" fmla="*/ 40 h 346"/>
              <a:gd name="T52" fmla="*/ 135 w 179"/>
              <a:gd name="T53" fmla="*/ 0 h 346"/>
              <a:gd name="T54" fmla="*/ 0 w 179"/>
              <a:gd name="T55" fmla="*/ 0 h 346"/>
              <a:gd name="T56" fmla="*/ 25 w 179"/>
              <a:gd name="T57" fmla="*/ 48 h 346"/>
              <a:gd name="T58" fmla="*/ 24 w 179"/>
              <a:gd name="T59" fmla="*/ 84 h 34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9"/>
              <a:gd name="T91" fmla="*/ 0 h 346"/>
              <a:gd name="T92" fmla="*/ 179 w 179"/>
              <a:gd name="T93" fmla="*/ 346 h 34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9" h="346">
                <a:moveTo>
                  <a:pt x="24" y="84"/>
                </a:moveTo>
                <a:cubicBezTo>
                  <a:pt x="24" y="84"/>
                  <a:pt x="24" y="84"/>
                  <a:pt x="33" y="90"/>
                </a:cubicBezTo>
                <a:cubicBezTo>
                  <a:pt x="33" y="90"/>
                  <a:pt x="33" y="90"/>
                  <a:pt x="34" y="184"/>
                </a:cubicBezTo>
                <a:cubicBezTo>
                  <a:pt x="31" y="265"/>
                  <a:pt x="46" y="315"/>
                  <a:pt x="46" y="315"/>
                </a:cubicBezTo>
                <a:cubicBezTo>
                  <a:pt x="49" y="333"/>
                  <a:pt x="64" y="334"/>
                  <a:pt x="64" y="334"/>
                </a:cubicBezTo>
                <a:cubicBezTo>
                  <a:pt x="78" y="346"/>
                  <a:pt x="101" y="346"/>
                  <a:pt x="101" y="346"/>
                </a:cubicBezTo>
                <a:cubicBezTo>
                  <a:pt x="122" y="345"/>
                  <a:pt x="112" y="330"/>
                  <a:pt x="112" y="330"/>
                </a:cubicBezTo>
                <a:cubicBezTo>
                  <a:pt x="112" y="330"/>
                  <a:pt x="112" y="330"/>
                  <a:pt x="91" y="312"/>
                </a:cubicBezTo>
                <a:cubicBezTo>
                  <a:pt x="89" y="297"/>
                  <a:pt x="85" y="278"/>
                  <a:pt x="85" y="278"/>
                </a:cubicBezTo>
                <a:cubicBezTo>
                  <a:pt x="83" y="261"/>
                  <a:pt x="88" y="206"/>
                  <a:pt x="90" y="185"/>
                </a:cubicBezTo>
                <a:cubicBezTo>
                  <a:pt x="90" y="182"/>
                  <a:pt x="90" y="179"/>
                  <a:pt x="91" y="177"/>
                </a:cubicBezTo>
                <a:cubicBezTo>
                  <a:pt x="91" y="177"/>
                  <a:pt x="90" y="180"/>
                  <a:pt x="90" y="185"/>
                </a:cubicBezTo>
                <a:cubicBezTo>
                  <a:pt x="90" y="206"/>
                  <a:pt x="97" y="249"/>
                  <a:pt x="97" y="249"/>
                </a:cubicBezTo>
                <a:cubicBezTo>
                  <a:pt x="95" y="259"/>
                  <a:pt x="99" y="290"/>
                  <a:pt x="99" y="290"/>
                </a:cubicBezTo>
                <a:cubicBezTo>
                  <a:pt x="99" y="290"/>
                  <a:pt x="99" y="290"/>
                  <a:pt x="119" y="291"/>
                </a:cubicBezTo>
                <a:cubicBezTo>
                  <a:pt x="131" y="283"/>
                  <a:pt x="138" y="287"/>
                  <a:pt x="138" y="287"/>
                </a:cubicBezTo>
                <a:cubicBezTo>
                  <a:pt x="156" y="294"/>
                  <a:pt x="170" y="286"/>
                  <a:pt x="170" y="286"/>
                </a:cubicBezTo>
                <a:cubicBezTo>
                  <a:pt x="179" y="278"/>
                  <a:pt x="171" y="273"/>
                  <a:pt x="171" y="273"/>
                </a:cubicBezTo>
                <a:cubicBezTo>
                  <a:pt x="171" y="273"/>
                  <a:pt x="171" y="273"/>
                  <a:pt x="155" y="270"/>
                </a:cubicBezTo>
                <a:cubicBezTo>
                  <a:pt x="155" y="270"/>
                  <a:pt x="155" y="270"/>
                  <a:pt x="135" y="266"/>
                </a:cubicBezTo>
                <a:cubicBezTo>
                  <a:pt x="136" y="263"/>
                  <a:pt x="132" y="246"/>
                  <a:pt x="132" y="246"/>
                </a:cubicBezTo>
                <a:cubicBezTo>
                  <a:pt x="132" y="246"/>
                  <a:pt x="132" y="246"/>
                  <a:pt x="130" y="213"/>
                </a:cubicBezTo>
                <a:cubicBezTo>
                  <a:pt x="129" y="184"/>
                  <a:pt x="129" y="131"/>
                  <a:pt x="129" y="131"/>
                </a:cubicBezTo>
                <a:cubicBezTo>
                  <a:pt x="129" y="131"/>
                  <a:pt x="129" y="131"/>
                  <a:pt x="134" y="80"/>
                </a:cubicBezTo>
                <a:cubicBezTo>
                  <a:pt x="134" y="80"/>
                  <a:pt x="134" y="80"/>
                  <a:pt x="138" y="74"/>
                </a:cubicBezTo>
                <a:cubicBezTo>
                  <a:pt x="138" y="74"/>
                  <a:pt x="138" y="74"/>
                  <a:pt x="136" y="40"/>
                </a:cubicBezTo>
                <a:cubicBezTo>
                  <a:pt x="136" y="40"/>
                  <a:pt x="136" y="40"/>
                  <a:pt x="135" y="0"/>
                </a:cubicBezTo>
                <a:cubicBezTo>
                  <a:pt x="0" y="0"/>
                  <a:pt x="0" y="0"/>
                  <a:pt x="0" y="0"/>
                </a:cubicBezTo>
                <a:cubicBezTo>
                  <a:pt x="10" y="20"/>
                  <a:pt x="25" y="48"/>
                  <a:pt x="25" y="48"/>
                </a:cubicBezTo>
                <a:cubicBezTo>
                  <a:pt x="25" y="48"/>
                  <a:pt x="25" y="48"/>
                  <a:pt x="24" y="84"/>
                </a:cubicBezTo>
                <a:close/>
              </a:path>
            </a:pathLst>
          </a:custGeom>
          <a:solidFill>
            <a:srgbClr val="92D050"/>
          </a:solidFill>
          <a:ln w="12700">
            <a:solidFill>
              <a:schemeClr val="tx1"/>
            </a:solidFill>
            <a:round/>
            <a:headEnd/>
            <a:tailEnd/>
          </a:ln>
        </p:spPr>
        <p:txBody>
          <a:bodyPr/>
          <a:lstStyle/>
          <a:p>
            <a:endParaRPr lang="en-US"/>
          </a:p>
        </p:txBody>
      </p:sp>
      <p:sp>
        <p:nvSpPr>
          <p:cNvPr id="8263" name="Freeform 297"/>
          <p:cNvSpPr>
            <a:spLocks/>
          </p:cNvSpPr>
          <p:nvPr/>
        </p:nvSpPr>
        <p:spPr bwMode="auto">
          <a:xfrm>
            <a:off x="4694238" y="6022975"/>
            <a:ext cx="25400" cy="6350"/>
          </a:xfrm>
          <a:custGeom>
            <a:avLst/>
            <a:gdLst>
              <a:gd name="T0" fmla="*/ 3 w 8"/>
              <a:gd name="T1" fmla="*/ 2 h 2"/>
              <a:gd name="T2" fmla="*/ 7 w 8"/>
              <a:gd name="T3" fmla="*/ 0 h 2"/>
              <a:gd name="T4" fmla="*/ 8 w 8"/>
              <a:gd name="T5" fmla="*/ 0 h 2"/>
              <a:gd name="T6" fmla="*/ 0 w 8"/>
              <a:gd name="T7" fmla="*/ 2 h 2"/>
              <a:gd name="T8" fmla="*/ 3 w 8"/>
              <a:gd name="T9" fmla="*/ 2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3" y="2"/>
                </a:moveTo>
                <a:cubicBezTo>
                  <a:pt x="5" y="1"/>
                  <a:pt x="6" y="1"/>
                  <a:pt x="7" y="0"/>
                </a:cubicBezTo>
                <a:cubicBezTo>
                  <a:pt x="7" y="0"/>
                  <a:pt x="8" y="0"/>
                  <a:pt x="8" y="0"/>
                </a:cubicBezTo>
                <a:cubicBezTo>
                  <a:pt x="4" y="1"/>
                  <a:pt x="0" y="2"/>
                  <a:pt x="0" y="2"/>
                </a:cubicBezTo>
                <a:cubicBezTo>
                  <a:pt x="0" y="2"/>
                  <a:pt x="2" y="2"/>
                  <a:pt x="3" y="2"/>
                </a:cubicBezTo>
                <a:close/>
              </a:path>
            </a:pathLst>
          </a:custGeom>
          <a:solidFill>
            <a:srgbClr val="231F20"/>
          </a:solidFill>
          <a:ln w="9525">
            <a:noFill/>
            <a:round/>
            <a:headEnd/>
            <a:tailEnd/>
          </a:ln>
        </p:spPr>
        <p:txBody>
          <a:bodyPr/>
          <a:lstStyle/>
          <a:p>
            <a:endParaRPr lang="en-US"/>
          </a:p>
        </p:txBody>
      </p:sp>
      <p:sp>
        <p:nvSpPr>
          <p:cNvPr id="1163562" name="Freeform 298"/>
          <p:cNvSpPr>
            <a:spLocks/>
          </p:cNvSpPr>
          <p:nvPr/>
        </p:nvSpPr>
        <p:spPr bwMode="auto">
          <a:xfrm>
            <a:off x="4327524" y="4531057"/>
            <a:ext cx="687388" cy="1613494"/>
          </a:xfrm>
          <a:custGeom>
            <a:avLst/>
            <a:gdLst>
              <a:gd name="T0" fmla="*/ 36 w 210"/>
              <a:gd name="T1" fmla="*/ 87 h 355"/>
              <a:gd name="T2" fmla="*/ 41 w 210"/>
              <a:gd name="T3" fmla="*/ 88 h 355"/>
              <a:gd name="T4" fmla="*/ 43 w 210"/>
              <a:gd name="T5" fmla="*/ 100 h 355"/>
              <a:gd name="T6" fmla="*/ 41 w 210"/>
              <a:gd name="T7" fmla="*/ 101 h 355"/>
              <a:gd name="T8" fmla="*/ 39 w 210"/>
              <a:gd name="T9" fmla="*/ 105 h 355"/>
              <a:gd name="T10" fmla="*/ 33 w 210"/>
              <a:gd name="T11" fmla="*/ 104 h 355"/>
              <a:gd name="T12" fmla="*/ 32 w 210"/>
              <a:gd name="T13" fmla="*/ 99 h 355"/>
              <a:gd name="T14" fmla="*/ 16 w 210"/>
              <a:gd name="T15" fmla="*/ 98 h 355"/>
              <a:gd name="T16" fmla="*/ 14 w 210"/>
              <a:gd name="T17" fmla="*/ 102 h 355"/>
              <a:gd name="T18" fmla="*/ 4 w 210"/>
              <a:gd name="T19" fmla="*/ 100 h 355"/>
              <a:gd name="T20" fmla="*/ 0 w 210"/>
              <a:gd name="T21" fmla="*/ 184 h 355"/>
              <a:gd name="T22" fmla="*/ 51 w 210"/>
              <a:gd name="T23" fmla="*/ 199 h 355"/>
              <a:gd name="T24" fmla="*/ 55 w 210"/>
              <a:gd name="T25" fmla="*/ 279 h 355"/>
              <a:gd name="T26" fmla="*/ 54 w 210"/>
              <a:gd name="T27" fmla="*/ 318 h 355"/>
              <a:gd name="T28" fmla="*/ 51 w 210"/>
              <a:gd name="T29" fmla="*/ 329 h 355"/>
              <a:gd name="T30" fmla="*/ 66 w 210"/>
              <a:gd name="T31" fmla="*/ 337 h 355"/>
              <a:gd name="T32" fmla="*/ 113 w 210"/>
              <a:gd name="T33" fmla="*/ 346 h 355"/>
              <a:gd name="T34" fmla="*/ 115 w 210"/>
              <a:gd name="T35" fmla="*/ 345 h 355"/>
              <a:gd name="T36" fmla="*/ 112 w 210"/>
              <a:gd name="T37" fmla="*/ 345 h 355"/>
              <a:gd name="T38" fmla="*/ 120 w 210"/>
              <a:gd name="T39" fmla="*/ 343 h 355"/>
              <a:gd name="T40" fmla="*/ 118 w 210"/>
              <a:gd name="T41" fmla="*/ 336 h 355"/>
              <a:gd name="T42" fmla="*/ 106 w 210"/>
              <a:gd name="T43" fmla="*/ 325 h 355"/>
              <a:gd name="T44" fmla="*/ 91 w 210"/>
              <a:gd name="T45" fmla="*/ 306 h 355"/>
              <a:gd name="T46" fmla="*/ 88 w 210"/>
              <a:gd name="T47" fmla="*/ 247 h 355"/>
              <a:gd name="T48" fmla="*/ 97 w 210"/>
              <a:gd name="T49" fmla="*/ 211 h 355"/>
              <a:gd name="T50" fmla="*/ 109 w 210"/>
              <a:gd name="T51" fmla="*/ 207 h 355"/>
              <a:gd name="T52" fmla="*/ 114 w 210"/>
              <a:gd name="T53" fmla="*/ 150 h 355"/>
              <a:gd name="T54" fmla="*/ 129 w 210"/>
              <a:gd name="T55" fmla="*/ 211 h 355"/>
              <a:gd name="T56" fmla="*/ 123 w 210"/>
              <a:gd name="T57" fmla="*/ 273 h 355"/>
              <a:gd name="T58" fmla="*/ 121 w 210"/>
              <a:gd name="T59" fmla="*/ 310 h 355"/>
              <a:gd name="T60" fmla="*/ 123 w 210"/>
              <a:gd name="T61" fmla="*/ 320 h 355"/>
              <a:gd name="T62" fmla="*/ 153 w 210"/>
              <a:gd name="T63" fmla="*/ 323 h 355"/>
              <a:gd name="T64" fmla="*/ 164 w 210"/>
              <a:gd name="T65" fmla="*/ 325 h 355"/>
              <a:gd name="T66" fmla="*/ 204 w 210"/>
              <a:gd name="T67" fmla="*/ 318 h 355"/>
              <a:gd name="T68" fmla="*/ 200 w 210"/>
              <a:gd name="T69" fmla="*/ 309 h 355"/>
              <a:gd name="T70" fmla="*/ 176 w 210"/>
              <a:gd name="T71" fmla="*/ 304 h 355"/>
              <a:gd name="T72" fmla="*/ 165 w 210"/>
              <a:gd name="T73" fmla="*/ 286 h 355"/>
              <a:gd name="T74" fmla="*/ 162 w 210"/>
              <a:gd name="T75" fmla="*/ 279 h 355"/>
              <a:gd name="T76" fmla="*/ 173 w 210"/>
              <a:gd name="T77" fmla="*/ 267 h 355"/>
              <a:gd name="T78" fmla="*/ 180 w 210"/>
              <a:gd name="T79" fmla="*/ 178 h 355"/>
              <a:gd name="T80" fmla="*/ 167 w 210"/>
              <a:gd name="T81" fmla="*/ 89 h 355"/>
              <a:gd name="T82" fmla="*/ 165 w 210"/>
              <a:gd name="T83" fmla="*/ 19 h 355"/>
              <a:gd name="T84" fmla="*/ 166 w 210"/>
              <a:gd name="T85" fmla="*/ 0 h 355"/>
              <a:gd name="T86" fmla="*/ 24 w 210"/>
              <a:gd name="T87" fmla="*/ 0 h 355"/>
              <a:gd name="T88" fmla="*/ 26 w 210"/>
              <a:gd name="T89" fmla="*/ 20 h 355"/>
              <a:gd name="T90" fmla="*/ 36 w 210"/>
              <a:gd name="T91" fmla="*/ 87 h 3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0"/>
              <a:gd name="T139" fmla="*/ 0 h 355"/>
              <a:gd name="T140" fmla="*/ 210 w 210"/>
              <a:gd name="T141" fmla="*/ 355 h 3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0" h="355">
                <a:moveTo>
                  <a:pt x="36" y="87"/>
                </a:moveTo>
                <a:cubicBezTo>
                  <a:pt x="41" y="88"/>
                  <a:pt x="41" y="88"/>
                  <a:pt x="41" y="88"/>
                </a:cubicBezTo>
                <a:cubicBezTo>
                  <a:pt x="43" y="100"/>
                  <a:pt x="43" y="100"/>
                  <a:pt x="43" y="100"/>
                </a:cubicBezTo>
                <a:cubicBezTo>
                  <a:pt x="41" y="101"/>
                  <a:pt x="41" y="101"/>
                  <a:pt x="41" y="101"/>
                </a:cubicBezTo>
                <a:cubicBezTo>
                  <a:pt x="39" y="105"/>
                  <a:pt x="39" y="105"/>
                  <a:pt x="39" y="105"/>
                </a:cubicBezTo>
                <a:cubicBezTo>
                  <a:pt x="33" y="104"/>
                  <a:pt x="33" y="104"/>
                  <a:pt x="33" y="104"/>
                </a:cubicBezTo>
                <a:cubicBezTo>
                  <a:pt x="32" y="99"/>
                  <a:pt x="32" y="99"/>
                  <a:pt x="32" y="99"/>
                </a:cubicBezTo>
                <a:cubicBezTo>
                  <a:pt x="16" y="98"/>
                  <a:pt x="16" y="98"/>
                  <a:pt x="16" y="98"/>
                </a:cubicBezTo>
                <a:cubicBezTo>
                  <a:pt x="14" y="102"/>
                  <a:pt x="14" y="102"/>
                  <a:pt x="14" y="102"/>
                </a:cubicBezTo>
                <a:cubicBezTo>
                  <a:pt x="4" y="100"/>
                  <a:pt x="4" y="100"/>
                  <a:pt x="4" y="100"/>
                </a:cubicBezTo>
                <a:cubicBezTo>
                  <a:pt x="0" y="184"/>
                  <a:pt x="0" y="184"/>
                  <a:pt x="0" y="184"/>
                </a:cubicBezTo>
                <a:cubicBezTo>
                  <a:pt x="51" y="199"/>
                  <a:pt x="51" y="199"/>
                  <a:pt x="51" y="199"/>
                </a:cubicBezTo>
                <a:cubicBezTo>
                  <a:pt x="51" y="199"/>
                  <a:pt x="53" y="274"/>
                  <a:pt x="55" y="279"/>
                </a:cubicBezTo>
                <a:cubicBezTo>
                  <a:pt x="55" y="279"/>
                  <a:pt x="56" y="314"/>
                  <a:pt x="54" y="318"/>
                </a:cubicBezTo>
                <a:cubicBezTo>
                  <a:pt x="54" y="318"/>
                  <a:pt x="50" y="324"/>
                  <a:pt x="51" y="329"/>
                </a:cubicBezTo>
                <a:cubicBezTo>
                  <a:pt x="51" y="329"/>
                  <a:pt x="62" y="339"/>
                  <a:pt x="66" y="337"/>
                </a:cubicBezTo>
                <a:cubicBezTo>
                  <a:pt x="66" y="337"/>
                  <a:pt x="87" y="355"/>
                  <a:pt x="113" y="346"/>
                </a:cubicBezTo>
                <a:cubicBezTo>
                  <a:pt x="114" y="345"/>
                  <a:pt x="114" y="345"/>
                  <a:pt x="115" y="345"/>
                </a:cubicBezTo>
                <a:cubicBezTo>
                  <a:pt x="114" y="345"/>
                  <a:pt x="112" y="345"/>
                  <a:pt x="112" y="345"/>
                </a:cubicBezTo>
                <a:cubicBezTo>
                  <a:pt x="112" y="345"/>
                  <a:pt x="116" y="344"/>
                  <a:pt x="120" y="343"/>
                </a:cubicBezTo>
                <a:cubicBezTo>
                  <a:pt x="121" y="341"/>
                  <a:pt x="121" y="339"/>
                  <a:pt x="118" y="336"/>
                </a:cubicBezTo>
                <a:cubicBezTo>
                  <a:pt x="118" y="336"/>
                  <a:pt x="118" y="333"/>
                  <a:pt x="106" y="325"/>
                </a:cubicBezTo>
                <a:cubicBezTo>
                  <a:pt x="94" y="318"/>
                  <a:pt x="92" y="310"/>
                  <a:pt x="91" y="306"/>
                </a:cubicBezTo>
                <a:cubicBezTo>
                  <a:pt x="91" y="306"/>
                  <a:pt x="85" y="257"/>
                  <a:pt x="88" y="247"/>
                </a:cubicBezTo>
                <a:cubicBezTo>
                  <a:pt x="88" y="247"/>
                  <a:pt x="98" y="216"/>
                  <a:pt x="97" y="211"/>
                </a:cubicBezTo>
                <a:cubicBezTo>
                  <a:pt x="109" y="207"/>
                  <a:pt x="109" y="207"/>
                  <a:pt x="109" y="207"/>
                </a:cubicBezTo>
                <a:cubicBezTo>
                  <a:pt x="114" y="150"/>
                  <a:pt x="114" y="150"/>
                  <a:pt x="114" y="150"/>
                </a:cubicBezTo>
                <a:cubicBezTo>
                  <a:pt x="114" y="150"/>
                  <a:pt x="130" y="201"/>
                  <a:pt x="129" y="211"/>
                </a:cubicBezTo>
                <a:cubicBezTo>
                  <a:pt x="129" y="221"/>
                  <a:pt x="123" y="273"/>
                  <a:pt x="123" y="273"/>
                </a:cubicBezTo>
                <a:cubicBezTo>
                  <a:pt x="123" y="273"/>
                  <a:pt x="118" y="303"/>
                  <a:pt x="121" y="310"/>
                </a:cubicBezTo>
                <a:cubicBezTo>
                  <a:pt x="121" y="310"/>
                  <a:pt x="117" y="318"/>
                  <a:pt x="123" y="320"/>
                </a:cubicBezTo>
                <a:cubicBezTo>
                  <a:pt x="129" y="322"/>
                  <a:pt x="153" y="323"/>
                  <a:pt x="153" y="323"/>
                </a:cubicBezTo>
                <a:cubicBezTo>
                  <a:pt x="164" y="325"/>
                  <a:pt x="164" y="325"/>
                  <a:pt x="164" y="325"/>
                </a:cubicBezTo>
                <a:cubicBezTo>
                  <a:pt x="164" y="325"/>
                  <a:pt x="198" y="326"/>
                  <a:pt x="204" y="318"/>
                </a:cubicBezTo>
                <a:cubicBezTo>
                  <a:pt x="210" y="311"/>
                  <a:pt x="201" y="309"/>
                  <a:pt x="200" y="309"/>
                </a:cubicBezTo>
                <a:cubicBezTo>
                  <a:pt x="200" y="310"/>
                  <a:pt x="176" y="304"/>
                  <a:pt x="176" y="304"/>
                </a:cubicBezTo>
                <a:cubicBezTo>
                  <a:pt x="176" y="304"/>
                  <a:pt x="165" y="291"/>
                  <a:pt x="165" y="286"/>
                </a:cubicBezTo>
                <a:cubicBezTo>
                  <a:pt x="164" y="281"/>
                  <a:pt x="162" y="279"/>
                  <a:pt x="162" y="279"/>
                </a:cubicBezTo>
                <a:cubicBezTo>
                  <a:pt x="162" y="279"/>
                  <a:pt x="171" y="276"/>
                  <a:pt x="173" y="267"/>
                </a:cubicBezTo>
                <a:cubicBezTo>
                  <a:pt x="175" y="259"/>
                  <a:pt x="180" y="178"/>
                  <a:pt x="180" y="178"/>
                </a:cubicBezTo>
                <a:cubicBezTo>
                  <a:pt x="180" y="178"/>
                  <a:pt x="175" y="102"/>
                  <a:pt x="167" y="89"/>
                </a:cubicBezTo>
                <a:cubicBezTo>
                  <a:pt x="159" y="76"/>
                  <a:pt x="164" y="22"/>
                  <a:pt x="165" y="19"/>
                </a:cubicBezTo>
                <a:cubicBezTo>
                  <a:pt x="165" y="18"/>
                  <a:pt x="166" y="10"/>
                  <a:pt x="166" y="0"/>
                </a:cubicBezTo>
                <a:cubicBezTo>
                  <a:pt x="24" y="0"/>
                  <a:pt x="24" y="0"/>
                  <a:pt x="24" y="0"/>
                </a:cubicBezTo>
                <a:cubicBezTo>
                  <a:pt x="24" y="9"/>
                  <a:pt x="25" y="16"/>
                  <a:pt x="26" y="20"/>
                </a:cubicBezTo>
                <a:cubicBezTo>
                  <a:pt x="33" y="39"/>
                  <a:pt x="36" y="87"/>
                  <a:pt x="36" y="87"/>
                </a:cubicBezTo>
                <a:close/>
              </a:path>
            </a:pathLst>
          </a:custGeom>
          <a:gradFill rotWithShape="1">
            <a:gsLst>
              <a:gs pos="0">
                <a:srgbClr val="EE6804"/>
              </a:gs>
              <a:gs pos="100000">
                <a:srgbClr val="6E3002"/>
              </a:gs>
            </a:gsLst>
            <a:lin ang="5400000" scaled="1"/>
          </a:gradFill>
          <a:ln w="12700">
            <a:solidFill>
              <a:schemeClr val="tx1"/>
            </a:solidFill>
            <a:round/>
            <a:headEnd/>
            <a:tailEnd/>
          </a:ln>
        </p:spPr>
        <p:txBody>
          <a:bodyPr wrap="none" anchor="ctr"/>
          <a:lstStyle/>
          <a:p>
            <a:endParaRPr lang="en-US"/>
          </a:p>
        </p:txBody>
      </p:sp>
      <p:sp>
        <p:nvSpPr>
          <p:cNvPr id="8265" name="Freeform 299"/>
          <p:cNvSpPr>
            <a:spLocks/>
          </p:cNvSpPr>
          <p:nvPr/>
        </p:nvSpPr>
        <p:spPr bwMode="auto">
          <a:xfrm>
            <a:off x="4703763" y="6022975"/>
            <a:ext cx="14287" cy="6350"/>
          </a:xfrm>
          <a:custGeom>
            <a:avLst/>
            <a:gdLst>
              <a:gd name="T0" fmla="*/ 4 w 4"/>
              <a:gd name="T1" fmla="*/ 0 h 2"/>
              <a:gd name="T2" fmla="*/ 0 w 4"/>
              <a:gd name="T3" fmla="*/ 2 h 2"/>
              <a:gd name="T4" fmla="*/ 4 w 4"/>
              <a:gd name="T5" fmla="*/ 0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4" y="0"/>
                </a:moveTo>
                <a:cubicBezTo>
                  <a:pt x="3" y="1"/>
                  <a:pt x="2" y="1"/>
                  <a:pt x="0" y="2"/>
                </a:cubicBezTo>
                <a:cubicBezTo>
                  <a:pt x="2" y="2"/>
                  <a:pt x="3" y="1"/>
                  <a:pt x="4" y="0"/>
                </a:cubicBezTo>
                <a:close/>
              </a:path>
            </a:pathLst>
          </a:custGeom>
          <a:solidFill>
            <a:srgbClr val="231F20"/>
          </a:solidFill>
          <a:ln w="9525">
            <a:noFill/>
            <a:round/>
            <a:headEnd/>
            <a:tailEnd/>
          </a:ln>
        </p:spPr>
        <p:txBody>
          <a:bodyPr/>
          <a:lstStyle/>
          <a:p>
            <a:endParaRPr lang="en-US"/>
          </a:p>
        </p:txBody>
      </p:sp>
      <p:sp>
        <p:nvSpPr>
          <p:cNvPr id="8266" name="Line 301"/>
          <p:cNvSpPr>
            <a:spLocks noChangeShapeType="1"/>
          </p:cNvSpPr>
          <p:nvPr/>
        </p:nvSpPr>
        <p:spPr bwMode="auto">
          <a:xfrm>
            <a:off x="1309688" y="3430588"/>
            <a:ext cx="0" cy="4248150"/>
          </a:xfrm>
          <a:prstGeom prst="line">
            <a:avLst/>
          </a:prstGeom>
          <a:noFill/>
          <a:ln w="9525">
            <a:solidFill>
              <a:schemeClr val="tx2"/>
            </a:solidFill>
            <a:round/>
            <a:headEnd/>
            <a:tailEnd/>
          </a:ln>
        </p:spPr>
        <p:txBody>
          <a:bodyPr wrap="none" lIns="82124" tIns="41061" rIns="82124" bIns="41061" anchor="ctr">
            <a:spAutoFit/>
          </a:bodyPr>
          <a:lstStyle/>
          <a:p>
            <a:endParaRPr lang="en-US"/>
          </a:p>
        </p:txBody>
      </p:sp>
      <p:sp>
        <p:nvSpPr>
          <p:cNvPr id="8267" name="Rectangle 302"/>
          <p:cNvSpPr>
            <a:spLocks noChangeArrowheads="1"/>
          </p:cNvSpPr>
          <p:nvPr/>
        </p:nvSpPr>
        <p:spPr bwMode="auto">
          <a:xfrm rot="-5400000">
            <a:off x="362117" y="4915089"/>
            <a:ext cx="1072796" cy="168254"/>
          </a:xfrm>
          <a:prstGeom prst="rect">
            <a:avLst/>
          </a:prstGeom>
          <a:noFill/>
          <a:ln w="38100" algn="ctr">
            <a:noFill/>
            <a:miter lim="800000"/>
            <a:headEnd/>
            <a:tailEnd/>
          </a:ln>
        </p:spPr>
        <p:txBody>
          <a:bodyPr lIns="82124" tIns="41061" rIns="82124" bIns="41061" anchor="ctr"/>
          <a:lstStyle/>
          <a:p>
            <a:pPr eaLnBrk="1" hangingPunct="1">
              <a:lnSpc>
                <a:spcPct val="100000"/>
              </a:lnSpc>
            </a:pPr>
            <a:r>
              <a:rPr lang="en-US" sz="1000" b="1" dirty="0" smtClean="0">
                <a:solidFill>
                  <a:srgbClr val="8E8E95"/>
                </a:solidFill>
              </a:rPr>
              <a:t>I% of Time</a:t>
            </a:r>
            <a:endParaRPr lang="en-US" sz="1000" b="1" dirty="0">
              <a:solidFill>
                <a:srgbClr val="8E8E95"/>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163365"/>
                                        </p:tgtEl>
                                        <p:attrNameLst>
                                          <p:attrName>style.visibility</p:attrName>
                                        </p:attrNameLst>
                                      </p:cBhvr>
                                      <p:to>
                                        <p:strVal val="visible"/>
                                      </p:to>
                                    </p:set>
                                    <p:animEffect transition="in" filter="fade">
                                      <p:cBhvr>
                                        <p:cTn id="7" dur="1000"/>
                                        <p:tgtEl>
                                          <p:spTgt spid="1163365"/>
                                        </p:tgtEl>
                                      </p:cBhvr>
                                    </p:animEffect>
                                  </p:childTnLst>
                                </p:cTn>
                              </p:par>
                            </p:childTnLst>
                          </p:cTn>
                        </p:par>
                        <p:par>
                          <p:cTn id="8" fill="hold">
                            <p:stCondLst>
                              <p:cond delay="10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163366"/>
                                        </p:tgtEl>
                                        <p:attrNameLst>
                                          <p:attrName>style.visibility</p:attrName>
                                        </p:attrNameLst>
                                      </p:cBhvr>
                                      <p:to>
                                        <p:strVal val="visible"/>
                                      </p:to>
                                    </p:set>
                                    <p:animEffect transition="in" filter="fade">
                                      <p:cBhvr>
                                        <p:cTn id="11" dur="1000"/>
                                        <p:tgtEl>
                                          <p:spTgt spid="1163366"/>
                                        </p:tgtEl>
                                      </p:cBhvr>
                                    </p:animEffect>
                                  </p:childTnLst>
                                </p:cTn>
                              </p:par>
                            </p:childTnLst>
                          </p:cTn>
                        </p:par>
                        <p:par>
                          <p:cTn id="12" fill="hold">
                            <p:stCondLst>
                              <p:cond delay="2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1163367"/>
                                        </p:tgtEl>
                                        <p:attrNameLst>
                                          <p:attrName>style.visibility</p:attrName>
                                        </p:attrNameLst>
                                      </p:cBhvr>
                                      <p:to>
                                        <p:strVal val="visible"/>
                                      </p:to>
                                    </p:set>
                                    <p:animEffect transition="in" filter="fade">
                                      <p:cBhvr>
                                        <p:cTn id="15" dur="1000"/>
                                        <p:tgtEl>
                                          <p:spTgt spid="1163367"/>
                                        </p:tgtEl>
                                      </p:cBhvr>
                                    </p:animEffect>
                                  </p:childTnLst>
                                </p:cTn>
                              </p:par>
                            </p:childTnLst>
                          </p:cTn>
                        </p:par>
                        <p:par>
                          <p:cTn id="16" fill="hold">
                            <p:stCondLst>
                              <p:cond delay="30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163442"/>
                                        </p:tgtEl>
                                        <p:attrNameLst>
                                          <p:attrName>style.visibility</p:attrName>
                                        </p:attrNameLst>
                                      </p:cBhvr>
                                      <p:to>
                                        <p:strVal val="visible"/>
                                      </p:to>
                                    </p:set>
                                    <p:animEffect transition="in" filter="fade">
                                      <p:cBhvr>
                                        <p:cTn id="19" dur="1000"/>
                                        <p:tgtEl>
                                          <p:spTgt spid="1163442"/>
                                        </p:tgtEl>
                                      </p:cBhvr>
                                    </p:animEffect>
                                  </p:childTnLst>
                                </p:cTn>
                              </p:par>
                            </p:childTnLst>
                          </p:cTn>
                        </p:par>
                        <p:par>
                          <p:cTn id="20" fill="hold">
                            <p:stCondLst>
                              <p:cond delay="40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1163443"/>
                                        </p:tgtEl>
                                        <p:attrNameLst>
                                          <p:attrName>style.visibility</p:attrName>
                                        </p:attrNameLst>
                                      </p:cBhvr>
                                      <p:to>
                                        <p:strVal val="visible"/>
                                      </p:to>
                                    </p:set>
                                    <p:animEffect transition="in" filter="fade">
                                      <p:cBhvr>
                                        <p:cTn id="23" dur="1000"/>
                                        <p:tgtEl>
                                          <p:spTgt spid="1163443"/>
                                        </p:tgtEl>
                                      </p:cBhvr>
                                    </p:animEffect>
                                  </p:childTnLst>
                                </p:cTn>
                              </p:par>
                            </p:childTnLst>
                          </p:cTn>
                        </p:par>
                        <p:par>
                          <p:cTn id="24" fill="hold">
                            <p:stCondLst>
                              <p:cond delay="50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3444"/>
                                        </p:tgtEl>
                                        <p:attrNameLst>
                                          <p:attrName>style.visibility</p:attrName>
                                        </p:attrNameLst>
                                      </p:cBhvr>
                                      <p:to>
                                        <p:strVal val="visible"/>
                                      </p:to>
                                    </p:set>
                                    <p:animEffect transition="in" filter="fade">
                                      <p:cBhvr>
                                        <p:cTn id="27" dur="1000"/>
                                        <p:tgtEl>
                                          <p:spTgt spid="116344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63558"/>
                                        </p:tgtEl>
                                        <p:attrNameLst>
                                          <p:attrName>style.visibility</p:attrName>
                                        </p:attrNameLst>
                                      </p:cBhvr>
                                      <p:to>
                                        <p:strVal val="visible"/>
                                      </p:to>
                                    </p:set>
                                    <p:animEffect transition="in" filter="wipe(down)">
                                      <p:cBhvr>
                                        <p:cTn id="32" dur="500"/>
                                        <p:tgtEl>
                                          <p:spTgt spid="1163558"/>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163560"/>
                                        </p:tgtEl>
                                        <p:attrNameLst>
                                          <p:attrName>style.visibility</p:attrName>
                                        </p:attrNameLst>
                                      </p:cBhvr>
                                      <p:to>
                                        <p:strVal val="visible"/>
                                      </p:to>
                                    </p:set>
                                    <p:animEffect transition="in" filter="wipe(down)">
                                      <p:cBhvr>
                                        <p:cTn id="35" dur="500"/>
                                        <p:tgtEl>
                                          <p:spTgt spid="1163560"/>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163562"/>
                                        </p:tgtEl>
                                        <p:attrNameLst>
                                          <p:attrName>style.visibility</p:attrName>
                                        </p:attrNameLst>
                                      </p:cBhvr>
                                      <p:to>
                                        <p:strVal val="visible"/>
                                      </p:to>
                                    </p:set>
                                    <p:animEffect transition="in" filter="wipe(down)">
                                      <p:cBhvr>
                                        <p:cTn id="38" dur="500"/>
                                        <p:tgtEl>
                                          <p:spTgt spid="1163562"/>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163556"/>
                                        </p:tgtEl>
                                        <p:attrNameLst>
                                          <p:attrName>style.visibility</p:attrName>
                                        </p:attrNameLst>
                                      </p:cBhvr>
                                      <p:to>
                                        <p:strVal val="visible"/>
                                      </p:to>
                                    </p:set>
                                    <p:animEffect transition="in" filter="wipe(down)">
                                      <p:cBhvr>
                                        <p:cTn id="41" dur="500"/>
                                        <p:tgtEl>
                                          <p:spTgt spid="1163556"/>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163554"/>
                                        </p:tgtEl>
                                        <p:attrNameLst>
                                          <p:attrName>style.visibility</p:attrName>
                                        </p:attrNameLst>
                                      </p:cBhvr>
                                      <p:to>
                                        <p:strVal val="visible"/>
                                      </p:to>
                                    </p:set>
                                    <p:animEffect transition="in" filter="wipe(down)">
                                      <p:cBhvr>
                                        <p:cTn id="44" dur="500"/>
                                        <p:tgtEl>
                                          <p:spTgt spid="116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3365" grpId="0"/>
      <p:bldP spid="1163366" grpId="0"/>
      <p:bldP spid="1163367" grpId="0"/>
      <p:bldP spid="1163442" grpId="0"/>
      <p:bldP spid="1163443" grpId="0"/>
      <p:bldP spid="1163444" grpId="0"/>
      <p:bldP spid="1163554" grpId="0" animBg="1"/>
      <p:bldP spid="1163556" grpId="0" animBg="1"/>
      <p:bldP spid="1163558" grpId="0" animBg="1"/>
      <p:bldP spid="1163560" grpId="0" animBg="1"/>
      <p:bldP spid="116356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Sponsor</a:t>
            </a:r>
            <a:endParaRPr lang="en-US" dirty="0"/>
          </a:p>
        </p:txBody>
      </p:sp>
      <p:pic>
        <p:nvPicPr>
          <p:cNvPr id="1026" name="Picture 2"/>
          <p:cNvPicPr>
            <a:picLocks noGrp="1" noChangeAspect="1" noChangeArrowheads="1"/>
          </p:cNvPicPr>
          <p:nvPr>
            <p:ph idx="1"/>
          </p:nvPr>
        </p:nvPicPr>
        <p:blipFill>
          <a:blip r:embed="rId3" cstate="print"/>
          <a:srcRect l="13061" t="13796" r="67716" b="54542"/>
          <a:stretch>
            <a:fillRect/>
          </a:stretch>
        </p:blipFill>
        <p:spPr bwMode="auto">
          <a:xfrm>
            <a:off x="218364" y="1596787"/>
            <a:ext cx="2214056" cy="2279177"/>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12900" t="15714" r="72857" b="54947"/>
          <a:stretch>
            <a:fillRect/>
          </a:stretch>
        </p:blipFill>
        <p:spPr bwMode="auto">
          <a:xfrm>
            <a:off x="4503762" y="941695"/>
            <a:ext cx="2279176" cy="2934269"/>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l="18188" t="41505" r="60149" b="21241"/>
          <a:stretch>
            <a:fillRect/>
          </a:stretch>
        </p:blipFill>
        <p:spPr bwMode="auto">
          <a:xfrm>
            <a:off x="6385702" y="3562067"/>
            <a:ext cx="2069759" cy="2224584"/>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l="12815" t="19945" r="68251" b="54673"/>
          <a:stretch>
            <a:fillRect/>
          </a:stretch>
        </p:blipFill>
        <p:spPr bwMode="auto">
          <a:xfrm>
            <a:off x="6749479" y="1624086"/>
            <a:ext cx="2394521" cy="2006220"/>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l="12644" t="15714" r="75586" b="62316"/>
          <a:stretch>
            <a:fillRect/>
          </a:stretch>
        </p:blipFill>
        <p:spPr bwMode="auto">
          <a:xfrm>
            <a:off x="504968" y="3875964"/>
            <a:ext cx="1883391" cy="2197290"/>
          </a:xfrm>
          <a:prstGeom prst="rect">
            <a:avLst/>
          </a:prstGeom>
          <a:noFill/>
          <a:ln w="9525">
            <a:noFill/>
            <a:miter lim="800000"/>
            <a:headEnd/>
            <a:tailEnd/>
          </a:ln>
        </p:spPr>
      </p:pic>
      <p:pic>
        <p:nvPicPr>
          <p:cNvPr id="1032" name="Picture 8"/>
          <p:cNvPicPr>
            <a:picLocks noChangeAspect="1" noChangeArrowheads="1"/>
          </p:cNvPicPr>
          <p:nvPr/>
        </p:nvPicPr>
        <p:blipFill>
          <a:blip r:embed="rId8" cstate="print"/>
          <a:srcRect l="12985" t="15714" r="69275" b="55220"/>
          <a:stretch>
            <a:fillRect/>
          </a:stretch>
        </p:blipFill>
        <p:spPr bwMode="auto">
          <a:xfrm>
            <a:off x="4174291" y="3807724"/>
            <a:ext cx="2349337" cy="2647665"/>
          </a:xfrm>
          <a:prstGeom prst="rect">
            <a:avLst/>
          </a:prstGeom>
          <a:noFill/>
          <a:ln w="9525">
            <a:noFill/>
            <a:miter lim="800000"/>
            <a:headEnd/>
            <a:tailEnd/>
          </a:ln>
        </p:spPr>
      </p:pic>
      <p:pic>
        <p:nvPicPr>
          <p:cNvPr id="1027" name="Picture 3"/>
          <p:cNvPicPr>
            <a:picLocks noChangeAspect="1" noChangeArrowheads="1"/>
          </p:cNvPicPr>
          <p:nvPr/>
        </p:nvPicPr>
        <p:blipFill>
          <a:blip r:embed="rId9" cstate="print"/>
          <a:srcRect l="12793" t="14738" r="72879" b="55514"/>
          <a:stretch>
            <a:fillRect/>
          </a:stretch>
        </p:blipFill>
        <p:spPr bwMode="auto">
          <a:xfrm>
            <a:off x="2388358" y="1610436"/>
            <a:ext cx="2292824" cy="2975212"/>
          </a:xfrm>
          <a:prstGeom prst="rect">
            <a:avLst/>
          </a:prstGeom>
          <a:noFill/>
          <a:ln w="9525">
            <a:noFill/>
            <a:miter lim="800000"/>
            <a:headEnd/>
            <a:tailEnd/>
          </a:ln>
        </p:spPr>
      </p:pic>
      <p:pic>
        <p:nvPicPr>
          <p:cNvPr id="1033" name="Picture 9"/>
          <p:cNvPicPr>
            <a:picLocks noChangeAspect="1" noChangeArrowheads="1"/>
          </p:cNvPicPr>
          <p:nvPr/>
        </p:nvPicPr>
        <p:blipFill>
          <a:blip r:embed="rId10" cstate="print"/>
          <a:srcRect l="13582" t="15714" r="63049" b="37889"/>
          <a:stretch>
            <a:fillRect/>
          </a:stretch>
        </p:blipFill>
        <p:spPr bwMode="auto">
          <a:xfrm>
            <a:off x="2074461" y="4138011"/>
            <a:ext cx="2047163" cy="254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Sponsor</a:t>
            </a:r>
            <a:endParaRPr lang="en-US" dirty="0"/>
          </a:p>
        </p:txBody>
      </p:sp>
      <p:sp>
        <p:nvSpPr>
          <p:cNvPr id="3" name="Content Placeholder 2"/>
          <p:cNvSpPr>
            <a:spLocks noGrp="1"/>
          </p:cNvSpPr>
          <p:nvPr>
            <p:ph idx="1"/>
          </p:nvPr>
        </p:nvSpPr>
        <p:spPr/>
        <p:txBody>
          <a:bodyPr/>
          <a:lstStyle/>
          <a:p>
            <a:r>
              <a:rPr lang="en-US" dirty="0" smtClean="0"/>
              <a:t>As high as you possibly can go, but still have someone who is committed, available and visionary.</a:t>
            </a:r>
          </a:p>
          <a:p>
            <a:r>
              <a:rPr lang="en-US" dirty="0" smtClean="0"/>
              <a:t>CFO or someone on his/her staff ideal for corporate wide finance applications.</a:t>
            </a:r>
          </a:p>
          <a:p>
            <a:r>
              <a:rPr lang="en-US" dirty="0" smtClean="0"/>
              <a:t>If you have more than 1 sponsor, get clear responsibilities</a:t>
            </a:r>
          </a:p>
          <a:p>
            <a:r>
              <a:rPr lang="en-US" dirty="0" smtClean="0"/>
              <a:t>Get meeting schedule committed upfront.</a:t>
            </a:r>
          </a:p>
          <a:p>
            <a:r>
              <a:rPr lang="en-US" dirty="0" smtClean="0"/>
              <a:t>Could use as little as 5% of executives time.</a:t>
            </a:r>
          </a:p>
          <a:p>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Manager</a:t>
            </a:r>
            <a:endParaRPr lang="en-US" dirty="0"/>
          </a:p>
        </p:txBody>
      </p:sp>
      <p:pic>
        <p:nvPicPr>
          <p:cNvPr id="1026" name="Picture 2"/>
          <p:cNvPicPr>
            <a:picLocks noGrp="1" noChangeAspect="1" noChangeArrowheads="1"/>
          </p:cNvPicPr>
          <p:nvPr>
            <p:ph idx="1"/>
          </p:nvPr>
        </p:nvPicPr>
        <p:blipFill>
          <a:blip r:embed="rId3" cstate="print"/>
          <a:srcRect l="13061" t="13796" r="67716" b="54542"/>
          <a:stretch>
            <a:fillRect/>
          </a:stretch>
        </p:blipFill>
        <p:spPr bwMode="auto">
          <a:xfrm>
            <a:off x="218364" y="1596787"/>
            <a:ext cx="2214056" cy="2279177"/>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12900" t="15714" r="72857" b="54947"/>
          <a:stretch>
            <a:fillRect/>
          </a:stretch>
        </p:blipFill>
        <p:spPr bwMode="auto">
          <a:xfrm>
            <a:off x="4503762" y="941695"/>
            <a:ext cx="2279176" cy="2934269"/>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l="18188" t="41505" r="60149" b="21241"/>
          <a:stretch>
            <a:fillRect/>
          </a:stretch>
        </p:blipFill>
        <p:spPr bwMode="auto">
          <a:xfrm>
            <a:off x="6385702" y="3562067"/>
            <a:ext cx="2069759" cy="2224584"/>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l="12815" t="19945" r="68251" b="54673"/>
          <a:stretch>
            <a:fillRect/>
          </a:stretch>
        </p:blipFill>
        <p:spPr bwMode="auto">
          <a:xfrm>
            <a:off x="6749479" y="1624086"/>
            <a:ext cx="2394521" cy="2006220"/>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l="12644" t="15714" r="75586" b="62316"/>
          <a:stretch>
            <a:fillRect/>
          </a:stretch>
        </p:blipFill>
        <p:spPr bwMode="auto">
          <a:xfrm>
            <a:off x="504968" y="3875964"/>
            <a:ext cx="1883391" cy="2197290"/>
          </a:xfrm>
          <a:prstGeom prst="rect">
            <a:avLst/>
          </a:prstGeom>
          <a:noFill/>
          <a:ln w="9525">
            <a:noFill/>
            <a:miter lim="800000"/>
            <a:headEnd/>
            <a:tailEnd/>
          </a:ln>
        </p:spPr>
      </p:pic>
      <p:pic>
        <p:nvPicPr>
          <p:cNvPr id="1032" name="Picture 8"/>
          <p:cNvPicPr>
            <a:picLocks noChangeAspect="1" noChangeArrowheads="1"/>
          </p:cNvPicPr>
          <p:nvPr/>
        </p:nvPicPr>
        <p:blipFill>
          <a:blip r:embed="rId8" cstate="print"/>
          <a:srcRect l="12985" t="15714" r="69275" b="55220"/>
          <a:stretch>
            <a:fillRect/>
          </a:stretch>
        </p:blipFill>
        <p:spPr bwMode="auto">
          <a:xfrm>
            <a:off x="4174291" y="3807724"/>
            <a:ext cx="2349337" cy="2647665"/>
          </a:xfrm>
          <a:prstGeom prst="rect">
            <a:avLst/>
          </a:prstGeom>
          <a:noFill/>
          <a:ln w="9525">
            <a:noFill/>
            <a:miter lim="800000"/>
            <a:headEnd/>
            <a:tailEnd/>
          </a:ln>
        </p:spPr>
      </p:pic>
      <p:pic>
        <p:nvPicPr>
          <p:cNvPr id="1027" name="Picture 3"/>
          <p:cNvPicPr>
            <a:picLocks noChangeAspect="1" noChangeArrowheads="1"/>
          </p:cNvPicPr>
          <p:nvPr/>
        </p:nvPicPr>
        <p:blipFill>
          <a:blip r:embed="rId9" cstate="print"/>
          <a:srcRect l="12793" t="14738" r="72879" b="55514"/>
          <a:stretch>
            <a:fillRect/>
          </a:stretch>
        </p:blipFill>
        <p:spPr bwMode="auto">
          <a:xfrm>
            <a:off x="2388358" y="1610436"/>
            <a:ext cx="2292824" cy="2975212"/>
          </a:xfrm>
          <a:prstGeom prst="rect">
            <a:avLst/>
          </a:prstGeom>
          <a:noFill/>
          <a:ln w="9525">
            <a:noFill/>
            <a:miter lim="800000"/>
            <a:headEnd/>
            <a:tailEnd/>
          </a:ln>
        </p:spPr>
      </p:pic>
      <p:pic>
        <p:nvPicPr>
          <p:cNvPr id="1033" name="Picture 9"/>
          <p:cNvPicPr>
            <a:picLocks noChangeAspect="1" noChangeArrowheads="1"/>
          </p:cNvPicPr>
          <p:nvPr/>
        </p:nvPicPr>
        <p:blipFill>
          <a:blip r:embed="rId10" cstate="print"/>
          <a:srcRect l="13582" t="15714" r="63049" b="37889"/>
          <a:stretch>
            <a:fillRect/>
          </a:stretch>
        </p:blipFill>
        <p:spPr bwMode="auto">
          <a:xfrm>
            <a:off x="2074461" y="4138011"/>
            <a:ext cx="2047163" cy="254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EE6804"/>
                </a:solidFill>
              </a:rPr>
              <a:t>Disclaimer</a:t>
            </a:r>
            <a:endParaRPr lang="en-US" dirty="0">
              <a:solidFill>
                <a:srgbClr val="EE6804"/>
              </a:solidFill>
            </a:endParaRPr>
          </a:p>
        </p:txBody>
      </p:sp>
      <p:sp>
        <p:nvSpPr>
          <p:cNvPr id="4" name="Content Placeholder 3"/>
          <p:cNvSpPr>
            <a:spLocks noGrp="1" noChangeArrowheads="1"/>
          </p:cNvSpPr>
          <p:nvPr>
            <p:ph idx="1"/>
          </p:nvPr>
        </p:nvSpPr>
        <p:spPr bwMode="auto">
          <a:xfrm>
            <a:off x="416257" y="1487606"/>
            <a:ext cx="8229600" cy="2862078"/>
          </a:xfrm>
          <a:prstGeom prst="rect">
            <a:avLst/>
          </a:prstGeom>
          <a:noFill/>
          <a:ln w="9525">
            <a:noFill/>
            <a:miter lim="800000"/>
            <a:headEnd/>
            <a:tailEnd/>
          </a:ln>
        </p:spPr>
        <p:txBody>
          <a:bodyPr wrap="square" lIns="82124" tIns="41061" rIns="82124" bIns="41061" anchor="ctr">
            <a:prstTxWarp prst="textNoShape">
              <a:avLst/>
            </a:prstTxWarp>
            <a:spAutoFit/>
          </a:bodyPr>
          <a:lstStyle/>
          <a:p>
            <a:pPr defTabSz="814388"/>
            <a:r>
              <a:rPr lang="en-US" sz="1800" b="1" dirty="0">
                <a:solidFill>
                  <a:srgbClr val="EE6804"/>
                </a:solidFill>
              </a:rPr>
              <a:t>The </a:t>
            </a:r>
            <a:r>
              <a:rPr lang="en-US" sz="1800" b="1" dirty="0" smtClean="0">
                <a:solidFill>
                  <a:srgbClr val="EE6804"/>
                </a:solidFill>
              </a:rPr>
              <a:t>ideas identified </a:t>
            </a:r>
            <a:r>
              <a:rPr lang="en-US" sz="1800" b="1" dirty="0">
                <a:solidFill>
                  <a:srgbClr val="EE6804"/>
                </a:solidFill>
              </a:rPr>
              <a:t>in this document </a:t>
            </a:r>
            <a:r>
              <a:rPr lang="en-US" sz="1800" b="1" dirty="0" smtClean="0">
                <a:solidFill>
                  <a:srgbClr val="EE6804"/>
                </a:solidFill>
              </a:rPr>
              <a:t>were accumulated from discussions with more than a dozen individuals working in the Hyperion space.  Between these individuals there are over 200 years of experience and over 300 projects at 100 companies. </a:t>
            </a:r>
            <a:r>
              <a:rPr lang="en-US" sz="1800" b="1" dirty="0" smtClean="0">
                <a:solidFill>
                  <a:srgbClr val="EE6804"/>
                </a:solidFill>
              </a:rPr>
              <a:t>Basically </a:t>
            </a:r>
          </a:p>
          <a:p>
            <a:pPr defTabSz="814388"/>
            <a:r>
              <a:rPr lang="en-US" sz="1800" b="1" dirty="0" smtClean="0">
                <a:solidFill>
                  <a:srgbClr val="EE6804"/>
                </a:solidFill>
              </a:rPr>
              <a:t> </a:t>
            </a:r>
            <a:r>
              <a:rPr lang="en-US" sz="3200" b="1" dirty="0" smtClean="0">
                <a:solidFill>
                  <a:srgbClr val="EE6804"/>
                </a:solidFill>
              </a:rPr>
              <a:t>No two implementations are the same</a:t>
            </a:r>
            <a:r>
              <a:rPr lang="en-US" sz="1800" b="1" dirty="0" smtClean="0">
                <a:solidFill>
                  <a:srgbClr val="EE6804"/>
                </a:solidFill>
              </a:rPr>
              <a:t>.</a:t>
            </a:r>
          </a:p>
          <a:p>
            <a:pPr defTabSz="814388"/>
            <a:r>
              <a:rPr lang="en-US" sz="2800" b="1" dirty="0" smtClean="0">
                <a:solidFill>
                  <a:srgbClr val="FF0000"/>
                </a:solidFill>
              </a:rPr>
              <a:t>The presentation reflects my  ideas, but I’d like to open dialog with the group here today. </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Manager</a:t>
            </a:r>
            <a:endParaRPr lang="en-US" dirty="0"/>
          </a:p>
        </p:txBody>
      </p:sp>
      <p:sp>
        <p:nvSpPr>
          <p:cNvPr id="3" name="Content Placeholder 2"/>
          <p:cNvSpPr>
            <a:spLocks noGrp="1"/>
          </p:cNvSpPr>
          <p:nvPr>
            <p:ph idx="1"/>
          </p:nvPr>
        </p:nvSpPr>
        <p:spPr/>
        <p:txBody>
          <a:bodyPr/>
          <a:lstStyle/>
          <a:p>
            <a:r>
              <a:rPr lang="en-US" dirty="0" smtClean="0"/>
              <a:t>Previous Project Management Experience (must).</a:t>
            </a:r>
          </a:p>
          <a:p>
            <a:r>
              <a:rPr lang="en-US" dirty="0" smtClean="0"/>
              <a:t>Previous Experience with Hyperion (really good).</a:t>
            </a:r>
          </a:p>
          <a:p>
            <a:r>
              <a:rPr lang="en-US" dirty="0" smtClean="0"/>
              <a:t>PLC, </a:t>
            </a:r>
            <a:r>
              <a:rPr lang="en-US" dirty="0" err="1" smtClean="0"/>
              <a:t>DMAIC</a:t>
            </a:r>
            <a:r>
              <a:rPr lang="en-US" dirty="0" smtClean="0"/>
              <a:t>, Six Sigma (must).</a:t>
            </a:r>
          </a:p>
          <a:p>
            <a:r>
              <a:rPr lang="en-US" dirty="0" smtClean="0"/>
              <a:t>Team Player, Listen, Bright, Creative, politically </a:t>
            </a:r>
            <a:r>
              <a:rPr lang="en-US" dirty="0" err="1" smtClean="0"/>
              <a:t>savy</a:t>
            </a:r>
            <a:r>
              <a:rPr lang="en-US" dirty="0" smtClean="0"/>
              <a:t>, solicit participation, fight when necessary and most important willing to have </a:t>
            </a:r>
            <a:r>
              <a:rPr lang="en-US" dirty="0" smtClean="0"/>
              <a:t>fun</a:t>
            </a:r>
          </a:p>
          <a:p>
            <a:r>
              <a:rPr lang="en-US" dirty="0" smtClean="0"/>
              <a:t>Fully Committed to project</a:t>
            </a:r>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Hyperion Expert</a:t>
            </a:r>
            <a:endParaRPr lang="en-US" dirty="0"/>
          </a:p>
        </p:txBody>
      </p:sp>
      <p:pic>
        <p:nvPicPr>
          <p:cNvPr id="1026" name="Picture 2"/>
          <p:cNvPicPr>
            <a:picLocks noGrp="1" noChangeAspect="1" noChangeArrowheads="1"/>
          </p:cNvPicPr>
          <p:nvPr>
            <p:ph idx="1"/>
          </p:nvPr>
        </p:nvPicPr>
        <p:blipFill>
          <a:blip r:embed="rId3" cstate="print"/>
          <a:srcRect l="13061" t="13796" r="67716" b="54542"/>
          <a:stretch>
            <a:fillRect/>
          </a:stretch>
        </p:blipFill>
        <p:spPr bwMode="auto">
          <a:xfrm>
            <a:off x="218364" y="1596787"/>
            <a:ext cx="2214056" cy="2279177"/>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12900" t="15714" r="72857" b="54947"/>
          <a:stretch>
            <a:fillRect/>
          </a:stretch>
        </p:blipFill>
        <p:spPr bwMode="auto">
          <a:xfrm>
            <a:off x="4503762" y="941695"/>
            <a:ext cx="2279176" cy="2934269"/>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l="18188" t="41505" r="60149" b="21241"/>
          <a:stretch>
            <a:fillRect/>
          </a:stretch>
        </p:blipFill>
        <p:spPr bwMode="auto">
          <a:xfrm>
            <a:off x="6385702" y="3562067"/>
            <a:ext cx="2069759" cy="2224584"/>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l="12815" t="19945" r="68251" b="54673"/>
          <a:stretch>
            <a:fillRect/>
          </a:stretch>
        </p:blipFill>
        <p:spPr bwMode="auto">
          <a:xfrm>
            <a:off x="6749479" y="1624086"/>
            <a:ext cx="2394521" cy="2006220"/>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l="12644" t="15714" r="75586" b="62316"/>
          <a:stretch>
            <a:fillRect/>
          </a:stretch>
        </p:blipFill>
        <p:spPr bwMode="auto">
          <a:xfrm>
            <a:off x="504968" y="3875964"/>
            <a:ext cx="1883391" cy="2197290"/>
          </a:xfrm>
          <a:prstGeom prst="rect">
            <a:avLst/>
          </a:prstGeom>
          <a:noFill/>
          <a:ln w="9525">
            <a:noFill/>
            <a:miter lim="800000"/>
            <a:headEnd/>
            <a:tailEnd/>
          </a:ln>
        </p:spPr>
      </p:pic>
      <p:pic>
        <p:nvPicPr>
          <p:cNvPr id="1032" name="Picture 8"/>
          <p:cNvPicPr>
            <a:picLocks noChangeAspect="1" noChangeArrowheads="1"/>
          </p:cNvPicPr>
          <p:nvPr/>
        </p:nvPicPr>
        <p:blipFill>
          <a:blip r:embed="rId8" cstate="print"/>
          <a:srcRect l="12985" t="15714" r="69275" b="55220"/>
          <a:stretch>
            <a:fillRect/>
          </a:stretch>
        </p:blipFill>
        <p:spPr bwMode="auto">
          <a:xfrm>
            <a:off x="4174291" y="3807724"/>
            <a:ext cx="2349337" cy="2647665"/>
          </a:xfrm>
          <a:prstGeom prst="rect">
            <a:avLst/>
          </a:prstGeom>
          <a:noFill/>
          <a:ln w="9525">
            <a:noFill/>
            <a:miter lim="800000"/>
            <a:headEnd/>
            <a:tailEnd/>
          </a:ln>
        </p:spPr>
      </p:pic>
      <p:pic>
        <p:nvPicPr>
          <p:cNvPr id="1027" name="Picture 3"/>
          <p:cNvPicPr>
            <a:picLocks noChangeAspect="1" noChangeArrowheads="1"/>
          </p:cNvPicPr>
          <p:nvPr/>
        </p:nvPicPr>
        <p:blipFill>
          <a:blip r:embed="rId9" cstate="print"/>
          <a:srcRect l="12793" t="14738" r="72879" b="55514"/>
          <a:stretch>
            <a:fillRect/>
          </a:stretch>
        </p:blipFill>
        <p:spPr bwMode="auto">
          <a:xfrm>
            <a:off x="2388358" y="1610436"/>
            <a:ext cx="2292824" cy="2975212"/>
          </a:xfrm>
          <a:prstGeom prst="rect">
            <a:avLst/>
          </a:prstGeom>
          <a:noFill/>
          <a:ln w="9525">
            <a:noFill/>
            <a:miter lim="800000"/>
            <a:headEnd/>
            <a:tailEnd/>
          </a:ln>
        </p:spPr>
      </p:pic>
      <p:pic>
        <p:nvPicPr>
          <p:cNvPr id="1033" name="Picture 9"/>
          <p:cNvPicPr>
            <a:picLocks noChangeAspect="1" noChangeArrowheads="1"/>
          </p:cNvPicPr>
          <p:nvPr/>
        </p:nvPicPr>
        <p:blipFill>
          <a:blip r:embed="rId10" cstate="print"/>
          <a:srcRect l="13582" t="15714" r="63049" b="37889"/>
          <a:stretch>
            <a:fillRect/>
          </a:stretch>
        </p:blipFill>
        <p:spPr bwMode="auto">
          <a:xfrm>
            <a:off x="2074461" y="4138011"/>
            <a:ext cx="2047163" cy="254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Hyperion Expert</a:t>
            </a:r>
            <a:endParaRPr lang="en-US" dirty="0"/>
          </a:p>
        </p:txBody>
      </p:sp>
      <p:sp>
        <p:nvSpPr>
          <p:cNvPr id="3" name="Content Placeholder 2"/>
          <p:cNvSpPr>
            <a:spLocks noGrp="1"/>
          </p:cNvSpPr>
          <p:nvPr>
            <p:ph idx="1"/>
          </p:nvPr>
        </p:nvSpPr>
        <p:spPr>
          <a:xfrm>
            <a:off x="457199" y="1600200"/>
            <a:ext cx="8277367" cy="4525963"/>
          </a:xfrm>
        </p:spPr>
        <p:txBody>
          <a:bodyPr/>
          <a:lstStyle/>
          <a:p>
            <a:r>
              <a:rPr lang="en-US" dirty="0" smtClean="0"/>
              <a:t>Heavy Hitter, great batting average in the Hyperion Space.  A number of successful implementations under the belt.</a:t>
            </a:r>
            <a:endParaRPr lang="en-US" dirty="0" smtClean="0"/>
          </a:p>
          <a:p>
            <a:r>
              <a:rPr lang="en-US" dirty="0" smtClean="0"/>
              <a:t>Previous </a:t>
            </a:r>
            <a:r>
              <a:rPr lang="en-US" dirty="0" smtClean="0"/>
              <a:t>experience </a:t>
            </a:r>
            <a:r>
              <a:rPr lang="en-US" dirty="0" smtClean="0"/>
              <a:t>with </a:t>
            </a:r>
            <a:r>
              <a:rPr lang="en-US" dirty="0" smtClean="0"/>
              <a:t>o</a:t>
            </a:r>
            <a:r>
              <a:rPr lang="en-US" dirty="0" smtClean="0"/>
              <a:t>rganizations</a:t>
            </a:r>
            <a:r>
              <a:rPr lang="en-US" dirty="0" smtClean="0"/>
              <a:t> of a similar size and Industry.</a:t>
            </a:r>
            <a:endParaRPr lang="en-US" dirty="0" smtClean="0"/>
          </a:p>
          <a:p>
            <a:r>
              <a:rPr lang="en-US" dirty="0" smtClean="0"/>
              <a:t>Certification with recent versions of Hyperion Products.</a:t>
            </a:r>
            <a:endParaRPr lang="en-US" dirty="0" smtClean="0"/>
          </a:p>
          <a:p>
            <a:r>
              <a:rPr lang="en-US" dirty="0" smtClean="0"/>
              <a:t>Bright</a:t>
            </a:r>
            <a:r>
              <a:rPr lang="en-US" dirty="0" smtClean="0"/>
              <a:t>, </a:t>
            </a:r>
            <a:r>
              <a:rPr lang="en-US" dirty="0" smtClean="0"/>
              <a:t>Persistent, Straight Forward, </a:t>
            </a:r>
            <a:r>
              <a:rPr lang="en-US" dirty="0" smtClean="0"/>
              <a:t>Good Communicator, Natural Mentor, Good Multitasking </a:t>
            </a:r>
            <a:r>
              <a:rPr lang="en-US" dirty="0" smtClean="0"/>
              <a:t>and </a:t>
            </a:r>
            <a:r>
              <a:rPr lang="en-US" dirty="0" smtClean="0"/>
              <a:t>most important willing to have </a:t>
            </a:r>
            <a:r>
              <a:rPr lang="en-US" dirty="0" smtClean="0"/>
              <a:t>F</a:t>
            </a:r>
            <a:r>
              <a:rPr lang="en-US" dirty="0" smtClean="0"/>
              <a:t>un</a:t>
            </a:r>
          </a:p>
          <a:p>
            <a:r>
              <a:rPr lang="en-US" dirty="0" smtClean="0"/>
              <a:t>Fully committed to project</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Team</a:t>
            </a:r>
            <a:endParaRPr lang="en-US" dirty="0"/>
          </a:p>
        </p:txBody>
      </p:sp>
      <p:pic>
        <p:nvPicPr>
          <p:cNvPr id="1026" name="Picture 2"/>
          <p:cNvPicPr>
            <a:picLocks noGrp="1" noChangeAspect="1" noChangeArrowheads="1"/>
          </p:cNvPicPr>
          <p:nvPr>
            <p:ph idx="1"/>
          </p:nvPr>
        </p:nvPicPr>
        <p:blipFill>
          <a:blip r:embed="rId3" cstate="print"/>
          <a:srcRect l="13061" t="13796" r="67716" b="54542"/>
          <a:stretch>
            <a:fillRect/>
          </a:stretch>
        </p:blipFill>
        <p:spPr bwMode="auto">
          <a:xfrm>
            <a:off x="218364" y="1596787"/>
            <a:ext cx="2214056" cy="2279177"/>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12900" t="15714" r="72857" b="54947"/>
          <a:stretch>
            <a:fillRect/>
          </a:stretch>
        </p:blipFill>
        <p:spPr bwMode="auto">
          <a:xfrm>
            <a:off x="4503762" y="941695"/>
            <a:ext cx="2279176" cy="2934269"/>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l="18188" t="41505" r="60149" b="21241"/>
          <a:stretch>
            <a:fillRect/>
          </a:stretch>
        </p:blipFill>
        <p:spPr bwMode="auto">
          <a:xfrm>
            <a:off x="6385702" y="3562067"/>
            <a:ext cx="2069759" cy="2224584"/>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l="12815" t="19945" r="68251" b="54673"/>
          <a:stretch>
            <a:fillRect/>
          </a:stretch>
        </p:blipFill>
        <p:spPr bwMode="auto">
          <a:xfrm>
            <a:off x="6749479" y="1624086"/>
            <a:ext cx="2394521" cy="2006220"/>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l="12644" t="15714" r="75586" b="62316"/>
          <a:stretch>
            <a:fillRect/>
          </a:stretch>
        </p:blipFill>
        <p:spPr bwMode="auto">
          <a:xfrm>
            <a:off x="504968" y="3875964"/>
            <a:ext cx="1883391" cy="2197290"/>
          </a:xfrm>
          <a:prstGeom prst="rect">
            <a:avLst/>
          </a:prstGeom>
          <a:noFill/>
          <a:ln w="9525">
            <a:noFill/>
            <a:miter lim="800000"/>
            <a:headEnd/>
            <a:tailEnd/>
          </a:ln>
        </p:spPr>
      </p:pic>
      <p:pic>
        <p:nvPicPr>
          <p:cNvPr id="1032" name="Picture 8"/>
          <p:cNvPicPr>
            <a:picLocks noChangeAspect="1" noChangeArrowheads="1"/>
          </p:cNvPicPr>
          <p:nvPr/>
        </p:nvPicPr>
        <p:blipFill>
          <a:blip r:embed="rId8" cstate="print"/>
          <a:srcRect l="12985" t="15714" r="69275" b="55220"/>
          <a:stretch>
            <a:fillRect/>
          </a:stretch>
        </p:blipFill>
        <p:spPr bwMode="auto">
          <a:xfrm>
            <a:off x="4174291" y="3807724"/>
            <a:ext cx="2349337" cy="2647665"/>
          </a:xfrm>
          <a:prstGeom prst="rect">
            <a:avLst/>
          </a:prstGeom>
          <a:noFill/>
          <a:ln w="9525">
            <a:noFill/>
            <a:miter lim="800000"/>
            <a:headEnd/>
            <a:tailEnd/>
          </a:ln>
        </p:spPr>
      </p:pic>
      <p:pic>
        <p:nvPicPr>
          <p:cNvPr id="1027" name="Picture 3"/>
          <p:cNvPicPr>
            <a:picLocks noChangeAspect="1" noChangeArrowheads="1"/>
          </p:cNvPicPr>
          <p:nvPr/>
        </p:nvPicPr>
        <p:blipFill>
          <a:blip r:embed="rId9" cstate="print"/>
          <a:srcRect l="12793" t="14738" r="72879" b="55514"/>
          <a:stretch>
            <a:fillRect/>
          </a:stretch>
        </p:blipFill>
        <p:spPr bwMode="auto">
          <a:xfrm>
            <a:off x="2388358" y="1610436"/>
            <a:ext cx="2292824" cy="2975212"/>
          </a:xfrm>
          <a:prstGeom prst="rect">
            <a:avLst/>
          </a:prstGeom>
          <a:noFill/>
          <a:ln w="9525">
            <a:noFill/>
            <a:miter lim="800000"/>
            <a:headEnd/>
            <a:tailEnd/>
          </a:ln>
        </p:spPr>
      </p:pic>
      <p:pic>
        <p:nvPicPr>
          <p:cNvPr id="1033" name="Picture 9"/>
          <p:cNvPicPr>
            <a:picLocks noChangeAspect="1" noChangeArrowheads="1"/>
          </p:cNvPicPr>
          <p:nvPr/>
        </p:nvPicPr>
        <p:blipFill>
          <a:blip r:embed="rId10" cstate="print"/>
          <a:srcRect l="13582" t="15714" r="63049" b="37889"/>
          <a:stretch>
            <a:fillRect/>
          </a:stretch>
        </p:blipFill>
        <p:spPr bwMode="auto">
          <a:xfrm>
            <a:off x="2074461" y="4138011"/>
            <a:ext cx="2047163" cy="254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Team</a:t>
            </a:r>
            <a:endParaRPr lang="en-US" dirty="0"/>
          </a:p>
        </p:txBody>
      </p:sp>
      <p:sp>
        <p:nvSpPr>
          <p:cNvPr id="3" name="Content Placeholder 2"/>
          <p:cNvSpPr>
            <a:spLocks noGrp="1"/>
          </p:cNvSpPr>
          <p:nvPr>
            <p:ph idx="1"/>
          </p:nvPr>
        </p:nvSpPr>
        <p:spPr>
          <a:xfrm>
            <a:off x="457200" y="1296538"/>
            <a:ext cx="8229600" cy="4829626"/>
          </a:xfrm>
        </p:spPr>
        <p:txBody>
          <a:bodyPr/>
          <a:lstStyle/>
          <a:p>
            <a:r>
              <a:rPr lang="en-US" dirty="0" smtClean="0"/>
              <a:t>Typically dedicated or highly committed to project.</a:t>
            </a:r>
          </a:p>
          <a:p>
            <a:r>
              <a:rPr lang="en-US" dirty="0" smtClean="0"/>
              <a:t>Both IT and Business should be represented.</a:t>
            </a:r>
          </a:p>
          <a:p>
            <a:r>
              <a:rPr lang="en-US" dirty="0" smtClean="0"/>
              <a:t>Small </a:t>
            </a:r>
            <a:r>
              <a:rPr lang="en-US" dirty="0" smtClean="0"/>
              <a:t>as possible.  Clear responsibility.</a:t>
            </a:r>
          </a:p>
          <a:p>
            <a:r>
              <a:rPr lang="en-US" dirty="0" smtClean="0"/>
              <a:t>Present throughout the project</a:t>
            </a:r>
          </a:p>
          <a:p>
            <a:r>
              <a:rPr lang="en-US" dirty="0" smtClean="0"/>
              <a:t>Local or able to attend design sessions, web conferences</a:t>
            </a:r>
          </a:p>
          <a:p>
            <a:r>
              <a:rPr lang="en-US" dirty="0" smtClean="0"/>
              <a:t>Prefer team members who have played with the product</a:t>
            </a:r>
          </a:p>
          <a:p>
            <a:r>
              <a:rPr lang="en-US" dirty="0" smtClean="0"/>
              <a:t>Team members must know the business requirements</a:t>
            </a:r>
            <a:endParaRPr lang="en-US" dirty="0" smtClean="0"/>
          </a:p>
          <a:p>
            <a:r>
              <a:rPr lang="en-US" dirty="0" smtClean="0"/>
              <a:t>Project Manager(s), Analyst(s), Developer(s</a:t>
            </a:r>
            <a:r>
              <a:rPr lang="en-US" dirty="0" smtClean="0"/>
              <a:t>)</a:t>
            </a:r>
          </a:p>
          <a:p>
            <a:r>
              <a:rPr lang="en-US" dirty="0" smtClean="0"/>
              <a:t>Fully committed to project</a:t>
            </a:r>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Team</a:t>
            </a:r>
            <a:endParaRPr lang="en-US" dirty="0"/>
          </a:p>
        </p:txBody>
      </p:sp>
      <p:pic>
        <p:nvPicPr>
          <p:cNvPr id="1026" name="Picture 2"/>
          <p:cNvPicPr>
            <a:picLocks noGrp="1" noChangeAspect="1" noChangeArrowheads="1"/>
          </p:cNvPicPr>
          <p:nvPr>
            <p:ph idx="1"/>
          </p:nvPr>
        </p:nvPicPr>
        <p:blipFill>
          <a:blip r:embed="rId3" cstate="print"/>
          <a:srcRect l="13061" t="13796" r="67716" b="54542"/>
          <a:stretch>
            <a:fillRect/>
          </a:stretch>
        </p:blipFill>
        <p:spPr bwMode="auto">
          <a:xfrm>
            <a:off x="218364" y="1596787"/>
            <a:ext cx="2214056" cy="2279177"/>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12900" t="15714" r="72857" b="54947"/>
          <a:stretch>
            <a:fillRect/>
          </a:stretch>
        </p:blipFill>
        <p:spPr bwMode="auto">
          <a:xfrm>
            <a:off x="4503762" y="941695"/>
            <a:ext cx="2279176" cy="2934269"/>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l="18188" t="41505" r="60149" b="21241"/>
          <a:stretch>
            <a:fillRect/>
          </a:stretch>
        </p:blipFill>
        <p:spPr bwMode="auto">
          <a:xfrm>
            <a:off x="6385702" y="3562067"/>
            <a:ext cx="2069759" cy="2224584"/>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l="12815" t="19945" r="68251" b="54673"/>
          <a:stretch>
            <a:fillRect/>
          </a:stretch>
        </p:blipFill>
        <p:spPr bwMode="auto">
          <a:xfrm>
            <a:off x="6749479" y="1624086"/>
            <a:ext cx="2394521" cy="2006220"/>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l="12644" t="15714" r="75586" b="62316"/>
          <a:stretch>
            <a:fillRect/>
          </a:stretch>
        </p:blipFill>
        <p:spPr bwMode="auto">
          <a:xfrm>
            <a:off x="504968" y="3875964"/>
            <a:ext cx="1883391" cy="2197290"/>
          </a:xfrm>
          <a:prstGeom prst="rect">
            <a:avLst/>
          </a:prstGeom>
          <a:noFill/>
          <a:ln w="9525">
            <a:noFill/>
            <a:miter lim="800000"/>
            <a:headEnd/>
            <a:tailEnd/>
          </a:ln>
        </p:spPr>
      </p:pic>
      <p:pic>
        <p:nvPicPr>
          <p:cNvPr id="1032" name="Picture 8"/>
          <p:cNvPicPr>
            <a:picLocks noChangeAspect="1" noChangeArrowheads="1"/>
          </p:cNvPicPr>
          <p:nvPr/>
        </p:nvPicPr>
        <p:blipFill>
          <a:blip r:embed="rId8" cstate="print"/>
          <a:srcRect l="12985" t="15714" r="69275" b="55220"/>
          <a:stretch>
            <a:fillRect/>
          </a:stretch>
        </p:blipFill>
        <p:spPr bwMode="auto">
          <a:xfrm>
            <a:off x="4174291" y="3807724"/>
            <a:ext cx="2349337" cy="2647665"/>
          </a:xfrm>
          <a:prstGeom prst="rect">
            <a:avLst/>
          </a:prstGeom>
          <a:noFill/>
          <a:ln w="9525">
            <a:noFill/>
            <a:miter lim="800000"/>
            <a:headEnd/>
            <a:tailEnd/>
          </a:ln>
        </p:spPr>
      </p:pic>
      <p:pic>
        <p:nvPicPr>
          <p:cNvPr id="1027" name="Picture 3"/>
          <p:cNvPicPr>
            <a:picLocks noChangeAspect="1" noChangeArrowheads="1"/>
          </p:cNvPicPr>
          <p:nvPr/>
        </p:nvPicPr>
        <p:blipFill>
          <a:blip r:embed="rId9" cstate="print"/>
          <a:srcRect l="12793" t="14738" r="72879" b="55514"/>
          <a:stretch>
            <a:fillRect/>
          </a:stretch>
        </p:blipFill>
        <p:spPr bwMode="auto">
          <a:xfrm>
            <a:off x="2388358" y="1610436"/>
            <a:ext cx="2292824" cy="2975212"/>
          </a:xfrm>
          <a:prstGeom prst="rect">
            <a:avLst/>
          </a:prstGeom>
          <a:noFill/>
          <a:ln w="9525">
            <a:noFill/>
            <a:miter lim="800000"/>
            <a:headEnd/>
            <a:tailEnd/>
          </a:ln>
        </p:spPr>
      </p:pic>
      <p:pic>
        <p:nvPicPr>
          <p:cNvPr id="1033" name="Picture 9"/>
          <p:cNvPicPr>
            <a:picLocks noChangeAspect="1" noChangeArrowheads="1"/>
          </p:cNvPicPr>
          <p:nvPr/>
        </p:nvPicPr>
        <p:blipFill>
          <a:blip r:embed="rId10" cstate="print"/>
          <a:srcRect l="13582" t="15714" r="63049" b="37889"/>
          <a:stretch>
            <a:fillRect/>
          </a:stretch>
        </p:blipFill>
        <p:spPr bwMode="auto">
          <a:xfrm>
            <a:off x="2074461" y="4138011"/>
            <a:ext cx="2047163" cy="254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Team</a:t>
            </a:r>
            <a:endParaRPr lang="en-US" dirty="0"/>
          </a:p>
        </p:txBody>
      </p:sp>
      <p:sp>
        <p:nvSpPr>
          <p:cNvPr id="3" name="Content Placeholder 2"/>
          <p:cNvSpPr>
            <a:spLocks noGrp="1"/>
          </p:cNvSpPr>
          <p:nvPr>
            <p:ph idx="1"/>
          </p:nvPr>
        </p:nvSpPr>
        <p:spPr>
          <a:xfrm>
            <a:off x="388961" y="931459"/>
            <a:ext cx="8229600" cy="5073556"/>
          </a:xfrm>
        </p:spPr>
        <p:txBody>
          <a:bodyPr/>
          <a:lstStyle/>
          <a:p>
            <a:r>
              <a:rPr lang="en-US" dirty="0" smtClean="0"/>
              <a:t>Primarily part time resources. </a:t>
            </a:r>
            <a:r>
              <a:rPr lang="en-US" dirty="0" smtClean="0">
                <a:solidFill>
                  <a:srgbClr val="FFFF00"/>
                </a:solidFill>
              </a:rPr>
              <a:t>Know the </a:t>
            </a:r>
            <a:r>
              <a:rPr lang="en-US" dirty="0" smtClean="0">
                <a:solidFill>
                  <a:srgbClr val="FFFF00"/>
                </a:solidFill>
              </a:rPr>
              <a:t>availability.</a:t>
            </a:r>
            <a:endParaRPr lang="en-US" dirty="0" smtClean="0">
              <a:solidFill>
                <a:srgbClr val="FFFF00"/>
              </a:solidFill>
            </a:endParaRPr>
          </a:p>
          <a:p>
            <a:r>
              <a:rPr lang="en-US" dirty="0" smtClean="0"/>
              <a:t>Both IT and Business.</a:t>
            </a:r>
          </a:p>
          <a:p>
            <a:r>
              <a:rPr lang="en-US" dirty="0" smtClean="0"/>
              <a:t>Typically subject matter experts and targeted early adopters.</a:t>
            </a:r>
          </a:p>
          <a:p>
            <a:r>
              <a:rPr lang="en-US" dirty="0" smtClean="0"/>
              <a:t>Representative group from various countries, teams, subsidiaries.</a:t>
            </a:r>
          </a:p>
          <a:p>
            <a:r>
              <a:rPr lang="en-US" dirty="0" smtClean="0"/>
              <a:t>Key role in requirements, testing, </a:t>
            </a:r>
            <a:r>
              <a:rPr lang="en-US" dirty="0" smtClean="0"/>
              <a:t>rollout and adoption</a:t>
            </a:r>
            <a:endParaRPr lang="en-US" dirty="0" smtClean="0"/>
          </a:p>
          <a:p>
            <a:r>
              <a:rPr lang="en-US" dirty="0" smtClean="0"/>
              <a:t>Consider Executives, Accountants, Controllers, Finance Managers &amp; Directors, GL system  and Warehouse Administrators, Internal </a:t>
            </a:r>
            <a:r>
              <a:rPr lang="en-US" dirty="0" smtClean="0"/>
              <a:t>Auditors</a:t>
            </a:r>
          </a:p>
          <a:p>
            <a:r>
              <a:rPr lang="en-US" dirty="0" smtClean="0"/>
              <a:t>5 to 25% commitment is common, plan for highest involvement during testing </a:t>
            </a: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Responsibility Matrix  RACI</a:t>
            </a:r>
            <a:endParaRPr lang="en-US" dirty="0"/>
          </a:p>
        </p:txBody>
      </p:sp>
      <p:sp>
        <p:nvSpPr>
          <p:cNvPr id="3" name="Content Placeholder 2"/>
          <p:cNvSpPr>
            <a:spLocks noGrp="1"/>
          </p:cNvSpPr>
          <p:nvPr>
            <p:ph idx="1"/>
          </p:nvPr>
        </p:nvSpPr>
        <p:spPr>
          <a:xfrm>
            <a:off x="457200" y="1286301"/>
            <a:ext cx="8229600" cy="5141795"/>
          </a:xfrm>
        </p:spPr>
        <p:txBody>
          <a:bodyPr/>
          <a:lstStyle/>
          <a:p>
            <a:r>
              <a:rPr lang="en-US" dirty="0" smtClean="0"/>
              <a:t>Responsible </a:t>
            </a:r>
            <a:r>
              <a:rPr lang="en-US" sz="1600" dirty="0" smtClean="0"/>
              <a:t>Those who do the work to achieve the task. There is typically one role with a participation type of </a:t>
            </a:r>
            <a:r>
              <a:rPr lang="en-US" sz="1600" i="1" dirty="0" smtClean="0"/>
              <a:t>Responsible</a:t>
            </a:r>
            <a:r>
              <a:rPr lang="en-US" sz="1600" dirty="0" smtClean="0"/>
              <a:t>, although others can be delegated to assist in the work required.</a:t>
            </a:r>
          </a:p>
          <a:p>
            <a:r>
              <a:rPr lang="en-US" dirty="0" smtClean="0"/>
              <a:t>Accountable </a:t>
            </a:r>
            <a:r>
              <a:rPr lang="en-US" sz="1600" dirty="0" smtClean="0"/>
              <a:t>(also Approver or final Approving authority) Those who are ultimately accountable for the correct and thorough completion of the deliverable or task, and the one to whom </a:t>
            </a:r>
            <a:r>
              <a:rPr lang="en-US" sz="1600" i="1" dirty="0" smtClean="0"/>
              <a:t>Responsible</a:t>
            </a:r>
            <a:r>
              <a:rPr lang="en-US" sz="1600" dirty="0" smtClean="0"/>
              <a:t> is accountable. In other words, an </a:t>
            </a:r>
            <a:r>
              <a:rPr lang="en-US" sz="1600" i="1" dirty="0" smtClean="0"/>
              <a:t>Accountable</a:t>
            </a:r>
            <a:r>
              <a:rPr lang="en-US" sz="1600" dirty="0" smtClean="0"/>
              <a:t> must sign off (Approve) on work that </a:t>
            </a:r>
            <a:r>
              <a:rPr lang="en-US" sz="1600" i="1" dirty="0" smtClean="0"/>
              <a:t>Responsible</a:t>
            </a:r>
            <a:r>
              <a:rPr lang="en-US" sz="1600" dirty="0" smtClean="0"/>
              <a:t> provides. There </a:t>
            </a:r>
            <a:r>
              <a:rPr lang="en-US" sz="1600" b="1" dirty="0" smtClean="0"/>
              <a:t>must</a:t>
            </a:r>
            <a:r>
              <a:rPr lang="en-US" sz="1600" dirty="0" smtClean="0"/>
              <a:t> be only one </a:t>
            </a:r>
            <a:r>
              <a:rPr lang="en-US" sz="1600" i="1" dirty="0" smtClean="0"/>
              <a:t>Accountable</a:t>
            </a:r>
            <a:r>
              <a:rPr lang="en-US" sz="1600" dirty="0" smtClean="0"/>
              <a:t> specified for each task or deliverable. </a:t>
            </a:r>
          </a:p>
          <a:p>
            <a:r>
              <a:rPr lang="en-US" dirty="0" smtClean="0"/>
              <a:t>Consulted </a:t>
            </a:r>
            <a:r>
              <a:rPr lang="en-US" sz="1600" dirty="0" smtClean="0"/>
              <a:t>Those whose opinions are sought; and with whom there is two-way communication. </a:t>
            </a:r>
          </a:p>
          <a:p>
            <a:r>
              <a:rPr lang="en-US" dirty="0" smtClean="0"/>
              <a:t>Informed </a:t>
            </a:r>
            <a:r>
              <a:rPr lang="en-US" sz="1600" dirty="0" smtClean="0"/>
              <a:t>Those who are kept up-to-date on progress, often only on completion of the task or deliverable; and with whom there is just one-way communication. </a:t>
            </a:r>
            <a:endParaRPr lang="en-US" sz="1600" dirty="0" smtClean="0"/>
          </a:p>
          <a:p>
            <a:endParaRPr lang="en-US" sz="1600" dirty="0" smtClean="0"/>
          </a:p>
          <a:p>
            <a:r>
              <a:rPr lang="en-US" dirty="0" smtClean="0">
                <a:solidFill>
                  <a:srgbClr val="EE6804"/>
                </a:solidFill>
              </a:rPr>
              <a:t>List All Tasks, </a:t>
            </a:r>
            <a:r>
              <a:rPr lang="en-US" sz="1600" dirty="0" smtClean="0">
                <a:solidFill>
                  <a:srgbClr val="EE6804"/>
                </a:solidFill>
              </a:rPr>
              <a:t>for large teams make sure you include the consulted and informed so individuals can plan </a:t>
            </a:r>
            <a:r>
              <a:rPr lang="en-US" sz="1600" dirty="0" smtClean="0">
                <a:solidFill>
                  <a:srgbClr val="EE6804"/>
                </a:solidFill>
              </a:rPr>
              <a:t>their time </a:t>
            </a:r>
            <a:endParaRPr lang="en-US" sz="1600" dirty="0">
              <a:solidFill>
                <a:srgbClr val="EE6804"/>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07" y="220047"/>
            <a:ext cx="8229600" cy="1143000"/>
          </a:xfrm>
        </p:spPr>
        <p:txBody>
          <a:bodyPr/>
          <a:lstStyle/>
          <a:p>
            <a:r>
              <a:rPr lang="en-US" dirty="0" smtClean="0"/>
              <a:t>Sample </a:t>
            </a:r>
            <a:r>
              <a:rPr lang="en-US" dirty="0" smtClean="0"/>
              <a:t>RACI – Requirements Phase</a:t>
            </a:r>
            <a:endParaRPr lang="en-US" dirty="0"/>
          </a:p>
        </p:txBody>
      </p:sp>
      <p:pic>
        <p:nvPicPr>
          <p:cNvPr id="1026" name="Picture 2"/>
          <p:cNvPicPr>
            <a:picLocks noGrp="1" noChangeAspect="1" noChangeArrowheads="1"/>
          </p:cNvPicPr>
          <p:nvPr>
            <p:ph idx="1"/>
          </p:nvPr>
        </p:nvPicPr>
        <p:blipFill>
          <a:blip r:embed="rId2" cstate="print"/>
          <a:srcRect l="2695" t="19525" r="36808" b="42481"/>
          <a:stretch>
            <a:fillRect/>
          </a:stretch>
        </p:blipFill>
        <p:spPr bwMode="auto">
          <a:xfrm>
            <a:off x="163774" y="1555845"/>
            <a:ext cx="8775510" cy="43263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07" y="220047"/>
            <a:ext cx="8229600" cy="1143000"/>
          </a:xfrm>
        </p:spPr>
        <p:txBody>
          <a:bodyPr/>
          <a:lstStyle/>
          <a:p>
            <a:r>
              <a:rPr lang="en-US" dirty="0" smtClean="0"/>
              <a:t>Sample </a:t>
            </a:r>
            <a:r>
              <a:rPr lang="en-US" dirty="0" smtClean="0"/>
              <a:t>RACI – Design Phase</a:t>
            </a:r>
            <a:endParaRPr lang="en-US" dirty="0"/>
          </a:p>
        </p:txBody>
      </p:sp>
      <p:pic>
        <p:nvPicPr>
          <p:cNvPr id="2050" name="Picture 2"/>
          <p:cNvPicPr>
            <a:picLocks noGrp="1" noChangeAspect="1" noChangeArrowheads="1"/>
          </p:cNvPicPr>
          <p:nvPr>
            <p:ph idx="1"/>
          </p:nvPr>
        </p:nvPicPr>
        <p:blipFill>
          <a:blip r:embed="rId2" cstate="print"/>
          <a:srcRect l="2695" t="20128" r="36431" b="46099"/>
          <a:stretch>
            <a:fillRect/>
          </a:stretch>
        </p:blipFill>
        <p:spPr bwMode="auto">
          <a:xfrm>
            <a:off x="132644" y="1282890"/>
            <a:ext cx="9011356" cy="43536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b="333"/>
          <a:stretch>
            <a:fillRect/>
          </a:stretch>
        </p:blipFill>
        <p:spPr bwMode="auto">
          <a:xfrm>
            <a:off x="1092200" y="5910263"/>
            <a:ext cx="6989763" cy="939800"/>
          </a:xfrm>
          <a:prstGeom prst="rect">
            <a:avLst/>
          </a:prstGeom>
          <a:noFill/>
          <a:ln w="9525" algn="ctr">
            <a:noFill/>
            <a:miter lim="800000"/>
            <a:headEnd/>
            <a:tailEnd/>
          </a:ln>
        </p:spPr>
      </p:pic>
      <p:sp>
        <p:nvSpPr>
          <p:cNvPr id="1158147" name="Rectangle 3"/>
          <p:cNvSpPr>
            <a:spLocks noChangeArrowheads="1"/>
          </p:cNvSpPr>
          <p:nvPr/>
        </p:nvSpPr>
        <p:spPr bwMode="auto">
          <a:xfrm>
            <a:off x="0" y="5859463"/>
            <a:ext cx="9144000" cy="990600"/>
          </a:xfrm>
          <a:prstGeom prst="rect">
            <a:avLst/>
          </a:prstGeom>
          <a:gradFill rotWithShape="1">
            <a:gsLst>
              <a:gs pos="0">
                <a:schemeClr val="bg2">
                  <a:gamma/>
                  <a:shade val="0"/>
                  <a:invGamma/>
                  <a:alpha val="52000"/>
                </a:schemeClr>
              </a:gs>
              <a:gs pos="100000">
                <a:schemeClr val="bg2"/>
              </a:gs>
            </a:gsLst>
            <a:lin ang="5400000" scaled="1"/>
          </a:gradFill>
          <a:ln w="9525" algn="ctr">
            <a:noFill/>
            <a:miter lim="800000"/>
            <a:headEnd/>
            <a:tailEnd/>
          </a:ln>
          <a:effectLst/>
        </p:spPr>
        <p:txBody>
          <a:bodyPr lIns="82124" tIns="41061" rIns="82124" bIns="41061" anchor="ctr">
            <a:spAutoFit/>
          </a:bodyPr>
          <a:lstStyle/>
          <a:p>
            <a:pPr>
              <a:defRPr/>
            </a:pPr>
            <a:endParaRPr lang="en-US"/>
          </a:p>
        </p:txBody>
      </p:sp>
      <p:sp>
        <p:nvSpPr>
          <p:cNvPr id="4100" name="Rectangle 4"/>
          <p:cNvSpPr>
            <a:spLocks noChangeArrowheads="1"/>
          </p:cNvSpPr>
          <p:nvPr/>
        </p:nvSpPr>
        <p:spPr bwMode="auto">
          <a:xfrm>
            <a:off x="0" y="228600"/>
            <a:ext cx="9144000" cy="6621463"/>
          </a:xfrm>
          <a:prstGeom prst="rect">
            <a:avLst/>
          </a:prstGeom>
          <a:gradFill rotWithShape="1">
            <a:gsLst>
              <a:gs pos="0">
                <a:srgbClr val="333333">
                  <a:alpha val="0"/>
                </a:srgbClr>
              </a:gs>
              <a:gs pos="100000">
                <a:srgbClr val="808080">
                  <a:alpha val="60001"/>
                </a:srgbClr>
              </a:gs>
            </a:gsLst>
            <a:lin ang="5400000" scaled="1"/>
          </a:gradFill>
          <a:ln w="9525" algn="ctr">
            <a:noFill/>
            <a:miter lim="800000"/>
            <a:headEnd/>
            <a:tailEnd/>
          </a:ln>
        </p:spPr>
        <p:txBody>
          <a:bodyPr lIns="82124" tIns="41061" rIns="82124" bIns="41061" anchor="ctr">
            <a:spAutoFit/>
          </a:bodyPr>
          <a:lstStyle/>
          <a:p>
            <a:endParaRPr lang="en-US"/>
          </a:p>
        </p:txBody>
      </p:sp>
      <p:sp>
        <p:nvSpPr>
          <p:cNvPr id="4101" name="Rectangle 5"/>
          <p:cNvSpPr>
            <a:spLocks noGrp="1" noChangeArrowheads="1"/>
          </p:cNvSpPr>
          <p:nvPr>
            <p:ph type="title"/>
          </p:nvPr>
        </p:nvSpPr>
        <p:spPr/>
        <p:txBody>
          <a:bodyPr/>
          <a:lstStyle/>
          <a:p>
            <a:pPr eaLnBrk="1" hangingPunct="1"/>
            <a:r>
              <a:rPr lang="en-US" smtClean="0"/>
              <a:t>Agenda</a:t>
            </a:r>
          </a:p>
        </p:txBody>
      </p:sp>
      <p:grpSp>
        <p:nvGrpSpPr>
          <p:cNvPr id="2" name="Group 6"/>
          <p:cNvGrpSpPr>
            <a:grpSpLocks/>
          </p:cNvGrpSpPr>
          <p:nvPr/>
        </p:nvGrpSpPr>
        <p:grpSpPr bwMode="auto">
          <a:xfrm>
            <a:off x="1095375" y="1165225"/>
            <a:ext cx="6989763" cy="4702175"/>
            <a:chOff x="358" y="720"/>
            <a:chExt cx="5028" cy="2962"/>
          </a:xfrm>
        </p:grpSpPr>
        <p:sp>
          <p:nvSpPr>
            <p:cNvPr id="4140" name="Rectangle 4"/>
            <p:cNvSpPr>
              <a:spLocks noChangeArrowheads="1"/>
            </p:cNvSpPr>
            <p:nvPr/>
          </p:nvSpPr>
          <p:spPr bwMode="auto">
            <a:xfrm>
              <a:off x="358" y="875"/>
              <a:ext cx="5028" cy="2807"/>
            </a:xfrm>
            <a:prstGeom prst="rect">
              <a:avLst/>
            </a:prstGeom>
            <a:solidFill>
              <a:srgbClr val="FFFFFF"/>
            </a:solidFill>
            <a:ln w="9525" algn="ctr">
              <a:noFill/>
              <a:miter lim="800000"/>
              <a:headEnd/>
              <a:tailEnd/>
            </a:ln>
          </p:spPr>
          <p:txBody>
            <a:bodyPr wrap="none" lIns="73025" tIns="36511" rIns="73025" bIns="36511" anchor="ctr"/>
            <a:lstStyle/>
            <a:p>
              <a:pPr algn="l" eaLnBrk="1" hangingPunct="1">
                <a:lnSpc>
                  <a:spcPct val="100000"/>
                </a:lnSpc>
              </a:pPr>
              <a:endParaRPr lang="en-US"/>
            </a:p>
          </p:txBody>
        </p:sp>
        <p:sp>
          <p:nvSpPr>
            <p:cNvPr id="4141" name="Rectangle 5"/>
            <p:cNvSpPr>
              <a:spLocks noChangeArrowheads="1"/>
            </p:cNvSpPr>
            <p:nvPr/>
          </p:nvSpPr>
          <p:spPr bwMode="auto">
            <a:xfrm flipV="1">
              <a:off x="404" y="720"/>
              <a:ext cx="4936" cy="2924"/>
            </a:xfrm>
            <a:prstGeom prst="rect">
              <a:avLst/>
            </a:prstGeom>
            <a:gradFill rotWithShape="1">
              <a:gsLst>
                <a:gs pos="0">
                  <a:srgbClr val="5F5F5F"/>
                </a:gs>
                <a:gs pos="100000">
                  <a:srgbClr val="C0C0C0">
                    <a:alpha val="0"/>
                  </a:srgbClr>
                </a:gs>
              </a:gsLst>
              <a:lin ang="5400000" scaled="1"/>
            </a:gradFill>
            <a:ln w="9525" algn="ctr">
              <a:noFill/>
              <a:miter lim="800000"/>
              <a:headEnd/>
              <a:tailEnd/>
            </a:ln>
          </p:spPr>
          <p:txBody>
            <a:bodyPr rot="10800000" wrap="none" lIns="82124" tIns="41061" rIns="82124" bIns="41061" anchor="ctr"/>
            <a:lstStyle/>
            <a:p>
              <a:pPr algn="l" eaLnBrk="1" hangingPunct="1">
                <a:lnSpc>
                  <a:spcPct val="100000"/>
                </a:lnSpc>
              </a:pPr>
              <a:endParaRPr lang="en-US"/>
            </a:p>
          </p:txBody>
        </p:sp>
      </p:grpSp>
      <p:sp>
        <p:nvSpPr>
          <p:cNvPr id="4103" name="Rectangle 9"/>
          <p:cNvSpPr>
            <a:spLocks noChangeArrowheads="1"/>
          </p:cNvSpPr>
          <p:nvPr/>
        </p:nvSpPr>
        <p:spPr bwMode="auto">
          <a:xfrm>
            <a:off x="1171575" y="1968500"/>
            <a:ext cx="6850063" cy="523875"/>
          </a:xfrm>
          <a:prstGeom prst="rect">
            <a:avLst/>
          </a:prstGeom>
          <a:solidFill>
            <a:srgbClr val="C0C0C0">
              <a:alpha val="50195"/>
            </a:srgbClr>
          </a:solidFill>
          <a:ln w="9525" algn="ctr">
            <a:noFill/>
            <a:miter lim="800000"/>
            <a:headEnd/>
            <a:tailEnd/>
          </a:ln>
        </p:spPr>
        <p:txBody>
          <a:bodyPr lIns="82124" tIns="41061" rIns="82124" bIns="41061" anchor="ctr">
            <a:spAutoFit/>
          </a:bodyPr>
          <a:lstStyle/>
          <a:p>
            <a:endParaRPr lang="en-US"/>
          </a:p>
        </p:txBody>
      </p:sp>
      <p:sp>
        <p:nvSpPr>
          <p:cNvPr id="1158154" name="Title 1"/>
          <p:cNvSpPr>
            <a:spLocks/>
          </p:cNvSpPr>
          <p:nvPr/>
        </p:nvSpPr>
        <p:spPr bwMode="auto">
          <a:xfrm>
            <a:off x="1544638" y="2038350"/>
            <a:ext cx="7564437" cy="422275"/>
          </a:xfrm>
          <a:prstGeom prst="rect">
            <a:avLst/>
          </a:prstGeom>
          <a:noFill/>
          <a:ln w="9525" algn="ctr">
            <a:noFill/>
            <a:miter lim="800000"/>
            <a:headEnd/>
            <a:tailEnd/>
          </a:ln>
        </p:spPr>
        <p:txBody>
          <a:bodyPr lIns="0" tIns="0" rIns="0" bIns="0" anchor="ctr"/>
          <a:lstStyle/>
          <a:p>
            <a:pPr algn="l" defTabSz="814388" eaLnBrk="1" hangingPunct="1"/>
            <a:r>
              <a:rPr lang="en-US" sz="1900" dirty="0" smtClean="0">
                <a:solidFill>
                  <a:srgbClr val="333333"/>
                </a:solidFill>
              </a:rPr>
              <a:t>Cisco History and experience with Hyperion</a:t>
            </a:r>
            <a:endParaRPr lang="en-US" sz="1900" dirty="0">
              <a:solidFill>
                <a:srgbClr val="333333"/>
              </a:solidFill>
            </a:endParaRPr>
          </a:p>
        </p:txBody>
      </p:sp>
      <p:grpSp>
        <p:nvGrpSpPr>
          <p:cNvPr id="3" name="Group 11"/>
          <p:cNvGrpSpPr>
            <a:grpSpLocks/>
          </p:cNvGrpSpPr>
          <p:nvPr/>
        </p:nvGrpSpPr>
        <p:grpSpPr bwMode="auto">
          <a:xfrm>
            <a:off x="846138" y="1935163"/>
            <a:ext cx="612775" cy="612775"/>
            <a:chOff x="201" y="1396"/>
            <a:chExt cx="386" cy="386"/>
          </a:xfrm>
        </p:grpSpPr>
        <p:pic>
          <p:nvPicPr>
            <p:cNvPr id="4134" name="Picture 12" descr="circle_shadow1"/>
            <p:cNvPicPr>
              <a:picLocks noChangeAspect="1" noChangeArrowheads="1"/>
            </p:cNvPicPr>
            <p:nvPr/>
          </p:nvPicPr>
          <p:blipFill>
            <a:blip r:embed="rId4" cstate="print"/>
            <a:srcRect/>
            <a:stretch>
              <a:fillRect/>
            </a:stretch>
          </p:blipFill>
          <p:spPr bwMode="auto">
            <a:xfrm>
              <a:off x="201" y="1396"/>
              <a:ext cx="386" cy="386"/>
            </a:xfrm>
            <a:prstGeom prst="rect">
              <a:avLst/>
            </a:prstGeom>
            <a:noFill/>
            <a:ln w="9525">
              <a:noFill/>
              <a:miter lim="800000"/>
              <a:headEnd/>
              <a:tailEnd/>
            </a:ln>
          </p:spPr>
        </p:pic>
        <p:sp>
          <p:nvSpPr>
            <p:cNvPr id="4135" name="Oval 13"/>
            <p:cNvSpPr>
              <a:spLocks noChangeArrowheads="1"/>
            </p:cNvSpPr>
            <p:nvPr/>
          </p:nvSpPr>
          <p:spPr bwMode="auto">
            <a:xfrm>
              <a:off x="235" y="1420"/>
              <a:ext cx="318" cy="318"/>
            </a:xfrm>
            <a:prstGeom prst="ellipse">
              <a:avLst/>
            </a:prstGeom>
            <a:solidFill>
              <a:srgbClr val="FFFFFF"/>
            </a:solidFill>
            <a:ln w="9525" algn="ctr">
              <a:noFill/>
              <a:round/>
              <a:headEnd/>
              <a:tailEnd/>
            </a:ln>
          </p:spPr>
          <p:txBody>
            <a:bodyPr lIns="82124" tIns="41061" rIns="82124" bIns="41061" anchor="ctr">
              <a:spAutoFit/>
            </a:bodyPr>
            <a:lstStyle/>
            <a:p>
              <a:endParaRPr lang="en-US"/>
            </a:p>
          </p:txBody>
        </p:sp>
        <p:sp>
          <p:nvSpPr>
            <p:cNvPr id="4136" name="Oval 14"/>
            <p:cNvSpPr>
              <a:spLocks noChangeArrowheads="1"/>
            </p:cNvSpPr>
            <p:nvPr/>
          </p:nvSpPr>
          <p:spPr bwMode="auto">
            <a:xfrm>
              <a:off x="262" y="1447"/>
              <a:ext cx="264" cy="264"/>
            </a:xfrm>
            <a:prstGeom prst="ellipse">
              <a:avLst/>
            </a:prstGeom>
            <a:solidFill>
              <a:srgbClr val="497E2E"/>
            </a:solidFill>
            <a:ln w="9525" algn="ctr">
              <a:noFill/>
              <a:round/>
              <a:headEnd/>
              <a:tailEnd/>
            </a:ln>
          </p:spPr>
          <p:txBody>
            <a:bodyPr vert="eaVert" wrap="none" anchor="ctr"/>
            <a:lstStyle/>
            <a:p>
              <a:endParaRPr lang="en-US"/>
            </a:p>
          </p:txBody>
        </p:sp>
        <p:sp>
          <p:nvSpPr>
            <p:cNvPr id="4137" name="Oval 15"/>
            <p:cNvSpPr>
              <a:spLocks noChangeArrowheads="1"/>
            </p:cNvSpPr>
            <p:nvPr/>
          </p:nvSpPr>
          <p:spPr bwMode="auto">
            <a:xfrm>
              <a:off x="277" y="1462"/>
              <a:ext cx="234" cy="234"/>
            </a:xfrm>
            <a:prstGeom prst="ellipse">
              <a:avLst/>
            </a:prstGeom>
            <a:gradFill rotWithShape="1">
              <a:gsLst>
                <a:gs pos="0">
                  <a:srgbClr val="FFFFFF">
                    <a:alpha val="35001"/>
                  </a:srgbClr>
                </a:gs>
                <a:gs pos="100000">
                  <a:srgbClr val="FFFFFF">
                    <a:alpha val="0"/>
                  </a:srgbClr>
                </a:gs>
              </a:gsLst>
              <a:lin ang="5400000" scaled="1"/>
            </a:gradFill>
            <a:ln w="9525" algn="ctr">
              <a:noFill/>
              <a:round/>
              <a:headEnd/>
              <a:tailEnd/>
            </a:ln>
          </p:spPr>
          <p:txBody>
            <a:bodyPr wrap="none" lIns="73025" tIns="36511" rIns="73025" bIns="36511" anchor="ctr"/>
            <a:lstStyle/>
            <a:p>
              <a:endParaRPr lang="en-US"/>
            </a:p>
          </p:txBody>
        </p:sp>
        <p:sp>
          <p:nvSpPr>
            <p:cNvPr id="4138" name="Oval 16"/>
            <p:cNvSpPr>
              <a:spLocks noChangeArrowheads="1"/>
            </p:cNvSpPr>
            <p:nvPr/>
          </p:nvSpPr>
          <p:spPr bwMode="auto">
            <a:xfrm>
              <a:off x="328" y="1467"/>
              <a:ext cx="132" cy="96"/>
            </a:xfrm>
            <a:prstGeom prst="ellipse">
              <a:avLst/>
            </a:prstGeom>
            <a:gradFill rotWithShape="1">
              <a:gsLst>
                <a:gs pos="0">
                  <a:srgbClr val="FFFFFF">
                    <a:alpha val="35001"/>
                  </a:srgbClr>
                </a:gs>
                <a:gs pos="100000">
                  <a:srgbClr val="FFFFFF">
                    <a:alpha val="0"/>
                  </a:srgbClr>
                </a:gs>
              </a:gsLst>
              <a:lin ang="5400000" scaled="1"/>
            </a:gradFill>
            <a:ln w="9525" algn="ctr">
              <a:noFill/>
              <a:round/>
              <a:headEnd/>
              <a:tailEnd/>
            </a:ln>
          </p:spPr>
          <p:txBody>
            <a:bodyPr wrap="none" lIns="73025" tIns="36511" rIns="73025" bIns="36511" anchor="ctr"/>
            <a:lstStyle/>
            <a:p>
              <a:endParaRPr lang="en-US"/>
            </a:p>
          </p:txBody>
        </p:sp>
        <p:sp>
          <p:nvSpPr>
            <p:cNvPr id="4139" name="AutoShape 20"/>
            <p:cNvSpPr>
              <a:spLocks noChangeArrowheads="1"/>
            </p:cNvSpPr>
            <p:nvPr/>
          </p:nvSpPr>
          <p:spPr bwMode="auto">
            <a:xfrm>
              <a:off x="343" y="1511"/>
              <a:ext cx="106" cy="136"/>
            </a:xfrm>
            <a:prstGeom prst="chevron">
              <a:avLst>
                <a:gd name="adj" fmla="val 42426"/>
              </a:avLst>
            </a:prstGeom>
            <a:solidFill>
              <a:schemeClr val="tx2"/>
            </a:solidFill>
            <a:ln w="9525" algn="ctr">
              <a:noFill/>
              <a:miter lim="800000"/>
              <a:headEnd/>
              <a:tailEnd/>
            </a:ln>
          </p:spPr>
          <p:txBody>
            <a:bodyPr wrap="none" anchor="ctr"/>
            <a:lstStyle/>
            <a:p>
              <a:pPr algn="l" eaLnBrk="1" hangingPunct="1">
                <a:lnSpc>
                  <a:spcPct val="100000"/>
                </a:lnSpc>
              </a:pPr>
              <a:endParaRPr lang="en-US">
                <a:solidFill>
                  <a:schemeClr val="bg1"/>
                </a:solidFill>
              </a:endParaRPr>
            </a:p>
          </p:txBody>
        </p:sp>
      </p:grpSp>
      <p:sp>
        <p:nvSpPr>
          <p:cNvPr id="4106" name="Rectangle 18"/>
          <p:cNvSpPr>
            <a:spLocks noChangeArrowheads="1"/>
          </p:cNvSpPr>
          <p:nvPr/>
        </p:nvSpPr>
        <p:spPr bwMode="auto">
          <a:xfrm>
            <a:off x="1171575" y="2951163"/>
            <a:ext cx="6850063" cy="523875"/>
          </a:xfrm>
          <a:prstGeom prst="rect">
            <a:avLst/>
          </a:prstGeom>
          <a:solidFill>
            <a:srgbClr val="C0C0C0">
              <a:alpha val="50195"/>
            </a:srgbClr>
          </a:solidFill>
          <a:ln w="9525" algn="ctr">
            <a:noFill/>
            <a:miter lim="800000"/>
            <a:headEnd/>
            <a:tailEnd/>
          </a:ln>
        </p:spPr>
        <p:txBody>
          <a:bodyPr lIns="82124" tIns="41061" rIns="82124" bIns="41061" anchor="ctr">
            <a:spAutoFit/>
          </a:bodyPr>
          <a:lstStyle/>
          <a:p>
            <a:endParaRPr lang="en-US"/>
          </a:p>
        </p:txBody>
      </p:sp>
      <p:sp>
        <p:nvSpPr>
          <p:cNvPr id="1158163" name="Title 1"/>
          <p:cNvSpPr>
            <a:spLocks/>
          </p:cNvSpPr>
          <p:nvPr/>
        </p:nvSpPr>
        <p:spPr bwMode="auto">
          <a:xfrm>
            <a:off x="1544638" y="3001963"/>
            <a:ext cx="7564437" cy="422275"/>
          </a:xfrm>
          <a:prstGeom prst="rect">
            <a:avLst/>
          </a:prstGeom>
          <a:noFill/>
          <a:ln w="9525" algn="ctr">
            <a:noFill/>
            <a:miter lim="800000"/>
            <a:headEnd/>
            <a:tailEnd/>
          </a:ln>
        </p:spPr>
        <p:txBody>
          <a:bodyPr lIns="0" tIns="0" rIns="0" bIns="0" anchor="ctr"/>
          <a:lstStyle/>
          <a:p>
            <a:pPr algn="l" defTabSz="814388" eaLnBrk="1" hangingPunct="1"/>
            <a:r>
              <a:rPr lang="en-US" sz="1900" dirty="0" smtClean="0">
                <a:solidFill>
                  <a:srgbClr val="333333"/>
                </a:solidFill>
              </a:rPr>
              <a:t>Who do you want on the team?</a:t>
            </a:r>
            <a:endParaRPr lang="en-US" sz="1900" dirty="0">
              <a:solidFill>
                <a:srgbClr val="333333"/>
              </a:solidFill>
            </a:endParaRPr>
          </a:p>
        </p:txBody>
      </p:sp>
      <p:grpSp>
        <p:nvGrpSpPr>
          <p:cNvPr id="4" name="Group 20"/>
          <p:cNvGrpSpPr>
            <a:grpSpLocks/>
          </p:cNvGrpSpPr>
          <p:nvPr/>
        </p:nvGrpSpPr>
        <p:grpSpPr bwMode="auto">
          <a:xfrm>
            <a:off x="846138" y="2906713"/>
            <a:ext cx="612775" cy="612775"/>
            <a:chOff x="201" y="1799"/>
            <a:chExt cx="386" cy="386"/>
          </a:xfrm>
        </p:grpSpPr>
        <p:pic>
          <p:nvPicPr>
            <p:cNvPr id="4128" name="Picture 21" descr="circle_shadow1"/>
            <p:cNvPicPr>
              <a:picLocks noChangeAspect="1" noChangeArrowheads="1"/>
            </p:cNvPicPr>
            <p:nvPr/>
          </p:nvPicPr>
          <p:blipFill>
            <a:blip r:embed="rId4" cstate="print"/>
            <a:srcRect/>
            <a:stretch>
              <a:fillRect/>
            </a:stretch>
          </p:blipFill>
          <p:spPr bwMode="auto">
            <a:xfrm>
              <a:off x="201" y="1799"/>
              <a:ext cx="386" cy="386"/>
            </a:xfrm>
            <a:prstGeom prst="rect">
              <a:avLst/>
            </a:prstGeom>
            <a:noFill/>
            <a:ln w="9525">
              <a:noFill/>
              <a:miter lim="800000"/>
              <a:headEnd/>
              <a:tailEnd/>
            </a:ln>
          </p:spPr>
        </p:pic>
        <p:sp>
          <p:nvSpPr>
            <p:cNvPr id="4129" name="Oval 22"/>
            <p:cNvSpPr>
              <a:spLocks noChangeArrowheads="1"/>
            </p:cNvSpPr>
            <p:nvPr/>
          </p:nvSpPr>
          <p:spPr bwMode="auto">
            <a:xfrm>
              <a:off x="235" y="1823"/>
              <a:ext cx="318" cy="318"/>
            </a:xfrm>
            <a:prstGeom prst="ellipse">
              <a:avLst/>
            </a:prstGeom>
            <a:solidFill>
              <a:srgbClr val="FFFFFF"/>
            </a:solidFill>
            <a:ln w="9525" algn="ctr">
              <a:noFill/>
              <a:round/>
              <a:headEnd/>
              <a:tailEnd/>
            </a:ln>
          </p:spPr>
          <p:txBody>
            <a:bodyPr lIns="82124" tIns="41061" rIns="82124" bIns="41061" anchor="ctr">
              <a:spAutoFit/>
            </a:bodyPr>
            <a:lstStyle/>
            <a:p>
              <a:endParaRPr lang="en-US"/>
            </a:p>
          </p:txBody>
        </p:sp>
        <p:sp>
          <p:nvSpPr>
            <p:cNvPr id="4130" name="Oval 23"/>
            <p:cNvSpPr>
              <a:spLocks noChangeArrowheads="1"/>
            </p:cNvSpPr>
            <p:nvPr/>
          </p:nvSpPr>
          <p:spPr bwMode="auto">
            <a:xfrm>
              <a:off x="262" y="1850"/>
              <a:ext cx="264" cy="264"/>
            </a:xfrm>
            <a:prstGeom prst="ellipse">
              <a:avLst/>
            </a:prstGeom>
            <a:solidFill>
              <a:srgbClr val="497E2E"/>
            </a:solidFill>
            <a:ln w="9525" algn="ctr">
              <a:noFill/>
              <a:round/>
              <a:headEnd/>
              <a:tailEnd/>
            </a:ln>
          </p:spPr>
          <p:txBody>
            <a:bodyPr vert="eaVert" wrap="none" anchor="ctr"/>
            <a:lstStyle/>
            <a:p>
              <a:endParaRPr lang="en-US"/>
            </a:p>
          </p:txBody>
        </p:sp>
        <p:sp>
          <p:nvSpPr>
            <p:cNvPr id="4131" name="Oval 24"/>
            <p:cNvSpPr>
              <a:spLocks noChangeArrowheads="1"/>
            </p:cNvSpPr>
            <p:nvPr/>
          </p:nvSpPr>
          <p:spPr bwMode="auto">
            <a:xfrm>
              <a:off x="277" y="1865"/>
              <a:ext cx="234" cy="234"/>
            </a:xfrm>
            <a:prstGeom prst="ellipse">
              <a:avLst/>
            </a:prstGeom>
            <a:gradFill rotWithShape="1">
              <a:gsLst>
                <a:gs pos="0">
                  <a:srgbClr val="FFFFFF">
                    <a:alpha val="35001"/>
                  </a:srgbClr>
                </a:gs>
                <a:gs pos="100000">
                  <a:srgbClr val="FFFFFF">
                    <a:alpha val="0"/>
                  </a:srgbClr>
                </a:gs>
              </a:gsLst>
              <a:lin ang="5400000" scaled="1"/>
            </a:gradFill>
            <a:ln w="9525" algn="ctr">
              <a:noFill/>
              <a:round/>
              <a:headEnd/>
              <a:tailEnd/>
            </a:ln>
          </p:spPr>
          <p:txBody>
            <a:bodyPr wrap="none" lIns="73025" tIns="36511" rIns="73025" bIns="36511" anchor="ctr"/>
            <a:lstStyle/>
            <a:p>
              <a:endParaRPr lang="en-US"/>
            </a:p>
          </p:txBody>
        </p:sp>
        <p:sp>
          <p:nvSpPr>
            <p:cNvPr id="4132" name="Oval 25"/>
            <p:cNvSpPr>
              <a:spLocks noChangeArrowheads="1"/>
            </p:cNvSpPr>
            <p:nvPr/>
          </p:nvSpPr>
          <p:spPr bwMode="auto">
            <a:xfrm>
              <a:off x="328" y="1870"/>
              <a:ext cx="132" cy="96"/>
            </a:xfrm>
            <a:prstGeom prst="ellipse">
              <a:avLst/>
            </a:prstGeom>
            <a:gradFill rotWithShape="1">
              <a:gsLst>
                <a:gs pos="0">
                  <a:srgbClr val="FFFFFF">
                    <a:alpha val="35001"/>
                  </a:srgbClr>
                </a:gs>
                <a:gs pos="100000">
                  <a:srgbClr val="FFFFFF">
                    <a:alpha val="0"/>
                  </a:srgbClr>
                </a:gs>
              </a:gsLst>
              <a:lin ang="5400000" scaled="1"/>
            </a:gradFill>
            <a:ln w="9525" algn="ctr">
              <a:noFill/>
              <a:round/>
              <a:headEnd/>
              <a:tailEnd/>
            </a:ln>
          </p:spPr>
          <p:txBody>
            <a:bodyPr wrap="none" lIns="73025" tIns="36511" rIns="73025" bIns="36511" anchor="ctr"/>
            <a:lstStyle/>
            <a:p>
              <a:endParaRPr lang="en-US"/>
            </a:p>
          </p:txBody>
        </p:sp>
        <p:sp>
          <p:nvSpPr>
            <p:cNvPr id="4133" name="AutoShape 20"/>
            <p:cNvSpPr>
              <a:spLocks noChangeArrowheads="1"/>
            </p:cNvSpPr>
            <p:nvPr/>
          </p:nvSpPr>
          <p:spPr bwMode="auto">
            <a:xfrm>
              <a:off x="343" y="1914"/>
              <a:ext cx="106" cy="136"/>
            </a:xfrm>
            <a:prstGeom prst="chevron">
              <a:avLst>
                <a:gd name="adj" fmla="val 42426"/>
              </a:avLst>
            </a:prstGeom>
            <a:solidFill>
              <a:schemeClr val="tx2"/>
            </a:solidFill>
            <a:ln w="9525" algn="ctr">
              <a:noFill/>
              <a:miter lim="800000"/>
              <a:headEnd/>
              <a:tailEnd/>
            </a:ln>
          </p:spPr>
          <p:txBody>
            <a:bodyPr wrap="none" anchor="ctr"/>
            <a:lstStyle/>
            <a:p>
              <a:pPr algn="l" eaLnBrk="1" hangingPunct="1">
                <a:lnSpc>
                  <a:spcPct val="100000"/>
                </a:lnSpc>
              </a:pPr>
              <a:endParaRPr lang="en-US">
                <a:solidFill>
                  <a:schemeClr val="bg1"/>
                </a:solidFill>
              </a:endParaRPr>
            </a:p>
          </p:txBody>
        </p:sp>
      </p:grpSp>
      <p:sp>
        <p:nvSpPr>
          <p:cNvPr id="4109" name="Rectangle 27"/>
          <p:cNvSpPr>
            <a:spLocks noChangeArrowheads="1"/>
          </p:cNvSpPr>
          <p:nvPr/>
        </p:nvSpPr>
        <p:spPr bwMode="auto">
          <a:xfrm>
            <a:off x="1171575" y="3917950"/>
            <a:ext cx="6850063" cy="523875"/>
          </a:xfrm>
          <a:prstGeom prst="rect">
            <a:avLst/>
          </a:prstGeom>
          <a:solidFill>
            <a:srgbClr val="C0C0C0">
              <a:alpha val="50195"/>
            </a:srgbClr>
          </a:solidFill>
          <a:ln w="9525" algn="ctr">
            <a:noFill/>
            <a:miter lim="800000"/>
            <a:headEnd/>
            <a:tailEnd/>
          </a:ln>
        </p:spPr>
        <p:txBody>
          <a:bodyPr lIns="82124" tIns="41061" rIns="82124" bIns="41061" anchor="ctr">
            <a:spAutoFit/>
          </a:bodyPr>
          <a:lstStyle/>
          <a:p>
            <a:endParaRPr lang="en-US"/>
          </a:p>
        </p:txBody>
      </p:sp>
      <p:sp>
        <p:nvSpPr>
          <p:cNvPr id="1158172" name="Title 1"/>
          <p:cNvSpPr>
            <a:spLocks/>
          </p:cNvSpPr>
          <p:nvPr/>
        </p:nvSpPr>
        <p:spPr bwMode="auto">
          <a:xfrm>
            <a:off x="1544638" y="3968750"/>
            <a:ext cx="7564437" cy="422275"/>
          </a:xfrm>
          <a:prstGeom prst="rect">
            <a:avLst/>
          </a:prstGeom>
          <a:noFill/>
          <a:ln w="9525" algn="ctr">
            <a:noFill/>
            <a:miter lim="800000"/>
            <a:headEnd/>
            <a:tailEnd/>
          </a:ln>
        </p:spPr>
        <p:txBody>
          <a:bodyPr lIns="0" tIns="0" rIns="0" bIns="0" anchor="ctr"/>
          <a:lstStyle/>
          <a:p>
            <a:pPr algn="l" defTabSz="814388" eaLnBrk="1" hangingPunct="1"/>
            <a:r>
              <a:rPr lang="en-US" sz="1900" dirty="0" smtClean="0">
                <a:solidFill>
                  <a:srgbClr val="333333"/>
                </a:solidFill>
              </a:rPr>
              <a:t>Hyperion Center of Excellence</a:t>
            </a:r>
            <a:endParaRPr lang="en-US" sz="1900" dirty="0">
              <a:solidFill>
                <a:srgbClr val="333333"/>
              </a:solidFill>
            </a:endParaRPr>
          </a:p>
        </p:txBody>
      </p:sp>
      <p:grpSp>
        <p:nvGrpSpPr>
          <p:cNvPr id="5" name="Group 29"/>
          <p:cNvGrpSpPr>
            <a:grpSpLocks/>
          </p:cNvGrpSpPr>
          <p:nvPr/>
        </p:nvGrpSpPr>
        <p:grpSpPr bwMode="auto">
          <a:xfrm>
            <a:off x="846138" y="3873500"/>
            <a:ext cx="612775" cy="612775"/>
            <a:chOff x="201" y="2202"/>
            <a:chExt cx="386" cy="386"/>
          </a:xfrm>
        </p:grpSpPr>
        <p:pic>
          <p:nvPicPr>
            <p:cNvPr id="4122" name="Picture 30" descr="circle_shadow1"/>
            <p:cNvPicPr>
              <a:picLocks noChangeAspect="1" noChangeArrowheads="1"/>
            </p:cNvPicPr>
            <p:nvPr/>
          </p:nvPicPr>
          <p:blipFill>
            <a:blip r:embed="rId4" cstate="print"/>
            <a:srcRect/>
            <a:stretch>
              <a:fillRect/>
            </a:stretch>
          </p:blipFill>
          <p:spPr bwMode="auto">
            <a:xfrm>
              <a:off x="201" y="2202"/>
              <a:ext cx="386" cy="386"/>
            </a:xfrm>
            <a:prstGeom prst="rect">
              <a:avLst/>
            </a:prstGeom>
            <a:noFill/>
            <a:ln w="9525">
              <a:noFill/>
              <a:miter lim="800000"/>
              <a:headEnd/>
              <a:tailEnd/>
            </a:ln>
          </p:spPr>
        </p:pic>
        <p:sp>
          <p:nvSpPr>
            <p:cNvPr id="4123" name="Oval 31"/>
            <p:cNvSpPr>
              <a:spLocks noChangeArrowheads="1"/>
            </p:cNvSpPr>
            <p:nvPr/>
          </p:nvSpPr>
          <p:spPr bwMode="auto">
            <a:xfrm>
              <a:off x="235" y="2226"/>
              <a:ext cx="318" cy="318"/>
            </a:xfrm>
            <a:prstGeom prst="ellipse">
              <a:avLst/>
            </a:prstGeom>
            <a:solidFill>
              <a:srgbClr val="FFFFFF"/>
            </a:solidFill>
            <a:ln w="9525" algn="ctr">
              <a:noFill/>
              <a:round/>
              <a:headEnd/>
              <a:tailEnd/>
            </a:ln>
          </p:spPr>
          <p:txBody>
            <a:bodyPr lIns="82124" tIns="41061" rIns="82124" bIns="41061" anchor="ctr">
              <a:spAutoFit/>
            </a:bodyPr>
            <a:lstStyle/>
            <a:p>
              <a:endParaRPr lang="en-US"/>
            </a:p>
          </p:txBody>
        </p:sp>
        <p:sp>
          <p:nvSpPr>
            <p:cNvPr id="4124" name="Oval 32"/>
            <p:cNvSpPr>
              <a:spLocks noChangeArrowheads="1"/>
            </p:cNvSpPr>
            <p:nvPr/>
          </p:nvSpPr>
          <p:spPr bwMode="auto">
            <a:xfrm>
              <a:off x="262" y="2253"/>
              <a:ext cx="264" cy="264"/>
            </a:xfrm>
            <a:prstGeom prst="ellipse">
              <a:avLst/>
            </a:prstGeom>
            <a:solidFill>
              <a:srgbClr val="497E2E"/>
            </a:solidFill>
            <a:ln w="9525" algn="ctr">
              <a:noFill/>
              <a:round/>
              <a:headEnd/>
              <a:tailEnd/>
            </a:ln>
          </p:spPr>
          <p:txBody>
            <a:bodyPr vert="eaVert" wrap="none" anchor="ctr"/>
            <a:lstStyle/>
            <a:p>
              <a:endParaRPr lang="en-US"/>
            </a:p>
          </p:txBody>
        </p:sp>
        <p:sp>
          <p:nvSpPr>
            <p:cNvPr id="4125" name="Oval 33"/>
            <p:cNvSpPr>
              <a:spLocks noChangeArrowheads="1"/>
            </p:cNvSpPr>
            <p:nvPr/>
          </p:nvSpPr>
          <p:spPr bwMode="auto">
            <a:xfrm>
              <a:off x="277" y="2268"/>
              <a:ext cx="234" cy="234"/>
            </a:xfrm>
            <a:prstGeom prst="ellipse">
              <a:avLst/>
            </a:prstGeom>
            <a:gradFill rotWithShape="1">
              <a:gsLst>
                <a:gs pos="0">
                  <a:srgbClr val="FFFFFF">
                    <a:alpha val="35001"/>
                  </a:srgbClr>
                </a:gs>
                <a:gs pos="100000">
                  <a:srgbClr val="FFFFFF">
                    <a:alpha val="0"/>
                  </a:srgbClr>
                </a:gs>
              </a:gsLst>
              <a:lin ang="5400000" scaled="1"/>
            </a:gradFill>
            <a:ln w="9525" algn="ctr">
              <a:noFill/>
              <a:round/>
              <a:headEnd/>
              <a:tailEnd/>
            </a:ln>
          </p:spPr>
          <p:txBody>
            <a:bodyPr wrap="none" lIns="73025" tIns="36511" rIns="73025" bIns="36511" anchor="ctr"/>
            <a:lstStyle/>
            <a:p>
              <a:endParaRPr lang="en-US"/>
            </a:p>
          </p:txBody>
        </p:sp>
        <p:sp>
          <p:nvSpPr>
            <p:cNvPr id="4126" name="Oval 34"/>
            <p:cNvSpPr>
              <a:spLocks noChangeArrowheads="1"/>
            </p:cNvSpPr>
            <p:nvPr/>
          </p:nvSpPr>
          <p:spPr bwMode="auto">
            <a:xfrm>
              <a:off x="328" y="2273"/>
              <a:ext cx="132" cy="96"/>
            </a:xfrm>
            <a:prstGeom prst="ellipse">
              <a:avLst/>
            </a:prstGeom>
            <a:gradFill rotWithShape="1">
              <a:gsLst>
                <a:gs pos="0">
                  <a:srgbClr val="FFFFFF">
                    <a:alpha val="35001"/>
                  </a:srgbClr>
                </a:gs>
                <a:gs pos="100000">
                  <a:srgbClr val="FFFFFF">
                    <a:alpha val="0"/>
                  </a:srgbClr>
                </a:gs>
              </a:gsLst>
              <a:lin ang="5400000" scaled="1"/>
            </a:gradFill>
            <a:ln w="9525" algn="ctr">
              <a:noFill/>
              <a:round/>
              <a:headEnd/>
              <a:tailEnd/>
            </a:ln>
          </p:spPr>
          <p:txBody>
            <a:bodyPr wrap="none" lIns="73025" tIns="36511" rIns="73025" bIns="36511" anchor="ctr"/>
            <a:lstStyle/>
            <a:p>
              <a:endParaRPr lang="en-US"/>
            </a:p>
          </p:txBody>
        </p:sp>
        <p:sp>
          <p:nvSpPr>
            <p:cNvPr id="4127" name="AutoShape 20"/>
            <p:cNvSpPr>
              <a:spLocks noChangeArrowheads="1"/>
            </p:cNvSpPr>
            <p:nvPr/>
          </p:nvSpPr>
          <p:spPr bwMode="auto">
            <a:xfrm>
              <a:off x="343" y="2317"/>
              <a:ext cx="106" cy="136"/>
            </a:xfrm>
            <a:prstGeom prst="chevron">
              <a:avLst>
                <a:gd name="adj" fmla="val 42426"/>
              </a:avLst>
            </a:prstGeom>
            <a:solidFill>
              <a:schemeClr val="tx2"/>
            </a:solidFill>
            <a:ln w="9525" algn="ctr">
              <a:noFill/>
              <a:miter lim="800000"/>
              <a:headEnd/>
              <a:tailEnd/>
            </a:ln>
          </p:spPr>
          <p:txBody>
            <a:bodyPr wrap="none" anchor="ctr"/>
            <a:lstStyle/>
            <a:p>
              <a:pPr algn="l" eaLnBrk="1" hangingPunct="1">
                <a:lnSpc>
                  <a:spcPct val="100000"/>
                </a:lnSpc>
              </a:pPr>
              <a:endParaRPr lang="en-US">
                <a:solidFill>
                  <a:schemeClr val="bg1"/>
                </a:solidFill>
              </a:endParaRPr>
            </a:p>
          </p:txBody>
        </p:sp>
      </p:grpSp>
      <p:sp>
        <p:nvSpPr>
          <p:cNvPr id="4112" name="Rectangle 36"/>
          <p:cNvSpPr>
            <a:spLocks noChangeArrowheads="1"/>
          </p:cNvSpPr>
          <p:nvPr/>
        </p:nvSpPr>
        <p:spPr bwMode="auto">
          <a:xfrm>
            <a:off x="1171575" y="4867275"/>
            <a:ext cx="6850063" cy="523875"/>
          </a:xfrm>
          <a:prstGeom prst="rect">
            <a:avLst/>
          </a:prstGeom>
          <a:solidFill>
            <a:srgbClr val="C0C0C0">
              <a:alpha val="50195"/>
            </a:srgbClr>
          </a:solidFill>
          <a:ln w="9525" algn="ctr">
            <a:noFill/>
            <a:miter lim="800000"/>
            <a:headEnd/>
            <a:tailEnd/>
          </a:ln>
        </p:spPr>
        <p:txBody>
          <a:bodyPr lIns="82124" tIns="41061" rIns="82124" bIns="41061" anchor="ctr">
            <a:spAutoFit/>
          </a:bodyPr>
          <a:lstStyle/>
          <a:p>
            <a:endParaRPr lang="en-US"/>
          </a:p>
        </p:txBody>
      </p:sp>
      <p:sp>
        <p:nvSpPr>
          <p:cNvPr id="1158181" name="Title 1"/>
          <p:cNvSpPr>
            <a:spLocks/>
          </p:cNvSpPr>
          <p:nvPr/>
        </p:nvSpPr>
        <p:spPr bwMode="auto">
          <a:xfrm>
            <a:off x="1544638" y="4918075"/>
            <a:ext cx="7564437" cy="422275"/>
          </a:xfrm>
          <a:prstGeom prst="rect">
            <a:avLst/>
          </a:prstGeom>
          <a:noFill/>
          <a:ln w="9525" algn="ctr">
            <a:noFill/>
            <a:miter lim="800000"/>
            <a:headEnd/>
            <a:tailEnd/>
          </a:ln>
        </p:spPr>
        <p:txBody>
          <a:bodyPr lIns="0" tIns="0" rIns="0" bIns="0" anchor="ctr"/>
          <a:lstStyle/>
          <a:p>
            <a:pPr algn="l" defTabSz="814388" eaLnBrk="1" hangingPunct="1"/>
            <a:r>
              <a:rPr lang="en-US" sz="1900" dirty="0" smtClean="0">
                <a:solidFill>
                  <a:srgbClr val="333333"/>
                </a:solidFill>
              </a:rPr>
              <a:t>Collaboration and Teamwork</a:t>
            </a:r>
            <a:endParaRPr lang="en-US" sz="1900" dirty="0">
              <a:solidFill>
                <a:srgbClr val="333333"/>
              </a:solidFill>
            </a:endParaRPr>
          </a:p>
        </p:txBody>
      </p:sp>
      <p:grpSp>
        <p:nvGrpSpPr>
          <p:cNvPr id="6" name="Group 38"/>
          <p:cNvGrpSpPr>
            <a:grpSpLocks/>
          </p:cNvGrpSpPr>
          <p:nvPr/>
        </p:nvGrpSpPr>
        <p:grpSpPr bwMode="auto">
          <a:xfrm>
            <a:off x="846138" y="4822825"/>
            <a:ext cx="612775" cy="612775"/>
            <a:chOff x="201" y="2605"/>
            <a:chExt cx="386" cy="386"/>
          </a:xfrm>
        </p:grpSpPr>
        <p:pic>
          <p:nvPicPr>
            <p:cNvPr id="4116" name="Picture 39" descr="circle_shadow1"/>
            <p:cNvPicPr>
              <a:picLocks noChangeAspect="1" noChangeArrowheads="1"/>
            </p:cNvPicPr>
            <p:nvPr/>
          </p:nvPicPr>
          <p:blipFill>
            <a:blip r:embed="rId4" cstate="print"/>
            <a:srcRect/>
            <a:stretch>
              <a:fillRect/>
            </a:stretch>
          </p:blipFill>
          <p:spPr bwMode="auto">
            <a:xfrm>
              <a:off x="201" y="2605"/>
              <a:ext cx="386" cy="386"/>
            </a:xfrm>
            <a:prstGeom prst="rect">
              <a:avLst/>
            </a:prstGeom>
            <a:noFill/>
            <a:ln w="9525">
              <a:noFill/>
              <a:miter lim="800000"/>
              <a:headEnd/>
              <a:tailEnd/>
            </a:ln>
          </p:spPr>
        </p:pic>
        <p:sp>
          <p:nvSpPr>
            <p:cNvPr id="4117" name="Oval 40"/>
            <p:cNvSpPr>
              <a:spLocks noChangeArrowheads="1"/>
            </p:cNvSpPr>
            <p:nvPr/>
          </p:nvSpPr>
          <p:spPr bwMode="auto">
            <a:xfrm>
              <a:off x="235" y="2629"/>
              <a:ext cx="318" cy="318"/>
            </a:xfrm>
            <a:prstGeom prst="ellipse">
              <a:avLst/>
            </a:prstGeom>
            <a:solidFill>
              <a:srgbClr val="FFFFFF"/>
            </a:solidFill>
            <a:ln w="9525" algn="ctr">
              <a:noFill/>
              <a:round/>
              <a:headEnd/>
              <a:tailEnd/>
            </a:ln>
          </p:spPr>
          <p:txBody>
            <a:bodyPr lIns="82124" tIns="41061" rIns="82124" bIns="41061" anchor="ctr">
              <a:spAutoFit/>
            </a:bodyPr>
            <a:lstStyle/>
            <a:p>
              <a:endParaRPr lang="en-US"/>
            </a:p>
          </p:txBody>
        </p:sp>
        <p:sp>
          <p:nvSpPr>
            <p:cNvPr id="4118" name="Oval 41"/>
            <p:cNvSpPr>
              <a:spLocks noChangeArrowheads="1"/>
            </p:cNvSpPr>
            <p:nvPr/>
          </p:nvSpPr>
          <p:spPr bwMode="auto">
            <a:xfrm>
              <a:off x="262" y="2656"/>
              <a:ext cx="264" cy="264"/>
            </a:xfrm>
            <a:prstGeom prst="ellipse">
              <a:avLst/>
            </a:prstGeom>
            <a:solidFill>
              <a:srgbClr val="497E2E"/>
            </a:solidFill>
            <a:ln w="9525" algn="ctr">
              <a:noFill/>
              <a:round/>
              <a:headEnd/>
              <a:tailEnd/>
            </a:ln>
          </p:spPr>
          <p:txBody>
            <a:bodyPr vert="eaVert" wrap="none" anchor="ctr"/>
            <a:lstStyle/>
            <a:p>
              <a:endParaRPr lang="en-US"/>
            </a:p>
          </p:txBody>
        </p:sp>
        <p:sp>
          <p:nvSpPr>
            <p:cNvPr id="4119" name="Oval 42"/>
            <p:cNvSpPr>
              <a:spLocks noChangeArrowheads="1"/>
            </p:cNvSpPr>
            <p:nvPr/>
          </p:nvSpPr>
          <p:spPr bwMode="auto">
            <a:xfrm>
              <a:off x="277" y="2671"/>
              <a:ext cx="234" cy="234"/>
            </a:xfrm>
            <a:prstGeom prst="ellipse">
              <a:avLst/>
            </a:prstGeom>
            <a:gradFill rotWithShape="1">
              <a:gsLst>
                <a:gs pos="0">
                  <a:srgbClr val="FFFFFF">
                    <a:alpha val="35001"/>
                  </a:srgbClr>
                </a:gs>
                <a:gs pos="100000">
                  <a:srgbClr val="FFFFFF">
                    <a:alpha val="0"/>
                  </a:srgbClr>
                </a:gs>
              </a:gsLst>
              <a:lin ang="5400000" scaled="1"/>
            </a:gradFill>
            <a:ln w="9525" algn="ctr">
              <a:noFill/>
              <a:round/>
              <a:headEnd/>
              <a:tailEnd/>
            </a:ln>
          </p:spPr>
          <p:txBody>
            <a:bodyPr wrap="none" lIns="73025" tIns="36511" rIns="73025" bIns="36511" anchor="ctr"/>
            <a:lstStyle/>
            <a:p>
              <a:endParaRPr lang="en-US"/>
            </a:p>
          </p:txBody>
        </p:sp>
        <p:sp>
          <p:nvSpPr>
            <p:cNvPr id="4120" name="Oval 43"/>
            <p:cNvSpPr>
              <a:spLocks noChangeArrowheads="1"/>
            </p:cNvSpPr>
            <p:nvPr/>
          </p:nvSpPr>
          <p:spPr bwMode="auto">
            <a:xfrm>
              <a:off x="328" y="2676"/>
              <a:ext cx="132" cy="96"/>
            </a:xfrm>
            <a:prstGeom prst="ellipse">
              <a:avLst/>
            </a:prstGeom>
            <a:gradFill rotWithShape="1">
              <a:gsLst>
                <a:gs pos="0">
                  <a:srgbClr val="FFFFFF">
                    <a:alpha val="35001"/>
                  </a:srgbClr>
                </a:gs>
                <a:gs pos="100000">
                  <a:srgbClr val="FFFFFF">
                    <a:alpha val="0"/>
                  </a:srgbClr>
                </a:gs>
              </a:gsLst>
              <a:lin ang="5400000" scaled="1"/>
            </a:gradFill>
            <a:ln w="9525" algn="ctr">
              <a:noFill/>
              <a:round/>
              <a:headEnd/>
              <a:tailEnd/>
            </a:ln>
          </p:spPr>
          <p:txBody>
            <a:bodyPr wrap="none" lIns="73025" tIns="36511" rIns="73025" bIns="36511" anchor="ctr"/>
            <a:lstStyle/>
            <a:p>
              <a:endParaRPr lang="en-US"/>
            </a:p>
          </p:txBody>
        </p:sp>
        <p:sp>
          <p:nvSpPr>
            <p:cNvPr id="4121" name="AutoShape 20"/>
            <p:cNvSpPr>
              <a:spLocks noChangeArrowheads="1"/>
            </p:cNvSpPr>
            <p:nvPr/>
          </p:nvSpPr>
          <p:spPr bwMode="auto">
            <a:xfrm>
              <a:off x="343" y="2720"/>
              <a:ext cx="106" cy="136"/>
            </a:xfrm>
            <a:prstGeom prst="chevron">
              <a:avLst>
                <a:gd name="adj" fmla="val 42426"/>
              </a:avLst>
            </a:prstGeom>
            <a:solidFill>
              <a:schemeClr val="tx2"/>
            </a:solidFill>
            <a:ln w="9525">
              <a:noFill/>
              <a:miter lim="800000"/>
              <a:headEnd/>
              <a:tailEnd/>
            </a:ln>
          </p:spPr>
          <p:txBody>
            <a:bodyPr wrap="none" anchor="ctr"/>
            <a:lstStyle/>
            <a:p>
              <a:pPr algn="l" eaLnBrk="1" hangingPunct="1">
                <a:lnSpc>
                  <a:spcPct val="100000"/>
                </a:lnSpc>
              </a:pPr>
              <a:endParaRPr lang="en-US">
                <a:solidFill>
                  <a:schemeClr val="bg1"/>
                </a:solidFill>
              </a:endParaRPr>
            </a:p>
          </p:txBody>
        </p:sp>
      </p:grpSp>
      <p:pic>
        <p:nvPicPr>
          <p:cNvPr id="4115" name="Picture 67" descr="HAF16791"/>
          <p:cNvPicPr>
            <a:picLocks noChangeAspect="1" noChangeArrowheads="1"/>
          </p:cNvPicPr>
          <p:nvPr/>
        </p:nvPicPr>
        <p:blipFill>
          <a:blip r:embed="rId5" cstate="print"/>
          <a:srcRect/>
          <a:stretch>
            <a:fillRect/>
          </a:stretch>
        </p:blipFill>
        <p:spPr bwMode="auto">
          <a:xfrm>
            <a:off x="5857875" y="3429000"/>
            <a:ext cx="3286125" cy="3421063"/>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6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8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10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12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par>
                          <p:cTn id="25" fill="hold">
                            <p:stCondLst>
                              <p:cond delay="2200"/>
                            </p:stCondLst>
                            <p:childTnLst>
                              <p:par>
                                <p:cTn id="26" presetID="10" presetClass="entr" presetSubtype="0" fill="hold" grpId="0" nodeType="afterEffect">
                                  <p:stCondLst>
                                    <p:cond delay="0"/>
                                  </p:stCondLst>
                                  <p:childTnLst>
                                    <p:set>
                                      <p:cBhvr>
                                        <p:cTn id="27" dur="1" fill="hold">
                                          <p:stCondLst>
                                            <p:cond delay="0"/>
                                          </p:stCondLst>
                                        </p:cTn>
                                        <p:tgtEl>
                                          <p:spTgt spid="1158154"/>
                                        </p:tgtEl>
                                        <p:attrNameLst>
                                          <p:attrName>style.visibility</p:attrName>
                                        </p:attrNameLst>
                                      </p:cBhvr>
                                      <p:to>
                                        <p:strVal val="visible"/>
                                      </p:to>
                                    </p:set>
                                    <p:animEffect transition="in" filter="fade">
                                      <p:cBhvr>
                                        <p:cTn id="28" dur="500"/>
                                        <p:tgtEl>
                                          <p:spTgt spid="1158154"/>
                                        </p:tgtEl>
                                      </p:cBhvr>
                                    </p:animEffect>
                                  </p:childTnLst>
                                </p:cTn>
                              </p:par>
                            </p:childTnLst>
                          </p:cTn>
                        </p:par>
                        <p:par>
                          <p:cTn id="29" fill="hold">
                            <p:stCondLst>
                              <p:cond delay="2700"/>
                            </p:stCondLst>
                            <p:childTnLst>
                              <p:par>
                                <p:cTn id="30" presetID="10" presetClass="entr" presetSubtype="0" fill="hold" grpId="0" nodeType="afterEffect">
                                  <p:stCondLst>
                                    <p:cond delay="0"/>
                                  </p:stCondLst>
                                  <p:childTnLst>
                                    <p:set>
                                      <p:cBhvr>
                                        <p:cTn id="31" dur="1" fill="hold">
                                          <p:stCondLst>
                                            <p:cond delay="0"/>
                                          </p:stCondLst>
                                        </p:cTn>
                                        <p:tgtEl>
                                          <p:spTgt spid="1158163"/>
                                        </p:tgtEl>
                                        <p:attrNameLst>
                                          <p:attrName>style.visibility</p:attrName>
                                        </p:attrNameLst>
                                      </p:cBhvr>
                                      <p:to>
                                        <p:strVal val="visible"/>
                                      </p:to>
                                    </p:set>
                                    <p:animEffect transition="in" filter="fade">
                                      <p:cBhvr>
                                        <p:cTn id="32" dur="500"/>
                                        <p:tgtEl>
                                          <p:spTgt spid="1158163"/>
                                        </p:tgtEl>
                                      </p:cBhvr>
                                    </p:animEffect>
                                  </p:childTnLst>
                                </p:cTn>
                              </p:par>
                            </p:childTnLst>
                          </p:cTn>
                        </p:par>
                        <p:par>
                          <p:cTn id="33" fill="hold">
                            <p:stCondLst>
                              <p:cond delay="3200"/>
                            </p:stCondLst>
                            <p:childTnLst>
                              <p:par>
                                <p:cTn id="34" presetID="10" presetClass="entr" presetSubtype="0" fill="hold" grpId="0" nodeType="afterEffect">
                                  <p:stCondLst>
                                    <p:cond delay="0"/>
                                  </p:stCondLst>
                                  <p:childTnLst>
                                    <p:set>
                                      <p:cBhvr>
                                        <p:cTn id="35" dur="1" fill="hold">
                                          <p:stCondLst>
                                            <p:cond delay="0"/>
                                          </p:stCondLst>
                                        </p:cTn>
                                        <p:tgtEl>
                                          <p:spTgt spid="1158172"/>
                                        </p:tgtEl>
                                        <p:attrNameLst>
                                          <p:attrName>style.visibility</p:attrName>
                                        </p:attrNameLst>
                                      </p:cBhvr>
                                      <p:to>
                                        <p:strVal val="visible"/>
                                      </p:to>
                                    </p:set>
                                    <p:animEffect transition="in" filter="fade">
                                      <p:cBhvr>
                                        <p:cTn id="36" dur="500"/>
                                        <p:tgtEl>
                                          <p:spTgt spid="1158172"/>
                                        </p:tgtEl>
                                      </p:cBhvr>
                                    </p:animEffect>
                                  </p:childTnLst>
                                </p:cTn>
                              </p:par>
                            </p:childTnLst>
                          </p:cTn>
                        </p:par>
                        <p:par>
                          <p:cTn id="37" fill="hold">
                            <p:stCondLst>
                              <p:cond delay="3700"/>
                            </p:stCondLst>
                            <p:childTnLst>
                              <p:par>
                                <p:cTn id="38" presetID="10" presetClass="entr" presetSubtype="0" fill="hold" grpId="0" nodeType="afterEffect">
                                  <p:stCondLst>
                                    <p:cond delay="0"/>
                                  </p:stCondLst>
                                  <p:childTnLst>
                                    <p:set>
                                      <p:cBhvr>
                                        <p:cTn id="39" dur="1" fill="hold">
                                          <p:stCondLst>
                                            <p:cond delay="0"/>
                                          </p:stCondLst>
                                        </p:cTn>
                                        <p:tgtEl>
                                          <p:spTgt spid="1158181"/>
                                        </p:tgtEl>
                                        <p:attrNameLst>
                                          <p:attrName>style.visibility</p:attrName>
                                        </p:attrNameLst>
                                      </p:cBhvr>
                                      <p:to>
                                        <p:strVal val="visible"/>
                                      </p:to>
                                    </p:set>
                                    <p:animEffect transition="in" filter="fade">
                                      <p:cBhvr>
                                        <p:cTn id="40" dur="500"/>
                                        <p:tgtEl>
                                          <p:spTgt spid="1158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8154" grpId="0"/>
      <p:bldP spid="1158163" grpId="0"/>
      <p:bldP spid="1158172" grpId="0"/>
      <p:bldP spid="115818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07" y="220047"/>
            <a:ext cx="8229600" cy="1143000"/>
          </a:xfrm>
        </p:spPr>
        <p:txBody>
          <a:bodyPr/>
          <a:lstStyle/>
          <a:p>
            <a:r>
              <a:rPr lang="en-US" dirty="0" smtClean="0"/>
              <a:t>Sample </a:t>
            </a:r>
            <a:r>
              <a:rPr lang="en-US" dirty="0" smtClean="0"/>
              <a:t>RACI – Build Phase</a:t>
            </a:r>
            <a:endParaRPr lang="en-US" dirty="0"/>
          </a:p>
        </p:txBody>
      </p:sp>
      <p:pic>
        <p:nvPicPr>
          <p:cNvPr id="3074" name="Picture 2"/>
          <p:cNvPicPr>
            <a:picLocks noGrp="1" noChangeAspect="1" noChangeArrowheads="1"/>
          </p:cNvPicPr>
          <p:nvPr>
            <p:ph idx="1"/>
          </p:nvPr>
        </p:nvPicPr>
        <p:blipFill>
          <a:blip r:embed="rId2" cstate="print"/>
          <a:srcRect l="2695" t="21033" r="36242" b="43687"/>
          <a:stretch>
            <a:fillRect/>
          </a:stretch>
        </p:blipFill>
        <p:spPr bwMode="auto">
          <a:xfrm>
            <a:off x="0" y="1473957"/>
            <a:ext cx="9144000" cy="45447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07" y="220047"/>
            <a:ext cx="8229600" cy="1143000"/>
          </a:xfrm>
        </p:spPr>
        <p:txBody>
          <a:bodyPr/>
          <a:lstStyle/>
          <a:p>
            <a:r>
              <a:rPr lang="en-US" dirty="0" smtClean="0"/>
              <a:t>Sample </a:t>
            </a:r>
            <a:r>
              <a:rPr lang="en-US" dirty="0" smtClean="0"/>
              <a:t>RACI – Test Phase</a:t>
            </a:r>
            <a:endParaRPr lang="en-US" dirty="0"/>
          </a:p>
        </p:txBody>
      </p:sp>
      <p:pic>
        <p:nvPicPr>
          <p:cNvPr id="5122" name="Picture 2"/>
          <p:cNvPicPr>
            <a:picLocks noGrp="1" noChangeAspect="1" noChangeArrowheads="1"/>
          </p:cNvPicPr>
          <p:nvPr>
            <p:ph idx="1"/>
          </p:nvPr>
        </p:nvPicPr>
        <p:blipFill>
          <a:blip r:embed="rId2" cstate="print"/>
          <a:srcRect l="2695" t="19525" r="36242" b="45194"/>
          <a:stretch>
            <a:fillRect/>
          </a:stretch>
        </p:blipFill>
        <p:spPr bwMode="auto">
          <a:xfrm>
            <a:off x="1" y="968989"/>
            <a:ext cx="9144000" cy="45310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07" y="220047"/>
            <a:ext cx="8229600" cy="1143000"/>
          </a:xfrm>
        </p:spPr>
        <p:txBody>
          <a:bodyPr/>
          <a:lstStyle/>
          <a:p>
            <a:r>
              <a:rPr lang="en-US" dirty="0" smtClean="0"/>
              <a:t>Sample </a:t>
            </a:r>
            <a:r>
              <a:rPr lang="en-US" dirty="0" smtClean="0"/>
              <a:t>RACI – Train Users &amp; Deploy</a:t>
            </a:r>
            <a:endParaRPr lang="en-US" dirty="0"/>
          </a:p>
        </p:txBody>
      </p:sp>
      <p:pic>
        <p:nvPicPr>
          <p:cNvPr id="4098" name="Picture 2"/>
          <p:cNvPicPr>
            <a:picLocks noGrp="1" noChangeAspect="1" noChangeArrowheads="1"/>
          </p:cNvPicPr>
          <p:nvPr>
            <p:ph idx="1"/>
          </p:nvPr>
        </p:nvPicPr>
        <p:blipFill>
          <a:blip r:embed="rId2" cstate="print"/>
          <a:srcRect l="1941" t="20430" r="36619" b="33434"/>
          <a:stretch>
            <a:fillRect/>
          </a:stretch>
        </p:blipFill>
        <p:spPr bwMode="auto">
          <a:xfrm>
            <a:off x="0" y="1310185"/>
            <a:ext cx="9043740" cy="46811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topglow"/>
          <p:cNvPicPr>
            <a:picLocks noChangeAspect="1" noChangeArrowheads="1"/>
          </p:cNvPicPr>
          <p:nvPr/>
        </p:nvPicPr>
        <p:blipFill>
          <a:blip r:embed="rId3" cstate="print"/>
          <a:srcRect/>
          <a:stretch>
            <a:fillRect/>
          </a:stretch>
        </p:blipFill>
        <p:spPr bwMode="auto">
          <a:xfrm>
            <a:off x="0" y="1600200"/>
            <a:ext cx="9144000" cy="2743200"/>
          </a:xfrm>
          <a:prstGeom prst="rect">
            <a:avLst/>
          </a:prstGeom>
          <a:noFill/>
          <a:ln w="9525">
            <a:noFill/>
            <a:miter lim="800000"/>
            <a:headEnd/>
            <a:tailEnd/>
          </a:ln>
        </p:spPr>
      </p:pic>
      <p:pic>
        <p:nvPicPr>
          <p:cNvPr id="17411" name="Picture 63" descr="line"/>
          <p:cNvPicPr>
            <a:picLocks noChangeAspect="1" noChangeArrowheads="1"/>
          </p:cNvPicPr>
          <p:nvPr/>
        </p:nvPicPr>
        <p:blipFill>
          <a:blip r:embed="rId4" cstate="print"/>
          <a:srcRect/>
          <a:stretch>
            <a:fillRect/>
          </a:stretch>
        </p:blipFill>
        <p:spPr bwMode="auto">
          <a:xfrm>
            <a:off x="285750" y="1592263"/>
            <a:ext cx="8572500" cy="19050"/>
          </a:xfrm>
          <a:prstGeom prst="rect">
            <a:avLst/>
          </a:prstGeom>
          <a:noFill/>
          <a:ln w="9525">
            <a:noFill/>
            <a:miter lim="800000"/>
            <a:headEnd/>
            <a:tailEnd/>
          </a:ln>
        </p:spPr>
      </p:pic>
      <p:sp>
        <p:nvSpPr>
          <p:cNvPr id="17412" name="Oval 3"/>
          <p:cNvSpPr>
            <a:spLocks noChangeArrowheads="1"/>
          </p:cNvSpPr>
          <p:nvPr/>
        </p:nvSpPr>
        <p:spPr bwMode="auto">
          <a:xfrm flipV="1">
            <a:off x="0" y="1379538"/>
            <a:ext cx="9144000" cy="433387"/>
          </a:xfrm>
          <a:prstGeom prst="ellipse">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rot="10800000" wrap="none" lIns="73025" tIns="36511" rIns="73025" bIns="36511" anchor="ctr"/>
          <a:lstStyle/>
          <a:p>
            <a:endParaRPr lang="en-US"/>
          </a:p>
        </p:txBody>
      </p:sp>
      <p:pic>
        <p:nvPicPr>
          <p:cNvPr id="17413" name="Picture 11" descr="HAE18101"/>
          <p:cNvPicPr>
            <a:picLocks noChangeAspect="1" noChangeArrowheads="1"/>
          </p:cNvPicPr>
          <p:nvPr/>
        </p:nvPicPr>
        <p:blipFill>
          <a:blip r:embed="rId5" cstate="print"/>
          <a:srcRect/>
          <a:stretch>
            <a:fillRect/>
          </a:stretch>
        </p:blipFill>
        <p:spPr bwMode="auto">
          <a:xfrm>
            <a:off x="4786313" y="1587500"/>
            <a:ext cx="4357687" cy="2767013"/>
          </a:xfrm>
          <a:prstGeom prst="rect">
            <a:avLst/>
          </a:prstGeom>
          <a:noFill/>
          <a:ln w="9525">
            <a:noFill/>
            <a:miter lim="800000"/>
            <a:headEnd/>
            <a:tailEnd/>
          </a:ln>
        </p:spPr>
      </p:pic>
      <p:sp>
        <p:nvSpPr>
          <p:cNvPr id="17414" name="Rectangle 6"/>
          <p:cNvSpPr>
            <a:spLocks noGrp="1" noChangeArrowheads="1"/>
          </p:cNvSpPr>
          <p:nvPr>
            <p:ph type="ctrTitle"/>
          </p:nvPr>
        </p:nvSpPr>
        <p:spPr bwMode="white">
          <a:xfrm>
            <a:off x="473453" y="1736678"/>
            <a:ext cx="5981937" cy="830263"/>
          </a:xfrm>
          <a:noFill/>
        </p:spPr>
        <p:txBody>
          <a:bodyPr anchor="ctr"/>
          <a:lstStyle/>
          <a:p>
            <a:pPr eaLnBrk="1" hangingPunct="1"/>
            <a:r>
              <a:rPr lang="en-US" altLang="ja-JP" b="0" dirty="0" smtClean="0">
                <a:solidFill>
                  <a:srgbClr val="FFFFFF"/>
                </a:solidFill>
                <a:ea typeface="ＭＳ Ｐゴシック" charset="-128"/>
              </a:rPr>
              <a:t>Hyperion Center of Excellence</a:t>
            </a:r>
            <a:endParaRPr lang="en-US" b="0" dirty="0" smtClean="0">
              <a:solidFill>
                <a:srgbClr val="FFFFFF"/>
              </a:solidFill>
              <a:ea typeface="ＭＳ Ｐゴシック" charset="-128"/>
            </a:endParaRPr>
          </a:p>
        </p:txBody>
      </p:sp>
      <p:sp>
        <p:nvSpPr>
          <p:cNvPr id="17415" name="Oval 3"/>
          <p:cNvSpPr>
            <a:spLocks noChangeArrowheads="1"/>
          </p:cNvSpPr>
          <p:nvPr/>
        </p:nvSpPr>
        <p:spPr bwMode="auto">
          <a:xfrm>
            <a:off x="0" y="4191000"/>
            <a:ext cx="9144000" cy="433388"/>
          </a:xfrm>
          <a:prstGeom prst="ellipse">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endParaRPr lang="en-US"/>
          </a:p>
        </p:txBody>
      </p:sp>
      <p:pic>
        <p:nvPicPr>
          <p:cNvPr id="17416" name="Picture 62" descr="line"/>
          <p:cNvPicPr>
            <a:picLocks noChangeAspect="1" noChangeArrowheads="1"/>
          </p:cNvPicPr>
          <p:nvPr/>
        </p:nvPicPr>
        <p:blipFill>
          <a:blip r:embed="rId4" cstate="print"/>
          <a:srcRect/>
          <a:stretch>
            <a:fillRect/>
          </a:stretch>
        </p:blipFill>
        <p:spPr bwMode="auto">
          <a:xfrm>
            <a:off x="285750" y="4335463"/>
            <a:ext cx="8572500" cy="19050"/>
          </a:xfrm>
          <a:prstGeom prst="rect">
            <a:avLst/>
          </a:prstGeom>
          <a:noFill/>
          <a:ln w="9525">
            <a:noFill/>
            <a:miter lim="800000"/>
            <a:headEnd/>
            <a:tailEnd/>
          </a:ln>
        </p:spPr>
      </p:pic>
      <p:sp>
        <p:nvSpPr>
          <p:cNvPr id="17417" name="Rectangle 9"/>
          <p:cNvSpPr>
            <a:spLocks noChangeArrowheads="1"/>
          </p:cNvSpPr>
          <p:nvPr/>
        </p:nvSpPr>
        <p:spPr bwMode="auto">
          <a:xfrm>
            <a:off x="0" y="0"/>
            <a:ext cx="9144000" cy="1219200"/>
          </a:xfrm>
          <a:prstGeom prst="rect">
            <a:avLst/>
          </a:prstGeom>
          <a:solidFill>
            <a:schemeClr val="bg1"/>
          </a:solidFill>
          <a:ln w="9525" algn="ctr">
            <a:noFill/>
            <a:miter lim="800000"/>
            <a:headEnd/>
            <a:tailEnd/>
          </a:ln>
        </p:spPr>
        <p:txBody>
          <a:bodyPr lIns="82124" tIns="41061" rIns="82124" bIns="41061" anchor="ctr">
            <a:spAutoFit/>
          </a:bodyPr>
          <a:lstStyle/>
          <a:p>
            <a:endParaRPr lang="en-US"/>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Hyperion COE</a:t>
            </a:r>
            <a:br>
              <a:rPr lang="en-US" dirty="0" smtClean="0"/>
            </a:br>
            <a:r>
              <a:rPr lang="en-US" dirty="0" smtClean="0"/>
              <a:t>What does it do?</a:t>
            </a:r>
            <a:endParaRPr lang="en-US" dirty="0"/>
          </a:p>
        </p:txBody>
      </p:sp>
      <p:sp>
        <p:nvSpPr>
          <p:cNvPr id="3" name="Content Placeholder 2"/>
          <p:cNvSpPr>
            <a:spLocks noGrp="1"/>
          </p:cNvSpPr>
          <p:nvPr>
            <p:ph idx="1"/>
          </p:nvPr>
        </p:nvSpPr>
        <p:spPr/>
        <p:txBody>
          <a:bodyPr/>
          <a:lstStyle/>
          <a:p>
            <a:r>
              <a:rPr lang="en-US" dirty="0" smtClean="0"/>
              <a:t>Centralize and leverage expertise</a:t>
            </a:r>
          </a:p>
          <a:p>
            <a:r>
              <a:rPr lang="en-US" dirty="0" smtClean="0"/>
              <a:t>Develop talent</a:t>
            </a:r>
          </a:p>
          <a:p>
            <a:r>
              <a:rPr lang="en-US" dirty="0" smtClean="0"/>
              <a:t>Standardize methodologies</a:t>
            </a:r>
          </a:p>
          <a:p>
            <a:r>
              <a:rPr lang="en-US" dirty="0" smtClean="0"/>
              <a:t>Govern hierarchies</a:t>
            </a:r>
          </a:p>
          <a:p>
            <a:r>
              <a:rPr lang="en-US" dirty="0" smtClean="0"/>
              <a:t>Adopt best practices</a:t>
            </a:r>
          </a:p>
          <a:p>
            <a:r>
              <a:rPr lang="en-US" dirty="0" smtClean="0"/>
              <a:t>Improve documentation</a:t>
            </a:r>
            <a:endParaRPr lang="en-US" dirty="0"/>
          </a:p>
        </p:txBody>
      </p:sp>
      <p:sp>
        <p:nvSpPr>
          <p:cNvPr id="5" name="Curved Down Arrow 4"/>
          <p:cNvSpPr/>
          <p:nvPr/>
        </p:nvSpPr>
        <p:spPr bwMode="auto">
          <a:xfrm rot="17313155">
            <a:off x="5732060" y="1583140"/>
            <a:ext cx="2947916" cy="2088108"/>
          </a:xfrm>
          <a:prstGeom prst="curvedDownArrow">
            <a:avLst/>
          </a:prstGeom>
          <a:solidFill>
            <a:schemeClr val="accent2">
              <a:lumMod val="60000"/>
              <a:lumOff val="40000"/>
            </a:schemeClr>
          </a:solidFill>
          <a:ln w="19050" cap="flat" cmpd="sng" algn="ctr">
            <a:solidFill>
              <a:srgbClr val="A0C02A"/>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1300" b="0" i="0" u="none" strike="noStrike" cap="none" normalizeH="0" baseline="0" smtClean="0">
              <a:ln>
                <a:noFill/>
              </a:ln>
              <a:solidFill>
                <a:srgbClr val="AB7E0D"/>
              </a:solidFill>
              <a:effectLst/>
              <a:latin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Hyperion COE</a:t>
            </a:r>
            <a:br>
              <a:rPr lang="en-US" dirty="0" smtClean="0"/>
            </a:br>
            <a:r>
              <a:rPr lang="en-US" dirty="0" smtClean="0"/>
              <a:t>How to get it started</a:t>
            </a:r>
            <a:endParaRPr lang="en-US" dirty="0"/>
          </a:p>
        </p:txBody>
      </p:sp>
      <p:sp>
        <p:nvSpPr>
          <p:cNvPr id="3" name="Content Placeholder 2"/>
          <p:cNvSpPr>
            <a:spLocks noGrp="1"/>
          </p:cNvSpPr>
          <p:nvPr>
            <p:ph idx="1"/>
          </p:nvPr>
        </p:nvSpPr>
        <p:spPr/>
        <p:txBody>
          <a:bodyPr/>
          <a:lstStyle/>
          <a:p>
            <a:r>
              <a:rPr lang="en-US" dirty="0" smtClean="0"/>
              <a:t>From the very first project</a:t>
            </a:r>
          </a:p>
          <a:p>
            <a:r>
              <a:rPr lang="en-US" dirty="0" smtClean="0"/>
              <a:t>Think leverage, recycle, reduce, reuse</a:t>
            </a:r>
          </a:p>
          <a:p>
            <a:r>
              <a:rPr lang="en-US" dirty="0" smtClean="0"/>
              <a:t>Document lessons learned</a:t>
            </a:r>
          </a:p>
          <a:p>
            <a:r>
              <a:rPr lang="en-US" dirty="0" smtClean="0"/>
              <a:t>Adopt best practices</a:t>
            </a:r>
          </a:p>
          <a:p>
            <a:r>
              <a:rPr lang="en-US" dirty="0" smtClean="0"/>
              <a:t>Continuous Process Improvement</a:t>
            </a:r>
            <a:endParaRPr lang="en-US" dirty="0"/>
          </a:p>
        </p:txBody>
      </p:sp>
      <p:sp>
        <p:nvSpPr>
          <p:cNvPr id="4" name="Lightning Bolt 3"/>
          <p:cNvSpPr/>
          <p:nvPr/>
        </p:nvSpPr>
        <p:spPr bwMode="auto">
          <a:xfrm>
            <a:off x="6073254" y="941696"/>
            <a:ext cx="2361062" cy="4517408"/>
          </a:xfrm>
          <a:prstGeom prst="lightningBolt">
            <a:avLst/>
          </a:prstGeom>
          <a:solidFill>
            <a:srgbClr val="FFFF00"/>
          </a:solidFill>
          <a:ln w="19050" cap="flat" cmpd="sng" algn="ctr">
            <a:solidFill>
              <a:srgbClr val="A0C02A"/>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1300" b="0" i="0" u="none" strike="noStrike" cap="none" normalizeH="0" baseline="0" smtClean="0">
              <a:ln>
                <a:noFill/>
              </a:ln>
              <a:solidFill>
                <a:srgbClr val="AB7E0D"/>
              </a:solidFill>
              <a:effectLst/>
              <a:latin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Hyperion COE</a:t>
            </a:r>
            <a:br>
              <a:rPr lang="en-US" dirty="0" smtClean="0"/>
            </a:br>
            <a:r>
              <a:rPr lang="en-US" dirty="0" smtClean="0"/>
              <a:t>Results</a:t>
            </a:r>
            <a:endParaRPr lang="en-US" dirty="0"/>
          </a:p>
        </p:txBody>
      </p:sp>
      <p:sp>
        <p:nvSpPr>
          <p:cNvPr id="3" name="Content Placeholder 2"/>
          <p:cNvSpPr>
            <a:spLocks noGrp="1"/>
          </p:cNvSpPr>
          <p:nvPr>
            <p:ph idx="1"/>
          </p:nvPr>
        </p:nvSpPr>
        <p:spPr/>
        <p:txBody>
          <a:bodyPr/>
          <a:lstStyle/>
          <a:p>
            <a:r>
              <a:rPr lang="en-US" dirty="0" smtClean="0"/>
              <a:t>Happier Developers</a:t>
            </a:r>
          </a:p>
          <a:p>
            <a:r>
              <a:rPr lang="en-US" dirty="0" smtClean="0"/>
              <a:t>Happier Users</a:t>
            </a:r>
          </a:p>
          <a:p>
            <a:r>
              <a:rPr lang="en-US" dirty="0" smtClean="0"/>
              <a:t>Faster Ramp up for Projects</a:t>
            </a:r>
          </a:p>
          <a:p>
            <a:r>
              <a:rPr lang="en-US" dirty="0" smtClean="0"/>
              <a:t>Lower Project Costs</a:t>
            </a:r>
          </a:p>
          <a:p>
            <a:r>
              <a:rPr lang="en-US" dirty="0" smtClean="0"/>
              <a:t>Easier organization adoption</a:t>
            </a:r>
          </a:p>
          <a:p>
            <a:r>
              <a:rPr lang="en-US" dirty="0" smtClean="0"/>
              <a:t>Happier Executive Sponsors</a:t>
            </a:r>
          </a:p>
          <a:p>
            <a:endParaRPr lang="en-US" dirty="0" smtClean="0"/>
          </a:p>
          <a:p>
            <a:endParaRPr lang="en-US" dirty="0"/>
          </a:p>
        </p:txBody>
      </p:sp>
      <p:sp>
        <p:nvSpPr>
          <p:cNvPr id="4" name="Smiley Face 3"/>
          <p:cNvSpPr/>
          <p:nvPr/>
        </p:nvSpPr>
        <p:spPr bwMode="auto">
          <a:xfrm>
            <a:off x="3916908" y="354840"/>
            <a:ext cx="2361063" cy="2333767"/>
          </a:xfrm>
          <a:prstGeom prst="smileyFace">
            <a:avLst/>
          </a:prstGeom>
          <a:solidFill>
            <a:srgbClr val="FFFF00"/>
          </a:solidFill>
          <a:ln w="38100" cap="flat" cmpd="sng" algn="ctr">
            <a:solidFill>
              <a:schemeClr val="bg1"/>
            </a:solidFill>
            <a:prstDash val="solid"/>
            <a:round/>
            <a:headEnd type="none" w="med" len="med"/>
            <a:tailEnd type="none" w="med" len="med"/>
          </a:ln>
          <a:effectLst/>
          <a:scene3d>
            <a:camera prst="orthographicFront"/>
            <a:lightRig rig="threePt" dir="t"/>
          </a:scene3d>
          <a:sp3d>
            <a:bevelT/>
          </a:sp3d>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1300" b="0" i="0" u="none" strike="noStrike" cap="none" normalizeH="0" baseline="0" smtClean="0">
              <a:ln>
                <a:noFill/>
              </a:ln>
              <a:solidFill>
                <a:srgbClr val="AB7E0D"/>
              </a:solidFill>
              <a:effectLst/>
              <a:latin typeface="Arial" charset="0"/>
            </a:endParaRPr>
          </a:p>
        </p:txBody>
      </p:sp>
      <p:sp>
        <p:nvSpPr>
          <p:cNvPr id="5" name="Smiley Face 4"/>
          <p:cNvSpPr/>
          <p:nvPr/>
        </p:nvSpPr>
        <p:spPr bwMode="auto">
          <a:xfrm>
            <a:off x="4847231" y="3905534"/>
            <a:ext cx="2361063" cy="2333767"/>
          </a:xfrm>
          <a:prstGeom prst="smileyFace">
            <a:avLst/>
          </a:prstGeom>
          <a:solidFill>
            <a:srgbClr val="FFC000"/>
          </a:solidFill>
          <a:ln w="38100" cap="flat" cmpd="sng" algn="ctr">
            <a:solidFill>
              <a:schemeClr val="bg1"/>
            </a:solidFill>
            <a:prstDash val="solid"/>
            <a:round/>
            <a:headEnd type="none" w="med" len="med"/>
            <a:tailEnd type="none" w="med" len="med"/>
          </a:ln>
          <a:effectLst/>
          <a:scene3d>
            <a:camera prst="orthographicFront"/>
            <a:lightRig rig="threePt" dir="t"/>
          </a:scene3d>
          <a:sp3d>
            <a:bevelT/>
          </a:sp3d>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1300" b="0" i="0" u="none" strike="noStrike" cap="none" normalizeH="0" baseline="0" smtClean="0">
              <a:ln>
                <a:noFill/>
              </a:ln>
              <a:solidFill>
                <a:srgbClr val="AB7E0D"/>
              </a:solidFill>
              <a:effectLst/>
              <a:latin typeface="Arial" charset="0"/>
            </a:endParaRPr>
          </a:p>
        </p:txBody>
      </p:sp>
      <p:sp>
        <p:nvSpPr>
          <p:cNvPr id="6" name="Smiley Face 5"/>
          <p:cNvSpPr/>
          <p:nvPr/>
        </p:nvSpPr>
        <p:spPr bwMode="auto">
          <a:xfrm>
            <a:off x="3416490" y="4783541"/>
            <a:ext cx="2361063" cy="2333767"/>
          </a:xfrm>
          <a:prstGeom prst="smileyFace">
            <a:avLst/>
          </a:prstGeom>
          <a:solidFill>
            <a:srgbClr val="7030A0"/>
          </a:solidFill>
          <a:ln w="38100" cap="flat" cmpd="sng" algn="ctr">
            <a:solidFill>
              <a:schemeClr val="bg1"/>
            </a:solidFill>
            <a:prstDash val="solid"/>
            <a:round/>
            <a:headEnd type="none" w="med" len="med"/>
            <a:tailEnd type="none" w="med" len="med"/>
          </a:ln>
          <a:effectLst/>
          <a:scene3d>
            <a:camera prst="orthographicFront"/>
            <a:lightRig rig="threePt" dir="t"/>
          </a:scene3d>
          <a:sp3d>
            <a:bevelT/>
          </a:sp3d>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1300" b="0" i="0" u="none" strike="noStrike" cap="none" normalizeH="0" baseline="0" smtClean="0">
              <a:ln>
                <a:noFill/>
              </a:ln>
              <a:solidFill>
                <a:srgbClr val="AB7E0D"/>
              </a:solidFill>
              <a:effectLst/>
              <a:latin typeface="Arial" charset="0"/>
            </a:endParaRPr>
          </a:p>
        </p:txBody>
      </p:sp>
      <p:sp>
        <p:nvSpPr>
          <p:cNvPr id="7" name="Smiley Face 6"/>
          <p:cNvSpPr/>
          <p:nvPr/>
        </p:nvSpPr>
        <p:spPr bwMode="auto">
          <a:xfrm>
            <a:off x="6455391" y="3282287"/>
            <a:ext cx="2361063" cy="2333767"/>
          </a:xfrm>
          <a:prstGeom prst="smileyFace">
            <a:avLst/>
          </a:prstGeom>
          <a:solidFill>
            <a:srgbClr val="0070C0"/>
          </a:solidFill>
          <a:ln w="38100" cap="flat" cmpd="sng" algn="ctr">
            <a:solidFill>
              <a:schemeClr val="bg1"/>
            </a:solidFill>
            <a:prstDash val="solid"/>
            <a:round/>
            <a:headEnd type="none" w="med" len="med"/>
            <a:tailEnd type="none" w="med" len="med"/>
          </a:ln>
          <a:effectLst/>
          <a:scene3d>
            <a:camera prst="orthographicFront"/>
            <a:lightRig rig="threePt" dir="t"/>
          </a:scene3d>
          <a:sp3d>
            <a:bevelT/>
          </a:sp3d>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1300" b="0" i="0" u="none" strike="noStrike" cap="none" normalizeH="0" baseline="0" smtClean="0">
              <a:ln>
                <a:noFill/>
              </a:ln>
              <a:solidFill>
                <a:srgbClr val="AB7E0D"/>
              </a:solidFill>
              <a:effectLst/>
              <a:latin typeface="Arial" charset="0"/>
            </a:endParaRPr>
          </a:p>
        </p:txBody>
      </p:sp>
      <p:sp>
        <p:nvSpPr>
          <p:cNvPr id="8" name="Smiley Face 7"/>
          <p:cNvSpPr/>
          <p:nvPr/>
        </p:nvSpPr>
        <p:spPr bwMode="auto">
          <a:xfrm>
            <a:off x="5008728" y="1858368"/>
            <a:ext cx="2361063" cy="2333767"/>
          </a:xfrm>
          <a:prstGeom prst="smileyFace">
            <a:avLst/>
          </a:prstGeom>
          <a:solidFill>
            <a:schemeClr val="accent2">
              <a:lumMod val="60000"/>
              <a:lumOff val="40000"/>
            </a:schemeClr>
          </a:solidFill>
          <a:ln w="38100" cap="flat" cmpd="sng" algn="ctr">
            <a:solidFill>
              <a:schemeClr val="bg1"/>
            </a:solidFill>
            <a:prstDash val="solid"/>
            <a:round/>
            <a:headEnd type="none" w="med" len="med"/>
            <a:tailEnd type="none" w="med" len="med"/>
          </a:ln>
          <a:effectLst/>
          <a:scene3d>
            <a:camera prst="orthographicFront"/>
            <a:lightRig rig="threePt" dir="t"/>
          </a:scene3d>
          <a:sp3d>
            <a:bevelT/>
          </a:sp3d>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1300" b="0" i="0" u="none" strike="noStrike" cap="none" normalizeH="0" baseline="0" smtClean="0">
              <a:ln>
                <a:noFill/>
              </a:ln>
              <a:solidFill>
                <a:srgbClr val="AB7E0D"/>
              </a:solidFill>
              <a:effectLst/>
              <a:latin typeface="Arial" charset="0"/>
            </a:endParaRPr>
          </a:p>
        </p:txBody>
      </p:sp>
      <p:sp>
        <p:nvSpPr>
          <p:cNvPr id="9" name="Smiley Face 8"/>
          <p:cNvSpPr/>
          <p:nvPr/>
        </p:nvSpPr>
        <p:spPr bwMode="auto">
          <a:xfrm>
            <a:off x="6428095" y="837062"/>
            <a:ext cx="2361063" cy="2333767"/>
          </a:xfrm>
          <a:prstGeom prst="smileyFace">
            <a:avLst/>
          </a:prstGeom>
          <a:solidFill>
            <a:srgbClr val="00B050"/>
          </a:solidFill>
          <a:ln w="38100" cap="flat" cmpd="sng" algn="ctr">
            <a:solidFill>
              <a:schemeClr val="bg1"/>
            </a:solidFill>
            <a:prstDash val="solid"/>
            <a:round/>
            <a:headEnd type="none" w="med" len="med"/>
            <a:tailEnd type="none" w="med" len="med"/>
          </a:ln>
          <a:effectLst/>
          <a:scene3d>
            <a:camera prst="orthographicFront"/>
            <a:lightRig rig="threePt" dir="t"/>
          </a:scene3d>
          <a:sp3d>
            <a:bevelT/>
          </a:sp3d>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1300" b="0" i="0" u="none" strike="noStrike" cap="none" normalizeH="0" baseline="0" smtClean="0">
              <a:ln>
                <a:noFill/>
              </a:ln>
              <a:solidFill>
                <a:srgbClr val="AB7E0D"/>
              </a:solidFill>
              <a:effectLst/>
              <a:latin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opglow"/>
          <p:cNvPicPr>
            <a:picLocks noChangeAspect="1" noChangeArrowheads="1"/>
          </p:cNvPicPr>
          <p:nvPr/>
        </p:nvPicPr>
        <p:blipFill>
          <a:blip r:embed="rId3" cstate="print"/>
          <a:srcRect/>
          <a:stretch>
            <a:fillRect/>
          </a:stretch>
        </p:blipFill>
        <p:spPr bwMode="auto">
          <a:xfrm>
            <a:off x="0" y="1600200"/>
            <a:ext cx="9144000" cy="2743200"/>
          </a:xfrm>
          <a:prstGeom prst="rect">
            <a:avLst/>
          </a:prstGeom>
          <a:noFill/>
          <a:ln w="9525">
            <a:noFill/>
            <a:miter lim="800000"/>
            <a:headEnd/>
            <a:tailEnd/>
          </a:ln>
        </p:spPr>
      </p:pic>
      <p:sp>
        <p:nvSpPr>
          <p:cNvPr id="5123" name="Rectangle 5"/>
          <p:cNvSpPr>
            <a:spLocks noGrp="1" noChangeArrowheads="1"/>
          </p:cNvSpPr>
          <p:nvPr>
            <p:ph type="ctrTitle"/>
          </p:nvPr>
        </p:nvSpPr>
        <p:spPr bwMode="white">
          <a:xfrm>
            <a:off x="286603" y="1701729"/>
            <a:ext cx="4967785" cy="830262"/>
          </a:xfrm>
          <a:noFill/>
        </p:spPr>
        <p:txBody>
          <a:bodyPr anchor="ctr"/>
          <a:lstStyle/>
          <a:p>
            <a:pPr eaLnBrk="1" hangingPunct="1"/>
            <a:r>
              <a:rPr lang="en-US" altLang="ja-JP" b="0" dirty="0" smtClean="0">
                <a:solidFill>
                  <a:srgbClr val="FFFFFF"/>
                </a:solidFill>
                <a:ea typeface="ＭＳ Ｐゴシック" charset="-128"/>
              </a:rPr>
              <a:t>Collaboration &amp; Teamwork</a:t>
            </a:r>
            <a:endParaRPr lang="en-US" b="0" dirty="0" smtClean="0">
              <a:solidFill>
                <a:srgbClr val="FFFFFF"/>
              </a:solidFill>
              <a:ea typeface="ＭＳ Ｐゴシック" charset="-128"/>
            </a:endParaRPr>
          </a:p>
        </p:txBody>
      </p:sp>
      <p:sp>
        <p:nvSpPr>
          <p:cNvPr id="5124" name="Rectangle 9"/>
          <p:cNvSpPr>
            <a:spLocks noChangeArrowheads="1"/>
          </p:cNvSpPr>
          <p:nvPr/>
        </p:nvSpPr>
        <p:spPr bwMode="auto">
          <a:xfrm>
            <a:off x="0" y="0"/>
            <a:ext cx="9144000" cy="1219200"/>
          </a:xfrm>
          <a:prstGeom prst="rect">
            <a:avLst/>
          </a:prstGeom>
          <a:solidFill>
            <a:schemeClr val="bg1"/>
          </a:solidFill>
          <a:ln w="9525" algn="ctr">
            <a:noFill/>
            <a:miter lim="800000"/>
            <a:headEnd/>
            <a:tailEnd/>
          </a:ln>
        </p:spPr>
        <p:txBody>
          <a:bodyPr lIns="82124" tIns="41061" rIns="82124" bIns="41061" anchor="ctr">
            <a:spAutoFit/>
          </a:bodyPr>
          <a:lstStyle/>
          <a:p>
            <a:endParaRPr lang="en-US"/>
          </a:p>
        </p:txBody>
      </p:sp>
      <p:sp>
        <p:nvSpPr>
          <p:cNvPr id="5125" name="Rectangle 11"/>
          <p:cNvSpPr>
            <a:spLocks noChangeArrowheads="1"/>
          </p:cNvSpPr>
          <p:nvPr/>
        </p:nvSpPr>
        <p:spPr bwMode="white">
          <a:xfrm>
            <a:off x="650875" y="2930525"/>
            <a:ext cx="3692525" cy="449263"/>
          </a:xfrm>
          <a:prstGeom prst="rect">
            <a:avLst/>
          </a:prstGeom>
          <a:noFill/>
          <a:ln w="9525" algn="ctr">
            <a:noFill/>
            <a:miter lim="800000"/>
            <a:headEnd/>
            <a:tailEnd/>
          </a:ln>
        </p:spPr>
        <p:txBody>
          <a:bodyPr lIns="82124" tIns="41061" rIns="82124" bIns="41061" anchor="ctr"/>
          <a:lstStyle/>
          <a:p>
            <a:pPr algn="l" defTabSz="814388" eaLnBrk="1" hangingPunct="1"/>
            <a:endParaRPr lang="en-US" dirty="0">
              <a:solidFill>
                <a:srgbClr val="B2B2B2"/>
              </a:solidFill>
            </a:endParaRPr>
          </a:p>
        </p:txBody>
      </p:sp>
      <p:pic>
        <p:nvPicPr>
          <p:cNvPr id="5126" name="Picture 12" descr="reflection"/>
          <p:cNvPicPr>
            <a:picLocks noChangeAspect="1" noChangeArrowheads="1"/>
          </p:cNvPicPr>
          <p:nvPr/>
        </p:nvPicPr>
        <p:blipFill>
          <a:blip r:embed="rId4" cstate="print"/>
          <a:srcRect t="23953" b="79"/>
          <a:stretch>
            <a:fillRect/>
          </a:stretch>
        </p:blipFill>
        <p:spPr bwMode="auto">
          <a:xfrm>
            <a:off x="0" y="1625600"/>
            <a:ext cx="9144000" cy="698500"/>
          </a:xfrm>
          <a:prstGeom prst="rect">
            <a:avLst/>
          </a:prstGeom>
          <a:noFill/>
          <a:ln w="9525">
            <a:noFill/>
            <a:miter lim="800000"/>
            <a:headEnd/>
            <a:tailEnd/>
          </a:ln>
        </p:spPr>
      </p:pic>
      <p:pic>
        <p:nvPicPr>
          <p:cNvPr id="5127" name="Picture 63" descr="line"/>
          <p:cNvPicPr>
            <a:picLocks noChangeAspect="1" noChangeArrowheads="1"/>
          </p:cNvPicPr>
          <p:nvPr/>
        </p:nvPicPr>
        <p:blipFill>
          <a:blip r:embed="rId5" cstate="print"/>
          <a:srcRect/>
          <a:stretch>
            <a:fillRect/>
          </a:stretch>
        </p:blipFill>
        <p:spPr bwMode="auto">
          <a:xfrm>
            <a:off x="285750" y="1592263"/>
            <a:ext cx="8572500" cy="19050"/>
          </a:xfrm>
          <a:prstGeom prst="rect">
            <a:avLst/>
          </a:prstGeom>
          <a:noFill/>
          <a:ln w="9525">
            <a:noFill/>
            <a:miter lim="800000"/>
            <a:headEnd/>
            <a:tailEnd/>
          </a:ln>
        </p:spPr>
      </p:pic>
      <p:sp>
        <p:nvSpPr>
          <p:cNvPr id="5128" name="Oval 3"/>
          <p:cNvSpPr>
            <a:spLocks noChangeArrowheads="1"/>
          </p:cNvSpPr>
          <p:nvPr/>
        </p:nvSpPr>
        <p:spPr bwMode="auto">
          <a:xfrm flipV="1">
            <a:off x="0" y="1379538"/>
            <a:ext cx="9144000" cy="433387"/>
          </a:xfrm>
          <a:prstGeom prst="ellipse">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rot="10800000" wrap="none" lIns="73025" tIns="36511" rIns="73025" bIns="36511" anchor="ctr"/>
          <a:lstStyle/>
          <a:p>
            <a:endParaRPr lang="en-US"/>
          </a:p>
        </p:txBody>
      </p:sp>
      <p:pic>
        <p:nvPicPr>
          <p:cNvPr id="5129" name="Picture 6" descr="HAJ08153 copy"/>
          <p:cNvPicPr>
            <a:picLocks noChangeAspect="1" noChangeArrowheads="1"/>
          </p:cNvPicPr>
          <p:nvPr/>
        </p:nvPicPr>
        <p:blipFill>
          <a:blip r:embed="rId6" cstate="print"/>
          <a:srcRect/>
          <a:stretch>
            <a:fillRect/>
          </a:stretch>
        </p:blipFill>
        <p:spPr bwMode="auto">
          <a:xfrm>
            <a:off x="5029200" y="1754188"/>
            <a:ext cx="4114800" cy="2592387"/>
          </a:xfrm>
          <a:prstGeom prst="rect">
            <a:avLst/>
          </a:prstGeom>
          <a:noFill/>
          <a:ln w="9525">
            <a:noFill/>
            <a:miter lim="800000"/>
            <a:headEnd/>
            <a:tailEnd/>
          </a:ln>
        </p:spPr>
      </p:pic>
      <p:sp>
        <p:nvSpPr>
          <p:cNvPr id="5130" name="Oval 3"/>
          <p:cNvSpPr>
            <a:spLocks noChangeArrowheads="1"/>
          </p:cNvSpPr>
          <p:nvPr/>
        </p:nvSpPr>
        <p:spPr bwMode="auto">
          <a:xfrm>
            <a:off x="0" y="4191000"/>
            <a:ext cx="9144000" cy="433388"/>
          </a:xfrm>
          <a:prstGeom prst="ellipse">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endParaRPr lang="en-US"/>
          </a:p>
        </p:txBody>
      </p:sp>
      <p:pic>
        <p:nvPicPr>
          <p:cNvPr id="5131" name="Picture 62" descr="line"/>
          <p:cNvPicPr>
            <a:picLocks noChangeAspect="1" noChangeArrowheads="1"/>
          </p:cNvPicPr>
          <p:nvPr/>
        </p:nvPicPr>
        <p:blipFill>
          <a:blip r:embed="rId5" cstate="print"/>
          <a:srcRect/>
          <a:stretch>
            <a:fillRect/>
          </a:stretch>
        </p:blipFill>
        <p:spPr bwMode="auto">
          <a:xfrm>
            <a:off x="285750" y="4335463"/>
            <a:ext cx="8572500" cy="190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5"/>
          <p:cNvPicPr>
            <a:picLocks noChangeAspect="1" noChangeArrowheads="1"/>
          </p:cNvPicPr>
          <p:nvPr/>
        </p:nvPicPr>
        <p:blipFill>
          <a:blip r:embed="rId3" cstate="print"/>
          <a:srcRect b="81699"/>
          <a:stretch>
            <a:fillRect/>
          </a:stretch>
        </p:blipFill>
        <p:spPr bwMode="auto">
          <a:xfrm>
            <a:off x="528638" y="6530975"/>
            <a:ext cx="2670175" cy="327025"/>
          </a:xfrm>
          <a:prstGeom prst="rect">
            <a:avLst/>
          </a:prstGeom>
          <a:noFill/>
          <a:ln w="9525">
            <a:noFill/>
            <a:miter lim="800000"/>
            <a:headEnd/>
            <a:tailEnd/>
          </a:ln>
        </p:spPr>
      </p:pic>
      <p:pic>
        <p:nvPicPr>
          <p:cNvPr id="69635" name="Picture 46" descr="woman.png"/>
          <p:cNvPicPr>
            <a:picLocks noChangeAspect="1"/>
          </p:cNvPicPr>
          <p:nvPr/>
        </p:nvPicPr>
        <p:blipFill>
          <a:blip r:embed="rId4" cstate="print"/>
          <a:srcRect/>
          <a:stretch>
            <a:fillRect/>
          </a:stretch>
        </p:blipFill>
        <p:spPr bwMode="auto">
          <a:xfrm>
            <a:off x="6489700" y="6548438"/>
            <a:ext cx="1681163" cy="309562"/>
          </a:xfrm>
          <a:prstGeom prst="rect">
            <a:avLst/>
          </a:prstGeom>
          <a:noFill/>
          <a:ln w="9525">
            <a:noFill/>
            <a:miter lim="800000"/>
            <a:headEnd/>
            <a:tailEnd/>
          </a:ln>
        </p:spPr>
      </p:pic>
      <p:sp>
        <p:nvSpPr>
          <p:cNvPr id="53" name="Oval 52"/>
          <p:cNvSpPr/>
          <p:nvPr/>
        </p:nvSpPr>
        <p:spPr bwMode="auto">
          <a:xfrm>
            <a:off x="1322388" y="1044575"/>
            <a:ext cx="6538912" cy="6096000"/>
          </a:xfrm>
          <a:prstGeom prst="ellipse">
            <a:avLst/>
          </a:prstGeom>
          <a:gradFill>
            <a:gsLst>
              <a:gs pos="0">
                <a:schemeClr val="accent1">
                  <a:lumMod val="50000"/>
                </a:schemeClr>
              </a:gs>
              <a:gs pos="100000">
                <a:schemeClr val="tx1">
                  <a:alpha val="0"/>
                </a:schemeClr>
              </a:gs>
            </a:gsLst>
            <a:path path="shape">
              <a:fillToRect l="50000" t="50000" r="50000" b="50000"/>
            </a:path>
          </a:gradFill>
          <a:ln w="9525" cap="flat" cmpd="sng" algn="ctr">
            <a:noFill/>
            <a:prstDash val="solid"/>
            <a:round/>
            <a:headEnd type="none" w="med" len="med"/>
            <a:tailEnd type="none" w="med" len="med"/>
          </a:ln>
          <a:effectLst/>
        </p:spPr>
        <p:txBody>
          <a:bodyPr wrap="none" lIns="82124" tIns="41061" rIns="82124" bIns="41061" anchor="ctr"/>
          <a:lstStyle/>
          <a:p>
            <a:pPr algn="r" defTabSz="814388" eaLnBrk="0" hangingPunct="0">
              <a:lnSpc>
                <a:spcPct val="90000"/>
              </a:lnSpc>
              <a:defRPr/>
            </a:pPr>
            <a:endParaRPr lang="en-US">
              <a:latin typeface="Arial" pitchFamily="34" charset="0"/>
            </a:endParaRPr>
          </a:p>
        </p:txBody>
      </p:sp>
      <p:sp>
        <p:nvSpPr>
          <p:cNvPr id="69637" name="Rectangle 3"/>
          <p:cNvSpPr>
            <a:spLocks noGrp="1" noChangeArrowheads="1"/>
          </p:cNvSpPr>
          <p:nvPr>
            <p:ph type="title" idx="4294967295"/>
          </p:nvPr>
        </p:nvSpPr>
        <p:spPr>
          <a:xfrm>
            <a:off x="655638" y="304800"/>
            <a:ext cx="8145462" cy="838200"/>
          </a:xfrm>
          <a:prstGeom prst="rect">
            <a:avLst/>
          </a:prstGeom>
        </p:spPr>
        <p:txBody>
          <a:bodyPr/>
          <a:lstStyle/>
          <a:p>
            <a:pPr eaLnBrk="1" hangingPunct="1"/>
            <a:r>
              <a:rPr lang="en-US" smtClean="0">
                <a:solidFill>
                  <a:schemeClr val="tx1"/>
                </a:solidFill>
              </a:rPr>
              <a:t>Essential Elements of Collaboration</a:t>
            </a:r>
          </a:p>
        </p:txBody>
      </p:sp>
      <p:sp>
        <p:nvSpPr>
          <p:cNvPr id="85" name="Oval 84"/>
          <p:cNvSpPr/>
          <p:nvPr/>
        </p:nvSpPr>
        <p:spPr bwMode="auto">
          <a:xfrm>
            <a:off x="127000" y="1524000"/>
            <a:ext cx="3683000" cy="2257425"/>
          </a:xfrm>
          <a:prstGeom prst="ellipse">
            <a:avLst/>
          </a:prstGeom>
          <a:gradFill>
            <a:gsLst>
              <a:gs pos="0">
                <a:schemeClr val="accent1">
                  <a:lumMod val="60000"/>
                  <a:lumOff val="40000"/>
                  <a:alpha val="75000"/>
                </a:schemeClr>
              </a:gs>
              <a:gs pos="100000">
                <a:schemeClr val="tx1">
                  <a:alpha val="0"/>
                </a:schemeClr>
              </a:gs>
            </a:gsLst>
            <a:path path="shape">
              <a:fillToRect l="50000" t="50000" r="50000" b="50000"/>
            </a:path>
          </a:gradFill>
          <a:ln w="9525" cap="flat" cmpd="sng" algn="ctr">
            <a:noFill/>
            <a:prstDash val="solid"/>
            <a:round/>
            <a:headEnd type="none" w="med" len="med"/>
            <a:tailEnd type="none" w="med" len="med"/>
          </a:ln>
          <a:effectLst/>
        </p:spPr>
        <p:txBody>
          <a:bodyPr wrap="none" lIns="82124" tIns="41061" rIns="82124" bIns="41061" anchor="ctr"/>
          <a:lstStyle/>
          <a:p>
            <a:pPr algn="r" defTabSz="814388" eaLnBrk="0" hangingPunct="0">
              <a:lnSpc>
                <a:spcPct val="90000"/>
              </a:lnSpc>
              <a:defRPr/>
            </a:pPr>
            <a:endParaRPr lang="en-US">
              <a:latin typeface="Arial" pitchFamily="34" charset="0"/>
            </a:endParaRPr>
          </a:p>
        </p:txBody>
      </p:sp>
      <p:sp>
        <p:nvSpPr>
          <p:cNvPr id="69639" name="Rectangle 23"/>
          <p:cNvSpPr>
            <a:spLocks noChangeArrowheads="1"/>
          </p:cNvSpPr>
          <p:nvPr/>
        </p:nvSpPr>
        <p:spPr bwMode="auto">
          <a:xfrm>
            <a:off x="153988" y="2036763"/>
            <a:ext cx="3368675" cy="4821237"/>
          </a:xfrm>
          <a:prstGeom prst="rect">
            <a:avLst/>
          </a:prstGeom>
          <a:gradFill rotWithShape="1">
            <a:gsLst>
              <a:gs pos="0">
                <a:schemeClr val="accent1"/>
              </a:gs>
              <a:gs pos="100000">
                <a:srgbClr val="015F85">
                  <a:alpha val="0"/>
                </a:srgbClr>
              </a:gs>
            </a:gsLst>
            <a:lin ang="5400000" scaled="1"/>
          </a:gradFill>
          <a:ln w="9525">
            <a:noFill/>
            <a:miter lim="800000"/>
            <a:headEnd/>
            <a:tailEnd/>
          </a:ln>
        </p:spPr>
        <p:txBody>
          <a:bodyPr wrap="none" anchor="ctr"/>
          <a:lstStyle/>
          <a:p>
            <a:endParaRPr lang="en-US" sz="1000" b="1">
              <a:ea typeface="ＭＳ Ｐゴシック" charset="-128"/>
            </a:endParaRPr>
          </a:p>
        </p:txBody>
      </p:sp>
      <p:sp>
        <p:nvSpPr>
          <p:cNvPr id="87" name="Rectangle 25"/>
          <p:cNvSpPr>
            <a:spLocks noChangeArrowheads="1"/>
          </p:cNvSpPr>
          <p:nvPr/>
        </p:nvSpPr>
        <p:spPr bwMode="auto">
          <a:xfrm>
            <a:off x="152400" y="2022475"/>
            <a:ext cx="3630613" cy="14288"/>
          </a:xfrm>
          <a:prstGeom prst="rect">
            <a:avLst/>
          </a:prstGeom>
          <a:gradFill rotWithShape="1">
            <a:gsLst>
              <a:gs pos="0">
                <a:schemeClr val="tx1">
                  <a:gamma/>
                  <a:shade val="46275"/>
                  <a:invGamma/>
                  <a:alpha val="0"/>
                </a:schemeClr>
              </a:gs>
              <a:gs pos="50000">
                <a:schemeClr val="tx1"/>
              </a:gs>
              <a:gs pos="100000">
                <a:schemeClr val="tx1">
                  <a:gamma/>
                  <a:shade val="46275"/>
                  <a:invGamma/>
                  <a:alpha val="0"/>
                </a:schemeClr>
              </a:gs>
            </a:gsLst>
            <a:lin ang="0" scaled="1"/>
          </a:gradFill>
          <a:ln w="9525">
            <a:noFill/>
            <a:miter lim="800000"/>
            <a:headEnd/>
            <a:tailEnd/>
          </a:ln>
          <a:effectLst/>
        </p:spPr>
        <p:txBody>
          <a:bodyPr wrap="none" anchor="ctr"/>
          <a:lstStyle/>
          <a:p>
            <a:pPr>
              <a:defRPr/>
            </a:pPr>
            <a:endParaRPr lang="en-US" sz="1000" b="1">
              <a:latin typeface="Arial" pitchFamily="34" charset="0"/>
              <a:ea typeface="ＭＳ Ｐゴシック" pitchFamily="34" charset="-128"/>
            </a:endParaRPr>
          </a:p>
        </p:txBody>
      </p:sp>
      <p:sp>
        <p:nvSpPr>
          <p:cNvPr id="69641" name="Line 23"/>
          <p:cNvSpPr>
            <a:spLocks noChangeShapeType="1"/>
          </p:cNvSpPr>
          <p:nvPr/>
        </p:nvSpPr>
        <p:spPr bwMode="auto">
          <a:xfrm>
            <a:off x="0" y="1385888"/>
            <a:ext cx="9144000" cy="0"/>
          </a:xfrm>
          <a:prstGeom prst="line">
            <a:avLst/>
          </a:prstGeom>
          <a:noFill/>
          <a:ln w="19050">
            <a:solidFill>
              <a:srgbClr val="C0C0C4"/>
            </a:solidFill>
            <a:round/>
            <a:headEnd/>
            <a:tailEnd/>
          </a:ln>
        </p:spPr>
        <p:txBody>
          <a:bodyPr wrap="none" lIns="82124" tIns="41061" rIns="82124" bIns="41061" anchor="ctr">
            <a:spAutoFit/>
          </a:bodyPr>
          <a:lstStyle/>
          <a:p>
            <a:endParaRPr lang="en-US"/>
          </a:p>
        </p:txBody>
      </p:sp>
      <p:grpSp>
        <p:nvGrpSpPr>
          <p:cNvPr id="2" name="Group 128"/>
          <p:cNvGrpSpPr>
            <a:grpSpLocks/>
          </p:cNvGrpSpPr>
          <p:nvPr/>
        </p:nvGrpSpPr>
        <p:grpSpPr bwMode="auto">
          <a:xfrm>
            <a:off x="5380038" y="1524000"/>
            <a:ext cx="3681412" cy="5334000"/>
            <a:chOff x="287341" y="1357584"/>
            <a:chExt cx="2913060" cy="5500417"/>
          </a:xfrm>
        </p:grpSpPr>
        <p:sp>
          <p:nvSpPr>
            <p:cNvPr id="102" name="Oval 101"/>
            <p:cNvSpPr/>
            <p:nvPr/>
          </p:nvSpPr>
          <p:spPr bwMode="auto">
            <a:xfrm>
              <a:off x="287341" y="1357584"/>
              <a:ext cx="2913060" cy="2327855"/>
            </a:xfrm>
            <a:prstGeom prst="ellipse">
              <a:avLst/>
            </a:prstGeom>
            <a:gradFill>
              <a:gsLst>
                <a:gs pos="0">
                  <a:schemeClr val="accent1">
                    <a:lumMod val="60000"/>
                    <a:lumOff val="40000"/>
                    <a:alpha val="75000"/>
                  </a:schemeClr>
                </a:gs>
                <a:gs pos="100000">
                  <a:schemeClr val="tx1">
                    <a:alpha val="0"/>
                  </a:schemeClr>
                </a:gs>
              </a:gsLst>
              <a:path path="shape">
                <a:fillToRect l="50000" t="50000" r="50000" b="50000"/>
              </a:path>
            </a:gradFill>
            <a:ln w="9525" cap="flat" cmpd="sng" algn="ctr">
              <a:noFill/>
              <a:prstDash val="solid"/>
              <a:round/>
              <a:headEnd type="none" w="med" len="med"/>
              <a:tailEnd type="none" w="med" len="med"/>
            </a:ln>
            <a:effectLst/>
          </p:spPr>
          <p:txBody>
            <a:bodyPr wrap="none" lIns="82124" tIns="41061" rIns="82124" bIns="41061" anchor="ctr"/>
            <a:lstStyle/>
            <a:p>
              <a:pPr algn="r" defTabSz="814388" eaLnBrk="0" hangingPunct="0">
                <a:lnSpc>
                  <a:spcPct val="90000"/>
                </a:lnSpc>
                <a:defRPr/>
              </a:pPr>
              <a:endParaRPr lang="en-US">
                <a:latin typeface="Arial" pitchFamily="34" charset="0"/>
              </a:endParaRPr>
            </a:p>
          </p:txBody>
        </p:sp>
        <p:sp>
          <p:nvSpPr>
            <p:cNvPr id="69644" name="Rectangle 23"/>
            <p:cNvSpPr>
              <a:spLocks noChangeArrowheads="1"/>
            </p:cNvSpPr>
            <p:nvPr/>
          </p:nvSpPr>
          <p:spPr bwMode="auto">
            <a:xfrm>
              <a:off x="411163" y="1886222"/>
              <a:ext cx="2665414" cy="4971779"/>
            </a:xfrm>
            <a:prstGeom prst="rect">
              <a:avLst/>
            </a:prstGeom>
            <a:gradFill rotWithShape="1">
              <a:gsLst>
                <a:gs pos="0">
                  <a:schemeClr val="accent1"/>
                </a:gs>
                <a:gs pos="100000">
                  <a:srgbClr val="015F85">
                    <a:alpha val="0"/>
                  </a:srgbClr>
                </a:gs>
              </a:gsLst>
              <a:lin ang="5400000" scaled="1"/>
            </a:gradFill>
            <a:ln w="9525">
              <a:noFill/>
              <a:miter lim="800000"/>
              <a:headEnd/>
              <a:tailEnd/>
            </a:ln>
          </p:spPr>
          <p:txBody>
            <a:bodyPr wrap="none" anchor="ctr"/>
            <a:lstStyle/>
            <a:p>
              <a:endParaRPr lang="en-US" sz="1000" b="1">
                <a:ea typeface="ＭＳ Ｐゴシック" charset="-128"/>
              </a:endParaRPr>
            </a:p>
          </p:txBody>
        </p:sp>
        <p:sp>
          <p:nvSpPr>
            <p:cNvPr id="104" name="Rectangle 25"/>
            <p:cNvSpPr>
              <a:spLocks noChangeArrowheads="1"/>
            </p:cNvSpPr>
            <p:nvPr/>
          </p:nvSpPr>
          <p:spPr bwMode="auto">
            <a:xfrm>
              <a:off x="306183" y="1871611"/>
              <a:ext cx="2872863" cy="14734"/>
            </a:xfrm>
            <a:prstGeom prst="rect">
              <a:avLst/>
            </a:prstGeom>
            <a:gradFill rotWithShape="1">
              <a:gsLst>
                <a:gs pos="0">
                  <a:schemeClr val="tx1">
                    <a:gamma/>
                    <a:shade val="46275"/>
                    <a:invGamma/>
                    <a:alpha val="0"/>
                  </a:schemeClr>
                </a:gs>
                <a:gs pos="50000">
                  <a:schemeClr val="tx1"/>
                </a:gs>
                <a:gs pos="100000">
                  <a:schemeClr val="tx1">
                    <a:gamma/>
                    <a:shade val="46275"/>
                    <a:invGamma/>
                    <a:alpha val="0"/>
                  </a:schemeClr>
                </a:gs>
              </a:gsLst>
              <a:lin ang="0" scaled="1"/>
            </a:gradFill>
            <a:ln w="9525">
              <a:noFill/>
              <a:miter lim="800000"/>
              <a:headEnd/>
              <a:tailEnd/>
            </a:ln>
            <a:effectLst/>
          </p:spPr>
          <p:txBody>
            <a:bodyPr wrap="none" anchor="ctr"/>
            <a:lstStyle/>
            <a:p>
              <a:pPr>
                <a:defRPr/>
              </a:pPr>
              <a:endParaRPr lang="en-US" sz="1000" b="1">
                <a:latin typeface="Arial" pitchFamily="34" charset="0"/>
                <a:ea typeface="ＭＳ Ｐゴシック" pitchFamily="34" charset="-128"/>
              </a:endParaRPr>
            </a:p>
          </p:txBody>
        </p:sp>
      </p:grpSp>
      <p:sp>
        <p:nvSpPr>
          <p:cNvPr id="69646" name="TextBox 124"/>
          <p:cNvSpPr txBox="1">
            <a:spLocks noChangeArrowheads="1"/>
          </p:cNvSpPr>
          <p:nvPr/>
        </p:nvSpPr>
        <p:spPr bwMode="auto">
          <a:xfrm>
            <a:off x="387899" y="1450975"/>
            <a:ext cx="2819702" cy="461665"/>
          </a:xfrm>
          <a:prstGeom prst="rect">
            <a:avLst/>
          </a:prstGeom>
          <a:noFill/>
          <a:ln w="9525">
            <a:noFill/>
            <a:miter lim="800000"/>
            <a:headEnd/>
            <a:tailEnd/>
          </a:ln>
        </p:spPr>
        <p:txBody>
          <a:bodyPr wrap="none">
            <a:spAutoFit/>
          </a:bodyPr>
          <a:lstStyle/>
          <a:p>
            <a:pPr algn="ctr"/>
            <a:r>
              <a:rPr lang="en-US" dirty="0" smtClean="0"/>
              <a:t>Not So Long Ago…</a:t>
            </a:r>
            <a:endParaRPr lang="en-US" dirty="0"/>
          </a:p>
        </p:txBody>
      </p:sp>
      <p:sp>
        <p:nvSpPr>
          <p:cNvPr id="69647" name="TextBox 125"/>
          <p:cNvSpPr txBox="1">
            <a:spLocks noChangeArrowheads="1"/>
          </p:cNvSpPr>
          <p:nvPr/>
        </p:nvSpPr>
        <p:spPr bwMode="auto">
          <a:xfrm>
            <a:off x="6797675" y="1450975"/>
            <a:ext cx="1313731" cy="461665"/>
          </a:xfrm>
          <a:prstGeom prst="rect">
            <a:avLst/>
          </a:prstGeom>
          <a:noFill/>
          <a:ln w="9525">
            <a:noFill/>
            <a:miter lim="800000"/>
            <a:headEnd/>
            <a:tailEnd/>
          </a:ln>
        </p:spPr>
        <p:txBody>
          <a:bodyPr wrap="none">
            <a:spAutoFit/>
          </a:bodyPr>
          <a:lstStyle/>
          <a:p>
            <a:pPr algn="ctr"/>
            <a:r>
              <a:rPr lang="en-US" dirty="0" smtClean="0"/>
              <a:t>Today…</a:t>
            </a:r>
            <a:endParaRPr lang="en-US" dirty="0"/>
          </a:p>
        </p:txBody>
      </p:sp>
      <p:graphicFrame>
        <p:nvGraphicFramePr>
          <p:cNvPr id="171" name="Group 33"/>
          <p:cNvGraphicFramePr>
            <a:graphicFrameLocks noGrp="1"/>
          </p:cNvGraphicFramePr>
          <p:nvPr/>
        </p:nvGraphicFramePr>
        <p:xfrm>
          <a:off x="219075" y="2074863"/>
          <a:ext cx="8623300" cy="2777142"/>
        </p:xfrm>
        <a:graphic>
          <a:graphicData uri="http://schemas.openxmlformats.org/drawingml/2006/table">
            <a:tbl>
              <a:tblPr/>
              <a:tblGrid>
                <a:gridCol w="3340100"/>
                <a:gridCol w="2028370"/>
                <a:gridCol w="3254830"/>
              </a:tblGrid>
              <a:tr h="716035">
                <a:tc>
                  <a:txBody>
                    <a:bodyPr/>
                    <a:lstStyle/>
                    <a:p>
                      <a:pPr marL="114300" marR="0" lvl="0" indent="-114300" algn="l" defTabSz="457200" rtl="0" eaLnBrk="1" fontAlgn="base" latinLnBrk="0" hangingPunct="1">
                        <a:lnSpc>
                          <a:spcPct val="95000"/>
                        </a:lnSpc>
                        <a:spcBef>
                          <a:spcPct val="5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106" charset="0"/>
                        </a:rPr>
                        <a:t> Primarily single source</a:t>
                      </a:r>
                    </a:p>
                    <a:p>
                      <a:pPr marL="114300" marR="0" lvl="0" indent="-114300" algn="l" defTabSz="457200" rtl="0" eaLnBrk="1" fontAlgn="base" latinLnBrk="0" hangingPunct="1">
                        <a:lnSpc>
                          <a:spcPct val="95000"/>
                        </a:lnSpc>
                        <a:spcBef>
                          <a:spcPct val="5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106" charset="0"/>
                        </a:rPr>
                        <a:t> Largely asynchronous</a:t>
                      </a:r>
                      <a:endParaRPr kumimoji="0" lang="en-US" sz="1400" b="0" i="0" u="none" strike="noStrike" cap="none" normalizeH="0" baseline="0" dirty="0">
                        <a:ln>
                          <a:noFill/>
                        </a:ln>
                        <a:solidFill>
                          <a:schemeClr val="tx1"/>
                        </a:solidFill>
                        <a:effectLst/>
                        <a:latin typeface="Arial" pitchFamily="-106" charset="0"/>
                      </a:endParaRPr>
                    </a:p>
                  </a:txBody>
                  <a:tcPr marR="45720" anchor="ctr" horzOverflow="overflow">
                    <a:lnL>
                      <a:noFill/>
                    </a:lnL>
                    <a:lnR>
                      <a:noFill/>
                    </a:lnR>
                    <a:lnT>
                      <a:noFill/>
                    </a:lnT>
                    <a:lnB w="31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5000"/>
                        </a:lnSpc>
                        <a:spcBef>
                          <a:spcPct val="5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106" charset="0"/>
                      </a:endParaRPr>
                    </a:p>
                  </a:txBody>
                  <a:tcPr marR="45720" anchor="ctr" horzOverflow="overflow">
                    <a:lnL>
                      <a:noFill/>
                    </a:lnL>
                    <a:lnR>
                      <a:noFill/>
                    </a:lnR>
                    <a:lnT>
                      <a:noFill/>
                    </a:lnT>
                    <a:lnB w="31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5000"/>
                        </a:lnSpc>
                        <a:spcBef>
                          <a:spcPct val="5000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106" charset="0"/>
                          <a:ea typeface="+mn-ea"/>
                          <a:cs typeface="+mn-cs"/>
                        </a:rPr>
                        <a:t> Multiple sources, multiple devices,        </a:t>
                      </a:r>
                      <a:br>
                        <a:rPr kumimoji="0" lang="en-US" sz="1400" b="0" i="0" u="none" strike="noStrike" kern="1200" cap="none" normalizeH="0" baseline="0" dirty="0" smtClean="0">
                          <a:ln>
                            <a:noFill/>
                          </a:ln>
                          <a:solidFill>
                            <a:schemeClr val="tx1"/>
                          </a:solidFill>
                          <a:effectLst/>
                          <a:latin typeface="Arial" pitchFamily="-106" charset="0"/>
                          <a:ea typeface="+mn-ea"/>
                          <a:cs typeface="+mn-cs"/>
                        </a:rPr>
                      </a:br>
                      <a:r>
                        <a:rPr kumimoji="0" lang="en-US" sz="1400" b="0" i="0" u="none" strike="noStrike" kern="1200" cap="none" normalizeH="0" baseline="0" dirty="0" smtClean="0">
                          <a:ln>
                            <a:noFill/>
                          </a:ln>
                          <a:solidFill>
                            <a:schemeClr val="tx1"/>
                          </a:solidFill>
                          <a:effectLst/>
                          <a:latin typeface="Arial" pitchFamily="-106" charset="0"/>
                          <a:ea typeface="+mn-ea"/>
                          <a:cs typeface="+mn-cs"/>
                        </a:rPr>
                        <a:t> multiple applications</a:t>
                      </a:r>
                    </a:p>
                    <a:p>
                      <a:pPr marL="0" marR="0" lvl="0" indent="0" algn="l" defTabSz="457200" rtl="0" eaLnBrk="1" fontAlgn="base" latinLnBrk="0" hangingPunct="1">
                        <a:lnSpc>
                          <a:spcPct val="95000"/>
                        </a:lnSpc>
                        <a:spcBef>
                          <a:spcPct val="5000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106" charset="0"/>
                          <a:ea typeface="+mn-ea"/>
                          <a:cs typeface="+mn-cs"/>
                        </a:rPr>
                        <a:t> Non real-time and real time, interactive</a:t>
                      </a:r>
                    </a:p>
                  </a:txBody>
                  <a:tcPr marR="45720" anchor="ctr" horzOverflow="overflow">
                    <a:lnL>
                      <a:noFill/>
                    </a:lnL>
                    <a:lnR>
                      <a:noFill/>
                    </a:lnR>
                    <a:lnT>
                      <a:noFill/>
                    </a:lnT>
                    <a:lnB w="3175" cap="flat" cmpd="sng" algn="ctr">
                      <a:solidFill>
                        <a:schemeClr val="accent1"/>
                      </a:solidFill>
                      <a:prstDash val="solid"/>
                      <a:round/>
                      <a:headEnd type="none" w="med" len="med"/>
                      <a:tailEnd type="none" w="med" len="med"/>
                    </a:lnB>
                    <a:lnTlToBr>
                      <a:noFill/>
                    </a:lnTlToBr>
                    <a:lnBlToTr>
                      <a:noFill/>
                    </a:lnBlToTr>
                    <a:noFill/>
                  </a:tcPr>
                </a:tc>
              </a:tr>
              <a:tr h="48864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FFFF"/>
                          </a:solidFill>
                          <a:effectLst/>
                          <a:latin typeface="Arial" pitchFamily="-106" charset="0"/>
                          <a:ea typeface="ＭＳ Ｐゴシック" pitchFamily="-106" charset="-128"/>
                          <a:cs typeface="ＭＳ Ｐゴシック" pitchFamily="-106" charset="-128"/>
                        </a:rPr>
                        <a:t> Inside my organization</a:t>
                      </a:r>
                      <a:endParaRPr kumimoji="0" lang="en-US" sz="1400" b="0" i="0" u="none" strike="noStrike" cap="none" normalizeH="0" baseline="0" dirty="0">
                        <a:ln>
                          <a:noFill/>
                        </a:ln>
                        <a:solidFill>
                          <a:srgbClr val="FFFFFF"/>
                        </a:solidFill>
                        <a:effectLst/>
                        <a:latin typeface="Arial" pitchFamily="-106" charset="0"/>
                        <a:ea typeface="ＭＳ Ｐゴシック" pitchFamily="-106" charset="-128"/>
                        <a:cs typeface="ＭＳ Ｐゴシック" pitchFamily="-106" charset="-128"/>
                      </a:endParaRPr>
                    </a:p>
                  </a:txBody>
                  <a:tcPr marR="45720" anchor="ctr" horzOverflow="overflow">
                    <a:lnL>
                      <a:noFill/>
                    </a:lnL>
                    <a:lnR>
                      <a:noFill/>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5000"/>
                        </a:lnSpc>
                        <a:spcBef>
                          <a:spcPct val="5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106" charset="0"/>
                      </a:endParaRPr>
                    </a:p>
                  </a:txBody>
                  <a:tcPr marR="45720" anchor="ctr" horzOverflow="overflow">
                    <a:lnL>
                      <a:noFill/>
                    </a:lnL>
                    <a:lnR>
                      <a:noFill/>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5000"/>
                        </a:lnSpc>
                        <a:spcBef>
                          <a:spcPct val="5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106" charset="0"/>
                        </a:rPr>
                        <a:t> Dispersed teams, </a:t>
                      </a:r>
                      <a:br>
                        <a:rPr kumimoji="0" lang="en-US" sz="1400" b="0" i="0" u="none" strike="noStrike" cap="none" normalizeH="0" baseline="0" dirty="0" smtClean="0">
                          <a:ln>
                            <a:noFill/>
                          </a:ln>
                          <a:solidFill>
                            <a:schemeClr val="tx1"/>
                          </a:solidFill>
                          <a:effectLst/>
                          <a:latin typeface="Arial" pitchFamily="-106" charset="0"/>
                        </a:rPr>
                      </a:br>
                      <a:r>
                        <a:rPr kumimoji="0" lang="en-US" sz="1400" b="0" i="0" u="none" strike="noStrike" cap="none" normalizeH="0" baseline="0" dirty="0" smtClean="0">
                          <a:ln>
                            <a:noFill/>
                          </a:ln>
                          <a:solidFill>
                            <a:schemeClr val="tx1"/>
                          </a:solidFill>
                          <a:effectLst/>
                          <a:latin typeface="Arial" pitchFamily="-106" charset="0"/>
                        </a:rPr>
                        <a:t> outside my organization</a:t>
                      </a:r>
                      <a:endParaRPr kumimoji="0" lang="en-US" sz="1400" b="0" i="0" u="none" strike="noStrike" cap="none" normalizeH="0" baseline="0" dirty="0">
                        <a:ln>
                          <a:noFill/>
                        </a:ln>
                        <a:solidFill>
                          <a:schemeClr val="tx1"/>
                        </a:solidFill>
                        <a:effectLst/>
                        <a:latin typeface="Arial" pitchFamily="-106" charset="0"/>
                      </a:endParaRPr>
                    </a:p>
                  </a:txBody>
                  <a:tcPr marR="45720" anchor="ctr" horzOverflow="overflow">
                    <a:lnL>
                      <a:noFill/>
                    </a:lnL>
                    <a:lnR>
                      <a:noFill/>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a:noFill/>
                    </a:lnTlToBr>
                    <a:lnBlToTr>
                      <a:noFill/>
                    </a:lnBlToTr>
                    <a:noFill/>
                  </a:tcPr>
                </a:tc>
              </a:tr>
              <a:tr h="488649">
                <a:tc>
                  <a:txBody>
                    <a:bodyPr/>
                    <a:lstStyle/>
                    <a:p>
                      <a:pPr marL="0" marR="0" lvl="0" indent="0" algn="l" defTabSz="457200" rtl="0" eaLnBrk="1" fontAlgn="base" latinLnBrk="0" hangingPunct="1">
                        <a:lnSpc>
                          <a:spcPct val="95000"/>
                        </a:lnSpc>
                        <a:spcBef>
                          <a:spcPct val="5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106" charset="0"/>
                        </a:rPr>
                        <a:t> Static and pre-defined networks</a:t>
                      </a:r>
                    </a:p>
                  </a:txBody>
                  <a:tcPr marR="45720" anchor="ctr" horzOverflow="overflow">
                    <a:lnL>
                      <a:noFill/>
                    </a:lnL>
                    <a:lnR>
                      <a:noFill/>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5000"/>
                        </a:lnSpc>
                        <a:spcBef>
                          <a:spcPct val="5000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106" charset="0"/>
                      </a:endParaRPr>
                    </a:p>
                  </a:txBody>
                  <a:tcPr marR="45720" anchor="ctr" horzOverflow="overflow">
                    <a:lnL>
                      <a:noFill/>
                    </a:lnL>
                    <a:lnR>
                      <a:noFill/>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5000"/>
                        </a:lnSpc>
                        <a:spcBef>
                          <a:spcPct val="5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106" charset="0"/>
                        </a:rPr>
                        <a:t> Dynamic teams</a:t>
                      </a:r>
                    </a:p>
                  </a:txBody>
                  <a:tcPr marR="45720" anchor="ctr" horzOverflow="overflow">
                    <a:lnL>
                      <a:noFill/>
                    </a:lnL>
                    <a:lnR>
                      <a:noFill/>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a:noFill/>
                    </a:lnTlToBr>
                    <a:lnBlToTr>
                      <a:noFill/>
                    </a:lnBlToTr>
                    <a:noFill/>
                  </a:tcPr>
                </a:tc>
              </a:tr>
              <a:tr h="488649">
                <a:tc>
                  <a:txBody>
                    <a:bodyPr/>
                    <a:lstStyle/>
                    <a:p>
                      <a:pPr marL="0" marR="0" lvl="0" indent="0" algn="l" defTabSz="457200" rtl="0" eaLnBrk="1" fontAlgn="base" latinLnBrk="0" hangingPunct="1">
                        <a:lnSpc>
                          <a:spcPct val="95000"/>
                        </a:lnSpc>
                        <a:spcBef>
                          <a:spcPct val="5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106" charset="0"/>
                        </a:rPr>
                        <a:t> You find information, people</a:t>
                      </a:r>
                      <a:endParaRPr kumimoji="0" lang="en-US" sz="1400" b="0" i="0" u="none" strike="noStrike" cap="none" normalizeH="0" baseline="0" dirty="0">
                        <a:ln>
                          <a:noFill/>
                        </a:ln>
                        <a:solidFill>
                          <a:schemeClr val="tx1"/>
                        </a:solidFill>
                        <a:effectLst/>
                        <a:latin typeface="Arial" pitchFamily="-106" charset="0"/>
                      </a:endParaRPr>
                    </a:p>
                  </a:txBody>
                  <a:tcPr marR="45720" anchor="ctr" horzOverflow="overflow">
                    <a:lnL>
                      <a:noFill/>
                    </a:lnL>
                    <a:lnR>
                      <a:noFill/>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5000"/>
                        </a:lnSpc>
                        <a:spcBef>
                          <a:spcPct val="5000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106" charset="0"/>
                      </a:endParaRPr>
                    </a:p>
                  </a:txBody>
                  <a:tcPr marR="45720" anchor="ctr" horzOverflow="overflow">
                    <a:lnL>
                      <a:noFill/>
                    </a:lnL>
                    <a:lnR>
                      <a:noFill/>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5000"/>
                        </a:lnSpc>
                        <a:spcBef>
                          <a:spcPct val="5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106" charset="0"/>
                        </a:rPr>
                        <a:t> Right time, right people, right resource</a:t>
                      </a:r>
                      <a:endParaRPr kumimoji="0" lang="en-US" sz="1400" b="0" i="0" u="none" strike="noStrike" cap="none" normalizeH="0" baseline="0" dirty="0">
                        <a:ln>
                          <a:noFill/>
                        </a:ln>
                        <a:solidFill>
                          <a:schemeClr val="tx1"/>
                        </a:solidFill>
                        <a:effectLst/>
                        <a:latin typeface="Arial" pitchFamily="-106" charset="0"/>
                      </a:endParaRPr>
                    </a:p>
                  </a:txBody>
                  <a:tcPr marR="45720" anchor="ctr" horzOverflow="overflow">
                    <a:lnL>
                      <a:noFill/>
                    </a:lnL>
                    <a:lnR>
                      <a:noFill/>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a:noFill/>
                    </a:lnTlToBr>
                    <a:lnBlToTr>
                      <a:noFill/>
                    </a:lnBlToTr>
                    <a:noFill/>
                  </a:tcPr>
                </a:tc>
              </a:tr>
              <a:tr h="488649">
                <a:tc>
                  <a:txBody>
                    <a:bodyPr/>
                    <a:lstStyle/>
                    <a:p>
                      <a:pPr marL="0" marR="0" lvl="0" indent="0" algn="l" defTabSz="457200" rtl="0" eaLnBrk="1" fontAlgn="base" latinLnBrk="0" hangingPunct="1">
                        <a:lnSpc>
                          <a:spcPct val="95000"/>
                        </a:lnSpc>
                        <a:spcBef>
                          <a:spcPct val="5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106" charset="0"/>
                        </a:rPr>
                        <a:t>Inside the firewall, walled off</a:t>
                      </a:r>
                      <a:endParaRPr kumimoji="0" lang="en-US" sz="1400" b="0" i="0" u="none" strike="noStrike" cap="none" normalizeH="0" baseline="0" dirty="0">
                        <a:ln>
                          <a:noFill/>
                        </a:ln>
                        <a:solidFill>
                          <a:schemeClr val="tx1"/>
                        </a:solidFill>
                        <a:effectLst/>
                        <a:latin typeface="Arial" pitchFamily="-106" charset="0"/>
                      </a:endParaRPr>
                    </a:p>
                  </a:txBody>
                  <a:tcPr marL="137160" marR="45720" anchor="ctr" horzOverflow="overflow">
                    <a:lnL>
                      <a:noFill/>
                    </a:lnL>
                    <a:lnR>
                      <a:noFill/>
                    </a:lnR>
                    <a:lnT w="3175" cap="flat" cmpd="sng" algn="ctr">
                      <a:solidFill>
                        <a:schemeClr val="accent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457200" rtl="0" eaLnBrk="1" fontAlgn="base" latinLnBrk="0" hangingPunct="1">
                        <a:lnSpc>
                          <a:spcPct val="95000"/>
                        </a:lnSpc>
                        <a:spcBef>
                          <a:spcPct val="5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106" charset="0"/>
                      </a:endParaRPr>
                    </a:p>
                  </a:txBody>
                  <a:tcPr marL="137160" marR="45720" anchor="ctr" horzOverflow="overflow">
                    <a:lnL>
                      <a:noFill/>
                    </a:lnL>
                    <a:lnR>
                      <a:noFill/>
                    </a:lnR>
                    <a:lnT w="3175" cap="flat" cmpd="sng" algn="ctr">
                      <a:solidFill>
                        <a:schemeClr val="accent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457200" rtl="0" eaLnBrk="1" fontAlgn="base" latinLnBrk="0" hangingPunct="1">
                        <a:lnSpc>
                          <a:spcPct val="95000"/>
                        </a:lnSpc>
                        <a:spcBef>
                          <a:spcPct val="5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106" charset="0"/>
                        </a:rPr>
                        <a:t>Inclusive, </a:t>
                      </a:r>
                      <a:br>
                        <a:rPr kumimoji="0" lang="en-US" sz="1400" b="0" i="0" u="none" strike="noStrike" cap="none" normalizeH="0" baseline="0" dirty="0" smtClean="0">
                          <a:ln>
                            <a:noFill/>
                          </a:ln>
                          <a:solidFill>
                            <a:schemeClr val="tx1"/>
                          </a:solidFill>
                          <a:effectLst/>
                          <a:latin typeface="Arial" pitchFamily="-106" charset="0"/>
                        </a:rPr>
                      </a:br>
                      <a:r>
                        <a:rPr kumimoji="0" lang="en-US" sz="1400" b="0" i="0" u="none" strike="noStrike" cap="none" normalizeH="0" baseline="0" dirty="0" smtClean="0">
                          <a:ln>
                            <a:noFill/>
                          </a:ln>
                          <a:solidFill>
                            <a:schemeClr val="tx1"/>
                          </a:solidFill>
                          <a:effectLst/>
                          <a:latin typeface="Arial" pitchFamily="-106" charset="0"/>
                        </a:rPr>
                        <a:t>selective, fluid</a:t>
                      </a:r>
                      <a:endParaRPr kumimoji="0" lang="en-US" sz="1400" b="0" i="0" u="none" strike="noStrike" cap="none" normalizeH="0" baseline="0" dirty="0">
                        <a:ln>
                          <a:noFill/>
                        </a:ln>
                        <a:solidFill>
                          <a:schemeClr val="tx1"/>
                        </a:solidFill>
                        <a:effectLst/>
                        <a:latin typeface="Arial" pitchFamily="-106" charset="0"/>
                      </a:endParaRPr>
                    </a:p>
                  </a:txBody>
                  <a:tcPr marL="137160" marR="45720" anchor="ctr" horzOverflow="overflow">
                    <a:lnL>
                      <a:noFill/>
                    </a:lnL>
                    <a:lnR>
                      <a:noFill/>
                    </a:lnR>
                    <a:lnT w="3175" cap="flat" cmpd="sng" algn="ctr">
                      <a:solidFill>
                        <a:schemeClr val="accent1"/>
                      </a:solidFill>
                      <a:prstDash val="solid"/>
                      <a:round/>
                      <a:headEnd type="none" w="med" len="med"/>
                      <a:tailEnd type="none" w="med" len="med"/>
                    </a:lnT>
                    <a:lnB cap="flat">
                      <a:noFill/>
                    </a:lnB>
                    <a:lnTlToBr>
                      <a:noFill/>
                    </a:lnTlToBr>
                    <a:lnBlToTr>
                      <a:noFill/>
                    </a:lnBlToTr>
                    <a:noFill/>
                  </a:tcPr>
                </a:tc>
              </a:tr>
            </a:tbl>
          </a:graphicData>
        </a:graphic>
      </p:graphicFrame>
      <p:pic>
        <p:nvPicPr>
          <p:cNvPr id="69668" name="Rectangle 10"/>
          <p:cNvPicPr>
            <a:picLocks noChangeArrowheads="1"/>
          </p:cNvPicPr>
          <p:nvPr/>
        </p:nvPicPr>
        <p:blipFill>
          <a:blip r:embed="rId5" cstate="print"/>
          <a:srcRect/>
          <a:stretch>
            <a:fillRect/>
          </a:stretch>
        </p:blipFill>
        <p:spPr bwMode="auto">
          <a:xfrm>
            <a:off x="3633788" y="2328863"/>
            <a:ext cx="1803400" cy="457200"/>
          </a:xfrm>
          <a:prstGeom prst="rect">
            <a:avLst/>
          </a:prstGeom>
          <a:noFill/>
          <a:ln w="9525">
            <a:noFill/>
            <a:miter lim="800000"/>
            <a:headEnd/>
            <a:tailEnd/>
          </a:ln>
        </p:spPr>
      </p:pic>
      <p:pic>
        <p:nvPicPr>
          <p:cNvPr id="69669" name="Rectangle 11"/>
          <p:cNvPicPr>
            <a:picLocks noChangeArrowheads="1"/>
          </p:cNvPicPr>
          <p:nvPr/>
        </p:nvPicPr>
        <p:blipFill>
          <a:blip r:embed="rId6" cstate="print"/>
          <a:srcRect/>
          <a:stretch>
            <a:fillRect/>
          </a:stretch>
        </p:blipFill>
        <p:spPr bwMode="auto">
          <a:xfrm>
            <a:off x="3919538" y="2889250"/>
            <a:ext cx="1231900" cy="457200"/>
          </a:xfrm>
          <a:prstGeom prst="rect">
            <a:avLst/>
          </a:prstGeom>
          <a:noFill/>
          <a:ln w="9525">
            <a:noFill/>
            <a:miter lim="800000"/>
            <a:headEnd/>
            <a:tailEnd/>
          </a:ln>
        </p:spPr>
      </p:pic>
      <p:sp>
        <p:nvSpPr>
          <p:cNvPr id="60" name="Rectangle 12"/>
          <p:cNvSpPr>
            <a:spLocks noChangeArrowheads="1"/>
          </p:cNvSpPr>
          <p:nvPr/>
        </p:nvSpPr>
        <p:spPr bwMode="auto">
          <a:xfrm>
            <a:off x="3697288" y="3436938"/>
            <a:ext cx="1624012" cy="307975"/>
          </a:xfrm>
          <a:prstGeom prst="rect">
            <a:avLst/>
          </a:prstGeom>
          <a:noFill/>
          <a:ln w="9525">
            <a:noFill/>
            <a:miter lim="800000"/>
            <a:headEnd/>
            <a:tailEnd/>
          </a:ln>
        </p:spPr>
        <p:txBody>
          <a:bodyPr wrap="none" lIns="0" tIns="0" rIns="0" bIns="0">
            <a:spAutoFit/>
          </a:bodyPr>
          <a:lstStyle/>
          <a:p>
            <a:pPr algn="ctr">
              <a:defRPr/>
            </a:pPr>
            <a:r>
              <a:rPr lang="en-US" sz="2000" b="1" dirty="0">
                <a:effectLst>
                  <a:outerShdw blurRad="76200" dist="76200" dir="3000000" algn="tl" rotWithShape="0">
                    <a:prstClr val="black">
                      <a:alpha val="65000"/>
                    </a:prstClr>
                  </a:outerShdw>
                </a:effectLst>
                <a:latin typeface="Arial" pitchFamily="34" charset="0"/>
              </a:rPr>
              <a:t>Communities</a:t>
            </a:r>
            <a:endParaRPr lang="en-US" b="1" dirty="0">
              <a:effectLst>
                <a:outerShdw blurRad="76200" dist="76200" dir="3000000" algn="tl" rotWithShape="0">
                  <a:prstClr val="black">
                    <a:alpha val="65000"/>
                  </a:prstClr>
                </a:outerShdw>
              </a:effectLst>
              <a:latin typeface="Arial" pitchFamily="34" charset="0"/>
            </a:endParaRPr>
          </a:p>
        </p:txBody>
      </p:sp>
      <p:pic>
        <p:nvPicPr>
          <p:cNvPr id="69671" name="Rectangle 13"/>
          <p:cNvPicPr>
            <a:picLocks noChangeArrowheads="1"/>
          </p:cNvPicPr>
          <p:nvPr/>
        </p:nvPicPr>
        <p:blipFill>
          <a:blip r:embed="rId7" cstate="print"/>
          <a:srcRect/>
          <a:stretch>
            <a:fillRect/>
          </a:stretch>
        </p:blipFill>
        <p:spPr bwMode="auto">
          <a:xfrm>
            <a:off x="3859213" y="3865563"/>
            <a:ext cx="1341437" cy="457200"/>
          </a:xfrm>
          <a:prstGeom prst="rect">
            <a:avLst/>
          </a:prstGeom>
          <a:noFill/>
          <a:ln w="9525">
            <a:noFill/>
            <a:miter lim="800000"/>
            <a:headEnd/>
            <a:tailEnd/>
          </a:ln>
        </p:spPr>
      </p:pic>
      <p:pic>
        <p:nvPicPr>
          <p:cNvPr id="69672" name="Rectangle 14"/>
          <p:cNvPicPr>
            <a:picLocks noChangeArrowheads="1"/>
          </p:cNvPicPr>
          <p:nvPr/>
        </p:nvPicPr>
        <p:blipFill>
          <a:blip r:embed="rId8" cstate="print"/>
          <a:srcRect/>
          <a:stretch>
            <a:fillRect/>
          </a:stretch>
        </p:blipFill>
        <p:spPr bwMode="auto">
          <a:xfrm>
            <a:off x="3833813" y="4383088"/>
            <a:ext cx="1397000" cy="457200"/>
          </a:xfrm>
          <a:prstGeom prst="rect">
            <a:avLst/>
          </a:prstGeom>
          <a:noFill/>
          <a:ln w="9525">
            <a:noFill/>
            <a:miter lim="800000"/>
            <a:headEnd/>
            <a:tailEnd/>
          </a:ln>
        </p:spPr>
      </p:pic>
      <p:pic>
        <p:nvPicPr>
          <p:cNvPr id="69673" name="Picture 2"/>
          <p:cNvPicPr>
            <a:picLocks noChangeAspect="1" noChangeArrowheads="1"/>
          </p:cNvPicPr>
          <p:nvPr/>
        </p:nvPicPr>
        <p:blipFill>
          <a:blip r:embed="rId9" cstate="print"/>
          <a:srcRect/>
          <a:stretch>
            <a:fillRect/>
          </a:stretch>
        </p:blipFill>
        <p:spPr bwMode="auto">
          <a:xfrm>
            <a:off x="-503238" y="6627813"/>
            <a:ext cx="10150476" cy="230187"/>
          </a:xfrm>
          <a:prstGeom prst="rect">
            <a:avLst/>
          </a:prstGeom>
          <a:noFill/>
          <a:ln w="9525">
            <a:noFill/>
            <a:miter lim="800000"/>
            <a:headEnd/>
            <a:tailEnd/>
          </a:ln>
        </p:spPr>
      </p:pic>
      <p:sp>
        <p:nvSpPr>
          <p:cNvPr id="32" name="Oval 151"/>
          <p:cNvSpPr>
            <a:spLocks noChangeArrowheads="1"/>
          </p:cNvSpPr>
          <p:nvPr/>
        </p:nvSpPr>
        <p:spPr bwMode="auto">
          <a:xfrm>
            <a:off x="225425" y="5143500"/>
            <a:ext cx="2317750" cy="1714500"/>
          </a:xfrm>
          <a:prstGeom prst="ellipse">
            <a:avLst/>
          </a:prstGeom>
          <a:gradFill rotWithShape="1">
            <a:gsLst>
              <a:gs pos="0">
                <a:schemeClr val="accent1">
                  <a:lumMod val="60000"/>
                  <a:lumOff val="4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pPr>
              <a:defRPr/>
            </a:pPr>
            <a:endParaRPr lang="en-US" sz="900">
              <a:latin typeface="Arial" pitchFamily="34" charset="0"/>
            </a:endParaRPr>
          </a:p>
        </p:txBody>
      </p:sp>
      <p:sp>
        <p:nvSpPr>
          <p:cNvPr id="35" name="Oval 151"/>
          <p:cNvSpPr>
            <a:spLocks noChangeArrowheads="1"/>
          </p:cNvSpPr>
          <p:nvPr/>
        </p:nvSpPr>
        <p:spPr bwMode="auto">
          <a:xfrm>
            <a:off x="6477000" y="4446588"/>
            <a:ext cx="1739900" cy="1479550"/>
          </a:xfrm>
          <a:prstGeom prst="ellipse">
            <a:avLst/>
          </a:prstGeom>
          <a:gradFill rotWithShape="1">
            <a:gsLst>
              <a:gs pos="0">
                <a:schemeClr val="accent1">
                  <a:lumMod val="60000"/>
                  <a:lumOff val="4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pPr>
              <a:defRPr/>
            </a:pPr>
            <a:endParaRPr lang="en-US" sz="900">
              <a:latin typeface="Arial" pitchFamily="34" charset="0"/>
            </a:endParaRPr>
          </a:p>
        </p:txBody>
      </p:sp>
      <p:sp>
        <p:nvSpPr>
          <p:cNvPr id="69676" name="Rectangle 23"/>
          <p:cNvSpPr>
            <a:spLocks noChangeArrowheads="1"/>
          </p:cNvSpPr>
          <p:nvPr/>
        </p:nvSpPr>
        <p:spPr bwMode="auto">
          <a:xfrm flipV="1">
            <a:off x="0" y="6324600"/>
            <a:ext cx="9144000" cy="533400"/>
          </a:xfrm>
          <a:prstGeom prst="rect">
            <a:avLst/>
          </a:prstGeom>
          <a:gradFill rotWithShape="1">
            <a:gsLst>
              <a:gs pos="0">
                <a:schemeClr val="bg1"/>
              </a:gs>
              <a:gs pos="100000">
                <a:srgbClr val="015F85">
                  <a:alpha val="0"/>
                </a:srgbClr>
              </a:gs>
            </a:gsLst>
            <a:lin ang="5400000" scaled="1"/>
          </a:gradFill>
          <a:ln w="9525">
            <a:noFill/>
            <a:miter lim="800000"/>
            <a:headEnd/>
            <a:tailEnd/>
          </a:ln>
        </p:spPr>
        <p:txBody>
          <a:bodyPr wrap="none" anchor="ctr"/>
          <a:lstStyle/>
          <a:p>
            <a:endParaRPr lang="en-US" sz="1000" b="1">
              <a:ea typeface="ＭＳ Ｐゴシック" charset="-128"/>
            </a:endParaRPr>
          </a:p>
        </p:txBody>
      </p:sp>
      <p:sp>
        <p:nvSpPr>
          <p:cNvPr id="38" name="Rectangle 25"/>
          <p:cNvSpPr>
            <a:spLocks noChangeArrowheads="1"/>
          </p:cNvSpPr>
          <p:nvPr/>
        </p:nvSpPr>
        <p:spPr bwMode="auto">
          <a:xfrm>
            <a:off x="5405438" y="6529388"/>
            <a:ext cx="3630612" cy="14287"/>
          </a:xfrm>
          <a:prstGeom prst="rect">
            <a:avLst/>
          </a:prstGeom>
          <a:gradFill rotWithShape="1">
            <a:gsLst>
              <a:gs pos="0">
                <a:schemeClr val="tx1">
                  <a:gamma/>
                  <a:shade val="46275"/>
                  <a:invGamma/>
                  <a:alpha val="0"/>
                </a:schemeClr>
              </a:gs>
              <a:gs pos="50000">
                <a:schemeClr val="tx1"/>
              </a:gs>
              <a:gs pos="100000">
                <a:schemeClr val="tx1">
                  <a:gamma/>
                  <a:shade val="46275"/>
                  <a:invGamma/>
                  <a:alpha val="0"/>
                </a:schemeClr>
              </a:gs>
            </a:gsLst>
            <a:lin ang="0" scaled="1"/>
          </a:gradFill>
          <a:ln w="9525">
            <a:noFill/>
            <a:miter lim="800000"/>
            <a:headEnd/>
            <a:tailEnd/>
          </a:ln>
          <a:effectLst/>
        </p:spPr>
        <p:txBody>
          <a:bodyPr wrap="none" anchor="ctr"/>
          <a:lstStyle/>
          <a:p>
            <a:pPr>
              <a:defRPr/>
            </a:pPr>
            <a:endParaRPr lang="en-US" sz="1000" b="1">
              <a:latin typeface="Arial" pitchFamily="34" charset="0"/>
              <a:ea typeface="ＭＳ Ｐゴシック" pitchFamily="34" charset="-128"/>
            </a:endParaRPr>
          </a:p>
        </p:txBody>
      </p:sp>
      <p:grpSp>
        <p:nvGrpSpPr>
          <p:cNvPr id="3" name="Group 164"/>
          <p:cNvGrpSpPr/>
          <p:nvPr/>
        </p:nvGrpSpPr>
        <p:grpSpPr>
          <a:xfrm rot="21300199">
            <a:off x="-543627" y="3989043"/>
            <a:ext cx="9953752" cy="2282473"/>
            <a:chOff x="-331831" y="4234072"/>
            <a:chExt cx="10142585" cy="2144408"/>
          </a:xfrm>
          <a:solidFill>
            <a:schemeClr val="accent1">
              <a:lumMod val="60000"/>
              <a:lumOff val="40000"/>
              <a:alpha val="60000"/>
            </a:schemeClr>
          </a:solidFill>
        </p:grpSpPr>
        <p:sp>
          <p:nvSpPr>
            <p:cNvPr id="40" name="Freeform 39"/>
            <p:cNvSpPr>
              <a:spLocks/>
            </p:cNvSpPr>
            <p:nvPr/>
          </p:nvSpPr>
          <p:spPr bwMode="auto">
            <a:xfrm rot="10068988" flipV="1">
              <a:off x="-102207" y="4234072"/>
              <a:ext cx="9619793" cy="2001726"/>
            </a:xfrm>
            <a:custGeom>
              <a:avLst/>
              <a:gdLst>
                <a:gd name="T0" fmla="*/ 4971 w 3989"/>
                <a:gd name="T1" fmla="*/ 41 h 1880"/>
                <a:gd name="T2" fmla="*/ 4540 w 3989"/>
                <a:gd name="T3" fmla="*/ 47 h 1880"/>
                <a:gd name="T4" fmla="*/ 4139 w 3989"/>
                <a:gd name="T5" fmla="*/ 269 h 1880"/>
                <a:gd name="T6" fmla="*/ 3822 w 3989"/>
                <a:gd name="T7" fmla="*/ 646 h 1880"/>
                <a:gd name="T8" fmla="*/ 3597 w 3989"/>
                <a:gd name="T9" fmla="*/ 1083 h 1880"/>
                <a:gd name="T10" fmla="*/ 3511 w 3989"/>
                <a:gd name="T11" fmla="*/ 1297 h 1880"/>
                <a:gd name="T12" fmla="*/ 3435 w 3989"/>
                <a:gd name="T13" fmla="*/ 1498 h 1880"/>
                <a:gd name="T14" fmla="*/ 3365 w 3989"/>
                <a:gd name="T15" fmla="*/ 1683 h 1880"/>
                <a:gd name="T16" fmla="*/ 3295 w 3989"/>
                <a:gd name="T17" fmla="*/ 1847 h 1880"/>
                <a:gd name="T18" fmla="*/ 3217 w 3989"/>
                <a:gd name="T19" fmla="*/ 1990 h 1880"/>
                <a:gd name="T20" fmla="*/ 3127 w 3989"/>
                <a:gd name="T21" fmla="*/ 2109 h 1880"/>
                <a:gd name="T22" fmla="*/ 3013 w 3989"/>
                <a:gd name="T23" fmla="*/ 2206 h 1880"/>
                <a:gd name="T24" fmla="*/ 2867 w 3989"/>
                <a:gd name="T25" fmla="*/ 2280 h 1880"/>
                <a:gd name="T26" fmla="*/ 2838 w 3989"/>
                <a:gd name="T27" fmla="*/ 2290 h 1880"/>
                <a:gd name="T28" fmla="*/ 2808 w 3989"/>
                <a:gd name="T29" fmla="*/ 2299 h 1880"/>
                <a:gd name="T30" fmla="*/ 2591 w 3989"/>
                <a:gd name="T31" fmla="*/ 2339 h 1880"/>
                <a:gd name="T32" fmla="*/ 2391 w 3989"/>
                <a:gd name="T33" fmla="*/ 2326 h 1880"/>
                <a:gd name="T34" fmla="*/ 2189 w 3989"/>
                <a:gd name="T35" fmla="*/ 2275 h 1880"/>
                <a:gd name="T36" fmla="*/ 1964 w 3989"/>
                <a:gd name="T37" fmla="*/ 2198 h 1880"/>
                <a:gd name="T38" fmla="*/ 1685 w 3989"/>
                <a:gd name="T39" fmla="*/ 2119 h 1880"/>
                <a:gd name="T40" fmla="*/ 1311 w 3989"/>
                <a:gd name="T41" fmla="*/ 2061 h 1880"/>
                <a:gd name="T42" fmla="*/ 781 w 3989"/>
                <a:gd name="T43" fmla="*/ 2057 h 1880"/>
                <a:gd name="T44" fmla="*/ 0 w 3989"/>
                <a:gd name="T45" fmla="*/ 2159 h 1880"/>
                <a:gd name="T46" fmla="*/ 18 w 3989"/>
                <a:gd name="T47" fmla="*/ 2126 h 1880"/>
                <a:gd name="T48" fmla="*/ 790 w 3989"/>
                <a:gd name="T49" fmla="*/ 2029 h 1880"/>
                <a:gd name="T50" fmla="*/ 1315 w 3989"/>
                <a:gd name="T51" fmla="*/ 2034 h 1880"/>
                <a:gd name="T52" fmla="*/ 1685 w 3989"/>
                <a:gd name="T53" fmla="*/ 2095 h 1880"/>
                <a:gd name="T54" fmla="*/ 1962 w 3989"/>
                <a:gd name="T55" fmla="*/ 2175 h 1880"/>
                <a:gd name="T56" fmla="*/ 2186 w 3989"/>
                <a:gd name="T57" fmla="*/ 2251 h 1880"/>
                <a:gd name="T58" fmla="*/ 2387 w 3989"/>
                <a:gd name="T59" fmla="*/ 2303 h 1880"/>
                <a:gd name="T60" fmla="*/ 2585 w 3989"/>
                <a:gd name="T61" fmla="*/ 2318 h 1880"/>
                <a:gd name="T62" fmla="*/ 2801 w 3989"/>
                <a:gd name="T63" fmla="*/ 2279 h 1880"/>
                <a:gd name="T64" fmla="*/ 2830 w 3989"/>
                <a:gd name="T65" fmla="*/ 2270 h 1880"/>
                <a:gd name="T66" fmla="*/ 2859 w 3989"/>
                <a:gd name="T67" fmla="*/ 2260 h 1880"/>
                <a:gd name="T68" fmla="*/ 3006 w 3989"/>
                <a:gd name="T69" fmla="*/ 2187 h 1880"/>
                <a:gd name="T70" fmla="*/ 3118 w 3989"/>
                <a:gd name="T71" fmla="*/ 2090 h 1880"/>
                <a:gd name="T72" fmla="*/ 3209 w 3989"/>
                <a:gd name="T73" fmla="*/ 1971 h 1880"/>
                <a:gd name="T74" fmla="*/ 3286 w 3989"/>
                <a:gd name="T75" fmla="*/ 1830 h 1880"/>
                <a:gd name="T76" fmla="*/ 3356 w 3989"/>
                <a:gd name="T77" fmla="*/ 1667 h 1880"/>
                <a:gd name="T78" fmla="*/ 3425 w 3989"/>
                <a:gd name="T79" fmla="*/ 1484 h 1880"/>
                <a:gd name="T80" fmla="*/ 3500 w 3989"/>
                <a:gd name="T81" fmla="*/ 1283 h 1880"/>
                <a:gd name="T82" fmla="*/ 3586 w 3989"/>
                <a:gd name="T83" fmla="*/ 1070 h 1880"/>
                <a:gd name="T84" fmla="*/ 3810 w 3989"/>
                <a:gd name="T85" fmla="*/ 635 h 1880"/>
                <a:gd name="T86" fmla="*/ 4125 w 3989"/>
                <a:gd name="T87" fmla="*/ 260 h 1880"/>
                <a:gd name="T88" fmla="*/ 4523 w 3989"/>
                <a:gd name="T89" fmla="*/ 41 h 1880"/>
                <a:gd name="T90" fmla="*/ 4954 w 3989"/>
                <a:gd name="T91" fmla="*/ 36 h 1880"/>
                <a:gd name="T92" fmla="*/ 4971 w 3989"/>
                <a:gd name="T93" fmla="*/ 41 h 18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89"/>
                <a:gd name="T142" fmla="*/ 0 h 1880"/>
                <a:gd name="T143" fmla="*/ 3989 w 3989"/>
                <a:gd name="T144" fmla="*/ 1880 h 18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89" h="1880">
                  <a:moveTo>
                    <a:pt x="3989" y="33"/>
                  </a:moveTo>
                  <a:cubicBezTo>
                    <a:pt x="3870" y="4"/>
                    <a:pt x="3754" y="8"/>
                    <a:pt x="3643" y="38"/>
                  </a:cubicBezTo>
                  <a:cubicBezTo>
                    <a:pt x="3525" y="71"/>
                    <a:pt x="3418" y="133"/>
                    <a:pt x="3322" y="216"/>
                  </a:cubicBezTo>
                  <a:cubicBezTo>
                    <a:pt x="3224" y="301"/>
                    <a:pt x="3140" y="405"/>
                    <a:pt x="3067" y="519"/>
                  </a:cubicBezTo>
                  <a:cubicBezTo>
                    <a:pt x="2995" y="632"/>
                    <a:pt x="2936" y="751"/>
                    <a:pt x="2886" y="869"/>
                  </a:cubicBezTo>
                  <a:cubicBezTo>
                    <a:pt x="2861" y="927"/>
                    <a:pt x="2838" y="985"/>
                    <a:pt x="2817" y="1041"/>
                  </a:cubicBezTo>
                  <a:cubicBezTo>
                    <a:pt x="2795" y="1096"/>
                    <a:pt x="2776" y="1150"/>
                    <a:pt x="2756" y="1202"/>
                  </a:cubicBezTo>
                  <a:cubicBezTo>
                    <a:pt x="2737" y="1253"/>
                    <a:pt x="2719" y="1303"/>
                    <a:pt x="2700" y="1350"/>
                  </a:cubicBezTo>
                  <a:cubicBezTo>
                    <a:pt x="2682" y="1396"/>
                    <a:pt x="2664" y="1440"/>
                    <a:pt x="2644" y="1481"/>
                  </a:cubicBezTo>
                  <a:cubicBezTo>
                    <a:pt x="2625" y="1522"/>
                    <a:pt x="2604" y="1560"/>
                    <a:pt x="2582" y="1596"/>
                  </a:cubicBezTo>
                  <a:cubicBezTo>
                    <a:pt x="2560" y="1631"/>
                    <a:pt x="2536" y="1663"/>
                    <a:pt x="2509" y="1692"/>
                  </a:cubicBezTo>
                  <a:cubicBezTo>
                    <a:pt x="2482" y="1721"/>
                    <a:pt x="2452" y="1747"/>
                    <a:pt x="2418" y="1770"/>
                  </a:cubicBezTo>
                  <a:cubicBezTo>
                    <a:pt x="2383" y="1793"/>
                    <a:pt x="2344" y="1813"/>
                    <a:pt x="2300" y="1829"/>
                  </a:cubicBezTo>
                  <a:cubicBezTo>
                    <a:pt x="2284" y="1834"/>
                    <a:pt x="2281" y="1836"/>
                    <a:pt x="2277" y="1837"/>
                  </a:cubicBezTo>
                  <a:cubicBezTo>
                    <a:pt x="2261" y="1842"/>
                    <a:pt x="2257" y="1843"/>
                    <a:pt x="2253" y="1844"/>
                  </a:cubicBezTo>
                  <a:cubicBezTo>
                    <a:pt x="2191" y="1863"/>
                    <a:pt x="2134" y="1873"/>
                    <a:pt x="2079" y="1876"/>
                  </a:cubicBezTo>
                  <a:cubicBezTo>
                    <a:pt x="2023" y="1880"/>
                    <a:pt x="1971" y="1876"/>
                    <a:pt x="1919" y="1866"/>
                  </a:cubicBezTo>
                  <a:cubicBezTo>
                    <a:pt x="1865" y="1857"/>
                    <a:pt x="1812" y="1842"/>
                    <a:pt x="1757" y="1825"/>
                  </a:cubicBezTo>
                  <a:cubicBezTo>
                    <a:pt x="1700" y="1806"/>
                    <a:pt x="1641" y="1785"/>
                    <a:pt x="1576" y="1764"/>
                  </a:cubicBezTo>
                  <a:cubicBezTo>
                    <a:pt x="1509" y="1742"/>
                    <a:pt x="1436" y="1719"/>
                    <a:pt x="1352" y="1700"/>
                  </a:cubicBezTo>
                  <a:cubicBezTo>
                    <a:pt x="1265" y="1680"/>
                    <a:pt x="1167" y="1663"/>
                    <a:pt x="1052" y="1653"/>
                  </a:cubicBezTo>
                  <a:cubicBezTo>
                    <a:pt x="931" y="1643"/>
                    <a:pt x="792" y="1640"/>
                    <a:pt x="627" y="1650"/>
                  </a:cubicBezTo>
                  <a:cubicBezTo>
                    <a:pt x="452" y="1661"/>
                    <a:pt x="246" y="1686"/>
                    <a:pt x="0" y="1732"/>
                  </a:cubicBezTo>
                  <a:cubicBezTo>
                    <a:pt x="14" y="1705"/>
                    <a:pt x="14" y="1705"/>
                    <a:pt x="14" y="1705"/>
                  </a:cubicBezTo>
                  <a:cubicBezTo>
                    <a:pt x="257" y="1661"/>
                    <a:pt x="460" y="1637"/>
                    <a:pt x="634" y="1627"/>
                  </a:cubicBezTo>
                  <a:cubicBezTo>
                    <a:pt x="797" y="1618"/>
                    <a:pt x="935" y="1621"/>
                    <a:pt x="1055" y="1632"/>
                  </a:cubicBezTo>
                  <a:cubicBezTo>
                    <a:pt x="1168" y="1642"/>
                    <a:pt x="1266" y="1659"/>
                    <a:pt x="1352" y="1680"/>
                  </a:cubicBezTo>
                  <a:cubicBezTo>
                    <a:pt x="1435" y="1700"/>
                    <a:pt x="1508" y="1722"/>
                    <a:pt x="1575" y="1745"/>
                  </a:cubicBezTo>
                  <a:cubicBezTo>
                    <a:pt x="1639" y="1766"/>
                    <a:pt x="1698" y="1787"/>
                    <a:pt x="1754" y="1806"/>
                  </a:cubicBezTo>
                  <a:cubicBezTo>
                    <a:pt x="1809" y="1824"/>
                    <a:pt x="1861" y="1839"/>
                    <a:pt x="1915" y="1848"/>
                  </a:cubicBezTo>
                  <a:cubicBezTo>
                    <a:pt x="1966" y="1858"/>
                    <a:pt x="2019" y="1862"/>
                    <a:pt x="2075" y="1859"/>
                  </a:cubicBezTo>
                  <a:cubicBezTo>
                    <a:pt x="2129" y="1856"/>
                    <a:pt x="2186" y="1847"/>
                    <a:pt x="2248" y="1828"/>
                  </a:cubicBezTo>
                  <a:cubicBezTo>
                    <a:pt x="2263" y="1823"/>
                    <a:pt x="2267" y="1822"/>
                    <a:pt x="2271" y="1821"/>
                  </a:cubicBezTo>
                  <a:cubicBezTo>
                    <a:pt x="2287" y="1815"/>
                    <a:pt x="2291" y="1814"/>
                    <a:pt x="2294" y="1813"/>
                  </a:cubicBezTo>
                  <a:cubicBezTo>
                    <a:pt x="2339" y="1797"/>
                    <a:pt x="2377" y="1777"/>
                    <a:pt x="2412" y="1755"/>
                  </a:cubicBezTo>
                  <a:cubicBezTo>
                    <a:pt x="2445" y="1732"/>
                    <a:pt x="2475" y="1706"/>
                    <a:pt x="2502" y="1677"/>
                  </a:cubicBezTo>
                  <a:cubicBezTo>
                    <a:pt x="2529" y="1648"/>
                    <a:pt x="2553" y="1616"/>
                    <a:pt x="2575" y="1581"/>
                  </a:cubicBezTo>
                  <a:cubicBezTo>
                    <a:pt x="2597" y="1546"/>
                    <a:pt x="2617" y="1508"/>
                    <a:pt x="2637" y="1468"/>
                  </a:cubicBezTo>
                  <a:cubicBezTo>
                    <a:pt x="2656" y="1427"/>
                    <a:pt x="2674" y="1383"/>
                    <a:pt x="2693" y="1337"/>
                  </a:cubicBezTo>
                  <a:cubicBezTo>
                    <a:pt x="2711" y="1290"/>
                    <a:pt x="2729" y="1241"/>
                    <a:pt x="2748" y="1190"/>
                  </a:cubicBezTo>
                  <a:cubicBezTo>
                    <a:pt x="2767" y="1138"/>
                    <a:pt x="2787" y="1084"/>
                    <a:pt x="2808" y="1029"/>
                  </a:cubicBezTo>
                  <a:cubicBezTo>
                    <a:pt x="2829" y="973"/>
                    <a:pt x="2852" y="916"/>
                    <a:pt x="2877" y="858"/>
                  </a:cubicBezTo>
                  <a:cubicBezTo>
                    <a:pt x="2927" y="741"/>
                    <a:pt x="2985" y="622"/>
                    <a:pt x="3057" y="510"/>
                  </a:cubicBezTo>
                  <a:cubicBezTo>
                    <a:pt x="3128" y="397"/>
                    <a:pt x="3212" y="294"/>
                    <a:pt x="3310" y="209"/>
                  </a:cubicBezTo>
                  <a:cubicBezTo>
                    <a:pt x="3406" y="127"/>
                    <a:pt x="3513" y="65"/>
                    <a:pt x="3630" y="33"/>
                  </a:cubicBezTo>
                  <a:cubicBezTo>
                    <a:pt x="3740" y="3"/>
                    <a:pt x="3856" y="0"/>
                    <a:pt x="3976" y="29"/>
                  </a:cubicBezTo>
                  <a:cubicBezTo>
                    <a:pt x="3989" y="33"/>
                    <a:pt x="3989" y="33"/>
                    <a:pt x="3989" y="33"/>
                  </a:cubicBezTo>
                </a:path>
              </a:pathLst>
            </a:custGeom>
            <a:grpFill/>
            <a:ln w="9525">
              <a:noFill/>
              <a:round/>
              <a:headEnd/>
              <a:tailEnd/>
            </a:ln>
          </p:spPr>
          <p:txBody>
            <a:bodyPr/>
            <a:lstStyle/>
            <a:p>
              <a:pPr>
                <a:defRPr/>
              </a:pPr>
              <a:endParaRPr lang="en-US"/>
            </a:p>
          </p:txBody>
        </p:sp>
        <p:sp>
          <p:nvSpPr>
            <p:cNvPr id="41" name="Freeform 40"/>
            <p:cNvSpPr>
              <a:spLocks/>
            </p:cNvSpPr>
            <p:nvPr/>
          </p:nvSpPr>
          <p:spPr bwMode="auto">
            <a:xfrm rot="10068988" flipV="1">
              <a:off x="-177434" y="4244629"/>
              <a:ext cx="9786136" cy="2038918"/>
            </a:xfrm>
            <a:custGeom>
              <a:avLst/>
              <a:gdLst>
                <a:gd name="T0" fmla="*/ 5057 w 4058"/>
                <a:gd name="T1" fmla="*/ 42 h 1914"/>
                <a:gd name="T2" fmla="*/ 4625 w 4058"/>
                <a:gd name="T3" fmla="*/ 50 h 1914"/>
                <a:gd name="T4" fmla="*/ 4222 w 4058"/>
                <a:gd name="T5" fmla="*/ 277 h 1914"/>
                <a:gd name="T6" fmla="*/ 3899 w 4058"/>
                <a:gd name="T7" fmla="*/ 660 h 1914"/>
                <a:gd name="T8" fmla="*/ 3670 w 4058"/>
                <a:gd name="T9" fmla="*/ 1105 h 1914"/>
                <a:gd name="T10" fmla="*/ 3581 w 4058"/>
                <a:gd name="T11" fmla="*/ 1321 h 1914"/>
                <a:gd name="T12" fmla="*/ 3504 w 4058"/>
                <a:gd name="T13" fmla="*/ 1525 h 1914"/>
                <a:gd name="T14" fmla="*/ 3433 w 4058"/>
                <a:gd name="T15" fmla="*/ 1710 h 1914"/>
                <a:gd name="T16" fmla="*/ 3362 w 4058"/>
                <a:gd name="T17" fmla="*/ 1878 h 1914"/>
                <a:gd name="T18" fmla="*/ 3283 w 4058"/>
                <a:gd name="T19" fmla="*/ 2022 h 1914"/>
                <a:gd name="T20" fmla="*/ 3192 w 4058"/>
                <a:gd name="T21" fmla="*/ 2144 h 1914"/>
                <a:gd name="T22" fmla="*/ 3075 w 4058"/>
                <a:gd name="T23" fmla="*/ 2243 h 1914"/>
                <a:gd name="T24" fmla="*/ 2927 w 4058"/>
                <a:gd name="T25" fmla="*/ 2320 h 1914"/>
                <a:gd name="T26" fmla="*/ 2899 w 4058"/>
                <a:gd name="T27" fmla="*/ 2329 h 1914"/>
                <a:gd name="T28" fmla="*/ 2869 w 4058"/>
                <a:gd name="T29" fmla="*/ 2339 h 1914"/>
                <a:gd name="T30" fmla="*/ 2649 w 4058"/>
                <a:gd name="T31" fmla="*/ 2384 h 1914"/>
                <a:gd name="T32" fmla="*/ 2446 w 4058"/>
                <a:gd name="T33" fmla="*/ 2374 h 1914"/>
                <a:gd name="T34" fmla="*/ 2242 w 4058"/>
                <a:gd name="T35" fmla="*/ 2323 h 1914"/>
                <a:gd name="T36" fmla="*/ 2013 w 4058"/>
                <a:gd name="T37" fmla="*/ 2250 h 1914"/>
                <a:gd name="T38" fmla="*/ 1728 w 4058"/>
                <a:gd name="T39" fmla="*/ 2173 h 1914"/>
                <a:gd name="T40" fmla="*/ 1347 w 4058"/>
                <a:gd name="T41" fmla="*/ 2118 h 1914"/>
                <a:gd name="T42" fmla="*/ 804 w 4058"/>
                <a:gd name="T43" fmla="*/ 2120 h 1914"/>
                <a:gd name="T44" fmla="*/ 0 w 4058"/>
                <a:gd name="T45" fmla="*/ 2233 h 1914"/>
                <a:gd name="T46" fmla="*/ 18 w 4058"/>
                <a:gd name="T47" fmla="*/ 2198 h 1914"/>
                <a:gd name="T48" fmla="*/ 813 w 4058"/>
                <a:gd name="T49" fmla="*/ 2090 h 1914"/>
                <a:gd name="T50" fmla="*/ 1350 w 4058"/>
                <a:gd name="T51" fmla="*/ 2090 h 1914"/>
                <a:gd name="T52" fmla="*/ 1728 w 4058"/>
                <a:gd name="T53" fmla="*/ 2146 h 1914"/>
                <a:gd name="T54" fmla="*/ 2012 w 4058"/>
                <a:gd name="T55" fmla="*/ 2224 h 1914"/>
                <a:gd name="T56" fmla="*/ 2238 w 4058"/>
                <a:gd name="T57" fmla="*/ 2299 h 1914"/>
                <a:gd name="T58" fmla="*/ 2441 w 4058"/>
                <a:gd name="T59" fmla="*/ 2349 h 1914"/>
                <a:gd name="T60" fmla="*/ 2643 w 4058"/>
                <a:gd name="T61" fmla="*/ 2360 h 1914"/>
                <a:gd name="T62" fmla="*/ 2862 w 4058"/>
                <a:gd name="T63" fmla="*/ 2318 h 1914"/>
                <a:gd name="T64" fmla="*/ 2891 w 4058"/>
                <a:gd name="T65" fmla="*/ 2309 h 1914"/>
                <a:gd name="T66" fmla="*/ 2921 w 4058"/>
                <a:gd name="T67" fmla="*/ 2299 h 1914"/>
                <a:gd name="T68" fmla="*/ 3068 w 4058"/>
                <a:gd name="T69" fmla="*/ 2224 h 1914"/>
                <a:gd name="T70" fmla="*/ 3183 w 4058"/>
                <a:gd name="T71" fmla="*/ 2125 h 1914"/>
                <a:gd name="T72" fmla="*/ 3275 w 4058"/>
                <a:gd name="T73" fmla="*/ 2004 h 1914"/>
                <a:gd name="T74" fmla="*/ 3352 w 4058"/>
                <a:gd name="T75" fmla="*/ 1860 h 1914"/>
                <a:gd name="T76" fmla="*/ 3424 w 4058"/>
                <a:gd name="T77" fmla="*/ 1695 h 1914"/>
                <a:gd name="T78" fmla="*/ 3494 w 4058"/>
                <a:gd name="T79" fmla="*/ 1508 h 1914"/>
                <a:gd name="T80" fmla="*/ 3570 w 4058"/>
                <a:gd name="T81" fmla="*/ 1307 h 1914"/>
                <a:gd name="T82" fmla="*/ 3657 w 4058"/>
                <a:gd name="T83" fmla="*/ 1090 h 1914"/>
                <a:gd name="T84" fmla="*/ 3886 w 4058"/>
                <a:gd name="T85" fmla="*/ 650 h 1914"/>
                <a:gd name="T86" fmla="*/ 4206 w 4058"/>
                <a:gd name="T87" fmla="*/ 268 h 1914"/>
                <a:gd name="T88" fmla="*/ 4608 w 4058"/>
                <a:gd name="T89" fmla="*/ 44 h 1914"/>
                <a:gd name="T90" fmla="*/ 5039 w 4058"/>
                <a:gd name="T91" fmla="*/ 36 h 1914"/>
                <a:gd name="T92" fmla="*/ 5057 w 4058"/>
                <a:gd name="T93" fmla="*/ 42 h 19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58"/>
                <a:gd name="T142" fmla="*/ 0 h 1914"/>
                <a:gd name="T143" fmla="*/ 4058 w 4058"/>
                <a:gd name="T144" fmla="*/ 1914 h 191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58" h="1914">
                  <a:moveTo>
                    <a:pt x="4058" y="34"/>
                  </a:moveTo>
                  <a:cubicBezTo>
                    <a:pt x="3939" y="5"/>
                    <a:pt x="3822" y="9"/>
                    <a:pt x="3711" y="40"/>
                  </a:cubicBezTo>
                  <a:cubicBezTo>
                    <a:pt x="3593" y="74"/>
                    <a:pt x="3485" y="137"/>
                    <a:pt x="3388" y="222"/>
                  </a:cubicBezTo>
                  <a:cubicBezTo>
                    <a:pt x="3288" y="308"/>
                    <a:pt x="3203" y="414"/>
                    <a:pt x="3129" y="529"/>
                  </a:cubicBezTo>
                  <a:cubicBezTo>
                    <a:pt x="3056" y="644"/>
                    <a:pt x="2996" y="765"/>
                    <a:pt x="2945" y="885"/>
                  </a:cubicBezTo>
                  <a:cubicBezTo>
                    <a:pt x="2919" y="944"/>
                    <a:pt x="2896" y="1002"/>
                    <a:pt x="2874" y="1059"/>
                  </a:cubicBezTo>
                  <a:cubicBezTo>
                    <a:pt x="2852" y="1115"/>
                    <a:pt x="2832" y="1170"/>
                    <a:pt x="2812" y="1222"/>
                  </a:cubicBezTo>
                  <a:cubicBezTo>
                    <a:pt x="2793" y="1274"/>
                    <a:pt x="2774" y="1324"/>
                    <a:pt x="2755" y="1371"/>
                  </a:cubicBezTo>
                  <a:cubicBezTo>
                    <a:pt x="2737" y="1418"/>
                    <a:pt x="2718" y="1463"/>
                    <a:pt x="2698" y="1505"/>
                  </a:cubicBezTo>
                  <a:cubicBezTo>
                    <a:pt x="2678" y="1546"/>
                    <a:pt x="2657" y="1585"/>
                    <a:pt x="2635" y="1620"/>
                  </a:cubicBezTo>
                  <a:cubicBezTo>
                    <a:pt x="2612" y="1656"/>
                    <a:pt x="2588" y="1689"/>
                    <a:pt x="2561" y="1718"/>
                  </a:cubicBezTo>
                  <a:cubicBezTo>
                    <a:pt x="2533" y="1748"/>
                    <a:pt x="2503" y="1775"/>
                    <a:pt x="2468" y="1798"/>
                  </a:cubicBezTo>
                  <a:cubicBezTo>
                    <a:pt x="2434" y="1822"/>
                    <a:pt x="2394" y="1842"/>
                    <a:pt x="2349" y="1859"/>
                  </a:cubicBezTo>
                  <a:cubicBezTo>
                    <a:pt x="2334" y="1864"/>
                    <a:pt x="2330" y="1866"/>
                    <a:pt x="2326" y="1867"/>
                  </a:cubicBezTo>
                  <a:cubicBezTo>
                    <a:pt x="2310" y="1872"/>
                    <a:pt x="2306" y="1874"/>
                    <a:pt x="2302" y="1875"/>
                  </a:cubicBezTo>
                  <a:cubicBezTo>
                    <a:pt x="2239" y="1895"/>
                    <a:pt x="2181" y="1906"/>
                    <a:pt x="2126" y="1910"/>
                  </a:cubicBezTo>
                  <a:cubicBezTo>
                    <a:pt x="2069" y="1914"/>
                    <a:pt x="2016" y="1910"/>
                    <a:pt x="1963" y="1902"/>
                  </a:cubicBezTo>
                  <a:cubicBezTo>
                    <a:pt x="1909" y="1893"/>
                    <a:pt x="1855" y="1878"/>
                    <a:pt x="1799" y="1862"/>
                  </a:cubicBezTo>
                  <a:cubicBezTo>
                    <a:pt x="1741" y="1844"/>
                    <a:pt x="1681" y="1823"/>
                    <a:pt x="1615" y="1803"/>
                  </a:cubicBezTo>
                  <a:cubicBezTo>
                    <a:pt x="1547" y="1781"/>
                    <a:pt x="1472" y="1759"/>
                    <a:pt x="1387" y="1741"/>
                  </a:cubicBezTo>
                  <a:cubicBezTo>
                    <a:pt x="1299" y="1722"/>
                    <a:pt x="1198" y="1706"/>
                    <a:pt x="1081" y="1697"/>
                  </a:cubicBezTo>
                  <a:cubicBezTo>
                    <a:pt x="957" y="1688"/>
                    <a:pt x="814" y="1687"/>
                    <a:pt x="645" y="1699"/>
                  </a:cubicBezTo>
                  <a:cubicBezTo>
                    <a:pt x="465" y="1712"/>
                    <a:pt x="252" y="1740"/>
                    <a:pt x="0" y="1790"/>
                  </a:cubicBezTo>
                  <a:cubicBezTo>
                    <a:pt x="14" y="1762"/>
                    <a:pt x="14" y="1762"/>
                    <a:pt x="14" y="1762"/>
                  </a:cubicBezTo>
                  <a:cubicBezTo>
                    <a:pt x="264" y="1714"/>
                    <a:pt x="474" y="1687"/>
                    <a:pt x="652" y="1675"/>
                  </a:cubicBezTo>
                  <a:cubicBezTo>
                    <a:pt x="819" y="1664"/>
                    <a:pt x="961" y="1665"/>
                    <a:pt x="1083" y="1675"/>
                  </a:cubicBezTo>
                  <a:cubicBezTo>
                    <a:pt x="1199" y="1684"/>
                    <a:pt x="1299" y="1700"/>
                    <a:pt x="1387" y="1720"/>
                  </a:cubicBezTo>
                  <a:cubicBezTo>
                    <a:pt x="1472" y="1739"/>
                    <a:pt x="1546" y="1761"/>
                    <a:pt x="1614" y="1782"/>
                  </a:cubicBezTo>
                  <a:cubicBezTo>
                    <a:pt x="1679" y="1803"/>
                    <a:pt x="1739" y="1824"/>
                    <a:pt x="1796" y="1842"/>
                  </a:cubicBezTo>
                  <a:cubicBezTo>
                    <a:pt x="1852" y="1859"/>
                    <a:pt x="1905" y="1874"/>
                    <a:pt x="1959" y="1883"/>
                  </a:cubicBezTo>
                  <a:cubicBezTo>
                    <a:pt x="2012" y="1892"/>
                    <a:pt x="2065" y="1895"/>
                    <a:pt x="2121" y="1892"/>
                  </a:cubicBezTo>
                  <a:cubicBezTo>
                    <a:pt x="2176" y="1888"/>
                    <a:pt x="2234" y="1878"/>
                    <a:pt x="2297" y="1858"/>
                  </a:cubicBezTo>
                  <a:cubicBezTo>
                    <a:pt x="2312" y="1853"/>
                    <a:pt x="2316" y="1852"/>
                    <a:pt x="2320" y="1850"/>
                  </a:cubicBezTo>
                  <a:cubicBezTo>
                    <a:pt x="2336" y="1845"/>
                    <a:pt x="2340" y="1844"/>
                    <a:pt x="2344" y="1842"/>
                  </a:cubicBezTo>
                  <a:cubicBezTo>
                    <a:pt x="2388" y="1826"/>
                    <a:pt x="2427" y="1805"/>
                    <a:pt x="2462" y="1782"/>
                  </a:cubicBezTo>
                  <a:cubicBezTo>
                    <a:pt x="2496" y="1759"/>
                    <a:pt x="2527" y="1733"/>
                    <a:pt x="2554" y="1703"/>
                  </a:cubicBezTo>
                  <a:cubicBezTo>
                    <a:pt x="2581" y="1674"/>
                    <a:pt x="2605" y="1641"/>
                    <a:pt x="2628" y="1606"/>
                  </a:cubicBezTo>
                  <a:cubicBezTo>
                    <a:pt x="2650" y="1570"/>
                    <a:pt x="2671" y="1532"/>
                    <a:pt x="2690" y="1491"/>
                  </a:cubicBezTo>
                  <a:cubicBezTo>
                    <a:pt x="2710" y="1449"/>
                    <a:pt x="2729" y="1405"/>
                    <a:pt x="2747" y="1358"/>
                  </a:cubicBezTo>
                  <a:cubicBezTo>
                    <a:pt x="2766" y="1311"/>
                    <a:pt x="2785" y="1261"/>
                    <a:pt x="2804" y="1209"/>
                  </a:cubicBezTo>
                  <a:cubicBezTo>
                    <a:pt x="2823" y="1157"/>
                    <a:pt x="2843" y="1103"/>
                    <a:pt x="2865" y="1047"/>
                  </a:cubicBezTo>
                  <a:cubicBezTo>
                    <a:pt x="2887" y="990"/>
                    <a:pt x="2910" y="932"/>
                    <a:pt x="2935" y="874"/>
                  </a:cubicBezTo>
                  <a:cubicBezTo>
                    <a:pt x="2986" y="755"/>
                    <a:pt x="3045" y="635"/>
                    <a:pt x="3118" y="521"/>
                  </a:cubicBezTo>
                  <a:cubicBezTo>
                    <a:pt x="3191" y="406"/>
                    <a:pt x="3276" y="301"/>
                    <a:pt x="3375" y="215"/>
                  </a:cubicBezTo>
                  <a:cubicBezTo>
                    <a:pt x="3472" y="131"/>
                    <a:pt x="3580" y="68"/>
                    <a:pt x="3698" y="35"/>
                  </a:cubicBezTo>
                  <a:cubicBezTo>
                    <a:pt x="3809" y="4"/>
                    <a:pt x="3925" y="0"/>
                    <a:pt x="4044" y="29"/>
                  </a:cubicBezTo>
                  <a:cubicBezTo>
                    <a:pt x="4058" y="34"/>
                    <a:pt x="4058" y="34"/>
                    <a:pt x="4058" y="34"/>
                  </a:cubicBezTo>
                </a:path>
              </a:pathLst>
            </a:custGeom>
            <a:grpFill/>
            <a:ln w="9525">
              <a:noFill/>
              <a:round/>
              <a:headEnd/>
              <a:tailEnd/>
            </a:ln>
          </p:spPr>
          <p:txBody>
            <a:bodyPr/>
            <a:lstStyle/>
            <a:p>
              <a:pPr>
                <a:defRPr/>
              </a:pPr>
              <a:endParaRPr lang="en-US"/>
            </a:p>
          </p:txBody>
        </p:sp>
        <p:sp>
          <p:nvSpPr>
            <p:cNvPr id="42" name="Freeform 41"/>
            <p:cNvSpPr>
              <a:spLocks/>
            </p:cNvSpPr>
            <p:nvPr/>
          </p:nvSpPr>
          <p:spPr bwMode="auto">
            <a:xfrm rot="10068988" flipV="1">
              <a:off x="-254650" y="4256653"/>
              <a:ext cx="9961120" cy="2074204"/>
            </a:xfrm>
            <a:custGeom>
              <a:avLst/>
              <a:gdLst>
                <a:gd name="T0" fmla="*/ 5147 w 4131"/>
                <a:gd name="T1" fmla="*/ 42 h 1948"/>
                <a:gd name="T2" fmla="*/ 4714 w 4131"/>
                <a:gd name="T3" fmla="*/ 52 h 1948"/>
                <a:gd name="T4" fmla="*/ 4307 w 4131"/>
                <a:gd name="T5" fmla="*/ 282 h 1948"/>
                <a:gd name="T6" fmla="*/ 3980 w 4131"/>
                <a:gd name="T7" fmla="*/ 673 h 1948"/>
                <a:gd name="T8" fmla="*/ 3746 w 4131"/>
                <a:gd name="T9" fmla="*/ 1123 h 1948"/>
                <a:gd name="T10" fmla="*/ 3657 w 4131"/>
                <a:gd name="T11" fmla="*/ 1343 h 1948"/>
                <a:gd name="T12" fmla="*/ 3579 w 4131"/>
                <a:gd name="T13" fmla="*/ 1549 h 1948"/>
                <a:gd name="T14" fmla="*/ 3506 w 4131"/>
                <a:gd name="T15" fmla="*/ 1736 h 1948"/>
                <a:gd name="T16" fmla="*/ 3432 w 4131"/>
                <a:gd name="T17" fmla="*/ 1905 h 1948"/>
                <a:gd name="T18" fmla="*/ 3353 w 4131"/>
                <a:gd name="T19" fmla="*/ 2051 h 1948"/>
                <a:gd name="T20" fmla="*/ 3259 w 4131"/>
                <a:gd name="T21" fmla="*/ 2175 h 1948"/>
                <a:gd name="T22" fmla="*/ 3143 w 4131"/>
                <a:gd name="T23" fmla="*/ 2277 h 1948"/>
                <a:gd name="T24" fmla="*/ 2993 w 4131"/>
                <a:gd name="T25" fmla="*/ 2355 h 1948"/>
                <a:gd name="T26" fmla="*/ 2962 w 4131"/>
                <a:gd name="T27" fmla="*/ 2366 h 1948"/>
                <a:gd name="T28" fmla="*/ 2934 w 4131"/>
                <a:gd name="T29" fmla="*/ 2376 h 1948"/>
                <a:gd name="T30" fmla="*/ 2711 w 4131"/>
                <a:gd name="T31" fmla="*/ 2422 h 1948"/>
                <a:gd name="T32" fmla="*/ 2506 w 4131"/>
                <a:gd name="T33" fmla="*/ 2415 h 1948"/>
                <a:gd name="T34" fmla="*/ 2298 w 4131"/>
                <a:gd name="T35" fmla="*/ 2367 h 1948"/>
                <a:gd name="T36" fmla="*/ 2066 w 4131"/>
                <a:gd name="T37" fmla="*/ 2297 h 1948"/>
                <a:gd name="T38" fmla="*/ 1776 w 4131"/>
                <a:gd name="T39" fmla="*/ 2223 h 1948"/>
                <a:gd name="T40" fmla="*/ 1385 w 4131"/>
                <a:gd name="T41" fmla="*/ 2172 h 1948"/>
                <a:gd name="T42" fmla="*/ 828 w 4131"/>
                <a:gd name="T43" fmla="*/ 2182 h 1948"/>
                <a:gd name="T44" fmla="*/ 0 w 4131"/>
                <a:gd name="T45" fmla="*/ 2308 h 1948"/>
                <a:gd name="T46" fmla="*/ 19 w 4131"/>
                <a:gd name="T47" fmla="*/ 2270 h 1948"/>
                <a:gd name="T48" fmla="*/ 837 w 4131"/>
                <a:gd name="T49" fmla="*/ 2150 h 1948"/>
                <a:gd name="T50" fmla="*/ 1390 w 4131"/>
                <a:gd name="T51" fmla="*/ 2143 h 1948"/>
                <a:gd name="T52" fmla="*/ 1776 w 4131"/>
                <a:gd name="T53" fmla="*/ 2195 h 1948"/>
                <a:gd name="T54" fmla="*/ 2063 w 4131"/>
                <a:gd name="T55" fmla="*/ 2270 h 1948"/>
                <a:gd name="T56" fmla="*/ 2295 w 4131"/>
                <a:gd name="T57" fmla="*/ 2342 h 1948"/>
                <a:gd name="T58" fmla="*/ 2500 w 4131"/>
                <a:gd name="T59" fmla="*/ 2392 h 1948"/>
                <a:gd name="T60" fmla="*/ 2705 w 4131"/>
                <a:gd name="T61" fmla="*/ 2399 h 1948"/>
                <a:gd name="T62" fmla="*/ 2927 w 4131"/>
                <a:gd name="T63" fmla="*/ 2354 h 1948"/>
                <a:gd name="T64" fmla="*/ 2956 w 4131"/>
                <a:gd name="T65" fmla="*/ 2344 h 1948"/>
                <a:gd name="T66" fmla="*/ 2985 w 4131"/>
                <a:gd name="T67" fmla="*/ 2334 h 1948"/>
                <a:gd name="T68" fmla="*/ 3134 w 4131"/>
                <a:gd name="T69" fmla="*/ 2257 h 1948"/>
                <a:gd name="T70" fmla="*/ 3250 w 4131"/>
                <a:gd name="T71" fmla="*/ 2155 h 1948"/>
                <a:gd name="T72" fmla="*/ 3344 w 4131"/>
                <a:gd name="T73" fmla="*/ 2032 h 1948"/>
                <a:gd name="T74" fmla="*/ 3422 w 4131"/>
                <a:gd name="T75" fmla="*/ 1887 h 1948"/>
                <a:gd name="T76" fmla="*/ 3496 w 4131"/>
                <a:gd name="T77" fmla="*/ 1719 h 1948"/>
                <a:gd name="T78" fmla="*/ 3567 w 4131"/>
                <a:gd name="T79" fmla="*/ 1532 h 1948"/>
                <a:gd name="T80" fmla="*/ 3645 w 4131"/>
                <a:gd name="T81" fmla="*/ 1326 h 1948"/>
                <a:gd name="T82" fmla="*/ 3734 w 4131"/>
                <a:gd name="T83" fmla="*/ 1109 h 1948"/>
                <a:gd name="T84" fmla="*/ 3967 w 4131"/>
                <a:gd name="T85" fmla="*/ 662 h 1948"/>
                <a:gd name="T86" fmla="*/ 4291 w 4131"/>
                <a:gd name="T87" fmla="*/ 275 h 1948"/>
                <a:gd name="T88" fmla="*/ 4696 w 4131"/>
                <a:gd name="T89" fmla="*/ 45 h 1948"/>
                <a:gd name="T90" fmla="*/ 5129 w 4131"/>
                <a:gd name="T91" fmla="*/ 36 h 1948"/>
                <a:gd name="T92" fmla="*/ 5147 w 4131"/>
                <a:gd name="T93" fmla="*/ 42 h 194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131"/>
                <a:gd name="T142" fmla="*/ 0 h 1948"/>
                <a:gd name="T143" fmla="*/ 4131 w 4131"/>
                <a:gd name="T144" fmla="*/ 1948 h 194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131" h="1948">
                  <a:moveTo>
                    <a:pt x="4131" y="34"/>
                  </a:moveTo>
                  <a:cubicBezTo>
                    <a:pt x="4012" y="5"/>
                    <a:pt x="3895" y="10"/>
                    <a:pt x="3783" y="42"/>
                  </a:cubicBezTo>
                  <a:cubicBezTo>
                    <a:pt x="3664" y="76"/>
                    <a:pt x="3555" y="141"/>
                    <a:pt x="3457" y="227"/>
                  </a:cubicBezTo>
                  <a:cubicBezTo>
                    <a:pt x="3356" y="315"/>
                    <a:pt x="3270" y="423"/>
                    <a:pt x="3195" y="540"/>
                  </a:cubicBezTo>
                  <a:cubicBezTo>
                    <a:pt x="3121" y="656"/>
                    <a:pt x="3059" y="780"/>
                    <a:pt x="3007" y="901"/>
                  </a:cubicBezTo>
                  <a:cubicBezTo>
                    <a:pt x="2981" y="960"/>
                    <a:pt x="2957" y="1019"/>
                    <a:pt x="2935" y="1077"/>
                  </a:cubicBezTo>
                  <a:cubicBezTo>
                    <a:pt x="2913" y="1134"/>
                    <a:pt x="2892" y="1189"/>
                    <a:pt x="2872" y="1242"/>
                  </a:cubicBezTo>
                  <a:cubicBezTo>
                    <a:pt x="2852" y="1295"/>
                    <a:pt x="2833" y="1345"/>
                    <a:pt x="2814" y="1393"/>
                  </a:cubicBezTo>
                  <a:cubicBezTo>
                    <a:pt x="2795" y="1441"/>
                    <a:pt x="2776" y="1486"/>
                    <a:pt x="2755" y="1528"/>
                  </a:cubicBezTo>
                  <a:cubicBezTo>
                    <a:pt x="2735" y="1570"/>
                    <a:pt x="2714" y="1609"/>
                    <a:pt x="2691" y="1645"/>
                  </a:cubicBezTo>
                  <a:cubicBezTo>
                    <a:pt x="2668" y="1682"/>
                    <a:pt x="2644" y="1715"/>
                    <a:pt x="2616" y="1745"/>
                  </a:cubicBezTo>
                  <a:cubicBezTo>
                    <a:pt x="2588" y="1775"/>
                    <a:pt x="2557" y="1802"/>
                    <a:pt x="2523" y="1826"/>
                  </a:cubicBezTo>
                  <a:cubicBezTo>
                    <a:pt x="2487" y="1850"/>
                    <a:pt x="2448" y="1871"/>
                    <a:pt x="2402" y="1889"/>
                  </a:cubicBezTo>
                  <a:cubicBezTo>
                    <a:pt x="2386" y="1895"/>
                    <a:pt x="2382" y="1896"/>
                    <a:pt x="2378" y="1898"/>
                  </a:cubicBezTo>
                  <a:cubicBezTo>
                    <a:pt x="2362" y="1903"/>
                    <a:pt x="2358" y="1905"/>
                    <a:pt x="2355" y="1906"/>
                  </a:cubicBezTo>
                  <a:cubicBezTo>
                    <a:pt x="2290" y="1927"/>
                    <a:pt x="2232" y="1938"/>
                    <a:pt x="2176" y="1943"/>
                  </a:cubicBezTo>
                  <a:cubicBezTo>
                    <a:pt x="2119" y="1948"/>
                    <a:pt x="2064" y="1945"/>
                    <a:pt x="2011" y="1937"/>
                  </a:cubicBezTo>
                  <a:cubicBezTo>
                    <a:pt x="1956" y="1929"/>
                    <a:pt x="1901" y="1915"/>
                    <a:pt x="1845" y="1899"/>
                  </a:cubicBezTo>
                  <a:cubicBezTo>
                    <a:pt x="1786" y="1882"/>
                    <a:pt x="1725" y="1862"/>
                    <a:pt x="1658" y="1842"/>
                  </a:cubicBezTo>
                  <a:cubicBezTo>
                    <a:pt x="1588" y="1821"/>
                    <a:pt x="1512" y="1800"/>
                    <a:pt x="1425" y="1783"/>
                  </a:cubicBezTo>
                  <a:cubicBezTo>
                    <a:pt x="1335" y="1764"/>
                    <a:pt x="1232" y="1750"/>
                    <a:pt x="1112" y="1742"/>
                  </a:cubicBezTo>
                  <a:cubicBezTo>
                    <a:pt x="985" y="1735"/>
                    <a:pt x="838" y="1736"/>
                    <a:pt x="665" y="1750"/>
                  </a:cubicBezTo>
                  <a:cubicBezTo>
                    <a:pt x="479" y="1766"/>
                    <a:pt x="261" y="1797"/>
                    <a:pt x="0" y="1851"/>
                  </a:cubicBezTo>
                  <a:cubicBezTo>
                    <a:pt x="15" y="1821"/>
                    <a:pt x="15" y="1821"/>
                    <a:pt x="15" y="1821"/>
                  </a:cubicBezTo>
                  <a:cubicBezTo>
                    <a:pt x="273" y="1769"/>
                    <a:pt x="489" y="1739"/>
                    <a:pt x="672" y="1725"/>
                  </a:cubicBezTo>
                  <a:cubicBezTo>
                    <a:pt x="844" y="1711"/>
                    <a:pt x="989" y="1711"/>
                    <a:pt x="1115" y="1719"/>
                  </a:cubicBezTo>
                  <a:cubicBezTo>
                    <a:pt x="1233" y="1727"/>
                    <a:pt x="1335" y="1742"/>
                    <a:pt x="1425" y="1761"/>
                  </a:cubicBezTo>
                  <a:cubicBezTo>
                    <a:pt x="1511" y="1779"/>
                    <a:pt x="1587" y="1800"/>
                    <a:pt x="1656" y="1821"/>
                  </a:cubicBezTo>
                  <a:cubicBezTo>
                    <a:pt x="1722" y="1842"/>
                    <a:pt x="1783" y="1862"/>
                    <a:pt x="1842" y="1879"/>
                  </a:cubicBezTo>
                  <a:cubicBezTo>
                    <a:pt x="1898" y="1896"/>
                    <a:pt x="1952" y="1909"/>
                    <a:pt x="2007" y="1918"/>
                  </a:cubicBezTo>
                  <a:cubicBezTo>
                    <a:pt x="2060" y="1926"/>
                    <a:pt x="2114" y="1929"/>
                    <a:pt x="2171" y="1925"/>
                  </a:cubicBezTo>
                  <a:cubicBezTo>
                    <a:pt x="2227" y="1920"/>
                    <a:pt x="2285" y="1909"/>
                    <a:pt x="2349" y="1888"/>
                  </a:cubicBezTo>
                  <a:cubicBezTo>
                    <a:pt x="2364" y="1883"/>
                    <a:pt x="2368" y="1882"/>
                    <a:pt x="2372" y="1880"/>
                  </a:cubicBezTo>
                  <a:cubicBezTo>
                    <a:pt x="2388" y="1875"/>
                    <a:pt x="2392" y="1873"/>
                    <a:pt x="2396" y="1872"/>
                  </a:cubicBezTo>
                  <a:cubicBezTo>
                    <a:pt x="2441" y="1854"/>
                    <a:pt x="2481" y="1834"/>
                    <a:pt x="2516" y="1810"/>
                  </a:cubicBezTo>
                  <a:cubicBezTo>
                    <a:pt x="2551" y="1786"/>
                    <a:pt x="2581" y="1759"/>
                    <a:pt x="2609" y="1729"/>
                  </a:cubicBezTo>
                  <a:cubicBezTo>
                    <a:pt x="2636" y="1699"/>
                    <a:pt x="2661" y="1666"/>
                    <a:pt x="2684" y="1630"/>
                  </a:cubicBezTo>
                  <a:cubicBezTo>
                    <a:pt x="2706" y="1594"/>
                    <a:pt x="2727" y="1555"/>
                    <a:pt x="2747" y="1514"/>
                  </a:cubicBezTo>
                  <a:cubicBezTo>
                    <a:pt x="2767" y="1472"/>
                    <a:pt x="2787" y="1427"/>
                    <a:pt x="2806" y="1379"/>
                  </a:cubicBezTo>
                  <a:cubicBezTo>
                    <a:pt x="2825" y="1332"/>
                    <a:pt x="2844" y="1281"/>
                    <a:pt x="2863" y="1229"/>
                  </a:cubicBezTo>
                  <a:cubicBezTo>
                    <a:pt x="2883" y="1176"/>
                    <a:pt x="2904" y="1121"/>
                    <a:pt x="2926" y="1064"/>
                  </a:cubicBezTo>
                  <a:cubicBezTo>
                    <a:pt x="2948" y="1007"/>
                    <a:pt x="2971" y="949"/>
                    <a:pt x="2997" y="889"/>
                  </a:cubicBezTo>
                  <a:cubicBezTo>
                    <a:pt x="3049" y="769"/>
                    <a:pt x="3110" y="647"/>
                    <a:pt x="3184" y="531"/>
                  </a:cubicBezTo>
                  <a:cubicBezTo>
                    <a:pt x="3258" y="415"/>
                    <a:pt x="3344" y="308"/>
                    <a:pt x="3444" y="220"/>
                  </a:cubicBezTo>
                  <a:cubicBezTo>
                    <a:pt x="3542" y="135"/>
                    <a:pt x="3651" y="71"/>
                    <a:pt x="3769" y="36"/>
                  </a:cubicBezTo>
                  <a:cubicBezTo>
                    <a:pt x="3881" y="5"/>
                    <a:pt x="3998" y="0"/>
                    <a:pt x="4117" y="29"/>
                  </a:cubicBezTo>
                  <a:cubicBezTo>
                    <a:pt x="4131" y="34"/>
                    <a:pt x="4131" y="34"/>
                    <a:pt x="4131" y="34"/>
                  </a:cubicBezTo>
                </a:path>
              </a:pathLst>
            </a:custGeom>
            <a:grpFill/>
            <a:ln w="9525">
              <a:noFill/>
              <a:round/>
              <a:headEnd/>
              <a:tailEnd/>
            </a:ln>
          </p:spPr>
          <p:txBody>
            <a:bodyPr/>
            <a:lstStyle/>
            <a:p>
              <a:pPr>
                <a:defRPr/>
              </a:pPr>
              <a:endParaRPr lang="en-US"/>
            </a:p>
          </p:txBody>
        </p:sp>
        <p:sp>
          <p:nvSpPr>
            <p:cNvPr id="43" name="Freeform 42"/>
            <p:cNvSpPr>
              <a:spLocks/>
            </p:cNvSpPr>
            <p:nvPr/>
          </p:nvSpPr>
          <p:spPr bwMode="auto">
            <a:xfrm rot="10068988" flipV="1">
              <a:off x="-331831" y="4268037"/>
              <a:ext cx="10142585" cy="2110443"/>
            </a:xfrm>
            <a:custGeom>
              <a:avLst/>
              <a:gdLst>
                <a:gd name="T0" fmla="*/ 5241 w 4206"/>
                <a:gd name="T1" fmla="*/ 41 h 1982"/>
                <a:gd name="T2" fmla="*/ 4808 w 4206"/>
                <a:gd name="T3" fmla="*/ 54 h 1982"/>
                <a:gd name="T4" fmla="*/ 4397 w 4206"/>
                <a:gd name="T5" fmla="*/ 289 h 1982"/>
                <a:gd name="T6" fmla="*/ 4065 w 4206"/>
                <a:gd name="T7" fmla="*/ 686 h 1982"/>
                <a:gd name="T8" fmla="*/ 3828 w 4206"/>
                <a:gd name="T9" fmla="*/ 1142 h 1982"/>
                <a:gd name="T10" fmla="*/ 3736 w 4206"/>
                <a:gd name="T11" fmla="*/ 1364 h 1982"/>
                <a:gd name="T12" fmla="*/ 3656 w 4206"/>
                <a:gd name="T13" fmla="*/ 1573 h 1982"/>
                <a:gd name="T14" fmla="*/ 3582 w 4206"/>
                <a:gd name="T15" fmla="*/ 1764 h 1982"/>
                <a:gd name="T16" fmla="*/ 3507 w 4206"/>
                <a:gd name="T17" fmla="*/ 1934 h 1982"/>
                <a:gd name="T18" fmla="*/ 3427 w 4206"/>
                <a:gd name="T19" fmla="*/ 2082 h 1982"/>
                <a:gd name="T20" fmla="*/ 3332 w 4206"/>
                <a:gd name="T21" fmla="*/ 2207 h 1982"/>
                <a:gd name="T22" fmla="*/ 3214 w 4206"/>
                <a:gd name="T23" fmla="*/ 2311 h 1982"/>
                <a:gd name="T24" fmla="*/ 3062 w 4206"/>
                <a:gd name="T25" fmla="*/ 2393 h 1982"/>
                <a:gd name="T26" fmla="*/ 3032 w 4206"/>
                <a:gd name="T27" fmla="*/ 2404 h 1982"/>
                <a:gd name="T28" fmla="*/ 3002 w 4206"/>
                <a:gd name="T29" fmla="*/ 2415 h 1982"/>
                <a:gd name="T30" fmla="*/ 2776 w 4206"/>
                <a:gd name="T31" fmla="*/ 2464 h 1982"/>
                <a:gd name="T32" fmla="*/ 2569 w 4206"/>
                <a:gd name="T33" fmla="*/ 2460 h 1982"/>
                <a:gd name="T34" fmla="*/ 2358 w 4206"/>
                <a:gd name="T35" fmla="*/ 2415 h 1982"/>
                <a:gd name="T36" fmla="*/ 2121 w 4206"/>
                <a:gd name="T37" fmla="*/ 2346 h 1982"/>
                <a:gd name="T38" fmla="*/ 1825 w 4206"/>
                <a:gd name="T39" fmla="*/ 2277 h 1982"/>
                <a:gd name="T40" fmla="*/ 1427 w 4206"/>
                <a:gd name="T41" fmla="*/ 2231 h 1982"/>
                <a:gd name="T42" fmla="*/ 855 w 4206"/>
                <a:gd name="T43" fmla="*/ 2248 h 1982"/>
                <a:gd name="T44" fmla="*/ 0 w 4206"/>
                <a:gd name="T45" fmla="*/ 2386 h 1982"/>
                <a:gd name="T46" fmla="*/ 20 w 4206"/>
                <a:gd name="T47" fmla="*/ 2349 h 1982"/>
                <a:gd name="T48" fmla="*/ 865 w 4206"/>
                <a:gd name="T49" fmla="*/ 2214 h 1982"/>
                <a:gd name="T50" fmla="*/ 1430 w 4206"/>
                <a:gd name="T51" fmla="*/ 2201 h 1982"/>
                <a:gd name="T52" fmla="*/ 1825 w 4206"/>
                <a:gd name="T53" fmla="*/ 2248 h 1982"/>
                <a:gd name="T54" fmla="*/ 2120 w 4206"/>
                <a:gd name="T55" fmla="*/ 2320 h 1982"/>
                <a:gd name="T56" fmla="*/ 2354 w 4206"/>
                <a:gd name="T57" fmla="*/ 2389 h 1982"/>
                <a:gd name="T58" fmla="*/ 2563 w 4206"/>
                <a:gd name="T59" fmla="*/ 2436 h 1982"/>
                <a:gd name="T60" fmla="*/ 2769 w 4206"/>
                <a:gd name="T61" fmla="*/ 2441 h 1982"/>
                <a:gd name="T62" fmla="*/ 2994 w 4206"/>
                <a:gd name="T63" fmla="*/ 2393 h 1982"/>
                <a:gd name="T64" fmla="*/ 3024 w 4206"/>
                <a:gd name="T65" fmla="*/ 2383 h 1982"/>
                <a:gd name="T66" fmla="*/ 3054 w 4206"/>
                <a:gd name="T67" fmla="*/ 2372 h 1982"/>
                <a:gd name="T68" fmla="*/ 3206 w 4206"/>
                <a:gd name="T69" fmla="*/ 2291 h 1982"/>
                <a:gd name="T70" fmla="*/ 3323 w 4206"/>
                <a:gd name="T71" fmla="*/ 2188 h 1982"/>
                <a:gd name="T72" fmla="*/ 3417 w 4206"/>
                <a:gd name="T73" fmla="*/ 2063 h 1982"/>
                <a:gd name="T74" fmla="*/ 3497 w 4206"/>
                <a:gd name="T75" fmla="*/ 1916 h 1982"/>
                <a:gd name="T76" fmla="*/ 3571 w 4206"/>
                <a:gd name="T77" fmla="*/ 1746 h 1982"/>
                <a:gd name="T78" fmla="*/ 3645 w 4206"/>
                <a:gd name="T79" fmla="*/ 1558 h 1982"/>
                <a:gd name="T80" fmla="*/ 3725 w 4206"/>
                <a:gd name="T81" fmla="*/ 1349 h 1982"/>
                <a:gd name="T82" fmla="*/ 3815 w 4206"/>
                <a:gd name="T83" fmla="*/ 1128 h 1982"/>
                <a:gd name="T84" fmla="*/ 4052 w 4206"/>
                <a:gd name="T85" fmla="*/ 674 h 1982"/>
                <a:gd name="T86" fmla="*/ 4381 w 4206"/>
                <a:gd name="T87" fmla="*/ 280 h 1982"/>
                <a:gd name="T88" fmla="*/ 4790 w 4206"/>
                <a:gd name="T89" fmla="*/ 46 h 1982"/>
                <a:gd name="T90" fmla="*/ 5223 w 4206"/>
                <a:gd name="T91" fmla="*/ 35 h 1982"/>
                <a:gd name="T92" fmla="*/ 5241 w 4206"/>
                <a:gd name="T93" fmla="*/ 41 h 19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06"/>
                <a:gd name="T142" fmla="*/ 0 h 1982"/>
                <a:gd name="T143" fmla="*/ 4206 w 4206"/>
                <a:gd name="T144" fmla="*/ 1982 h 198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06" h="1982">
                  <a:moveTo>
                    <a:pt x="4206" y="33"/>
                  </a:moveTo>
                  <a:cubicBezTo>
                    <a:pt x="4087" y="5"/>
                    <a:pt x="3971" y="10"/>
                    <a:pt x="3858" y="43"/>
                  </a:cubicBezTo>
                  <a:cubicBezTo>
                    <a:pt x="3739" y="78"/>
                    <a:pt x="3629" y="144"/>
                    <a:pt x="3529" y="232"/>
                  </a:cubicBezTo>
                  <a:cubicBezTo>
                    <a:pt x="3427" y="322"/>
                    <a:pt x="3339" y="431"/>
                    <a:pt x="3263" y="550"/>
                  </a:cubicBezTo>
                  <a:cubicBezTo>
                    <a:pt x="3188" y="668"/>
                    <a:pt x="3126" y="793"/>
                    <a:pt x="3072" y="916"/>
                  </a:cubicBezTo>
                  <a:cubicBezTo>
                    <a:pt x="3045" y="976"/>
                    <a:pt x="3021" y="1036"/>
                    <a:pt x="2998" y="1094"/>
                  </a:cubicBezTo>
                  <a:cubicBezTo>
                    <a:pt x="2976" y="1152"/>
                    <a:pt x="2955" y="1208"/>
                    <a:pt x="2934" y="1262"/>
                  </a:cubicBezTo>
                  <a:cubicBezTo>
                    <a:pt x="2914" y="1315"/>
                    <a:pt x="2894" y="1366"/>
                    <a:pt x="2875" y="1415"/>
                  </a:cubicBezTo>
                  <a:cubicBezTo>
                    <a:pt x="2855" y="1463"/>
                    <a:pt x="2836" y="1508"/>
                    <a:pt x="2815" y="1551"/>
                  </a:cubicBezTo>
                  <a:cubicBezTo>
                    <a:pt x="2795" y="1594"/>
                    <a:pt x="2773" y="1633"/>
                    <a:pt x="2750" y="1670"/>
                  </a:cubicBezTo>
                  <a:cubicBezTo>
                    <a:pt x="2727" y="1707"/>
                    <a:pt x="2702" y="1741"/>
                    <a:pt x="2674" y="1771"/>
                  </a:cubicBezTo>
                  <a:cubicBezTo>
                    <a:pt x="2646" y="1802"/>
                    <a:pt x="2614" y="1830"/>
                    <a:pt x="2579" y="1854"/>
                  </a:cubicBezTo>
                  <a:cubicBezTo>
                    <a:pt x="2544" y="1879"/>
                    <a:pt x="2503" y="1901"/>
                    <a:pt x="2457" y="1919"/>
                  </a:cubicBezTo>
                  <a:cubicBezTo>
                    <a:pt x="2441" y="1925"/>
                    <a:pt x="2437" y="1927"/>
                    <a:pt x="2433" y="1928"/>
                  </a:cubicBezTo>
                  <a:cubicBezTo>
                    <a:pt x="2417" y="1934"/>
                    <a:pt x="2413" y="1935"/>
                    <a:pt x="2409" y="1937"/>
                  </a:cubicBezTo>
                  <a:cubicBezTo>
                    <a:pt x="2344" y="1959"/>
                    <a:pt x="2285" y="1971"/>
                    <a:pt x="2228" y="1977"/>
                  </a:cubicBezTo>
                  <a:cubicBezTo>
                    <a:pt x="2170" y="1982"/>
                    <a:pt x="2115" y="1980"/>
                    <a:pt x="2061" y="1973"/>
                  </a:cubicBezTo>
                  <a:cubicBezTo>
                    <a:pt x="2005" y="1966"/>
                    <a:pt x="1950" y="1953"/>
                    <a:pt x="1892" y="1937"/>
                  </a:cubicBezTo>
                  <a:cubicBezTo>
                    <a:pt x="1833" y="1921"/>
                    <a:pt x="1770" y="1902"/>
                    <a:pt x="1702" y="1882"/>
                  </a:cubicBezTo>
                  <a:cubicBezTo>
                    <a:pt x="1631" y="1862"/>
                    <a:pt x="1554" y="1842"/>
                    <a:pt x="1465" y="1826"/>
                  </a:cubicBezTo>
                  <a:cubicBezTo>
                    <a:pt x="1373" y="1808"/>
                    <a:pt x="1268" y="1794"/>
                    <a:pt x="1145" y="1789"/>
                  </a:cubicBezTo>
                  <a:cubicBezTo>
                    <a:pt x="1015" y="1783"/>
                    <a:pt x="864" y="1786"/>
                    <a:pt x="686" y="1803"/>
                  </a:cubicBezTo>
                  <a:cubicBezTo>
                    <a:pt x="495" y="1821"/>
                    <a:pt x="270" y="1856"/>
                    <a:pt x="0" y="1914"/>
                  </a:cubicBezTo>
                  <a:cubicBezTo>
                    <a:pt x="16" y="1884"/>
                    <a:pt x="16" y="1884"/>
                    <a:pt x="16" y="1884"/>
                  </a:cubicBezTo>
                  <a:cubicBezTo>
                    <a:pt x="282" y="1827"/>
                    <a:pt x="505" y="1794"/>
                    <a:pt x="694" y="1776"/>
                  </a:cubicBezTo>
                  <a:cubicBezTo>
                    <a:pt x="870" y="1760"/>
                    <a:pt x="1019" y="1758"/>
                    <a:pt x="1148" y="1765"/>
                  </a:cubicBezTo>
                  <a:cubicBezTo>
                    <a:pt x="1269" y="1771"/>
                    <a:pt x="1374" y="1785"/>
                    <a:pt x="1465" y="1803"/>
                  </a:cubicBezTo>
                  <a:cubicBezTo>
                    <a:pt x="1553" y="1820"/>
                    <a:pt x="1630" y="1841"/>
                    <a:pt x="1701" y="1861"/>
                  </a:cubicBezTo>
                  <a:cubicBezTo>
                    <a:pt x="1768" y="1881"/>
                    <a:pt x="1830" y="1900"/>
                    <a:pt x="1889" y="1917"/>
                  </a:cubicBezTo>
                  <a:cubicBezTo>
                    <a:pt x="1946" y="1933"/>
                    <a:pt x="2001" y="1946"/>
                    <a:pt x="2057" y="1954"/>
                  </a:cubicBezTo>
                  <a:cubicBezTo>
                    <a:pt x="2111" y="1961"/>
                    <a:pt x="2166" y="1963"/>
                    <a:pt x="2223" y="1958"/>
                  </a:cubicBezTo>
                  <a:cubicBezTo>
                    <a:pt x="2279" y="1953"/>
                    <a:pt x="2339" y="1941"/>
                    <a:pt x="2403" y="1919"/>
                  </a:cubicBezTo>
                  <a:cubicBezTo>
                    <a:pt x="2419" y="1914"/>
                    <a:pt x="2423" y="1912"/>
                    <a:pt x="2427" y="1911"/>
                  </a:cubicBezTo>
                  <a:cubicBezTo>
                    <a:pt x="2443" y="1905"/>
                    <a:pt x="2447" y="1903"/>
                    <a:pt x="2451" y="1902"/>
                  </a:cubicBezTo>
                  <a:cubicBezTo>
                    <a:pt x="2497" y="1884"/>
                    <a:pt x="2537" y="1862"/>
                    <a:pt x="2573" y="1838"/>
                  </a:cubicBezTo>
                  <a:cubicBezTo>
                    <a:pt x="2608" y="1813"/>
                    <a:pt x="2639" y="1786"/>
                    <a:pt x="2667" y="1755"/>
                  </a:cubicBezTo>
                  <a:cubicBezTo>
                    <a:pt x="2694" y="1725"/>
                    <a:pt x="2719" y="1691"/>
                    <a:pt x="2742" y="1655"/>
                  </a:cubicBezTo>
                  <a:cubicBezTo>
                    <a:pt x="2766" y="1619"/>
                    <a:pt x="2787" y="1579"/>
                    <a:pt x="2807" y="1537"/>
                  </a:cubicBezTo>
                  <a:cubicBezTo>
                    <a:pt x="2828" y="1494"/>
                    <a:pt x="2847" y="1449"/>
                    <a:pt x="2866" y="1401"/>
                  </a:cubicBezTo>
                  <a:cubicBezTo>
                    <a:pt x="2886" y="1353"/>
                    <a:pt x="2905" y="1302"/>
                    <a:pt x="2925" y="1249"/>
                  </a:cubicBezTo>
                  <a:cubicBezTo>
                    <a:pt x="2946" y="1195"/>
                    <a:pt x="2967" y="1139"/>
                    <a:pt x="2989" y="1082"/>
                  </a:cubicBezTo>
                  <a:cubicBezTo>
                    <a:pt x="3012" y="1024"/>
                    <a:pt x="3036" y="965"/>
                    <a:pt x="3062" y="905"/>
                  </a:cubicBezTo>
                  <a:cubicBezTo>
                    <a:pt x="3115" y="783"/>
                    <a:pt x="3177" y="658"/>
                    <a:pt x="3252" y="541"/>
                  </a:cubicBezTo>
                  <a:cubicBezTo>
                    <a:pt x="3327" y="423"/>
                    <a:pt x="3415" y="314"/>
                    <a:pt x="3516" y="225"/>
                  </a:cubicBezTo>
                  <a:cubicBezTo>
                    <a:pt x="3615" y="138"/>
                    <a:pt x="3725" y="72"/>
                    <a:pt x="3844" y="37"/>
                  </a:cubicBezTo>
                  <a:cubicBezTo>
                    <a:pt x="3956" y="4"/>
                    <a:pt x="4073" y="0"/>
                    <a:pt x="4192" y="28"/>
                  </a:cubicBezTo>
                  <a:cubicBezTo>
                    <a:pt x="4206" y="33"/>
                    <a:pt x="4206" y="33"/>
                    <a:pt x="4206" y="33"/>
                  </a:cubicBezTo>
                </a:path>
              </a:pathLst>
            </a:custGeom>
            <a:grpFill/>
            <a:ln w="9525">
              <a:noFill/>
              <a:round/>
              <a:headEnd/>
              <a:tailEnd/>
            </a:ln>
          </p:spPr>
          <p:txBody>
            <a:bodyPr/>
            <a:lstStyle/>
            <a:p>
              <a:pPr>
                <a:defRPr/>
              </a:pPr>
              <a:endParaRPr lang="en-US"/>
            </a:p>
          </p:txBody>
        </p:sp>
      </p:grpSp>
      <p:pic>
        <p:nvPicPr>
          <p:cNvPr id="69679" name="Picture 45" descr="woman.png"/>
          <p:cNvPicPr>
            <a:picLocks noChangeAspect="1"/>
          </p:cNvPicPr>
          <p:nvPr/>
        </p:nvPicPr>
        <p:blipFill>
          <a:blip r:embed="rId10" cstate="print"/>
          <a:srcRect/>
          <a:stretch>
            <a:fillRect/>
          </a:stretch>
        </p:blipFill>
        <p:spPr bwMode="auto">
          <a:xfrm>
            <a:off x="6489700" y="4160838"/>
            <a:ext cx="1681163" cy="2366962"/>
          </a:xfrm>
          <a:prstGeom prst="rect">
            <a:avLst/>
          </a:prstGeom>
          <a:noFill/>
          <a:ln w="9525">
            <a:noFill/>
            <a:miter lim="800000"/>
            <a:headEnd/>
            <a:tailEnd/>
          </a:ln>
        </p:spPr>
      </p:pic>
      <p:pic>
        <p:nvPicPr>
          <p:cNvPr id="69680" name="Picture 5"/>
          <p:cNvPicPr>
            <a:picLocks noChangeAspect="1" noChangeArrowheads="1"/>
          </p:cNvPicPr>
          <p:nvPr/>
        </p:nvPicPr>
        <p:blipFill>
          <a:blip r:embed="rId11" cstate="print"/>
          <a:srcRect/>
          <a:stretch>
            <a:fillRect/>
          </a:stretch>
        </p:blipFill>
        <p:spPr bwMode="auto">
          <a:xfrm>
            <a:off x="528638" y="4762500"/>
            <a:ext cx="2670175" cy="1784350"/>
          </a:xfrm>
          <a:prstGeom prst="rect">
            <a:avLst/>
          </a:prstGeom>
          <a:noFill/>
          <a:ln w="9525">
            <a:noFill/>
            <a:miter lim="800000"/>
            <a:headEnd/>
            <a:tailEnd/>
          </a:ln>
        </p:spPr>
      </p:pic>
      <p:sp>
        <p:nvSpPr>
          <p:cNvPr id="34" name="Rectangle 25"/>
          <p:cNvSpPr>
            <a:spLocks noChangeArrowheads="1"/>
          </p:cNvSpPr>
          <p:nvPr/>
        </p:nvSpPr>
        <p:spPr bwMode="auto">
          <a:xfrm>
            <a:off x="22225" y="6529388"/>
            <a:ext cx="3630613" cy="14287"/>
          </a:xfrm>
          <a:prstGeom prst="rect">
            <a:avLst/>
          </a:prstGeom>
          <a:gradFill rotWithShape="1">
            <a:gsLst>
              <a:gs pos="0">
                <a:schemeClr val="tx1">
                  <a:gamma/>
                  <a:shade val="46275"/>
                  <a:invGamma/>
                  <a:alpha val="0"/>
                </a:schemeClr>
              </a:gs>
              <a:gs pos="50000">
                <a:schemeClr val="tx1"/>
              </a:gs>
              <a:gs pos="100000">
                <a:schemeClr val="tx1">
                  <a:gamma/>
                  <a:shade val="46275"/>
                  <a:invGamma/>
                  <a:alpha val="0"/>
                </a:schemeClr>
              </a:gs>
            </a:gsLst>
            <a:lin ang="0" scaled="1"/>
          </a:gradFill>
          <a:ln w="9525">
            <a:noFill/>
            <a:miter lim="800000"/>
            <a:headEnd/>
            <a:tailEnd/>
          </a:ln>
          <a:effectLst/>
        </p:spPr>
        <p:txBody>
          <a:bodyPr wrap="none" anchor="ctr"/>
          <a:lstStyle/>
          <a:p>
            <a:pPr>
              <a:defRPr/>
            </a:pPr>
            <a:endParaRPr lang="en-US" sz="1000" b="1">
              <a:latin typeface="Arial" pitchFamily="34" charset="0"/>
              <a:ea typeface="ＭＳ Ｐゴシック" pitchFamily="34" charset="-128"/>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Tools</a:t>
            </a:r>
            <a:endParaRPr lang="en-US" dirty="0"/>
          </a:p>
        </p:txBody>
      </p:sp>
      <p:sp>
        <p:nvSpPr>
          <p:cNvPr id="3" name="Content Placeholder 2"/>
          <p:cNvSpPr>
            <a:spLocks noGrp="1"/>
          </p:cNvSpPr>
          <p:nvPr>
            <p:ph idx="1"/>
          </p:nvPr>
        </p:nvSpPr>
        <p:spPr>
          <a:xfrm>
            <a:off x="457201" y="1433016"/>
            <a:ext cx="4346812" cy="4693148"/>
          </a:xfrm>
        </p:spPr>
        <p:txBody>
          <a:bodyPr/>
          <a:lstStyle/>
          <a:p>
            <a:r>
              <a:rPr lang="en-US" dirty="0" smtClean="0"/>
              <a:t>Meetings</a:t>
            </a:r>
          </a:p>
          <a:p>
            <a:r>
              <a:rPr lang="en-US" dirty="0" smtClean="0"/>
              <a:t>Working Sessions</a:t>
            </a:r>
          </a:p>
          <a:p>
            <a:r>
              <a:rPr lang="en-US" dirty="0" smtClean="0"/>
              <a:t>Email</a:t>
            </a:r>
          </a:p>
          <a:p>
            <a:r>
              <a:rPr lang="en-US" dirty="0" smtClean="0"/>
              <a:t>Documentation</a:t>
            </a:r>
          </a:p>
          <a:p>
            <a:r>
              <a:rPr lang="en-US" dirty="0" smtClean="0"/>
              <a:t>Wiki’s, Blogs, Home pages, &amp; Workspaces</a:t>
            </a:r>
          </a:p>
          <a:p>
            <a:pPr>
              <a:buNone/>
            </a:pPr>
            <a:endParaRPr lang="en-US" dirty="0" smtClean="0"/>
          </a:p>
          <a:p>
            <a:pPr lvl="1"/>
            <a:endParaRPr lang="en-US" dirty="0" smtClean="0"/>
          </a:p>
          <a:p>
            <a:endParaRPr lang="en-US" dirty="0"/>
          </a:p>
        </p:txBody>
      </p:sp>
      <p:pic>
        <p:nvPicPr>
          <p:cNvPr id="6146" name="Picture 2" descr="C:\Documents and Settings\mihoskin\Local Settings\Temporary Internet Files\Content.IE5\EHKFUHUP\MPj04393450000[1].jpg"/>
          <p:cNvPicPr>
            <a:picLocks noChangeAspect="1" noChangeArrowheads="1"/>
          </p:cNvPicPr>
          <p:nvPr/>
        </p:nvPicPr>
        <p:blipFill>
          <a:blip r:embed="rId2" cstate="print"/>
          <a:srcRect/>
          <a:stretch>
            <a:fillRect/>
          </a:stretch>
        </p:blipFill>
        <p:spPr bwMode="auto">
          <a:xfrm>
            <a:off x="4940489" y="1392072"/>
            <a:ext cx="4039737" cy="509407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105400" y="473075"/>
            <a:ext cx="4038600" cy="1441450"/>
            <a:chOff x="3072" y="247"/>
            <a:chExt cx="2688" cy="959"/>
          </a:xfrm>
        </p:grpSpPr>
        <p:pic>
          <p:nvPicPr>
            <p:cNvPr id="7181" name="Picture 3"/>
            <p:cNvPicPr>
              <a:picLocks noChangeAspect="1" noChangeArrowheads="1"/>
            </p:cNvPicPr>
            <p:nvPr/>
          </p:nvPicPr>
          <p:blipFill>
            <a:blip r:embed="rId3" cstate="print"/>
            <a:srcRect r="51295" b="74345"/>
            <a:stretch>
              <a:fillRect/>
            </a:stretch>
          </p:blipFill>
          <p:spPr bwMode="auto">
            <a:xfrm>
              <a:off x="3072" y="247"/>
              <a:ext cx="2688" cy="959"/>
            </a:xfrm>
            <a:prstGeom prst="rect">
              <a:avLst/>
            </a:prstGeom>
            <a:noFill/>
            <a:ln w="9525" algn="ctr">
              <a:noFill/>
              <a:miter lim="800000"/>
              <a:headEnd/>
              <a:tailEnd/>
            </a:ln>
          </p:spPr>
        </p:pic>
        <p:pic>
          <p:nvPicPr>
            <p:cNvPr id="7182" name="Picture 4"/>
            <p:cNvPicPr>
              <a:picLocks noChangeAspect="1" noChangeArrowheads="1"/>
            </p:cNvPicPr>
            <p:nvPr/>
          </p:nvPicPr>
          <p:blipFill>
            <a:blip r:embed="rId3" cstate="print"/>
            <a:srcRect l="8806" t="21642" r="71735" b="74345"/>
            <a:stretch>
              <a:fillRect/>
            </a:stretch>
          </p:blipFill>
          <p:spPr bwMode="auto">
            <a:xfrm rot="-264153">
              <a:off x="4350" y="654"/>
              <a:ext cx="1074" cy="78"/>
            </a:xfrm>
            <a:prstGeom prst="rect">
              <a:avLst/>
            </a:prstGeom>
            <a:noFill/>
            <a:ln w="9525" algn="ctr">
              <a:noFill/>
              <a:miter lim="800000"/>
              <a:headEnd/>
              <a:tailEnd/>
            </a:ln>
          </p:spPr>
        </p:pic>
      </p:grpSp>
      <p:sp>
        <p:nvSpPr>
          <p:cNvPr id="7171" name="Text Box 5"/>
          <p:cNvSpPr txBox="1">
            <a:spLocks noChangeArrowheads="1"/>
          </p:cNvSpPr>
          <p:nvPr/>
        </p:nvSpPr>
        <p:spPr bwMode="auto">
          <a:xfrm>
            <a:off x="3519488" y="2216150"/>
            <a:ext cx="4184650" cy="906463"/>
          </a:xfrm>
          <a:prstGeom prst="rect">
            <a:avLst/>
          </a:prstGeom>
          <a:noFill/>
          <a:ln w="9525" algn="ctr">
            <a:noFill/>
            <a:miter lim="800000"/>
            <a:headEnd/>
            <a:tailEnd/>
          </a:ln>
        </p:spPr>
        <p:txBody>
          <a:bodyPr lIns="82124" tIns="41061" rIns="82124" bIns="41061">
            <a:spAutoFit/>
          </a:bodyPr>
          <a:lstStyle/>
          <a:p>
            <a:pPr defTabSz="814388" eaLnBrk="0" hangingPunct="0">
              <a:lnSpc>
                <a:spcPct val="90000"/>
              </a:lnSpc>
              <a:spcBef>
                <a:spcPct val="50000"/>
              </a:spcBef>
            </a:pPr>
            <a:r>
              <a:rPr lang="en-US" sz="2000">
                <a:solidFill>
                  <a:srgbClr val="FFFFFF"/>
                </a:solidFill>
              </a:rPr>
              <a:t>Computer scientists, </a:t>
            </a:r>
            <a:br>
              <a:rPr lang="en-US" sz="2000">
                <a:solidFill>
                  <a:srgbClr val="FFFFFF"/>
                </a:solidFill>
              </a:rPr>
            </a:br>
            <a:r>
              <a:rPr lang="en-US" sz="2000">
                <a:solidFill>
                  <a:srgbClr val="FFFFFF"/>
                </a:solidFill>
              </a:rPr>
              <a:t>Len Bosack and Sandy Lerner found Cisco Systems</a:t>
            </a:r>
          </a:p>
        </p:txBody>
      </p:sp>
      <p:sp>
        <p:nvSpPr>
          <p:cNvPr id="1730566" name="Text Box 6"/>
          <p:cNvSpPr txBox="1">
            <a:spLocks noChangeArrowheads="1"/>
          </p:cNvSpPr>
          <p:nvPr/>
        </p:nvSpPr>
        <p:spPr bwMode="auto">
          <a:xfrm>
            <a:off x="3519488" y="3810000"/>
            <a:ext cx="3562350" cy="965200"/>
          </a:xfrm>
          <a:prstGeom prst="rect">
            <a:avLst/>
          </a:prstGeom>
          <a:noFill/>
          <a:ln w="9525" algn="ctr">
            <a:noFill/>
            <a:miter lim="800000"/>
            <a:headEnd/>
            <a:tailEnd/>
          </a:ln>
        </p:spPr>
        <p:txBody>
          <a:bodyPr lIns="82124" tIns="41061" rIns="82124" bIns="41061">
            <a:spAutoFit/>
          </a:bodyPr>
          <a:lstStyle/>
          <a:p>
            <a:pPr algn="l" defTabSz="814388" eaLnBrk="0" hangingPunct="0">
              <a:lnSpc>
                <a:spcPct val="90000"/>
              </a:lnSpc>
              <a:spcBef>
                <a:spcPct val="50000"/>
              </a:spcBef>
            </a:pPr>
            <a:r>
              <a:rPr lang="en-US" sz="1600" dirty="0" err="1">
                <a:solidFill>
                  <a:srgbClr val="C0C0C0"/>
                </a:solidFill>
              </a:rPr>
              <a:t>Bosack</a:t>
            </a:r>
            <a:r>
              <a:rPr lang="en-US" sz="1600" dirty="0">
                <a:solidFill>
                  <a:srgbClr val="C0C0C0"/>
                </a:solidFill>
              </a:rPr>
              <a:t> and Lerner run network cables between two different buildings on the </a:t>
            </a:r>
            <a:br>
              <a:rPr lang="en-US" sz="1600" dirty="0">
                <a:solidFill>
                  <a:srgbClr val="C0C0C0"/>
                </a:solidFill>
              </a:rPr>
            </a:br>
            <a:r>
              <a:rPr lang="en-US" sz="1600" dirty="0">
                <a:solidFill>
                  <a:srgbClr val="C0C0C0"/>
                </a:solidFill>
              </a:rPr>
              <a:t>Stanford University campus</a:t>
            </a:r>
          </a:p>
        </p:txBody>
      </p:sp>
      <p:sp>
        <p:nvSpPr>
          <p:cNvPr id="1730567" name="Text Box 7"/>
          <p:cNvSpPr txBox="1">
            <a:spLocks noChangeArrowheads="1"/>
          </p:cNvSpPr>
          <p:nvPr/>
        </p:nvSpPr>
        <p:spPr bwMode="auto">
          <a:xfrm>
            <a:off x="3519488" y="5149850"/>
            <a:ext cx="4003675" cy="744538"/>
          </a:xfrm>
          <a:prstGeom prst="rect">
            <a:avLst/>
          </a:prstGeom>
          <a:noFill/>
          <a:ln w="9525" algn="ctr">
            <a:noFill/>
            <a:miter lim="800000"/>
            <a:headEnd/>
            <a:tailEnd/>
          </a:ln>
        </p:spPr>
        <p:txBody>
          <a:bodyPr lIns="82124" tIns="41061" rIns="82124" bIns="41061">
            <a:spAutoFit/>
          </a:bodyPr>
          <a:lstStyle/>
          <a:p>
            <a:pPr algn="l" defTabSz="814388" eaLnBrk="0" hangingPunct="0">
              <a:lnSpc>
                <a:spcPct val="90000"/>
              </a:lnSpc>
              <a:spcBef>
                <a:spcPct val="50000"/>
              </a:spcBef>
            </a:pPr>
            <a:r>
              <a:rPr lang="en-US" sz="1600">
                <a:solidFill>
                  <a:srgbClr val="C0C0C0"/>
                </a:solidFill>
              </a:rPr>
              <a:t>A technology has to be invented to deal with disparate local area protocols; </a:t>
            </a:r>
            <a:br>
              <a:rPr lang="en-US" sz="1600">
                <a:solidFill>
                  <a:srgbClr val="C0C0C0"/>
                </a:solidFill>
              </a:rPr>
            </a:br>
            <a:r>
              <a:rPr lang="en-US" sz="1600" b="1">
                <a:solidFill>
                  <a:schemeClr val="folHlink"/>
                </a:solidFill>
              </a:rPr>
              <a:t>the multi-protocol router is born</a:t>
            </a:r>
            <a:endParaRPr lang="en-US" sz="1600">
              <a:solidFill>
                <a:schemeClr val="folHlink"/>
              </a:solidFill>
            </a:endParaRPr>
          </a:p>
        </p:txBody>
      </p:sp>
      <p:sp>
        <p:nvSpPr>
          <p:cNvPr id="7174" name="Rectangle 8"/>
          <p:cNvSpPr>
            <a:spLocks noChangeArrowheads="1"/>
          </p:cNvSpPr>
          <p:nvPr/>
        </p:nvSpPr>
        <p:spPr bwMode="auto">
          <a:xfrm>
            <a:off x="0" y="0"/>
            <a:ext cx="2205038" cy="6858000"/>
          </a:xfrm>
          <a:prstGeom prst="rect">
            <a:avLst/>
          </a:prstGeom>
          <a:solidFill>
            <a:srgbClr val="FFFFFF"/>
          </a:solidFill>
          <a:ln w="9525" algn="ctr">
            <a:noFill/>
            <a:miter lim="800000"/>
            <a:headEnd/>
            <a:tailEnd/>
          </a:ln>
        </p:spPr>
        <p:txBody>
          <a:bodyPr wrap="none" lIns="82124" tIns="41061" rIns="82124" bIns="41061" anchor="ctr">
            <a:spAutoFit/>
          </a:bodyPr>
          <a:lstStyle/>
          <a:p>
            <a:pPr algn="ctr" eaLnBrk="0" hangingPunct="0">
              <a:lnSpc>
                <a:spcPct val="90000"/>
              </a:lnSpc>
            </a:pPr>
            <a:endParaRPr lang="en-US"/>
          </a:p>
        </p:txBody>
      </p:sp>
      <p:grpSp>
        <p:nvGrpSpPr>
          <p:cNvPr id="3" name="Group 9"/>
          <p:cNvGrpSpPr>
            <a:grpSpLocks/>
          </p:cNvGrpSpPr>
          <p:nvPr/>
        </p:nvGrpSpPr>
        <p:grpSpPr bwMode="auto">
          <a:xfrm>
            <a:off x="206375" y="541338"/>
            <a:ext cx="1689100" cy="2486025"/>
            <a:chOff x="130" y="341"/>
            <a:chExt cx="1064" cy="1566"/>
          </a:xfrm>
        </p:grpSpPr>
        <p:sp>
          <p:nvSpPr>
            <p:cNvPr id="7179" name="Text Box 10"/>
            <p:cNvSpPr txBox="1">
              <a:spLocks noChangeArrowheads="1"/>
            </p:cNvSpPr>
            <p:nvPr/>
          </p:nvSpPr>
          <p:spPr bwMode="auto">
            <a:xfrm>
              <a:off x="130" y="341"/>
              <a:ext cx="1064" cy="518"/>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5400">
                  <a:solidFill>
                    <a:srgbClr val="777777"/>
                  </a:solidFill>
                </a:rPr>
                <a:t>1984</a:t>
              </a:r>
            </a:p>
          </p:txBody>
        </p:sp>
        <p:pic>
          <p:nvPicPr>
            <p:cNvPr id="7180" name="Picture 11" descr="old logo"/>
            <p:cNvPicPr>
              <a:picLocks noChangeAspect="1" noChangeArrowheads="1"/>
            </p:cNvPicPr>
            <p:nvPr/>
          </p:nvPicPr>
          <p:blipFill>
            <a:blip r:embed="rId4" cstate="print"/>
            <a:srcRect/>
            <a:stretch>
              <a:fillRect/>
            </a:stretch>
          </p:blipFill>
          <p:spPr bwMode="auto">
            <a:xfrm>
              <a:off x="276" y="1463"/>
              <a:ext cx="816" cy="444"/>
            </a:xfrm>
            <a:prstGeom prst="rect">
              <a:avLst/>
            </a:prstGeom>
            <a:noFill/>
            <a:ln w="9525">
              <a:noFill/>
              <a:miter lim="800000"/>
              <a:headEnd/>
              <a:tailEnd/>
            </a:ln>
          </p:spPr>
        </p:pic>
      </p:grpSp>
      <p:sp>
        <p:nvSpPr>
          <p:cNvPr id="7176" name="Line 12"/>
          <p:cNvSpPr>
            <a:spLocks noChangeShapeType="1"/>
          </p:cNvSpPr>
          <p:nvPr/>
        </p:nvSpPr>
        <p:spPr bwMode="auto">
          <a:xfrm flipH="1">
            <a:off x="317500" y="1914525"/>
            <a:ext cx="8826500" cy="0"/>
          </a:xfrm>
          <a:prstGeom prst="line">
            <a:avLst/>
          </a:prstGeom>
          <a:noFill/>
          <a:ln w="9525">
            <a:solidFill>
              <a:srgbClr val="777777"/>
            </a:solidFill>
            <a:round/>
            <a:headEnd/>
            <a:tailEnd/>
          </a:ln>
        </p:spPr>
        <p:txBody>
          <a:bodyPr lIns="82124" tIns="41061" rIns="82124" bIns="41061" anchor="ctr">
            <a:spAutoFit/>
          </a:bodyPr>
          <a:lstStyle/>
          <a:p>
            <a:endParaRPr lang="en-US"/>
          </a:p>
        </p:txBody>
      </p:sp>
      <p:sp>
        <p:nvSpPr>
          <p:cNvPr id="7177" name="Line 13"/>
          <p:cNvSpPr>
            <a:spLocks noChangeShapeType="1"/>
          </p:cNvSpPr>
          <p:nvPr/>
        </p:nvSpPr>
        <p:spPr bwMode="auto">
          <a:xfrm flipH="1">
            <a:off x="317500" y="3448050"/>
            <a:ext cx="8826500" cy="0"/>
          </a:xfrm>
          <a:prstGeom prst="line">
            <a:avLst/>
          </a:prstGeom>
          <a:noFill/>
          <a:ln w="9525">
            <a:solidFill>
              <a:srgbClr val="777777"/>
            </a:solidFill>
            <a:round/>
            <a:headEnd/>
            <a:tailEnd/>
          </a:ln>
        </p:spPr>
        <p:txBody>
          <a:bodyPr lIns="82124" tIns="41061" rIns="82124" bIns="41061" anchor="ctr">
            <a:spAutoFit/>
          </a:bodyPr>
          <a:lstStyle/>
          <a:p>
            <a:endParaRPr lang="en-US"/>
          </a:p>
        </p:txBody>
      </p:sp>
      <p:pic>
        <p:nvPicPr>
          <p:cNvPr id="7178" name="Picture 14" descr="9400_03_2004_Charney.ppt"/>
          <p:cNvPicPr preferRelativeResize="0">
            <a:picLocks noChangeAspect="1" noChangeArrowheads="1"/>
          </p:cNvPicPr>
          <p:nvPr/>
        </p:nvPicPr>
        <p:blipFill>
          <a:blip r:embed="rId5" cstate="print"/>
          <a:srcRect/>
          <a:stretch>
            <a:fillRect/>
          </a:stretch>
        </p:blipFill>
        <p:spPr bwMode="auto">
          <a:xfrm>
            <a:off x="2398713" y="2170113"/>
            <a:ext cx="1019175" cy="1038225"/>
          </a:xfrm>
          <a:prstGeom prst="rect">
            <a:avLst/>
          </a:prstGeom>
          <a:noFill/>
          <a:ln w="9525">
            <a:solidFill>
              <a:srgbClr val="969696"/>
            </a:solidFill>
            <a:miter lim="800000"/>
            <a:headEnd/>
            <a:tailEnd/>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730566"/>
                                        </p:tgtEl>
                                        <p:attrNameLst>
                                          <p:attrName>style.visibility</p:attrName>
                                        </p:attrNameLst>
                                      </p:cBhvr>
                                      <p:to>
                                        <p:strVal val="visible"/>
                                      </p:to>
                                    </p:set>
                                    <p:animEffect transition="in" filter="fade">
                                      <p:cBhvr>
                                        <p:cTn id="7" dur="1000"/>
                                        <p:tgtEl>
                                          <p:spTgt spid="1730566"/>
                                        </p:tgtEl>
                                      </p:cBhvr>
                                    </p:animEffect>
                                  </p:childTnLst>
                                </p:cTn>
                              </p:par>
                            </p:childTnLst>
                          </p:cTn>
                        </p:par>
                        <p:par>
                          <p:cTn id="8" fill="hold">
                            <p:stCondLst>
                              <p:cond delay="2000"/>
                            </p:stCondLst>
                            <p:childTnLst>
                              <p:par>
                                <p:cTn id="9" presetID="10" presetClass="entr" presetSubtype="0" fill="hold" grpId="0" nodeType="afterEffect">
                                  <p:stCondLst>
                                    <p:cond delay="900"/>
                                  </p:stCondLst>
                                  <p:childTnLst>
                                    <p:set>
                                      <p:cBhvr>
                                        <p:cTn id="10" dur="1" fill="hold">
                                          <p:stCondLst>
                                            <p:cond delay="0"/>
                                          </p:stCondLst>
                                        </p:cTn>
                                        <p:tgtEl>
                                          <p:spTgt spid="1730567"/>
                                        </p:tgtEl>
                                        <p:attrNameLst>
                                          <p:attrName>style.visibility</p:attrName>
                                        </p:attrNameLst>
                                      </p:cBhvr>
                                      <p:to>
                                        <p:strVal val="visible"/>
                                      </p:to>
                                    </p:set>
                                    <p:animEffect transition="in" filter="fade">
                                      <p:cBhvr>
                                        <p:cTn id="11" dur="1000"/>
                                        <p:tgtEl>
                                          <p:spTgt spid="1730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66" grpId="0"/>
      <p:bldP spid="173056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Meetings</a:t>
            </a:r>
            <a:endParaRPr lang="en-US" dirty="0"/>
          </a:p>
        </p:txBody>
      </p:sp>
      <p:sp>
        <p:nvSpPr>
          <p:cNvPr id="3" name="Content Placeholder 2"/>
          <p:cNvSpPr>
            <a:spLocks noGrp="1"/>
          </p:cNvSpPr>
          <p:nvPr>
            <p:ph idx="1"/>
          </p:nvPr>
        </p:nvSpPr>
        <p:spPr/>
        <p:txBody>
          <a:bodyPr/>
          <a:lstStyle/>
          <a:p>
            <a:r>
              <a:rPr lang="en-US" dirty="0" smtClean="0"/>
              <a:t>Depends on length of project</a:t>
            </a:r>
          </a:p>
          <a:p>
            <a:r>
              <a:rPr lang="en-US" dirty="0" smtClean="0"/>
              <a:t>Primarily for status updates and assure people know where things can be found and what is going on</a:t>
            </a:r>
          </a:p>
          <a:p>
            <a:r>
              <a:rPr lang="en-US" u="sng" dirty="0" smtClean="0"/>
              <a:t>Not</a:t>
            </a:r>
            <a:r>
              <a:rPr lang="en-US" dirty="0" smtClean="0"/>
              <a:t> working sessions</a:t>
            </a:r>
          </a:p>
          <a:p>
            <a:r>
              <a:rPr lang="en-US" dirty="0" smtClean="0"/>
              <a:t>Typically 30 to 60 minutes maximum</a:t>
            </a:r>
          </a:p>
          <a:p>
            <a:r>
              <a:rPr lang="en-US" dirty="0" smtClean="0"/>
              <a:t>Core Team – weekly</a:t>
            </a:r>
          </a:p>
          <a:p>
            <a:r>
              <a:rPr lang="en-US" dirty="0" smtClean="0"/>
              <a:t>Extended Team – monthly 30 to 60 min</a:t>
            </a:r>
          </a:p>
          <a:p>
            <a:r>
              <a:rPr lang="en-US" dirty="0" smtClean="0"/>
              <a:t>Executive Sponsor – monthly (6 week or tied to milestones) –</a:t>
            </a:r>
          </a:p>
          <a:p>
            <a:pPr>
              <a:buNone/>
            </a:pPr>
            <a:endParaRPr lang="en-US" dirty="0" smtClean="0"/>
          </a:p>
          <a:p>
            <a:endParaRPr lang="en-US" dirty="0"/>
          </a:p>
        </p:txBody>
      </p:sp>
      <p:pic>
        <p:nvPicPr>
          <p:cNvPr id="7171" name="Picture 3" descr="C:\Documents and Settings\mihoskin\Local Settings\Temporary Internet Files\Content.IE5\H3N1BPFO\MCj03972380000[1].wmf"/>
          <p:cNvPicPr>
            <a:picLocks noChangeAspect="1" noChangeArrowheads="1"/>
          </p:cNvPicPr>
          <p:nvPr/>
        </p:nvPicPr>
        <p:blipFill>
          <a:blip r:embed="rId2" cstate="print"/>
          <a:srcRect/>
          <a:stretch>
            <a:fillRect/>
          </a:stretch>
        </p:blipFill>
        <p:spPr bwMode="auto">
          <a:xfrm>
            <a:off x="6305267" y="3119099"/>
            <a:ext cx="2118992" cy="1957868"/>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Sessions</a:t>
            </a:r>
            <a:endParaRPr lang="en-US" dirty="0"/>
          </a:p>
        </p:txBody>
      </p:sp>
      <p:sp>
        <p:nvSpPr>
          <p:cNvPr id="3" name="Content Placeholder 2"/>
          <p:cNvSpPr>
            <a:spLocks noGrp="1"/>
          </p:cNvSpPr>
          <p:nvPr>
            <p:ph idx="1"/>
          </p:nvPr>
        </p:nvSpPr>
        <p:spPr>
          <a:xfrm>
            <a:off x="457199" y="996287"/>
            <a:ext cx="5452281" cy="5459104"/>
          </a:xfrm>
        </p:spPr>
        <p:txBody>
          <a:bodyPr/>
          <a:lstStyle/>
          <a:p>
            <a:r>
              <a:rPr lang="en-US" dirty="0" smtClean="0"/>
              <a:t>Only the appropriate people invited, but let the extended team and executive sponsors know about them</a:t>
            </a:r>
          </a:p>
          <a:p>
            <a:r>
              <a:rPr lang="en-US" dirty="0" smtClean="0"/>
              <a:t>Good Candidates for Working Sessions</a:t>
            </a:r>
            <a:endParaRPr lang="en-US" dirty="0" smtClean="0"/>
          </a:p>
          <a:p>
            <a:pPr lvl="1"/>
            <a:r>
              <a:rPr lang="en-US" dirty="0" smtClean="0"/>
              <a:t>Design sessions</a:t>
            </a:r>
          </a:p>
          <a:p>
            <a:pPr lvl="1"/>
            <a:r>
              <a:rPr lang="en-US" dirty="0" smtClean="0"/>
              <a:t>Training</a:t>
            </a:r>
          </a:p>
          <a:p>
            <a:pPr lvl="1"/>
            <a:r>
              <a:rPr lang="en-US" dirty="0" smtClean="0"/>
              <a:t>Issue Resolution</a:t>
            </a:r>
          </a:p>
          <a:p>
            <a:pPr lvl="1"/>
            <a:r>
              <a:rPr lang="en-US" dirty="0" smtClean="0"/>
              <a:t>Presentation Preparation</a:t>
            </a:r>
          </a:p>
          <a:p>
            <a:pPr lvl="1"/>
            <a:r>
              <a:rPr lang="en-US" dirty="0" smtClean="0"/>
              <a:t>Collaborative Development</a:t>
            </a:r>
          </a:p>
          <a:p>
            <a:r>
              <a:rPr lang="en-US" dirty="0" smtClean="0"/>
              <a:t>Summarize and store minutes, accomplishments, decisions, action items</a:t>
            </a:r>
          </a:p>
        </p:txBody>
      </p:sp>
      <p:pic>
        <p:nvPicPr>
          <p:cNvPr id="8197" name="Picture 5" descr="C:\Documents and Settings\mihoskin\Local Settings\Temporary Internet Files\Content.IE5\H3N1BPFO\MCj03983830000[1].wmf"/>
          <p:cNvPicPr>
            <a:picLocks noChangeAspect="1" noChangeArrowheads="1"/>
          </p:cNvPicPr>
          <p:nvPr/>
        </p:nvPicPr>
        <p:blipFill>
          <a:blip r:embed="rId2" cstate="print"/>
          <a:srcRect/>
          <a:stretch>
            <a:fillRect/>
          </a:stretch>
        </p:blipFill>
        <p:spPr bwMode="auto">
          <a:xfrm>
            <a:off x="4653887" y="1910688"/>
            <a:ext cx="4203509" cy="3671246"/>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a:t>
            </a:r>
            <a:endParaRPr lang="en-US" dirty="0"/>
          </a:p>
        </p:txBody>
      </p:sp>
      <p:sp>
        <p:nvSpPr>
          <p:cNvPr id="3" name="Content Placeholder 2"/>
          <p:cNvSpPr>
            <a:spLocks noGrp="1"/>
          </p:cNvSpPr>
          <p:nvPr>
            <p:ph idx="1"/>
          </p:nvPr>
        </p:nvSpPr>
        <p:spPr>
          <a:xfrm>
            <a:off x="457200" y="1600200"/>
            <a:ext cx="6503158" cy="4525963"/>
          </a:xfrm>
        </p:spPr>
        <p:txBody>
          <a:bodyPr/>
          <a:lstStyle/>
          <a:p>
            <a:r>
              <a:rPr lang="en-US" dirty="0" smtClean="0"/>
              <a:t>Include appropriate team members</a:t>
            </a:r>
          </a:p>
          <a:p>
            <a:r>
              <a:rPr lang="en-US" dirty="0" smtClean="0"/>
              <a:t>Selective about copies</a:t>
            </a:r>
          </a:p>
          <a:p>
            <a:r>
              <a:rPr lang="en-US" dirty="0" smtClean="0"/>
              <a:t>Use links to documents stored in wiki’s, blogs, etc</a:t>
            </a:r>
          </a:p>
          <a:p>
            <a:r>
              <a:rPr lang="en-US" dirty="0" smtClean="0"/>
              <a:t>Keep them short and on topic</a:t>
            </a:r>
          </a:p>
          <a:p>
            <a:r>
              <a:rPr lang="en-US" dirty="0" smtClean="0"/>
              <a:t>Highlight actionable items or conclusions</a:t>
            </a:r>
          </a:p>
          <a:p>
            <a:endParaRPr lang="en-US" dirty="0"/>
          </a:p>
        </p:txBody>
      </p:sp>
      <p:pic>
        <p:nvPicPr>
          <p:cNvPr id="9218" name="Picture 2" descr="C:\Documents and Settings\mihoskin\Local Settings\Temporary Internet Files\Content.IE5\S9WZ87GJ\MCj03641660000[1].wmf"/>
          <p:cNvPicPr>
            <a:picLocks noChangeAspect="1" noChangeArrowheads="1"/>
          </p:cNvPicPr>
          <p:nvPr/>
        </p:nvPicPr>
        <p:blipFill>
          <a:blip r:embed="rId2" cstate="print"/>
          <a:srcRect/>
          <a:stretch>
            <a:fillRect/>
          </a:stretch>
        </p:blipFill>
        <p:spPr bwMode="auto">
          <a:xfrm>
            <a:off x="7028597" y="1228298"/>
            <a:ext cx="1692322" cy="4394579"/>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Wiki’s, Blogs, &amp; Workspaces</a:t>
            </a:r>
            <a:br>
              <a:rPr lang="en-US" dirty="0" smtClean="0"/>
            </a:br>
            <a:endParaRPr lang="en-US" dirty="0"/>
          </a:p>
        </p:txBody>
      </p:sp>
      <p:sp>
        <p:nvSpPr>
          <p:cNvPr id="3" name="Content Placeholder 2"/>
          <p:cNvSpPr>
            <a:spLocks noGrp="1"/>
          </p:cNvSpPr>
          <p:nvPr>
            <p:ph idx="1"/>
          </p:nvPr>
        </p:nvSpPr>
        <p:spPr/>
        <p:txBody>
          <a:bodyPr/>
          <a:lstStyle/>
          <a:p>
            <a:r>
              <a:rPr lang="en-US" dirty="0" smtClean="0"/>
              <a:t>Great way to keep people informed</a:t>
            </a:r>
          </a:p>
          <a:p>
            <a:r>
              <a:rPr lang="en-US" dirty="0" smtClean="0"/>
              <a:t>Place to document</a:t>
            </a:r>
          </a:p>
          <a:p>
            <a:pPr lvl="1"/>
            <a:r>
              <a:rPr lang="en-US" dirty="0" smtClean="0"/>
              <a:t>Minutes from meetings</a:t>
            </a:r>
          </a:p>
          <a:p>
            <a:pPr lvl="1"/>
            <a:r>
              <a:rPr lang="en-US" dirty="0" smtClean="0"/>
              <a:t>Resources</a:t>
            </a:r>
          </a:p>
          <a:p>
            <a:pPr lvl="1"/>
            <a:r>
              <a:rPr lang="en-US" dirty="0" smtClean="0"/>
              <a:t>Project Plan Status and Milestones</a:t>
            </a:r>
          </a:p>
          <a:p>
            <a:pPr lvl="1"/>
            <a:r>
              <a:rPr lang="en-US" dirty="0" smtClean="0"/>
              <a:t>Team members and contact information</a:t>
            </a:r>
          </a:p>
          <a:p>
            <a:pPr lvl="1"/>
            <a:r>
              <a:rPr lang="en-US" dirty="0" smtClean="0"/>
              <a:t>Issues and resolutions</a:t>
            </a:r>
          </a:p>
          <a:p>
            <a:pPr lvl="1"/>
            <a:r>
              <a:rPr lang="en-US" dirty="0" smtClean="0"/>
              <a:t>Presentations</a:t>
            </a:r>
          </a:p>
          <a:p>
            <a:r>
              <a:rPr lang="en-US" dirty="0" smtClean="0"/>
              <a:t>Great way to keep people involved</a:t>
            </a:r>
          </a:p>
          <a:p>
            <a:endParaRPr lang="en-US" dirty="0" smtClean="0"/>
          </a:p>
          <a:p>
            <a:pPr>
              <a:buNone/>
            </a:pPr>
            <a:endParaRPr lang="en-US" dirty="0"/>
          </a:p>
        </p:txBody>
      </p:sp>
      <p:pic>
        <p:nvPicPr>
          <p:cNvPr id="10245" name="Picture 5" descr="C:\Documents and Settings\mihoskin\Local Settings\Temporary Internet Files\Content.IE5\856B4D27\MCj03418570000[1].jpg"/>
          <p:cNvPicPr>
            <a:picLocks noChangeAspect="1" noChangeArrowheads="1"/>
          </p:cNvPicPr>
          <p:nvPr/>
        </p:nvPicPr>
        <p:blipFill>
          <a:blip r:embed="rId2" cstate="print"/>
          <a:srcRect/>
          <a:stretch>
            <a:fillRect/>
          </a:stretch>
        </p:blipFill>
        <p:spPr bwMode="auto">
          <a:xfrm>
            <a:off x="6237026" y="4039737"/>
            <a:ext cx="2743200" cy="2279176"/>
          </a:xfrm>
          <a:prstGeom prst="rect">
            <a:avLst/>
          </a:prstGeom>
          <a:noFill/>
        </p:spPr>
      </p:pic>
      <p:pic>
        <p:nvPicPr>
          <p:cNvPr id="10246" name="Picture 6" descr="C:\Documents and Settings\mihoskin\Local Settings\Temporary Internet Files\Content.IE5\G1YVKXEJ\MCj02371580000[1].wmf"/>
          <p:cNvPicPr>
            <a:picLocks noChangeAspect="1" noChangeArrowheads="1"/>
          </p:cNvPicPr>
          <p:nvPr/>
        </p:nvPicPr>
        <p:blipFill>
          <a:blip r:embed="rId3" cstate="print"/>
          <a:srcRect/>
          <a:stretch>
            <a:fillRect/>
          </a:stretch>
        </p:blipFill>
        <p:spPr bwMode="auto">
          <a:xfrm>
            <a:off x="6223379" y="1117775"/>
            <a:ext cx="2620369" cy="2676303"/>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25" y="764274"/>
            <a:ext cx="8318310" cy="5240739"/>
          </a:xfrm>
        </p:spPr>
        <p:txBody>
          <a:bodyPr/>
          <a:lstStyle/>
          <a:p>
            <a:r>
              <a:rPr lang="en-US" dirty="0" smtClean="0"/>
              <a:t>Right People</a:t>
            </a:r>
            <a:br>
              <a:rPr lang="en-US" dirty="0" smtClean="0"/>
            </a:br>
            <a:r>
              <a:rPr lang="en-US" dirty="0" smtClean="0"/>
              <a:t/>
            </a:r>
            <a:br>
              <a:rPr lang="en-US" dirty="0" smtClean="0"/>
            </a:br>
            <a:r>
              <a:rPr lang="en-US" dirty="0" smtClean="0"/>
              <a:t>Right Commitment</a:t>
            </a:r>
            <a:br>
              <a:rPr lang="en-US" dirty="0" smtClean="0"/>
            </a:br>
            <a:r>
              <a:rPr lang="en-US" dirty="0" smtClean="0"/>
              <a:t/>
            </a:r>
            <a:br>
              <a:rPr lang="en-US" dirty="0" smtClean="0"/>
            </a:br>
            <a:r>
              <a:rPr lang="en-US" dirty="0" smtClean="0"/>
              <a:t>Right Communication</a:t>
            </a:r>
            <a:br>
              <a:rPr lang="en-US" dirty="0" smtClean="0"/>
            </a:br>
            <a:r>
              <a:rPr lang="en-US" dirty="0" smtClean="0"/>
              <a:t/>
            </a:r>
            <a:br>
              <a:rPr lang="en-US" dirty="0" smtClean="0"/>
            </a:br>
            <a:r>
              <a:rPr lang="en-US" dirty="0" smtClean="0"/>
              <a:t>Right Timing</a:t>
            </a:r>
            <a:br>
              <a:rPr lang="en-US" dirty="0" smtClean="0"/>
            </a:br>
            <a:r>
              <a:rPr lang="en-US" dirty="0" smtClean="0"/>
              <a:t/>
            </a:r>
            <a:br>
              <a:rPr lang="en-US" dirty="0" smtClean="0"/>
            </a:br>
            <a:r>
              <a:rPr lang="en-US" dirty="0" smtClean="0"/>
              <a:t>                          </a:t>
            </a:r>
            <a:r>
              <a:rPr lang="en-US" sz="4000" dirty="0" smtClean="0"/>
              <a:t>Successful Project</a:t>
            </a:r>
            <a:r>
              <a:rPr lang="en-US" dirty="0" smtClean="0"/>
              <a:t/>
            </a:r>
            <a:br>
              <a:rPr lang="en-US" dirty="0" smtClean="0"/>
            </a:br>
            <a:r>
              <a:rPr lang="en-US" dirty="0" smtClean="0"/>
              <a:t/>
            </a:r>
            <a:br>
              <a:rPr lang="en-US" dirty="0" smtClean="0"/>
            </a:br>
            <a:r>
              <a:rPr lang="en-US" dirty="0" smtClean="0"/>
              <a:t>                    </a:t>
            </a:r>
            <a:r>
              <a:rPr lang="en-US" sz="4400" dirty="0" smtClean="0"/>
              <a:t>Good Luck</a:t>
            </a:r>
            <a:endParaRPr lang="en-US" sz="4400" dirty="0"/>
          </a:p>
        </p:txBody>
      </p:sp>
      <p:sp>
        <p:nvSpPr>
          <p:cNvPr id="7" name="Plus 6"/>
          <p:cNvSpPr/>
          <p:nvPr/>
        </p:nvSpPr>
        <p:spPr bwMode="auto">
          <a:xfrm>
            <a:off x="5049671" y="750626"/>
            <a:ext cx="887105" cy="873457"/>
          </a:xfrm>
          <a:prstGeom prst="mathPlus">
            <a:avLst/>
          </a:prstGeom>
          <a:solidFill>
            <a:srgbClr val="FFC000"/>
          </a:solidFill>
          <a:ln w="19050" cap="flat" cmpd="sng" algn="ctr">
            <a:solidFill>
              <a:srgbClr val="A0C02A"/>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1300" b="0" i="0" u="none" strike="noStrike" cap="none" normalizeH="0" baseline="0" smtClean="0">
              <a:ln>
                <a:noFill/>
              </a:ln>
              <a:solidFill>
                <a:srgbClr val="AB7E0D"/>
              </a:solidFill>
              <a:effectLst/>
              <a:latin typeface="Arial" charset="0"/>
            </a:endParaRPr>
          </a:p>
        </p:txBody>
      </p:sp>
      <p:sp>
        <p:nvSpPr>
          <p:cNvPr id="8" name="Plus 7"/>
          <p:cNvSpPr/>
          <p:nvPr/>
        </p:nvSpPr>
        <p:spPr bwMode="auto">
          <a:xfrm>
            <a:off x="5024651" y="1544471"/>
            <a:ext cx="887105" cy="873457"/>
          </a:xfrm>
          <a:prstGeom prst="mathPlus">
            <a:avLst/>
          </a:prstGeom>
          <a:solidFill>
            <a:srgbClr val="FFC000"/>
          </a:solidFill>
          <a:ln w="19050" cap="flat" cmpd="sng" algn="ctr">
            <a:solidFill>
              <a:srgbClr val="A0C02A"/>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1300" b="0" i="0" u="none" strike="noStrike" cap="none" normalizeH="0" baseline="0" smtClean="0">
              <a:ln>
                <a:noFill/>
              </a:ln>
              <a:solidFill>
                <a:srgbClr val="AB7E0D"/>
              </a:solidFill>
              <a:effectLst/>
              <a:latin typeface="Arial" charset="0"/>
            </a:endParaRPr>
          </a:p>
        </p:txBody>
      </p:sp>
      <p:sp>
        <p:nvSpPr>
          <p:cNvPr id="10" name="Plus 9"/>
          <p:cNvSpPr/>
          <p:nvPr/>
        </p:nvSpPr>
        <p:spPr bwMode="auto">
          <a:xfrm>
            <a:off x="5015552" y="2340591"/>
            <a:ext cx="887105" cy="873457"/>
          </a:xfrm>
          <a:prstGeom prst="mathPlus">
            <a:avLst/>
          </a:prstGeom>
          <a:solidFill>
            <a:srgbClr val="FFC000"/>
          </a:solidFill>
          <a:ln w="19050" cap="flat" cmpd="sng" algn="ctr">
            <a:solidFill>
              <a:srgbClr val="A0C02A"/>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1300" b="0" i="0" u="none" strike="noStrike" cap="none" normalizeH="0" baseline="0" smtClean="0">
              <a:ln>
                <a:noFill/>
              </a:ln>
              <a:solidFill>
                <a:srgbClr val="AB7E0D"/>
              </a:solidFill>
              <a:effectLst/>
              <a:latin typeface="Arial" charset="0"/>
            </a:endParaRPr>
          </a:p>
        </p:txBody>
      </p:sp>
      <p:sp>
        <p:nvSpPr>
          <p:cNvPr id="11" name="Equal 10"/>
          <p:cNvSpPr/>
          <p:nvPr/>
        </p:nvSpPr>
        <p:spPr bwMode="auto">
          <a:xfrm>
            <a:off x="1733266" y="4217157"/>
            <a:ext cx="1091821" cy="682388"/>
          </a:xfrm>
          <a:prstGeom prst="mathEqual">
            <a:avLst/>
          </a:prstGeom>
          <a:solidFill>
            <a:srgbClr val="FFC000"/>
          </a:solidFill>
          <a:ln w="19050" cap="flat" cmpd="sng" algn="ctr">
            <a:solidFill>
              <a:srgbClr val="A0C02A"/>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1300" b="0" i="0" u="none" strike="noStrike" cap="none" normalizeH="0" baseline="0" smtClean="0">
              <a:ln>
                <a:noFill/>
              </a:ln>
              <a:solidFill>
                <a:srgbClr val="AB7E0D"/>
              </a:solidFill>
              <a:effectLst/>
              <a:latin typeface="Arial"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4371975"/>
            <a:chOff x="0" y="0"/>
            <a:chExt cx="5760" cy="2754"/>
          </a:xfrm>
        </p:grpSpPr>
        <p:pic>
          <p:nvPicPr>
            <p:cNvPr id="20483" name="Picture 3" descr="Cisco_Logo_RGB-2Color_Video"/>
            <p:cNvPicPr>
              <a:picLocks noChangeAspect="1" noChangeArrowheads="1"/>
            </p:cNvPicPr>
            <p:nvPr/>
          </p:nvPicPr>
          <p:blipFill>
            <a:blip r:embed="rId2" cstate="print"/>
            <a:srcRect/>
            <a:stretch>
              <a:fillRect/>
            </a:stretch>
          </p:blipFill>
          <p:spPr bwMode="auto">
            <a:xfrm>
              <a:off x="1728" y="1488"/>
              <a:ext cx="2400" cy="1266"/>
            </a:xfrm>
            <a:prstGeom prst="rect">
              <a:avLst/>
            </a:prstGeom>
            <a:noFill/>
            <a:ln w="9525">
              <a:noFill/>
              <a:miter lim="800000"/>
              <a:headEnd/>
              <a:tailEnd/>
            </a:ln>
          </p:spPr>
        </p:pic>
        <p:sp>
          <p:nvSpPr>
            <p:cNvPr id="20484" name="Rectangle 4"/>
            <p:cNvSpPr>
              <a:spLocks noChangeArrowheads="1"/>
            </p:cNvSpPr>
            <p:nvPr/>
          </p:nvSpPr>
          <p:spPr bwMode="auto">
            <a:xfrm>
              <a:off x="0" y="0"/>
              <a:ext cx="5760" cy="432"/>
            </a:xfrm>
            <a:prstGeom prst="rect">
              <a:avLst/>
            </a:prstGeom>
            <a:solidFill>
              <a:schemeClr val="bg1"/>
            </a:solidFill>
            <a:ln w="9525" algn="ctr">
              <a:noFill/>
              <a:miter lim="800000"/>
              <a:headEnd/>
              <a:tailEnd/>
            </a:ln>
          </p:spPr>
          <p:txBody>
            <a:bodyPr wrap="none" lIns="82124" tIns="41061" rIns="82124" bIns="41061" anchor="ctr"/>
            <a:lstStyle/>
            <a:p>
              <a:endParaRPr lang="en-US"/>
            </a:p>
          </p:txBody>
        </p:sp>
      </p:gr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5454650" y="2457450"/>
            <a:ext cx="2919413" cy="908050"/>
            <a:chOff x="3436" y="2552"/>
            <a:chExt cx="1839" cy="572"/>
          </a:xfrm>
        </p:grpSpPr>
        <p:sp>
          <p:nvSpPr>
            <p:cNvPr id="8433" name="Text Box 10"/>
            <p:cNvSpPr txBox="1">
              <a:spLocks noChangeArrowheads="1"/>
            </p:cNvSpPr>
            <p:nvPr/>
          </p:nvSpPr>
          <p:spPr bwMode="auto">
            <a:xfrm flipH="1">
              <a:off x="3564" y="2627"/>
              <a:ext cx="135"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805E0A"/>
                  </a:solidFill>
                </a:rPr>
                <a:t> </a:t>
              </a:r>
            </a:p>
          </p:txBody>
        </p:sp>
        <p:sp>
          <p:nvSpPr>
            <p:cNvPr id="8434" name="Text Box 11"/>
            <p:cNvSpPr txBox="1">
              <a:spLocks noChangeArrowheads="1"/>
            </p:cNvSpPr>
            <p:nvPr/>
          </p:nvSpPr>
          <p:spPr bwMode="auto">
            <a:xfrm flipH="1">
              <a:off x="4558" y="2627"/>
              <a:ext cx="365" cy="165"/>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a:solidFill>
                    <a:srgbClr val="805E0A"/>
                  </a:solidFill>
                </a:rPr>
                <a:t>$27M</a:t>
              </a:r>
            </a:p>
          </p:txBody>
        </p:sp>
        <p:sp>
          <p:nvSpPr>
            <p:cNvPr id="8435" name="Text Box 12"/>
            <p:cNvSpPr txBox="1">
              <a:spLocks noChangeArrowheads="1"/>
            </p:cNvSpPr>
            <p:nvPr/>
          </p:nvSpPr>
          <p:spPr bwMode="auto">
            <a:xfrm flipH="1">
              <a:off x="4304" y="2627"/>
              <a:ext cx="133" cy="165"/>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a:solidFill>
                    <a:srgbClr val="805E0A"/>
                  </a:solidFill>
                </a:rPr>
                <a:t> </a:t>
              </a:r>
            </a:p>
          </p:txBody>
        </p:sp>
        <p:sp>
          <p:nvSpPr>
            <p:cNvPr id="8436" name="Text Box 13"/>
            <p:cNvSpPr txBox="1">
              <a:spLocks noChangeArrowheads="1"/>
            </p:cNvSpPr>
            <p:nvPr/>
          </p:nvSpPr>
          <p:spPr bwMode="auto">
            <a:xfrm flipH="1">
              <a:off x="3937" y="2627"/>
              <a:ext cx="133" cy="165"/>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a:solidFill>
                    <a:srgbClr val="805E0A"/>
                  </a:solidFill>
                </a:rPr>
                <a:t> </a:t>
              </a:r>
            </a:p>
          </p:txBody>
        </p:sp>
        <p:sp>
          <p:nvSpPr>
            <p:cNvPr id="8437" name="Text Box 14"/>
            <p:cNvSpPr txBox="1">
              <a:spLocks noChangeArrowheads="1"/>
            </p:cNvSpPr>
            <p:nvPr/>
          </p:nvSpPr>
          <p:spPr bwMode="auto">
            <a:xfrm flipH="1">
              <a:off x="5028" y="2627"/>
              <a:ext cx="162" cy="165"/>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a:solidFill>
                    <a:srgbClr val="805E0A"/>
                  </a:solidFill>
                </a:rPr>
                <a:t>  </a:t>
              </a:r>
            </a:p>
          </p:txBody>
        </p:sp>
        <p:sp>
          <p:nvSpPr>
            <p:cNvPr id="8438" name="Line 15"/>
            <p:cNvSpPr>
              <a:spLocks noChangeShapeType="1"/>
            </p:cNvSpPr>
            <p:nvPr/>
          </p:nvSpPr>
          <p:spPr bwMode="auto">
            <a:xfrm flipV="1">
              <a:off x="3436" y="2552"/>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8439" name="Line 16"/>
            <p:cNvSpPr>
              <a:spLocks noChangeShapeType="1"/>
            </p:cNvSpPr>
            <p:nvPr/>
          </p:nvSpPr>
          <p:spPr bwMode="auto">
            <a:xfrm flipH="1" flipV="1">
              <a:off x="4907" y="2552"/>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8440" name="Line 17"/>
            <p:cNvSpPr>
              <a:spLocks noChangeShapeType="1"/>
            </p:cNvSpPr>
            <p:nvPr/>
          </p:nvSpPr>
          <p:spPr bwMode="auto">
            <a:xfrm flipH="1" flipV="1">
              <a:off x="4539" y="2552"/>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8441" name="Line 18"/>
            <p:cNvSpPr>
              <a:spLocks noChangeShapeType="1"/>
            </p:cNvSpPr>
            <p:nvPr/>
          </p:nvSpPr>
          <p:spPr bwMode="auto">
            <a:xfrm flipH="1" flipV="1">
              <a:off x="5275" y="2552"/>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8442" name="Line 19"/>
            <p:cNvSpPr>
              <a:spLocks noChangeShapeType="1"/>
            </p:cNvSpPr>
            <p:nvPr/>
          </p:nvSpPr>
          <p:spPr bwMode="auto">
            <a:xfrm flipH="1" flipV="1">
              <a:off x="4171" y="2552"/>
              <a:ext cx="0" cy="324"/>
            </a:xfrm>
            <a:prstGeom prst="line">
              <a:avLst/>
            </a:prstGeom>
            <a:noFill/>
            <a:ln w="6350">
              <a:noFill/>
              <a:round/>
              <a:headEnd/>
              <a:tailEnd/>
            </a:ln>
          </p:spPr>
          <p:txBody>
            <a:bodyPr lIns="82124" tIns="41061" rIns="82124" bIns="41061" anchor="ctr">
              <a:spAutoFit/>
            </a:bodyPr>
            <a:lstStyle/>
            <a:p>
              <a:endParaRPr lang="en-US"/>
            </a:p>
          </p:txBody>
        </p:sp>
        <p:sp>
          <p:nvSpPr>
            <p:cNvPr id="8443" name="Line 20"/>
            <p:cNvSpPr>
              <a:spLocks noChangeShapeType="1"/>
            </p:cNvSpPr>
            <p:nvPr/>
          </p:nvSpPr>
          <p:spPr bwMode="auto">
            <a:xfrm flipH="1" flipV="1">
              <a:off x="3805" y="2552"/>
              <a:ext cx="0" cy="324"/>
            </a:xfrm>
            <a:prstGeom prst="line">
              <a:avLst/>
            </a:prstGeom>
            <a:noFill/>
            <a:ln w="6350">
              <a:noFill/>
              <a:round/>
              <a:headEnd/>
              <a:tailEnd/>
            </a:ln>
          </p:spPr>
          <p:txBody>
            <a:bodyPr lIns="82124" tIns="41061" rIns="82124" bIns="41061" anchor="ctr">
              <a:spAutoFit/>
            </a:bodyPr>
            <a:lstStyle/>
            <a:p>
              <a:endParaRPr lang="en-US"/>
            </a:p>
          </p:txBody>
        </p:sp>
        <p:sp>
          <p:nvSpPr>
            <p:cNvPr id="8444" name="Text Box 21"/>
            <p:cNvSpPr txBox="1">
              <a:spLocks noChangeArrowheads="1"/>
            </p:cNvSpPr>
            <p:nvPr/>
          </p:nvSpPr>
          <p:spPr bwMode="auto">
            <a:xfrm flipH="1">
              <a:off x="3542" y="2875"/>
              <a:ext cx="162" cy="165"/>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a:solidFill>
                    <a:srgbClr val="805E0A"/>
                  </a:solidFill>
                </a:rPr>
                <a:t>4</a:t>
              </a:r>
            </a:p>
          </p:txBody>
        </p:sp>
        <p:sp>
          <p:nvSpPr>
            <p:cNvPr id="8445" name="Text Box 22"/>
            <p:cNvSpPr txBox="1">
              <a:spLocks noChangeArrowheads="1"/>
            </p:cNvSpPr>
            <p:nvPr/>
          </p:nvSpPr>
          <p:spPr bwMode="auto">
            <a:xfrm flipH="1">
              <a:off x="4588" y="2875"/>
              <a:ext cx="278" cy="165"/>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a:solidFill>
                    <a:srgbClr val="805E0A"/>
                  </a:solidFill>
                </a:rPr>
                <a:t>111</a:t>
              </a:r>
            </a:p>
          </p:txBody>
        </p:sp>
        <p:sp>
          <p:nvSpPr>
            <p:cNvPr id="8446" name="Text Box 23"/>
            <p:cNvSpPr txBox="1">
              <a:spLocks noChangeArrowheads="1"/>
            </p:cNvSpPr>
            <p:nvPr/>
          </p:nvSpPr>
          <p:spPr bwMode="auto">
            <a:xfrm flipH="1">
              <a:off x="4248" y="2875"/>
              <a:ext cx="220" cy="165"/>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a:solidFill>
                    <a:srgbClr val="805E0A"/>
                  </a:solidFill>
                </a:rPr>
                <a:t>29</a:t>
              </a:r>
            </a:p>
          </p:txBody>
        </p:sp>
        <p:sp>
          <p:nvSpPr>
            <p:cNvPr id="8447" name="Text Box 24"/>
            <p:cNvSpPr txBox="1">
              <a:spLocks noChangeArrowheads="1"/>
            </p:cNvSpPr>
            <p:nvPr/>
          </p:nvSpPr>
          <p:spPr bwMode="auto">
            <a:xfrm flipH="1">
              <a:off x="3911" y="2875"/>
              <a:ext cx="162" cy="165"/>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a:solidFill>
                    <a:srgbClr val="805E0A"/>
                  </a:solidFill>
                </a:rPr>
                <a:t>9</a:t>
              </a:r>
            </a:p>
          </p:txBody>
        </p:sp>
        <p:sp>
          <p:nvSpPr>
            <p:cNvPr id="8448" name="Text Box 25"/>
            <p:cNvSpPr txBox="1">
              <a:spLocks noChangeArrowheads="1"/>
            </p:cNvSpPr>
            <p:nvPr/>
          </p:nvSpPr>
          <p:spPr bwMode="auto">
            <a:xfrm flipH="1">
              <a:off x="5028" y="2875"/>
              <a:ext cx="133" cy="165"/>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a:solidFill>
                    <a:srgbClr val="805E0A"/>
                  </a:solidFill>
                </a:rPr>
                <a:t> </a:t>
              </a:r>
            </a:p>
          </p:txBody>
        </p:sp>
        <p:sp>
          <p:nvSpPr>
            <p:cNvPr id="8449" name="Line 26"/>
            <p:cNvSpPr>
              <a:spLocks noChangeShapeType="1"/>
            </p:cNvSpPr>
            <p:nvPr/>
          </p:nvSpPr>
          <p:spPr bwMode="auto">
            <a:xfrm flipV="1">
              <a:off x="3436" y="2800"/>
              <a:ext cx="0" cy="324"/>
            </a:xfrm>
            <a:prstGeom prst="line">
              <a:avLst/>
            </a:prstGeom>
            <a:noFill/>
            <a:ln w="9525">
              <a:noFill/>
              <a:round/>
              <a:headEnd/>
              <a:tailEnd/>
            </a:ln>
          </p:spPr>
          <p:txBody>
            <a:bodyPr wrap="none" lIns="82124" tIns="41061" rIns="82124" bIns="41061">
              <a:spAutoFit/>
            </a:bodyPr>
            <a:lstStyle/>
            <a:p>
              <a:endParaRPr lang="en-US"/>
            </a:p>
          </p:txBody>
        </p:sp>
        <p:sp>
          <p:nvSpPr>
            <p:cNvPr id="8450" name="Line 27"/>
            <p:cNvSpPr>
              <a:spLocks noChangeShapeType="1"/>
            </p:cNvSpPr>
            <p:nvPr/>
          </p:nvSpPr>
          <p:spPr bwMode="auto">
            <a:xfrm flipH="1" flipV="1">
              <a:off x="4907" y="2800"/>
              <a:ext cx="0" cy="324"/>
            </a:xfrm>
            <a:prstGeom prst="line">
              <a:avLst/>
            </a:prstGeom>
            <a:noFill/>
            <a:ln w="9525">
              <a:noFill/>
              <a:round/>
              <a:headEnd/>
              <a:tailEnd/>
            </a:ln>
          </p:spPr>
          <p:txBody>
            <a:bodyPr wrap="none" lIns="82124" tIns="41061" rIns="82124" bIns="41061">
              <a:spAutoFit/>
            </a:bodyPr>
            <a:lstStyle/>
            <a:p>
              <a:endParaRPr lang="en-US"/>
            </a:p>
          </p:txBody>
        </p:sp>
        <p:sp>
          <p:nvSpPr>
            <p:cNvPr id="8451" name="Line 28"/>
            <p:cNvSpPr>
              <a:spLocks noChangeShapeType="1"/>
            </p:cNvSpPr>
            <p:nvPr/>
          </p:nvSpPr>
          <p:spPr bwMode="auto">
            <a:xfrm flipH="1" flipV="1">
              <a:off x="4539" y="2800"/>
              <a:ext cx="0" cy="324"/>
            </a:xfrm>
            <a:prstGeom prst="line">
              <a:avLst/>
            </a:prstGeom>
            <a:noFill/>
            <a:ln w="9525">
              <a:noFill/>
              <a:round/>
              <a:headEnd/>
              <a:tailEnd/>
            </a:ln>
          </p:spPr>
          <p:txBody>
            <a:bodyPr wrap="none" lIns="82124" tIns="41061" rIns="82124" bIns="41061">
              <a:spAutoFit/>
            </a:bodyPr>
            <a:lstStyle/>
            <a:p>
              <a:endParaRPr lang="en-US"/>
            </a:p>
          </p:txBody>
        </p:sp>
        <p:sp>
          <p:nvSpPr>
            <p:cNvPr id="8452" name="Line 29"/>
            <p:cNvSpPr>
              <a:spLocks noChangeShapeType="1"/>
            </p:cNvSpPr>
            <p:nvPr/>
          </p:nvSpPr>
          <p:spPr bwMode="auto">
            <a:xfrm flipH="1" flipV="1">
              <a:off x="5275" y="2800"/>
              <a:ext cx="0" cy="324"/>
            </a:xfrm>
            <a:prstGeom prst="line">
              <a:avLst/>
            </a:prstGeom>
            <a:noFill/>
            <a:ln w="9525">
              <a:noFill/>
              <a:round/>
              <a:headEnd/>
              <a:tailEnd/>
            </a:ln>
          </p:spPr>
          <p:txBody>
            <a:bodyPr wrap="none" lIns="82124" tIns="41061" rIns="82124" bIns="41061">
              <a:spAutoFit/>
            </a:bodyPr>
            <a:lstStyle/>
            <a:p>
              <a:endParaRPr lang="en-US"/>
            </a:p>
          </p:txBody>
        </p:sp>
        <p:sp>
          <p:nvSpPr>
            <p:cNvPr id="8453" name="Line 30"/>
            <p:cNvSpPr>
              <a:spLocks noChangeShapeType="1"/>
            </p:cNvSpPr>
            <p:nvPr/>
          </p:nvSpPr>
          <p:spPr bwMode="auto">
            <a:xfrm flipH="1" flipV="1">
              <a:off x="4171" y="2800"/>
              <a:ext cx="0" cy="324"/>
            </a:xfrm>
            <a:prstGeom prst="line">
              <a:avLst/>
            </a:prstGeom>
            <a:noFill/>
            <a:ln w="9525">
              <a:noFill/>
              <a:round/>
              <a:headEnd/>
              <a:tailEnd/>
            </a:ln>
          </p:spPr>
          <p:txBody>
            <a:bodyPr wrap="none" lIns="82124" tIns="41061" rIns="82124" bIns="41061">
              <a:spAutoFit/>
            </a:bodyPr>
            <a:lstStyle/>
            <a:p>
              <a:endParaRPr lang="en-US"/>
            </a:p>
          </p:txBody>
        </p:sp>
        <p:sp>
          <p:nvSpPr>
            <p:cNvPr id="8454" name="Line 31"/>
            <p:cNvSpPr>
              <a:spLocks noChangeShapeType="1"/>
            </p:cNvSpPr>
            <p:nvPr/>
          </p:nvSpPr>
          <p:spPr bwMode="auto">
            <a:xfrm flipH="1" flipV="1">
              <a:off x="3805" y="2800"/>
              <a:ext cx="0" cy="324"/>
            </a:xfrm>
            <a:prstGeom prst="line">
              <a:avLst/>
            </a:prstGeom>
            <a:noFill/>
            <a:ln w="9525">
              <a:noFill/>
              <a:round/>
              <a:headEnd/>
              <a:tailEnd/>
            </a:ln>
          </p:spPr>
          <p:txBody>
            <a:bodyPr wrap="none" lIns="82124" tIns="41061" rIns="82124" bIns="41061">
              <a:spAutoFit/>
            </a:bodyPr>
            <a:lstStyle/>
            <a:p>
              <a:endParaRPr lang="en-US"/>
            </a:p>
          </p:txBody>
        </p:sp>
      </p:grpSp>
      <p:sp>
        <p:nvSpPr>
          <p:cNvPr id="8195" name="Rectangle 32"/>
          <p:cNvSpPr>
            <a:spLocks noChangeArrowheads="1"/>
          </p:cNvSpPr>
          <p:nvPr/>
        </p:nvSpPr>
        <p:spPr bwMode="auto">
          <a:xfrm>
            <a:off x="3116263" y="2632075"/>
            <a:ext cx="588962" cy="684213"/>
          </a:xfrm>
          <a:prstGeom prst="rect">
            <a:avLst/>
          </a:prstGeom>
          <a:solidFill>
            <a:srgbClr val="000000"/>
          </a:soli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grpSp>
        <p:nvGrpSpPr>
          <p:cNvPr id="3" name="Group 33"/>
          <p:cNvGrpSpPr>
            <a:grpSpLocks/>
          </p:cNvGrpSpPr>
          <p:nvPr/>
        </p:nvGrpSpPr>
        <p:grpSpPr bwMode="auto">
          <a:xfrm>
            <a:off x="3122613" y="2457450"/>
            <a:ext cx="2921000" cy="908050"/>
            <a:chOff x="1967" y="2850"/>
            <a:chExt cx="1840" cy="572"/>
          </a:xfrm>
        </p:grpSpPr>
        <p:sp>
          <p:nvSpPr>
            <p:cNvPr id="8410" name="Text Box 34"/>
            <p:cNvSpPr txBox="1">
              <a:spLocks noChangeArrowheads="1"/>
            </p:cNvSpPr>
            <p:nvPr/>
          </p:nvSpPr>
          <p:spPr bwMode="auto">
            <a:xfrm flipH="1">
              <a:off x="2097" y="2925"/>
              <a:ext cx="135"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805E0A"/>
                  </a:solidFill>
                </a:rPr>
                <a:t> </a:t>
              </a:r>
            </a:p>
          </p:txBody>
        </p:sp>
        <p:sp>
          <p:nvSpPr>
            <p:cNvPr id="8411" name="Text Box 35"/>
            <p:cNvSpPr txBox="1">
              <a:spLocks noChangeArrowheads="1"/>
            </p:cNvSpPr>
            <p:nvPr/>
          </p:nvSpPr>
          <p:spPr bwMode="auto">
            <a:xfrm flipH="1">
              <a:off x="2837" y="2925"/>
              <a:ext cx="133" cy="165"/>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a:solidFill>
                    <a:srgbClr val="805E0A"/>
                  </a:solidFill>
                </a:rPr>
                <a:t> </a:t>
              </a:r>
            </a:p>
          </p:txBody>
        </p:sp>
        <p:sp>
          <p:nvSpPr>
            <p:cNvPr id="8412" name="Text Box 36"/>
            <p:cNvSpPr txBox="1">
              <a:spLocks noChangeArrowheads="1"/>
            </p:cNvSpPr>
            <p:nvPr/>
          </p:nvSpPr>
          <p:spPr bwMode="auto">
            <a:xfrm flipH="1">
              <a:off x="2483" y="2925"/>
              <a:ext cx="104" cy="165"/>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a:solidFill>
                  <a:srgbClr val="805E0A"/>
                </a:solidFill>
              </a:endParaRPr>
            </a:p>
          </p:txBody>
        </p:sp>
        <p:sp>
          <p:nvSpPr>
            <p:cNvPr id="8413" name="Line 37"/>
            <p:cNvSpPr>
              <a:spLocks noChangeShapeType="1"/>
            </p:cNvSpPr>
            <p:nvPr/>
          </p:nvSpPr>
          <p:spPr bwMode="auto">
            <a:xfrm flipV="1">
              <a:off x="1967" y="2850"/>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8414" name="Line 38"/>
            <p:cNvSpPr>
              <a:spLocks noChangeShapeType="1"/>
            </p:cNvSpPr>
            <p:nvPr/>
          </p:nvSpPr>
          <p:spPr bwMode="auto">
            <a:xfrm flipH="1" flipV="1">
              <a:off x="2702" y="2850"/>
              <a:ext cx="0" cy="324"/>
            </a:xfrm>
            <a:prstGeom prst="line">
              <a:avLst/>
            </a:prstGeom>
            <a:noFill/>
            <a:ln w="6350">
              <a:noFill/>
              <a:round/>
              <a:headEnd/>
              <a:tailEnd/>
            </a:ln>
          </p:spPr>
          <p:txBody>
            <a:bodyPr lIns="82124" tIns="41061" rIns="82124" bIns="41061" anchor="ctr">
              <a:spAutoFit/>
            </a:bodyPr>
            <a:lstStyle/>
            <a:p>
              <a:endParaRPr lang="en-US"/>
            </a:p>
          </p:txBody>
        </p:sp>
        <p:sp>
          <p:nvSpPr>
            <p:cNvPr id="8415" name="Line 39"/>
            <p:cNvSpPr>
              <a:spLocks noChangeShapeType="1"/>
            </p:cNvSpPr>
            <p:nvPr/>
          </p:nvSpPr>
          <p:spPr bwMode="auto">
            <a:xfrm flipH="1" flipV="1">
              <a:off x="2336" y="2850"/>
              <a:ext cx="0" cy="324"/>
            </a:xfrm>
            <a:prstGeom prst="line">
              <a:avLst/>
            </a:prstGeom>
            <a:noFill/>
            <a:ln w="6350">
              <a:noFill/>
              <a:round/>
              <a:headEnd/>
              <a:tailEnd/>
            </a:ln>
          </p:spPr>
          <p:txBody>
            <a:bodyPr lIns="82124" tIns="41061" rIns="82124" bIns="41061" anchor="ctr">
              <a:spAutoFit/>
            </a:bodyPr>
            <a:lstStyle/>
            <a:p>
              <a:endParaRPr lang="en-US"/>
            </a:p>
          </p:txBody>
        </p:sp>
        <p:sp>
          <p:nvSpPr>
            <p:cNvPr id="8416" name="Text Box 40"/>
            <p:cNvSpPr txBox="1">
              <a:spLocks noChangeArrowheads="1"/>
            </p:cNvSpPr>
            <p:nvPr/>
          </p:nvSpPr>
          <p:spPr bwMode="auto">
            <a:xfrm flipH="1">
              <a:off x="2086" y="3173"/>
              <a:ext cx="162" cy="165"/>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a:solidFill>
                    <a:srgbClr val="805E0A"/>
                  </a:solidFill>
                </a:rPr>
                <a:t>2</a:t>
              </a:r>
            </a:p>
          </p:txBody>
        </p:sp>
        <p:sp>
          <p:nvSpPr>
            <p:cNvPr id="8417" name="Text Box 41"/>
            <p:cNvSpPr txBox="1">
              <a:spLocks noChangeArrowheads="1"/>
            </p:cNvSpPr>
            <p:nvPr/>
          </p:nvSpPr>
          <p:spPr bwMode="auto">
            <a:xfrm flipH="1">
              <a:off x="2808" y="3173"/>
              <a:ext cx="162" cy="165"/>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a:solidFill>
                    <a:srgbClr val="805E0A"/>
                  </a:solidFill>
                </a:rPr>
                <a:t>4</a:t>
              </a:r>
            </a:p>
          </p:txBody>
        </p:sp>
        <p:sp>
          <p:nvSpPr>
            <p:cNvPr id="8418" name="Text Box 42"/>
            <p:cNvSpPr txBox="1">
              <a:spLocks noChangeArrowheads="1"/>
            </p:cNvSpPr>
            <p:nvPr/>
          </p:nvSpPr>
          <p:spPr bwMode="auto">
            <a:xfrm flipH="1">
              <a:off x="2442" y="3173"/>
              <a:ext cx="162" cy="165"/>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a:solidFill>
                    <a:srgbClr val="805E0A"/>
                  </a:solidFill>
                </a:rPr>
                <a:t>2</a:t>
              </a:r>
            </a:p>
          </p:txBody>
        </p:sp>
        <p:sp>
          <p:nvSpPr>
            <p:cNvPr id="8419" name="Line 43"/>
            <p:cNvSpPr>
              <a:spLocks noChangeShapeType="1"/>
            </p:cNvSpPr>
            <p:nvPr/>
          </p:nvSpPr>
          <p:spPr bwMode="auto">
            <a:xfrm flipV="1">
              <a:off x="1967" y="3098"/>
              <a:ext cx="0" cy="324"/>
            </a:xfrm>
            <a:prstGeom prst="line">
              <a:avLst/>
            </a:prstGeom>
            <a:noFill/>
            <a:ln w="9525">
              <a:noFill/>
              <a:round/>
              <a:headEnd/>
              <a:tailEnd/>
            </a:ln>
          </p:spPr>
          <p:txBody>
            <a:bodyPr wrap="none" lIns="82124" tIns="41061" rIns="82124" bIns="41061">
              <a:spAutoFit/>
            </a:bodyPr>
            <a:lstStyle/>
            <a:p>
              <a:endParaRPr lang="en-US"/>
            </a:p>
          </p:txBody>
        </p:sp>
        <p:grpSp>
          <p:nvGrpSpPr>
            <p:cNvPr id="4" name="Group 44"/>
            <p:cNvGrpSpPr>
              <a:grpSpLocks/>
            </p:cNvGrpSpPr>
            <p:nvPr/>
          </p:nvGrpSpPr>
          <p:grpSpPr bwMode="auto">
            <a:xfrm>
              <a:off x="3070" y="2850"/>
              <a:ext cx="368" cy="572"/>
              <a:chOff x="3070" y="2850"/>
              <a:chExt cx="368" cy="572"/>
            </a:xfrm>
          </p:grpSpPr>
          <p:sp>
            <p:nvSpPr>
              <p:cNvPr id="8427" name="Text Box 45"/>
              <p:cNvSpPr txBox="1">
                <a:spLocks noChangeArrowheads="1"/>
              </p:cNvSpPr>
              <p:nvPr/>
            </p:nvSpPr>
            <p:spPr bwMode="auto">
              <a:xfrm flipH="1">
                <a:off x="3206" y="2925"/>
                <a:ext cx="133" cy="165"/>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a:solidFill>
                      <a:srgbClr val="805E0A"/>
                    </a:solidFill>
                  </a:rPr>
                  <a:t> </a:t>
                </a:r>
              </a:p>
            </p:txBody>
          </p:sp>
          <p:sp>
            <p:nvSpPr>
              <p:cNvPr id="8428" name="Line 46"/>
              <p:cNvSpPr>
                <a:spLocks noChangeShapeType="1"/>
              </p:cNvSpPr>
              <p:nvPr/>
            </p:nvSpPr>
            <p:spPr bwMode="auto">
              <a:xfrm flipH="1" flipV="1">
                <a:off x="3438" y="2850"/>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8429" name="Line 47"/>
              <p:cNvSpPr>
                <a:spLocks noChangeShapeType="1"/>
              </p:cNvSpPr>
              <p:nvPr/>
            </p:nvSpPr>
            <p:spPr bwMode="auto">
              <a:xfrm flipH="1" flipV="1">
                <a:off x="3070" y="2850"/>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8430" name="Text Box 48"/>
              <p:cNvSpPr txBox="1">
                <a:spLocks noChangeArrowheads="1"/>
              </p:cNvSpPr>
              <p:nvPr/>
            </p:nvSpPr>
            <p:spPr bwMode="auto">
              <a:xfrm flipH="1">
                <a:off x="3177" y="3173"/>
                <a:ext cx="162" cy="165"/>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a:solidFill>
                      <a:srgbClr val="805E0A"/>
                    </a:solidFill>
                  </a:rPr>
                  <a:t>9</a:t>
                </a:r>
              </a:p>
            </p:txBody>
          </p:sp>
          <p:sp>
            <p:nvSpPr>
              <p:cNvPr id="8431" name="Line 49"/>
              <p:cNvSpPr>
                <a:spLocks noChangeShapeType="1"/>
              </p:cNvSpPr>
              <p:nvPr/>
            </p:nvSpPr>
            <p:spPr bwMode="auto">
              <a:xfrm flipH="1" flipV="1">
                <a:off x="3438" y="3098"/>
                <a:ext cx="0" cy="324"/>
              </a:xfrm>
              <a:prstGeom prst="line">
                <a:avLst/>
              </a:prstGeom>
              <a:noFill/>
              <a:ln w="9525">
                <a:noFill/>
                <a:round/>
                <a:headEnd/>
                <a:tailEnd/>
              </a:ln>
            </p:spPr>
            <p:txBody>
              <a:bodyPr wrap="none" lIns="82124" tIns="41061" rIns="82124" bIns="41061">
                <a:spAutoFit/>
              </a:bodyPr>
              <a:lstStyle/>
              <a:p>
                <a:endParaRPr lang="en-US"/>
              </a:p>
            </p:txBody>
          </p:sp>
          <p:sp>
            <p:nvSpPr>
              <p:cNvPr id="8432" name="Line 50"/>
              <p:cNvSpPr>
                <a:spLocks noChangeShapeType="1"/>
              </p:cNvSpPr>
              <p:nvPr/>
            </p:nvSpPr>
            <p:spPr bwMode="auto">
              <a:xfrm flipH="1" flipV="1">
                <a:off x="3070" y="3098"/>
                <a:ext cx="0" cy="324"/>
              </a:xfrm>
              <a:prstGeom prst="line">
                <a:avLst/>
              </a:prstGeom>
              <a:noFill/>
              <a:ln w="9525">
                <a:noFill/>
                <a:round/>
                <a:headEnd/>
                <a:tailEnd/>
              </a:ln>
            </p:spPr>
            <p:txBody>
              <a:bodyPr wrap="none" lIns="82124" tIns="41061" rIns="82124" bIns="41061">
                <a:spAutoFit/>
              </a:bodyPr>
              <a:lstStyle/>
              <a:p>
                <a:endParaRPr lang="en-US"/>
              </a:p>
            </p:txBody>
          </p:sp>
        </p:grpSp>
        <p:sp>
          <p:nvSpPr>
            <p:cNvPr id="8421" name="Line 51"/>
            <p:cNvSpPr>
              <a:spLocks noChangeShapeType="1"/>
            </p:cNvSpPr>
            <p:nvPr/>
          </p:nvSpPr>
          <p:spPr bwMode="auto">
            <a:xfrm flipH="1" flipV="1">
              <a:off x="2702" y="3098"/>
              <a:ext cx="0" cy="324"/>
            </a:xfrm>
            <a:prstGeom prst="line">
              <a:avLst/>
            </a:prstGeom>
            <a:noFill/>
            <a:ln w="9525">
              <a:noFill/>
              <a:round/>
              <a:headEnd/>
              <a:tailEnd/>
            </a:ln>
          </p:spPr>
          <p:txBody>
            <a:bodyPr wrap="none" lIns="82124" tIns="41061" rIns="82124" bIns="41061">
              <a:spAutoFit/>
            </a:bodyPr>
            <a:lstStyle/>
            <a:p>
              <a:endParaRPr lang="en-US"/>
            </a:p>
          </p:txBody>
        </p:sp>
        <p:sp>
          <p:nvSpPr>
            <p:cNvPr id="8422" name="Line 52"/>
            <p:cNvSpPr>
              <a:spLocks noChangeShapeType="1"/>
            </p:cNvSpPr>
            <p:nvPr/>
          </p:nvSpPr>
          <p:spPr bwMode="auto">
            <a:xfrm flipH="1" flipV="1">
              <a:off x="2336" y="3098"/>
              <a:ext cx="0" cy="324"/>
            </a:xfrm>
            <a:prstGeom prst="line">
              <a:avLst/>
            </a:prstGeom>
            <a:noFill/>
            <a:ln w="9525">
              <a:noFill/>
              <a:round/>
              <a:headEnd/>
              <a:tailEnd/>
            </a:ln>
          </p:spPr>
          <p:txBody>
            <a:bodyPr wrap="none" lIns="82124" tIns="41061" rIns="82124" bIns="41061">
              <a:spAutoFit/>
            </a:bodyPr>
            <a:lstStyle/>
            <a:p>
              <a:endParaRPr lang="en-US"/>
            </a:p>
          </p:txBody>
        </p:sp>
        <p:sp>
          <p:nvSpPr>
            <p:cNvPr id="8423" name="Text Box 53"/>
            <p:cNvSpPr txBox="1">
              <a:spLocks noChangeArrowheads="1"/>
            </p:cNvSpPr>
            <p:nvPr/>
          </p:nvSpPr>
          <p:spPr bwMode="auto">
            <a:xfrm flipH="1">
              <a:off x="3575" y="2925"/>
              <a:ext cx="133" cy="165"/>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a:solidFill>
                    <a:srgbClr val="805E0A"/>
                  </a:solidFill>
                </a:rPr>
                <a:t> </a:t>
              </a:r>
            </a:p>
          </p:txBody>
        </p:sp>
        <p:sp>
          <p:nvSpPr>
            <p:cNvPr id="8424" name="Line 54"/>
            <p:cNvSpPr>
              <a:spLocks noChangeShapeType="1"/>
            </p:cNvSpPr>
            <p:nvPr/>
          </p:nvSpPr>
          <p:spPr bwMode="auto">
            <a:xfrm flipH="1" flipV="1">
              <a:off x="3807" y="2850"/>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8425" name="Text Box 55"/>
            <p:cNvSpPr txBox="1">
              <a:spLocks noChangeArrowheads="1"/>
            </p:cNvSpPr>
            <p:nvPr/>
          </p:nvSpPr>
          <p:spPr bwMode="auto">
            <a:xfrm flipH="1">
              <a:off x="3574" y="3173"/>
              <a:ext cx="104" cy="165"/>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a:solidFill>
                  <a:srgbClr val="805E0A"/>
                </a:solidFill>
              </a:endParaRPr>
            </a:p>
          </p:txBody>
        </p:sp>
        <p:sp>
          <p:nvSpPr>
            <p:cNvPr id="8426" name="Line 56"/>
            <p:cNvSpPr>
              <a:spLocks noChangeShapeType="1"/>
            </p:cNvSpPr>
            <p:nvPr/>
          </p:nvSpPr>
          <p:spPr bwMode="auto">
            <a:xfrm flipH="1" flipV="1">
              <a:off x="3807" y="3098"/>
              <a:ext cx="0" cy="324"/>
            </a:xfrm>
            <a:prstGeom prst="line">
              <a:avLst/>
            </a:prstGeom>
            <a:noFill/>
            <a:ln w="9525">
              <a:noFill/>
              <a:round/>
              <a:headEnd/>
              <a:tailEnd/>
            </a:ln>
          </p:spPr>
          <p:txBody>
            <a:bodyPr wrap="none" lIns="82124" tIns="41061" rIns="82124" bIns="41061">
              <a:spAutoFit/>
            </a:bodyPr>
            <a:lstStyle/>
            <a:p>
              <a:endParaRPr lang="en-US"/>
            </a:p>
          </p:txBody>
        </p:sp>
      </p:grpSp>
      <p:grpSp>
        <p:nvGrpSpPr>
          <p:cNvPr id="5" name="Group 57" descr="forward dates"/>
          <p:cNvGrpSpPr>
            <a:grpSpLocks/>
          </p:cNvGrpSpPr>
          <p:nvPr/>
        </p:nvGrpSpPr>
        <p:grpSpPr bwMode="auto">
          <a:xfrm>
            <a:off x="4878388" y="1543050"/>
            <a:ext cx="14020800" cy="514350"/>
            <a:chOff x="1967" y="3089"/>
            <a:chExt cx="8832" cy="324"/>
          </a:xfrm>
        </p:grpSpPr>
        <p:grpSp>
          <p:nvGrpSpPr>
            <p:cNvPr id="6" name="Group 58"/>
            <p:cNvGrpSpPr>
              <a:grpSpLocks/>
            </p:cNvGrpSpPr>
            <p:nvPr/>
          </p:nvGrpSpPr>
          <p:grpSpPr bwMode="auto">
            <a:xfrm>
              <a:off x="2095" y="3164"/>
              <a:ext cx="8703" cy="173"/>
              <a:chOff x="324" y="3177"/>
              <a:chExt cx="8703" cy="173"/>
            </a:xfrm>
          </p:grpSpPr>
          <p:sp>
            <p:nvSpPr>
              <p:cNvPr id="8386" name="Text Box 59"/>
              <p:cNvSpPr txBox="1">
                <a:spLocks noChangeArrowheads="1"/>
              </p:cNvSpPr>
              <p:nvPr/>
            </p:nvSpPr>
            <p:spPr bwMode="auto">
              <a:xfrm flipH="1">
                <a:off x="3516"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1993</a:t>
                </a:r>
              </a:p>
            </p:txBody>
          </p:sp>
          <p:sp>
            <p:nvSpPr>
              <p:cNvPr id="8387" name="Text Box 60"/>
              <p:cNvSpPr txBox="1">
                <a:spLocks noChangeArrowheads="1"/>
              </p:cNvSpPr>
              <p:nvPr/>
            </p:nvSpPr>
            <p:spPr bwMode="auto">
              <a:xfrm flipH="1">
                <a:off x="4621"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1996</a:t>
                </a:r>
              </a:p>
            </p:txBody>
          </p:sp>
          <p:sp>
            <p:nvSpPr>
              <p:cNvPr id="8388" name="Text Box 61"/>
              <p:cNvSpPr txBox="1">
                <a:spLocks noChangeArrowheads="1"/>
              </p:cNvSpPr>
              <p:nvPr/>
            </p:nvSpPr>
            <p:spPr bwMode="auto">
              <a:xfrm flipH="1">
                <a:off x="4252"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1995</a:t>
                </a:r>
              </a:p>
            </p:txBody>
          </p:sp>
          <p:sp>
            <p:nvSpPr>
              <p:cNvPr id="8389" name="Text Box 62"/>
              <p:cNvSpPr txBox="1">
                <a:spLocks noChangeArrowheads="1"/>
              </p:cNvSpPr>
              <p:nvPr/>
            </p:nvSpPr>
            <p:spPr bwMode="auto">
              <a:xfrm flipH="1">
                <a:off x="4989"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1997</a:t>
                </a:r>
              </a:p>
            </p:txBody>
          </p:sp>
          <p:sp>
            <p:nvSpPr>
              <p:cNvPr id="8390" name="Text Box 63"/>
              <p:cNvSpPr txBox="1">
                <a:spLocks noChangeArrowheads="1"/>
              </p:cNvSpPr>
              <p:nvPr/>
            </p:nvSpPr>
            <p:spPr bwMode="auto">
              <a:xfrm flipH="1">
                <a:off x="3884"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1994</a:t>
                </a:r>
              </a:p>
            </p:txBody>
          </p:sp>
          <p:sp>
            <p:nvSpPr>
              <p:cNvPr id="8391" name="Text Box 64"/>
              <p:cNvSpPr txBox="1">
                <a:spLocks noChangeArrowheads="1"/>
              </p:cNvSpPr>
              <p:nvPr/>
            </p:nvSpPr>
            <p:spPr bwMode="auto">
              <a:xfrm flipH="1">
                <a:off x="6095"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2000</a:t>
                </a:r>
              </a:p>
            </p:txBody>
          </p:sp>
          <p:sp>
            <p:nvSpPr>
              <p:cNvPr id="8392" name="Text Box 65"/>
              <p:cNvSpPr txBox="1">
                <a:spLocks noChangeArrowheads="1"/>
              </p:cNvSpPr>
              <p:nvPr/>
            </p:nvSpPr>
            <p:spPr bwMode="auto">
              <a:xfrm flipH="1">
                <a:off x="5726"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1999</a:t>
                </a:r>
              </a:p>
            </p:txBody>
          </p:sp>
          <p:sp>
            <p:nvSpPr>
              <p:cNvPr id="8393" name="Text Box 66"/>
              <p:cNvSpPr txBox="1">
                <a:spLocks noChangeArrowheads="1"/>
              </p:cNvSpPr>
              <p:nvPr/>
            </p:nvSpPr>
            <p:spPr bwMode="auto">
              <a:xfrm flipH="1">
                <a:off x="5358"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1998</a:t>
                </a:r>
              </a:p>
            </p:txBody>
          </p:sp>
          <p:sp>
            <p:nvSpPr>
              <p:cNvPr id="8394" name="Text Box 67"/>
              <p:cNvSpPr txBox="1">
                <a:spLocks noChangeArrowheads="1"/>
              </p:cNvSpPr>
              <p:nvPr/>
            </p:nvSpPr>
            <p:spPr bwMode="auto">
              <a:xfrm flipH="1">
                <a:off x="6463"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2001</a:t>
                </a:r>
              </a:p>
            </p:txBody>
          </p:sp>
          <p:sp>
            <p:nvSpPr>
              <p:cNvPr id="8395" name="Text Box 68"/>
              <p:cNvSpPr txBox="1">
                <a:spLocks noChangeArrowheads="1"/>
              </p:cNvSpPr>
              <p:nvPr/>
            </p:nvSpPr>
            <p:spPr bwMode="auto">
              <a:xfrm flipH="1">
                <a:off x="6832"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2002</a:t>
                </a:r>
              </a:p>
            </p:txBody>
          </p:sp>
          <p:sp>
            <p:nvSpPr>
              <p:cNvPr id="8396" name="Text Box 69"/>
              <p:cNvSpPr txBox="1">
                <a:spLocks noChangeArrowheads="1"/>
              </p:cNvSpPr>
              <p:nvPr/>
            </p:nvSpPr>
            <p:spPr bwMode="auto">
              <a:xfrm flipH="1">
                <a:off x="324"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8397" name="Text Box 70"/>
              <p:cNvSpPr txBox="1">
                <a:spLocks noChangeArrowheads="1"/>
              </p:cNvSpPr>
              <p:nvPr/>
            </p:nvSpPr>
            <p:spPr bwMode="auto">
              <a:xfrm flipH="1">
                <a:off x="1305"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1988</a:t>
                </a:r>
              </a:p>
            </p:txBody>
          </p:sp>
          <p:sp>
            <p:nvSpPr>
              <p:cNvPr id="8398" name="Text Box 71"/>
              <p:cNvSpPr txBox="1">
                <a:spLocks noChangeArrowheads="1"/>
              </p:cNvSpPr>
              <p:nvPr/>
            </p:nvSpPr>
            <p:spPr bwMode="auto">
              <a:xfrm flipH="1">
                <a:off x="936"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1987</a:t>
                </a:r>
              </a:p>
            </p:txBody>
          </p:sp>
          <p:sp>
            <p:nvSpPr>
              <p:cNvPr id="8399" name="Text Box 72"/>
              <p:cNvSpPr txBox="1">
                <a:spLocks noChangeArrowheads="1"/>
              </p:cNvSpPr>
              <p:nvPr/>
            </p:nvSpPr>
            <p:spPr bwMode="auto">
              <a:xfrm flipH="1">
                <a:off x="1673"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1989</a:t>
                </a:r>
              </a:p>
            </p:txBody>
          </p:sp>
          <p:sp>
            <p:nvSpPr>
              <p:cNvPr id="8400" name="Text Box 73"/>
              <p:cNvSpPr txBox="1">
                <a:spLocks noChangeArrowheads="1"/>
              </p:cNvSpPr>
              <p:nvPr/>
            </p:nvSpPr>
            <p:spPr bwMode="auto">
              <a:xfrm flipH="1">
                <a:off x="2779"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1992</a:t>
                </a:r>
              </a:p>
            </p:txBody>
          </p:sp>
          <p:sp>
            <p:nvSpPr>
              <p:cNvPr id="8401" name="Text Box 74"/>
              <p:cNvSpPr txBox="1">
                <a:spLocks noChangeArrowheads="1"/>
              </p:cNvSpPr>
              <p:nvPr/>
            </p:nvSpPr>
            <p:spPr bwMode="auto">
              <a:xfrm flipH="1">
                <a:off x="2410"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1991</a:t>
                </a:r>
              </a:p>
            </p:txBody>
          </p:sp>
          <p:sp>
            <p:nvSpPr>
              <p:cNvPr id="8402" name="Text Box 75"/>
              <p:cNvSpPr txBox="1">
                <a:spLocks noChangeArrowheads="1"/>
              </p:cNvSpPr>
              <p:nvPr/>
            </p:nvSpPr>
            <p:spPr bwMode="auto">
              <a:xfrm flipH="1">
                <a:off x="2042"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1990</a:t>
                </a:r>
              </a:p>
            </p:txBody>
          </p:sp>
          <p:sp>
            <p:nvSpPr>
              <p:cNvPr id="8403" name="Text Box 76"/>
              <p:cNvSpPr txBox="1">
                <a:spLocks noChangeArrowheads="1"/>
              </p:cNvSpPr>
              <p:nvPr/>
            </p:nvSpPr>
            <p:spPr bwMode="auto">
              <a:xfrm flipH="1">
                <a:off x="3147"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1993</a:t>
                </a:r>
              </a:p>
            </p:txBody>
          </p:sp>
          <p:sp>
            <p:nvSpPr>
              <p:cNvPr id="8404" name="Text Box 77"/>
              <p:cNvSpPr txBox="1">
                <a:spLocks noChangeArrowheads="1"/>
              </p:cNvSpPr>
              <p:nvPr/>
            </p:nvSpPr>
            <p:spPr bwMode="auto">
              <a:xfrm flipH="1">
                <a:off x="692"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8405" name="Text Box 78"/>
              <p:cNvSpPr txBox="1">
                <a:spLocks noChangeArrowheads="1"/>
              </p:cNvSpPr>
              <p:nvPr/>
            </p:nvSpPr>
            <p:spPr bwMode="auto">
              <a:xfrm flipH="1">
                <a:off x="7938"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2005</a:t>
                </a:r>
              </a:p>
            </p:txBody>
          </p:sp>
          <p:sp>
            <p:nvSpPr>
              <p:cNvPr id="8406" name="Text Box 79"/>
              <p:cNvSpPr txBox="1">
                <a:spLocks noChangeArrowheads="1"/>
              </p:cNvSpPr>
              <p:nvPr/>
            </p:nvSpPr>
            <p:spPr bwMode="auto">
              <a:xfrm flipH="1">
                <a:off x="7569"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2004</a:t>
                </a:r>
              </a:p>
            </p:txBody>
          </p:sp>
          <p:sp>
            <p:nvSpPr>
              <p:cNvPr id="8407" name="Text Box 80"/>
              <p:cNvSpPr txBox="1">
                <a:spLocks noChangeArrowheads="1"/>
              </p:cNvSpPr>
              <p:nvPr/>
            </p:nvSpPr>
            <p:spPr bwMode="auto">
              <a:xfrm flipH="1">
                <a:off x="7201"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2003</a:t>
                </a:r>
              </a:p>
            </p:txBody>
          </p:sp>
          <p:sp>
            <p:nvSpPr>
              <p:cNvPr id="8408" name="Text Box 81"/>
              <p:cNvSpPr txBox="1">
                <a:spLocks noChangeArrowheads="1"/>
              </p:cNvSpPr>
              <p:nvPr/>
            </p:nvSpPr>
            <p:spPr bwMode="auto">
              <a:xfrm flipH="1">
                <a:off x="8306"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2006</a:t>
                </a:r>
              </a:p>
            </p:txBody>
          </p:sp>
          <p:sp>
            <p:nvSpPr>
              <p:cNvPr id="8409" name="Text Box 82"/>
              <p:cNvSpPr txBox="1">
                <a:spLocks noChangeArrowheads="1"/>
              </p:cNvSpPr>
              <p:nvPr/>
            </p:nvSpPr>
            <p:spPr bwMode="auto">
              <a:xfrm flipH="1">
                <a:off x="8675"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2007</a:t>
                </a:r>
              </a:p>
            </p:txBody>
          </p:sp>
        </p:grpSp>
        <p:sp>
          <p:nvSpPr>
            <p:cNvPr id="8360" name="Line 83"/>
            <p:cNvSpPr>
              <a:spLocks noChangeShapeType="1"/>
            </p:cNvSpPr>
            <p:nvPr/>
          </p:nvSpPr>
          <p:spPr bwMode="auto">
            <a:xfrm flipV="1">
              <a:off x="2702"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8361" name="Line 84"/>
            <p:cNvSpPr>
              <a:spLocks noChangeShapeType="1"/>
            </p:cNvSpPr>
            <p:nvPr/>
          </p:nvSpPr>
          <p:spPr bwMode="auto">
            <a:xfrm flipV="1">
              <a:off x="3070"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8362" name="Line 85"/>
            <p:cNvSpPr>
              <a:spLocks noChangeShapeType="1"/>
            </p:cNvSpPr>
            <p:nvPr/>
          </p:nvSpPr>
          <p:spPr bwMode="auto">
            <a:xfrm flipV="1">
              <a:off x="1967"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8363" name="Line 86"/>
            <p:cNvSpPr>
              <a:spLocks noChangeShapeType="1"/>
            </p:cNvSpPr>
            <p:nvPr/>
          </p:nvSpPr>
          <p:spPr bwMode="auto">
            <a:xfrm flipV="1">
              <a:off x="2334"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8364" name="Line 87"/>
            <p:cNvSpPr>
              <a:spLocks noChangeShapeType="1"/>
            </p:cNvSpPr>
            <p:nvPr/>
          </p:nvSpPr>
          <p:spPr bwMode="auto">
            <a:xfrm flipV="1">
              <a:off x="3438"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grpSp>
          <p:nvGrpSpPr>
            <p:cNvPr id="7" name="Group 88"/>
            <p:cNvGrpSpPr>
              <a:grpSpLocks/>
            </p:cNvGrpSpPr>
            <p:nvPr/>
          </p:nvGrpSpPr>
          <p:grpSpPr bwMode="auto">
            <a:xfrm>
              <a:off x="4541" y="3089"/>
              <a:ext cx="2576" cy="324"/>
              <a:chOff x="4541" y="966"/>
              <a:chExt cx="2576" cy="324"/>
            </a:xfrm>
          </p:grpSpPr>
          <p:sp>
            <p:nvSpPr>
              <p:cNvPr id="8378" name="Line 89"/>
              <p:cNvSpPr>
                <a:spLocks noChangeShapeType="1"/>
              </p:cNvSpPr>
              <p:nvPr/>
            </p:nvSpPr>
            <p:spPr bwMode="auto">
              <a:xfrm flipH="1" flipV="1">
                <a:off x="4909" y="966"/>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8379" name="Line 90"/>
              <p:cNvSpPr>
                <a:spLocks noChangeShapeType="1"/>
              </p:cNvSpPr>
              <p:nvPr/>
            </p:nvSpPr>
            <p:spPr bwMode="auto">
              <a:xfrm flipH="1" flipV="1">
                <a:off x="4541" y="966"/>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8380" name="Line 91"/>
              <p:cNvSpPr>
                <a:spLocks noChangeShapeType="1"/>
              </p:cNvSpPr>
              <p:nvPr/>
            </p:nvSpPr>
            <p:spPr bwMode="auto">
              <a:xfrm flipH="1" flipV="1">
                <a:off x="5645" y="966"/>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8381" name="Line 92"/>
              <p:cNvSpPr>
                <a:spLocks noChangeShapeType="1"/>
              </p:cNvSpPr>
              <p:nvPr/>
            </p:nvSpPr>
            <p:spPr bwMode="auto">
              <a:xfrm flipH="1" flipV="1">
                <a:off x="5277" y="966"/>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8382" name="Line 93"/>
              <p:cNvSpPr>
                <a:spLocks noChangeShapeType="1"/>
              </p:cNvSpPr>
              <p:nvPr/>
            </p:nvSpPr>
            <p:spPr bwMode="auto">
              <a:xfrm flipH="1" flipV="1">
                <a:off x="6381" y="966"/>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8383" name="Line 94"/>
              <p:cNvSpPr>
                <a:spLocks noChangeShapeType="1"/>
              </p:cNvSpPr>
              <p:nvPr/>
            </p:nvSpPr>
            <p:spPr bwMode="auto">
              <a:xfrm flipH="1" flipV="1">
                <a:off x="6013" y="966"/>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8384" name="Line 95"/>
              <p:cNvSpPr>
                <a:spLocks noChangeShapeType="1"/>
              </p:cNvSpPr>
              <p:nvPr/>
            </p:nvSpPr>
            <p:spPr bwMode="auto">
              <a:xfrm flipH="1" flipV="1">
                <a:off x="7117" y="966"/>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8385" name="Line 96"/>
              <p:cNvSpPr>
                <a:spLocks noChangeShapeType="1"/>
              </p:cNvSpPr>
              <p:nvPr/>
            </p:nvSpPr>
            <p:spPr bwMode="auto">
              <a:xfrm flipH="1" flipV="1">
                <a:off x="6749" y="966"/>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grpSp>
        <p:sp>
          <p:nvSpPr>
            <p:cNvPr id="8366" name="Line 97"/>
            <p:cNvSpPr>
              <a:spLocks noChangeShapeType="1"/>
            </p:cNvSpPr>
            <p:nvPr/>
          </p:nvSpPr>
          <p:spPr bwMode="auto">
            <a:xfrm flipH="1" flipV="1">
              <a:off x="4173" y="3089"/>
              <a:ext cx="0" cy="324"/>
            </a:xfrm>
            <a:prstGeom prst="line">
              <a:avLst/>
            </a:prstGeom>
            <a:noFill/>
            <a:ln w="6350">
              <a:solidFill>
                <a:srgbClr val="777777"/>
              </a:solidFill>
              <a:round/>
              <a:headEnd/>
              <a:tailEnd/>
            </a:ln>
          </p:spPr>
          <p:txBody>
            <a:bodyPr lIns="82124" tIns="41061" rIns="82124" bIns="41061" anchor="ctr">
              <a:spAutoFit/>
            </a:bodyPr>
            <a:lstStyle/>
            <a:p>
              <a:endParaRPr lang="en-US"/>
            </a:p>
          </p:txBody>
        </p:sp>
        <p:sp>
          <p:nvSpPr>
            <p:cNvPr id="8367" name="Line 98"/>
            <p:cNvSpPr>
              <a:spLocks noChangeShapeType="1"/>
            </p:cNvSpPr>
            <p:nvPr/>
          </p:nvSpPr>
          <p:spPr bwMode="auto">
            <a:xfrm flipH="1" flipV="1">
              <a:off x="7487"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8368" name="Line 99"/>
            <p:cNvSpPr>
              <a:spLocks noChangeShapeType="1"/>
            </p:cNvSpPr>
            <p:nvPr/>
          </p:nvSpPr>
          <p:spPr bwMode="auto">
            <a:xfrm flipH="1" flipV="1">
              <a:off x="8223"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8369" name="Line 100"/>
            <p:cNvSpPr>
              <a:spLocks noChangeShapeType="1"/>
            </p:cNvSpPr>
            <p:nvPr/>
          </p:nvSpPr>
          <p:spPr bwMode="auto">
            <a:xfrm flipH="1" flipV="1">
              <a:off x="7855"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8370" name="Line 101"/>
            <p:cNvSpPr>
              <a:spLocks noChangeShapeType="1"/>
            </p:cNvSpPr>
            <p:nvPr/>
          </p:nvSpPr>
          <p:spPr bwMode="auto">
            <a:xfrm flipH="1" flipV="1">
              <a:off x="8959"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8371" name="Line 102"/>
            <p:cNvSpPr>
              <a:spLocks noChangeShapeType="1"/>
            </p:cNvSpPr>
            <p:nvPr/>
          </p:nvSpPr>
          <p:spPr bwMode="auto">
            <a:xfrm flipH="1" flipV="1">
              <a:off x="8591"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8372" name="Line 103"/>
            <p:cNvSpPr>
              <a:spLocks noChangeShapeType="1"/>
            </p:cNvSpPr>
            <p:nvPr/>
          </p:nvSpPr>
          <p:spPr bwMode="auto">
            <a:xfrm flipH="1" flipV="1">
              <a:off x="9695"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8373" name="Line 104"/>
            <p:cNvSpPr>
              <a:spLocks noChangeShapeType="1"/>
            </p:cNvSpPr>
            <p:nvPr/>
          </p:nvSpPr>
          <p:spPr bwMode="auto">
            <a:xfrm flipH="1" flipV="1">
              <a:off x="9327"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8374" name="Line 105"/>
            <p:cNvSpPr>
              <a:spLocks noChangeShapeType="1"/>
            </p:cNvSpPr>
            <p:nvPr/>
          </p:nvSpPr>
          <p:spPr bwMode="auto">
            <a:xfrm flipH="1" flipV="1">
              <a:off x="10063"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8375" name="Line 106"/>
            <p:cNvSpPr>
              <a:spLocks noChangeShapeType="1"/>
            </p:cNvSpPr>
            <p:nvPr/>
          </p:nvSpPr>
          <p:spPr bwMode="auto">
            <a:xfrm flipH="1" flipV="1">
              <a:off x="10799"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8376" name="Line 107"/>
            <p:cNvSpPr>
              <a:spLocks noChangeShapeType="1"/>
            </p:cNvSpPr>
            <p:nvPr/>
          </p:nvSpPr>
          <p:spPr bwMode="auto">
            <a:xfrm flipH="1" flipV="1">
              <a:off x="10431"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8377" name="Line 108"/>
            <p:cNvSpPr>
              <a:spLocks noChangeShapeType="1"/>
            </p:cNvSpPr>
            <p:nvPr/>
          </p:nvSpPr>
          <p:spPr bwMode="auto">
            <a:xfrm flipH="1" flipV="1">
              <a:off x="3807" y="3089"/>
              <a:ext cx="0" cy="324"/>
            </a:xfrm>
            <a:prstGeom prst="line">
              <a:avLst/>
            </a:prstGeom>
            <a:noFill/>
            <a:ln w="6350">
              <a:solidFill>
                <a:srgbClr val="777777"/>
              </a:solidFill>
              <a:round/>
              <a:headEnd/>
              <a:tailEnd/>
            </a:ln>
          </p:spPr>
          <p:txBody>
            <a:bodyPr lIns="82124" tIns="41061" rIns="82124" bIns="41061" anchor="ctr">
              <a:spAutoFit/>
            </a:bodyPr>
            <a:lstStyle/>
            <a:p>
              <a:endParaRPr lang="en-US"/>
            </a:p>
          </p:txBody>
        </p:sp>
      </p:grpSp>
      <p:grpSp>
        <p:nvGrpSpPr>
          <p:cNvPr id="8" name="Group 109" descr="back dates"/>
          <p:cNvGrpSpPr>
            <a:grpSpLocks/>
          </p:cNvGrpSpPr>
          <p:nvPr/>
        </p:nvGrpSpPr>
        <p:grpSpPr bwMode="auto">
          <a:xfrm>
            <a:off x="3122613" y="1543050"/>
            <a:ext cx="14020800" cy="514350"/>
            <a:chOff x="1967" y="3089"/>
            <a:chExt cx="8832" cy="324"/>
          </a:xfrm>
        </p:grpSpPr>
        <p:grpSp>
          <p:nvGrpSpPr>
            <p:cNvPr id="9" name="Group 110"/>
            <p:cNvGrpSpPr>
              <a:grpSpLocks/>
            </p:cNvGrpSpPr>
            <p:nvPr/>
          </p:nvGrpSpPr>
          <p:grpSpPr bwMode="auto">
            <a:xfrm>
              <a:off x="1971" y="3164"/>
              <a:ext cx="8703" cy="173"/>
              <a:chOff x="200" y="3177"/>
              <a:chExt cx="8703" cy="173"/>
            </a:xfrm>
          </p:grpSpPr>
          <p:sp>
            <p:nvSpPr>
              <p:cNvPr id="8335" name="Text Box 111"/>
              <p:cNvSpPr txBox="1">
                <a:spLocks noChangeArrowheads="1"/>
              </p:cNvSpPr>
              <p:nvPr/>
            </p:nvSpPr>
            <p:spPr bwMode="auto">
              <a:xfrm flipH="1">
                <a:off x="3640"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8336" name="Text Box 112"/>
              <p:cNvSpPr txBox="1">
                <a:spLocks noChangeArrowheads="1"/>
              </p:cNvSpPr>
              <p:nvPr/>
            </p:nvSpPr>
            <p:spPr bwMode="auto">
              <a:xfrm flipH="1">
                <a:off x="4745"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8337" name="Text Box 113"/>
              <p:cNvSpPr txBox="1">
                <a:spLocks noChangeArrowheads="1"/>
              </p:cNvSpPr>
              <p:nvPr/>
            </p:nvSpPr>
            <p:spPr bwMode="auto">
              <a:xfrm flipH="1">
                <a:off x="4376"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8338" name="Text Box 114"/>
              <p:cNvSpPr txBox="1">
                <a:spLocks noChangeArrowheads="1"/>
              </p:cNvSpPr>
              <p:nvPr/>
            </p:nvSpPr>
            <p:spPr bwMode="auto">
              <a:xfrm flipH="1">
                <a:off x="5113"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8339" name="Text Box 115"/>
              <p:cNvSpPr txBox="1">
                <a:spLocks noChangeArrowheads="1"/>
              </p:cNvSpPr>
              <p:nvPr/>
            </p:nvSpPr>
            <p:spPr bwMode="auto">
              <a:xfrm flipH="1">
                <a:off x="4008"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8340" name="Text Box 116"/>
              <p:cNvSpPr txBox="1">
                <a:spLocks noChangeArrowheads="1"/>
              </p:cNvSpPr>
              <p:nvPr/>
            </p:nvSpPr>
            <p:spPr bwMode="auto">
              <a:xfrm flipH="1">
                <a:off x="6219"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8341" name="Text Box 117"/>
              <p:cNvSpPr txBox="1">
                <a:spLocks noChangeArrowheads="1"/>
              </p:cNvSpPr>
              <p:nvPr/>
            </p:nvSpPr>
            <p:spPr bwMode="auto">
              <a:xfrm flipH="1">
                <a:off x="5850"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8342" name="Text Box 118"/>
              <p:cNvSpPr txBox="1">
                <a:spLocks noChangeArrowheads="1"/>
              </p:cNvSpPr>
              <p:nvPr/>
            </p:nvSpPr>
            <p:spPr bwMode="auto">
              <a:xfrm flipH="1">
                <a:off x="5482"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8343" name="Text Box 119"/>
              <p:cNvSpPr txBox="1">
                <a:spLocks noChangeArrowheads="1"/>
              </p:cNvSpPr>
              <p:nvPr/>
            </p:nvSpPr>
            <p:spPr bwMode="auto">
              <a:xfrm flipH="1">
                <a:off x="6587"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8344" name="Text Box 120"/>
              <p:cNvSpPr txBox="1">
                <a:spLocks noChangeArrowheads="1"/>
              </p:cNvSpPr>
              <p:nvPr/>
            </p:nvSpPr>
            <p:spPr bwMode="auto">
              <a:xfrm flipH="1">
                <a:off x="6956"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8345" name="Text Box 121"/>
              <p:cNvSpPr txBox="1">
                <a:spLocks noChangeArrowheads="1"/>
              </p:cNvSpPr>
              <p:nvPr/>
            </p:nvSpPr>
            <p:spPr bwMode="auto">
              <a:xfrm flipH="1">
                <a:off x="200"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1984</a:t>
                </a:r>
              </a:p>
            </p:txBody>
          </p:sp>
          <p:sp>
            <p:nvSpPr>
              <p:cNvPr id="8346" name="Text Box 122"/>
              <p:cNvSpPr txBox="1">
                <a:spLocks noChangeArrowheads="1"/>
              </p:cNvSpPr>
              <p:nvPr/>
            </p:nvSpPr>
            <p:spPr bwMode="auto">
              <a:xfrm flipH="1">
                <a:off x="1305"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1987</a:t>
                </a:r>
              </a:p>
            </p:txBody>
          </p:sp>
          <p:sp>
            <p:nvSpPr>
              <p:cNvPr id="8347" name="Text Box 123"/>
              <p:cNvSpPr txBox="1">
                <a:spLocks noChangeArrowheads="1"/>
              </p:cNvSpPr>
              <p:nvPr/>
            </p:nvSpPr>
            <p:spPr bwMode="auto">
              <a:xfrm flipH="1">
                <a:off x="936"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1986</a:t>
                </a:r>
              </a:p>
            </p:txBody>
          </p:sp>
          <p:sp>
            <p:nvSpPr>
              <p:cNvPr id="8348" name="Text Box 124"/>
              <p:cNvSpPr txBox="1">
                <a:spLocks noChangeArrowheads="1"/>
              </p:cNvSpPr>
              <p:nvPr/>
            </p:nvSpPr>
            <p:spPr bwMode="auto">
              <a:xfrm flipH="1">
                <a:off x="1673"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1988</a:t>
                </a:r>
              </a:p>
            </p:txBody>
          </p:sp>
          <p:sp>
            <p:nvSpPr>
              <p:cNvPr id="8349" name="Text Box 125"/>
              <p:cNvSpPr txBox="1">
                <a:spLocks noChangeArrowheads="1"/>
              </p:cNvSpPr>
              <p:nvPr/>
            </p:nvSpPr>
            <p:spPr bwMode="auto">
              <a:xfrm flipH="1">
                <a:off x="2903"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8350" name="Text Box 126"/>
              <p:cNvSpPr txBox="1">
                <a:spLocks noChangeArrowheads="1"/>
              </p:cNvSpPr>
              <p:nvPr/>
            </p:nvSpPr>
            <p:spPr bwMode="auto">
              <a:xfrm flipH="1">
                <a:off x="2534"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8351" name="Text Box 127"/>
              <p:cNvSpPr txBox="1">
                <a:spLocks noChangeArrowheads="1"/>
              </p:cNvSpPr>
              <p:nvPr/>
            </p:nvSpPr>
            <p:spPr bwMode="auto">
              <a:xfrm flipH="1">
                <a:off x="2166"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8352" name="Text Box 128"/>
              <p:cNvSpPr txBox="1">
                <a:spLocks noChangeArrowheads="1"/>
              </p:cNvSpPr>
              <p:nvPr/>
            </p:nvSpPr>
            <p:spPr bwMode="auto">
              <a:xfrm flipH="1">
                <a:off x="3271"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8353" name="Text Box 129"/>
              <p:cNvSpPr txBox="1">
                <a:spLocks noChangeArrowheads="1"/>
              </p:cNvSpPr>
              <p:nvPr/>
            </p:nvSpPr>
            <p:spPr bwMode="auto">
              <a:xfrm flipH="1">
                <a:off x="568"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1985</a:t>
                </a:r>
              </a:p>
            </p:txBody>
          </p:sp>
          <p:sp>
            <p:nvSpPr>
              <p:cNvPr id="8354" name="Text Box 130"/>
              <p:cNvSpPr txBox="1">
                <a:spLocks noChangeArrowheads="1"/>
              </p:cNvSpPr>
              <p:nvPr/>
            </p:nvSpPr>
            <p:spPr bwMode="auto">
              <a:xfrm flipH="1">
                <a:off x="8062"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8355" name="Text Box 131"/>
              <p:cNvSpPr txBox="1">
                <a:spLocks noChangeArrowheads="1"/>
              </p:cNvSpPr>
              <p:nvPr/>
            </p:nvSpPr>
            <p:spPr bwMode="auto">
              <a:xfrm flipH="1">
                <a:off x="7693"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8356" name="Text Box 132"/>
              <p:cNvSpPr txBox="1">
                <a:spLocks noChangeArrowheads="1"/>
              </p:cNvSpPr>
              <p:nvPr/>
            </p:nvSpPr>
            <p:spPr bwMode="auto">
              <a:xfrm flipH="1">
                <a:off x="7325"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8357" name="Text Box 133"/>
              <p:cNvSpPr txBox="1">
                <a:spLocks noChangeArrowheads="1"/>
              </p:cNvSpPr>
              <p:nvPr/>
            </p:nvSpPr>
            <p:spPr bwMode="auto">
              <a:xfrm flipH="1">
                <a:off x="8430"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8358" name="Text Box 134"/>
              <p:cNvSpPr txBox="1">
                <a:spLocks noChangeArrowheads="1"/>
              </p:cNvSpPr>
              <p:nvPr/>
            </p:nvSpPr>
            <p:spPr bwMode="auto">
              <a:xfrm flipH="1">
                <a:off x="8799"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grpSp>
        <p:sp>
          <p:nvSpPr>
            <p:cNvPr id="8309" name="Line 135"/>
            <p:cNvSpPr>
              <a:spLocks noChangeShapeType="1"/>
            </p:cNvSpPr>
            <p:nvPr/>
          </p:nvSpPr>
          <p:spPr bwMode="auto">
            <a:xfrm flipV="1">
              <a:off x="2702"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8310" name="Line 136"/>
            <p:cNvSpPr>
              <a:spLocks noChangeShapeType="1"/>
            </p:cNvSpPr>
            <p:nvPr/>
          </p:nvSpPr>
          <p:spPr bwMode="auto">
            <a:xfrm flipV="1">
              <a:off x="3070"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8311" name="Line 137"/>
            <p:cNvSpPr>
              <a:spLocks noChangeShapeType="1"/>
            </p:cNvSpPr>
            <p:nvPr/>
          </p:nvSpPr>
          <p:spPr bwMode="auto">
            <a:xfrm flipV="1">
              <a:off x="1967"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8312" name="Line 138"/>
            <p:cNvSpPr>
              <a:spLocks noChangeShapeType="1"/>
            </p:cNvSpPr>
            <p:nvPr/>
          </p:nvSpPr>
          <p:spPr bwMode="auto">
            <a:xfrm flipV="1">
              <a:off x="2334"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8313" name="Line 139"/>
            <p:cNvSpPr>
              <a:spLocks noChangeShapeType="1"/>
            </p:cNvSpPr>
            <p:nvPr/>
          </p:nvSpPr>
          <p:spPr bwMode="auto">
            <a:xfrm flipV="1">
              <a:off x="3438"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grpSp>
          <p:nvGrpSpPr>
            <p:cNvPr id="10" name="Group 140"/>
            <p:cNvGrpSpPr>
              <a:grpSpLocks/>
            </p:cNvGrpSpPr>
            <p:nvPr/>
          </p:nvGrpSpPr>
          <p:grpSpPr bwMode="auto">
            <a:xfrm>
              <a:off x="4541" y="3089"/>
              <a:ext cx="2576" cy="324"/>
              <a:chOff x="4541" y="966"/>
              <a:chExt cx="2576" cy="324"/>
            </a:xfrm>
          </p:grpSpPr>
          <p:sp>
            <p:nvSpPr>
              <p:cNvPr id="8327" name="Line 141"/>
              <p:cNvSpPr>
                <a:spLocks noChangeShapeType="1"/>
              </p:cNvSpPr>
              <p:nvPr/>
            </p:nvSpPr>
            <p:spPr bwMode="auto">
              <a:xfrm flipH="1" flipV="1">
                <a:off x="4909" y="966"/>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8328" name="Line 142"/>
              <p:cNvSpPr>
                <a:spLocks noChangeShapeType="1"/>
              </p:cNvSpPr>
              <p:nvPr/>
            </p:nvSpPr>
            <p:spPr bwMode="auto">
              <a:xfrm flipH="1" flipV="1">
                <a:off x="4541" y="966"/>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8329" name="Line 143"/>
              <p:cNvSpPr>
                <a:spLocks noChangeShapeType="1"/>
              </p:cNvSpPr>
              <p:nvPr/>
            </p:nvSpPr>
            <p:spPr bwMode="auto">
              <a:xfrm flipH="1" flipV="1">
                <a:off x="5645" y="966"/>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8330" name="Line 144"/>
              <p:cNvSpPr>
                <a:spLocks noChangeShapeType="1"/>
              </p:cNvSpPr>
              <p:nvPr/>
            </p:nvSpPr>
            <p:spPr bwMode="auto">
              <a:xfrm flipH="1" flipV="1">
                <a:off x="5277" y="966"/>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8331" name="Line 145"/>
              <p:cNvSpPr>
                <a:spLocks noChangeShapeType="1"/>
              </p:cNvSpPr>
              <p:nvPr/>
            </p:nvSpPr>
            <p:spPr bwMode="auto">
              <a:xfrm flipH="1" flipV="1">
                <a:off x="6381" y="966"/>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8332" name="Line 146"/>
              <p:cNvSpPr>
                <a:spLocks noChangeShapeType="1"/>
              </p:cNvSpPr>
              <p:nvPr/>
            </p:nvSpPr>
            <p:spPr bwMode="auto">
              <a:xfrm flipH="1" flipV="1">
                <a:off x="6013" y="966"/>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8333" name="Line 147"/>
              <p:cNvSpPr>
                <a:spLocks noChangeShapeType="1"/>
              </p:cNvSpPr>
              <p:nvPr/>
            </p:nvSpPr>
            <p:spPr bwMode="auto">
              <a:xfrm flipH="1" flipV="1">
                <a:off x="7117" y="966"/>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8334" name="Line 148"/>
              <p:cNvSpPr>
                <a:spLocks noChangeShapeType="1"/>
              </p:cNvSpPr>
              <p:nvPr/>
            </p:nvSpPr>
            <p:spPr bwMode="auto">
              <a:xfrm flipH="1" flipV="1">
                <a:off x="6749" y="966"/>
                <a:ext cx="0" cy="324"/>
              </a:xfrm>
              <a:prstGeom prst="line">
                <a:avLst/>
              </a:prstGeom>
              <a:noFill/>
              <a:ln w="6350">
                <a:noFill/>
                <a:round/>
                <a:headEnd/>
                <a:tailEnd/>
              </a:ln>
            </p:spPr>
            <p:txBody>
              <a:bodyPr wrap="none" lIns="82124" tIns="41061" rIns="82124" bIns="41061" anchor="ctr">
                <a:spAutoFit/>
              </a:bodyPr>
              <a:lstStyle/>
              <a:p>
                <a:endParaRPr lang="en-US"/>
              </a:p>
            </p:txBody>
          </p:sp>
        </p:grpSp>
        <p:sp>
          <p:nvSpPr>
            <p:cNvPr id="8315" name="Line 149"/>
            <p:cNvSpPr>
              <a:spLocks noChangeShapeType="1"/>
            </p:cNvSpPr>
            <p:nvPr/>
          </p:nvSpPr>
          <p:spPr bwMode="auto">
            <a:xfrm flipH="1" flipV="1">
              <a:off x="4173" y="3089"/>
              <a:ext cx="0" cy="324"/>
            </a:xfrm>
            <a:prstGeom prst="line">
              <a:avLst/>
            </a:prstGeom>
            <a:noFill/>
            <a:ln w="6350">
              <a:noFill/>
              <a:round/>
              <a:headEnd/>
              <a:tailEnd/>
            </a:ln>
          </p:spPr>
          <p:txBody>
            <a:bodyPr lIns="82124" tIns="41061" rIns="82124" bIns="41061" anchor="ctr">
              <a:spAutoFit/>
            </a:bodyPr>
            <a:lstStyle/>
            <a:p>
              <a:endParaRPr lang="en-US"/>
            </a:p>
          </p:txBody>
        </p:sp>
        <p:sp>
          <p:nvSpPr>
            <p:cNvPr id="8316" name="Line 150"/>
            <p:cNvSpPr>
              <a:spLocks noChangeShapeType="1"/>
            </p:cNvSpPr>
            <p:nvPr/>
          </p:nvSpPr>
          <p:spPr bwMode="auto">
            <a:xfrm flipH="1" flipV="1">
              <a:off x="7487"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8317" name="Line 151"/>
            <p:cNvSpPr>
              <a:spLocks noChangeShapeType="1"/>
            </p:cNvSpPr>
            <p:nvPr/>
          </p:nvSpPr>
          <p:spPr bwMode="auto">
            <a:xfrm flipH="1" flipV="1">
              <a:off x="8223"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8318" name="Line 152"/>
            <p:cNvSpPr>
              <a:spLocks noChangeShapeType="1"/>
            </p:cNvSpPr>
            <p:nvPr/>
          </p:nvSpPr>
          <p:spPr bwMode="auto">
            <a:xfrm flipH="1" flipV="1">
              <a:off x="7855"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8319" name="Line 153"/>
            <p:cNvSpPr>
              <a:spLocks noChangeShapeType="1"/>
            </p:cNvSpPr>
            <p:nvPr/>
          </p:nvSpPr>
          <p:spPr bwMode="auto">
            <a:xfrm flipH="1" flipV="1">
              <a:off x="8959"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8320" name="Line 154"/>
            <p:cNvSpPr>
              <a:spLocks noChangeShapeType="1"/>
            </p:cNvSpPr>
            <p:nvPr/>
          </p:nvSpPr>
          <p:spPr bwMode="auto">
            <a:xfrm flipH="1" flipV="1">
              <a:off x="8591"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8321" name="Line 155"/>
            <p:cNvSpPr>
              <a:spLocks noChangeShapeType="1"/>
            </p:cNvSpPr>
            <p:nvPr/>
          </p:nvSpPr>
          <p:spPr bwMode="auto">
            <a:xfrm flipH="1" flipV="1">
              <a:off x="9695"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8322" name="Line 156"/>
            <p:cNvSpPr>
              <a:spLocks noChangeShapeType="1"/>
            </p:cNvSpPr>
            <p:nvPr/>
          </p:nvSpPr>
          <p:spPr bwMode="auto">
            <a:xfrm flipH="1" flipV="1">
              <a:off x="9327"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8323" name="Line 157"/>
            <p:cNvSpPr>
              <a:spLocks noChangeShapeType="1"/>
            </p:cNvSpPr>
            <p:nvPr/>
          </p:nvSpPr>
          <p:spPr bwMode="auto">
            <a:xfrm flipH="1" flipV="1">
              <a:off x="10063"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8324" name="Line 158"/>
            <p:cNvSpPr>
              <a:spLocks noChangeShapeType="1"/>
            </p:cNvSpPr>
            <p:nvPr/>
          </p:nvSpPr>
          <p:spPr bwMode="auto">
            <a:xfrm flipH="1" flipV="1">
              <a:off x="10799"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8325" name="Line 159"/>
            <p:cNvSpPr>
              <a:spLocks noChangeShapeType="1"/>
            </p:cNvSpPr>
            <p:nvPr/>
          </p:nvSpPr>
          <p:spPr bwMode="auto">
            <a:xfrm flipH="1" flipV="1">
              <a:off x="10431"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8326" name="Line 160"/>
            <p:cNvSpPr>
              <a:spLocks noChangeShapeType="1"/>
            </p:cNvSpPr>
            <p:nvPr/>
          </p:nvSpPr>
          <p:spPr bwMode="auto">
            <a:xfrm flipH="1" flipV="1">
              <a:off x="3807" y="3089"/>
              <a:ext cx="0" cy="324"/>
            </a:xfrm>
            <a:prstGeom prst="line">
              <a:avLst/>
            </a:prstGeom>
            <a:noFill/>
            <a:ln w="6350">
              <a:solidFill>
                <a:srgbClr val="777777"/>
              </a:solidFill>
              <a:round/>
              <a:headEnd/>
              <a:tailEnd/>
            </a:ln>
          </p:spPr>
          <p:txBody>
            <a:bodyPr lIns="82124" tIns="41061" rIns="82124" bIns="41061" anchor="ctr">
              <a:spAutoFit/>
            </a:bodyPr>
            <a:lstStyle/>
            <a:p>
              <a:endParaRPr lang="en-US"/>
            </a:p>
          </p:txBody>
        </p:sp>
      </p:grpSp>
      <p:sp>
        <p:nvSpPr>
          <p:cNvPr id="8199" name="Rectangle 161"/>
          <p:cNvSpPr>
            <a:spLocks noChangeArrowheads="1"/>
          </p:cNvSpPr>
          <p:nvPr/>
        </p:nvSpPr>
        <p:spPr bwMode="auto">
          <a:xfrm>
            <a:off x="3105150" y="981075"/>
            <a:ext cx="2943225" cy="1143000"/>
          </a:xfrm>
          <a:prstGeom prst="rect">
            <a:avLst/>
          </a:prstGeom>
          <a:solidFill>
            <a:srgbClr val="000000"/>
          </a:soli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8200" name="Line 162"/>
          <p:cNvSpPr>
            <a:spLocks noChangeShapeType="1"/>
          </p:cNvSpPr>
          <p:nvPr/>
        </p:nvSpPr>
        <p:spPr bwMode="auto">
          <a:xfrm flipH="1">
            <a:off x="0" y="3448050"/>
            <a:ext cx="9174163" cy="0"/>
          </a:xfrm>
          <a:prstGeom prst="line">
            <a:avLst/>
          </a:prstGeom>
          <a:noFill/>
          <a:ln w="9525">
            <a:solidFill>
              <a:srgbClr val="777777"/>
            </a:solidFill>
            <a:round/>
            <a:headEnd/>
            <a:tailEnd/>
          </a:ln>
        </p:spPr>
        <p:txBody>
          <a:bodyPr lIns="82124" tIns="41061" rIns="82124" bIns="41061" anchor="ctr">
            <a:spAutoFit/>
          </a:bodyPr>
          <a:lstStyle/>
          <a:p>
            <a:endParaRPr lang="en-US"/>
          </a:p>
        </p:txBody>
      </p:sp>
      <p:grpSp>
        <p:nvGrpSpPr>
          <p:cNvPr id="11" name="Group 163"/>
          <p:cNvGrpSpPr>
            <a:grpSpLocks/>
          </p:cNvGrpSpPr>
          <p:nvPr/>
        </p:nvGrpSpPr>
        <p:grpSpPr bwMode="auto">
          <a:xfrm>
            <a:off x="5106988" y="936625"/>
            <a:ext cx="933450" cy="1692275"/>
            <a:chOff x="2958" y="567"/>
            <a:chExt cx="728" cy="1397"/>
          </a:xfrm>
        </p:grpSpPr>
        <p:sp>
          <p:nvSpPr>
            <p:cNvPr id="8305" name="Rectangle 164"/>
            <p:cNvSpPr>
              <a:spLocks noChangeArrowheads="1"/>
            </p:cNvSpPr>
            <p:nvPr/>
          </p:nvSpPr>
          <p:spPr bwMode="auto">
            <a:xfrm flipH="1">
              <a:off x="3015" y="578"/>
              <a:ext cx="671" cy="1386"/>
            </a:xfrm>
            <a:prstGeom prst="rect">
              <a:avLst/>
            </a:prstGeom>
            <a:gradFill rotWithShape="1">
              <a:gsLst>
                <a:gs pos="0">
                  <a:srgbClr val="777777">
                    <a:alpha val="40999"/>
                  </a:srgbClr>
                </a:gs>
                <a:gs pos="100000">
                  <a:srgbClr val="373737">
                    <a:alpha val="0"/>
                  </a:srgbClr>
                </a:gs>
              </a:gsLst>
              <a:lin ang="0" scaled="1"/>
            </a:gra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8306" name="Rectangle 165"/>
            <p:cNvSpPr>
              <a:spLocks noChangeArrowheads="1"/>
            </p:cNvSpPr>
            <p:nvPr/>
          </p:nvSpPr>
          <p:spPr bwMode="auto">
            <a:xfrm rot="-5400000" flipH="1" flipV="1">
              <a:off x="3008" y="517"/>
              <a:ext cx="628" cy="728"/>
            </a:xfrm>
            <a:prstGeom prst="rect">
              <a:avLst/>
            </a:prstGeom>
            <a:gradFill rotWithShape="1">
              <a:gsLst>
                <a:gs pos="0">
                  <a:srgbClr val="000000"/>
                </a:gs>
                <a:gs pos="100000">
                  <a:srgbClr val="000000">
                    <a:alpha val="0"/>
                  </a:srgbClr>
                </a:gs>
              </a:gsLst>
              <a:lin ang="0" scaled="1"/>
            </a:gra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8307" name="Rectangle 166"/>
            <p:cNvSpPr>
              <a:spLocks noChangeArrowheads="1"/>
            </p:cNvSpPr>
            <p:nvPr/>
          </p:nvSpPr>
          <p:spPr bwMode="auto">
            <a:xfrm rot="5400000" flipH="1">
              <a:off x="3157" y="1435"/>
              <a:ext cx="628" cy="430"/>
            </a:xfrm>
            <a:prstGeom prst="rect">
              <a:avLst/>
            </a:prstGeom>
            <a:gradFill rotWithShape="1">
              <a:gsLst>
                <a:gs pos="0">
                  <a:srgbClr val="000000"/>
                </a:gs>
                <a:gs pos="100000">
                  <a:srgbClr val="000000">
                    <a:alpha val="0"/>
                  </a:srgbClr>
                </a:gs>
              </a:gsLst>
              <a:lin ang="0" scaled="1"/>
            </a:gra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grpSp>
      <p:grpSp>
        <p:nvGrpSpPr>
          <p:cNvPr id="12" name="Group 167"/>
          <p:cNvGrpSpPr>
            <a:grpSpLocks/>
          </p:cNvGrpSpPr>
          <p:nvPr/>
        </p:nvGrpSpPr>
        <p:grpSpPr bwMode="auto">
          <a:xfrm>
            <a:off x="3122613" y="971550"/>
            <a:ext cx="1193800" cy="1657350"/>
            <a:chOff x="1576" y="567"/>
            <a:chExt cx="884" cy="1397"/>
          </a:xfrm>
        </p:grpSpPr>
        <p:sp>
          <p:nvSpPr>
            <p:cNvPr id="8302" name="Rectangle 168"/>
            <p:cNvSpPr>
              <a:spLocks noChangeArrowheads="1"/>
            </p:cNvSpPr>
            <p:nvPr/>
          </p:nvSpPr>
          <p:spPr bwMode="auto">
            <a:xfrm>
              <a:off x="1576" y="578"/>
              <a:ext cx="671" cy="1386"/>
            </a:xfrm>
            <a:prstGeom prst="rect">
              <a:avLst/>
            </a:prstGeom>
            <a:gradFill rotWithShape="1">
              <a:gsLst>
                <a:gs pos="0">
                  <a:srgbClr val="777777">
                    <a:alpha val="40999"/>
                  </a:srgbClr>
                </a:gs>
                <a:gs pos="100000">
                  <a:srgbClr val="373737">
                    <a:alpha val="0"/>
                  </a:srgbClr>
                </a:gs>
              </a:gsLst>
              <a:lin ang="0" scaled="1"/>
            </a:gra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8303" name="Rectangle 169"/>
            <p:cNvSpPr>
              <a:spLocks noChangeArrowheads="1"/>
            </p:cNvSpPr>
            <p:nvPr/>
          </p:nvSpPr>
          <p:spPr bwMode="auto">
            <a:xfrm rot="5400000" flipV="1">
              <a:off x="1704" y="439"/>
              <a:ext cx="628" cy="884"/>
            </a:xfrm>
            <a:prstGeom prst="rect">
              <a:avLst/>
            </a:prstGeom>
            <a:gradFill rotWithShape="1">
              <a:gsLst>
                <a:gs pos="0">
                  <a:srgbClr val="000000"/>
                </a:gs>
                <a:gs pos="100000">
                  <a:srgbClr val="000000">
                    <a:alpha val="0"/>
                  </a:srgbClr>
                </a:gs>
              </a:gsLst>
              <a:lin ang="0" scaled="1"/>
            </a:gra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8304" name="Rectangle 170"/>
            <p:cNvSpPr>
              <a:spLocks noChangeArrowheads="1"/>
            </p:cNvSpPr>
            <p:nvPr/>
          </p:nvSpPr>
          <p:spPr bwMode="auto">
            <a:xfrm rot="-5400000">
              <a:off x="1477" y="1435"/>
              <a:ext cx="628" cy="430"/>
            </a:xfrm>
            <a:prstGeom prst="rect">
              <a:avLst/>
            </a:prstGeom>
            <a:gradFill rotWithShape="1">
              <a:gsLst>
                <a:gs pos="0">
                  <a:srgbClr val="000000"/>
                </a:gs>
                <a:gs pos="100000">
                  <a:srgbClr val="000000">
                    <a:alpha val="0"/>
                  </a:srgbClr>
                </a:gs>
              </a:gsLst>
              <a:lin ang="0" scaled="1"/>
            </a:gra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grpSp>
      <p:sp>
        <p:nvSpPr>
          <p:cNvPr id="8203" name="Rectangle 171"/>
          <p:cNvSpPr>
            <a:spLocks noChangeArrowheads="1"/>
          </p:cNvSpPr>
          <p:nvPr/>
        </p:nvSpPr>
        <p:spPr bwMode="auto">
          <a:xfrm flipH="1" flipV="1">
            <a:off x="7743825" y="1246188"/>
            <a:ext cx="1400175" cy="1154112"/>
          </a:xfrm>
          <a:prstGeom prst="rect">
            <a:avLst/>
          </a:prstGeom>
          <a:gradFill rotWithShape="1">
            <a:gsLst>
              <a:gs pos="0">
                <a:srgbClr val="000000">
                  <a:alpha val="74001"/>
                </a:srgbClr>
              </a:gs>
              <a:gs pos="100000">
                <a:srgbClr val="000000">
                  <a:alpha val="0"/>
                </a:srgbClr>
              </a:gs>
            </a:gsLst>
            <a:lin ang="0" scaled="1"/>
          </a:gra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8204" name="Rectangle 172"/>
          <p:cNvSpPr>
            <a:spLocks noChangeArrowheads="1"/>
          </p:cNvSpPr>
          <p:nvPr/>
        </p:nvSpPr>
        <p:spPr bwMode="auto">
          <a:xfrm flipV="1">
            <a:off x="0" y="1428750"/>
            <a:ext cx="885825" cy="1371600"/>
          </a:xfrm>
          <a:prstGeom prst="rect">
            <a:avLst/>
          </a:prstGeom>
          <a:gradFill rotWithShape="1">
            <a:gsLst>
              <a:gs pos="0">
                <a:srgbClr val="000000"/>
              </a:gs>
              <a:gs pos="100000">
                <a:srgbClr val="000000">
                  <a:alpha val="0"/>
                </a:srgbClr>
              </a:gs>
            </a:gsLst>
            <a:lin ang="0" scaled="1"/>
          </a:gra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8205" name="Rectangle 173"/>
          <p:cNvSpPr>
            <a:spLocks noChangeArrowheads="1"/>
          </p:cNvSpPr>
          <p:nvPr/>
        </p:nvSpPr>
        <p:spPr bwMode="auto">
          <a:xfrm>
            <a:off x="3703638" y="927100"/>
            <a:ext cx="1755775" cy="3081338"/>
          </a:xfrm>
          <a:prstGeom prst="rect">
            <a:avLst/>
          </a:prstGeom>
          <a:solidFill>
            <a:srgbClr val="000000"/>
          </a:soli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8206" name="Rectangle 174"/>
          <p:cNvSpPr>
            <a:spLocks noChangeArrowheads="1"/>
          </p:cNvSpPr>
          <p:nvPr/>
        </p:nvSpPr>
        <p:spPr bwMode="auto">
          <a:xfrm>
            <a:off x="3668713" y="2593975"/>
            <a:ext cx="1828800" cy="1457325"/>
          </a:xfrm>
          <a:prstGeom prst="rect">
            <a:avLst/>
          </a:prstGeom>
          <a:solidFill>
            <a:srgbClr val="000000"/>
          </a:soli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8207" name="Line 175"/>
          <p:cNvSpPr>
            <a:spLocks noChangeShapeType="1"/>
          </p:cNvSpPr>
          <p:nvPr/>
        </p:nvSpPr>
        <p:spPr bwMode="auto">
          <a:xfrm flipV="1">
            <a:off x="6043613" y="984250"/>
            <a:ext cx="0" cy="2225675"/>
          </a:xfrm>
          <a:prstGeom prst="line">
            <a:avLst/>
          </a:prstGeom>
          <a:noFill/>
          <a:ln w="9525">
            <a:solidFill>
              <a:srgbClr val="777777"/>
            </a:solidFill>
            <a:round/>
            <a:headEnd/>
            <a:tailEnd/>
          </a:ln>
        </p:spPr>
        <p:txBody>
          <a:bodyPr wrap="none" lIns="82124" tIns="41061" rIns="82124" bIns="41061" anchor="ctr">
            <a:spAutoFit/>
          </a:bodyPr>
          <a:lstStyle/>
          <a:p>
            <a:endParaRPr lang="en-US"/>
          </a:p>
        </p:txBody>
      </p:sp>
      <p:sp>
        <p:nvSpPr>
          <p:cNvPr id="8208" name="Line 176"/>
          <p:cNvSpPr>
            <a:spLocks noChangeShapeType="1"/>
          </p:cNvSpPr>
          <p:nvPr/>
        </p:nvSpPr>
        <p:spPr bwMode="auto">
          <a:xfrm flipV="1">
            <a:off x="3122613" y="984250"/>
            <a:ext cx="0" cy="2225675"/>
          </a:xfrm>
          <a:prstGeom prst="line">
            <a:avLst/>
          </a:prstGeom>
          <a:noFill/>
          <a:ln w="9525">
            <a:solidFill>
              <a:srgbClr val="777777"/>
            </a:solidFill>
            <a:round/>
            <a:headEnd/>
            <a:tailEnd/>
          </a:ln>
        </p:spPr>
        <p:txBody>
          <a:bodyPr wrap="none" lIns="82124" tIns="41061" rIns="82124" bIns="41061" anchor="ctr">
            <a:spAutoFit/>
          </a:bodyPr>
          <a:lstStyle/>
          <a:p>
            <a:endParaRPr lang="en-US"/>
          </a:p>
        </p:txBody>
      </p:sp>
      <p:sp>
        <p:nvSpPr>
          <p:cNvPr id="8209" name="Rectangle 177"/>
          <p:cNvSpPr>
            <a:spLocks noChangeArrowheads="1"/>
          </p:cNvSpPr>
          <p:nvPr/>
        </p:nvSpPr>
        <p:spPr bwMode="auto">
          <a:xfrm>
            <a:off x="28575" y="2400300"/>
            <a:ext cx="3086100" cy="1028700"/>
          </a:xfrm>
          <a:prstGeom prst="rect">
            <a:avLst/>
          </a:prstGeom>
          <a:solidFill>
            <a:srgbClr val="000000"/>
          </a:soli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8210" name="Rectangle 178"/>
          <p:cNvSpPr>
            <a:spLocks noChangeArrowheads="1"/>
          </p:cNvSpPr>
          <p:nvPr/>
        </p:nvSpPr>
        <p:spPr bwMode="auto">
          <a:xfrm>
            <a:off x="6053138" y="2466975"/>
            <a:ext cx="3081337" cy="949325"/>
          </a:xfrm>
          <a:prstGeom prst="rect">
            <a:avLst/>
          </a:prstGeom>
          <a:solidFill>
            <a:srgbClr val="000000"/>
          </a:soli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8211" name="Text Box 179"/>
          <p:cNvSpPr txBox="1">
            <a:spLocks noChangeArrowheads="1"/>
          </p:cNvSpPr>
          <p:nvPr/>
        </p:nvSpPr>
        <p:spPr bwMode="auto">
          <a:xfrm>
            <a:off x="1822450" y="2949575"/>
            <a:ext cx="1022350" cy="274638"/>
          </a:xfrm>
          <a:prstGeom prst="rect">
            <a:avLst/>
          </a:prstGeom>
          <a:noFill/>
          <a:ln w="9525" algn="ctr">
            <a:noFill/>
            <a:miter lim="800000"/>
            <a:headEnd/>
            <a:tailEnd/>
          </a:ln>
        </p:spPr>
        <p:txBody>
          <a:bodyPr wrap="none" lIns="82124" tIns="41061" rIns="82124" bIns="41061">
            <a:spAutoFit/>
          </a:bodyPr>
          <a:lstStyle/>
          <a:p>
            <a:pPr algn="r" defTabSz="814388" eaLnBrk="0" hangingPunct="0">
              <a:lnSpc>
                <a:spcPct val="90000"/>
              </a:lnSpc>
            </a:pPr>
            <a:r>
              <a:rPr lang="en-US" sz="1400">
                <a:solidFill>
                  <a:schemeClr val="folHlink"/>
                </a:solidFill>
              </a:rPr>
              <a:t>Headcount</a:t>
            </a:r>
          </a:p>
        </p:txBody>
      </p:sp>
      <p:sp>
        <p:nvSpPr>
          <p:cNvPr id="8212" name="Text Box 180"/>
          <p:cNvSpPr txBox="1">
            <a:spLocks noChangeArrowheads="1"/>
          </p:cNvSpPr>
          <p:nvPr/>
        </p:nvSpPr>
        <p:spPr bwMode="auto">
          <a:xfrm>
            <a:off x="1970088" y="2565400"/>
            <a:ext cx="874712" cy="274638"/>
          </a:xfrm>
          <a:prstGeom prst="rect">
            <a:avLst/>
          </a:prstGeom>
          <a:noFill/>
          <a:ln w="9525" algn="ctr">
            <a:noFill/>
            <a:miter lim="800000"/>
            <a:headEnd/>
            <a:tailEnd/>
          </a:ln>
        </p:spPr>
        <p:txBody>
          <a:bodyPr wrap="none" lIns="82124" tIns="41061" rIns="82124" bIns="41061">
            <a:spAutoFit/>
          </a:bodyPr>
          <a:lstStyle/>
          <a:p>
            <a:pPr algn="r" defTabSz="814388" eaLnBrk="0" hangingPunct="0">
              <a:lnSpc>
                <a:spcPct val="90000"/>
              </a:lnSpc>
            </a:pPr>
            <a:r>
              <a:rPr lang="en-US" sz="1400">
                <a:solidFill>
                  <a:schemeClr val="folHlink"/>
                </a:solidFill>
              </a:rPr>
              <a:t>Revenue</a:t>
            </a:r>
          </a:p>
        </p:txBody>
      </p:sp>
      <p:grpSp>
        <p:nvGrpSpPr>
          <p:cNvPr id="13" name="Group 181"/>
          <p:cNvGrpSpPr>
            <a:grpSpLocks/>
          </p:cNvGrpSpPr>
          <p:nvPr/>
        </p:nvGrpSpPr>
        <p:grpSpPr bwMode="auto">
          <a:xfrm>
            <a:off x="3063875" y="1449388"/>
            <a:ext cx="3019425" cy="1816100"/>
            <a:chOff x="1930" y="913"/>
            <a:chExt cx="1902" cy="1144"/>
          </a:xfrm>
        </p:grpSpPr>
        <p:grpSp>
          <p:nvGrpSpPr>
            <p:cNvPr id="14" name="Group 182"/>
            <p:cNvGrpSpPr>
              <a:grpSpLocks/>
            </p:cNvGrpSpPr>
            <p:nvPr/>
          </p:nvGrpSpPr>
          <p:grpSpPr bwMode="auto">
            <a:xfrm>
              <a:off x="1930" y="913"/>
              <a:ext cx="1902" cy="432"/>
              <a:chOff x="1930" y="913"/>
              <a:chExt cx="1902" cy="432"/>
            </a:xfrm>
          </p:grpSpPr>
          <p:sp>
            <p:nvSpPr>
              <p:cNvPr id="8299" name="Text Box 183"/>
              <p:cNvSpPr txBox="1">
                <a:spLocks noChangeArrowheads="1"/>
              </p:cNvSpPr>
              <p:nvPr/>
            </p:nvSpPr>
            <p:spPr bwMode="auto">
              <a:xfrm>
                <a:off x="3408" y="1025"/>
                <a:ext cx="424" cy="208"/>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800">
                    <a:solidFill>
                      <a:srgbClr val="FFFFFF"/>
                    </a:solidFill>
                  </a:rPr>
                  <a:t>1986</a:t>
                </a:r>
              </a:p>
            </p:txBody>
          </p:sp>
          <p:sp>
            <p:nvSpPr>
              <p:cNvPr id="8300" name="Text Box 184"/>
              <p:cNvSpPr txBox="1">
                <a:spLocks noChangeArrowheads="1"/>
              </p:cNvSpPr>
              <p:nvPr/>
            </p:nvSpPr>
            <p:spPr bwMode="auto">
              <a:xfrm>
                <a:off x="1930" y="1025"/>
                <a:ext cx="424" cy="208"/>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800">
                    <a:solidFill>
                      <a:srgbClr val="FFFFFF"/>
                    </a:solidFill>
                  </a:rPr>
                  <a:t>1984</a:t>
                </a:r>
              </a:p>
            </p:txBody>
          </p:sp>
          <p:sp>
            <p:nvSpPr>
              <p:cNvPr id="8301" name="Text Box 185"/>
              <p:cNvSpPr txBox="1">
                <a:spLocks noChangeArrowheads="1"/>
              </p:cNvSpPr>
              <p:nvPr/>
            </p:nvSpPr>
            <p:spPr bwMode="auto">
              <a:xfrm>
                <a:off x="2443" y="913"/>
                <a:ext cx="888" cy="432"/>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4400">
                    <a:solidFill>
                      <a:schemeClr val="tx1"/>
                    </a:solidFill>
                  </a:rPr>
                  <a:t>1985</a:t>
                </a:r>
              </a:p>
            </p:txBody>
          </p:sp>
        </p:grpSp>
        <p:sp>
          <p:nvSpPr>
            <p:cNvPr id="8297" name="Text Box 186"/>
            <p:cNvSpPr txBox="1">
              <a:spLocks noChangeArrowheads="1"/>
            </p:cNvSpPr>
            <p:nvPr/>
          </p:nvSpPr>
          <p:spPr bwMode="auto">
            <a:xfrm>
              <a:off x="2812" y="1590"/>
              <a:ext cx="148" cy="225"/>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2000">
                  <a:solidFill>
                    <a:schemeClr val="folHlink"/>
                  </a:solidFill>
                </a:rPr>
                <a:t> </a:t>
              </a:r>
            </a:p>
          </p:txBody>
        </p:sp>
        <p:sp>
          <p:nvSpPr>
            <p:cNvPr id="8298" name="Text Box 187"/>
            <p:cNvSpPr txBox="1">
              <a:spLocks noChangeArrowheads="1"/>
            </p:cNvSpPr>
            <p:nvPr/>
          </p:nvSpPr>
          <p:spPr bwMode="auto">
            <a:xfrm>
              <a:off x="2790" y="1832"/>
              <a:ext cx="193" cy="225"/>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2000">
                  <a:solidFill>
                    <a:schemeClr val="folHlink"/>
                  </a:solidFill>
                </a:rPr>
                <a:t>2</a:t>
              </a:r>
            </a:p>
          </p:txBody>
        </p:sp>
      </p:grpSp>
      <p:grpSp>
        <p:nvGrpSpPr>
          <p:cNvPr id="15" name="Group 195"/>
          <p:cNvGrpSpPr>
            <a:grpSpLocks/>
          </p:cNvGrpSpPr>
          <p:nvPr/>
        </p:nvGrpSpPr>
        <p:grpSpPr bwMode="auto">
          <a:xfrm>
            <a:off x="828675" y="3927475"/>
            <a:ext cx="17502188" cy="2254250"/>
            <a:chOff x="522" y="2474"/>
            <a:chExt cx="11025" cy="1420"/>
          </a:xfrm>
        </p:grpSpPr>
        <p:grpSp>
          <p:nvGrpSpPr>
            <p:cNvPr id="16" name="Group 196"/>
            <p:cNvGrpSpPr>
              <a:grpSpLocks/>
            </p:cNvGrpSpPr>
            <p:nvPr/>
          </p:nvGrpSpPr>
          <p:grpSpPr bwMode="auto">
            <a:xfrm>
              <a:off x="522" y="2474"/>
              <a:ext cx="5238" cy="1281"/>
              <a:chOff x="522" y="2474"/>
              <a:chExt cx="5238" cy="1281"/>
            </a:xfrm>
          </p:grpSpPr>
          <p:sp>
            <p:nvSpPr>
              <p:cNvPr id="8274" name="Line 197"/>
              <p:cNvSpPr>
                <a:spLocks noChangeShapeType="1"/>
              </p:cNvSpPr>
              <p:nvPr/>
            </p:nvSpPr>
            <p:spPr bwMode="auto">
              <a:xfrm>
                <a:off x="752" y="3473"/>
                <a:ext cx="5008" cy="0"/>
              </a:xfrm>
              <a:prstGeom prst="line">
                <a:avLst/>
              </a:prstGeom>
              <a:noFill/>
              <a:ln w="25400">
                <a:solidFill>
                  <a:srgbClr val="A0C02A"/>
                </a:solidFill>
                <a:round/>
                <a:headEnd/>
                <a:tailEnd/>
              </a:ln>
            </p:spPr>
            <p:txBody>
              <a:bodyPr lIns="82124" tIns="41061" rIns="82124" bIns="41061" anchor="ctr">
                <a:spAutoFit/>
              </a:bodyPr>
              <a:lstStyle/>
              <a:p>
                <a:endParaRPr lang="en-US"/>
              </a:p>
            </p:txBody>
          </p:sp>
          <p:grpSp>
            <p:nvGrpSpPr>
              <p:cNvPr id="17" name="Group 198"/>
              <p:cNvGrpSpPr>
                <a:grpSpLocks/>
              </p:cNvGrpSpPr>
              <p:nvPr/>
            </p:nvGrpSpPr>
            <p:grpSpPr bwMode="auto">
              <a:xfrm>
                <a:off x="1933" y="3387"/>
                <a:ext cx="786" cy="173"/>
                <a:chOff x="3092" y="3471"/>
                <a:chExt cx="786" cy="173"/>
              </a:xfrm>
            </p:grpSpPr>
            <p:sp>
              <p:nvSpPr>
                <p:cNvPr id="8294" name="AutoShape 199"/>
                <p:cNvSpPr>
                  <a:spLocks noChangeArrowheads="1"/>
                </p:cNvSpPr>
                <p:nvPr/>
              </p:nvSpPr>
              <p:spPr bwMode="auto">
                <a:xfrm>
                  <a:off x="3092" y="3476"/>
                  <a:ext cx="786" cy="162"/>
                </a:xfrm>
                <a:prstGeom prst="roundRect">
                  <a:avLst>
                    <a:gd name="adj" fmla="val 50000"/>
                  </a:avLst>
                </a:prstGeom>
                <a:solidFill>
                  <a:srgbClr val="000000"/>
                </a:solidFill>
                <a:ln w="25400" algn="ctr">
                  <a:solidFill>
                    <a:srgbClr val="A0C02A"/>
                  </a:solidFill>
                  <a:round/>
                  <a:headEnd/>
                  <a:tailEnd/>
                </a:ln>
              </p:spPr>
              <p:txBody>
                <a:bodyPr lIns="82124" tIns="41061" rIns="82124" bIns="41061" anchor="ctr">
                  <a:spAutoFit/>
                </a:bodyPr>
                <a:lstStyle/>
                <a:p>
                  <a:pPr algn="ctr" eaLnBrk="0" hangingPunct="0">
                    <a:lnSpc>
                      <a:spcPct val="90000"/>
                    </a:lnSpc>
                  </a:pPr>
                  <a:endParaRPr lang="en-US"/>
                </a:p>
              </p:txBody>
            </p:sp>
            <p:sp>
              <p:nvSpPr>
                <p:cNvPr id="8295" name="Text Box 200"/>
                <p:cNvSpPr txBox="1">
                  <a:spLocks noChangeArrowheads="1"/>
                </p:cNvSpPr>
                <p:nvPr/>
              </p:nvSpPr>
              <p:spPr bwMode="auto">
                <a:xfrm>
                  <a:off x="3296" y="3471"/>
                  <a:ext cx="377"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A0C02A"/>
                      </a:solidFill>
                    </a:rPr>
                    <a:t>Facts</a:t>
                  </a:r>
                </a:p>
              </p:txBody>
            </p:sp>
          </p:grpSp>
          <p:sp>
            <p:nvSpPr>
              <p:cNvPr id="8276" name="Text Box 201"/>
              <p:cNvSpPr txBox="1">
                <a:spLocks noChangeArrowheads="1"/>
              </p:cNvSpPr>
              <p:nvPr/>
            </p:nvSpPr>
            <p:spPr bwMode="auto">
              <a:xfrm>
                <a:off x="3395" y="2474"/>
                <a:ext cx="1888" cy="415"/>
              </a:xfrm>
              <a:prstGeom prst="rect">
                <a:avLst/>
              </a:prstGeom>
              <a:noFill/>
              <a:ln w="9525" algn="ctr">
                <a:noFill/>
                <a:miter lim="800000"/>
                <a:headEnd/>
                <a:tailEnd/>
              </a:ln>
            </p:spPr>
            <p:txBody>
              <a:bodyPr lIns="82124" tIns="41061" rIns="82124" bIns="41061" anchor="b">
                <a:spAutoFit/>
              </a:bodyPr>
              <a:lstStyle/>
              <a:p>
                <a:pPr algn="l" defTabSz="814388" eaLnBrk="0" hangingPunct="0">
                  <a:lnSpc>
                    <a:spcPct val="90000"/>
                  </a:lnSpc>
                  <a:spcBef>
                    <a:spcPct val="50000"/>
                  </a:spcBef>
                </a:pPr>
                <a:r>
                  <a:rPr lang="en-US" sz="1400" dirty="0">
                    <a:solidFill>
                      <a:srgbClr val="FFFFFF"/>
                    </a:solidFill>
                  </a:rPr>
                  <a:t>First system ships—</a:t>
                </a:r>
                <a:br>
                  <a:rPr lang="en-US" sz="1400" dirty="0">
                    <a:solidFill>
                      <a:srgbClr val="FFFFFF"/>
                    </a:solidFill>
                  </a:rPr>
                </a:br>
                <a:r>
                  <a:rPr lang="en-US" sz="1400" dirty="0" err="1">
                    <a:solidFill>
                      <a:srgbClr val="FFFFFF"/>
                    </a:solidFill>
                  </a:rPr>
                  <a:t>Massbus</a:t>
                </a:r>
                <a:r>
                  <a:rPr lang="en-US" sz="1400" dirty="0">
                    <a:solidFill>
                      <a:srgbClr val="FFFFFF"/>
                    </a:solidFill>
                  </a:rPr>
                  <a:t>-Ethernet </a:t>
                </a:r>
                <a:br>
                  <a:rPr lang="en-US" sz="1400" dirty="0">
                    <a:solidFill>
                      <a:srgbClr val="FFFFFF"/>
                    </a:solidFill>
                  </a:rPr>
                </a:br>
                <a:r>
                  <a:rPr lang="en-US" sz="1400" dirty="0">
                    <a:solidFill>
                      <a:srgbClr val="FFFFFF"/>
                    </a:solidFill>
                  </a:rPr>
                  <a:t>Interface Subsystem</a:t>
                </a:r>
              </a:p>
            </p:txBody>
          </p:sp>
          <p:sp>
            <p:nvSpPr>
              <p:cNvPr id="8277" name="Line 202"/>
              <p:cNvSpPr>
                <a:spLocks noChangeShapeType="1"/>
              </p:cNvSpPr>
              <p:nvPr/>
            </p:nvSpPr>
            <p:spPr bwMode="auto">
              <a:xfrm>
                <a:off x="1652" y="2986"/>
                <a:ext cx="4108" cy="0"/>
              </a:xfrm>
              <a:prstGeom prst="line">
                <a:avLst/>
              </a:prstGeom>
              <a:noFill/>
              <a:ln w="25400">
                <a:solidFill>
                  <a:schemeClr val="hlink"/>
                </a:solidFill>
                <a:round/>
                <a:headEnd/>
                <a:tailEnd/>
              </a:ln>
            </p:spPr>
            <p:txBody>
              <a:bodyPr lIns="82124" tIns="41061" rIns="82124" bIns="41061" anchor="ctr">
                <a:spAutoFit/>
              </a:bodyPr>
              <a:lstStyle/>
              <a:p>
                <a:endParaRPr lang="en-US"/>
              </a:p>
            </p:txBody>
          </p:sp>
          <p:grpSp>
            <p:nvGrpSpPr>
              <p:cNvPr id="18" name="Group 203"/>
              <p:cNvGrpSpPr>
                <a:grpSpLocks/>
              </p:cNvGrpSpPr>
              <p:nvPr/>
            </p:nvGrpSpPr>
            <p:grpSpPr bwMode="auto">
              <a:xfrm>
                <a:off x="1362" y="2899"/>
                <a:ext cx="786" cy="173"/>
                <a:chOff x="2172" y="3591"/>
                <a:chExt cx="786" cy="173"/>
              </a:xfrm>
            </p:grpSpPr>
            <p:sp>
              <p:nvSpPr>
                <p:cNvPr id="8292" name="AutoShape 204"/>
                <p:cNvSpPr>
                  <a:spLocks noChangeArrowheads="1"/>
                </p:cNvSpPr>
                <p:nvPr/>
              </p:nvSpPr>
              <p:spPr bwMode="auto">
                <a:xfrm>
                  <a:off x="2172" y="3594"/>
                  <a:ext cx="786" cy="162"/>
                </a:xfrm>
                <a:prstGeom prst="roundRect">
                  <a:avLst>
                    <a:gd name="adj" fmla="val 50000"/>
                  </a:avLst>
                </a:prstGeom>
                <a:solidFill>
                  <a:srgbClr val="000000"/>
                </a:solidFill>
                <a:ln w="25400" algn="ctr">
                  <a:solidFill>
                    <a:schemeClr val="hlink"/>
                  </a:solidFill>
                  <a:round/>
                  <a:headEnd/>
                  <a:tailEnd/>
                </a:ln>
              </p:spPr>
              <p:txBody>
                <a:bodyPr lIns="82124" tIns="41061" rIns="82124" bIns="41061" anchor="ctr">
                  <a:spAutoFit/>
                </a:bodyPr>
                <a:lstStyle/>
                <a:p>
                  <a:pPr algn="ctr" eaLnBrk="0" hangingPunct="0">
                    <a:lnSpc>
                      <a:spcPct val="90000"/>
                    </a:lnSpc>
                  </a:pPr>
                  <a:endParaRPr lang="en-US"/>
                </a:p>
              </p:txBody>
            </p:sp>
            <p:sp>
              <p:nvSpPr>
                <p:cNvPr id="8293" name="Text Box 205"/>
                <p:cNvSpPr txBox="1">
                  <a:spLocks noChangeArrowheads="1"/>
                </p:cNvSpPr>
                <p:nvPr/>
              </p:nvSpPr>
              <p:spPr bwMode="auto">
                <a:xfrm>
                  <a:off x="2256" y="3591"/>
                  <a:ext cx="619"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chemeClr val="hlink"/>
                      </a:solidFill>
                    </a:rPr>
                    <a:t>Innovation</a:t>
                  </a:r>
                </a:p>
              </p:txBody>
            </p:sp>
          </p:grpSp>
          <p:grpSp>
            <p:nvGrpSpPr>
              <p:cNvPr id="19" name="Group 206"/>
              <p:cNvGrpSpPr>
                <a:grpSpLocks/>
              </p:cNvGrpSpPr>
              <p:nvPr/>
            </p:nvGrpSpPr>
            <p:grpSpPr bwMode="auto">
              <a:xfrm>
                <a:off x="522" y="3191"/>
                <a:ext cx="564" cy="564"/>
                <a:chOff x="828" y="2246"/>
                <a:chExt cx="1064" cy="1064"/>
              </a:xfrm>
            </p:grpSpPr>
            <p:sp>
              <p:nvSpPr>
                <p:cNvPr id="8289" name="Oval 207"/>
                <p:cNvSpPr>
                  <a:spLocks noChangeArrowheads="1"/>
                </p:cNvSpPr>
                <p:nvPr/>
              </p:nvSpPr>
              <p:spPr bwMode="auto">
                <a:xfrm>
                  <a:off x="828" y="2246"/>
                  <a:ext cx="1064" cy="1064"/>
                </a:xfrm>
                <a:prstGeom prst="ellipse">
                  <a:avLst/>
                </a:prstGeom>
                <a:solidFill>
                  <a:srgbClr val="000000"/>
                </a:solidFill>
                <a:ln w="19050" algn="ctr">
                  <a:solidFill>
                    <a:srgbClr val="A0C02A"/>
                  </a:solidFill>
                  <a:round/>
                  <a:headEnd/>
                  <a:tailEnd/>
                </a:ln>
              </p:spPr>
              <p:txBody>
                <a:bodyPr lIns="82124" tIns="41061" rIns="82124" bIns="41061" anchor="ctr">
                  <a:spAutoFit/>
                </a:bodyPr>
                <a:lstStyle/>
                <a:p>
                  <a:pPr algn="ctr" eaLnBrk="0" hangingPunct="0">
                    <a:lnSpc>
                      <a:spcPct val="90000"/>
                    </a:lnSpc>
                  </a:pPr>
                  <a:endParaRPr lang="en-US"/>
                </a:p>
              </p:txBody>
            </p:sp>
            <p:sp>
              <p:nvSpPr>
                <p:cNvPr id="8290" name="Oval 208"/>
                <p:cNvSpPr>
                  <a:spLocks noChangeArrowheads="1"/>
                </p:cNvSpPr>
                <p:nvPr/>
              </p:nvSpPr>
              <p:spPr bwMode="auto">
                <a:xfrm>
                  <a:off x="900" y="2318"/>
                  <a:ext cx="920" cy="920"/>
                </a:xfrm>
                <a:prstGeom prst="ellipse">
                  <a:avLst/>
                </a:prstGeom>
                <a:solidFill>
                  <a:srgbClr val="FFFFFF"/>
                </a:solidFill>
                <a:ln w="19050" algn="ctr">
                  <a:noFill/>
                  <a:round/>
                  <a:headEnd/>
                  <a:tailEnd/>
                </a:ln>
              </p:spPr>
              <p:txBody>
                <a:bodyPr lIns="82124" tIns="41061" rIns="82124" bIns="41061" anchor="ctr">
                  <a:spAutoFit/>
                </a:bodyPr>
                <a:lstStyle/>
                <a:p>
                  <a:pPr algn="ctr" eaLnBrk="0" hangingPunct="0">
                    <a:lnSpc>
                      <a:spcPct val="90000"/>
                    </a:lnSpc>
                  </a:pPr>
                  <a:endParaRPr lang="en-US"/>
                </a:p>
              </p:txBody>
            </p:sp>
            <p:pic>
              <p:nvPicPr>
                <p:cNvPr id="8291" name="Picture 209" descr="old 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16" y="2510"/>
                  <a:ext cx="876" cy="476"/>
                </a:xfrm>
                <a:prstGeom prst="rect">
                  <a:avLst/>
                </a:prstGeom>
                <a:noFill/>
                <a:ln w="9525">
                  <a:noFill/>
                  <a:miter lim="800000"/>
                  <a:headEnd/>
                  <a:tailEnd/>
                </a:ln>
              </p:spPr>
            </p:pic>
          </p:grpSp>
          <p:grpSp>
            <p:nvGrpSpPr>
              <p:cNvPr id="20" name="Group 210"/>
              <p:cNvGrpSpPr>
                <a:grpSpLocks/>
              </p:cNvGrpSpPr>
              <p:nvPr/>
            </p:nvGrpSpPr>
            <p:grpSpPr bwMode="auto">
              <a:xfrm>
                <a:off x="3059" y="2810"/>
                <a:ext cx="352" cy="352"/>
                <a:chOff x="2290" y="2810"/>
                <a:chExt cx="352" cy="352"/>
              </a:xfrm>
            </p:grpSpPr>
            <p:sp>
              <p:nvSpPr>
                <p:cNvPr id="8281" name="Oval 211"/>
                <p:cNvSpPr>
                  <a:spLocks noChangeArrowheads="1"/>
                </p:cNvSpPr>
                <p:nvPr/>
              </p:nvSpPr>
              <p:spPr bwMode="auto">
                <a:xfrm>
                  <a:off x="2416" y="2938"/>
                  <a:ext cx="96" cy="96"/>
                </a:xfrm>
                <a:prstGeom prst="ellipse">
                  <a:avLst/>
                </a:prstGeom>
                <a:solidFill>
                  <a:srgbClr val="000000"/>
                </a:solidFill>
                <a:ln w="19050" algn="ctr">
                  <a:solidFill>
                    <a:schemeClr val="hlink"/>
                  </a:solidFill>
                  <a:round/>
                  <a:headEnd/>
                  <a:tailEnd/>
                </a:ln>
              </p:spPr>
              <p:txBody>
                <a:bodyPr lIns="82124" tIns="41061" rIns="82124" bIns="41061" anchor="ctr">
                  <a:spAutoFit/>
                </a:bodyPr>
                <a:lstStyle/>
                <a:p>
                  <a:pPr algn="ctr" eaLnBrk="0" hangingPunct="0">
                    <a:lnSpc>
                      <a:spcPct val="90000"/>
                    </a:lnSpc>
                  </a:pPr>
                  <a:endParaRPr lang="en-US"/>
                </a:p>
              </p:txBody>
            </p:sp>
            <p:sp>
              <p:nvSpPr>
                <p:cNvPr id="8282" name="Oval 212"/>
                <p:cNvSpPr>
                  <a:spLocks noChangeArrowheads="1"/>
                </p:cNvSpPr>
                <p:nvPr/>
              </p:nvSpPr>
              <p:spPr bwMode="auto">
                <a:xfrm>
                  <a:off x="2290" y="2810"/>
                  <a:ext cx="352" cy="352"/>
                </a:xfrm>
                <a:prstGeom prst="ellipse">
                  <a:avLst/>
                </a:prstGeom>
                <a:solidFill>
                  <a:srgbClr val="000000"/>
                </a:solidFill>
                <a:ln w="25400" algn="ctr">
                  <a:solidFill>
                    <a:schemeClr val="hlink"/>
                  </a:solidFill>
                  <a:round/>
                  <a:headEnd/>
                  <a:tailEnd/>
                </a:ln>
              </p:spPr>
              <p:txBody>
                <a:bodyPr lIns="82124" tIns="41061" rIns="82124" bIns="41061" anchor="ctr">
                  <a:spAutoFit/>
                </a:bodyPr>
                <a:lstStyle/>
                <a:p>
                  <a:pPr algn="ctr" eaLnBrk="0" hangingPunct="0">
                    <a:lnSpc>
                      <a:spcPct val="90000"/>
                    </a:lnSpc>
                  </a:pPr>
                  <a:endParaRPr lang="en-US"/>
                </a:p>
              </p:txBody>
            </p:sp>
            <p:sp>
              <p:nvSpPr>
                <p:cNvPr id="8283" name="AutoShape 213"/>
                <p:cNvSpPr>
                  <a:spLocks noChangeArrowheads="1"/>
                </p:cNvSpPr>
                <p:nvPr/>
              </p:nvSpPr>
              <p:spPr bwMode="auto">
                <a:xfrm rot="-5400000">
                  <a:off x="2341" y="2996"/>
                  <a:ext cx="144" cy="88"/>
                </a:xfrm>
                <a:prstGeom prst="parallelogram">
                  <a:avLst>
                    <a:gd name="adj" fmla="val 43689"/>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8284" name="AutoShape 214"/>
                <p:cNvSpPr>
                  <a:spLocks noChangeArrowheads="1"/>
                </p:cNvSpPr>
                <p:nvPr/>
              </p:nvSpPr>
              <p:spPr bwMode="auto">
                <a:xfrm rot="5400000" flipH="1">
                  <a:off x="2429" y="2996"/>
                  <a:ext cx="144" cy="88"/>
                </a:xfrm>
                <a:prstGeom prst="parallelogram">
                  <a:avLst>
                    <a:gd name="adj" fmla="val 43689"/>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8285" name="AutoShape 215"/>
                <p:cNvSpPr>
                  <a:spLocks noChangeArrowheads="1"/>
                </p:cNvSpPr>
                <p:nvPr/>
              </p:nvSpPr>
              <p:spPr bwMode="auto">
                <a:xfrm rot="7818356" flipH="1">
                  <a:off x="2472" y="2871"/>
                  <a:ext cx="105" cy="96"/>
                </a:xfrm>
                <a:prstGeom prst="parallelogram">
                  <a:avLst>
                    <a:gd name="adj" fmla="val 29202"/>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8286" name="AutoShape 216"/>
                <p:cNvSpPr>
                  <a:spLocks noChangeArrowheads="1"/>
                </p:cNvSpPr>
                <p:nvPr/>
              </p:nvSpPr>
              <p:spPr bwMode="auto">
                <a:xfrm rot="-5400000">
                  <a:off x="2356" y="3004"/>
                  <a:ext cx="113" cy="71"/>
                </a:xfrm>
                <a:prstGeom prst="parallelogram">
                  <a:avLst>
                    <a:gd name="adj" fmla="val 42493"/>
                  </a:avLst>
                </a:prstGeom>
                <a:solidFill>
                  <a:srgbClr val="000000"/>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8287" name="AutoShape 217"/>
                <p:cNvSpPr>
                  <a:spLocks noChangeArrowheads="1"/>
                </p:cNvSpPr>
                <p:nvPr/>
              </p:nvSpPr>
              <p:spPr bwMode="auto">
                <a:xfrm rot="7818356" flipH="1">
                  <a:off x="2486" y="2881"/>
                  <a:ext cx="79" cy="75"/>
                </a:xfrm>
                <a:prstGeom prst="parallelogram">
                  <a:avLst>
                    <a:gd name="adj" fmla="val 28123"/>
                  </a:avLst>
                </a:prstGeom>
                <a:solidFill>
                  <a:srgbClr val="000000"/>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8288" name="AutoShape 218"/>
                <p:cNvSpPr>
                  <a:spLocks noChangeArrowheads="1"/>
                </p:cNvSpPr>
                <p:nvPr/>
              </p:nvSpPr>
              <p:spPr bwMode="auto">
                <a:xfrm>
                  <a:off x="2395" y="2864"/>
                  <a:ext cx="117" cy="112"/>
                </a:xfrm>
                <a:prstGeom prst="upArrow">
                  <a:avLst>
                    <a:gd name="adj1" fmla="val 50204"/>
                    <a:gd name="adj2" fmla="val 52671"/>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grpSp>
        </p:grpSp>
        <p:grpSp>
          <p:nvGrpSpPr>
            <p:cNvPr id="21" name="Group 219"/>
            <p:cNvGrpSpPr>
              <a:grpSpLocks/>
            </p:cNvGrpSpPr>
            <p:nvPr/>
          </p:nvGrpSpPr>
          <p:grpSpPr bwMode="auto">
            <a:xfrm>
              <a:off x="5760" y="2474"/>
              <a:ext cx="5787" cy="1420"/>
              <a:chOff x="0" y="2474"/>
              <a:chExt cx="5787" cy="1420"/>
            </a:xfrm>
          </p:grpSpPr>
          <p:grpSp>
            <p:nvGrpSpPr>
              <p:cNvPr id="22" name="Group 220"/>
              <p:cNvGrpSpPr>
                <a:grpSpLocks/>
              </p:cNvGrpSpPr>
              <p:nvPr/>
            </p:nvGrpSpPr>
            <p:grpSpPr bwMode="auto">
              <a:xfrm>
                <a:off x="0" y="2986"/>
                <a:ext cx="5787" cy="487"/>
                <a:chOff x="27" y="2986"/>
                <a:chExt cx="5760" cy="487"/>
              </a:xfrm>
            </p:grpSpPr>
            <p:sp>
              <p:nvSpPr>
                <p:cNvPr id="8272" name="Line 221"/>
                <p:cNvSpPr>
                  <a:spLocks noChangeShapeType="1"/>
                </p:cNvSpPr>
                <p:nvPr/>
              </p:nvSpPr>
              <p:spPr bwMode="auto">
                <a:xfrm>
                  <a:off x="27" y="3473"/>
                  <a:ext cx="5760" cy="0"/>
                </a:xfrm>
                <a:prstGeom prst="line">
                  <a:avLst/>
                </a:prstGeom>
                <a:noFill/>
                <a:ln w="25400">
                  <a:solidFill>
                    <a:srgbClr val="A0C02A"/>
                  </a:solidFill>
                  <a:round/>
                  <a:headEnd/>
                  <a:tailEnd/>
                </a:ln>
              </p:spPr>
              <p:txBody>
                <a:bodyPr lIns="82124" tIns="41061" rIns="82124" bIns="41061" anchor="ctr">
                  <a:spAutoFit/>
                </a:bodyPr>
                <a:lstStyle/>
                <a:p>
                  <a:endParaRPr lang="en-US"/>
                </a:p>
              </p:txBody>
            </p:sp>
            <p:sp>
              <p:nvSpPr>
                <p:cNvPr id="8273" name="Line 222"/>
                <p:cNvSpPr>
                  <a:spLocks noChangeShapeType="1"/>
                </p:cNvSpPr>
                <p:nvPr/>
              </p:nvSpPr>
              <p:spPr bwMode="auto">
                <a:xfrm>
                  <a:off x="27" y="2986"/>
                  <a:ext cx="5760" cy="0"/>
                </a:xfrm>
                <a:prstGeom prst="line">
                  <a:avLst/>
                </a:prstGeom>
                <a:noFill/>
                <a:ln w="25400">
                  <a:solidFill>
                    <a:schemeClr val="hlink"/>
                  </a:solidFill>
                  <a:round/>
                  <a:headEnd/>
                  <a:tailEnd/>
                </a:ln>
              </p:spPr>
              <p:txBody>
                <a:bodyPr lIns="82124" tIns="41061" rIns="82124" bIns="41061" anchor="ctr">
                  <a:spAutoFit/>
                </a:bodyPr>
                <a:lstStyle/>
                <a:p>
                  <a:endParaRPr lang="en-US"/>
                </a:p>
              </p:txBody>
            </p:sp>
          </p:grpSp>
          <p:grpSp>
            <p:nvGrpSpPr>
              <p:cNvPr id="23" name="Group 223"/>
              <p:cNvGrpSpPr>
                <a:grpSpLocks/>
              </p:cNvGrpSpPr>
              <p:nvPr/>
            </p:nvGrpSpPr>
            <p:grpSpPr bwMode="auto">
              <a:xfrm>
                <a:off x="829" y="3384"/>
                <a:ext cx="786" cy="173"/>
                <a:chOff x="3092" y="3471"/>
                <a:chExt cx="786" cy="173"/>
              </a:xfrm>
            </p:grpSpPr>
            <p:sp>
              <p:nvSpPr>
                <p:cNvPr id="8270" name="AutoShape 224"/>
                <p:cNvSpPr>
                  <a:spLocks noChangeArrowheads="1"/>
                </p:cNvSpPr>
                <p:nvPr/>
              </p:nvSpPr>
              <p:spPr bwMode="auto">
                <a:xfrm>
                  <a:off x="3092" y="3476"/>
                  <a:ext cx="786" cy="162"/>
                </a:xfrm>
                <a:prstGeom prst="roundRect">
                  <a:avLst>
                    <a:gd name="adj" fmla="val 50000"/>
                  </a:avLst>
                </a:prstGeom>
                <a:solidFill>
                  <a:srgbClr val="000000"/>
                </a:solidFill>
                <a:ln w="25400" algn="ctr">
                  <a:solidFill>
                    <a:srgbClr val="A0C02A"/>
                  </a:solidFill>
                  <a:round/>
                  <a:headEnd/>
                  <a:tailEnd/>
                </a:ln>
              </p:spPr>
              <p:txBody>
                <a:bodyPr lIns="82124" tIns="41061" rIns="82124" bIns="41061" anchor="ctr">
                  <a:spAutoFit/>
                </a:bodyPr>
                <a:lstStyle/>
                <a:p>
                  <a:pPr algn="ctr" eaLnBrk="0" hangingPunct="0">
                    <a:lnSpc>
                      <a:spcPct val="90000"/>
                    </a:lnSpc>
                  </a:pPr>
                  <a:endParaRPr lang="en-US"/>
                </a:p>
              </p:txBody>
            </p:sp>
            <p:sp>
              <p:nvSpPr>
                <p:cNvPr id="8271" name="Text Box 225"/>
                <p:cNvSpPr txBox="1">
                  <a:spLocks noChangeArrowheads="1"/>
                </p:cNvSpPr>
                <p:nvPr/>
              </p:nvSpPr>
              <p:spPr bwMode="auto">
                <a:xfrm>
                  <a:off x="3296" y="3471"/>
                  <a:ext cx="377"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A0C02A"/>
                      </a:solidFill>
                    </a:rPr>
                    <a:t>Facts</a:t>
                  </a:r>
                </a:p>
              </p:txBody>
            </p:sp>
          </p:grpSp>
          <p:sp>
            <p:nvSpPr>
              <p:cNvPr id="8251" name="Text Box 226"/>
              <p:cNvSpPr txBox="1">
                <a:spLocks noChangeArrowheads="1"/>
              </p:cNvSpPr>
              <p:nvPr/>
            </p:nvSpPr>
            <p:spPr bwMode="auto">
              <a:xfrm>
                <a:off x="2425" y="3600"/>
                <a:ext cx="1201" cy="294"/>
              </a:xfrm>
              <a:prstGeom prst="rect">
                <a:avLst/>
              </a:prstGeom>
              <a:noFill/>
              <a:ln w="9525" algn="ctr">
                <a:noFill/>
                <a:miter lim="800000"/>
                <a:headEnd/>
                <a:tailEnd/>
              </a:ln>
            </p:spPr>
            <p:txBody>
              <a:bodyPr lIns="82124" tIns="41061" rIns="82124" bIns="41061">
                <a:spAutoFit/>
              </a:bodyPr>
              <a:lstStyle/>
              <a:p>
                <a:pPr algn="l" defTabSz="814388" eaLnBrk="0" hangingPunct="0">
                  <a:lnSpc>
                    <a:spcPct val="90000"/>
                  </a:lnSpc>
                  <a:spcBef>
                    <a:spcPct val="50000"/>
                  </a:spcBef>
                </a:pPr>
                <a:r>
                  <a:rPr lang="en-US" sz="1400">
                    <a:solidFill>
                      <a:srgbClr val="FFFFFF"/>
                    </a:solidFill>
                  </a:rPr>
                  <a:t>Hires </a:t>
                </a:r>
                <a:br>
                  <a:rPr lang="en-US" sz="1400">
                    <a:solidFill>
                      <a:srgbClr val="FFFFFF"/>
                    </a:solidFill>
                  </a:rPr>
                </a:br>
                <a:r>
                  <a:rPr lang="en-US" sz="1400">
                    <a:solidFill>
                      <a:srgbClr val="FFFFFF"/>
                    </a:solidFill>
                  </a:rPr>
                  <a:t>first employee </a:t>
                </a:r>
              </a:p>
            </p:txBody>
          </p:sp>
          <p:grpSp>
            <p:nvGrpSpPr>
              <p:cNvPr id="24" name="Group 227"/>
              <p:cNvGrpSpPr>
                <a:grpSpLocks/>
              </p:cNvGrpSpPr>
              <p:nvPr/>
            </p:nvGrpSpPr>
            <p:grpSpPr bwMode="auto">
              <a:xfrm>
                <a:off x="2075" y="3296"/>
                <a:ext cx="352" cy="352"/>
                <a:chOff x="476" y="3296"/>
                <a:chExt cx="352" cy="352"/>
              </a:xfrm>
            </p:grpSpPr>
            <p:sp>
              <p:nvSpPr>
                <p:cNvPr id="8266" name="Oval 228"/>
                <p:cNvSpPr>
                  <a:spLocks noChangeArrowheads="1"/>
                </p:cNvSpPr>
                <p:nvPr/>
              </p:nvSpPr>
              <p:spPr bwMode="auto">
                <a:xfrm>
                  <a:off x="476" y="3296"/>
                  <a:ext cx="352" cy="352"/>
                </a:xfrm>
                <a:prstGeom prst="ellipse">
                  <a:avLst/>
                </a:prstGeom>
                <a:solidFill>
                  <a:srgbClr val="000000"/>
                </a:solidFill>
                <a:ln w="25400" algn="ctr">
                  <a:solidFill>
                    <a:srgbClr val="A0C02A"/>
                  </a:solidFill>
                  <a:round/>
                  <a:headEnd/>
                  <a:tailEnd/>
                </a:ln>
              </p:spPr>
              <p:txBody>
                <a:bodyPr lIns="82124" tIns="41061" rIns="82124" bIns="41061" anchor="ctr">
                  <a:spAutoFit/>
                </a:bodyPr>
                <a:lstStyle/>
                <a:p>
                  <a:pPr algn="ctr" eaLnBrk="0" hangingPunct="0">
                    <a:lnSpc>
                      <a:spcPct val="90000"/>
                    </a:lnSpc>
                  </a:pPr>
                  <a:endParaRPr lang="en-US"/>
                </a:p>
              </p:txBody>
            </p:sp>
            <p:grpSp>
              <p:nvGrpSpPr>
                <p:cNvPr id="25" name="Group 229"/>
                <p:cNvGrpSpPr>
                  <a:grpSpLocks/>
                </p:cNvGrpSpPr>
                <p:nvPr/>
              </p:nvGrpSpPr>
              <p:grpSpPr bwMode="auto">
                <a:xfrm>
                  <a:off x="602" y="3340"/>
                  <a:ext cx="99" cy="264"/>
                  <a:chOff x="952" y="2724"/>
                  <a:chExt cx="118" cy="312"/>
                </a:xfrm>
              </p:grpSpPr>
              <p:sp>
                <p:nvSpPr>
                  <p:cNvPr id="8268" name="Oval 230"/>
                  <p:cNvSpPr>
                    <a:spLocks noChangeArrowheads="1"/>
                  </p:cNvSpPr>
                  <p:nvPr/>
                </p:nvSpPr>
                <p:spPr bwMode="auto">
                  <a:xfrm>
                    <a:off x="962" y="2724"/>
                    <a:ext cx="98" cy="98"/>
                  </a:xfrm>
                  <a:prstGeom prst="ellipse">
                    <a:avLst/>
                  </a:prstGeom>
                  <a:solidFill>
                    <a:srgbClr val="FFFFFF"/>
                  </a:solidFill>
                  <a:ln w="9525" algn="ctr">
                    <a:noFill/>
                    <a:round/>
                    <a:headEnd/>
                    <a:tailEnd/>
                  </a:ln>
                </p:spPr>
                <p:txBody>
                  <a:bodyPr wrap="none" lIns="82124" tIns="41061" rIns="82124" bIns="41061" anchor="ctr">
                    <a:spAutoFit/>
                  </a:bodyPr>
                  <a:lstStyle/>
                  <a:p>
                    <a:pPr algn="ctr" eaLnBrk="0" hangingPunct="0">
                      <a:lnSpc>
                        <a:spcPct val="90000"/>
                      </a:lnSpc>
                    </a:pPr>
                    <a:endParaRPr lang="en-US"/>
                  </a:p>
                </p:txBody>
              </p:sp>
              <p:sp>
                <p:nvSpPr>
                  <p:cNvPr id="8269" name="AutoShape 231"/>
                  <p:cNvSpPr>
                    <a:spLocks noChangeArrowheads="1"/>
                  </p:cNvSpPr>
                  <p:nvPr/>
                </p:nvSpPr>
                <p:spPr bwMode="auto">
                  <a:xfrm flipV="1">
                    <a:off x="952" y="2845"/>
                    <a:ext cx="118" cy="191"/>
                  </a:xfrm>
                  <a:prstGeom prst="triangle">
                    <a:avLst>
                      <a:gd name="adj" fmla="val 50000"/>
                    </a:avLst>
                  </a:prstGeom>
                  <a:solidFill>
                    <a:srgbClr val="FFFFFF"/>
                  </a:soli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grpSp>
          </p:grpSp>
          <p:grpSp>
            <p:nvGrpSpPr>
              <p:cNvPr id="26" name="Group 232"/>
              <p:cNvGrpSpPr>
                <a:grpSpLocks/>
              </p:cNvGrpSpPr>
              <p:nvPr/>
            </p:nvGrpSpPr>
            <p:grpSpPr bwMode="auto">
              <a:xfrm>
                <a:off x="4420" y="2899"/>
                <a:ext cx="786" cy="173"/>
                <a:chOff x="2172" y="3591"/>
                <a:chExt cx="786" cy="173"/>
              </a:xfrm>
            </p:grpSpPr>
            <p:sp>
              <p:nvSpPr>
                <p:cNvPr id="8264" name="AutoShape 233"/>
                <p:cNvSpPr>
                  <a:spLocks noChangeArrowheads="1"/>
                </p:cNvSpPr>
                <p:nvPr/>
              </p:nvSpPr>
              <p:spPr bwMode="auto">
                <a:xfrm>
                  <a:off x="2172" y="3594"/>
                  <a:ext cx="786" cy="162"/>
                </a:xfrm>
                <a:prstGeom prst="roundRect">
                  <a:avLst>
                    <a:gd name="adj" fmla="val 50000"/>
                  </a:avLst>
                </a:prstGeom>
                <a:solidFill>
                  <a:srgbClr val="000000"/>
                </a:solidFill>
                <a:ln w="25400" algn="ctr">
                  <a:solidFill>
                    <a:schemeClr val="hlink"/>
                  </a:solidFill>
                  <a:round/>
                  <a:headEnd/>
                  <a:tailEnd/>
                </a:ln>
              </p:spPr>
              <p:txBody>
                <a:bodyPr lIns="82124" tIns="41061" rIns="82124" bIns="41061" anchor="ctr">
                  <a:spAutoFit/>
                </a:bodyPr>
                <a:lstStyle/>
                <a:p>
                  <a:pPr algn="ctr" eaLnBrk="0" hangingPunct="0">
                    <a:lnSpc>
                      <a:spcPct val="90000"/>
                    </a:lnSpc>
                  </a:pPr>
                  <a:endParaRPr lang="en-US"/>
                </a:p>
              </p:txBody>
            </p:sp>
            <p:sp>
              <p:nvSpPr>
                <p:cNvPr id="8265" name="Text Box 234"/>
                <p:cNvSpPr txBox="1">
                  <a:spLocks noChangeArrowheads="1"/>
                </p:cNvSpPr>
                <p:nvPr/>
              </p:nvSpPr>
              <p:spPr bwMode="auto">
                <a:xfrm>
                  <a:off x="2256" y="3591"/>
                  <a:ext cx="619"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chemeClr val="hlink"/>
                      </a:solidFill>
                    </a:rPr>
                    <a:t>Innovation</a:t>
                  </a:r>
                </a:p>
              </p:txBody>
            </p:sp>
          </p:grpSp>
          <p:grpSp>
            <p:nvGrpSpPr>
              <p:cNvPr id="27" name="Group 235"/>
              <p:cNvGrpSpPr>
                <a:grpSpLocks/>
              </p:cNvGrpSpPr>
              <p:nvPr/>
            </p:nvGrpSpPr>
            <p:grpSpPr bwMode="auto">
              <a:xfrm>
                <a:off x="3046" y="2810"/>
                <a:ext cx="352" cy="352"/>
                <a:chOff x="2290" y="2810"/>
                <a:chExt cx="352" cy="352"/>
              </a:xfrm>
            </p:grpSpPr>
            <p:sp>
              <p:nvSpPr>
                <p:cNvPr id="8256" name="Oval 236"/>
                <p:cNvSpPr>
                  <a:spLocks noChangeArrowheads="1"/>
                </p:cNvSpPr>
                <p:nvPr/>
              </p:nvSpPr>
              <p:spPr bwMode="auto">
                <a:xfrm>
                  <a:off x="2416" y="2938"/>
                  <a:ext cx="96" cy="96"/>
                </a:xfrm>
                <a:prstGeom prst="ellipse">
                  <a:avLst/>
                </a:prstGeom>
                <a:solidFill>
                  <a:srgbClr val="000000"/>
                </a:solidFill>
                <a:ln w="19050" algn="ctr">
                  <a:solidFill>
                    <a:schemeClr val="hlink"/>
                  </a:solidFill>
                  <a:round/>
                  <a:headEnd/>
                  <a:tailEnd/>
                </a:ln>
              </p:spPr>
              <p:txBody>
                <a:bodyPr lIns="82124" tIns="41061" rIns="82124" bIns="41061" anchor="ctr">
                  <a:spAutoFit/>
                </a:bodyPr>
                <a:lstStyle/>
                <a:p>
                  <a:pPr algn="ctr" eaLnBrk="0" hangingPunct="0">
                    <a:lnSpc>
                      <a:spcPct val="90000"/>
                    </a:lnSpc>
                  </a:pPr>
                  <a:endParaRPr lang="en-US"/>
                </a:p>
              </p:txBody>
            </p:sp>
            <p:sp>
              <p:nvSpPr>
                <p:cNvPr id="8257" name="Oval 237"/>
                <p:cNvSpPr>
                  <a:spLocks noChangeArrowheads="1"/>
                </p:cNvSpPr>
                <p:nvPr/>
              </p:nvSpPr>
              <p:spPr bwMode="auto">
                <a:xfrm>
                  <a:off x="2290" y="2810"/>
                  <a:ext cx="352" cy="352"/>
                </a:xfrm>
                <a:prstGeom prst="ellipse">
                  <a:avLst/>
                </a:prstGeom>
                <a:solidFill>
                  <a:srgbClr val="000000"/>
                </a:solidFill>
                <a:ln w="25400" algn="ctr">
                  <a:solidFill>
                    <a:schemeClr val="hlink"/>
                  </a:solidFill>
                  <a:round/>
                  <a:headEnd/>
                  <a:tailEnd/>
                </a:ln>
              </p:spPr>
              <p:txBody>
                <a:bodyPr lIns="82124" tIns="41061" rIns="82124" bIns="41061" anchor="ctr">
                  <a:spAutoFit/>
                </a:bodyPr>
                <a:lstStyle/>
                <a:p>
                  <a:pPr algn="ctr" eaLnBrk="0" hangingPunct="0">
                    <a:lnSpc>
                      <a:spcPct val="90000"/>
                    </a:lnSpc>
                  </a:pPr>
                  <a:endParaRPr lang="en-US"/>
                </a:p>
              </p:txBody>
            </p:sp>
            <p:sp>
              <p:nvSpPr>
                <p:cNvPr id="8258" name="AutoShape 238"/>
                <p:cNvSpPr>
                  <a:spLocks noChangeArrowheads="1"/>
                </p:cNvSpPr>
                <p:nvPr/>
              </p:nvSpPr>
              <p:spPr bwMode="auto">
                <a:xfrm rot="-5400000">
                  <a:off x="2341" y="2996"/>
                  <a:ext cx="144" cy="88"/>
                </a:xfrm>
                <a:prstGeom prst="parallelogram">
                  <a:avLst>
                    <a:gd name="adj" fmla="val 43689"/>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8259" name="AutoShape 239"/>
                <p:cNvSpPr>
                  <a:spLocks noChangeArrowheads="1"/>
                </p:cNvSpPr>
                <p:nvPr/>
              </p:nvSpPr>
              <p:spPr bwMode="auto">
                <a:xfrm rot="5400000" flipH="1">
                  <a:off x="2429" y="2996"/>
                  <a:ext cx="144" cy="88"/>
                </a:xfrm>
                <a:prstGeom prst="parallelogram">
                  <a:avLst>
                    <a:gd name="adj" fmla="val 43689"/>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8260" name="AutoShape 240"/>
                <p:cNvSpPr>
                  <a:spLocks noChangeArrowheads="1"/>
                </p:cNvSpPr>
                <p:nvPr/>
              </p:nvSpPr>
              <p:spPr bwMode="auto">
                <a:xfrm rot="7818356" flipH="1">
                  <a:off x="2472" y="2871"/>
                  <a:ext cx="105" cy="96"/>
                </a:xfrm>
                <a:prstGeom prst="parallelogram">
                  <a:avLst>
                    <a:gd name="adj" fmla="val 29202"/>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8261" name="AutoShape 241"/>
                <p:cNvSpPr>
                  <a:spLocks noChangeArrowheads="1"/>
                </p:cNvSpPr>
                <p:nvPr/>
              </p:nvSpPr>
              <p:spPr bwMode="auto">
                <a:xfrm rot="-5400000">
                  <a:off x="2356" y="3004"/>
                  <a:ext cx="113" cy="71"/>
                </a:xfrm>
                <a:prstGeom prst="parallelogram">
                  <a:avLst>
                    <a:gd name="adj" fmla="val 42493"/>
                  </a:avLst>
                </a:prstGeom>
                <a:solidFill>
                  <a:srgbClr val="000000"/>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8262" name="AutoShape 242"/>
                <p:cNvSpPr>
                  <a:spLocks noChangeArrowheads="1"/>
                </p:cNvSpPr>
                <p:nvPr/>
              </p:nvSpPr>
              <p:spPr bwMode="auto">
                <a:xfrm rot="7818356" flipH="1">
                  <a:off x="2486" y="2881"/>
                  <a:ext cx="79" cy="75"/>
                </a:xfrm>
                <a:prstGeom prst="parallelogram">
                  <a:avLst>
                    <a:gd name="adj" fmla="val 28123"/>
                  </a:avLst>
                </a:prstGeom>
                <a:solidFill>
                  <a:srgbClr val="000000"/>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8263" name="AutoShape 243"/>
                <p:cNvSpPr>
                  <a:spLocks noChangeArrowheads="1"/>
                </p:cNvSpPr>
                <p:nvPr/>
              </p:nvSpPr>
              <p:spPr bwMode="auto">
                <a:xfrm>
                  <a:off x="2395" y="2864"/>
                  <a:ext cx="117" cy="112"/>
                </a:xfrm>
                <a:prstGeom prst="upArrow">
                  <a:avLst>
                    <a:gd name="adj1" fmla="val 50204"/>
                    <a:gd name="adj2" fmla="val 52671"/>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grpSp>
          <p:sp>
            <p:nvSpPr>
              <p:cNvPr id="8255" name="Text Box 244"/>
              <p:cNvSpPr txBox="1">
                <a:spLocks noChangeArrowheads="1"/>
              </p:cNvSpPr>
              <p:nvPr/>
            </p:nvSpPr>
            <p:spPr bwMode="auto">
              <a:xfrm>
                <a:off x="3395" y="2474"/>
                <a:ext cx="1304" cy="415"/>
              </a:xfrm>
              <a:prstGeom prst="rect">
                <a:avLst/>
              </a:prstGeom>
              <a:noFill/>
              <a:ln w="9525" algn="ctr">
                <a:noFill/>
                <a:miter lim="800000"/>
                <a:headEnd/>
                <a:tailEnd/>
              </a:ln>
            </p:spPr>
            <p:txBody>
              <a:bodyPr lIns="82124" tIns="41061" rIns="82124" bIns="41061" anchor="b">
                <a:spAutoFit/>
              </a:bodyPr>
              <a:lstStyle/>
              <a:p>
                <a:pPr algn="l" defTabSz="814388" eaLnBrk="0" hangingPunct="0">
                  <a:lnSpc>
                    <a:spcPct val="90000"/>
                  </a:lnSpc>
                  <a:spcBef>
                    <a:spcPct val="50000"/>
                  </a:spcBef>
                </a:pPr>
                <a:r>
                  <a:rPr lang="en-US" sz="1400" dirty="0">
                    <a:solidFill>
                      <a:srgbClr val="FFFFFF"/>
                    </a:solidFill>
                  </a:rPr>
                  <a:t>AGS </a:t>
                </a:r>
                <a:br>
                  <a:rPr lang="en-US" sz="1400" dirty="0">
                    <a:solidFill>
                      <a:srgbClr val="FFFFFF"/>
                    </a:solidFill>
                  </a:rPr>
                </a:br>
                <a:r>
                  <a:rPr lang="en-US" sz="1400" dirty="0">
                    <a:solidFill>
                      <a:srgbClr val="FFFFFF"/>
                    </a:solidFill>
                  </a:rPr>
                  <a:t>multi-protocol </a:t>
                </a:r>
                <a:br>
                  <a:rPr lang="en-US" sz="1400" dirty="0">
                    <a:solidFill>
                      <a:srgbClr val="FFFFFF"/>
                    </a:solidFill>
                  </a:rPr>
                </a:br>
                <a:r>
                  <a:rPr lang="en-US" sz="1400" dirty="0">
                    <a:solidFill>
                      <a:srgbClr val="FFFFFF"/>
                    </a:solidFill>
                  </a:rPr>
                  <a:t>router</a:t>
                </a:r>
              </a:p>
            </p:txBody>
          </p:sp>
        </p:grpSp>
      </p:grpSp>
      <p:grpSp>
        <p:nvGrpSpPr>
          <p:cNvPr id="28" name="Group 288"/>
          <p:cNvGrpSpPr>
            <a:grpSpLocks/>
          </p:cNvGrpSpPr>
          <p:nvPr/>
        </p:nvGrpSpPr>
        <p:grpSpPr bwMode="auto">
          <a:xfrm>
            <a:off x="3709988" y="406400"/>
            <a:ext cx="1752600" cy="3178175"/>
            <a:chOff x="2335" y="256"/>
            <a:chExt cx="1104" cy="2002"/>
          </a:xfrm>
        </p:grpSpPr>
        <p:sp>
          <p:nvSpPr>
            <p:cNvPr id="1731873" name="Rectangle 289"/>
            <p:cNvSpPr>
              <a:spLocks noChangeArrowheads="1"/>
            </p:cNvSpPr>
            <p:nvPr/>
          </p:nvSpPr>
          <p:spPr bwMode="auto">
            <a:xfrm rot="5400000">
              <a:off x="1884" y="708"/>
              <a:ext cx="2002" cy="1098"/>
            </a:xfrm>
            <a:prstGeom prst="rect">
              <a:avLst/>
            </a:prstGeom>
            <a:gradFill rotWithShape="1">
              <a:gsLst>
                <a:gs pos="0">
                  <a:srgbClr val="777777">
                    <a:gamma/>
                    <a:shade val="46275"/>
                    <a:invGamma/>
                    <a:alpha val="0"/>
                  </a:srgbClr>
                </a:gs>
                <a:gs pos="50000">
                  <a:srgbClr val="777777">
                    <a:alpha val="41000"/>
                  </a:srgbClr>
                </a:gs>
                <a:gs pos="100000">
                  <a:srgbClr val="777777">
                    <a:gamma/>
                    <a:shade val="46275"/>
                    <a:invGamma/>
                    <a:alpha val="0"/>
                  </a:srgbClr>
                </a:gs>
              </a:gsLst>
              <a:lin ang="0" scaled="1"/>
            </a:gradFill>
            <a:ln w="9525" algn="ctr">
              <a:noFill/>
              <a:miter lim="800000"/>
              <a:headEnd/>
              <a:tailEnd/>
            </a:ln>
            <a:effectLst/>
          </p:spPr>
          <p:txBody>
            <a:bodyPr lIns="82124" tIns="41061" rIns="82124" bIns="41061" anchor="ctr">
              <a:spAutoFit/>
            </a:bodyPr>
            <a:lstStyle/>
            <a:p>
              <a:pPr algn="ctr" eaLnBrk="0" hangingPunct="0">
                <a:lnSpc>
                  <a:spcPct val="90000"/>
                </a:lnSpc>
                <a:defRPr/>
              </a:pPr>
              <a:endParaRPr lang="en-US">
                <a:cs typeface="+mn-cs"/>
              </a:endParaRPr>
            </a:p>
          </p:txBody>
        </p:sp>
        <p:grpSp>
          <p:nvGrpSpPr>
            <p:cNvPr id="29" name="Group 290"/>
            <p:cNvGrpSpPr>
              <a:grpSpLocks/>
            </p:cNvGrpSpPr>
            <p:nvPr/>
          </p:nvGrpSpPr>
          <p:grpSpPr bwMode="auto">
            <a:xfrm>
              <a:off x="2335" y="333"/>
              <a:ext cx="1104" cy="1889"/>
              <a:chOff x="2335" y="235"/>
              <a:chExt cx="1104" cy="1987"/>
            </a:xfrm>
          </p:grpSpPr>
          <p:sp>
            <p:nvSpPr>
              <p:cNvPr id="8245" name="Line 291"/>
              <p:cNvSpPr>
                <a:spLocks noChangeShapeType="1"/>
              </p:cNvSpPr>
              <p:nvPr/>
            </p:nvSpPr>
            <p:spPr bwMode="auto">
              <a:xfrm flipV="1">
                <a:off x="2335" y="235"/>
                <a:ext cx="0" cy="1987"/>
              </a:xfrm>
              <a:prstGeom prst="line">
                <a:avLst/>
              </a:prstGeom>
              <a:noFill/>
              <a:ln w="12700">
                <a:solidFill>
                  <a:srgbClr val="777777"/>
                </a:solidFill>
                <a:round/>
                <a:headEnd/>
                <a:tailEnd/>
              </a:ln>
            </p:spPr>
            <p:txBody>
              <a:bodyPr wrap="none" lIns="82124" tIns="41061" rIns="82124" bIns="41061" anchor="ctr">
                <a:spAutoFit/>
              </a:bodyPr>
              <a:lstStyle/>
              <a:p>
                <a:endParaRPr lang="en-US"/>
              </a:p>
            </p:txBody>
          </p:sp>
          <p:sp>
            <p:nvSpPr>
              <p:cNvPr id="8246" name="Line 292"/>
              <p:cNvSpPr>
                <a:spLocks noChangeShapeType="1"/>
              </p:cNvSpPr>
              <p:nvPr/>
            </p:nvSpPr>
            <p:spPr bwMode="auto">
              <a:xfrm flipV="1">
                <a:off x="3439" y="235"/>
                <a:ext cx="0" cy="1987"/>
              </a:xfrm>
              <a:prstGeom prst="line">
                <a:avLst/>
              </a:prstGeom>
              <a:noFill/>
              <a:ln w="12700">
                <a:solidFill>
                  <a:srgbClr val="777777"/>
                </a:solidFill>
                <a:round/>
                <a:headEnd/>
                <a:tailEnd/>
              </a:ln>
            </p:spPr>
            <p:txBody>
              <a:bodyPr wrap="none" lIns="82124" tIns="41061" rIns="82124" bIns="41061" anchor="ctr">
                <a:spAutoFit/>
              </a:bodyPr>
              <a:lstStyle/>
              <a:p>
                <a:endParaRPr lang="en-US"/>
              </a:p>
            </p:txBody>
          </p:sp>
        </p:grpSp>
        <p:grpSp>
          <p:nvGrpSpPr>
            <p:cNvPr id="30" name="Group 293"/>
            <p:cNvGrpSpPr>
              <a:grpSpLocks/>
            </p:cNvGrpSpPr>
            <p:nvPr/>
          </p:nvGrpSpPr>
          <p:grpSpPr bwMode="auto">
            <a:xfrm>
              <a:off x="2657" y="427"/>
              <a:ext cx="460" cy="246"/>
              <a:chOff x="384" y="331"/>
              <a:chExt cx="912" cy="485"/>
            </a:xfrm>
          </p:grpSpPr>
          <p:sp>
            <p:nvSpPr>
              <p:cNvPr id="8230" name="AutoShape 294"/>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endParaRPr lang="en-US"/>
              </a:p>
            </p:txBody>
          </p:sp>
          <p:sp>
            <p:nvSpPr>
              <p:cNvPr id="8231" name="Rectangle 295"/>
              <p:cNvSpPr>
                <a:spLocks noChangeArrowheads="1"/>
              </p:cNvSpPr>
              <p:nvPr/>
            </p:nvSpPr>
            <p:spPr bwMode="invGray">
              <a:xfrm>
                <a:off x="640" y="652"/>
                <a:ext cx="42" cy="158"/>
              </a:xfrm>
              <a:prstGeom prst="rect">
                <a:avLst/>
              </a:prstGeom>
              <a:solidFill>
                <a:schemeClr val="tx1"/>
              </a:solidFill>
              <a:ln w="9525">
                <a:noFill/>
                <a:miter lim="800000"/>
                <a:headEnd/>
                <a:tailEnd/>
              </a:ln>
            </p:spPr>
            <p:txBody>
              <a:bodyPr/>
              <a:lstStyle/>
              <a:p>
                <a:pPr algn="ctr" eaLnBrk="0" hangingPunct="0">
                  <a:lnSpc>
                    <a:spcPct val="90000"/>
                  </a:lnSpc>
                </a:pPr>
                <a:endParaRPr lang="en-US"/>
              </a:p>
            </p:txBody>
          </p:sp>
          <p:sp>
            <p:nvSpPr>
              <p:cNvPr id="8232" name="Freeform 296"/>
              <p:cNvSpPr>
                <a:spLocks/>
              </p:cNvSpPr>
              <p:nvPr/>
            </p:nvSpPr>
            <p:spPr bwMode="invGray">
              <a:xfrm>
                <a:off x="882" y="648"/>
                <a:ext cx="120" cy="166"/>
              </a:xfrm>
              <a:custGeom>
                <a:avLst/>
                <a:gdLst>
                  <a:gd name="T0" fmla="*/ 1061 w 58"/>
                  <a:gd name="T1" fmla="*/ 448 h 80"/>
                  <a:gd name="T2" fmla="*/ 770 w 58"/>
                  <a:gd name="T3" fmla="*/ 376 h 80"/>
                  <a:gd name="T4" fmla="*/ 381 w 58"/>
                  <a:gd name="T5" fmla="*/ 741 h 80"/>
                  <a:gd name="T6" fmla="*/ 770 w 58"/>
                  <a:gd name="T7" fmla="*/ 1106 h 80"/>
                  <a:gd name="T8" fmla="*/ 1061 w 58"/>
                  <a:gd name="T9" fmla="*/ 1037 h 80"/>
                  <a:gd name="T10" fmla="*/ 1061 w 58"/>
                  <a:gd name="T11" fmla="*/ 1430 h 80"/>
                  <a:gd name="T12" fmla="*/ 753 w 58"/>
                  <a:gd name="T13" fmla="*/ 1482 h 80"/>
                  <a:gd name="T14" fmla="*/ 0 w 58"/>
                  <a:gd name="T15" fmla="*/ 741 h 80"/>
                  <a:gd name="T16" fmla="*/ 753 w 58"/>
                  <a:gd name="T17" fmla="*/ 0 h 80"/>
                  <a:gd name="T18" fmla="*/ 1061 w 58"/>
                  <a:gd name="T19" fmla="*/ 52 h 80"/>
                  <a:gd name="T20" fmla="*/ 1061 w 58"/>
                  <a:gd name="T21" fmla="*/ 448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a:lstStyle/>
              <a:p>
                <a:endParaRPr lang="en-US"/>
              </a:p>
            </p:txBody>
          </p:sp>
          <p:sp>
            <p:nvSpPr>
              <p:cNvPr id="8233" name="Freeform 297"/>
              <p:cNvSpPr>
                <a:spLocks/>
              </p:cNvSpPr>
              <p:nvPr/>
            </p:nvSpPr>
            <p:spPr bwMode="invGray">
              <a:xfrm>
                <a:off x="467" y="648"/>
                <a:ext cx="120" cy="166"/>
              </a:xfrm>
              <a:custGeom>
                <a:avLst/>
                <a:gdLst>
                  <a:gd name="T0" fmla="*/ 1061 w 58"/>
                  <a:gd name="T1" fmla="*/ 448 h 80"/>
                  <a:gd name="T2" fmla="*/ 770 w 58"/>
                  <a:gd name="T3" fmla="*/ 376 h 80"/>
                  <a:gd name="T4" fmla="*/ 381 w 58"/>
                  <a:gd name="T5" fmla="*/ 741 h 80"/>
                  <a:gd name="T6" fmla="*/ 770 w 58"/>
                  <a:gd name="T7" fmla="*/ 1106 h 80"/>
                  <a:gd name="T8" fmla="*/ 1061 w 58"/>
                  <a:gd name="T9" fmla="*/ 1037 h 80"/>
                  <a:gd name="T10" fmla="*/ 1061 w 58"/>
                  <a:gd name="T11" fmla="*/ 1430 h 80"/>
                  <a:gd name="T12" fmla="*/ 737 w 58"/>
                  <a:gd name="T13" fmla="*/ 1482 h 80"/>
                  <a:gd name="T14" fmla="*/ 0 w 58"/>
                  <a:gd name="T15" fmla="*/ 741 h 80"/>
                  <a:gd name="T16" fmla="*/ 737 w 58"/>
                  <a:gd name="T17" fmla="*/ 0 h 80"/>
                  <a:gd name="T18" fmla="*/ 1061 w 58"/>
                  <a:gd name="T19" fmla="*/ 52 h 80"/>
                  <a:gd name="T20" fmla="*/ 1061 w 58"/>
                  <a:gd name="T21" fmla="*/ 448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a:lstStyle/>
              <a:p>
                <a:endParaRPr lang="en-US"/>
              </a:p>
            </p:txBody>
          </p:sp>
          <p:sp>
            <p:nvSpPr>
              <p:cNvPr id="8234" name="Freeform 298"/>
              <p:cNvSpPr>
                <a:spLocks noEditPoints="1"/>
              </p:cNvSpPr>
              <p:nvPr/>
            </p:nvSpPr>
            <p:spPr bwMode="invGray">
              <a:xfrm>
                <a:off x="1046" y="648"/>
                <a:ext cx="165" cy="166"/>
              </a:xfrm>
              <a:custGeom>
                <a:avLst/>
                <a:gdLst>
                  <a:gd name="T0" fmla="*/ 1446 w 80"/>
                  <a:gd name="T1" fmla="*/ 741 h 80"/>
                  <a:gd name="T2" fmla="*/ 728 w 80"/>
                  <a:gd name="T3" fmla="*/ 1482 h 80"/>
                  <a:gd name="T4" fmla="*/ 0 w 80"/>
                  <a:gd name="T5" fmla="*/ 741 h 80"/>
                  <a:gd name="T6" fmla="*/ 728 w 80"/>
                  <a:gd name="T7" fmla="*/ 0 h 80"/>
                  <a:gd name="T8" fmla="*/ 1446 w 80"/>
                  <a:gd name="T9" fmla="*/ 741 h 80"/>
                  <a:gd name="T10" fmla="*/ 728 w 80"/>
                  <a:gd name="T11" fmla="*/ 376 h 80"/>
                  <a:gd name="T12" fmla="*/ 361 w 80"/>
                  <a:gd name="T13" fmla="*/ 741 h 80"/>
                  <a:gd name="T14" fmla="*/ 728 w 80"/>
                  <a:gd name="T15" fmla="*/ 1106 h 80"/>
                  <a:gd name="T16" fmla="*/ 1089 w 80"/>
                  <a:gd name="T17" fmla="*/ 741 h 80"/>
                  <a:gd name="T18" fmla="*/ 728 w 80"/>
                  <a:gd name="T19" fmla="*/ 376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80"/>
                  <a:gd name="T32" fmla="*/ 80 w 8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a:lstStyle/>
              <a:p>
                <a:endParaRPr lang="en-US"/>
              </a:p>
            </p:txBody>
          </p:sp>
          <p:sp>
            <p:nvSpPr>
              <p:cNvPr id="8235" name="Freeform 299"/>
              <p:cNvSpPr>
                <a:spLocks/>
              </p:cNvSpPr>
              <p:nvPr/>
            </p:nvSpPr>
            <p:spPr bwMode="invGray">
              <a:xfrm>
                <a:off x="735" y="648"/>
                <a:ext cx="108" cy="166"/>
              </a:xfrm>
              <a:custGeom>
                <a:avLst/>
                <a:gdLst>
                  <a:gd name="T0" fmla="*/ 881 w 52"/>
                  <a:gd name="T1" fmla="*/ 349 h 80"/>
                  <a:gd name="T2" fmla="*/ 592 w 52"/>
                  <a:gd name="T3" fmla="*/ 313 h 80"/>
                  <a:gd name="T4" fmla="*/ 376 w 52"/>
                  <a:gd name="T5" fmla="*/ 430 h 80"/>
                  <a:gd name="T6" fmla="*/ 540 w 52"/>
                  <a:gd name="T7" fmla="*/ 556 h 80"/>
                  <a:gd name="T8" fmla="*/ 633 w 52"/>
                  <a:gd name="T9" fmla="*/ 589 h 80"/>
                  <a:gd name="T10" fmla="*/ 966 w 52"/>
                  <a:gd name="T11" fmla="*/ 998 h 80"/>
                  <a:gd name="T12" fmla="*/ 393 w 52"/>
                  <a:gd name="T13" fmla="*/ 1482 h 80"/>
                  <a:gd name="T14" fmla="*/ 0 w 52"/>
                  <a:gd name="T15" fmla="*/ 1430 h 80"/>
                  <a:gd name="T16" fmla="*/ 0 w 52"/>
                  <a:gd name="T17" fmla="*/ 1106 h 80"/>
                  <a:gd name="T18" fmla="*/ 332 w 52"/>
                  <a:gd name="T19" fmla="*/ 1170 h 80"/>
                  <a:gd name="T20" fmla="*/ 592 w 52"/>
                  <a:gd name="T21" fmla="*/ 1037 h 80"/>
                  <a:gd name="T22" fmla="*/ 432 w 52"/>
                  <a:gd name="T23" fmla="*/ 892 h 80"/>
                  <a:gd name="T24" fmla="*/ 349 w 52"/>
                  <a:gd name="T25" fmla="*/ 874 h 80"/>
                  <a:gd name="T26" fmla="*/ 0 w 52"/>
                  <a:gd name="T27" fmla="*/ 448 h 80"/>
                  <a:gd name="T28" fmla="*/ 517 w 52"/>
                  <a:gd name="T29" fmla="*/ 0 h 80"/>
                  <a:gd name="T30" fmla="*/ 881 w 52"/>
                  <a:gd name="T31" fmla="*/ 52 h 80"/>
                  <a:gd name="T32" fmla="*/ 881 w 52"/>
                  <a:gd name="T33" fmla="*/ 349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0"/>
                  <a:gd name="T53" fmla="*/ 52 w 52"/>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a:lstStyle/>
              <a:p>
                <a:endParaRPr lang="en-US"/>
              </a:p>
            </p:txBody>
          </p:sp>
          <p:sp>
            <p:nvSpPr>
              <p:cNvPr id="8236" name="Freeform 300"/>
              <p:cNvSpPr>
                <a:spLocks/>
              </p:cNvSpPr>
              <p:nvPr/>
            </p:nvSpPr>
            <p:spPr bwMode="invGray">
              <a:xfrm>
                <a:off x="384" y="462"/>
                <a:ext cx="39" cy="81"/>
              </a:xfrm>
              <a:custGeom>
                <a:avLst/>
                <a:gdLst>
                  <a:gd name="T0" fmla="*/ 337 w 19"/>
                  <a:gd name="T1" fmla="*/ 189 h 39"/>
                  <a:gd name="T2" fmla="*/ 181 w 19"/>
                  <a:gd name="T3" fmla="*/ 0 h 39"/>
                  <a:gd name="T4" fmla="*/ 0 w 19"/>
                  <a:gd name="T5" fmla="*/ 189 h 39"/>
                  <a:gd name="T6" fmla="*/ 0 w 19"/>
                  <a:gd name="T7" fmla="*/ 557 h 39"/>
                  <a:gd name="T8" fmla="*/ 181 w 19"/>
                  <a:gd name="T9" fmla="*/ 725 h 39"/>
                  <a:gd name="T10" fmla="*/ 337 w 19"/>
                  <a:gd name="T11" fmla="*/ 557 h 39"/>
                  <a:gd name="T12" fmla="*/ 337 w 19"/>
                  <a:gd name="T13" fmla="*/ 189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a:lstStyle/>
              <a:p>
                <a:endParaRPr lang="en-US"/>
              </a:p>
            </p:txBody>
          </p:sp>
          <p:sp>
            <p:nvSpPr>
              <p:cNvPr id="8237" name="Freeform 301"/>
              <p:cNvSpPr>
                <a:spLocks/>
              </p:cNvSpPr>
              <p:nvPr/>
            </p:nvSpPr>
            <p:spPr bwMode="invGray">
              <a:xfrm>
                <a:off x="494" y="407"/>
                <a:ext cx="39" cy="136"/>
              </a:xfrm>
              <a:custGeom>
                <a:avLst/>
                <a:gdLst>
                  <a:gd name="T0" fmla="*/ 337 w 19"/>
                  <a:gd name="T1" fmla="*/ 176 h 65"/>
                  <a:gd name="T2" fmla="*/ 156 w 19"/>
                  <a:gd name="T3" fmla="*/ 0 h 65"/>
                  <a:gd name="T4" fmla="*/ 0 w 19"/>
                  <a:gd name="T5" fmla="*/ 176 h 65"/>
                  <a:gd name="T6" fmla="*/ 0 w 19"/>
                  <a:gd name="T7" fmla="*/ 1073 h 65"/>
                  <a:gd name="T8" fmla="*/ 156 w 19"/>
                  <a:gd name="T9" fmla="*/ 1247 h 65"/>
                  <a:gd name="T10" fmla="*/ 337 w 19"/>
                  <a:gd name="T11" fmla="*/ 1073 h 65"/>
                  <a:gd name="T12" fmla="*/ 337 w 19"/>
                  <a:gd name="T13" fmla="*/ 176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a:lstStyle/>
              <a:p>
                <a:endParaRPr lang="en-US"/>
              </a:p>
            </p:txBody>
          </p:sp>
          <p:sp>
            <p:nvSpPr>
              <p:cNvPr id="8238" name="Freeform 302"/>
              <p:cNvSpPr>
                <a:spLocks/>
              </p:cNvSpPr>
              <p:nvPr/>
            </p:nvSpPr>
            <p:spPr bwMode="invGray">
              <a:xfrm>
                <a:off x="601" y="333"/>
                <a:ext cx="39" cy="249"/>
              </a:xfrm>
              <a:custGeom>
                <a:avLst/>
                <a:gdLst>
                  <a:gd name="T0" fmla="*/ 337 w 19"/>
                  <a:gd name="T1" fmla="*/ 168 h 120"/>
                  <a:gd name="T2" fmla="*/ 181 w 19"/>
                  <a:gd name="T3" fmla="*/ 0 h 120"/>
                  <a:gd name="T4" fmla="*/ 0 w 19"/>
                  <a:gd name="T5" fmla="*/ 168 h 120"/>
                  <a:gd name="T6" fmla="*/ 0 w 19"/>
                  <a:gd name="T7" fmla="*/ 2054 h 120"/>
                  <a:gd name="T8" fmla="*/ 181 w 19"/>
                  <a:gd name="T9" fmla="*/ 2226 h 120"/>
                  <a:gd name="T10" fmla="*/ 337 w 19"/>
                  <a:gd name="T11" fmla="*/ 2054 h 120"/>
                  <a:gd name="T12" fmla="*/ 337 w 19"/>
                  <a:gd name="T13" fmla="*/ 168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a:lstStyle/>
              <a:p>
                <a:endParaRPr lang="en-US"/>
              </a:p>
            </p:txBody>
          </p:sp>
          <p:sp>
            <p:nvSpPr>
              <p:cNvPr id="8239" name="Freeform 303"/>
              <p:cNvSpPr>
                <a:spLocks/>
              </p:cNvSpPr>
              <p:nvPr/>
            </p:nvSpPr>
            <p:spPr bwMode="invGray">
              <a:xfrm>
                <a:off x="711" y="407"/>
                <a:ext cx="39" cy="136"/>
              </a:xfrm>
              <a:custGeom>
                <a:avLst/>
                <a:gdLst>
                  <a:gd name="T0" fmla="*/ 337 w 19"/>
                  <a:gd name="T1" fmla="*/ 176 h 65"/>
                  <a:gd name="T2" fmla="*/ 156 w 19"/>
                  <a:gd name="T3" fmla="*/ 0 h 65"/>
                  <a:gd name="T4" fmla="*/ 0 w 19"/>
                  <a:gd name="T5" fmla="*/ 176 h 65"/>
                  <a:gd name="T6" fmla="*/ 0 w 19"/>
                  <a:gd name="T7" fmla="*/ 1073 h 65"/>
                  <a:gd name="T8" fmla="*/ 156 w 19"/>
                  <a:gd name="T9" fmla="*/ 1247 h 65"/>
                  <a:gd name="T10" fmla="*/ 337 w 19"/>
                  <a:gd name="T11" fmla="*/ 1073 h 65"/>
                  <a:gd name="T12" fmla="*/ 337 w 19"/>
                  <a:gd name="T13" fmla="*/ 176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a:lstStyle/>
              <a:p>
                <a:endParaRPr lang="en-US"/>
              </a:p>
            </p:txBody>
          </p:sp>
          <p:sp>
            <p:nvSpPr>
              <p:cNvPr id="8240" name="Freeform 304"/>
              <p:cNvSpPr>
                <a:spLocks/>
              </p:cNvSpPr>
              <p:nvPr/>
            </p:nvSpPr>
            <p:spPr bwMode="invGray">
              <a:xfrm>
                <a:off x="818" y="462"/>
                <a:ext cx="42" cy="81"/>
              </a:xfrm>
              <a:custGeom>
                <a:avLst/>
                <a:gdLst>
                  <a:gd name="T0" fmla="*/ 388 w 20"/>
                  <a:gd name="T1" fmla="*/ 189 h 39"/>
                  <a:gd name="T2" fmla="*/ 193 w 20"/>
                  <a:gd name="T3" fmla="*/ 0 h 39"/>
                  <a:gd name="T4" fmla="*/ 0 w 20"/>
                  <a:gd name="T5" fmla="*/ 189 h 39"/>
                  <a:gd name="T6" fmla="*/ 0 w 20"/>
                  <a:gd name="T7" fmla="*/ 557 h 39"/>
                  <a:gd name="T8" fmla="*/ 193 w 20"/>
                  <a:gd name="T9" fmla="*/ 725 h 39"/>
                  <a:gd name="T10" fmla="*/ 388 w 20"/>
                  <a:gd name="T11" fmla="*/ 557 h 39"/>
                  <a:gd name="T12" fmla="*/ 388 w 20"/>
                  <a:gd name="T13" fmla="*/ 189 h 39"/>
                  <a:gd name="T14" fmla="*/ 0 60000 65536"/>
                  <a:gd name="T15" fmla="*/ 0 60000 65536"/>
                  <a:gd name="T16" fmla="*/ 0 60000 65536"/>
                  <a:gd name="T17" fmla="*/ 0 60000 65536"/>
                  <a:gd name="T18" fmla="*/ 0 60000 65536"/>
                  <a:gd name="T19" fmla="*/ 0 60000 65536"/>
                  <a:gd name="T20" fmla="*/ 0 60000 65536"/>
                  <a:gd name="T21" fmla="*/ 0 w 20"/>
                  <a:gd name="T22" fmla="*/ 0 h 39"/>
                  <a:gd name="T23" fmla="*/ 20 w 20"/>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a:lstStyle/>
              <a:p>
                <a:endParaRPr lang="en-US"/>
              </a:p>
            </p:txBody>
          </p:sp>
          <p:sp>
            <p:nvSpPr>
              <p:cNvPr id="8241" name="Freeform 305"/>
              <p:cNvSpPr>
                <a:spLocks/>
              </p:cNvSpPr>
              <p:nvPr/>
            </p:nvSpPr>
            <p:spPr bwMode="invGray">
              <a:xfrm>
                <a:off x="928" y="407"/>
                <a:ext cx="39" cy="136"/>
              </a:xfrm>
              <a:custGeom>
                <a:avLst/>
                <a:gdLst>
                  <a:gd name="T0" fmla="*/ 337 w 19"/>
                  <a:gd name="T1" fmla="*/ 176 h 65"/>
                  <a:gd name="T2" fmla="*/ 181 w 19"/>
                  <a:gd name="T3" fmla="*/ 0 h 65"/>
                  <a:gd name="T4" fmla="*/ 0 w 19"/>
                  <a:gd name="T5" fmla="*/ 176 h 65"/>
                  <a:gd name="T6" fmla="*/ 0 w 19"/>
                  <a:gd name="T7" fmla="*/ 1073 h 65"/>
                  <a:gd name="T8" fmla="*/ 181 w 19"/>
                  <a:gd name="T9" fmla="*/ 1247 h 65"/>
                  <a:gd name="T10" fmla="*/ 337 w 19"/>
                  <a:gd name="T11" fmla="*/ 1073 h 65"/>
                  <a:gd name="T12" fmla="*/ 337 w 19"/>
                  <a:gd name="T13" fmla="*/ 176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a:lstStyle/>
              <a:p>
                <a:endParaRPr lang="en-US"/>
              </a:p>
            </p:txBody>
          </p:sp>
          <p:sp>
            <p:nvSpPr>
              <p:cNvPr id="8242" name="Freeform 306"/>
              <p:cNvSpPr>
                <a:spLocks/>
              </p:cNvSpPr>
              <p:nvPr/>
            </p:nvSpPr>
            <p:spPr bwMode="invGray">
              <a:xfrm>
                <a:off x="1037" y="333"/>
                <a:ext cx="40" cy="249"/>
              </a:xfrm>
              <a:custGeom>
                <a:avLst/>
                <a:gdLst>
                  <a:gd name="T0" fmla="*/ 373 w 19"/>
                  <a:gd name="T1" fmla="*/ 168 h 120"/>
                  <a:gd name="T2" fmla="*/ 177 w 19"/>
                  <a:gd name="T3" fmla="*/ 0 h 120"/>
                  <a:gd name="T4" fmla="*/ 0 w 19"/>
                  <a:gd name="T5" fmla="*/ 168 h 120"/>
                  <a:gd name="T6" fmla="*/ 0 w 19"/>
                  <a:gd name="T7" fmla="*/ 2054 h 120"/>
                  <a:gd name="T8" fmla="*/ 177 w 19"/>
                  <a:gd name="T9" fmla="*/ 2226 h 120"/>
                  <a:gd name="T10" fmla="*/ 373 w 19"/>
                  <a:gd name="T11" fmla="*/ 2054 h 120"/>
                  <a:gd name="T12" fmla="*/ 373 w 19"/>
                  <a:gd name="T13" fmla="*/ 168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a:lstStyle/>
              <a:p>
                <a:endParaRPr lang="en-US"/>
              </a:p>
            </p:txBody>
          </p:sp>
          <p:sp>
            <p:nvSpPr>
              <p:cNvPr id="8243" name="Freeform 307"/>
              <p:cNvSpPr>
                <a:spLocks/>
              </p:cNvSpPr>
              <p:nvPr/>
            </p:nvSpPr>
            <p:spPr bwMode="invGray">
              <a:xfrm>
                <a:off x="1145" y="407"/>
                <a:ext cx="39" cy="136"/>
              </a:xfrm>
              <a:custGeom>
                <a:avLst/>
                <a:gdLst>
                  <a:gd name="T0" fmla="*/ 337 w 19"/>
                  <a:gd name="T1" fmla="*/ 176 h 65"/>
                  <a:gd name="T2" fmla="*/ 181 w 19"/>
                  <a:gd name="T3" fmla="*/ 0 h 65"/>
                  <a:gd name="T4" fmla="*/ 0 w 19"/>
                  <a:gd name="T5" fmla="*/ 176 h 65"/>
                  <a:gd name="T6" fmla="*/ 0 w 19"/>
                  <a:gd name="T7" fmla="*/ 1073 h 65"/>
                  <a:gd name="T8" fmla="*/ 181 w 19"/>
                  <a:gd name="T9" fmla="*/ 1247 h 65"/>
                  <a:gd name="T10" fmla="*/ 337 w 19"/>
                  <a:gd name="T11" fmla="*/ 1073 h 65"/>
                  <a:gd name="T12" fmla="*/ 337 w 19"/>
                  <a:gd name="T13" fmla="*/ 176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a:lstStyle/>
              <a:p>
                <a:endParaRPr lang="en-US"/>
              </a:p>
            </p:txBody>
          </p:sp>
          <p:sp>
            <p:nvSpPr>
              <p:cNvPr id="8244" name="Freeform 308"/>
              <p:cNvSpPr>
                <a:spLocks/>
              </p:cNvSpPr>
              <p:nvPr/>
            </p:nvSpPr>
            <p:spPr bwMode="invGray">
              <a:xfrm>
                <a:off x="1254" y="462"/>
                <a:ext cx="40" cy="81"/>
              </a:xfrm>
              <a:custGeom>
                <a:avLst/>
                <a:gdLst>
                  <a:gd name="T0" fmla="*/ 373 w 19"/>
                  <a:gd name="T1" fmla="*/ 189 h 39"/>
                  <a:gd name="T2" fmla="*/ 177 w 19"/>
                  <a:gd name="T3" fmla="*/ 0 h 39"/>
                  <a:gd name="T4" fmla="*/ 0 w 19"/>
                  <a:gd name="T5" fmla="*/ 189 h 39"/>
                  <a:gd name="T6" fmla="*/ 0 w 19"/>
                  <a:gd name="T7" fmla="*/ 557 h 39"/>
                  <a:gd name="T8" fmla="*/ 177 w 19"/>
                  <a:gd name="T9" fmla="*/ 725 h 39"/>
                  <a:gd name="T10" fmla="*/ 373 w 19"/>
                  <a:gd name="T11" fmla="*/ 557 h 39"/>
                  <a:gd name="T12" fmla="*/ 373 w 19"/>
                  <a:gd name="T13" fmla="*/ 189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a:lstStyle/>
              <a:p>
                <a:endParaRPr lang="en-US"/>
              </a:p>
            </p:txBody>
          </p:sp>
        </p:grpSp>
      </p:grpSp>
      <p:grpSp>
        <p:nvGrpSpPr>
          <p:cNvPr id="31" name="Group 188"/>
          <p:cNvGrpSpPr>
            <a:grpSpLocks/>
          </p:cNvGrpSpPr>
          <p:nvPr/>
        </p:nvGrpSpPr>
        <p:grpSpPr bwMode="auto">
          <a:xfrm>
            <a:off x="3063875" y="1449388"/>
            <a:ext cx="3019425" cy="1816100"/>
            <a:chOff x="1930" y="913"/>
            <a:chExt cx="1902" cy="1144"/>
          </a:xfrm>
        </p:grpSpPr>
        <p:grpSp>
          <p:nvGrpSpPr>
            <p:cNvPr id="1731872" name="Group 189"/>
            <p:cNvGrpSpPr>
              <a:grpSpLocks/>
            </p:cNvGrpSpPr>
            <p:nvPr/>
          </p:nvGrpSpPr>
          <p:grpSpPr bwMode="auto">
            <a:xfrm>
              <a:off x="1930" y="913"/>
              <a:ext cx="1902" cy="432"/>
              <a:chOff x="1930" y="913"/>
              <a:chExt cx="1902" cy="432"/>
            </a:xfrm>
          </p:grpSpPr>
          <p:sp>
            <p:nvSpPr>
              <p:cNvPr id="8222" name="Text Box 190"/>
              <p:cNvSpPr txBox="1">
                <a:spLocks noChangeArrowheads="1"/>
              </p:cNvSpPr>
              <p:nvPr/>
            </p:nvSpPr>
            <p:spPr bwMode="auto">
              <a:xfrm>
                <a:off x="3408" y="1025"/>
                <a:ext cx="424" cy="208"/>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800">
                    <a:solidFill>
                      <a:srgbClr val="FFFFFF"/>
                    </a:solidFill>
                  </a:rPr>
                  <a:t>1987</a:t>
                </a:r>
              </a:p>
            </p:txBody>
          </p:sp>
          <p:sp>
            <p:nvSpPr>
              <p:cNvPr id="8223" name="Text Box 191"/>
              <p:cNvSpPr txBox="1">
                <a:spLocks noChangeArrowheads="1"/>
              </p:cNvSpPr>
              <p:nvPr/>
            </p:nvSpPr>
            <p:spPr bwMode="auto">
              <a:xfrm>
                <a:off x="1930" y="1025"/>
                <a:ext cx="424" cy="208"/>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800">
                    <a:solidFill>
                      <a:srgbClr val="FFFFFF"/>
                    </a:solidFill>
                  </a:rPr>
                  <a:t>1985</a:t>
                </a:r>
              </a:p>
            </p:txBody>
          </p:sp>
          <p:sp>
            <p:nvSpPr>
              <p:cNvPr id="8224" name="Text Box 192"/>
              <p:cNvSpPr txBox="1">
                <a:spLocks noChangeArrowheads="1"/>
              </p:cNvSpPr>
              <p:nvPr/>
            </p:nvSpPr>
            <p:spPr bwMode="auto">
              <a:xfrm>
                <a:off x="2443" y="913"/>
                <a:ext cx="888" cy="432"/>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4400">
                    <a:solidFill>
                      <a:schemeClr val="tx1"/>
                    </a:solidFill>
                  </a:rPr>
                  <a:t>1986</a:t>
                </a:r>
              </a:p>
            </p:txBody>
          </p:sp>
        </p:grpSp>
        <p:sp>
          <p:nvSpPr>
            <p:cNvPr id="8220" name="Text Box 193"/>
            <p:cNvSpPr txBox="1">
              <a:spLocks noChangeArrowheads="1"/>
            </p:cNvSpPr>
            <p:nvPr/>
          </p:nvSpPr>
          <p:spPr bwMode="auto">
            <a:xfrm>
              <a:off x="2812" y="1590"/>
              <a:ext cx="148" cy="225"/>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2000">
                  <a:solidFill>
                    <a:schemeClr val="folHlink"/>
                  </a:solidFill>
                </a:rPr>
                <a:t> </a:t>
              </a:r>
            </a:p>
          </p:txBody>
        </p:sp>
        <p:sp>
          <p:nvSpPr>
            <p:cNvPr id="8221" name="Text Box 194"/>
            <p:cNvSpPr txBox="1">
              <a:spLocks noChangeArrowheads="1"/>
            </p:cNvSpPr>
            <p:nvPr/>
          </p:nvSpPr>
          <p:spPr bwMode="auto">
            <a:xfrm>
              <a:off x="2790" y="1832"/>
              <a:ext cx="193" cy="225"/>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2000">
                  <a:solidFill>
                    <a:schemeClr val="folHlink"/>
                  </a:solidFill>
                </a:rPr>
                <a:t>4</a:t>
              </a:r>
            </a:p>
          </p:txBody>
        </p:sp>
      </p:grpSp>
      <p:sp>
        <p:nvSpPr>
          <p:cNvPr id="8217" name="Text Box 266"/>
          <p:cNvSpPr txBox="1">
            <a:spLocks noChangeArrowheads="1"/>
          </p:cNvSpPr>
          <p:nvPr/>
        </p:nvSpPr>
        <p:spPr bwMode="auto">
          <a:xfrm>
            <a:off x="4394200" y="1201738"/>
            <a:ext cx="423863" cy="303212"/>
          </a:xfrm>
          <a:prstGeom prst="rect">
            <a:avLst/>
          </a:prstGeom>
          <a:noFill/>
          <a:ln w="19050" algn="ctr">
            <a:noFill/>
            <a:miter lim="800000"/>
            <a:headEnd/>
            <a:tailEnd/>
          </a:ln>
        </p:spPr>
        <p:txBody>
          <a:bodyPr wrap="none" lIns="82124" tIns="41061" rIns="82124" bIns="41061">
            <a:spAutoFit/>
          </a:bodyPr>
          <a:lstStyle/>
          <a:p>
            <a:pPr algn="ctr" defTabSz="814388" eaLnBrk="0" hangingPunct="0">
              <a:lnSpc>
                <a:spcPct val="90000"/>
              </a:lnSpc>
            </a:pPr>
            <a:r>
              <a:rPr lang="en-US" sz="1600">
                <a:solidFill>
                  <a:srgbClr val="969696"/>
                </a:solidFill>
              </a:rPr>
              <a:t>FY</a:t>
            </a:r>
          </a:p>
        </p:txBody>
      </p:sp>
    </p:spTree>
  </p:cSld>
  <p:clrMapOvr>
    <a:masterClrMapping/>
  </p:clrMapOvr>
  <p:transition spd="slow" advClick="0" advTm="4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5.55556E-7 2.96296E-6 L -1.00052 2.96296E-6 " pathEditMode="relative" rAng="0" ptsTypes="AA">
                                      <p:cBhvr>
                                        <p:cTn id="6" dur="3000" fill="hold"/>
                                        <p:tgtEl>
                                          <p:spTgt spid="15"/>
                                        </p:tgtEl>
                                        <p:attrNameLst>
                                          <p:attrName>ppt_x</p:attrName>
                                          <p:attrName>ppt_y</p:attrName>
                                        </p:attrNameLst>
                                      </p:cBhvr>
                                      <p:rCtr x="-500" y="0"/>
                                    </p:animMotion>
                                  </p:childTnLst>
                                </p:cTn>
                              </p:par>
                              <p:par>
                                <p:cTn id="7" presetID="35" presetClass="path" presetSubtype="0" accel="50000" decel="50000" fill="hold" nodeType="withEffect">
                                  <p:stCondLst>
                                    <p:cond delay="0"/>
                                  </p:stCondLst>
                                  <p:childTnLst>
                                    <p:animMotion origin="layout" path="M -3.61111E-6 3.46821E-6 L -0.0677 3.46821E-6 " pathEditMode="relative" rAng="0" ptsTypes="AA">
                                      <p:cBhvr>
                                        <p:cTn id="8" dur="3000" fill="hold"/>
                                        <p:tgtEl>
                                          <p:spTgt spid="5"/>
                                        </p:tgtEl>
                                        <p:attrNameLst>
                                          <p:attrName>ppt_x</p:attrName>
                                          <p:attrName>ppt_y</p:attrName>
                                        </p:attrNameLst>
                                      </p:cBhvr>
                                      <p:rCtr x="-34" y="0"/>
                                    </p:animMotion>
                                  </p:childTnLst>
                                </p:cTn>
                              </p:par>
                              <p:par>
                                <p:cTn id="9" presetID="35" presetClass="path" presetSubtype="0" accel="50000" decel="50000" fill="hold" nodeType="withEffect">
                                  <p:stCondLst>
                                    <p:cond delay="0"/>
                                  </p:stCondLst>
                                  <p:childTnLst>
                                    <p:animMotion origin="layout" path="M 3.61111E-6 3.75723E-6 L -0.06407 3.75723E-6 " pathEditMode="relative" rAng="0" ptsTypes="AA">
                                      <p:cBhvr>
                                        <p:cTn id="10" dur="3000" fill="hold"/>
                                        <p:tgtEl>
                                          <p:spTgt spid="2"/>
                                        </p:tgtEl>
                                        <p:attrNameLst>
                                          <p:attrName>ppt_x</p:attrName>
                                          <p:attrName>ppt_y</p:attrName>
                                        </p:attrNameLst>
                                      </p:cBhvr>
                                      <p:rCtr x="-32" y="0"/>
                                    </p:animMotion>
                                  </p:childTnLst>
                                </p:cTn>
                              </p:par>
                              <p:par>
                                <p:cTn id="11" presetID="35" presetClass="path" presetSubtype="0" accel="50000" decel="50000" fill="hold" nodeType="withEffect">
                                  <p:stCondLst>
                                    <p:cond delay="0"/>
                                  </p:stCondLst>
                                  <p:childTnLst>
                                    <p:animMotion origin="layout" path="M 4.72222E-6 -5.83063E-7 L -0.06112 -5.83063E-7 " pathEditMode="relative" rAng="0" ptsTypes="AA">
                                      <p:cBhvr>
                                        <p:cTn id="12" dur="3000" fill="hold"/>
                                        <p:tgtEl>
                                          <p:spTgt spid="3"/>
                                        </p:tgtEl>
                                        <p:attrNameLst>
                                          <p:attrName>ppt_x</p:attrName>
                                          <p:attrName>ppt_y</p:attrName>
                                        </p:attrNameLst>
                                      </p:cBhvr>
                                      <p:rCtr x="-31" y="0"/>
                                    </p:animMotion>
                                  </p:childTnLst>
                                </p:cTn>
                              </p:par>
                              <p:par>
                                <p:cTn id="13" presetID="35" presetClass="path" presetSubtype="0" accel="50000" decel="50000" fill="hold" nodeType="withEffect">
                                  <p:stCondLst>
                                    <p:cond delay="0"/>
                                  </p:stCondLst>
                                  <p:childTnLst>
                                    <p:animMotion origin="layout" path="M 2.77778E-7 3.46821E-6 L -0.06285 3.46821E-6 " pathEditMode="relative" rAng="0" ptsTypes="AA">
                                      <p:cBhvr>
                                        <p:cTn id="14" dur="3000" fill="hold"/>
                                        <p:tgtEl>
                                          <p:spTgt spid="8"/>
                                        </p:tgtEl>
                                        <p:attrNameLst>
                                          <p:attrName>ppt_x</p:attrName>
                                          <p:attrName>ppt_y</p:attrName>
                                        </p:attrNameLst>
                                      </p:cBhvr>
                                      <p:rCtr x="-31" y="0"/>
                                    </p:animMotion>
                                  </p:childTnLst>
                                </p:cTn>
                              </p:par>
                              <p:par>
                                <p:cTn id="15" presetID="10" presetClass="exit" presetSubtype="0" fill="hold" nodeType="withEffect">
                                  <p:stCondLst>
                                    <p:cond delay="0"/>
                                  </p:stCondLst>
                                  <p:childTnLst>
                                    <p:animEffect transition="out" filter="fade">
                                      <p:cBhvr>
                                        <p:cTn id="16" dur="3000"/>
                                        <p:tgtEl>
                                          <p:spTgt spid="13"/>
                                        </p:tgtEl>
                                      </p:cBhvr>
                                    </p:animEffect>
                                    <p:set>
                                      <p:cBhvr>
                                        <p:cTn id="17" dur="1" fill="hold">
                                          <p:stCondLst>
                                            <p:cond delay="2999"/>
                                          </p:stCondLst>
                                        </p:cTn>
                                        <p:tgtEl>
                                          <p:spTgt spid="13"/>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3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3009900" y="2482850"/>
            <a:ext cx="3741738" cy="850900"/>
            <a:chOff x="1528" y="1564"/>
            <a:chExt cx="2357" cy="536"/>
          </a:xfrm>
        </p:grpSpPr>
        <p:grpSp>
          <p:nvGrpSpPr>
            <p:cNvPr id="3" name="Group 10" descr="Left:  Group 1"/>
            <p:cNvGrpSpPr>
              <a:grpSpLocks/>
            </p:cNvGrpSpPr>
            <p:nvPr/>
          </p:nvGrpSpPr>
          <p:grpSpPr bwMode="auto">
            <a:xfrm>
              <a:off x="2998" y="1564"/>
              <a:ext cx="887" cy="536"/>
              <a:chOff x="3376" y="2324"/>
              <a:chExt cx="887" cy="536"/>
            </a:xfrm>
          </p:grpSpPr>
          <p:grpSp>
            <p:nvGrpSpPr>
              <p:cNvPr id="4" name="Group 11"/>
              <p:cNvGrpSpPr>
                <a:grpSpLocks/>
              </p:cNvGrpSpPr>
              <p:nvPr/>
            </p:nvGrpSpPr>
            <p:grpSpPr bwMode="auto">
              <a:xfrm>
                <a:off x="3376" y="2324"/>
                <a:ext cx="519" cy="536"/>
                <a:chOff x="3376" y="2324"/>
                <a:chExt cx="519" cy="536"/>
              </a:xfrm>
            </p:grpSpPr>
            <p:sp>
              <p:nvSpPr>
                <p:cNvPr id="12561" name="Text Box 12"/>
                <p:cNvSpPr txBox="1">
                  <a:spLocks noChangeArrowheads="1"/>
                </p:cNvSpPr>
                <p:nvPr/>
              </p:nvSpPr>
              <p:spPr bwMode="auto">
                <a:xfrm flipH="1">
                  <a:off x="3376" y="2385"/>
                  <a:ext cx="518" cy="165"/>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pPr>
                  <a:r>
                    <a:rPr lang="en-US">
                      <a:solidFill>
                        <a:srgbClr val="805E0A"/>
                      </a:solidFill>
                    </a:rPr>
                    <a:t>$381M</a:t>
                  </a:r>
                </a:p>
              </p:txBody>
            </p:sp>
            <p:sp>
              <p:nvSpPr>
                <p:cNvPr id="12562" name="Text Box 13"/>
                <p:cNvSpPr txBox="1">
                  <a:spLocks noChangeArrowheads="1"/>
                </p:cNvSpPr>
                <p:nvPr/>
              </p:nvSpPr>
              <p:spPr bwMode="auto">
                <a:xfrm flipH="1">
                  <a:off x="3378" y="2627"/>
                  <a:ext cx="517" cy="165"/>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pPr>
                  <a:r>
                    <a:rPr lang="en-US">
                      <a:solidFill>
                        <a:srgbClr val="805E0A"/>
                      </a:solidFill>
                    </a:rPr>
                    <a:t>875</a:t>
                  </a:r>
                </a:p>
              </p:txBody>
            </p:sp>
            <p:grpSp>
              <p:nvGrpSpPr>
                <p:cNvPr id="5" name="Group 14"/>
                <p:cNvGrpSpPr>
                  <a:grpSpLocks/>
                </p:cNvGrpSpPr>
                <p:nvPr/>
              </p:nvGrpSpPr>
              <p:grpSpPr bwMode="auto">
                <a:xfrm>
                  <a:off x="3450" y="2324"/>
                  <a:ext cx="369" cy="536"/>
                  <a:chOff x="3437" y="2552"/>
                  <a:chExt cx="369" cy="324"/>
                </a:xfrm>
              </p:grpSpPr>
              <p:sp>
                <p:nvSpPr>
                  <p:cNvPr id="12564" name="Line 15"/>
                  <p:cNvSpPr>
                    <a:spLocks noChangeShapeType="1"/>
                  </p:cNvSpPr>
                  <p:nvPr/>
                </p:nvSpPr>
                <p:spPr bwMode="auto">
                  <a:xfrm flipV="1">
                    <a:off x="3437" y="2552"/>
                    <a:ext cx="0" cy="324"/>
                  </a:xfrm>
                  <a:prstGeom prst="line">
                    <a:avLst/>
                  </a:prstGeom>
                  <a:noFill/>
                  <a:ln w="9525">
                    <a:noFill/>
                    <a:round/>
                    <a:headEnd/>
                    <a:tailEnd/>
                  </a:ln>
                </p:spPr>
                <p:txBody>
                  <a:bodyPr wrap="none" lIns="82124" tIns="41061" rIns="82124" bIns="41061">
                    <a:spAutoFit/>
                  </a:bodyPr>
                  <a:lstStyle/>
                  <a:p>
                    <a:endParaRPr lang="en-US"/>
                  </a:p>
                </p:txBody>
              </p:sp>
              <p:sp>
                <p:nvSpPr>
                  <p:cNvPr id="12565" name="Line 16"/>
                  <p:cNvSpPr>
                    <a:spLocks noChangeShapeType="1"/>
                  </p:cNvSpPr>
                  <p:nvPr/>
                </p:nvSpPr>
                <p:spPr bwMode="auto">
                  <a:xfrm flipH="1" flipV="1">
                    <a:off x="3806" y="2552"/>
                    <a:ext cx="0" cy="324"/>
                  </a:xfrm>
                  <a:prstGeom prst="line">
                    <a:avLst/>
                  </a:prstGeom>
                  <a:noFill/>
                  <a:ln w="9525">
                    <a:noFill/>
                    <a:round/>
                    <a:headEnd/>
                    <a:tailEnd/>
                  </a:ln>
                </p:spPr>
                <p:txBody>
                  <a:bodyPr wrap="none" lIns="82124" tIns="41061" rIns="82124" bIns="41061">
                    <a:spAutoFit/>
                  </a:bodyPr>
                  <a:lstStyle/>
                  <a:p>
                    <a:endParaRPr lang="en-US"/>
                  </a:p>
                </p:txBody>
              </p:sp>
            </p:grpSp>
          </p:grpSp>
          <p:grpSp>
            <p:nvGrpSpPr>
              <p:cNvPr id="6" name="Group 17"/>
              <p:cNvGrpSpPr>
                <a:grpSpLocks/>
              </p:cNvGrpSpPr>
              <p:nvPr/>
            </p:nvGrpSpPr>
            <p:grpSpPr bwMode="auto">
              <a:xfrm>
                <a:off x="3744" y="2324"/>
                <a:ext cx="519" cy="536"/>
                <a:chOff x="3376" y="2324"/>
                <a:chExt cx="519" cy="536"/>
              </a:xfrm>
            </p:grpSpPr>
            <p:sp>
              <p:nvSpPr>
                <p:cNvPr id="12556" name="Text Box 18"/>
                <p:cNvSpPr txBox="1">
                  <a:spLocks noChangeArrowheads="1"/>
                </p:cNvSpPr>
                <p:nvPr/>
              </p:nvSpPr>
              <p:spPr bwMode="auto">
                <a:xfrm flipH="1">
                  <a:off x="3376" y="2385"/>
                  <a:ext cx="518" cy="165"/>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pPr>
                  <a:r>
                    <a:rPr lang="en-US">
                      <a:solidFill>
                        <a:srgbClr val="805E0A"/>
                      </a:solidFill>
                    </a:rPr>
                    <a:t>$714M</a:t>
                  </a:r>
                </a:p>
              </p:txBody>
            </p:sp>
            <p:sp>
              <p:nvSpPr>
                <p:cNvPr id="12557" name="Text Box 19"/>
                <p:cNvSpPr txBox="1">
                  <a:spLocks noChangeArrowheads="1"/>
                </p:cNvSpPr>
                <p:nvPr/>
              </p:nvSpPr>
              <p:spPr bwMode="auto">
                <a:xfrm flipH="1">
                  <a:off x="3378" y="2627"/>
                  <a:ext cx="517" cy="165"/>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pPr>
                  <a:r>
                    <a:rPr lang="en-US">
                      <a:solidFill>
                        <a:srgbClr val="805E0A"/>
                      </a:solidFill>
                    </a:rPr>
                    <a:t>1459</a:t>
                  </a:r>
                </a:p>
              </p:txBody>
            </p:sp>
            <p:grpSp>
              <p:nvGrpSpPr>
                <p:cNvPr id="7" name="Group 20"/>
                <p:cNvGrpSpPr>
                  <a:grpSpLocks/>
                </p:cNvGrpSpPr>
                <p:nvPr/>
              </p:nvGrpSpPr>
              <p:grpSpPr bwMode="auto">
                <a:xfrm>
                  <a:off x="3450" y="2324"/>
                  <a:ext cx="369" cy="536"/>
                  <a:chOff x="3437" y="2552"/>
                  <a:chExt cx="369" cy="324"/>
                </a:xfrm>
              </p:grpSpPr>
              <p:sp>
                <p:nvSpPr>
                  <p:cNvPr id="12559" name="Line 21"/>
                  <p:cNvSpPr>
                    <a:spLocks noChangeShapeType="1"/>
                  </p:cNvSpPr>
                  <p:nvPr/>
                </p:nvSpPr>
                <p:spPr bwMode="auto">
                  <a:xfrm flipV="1">
                    <a:off x="3437" y="2552"/>
                    <a:ext cx="0" cy="324"/>
                  </a:xfrm>
                  <a:prstGeom prst="line">
                    <a:avLst/>
                  </a:prstGeom>
                  <a:noFill/>
                  <a:ln w="9525">
                    <a:noFill/>
                    <a:round/>
                    <a:headEnd/>
                    <a:tailEnd/>
                  </a:ln>
                </p:spPr>
                <p:txBody>
                  <a:bodyPr wrap="none" lIns="82124" tIns="41061" rIns="82124" bIns="41061">
                    <a:spAutoFit/>
                  </a:bodyPr>
                  <a:lstStyle/>
                  <a:p>
                    <a:endParaRPr lang="en-US"/>
                  </a:p>
                </p:txBody>
              </p:sp>
              <p:sp>
                <p:nvSpPr>
                  <p:cNvPr id="12560" name="Line 22"/>
                  <p:cNvSpPr>
                    <a:spLocks noChangeShapeType="1"/>
                  </p:cNvSpPr>
                  <p:nvPr/>
                </p:nvSpPr>
                <p:spPr bwMode="auto">
                  <a:xfrm flipH="1" flipV="1">
                    <a:off x="3806" y="2552"/>
                    <a:ext cx="0" cy="324"/>
                  </a:xfrm>
                  <a:prstGeom prst="line">
                    <a:avLst/>
                  </a:prstGeom>
                  <a:noFill/>
                  <a:ln w="9525">
                    <a:noFill/>
                    <a:round/>
                    <a:headEnd/>
                    <a:tailEnd/>
                  </a:ln>
                </p:spPr>
                <p:txBody>
                  <a:bodyPr wrap="none" lIns="82124" tIns="41061" rIns="82124" bIns="41061">
                    <a:spAutoFit/>
                  </a:bodyPr>
                  <a:lstStyle/>
                  <a:p>
                    <a:endParaRPr lang="en-US"/>
                  </a:p>
                </p:txBody>
              </p:sp>
            </p:grpSp>
          </p:grpSp>
        </p:grpSp>
        <p:grpSp>
          <p:nvGrpSpPr>
            <p:cNvPr id="8" name="Group 23" descr="Left:  Group 14"/>
            <p:cNvGrpSpPr>
              <a:grpSpLocks/>
            </p:cNvGrpSpPr>
            <p:nvPr/>
          </p:nvGrpSpPr>
          <p:grpSpPr bwMode="auto">
            <a:xfrm>
              <a:off x="1528" y="1564"/>
              <a:ext cx="887" cy="536"/>
              <a:chOff x="3376" y="2324"/>
              <a:chExt cx="887" cy="536"/>
            </a:xfrm>
          </p:grpSpPr>
          <p:grpSp>
            <p:nvGrpSpPr>
              <p:cNvPr id="9" name="Group 24"/>
              <p:cNvGrpSpPr>
                <a:grpSpLocks/>
              </p:cNvGrpSpPr>
              <p:nvPr/>
            </p:nvGrpSpPr>
            <p:grpSpPr bwMode="auto">
              <a:xfrm>
                <a:off x="3376" y="2324"/>
                <a:ext cx="519" cy="536"/>
                <a:chOff x="3376" y="2324"/>
                <a:chExt cx="519" cy="536"/>
              </a:xfrm>
            </p:grpSpPr>
            <p:sp>
              <p:nvSpPr>
                <p:cNvPr id="12549" name="Text Box 25"/>
                <p:cNvSpPr txBox="1">
                  <a:spLocks noChangeArrowheads="1"/>
                </p:cNvSpPr>
                <p:nvPr/>
              </p:nvSpPr>
              <p:spPr bwMode="auto">
                <a:xfrm flipH="1">
                  <a:off x="3376" y="2385"/>
                  <a:ext cx="518" cy="165"/>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pPr>
                  <a:r>
                    <a:rPr lang="en-US">
                      <a:solidFill>
                        <a:srgbClr val="805E0A"/>
                      </a:solidFill>
                    </a:rPr>
                    <a:t>$69M</a:t>
                  </a:r>
                </a:p>
              </p:txBody>
            </p:sp>
            <p:sp>
              <p:nvSpPr>
                <p:cNvPr id="12550" name="Text Box 26"/>
                <p:cNvSpPr txBox="1">
                  <a:spLocks noChangeArrowheads="1"/>
                </p:cNvSpPr>
                <p:nvPr/>
              </p:nvSpPr>
              <p:spPr bwMode="auto">
                <a:xfrm flipH="1">
                  <a:off x="3378" y="2627"/>
                  <a:ext cx="517" cy="165"/>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pPr>
                  <a:r>
                    <a:rPr lang="en-US">
                      <a:solidFill>
                        <a:srgbClr val="805E0A"/>
                      </a:solidFill>
                    </a:rPr>
                    <a:t>251</a:t>
                  </a:r>
                </a:p>
              </p:txBody>
            </p:sp>
            <p:grpSp>
              <p:nvGrpSpPr>
                <p:cNvPr id="10" name="Group 27"/>
                <p:cNvGrpSpPr>
                  <a:grpSpLocks/>
                </p:cNvGrpSpPr>
                <p:nvPr/>
              </p:nvGrpSpPr>
              <p:grpSpPr bwMode="auto">
                <a:xfrm>
                  <a:off x="3450" y="2324"/>
                  <a:ext cx="369" cy="536"/>
                  <a:chOff x="3437" y="2552"/>
                  <a:chExt cx="369" cy="324"/>
                </a:xfrm>
              </p:grpSpPr>
              <p:sp>
                <p:nvSpPr>
                  <p:cNvPr id="12552" name="Line 28"/>
                  <p:cNvSpPr>
                    <a:spLocks noChangeShapeType="1"/>
                  </p:cNvSpPr>
                  <p:nvPr/>
                </p:nvSpPr>
                <p:spPr bwMode="auto">
                  <a:xfrm flipV="1">
                    <a:off x="3437" y="2552"/>
                    <a:ext cx="0" cy="324"/>
                  </a:xfrm>
                  <a:prstGeom prst="line">
                    <a:avLst/>
                  </a:prstGeom>
                  <a:noFill/>
                  <a:ln w="9525">
                    <a:noFill/>
                    <a:round/>
                    <a:headEnd/>
                    <a:tailEnd/>
                  </a:ln>
                </p:spPr>
                <p:txBody>
                  <a:bodyPr wrap="none" lIns="82124" tIns="41061" rIns="82124" bIns="41061">
                    <a:spAutoFit/>
                  </a:bodyPr>
                  <a:lstStyle/>
                  <a:p>
                    <a:endParaRPr lang="en-US"/>
                  </a:p>
                </p:txBody>
              </p:sp>
              <p:sp>
                <p:nvSpPr>
                  <p:cNvPr id="12553" name="Line 29"/>
                  <p:cNvSpPr>
                    <a:spLocks noChangeShapeType="1"/>
                  </p:cNvSpPr>
                  <p:nvPr/>
                </p:nvSpPr>
                <p:spPr bwMode="auto">
                  <a:xfrm flipH="1" flipV="1">
                    <a:off x="3806" y="2552"/>
                    <a:ext cx="0" cy="324"/>
                  </a:xfrm>
                  <a:prstGeom prst="line">
                    <a:avLst/>
                  </a:prstGeom>
                  <a:noFill/>
                  <a:ln w="9525">
                    <a:noFill/>
                    <a:round/>
                    <a:headEnd/>
                    <a:tailEnd/>
                  </a:ln>
                </p:spPr>
                <p:txBody>
                  <a:bodyPr wrap="none" lIns="82124" tIns="41061" rIns="82124" bIns="41061">
                    <a:spAutoFit/>
                  </a:bodyPr>
                  <a:lstStyle/>
                  <a:p>
                    <a:endParaRPr lang="en-US"/>
                  </a:p>
                </p:txBody>
              </p:sp>
            </p:grpSp>
          </p:grpSp>
          <p:grpSp>
            <p:nvGrpSpPr>
              <p:cNvPr id="11" name="Group 30"/>
              <p:cNvGrpSpPr>
                <a:grpSpLocks/>
              </p:cNvGrpSpPr>
              <p:nvPr/>
            </p:nvGrpSpPr>
            <p:grpSpPr bwMode="auto">
              <a:xfrm>
                <a:off x="3744" y="2324"/>
                <a:ext cx="519" cy="536"/>
                <a:chOff x="3376" y="2324"/>
                <a:chExt cx="519" cy="536"/>
              </a:xfrm>
            </p:grpSpPr>
            <p:sp>
              <p:nvSpPr>
                <p:cNvPr id="12544" name="Text Box 31"/>
                <p:cNvSpPr txBox="1">
                  <a:spLocks noChangeArrowheads="1"/>
                </p:cNvSpPr>
                <p:nvPr/>
              </p:nvSpPr>
              <p:spPr bwMode="auto">
                <a:xfrm flipH="1">
                  <a:off x="3376" y="2385"/>
                  <a:ext cx="518" cy="165"/>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pPr>
                  <a:r>
                    <a:rPr lang="en-US">
                      <a:solidFill>
                        <a:srgbClr val="805E0A"/>
                      </a:solidFill>
                    </a:rPr>
                    <a:t>$183M</a:t>
                  </a:r>
                </a:p>
              </p:txBody>
            </p:sp>
            <p:sp>
              <p:nvSpPr>
                <p:cNvPr id="12545" name="Text Box 32"/>
                <p:cNvSpPr txBox="1">
                  <a:spLocks noChangeArrowheads="1"/>
                </p:cNvSpPr>
                <p:nvPr/>
              </p:nvSpPr>
              <p:spPr bwMode="auto">
                <a:xfrm flipH="1">
                  <a:off x="3378" y="2627"/>
                  <a:ext cx="517" cy="165"/>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pPr>
                  <a:r>
                    <a:rPr lang="en-US">
                      <a:solidFill>
                        <a:srgbClr val="805E0A"/>
                      </a:solidFill>
                    </a:rPr>
                    <a:t>503</a:t>
                  </a:r>
                </a:p>
              </p:txBody>
            </p:sp>
            <p:grpSp>
              <p:nvGrpSpPr>
                <p:cNvPr id="12" name="Group 33"/>
                <p:cNvGrpSpPr>
                  <a:grpSpLocks/>
                </p:cNvGrpSpPr>
                <p:nvPr/>
              </p:nvGrpSpPr>
              <p:grpSpPr bwMode="auto">
                <a:xfrm>
                  <a:off x="3450" y="2324"/>
                  <a:ext cx="369" cy="536"/>
                  <a:chOff x="3437" y="2552"/>
                  <a:chExt cx="369" cy="324"/>
                </a:xfrm>
              </p:grpSpPr>
              <p:sp>
                <p:nvSpPr>
                  <p:cNvPr id="12547" name="Line 34"/>
                  <p:cNvSpPr>
                    <a:spLocks noChangeShapeType="1"/>
                  </p:cNvSpPr>
                  <p:nvPr/>
                </p:nvSpPr>
                <p:spPr bwMode="auto">
                  <a:xfrm flipV="1">
                    <a:off x="3437" y="2552"/>
                    <a:ext cx="0" cy="324"/>
                  </a:xfrm>
                  <a:prstGeom prst="line">
                    <a:avLst/>
                  </a:prstGeom>
                  <a:noFill/>
                  <a:ln w="9525">
                    <a:noFill/>
                    <a:round/>
                    <a:headEnd/>
                    <a:tailEnd/>
                  </a:ln>
                </p:spPr>
                <p:txBody>
                  <a:bodyPr wrap="none" lIns="82124" tIns="41061" rIns="82124" bIns="41061">
                    <a:spAutoFit/>
                  </a:bodyPr>
                  <a:lstStyle/>
                  <a:p>
                    <a:endParaRPr lang="en-US"/>
                  </a:p>
                </p:txBody>
              </p:sp>
              <p:sp>
                <p:nvSpPr>
                  <p:cNvPr id="12548" name="Line 35"/>
                  <p:cNvSpPr>
                    <a:spLocks noChangeShapeType="1"/>
                  </p:cNvSpPr>
                  <p:nvPr/>
                </p:nvSpPr>
                <p:spPr bwMode="auto">
                  <a:xfrm flipH="1" flipV="1">
                    <a:off x="3806" y="2552"/>
                    <a:ext cx="0" cy="324"/>
                  </a:xfrm>
                  <a:prstGeom prst="line">
                    <a:avLst/>
                  </a:prstGeom>
                  <a:noFill/>
                  <a:ln w="9525">
                    <a:noFill/>
                    <a:round/>
                    <a:headEnd/>
                    <a:tailEnd/>
                  </a:ln>
                </p:spPr>
                <p:txBody>
                  <a:bodyPr wrap="none" lIns="82124" tIns="41061" rIns="82124" bIns="41061">
                    <a:spAutoFit/>
                  </a:bodyPr>
                  <a:lstStyle/>
                  <a:p>
                    <a:endParaRPr lang="en-US"/>
                  </a:p>
                </p:txBody>
              </p:sp>
            </p:grpSp>
          </p:grpSp>
        </p:grpSp>
      </p:grpSp>
      <p:grpSp>
        <p:nvGrpSpPr>
          <p:cNvPr id="13" name="Group 36" descr="Left:  Group 53"/>
          <p:cNvGrpSpPr>
            <a:grpSpLocks/>
          </p:cNvGrpSpPr>
          <p:nvPr/>
        </p:nvGrpSpPr>
        <p:grpSpPr bwMode="auto">
          <a:xfrm>
            <a:off x="-373063" y="1543050"/>
            <a:ext cx="14020801" cy="514350"/>
            <a:chOff x="1967" y="3089"/>
            <a:chExt cx="8832" cy="324"/>
          </a:xfrm>
        </p:grpSpPr>
        <p:grpSp>
          <p:nvGrpSpPr>
            <p:cNvPr id="14" name="Group 37"/>
            <p:cNvGrpSpPr>
              <a:grpSpLocks/>
            </p:cNvGrpSpPr>
            <p:nvPr/>
          </p:nvGrpSpPr>
          <p:grpSpPr bwMode="auto">
            <a:xfrm>
              <a:off x="1971" y="3164"/>
              <a:ext cx="8703" cy="173"/>
              <a:chOff x="200" y="3177"/>
              <a:chExt cx="8703" cy="173"/>
            </a:xfrm>
          </p:grpSpPr>
          <p:sp>
            <p:nvSpPr>
              <p:cNvPr id="12516" name="Text Box 38"/>
              <p:cNvSpPr txBox="1">
                <a:spLocks noChangeArrowheads="1"/>
              </p:cNvSpPr>
              <p:nvPr/>
            </p:nvSpPr>
            <p:spPr bwMode="auto">
              <a:xfrm flipH="1">
                <a:off x="3640"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2517" name="Text Box 39"/>
              <p:cNvSpPr txBox="1">
                <a:spLocks noChangeArrowheads="1"/>
              </p:cNvSpPr>
              <p:nvPr/>
            </p:nvSpPr>
            <p:spPr bwMode="auto">
              <a:xfrm flipH="1">
                <a:off x="4745"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2518" name="Text Box 40"/>
              <p:cNvSpPr txBox="1">
                <a:spLocks noChangeArrowheads="1"/>
              </p:cNvSpPr>
              <p:nvPr/>
            </p:nvSpPr>
            <p:spPr bwMode="auto">
              <a:xfrm flipH="1">
                <a:off x="4376"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2519" name="Text Box 41"/>
              <p:cNvSpPr txBox="1">
                <a:spLocks noChangeArrowheads="1"/>
              </p:cNvSpPr>
              <p:nvPr/>
            </p:nvSpPr>
            <p:spPr bwMode="auto">
              <a:xfrm flipH="1">
                <a:off x="5113"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2520" name="Text Box 42"/>
              <p:cNvSpPr txBox="1">
                <a:spLocks noChangeArrowheads="1"/>
              </p:cNvSpPr>
              <p:nvPr/>
            </p:nvSpPr>
            <p:spPr bwMode="auto">
              <a:xfrm flipH="1">
                <a:off x="4008"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2521" name="Text Box 43"/>
              <p:cNvSpPr txBox="1">
                <a:spLocks noChangeArrowheads="1"/>
              </p:cNvSpPr>
              <p:nvPr/>
            </p:nvSpPr>
            <p:spPr bwMode="auto">
              <a:xfrm flipH="1">
                <a:off x="6219"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2522" name="Text Box 44"/>
              <p:cNvSpPr txBox="1">
                <a:spLocks noChangeArrowheads="1"/>
              </p:cNvSpPr>
              <p:nvPr/>
            </p:nvSpPr>
            <p:spPr bwMode="auto">
              <a:xfrm flipH="1">
                <a:off x="5850"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2523" name="Text Box 45"/>
              <p:cNvSpPr txBox="1">
                <a:spLocks noChangeArrowheads="1"/>
              </p:cNvSpPr>
              <p:nvPr/>
            </p:nvSpPr>
            <p:spPr bwMode="auto">
              <a:xfrm flipH="1">
                <a:off x="5482"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2524" name="Text Box 46"/>
              <p:cNvSpPr txBox="1">
                <a:spLocks noChangeArrowheads="1"/>
              </p:cNvSpPr>
              <p:nvPr/>
            </p:nvSpPr>
            <p:spPr bwMode="auto">
              <a:xfrm flipH="1">
                <a:off x="6587"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2525" name="Text Box 47"/>
              <p:cNvSpPr txBox="1">
                <a:spLocks noChangeArrowheads="1"/>
              </p:cNvSpPr>
              <p:nvPr/>
            </p:nvSpPr>
            <p:spPr bwMode="auto">
              <a:xfrm flipH="1">
                <a:off x="6956"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2526" name="Text Box 48"/>
              <p:cNvSpPr txBox="1">
                <a:spLocks noChangeArrowheads="1"/>
              </p:cNvSpPr>
              <p:nvPr/>
            </p:nvSpPr>
            <p:spPr bwMode="auto">
              <a:xfrm flipH="1">
                <a:off x="200"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1984</a:t>
                </a:r>
              </a:p>
            </p:txBody>
          </p:sp>
          <p:sp>
            <p:nvSpPr>
              <p:cNvPr id="12527" name="Text Box 49"/>
              <p:cNvSpPr txBox="1">
                <a:spLocks noChangeArrowheads="1"/>
              </p:cNvSpPr>
              <p:nvPr/>
            </p:nvSpPr>
            <p:spPr bwMode="auto">
              <a:xfrm flipH="1">
                <a:off x="1305"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1987</a:t>
                </a:r>
              </a:p>
            </p:txBody>
          </p:sp>
          <p:sp>
            <p:nvSpPr>
              <p:cNvPr id="12528" name="Text Box 50"/>
              <p:cNvSpPr txBox="1">
                <a:spLocks noChangeArrowheads="1"/>
              </p:cNvSpPr>
              <p:nvPr/>
            </p:nvSpPr>
            <p:spPr bwMode="auto">
              <a:xfrm flipH="1">
                <a:off x="936"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1986</a:t>
                </a:r>
              </a:p>
            </p:txBody>
          </p:sp>
          <p:sp>
            <p:nvSpPr>
              <p:cNvPr id="12529" name="Text Box 51"/>
              <p:cNvSpPr txBox="1">
                <a:spLocks noChangeArrowheads="1"/>
              </p:cNvSpPr>
              <p:nvPr/>
            </p:nvSpPr>
            <p:spPr bwMode="auto">
              <a:xfrm flipH="1">
                <a:off x="1673"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1988</a:t>
                </a:r>
              </a:p>
            </p:txBody>
          </p:sp>
          <p:sp>
            <p:nvSpPr>
              <p:cNvPr id="12530" name="Text Box 52"/>
              <p:cNvSpPr txBox="1">
                <a:spLocks noChangeArrowheads="1"/>
              </p:cNvSpPr>
              <p:nvPr/>
            </p:nvSpPr>
            <p:spPr bwMode="auto">
              <a:xfrm flipH="1">
                <a:off x="2903"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2531" name="Text Box 53"/>
              <p:cNvSpPr txBox="1">
                <a:spLocks noChangeArrowheads="1"/>
              </p:cNvSpPr>
              <p:nvPr/>
            </p:nvSpPr>
            <p:spPr bwMode="auto">
              <a:xfrm flipH="1">
                <a:off x="2410"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1990</a:t>
                </a:r>
              </a:p>
            </p:txBody>
          </p:sp>
          <p:sp>
            <p:nvSpPr>
              <p:cNvPr id="12532" name="Text Box 54"/>
              <p:cNvSpPr txBox="1">
                <a:spLocks noChangeArrowheads="1"/>
              </p:cNvSpPr>
              <p:nvPr/>
            </p:nvSpPr>
            <p:spPr bwMode="auto">
              <a:xfrm flipH="1">
                <a:off x="2042"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1989</a:t>
                </a:r>
              </a:p>
            </p:txBody>
          </p:sp>
          <p:sp>
            <p:nvSpPr>
              <p:cNvPr id="12533" name="Text Box 55"/>
              <p:cNvSpPr txBox="1">
                <a:spLocks noChangeArrowheads="1"/>
              </p:cNvSpPr>
              <p:nvPr/>
            </p:nvSpPr>
            <p:spPr bwMode="auto">
              <a:xfrm flipH="1">
                <a:off x="3271"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2534" name="Text Box 56"/>
              <p:cNvSpPr txBox="1">
                <a:spLocks noChangeArrowheads="1"/>
              </p:cNvSpPr>
              <p:nvPr/>
            </p:nvSpPr>
            <p:spPr bwMode="auto">
              <a:xfrm flipH="1">
                <a:off x="568"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1985</a:t>
                </a:r>
              </a:p>
            </p:txBody>
          </p:sp>
          <p:sp>
            <p:nvSpPr>
              <p:cNvPr id="12535" name="Text Box 57"/>
              <p:cNvSpPr txBox="1">
                <a:spLocks noChangeArrowheads="1"/>
              </p:cNvSpPr>
              <p:nvPr/>
            </p:nvSpPr>
            <p:spPr bwMode="auto">
              <a:xfrm flipH="1">
                <a:off x="8062"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2536" name="Text Box 58"/>
              <p:cNvSpPr txBox="1">
                <a:spLocks noChangeArrowheads="1"/>
              </p:cNvSpPr>
              <p:nvPr/>
            </p:nvSpPr>
            <p:spPr bwMode="auto">
              <a:xfrm flipH="1">
                <a:off x="7693"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2537" name="Text Box 59"/>
              <p:cNvSpPr txBox="1">
                <a:spLocks noChangeArrowheads="1"/>
              </p:cNvSpPr>
              <p:nvPr/>
            </p:nvSpPr>
            <p:spPr bwMode="auto">
              <a:xfrm flipH="1">
                <a:off x="7325"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2538" name="Text Box 60"/>
              <p:cNvSpPr txBox="1">
                <a:spLocks noChangeArrowheads="1"/>
              </p:cNvSpPr>
              <p:nvPr/>
            </p:nvSpPr>
            <p:spPr bwMode="auto">
              <a:xfrm flipH="1">
                <a:off x="8430"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2539" name="Text Box 61"/>
              <p:cNvSpPr txBox="1">
                <a:spLocks noChangeArrowheads="1"/>
              </p:cNvSpPr>
              <p:nvPr/>
            </p:nvSpPr>
            <p:spPr bwMode="auto">
              <a:xfrm flipH="1">
                <a:off x="8799"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grpSp>
        <p:sp>
          <p:nvSpPr>
            <p:cNvPr id="12490" name="Line 62"/>
            <p:cNvSpPr>
              <a:spLocks noChangeShapeType="1"/>
            </p:cNvSpPr>
            <p:nvPr/>
          </p:nvSpPr>
          <p:spPr bwMode="auto">
            <a:xfrm flipV="1">
              <a:off x="2702"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2491" name="Line 63"/>
            <p:cNvSpPr>
              <a:spLocks noChangeShapeType="1"/>
            </p:cNvSpPr>
            <p:nvPr/>
          </p:nvSpPr>
          <p:spPr bwMode="auto">
            <a:xfrm flipV="1">
              <a:off x="3070"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2492" name="Line 64"/>
            <p:cNvSpPr>
              <a:spLocks noChangeShapeType="1"/>
            </p:cNvSpPr>
            <p:nvPr/>
          </p:nvSpPr>
          <p:spPr bwMode="auto">
            <a:xfrm flipV="1">
              <a:off x="1967"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2493" name="Line 65"/>
            <p:cNvSpPr>
              <a:spLocks noChangeShapeType="1"/>
            </p:cNvSpPr>
            <p:nvPr/>
          </p:nvSpPr>
          <p:spPr bwMode="auto">
            <a:xfrm flipV="1">
              <a:off x="2334"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2494" name="Line 66"/>
            <p:cNvSpPr>
              <a:spLocks noChangeShapeType="1"/>
            </p:cNvSpPr>
            <p:nvPr/>
          </p:nvSpPr>
          <p:spPr bwMode="auto">
            <a:xfrm flipV="1">
              <a:off x="3438"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grpSp>
          <p:nvGrpSpPr>
            <p:cNvPr id="15" name="Group 67"/>
            <p:cNvGrpSpPr>
              <a:grpSpLocks/>
            </p:cNvGrpSpPr>
            <p:nvPr/>
          </p:nvGrpSpPr>
          <p:grpSpPr bwMode="auto">
            <a:xfrm>
              <a:off x="4541" y="3089"/>
              <a:ext cx="2576" cy="324"/>
              <a:chOff x="4541" y="966"/>
              <a:chExt cx="2576" cy="324"/>
            </a:xfrm>
          </p:grpSpPr>
          <p:sp>
            <p:nvSpPr>
              <p:cNvPr id="12508" name="Line 68"/>
              <p:cNvSpPr>
                <a:spLocks noChangeShapeType="1"/>
              </p:cNvSpPr>
              <p:nvPr/>
            </p:nvSpPr>
            <p:spPr bwMode="auto">
              <a:xfrm flipH="1" flipV="1">
                <a:off x="4909" y="966"/>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2509" name="Line 69"/>
              <p:cNvSpPr>
                <a:spLocks noChangeShapeType="1"/>
              </p:cNvSpPr>
              <p:nvPr/>
            </p:nvSpPr>
            <p:spPr bwMode="auto">
              <a:xfrm flipH="1" flipV="1">
                <a:off x="4541" y="966"/>
                <a:ext cx="0" cy="324"/>
              </a:xfrm>
              <a:prstGeom prst="line">
                <a:avLst/>
              </a:prstGeom>
              <a:noFill/>
              <a:ln w="6350">
                <a:solidFill>
                  <a:srgbClr val="777777"/>
                </a:solidFill>
                <a:round/>
                <a:headEnd/>
                <a:tailEnd/>
              </a:ln>
            </p:spPr>
            <p:txBody>
              <a:bodyPr lIns="82124" tIns="41061" rIns="82124" bIns="41061" anchor="ctr">
                <a:spAutoFit/>
              </a:bodyPr>
              <a:lstStyle/>
              <a:p>
                <a:endParaRPr lang="en-US"/>
              </a:p>
            </p:txBody>
          </p:sp>
          <p:sp>
            <p:nvSpPr>
              <p:cNvPr id="12510" name="Line 70"/>
              <p:cNvSpPr>
                <a:spLocks noChangeShapeType="1"/>
              </p:cNvSpPr>
              <p:nvPr/>
            </p:nvSpPr>
            <p:spPr bwMode="auto">
              <a:xfrm flipH="1" flipV="1">
                <a:off x="5645" y="966"/>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2511" name="Line 71"/>
              <p:cNvSpPr>
                <a:spLocks noChangeShapeType="1"/>
              </p:cNvSpPr>
              <p:nvPr/>
            </p:nvSpPr>
            <p:spPr bwMode="auto">
              <a:xfrm flipH="1" flipV="1">
                <a:off x="5277" y="966"/>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2512" name="Line 72"/>
              <p:cNvSpPr>
                <a:spLocks noChangeShapeType="1"/>
              </p:cNvSpPr>
              <p:nvPr/>
            </p:nvSpPr>
            <p:spPr bwMode="auto">
              <a:xfrm flipH="1" flipV="1">
                <a:off x="6381" y="966"/>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2513" name="Line 73"/>
              <p:cNvSpPr>
                <a:spLocks noChangeShapeType="1"/>
              </p:cNvSpPr>
              <p:nvPr/>
            </p:nvSpPr>
            <p:spPr bwMode="auto">
              <a:xfrm flipH="1" flipV="1">
                <a:off x="6013" y="966"/>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2514" name="Line 74"/>
              <p:cNvSpPr>
                <a:spLocks noChangeShapeType="1"/>
              </p:cNvSpPr>
              <p:nvPr/>
            </p:nvSpPr>
            <p:spPr bwMode="auto">
              <a:xfrm flipH="1" flipV="1">
                <a:off x="7117" y="966"/>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2515" name="Line 75"/>
              <p:cNvSpPr>
                <a:spLocks noChangeShapeType="1"/>
              </p:cNvSpPr>
              <p:nvPr/>
            </p:nvSpPr>
            <p:spPr bwMode="auto">
              <a:xfrm flipH="1" flipV="1">
                <a:off x="6749" y="966"/>
                <a:ext cx="0" cy="324"/>
              </a:xfrm>
              <a:prstGeom prst="line">
                <a:avLst/>
              </a:prstGeom>
              <a:noFill/>
              <a:ln w="6350">
                <a:noFill/>
                <a:round/>
                <a:headEnd/>
                <a:tailEnd/>
              </a:ln>
            </p:spPr>
            <p:txBody>
              <a:bodyPr wrap="none" lIns="82124" tIns="41061" rIns="82124" bIns="41061" anchor="ctr">
                <a:spAutoFit/>
              </a:bodyPr>
              <a:lstStyle/>
              <a:p>
                <a:endParaRPr lang="en-US"/>
              </a:p>
            </p:txBody>
          </p:sp>
        </p:grpSp>
        <p:sp>
          <p:nvSpPr>
            <p:cNvPr id="12496" name="Line 76"/>
            <p:cNvSpPr>
              <a:spLocks noChangeShapeType="1"/>
            </p:cNvSpPr>
            <p:nvPr/>
          </p:nvSpPr>
          <p:spPr bwMode="auto">
            <a:xfrm flipH="1" flipV="1">
              <a:off x="4173" y="3089"/>
              <a:ext cx="0" cy="324"/>
            </a:xfrm>
            <a:prstGeom prst="line">
              <a:avLst/>
            </a:prstGeom>
            <a:noFill/>
            <a:ln w="6350">
              <a:solidFill>
                <a:srgbClr val="777777"/>
              </a:solidFill>
              <a:round/>
              <a:headEnd/>
              <a:tailEnd/>
            </a:ln>
          </p:spPr>
          <p:txBody>
            <a:bodyPr lIns="82124" tIns="41061" rIns="82124" bIns="41061" anchor="ctr">
              <a:spAutoFit/>
            </a:bodyPr>
            <a:lstStyle/>
            <a:p>
              <a:endParaRPr lang="en-US"/>
            </a:p>
          </p:txBody>
        </p:sp>
        <p:sp>
          <p:nvSpPr>
            <p:cNvPr id="12497" name="Line 77"/>
            <p:cNvSpPr>
              <a:spLocks noChangeShapeType="1"/>
            </p:cNvSpPr>
            <p:nvPr/>
          </p:nvSpPr>
          <p:spPr bwMode="auto">
            <a:xfrm flipH="1" flipV="1">
              <a:off x="7487"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2498" name="Line 78"/>
            <p:cNvSpPr>
              <a:spLocks noChangeShapeType="1"/>
            </p:cNvSpPr>
            <p:nvPr/>
          </p:nvSpPr>
          <p:spPr bwMode="auto">
            <a:xfrm flipH="1" flipV="1">
              <a:off x="8223"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2499" name="Line 79"/>
            <p:cNvSpPr>
              <a:spLocks noChangeShapeType="1"/>
            </p:cNvSpPr>
            <p:nvPr/>
          </p:nvSpPr>
          <p:spPr bwMode="auto">
            <a:xfrm flipH="1" flipV="1">
              <a:off x="7855"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2500" name="Line 80"/>
            <p:cNvSpPr>
              <a:spLocks noChangeShapeType="1"/>
            </p:cNvSpPr>
            <p:nvPr/>
          </p:nvSpPr>
          <p:spPr bwMode="auto">
            <a:xfrm flipH="1" flipV="1">
              <a:off x="8959"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2501" name="Line 81"/>
            <p:cNvSpPr>
              <a:spLocks noChangeShapeType="1"/>
            </p:cNvSpPr>
            <p:nvPr/>
          </p:nvSpPr>
          <p:spPr bwMode="auto">
            <a:xfrm flipH="1" flipV="1">
              <a:off x="8591"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2502" name="Line 82"/>
            <p:cNvSpPr>
              <a:spLocks noChangeShapeType="1"/>
            </p:cNvSpPr>
            <p:nvPr/>
          </p:nvSpPr>
          <p:spPr bwMode="auto">
            <a:xfrm flipH="1" flipV="1">
              <a:off x="9695"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2503" name="Line 83"/>
            <p:cNvSpPr>
              <a:spLocks noChangeShapeType="1"/>
            </p:cNvSpPr>
            <p:nvPr/>
          </p:nvSpPr>
          <p:spPr bwMode="auto">
            <a:xfrm flipH="1" flipV="1">
              <a:off x="9327"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2504" name="Line 84"/>
            <p:cNvSpPr>
              <a:spLocks noChangeShapeType="1"/>
            </p:cNvSpPr>
            <p:nvPr/>
          </p:nvSpPr>
          <p:spPr bwMode="auto">
            <a:xfrm flipH="1" flipV="1">
              <a:off x="10063"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2505" name="Line 85"/>
            <p:cNvSpPr>
              <a:spLocks noChangeShapeType="1"/>
            </p:cNvSpPr>
            <p:nvPr/>
          </p:nvSpPr>
          <p:spPr bwMode="auto">
            <a:xfrm flipH="1" flipV="1">
              <a:off x="10799"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2506" name="Line 86"/>
            <p:cNvSpPr>
              <a:spLocks noChangeShapeType="1"/>
            </p:cNvSpPr>
            <p:nvPr/>
          </p:nvSpPr>
          <p:spPr bwMode="auto">
            <a:xfrm flipH="1" flipV="1">
              <a:off x="10431"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2507" name="Line 87"/>
            <p:cNvSpPr>
              <a:spLocks noChangeShapeType="1"/>
            </p:cNvSpPr>
            <p:nvPr/>
          </p:nvSpPr>
          <p:spPr bwMode="auto">
            <a:xfrm flipH="1" flipV="1">
              <a:off x="3807" y="3089"/>
              <a:ext cx="0" cy="324"/>
            </a:xfrm>
            <a:prstGeom prst="line">
              <a:avLst/>
            </a:prstGeom>
            <a:noFill/>
            <a:ln w="6350">
              <a:solidFill>
                <a:srgbClr val="777777"/>
              </a:solidFill>
              <a:round/>
              <a:headEnd/>
              <a:tailEnd/>
            </a:ln>
          </p:spPr>
          <p:txBody>
            <a:bodyPr lIns="82124" tIns="41061" rIns="82124" bIns="41061" anchor="ctr">
              <a:spAutoFit/>
            </a:bodyPr>
            <a:lstStyle/>
            <a:p>
              <a:endParaRPr lang="en-US"/>
            </a:p>
          </p:txBody>
        </p:sp>
      </p:grpSp>
      <p:grpSp>
        <p:nvGrpSpPr>
          <p:cNvPr id="16" name="Group 88" descr="Left:  Group 1"/>
          <p:cNvGrpSpPr>
            <a:grpSpLocks/>
          </p:cNvGrpSpPr>
          <p:nvPr/>
        </p:nvGrpSpPr>
        <p:grpSpPr bwMode="auto">
          <a:xfrm>
            <a:off x="1916113" y="1543050"/>
            <a:ext cx="14020800" cy="514350"/>
            <a:chOff x="1967" y="3089"/>
            <a:chExt cx="8832" cy="324"/>
          </a:xfrm>
        </p:grpSpPr>
        <p:grpSp>
          <p:nvGrpSpPr>
            <p:cNvPr id="17" name="Group 89"/>
            <p:cNvGrpSpPr>
              <a:grpSpLocks/>
            </p:cNvGrpSpPr>
            <p:nvPr/>
          </p:nvGrpSpPr>
          <p:grpSpPr bwMode="auto">
            <a:xfrm>
              <a:off x="2095" y="3164"/>
              <a:ext cx="8703" cy="173"/>
              <a:chOff x="324" y="3177"/>
              <a:chExt cx="8703" cy="173"/>
            </a:xfrm>
          </p:grpSpPr>
          <p:sp>
            <p:nvSpPr>
              <p:cNvPr id="12465" name="Text Box 90"/>
              <p:cNvSpPr txBox="1">
                <a:spLocks noChangeArrowheads="1"/>
              </p:cNvSpPr>
              <p:nvPr/>
            </p:nvSpPr>
            <p:spPr bwMode="auto">
              <a:xfrm flipH="1">
                <a:off x="3516"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1995</a:t>
                </a:r>
              </a:p>
            </p:txBody>
          </p:sp>
          <p:sp>
            <p:nvSpPr>
              <p:cNvPr id="12466" name="Text Box 91"/>
              <p:cNvSpPr txBox="1">
                <a:spLocks noChangeArrowheads="1"/>
              </p:cNvSpPr>
              <p:nvPr/>
            </p:nvSpPr>
            <p:spPr bwMode="auto">
              <a:xfrm flipH="1">
                <a:off x="4621"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1998</a:t>
                </a:r>
              </a:p>
            </p:txBody>
          </p:sp>
          <p:sp>
            <p:nvSpPr>
              <p:cNvPr id="12467" name="Text Box 92"/>
              <p:cNvSpPr txBox="1">
                <a:spLocks noChangeArrowheads="1"/>
              </p:cNvSpPr>
              <p:nvPr/>
            </p:nvSpPr>
            <p:spPr bwMode="auto">
              <a:xfrm flipH="1">
                <a:off x="4252"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1997</a:t>
                </a:r>
              </a:p>
            </p:txBody>
          </p:sp>
          <p:sp>
            <p:nvSpPr>
              <p:cNvPr id="12468" name="Text Box 93"/>
              <p:cNvSpPr txBox="1">
                <a:spLocks noChangeArrowheads="1"/>
              </p:cNvSpPr>
              <p:nvPr/>
            </p:nvSpPr>
            <p:spPr bwMode="auto">
              <a:xfrm flipH="1">
                <a:off x="4989"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1999</a:t>
                </a:r>
              </a:p>
            </p:txBody>
          </p:sp>
          <p:sp>
            <p:nvSpPr>
              <p:cNvPr id="12469" name="Text Box 94"/>
              <p:cNvSpPr txBox="1">
                <a:spLocks noChangeArrowheads="1"/>
              </p:cNvSpPr>
              <p:nvPr/>
            </p:nvSpPr>
            <p:spPr bwMode="auto">
              <a:xfrm flipH="1">
                <a:off x="3884"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1996</a:t>
                </a:r>
              </a:p>
            </p:txBody>
          </p:sp>
          <p:sp>
            <p:nvSpPr>
              <p:cNvPr id="12470" name="Text Box 95"/>
              <p:cNvSpPr txBox="1">
                <a:spLocks noChangeArrowheads="1"/>
              </p:cNvSpPr>
              <p:nvPr/>
            </p:nvSpPr>
            <p:spPr bwMode="auto">
              <a:xfrm flipH="1">
                <a:off x="6095"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2002</a:t>
                </a:r>
              </a:p>
            </p:txBody>
          </p:sp>
          <p:sp>
            <p:nvSpPr>
              <p:cNvPr id="12471" name="Text Box 96"/>
              <p:cNvSpPr txBox="1">
                <a:spLocks noChangeArrowheads="1"/>
              </p:cNvSpPr>
              <p:nvPr/>
            </p:nvSpPr>
            <p:spPr bwMode="auto">
              <a:xfrm flipH="1">
                <a:off x="5726"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2001</a:t>
                </a:r>
              </a:p>
            </p:txBody>
          </p:sp>
          <p:sp>
            <p:nvSpPr>
              <p:cNvPr id="12472" name="Text Box 97"/>
              <p:cNvSpPr txBox="1">
                <a:spLocks noChangeArrowheads="1"/>
              </p:cNvSpPr>
              <p:nvPr/>
            </p:nvSpPr>
            <p:spPr bwMode="auto">
              <a:xfrm flipH="1">
                <a:off x="5358"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2000</a:t>
                </a:r>
              </a:p>
            </p:txBody>
          </p:sp>
          <p:sp>
            <p:nvSpPr>
              <p:cNvPr id="12473" name="Text Box 98"/>
              <p:cNvSpPr txBox="1">
                <a:spLocks noChangeArrowheads="1"/>
              </p:cNvSpPr>
              <p:nvPr/>
            </p:nvSpPr>
            <p:spPr bwMode="auto">
              <a:xfrm flipH="1">
                <a:off x="6463"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2003</a:t>
                </a:r>
              </a:p>
            </p:txBody>
          </p:sp>
          <p:sp>
            <p:nvSpPr>
              <p:cNvPr id="12474" name="Text Box 99"/>
              <p:cNvSpPr txBox="1">
                <a:spLocks noChangeArrowheads="1"/>
              </p:cNvSpPr>
              <p:nvPr/>
            </p:nvSpPr>
            <p:spPr bwMode="auto">
              <a:xfrm flipH="1">
                <a:off x="6832"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2004</a:t>
                </a:r>
              </a:p>
            </p:txBody>
          </p:sp>
          <p:sp>
            <p:nvSpPr>
              <p:cNvPr id="12475" name="Text Box 100"/>
              <p:cNvSpPr txBox="1">
                <a:spLocks noChangeArrowheads="1"/>
              </p:cNvSpPr>
              <p:nvPr/>
            </p:nvSpPr>
            <p:spPr bwMode="auto">
              <a:xfrm flipH="1">
                <a:off x="324"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2476" name="Text Box 101"/>
              <p:cNvSpPr txBox="1">
                <a:spLocks noChangeArrowheads="1"/>
              </p:cNvSpPr>
              <p:nvPr/>
            </p:nvSpPr>
            <p:spPr bwMode="auto">
              <a:xfrm flipH="1">
                <a:off x="1429"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2477" name="Text Box 102"/>
              <p:cNvSpPr txBox="1">
                <a:spLocks noChangeArrowheads="1"/>
              </p:cNvSpPr>
              <p:nvPr/>
            </p:nvSpPr>
            <p:spPr bwMode="auto">
              <a:xfrm flipH="1">
                <a:off x="1060"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2478" name="Text Box 103"/>
              <p:cNvSpPr txBox="1">
                <a:spLocks noChangeArrowheads="1"/>
              </p:cNvSpPr>
              <p:nvPr/>
            </p:nvSpPr>
            <p:spPr bwMode="auto">
              <a:xfrm flipH="1">
                <a:off x="1797"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2479" name="Text Box 104"/>
              <p:cNvSpPr txBox="1">
                <a:spLocks noChangeArrowheads="1"/>
              </p:cNvSpPr>
              <p:nvPr/>
            </p:nvSpPr>
            <p:spPr bwMode="auto">
              <a:xfrm flipH="1">
                <a:off x="2779"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1993</a:t>
                </a:r>
              </a:p>
            </p:txBody>
          </p:sp>
          <p:sp>
            <p:nvSpPr>
              <p:cNvPr id="12480" name="Text Box 105"/>
              <p:cNvSpPr txBox="1">
                <a:spLocks noChangeArrowheads="1"/>
              </p:cNvSpPr>
              <p:nvPr/>
            </p:nvSpPr>
            <p:spPr bwMode="auto">
              <a:xfrm flipH="1">
                <a:off x="2534"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2481" name="Text Box 106"/>
              <p:cNvSpPr txBox="1">
                <a:spLocks noChangeArrowheads="1"/>
              </p:cNvSpPr>
              <p:nvPr/>
            </p:nvSpPr>
            <p:spPr bwMode="auto">
              <a:xfrm flipH="1">
                <a:off x="2166"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2482" name="Text Box 107"/>
              <p:cNvSpPr txBox="1">
                <a:spLocks noChangeArrowheads="1"/>
              </p:cNvSpPr>
              <p:nvPr/>
            </p:nvSpPr>
            <p:spPr bwMode="auto">
              <a:xfrm flipH="1">
                <a:off x="3147"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1994</a:t>
                </a:r>
              </a:p>
            </p:txBody>
          </p:sp>
          <p:sp>
            <p:nvSpPr>
              <p:cNvPr id="12483" name="Text Box 108"/>
              <p:cNvSpPr txBox="1">
                <a:spLocks noChangeArrowheads="1"/>
              </p:cNvSpPr>
              <p:nvPr/>
            </p:nvSpPr>
            <p:spPr bwMode="auto">
              <a:xfrm flipH="1">
                <a:off x="692"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2484" name="Text Box 109"/>
              <p:cNvSpPr txBox="1">
                <a:spLocks noChangeArrowheads="1"/>
              </p:cNvSpPr>
              <p:nvPr/>
            </p:nvSpPr>
            <p:spPr bwMode="auto">
              <a:xfrm flipH="1">
                <a:off x="7938"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2005</a:t>
                </a:r>
              </a:p>
            </p:txBody>
          </p:sp>
          <p:sp>
            <p:nvSpPr>
              <p:cNvPr id="12485" name="Text Box 110"/>
              <p:cNvSpPr txBox="1">
                <a:spLocks noChangeArrowheads="1"/>
              </p:cNvSpPr>
              <p:nvPr/>
            </p:nvSpPr>
            <p:spPr bwMode="auto">
              <a:xfrm flipH="1">
                <a:off x="7569"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2006</a:t>
                </a:r>
              </a:p>
            </p:txBody>
          </p:sp>
          <p:sp>
            <p:nvSpPr>
              <p:cNvPr id="12486" name="Text Box 111"/>
              <p:cNvSpPr txBox="1">
                <a:spLocks noChangeArrowheads="1"/>
              </p:cNvSpPr>
              <p:nvPr/>
            </p:nvSpPr>
            <p:spPr bwMode="auto">
              <a:xfrm flipH="1">
                <a:off x="7201"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2005</a:t>
                </a:r>
              </a:p>
            </p:txBody>
          </p:sp>
          <p:sp>
            <p:nvSpPr>
              <p:cNvPr id="12487" name="Text Box 112"/>
              <p:cNvSpPr txBox="1">
                <a:spLocks noChangeArrowheads="1"/>
              </p:cNvSpPr>
              <p:nvPr/>
            </p:nvSpPr>
            <p:spPr bwMode="auto">
              <a:xfrm flipH="1">
                <a:off x="8306"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2006</a:t>
                </a:r>
              </a:p>
            </p:txBody>
          </p:sp>
          <p:sp>
            <p:nvSpPr>
              <p:cNvPr id="12488" name="Text Box 113"/>
              <p:cNvSpPr txBox="1">
                <a:spLocks noChangeArrowheads="1"/>
              </p:cNvSpPr>
              <p:nvPr/>
            </p:nvSpPr>
            <p:spPr bwMode="auto">
              <a:xfrm flipH="1">
                <a:off x="8675"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2007</a:t>
                </a:r>
              </a:p>
            </p:txBody>
          </p:sp>
        </p:grpSp>
        <p:sp>
          <p:nvSpPr>
            <p:cNvPr id="12439" name="Line 114"/>
            <p:cNvSpPr>
              <a:spLocks noChangeShapeType="1"/>
            </p:cNvSpPr>
            <p:nvPr/>
          </p:nvSpPr>
          <p:spPr bwMode="auto">
            <a:xfrm flipV="1">
              <a:off x="2702"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2440" name="Line 115"/>
            <p:cNvSpPr>
              <a:spLocks noChangeShapeType="1"/>
            </p:cNvSpPr>
            <p:nvPr/>
          </p:nvSpPr>
          <p:spPr bwMode="auto">
            <a:xfrm flipV="1">
              <a:off x="3070"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2441" name="Line 116"/>
            <p:cNvSpPr>
              <a:spLocks noChangeShapeType="1"/>
            </p:cNvSpPr>
            <p:nvPr/>
          </p:nvSpPr>
          <p:spPr bwMode="auto">
            <a:xfrm flipV="1">
              <a:off x="1967"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2442" name="Line 117"/>
            <p:cNvSpPr>
              <a:spLocks noChangeShapeType="1"/>
            </p:cNvSpPr>
            <p:nvPr/>
          </p:nvSpPr>
          <p:spPr bwMode="auto">
            <a:xfrm flipV="1">
              <a:off x="2334"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2443" name="Line 118"/>
            <p:cNvSpPr>
              <a:spLocks noChangeShapeType="1"/>
            </p:cNvSpPr>
            <p:nvPr/>
          </p:nvSpPr>
          <p:spPr bwMode="auto">
            <a:xfrm flipV="1">
              <a:off x="3438" y="3089"/>
              <a:ext cx="0" cy="324"/>
            </a:xfrm>
            <a:prstGeom prst="line">
              <a:avLst/>
            </a:prstGeom>
            <a:noFill/>
            <a:ln w="6350">
              <a:noFill/>
              <a:round/>
              <a:headEnd/>
              <a:tailEnd/>
            </a:ln>
          </p:spPr>
          <p:txBody>
            <a:bodyPr wrap="none" lIns="82124" tIns="41061" rIns="82124" bIns="41061" anchor="ctr">
              <a:spAutoFit/>
            </a:bodyPr>
            <a:lstStyle/>
            <a:p>
              <a:endParaRPr lang="en-US"/>
            </a:p>
          </p:txBody>
        </p:sp>
        <p:grpSp>
          <p:nvGrpSpPr>
            <p:cNvPr id="18" name="Group 119"/>
            <p:cNvGrpSpPr>
              <a:grpSpLocks/>
            </p:cNvGrpSpPr>
            <p:nvPr/>
          </p:nvGrpSpPr>
          <p:grpSpPr bwMode="auto">
            <a:xfrm>
              <a:off x="4541" y="3089"/>
              <a:ext cx="2576" cy="324"/>
              <a:chOff x="4541" y="966"/>
              <a:chExt cx="2576" cy="324"/>
            </a:xfrm>
          </p:grpSpPr>
          <p:sp>
            <p:nvSpPr>
              <p:cNvPr id="12457" name="Line 120"/>
              <p:cNvSpPr>
                <a:spLocks noChangeShapeType="1"/>
              </p:cNvSpPr>
              <p:nvPr/>
            </p:nvSpPr>
            <p:spPr bwMode="auto">
              <a:xfrm flipH="1" flipV="1">
                <a:off x="4909" y="966"/>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2458" name="Line 121"/>
              <p:cNvSpPr>
                <a:spLocks noChangeShapeType="1"/>
              </p:cNvSpPr>
              <p:nvPr/>
            </p:nvSpPr>
            <p:spPr bwMode="auto">
              <a:xfrm flipH="1" flipV="1">
                <a:off x="4541" y="966"/>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2459" name="Line 122"/>
              <p:cNvSpPr>
                <a:spLocks noChangeShapeType="1"/>
              </p:cNvSpPr>
              <p:nvPr/>
            </p:nvSpPr>
            <p:spPr bwMode="auto">
              <a:xfrm flipH="1" flipV="1">
                <a:off x="5645" y="966"/>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2460" name="Line 123"/>
              <p:cNvSpPr>
                <a:spLocks noChangeShapeType="1"/>
              </p:cNvSpPr>
              <p:nvPr/>
            </p:nvSpPr>
            <p:spPr bwMode="auto">
              <a:xfrm flipH="1" flipV="1">
                <a:off x="5277" y="966"/>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2461" name="Line 124"/>
              <p:cNvSpPr>
                <a:spLocks noChangeShapeType="1"/>
              </p:cNvSpPr>
              <p:nvPr/>
            </p:nvSpPr>
            <p:spPr bwMode="auto">
              <a:xfrm flipH="1" flipV="1">
                <a:off x="6381" y="966"/>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2462" name="Line 125"/>
              <p:cNvSpPr>
                <a:spLocks noChangeShapeType="1"/>
              </p:cNvSpPr>
              <p:nvPr/>
            </p:nvSpPr>
            <p:spPr bwMode="auto">
              <a:xfrm flipH="1" flipV="1">
                <a:off x="6013" y="966"/>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2463" name="Line 126"/>
              <p:cNvSpPr>
                <a:spLocks noChangeShapeType="1"/>
              </p:cNvSpPr>
              <p:nvPr/>
            </p:nvSpPr>
            <p:spPr bwMode="auto">
              <a:xfrm flipH="1" flipV="1">
                <a:off x="7117" y="966"/>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2464" name="Line 127"/>
              <p:cNvSpPr>
                <a:spLocks noChangeShapeType="1"/>
              </p:cNvSpPr>
              <p:nvPr/>
            </p:nvSpPr>
            <p:spPr bwMode="auto">
              <a:xfrm flipH="1" flipV="1">
                <a:off x="6749" y="966"/>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grpSp>
        <p:sp>
          <p:nvSpPr>
            <p:cNvPr id="12445" name="Line 128"/>
            <p:cNvSpPr>
              <a:spLocks noChangeShapeType="1"/>
            </p:cNvSpPr>
            <p:nvPr/>
          </p:nvSpPr>
          <p:spPr bwMode="auto">
            <a:xfrm flipH="1" flipV="1">
              <a:off x="4173" y="3089"/>
              <a:ext cx="0" cy="324"/>
            </a:xfrm>
            <a:prstGeom prst="line">
              <a:avLst/>
            </a:prstGeom>
            <a:noFill/>
            <a:ln w="6350">
              <a:noFill/>
              <a:round/>
              <a:headEnd/>
              <a:tailEnd/>
            </a:ln>
          </p:spPr>
          <p:txBody>
            <a:bodyPr lIns="82124" tIns="41061" rIns="82124" bIns="41061" anchor="ctr">
              <a:spAutoFit/>
            </a:bodyPr>
            <a:lstStyle/>
            <a:p>
              <a:endParaRPr lang="en-US"/>
            </a:p>
          </p:txBody>
        </p:sp>
        <p:sp>
          <p:nvSpPr>
            <p:cNvPr id="12446" name="Line 129"/>
            <p:cNvSpPr>
              <a:spLocks noChangeShapeType="1"/>
            </p:cNvSpPr>
            <p:nvPr/>
          </p:nvSpPr>
          <p:spPr bwMode="auto">
            <a:xfrm flipH="1" flipV="1">
              <a:off x="7487"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2447" name="Line 130"/>
            <p:cNvSpPr>
              <a:spLocks noChangeShapeType="1"/>
            </p:cNvSpPr>
            <p:nvPr/>
          </p:nvSpPr>
          <p:spPr bwMode="auto">
            <a:xfrm flipH="1" flipV="1">
              <a:off x="8223"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2448" name="Line 131"/>
            <p:cNvSpPr>
              <a:spLocks noChangeShapeType="1"/>
            </p:cNvSpPr>
            <p:nvPr/>
          </p:nvSpPr>
          <p:spPr bwMode="auto">
            <a:xfrm flipH="1" flipV="1">
              <a:off x="7855"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2449" name="Line 132"/>
            <p:cNvSpPr>
              <a:spLocks noChangeShapeType="1"/>
            </p:cNvSpPr>
            <p:nvPr/>
          </p:nvSpPr>
          <p:spPr bwMode="auto">
            <a:xfrm flipH="1" flipV="1">
              <a:off x="8959"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2450" name="Line 133"/>
            <p:cNvSpPr>
              <a:spLocks noChangeShapeType="1"/>
            </p:cNvSpPr>
            <p:nvPr/>
          </p:nvSpPr>
          <p:spPr bwMode="auto">
            <a:xfrm flipH="1" flipV="1">
              <a:off x="8591"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2451" name="Line 134"/>
            <p:cNvSpPr>
              <a:spLocks noChangeShapeType="1"/>
            </p:cNvSpPr>
            <p:nvPr/>
          </p:nvSpPr>
          <p:spPr bwMode="auto">
            <a:xfrm flipH="1" flipV="1">
              <a:off x="9695"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2452" name="Line 135"/>
            <p:cNvSpPr>
              <a:spLocks noChangeShapeType="1"/>
            </p:cNvSpPr>
            <p:nvPr/>
          </p:nvSpPr>
          <p:spPr bwMode="auto">
            <a:xfrm flipH="1" flipV="1">
              <a:off x="9327"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2453" name="Line 136"/>
            <p:cNvSpPr>
              <a:spLocks noChangeShapeType="1"/>
            </p:cNvSpPr>
            <p:nvPr/>
          </p:nvSpPr>
          <p:spPr bwMode="auto">
            <a:xfrm flipH="1" flipV="1">
              <a:off x="10063"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2454" name="Line 137"/>
            <p:cNvSpPr>
              <a:spLocks noChangeShapeType="1"/>
            </p:cNvSpPr>
            <p:nvPr/>
          </p:nvSpPr>
          <p:spPr bwMode="auto">
            <a:xfrm flipH="1" flipV="1">
              <a:off x="10799"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2455" name="Line 138"/>
            <p:cNvSpPr>
              <a:spLocks noChangeShapeType="1"/>
            </p:cNvSpPr>
            <p:nvPr/>
          </p:nvSpPr>
          <p:spPr bwMode="auto">
            <a:xfrm flipH="1" flipV="1">
              <a:off x="10431"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2456" name="Line 139"/>
            <p:cNvSpPr>
              <a:spLocks noChangeShapeType="1"/>
            </p:cNvSpPr>
            <p:nvPr/>
          </p:nvSpPr>
          <p:spPr bwMode="auto">
            <a:xfrm flipH="1" flipV="1">
              <a:off x="3807" y="3089"/>
              <a:ext cx="0" cy="324"/>
            </a:xfrm>
            <a:prstGeom prst="line">
              <a:avLst/>
            </a:prstGeom>
            <a:noFill/>
            <a:ln w="6350">
              <a:noFill/>
              <a:round/>
              <a:headEnd/>
              <a:tailEnd/>
            </a:ln>
          </p:spPr>
          <p:txBody>
            <a:bodyPr lIns="82124" tIns="41061" rIns="82124" bIns="41061" anchor="ctr">
              <a:spAutoFit/>
            </a:bodyPr>
            <a:lstStyle/>
            <a:p>
              <a:endParaRPr lang="en-US"/>
            </a:p>
          </p:txBody>
        </p:sp>
      </p:grpSp>
      <p:sp>
        <p:nvSpPr>
          <p:cNvPr id="12293" name="Rectangle 140"/>
          <p:cNvSpPr>
            <a:spLocks noChangeArrowheads="1"/>
          </p:cNvSpPr>
          <p:nvPr/>
        </p:nvSpPr>
        <p:spPr bwMode="auto">
          <a:xfrm>
            <a:off x="3105150" y="981075"/>
            <a:ext cx="2943225" cy="1143000"/>
          </a:xfrm>
          <a:prstGeom prst="rect">
            <a:avLst/>
          </a:prstGeom>
          <a:solidFill>
            <a:srgbClr val="000000"/>
          </a:soli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2294" name="Line 141"/>
          <p:cNvSpPr>
            <a:spLocks noChangeShapeType="1"/>
          </p:cNvSpPr>
          <p:nvPr/>
        </p:nvSpPr>
        <p:spPr bwMode="auto">
          <a:xfrm flipH="1">
            <a:off x="0" y="3448050"/>
            <a:ext cx="9174163" cy="0"/>
          </a:xfrm>
          <a:prstGeom prst="line">
            <a:avLst/>
          </a:prstGeom>
          <a:noFill/>
          <a:ln w="9525">
            <a:solidFill>
              <a:srgbClr val="777777"/>
            </a:solidFill>
            <a:round/>
            <a:headEnd/>
            <a:tailEnd/>
          </a:ln>
        </p:spPr>
        <p:txBody>
          <a:bodyPr lIns="82124" tIns="41061" rIns="82124" bIns="41061" anchor="ctr">
            <a:spAutoFit/>
          </a:bodyPr>
          <a:lstStyle/>
          <a:p>
            <a:endParaRPr lang="en-US"/>
          </a:p>
        </p:txBody>
      </p:sp>
      <p:grpSp>
        <p:nvGrpSpPr>
          <p:cNvPr id="19" name="Group 142"/>
          <p:cNvGrpSpPr>
            <a:grpSpLocks/>
          </p:cNvGrpSpPr>
          <p:nvPr/>
        </p:nvGrpSpPr>
        <p:grpSpPr bwMode="auto">
          <a:xfrm>
            <a:off x="5106988" y="936625"/>
            <a:ext cx="933450" cy="1692275"/>
            <a:chOff x="2958" y="567"/>
            <a:chExt cx="728" cy="1397"/>
          </a:xfrm>
        </p:grpSpPr>
        <p:sp>
          <p:nvSpPr>
            <p:cNvPr id="12435" name="Rectangle 143"/>
            <p:cNvSpPr>
              <a:spLocks noChangeArrowheads="1"/>
            </p:cNvSpPr>
            <p:nvPr/>
          </p:nvSpPr>
          <p:spPr bwMode="auto">
            <a:xfrm flipH="1">
              <a:off x="3015" y="578"/>
              <a:ext cx="671" cy="1386"/>
            </a:xfrm>
            <a:prstGeom prst="rect">
              <a:avLst/>
            </a:prstGeom>
            <a:gradFill rotWithShape="1">
              <a:gsLst>
                <a:gs pos="0">
                  <a:srgbClr val="777777">
                    <a:alpha val="40999"/>
                  </a:srgbClr>
                </a:gs>
                <a:gs pos="100000">
                  <a:srgbClr val="373737">
                    <a:alpha val="0"/>
                  </a:srgbClr>
                </a:gs>
              </a:gsLst>
              <a:lin ang="0" scaled="1"/>
            </a:gra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2436" name="Rectangle 144"/>
            <p:cNvSpPr>
              <a:spLocks noChangeArrowheads="1"/>
            </p:cNvSpPr>
            <p:nvPr/>
          </p:nvSpPr>
          <p:spPr bwMode="auto">
            <a:xfrm rot="-5400000" flipH="1" flipV="1">
              <a:off x="3008" y="517"/>
              <a:ext cx="628" cy="728"/>
            </a:xfrm>
            <a:prstGeom prst="rect">
              <a:avLst/>
            </a:prstGeom>
            <a:gradFill rotWithShape="1">
              <a:gsLst>
                <a:gs pos="0">
                  <a:srgbClr val="000000"/>
                </a:gs>
                <a:gs pos="100000">
                  <a:srgbClr val="000000">
                    <a:alpha val="0"/>
                  </a:srgbClr>
                </a:gs>
              </a:gsLst>
              <a:lin ang="0" scaled="1"/>
            </a:gra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2437" name="Rectangle 145"/>
            <p:cNvSpPr>
              <a:spLocks noChangeArrowheads="1"/>
            </p:cNvSpPr>
            <p:nvPr/>
          </p:nvSpPr>
          <p:spPr bwMode="auto">
            <a:xfrm rot="5400000" flipH="1">
              <a:off x="3157" y="1435"/>
              <a:ext cx="628" cy="430"/>
            </a:xfrm>
            <a:prstGeom prst="rect">
              <a:avLst/>
            </a:prstGeom>
            <a:gradFill rotWithShape="1">
              <a:gsLst>
                <a:gs pos="0">
                  <a:srgbClr val="000000"/>
                </a:gs>
                <a:gs pos="100000">
                  <a:srgbClr val="000000">
                    <a:alpha val="0"/>
                  </a:srgbClr>
                </a:gs>
              </a:gsLst>
              <a:lin ang="0" scaled="1"/>
            </a:gra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grpSp>
      <p:grpSp>
        <p:nvGrpSpPr>
          <p:cNvPr id="20" name="Group 146"/>
          <p:cNvGrpSpPr>
            <a:grpSpLocks/>
          </p:cNvGrpSpPr>
          <p:nvPr/>
        </p:nvGrpSpPr>
        <p:grpSpPr bwMode="auto">
          <a:xfrm>
            <a:off x="3122613" y="971550"/>
            <a:ext cx="1193800" cy="1657350"/>
            <a:chOff x="1576" y="567"/>
            <a:chExt cx="884" cy="1397"/>
          </a:xfrm>
        </p:grpSpPr>
        <p:sp>
          <p:nvSpPr>
            <p:cNvPr id="12432" name="Rectangle 147"/>
            <p:cNvSpPr>
              <a:spLocks noChangeArrowheads="1"/>
            </p:cNvSpPr>
            <p:nvPr/>
          </p:nvSpPr>
          <p:spPr bwMode="auto">
            <a:xfrm>
              <a:off x="1576" y="578"/>
              <a:ext cx="671" cy="1386"/>
            </a:xfrm>
            <a:prstGeom prst="rect">
              <a:avLst/>
            </a:prstGeom>
            <a:gradFill rotWithShape="1">
              <a:gsLst>
                <a:gs pos="0">
                  <a:srgbClr val="777777">
                    <a:alpha val="40999"/>
                  </a:srgbClr>
                </a:gs>
                <a:gs pos="100000">
                  <a:srgbClr val="373737">
                    <a:alpha val="0"/>
                  </a:srgbClr>
                </a:gs>
              </a:gsLst>
              <a:lin ang="0" scaled="1"/>
            </a:gra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2433" name="Rectangle 148"/>
            <p:cNvSpPr>
              <a:spLocks noChangeArrowheads="1"/>
            </p:cNvSpPr>
            <p:nvPr/>
          </p:nvSpPr>
          <p:spPr bwMode="auto">
            <a:xfrm rot="5400000" flipV="1">
              <a:off x="1704" y="439"/>
              <a:ext cx="628" cy="884"/>
            </a:xfrm>
            <a:prstGeom prst="rect">
              <a:avLst/>
            </a:prstGeom>
            <a:gradFill rotWithShape="1">
              <a:gsLst>
                <a:gs pos="0">
                  <a:srgbClr val="000000"/>
                </a:gs>
                <a:gs pos="100000">
                  <a:srgbClr val="000000">
                    <a:alpha val="0"/>
                  </a:srgbClr>
                </a:gs>
              </a:gsLst>
              <a:lin ang="0" scaled="1"/>
            </a:gra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2434" name="Rectangle 149"/>
            <p:cNvSpPr>
              <a:spLocks noChangeArrowheads="1"/>
            </p:cNvSpPr>
            <p:nvPr/>
          </p:nvSpPr>
          <p:spPr bwMode="auto">
            <a:xfrm rot="-5400000">
              <a:off x="1477" y="1435"/>
              <a:ext cx="628" cy="430"/>
            </a:xfrm>
            <a:prstGeom prst="rect">
              <a:avLst/>
            </a:prstGeom>
            <a:gradFill rotWithShape="1">
              <a:gsLst>
                <a:gs pos="0">
                  <a:srgbClr val="000000"/>
                </a:gs>
                <a:gs pos="100000">
                  <a:srgbClr val="000000">
                    <a:alpha val="0"/>
                  </a:srgbClr>
                </a:gs>
              </a:gsLst>
              <a:lin ang="0" scaled="1"/>
            </a:gra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grpSp>
      <p:sp>
        <p:nvSpPr>
          <p:cNvPr id="12297" name="Rectangle 150"/>
          <p:cNvSpPr>
            <a:spLocks noChangeArrowheads="1"/>
          </p:cNvSpPr>
          <p:nvPr/>
        </p:nvSpPr>
        <p:spPr bwMode="auto">
          <a:xfrm flipH="1" flipV="1">
            <a:off x="7743825" y="1296988"/>
            <a:ext cx="1400175" cy="1103312"/>
          </a:xfrm>
          <a:prstGeom prst="rect">
            <a:avLst/>
          </a:prstGeom>
          <a:gradFill rotWithShape="1">
            <a:gsLst>
              <a:gs pos="0">
                <a:srgbClr val="000000">
                  <a:alpha val="74001"/>
                </a:srgbClr>
              </a:gs>
              <a:gs pos="100000">
                <a:srgbClr val="000000">
                  <a:alpha val="0"/>
                </a:srgbClr>
              </a:gs>
            </a:gsLst>
            <a:lin ang="0" scaled="1"/>
          </a:gra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2298" name="Rectangle 151"/>
          <p:cNvSpPr>
            <a:spLocks noChangeArrowheads="1"/>
          </p:cNvSpPr>
          <p:nvPr/>
        </p:nvSpPr>
        <p:spPr bwMode="auto">
          <a:xfrm flipV="1">
            <a:off x="0" y="1441450"/>
            <a:ext cx="885825" cy="1358900"/>
          </a:xfrm>
          <a:prstGeom prst="rect">
            <a:avLst/>
          </a:prstGeom>
          <a:gradFill rotWithShape="1">
            <a:gsLst>
              <a:gs pos="0">
                <a:srgbClr val="000000"/>
              </a:gs>
              <a:gs pos="100000">
                <a:srgbClr val="000000">
                  <a:alpha val="0"/>
                </a:srgbClr>
              </a:gs>
            </a:gsLst>
            <a:lin ang="0" scaled="1"/>
          </a:gra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2299" name="Rectangle 152"/>
          <p:cNvSpPr>
            <a:spLocks noChangeArrowheads="1"/>
          </p:cNvSpPr>
          <p:nvPr/>
        </p:nvSpPr>
        <p:spPr bwMode="auto">
          <a:xfrm>
            <a:off x="3703638" y="960438"/>
            <a:ext cx="1755775" cy="3048000"/>
          </a:xfrm>
          <a:prstGeom prst="rect">
            <a:avLst/>
          </a:prstGeom>
          <a:solidFill>
            <a:srgbClr val="000000"/>
          </a:soli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2300" name="Rectangle 153"/>
          <p:cNvSpPr>
            <a:spLocks noChangeArrowheads="1"/>
          </p:cNvSpPr>
          <p:nvPr/>
        </p:nvSpPr>
        <p:spPr bwMode="auto">
          <a:xfrm>
            <a:off x="3668713" y="2593975"/>
            <a:ext cx="1828800" cy="1457325"/>
          </a:xfrm>
          <a:prstGeom prst="rect">
            <a:avLst/>
          </a:prstGeom>
          <a:solidFill>
            <a:srgbClr val="000000"/>
          </a:soli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2301" name="Line 154"/>
          <p:cNvSpPr>
            <a:spLocks noChangeShapeType="1"/>
          </p:cNvSpPr>
          <p:nvPr/>
        </p:nvSpPr>
        <p:spPr bwMode="auto">
          <a:xfrm flipV="1">
            <a:off x="6043613" y="984250"/>
            <a:ext cx="0" cy="2225675"/>
          </a:xfrm>
          <a:prstGeom prst="line">
            <a:avLst/>
          </a:prstGeom>
          <a:noFill/>
          <a:ln w="9525">
            <a:solidFill>
              <a:srgbClr val="777777"/>
            </a:solidFill>
            <a:round/>
            <a:headEnd/>
            <a:tailEnd/>
          </a:ln>
        </p:spPr>
        <p:txBody>
          <a:bodyPr wrap="none" lIns="82124" tIns="41061" rIns="82124" bIns="41061" anchor="ctr">
            <a:spAutoFit/>
          </a:bodyPr>
          <a:lstStyle/>
          <a:p>
            <a:endParaRPr lang="en-US"/>
          </a:p>
        </p:txBody>
      </p:sp>
      <p:sp>
        <p:nvSpPr>
          <p:cNvPr id="12302" name="Line 155"/>
          <p:cNvSpPr>
            <a:spLocks noChangeShapeType="1"/>
          </p:cNvSpPr>
          <p:nvPr/>
        </p:nvSpPr>
        <p:spPr bwMode="auto">
          <a:xfrm flipV="1">
            <a:off x="3122613" y="984250"/>
            <a:ext cx="0" cy="2225675"/>
          </a:xfrm>
          <a:prstGeom prst="line">
            <a:avLst/>
          </a:prstGeom>
          <a:noFill/>
          <a:ln w="9525">
            <a:solidFill>
              <a:srgbClr val="777777"/>
            </a:solidFill>
            <a:round/>
            <a:headEnd/>
            <a:tailEnd/>
          </a:ln>
        </p:spPr>
        <p:txBody>
          <a:bodyPr wrap="none" lIns="82124" tIns="41061" rIns="82124" bIns="41061" anchor="ctr">
            <a:spAutoFit/>
          </a:bodyPr>
          <a:lstStyle/>
          <a:p>
            <a:endParaRPr lang="en-US"/>
          </a:p>
        </p:txBody>
      </p:sp>
      <p:sp>
        <p:nvSpPr>
          <p:cNvPr id="12303" name="Rectangle 156"/>
          <p:cNvSpPr>
            <a:spLocks noChangeArrowheads="1"/>
          </p:cNvSpPr>
          <p:nvPr/>
        </p:nvSpPr>
        <p:spPr bwMode="auto">
          <a:xfrm>
            <a:off x="28575" y="2400300"/>
            <a:ext cx="3086100" cy="1028700"/>
          </a:xfrm>
          <a:prstGeom prst="rect">
            <a:avLst/>
          </a:prstGeom>
          <a:solidFill>
            <a:srgbClr val="000000"/>
          </a:soli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2304" name="Rectangle 157"/>
          <p:cNvSpPr>
            <a:spLocks noChangeArrowheads="1"/>
          </p:cNvSpPr>
          <p:nvPr/>
        </p:nvSpPr>
        <p:spPr bwMode="auto">
          <a:xfrm>
            <a:off x="6053138" y="2466975"/>
            <a:ext cx="3081337" cy="949325"/>
          </a:xfrm>
          <a:prstGeom prst="rect">
            <a:avLst/>
          </a:prstGeom>
          <a:solidFill>
            <a:srgbClr val="000000"/>
          </a:soli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2305" name="Text Box 158"/>
          <p:cNvSpPr txBox="1">
            <a:spLocks noChangeArrowheads="1"/>
          </p:cNvSpPr>
          <p:nvPr/>
        </p:nvSpPr>
        <p:spPr bwMode="auto">
          <a:xfrm>
            <a:off x="1822450" y="2949575"/>
            <a:ext cx="1022350" cy="274638"/>
          </a:xfrm>
          <a:prstGeom prst="rect">
            <a:avLst/>
          </a:prstGeom>
          <a:noFill/>
          <a:ln w="9525" algn="ctr">
            <a:noFill/>
            <a:miter lim="800000"/>
            <a:headEnd/>
            <a:tailEnd/>
          </a:ln>
        </p:spPr>
        <p:txBody>
          <a:bodyPr wrap="none" lIns="82124" tIns="41061" rIns="82124" bIns="41061">
            <a:spAutoFit/>
          </a:bodyPr>
          <a:lstStyle/>
          <a:p>
            <a:pPr algn="r" defTabSz="814388" eaLnBrk="0" hangingPunct="0">
              <a:lnSpc>
                <a:spcPct val="90000"/>
              </a:lnSpc>
            </a:pPr>
            <a:r>
              <a:rPr lang="en-US" sz="1400">
                <a:solidFill>
                  <a:schemeClr val="folHlink"/>
                </a:solidFill>
              </a:rPr>
              <a:t>Headcount</a:t>
            </a:r>
          </a:p>
        </p:txBody>
      </p:sp>
      <p:sp>
        <p:nvSpPr>
          <p:cNvPr id="12306" name="Text Box 159"/>
          <p:cNvSpPr txBox="1">
            <a:spLocks noChangeArrowheads="1"/>
          </p:cNvSpPr>
          <p:nvPr/>
        </p:nvSpPr>
        <p:spPr bwMode="auto">
          <a:xfrm>
            <a:off x="1970088" y="2565400"/>
            <a:ext cx="874712" cy="274638"/>
          </a:xfrm>
          <a:prstGeom prst="rect">
            <a:avLst/>
          </a:prstGeom>
          <a:noFill/>
          <a:ln w="9525" algn="ctr">
            <a:noFill/>
            <a:miter lim="800000"/>
            <a:headEnd/>
            <a:tailEnd/>
          </a:ln>
        </p:spPr>
        <p:txBody>
          <a:bodyPr wrap="none" lIns="82124" tIns="41061" rIns="82124" bIns="41061">
            <a:spAutoFit/>
          </a:bodyPr>
          <a:lstStyle/>
          <a:p>
            <a:pPr algn="r" defTabSz="814388" eaLnBrk="0" hangingPunct="0">
              <a:lnSpc>
                <a:spcPct val="90000"/>
              </a:lnSpc>
            </a:pPr>
            <a:r>
              <a:rPr lang="en-US" sz="1400">
                <a:solidFill>
                  <a:schemeClr val="folHlink"/>
                </a:solidFill>
              </a:rPr>
              <a:t>Revenue</a:t>
            </a:r>
          </a:p>
        </p:txBody>
      </p:sp>
      <p:grpSp>
        <p:nvGrpSpPr>
          <p:cNvPr id="21" name="Group 160"/>
          <p:cNvGrpSpPr>
            <a:grpSpLocks/>
          </p:cNvGrpSpPr>
          <p:nvPr/>
        </p:nvGrpSpPr>
        <p:grpSpPr bwMode="auto">
          <a:xfrm>
            <a:off x="3709988" y="406400"/>
            <a:ext cx="1752600" cy="3178175"/>
            <a:chOff x="2335" y="256"/>
            <a:chExt cx="1104" cy="2002"/>
          </a:xfrm>
        </p:grpSpPr>
        <p:sp>
          <p:nvSpPr>
            <p:cNvPr id="1735841" name="Rectangle 161"/>
            <p:cNvSpPr>
              <a:spLocks noChangeArrowheads="1"/>
            </p:cNvSpPr>
            <p:nvPr/>
          </p:nvSpPr>
          <p:spPr bwMode="auto">
            <a:xfrm rot="5400000">
              <a:off x="1884" y="708"/>
              <a:ext cx="2002" cy="1098"/>
            </a:xfrm>
            <a:prstGeom prst="rect">
              <a:avLst/>
            </a:prstGeom>
            <a:gradFill rotWithShape="1">
              <a:gsLst>
                <a:gs pos="0">
                  <a:srgbClr val="777777">
                    <a:gamma/>
                    <a:shade val="46275"/>
                    <a:invGamma/>
                    <a:alpha val="0"/>
                  </a:srgbClr>
                </a:gs>
                <a:gs pos="50000">
                  <a:srgbClr val="777777">
                    <a:alpha val="41000"/>
                  </a:srgbClr>
                </a:gs>
                <a:gs pos="100000">
                  <a:srgbClr val="777777">
                    <a:gamma/>
                    <a:shade val="46275"/>
                    <a:invGamma/>
                    <a:alpha val="0"/>
                  </a:srgbClr>
                </a:gs>
              </a:gsLst>
              <a:lin ang="0" scaled="1"/>
            </a:gradFill>
            <a:ln w="9525" algn="ctr">
              <a:noFill/>
              <a:miter lim="800000"/>
              <a:headEnd/>
              <a:tailEnd/>
            </a:ln>
            <a:effectLst/>
          </p:spPr>
          <p:txBody>
            <a:bodyPr lIns="82124" tIns="41061" rIns="82124" bIns="41061" anchor="ctr">
              <a:spAutoFit/>
            </a:bodyPr>
            <a:lstStyle/>
            <a:p>
              <a:pPr algn="ctr" eaLnBrk="0" hangingPunct="0">
                <a:lnSpc>
                  <a:spcPct val="90000"/>
                </a:lnSpc>
                <a:defRPr/>
              </a:pPr>
              <a:endParaRPr lang="en-US">
                <a:cs typeface="+mn-cs"/>
              </a:endParaRPr>
            </a:p>
          </p:txBody>
        </p:sp>
        <p:grpSp>
          <p:nvGrpSpPr>
            <p:cNvPr id="22" name="Group 162"/>
            <p:cNvGrpSpPr>
              <a:grpSpLocks/>
            </p:cNvGrpSpPr>
            <p:nvPr/>
          </p:nvGrpSpPr>
          <p:grpSpPr bwMode="auto">
            <a:xfrm>
              <a:off x="2335" y="333"/>
              <a:ext cx="1104" cy="1889"/>
              <a:chOff x="2335" y="235"/>
              <a:chExt cx="1104" cy="1987"/>
            </a:xfrm>
          </p:grpSpPr>
          <p:sp>
            <p:nvSpPr>
              <p:cNvPr id="12430" name="Line 163"/>
              <p:cNvSpPr>
                <a:spLocks noChangeShapeType="1"/>
              </p:cNvSpPr>
              <p:nvPr/>
            </p:nvSpPr>
            <p:spPr bwMode="auto">
              <a:xfrm flipV="1">
                <a:off x="2335" y="235"/>
                <a:ext cx="0" cy="1987"/>
              </a:xfrm>
              <a:prstGeom prst="line">
                <a:avLst/>
              </a:prstGeom>
              <a:noFill/>
              <a:ln w="12700">
                <a:solidFill>
                  <a:srgbClr val="777777"/>
                </a:solidFill>
                <a:round/>
                <a:headEnd/>
                <a:tailEnd/>
              </a:ln>
            </p:spPr>
            <p:txBody>
              <a:bodyPr wrap="none" lIns="82124" tIns="41061" rIns="82124" bIns="41061" anchor="ctr">
                <a:spAutoFit/>
              </a:bodyPr>
              <a:lstStyle/>
              <a:p>
                <a:endParaRPr lang="en-US"/>
              </a:p>
            </p:txBody>
          </p:sp>
          <p:sp>
            <p:nvSpPr>
              <p:cNvPr id="12431" name="Line 164"/>
              <p:cNvSpPr>
                <a:spLocks noChangeShapeType="1"/>
              </p:cNvSpPr>
              <p:nvPr/>
            </p:nvSpPr>
            <p:spPr bwMode="auto">
              <a:xfrm flipV="1">
                <a:off x="3439" y="235"/>
                <a:ext cx="0" cy="1987"/>
              </a:xfrm>
              <a:prstGeom prst="line">
                <a:avLst/>
              </a:prstGeom>
              <a:noFill/>
              <a:ln w="12700">
                <a:solidFill>
                  <a:srgbClr val="777777"/>
                </a:solidFill>
                <a:round/>
                <a:headEnd/>
                <a:tailEnd/>
              </a:ln>
            </p:spPr>
            <p:txBody>
              <a:bodyPr wrap="none" lIns="82124" tIns="41061" rIns="82124" bIns="41061" anchor="ctr">
                <a:spAutoFit/>
              </a:bodyPr>
              <a:lstStyle/>
              <a:p>
                <a:endParaRPr lang="en-US"/>
              </a:p>
            </p:txBody>
          </p:sp>
        </p:grpSp>
        <p:grpSp>
          <p:nvGrpSpPr>
            <p:cNvPr id="23" name="Group 165"/>
            <p:cNvGrpSpPr>
              <a:grpSpLocks/>
            </p:cNvGrpSpPr>
            <p:nvPr/>
          </p:nvGrpSpPr>
          <p:grpSpPr bwMode="auto">
            <a:xfrm>
              <a:off x="2657" y="427"/>
              <a:ext cx="460" cy="246"/>
              <a:chOff x="384" y="331"/>
              <a:chExt cx="912" cy="485"/>
            </a:xfrm>
          </p:grpSpPr>
          <p:sp>
            <p:nvSpPr>
              <p:cNvPr id="12415" name="AutoShape 16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endParaRPr lang="en-US"/>
              </a:p>
            </p:txBody>
          </p:sp>
          <p:sp>
            <p:nvSpPr>
              <p:cNvPr id="12416" name="Rectangle 167"/>
              <p:cNvSpPr>
                <a:spLocks noChangeArrowheads="1"/>
              </p:cNvSpPr>
              <p:nvPr/>
            </p:nvSpPr>
            <p:spPr bwMode="invGray">
              <a:xfrm>
                <a:off x="640" y="652"/>
                <a:ext cx="42" cy="158"/>
              </a:xfrm>
              <a:prstGeom prst="rect">
                <a:avLst/>
              </a:prstGeom>
              <a:solidFill>
                <a:schemeClr val="tx1"/>
              </a:solidFill>
              <a:ln w="9525">
                <a:noFill/>
                <a:miter lim="800000"/>
                <a:headEnd/>
                <a:tailEnd/>
              </a:ln>
            </p:spPr>
            <p:txBody>
              <a:bodyPr/>
              <a:lstStyle/>
              <a:p>
                <a:pPr algn="ctr" eaLnBrk="0" hangingPunct="0">
                  <a:lnSpc>
                    <a:spcPct val="90000"/>
                  </a:lnSpc>
                </a:pPr>
                <a:endParaRPr lang="en-US"/>
              </a:p>
            </p:txBody>
          </p:sp>
          <p:sp>
            <p:nvSpPr>
              <p:cNvPr id="12417" name="Freeform 168"/>
              <p:cNvSpPr>
                <a:spLocks/>
              </p:cNvSpPr>
              <p:nvPr/>
            </p:nvSpPr>
            <p:spPr bwMode="invGray">
              <a:xfrm>
                <a:off x="882" y="648"/>
                <a:ext cx="120" cy="166"/>
              </a:xfrm>
              <a:custGeom>
                <a:avLst/>
                <a:gdLst>
                  <a:gd name="T0" fmla="*/ 1061 w 58"/>
                  <a:gd name="T1" fmla="*/ 448 h 80"/>
                  <a:gd name="T2" fmla="*/ 770 w 58"/>
                  <a:gd name="T3" fmla="*/ 376 h 80"/>
                  <a:gd name="T4" fmla="*/ 381 w 58"/>
                  <a:gd name="T5" fmla="*/ 741 h 80"/>
                  <a:gd name="T6" fmla="*/ 770 w 58"/>
                  <a:gd name="T7" fmla="*/ 1106 h 80"/>
                  <a:gd name="T8" fmla="*/ 1061 w 58"/>
                  <a:gd name="T9" fmla="*/ 1037 h 80"/>
                  <a:gd name="T10" fmla="*/ 1061 w 58"/>
                  <a:gd name="T11" fmla="*/ 1430 h 80"/>
                  <a:gd name="T12" fmla="*/ 753 w 58"/>
                  <a:gd name="T13" fmla="*/ 1482 h 80"/>
                  <a:gd name="T14" fmla="*/ 0 w 58"/>
                  <a:gd name="T15" fmla="*/ 741 h 80"/>
                  <a:gd name="T16" fmla="*/ 753 w 58"/>
                  <a:gd name="T17" fmla="*/ 0 h 80"/>
                  <a:gd name="T18" fmla="*/ 1061 w 58"/>
                  <a:gd name="T19" fmla="*/ 52 h 80"/>
                  <a:gd name="T20" fmla="*/ 1061 w 58"/>
                  <a:gd name="T21" fmla="*/ 448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a:lstStyle/>
              <a:p>
                <a:endParaRPr lang="en-US"/>
              </a:p>
            </p:txBody>
          </p:sp>
          <p:sp>
            <p:nvSpPr>
              <p:cNvPr id="12418" name="Freeform 169"/>
              <p:cNvSpPr>
                <a:spLocks/>
              </p:cNvSpPr>
              <p:nvPr/>
            </p:nvSpPr>
            <p:spPr bwMode="invGray">
              <a:xfrm>
                <a:off x="467" y="648"/>
                <a:ext cx="120" cy="166"/>
              </a:xfrm>
              <a:custGeom>
                <a:avLst/>
                <a:gdLst>
                  <a:gd name="T0" fmla="*/ 1061 w 58"/>
                  <a:gd name="T1" fmla="*/ 448 h 80"/>
                  <a:gd name="T2" fmla="*/ 770 w 58"/>
                  <a:gd name="T3" fmla="*/ 376 h 80"/>
                  <a:gd name="T4" fmla="*/ 381 w 58"/>
                  <a:gd name="T5" fmla="*/ 741 h 80"/>
                  <a:gd name="T6" fmla="*/ 770 w 58"/>
                  <a:gd name="T7" fmla="*/ 1106 h 80"/>
                  <a:gd name="T8" fmla="*/ 1061 w 58"/>
                  <a:gd name="T9" fmla="*/ 1037 h 80"/>
                  <a:gd name="T10" fmla="*/ 1061 w 58"/>
                  <a:gd name="T11" fmla="*/ 1430 h 80"/>
                  <a:gd name="T12" fmla="*/ 737 w 58"/>
                  <a:gd name="T13" fmla="*/ 1482 h 80"/>
                  <a:gd name="T14" fmla="*/ 0 w 58"/>
                  <a:gd name="T15" fmla="*/ 741 h 80"/>
                  <a:gd name="T16" fmla="*/ 737 w 58"/>
                  <a:gd name="T17" fmla="*/ 0 h 80"/>
                  <a:gd name="T18" fmla="*/ 1061 w 58"/>
                  <a:gd name="T19" fmla="*/ 52 h 80"/>
                  <a:gd name="T20" fmla="*/ 1061 w 58"/>
                  <a:gd name="T21" fmla="*/ 448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a:lstStyle/>
              <a:p>
                <a:endParaRPr lang="en-US"/>
              </a:p>
            </p:txBody>
          </p:sp>
          <p:sp>
            <p:nvSpPr>
              <p:cNvPr id="12419" name="Freeform 170"/>
              <p:cNvSpPr>
                <a:spLocks noEditPoints="1"/>
              </p:cNvSpPr>
              <p:nvPr/>
            </p:nvSpPr>
            <p:spPr bwMode="invGray">
              <a:xfrm>
                <a:off x="1046" y="648"/>
                <a:ext cx="165" cy="166"/>
              </a:xfrm>
              <a:custGeom>
                <a:avLst/>
                <a:gdLst>
                  <a:gd name="T0" fmla="*/ 1446 w 80"/>
                  <a:gd name="T1" fmla="*/ 741 h 80"/>
                  <a:gd name="T2" fmla="*/ 728 w 80"/>
                  <a:gd name="T3" fmla="*/ 1482 h 80"/>
                  <a:gd name="T4" fmla="*/ 0 w 80"/>
                  <a:gd name="T5" fmla="*/ 741 h 80"/>
                  <a:gd name="T6" fmla="*/ 728 w 80"/>
                  <a:gd name="T7" fmla="*/ 0 h 80"/>
                  <a:gd name="T8" fmla="*/ 1446 w 80"/>
                  <a:gd name="T9" fmla="*/ 741 h 80"/>
                  <a:gd name="T10" fmla="*/ 728 w 80"/>
                  <a:gd name="T11" fmla="*/ 376 h 80"/>
                  <a:gd name="T12" fmla="*/ 361 w 80"/>
                  <a:gd name="T13" fmla="*/ 741 h 80"/>
                  <a:gd name="T14" fmla="*/ 728 w 80"/>
                  <a:gd name="T15" fmla="*/ 1106 h 80"/>
                  <a:gd name="T16" fmla="*/ 1089 w 80"/>
                  <a:gd name="T17" fmla="*/ 741 h 80"/>
                  <a:gd name="T18" fmla="*/ 728 w 80"/>
                  <a:gd name="T19" fmla="*/ 376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80"/>
                  <a:gd name="T32" fmla="*/ 80 w 8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a:lstStyle/>
              <a:p>
                <a:endParaRPr lang="en-US"/>
              </a:p>
            </p:txBody>
          </p:sp>
          <p:sp>
            <p:nvSpPr>
              <p:cNvPr id="12420" name="Freeform 171"/>
              <p:cNvSpPr>
                <a:spLocks/>
              </p:cNvSpPr>
              <p:nvPr/>
            </p:nvSpPr>
            <p:spPr bwMode="invGray">
              <a:xfrm>
                <a:off x="735" y="648"/>
                <a:ext cx="108" cy="166"/>
              </a:xfrm>
              <a:custGeom>
                <a:avLst/>
                <a:gdLst>
                  <a:gd name="T0" fmla="*/ 881 w 52"/>
                  <a:gd name="T1" fmla="*/ 349 h 80"/>
                  <a:gd name="T2" fmla="*/ 592 w 52"/>
                  <a:gd name="T3" fmla="*/ 313 h 80"/>
                  <a:gd name="T4" fmla="*/ 376 w 52"/>
                  <a:gd name="T5" fmla="*/ 430 h 80"/>
                  <a:gd name="T6" fmla="*/ 540 w 52"/>
                  <a:gd name="T7" fmla="*/ 556 h 80"/>
                  <a:gd name="T8" fmla="*/ 633 w 52"/>
                  <a:gd name="T9" fmla="*/ 589 h 80"/>
                  <a:gd name="T10" fmla="*/ 966 w 52"/>
                  <a:gd name="T11" fmla="*/ 998 h 80"/>
                  <a:gd name="T12" fmla="*/ 393 w 52"/>
                  <a:gd name="T13" fmla="*/ 1482 h 80"/>
                  <a:gd name="T14" fmla="*/ 0 w 52"/>
                  <a:gd name="T15" fmla="*/ 1430 h 80"/>
                  <a:gd name="T16" fmla="*/ 0 w 52"/>
                  <a:gd name="T17" fmla="*/ 1106 h 80"/>
                  <a:gd name="T18" fmla="*/ 332 w 52"/>
                  <a:gd name="T19" fmla="*/ 1170 h 80"/>
                  <a:gd name="T20" fmla="*/ 592 w 52"/>
                  <a:gd name="T21" fmla="*/ 1037 h 80"/>
                  <a:gd name="T22" fmla="*/ 432 w 52"/>
                  <a:gd name="T23" fmla="*/ 892 h 80"/>
                  <a:gd name="T24" fmla="*/ 349 w 52"/>
                  <a:gd name="T25" fmla="*/ 874 h 80"/>
                  <a:gd name="T26" fmla="*/ 0 w 52"/>
                  <a:gd name="T27" fmla="*/ 448 h 80"/>
                  <a:gd name="T28" fmla="*/ 517 w 52"/>
                  <a:gd name="T29" fmla="*/ 0 h 80"/>
                  <a:gd name="T30" fmla="*/ 881 w 52"/>
                  <a:gd name="T31" fmla="*/ 52 h 80"/>
                  <a:gd name="T32" fmla="*/ 881 w 52"/>
                  <a:gd name="T33" fmla="*/ 349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0"/>
                  <a:gd name="T53" fmla="*/ 52 w 52"/>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a:lstStyle/>
              <a:p>
                <a:endParaRPr lang="en-US"/>
              </a:p>
            </p:txBody>
          </p:sp>
          <p:sp>
            <p:nvSpPr>
              <p:cNvPr id="12421" name="Freeform 172"/>
              <p:cNvSpPr>
                <a:spLocks/>
              </p:cNvSpPr>
              <p:nvPr/>
            </p:nvSpPr>
            <p:spPr bwMode="invGray">
              <a:xfrm>
                <a:off x="384" y="462"/>
                <a:ext cx="39" cy="81"/>
              </a:xfrm>
              <a:custGeom>
                <a:avLst/>
                <a:gdLst>
                  <a:gd name="T0" fmla="*/ 337 w 19"/>
                  <a:gd name="T1" fmla="*/ 189 h 39"/>
                  <a:gd name="T2" fmla="*/ 181 w 19"/>
                  <a:gd name="T3" fmla="*/ 0 h 39"/>
                  <a:gd name="T4" fmla="*/ 0 w 19"/>
                  <a:gd name="T5" fmla="*/ 189 h 39"/>
                  <a:gd name="T6" fmla="*/ 0 w 19"/>
                  <a:gd name="T7" fmla="*/ 557 h 39"/>
                  <a:gd name="T8" fmla="*/ 181 w 19"/>
                  <a:gd name="T9" fmla="*/ 725 h 39"/>
                  <a:gd name="T10" fmla="*/ 337 w 19"/>
                  <a:gd name="T11" fmla="*/ 557 h 39"/>
                  <a:gd name="T12" fmla="*/ 337 w 19"/>
                  <a:gd name="T13" fmla="*/ 189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a:lstStyle/>
              <a:p>
                <a:endParaRPr lang="en-US"/>
              </a:p>
            </p:txBody>
          </p:sp>
          <p:sp>
            <p:nvSpPr>
              <p:cNvPr id="12422" name="Freeform 173"/>
              <p:cNvSpPr>
                <a:spLocks/>
              </p:cNvSpPr>
              <p:nvPr/>
            </p:nvSpPr>
            <p:spPr bwMode="invGray">
              <a:xfrm>
                <a:off x="494" y="407"/>
                <a:ext cx="39" cy="136"/>
              </a:xfrm>
              <a:custGeom>
                <a:avLst/>
                <a:gdLst>
                  <a:gd name="T0" fmla="*/ 337 w 19"/>
                  <a:gd name="T1" fmla="*/ 176 h 65"/>
                  <a:gd name="T2" fmla="*/ 156 w 19"/>
                  <a:gd name="T3" fmla="*/ 0 h 65"/>
                  <a:gd name="T4" fmla="*/ 0 w 19"/>
                  <a:gd name="T5" fmla="*/ 176 h 65"/>
                  <a:gd name="T6" fmla="*/ 0 w 19"/>
                  <a:gd name="T7" fmla="*/ 1073 h 65"/>
                  <a:gd name="T8" fmla="*/ 156 w 19"/>
                  <a:gd name="T9" fmla="*/ 1247 h 65"/>
                  <a:gd name="T10" fmla="*/ 337 w 19"/>
                  <a:gd name="T11" fmla="*/ 1073 h 65"/>
                  <a:gd name="T12" fmla="*/ 337 w 19"/>
                  <a:gd name="T13" fmla="*/ 176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a:lstStyle/>
              <a:p>
                <a:endParaRPr lang="en-US"/>
              </a:p>
            </p:txBody>
          </p:sp>
          <p:sp>
            <p:nvSpPr>
              <p:cNvPr id="12423" name="Freeform 174"/>
              <p:cNvSpPr>
                <a:spLocks/>
              </p:cNvSpPr>
              <p:nvPr/>
            </p:nvSpPr>
            <p:spPr bwMode="invGray">
              <a:xfrm>
                <a:off x="601" y="333"/>
                <a:ext cx="39" cy="249"/>
              </a:xfrm>
              <a:custGeom>
                <a:avLst/>
                <a:gdLst>
                  <a:gd name="T0" fmla="*/ 337 w 19"/>
                  <a:gd name="T1" fmla="*/ 168 h 120"/>
                  <a:gd name="T2" fmla="*/ 181 w 19"/>
                  <a:gd name="T3" fmla="*/ 0 h 120"/>
                  <a:gd name="T4" fmla="*/ 0 w 19"/>
                  <a:gd name="T5" fmla="*/ 168 h 120"/>
                  <a:gd name="T6" fmla="*/ 0 w 19"/>
                  <a:gd name="T7" fmla="*/ 2054 h 120"/>
                  <a:gd name="T8" fmla="*/ 181 w 19"/>
                  <a:gd name="T9" fmla="*/ 2226 h 120"/>
                  <a:gd name="T10" fmla="*/ 337 w 19"/>
                  <a:gd name="T11" fmla="*/ 2054 h 120"/>
                  <a:gd name="T12" fmla="*/ 337 w 19"/>
                  <a:gd name="T13" fmla="*/ 168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a:lstStyle/>
              <a:p>
                <a:endParaRPr lang="en-US"/>
              </a:p>
            </p:txBody>
          </p:sp>
          <p:sp>
            <p:nvSpPr>
              <p:cNvPr id="12424" name="Freeform 175"/>
              <p:cNvSpPr>
                <a:spLocks/>
              </p:cNvSpPr>
              <p:nvPr/>
            </p:nvSpPr>
            <p:spPr bwMode="invGray">
              <a:xfrm>
                <a:off x="711" y="407"/>
                <a:ext cx="39" cy="136"/>
              </a:xfrm>
              <a:custGeom>
                <a:avLst/>
                <a:gdLst>
                  <a:gd name="T0" fmla="*/ 337 w 19"/>
                  <a:gd name="T1" fmla="*/ 176 h 65"/>
                  <a:gd name="T2" fmla="*/ 156 w 19"/>
                  <a:gd name="T3" fmla="*/ 0 h 65"/>
                  <a:gd name="T4" fmla="*/ 0 w 19"/>
                  <a:gd name="T5" fmla="*/ 176 h 65"/>
                  <a:gd name="T6" fmla="*/ 0 w 19"/>
                  <a:gd name="T7" fmla="*/ 1073 h 65"/>
                  <a:gd name="T8" fmla="*/ 156 w 19"/>
                  <a:gd name="T9" fmla="*/ 1247 h 65"/>
                  <a:gd name="T10" fmla="*/ 337 w 19"/>
                  <a:gd name="T11" fmla="*/ 1073 h 65"/>
                  <a:gd name="T12" fmla="*/ 337 w 19"/>
                  <a:gd name="T13" fmla="*/ 176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a:lstStyle/>
              <a:p>
                <a:endParaRPr lang="en-US"/>
              </a:p>
            </p:txBody>
          </p:sp>
          <p:sp>
            <p:nvSpPr>
              <p:cNvPr id="12425" name="Freeform 176"/>
              <p:cNvSpPr>
                <a:spLocks/>
              </p:cNvSpPr>
              <p:nvPr/>
            </p:nvSpPr>
            <p:spPr bwMode="invGray">
              <a:xfrm>
                <a:off x="818" y="462"/>
                <a:ext cx="42" cy="81"/>
              </a:xfrm>
              <a:custGeom>
                <a:avLst/>
                <a:gdLst>
                  <a:gd name="T0" fmla="*/ 388 w 20"/>
                  <a:gd name="T1" fmla="*/ 189 h 39"/>
                  <a:gd name="T2" fmla="*/ 193 w 20"/>
                  <a:gd name="T3" fmla="*/ 0 h 39"/>
                  <a:gd name="T4" fmla="*/ 0 w 20"/>
                  <a:gd name="T5" fmla="*/ 189 h 39"/>
                  <a:gd name="T6" fmla="*/ 0 w 20"/>
                  <a:gd name="T7" fmla="*/ 557 h 39"/>
                  <a:gd name="T8" fmla="*/ 193 w 20"/>
                  <a:gd name="T9" fmla="*/ 725 h 39"/>
                  <a:gd name="T10" fmla="*/ 388 w 20"/>
                  <a:gd name="T11" fmla="*/ 557 h 39"/>
                  <a:gd name="T12" fmla="*/ 388 w 20"/>
                  <a:gd name="T13" fmla="*/ 189 h 39"/>
                  <a:gd name="T14" fmla="*/ 0 60000 65536"/>
                  <a:gd name="T15" fmla="*/ 0 60000 65536"/>
                  <a:gd name="T16" fmla="*/ 0 60000 65536"/>
                  <a:gd name="T17" fmla="*/ 0 60000 65536"/>
                  <a:gd name="T18" fmla="*/ 0 60000 65536"/>
                  <a:gd name="T19" fmla="*/ 0 60000 65536"/>
                  <a:gd name="T20" fmla="*/ 0 60000 65536"/>
                  <a:gd name="T21" fmla="*/ 0 w 20"/>
                  <a:gd name="T22" fmla="*/ 0 h 39"/>
                  <a:gd name="T23" fmla="*/ 20 w 20"/>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a:lstStyle/>
              <a:p>
                <a:endParaRPr lang="en-US"/>
              </a:p>
            </p:txBody>
          </p:sp>
          <p:sp>
            <p:nvSpPr>
              <p:cNvPr id="12426" name="Freeform 177"/>
              <p:cNvSpPr>
                <a:spLocks/>
              </p:cNvSpPr>
              <p:nvPr/>
            </p:nvSpPr>
            <p:spPr bwMode="invGray">
              <a:xfrm>
                <a:off x="928" y="407"/>
                <a:ext cx="39" cy="136"/>
              </a:xfrm>
              <a:custGeom>
                <a:avLst/>
                <a:gdLst>
                  <a:gd name="T0" fmla="*/ 337 w 19"/>
                  <a:gd name="T1" fmla="*/ 176 h 65"/>
                  <a:gd name="T2" fmla="*/ 181 w 19"/>
                  <a:gd name="T3" fmla="*/ 0 h 65"/>
                  <a:gd name="T4" fmla="*/ 0 w 19"/>
                  <a:gd name="T5" fmla="*/ 176 h 65"/>
                  <a:gd name="T6" fmla="*/ 0 w 19"/>
                  <a:gd name="T7" fmla="*/ 1073 h 65"/>
                  <a:gd name="T8" fmla="*/ 181 w 19"/>
                  <a:gd name="T9" fmla="*/ 1247 h 65"/>
                  <a:gd name="T10" fmla="*/ 337 w 19"/>
                  <a:gd name="T11" fmla="*/ 1073 h 65"/>
                  <a:gd name="T12" fmla="*/ 337 w 19"/>
                  <a:gd name="T13" fmla="*/ 176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a:lstStyle/>
              <a:p>
                <a:endParaRPr lang="en-US"/>
              </a:p>
            </p:txBody>
          </p:sp>
          <p:sp>
            <p:nvSpPr>
              <p:cNvPr id="12427" name="Freeform 178"/>
              <p:cNvSpPr>
                <a:spLocks/>
              </p:cNvSpPr>
              <p:nvPr/>
            </p:nvSpPr>
            <p:spPr bwMode="invGray">
              <a:xfrm>
                <a:off x="1037" y="333"/>
                <a:ext cx="40" cy="249"/>
              </a:xfrm>
              <a:custGeom>
                <a:avLst/>
                <a:gdLst>
                  <a:gd name="T0" fmla="*/ 373 w 19"/>
                  <a:gd name="T1" fmla="*/ 168 h 120"/>
                  <a:gd name="T2" fmla="*/ 177 w 19"/>
                  <a:gd name="T3" fmla="*/ 0 h 120"/>
                  <a:gd name="T4" fmla="*/ 0 w 19"/>
                  <a:gd name="T5" fmla="*/ 168 h 120"/>
                  <a:gd name="T6" fmla="*/ 0 w 19"/>
                  <a:gd name="T7" fmla="*/ 2054 h 120"/>
                  <a:gd name="T8" fmla="*/ 177 w 19"/>
                  <a:gd name="T9" fmla="*/ 2226 h 120"/>
                  <a:gd name="T10" fmla="*/ 373 w 19"/>
                  <a:gd name="T11" fmla="*/ 2054 h 120"/>
                  <a:gd name="T12" fmla="*/ 373 w 19"/>
                  <a:gd name="T13" fmla="*/ 168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a:lstStyle/>
              <a:p>
                <a:endParaRPr lang="en-US"/>
              </a:p>
            </p:txBody>
          </p:sp>
          <p:sp>
            <p:nvSpPr>
              <p:cNvPr id="12428" name="Freeform 179"/>
              <p:cNvSpPr>
                <a:spLocks/>
              </p:cNvSpPr>
              <p:nvPr/>
            </p:nvSpPr>
            <p:spPr bwMode="invGray">
              <a:xfrm>
                <a:off x="1145" y="407"/>
                <a:ext cx="39" cy="136"/>
              </a:xfrm>
              <a:custGeom>
                <a:avLst/>
                <a:gdLst>
                  <a:gd name="T0" fmla="*/ 337 w 19"/>
                  <a:gd name="T1" fmla="*/ 176 h 65"/>
                  <a:gd name="T2" fmla="*/ 181 w 19"/>
                  <a:gd name="T3" fmla="*/ 0 h 65"/>
                  <a:gd name="T4" fmla="*/ 0 w 19"/>
                  <a:gd name="T5" fmla="*/ 176 h 65"/>
                  <a:gd name="T6" fmla="*/ 0 w 19"/>
                  <a:gd name="T7" fmla="*/ 1073 h 65"/>
                  <a:gd name="T8" fmla="*/ 181 w 19"/>
                  <a:gd name="T9" fmla="*/ 1247 h 65"/>
                  <a:gd name="T10" fmla="*/ 337 w 19"/>
                  <a:gd name="T11" fmla="*/ 1073 h 65"/>
                  <a:gd name="T12" fmla="*/ 337 w 19"/>
                  <a:gd name="T13" fmla="*/ 176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a:lstStyle/>
              <a:p>
                <a:endParaRPr lang="en-US"/>
              </a:p>
            </p:txBody>
          </p:sp>
          <p:sp>
            <p:nvSpPr>
              <p:cNvPr id="12429" name="Freeform 180"/>
              <p:cNvSpPr>
                <a:spLocks/>
              </p:cNvSpPr>
              <p:nvPr/>
            </p:nvSpPr>
            <p:spPr bwMode="invGray">
              <a:xfrm>
                <a:off x="1254" y="462"/>
                <a:ext cx="40" cy="81"/>
              </a:xfrm>
              <a:custGeom>
                <a:avLst/>
                <a:gdLst>
                  <a:gd name="T0" fmla="*/ 373 w 19"/>
                  <a:gd name="T1" fmla="*/ 189 h 39"/>
                  <a:gd name="T2" fmla="*/ 177 w 19"/>
                  <a:gd name="T3" fmla="*/ 0 h 39"/>
                  <a:gd name="T4" fmla="*/ 0 w 19"/>
                  <a:gd name="T5" fmla="*/ 189 h 39"/>
                  <a:gd name="T6" fmla="*/ 0 w 19"/>
                  <a:gd name="T7" fmla="*/ 557 h 39"/>
                  <a:gd name="T8" fmla="*/ 177 w 19"/>
                  <a:gd name="T9" fmla="*/ 725 h 39"/>
                  <a:gd name="T10" fmla="*/ 373 w 19"/>
                  <a:gd name="T11" fmla="*/ 557 h 39"/>
                  <a:gd name="T12" fmla="*/ 373 w 19"/>
                  <a:gd name="T13" fmla="*/ 189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a:lstStyle/>
              <a:p>
                <a:endParaRPr lang="en-US"/>
              </a:p>
            </p:txBody>
          </p:sp>
        </p:grpSp>
      </p:grpSp>
      <p:grpSp>
        <p:nvGrpSpPr>
          <p:cNvPr id="24" name="Group 181"/>
          <p:cNvGrpSpPr>
            <a:grpSpLocks/>
          </p:cNvGrpSpPr>
          <p:nvPr/>
        </p:nvGrpSpPr>
        <p:grpSpPr bwMode="auto">
          <a:xfrm>
            <a:off x="3063875" y="1449388"/>
            <a:ext cx="3019425" cy="1816100"/>
            <a:chOff x="1930" y="913"/>
            <a:chExt cx="1902" cy="1144"/>
          </a:xfrm>
        </p:grpSpPr>
        <p:grpSp>
          <p:nvGrpSpPr>
            <p:cNvPr id="25" name="Group 182"/>
            <p:cNvGrpSpPr>
              <a:grpSpLocks/>
            </p:cNvGrpSpPr>
            <p:nvPr/>
          </p:nvGrpSpPr>
          <p:grpSpPr bwMode="auto">
            <a:xfrm>
              <a:off x="1930" y="913"/>
              <a:ext cx="1902" cy="432"/>
              <a:chOff x="1930" y="913"/>
              <a:chExt cx="1902" cy="432"/>
            </a:xfrm>
          </p:grpSpPr>
          <p:sp>
            <p:nvSpPr>
              <p:cNvPr id="12407" name="Text Box 183"/>
              <p:cNvSpPr txBox="1">
                <a:spLocks noChangeArrowheads="1"/>
              </p:cNvSpPr>
              <p:nvPr/>
            </p:nvSpPr>
            <p:spPr bwMode="auto">
              <a:xfrm>
                <a:off x="3408" y="1025"/>
                <a:ext cx="424" cy="208"/>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800">
                    <a:solidFill>
                      <a:srgbClr val="FFFFFF"/>
                    </a:solidFill>
                  </a:rPr>
                  <a:t>1992</a:t>
                </a:r>
              </a:p>
            </p:txBody>
          </p:sp>
          <p:sp>
            <p:nvSpPr>
              <p:cNvPr id="12408" name="Text Box 184"/>
              <p:cNvSpPr txBox="1">
                <a:spLocks noChangeArrowheads="1"/>
              </p:cNvSpPr>
              <p:nvPr/>
            </p:nvSpPr>
            <p:spPr bwMode="auto">
              <a:xfrm>
                <a:off x="1930" y="1025"/>
                <a:ext cx="424" cy="208"/>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800">
                    <a:solidFill>
                      <a:srgbClr val="FFFFFF"/>
                    </a:solidFill>
                  </a:rPr>
                  <a:t>1990</a:t>
                </a:r>
              </a:p>
            </p:txBody>
          </p:sp>
          <p:sp>
            <p:nvSpPr>
              <p:cNvPr id="12409" name="Text Box 185"/>
              <p:cNvSpPr txBox="1">
                <a:spLocks noChangeArrowheads="1"/>
              </p:cNvSpPr>
              <p:nvPr/>
            </p:nvSpPr>
            <p:spPr bwMode="auto">
              <a:xfrm>
                <a:off x="2443" y="913"/>
                <a:ext cx="888" cy="432"/>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4400">
                    <a:solidFill>
                      <a:schemeClr val="tx1"/>
                    </a:solidFill>
                  </a:rPr>
                  <a:t>1991</a:t>
                </a:r>
              </a:p>
            </p:txBody>
          </p:sp>
        </p:grpSp>
        <p:sp>
          <p:nvSpPr>
            <p:cNvPr id="12405" name="Text Box 186"/>
            <p:cNvSpPr txBox="1">
              <a:spLocks noChangeArrowheads="1"/>
            </p:cNvSpPr>
            <p:nvPr/>
          </p:nvSpPr>
          <p:spPr bwMode="auto">
            <a:xfrm>
              <a:off x="2592" y="1590"/>
              <a:ext cx="593" cy="225"/>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2000">
                  <a:solidFill>
                    <a:schemeClr val="folHlink"/>
                  </a:solidFill>
                </a:rPr>
                <a:t>$183M</a:t>
              </a:r>
            </a:p>
          </p:txBody>
        </p:sp>
        <p:sp>
          <p:nvSpPr>
            <p:cNvPr id="12406" name="Text Box 187"/>
            <p:cNvSpPr txBox="1">
              <a:spLocks noChangeArrowheads="1"/>
            </p:cNvSpPr>
            <p:nvPr/>
          </p:nvSpPr>
          <p:spPr bwMode="auto">
            <a:xfrm>
              <a:off x="2702" y="1832"/>
              <a:ext cx="371" cy="225"/>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2000">
                  <a:solidFill>
                    <a:schemeClr val="folHlink"/>
                  </a:solidFill>
                </a:rPr>
                <a:t>503</a:t>
              </a:r>
            </a:p>
          </p:txBody>
        </p:sp>
      </p:grpSp>
      <p:grpSp>
        <p:nvGrpSpPr>
          <p:cNvPr id="26" name="Group 188"/>
          <p:cNvGrpSpPr>
            <a:grpSpLocks/>
          </p:cNvGrpSpPr>
          <p:nvPr/>
        </p:nvGrpSpPr>
        <p:grpSpPr bwMode="auto">
          <a:xfrm>
            <a:off x="3063875" y="1449388"/>
            <a:ext cx="3019425" cy="1816100"/>
            <a:chOff x="1930" y="913"/>
            <a:chExt cx="1902" cy="1144"/>
          </a:xfrm>
        </p:grpSpPr>
        <p:grpSp>
          <p:nvGrpSpPr>
            <p:cNvPr id="27" name="Group 189"/>
            <p:cNvGrpSpPr>
              <a:grpSpLocks/>
            </p:cNvGrpSpPr>
            <p:nvPr/>
          </p:nvGrpSpPr>
          <p:grpSpPr bwMode="auto">
            <a:xfrm>
              <a:off x="1930" y="913"/>
              <a:ext cx="1902" cy="432"/>
              <a:chOff x="1930" y="913"/>
              <a:chExt cx="1902" cy="432"/>
            </a:xfrm>
          </p:grpSpPr>
          <p:sp>
            <p:nvSpPr>
              <p:cNvPr id="12401" name="Text Box 190"/>
              <p:cNvSpPr txBox="1">
                <a:spLocks noChangeArrowheads="1"/>
              </p:cNvSpPr>
              <p:nvPr/>
            </p:nvSpPr>
            <p:spPr bwMode="auto">
              <a:xfrm>
                <a:off x="3408" y="1025"/>
                <a:ext cx="424" cy="208"/>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800">
                    <a:solidFill>
                      <a:srgbClr val="FFFFFF"/>
                    </a:solidFill>
                  </a:rPr>
                  <a:t>1993</a:t>
                </a:r>
              </a:p>
            </p:txBody>
          </p:sp>
          <p:sp>
            <p:nvSpPr>
              <p:cNvPr id="12402" name="Text Box 191"/>
              <p:cNvSpPr txBox="1">
                <a:spLocks noChangeArrowheads="1"/>
              </p:cNvSpPr>
              <p:nvPr/>
            </p:nvSpPr>
            <p:spPr bwMode="auto">
              <a:xfrm>
                <a:off x="1930" y="1025"/>
                <a:ext cx="424" cy="208"/>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800">
                    <a:solidFill>
                      <a:srgbClr val="FFFFFF"/>
                    </a:solidFill>
                  </a:rPr>
                  <a:t>1991</a:t>
                </a:r>
              </a:p>
            </p:txBody>
          </p:sp>
          <p:sp>
            <p:nvSpPr>
              <p:cNvPr id="12403" name="Text Box 192"/>
              <p:cNvSpPr txBox="1">
                <a:spLocks noChangeArrowheads="1"/>
              </p:cNvSpPr>
              <p:nvPr/>
            </p:nvSpPr>
            <p:spPr bwMode="auto">
              <a:xfrm>
                <a:off x="2443" y="913"/>
                <a:ext cx="888" cy="432"/>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4400">
                    <a:solidFill>
                      <a:schemeClr val="tx1"/>
                    </a:solidFill>
                  </a:rPr>
                  <a:t>1992</a:t>
                </a:r>
              </a:p>
            </p:txBody>
          </p:sp>
        </p:grpSp>
        <p:sp>
          <p:nvSpPr>
            <p:cNvPr id="12399" name="Text Box 193"/>
            <p:cNvSpPr txBox="1">
              <a:spLocks noChangeArrowheads="1"/>
            </p:cNvSpPr>
            <p:nvPr/>
          </p:nvSpPr>
          <p:spPr bwMode="auto">
            <a:xfrm>
              <a:off x="2592" y="1590"/>
              <a:ext cx="593" cy="225"/>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2000">
                  <a:solidFill>
                    <a:schemeClr val="folHlink"/>
                  </a:solidFill>
                </a:rPr>
                <a:t>$381M</a:t>
              </a:r>
            </a:p>
          </p:txBody>
        </p:sp>
        <p:sp>
          <p:nvSpPr>
            <p:cNvPr id="12400" name="Text Box 194"/>
            <p:cNvSpPr txBox="1">
              <a:spLocks noChangeArrowheads="1"/>
            </p:cNvSpPr>
            <p:nvPr/>
          </p:nvSpPr>
          <p:spPr bwMode="auto">
            <a:xfrm>
              <a:off x="2703" y="1832"/>
              <a:ext cx="371" cy="225"/>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2000">
                  <a:solidFill>
                    <a:schemeClr val="folHlink"/>
                  </a:solidFill>
                </a:rPr>
                <a:t>875</a:t>
              </a:r>
            </a:p>
          </p:txBody>
        </p:sp>
      </p:grpSp>
      <p:grpSp>
        <p:nvGrpSpPr>
          <p:cNvPr id="28" name="Group 195"/>
          <p:cNvGrpSpPr>
            <a:grpSpLocks/>
          </p:cNvGrpSpPr>
          <p:nvPr/>
        </p:nvGrpSpPr>
        <p:grpSpPr bwMode="auto">
          <a:xfrm>
            <a:off x="-850900" y="3878263"/>
            <a:ext cx="19138900" cy="2498725"/>
            <a:chOff x="-536" y="2443"/>
            <a:chExt cx="12056" cy="1574"/>
          </a:xfrm>
        </p:grpSpPr>
        <p:grpSp>
          <p:nvGrpSpPr>
            <p:cNvPr id="29" name="Group 196"/>
            <p:cNvGrpSpPr>
              <a:grpSpLocks/>
            </p:cNvGrpSpPr>
            <p:nvPr/>
          </p:nvGrpSpPr>
          <p:grpSpPr bwMode="auto">
            <a:xfrm>
              <a:off x="0" y="2443"/>
              <a:ext cx="11520" cy="1574"/>
              <a:chOff x="0" y="2443"/>
              <a:chExt cx="11520" cy="1574"/>
            </a:xfrm>
          </p:grpSpPr>
          <p:grpSp>
            <p:nvGrpSpPr>
              <p:cNvPr id="30" name="Group 197"/>
              <p:cNvGrpSpPr>
                <a:grpSpLocks/>
              </p:cNvGrpSpPr>
              <p:nvPr/>
            </p:nvGrpSpPr>
            <p:grpSpPr bwMode="auto">
              <a:xfrm>
                <a:off x="0" y="2564"/>
                <a:ext cx="5772" cy="1453"/>
                <a:chOff x="0" y="2564"/>
                <a:chExt cx="5772" cy="1453"/>
              </a:xfrm>
            </p:grpSpPr>
            <p:grpSp>
              <p:nvGrpSpPr>
                <p:cNvPr id="31" name="Group 198"/>
                <p:cNvGrpSpPr>
                  <a:grpSpLocks/>
                </p:cNvGrpSpPr>
                <p:nvPr/>
              </p:nvGrpSpPr>
              <p:grpSpPr bwMode="auto">
                <a:xfrm>
                  <a:off x="0" y="2986"/>
                  <a:ext cx="5772" cy="487"/>
                  <a:chOff x="12" y="2986"/>
                  <a:chExt cx="5760" cy="487"/>
                </a:xfrm>
              </p:grpSpPr>
              <p:sp>
                <p:nvSpPr>
                  <p:cNvPr id="12396" name="Line 199"/>
                  <p:cNvSpPr>
                    <a:spLocks noChangeShapeType="1"/>
                  </p:cNvSpPr>
                  <p:nvPr/>
                </p:nvSpPr>
                <p:spPr bwMode="auto">
                  <a:xfrm>
                    <a:off x="12" y="3473"/>
                    <a:ext cx="5760" cy="0"/>
                  </a:xfrm>
                  <a:prstGeom prst="line">
                    <a:avLst/>
                  </a:prstGeom>
                  <a:noFill/>
                  <a:ln w="25400">
                    <a:solidFill>
                      <a:srgbClr val="A0C02A"/>
                    </a:solidFill>
                    <a:round/>
                    <a:headEnd/>
                    <a:tailEnd/>
                  </a:ln>
                </p:spPr>
                <p:txBody>
                  <a:bodyPr lIns="82124" tIns="41061" rIns="82124" bIns="41061" anchor="ctr">
                    <a:spAutoFit/>
                  </a:bodyPr>
                  <a:lstStyle/>
                  <a:p>
                    <a:endParaRPr lang="en-US"/>
                  </a:p>
                </p:txBody>
              </p:sp>
              <p:sp>
                <p:nvSpPr>
                  <p:cNvPr id="12397" name="Line 200"/>
                  <p:cNvSpPr>
                    <a:spLocks noChangeShapeType="1"/>
                  </p:cNvSpPr>
                  <p:nvPr/>
                </p:nvSpPr>
                <p:spPr bwMode="auto">
                  <a:xfrm>
                    <a:off x="12" y="2986"/>
                    <a:ext cx="5760" cy="0"/>
                  </a:xfrm>
                  <a:prstGeom prst="line">
                    <a:avLst/>
                  </a:prstGeom>
                  <a:noFill/>
                  <a:ln w="25400">
                    <a:solidFill>
                      <a:schemeClr val="hlink"/>
                    </a:solidFill>
                    <a:round/>
                    <a:headEnd/>
                    <a:tailEnd/>
                  </a:ln>
                </p:spPr>
                <p:txBody>
                  <a:bodyPr lIns="82124" tIns="41061" rIns="82124" bIns="41061" anchor="ctr">
                    <a:spAutoFit/>
                  </a:bodyPr>
                  <a:lstStyle/>
                  <a:p>
                    <a:endParaRPr lang="en-US"/>
                  </a:p>
                </p:txBody>
              </p:sp>
            </p:grpSp>
            <p:sp>
              <p:nvSpPr>
                <p:cNvPr id="12363" name="Text Box 201"/>
                <p:cNvSpPr txBox="1">
                  <a:spLocks noChangeArrowheads="1"/>
                </p:cNvSpPr>
                <p:nvPr/>
              </p:nvSpPr>
              <p:spPr bwMode="auto">
                <a:xfrm>
                  <a:off x="1125" y="3602"/>
                  <a:ext cx="1081" cy="294"/>
                </a:xfrm>
                <a:prstGeom prst="rect">
                  <a:avLst/>
                </a:prstGeom>
                <a:noFill/>
                <a:ln w="9525" algn="ctr">
                  <a:noFill/>
                  <a:miter lim="800000"/>
                  <a:headEnd/>
                  <a:tailEnd/>
                </a:ln>
              </p:spPr>
              <p:txBody>
                <a:bodyPr lIns="82124" tIns="41061" rIns="82124" bIns="41061">
                  <a:spAutoFit/>
                </a:bodyPr>
                <a:lstStyle/>
                <a:p>
                  <a:pPr algn="l" defTabSz="814388" eaLnBrk="0" hangingPunct="0">
                    <a:lnSpc>
                      <a:spcPct val="90000"/>
                    </a:lnSpc>
                    <a:spcBef>
                      <a:spcPct val="50000"/>
                    </a:spcBef>
                  </a:pPr>
                  <a:r>
                    <a:rPr lang="en-US" sz="1400">
                      <a:solidFill>
                        <a:srgbClr val="FFFFFF"/>
                      </a:solidFill>
                    </a:rPr>
                    <a:t>First international office: UK</a:t>
                  </a:r>
                </a:p>
              </p:txBody>
            </p:sp>
            <p:grpSp>
              <p:nvGrpSpPr>
                <p:cNvPr id="12540" name="Group 202"/>
                <p:cNvGrpSpPr>
                  <a:grpSpLocks/>
                </p:cNvGrpSpPr>
                <p:nvPr/>
              </p:nvGrpSpPr>
              <p:grpSpPr bwMode="auto">
                <a:xfrm>
                  <a:off x="657" y="3322"/>
                  <a:ext cx="422" cy="300"/>
                  <a:chOff x="7038" y="3322"/>
                  <a:chExt cx="422" cy="300"/>
                </a:xfrm>
              </p:grpSpPr>
              <p:sp>
                <p:nvSpPr>
                  <p:cNvPr id="12393" name="Oval 203"/>
                  <p:cNvSpPr>
                    <a:spLocks noChangeArrowheads="1"/>
                  </p:cNvSpPr>
                  <p:nvPr/>
                </p:nvSpPr>
                <p:spPr bwMode="auto">
                  <a:xfrm>
                    <a:off x="7314" y="3426"/>
                    <a:ext cx="96" cy="96"/>
                  </a:xfrm>
                  <a:prstGeom prst="ellipse">
                    <a:avLst/>
                  </a:prstGeom>
                  <a:solidFill>
                    <a:srgbClr val="000000"/>
                  </a:solidFill>
                  <a:ln w="19050" algn="ctr">
                    <a:solidFill>
                      <a:srgbClr val="A0C02A"/>
                    </a:solidFill>
                    <a:round/>
                    <a:headEnd/>
                    <a:tailEnd/>
                  </a:ln>
                </p:spPr>
                <p:txBody>
                  <a:bodyPr lIns="82124" tIns="41061" rIns="82124" bIns="41061" anchor="ctr">
                    <a:spAutoFit/>
                  </a:bodyPr>
                  <a:lstStyle/>
                  <a:p>
                    <a:pPr algn="ctr" eaLnBrk="0" hangingPunct="0">
                      <a:lnSpc>
                        <a:spcPct val="90000"/>
                      </a:lnSpc>
                    </a:pPr>
                    <a:endParaRPr lang="en-US"/>
                  </a:p>
                </p:txBody>
              </p:sp>
              <p:sp>
                <p:nvSpPr>
                  <p:cNvPr id="12394" name="Rectangle 204"/>
                  <p:cNvSpPr>
                    <a:spLocks noChangeArrowheads="1"/>
                  </p:cNvSpPr>
                  <p:nvPr/>
                </p:nvSpPr>
                <p:spPr bwMode="auto">
                  <a:xfrm>
                    <a:off x="7038" y="3322"/>
                    <a:ext cx="422" cy="300"/>
                  </a:xfrm>
                  <a:prstGeom prst="rect">
                    <a:avLst/>
                  </a:prstGeom>
                  <a:solidFill>
                    <a:srgbClr val="000000"/>
                  </a:solidFill>
                  <a:ln w="25400" algn="ctr">
                    <a:solidFill>
                      <a:srgbClr val="A0C02A"/>
                    </a:solidFill>
                    <a:miter lim="800000"/>
                    <a:headEnd/>
                    <a:tailEnd/>
                  </a:ln>
                </p:spPr>
                <p:txBody>
                  <a:bodyPr lIns="82124" tIns="41061" rIns="82124" bIns="41061" anchor="ctr">
                    <a:spAutoFit/>
                  </a:bodyPr>
                  <a:lstStyle/>
                  <a:p>
                    <a:pPr algn="ctr" eaLnBrk="0" hangingPunct="0">
                      <a:lnSpc>
                        <a:spcPct val="90000"/>
                      </a:lnSpc>
                    </a:pPr>
                    <a:endParaRPr lang="en-US"/>
                  </a:p>
                </p:txBody>
              </p:sp>
              <p:pic>
                <p:nvPicPr>
                  <p:cNvPr id="12395" name="Picture 205"/>
                  <p:cNvPicPr>
                    <a:picLocks noChangeAspect="1" noChangeArrowheads="1"/>
                  </p:cNvPicPr>
                  <p:nvPr/>
                </p:nvPicPr>
                <p:blipFill>
                  <a:blip r:embed="rId3" cstate="print"/>
                  <a:srcRect/>
                  <a:stretch>
                    <a:fillRect/>
                  </a:stretch>
                </p:blipFill>
                <p:spPr bwMode="auto">
                  <a:xfrm>
                    <a:off x="7068" y="3350"/>
                    <a:ext cx="362" cy="244"/>
                  </a:xfrm>
                  <a:prstGeom prst="rect">
                    <a:avLst/>
                  </a:prstGeom>
                  <a:noFill/>
                  <a:ln w="9525" algn="ctr">
                    <a:noFill/>
                    <a:miter lim="800000"/>
                    <a:headEnd/>
                    <a:tailEnd/>
                  </a:ln>
                </p:spPr>
              </p:pic>
            </p:grpSp>
            <p:sp>
              <p:nvSpPr>
                <p:cNvPr id="12365" name="Text Box 206"/>
                <p:cNvSpPr txBox="1">
                  <a:spLocks noChangeArrowheads="1"/>
                </p:cNvSpPr>
                <p:nvPr/>
              </p:nvSpPr>
              <p:spPr bwMode="auto">
                <a:xfrm>
                  <a:off x="2656" y="3602"/>
                  <a:ext cx="776" cy="294"/>
                </a:xfrm>
                <a:prstGeom prst="rect">
                  <a:avLst/>
                </a:prstGeom>
                <a:noFill/>
                <a:ln w="9525" algn="ctr">
                  <a:noFill/>
                  <a:miter lim="800000"/>
                  <a:headEnd/>
                  <a:tailEnd/>
                </a:ln>
              </p:spPr>
              <p:txBody>
                <a:bodyPr lIns="82124" tIns="41061" rIns="82124" bIns="41061">
                  <a:spAutoFit/>
                </a:bodyPr>
                <a:lstStyle/>
                <a:p>
                  <a:pPr algn="l" defTabSz="814388" eaLnBrk="0" hangingPunct="0">
                    <a:lnSpc>
                      <a:spcPct val="90000"/>
                    </a:lnSpc>
                    <a:spcBef>
                      <a:spcPct val="50000"/>
                    </a:spcBef>
                  </a:pPr>
                  <a:r>
                    <a:rPr lang="en-US" sz="1400">
                      <a:solidFill>
                        <a:srgbClr val="FFFFFF"/>
                      </a:solidFill>
                    </a:rPr>
                    <a:t>First stock split</a:t>
                  </a:r>
                </a:p>
              </p:txBody>
            </p:sp>
            <p:sp>
              <p:nvSpPr>
                <p:cNvPr id="12366" name="Text Box 207"/>
                <p:cNvSpPr txBox="1">
                  <a:spLocks noChangeArrowheads="1"/>
                </p:cNvSpPr>
                <p:nvPr/>
              </p:nvSpPr>
              <p:spPr bwMode="auto">
                <a:xfrm>
                  <a:off x="4577" y="3602"/>
                  <a:ext cx="943" cy="415"/>
                </a:xfrm>
                <a:prstGeom prst="rect">
                  <a:avLst/>
                </a:prstGeom>
                <a:noFill/>
                <a:ln w="9525" algn="ctr">
                  <a:noFill/>
                  <a:miter lim="800000"/>
                  <a:headEnd/>
                  <a:tailEnd/>
                </a:ln>
              </p:spPr>
              <p:txBody>
                <a:bodyPr lIns="82124" tIns="41061" rIns="82124" bIns="41061">
                  <a:spAutoFit/>
                </a:bodyPr>
                <a:lstStyle/>
                <a:p>
                  <a:pPr algn="l" defTabSz="814388" eaLnBrk="0" hangingPunct="0">
                    <a:lnSpc>
                      <a:spcPct val="90000"/>
                    </a:lnSpc>
                    <a:spcBef>
                      <a:spcPct val="50000"/>
                    </a:spcBef>
                  </a:pPr>
                  <a:r>
                    <a:rPr lang="en-US" sz="1400">
                      <a:solidFill>
                        <a:srgbClr val="FFFFFF"/>
                      </a:solidFill>
                    </a:rPr>
                    <a:t>Market capitalization</a:t>
                  </a:r>
                  <a:br>
                    <a:rPr lang="en-US" sz="1400">
                      <a:solidFill>
                        <a:srgbClr val="FFFFFF"/>
                      </a:solidFill>
                    </a:rPr>
                  </a:br>
                  <a:r>
                    <a:rPr lang="en-US" sz="1400">
                      <a:solidFill>
                        <a:srgbClr val="FFFFFF"/>
                      </a:solidFill>
                    </a:rPr>
                    <a:t>of  $1 billion </a:t>
                  </a:r>
                </a:p>
              </p:txBody>
            </p:sp>
            <p:grpSp>
              <p:nvGrpSpPr>
                <p:cNvPr id="12541" name="Group 208"/>
                <p:cNvGrpSpPr>
                  <a:grpSpLocks/>
                </p:cNvGrpSpPr>
                <p:nvPr/>
              </p:nvGrpSpPr>
              <p:grpSpPr bwMode="auto">
                <a:xfrm>
                  <a:off x="3190" y="3384"/>
                  <a:ext cx="786" cy="173"/>
                  <a:chOff x="3092" y="3471"/>
                  <a:chExt cx="786" cy="173"/>
                </a:xfrm>
              </p:grpSpPr>
              <p:sp>
                <p:nvSpPr>
                  <p:cNvPr id="12391" name="AutoShape 209"/>
                  <p:cNvSpPr>
                    <a:spLocks noChangeArrowheads="1"/>
                  </p:cNvSpPr>
                  <p:nvPr/>
                </p:nvSpPr>
                <p:spPr bwMode="auto">
                  <a:xfrm>
                    <a:off x="3092" y="3476"/>
                    <a:ext cx="786" cy="162"/>
                  </a:xfrm>
                  <a:prstGeom prst="roundRect">
                    <a:avLst>
                      <a:gd name="adj" fmla="val 50000"/>
                    </a:avLst>
                  </a:prstGeom>
                  <a:solidFill>
                    <a:srgbClr val="000000"/>
                  </a:solidFill>
                  <a:ln w="25400" algn="ctr">
                    <a:solidFill>
                      <a:srgbClr val="A0C02A"/>
                    </a:solidFill>
                    <a:round/>
                    <a:headEnd/>
                    <a:tailEnd/>
                  </a:ln>
                </p:spPr>
                <p:txBody>
                  <a:bodyPr lIns="82124" tIns="41061" rIns="82124" bIns="41061" anchor="ctr">
                    <a:spAutoFit/>
                  </a:bodyPr>
                  <a:lstStyle/>
                  <a:p>
                    <a:pPr algn="ctr" eaLnBrk="0" hangingPunct="0">
                      <a:lnSpc>
                        <a:spcPct val="90000"/>
                      </a:lnSpc>
                    </a:pPr>
                    <a:endParaRPr lang="en-US"/>
                  </a:p>
                </p:txBody>
              </p:sp>
              <p:sp>
                <p:nvSpPr>
                  <p:cNvPr id="12392" name="Text Box 210"/>
                  <p:cNvSpPr txBox="1">
                    <a:spLocks noChangeArrowheads="1"/>
                  </p:cNvSpPr>
                  <p:nvPr/>
                </p:nvSpPr>
                <p:spPr bwMode="auto">
                  <a:xfrm>
                    <a:off x="3296" y="3471"/>
                    <a:ext cx="377"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A0C02A"/>
                        </a:solidFill>
                      </a:rPr>
                      <a:t>Facts</a:t>
                    </a:r>
                  </a:p>
                </p:txBody>
              </p:sp>
            </p:grpSp>
            <p:grpSp>
              <p:nvGrpSpPr>
                <p:cNvPr id="12542" name="Group 211"/>
                <p:cNvGrpSpPr>
                  <a:grpSpLocks/>
                </p:cNvGrpSpPr>
                <p:nvPr/>
              </p:nvGrpSpPr>
              <p:grpSpPr bwMode="auto">
                <a:xfrm>
                  <a:off x="4214" y="3300"/>
                  <a:ext cx="361" cy="352"/>
                  <a:chOff x="13933" y="4818"/>
                  <a:chExt cx="361" cy="352"/>
                </a:xfrm>
              </p:grpSpPr>
              <p:sp>
                <p:nvSpPr>
                  <p:cNvPr id="12389" name="Oval 212"/>
                  <p:cNvSpPr>
                    <a:spLocks noChangeArrowheads="1"/>
                  </p:cNvSpPr>
                  <p:nvPr/>
                </p:nvSpPr>
                <p:spPr bwMode="auto">
                  <a:xfrm>
                    <a:off x="13942" y="4818"/>
                    <a:ext cx="352" cy="352"/>
                  </a:xfrm>
                  <a:prstGeom prst="ellipse">
                    <a:avLst/>
                  </a:prstGeom>
                  <a:solidFill>
                    <a:srgbClr val="000000"/>
                  </a:solidFill>
                  <a:ln w="25400" algn="ctr">
                    <a:solidFill>
                      <a:srgbClr val="89A424"/>
                    </a:solidFill>
                    <a:round/>
                    <a:headEnd/>
                    <a:tailEnd/>
                  </a:ln>
                </p:spPr>
                <p:txBody>
                  <a:bodyPr lIns="82124" tIns="41061" rIns="82124" bIns="41061" anchor="ctr">
                    <a:spAutoFit/>
                  </a:bodyPr>
                  <a:lstStyle/>
                  <a:p>
                    <a:pPr algn="ctr" eaLnBrk="0" hangingPunct="0">
                      <a:lnSpc>
                        <a:spcPct val="90000"/>
                      </a:lnSpc>
                    </a:pPr>
                    <a:endParaRPr lang="en-US"/>
                  </a:p>
                </p:txBody>
              </p:sp>
              <p:sp>
                <p:nvSpPr>
                  <p:cNvPr id="12390" name="Text Box 213"/>
                  <p:cNvSpPr txBox="1">
                    <a:spLocks noChangeArrowheads="1"/>
                  </p:cNvSpPr>
                  <p:nvPr/>
                </p:nvSpPr>
                <p:spPr bwMode="auto">
                  <a:xfrm>
                    <a:off x="13933" y="4896"/>
                    <a:ext cx="360" cy="208"/>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800">
                        <a:solidFill>
                          <a:schemeClr val="tx1"/>
                        </a:solidFill>
                      </a:rPr>
                      <a:t>$1B</a:t>
                    </a:r>
                  </a:p>
                </p:txBody>
              </p:sp>
            </p:grpSp>
            <p:grpSp>
              <p:nvGrpSpPr>
                <p:cNvPr id="12543" name="Group 214"/>
                <p:cNvGrpSpPr>
                  <a:grpSpLocks/>
                </p:cNvGrpSpPr>
                <p:nvPr/>
              </p:nvGrpSpPr>
              <p:grpSpPr bwMode="auto">
                <a:xfrm>
                  <a:off x="3505" y="2810"/>
                  <a:ext cx="352" cy="352"/>
                  <a:chOff x="2290" y="2810"/>
                  <a:chExt cx="352" cy="352"/>
                </a:xfrm>
              </p:grpSpPr>
              <p:sp>
                <p:nvSpPr>
                  <p:cNvPr id="12381" name="Oval 215"/>
                  <p:cNvSpPr>
                    <a:spLocks noChangeArrowheads="1"/>
                  </p:cNvSpPr>
                  <p:nvPr/>
                </p:nvSpPr>
                <p:spPr bwMode="auto">
                  <a:xfrm>
                    <a:off x="2416" y="2938"/>
                    <a:ext cx="96" cy="96"/>
                  </a:xfrm>
                  <a:prstGeom prst="ellipse">
                    <a:avLst/>
                  </a:prstGeom>
                  <a:solidFill>
                    <a:srgbClr val="000000"/>
                  </a:solidFill>
                  <a:ln w="19050" algn="ctr">
                    <a:solidFill>
                      <a:schemeClr val="hlink"/>
                    </a:solidFill>
                    <a:round/>
                    <a:headEnd/>
                    <a:tailEnd/>
                  </a:ln>
                </p:spPr>
                <p:txBody>
                  <a:bodyPr lIns="82124" tIns="41061" rIns="82124" bIns="41061" anchor="ctr">
                    <a:spAutoFit/>
                  </a:bodyPr>
                  <a:lstStyle/>
                  <a:p>
                    <a:pPr algn="ctr" eaLnBrk="0" hangingPunct="0">
                      <a:lnSpc>
                        <a:spcPct val="90000"/>
                      </a:lnSpc>
                    </a:pPr>
                    <a:endParaRPr lang="en-US"/>
                  </a:p>
                </p:txBody>
              </p:sp>
              <p:sp>
                <p:nvSpPr>
                  <p:cNvPr id="12382" name="Oval 216"/>
                  <p:cNvSpPr>
                    <a:spLocks noChangeArrowheads="1"/>
                  </p:cNvSpPr>
                  <p:nvPr/>
                </p:nvSpPr>
                <p:spPr bwMode="auto">
                  <a:xfrm>
                    <a:off x="2290" y="2810"/>
                    <a:ext cx="352" cy="352"/>
                  </a:xfrm>
                  <a:prstGeom prst="ellipse">
                    <a:avLst/>
                  </a:prstGeom>
                  <a:solidFill>
                    <a:srgbClr val="000000"/>
                  </a:solidFill>
                  <a:ln w="25400" algn="ctr">
                    <a:solidFill>
                      <a:schemeClr val="hlink"/>
                    </a:solidFill>
                    <a:round/>
                    <a:headEnd/>
                    <a:tailEnd/>
                  </a:ln>
                </p:spPr>
                <p:txBody>
                  <a:bodyPr lIns="82124" tIns="41061" rIns="82124" bIns="41061" anchor="ctr">
                    <a:spAutoFit/>
                  </a:bodyPr>
                  <a:lstStyle/>
                  <a:p>
                    <a:pPr algn="ctr" eaLnBrk="0" hangingPunct="0">
                      <a:lnSpc>
                        <a:spcPct val="90000"/>
                      </a:lnSpc>
                    </a:pPr>
                    <a:endParaRPr lang="en-US"/>
                  </a:p>
                </p:txBody>
              </p:sp>
              <p:sp>
                <p:nvSpPr>
                  <p:cNvPr id="12383" name="AutoShape 217"/>
                  <p:cNvSpPr>
                    <a:spLocks noChangeArrowheads="1"/>
                  </p:cNvSpPr>
                  <p:nvPr/>
                </p:nvSpPr>
                <p:spPr bwMode="auto">
                  <a:xfrm rot="-5400000">
                    <a:off x="2341" y="2996"/>
                    <a:ext cx="144" cy="88"/>
                  </a:xfrm>
                  <a:prstGeom prst="parallelogram">
                    <a:avLst>
                      <a:gd name="adj" fmla="val 43689"/>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2384" name="AutoShape 218"/>
                  <p:cNvSpPr>
                    <a:spLocks noChangeArrowheads="1"/>
                  </p:cNvSpPr>
                  <p:nvPr/>
                </p:nvSpPr>
                <p:spPr bwMode="auto">
                  <a:xfrm rot="5400000" flipH="1">
                    <a:off x="2429" y="2996"/>
                    <a:ext cx="144" cy="88"/>
                  </a:xfrm>
                  <a:prstGeom prst="parallelogram">
                    <a:avLst>
                      <a:gd name="adj" fmla="val 43689"/>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2385" name="AutoShape 219"/>
                  <p:cNvSpPr>
                    <a:spLocks noChangeArrowheads="1"/>
                  </p:cNvSpPr>
                  <p:nvPr/>
                </p:nvSpPr>
                <p:spPr bwMode="auto">
                  <a:xfrm rot="7818356" flipH="1">
                    <a:off x="2472" y="2871"/>
                    <a:ext cx="105" cy="96"/>
                  </a:xfrm>
                  <a:prstGeom prst="parallelogram">
                    <a:avLst>
                      <a:gd name="adj" fmla="val 29202"/>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2386" name="AutoShape 220"/>
                  <p:cNvSpPr>
                    <a:spLocks noChangeArrowheads="1"/>
                  </p:cNvSpPr>
                  <p:nvPr/>
                </p:nvSpPr>
                <p:spPr bwMode="auto">
                  <a:xfrm rot="-5400000">
                    <a:off x="2356" y="3004"/>
                    <a:ext cx="113" cy="71"/>
                  </a:xfrm>
                  <a:prstGeom prst="parallelogram">
                    <a:avLst>
                      <a:gd name="adj" fmla="val 42493"/>
                    </a:avLst>
                  </a:prstGeom>
                  <a:solidFill>
                    <a:srgbClr val="000000"/>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2387" name="AutoShape 221"/>
                  <p:cNvSpPr>
                    <a:spLocks noChangeArrowheads="1"/>
                  </p:cNvSpPr>
                  <p:nvPr/>
                </p:nvSpPr>
                <p:spPr bwMode="auto">
                  <a:xfrm rot="7818356" flipH="1">
                    <a:off x="2486" y="2881"/>
                    <a:ext cx="79" cy="75"/>
                  </a:xfrm>
                  <a:prstGeom prst="parallelogram">
                    <a:avLst>
                      <a:gd name="adj" fmla="val 28123"/>
                    </a:avLst>
                  </a:prstGeom>
                  <a:solidFill>
                    <a:srgbClr val="000000"/>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2388" name="AutoShape 222"/>
                  <p:cNvSpPr>
                    <a:spLocks noChangeArrowheads="1"/>
                  </p:cNvSpPr>
                  <p:nvPr/>
                </p:nvSpPr>
                <p:spPr bwMode="auto">
                  <a:xfrm>
                    <a:off x="2395" y="2864"/>
                    <a:ext cx="117" cy="112"/>
                  </a:xfrm>
                  <a:prstGeom prst="upArrow">
                    <a:avLst>
                      <a:gd name="adj1" fmla="val 50204"/>
                      <a:gd name="adj2" fmla="val 52671"/>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grpSp>
            <p:grpSp>
              <p:nvGrpSpPr>
                <p:cNvPr id="12546" name="Group 223"/>
                <p:cNvGrpSpPr>
                  <a:grpSpLocks/>
                </p:cNvGrpSpPr>
                <p:nvPr/>
              </p:nvGrpSpPr>
              <p:grpSpPr bwMode="auto">
                <a:xfrm>
                  <a:off x="2362" y="3300"/>
                  <a:ext cx="352" cy="359"/>
                  <a:chOff x="2457" y="3300"/>
                  <a:chExt cx="352" cy="359"/>
                </a:xfrm>
              </p:grpSpPr>
              <p:sp>
                <p:nvSpPr>
                  <p:cNvPr id="12375" name="Oval 224"/>
                  <p:cNvSpPr>
                    <a:spLocks noChangeArrowheads="1"/>
                  </p:cNvSpPr>
                  <p:nvPr/>
                </p:nvSpPr>
                <p:spPr bwMode="auto">
                  <a:xfrm>
                    <a:off x="2457" y="3300"/>
                    <a:ext cx="352" cy="352"/>
                  </a:xfrm>
                  <a:prstGeom prst="ellipse">
                    <a:avLst/>
                  </a:prstGeom>
                  <a:solidFill>
                    <a:srgbClr val="000000"/>
                  </a:solidFill>
                  <a:ln w="25400" algn="ctr">
                    <a:solidFill>
                      <a:srgbClr val="89A424"/>
                    </a:solidFill>
                    <a:round/>
                    <a:headEnd/>
                    <a:tailEnd/>
                  </a:ln>
                </p:spPr>
                <p:txBody>
                  <a:bodyPr lIns="82124" tIns="41061" rIns="82124" bIns="41061" anchor="ctr">
                    <a:spAutoFit/>
                  </a:bodyPr>
                  <a:lstStyle/>
                  <a:p>
                    <a:pPr algn="ctr" eaLnBrk="0" hangingPunct="0">
                      <a:lnSpc>
                        <a:spcPct val="90000"/>
                      </a:lnSpc>
                    </a:pPr>
                    <a:endParaRPr lang="en-US"/>
                  </a:p>
                </p:txBody>
              </p:sp>
              <p:sp>
                <p:nvSpPr>
                  <p:cNvPr id="12376" name="Text Box 225"/>
                  <p:cNvSpPr txBox="1">
                    <a:spLocks noChangeArrowheads="1"/>
                  </p:cNvSpPr>
                  <p:nvPr/>
                </p:nvSpPr>
                <p:spPr bwMode="auto">
                  <a:xfrm>
                    <a:off x="2541" y="3434"/>
                    <a:ext cx="193" cy="225"/>
                  </a:xfrm>
                  <a:prstGeom prst="rect">
                    <a:avLst/>
                  </a:prstGeom>
                  <a:noFill/>
                  <a:ln w="19050" algn="ctr">
                    <a:noFill/>
                    <a:miter lim="800000"/>
                    <a:headEnd/>
                    <a:tailEnd/>
                  </a:ln>
                </p:spPr>
                <p:txBody>
                  <a:bodyPr wrap="none" lIns="82124" tIns="41061" rIns="82124" bIns="41061">
                    <a:spAutoFit/>
                  </a:bodyPr>
                  <a:lstStyle/>
                  <a:p>
                    <a:pPr algn="ctr" defTabSz="814388" eaLnBrk="0" hangingPunct="0">
                      <a:lnSpc>
                        <a:spcPct val="90000"/>
                      </a:lnSpc>
                    </a:pPr>
                    <a:r>
                      <a:rPr lang="en-US" sz="2000" b="1">
                        <a:solidFill>
                          <a:srgbClr val="FFFFFF"/>
                        </a:solidFill>
                      </a:rPr>
                      <a:t>$</a:t>
                    </a:r>
                  </a:p>
                </p:txBody>
              </p:sp>
              <p:sp>
                <p:nvSpPr>
                  <p:cNvPr id="12377" name="Rectangle 226"/>
                  <p:cNvSpPr>
                    <a:spLocks noChangeArrowheads="1"/>
                  </p:cNvSpPr>
                  <p:nvPr/>
                </p:nvSpPr>
                <p:spPr bwMode="auto">
                  <a:xfrm>
                    <a:off x="2582" y="3421"/>
                    <a:ext cx="101" cy="96"/>
                  </a:xfrm>
                  <a:prstGeom prst="rect">
                    <a:avLst/>
                  </a:prstGeom>
                  <a:solidFill>
                    <a:srgbClr val="000000"/>
                  </a:solidFill>
                  <a:ln w="19050" algn="ctr">
                    <a:noFill/>
                    <a:miter lim="800000"/>
                    <a:headEnd/>
                    <a:tailEnd/>
                  </a:ln>
                </p:spPr>
                <p:txBody>
                  <a:bodyPr wrap="none" lIns="82124" tIns="41061" rIns="82124" bIns="41061" anchor="ctr">
                    <a:spAutoFit/>
                  </a:bodyPr>
                  <a:lstStyle/>
                  <a:p>
                    <a:pPr algn="ctr" eaLnBrk="0" hangingPunct="0">
                      <a:lnSpc>
                        <a:spcPct val="90000"/>
                      </a:lnSpc>
                    </a:pPr>
                    <a:endParaRPr lang="en-US"/>
                  </a:p>
                </p:txBody>
              </p:sp>
              <p:sp>
                <p:nvSpPr>
                  <p:cNvPr id="12378" name="Line 227"/>
                  <p:cNvSpPr>
                    <a:spLocks noChangeShapeType="1"/>
                  </p:cNvSpPr>
                  <p:nvPr/>
                </p:nvSpPr>
                <p:spPr bwMode="auto">
                  <a:xfrm>
                    <a:off x="2512" y="3512"/>
                    <a:ext cx="240" cy="1"/>
                  </a:xfrm>
                  <a:prstGeom prst="line">
                    <a:avLst/>
                  </a:prstGeom>
                  <a:noFill/>
                  <a:ln w="12700">
                    <a:solidFill>
                      <a:srgbClr val="FFFFFF"/>
                    </a:solidFill>
                    <a:round/>
                    <a:headEnd/>
                    <a:tailEnd/>
                  </a:ln>
                </p:spPr>
                <p:txBody>
                  <a:bodyPr lIns="82124" tIns="41061" rIns="82124" bIns="41061" anchor="ctr">
                    <a:spAutoFit/>
                  </a:bodyPr>
                  <a:lstStyle/>
                  <a:p>
                    <a:endParaRPr lang="en-US"/>
                  </a:p>
                </p:txBody>
              </p:sp>
              <p:sp>
                <p:nvSpPr>
                  <p:cNvPr id="12379" name="Text Box 228"/>
                  <p:cNvSpPr txBox="1">
                    <a:spLocks noChangeArrowheads="1"/>
                  </p:cNvSpPr>
                  <p:nvPr/>
                </p:nvSpPr>
                <p:spPr bwMode="auto">
                  <a:xfrm>
                    <a:off x="2501" y="3324"/>
                    <a:ext cx="175" cy="191"/>
                  </a:xfrm>
                  <a:prstGeom prst="rect">
                    <a:avLst/>
                  </a:prstGeom>
                  <a:noFill/>
                  <a:ln w="19050" algn="ctr">
                    <a:noFill/>
                    <a:miter lim="800000"/>
                    <a:headEnd/>
                    <a:tailEnd/>
                  </a:ln>
                </p:spPr>
                <p:txBody>
                  <a:bodyPr wrap="none" lIns="82124" tIns="41061" rIns="82124" bIns="41061">
                    <a:spAutoFit/>
                  </a:bodyPr>
                  <a:lstStyle/>
                  <a:p>
                    <a:pPr algn="ctr" defTabSz="814388" eaLnBrk="0" hangingPunct="0">
                      <a:lnSpc>
                        <a:spcPct val="90000"/>
                      </a:lnSpc>
                    </a:pPr>
                    <a:r>
                      <a:rPr lang="en-US" sz="1600" b="1">
                        <a:solidFill>
                          <a:srgbClr val="FFFFFF"/>
                        </a:solidFill>
                      </a:rPr>
                      <a:t>$</a:t>
                    </a:r>
                  </a:p>
                </p:txBody>
              </p:sp>
              <p:sp>
                <p:nvSpPr>
                  <p:cNvPr id="12380" name="Text Box 229"/>
                  <p:cNvSpPr txBox="1">
                    <a:spLocks noChangeArrowheads="1"/>
                  </p:cNvSpPr>
                  <p:nvPr/>
                </p:nvSpPr>
                <p:spPr bwMode="auto">
                  <a:xfrm>
                    <a:off x="2593" y="3324"/>
                    <a:ext cx="175" cy="191"/>
                  </a:xfrm>
                  <a:prstGeom prst="rect">
                    <a:avLst/>
                  </a:prstGeom>
                  <a:noFill/>
                  <a:ln w="19050" algn="ctr">
                    <a:noFill/>
                    <a:miter lim="800000"/>
                    <a:headEnd/>
                    <a:tailEnd/>
                  </a:ln>
                </p:spPr>
                <p:txBody>
                  <a:bodyPr wrap="none" lIns="82124" tIns="41061" rIns="82124" bIns="41061">
                    <a:spAutoFit/>
                  </a:bodyPr>
                  <a:lstStyle/>
                  <a:p>
                    <a:pPr algn="ctr" defTabSz="814388" eaLnBrk="0" hangingPunct="0">
                      <a:lnSpc>
                        <a:spcPct val="90000"/>
                      </a:lnSpc>
                    </a:pPr>
                    <a:r>
                      <a:rPr lang="en-US" sz="1600" b="1">
                        <a:solidFill>
                          <a:srgbClr val="FFFFFF"/>
                        </a:solidFill>
                      </a:rPr>
                      <a:t>$</a:t>
                    </a:r>
                  </a:p>
                </p:txBody>
              </p:sp>
            </p:grpSp>
            <p:sp>
              <p:nvSpPr>
                <p:cNvPr id="12371" name="Text Box 230"/>
                <p:cNvSpPr txBox="1">
                  <a:spLocks noChangeArrowheads="1"/>
                </p:cNvSpPr>
                <p:nvPr/>
              </p:nvSpPr>
              <p:spPr bwMode="auto">
                <a:xfrm>
                  <a:off x="3853" y="2564"/>
                  <a:ext cx="1067" cy="294"/>
                </a:xfrm>
                <a:prstGeom prst="rect">
                  <a:avLst/>
                </a:prstGeom>
                <a:noFill/>
                <a:ln w="9525" algn="ctr">
                  <a:noFill/>
                  <a:miter lim="800000"/>
                  <a:headEnd/>
                  <a:tailEnd/>
                </a:ln>
              </p:spPr>
              <p:txBody>
                <a:bodyPr lIns="82124" tIns="41061" rIns="82124" bIns="41061" anchor="b">
                  <a:spAutoFit/>
                </a:bodyPr>
                <a:lstStyle/>
                <a:p>
                  <a:pPr algn="l" defTabSz="814388" eaLnBrk="0" hangingPunct="0">
                    <a:lnSpc>
                      <a:spcPct val="90000"/>
                    </a:lnSpc>
                    <a:spcBef>
                      <a:spcPct val="50000"/>
                    </a:spcBef>
                  </a:pPr>
                  <a:r>
                    <a:rPr lang="en-US" sz="1400">
                      <a:solidFill>
                        <a:srgbClr val="FFFFFF"/>
                      </a:solidFill>
                    </a:rPr>
                    <a:t>Communication Server Family</a:t>
                  </a:r>
                </a:p>
              </p:txBody>
            </p:sp>
            <p:grpSp>
              <p:nvGrpSpPr>
                <p:cNvPr id="12551" name="Group 231"/>
                <p:cNvGrpSpPr>
                  <a:grpSpLocks/>
                </p:cNvGrpSpPr>
                <p:nvPr/>
              </p:nvGrpSpPr>
              <p:grpSpPr bwMode="auto">
                <a:xfrm>
                  <a:off x="1547" y="2899"/>
                  <a:ext cx="786" cy="173"/>
                  <a:chOff x="2172" y="3591"/>
                  <a:chExt cx="786" cy="173"/>
                </a:xfrm>
              </p:grpSpPr>
              <p:sp>
                <p:nvSpPr>
                  <p:cNvPr id="12373" name="AutoShape 232"/>
                  <p:cNvSpPr>
                    <a:spLocks noChangeArrowheads="1"/>
                  </p:cNvSpPr>
                  <p:nvPr/>
                </p:nvSpPr>
                <p:spPr bwMode="auto">
                  <a:xfrm>
                    <a:off x="2172" y="3594"/>
                    <a:ext cx="786" cy="162"/>
                  </a:xfrm>
                  <a:prstGeom prst="roundRect">
                    <a:avLst>
                      <a:gd name="adj" fmla="val 50000"/>
                    </a:avLst>
                  </a:prstGeom>
                  <a:solidFill>
                    <a:srgbClr val="000000"/>
                  </a:solidFill>
                  <a:ln w="25400" algn="ctr">
                    <a:solidFill>
                      <a:schemeClr val="hlink"/>
                    </a:solidFill>
                    <a:round/>
                    <a:headEnd/>
                    <a:tailEnd/>
                  </a:ln>
                </p:spPr>
                <p:txBody>
                  <a:bodyPr lIns="82124" tIns="41061" rIns="82124" bIns="41061" anchor="ctr">
                    <a:spAutoFit/>
                  </a:bodyPr>
                  <a:lstStyle/>
                  <a:p>
                    <a:pPr algn="ctr" eaLnBrk="0" hangingPunct="0">
                      <a:lnSpc>
                        <a:spcPct val="90000"/>
                      </a:lnSpc>
                    </a:pPr>
                    <a:endParaRPr lang="en-US"/>
                  </a:p>
                </p:txBody>
              </p:sp>
              <p:sp>
                <p:nvSpPr>
                  <p:cNvPr id="12374" name="Text Box 233"/>
                  <p:cNvSpPr txBox="1">
                    <a:spLocks noChangeArrowheads="1"/>
                  </p:cNvSpPr>
                  <p:nvPr/>
                </p:nvSpPr>
                <p:spPr bwMode="auto">
                  <a:xfrm>
                    <a:off x="2256" y="3591"/>
                    <a:ext cx="619"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chemeClr val="hlink"/>
                        </a:solidFill>
                      </a:rPr>
                      <a:t>Innovation</a:t>
                    </a:r>
                  </a:p>
                </p:txBody>
              </p:sp>
            </p:grpSp>
          </p:grpSp>
          <p:grpSp>
            <p:nvGrpSpPr>
              <p:cNvPr id="12554" name="Group 234"/>
              <p:cNvGrpSpPr>
                <a:grpSpLocks/>
              </p:cNvGrpSpPr>
              <p:nvPr/>
            </p:nvGrpSpPr>
            <p:grpSpPr bwMode="auto">
              <a:xfrm>
                <a:off x="5760" y="2443"/>
                <a:ext cx="5760" cy="1455"/>
                <a:chOff x="0" y="2443"/>
                <a:chExt cx="5760" cy="1455"/>
              </a:xfrm>
            </p:grpSpPr>
            <p:sp>
              <p:nvSpPr>
                <p:cNvPr id="12316" name="Line 235"/>
                <p:cNvSpPr>
                  <a:spLocks noChangeShapeType="1"/>
                </p:cNvSpPr>
                <p:nvPr/>
              </p:nvSpPr>
              <p:spPr bwMode="auto">
                <a:xfrm>
                  <a:off x="0" y="3473"/>
                  <a:ext cx="5760" cy="0"/>
                </a:xfrm>
                <a:prstGeom prst="line">
                  <a:avLst/>
                </a:prstGeom>
                <a:noFill/>
                <a:ln w="25400">
                  <a:solidFill>
                    <a:srgbClr val="A0C02A"/>
                  </a:solidFill>
                  <a:round/>
                  <a:headEnd/>
                  <a:tailEnd/>
                </a:ln>
              </p:spPr>
              <p:txBody>
                <a:bodyPr lIns="82124" tIns="41061" rIns="82124" bIns="41061" anchor="ctr">
                  <a:spAutoFit/>
                </a:bodyPr>
                <a:lstStyle/>
                <a:p>
                  <a:endParaRPr lang="en-US"/>
                </a:p>
              </p:txBody>
            </p:sp>
            <p:sp>
              <p:nvSpPr>
                <p:cNvPr id="12317" name="Line 236"/>
                <p:cNvSpPr>
                  <a:spLocks noChangeShapeType="1"/>
                </p:cNvSpPr>
                <p:nvPr/>
              </p:nvSpPr>
              <p:spPr bwMode="auto">
                <a:xfrm>
                  <a:off x="0" y="2986"/>
                  <a:ext cx="5760" cy="0"/>
                </a:xfrm>
                <a:prstGeom prst="line">
                  <a:avLst/>
                </a:prstGeom>
                <a:noFill/>
                <a:ln w="25400">
                  <a:solidFill>
                    <a:schemeClr val="hlink"/>
                  </a:solidFill>
                  <a:round/>
                  <a:headEnd/>
                  <a:tailEnd/>
                </a:ln>
              </p:spPr>
              <p:txBody>
                <a:bodyPr lIns="82124" tIns="41061" rIns="82124" bIns="41061" anchor="ctr">
                  <a:spAutoFit/>
                </a:bodyPr>
                <a:lstStyle/>
                <a:p>
                  <a:endParaRPr lang="en-US"/>
                </a:p>
              </p:txBody>
            </p:sp>
            <p:grpSp>
              <p:nvGrpSpPr>
                <p:cNvPr id="12555" name="Group 237"/>
                <p:cNvGrpSpPr>
                  <a:grpSpLocks/>
                </p:cNvGrpSpPr>
                <p:nvPr/>
              </p:nvGrpSpPr>
              <p:grpSpPr bwMode="auto">
                <a:xfrm>
                  <a:off x="840" y="3389"/>
                  <a:ext cx="786" cy="173"/>
                  <a:chOff x="3092" y="3471"/>
                  <a:chExt cx="786" cy="173"/>
                </a:xfrm>
              </p:grpSpPr>
              <p:sp>
                <p:nvSpPr>
                  <p:cNvPr id="12360" name="AutoShape 238"/>
                  <p:cNvSpPr>
                    <a:spLocks noChangeArrowheads="1"/>
                  </p:cNvSpPr>
                  <p:nvPr/>
                </p:nvSpPr>
                <p:spPr bwMode="auto">
                  <a:xfrm>
                    <a:off x="3092" y="3476"/>
                    <a:ext cx="786" cy="162"/>
                  </a:xfrm>
                  <a:prstGeom prst="roundRect">
                    <a:avLst>
                      <a:gd name="adj" fmla="val 50000"/>
                    </a:avLst>
                  </a:prstGeom>
                  <a:solidFill>
                    <a:srgbClr val="000000"/>
                  </a:solidFill>
                  <a:ln w="25400" algn="ctr">
                    <a:solidFill>
                      <a:srgbClr val="A0C02A"/>
                    </a:solidFill>
                    <a:round/>
                    <a:headEnd/>
                    <a:tailEnd/>
                  </a:ln>
                </p:spPr>
                <p:txBody>
                  <a:bodyPr lIns="82124" tIns="41061" rIns="82124" bIns="41061" anchor="ctr">
                    <a:spAutoFit/>
                  </a:bodyPr>
                  <a:lstStyle/>
                  <a:p>
                    <a:pPr algn="ctr" eaLnBrk="0" hangingPunct="0">
                      <a:lnSpc>
                        <a:spcPct val="90000"/>
                      </a:lnSpc>
                    </a:pPr>
                    <a:endParaRPr lang="en-US"/>
                  </a:p>
                </p:txBody>
              </p:sp>
              <p:sp>
                <p:nvSpPr>
                  <p:cNvPr id="12361" name="Text Box 239"/>
                  <p:cNvSpPr txBox="1">
                    <a:spLocks noChangeArrowheads="1"/>
                  </p:cNvSpPr>
                  <p:nvPr/>
                </p:nvSpPr>
                <p:spPr bwMode="auto">
                  <a:xfrm>
                    <a:off x="3296" y="3471"/>
                    <a:ext cx="377"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A0C02A"/>
                        </a:solidFill>
                      </a:rPr>
                      <a:t>Facts</a:t>
                    </a:r>
                  </a:p>
                </p:txBody>
              </p:sp>
            </p:grpSp>
            <p:sp>
              <p:nvSpPr>
                <p:cNvPr id="12319" name="Text Box 240"/>
                <p:cNvSpPr txBox="1">
                  <a:spLocks noChangeArrowheads="1"/>
                </p:cNvSpPr>
                <p:nvPr/>
              </p:nvSpPr>
              <p:spPr bwMode="auto">
                <a:xfrm>
                  <a:off x="2860" y="3604"/>
                  <a:ext cx="1159" cy="294"/>
                </a:xfrm>
                <a:prstGeom prst="rect">
                  <a:avLst/>
                </a:prstGeom>
                <a:noFill/>
                <a:ln w="9525" algn="ctr">
                  <a:noFill/>
                  <a:miter lim="800000"/>
                  <a:headEnd/>
                  <a:tailEnd/>
                </a:ln>
              </p:spPr>
              <p:txBody>
                <a:bodyPr lIns="82124" tIns="41061" rIns="82124" bIns="41061">
                  <a:spAutoFit/>
                </a:bodyPr>
                <a:lstStyle/>
                <a:p>
                  <a:pPr algn="l" defTabSz="814388" eaLnBrk="0" hangingPunct="0">
                    <a:lnSpc>
                      <a:spcPct val="90000"/>
                    </a:lnSpc>
                    <a:spcBef>
                      <a:spcPct val="50000"/>
                    </a:spcBef>
                  </a:pPr>
                  <a:r>
                    <a:rPr lang="en-US" sz="1400" dirty="0">
                      <a:solidFill>
                        <a:srgbClr val="FFFFFF"/>
                      </a:solidFill>
                    </a:rPr>
                    <a:t>Canada and Japan</a:t>
                  </a:r>
                  <a:br>
                    <a:rPr lang="en-US" sz="1400" dirty="0">
                      <a:solidFill>
                        <a:srgbClr val="FFFFFF"/>
                      </a:solidFill>
                    </a:rPr>
                  </a:br>
                  <a:r>
                    <a:rPr lang="en-US" sz="1400" dirty="0">
                      <a:solidFill>
                        <a:srgbClr val="FFFFFF"/>
                      </a:solidFill>
                    </a:rPr>
                    <a:t>offices open</a:t>
                  </a:r>
                </a:p>
              </p:txBody>
            </p:sp>
            <p:sp>
              <p:nvSpPr>
                <p:cNvPr id="12320" name="Text Box 241"/>
                <p:cNvSpPr txBox="1">
                  <a:spLocks noChangeArrowheads="1"/>
                </p:cNvSpPr>
                <p:nvPr/>
              </p:nvSpPr>
              <p:spPr bwMode="auto">
                <a:xfrm>
                  <a:off x="676" y="2685"/>
                  <a:ext cx="793" cy="173"/>
                </a:xfrm>
                <a:prstGeom prst="rect">
                  <a:avLst/>
                </a:prstGeom>
                <a:noFill/>
                <a:ln w="9525" algn="ctr">
                  <a:noFill/>
                  <a:miter lim="800000"/>
                  <a:headEnd/>
                  <a:tailEnd/>
                </a:ln>
              </p:spPr>
              <p:txBody>
                <a:bodyPr lIns="82124" tIns="41061" rIns="82124" bIns="41061" anchor="b">
                  <a:spAutoFit/>
                </a:bodyPr>
                <a:lstStyle/>
                <a:p>
                  <a:pPr algn="l" defTabSz="814388" eaLnBrk="0" hangingPunct="0">
                    <a:lnSpc>
                      <a:spcPct val="90000"/>
                    </a:lnSpc>
                    <a:spcBef>
                      <a:spcPct val="50000"/>
                    </a:spcBef>
                  </a:pPr>
                  <a:r>
                    <a:rPr lang="en-US" sz="1400">
                      <a:solidFill>
                        <a:srgbClr val="FFFFFF"/>
                      </a:solidFill>
                    </a:rPr>
                    <a:t>First patent</a:t>
                  </a:r>
                </a:p>
              </p:txBody>
            </p:sp>
            <p:grpSp>
              <p:nvGrpSpPr>
                <p:cNvPr id="12558" name="Group 242"/>
                <p:cNvGrpSpPr>
                  <a:grpSpLocks/>
                </p:cNvGrpSpPr>
                <p:nvPr/>
              </p:nvGrpSpPr>
              <p:grpSpPr bwMode="auto">
                <a:xfrm>
                  <a:off x="2529" y="2898"/>
                  <a:ext cx="786" cy="173"/>
                  <a:chOff x="2172" y="3591"/>
                  <a:chExt cx="786" cy="173"/>
                </a:xfrm>
              </p:grpSpPr>
              <p:sp>
                <p:nvSpPr>
                  <p:cNvPr id="12358" name="AutoShape 243"/>
                  <p:cNvSpPr>
                    <a:spLocks noChangeArrowheads="1"/>
                  </p:cNvSpPr>
                  <p:nvPr/>
                </p:nvSpPr>
                <p:spPr bwMode="auto">
                  <a:xfrm>
                    <a:off x="2172" y="3594"/>
                    <a:ext cx="786" cy="162"/>
                  </a:xfrm>
                  <a:prstGeom prst="roundRect">
                    <a:avLst>
                      <a:gd name="adj" fmla="val 50000"/>
                    </a:avLst>
                  </a:prstGeom>
                  <a:solidFill>
                    <a:srgbClr val="000000"/>
                  </a:solidFill>
                  <a:ln w="25400" algn="ctr">
                    <a:solidFill>
                      <a:schemeClr val="hlink"/>
                    </a:solidFill>
                    <a:round/>
                    <a:headEnd/>
                    <a:tailEnd/>
                  </a:ln>
                </p:spPr>
                <p:txBody>
                  <a:bodyPr lIns="82124" tIns="41061" rIns="82124" bIns="41061" anchor="ctr">
                    <a:spAutoFit/>
                  </a:bodyPr>
                  <a:lstStyle/>
                  <a:p>
                    <a:pPr algn="ctr" eaLnBrk="0" hangingPunct="0">
                      <a:lnSpc>
                        <a:spcPct val="90000"/>
                      </a:lnSpc>
                    </a:pPr>
                    <a:endParaRPr lang="en-US"/>
                  </a:p>
                </p:txBody>
              </p:sp>
              <p:sp>
                <p:nvSpPr>
                  <p:cNvPr id="12359" name="Text Box 244"/>
                  <p:cNvSpPr txBox="1">
                    <a:spLocks noChangeArrowheads="1"/>
                  </p:cNvSpPr>
                  <p:nvPr/>
                </p:nvSpPr>
                <p:spPr bwMode="auto">
                  <a:xfrm>
                    <a:off x="2256" y="3591"/>
                    <a:ext cx="619"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chemeClr val="hlink"/>
                        </a:solidFill>
                      </a:rPr>
                      <a:t>Innovation</a:t>
                    </a:r>
                  </a:p>
                </p:txBody>
              </p:sp>
            </p:grpSp>
            <p:sp>
              <p:nvSpPr>
                <p:cNvPr id="12322" name="Text Box 245"/>
                <p:cNvSpPr txBox="1">
                  <a:spLocks noChangeArrowheads="1"/>
                </p:cNvSpPr>
                <p:nvPr/>
              </p:nvSpPr>
              <p:spPr bwMode="auto">
                <a:xfrm>
                  <a:off x="1674" y="2443"/>
                  <a:ext cx="1067" cy="415"/>
                </a:xfrm>
                <a:prstGeom prst="rect">
                  <a:avLst/>
                </a:prstGeom>
                <a:noFill/>
                <a:ln w="9525" algn="ctr">
                  <a:noFill/>
                  <a:miter lim="800000"/>
                  <a:headEnd/>
                  <a:tailEnd/>
                </a:ln>
              </p:spPr>
              <p:txBody>
                <a:bodyPr lIns="82124" tIns="41061" rIns="82124" bIns="41061" anchor="b">
                  <a:spAutoFit/>
                </a:bodyPr>
                <a:lstStyle/>
                <a:p>
                  <a:pPr algn="l" defTabSz="814388" eaLnBrk="0" hangingPunct="0">
                    <a:lnSpc>
                      <a:spcPct val="90000"/>
                    </a:lnSpc>
                    <a:spcBef>
                      <a:spcPct val="50000"/>
                    </a:spcBef>
                  </a:pPr>
                  <a:r>
                    <a:rPr lang="en-US" sz="1400">
                      <a:solidFill>
                        <a:srgbClr val="FFFFFF"/>
                      </a:solidFill>
                    </a:rPr>
                    <a:t>Cisco 3000 </a:t>
                  </a:r>
                  <a:br>
                    <a:rPr lang="en-US" sz="1400">
                      <a:solidFill>
                        <a:srgbClr val="FFFFFF"/>
                      </a:solidFill>
                    </a:rPr>
                  </a:br>
                  <a:r>
                    <a:rPr lang="en-US" sz="1400">
                      <a:solidFill>
                        <a:srgbClr val="FFFFFF"/>
                      </a:solidFill>
                    </a:rPr>
                    <a:t>low-end router platform</a:t>
                  </a:r>
                </a:p>
              </p:txBody>
            </p:sp>
            <p:sp>
              <p:nvSpPr>
                <p:cNvPr id="12323" name="Text Box 246"/>
                <p:cNvSpPr txBox="1">
                  <a:spLocks noChangeArrowheads="1"/>
                </p:cNvSpPr>
                <p:nvPr/>
              </p:nvSpPr>
              <p:spPr bwMode="auto">
                <a:xfrm>
                  <a:off x="3445" y="2443"/>
                  <a:ext cx="1140" cy="415"/>
                </a:xfrm>
                <a:prstGeom prst="rect">
                  <a:avLst/>
                </a:prstGeom>
                <a:noFill/>
                <a:ln w="9525" algn="ctr">
                  <a:noFill/>
                  <a:miter lim="800000"/>
                  <a:headEnd/>
                  <a:tailEnd/>
                </a:ln>
              </p:spPr>
              <p:txBody>
                <a:bodyPr lIns="82124" tIns="41061" rIns="82124" bIns="41061" anchor="b">
                  <a:spAutoFit/>
                </a:bodyPr>
                <a:lstStyle/>
                <a:p>
                  <a:pPr algn="l" defTabSz="814388" eaLnBrk="0" hangingPunct="0">
                    <a:lnSpc>
                      <a:spcPct val="90000"/>
                    </a:lnSpc>
                    <a:spcBef>
                      <a:spcPct val="50000"/>
                    </a:spcBef>
                  </a:pPr>
                  <a:r>
                    <a:rPr lang="en-US" sz="1400">
                      <a:solidFill>
                        <a:srgbClr val="FFFFFF"/>
                      </a:solidFill>
                    </a:rPr>
                    <a:t>CiscoWorks </a:t>
                  </a:r>
                  <a:br>
                    <a:rPr lang="en-US" sz="1400">
                      <a:solidFill>
                        <a:srgbClr val="FFFFFF"/>
                      </a:solidFill>
                    </a:rPr>
                  </a:br>
                  <a:r>
                    <a:rPr lang="en-US" sz="1400">
                      <a:solidFill>
                        <a:srgbClr val="FFFFFF"/>
                      </a:solidFill>
                    </a:rPr>
                    <a:t>Router-Management Software</a:t>
                  </a:r>
                </a:p>
              </p:txBody>
            </p:sp>
            <p:sp>
              <p:nvSpPr>
                <p:cNvPr id="12324" name="Oval 247"/>
                <p:cNvSpPr>
                  <a:spLocks noChangeArrowheads="1"/>
                </p:cNvSpPr>
                <p:nvPr/>
              </p:nvSpPr>
              <p:spPr bwMode="auto">
                <a:xfrm>
                  <a:off x="3483" y="2937"/>
                  <a:ext cx="96" cy="96"/>
                </a:xfrm>
                <a:prstGeom prst="ellipse">
                  <a:avLst/>
                </a:prstGeom>
                <a:solidFill>
                  <a:srgbClr val="000000"/>
                </a:solidFill>
                <a:ln w="19050" algn="ctr">
                  <a:solidFill>
                    <a:schemeClr val="hlink"/>
                  </a:solidFill>
                  <a:round/>
                  <a:headEnd/>
                  <a:tailEnd/>
                </a:ln>
              </p:spPr>
              <p:txBody>
                <a:bodyPr lIns="82124" tIns="41061" rIns="82124" bIns="41061" anchor="ctr">
                  <a:spAutoFit/>
                </a:bodyPr>
                <a:lstStyle/>
                <a:p>
                  <a:pPr algn="ctr" eaLnBrk="0" hangingPunct="0">
                    <a:lnSpc>
                      <a:spcPct val="90000"/>
                    </a:lnSpc>
                  </a:pPr>
                  <a:endParaRPr lang="en-US"/>
                </a:p>
              </p:txBody>
            </p:sp>
            <p:sp>
              <p:nvSpPr>
                <p:cNvPr id="12325" name="Text Box 248"/>
                <p:cNvSpPr txBox="1">
                  <a:spLocks noChangeArrowheads="1"/>
                </p:cNvSpPr>
                <p:nvPr/>
              </p:nvSpPr>
              <p:spPr bwMode="auto">
                <a:xfrm>
                  <a:off x="4841" y="2685"/>
                  <a:ext cx="776" cy="173"/>
                </a:xfrm>
                <a:prstGeom prst="rect">
                  <a:avLst/>
                </a:prstGeom>
                <a:noFill/>
                <a:ln w="9525" algn="ctr">
                  <a:noFill/>
                  <a:miter lim="800000"/>
                  <a:headEnd/>
                  <a:tailEnd/>
                </a:ln>
              </p:spPr>
              <p:txBody>
                <a:bodyPr lIns="82124" tIns="41061" rIns="82124" bIns="41061" anchor="b">
                  <a:spAutoFit/>
                </a:bodyPr>
                <a:lstStyle/>
                <a:p>
                  <a:pPr algn="l" defTabSz="814388" eaLnBrk="0" hangingPunct="0">
                    <a:lnSpc>
                      <a:spcPct val="90000"/>
                    </a:lnSpc>
                    <a:spcBef>
                      <a:spcPct val="50000"/>
                    </a:spcBef>
                  </a:pPr>
                  <a:r>
                    <a:rPr lang="en-US" sz="1400" dirty="0">
                      <a:solidFill>
                        <a:srgbClr val="FFFFFF"/>
                      </a:solidFill>
                    </a:rPr>
                    <a:t>4000 Series </a:t>
                  </a:r>
                </a:p>
              </p:txBody>
            </p:sp>
            <p:grpSp>
              <p:nvGrpSpPr>
                <p:cNvPr id="12563" name="Group 249"/>
                <p:cNvGrpSpPr>
                  <a:grpSpLocks/>
                </p:cNvGrpSpPr>
                <p:nvPr/>
              </p:nvGrpSpPr>
              <p:grpSpPr bwMode="auto">
                <a:xfrm>
                  <a:off x="2352" y="3322"/>
                  <a:ext cx="422" cy="300"/>
                  <a:chOff x="2406" y="3322"/>
                  <a:chExt cx="422" cy="300"/>
                </a:xfrm>
              </p:grpSpPr>
              <p:sp>
                <p:nvSpPr>
                  <p:cNvPr id="12355" name="Oval 250"/>
                  <p:cNvSpPr>
                    <a:spLocks noChangeArrowheads="1"/>
                  </p:cNvSpPr>
                  <p:nvPr/>
                </p:nvSpPr>
                <p:spPr bwMode="auto">
                  <a:xfrm>
                    <a:off x="2569" y="3424"/>
                    <a:ext cx="96" cy="96"/>
                  </a:xfrm>
                  <a:prstGeom prst="ellipse">
                    <a:avLst/>
                  </a:prstGeom>
                  <a:solidFill>
                    <a:srgbClr val="000000"/>
                  </a:solidFill>
                  <a:ln w="19050" algn="ctr">
                    <a:solidFill>
                      <a:srgbClr val="A0C02A"/>
                    </a:solidFill>
                    <a:round/>
                    <a:headEnd/>
                    <a:tailEnd/>
                  </a:ln>
                </p:spPr>
                <p:txBody>
                  <a:bodyPr lIns="82124" tIns="41061" rIns="82124" bIns="41061" anchor="ctr">
                    <a:spAutoFit/>
                  </a:bodyPr>
                  <a:lstStyle/>
                  <a:p>
                    <a:pPr algn="ctr" eaLnBrk="0" hangingPunct="0">
                      <a:lnSpc>
                        <a:spcPct val="90000"/>
                      </a:lnSpc>
                    </a:pPr>
                    <a:endParaRPr lang="en-US"/>
                  </a:p>
                </p:txBody>
              </p:sp>
              <p:sp>
                <p:nvSpPr>
                  <p:cNvPr id="12356" name="Rectangle 251"/>
                  <p:cNvSpPr>
                    <a:spLocks noChangeArrowheads="1"/>
                  </p:cNvSpPr>
                  <p:nvPr/>
                </p:nvSpPr>
                <p:spPr bwMode="auto">
                  <a:xfrm>
                    <a:off x="2406" y="3322"/>
                    <a:ext cx="422" cy="300"/>
                  </a:xfrm>
                  <a:prstGeom prst="rect">
                    <a:avLst/>
                  </a:prstGeom>
                  <a:solidFill>
                    <a:srgbClr val="000000"/>
                  </a:solidFill>
                  <a:ln w="25400" algn="ctr">
                    <a:solidFill>
                      <a:srgbClr val="A0C02A"/>
                    </a:solidFill>
                    <a:miter lim="800000"/>
                    <a:headEnd/>
                    <a:tailEnd/>
                  </a:ln>
                </p:spPr>
                <p:txBody>
                  <a:bodyPr lIns="82124" tIns="41061" rIns="82124" bIns="41061" anchor="ctr">
                    <a:spAutoFit/>
                  </a:bodyPr>
                  <a:lstStyle/>
                  <a:p>
                    <a:pPr algn="ctr" eaLnBrk="0" hangingPunct="0">
                      <a:lnSpc>
                        <a:spcPct val="90000"/>
                      </a:lnSpc>
                    </a:pPr>
                    <a:endParaRPr lang="en-US"/>
                  </a:p>
                </p:txBody>
              </p:sp>
              <p:pic>
                <p:nvPicPr>
                  <p:cNvPr id="12357" name="Picture 252"/>
                  <p:cNvPicPr>
                    <a:picLocks noChangeAspect="1" noChangeArrowheads="1"/>
                  </p:cNvPicPr>
                  <p:nvPr/>
                </p:nvPicPr>
                <p:blipFill>
                  <a:blip r:embed="rId4" cstate="print"/>
                  <a:srcRect/>
                  <a:stretch>
                    <a:fillRect/>
                  </a:stretch>
                </p:blipFill>
                <p:spPr bwMode="auto">
                  <a:xfrm>
                    <a:off x="2432" y="3349"/>
                    <a:ext cx="370" cy="247"/>
                  </a:xfrm>
                  <a:prstGeom prst="rect">
                    <a:avLst/>
                  </a:prstGeom>
                  <a:noFill/>
                  <a:ln w="19050" algn="ctr">
                    <a:noFill/>
                    <a:miter lim="800000"/>
                    <a:headEnd/>
                    <a:tailEnd/>
                  </a:ln>
                </p:spPr>
              </p:pic>
            </p:grpSp>
            <p:grpSp>
              <p:nvGrpSpPr>
                <p:cNvPr id="12566" name="Group 253"/>
                <p:cNvGrpSpPr>
                  <a:grpSpLocks/>
                </p:cNvGrpSpPr>
                <p:nvPr/>
              </p:nvGrpSpPr>
              <p:grpSpPr bwMode="auto">
                <a:xfrm>
                  <a:off x="1860" y="3322"/>
                  <a:ext cx="422" cy="300"/>
                  <a:chOff x="2406" y="3678"/>
                  <a:chExt cx="422" cy="300"/>
                </a:xfrm>
              </p:grpSpPr>
              <p:sp>
                <p:nvSpPr>
                  <p:cNvPr id="12353" name="Rectangle 254"/>
                  <p:cNvSpPr>
                    <a:spLocks noChangeArrowheads="1"/>
                  </p:cNvSpPr>
                  <p:nvPr/>
                </p:nvSpPr>
                <p:spPr bwMode="auto">
                  <a:xfrm>
                    <a:off x="2406" y="3678"/>
                    <a:ext cx="422" cy="300"/>
                  </a:xfrm>
                  <a:prstGeom prst="rect">
                    <a:avLst/>
                  </a:prstGeom>
                  <a:solidFill>
                    <a:srgbClr val="000000"/>
                  </a:solidFill>
                  <a:ln w="25400" algn="ctr">
                    <a:solidFill>
                      <a:srgbClr val="A0C02A"/>
                    </a:solidFill>
                    <a:miter lim="800000"/>
                    <a:headEnd/>
                    <a:tailEnd/>
                  </a:ln>
                </p:spPr>
                <p:txBody>
                  <a:bodyPr lIns="82124" tIns="41061" rIns="82124" bIns="41061" anchor="ctr">
                    <a:spAutoFit/>
                  </a:bodyPr>
                  <a:lstStyle/>
                  <a:p>
                    <a:pPr algn="ctr" eaLnBrk="0" hangingPunct="0">
                      <a:lnSpc>
                        <a:spcPct val="90000"/>
                      </a:lnSpc>
                    </a:pPr>
                    <a:endParaRPr lang="en-US"/>
                  </a:p>
                </p:txBody>
              </p:sp>
              <p:pic>
                <p:nvPicPr>
                  <p:cNvPr id="12354" name="Picture 255"/>
                  <p:cNvPicPr>
                    <a:picLocks noChangeAspect="1" noChangeArrowheads="1"/>
                  </p:cNvPicPr>
                  <p:nvPr/>
                </p:nvPicPr>
                <p:blipFill>
                  <a:blip r:embed="rId5" cstate="print"/>
                  <a:srcRect/>
                  <a:stretch>
                    <a:fillRect/>
                  </a:stretch>
                </p:blipFill>
                <p:spPr bwMode="auto">
                  <a:xfrm>
                    <a:off x="2436" y="3707"/>
                    <a:ext cx="363" cy="242"/>
                  </a:xfrm>
                  <a:prstGeom prst="rect">
                    <a:avLst/>
                  </a:prstGeom>
                  <a:noFill/>
                  <a:ln w="19050" algn="ctr">
                    <a:noFill/>
                    <a:miter lim="800000"/>
                    <a:headEnd/>
                    <a:tailEnd/>
                  </a:ln>
                </p:spPr>
              </p:pic>
            </p:grpSp>
            <p:grpSp>
              <p:nvGrpSpPr>
                <p:cNvPr id="12567" name="Group 256"/>
                <p:cNvGrpSpPr>
                  <a:grpSpLocks/>
                </p:cNvGrpSpPr>
                <p:nvPr/>
              </p:nvGrpSpPr>
              <p:grpSpPr bwMode="auto">
                <a:xfrm>
                  <a:off x="4540" y="2810"/>
                  <a:ext cx="352" cy="352"/>
                  <a:chOff x="2290" y="2810"/>
                  <a:chExt cx="352" cy="352"/>
                </a:xfrm>
              </p:grpSpPr>
              <p:sp>
                <p:nvSpPr>
                  <p:cNvPr id="12345" name="Oval 257"/>
                  <p:cNvSpPr>
                    <a:spLocks noChangeArrowheads="1"/>
                  </p:cNvSpPr>
                  <p:nvPr/>
                </p:nvSpPr>
                <p:spPr bwMode="auto">
                  <a:xfrm>
                    <a:off x="2416" y="2938"/>
                    <a:ext cx="96" cy="96"/>
                  </a:xfrm>
                  <a:prstGeom prst="ellipse">
                    <a:avLst/>
                  </a:prstGeom>
                  <a:solidFill>
                    <a:srgbClr val="000000"/>
                  </a:solidFill>
                  <a:ln w="19050" algn="ctr">
                    <a:solidFill>
                      <a:schemeClr val="hlink"/>
                    </a:solidFill>
                    <a:round/>
                    <a:headEnd/>
                    <a:tailEnd/>
                  </a:ln>
                </p:spPr>
                <p:txBody>
                  <a:bodyPr lIns="82124" tIns="41061" rIns="82124" bIns="41061" anchor="ctr">
                    <a:spAutoFit/>
                  </a:bodyPr>
                  <a:lstStyle/>
                  <a:p>
                    <a:pPr algn="ctr" eaLnBrk="0" hangingPunct="0">
                      <a:lnSpc>
                        <a:spcPct val="90000"/>
                      </a:lnSpc>
                    </a:pPr>
                    <a:endParaRPr lang="en-US"/>
                  </a:p>
                </p:txBody>
              </p:sp>
              <p:sp>
                <p:nvSpPr>
                  <p:cNvPr id="12346" name="Oval 258"/>
                  <p:cNvSpPr>
                    <a:spLocks noChangeArrowheads="1"/>
                  </p:cNvSpPr>
                  <p:nvPr/>
                </p:nvSpPr>
                <p:spPr bwMode="auto">
                  <a:xfrm>
                    <a:off x="2290" y="2810"/>
                    <a:ext cx="352" cy="352"/>
                  </a:xfrm>
                  <a:prstGeom prst="ellipse">
                    <a:avLst/>
                  </a:prstGeom>
                  <a:solidFill>
                    <a:srgbClr val="000000"/>
                  </a:solidFill>
                  <a:ln w="25400" algn="ctr">
                    <a:solidFill>
                      <a:schemeClr val="hlink"/>
                    </a:solidFill>
                    <a:round/>
                    <a:headEnd/>
                    <a:tailEnd/>
                  </a:ln>
                </p:spPr>
                <p:txBody>
                  <a:bodyPr lIns="82124" tIns="41061" rIns="82124" bIns="41061" anchor="ctr">
                    <a:spAutoFit/>
                  </a:bodyPr>
                  <a:lstStyle/>
                  <a:p>
                    <a:pPr algn="ctr" eaLnBrk="0" hangingPunct="0">
                      <a:lnSpc>
                        <a:spcPct val="90000"/>
                      </a:lnSpc>
                    </a:pPr>
                    <a:endParaRPr lang="en-US"/>
                  </a:p>
                </p:txBody>
              </p:sp>
              <p:sp>
                <p:nvSpPr>
                  <p:cNvPr id="12347" name="AutoShape 259"/>
                  <p:cNvSpPr>
                    <a:spLocks noChangeArrowheads="1"/>
                  </p:cNvSpPr>
                  <p:nvPr/>
                </p:nvSpPr>
                <p:spPr bwMode="auto">
                  <a:xfrm rot="-5400000">
                    <a:off x="2341" y="2996"/>
                    <a:ext cx="144" cy="88"/>
                  </a:xfrm>
                  <a:prstGeom prst="parallelogram">
                    <a:avLst>
                      <a:gd name="adj" fmla="val 43689"/>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2348" name="AutoShape 260"/>
                  <p:cNvSpPr>
                    <a:spLocks noChangeArrowheads="1"/>
                  </p:cNvSpPr>
                  <p:nvPr/>
                </p:nvSpPr>
                <p:spPr bwMode="auto">
                  <a:xfrm rot="5400000" flipH="1">
                    <a:off x="2429" y="2996"/>
                    <a:ext cx="144" cy="88"/>
                  </a:xfrm>
                  <a:prstGeom prst="parallelogram">
                    <a:avLst>
                      <a:gd name="adj" fmla="val 43689"/>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2349" name="AutoShape 261"/>
                  <p:cNvSpPr>
                    <a:spLocks noChangeArrowheads="1"/>
                  </p:cNvSpPr>
                  <p:nvPr/>
                </p:nvSpPr>
                <p:spPr bwMode="auto">
                  <a:xfrm rot="7818356" flipH="1">
                    <a:off x="2472" y="2871"/>
                    <a:ext cx="105" cy="96"/>
                  </a:xfrm>
                  <a:prstGeom prst="parallelogram">
                    <a:avLst>
                      <a:gd name="adj" fmla="val 29202"/>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2350" name="AutoShape 262"/>
                  <p:cNvSpPr>
                    <a:spLocks noChangeArrowheads="1"/>
                  </p:cNvSpPr>
                  <p:nvPr/>
                </p:nvSpPr>
                <p:spPr bwMode="auto">
                  <a:xfrm rot="-5400000">
                    <a:off x="2356" y="3004"/>
                    <a:ext cx="113" cy="71"/>
                  </a:xfrm>
                  <a:prstGeom prst="parallelogram">
                    <a:avLst>
                      <a:gd name="adj" fmla="val 42493"/>
                    </a:avLst>
                  </a:prstGeom>
                  <a:solidFill>
                    <a:srgbClr val="000000"/>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2351" name="AutoShape 263"/>
                  <p:cNvSpPr>
                    <a:spLocks noChangeArrowheads="1"/>
                  </p:cNvSpPr>
                  <p:nvPr/>
                </p:nvSpPr>
                <p:spPr bwMode="auto">
                  <a:xfrm rot="7818356" flipH="1">
                    <a:off x="2486" y="2881"/>
                    <a:ext cx="79" cy="75"/>
                  </a:xfrm>
                  <a:prstGeom prst="parallelogram">
                    <a:avLst>
                      <a:gd name="adj" fmla="val 28123"/>
                    </a:avLst>
                  </a:prstGeom>
                  <a:solidFill>
                    <a:srgbClr val="000000"/>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2352" name="AutoShape 264"/>
                  <p:cNvSpPr>
                    <a:spLocks noChangeArrowheads="1"/>
                  </p:cNvSpPr>
                  <p:nvPr/>
                </p:nvSpPr>
                <p:spPr bwMode="auto">
                  <a:xfrm>
                    <a:off x="2395" y="2864"/>
                    <a:ext cx="117" cy="112"/>
                  </a:xfrm>
                  <a:prstGeom prst="upArrow">
                    <a:avLst>
                      <a:gd name="adj1" fmla="val 50204"/>
                      <a:gd name="adj2" fmla="val 52671"/>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grpSp>
            <p:grpSp>
              <p:nvGrpSpPr>
                <p:cNvPr id="12568" name="Group 265"/>
                <p:cNvGrpSpPr>
                  <a:grpSpLocks/>
                </p:cNvGrpSpPr>
                <p:nvPr/>
              </p:nvGrpSpPr>
              <p:grpSpPr bwMode="auto">
                <a:xfrm>
                  <a:off x="1371" y="2810"/>
                  <a:ext cx="352" cy="352"/>
                  <a:chOff x="2290" y="2810"/>
                  <a:chExt cx="352" cy="352"/>
                </a:xfrm>
              </p:grpSpPr>
              <p:sp>
                <p:nvSpPr>
                  <p:cNvPr id="12337" name="Oval 266"/>
                  <p:cNvSpPr>
                    <a:spLocks noChangeArrowheads="1"/>
                  </p:cNvSpPr>
                  <p:nvPr/>
                </p:nvSpPr>
                <p:spPr bwMode="auto">
                  <a:xfrm>
                    <a:off x="2416" y="2938"/>
                    <a:ext cx="96" cy="96"/>
                  </a:xfrm>
                  <a:prstGeom prst="ellipse">
                    <a:avLst/>
                  </a:prstGeom>
                  <a:solidFill>
                    <a:srgbClr val="000000"/>
                  </a:solidFill>
                  <a:ln w="19050" algn="ctr">
                    <a:solidFill>
                      <a:schemeClr val="hlink"/>
                    </a:solidFill>
                    <a:round/>
                    <a:headEnd/>
                    <a:tailEnd/>
                  </a:ln>
                </p:spPr>
                <p:txBody>
                  <a:bodyPr lIns="82124" tIns="41061" rIns="82124" bIns="41061" anchor="ctr">
                    <a:spAutoFit/>
                  </a:bodyPr>
                  <a:lstStyle/>
                  <a:p>
                    <a:pPr algn="ctr" eaLnBrk="0" hangingPunct="0">
                      <a:lnSpc>
                        <a:spcPct val="90000"/>
                      </a:lnSpc>
                    </a:pPr>
                    <a:endParaRPr lang="en-US"/>
                  </a:p>
                </p:txBody>
              </p:sp>
              <p:sp>
                <p:nvSpPr>
                  <p:cNvPr id="12338" name="Oval 267"/>
                  <p:cNvSpPr>
                    <a:spLocks noChangeArrowheads="1"/>
                  </p:cNvSpPr>
                  <p:nvPr/>
                </p:nvSpPr>
                <p:spPr bwMode="auto">
                  <a:xfrm>
                    <a:off x="2290" y="2810"/>
                    <a:ext cx="352" cy="352"/>
                  </a:xfrm>
                  <a:prstGeom prst="ellipse">
                    <a:avLst/>
                  </a:prstGeom>
                  <a:solidFill>
                    <a:srgbClr val="000000"/>
                  </a:solidFill>
                  <a:ln w="25400" algn="ctr">
                    <a:solidFill>
                      <a:schemeClr val="hlink"/>
                    </a:solidFill>
                    <a:round/>
                    <a:headEnd/>
                    <a:tailEnd/>
                  </a:ln>
                </p:spPr>
                <p:txBody>
                  <a:bodyPr lIns="82124" tIns="41061" rIns="82124" bIns="41061" anchor="ctr">
                    <a:spAutoFit/>
                  </a:bodyPr>
                  <a:lstStyle/>
                  <a:p>
                    <a:pPr algn="ctr" eaLnBrk="0" hangingPunct="0">
                      <a:lnSpc>
                        <a:spcPct val="90000"/>
                      </a:lnSpc>
                    </a:pPr>
                    <a:endParaRPr lang="en-US"/>
                  </a:p>
                </p:txBody>
              </p:sp>
              <p:sp>
                <p:nvSpPr>
                  <p:cNvPr id="12339" name="AutoShape 268"/>
                  <p:cNvSpPr>
                    <a:spLocks noChangeArrowheads="1"/>
                  </p:cNvSpPr>
                  <p:nvPr/>
                </p:nvSpPr>
                <p:spPr bwMode="auto">
                  <a:xfrm rot="-5400000">
                    <a:off x="2341" y="2996"/>
                    <a:ext cx="144" cy="88"/>
                  </a:xfrm>
                  <a:prstGeom prst="parallelogram">
                    <a:avLst>
                      <a:gd name="adj" fmla="val 43689"/>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2340" name="AutoShape 269"/>
                  <p:cNvSpPr>
                    <a:spLocks noChangeArrowheads="1"/>
                  </p:cNvSpPr>
                  <p:nvPr/>
                </p:nvSpPr>
                <p:spPr bwMode="auto">
                  <a:xfrm rot="5400000" flipH="1">
                    <a:off x="2429" y="2996"/>
                    <a:ext cx="144" cy="88"/>
                  </a:xfrm>
                  <a:prstGeom prst="parallelogram">
                    <a:avLst>
                      <a:gd name="adj" fmla="val 43689"/>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2341" name="AutoShape 270"/>
                  <p:cNvSpPr>
                    <a:spLocks noChangeArrowheads="1"/>
                  </p:cNvSpPr>
                  <p:nvPr/>
                </p:nvSpPr>
                <p:spPr bwMode="auto">
                  <a:xfrm rot="7818356" flipH="1">
                    <a:off x="2472" y="2871"/>
                    <a:ext cx="105" cy="96"/>
                  </a:xfrm>
                  <a:prstGeom prst="parallelogram">
                    <a:avLst>
                      <a:gd name="adj" fmla="val 29202"/>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2342" name="AutoShape 271"/>
                  <p:cNvSpPr>
                    <a:spLocks noChangeArrowheads="1"/>
                  </p:cNvSpPr>
                  <p:nvPr/>
                </p:nvSpPr>
                <p:spPr bwMode="auto">
                  <a:xfrm rot="-5400000">
                    <a:off x="2356" y="3004"/>
                    <a:ext cx="113" cy="71"/>
                  </a:xfrm>
                  <a:prstGeom prst="parallelogram">
                    <a:avLst>
                      <a:gd name="adj" fmla="val 42493"/>
                    </a:avLst>
                  </a:prstGeom>
                  <a:solidFill>
                    <a:srgbClr val="000000"/>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2343" name="AutoShape 272"/>
                  <p:cNvSpPr>
                    <a:spLocks noChangeArrowheads="1"/>
                  </p:cNvSpPr>
                  <p:nvPr/>
                </p:nvSpPr>
                <p:spPr bwMode="auto">
                  <a:xfrm rot="7818356" flipH="1">
                    <a:off x="2486" y="2881"/>
                    <a:ext cx="79" cy="75"/>
                  </a:xfrm>
                  <a:prstGeom prst="parallelogram">
                    <a:avLst>
                      <a:gd name="adj" fmla="val 28123"/>
                    </a:avLst>
                  </a:prstGeom>
                  <a:solidFill>
                    <a:srgbClr val="000000"/>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2344" name="AutoShape 273"/>
                  <p:cNvSpPr>
                    <a:spLocks noChangeArrowheads="1"/>
                  </p:cNvSpPr>
                  <p:nvPr/>
                </p:nvSpPr>
                <p:spPr bwMode="auto">
                  <a:xfrm>
                    <a:off x="2395" y="2864"/>
                    <a:ext cx="117" cy="112"/>
                  </a:xfrm>
                  <a:prstGeom prst="upArrow">
                    <a:avLst>
                      <a:gd name="adj1" fmla="val 50204"/>
                      <a:gd name="adj2" fmla="val 52671"/>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grpSp>
            <p:grpSp>
              <p:nvGrpSpPr>
                <p:cNvPr id="12569" name="Group 274"/>
                <p:cNvGrpSpPr>
                  <a:grpSpLocks/>
                </p:cNvGrpSpPr>
                <p:nvPr/>
              </p:nvGrpSpPr>
              <p:grpSpPr bwMode="auto">
                <a:xfrm>
                  <a:off x="370" y="2810"/>
                  <a:ext cx="352" cy="352"/>
                  <a:chOff x="370" y="2810"/>
                  <a:chExt cx="352" cy="352"/>
                </a:xfrm>
              </p:grpSpPr>
              <p:sp>
                <p:nvSpPr>
                  <p:cNvPr id="12331" name="Oval 275"/>
                  <p:cNvSpPr>
                    <a:spLocks noChangeArrowheads="1"/>
                  </p:cNvSpPr>
                  <p:nvPr/>
                </p:nvSpPr>
                <p:spPr bwMode="auto">
                  <a:xfrm>
                    <a:off x="370" y="2810"/>
                    <a:ext cx="352" cy="352"/>
                  </a:xfrm>
                  <a:prstGeom prst="ellipse">
                    <a:avLst/>
                  </a:prstGeom>
                  <a:solidFill>
                    <a:srgbClr val="000000"/>
                  </a:solidFill>
                  <a:ln w="25400" algn="ctr">
                    <a:solidFill>
                      <a:schemeClr val="hlink"/>
                    </a:solidFill>
                    <a:round/>
                    <a:headEnd/>
                    <a:tailEnd/>
                  </a:ln>
                </p:spPr>
                <p:txBody>
                  <a:bodyPr lIns="82124" tIns="41061" rIns="82124" bIns="41061" anchor="ctr">
                    <a:spAutoFit/>
                  </a:bodyPr>
                  <a:lstStyle/>
                  <a:p>
                    <a:pPr algn="ctr" eaLnBrk="0" hangingPunct="0">
                      <a:lnSpc>
                        <a:spcPct val="90000"/>
                      </a:lnSpc>
                    </a:pPr>
                    <a:endParaRPr lang="en-US"/>
                  </a:p>
                </p:txBody>
              </p:sp>
              <p:grpSp>
                <p:nvGrpSpPr>
                  <p:cNvPr id="12570" name="Group 276"/>
                  <p:cNvGrpSpPr>
                    <a:grpSpLocks/>
                  </p:cNvGrpSpPr>
                  <p:nvPr/>
                </p:nvGrpSpPr>
                <p:grpSpPr bwMode="auto">
                  <a:xfrm>
                    <a:off x="461" y="2877"/>
                    <a:ext cx="173" cy="191"/>
                    <a:chOff x="451" y="2887"/>
                    <a:chExt cx="173" cy="191"/>
                  </a:xfrm>
                </p:grpSpPr>
                <p:sp>
                  <p:nvSpPr>
                    <p:cNvPr id="12333" name="Rectangle 277"/>
                    <p:cNvSpPr>
                      <a:spLocks noChangeArrowheads="1"/>
                    </p:cNvSpPr>
                    <p:nvPr/>
                  </p:nvSpPr>
                  <p:spPr bwMode="auto">
                    <a:xfrm>
                      <a:off x="451" y="2924"/>
                      <a:ext cx="154" cy="154"/>
                    </a:xfrm>
                    <a:prstGeom prst="rect">
                      <a:avLst/>
                    </a:prstGeom>
                    <a:solidFill>
                      <a:srgbClr val="000000"/>
                    </a:solidFill>
                    <a:ln w="25400" algn="ctr">
                      <a:solidFill>
                        <a:srgbClr val="FFFFFF"/>
                      </a:solidFill>
                      <a:miter lim="800000"/>
                      <a:headEnd/>
                      <a:tailEnd/>
                    </a:ln>
                  </p:spPr>
                  <p:txBody>
                    <a:bodyPr lIns="82124" tIns="41061" rIns="82124" bIns="41061" anchor="ctr">
                      <a:spAutoFit/>
                    </a:bodyPr>
                    <a:lstStyle/>
                    <a:p>
                      <a:pPr algn="ctr" eaLnBrk="0" hangingPunct="0">
                        <a:lnSpc>
                          <a:spcPct val="90000"/>
                        </a:lnSpc>
                      </a:pPr>
                      <a:endParaRPr lang="en-US"/>
                    </a:p>
                  </p:txBody>
                </p:sp>
                <p:sp>
                  <p:nvSpPr>
                    <p:cNvPr id="12334" name="Rectangle 278"/>
                    <p:cNvSpPr>
                      <a:spLocks noChangeArrowheads="1"/>
                    </p:cNvSpPr>
                    <p:nvPr/>
                  </p:nvSpPr>
                  <p:spPr bwMode="auto">
                    <a:xfrm rot="2528255">
                      <a:off x="551" y="2889"/>
                      <a:ext cx="73" cy="160"/>
                    </a:xfrm>
                    <a:prstGeom prst="rect">
                      <a:avLst/>
                    </a:prstGeom>
                    <a:solidFill>
                      <a:srgbClr val="000000"/>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2335" name="Rectangle 279"/>
                    <p:cNvSpPr>
                      <a:spLocks noChangeArrowheads="1"/>
                    </p:cNvSpPr>
                    <p:nvPr/>
                  </p:nvSpPr>
                  <p:spPr bwMode="auto">
                    <a:xfrm rot="13324893" flipH="1">
                      <a:off x="475" y="2973"/>
                      <a:ext cx="100" cy="43"/>
                    </a:xfrm>
                    <a:prstGeom prst="rect">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2336" name="Rectangle 280"/>
                    <p:cNvSpPr>
                      <a:spLocks noChangeArrowheads="1"/>
                    </p:cNvSpPr>
                    <p:nvPr/>
                  </p:nvSpPr>
                  <p:spPr bwMode="auto">
                    <a:xfrm rot="7924893" flipH="1">
                      <a:off x="505" y="2947"/>
                      <a:ext cx="164" cy="43"/>
                    </a:xfrm>
                    <a:prstGeom prst="rect">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grpSp>
            </p:grpSp>
          </p:grpSp>
        </p:grpSp>
        <p:sp>
          <p:nvSpPr>
            <p:cNvPr id="12313" name="Rectangle 281"/>
            <p:cNvSpPr>
              <a:spLocks noChangeArrowheads="1"/>
            </p:cNvSpPr>
            <p:nvPr/>
          </p:nvSpPr>
          <p:spPr bwMode="auto">
            <a:xfrm>
              <a:off x="-536" y="2600"/>
              <a:ext cx="288" cy="384"/>
            </a:xfrm>
            <a:prstGeom prst="rect">
              <a:avLst/>
            </a:prstGeom>
            <a:noFill/>
            <a:ln w="19050" algn="ctr">
              <a:noFill/>
              <a:miter lim="800000"/>
              <a:headEnd/>
              <a:tailEnd/>
            </a:ln>
          </p:spPr>
          <p:txBody>
            <a:bodyPr wrap="none" lIns="82124" tIns="41061" rIns="82124" bIns="41061" anchor="ctr">
              <a:spAutoFit/>
            </a:bodyPr>
            <a:lstStyle/>
            <a:p>
              <a:pPr algn="ctr" eaLnBrk="0" hangingPunct="0">
                <a:lnSpc>
                  <a:spcPct val="90000"/>
                </a:lnSpc>
              </a:pPr>
              <a:endParaRPr lang="en-US"/>
            </a:p>
          </p:txBody>
        </p:sp>
      </p:grpSp>
      <p:sp>
        <p:nvSpPr>
          <p:cNvPr id="12311" name="Text Box 282"/>
          <p:cNvSpPr txBox="1">
            <a:spLocks noChangeArrowheads="1"/>
          </p:cNvSpPr>
          <p:nvPr/>
        </p:nvSpPr>
        <p:spPr bwMode="auto">
          <a:xfrm>
            <a:off x="4394200" y="1201738"/>
            <a:ext cx="423863" cy="303212"/>
          </a:xfrm>
          <a:prstGeom prst="rect">
            <a:avLst/>
          </a:prstGeom>
          <a:noFill/>
          <a:ln w="19050" algn="ctr">
            <a:noFill/>
            <a:miter lim="800000"/>
            <a:headEnd/>
            <a:tailEnd/>
          </a:ln>
        </p:spPr>
        <p:txBody>
          <a:bodyPr wrap="none" lIns="82124" tIns="41061" rIns="82124" bIns="41061">
            <a:spAutoFit/>
          </a:bodyPr>
          <a:lstStyle/>
          <a:p>
            <a:pPr algn="ctr" defTabSz="814388" eaLnBrk="0" hangingPunct="0">
              <a:lnSpc>
                <a:spcPct val="90000"/>
              </a:lnSpc>
            </a:pPr>
            <a:r>
              <a:rPr lang="en-US" sz="1600">
                <a:solidFill>
                  <a:srgbClr val="969696"/>
                </a:solidFill>
              </a:rPr>
              <a:t>FY</a:t>
            </a:r>
          </a:p>
        </p:txBody>
      </p:sp>
    </p:spTree>
  </p:cSld>
  <p:clrMapOvr>
    <a:masterClrMapping/>
  </p:clrMapOvr>
  <p:transition spd="slow" advClick="0" advTm="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2.22222E-6 4.81481E-6 L -1.00035 4.81481E-6 " pathEditMode="relative" rAng="0" ptsTypes="AA">
                                      <p:cBhvr>
                                        <p:cTn id="6" dur="2000" fill="hold"/>
                                        <p:tgtEl>
                                          <p:spTgt spid="28"/>
                                        </p:tgtEl>
                                        <p:attrNameLst>
                                          <p:attrName>ppt_x</p:attrName>
                                          <p:attrName>ppt_y</p:attrName>
                                        </p:attrNameLst>
                                      </p:cBhvr>
                                      <p:rCtr x="-500" y="0"/>
                                    </p:animMotion>
                                  </p:childTnLst>
                                </p:cTn>
                              </p:par>
                              <p:par>
                                <p:cTn id="7" presetID="35" presetClass="path" presetSubtype="0" accel="50000" decel="50000" fill="hold" nodeType="withEffect">
                                  <p:stCondLst>
                                    <p:cond delay="0"/>
                                  </p:stCondLst>
                                  <p:childTnLst>
                                    <p:animMotion origin="layout" path="M 4.72222E-6 0 L -0.06112 0 " pathEditMode="relative" rAng="0" ptsTypes="AA">
                                      <p:cBhvr>
                                        <p:cTn id="8" dur="2000" fill="hold"/>
                                        <p:tgtEl>
                                          <p:spTgt spid="16"/>
                                        </p:tgtEl>
                                        <p:attrNameLst>
                                          <p:attrName>ppt_x</p:attrName>
                                          <p:attrName>ppt_y</p:attrName>
                                        </p:attrNameLst>
                                      </p:cBhvr>
                                      <p:rCtr x="-31" y="0"/>
                                    </p:animMotion>
                                  </p:childTnLst>
                                </p:cTn>
                              </p:par>
                              <p:par>
                                <p:cTn id="9" presetID="35" presetClass="path" presetSubtype="0" accel="50000" decel="50000" fill="hold" nodeType="withEffect">
                                  <p:stCondLst>
                                    <p:cond delay="0"/>
                                  </p:stCondLst>
                                  <p:childTnLst>
                                    <p:animMotion origin="layout" path="M 1.94444E-6 0 L -0.06476 0 " pathEditMode="relative" rAng="0" ptsTypes="AA">
                                      <p:cBhvr>
                                        <p:cTn id="10" dur="2000" fill="hold"/>
                                        <p:tgtEl>
                                          <p:spTgt spid="13"/>
                                        </p:tgtEl>
                                        <p:attrNameLst>
                                          <p:attrName>ppt_x</p:attrName>
                                          <p:attrName>ppt_y</p:attrName>
                                        </p:attrNameLst>
                                      </p:cBhvr>
                                      <p:rCtr x="-32" y="0"/>
                                    </p:animMotion>
                                  </p:childTnLst>
                                </p:cTn>
                              </p:par>
                              <p:par>
                                <p:cTn id="11" presetID="35" presetClass="path" presetSubtype="0" accel="50000" decel="50000" fill="hold" nodeType="withEffect">
                                  <p:stCondLst>
                                    <p:cond delay="0"/>
                                  </p:stCondLst>
                                  <p:childTnLst>
                                    <p:animMotion origin="layout" path="M -5.55556E-7 -4.07407E-6 L -0.06406 -4.07407E-6 " pathEditMode="relative" rAng="0" ptsTypes="AA">
                                      <p:cBhvr>
                                        <p:cTn id="12" dur="2000" fill="hold"/>
                                        <p:tgtEl>
                                          <p:spTgt spid="2"/>
                                        </p:tgtEl>
                                        <p:attrNameLst>
                                          <p:attrName>ppt_x</p:attrName>
                                          <p:attrName>ppt_y</p:attrName>
                                        </p:attrNameLst>
                                      </p:cBhvr>
                                      <p:rCtr x="-32" y="0"/>
                                    </p:animMotion>
                                  </p:childTnLst>
                                </p:cTn>
                              </p:par>
                              <p:par>
                                <p:cTn id="13" presetID="10" presetClass="exit" presetSubtype="0" fill="hold" nodeType="withEffect">
                                  <p:stCondLst>
                                    <p:cond delay="0"/>
                                  </p:stCondLst>
                                  <p:childTnLst>
                                    <p:animEffect transition="out" filter="fade">
                                      <p:cBhvr>
                                        <p:cTn id="14" dur="2000"/>
                                        <p:tgtEl>
                                          <p:spTgt spid="24"/>
                                        </p:tgtEl>
                                      </p:cBhvr>
                                    </p:animEffect>
                                    <p:set>
                                      <p:cBhvr>
                                        <p:cTn id="15" dur="1" fill="hold">
                                          <p:stCondLst>
                                            <p:cond delay="1999"/>
                                          </p:stCondLst>
                                        </p:cTn>
                                        <p:tgtEl>
                                          <p:spTgt spid="24"/>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09900" y="2482850"/>
            <a:ext cx="3741738" cy="850900"/>
            <a:chOff x="1528" y="1564"/>
            <a:chExt cx="2357" cy="536"/>
          </a:xfrm>
        </p:grpSpPr>
        <p:grpSp>
          <p:nvGrpSpPr>
            <p:cNvPr id="3" name="Group 3" descr="Left:  Group 1"/>
            <p:cNvGrpSpPr>
              <a:grpSpLocks/>
            </p:cNvGrpSpPr>
            <p:nvPr/>
          </p:nvGrpSpPr>
          <p:grpSpPr bwMode="auto">
            <a:xfrm>
              <a:off x="2998" y="1564"/>
              <a:ext cx="887" cy="536"/>
              <a:chOff x="3376" y="2324"/>
              <a:chExt cx="887" cy="536"/>
            </a:xfrm>
          </p:grpSpPr>
          <p:grpSp>
            <p:nvGrpSpPr>
              <p:cNvPr id="4" name="Group 4"/>
              <p:cNvGrpSpPr>
                <a:grpSpLocks/>
              </p:cNvGrpSpPr>
              <p:nvPr/>
            </p:nvGrpSpPr>
            <p:grpSpPr bwMode="auto">
              <a:xfrm>
                <a:off x="3376" y="2324"/>
                <a:ext cx="519" cy="536"/>
                <a:chOff x="3376" y="2324"/>
                <a:chExt cx="519" cy="536"/>
              </a:xfrm>
            </p:grpSpPr>
            <p:sp>
              <p:nvSpPr>
                <p:cNvPr id="13601" name="Text Box 5"/>
                <p:cNvSpPr txBox="1">
                  <a:spLocks noChangeArrowheads="1"/>
                </p:cNvSpPr>
                <p:nvPr/>
              </p:nvSpPr>
              <p:spPr bwMode="auto">
                <a:xfrm flipH="1">
                  <a:off x="3376" y="2385"/>
                  <a:ext cx="518" cy="165"/>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pPr>
                  <a:r>
                    <a:rPr lang="en-US">
                      <a:solidFill>
                        <a:srgbClr val="805E0A"/>
                      </a:solidFill>
                    </a:rPr>
                    <a:t>$714M</a:t>
                  </a:r>
                </a:p>
              </p:txBody>
            </p:sp>
            <p:sp>
              <p:nvSpPr>
                <p:cNvPr id="13602" name="Text Box 6"/>
                <p:cNvSpPr txBox="1">
                  <a:spLocks noChangeArrowheads="1"/>
                </p:cNvSpPr>
                <p:nvPr/>
              </p:nvSpPr>
              <p:spPr bwMode="auto">
                <a:xfrm flipH="1">
                  <a:off x="3378" y="2627"/>
                  <a:ext cx="517" cy="165"/>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pPr>
                  <a:r>
                    <a:rPr lang="en-US">
                      <a:solidFill>
                        <a:srgbClr val="805E0A"/>
                      </a:solidFill>
                    </a:rPr>
                    <a:t>1459</a:t>
                  </a:r>
                </a:p>
              </p:txBody>
            </p:sp>
            <p:grpSp>
              <p:nvGrpSpPr>
                <p:cNvPr id="5" name="Group 7"/>
                <p:cNvGrpSpPr>
                  <a:grpSpLocks/>
                </p:cNvGrpSpPr>
                <p:nvPr/>
              </p:nvGrpSpPr>
              <p:grpSpPr bwMode="auto">
                <a:xfrm>
                  <a:off x="3450" y="2324"/>
                  <a:ext cx="369" cy="536"/>
                  <a:chOff x="3437" y="2552"/>
                  <a:chExt cx="369" cy="324"/>
                </a:xfrm>
              </p:grpSpPr>
              <p:sp>
                <p:nvSpPr>
                  <p:cNvPr id="13604" name="Line 8"/>
                  <p:cNvSpPr>
                    <a:spLocks noChangeShapeType="1"/>
                  </p:cNvSpPr>
                  <p:nvPr/>
                </p:nvSpPr>
                <p:spPr bwMode="auto">
                  <a:xfrm flipV="1">
                    <a:off x="3437" y="2552"/>
                    <a:ext cx="0" cy="324"/>
                  </a:xfrm>
                  <a:prstGeom prst="line">
                    <a:avLst/>
                  </a:prstGeom>
                  <a:noFill/>
                  <a:ln w="9525">
                    <a:noFill/>
                    <a:round/>
                    <a:headEnd/>
                    <a:tailEnd/>
                  </a:ln>
                </p:spPr>
                <p:txBody>
                  <a:bodyPr wrap="none" lIns="82124" tIns="41061" rIns="82124" bIns="41061">
                    <a:spAutoFit/>
                  </a:bodyPr>
                  <a:lstStyle/>
                  <a:p>
                    <a:endParaRPr lang="en-US"/>
                  </a:p>
                </p:txBody>
              </p:sp>
              <p:sp>
                <p:nvSpPr>
                  <p:cNvPr id="13605" name="Line 9"/>
                  <p:cNvSpPr>
                    <a:spLocks noChangeShapeType="1"/>
                  </p:cNvSpPr>
                  <p:nvPr/>
                </p:nvSpPr>
                <p:spPr bwMode="auto">
                  <a:xfrm flipH="1" flipV="1">
                    <a:off x="3806" y="2552"/>
                    <a:ext cx="0" cy="324"/>
                  </a:xfrm>
                  <a:prstGeom prst="line">
                    <a:avLst/>
                  </a:prstGeom>
                  <a:noFill/>
                  <a:ln w="9525">
                    <a:noFill/>
                    <a:round/>
                    <a:headEnd/>
                    <a:tailEnd/>
                  </a:ln>
                </p:spPr>
                <p:txBody>
                  <a:bodyPr wrap="none" lIns="82124" tIns="41061" rIns="82124" bIns="41061">
                    <a:spAutoFit/>
                  </a:bodyPr>
                  <a:lstStyle/>
                  <a:p>
                    <a:endParaRPr lang="en-US"/>
                  </a:p>
                </p:txBody>
              </p:sp>
            </p:grpSp>
          </p:grpSp>
          <p:grpSp>
            <p:nvGrpSpPr>
              <p:cNvPr id="6" name="Group 10"/>
              <p:cNvGrpSpPr>
                <a:grpSpLocks/>
              </p:cNvGrpSpPr>
              <p:nvPr/>
            </p:nvGrpSpPr>
            <p:grpSpPr bwMode="auto">
              <a:xfrm>
                <a:off x="3744" y="2324"/>
                <a:ext cx="519" cy="536"/>
                <a:chOff x="3376" y="2324"/>
                <a:chExt cx="519" cy="536"/>
              </a:xfrm>
            </p:grpSpPr>
            <p:sp>
              <p:nvSpPr>
                <p:cNvPr id="13596" name="Text Box 11"/>
                <p:cNvSpPr txBox="1">
                  <a:spLocks noChangeArrowheads="1"/>
                </p:cNvSpPr>
                <p:nvPr/>
              </p:nvSpPr>
              <p:spPr bwMode="auto">
                <a:xfrm flipH="1">
                  <a:off x="3376" y="2385"/>
                  <a:ext cx="518" cy="165"/>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pPr>
                  <a:r>
                    <a:rPr lang="en-US">
                      <a:solidFill>
                        <a:srgbClr val="805E0A"/>
                      </a:solidFill>
                    </a:rPr>
                    <a:t>$1.33B</a:t>
                  </a:r>
                </a:p>
              </p:txBody>
            </p:sp>
            <p:sp>
              <p:nvSpPr>
                <p:cNvPr id="13597" name="Text Box 12"/>
                <p:cNvSpPr txBox="1">
                  <a:spLocks noChangeArrowheads="1"/>
                </p:cNvSpPr>
                <p:nvPr/>
              </p:nvSpPr>
              <p:spPr bwMode="auto">
                <a:xfrm flipH="1">
                  <a:off x="3378" y="2627"/>
                  <a:ext cx="517" cy="165"/>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pPr>
                  <a:r>
                    <a:rPr lang="en-US">
                      <a:solidFill>
                        <a:srgbClr val="805E0A"/>
                      </a:solidFill>
                    </a:rPr>
                    <a:t>2269</a:t>
                  </a:r>
                </a:p>
              </p:txBody>
            </p:sp>
            <p:grpSp>
              <p:nvGrpSpPr>
                <p:cNvPr id="7" name="Group 13"/>
                <p:cNvGrpSpPr>
                  <a:grpSpLocks/>
                </p:cNvGrpSpPr>
                <p:nvPr/>
              </p:nvGrpSpPr>
              <p:grpSpPr bwMode="auto">
                <a:xfrm>
                  <a:off x="3450" y="2324"/>
                  <a:ext cx="369" cy="536"/>
                  <a:chOff x="3437" y="2552"/>
                  <a:chExt cx="369" cy="324"/>
                </a:xfrm>
              </p:grpSpPr>
              <p:sp>
                <p:nvSpPr>
                  <p:cNvPr id="13599" name="Line 14"/>
                  <p:cNvSpPr>
                    <a:spLocks noChangeShapeType="1"/>
                  </p:cNvSpPr>
                  <p:nvPr/>
                </p:nvSpPr>
                <p:spPr bwMode="auto">
                  <a:xfrm flipV="1">
                    <a:off x="3437" y="2552"/>
                    <a:ext cx="0" cy="324"/>
                  </a:xfrm>
                  <a:prstGeom prst="line">
                    <a:avLst/>
                  </a:prstGeom>
                  <a:noFill/>
                  <a:ln w="9525">
                    <a:noFill/>
                    <a:round/>
                    <a:headEnd/>
                    <a:tailEnd/>
                  </a:ln>
                </p:spPr>
                <p:txBody>
                  <a:bodyPr wrap="none" lIns="82124" tIns="41061" rIns="82124" bIns="41061">
                    <a:spAutoFit/>
                  </a:bodyPr>
                  <a:lstStyle/>
                  <a:p>
                    <a:endParaRPr lang="en-US"/>
                  </a:p>
                </p:txBody>
              </p:sp>
              <p:sp>
                <p:nvSpPr>
                  <p:cNvPr id="13600" name="Line 15"/>
                  <p:cNvSpPr>
                    <a:spLocks noChangeShapeType="1"/>
                  </p:cNvSpPr>
                  <p:nvPr/>
                </p:nvSpPr>
                <p:spPr bwMode="auto">
                  <a:xfrm flipH="1" flipV="1">
                    <a:off x="3806" y="2552"/>
                    <a:ext cx="0" cy="324"/>
                  </a:xfrm>
                  <a:prstGeom prst="line">
                    <a:avLst/>
                  </a:prstGeom>
                  <a:noFill/>
                  <a:ln w="9525">
                    <a:noFill/>
                    <a:round/>
                    <a:headEnd/>
                    <a:tailEnd/>
                  </a:ln>
                </p:spPr>
                <p:txBody>
                  <a:bodyPr wrap="none" lIns="82124" tIns="41061" rIns="82124" bIns="41061">
                    <a:spAutoFit/>
                  </a:bodyPr>
                  <a:lstStyle/>
                  <a:p>
                    <a:endParaRPr lang="en-US"/>
                  </a:p>
                </p:txBody>
              </p:sp>
            </p:grpSp>
          </p:grpSp>
        </p:grpSp>
        <p:grpSp>
          <p:nvGrpSpPr>
            <p:cNvPr id="8" name="Group 16" descr="Left:  Group 14"/>
            <p:cNvGrpSpPr>
              <a:grpSpLocks/>
            </p:cNvGrpSpPr>
            <p:nvPr/>
          </p:nvGrpSpPr>
          <p:grpSpPr bwMode="auto">
            <a:xfrm>
              <a:off x="1528" y="1564"/>
              <a:ext cx="887" cy="536"/>
              <a:chOff x="3376" y="2324"/>
              <a:chExt cx="887" cy="536"/>
            </a:xfrm>
          </p:grpSpPr>
          <p:grpSp>
            <p:nvGrpSpPr>
              <p:cNvPr id="9" name="Group 17"/>
              <p:cNvGrpSpPr>
                <a:grpSpLocks/>
              </p:cNvGrpSpPr>
              <p:nvPr/>
            </p:nvGrpSpPr>
            <p:grpSpPr bwMode="auto">
              <a:xfrm>
                <a:off x="3376" y="2324"/>
                <a:ext cx="519" cy="536"/>
                <a:chOff x="3376" y="2324"/>
                <a:chExt cx="519" cy="536"/>
              </a:xfrm>
            </p:grpSpPr>
            <p:sp>
              <p:nvSpPr>
                <p:cNvPr id="13589" name="Text Box 18"/>
                <p:cNvSpPr txBox="1">
                  <a:spLocks noChangeArrowheads="1"/>
                </p:cNvSpPr>
                <p:nvPr/>
              </p:nvSpPr>
              <p:spPr bwMode="auto">
                <a:xfrm flipH="1">
                  <a:off x="3376" y="2385"/>
                  <a:ext cx="518" cy="165"/>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pPr>
                  <a:r>
                    <a:rPr lang="en-US">
                      <a:solidFill>
                        <a:srgbClr val="805E0A"/>
                      </a:solidFill>
                    </a:rPr>
                    <a:t>$183M</a:t>
                  </a:r>
                </a:p>
              </p:txBody>
            </p:sp>
            <p:sp>
              <p:nvSpPr>
                <p:cNvPr id="13590" name="Text Box 19"/>
                <p:cNvSpPr txBox="1">
                  <a:spLocks noChangeArrowheads="1"/>
                </p:cNvSpPr>
                <p:nvPr/>
              </p:nvSpPr>
              <p:spPr bwMode="auto">
                <a:xfrm flipH="1">
                  <a:off x="3378" y="2627"/>
                  <a:ext cx="517" cy="165"/>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pPr>
                  <a:r>
                    <a:rPr lang="en-US">
                      <a:solidFill>
                        <a:srgbClr val="805E0A"/>
                      </a:solidFill>
                    </a:rPr>
                    <a:t>503</a:t>
                  </a:r>
                </a:p>
              </p:txBody>
            </p:sp>
            <p:grpSp>
              <p:nvGrpSpPr>
                <p:cNvPr id="10" name="Group 20"/>
                <p:cNvGrpSpPr>
                  <a:grpSpLocks/>
                </p:cNvGrpSpPr>
                <p:nvPr/>
              </p:nvGrpSpPr>
              <p:grpSpPr bwMode="auto">
                <a:xfrm>
                  <a:off x="3450" y="2324"/>
                  <a:ext cx="369" cy="536"/>
                  <a:chOff x="3437" y="2552"/>
                  <a:chExt cx="369" cy="324"/>
                </a:xfrm>
              </p:grpSpPr>
              <p:sp>
                <p:nvSpPr>
                  <p:cNvPr id="13592" name="Line 21"/>
                  <p:cNvSpPr>
                    <a:spLocks noChangeShapeType="1"/>
                  </p:cNvSpPr>
                  <p:nvPr/>
                </p:nvSpPr>
                <p:spPr bwMode="auto">
                  <a:xfrm flipV="1">
                    <a:off x="3437" y="2552"/>
                    <a:ext cx="0" cy="324"/>
                  </a:xfrm>
                  <a:prstGeom prst="line">
                    <a:avLst/>
                  </a:prstGeom>
                  <a:noFill/>
                  <a:ln w="9525">
                    <a:noFill/>
                    <a:round/>
                    <a:headEnd/>
                    <a:tailEnd/>
                  </a:ln>
                </p:spPr>
                <p:txBody>
                  <a:bodyPr wrap="none" lIns="82124" tIns="41061" rIns="82124" bIns="41061">
                    <a:spAutoFit/>
                  </a:bodyPr>
                  <a:lstStyle/>
                  <a:p>
                    <a:endParaRPr lang="en-US"/>
                  </a:p>
                </p:txBody>
              </p:sp>
              <p:sp>
                <p:nvSpPr>
                  <p:cNvPr id="13593" name="Line 22"/>
                  <p:cNvSpPr>
                    <a:spLocks noChangeShapeType="1"/>
                  </p:cNvSpPr>
                  <p:nvPr/>
                </p:nvSpPr>
                <p:spPr bwMode="auto">
                  <a:xfrm flipH="1" flipV="1">
                    <a:off x="3806" y="2552"/>
                    <a:ext cx="0" cy="324"/>
                  </a:xfrm>
                  <a:prstGeom prst="line">
                    <a:avLst/>
                  </a:prstGeom>
                  <a:noFill/>
                  <a:ln w="9525">
                    <a:noFill/>
                    <a:round/>
                    <a:headEnd/>
                    <a:tailEnd/>
                  </a:ln>
                </p:spPr>
                <p:txBody>
                  <a:bodyPr wrap="none" lIns="82124" tIns="41061" rIns="82124" bIns="41061">
                    <a:spAutoFit/>
                  </a:bodyPr>
                  <a:lstStyle/>
                  <a:p>
                    <a:endParaRPr lang="en-US"/>
                  </a:p>
                </p:txBody>
              </p:sp>
            </p:grpSp>
          </p:grpSp>
          <p:grpSp>
            <p:nvGrpSpPr>
              <p:cNvPr id="11" name="Group 23"/>
              <p:cNvGrpSpPr>
                <a:grpSpLocks/>
              </p:cNvGrpSpPr>
              <p:nvPr/>
            </p:nvGrpSpPr>
            <p:grpSpPr bwMode="auto">
              <a:xfrm>
                <a:off x="3744" y="2324"/>
                <a:ext cx="519" cy="536"/>
                <a:chOff x="3376" y="2324"/>
                <a:chExt cx="519" cy="536"/>
              </a:xfrm>
            </p:grpSpPr>
            <p:sp>
              <p:nvSpPr>
                <p:cNvPr id="13584" name="Text Box 24"/>
                <p:cNvSpPr txBox="1">
                  <a:spLocks noChangeArrowheads="1"/>
                </p:cNvSpPr>
                <p:nvPr/>
              </p:nvSpPr>
              <p:spPr bwMode="auto">
                <a:xfrm flipH="1">
                  <a:off x="3376" y="2385"/>
                  <a:ext cx="518" cy="165"/>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pPr>
                  <a:r>
                    <a:rPr lang="en-US">
                      <a:solidFill>
                        <a:srgbClr val="805E0A"/>
                      </a:solidFill>
                    </a:rPr>
                    <a:t>$381M</a:t>
                  </a:r>
                </a:p>
              </p:txBody>
            </p:sp>
            <p:sp>
              <p:nvSpPr>
                <p:cNvPr id="13585" name="Text Box 25"/>
                <p:cNvSpPr txBox="1">
                  <a:spLocks noChangeArrowheads="1"/>
                </p:cNvSpPr>
                <p:nvPr/>
              </p:nvSpPr>
              <p:spPr bwMode="auto">
                <a:xfrm flipH="1">
                  <a:off x="3378" y="2627"/>
                  <a:ext cx="517" cy="165"/>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pPr>
                  <a:r>
                    <a:rPr lang="en-US">
                      <a:solidFill>
                        <a:srgbClr val="805E0A"/>
                      </a:solidFill>
                    </a:rPr>
                    <a:t>875</a:t>
                  </a:r>
                </a:p>
              </p:txBody>
            </p:sp>
            <p:grpSp>
              <p:nvGrpSpPr>
                <p:cNvPr id="12" name="Group 26"/>
                <p:cNvGrpSpPr>
                  <a:grpSpLocks/>
                </p:cNvGrpSpPr>
                <p:nvPr/>
              </p:nvGrpSpPr>
              <p:grpSpPr bwMode="auto">
                <a:xfrm>
                  <a:off x="3450" y="2324"/>
                  <a:ext cx="369" cy="536"/>
                  <a:chOff x="3437" y="2552"/>
                  <a:chExt cx="369" cy="324"/>
                </a:xfrm>
              </p:grpSpPr>
              <p:sp>
                <p:nvSpPr>
                  <p:cNvPr id="13587" name="Line 27"/>
                  <p:cNvSpPr>
                    <a:spLocks noChangeShapeType="1"/>
                  </p:cNvSpPr>
                  <p:nvPr/>
                </p:nvSpPr>
                <p:spPr bwMode="auto">
                  <a:xfrm flipV="1">
                    <a:off x="3437" y="2552"/>
                    <a:ext cx="0" cy="324"/>
                  </a:xfrm>
                  <a:prstGeom prst="line">
                    <a:avLst/>
                  </a:prstGeom>
                  <a:noFill/>
                  <a:ln w="9525">
                    <a:noFill/>
                    <a:round/>
                    <a:headEnd/>
                    <a:tailEnd/>
                  </a:ln>
                </p:spPr>
                <p:txBody>
                  <a:bodyPr wrap="none" lIns="82124" tIns="41061" rIns="82124" bIns="41061">
                    <a:spAutoFit/>
                  </a:bodyPr>
                  <a:lstStyle/>
                  <a:p>
                    <a:endParaRPr lang="en-US"/>
                  </a:p>
                </p:txBody>
              </p:sp>
              <p:sp>
                <p:nvSpPr>
                  <p:cNvPr id="13588" name="Line 28"/>
                  <p:cNvSpPr>
                    <a:spLocks noChangeShapeType="1"/>
                  </p:cNvSpPr>
                  <p:nvPr/>
                </p:nvSpPr>
                <p:spPr bwMode="auto">
                  <a:xfrm flipH="1" flipV="1">
                    <a:off x="3806" y="2552"/>
                    <a:ext cx="0" cy="324"/>
                  </a:xfrm>
                  <a:prstGeom prst="line">
                    <a:avLst/>
                  </a:prstGeom>
                  <a:noFill/>
                  <a:ln w="9525">
                    <a:noFill/>
                    <a:round/>
                    <a:headEnd/>
                    <a:tailEnd/>
                  </a:ln>
                </p:spPr>
                <p:txBody>
                  <a:bodyPr wrap="none" lIns="82124" tIns="41061" rIns="82124" bIns="41061">
                    <a:spAutoFit/>
                  </a:bodyPr>
                  <a:lstStyle/>
                  <a:p>
                    <a:endParaRPr lang="en-US"/>
                  </a:p>
                </p:txBody>
              </p:sp>
            </p:grpSp>
          </p:grpSp>
        </p:grpSp>
      </p:grpSp>
      <p:grpSp>
        <p:nvGrpSpPr>
          <p:cNvPr id="13" name="Group 29" descr="Left:  Group 1"/>
          <p:cNvGrpSpPr>
            <a:grpSpLocks/>
          </p:cNvGrpSpPr>
          <p:nvPr/>
        </p:nvGrpSpPr>
        <p:grpSpPr bwMode="auto">
          <a:xfrm>
            <a:off x="-965200" y="1543050"/>
            <a:ext cx="14020800" cy="514350"/>
            <a:chOff x="1967" y="3089"/>
            <a:chExt cx="8832" cy="324"/>
          </a:xfrm>
        </p:grpSpPr>
        <p:grpSp>
          <p:nvGrpSpPr>
            <p:cNvPr id="14" name="Group 30"/>
            <p:cNvGrpSpPr>
              <a:grpSpLocks/>
            </p:cNvGrpSpPr>
            <p:nvPr/>
          </p:nvGrpSpPr>
          <p:grpSpPr bwMode="auto">
            <a:xfrm>
              <a:off x="1971" y="3164"/>
              <a:ext cx="8703" cy="173"/>
              <a:chOff x="200" y="3177"/>
              <a:chExt cx="8703" cy="173"/>
            </a:xfrm>
          </p:grpSpPr>
          <p:sp>
            <p:nvSpPr>
              <p:cNvPr id="13556" name="Text Box 31"/>
              <p:cNvSpPr txBox="1">
                <a:spLocks noChangeArrowheads="1"/>
              </p:cNvSpPr>
              <p:nvPr/>
            </p:nvSpPr>
            <p:spPr bwMode="auto">
              <a:xfrm flipH="1">
                <a:off x="3516"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1993</a:t>
                </a:r>
              </a:p>
            </p:txBody>
          </p:sp>
          <p:sp>
            <p:nvSpPr>
              <p:cNvPr id="13557" name="Text Box 32"/>
              <p:cNvSpPr txBox="1">
                <a:spLocks noChangeArrowheads="1"/>
              </p:cNvSpPr>
              <p:nvPr/>
            </p:nvSpPr>
            <p:spPr bwMode="auto">
              <a:xfrm flipH="1">
                <a:off x="4745"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3558" name="Text Box 33"/>
              <p:cNvSpPr txBox="1">
                <a:spLocks noChangeArrowheads="1"/>
              </p:cNvSpPr>
              <p:nvPr/>
            </p:nvSpPr>
            <p:spPr bwMode="auto">
              <a:xfrm flipH="1">
                <a:off x="4376"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3559" name="Text Box 34"/>
              <p:cNvSpPr txBox="1">
                <a:spLocks noChangeArrowheads="1"/>
              </p:cNvSpPr>
              <p:nvPr/>
            </p:nvSpPr>
            <p:spPr bwMode="auto">
              <a:xfrm flipH="1">
                <a:off x="5113"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3560" name="Text Box 35"/>
              <p:cNvSpPr txBox="1">
                <a:spLocks noChangeArrowheads="1"/>
              </p:cNvSpPr>
              <p:nvPr/>
            </p:nvSpPr>
            <p:spPr bwMode="auto">
              <a:xfrm flipH="1">
                <a:off x="3884"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1994</a:t>
                </a:r>
              </a:p>
            </p:txBody>
          </p:sp>
          <p:sp>
            <p:nvSpPr>
              <p:cNvPr id="13561" name="Text Box 36"/>
              <p:cNvSpPr txBox="1">
                <a:spLocks noChangeArrowheads="1"/>
              </p:cNvSpPr>
              <p:nvPr/>
            </p:nvSpPr>
            <p:spPr bwMode="auto">
              <a:xfrm flipH="1">
                <a:off x="6219"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3562" name="Text Box 37"/>
              <p:cNvSpPr txBox="1">
                <a:spLocks noChangeArrowheads="1"/>
              </p:cNvSpPr>
              <p:nvPr/>
            </p:nvSpPr>
            <p:spPr bwMode="auto">
              <a:xfrm flipH="1">
                <a:off x="5850"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3563" name="Text Box 38"/>
              <p:cNvSpPr txBox="1">
                <a:spLocks noChangeArrowheads="1"/>
              </p:cNvSpPr>
              <p:nvPr/>
            </p:nvSpPr>
            <p:spPr bwMode="auto">
              <a:xfrm flipH="1">
                <a:off x="5482"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3564" name="Text Box 39"/>
              <p:cNvSpPr txBox="1">
                <a:spLocks noChangeArrowheads="1"/>
              </p:cNvSpPr>
              <p:nvPr/>
            </p:nvSpPr>
            <p:spPr bwMode="auto">
              <a:xfrm flipH="1">
                <a:off x="6587"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3565" name="Text Box 40"/>
              <p:cNvSpPr txBox="1">
                <a:spLocks noChangeArrowheads="1"/>
              </p:cNvSpPr>
              <p:nvPr/>
            </p:nvSpPr>
            <p:spPr bwMode="auto">
              <a:xfrm flipH="1">
                <a:off x="6956"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3566" name="Text Box 41"/>
              <p:cNvSpPr txBox="1">
                <a:spLocks noChangeArrowheads="1"/>
              </p:cNvSpPr>
              <p:nvPr/>
            </p:nvSpPr>
            <p:spPr bwMode="auto">
              <a:xfrm flipH="1">
                <a:off x="200"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1984</a:t>
                </a:r>
              </a:p>
            </p:txBody>
          </p:sp>
          <p:sp>
            <p:nvSpPr>
              <p:cNvPr id="13567" name="Text Box 42"/>
              <p:cNvSpPr txBox="1">
                <a:spLocks noChangeArrowheads="1"/>
              </p:cNvSpPr>
              <p:nvPr/>
            </p:nvSpPr>
            <p:spPr bwMode="auto">
              <a:xfrm flipH="1">
                <a:off x="1305"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1987</a:t>
                </a:r>
              </a:p>
            </p:txBody>
          </p:sp>
          <p:sp>
            <p:nvSpPr>
              <p:cNvPr id="13568" name="Text Box 43"/>
              <p:cNvSpPr txBox="1">
                <a:spLocks noChangeArrowheads="1"/>
              </p:cNvSpPr>
              <p:nvPr/>
            </p:nvSpPr>
            <p:spPr bwMode="auto">
              <a:xfrm flipH="1">
                <a:off x="936"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1986</a:t>
                </a:r>
              </a:p>
            </p:txBody>
          </p:sp>
          <p:sp>
            <p:nvSpPr>
              <p:cNvPr id="13569" name="Text Box 44"/>
              <p:cNvSpPr txBox="1">
                <a:spLocks noChangeArrowheads="1"/>
              </p:cNvSpPr>
              <p:nvPr/>
            </p:nvSpPr>
            <p:spPr bwMode="auto">
              <a:xfrm flipH="1">
                <a:off x="1673"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1988</a:t>
                </a:r>
              </a:p>
            </p:txBody>
          </p:sp>
          <p:sp>
            <p:nvSpPr>
              <p:cNvPr id="13570" name="Text Box 45"/>
              <p:cNvSpPr txBox="1">
                <a:spLocks noChangeArrowheads="1"/>
              </p:cNvSpPr>
              <p:nvPr/>
            </p:nvSpPr>
            <p:spPr bwMode="auto">
              <a:xfrm flipH="1">
                <a:off x="2779"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1991</a:t>
                </a:r>
              </a:p>
            </p:txBody>
          </p:sp>
          <p:sp>
            <p:nvSpPr>
              <p:cNvPr id="13571" name="Text Box 46"/>
              <p:cNvSpPr txBox="1">
                <a:spLocks noChangeArrowheads="1"/>
              </p:cNvSpPr>
              <p:nvPr/>
            </p:nvSpPr>
            <p:spPr bwMode="auto">
              <a:xfrm flipH="1">
                <a:off x="2410"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1990</a:t>
                </a:r>
              </a:p>
            </p:txBody>
          </p:sp>
          <p:sp>
            <p:nvSpPr>
              <p:cNvPr id="13572" name="Text Box 47"/>
              <p:cNvSpPr txBox="1">
                <a:spLocks noChangeArrowheads="1"/>
              </p:cNvSpPr>
              <p:nvPr/>
            </p:nvSpPr>
            <p:spPr bwMode="auto">
              <a:xfrm flipH="1">
                <a:off x="2042"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1989</a:t>
                </a:r>
              </a:p>
            </p:txBody>
          </p:sp>
          <p:sp>
            <p:nvSpPr>
              <p:cNvPr id="13573" name="Text Box 48"/>
              <p:cNvSpPr txBox="1">
                <a:spLocks noChangeArrowheads="1"/>
              </p:cNvSpPr>
              <p:nvPr/>
            </p:nvSpPr>
            <p:spPr bwMode="auto">
              <a:xfrm flipH="1">
                <a:off x="3147"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1992</a:t>
                </a:r>
              </a:p>
            </p:txBody>
          </p:sp>
          <p:sp>
            <p:nvSpPr>
              <p:cNvPr id="13574" name="Text Box 49"/>
              <p:cNvSpPr txBox="1">
                <a:spLocks noChangeArrowheads="1"/>
              </p:cNvSpPr>
              <p:nvPr/>
            </p:nvSpPr>
            <p:spPr bwMode="auto">
              <a:xfrm flipH="1">
                <a:off x="568"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1985</a:t>
                </a:r>
              </a:p>
            </p:txBody>
          </p:sp>
          <p:sp>
            <p:nvSpPr>
              <p:cNvPr id="13575" name="Text Box 50"/>
              <p:cNvSpPr txBox="1">
                <a:spLocks noChangeArrowheads="1"/>
              </p:cNvSpPr>
              <p:nvPr/>
            </p:nvSpPr>
            <p:spPr bwMode="auto">
              <a:xfrm flipH="1">
                <a:off x="8062"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3576" name="Text Box 51"/>
              <p:cNvSpPr txBox="1">
                <a:spLocks noChangeArrowheads="1"/>
              </p:cNvSpPr>
              <p:nvPr/>
            </p:nvSpPr>
            <p:spPr bwMode="auto">
              <a:xfrm flipH="1">
                <a:off x="7693"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3577" name="Text Box 52"/>
              <p:cNvSpPr txBox="1">
                <a:spLocks noChangeArrowheads="1"/>
              </p:cNvSpPr>
              <p:nvPr/>
            </p:nvSpPr>
            <p:spPr bwMode="auto">
              <a:xfrm flipH="1">
                <a:off x="7325"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3578" name="Text Box 53"/>
              <p:cNvSpPr txBox="1">
                <a:spLocks noChangeArrowheads="1"/>
              </p:cNvSpPr>
              <p:nvPr/>
            </p:nvSpPr>
            <p:spPr bwMode="auto">
              <a:xfrm flipH="1">
                <a:off x="8430"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3579" name="Text Box 54"/>
              <p:cNvSpPr txBox="1">
                <a:spLocks noChangeArrowheads="1"/>
              </p:cNvSpPr>
              <p:nvPr/>
            </p:nvSpPr>
            <p:spPr bwMode="auto">
              <a:xfrm flipH="1">
                <a:off x="8799"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grpSp>
        <p:sp>
          <p:nvSpPr>
            <p:cNvPr id="13530" name="Line 55"/>
            <p:cNvSpPr>
              <a:spLocks noChangeShapeType="1"/>
            </p:cNvSpPr>
            <p:nvPr/>
          </p:nvSpPr>
          <p:spPr bwMode="auto">
            <a:xfrm flipV="1">
              <a:off x="2702"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3531" name="Line 56"/>
            <p:cNvSpPr>
              <a:spLocks noChangeShapeType="1"/>
            </p:cNvSpPr>
            <p:nvPr/>
          </p:nvSpPr>
          <p:spPr bwMode="auto">
            <a:xfrm flipV="1">
              <a:off x="3070"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3532" name="Line 57"/>
            <p:cNvSpPr>
              <a:spLocks noChangeShapeType="1"/>
            </p:cNvSpPr>
            <p:nvPr/>
          </p:nvSpPr>
          <p:spPr bwMode="auto">
            <a:xfrm flipV="1">
              <a:off x="1967"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3533" name="Line 58"/>
            <p:cNvSpPr>
              <a:spLocks noChangeShapeType="1"/>
            </p:cNvSpPr>
            <p:nvPr/>
          </p:nvSpPr>
          <p:spPr bwMode="auto">
            <a:xfrm flipV="1">
              <a:off x="2334"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3534" name="Line 59"/>
            <p:cNvSpPr>
              <a:spLocks noChangeShapeType="1"/>
            </p:cNvSpPr>
            <p:nvPr/>
          </p:nvSpPr>
          <p:spPr bwMode="auto">
            <a:xfrm flipV="1">
              <a:off x="3438"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grpSp>
          <p:nvGrpSpPr>
            <p:cNvPr id="15" name="Group 60"/>
            <p:cNvGrpSpPr>
              <a:grpSpLocks/>
            </p:cNvGrpSpPr>
            <p:nvPr/>
          </p:nvGrpSpPr>
          <p:grpSpPr bwMode="auto">
            <a:xfrm>
              <a:off x="4541" y="3089"/>
              <a:ext cx="2576" cy="324"/>
              <a:chOff x="4541" y="966"/>
              <a:chExt cx="2576" cy="324"/>
            </a:xfrm>
          </p:grpSpPr>
          <p:sp>
            <p:nvSpPr>
              <p:cNvPr id="13548" name="Line 61"/>
              <p:cNvSpPr>
                <a:spLocks noChangeShapeType="1"/>
              </p:cNvSpPr>
              <p:nvPr/>
            </p:nvSpPr>
            <p:spPr bwMode="auto">
              <a:xfrm flipH="1" flipV="1">
                <a:off x="4909" y="966"/>
                <a:ext cx="0" cy="324"/>
              </a:xfrm>
              <a:prstGeom prst="line">
                <a:avLst/>
              </a:prstGeom>
              <a:noFill/>
              <a:ln w="6350">
                <a:solidFill>
                  <a:srgbClr val="777777"/>
                </a:solidFill>
                <a:round/>
                <a:headEnd/>
                <a:tailEnd/>
              </a:ln>
            </p:spPr>
            <p:txBody>
              <a:bodyPr lIns="82124" tIns="41061" rIns="82124" bIns="41061" anchor="ctr">
                <a:spAutoFit/>
              </a:bodyPr>
              <a:lstStyle/>
              <a:p>
                <a:endParaRPr lang="en-US"/>
              </a:p>
            </p:txBody>
          </p:sp>
          <p:sp>
            <p:nvSpPr>
              <p:cNvPr id="13549" name="Line 62"/>
              <p:cNvSpPr>
                <a:spLocks noChangeShapeType="1"/>
              </p:cNvSpPr>
              <p:nvPr/>
            </p:nvSpPr>
            <p:spPr bwMode="auto">
              <a:xfrm flipH="1" flipV="1">
                <a:off x="4541" y="966"/>
                <a:ext cx="0" cy="324"/>
              </a:xfrm>
              <a:prstGeom prst="line">
                <a:avLst/>
              </a:prstGeom>
              <a:noFill/>
              <a:ln w="6350">
                <a:solidFill>
                  <a:srgbClr val="777777"/>
                </a:solidFill>
                <a:round/>
                <a:headEnd/>
                <a:tailEnd/>
              </a:ln>
            </p:spPr>
            <p:txBody>
              <a:bodyPr lIns="82124" tIns="41061" rIns="82124" bIns="41061" anchor="ctr">
                <a:spAutoFit/>
              </a:bodyPr>
              <a:lstStyle/>
              <a:p>
                <a:endParaRPr lang="en-US"/>
              </a:p>
            </p:txBody>
          </p:sp>
          <p:sp>
            <p:nvSpPr>
              <p:cNvPr id="13550" name="Line 63"/>
              <p:cNvSpPr>
                <a:spLocks noChangeShapeType="1"/>
              </p:cNvSpPr>
              <p:nvPr/>
            </p:nvSpPr>
            <p:spPr bwMode="auto">
              <a:xfrm flipH="1" flipV="1">
                <a:off x="5645" y="966"/>
                <a:ext cx="0" cy="324"/>
              </a:xfrm>
              <a:prstGeom prst="line">
                <a:avLst/>
              </a:prstGeom>
              <a:noFill/>
              <a:ln w="6350">
                <a:solidFill>
                  <a:srgbClr val="777777"/>
                </a:solidFill>
                <a:round/>
                <a:headEnd/>
                <a:tailEnd/>
              </a:ln>
            </p:spPr>
            <p:txBody>
              <a:bodyPr lIns="82124" tIns="41061" rIns="82124" bIns="41061" anchor="ctr">
                <a:spAutoFit/>
              </a:bodyPr>
              <a:lstStyle/>
              <a:p>
                <a:endParaRPr lang="en-US"/>
              </a:p>
            </p:txBody>
          </p:sp>
          <p:sp>
            <p:nvSpPr>
              <p:cNvPr id="13551" name="Line 64"/>
              <p:cNvSpPr>
                <a:spLocks noChangeShapeType="1"/>
              </p:cNvSpPr>
              <p:nvPr/>
            </p:nvSpPr>
            <p:spPr bwMode="auto">
              <a:xfrm flipH="1" flipV="1">
                <a:off x="5277" y="966"/>
                <a:ext cx="0" cy="324"/>
              </a:xfrm>
              <a:prstGeom prst="line">
                <a:avLst/>
              </a:prstGeom>
              <a:noFill/>
              <a:ln w="6350">
                <a:solidFill>
                  <a:srgbClr val="777777"/>
                </a:solidFill>
                <a:round/>
                <a:headEnd/>
                <a:tailEnd/>
              </a:ln>
            </p:spPr>
            <p:txBody>
              <a:bodyPr lIns="82124" tIns="41061" rIns="82124" bIns="41061" anchor="ctr">
                <a:spAutoFit/>
              </a:bodyPr>
              <a:lstStyle/>
              <a:p>
                <a:endParaRPr lang="en-US"/>
              </a:p>
            </p:txBody>
          </p:sp>
          <p:sp>
            <p:nvSpPr>
              <p:cNvPr id="13552" name="Line 65"/>
              <p:cNvSpPr>
                <a:spLocks noChangeShapeType="1"/>
              </p:cNvSpPr>
              <p:nvPr/>
            </p:nvSpPr>
            <p:spPr bwMode="auto">
              <a:xfrm flipH="1" flipV="1">
                <a:off x="6381" y="966"/>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3553" name="Line 66"/>
              <p:cNvSpPr>
                <a:spLocks noChangeShapeType="1"/>
              </p:cNvSpPr>
              <p:nvPr/>
            </p:nvSpPr>
            <p:spPr bwMode="auto">
              <a:xfrm flipH="1" flipV="1">
                <a:off x="6013" y="966"/>
                <a:ext cx="0" cy="324"/>
              </a:xfrm>
              <a:prstGeom prst="line">
                <a:avLst/>
              </a:prstGeom>
              <a:noFill/>
              <a:ln w="6350">
                <a:solidFill>
                  <a:srgbClr val="777777"/>
                </a:solidFill>
                <a:round/>
                <a:headEnd/>
                <a:tailEnd/>
              </a:ln>
            </p:spPr>
            <p:txBody>
              <a:bodyPr lIns="82124" tIns="41061" rIns="82124" bIns="41061" anchor="ctr">
                <a:spAutoFit/>
              </a:bodyPr>
              <a:lstStyle/>
              <a:p>
                <a:endParaRPr lang="en-US"/>
              </a:p>
            </p:txBody>
          </p:sp>
          <p:sp>
            <p:nvSpPr>
              <p:cNvPr id="13554" name="Line 67"/>
              <p:cNvSpPr>
                <a:spLocks noChangeShapeType="1"/>
              </p:cNvSpPr>
              <p:nvPr/>
            </p:nvSpPr>
            <p:spPr bwMode="auto">
              <a:xfrm flipH="1" flipV="1">
                <a:off x="7117" y="966"/>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3555" name="Line 68"/>
              <p:cNvSpPr>
                <a:spLocks noChangeShapeType="1"/>
              </p:cNvSpPr>
              <p:nvPr/>
            </p:nvSpPr>
            <p:spPr bwMode="auto">
              <a:xfrm flipH="1" flipV="1">
                <a:off x="6749" y="966"/>
                <a:ext cx="0" cy="324"/>
              </a:xfrm>
              <a:prstGeom prst="line">
                <a:avLst/>
              </a:prstGeom>
              <a:noFill/>
              <a:ln w="6350">
                <a:noFill/>
                <a:round/>
                <a:headEnd/>
                <a:tailEnd/>
              </a:ln>
            </p:spPr>
            <p:txBody>
              <a:bodyPr wrap="none" lIns="82124" tIns="41061" rIns="82124" bIns="41061" anchor="ctr">
                <a:spAutoFit/>
              </a:bodyPr>
              <a:lstStyle/>
              <a:p>
                <a:endParaRPr lang="en-US"/>
              </a:p>
            </p:txBody>
          </p:sp>
        </p:grpSp>
        <p:sp>
          <p:nvSpPr>
            <p:cNvPr id="13536" name="Line 69"/>
            <p:cNvSpPr>
              <a:spLocks noChangeShapeType="1"/>
            </p:cNvSpPr>
            <p:nvPr/>
          </p:nvSpPr>
          <p:spPr bwMode="auto">
            <a:xfrm flipH="1" flipV="1">
              <a:off x="4173" y="3089"/>
              <a:ext cx="0" cy="324"/>
            </a:xfrm>
            <a:prstGeom prst="line">
              <a:avLst/>
            </a:prstGeom>
            <a:noFill/>
            <a:ln w="6350">
              <a:solidFill>
                <a:srgbClr val="777777"/>
              </a:solidFill>
              <a:round/>
              <a:headEnd/>
              <a:tailEnd/>
            </a:ln>
          </p:spPr>
          <p:txBody>
            <a:bodyPr lIns="82124" tIns="41061" rIns="82124" bIns="41061" anchor="ctr">
              <a:spAutoFit/>
            </a:bodyPr>
            <a:lstStyle/>
            <a:p>
              <a:endParaRPr lang="en-US"/>
            </a:p>
          </p:txBody>
        </p:sp>
        <p:sp>
          <p:nvSpPr>
            <p:cNvPr id="13537" name="Line 70"/>
            <p:cNvSpPr>
              <a:spLocks noChangeShapeType="1"/>
            </p:cNvSpPr>
            <p:nvPr/>
          </p:nvSpPr>
          <p:spPr bwMode="auto">
            <a:xfrm flipH="1" flipV="1">
              <a:off x="7487"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3538" name="Line 71"/>
            <p:cNvSpPr>
              <a:spLocks noChangeShapeType="1"/>
            </p:cNvSpPr>
            <p:nvPr/>
          </p:nvSpPr>
          <p:spPr bwMode="auto">
            <a:xfrm flipH="1" flipV="1">
              <a:off x="8223"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3539" name="Line 72"/>
            <p:cNvSpPr>
              <a:spLocks noChangeShapeType="1"/>
            </p:cNvSpPr>
            <p:nvPr/>
          </p:nvSpPr>
          <p:spPr bwMode="auto">
            <a:xfrm flipH="1" flipV="1">
              <a:off x="7855"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3540" name="Line 73"/>
            <p:cNvSpPr>
              <a:spLocks noChangeShapeType="1"/>
            </p:cNvSpPr>
            <p:nvPr/>
          </p:nvSpPr>
          <p:spPr bwMode="auto">
            <a:xfrm flipH="1" flipV="1">
              <a:off x="8959"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3541" name="Line 74"/>
            <p:cNvSpPr>
              <a:spLocks noChangeShapeType="1"/>
            </p:cNvSpPr>
            <p:nvPr/>
          </p:nvSpPr>
          <p:spPr bwMode="auto">
            <a:xfrm flipH="1" flipV="1">
              <a:off x="8591"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3542" name="Line 75"/>
            <p:cNvSpPr>
              <a:spLocks noChangeShapeType="1"/>
            </p:cNvSpPr>
            <p:nvPr/>
          </p:nvSpPr>
          <p:spPr bwMode="auto">
            <a:xfrm flipH="1" flipV="1">
              <a:off x="9695"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3543" name="Line 76"/>
            <p:cNvSpPr>
              <a:spLocks noChangeShapeType="1"/>
            </p:cNvSpPr>
            <p:nvPr/>
          </p:nvSpPr>
          <p:spPr bwMode="auto">
            <a:xfrm flipH="1" flipV="1">
              <a:off x="9327"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3544" name="Line 77"/>
            <p:cNvSpPr>
              <a:spLocks noChangeShapeType="1"/>
            </p:cNvSpPr>
            <p:nvPr/>
          </p:nvSpPr>
          <p:spPr bwMode="auto">
            <a:xfrm flipH="1" flipV="1">
              <a:off x="10063"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3545" name="Line 78"/>
            <p:cNvSpPr>
              <a:spLocks noChangeShapeType="1"/>
            </p:cNvSpPr>
            <p:nvPr/>
          </p:nvSpPr>
          <p:spPr bwMode="auto">
            <a:xfrm flipH="1" flipV="1">
              <a:off x="10799"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3546" name="Line 79"/>
            <p:cNvSpPr>
              <a:spLocks noChangeShapeType="1"/>
            </p:cNvSpPr>
            <p:nvPr/>
          </p:nvSpPr>
          <p:spPr bwMode="auto">
            <a:xfrm flipH="1" flipV="1">
              <a:off x="10431"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3547" name="Line 80"/>
            <p:cNvSpPr>
              <a:spLocks noChangeShapeType="1"/>
            </p:cNvSpPr>
            <p:nvPr/>
          </p:nvSpPr>
          <p:spPr bwMode="auto">
            <a:xfrm flipH="1" flipV="1">
              <a:off x="3807" y="3089"/>
              <a:ext cx="0" cy="324"/>
            </a:xfrm>
            <a:prstGeom prst="line">
              <a:avLst/>
            </a:prstGeom>
            <a:noFill/>
            <a:ln w="6350">
              <a:solidFill>
                <a:srgbClr val="777777"/>
              </a:solidFill>
              <a:round/>
              <a:headEnd/>
              <a:tailEnd/>
            </a:ln>
          </p:spPr>
          <p:txBody>
            <a:bodyPr lIns="82124" tIns="41061" rIns="82124" bIns="41061" anchor="ctr">
              <a:spAutoFit/>
            </a:bodyPr>
            <a:lstStyle/>
            <a:p>
              <a:endParaRPr lang="en-US"/>
            </a:p>
          </p:txBody>
        </p:sp>
      </p:grpSp>
      <p:grpSp>
        <p:nvGrpSpPr>
          <p:cNvPr id="16" name="Group 81" descr="Left:  Group 1"/>
          <p:cNvGrpSpPr>
            <a:grpSpLocks/>
          </p:cNvGrpSpPr>
          <p:nvPr/>
        </p:nvGrpSpPr>
        <p:grpSpPr bwMode="auto">
          <a:xfrm>
            <a:off x="1357313" y="1543050"/>
            <a:ext cx="14020800" cy="514350"/>
            <a:chOff x="1967" y="3089"/>
            <a:chExt cx="8832" cy="324"/>
          </a:xfrm>
        </p:grpSpPr>
        <p:grpSp>
          <p:nvGrpSpPr>
            <p:cNvPr id="17" name="Group 82"/>
            <p:cNvGrpSpPr>
              <a:grpSpLocks/>
            </p:cNvGrpSpPr>
            <p:nvPr/>
          </p:nvGrpSpPr>
          <p:grpSpPr bwMode="auto">
            <a:xfrm>
              <a:off x="2095" y="3164"/>
              <a:ext cx="8703" cy="173"/>
              <a:chOff x="324" y="3177"/>
              <a:chExt cx="8703" cy="173"/>
            </a:xfrm>
          </p:grpSpPr>
          <p:sp>
            <p:nvSpPr>
              <p:cNvPr id="13505" name="Text Box 83"/>
              <p:cNvSpPr txBox="1">
                <a:spLocks noChangeArrowheads="1"/>
              </p:cNvSpPr>
              <p:nvPr/>
            </p:nvSpPr>
            <p:spPr bwMode="auto">
              <a:xfrm flipH="1">
                <a:off x="3516"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1995</a:t>
                </a:r>
              </a:p>
            </p:txBody>
          </p:sp>
          <p:sp>
            <p:nvSpPr>
              <p:cNvPr id="13506" name="Text Box 84"/>
              <p:cNvSpPr txBox="1">
                <a:spLocks noChangeArrowheads="1"/>
              </p:cNvSpPr>
              <p:nvPr/>
            </p:nvSpPr>
            <p:spPr bwMode="auto">
              <a:xfrm flipH="1">
                <a:off x="4621"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1998</a:t>
                </a:r>
              </a:p>
            </p:txBody>
          </p:sp>
          <p:sp>
            <p:nvSpPr>
              <p:cNvPr id="13507" name="Text Box 85"/>
              <p:cNvSpPr txBox="1">
                <a:spLocks noChangeArrowheads="1"/>
              </p:cNvSpPr>
              <p:nvPr/>
            </p:nvSpPr>
            <p:spPr bwMode="auto">
              <a:xfrm flipH="1">
                <a:off x="4252"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1997</a:t>
                </a:r>
              </a:p>
            </p:txBody>
          </p:sp>
          <p:sp>
            <p:nvSpPr>
              <p:cNvPr id="13508" name="Text Box 86"/>
              <p:cNvSpPr txBox="1">
                <a:spLocks noChangeArrowheads="1"/>
              </p:cNvSpPr>
              <p:nvPr/>
            </p:nvSpPr>
            <p:spPr bwMode="auto">
              <a:xfrm flipH="1">
                <a:off x="4989"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1999</a:t>
                </a:r>
              </a:p>
            </p:txBody>
          </p:sp>
          <p:sp>
            <p:nvSpPr>
              <p:cNvPr id="13509" name="Text Box 87"/>
              <p:cNvSpPr txBox="1">
                <a:spLocks noChangeArrowheads="1"/>
              </p:cNvSpPr>
              <p:nvPr/>
            </p:nvSpPr>
            <p:spPr bwMode="auto">
              <a:xfrm flipH="1">
                <a:off x="3884"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1996</a:t>
                </a:r>
              </a:p>
            </p:txBody>
          </p:sp>
          <p:sp>
            <p:nvSpPr>
              <p:cNvPr id="13510" name="Text Box 88"/>
              <p:cNvSpPr txBox="1">
                <a:spLocks noChangeArrowheads="1"/>
              </p:cNvSpPr>
              <p:nvPr/>
            </p:nvSpPr>
            <p:spPr bwMode="auto">
              <a:xfrm flipH="1">
                <a:off x="6095"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2002</a:t>
                </a:r>
              </a:p>
            </p:txBody>
          </p:sp>
          <p:sp>
            <p:nvSpPr>
              <p:cNvPr id="13511" name="Text Box 89"/>
              <p:cNvSpPr txBox="1">
                <a:spLocks noChangeArrowheads="1"/>
              </p:cNvSpPr>
              <p:nvPr/>
            </p:nvSpPr>
            <p:spPr bwMode="auto">
              <a:xfrm flipH="1">
                <a:off x="5726"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2001</a:t>
                </a:r>
              </a:p>
            </p:txBody>
          </p:sp>
          <p:sp>
            <p:nvSpPr>
              <p:cNvPr id="13512" name="Text Box 90"/>
              <p:cNvSpPr txBox="1">
                <a:spLocks noChangeArrowheads="1"/>
              </p:cNvSpPr>
              <p:nvPr/>
            </p:nvSpPr>
            <p:spPr bwMode="auto">
              <a:xfrm flipH="1">
                <a:off x="5358"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2000</a:t>
                </a:r>
              </a:p>
            </p:txBody>
          </p:sp>
          <p:sp>
            <p:nvSpPr>
              <p:cNvPr id="13513" name="Text Box 91"/>
              <p:cNvSpPr txBox="1">
                <a:spLocks noChangeArrowheads="1"/>
              </p:cNvSpPr>
              <p:nvPr/>
            </p:nvSpPr>
            <p:spPr bwMode="auto">
              <a:xfrm flipH="1">
                <a:off x="6463"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2003</a:t>
                </a:r>
              </a:p>
            </p:txBody>
          </p:sp>
          <p:sp>
            <p:nvSpPr>
              <p:cNvPr id="13514" name="Text Box 92"/>
              <p:cNvSpPr txBox="1">
                <a:spLocks noChangeArrowheads="1"/>
              </p:cNvSpPr>
              <p:nvPr/>
            </p:nvSpPr>
            <p:spPr bwMode="auto">
              <a:xfrm flipH="1">
                <a:off x="6832"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2004</a:t>
                </a:r>
              </a:p>
            </p:txBody>
          </p:sp>
          <p:sp>
            <p:nvSpPr>
              <p:cNvPr id="13515" name="Text Box 93"/>
              <p:cNvSpPr txBox="1">
                <a:spLocks noChangeArrowheads="1"/>
              </p:cNvSpPr>
              <p:nvPr/>
            </p:nvSpPr>
            <p:spPr bwMode="auto">
              <a:xfrm flipH="1">
                <a:off x="324"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3516" name="Text Box 94"/>
              <p:cNvSpPr txBox="1">
                <a:spLocks noChangeArrowheads="1"/>
              </p:cNvSpPr>
              <p:nvPr/>
            </p:nvSpPr>
            <p:spPr bwMode="auto">
              <a:xfrm flipH="1">
                <a:off x="1429"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3517" name="Text Box 95"/>
              <p:cNvSpPr txBox="1">
                <a:spLocks noChangeArrowheads="1"/>
              </p:cNvSpPr>
              <p:nvPr/>
            </p:nvSpPr>
            <p:spPr bwMode="auto">
              <a:xfrm flipH="1">
                <a:off x="1060"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3518" name="Text Box 96"/>
              <p:cNvSpPr txBox="1">
                <a:spLocks noChangeArrowheads="1"/>
              </p:cNvSpPr>
              <p:nvPr/>
            </p:nvSpPr>
            <p:spPr bwMode="auto">
              <a:xfrm flipH="1">
                <a:off x="1797"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3519" name="Text Box 97"/>
              <p:cNvSpPr txBox="1">
                <a:spLocks noChangeArrowheads="1"/>
              </p:cNvSpPr>
              <p:nvPr/>
            </p:nvSpPr>
            <p:spPr bwMode="auto">
              <a:xfrm flipH="1">
                <a:off x="2779"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1993</a:t>
                </a:r>
              </a:p>
            </p:txBody>
          </p:sp>
          <p:sp>
            <p:nvSpPr>
              <p:cNvPr id="13520" name="Text Box 98"/>
              <p:cNvSpPr txBox="1">
                <a:spLocks noChangeArrowheads="1"/>
              </p:cNvSpPr>
              <p:nvPr/>
            </p:nvSpPr>
            <p:spPr bwMode="auto">
              <a:xfrm flipH="1">
                <a:off x="2534"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3521" name="Text Box 99"/>
              <p:cNvSpPr txBox="1">
                <a:spLocks noChangeArrowheads="1"/>
              </p:cNvSpPr>
              <p:nvPr/>
            </p:nvSpPr>
            <p:spPr bwMode="auto">
              <a:xfrm flipH="1">
                <a:off x="2042"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1993</a:t>
                </a:r>
              </a:p>
            </p:txBody>
          </p:sp>
          <p:sp>
            <p:nvSpPr>
              <p:cNvPr id="13522" name="Text Box 100"/>
              <p:cNvSpPr txBox="1">
                <a:spLocks noChangeArrowheads="1"/>
              </p:cNvSpPr>
              <p:nvPr/>
            </p:nvSpPr>
            <p:spPr bwMode="auto">
              <a:xfrm flipH="1">
                <a:off x="3147"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1994</a:t>
                </a:r>
              </a:p>
            </p:txBody>
          </p:sp>
          <p:sp>
            <p:nvSpPr>
              <p:cNvPr id="13523" name="Text Box 101"/>
              <p:cNvSpPr txBox="1">
                <a:spLocks noChangeArrowheads="1"/>
              </p:cNvSpPr>
              <p:nvPr/>
            </p:nvSpPr>
            <p:spPr bwMode="auto">
              <a:xfrm flipH="1">
                <a:off x="692"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3524" name="Text Box 102"/>
              <p:cNvSpPr txBox="1">
                <a:spLocks noChangeArrowheads="1"/>
              </p:cNvSpPr>
              <p:nvPr/>
            </p:nvSpPr>
            <p:spPr bwMode="auto">
              <a:xfrm flipH="1">
                <a:off x="7938"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2005</a:t>
                </a:r>
              </a:p>
            </p:txBody>
          </p:sp>
          <p:sp>
            <p:nvSpPr>
              <p:cNvPr id="13525" name="Text Box 103"/>
              <p:cNvSpPr txBox="1">
                <a:spLocks noChangeArrowheads="1"/>
              </p:cNvSpPr>
              <p:nvPr/>
            </p:nvSpPr>
            <p:spPr bwMode="auto">
              <a:xfrm flipH="1">
                <a:off x="7569"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2006</a:t>
                </a:r>
              </a:p>
            </p:txBody>
          </p:sp>
          <p:sp>
            <p:nvSpPr>
              <p:cNvPr id="13526" name="Text Box 104"/>
              <p:cNvSpPr txBox="1">
                <a:spLocks noChangeArrowheads="1"/>
              </p:cNvSpPr>
              <p:nvPr/>
            </p:nvSpPr>
            <p:spPr bwMode="auto">
              <a:xfrm flipH="1">
                <a:off x="7201"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2005</a:t>
                </a:r>
              </a:p>
            </p:txBody>
          </p:sp>
          <p:sp>
            <p:nvSpPr>
              <p:cNvPr id="13527" name="Text Box 105"/>
              <p:cNvSpPr txBox="1">
                <a:spLocks noChangeArrowheads="1"/>
              </p:cNvSpPr>
              <p:nvPr/>
            </p:nvSpPr>
            <p:spPr bwMode="auto">
              <a:xfrm flipH="1">
                <a:off x="8306"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2006</a:t>
                </a:r>
              </a:p>
            </p:txBody>
          </p:sp>
          <p:sp>
            <p:nvSpPr>
              <p:cNvPr id="13528" name="Text Box 106"/>
              <p:cNvSpPr txBox="1">
                <a:spLocks noChangeArrowheads="1"/>
              </p:cNvSpPr>
              <p:nvPr/>
            </p:nvSpPr>
            <p:spPr bwMode="auto">
              <a:xfrm flipH="1">
                <a:off x="8675"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2007</a:t>
                </a:r>
              </a:p>
            </p:txBody>
          </p:sp>
        </p:grpSp>
        <p:sp>
          <p:nvSpPr>
            <p:cNvPr id="13479" name="Line 107"/>
            <p:cNvSpPr>
              <a:spLocks noChangeShapeType="1"/>
            </p:cNvSpPr>
            <p:nvPr/>
          </p:nvSpPr>
          <p:spPr bwMode="auto">
            <a:xfrm flipV="1">
              <a:off x="2702"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3480" name="Line 108"/>
            <p:cNvSpPr>
              <a:spLocks noChangeShapeType="1"/>
            </p:cNvSpPr>
            <p:nvPr/>
          </p:nvSpPr>
          <p:spPr bwMode="auto">
            <a:xfrm flipV="1">
              <a:off x="3070"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3481" name="Line 109"/>
            <p:cNvSpPr>
              <a:spLocks noChangeShapeType="1"/>
            </p:cNvSpPr>
            <p:nvPr/>
          </p:nvSpPr>
          <p:spPr bwMode="auto">
            <a:xfrm flipV="1">
              <a:off x="1967"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3482" name="Line 110"/>
            <p:cNvSpPr>
              <a:spLocks noChangeShapeType="1"/>
            </p:cNvSpPr>
            <p:nvPr/>
          </p:nvSpPr>
          <p:spPr bwMode="auto">
            <a:xfrm flipV="1">
              <a:off x="2334"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3483" name="Line 111"/>
            <p:cNvSpPr>
              <a:spLocks noChangeShapeType="1"/>
            </p:cNvSpPr>
            <p:nvPr/>
          </p:nvSpPr>
          <p:spPr bwMode="auto">
            <a:xfrm flipV="1">
              <a:off x="3438" y="3089"/>
              <a:ext cx="0" cy="324"/>
            </a:xfrm>
            <a:prstGeom prst="line">
              <a:avLst/>
            </a:prstGeom>
            <a:noFill/>
            <a:ln w="6350">
              <a:noFill/>
              <a:round/>
              <a:headEnd/>
              <a:tailEnd/>
            </a:ln>
          </p:spPr>
          <p:txBody>
            <a:bodyPr wrap="none" lIns="82124" tIns="41061" rIns="82124" bIns="41061" anchor="ctr">
              <a:spAutoFit/>
            </a:bodyPr>
            <a:lstStyle/>
            <a:p>
              <a:endParaRPr lang="en-US"/>
            </a:p>
          </p:txBody>
        </p:sp>
        <p:grpSp>
          <p:nvGrpSpPr>
            <p:cNvPr id="18" name="Group 112"/>
            <p:cNvGrpSpPr>
              <a:grpSpLocks/>
            </p:cNvGrpSpPr>
            <p:nvPr/>
          </p:nvGrpSpPr>
          <p:grpSpPr bwMode="auto">
            <a:xfrm>
              <a:off x="4541" y="3089"/>
              <a:ext cx="2576" cy="324"/>
              <a:chOff x="4541" y="966"/>
              <a:chExt cx="2576" cy="324"/>
            </a:xfrm>
          </p:grpSpPr>
          <p:sp>
            <p:nvSpPr>
              <p:cNvPr id="13497" name="Line 113"/>
              <p:cNvSpPr>
                <a:spLocks noChangeShapeType="1"/>
              </p:cNvSpPr>
              <p:nvPr/>
            </p:nvSpPr>
            <p:spPr bwMode="auto">
              <a:xfrm flipH="1" flipV="1">
                <a:off x="4909" y="966"/>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3498" name="Line 114"/>
              <p:cNvSpPr>
                <a:spLocks noChangeShapeType="1"/>
              </p:cNvSpPr>
              <p:nvPr/>
            </p:nvSpPr>
            <p:spPr bwMode="auto">
              <a:xfrm flipH="1" flipV="1">
                <a:off x="4541" y="966"/>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3499" name="Line 115"/>
              <p:cNvSpPr>
                <a:spLocks noChangeShapeType="1"/>
              </p:cNvSpPr>
              <p:nvPr/>
            </p:nvSpPr>
            <p:spPr bwMode="auto">
              <a:xfrm flipH="1" flipV="1">
                <a:off x="5645" y="966"/>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3500" name="Line 116"/>
              <p:cNvSpPr>
                <a:spLocks noChangeShapeType="1"/>
              </p:cNvSpPr>
              <p:nvPr/>
            </p:nvSpPr>
            <p:spPr bwMode="auto">
              <a:xfrm flipH="1" flipV="1">
                <a:off x="5277" y="966"/>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3501" name="Line 117"/>
              <p:cNvSpPr>
                <a:spLocks noChangeShapeType="1"/>
              </p:cNvSpPr>
              <p:nvPr/>
            </p:nvSpPr>
            <p:spPr bwMode="auto">
              <a:xfrm flipH="1" flipV="1">
                <a:off x="6381" y="966"/>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3502" name="Line 118"/>
              <p:cNvSpPr>
                <a:spLocks noChangeShapeType="1"/>
              </p:cNvSpPr>
              <p:nvPr/>
            </p:nvSpPr>
            <p:spPr bwMode="auto">
              <a:xfrm flipH="1" flipV="1">
                <a:off x="6013" y="966"/>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3503" name="Line 119"/>
              <p:cNvSpPr>
                <a:spLocks noChangeShapeType="1"/>
              </p:cNvSpPr>
              <p:nvPr/>
            </p:nvSpPr>
            <p:spPr bwMode="auto">
              <a:xfrm flipH="1" flipV="1">
                <a:off x="7117" y="966"/>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3504" name="Line 120"/>
              <p:cNvSpPr>
                <a:spLocks noChangeShapeType="1"/>
              </p:cNvSpPr>
              <p:nvPr/>
            </p:nvSpPr>
            <p:spPr bwMode="auto">
              <a:xfrm flipH="1" flipV="1">
                <a:off x="6749" y="966"/>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grpSp>
        <p:sp>
          <p:nvSpPr>
            <p:cNvPr id="13485" name="Line 121"/>
            <p:cNvSpPr>
              <a:spLocks noChangeShapeType="1"/>
            </p:cNvSpPr>
            <p:nvPr/>
          </p:nvSpPr>
          <p:spPr bwMode="auto">
            <a:xfrm flipH="1" flipV="1">
              <a:off x="4173" y="3089"/>
              <a:ext cx="0" cy="324"/>
            </a:xfrm>
            <a:prstGeom prst="line">
              <a:avLst/>
            </a:prstGeom>
            <a:noFill/>
            <a:ln w="6350">
              <a:noFill/>
              <a:round/>
              <a:headEnd/>
              <a:tailEnd/>
            </a:ln>
          </p:spPr>
          <p:txBody>
            <a:bodyPr lIns="82124" tIns="41061" rIns="82124" bIns="41061" anchor="ctr">
              <a:spAutoFit/>
            </a:bodyPr>
            <a:lstStyle/>
            <a:p>
              <a:endParaRPr lang="en-US"/>
            </a:p>
          </p:txBody>
        </p:sp>
        <p:sp>
          <p:nvSpPr>
            <p:cNvPr id="13486" name="Line 122"/>
            <p:cNvSpPr>
              <a:spLocks noChangeShapeType="1"/>
            </p:cNvSpPr>
            <p:nvPr/>
          </p:nvSpPr>
          <p:spPr bwMode="auto">
            <a:xfrm flipH="1" flipV="1">
              <a:off x="7487"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3487" name="Line 123"/>
            <p:cNvSpPr>
              <a:spLocks noChangeShapeType="1"/>
            </p:cNvSpPr>
            <p:nvPr/>
          </p:nvSpPr>
          <p:spPr bwMode="auto">
            <a:xfrm flipH="1" flipV="1">
              <a:off x="8223"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3488" name="Line 124"/>
            <p:cNvSpPr>
              <a:spLocks noChangeShapeType="1"/>
            </p:cNvSpPr>
            <p:nvPr/>
          </p:nvSpPr>
          <p:spPr bwMode="auto">
            <a:xfrm flipH="1" flipV="1">
              <a:off x="7855"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3489" name="Line 125"/>
            <p:cNvSpPr>
              <a:spLocks noChangeShapeType="1"/>
            </p:cNvSpPr>
            <p:nvPr/>
          </p:nvSpPr>
          <p:spPr bwMode="auto">
            <a:xfrm flipH="1" flipV="1">
              <a:off x="8959"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3490" name="Line 126"/>
            <p:cNvSpPr>
              <a:spLocks noChangeShapeType="1"/>
            </p:cNvSpPr>
            <p:nvPr/>
          </p:nvSpPr>
          <p:spPr bwMode="auto">
            <a:xfrm flipH="1" flipV="1">
              <a:off x="8591"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3491" name="Line 127"/>
            <p:cNvSpPr>
              <a:spLocks noChangeShapeType="1"/>
            </p:cNvSpPr>
            <p:nvPr/>
          </p:nvSpPr>
          <p:spPr bwMode="auto">
            <a:xfrm flipH="1" flipV="1">
              <a:off x="9695"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3492" name="Line 128"/>
            <p:cNvSpPr>
              <a:spLocks noChangeShapeType="1"/>
            </p:cNvSpPr>
            <p:nvPr/>
          </p:nvSpPr>
          <p:spPr bwMode="auto">
            <a:xfrm flipH="1" flipV="1">
              <a:off x="9327"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3493" name="Line 129"/>
            <p:cNvSpPr>
              <a:spLocks noChangeShapeType="1"/>
            </p:cNvSpPr>
            <p:nvPr/>
          </p:nvSpPr>
          <p:spPr bwMode="auto">
            <a:xfrm flipH="1" flipV="1">
              <a:off x="10063"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3494" name="Line 130"/>
            <p:cNvSpPr>
              <a:spLocks noChangeShapeType="1"/>
            </p:cNvSpPr>
            <p:nvPr/>
          </p:nvSpPr>
          <p:spPr bwMode="auto">
            <a:xfrm flipH="1" flipV="1">
              <a:off x="10799"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3495" name="Line 131"/>
            <p:cNvSpPr>
              <a:spLocks noChangeShapeType="1"/>
            </p:cNvSpPr>
            <p:nvPr/>
          </p:nvSpPr>
          <p:spPr bwMode="auto">
            <a:xfrm flipH="1" flipV="1">
              <a:off x="10431"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3496" name="Line 132"/>
            <p:cNvSpPr>
              <a:spLocks noChangeShapeType="1"/>
            </p:cNvSpPr>
            <p:nvPr/>
          </p:nvSpPr>
          <p:spPr bwMode="auto">
            <a:xfrm flipH="1" flipV="1">
              <a:off x="3807" y="3089"/>
              <a:ext cx="0" cy="324"/>
            </a:xfrm>
            <a:prstGeom prst="line">
              <a:avLst/>
            </a:prstGeom>
            <a:noFill/>
            <a:ln w="6350">
              <a:noFill/>
              <a:round/>
              <a:headEnd/>
              <a:tailEnd/>
            </a:ln>
          </p:spPr>
          <p:txBody>
            <a:bodyPr lIns="82124" tIns="41061" rIns="82124" bIns="41061" anchor="ctr">
              <a:spAutoFit/>
            </a:bodyPr>
            <a:lstStyle/>
            <a:p>
              <a:endParaRPr lang="en-US"/>
            </a:p>
          </p:txBody>
        </p:sp>
      </p:grpSp>
      <p:sp>
        <p:nvSpPr>
          <p:cNvPr id="13317" name="Rectangle 133"/>
          <p:cNvSpPr>
            <a:spLocks noChangeArrowheads="1"/>
          </p:cNvSpPr>
          <p:nvPr/>
        </p:nvSpPr>
        <p:spPr bwMode="auto">
          <a:xfrm>
            <a:off x="3105150" y="981075"/>
            <a:ext cx="2943225" cy="1143000"/>
          </a:xfrm>
          <a:prstGeom prst="rect">
            <a:avLst/>
          </a:prstGeom>
          <a:solidFill>
            <a:srgbClr val="000000"/>
          </a:soli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3318" name="Line 134"/>
          <p:cNvSpPr>
            <a:spLocks noChangeShapeType="1"/>
          </p:cNvSpPr>
          <p:nvPr/>
        </p:nvSpPr>
        <p:spPr bwMode="auto">
          <a:xfrm flipH="1">
            <a:off x="0" y="3448050"/>
            <a:ext cx="9174163" cy="0"/>
          </a:xfrm>
          <a:prstGeom prst="line">
            <a:avLst/>
          </a:prstGeom>
          <a:noFill/>
          <a:ln w="9525">
            <a:solidFill>
              <a:srgbClr val="777777"/>
            </a:solidFill>
            <a:round/>
            <a:headEnd/>
            <a:tailEnd/>
          </a:ln>
        </p:spPr>
        <p:txBody>
          <a:bodyPr lIns="82124" tIns="41061" rIns="82124" bIns="41061" anchor="ctr">
            <a:spAutoFit/>
          </a:bodyPr>
          <a:lstStyle/>
          <a:p>
            <a:endParaRPr lang="en-US"/>
          </a:p>
        </p:txBody>
      </p:sp>
      <p:grpSp>
        <p:nvGrpSpPr>
          <p:cNvPr id="19" name="Group 135"/>
          <p:cNvGrpSpPr>
            <a:grpSpLocks/>
          </p:cNvGrpSpPr>
          <p:nvPr/>
        </p:nvGrpSpPr>
        <p:grpSpPr bwMode="auto">
          <a:xfrm>
            <a:off x="5106988" y="936625"/>
            <a:ext cx="933450" cy="1692275"/>
            <a:chOff x="2958" y="567"/>
            <a:chExt cx="728" cy="1397"/>
          </a:xfrm>
        </p:grpSpPr>
        <p:sp>
          <p:nvSpPr>
            <p:cNvPr id="13475" name="Rectangle 136"/>
            <p:cNvSpPr>
              <a:spLocks noChangeArrowheads="1"/>
            </p:cNvSpPr>
            <p:nvPr/>
          </p:nvSpPr>
          <p:spPr bwMode="auto">
            <a:xfrm flipH="1">
              <a:off x="3015" y="578"/>
              <a:ext cx="671" cy="1386"/>
            </a:xfrm>
            <a:prstGeom prst="rect">
              <a:avLst/>
            </a:prstGeom>
            <a:gradFill rotWithShape="1">
              <a:gsLst>
                <a:gs pos="0">
                  <a:srgbClr val="777777">
                    <a:alpha val="40999"/>
                  </a:srgbClr>
                </a:gs>
                <a:gs pos="100000">
                  <a:srgbClr val="373737">
                    <a:alpha val="0"/>
                  </a:srgbClr>
                </a:gs>
              </a:gsLst>
              <a:lin ang="0" scaled="1"/>
            </a:gra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3476" name="Rectangle 137"/>
            <p:cNvSpPr>
              <a:spLocks noChangeArrowheads="1"/>
            </p:cNvSpPr>
            <p:nvPr/>
          </p:nvSpPr>
          <p:spPr bwMode="auto">
            <a:xfrm rot="-5400000" flipH="1" flipV="1">
              <a:off x="3008" y="517"/>
              <a:ext cx="628" cy="728"/>
            </a:xfrm>
            <a:prstGeom prst="rect">
              <a:avLst/>
            </a:prstGeom>
            <a:gradFill rotWithShape="1">
              <a:gsLst>
                <a:gs pos="0">
                  <a:srgbClr val="000000"/>
                </a:gs>
                <a:gs pos="100000">
                  <a:srgbClr val="000000">
                    <a:alpha val="0"/>
                  </a:srgbClr>
                </a:gs>
              </a:gsLst>
              <a:lin ang="0" scaled="1"/>
            </a:gra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3477" name="Rectangle 138"/>
            <p:cNvSpPr>
              <a:spLocks noChangeArrowheads="1"/>
            </p:cNvSpPr>
            <p:nvPr/>
          </p:nvSpPr>
          <p:spPr bwMode="auto">
            <a:xfrm rot="5400000" flipH="1">
              <a:off x="3157" y="1435"/>
              <a:ext cx="628" cy="430"/>
            </a:xfrm>
            <a:prstGeom prst="rect">
              <a:avLst/>
            </a:prstGeom>
            <a:gradFill rotWithShape="1">
              <a:gsLst>
                <a:gs pos="0">
                  <a:srgbClr val="000000"/>
                </a:gs>
                <a:gs pos="100000">
                  <a:srgbClr val="000000">
                    <a:alpha val="0"/>
                  </a:srgbClr>
                </a:gs>
              </a:gsLst>
              <a:lin ang="0" scaled="1"/>
            </a:gra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grpSp>
      <p:grpSp>
        <p:nvGrpSpPr>
          <p:cNvPr id="20" name="Group 139"/>
          <p:cNvGrpSpPr>
            <a:grpSpLocks/>
          </p:cNvGrpSpPr>
          <p:nvPr/>
        </p:nvGrpSpPr>
        <p:grpSpPr bwMode="auto">
          <a:xfrm>
            <a:off x="3122613" y="971550"/>
            <a:ext cx="1193800" cy="1657350"/>
            <a:chOff x="1576" y="567"/>
            <a:chExt cx="884" cy="1397"/>
          </a:xfrm>
        </p:grpSpPr>
        <p:sp>
          <p:nvSpPr>
            <p:cNvPr id="13472" name="Rectangle 140"/>
            <p:cNvSpPr>
              <a:spLocks noChangeArrowheads="1"/>
            </p:cNvSpPr>
            <p:nvPr/>
          </p:nvSpPr>
          <p:spPr bwMode="auto">
            <a:xfrm>
              <a:off x="1576" y="578"/>
              <a:ext cx="671" cy="1386"/>
            </a:xfrm>
            <a:prstGeom prst="rect">
              <a:avLst/>
            </a:prstGeom>
            <a:gradFill rotWithShape="1">
              <a:gsLst>
                <a:gs pos="0">
                  <a:srgbClr val="777777">
                    <a:alpha val="40999"/>
                  </a:srgbClr>
                </a:gs>
                <a:gs pos="100000">
                  <a:srgbClr val="373737">
                    <a:alpha val="0"/>
                  </a:srgbClr>
                </a:gs>
              </a:gsLst>
              <a:lin ang="0" scaled="1"/>
            </a:gra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3473" name="Rectangle 141"/>
            <p:cNvSpPr>
              <a:spLocks noChangeArrowheads="1"/>
            </p:cNvSpPr>
            <p:nvPr/>
          </p:nvSpPr>
          <p:spPr bwMode="auto">
            <a:xfrm rot="5400000" flipV="1">
              <a:off x="1704" y="439"/>
              <a:ext cx="628" cy="884"/>
            </a:xfrm>
            <a:prstGeom prst="rect">
              <a:avLst/>
            </a:prstGeom>
            <a:gradFill rotWithShape="1">
              <a:gsLst>
                <a:gs pos="0">
                  <a:srgbClr val="000000"/>
                </a:gs>
                <a:gs pos="100000">
                  <a:srgbClr val="000000">
                    <a:alpha val="0"/>
                  </a:srgbClr>
                </a:gs>
              </a:gsLst>
              <a:lin ang="0" scaled="1"/>
            </a:gra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3474" name="Rectangle 142"/>
            <p:cNvSpPr>
              <a:spLocks noChangeArrowheads="1"/>
            </p:cNvSpPr>
            <p:nvPr/>
          </p:nvSpPr>
          <p:spPr bwMode="auto">
            <a:xfrm rot="-5400000">
              <a:off x="1477" y="1435"/>
              <a:ext cx="628" cy="430"/>
            </a:xfrm>
            <a:prstGeom prst="rect">
              <a:avLst/>
            </a:prstGeom>
            <a:gradFill rotWithShape="1">
              <a:gsLst>
                <a:gs pos="0">
                  <a:srgbClr val="000000"/>
                </a:gs>
                <a:gs pos="100000">
                  <a:srgbClr val="000000">
                    <a:alpha val="0"/>
                  </a:srgbClr>
                </a:gs>
              </a:gsLst>
              <a:lin ang="0" scaled="1"/>
            </a:gra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grpSp>
      <p:sp>
        <p:nvSpPr>
          <p:cNvPr id="13321" name="Rectangle 143"/>
          <p:cNvSpPr>
            <a:spLocks noChangeArrowheads="1"/>
          </p:cNvSpPr>
          <p:nvPr/>
        </p:nvSpPr>
        <p:spPr bwMode="auto">
          <a:xfrm flipH="1" flipV="1">
            <a:off x="7743825" y="1238250"/>
            <a:ext cx="1400175" cy="1162050"/>
          </a:xfrm>
          <a:prstGeom prst="rect">
            <a:avLst/>
          </a:prstGeom>
          <a:gradFill rotWithShape="1">
            <a:gsLst>
              <a:gs pos="0">
                <a:srgbClr val="000000">
                  <a:alpha val="74001"/>
                </a:srgbClr>
              </a:gs>
              <a:gs pos="100000">
                <a:srgbClr val="000000">
                  <a:alpha val="0"/>
                </a:srgbClr>
              </a:gs>
            </a:gsLst>
            <a:lin ang="0" scaled="1"/>
          </a:gra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3322" name="Rectangle 144"/>
          <p:cNvSpPr>
            <a:spLocks noChangeArrowheads="1"/>
          </p:cNvSpPr>
          <p:nvPr/>
        </p:nvSpPr>
        <p:spPr bwMode="auto">
          <a:xfrm flipV="1">
            <a:off x="0" y="1444625"/>
            <a:ext cx="885825" cy="1355725"/>
          </a:xfrm>
          <a:prstGeom prst="rect">
            <a:avLst/>
          </a:prstGeom>
          <a:gradFill rotWithShape="1">
            <a:gsLst>
              <a:gs pos="0">
                <a:srgbClr val="000000"/>
              </a:gs>
              <a:gs pos="100000">
                <a:srgbClr val="000000">
                  <a:alpha val="0"/>
                </a:srgbClr>
              </a:gs>
            </a:gsLst>
            <a:lin ang="0" scaled="1"/>
          </a:gra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3323" name="Rectangle 145"/>
          <p:cNvSpPr>
            <a:spLocks noChangeArrowheads="1"/>
          </p:cNvSpPr>
          <p:nvPr/>
        </p:nvSpPr>
        <p:spPr bwMode="auto">
          <a:xfrm>
            <a:off x="3703638" y="977900"/>
            <a:ext cx="1755775" cy="3030538"/>
          </a:xfrm>
          <a:prstGeom prst="rect">
            <a:avLst/>
          </a:prstGeom>
          <a:solidFill>
            <a:srgbClr val="000000"/>
          </a:soli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3324" name="Rectangle 146"/>
          <p:cNvSpPr>
            <a:spLocks noChangeArrowheads="1"/>
          </p:cNvSpPr>
          <p:nvPr/>
        </p:nvSpPr>
        <p:spPr bwMode="auto">
          <a:xfrm>
            <a:off x="3668713" y="2593975"/>
            <a:ext cx="1828800" cy="1457325"/>
          </a:xfrm>
          <a:prstGeom prst="rect">
            <a:avLst/>
          </a:prstGeom>
          <a:solidFill>
            <a:srgbClr val="000000"/>
          </a:soli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3325" name="Line 147"/>
          <p:cNvSpPr>
            <a:spLocks noChangeShapeType="1"/>
          </p:cNvSpPr>
          <p:nvPr/>
        </p:nvSpPr>
        <p:spPr bwMode="auto">
          <a:xfrm flipV="1">
            <a:off x="3122613" y="984250"/>
            <a:ext cx="0" cy="2225675"/>
          </a:xfrm>
          <a:prstGeom prst="line">
            <a:avLst/>
          </a:prstGeom>
          <a:noFill/>
          <a:ln w="9525">
            <a:solidFill>
              <a:srgbClr val="777777"/>
            </a:solidFill>
            <a:round/>
            <a:headEnd/>
            <a:tailEnd/>
          </a:ln>
        </p:spPr>
        <p:txBody>
          <a:bodyPr wrap="none" lIns="82124" tIns="41061" rIns="82124" bIns="41061" anchor="ctr">
            <a:spAutoFit/>
          </a:bodyPr>
          <a:lstStyle/>
          <a:p>
            <a:endParaRPr lang="en-US"/>
          </a:p>
        </p:txBody>
      </p:sp>
      <p:sp>
        <p:nvSpPr>
          <p:cNvPr id="13326" name="Rectangle 148"/>
          <p:cNvSpPr>
            <a:spLocks noChangeArrowheads="1"/>
          </p:cNvSpPr>
          <p:nvPr/>
        </p:nvSpPr>
        <p:spPr bwMode="auto">
          <a:xfrm>
            <a:off x="28575" y="2400300"/>
            <a:ext cx="3086100" cy="1028700"/>
          </a:xfrm>
          <a:prstGeom prst="rect">
            <a:avLst/>
          </a:prstGeom>
          <a:solidFill>
            <a:srgbClr val="000000"/>
          </a:soli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3327" name="Rectangle 149"/>
          <p:cNvSpPr>
            <a:spLocks noChangeArrowheads="1"/>
          </p:cNvSpPr>
          <p:nvPr/>
        </p:nvSpPr>
        <p:spPr bwMode="auto">
          <a:xfrm>
            <a:off x="6042025" y="2466975"/>
            <a:ext cx="3081338" cy="949325"/>
          </a:xfrm>
          <a:prstGeom prst="rect">
            <a:avLst/>
          </a:prstGeom>
          <a:solidFill>
            <a:srgbClr val="000000"/>
          </a:soli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3328" name="Text Box 150"/>
          <p:cNvSpPr txBox="1">
            <a:spLocks noChangeArrowheads="1"/>
          </p:cNvSpPr>
          <p:nvPr/>
        </p:nvSpPr>
        <p:spPr bwMode="auto">
          <a:xfrm>
            <a:off x="1822450" y="2949575"/>
            <a:ext cx="1022350" cy="274638"/>
          </a:xfrm>
          <a:prstGeom prst="rect">
            <a:avLst/>
          </a:prstGeom>
          <a:noFill/>
          <a:ln w="9525" algn="ctr">
            <a:noFill/>
            <a:miter lim="800000"/>
            <a:headEnd/>
            <a:tailEnd/>
          </a:ln>
        </p:spPr>
        <p:txBody>
          <a:bodyPr wrap="none" lIns="82124" tIns="41061" rIns="82124" bIns="41061">
            <a:spAutoFit/>
          </a:bodyPr>
          <a:lstStyle/>
          <a:p>
            <a:pPr algn="r" defTabSz="814388" eaLnBrk="0" hangingPunct="0">
              <a:lnSpc>
                <a:spcPct val="90000"/>
              </a:lnSpc>
            </a:pPr>
            <a:r>
              <a:rPr lang="en-US" sz="1400">
                <a:solidFill>
                  <a:schemeClr val="folHlink"/>
                </a:solidFill>
              </a:rPr>
              <a:t>Headcount</a:t>
            </a:r>
          </a:p>
        </p:txBody>
      </p:sp>
      <p:sp>
        <p:nvSpPr>
          <p:cNvPr id="13329" name="Text Box 151"/>
          <p:cNvSpPr txBox="1">
            <a:spLocks noChangeArrowheads="1"/>
          </p:cNvSpPr>
          <p:nvPr/>
        </p:nvSpPr>
        <p:spPr bwMode="auto">
          <a:xfrm>
            <a:off x="1970088" y="2565400"/>
            <a:ext cx="874712" cy="274638"/>
          </a:xfrm>
          <a:prstGeom prst="rect">
            <a:avLst/>
          </a:prstGeom>
          <a:noFill/>
          <a:ln w="9525" algn="ctr">
            <a:noFill/>
            <a:miter lim="800000"/>
            <a:headEnd/>
            <a:tailEnd/>
          </a:ln>
        </p:spPr>
        <p:txBody>
          <a:bodyPr wrap="none" lIns="82124" tIns="41061" rIns="82124" bIns="41061">
            <a:spAutoFit/>
          </a:bodyPr>
          <a:lstStyle/>
          <a:p>
            <a:pPr algn="r" defTabSz="814388" eaLnBrk="0" hangingPunct="0">
              <a:lnSpc>
                <a:spcPct val="90000"/>
              </a:lnSpc>
            </a:pPr>
            <a:r>
              <a:rPr lang="en-US" sz="1400">
                <a:solidFill>
                  <a:schemeClr val="folHlink"/>
                </a:solidFill>
              </a:rPr>
              <a:t>Revenue</a:t>
            </a:r>
          </a:p>
        </p:txBody>
      </p:sp>
      <p:sp>
        <p:nvSpPr>
          <p:cNvPr id="13330" name="Line 152"/>
          <p:cNvSpPr>
            <a:spLocks noChangeShapeType="1"/>
          </p:cNvSpPr>
          <p:nvPr/>
        </p:nvSpPr>
        <p:spPr bwMode="auto">
          <a:xfrm flipV="1">
            <a:off x="6043613" y="984250"/>
            <a:ext cx="0" cy="2225675"/>
          </a:xfrm>
          <a:prstGeom prst="line">
            <a:avLst/>
          </a:prstGeom>
          <a:noFill/>
          <a:ln w="9525">
            <a:solidFill>
              <a:srgbClr val="777777"/>
            </a:solidFill>
            <a:round/>
            <a:headEnd/>
            <a:tailEnd/>
          </a:ln>
        </p:spPr>
        <p:txBody>
          <a:bodyPr wrap="none" lIns="82124" tIns="41061" rIns="82124" bIns="41061" anchor="ctr">
            <a:spAutoFit/>
          </a:bodyPr>
          <a:lstStyle/>
          <a:p>
            <a:endParaRPr lang="en-US"/>
          </a:p>
        </p:txBody>
      </p:sp>
      <p:grpSp>
        <p:nvGrpSpPr>
          <p:cNvPr id="21" name="Group 153"/>
          <p:cNvGrpSpPr>
            <a:grpSpLocks/>
          </p:cNvGrpSpPr>
          <p:nvPr/>
        </p:nvGrpSpPr>
        <p:grpSpPr bwMode="auto">
          <a:xfrm>
            <a:off x="3709988" y="406400"/>
            <a:ext cx="1752600" cy="3178175"/>
            <a:chOff x="2335" y="256"/>
            <a:chExt cx="1104" cy="2002"/>
          </a:xfrm>
        </p:grpSpPr>
        <p:sp>
          <p:nvSpPr>
            <p:cNvPr id="1736858" name="Rectangle 154"/>
            <p:cNvSpPr>
              <a:spLocks noChangeArrowheads="1"/>
            </p:cNvSpPr>
            <p:nvPr/>
          </p:nvSpPr>
          <p:spPr bwMode="auto">
            <a:xfrm rot="5400000">
              <a:off x="1884" y="708"/>
              <a:ext cx="2002" cy="1098"/>
            </a:xfrm>
            <a:prstGeom prst="rect">
              <a:avLst/>
            </a:prstGeom>
            <a:gradFill rotWithShape="1">
              <a:gsLst>
                <a:gs pos="0">
                  <a:srgbClr val="777777">
                    <a:gamma/>
                    <a:shade val="46275"/>
                    <a:invGamma/>
                    <a:alpha val="0"/>
                  </a:srgbClr>
                </a:gs>
                <a:gs pos="50000">
                  <a:srgbClr val="777777">
                    <a:alpha val="41000"/>
                  </a:srgbClr>
                </a:gs>
                <a:gs pos="100000">
                  <a:srgbClr val="777777">
                    <a:gamma/>
                    <a:shade val="46275"/>
                    <a:invGamma/>
                    <a:alpha val="0"/>
                  </a:srgbClr>
                </a:gs>
              </a:gsLst>
              <a:lin ang="0" scaled="1"/>
            </a:gradFill>
            <a:ln w="9525" algn="ctr">
              <a:noFill/>
              <a:miter lim="800000"/>
              <a:headEnd/>
              <a:tailEnd/>
            </a:ln>
            <a:effectLst/>
          </p:spPr>
          <p:txBody>
            <a:bodyPr lIns="82124" tIns="41061" rIns="82124" bIns="41061" anchor="ctr">
              <a:spAutoFit/>
            </a:bodyPr>
            <a:lstStyle/>
            <a:p>
              <a:pPr algn="ctr" eaLnBrk="0" hangingPunct="0">
                <a:lnSpc>
                  <a:spcPct val="90000"/>
                </a:lnSpc>
                <a:defRPr/>
              </a:pPr>
              <a:endParaRPr lang="en-US">
                <a:cs typeface="+mn-cs"/>
              </a:endParaRPr>
            </a:p>
          </p:txBody>
        </p:sp>
        <p:grpSp>
          <p:nvGrpSpPr>
            <p:cNvPr id="22" name="Group 155"/>
            <p:cNvGrpSpPr>
              <a:grpSpLocks/>
            </p:cNvGrpSpPr>
            <p:nvPr/>
          </p:nvGrpSpPr>
          <p:grpSpPr bwMode="auto">
            <a:xfrm>
              <a:off x="2335" y="333"/>
              <a:ext cx="1104" cy="1889"/>
              <a:chOff x="2335" y="235"/>
              <a:chExt cx="1104" cy="1987"/>
            </a:xfrm>
          </p:grpSpPr>
          <p:sp>
            <p:nvSpPr>
              <p:cNvPr id="13470" name="Line 156"/>
              <p:cNvSpPr>
                <a:spLocks noChangeShapeType="1"/>
              </p:cNvSpPr>
              <p:nvPr/>
            </p:nvSpPr>
            <p:spPr bwMode="auto">
              <a:xfrm flipV="1">
                <a:off x="2335" y="235"/>
                <a:ext cx="0" cy="1987"/>
              </a:xfrm>
              <a:prstGeom prst="line">
                <a:avLst/>
              </a:prstGeom>
              <a:noFill/>
              <a:ln w="12700">
                <a:solidFill>
                  <a:srgbClr val="777777"/>
                </a:solidFill>
                <a:round/>
                <a:headEnd/>
                <a:tailEnd/>
              </a:ln>
            </p:spPr>
            <p:txBody>
              <a:bodyPr wrap="none" lIns="82124" tIns="41061" rIns="82124" bIns="41061" anchor="ctr">
                <a:spAutoFit/>
              </a:bodyPr>
              <a:lstStyle/>
              <a:p>
                <a:endParaRPr lang="en-US"/>
              </a:p>
            </p:txBody>
          </p:sp>
          <p:sp>
            <p:nvSpPr>
              <p:cNvPr id="13471" name="Line 157"/>
              <p:cNvSpPr>
                <a:spLocks noChangeShapeType="1"/>
              </p:cNvSpPr>
              <p:nvPr/>
            </p:nvSpPr>
            <p:spPr bwMode="auto">
              <a:xfrm flipV="1">
                <a:off x="3439" y="235"/>
                <a:ext cx="0" cy="1987"/>
              </a:xfrm>
              <a:prstGeom prst="line">
                <a:avLst/>
              </a:prstGeom>
              <a:noFill/>
              <a:ln w="12700">
                <a:solidFill>
                  <a:srgbClr val="777777"/>
                </a:solidFill>
                <a:round/>
                <a:headEnd/>
                <a:tailEnd/>
              </a:ln>
            </p:spPr>
            <p:txBody>
              <a:bodyPr wrap="none" lIns="82124" tIns="41061" rIns="82124" bIns="41061" anchor="ctr">
                <a:spAutoFit/>
              </a:bodyPr>
              <a:lstStyle/>
              <a:p>
                <a:endParaRPr lang="en-US"/>
              </a:p>
            </p:txBody>
          </p:sp>
        </p:grpSp>
        <p:grpSp>
          <p:nvGrpSpPr>
            <p:cNvPr id="23" name="Group 158"/>
            <p:cNvGrpSpPr>
              <a:grpSpLocks/>
            </p:cNvGrpSpPr>
            <p:nvPr/>
          </p:nvGrpSpPr>
          <p:grpSpPr bwMode="auto">
            <a:xfrm>
              <a:off x="2657" y="427"/>
              <a:ext cx="460" cy="246"/>
              <a:chOff x="384" y="331"/>
              <a:chExt cx="912" cy="485"/>
            </a:xfrm>
          </p:grpSpPr>
          <p:sp>
            <p:nvSpPr>
              <p:cNvPr id="13455" name="AutoShape 159"/>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endParaRPr lang="en-US"/>
              </a:p>
            </p:txBody>
          </p:sp>
          <p:sp>
            <p:nvSpPr>
              <p:cNvPr id="13456" name="Rectangle 160"/>
              <p:cNvSpPr>
                <a:spLocks noChangeArrowheads="1"/>
              </p:cNvSpPr>
              <p:nvPr/>
            </p:nvSpPr>
            <p:spPr bwMode="invGray">
              <a:xfrm>
                <a:off x="640" y="652"/>
                <a:ext cx="42" cy="158"/>
              </a:xfrm>
              <a:prstGeom prst="rect">
                <a:avLst/>
              </a:prstGeom>
              <a:solidFill>
                <a:schemeClr val="tx1"/>
              </a:solidFill>
              <a:ln w="9525">
                <a:noFill/>
                <a:miter lim="800000"/>
                <a:headEnd/>
                <a:tailEnd/>
              </a:ln>
            </p:spPr>
            <p:txBody>
              <a:bodyPr/>
              <a:lstStyle/>
              <a:p>
                <a:pPr algn="ctr" eaLnBrk="0" hangingPunct="0">
                  <a:lnSpc>
                    <a:spcPct val="90000"/>
                  </a:lnSpc>
                </a:pPr>
                <a:endParaRPr lang="en-US"/>
              </a:p>
            </p:txBody>
          </p:sp>
          <p:sp>
            <p:nvSpPr>
              <p:cNvPr id="13457" name="Freeform 161"/>
              <p:cNvSpPr>
                <a:spLocks/>
              </p:cNvSpPr>
              <p:nvPr/>
            </p:nvSpPr>
            <p:spPr bwMode="invGray">
              <a:xfrm>
                <a:off x="882" y="648"/>
                <a:ext cx="120" cy="166"/>
              </a:xfrm>
              <a:custGeom>
                <a:avLst/>
                <a:gdLst>
                  <a:gd name="T0" fmla="*/ 1061 w 58"/>
                  <a:gd name="T1" fmla="*/ 448 h 80"/>
                  <a:gd name="T2" fmla="*/ 770 w 58"/>
                  <a:gd name="T3" fmla="*/ 376 h 80"/>
                  <a:gd name="T4" fmla="*/ 381 w 58"/>
                  <a:gd name="T5" fmla="*/ 741 h 80"/>
                  <a:gd name="T6" fmla="*/ 770 w 58"/>
                  <a:gd name="T7" fmla="*/ 1106 h 80"/>
                  <a:gd name="T8" fmla="*/ 1061 w 58"/>
                  <a:gd name="T9" fmla="*/ 1037 h 80"/>
                  <a:gd name="T10" fmla="*/ 1061 w 58"/>
                  <a:gd name="T11" fmla="*/ 1430 h 80"/>
                  <a:gd name="T12" fmla="*/ 753 w 58"/>
                  <a:gd name="T13" fmla="*/ 1482 h 80"/>
                  <a:gd name="T14" fmla="*/ 0 w 58"/>
                  <a:gd name="T15" fmla="*/ 741 h 80"/>
                  <a:gd name="T16" fmla="*/ 753 w 58"/>
                  <a:gd name="T17" fmla="*/ 0 h 80"/>
                  <a:gd name="T18" fmla="*/ 1061 w 58"/>
                  <a:gd name="T19" fmla="*/ 52 h 80"/>
                  <a:gd name="T20" fmla="*/ 1061 w 58"/>
                  <a:gd name="T21" fmla="*/ 448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a:lstStyle/>
              <a:p>
                <a:endParaRPr lang="en-US"/>
              </a:p>
            </p:txBody>
          </p:sp>
          <p:sp>
            <p:nvSpPr>
              <p:cNvPr id="13458" name="Freeform 162"/>
              <p:cNvSpPr>
                <a:spLocks/>
              </p:cNvSpPr>
              <p:nvPr/>
            </p:nvSpPr>
            <p:spPr bwMode="invGray">
              <a:xfrm>
                <a:off x="467" y="648"/>
                <a:ext cx="120" cy="166"/>
              </a:xfrm>
              <a:custGeom>
                <a:avLst/>
                <a:gdLst>
                  <a:gd name="T0" fmla="*/ 1061 w 58"/>
                  <a:gd name="T1" fmla="*/ 448 h 80"/>
                  <a:gd name="T2" fmla="*/ 770 w 58"/>
                  <a:gd name="T3" fmla="*/ 376 h 80"/>
                  <a:gd name="T4" fmla="*/ 381 w 58"/>
                  <a:gd name="T5" fmla="*/ 741 h 80"/>
                  <a:gd name="T6" fmla="*/ 770 w 58"/>
                  <a:gd name="T7" fmla="*/ 1106 h 80"/>
                  <a:gd name="T8" fmla="*/ 1061 w 58"/>
                  <a:gd name="T9" fmla="*/ 1037 h 80"/>
                  <a:gd name="T10" fmla="*/ 1061 w 58"/>
                  <a:gd name="T11" fmla="*/ 1430 h 80"/>
                  <a:gd name="T12" fmla="*/ 737 w 58"/>
                  <a:gd name="T13" fmla="*/ 1482 h 80"/>
                  <a:gd name="T14" fmla="*/ 0 w 58"/>
                  <a:gd name="T15" fmla="*/ 741 h 80"/>
                  <a:gd name="T16" fmla="*/ 737 w 58"/>
                  <a:gd name="T17" fmla="*/ 0 h 80"/>
                  <a:gd name="T18" fmla="*/ 1061 w 58"/>
                  <a:gd name="T19" fmla="*/ 52 h 80"/>
                  <a:gd name="T20" fmla="*/ 1061 w 58"/>
                  <a:gd name="T21" fmla="*/ 448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a:lstStyle/>
              <a:p>
                <a:endParaRPr lang="en-US"/>
              </a:p>
            </p:txBody>
          </p:sp>
          <p:sp>
            <p:nvSpPr>
              <p:cNvPr id="13459" name="Freeform 163"/>
              <p:cNvSpPr>
                <a:spLocks noEditPoints="1"/>
              </p:cNvSpPr>
              <p:nvPr/>
            </p:nvSpPr>
            <p:spPr bwMode="invGray">
              <a:xfrm>
                <a:off x="1046" y="648"/>
                <a:ext cx="165" cy="166"/>
              </a:xfrm>
              <a:custGeom>
                <a:avLst/>
                <a:gdLst>
                  <a:gd name="T0" fmla="*/ 1446 w 80"/>
                  <a:gd name="T1" fmla="*/ 741 h 80"/>
                  <a:gd name="T2" fmla="*/ 728 w 80"/>
                  <a:gd name="T3" fmla="*/ 1482 h 80"/>
                  <a:gd name="T4" fmla="*/ 0 w 80"/>
                  <a:gd name="T5" fmla="*/ 741 h 80"/>
                  <a:gd name="T6" fmla="*/ 728 w 80"/>
                  <a:gd name="T7" fmla="*/ 0 h 80"/>
                  <a:gd name="T8" fmla="*/ 1446 w 80"/>
                  <a:gd name="T9" fmla="*/ 741 h 80"/>
                  <a:gd name="T10" fmla="*/ 728 w 80"/>
                  <a:gd name="T11" fmla="*/ 376 h 80"/>
                  <a:gd name="T12" fmla="*/ 361 w 80"/>
                  <a:gd name="T13" fmla="*/ 741 h 80"/>
                  <a:gd name="T14" fmla="*/ 728 w 80"/>
                  <a:gd name="T15" fmla="*/ 1106 h 80"/>
                  <a:gd name="T16" fmla="*/ 1089 w 80"/>
                  <a:gd name="T17" fmla="*/ 741 h 80"/>
                  <a:gd name="T18" fmla="*/ 728 w 80"/>
                  <a:gd name="T19" fmla="*/ 376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80"/>
                  <a:gd name="T32" fmla="*/ 80 w 8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a:lstStyle/>
              <a:p>
                <a:endParaRPr lang="en-US"/>
              </a:p>
            </p:txBody>
          </p:sp>
          <p:sp>
            <p:nvSpPr>
              <p:cNvPr id="13460" name="Freeform 164"/>
              <p:cNvSpPr>
                <a:spLocks/>
              </p:cNvSpPr>
              <p:nvPr/>
            </p:nvSpPr>
            <p:spPr bwMode="invGray">
              <a:xfrm>
                <a:off x="735" y="648"/>
                <a:ext cx="108" cy="166"/>
              </a:xfrm>
              <a:custGeom>
                <a:avLst/>
                <a:gdLst>
                  <a:gd name="T0" fmla="*/ 881 w 52"/>
                  <a:gd name="T1" fmla="*/ 349 h 80"/>
                  <a:gd name="T2" fmla="*/ 592 w 52"/>
                  <a:gd name="T3" fmla="*/ 313 h 80"/>
                  <a:gd name="T4" fmla="*/ 376 w 52"/>
                  <a:gd name="T5" fmla="*/ 430 h 80"/>
                  <a:gd name="T6" fmla="*/ 540 w 52"/>
                  <a:gd name="T7" fmla="*/ 556 h 80"/>
                  <a:gd name="T8" fmla="*/ 633 w 52"/>
                  <a:gd name="T9" fmla="*/ 589 h 80"/>
                  <a:gd name="T10" fmla="*/ 966 w 52"/>
                  <a:gd name="T11" fmla="*/ 998 h 80"/>
                  <a:gd name="T12" fmla="*/ 393 w 52"/>
                  <a:gd name="T13" fmla="*/ 1482 h 80"/>
                  <a:gd name="T14" fmla="*/ 0 w 52"/>
                  <a:gd name="T15" fmla="*/ 1430 h 80"/>
                  <a:gd name="T16" fmla="*/ 0 w 52"/>
                  <a:gd name="T17" fmla="*/ 1106 h 80"/>
                  <a:gd name="T18" fmla="*/ 332 w 52"/>
                  <a:gd name="T19" fmla="*/ 1170 h 80"/>
                  <a:gd name="T20" fmla="*/ 592 w 52"/>
                  <a:gd name="T21" fmla="*/ 1037 h 80"/>
                  <a:gd name="T22" fmla="*/ 432 w 52"/>
                  <a:gd name="T23" fmla="*/ 892 h 80"/>
                  <a:gd name="T24" fmla="*/ 349 w 52"/>
                  <a:gd name="T25" fmla="*/ 874 h 80"/>
                  <a:gd name="T26" fmla="*/ 0 w 52"/>
                  <a:gd name="T27" fmla="*/ 448 h 80"/>
                  <a:gd name="T28" fmla="*/ 517 w 52"/>
                  <a:gd name="T29" fmla="*/ 0 h 80"/>
                  <a:gd name="T30" fmla="*/ 881 w 52"/>
                  <a:gd name="T31" fmla="*/ 52 h 80"/>
                  <a:gd name="T32" fmla="*/ 881 w 52"/>
                  <a:gd name="T33" fmla="*/ 349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0"/>
                  <a:gd name="T53" fmla="*/ 52 w 52"/>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a:lstStyle/>
              <a:p>
                <a:endParaRPr lang="en-US"/>
              </a:p>
            </p:txBody>
          </p:sp>
          <p:sp>
            <p:nvSpPr>
              <p:cNvPr id="13461" name="Freeform 165"/>
              <p:cNvSpPr>
                <a:spLocks/>
              </p:cNvSpPr>
              <p:nvPr/>
            </p:nvSpPr>
            <p:spPr bwMode="invGray">
              <a:xfrm>
                <a:off x="384" y="462"/>
                <a:ext cx="39" cy="81"/>
              </a:xfrm>
              <a:custGeom>
                <a:avLst/>
                <a:gdLst>
                  <a:gd name="T0" fmla="*/ 337 w 19"/>
                  <a:gd name="T1" fmla="*/ 189 h 39"/>
                  <a:gd name="T2" fmla="*/ 181 w 19"/>
                  <a:gd name="T3" fmla="*/ 0 h 39"/>
                  <a:gd name="T4" fmla="*/ 0 w 19"/>
                  <a:gd name="T5" fmla="*/ 189 h 39"/>
                  <a:gd name="T6" fmla="*/ 0 w 19"/>
                  <a:gd name="T7" fmla="*/ 557 h 39"/>
                  <a:gd name="T8" fmla="*/ 181 w 19"/>
                  <a:gd name="T9" fmla="*/ 725 h 39"/>
                  <a:gd name="T10" fmla="*/ 337 w 19"/>
                  <a:gd name="T11" fmla="*/ 557 h 39"/>
                  <a:gd name="T12" fmla="*/ 337 w 19"/>
                  <a:gd name="T13" fmla="*/ 189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a:lstStyle/>
              <a:p>
                <a:endParaRPr lang="en-US"/>
              </a:p>
            </p:txBody>
          </p:sp>
          <p:sp>
            <p:nvSpPr>
              <p:cNvPr id="13462" name="Freeform 166"/>
              <p:cNvSpPr>
                <a:spLocks/>
              </p:cNvSpPr>
              <p:nvPr/>
            </p:nvSpPr>
            <p:spPr bwMode="invGray">
              <a:xfrm>
                <a:off x="494" y="407"/>
                <a:ext cx="39" cy="136"/>
              </a:xfrm>
              <a:custGeom>
                <a:avLst/>
                <a:gdLst>
                  <a:gd name="T0" fmla="*/ 337 w 19"/>
                  <a:gd name="T1" fmla="*/ 176 h 65"/>
                  <a:gd name="T2" fmla="*/ 156 w 19"/>
                  <a:gd name="T3" fmla="*/ 0 h 65"/>
                  <a:gd name="T4" fmla="*/ 0 w 19"/>
                  <a:gd name="T5" fmla="*/ 176 h 65"/>
                  <a:gd name="T6" fmla="*/ 0 w 19"/>
                  <a:gd name="T7" fmla="*/ 1073 h 65"/>
                  <a:gd name="T8" fmla="*/ 156 w 19"/>
                  <a:gd name="T9" fmla="*/ 1247 h 65"/>
                  <a:gd name="T10" fmla="*/ 337 w 19"/>
                  <a:gd name="T11" fmla="*/ 1073 h 65"/>
                  <a:gd name="T12" fmla="*/ 337 w 19"/>
                  <a:gd name="T13" fmla="*/ 176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a:lstStyle/>
              <a:p>
                <a:endParaRPr lang="en-US"/>
              </a:p>
            </p:txBody>
          </p:sp>
          <p:sp>
            <p:nvSpPr>
              <p:cNvPr id="13463" name="Freeform 167"/>
              <p:cNvSpPr>
                <a:spLocks/>
              </p:cNvSpPr>
              <p:nvPr/>
            </p:nvSpPr>
            <p:spPr bwMode="invGray">
              <a:xfrm>
                <a:off x="601" y="333"/>
                <a:ext cx="39" cy="249"/>
              </a:xfrm>
              <a:custGeom>
                <a:avLst/>
                <a:gdLst>
                  <a:gd name="T0" fmla="*/ 337 w 19"/>
                  <a:gd name="T1" fmla="*/ 168 h 120"/>
                  <a:gd name="T2" fmla="*/ 181 w 19"/>
                  <a:gd name="T3" fmla="*/ 0 h 120"/>
                  <a:gd name="T4" fmla="*/ 0 w 19"/>
                  <a:gd name="T5" fmla="*/ 168 h 120"/>
                  <a:gd name="T6" fmla="*/ 0 w 19"/>
                  <a:gd name="T7" fmla="*/ 2054 h 120"/>
                  <a:gd name="T8" fmla="*/ 181 w 19"/>
                  <a:gd name="T9" fmla="*/ 2226 h 120"/>
                  <a:gd name="T10" fmla="*/ 337 w 19"/>
                  <a:gd name="T11" fmla="*/ 2054 h 120"/>
                  <a:gd name="T12" fmla="*/ 337 w 19"/>
                  <a:gd name="T13" fmla="*/ 168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a:lstStyle/>
              <a:p>
                <a:endParaRPr lang="en-US"/>
              </a:p>
            </p:txBody>
          </p:sp>
          <p:sp>
            <p:nvSpPr>
              <p:cNvPr id="13464" name="Freeform 168"/>
              <p:cNvSpPr>
                <a:spLocks/>
              </p:cNvSpPr>
              <p:nvPr/>
            </p:nvSpPr>
            <p:spPr bwMode="invGray">
              <a:xfrm>
                <a:off x="711" y="407"/>
                <a:ext cx="39" cy="136"/>
              </a:xfrm>
              <a:custGeom>
                <a:avLst/>
                <a:gdLst>
                  <a:gd name="T0" fmla="*/ 337 w 19"/>
                  <a:gd name="T1" fmla="*/ 176 h 65"/>
                  <a:gd name="T2" fmla="*/ 156 w 19"/>
                  <a:gd name="T3" fmla="*/ 0 h 65"/>
                  <a:gd name="T4" fmla="*/ 0 w 19"/>
                  <a:gd name="T5" fmla="*/ 176 h 65"/>
                  <a:gd name="T6" fmla="*/ 0 w 19"/>
                  <a:gd name="T7" fmla="*/ 1073 h 65"/>
                  <a:gd name="T8" fmla="*/ 156 w 19"/>
                  <a:gd name="T9" fmla="*/ 1247 h 65"/>
                  <a:gd name="T10" fmla="*/ 337 w 19"/>
                  <a:gd name="T11" fmla="*/ 1073 h 65"/>
                  <a:gd name="T12" fmla="*/ 337 w 19"/>
                  <a:gd name="T13" fmla="*/ 176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a:lstStyle/>
              <a:p>
                <a:endParaRPr lang="en-US"/>
              </a:p>
            </p:txBody>
          </p:sp>
          <p:sp>
            <p:nvSpPr>
              <p:cNvPr id="13465" name="Freeform 169"/>
              <p:cNvSpPr>
                <a:spLocks/>
              </p:cNvSpPr>
              <p:nvPr/>
            </p:nvSpPr>
            <p:spPr bwMode="invGray">
              <a:xfrm>
                <a:off x="818" y="462"/>
                <a:ext cx="42" cy="81"/>
              </a:xfrm>
              <a:custGeom>
                <a:avLst/>
                <a:gdLst>
                  <a:gd name="T0" fmla="*/ 388 w 20"/>
                  <a:gd name="T1" fmla="*/ 189 h 39"/>
                  <a:gd name="T2" fmla="*/ 193 w 20"/>
                  <a:gd name="T3" fmla="*/ 0 h 39"/>
                  <a:gd name="T4" fmla="*/ 0 w 20"/>
                  <a:gd name="T5" fmla="*/ 189 h 39"/>
                  <a:gd name="T6" fmla="*/ 0 w 20"/>
                  <a:gd name="T7" fmla="*/ 557 h 39"/>
                  <a:gd name="T8" fmla="*/ 193 w 20"/>
                  <a:gd name="T9" fmla="*/ 725 h 39"/>
                  <a:gd name="T10" fmla="*/ 388 w 20"/>
                  <a:gd name="T11" fmla="*/ 557 h 39"/>
                  <a:gd name="T12" fmla="*/ 388 w 20"/>
                  <a:gd name="T13" fmla="*/ 189 h 39"/>
                  <a:gd name="T14" fmla="*/ 0 60000 65536"/>
                  <a:gd name="T15" fmla="*/ 0 60000 65536"/>
                  <a:gd name="T16" fmla="*/ 0 60000 65536"/>
                  <a:gd name="T17" fmla="*/ 0 60000 65536"/>
                  <a:gd name="T18" fmla="*/ 0 60000 65536"/>
                  <a:gd name="T19" fmla="*/ 0 60000 65536"/>
                  <a:gd name="T20" fmla="*/ 0 60000 65536"/>
                  <a:gd name="T21" fmla="*/ 0 w 20"/>
                  <a:gd name="T22" fmla="*/ 0 h 39"/>
                  <a:gd name="T23" fmla="*/ 20 w 20"/>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a:lstStyle/>
              <a:p>
                <a:endParaRPr lang="en-US"/>
              </a:p>
            </p:txBody>
          </p:sp>
          <p:sp>
            <p:nvSpPr>
              <p:cNvPr id="13466" name="Freeform 170"/>
              <p:cNvSpPr>
                <a:spLocks/>
              </p:cNvSpPr>
              <p:nvPr/>
            </p:nvSpPr>
            <p:spPr bwMode="invGray">
              <a:xfrm>
                <a:off x="928" y="407"/>
                <a:ext cx="39" cy="136"/>
              </a:xfrm>
              <a:custGeom>
                <a:avLst/>
                <a:gdLst>
                  <a:gd name="T0" fmla="*/ 337 w 19"/>
                  <a:gd name="T1" fmla="*/ 176 h 65"/>
                  <a:gd name="T2" fmla="*/ 181 w 19"/>
                  <a:gd name="T3" fmla="*/ 0 h 65"/>
                  <a:gd name="T4" fmla="*/ 0 w 19"/>
                  <a:gd name="T5" fmla="*/ 176 h 65"/>
                  <a:gd name="T6" fmla="*/ 0 w 19"/>
                  <a:gd name="T7" fmla="*/ 1073 h 65"/>
                  <a:gd name="T8" fmla="*/ 181 w 19"/>
                  <a:gd name="T9" fmla="*/ 1247 h 65"/>
                  <a:gd name="T10" fmla="*/ 337 w 19"/>
                  <a:gd name="T11" fmla="*/ 1073 h 65"/>
                  <a:gd name="T12" fmla="*/ 337 w 19"/>
                  <a:gd name="T13" fmla="*/ 176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a:lstStyle/>
              <a:p>
                <a:endParaRPr lang="en-US"/>
              </a:p>
            </p:txBody>
          </p:sp>
          <p:sp>
            <p:nvSpPr>
              <p:cNvPr id="13467" name="Freeform 171"/>
              <p:cNvSpPr>
                <a:spLocks/>
              </p:cNvSpPr>
              <p:nvPr/>
            </p:nvSpPr>
            <p:spPr bwMode="invGray">
              <a:xfrm>
                <a:off x="1037" y="333"/>
                <a:ext cx="40" cy="249"/>
              </a:xfrm>
              <a:custGeom>
                <a:avLst/>
                <a:gdLst>
                  <a:gd name="T0" fmla="*/ 373 w 19"/>
                  <a:gd name="T1" fmla="*/ 168 h 120"/>
                  <a:gd name="T2" fmla="*/ 177 w 19"/>
                  <a:gd name="T3" fmla="*/ 0 h 120"/>
                  <a:gd name="T4" fmla="*/ 0 w 19"/>
                  <a:gd name="T5" fmla="*/ 168 h 120"/>
                  <a:gd name="T6" fmla="*/ 0 w 19"/>
                  <a:gd name="T7" fmla="*/ 2054 h 120"/>
                  <a:gd name="T8" fmla="*/ 177 w 19"/>
                  <a:gd name="T9" fmla="*/ 2226 h 120"/>
                  <a:gd name="T10" fmla="*/ 373 w 19"/>
                  <a:gd name="T11" fmla="*/ 2054 h 120"/>
                  <a:gd name="T12" fmla="*/ 373 w 19"/>
                  <a:gd name="T13" fmla="*/ 168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a:lstStyle/>
              <a:p>
                <a:endParaRPr lang="en-US"/>
              </a:p>
            </p:txBody>
          </p:sp>
          <p:sp>
            <p:nvSpPr>
              <p:cNvPr id="13468" name="Freeform 172"/>
              <p:cNvSpPr>
                <a:spLocks/>
              </p:cNvSpPr>
              <p:nvPr/>
            </p:nvSpPr>
            <p:spPr bwMode="invGray">
              <a:xfrm>
                <a:off x="1145" y="407"/>
                <a:ext cx="39" cy="136"/>
              </a:xfrm>
              <a:custGeom>
                <a:avLst/>
                <a:gdLst>
                  <a:gd name="T0" fmla="*/ 337 w 19"/>
                  <a:gd name="T1" fmla="*/ 176 h 65"/>
                  <a:gd name="T2" fmla="*/ 181 w 19"/>
                  <a:gd name="T3" fmla="*/ 0 h 65"/>
                  <a:gd name="T4" fmla="*/ 0 w 19"/>
                  <a:gd name="T5" fmla="*/ 176 h 65"/>
                  <a:gd name="T6" fmla="*/ 0 w 19"/>
                  <a:gd name="T7" fmla="*/ 1073 h 65"/>
                  <a:gd name="T8" fmla="*/ 181 w 19"/>
                  <a:gd name="T9" fmla="*/ 1247 h 65"/>
                  <a:gd name="T10" fmla="*/ 337 w 19"/>
                  <a:gd name="T11" fmla="*/ 1073 h 65"/>
                  <a:gd name="T12" fmla="*/ 337 w 19"/>
                  <a:gd name="T13" fmla="*/ 176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a:lstStyle/>
              <a:p>
                <a:endParaRPr lang="en-US"/>
              </a:p>
            </p:txBody>
          </p:sp>
          <p:sp>
            <p:nvSpPr>
              <p:cNvPr id="13469" name="Freeform 173"/>
              <p:cNvSpPr>
                <a:spLocks/>
              </p:cNvSpPr>
              <p:nvPr/>
            </p:nvSpPr>
            <p:spPr bwMode="invGray">
              <a:xfrm>
                <a:off x="1254" y="462"/>
                <a:ext cx="40" cy="81"/>
              </a:xfrm>
              <a:custGeom>
                <a:avLst/>
                <a:gdLst>
                  <a:gd name="T0" fmla="*/ 373 w 19"/>
                  <a:gd name="T1" fmla="*/ 189 h 39"/>
                  <a:gd name="T2" fmla="*/ 177 w 19"/>
                  <a:gd name="T3" fmla="*/ 0 h 39"/>
                  <a:gd name="T4" fmla="*/ 0 w 19"/>
                  <a:gd name="T5" fmla="*/ 189 h 39"/>
                  <a:gd name="T6" fmla="*/ 0 w 19"/>
                  <a:gd name="T7" fmla="*/ 557 h 39"/>
                  <a:gd name="T8" fmla="*/ 177 w 19"/>
                  <a:gd name="T9" fmla="*/ 725 h 39"/>
                  <a:gd name="T10" fmla="*/ 373 w 19"/>
                  <a:gd name="T11" fmla="*/ 557 h 39"/>
                  <a:gd name="T12" fmla="*/ 373 w 19"/>
                  <a:gd name="T13" fmla="*/ 189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a:lstStyle/>
              <a:p>
                <a:endParaRPr lang="en-US"/>
              </a:p>
            </p:txBody>
          </p:sp>
        </p:grpSp>
      </p:grpSp>
      <p:grpSp>
        <p:nvGrpSpPr>
          <p:cNvPr id="24" name="Group 174"/>
          <p:cNvGrpSpPr>
            <a:grpSpLocks/>
          </p:cNvGrpSpPr>
          <p:nvPr/>
        </p:nvGrpSpPr>
        <p:grpSpPr bwMode="auto">
          <a:xfrm>
            <a:off x="3063875" y="1449388"/>
            <a:ext cx="3019425" cy="1816100"/>
            <a:chOff x="1930" y="913"/>
            <a:chExt cx="1902" cy="1144"/>
          </a:xfrm>
        </p:grpSpPr>
        <p:grpSp>
          <p:nvGrpSpPr>
            <p:cNvPr id="25" name="Group 175"/>
            <p:cNvGrpSpPr>
              <a:grpSpLocks/>
            </p:cNvGrpSpPr>
            <p:nvPr/>
          </p:nvGrpSpPr>
          <p:grpSpPr bwMode="auto">
            <a:xfrm>
              <a:off x="1930" y="913"/>
              <a:ext cx="1902" cy="432"/>
              <a:chOff x="1930" y="913"/>
              <a:chExt cx="1902" cy="432"/>
            </a:xfrm>
          </p:grpSpPr>
          <p:sp>
            <p:nvSpPr>
              <p:cNvPr id="13447" name="Text Box 176"/>
              <p:cNvSpPr txBox="1">
                <a:spLocks noChangeArrowheads="1"/>
              </p:cNvSpPr>
              <p:nvPr/>
            </p:nvSpPr>
            <p:spPr bwMode="auto">
              <a:xfrm>
                <a:off x="3408" y="1025"/>
                <a:ext cx="424" cy="208"/>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800">
                    <a:solidFill>
                      <a:srgbClr val="FFFFFF"/>
                    </a:solidFill>
                  </a:rPr>
                  <a:t>1994</a:t>
                </a:r>
              </a:p>
            </p:txBody>
          </p:sp>
          <p:sp>
            <p:nvSpPr>
              <p:cNvPr id="13448" name="Text Box 177"/>
              <p:cNvSpPr txBox="1">
                <a:spLocks noChangeArrowheads="1"/>
              </p:cNvSpPr>
              <p:nvPr/>
            </p:nvSpPr>
            <p:spPr bwMode="auto">
              <a:xfrm>
                <a:off x="1930" y="1025"/>
                <a:ext cx="424" cy="208"/>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800">
                    <a:solidFill>
                      <a:srgbClr val="FFFFFF"/>
                    </a:solidFill>
                  </a:rPr>
                  <a:t>1992</a:t>
                </a:r>
              </a:p>
            </p:txBody>
          </p:sp>
          <p:sp>
            <p:nvSpPr>
              <p:cNvPr id="13449" name="Text Box 178"/>
              <p:cNvSpPr txBox="1">
                <a:spLocks noChangeArrowheads="1"/>
              </p:cNvSpPr>
              <p:nvPr/>
            </p:nvSpPr>
            <p:spPr bwMode="auto">
              <a:xfrm>
                <a:off x="2443" y="913"/>
                <a:ext cx="888" cy="432"/>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4400">
                    <a:solidFill>
                      <a:schemeClr val="tx1"/>
                    </a:solidFill>
                  </a:rPr>
                  <a:t>1993</a:t>
                </a:r>
              </a:p>
            </p:txBody>
          </p:sp>
        </p:grpSp>
        <p:sp>
          <p:nvSpPr>
            <p:cNvPr id="13445" name="Text Box 179"/>
            <p:cNvSpPr txBox="1">
              <a:spLocks noChangeArrowheads="1"/>
            </p:cNvSpPr>
            <p:nvPr/>
          </p:nvSpPr>
          <p:spPr bwMode="auto">
            <a:xfrm>
              <a:off x="2593" y="1590"/>
              <a:ext cx="593" cy="225"/>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2000">
                  <a:solidFill>
                    <a:schemeClr val="folHlink"/>
                  </a:solidFill>
                </a:rPr>
                <a:t>$714M</a:t>
              </a:r>
            </a:p>
          </p:txBody>
        </p:sp>
        <p:sp>
          <p:nvSpPr>
            <p:cNvPr id="13446" name="Text Box 180"/>
            <p:cNvSpPr txBox="1">
              <a:spLocks noChangeArrowheads="1"/>
            </p:cNvSpPr>
            <p:nvPr/>
          </p:nvSpPr>
          <p:spPr bwMode="auto">
            <a:xfrm>
              <a:off x="2637" y="1832"/>
              <a:ext cx="504" cy="225"/>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2000">
                  <a:solidFill>
                    <a:schemeClr val="folHlink"/>
                  </a:solidFill>
                </a:rPr>
                <a:t>1,459</a:t>
              </a:r>
            </a:p>
          </p:txBody>
        </p:sp>
      </p:grpSp>
      <p:grpSp>
        <p:nvGrpSpPr>
          <p:cNvPr id="26" name="Group 181"/>
          <p:cNvGrpSpPr>
            <a:grpSpLocks/>
          </p:cNvGrpSpPr>
          <p:nvPr/>
        </p:nvGrpSpPr>
        <p:grpSpPr bwMode="auto">
          <a:xfrm>
            <a:off x="3063875" y="1449388"/>
            <a:ext cx="3019425" cy="1816100"/>
            <a:chOff x="1930" y="913"/>
            <a:chExt cx="1902" cy="1144"/>
          </a:xfrm>
        </p:grpSpPr>
        <p:grpSp>
          <p:nvGrpSpPr>
            <p:cNvPr id="27" name="Group 182"/>
            <p:cNvGrpSpPr>
              <a:grpSpLocks/>
            </p:cNvGrpSpPr>
            <p:nvPr/>
          </p:nvGrpSpPr>
          <p:grpSpPr bwMode="auto">
            <a:xfrm>
              <a:off x="1930" y="913"/>
              <a:ext cx="1902" cy="432"/>
              <a:chOff x="1930" y="913"/>
              <a:chExt cx="1902" cy="432"/>
            </a:xfrm>
          </p:grpSpPr>
          <p:sp>
            <p:nvSpPr>
              <p:cNvPr id="13441" name="Text Box 183"/>
              <p:cNvSpPr txBox="1">
                <a:spLocks noChangeArrowheads="1"/>
              </p:cNvSpPr>
              <p:nvPr/>
            </p:nvSpPr>
            <p:spPr bwMode="auto">
              <a:xfrm>
                <a:off x="3408" y="1025"/>
                <a:ext cx="424" cy="208"/>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800">
                    <a:solidFill>
                      <a:srgbClr val="FFFFFF"/>
                    </a:solidFill>
                  </a:rPr>
                  <a:t>1993</a:t>
                </a:r>
              </a:p>
            </p:txBody>
          </p:sp>
          <p:sp>
            <p:nvSpPr>
              <p:cNvPr id="13442" name="Text Box 184"/>
              <p:cNvSpPr txBox="1">
                <a:spLocks noChangeArrowheads="1"/>
              </p:cNvSpPr>
              <p:nvPr/>
            </p:nvSpPr>
            <p:spPr bwMode="auto">
              <a:xfrm>
                <a:off x="1930" y="1025"/>
                <a:ext cx="424" cy="208"/>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800" dirty="0">
                    <a:solidFill>
                      <a:srgbClr val="FFFFFF"/>
                    </a:solidFill>
                  </a:rPr>
                  <a:t>1991</a:t>
                </a:r>
              </a:p>
            </p:txBody>
          </p:sp>
          <p:sp>
            <p:nvSpPr>
              <p:cNvPr id="13443" name="Text Box 185"/>
              <p:cNvSpPr txBox="1">
                <a:spLocks noChangeArrowheads="1"/>
              </p:cNvSpPr>
              <p:nvPr/>
            </p:nvSpPr>
            <p:spPr bwMode="auto">
              <a:xfrm>
                <a:off x="2443" y="913"/>
                <a:ext cx="888" cy="432"/>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4400">
                    <a:solidFill>
                      <a:schemeClr val="tx1"/>
                    </a:solidFill>
                  </a:rPr>
                  <a:t>1992</a:t>
                </a:r>
              </a:p>
            </p:txBody>
          </p:sp>
        </p:grpSp>
        <p:sp>
          <p:nvSpPr>
            <p:cNvPr id="13439" name="Text Box 186"/>
            <p:cNvSpPr txBox="1">
              <a:spLocks noChangeArrowheads="1"/>
            </p:cNvSpPr>
            <p:nvPr/>
          </p:nvSpPr>
          <p:spPr bwMode="auto">
            <a:xfrm>
              <a:off x="2592" y="1590"/>
              <a:ext cx="593" cy="225"/>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2000">
                  <a:solidFill>
                    <a:schemeClr val="folHlink"/>
                  </a:solidFill>
                </a:rPr>
                <a:t>$381M</a:t>
              </a:r>
            </a:p>
          </p:txBody>
        </p:sp>
        <p:sp>
          <p:nvSpPr>
            <p:cNvPr id="13440" name="Text Box 187"/>
            <p:cNvSpPr txBox="1">
              <a:spLocks noChangeArrowheads="1"/>
            </p:cNvSpPr>
            <p:nvPr/>
          </p:nvSpPr>
          <p:spPr bwMode="auto">
            <a:xfrm>
              <a:off x="2703" y="1832"/>
              <a:ext cx="371" cy="225"/>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2000">
                  <a:solidFill>
                    <a:schemeClr val="folHlink"/>
                  </a:solidFill>
                </a:rPr>
                <a:t>875</a:t>
              </a:r>
            </a:p>
          </p:txBody>
        </p:sp>
      </p:grpSp>
      <p:grpSp>
        <p:nvGrpSpPr>
          <p:cNvPr id="28" name="Group 188"/>
          <p:cNvGrpSpPr>
            <a:grpSpLocks/>
          </p:cNvGrpSpPr>
          <p:nvPr/>
        </p:nvGrpSpPr>
        <p:grpSpPr bwMode="auto">
          <a:xfrm>
            <a:off x="-838200" y="3841750"/>
            <a:ext cx="19126200" cy="2533650"/>
            <a:chOff x="-528" y="2420"/>
            <a:chExt cx="12048" cy="1596"/>
          </a:xfrm>
        </p:grpSpPr>
        <p:grpSp>
          <p:nvGrpSpPr>
            <p:cNvPr id="29" name="Group 189"/>
            <p:cNvGrpSpPr>
              <a:grpSpLocks/>
            </p:cNvGrpSpPr>
            <p:nvPr/>
          </p:nvGrpSpPr>
          <p:grpSpPr bwMode="auto">
            <a:xfrm>
              <a:off x="0" y="2443"/>
              <a:ext cx="5760" cy="1455"/>
              <a:chOff x="0" y="2443"/>
              <a:chExt cx="5760" cy="1455"/>
            </a:xfrm>
          </p:grpSpPr>
          <p:sp>
            <p:nvSpPr>
              <p:cNvPr id="13392" name="Line 190"/>
              <p:cNvSpPr>
                <a:spLocks noChangeShapeType="1"/>
              </p:cNvSpPr>
              <p:nvPr/>
            </p:nvSpPr>
            <p:spPr bwMode="auto">
              <a:xfrm>
                <a:off x="0" y="3473"/>
                <a:ext cx="5760" cy="0"/>
              </a:xfrm>
              <a:prstGeom prst="line">
                <a:avLst/>
              </a:prstGeom>
              <a:noFill/>
              <a:ln w="25400">
                <a:solidFill>
                  <a:srgbClr val="A0C02A"/>
                </a:solidFill>
                <a:round/>
                <a:headEnd/>
                <a:tailEnd/>
              </a:ln>
            </p:spPr>
            <p:txBody>
              <a:bodyPr lIns="82124" tIns="41061" rIns="82124" bIns="41061" anchor="ctr">
                <a:spAutoFit/>
              </a:bodyPr>
              <a:lstStyle/>
              <a:p>
                <a:endParaRPr lang="en-US"/>
              </a:p>
            </p:txBody>
          </p:sp>
          <p:sp>
            <p:nvSpPr>
              <p:cNvPr id="13393" name="Line 191"/>
              <p:cNvSpPr>
                <a:spLocks noChangeShapeType="1"/>
              </p:cNvSpPr>
              <p:nvPr/>
            </p:nvSpPr>
            <p:spPr bwMode="auto">
              <a:xfrm>
                <a:off x="0" y="2986"/>
                <a:ext cx="5760" cy="0"/>
              </a:xfrm>
              <a:prstGeom prst="line">
                <a:avLst/>
              </a:prstGeom>
              <a:noFill/>
              <a:ln w="25400">
                <a:solidFill>
                  <a:schemeClr val="hlink"/>
                </a:solidFill>
                <a:round/>
                <a:headEnd/>
                <a:tailEnd/>
              </a:ln>
            </p:spPr>
            <p:txBody>
              <a:bodyPr lIns="82124" tIns="41061" rIns="82124" bIns="41061" anchor="ctr">
                <a:spAutoFit/>
              </a:bodyPr>
              <a:lstStyle/>
              <a:p>
                <a:endParaRPr lang="en-US"/>
              </a:p>
            </p:txBody>
          </p:sp>
          <p:grpSp>
            <p:nvGrpSpPr>
              <p:cNvPr id="30" name="Group 192"/>
              <p:cNvGrpSpPr>
                <a:grpSpLocks/>
              </p:cNvGrpSpPr>
              <p:nvPr/>
            </p:nvGrpSpPr>
            <p:grpSpPr bwMode="auto">
              <a:xfrm>
                <a:off x="840" y="3389"/>
                <a:ext cx="786" cy="173"/>
                <a:chOff x="3092" y="3471"/>
                <a:chExt cx="786" cy="173"/>
              </a:xfrm>
            </p:grpSpPr>
            <p:sp>
              <p:nvSpPr>
                <p:cNvPr id="13436" name="AutoShape 193"/>
                <p:cNvSpPr>
                  <a:spLocks noChangeArrowheads="1"/>
                </p:cNvSpPr>
                <p:nvPr/>
              </p:nvSpPr>
              <p:spPr bwMode="auto">
                <a:xfrm>
                  <a:off x="3092" y="3476"/>
                  <a:ext cx="786" cy="162"/>
                </a:xfrm>
                <a:prstGeom prst="roundRect">
                  <a:avLst>
                    <a:gd name="adj" fmla="val 50000"/>
                  </a:avLst>
                </a:prstGeom>
                <a:solidFill>
                  <a:srgbClr val="000000"/>
                </a:solidFill>
                <a:ln w="25400" algn="ctr">
                  <a:solidFill>
                    <a:srgbClr val="A0C02A"/>
                  </a:solidFill>
                  <a:round/>
                  <a:headEnd/>
                  <a:tailEnd/>
                </a:ln>
              </p:spPr>
              <p:txBody>
                <a:bodyPr lIns="82124" tIns="41061" rIns="82124" bIns="41061" anchor="ctr">
                  <a:spAutoFit/>
                </a:bodyPr>
                <a:lstStyle/>
                <a:p>
                  <a:pPr algn="ctr" eaLnBrk="0" hangingPunct="0">
                    <a:lnSpc>
                      <a:spcPct val="90000"/>
                    </a:lnSpc>
                  </a:pPr>
                  <a:endParaRPr lang="en-US"/>
                </a:p>
              </p:txBody>
            </p:sp>
            <p:sp>
              <p:nvSpPr>
                <p:cNvPr id="13437" name="Text Box 194"/>
                <p:cNvSpPr txBox="1">
                  <a:spLocks noChangeArrowheads="1"/>
                </p:cNvSpPr>
                <p:nvPr/>
              </p:nvSpPr>
              <p:spPr bwMode="auto">
                <a:xfrm>
                  <a:off x="3296" y="3471"/>
                  <a:ext cx="377"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A0C02A"/>
                      </a:solidFill>
                    </a:rPr>
                    <a:t>Facts</a:t>
                  </a:r>
                </a:p>
              </p:txBody>
            </p:sp>
          </p:grpSp>
          <p:sp>
            <p:nvSpPr>
              <p:cNvPr id="13395" name="Text Box 195"/>
              <p:cNvSpPr txBox="1">
                <a:spLocks noChangeArrowheads="1"/>
              </p:cNvSpPr>
              <p:nvPr/>
            </p:nvSpPr>
            <p:spPr bwMode="auto">
              <a:xfrm>
                <a:off x="2860" y="3604"/>
                <a:ext cx="1159" cy="294"/>
              </a:xfrm>
              <a:prstGeom prst="rect">
                <a:avLst/>
              </a:prstGeom>
              <a:noFill/>
              <a:ln w="9525" algn="ctr">
                <a:noFill/>
                <a:miter lim="800000"/>
                <a:headEnd/>
                <a:tailEnd/>
              </a:ln>
            </p:spPr>
            <p:txBody>
              <a:bodyPr lIns="82124" tIns="41061" rIns="82124" bIns="41061">
                <a:spAutoFit/>
              </a:bodyPr>
              <a:lstStyle/>
              <a:p>
                <a:pPr algn="l" defTabSz="814388" eaLnBrk="0" hangingPunct="0">
                  <a:lnSpc>
                    <a:spcPct val="90000"/>
                  </a:lnSpc>
                  <a:spcBef>
                    <a:spcPct val="50000"/>
                  </a:spcBef>
                </a:pPr>
                <a:r>
                  <a:rPr lang="en-US" sz="1400">
                    <a:solidFill>
                      <a:srgbClr val="FFFFFF"/>
                    </a:solidFill>
                  </a:rPr>
                  <a:t>Canada and Japan</a:t>
                </a:r>
                <a:br>
                  <a:rPr lang="en-US" sz="1400">
                    <a:solidFill>
                      <a:srgbClr val="FFFFFF"/>
                    </a:solidFill>
                  </a:rPr>
                </a:br>
                <a:r>
                  <a:rPr lang="en-US" sz="1400">
                    <a:solidFill>
                      <a:srgbClr val="FFFFFF"/>
                    </a:solidFill>
                  </a:rPr>
                  <a:t>offices open</a:t>
                </a:r>
              </a:p>
            </p:txBody>
          </p:sp>
          <p:sp>
            <p:nvSpPr>
              <p:cNvPr id="13396" name="Text Box 196"/>
              <p:cNvSpPr txBox="1">
                <a:spLocks noChangeArrowheads="1"/>
              </p:cNvSpPr>
              <p:nvPr/>
            </p:nvSpPr>
            <p:spPr bwMode="auto">
              <a:xfrm>
                <a:off x="676" y="2685"/>
                <a:ext cx="793" cy="173"/>
              </a:xfrm>
              <a:prstGeom prst="rect">
                <a:avLst/>
              </a:prstGeom>
              <a:noFill/>
              <a:ln w="9525" algn="ctr">
                <a:noFill/>
                <a:miter lim="800000"/>
                <a:headEnd/>
                <a:tailEnd/>
              </a:ln>
            </p:spPr>
            <p:txBody>
              <a:bodyPr lIns="82124" tIns="41061" rIns="82124" bIns="41061" anchor="b">
                <a:spAutoFit/>
              </a:bodyPr>
              <a:lstStyle/>
              <a:p>
                <a:pPr algn="l" defTabSz="814388" eaLnBrk="0" hangingPunct="0">
                  <a:lnSpc>
                    <a:spcPct val="90000"/>
                  </a:lnSpc>
                  <a:spcBef>
                    <a:spcPct val="50000"/>
                  </a:spcBef>
                </a:pPr>
                <a:r>
                  <a:rPr lang="en-US" sz="1400">
                    <a:solidFill>
                      <a:srgbClr val="FFFFFF"/>
                    </a:solidFill>
                  </a:rPr>
                  <a:t>First patent</a:t>
                </a:r>
              </a:p>
            </p:txBody>
          </p:sp>
          <p:grpSp>
            <p:nvGrpSpPr>
              <p:cNvPr id="31" name="Group 197"/>
              <p:cNvGrpSpPr>
                <a:grpSpLocks/>
              </p:cNvGrpSpPr>
              <p:nvPr/>
            </p:nvGrpSpPr>
            <p:grpSpPr bwMode="auto">
              <a:xfrm>
                <a:off x="2529" y="2898"/>
                <a:ext cx="786" cy="173"/>
                <a:chOff x="2172" y="3591"/>
                <a:chExt cx="786" cy="173"/>
              </a:xfrm>
            </p:grpSpPr>
            <p:sp>
              <p:nvSpPr>
                <p:cNvPr id="13434" name="AutoShape 198"/>
                <p:cNvSpPr>
                  <a:spLocks noChangeArrowheads="1"/>
                </p:cNvSpPr>
                <p:nvPr/>
              </p:nvSpPr>
              <p:spPr bwMode="auto">
                <a:xfrm>
                  <a:off x="2172" y="3594"/>
                  <a:ext cx="786" cy="162"/>
                </a:xfrm>
                <a:prstGeom prst="roundRect">
                  <a:avLst>
                    <a:gd name="adj" fmla="val 50000"/>
                  </a:avLst>
                </a:prstGeom>
                <a:solidFill>
                  <a:srgbClr val="000000"/>
                </a:solidFill>
                <a:ln w="25400" algn="ctr">
                  <a:solidFill>
                    <a:schemeClr val="hlink"/>
                  </a:solidFill>
                  <a:round/>
                  <a:headEnd/>
                  <a:tailEnd/>
                </a:ln>
              </p:spPr>
              <p:txBody>
                <a:bodyPr lIns="82124" tIns="41061" rIns="82124" bIns="41061" anchor="ctr">
                  <a:spAutoFit/>
                </a:bodyPr>
                <a:lstStyle/>
                <a:p>
                  <a:pPr algn="ctr" eaLnBrk="0" hangingPunct="0">
                    <a:lnSpc>
                      <a:spcPct val="90000"/>
                    </a:lnSpc>
                  </a:pPr>
                  <a:endParaRPr lang="en-US"/>
                </a:p>
              </p:txBody>
            </p:sp>
            <p:sp>
              <p:nvSpPr>
                <p:cNvPr id="13435" name="Text Box 199"/>
                <p:cNvSpPr txBox="1">
                  <a:spLocks noChangeArrowheads="1"/>
                </p:cNvSpPr>
                <p:nvPr/>
              </p:nvSpPr>
              <p:spPr bwMode="auto">
                <a:xfrm>
                  <a:off x="2256" y="3591"/>
                  <a:ext cx="619"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chemeClr val="hlink"/>
                      </a:solidFill>
                    </a:rPr>
                    <a:t>Innovation</a:t>
                  </a:r>
                </a:p>
              </p:txBody>
            </p:sp>
          </p:grpSp>
          <p:sp>
            <p:nvSpPr>
              <p:cNvPr id="13398" name="Text Box 200"/>
              <p:cNvSpPr txBox="1">
                <a:spLocks noChangeArrowheads="1"/>
              </p:cNvSpPr>
              <p:nvPr/>
            </p:nvSpPr>
            <p:spPr bwMode="auto">
              <a:xfrm>
                <a:off x="1674" y="2443"/>
                <a:ext cx="1067" cy="415"/>
              </a:xfrm>
              <a:prstGeom prst="rect">
                <a:avLst/>
              </a:prstGeom>
              <a:noFill/>
              <a:ln w="9525" algn="ctr">
                <a:noFill/>
                <a:miter lim="800000"/>
                <a:headEnd/>
                <a:tailEnd/>
              </a:ln>
            </p:spPr>
            <p:txBody>
              <a:bodyPr lIns="82124" tIns="41061" rIns="82124" bIns="41061" anchor="b">
                <a:spAutoFit/>
              </a:bodyPr>
              <a:lstStyle/>
              <a:p>
                <a:pPr algn="l" defTabSz="814388" eaLnBrk="0" hangingPunct="0">
                  <a:lnSpc>
                    <a:spcPct val="90000"/>
                  </a:lnSpc>
                  <a:spcBef>
                    <a:spcPct val="50000"/>
                  </a:spcBef>
                </a:pPr>
                <a:r>
                  <a:rPr lang="en-US" sz="1400">
                    <a:solidFill>
                      <a:srgbClr val="FFFFFF"/>
                    </a:solidFill>
                  </a:rPr>
                  <a:t>Cisco 3000 </a:t>
                </a:r>
                <a:br>
                  <a:rPr lang="en-US" sz="1400">
                    <a:solidFill>
                      <a:srgbClr val="FFFFFF"/>
                    </a:solidFill>
                  </a:rPr>
                </a:br>
                <a:r>
                  <a:rPr lang="en-US" sz="1400">
                    <a:solidFill>
                      <a:srgbClr val="FFFFFF"/>
                    </a:solidFill>
                  </a:rPr>
                  <a:t>low-end router platform</a:t>
                </a:r>
              </a:p>
            </p:txBody>
          </p:sp>
          <p:sp>
            <p:nvSpPr>
              <p:cNvPr id="13399" name="Text Box 201"/>
              <p:cNvSpPr txBox="1">
                <a:spLocks noChangeArrowheads="1"/>
              </p:cNvSpPr>
              <p:nvPr/>
            </p:nvSpPr>
            <p:spPr bwMode="auto">
              <a:xfrm>
                <a:off x="3445" y="2443"/>
                <a:ext cx="1140" cy="415"/>
              </a:xfrm>
              <a:prstGeom prst="rect">
                <a:avLst/>
              </a:prstGeom>
              <a:noFill/>
              <a:ln w="9525" algn="ctr">
                <a:noFill/>
                <a:miter lim="800000"/>
                <a:headEnd/>
                <a:tailEnd/>
              </a:ln>
            </p:spPr>
            <p:txBody>
              <a:bodyPr lIns="82124" tIns="41061" rIns="82124" bIns="41061" anchor="b">
                <a:spAutoFit/>
              </a:bodyPr>
              <a:lstStyle/>
              <a:p>
                <a:pPr algn="l" defTabSz="814388" eaLnBrk="0" hangingPunct="0">
                  <a:lnSpc>
                    <a:spcPct val="90000"/>
                  </a:lnSpc>
                  <a:spcBef>
                    <a:spcPct val="50000"/>
                  </a:spcBef>
                </a:pPr>
                <a:r>
                  <a:rPr lang="en-US" sz="1400">
                    <a:solidFill>
                      <a:srgbClr val="FFFFFF"/>
                    </a:solidFill>
                  </a:rPr>
                  <a:t>CiscoWorks </a:t>
                </a:r>
                <a:br>
                  <a:rPr lang="en-US" sz="1400">
                    <a:solidFill>
                      <a:srgbClr val="FFFFFF"/>
                    </a:solidFill>
                  </a:rPr>
                </a:br>
                <a:r>
                  <a:rPr lang="en-US" sz="1400">
                    <a:solidFill>
                      <a:srgbClr val="FFFFFF"/>
                    </a:solidFill>
                  </a:rPr>
                  <a:t>Router-Management Software</a:t>
                </a:r>
              </a:p>
            </p:txBody>
          </p:sp>
          <p:sp>
            <p:nvSpPr>
              <p:cNvPr id="13400" name="Oval 202"/>
              <p:cNvSpPr>
                <a:spLocks noChangeArrowheads="1"/>
              </p:cNvSpPr>
              <p:nvPr/>
            </p:nvSpPr>
            <p:spPr bwMode="auto">
              <a:xfrm>
                <a:off x="3483" y="2937"/>
                <a:ext cx="96" cy="96"/>
              </a:xfrm>
              <a:prstGeom prst="ellipse">
                <a:avLst/>
              </a:prstGeom>
              <a:solidFill>
                <a:srgbClr val="000000"/>
              </a:solidFill>
              <a:ln w="19050" algn="ctr">
                <a:solidFill>
                  <a:schemeClr val="hlink"/>
                </a:solidFill>
                <a:round/>
                <a:headEnd/>
                <a:tailEnd/>
              </a:ln>
            </p:spPr>
            <p:txBody>
              <a:bodyPr lIns="82124" tIns="41061" rIns="82124" bIns="41061" anchor="ctr">
                <a:spAutoFit/>
              </a:bodyPr>
              <a:lstStyle/>
              <a:p>
                <a:pPr algn="ctr" eaLnBrk="0" hangingPunct="0">
                  <a:lnSpc>
                    <a:spcPct val="90000"/>
                  </a:lnSpc>
                </a:pPr>
                <a:endParaRPr lang="en-US"/>
              </a:p>
            </p:txBody>
          </p:sp>
          <p:sp>
            <p:nvSpPr>
              <p:cNvPr id="13401" name="Text Box 203"/>
              <p:cNvSpPr txBox="1">
                <a:spLocks noChangeArrowheads="1"/>
              </p:cNvSpPr>
              <p:nvPr/>
            </p:nvSpPr>
            <p:spPr bwMode="auto">
              <a:xfrm>
                <a:off x="4841" y="2685"/>
                <a:ext cx="776" cy="173"/>
              </a:xfrm>
              <a:prstGeom prst="rect">
                <a:avLst/>
              </a:prstGeom>
              <a:noFill/>
              <a:ln w="9525" algn="ctr">
                <a:noFill/>
                <a:miter lim="800000"/>
                <a:headEnd/>
                <a:tailEnd/>
              </a:ln>
            </p:spPr>
            <p:txBody>
              <a:bodyPr lIns="82124" tIns="41061" rIns="82124" bIns="41061" anchor="b">
                <a:spAutoFit/>
              </a:bodyPr>
              <a:lstStyle/>
              <a:p>
                <a:pPr algn="l" defTabSz="814388" eaLnBrk="0" hangingPunct="0">
                  <a:lnSpc>
                    <a:spcPct val="90000"/>
                  </a:lnSpc>
                  <a:spcBef>
                    <a:spcPct val="50000"/>
                  </a:spcBef>
                </a:pPr>
                <a:r>
                  <a:rPr lang="en-US" sz="1400">
                    <a:solidFill>
                      <a:srgbClr val="FFFFFF"/>
                    </a:solidFill>
                  </a:rPr>
                  <a:t>4000 Series </a:t>
                </a:r>
              </a:p>
            </p:txBody>
          </p:sp>
          <p:grpSp>
            <p:nvGrpSpPr>
              <p:cNvPr id="13312" name="Group 204"/>
              <p:cNvGrpSpPr>
                <a:grpSpLocks/>
              </p:cNvGrpSpPr>
              <p:nvPr/>
            </p:nvGrpSpPr>
            <p:grpSpPr bwMode="auto">
              <a:xfrm>
                <a:off x="2352" y="3322"/>
                <a:ext cx="422" cy="300"/>
                <a:chOff x="2406" y="3322"/>
                <a:chExt cx="422" cy="300"/>
              </a:xfrm>
            </p:grpSpPr>
            <p:sp>
              <p:nvSpPr>
                <p:cNvPr id="13431" name="Oval 205"/>
                <p:cNvSpPr>
                  <a:spLocks noChangeArrowheads="1"/>
                </p:cNvSpPr>
                <p:nvPr/>
              </p:nvSpPr>
              <p:spPr bwMode="auto">
                <a:xfrm>
                  <a:off x="2569" y="3424"/>
                  <a:ext cx="96" cy="96"/>
                </a:xfrm>
                <a:prstGeom prst="ellipse">
                  <a:avLst/>
                </a:prstGeom>
                <a:solidFill>
                  <a:srgbClr val="000000"/>
                </a:solidFill>
                <a:ln w="19050" algn="ctr">
                  <a:solidFill>
                    <a:srgbClr val="A0C02A"/>
                  </a:solidFill>
                  <a:round/>
                  <a:headEnd/>
                  <a:tailEnd/>
                </a:ln>
              </p:spPr>
              <p:txBody>
                <a:bodyPr lIns="82124" tIns="41061" rIns="82124" bIns="41061" anchor="ctr">
                  <a:spAutoFit/>
                </a:bodyPr>
                <a:lstStyle/>
                <a:p>
                  <a:pPr algn="ctr" eaLnBrk="0" hangingPunct="0">
                    <a:lnSpc>
                      <a:spcPct val="90000"/>
                    </a:lnSpc>
                  </a:pPr>
                  <a:endParaRPr lang="en-US"/>
                </a:p>
              </p:txBody>
            </p:sp>
            <p:sp>
              <p:nvSpPr>
                <p:cNvPr id="13432" name="Rectangle 206"/>
                <p:cNvSpPr>
                  <a:spLocks noChangeArrowheads="1"/>
                </p:cNvSpPr>
                <p:nvPr/>
              </p:nvSpPr>
              <p:spPr bwMode="auto">
                <a:xfrm>
                  <a:off x="2406" y="3322"/>
                  <a:ext cx="422" cy="300"/>
                </a:xfrm>
                <a:prstGeom prst="rect">
                  <a:avLst/>
                </a:prstGeom>
                <a:solidFill>
                  <a:srgbClr val="000000"/>
                </a:solidFill>
                <a:ln w="25400" algn="ctr">
                  <a:solidFill>
                    <a:srgbClr val="A0C02A"/>
                  </a:solidFill>
                  <a:miter lim="800000"/>
                  <a:headEnd/>
                  <a:tailEnd/>
                </a:ln>
              </p:spPr>
              <p:txBody>
                <a:bodyPr lIns="82124" tIns="41061" rIns="82124" bIns="41061" anchor="ctr">
                  <a:spAutoFit/>
                </a:bodyPr>
                <a:lstStyle/>
                <a:p>
                  <a:pPr algn="ctr" eaLnBrk="0" hangingPunct="0">
                    <a:lnSpc>
                      <a:spcPct val="90000"/>
                    </a:lnSpc>
                  </a:pPr>
                  <a:endParaRPr lang="en-US"/>
                </a:p>
              </p:txBody>
            </p:sp>
            <p:pic>
              <p:nvPicPr>
                <p:cNvPr id="13433" name="Picture 207"/>
                <p:cNvPicPr>
                  <a:picLocks noChangeAspect="1" noChangeArrowheads="1"/>
                </p:cNvPicPr>
                <p:nvPr/>
              </p:nvPicPr>
              <p:blipFill>
                <a:blip r:embed="rId3" cstate="print"/>
                <a:srcRect/>
                <a:stretch>
                  <a:fillRect/>
                </a:stretch>
              </p:blipFill>
              <p:spPr bwMode="auto">
                <a:xfrm>
                  <a:off x="2432" y="3349"/>
                  <a:ext cx="370" cy="247"/>
                </a:xfrm>
                <a:prstGeom prst="rect">
                  <a:avLst/>
                </a:prstGeom>
                <a:noFill/>
                <a:ln w="19050" algn="ctr">
                  <a:noFill/>
                  <a:miter lim="800000"/>
                  <a:headEnd/>
                  <a:tailEnd/>
                </a:ln>
              </p:spPr>
            </p:pic>
          </p:grpSp>
          <p:grpSp>
            <p:nvGrpSpPr>
              <p:cNvPr id="13313" name="Group 208"/>
              <p:cNvGrpSpPr>
                <a:grpSpLocks/>
              </p:cNvGrpSpPr>
              <p:nvPr/>
            </p:nvGrpSpPr>
            <p:grpSpPr bwMode="auto">
              <a:xfrm>
                <a:off x="1860" y="3322"/>
                <a:ext cx="422" cy="300"/>
                <a:chOff x="2406" y="3678"/>
                <a:chExt cx="422" cy="300"/>
              </a:xfrm>
            </p:grpSpPr>
            <p:sp>
              <p:nvSpPr>
                <p:cNvPr id="13429" name="Rectangle 209"/>
                <p:cNvSpPr>
                  <a:spLocks noChangeArrowheads="1"/>
                </p:cNvSpPr>
                <p:nvPr/>
              </p:nvSpPr>
              <p:spPr bwMode="auto">
                <a:xfrm>
                  <a:off x="2406" y="3678"/>
                  <a:ext cx="422" cy="300"/>
                </a:xfrm>
                <a:prstGeom prst="rect">
                  <a:avLst/>
                </a:prstGeom>
                <a:solidFill>
                  <a:srgbClr val="000000"/>
                </a:solidFill>
                <a:ln w="25400" algn="ctr">
                  <a:solidFill>
                    <a:srgbClr val="A0C02A"/>
                  </a:solidFill>
                  <a:miter lim="800000"/>
                  <a:headEnd/>
                  <a:tailEnd/>
                </a:ln>
              </p:spPr>
              <p:txBody>
                <a:bodyPr lIns="82124" tIns="41061" rIns="82124" bIns="41061" anchor="ctr">
                  <a:spAutoFit/>
                </a:bodyPr>
                <a:lstStyle/>
                <a:p>
                  <a:pPr algn="ctr" eaLnBrk="0" hangingPunct="0">
                    <a:lnSpc>
                      <a:spcPct val="90000"/>
                    </a:lnSpc>
                  </a:pPr>
                  <a:endParaRPr lang="en-US"/>
                </a:p>
              </p:txBody>
            </p:sp>
            <p:pic>
              <p:nvPicPr>
                <p:cNvPr id="13430" name="Picture 210"/>
                <p:cNvPicPr>
                  <a:picLocks noChangeAspect="1" noChangeArrowheads="1"/>
                </p:cNvPicPr>
                <p:nvPr/>
              </p:nvPicPr>
              <p:blipFill>
                <a:blip r:embed="rId4" cstate="print"/>
                <a:srcRect/>
                <a:stretch>
                  <a:fillRect/>
                </a:stretch>
              </p:blipFill>
              <p:spPr bwMode="auto">
                <a:xfrm>
                  <a:off x="2436" y="3707"/>
                  <a:ext cx="363" cy="242"/>
                </a:xfrm>
                <a:prstGeom prst="rect">
                  <a:avLst/>
                </a:prstGeom>
                <a:noFill/>
                <a:ln w="19050" algn="ctr">
                  <a:noFill/>
                  <a:miter lim="800000"/>
                  <a:headEnd/>
                  <a:tailEnd/>
                </a:ln>
              </p:spPr>
            </p:pic>
          </p:grpSp>
          <p:grpSp>
            <p:nvGrpSpPr>
              <p:cNvPr id="13314" name="Group 211"/>
              <p:cNvGrpSpPr>
                <a:grpSpLocks/>
              </p:cNvGrpSpPr>
              <p:nvPr/>
            </p:nvGrpSpPr>
            <p:grpSpPr bwMode="auto">
              <a:xfrm>
                <a:off x="4540" y="2810"/>
                <a:ext cx="352" cy="352"/>
                <a:chOff x="2290" y="2810"/>
                <a:chExt cx="352" cy="352"/>
              </a:xfrm>
            </p:grpSpPr>
            <p:sp>
              <p:nvSpPr>
                <p:cNvPr id="13421" name="Oval 212"/>
                <p:cNvSpPr>
                  <a:spLocks noChangeArrowheads="1"/>
                </p:cNvSpPr>
                <p:nvPr/>
              </p:nvSpPr>
              <p:spPr bwMode="auto">
                <a:xfrm>
                  <a:off x="2416" y="2938"/>
                  <a:ext cx="96" cy="96"/>
                </a:xfrm>
                <a:prstGeom prst="ellipse">
                  <a:avLst/>
                </a:prstGeom>
                <a:solidFill>
                  <a:srgbClr val="000000"/>
                </a:solidFill>
                <a:ln w="19050" algn="ctr">
                  <a:solidFill>
                    <a:schemeClr val="hlink"/>
                  </a:solidFill>
                  <a:round/>
                  <a:headEnd/>
                  <a:tailEnd/>
                </a:ln>
              </p:spPr>
              <p:txBody>
                <a:bodyPr lIns="82124" tIns="41061" rIns="82124" bIns="41061" anchor="ctr">
                  <a:spAutoFit/>
                </a:bodyPr>
                <a:lstStyle/>
                <a:p>
                  <a:pPr algn="ctr" eaLnBrk="0" hangingPunct="0">
                    <a:lnSpc>
                      <a:spcPct val="90000"/>
                    </a:lnSpc>
                  </a:pPr>
                  <a:endParaRPr lang="en-US"/>
                </a:p>
              </p:txBody>
            </p:sp>
            <p:sp>
              <p:nvSpPr>
                <p:cNvPr id="13422" name="Oval 213"/>
                <p:cNvSpPr>
                  <a:spLocks noChangeArrowheads="1"/>
                </p:cNvSpPr>
                <p:nvPr/>
              </p:nvSpPr>
              <p:spPr bwMode="auto">
                <a:xfrm>
                  <a:off x="2290" y="2810"/>
                  <a:ext cx="352" cy="352"/>
                </a:xfrm>
                <a:prstGeom prst="ellipse">
                  <a:avLst/>
                </a:prstGeom>
                <a:solidFill>
                  <a:srgbClr val="000000"/>
                </a:solidFill>
                <a:ln w="25400" algn="ctr">
                  <a:solidFill>
                    <a:schemeClr val="hlink"/>
                  </a:solidFill>
                  <a:round/>
                  <a:headEnd/>
                  <a:tailEnd/>
                </a:ln>
              </p:spPr>
              <p:txBody>
                <a:bodyPr lIns="82124" tIns="41061" rIns="82124" bIns="41061" anchor="ctr">
                  <a:spAutoFit/>
                </a:bodyPr>
                <a:lstStyle/>
                <a:p>
                  <a:pPr algn="ctr" eaLnBrk="0" hangingPunct="0">
                    <a:lnSpc>
                      <a:spcPct val="90000"/>
                    </a:lnSpc>
                  </a:pPr>
                  <a:endParaRPr lang="en-US"/>
                </a:p>
              </p:txBody>
            </p:sp>
            <p:sp>
              <p:nvSpPr>
                <p:cNvPr id="13423" name="AutoShape 214"/>
                <p:cNvSpPr>
                  <a:spLocks noChangeArrowheads="1"/>
                </p:cNvSpPr>
                <p:nvPr/>
              </p:nvSpPr>
              <p:spPr bwMode="auto">
                <a:xfrm rot="-5400000">
                  <a:off x="2341" y="2996"/>
                  <a:ext cx="144" cy="88"/>
                </a:xfrm>
                <a:prstGeom prst="parallelogram">
                  <a:avLst>
                    <a:gd name="adj" fmla="val 43689"/>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3424" name="AutoShape 215"/>
                <p:cNvSpPr>
                  <a:spLocks noChangeArrowheads="1"/>
                </p:cNvSpPr>
                <p:nvPr/>
              </p:nvSpPr>
              <p:spPr bwMode="auto">
                <a:xfrm rot="5400000" flipH="1">
                  <a:off x="2429" y="2996"/>
                  <a:ext cx="144" cy="88"/>
                </a:xfrm>
                <a:prstGeom prst="parallelogram">
                  <a:avLst>
                    <a:gd name="adj" fmla="val 43689"/>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3425" name="AutoShape 216"/>
                <p:cNvSpPr>
                  <a:spLocks noChangeArrowheads="1"/>
                </p:cNvSpPr>
                <p:nvPr/>
              </p:nvSpPr>
              <p:spPr bwMode="auto">
                <a:xfrm rot="7818356" flipH="1">
                  <a:off x="2472" y="2871"/>
                  <a:ext cx="105" cy="96"/>
                </a:xfrm>
                <a:prstGeom prst="parallelogram">
                  <a:avLst>
                    <a:gd name="adj" fmla="val 29202"/>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3426" name="AutoShape 217"/>
                <p:cNvSpPr>
                  <a:spLocks noChangeArrowheads="1"/>
                </p:cNvSpPr>
                <p:nvPr/>
              </p:nvSpPr>
              <p:spPr bwMode="auto">
                <a:xfrm rot="-5400000">
                  <a:off x="2356" y="3004"/>
                  <a:ext cx="113" cy="71"/>
                </a:xfrm>
                <a:prstGeom prst="parallelogram">
                  <a:avLst>
                    <a:gd name="adj" fmla="val 42493"/>
                  </a:avLst>
                </a:prstGeom>
                <a:solidFill>
                  <a:srgbClr val="000000"/>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3427" name="AutoShape 218"/>
                <p:cNvSpPr>
                  <a:spLocks noChangeArrowheads="1"/>
                </p:cNvSpPr>
                <p:nvPr/>
              </p:nvSpPr>
              <p:spPr bwMode="auto">
                <a:xfrm rot="7818356" flipH="1">
                  <a:off x="2486" y="2881"/>
                  <a:ext cx="79" cy="75"/>
                </a:xfrm>
                <a:prstGeom prst="parallelogram">
                  <a:avLst>
                    <a:gd name="adj" fmla="val 28123"/>
                  </a:avLst>
                </a:prstGeom>
                <a:solidFill>
                  <a:srgbClr val="000000"/>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3428" name="AutoShape 219"/>
                <p:cNvSpPr>
                  <a:spLocks noChangeArrowheads="1"/>
                </p:cNvSpPr>
                <p:nvPr/>
              </p:nvSpPr>
              <p:spPr bwMode="auto">
                <a:xfrm>
                  <a:off x="2395" y="2864"/>
                  <a:ext cx="117" cy="112"/>
                </a:xfrm>
                <a:prstGeom prst="upArrow">
                  <a:avLst>
                    <a:gd name="adj1" fmla="val 50204"/>
                    <a:gd name="adj2" fmla="val 52671"/>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grpSp>
          <p:grpSp>
            <p:nvGrpSpPr>
              <p:cNvPr id="13315" name="Group 220"/>
              <p:cNvGrpSpPr>
                <a:grpSpLocks/>
              </p:cNvGrpSpPr>
              <p:nvPr/>
            </p:nvGrpSpPr>
            <p:grpSpPr bwMode="auto">
              <a:xfrm>
                <a:off x="1371" y="2810"/>
                <a:ext cx="352" cy="352"/>
                <a:chOff x="2290" y="2810"/>
                <a:chExt cx="352" cy="352"/>
              </a:xfrm>
            </p:grpSpPr>
            <p:sp>
              <p:nvSpPr>
                <p:cNvPr id="13413" name="Oval 221"/>
                <p:cNvSpPr>
                  <a:spLocks noChangeArrowheads="1"/>
                </p:cNvSpPr>
                <p:nvPr/>
              </p:nvSpPr>
              <p:spPr bwMode="auto">
                <a:xfrm>
                  <a:off x="2416" y="2938"/>
                  <a:ext cx="96" cy="96"/>
                </a:xfrm>
                <a:prstGeom prst="ellipse">
                  <a:avLst/>
                </a:prstGeom>
                <a:solidFill>
                  <a:srgbClr val="000000"/>
                </a:solidFill>
                <a:ln w="19050" algn="ctr">
                  <a:solidFill>
                    <a:schemeClr val="hlink"/>
                  </a:solidFill>
                  <a:round/>
                  <a:headEnd/>
                  <a:tailEnd/>
                </a:ln>
              </p:spPr>
              <p:txBody>
                <a:bodyPr lIns="82124" tIns="41061" rIns="82124" bIns="41061" anchor="ctr">
                  <a:spAutoFit/>
                </a:bodyPr>
                <a:lstStyle/>
                <a:p>
                  <a:pPr algn="ctr" eaLnBrk="0" hangingPunct="0">
                    <a:lnSpc>
                      <a:spcPct val="90000"/>
                    </a:lnSpc>
                  </a:pPr>
                  <a:endParaRPr lang="en-US"/>
                </a:p>
              </p:txBody>
            </p:sp>
            <p:sp>
              <p:nvSpPr>
                <p:cNvPr id="13414" name="Oval 222"/>
                <p:cNvSpPr>
                  <a:spLocks noChangeArrowheads="1"/>
                </p:cNvSpPr>
                <p:nvPr/>
              </p:nvSpPr>
              <p:spPr bwMode="auto">
                <a:xfrm>
                  <a:off x="2290" y="2810"/>
                  <a:ext cx="352" cy="352"/>
                </a:xfrm>
                <a:prstGeom prst="ellipse">
                  <a:avLst/>
                </a:prstGeom>
                <a:solidFill>
                  <a:srgbClr val="000000"/>
                </a:solidFill>
                <a:ln w="25400" algn="ctr">
                  <a:solidFill>
                    <a:schemeClr val="hlink"/>
                  </a:solidFill>
                  <a:round/>
                  <a:headEnd/>
                  <a:tailEnd/>
                </a:ln>
              </p:spPr>
              <p:txBody>
                <a:bodyPr lIns="82124" tIns="41061" rIns="82124" bIns="41061" anchor="ctr">
                  <a:spAutoFit/>
                </a:bodyPr>
                <a:lstStyle/>
                <a:p>
                  <a:pPr algn="ctr" eaLnBrk="0" hangingPunct="0">
                    <a:lnSpc>
                      <a:spcPct val="90000"/>
                    </a:lnSpc>
                  </a:pPr>
                  <a:endParaRPr lang="en-US"/>
                </a:p>
              </p:txBody>
            </p:sp>
            <p:sp>
              <p:nvSpPr>
                <p:cNvPr id="13415" name="AutoShape 223"/>
                <p:cNvSpPr>
                  <a:spLocks noChangeArrowheads="1"/>
                </p:cNvSpPr>
                <p:nvPr/>
              </p:nvSpPr>
              <p:spPr bwMode="auto">
                <a:xfrm rot="-5400000">
                  <a:off x="2341" y="2996"/>
                  <a:ext cx="144" cy="88"/>
                </a:xfrm>
                <a:prstGeom prst="parallelogram">
                  <a:avLst>
                    <a:gd name="adj" fmla="val 43689"/>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3416" name="AutoShape 224"/>
                <p:cNvSpPr>
                  <a:spLocks noChangeArrowheads="1"/>
                </p:cNvSpPr>
                <p:nvPr/>
              </p:nvSpPr>
              <p:spPr bwMode="auto">
                <a:xfrm rot="5400000" flipH="1">
                  <a:off x="2429" y="2996"/>
                  <a:ext cx="144" cy="88"/>
                </a:xfrm>
                <a:prstGeom prst="parallelogram">
                  <a:avLst>
                    <a:gd name="adj" fmla="val 43689"/>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3417" name="AutoShape 225"/>
                <p:cNvSpPr>
                  <a:spLocks noChangeArrowheads="1"/>
                </p:cNvSpPr>
                <p:nvPr/>
              </p:nvSpPr>
              <p:spPr bwMode="auto">
                <a:xfrm rot="7818356" flipH="1">
                  <a:off x="2472" y="2871"/>
                  <a:ext cx="105" cy="96"/>
                </a:xfrm>
                <a:prstGeom prst="parallelogram">
                  <a:avLst>
                    <a:gd name="adj" fmla="val 29202"/>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3418" name="AutoShape 226"/>
                <p:cNvSpPr>
                  <a:spLocks noChangeArrowheads="1"/>
                </p:cNvSpPr>
                <p:nvPr/>
              </p:nvSpPr>
              <p:spPr bwMode="auto">
                <a:xfrm rot="-5400000">
                  <a:off x="2356" y="3004"/>
                  <a:ext cx="113" cy="71"/>
                </a:xfrm>
                <a:prstGeom prst="parallelogram">
                  <a:avLst>
                    <a:gd name="adj" fmla="val 42493"/>
                  </a:avLst>
                </a:prstGeom>
                <a:solidFill>
                  <a:srgbClr val="000000"/>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3419" name="AutoShape 227"/>
                <p:cNvSpPr>
                  <a:spLocks noChangeArrowheads="1"/>
                </p:cNvSpPr>
                <p:nvPr/>
              </p:nvSpPr>
              <p:spPr bwMode="auto">
                <a:xfrm rot="7818356" flipH="1">
                  <a:off x="2486" y="2881"/>
                  <a:ext cx="79" cy="75"/>
                </a:xfrm>
                <a:prstGeom prst="parallelogram">
                  <a:avLst>
                    <a:gd name="adj" fmla="val 28123"/>
                  </a:avLst>
                </a:prstGeom>
                <a:solidFill>
                  <a:srgbClr val="000000"/>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3420" name="AutoShape 228"/>
                <p:cNvSpPr>
                  <a:spLocks noChangeArrowheads="1"/>
                </p:cNvSpPr>
                <p:nvPr/>
              </p:nvSpPr>
              <p:spPr bwMode="auto">
                <a:xfrm>
                  <a:off x="2395" y="2864"/>
                  <a:ext cx="117" cy="112"/>
                </a:xfrm>
                <a:prstGeom prst="upArrow">
                  <a:avLst>
                    <a:gd name="adj1" fmla="val 50204"/>
                    <a:gd name="adj2" fmla="val 52671"/>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grpSp>
          <p:grpSp>
            <p:nvGrpSpPr>
              <p:cNvPr id="13316" name="Group 229"/>
              <p:cNvGrpSpPr>
                <a:grpSpLocks/>
              </p:cNvGrpSpPr>
              <p:nvPr/>
            </p:nvGrpSpPr>
            <p:grpSpPr bwMode="auto">
              <a:xfrm>
                <a:off x="370" y="2810"/>
                <a:ext cx="352" cy="352"/>
                <a:chOff x="370" y="2810"/>
                <a:chExt cx="352" cy="352"/>
              </a:xfrm>
            </p:grpSpPr>
            <p:sp>
              <p:nvSpPr>
                <p:cNvPr id="13407" name="Oval 230"/>
                <p:cNvSpPr>
                  <a:spLocks noChangeArrowheads="1"/>
                </p:cNvSpPr>
                <p:nvPr/>
              </p:nvSpPr>
              <p:spPr bwMode="auto">
                <a:xfrm>
                  <a:off x="370" y="2810"/>
                  <a:ext cx="352" cy="352"/>
                </a:xfrm>
                <a:prstGeom prst="ellipse">
                  <a:avLst/>
                </a:prstGeom>
                <a:solidFill>
                  <a:srgbClr val="000000"/>
                </a:solidFill>
                <a:ln w="25400" algn="ctr">
                  <a:solidFill>
                    <a:schemeClr val="hlink"/>
                  </a:solidFill>
                  <a:round/>
                  <a:headEnd/>
                  <a:tailEnd/>
                </a:ln>
              </p:spPr>
              <p:txBody>
                <a:bodyPr lIns="82124" tIns="41061" rIns="82124" bIns="41061" anchor="ctr">
                  <a:spAutoFit/>
                </a:bodyPr>
                <a:lstStyle/>
                <a:p>
                  <a:pPr algn="ctr" eaLnBrk="0" hangingPunct="0">
                    <a:lnSpc>
                      <a:spcPct val="90000"/>
                    </a:lnSpc>
                  </a:pPr>
                  <a:endParaRPr lang="en-US"/>
                </a:p>
              </p:txBody>
            </p:sp>
            <p:grpSp>
              <p:nvGrpSpPr>
                <p:cNvPr id="13319" name="Group 231"/>
                <p:cNvGrpSpPr>
                  <a:grpSpLocks/>
                </p:cNvGrpSpPr>
                <p:nvPr/>
              </p:nvGrpSpPr>
              <p:grpSpPr bwMode="auto">
                <a:xfrm>
                  <a:off x="461" y="2877"/>
                  <a:ext cx="173" cy="191"/>
                  <a:chOff x="451" y="2887"/>
                  <a:chExt cx="173" cy="191"/>
                </a:xfrm>
              </p:grpSpPr>
              <p:sp>
                <p:nvSpPr>
                  <p:cNvPr id="13409" name="Rectangle 232"/>
                  <p:cNvSpPr>
                    <a:spLocks noChangeArrowheads="1"/>
                  </p:cNvSpPr>
                  <p:nvPr/>
                </p:nvSpPr>
                <p:spPr bwMode="auto">
                  <a:xfrm>
                    <a:off x="451" y="2924"/>
                    <a:ext cx="154" cy="154"/>
                  </a:xfrm>
                  <a:prstGeom prst="rect">
                    <a:avLst/>
                  </a:prstGeom>
                  <a:solidFill>
                    <a:srgbClr val="000000"/>
                  </a:solidFill>
                  <a:ln w="25400" algn="ctr">
                    <a:solidFill>
                      <a:srgbClr val="FFFFFF"/>
                    </a:solidFill>
                    <a:miter lim="800000"/>
                    <a:headEnd/>
                    <a:tailEnd/>
                  </a:ln>
                </p:spPr>
                <p:txBody>
                  <a:bodyPr lIns="82124" tIns="41061" rIns="82124" bIns="41061" anchor="ctr">
                    <a:spAutoFit/>
                  </a:bodyPr>
                  <a:lstStyle/>
                  <a:p>
                    <a:pPr algn="ctr" eaLnBrk="0" hangingPunct="0">
                      <a:lnSpc>
                        <a:spcPct val="90000"/>
                      </a:lnSpc>
                    </a:pPr>
                    <a:endParaRPr lang="en-US"/>
                  </a:p>
                </p:txBody>
              </p:sp>
              <p:sp>
                <p:nvSpPr>
                  <p:cNvPr id="13410" name="Rectangle 233"/>
                  <p:cNvSpPr>
                    <a:spLocks noChangeArrowheads="1"/>
                  </p:cNvSpPr>
                  <p:nvPr/>
                </p:nvSpPr>
                <p:spPr bwMode="auto">
                  <a:xfrm rot="2528255">
                    <a:off x="551" y="2889"/>
                    <a:ext cx="73" cy="160"/>
                  </a:xfrm>
                  <a:prstGeom prst="rect">
                    <a:avLst/>
                  </a:prstGeom>
                  <a:solidFill>
                    <a:srgbClr val="000000"/>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3411" name="Rectangle 234"/>
                  <p:cNvSpPr>
                    <a:spLocks noChangeArrowheads="1"/>
                  </p:cNvSpPr>
                  <p:nvPr/>
                </p:nvSpPr>
                <p:spPr bwMode="auto">
                  <a:xfrm rot="13324893" flipH="1">
                    <a:off x="475" y="2973"/>
                    <a:ext cx="100" cy="43"/>
                  </a:xfrm>
                  <a:prstGeom prst="rect">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3412" name="Rectangle 235"/>
                  <p:cNvSpPr>
                    <a:spLocks noChangeArrowheads="1"/>
                  </p:cNvSpPr>
                  <p:nvPr/>
                </p:nvSpPr>
                <p:spPr bwMode="auto">
                  <a:xfrm rot="7924893" flipH="1">
                    <a:off x="505" y="2947"/>
                    <a:ext cx="164" cy="43"/>
                  </a:xfrm>
                  <a:prstGeom prst="rect">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grpSp>
          </p:grpSp>
        </p:grpSp>
        <p:grpSp>
          <p:nvGrpSpPr>
            <p:cNvPr id="13320" name="Group 236"/>
            <p:cNvGrpSpPr>
              <a:grpSpLocks/>
            </p:cNvGrpSpPr>
            <p:nvPr/>
          </p:nvGrpSpPr>
          <p:grpSpPr bwMode="auto">
            <a:xfrm>
              <a:off x="5760" y="2420"/>
              <a:ext cx="5760" cy="1596"/>
              <a:chOff x="0" y="2420"/>
              <a:chExt cx="5760" cy="1596"/>
            </a:xfrm>
          </p:grpSpPr>
          <p:grpSp>
            <p:nvGrpSpPr>
              <p:cNvPr id="13331" name="Group 237"/>
              <p:cNvGrpSpPr>
                <a:grpSpLocks/>
              </p:cNvGrpSpPr>
              <p:nvPr/>
            </p:nvGrpSpPr>
            <p:grpSpPr bwMode="auto">
              <a:xfrm>
                <a:off x="0" y="2986"/>
                <a:ext cx="460" cy="487"/>
                <a:chOff x="0" y="2986"/>
                <a:chExt cx="6384" cy="487"/>
              </a:xfrm>
            </p:grpSpPr>
            <p:sp>
              <p:nvSpPr>
                <p:cNvPr id="13390" name="Line 238"/>
                <p:cNvSpPr>
                  <a:spLocks noChangeShapeType="1"/>
                </p:cNvSpPr>
                <p:nvPr/>
              </p:nvSpPr>
              <p:spPr bwMode="auto">
                <a:xfrm>
                  <a:off x="0" y="3473"/>
                  <a:ext cx="6384" cy="0"/>
                </a:xfrm>
                <a:prstGeom prst="line">
                  <a:avLst/>
                </a:prstGeom>
                <a:noFill/>
                <a:ln w="25400">
                  <a:solidFill>
                    <a:srgbClr val="A0C02A"/>
                  </a:solidFill>
                  <a:round/>
                  <a:headEnd/>
                  <a:tailEnd/>
                </a:ln>
              </p:spPr>
              <p:txBody>
                <a:bodyPr lIns="82124" tIns="41061" rIns="82124" bIns="41061" anchor="ctr">
                  <a:spAutoFit/>
                </a:bodyPr>
                <a:lstStyle/>
                <a:p>
                  <a:endParaRPr lang="en-US"/>
                </a:p>
              </p:txBody>
            </p:sp>
            <p:sp>
              <p:nvSpPr>
                <p:cNvPr id="13391" name="Line 239"/>
                <p:cNvSpPr>
                  <a:spLocks noChangeShapeType="1"/>
                </p:cNvSpPr>
                <p:nvPr/>
              </p:nvSpPr>
              <p:spPr bwMode="auto">
                <a:xfrm>
                  <a:off x="0" y="2986"/>
                  <a:ext cx="6384" cy="0"/>
                </a:xfrm>
                <a:prstGeom prst="line">
                  <a:avLst/>
                </a:prstGeom>
                <a:noFill/>
                <a:ln w="25400">
                  <a:solidFill>
                    <a:schemeClr val="hlink"/>
                  </a:solidFill>
                  <a:round/>
                  <a:headEnd/>
                  <a:tailEnd/>
                </a:ln>
              </p:spPr>
              <p:txBody>
                <a:bodyPr lIns="82124" tIns="41061" rIns="82124" bIns="41061" anchor="ctr">
                  <a:spAutoFit/>
                </a:bodyPr>
                <a:lstStyle/>
                <a:p>
                  <a:endParaRPr lang="en-US"/>
                </a:p>
              </p:txBody>
            </p:sp>
          </p:grpSp>
          <p:sp>
            <p:nvSpPr>
              <p:cNvPr id="13340" name="AutoShape 240"/>
              <p:cNvSpPr>
                <a:spLocks noChangeArrowheads="1"/>
              </p:cNvSpPr>
              <p:nvPr/>
            </p:nvSpPr>
            <p:spPr bwMode="auto">
              <a:xfrm>
                <a:off x="336" y="2816"/>
                <a:ext cx="786" cy="336"/>
              </a:xfrm>
              <a:prstGeom prst="roundRect">
                <a:avLst>
                  <a:gd name="adj" fmla="val 50000"/>
                </a:avLst>
              </a:prstGeom>
              <a:solidFill>
                <a:srgbClr val="000000"/>
              </a:solidFill>
              <a:ln w="25400" algn="ctr">
                <a:solidFill>
                  <a:schemeClr val="hlink"/>
                </a:solidFill>
                <a:round/>
                <a:headEnd/>
                <a:tailEnd/>
              </a:ln>
            </p:spPr>
            <p:txBody>
              <a:bodyPr lIns="82124" tIns="41061" rIns="82124" bIns="41061" anchor="ctr">
                <a:spAutoFit/>
              </a:bodyPr>
              <a:lstStyle/>
              <a:p>
                <a:pPr algn="ctr" eaLnBrk="0" hangingPunct="0">
                  <a:lnSpc>
                    <a:spcPct val="90000"/>
                  </a:lnSpc>
                </a:pPr>
                <a:endParaRPr lang="en-US"/>
              </a:p>
            </p:txBody>
          </p:sp>
          <p:sp>
            <p:nvSpPr>
              <p:cNvPr id="13341" name="AutoShape 241"/>
              <p:cNvSpPr>
                <a:spLocks noChangeArrowheads="1"/>
              </p:cNvSpPr>
              <p:nvPr/>
            </p:nvSpPr>
            <p:spPr bwMode="auto">
              <a:xfrm>
                <a:off x="336" y="3323"/>
                <a:ext cx="786" cy="300"/>
              </a:xfrm>
              <a:prstGeom prst="roundRect">
                <a:avLst>
                  <a:gd name="adj" fmla="val 50000"/>
                </a:avLst>
              </a:prstGeom>
              <a:solidFill>
                <a:srgbClr val="000000"/>
              </a:solidFill>
              <a:ln w="25400" algn="ctr">
                <a:solidFill>
                  <a:srgbClr val="A0C02A"/>
                </a:solidFill>
                <a:round/>
                <a:headEnd/>
                <a:tailEnd/>
              </a:ln>
            </p:spPr>
            <p:txBody>
              <a:bodyPr lIns="82124" tIns="41061" rIns="82124" bIns="41061" anchor="ctr">
                <a:spAutoFit/>
              </a:bodyPr>
              <a:lstStyle/>
              <a:p>
                <a:pPr algn="ctr" eaLnBrk="0" hangingPunct="0">
                  <a:lnSpc>
                    <a:spcPct val="90000"/>
                  </a:lnSpc>
                </a:pPr>
                <a:endParaRPr lang="en-US"/>
              </a:p>
            </p:txBody>
          </p:sp>
          <p:sp>
            <p:nvSpPr>
              <p:cNvPr id="13342" name="Rectangle 242"/>
              <p:cNvSpPr>
                <a:spLocks noChangeArrowheads="1"/>
              </p:cNvSpPr>
              <p:nvPr/>
            </p:nvSpPr>
            <p:spPr bwMode="auto">
              <a:xfrm>
                <a:off x="516" y="2817"/>
                <a:ext cx="1271" cy="800"/>
              </a:xfrm>
              <a:prstGeom prst="rect">
                <a:avLst/>
              </a:prstGeom>
              <a:solidFill>
                <a:srgbClr val="000000"/>
              </a:soli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3343" name="Rectangle 243"/>
              <p:cNvSpPr>
                <a:spLocks noChangeArrowheads="1"/>
              </p:cNvSpPr>
              <p:nvPr/>
            </p:nvSpPr>
            <p:spPr bwMode="auto">
              <a:xfrm>
                <a:off x="0" y="2991"/>
                <a:ext cx="1271" cy="473"/>
              </a:xfrm>
              <a:prstGeom prst="rect">
                <a:avLst/>
              </a:prstGeom>
              <a:solidFill>
                <a:srgbClr val="000000"/>
              </a:soli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3344" name="Line 244"/>
              <p:cNvSpPr>
                <a:spLocks noChangeShapeType="1"/>
              </p:cNvSpPr>
              <p:nvPr/>
            </p:nvSpPr>
            <p:spPr bwMode="auto">
              <a:xfrm>
                <a:off x="467" y="3623"/>
                <a:ext cx="5293" cy="0"/>
              </a:xfrm>
              <a:prstGeom prst="line">
                <a:avLst/>
              </a:prstGeom>
              <a:noFill/>
              <a:ln w="25400">
                <a:solidFill>
                  <a:srgbClr val="A0C02A"/>
                </a:solidFill>
                <a:round/>
                <a:headEnd/>
                <a:tailEnd/>
              </a:ln>
            </p:spPr>
            <p:txBody>
              <a:bodyPr lIns="82124" tIns="41061" rIns="82124" bIns="41061" anchor="ctr">
                <a:spAutoFit/>
              </a:bodyPr>
              <a:lstStyle/>
              <a:p>
                <a:endParaRPr lang="en-US"/>
              </a:p>
            </p:txBody>
          </p:sp>
          <p:sp>
            <p:nvSpPr>
              <p:cNvPr id="13345" name="Text Box 245"/>
              <p:cNvSpPr txBox="1">
                <a:spLocks noChangeArrowheads="1"/>
              </p:cNvSpPr>
              <p:nvPr/>
            </p:nvSpPr>
            <p:spPr bwMode="auto">
              <a:xfrm>
                <a:off x="4283" y="3722"/>
                <a:ext cx="1345" cy="294"/>
              </a:xfrm>
              <a:prstGeom prst="rect">
                <a:avLst/>
              </a:prstGeom>
              <a:noFill/>
              <a:ln w="9525" algn="ctr">
                <a:noFill/>
                <a:miter lim="800000"/>
                <a:headEnd/>
                <a:tailEnd/>
              </a:ln>
            </p:spPr>
            <p:txBody>
              <a:bodyPr lIns="82124" tIns="41061" rIns="82124" bIns="41061">
                <a:spAutoFit/>
              </a:bodyPr>
              <a:lstStyle/>
              <a:p>
                <a:pPr algn="l" defTabSz="814388" eaLnBrk="0" hangingPunct="0">
                  <a:lnSpc>
                    <a:spcPct val="90000"/>
                  </a:lnSpc>
                  <a:spcBef>
                    <a:spcPct val="50000"/>
                  </a:spcBef>
                </a:pPr>
                <a:r>
                  <a:rPr lang="en-US" sz="1400" dirty="0">
                    <a:solidFill>
                      <a:srgbClr val="FFFFFF"/>
                    </a:solidFill>
                  </a:rPr>
                  <a:t>Certified Internetwork Expert (</a:t>
                </a:r>
                <a:r>
                  <a:rPr lang="en-US" sz="1400" dirty="0" err="1">
                    <a:solidFill>
                      <a:srgbClr val="FFFFFF"/>
                    </a:solidFill>
                  </a:rPr>
                  <a:t>CCIE</a:t>
                </a:r>
                <a:r>
                  <a:rPr lang="en-US" sz="1400" dirty="0">
                    <a:solidFill>
                      <a:srgbClr val="FFFFFF"/>
                    </a:solidFill>
                  </a:rPr>
                  <a:t>) program</a:t>
                </a:r>
              </a:p>
            </p:txBody>
          </p:sp>
          <p:sp>
            <p:nvSpPr>
              <p:cNvPr id="13346" name="Text Box 246"/>
              <p:cNvSpPr txBox="1">
                <a:spLocks noChangeArrowheads="1"/>
              </p:cNvSpPr>
              <p:nvPr/>
            </p:nvSpPr>
            <p:spPr bwMode="auto">
              <a:xfrm>
                <a:off x="1969" y="3722"/>
                <a:ext cx="1619" cy="294"/>
              </a:xfrm>
              <a:prstGeom prst="rect">
                <a:avLst/>
              </a:prstGeom>
              <a:noFill/>
              <a:ln w="9525" algn="ctr">
                <a:noFill/>
                <a:miter lim="800000"/>
                <a:headEnd/>
                <a:tailEnd/>
              </a:ln>
            </p:spPr>
            <p:txBody>
              <a:bodyPr lIns="82124" tIns="41061" rIns="82124" bIns="41061">
                <a:spAutoFit/>
              </a:bodyPr>
              <a:lstStyle/>
              <a:p>
                <a:pPr algn="l" defTabSz="814388" eaLnBrk="0" hangingPunct="0">
                  <a:lnSpc>
                    <a:spcPct val="90000"/>
                  </a:lnSpc>
                  <a:spcBef>
                    <a:spcPct val="50000"/>
                  </a:spcBef>
                </a:pPr>
                <a:r>
                  <a:rPr lang="en-US" sz="1400">
                    <a:solidFill>
                      <a:srgbClr val="FFFFFF"/>
                    </a:solidFill>
                  </a:rPr>
                  <a:t>Belgium, Mexico, Hong Kong</a:t>
                </a:r>
                <a:br>
                  <a:rPr lang="en-US" sz="1400">
                    <a:solidFill>
                      <a:srgbClr val="FFFFFF"/>
                    </a:solidFill>
                  </a:rPr>
                </a:br>
                <a:r>
                  <a:rPr lang="en-US" sz="1400">
                    <a:solidFill>
                      <a:srgbClr val="FFFFFF"/>
                    </a:solidFill>
                  </a:rPr>
                  <a:t>offices open</a:t>
                </a:r>
              </a:p>
            </p:txBody>
          </p:sp>
          <p:sp>
            <p:nvSpPr>
              <p:cNvPr id="13347" name="Line 247"/>
              <p:cNvSpPr>
                <a:spLocks noChangeShapeType="1"/>
              </p:cNvSpPr>
              <p:nvPr/>
            </p:nvSpPr>
            <p:spPr bwMode="auto">
              <a:xfrm>
                <a:off x="643" y="3217"/>
                <a:ext cx="5117" cy="0"/>
              </a:xfrm>
              <a:prstGeom prst="line">
                <a:avLst/>
              </a:prstGeom>
              <a:noFill/>
              <a:ln w="25400">
                <a:solidFill>
                  <a:srgbClr val="EE6804"/>
                </a:solidFill>
                <a:round/>
                <a:headEnd/>
                <a:tailEnd/>
              </a:ln>
            </p:spPr>
            <p:txBody>
              <a:bodyPr lIns="82124" tIns="41061" rIns="82124" bIns="41061" anchor="ctr">
                <a:spAutoFit/>
              </a:bodyPr>
              <a:lstStyle/>
              <a:p>
                <a:endParaRPr lang="en-US"/>
              </a:p>
            </p:txBody>
          </p:sp>
          <p:grpSp>
            <p:nvGrpSpPr>
              <p:cNvPr id="13332" name="Group 248"/>
              <p:cNvGrpSpPr>
                <a:grpSpLocks/>
              </p:cNvGrpSpPr>
              <p:nvPr/>
            </p:nvGrpSpPr>
            <p:grpSpPr bwMode="auto">
              <a:xfrm>
                <a:off x="574" y="3131"/>
                <a:ext cx="786" cy="173"/>
                <a:chOff x="3126" y="3591"/>
                <a:chExt cx="786" cy="173"/>
              </a:xfrm>
            </p:grpSpPr>
            <p:sp>
              <p:nvSpPr>
                <p:cNvPr id="13388" name="AutoShape 249"/>
                <p:cNvSpPr>
                  <a:spLocks noChangeArrowheads="1"/>
                </p:cNvSpPr>
                <p:nvPr/>
              </p:nvSpPr>
              <p:spPr bwMode="auto">
                <a:xfrm>
                  <a:off x="3126" y="3594"/>
                  <a:ext cx="786" cy="162"/>
                </a:xfrm>
                <a:prstGeom prst="roundRect">
                  <a:avLst>
                    <a:gd name="adj" fmla="val 50000"/>
                  </a:avLst>
                </a:prstGeom>
                <a:solidFill>
                  <a:srgbClr val="000000"/>
                </a:solidFill>
                <a:ln w="25400" algn="ctr">
                  <a:solidFill>
                    <a:srgbClr val="EE6804"/>
                  </a:solidFill>
                  <a:round/>
                  <a:headEnd/>
                  <a:tailEnd/>
                </a:ln>
              </p:spPr>
              <p:txBody>
                <a:bodyPr lIns="82124" tIns="41061" rIns="82124" bIns="41061" anchor="ctr">
                  <a:spAutoFit/>
                </a:bodyPr>
                <a:lstStyle/>
                <a:p>
                  <a:pPr algn="ctr" eaLnBrk="0" hangingPunct="0">
                    <a:lnSpc>
                      <a:spcPct val="90000"/>
                    </a:lnSpc>
                  </a:pPr>
                  <a:endParaRPr lang="en-US"/>
                </a:p>
              </p:txBody>
            </p:sp>
            <p:sp>
              <p:nvSpPr>
                <p:cNvPr id="13389" name="Text Box 250"/>
                <p:cNvSpPr txBox="1">
                  <a:spLocks noChangeArrowheads="1"/>
                </p:cNvSpPr>
                <p:nvPr/>
              </p:nvSpPr>
              <p:spPr bwMode="auto">
                <a:xfrm>
                  <a:off x="3170" y="3591"/>
                  <a:ext cx="701"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EE6804"/>
                      </a:solidFill>
                    </a:rPr>
                    <a:t>Acquisitions</a:t>
                  </a:r>
                </a:p>
              </p:txBody>
            </p:sp>
          </p:grpSp>
          <p:grpSp>
            <p:nvGrpSpPr>
              <p:cNvPr id="13333" name="Group 251"/>
              <p:cNvGrpSpPr>
                <a:grpSpLocks/>
              </p:cNvGrpSpPr>
              <p:nvPr/>
            </p:nvGrpSpPr>
            <p:grpSpPr bwMode="auto">
              <a:xfrm>
                <a:off x="2810" y="3537"/>
                <a:ext cx="786" cy="173"/>
                <a:chOff x="762" y="3429"/>
                <a:chExt cx="786" cy="173"/>
              </a:xfrm>
            </p:grpSpPr>
            <p:sp>
              <p:nvSpPr>
                <p:cNvPr id="13386" name="AutoShape 252"/>
                <p:cNvSpPr>
                  <a:spLocks noChangeArrowheads="1"/>
                </p:cNvSpPr>
                <p:nvPr/>
              </p:nvSpPr>
              <p:spPr bwMode="auto">
                <a:xfrm>
                  <a:off x="762" y="3434"/>
                  <a:ext cx="786" cy="162"/>
                </a:xfrm>
                <a:prstGeom prst="roundRect">
                  <a:avLst>
                    <a:gd name="adj" fmla="val 50000"/>
                  </a:avLst>
                </a:prstGeom>
                <a:solidFill>
                  <a:srgbClr val="000000"/>
                </a:solidFill>
                <a:ln w="25400" algn="ctr">
                  <a:solidFill>
                    <a:srgbClr val="A0C02A"/>
                  </a:solidFill>
                  <a:round/>
                  <a:headEnd/>
                  <a:tailEnd/>
                </a:ln>
              </p:spPr>
              <p:txBody>
                <a:bodyPr lIns="82124" tIns="41061" rIns="82124" bIns="41061" anchor="ctr">
                  <a:spAutoFit/>
                </a:bodyPr>
                <a:lstStyle/>
                <a:p>
                  <a:pPr algn="ctr" eaLnBrk="0" hangingPunct="0">
                    <a:lnSpc>
                      <a:spcPct val="90000"/>
                    </a:lnSpc>
                  </a:pPr>
                  <a:endParaRPr lang="en-US"/>
                </a:p>
              </p:txBody>
            </p:sp>
            <p:sp>
              <p:nvSpPr>
                <p:cNvPr id="13387" name="Text Box 253"/>
                <p:cNvSpPr txBox="1">
                  <a:spLocks noChangeArrowheads="1"/>
                </p:cNvSpPr>
                <p:nvPr/>
              </p:nvSpPr>
              <p:spPr bwMode="auto">
                <a:xfrm>
                  <a:off x="966" y="3429"/>
                  <a:ext cx="377"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A0C02A"/>
                      </a:solidFill>
                    </a:rPr>
                    <a:t>Facts</a:t>
                  </a:r>
                </a:p>
              </p:txBody>
            </p:sp>
          </p:grpSp>
          <p:sp>
            <p:nvSpPr>
              <p:cNvPr id="13350" name="Line 254"/>
              <p:cNvSpPr>
                <a:spLocks noChangeShapeType="1"/>
              </p:cNvSpPr>
              <p:nvPr/>
            </p:nvSpPr>
            <p:spPr bwMode="auto">
              <a:xfrm>
                <a:off x="477" y="2816"/>
                <a:ext cx="5283" cy="0"/>
              </a:xfrm>
              <a:prstGeom prst="line">
                <a:avLst/>
              </a:prstGeom>
              <a:noFill/>
              <a:ln w="25400">
                <a:solidFill>
                  <a:schemeClr val="hlink"/>
                </a:solidFill>
                <a:round/>
                <a:headEnd/>
                <a:tailEnd/>
              </a:ln>
            </p:spPr>
            <p:txBody>
              <a:bodyPr lIns="82124" tIns="41061" rIns="82124" bIns="41061" anchor="ctr">
                <a:spAutoFit/>
              </a:bodyPr>
              <a:lstStyle/>
              <a:p>
                <a:endParaRPr lang="en-US"/>
              </a:p>
            </p:txBody>
          </p:sp>
          <p:grpSp>
            <p:nvGrpSpPr>
              <p:cNvPr id="13334" name="Group 255"/>
              <p:cNvGrpSpPr>
                <a:grpSpLocks/>
              </p:cNvGrpSpPr>
              <p:nvPr/>
            </p:nvGrpSpPr>
            <p:grpSpPr bwMode="auto">
              <a:xfrm>
                <a:off x="4461" y="2732"/>
                <a:ext cx="786" cy="173"/>
                <a:chOff x="2172" y="3591"/>
                <a:chExt cx="786" cy="173"/>
              </a:xfrm>
            </p:grpSpPr>
            <p:sp>
              <p:nvSpPr>
                <p:cNvPr id="13384" name="AutoShape 256"/>
                <p:cNvSpPr>
                  <a:spLocks noChangeArrowheads="1"/>
                </p:cNvSpPr>
                <p:nvPr/>
              </p:nvSpPr>
              <p:spPr bwMode="auto">
                <a:xfrm>
                  <a:off x="2172" y="3594"/>
                  <a:ext cx="786" cy="162"/>
                </a:xfrm>
                <a:prstGeom prst="roundRect">
                  <a:avLst>
                    <a:gd name="adj" fmla="val 50000"/>
                  </a:avLst>
                </a:prstGeom>
                <a:solidFill>
                  <a:srgbClr val="000000"/>
                </a:solidFill>
                <a:ln w="25400" algn="ctr">
                  <a:solidFill>
                    <a:schemeClr val="hlink"/>
                  </a:solidFill>
                  <a:round/>
                  <a:headEnd/>
                  <a:tailEnd/>
                </a:ln>
              </p:spPr>
              <p:txBody>
                <a:bodyPr lIns="82124" tIns="41061" rIns="82124" bIns="41061" anchor="ctr">
                  <a:spAutoFit/>
                </a:bodyPr>
                <a:lstStyle/>
                <a:p>
                  <a:pPr algn="ctr" eaLnBrk="0" hangingPunct="0">
                    <a:lnSpc>
                      <a:spcPct val="90000"/>
                    </a:lnSpc>
                  </a:pPr>
                  <a:endParaRPr lang="en-US"/>
                </a:p>
              </p:txBody>
            </p:sp>
            <p:sp>
              <p:nvSpPr>
                <p:cNvPr id="13385" name="Text Box 257"/>
                <p:cNvSpPr txBox="1">
                  <a:spLocks noChangeArrowheads="1"/>
                </p:cNvSpPr>
                <p:nvPr/>
              </p:nvSpPr>
              <p:spPr bwMode="auto">
                <a:xfrm>
                  <a:off x="2256" y="3591"/>
                  <a:ext cx="619"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chemeClr val="hlink"/>
                      </a:solidFill>
                    </a:rPr>
                    <a:t>Innovation</a:t>
                  </a:r>
                </a:p>
              </p:txBody>
            </p:sp>
          </p:grpSp>
          <p:sp>
            <p:nvSpPr>
              <p:cNvPr id="13352" name="Text Box 258"/>
              <p:cNvSpPr txBox="1">
                <a:spLocks noChangeArrowheads="1"/>
              </p:cNvSpPr>
              <p:nvPr/>
            </p:nvSpPr>
            <p:spPr bwMode="auto">
              <a:xfrm>
                <a:off x="1260" y="2420"/>
                <a:ext cx="1040" cy="294"/>
              </a:xfrm>
              <a:prstGeom prst="rect">
                <a:avLst/>
              </a:prstGeom>
              <a:noFill/>
              <a:ln w="9525" algn="ctr">
                <a:noFill/>
                <a:miter lim="800000"/>
                <a:headEnd/>
                <a:tailEnd/>
              </a:ln>
            </p:spPr>
            <p:txBody>
              <a:bodyPr lIns="82124" tIns="41061" rIns="82124" bIns="41061" anchor="b">
                <a:spAutoFit/>
              </a:bodyPr>
              <a:lstStyle/>
              <a:p>
                <a:pPr algn="l" defTabSz="814388" eaLnBrk="0" hangingPunct="0">
                  <a:lnSpc>
                    <a:spcPct val="90000"/>
                  </a:lnSpc>
                  <a:spcBef>
                    <a:spcPct val="50000"/>
                  </a:spcBef>
                </a:pPr>
                <a:r>
                  <a:rPr lang="en-US" sz="1400">
                    <a:solidFill>
                      <a:srgbClr val="FFFFFF"/>
                    </a:solidFill>
                  </a:rPr>
                  <a:t>7000 Router Platform</a:t>
                </a:r>
              </a:p>
            </p:txBody>
          </p:sp>
          <p:grpSp>
            <p:nvGrpSpPr>
              <p:cNvPr id="13336" name="Group 259"/>
              <p:cNvGrpSpPr>
                <a:grpSpLocks/>
              </p:cNvGrpSpPr>
              <p:nvPr/>
            </p:nvGrpSpPr>
            <p:grpSpPr bwMode="auto">
              <a:xfrm>
                <a:off x="3810" y="3389"/>
                <a:ext cx="468" cy="468"/>
                <a:chOff x="10029" y="3615"/>
                <a:chExt cx="564" cy="564"/>
              </a:xfrm>
            </p:grpSpPr>
            <p:sp>
              <p:nvSpPr>
                <p:cNvPr id="13380" name="Oval 260"/>
                <p:cNvSpPr>
                  <a:spLocks noChangeArrowheads="1"/>
                </p:cNvSpPr>
                <p:nvPr/>
              </p:nvSpPr>
              <p:spPr bwMode="auto">
                <a:xfrm>
                  <a:off x="10275" y="3848"/>
                  <a:ext cx="96" cy="96"/>
                </a:xfrm>
                <a:prstGeom prst="ellipse">
                  <a:avLst/>
                </a:prstGeom>
                <a:solidFill>
                  <a:srgbClr val="000000"/>
                </a:solidFill>
                <a:ln w="19050" algn="ctr">
                  <a:solidFill>
                    <a:srgbClr val="A0C02A"/>
                  </a:solidFill>
                  <a:round/>
                  <a:headEnd/>
                  <a:tailEnd/>
                </a:ln>
              </p:spPr>
              <p:txBody>
                <a:bodyPr lIns="82124" tIns="41061" rIns="82124" bIns="41061" anchor="ctr">
                  <a:spAutoFit/>
                </a:bodyPr>
                <a:lstStyle/>
                <a:p>
                  <a:pPr algn="ctr" eaLnBrk="0" hangingPunct="0">
                    <a:lnSpc>
                      <a:spcPct val="90000"/>
                    </a:lnSpc>
                  </a:pPr>
                  <a:endParaRPr lang="en-US"/>
                </a:p>
              </p:txBody>
            </p:sp>
            <p:sp>
              <p:nvSpPr>
                <p:cNvPr id="13381" name="Oval 261"/>
                <p:cNvSpPr>
                  <a:spLocks noChangeArrowheads="1"/>
                </p:cNvSpPr>
                <p:nvPr/>
              </p:nvSpPr>
              <p:spPr bwMode="auto">
                <a:xfrm>
                  <a:off x="10029" y="3615"/>
                  <a:ext cx="564" cy="564"/>
                </a:xfrm>
                <a:prstGeom prst="ellipse">
                  <a:avLst/>
                </a:prstGeom>
                <a:solidFill>
                  <a:srgbClr val="000000"/>
                </a:solidFill>
                <a:ln w="19050" algn="ctr">
                  <a:solidFill>
                    <a:srgbClr val="A0C02A"/>
                  </a:solidFill>
                  <a:round/>
                  <a:headEnd/>
                  <a:tailEnd/>
                </a:ln>
              </p:spPr>
              <p:txBody>
                <a:bodyPr lIns="82124" tIns="41061" rIns="82124" bIns="41061" anchor="ctr">
                  <a:spAutoFit/>
                </a:bodyPr>
                <a:lstStyle/>
                <a:p>
                  <a:pPr algn="ctr" eaLnBrk="0" hangingPunct="0">
                    <a:lnSpc>
                      <a:spcPct val="90000"/>
                    </a:lnSpc>
                  </a:pPr>
                  <a:endParaRPr lang="en-US"/>
                </a:p>
              </p:txBody>
            </p:sp>
            <p:sp>
              <p:nvSpPr>
                <p:cNvPr id="13382" name="Oval 262"/>
                <p:cNvSpPr>
                  <a:spLocks noChangeArrowheads="1"/>
                </p:cNvSpPr>
                <p:nvPr/>
              </p:nvSpPr>
              <p:spPr bwMode="auto">
                <a:xfrm>
                  <a:off x="10067" y="3653"/>
                  <a:ext cx="488" cy="488"/>
                </a:xfrm>
                <a:prstGeom prst="ellipse">
                  <a:avLst/>
                </a:prstGeom>
                <a:noFill/>
                <a:ln w="12700" algn="ctr">
                  <a:solidFill>
                    <a:srgbClr val="FFFFFF"/>
                  </a:solidFill>
                  <a:round/>
                  <a:headEnd/>
                  <a:tailEnd/>
                </a:ln>
              </p:spPr>
              <p:txBody>
                <a:bodyPr lIns="82124" tIns="41061" rIns="82124" bIns="41061" anchor="ctr">
                  <a:spAutoFit/>
                </a:bodyPr>
                <a:lstStyle/>
                <a:p>
                  <a:pPr algn="ctr" eaLnBrk="0" hangingPunct="0">
                    <a:lnSpc>
                      <a:spcPct val="90000"/>
                    </a:lnSpc>
                  </a:pPr>
                  <a:endParaRPr lang="en-US"/>
                </a:p>
              </p:txBody>
            </p:sp>
            <p:pic>
              <p:nvPicPr>
                <p:cNvPr id="13383" name="Picture 263" descr="ccie"/>
                <p:cNvPicPr>
                  <a:picLocks noChangeAspect="1" noChangeArrowheads="1"/>
                </p:cNvPicPr>
                <p:nvPr/>
              </p:nvPicPr>
              <p:blipFill>
                <a:blip r:embed="rId5" cstate="print"/>
                <a:srcRect/>
                <a:stretch>
                  <a:fillRect/>
                </a:stretch>
              </p:blipFill>
              <p:spPr bwMode="auto">
                <a:xfrm>
                  <a:off x="10045" y="3649"/>
                  <a:ext cx="538" cy="508"/>
                </a:xfrm>
                <a:prstGeom prst="rect">
                  <a:avLst/>
                </a:prstGeom>
                <a:noFill/>
                <a:ln w="9525">
                  <a:noFill/>
                  <a:miter lim="800000"/>
                  <a:headEnd/>
                  <a:tailEnd/>
                </a:ln>
              </p:spPr>
            </p:pic>
          </p:grpSp>
          <p:sp>
            <p:nvSpPr>
              <p:cNvPr id="13354" name="Rectangle 264"/>
              <p:cNvSpPr>
                <a:spLocks noChangeArrowheads="1"/>
              </p:cNvSpPr>
              <p:nvPr/>
            </p:nvSpPr>
            <p:spPr bwMode="auto">
              <a:xfrm>
                <a:off x="524" y="3474"/>
                <a:ext cx="422" cy="300"/>
              </a:xfrm>
              <a:prstGeom prst="rect">
                <a:avLst/>
              </a:prstGeom>
              <a:solidFill>
                <a:srgbClr val="000000"/>
              </a:solidFill>
              <a:ln w="25400" algn="ctr">
                <a:solidFill>
                  <a:srgbClr val="A0C02A"/>
                </a:solidFill>
                <a:miter lim="800000"/>
                <a:headEnd/>
                <a:tailEnd/>
              </a:ln>
            </p:spPr>
            <p:txBody>
              <a:bodyPr lIns="82124" tIns="41061" rIns="82124" bIns="41061" anchor="ctr">
                <a:spAutoFit/>
              </a:bodyPr>
              <a:lstStyle/>
              <a:p>
                <a:pPr algn="ctr" eaLnBrk="0" hangingPunct="0">
                  <a:lnSpc>
                    <a:spcPct val="90000"/>
                  </a:lnSpc>
                </a:pPr>
                <a:endParaRPr lang="en-US"/>
              </a:p>
            </p:txBody>
          </p:sp>
          <p:sp>
            <p:nvSpPr>
              <p:cNvPr id="13355" name="Rectangle 265"/>
              <p:cNvSpPr>
                <a:spLocks noChangeArrowheads="1"/>
              </p:cNvSpPr>
              <p:nvPr/>
            </p:nvSpPr>
            <p:spPr bwMode="auto">
              <a:xfrm>
                <a:off x="1016" y="3474"/>
                <a:ext cx="422" cy="300"/>
              </a:xfrm>
              <a:prstGeom prst="rect">
                <a:avLst/>
              </a:prstGeom>
              <a:solidFill>
                <a:srgbClr val="000000"/>
              </a:solidFill>
              <a:ln w="25400" algn="ctr">
                <a:solidFill>
                  <a:srgbClr val="A0C02A"/>
                </a:solidFill>
                <a:miter lim="800000"/>
                <a:headEnd/>
                <a:tailEnd/>
              </a:ln>
            </p:spPr>
            <p:txBody>
              <a:bodyPr lIns="82124" tIns="41061" rIns="82124" bIns="41061" anchor="ctr">
                <a:spAutoFit/>
              </a:bodyPr>
              <a:lstStyle/>
              <a:p>
                <a:pPr algn="ctr" eaLnBrk="0" hangingPunct="0">
                  <a:lnSpc>
                    <a:spcPct val="90000"/>
                  </a:lnSpc>
                </a:pPr>
                <a:endParaRPr lang="en-US"/>
              </a:p>
            </p:txBody>
          </p:sp>
          <p:sp>
            <p:nvSpPr>
              <p:cNvPr id="13356" name="Rectangle 266"/>
              <p:cNvSpPr>
                <a:spLocks noChangeArrowheads="1"/>
              </p:cNvSpPr>
              <p:nvPr/>
            </p:nvSpPr>
            <p:spPr bwMode="auto">
              <a:xfrm>
                <a:off x="1508" y="3474"/>
                <a:ext cx="422" cy="300"/>
              </a:xfrm>
              <a:prstGeom prst="rect">
                <a:avLst/>
              </a:prstGeom>
              <a:solidFill>
                <a:srgbClr val="000000"/>
              </a:solidFill>
              <a:ln w="25400" algn="ctr">
                <a:solidFill>
                  <a:srgbClr val="A0C02A"/>
                </a:solidFill>
                <a:miter lim="800000"/>
                <a:headEnd/>
                <a:tailEnd/>
              </a:ln>
            </p:spPr>
            <p:txBody>
              <a:bodyPr lIns="82124" tIns="41061" rIns="82124" bIns="41061" anchor="ctr">
                <a:spAutoFit/>
              </a:bodyPr>
              <a:lstStyle/>
              <a:p>
                <a:pPr algn="ctr" eaLnBrk="0" hangingPunct="0">
                  <a:lnSpc>
                    <a:spcPct val="90000"/>
                  </a:lnSpc>
                </a:pPr>
                <a:endParaRPr lang="en-US"/>
              </a:p>
            </p:txBody>
          </p:sp>
          <p:grpSp>
            <p:nvGrpSpPr>
              <p:cNvPr id="13337" name="Group 267"/>
              <p:cNvGrpSpPr>
                <a:grpSpLocks/>
              </p:cNvGrpSpPr>
              <p:nvPr/>
            </p:nvGrpSpPr>
            <p:grpSpPr bwMode="auto">
              <a:xfrm>
                <a:off x="891" y="2630"/>
                <a:ext cx="352" cy="352"/>
                <a:chOff x="2290" y="2810"/>
                <a:chExt cx="352" cy="352"/>
              </a:xfrm>
            </p:grpSpPr>
            <p:sp>
              <p:nvSpPr>
                <p:cNvPr id="13372" name="Oval 268"/>
                <p:cNvSpPr>
                  <a:spLocks noChangeArrowheads="1"/>
                </p:cNvSpPr>
                <p:nvPr/>
              </p:nvSpPr>
              <p:spPr bwMode="auto">
                <a:xfrm>
                  <a:off x="2416" y="2938"/>
                  <a:ext cx="96" cy="96"/>
                </a:xfrm>
                <a:prstGeom prst="ellipse">
                  <a:avLst/>
                </a:prstGeom>
                <a:solidFill>
                  <a:srgbClr val="000000"/>
                </a:solidFill>
                <a:ln w="19050" algn="ctr">
                  <a:solidFill>
                    <a:schemeClr val="hlink"/>
                  </a:solidFill>
                  <a:round/>
                  <a:headEnd/>
                  <a:tailEnd/>
                </a:ln>
              </p:spPr>
              <p:txBody>
                <a:bodyPr lIns="82124" tIns="41061" rIns="82124" bIns="41061" anchor="ctr">
                  <a:spAutoFit/>
                </a:bodyPr>
                <a:lstStyle/>
                <a:p>
                  <a:pPr algn="ctr" eaLnBrk="0" hangingPunct="0">
                    <a:lnSpc>
                      <a:spcPct val="90000"/>
                    </a:lnSpc>
                  </a:pPr>
                  <a:endParaRPr lang="en-US"/>
                </a:p>
              </p:txBody>
            </p:sp>
            <p:sp>
              <p:nvSpPr>
                <p:cNvPr id="13373" name="Oval 269"/>
                <p:cNvSpPr>
                  <a:spLocks noChangeArrowheads="1"/>
                </p:cNvSpPr>
                <p:nvPr/>
              </p:nvSpPr>
              <p:spPr bwMode="auto">
                <a:xfrm>
                  <a:off x="2290" y="2810"/>
                  <a:ext cx="352" cy="352"/>
                </a:xfrm>
                <a:prstGeom prst="ellipse">
                  <a:avLst/>
                </a:prstGeom>
                <a:solidFill>
                  <a:srgbClr val="000000"/>
                </a:solidFill>
                <a:ln w="25400" algn="ctr">
                  <a:solidFill>
                    <a:schemeClr val="hlink"/>
                  </a:solidFill>
                  <a:round/>
                  <a:headEnd/>
                  <a:tailEnd/>
                </a:ln>
              </p:spPr>
              <p:txBody>
                <a:bodyPr lIns="82124" tIns="41061" rIns="82124" bIns="41061" anchor="ctr">
                  <a:spAutoFit/>
                </a:bodyPr>
                <a:lstStyle/>
                <a:p>
                  <a:pPr algn="ctr" eaLnBrk="0" hangingPunct="0">
                    <a:lnSpc>
                      <a:spcPct val="90000"/>
                    </a:lnSpc>
                  </a:pPr>
                  <a:endParaRPr lang="en-US"/>
                </a:p>
              </p:txBody>
            </p:sp>
            <p:sp>
              <p:nvSpPr>
                <p:cNvPr id="13374" name="AutoShape 270"/>
                <p:cNvSpPr>
                  <a:spLocks noChangeArrowheads="1"/>
                </p:cNvSpPr>
                <p:nvPr/>
              </p:nvSpPr>
              <p:spPr bwMode="auto">
                <a:xfrm rot="-5400000">
                  <a:off x="2341" y="2996"/>
                  <a:ext cx="144" cy="88"/>
                </a:xfrm>
                <a:prstGeom prst="parallelogram">
                  <a:avLst>
                    <a:gd name="adj" fmla="val 43689"/>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3375" name="AutoShape 271"/>
                <p:cNvSpPr>
                  <a:spLocks noChangeArrowheads="1"/>
                </p:cNvSpPr>
                <p:nvPr/>
              </p:nvSpPr>
              <p:spPr bwMode="auto">
                <a:xfrm rot="5400000" flipH="1">
                  <a:off x="2429" y="2996"/>
                  <a:ext cx="144" cy="88"/>
                </a:xfrm>
                <a:prstGeom prst="parallelogram">
                  <a:avLst>
                    <a:gd name="adj" fmla="val 43689"/>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3376" name="AutoShape 272"/>
                <p:cNvSpPr>
                  <a:spLocks noChangeArrowheads="1"/>
                </p:cNvSpPr>
                <p:nvPr/>
              </p:nvSpPr>
              <p:spPr bwMode="auto">
                <a:xfrm rot="7818356" flipH="1">
                  <a:off x="2472" y="2871"/>
                  <a:ext cx="105" cy="96"/>
                </a:xfrm>
                <a:prstGeom prst="parallelogram">
                  <a:avLst>
                    <a:gd name="adj" fmla="val 29202"/>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3377" name="AutoShape 273"/>
                <p:cNvSpPr>
                  <a:spLocks noChangeArrowheads="1"/>
                </p:cNvSpPr>
                <p:nvPr/>
              </p:nvSpPr>
              <p:spPr bwMode="auto">
                <a:xfrm rot="-5400000">
                  <a:off x="2356" y="3004"/>
                  <a:ext cx="113" cy="71"/>
                </a:xfrm>
                <a:prstGeom prst="parallelogram">
                  <a:avLst>
                    <a:gd name="adj" fmla="val 42493"/>
                  </a:avLst>
                </a:prstGeom>
                <a:solidFill>
                  <a:srgbClr val="000000"/>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3378" name="AutoShape 274"/>
                <p:cNvSpPr>
                  <a:spLocks noChangeArrowheads="1"/>
                </p:cNvSpPr>
                <p:nvPr/>
              </p:nvSpPr>
              <p:spPr bwMode="auto">
                <a:xfrm rot="7818356" flipH="1">
                  <a:off x="2486" y="2881"/>
                  <a:ext cx="79" cy="75"/>
                </a:xfrm>
                <a:prstGeom prst="parallelogram">
                  <a:avLst>
                    <a:gd name="adj" fmla="val 28123"/>
                  </a:avLst>
                </a:prstGeom>
                <a:solidFill>
                  <a:srgbClr val="000000"/>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3379" name="AutoShape 275"/>
                <p:cNvSpPr>
                  <a:spLocks noChangeArrowheads="1"/>
                </p:cNvSpPr>
                <p:nvPr/>
              </p:nvSpPr>
              <p:spPr bwMode="auto">
                <a:xfrm>
                  <a:off x="2395" y="2864"/>
                  <a:ext cx="117" cy="112"/>
                </a:xfrm>
                <a:prstGeom prst="upArrow">
                  <a:avLst>
                    <a:gd name="adj1" fmla="val 50204"/>
                    <a:gd name="adj2" fmla="val 52671"/>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grpSp>
          <p:grpSp>
            <p:nvGrpSpPr>
              <p:cNvPr id="13339" name="Group 276"/>
              <p:cNvGrpSpPr>
                <a:grpSpLocks/>
              </p:cNvGrpSpPr>
              <p:nvPr/>
            </p:nvGrpSpPr>
            <p:grpSpPr bwMode="auto">
              <a:xfrm>
                <a:off x="2561" y="3115"/>
                <a:ext cx="870" cy="216"/>
                <a:chOff x="2669" y="3115"/>
                <a:chExt cx="870" cy="216"/>
              </a:xfrm>
            </p:grpSpPr>
            <p:grpSp>
              <p:nvGrpSpPr>
                <p:cNvPr id="13348" name="Group 277"/>
                <p:cNvGrpSpPr>
                  <a:grpSpLocks/>
                </p:cNvGrpSpPr>
                <p:nvPr/>
              </p:nvGrpSpPr>
              <p:grpSpPr bwMode="auto">
                <a:xfrm>
                  <a:off x="2669" y="3140"/>
                  <a:ext cx="870" cy="167"/>
                  <a:chOff x="13219" y="3137"/>
                  <a:chExt cx="1584" cy="167"/>
                </a:xfrm>
              </p:grpSpPr>
              <p:sp>
                <p:nvSpPr>
                  <p:cNvPr id="13369" name="Rectangle 278"/>
                  <p:cNvSpPr>
                    <a:spLocks noChangeArrowheads="1"/>
                  </p:cNvSpPr>
                  <p:nvPr/>
                </p:nvSpPr>
                <p:spPr bwMode="auto">
                  <a:xfrm>
                    <a:off x="13219" y="3137"/>
                    <a:ext cx="1584" cy="167"/>
                  </a:xfrm>
                  <a:prstGeom prst="rect">
                    <a:avLst/>
                  </a:prstGeom>
                  <a:solidFill>
                    <a:srgbClr val="000000"/>
                  </a:soli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3370" name="Line 279"/>
                  <p:cNvSpPr>
                    <a:spLocks noChangeShapeType="1"/>
                  </p:cNvSpPr>
                  <p:nvPr/>
                </p:nvSpPr>
                <p:spPr bwMode="auto">
                  <a:xfrm>
                    <a:off x="13219" y="3137"/>
                    <a:ext cx="0" cy="165"/>
                  </a:xfrm>
                  <a:prstGeom prst="line">
                    <a:avLst/>
                  </a:prstGeom>
                  <a:noFill/>
                  <a:ln w="12700">
                    <a:solidFill>
                      <a:srgbClr val="EE6804"/>
                    </a:solidFill>
                    <a:round/>
                    <a:headEnd/>
                    <a:tailEnd/>
                  </a:ln>
                </p:spPr>
                <p:txBody>
                  <a:bodyPr wrap="none" lIns="82124" tIns="41061" rIns="82124" bIns="41061" anchor="ctr">
                    <a:spAutoFit/>
                  </a:bodyPr>
                  <a:lstStyle/>
                  <a:p>
                    <a:endParaRPr lang="en-US"/>
                  </a:p>
                </p:txBody>
              </p:sp>
              <p:sp>
                <p:nvSpPr>
                  <p:cNvPr id="13371" name="Line 280"/>
                  <p:cNvSpPr>
                    <a:spLocks noChangeShapeType="1"/>
                  </p:cNvSpPr>
                  <p:nvPr/>
                </p:nvSpPr>
                <p:spPr bwMode="auto">
                  <a:xfrm>
                    <a:off x="14803" y="3137"/>
                    <a:ext cx="0" cy="165"/>
                  </a:xfrm>
                  <a:prstGeom prst="line">
                    <a:avLst/>
                  </a:prstGeom>
                  <a:noFill/>
                  <a:ln w="12700">
                    <a:solidFill>
                      <a:srgbClr val="EE6804"/>
                    </a:solidFill>
                    <a:round/>
                    <a:headEnd/>
                    <a:tailEnd/>
                  </a:ln>
                </p:spPr>
                <p:txBody>
                  <a:bodyPr wrap="none" lIns="82124" tIns="41061" rIns="82124" bIns="41061" anchor="ctr">
                    <a:spAutoFit/>
                  </a:bodyPr>
                  <a:lstStyle/>
                  <a:p>
                    <a:endParaRPr lang="en-US"/>
                  </a:p>
                </p:txBody>
              </p:sp>
            </p:grpSp>
            <p:sp>
              <p:nvSpPr>
                <p:cNvPr id="13367" name="Rectangle 281"/>
                <p:cNvSpPr>
                  <a:spLocks noChangeArrowheads="1"/>
                </p:cNvSpPr>
                <p:nvPr/>
              </p:nvSpPr>
              <p:spPr bwMode="auto">
                <a:xfrm>
                  <a:off x="2711" y="3115"/>
                  <a:ext cx="786" cy="216"/>
                </a:xfrm>
                <a:prstGeom prst="rect">
                  <a:avLst/>
                </a:prstGeom>
                <a:solidFill>
                  <a:srgbClr val="FFFFFF"/>
                </a:solidFill>
                <a:ln w="9525" algn="ctr">
                  <a:noFill/>
                  <a:miter lim="800000"/>
                  <a:headEnd/>
                  <a:tailEnd/>
                </a:ln>
              </p:spPr>
              <p:txBody>
                <a:bodyPr wrap="none" lIns="82124" tIns="41061" rIns="82124" bIns="41061" anchor="ctr">
                  <a:spAutoFit/>
                </a:bodyPr>
                <a:lstStyle/>
                <a:p>
                  <a:pPr algn="ctr" eaLnBrk="0" hangingPunct="0">
                    <a:lnSpc>
                      <a:spcPct val="90000"/>
                    </a:lnSpc>
                  </a:pPr>
                  <a:endParaRPr lang="en-US"/>
                </a:p>
              </p:txBody>
            </p:sp>
            <p:pic>
              <p:nvPicPr>
                <p:cNvPr id="13368" name="Picture 282" descr="crescendo"/>
                <p:cNvPicPr>
                  <a:picLocks noChangeAspect="1" noChangeArrowheads="1"/>
                </p:cNvPicPr>
                <p:nvPr/>
              </p:nvPicPr>
              <p:blipFill>
                <a:blip r:embed="rId6" cstate="print"/>
                <a:srcRect/>
                <a:stretch>
                  <a:fillRect/>
                </a:stretch>
              </p:blipFill>
              <p:spPr bwMode="auto">
                <a:xfrm>
                  <a:off x="2876" y="3129"/>
                  <a:ext cx="429" cy="180"/>
                </a:xfrm>
                <a:prstGeom prst="rect">
                  <a:avLst/>
                </a:prstGeom>
                <a:noFill/>
                <a:ln w="9525">
                  <a:noFill/>
                  <a:miter lim="800000"/>
                  <a:headEnd/>
                  <a:tailEnd/>
                </a:ln>
              </p:spPr>
            </p:pic>
          </p:grpSp>
          <p:pic>
            <p:nvPicPr>
              <p:cNvPr id="13359" name="Picture 283"/>
              <p:cNvPicPr>
                <a:picLocks noChangeAspect="1" noChangeArrowheads="1"/>
              </p:cNvPicPr>
              <p:nvPr/>
            </p:nvPicPr>
            <p:blipFill>
              <a:blip r:embed="rId7" cstate="print"/>
              <a:srcRect/>
              <a:stretch>
                <a:fillRect/>
              </a:stretch>
            </p:blipFill>
            <p:spPr bwMode="auto">
              <a:xfrm>
                <a:off x="554" y="3503"/>
                <a:ext cx="363" cy="241"/>
              </a:xfrm>
              <a:prstGeom prst="rect">
                <a:avLst/>
              </a:prstGeom>
              <a:noFill/>
              <a:ln w="19050" algn="ctr">
                <a:noFill/>
                <a:miter lim="800000"/>
                <a:headEnd/>
                <a:tailEnd/>
              </a:ln>
            </p:spPr>
          </p:pic>
          <p:pic>
            <p:nvPicPr>
              <p:cNvPr id="13360" name="Picture 284"/>
              <p:cNvPicPr>
                <a:picLocks noChangeAspect="1" noChangeArrowheads="1"/>
              </p:cNvPicPr>
              <p:nvPr/>
            </p:nvPicPr>
            <p:blipFill>
              <a:blip r:embed="rId8" cstate="print"/>
              <a:srcRect/>
              <a:stretch>
                <a:fillRect/>
              </a:stretch>
            </p:blipFill>
            <p:spPr bwMode="auto">
              <a:xfrm>
                <a:off x="1046" y="3503"/>
                <a:ext cx="368" cy="241"/>
              </a:xfrm>
              <a:prstGeom prst="rect">
                <a:avLst/>
              </a:prstGeom>
              <a:noFill/>
              <a:ln w="19050" algn="ctr">
                <a:noFill/>
                <a:miter lim="800000"/>
                <a:headEnd/>
                <a:tailEnd/>
              </a:ln>
            </p:spPr>
          </p:pic>
          <p:pic>
            <p:nvPicPr>
              <p:cNvPr id="13361" name="Picture 285"/>
              <p:cNvPicPr>
                <a:picLocks noChangeAspect="1" noChangeArrowheads="1"/>
              </p:cNvPicPr>
              <p:nvPr/>
            </p:nvPicPr>
            <p:blipFill>
              <a:blip r:embed="rId9" cstate="print"/>
              <a:srcRect/>
              <a:stretch>
                <a:fillRect/>
              </a:stretch>
            </p:blipFill>
            <p:spPr bwMode="auto">
              <a:xfrm>
                <a:off x="1538" y="3503"/>
                <a:ext cx="363" cy="241"/>
              </a:xfrm>
              <a:prstGeom prst="rect">
                <a:avLst/>
              </a:prstGeom>
              <a:noFill/>
              <a:ln w="19050" algn="ctr">
                <a:noFill/>
                <a:miter lim="800000"/>
                <a:headEnd/>
                <a:tailEnd/>
              </a:ln>
            </p:spPr>
          </p:pic>
          <p:grpSp>
            <p:nvGrpSpPr>
              <p:cNvPr id="13349" name="Group 286"/>
              <p:cNvGrpSpPr>
                <a:grpSpLocks/>
              </p:cNvGrpSpPr>
              <p:nvPr/>
            </p:nvGrpSpPr>
            <p:grpSpPr bwMode="auto">
              <a:xfrm>
                <a:off x="1963" y="2640"/>
                <a:ext cx="423" cy="352"/>
                <a:chOff x="13901" y="4818"/>
                <a:chExt cx="423" cy="352"/>
              </a:xfrm>
            </p:grpSpPr>
            <p:sp>
              <p:nvSpPr>
                <p:cNvPr id="13364" name="Oval 287"/>
                <p:cNvSpPr>
                  <a:spLocks noChangeArrowheads="1"/>
                </p:cNvSpPr>
                <p:nvPr/>
              </p:nvSpPr>
              <p:spPr bwMode="auto">
                <a:xfrm>
                  <a:off x="13942" y="4818"/>
                  <a:ext cx="352" cy="352"/>
                </a:xfrm>
                <a:prstGeom prst="ellipse">
                  <a:avLst/>
                </a:prstGeom>
                <a:solidFill>
                  <a:srgbClr val="000000"/>
                </a:solidFill>
                <a:ln w="25400" algn="ctr">
                  <a:solidFill>
                    <a:schemeClr val="hlink"/>
                  </a:solidFill>
                  <a:round/>
                  <a:headEnd/>
                  <a:tailEnd/>
                </a:ln>
              </p:spPr>
              <p:txBody>
                <a:bodyPr lIns="82124" tIns="41061" rIns="82124" bIns="41061" anchor="ctr">
                  <a:spAutoFit/>
                </a:bodyPr>
                <a:lstStyle/>
                <a:p>
                  <a:pPr algn="ctr" eaLnBrk="0" hangingPunct="0">
                    <a:lnSpc>
                      <a:spcPct val="90000"/>
                    </a:lnSpc>
                  </a:pPr>
                  <a:endParaRPr lang="en-US"/>
                </a:p>
              </p:txBody>
            </p:sp>
            <p:sp>
              <p:nvSpPr>
                <p:cNvPr id="13365" name="Text Box 288"/>
                <p:cNvSpPr txBox="1">
                  <a:spLocks noChangeArrowheads="1"/>
                </p:cNvSpPr>
                <p:nvPr/>
              </p:nvSpPr>
              <p:spPr bwMode="auto">
                <a:xfrm>
                  <a:off x="13901" y="4903"/>
                  <a:ext cx="423" cy="199"/>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700">
                      <a:solidFill>
                        <a:schemeClr val="tx1"/>
                      </a:solidFill>
                    </a:rPr>
                    <a:t>100K</a:t>
                  </a:r>
                </a:p>
              </p:txBody>
            </p:sp>
          </p:grpSp>
          <p:sp>
            <p:nvSpPr>
              <p:cNvPr id="13363" name="Text Box 289"/>
              <p:cNvSpPr txBox="1">
                <a:spLocks noChangeArrowheads="1"/>
              </p:cNvSpPr>
              <p:nvPr/>
            </p:nvSpPr>
            <p:spPr bwMode="auto">
              <a:xfrm>
                <a:off x="2357" y="2420"/>
                <a:ext cx="1449" cy="294"/>
              </a:xfrm>
              <a:prstGeom prst="rect">
                <a:avLst/>
              </a:prstGeom>
              <a:noFill/>
              <a:ln w="9525" algn="ctr">
                <a:noFill/>
                <a:miter lim="800000"/>
                <a:headEnd/>
                <a:tailEnd/>
              </a:ln>
            </p:spPr>
            <p:txBody>
              <a:bodyPr lIns="82124" tIns="41061" rIns="82124" bIns="41061" anchor="b">
                <a:spAutoFit/>
              </a:bodyPr>
              <a:lstStyle/>
              <a:p>
                <a:pPr algn="l" defTabSz="814388" eaLnBrk="0" hangingPunct="0">
                  <a:lnSpc>
                    <a:spcPct val="90000"/>
                  </a:lnSpc>
                  <a:spcBef>
                    <a:spcPct val="50000"/>
                  </a:spcBef>
                </a:pPr>
                <a:r>
                  <a:rPr lang="en-US" sz="1400">
                    <a:solidFill>
                      <a:schemeClr val="hlink"/>
                    </a:solidFill>
                  </a:rPr>
                  <a:t>Shipping Milestone:</a:t>
                </a:r>
                <a:r>
                  <a:rPr lang="en-US" sz="1400">
                    <a:solidFill>
                      <a:srgbClr val="FFFFFF"/>
                    </a:solidFill>
                  </a:rPr>
                  <a:t> </a:t>
                </a:r>
                <a:br>
                  <a:rPr lang="en-US" sz="1400">
                    <a:solidFill>
                      <a:srgbClr val="FFFFFF"/>
                    </a:solidFill>
                  </a:rPr>
                </a:br>
                <a:r>
                  <a:rPr lang="en-US" sz="1400">
                    <a:solidFill>
                      <a:srgbClr val="FFFFFF"/>
                    </a:solidFill>
                  </a:rPr>
                  <a:t>100,000 routers</a:t>
                </a:r>
              </a:p>
            </p:txBody>
          </p:sp>
        </p:grpSp>
        <p:sp>
          <p:nvSpPr>
            <p:cNvPr id="13338" name="Rectangle 290"/>
            <p:cNvSpPr>
              <a:spLocks noChangeArrowheads="1"/>
            </p:cNvSpPr>
            <p:nvPr/>
          </p:nvSpPr>
          <p:spPr bwMode="auto">
            <a:xfrm>
              <a:off x="-528" y="2680"/>
              <a:ext cx="240" cy="360"/>
            </a:xfrm>
            <a:prstGeom prst="rect">
              <a:avLst/>
            </a:prstGeom>
            <a:noFill/>
            <a:ln w="19050" algn="ctr">
              <a:noFill/>
              <a:miter lim="800000"/>
              <a:headEnd/>
              <a:tailEnd/>
            </a:ln>
          </p:spPr>
          <p:txBody>
            <a:bodyPr wrap="none" lIns="82124" tIns="41061" rIns="82124" bIns="41061" anchor="ctr">
              <a:spAutoFit/>
            </a:bodyPr>
            <a:lstStyle/>
            <a:p>
              <a:pPr algn="ctr" eaLnBrk="0" hangingPunct="0">
                <a:lnSpc>
                  <a:spcPct val="90000"/>
                </a:lnSpc>
              </a:pPr>
              <a:endParaRPr lang="en-US"/>
            </a:p>
          </p:txBody>
        </p:sp>
      </p:grpSp>
      <p:sp>
        <p:nvSpPr>
          <p:cNvPr id="13335" name="Text Box 298"/>
          <p:cNvSpPr txBox="1">
            <a:spLocks noChangeArrowheads="1"/>
          </p:cNvSpPr>
          <p:nvPr/>
        </p:nvSpPr>
        <p:spPr bwMode="auto">
          <a:xfrm>
            <a:off x="4394200" y="1201738"/>
            <a:ext cx="423863" cy="303212"/>
          </a:xfrm>
          <a:prstGeom prst="rect">
            <a:avLst/>
          </a:prstGeom>
          <a:noFill/>
          <a:ln w="19050" algn="ctr">
            <a:noFill/>
            <a:miter lim="800000"/>
            <a:headEnd/>
            <a:tailEnd/>
          </a:ln>
        </p:spPr>
        <p:txBody>
          <a:bodyPr wrap="none" lIns="82124" tIns="41061" rIns="82124" bIns="41061">
            <a:spAutoFit/>
          </a:bodyPr>
          <a:lstStyle/>
          <a:p>
            <a:pPr algn="ctr" defTabSz="814388" eaLnBrk="0" hangingPunct="0">
              <a:lnSpc>
                <a:spcPct val="90000"/>
              </a:lnSpc>
            </a:pPr>
            <a:r>
              <a:rPr lang="en-US" sz="1600">
                <a:solidFill>
                  <a:srgbClr val="969696"/>
                </a:solidFill>
              </a:rPr>
              <a:t>FY</a:t>
            </a:r>
          </a:p>
        </p:txBody>
      </p:sp>
    </p:spTree>
  </p:cSld>
  <p:clrMapOvr>
    <a:masterClrMapping/>
  </p:clrMapOvr>
  <p:transition spd="slow" advClick="0" advTm="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3.33333E-6 2.59259E-6 L -1.00035 2.59259E-6 " pathEditMode="relative" rAng="0" ptsTypes="AA">
                                      <p:cBhvr>
                                        <p:cTn id="6" dur="2000" fill="hold"/>
                                        <p:tgtEl>
                                          <p:spTgt spid="28"/>
                                        </p:tgtEl>
                                        <p:attrNameLst>
                                          <p:attrName>ppt_x</p:attrName>
                                          <p:attrName>ppt_y</p:attrName>
                                        </p:attrNameLst>
                                      </p:cBhvr>
                                      <p:rCtr x="-500" y="0"/>
                                    </p:animMotion>
                                  </p:childTnLst>
                                </p:cTn>
                              </p:par>
                              <p:par>
                                <p:cTn id="7" presetID="35" presetClass="path" presetSubtype="0" accel="50000" decel="50000" fill="hold" nodeType="withEffect">
                                  <p:stCondLst>
                                    <p:cond delay="0"/>
                                  </p:stCondLst>
                                  <p:childTnLst>
                                    <p:animMotion origin="layout" path="M -4.16667E-6 0 L -0.06232 0 " pathEditMode="relative" rAng="0" ptsTypes="AA">
                                      <p:cBhvr>
                                        <p:cTn id="8" dur="2000" fill="hold"/>
                                        <p:tgtEl>
                                          <p:spTgt spid="16"/>
                                        </p:tgtEl>
                                        <p:attrNameLst>
                                          <p:attrName>ppt_x</p:attrName>
                                          <p:attrName>ppt_y</p:attrName>
                                        </p:attrNameLst>
                                      </p:cBhvr>
                                      <p:rCtr x="-31" y="0"/>
                                    </p:animMotion>
                                  </p:childTnLst>
                                </p:cTn>
                              </p:par>
                              <p:par>
                                <p:cTn id="9" presetID="35" presetClass="path" presetSubtype="0" accel="50000" decel="50000" fill="hold" nodeType="withEffect">
                                  <p:stCondLst>
                                    <p:cond delay="0"/>
                                  </p:stCondLst>
                                  <p:childTnLst>
                                    <p:animMotion origin="layout" path="M -1.11111E-6 0 L -0.06111 0 " pathEditMode="relative" rAng="0" ptsTypes="AA">
                                      <p:cBhvr>
                                        <p:cTn id="10" dur="2000" fill="hold"/>
                                        <p:tgtEl>
                                          <p:spTgt spid="13"/>
                                        </p:tgtEl>
                                        <p:attrNameLst>
                                          <p:attrName>ppt_x</p:attrName>
                                          <p:attrName>ppt_y</p:attrName>
                                        </p:attrNameLst>
                                      </p:cBhvr>
                                      <p:rCtr x="-31" y="0"/>
                                    </p:animMotion>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2000"/>
                                        <p:tgtEl>
                                          <p:spTgt spid="24"/>
                                        </p:tgtEl>
                                      </p:cBhvr>
                                    </p:animEffect>
                                  </p:childTnLst>
                                </p:cTn>
                              </p:par>
                              <p:par>
                                <p:cTn id="14" presetID="10" presetClass="exit" presetSubtype="0" fill="hold" nodeType="withEffect">
                                  <p:stCondLst>
                                    <p:cond delay="0"/>
                                  </p:stCondLst>
                                  <p:childTnLst>
                                    <p:animEffect transition="out" filter="fade">
                                      <p:cBhvr>
                                        <p:cTn id="15" dur="2000"/>
                                        <p:tgtEl>
                                          <p:spTgt spid="26"/>
                                        </p:tgtEl>
                                      </p:cBhvr>
                                    </p:animEffect>
                                    <p:set>
                                      <p:cBhvr>
                                        <p:cTn id="16" dur="1" fill="hold">
                                          <p:stCondLst>
                                            <p:cond delay="1999"/>
                                          </p:stCondLst>
                                        </p:cTn>
                                        <p:tgtEl>
                                          <p:spTgt spid="26"/>
                                        </p:tgtEl>
                                        <p:attrNameLst>
                                          <p:attrName>style.visibility</p:attrName>
                                        </p:attrNameLst>
                                      </p:cBhvr>
                                      <p:to>
                                        <p:strVal val="hidden"/>
                                      </p:to>
                                    </p:set>
                                  </p:childTnLst>
                                </p:cTn>
                              </p:par>
                              <p:par>
                                <p:cTn id="17" presetID="35" presetClass="path" presetSubtype="0" accel="50000" decel="50000" fill="hold" nodeType="withEffect">
                                  <p:stCondLst>
                                    <p:cond delay="0"/>
                                  </p:stCondLst>
                                  <p:childTnLst>
                                    <p:animMotion origin="layout" path="M -5.55556E-7 -4.07407E-6 L -0.06406 -4.07407E-6 " pathEditMode="relative" rAng="0" ptsTypes="AA">
                                      <p:cBhvr>
                                        <p:cTn id="18" dur="2000" fill="hold"/>
                                        <p:tgtEl>
                                          <p:spTgt spid="2"/>
                                        </p:tgtEl>
                                        <p:attrNameLst>
                                          <p:attrName>ppt_x</p:attrName>
                                          <p:attrName>ppt_y</p:attrName>
                                        </p:attrNameLst>
                                      </p:cBhvr>
                                      <p:rCtr x="-3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3009900" y="2482850"/>
            <a:ext cx="3741738" cy="850900"/>
            <a:chOff x="1528" y="1564"/>
            <a:chExt cx="2357" cy="536"/>
          </a:xfrm>
        </p:grpSpPr>
        <p:grpSp>
          <p:nvGrpSpPr>
            <p:cNvPr id="3" name="Group 14" descr="Left:  Group 1"/>
            <p:cNvGrpSpPr>
              <a:grpSpLocks/>
            </p:cNvGrpSpPr>
            <p:nvPr/>
          </p:nvGrpSpPr>
          <p:grpSpPr bwMode="auto">
            <a:xfrm>
              <a:off x="2998" y="1564"/>
              <a:ext cx="887" cy="536"/>
              <a:chOff x="3376" y="2324"/>
              <a:chExt cx="887" cy="536"/>
            </a:xfrm>
          </p:grpSpPr>
          <p:grpSp>
            <p:nvGrpSpPr>
              <p:cNvPr id="4" name="Group 15"/>
              <p:cNvGrpSpPr>
                <a:grpSpLocks/>
              </p:cNvGrpSpPr>
              <p:nvPr/>
            </p:nvGrpSpPr>
            <p:grpSpPr bwMode="auto">
              <a:xfrm>
                <a:off x="3376" y="2324"/>
                <a:ext cx="519" cy="536"/>
                <a:chOff x="3376" y="2324"/>
                <a:chExt cx="519" cy="536"/>
              </a:xfrm>
            </p:grpSpPr>
            <p:sp>
              <p:nvSpPr>
                <p:cNvPr id="14627" name="Text Box 16"/>
                <p:cNvSpPr txBox="1">
                  <a:spLocks noChangeArrowheads="1"/>
                </p:cNvSpPr>
                <p:nvPr/>
              </p:nvSpPr>
              <p:spPr bwMode="auto">
                <a:xfrm flipH="1">
                  <a:off x="3376" y="2385"/>
                  <a:ext cx="518" cy="165"/>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pPr>
                  <a:r>
                    <a:rPr lang="en-US">
                      <a:solidFill>
                        <a:srgbClr val="805E0A"/>
                      </a:solidFill>
                    </a:rPr>
                    <a:t>$1.33B</a:t>
                  </a:r>
                </a:p>
              </p:txBody>
            </p:sp>
            <p:sp>
              <p:nvSpPr>
                <p:cNvPr id="14628" name="Text Box 17"/>
                <p:cNvSpPr txBox="1">
                  <a:spLocks noChangeArrowheads="1"/>
                </p:cNvSpPr>
                <p:nvPr/>
              </p:nvSpPr>
              <p:spPr bwMode="auto">
                <a:xfrm flipH="1">
                  <a:off x="3378" y="2627"/>
                  <a:ext cx="517" cy="165"/>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pPr>
                  <a:r>
                    <a:rPr lang="en-US">
                      <a:solidFill>
                        <a:srgbClr val="805E0A"/>
                      </a:solidFill>
                    </a:rPr>
                    <a:t>2269</a:t>
                  </a:r>
                </a:p>
              </p:txBody>
            </p:sp>
            <p:grpSp>
              <p:nvGrpSpPr>
                <p:cNvPr id="5" name="Group 18"/>
                <p:cNvGrpSpPr>
                  <a:grpSpLocks/>
                </p:cNvGrpSpPr>
                <p:nvPr/>
              </p:nvGrpSpPr>
              <p:grpSpPr bwMode="auto">
                <a:xfrm>
                  <a:off x="3450" y="2324"/>
                  <a:ext cx="369" cy="536"/>
                  <a:chOff x="3437" y="2552"/>
                  <a:chExt cx="369" cy="324"/>
                </a:xfrm>
              </p:grpSpPr>
              <p:sp>
                <p:nvSpPr>
                  <p:cNvPr id="14630" name="Line 19"/>
                  <p:cNvSpPr>
                    <a:spLocks noChangeShapeType="1"/>
                  </p:cNvSpPr>
                  <p:nvPr/>
                </p:nvSpPr>
                <p:spPr bwMode="auto">
                  <a:xfrm flipV="1">
                    <a:off x="3437" y="2552"/>
                    <a:ext cx="0" cy="324"/>
                  </a:xfrm>
                  <a:prstGeom prst="line">
                    <a:avLst/>
                  </a:prstGeom>
                  <a:noFill/>
                  <a:ln w="9525">
                    <a:noFill/>
                    <a:round/>
                    <a:headEnd/>
                    <a:tailEnd/>
                  </a:ln>
                </p:spPr>
                <p:txBody>
                  <a:bodyPr wrap="none" lIns="82124" tIns="41061" rIns="82124" bIns="41061">
                    <a:spAutoFit/>
                  </a:bodyPr>
                  <a:lstStyle/>
                  <a:p>
                    <a:endParaRPr lang="en-US"/>
                  </a:p>
                </p:txBody>
              </p:sp>
              <p:sp>
                <p:nvSpPr>
                  <p:cNvPr id="14631" name="Line 20"/>
                  <p:cNvSpPr>
                    <a:spLocks noChangeShapeType="1"/>
                  </p:cNvSpPr>
                  <p:nvPr/>
                </p:nvSpPr>
                <p:spPr bwMode="auto">
                  <a:xfrm flipH="1" flipV="1">
                    <a:off x="3806" y="2552"/>
                    <a:ext cx="0" cy="324"/>
                  </a:xfrm>
                  <a:prstGeom prst="line">
                    <a:avLst/>
                  </a:prstGeom>
                  <a:noFill/>
                  <a:ln w="9525">
                    <a:noFill/>
                    <a:round/>
                    <a:headEnd/>
                    <a:tailEnd/>
                  </a:ln>
                </p:spPr>
                <p:txBody>
                  <a:bodyPr wrap="none" lIns="82124" tIns="41061" rIns="82124" bIns="41061">
                    <a:spAutoFit/>
                  </a:bodyPr>
                  <a:lstStyle/>
                  <a:p>
                    <a:endParaRPr lang="en-US"/>
                  </a:p>
                </p:txBody>
              </p:sp>
            </p:grpSp>
          </p:grpSp>
          <p:grpSp>
            <p:nvGrpSpPr>
              <p:cNvPr id="6" name="Group 21"/>
              <p:cNvGrpSpPr>
                <a:grpSpLocks/>
              </p:cNvGrpSpPr>
              <p:nvPr/>
            </p:nvGrpSpPr>
            <p:grpSpPr bwMode="auto">
              <a:xfrm>
                <a:off x="3744" y="2324"/>
                <a:ext cx="519" cy="536"/>
                <a:chOff x="3376" y="2324"/>
                <a:chExt cx="519" cy="536"/>
              </a:xfrm>
            </p:grpSpPr>
            <p:sp>
              <p:nvSpPr>
                <p:cNvPr id="14622" name="Text Box 22"/>
                <p:cNvSpPr txBox="1">
                  <a:spLocks noChangeArrowheads="1"/>
                </p:cNvSpPr>
                <p:nvPr/>
              </p:nvSpPr>
              <p:spPr bwMode="auto">
                <a:xfrm flipH="1">
                  <a:off x="3376" y="2385"/>
                  <a:ext cx="518" cy="165"/>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pPr>
                  <a:r>
                    <a:rPr lang="en-US">
                      <a:solidFill>
                        <a:srgbClr val="805E0A"/>
                      </a:solidFill>
                    </a:rPr>
                    <a:t>$2.23B</a:t>
                  </a:r>
                </a:p>
              </p:txBody>
            </p:sp>
            <p:sp>
              <p:nvSpPr>
                <p:cNvPr id="14623" name="Text Box 23"/>
                <p:cNvSpPr txBox="1">
                  <a:spLocks noChangeArrowheads="1"/>
                </p:cNvSpPr>
                <p:nvPr/>
              </p:nvSpPr>
              <p:spPr bwMode="auto">
                <a:xfrm flipH="1">
                  <a:off x="3378" y="2627"/>
                  <a:ext cx="517" cy="165"/>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pPr>
                  <a:r>
                    <a:rPr lang="en-US">
                      <a:solidFill>
                        <a:srgbClr val="805E0A"/>
                      </a:solidFill>
                    </a:rPr>
                    <a:t>3827</a:t>
                  </a:r>
                </a:p>
              </p:txBody>
            </p:sp>
            <p:grpSp>
              <p:nvGrpSpPr>
                <p:cNvPr id="7" name="Group 24"/>
                <p:cNvGrpSpPr>
                  <a:grpSpLocks/>
                </p:cNvGrpSpPr>
                <p:nvPr/>
              </p:nvGrpSpPr>
              <p:grpSpPr bwMode="auto">
                <a:xfrm>
                  <a:off x="3450" y="2324"/>
                  <a:ext cx="369" cy="536"/>
                  <a:chOff x="3437" y="2552"/>
                  <a:chExt cx="369" cy="324"/>
                </a:xfrm>
              </p:grpSpPr>
              <p:sp>
                <p:nvSpPr>
                  <p:cNvPr id="14625" name="Line 25"/>
                  <p:cNvSpPr>
                    <a:spLocks noChangeShapeType="1"/>
                  </p:cNvSpPr>
                  <p:nvPr/>
                </p:nvSpPr>
                <p:spPr bwMode="auto">
                  <a:xfrm flipV="1">
                    <a:off x="3437" y="2552"/>
                    <a:ext cx="0" cy="324"/>
                  </a:xfrm>
                  <a:prstGeom prst="line">
                    <a:avLst/>
                  </a:prstGeom>
                  <a:noFill/>
                  <a:ln w="9525">
                    <a:noFill/>
                    <a:round/>
                    <a:headEnd/>
                    <a:tailEnd/>
                  </a:ln>
                </p:spPr>
                <p:txBody>
                  <a:bodyPr wrap="none" lIns="82124" tIns="41061" rIns="82124" bIns="41061">
                    <a:spAutoFit/>
                  </a:bodyPr>
                  <a:lstStyle/>
                  <a:p>
                    <a:endParaRPr lang="en-US"/>
                  </a:p>
                </p:txBody>
              </p:sp>
              <p:sp>
                <p:nvSpPr>
                  <p:cNvPr id="14626" name="Line 26"/>
                  <p:cNvSpPr>
                    <a:spLocks noChangeShapeType="1"/>
                  </p:cNvSpPr>
                  <p:nvPr/>
                </p:nvSpPr>
                <p:spPr bwMode="auto">
                  <a:xfrm flipH="1" flipV="1">
                    <a:off x="3806" y="2552"/>
                    <a:ext cx="0" cy="324"/>
                  </a:xfrm>
                  <a:prstGeom prst="line">
                    <a:avLst/>
                  </a:prstGeom>
                  <a:noFill/>
                  <a:ln w="9525">
                    <a:noFill/>
                    <a:round/>
                    <a:headEnd/>
                    <a:tailEnd/>
                  </a:ln>
                </p:spPr>
                <p:txBody>
                  <a:bodyPr wrap="none" lIns="82124" tIns="41061" rIns="82124" bIns="41061">
                    <a:spAutoFit/>
                  </a:bodyPr>
                  <a:lstStyle/>
                  <a:p>
                    <a:endParaRPr lang="en-US"/>
                  </a:p>
                </p:txBody>
              </p:sp>
            </p:grpSp>
          </p:grpSp>
        </p:grpSp>
        <p:grpSp>
          <p:nvGrpSpPr>
            <p:cNvPr id="8" name="Group 27" descr="Left:  Group 14"/>
            <p:cNvGrpSpPr>
              <a:grpSpLocks/>
            </p:cNvGrpSpPr>
            <p:nvPr/>
          </p:nvGrpSpPr>
          <p:grpSpPr bwMode="auto">
            <a:xfrm>
              <a:off x="1528" y="1564"/>
              <a:ext cx="887" cy="536"/>
              <a:chOff x="3376" y="2324"/>
              <a:chExt cx="887" cy="536"/>
            </a:xfrm>
          </p:grpSpPr>
          <p:grpSp>
            <p:nvGrpSpPr>
              <p:cNvPr id="9" name="Group 28"/>
              <p:cNvGrpSpPr>
                <a:grpSpLocks/>
              </p:cNvGrpSpPr>
              <p:nvPr/>
            </p:nvGrpSpPr>
            <p:grpSpPr bwMode="auto">
              <a:xfrm>
                <a:off x="3376" y="2324"/>
                <a:ext cx="519" cy="536"/>
                <a:chOff x="3376" y="2324"/>
                <a:chExt cx="519" cy="536"/>
              </a:xfrm>
            </p:grpSpPr>
            <p:sp>
              <p:nvSpPr>
                <p:cNvPr id="14615" name="Text Box 29"/>
                <p:cNvSpPr txBox="1">
                  <a:spLocks noChangeArrowheads="1"/>
                </p:cNvSpPr>
                <p:nvPr/>
              </p:nvSpPr>
              <p:spPr bwMode="auto">
                <a:xfrm flipH="1">
                  <a:off x="3376" y="2385"/>
                  <a:ext cx="518" cy="165"/>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pPr>
                  <a:r>
                    <a:rPr lang="en-US">
                      <a:solidFill>
                        <a:srgbClr val="805E0A"/>
                      </a:solidFill>
                    </a:rPr>
                    <a:t>$381M</a:t>
                  </a:r>
                </a:p>
              </p:txBody>
            </p:sp>
            <p:sp>
              <p:nvSpPr>
                <p:cNvPr id="14616" name="Text Box 30"/>
                <p:cNvSpPr txBox="1">
                  <a:spLocks noChangeArrowheads="1"/>
                </p:cNvSpPr>
                <p:nvPr/>
              </p:nvSpPr>
              <p:spPr bwMode="auto">
                <a:xfrm flipH="1">
                  <a:off x="3378" y="2627"/>
                  <a:ext cx="517" cy="165"/>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pPr>
                  <a:r>
                    <a:rPr lang="en-US">
                      <a:solidFill>
                        <a:srgbClr val="805E0A"/>
                      </a:solidFill>
                    </a:rPr>
                    <a:t>875</a:t>
                  </a:r>
                </a:p>
              </p:txBody>
            </p:sp>
            <p:grpSp>
              <p:nvGrpSpPr>
                <p:cNvPr id="10" name="Group 31"/>
                <p:cNvGrpSpPr>
                  <a:grpSpLocks/>
                </p:cNvGrpSpPr>
                <p:nvPr/>
              </p:nvGrpSpPr>
              <p:grpSpPr bwMode="auto">
                <a:xfrm>
                  <a:off x="3450" y="2324"/>
                  <a:ext cx="369" cy="536"/>
                  <a:chOff x="3437" y="2552"/>
                  <a:chExt cx="369" cy="324"/>
                </a:xfrm>
              </p:grpSpPr>
              <p:sp>
                <p:nvSpPr>
                  <p:cNvPr id="14618" name="Line 32"/>
                  <p:cNvSpPr>
                    <a:spLocks noChangeShapeType="1"/>
                  </p:cNvSpPr>
                  <p:nvPr/>
                </p:nvSpPr>
                <p:spPr bwMode="auto">
                  <a:xfrm flipV="1">
                    <a:off x="3437" y="2552"/>
                    <a:ext cx="0" cy="324"/>
                  </a:xfrm>
                  <a:prstGeom prst="line">
                    <a:avLst/>
                  </a:prstGeom>
                  <a:noFill/>
                  <a:ln w="9525">
                    <a:noFill/>
                    <a:round/>
                    <a:headEnd/>
                    <a:tailEnd/>
                  </a:ln>
                </p:spPr>
                <p:txBody>
                  <a:bodyPr wrap="none" lIns="82124" tIns="41061" rIns="82124" bIns="41061">
                    <a:spAutoFit/>
                  </a:bodyPr>
                  <a:lstStyle/>
                  <a:p>
                    <a:endParaRPr lang="en-US"/>
                  </a:p>
                </p:txBody>
              </p:sp>
              <p:sp>
                <p:nvSpPr>
                  <p:cNvPr id="14619" name="Line 33"/>
                  <p:cNvSpPr>
                    <a:spLocks noChangeShapeType="1"/>
                  </p:cNvSpPr>
                  <p:nvPr/>
                </p:nvSpPr>
                <p:spPr bwMode="auto">
                  <a:xfrm flipH="1" flipV="1">
                    <a:off x="3806" y="2552"/>
                    <a:ext cx="0" cy="324"/>
                  </a:xfrm>
                  <a:prstGeom prst="line">
                    <a:avLst/>
                  </a:prstGeom>
                  <a:noFill/>
                  <a:ln w="9525">
                    <a:noFill/>
                    <a:round/>
                    <a:headEnd/>
                    <a:tailEnd/>
                  </a:ln>
                </p:spPr>
                <p:txBody>
                  <a:bodyPr wrap="none" lIns="82124" tIns="41061" rIns="82124" bIns="41061">
                    <a:spAutoFit/>
                  </a:bodyPr>
                  <a:lstStyle/>
                  <a:p>
                    <a:endParaRPr lang="en-US"/>
                  </a:p>
                </p:txBody>
              </p:sp>
            </p:grpSp>
          </p:grpSp>
          <p:grpSp>
            <p:nvGrpSpPr>
              <p:cNvPr id="11" name="Group 34"/>
              <p:cNvGrpSpPr>
                <a:grpSpLocks/>
              </p:cNvGrpSpPr>
              <p:nvPr/>
            </p:nvGrpSpPr>
            <p:grpSpPr bwMode="auto">
              <a:xfrm>
                <a:off x="3744" y="2324"/>
                <a:ext cx="519" cy="536"/>
                <a:chOff x="3376" y="2324"/>
                <a:chExt cx="519" cy="536"/>
              </a:xfrm>
            </p:grpSpPr>
            <p:sp>
              <p:nvSpPr>
                <p:cNvPr id="14610" name="Text Box 35"/>
                <p:cNvSpPr txBox="1">
                  <a:spLocks noChangeArrowheads="1"/>
                </p:cNvSpPr>
                <p:nvPr/>
              </p:nvSpPr>
              <p:spPr bwMode="auto">
                <a:xfrm flipH="1">
                  <a:off x="3376" y="2385"/>
                  <a:ext cx="518" cy="165"/>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pPr>
                  <a:r>
                    <a:rPr lang="en-US">
                      <a:solidFill>
                        <a:srgbClr val="805E0A"/>
                      </a:solidFill>
                    </a:rPr>
                    <a:t>$714M</a:t>
                  </a:r>
                </a:p>
              </p:txBody>
            </p:sp>
            <p:sp>
              <p:nvSpPr>
                <p:cNvPr id="14611" name="Text Box 36"/>
                <p:cNvSpPr txBox="1">
                  <a:spLocks noChangeArrowheads="1"/>
                </p:cNvSpPr>
                <p:nvPr/>
              </p:nvSpPr>
              <p:spPr bwMode="auto">
                <a:xfrm flipH="1">
                  <a:off x="3378" y="2627"/>
                  <a:ext cx="517" cy="165"/>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pPr>
                  <a:r>
                    <a:rPr lang="en-US">
                      <a:solidFill>
                        <a:srgbClr val="805E0A"/>
                      </a:solidFill>
                    </a:rPr>
                    <a:t>1459</a:t>
                  </a:r>
                </a:p>
              </p:txBody>
            </p:sp>
            <p:grpSp>
              <p:nvGrpSpPr>
                <p:cNvPr id="12" name="Group 37"/>
                <p:cNvGrpSpPr>
                  <a:grpSpLocks/>
                </p:cNvGrpSpPr>
                <p:nvPr/>
              </p:nvGrpSpPr>
              <p:grpSpPr bwMode="auto">
                <a:xfrm>
                  <a:off x="3450" y="2324"/>
                  <a:ext cx="369" cy="536"/>
                  <a:chOff x="3437" y="2552"/>
                  <a:chExt cx="369" cy="324"/>
                </a:xfrm>
              </p:grpSpPr>
              <p:sp>
                <p:nvSpPr>
                  <p:cNvPr id="14613" name="Line 38"/>
                  <p:cNvSpPr>
                    <a:spLocks noChangeShapeType="1"/>
                  </p:cNvSpPr>
                  <p:nvPr/>
                </p:nvSpPr>
                <p:spPr bwMode="auto">
                  <a:xfrm flipV="1">
                    <a:off x="3437" y="2552"/>
                    <a:ext cx="0" cy="324"/>
                  </a:xfrm>
                  <a:prstGeom prst="line">
                    <a:avLst/>
                  </a:prstGeom>
                  <a:noFill/>
                  <a:ln w="9525">
                    <a:noFill/>
                    <a:round/>
                    <a:headEnd/>
                    <a:tailEnd/>
                  </a:ln>
                </p:spPr>
                <p:txBody>
                  <a:bodyPr wrap="none" lIns="82124" tIns="41061" rIns="82124" bIns="41061">
                    <a:spAutoFit/>
                  </a:bodyPr>
                  <a:lstStyle/>
                  <a:p>
                    <a:endParaRPr lang="en-US"/>
                  </a:p>
                </p:txBody>
              </p:sp>
              <p:sp>
                <p:nvSpPr>
                  <p:cNvPr id="14614" name="Line 39"/>
                  <p:cNvSpPr>
                    <a:spLocks noChangeShapeType="1"/>
                  </p:cNvSpPr>
                  <p:nvPr/>
                </p:nvSpPr>
                <p:spPr bwMode="auto">
                  <a:xfrm flipH="1" flipV="1">
                    <a:off x="3806" y="2552"/>
                    <a:ext cx="0" cy="324"/>
                  </a:xfrm>
                  <a:prstGeom prst="line">
                    <a:avLst/>
                  </a:prstGeom>
                  <a:noFill/>
                  <a:ln w="9525">
                    <a:noFill/>
                    <a:round/>
                    <a:headEnd/>
                    <a:tailEnd/>
                  </a:ln>
                </p:spPr>
                <p:txBody>
                  <a:bodyPr wrap="none" lIns="82124" tIns="41061" rIns="82124" bIns="41061">
                    <a:spAutoFit/>
                  </a:bodyPr>
                  <a:lstStyle/>
                  <a:p>
                    <a:endParaRPr lang="en-US"/>
                  </a:p>
                </p:txBody>
              </p:sp>
            </p:grpSp>
          </p:grpSp>
        </p:grpSp>
      </p:grpSp>
      <p:grpSp>
        <p:nvGrpSpPr>
          <p:cNvPr id="13" name="Group 40" descr="Left:  Group 1"/>
          <p:cNvGrpSpPr>
            <a:grpSpLocks/>
          </p:cNvGrpSpPr>
          <p:nvPr/>
        </p:nvGrpSpPr>
        <p:grpSpPr bwMode="auto">
          <a:xfrm>
            <a:off x="-1524000" y="1543050"/>
            <a:ext cx="14020800" cy="514350"/>
            <a:chOff x="1967" y="3089"/>
            <a:chExt cx="8832" cy="324"/>
          </a:xfrm>
        </p:grpSpPr>
        <p:grpSp>
          <p:nvGrpSpPr>
            <p:cNvPr id="14" name="Group 41"/>
            <p:cNvGrpSpPr>
              <a:grpSpLocks/>
            </p:cNvGrpSpPr>
            <p:nvPr/>
          </p:nvGrpSpPr>
          <p:grpSpPr bwMode="auto">
            <a:xfrm>
              <a:off x="1971" y="3164"/>
              <a:ext cx="8703" cy="173"/>
              <a:chOff x="200" y="3177"/>
              <a:chExt cx="8703" cy="173"/>
            </a:xfrm>
          </p:grpSpPr>
          <p:sp>
            <p:nvSpPr>
              <p:cNvPr id="14582" name="Text Box 42"/>
              <p:cNvSpPr txBox="1">
                <a:spLocks noChangeArrowheads="1"/>
              </p:cNvSpPr>
              <p:nvPr/>
            </p:nvSpPr>
            <p:spPr bwMode="auto">
              <a:xfrm flipH="1">
                <a:off x="3516"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1993</a:t>
                </a:r>
              </a:p>
            </p:txBody>
          </p:sp>
          <p:sp>
            <p:nvSpPr>
              <p:cNvPr id="14583" name="Text Box 43"/>
              <p:cNvSpPr txBox="1">
                <a:spLocks noChangeArrowheads="1"/>
              </p:cNvSpPr>
              <p:nvPr/>
            </p:nvSpPr>
            <p:spPr bwMode="auto">
              <a:xfrm flipH="1">
                <a:off x="4745"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4584" name="Text Box 44"/>
              <p:cNvSpPr txBox="1">
                <a:spLocks noChangeArrowheads="1"/>
              </p:cNvSpPr>
              <p:nvPr/>
            </p:nvSpPr>
            <p:spPr bwMode="auto">
              <a:xfrm flipH="1">
                <a:off x="4376"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4585" name="Text Box 45"/>
              <p:cNvSpPr txBox="1">
                <a:spLocks noChangeArrowheads="1"/>
              </p:cNvSpPr>
              <p:nvPr/>
            </p:nvSpPr>
            <p:spPr bwMode="auto">
              <a:xfrm flipH="1">
                <a:off x="5113"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4586" name="Text Box 46"/>
              <p:cNvSpPr txBox="1">
                <a:spLocks noChangeArrowheads="1"/>
              </p:cNvSpPr>
              <p:nvPr/>
            </p:nvSpPr>
            <p:spPr bwMode="auto">
              <a:xfrm flipH="1">
                <a:off x="3884"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1994</a:t>
                </a:r>
              </a:p>
            </p:txBody>
          </p:sp>
          <p:sp>
            <p:nvSpPr>
              <p:cNvPr id="14587" name="Text Box 47"/>
              <p:cNvSpPr txBox="1">
                <a:spLocks noChangeArrowheads="1"/>
              </p:cNvSpPr>
              <p:nvPr/>
            </p:nvSpPr>
            <p:spPr bwMode="auto">
              <a:xfrm flipH="1">
                <a:off x="6219"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4588" name="Text Box 48"/>
              <p:cNvSpPr txBox="1">
                <a:spLocks noChangeArrowheads="1"/>
              </p:cNvSpPr>
              <p:nvPr/>
            </p:nvSpPr>
            <p:spPr bwMode="auto">
              <a:xfrm flipH="1">
                <a:off x="5850"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4589" name="Text Box 49"/>
              <p:cNvSpPr txBox="1">
                <a:spLocks noChangeArrowheads="1"/>
              </p:cNvSpPr>
              <p:nvPr/>
            </p:nvSpPr>
            <p:spPr bwMode="auto">
              <a:xfrm flipH="1">
                <a:off x="5482"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4590" name="Text Box 50"/>
              <p:cNvSpPr txBox="1">
                <a:spLocks noChangeArrowheads="1"/>
              </p:cNvSpPr>
              <p:nvPr/>
            </p:nvSpPr>
            <p:spPr bwMode="auto">
              <a:xfrm flipH="1">
                <a:off x="6587"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4591" name="Text Box 51"/>
              <p:cNvSpPr txBox="1">
                <a:spLocks noChangeArrowheads="1"/>
              </p:cNvSpPr>
              <p:nvPr/>
            </p:nvSpPr>
            <p:spPr bwMode="auto">
              <a:xfrm flipH="1">
                <a:off x="6956"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4592" name="Text Box 52"/>
              <p:cNvSpPr txBox="1">
                <a:spLocks noChangeArrowheads="1"/>
              </p:cNvSpPr>
              <p:nvPr/>
            </p:nvSpPr>
            <p:spPr bwMode="auto">
              <a:xfrm flipH="1">
                <a:off x="200"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1984</a:t>
                </a:r>
              </a:p>
            </p:txBody>
          </p:sp>
          <p:sp>
            <p:nvSpPr>
              <p:cNvPr id="14593" name="Text Box 53"/>
              <p:cNvSpPr txBox="1">
                <a:spLocks noChangeArrowheads="1"/>
              </p:cNvSpPr>
              <p:nvPr/>
            </p:nvSpPr>
            <p:spPr bwMode="auto">
              <a:xfrm flipH="1">
                <a:off x="1305"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1987</a:t>
                </a:r>
              </a:p>
            </p:txBody>
          </p:sp>
          <p:sp>
            <p:nvSpPr>
              <p:cNvPr id="14594" name="Text Box 54"/>
              <p:cNvSpPr txBox="1">
                <a:spLocks noChangeArrowheads="1"/>
              </p:cNvSpPr>
              <p:nvPr/>
            </p:nvSpPr>
            <p:spPr bwMode="auto">
              <a:xfrm flipH="1">
                <a:off x="936"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1986</a:t>
                </a:r>
              </a:p>
            </p:txBody>
          </p:sp>
          <p:sp>
            <p:nvSpPr>
              <p:cNvPr id="14595" name="Text Box 55"/>
              <p:cNvSpPr txBox="1">
                <a:spLocks noChangeArrowheads="1"/>
              </p:cNvSpPr>
              <p:nvPr/>
            </p:nvSpPr>
            <p:spPr bwMode="auto">
              <a:xfrm flipH="1">
                <a:off x="1673"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1988</a:t>
                </a:r>
              </a:p>
            </p:txBody>
          </p:sp>
          <p:sp>
            <p:nvSpPr>
              <p:cNvPr id="14596" name="Text Box 56"/>
              <p:cNvSpPr txBox="1">
                <a:spLocks noChangeArrowheads="1"/>
              </p:cNvSpPr>
              <p:nvPr/>
            </p:nvSpPr>
            <p:spPr bwMode="auto">
              <a:xfrm flipH="1">
                <a:off x="2779"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1991</a:t>
                </a:r>
              </a:p>
            </p:txBody>
          </p:sp>
          <p:sp>
            <p:nvSpPr>
              <p:cNvPr id="14597" name="Text Box 57"/>
              <p:cNvSpPr txBox="1">
                <a:spLocks noChangeArrowheads="1"/>
              </p:cNvSpPr>
              <p:nvPr/>
            </p:nvSpPr>
            <p:spPr bwMode="auto">
              <a:xfrm flipH="1">
                <a:off x="2410"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1990</a:t>
                </a:r>
              </a:p>
            </p:txBody>
          </p:sp>
          <p:sp>
            <p:nvSpPr>
              <p:cNvPr id="14598" name="Text Box 58"/>
              <p:cNvSpPr txBox="1">
                <a:spLocks noChangeArrowheads="1"/>
              </p:cNvSpPr>
              <p:nvPr/>
            </p:nvSpPr>
            <p:spPr bwMode="auto">
              <a:xfrm flipH="1">
                <a:off x="2042"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1989</a:t>
                </a:r>
              </a:p>
            </p:txBody>
          </p:sp>
          <p:sp>
            <p:nvSpPr>
              <p:cNvPr id="14599" name="Text Box 59"/>
              <p:cNvSpPr txBox="1">
                <a:spLocks noChangeArrowheads="1"/>
              </p:cNvSpPr>
              <p:nvPr/>
            </p:nvSpPr>
            <p:spPr bwMode="auto">
              <a:xfrm flipH="1">
                <a:off x="3147"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1992</a:t>
                </a:r>
              </a:p>
            </p:txBody>
          </p:sp>
          <p:sp>
            <p:nvSpPr>
              <p:cNvPr id="14600" name="Text Box 60"/>
              <p:cNvSpPr txBox="1">
                <a:spLocks noChangeArrowheads="1"/>
              </p:cNvSpPr>
              <p:nvPr/>
            </p:nvSpPr>
            <p:spPr bwMode="auto">
              <a:xfrm flipH="1">
                <a:off x="568"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1985</a:t>
                </a:r>
              </a:p>
            </p:txBody>
          </p:sp>
          <p:sp>
            <p:nvSpPr>
              <p:cNvPr id="14601" name="Text Box 61"/>
              <p:cNvSpPr txBox="1">
                <a:spLocks noChangeArrowheads="1"/>
              </p:cNvSpPr>
              <p:nvPr/>
            </p:nvSpPr>
            <p:spPr bwMode="auto">
              <a:xfrm flipH="1">
                <a:off x="8062"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4602" name="Text Box 62"/>
              <p:cNvSpPr txBox="1">
                <a:spLocks noChangeArrowheads="1"/>
              </p:cNvSpPr>
              <p:nvPr/>
            </p:nvSpPr>
            <p:spPr bwMode="auto">
              <a:xfrm flipH="1">
                <a:off x="7693"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4603" name="Text Box 63"/>
              <p:cNvSpPr txBox="1">
                <a:spLocks noChangeArrowheads="1"/>
              </p:cNvSpPr>
              <p:nvPr/>
            </p:nvSpPr>
            <p:spPr bwMode="auto">
              <a:xfrm flipH="1">
                <a:off x="7325"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4604" name="Text Box 64"/>
              <p:cNvSpPr txBox="1">
                <a:spLocks noChangeArrowheads="1"/>
              </p:cNvSpPr>
              <p:nvPr/>
            </p:nvSpPr>
            <p:spPr bwMode="auto">
              <a:xfrm flipH="1">
                <a:off x="8430"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4605" name="Text Box 65"/>
              <p:cNvSpPr txBox="1">
                <a:spLocks noChangeArrowheads="1"/>
              </p:cNvSpPr>
              <p:nvPr/>
            </p:nvSpPr>
            <p:spPr bwMode="auto">
              <a:xfrm flipH="1">
                <a:off x="8799"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grpSp>
        <p:sp>
          <p:nvSpPr>
            <p:cNvPr id="14556" name="Line 66"/>
            <p:cNvSpPr>
              <a:spLocks noChangeShapeType="1"/>
            </p:cNvSpPr>
            <p:nvPr/>
          </p:nvSpPr>
          <p:spPr bwMode="auto">
            <a:xfrm flipV="1">
              <a:off x="2702"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4557" name="Line 67"/>
            <p:cNvSpPr>
              <a:spLocks noChangeShapeType="1"/>
            </p:cNvSpPr>
            <p:nvPr/>
          </p:nvSpPr>
          <p:spPr bwMode="auto">
            <a:xfrm flipV="1">
              <a:off x="3070"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4558" name="Line 68"/>
            <p:cNvSpPr>
              <a:spLocks noChangeShapeType="1"/>
            </p:cNvSpPr>
            <p:nvPr/>
          </p:nvSpPr>
          <p:spPr bwMode="auto">
            <a:xfrm flipV="1">
              <a:off x="1967"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4559" name="Line 69"/>
            <p:cNvSpPr>
              <a:spLocks noChangeShapeType="1"/>
            </p:cNvSpPr>
            <p:nvPr/>
          </p:nvSpPr>
          <p:spPr bwMode="auto">
            <a:xfrm flipV="1">
              <a:off x="2334"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4560" name="Line 70"/>
            <p:cNvSpPr>
              <a:spLocks noChangeShapeType="1"/>
            </p:cNvSpPr>
            <p:nvPr/>
          </p:nvSpPr>
          <p:spPr bwMode="auto">
            <a:xfrm flipV="1">
              <a:off x="3438"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grpSp>
          <p:nvGrpSpPr>
            <p:cNvPr id="15" name="Group 71"/>
            <p:cNvGrpSpPr>
              <a:grpSpLocks/>
            </p:cNvGrpSpPr>
            <p:nvPr/>
          </p:nvGrpSpPr>
          <p:grpSpPr bwMode="auto">
            <a:xfrm>
              <a:off x="4541" y="3089"/>
              <a:ext cx="2576" cy="324"/>
              <a:chOff x="4541" y="966"/>
              <a:chExt cx="2576" cy="324"/>
            </a:xfrm>
          </p:grpSpPr>
          <p:sp>
            <p:nvSpPr>
              <p:cNvPr id="14574" name="Line 72"/>
              <p:cNvSpPr>
                <a:spLocks noChangeShapeType="1"/>
              </p:cNvSpPr>
              <p:nvPr/>
            </p:nvSpPr>
            <p:spPr bwMode="auto">
              <a:xfrm flipH="1" flipV="1">
                <a:off x="4909" y="966"/>
                <a:ext cx="0" cy="324"/>
              </a:xfrm>
              <a:prstGeom prst="line">
                <a:avLst/>
              </a:prstGeom>
              <a:noFill/>
              <a:ln w="6350">
                <a:solidFill>
                  <a:srgbClr val="777777"/>
                </a:solidFill>
                <a:round/>
                <a:headEnd/>
                <a:tailEnd/>
              </a:ln>
            </p:spPr>
            <p:txBody>
              <a:bodyPr lIns="82124" tIns="41061" rIns="82124" bIns="41061" anchor="ctr">
                <a:spAutoFit/>
              </a:bodyPr>
              <a:lstStyle/>
              <a:p>
                <a:endParaRPr lang="en-US"/>
              </a:p>
            </p:txBody>
          </p:sp>
          <p:sp>
            <p:nvSpPr>
              <p:cNvPr id="14575" name="Line 73"/>
              <p:cNvSpPr>
                <a:spLocks noChangeShapeType="1"/>
              </p:cNvSpPr>
              <p:nvPr/>
            </p:nvSpPr>
            <p:spPr bwMode="auto">
              <a:xfrm flipH="1" flipV="1">
                <a:off x="4541" y="966"/>
                <a:ext cx="0" cy="324"/>
              </a:xfrm>
              <a:prstGeom prst="line">
                <a:avLst/>
              </a:prstGeom>
              <a:noFill/>
              <a:ln w="6350">
                <a:solidFill>
                  <a:srgbClr val="777777"/>
                </a:solidFill>
                <a:round/>
                <a:headEnd/>
                <a:tailEnd/>
              </a:ln>
            </p:spPr>
            <p:txBody>
              <a:bodyPr lIns="82124" tIns="41061" rIns="82124" bIns="41061" anchor="ctr">
                <a:spAutoFit/>
              </a:bodyPr>
              <a:lstStyle/>
              <a:p>
                <a:endParaRPr lang="en-US"/>
              </a:p>
            </p:txBody>
          </p:sp>
          <p:sp>
            <p:nvSpPr>
              <p:cNvPr id="14576" name="Line 74"/>
              <p:cNvSpPr>
                <a:spLocks noChangeShapeType="1"/>
              </p:cNvSpPr>
              <p:nvPr/>
            </p:nvSpPr>
            <p:spPr bwMode="auto">
              <a:xfrm flipH="1" flipV="1">
                <a:off x="5645" y="966"/>
                <a:ext cx="0" cy="324"/>
              </a:xfrm>
              <a:prstGeom prst="line">
                <a:avLst/>
              </a:prstGeom>
              <a:noFill/>
              <a:ln w="6350">
                <a:solidFill>
                  <a:srgbClr val="777777"/>
                </a:solidFill>
                <a:round/>
                <a:headEnd/>
                <a:tailEnd/>
              </a:ln>
            </p:spPr>
            <p:txBody>
              <a:bodyPr lIns="82124" tIns="41061" rIns="82124" bIns="41061" anchor="ctr">
                <a:spAutoFit/>
              </a:bodyPr>
              <a:lstStyle/>
              <a:p>
                <a:endParaRPr lang="en-US"/>
              </a:p>
            </p:txBody>
          </p:sp>
          <p:sp>
            <p:nvSpPr>
              <p:cNvPr id="14577" name="Line 75"/>
              <p:cNvSpPr>
                <a:spLocks noChangeShapeType="1"/>
              </p:cNvSpPr>
              <p:nvPr/>
            </p:nvSpPr>
            <p:spPr bwMode="auto">
              <a:xfrm flipH="1" flipV="1">
                <a:off x="5277" y="966"/>
                <a:ext cx="0" cy="324"/>
              </a:xfrm>
              <a:prstGeom prst="line">
                <a:avLst/>
              </a:prstGeom>
              <a:noFill/>
              <a:ln w="6350">
                <a:solidFill>
                  <a:srgbClr val="777777"/>
                </a:solidFill>
                <a:round/>
                <a:headEnd/>
                <a:tailEnd/>
              </a:ln>
            </p:spPr>
            <p:txBody>
              <a:bodyPr lIns="82124" tIns="41061" rIns="82124" bIns="41061" anchor="ctr">
                <a:spAutoFit/>
              </a:bodyPr>
              <a:lstStyle/>
              <a:p>
                <a:endParaRPr lang="en-US"/>
              </a:p>
            </p:txBody>
          </p:sp>
          <p:sp>
            <p:nvSpPr>
              <p:cNvPr id="14578" name="Line 76"/>
              <p:cNvSpPr>
                <a:spLocks noChangeShapeType="1"/>
              </p:cNvSpPr>
              <p:nvPr/>
            </p:nvSpPr>
            <p:spPr bwMode="auto">
              <a:xfrm flipH="1" flipV="1">
                <a:off x="6381" y="966"/>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4579" name="Line 77"/>
              <p:cNvSpPr>
                <a:spLocks noChangeShapeType="1"/>
              </p:cNvSpPr>
              <p:nvPr/>
            </p:nvSpPr>
            <p:spPr bwMode="auto">
              <a:xfrm flipH="1" flipV="1">
                <a:off x="6013" y="966"/>
                <a:ext cx="0" cy="324"/>
              </a:xfrm>
              <a:prstGeom prst="line">
                <a:avLst/>
              </a:prstGeom>
              <a:noFill/>
              <a:ln w="6350">
                <a:solidFill>
                  <a:srgbClr val="777777"/>
                </a:solidFill>
                <a:round/>
                <a:headEnd/>
                <a:tailEnd/>
              </a:ln>
            </p:spPr>
            <p:txBody>
              <a:bodyPr lIns="82124" tIns="41061" rIns="82124" bIns="41061" anchor="ctr">
                <a:spAutoFit/>
              </a:bodyPr>
              <a:lstStyle/>
              <a:p>
                <a:endParaRPr lang="en-US"/>
              </a:p>
            </p:txBody>
          </p:sp>
          <p:sp>
            <p:nvSpPr>
              <p:cNvPr id="14580" name="Line 78"/>
              <p:cNvSpPr>
                <a:spLocks noChangeShapeType="1"/>
              </p:cNvSpPr>
              <p:nvPr/>
            </p:nvSpPr>
            <p:spPr bwMode="auto">
              <a:xfrm flipH="1" flipV="1">
                <a:off x="7117" y="966"/>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4581" name="Line 79"/>
              <p:cNvSpPr>
                <a:spLocks noChangeShapeType="1"/>
              </p:cNvSpPr>
              <p:nvPr/>
            </p:nvSpPr>
            <p:spPr bwMode="auto">
              <a:xfrm flipH="1" flipV="1">
                <a:off x="6749" y="966"/>
                <a:ext cx="0" cy="324"/>
              </a:xfrm>
              <a:prstGeom prst="line">
                <a:avLst/>
              </a:prstGeom>
              <a:noFill/>
              <a:ln w="6350">
                <a:noFill/>
                <a:round/>
                <a:headEnd/>
                <a:tailEnd/>
              </a:ln>
            </p:spPr>
            <p:txBody>
              <a:bodyPr wrap="none" lIns="82124" tIns="41061" rIns="82124" bIns="41061" anchor="ctr">
                <a:spAutoFit/>
              </a:bodyPr>
              <a:lstStyle/>
              <a:p>
                <a:endParaRPr lang="en-US"/>
              </a:p>
            </p:txBody>
          </p:sp>
        </p:grpSp>
        <p:sp>
          <p:nvSpPr>
            <p:cNvPr id="14562" name="Line 80"/>
            <p:cNvSpPr>
              <a:spLocks noChangeShapeType="1"/>
            </p:cNvSpPr>
            <p:nvPr/>
          </p:nvSpPr>
          <p:spPr bwMode="auto">
            <a:xfrm flipH="1" flipV="1">
              <a:off x="4173" y="3089"/>
              <a:ext cx="0" cy="324"/>
            </a:xfrm>
            <a:prstGeom prst="line">
              <a:avLst/>
            </a:prstGeom>
            <a:noFill/>
            <a:ln w="6350">
              <a:solidFill>
                <a:srgbClr val="777777"/>
              </a:solidFill>
              <a:round/>
              <a:headEnd/>
              <a:tailEnd/>
            </a:ln>
          </p:spPr>
          <p:txBody>
            <a:bodyPr lIns="82124" tIns="41061" rIns="82124" bIns="41061" anchor="ctr">
              <a:spAutoFit/>
            </a:bodyPr>
            <a:lstStyle/>
            <a:p>
              <a:endParaRPr lang="en-US"/>
            </a:p>
          </p:txBody>
        </p:sp>
        <p:sp>
          <p:nvSpPr>
            <p:cNvPr id="14563" name="Line 81"/>
            <p:cNvSpPr>
              <a:spLocks noChangeShapeType="1"/>
            </p:cNvSpPr>
            <p:nvPr/>
          </p:nvSpPr>
          <p:spPr bwMode="auto">
            <a:xfrm flipH="1" flipV="1">
              <a:off x="7487"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4564" name="Line 82"/>
            <p:cNvSpPr>
              <a:spLocks noChangeShapeType="1"/>
            </p:cNvSpPr>
            <p:nvPr/>
          </p:nvSpPr>
          <p:spPr bwMode="auto">
            <a:xfrm flipH="1" flipV="1">
              <a:off x="8223"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4565" name="Line 83"/>
            <p:cNvSpPr>
              <a:spLocks noChangeShapeType="1"/>
            </p:cNvSpPr>
            <p:nvPr/>
          </p:nvSpPr>
          <p:spPr bwMode="auto">
            <a:xfrm flipH="1" flipV="1">
              <a:off x="7855"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4566" name="Line 84"/>
            <p:cNvSpPr>
              <a:spLocks noChangeShapeType="1"/>
            </p:cNvSpPr>
            <p:nvPr/>
          </p:nvSpPr>
          <p:spPr bwMode="auto">
            <a:xfrm flipH="1" flipV="1">
              <a:off x="8959"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4567" name="Line 85"/>
            <p:cNvSpPr>
              <a:spLocks noChangeShapeType="1"/>
            </p:cNvSpPr>
            <p:nvPr/>
          </p:nvSpPr>
          <p:spPr bwMode="auto">
            <a:xfrm flipH="1" flipV="1">
              <a:off x="8591"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4568" name="Line 86"/>
            <p:cNvSpPr>
              <a:spLocks noChangeShapeType="1"/>
            </p:cNvSpPr>
            <p:nvPr/>
          </p:nvSpPr>
          <p:spPr bwMode="auto">
            <a:xfrm flipH="1" flipV="1">
              <a:off x="9695"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4569" name="Line 87"/>
            <p:cNvSpPr>
              <a:spLocks noChangeShapeType="1"/>
            </p:cNvSpPr>
            <p:nvPr/>
          </p:nvSpPr>
          <p:spPr bwMode="auto">
            <a:xfrm flipH="1" flipV="1">
              <a:off x="9327"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4570" name="Line 88"/>
            <p:cNvSpPr>
              <a:spLocks noChangeShapeType="1"/>
            </p:cNvSpPr>
            <p:nvPr/>
          </p:nvSpPr>
          <p:spPr bwMode="auto">
            <a:xfrm flipH="1" flipV="1">
              <a:off x="10063"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4571" name="Line 89"/>
            <p:cNvSpPr>
              <a:spLocks noChangeShapeType="1"/>
            </p:cNvSpPr>
            <p:nvPr/>
          </p:nvSpPr>
          <p:spPr bwMode="auto">
            <a:xfrm flipH="1" flipV="1">
              <a:off x="10799"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4572" name="Line 90"/>
            <p:cNvSpPr>
              <a:spLocks noChangeShapeType="1"/>
            </p:cNvSpPr>
            <p:nvPr/>
          </p:nvSpPr>
          <p:spPr bwMode="auto">
            <a:xfrm flipH="1" flipV="1">
              <a:off x="10431"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4573" name="Line 91"/>
            <p:cNvSpPr>
              <a:spLocks noChangeShapeType="1"/>
            </p:cNvSpPr>
            <p:nvPr/>
          </p:nvSpPr>
          <p:spPr bwMode="auto">
            <a:xfrm flipH="1" flipV="1">
              <a:off x="3807" y="3089"/>
              <a:ext cx="0" cy="324"/>
            </a:xfrm>
            <a:prstGeom prst="line">
              <a:avLst/>
            </a:prstGeom>
            <a:noFill/>
            <a:ln w="6350">
              <a:solidFill>
                <a:srgbClr val="777777"/>
              </a:solidFill>
              <a:round/>
              <a:headEnd/>
              <a:tailEnd/>
            </a:ln>
          </p:spPr>
          <p:txBody>
            <a:bodyPr lIns="82124" tIns="41061" rIns="82124" bIns="41061" anchor="ctr">
              <a:spAutoFit/>
            </a:bodyPr>
            <a:lstStyle/>
            <a:p>
              <a:endParaRPr lang="en-US"/>
            </a:p>
          </p:txBody>
        </p:sp>
      </p:grpSp>
      <p:grpSp>
        <p:nvGrpSpPr>
          <p:cNvPr id="16" name="Group 92" descr="Left:  Group 53"/>
          <p:cNvGrpSpPr>
            <a:grpSpLocks/>
          </p:cNvGrpSpPr>
          <p:nvPr/>
        </p:nvGrpSpPr>
        <p:grpSpPr bwMode="auto">
          <a:xfrm>
            <a:off x="787400" y="1543050"/>
            <a:ext cx="14020800" cy="514350"/>
            <a:chOff x="1967" y="3089"/>
            <a:chExt cx="8832" cy="324"/>
          </a:xfrm>
        </p:grpSpPr>
        <p:grpSp>
          <p:nvGrpSpPr>
            <p:cNvPr id="17" name="Group 93"/>
            <p:cNvGrpSpPr>
              <a:grpSpLocks/>
            </p:cNvGrpSpPr>
            <p:nvPr/>
          </p:nvGrpSpPr>
          <p:grpSpPr bwMode="auto">
            <a:xfrm>
              <a:off x="2095" y="3164"/>
              <a:ext cx="8703" cy="173"/>
              <a:chOff x="324" y="3177"/>
              <a:chExt cx="8703" cy="173"/>
            </a:xfrm>
          </p:grpSpPr>
          <p:sp>
            <p:nvSpPr>
              <p:cNvPr id="14531" name="Text Box 94"/>
              <p:cNvSpPr txBox="1">
                <a:spLocks noChangeArrowheads="1"/>
              </p:cNvSpPr>
              <p:nvPr/>
            </p:nvSpPr>
            <p:spPr bwMode="auto">
              <a:xfrm flipH="1">
                <a:off x="3516"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1995</a:t>
                </a:r>
              </a:p>
            </p:txBody>
          </p:sp>
          <p:sp>
            <p:nvSpPr>
              <p:cNvPr id="14532" name="Text Box 95"/>
              <p:cNvSpPr txBox="1">
                <a:spLocks noChangeArrowheads="1"/>
              </p:cNvSpPr>
              <p:nvPr/>
            </p:nvSpPr>
            <p:spPr bwMode="auto">
              <a:xfrm flipH="1">
                <a:off x="4621"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1998</a:t>
                </a:r>
              </a:p>
            </p:txBody>
          </p:sp>
          <p:sp>
            <p:nvSpPr>
              <p:cNvPr id="14533" name="Text Box 96"/>
              <p:cNvSpPr txBox="1">
                <a:spLocks noChangeArrowheads="1"/>
              </p:cNvSpPr>
              <p:nvPr/>
            </p:nvSpPr>
            <p:spPr bwMode="auto">
              <a:xfrm flipH="1">
                <a:off x="4252"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1997</a:t>
                </a:r>
              </a:p>
            </p:txBody>
          </p:sp>
          <p:sp>
            <p:nvSpPr>
              <p:cNvPr id="14534" name="Text Box 97"/>
              <p:cNvSpPr txBox="1">
                <a:spLocks noChangeArrowheads="1"/>
              </p:cNvSpPr>
              <p:nvPr/>
            </p:nvSpPr>
            <p:spPr bwMode="auto">
              <a:xfrm flipH="1">
                <a:off x="4989"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1999</a:t>
                </a:r>
              </a:p>
            </p:txBody>
          </p:sp>
          <p:sp>
            <p:nvSpPr>
              <p:cNvPr id="14535" name="Text Box 98"/>
              <p:cNvSpPr txBox="1">
                <a:spLocks noChangeArrowheads="1"/>
              </p:cNvSpPr>
              <p:nvPr/>
            </p:nvSpPr>
            <p:spPr bwMode="auto">
              <a:xfrm flipH="1">
                <a:off x="3884"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1996</a:t>
                </a:r>
              </a:p>
            </p:txBody>
          </p:sp>
          <p:sp>
            <p:nvSpPr>
              <p:cNvPr id="14536" name="Text Box 99"/>
              <p:cNvSpPr txBox="1">
                <a:spLocks noChangeArrowheads="1"/>
              </p:cNvSpPr>
              <p:nvPr/>
            </p:nvSpPr>
            <p:spPr bwMode="auto">
              <a:xfrm flipH="1">
                <a:off x="6095"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2002</a:t>
                </a:r>
              </a:p>
            </p:txBody>
          </p:sp>
          <p:sp>
            <p:nvSpPr>
              <p:cNvPr id="14537" name="Text Box 100"/>
              <p:cNvSpPr txBox="1">
                <a:spLocks noChangeArrowheads="1"/>
              </p:cNvSpPr>
              <p:nvPr/>
            </p:nvSpPr>
            <p:spPr bwMode="auto">
              <a:xfrm flipH="1">
                <a:off x="5726"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2001</a:t>
                </a:r>
              </a:p>
            </p:txBody>
          </p:sp>
          <p:sp>
            <p:nvSpPr>
              <p:cNvPr id="14538" name="Text Box 101"/>
              <p:cNvSpPr txBox="1">
                <a:spLocks noChangeArrowheads="1"/>
              </p:cNvSpPr>
              <p:nvPr/>
            </p:nvSpPr>
            <p:spPr bwMode="auto">
              <a:xfrm flipH="1">
                <a:off x="5358"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2000</a:t>
                </a:r>
              </a:p>
            </p:txBody>
          </p:sp>
          <p:sp>
            <p:nvSpPr>
              <p:cNvPr id="14539" name="Text Box 102"/>
              <p:cNvSpPr txBox="1">
                <a:spLocks noChangeArrowheads="1"/>
              </p:cNvSpPr>
              <p:nvPr/>
            </p:nvSpPr>
            <p:spPr bwMode="auto">
              <a:xfrm flipH="1">
                <a:off x="6463"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2003</a:t>
                </a:r>
              </a:p>
            </p:txBody>
          </p:sp>
          <p:sp>
            <p:nvSpPr>
              <p:cNvPr id="14540" name="Text Box 103"/>
              <p:cNvSpPr txBox="1">
                <a:spLocks noChangeArrowheads="1"/>
              </p:cNvSpPr>
              <p:nvPr/>
            </p:nvSpPr>
            <p:spPr bwMode="auto">
              <a:xfrm flipH="1">
                <a:off x="6832"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2004</a:t>
                </a:r>
              </a:p>
            </p:txBody>
          </p:sp>
          <p:sp>
            <p:nvSpPr>
              <p:cNvPr id="14541" name="Text Box 104"/>
              <p:cNvSpPr txBox="1">
                <a:spLocks noChangeArrowheads="1"/>
              </p:cNvSpPr>
              <p:nvPr/>
            </p:nvSpPr>
            <p:spPr bwMode="auto">
              <a:xfrm flipH="1">
                <a:off x="324"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4542" name="Text Box 105"/>
              <p:cNvSpPr txBox="1">
                <a:spLocks noChangeArrowheads="1"/>
              </p:cNvSpPr>
              <p:nvPr/>
            </p:nvSpPr>
            <p:spPr bwMode="auto">
              <a:xfrm flipH="1">
                <a:off x="1429"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4543" name="Text Box 106"/>
              <p:cNvSpPr txBox="1">
                <a:spLocks noChangeArrowheads="1"/>
              </p:cNvSpPr>
              <p:nvPr/>
            </p:nvSpPr>
            <p:spPr bwMode="auto">
              <a:xfrm flipH="1">
                <a:off x="1060"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4544" name="Text Box 107"/>
              <p:cNvSpPr txBox="1">
                <a:spLocks noChangeArrowheads="1"/>
              </p:cNvSpPr>
              <p:nvPr/>
            </p:nvSpPr>
            <p:spPr bwMode="auto">
              <a:xfrm flipH="1">
                <a:off x="1797"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4545" name="Text Box 108"/>
              <p:cNvSpPr txBox="1">
                <a:spLocks noChangeArrowheads="1"/>
              </p:cNvSpPr>
              <p:nvPr/>
            </p:nvSpPr>
            <p:spPr bwMode="auto">
              <a:xfrm flipH="1">
                <a:off x="2779"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1993</a:t>
                </a:r>
              </a:p>
            </p:txBody>
          </p:sp>
          <p:sp>
            <p:nvSpPr>
              <p:cNvPr id="14546" name="Text Box 109"/>
              <p:cNvSpPr txBox="1">
                <a:spLocks noChangeArrowheads="1"/>
              </p:cNvSpPr>
              <p:nvPr/>
            </p:nvSpPr>
            <p:spPr bwMode="auto">
              <a:xfrm flipH="1">
                <a:off x="2534"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4547" name="Text Box 110"/>
              <p:cNvSpPr txBox="1">
                <a:spLocks noChangeArrowheads="1"/>
              </p:cNvSpPr>
              <p:nvPr/>
            </p:nvSpPr>
            <p:spPr bwMode="auto">
              <a:xfrm flipH="1">
                <a:off x="2042"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1993</a:t>
                </a:r>
              </a:p>
            </p:txBody>
          </p:sp>
          <p:sp>
            <p:nvSpPr>
              <p:cNvPr id="14548" name="Text Box 111"/>
              <p:cNvSpPr txBox="1">
                <a:spLocks noChangeArrowheads="1"/>
              </p:cNvSpPr>
              <p:nvPr/>
            </p:nvSpPr>
            <p:spPr bwMode="auto">
              <a:xfrm flipH="1">
                <a:off x="3147"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1994</a:t>
                </a:r>
              </a:p>
            </p:txBody>
          </p:sp>
          <p:sp>
            <p:nvSpPr>
              <p:cNvPr id="14549" name="Text Box 112"/>
              <p:cNvSpPr txBox="1">
                <a:spLocks noChangeArrowheads="1"/>
              </p:cNvSpPr>
              <p:nvPr/>
            </p:nvSpPr>
            <p:spPr bwMode="auto">
              <a:xfrm flipH="1">
                <a:off x="692" y="3177"/>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14550" name="Text Box 113"/>
              <p:cNvSpPr txBox="1">
                <a:spLocks noChangeArrowheads="1"/>
              </p:cNvSpPr>
              <p:nvPr/>
            </p:nvSpPr>
            <p:spPr bwMode="auto">
              <a:xfrm flipH="1">
                <a:off x="7938"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2005</a:t>
                </a:r>
              </a:p>
            </p:txBody>
          </p:sp>
          <p:sp>
            <p:nvSpPr>
              <p:cNvPr id="14551" name="Text Box 114"/>
              <p:cNvSpPr txBox="1">
                <a:spLocks noChangeArrowheads="1"/>
              </p:cNvSpPr>
              <p:nvPr/>
            </p:nvSpPr>
            <p:spPr bwMode="auto">
              <a:xfrm flipH="1">
                <a:off x="7569"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2006</a:t>
                </a:r>
              </a:p>
            </p:txBody>
          </p:sp>
          <p:sp>
            <p:nvSpPr>
              <p:cNvPr id="14552" name="Text Box 115"/>
              <p:cNvSpPr txBox="1">
                <a:spLocks noChangeArrowheads="1"/>
              </p:cNvSpPr>
              <p:nvPr/>
            </p:nvSpPr>
            <p:spPr bwMode="auto">
              <a:xfrm flipH="1">
                <a:off x="7201"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2005</a:t>
                </a:r>
              </a:p>
            </p:txBody>
          </p:sp>
          <p:sp>
            <p:nvSpPr>
              <p:cNvPr id="14553" name="Text Box 116"/>
              <p:cNvSpPr txBox="1">
                <a:spLocks noChangeArrowheads="1"/>
              </p:cNvSpPr>
              <p:nvPr/>
            </p:nvSpPr>
            <p:spPr bwMode="auto">
              <a:xfrm flipH="1">
                <a:off x="8306"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2006</a:t>
                </a:r>
              </a:p>
            </p:txBody>
          </p:sp>
          <p:sp>
            <p:nvSpPr>
              <p:cNvPr id="14554" name="Text Box 117"/>
              <p:cNvSpPr txBox="1">
                <a:spLocks noChangeArrowheads="1"/>
              </p:cNvSpPr>
              <p:nvPr/>
            </p:nvSpPr>
            <p:spPr bwMode="auto">
              <a:xfrm flipH="1">
                <a:off x="8675" y="3177"/>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2007</a:t>
                </a:r>
              </a:p>
            </p:txBody>
          </p:sp>
        </p:grpSp>
        <p:sp>
          <p:nvSpPr>
            <p:cNvPr id="14505" name="Line 118"/>
            <p:cNvSpPr>
              <a:spLocks noChangeShapeType="1"/>
            </p:cNvSpPr>
            <p:nvPr/>
          </p:nvSpPr>
          <p:spPr bwMode="auto">
            <a:xfrm flipV="1">
              <a:off x="2702"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4506" name="Line 119"/>
            <p:cNvSpPr>
              <a:spLocks noChangeShapeType="1"/>
            </p:cNvSpPr>
            <p:nvPr/>
          </p:nvSpPr>
          <p:spPr bwMode="auto">
            <a:xfrm flipV="1">
              <a:off x="3070"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4507" name="Line 120"/>
            <p:cNvSpPr>
              <a:spLocks noChangeShapeType="1"/>
            </p:cNvSpPr>
            <p:nvPr/>
          </p:nvSpPr>
          <p:spPr bwMode="auto">
            <a:xfrm flipV="1">
              <a:off x="1967"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4508" name="Line 121"/>
            <p:cNvSpPr>
              <a:spLocks noChangeShapeType="1"/>
            </p:cNvSpPr>
            <p:nvPr/>
          </p:nvSpPr>
          <p:spPr bwMode="auto">
            <a:xfrm flipV="1">
              <a:off x="2334" y="3089"/>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4509" name="Line 122"/>
            <p:cNvSpPr>
              <a:spLocks noChangeShapeType="1"/>
            </p:cNvSpPr>
            <p:nvPr/>
          </p:nvSpPr>
          <p:spPr bwMode="auto">
            <a:xfrm flipV="1">
              <a:off x="3438" y="3089"/>
              <a:ext cx="0" cy="324"/>
            </a:xfrm>
            <a:prstGeom prst="line">
              <a:avLst/>
            </a:prstGeom>
            <a:noFill/>
            <a:ln w="6350">
              <a:noFill/>
              <a:round/>
              <a:headEnd/>
              <a:tailEnd/>
            </a:ln>
          </p:spPr>
          <p:txBody>
            <a:bodyPr wrap="none" lIns="82124" tIns="41061" rIns="82124" bIns="41061" anchor="ctr">
              <a:spAutoFit/>
            </a:bodyPr>
            <a:lstStyle/>
            <a:p>
              <a:endParaRPr lang="en-US"/>
            </a:p>
          </p:txBody>
        </p:sp>
        <p:grpSp>
          <p:nvGrpSpPr>
            <p:cNvPr id="18" name="Group 123"/>
            <p:cNvGrpSpPr>
              <a:grpSpLocks/>
            </p:cNvGrpSpPr>
            <p:nvPr/>
          </p:nvGrpSpPr>
          <p:grpSpPr bwMode="auto">
            <a:xfrm>
              <a:off x="4541" y="3089"/>
              <a:ext cx="2576" cy="324"/>
              <a:chOff x="4541" y="966"/>
              <a:chExt cx="2576" cy="324"/>
            </a:xfrm>
          </p:grpSpPr>
          <p:sp>
            <p:nvSpPr>
              <p:cNvPr id="14523" name="Line 124"/>
              <p:cNvSpPr>
                <a:spLocks noChangeShapeType="1"/>
              </p:cNvSpPr>
              <p:nvPr/>
            </p:nvSpPr>
            <p:spPr bwMode="auto">
              <a:xfrm flipH="1" flipV="1">
                <a:off x="4909" y="966"/>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4524" name="Line 125"/>
              <p:cNvSpPr>
                <a:spLocks noChangeShapeType="1"/>
              </p:cNvSpPr>
              <p:nvPr/>
            </p:nvSpPr>
            <p:spPr bwMode="auto">
              <a:xfrm flipH="1" flipV="1">
                <a:off x="4541" y="966"/>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14525" name="Line 126"/>
              <p:cNvSpPr>
                <a:spLocks noChangeShapeType="1"/>
              </p:cNvSpPr>
              <p:nvPr/>
            </p:nvSpPr>
            <p:spPr bwMode="auto">
              <a:xfrm flipH="1" flipV="1">
                <a:off x="5645" y="966"/>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4526" name="Line 127"/>
              <p:cNvSpPr>
                <a:spLocks noChangeShapeType="1"/>
              </p:cNvSpPr>
              <p:nvPr/>
            </p:nvSpPr>
            <p:spPr bwMode="auto">
              <a:xfrm flipH="1" flipV="1">
                <a:off x="5277" y="966"/>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4527" name="Line 128"/>
              <p:cNvSpPr>
                <a:spLocks noChangeShapeType="1"/>
              </p:cNvSpPr>
              <p:nvPr/>
            </p:nvSpPr>
            <p:spPr bwMode="auto">
              <a:xfrm flipH="1" flipV="1">
                <a:off x="6381" y="966"/>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4528" name="Line 129"/>
              <p:cNvSpPr>
                <a:spLocks noChangeShapeType="1"/>
              </p:cNvSpPr>
              <p:nvPr/>
            </p:nvSpPr>
            <p:spPr bwMode="auto">
              <a:xfrm flipH="1" flipV="1">
                <a:off x="6013" y="966"/>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4529" name="Line 130"/>
              <p:cNvSpPr>
                <a:spLocks noChangeShapeType="1"/>
              </p:cNvSpPr>
              <p:nvPr/>
            </p:nvSpPr>
            <p:spPr bwMode="auto">
              <a:xfrm flipH="1" flipV="1">
                <a:off x="7117" y="966"/>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4530" name="Line 131"/>
              <p:cNvSpPr>
                <a:spLocks noChangeShapeType="1"/>
              </p:cNvSpPr>
              <p:nvPr/>
            </p:nvSpPr>
            <p:spPr bwMode="auto">
              <a:xfrm flipH="1" flipV="1">
                <a:off x="6749" y="966"/>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grpSp>
        <p:sp>
          <p:nvSpPr>
            <p:cNvPr id="14511" name="Line 132"/>
            <p:cNvSpPr>
              <a:spLocks noChangeShapeType="1"/>
            </p:cNvSpPr>
            <p:nvPr/>
          </p:nvSpPr>
          <p:spPr bwMode="auto">
            <a:xfrm flipH="1" flipV="1">
              <a:off x="4173" y="3089"/>
              <a:ext cx="0" cy="324"/>
            </a:xfrm>
            <a:prstGeom prst="line">
              <a:avLst/>
            </a:prstGeom>
            <a:noFill/>
            <a:ln w="6350">
              <a:noFill/>
              <a:round/>
              <a:headEnd/>
              <a:tailEnd/>
            </a:ln>
          </p:spPr>
          <p:txBody>
            <a:bodyPr lIns="82124" tIns="41061" rIns="82124" bIns="41061" anchor="ctr">
              <a:spAutoFit/>
            </a:bodyPr>
            <a:lstStyle/>
            <a:p>
              <a:endParaRPr lang="en-US"/>
            </a:p>
          </p:txBody>
        </p:sp>
        <p:sp>
          <p:nvSpPr>
            <p:cNvPr id="14512" name="Line 133"/>
            <p:cNvSpPr>
              <a:spLocks noChangeShapeType="1"/>
            </p:cNvSpPr>
            <p:nvPr/>
          </p:nvSpPr>
          <p:spPr bwMode="auto">
            <a:xfrm flipH="1" flipV="1">
              <a:off x="7487"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4513" name="Line 134"/>
            <p:cNvSpPr>
              <a:spLocks noChangeShapeType="1"/>
            </p:cNvSpPr>
            <p:nvPr/>
          </p:nvSpPr>
          <p:spPr bwMode="auto">
            <a:xfrm flipH="1" flipV="1">
              <a:off x="8223"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4514" name="Line 135"/>
            <p:cNvSpPr>
              <a:spLocks noChangeShapeType="1"/>
            </p:cNvSpPr>
            <p:nvPr/>
          </p:nvSpPr>
          <p:spPr bwMode="auto">
            <a:xfrm flipH="1" flipV="1">
              <a:off x="7855"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4515" name="Line 136"/>
            <p:cNvSpPr>
              <a:spLocks noChangeShapeType="1"/>
            </p:cNvSpPr>
            <p:nvPr/>
          </p:nvSpPr>
          <p:spPr bwMode="auto">
            <a:xfrm flipH="1" flipV="1">
              <a:off x="8959"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4516" name="Line 137"/>
            <p:cNvSpPr>
              <a:spLocks noChangeShapeType="1"/>
            </p:cNvSpPr>
            <p:nvPr/>
          </p:nvSpPr>
          <p:spPr bwMode="auto">
            <a:xfrm flipH="1" flipV="1">
              <a:off x="8591"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4517" name="Line 138"/>
            <p:cNvSpPr>
              <a:spLocks noChangeShapeType="1"/>
            </p:cNvSpPr>
            <p:nvPr/>
          </p:nvSpPr>
          <p:spPr bwMode="auto">
            <a:xfrm flipH="1" flipV="1">
              <a:off x="9695"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4518" name="Line 139"/>
            <p:cNvSpPr>
              <a:spLocks noChangeShapeType="1"/>
            </p:cNvSpPr>
            <p:nvPr/>
          </p:nvSpPr>
          <p:spPr bwMode="auto">
            <a:xfrm flipH="1" flipV="1">
              <a:off x="9327"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4519" name="Line 140"/>
            <p:cNvSpPr>
              <a:spLocks noChangeShapeType="1"/>
            </p:cNvSpPr>
            <p:nvPr/>
          </p:nvSpPr>
          <p:spPr bwMode="auto">
            <a:xfrm flipH="1" flipV="1">
              <a:off x="10063"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4520" name="Line 141"/>
            <p:cNvSpPr>
              <a:spLocks noChangeShapeType="1"/>
            </p:cNvSpPr>
            <p:nvPr/>
          </p:nvSpPr>
          <p:spPr bwMode="auto">
            <a:xfrm flipH="1" flipV="1">
              <a:off x="10799"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4521" name="Line 142"/>
            <p:cNvSpPr>
              <a:spLocks noChangeShapeType="1"/>
            </p:cNvSpPr>
            <p:nvPr/>
          </p:nvSpPr>
          <p:spPr bwMode="auto">
            <a:xfrm flipH="1" flipV="1">
              <a:off x="10431" y="3089"/>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14522" name="Line 143"/>
            <p:cNvSpPr>
              <a:spLocks noChangeShapeType="1"/>
            </p:cNvSpPr>
            <p:nvPr/>
          </p:nvSpPr>
          <p:spPr bwMode="auto">
            <a:xfrm flipH="1" flipV="1">
              <a:off x="3807" y="3089"/>
              <a:ext cx="0" cy="324"/>
            </a:xfrm>
            <a:prstGeom prst="line">
              <a:avLst/>
            </a:prstGeom>
            <a:noFill/>
            <a:ln w="6350">
              <a:noFill/>
              <a:round/>
              <a:headEnd/>
              <a:tailEnd/>
            </a:ln>
          </p:spPr>
          <p:txBody>
            <a:bodyPr lIns="82124" tIns="41061" rIns="82124" bIns="41061" anchor="ctr">
              <a:spAutoFit/>
            </a:bodyPr>
            <a:lstStyle/>
            <a:p>
              <a:endParaRPr lang="en-US"/>
            </a:p>
          </p:txBody>
        </p:sp>
      </p:grpSp>
      <p:sp>
        <p:nvSpPr>
          <p:cNvPr id="14341" name="Rectangle 144"/>
          <p:cNvSpPr>
            <a:spLocks noChangeArrowheads="1"/>
          </p:cNvSpPr>
          <p:nvPr/>
        </p:nvSpPr>
        <p:spPr bwMode="auto">
          <a:xfrm>
            <a:off x="3105150" y="981075"/>
            <a:ext cx="2943225" cy="1143000"/>
          </a:xfrm>
          <a:prstGeom prst="rect">
            <a:avLst/>
          </a:prstGeom>
          <a:solidFill>
            <a:srgbClr val="000000"/>
          </a:soli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4342" name="Line 145"/>
          <p:cNvSpPr>
            <a:spLocks noChangeShapeType="1"/>
          </p:cNvSpPr>
          <p:nvPr/>
        </p:nvSpPr>
        <p:spPr bwMode="auto">
          <a:xfrm flipH="1">
            <a:off x="0" y="3448050"/>
            <a:ext cx="9174163" cy="0"/>
          </a:xfrm>
          <a:prstGeom prst="line">
            <a:avLst/>
          </a:prstGeom>
          <a:noFill/>
          <a:ln w="9525">
            <a:solidFill>
              <a:srgbClr val="777777"/>
            </a:solidFill>
            <a:round/>
            <a:headEnd/>
            <a:tailEnd/>
          </a:ln>
        </p:spPr>
        <p:txBody>
          <a:bodyPr lIns="82124" tIns="41061" rIns="82124" bIns="41061" anchor="ctr">
            <a:spAutoFit/>
          </a:bodyPr>
          <a:lstStyle/>
          <a:p>
            <a:endParaRPr lang="en-US"/>
          </a:p>
        </p:txBody>
      </p:sp>
      <p:grpSp>
        <p:nvGrpSpPr>
          <p:cNvPr id="19" name="Group 146"/>
          <p:cNvGrpSpPr>
            <a:grpSpLocks/>
          </p:cNvGrpSpPr>
          <p:nvPr/>
        </p:nvGrpSpPr>
        <p:grpSpPr bwMode="auto">
          <a:xfrm>
            <a:off x="5106988" y="936625"/>
            <a:ext cx="933450" cy="1692275"/>
            <a:chOff x="2958" y="567"/>
            <a:chExt cx="728" cy="1397"/>
          </a:xfrm>
        </p:grpSpPr>
        <p:sp>
          <p:nvSpPr>
            <p:cNvPr id="14501" name="Rectangle 147"/>
            <p:cNvSpPr>
              <a:spLocks noChangeArrowheads="1"/>
            </p:cNvSpPr>
            <p:nvPr/>
          </p:nvSpPr>
          <p:spPr bwMode="auto">
            <a:xfrm flipH="1">
              <a:off x="3015" y="578"/>
              <a:ext cx="671" cy="1386"/>
            </a:xfrm>
            <a:prstGeom prst="rect">
              <a:avLst/>
            </a:prstGeom>
            <a:gradFill rotWithShape="1">
              <a:gsLst>
                <a:gs pos="0">
                  <a:srgbClr val="777777">
                    <a:alpha val="40999"/>
                  </a:srgbClr>
                </a:gs>
                <a:gs pos="100000">
                  <a:srgbClr val="373737">
                    <a:alpha val="0"/>
                  </a:srgbClr>
                </a:gs>
              </a:gsLst>
              <a:lin ang="0" scaled="1"/>
            </a:gra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4502" name="Rectangle 148"/>
            <p:cNvSpPr>
              <a:spLocks noChangeArrowheads="1"/>
            </p:cNvSpPr>
            <p:nvPr/>
          </p:nvSpPr>
          <p:spPr bwMode="auto">
            <a:xfrm rot="-5400000" flipH="1" flipV="1">
              <a:off x="3008" y="517"/>
              <a:ext cx="628" cy="728"/>
            </a:xfrm>
            <a:prstGeom prst="rect">
              <a:avLst/>
            </a:prstGeom>
            <a:gradFill rotWithShape="1">
              <a:gsLst>
                <a:gs pos="0">
                  <a:srgbClr val="000000"/>
                </a:gs>
                <a:gs pos="100000">
                  <a:srgbClr val="000000">
                    <a:alpha val="0"/>
                  </a:srgbClr>
                </a:gs>
              </a:gsLst>
              <a:lin ang="0" scaled="1"/>
            </a:gra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4503" name="Rectangle 149"/>
            <p:cNvSpPr>
              <a:spLocks noChangeArrowheads="1"/>
            </p:cNvSpPr>
            <p:nvPr/>
          </p:nvSpPr>
          <p:spPr bwMode="auto">
            <a:xfrm rot="5400000" flipH="1">
              <a:off x="3157" y="1435"/>
              <a:ext cx="628" cy="430"/>
            </a:xfrm>
            <a:prstGeom prst="rect">
              <a:avLst/>
            </a:prstGeom>
            <a:gradFill rotWithShape="1">
              <a:gsLst>
                <a:gs pos="0">
                  <a:srgbClr val="000000"/>
                </a:gs>
                <a:gs pos="100000">
                  <a:srgbClr val="000000">
                    <a:alpha val="0"/>
                  </a:srgbClr>
                </a:gs>
              </a:gsLst>
              <a:lin ang="0" scaled="1"/>
            </a:gra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grpSp>
      <p:grpSp>
        <p:nvGrpSpPr>
          <p:cNvPr id="20" name="Group 150"/>
          <p:cNvGrpSpPr>
            <a:grpSpLocks/>
          </p:cNvGrpSpPr>
          <p:nvPr/>
        </p:nvGrpSpPr>
        <p:grpSpPr bwMode="auto">
          <a:xfrm>
            <a:off x="3122613" y="971550"/>
            <a:ext cx="1193800" cy="1657350"/>
            <a:chOff x="1576" y="567"/>
            <a:chExt cx="884" cy="1397"/>
          </a:xfrm>
        </p:grpSpPr>
        <p:sp>
          <p:nvSpPr>
            <p:cNvPr id="14498" name="Rectangle 151"/>
            <p:cNvSpPr>
              <a:spLocks noChangeArrowheads="1"/>
            </p:cNvSpPr>
            <p:nvPr/>
          </p:nvSpPr>
          <p:spPr bwMode="auto">
            <a:xfrm>
              <a:off x="1576" y="578"/>
              <a:ext cx="671" cy="1386"/>
            </a:xfrm>
            <a:prstGeom prst="rect">
              <a:avLst/>
            </a:prstGeom>
            <a:gradFill rotWithShape="1">
              <a:gsLst>
                <a:gs pos="0">
                  <a:srgbClr val="777777">
                    <a:alpha val="40999"/>
                  </a:srgbClr>
                </a:gs>
                <a:gs pos="100000">
                  <a:srgbClr val="373737">
                    <a:alpha val="0"/>
                  </a:srgbClr>
                </a:gs>
              </a:gsLst>
              <a:lin ang="0" scaled="1"/>
            </a:gra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4499" name="Rectangle 152"/>
            <p:cNvSpPr>
              <a:spLocks noChangeArrowheads="1"/>
            </p:cNvSpPr>
            <p:nvPr/>
          </p:nvSpPr>
          <p:spPr bwMode="auto">
            <a:xfrm rot="5400000" flipV="1">
              <a:off x="1704" y="439"/>
              <a:ext cx="628" cy="884"/>
            </a:xfrm>
            <a:prstGeom prst="rect">
              <a:avLst/>
            </a:prstGeom>
            <a:gradFill rotWithShape="1">
              <a:gsLst>
                <a:gs pos="0">
                  <a:srgbClr val="000000"/>
                </a:gs>
                <a:gs pos="100000">
                  <a:srgbClr val="000000">
                    <a:alpha val="0"/>
                  </a:srgbClr>
                </a:gs>
              </a:gsLst>
              <a:lin ang="0" scaled="1"/>
            </a:gra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4500" name="Rectangle 153"/>
            <p:cNvSpPr>
              <a:spLocks noChangeArrowheads="1"/>
            </p:cNvSpPr>
            <p:nvPr/>
          </p:nvSpPr>
          <p:spPr bwMode="auto">
            <a:xfrm rot="-5400000">
              <a:off x="1477" y="1435"/>
              <a:ext cx="628" cy="430"/>
            </a:xfrm>
            <a:prstGeom prst="rect">
              <a:avLst/>
            </a:prstGeom>
            <a:gradFill rotWithShape="1">
              <a:gsLst>
                <a:gs pos="0">
                  <a:srgbClr val="000000"/>
                </a:gs>
                <a:gs pos="100000">
                  <a:srgbClr val="000000">
                    <a:alpha val="0"/>
                  </a:srgbClr>
                </a:gs>
              </a:gsLst>
              <a:lin ang="0" scaled="1"/>
            </a:gra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grpSp>
      <p:sp>
        <p:nvSpPr>
          <p:cNvPr id="14345" name="Rectangle 154"/>
          <p:cNvSpPr>
            <a:spLocks noChangeArrowheads="1"/>
          </p:cNvSpPr>
          <p:nvPr/>
        </p:nvSpPr>
        <p:spPr bwMode="auto">
          <a:xfrm flipH="1" flipV="1">
            <a:off x="7743825" y="1362075"/>
            <a:ext cx="1400175" cy="1038225"/>
          </a:xfrm>
          <a:prstGeom prst="rect">
            <a:avLst/>
          </a:prstGeom>
          <a:gradFill rotWithShape="1">
            <a:gsLst>
              <a:gs pos="0">
                <a:srgbClr val="000000">
                  <a:alpha val="74001"/>
                </a:srgbClr>
              </a:gs>
              <a:gs pos="100000">
                <a:srgbClr val="000000">
                  <a:alpha val="0"/>
                </a:srgbClr>
              </a:gs>
            </a:gsLst>
            <a:lin ang="0" scaled="1"/>
          </a:gra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4346" name="Rectangle 155"/>
          <p:cNvSpPr>
            <a:spLocks noChangeArrowheads="1"/>
          </p:cNvSpPr>
          <p:nvPr/>
        </p:nvSpPr>
        <p:spPr bwMode="auto">
          <a:xfrm flipV="1">
            <a:off x="0" y="1462088"/>
            <a:ext cx="885825" cy="1338262"/>
          </a:xfrm>
          <a:prstGeom prst="rect">
            <a:avLst/>
          </a:prstGeom>
          <a:gradFill rotWithShape="1">
            <a:gsLst>
              <a:gs pos="0">
                <a:srgbClr val="000000"/>
              </a:gs>
              <a:gs pos="100000">
                <a:srgbClr val="000000">
                  <a:alpha val="0"/>
                </a:srgbClr>
              </a:gs>
            </a:gsLst>
            <a:lin ang="0" scaled="1"/>
          </a:gra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4347" name="Rectangle 156"/>
          <p:cNvSpPr>
            <a:spLocks noChangeArrowheads="1"/>
          </p:cNvSpPr>
          <p:nvPr/>
        </p:nvSpPr>
        <p:spPr bwMode="auto">
          <a:xfrm>
            <a:off x="3703638" y="952500"/>
            <a:ext cx="1755775" cy="3055938"/>
          </a:xfrm>
          <a:prstGeom prst="rect">
            <a:avLst/>
          </a:prstGeom>
          <a:solidFill>
            <a:srgbClr val="000000"/>
          </a:soli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4348" name="Rectangle 157"/>
          <p:cNvSpPr>
            <a:spLocks noChangeArrowheads="1"/>
          </p:cNvSpPr>
          <p:nvPr/>
        </p:nvSpPr>
        <p:spPr bwMode="auto">
          <a:xfrm>
            <a:off x="3668713" y="2593975"/>
            <a:ext cx="1828800" cy="1457325"/>
          </a:xfrm>
          <a:prstGeom prst="rect">
            <a:avLst/>
          </a:prstGeom>
          <a:solidFill>
            <a:srgbClr val="000000"/>
          </a:soli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4349" name="Line 158"/>
          <p:cNvSpPr>
            <a:spLocks noChangeShapeType="1"/>
          </p:cNvSpPr>
          <p:nvPr/>
        </p:nvSpPr>
        <p:spPr bwMode="auto">
          <a:xfrm flipV="1">
            <a:off x="3122613" y="984250"/>
            <a:ext cx="0" cy="2225675"/>
          </a:xfrm>
          <a:prstGeom prst="line">
            <a:avLst/>
          </a:prstGeom>
          <a:noFill/>
          <a:ln w="9525">
            <a:solidFill>
              <a:srgbClr val="777777"/>
            </a:solidFill>
            <a:round/>
            <a:headEnd/>
            <a:tailEnd/>
          </a:ln>
        </p:spPr>
        <p:txBody>
          <a:bodyPr wrap="none" lIns="82124" tIns="41061" rIns="82124" bIns="41061" anchor="ctr">
            <a:spAutoFit/>
          </a:bodyPr>
          <a:lstStyle/>
          <a:p>
            <a:endParaRPr lang="en-US"/>
          </a:p>
        </p:txBody>
      </p:sp>
      <p:sp>
        <p:nvSpPr>
          <p:cNvPr id="14350" name="Rectangle 159"/>
          <p:cNvSpPr>
            <a:spLocks noChangeArrowheads="1"/>
          </p:cNvSpPr>
          <p:nvPr/>
        </p:nvSpPr>
        <p:spPr bwMode="auto">
          <a:xfrm>
            <a:off x="28575" y="2400300"/>
            <a:ext cx="3086100" cy="1028700"/>
          </a:xfrm>
          <a:prstGeom prst="rect">
            <a:avLst/>
          </a:prstGeom>
          <a:solidFill>
            <a:srgbClr val="000000"/>
          </a:soli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4351" name="Rectangle 160"/>
          <p:cNvSpPr>
            <a:spLocks noChangeArrowheads="1"/>
          </p:cNvSpPr>
          <p:nvPr/>
        </p:nvSpPr>
        <p:spPr bwMode="auto">
          <a:xfrm>
            <a:off x="6038850" y="2466975"/>
            <a:ext cx="3081338" cy="949325"/>
          </a:xfrm>
          <a:prstGeom prst="rect">
            <a:avLst/>
          </a:prstGeom>
          <a:solidFill>
            <a:srgbClr val="000000"/>
          </a:soli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4352" name="Text Box 161"/>
          <p:cNvSpPr txBox="1">
            <a:spLocks noChangeArrowheads="1"/>
          </p:cNvSpPr>
          <p:nvPr/>
        </p:nvSpPr>
        <p:spPr bwMode="auto">
          <a:xfrm>
            <a:off x="1822450" y="2949575"/>
            <a:ext cx="1022350" cy="274638"/>
          </a:xfrm>
          <a:prstGeom prst="rect">
            <a:avLst/>
          </a:prstGeom>
          <a:noFill/>
          <a:ln w="9525" algn="ctr">
            <a:noFill/>
            <a:miter lim="800000"/>
            <a:headEnd/>
            <a:tailEnd/>
          </a:ln>
        </p:spPr>
        <p:txBody>
          <a:bodyPr wrap="none" lIns="82124" tIns="41061" rIns="82124" bIns="41061">
            <a:spAutoFit/>
          </a:bodyPr>
          <a:lstStyle/>
          <a:p>
            <a:pPr algn="r" defTabSz="814388" eaLnBrk="0" hangingPunct="0">
              <a:lnSpc>
                <a:spcPct val="90000"/>
              </a:lnSpc>
            </a:pPr>
            <a:r>
              <a:rPr lang="en-US" sz="1400">
                <a:solidFill>
                  <a:schemeClr val="folHlink"/>
                </a:solidFill>
              </a:rPr>
              <a:t>Headcount</a:t>
            </a:r>
          </a:p>
        </p:txBody>
      </p:sp>
      <p:sp>
        <p:nvSpPr>
          <p:cNvPr id="14353" name="Text Box 162"/>
          <p:cNvSpPr txBox="1">
            <a:spLocks noChangeArrowheads="1"/>
          </p:cNvSpPr>
          <p:nvPr/>
        </p:nvSpPr>
        <p:spPr bwMode="auto">
          <a:xfrm>
            <a:off x="1970088" y="2565400"/>
            <a:ext cx="874712" cy="274638"/>
          </a:xfrm>
          <a:prstGeom prst="rect">
            <a:avLst/>
          </a:prstGeom>
          <a:noFill/>
          <a:ln w="9525" algn="ctr">
            <a:noFill/>
            <a:miter lim="800000"/>
            <a:headEnd/>
            <a:tailEnd/>
          </a:ln>
        </p:spPr>
        <p:txBody>
          <a:bodyPr wrap="none" lIns="82124" tIns="41061" rIns="82124" bIns="41061">
            <a:spAutoFit/>
          </a:bodyPr>
          <a:lstStyle/>
          <a:p>
            <a:pPr algn="r" defTabSz="814388" eaLnBrk="0" hangingPunct="0">
              <a:lnSpc>
                <a:spcPct val="90000"/>
              </a:lnSpc>
            </a:pPr>
            <a:r>
              <a:rPr lang="en-US" sz="1400">
                <a:solidFill>
                  <a:schemeClr val="folHlink"/>
                </a:solidFill>
              </a:rPr>
              <a:t>Revenue</a:t>
            </a:r>
          </a:p>
        </p:txBody>
      </p:sp>
      <p:sp>
        <p:nvSpPr>
          <p:cNvPr id="14354" name="Line 163"/>
          <p:cNvSpPr>
            <a:spLocks noChangeShapeType="1"/>
          </p:cNvSpPr>
          <p:nvPr/>
        </p:nvSpPr>
        <p:spPr bwMode="auto">
          <a:xfrm flipV="1">
            <a:off x="6043613" y="984250"/>
            <a:ext cx="0" cy="2225675"/>
          </a:xfrm>
          <a:prstGeom prst="line">
            <a:avLst/>
          </a:prstGeom>
          <a:noFill/>
          <a:ln w="9525">
            <a:solidFill>
              <a:srgbClr val="777777"/>
            </a:solidFill>
            <a:round/>
            <a:headEnd/>
            <a:tailEnd/>
          </a:ln>
        </p:spPr>
        <p:txBody>
          <a:bodyPr wrap="none" lIns="82124" tIns="41061" rIns="82124" bIns="41061" anchor="ctr">
            <a:spAutoFit/>
          </a:bodyPr>
          <a:lstStyle/>
          <a:p>
            <a:endParaRPr lang="en-US"/>
          </a:p>
        </p:txBody>
      </p:sp>
      <p:grpSp>
        <p:nvGrpSpPr>
          <p:cNvPr id="21" name="Group 164"/>
          <p:cNvGrpSpPr>
            <a:grpSpLocks/>
          </p:cNvGrpSpPr>
          <p:nvPr/>
        </p:nvGrpSpPr>
        <p:grpSpPr bwMode="auto">
          <a:xfrm>
            <a:off x="3709988" y="406400"/>
            <a:ext cx="1752600" cy="3178175"/>
            <a:chOff x="2335" y="256"/>
            <a:chExt cx="1104" cy="2002"/>
          </a:xfrm>
        </p:grpSpPr>
        <p:sp>
          <p:nvSpPr>
            <p:cNvPr id="1737893" name="Rectangle 165"/>
            <p:cNvSpPr>
              <a:spLocks noChangeArrowheads="1"/>
            </p:cNvSpPr>
            <p:nvPr/>
          </p:nvSpPr>
          <p:spPr bwMode="auto">
            <a:xfrm rot="5400000">
              <a:off x="1884" y="708"/>
              <a:ext cx="2002" cy="1098"/>
            </a:xfrm>
            <a:prstGeom prst="rect">
              <a:avLst/>
            </a:prstGeom>
            <a:gradFill rotWithShape="1">
              <a:gsLst>
                <a:gs pos="0">
                  <a:srgbClr val="777777">
                    <a:gamma/>
                    <a:shade val="46275"/>
                    <a:invGamma/>
                    <a:alpha val="0"/>
                  </a:srgbClr>
                </a:gs>
                <a:gs pos="50000">
                  <a:srgbClr val="777777">
                    <a:alpha val="41000"/>
                  </a:srgbClr>
                </a:gs>
                <a:gs pos="100000">
                  <a:srgbClr val="777777">
                    <a:gamma/>
                    <a:shade val="46275"/>
                    <a:invGamma/>
                    <a:alpha val="0"/>
                  </a:srgbClr>
                </a:gs>
              </a:gsLst>
              <a:lin ang="0" scaled="1"/>
            </a:gradFill>
            <a:ln w="9525" algn="ctr">
              <a:noFill/>
              <a:miter lim="800000"/>
              <a:headEnd/>
              <a:tailEnd/>
            </a:ln>
            <a:effectLst/>
          </p:spPr>
          <p:txBody>
            <a:bodyPr lIns="82124" tIns="41061" rIns="82124" bIns="41061" anchor="ctr">
              <a:spAutoFit/>
            </a:bodyPr>
            <a:lstStyle/>
            <a:p>
              <a:pPr algn="ctr" eaLnBrk="0" hangingPunct="0">
                <a:lnSpc>
                  <a:spcPct val="90000"/>
                </a:lnSpc>
                <a:defRPr/>
              </a:pPr>
              <a:endParaRPr lang="en-US">
                <a:cs typeface="+mn-cs"/>
              </a:endParaRPr>
            </a:p>
          </p:txBody>
        </p:sp>
        <p:grpSp>
          <p:nvGrpSpPr>
            <p:cNvPr id="22" name="Group 166"/>
            <p:cNvGrpSpPr>
              <a:grpSpLocks/>
            </p:cNvGrpSpPr>
            <p:nvPr/>
          </p:nvGrpSpPr>
          <p:grpSpPr bwMode="auto">
            <a:xfrm>
              <a:off x="2335" y="333"/>
              <a:ext cx="1104" cy="1889"/>
              <a:chOff x="2335" y="235"/>
              <a:chExt cx="1104" cy="1987"/>
            </a:xfrm>
          </p:grpSpPr>
          <p:sp>
            <p:nvSpPr>
              <p:cNvPr id="14496" name="Line 167"/>
              <p:cNvSpPr>
                <a:spLocks noChangeShapeType="1"/>
              </p:cNvSpPr>
              <p:nvPr/>
            </p:nvSpPr>
            <p:spPr bwMode="auto">
              <a:xfrm flipV="1">
                <a:off x="2335" y="235"/>
                <a:ext cx="0" cy="1987"/>
              </a:xfrm>
              <a:prstGeom prst="line">
                <a:avLst/>
              </a:prstGeom>
              <a:noFill/>
              <a:ln w="12700">
                <a:solidFill>
                  <a:srgbClr val="777777"/>
                </a:solidFill>
                <a:round/>
                <a:headEnd/>
                <a:tailEnd/>
              </a:ln>
            </p:spPr>
            <p:txBody>
              <a:bodyPr wrap="none" lIns="82124" tIns="41061" rIns="82124" bIns="41061" anchor="ctr">
                <a:spAutoFit/>
              </a:bodyPr>
              <a:lstStyle/>
              <a:p>
                <a:endParaRPr lang="en-US"/>
              </a:p>
            </p:txBody>
          </p:sp>
          <p:sp>
            <p:nvSpPr>
              <p:cNvPr id="14497" name="Line 168"/>
              <p:cNvSpPr>
                <a:spLocks noChangeShapeType="1"/>
              </p:cNvSpPr>
              <p:nvPr/>
            </p:nvSpPr>
            <p:spPr bwMode="auto">
              <a:xfrm flipV="1">
                <a:off x="3439" y="235"/>
                <a:ext cx="0" cy="1987"/>
              </a:xfrm>
              <a:prstGeom prst="line">
                <a:avLst/>
              </a:prstGeom>
              <a:noFill/>
              <a:ln w="12700">
                <a:solidFill>
                  <a:srgbClr val="777777"/>
                </a:solidFill>
                <a:round/>
                <a:headEnd/>
                <a:tailEnd/>
              </a:ln>
            </p:spPr>
            <p:txBody>
              <a:bodyPr wrap="none" lIns="82124" tIns="41061" rIns="82124" bIns="41061" anchor="ctr">
                <a:spAutoFit/>
              </a:bodyPr>
              <a:lstStyle/>
              <a:p>
                <a:endParaRPr lang="en-US"/>
              </a:p>
            </p:txBody>
          </p:sp>
        </p:grpSp>
        <p:grpSp>
          <p:nvGrpSpPr>
            <p:cNvPr id="23" name="Group 169"/>
            <p:cNvGrpSpPr>
              <a:grpSpLocks/>
            </p:cNvGrpSpPr>
            <p:nvPr/>
          </p:nvGrpSpPr>
          <p:grpSpPr bwMode="auto">
            <a:xfrm>
              <a:off x="2657" y="427"/>
              <a:ext cx="460" cy="246"/>
              <a:chOff x="384" y="331"/>
              <a:chExt cx="912" cy="485"/>
            </a:xfrm>
          </p:grpSpPr>
          <p:sp>
            <p:nvSpPr>
              <p:cNvPr id="14481" name="AutoShape 170"/>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endParaRPr lang="en-US"/>
              </a:p>
            </p:txBody>
          </p:sp>
          <p:sp>
            <p:nvSpPr>
              <p:cNvPr id="14482" name="Rectangle 171"/>
              <p:cNvSpPr>
                <a:spLocks noChangeArrowheads="1"/>
              </p:cNvSpPr>
              <p:nvPr/>
            </p:nvSpPr>
            <p:spPr bwMode="invGray">
              <a:xfrm>
                <a:off x="640" y="652"/>
                <a:ext cx="42" cy="158"/>
              </a:xfrm>
              <a:prstGeom prst="rect">
                <a:avLst/>
              </a:prstGeom>
              <a:solidFill>
                <a:schemeClr val="tx1"/>
              </a:solidFill>
              <a:ln w="9525">
                <a:noFill/>
                <a:miter lim="800000"/>
                <a:headEnd/>
                <a:tailEnd/>
              </a:ln>
            </p:spPr>
            <p:txBody>
              <a:bodyPr/>
              <a:lstStyle/>
              <a:p>
                <a:pPr algn="ctr" eaLnBrk="0" hangingPunct="0">
                  <a:lnSpc>
                    <a:spcPct val="90000"/>
                  </a:lnSpc>
                </a:pPr>
                <a:endParaRPr lang="en-US"/>
              </a:p>
            </p:txBody>
          </p:sp>
          <p:sp>
            <p:nvSpPr>
              <p:cNvPr id="14483" name="Freeform 172"/>
              <p:cNvSpPr>
                <a:spLocks/>
              </p:cNvSpPr>
              <p:nvPr/>
            </p:nvSpPr>
            <p:spPr bwMode="invGray">
              <a:xfrm>
                <a:off x="882" y="648"/>
                <a:ext cx="120" cy="166"/>
              </a:xfrm>
              <a:custGeom>
                <a:avLst/>
                <a:gdLst>
                  <a:gd name="T0" fmla="*/ 1061 w 58"/>
                  <a:gd name="T1" fmla="*/ 448 h 80"/>
                  <a:gd name="T2" fmla="*/ 770 w 58"/>
                  <a:gd name="T3" fmla="*/ 376 h 80"/>
                  <a:gd name="T4" fmla="*/ 381 w 58"/>
                  <a:gd name="T5" fmla="*/ 741 h 80"/>
                  <a:gd name="T6" fmla="*/ 770 w 58"/>
                  <a:gd name="T7" fmla="*/ 1106 h 80"/>
                  <a:gd name="T8" fmla="*/ 1061 w 58"/>
                  <a:gd name="T9" fmla="*/ 1037 h 80"/>
                  <a:gd name="T10" fmla="*/ 1061 w 58"/>
                  <a:gd name="T11" fmla="*/ 1430 h 80"/>
                  <a:gd name="T12" fmla="*/ 753 w 58"/>
                  <a:gd name="T13" fmla="*/ 1482 h 80"/>
                  <a:gd name="T14" fmla="*/ 0 w 58"/>
                  <a:gd name="T15" fmla="*/ 741 h 80"/>
                  <a:gd name="T16" fmla="*/ 753 w 58"/>
                  <a:gd name="T17" fmla="*/ 0 h 80"/>
                  <a:gd name="T18" fmla="*/ 1061 w 58"/>
                  <a:gd name="T19" fmla="*/ 52 h 80"/>
                  <a:gd name="T20" fmla="*/ 1061 w 58"/>
                  <a:gd name="T21" fmla="*/ 448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a:lstStyle/>
              <a:p>
                <a:endParaRPr lang="en-US"/>
              </a:p>
            </p:txBody>
          </p:sp>
          <p:sp>
            <p:nvSpPr>
              <p:cNvPr id="14484" name="Freeform 173"/>
              <p:cNvSpPr>
                <a:spLocks/>
              </p:cNvSpPr>
              <p:nvPr/>
            </p:nvSpPr>
            <p:spPr bwMode="invGray">
              <a:xfrm>
                <a:off x="467" y="648"/>
                <a:ext cx="120" cy="166"/>
              </a:xfrm>
              <a:custGeom>
                <a:avLst/>
                <a:gdLst>
                  <a:gd name="T0" fmla="*/ 1061 w 58"/>
                  <a:gd name="T1" fmla="*/ 448 h 80"/>
                  <a:gd name="T2" fmla="*/ 770 w 58"/>
                  <a:gd name="T3" fmla="*/ 376 h 80"/>
                  <a:gd name="T4" fmla="*/ 381 w 58"/>
                  <a:gd name="T5" fmla="*/ 741 h 80"/>
                  <a:gd name="T6" fmla="*/ 770 w 58"/>
                  <a:gd name="T7" fmla="*/ 1106 h 80"/>
                  <a:gd name="T8" fmla="*/ 1061 w 58"/>
                  <a:gd name="T9" fmla="*/ 1037 h 80"/>
                  <a:gd name="T10" fmla="*/ 1061 w 58"/>
                  <a:gd name="T11" fmla="*/ 1430 h 80"/>
                  <a:gd name="T12" fmla="*/ 737 w 58"/>
                  <a:gd name="T13" fmla="*/ 1482 h 80"/>
                  <a:gd name="T14" fmla="*/ 0 w 58"/>
                  <a:gd name="T15" fmla="*/ 741 h 80"/>
                  <a:gd name="T16" fmla="*/ 737 w 58"/>
                  <a:gd name="T17" fmla="*/ 0 h 80"/>
                  <a:gd name="T18" fmla="*/ 1061 w 58"/>
                  <a:gd name="T19" fmla="*/ 52 h 80"/>
                  <a:gd name="T20" fmla="*/ 1061 w 58"/>
                  <a:gd name="T21" fmla="*/ 448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a:lstStyle/>
              <a:p>
                <a:endParaRPr lang="en-US"/>
              </a:p>
            </p:txBody>
          </p:sp>
          <p:sp>
            <p:nvSpPr>
              <p:cNvPr id="14485" name="Freeform 174"/>
              <p:cNvSpPr>
                <a:spLocks noEditPoints="1"/>
              </p:cNvSpPr>
              <p:nvPr/>
            </p:nvSpPr>
            <p:spPr bwMode="invGray">
              <a:xfrm>
                <a:off x="1046" y="648"/>
                <a:ext cx="165" cy="166"/>
              </a:xfrm>
              <a:custGeom>
                <a:avLst/>
                <a:gdLst>
                  <a:gd name="T0" fmla="*/ 1446 w 80"/>
                  <a:gd name="T1" fmla="*/ 741 h 80"/>
                  <a:gd name="T2" fmla="*/ 728 w 80"/>
                  <a:gd name="T3" fmla="*/ 1482 h 80"/>
                  <a:gd name="T4" fmla="*/ 0 w 80"/>
                  <a:gd name="T5" fmla="*/ 741 h 80"/>
                  <a:gd name="T6" fmla="*/ 728 w 80"/>
                  <a:gd name="T7" fmla="*/ 0 h 80"/>
                  <a:gd name="T8" fmla="*/ 1446 w 80"/>
                  <a:gd name="T9" fmla="*/ 741 h 80"/>
                  <a:gd name="T10" fmla="*/ 728 w 80"/>
                  <a:gd name="T11" fmla="*/ 376 h 80"/>
                  <a:gd name="T12" fmla="*/ 361 w 80"/>
                  <a:gd name="T13" fmla="*/ 741 h 80"/>
                  <a:gd name="T14" fmla="*/ 728 w 80"/>
                  <a:gd name="T15" fmla="*/ 1106 h 80"/>
                  <a:gd name="T16" fmla="*/ 1089 w 80"/>
                  <a:gd name="T17" fmla="*/ 741 h 80"/>
                  <a:gd name="T18" fmla="*/ 728 w 80"/>
                  <a:gd name="T19" fmla="*/ 376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80"/>
                  <a:gd name="T32" fmla="*/ 80 w 8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a:lstStyle/>
              <a:p>
                <a:endParaRPr lang="en-US"/>
              </a:p>
            </p:txBody>
          </p:sp>
          <p:sp>
            <p:nvSpPr>
              <p:cNvPr id="14486" name="Freeform 175"/>
              <p:cNvSpPr>
                <a:spLocks/>
              </p:cNvSpPr>
              <p:nvPr/>
            </p:nvSpPr>
            <p:spPr bwMode="invGray">
              <a:xfrm>
                <a:off x="735" y="648"/>
                <a:ext cx="108" cy="166"/>
              </a:xfrm>
              <a:custGeom>
                <a:avLst/>
                <a:gdLst>
                  <a:gd name="T0" fmla="*/ 881 w 52"/>
                  <a:gd name="T1" fmla="*/ 349 h 80"/>
                  <a:gd name="T2" fmla="*/ 592 w 52"/>
                  <a:gd name="T3" fmla="*/ 313 h 80"/>
                  <a:gd name="T4" fmla="*/ 376 w 52"/>
                  <a:gd name="T5" fmla="*/ 430 h 80"/>
                  <a:gd name="T6" fmla="*/ 540 w 52"/>
                  <a:gd name="T7" fmla="*/ 556 h 80"/>
                  <a:gd name="T8" fmla="*/ 633 w 52"/>
                  <a:gd name="T9" fmla="*/ 589 h 80"/>
                  <a:gd name="T10" fmla="*/ 966 w 52"/>
                  <a:gd name="T11" fmla="*/ 998 h 80"/>
                  <a:gd name="T12" fmla="*/ 393 w 52"/>
                  <a:gd name="T13" fmla="*/ 1482 h 80"/>
                  <a:gd name="T14" fmla="*/ 0 w 52"/>
                  <a:gd name="T15" fmla="*/ 1430 h 80"/>
                  <a:gd name="T16" fmla="*/ 0 w 52"/>
                  <a:gd name="T17" fmla="*/ 1106 h 80"/>
                  <a:gd name="T18" fmla="*/ 332 w 52"/>
                  <a:gd name="T19" fmla="*/ 1170 h 80"/>
                  <a:gd name="T20" fmla="*/ 592 w 52"/>
                  <a:gd name="T21" fmla="*/ 1037 h 80"/>
                  <a:gd name="T22" fmla="*/ 432 w 52"/>
                  <a:gd name="T23" fmla="*/ 892 h 80"/>
                  <a:gd name="T24" fmla="*/ 349 w 52"/>
                  <a:gd name="T25" fmla="*/ 874 h 80"/>
                  <a:gd name="T26" fmla="*/ 0 w 52"/>
                  <a:gd name="T27" fmla="*/ 448 h 80"/>
                  <a:gd name="T28" fmla="*/ 517 w 52"/>
                  <a:gd name="T29" fmla="*/ 0 h 80"/>
                  <a:gd name="T30" fmla="*/ 881 w 52"/>
                  <a:gd name="T31" fmla="*/ 52 h 80"/>
                  <a:gd name="T32" fmla="*/ 881 w 52"/>
                  <a:gd name="T33" fmla="*/ 349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0"/>
                  <a:gd name="T53" fmla="*/ 52 w 52"/>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a:lstStyle/>
              <a:p>
                <a:endParaRPr lang="en-US"/>
              </a:p>
            </p:txBody>
          </p:sp>
          <p:sp>
            <p:nvSpPr>
              <p:cNvPr id="14487" name="Freeform 176"/>
              <p:cNvSpPr>
                <a:spLocks/>
              </p:cNvSpPr>
              <p:nvPr/>
            </p:nvSpPr>
            <p:spPr bwMode="invGray">
              <a:xfrm>
                <a:off x="384" y="462"/>
                <a:ext cx="39" cy="81"/>
              </a:xfrm>
              <a:custGeom>
                <a:avLst/>
                <a:gdLst>
                  <a:gd name="T0" fmla="*/ 337 w 19"/>
                  <a:gd name="T1" fmla="*/ 189 h 39"/>
                  <a:gd name="T2" fmla="*/ 181 w 19"/>
                  <a:gd name="T3" fmla="*/ 0 h 39"/>
                  <a:gd name="T4" fmla="*/ 0 w 19"/>
                  <a:gd name="T5" fmla="*/ 189 h 39"/>
                  <a:gd name="T6" fmla="*/ 0 w 19"/>
                  <a:gd name="T7" fmla="*/ 557 h 39"/>
                  <a:gd name="T8" fmla="*/ 181 w 19"/>
                  <a:gd name="T9" fmla="*/ 725 h 39"/>
                  <a:gd name="T10" fmla="*/ 337 w 19"/>
                  <a:gd name="T11" fmla="*/ 557 h 39"/>
                  <a:gd name="T12" fmla="*/ 337 w 19"/>
                  <a:gd name="T13" fmla="*/ 189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a:lstStyle/>
              <a:p>
                <a:endParaRPr lang="en-US"/>
              </a:p>
            </p:txBody>
          </p:sp>
          <p:sp>
            <p:nvSpPr>
              <p:cNvPr id="14488" name="Freeform 177"/>
              <p:cNvSpPr>
                <a:spLocks/>
              </p:cNvSpPr>
              <p:nvPr/>
            </p:nvSpPr>
            <p:spPr bwMode="invGray">
              <a:xfrm>
                <a:off x="494" y="407"/>
                <a:ext cx="39" cy="136"/>
              </a:xfrm>
              <a:custGeom>
                <a:avLst/>
                <a:gdLst>
                  <a:gd name="T0" fmla="*/ 337 w 19"/>
                  <a:gd name="T1" fmla="*/ 176 h 65"/>
                  <a:gd name="T2" fmla="*/ 156 w 19"/>
                  <a:gd name="T3" fmla="*/ 0 h 65"/>
                  <a:gd name="T4" fmla="*/ 0 w 19"/>
                  <a:gd name="T5" fmla="*/ 176 h 65"/>
                  <a:gd name="T6" fmla="*/ 0 w 19"/>
                  <a:gd name="T7" fmla="*/ 1073 h 65"/>
                  <a:gd name="T8" fmla="*/ 156 w 19"/>
                  <a:gd name="T9" fmla="*/ 1247 h 65"/>
                  <a:gd name="T10" fmla="*/ 337 w 19"/>
                  <a:gd name="T11" fmla="*/ 1073 h 65"/>
                  <a:gd name="T12" fmla="*/ 337 w 19"/>
                  <a:gd name="T13" fmla="*/ 176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a:lstStyle/>
              <a:p>
                <a:endParaRPr lang="en-US"/>
              </a:p>
            </p:txBody>
          </p:sp>
          <p:sp>
            <p:nvSpPr>
              <p:cNvPr id="14489" name="Freeform 178"/>
              <p:cNvSpPr>
                <a:spLocks/>
              </p:cNvSpPr>
              <p:nvPr/>
            </p:nvSpPr>
            <p:spPr bwMode="invGray">
              <a:xfrm>
                <a:off x="601" y="333"/>
                <a:ext cx="39" cy="249"/>
              </a:xfrm>
              <a:custGeom>
                <a:avLst/>
                <a:gdLst>
                  <a:gd name="T0" fmla="*/ 337 w 19"/>
                  <a:gd name="T1" fmla="*/ 168 h 120"/>
                  <a:gd name="T2" fmla="*/ 181 w 19"/>
                  <a:gd name="T3" fmla="*/ 0 h 120"/>
                  <a:gd name="T4" fmla="*/ 0 w 19"/>
                  <a:gd name="T5" fmla="*/ 168 h 120"/>
                  <a:gd name="T6" fmla="*/ 0 w 19"/>
                  <a:gd name="T7" fmla="*/ 2054 h 120"/>
                  <a:gd name="T8" fmla="*/ 181 w 19"/>
                  <a:gd name="T9" fmla="*/ 2226 h 120"/>
                  <a:gd name="T10" fmla="*/ 337 w 19"/>
                  <a:gd name="T11" fmla="*/ 2054 h 120"/>
                  <a:gd name="T12" fmla="*/ 337 w 19"/>
                  <a:gd name="T13" fmla="*/ 168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a:lstStyle/>
              <a:p>
                <a:endParaRPr lang="en-US"/>
              </a:p>
            </p:txBody>
          </p:sp>
          <p:sp>
            <p:nvSpPr>
              <p:cNvPr id="14490" name="Freeform 179"/>
              <p:cNvSpPr>
                <a:spLocks/>
              </p:cNvSpPr>
              <p:nvPr/>
            </p:nvSpPr>
            <p:spPr bwMode="invGray">
              <a:xfrm>
                <a:off x="711" y="407"/>
                <a:ext cx="39" cy="136"/>
              </a:xfrm>
              <a:custGeom>
                <a:avLst/>
                <a:gdLst>
                  <a:gd name="T0" fmla="*/ 337 w 19"/>
                  <a:gd name="T1" fmla="*/ 176 h 65"/>
                  <a:gd name="T2" fmla="*/ 156 w 19"/>
                  <a:gd name="T3" fmla="*/ 0 h 65"/>
                  <a:gd name="T4" fmla="*/ 0 w 19"/>
                  <a:gd name="T5" fmla="*/ 176 h 65"/>
                  <a:gd name="T6" fmla="*/ 0 w 19"/>
                  <a:gd name="T7" fmla="*/ 1073 h 65"/>
                  <a:gd name="T8" fmla="*/ 156 w 19"/>
                  <a:gd name="T9" fmla="*/ 1247 h 65"/>
                  <a:gd name="T10" fmla="*/ 337 w 19"/>
                  <a:gd name="T11" fmla="*/ 1073 h 65"/>
                  <a:gd name="T12" fmla="*/ 337 w 19"/>
                  <a:gd name="T13" fmla="*/ 176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a:lstStyle/>
              <a:p>
                <a:endParaRPr lang="en-US"/>
              </a:p>
            </p:txBody>
          </p:sp>
          <p:sp>
            <p:nvSpPr>
              <p:cNvPr id="14491" name="Freeform 180"/>
              <p:cNvSpPr>
                <a:spLocks/>
              </p:cNvSpPr>
              <p:nvPr/>
            </p:nvSpPr>
            <p:spPr bwMode="invGray">
              <a:xfrm>
                <a:off x="818" y="462"/>
                <a:ext cx="42" cy="81"/>
              </a:xfrm>
              <a:custGeom>
                <a:avLst/>
                <a:gdLst>
                  <a:gd name="T0" fmla="*/ 388 w 20"/>
                  <a:gd name="T1" fmla="*/ 189 h 39"/>
                  <a:gd name="T2" fmla="*/ 193 w 20"/>
                  <a:gd name="T3" fmla="*/ 0 h 39"/>
                  <a:gd name="T4" fmla="*/ 0 w 20"/>
                  <a:gd name="T5" fmla="*/ 189 h 39"/>
                  <a:gd name="T6" fmla="*/ 0 w 20"/>
                  <a:gd name="T7" fmla="*/ 557 h 39"/>
                  <a:gd name="T8" fmla="*/ 193 w 20"/>
                  <a:gd name="T9" fmla="*/ 725 h 39"/>
                  <a:gd name="T10" fmla="*/ 388 w 20"/>
                  <a:gd name="T11" fmla="*/ 557 h 39"/>
                  <a:gd name="T12" fmla="*/ 388 w 20"/>
                  <a:gd name="T13" fmla="*/ 189 h 39"/>
                  <a:gd name="T14" fmla="*/ 0 60000 65536"/>
                  <a:gd name="T15" fmla="*/ 0 60000 65536"/>
                  <a:gd name="T16" fmla="*/ 0 60000 65536"/>
                  <a:gd name="T17" fmla="*/ 0 60000 65536"/>
                  <a:gd name="T18" fmla="*/ 0 60000 65536"/>
                  <a:gd name="T19" fmla="*/ 0 60000 65536"/>
                  <a:gd name="T20" fmla="*/ 0 60000 65536"/>
                  <a:gd name="T21" fmla="*/ 0 w 20"/>
                  <a:gd name="T22" fmla="*/ 0 h 39"/>
                  <a:gd name="T23" fmla="*/ 20 w 20"/>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a:lstStyle/>
              <a:p>
                <a:endParaRPr lang="en-US"/>
              </a:p>
            </p:txBody>
          </p:sp>
          <p:sp>
            <p:nvSpPr>
              <p:cNvPr id="14492" name="Freeform 181"/>
              <p:cNvSpPr>
                <a:spLocks/>
              </p:cNvSpPr>
              <p:nvPr/>
            </p:nvSpPr>
            <p:spPr bwMode="invGray">
              <a:xfrm>
                <a:off x="928" y="407"/>
                <a:ext cx="39" cy="136"/>
              </a:xfrm>
              <a:custGeom>
                <a:avLst/>
                <a:gdLst>
                  <a:gd name="T0" fmla="*/ 337 w 19"/>
                  <a:gd name="T1" fmla="*/ 176 h 65"/>
                  <a:gd name="T2" fmla="*/ 181 w 19"/>
                  <a:gd name="T3" fmla="*/ 0 h 65"/>
                  <a:gd name="T4" fmla="*/ 0 w 19"/>
                  <a:gd name="T5" fmla="*/ 176 h 65"/>
                  <a:gd name="T6" fmla="*/ 0 w 19"/>
                  <a:gd name="T7" fmla="*/ 1073 h 65"/>
                  <a:gd name="T8" fmla="*/ 181 w 19"/>
                  <a:gd name="T9" fmla="*/ 1247 h 65"/>
                  <a:gd name="T10" fmla="*/ 337 w 19"/>
                  <a:gd name="T11" fmla="*/ 1073 h 65"/>
                  <a:gd name="T12" fmla="*/ 337 w 19"/>
                  <a:gd name="T13" fmla="*/ 176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a:lstStyle/>
              <a:p>
                <a:endParaRPr lang="en-US"/>
              </a:p>
            </p:txBody>
          </p:sp>
          <p:sp>
            <p:nvSpPr>
              <p:cNvPr id="14493" name="Freeform 182"/>
              <p:cNvSpPr>
                <a:spLocks/>
              </p:cNvSpPr>
              <p:nvPr/>
            </p:nvSpPr>
            <p:spPr bwMode="invGray">
              <a:xfrm>
                <a:off x="1037" y="333"/>
                <a:ext cx="40" cy="249"/>
              </a:xfrm>
              <a:custGeom>
                <a:avLst/>
                <a:gdLst>
                  <a:gd name="T0" fmla="*/ 373 w 19"/>
                  <a:gd name="T1" fmla="*/ 168 h 120"/>
                  <a:gd name="T2" fmla="*/ 177 w 19"/>
                  <a:gd name="T3" fmla="*/ 0 h 120"/>
                  <a:gd name="T4" fmla="*/ 0 w 19"/>
                  <a:gd name="T5" fmla="*/ 168 h 120"/>
                  <a:gd name="T6" fmla="*/ 0 w 19"/>
                  <a:gd name="T7" fmla="*/ 2054 h 120"/>
                  <a:gd name="T8" fmla="*/ 177 w 19"/>
                  <a:gd name="T9" fmla="*/ 2226 h 120"/>
                  <a:gd name="T10" fmla="*/ 373 w 19"/>
                  <a:gd name="T11" fmla="*/ 2054 h 120"/>
                  <a:gd name="T12" fmla="*/ 373 w 19"/>
                  <a:gd name="T13" fmla="*/ 168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a:lstStyle/>
              <a:p>
                <a:endParaRPr lang="en-US"/>
              </a:p>
            </p:txBody>
          </p:sp>
          <p:sp>
            <p:nvSpPr>
              <p:cNvPr id="14494" name="Freeform 183"/>
              <p:cNvSpPr>
                <a:spLocks/>
              </p:cNvSpPr>
              <p:nvPr/>
            </p:nvSpPr>
            <p:spPr bwMode="invGray">
              <a:xfrm>
                <a:off x="1145" y="407"/>
                <a:ext cx="39" cy="136"/>
              </a:xfrm>
              <a:custGeom>
                <a:avLst/>
                <a:gdLst>
                  <a:gd name="T0" fmla="*/ 337 w 19"/>
                  <a:gd name="T1" fmla="*/ 176 h 65"/>
                  <a:gd name="T2" fmla="*/ 181 w 19"/>
                  <a:gd name="T3" fmla="*/ 0 h 65"/>
                  <a:gd name="T4" fmla="*/ 0 w 19"/>
                  <a:gd name="T5" fmla="*/ 176 h 65"/>
                  <a:gd name="T6" fmla="*/ 0 w 19"/>
                  <a:gd name="T7" fmla="*/ 1073 h 65"/>
                  <a:gd name="T8" fmla="*/ 181 w 19"/>
                  <a:gd name="T9" fmla="*/ 1247 h 65"/>
                  <a:gd name="T10" fmla="*/ 337 w 19"/>
                  <a:gd name="T11" fmla="*/ 1073 h 65"/>
                  <a:gd name="T12" fmla="*/ 337 w 19"/>
                  <a:gd name="T13" fmla="*/ 176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a:lstStyle/>
              <a:p>
                <a:endParaRPr lang="en-US"/>
              </a:p>
            </p:txBody>
          </p:sp>
          <p:sp>
            <p:nvSpPr>
              <p:cNvPr id="14495" name="Freeform 184"/>
              <p:cNvSpPr>
                <a:spLocks/>
              </p:cNvSpPr>
              <p:nvPr/>
            </p:nvSpPr>
            <p:spPr bwMode="invGray">
              <a:xfrm>
                <a:off x="1254" y="462"/>
                <a:ext cx="40" cy="81"/>
              </a:xfrm>
              <a:custGeom>
                <a:avLst/>
                <a:gdLst>
                  <a:gd name="T0" fmla="*/ 373 w 19"/>
                  <a:gd name="T1" fmla="*/ 189 h 39"/>
                  <a:gd name="T2" fmla="*/ 177 w 19"/>
                  <a:gd name="T3" fmla="*/ 0 h 39"/>
                  <a:gd name="T4" fmla="*/ 0 w 19"/>
                  <a:gd name="T5" fmla="*/ 189 h 39"/>
                  <a:gd name="T6" fmla="*/ 0 w 19"/>
                  <a:gd name="T7" fmla="*/ 557 h 39"/>
                  <a:gd name="T8" fmla="*/ 177 w 19"/>
                  <a:gd name="T9" fmla="*/ 725 h 39"/>
                  <a:gd name="T10" fmla="*/ 373 w 19"/>
                  <a:gd name="T11" fmla="*/ 557 h 39"/>
                  <a:gd name="T12" fmla="*/ 373 w 19"/>
                  <a:gd name="T13" fmla="*/ 189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a:lstStyle/>
              <a:p>
                <a:endParaRPr lang="en-US"/>
              </a:p>
            </p:txBody>
          </p:sp>
        </p:grpSp>
      </p:grpSp>
      <p:grpSp>
        <p:nvGrpSpPr>
          <p:cNvPr id="24" name="Group 185"/>
          <p:cNvGrpSpPr>
            <a:grpSpLocks/>
          </p:cNvGrpSpPr>
          <p:nvPr/>
        </p:nvGrpSpPr>
        <p:grpSpPr bwMode="auto">
          <a:xfrm>
            <a:off x="3063875" y="1449388"/>
            <a:ext cx="3019425" cy="1816100"/>
            <a:chOff x="1930" y="913"/>
            <a:chExt cx="1902" cy="1144"/>
          </a:xfrm>
        </p:grpSpPr>
        <p:grpSp>
          <p:nvGrpSpPr>
            <p:cNvPr id="25" name="Group 186"/>
            <p:cNvGrpSpPr>
              <a:grpSpLocks/>
            </p:cNvGrpSpPr>
            <p:nvPr/>
          </p:nvGrpSpPr>
          <p:grpSpPr bwMode="auto">
            <a:xfrm>
              <a:off x="1930" y="913"/>
              <a:ext cx="1902" cy="432"/>
              <a:chOff x="1930" y="913"/>
              <a:chExt cx="1902" cy="432"/>
            </a:xfrm>
          </p:grpSpPr>
          <p:sp>
            <p:nvSpPr>
              <p:cNvPr id="14473" name="Text Box 187"/>
              <p:cNvSpPr txBox="1">
                <a:spLocks noChangeArrowheads="1"/>
              </p:cNvSpPr>
              <p:nvPr/>
            </p:nvSpPr>
            <p:spPr bwMode="auto">
              <a:xfrm>
                <a:off x="3408" y="1025"/>
                <a:ext cx="424" cy="208"/>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800">
                    <a:solidFill>
                      <a:srgbClr val="FFFFFF"/>
                    </a:solidFill>
                  </a:rPr>
                  <a:t>1994</a:t>
                </a:r>
              </a:p>
            </p:txBody>
          </p:sp>
          <p:sp>
            <p:nvSpPr>
              <p:cNvPr id="14474" name="Text Box 188"/>
              <p:cNvSpPr txBox="1">
                <a:spLocks noChangeArrowheads="1"/>
              </p:cNvSpPr>
              <p:nvPr/>
            </p:nvSpPr>
            <p:spPr bwMode="auto">
              <a:xfrm>
                <a:off x="1930" y="1025"/>
                <a:ext cx="424" cy="208"/>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800">
                    <a:solidFill>
                      <a:srgbClr val="FFFFFF"/>
                    </a:solidFill>
                  </a:rPr>
                  <a:t>1992</a:t>
                </a:r>
              </a:p>
            </p:txBody>
          </p:sp>
          <p:sp>
            <p:nvSpPr>
              <p:cNvPr id="14475" name="Text Box 189"/>
              <p:cNvSpPr txBox="1">
                <a:spLocks noChangeArrowheads="1"/>
              </p:cNvSpPr>
              <p:nvPr/>
            </p:nvSpPr>
            <p:spPr bwMode="auto">
              <a:xfrm>
                <a:off x="2443" y="913"/>
                <a:ext cx="888" cy="432"/>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4400">
                    <a:solidFill>
                      <a:schemeClr val="tx1"/>
                    </a:solidFill>
                  </a:rPr>
                  <a:t>1993</a:t>
                </a:r>
              </a:p>
            </p:txBody>
          </p:sp>
        </p:grpSp>
        <p:sp>
          <p:nvSpPr>
            <p:cNvPr id="14471" name="Text Box 190"/>
            <p:cNvSpPr txBox="1">
              <a:spLocks noChangeArrowheads="1"/>
            </p:cNvSpPr>
            <p:nvPr/>
          </p:nvSpPr>
          <p:spPr bwMode="auto">
            <a:xfrm>
              <a:off x="2593" y="1590"/>
              <a:ext cx="593" cy="225"/>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2000">
                  <a:solidFill>
                    <a:schemeClr val="folHlink"/>
                  </a:solidFill>
                </a:rPr>
                <a:t>$714M</a:t>
              </a:r>
            </a:p>
          </p:txBody>
        </p:sp>
        <p:sp>
          <p:nvSpPr>
            <p:cNvPr id="14472" name="Text Box 191"/>
            <p:cNvSpPr txBox="1">
              <a:spLocks noChangeArrowheads="1"/>
            </p:cNvSpPr>
            <p:nvPr/>
          </p:nvSpPr>
          <p:spPr bwMode="auto">
            <a:xfrm>
              <a:off x="2637" y="1832"/>
              <a:ext cx="504" cy="225"/>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2000">
                  <a:solidFill>
                    <a:schemeClr val="folHlink"/>
                  </a:solidFill>
                </a:rPr>
                <a:t>1,459</a:t>
              </a:r>
            </a:p>
          </p:txBody>
        </p:sp>
      </p:grpSp>
      <p:grpSp>
        <p:nvGrpSpPr>
          <p:cNvPr id="26" name="Group 192"/>
          <p:cNvGrpSpPr>
            <a:grpSpLocks/>
          </p:cNvGrpSpPr>
          <p:nvPr/>
        </p:nvGrpSpPr>
        <p:grpSpPr bwMode="auto">
          <a:xfrm>
            <a:off x="3063875" y="1449388"/>
            <a:ext cx="3019425" cy="1816100"/>
            <a:chOff x="1930" y="913"/>
            <a:chExt cx="1902" cy="1144"/>
          </a:xfrm>
        </p:grpSpPr>
        <p:grpSp>
          <p:nvGrpSpPr>
            <p:cNvPr id="27" name="Group 193"/>
            <p:cNvGrpSpPr>
              <a:grpSpLocks/>
            </p:cNvGrpSpPr>
            <p:nvPr/>
          </p:nvGrpSpPr>
          <p:grpSpPr bwMode="auto">
            <a:xfrm>
              <a:off x="1930" y="913"/>
              <a:ext cx="1902" cy="432"/>
              <a:chOff x="1930" y="913"/>
              <a:chExt cx="1902" cy="432"/>
            </a:xfrm>
          </p:grpSpPr>
          <p:sp>
            <p:nvSpPr>
              <p:cNvPr id="14467" name="Text Box 194"/>
              <p:cNvSpPr txBox="1">
                <a:spLocks noChangeArrowheads="1"/>
              </p:cNvSpPr>
              <p:nvPr/>
            </p:nvSpPr>
            <p:spPr bwMode="auto">
              <a:xfrm>
                <a:off x="3408" y="1025"/>
                <a:ext cx="424" cy="208"/>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800">
                    <a:solidFill>
                      <a:srgbClr val="FFFFFF"/>
                    </a:solidFill>
                  </a:rPr>
                  <a:t>1995</a:t>
                </a:r>
              </a:p>
            </p:txBody>
          </p:sp>
          <p:sp>
            <p:nvSpPr>
              <p:cNvPr id="14468" name="Text Box 195"/>
              <p:cNvSpPr txBox="1">
                <a:spLocks noChangeArrowheads="1"/>
              </p:cNvSpPr>
              <p:nvPr/>
            </p:nvSpPr>
            <p:spPr bwMode="auto">
              <a:xfrm>
                <a:off x="1930" y="1025"/>
                <a:ext cx="424" cy="208"/>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800">
                    <a:solidFill>
                      <a:srgbClr val="FFFFFF"/>
                    </a:solidFill>
                  </a:rPr>
                  <a:t>1993</a:t>
                </a:r>
              </a:p>
            </p:txBody>
          </p:sp>
          <p:sp>
            <p:nvSpPr>
              <p:cNvPr id="14469" name="Text Box 196"/>
              <p:cNvSpPr txBox="1">
                <a:spLocks noChangeArrowheads="1"/>
              </p:cNvSpPr>
              <p:nvPr/>
            </p:nvSpPr>
            <p:spPr bwMode="auto">
              <a:xfrm>
                <a:off x="2443" y="913"/>
                <a:ext cx="888" cy="432"/>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4400">
                    <a:solidFill>
                      <a:schemeClr val="tx1"/>
                    </a:solidFill>
                  </a:rPr>
                  <a:t>1994</a:t>
                </a:r>
              </a:p>
            </p:txBody>
          </p:sp>
        </p:grpSp>
        <p:sp>
          <p:nvSpPr>
            <p:cNvPr id="14465" name="Text Box 197"/>
            <p:cNvSpPr txBox="1">
              <a:spLocks noChangeArrowheads="1"/>
            </p:cNvSpPr>
            <p:nvPr/>
          </p:nvSpPr>
          <p:spPr bwMode="auto">
            <a:xfrm>
              <a:off x="2587" y="1590"/>
              <a:ext cx="611" cy="225"/>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2000">
                  <a:solidFill>
                    <a:schemeClr val="folHlink"/>
                  </a:solidFill>
                </a:rPr>
                <a:t>$1.33B</a:t>
              </a:r>
            </a:p>
          </p:txBody>
        </p:sp>
        <p:sp>
          <p:nvSpPr>
            <p:cNvPr id="14466" name="Text Box 198"/>
            <p:cNvSpPr txBox="1">
              <a:spLocks noChangeArrowheads="1"/>
            </p:cNvSpPr>
            <p:nvPr/>
          </p:nvSpPr>
          <p:spPr bwMode="auto">
            <a:xfrm>
              <a:off x="2638" y="1832"/>
              <a:ext cx="504" cy="225"/>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2000">
                  <a:solidFill>
                    <a:schemeClr val="folHlink"/>
                  </a:solidFill>
                </a:rPr>
                <a:t>2,269</a:t>
              </a:r>
            </a:p>
          </p:txBody>
        </p:sp>
      </p:grpSp>
      <p:grpSp>
        <p:nvGrpSpPr>
          <p:cNvPr id="28" name="Group 199"/>
          <p:cNvGrpSpPr>
            <a:grpSpLocks/>
          </p:cNvGrpSpPr>
          <p:nvPr/>
        </p:nvGrpSpPr>
        <p:grpSpPr bwMode="auto">
          <a:xfrm>
            <a:off x="-1044575" y="3649663"/>
            <a:ext cx="19329400" cy="2725737"/>
            <a:chOff x="-658" y="2299"/>
            <a:chExt cx="12176" cy="1717"/>
          </a:xfrm>
        </p:grpSpPr>
        <p:grpSp>
          <p:nvGrpSpPr>
            <p:cNvPr id="29" name="Group 200"/>
            <p:cNvGrpSpPr>
              <a:grpSpLocks/>
            </p:cNvGrpSpPr>
            <p:nvPr/>
          </p:nvGrpSpPr>
          <p:grpSpPr bwMode="auto">
            <a:xfrm>
              <a:off x="0" y="2420"/>
              <a:ext cx="5760" cy="1596"/>
              <a:chOff x="0" y="2420"/>
              <a:chExt cx="5760" cy="1596"/>
            </a:xfrm>
          </p:grpSpPr>
          <p:grpSp>
            <p:nvGrpSpPr>
              <p:cNvPr id="30" name="Group 201"/>
              <p:cNvGrpSpPr>
                <a:grpSpLocks/>
              </p:cNvGrpSpPr>
              <p:nvPr/>
            </p:nvGrpSpPr>
            <p:grpSpPr bwMode="auto">
              <a:xfrm>
                <a:off x="0" y="2986"/>
                <a:ext cx="460" cy="487"/>
                <a:chOff x="0" y="2986"/>
                <a:chExt cx="6384" cy="487"/>
              </a:xfrm>
            </p:grpSpPr>
            <p:sp>
              <p:nvSpPr>
                <p:cNvPr id="14462" name="Line 202"/>
                <p:cNvSpPr>
                  <a:spLocks noChangeShapeType="1"/>
                </p:cNvSpPr>
                <p:nvPr/>
              </p:nvSpPr>
              <p:spPr bwMode="auto">
                <a:xfrm>
                  <a:off x="0" y="3473"/>
                  <a:ext cx="6384" cy="0"/>
                </a:xfrm>
                <a:prstGeom prst="line">
                  <a:avLst/>
                </a:prstGeom>
                <a:noFill/>
                <a:ln w="25400">
                  <a:solidFill>
                    <a:srgbClr val="A0C02A"/>
                  </a:solidFill>
                  <a:round/>
                  <a:headEnd/>
                  <a:tailEnd/>
                </a:ln>
              </p:spPr>
              <p:txBody>
                <a:bodyPr lIns="82124" tIns="41061" rIns="82124" bIns="41061" anchor="ctr">
                  <a:spAutoFit/>
                </a:bodyPr>
                <a:lstStyle/>
                <a:p>
                  <a:endParaRPr lang="en-US"/>
                </a:p>
              </p:txBody>
            </p:sp>
            <p:sp>
              <p:nvSpPr>
                <p:cNvPr id="14463" name="Line 203"/>
                <p:cNvSpPr>
                  <a:spLocks noChangeShapeType="1"/>
                </p:cNvSpPr>
                <p:nvPr/>
              </p:nvSpPr>
              <p:spPr bwMode="auto">
                <a:xfrm>
                  <a:off x="0" y="2986"/>
                  <a:ext cx="6384" cy="0"/>
                </a:xfrm>
                <a:prstGeom prst="line">
                  <a:avLst/>
                </a:prstGeom>
                <a:noFill/>
                <a:ln w="25400">
                  <a:solidFill>
                    <a:schemeClr val="hlink"/>
                  </a:solidFill>
                  <a:round/>
                  <a:headEnd/>
                  <a:tailEnd/>
                </a:ln>
              </p:spPr>
              <p:txBody>
                <a:bodyPr lIns="82124" tIns="41061" rIns="82124" bIns="41061" anchor="ctr">
                  <a:spAutoFit/>
                </a:bodyPr>
                <a:lstStyle/>
                <a:p>
                  <a:endParaRPr lang="en-US"/>
                </a:p>
              </p:txBody>
            </p:sp>
          </p:grpSp>
          <p:sp>
            <p:nvSpPr>
              <p:cNvPr id="14412" name="AutoShape 204"/>
              <p:cNvSpPr>
                <a:spLocks noChangeArrowheads="1"/>
              </p:cNvSpPr>
              <p:nvPr/>
            </p:nvSpPr>
            <p:spPr bwMode="auto">
              <a:xfrm>
                <a:off x="336" y="2816"/>
                <a:ext cx="786" cy="336"/>
              </a:xfrm>
              <a:prstGeom prst="roundRect">
                <a:avLst>
                  <a:gd name="adj" fmla="val 50000"/>
                </a:avLst>
              </a:prstGeom>
              <a:solidFill>
                <a:srgbClr val="000000"/>
              </a:solidFill>
              <a:ln w="25400" algn="ctr">
                <a:solidFill>
                  <a:schemeClr val="hlink"/>
                </a:solidFill>
                <a:round/>
                <a:headEnd/>
                <a:tailEnd/>
              </a:ln>
            </p:spPr>
            <p:txBody>
              <a:bodyPr lIns="82124" tIns="41061" rIns="82124" bIns="41061" anchor="ctr">
                <a:spAutoFit/>
              </a:bodyPr>
              <a:lstStyle/>
              <a:p>
                <a:pPr algn="ctr" eaLnBrk="0" hangingPunct="0">
                  <a:lnSpc>
                    <a:spcPct val="90000"/>
                  </a:lnSpc>
                </a:pPr>
                <a:endParaRPr lang="en-US"/>
              </a:p>
            </p:txBody>
          </p:sp>
          <p:sp>
            <p:nvSpPr>
              <p:cNvPr id="14413" name="AutoShape 205"/>
              <p:cNvSpPr>
                <a:spLocks noChangeArrowheads="1"/>
              </p:cNvSpPr>
              <p:nvPr/>
            </p:nvSpPr>
            <p:spPr bwMode="auto">
              <a:xfrm>
                <a:off x="336" y="3323"/>
                <a:ext cx="786" cy="300"/>
              </a:xfrm>
              <a:prstGeom prst="roundRect">
                <a:avLst>
                  <a:gd name="adj" fmla="val 50000"/>
                </a:avLst>
              </a:prstGeom>
              <a:solidFill>
                <a:srgbClr val="000000"/>
              </a:solidFill>
              <a:ln w="25400" algn="ctr">
                <a:solidFill>
                  <a:srgbClr val="A0C02A"/>
                </a:solidFill>
                <a:round/>
                <a:headEnd/>
                <a:tailEnd/>
              </a:ln>
            </p:spPr>
            <p:txBody>
              <a:bodyPr lIns="82124" tIns="41061" rIns="82124" bIns="41061" anchor="ctr">
                <a:spAutoFit/>
              </a:bodyPr>
              <a:lstStyle/>
              <a:p>
                <a:pPr algn="ctr" eaLnBrk="0" hangingPunct="0">
                  <a:lnSpc>
                    <a:spcPct val="90000"/>
                  </a:lnSpc>
                </a:pPr>
                <a:endParaRPr lang="en-US"/>
              </a:p>
            </p:txBody>
          </p:sp>
          <p:sp>
            <p:nvSpPr>
              <p:cNvPr id="14414" name="Rectangle 206"/>
              <p:cNvSpPr>
                <a:spLocks noChangeArrowheads="1"/>
              </p:cNvSpPr>
              <p:nvPr/>
            </p:nvSpPr>
            <p:spPr bwMode="auto">
              <a:xfrm>
                <a:off x="516" y="2817"/>
                <a:ext cx="1271" cy="800"/>
              </a:xfrm>
              <a:prstGeom prst="rect">
                <a:avLst/>
              </a:prstGeom>
              <a:solidFill>
                <a:srgbClr val="000000"/>
              </a:soli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4415" name="Rectangle 207"/>
              <p:cNvSpPr>
                <a:spLocks noChangeArrowheads="1"/>
              </p:cNvSpPr>
              <p:nvPr/>
            </p:nvSpPr>
            <p:spPr bwMode="auto">
              <a:xfrm>
                <a:off x="0" y="2991"/>
                <a:ext cx="1271" cy="473"/>
              </a:xfrm>
              <a:prstGeom prst="rect">
                <a:avLst/>
              </a:prstGeom>
              <a:solidFill>
                <a:srgbClr val="000000"/>
              </a:soli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4416" name="Line 208"/>
              <p:cNvSpPr>
                <a:spLocks noChangeShapeType="1"/>
              </p:cNvSpPr>
              <p:nvPr/>
            </p:nvSpPr>
            <p:spPr bwMode="auto">
              <a:xfrm>
                <a:off x="467" y="3623"/>
                <a:ext cx="5293" cy="0"/>
              </a:xfrm>
              <a:prstGeom prst="line">
                <a:avLst/>
              </a:prstGeom>
              <a:noFill/>
              <a:ln w="25400">
                <a:solidFill>
                  <a:srgbClr val="A0C02A"/>
                </a:solidFill>
                <a:round/>
                <a:headEnd/>
                <a:tailEnd/>
              </a:ln>
            </p:spPr>
            <p:txBody>
              <a:bodyPr lIns="82124" tIns="41061" rIns="82124" bIns="41061" anchor="ctr">
                <a:spAutoFit/>
              </a:bodyPr>
              <a:lstStyle/>
              <a:p>
                <a:endParaRPr lang="en-US"/>
              </a:p>
            </p:txBody>
          </p:sp>
          <p:sp>
            <p:nvSpPr>
              <p:cNvPr id="14417" name="Text Box 209"/>
              <p:cNvSpPr txBox="1">
                <a:spLocks noChangeArrowheads="1"/>
              </p:cNvSpPr>
              <p:nvPr/>
            </p:nvSpPr>
            <p:spPr bwMode="auto">
              <a:xfrm>
                <a:off x="4283" y="3722"/>
                <a:ext cx="1345" cy="294"/>
              </a:xfrm>
              <a:prstGeom prst="rect">
                <a:avLst/>
              </a:prstGeom>
              <a:noFill/>
              <a:ln w="9525" algn="ctr">
                <a:noFill/>
                <a:miter lim="800000"/>
                <a:headEnd/>
                <a:tailEnd/>
              </a:ln>
            </p:spPr>
            <p:txBody>
              <a:bodyPr lIns="82124" tIns="41061" rIns="82124" bIns="41061">
                <a:spAutoFit/>
              </a:bodyPr>
              <a:lstStyle/>
              <a:p>
                <a:pPr algn="l" defTabSz="814388" eaLnBrk="0" hangingPunct="0">
                  <a:lnSpc>
                    <a:spcPct val="90000"/>
                  </a:lnSpc>
                  <a:spcBef>
                    <a:spcPct val="50000"/>
                  </a:spcBef>
                </a:pPr>
                <a:r>
                  <a:rPr lang="en-US" sz="1400">
                    <a:solidFill>
                      <a:srgbClr val="FFFFFF"/>
                    </a:solidFill>
                  </a:rPr>
                  <a:t>Certified Internetwork Expert (CCIE) program</a:t>
                </a:r>
              </a:p>
            </p:txBody>
          </p:sp>
          <p:sp>
            <p:nvSpPr>
              <p:cNvPr id="14418" name="Text Box 210"/>
              <p:cNvSpPr txBox="1">
                <a:spLocks noChangeArrowheads="1"/>
              </p:cNvSpPr>
              <p:nvPr/>
            </p:nvSpPr>
            <p:spPr bwMode="auto">
              <a:xfrm>
                <a:off x="1969" y="3722"/>
                <a:ext cx="1619" cy="294"/>
              </a:xfrm>
              <a:prstGeom prst="rect">
                <a:avLst/>
              </a:prstGeom>
              <a:noFill/>
              <a:ln w="9525" algn="ctr">
                <a:noFill/>
                <a:miter lim="800000"/>
                <a:headEnd/>
                <a:tailEnd/>
              </a:ln>
            </p:spPr>
            <p:txBody>
              <a:bodyPr lIns="82124" tIns="41061" rIns="82124" bIns="41061">
                <a:spAutoFit/>
              </a:bodyPr>
              <a:lstStyle/>
              <a:p>
                <a:pPr algn="l" defTabSz="814388" eaLnBrk="0" hangingPunct="0">
                  <a:lnSpc>
                    <a:spcPct val="90000"/>
                  </a:lnSpc>
                  <a:spcBef>
                    <a:spcPct val="50000"/>
                  </a:spcBef>
                </a:pPr>
                <a:r>
                  <a:rPr lang="en-US" sz="1400">
                    <a:solidFill>
                      <a:srgbClr val="FFFFFF"/>
                    </a:solidFill>
                  </a:rPr>
                  <a:t>Belgium, Mexico, Hong Kong</a:t>
                </a:r>
                <a:br>
                  <a:rPr lang="en-US" sz="1400">
                    <a:solidFill>
                      <a:srgbClr val="FFFFFF"/>
                    </a:solidFill>
                  </a:rPr>
                </a:br>
                <a:r>
                  <a:rPr lang="en-US" sz="1400">
                    <a:solidFill>
                      <a:srgbClr val="FFFFFF"/>
                    </a:solidFill>
                  </a:rPr>
                  <a:t>offices open</a:t>
                </a:r>
              </a:p>
            </p:txBody>
          </p:sp>
          <p:sp>
            <p:nvSpPr>
              <p:cNvPr id="14419" name="Line 211"/>
              <p:cNvSpPr>
                <a:spLocks noChangeShapeType="1"/>
              </p:cNvSpPr>
              <p:nvPr/>
            </p:nvSpPr>
            <p:spPr bwMode="auto">
              <a:xfrm>
                <a:off x="643" y="3217"/>
                <a:ext cx="5117" cy="0"/>
              </a:xfrm>
              <a:prstGeom prst="line">
                <a:avLst/>
              </a:prstGeom>
              <a:noFill/>
              <a:ln w="25400">
                <a:solidFill>
                  <a:srgbClr val="EE6804"/>
                </a:solidFill>
                <a:round/>
                <a:headEnd/>
                <a:tailEnd/>
              </a:ln>
            </p:spPr>
            <p:txBody>
              <a:bodyPr lIns="82124" tIns="41061" rIns="82124" bIns="41061" anchor="ctr">
                <a:spAutoFit/>
              </a:bodyPr>
              <a:lstStyle/>
              <a:p>
                <a:endParaRPr lang="en-US"/>
              </a:p>
            </p:txBody>
          </p:sp>
          <p:grpSp>
            <p:nvGrpSpPr>
              <p:cNvPr id="31" name="Group 212"/>
              <p:cNvGrpSpPr>
                <a:grpSpLocks/>
              </p:cNvGrpSpPr>
              <p:nvPr/>
            </p:nvGrpSpPr>
            <p:grpSpPr bwMode="auto">
              <a:xfrm>
                <a:off x="574" y="3131"/>
                <a:ext cx="786" cy="173"/>
                <a:chOff x="3126" y="3591"/>
                <a:chExt cx="786" cy="173"/>
              </a:xfrm>
            </p:grpSpPr>
            <p:sp>
              <p:nvSpPr>
                <p:cNvPr id="14460" name="AutoShape 213"/>
                <p:cNvSpPr>
                  <a:spLocks noChangeArrowheads="1"/>
                </p:cNvSpPr>
                <p:nvPr/>
              </p:nvSpPr>
              <p:spPr bwMode="auto">
                <a:xfrm>
                  <a:off x="3126" y="3594"/>
                  <a:ext cx="786" cy="162"/>
                </a:xfrm>
                <a:prstGeom prst="roundRect">
                  <a:avLst>
                    <a:gd name="adj" fmla="val 50000"/>
                  </a:avLst>
                </a:prstGeom>
                <a:solidFill>
                  <a:srgbClr val="000000"/>
                </a:solidFill>
                <a:ln w="25400" algn="ctr">
                  <a:solidFill>
                    <a:srgbClr val="EE6804"/>
                  </a:solidFill>
                  <a:round/>
                  <a:headEnd/>
                  <a:tailEnd/>
                </a:ln>
              </p:spPr>
              <p:txBody>
                <a:bodyPr lIns="82124" tIns="41061" rIns="82124" bIns="41061" anchor="ctr">
                  <a:spAutoFit/>
                </a:bodyPr>
                <a:lstStyle/>
                <a:p>
                  <a:pPr algn="ctr" eaLnBrk="0" hangingPunct="0">
                    <a:lnSpc>
                      <a:spcPct val="90000"/>
                    </a:lnSpc>
                  </a:pPr>
                  <a:endParaRPr lang="en-US"/>
                </a:p>
              </p:txBody>
            </p:sp>
            <p:sp>
              <p:nvSpPr>
                <p:cNvPr id="14461" name="Text Box 214"/>
                <p:cNvSpPr txBox="1">
                  <a:spLocks noChangeArrowheads="1"/>
                </p:cNvSpPr>
                <p:nvPr/>
              </p:nvSpPr>
              <p:spPr bwMode="auto">
                <a:xfrm>
                  <a:off x="3170" y="3591"/>
                  <a:ext cx="701"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EE6804"/>
                      </a:solidFill>
                    </a:rPr>
                    <a:t>Acquisitions</a:t>
                  </a:r>
                </a:p>
              </p:txBody>
            </p:sp>
          </p:grpSp>
          <p:grpSp>
            <p:nvGrpSpPr>
              <p:cNvPr id="1737888" name="Group 215"/>
              <p:cNvGrpSpPr>
                <a:grpSpLocks/>
              </p:cNvGrpSpPr>
              <p:nvPr/>
            </p:nvGrpSpPr>
            <p:grpSpPr bwMode="auto">
              <a:xfrm>
                <a:off x="2810" y="3537"/>
                <a:ext cx="786" cy="173"/>
                <a:chOff x="762" y="3429"/>
                <a:chExt cx="786" cy="173"/>
              </a:xfrm>
            </p:grpSpPr>
            <p:sp>
              <p:nvSpPr>
                <p:cNvPr id="14458" name="AutoShape 216"/>
                <p:cNvSpPr>
                  <a:spLocks noChangeArrowheads="1"/>
                </p:cNvSpPr>
                <p:nvPr/>
              </p:nvSpPr>
              <p:spPr bwMode="auto">
                <a:xfrm>
                  <a:off x="762" y="3434"/>
                  <a:ext cx="786" cy="162"/>
                </a:xfrm>
                <a:prstGeom prst="roundRect">
                  <a:avLst>
                    <a:gd name="adj" fmla="val 50000"/>
                  </a:avLst>
                </a:prstGeom>
                <a:solidFill>
                  <a:srgbClr val="000000"/>
                </a:solidFill>
                <a:ln w="25400" algn="ctr">
                  <a:solidFill>
                    <a:srgbClr val="A0C02A"/>
                  </a:solidFill>
                  <a:round/>
                  <a:headEnd/>
                  <a:tailEnd/>
                </a:ln>
              </p:spPr>
              <p:txBody>
                <a:bodyPr lIns="82124" tIns="41061" rIns="82124" bIns="41061" anchor="ctr">
                  <a:spAutoFit/>
                </a:bodyPr>
                <a:lstStyle/>
                <a:p>
                  <a:pPr algn="ctr" eaLnBrk="0" hangingPunct="0">
                    <a:lnSpc>
                      <a:spcPct val="90000"/>
                    </a:lnSpc>
                  </a:pPr>
                  <a:endParaRPr lang="en-US"/>
                </a:p>
              </p:txBody>
            </p:sp>
            <p:sp>
              <p:nvSpPr>
                <p:cNvPr id="14459" name="Text Box 217"/>
                <p:cNvSpPr txBox="1">
                  <a:spLocks noChangeArrowheads="1"/>
                </p:cNvSpPr>
                <p:nvPr/>
              </p:nvSpPr>
              <p:spPr bwMode="auto">
                <a:xfrm>
                  <a:off x="966" y="3429"/>
                  <a:ext cx="377"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A0C02A"/>
                      </a:solidFill>
                    </a:rPr>
                    <a:t>Facts</a:t>
                  </a:r>
                </a:p>
              </p:txBody>
            </p:sp>
          </p:grpSp>
          <p:sp>
            <p:nvSpPr>
              <p:cNvPr id="14422" name="Line 218"/>
              <p:cNvSpPr>
                <a:spLocks noChangeShapeType="1"/>
              </p:cNvSpPr>
              <p:nvPr/>
            </p:nvSpPr>
            <p:spPr bwMode="auto">
              <a:xfrm>
                <a:off x="477" y="2816"/>
                <a:ext cx="5283" cy="0"/>
              </a:xfrm>
              <a:prstGeom prst="line">
                <a:avLst/>
              </a:prstGeom>
              <a:noFill/>
              <a:ln w="25400">
                <a:solidFill>
                  <a:schemeClr val="hlink"/>
                </a:solidFill>
                <a:round/>
                <a:headEnd/>
                <a:tailEnd/>
              </a:ln>
            </p:spPr>
            <p:txBody>
              <a:bodyPr lIns="82124" tIns="41061" rIns="82124" bIns="41061" anchor="ctr">
                <a:spAutoFit/>
              </a:bodyPr>
              <a:lstStyle/>
              <a:p>
                <a:endParaRPr lang="en-US"/>
              </a:p>
            </p:txBody>
          </p:sp>
          <p:grpSp>
            <p:nvGrpSpPr>
              <p:cNvPr id="1737889" name="Group 219"/>
              <p:cNvGrpSpPr>
                <a:grpSpLocks/>
              </p:cNvGrpSpPr>
              <p:nvPr/>
            </p:nvGrpSpPr>
            <p:grpSpPr bwMode="auto">
              <a:xfrm>
                <a:off x="4461" y="2732"/>
                <a:ext cx="786" cy="173"/>
                <a:chOff x="2172" y="3591"/>
                <a:chExt cx="786" cy="173"/>
              </a:xfrm>
            </p:grpSpPr>
            <p:sp>
              <p:nvSpPr>
                <p:cNvPr id="14456" name="AutoShape 220"/>
                <p:cNvSpPr>
                  <a:spLocks noChangeArrowheads="1"/>
                </p:cNvSpPr>
                <p:nvPr/>
              </p:nvSpPr>
              <p:spPr bwMode="auto">
                <a:xfrm>
                  <a:off x="2172" y="3594"/>
                  <a:ext cx="786" cy="162"/>
                </a:xfrm>
                <a:prstGeom prst="roundRect">
                  <a:avLst>
                    <a:gd name="adj" fmla="val 50000"/>
                  </a:avLst>
                </a:prstGeom>
                <a:solidFill>
                  <a:srgbClr val="000000"/>
                </a:solidFill>
                <a:ln w="25400" algn="ctr">
                  <a:solidFill>
                    <a:schemeClr val="hlink"/>
                  </a:solidFill>
                  <a:round/>
                  <a:headEnd/>
                  <a:tailEnd/>
                </a:ln>
              </p:spPr>
              <p:txBody>
                <a:bodyPr lIns="82124" tIns="41061" rIns="82124" bIns="41061" anchor="ctr">
                  <a:spAutoFit/>
                </a:bodyPr>
                <a:lstStyle/>
                <a:p>
                  <a:pPr algn="ctr" eaLnBrk="0" hangingPunct="0">
                    <a:lnSpc>
                      <a:spcPct val="90000"/>
                    </a:lnSpc>
                  </a:pPr>
                  <a:endParaRPr lang="en-US"/>
                </a:p>
              </p:txBody>
            </p:sp>
            <p:sp>
              <p:nvSpPr>
                <p:cNvPr id="14457" name="Text Box 221"/>
                <p:cNvSpPr txBox="1">
                  <a:spLocks noChangeArrowheads="1"/>
                </p:cNvSpPr>
                <p:nvPr/>
              </p:nvSpPr>
              <p:spPr bwMode="auto">
                <a:xfrm>
                  <a:off x="2256" y="3591"/>
                  <a:ext cx="619"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chemeClr val="hlink"/>
                      </a:solidFill>
                    </a:rPr>
                    <a:t>Innovation</a:t>
                  </a:r>
                </a:p>
              </p:txBody>
            </p:sp>
          </p:grpSp>
          <p:sp>
            <p:nvSpPr>
              <p:cNvPr id="14424" name="Text Box 222"/>
              <p:cNvSpPr txBox="1">
                <a:spLocks noChangeArrowheads="1"/>
              </p:cNvSpPr>
              <p:nvPr/>
            </p:nvSpPr>
            <p:spPr bwMode="auto">
              <a:xfrm>
                <a:off x="1260" y="2420"/>
                <a:ext cx="1040" cy="294"/>
              </a:xfrm>
              <a:prstGeom prst="rect">
                <a:avLst/>
              </a:prstGeom>
              <a:noFill/>
              <a:ln w="9525" algn="ctr">
                <a:noFill/>
                <a:miter lim="800000"/>
                <a:headEnd/>
                <a:tailEnd/>
              </a:ln>
            </p:spPr>
            <p:txBody>
              <a:bodyPr lIns="82124" tIns="41061" rIns="82124" bIns="41061" anchor="b">
                <a:spAutoFit/>
              </a:bodyPr>
              <a:lstStyle/>
              <a:p>
                <a:pPr algn="l" defTabSz="814388" eaLnBrk="0" hangingPunct="0">
                  <a:lnSpc>
                    <a:spcPct val="90000"/>
                  </a:lnSpc>
                  <a:spcBef>
                    <a:spcPct val="50000"/>
                  </a:spcBef>
                </a:pPr>
                <a:r>
                  <a:rPr lang="en-US" sz="1400" dirty="0">
                    <a:solidFill>
                      <a:srgbClr val="FFFFFF"/>
                    </a:solidFill>
                  </a:rPr>
                  <a:t>7000 Router Platform</a:t>
                </a:r>
              </a:p>
            </p:txBody>
          </p:sp>
          <p:grpSp>
            <p:nvGrpSpPr>
              <p:cNvPr id="1737890" name="Group 223"/>
              <p:cNvGrpSpPr>
                <a:grpSpLocks/>
              </p:cNvGrpSpPr>
              <p:nvPr/>
            </p:nvGrpSpPr>
            <p:grpSpPr bwMode="auto">
              <a:xfrm>
                <a:off x="3810" y="3389"/>
                <a:ext cx="468" cy="468"/>
                <a:chOff x="10029" y="3615"/>
                <a:chExt cx="564" cy="564"/>
              </a:xfrm>
            </p:grpSpPr>
            <p:sp>
              <p:nvSpPr>
                <p:cNvPr id="14452" name="Oval 224"/>
                <p:cNvSpPr>
                  <a:spLocks noChangeArrowheads="1"/>
                </p:cNvSpPr>
                <p:nvPr/>
              </p:nvSpPr>
              <p:spPr bwMode="auto">
                <a:xfrm>
                  <a:off x="10275" y="3848"/>
                  <a:ext cx="96" cy="96"/>
                </a:xfrm>
                <a:prstGeom prst="ellipse">
                  <a:avLst/>
                </a:prstGeom>
                <a:solidFill>
                  <a:srgbClr val="000000"/>
                </a:solidFill>
                <a:ln w="19050" algn="ctr">
                  <a:solidFill>
                    <a:srgbClr val="A0C02A"/>
                  </a:solidFill>
                  <a:round/>
                  <a:headEnd/>
                  <a:tailEnd/>
                </a:ln>
              </p:spPr>
              <p:txBody>
                <a:bodyPr lIns="82124" tIns="41061" rIns="82124" bIns="41061" anchor="ctr">
                  <a:spAutoFit/>
                </a:bodyPr>
                <a:lstStyle/>
                <a:p>
                  <a:pPr algn="ctr" eaLnBrk="0" hangingPunct="0">
                    <a:lnSpc>
                      <a:spcPct val="90000"/>
                    </a:lnSpc>
                  </a:pPr>
                  <a:endParaRPr lang="en-US"/>
                </a:p>
              </p:txBody>
            </p:sp>
            <p:sp>
              <p:nvSpPr>
                <p:cNvPr id="14453" name="Oval 225"/>
                <p:cNvSpPr>
                  <a:spLocks noChangeArrowheads="1"/>
                </p:cNvSpPr>
                <p:nvPr/>
              </p:nvSpPr>
              <p:spPr bwMode="auto">
                <a:xfrm>
                  <a:off x="10029" y="3615"/>
                  <a:ext cx="564" cy="564"/>
                </a:xfrm>
                <a:prstGeom prst="ellipse">
                  <a:avLst/>
                </a:prstGeom>
                <a:solidFill>
                  <a:srgbClr val="000000"/>
                </a:solidFill>
                <a:ln w="19050" algn="ctr">
                  <a:solidFill>
                    <a:srgbClr val="A0C02A"/>
                  </a:solidFill>
                  <a:round/>
                  <a:headEnd/>
                  <a:tailEnd/>
                </a:ln>
              </p:spPr>
              <p:txBody>
                <a:bodyPr lIns="82124" tIns="41061" rIns="82124" bIns="41061" anchor="ctr">
                  <a:spAutoFit/>
                </a:bodyPr>
                <a:lstStyle/>
                <a:p>
                  <a:pPr algn="ctr" eaLnBrk="0" hangingPunct="0">
                    <a:lnSpc>
                      <a:spcPct val="90000"/>
                    </a:lnSpc>
                  </a:pPr>
                  <a:endParaRPr lang="en-US"/>
                </a:p>
              </p:txBody>
            </p:sp>
            <p:sp>
              <p:nvSpPr>
                <p:cNvPr id="14454" name="Oval 226"/>
                <p:cNvSpPr>
                  <a:spLocks noChangeArrowheads="1"/>
                </p:cNvSpPr>
                <p:nvPr/>
              </p:nvSpPr>
              <p:spPr bwMode="auto">
                <a:xfrm>
                  <a:off x="10067" y="3653"/>
                  <a:ext cx="488" cy="488"/>
                </a:xfrm>
                <a:prstGeom prst="ellipse">
                  <a:avLst/>
                </a:prstGeom>
                <a:noFill/>
                <a:ln w="12700" algn="ctr">
                  <a:solidFill>
                    <a:srgbClr val="FFFFFF"/>
                  </a:solidFill>
                  <a:round/>
                  <a:headEnd/>
                  <a:tailEnd/>
                </a:ln>
              </p:spPr>
              <p:txBody>
                <a:bodyPr lIns="82124" tIns="41061" rIns="82124" bIns="41061" anchor="ctr">
                  <a:spAutoFit/>
                </a:bodyPr>
                <a:lstStyle/>
                <a:p>
                  <a:pPr algn="ctr" eaLnBrk="0" hangingPunct="0">
                    <a:lnSpc>
                      <a:spcPct val="90000"/>
                    </a:lnSpc>
                  </a:pPr>
                  <a:endParaRPr lang="en-US"/>
                </a:p>
              </p:txBody>
            </p:sp>
            <p:pic>
              <p:nvPicPr>
                <p:cNvPr id="14455" name="Picture 227" descr="ccie"/>
                <p:cNvPicPr>
                  <a:picLocks noChangeAspect="1" noChangeArrowheads="1"/>
                </p:cNvPicPr>
                <p:nvPr/>
              </p:nvPicPr>
              <p:blipFill>
                <a:blip r:embed="rId3" cstate="print"/>
                <a:srcRect/>
                <a:stretch>
                  <a:fillRect/>
                </a:stretch>
              </p:blipFill>
              <p:spPr bwMode="auto">
                <a:xfrm>
                  <a:off x="10045" y="3649"/>
                  <a:ext cx="538" cy="508"/>
                </a:xfrm>
                <a:prstGeom prst="rect">
                  <a:avLst/>
                </a:prstGeom>
                <a:noFill/>
                <a:ln w="9525">
                  <a:noFill/>
                  <a:miter lim="800000"/>
                  <a:headEnd/>
                  <a:tailEnd/>
                </a:ln>
              </p:spPr>
            </p:pic>
          </p:grpSp>
          <p:sp>
            <p:nvSpPr>
              <p:cNvPr id="14426" name="Rectangle 228"/>
              <p:cNvSpPr>
                <a:spLocks noChangeArrowheads="1"/>
              </p:cNvSpPr>
              <p:nvPr/>
            </p:nvSpPr>
            <p:spPr bwMode="auto">
              <a:xfrm>
                <a:off x="524" y="3474"/>
                <a:ext cx="422" cy="300"/>
              </a:xfrm>
              <a:prstGeom prst="rect">
                <a:avLst/>
              </a:prstGeom>
              <a:solidFill>
                <a:srgbClr val="000000"/>
              </a:solidFill>
              <a:ln w="25400" algn="ctr">
                <a:solidFill>
                  <a:srgbClr val="A0C02A"/>
                </a:solidFill>
                <a:miter lim="800000"/>
                <a:headEnd/>
                <a:tailEnd/>
              </a:ln>
            </p:spPr>
            <p:txBody>
              <a:bodyPr lIns="82124" tIns="41061" rIns="82124" bIns="41061" anchor="ctr">
                <a:spAutoFit/>
              </a:bodyPr>
              <a:lstStyle/>
              <a:p>
                <a:pPr algn="ctr" eaLnBrk="0" hangingPunct="0">
                  <a:lnSpc>
                    <a:spcPct val="90000"/>
                  </a:lnSpc>
                </a:pPr>
                <a:endParaRPr lang="en-US"/>
              </a:p>
            </p:txBody>
          </p:sp>
          <p:sp>
            <p:nvSpPr>
              <p:cNvPr id="14427" name="Rectangle 229"/>
              <p:cNvSpPr>
                <a:spLocks noChangeArrowheads="1"/>
              </p:cNvSpPr>
              <p:nvPr/>
            </p:nvSpPr>
            <p:spPr bwMode="auto">
              <a:xfrm>
                <a:off x="1016" y="3474"/>
                <a:ext cx="422" cy="300"/>
              </a:xfrm>
              <a:prstGeom prst="rect">
                <a:avLst/>
              </a:prstGeom>
              <a:solidFill>
                <a:srgbClr val="000000"/>
              </a:solidFill>
              <a:ln w="25400" algn="ctr">
                <a:solidFill>
                  <a:srgbClr val="A0C02A"/>
                </a:solidFill>
                <a:miter lim="800000"/>
                <a:headEnd/>
                <a:tailEnd/>
              </a:ln>
            </p:spPr>
            <p:txBody>
              <a:bodyPr lIns="82124" tIns="41061" rIns="82124" bIns="41061" anchor="ctr">
                <a:spAutoFit/>
              </a:bodyPr>
              <a:lstStyle/>
              <a:p>
                <a:pPr algn="ctr" eaLnBrk="0" hangingPunct="0">
                  <a:lnSpc>
                    <a:spcPct val="90000"/>
                  </a:lnSpc>
                </a:pPr>
                <a:endParaRPr lang="en-US"/>
              </a:p>
            </p:txBody>
          </p:sp>
          <p:sp>
            <p:nvSpPr>
              <p:cNvPr id="14428" name="Rectangle 230"/>
              <p:cNvSpPr>
                <a:spLocks noChangeArrowheads="1"/>
              </p:cNvSpPr>
              <p:nvPr/>
            </p:nvSpPr>
            <p:spPr bwMode="auto">
              <a:xfrm>
                <a:off x="1508" y="3474"/>
                <a:ext cx="422" cy="300"/>
              </a:xfrm>
              <a:prstGeom prst="rect">
                <a:avLst/>
              </a:prstGeom>
              <a:solidFill>
                <a:srgbClr val="000000"/>
              </a:solidFill>
              <a:ln w="25400" algn="ctr">
                <a:solidFill>
                  <a:srgbClr val="A0C02A"/>
                </a:solidFill>
                <a:miter lim="800000"/>
                <a:headEnd/>
                <a:tailEnd/>
              </a:ln>
            </p:spPr>
            <p:txBody>
              <a:bodyPr lIns="82124" tIns="41061" rIns="82124" bIns="41061" anchor="ctr">
                <a:spAutoFit/>
              </a:bodyPr>
              <a:lstStyle/>
              <a:p>
                <a:pPr algn="ctr" eaLnBrk="0" hangingPunct="0">
                  <a:lnSpc>
                    <a:spcPct val="90000"/>
                  </a:lnSpc>
                </a:pPr>
                <a:endParaRPr lang="en-US"/>
              </a:p>
            </p:txBody>
          </p:sp>
          <p:grpSp>
            <p:nvGrpSpPr>
              <p:cNvPr id="1737891" name="Group 231"/>
              <p:cNvGrpSpPr>
                <a:grpSpLocks/>
              </p:cNvGrpSpPr>
              <p:nvPr/>
            </p:nvGrpSpPr>
            <p:grpSpPr bwMode="auto">
              <a:xfrm>
                <a:off x="891" y="2630"/>
                <a:ext cx="352" cy="352"/>
                <a:chOff x="2290" y="2810"/>
                <a:chExt cx="352" cy="352"/>
              </a:xfrm>
            </p:grpSpPr>
            <p:sp>
              <p:nvSpPr>
                <p:cNvPr id="14444" name="Oval 232"/>
                <p:cNvSpPr>
                  <a:spLocks noChangeArrowheads="1"/>
                </p:cNvSpPr>
                <p:nvPr/>
              </p:nvSpPr>
              <p:spPr bwMode="auto">
                <a:xfrm>
                  <a:off x="2416" y="2938"/>
                  <a:ext cx="96" cy="96"/>
                </a:xfrm>
                <a:prstGeom prst="ellipse">
                  <a:avLst/>
                </a:prstGeom>
                <a:solidFill>
                  <a:srgbClr val="000000"/>
                </a:solidFill>
                <a:ln w="19050" algn="ctr">
                  <a:solidFill>
                    <a:schemeClr val="hlink"/>
                  </a:solidFill>
                  <a:round/>
                  <a:headEnd/>
                  <a:tailEnd/>
                </a:ln>
              </p:spPr>
              <p:txBody>
                <a:bodyPr lIns="82124" tIns="41061" rIns="82124" bIns="41061" anchor="ctr">
                  <a:spAutoFit/>
                </a:bodyPr>
                <a:lstStyle/>
                <a:p>
                  <a:pPr algn="ctr" eaLnBrk="0" hangingPunct="0">
                    <a:lnSpc>
                      <a:spcPct val="90000"/>
                    </a:lnSpc>
                  </a:pPr>
                  <a:endParaRPr lang="en-US"/>
                </a:p>
              </p:txBody>
            </p:sp>
            <p:sp>
              <p:nvSpPr>
                <p:cNvPr id="14445" name="Oval 233"/>
                <p:cNvSpPr>
                  <a:spLocks noChangeArrowheads="1"/>
                </p:cNvSpPr>
                <p:nvPr/>
              </p:nvSpPr>
              <p:spPr bwMode="auto">
                <a:xfrm>
                  <a:off x="2290" y="2810"/>
                  <a:ext cx="352" cy="352"/>
                </a:xfrm>
                <a:prstGeom prst="ellipse">
                  <a:avLst/>
                </a:prstGeom>
                <a:solidFill>
                  <a:srgbClr val="000000"/>
                </a:solidFill>
                <a:ln w="25400" algn="ctr">
                  <a:solidFill>
                    <a:schemeClr val="hlink"/>
                  </a:solidFill>
                  <a:round/>
                  <a:headEnd/>
                  <a:tailEnd/>
                </a:ln>
              </p:spPr>
              <p:txBody>
                <a:bodyPr lIns="82124" tIns="41061" rIns="82124" bIns="41061" anchor="ctr">
                  <a:spAutoFit/>
                </a:bodyPr>
                <a:lstStyle/>
                <a:p>
                  <a:pPr algn="ctr" eaLnBrk="0" hangingPunct="0">
                    <a:lnSpc>
                      <a:spcPct val="90000"/>
                    </a:lnSpc>
                  </a:pPr>
                  <a:endParaRPr lang="en-US"/>
                </a:p>
              </p:txBody>
            </p:sp>
            <p:sp>
              <p:nvSpPr>
                <p:cNvPr id="14446" name="AutoShape 234"/>
                <p:cNvSpPr>
                  <a:spLocks noChangeArrowheads="1"/>
                </p:cNvSpPr>
                <p:nvPr/>
              </p:nvSpPr>
              <p:spPr bwMode="auto">
                <a:xfrm rot="-5400000">
                  <a:off x="2341" y="2996"/>
                  <a:ext cx="144" cy="88"/>
                </a:xfrm>
                <a:prstGeom prst="parallelogram">
                  <a:avLst>
                    <a:gd name="adj" fmla="val 43689"/>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4447" name="AutoShape 235"/>
                <p:cNvSpPr>
                  <a:spLocks noChangeArrowheads="1"/>
                </p:cNvSpPr>
                <p:nvPr/>
              </p:nvSpPr>
              <p:spPr bwMode="auto">
                <a:xfrm rot="5400000" flipH="1">
                  <a:off x="2429" y="2996"/>
                  <a:ext cx="144" cy="88"/>
                </a:xfrm>
                <a:prstGeom prst="parallelogram">
                  <a:avLst>
                    <a:gd name="adj" fmla="val 43689"/>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4448" name="AutoShape 236"/>
                <p:cNvSpPr>
                  <a:spLocks noChangeArrowheads="1"/>
                </p:cNvSpPr>
                <p:nvPr/>
              </p:nvSpPr>
              <p:spPr bwMode="auto">
                <a:xfrm rot="7818356" flipH="1">
                  <a:off x="2472" y="2871"/>
                  <a:ext cx="105" cy="96"/>
                </a:xfrm>
                <a:prstGeom prst="parallelogram">
                  <a:avLst>
                    <a:gd name="adj" fmla="val 29202"/>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4449" name="AutoShape 237"/>
                <p:cNvSpPr>
                  <a:spLocks noChangeArrowheads="1"/>
                </p:cNvSpPr>
                <p:nvPr/>
              </p:nvSpPr>
              <p:spPr bwMode="auto">
                <a:xfrm rot="-5400000">
                  <a:off x="2356" y="3004"/>
                  <a:ext cx="113" cy="71"/>
                </a:xfrm>
                <a:prstGeom prst="parallelogram">
                  <a:avLst>
                    <a:gd name="adj" fmla="val 42493"/>
                  </a:avLst>
                </a:prstGeom>
                <a:solidFill>
                  <a:srgbClr val="000000"/>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4450" name="AutoShape 238"/>
                <p:cNvSpPr>
                  <a:spLocks noChangeArrowheads="1"/>
                </p:cNvSpPr>
                <p:nvPr/>
              </p:nvSpPr>
              <p:spPr bwMode="auto">
                <a:xfrm rot="7818356" flipH="1">
                  <a:off x="2486" y="2881"/>
                  <a:ext cx="79" cy="75"/>
                </a:xfrm>
                <a:prstGeom prst="parallelogram">
                  <a:avLst>
                    <a:gd name="adj" fmla="val 28123"/>
                  </a:avLst>
                </a:prstGeom>
                <a:solidFill>
                  <a:srgbClr val="000000"/>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4451" name="AutoShape 239"/>
                <p:cNvSpPr>
                  <a:spLocks noChangeArrowheads="1"/>
                </p:cNvSpPr>
                <p:nvPr/>
              </p:nvSpPr>
              <p:spPr bwMode="auto">
                <a:xfrm>
                  <a:off x="2395" y="2864"/>
                  <a:ext cx="117" cy="112"/>
                </a:xfrm>
                <a:prstGeom prst="upArrow">
                  <a:avLst>
                    <a:gd name="adj1" fmla="val 50204"/>
                    <a:gd name="adj2" fmla="val 52671"/>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grpSp>
          <p:grpSp>
            <p:nvGrpSpPr>
              <p:cNvPr id="1737892" name="Group 240"/>
              <p:cNvGrpSpPr>
                <a:grpSpLocks/>
              </p:cNvGrpSpPr>
              <p:nvPr/>
            </p:nvGrpSpPr>
            <p:grpSpPr bwMode="auto">
              <a:xfrm>
                <a:off x="2561" y="3115"/>
                <a:ext cx="870" cy="216"/>
                <a:chOff x="2669" y="3115"/>
                <a:chExt cx="870" cy="216"/>
              </a:xfrm>
            </p:grpSpPr>
            <p:grpSp>
              <p:nvGrpSpPr>
                <p:cNvPr id="1737894" name="Group 241"/>
                <p:cNvGrpSpPr>
                  <a:grpSpLocks/>
                </p:cNvGrpSpPr>
                <p:nvPr/>
              </p:nvGrpSpPr>
              <p:grpSpPr bwMode="auto">
                <a:xfrm>
                  <a:off x="2669" y="3140"/>
                  <a:ext cx="870" cy="167"/>
                  <a:chOff x="13219" y="3137"/>
                  <a:chExt cx="1584" cy="167"/>
                </a:xfrm>
              </p:grpSpPr>
              <p:sp>
                <p:nvSpPr>
                  <p:cNvPr id="14441" name="Rectangle 242"/>
                  <p:cNvSpPr>
                    <a:spLocks noChangeArrowheads="1"/>
                  </p:cNvSpPr>
                  <p:nvPr/>
                </p:nvSpPr>
                <p:spPr bwMode="auto">
                  <a:xfrm>
                    <a:off x="13219" y="3137"/>
                    <a:ext cx="1584" cy="167"/>
                  </a:xfrm>
                  <a:prstGeom prst="rect">
                    <a:avLst/>
                  </a:prstGeom>
                  <a:solidFill>
                    <a:srgbClr val="000000"/>
                  </a:soli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4442" name="Line 243"/>
                  <p:cNvSpPr>
                    <a:spLocks noChangeShapeType="1"/>
                  </p:cNvSpPr>
                  <p:nvPr/>
                </p:nvSpPr>
                <p:spPr bwMode="auto">
                  <a:xfrm>
                    <a:off x="13219" y="3137"/>
                    <a:ext cx="0" cy="165"/>
                  </a:xfrm>
                  <a:prstGeom prst="line">
                    <a:avLst/>
                  </a:prstGeom>
                  <a:noFill/>
                  <a:ln w="12700">
                    <a:solidFill>
                      <a:srgbClr val="EE6804"/>
                    </a:solidFill>
                    <a:round/>
                    <a:headEnd/>
                    <a:tailEnd/>
                  </a:ln>
                </p:spPr>
                <p:txBody>
                  <a:bodyPr wrap="none" lIns="82124" tIns="41061" rIns="82124" bIns="41061" anchor="ctr">
                    <a:spAutoFit/>
                  </a:bodyPr>
                  <a:lstStyle/>
                  <a:p>
                    <a:endParaRPr lang="en-US"/>
                  </a:p>
                </p:txBody>
              </p:sp>
              <p:sp>
                <p:nvSpPr>
                  <p:cNvPr id="14443" name="Line 244"/>
                  <p:cNvSpPr>
                    <a:spLocks noChangeShapeType="1"/>
                  </p:cNvSpPr>
                  <p:nvPr/>
                </p:nvSpPr>
                <p:spPr bwMode="auto">
                  <a:xfrm>
                    <a:off x="14803" y="3137"/>
                    <a:ext cx="0" cy="165"/>
                  </a:xfrm>
                  <a:prstGeom prst="line">
                    <a:avLst/>
                  </a:prstGeom>
                  <a:noFill/>
                  <a:ln w="12700">
                    <a:solidFill>
                      <a:srgbClr val="EE6804"/>
                    </a:solidFill>
                    <a:round/>
                    <a:headEnd/>
                    <a:tailEnd/>
                  </a:ln>
                </p:spPr>
                <p:txBody>
                  <a:bodyPr wrap="none" lIns="82124" tIns="41061" rIns="82124" bIns="41061" anchor="ctr">
                    <a:spAutoFit/>
                  </a:bodyPr>
                  <a:lstStyle/>
                  <a:p>
                    <a:endParaRPr lang="en-US"/>
                  </a:p>
                </p:txBody>
              </p:sp>
            </p:grpSp>
            <p:sp>
              <p:nvSpPr>
                <p:cNvPr id="14439" name="Rectangle 245"/>
                <p:cNvSpPr>
                  <a:spLocks noChangeArrowheads="1"/>
                </p:cNvSpPr>
                <p:nvPr/>
              </p:nvSpPr>
              <p:spPr bwMode="auto">
                <a:xfrm>
                  <a:off x="2711" y="3115"/>
                  <a:ext cx="786" cy="216"/>
                </a:xfrm>
                <a:prstGeom prst="rect">
                  <a:avLst/>
                </a:prstGeom>
                <a:solidFill>
                  <a:srgbClr val="FFFFFF"/>
                </a:solidFill>
                <a:ln w="9525" algn="ctr">
                  <a:noFill/>
                  <a:miter lim="800000"/>
                  <a:headEnd/>
                  <a:tailEnd/>
                </a:ln>
              </p:spPr>
              <p:txBody>
                <a:bodyPr wrap="none" lIns="82124" tIns="41061" rIns="82124" bIns="41061" anchor="ctr">
                  <a:spAutoFit/>
                </a:bodyPr>
                <a:lstStyle/>
                <a:p>
                  <a:pPr algn="ctr" eaLnBrk="0" hangingPunct="0">
                    <a:lnSpc>
                      <a:spcPct val="90000"/>
                    </a:lnSpc>
                  </a:pPr>
                  <a:endParaRPr lang="en-US"/>
                </a:p>
              </p:txBody>
            </p:sp>
            <p:pic>
              <p:nvPicPr>
                <p:cNvPr id="14440" name="Picture 246" descr="crescendo"/>
                <p:cNvPicPr>
                  <a:picLocks noChangeAspect="1" noChangeArrowheads="1"/>
                </p:cNvPicPr>
                <p:nvPr/>
              </p:nvPicPr>
              <p:blipFill>
                <a:blip r:embed="rId4" cstate="print"/>
                <a:srcRect/>
                <a:stretch>
                  <a:fillRect/>
                </a:stretch>
              </p:blipFill>
              <p:spPr bwMode="auto">
                <a:xfrm>
                  <a:off x="2876" y="3129"/>
                  <a:ext cx="429" cy="180"/>
                </a:xfrm>
                <a:prstGeom prst="rect">
                  <a:avLst/>
                </a:prstGeom>
                <a:noFill/>
                <a:ln w="9525">
                  <a:noFill/>
                  <a:miter lim="800000"/>
                  <a:headEnd/>
                  <a:tailEnd/>
                </a:ln>
              </p:spPr>
            </p:pic>
          </p:grpSp>
          <p:pic>
            <p:nvPicPr>
              <p:cNvPr id="14431" name="Picture 247"/>
              <p:cNvPicPr>
                <a:picLocks noChangeAspect="1" noChangeArrowheads="1"/>
              </p:cNvPicPr>
              <p:nvPr/>
            </p:nvPicPr>
            <p:blipFill>
              <a:blip r:embed="rId5" cstate="print"/>
              <a:srcRect/>
              <a:stretch>
                <a:fillRect/>
              </a:stretch>
            </p:blipFill>
            <p:spPr bwMode="auto">
              <a:xfrm>
                <a:off x="554" y="3503"/>
                <a:ext cx="363" cy="241"/>
              </a:xfrm>
              <a:prstGeom prst="rect">
                <a:avLst/>
              </a:prstGeom>
              <a:noFill/>
              <a:ln w="19050" algn="ctr">
                <a:noFill/>
                <a:miter lim="800000"/>
                <a:headEnd/>
                <a:tailEnd/>
              </a:ln>
            </p:spPr>
          </p:pic>
          <p:pic>
            <p:nvPicPr>
              <p:cNvPr id="14432" name="Picture 248"/>
              <p:cNvPicPr>
                <a:picLocks noChangeAspect="1" noChangeArrowheads="1"/>
              </p:cNvPicPr>
              <p:nvPr/>
            </p:nvPicPr>
            <p:blipFill>
              <a:blip r:embed="rId6" cstate="print"/>
              <a:srcRect/>
              <a:stretch>
                <a:fillRect/>
              </a:stretch>
            </p:blipFill>
            <p:spPr bwMode="auto">
              <a:xfrm>
                <a:off x="1046" y="3503"/>
                <a:ext cx="368" cy="241"/>
              </a:xfrm>
              <a:prstGeom prst="rect">
                <a:avLst/>
              </a:prstGeom>
              <a:noFill/>
              <a:ln w="19050" algn="ctr">
                <a:noFill/>
                <a:miter lim="800000"/>
                <a:headEnd/>
                <a:tailEnd/>
              </a:ln>
            </p:spPr>
          </p:pic>
          <p:pic>
            <p:nvPicPr>
              <p:cNvPr id="14433" name="Picture 249"/>
              <p:cNvPicPr>
                <a:picLocks noChangeAspect="1" noChangeArrowheads="1"/>
              </p:cNvPicPr>
              <p:nvPr/>
            </p:nvPicPr>
            <p:blipFill>
              <a:blip r:embed="rId7" cstate="print"/>
              <a:srcRect/>
              <a:stretch>
                <a:fillRect/>
              </a:stretch>
            </p:blipFill>
            <p:spPr bwMode="auto">
              <a:xfrm>
                <a:off x="1538" y="3503"/>
                <a:ext cx="363" cy="241"/>
              </a:xfrm>
              <a:prstGeom prst="rect">
                <a:avLst/>
              </a:prstGeom>
              <a:noFill/>
              <a:ln w="19050" algn="ctr">
                <a:noFill/>
                <a:miter lim="800000"/>
                <a:headEnd/>
                <a:tailEnd/>
              </a:ln>
            </p:spPr>
          </p:pic>
          <p:grpSp>
            <p:nvGrpSpPr>
              <p:cNvPr id="1737895" name="Group 250"/>
              <p:cNvGrpSpPr>
                <a:grpSpLocks/>
              </p:cNvGrpSpPr>
              <p:nvPr/>
            </p:nvGrpSpPr>
            <p:grpSpPr bwMode="auto">
              <a:xfrm>
                <a:off x="1963" y="2640"/>
                <a:ext cx="423" cy="352"/>
                <a:chOff x="13901" y="4818"/>
                <a:chExt cx="423" cy="352"/>
              </a:xfrm>
            </p:grpSpPr>
            <p:sp>
              <p:nvSpPr>
                <p:cNvPr id="14436" name="Oval 251"/>
                <p:cNvSpPr>
                  <a:spLocks noChangeArrowheads="1"/>
                </p:cNvSpPr>
                <p:nvPr/>
              </p:nvSpPr>
              <p:spPr bwMode="auto">
                <a:xfrm>
                  <a:off x="13942" y="4818"/>
                  <a:ext cx="352" cy="352"/>
                </a:xfrm>
                <a:prstGeom prst="ellipse">
                  <a:avLst/>
                </a:prstGeom>
                <a:solidFill>
                  <a:srgbClr val="000000"/>
                </a:solidFill>
                <a:ln w="25400" algn="ctr">
                  <a:solidFill>
                    <a:schemeClr val="hlink"/>
                  </a:solidFill>
                  <a:round/>
                  <a:headEnd/>
                  <a:tailEnd/>
                </a:ln>
              </p:spPr>
              <p:txBody>
                <a:bodyPr lIns="82124" tIns="41061" rIns="82124" bIns="41061" anchor="ctr">
                  <a:spAutoFit/>
                </a:bodyPr>
                <a:lstStyle/>
                <a:p>
                  <a:pPr algn="ctr" eaLnBrk="0" hangingPunct="0">
                    <a:lnSpc>
                      <a:spcPct val="90000"/>
                    </a:lnSpc>
                  </a:pPr>
                  <a:endParaRPr lang="en-US"/>
                </a:p>
              </p:txBody>
            </p:sp>
            <p:sp>
              <p:nvSpPr>
                <p:cNvPr id="14437" name="Text Box 252"/>
                <p:cNvSpPr txBox="1">
                  <a:spLocks noChangeArrowheads="1"/>
                </p:cNvSpPr>
                <p:nvPr/>
              </p:nvSpPr>
              <p:spPr bwMode="auto">
                <a:xfrm>
                  <a:off x="13901" y="4903"/>
                  <a:ext cx="423" cy="199"/>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700">
                      <a:solidFill>
                        <a:schemeClr val="tx1"/>
                      </a:solidFill>
                    </a:rPr>
                    <a:t>100K</a:t>
                  </a:r>
                </a:p>
              </p:txBody>
            </p:sp>
          </p:grpSp>
          <p:sp>
            <p:nvSpPr>
              <p:cNvPr id="14435" name="Text Box 253"/>
              <p:cNvSpPr txBox="1">
                <a:spLocks noChangeArrowheads="1"/>
              </p:cNvSpPr>
              <p:nvPr/>
            </p:nvSpPr>
            <p:spPr bwMode="auto">
              <a:xfrm>
                <a:off x="2357" y="2420"/>
                <a:ext cx="1449" cy="294"/>
              </a:xfrm>
              <a:prstGeom prst="rect">
                <a:avLst/>
              </a:prstGeom>
              <a:noFill/>
              <a:ln w="9525" algn="ctr">
                <a:noFill/>
                <a:miter lim="800000"/>
                <a:headEnd/>
                <a:tailEnd/>
              </a:ln>
            </p:spPr>
            <p:txBody>
              <a:bodyPr lIns="82124" tIns="41061" rIns="82124" bIns="41061" anchor="b">
                <a:spAutoFit/>
              </a:bodyPr>
              <a:lstStyle/>
              <a:p>
                <a:pPr algn="l" defTabSz="814388" eaLnBrk="0" hangingPunct="0">
                  <a:lnSpc>
                    <a:spcPct val="90000"/>
                  </a:lnSpc>
                  <a:spcBef>
                    <a:spcPct val="50000"/>
                  </a:spcBef>
                </a:pPr>
                <a:r>
                  <a:rPr lang="en-US" sz="1400" dirty="0">
                    <a:solidFill>
                      <a:schemeClr val="hlink"/>
                    </a:solidFill>
                  </a:rPr>
                  <a:t>Shipping Milestone:</a:t>
                </a:r>
                <a:r>
                  <a:rPr lang="en-US" sz="1400" dirty="0">
                    <a:solidFill>
                      <a:srgbClr val="FFFFFF"/>
                    </a:solidFill>
                  </a:rPr>
                  <a:t> </a:t>
                </a:r>
                <a:br>
                  <a:rPr lang="en-US" sz="1400" dirty="0">
                    <a:solidFill>
                      <a:srgbClr val="FFFFFF"/>
                    </a:solidFill>
                  </a:rPr>
                </a:br>
                <a:r>
                  <a:rPr lang="en-US" sz="1400" dirty="0">
                    <a:solidFill>
                      <a:srgbClr val="FFFFFF"/>
                    </a:solidFill>
                  </a:rPr>
                  <a:t>100,000 routers</a:t>
                </a:r>
              </a:p>
            </p:txBody>
          </p:sp>
        </p:grpSp>
        <p:grpSp>
          <p:nvGrpSpPr>
            <p:cNvPr id="1737896" name="Group 254"/>
            <p:cNvGrpSpPr>
              <a:grpSpLocks/>
            </p:cNvGrpSpPr>
            <p:nvPr/>
          </p:nvGrpSpPr>
          <p:grpSpPr bwMode="auto">
            <a:xfrm>
              <a:off x="5742" y="2299"/>
              <a:ext cx="5776" cy="1717"/>
              <a:chOff x="-16" y="2299"/>
              <a:chExt cx="5776" cy="1717"/>
            </a:xfrm>
          </p:grpSpPr>
          <p:grpSp>
            <p:nvGrpSpPr>
              <p:cNvPr id="1737897" name="Group 255"/>
              <p:cNvGrpSpPr>
                <a:grpSpLocks/>
              </p:cNvGrpSpPr>
              <p:nvPr/>
            </p:nvGrpSpPr>
            <p:grpSpPr bwMode="auto">
              <a:xfrm>
                <a:off x="-16" y="2816"/>
                <a:ext cx="5776" cy="807"/>
                <a:chOff x="5750" y="2816"/>
                <a:chExt cx="5776" cy="807"/>
              </a:xfrm>
            </p:grpSpPr>
            <p:sp>
              <p:nvSpPr>
                <p:cNvPr id="14408" name="Line 256"/>
                <p:cNvSpPr>
                  <a:spLocks noChangeShapeType="1"/>
                </p:cNvSpPr>
                <p:nvPr/>
              </p:nvSpPr>
              <p:spPr bwMode="auto">
                <a:xfrm>
                  <a:off x="5750" y="3623"/>
                  <a:ext cx="5776" cy="0"/>
                </a:xfrm>
                <a:prstGeom prst="line">
                  <a:avLst/>
                </a:prstGeom>
                <a:noFill/>
                <a:ln w="25400">
                  <a:solidFill>
                    <a:srgbClr val="A0C02A"/>
                  </a:solidFill>
                  <a:round/>
                  <a:headEnd/>
                  <a:tailEnd/>
                </a:ln>
              </p:spPr>
              <p:txBody>
                <a:bodyPr lIns="82124" tIns="41061" rIns="82124" bIns="41061" anchor="ctr">
                  <a:spAutoFit/>
                </a:bodyPr>
                <a:lstStyle/>
                <a:p>
                  <a:endParaRPr lang="en-US"/>
                </a:p>
              </p:txBody>
            </p:sp>
            <p:sp>
              <p:nvSpPr>
                <p:cNvPr id="14409" name="Line 257"/>
                <p:cNvSpPr>
                  <a:spLocks noChangeShapeType="1"/>
                </p:cNvSpPr>
                <p:nvPr/>
              </p:nvSpPr>
              <p:spPr bwMode="auto">
                <a:xfrm>
                  <a:off x="5761" y="3217"/>
                  <a:ext cx="5765" cy="0"/>
                </a:xfrm>
                <a:prstGeom prst="line">
                  <a:avLst/>
                </a:prstGeom>
                <a:noFill/>
                <a:ln w="25400">
                  <a:solidFill>
                    <a:srgbClr val="EE6804"/>
                  </a:solidFill>
                  <a:round/>
                  <a:headEnd/>
                  <a:tailEnd/>
                </a:ln>
              </p:spPr>
              <p:txBody>
                <a:bodyPr lIns="82124" tIns="41061" rIns="82124" bIns="41061" anchor="ctr">
                  <a:spAutoFit/>
                </a:bodyPr>
                <a:lstStyle/>
                <a:p>
                  <a:endParaRPr lang="en-US"/>
                </a:p>
              </p:txBody>
            </p:sp>
            <p:sp>
              <p:nvSpPr>
                <p:cNvPr id="14410" name="Line 258"/>
                <p:cNvSpPr>
                  <a:spLocks noChangeShapeType="1"/>
                </p:cNvSpPr>
                <p:nvPr/>
              </p:nvSpPr>
              <p:spPr bwMode="auto">
                <a:xfrm>
                  <a:off x="5761" y="2816"/>
                  <a:ext cx="5765" cy="0"/>
                </a:xfrm>
                <a:prstGeom prst="line">
                  <a:avLst/>
                </a:prstGeom>
                <a:noFill/>
                <a:ln w="25400">
                  <a:solidFill>
                    <a:schemeClr val="hlink"/>
                  </a:solidFill>
                  <a:round/>
                  <a:headEnd/>
                  <a:tailEnd/>
                </a:ln>
              </p:spPr>
              <p:txBody>
                <a:bodyPr lIns="82124" tIns="41061" rIns="82124" bIns="41061" anchor="ctr">
                  <a:spAutoFit/>
                </a:bodyPr>
                <a:lstStyle/>
                <a:p>
                  <a:endParaRPr lang="en-US"/>
                </a:p>
              </p:txBody>
            </p:sp>
          </p:grpSp>
          <p:sp>
            <p:nvSpPr>
              <p:cNvPr id="14364" name="Text Box 259"/>
              <p:cNvSpPr txBox="1">
                <a:spLocks noChangeArrowheads="1"/>
              </p:cNvSpPr>
              <p:nvPr/>
            </p:nvSpPr>
            <p:spPr bwMode="auto">
              <a:xfrm>
                <a:off x="763" y="2541"/>
                <a:ext cx="705" cy="173"/>
              </a:xfrm>
              <a:prstGeom prst="rect">
                <a:avLst/>
              </a:prstGeom>
              <a:noFill/>
              <a:ln w="9525" algn="ctr">
                <a:noFill/>
                <a:miter lim="800000"/>
                <a:headEnd/>
                <a:tailEnd/>
              </a:ln>
            </p:spPr>
            <p:txBody>
              <a:bodyPr lIns="82124" tIns="41061" rIns="82124" bIns="41061" anchor="b">
                <a:spAutoFit/>
              </a:bodyPr>
              <a:lstStyle/>
              <a:p>
                <a:pPr algn="l" defTabSz="814388" eaLnBrk="0" hangingPunct="0">
                  <a:lnSpc>
                    <a:spcPct val="90000"/>
                  </a:lnSpc>
                  <a:spcBef>
                    <a:spcPct val="50000"/>
                  </a:spcBef>
                </a:pPr>
                <a:r>
                  <a:rPr lang="en-US" sz="1400">
                    <a:solidFill>
                      <a:srgbClr val="FFFFFF"/>
                    </a:solidFill>
                  </a:rPr>
                  <a:t>Patent</a:t>
                </a:r>
              </a:p>
            </p:txBody>
          </p:sp>
          <p:sp>
            <p:nvSpPr>
              <p:cNvPr id="14365" name="Text Box 260"/>
              <p:cNvSpPr txBox="1">
                <a:spLocks noChangeArrowheads="1"/>
              </p:cNvSpPr>
              <p:nvPr/>
            </p:nvSpPr>
            <p:spPr bwMode="auto">
              <a:xfrm>
                <a:off x="2075" y="3722"/>
                <a:ext cx="1345" cy="294"/>
              </a:xfrm>
              <a:prstGeom prst="rect">
                <a:avLst/>
              </a:prstGeom>
              <a:noFill/>
              <a:ln w="9525" algn="ctr">
                <a:noFill/>
                <a:miter lim="800000"/>
                <a:headEnd/>
                <a:tailEnd/>
              </a:ln>
            </p:spPr>
            <p:txBody>
              <a:bodyPr lIns="82124" tIns="41061" rIns="82124" bIns="41061">
                <a:spAutoFit/>
              </a:bodyPr>
              <a:lstStyle/>
              <a:p>
                <a:pPr algn="l" defTabSz="814388" eaLnBrk="0" hangingPunct="0">
                  <a:lnSpc>
                    <a:spcPct val="90000"/>
                  </a:lnSpc>
                  <a:spcBef>
                    <a:spcPct val="50000"/>
                  </a:spcBef>
                </a:pPr>
                <a:r>
                  <a:rPr lang="en-US" sz="1400">
                    <a:solidFill>
                      <a:srgbClr val="FFFFFF"/>
                    </a:solidFill>
                  </a:rPr>
                  <a:t>San Jose, CA</a:t>
                </a:r>
                <a:br>
                  <a:rPr lang="en-US" sz="1400">
                    <a:solidFill>
                      <a:srgbClr val="FFFFFF"/>
                    </a:solidFill>
                  </a:rPr>
                </a:br>
                <a:r>
                  <a:rPr lang="en-US" sz="1400">
                    <a:solidFill>
                      <a:srgbClr val="FFFFFF"/>
                    </a:solidFill>
                  </a:rPr>
                  <a:t>corporate headquarters</a:t>
                </a:r>
              </a:p>
            </p:txBody>
          </p:sp>
          <p:sp>
            <p:nvSpPr>
              <p:cNvPr id="14366" name="Text Box 261"/>
              <p:cNvSpPr txBox="1">
                <a:spLocks noChangeArrowheads="1"/>
              </p:cNvSpPr>
              <p:nvPr/>
            </p:nvSpPr>
            <p:spPr bwMode="auto">
              <a:xfrm>
                <a:off x="1685" y="2541"/>
                <a:ext cx="1478" cy="173"/>
              </a:xfrm>
              <a:prstGeom prst="rect">
                <a:avLst/>
              </a:prstGeom>
              <a:noFill/>
              <a:ln w="9525" algn="ctr">
                <a:noFill/>
                <a:miter lim="800000"/>
                <a:headEnd/>
                <a:tailEnd/>
              </a:ln>
            </p:spPr>
            <p:txBody>
              <a:bodyPr lIns="82124" tIns="41061" rIns="82124" bIns="41061" anchor="b">
                <a:spAutoFit/>
              </a:bodyPr>
              <a:lstStyle/>
              <a:p>
                <a:pPr algn="l" defTabSz="814388" eaLnBrk="0" hangingPunct="0">
                  <a:lnSpc>
                    <a:spcPct val="90000"/>
                  </a:lnSpc>
                  <a:spcBef>
                    <a:spcPct val="50000"/>
                  </a:spcBef>
                </a:pPr>
                <a:r>
                  <a:rPr lang="en-US" sz="1400">
                    <a:solidFill>
                      <a:srgbClr val="FFFFFF"/>
                    </a:solidFill>
                  </a:rPr>
                  <a:t>Catalyst Switch </a:t>
                </a:r>
              </a:p>
            </p:txBody>
          </p:sp>
          <p:sp>
            <p:nvSpPr>
              <p:cNvPr id="14367" name="Text Box 262"/>
              <p:cNvSpPr txBox="1">
                <a:spLocks noChangeArrowheads="1"/>
              </p:cNvSpPr>
              <p:nvPr/>
            </p:nvSpPr>
            <p:spPr bwMode="auto">
              <a:xfrm>
                <a:off x="3656" y="2299"/>
                <a:ext cx="1076" cy="415"/>
              </a:xfrm>
              <a:prstGeom prst="rect">
                <a:avLst/>
              </a:prstGeom>
              <a:noFill/>
              <a:ln w="9525" algn="ctr">
                <a:noFill/>
                <a:miter lim="800000"/>
                <a:headEnd/>
                <a:tailEnd/>
              </a:ln>
            </p:spPr>
            <p:txBody>
              <a:bodyPr lIns="82124" tIns="41061" rIns="82124" bIns="41061" anchor="b">
                <a:spAutoFit/>
              </a:bodyPr>
              <a:lstStyle/>
              <a:p>
                <a:pPr algn="l" defTabSz="814388" eaLnBrk="0" hangingPunct="0">
                  <a:lnSpc>
                    <a:spcPct val="90000"/>
                  </a:lnSpc>
                  <a:spcBef>
                    <a:spcPct val="50000"/>
                  </a:spcBef>
                </a:pPr>
                <a:r>
                  <a:rPr lang="en-US" sz="1400">
                    <a:solidFill>
                      <a:srgbClr val="FFFFFF"/>
                    </a:solidFill>
                  </a:rPr>
                  <a:t>First ATM Router Interface / ATM Switch ships</a:t>
                </a:r>
              </a:p>
            </p:txBody>
          </p:sp>
          <p:grpSp>
            <p:nvGrpSpPr>
              <p:cNvPr id="1737898" name="Group 263"/>
              <p:cNvGrpSpPr>
                <a:grpSpLocks/>
              </p:cNvGrpSpPr>
              <p:nvPr/>
            </p:nvGrpSpPr>
            <p:grpSpPr bwMode="auto">
              <a:xfrm>
                <a:off x="1506" y="3335"/>
                <a:ext cx="564" cy="564"/>
                <a:chOff x="6152" y="3335"/>
                <a:chExt cx="564" cy="564"/>
              </a:xfrm>
            </p:grpSpPr>
            <p:sp>
              <p:nvSpPr>
                <p:cNvPr id="14404" name="Oval 264"/>
                <p:cNvSpPr>
                  <a:spLocks noChangeArrowheads="1"/>
                </p:cNvSpPr>
                <p:nvPr/>
              </p:nvSpPr>
              <p:spPr bwMode="auto">
                <a:xfrm>
                  <a:off x="6405" y="3576"/>
                  <a:ext cx="96" cy="96"/>
                </a:xfrm>
                <a:prstGeom prst="ellipse">
                  <a:avLst/>
                </a:prstGeom>
                <a:solidFill>
                  <a:srgbClr val="000000"/>
                </a:solidFill>
                <a:ln w="19050" algn="ctr">
                  <a:solidFill>
                    <a:srgbClr val="A0C02A"/>
                  </a:solidFill>
                  <a:round/>
                  <a:headEnd/>
                  <a:tailEnd/>
                </a:ln>
              </p:spPr>
              <p:txBody>
                <a:bodyPr lIns="82124" tIns="41061" rIns="82124" bIns="41061" anchor="ctr">
                  <a:spAutoFit/>
                </a:bodyPr>
                <a:lstStyle/>
                <a:p>
                  <a:pPr algn="ctr" eaLnBrk="0" hangingPunct="0">
                    <a:lnSpc>
                      <a:spcPct val="90000"/>
                    </a:lnSpc>
                  </a:pPr>
                  <a:endParaRPr lang="en-US"/>
                </a:p>
              </p:txBody>
            </p:sp>
            <p:sp>
              <p:nvSpPr>
                <p:cNvPr id="14405" name="Oval 265"/>
                <p:cNvSpPr>
                  <a:spLocks noChangeArrowheads="1"/>
                </p:cNvSpPr>
                <p:nvPr/>
              </p:nvSpPr>
              <p:spPr bwMode="auto">
                <a:xfrm>
                  <a:off x="6152" y="3335"/>
                  <a:ext cx="564" cy="564"/>
                </a:xfrm>
                <a:prstGeom prst="ellipse">
                  <a:avLst/>
                </a:prstGeom>
                <a:solidFill>
                  <a:srgbClr val="000000"/>
                </a:solidFill>
                <a:ln w="19050" algn="ctr">
                  <a:solidFill>
                    <a:srgbClr val="A0C02A"/>
                  </a:solidFill>
                  <a:round/>
                  <a:headEnd/>
                  <a:tailEnd/>
                </a:ln>
              </p:spPr>
              <p:txBody>
                <a:bodyPr lIns="82124" tIns="41061" rIns="82124" bIns="41061" anchor="ctr">
                  <a:spAutoFit/>
                </a:bodyPr>
                <a:lstStyle/>
                <a:p>
                  <a:pPr algn="ctr" eaLnBrk="0" hangingPunct="0">
                    <a:lnSpc>
                      <a:spcPct val="90000"/>
                    </a:lnSpc>
                  </a:pPr>
                  <a:endParaRPr lang="en-US"/>
                </a:p>
              </p:txBody>
            </p:sp>
            <p:pic>
              <p:nvPicPr>
                <p:cNvPr id="14406" name="Picture 266" descr="cisco-building"/>
                <p:cNvPicPr>
                  <a:picLocks noChangeAspect="1" noChangeArrowheads="1"/>
                </p:cNvPicPr>
                <p:nvPr/>
              </p:nvPicPr>
              <p:blipFill>
                <a:blip r:embed="rId8" cstate="print"/>
                <a:srcRect/>
                <a:stretch>
                  <a:fillRect/>
                </a:stretch>
              </p:blipFill>
              <p:spPr bwMode="auto">
                <a:xfrm>
                  <a:off x="6188" y="3369"/>
                  <a:ext cx="490" cy="490"/>
                </a:xfrm>
                <a:prstGeom prst="rect">
                  <a:avLst/>
                </a:prstGeom>
                <a:noFill/>
                <a:ln w="9525">
                  <a:noFill/>
                  <a:miter lim="800000"/>
                  <a:headEnd/>
                  <a:tailEnd/>
                </a:ln>
              </p:spPr>
            </p:pic>
            <p:sp>
              <p:nvSpPr>
                <p:cNvPr id="14407" name="Oval 267"/>
                <p:cNvSpPr>
                  <a:spLocks noChangeArrowheads="1"/>
                </p:cNvSpPr>
                <p:nvPr/>
              </p:nvSpPr>
              <p:spPr bwMode="auto">
                <a:xfrm>
                  <a:off x="6190" y="3373"/>
                  <a:ext cx="488" cy="488"/>
                </a:xfrm>
                <a:prstGeom prst="ellipse">
                  <a:avLst/>
                </a:prstGeom>
                <a:noFill/>
                <a:ln w="12700" algn="ctr">
                  <a:solidFill>
                    <a:srgbClr val="FFFFFF"/>
                  </a:solidFill>
                  <a:round/>
                  <a:headEnd/>
                  <a:tailEnd/>
                </a:ln>
              </p:spPr>
              <p:txBody>
                <a:bodyPr lIns="82124" tIns="41061" rIns="82124" bIns="41061" anchor="ctr">
                  <a:spAutoFit/>
                </a:bodyPr>
                <a:lstStyle/>
                <a:p>
                  <a:pPr algn="ctr" eaLnBrk="0" hangingPunct="0">
                    <a:lnSpc>
                      <a:spcPct val="90000"/>
                    </a:lnSpc>
                  </a:pPr>
                  <a:endParaRPr lang="en-US"/>
                </a:p>
              </p:txBody>
            </p:sp>
          </p:grpSp>
          <p:sp>
            <p:nvSpPr>
              <p:cNvPr id="14369" name="Text Box 268"/>
              <p:cNvSpPr txBox="1">
                <a:spLocks noChangeArrowheads="1"/>
              </p:cNvSpPr>
              <p:nvPr/>
            </p:nvSpPr>
            <p:spPr bwMode="auto">
              <a:xfrm>
                <a:off x="4676" y="3722"/>
                <a:ext cx="766" cy="294"/>
              </a:xfrm>
              <a:prstGeom prst="rect">
                <a:avLst/>
              </a:prstGeom>
              <a:noFill/>
              <a:ln w="9525" algn="ctr">
                <a:noFill/>
                <a:miter lim="800000"/>
                <a:headEnd/>
                <a:tailEnd/>
              </a:ln>
            </p:spPr>
            <p:txBody>
              <a:bodyPr lIns="82124" tIns="41061" rIns="82124" bIns="41061">
                <a:spAutoFit/>
              </a:bodyPr>
              <a:lstStyle/>
              <a:p>
                <a:pPr algn="l" defTabSz="814388" eaLnBrk="0" hangingPunct="0">
                  <a:lnSpc>
                    <a:spcPct val="90000"/>
                  </a:lnSpc>
                  <a:spcBef>
                    <a:spcPct val="50000"/>
                  </a:spcBef>
                </a:pPr>
                <a:r>
                  <a:rPr lang="en-US" sz="1400">
                    <a:solidFill>
                      <a:srgbClr val="FFFFFF"/>
                    </a:solidFill>
                  </a:rPr>
                  <a:t>Brasil office opens</a:t>
                </a:r>
              </a:p>
            </p:txBody>
          </p:sp>
          <p:grpSp>
            <p:nvGrpSpPr>
              <p:cNvPr id="1737899" name="Group 269"/>
              <p:cNvGrpSpPr>
                <a:grpSpLocks/>
              </p:cNvGrpSpPr>
              <p:nvPr/>
            </p:nvGrpSpPr>
            <p:grpSpPr bwMode="auto">
              <a:xfrm>
                <a:off x="4203" y="3474"/>
                <a:ext cx="422" cy="300"/>
                <a:chOff x="2495" y="3474"/>
                <a:chExt cx="422" cy="300"/>
              </a:xfrm>
            </p:grpSpPr>
            <p:sp>
              <p:nvSpPr>
                <p:cNvPr id="14402" name="Rectangle 270"/>
                <p:cNvSpPr>
                  <a:spLocks noChangeArrowheads="1"/>
                </p:cNvSpPr>
                <p:nvPr/>
              </p:nvSpPr>
              <p:spPr bwMode="auto">
                <a:xfrm>
                  <a:off x="2495" y="3474"/>
                  <a:ext cx="422" cy="300"/>
                </a:xfrm>
                <a:prstGeom prst="rect">
                  <a:avLst/>
                </a:prstGeom>
                <a:solidFill>
                  <a:srgbClr val="000000"/>
                </a:solidFill>
                <a:ln w="25400" algn="ctr">
                  <a:solidFill>
                    <a:srgbClr val="A0C02A"/>
                  </a:solidFill>
                  <a:miter lim="800000"/>
                  <a:headEnd/>
                  <a:tailEnd/>
                </a:ln>
              </p:spPr>
              <p:txBody>
                <a:bodyPr lIns="82124" tIns="41061" rIns="82124" bIns="41061" anchor="ctr">
                  <a:spAutoFit/>
                </a:bodyPr>
                <a:lstStyle/>
                <a:p>
                  <a:pPr algn="ctr" eaLnBrk="0" hangingPunct="0">
                    <a:lnSpc>
                      <a:spcPct val="90000"/>
                    </a:lnSpc>
                  </a:pPr>
                  <a:endParaRPr lang="en-US"/>
                </a:p>
              </p:txBody>
            </p:sp>
            <p:pic>
              <p:nvPicPr>
                <p:cNvPr id="14403" name="Picture 271"/>
                <p:cNvPicPr>
                  <a:picLocks noChangeAspect="1" noChangeArrowheads="1"/>
                </p:cNvPicPr>
                <p:nvPr/>
              </p:nvPicPr>
              <p:blipFill>
                <a:blip r:embed="rId9" cstate="print"/>
                <a:srcRect/>
                <a:stretch>
                  <a:fillRect/>
                </a:stretch>
              </p:blipFill>
              <p:spPr bwMode="auto">
                <a:xfrm>
                  <a:off x="2525" y="3503"/>
                  <a:ext cx="360" cy="241"/>
                </a:xfrm>
                <a:prstGeom prst="rect">
                  <a:avLst/>
                </a:prstGeom>
                <a:noFill/>
                <a:ln w="19050" algn="ctr">
                  <a:noFill/>
                  <a:miter lim="800000"/>
                  <a:headEnd/>
                  <a:tailEnd/>
                </a:ln>
              </p:spPr>
            </p:pic>
          </p:grpSp>
          <p:grpSp>
            <p:nvGrpSpPr>
              <p:cNvPr id="1737900" name="Group 272"/>
              <p:cNvGrpSpPr>
                <a:grpSpLocks/>
              </p:cNvGrpSpPr>
              <p:nvPr/>
            </p:nvGrpSpPr>
            <p:grpSpPr bwMode="auto">
              <a:xfrm>
                <a:off x="457" y="2644"/>
                <a:ext cx="352" cy="352"/>
                <a:chOff x="370" y="2810"/>
                <a:chExt cx="352" cy="352"/>
              </a:xfrm>
            </p:grpSpPr>
            <p:sp>
              <p:nvSpPr>
                <p:cNvPr id="14396" name="Oval 273"/>
                <p:cNvSpPr>
                  <a:spLocks noChangeArrowheads="1"/>
                </p:cNvSpPr>
                <p:nvPr/>
              </p:nvSpPr>
              <p:spPr bwMode="auto">
                <a:xfrm>
                  <a:off x="370" y="2810"/>
                  <a:ext cx="352" cy="352"/>
                </a:xfrm>
                <a:prstGeom prst="ellipse">
                  <a:avLst/>
                </a:prstGeom>
                <a:solidFill>
                  <a:srgbClr val="000000"/>
                </a:solidFill>
                <a:ln w="25400" algn="ctr">
                  <a:solidFill>
                    <a:schemeClr val="hlink"/>
                  </a:solidFill>
                  <a:round/>
                  <a:headEnd/>
                  <a:tailEnd/>
                </a:ln>
              </p:spPr>
              <p:txBody>
                <a:bodyPr lIns="82124" tIns="41061" rIns="82124" bIns="41061" anchor="ctr">
                  <a:spAutoFit/>
                </a:bodyPr>
                <a:lstStyle/>
                <a:p>
                  <a:pPr algn="ctr" eaLnBrk="0" hangingPunct="0">
                    <a:lnSpc>
                      <a:spcPct val="90000"/>
                    </a:lnSpc>
                  </a:pPr>
                  <a:endParaRPr lang="en-US"/>
                </a:p>
              </p:txBody>
            </p:sp>
            <p:grpSp>
              <p:nvGrpSpPr>
                <p:cNvPr id="1737901" name="Group 274"/>
                <p:cNvGrpSpPr>
                  <a:grpSpLocks/>
                </p:cNvGrpSpPr>
                <p:nvPr/>
              </p:nvGrpSpPr>
              <p:grpSpPr bwMode="auto">
                <a:xfrm>
                  <a:off x="461" y="2877"/>
                  <a:ext cx="173" cy="191"/>
                  <a:chOff x="451" y="2887"/>
                  <a:chExt cx="173" cy="191"/>
                </a:xfrm>
              </p:grpSpPr>
              <p:sp>
                <p:nvSpPr>
                  <p:cNvPr id="14398" name="Rectangle 275"/>
                  <p:cNvSpPr>
                    <a:spLocks noChangeArrowheads="1"/>
                  </p:cNvSpPr>
                  <p:nvPr/>
                </p:nvSpPr>
                <p:spPr bwMode="auto">
                  <a:xfrm>
                    <a:off x="451" y="2924"/>
                    <a:ext cx="154" cy="154"/>
                  </a:xfrm>
                  <a:prstGeom prst="rect">
                    <a:avLst/>
                  </a:prstGeom>
                  <a:solidFill>
                    <a:srgbClr val="000000"/>
                  </a:solidFill>
                  <a:ln w="25400" algn="ctr">
                    <a:solidFill>
                      <a:srgbClr val="FFFFFF"/>
                    </a:solidFill>
                    <a:miter lim="800000"/>
                    <a:headEnd/>
                    <a:tailEnd/>
                  </a:ln>
                </p:spPr>
                <p:txBody>
                  <a:bodyPr lIns="82124" tIns="41061" rIns="82124" bIns="41061" anchor="ctr">
                    <a:spAutoFit/>
                  </a:bodyPr>
                  <a:lstStyle/>
                  <a:p>
                    <a:pPr algn="ctr" eaLnBrk="0" hangingPunct="0">
                      <a:lnSpc>
                        <a:spcPct val="90000"/>
                      </a:lnSpc>
                    </a:pPr>
                    <a:endParaRPr lang="en-US"/>
                  </a:p>
                </p:txBody>
              </p:sp>
              <p:sp>
                <p:nvSpPr>
                  <p:cNvPr id="14399" name="Rectangle 276"/>
                  <p:cNvSpPr>
                    <a:spLocks noChangeArrowheads="1"/>
                  </p:cNvSpPr>
                  <p:nvPr/>
                </p:nvSpPr>
                <p:spPr bwMode="auto">
                  <a:xfrm rot="2528255">
                    <a:off x="551" y="2889"/>
                    <a:ext cx="73" cy="160"/>
                  </a:xfrm>
                  <a:prstGeom prst="rect">
                    <a:avLst/>
                  </a:prstGeom>
                  <a:solidFill>
                    <a:srgbClr val="000000"/>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4400" name="Rectangle 277"/>
                  <p:cNvSpPr>
                    <a:spLocks noChangeArrowheads="1"/>
                  </p:cNvSpPr>
                  <p:nvPr/>
                </p:nvSpPr>
                <p:spPr bwMode="auto">
                  <a:xfrm rot="13324893" flipH="1">
                    <a:off x="475" y="2973"/>
                    <a:ext cx="100" cy="43"/>
                  </a:xfrm>
                  <a:prstGeom prst="rect">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4401" name="Rectangle 278"/>
                  <p:cNvSpPr>
                    <a:spLocks noChangeArrowheads="1"/>
                  </p:cNvSpPr>
                  <p:nvPr/>
                </p:nvSpPr>
                <p:spPr bwMode="auto">
                  <a:xfrm rot="7924893" flipH="1">
                    <a:off x="505" y="2947"/>
                    <a:ext cx="164" cy="43"/>
                  </a:xfrm>
                  <a:prstGeom prst="rect">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grpSp>
          </p:grpSp>
          <p:grpSp>
            <p:nvGrpSpPr>
              <p:cNvPr id="1737902" name="Group 279"/>
              <p:cNvGrpSpPr>
                <a:grpSpLocks/>
              </p:cNvGrpSpPr>
              <p:nvPr/>
            </p:nvGrpSpPr>
            <p:grpSpPr bwMode="auto">
              <a:xfrm>
                <a:off x="1341" y="2630"/>
                <a:ext cx="352" cy="352"/>
                <a:chOff x="2290" y="2810"/>
                <a:chExt cx="352" cy="352"/>
              </a:xfrm>
            </p:grpSpPr>
            <p:sp>
              <p:nvSpPr>
                <p:cNvPr id="14388" name="Oval 280"/>
                <p:cNvSpPr>
                  <a:spLocks noChangeArrowheads="1"/>
                </p:cNvSpPr>
                <p:nvPr/>
              </p:nvSpPr>
              <p:spPr bwMode="auto">
                <a:xfrm>
                  <a:off x="2416" y="2938"/>
                  <a:ext cx="96" cy="96"/>
                </a:xfrm>
                <a:prstGeom prst="ellipse">
                  <a:avLst/>
                </a:prstGeom>
                <a:solidFill>
                  <a:srgbClr val="000000"/>
                </a:solidFill>
                <a:ln w="19050" algn="ctr">
                  <a:solidFill>
                    <a:schemeClr val="hlink"/>
                  </a:solidFill>
                  <a:round/>
                  <a:headEnd/>
                  <a:tailEnd/>
                </a:ln>
              </p:spPr>
              <p:txBody>
                <a:bodyPr lIns="82124" tIns="41061" rIns="82124" bIns="41061" anchor="ctr">
                  <a:spAutoFit/>
                </a:bodyPr>
                <a:lstStyle/>
                <a:p>
                  <a:pPr algn="ctr" eaLnBrk="0" hangingPunct="0">
                    <a:lnSpc>
                      <a:spcPct val="90000"/>
                    </a:lnSpc>
                  </a:pPr>
                  <a:endParaRPr lang="en-US"/>
                </a:p>
              </p:txBody>
            </p:sp>
            <p:sp>
              <p:nvSpPr>
                <p:cNvPr id="14389" name="Oval 281"/>
                <p:cNvSpPr>
                  <a:spLocks noChangeArrowheads="1"/>
                </p:cNvSpPr>
                <p:nvPr/>
              </p:nvSpPr>
              <p:spPr bwMode="auto">
                <a:xfrm>
                  <a:off x="2290" y="2810"/>
                  <a:ext cx="352" cy="352"/>
                </a:xfrm>
                <a:prstGeom prst="ellipse">
                  <a:avLst/>
                </a:prstGeom>
                <a:solidFill>
                  <a:srgbClr val="000000"/>
                </a:solidFill>
                <a:ln w="25400" algn="ctr">
                  <a:solidFill>
                    <a:schemeClr val="hlink"/>
                  </a:solidFill>
                  <a:round/>
                  <a:headEnd/>
                  <a:tailEnd/>
                </a:ln>
              </p:spPr>
              <p:txBody>
                <a:bodyPr lIns="82124" tIns="41061" rIns="82124" bIns="41061" anchor="ctr">
                  <a:spAutoFit/>
                </a:bodyPr>
                <a:lstStyle/>
                <a:p>
                  <a:pPr algn="ctr" eaLnBrk="0" hangingPunct="0">
                    <a:lnSpc>
                      <a:spcPct val="90000"/>
                    </a:lnSpc>
                  </a:pPr>
                  <a:endParaRPr lang="en-US"/>
                </a:p>
              </p:txBody>
            </p:sp>
            <p:sp>
              <p:nvSpPr>
                <p:cNvPr id="14390" name="AutoShape 282"/>
                <p:cNvSpPr>
                  <a:spLocks noChangeArrowheads="1"/>
                </p:cNvSpPr>
                <p:nvPr/>
              </p:nvSpPr>
              <p:spPr bwMode="auto">
                <a:xfrm rot="-5400000">
                  <a:off x="2341" y="2996"/>
                  <a:ext cx="144" cy="88"/>
                </a:xfrm>
                <a:prstGeom prst="parallelogram">
                  <a:avLst>
                    <a:gd name="adj" fmla="val 43689"/>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4391" name="AutoShape 283"/>
                <p:cNvSpPr>
                  <a:spLocks noChangeArrowheads="1"/>
                </p:cNvSpPr>
                <p:nvPr/>
              </p:nvSpPr>
              <p:spPr bwMode="auto">
                <a:xfrm rot="5400000" flipH="1">
                  <a:off x="2429" y="2996"/>
                  <a:ext cx="144" cy="88"/>
                </a:xfrm>
                <a:prstGeom prst="parallelogram">
                  <a:avLst>
                    <a:gd name="adj" fmla="val 43689"/>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4392" name="AutoShape 284"/>
                <p:cNvSpPr>
                  <a:spLocks noChangeArrowheads="1"/>
                </p:cNvSpPr>
                <p:nvPr/>
              </p:nvSpPr>
              <p:spPr bwMode="auto">
                <a:xfrm rot="7818356" flipH="1">
                  <a:off x="2472" y="2871"/>
                  <a:ext cx="105" cy="96"/>
                </a:xfrm>
                <a:prstGeom prst="parallelogram">
                  <a:avLst>
                    <a:gd name="adj" fmla="val 29202"/>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4393" name="AutoShape 285"/>
                <p:cNvSpPr>
                  <a:spLocks noChangeArrowheads="1"/>
                </p:cNvSpPr>
                <p:nvPr/>
              </p:nvSpPr>
              <p:spPr bwMode="auto">
                <a:xfrm rot="-5400000">
                  <a:off x="2356" y="3004"/>
                  <a:ext cx="113" cy="71"/>
                </a:xfrm>
                <a:prstGeom prst="parallelogram">
                  <a:avLst>
                    <a:gd name="adj" fmla="val 42493"/>
                  </a:avLst>
                </a:prstGeom>
                <a:solidFill>
                  <a:srgbClr val="000000"/>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4394" name="AutoShape 286"/>
                <p:cNvSpPr>
                  <a:spLocks noChangeArrowheads="1"/>
                </p:cNvSpPr>
                <p:nvPr/>
              </p:nvSpPr>
              <p:spPr bwMode="auto">
                <a:xfrm rot="7818356" flipH="1">
                  <a:off x="2486" y="2881"/>
                  <a:ext cx="79" cy="75"/>
                </a:xfrm>
                <a:prstGeom prst="parallelogram">
                  <a:avLst>
                    <a:gd name="adj" fmla="val 28123"/>
                  </a:avLst>
                </a:prstGeom>
                <a:solidFill>
                  <a:srgbClr val="000000"/>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4395" name="AutoShape 287"/>
                <p:cNvSpPr>
                  <a:spLocks noChangeArrowheads="1"/>
                </p:cNvSpPr>
                <p:nvPr/>
              </p:nvSpPr>
              <p:spPr bwMode="auto">
                <a:xfrm>
                  <a:off x="2395" y="2864"/>
                  <a:ext cx="117" cy="112"/>
                </a:xfrm>
                <a:prstGeom prst="upArrow">
                  <a:avLst>
                    <a:gd name="adj1" fmla="val 50204"/>
                    <a:gd name="adj2" fmla="val 52671"/>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grpSp>
          <p:grpSp>
            <p:nvGrpSpPr>
              <p:cNvPr id="1737903" name="Group 288"/>
              <p:cNvGrpSpPr>
                <a:grpSpLocks/>
              </p:cNvGrpSpPr>
              <p:nvPr/>
            </p:nvGrpSpPr>
            <p:grpSpPr bwMode="auto">
              <a:xfrm>
                <a:off x="3321" y="2630"/>
                <a:ext cx="352" cy="352"/>
                <a:chOff x="2290" y="2810"/>
                <a:chExt cx="352" cy="352"/>
              </a:xfrm>
            </p:grpSpPr>
            <p:sp>
              <p:nvSpPr>
                <p:cNvPr id="14380" name="Oval 289"/>
                <p:cNvSpPr>
                  <a:spLocks noChangeArrowheads="1"/>
                </p:cNvSpPr>
                <p:nvPr/>
              </p:nvSpPr>
              <p:spPr bwMode="auto">
                <a:xfrm>
                  <a:off x="2416" y="2938"/>
                  <a:ext cx="96" cy="96"/>
                </a:xfrm>
                <a:prstGeom prst="ellipse">
                  <a:avLst/>
                </a:prstGeom>
                <a:solidFill>
                  <a:srgbClr val="000000"/>
                </a:solidFill>
                <a:ln w="19050" algn="ctr">
                  <a:solidFill>
                    <a:schemeClr val="hlink"/>
                  </a:solidFill>
                  <a:round/>
                  <a:headEnd/>
                  <a:tailEnd/>
                </a:ln>
              </p:spPr>
              <p:txBody>
                <a:bodyPr lIns="82124" tIns="41061" rIns="82124" bIns="41061" anchor="ctr">
                  <a:spAutoFit/>
                </a:bodyPr>
                <a:lstStyle/>
                <a:p>
                  <a:pPr algn="ctr" eaLnBrk="0" hangingPunct="0">
                    <a:lnSpc>
                      <a:spcPct val="90000"/>
                    </a:lnSpc>
                  </a:pPr>
                  <a:endParaRPr lang="en-US"/>
                </a:p>
              </p:txBody>
            </p:sp>
            <p:sp>
              <p:nvSpPr>
                <p:cNvPr id="14381" name="Oval 290"/>
                <p:cNvSpPr>
                  <a:spLocks noChangeArrowheads="1"/>
                </p:cNvSpPr>
                <p:nvPr/>
              </p:nvSpPr>
              <p:spPr bwMode="auto">
                <a:xfrm>
                  <a:off x="2290" y="2810"/>
                  <a:ext cx="352" cy="352"/>
                </a:xfrm>
                <a:prstGeom prst="ellipse">
                  <a:avLst/>
                </a:prstGeom>
                <a:solidFill>
                  <a:srgbClr val="000000"/>
                </a:solidFill>
                <a:ln w="25400" algn="ctr">
                  <a:solidFill>
                    <a:schemeClr val="hlink"/>
                  </a:solidFill>
                  <a:round/>
                  <a:headEnd/>
                  <a:tailEnd/>
                </a:ln>
              </p:spPr>
              <p:txBody>
                <a:bodyPr lIns="82124" tIns="41061" rIns="82124" bIns="41061" anchor="ctr">
                  <a:spAutoFit/>
                </a:bodyPr>
                <a:lstStyle/>
                <a:p>
                  <a:pPr algn="ctr" eaLnBrk="0" hangingPunct="0">
                    <a:lnSpc>
                      <a:spcPct val="90000"/>
                    </a:lnSpc>
                  </a:pPr>
                  <a:endParaRPr lang="en-US"/>
                </a:p>
              </p:txBody>
            </p:sp>
            <p:sp>
              <p:nvSpPr>
                <p:cNvPr id="14382" name="AutoShape 291"/>
                <p:cNvSpPr>
                  <a:spLocks noChangeArrowheads="1"/>
                </p:cNvSpPr>
                <p:nvPr/>
              </p:nvSpPr>
              <p:spPr bwMode="auto">
                <a:xfrm rot="-5400000">
                  <a:off x="2341" y="2996"/>
                  <a:ext cx="144" cy="88"/>
                </a:xfrm>
                <a:prstGeom prst="parallelogram">
                  <a:avLst>
                    <a:gd name="adj" fmla="val 43689"/>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4383" name="AutoShape 292"/>
                <p:cNvSpPr>
                  <a:spLocks noChangeArrowheads="1"/>
                </p:cNvSpPr>
                <p:nvPr/>
              </p:nvSpPr>
              <p:spPr bwMode="auto">
                <a:xfrm rot="5400000" flipH="1">
                  <a:off x="2429" y="2996"/>
                  <a:ext cx="144" cy="88"/>
                </a:xfrm>
                <a:prstGeom prst="parallelogram">
                  <a:avLst>
                    <a:gd name="adj" fmla="val 43689"/>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4384" name="AutoShape 293"/>
                <p:cNvSpPr>
                  <a:spLocks noChangeArrowheads="1"/>
                </p:cNvSpPr>
                <p:nvPr/>
              </p:nvSpPr>
              <p:spPr bwMode="auto">
                <a:xfrm rot="7818356" flipH="1">
                  <a:off x="2472" y="2871"/>
                  <a:ext cx="105" cy="96"/>
                </a:xfrm>
                <a:prstGeom prst="parallelogram">
                  <a:avLst>
                    <a:gd name="adj" fmla="val 29202"/>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4385" name="AutoShape 294"/>
                <p:cNvSpPr>
                  <a:spLocks noChangeArrowheads="1"/>
                </p:cNvSpPr>
                <p:nvPr/>
              </p:nvSpPr>
              <p:spPr bwMode="auto">
                <a:xfrm rot="-5400000">
                  <a:off x="2356" y="3004"/>
                  <a:ext cx="113" cy="71"/>
                </a:xfrm>
                <a:prstGeom prst="parallelogram">
                  <a:avLst>
                    <a:gd name="adj" fmla="val 42493"/>
                  </a:avLst>
                </a:prstGeom>
                <a:solidFill>
                  <a:srgbClr val="000000"/>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4386" name="AutoShape 295"/>
                <p:cNvSpPr>
                  <a:spLocks noChangeArrowheads="1"/>
                </p:cNvSpPr>
                <p:nvPr/>
              </p:nvSpPr>
              <p:spPr bwMode="auto">
                <a:xfrm rot="7818356" flipH="1">
                  <a:off x="2486" y="2881"/>
                  <a:ext cx="79" cy="75"/>
                </a:xfrm>
                <a:prstGeom prst="parallelogram">
                  <a:avLst>
                    <a:gd name="adj" fmla="val 28123"/>
                  </a:avLst>
                </a:prstGeom>
                <a:solidFill>
                  <a:srgbClr val="000000"/>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14387" name="AutoShape 296"/>
                <p:cNvSpPr>
                  <a:spLocks noChangeArrowheads="1"/>
                </p:cNvSpPr>
                <p:nvPr/>
              </p:nvSpPr>
              <p:spPr bwMode="auto">
                <a:xfrm>
                  <a:off x="2395" y="2864"/>
                  <a:ext cx="117" cy="112"/>
                </a:xfrm>
                <a:prstGeom prst="upArrow">
                  <a:avLst>
                    <a:gd name="adj1" fmla="val 50204"/>
                    <a:gd name="adj2" fmla="val 52671"/>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grpSp>
          <p:grpSp>
            <p:nvGrpSpPr>
              <p:cNvPr id="1737904" name="Group 297"/>
              <p:cNvGrpSpPr>
                <a:grpSpLocks/>
              </p:cNvGrpSpPr>
              <p:nvPr/>
            </p:nvGrpSpPr>
            <p:grpSpPr bwMode="auto">
              <a:xfrm>
                <a:off x="3191" y="3537"/>
                <a:ext cx="786" cy="173"/>
                <a:chOff x="762" y="3429"/>
                <a:chExt cx="786" cy="173"/>
              </a:xfrm>
            </p:grpSpPr>
            <p:sp>
              <p:nvSpPr>
                <p:cNvPr id="14378" name="AutoShape 298"/>
                <p:cNvSpPr>
                  <a:spLocks noChangeArrowheads="1"/>
                </p:cNvSpPr>
                <p:nvPr/>
              </p:nvSpPr>
              <p:spPr bwMode="auto">
                <a:xfrm>
                  <a:off x="762" y="3434"/>
                  <a:ext cx="786" cy="162"/>
                </a:xfrm>
                <a:prstGeom prst="roundRect">
                  <a:avLst>
                    <a:gd name="adj" fmla="val 50000"/>
                  </a:avLst>
                </a:prstGeom>
                <a:solidFill>
                  <a:srgbClr val="000000"/>
                </a:solidFill>
                <a:ln w="25400" algn="ctr">
                  <a:solidFill>
                    <a:srgbClr val="A0C02A"/>
                  </a:solidFill>
                  <a:round/>
                  <a:headEnd/>
                  <a:tailEnd/>
                </a:ln>
              </p:spPr>
              <p:txBody>
                <a:bodyPr lIns="82124" tIns="41061" rIns="82124" bIns="41061" anchor="ctr">
                  <a:spAutoFit/>
                </a:bodyPr>
                <a:lstStyle/>
                <a:p>
                  <a:pPr algn="ctr" eaLnBrk="0" hangingPunct="0">
                    <a:lnSpc>
                      <a:spcPct val="90000"/>
                    </a:lnSpc>
                  </a:pPr>
                  <a:endParaRPr lang="en-US"/>
                </a:p>
              </p:txBody>
            </p:sp>
            <p:sp>
              <p:nvSpPr>
                <p:cNvPr id="14379" name="Text Box 299"/>
                <p:cNvSpPr txBox="1">
                  <a:spLocks noChangeArrowheads="1"/>
                </p:cNvSpPr>
                <p:nvPr/>
              </p:nvSpPr>
              <p:spPr bwMode="auto">
                <a:xfrm>
                  <a:off x="966" y="3429"/>
                  <a:ext cx="377"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A0C02A"/>
                      </a:solidFill>
                    </a:rPr>
                    <a:t>Facts</a:t>
                  </a:r>
                </a:p>
              </p:txBody>
            </p:sp>
          </p:grpSp>
          <p:grpSp>
            <p:nvGrpSpPr>
              <p:cNvPr id="1737905" name="Group 300"/>
              <p:cNvGrpSpPr>
                <a:grpSpLocks/>
              </p:cNvGrpSpPr>
              <p:nvPr/>
            </p:nvGrpSpPr>
            <p:grpSpPr bwMode="auto">
              <a:xfrm>
                <a:off x="4608" y="2732"/>
                <a:ext cx="786" cy="173"/>
                <a:chOff x="2172" y="3591"/>
                <a:chExt cx="786" cy="173"/>
              </a:xfrm>
            </p:grpSpPr>
            <p:sp>
              <p:nvSpPr>
                <p:cNvPr id="14376" name="AutoShape 301"/>
                <p:cNvSpPr>
                  <a:spLocks noChangeArrowheads="1"/>
                </p:cNvSpPr>
                <p:nvPr/>
              </p:nvSpPr>
              <p:spPr bwMode="auto">
                <a:xfrm>
                  <a:off x="2172" y="3594"/>
                  <a:ext cx="786" cy="162"/>
                </a:xfrm>
                <a:prstGeom prst="roundRect">
                  <a:avLst>
                    <a:gd name="adj" fmla="val 50000"/>
                  </a:avLst>
                </a:prstGeom>
                <a:solidFill>
                  <a:srgbClr val="000000"/>
                </a:solidFill>
                <a:ln w="25400" algn="ctr">
                  <a:solidFill>
                    <a:schemeClr val="hlink"/>
                  </a:solidFill>
                  <a:round/>
                  <a:headEnd/>
                  <a:tailEnd/>
                </a:ln>
              </p:spPr>
              <p:txBody>
                <a:bodyPr lIns="82124" tIns="41061" rIns="82124" bIns="41061" anchor="ctr">
                  <a:spAutoFit/>
                </a:bodyPr>
                <a:lstStyle/>
                <a:p>
                  <a:pPr algn="ctr" eaLnBrk="0" hangingPunct="0">
                    <a:lnSpc>
                      <a:spcPct val="90000"/>
                    </a:lnSpc>
                  </a:pPr>
                  <a:endParaRPr lang="en-US"/>
                </a:p>
              </p:txBody>
            </p:sp>
            <p:sp>
              <p:nvSpPr>
                <p:cNvPr id="14377" name="Text Box 302"/>
                <p:cNvSpPr txBox="1">
                  <a:spLocks noChangeArrowheads="1"/>
                </p:cNvSpPr>
                <p:nvPr/>
              </p:nvSpPr>
              <p:spPr bwMode="auto">
                <a:xfrm>
                  <a:off x="2256" y="3591"/>
                  <a:ext cx="619"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chemeClr val="hlink"/>
                      </a:solidFill>
                    </a:rPr>
                    <a:t>Innovation</a:t>
                  </a:r>
                </a:p>
              </p:txBody>
            </p:sp>
          </p:grpSp>
        </p:grpSp>
        <p:sp>
          <p:nvSpPr>
            <p:cNvPr id="14362" name="Rectangle 303"/>
            <p:cNvSpPr>
              <a:spLocks noChangeArrowheads="1"/>
            </p:cNvSpPr>
            <p:nvPr/>
          </p:nvSpPr>
          <p:spPr bwMode="auto">
            <a:xfrm>
              <a:off x="-658" y="2395"/>
              <a:ext cx="347" cy="384"/>
            </a:xfrm>
            <a:prstGeom prst="rect">
              <a:avLst/>
            </a:prstGeom>
            <a:noFill/>
            <a:ln w="19050" algn="ctr">
              <a:noFill/>
              <a:miter lim="800000"/>
              <a:headEnd/>
              <a:tailEnd/>
            </a:ln>
          </p:spPr>
          <p:txBody>
            <a:bodyPr wrap="none" lIns="82124" tIns="41061" rIns="82124" bIns="41061" anchor="ctr">
              <a:spAutoFit/>
            </a:bodyPr>
            <a:lstStyle/>
            <a:p>
              <a:pPr algn="ctr" eaLnBrk="0" hangingPunct="0">
                <a:lnSpc>
                  <a:spcPct val="90000"/>
                </a:lnSpc>
              </a:pPr>
              <a:endParaRPr lang="en-US"/>
            </a:p>
          </p:txBody>
        </p:sp>
      </p:grpSp>
      <p:sp>
        <p:nvSpPr>
          <p:cNvPr id="14359" name="Text Box 304"/>
          <p:cNvSpPr txBox="1">
            <a:spLocks noChangeArrowheads="1"/>
          </p:cNvSpPr>
          <p:nvPr/>
        </p:nvSpPr>
        <p:spPr bwMode="auto">
          <a:xfrm>
            <a:off x="4394200" y="1201738"/>
            <a:ext cx="423863" cy="303212"/>
          </a:xfrm>
          <a:prstGeom prst="rect">
            <a:avLst/>
          </a:prstGeom>
          <a:noFill/>
          <a:ln w="19050" algn="ctr">
            <a:noFill/>
            <a:miter lim="800000"/>
            <a:headEnd/>
            <a:tailEnd/>
          </a:ln>
        </p:spPr>
        <p:txBody>
          <a:bodyPr wrap="none" lIns="82124" tIns="41061" rIns="82124" bIns="41061">
            <a:spAutoFit/>
          </a:bodyPr>
          <a:lstStyle/>
          <a:p>
            <a:pPr algn="ctr" defTabSz="814388" eaLnBrk="0" hangingPunct="0">
              <a:lnSpc>
                <a:spcPct val="90000"/>
              </a:lnSpc>
            </a:pPr>
            <a:r>
              <a:rPr lang="en-US" sz="1600">
                <a:solidFill>
                  <a:srgbClr val="969696"/>
                </a:solidFill>
              </a:rPr>
              <a:t>FY</a:t>
            </a:r>
          </a:p>
        </p:txBody>
      </p:sp>
    </p:spTree>
  </p:cSld>
  <p:clrMapOvr>
    <a:masterClrMapping/>
  </p:clrMapOvr>
  <p:transition spd="slow" advClick="0" advTm="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1.66667E-6 2.96296E-6 L -1 2.96296E-6 " pathEditMode="relative" rAng="0" ptsTypes="AA">
                                      <p:cBhvr>
                                        <p:cTn id="6" dur="2000" fill="hold"/>
                                        <p:tgtEl>
                                          <p:spTgt spid="28"/>
                                        </p:tgtEl>
                                        <p:attrNameLst>
                                          <p:attrName>ppt_x</p:attrName>
                                          <p:attrName>ppt_y</p:attrName>
                                        </p:attrNameLst>
                                      </p:cBhvr>
                                      <p:rCtr x="-500" y="0"/>
                                    </p:animMotion>
                                  </p:childTnLst>
                                </p:cTn>
                              </p:par>
                              <p:par>
                                <p:cTn id="7" presetID="35" presetClass="path" presetSubtype="0" accel="50000" decel="50000" fill="hold" nodeType="withEffect">
                                  <p:stCondLst>
                                    <p:cond delay="0"/>
                                  </p:stCondLst>
                                  <p:childTnLst>
                                    <p:animMotion origin="layout" path="M 1.11022E-16 0 L -0.06337 0 " pathEditMode="relative" rAng="0" ptsTypes="AA">
                                      <p:cBhvr>
                                        <p:cTn id="8" dur="2000" fill="hold"/>
                                        <p:tgtEl>
                                          <p:spTgt spid="13"/>
                                        </p:tgtEl>
                                        <p:attrNameLst>
                                          <p:attrName>ppt_x</p:attrName>
                                          <p:attrName>ppt_y</p:attrName>
                                        </p:attrNameLst>
                                      </p:cBhvr>
                                      <p:rCtr x="-32" y="0"/>
                                    </p:animMotion>
                                  </p:childTnLst>
                                </p:cTn>
                              </p:par>
                              <p:par>
                                <p:cTn id="9" presetID="35" presetClass="path" presetSubtype="0" accel="50000" decel="50000" fill="hold" nodeType="withEffect">
                                  <p:stCondLst>
                                    <p:cond delay="0"/>
                                  </p:stCondLst>
                                  <p:childTnLst>
                                    <p:animMotion origin="layout" path="M 2.22222E-6 0 L -0.06337 0 " pathEditMode="relative" rAng="0" ptsTypes="AA">
                                      <p:cBhvr>
                                        <p:cTn id="10" dur="2000" fill="hold"/>
                                        <p:tgtEl>
                                          <p:spTgt spid="16"/>
                                        </p:tgtEl>
                                        <p:attrNameLst>
                                          <p:attrName>ppt_x</p:attrName>
                                          <p:attrName>ppt_y</p:attrName>
                                        </p:attrNameLst>
                                      </p:cBhvr>
                                      <p:rCtr x="-32" y="0"/>
                                    </p:animMotion>
                                  </p:childTnLst>
                                </p:cTn>
                              </p:par>
                              <p:par>
                                <p:cTn id="11" presetID="10" presetClass="exit" presetSubtype="0" fill="hold" nodeType="withEffect">
                                  <p:stCondLst>
                                    <p:cond delay="0"/>
                                  </p:stCondLst>
                                  <p:childTnLst>
                                    <p:animEffect transition="out" filter="fade">
                                      <p:cBhvr>
                                        <p:cTn id="12" dur="2000"/>
                                        <p:tgtEl>
                                          <p:spTgt spid="24"/>
                                        </p:tgtEl>
                                      </p:cBhvr>
                                    </p:animEffect>
                                    <p:set>
                                      <p:cBhvr>
                                        <p:cTn id="13" dur="1" fill="hold">
                                          <p:stCondLst>
                                            <p:cond delay="1999"/>
                                          </p:stCondLst>
                                        </p:cTn>
                                        <p:tgtEl>
                                          <p:spTgt spid="24"/>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2000"/>
                                        <p:tgtEl>
                                          <p:spTgt spid="26"/>
                                        </p:tgtEl>
                                      </p:cBhvr>
                                    </p:animEffect>
                                  </p:childTnLst>
                                </p:cTn>
                              </p:par>
                              <p:par>
                                <p:cTn id="17" presetID="35" presetClass="path" presetSubtype="0" accel="50000" decel="50000" fill="hold" nodeType="withEffect">
                                  <p:stCondLst>
                                    <p:cond delay="0"/>
                                  </p:stCondLst>
                                  <p:childTnLst>
                                    <p:animMotion origin="layout" path="M -5.55556E-7 -4.07407E-6 L -0.06406 -4.07407E-6 " pathEditMode="relative" rAng="0" ptsTypes="AA">
                                      <p:cBhvr>
                                        <p:cTn id="18" dur="2000" fill="hold"/>
                                        <p:tgtEl>
                                          <p:spTgt spid="2"/>
                                        </p:tgtEl>
                                        <p:attrNameLst>
                                          <p:attrName>ppt_x</p:attrName>
                                          <p:attrName>ppt_y</p:attrName>
                                        </p:attrNameLst>
                                      </p:cBhvr>
                                      <p:rCtr x="-3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11"/>
          <p:cNvGrpSpPr>
            <a:grpSpLocks/>
          </p:cNvGrpSpPr>
          <p:nvPr/>
        </p:nvGrpSpPr>
        <p:grpSpPr bwMode="auto">
          <a:xfrm>
            <a:off x="-7400925" y="1543050"/>
            <a:ext cx="19859625" cy="514350"/>
            <a:chOff x="-4235" y="0"/>
            <a:chExt cx="12510" cy="324"/>
          </a:xfrm>
        </p:grpSpPr>
        <p:sp>
          <p:nvSpPr>
            <p:cNvPr id="24784" name="Line 639"/>
            <p:cNvSpPr>
              <a:spLocks noChangeShapeType="1"/>
            </p:cNvSpPr>
            <p:nvPr/>
          </p:nvSpPr>
          <p:spPr bwMode="auto">
            <a:xfrm flipH="1" flipV="1">
              <a:off x="6013" y="0"/>
              <a:ext cx="0" cy="324"/>
            </a:xfrm>
            <a:prstGeom prst="line">
              <a:avLst/>
            </a:prstGeom>
            <a:noFill/>
            <a:ln w="6350">
              <a:noFill/>
              <a:round/>
              <a:headEnd/>
              <a:tailEnd/>
            </a:ln>
          </p:spPr>
          <p:txBody>
            <a:bodyPr wrap="none" lIns="82124" tIns="41061" rIns="82124" bIns="41061" anchor="ctr">
              <a:spAutoFit/>
            </a:bodyPr>
            <a:lstStyle/>
            <a:p>
              <a:endParaRPr lang="en-US"/>
            </a:p>
          </p:txBody>
        </p:sp>
        <p:grpSp>
          <p:nvGrpSpPr>
            <p:cNvPr id="3" name="Group 313"/>
            <p:cNvGrpSpPr>
              <a:grpSpLocks/>
            </p:cNvGrpSpPr>
            <p:nvPr/>
          </p:nvGrpSpPr>
          <p:grpSpPr bwMode="auto">
            <a:xfrm>
              <a:off x="-2763" y="0"/>
              <a:ext cx="11038" cy="324"/>
              <a:chOff x="-2723" y="-864"/>
              <a:chExt cx="11038" cy="324"/>
            </a:xfrm>
          </p:grpSpPr>
          <p:sp>
            <p:nvSpPr>
              <p:cNvPr id="24831" name="Text Box 36"/>
              <p:cNvSpPr txBox="1">
                <a:spLocks noChangeArrowheads="1"/>
              </p:cNvSpPr>
              <p:nvPr/>
            </p:nvSpPr>
            <p:spPr bwMode="auto">
              <a:xfrm flipH="1">
                <a:off x="3176" y="-789"/>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2004</a:t>
                </a:r>
              </a:p>
            </p:txBody>
          </p:sp>
          <p:sp>
            <p:nvSpPr>
              <p:cNvPr id="24832" name="Text Box 37"/>
              <p:cNvSpPr txBox="1">
                <a:spLocks noChangeArrowheads="1"/>
              </p:cNvSpPr>
              <p:nvPr/>
            </p:nvSpPr>
            <p:spPr bwMode="auto">
              <a:xfrm flipH="1">
                <a:off x="2807" y="-789"/>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2003</a:t>
                </a:r>
              </a:p>
            </p:txBody>
          </p:sp>
          <p:sp>
            <p:nvSpPr>
              <p:cNvPr id="24833" name="Text Box 39"/>
              <p:cNvSpPr txBox="1">
                <a:spLocks noChangeArrowheads="1"/>
              </p:cNvSpPr>
              <p:nvPr/>
            </p:nvSpPr>
            <p:spPr bwMode="auto">
              <a:xfrm flipH="1">
                <a:off x="3544" y="-789"/>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2003</a:t>
                </a:r>
              </a:p>
            </p:txBody>
          </p:sp>
          <p:sp>
            <p:nvSpPr>
              <p:cNvPr id="24834" name="Text Box 40"/>
              <p:cNvSpPr txBox="1">
                <a:spLocks noChangeArrowheads="1"/>
              </p:cNvSpPr>
              <p:nvPr/>
            </p:nvSpPr>
            <p:spPr bwMode="auto">
              <a:xfrm flipH="1">
                <a:off x="3913" y="-789"/>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2004</a:t>
                </a:r>
              </a:p>
            </p:txBody>
          </p:sp>
          <p:sp>
            <p:nvSpPr>
              <p:cNvPr id="24835" name="Text Box 50"/>
              <p:cNvSpPr txBox="1">
                <a:spLocks noChangeArrowheads="1"/>
              </p:cNvSpPr>
              <p:nvPr/>
            </p:nvSpPr>
            <p:spPr bwMode="auto">
              <a:xfrm flipH="1">
                <a:off x="5019" y="-789"/>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2007</a:t>
                </a:r>
              </a:p>
            </p:txBody>
          </p:sp>
          <p:sp>
            <p:nvSpPr>
              <p:cNvPr id="24836" name="Text Box 51"/>
              <p:cNvSpPr txBox="1">
                <a:spLocks noChangeArrowheads="1"/>
              </p:cNvSpPr>
              <p:nvPr/>
            </p:nvSpPr>
            <p:spPr bwMode="auto">
              <a:xfrm flipH="1">
                <a:off x="4650" y="-789"/>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2006</a:t>
                </a:r>
              </a:p>
            </p:txBody>
          </p:sp>
          <p:sp>
            <p:nvSpPr>
              <p:cNvPr id="24837" name="Text Box 52"/>
              <p:cNvSpPr txBox="1">
                <a:spLocks noChangeArrowheads="1"/>
              </p:cNvSpPr>
              <p:nvPr/>
            </p:nvSpPr>
            <p:spPr bwMode="auto">
              <a:xfrm flipH="1">
                <a:off x="4282" y="-789"/>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2005</a:t>
                </a:r>
              </a:p>
            </p:txBody>
          </p:sp>
          <p:sp>
            <p:nvSpPr>
              <p:cNvPr id="24838" name="Text Box 53"/>
              <p:cNvSpPr txBox="1">
                <a:spLocks noChangeArrowheads="1"/>
              </p:cNvSpPr>
              <p:nvPr/>
            </p:nvSpPr>
            <p:spPr bwMode="auto">
              <a:xfrm flipH="1">
                <a:off x="5387" y="-789"/>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2008</a:t>
                </a:r>
              </a:p>
            </p:txBody>
          </p:sp>
          <p:sp>
            <p:nvSpPr>
              <p:cNvPr id="24839" name="Text Box 54"/>
              <p:cNvSpPr txBox="1">
                <a:spLocks noChangeArrowheads="1"/>
              </p:cNvSpPr>
              <p:nvPr/>
            </p:nvSpPr>
            <p:spPr bwMode="auto">
              <a:xfrm flipH="1">
                <a:off x="5880" y="-789"/>
                <a:ext cx="104"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endParaRPr lang="en-US" sz="1400">
                  <a:solidFill>
                    <a:srgbClr val="777777"/>
                  </a:solidFill>
                </a:endParaRPr>
              </a:p>
            </p:txBody>
          </p:sp>
          <p:sp>
            <p:nvSpPr>
              <p:cNvPr id="24840" name="Line 57"/>
              <p:cNvSpPr>
                <a:spLocks noChangeShapeType="1"/>
              </p:cNvSpPr>
              <p:nvPr/>
            </p:nvSpPr>
            <p:spPr bwMode="auto">
              <a:xfrm flipV="1">
                <a:off x="-2723" y="-864"/>
                <a:ext cx="0" cy="324"/>
              </a:xfrm>
              <a:prstGeom prst="line">
                <a:avLst/>
              </a:prstGeom>
              <a:noFill/>
              <a:ln w="6350">
                <a:solidFill>
                  <a:srgbClr val="1226B6"/>
                </a:solidFill>
                <a:round/>
                <a:headEnd/>
                <a:tailEnd/>
              </a:ln>
            </p:spPr>
            <p:txBody>
              <a:bodyPr wrap="none" lIns="82124" tIns="41061" rIns="82124" bIns="41061" anchor="ctr">
                <a:spAutoFit/>
              </a:bodyPr>
              <a:lstStyle/>
              <a:p>
                <a:endParaRPr lang="en-US"/>
              </a:p>
            </p:txBody>
          </p:sp>
          <p:grpSp>
            <p:nvGrpSpPr>
              <p:cNvPr id="4" name="Group 324"/>
              <p:cNvGrpSpPr>
                <a:grpSpLocks/>
              </p:cNvGrpSpPr>
              <p:nvPr/>
            </p:nvGrpSpPr>
            <p:grpSpPr bwMode="auto">
              <a:xfrm>
                <a:off x="2797" y="-864"/>
                <a:ext cx="5518" cy="324"/>
                <a:chOff x="2797" y="-864"/>
                <a:chExt cx="5518" cy="324"/>
              </a:xfrm>
            </p:grpSpPr>
            <p:sp>
              <p:nvSpPr>
                <p:cNvPr id="24842" name="Line 70"/>
                <p:cNvSpPr>
                  <a:spLocks noChangeShapeType="1"/>
                </p:cNvSpPr>
                <p:nvPr/>
              </p:nvSpPr>
              <p:spPr bwMode="auto">
                <a:xfrm flipH="1" flipV="1">
                  <a:off x="2797" y="-864"/>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24843" name="Line 71"/>
                <p:cNvSpPr>
                  <a:spLocks noChangeShapeType="1"/>
                </p:cNvSpPr>
                <p:nvPr/>
              </p:nvSpPr>
              <p:spPr bwMode="auto">
                <a:xfrm flipH="1" flipV="1">
                  <a:off x="3533" y="-864"/>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24844" name="Line 72"/>
                <p:cNvSpPr>
                  <a:spLocks noChangeShapeType="1"/>
                </p:cNvSpPr>
                <p:nvPr/>
              </p:nvSpPr>
              <p:spPr bwMode="auto">
                <a:xfrm flipH="1" flipV="1">
                  <a:off x="3165" y="-864"/>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24845" name="Line 73"/>
                <p:cNvSpPr>
                  <a:spLocks noChangeShapeType="1"/>
                </p:cNvSpPr>
                <p:nvPr/>
              </p:nvSpPr>
              <p:spPr bwMode="auto">
                <a:xfrm flipH="1" flipV="1">
                  <a:off x="4269" y="-864"/>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24846" name="Line 74"/>
                <p:cNvSpPr>
                  <a:spLocks noChangeShapeType="1"/>
                </p:cNvSpPr>
                <p:nvPr/>
              </p:nvSpPr>
              <p:spPr bwMode="auto">
                <a:xfrm flipH="1" flipV="1">
                  <a:off x="3901" y="-864"/>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24847" name="Line 75"/>
                <p:cNvSpPr>
                  <a:spLocks noChangeShapeType="1"/>
                </p:cNvSpPr>
                <p:nvPr/>
              </p:nvSpPr>
              <p:spPr bwMode="auto">
                <a:xfrm flipH="1" flipV="1">
                  <a:off x="5005" y="-864"/>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24848" name="Line 76"/>
                <p:cNvSpPr>
                  <a:spLocks noChangeShapeType="1"/>
                </p:cNvSpPr>
                <p:nvPr/>
              </p:nvSpPr>
              <p:spPr bwMode="auto">
                <a:xfrm flipH="1" flipV="1">
                  <a:off x="4637" y="-864"/>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24849" name="Line 78"/>
                <p:cNvSpPr>
                  <a:spLocks noChangeShapeType="1"/>
                </p:cNvSpPr>
                <p:nvPr/>
              </p:nvSpPr>
              <p:spPr bwMode="auto">
                <a:xfrm flipH="1" flipV="1">
                  <a:off x="6109" y="-864"/>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24850" name="Line 79"/>
                <p:cNvSpPr>
                  <a:spLocks noChangeShapeType="1"/>
                </p:cNvSpPr>
                <p:nvPr/>
              </p:nvSpPr>
              <p:spPr bwMode="auto">
                <a:xfrm flipH="1" flipV="1">
                  <a:off x="5741" y="-864"/>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24851" name="Text Box 36"/>
                <p:cNvSpPr txBox="1">
                  <a:spLocks noChangeArrowheads="1"/>
                </p:cNvSpPr>
                <p:nvPr/>
              </p:nvSpPr>
              <p:spPr bwMode="auto">
                <a:xfrm flipH="1">
                  <a:off x="5752" y="-789"/>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2009</a:t>
                  </a:r>
                </a:p>
              </p:txBody>
            </p:sp>
            <p:sp>
              <p:nvSpPr>
                <p:cNvPr id="24852" name="Text Box 39"/>
                <p:cNvSpPr txBox="1">
                  <a:spLocks noChangeArrowheads="1"/>
                </p:cNvSpPr>
                <p:nvPr/>
              </p:nvSpPr>
              <p:spPr bwMode="auto">
                <a:xfrm flipH="1">
                  <a:off x="6120" y="-789"/>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2010</a:t>
                  </a:r>
                </a:p>
              </p:txBody>
            </p:sp>
            <p:sp>
              <p:nvSpPr>
                <p:cNvPr id="24853" name="Text Box 40"/>
                <p:cNvSpPr txBox="1">
                  <a:spLocks noChangeArrowheads="1"/>
                </p:cNvSpPr>
                <p:nvPr/>
              </p:nvSpPr>
              <p:spPr bwMode="auto">
                <a:xfrm flipH="1">
                  <a:off x="6489" y="-789"/>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2011</a:t>
                  </a:r>
                </a:p>
              </p:txBody>
            </p:sp>
            <p:sp>
              <p:nvSpPr>
                <p:cNvPr id="24854" name="Text Box 50"/>
                <p:cNvSpPr txBox="1">
                  <a:spLocks noChangeArrowheads="1"/>
                </p:cNvSpPr>
                <p:nvPr/>
              </p:nvSpPr>
              <p:spPr bwMode="auto">
                <a:xfrm flipH="1">
                  <a:off x="7595" y="-789"/>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2014</a:t>
                  </a:r>
                </a:p>
              </p:txBody>
            </p:sp>
            <p:sp>
              <p:nvSpPr>
                <p:cNvPr id="24855" name="Text Box 51"/>
                <p:cNvSpPr txBox="1">
                  <a:spLocks noChangeArrowheads="1"/>
                </p:cNvSpPr>
                <p:nvPr/>
              </p:nvSpPr>
              <p:spPr bwMode="auto">
                <a:xfrm flipH="1">
                  <a:off x="7226" y="-789"/>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2013</a:t>
                  </a:r>
                </a:p>
              </p:txBody>
            </p:sp>
            <p:sp>
              <p:nvSpPr>
                <p:cNvPr id="24856" name="Text Box 52"/>
                <p:cNvSpPr txBox="1">
                  <a:spLocks noChangeArrowheads="1"/>
                </p:cNvSpPr>
                <p:nvPr/>
              </p:nvSpPr>
              <p:spPr bwMode="auto">
                <a:xfrm flipH="1">
                  <a:off x="6858" y="-789"/>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2012</a:t>
                  </a:r>
                </a:p>
              </p:txBody>
            </p:sp>
            <p:sp>
              <p:nvSpPr>
                <p:cNvPr id="24857" name="Text Box 53"/>
                <p:cNvSpPr txBox="1">
                  <a:spLocks noChangeArrowheads="1"/>
                </p:cNvSpPr>
                <p:nvPr/>
              </p:nvSpPr>
              <p:spPr bwMode="auto">
                <a:xfrm flipH="1">
                  <a:off x="7963" y="-789"/>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2015</a:t>
                  </a:r>
                </a:p>
              </p:txBody>
            </p:sp>
            <p:sp>
              <p:nvSpPr>
                <p:cNvPr id="24858" name="Line 70"/>
                <p:cNvSpPr>
                  <a:spLocks noChangeShapeType="1"/>
                </p:cNvSpPr>
                <p:nvPr/>
              </p:nvSpPr>
              <p:spPr bwMode="auto">
                <a:xfrm flipH="1" flipV="1">
                  <a:off x="5373" y="-864"/>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24859" name="Line 71"/>
                <p:cNvSpPr>
                  <a:spLocks noChangeShapeType="1"/>
                </p:cNvSpPr>
                <p:nvPr/>
              </p:nvSpPr>
              <p:spPr bwMode="auto">
                <a:xfrm flipH="1" flipV="1">
                  <a:off x="6109" y="-864"/>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24860" name="Line 72"/>
                <p:cNvSpPr>
                  <a:spLocks noChangeShapeType="1"/>
                </p:cNvSpPr>
                <p:nvPr/>
              </p:nvSpPr>
              <p:spPr bwMode="auto">
                <a:xfrm flipH="1" flipV="1">
                  <a:off x="5741" y="-864"/>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24861" name="Line 73"/>
                <p:cNvSpPr>
                  <a:spLocks noChangeShapeType="1"/>
                </p:cNvSpPr>
                <p:nvPr/>
              </p:nvSpPr>
              <p:spPr bwMode="auto">
                <a:xfrm flipH="1" flipV="1">
                  <a:off x="6845" y="-864"/>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24862" name="Line 74"/>
                <p:cNvSpPr>
                  <a:spLocks noChangeShapeType="1"/>
                </p:cNvSpPr>
                <p:nvPr/>
              </p:nvSpPr>
              <p:spPr bwMode="auto">
                <a:xfrm flipH="1" flipV="1">
                  <a:off x="6477" y="-864"/>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24863" name="Line 75"/>
                <p:cNvSpPr>
                  <a:spLocks noChangeShapeType="1"/>
                </p:cNvSpPr>
                <p:nvPr/>
              </p:nvSpPr>
              <p:spPr bwMode="auto">
                <a:xfrm flipH="1" flipV="1">
                  <a:off x="7581" y="-864"/>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24864" name="Line 76"/>
                <p:cNvSpPr>
                  <a:spLocks noChangeShapeType="1"/>
                </p:cNvSpPr>
                <p:nvPr/>
              </p:nvSpPr>
              <p:spPr bwMode="auto">
                <a:xfrm flipH="1" flipV="1">
                  <a:off x="7213" y="-864"/>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24865" name="Line 77"/>
                <p:cNvSpPr>
                  <a:spLocks noChangeShapeType="1"/>
                </p:cNvSpPr>
                <p:nvPr/>
              </p:nvSpPr>
              <p:spPr bwMode="auto">
                <a:xfrm flipH="1" flipV="1">
                  <a:off x="7949" y="-864"/>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grpSp>
        </p:grpSp>
        <p:sp>
          <p:nvSpPr>
            <p:cNvPr id="24786" name="Text Box 83"/>
            <p:cNvSpPr txBox="1">
              <a:spLocks noChangeArrowheads="1"/>
            </p:cNvSpPr>
            <p:nvPr/>
          </p:nvSpPr>
          <p:spPr bwMode="auto">
            <a:xfrm flipH="1">
              <a:off x="-915" y="75"/>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1993</a:t>
              </a:r>
            </a:p>
          </p:txBody>
        </p:sp>
        <p:sp>
          <p:nvSpPr>
            <p:cNvPr id="24787" name="Text Box 84"/>
            <p:cNvSpPr txBox="1">
              <a:spLocks noChangeArrowheads="1"/>
            </p:cNvSpPr>
            <p:nvPr/>
          </p:nvSpPr>
          <p:spPr bwMode="auto">
            <a:xfrm flipH="1">
              <a:off x="190" y="75"/>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1996</a:t>
              </a:r>
            </a:p>
          </p:txBody>
        </p:sp>
        <p:sp>
          <p:nvSpPr>
            <p:cNvPr id="24788" name="Text Box 85"/>
            <p:cNvSpPr txBox="1">
              <a:spLocks noChangeArrowheads="1"/>
            </p:cNvSpPr>
            <p:nvPr/>
          </p:nvSpPr>
          <p:spPr bwMode="auto">
            <a:xfrm flipH="1">
              <a:off x="-179" y="75"/>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1995</a:t>
              </a:r>
            </a:p>
          </p:txBody>
        </p:sp>
        <p:sp>
          <p:nvSpPr>
            <p:cNvPr id="24789" name="Text Box 86"/>
            <p:cNvSpPr txBox="1">
              <a:spLocks noChangeArrowheads="1"/>
            </p:cNvSpPr>
            <p:nvPr/>
          </p:nvSpPr>
          <p:spPr bwMode="auto">
            <a:xfrm flipH="1">
              <a:off x="558" y="75"/>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1997</a:t>
              </a:r>
            </a:p>
          </p:txBody>
        </p:sp>
        <p:sp>
          <p:nvSpPr>
            <p:cNvPr id="24790" name="Text Box 87"/>
            <p:cNvSpPr txBox="1">
              <a:spLocks noChangeArrowheads="1"/>
            </p:cNvSpPr>
            <p:nvPr/>
          </p:nvSpPr>
          <p:spPr bwMode="auto">
            <a:xfrm flipH="1">
              <a:off x="-547" y="75"/>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1994</a:t>
              </a:r>
            </a:p>
          </p:txBody>
        </p:sp>
        <p:sp>
          <p:nvSpPr>
            <p:cNvPr id="24791" name="Text Box 88"/>
            <p:cNvSpPr txBox="1">
              <a:spLocks noChangeArrowheads="1"/>
            </p:cNvSpPr>
            <p:nvPr/>
          </p:nvSpPr>
          <p:spPr bwMode="auto">
            <a:xfrm flipH="1">
              <a:off x="1664" y="75"/>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2000</a:t>
              </a:r>
            </a:p>
          </p:txBody>
        </p:sp>
        <p:sp>
          <p:nvSpPr>
            <p:cNvPr id="24792" name="Text Box 89"/>
            <p:cNvSpPr txBox="1">
              <a:spLocks noChangeArrowheads="1"/>
            </p:cNvSpPr>
            <p:nvPr/>
          </p:nvSpPr>
          <p:spPr bwMode="auto">
            <a:xfrm flipH="1">
              <a:off x="1295" y="75"/>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1999</a:t>
              </a:r>
            </a:p>
          </p:txBody>
        </p:sp>
        <p:sp>
          <p:nvSpPr>
            <p:cNvPr id="24793" name="Text Box 90"/>
            <p:cNvSpPr txBox="1">
              <a:spLocks noChangeArrowheads="1"/>
            </p:cNvSpPr>
            <p:nvPr/>
          </p:nvSpPr>
          <p:spPr bwMode="auto">
            <a:xfrm flipH="1">
              <a:off x="927" y="75"/>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1998</a:t>
              </a:r>
            </a:p>
          </p:txBody>
        </p:sp>
        <p:sp>
          <p:nvSpPr>
            <p:cNvPr id="24794" name="Text Box 91"/>
            <p:cNvSpPr txBox="1">
              <a:spLocks noChangeArrowheads="1"/>
            </p:cNvSpPr>
            <p:nvPr/>
          </p:nvSpPr>
          <p:spPr bwMode="auto">
            <a:xfrm flipH="1">
              <a:off x="2032" y="75"/>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2001</a:t>
              </a:r>
            </a:p>
          </p:txBody>
        </p:sp>
        <p:sp>
          <p:nvSpPr>
            <p:cNvPr id="24795" name="Text Box 93"/>
            <p:cNvSpPr txBox="1">
              <a:spLocks noChangeArrowheads="1"/>
            </p:cNvSpPr>
            <p:nvPr/>
          </p:nvSpPr>
          <p:spPr bwMode="auto">
            <a:xfrm flipH="1">
              <a:off x="-4231" y="75"/>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1984</a:t>
              </a:r>
            </a:p>
          </p:txBody>
        </p:sp>
        <p:sp>
          <p:nvSpPr>
            <p:cNvPr id="24796" name="Text Box 94"/>
            <p:cNvSpPr txBox="1">
              <a:spLocks noChangeArrowheads="1"/>
            </p:cNvSpPr>
            <p:nvPr/>
          </p:nvSpPr>
          <p:spPr bwMode="auto">
            <a:xfrm flipH="1">
              <a:off x="-3126" y="75"/>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1987</a:t>
              </a:r>
            </a:p>
          </p:txBody>
        </p:sp>
        <p:sp>
          <p:nvSpPr>
            <p:cNvPr id="24797" name="Text Box 95"/>
            <p:cNvSpPr txBox="1">
              <a:spLocks noChangeArrowheads="1"/>
            </p:cNvSpPr>
            <p:nvPr/>
          </p:nvSpPr>
          <p:spPr bwMode="auto">
            <a:xfrm flipH="1">
              <a:off x="-3495" y="75"/>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1986</a:t>
              </a:r>
            </a:p>
          </p:txBody>
        </p:sp>
        <p:sp>
          <p:nvSpPr>
            <p:cNvPr id="24798" name="Text Box 96"/>
            <p:cNvSpPr txBox="1">
              <a:spLocks noChangeArrowheads="1"/>
            </p:cNvSpPr>
            <p:nvPr/>
          </p:nvSpPr>
          <p:spPr bwMode="auto">
            <a:xfrm flipH="1">
              <a:off x="-2758" y="75"/>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1988</a:t>
              </a:r>
            </a:p>
          </p:txBody>
        </p:sp>
        <p:sp>
          <p:nvSpPr>
            <p:cNvPr id="24799" name="Text Box 97"/>
            <p:cNvSpPr txBox="1">
              <a:spLocks noChangeArrowheads="1"/>
            </p:cNvSpPr>
            <p:nvPr/>
          </p:nvSpPr>
          <p:spPr bwMode="auto">
            <a:xfrm flipH="1">
              <a:off x="-1652" y="75"/>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1991</a:t>
              </a:r>
            </a:p>
          </p:txBody>
        </p:sp>
        <p:sp>
          <p:nvSpPr>
            <p:cNvPr id="24800" name="Text Box 98"/>
            <p:cNvSpPr txBox="1">
              <a:spLocks noChangeArrowheads="1"/>
            </p:cNvSpPr>
            <p:nvPr/>
          </p:nvSpPr>
          <p:spPr bwMode="auto">
            <a:xfrm flipH="1">
              <a:off x="-2021" y="75"/>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1990</a:t>
              </a:r>
            </a:p>
          </p:txBody>
        </p:sp>
        <p:sp>
          <p:nvSpPr>
            <p:cNvPr id="24801" name="Text Box 99"/>
            <p:cNvSpPr txBox="1">
              <a:spLocks noChangeArrowheads="1"/>
            </p:cNvSpPr>
            <p:nvPr/>
          </p:nvSpPr>
          <p:spPr bwMode="auto">
            <a:xfrm flipH="1">
              <a:off x="-2389" y="75"/>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1989</a:t>
              </a:r>
            </a:p>
          </p:txBody>
        </p:sp>
        <p:sp>
          <p:nvSpPr>
            <p:cNvPr id="24802" name="Text Box 100"/>
            <p:cNvSpPr txBox="1">
              <a:spLocks noChangeArrowheads="1"/>
            </p:cNvSpPr>
            <p:nvPr/>
          </p:nvSpPr>
          <p:spPr bwMode="auto">
            <a:xfrm flipH="1">
              <a:off x="-1284" y="75"/>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1992</a:t>
              </a:r>
            </a:p>
          </p:txBody>
        </p:sp>
        <p:sp>
          <p:nvSpPr>
            <p:cNvPr id="24803" name="Text Box 101"/>
            <p:cNvSpPr txBox="1">
              <a:spLocks noChangeArrowheads="1"/>
            </p:cNvSpPr>
            <p:nvPr/>
          </p:nvSpPr>
          <p:spPr bwMode="auto">
            <a:xfrm flipH="1">
              <a:off x="-3863" y="75"/>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1985</a:t>
              </a:r>
            </a:p>
          </p:txBody>
        </p:sp>
        <p:sp>
          <p:nvSpPr>
            <p:cNvPr id="24804" name="Line 107"/>
            <p:cNvSpPr>
              <a:spLocks noChangeShapeType="1"/>
            </p:cNvSpPr>
            <p:nvPr/>
          </p:nvSpPr>
          <p:spPr bwMode="auto">
            <a:xfrm flipV="1">
              <a:off x="-3500" y="0"/>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24805" name="Line 108"/>
            <p:cNvSpPr>
              <a:spLocks noChangeShapeType="1"/>
            </p:cNvSpPr>
            <p:nvPr/>
          </p:nvSpPr>
          <p:spPr bwMode="auto">
            <a:xfrm flipV="1">
              <a:off x="-3132" y="0"/>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24806" name="Line 109"/>
            <p:cNvSpPr>
              <a:spLocks noChangeShapeType="1"/>
            </p:cNvSpPr>
            <p:nvPr/>
          </p:nvSpPr>
          <p:spPr bwMode="auto">
            <a:xfrm flipV="1">
              <a:off x="-4235" y="0"/>
              <a:ext cx="0" cy="324"/>
            </a:xfrm>
            <a:prstGeom prst="line">
              <a:avLst/>
            </a:prstGeom>
            <a:noFill/>
            <a:ln w="6350">
              <a:noFill/>
              <a:round/>
              <a:headEnd/>
              <a:tailEnd/>
            </a:ln>
          </p:spPr>
          <p:txBody>
            <a:bodyPr wrap="none" lIns="82124" tIns="41061" rIns="82124" bIns="41061" anchor="ctr">
              <a:spAutoFit/>
            </a:bodyPr>
            <a:lstStyle/>
            <a:p>
              <a:endParaRPr lang="en-US"/>
            </a:p>
          </p:txBody>
        </p:sp>
        <p:sp>
          <p:nvSpPr>
            <p:cNvPr id="24807" name="Line 110"/>
            <p:cNvSpPr>
              <a:spLocks noChangeShapeType="1"/>
            </p:cNvSpPr>
            <p:nvPr/>
          </p:nvSpPr>
          <p:spPr bwMode="auto">
            <a:xfrm flipV="1">
              <a:off x="-3868" y="0"/>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24808" name="Line 111"/>
            <p:cNvSpPr>
              <a:spLocks noChangeShapeType="1"/>
            </p:cNvSpPr>
            <p:nvPr/>
          </p:nvSpPr>
          <p:spPr bwMode="auto">
            <a:xfrm flipV="1">
              <a:off x="-2764" y="0"/>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grpSp>
          <p:nvGrpSpPr>
            <p:cNvPr id="5" name="Group 112"/>
            <p:cNvGrpSpPr>
              <a:grpSpLocks/>
            </p:cNvGrpSpPr>
            <p:nvPr/>
          </p:nvGrpSpPr>
          <p:grpSpPr bwMode="auto">
            <a:xfrm>
              <a:off x="-1661" y="0"/>
              <a:ext cx="2576" cy="324"/>
              <a:chOff x="4541" y="966"/>
              <a:chExt cx="2576" cy="324"/>
            </a:xfrm>
          </p:grpSpPr>
          <p:sp>
            <p:nvSpPr>
              <p:cNvPr id="24823" name="Line 113"/>
              <p:cNvSpPr>
                <a:spLocks noChangeShapeType="1"/>
              </p:cNvSpPr>
              <p:nvPr/>
            </p:nvSpPr>
            <p:spPr bwMode="auto">
              <a:xfrm flipH="1" flipV="1">
                <a:off x="4909" y="966"/>
                <a:ext cx="0" cy="324"/>
              </a:xfrm>
              <a:prstGeom prst="line">
                <a:avLst/>
              </a:prstGeom>
              <a:noFill/>
              <a:ln w="6350">
                <a:solidFill>
                  <a:srgbClr val="777777"/>
                </a:solidFill>
                <a:round/>
                <a:headEnd/>
                <a:tailEnd/>
              </a:ln>
            </p:spPr>
            <p:txBody>
              <a:bodyPr lIns="82124" tIns="41061" rIns="82124" bIns="41061" anchor="ctr">
                <a:spAutoFit/>
              </a:bodyPr>
              <a:lstStyle/>
              <a:p>
                <a:endParaRPr lang="en-US"/>
              </a:p>
            </p:txBody>
          </p:sp>
          <p:sp>
            <p:nvSpPr>
              <p:cNvPr id="24824" name="Line 114"/>
              <p:cNvSpPr>
                <a:spLocks noChangeShapeType="1"/>
              </p:cNvSpPr>
              <p:nvPr/>
            </p:nvSpPr>
            <p:spPr bwMode="auto">
              <a:xfrm flipH="1" flipV="1">
                <a:off x="4541" y="966"/>
                <a:ext cx="0" cy="324"/>
              </a:xfrm>
              <a:prstGeom prst="line">
                <a:avLst/>
              </a:prstGeom>
              <a:noFill/>
              <a:ln w="6350">
                <a:solidFill>
                  <a:srgbClr val="777777"/>
                </a:solidFill>
                <a:round/>
                <a:headEnd/>
                <a:tailEnd/>
              </a:ln>
            </p:spPr>
            <p:txBody>
              <a:bodyPr lIns="82124" tIns="41061" rIns="82124" bIns="41061" anchor="ctr">
                <a:spAutoFit/>
              </a:bodyPr>
              <a:lstStyle/>
              <a:p>
                <a:endParaRPr lang="en-US"/>
              </a:p>
            </p:txBody>
          </p:sp>
          <p:sp>
            <p:nvSpPr>
              <p:cNvPr id="24825" name="Line 115"/>
              <p:cNvSpPr>
                <a:spLocks noChangeShapeType="1"/>
              </p:cNvSpPr>
              <p:nvPr/>
            </p:nvSpPr>
            <p:spPr bwMode="auto">
              <a:xfrm flipH="1" flipV="1">
                <a:off x="5645" y="966"/>
                <a:ext cx="0" cy="324"/>
              </a:xfrm>
              <a:prstGeom prst="line">
                <a:avLst/>
              </a:prstGeom>
              <a:noFill/>
              <a:ln w="6350">
                <a:solidFill>
                  <a:srgbClr val="777777"/>
                </a:solidFill>
                <a:round/>
                <a:headEnd/>
                <a:tailEnd/>
              </a:ln>
            </p:spPr>
            <p:txBody>
              <a:bodyPr lIns="82124" tIns="41061" rIns="82124" bIns="41061" anchor="ctr">
                <a:spAutoFit/>
              </a:bodyPr>
              <a:lstStyle/>
              <a:p>
                <a:endParaRPr lang="en-US"/>
              </a:p>
            </p:txBody>
          </p:sp>
          <p:sp>
            <p:nvSpPr>
              <p:cNvPr id="24826" name="Line 116"/>
              <p:cNvSpPr>
                <a:spLocks noChangeShapeType="1"/>
              </p:cNvSpPr>
              <p:nvPr/>
            </p:nvSpPr>
            <p:spPr bwMode="auto">
              <a:xfrm flipH="1" flipV="1">
                <a:off x="5277" y="966"/>
                <a:ext cx="0" cy="324"/>
              </a:xfrm>
              <a:prstGeom prst="line">
                <a:avLst/>
              </a:prstGeom>
              <a:noFill/>
              <a:ln w="6350">
                <a:solidFill>
                  <a:srgbClr val="777777"/>
                </a:solidFill>
                <a:round/>
                <a:headEnd/>
                <a:tailEnd/>
              </a:ln>
            </p:spPr>
            <p:txBody>
              <a:bodyPr lIns="82124" tIns="41061" rIns="82124" bIns="41061" anchor="ctr">
                <a:spAutoFit/>
              </a:bodyPr>
              <a:lstStyle/>
              <a:p>
                <a:endParaRPr lang="en-US"/>
              </a:p>
            </p:txBody>
          </p:sp>
          <p:sp>
            <p:nvSpPr>
              <p:cNvPr id="24827" name="Line 117"/>
              <p:cNvSpPr>
                <a:spLocks noChangeShapeType="1"/>
              </p:cNvSpPr>
              <p:nvPr/>
            </p:nvSpPr>
            <p:spPr bwMode="auto">
              <a:xfrm flipH="1" flipV="1">
                <a:off x="6381" y="966"/>
                <a:ext cx="0" cy="324"/>
              </a:xfrm>
              <a:prstGeom prst="line">
                <a:avLst/>
              </a:prstGeom>
              <a:noFill/>
              <a:ln w="6350">
                <a:solidFill>
                  <a:srgbClr val="777777"/>
                </a:solidFill>
                <a:round/>
                <a:headEnd/>
                <a:tailEnd/>
              </a:ln>
            </p:spPr>
            <p:txBody>
              <a:bodyPr lIns="82124" tIns="41061" rIns="82124" bIns="41061" anchor="ctr">
                <a:spAutoFit/>
              </a:bodyPr>
              <a:lstStyle/>
              <a:p>
                <a:endParaRPr lang="en-US"/>
              </a:p>
            </p:txBody>
          </p:sp>
          <p:sp>
            <p:nvSpPr>
              <p:cNvPr id="24828" name="Line 118"/>
              <p:cNvSpPr>
                <a:spLocks noChangeShapeType="1"/>
              </p:cNvSpPr>
              <p:nvPr/>
            </p:nvSpPr>
            <p:spPr bwMode="auto">
              <a:xfrm flipH="1" flipV="1">
                <a:off x="6013" y="966"/>
                <a:ext cx="0" cy="324"/>
              </a:xfrm>
              <a:prstGeom prst="line">
                <a:avLst/>
              </a:prstGeom>
              <a:noFill/>
              <a:ln w="6350">
                <a:solidFill>
                  <a:srgbClr val="777777"/>
                </a:solidFill>
                <a:round/>
                <a:headEnd/>
                <a:tailEnd/>
              </a:ln>
            </p:spPr>
            <p:txBody>
              <a:bodyPr lIns="82124" tIns="41061" rIns="82124" bIns="41061" anchor="ctr">
                <a:spAutoFit/>
              </a:bodyPr>
              <a:lstStyle/>
              <a:p>
                <a:endParaRPr lang="en-US"/>
              </a:p>
            </p:txBody>
          </p:sp>
          <p:sp>
            <p:nvSpPr>
              <p:cNvPr id="24829" name="Line 119"/>
              <p:cNvSpPr>
                <a:spLocks noChangeShapeType="1"/>
              </p:cNvSpPr>
              <p:nvPr/>
            </p:nvSpPr>
            <p:spPr bwMode="auto">
              <a:xfrm flipH="1" flipV="1">
                <a:off x="7117" y="966"/>
                <a:ext cx="0" cy="324"/>
              </a:xfrm>
              <a:prstGeom prst="line">
                <a:avLst/>
              </a:prstGeom>
              <a:noFill/>
              <a:ln w="6350">
                <a:solidFill>
                  <a:srgbClr val="777777"/>
                </a:solidFill>
                <a:round/>
                <a:headEnd/>
                <a:tailEnd/>
              </a:ln>
            </p:spPr>
            <p:txBody>
              <a:bodyPr lIns="82124" tIns="41061" rIns="82124" bIns="41061" anchor="ctr">
                <a:spAutoFit/>
              </a:bodyPr>
              <a:lstStyle/>
              <a:p>
                <a:endParaRPr lang="en-US"/>
              </a:p>
            </p:txBody>
          </p:sp>
          <p:sp>
            <p:nvSpPr>
              <p:cNvPr id="24830" name="Line 120"/>
              <p:cNvSpPr>
                <a:spLocks noChangeShapeType="1"/>
              </p:cNvSpPr>
              <p:nvPr/>
            </p:nvSpPr>
            <p:spPr bwMode="auto">
              <a:xfrm flipH="1" flipV="1">
                <a:off x="6749" y="966"/>
                <a:ext cx="0" cy="324"/>
              </a:xfrm>
              <a:prstGeom prst="line">
                <a:avLst/>
              </a:prstGeom>
              <a:noFill/>
              <a:ln w="6350">
                <a:solidFill>
                  <a:srgbClr val="777777"/>
                </a:solidFill>
                <a:round/>
                <a:headEnd/>
                <a:tailEnd/>
              </a:ln>
            </p:spPr>
            <p:txBody>
              <a:bodyPr lIns="82124" tIns="41061" rIns="82124" bIns="41061" anchor="ctr">
                <a:spAutoFit/>
              </a:bodyPr>
              <a:lstStyle/>
              <a:p>
                <a:endParaRPr lang="en-US"/>
              </a:p>
            </p:txBody>
          </p:sp>
        </p:grpSp>
        <p:sp>
          <p:nvSpPr>
            <p:cNvPr id="24810" name="Line 121"/>
            <p:cNvSpPr>
              <a:spLocks noChangeShapeType="1"/>
            </p:cNvSpPr>
            <p:nvPr/>
          </p:nvSpPr>
          <p:spPr bwMode="auto">
            <a:xfrm flipH="1" flipV="1">
              <a:off x="-2029" y="0"/>
              <a:ext cx="0" cy="324"/>
            </a:xfrm>
            <a:prstGeom prst="line">
              <a:avLst/>
            </a:prstGeom>
            <a:noFill/>
            <a:ln w="6350">
              <a:solidFill>
                <a:srgbClr val="777777"/>
              </a:solidFill>
              <a:round/>
              <a:headEnd/>
              <a:tailEnd/>
            </a:ln>
          </p:spPr>
          <p:txBody>
            <a:bodyPr lIns="82124" tIns="41061" rIns="82124" bIns="41061" anchor="ctr">
              <a:spAutoFit/>
            </a:bodyPr>
            <a:lstStyle/>
            <a:p>
              <a:endParaRPr lang="en-US"/>
            </a:p>
          </p:txBody>
        </p:sp>
        <p:sp>
          <p:nvSpPr>
            <p:cNvPr id="24811" name="Line 122"/>
            <p:cNvSpPr>
              <a:spLocks noChangeShapeType="1"/>
            </p:cNvSpPr>
            <p:nvPr/>
          </p:nvSpPr>
          <p:spPr bwMode="auto">
            <a:xfrm flipH="1" flipV="1">
              <a:off x="1285" y="0"/>
              <a:ext cx="0" cy="324"/>
            </a:xfrm>
            <a:prstGeom prst="line">
              <a:avLst/>
            </a:prstGeom>
            <a:noFill/>
            <a:ln w="6350">
              <a:solidFill>
                <a:srgbClr val="777777"/>
              </a:solidFill>
              <a:round/>
              <a:headEnd/>
              <a:tailEnd/>
            </a:ln>
          </p:spPr>
          <p:txBody>
            <a:bodyPr lIns="82124" tIns="41061" rIns="82124" bIns="41061" anchor="ctr">
              <a:spAutoFit/>
            </a:bodyPr>
            <a:lstStyle/>
            <a:p>
              <a:endParaRPr lang="en-US"/>
            </a:p>
          </p:txBody>
        </p:sp>
        <p:sp>
          <p:nvSpPr>
            <p:cNvPr id="24812" name="Line 123"/>
            <p:cNvSpPr>
              <a:spLocks noChangeShapeType="1"/>
            </p:cNvSpPr>
            <p:nvPr/>
          </p:nvSpPr>
          <p:spPr bwMode="auto">
            <a:xfrm flipH="1" flipV="1">
              <a:off x="2021" y="0"/>
              <a:ext cx="0" cy="324"/>
            </a:xfrm>
            <a:prstGeom prst="line">
              <a:avLst/>
            </a:prstGeom>
            <a:noFill/>
            <a:ln w="6350">
              <a:solidFill>
                <a:srgbClr val="777777"/>
              </a:solidFill>
              <a:round/>
              <a:headEnd/>
              <a:tailEnd/>
            </a:ln>
          </p:spPr>
          <p:txBody>
            <a:bodyPr lIns="82124" tIns="41061" rIns="82124" bIns="41061" anchor="ctr">
              <a:spAutoFit/>
            </a:bodyPr>
            <a:lstStyle/>
            <a:p>
              <a:endParaRPr lang="en-US"/>
            </a:p>
          </p:txBody>
        </p:sp>
        <p:sp>
          <p:nvSpPr>
            <p:cNvPr id="24813" name="Line 124"/>
            <p:cNvSpPr>
              <a:spLocks noChangeShapeType="1"/>
            </p:cNvSpPr>
            <p:nvPr/>
          </p:nvSpPr>
          <p:spPr bwMode="auto">
            <a:xfrm flipH="1" flipV="1">
              <a:off x="1653" y="0"/>
              <a:ext cx="0" cy="324"/>
            </a:xfrm>
            <a:prstGeom prst="line">
              <a:avLst/>
            </a:prstGeom>
            <a:noFill/>
            <a:ln w="6350">
              <a:solidFill>
                <a:srgbClr val="777777"/>
              </a:solidFill>
              <a:round/>
              <a:headEnd/>
              <a:tailEnd/>
            </a:ln>
          </p:spPr>
          <p:txBody>
            <a:bodyPr lIns="82124" tIns="41061" rIns="82124" bIns="41061" anchor="ctr">
              <a:spAutoFit/>
            </a:bodyPr>
            <a:lstStyle/>
            <a:p>
              <a:endParaRPr lang="en-US"/>
            </a:p>
          </p:txBody>
        </p:sp>
        <p:sp>
          <p:nvSpPr>
            <p:cNvPr id="24814" name="Line 125"/>
            <p:cNvSpPr>
              <a:spLocks noChangeShapeType="1"/>
            </p:cNvSpPr>
            <p:nvPr/>
          </p:nvSpPr>
          <p:spPr bwMode="auto">
            <a:xfrm flipH="1" flipV="1">
              <a:off x="2757" y="0"/>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24815" name="Line 126"/>
            <p:cNvSpPr>
              <a:spLocks noChangeShapeType="1"/>
            </p:cNvSpPr>
            <p:nvPr/>
          </p:nvSpPr>
          <p:spPr bwMode="auto">
            <a:xfrm flipH="1" flipV="1">
              <a:off x="2389" y="0"/>
              <a:ext cx="0" cy="324"/>
            </a:xfrm>
            <a:prstGeom prst="line">
              <a:avLst/>
            </a:prstGeom>
            <a:noFill/>
            <a:ln w="6350">
              <a:solidFill>
                <a:srgbClr val="777777"/>
              </a:solidFill>
              <a:round/>
              <a:headEnd/>
              <a:tailEnd/>
            </a:ln>
          </p:spPr>
          <p:txBody>
            <a:bodyPr lIns="82124" tIns="41061" rIns="82124" bIns="41061" anchor="ctr">
              <a:spAutoFit/>
            </a:bodyPr>
            <a:lstStyle/>
            <a:p>
              <a:endParaRPr lang="en-US"/>
            </a:p>
          </p:txBody>
        </p:sp>
        <p:sp>
          <p:nvSpPr>
            <p:cNvPr id="24816" name="Line 127"/>
            <p:cNvSpPr>
              <a:spLocks noChangeShapeType="1"/>
            </p:cNvSpPr>
            <p:nvPr/>
          </p:nvSpPr>
          <p:spPr bwMode="auto">
            <a:xfrm flipH="1" flipV="1">
              <a:off x="3493" y="0"/>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24817" name="Line 128"/>
            <p:cNvSpPr>
              <a:spLocks noChangeShapeType="1"/>
            </p:cNvSpPr>
            <p:nvPr/>
          </p:nvSpPr>
          <p:spPr bwMode="auto">
            <a:xfrm flipH="1" flipV="1">
              <a:off x="3125" y="0"/>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24818" name="Line 129"/>
            <p:cNvSpPr>
              <a:spLocks noChangeShapeType="1"/>
            </p:cNvSpPr>
            <p:nvPr/>
          </p:nvSpPr>
          <p:spPr bwMode="auto">
            <a:xfrm flipH="1" flipV="1">
              <a:off x="3861" y="0"/>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24819" name="Line 130"/>
            <p:cNvSpPr>
              <a:spLocks noChangeShapeType="1"/>
            </p:cNvSpPr>
            <p:nvPr/>
          </p:nvSpPr>
          <p:spPr bwMode="auto">
            <a:xfrm flipH="1" flipV="1">
              <a:off x="4597" y="0"/>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24820" name="Line 131"/>
            <p:cNvSpPr>
              <a:spLocks noChangeShapeType="1"/>
            </p:cNvSpPr>
            <p:nvPr/>
          </p:nvSpPr>
          <p:spPr bwMode="auto">
            <a:xfrm flipH="1" flipV="1">
              <a:off x="4229" y="0"/>
              <a:ext cx="0" cy="324"/>
            </a:xfrm>
            <a:prstGeom prst="line">
              <a:avLst/>
            </a:prstGeom>
            <a:noFill/>
            <a:ln w="6350">
              <a:solidFill>
                <a:srgbClr val="777777"/>
              </a:solidFill>
              <a:round/>
              <a:headEnd/>
              <a:tailEnd/>
            </a:ln>
          </p:spPr>
          <p:txBody>
            <a:bodyPr wrap="none" lIns="82124" tIns="41061" rIns="82124" bIns="41061" anchor="ctr">
              <a:spAutoFit/>
            </a:bodyPr>
            <a:lstStyle/>
            <a:p>
              <a:endParaRPr lang="en-US"/>
            </a:p>
          </p:txBody>
        </p:sp>
        <p:sp>
          <p:nvSpPr>
            <p:cNvPr id="24821" name="Line 132"/>
            <p:cNvSpPr>
              <a:spLocks noChangeShapeType="1"/>
            </p:cNvSpPr>
            <p:nvPr/>
          </p:nvSpPr>
          <p:spPr bwMode="auto">
            <a:xfrm flipH="1" flipV="1">
              <a:off x="-2395" y="0"/>
              <a:ext cx="0" cy="324"/>
            </a:xfrm>
            <a:prstGeom prst="line">
              <a:avLst/>
            </a:prstGeom>
            <a:noFill/>
            <a:ln w="6350">
              <a:solidFill>
                <a:srgbClr val="777777"/>
              </a:solidFill>
              <a:round/>
              <a:headEnd/>
              <a:tailEnd/>
            </a:ln>
          </p:spPr>
          <p:txBody>
            <a:bodyPr lIns="82124" tIns="41061" rIns="82124" bIns="41061" anchor="ctr">
              <a:spAutoFit/>
            </a:bodyPr>
            <a:lstStyle/>
            <a:p>
              <a:endParaRPr lang="en-US"/>
            </a:p>
          </p:txBody>
        </p:sp>
        <p:sp>
          <p:nvSpPr>
            <p:cNvPr id="24822" name="Text Box 84"/>
            <p:cNvSpPr txBox="1">
              <a:spLocks noChangeArrowheads="1"/>
            </p:cNvSpPr>
            <p:nvPr/>
          </p:nvSpPr>
          <p:spPr bwMode="auto">
            <a:xfrm flipH="1">
              <a:off x="2389" y="75"/>
              <a:ext cx="352"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777777"/>
                  </a:solidFill>
                </a:rPr>
                <a:t>2002</a:t>
              </a:r>
            </a:p>
          </p:txBody>
        </p:sp>
      </p:grpSp>
      <p:grpSp>
        <p:nvGrpSpPr>
          <p:cNvPr id="6" name="Group 3"/>
          <p:cNvGrpSpPr>
            <a:grpSpLocks/>
          </p:cNvGrpSpPr>
          <p:nvPr/>
        </p:nvGrpSpPr>
        <p:grpSpPr bwMode="auto">
          <a:xfrm>
            <a:off x="3009900" y="2482850"/>
            <a:ext cx="3741738" cy="850900"/>
            <a:chOff x="1528" y="1564"/>
            <a:chExt cx="2357" cy="536"/>
          </a:xfrm>
        </p:grpSpPr>
        <p:grpSp>
          <p:nvGrpSpPr>
            <p:cNvPr id="7" name="Group 4" descr="Left:  Group 1"/>
            <p:cNvGrpSpPr>
              <a:grpSpLocks/>
            </p:cNvGrpSpPr>
            <p:nvPr/>
          </p:nvGrpSpPr>
          <p:grpSpPr bwMode="auto">
            <a:xfrm>
              <a:off x="2998" y="1564"/>
              <a:ext cx="887" cy="536"/>
              <a:chOff x="3376" y="2324"/>
              <a:chExt cx="887" cy="536"/>
            </a:xfrm>
          </p:grpSpPr>
          <p:grpSp>
            <p:nvGrpSpPr>
              <p:cNvPr id="8" name="Group 5"/>
              <p:cNvGrpSpPr>
                <a:grpSpLocks/>
              </p:cNvGrpSpPr>
              <p:nvPr/>
            </p:nvGrpSpPr>
            <p:grpSpPr bwMode="auto">
              <a:xfrm>
                <a:off x="3376" y="2324"/>
                <a:ext cx="519" cy="536"/>
                <a:chOff x="3376" y="2324"/>
                <a:chExt cx="519" cy="536"/>
              </a:xfrm>
            </p:grpSpPr>
            <p:sp>
              <p:nvSpPr>
                <p:cNvPr id="24779" name="Text Box 6"/>
                <p:cNvSpPr txBox="1">
                  <a:spLocks noChangeArrowheads="1"/>
                </p:cNvSpPr>
                <p:nvPr/>
              </p:nvSpPr>
              <p:spPr bwMode="auto">
                <a:xfrm flipH="1">
                  <a:off x="3376" y="2385"/>
                  <a:ext cx="518" cy="165"/>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pPr>
                  <a:r>
                    <a:rPr lang="en-US">
                      <a:solidFill>
                        <a:srgbClr val="805E0A"/>
                      </a:solidFill>
                    </a:rPr>
                    <a:t>$22B</a:t>
                  </a:r>
                </a:p>
              </p:txBody>
            </p:sp>
            <p:sp>
              <p:nvSpPr>
                <p:cNvPr id="24780" name="Text Box 7"/>
                <p:cNvSpPr txBox="1">
                  <a:spLocks noChangeArrowheads="1"/>
                </p:cNvSpPr>
                <p:nvPr/>
              </p:nvSpPr>
              <p:spPr bwMode="auto">
                <a:xfrm flipH="1">
                  <a:off x="3378" y="2627"/>
                  <a:ext cx="517" cy="165"/>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pPr>
                  <a:r>
                    <a:rPr lang="en-US">
                      <a:solidFill>
                        <a:srgbClr val="805E0A"/>
                      </a:solidFill>
                    </a:rPr>
                    <a:t>34371</a:t>
                  </a:r>
                </a:p>
              </p:txBody>
            </p:sp>
            <p:grpSp>
              <p:nvGrpSpPr>
                <p:cNvPr id="9" name="Group 8"/>
                <p:cNvGrpSpPr>
                  <a:grpSpLocks/>
                </p:cNvGrpSpPr>
                <p:nvPr/>
              </p:nvGrpSpPr>
              <p:grpSpPr bwMode="auto">
                <a:xfrm>
                  <a:off x="3450" y="2324"/>
                  <a:ext cx="369" cy="536"/>
                  <a:chOff x="3437" y="2552"/>
                  <a:chExt cx="369" cy="324"/>
                </a:xfrm>
              </p:grpSpPr>
              <p:sp>
                <p:nvSpPr>
                  <p:cNvPr id="24782" name="Line 9"/>
                  <p:cNvSpPr>
                    <a:spLocks noChangeShapeType="1"/>
                  </p:cNvSpPr>
                  <p:nvPr/>
                </p:nvSpPr>
                <p:spPr bwMode="auto">
                  <a:xfrm flipV="1">
                    <a:off x="3437" y="2552"/>
                    <a:ext cx="0" cy="324"/>
                  </a:xfrm>
                  <a:prstGeom prst="line">
                    <a:avLst/>
                  </a:prstGeom>
                  <a:noFill/>
                  <a:ln w="9525">
                    <a:noFill/>
                    <a:round/>
                    <a:headEnd/>
                    <a:tailEnd/>
                  </a:ln>
                </p:spPr>
                <p:txBody>
                  <a:bodyPr wrap="none" lIns="82124" tIns="41061" rIns="82124" bIns="41061">
                    <a:spAutoFit/>
                  </a:bodyPr>
                  <a:lstStyle/>
                  <a:p>
                    <a:endParaRPr lang="en-US"/>
                  </a:p>
                </p:txBody>
              </p:sp>
              <p:sp>
                <p:nvSpPr>
                  <p:cNvPr id="24783" name="Line 10"/>
                  <p:cNvSpPr>
                    <a:spLocks noChangeShapeType="1"/>
                  </p:cNvSpPr>
                  <p:nvPr/>
                </p:nvSpPr>
                <p:spPr bwMode="auto">
                  <a:xfrm flipH="1" flipV="1">
                    <a:off x="3806" y="2552"/>
                    <a:ext cx="0" cy="324"/>
                  </a:xfrm>
                  <a:prstGeom prst="line">
                    <a:avLst/>
                  </a:prstGeom>
                  <a:noFill/>
                  <a:ln w="9525">
                    <a:noFill/>
                    <a:round/>
                    <a:headEnd/>
                    <a:tailEnd/>
                  </a:ln>
                </p:spPr>
                <p:txBody>
                  <a:bodyPr wrap="none" lIns="82124" tIns="41061" rIns="82124" bIns="41061">
                    <a:spAutoFit/>
                  </a:bodyPr>
                  <a:lstStyle/>
                  <a:p>
                    <a:endParaRPr lang="en-US"/>
                  </a:p>
                </p:txBody>
              </p:sp>
            </p:grpSp>
          </p:grpSp>
          <p:grpSp>
            <p:nvGrpSpPr>
              <p:cNvPr id="10" name="Group 11"/>
              <p:cNvGrpSpPr>
                <a:grpSpLocks/>
              </p:cNvGrpSpPr>
              <p:nvPr/>
            </p:nvGrpSpPr>
            <p:grpSpPr bwMode="auto">
              <a:xfrm>
                <a:off x="3744" y="2324"/>
                <a:ext cx="519" cy="536"/>
                <a:chOff x="3376" y="2324"/>
                <a:chExt cx="519" cy="536"/>
              </a:xfrm>
            </p:grpSpPr>
            <p:sp>
              <p:nvSpPr>
                <p:cNvPr id="24774" name="Text Box 12"/>
                <p:cNvSpPr txBox="1">
                  <a:spLocks noChangeArrowheads="1"/>
                </p:cNvSpPr>
                <p:nvPr/>
              </p:nvSpPr>
              <p:spPr bwMode="auto">
                <a:xfrm flipH="1">
                  <a:off x="3376" y="2385"/>
                  <a:ext cx="518" cy="165"/>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pPr>
                  <a:r>
                    <a:rPr lang="en-US">
                      <a:solidFill>
                        <a:srgbClr val="805E0A"/>
                      </a:solidFill>
                    </a:rPr>
                    <a:t>$24.8B</a:t>
                  </a:r>
                </a:p>
              </p:txBody>
            </p:sp>
            <p:sp>
              <p:nvSpPr>
                <p:cNvPr id="24775" name="Text Box 13"/>
                <p:cNvSpPr txBox="1">
                  <a:spLocks noChangeArrowheads="1"/>
                </p:cNvSpPr>
                <p:nvPr/>
              </p:nvSpPr>
              <p:spPr bwMode="auto">
                <a:xfrm flipH="1">
                  <a:off x="3378" y="2627"/>
                  <a:ext cx="517" cy="165"/>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pPr>
                  <a:r>
                    <a:rPr lang="en-US">
                      <a:solidFill>
                        <a:srgbClr val="805E0A"/>
                      </a:solidFill>
                    </a:rPr>
                    <a:t>38413 </a:t>
                  </a:r>
                </a:p>
              </p:txBody>
            </p:sp>
            <p:grpSp>
              <p:nvGrpSpPr>
                <p:cNvPr id="11" name="Group 14"/>
                <p:cNvGrpSpPr>
                  <a:grpSpLocks/>
                </p:cNvGrpSpPr>
                <p:nvPr/>
              </p:nvGrpSpPr>
              <p:grpSpPr bwMode="auto">
                <a:xfrm>
                  <a:off x="3450" y="2324"/>
                  <a:ext cx="369" cy="536"/>
                  <a:chOff x="3437" y="2552"/>
                  <a:chExt cx="369" cy="324"/>
                </a:xfrm>
              </p:grpSpPr>
              <p:sp>
                <p:nvSpPr>
                  <p:cNvPr id="24777" name="Line 15"/>
                  <p:cNvSpPr>
                    <a:spLocks noChangeShapeType="1"/>
                  </p:cNvSpPr>
                  <p:nvPr/>
                </p:nvSpPr>
                <p:spPr bwMode="auto">
                  <a:xfrm flipV="1">
                    <a:off x="3437" y="2552"/>
                    <a:ext cx="0" cy="324"/>
                  </a:xfrm>
                  <a:prstGeom prst="line">
                    <a:avLst/>
                  </a:prstGeom>
                  <a:noFill/>
                  <a:ln w="9525">
                    <a:noFill/>
                    <a:round/>
                    <a:headEnd/>
                    <a:tailEnd/>
                  </a:ln>
                </p:spPr>
                <p:txBody>
                  <a:bodyPr wrap="none" lIns="82124" tIns="41061" rIns="82124" bIns="41061">
                    <a:spAutoFit/>
                  </a:bodyPr>
                  <a:lstStyle/>
                  <a:p>
                    <a:endParaRPr lang="en-US"/>
                  </a:p>
                </p:txBody>
              </p:sp>
              <p:sp>
                <p:nvSpPr>
                  <p:cNvPr id="24778" name="Line 16"/>
                  <p:cNvSpPr>
                    <a:spLocks noChangeShapeType="1"/>
                  </p:cNvSpPr>
                  <p:nvPr/>
                </p:nvSpPr>
                <p:spPr bwMode="auto">
                  <a:xfrm flipH="1" flipV="1">
                    <a:off x="3806" y="2552"/>
                    <a:ext cx="0" cy="324"/>
                  </a:xfrm>
                  <a:prstGeom prst="line">
                    <a:avLst/>
                  </a:prstGeom>
                  <a:noFill/>
                  <a:ln w="9525">
                    <a:noFill/>
                    <a:round/>
                    <a:headEnd/>
                    <a:tailEnd/>
                  </a:ln>
                </p:spPr>
                <p:txBody>
                  <a:bodyPr wrap="none" lIns="82124" tIns="41061" rIns="82124" bIns="41061">
                    <a:spAutoFit/>
                  </a:bodyPr>
                  <a:lstStyle/>
                  <a:p>
                    <a:endParaRPr lang="en-US"/>
                  </a:p>
                </p:txBody>
              </p:sp>
            </p:grpSp>
          </p:grpSp>
        </p:grpSp>
        <p:grpSp>
          <p:nvGrpSpPr>
            <p:cNvPr id="12" name="Group 17" descr="Left:  Group 14"/>
            <p:cNvGrpSpPr>
              <a:grpSpLocks/>
            </p:cNvGrpSpPr>
            <p:nvPr/>
          </p:nvGrpSpPr>
          <p:grpSpPr bwMode="auto">
            <a:xfrm>
              <a:off x="1528" y="1564"/>
              <a:ext cx="887" cy="536"/>
              <a:chOff x="3376" y="2324"/>
              <a:chExt cx="887" cy="536"/>
            </a:xfrm>
          </p:grpSpPr>
          <p:grpSp>
            <p:nvGrpSpPr>
              <p:cNvPr id="13" name="Group 18"/>
              <p:cNvGrpSpPr>
                <a:grpSpLocks/>
              </p:cNvGrpSpPr>
              <p:nvPr/>
            </p:nvGrpSpPr>
            <p:grpSpPr bwMode="auto">
              <a:xfrm>
                <a:off x="3376" y="2324"/>
                <a:ext cx="519" cy="536"/>
                <a:chOff x="3376" y="2324"/>
                <a:chExt cx="519" cy="536"/>
              </a:xfrm>
            </p:grpSpPr>
            <p:sp>
              <p:nvSpPr>
                <p:cNvPr id="24767" name="Text Box 19"/>
                <p:cNvSpPr txBox="1">
                  <a:spLocks noChangeArrowheads="1"/>
                </p:cNvSpPr>
                <p:nvPr/>
              </p:nvSpPr>
              <p:spPr bwMode="auto">
                <a:xfrm flipH="1">
                  <a:off x="3376" y="2385"/>
                  <a:ext cx="518" cy="165"/>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pPr>
                  <a:r>
                    <a:rPr lang="en-US">
                      <a:solidFill>
                        <a:srgbClr val="805E0A"/>
                      </a:solidFill>
                    </a:rPr>
                    <a:t>$18.9B</a:t>
                  </a:r>
                </a:p>
              </p:txBody>
            </p:sp>
            <p:sp>
              <p:nvSpPr>
                <p:cNvPr id="24768" name="Text Box 20"/>
                <p:cNvSpPr txBox="1">
                  <a:spLocks noChangeArrowheads="1"/>
                </p:cNvSpPr>
                <p:nvPr/>
              </p:nvSpPr>
              <p:spPr bwMode="auto">
                <a:xfrm flipH="1">
                  <a:off x="3378" y="2627"/>
                  <a:ext cx="517" cy="165"/>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pPr>
                  <a:r>
                    <a:rPr lang="en-US">
                      <a:solidFill>
                        <a:srgbClr val="805E0A"/>
                      </a:solidFill>
                    </a:rPr>
                    <a:t>35670</a:t>
                  </a:r>
                </a:p>
              </p:txBody>
            </p:sp>
            <p:grpSp>
              <p:nvGrpSpPr>
                <p:cNvPr id="14" name="Group 21"/>
                <p:cNvGrpSpPr>
                  <a:grpSpLocks/>
                </p:cNvGrpSpPr>
                <p:nvPr/>
              </p:nvGrpSpPr>
              <p:grpSpPr bwMode="auto">
                <a:xfrm>
                  <a:off x="3450" y="2324"/>
                  <a:ext cx="369" cy="536"/>
                  <a:chOff x="3437" y="2552"/>
                  <a:chExt cx="369" cy="324"/>
                </a:xfrm>
              </p:grpSpPr>
              <p:sp>
                <p:nvSpPr>
                  <p:cNvPr id="24770" name="Line 22"/>
                  <p:cNvSpPr>
                    <a:spLocks noChangeShapeType="1"/>
                  </p:cNvSpPr>
                  <p:nvPr/>
                </p:nvSpPr>
                <p:spPr bwMode="auto">
                  <a:xfrm flipV="1">
                    <a:off x="3437" y="2552"/>
                    <a:ext cx="0" cy="324"/>
                  </a:xfrm>
                  <a:prstGeom prst="line">
                    <a:avLst/>
                  </a:prstGeom>
                  <a:noFill/>
                  <a:ln w="9525">
                    <a:noFill/>
                    <a:round/>
                    <a:headEnd/>
                    <a:tailEnd/>
                  </a:ln>
                </p:spPr>
                <p:txBody>
                  <a:bodyPr wrap="none" lIns="82124" tIns="41061" rIns="82124" bIns="41061">
                    <a:spAutoFit/>
                  </a:bodyPr>
                  <a:lstStyle/>
                  <a:p>
                    <a:endParaRPr lang="en-US"/>
                  </a:p>
                </p:txBody>
              </p:sp>
              <p:sp>
                <p:nvSpPr>
                  <p:cNvPr id="24771" name="Line 23"/>
                  <p:cNvSpPr>
                    <a:spLocks noChangeShapeType="1"/>
                  </p:cNvSpPr>
                  <p:nvPr/>
                </p:nvSpPr>
                <p:spPr bwMode="auto">
                  <a:xfrm flipH="1" flipV="1">
                    <a:off x="3806" y="2552"/>
                    <a:ext cx="0" cy="324"/>
                  </a:xfrm>
                  <a:prstGeom prst="line">
                    <a:avLst/>
                  </a:prstGeom>
                  <a:noFill/>
                  <a:ln w="9525">
                    <a:noFill/>
                    <a:round/>
                    <a:headEnd/>
                    <a:tailEnd/>
                  </a:ln>
                </p:spPr>
                <p:txBody>
                  <a:bodyPr wrap="none" lIns="82124" tIns="41061" rIns="82124" bIns="41061">
                    <a:spAutoFit/>
                  </a:bodyPr>
                  <a:lstStyle/>
                  <a:p>
                    <a:endParaRPr lang="en-US"/>
                  </a:p>
                </p:txBody>
              </p:sp>
            </p:grpSp>
          </p:grpSp>
          <p:grpSp>
            <p:nvGrpSpPr>
              <p:cNvPr id="15" name="Group 24"/>
              <p:cNvGrpSpPr>
                <a:grpSpLocks/>
              </p:cNvGrpSpPr>
              <p:nvPr/>
            </p:nvGrpSpPr>
            <p:grpSpPr bwMode="auto">
              <a:xfrm>
                <a:off x="3744" y="2324"/>
                <a:ext cx="519" cy="536"/>
                <a:chOff x="3376" y="2324"/>
                <a:chExt cx="519" cy="536"/>
              </a:xfrm>
            </p:grpSpPr>
            <p:sp>
              <p:nvSpPr>
                <p:cNvPr id="24762" name="Text Box 25"/>
                <p:cNvSpPr txBox="1">
                  <a:spLocks noChangeArrowheads="1"/>
                </p:cNvSpPr>
                <p:nvPr/>
              </p:nvSpPr>
              <p:spPr bwMode="auto">
                <a:xfrm flipH="1">
                  <a:off x="3376" y="2385"/>
                  <a:ext cx="518" cy="165"/>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pPr>
                  <a:r>
                    <a:rPr lang="en-US">
                      <a:solidFill>
                        <a:srgbClr val="805E0A"/>
                      </a:solidFill>
                    </a:rPr>
                    <a:t>$18.9B</a:t>
                  </a:r>
                </a:p>
              </p:txBody>
            </p:sp>
            <p:sp>
              <p:nvSpPr>
                <p:cNvPr id="24763" name="Text Box 26"/>
                <p:cNvSpPr txBox="1">
                  <a:spLocks noChangeArrowheads="1"/>
                </p:cNvSpPr>
                <p:nvPr/>
              </p:nvSpPr>
              <p:spPr bwMode="auto">
                <a:xfrm flipH="1">
                  <a:off x="3378" y="2627"/>
                  <a:ext cx="517" cy="165"/>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pPr>
                  <a:r>
                    <a:rPr lang="en-US">
                      <a:solidFill>
                        <a:srgbClr val="805E0A"/>
                      </a:solidFill>
                    </a:rPr>
                    <a:t>34466</a:t>
                  </a:r>
                </a:p>
              </p:txBody>
            </p:sp>
            <p:grpSp>
              <p:nvGrpSpPr>
                <p:cNvPr id="16" name="Group 27"/>
                <p:cNvGrpSpPr>
                  <a:grpSpLocks/>
                </p:cNvGrpSpPr>
                <p:nvPr/>
              </p:nvGrpSpPr>
              <p:grpSpPr bwMode="auto">
                <a:xfrm>
                  <a:off x="3450" y="2324"/>
                  <a:ext cx="369" cy="536"/>
                  <a:chOff x="3437" y="2552"/>
                  <a:chExt cx="369" cy="324"/>
                </a:xfrm>
              </p:grpSpPr>
              <p:sp>
                <p:nvSpPr>
                  <p:cNvPr id="24765" name="Line 28"/>
                  <p:cNvSpPr>
                    <a:spLocks noChangeShapeType="1"/>
                  </p:cNvSpPr>
                  <p:nvPr/>
                </p:nvSpPr>
                <p:spPr bwMode="auto">
                  <a:xfrm flipV="1">
                    <a:off x="3437" y="2552"/>
                    <a:ext cx="0" cy="324"/>
                  </a:xfrm>
                  <a:prstGeom prst="line">
                    <a:avLst/>
                  </a:prstGeom>
                  <a:noFill/>
                  <a:ln w="9525">
                    <a:noFill/>
                    <a:round/>
                    <a:headEnd/>
                    <a:tailEnd/>
                  </a:ln>
                </p:spPr>
                <p:txBody>
                  <a:bodyPr wrap="none" lIns="82124" tIns="41061" rIns="82124" bIns="41061">
                    <a:spAutoFit/>
                  </a:bodyPr>
                  <a:lstStyle/>
                  <a:p>
                    <a:endParaRPr lang="en-US"/>
                  </a:p>
                </p:txBody>
              </p:sp>
              <p:sp>
                <p:nvSpPr>
                  <p:cNvPr id="24766" name="Line 29"/>
                  <p:cNvSpPr>
                    <a:spLocks noChangeShapeType="1"/>
                  </p:cNvSpPr>
                  <p:nvPr/>
                </p:nvSpPr>
                <p:spPr bwMode="auto">
                  <a:xfrm flipH="1" flipV="1">
                    <a:off x="3806" y="2552"/>
                    <a:ext cx="0" cy="324"/>
                  </a:xfrm>
                  <a:prstGeom prst="line">
                    <a:avLst/>
                  </a:prstGeom>
                  <a:noFill/>
                  <a:ln w="9525">
                    <a:noFill/>
                    <a:round/>
                    <a:headEnd/>
                    <a:tailEnd/>
                  </a:ln>
                </p:spPr>
                <p:txBody>
                  <a:bodyPr wrap="none" lIns="82124" tIns="41061" rIns="82124" bIns="41061">
                    <a:spAutoFit/>
                  </a:bodyPr>
                  <a:lstStyle/>
                  <a:p>
                    <a:endParaRPr lang="en-US"/>
                  </a:p>
                </p:txBody>
              </p:sp>
            </p:grpSp>
          </p:grpSp>
        </p:grpSp>
      </p:grpSp>
      <p:sp>
        <p:nvSpPr>
          <p:cNvPr id="24580" name="Rectangle 134"/>
          <p:cNvSpPr>
            <a:spLocks noChangeArrowheads="1"/>
          </p:cNvSpPr>
          <p:nvPr/>
        </p:nvSpPr>
        <p:spPr bwMode="auto">
          <a:xfrm>
            <a:off x="3105150" y="981075"/>
            <a:ext cx="2943225" cy="1143000"/>
          </a:xfrm>
          <a:prstGeom prst="rect">
            <a:avLst/>
          </a:prstGeom>
          <a:solidFill>
            <a:srgbClr val="000000"/>
          </a:soli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24581" name="Line 135"/>
          <p:cNvSpPr>
            <a:spLocks noChangeShapeType="1"/>
          </p:cNvSpPr>
          <p:nvPr/>
        </p:nvSpPr>
        <p:spPr bwMode="auto">
          <a:xfrm flipH="1">
            <a:off x="0" y="3448050"/>
            <a:ext cx="9174163" cy="0"/>
          </a:xfrm>
          <a:prstGeom prst="line">
            <a:avLst/>
          </a:prstGeom>
          <a:noFill/>
          <a:ln w="9525">
            <a:solidFill>
              <a:srgbClr val="777777"/>
            </a:solidFill>
            <a:round/>
            <a:headEnd/>
            <a:tailEnd/>
          </a:ln>
        </p:spPr>
        <p:txBody>
          <a:bodyPr lIns="82124" tIns="41061" rIns="82124" bIns="41061" anchor="ctr">
            <a:spAutoFit/>
          </a:bodyPr>
          <a:lstStyle/>
          <a:p>
            <a:endParaRPr lang="en-US"/>
          </a:p>
        </p:txBody>
      </p:sp>
      <p:grpSp>
        <p:nvGrpSpPr>
          <p:cNvPr id="17" name="Group 140"/>
          <p:cNvGrpSpPr>
            <a:grpSpLocks/>
          </p:cNvGrpSpPr>
          <p:nvPr/>
        </p:nvGrpSpPr>
        <p:grpSpPr bwMode="auto">
          <a:xfrm>
            <a:off x="3122613" y="971550"/>
            <a:ext cx="1193800" cy="1657350"/>
            <a:chOff x="1576" y="567"/>
            <a:chExt cx="884" cy="1397"/>
          </a:xfrm>
        </p:grpSpPr>
        <p:sp>
          <p:nvSpPr>
            <p:cNvPr id="24755" name="Rectangle 141"/>
            <p:cNvSpPr>
              <a:spLocks noChangeArrowheads="1"/>
            </p:cNvSpPr>
            <p:nvPr/>
          </p:nvSpPr>
          <p:spPr bwMode="auto">
            <a:xfrm>
              <a:off x="1576" y="578"/>
              <a:ext cx="671" cy="1386"/>
            </a:xfrm>
            <a:prstGeom prst="rect">
              <a:avLst/>
            </a:prstGeom>
            <a:gradFill rotWithShape="1">
              <a:gsLst>
                <a:gs pos="0">
                  <a:srgbClr val="777777">
                    <a:alpha val="40999"/>
                  </a:srgbClr>
                </a:gs>
                <a:gs pos="100000">
                  <a:srgbClr val="373737">
                    <a:alpha val="0"/>
                  </a:srgbClr>
                </a:gs>
              </a:gsLst>
              <a:lin ang="0" scaled="1"/>
            </a:gra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24756" name="Rectangle 142"/>
            <p:cNvSpPr>
              <a:spLocks noChangeArrowheads="1"/>
            </p:cNvSpPr>
            <p:nvPr/>
          </p:nvSpPr>
          <p:spPr bwMode="auto">
            <a:xfrm rot="5400000" flipV="1">
              <a:off x="1704" y="439"/>
              <a:ext cx="628" cy="884"/>
            </a:xfrm>
            <a:prstGeom prst="rect">
              <a:avLst/>
            </a:prstGeom>
            <a:gradFill rotWithShape="1">
              <a:gsLst>
                <a:gs pos="0">
                  <a:srgbClr val="000000"/>
                </a:gs>
                <a:gs pos="100000">
                  <a:srgbClr val="000000">
                    <a:alpha val="0"/>
                  </a:srgbClr>
                </a:gs>
              </a:gsLst>
              <a:lin ang="0" scaled="1"/>
            </a:gra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24757" name="Rectangle 143"/>
            <p:cNvSpPr>
              <a:spLocks noChangeArrowheads="1"/>
            </p:cNvSpPr>
            <p:nvPr/>
          </p:nvSpPr>
          <p:spPr bwMode="auto">
            <a:xfrm rot="-5400000">
              <a:off x="1477" y="1435"/>
              <a:ext cx="628" cy="430"/>
            </a:xfrm>
            <a:prstGeom prst="rect">
              <a:avLst/>
            </a:prstGeom>
            <a:gradFill rotWithShape="1">
              <a:gsLst>
                <a:gs pos="0">
                  <a:srgbClr val="000000"/>
                </a:gs>
                <a:gs pos="100000">
                  <a:srgbClr val="000000">
                    <a:alpha val="0"/>
                  </a:srgbClr>
                </a:gs>
              </a:gsLst>
              <a:lin ang="0" scaled="1"/>
            </a:gra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grpSp>
      <p:sp>
        <p:nvSpPr>
          <p:cNvPr id="24583" name="Rectangle 145"/>
          <p:cNvSpPr>
            <a:spLocks noChangeArrowheads="1"/>
          </p:cNvSpPr>
          <p:nvPr/>
        </p:nvSpPr>
        <p:spPr bwMode="auto">
          <a:xfrm flipV="1">
            <a:off x="0" y="1504950"/>
            <a:ext cx="885825" cy="1295400"/>
          </a:xfrm>
          <a:prstGeom prst="rect">
            <a:avLst/>
          </a:prstGeom>
          <a:gradFill rotWithShape="1">
            <a:gsLst>
              <a:gs pos="0">
                <a:srgbClr val="000000"/>
              </a:gs>
              <a:gs pos="100000">
                <a:srgbClr val="000000">
                  <a:alpha val="0"/>
                </a:srgbClr>
              </a:gs>
            </a:gsLst>
            <a:lin ang="0" scaled="1"/>
          </a:gra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24584" name="Rectangle 146"/>
          <p:cNvSpPr>
            <a:spLocks noChangeArrowheads="1"/>
          </p:cNvSpPr>
          <p:nvPr/>
        </p:nvSpPr>
        <p:spPr bwMode="auto">
          <a:xfrm>
            <a:off x="3703638" y="952500"/>
            <a:ext cx="1755775" cy="3055938"/>
          </a:xfrm>
          <a:prstGeom prst="rect">
            <a:avLst/>
          </a:prstGeom>
          <a:solidFill>
            <a:srgbClr val="000000"/>
          </a:soli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24585" name="Rectangle 147"/>
          <p:cNvSpPr>
            <a:spLocks noChangeArrowheads="1"/>
          </p:cNvSpPr>
          <p:nvPr/>
        </p:nvSpPr>
        <p:spPr bwMode="auto">
          <a:xfrm>
            <a:off x="3668713" y="2593975"/>
            <a:ext cx="1828800" cy="1457325"/>
          </a:xfrm>
          <a:prstGeom prst="rect">
            <a:avLst/>
          </a:prstGeom>
          <a:solidFill>
            <a:srgbClr val="000000"/>
          </a:soli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24586" name="Rectangle 394"/>
          <p:cNvSpPr>
            <a:spLocks noChangeArrowheads="1"/>
          </p:cNvSpPr>
          <p:nvPr/>
        </p:nvSpPr>
        <p:spPr bwMode="auto">
          <a:xfrm>
            <a:off x="5951538" y="1389063"/>
            <a:ext cx="141287" cy="819150"/>
          </a:xfrm>
          <a:prstGeom prst="rect">
            <a:avLst/>
          </a:prstGeom>
          <a:solidFill>
            <a:schemeClr val="bg1"/>
          </a:solidFill>
          <a:ln w="19050" algn="ctr">
            <a:noFill/>
            <a:miter lim="800000"/>
            <a:headEnd/>
            <a:tailEnd/>
          </a:ln>
        </p:spPr>
        <p:txBody>
          <a:bodyPr wrap="none" lIns="82124" tIns="41061" rIns="82124" bIns="41061" anchor="ctr">
            <a:spAutoFit/>
          </a:bodyPr>
          <a:lstStyle/>
          <a:p>
            <a:pPr algn="ctr" eaLnBrk="0" hangingPunct="0">
              <a:lnSpc>
                <a:spcPct val="90000"/>
              </a:lnSpc>
            </a:pPr>
            <a:endParaRPr lang="en-US"/>
          </a:p>
        </p:txBody>
      </p:sp>
      <p:sp>
        <p:nvSpPr>
          <p:cNvPr id="24587" name="Line 149"/>
          <p:cNvSpPr>
            <a:spLocks noChangeShapeType="1"/>
          </p:cNvSpPr>
          <p:nvPr/>
        </p:nvSpPr>
        <p:spPr bwMode="auto">
          <a:xfrm flipV="1">
            <a:off x="3122613" y="984250"/>
            <a:ext cx="0" cy="2225675"/>
          </a:xfrm>
          <a:prstGeom prst="line">
            <a:avLst/>
          </a:prstGeom>
          <a:noFill/>
          <a:ln w="9525">
            <a:solidFill>
              <a:srgbClr val="777777"/>
            </a:solidFill>
            <a:round/>
            <a:headEnd/>
            <a:tailEnd/>
          </a:ln>
        </p:spPr>
        <p:txBody>
          <a:bodyPr wrap="none" lIns="82124" tIns="41061" rIns="82124" bIns="41061" anchor="ctr">
            <a:spAutoFit/>
          </a:bodyPr>
          <a:lstStyle/>
          <a:p>
            <a:endParaRPr lang="en-US"/>
          </a:p>
        </p:txBody>
      </p:sp>
      <p:sp>
        <p:nvSpPr>
          <p:cNvPr id="24588" name="Rectangle 150"/>
          <p:cNvSpPr>
            <a:spLocks noChangeArrowheads="1"/>
          </p:cNvSpPr>
          <p:nvPr/>
        </p:nvSpPr>
        <p:spPr bwMode="auto">
          <a:xfrm>
            <a:off x="28575" y="2400300"/>
            <a:ext cx="3086100" cy="1028700"/>
          </a:xfrm>
          <a:prstGeom prst="rect">
            <a:avLst/>
          </a:prstGeom>
          <a:solidFill>
            <a:srgbClr val="000000"/>
          </a:soli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24589" name="Rectangle 151"/>
          <p:cNvSpPr>
            <a:spLocks noChangeArrowheads="1"/>
          </p:cNvSpPr>
          <p:nvPr/>
        </p:nvSpPr>
        <p:spPr bwMode="auto">
          <a:xfrm>
            <a:off x="6062663" y="2466975"/>
            <a:ext cx="3081337" cy="949325"/>
          </a:xfrm>
          <a:prstGeom prst="rect">
            <a:avLst/>
          </a:prstGeom>
          <a:solidFill>
            <a:srgbClr val="000000"/>
          </a:soli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24590" name="Text Box 152"/>
          <p:cNvSpPr txBox="1">
            <a:spLocks noChangeArrowheads="1"/>
          </p:cNvSpPr>
          <p:nvPr/>
        </p:nvSpPr>
        <p:spPr bwMode="auto">
          <a:xfrm>
            <a:off x="1822450" y="2949575"/>
            <a:ext cx="1022350" cy="274638"/>
          </a:xfrm>
          <a:prstGeom prst="rect">
            <a:avLst/>
          </a:prstGeom>
          <a:noFill/>
          <a:ln w="9525" algn="ctr">
            <a:noFill/>
            <a:miter lim="800000"/>
            <a:headEnd/>
            <a:tailEnd/>
          </a:ln>
        </p:spPr>
        <p:txBody>
          <a:bodyPr wrap="none" lIns="82124" tIns="41061" rIns="82124" bIns="41061">
            <a:spAutoFit/>
          </a:bodyPr>
          <a:lstStyle/>
          <a:p>
            <a:pPr algn="r" defTabSz="814388" eaLnBrk="0" hangingPunct="0">
              <a:lnSpc>
                <a:spcPct val="90000"/>
              </a:lnSpc>
            </a:pPr>
            <a:r>
              <a:rPr lang="en-US" sz="1400">
                <a:solidFill>
                  <a:schemeClr val="folHlink"/>
                </a:solidFill>
              </a:rPr>
              <a:t>Headcount</a:t>
            </a:r>
          </a:p>
        </p:txBody>
      </p:sp>
      <p:sp>
        <p:nvSpPr>
          <p:cNvPr id="24591" name="Text Box 153"/>
          <p:cNvSpPr txBox="1">
            <a:spLocks noChangeArrowheads="1"/>
          </p:cNvSpPr>
          <p:nvPr/>
        </p:nvSpPr>
        <p:spPr bwMode="auto">
          <a:xfrm>
            <a:off x="1970088" y="2565400"/>
            <a:ext cx="874712" cy="274638"/>
          </a:xfrm>
          <a:prstGeom prst="rect">
            <a:avLst/>
          </a:prstGeom>
          <a:noFill/>
          <a:ln w="9525" algn="ctr">
            <a:noFill/>
            <a:miter lim="800000"/>
            <a:headEnd/>
            <a:tailEnd/>
          </a:ln>
        </p:spPr>
        <p:txBody>
          <a:bodyPr wrap="none" lIns="82124" tIns="41061" rIns="82124" bIns="41061">
            <a:spAutoFit/>
          </a:bodyPr>
          <a:lstStyle/>
          <a:p>
            <a:pPr algn="r" defTabSz="814388" eaLnBrk="0" hangingPunct="0">
              <a:lnSpc>
                <a:spcPct val="90000"/>
              </a:lnSpc>
            </a:pPr>
            <a:r>
              <a:rPr lang="en-US" sz="1400">
                <a:solidFill>
                  <a:schemeClr val="folHlink"/>
                </a:solidFill>
              </a:rPr>
              <a:t>Revenue</a:t>
            </a:r>
          </a:p>
        </p:txBody>
      </p:sp>
      <p:grpSp>
        <p:nvGrpSpPr>
          <p:cNvPr id="18" name="Group 135"/>
          <p:cNvGrpSpPr>
            <a:grpSpLocks/>
          </p:cNvGrpSpPr>
          <p:nvPr/>
        </p:nvGrpSpPr>
        <p:grpSpPr bwMode="auto">
          <a:xfrm>
            <a:off x="5106988" y="936625"/>
            <a:ext cx="933450" cy="1692275"/>
            <a:chOff x="2958" y="567"/>
            <a:chExt cx="728" cy="1397"/>
          </a:xfrm>
        </p:grpSpPr>
        <p:sp>
          <p:nvSpPr>
            <p:cNvPr id="24752" name="Rectangle 136"/>
            <p:cNvSpPr>
              <a:spLocks noChangeArrowheads="1"/>
            </p:cNvSpPr>
            <p:nvPr/>
          </p:nvSpPr>
          <p:spPr bwMode="auto">
            <a:xfrm flipH="1">
              <a:off x="3015" y="578"/>
              <a:ext cx="671" cy="1386"/>
            </a:xfrm>
            <a:prstGeom prst="rect">
              <a:avLst/>
            </a:prstGeom>
            <a:gradFill rotWithShape="1">
              <a:gsLst>
                <a:gs pos="0">
                  <a:srgbClr val="777777">
                    <a:alpha val="40999"/>
                  </a:srgbClr>
                </a:gs>
                <a:gs pos="100000">
                  <a:srgbClr val="373737">
                    <a:alpha val="0"/>
                  </a:srgbClr>
                </a:gs>
              </a:gsLst>
              <a:lin ang="0" scaled="1"/>
            </a:gra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24753" name="Rectangle 137"/>
            <p:cNvSpPr>
              <a:spLocks noChangeArrowheads="1"/>
            </p:cNvSpPr>
            <p:nvPr/>
          </p:nvSpPr>
          <p:spPr bwMode="auto">
            <a:xfrm rot="-5400000" flipH="1" flipV="1">
              <a:off x="3008" y="517"/>
              <a:ext cx="628" cy="728"/>
            </a:xfrm>
            <a:prstGeom prst="rect">
              <a:avLst/>
            </a:prstGeom>
            <a:gradFill rotWithShape="1">
              <a:gsLst>
                <a:gs pos="0">
                  <a:srgbClr val="000000"/>
                </a:gs>
                <a:gs pos="100000">
                  <a:srgbClr val="000000">
                    <a:alpha val="0"/>
                  </a:srgbClr>
                </a:gs>
              </a:gsLst>
              <a:lin ang="0" scaled="1"/>
            </a:gra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24754" name="Rectangle 138"/>
            <p:cNvSpPr>
              <a:spLocks noChangeArrowheads="1"/>
            </p:cNvSpPr>
            <p:nvPr/>
          </p:nvSpPr>
          <p:spPr bwMode="auto">
            <a:xfrm rot="5400000" flipH="1">
              <a:off x="3157" y="1435"/>
              <a:ext cx="628" cy="430"/>
            </a:xfrm>
            <a:prstGeom prst="rect">
              <a:avLst/>
            </a:prstGeom>
            <a:gradFill rotWithShape="1">
              <a:gsLst>
                <a:gs pos="0">
                  <a:srgbClr val="000000"/>
                </a:gs>
                <a:gs pos="100000">
                  <a:srgbClr val="000000">
                    <a:alpha val="0"/>
                  </a:srgbClr>
                </a:gs>
              </a:gsLst>
              <a:lin ang="0" scaled="1"/>
            </a:gra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grpSp>
      <p:grpSp>
        <p:nvGrpSpPr>
          <p:cNvPr id="19" name="Group 154"/>
          <p:cNvGrpSpPr>
            <a:grpSpLocks/>
          </p:cNvGrpSpPr>
          <p:nvPr/>
        </p:nvGrpSpPr>
        <p:grpSpPr bwMode="auto">
          <a:xfrm>
            <a:off x="3709988" y="406400"/>
            <a:ext cx="1752600" cy="3178175"/>
            <a:chOff x="2335" y="256"/>
            <a:chExt cx="1104" cy="2002"/>
          </a:xfrm>
        </p:grpSpPr>
        <p:sp>
          <p:nvSpPr>
            <p:cNvPr id="1748123" name="Rectangle 155"/>
            <p:cNvSpPr>
              <a:spLocks noChangeArrowheads="1"/>
            </p:cNvSpPr>
            <p:nvPr/>
          </p:nvSpPr>
          <p:spPr bwMode="auto">
            <a:xfrm rot="5400000">
              <a:off x="1884" y="708"/>
              <a:ext cx="2002" cy="1098"/>
            </a:xfrm>
            <a:prstGeom prst="rect">
              <a:avLst/>
            </a:prstGeom>
            <a:gradFill rotWithShape="1">
              <a:gsLst>
                <a:gs pos="0">
                  <a:srgbClr val="777777">
                    <a:gamma/>
                    <a:shade val="46275"/>
                    <a:invGamma/>
                    <a:alpha val="0"/>
                  </a:srgbClr>
                </a:gs>
                <a:gs pos="50000">
                  <a:srgbClr val="777777">
                    <a:alpha val="41000"/>
                  </a:srgbClr>
                </a:gs>
                <a:gs pos="100000">
                  <a:srgbClr val="777777">
                    <a:gamma/>
                    <a:shade val="46275"/>
                    <a:invGamma/>
                    <a:alpha val="0"/>
                  </a:srgbClr>
                </a:gs>
              </a:gsLst>
              <a:lin ang="0" scaled="1"/>
            </a:gradFill>
            <a:ln w="9525" algn="ctr">
              <a:noFill/>
              <a:miter lim="800000"/>
              <a:headEnd/>
              <a:tailEnd/>
            </a:ln>
            <a:effectLst/>
          </p:spPr>
          <p:txBody>
            <a:bodyPr lIns="82124" tIns="41061" rIns="82124" bIns="41061" anchor="ctr">
              <a:spAutoFit/>
            </a:bodyPr>
            <a:lstStyle/>
            <a:p>
              <a:pPr algn="ctr" eaLnBrk="0" hangingPunct="0">
                <a:lnSpc>
                  <a:spcPct val="90000"/>
                </a:lnSpc>
                <a:defRPr/>
              </a:pPr>
              <a:endParaRPr lang="en-US">
                <a:cs typeface="+mn-cs"/>
              </a:endParaRPr>
            </a:p>
          </p:txBody>
        </p:sp>
        <p:grpSp>
          <p:nvGrpSpPr>
            <p:cNvPr id="20" name="Group 156"/>
            <p:cNvGrpSpPr>
              <a:grpSpLocks/>
            </p:cNvGrpSpPr>
            <p:nvPr/>
          </p:nvGrpSpPr>
          <p:grpSpPr bwMode="auto">
            <a:xfrm>
              <a:off x="2335" y="333"/>
              <a:ext cx="1104" cy="1889"/>
              <a:chOff x="2335" y="235"/>
              <a:chExt cx="1104" cy="1987"/>
            </a:xfrm>
          </p:grpSpPr>
          <p:sp>
            <p:nvSpPr>
              <p:cNvPr id="24750" name="Line 157"/>
              <p:cNvSpPr>
                <a:spLocks noChangeShapeType="1"/>
              </p:cNvSpPr>
              <p:nvPr/>
            </p:nvSpPr>
            <p:spPr bwMode="auto">
              <a:xfrm flipV="1">
                <a:off x="2335" y="235"/>
                <a:ext cx="0" cy="1987"/>
              </a:xfrm>
              <a:prstGeom prst="line">
                <a:avLst/>
              </a:prstGeom>
              <a:noFill/>
              <a:ln w="12700">
                <a:solidFill>
                  <a:srgbClr val="777777"/>
                </a:solidFill>
                <a:round/>
                <a:headEnd/>
                <a:tailEnd/>
              </a:ln>
            </p:spPr>
            <p:txBody>
              <a:bodyPr wrap="none" lIns="82124" tIns="41061" rIns="82124" bIns="41061" anchor="ctr">
                <a:spAutoFit/>
              </a:bodyPr>
              <a:lstStyle/>
              <a:p>
                <a:endParaRPr lang="en-US"/>
              </a:p>
            </p:txBody>
          </p:sp>
          <p:sp>
            <p:nvSpPr>
              <p:cNvPr id="24751" name="Line 158"/>
              <p:cNvSpPr>
                <a:spLocks noChangeShapeType="1"/>
              </p:cNvSpPr>
              <p:nvPr/>
            </p:nvSpPr>
            <p:spPr bwMode="auto">
              <a:xfrm flipV="1">
                <a:off x="3439" y="235"/>
                <a:ext cx="0" cy="1987"/>
              </a:xfrm>
              <a:prstGeom prst="line">
                <a:avLst/>
              </a:prstGeom>
              <a:noFill/>
              <a:ln w="12700">
                <a:solidFill>
                  <a:srgbClr val="777777"/>
                </a:solidFill>
                <a:round/>
                <a:headEnd/>
                <a:tailEnd/>
              </a:ln>
            </p:spPr>
            <p:txBody>
              <a:bodyPr wrap="none" lIns="82124" tIns="41061" rIns="82124" bIns="41061" anchor="ctr">
                <a:spAutoFit/>
              </a:bodyPr>
              <a:lstStyle/>
              <a:p>
                <a:endParaRPr lang="en-US"/>
              </a:p>
            </p:txBody>
          </p:sp>
        </p:grpSp>
        <p:grpSp>
          <p:nvGrpSpPr>
            <p:cNvPr id="21" name="Group 159"/>
            <p:cNvGrpSpPr>
              <a:grpSpLocks/>
            </p:cNvGrpSpPr>
            <p:nvPr/>
          </p:nvGrpSpPr>
          <p:grpSpPr bwMode="auto">
            <a:xfrm>
              <a:off x="2657" y="427"/>
              <a:ext cx="460" cy="246"/>
              <a:chOff x="384" y="331"/>
              <a:chExt cx="912" cy="485"/>
            </a:xfrm>
          </p:grpSpPr>
          <p:sp>
            <p:nvSpPr>
              <p:cNvPr id="24735" name="AutoShape 160"/>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endParaRPr lang="en-US"/>
              </a:p>
            </p:txBody>
          </p:sp>
          <p:sp>
            <p:nvSpPr>
              <p:cNvPr id="24736" name="Rectangle 161"/>
              <p:cNvSpPr>
                <a:spLocks noChangeArrowheads="1"/>
              </p:cNvSpPr>
              <p:nvPr/>
            </p:nvSpPr>
            <p:spPr bwMode="invGray">
              <a:xfrm>
                <a:off x="640" y="652"/>
                <a:ext cx="42" cy="158"/>
              </a:xfrm>
              <a:prstGeom prst="rect">
                <a:avLst/>
              </a:prstGeom>
              <a:solidFill>
                <a:schemeClr val="tx1"/>
              </a:solidFill>
              <a:ln w="9525">
                <a:noFill/>
                <a:miter lim="800000"/>
                <a:headEnd/>
                <a:tailEnd/>
              </a:ln>
            </p:spPr>
            <p:txBody>
              <a:bodyPr/>
              <a:lstStyle/>
              <a:p>
                <a:pPr algn="ctr" eaLnBrk="0" hangingPunct="0">
                  <a:lnSpc>
                    <a:spcPct val="90000"/>
                  </a:lnSpc>
                </a:pPr>
                <a:endParaRPr lang="en-US"/>
              </a:p>
            </p:txBody>
          </p:sp>
          <p:sp>
            <p:nvSpPr>
              <p:cNvPr id="24737" name="Freeform 162"/>
              <p:cNvSpPr>
                <a:spLocks/>
              </p:cNvSpPr>
              <p:nvPr/>
            </p:nvSpPr>
            <p:spPr bwMode="invGray">
              <a:xfrm>
                <a:off x="882" y="648"/>
                <a:ext cx="120" cy="166"/>
              </a:xfrm>
              <a:custGeom>
                <a:avLst/>
                <a:gdLst>
                  <a:gd name="T0" fmla="*/ 1061 w 58"/>
                  <a:gd name="T1" fmla="*/ 448 h 80"/>
                  <a:gd name="T2" fmla="*/ 770 w 58"/>
                  <a:gd name="T3" fmla="*/ 376 h 80"/>
                  <a:gd name="T4" fmla="*/ 381 w 58"/>
                  <a:gd name="T5" fmla="*/ 741 h 80"/>
                  <a:gd name="T6" fmla="*/ 770 w 58"/>
                  <a:gd name="T7" fmla="*/ 1106 h 80"/>
                  <a:gd name="T8" fmla="*/ 1061 w 58"/>
                  <a:gd name="T9" fmla="*/ 1037 h 80"/>
                  <a:gd name="T10" fmla="*/ 1061 w 58"/>
                  <a:gd name="T11" fmla="*/ 1430 h 80"/>
                  <a:gd name="T12" fmla="*/ 753 w 58"/>
                  <a:gd name="T13" fmla="*/ 1482 h 80"/>
                  <a:gd name="T14" fmla="*/ 0 w 58"/>
                  <a:gd name="T15" fmla="*/ 741 h 80"/>
                  <a:gd name="T16" fmla="*/ 753 w 58"/>
                  <a:gd name="T17" fmla="*/ 0 h 80"/>
                  <a:gd name="T18" fmla="*/ 1061 w 58"/>
                  <a:gd name="T19" fmla="*/ 52 h 80"/>
                  <a:gd name="T20" fmla="*/ 1061 w 58"/>
                  <a:gd name="T21" fmla="*/ 448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a:lstStyle/>
              <a:p>
                <a:endParaRPr lang="en-US"/>
              </a:p>
            </p:txBody>
          </p:sp>
          <p:sp>
            <p:nvSpPr>
              <p:cNvPr id="24738" name="Freeform 163"/>
              <p:cNvSpPr>
                <a:spLocks/>
              </p:cNvSpPr>
              <p:nvPr/>
            </p:nvSpPr>
            <p:spPr bwMode="invGray">
              <a:xfrm>
                <a:off x="467" y="648"/>
                <a:ext cx="120" cy="166"/>
              </a:xfrm>
              <a:custGeom>
                <a:avLst/>
                <a:gdLst>
                  <a:gd name="T0" fmla="*/ 1061 w 58"/>
                  <a:gd name="T1" fmla="*/ 448 h 80"/>
                  <a:gd name="T2" fmla="*/ 770 w 58"/>
                  <a:gd name="T3" fmla="*/ 376 h 80"/>
                  <a:gd name="T4" fmla="*/ 381 w 58"/>
                  <a:gd name="T5" fmla="*/ 741 h 80"/>
                  <a:gd name="T6" fmla="*/ 770 w 58"/>
                  <a:gd name="T7" fmla="*/ 1106 h 80"/>
                  <a:gd name="T8" fmla="*/ 1061 w 58"/>
                  <a:gd name="T9" fmla="*/ 1037 h 80"/>
                  <a:gd name="T10" fmla="*/ 1061 w 58"/>
                  <a:gd name="T11" fmla="*/ 1430 h 80"/>
                  <a:gd name="T12" fmla="*/ 737 w 58"/>
                  <a:gd name="T13" fmla="*/ 1482 h 80"/>
                  <a:gd name="T14" fmla="*/ 0 w 58"/>
                  <a:gd name="T15" fmla="*/ 741 h 80"/>
                  <a:gd name="T16" fmla="*/ 737 w 58"/>
                  <a:gd name="T17" fmla="*/ 0 h 80"/>
                  <a:gd name="T18" fmla="*/ 1061 w 58"/>
                  <a:gd name="T19" fmla="*/ 52 h 80"/>
                  <a:gd name="T20" fmla="*/ 1061 w 58"/>
                  <a:gd name="T21" fmla="*/ 448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a:lstStyle/>
              <a:p>
                <a:endParaRPr lang="en-US"/>
              </a:p>
            </p:txBody>
          </p:sp>
          <p:sp>
            <p:nvSpPr>
              <p:cNvPr id="24739" name="Freeform 164"/>
              <p:cNvSpPr>
                <a:spLocks noEditPoints="1"/>
              </p:cNvSpPr>
              <p:nvPr/>
            </p:nvSpPr>
            <p:spPr bwMode="invGray">
              <a:xfrm>
                <a:off x="1046" y="648"/>
                <a:ext cx="165" cy="166"/>
              </a:xfrm>
              <a:custGeom>
                <a:avLst/>
                <a:gdLst>
                  <a:gd name="T0" fmla="*/ 1446 w 80"/>
                  <a:gd name="T1" fmla="*/ 741 h 80"/>
                  <a:gd name="T2" fmla="*/ 728 w 80"/>
                  <a:gd name="T3" fmla="*/ 1482 h 80"/>
                  <a:gd name="T4" fmla="*/ 0 w 80"/>
                  <a:gd name="T5" fmla="*/ 741 h 80"/>
                  <a:gd name="T6" fmla="*/ 728 w 80"/>
                  <a:gd name="T7" fmla="*/ 0 h 80"/>
                  <a:gd name="T8" fmla="*/ 1446 w 80"/>
                  <a:gd name="T9" fmla="*/ 741 h 80"/>
                  <a:gd name="T10" fmla="*/ 728 w 80"/>
                  <a:gd name="T11" fmla="*/ 376 h 80"/>
                  <a:gd name="T12" fmla="*/ 361 w 80"/>
                  <a:gd name="T13" fmla="*/ 741 h 80"/>
                  <a:gd name="T14" fmla="*/ 728 w 80"/>
                  <a:gd name="T15" fmla="*/ 1106 h 80"/>
                  <a:gd name="T16" fmla="*/ 1089 w 80"/>
                  <a:gd name="T17" fmla="*/ 741 h 80"/>
                  <a:gd name="T18" fmla="*/ 728 w 80"/>
                  <a:gd name="T19" fmla="*/ 376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80"/>
                  <a:gd name="T32" fmla="*/ 80 w 8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a:lstStyle/>
              <a:p>
                <a:endParaRPr lang="en-US"/>
              </a:p>
            </p:txBody>
          </p:sp>
          <p:sp>
            <p:nvSpPr>
              <p:cNvPr id="24740" name="Freeform 165"/>
              <p:cNvSpPr>
                <a:spLocks/>
              </p:cNvSpPr>
              <p:nvPr/>
            </p:nvSpPr>
            <p:spPr bwMode="invGray">
              <a:xfrm>
                <a:off x="735" y="648"/>
                <a:ext cx="108" cy="166"/>
              </a:xfrm>
              <a:custGeom>
                <a:avLst/>
                <a:gdLst>
                  <a:gd name="T0" fmla="*/ 881 w 52"/>
                  <a:gd name="T1" fmla="*/ 349 h 80"/>
                  <a:gd name="T2" fmla="*/ 592 w 52"/>
                  <a:gd name="T3" fmla="*/ 313 h 80"/>
                  <a:gd name="T4" fmla="*/ 376 w 52"/>
                  <a:gd name="T5" fmla="*/ 430 h 80"/>
                  <a:gd name="T6" fmla="*/ 540 w 52"/>
                  <a:gd name="T7" fmla="*/ 556 h 80"/>
                  <a:gd name="T8" fmla="*/ 633 w 52"/>
                  <a:gd name="T9" fmla="*/ 589 h 80"/>
                  <a:gd name="T10" fmla="*/ 966 w 52"/>
                  <a:gd name="T11" fmla="*/ 998 h 80"/>
                  <a:gd name="T12" fmla="*/ 393 w 52"/>
                  <a:gd name="T13" fmla="*/ 1482 h 80"/>
                  <a:gd name="T14" fmla="*/ 0 w 52"/>
                  <a:gd name="T15" fmla="*/ 1430 h 80"/>
                  <a:gd name="T16" fmla="*/ 0 w 52"/>
                  <a:gd name="T17" fmla="*/ 1106 h 80"/>
                  <a:gd name="T18" fmla="*/ 332 w 52"/>
                  <a:gd name="T19" fmla="*/ 1170 h 80"/>
                  <a:gd name="T20" fmla="*/ 592 w 52"/>
                  <a:gd name="T21" fmla="*/ 1037 h 80"/>
                  <a:gd name="T22" fmla="*/ 432 w 52"/>
                  <a:gd name="T23" fmla="*/ 892 h 80"/>
                  <a:gd name="T24" fmla="*/ 349 w 52"/>
                  <a:gd name="T25" fmla="*/ 874 h 80"/>
                  <a:gd name="T26" fmla="*/ 0 w 52"/>
                  <a:gd name="T27" fmla="*/ 448 h 80"/>
                  <a:gd name="T28" fmla="*/ 517 w 52"/>
                  <a:gd name="T29" fmla="*/ 0 h 80"/>
                  <a:gd name="T30" fmla="*/ 881 w 52"/>
                  <a:gd name="T31" fmla="*/ 52 h 80"/>
                  <a:gd name="T32" fmla="*/ 881 w 52"/>
                  <a:gd name="T33" fmla="*/ 349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0"/>
                  <a:gd name="T53" fmla="*/ 52 w 52"/>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a:lstStyle/>
              <a:p>
                <a:endParaRPr lang="en-US"/>
              </a:p>
            </p:txBody>
          </p:sp>
          <p:sp>
            <p:nvSpPr>
              <p:cNvPr id="24741" name="Freeform 166"/>
              <p:cNvSpPr>
                <a:spLocks/>
              </p:cNvSpPr>
              <p:nvPr/>
            </p:nvSpPr>
            <p:spPr bwMode="invGray">
              <a:xfrm>
                <a:off x="384" y="462"/>
                <a:ext cx="39" cy="81"/>
              </a:xfrm>
              <a:custGeom>
                <a:avLst/>
                <a:gdLst>
                  <a:gd name="T0" fmla="*/ 337 w 19"/>
                  <a:gd name="T1" fmla="*/ 189 h 39"/>
                  <a:gd name="T2" fmla="*/ 181 w 19"/>
                  <a:gd name="T3" fmla="*/ 0 h 39"/>
                  <a:gd name="T4" fmla="*/ 0 w 19"/>
                  <a:gd name="T5" fmla="*/ 189 h 39"/>
                  <a:gd name="T6" fmla="*/ 0 w 19"/>
                  <a:gd name="T7" fmla="*/ 557 h 39"/>
                  <a:gd name="T8" fmla="*/ 181 w 19"/>
                  <a:gd name="T9" fmla="*/ 725 h 39"/>
                  <a:gd name="T10" fmla="*/ 337 w 19"/>
                  <a:gd name="T11" fmla="*/ 557 h 39"/>
                  <a:gd name="T12" fmla="*/ 337 w 19"/>
                  <a:gd name="T13" fmla="*/ 189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a:lstStyle/>
              <a:p>
                <a:endParaRPr lang="en-US"/>
              </a:p>
            </p:txBody>
          </p:sp>
          <p:sp>
            <p:nvSpPr>
              <p:cNvPr id="24742" name="Freeform 167"/>
              <p:cNvSpPr>
                <a:spLocks/>
              </p:cNvSpPr>
              <p:nvPr/>
            </p:nvSpPr>
            <p:spPr bwMode="invGray">
              <a:xfrm>
                <a:off x="494" y="407"/>
                <a:ext cx="39" cy="136"/>
              </a:xfrm>
              <a:custGeom>
                <a:avLst/>
                <a:gdLst>
                  <a:gd name="T0" fmla="*/ 337 w 19"/>
                  <a:gd name="T1" fmla="*/ 176 h 65"/>
                  <a:gd name="T2" fmla="*/ 156 w 19"/>
                  <a:gd name="T3" fmla="*/ 0 h 65"/>
                  <a:gd name="T4" fmla="*/ 0 w 19"/>
                  <a:gd name="T5" fmla="*/ 176 h 65"/>
                  <a:gd name="T6" fmla="*/ 0 w 19"/>
                  <a:gd name="T7" fmla="*/ 1073 h 65"/>
                  <a:gd name="T8" fmla="*/ 156 w 19"/>
                  <a:gd name="T9" fmla="*/ 1247 h 65"/>
                  <a:gd name="T10" fmla="*/ 337 w 19"/>
                  <a:gd name="T11" fmla="*/ 1073 h 65"/>
                  <a:gd name="T12" fmla="*/ 337 w 19"/>
                  <a:gd name="T13" fmla="*/ 176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a:lstStyle/>
              <a:p>
                <a:endParaRPr lang="en-US"/>
              </a:p>
            </p:txBody>
          </p:sp>
          <p:sp>
            <p:nvSpPr>
              <p:cNvPr id="24743" name="Freeform 168"/>
              <p:cNvSpPr>
                <a:spLocks/>
              </p:cNvSpPr>
              <p:nvPr/>
            </p:nvSpPr>
            <p:spPr bwMode="invGray">
              <a:xfrm>
                <a:off x="601" y="333"/>
                <a:ext cx="39" cy="249"/>
              </a:xfrm>
              <a:custGeom>
                <a:avLst/>
                <a:gdLst>
                  <a:gd name="T0" fmla="*/ 337 w 19"/>
                  <a:gd name="T1" fmla="*/ 168 h 120"/>
                  <a:gd name="T2" fmla="*/ 181 w 19"/>
                  <a:gd name="T3" fmla="*/ 0 h 120"/>
                  <a:gd name="T4" fmla="*/ 0 w 19"/>
                  <a:gd name="T5" fmla="*/ 168 h 120"/>
                  <a:gd name="T6" fmla="*/ 0 w 19"/>
                  <a:gd name="T7" fmla="*/ 2054 h 120"/>
                  <a:gd name="T8" fmla="*/ 181 w 19"/>
                  <a:gd name="T9" fmla="*/ 2226 h 120"/>
                  <a:gd name="T10" fmla="*/ 337 w 19"/>
                  <a:gd name="T11" fmla="*/ 2054 h 120"/>
                  <a:gd name="T12" fmla="*/ 337 w 19"/>
                  <a:gd name="T13" fmla="*/ 168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a:lstStyle/>
              <a:p>
                <a:endParaRPr lang="en-US"/>
              </a:p>
            </p:txBody>
          </p:sp>
          <p:sp>
            <p:nvSpPr>
              <p:cNvPr id="24744" name="Freeform 169"/>
              <p:cNvSpPr>
                <a:spLocks/>
              </p:cNvSpPr>
              <p:nvPr/>
            </p:nvSpPr>
            <p:spPr bwMode="invGray">
              <a:xfrm>
                <a:off x="711" y="407"/>
                <a:ext cx="39" cy="136"/>
              </a:xfrm>
              <a:custGeom>
                <a:avLst/>
                <a:gdLst>
                  <a:gd name="T0" fmla="*/ 337 w 19"/>
                  <a:gd name="T1" fmla="*/ 176 h 65"/>
                  <a:gd name="T2" fmla="*/ 156 w 19"/>
                  <a:gd name="T3" fmla="*/ 0 h 65"/>
                  <a:gd name="T4" fmla="*/ 0 w 19"/>
                  <a:gd name="T5" fmla="*/ 176 h 65"/>
                  <a:gd name="T6" fmla="*/ 0 w 19"/>
                  <a:gd name="T7" fmla="*/ 1073 h 65"/>
                  <a:gd name="T8" fmla="*/ 156 w 19"/>
                  <a:gd name="T9" fmla="*/ 1247 h 65"/>
                  <a:gd name="T10" fmla="*/ 337 w 19"/>
                  <a:gd name="T11" fmla="*/ 1073 h 65"/>
                  <a:gd name="T12" fmla="*/ 337 w 19"/>
                  <a:gd name="T13" fmla="*/ 176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a:lstStyle/>
              <a:p>
                <a:endParaRPr lang="en-US"/>
              </a:p>
            </p:txBody>
          </p:sp>
          <p:sp>
            <p:nvSpPr>
              <p:cNvPr id="24745" name="Freeform 170"/>
              <p:cNvSpPr>
                <a:spLocks/>
              </p:cNvSpPr>
              <p:nvPr/>
            </p:nvSpPr>
            <p:spPr bwMode="invGray">
              <a:xfrm>
                <a:off x="818" y="462"/>
                <a:ext cx="42" cy="81"/>
              </a:xfrm>
              <a:custGeom>
                <a:avLst/>
                <a:gdLst>
                  <a:gd name="T0" fmla="*/ 388 w 20"/>
                  <a:gd name="T1" fmla="*/ 189 h 39"/>
                  <a:gd name="T2" fmla="*/ 193 w 20"/>
                  <a:gd name="T3" fmla="*/ 0 h 39"/>
                  <a:gd name="T4" fmla="*/ 0 w 20"/>
                  <a:gd name="T5" fmla="*/ 189 h 39"/>
                  <a:gd name="T6" fmla="*/ 0 w 20"/>
                  <a:gd name="T7" fmla="*/ 557 h 39"/>
                  <a:gd name="T8" fmla="*/ 193 w 20"/>
                  <a:gd name="T9" fmla="*/ 725 h 39"/>
                  <a:gd name="T10" fmla="*/ 388 w 20"/>
                  <a:gd name="T11" fmla="*/ 557 h 39"/>
                  <a:gd name="T12" fmla="*/ 388 w 20"/>
                  <a:gd name="T13" fmla="*/ 189 h 39"/>
                  <a:gd name="T14" fmla="*/ 0 60000 65536"/>
                  <a:gd name="T15" fmla="*/ 0 60000 65536"/>
                  <a:gd name="T16" fmla="*/ 0 60000 65536"/>
                  <a:gd name="T17" fmla="*/ 0 60000 65536"/>
                  <a:gd name="T18" fmla="*/ 0 60000 65536"/>
                  <a:gd name="T19" fmla="*/ 0 60000 65536"/>
                  <a:gd name="T20" fmla="*/ 0 60000 65536"/>
                  <a:gd name="T21" fmla="*/ 0 w 20"/>
                  <a:gd name="T22" fmla="*/ 0 h 39"/>
                  <a:gd name="T23" fmla="*/ 20 w 20"/>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a:lstStyle/>
              <a:p>
                <a:endParaRPr lang="en-US"/>
              </a:p>
            </p:txBody>
          </p:sp>
          <p:sp>
            <p:nvSpPr>
              <p:cNvPr id="24746" name="Freeform 171"/>
              <p:cNvSpPr>
                <a:spLocks/>
              </p:cNvSpPr>
              <p:nvPr/>
            </p:nvSpPr>
            <p:spPr bwMode="invGray">
              <a:xfrm>
                <a:off x="928" y="407"/>
                <a:ext cx="39" cy="136"/>
              </a:xfrm>
              <a:custGeom>
                <a:avLst/>
                <a:gdLst>
                  <a:gd name="T0" fmla="*/ 337 w 19"/>
                  <a:gd name="T1" fmla="*/ 176 h 65"/>
                  <a:gd name="T2" fmla="*/ 181 w 19"/>
                  <a:gd name="T3" fmla="*/ 0 h 65"/>
                  <a:gd name="T4" fmla="*/ 0 w 19"/>
                  <a:gd name="T5" fmla="*/ 176 h 65"/>
                  <a:gd name="T6" fmla="*/ 0 w 19"/>
                  <a:gd name="T7" fmla="*/ 1073 h 65"/>
                  <a:gd name="T8" fmla="*/ 181 w 19"/>
                  <a:gd name="T9" fmla="*/ 1247 h 65"/>
                  <a:gd name="T10" fmla="*/ 337 w 19"/>
                  <a:gd name="T11" fmla="*/ 1073 h 65"/>
                  <a:gd name="T12" fmla="*/ 337 w 19"/>
                  <a:gd name="T13" fmla="*/ 176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a:lstStyle/>
              <a:p>
                <a:endParaRPr lang="en-US"/>
              </a:p>
            </p:txBody>
          </p:sp>
          <p:sp>
            <p:nvSpPr>
              <p:cNvPr id="24747" name="Freeform 172"/>
              <p:cNvSpPr>
                <a:spLocks/>
              </p:cNvSpPr>
              <p:nvPr/>
            </p:nvSpPr>
            <p:spPr bwMode="invGray">
              <a:xfrm>
                <a:off x="1037" y="333"/>
                <a:ext cx="40" cy="249"/>
              </a:xfrm>
              <a:custGeom>
                <a:avLst/>
                <a:gdLst>
                  <a:gd name="T0" fmla="*/ 373 w 19"/>
                  <a:gd name="T1" fmla="*/ 168 h 120"/>
                  <a:gd name="T2" fmla="*/ 177 w 19"/>
                  <a:gd name="T3" fmla="*/ 0 h 120"/>
                  <a:gd name="T4" fmla="*/ 0 w 19"/>
                  <a:gd name="T5" fmla="*/ 168 h 120"/>
                  <a:gd name="T6" fmla="*/ 0 w 19"/>
                  <a:gd name="T7" fmla="*/ 2054 h 120"/>
                  <a:gd name="T8" fmla="*/ 177 w 19"/>
                  <a:gd name="T9" fmla="*/ 2226 h 120"/>
                  <a:gd name="T10" fmla="*/ 373 w 19"/>
                  <a:gd name="T11" fmla="*/ 2054 h 120"/>
                  <a:gd name="T12" fmla="*/ 373 w 19"/>
                  <a:gd name="T13" fmla="*/ 168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a:lstStyle/>
              <a:p>
                <a:endParaRPr lang="en-US"/>
              </a:p>
            </p:txBody>
          </p:sp>
          <p:sp>
            <p:nvSpPr>
              <p:cNvPr id="24748" name="Freeform 173"/>
              <p:cNvSpPr>
                <a:spLocks/>
              </p:cNvSpPr>
              <p:nvPr/>
            </p:nvSpPr>
            <p:spPr bwMode="invGray">
              <a:xfrm>
                <a:off x="1145" y="407"/>
                <a:ext cx="39" cy="136"/>
              </a:xfrm>
              <a:custGeom>
                <a:avLst/>
                <a:gdLst>
                  <a:gd name="T0" fmla="*/ 337 w 19"/>
                  <a:gd name="T1" fmla="*/ 176 h 65"/>
                  <a:gd name="T2" fmla="*/ 181 w 19"/>
                  <a:gd name="T3" fmla="*/ 0 h 65"/>
                  <a:gd name="T4" fmla="*/ 0 w 19"/>
                  <a:gd name="T5" fmla="*/ 176 h 65"/>
                  <a:gd name="T6" fmla="*/ 0 w 19"/>
                  <a:gd name="T7" fmla="*/ 1073 h 65"/>
                  <a:gd name="T8" fmla="*/ 181 w 19"/>
                  <a:gd name="T9" fmla="*/ 1247 h 65"/>
                  <a:gd name="T10" fmla="*/ 337 w 19"/>
                  <a:gd name="T11" fmla="*/ 1073 h 65"/>
                  <a:gd name="T12" fmla="*/ 337 w 19"/>
                  <a:gd name="T13" fmla="*/ 176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a:lstStyle/>
              <a:p>
                <a:endParaRPr lang="en-US"/>
              </a:p>
            </p:txBody>
          </p:sp>
          <p:sp>
            <p:nvSpPr>
              <p:cNvPr id="24749" name="Freeform 174"/>
              <p:cNvSpPr>
                <a:spLocks/>
              </p:cNvSpPr>
              <p:nvPr/>
            </p:nvSpPr>
            <p:spPr bwMode="invGray">
              <a:xfrm>
                <a:off x="1254" y="462"/>
                <a:ext cx="40" cy="81"/>
              </a:xfrm>
              <a:custGeom>
                <a:avLst/>
                <a:gdLst>
                  <a:gd name="T0" fmla="*/ 373 w 19"/>
                  <a:gd name="T1" fmla="*/ 189 h 39"/>
                  <a:gd name="T2" fmla="*/ 177 w 19"/>
                  <a:gd name="T3" fmla="*/ 0 h 39"/>
                  <a:gd name="T4" fmla="*/ 0 w 19"/>
                  <a:gd name="T5" fmla="*/ 189 h 39"/>
                  <a:gd name="T6" fmla="*/ 0 w 19"/>
                  <a:gd name="T7" fmla="*/ 557 h 39"/>
                  <a:gd name="T8" fmla="*/ 177 w 19"/>
                  <a:gd name="T9" fmla="*/ 725 h 39"/>
                  <a:gd name="T10" fmla="*/ 373 w 19"/>
                  <a:gd name="T11" fmla="*/ 557 h 39"/>
                  <a:gd name="T12" fmla="*/ 373 w 19"/>
                  <a:gd name="T13" fmla="*/ 189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a:lstStyle/>
              <a:p>
                <a:endParaRPr lang="en-US"/>
              </a:p>
            </p:txBody>
          </p:sp>
        </p:grpSp>
      </p:grpSp>
      <p:grpSp>
        <p:nvGrpSpPr>
          <p:cNvPr id="22" name="Group 175"/>
          <p:cNvGrpSpPr>
            <a:grpSpLocks/>
          </p:cNvGrpSpPr>
          <p:nvPr/>
        </p:nvGrpSpPr>
        <p:grpSpPr bwMode="auto">
          <a:xfrm>
            <a:off x="3063875" y="1449388"/>
            <a:ext cx="3019425" cy="1816100"/>
            <a:chOff x="1930" y="913"/>
            <a:chExt cx="1902" cy="1144"/>
          </a:xfrm>
        </p:grpSpPr>
        <p:grpSp>
          <p:nvGrpSpPr>
            <p:cNvPr id="23" name="Group 176"/>
            <p:cNvGrpSpPr>
              <a:grpSpLocks/>
            </p:cNvGrpSpPr>
            <p:nvPr/>
          </p:nvGrpSpPr>
          <p:grpSpPr bwMode="auto">
            <a:xfrm>
              <a:off x="1930" y="913"/>
              <a:ext cx="1902" cy="432"/>
              <a:chOff x="1930" y="913"/>
              <a:chExt cx="1902" cy="432"/>
            </a:xfrm>
          </p:grpSpPr>
          <p:sp>
            <p:nvSpPr>
              <p:cNvPr id="24727" name="Text Box 177"/>
              <p:cNvSpPr txBox="1">
                <a:spLocks noChangeArrowheads="1"/>
              </p:cNvSpPr>
              <p:nvPr/>
            </p:nvSpPr>
            <p:spPr bwMode="auto">
              <a:xfrm>
                <a:off x="3408" y="1025"/>
                <a:ext cx="424" cy="208"/>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800">
                    <a:solidFill>
                      <a:srgbClr val="FFFFFF"/>
                    </a:solidFill>
                  </a:rPr>
                  <a:t>2004</a:t>
                </a:r>
              </a:p>
            </p:txBody>
          </p:sp>
          <p:sp>
            <p:nvSpPr>
              <p:cNvPr id="24728" name="Text Box 178"/>
              <p:cNvSpPr txBox="1">
                <a:spLocks noChangeArrowheads="1"/>
              </p:cNvSpPr>
              <p:nvPr/>
            </p:nvSpPr>
            <p:spPr bwMode="auto">
              <a:xfrm>
                <a:off x="1930" y="1025"/>
                <a:ext cx="424" cy="208"/>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800">
                    <a:solidFill>
                      <a:srgbClr val="FFFFFF"/>
                    </a:solidFill>
                  </a:rPr>
                  <a:t>2002</a:t>
                </a:r>
              </a:p>
            </p:txBody>
          </p:sp>
          <p:sp>
            <p:nvSpPr>
              <p:cNvPr id="24729" name="Text Box 179"/>
              <p:cNvSpPr txBox="1">
                <a:spLocks noChangeArrowheads="1"/>
              </p:cNvSpPr>
              <p:nvPr/>
            </p:nvSpPr>
            <p:spPr bwMode="auto">
              <a:xfrm>
                <a:off x="2443" y="913"/>
                <a:ext cx="888" cy="432"/>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4400">
                    <a:solidFill>
                      <a:schemeClr val="tx1"/>
                    </a:solidFill>
                  </a:rPr>
                  <a:t>2003</a:t>
                </a:r>
              </a:p>
            </p:txBody>
          </p:sp>
        </p:grpSp>
        <p:sp>
          <p:nvSpPr>
            <p:cNvPr id="24725" name="Text Box 180"/>
            <p:cNvSpPr txBox="1">
              <a:spLocks noChangeArrowheads="1"/>
            </p:cNvSpPr>
            <p:nvPr/>
          </p:nvSpPr>
          <p:spPr bwMode="auto">
            <a:xfrm>
              <a:off x="2590" y="1590"/>
              <a:ext cx="611" cy="225"/>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2000">
                  <a:solidFill>
                    <a:schemeClr val="folHlink"/>
                  </a:solidFill>
                </a:rPr>
                <a:t>$18.9B</a:t>
              </a:r>
            </a:p>
          </p:txBody>
        </p:sp>
        <p:sp>
          <p:nvSpPr>
            <p:cNvPr id="24726" name="Text Box 181"/>
            <p:cNvSpPr txBox="1">
              <a:spLocks noChangeArrowheads="1"/>
            </p:cNvSpPr>
            <p:nvPr/>
          </p:nvSpPr>
          <p:spPr bwMode="auto">
            <a:xfrm>
              <a:off x="2600" y="1832"/>
              <a:ext cx="593" cy="225"/>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2000">
                  <a:solidFill>
                    <a:schemeClr val="folHlink"/>
                  </a:solidFill>
                </a:rPr>
                <a:t>34,466</a:t>
              </a:r>
            </a:p>
          </p:txBody>
        </p:sp>
      </p:grpSp>
      <p:grpSp>
        <p:nvGrpSpPr>
          <p:cNvPr id="24" name="Group 182"/>
          <p:cNvGrpSpPr>
            <a:grpSpLocks/>
          </p:cNvGrpSpPr>
          <p:nvPr/>
        </p:nvGrpSpPr>
        <p:grpSpPr bwMode="auto">
          <a:xfrm>
            <a:off x="3063875" y="1449388"/>
            <a:ext cx="3019425" cy="1816100"/>
            <a:chOff x="1930" y="913"/>
            <a:chExt cx="1902" cy="1144"/>
          </a:xfrm>
        </p:grpSpPr>
        <p:grpSp>
          <p:nvGrpSpPr>
            <p:cNvPr id="25" name="Group 183"/>
            <p:cNvGrpSpPr>
              <a:grpSpLocks/>
            </p:cNvGrpSpPr>
            <p:nvPr/>
          </p:nvGrpSpPr>
          <p:grpSpPr bwMode="auto">
            <a:xfrm>
              <a:off x="1930" y="913"/>
              <a:ext cx="1902" cy="432"/>
              <a:chOff x="1930" y="913"/>
              <a:chExt cx="1902" cy="432"/>
            </a:xfrm>
          </p:grpSpPr>
          <p:sp>
            <p:nvSpPr>
              <p:cNvPr id="24721" name="Text Box 184"/>
              <p:cNvSpPr txBox="1">
                <a:spLocks noChangeArrowheads="1"/>
              </p:cNvSpPr>
              <p:nvPr/>
            </p:nvSpPr>
            <p:spPr bwMode="auto">
              <a:xfrm>
                <a:off x="3408" y="1025"/>
                <a:ext cx="424" cy="208"/>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800">
                    <a:solidFill>
                      <a:srgbClr val="FFFFFF"/>
                    </a:solidFill>
                  </a:rPr>
                  <a:t>2005</a:t>
                </a:r>
              </a:p>
            </p:txBody>
          </p:sp>
          <p:sp>
            <p:nvSpPr>
              <p:cNvPr id="24722" name="Text Box 185"/>
              <p:cNvSpPr txBox="1">
                <a:spLocks noChangeArrowheads="1"/>
              </p:cNvSpPr>
              <p:nvPr/>
            </p:nvSpPr>
            <p:spPr bwMode="auto">
              <a:xfrm>
                <a:off x="1930" y="1025"/>
                <a:ext cx="424" cy="208"/>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800">
                    <a:solidFill>
                      <a:srgbClr val="FFFFFF"/>
                    </a:solidFill>
                  </a:rPr>
                  <a:t>2003</a:t>
                </a:r>
              </a:p>
            </p:txBody>
          </p:sp>
          <p:sp>
            <p:nvSpPr>
              <p:cNvPr id="24723" name="Text Box 186"/>
              <p:cNvSpPr txBox="1">
                <a:spLocks noChangeArrowheads="1"/>
              </p:cNvSpPr>
              <p:nvPr/>
            </p:nvSpPr>
            <p:spPr bwMode="auto">
              <a:xfrm>
                <a:off x="2443" y="913"/>
                <a:ext cx="888" cy="432"/>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4400">
                    <a:solidFill>
                      <a:schemeClr val="tx1"/>
                    </a:solidFill>
                  </a:rPr>
                  <a:t>2004</a:t>
                </a:r>
              </a:p>
            </p:txBody>
          </p:sp>
        </p:grpSp>
        <p:sp>
          <p:nvSpPr>
            <p:cNvPr id="24719" name="Text Box 187"/>
            <p:cNvSpPr txBox="1">
              <a:spLocks noChangeArrowheads="1"/>
            </p:cNvSpPr>
            <p:nvPr/>
          </p:nvSpPr>
          <p:spPr bwMode="auto">
            <a:xfrm>
              <a:off x="2656" y="1590"/>
              <a:ext cx="478" cy="225"/>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2000">
                  <a:solidFill>
                    <a:schemeClr val="folHlink"/>
                  </a:solidFill>
                </a:rPr>
                <a:t>$22B</a:t>
              </a:r>
            </a:p>
          </p:txBody>
        </p:sp>
        <p:sp>
          <p:nvSpPr>
            <p:cNvPr id="24720" name="Text Box 188"/>
            <p:cNvSpPr txBox="1">
              <a:spLocks noChangeArrowheads="1"/>
            </p:cNvSpPr>
            <p:nvPr/>
          </p:nvSpPr>
          <p:spPr bwMode="auto">
            <a:xfrm>
              <a:off x="2600" y="1832"/>
              <a:ext cx="593" cy="225"/>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2000">
                  <a:solidFill>
                    <a:schemeClr val="folHlink"/>
                  </a:solidFill>
                </a:rPr>
                <a:t>34,371</a:t>
              </a:r>
            </a:p>
          </p:txBody>
        </p:sp>
      </p:grpSp>
      <p:sp>
        <p:nvSpPr>
          <p:cNvPr id="24596" name="Rectangle 396"/>
          <p:cNvSpPr>
            <a:spLocks noChangeArrowheads="1"/>
          </p:cNvSpPr>
          <p:nvPr/>
        </p:nvSpPr>
        <p:spPr bwMode="auto">
          <a:xfrm>
            <a:off x="-10399713" y="3784600"/>
            <a:ext cx="1054100" cy="203200"/>
          </a:xfrm>
          <a:prstGeom prst="rect">
            <a:avLst/>
          </a:prstGeom>
          <a:noFill/>
          <a:ln w="19050" algn="ctr">
            <a:noFill/>
            <a:miter lim="800000"/>
            <a:headEnd/>
            <a:tailEnd/>
          </a:ln>
        </p:spPr>
        <p:txBody>
          <a:bodyPr wrap="none" lIns="82124" tIns="41061" rIns="82124" bIns="41061" anchor="ctr">
            <a:spAutoFit/>
          </a:bodyPr>
          <a:lstStyle/>
          <a:p>
            <a:pPr algn="ctr" eaLnBrk="0" hangingPunct="0">
              <a:lnSpc>
                <a:spcPct val="90000"/>
              </a:lnSpc>
            </a:pPr>
            <a:endParaRPr lang="en-US"/>
          </a:p>
        </p:txBody>
      </p:sp>
      <p:sp>
        <p:nvSpPr>
          <p:cNvPr id="24597" name="Text Box 426"/>
          <p:cNvSpPr txBox="1">
            <a:spLocks noChangeArrowheads="1"/>
          </p:cNvSpPr>
          <p:nvPr/>
        </p:nvSpPr>
        <p:spPr bwMode="auto">
          <a:xfrm>
            <a:off x="4394200" y="1201738"/>
            <a:ext cx="423863" cy="303212"/>
          </a:xfrm>
          <a:prstGeom prst="rect">
            <a:avLst/>
          </a:prstGeom>
          <a:noFill/>
          <a:ln w="19050" algn="ctr">
            <a:noFill/>
            <a:miter lim="800000"/>
            <a:headEnd/>
            <a:tailEnd/>
          </a:ln>
        </p:spPr>
        <p:txBody>
          <a:bodyPr wrap="none" lIns="82124" tIns="41061" rIns="82124" bIns="41061">
            <a:spAutoFit/>
          </a:bodyPr>
          <a:lstStyle/>
          <a:p>
            <a:pPr algn="ctr" defTabSz="814388" eaLnBrk="0" hangingPunct="0">
              <a:lnSpc>
                <a:spcPct val="90000"/>
              </a:lnSpc>
            </a:pPr>
            <a:r>
              <a:rPr lang="en-US" sz="1600">
                <a:solidFill>
                  <a:srgbClr val="969696"/>
                </a:solidFill>
              </a:rPr>
              <a:t>FY</a:t>
            </a:r>
          </a:p>
        </p:txBody>
      </p:sp>
      <p:grpSp>
        <p:nvGrpSpPr>
          <p:cNvPr id="26" name="Group 668"/>
          <p:cNvGrpSpPr>
            <a:grpSpLocks/>
          </p:cNvGrpSpPr>
          <p:nvPr/>
        </p:nvGrpSpPr>
        <p:grpSpPr bwMode="auto">
          <a:xfrm>
            <a:off x="-3175" y="3841750"/>
            <a:ext cx="18322925" cy="2725738"/>
            <a:chOff x="-2" y="2420"/>
            <a:chExt cx="11542" cy="1717"/>
          </a:xfrm>
        </p:grpSpPr>
        <p:grpSp>
          <p:nvGrpSpPr>
            <p:cNvPr id="27" name="Group 479"/>
            <p:cNvGrpSpPr>
              <a:grpSpLocks/>
            </p:cNvGrpSpPr>
            <p:nvPr/>
          </p:nvGrpSpPr>
          <p:grpSpPr bwMode="auto">
            <a:xfrm>
              <a:off x="5773" y="2420"/>
              <a:ext cx="5767" cy="1717"/>
              <a:chOff x="-7" y="2420"/>
              <a:chExt cx="5767" cy="1717"/>
            </a:xfrm>
          </p:grpSpPr>
          <p:sp>
            <p:nvSpPr>
              <p:cNvPr id="24638" name="Line 333"/>
              <p:cNvSpPr>
                <a:spLocks noChangeShapeType="1"/>
              </p:cNvSpPr>
              <p:nvPr/>
            </p:nvSpPr>
            <p:spPr bwMode="auto">
              <a:xfrm>
                <a:off x="-7" y="3217"/>
                <a:ext cx="5765" cy="0"/>
              </a:xfrm>
              <a:prstGeom prst="line">
                <a:avLst/>
              </a:prstGeom>
              <a:noFill/>
              <a:ln w="25400">
                <a:solidFill>
                  <a:srgbClr val="EE6804"/>
                </a:solidFill>
                <a:round/>
                <a:headEnd/>
                <a:tailEnd/>
              </a:ln>
            </p:spPr>
            <p:txBody>
              <a:bodyPr lIns="82124" tIns="41061" rIns="82124" bIns="41061" anchor="ctr">
                <a:spAutoFit/>
              </a:bodyPr>
              <a:lstStyle/>
              <a:p>
                <a:endParaRPr lang="en-US"/>
              </a:p>
            </p:txBody>
          </p:sp>
          <p:sp>
            <p:nvSpPr>
              <p:cNvPr id="24639" name="Line 334"/>
              <p:cNvSpPr>
                <a:spLocks noChangeShapeType="1"/>
              </p:cNvSpPr>
              <p:nvPr/>
            </p:nvSpPr>
            <p:spPr bwMode="auto">
              <a:xfrm>
                <a:off x="-7" y="2816"/>
                <a:ext cx="5765" cy="0"/>
              </a:xfrm>
              <a:prstGeom prst="line">
                <a:avLst/>
              </a:prstGeom>
              <a:noFill/>
              <a:ln w="25400">
                <a:solidFill>
                  <a:schemeClr val="hlink"/>
                </a:solidFill>
                <a:round/>
                <a:headEnd/>
                <a:tailEnd/>
              </a:ln>
            </p:spPr>
            <p:txBody>
              <a:bodyPr lIns="82124" tIns="41061" rIns="82124" bIns="41061" anchor="ctr">
                <a:spAutoFit/>
              </a:bodyPr>
              <a:lstStyle/>
              <a:p>
                <a:endParaRPr lang="en-US"/>
              </a:p>
            </p:txBody>
          </p:sp>
          <p:sp>
            <p:nvSpPr>
              <p:cNvPr id="24640" name="Text Box 335"/>
              <p:cNvSpPr txBox="1">
                <a:spLocks noChangeArrowheads="1"/>
              </p:cNvSpPr>
              <p:nvPr/>
            </p:nvSpPr>
            <p:spPr bwMode="auto">
              <a:xfrm>
                <a:off x="925" y="3722"/>
                <a:ext cx="1974" cy="415"/>
              </a:xfrm>
              <a:prstGeom prst="rect">
                <a:avLst/>
              </a:prstGeom>
              <a:noFill/>
              <a:ln w="9525" algn="ctr">
                <a:noFill/>
                <a:miter lim="800000"/>
                <a:headEnd/>
                <a:tailEnd/>
              </a:ln>
            </p:spPr>
            <p:txBody>
              <a:bodyPr lIns="82124" tIns="41061" rIns="82124" bIns="41061">
                <a:spAutoFit/>
              </a:bodyPr>
              <a:lstStyle/>
              <a:p>
                <a:pPr algn="l" defTabSz="814388" eaLnBrk="0" hangingPunct="0">
                  <a:lnSpc>
                    <a:spcPct val="90000"/>
                  </a:lnSpc>
                  <a:spcBef>
                    <a:spcPct val="50000"/>
                  </a:spcBef>
                </a:pPr>
                <a:r>
                  <a:rPr lang="en-US" sz="1400">
                    <a:solidFill>
                      <a:srgbClr val="FFFFFF"/>
                    </a:solidFill>
                  </a:rPr>
                  <a:t>20 years of innovation— </a:t>
                </a:r>
                <a:br>
                  <a:rPr lang="en-US" sz="1400">
                    <a:solidFill>
                      <a:srgbClr val="FFFFFF"/>
                    </a:solidFill>
                  </a:rPr>
                </a:br>
                <a:r>
                  <a:rPr lang="en-US" sz="1400">
                    <a:solidFill>
                      <a:srgbClr val="FFFFFF"/>
                    </a:solidFill>
                  </a:rPr>
                  <a:t>employees volunteer </a:t>
                </a:r>
                <a:br>
                  <a:rPr lang="en-US" sz="1400">
                    <a:solidFill>
                      <a:srgbClr val="FFFFFF"/>
                    </a:solidFill>
                  </a:rPr>
                </a:br>
                <a:r>
                  <a:rPr lang="en-US" sz="1400">
                    <a:solidFill>
                      <a:srgbClr val="FFFFFF"/>
                    </a:solidFill>
                  </a:rPr>
                  <a:t>‘20 years’ of community service </a:t>
                </a:r>
              </a:p>
            </p:txBody>
          </p:sp>
          <p:sp>
            <p:nvSpPr>
              <p:cNvPr id="24641" name="Text Box 336"/>
              <p:cNvSpPr txBox="1">
                <a:spLocks noChangeArrowheads="1"/>
              </p:cNvSpPr>
              <p:nvPr/>
            </p:nvSpPr>
            <p:spPr bwMode="auto">
              <a:xfrm>
                <a:off x="511" y="2420"/>
                <a:ext cx="2222" cy="294"/>
              </a:xfrm>
              <a:prstGeom prst="rect">
                <a:avLst/>
              </a:prstGeom>
              <a:noFill/>
              <a:ln w="9525" algn="ctr">
                <a:noFill/>
                <a:miter lim="800000"/>
                <a:headEnd/>
                <a:tailEnd/>
              </a:ln>
            </p:spPr>
            <p:txBody>
              <a:bodyPr lIns="82124" tIns="41061" rIns="82124" bIns="41061" anchor="b">
                <a:spAutoFit/>
              </a:bodyPr>
              <a:lstStyle/>
              <a:p>
                <a:pPr algn="l" defTabSz="814388" eaLnBrk="0" hangingPunct="0">
                  <a:lnSpc>
                    <a:spcPct val="90000"/>
                  </a:lnSpc>
                  <a:spcBef>
                    <a:spcPct val="50000"/>
                  </a:spcBef>
                </a:pPr>
                <a:r>
                  <a:rPr lang="en-US" sz="1400">
                    <a:solidFill>
                      <a:srgbClr val="FFFFFF"/>
                    </a:solidFill>
                  </a:rPr>
                  <a:t>Carrier Routing System (CRS-1)—</a:t>
                </a:r>
                <a:br>
                  <a:rPr lang="en-US" sz="1400">
                    <a:solidFill>
                      <a:srgbClr val="FFFFFF"/>
                    </a:solidFill>
                  </a:rPr>
                </a:br>
                <a:r>
                  <a:rPr lang="en-US" sz="1400">
                    <a:solidFill>
                      <a:srgbClr val="FFFFFF"/>
                    </a:solidFill>
                  </a:rPr>
                  <a:t>Significant routing innovation</a:t>
                </a:r>
                <a:endParaRPr lang="en-US" sz="1400"/>
              </a:p>
            </p:txBody>
          </p:sp>
          <p:grpSp>
            <p:nvGrpSpPr>
              <p:cNvPr id="28" name="Group 337"/>
              <p:cNvGrpSpPr>
                <a:grpSpLocks/>
              </p:cNvGrpSpPr>
              <p:nvPr/>
            </p:nvGrpSpPr>
            <p:grpSpPr bwMode="auto">
              <a:xfrm>
                <a:off x="1822" y="2732"/>
                <a:ext cx="786" cy="173"/>
                <a:chOff x="2172" y="3591"/>
                <a:chExt cx="786" cy="173"/>
              </a:xfrm>
            </p:grpSpPr>
            <p:sp>
              <p:nvSpPr>
                <p:cNvPr id="24716" name="AutoShape 338"/>
                <p:cNvSpPr>
                  <a:spLocks noChangeArrowheads="1"/>
                </p:cNvSpPr>
                <p:nvPr/>
              </p:nvSpPr>
              <p:spPr bwMode="auto">
                <a:xfrm>
                  <a:off x="2172" y="3594"/>
                  <a:ext cx="786" cy="162"/>
                </a:xfrm>
                <a:prstGeom prst="roundRect">
                  <a:avLst>
                    <a:gd name="adj" fmla="val 50000"/>
                  </a:avLst>
                </a:prstGeom>
                <a:solidFill>
                  <a:srgbClr val="000000"/>
                </a:solidFill>
                <a:ln w="25400" algn="ctr">
                  <a:solidFill>
                    <a:schemeClr val="hlink"/>
                  </a:solidFill>
                  <a:round/>
                  <a:headEnd/>
                  <a:tailEnd/>
                </a:ln>
              </p:spPr>
              <p:txBody>
                <a:bodyPr lIns="82124" tIns="41061" rIns="82124" bIns="41061" anchor="ctr">
                  <a:spAutoFit/>
                </a:bodyPr>
                <a:lstStyle/>
                <a:p>
                  <a:pPr algn="ctr" eaLnBrk="0" hangingPunct="0">
                    <a:lnSpc>
                      <a:spcPct val="90000"/>
                    </a:lnSpc>
                  </a:pPr>
                  <a:endParaRPr lang="en-US"/>
                </a:p>
              </p:txBody>
            </p:sp>
            <p:sp>
              <p:nvSpPr>
                <p:cNvPr id="24717" name="Text Box 339"/>
                <p:cNvSpPr txBox="1">
                  <a:spLocks noChangeArrowheads="1"/>
                </p:cNvSpPr>
                <p:nvPr/>
              </p:nvSpPr>
              <p:spPr bwMode="auto">
                <a:xfrm>
                  <a:off x="2256" y="3591"/>
                  <a:ext cx="619"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chemeClr val="hlink"/>
                      </a:solidFill>
                    </a:rPr>
                    <a:t>Innovation</a:t>
                  </a:r>
                </a:p>
              </p:txBody>
            </p:sp>
          </p:grpSp>
          <p:grpSp>
            <p:nvGrpSpPr>
              <p:cNvPr id="29" name="Group 340"/>
              <p:cNvGrpSpPr>
                <a:grpSpLocks/>
              </p:cNvGrpSpPr>
              <p:nvPr/>
            </p:nvGrpSpPr>
            <p:grpSpPr bwMode="auto">
              <a:xfrm>
                <a:off x="854" y="3131"/>
                <a:ext cx="786" cy="173"/>
                <a:chOff x="3126" y="3591"/>
                <a:chExt cx="786" cy="173"/>
              </a:xfrm>
            </p:grpSpPr>
            <p:sp>
              <p:nvSpPr>
                <p:cNvPr id="24714" name="AutoShape 341"/>
                <p:cNvSpPr>
                  <a:spLocks noChangeArrowheads="1"/>
                </p:cNvSpPr>
                <p:nvPr/>
              </p:nvSpPr>
              <p:spPr bwMode="auto">
                <a:xfrm>
                  <a:off x="3126" y="3594"/>
                  <a:ext cx="786" cy="162"/>
                </a:xfrm>
                <a:prstGeom prst="roundRect">
                  <a:avLst>
                    <a:gd name="adj" fmla="val 50000"/>
                  </a:avLst>
                </a:prstGeom>
                <a:solidFill>
                  <a:srgbClr val="000000"/>
                </a:solidFill>
                <a:ln w="25400" algn="ctr">
                  <a:solidFill>
                    <a:srgbClr val="EE6804"/>
                  </a:solidFill>
                  <a:round/>
                  <a:headEnd/>
                  <a:tailEnd/>
                </a:ln>
              </p:spPr>
              <p:txBody>
                <a:bodyPr lIns="82124" tIns="41061" rIns="82124" bIns="41061" anchor="ctr">
                  <a:spAutoFit/>
                </a:bodyPr>
                <a:lstStyle/>
                <a:p>
                  <a:pPr algn="ctr" eaLnBrk="0" hangingPunct="0">
                    <a:lnSpc>
                      <a:spcPct val="90000"/>
                    </a:lnSpc>
                  </a:pPr>
                  <a:endParaRPr lang="en-US"/>
                </a:p>
              </p:txBody>
            </p:sp>
            <p:sp>
              <p:nvSpPr>
                <p:cNvPr id="24715" name="Text Box 342"/>
                <p:cNvSpPr txBox="1">
                  <a:spLocks noChangeArrowheads="1"/>
                </p:cNvSpPr>
                <p:nvPr/>
              </p:nvSpPr>
              <p:spPr bwMode="auto">
                <a:xfrm>
                  <a:off x="3170" y="3591"/>
                  <a:ext cx="701"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EE6804"/>
                      </a:solidFill>
                    </a:rPr>
                    <a:t>Acquisitions</a:t>
                  </a:r>
                </a:p>
              </p:txBody>
            </p:sp>
          </p:grpSp>
          <p:grpSp>
            <p:nvGrpSpPr>
              <p:cNvPr id="30" name="Group 343"/>
              <p:cNvGrpSpPr>
                <a:grpSpLocks/>
              </p:cNvGrpSpPr>
              <p:nvPr/>
            </p:nvGrpSpPr>
            <p:grpSpPr bwMode="auto">
              <a:xfrm>
                <a:off x="2089" y="3137"/>
                <a:ext cx="1046" cy="156"/>
                <a:chOff x="17819" y="3133"/>
                <a:chExt cx="1459" cy="172"/>
              </a:xfrm>
            </p:grpSpPr>
            <p:sp>
              <p:nvSpPr>
                <p:cNvPr id="24711" name="Rectangle 344"/>
                <p:cNvSpPr>
                  <a:spLocks noChangeArrowheads="1"/>
                </p:cNvSpPr>
                <p:nvPr/>
              </p:nvSpPr>
              <p:spPr bwMode="auto">
                <a:xfrm>
                  <a:off x="17819" y="3133"/>
                  <a:ext cx="1459" cy="172"/>
                </a:xfrm>
                <a:prstGeom prst="rect">
                  <a:avLst/>
                </a:prstGeom>
                <a:solidFill>
                  <a:srgbClr val="000000"/>
                </a:soli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24712" name="Line 345"/>
                <p:cNvSpPr>
                  <a:spLocks noChangeShapeType="1"/>
                </p:cNvSpPr>
                <p:nvPr/>
              </p:nvSpPr>
              <p:spPr bwMode="auto">
                <a:xfrm>
                  <a:off x="17819" y="3133"/>
                  <a:ext cx="0" cy="165"/>
                </a:xfrm>
                <a:prstGeom prst="line">
                  <a:avLst/>
                </a:prstGeom>
                <a:noFill/>
                <a:ln w="12700">
                  <a:solidFill>
                    <a:srgbClr val="EE6804"/>
                  </a:solidFill>
                  <a:round/>
                  <a:headEnd/>
                  <a:tailEnd/>
                </a:ln>
              </p:spPr>
              <p:txBody>
                <a:bodyPr wrap="none" lIns="82124" tIns="41061" rIns="82124" bIns="41061" anchor="ctr">
                  <a:spAutoFit/>
                </a:bodyPr>
                <a:lstStyle/>
                <a:p>
                  <a:endParaRPr lang="en-US"/>
                </a:p>
              </p:txBody>
            </p:sp>
            <p:sp>
              <p:nvSpPr>
                <p:cNvPr id="24713" name="Line 346"/>
                <p:cNvSpPr>
                  <a:spLocks noChangeShapeType="1"/>
                </p:cNvSpPr>
                <p:nvPr/>
              </p:nvSpPr>
              <p:spPr bwMode="auto">
                <a:xfrm>
                  <a:off x="19278" y="3133"/>
                  <a:ext cx="0" cy="165"/>
                </a:xfrm>
                <a:prstGeom prst="line">
                  <a:avLst/>
                </a:prstGeom>
                <a:noFill/>
                <a:ln w="12700">
                  <a:solidFill>
                    <a:srgbClr val="EE6804"/>
                  </a:solidFill>
                  <a:round/>
                  <a:headEnd/>
                  <a:tailEnd/>
                </a:ln>
              </p:spPr>
              <p:txBody>
                <a:bodyPr wrap="none" lIns="82124" tIns="41061" rIns="82124" bIns="41061" anchor="ctr">
                  <a:spAutoFit/>
                </a:bodyPr>
                <a:lstStyle/>
                <a:p>
                  <a:endParaRPr lang="en-US"/>
                </a:p>
              </p:txBody>
            </p:sp>
          </p:grpSp>
          <p:grpSp>
            <p:nvGrpSpPr>
              <p:cNvPr id="31" name="Group 347"/>
              <p:cNvGrpSpPr>
                <a:grpSpLocks/>
              </p:cNvGrpSpPr>
              <p:nvPr/>
            </p:nvGrpSpPr>
            <p:grpSpPr bwMode="auto">
              <a:xfrm>
                <a:off x="2184" y="3066"/>
                <a:ext cx="852" cy="304"/>
                <a:chOff x="1566" y="3066"/>
                <a:chExt cx="852" cy="304"/>
              </a:xfrm>
            </p:grpSpPr>
            <p:sp>
              <p:nvSpPr>
                <p:cNvPr id="24709" name="Rectangle 348"/>
                <p:cNvSpPr>
                  <a:spLocks noChangeArrowheads="1"/>
                </p:cNvSpPr>
                <p:nvPr/>
              </p:nvSpPr>
              <p:spPr bwMode="auto">
                <a:xfrm>
                  <a:off x="1566" y="3066"/>
                  <a:ext cx="852" cy="304"/>
                </a:xfrm>
                <a:prstGeom prst="rect">
                  <a:avLst/>
                </a:prstGeom>
                <a:solidFill>
                  <a:srgbClr val="FFFFFF"/>
                </a:soli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pic>
              <p:nvPicPr>
                <p:cNvPr id="24710" name="Picture 349" descr="riverhead"/>
                <p:cNvPicPr>
                  <a:picLocks noChangeAspect="1" noChangeArrowheads="1"/>
                </p:cNvPicPr>
                <p:nvPr/>
              </p:nvPicPr>
              <p:blipFill>
                <a:blip r:embed="rId3" cstate="print"/>
                <a:srcRect/>
                <a:stretch>
                  <a:fillRect/>
                </a:stretch>
              </p:blipFill>
              <p:spPr bwMode="auto">
                <a:xfrm>
                  <a:off x="1681" y="3117"/>
                  <a:ext cx="620" cy="206"/>
                </a:xfrm>
                <a:prstGeom prst="rect">
                  <a:avLst/>
                </a:prstGeom>
                <a:noFill/>
                <a:ln w="9525">
                  <a:noFill/>
                  <a:miter lim="800000"/>
                  <a:headEnd/>
                  <a:tailEnd/>
                </a:ln>
              </p:spPr>
            </p:pic>
          </p:grpSp>
          <p:sp>
            <p:nvSpPr>
              <p:cNvPr id="24646" name="Text Box 350"/>
              <p:cNvSpPr txBox="1">
                <a:spLocks noChangeArrowheads="1"/>
              </p:cNvSpPr>
              <p:nvPr/>
            </p:nvSpPr>
            <p:spPr bwMode="auto">
              <a:xfrm>
                <a:off x="4638" y="2420"/>
                <a:ext cx="1122" cy="294"/>
              </a:xfrm>
              <a:prstGeom prst="rect">
                <a:avLst/>
              </a:prstGeom>
              <a:noFill/>
              <a:ln w="9525" algn="ctr">
                <a:noFill/>
                <a:miter lim="800000"/>
                <a:headEnd/>
                <a:tailEnd/>
              </a:ln>
            </p:spPr>
            <p:txBody>
              <a:bodyPr lIns="82124" tIns="41061" rIns="82124" bIns="41061" anchor="b">
                <a:spAutoFit/>
              </a:bodyPr>
              <a:lstStyle/>
              <a:p>
                <a:pPr algn="l" defTabSz="814388" eaLnBrk="0" hangingPunct="0">
                  <a:lnSpc>
                    <a:spcPct val="90000"/>
                  </a:lnSpc>
                  <a:spcBef>
                    <a:spcPct val="50000"/>
                  </a:spcBef>
                </a:pPr>
                <a:r>
                  <a:rPr lang="en-US" sz="1400">
                    <a:solidFill>
                      <a:schemeClr val="hlink"/>
                    </a:solidFill>
                  </a:rPr>
                  <a:t>Shipping Milestone:</a:t>
                </a:r>
                <a:r>
                  <a:rPr lang="en-US" sz="1400">
                    <a:solidFill>
                      <a:srgbClr val="FFFFFF"/>
                    </a:solidFill>
                  </a:rPr>
                  <a:t/>
                </a:r>
                <a:br>
                  <a:rPr lang="en-US" sz="1400">
                    <a:solidFill>
                      <a:srgbClr val="FFFFFF"/>
                    </a:solidFill>
                  </a:rPr>
                </a:br>
                <a:r>
                  <a:rPr lang="en-US" sz="1400">
                    <a:solidFill>
                      <a:srgbClr val="FFFFFF"/>
                    </a:solidFill>
                  </a:rPr>
                  <a:t>4M IP phones</a:t>
                </a:r>
              </a:p>
            </p:txBody>
          </p:sp>
          <p:grpSp>
            <p:nvGrpSpPr>
              <p:cNvPr id="1748096" name="Group 351"/>
              <p:cNvGrpSpPr>
                <a:grpSpLocks/>
              </p:cNvGrpSpPr>
              <p:nvPr/>
            </p:nvGrpSpPr>
            <p:grpSpPr bwMode="auto">
              <a:xfrm>
                <a:off x="4091" y="2553"/>
                <a:ext cx="528" cy="528"/>
                <a:chOff x="4403" y="2553"/>
                <a:chExt cx="528" cy="528"/>
              </a:xfrm>
            </p:grpSpPr>
            <p:grpSp>
              <p:nvGrpSpPr>
                <p:cNvPr id="1748097" name="Group 352"/>
                <p:cNvGrpSpPr>
                  <a:grpSpLocks/>
                </p:cNvGrpSpPr>
                <p:nvPr/>
              </p:nvGrpSpPr>
              <p:grpSpPr bwMode="auto">
                <a:xfrm>
                  <a:off x="4403" y="2553"/>
                  <a:ext cx="528" cy="528"/>
                  <a:chOff x="2457" y="3335"/>
                  <a:chExt cx="564" cy="564"/>
                </a:xfrm>
              </p:grpSpPr>
              <p:sp>
                <p:nvSpPr>
                  <p:cNvPr id="24707" name="Oval 353"/>
                  <p:cNvSpPr>
                    <a:spLocks noChangeArrowheads="1"/>
                  </p:cNvSpPr>
                  <p:nvPr/>
                </p:nvSpPr>
                <p:spPr bwMode="auto">
                  <a:xfrm>
                    <a:off x="2457" y="3335"/>
                    <a:ext cx="564" cy="564"/>
                  </a:xfrm>
                  <a:prstGeom prst="ellipse">
                    <a:avLst/>
                  </a:prstGeom>
                  <a:solidFill>
                    <a:srgbClr val="000000"/>
                  </a:solidFill>
                  <a:ln w="19050" algn="ctr">
                    <a:solidFill>
                      <a:schemeClr val="hlink"/>
                    </a:solidFill>
                    <a:round/>
                    <a:headEnd/>
                    <a:tailEnd/>
                  </a:ln>
                </p:spPr>
                <p:txBody>
                  <a:bodyPr lIns="82124" tIns="41061" rIns="82124" bIns="41061" anchor="ctr">
                    <a:spAutoFit/>
                  </a:bodyPr>
                  <a:lstStyle/>
                  <a:p>
                    <a:pPr algn="ctr" eaLnBrk="0" hangingPunct="0">
                      <a:lnSpc>
                        <a:spcPct val="90000"/>
                      </a:lnSpc>
                    </a:pPr>
                    <a:endParaRPr lang="en-US"/>
                  </a:p>
                </p:txBody>
              </p:sp>
              <p:sp>
                <p:nvSpPr>
                  <p:cNvPr id="24708" name="Oval 354"/>
                  <p:cNvSpPr>
                    <a:spLocks noChangeArrowheads="1"/>
                  </p:cNvSpPr>
                  <p:nvPr/>
                </p:nvSpPr>
                <p:spPr bwMode="auto">
                  <a:xfrm>
                    <a:off x="2495" y="3373"/>
                    <a:ext cx="488" cy="488"/>
                  </a:xfrm>
                  <a:prstGeom prst="ellipse">
                    <a:avLst/>
                  </a:prstGeom>
                  <a:noFill/>
                  <a:ln w="12700" algn="ctr">
                    <a:solidFill>
                      <a:srgbClr val="FFFFFF"/>
                    </a:solidFill>
                    <a:round/>
                    <a:headEnd/>
                    <a:tailEnd/>
                  </a:ln>
                </p:spPr>
                <p:txBody>
                  <a:bodyPr lIns="82124" tIns="41061" rIns="82124" bIns="41061" anchor="ctr">
                    <a:spAutoFit/>
                  </a:bodyPr>
                  <a:lstStyle/>
                  <a:p>
                    <a:pPr algn="ctr" eaLnBrk="0" hangingPunct="0">
                      <a:lnSpc>
                        <a:spcPct val="90000"/>
                      </a:lnSpc>
                    </a:pPr>
                    <a:endParaRPr lang="en-US"/>
                  </a:p>
                </p:txBody>
              </p:sp>
            </p:grpSp>
            <p:pic>
              <p:nvPicPr>
                <p:cNvPr id="24706" name="Picture 355" descr="phone"/>
                <p:cNvPicPr>
                  <a:picLocks noChangeAspect="1" noChangeArrowheads="1"/>
                </p:cNvPicPr>
                <p:nvPr/>
              </p:nvPicPr>
              <p:blipFill>
                <a:blip r:embed="rId4" cstate="print"/>
                <a:srcRect/>
                <a:stretch>
                  <a:fillRect/>
                </a:stretch>
              </p:blipFill>
              <p:spPr bwMode="auto">
                <a:xfrm>
                  <a:off x="4460" y="2618"/>
                  <a:ext cx="404" cy="380"/>
                </a:xfrm>
                <a:prstGeom prst="rect">
                  <a:avLst/>
                </a:prstGeom>
                <a:noFill/>
                <a:ln w="9525">
                  <a:noFill/>
                  <a:miter lim="800000"/>
                  <a:headEnd/>
                  <a:tailEnd/>
                </a:ln>
              </p:spPr>
            </p:pic>
          </p:grpSp>
          <p:grpSp>
            <p:nvGrpSpPr>
              <p:cNvPr id="1748098" name="Group 356"/>
              <p:cNvGrpSpPr>
                <a:grpSpLocks/>
              </p:cNvGrpSpPr>
              <p:nvPr/>
            </p:nvGrpSpPr>
            <p:grpSpPr bwMode="auto">
              <a:xfrm>
                <a:off x="146" y="2637"/>
                <a:ext cx="352" cy="352"/>
                <a:chOff x="2290" y="2810"/>
                <a:chExt cx="352" cy="352"/>
              </a:xfrm>
            </p:grpSpPr>
            <p:sp>
              <p:nvSpPr>
                <p:cNvPr id="24697" name="Oval 357"/>
                <p:cNvSpPr>
                  <a:spLocks noChangeArrowheads="1"/>
                </p:cNvSpPr>
                <p:nvPr/>
              </p:nvSpPr>
              <p:spPr bwMode="auto">
                <a:xfrm>
                  <a:off x="2416" y="2938"/>
                  <a:ext cx="96" cy="96"/>
                </a:xfrm>
                <a:prstGeom prst="ellipse">
                  <a:avLst/>
                </a:prstGeom>
                <a:solidFill>
                  <a:srgbClr val="000000"/>
                </a:solidFill>
                <a:ln w="19050" algn="ctr">
                  <a:solidFill>
                    <a:schemeClr val="hlink"/>
                  </a:solidFill>
                  <a:round/>
                  <a:headEnd/>
                  <a:tailEnd/>
                </a:ln>
              </p:spPr>
              <p:txBody>
                <a:bodyPr lIns="82124" tIns="41061" rIns="82124" bIns="41061" anchor="ctr">
                  <a:spAutoFit/>
                </a:bodyPr>
                <a:lstStyle/>
                <a:p>
                  <a:pPr algn="ctr" eaLnBrk="0" hangingPunct="0">
                    <a:lnSpc>
                      <a:spcPct val="90000"/>
                    </a:lnSpc>
                  </a:pPr>
                  <a:endParaRPr lang="en-US"/>
                </a:p>
              </p:txBody>
            </p:sp>
            <p:sp>
              <p:nvSpPr>
                <p:cNvPr id="24698" name="Oval 358"/>
                <p:cNvSpPr>
                  <a:spLocks noChangeArrowheads="1"/>
                </p:cNvSpPr>
                <p:nvPr/>
              </p:nvSpPr>
              <p:spPr bwMode="auto">
                <a:xfrm>
                  <a:off x="2290" y="2810"/>
                  <a:ext cx="352" cy="352"/>
                </a:xfrm>
                <a:prstGeom prst="ellipse">
                  <a:avLst/>
                </a:prstGeom>
                <a:solidFill>
                  <a:srgbClr val="000000"/>
                </a:solidFill>
                <a:ln w="25400" algn="ctr">
                  <a:solidFill>
                    <a:schemeClr val="hlink"/>
                  </a:solidFill>
                  <a:round/>
                  <a:headEnd/>
                  <a:tailEnd/>
                </a:ln>
              </p:spPr>
              <p:txBody>
                <a:bodyPr lIns="82124" tIns="41061" rIns="82124" bIns="41061" anchor="ctr">
                  <a:spAutoFit/>
                </a:bodyPr>
                <a:lstStyle/>
                <a:p>
                  <a:pPr algn="ctr" eaLnBrk="0" hangingPunct="0">
                    <a:lnSpc>
                      <a:spcPct val="90000"/>
                    </a:lnSpc>
                  </a:pPr>
                  <a:endParaRPr lang="en-US"/>
                </a:p>
              </p:txBody>
            </p:sp>
            <p:sp>
              <p:nvSpPr>
                <p:cNvPr id="24699" name="AutoShape 359"/>
                <p:cNvSpPr>
                  <a:spLocks noChangeArrowheads="1"/>
                </p:cNvSpPr>
                <p:nvPr/>
              </p:nvSpPr>
              <p:spPr bwMode="auto">
                <a:xfrm rot="-5400000">
                  <a:off x="2341" y="2996"/>
                  <a:ext cx="144" cy="88"/>
                </a:xfrm>
                <a:prstGeom prst="parallelogram">
                  <a:avLst>
                    <a:gd name="adj" fmla="val 43689"/>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24700" name="AutoShape 360"/>
                <p:cNvSpPr>
                  <a:spLocks noChangeArrowheads="1"/>
                </p:cNvSpPr>
                <p:nvPr/>
              </p:nvSpPr>
              <p:spPr bwMode="auto">
                <a:xfrm rot="5400000" flipH="1">
                  <a:off x="2429" y="2996"/>
                  <a:ext cx="144" cy="88"/>
                </a:xfrm>
                <a:prstGeom prst="parallelogram">
                  <a:avLst>
                    <a:gd name="adj" fmla="val 43689"/>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24701" name="AutoShape 361"/>
                <p:cNvSpPr>
                  <a:spLocks noChangeArrowheads="1"/>
                </p:cNvSpPr>
                <p:nvPr/>
              </p:nvSpPr>
              <p:spPr bwMode="auto">
                <a:xfrm rot="7818356" flipH="1">
                  <a:off x="2472" y="2871"/>
                  <a:ext cx="105" cy="96"/>
                </a:xfrm>
                <a:prstGeom prst="parallelogram">
                  <a:avLst>
                    <a:gd name="adj" fmla="val 29202"/>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24702" name="AutoShape 362"/>
                <p:cNvSpPr>
                  <a:spLocks noChangeArrowheads="1"/>
                </p:cNvSpPr>
                <p:nvPr/>
              </p:nvSpPr>
              <p:spPr bwMode="auto">
                <a:xfrm rot="-5400000">
                  <a:off x="2356" y="3004"/>
                  <a:ext cx="113" cy="71"/>
                </a:xfrm>
                <a:prstGeom prst="parallelogram">
                  <a:avLst>
                    <a:gd name="adj" fmla="val 42493"/>
                  </a:avLst>
                </a:prstGeom>
                <a:solidFill>
                  <a:srgbClr val="000000"/>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24703" name="AutoShape 363"/>
                <p:cNvSpPr>
                  <a:spLocks noChangeArrowheads="1"/>
                </p:cNvSpPr>
                <p:nvPr/>
              </p:nvSpPr>
              <p:spPr bwMode="auto">
                <a:xfrm rot="7818356" flipH="1">
                  <a:off x="2486" y="2881"/>
                  <a:ext cx="79" cy="75"/>
                </a:xfrm>
                <a:prstGeom prst="parallelogram">
                  <a:avLst>
                    <a:gd name="adj" fmla="val 28123"/>
                  </a:avLst>
                </a:prstGeom>
                <a:solidFill>
                  <a:srgbClr val="000000"/>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24704" name="AutoShape 364"/>
                <p:cNvSpPr>
                  <a:spLocks noChangeArrowheads="1"/>
                </p:cNvSpPr>
                <p:nvPr/>
              </p:nvSpPr>
              <p:spPr bwMode="auto">
                <a:xfrm>
                  <a:off x="2395" y="2864"/>
                  <a:ext cx="117" cy="112"/>
                </a:xfrm>
                <a:prstGeom prst="upArrow">
                  <a:avLst>
                    <a:gd name="adj1" fmla="val 50204"/>
                    <a:gd name="adj2" fmla="val 52671"/>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grpSp>
          <p:sp>
            <p:nvSpPr>
              <p:cNvPr id="24649" name="Text Box 365"/>
              <p:cNvSpPr txBox="1">
                <a:spLocks noChangeArrowheads="1"/>
              </p:cNvSpPr>
              <p:nvPr/>
            </p:nvSpPr>
            <p:spPr bwMode="auto">
              <a:xfrm>
                <a:off x="3677" y="3722"/>
                <a:ext cx="1734" cy="294"/>
              </a:xfrm>
              <a:prstGeom prst="rect">
                <a:avLst/>
              </a:prstGeom>
              <a:noFill/>
              <a:ln w="9525" algn="ctr">
                <a:noFill/>
                <a:miter lim="800000"/>
                <a:headEnd/>
                <a:tailEnd/>
              </a:ln>
            </p:spPr>
            <p:txBody>
              <a:bodyPr lIns="82124" tIns="41061" rIns="82124" bIns="41061">
                <a:spAutoFit/>
              </a:bodyPr>
              <a:lstStyle/>
              <a:p>
                <a:pPr algn="l" defTabSz="814388" eaLnBrk="0" hangingPunct="0">
                  <a:lnSpc>
                    <a:spcPct val="90000"/>
                  </a:lnSpc>
                  <a:spcBef>
                    <a:spcPct val="50000"/>
                  </a:spcBef>
                </a:pPr>
                <a:r>
                  <a:rPr lang="en-US" sz="1400">
                    <a:solidFill>
                      <a:srgbClr val="FFFFFF"/>
                    </a:solidFill>
                  </a:rPr>
                  <a:t>Reorganize to better serve emerging market countries</a:t>
                </a:r>
              </a:p>
            </p:txBody>
          </p:sp>
          <p:grpSp>
            <p:nvGrpSpPr>
              <p:cNvPr id="1748099" name="Group 366"/>
              <p:cNvGrpSpPr>
                <a:grpSpLocks/>
              </p:cNvGrpSpPr>
              <p:nvPr/>
            </p:nvGrpSpPr>
            <p:grpSpPr bwMode="auto">
              <a:xfrm>
                <a:off x="3069" y="3296"/>
                <a:ext cx="656" cy="662"/>
                <a:chOff x="3074" y="3296"/>
                <a:chExt cx="656" cy="662"/>
              </a:xfrm>
            </p:grpSpPr>
            <p:sp>
              <p:nvSpPr>
                <p:cNvPr id="24691" name="Oval 367"/>
                <p:cNvSpPr>
                  <a:spLocks noChangeArrowheads="1"/>
                </p:cNvSpPr>
                <p:nvPr/>
              </p:nvSpPr>
              <p:spPr bwMode="auto">
                <a:xfrm>
                  <a:off x="3137" y="3363"/>
                  <a:ext cx="528" cy="528"/>
                </a:xfrm>
                <a:prstGeom prst="ellipse">
                  <a:avLst/>
                </a:prstGeom>
                <a:solidFill>
                  <a:srgbClr val="000000"/>
                </a:solidFill>
                <a:ln w="19050" algn="ctr">
                  <a:noFill/>
                  <a:round/>
                  <a:headEnd/>
                  <a:tailEnd/>
                </a:ln>
              </p:spPr>
              <p:txBody>
                <a:bodyPr lIns="82124" tIns="41061" rIns="82124" bIns="41061" anchor="ctr">
                  <a:spAutoFit/>
                </a:bodyPr>
                <a:lstStyle/>
                <a:p>
                  <a:pPr algn="ctr" eaLnBrk="0" hangingPunct="0">
                    <a:lnSpc>
                      <a:spcPct val="90000"/>
                    </a:lnSpc>
                  </a:pPr>
                  <a:endParaRPr lang="en-US"/>
                </a:p>
              </p:txBody>
            </p:sp>
            <p:grpSp>
              <p:nvGrpSpPr>
                <p:cNvPr id="1748100" name="Group 368"/>
                <p:cNvGrpSpPr>
                  <a:grpSpLocks/>
                </p:cNvGrpSpPr>
                <p:nvPr/>
              </p:nvGrpSpPr>
              <p:grpSpPr bwMode="auto">
                <a:xfrm>
                  <a:off x="3074" y="3296"/>
                  <a:ext cx="656" cy="662"/>
                  <a:chOff x="3074" y="3296"/>
                  <a:chExt cx="656" cy="662"/>
                </a:xfrm>
              </p:grpSpPr>
              <p:pic>
                <p:nvPicPr>
                  <p:cNvPr id="24694" name="Picture 369"/>
                  <p:cNvPicPr>
                    <a:picLocks noChangeAspect="1" noChangeArrowheads="1"/>
                  </p:cNvPicPr>
                  <p:nvPr/>
                </p:nvPicPr>
                <p:blipFill>
                  <a:blip r:embed="rId5" cstate="print"/>
                  <a:srcRect l="34013" t="34702" r="30612" b="8582"/>
                  <a:stretch>
                    <a:fillRect/>
                  </a:stretch>
                </p:blipFill>
                <p:spPr bwMode="auto">
                  <a:xfrm>
                    <a:off x="3161" y="3399"/>
                    <a:ext cx="468" cy="456"/>
                  </a:xfrm>
                  <a:prstGeom prst="rect">
                    <a:avLst/>
                  </a:prstGeom>
                  <a:noFill/>
                  <a:ln w="19050" algn="ctr">
                    <a:noFill/>
                    <a:miter lim="800000"/>
                    <a:headEnd/>
                    <a:tailEnd/>
                  </a:ln>
                </p:spPr>
              </p:pic>
              <p:sp>
                <p:nvSpPr>
                  <p:cNvPr id="24695" name="AutoShape 370"/>
                  <p:cNvSpPr>
                    <a:spLocks noChangeArrowheads="1"/>
                  </p:cNvSpPr>
                  <p:nvPr/>
                </p:nvSpPr>
                <p:spPr bwMode="auto">
                  <a:xfrm>
                    <a:off x="3074" y="3296"/>
                    <a:ext cx="656" cy="66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1 w 21600"/>
                      <a:gd name="T25" fmla="*/ 3165 h 21600"/>
                      <a:gd name="T26" fmla="*/ 18439 w 21600"/>
                      <a:gd name="T27" fmla="*/ 1843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227" y="10800"/>
                        </a:moveTo>
                        <a:cubicBezTo>
                          <a:pt x="3227" y="14982"/>
                          <a:pt x="6618" y="18373"/>
                          <a:pt x="10800" y="18373"/>
                        </a:cubicBezTo>
                        <a:cubicBezTo>
                          <a:pt x="14982" y="18373"/>
                          <a:pt x="18373" y="14982"/>
                          <a:pt x="18373" y="10800"/>
                        </a:cubicBezTo>
                        <a:cubicBezTo>
                          <a:pt x="18373" y="6618"/>
                          <a:pt x="14982" y="3227"/>
                          <a:pt x="10800" y="3227"/>
                        </a:cubicBezTo>
                        <a:cubicBezTo>
                          <a:pt x="6618" y="3227"/>
                          <a:pt x="3227" y="6618"/>
                          <a:pt x="3227" y="10800"/>
                        </a:cubicBezTo>
                        <a:close/>
                      </a:path>
                    </a:pathLst>
                  </a:custGeom>
                  <a:solidFill>
                    <a:srgbClr val="000000"/>
                  </a:solidFill>
                  <a:ln w="19050" algn="ctr">
                    <a:noFill/>
                    <a:round/>
                    <a:headEnd/>
                    <a:tailEnd/>
                  </a:ln>
                </p:spPr>
                <p:txBody>
                  <a:bodyPr lIns="82124" tIns="41061" rIns="82124" bIns="41061" anchor="ctr">
                    <a:spAutoFit/>
                  </a:bodyPr>
                  <a:lstStyle/>
                  <a:p>
                    <a:endParaRPr lang="en-US"/>
                  </a:p>
                </p:txBody>
              </p:sp>
              <p:sp>
                <p:nvSpPr>
                  <p:cNvPr id="24696" name="Oval 371"/>
                  <p:cNvSpPr>
                    <a:spLocks noChangeArrowheads="1"/>
                  </p:cNvSpPr>
                  <p:nvPr/>
                </p:nvSpPr>
                <p:spPr bwMode="auto">
                  <a:xfrm>
                    <a:off x="3173" y="3399"/>
                    <a:ext cx="456" cy="456"/>
                  </a:xfrm>
                  <a:prstGeom prst="ellipse">
                    <a:avLst/>
                  </a:prstGeom>
                  <a:noFill/>
                  <a:ln w="12700" algn="ctr">
                    <a:solidFill>
                      <a:srgbClr val="FFFFFF"/>
                    </a:solidFill>
                    <a:round/>
                    <a:headEnd/>
                    <a:tailEnd/>
                  </a:ln>
                </p:spPr>
                <p:txBody>
                  <a:bodyPr lIns="82124" tIns="41061" rIns="82124" bIns="41061" anchor="ctr">
                    <a:spAutoFit/>
                  </a:bodyPr>
                  <a:lstStyle/>
                  <a:p>
                    <a:pPr algn="ctr" eaLnBrk="0" hangingPunct="0">
                      <a:lnSpc>
                        <a:spcPct val="90000"/>
                      </a:lnSpc>
                    </a:pPr>
                    <a:endParaRPr lang="en-US"/>
                  </a:p>
                </p:txBody>
              </p:sp>
            </p:grpSp>
            <p:sp>
              <p:nvSpPr>
                <p:cNvPr id="24693" name="Oval 372"/>
                <p:cNvSpPr>
                  <a:spLocks noChangeArrowheads="1"/>
                </p:cNvSpPr>
                <p:nvPr/>
              </p:nvSpPr>
              <p:spPr bwMode="auto">
                <a:xfrm>
                  <a:off x="3137" y="3363"/>
                  <a:ext cx="528" cy="528"/>
                </a:xfrm>
                <a:prstGeom prst="ellipse">
                  <a:avLst/>
                </a:prstGeom>
                <a:noFill/>
                <a:ln w="19050" algn="ctr">
                  <a:solidFill>
                    <a:srgbClr val="A0C02A"/>
                  </a:solidFill>
                  <a:round/>
                  <a:headEnd/>
                  <a:tailEnd/>
                </a:ln>
              </p:spPr>
              <p:txBody>
                <a:bodyPr lIns="82124" tIns="41061" rIns="82124" bIns="41061" anchor="ctr">
                  <a:spAutoFit/>
                </a:bodyPr>
                <a:lstStyle/>
                <a:p>
                  <a:pPr algn="ctr" eaLnBrk="0" hangingPunct="0">
                    <a:lnSpc>
                      <a:spcPct val="90000"/>
                    </a:lnSpc>
                  </a:pPr>
                  <a:endParaRPr lang="en-US"/>
                </a:p>
              </p:txBody>
            </p:sp>
          </p:grpSp>
          <p:sp>
            <p:nvSpPr>
              <p:cNvPr id="24651" name="Line 373"/>
              <p:cNvSpPr>
                <a:spLocks noChangeShapeType="1"/>
              </p:cNvSpPr>
              <p:nvPr/>
            </p:nvSpPr>
            <p:spPr bwMode="auto">
              <a:xfrm>
                <a:off x="3660" y="3623"/>
                <a:ext cx="2098" cy="0"/>
              </a:xfrm>
              <a:prstGeom prst="line">
                <a:avLst/>
              </a:prstGeom>
              <a:noFill/>
              <a:ln w="25400">
                <a:solidFill>
                  <a:srgbClr val="A0C02A"/>
                </a:solidFill>
                <a:round/>
                <a:headEnd/>
                <a:tailEnd/>
              </a:ln>
            </p:spPr>
            <p:txBody>
              <a:bodyPr lIns="82124" tIns="41061" rIns="82124" bIns="41061" anchor="ctr">
                <a:spAutoFit/>
              </a:bodyPr>
              <a:lstStyle/>
              <a:p>
                <a:endParaRPr lang="en-US"/>
              </a:p>
            </p:txBody>
          </p:sp>
          <p:sp>
            <p:nvSpPr>
              <p:cNvPr id="24652" name="Line 374"/>
              <p:cNvSpPr>
                <a:spLocks noChangeShapeType="1"/>
              </p:cNvSpPr>
              <p:nvPr/>
            </p:nvSpPr>
            <p:spPr bwMode="auto">
              <a:xfrm>
                <a:off x="-7" y="3623"/>
                <a:ext cx="3139" cy="0"/>
              </a:xfrm>
              <a:prstGeom prst="line">
                <a:avLst/>
              </a:prstGeom>
              <a:noFill/>
              <a:ln w="25400">
                <a:solidFill>
                  <a:srgbClr val="A0C02A"/>
                </a:solidFill>
                <a:round/>
                <a:headEnd/>
                <a:tailEnd/>
              </a:ln>
            </p:spPr>
            <p:txBody>
              <a:bodyPr lIns="82124" tIns="41061" rIns="82124" bIns="41061" anchor="ctr">
                <a:spAutoFit/>
              </a:bodyPr>
              <a:lstStyle/>
              <a:p>
                <a:endParaRPr lang="en-US"/>
              </a:p>
            </p:txBody>
          </p:sp>
          <p:grpSp>
            <p:nvGrpSpPr>
              <p:cNvPr id="1748101" name="Group 375"/>
              <p:cNvGrpSpPr>
                <a:grpSpLocks/>
              </p:cNvGrpSpPr>
              <p:nvPr/>
            </p:nvGrpSpPr>
            <p:grpSpPr bwMode="auto">
              <a:xfrm>
                <a:off x="4775" y="3537"/>
                <a:ext cx="786" cy="173"/>
                <a:chOff x="762" y="3429"/>
                <a:chExt cx="786" cy="173"/>
              </a:xfrm>
            </p:grpSpPr>
            <p:sp>
              <p:nvSpPr>
                <p:cNvPr id="24689" name="AutoShape 376"/>
                <p:cNvSpPr>
                  <a:spLocks noChangeArrowheads="1"/>
                </p:cNvSpPr>
                <p:nvPr/>
              </p:nvSpPr>
              <p:spPr bwMode="auto">
                <a:xfrm>
                  <a:off x="762" y="3434"/>
                  <a:ext cx="786" cy="162"/>
                </a:xfrm>
                <a:prstGeom prst="roundRect">
                  <a:avLst>
                    <a:gd name="adj" fmla="val 50000"/>
                  </a:avLst>
                </a:prstGeom>
                <a:solidFill>
                  <a:srgbClr val="000000"/>
                </a:solidFill>
                <a:ln w="25400" algn="ctr">
                  <a:solidFill>
                    <a:srgbClr val="A0C02A"/>
                  </a:solidFill>
                  <a:round/>
                  <a:headEnd/>
                  <a:tailEnd/>
                </a:ln>
              </p:spPr>
              <p:txBody>
                <a:bodyPr lIns="82124" tIns="41061" rIns="82124" bIns="41061" anchor="ctr">
                  <a:spAutoFit/>
                </a:bodyPr>
                <a:lstStyle/>
                <a:p>
                  <a:pPr algn="ctr" eaLnBrk="0" hangingPunct="0">
                    <a:lnSpc>
                      <a:spcPct val="90000"/>
                    </a:lnSpc>
                  </a:pPr>
                  <a:endParaRPr lang="en-US"/>
                </a:p>
              </p:txBody>
            </p:sp>
            <p:sp>
              <p:nvSpPr>
                <p:cNvPr id="24690" name="Text Box 377"/>
                <p:cNvSpPr txBox="1">
                  <a:spLocks noChangeArrowheads="1"/>
                </p:cNvSpPr>
                <p:nvPr/>
              </p:nvSpPr>
              <p:spPr bwMode="auto">
                <a:xfrm>
                  <a:off x="966" y="3429"/>
                  <a:ext cx="377"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A0C02A"/>
                      </a:solidFill>
                    </a:rPr>
                    <a:t>Facts</a:t>
                  </a:r>
                </a:p>
              </p:txBody>
            </p:sp>
          </p:grpSp>
          <p:grpSp>
            <p:nvGrpSpPr>
              <p:cNvPr id="1748102" name="Group 378"/>
              <p:cNvGrpSpPr>
                <a:grpSpLocks/>
              </p:cNvGrpSpPr>
              <p:nvPr/>
            </p:nvGrpSpPr>
            <p:grpSpPr bwMode="auto">
              <a:xfrm>
                <a:off x="361" y="3335"/>
                <a:ext cx="564" cy="564"/>
                <a:chOff x="2271" y="3335"/>
                <a:chExt cx="564" cy="564"/>
              </a:xfrm>
            </p:grpSpPr>
            <p:grpSp>
              <p:nvGrpSpPr>
                <p:cNvPr id="1748103" name="Group 379"/>
                <p:cNvGrpSpPr>
                  <a:grpSpLocks/>
                </p:cNvGrpSpPr>
                <p:nvPr/>
              </p:nvGrpSpPr>
              <p:grpSpPr bwMode="auto">
                <a:xfrm>
                  <a:off x="2271" y="3335"/>
                  <a:ext cx="564" cy="564"/>
                  <a:chOff x="2457" y="3335"/>
                  <a:chExt cx="564" cy="564"/>
                </a:xfrm>
              </p:grpSpPr>
              <p:sp>
                <p:nvSpPr>
                  <p:cNvPr id="24687" name="Oval 380"/>
                  <p:cNvSpPr>
                    <a:spLocks noChangeArrowheads="1"/>
                  </p:cNvSpPr>
                  <p:nvPr/>
                </p:nvSpPr>
                <p:spPr bwMode="auto">
                  <a:xfrm>
                    <a:off x="2457" y="3335"/>
                    <a:ext cx="564" cy="564"/>
                  </a:xfrm>
                  <a:prstGeom prst="ellipse">
                    <a:avLst/>
                  </a:prstGeom>
                  <a:solidFill>
                    <a:srgbClr val="000000"/>
                  </a:solidFill>
                  <a:ln w="19050" algn="ctr">
                    <a:solidFill>
                      <a:srgbClr val="A0C02A"/>
                    </a:solidFill>
                    <a:round/>
                    <a:headEnd/>
                    <a:tailEnd/>
                  </a:ln>
                </p:spPr>
                <p:txBody>
                  <a:bodyPr lIns="82124" tIns="41061" rIns="82124" bIns="41061" anchor="ctr">
                    <a:spAutoFit/>
                  </a:bodyPr>
                  <a:lstStyle/>
                  <a:p>
                    <a:pPr algn="ctr" eaLnBrk="0" hangingPunct="0">
                      <a:lnSpc>
                        <a:spcPct val="90000"/>
                      </a:lnSpc>
                    </a:pPr>
                    <a:endParaRPr lang="en-US"/>
                  </a:p>
                </p:txBody>
              </p:sp>
              <p:sp>
                <p:nvSpPr>
                  <p:cNvPr id="24688" name="Oval 381"/>
                  <p:cNvSpPr>
                    <a:spLocks noChangeArrowheads="1"/>
                  </p:cNvSpPr>
                  <p:nvPr/>
                </p:nvSpPr>
                <p:spPr bwMode="auto">
                  <a:xfrm>
                    <a:off x="2495" y="3373"/>
                    <a:ext cx="488" cy="488"/>
                  </a:xfrm>
                  <a:prstGeom prst="ellipse">
                    <a:avLst/>
                  </a:prstGeom>
                  <a:noFill/>
                  <a:ln w="12700" algn="ctr">
                    <a:solidFill>
                      <a:srgbClr val="FFFFFF"/>
                    </a:solidFill>
                    <a:round/>
                    <a:headEnd/>
                    <a:tailEnd/>
                  </a:ln>
                </p:spPr>
                <p:txBody>
                  <a:bodyPr lIns="82124" tIns="41061" rIns="82124" bIns="41061" anchor="ctr">
                    <a:spAutoFit/>
                  </a:bodyPr>
                  <a:lstStyle/>
                  <a:p>
                    <a:pPr algn="ctr" eaLnBrk="0" hangingPunct="0">
                      <a:lnSpc>
                        <a:spcPct val="90000"/>
                      </a:lnSpc>
                    </a:pPr>
                    <a:endParaRPr lang="en-US"/>
                  </a:p>
                </p:txBody>
              </p:sp>
            </p:grpSp>
            <p:grpSp>
              <p:nvGrpSpPr>
                <p:cNvPr id="1748104" name="Group 382"/>
                <p:cNvGrpSpPr>
                  <a:grpSpLocks/>
                </p:cNvGrpSpPr>
                <p:nvPr/>
              </p:nvGrpSpPr>
              <p:grpSpPr bwMode="auto">
                <a:xfrm>
                  <a:off x="2492" y="3426"/>
                  <a:ext cx="116" cy="185"/>
                  <a:chOff x="1081" y="150"/>
                  <a:chExt cx="170" cy="288"/>
                </a:xfrm>
              </p:grpSpPr>
              <p:grpSp>
                <p:nvGrpSpPr>
                  <p:cNvPr id="1748105" name="Group 383"/>
                  <p:cNvGrpSpPr>
                    <a:grpSpLocks/>
                  </p:cNvGrpSpPr>
                  <p:nvPr/>
                </p:nvGrpSpPr>
                <p:grpSpPr bwMode="auto">
                  <a:xfrm>
                    <a:off x="1081" y="150"/>
                    <a:ext cx="56" cy="288"/>
                    <a:chOff x="1411" y="60"/>
                    <a:chExt cx="126" cy="648"/>
                  </a:xfrm>
                </p:grpSpPr>
                <p:sp>
                  <p:nvSpPr>
                    <p:cNvPr id="24685" name="Rectangle 384"/>
                    <p:cNvSpPr>
                      <a:spLocks noChangeArrowheads="1"/>
                    </p:cNvSpPr>
                    <p:nvPr/>
                  </p:nvSpPr>
                  <p:spPr bwMode="auto">
                    <a:xfrm>
                      <a:off x="1452" y="282"/>
                      <a:ext cx="56" cy="426"/>
                    </a:xfrm>
                    <a:prstGeom prst="rect">
                      <a:avLst/>
                    </a:prstGeom>
                    <a:solidFill>
                      <a:srgbClr val="FFFFFF"/>
                    </a:solidFill>
                    <a:ln w="19050" algn="ctr">
                      <a:noFill/>
                      <a:miter lim="800000"/>
                      <a:headEnd/>
                      <a:tailEnd/>
                    </a:ln>
                  </p:spPr>
                  <p:txBody>
                    <a:bodyPr wrap="none" lIns="82124" tIns="41061" rIns="82124" bIns="41061" anchor="ctr">
                      <a:spAutoFit/>
                    </a:bodyPr>
                    <a:lstStyle/>
                    <a:p>
                      <a:pPr algn="ctr" eaLnBrk="0" hangingPunct="0">
                        <a:lnSpc>
                          <a:spcPct val="90000"/>
                        </a:lnSpc>
                      </a:pPr>
                      <a:endParaRPr lang="en-US"/>
                    </a:p>
                  </p:txBody>
                </p:sp>
                <p:sp>
                  <p:nvSpPr>
                    <p:cNvPr id="24686" name="Freeform 385"/>
                    <p:cNvSpPr>
                      <a:spLocks/>
                    </p:cNvSpPr>
                    <p:nvPr/>
                  </p:nvSpPr>
                  <p:spPr bwMode="auto">
                    <a:xfrm>
                      <a:off x="1411" y="60"/>
                      <a:ext cx="126" cy="188"/>
                    </a:xfrm>
                    <a:custGeom>
                      <a:avLst/>
                      <a:gdLst>
                        <a:gd name="T0" fmla="*/ 48 w 137"/>
                        <a:gd name="T1" fmla="*/ 0 h 247"/>
                        <a:gd name="T2" fmla="*/ 31 w 137"/>
                        <a:gd name="T3" fmla="*/ 47 h 247"/>
                        <a:gd name="T4" fmla="*/ 67 w 137"/>
                        <a:gd name="T5" fmla="*/ 81 h 247"/>
                        <a:gd name="T6" fmla="*/ 69 w 137"/>
                        <a:gd name="T7" fmla="*/ 45 h 247"/>
                        <a:gd name="T8" fmla="*/ 56 w 137"/>
                        <a:gd name="T9" fmla="*/ 62 h 247"/>
                        <a:gd name="T10" fmla="*/ 52 w 137"/>
                        <a:gd name="T11" fmla="*/ 36 h 247"/>
                        <a:gd name="T12" fmla="*/ 48 w 137"/>
                        <a:gd name="T13" fmla="*/ 0 h 247"/>
                        <a:gd name="T14" fmla="*/ 0 60000 65536"/>
                        <a:gd name="T15" fmla="*/ 0 60000 65536"/>
                        <a:gd name="T16" fmla="*/ 0 60000 65536"/>
                        <a:gd name="T17" fmla="*/ 0 60000 65536"/>
                        <a:gd name="T18" fmla="*/ 0 60000 65536"/>
                        <a:gd name="T19" fmla="*/ 0 60000 65536"/>
                        <a:gd name="T20" fmla="*/ 0 60000 65536"/>
                        <a:gd name="T21" fmla="*/ 0 w 137"/>
                        <a:gd name="T22" fmla="*/ 0 h 247"/>
                        <a:gd name="T23" fmla="*/ 137 w 137"/>
                        <a:gd name="T24" fmla="*/ 247 h 2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247">
                          <a:moveTo>
                            <a:pt x="67" y="0"/>
                          </a:moveTo>
                          <a:cubicBezTo>
                            <a:pt x="67" y="0"/>
                            <a:pt x="94" y="55"/>
                            <a:pt x="43" y="140"/>
                          </a:cubicBezTo>
                          <a:cubicBezTo>
                            <a:pt x="0" y="213"/>
                            <a:pt x="53" y="247"/>
                            <a:pt x="93" y="239"/>
                          </a:cubicBezTo>
                          <a:cubicBezTo>
                            <a:pt x="128" y="232"/>
                            <a:pt x="137" y="170"/>
                            <a:pt x="97" y="135"/>
                          </a:cubicBezTo>
                          <a:cubicBezTo>
                            <a:pt x="97" y="135"/>
                            <a:pt x="119" y="185"/>
                            <a:pt x="78" y="182"/>
                          </a:cubicBezTo>
                          <a:cubicBezTo>
                            <a:pt x="50" y="180"/>
                            <a:pt x="61" y="133"/>
                            <a:pt x="73" y="107"/>
                          </a:cubicBezTo>
                          <a:cubicBezTo>
                            <a:pt x="85" y="81"/>
                            <a:pt x="87" y="33"/>
                            <a:pt x="67" y="0"/>
                          </a:cubicBezTo>
                          <a:close/>
                        </a:path>
                      </a:pathLst>
                    </a:custGeom>
                    <a:solidFill>
                      <a:srgbClr val="FFFFFF"/>
                    </a:solidFill>
                    <a:ln w="9525">
                      <a:noFill/>
                      <a:round/>
                      <a:headEnd/>
                      <a:tailEnd/>
                    </a:ln>
                  </p:spPr>
                  <p:txBody>
                    <a:bodyPr/>
                    <a:lstStyle/>
                    <a:p>
                      <a:endParaRPr lang="en-US"/>
                    </a:p>
                  </p:txBody>
                </p:sp>
              </p:grpSp>
              <p:grpSp>
                <p:nvGrpSpPr>
                  <p:cNvPr id="1748106" name="Group 386"/>
                  <p:cNvGrpSpPr>
                    <a:grpSpLocks/>
                  </p:cNvGrpSpPr>
                  <p:nvPr/>
                </p:nvGrpSpPr>
                <p:grpSpPr bwMode="auto">
                  <a:xfrm>
                    <a:off x="1138" y="150"/>
                    <a:ext cx="56" cy="288"/>
                    <a:chOff x="1411" y="60"/>
                    <a:chExt cx="126" cy="648"/>
                  </a:xfrm>
                </p:grpSpPr>
                <p:sp>
                  <p:nvSpPr>
                    <p:cNvPr id="24683" name="Rectangle 387"/>
                    <p:cNvSpPr>
                      <a:spLocks noChangeArrowheads="1"/>
                    </p:cNvSpPr>
                    <p:nvPr/>
                  </p:nvSpPr>
                  <p:spPr bwMode="auto">
                    <a:xfrm>
                      <a:off x="1452" y="282"/>
                      <a:ext cx="56" cy="426"/>
                    </a:xfrm>
                    <a:prstGeom prst="rect">
                      <a:avLst/>
                    </a:prstGeom>
                    <a:solidFill>
                      <a:srgbClr val="FFFFFF"/>
                    </a:solidFill>
                    <a:ln w="19050" algn="ctr">
                      <a:noFill/>
                      <a:miter lim="800000"/>
                      <a:headEnd/>
                      <a:tailEnd/>
                    </a:ln>
                  </p:spPr>
                  <p:txBody>
                    <a:bodyPr wrap="none" lIns="82124" tIns="41061" rIns="82124" bIns="41061" anchor="ctr">
                      <a:spAutoFit/>
                    </a:bodyPr>
                    <a:lstStyle/>
                    <a:p>
                      <a:pPr algn="ctr" eaLnBrk="0" hangingPunct="0">
                        <a:lnSpc>
                          <a:spcPct val="90000"/>
                        </a:lnSpc>
                      </a:pPr>
                      <a:endParaRPr lang="en-US"/>
                    </a:p>
                  </p:txBody>
                </p:sp>
                <p:sp>
                  <p:nvSpPr>
                    <p:cNvPr id="24684" name="Freeform 388"/>
                    <p:cNvSpPr>
                      <a:spLocks/>
                    </p:cNvSpPr>
                    <p:nvPr/>
                  </p:nvSpPr>
                  <p:spPr bwMode="auto">
                    <a:xfrm>
                      <a:off x="1411" y="60"/>
                      <a:ext cx="126" cy="188"/>
                    </a:xfrm>
                    <a:custGeom>
                      <a:avLst/>
                      <a:gdLst>
                        <a:gd name="T0" fmla="*/ 48 w 137"/>
                        <a:gd name="T1" fmla="*/ 0 h 247"/>
                        <a:gd name="T2" fmla="*/ 31 w 137"/>
                        <a:gd name="T3" fmla="*/ 47 h 247"/>
                        <a:gd name="T4" fmla="*/ 67 w 137"/>
                        <a:gd name="T5" fmla="*/ 81 h 247"/>
                        <a:gd name="T6" fmla="*/ 69 w 137"/>
                        <a:gd name="T7" fmla="*/ 45 h 247"/>
                        <a:gd name="T8" fmla="*/ 56 w 137"/>
                        <a:gd name="T9" fmla="*/ 62 h 247"/>
                        <a:gd name="T10" fmla="*/ 52 w 137"/>
                        <a:gd name="T11" fmla="*/ 36 h 247"/>
                        <a:gd name="T12" fmla="*/ 48 w 137"/>
                        <a:gd name="T13" fmla="*/ 0 h 247"/>
                        <a:gd name="T14" fmla="*/ 0 60000 65536"/>
                        <a:gd name="T15" fmla="*/ 0 60000 65536"/>
                        <a:gd name="T16" fmla="*/ 0 60000 65536"/>
                        <a:gd name="T17" fmla="*/ 0 60000 65536"/>
                        <a:gd name="T18" fmla="*/ 0 60000 65536"/>
                        <a:gd name="T19" fmla="*/ 0 60000 65536"/>
                        <a:gd name="T20" fmla="*/ 0 60000 65536"/>
                        <a:gd name="T21" fmla="*/ 0 w 137"/>
                        <a:gd name="T22" fmla="*/ 0 h 247"/>
                        <a:gd name="T23" fmla="*/ 137 w 137"/>
                        <a:gd name="T24" fmla="*/ 247 h 2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247">
                          <a:moveTo>
                            <a:pt x="67" y="0"/>
                          </a:moveTo>
                          <a:cubicBezTo>
                            <a:pt x="67" y="0"/>
                            <a:pt x="94" y="55"/>
                            <a:pt x="43" y="140"/>
                          </a:cubicBezTo>
                          <a:cubicBezTo>
                            <a:pt x="0" y="213"/>
                            <a:pt x="53" y="247"/>
                            <a:pt x="93" y="239"/>
                          </a:cubicBezTo>
                          <a:cubicBezTo>
                            <a:pt x="128" y="232"/>
                            <a:pt x="137" y="170"/>
                            <a:pt x="97" y="135"/>
                          </a:cubicBezTo>
                          <a:cubicBezTo>
                            <a:pt x="97" y="135"/>
                            <a:pt x="119" y="185"/>
                            <a:pt x="78" y="182"/>
                          </a:cubicBezTo>
                          <a:cubicBezTo>
                            <a:pt x="50" y="180"/>
                            <a:pt x="61" y="133"/>
                            <a:pt x="73" y="107"/>
                          </a:cubicBezTo>
                          <a:cubicBezTo>
                            <a:pt x="85" y="81"/>
                            <a:pt x="87" y="33"/>
                            <a:pt x="67" y="0"/>
                          </a:cubicBezTo>
                          <a:close/>
                        </a:path>
                      </a:pathLst>
                    </a:custGeom>
                    <a:solidFill>
                      <a:srgbClr val="FFFFFF"/>
                    </a:solidFill>
                    <a:ln w="9525">
                      <a:noFill/>
                      <a:round/>
                      <a:headEnd/>
                      <a:tailEnd/>
                    </a:ln>
                  </p:spPr>
                  <p:txBody>
                    <a:bodyPr/>
                    <a:lstStyle/>
                    <a:p>
                      <a:endParaRPr lang="en-US"/>
                    </a:p>
                  </p:txBody>
                </p:sp>
              </p:grpSp>
              <p:grpSp>
                <p:nvGrpSpPr>
                  <p:cNvPr id="1748107" name="Group 389"/>
                  <p:cNvGrpSpPr>
                    <a:grpSpLocks/>
                  </p:cNvGrpSpPr>
                  <p:nvPr/>
                </p:nvGrpSpPr>
                <p:grpSpPr bwMode="auto">
                  <a:xfrm>
                    <a:off x="1195" y="150"/>
                    <a:ext cx="56" cy="288"/>
                    <a:chOff x="1411" y="60"/>
                    <a:chExt cx="126" cy="648"/>
                  </a:xfrm>
                </p:grpSpPr>
                <p:sp>
                  <p:nvSpPr>
                    <p:cNvPr id="24681" name="Rectangle 390"/>
                    <p:cNvSpPr>
                      <a:spLocks noChangeArrowheads="1"/>
                    </p:cNvSpPr>
                    <p:nvPr/>
                  </p:nvSpPr>
                  <p:spPr bwMode="auto">
                    <a:xfrm>
                      <a:off x="1452" y="282"/>
                      <a:ext cx="56" cy="426"/>
                    </a:xfrm>
                    <a:prstGeom prst="rect">
                      <a:avLst/>
                    </a:prstGeom>
                    <a:solidFill>
                      <a:srgbClr val="FFFFFF"/>
                    </a:solidFill>
                    <a:ln w="19050" algn="ctr">
                      <a:noFill/>
                      <a:miter lim="800000"/>
                      <a:headEnd/>
                      <a:tailEnd/>
                    </a:ln>
                  </p:spPr>
                  <p:txBody>
                    <a:bodyPr wrap="none" lIns="82124" tIns="41061" rIns="82124" bIns="41061" anchor="ctr">
                      <a:spAutoFit/>
                    </a:bodyPr>
                    <a:lstStyle/>
                    <a:p>
                      <a:pPr algn="ctr" eaLnBrk="0" hangingPunct="0">
                        <a:lnSpc>
                          <a:spcPct val="90000"/>
                        </a:lnSpc>
                      </a:pPr>
                      <a:endParaRPr lang="en-US"/>
                    </a:p>
                  </p:txBody>
                </p:sp>
                <p:sp>
                  <p:nvSpPr>
                    <p:cNvPr id="24682" name="Freeform 391"/>
                    <p:cNvSpPr>
                      <a:spLocks/>
                    </p:cNvSpPr>
                    <p:nvPr/>
                  </p:nvSpPr>
                  <p:spPr bwMode="auto">
                    <a:xfrm>
                      <a:off x="1411" y="60"/>
                      <a:ext cx="126" cy="188"/>
                    </a:xfrm>
                    <a:custGeom>
                      <a:avLst/>
                      <a:gdLst>
                        <a:gd name="T0" fmla="*/ 48 w 137"/>
                        <a:gd name="T1" fmla="*/ 0 h 247"/>
                        <a:gd name="T2" fmla="*/ 31 w 137"/>
                        <a:gd name="T3" fmla="*/ 47 h 247"/>
                        <a:gd name="T4" fmla="*/ 67 w 137"/>
                        <a:gd name="T5" fmla="*/ 81 h 247"/>
                        <a:gd name="T6" fmla="*/ 69 w 137"/>
                        <a:gd name="T7" fmla="*/ 45 h 247"/>
                        <a:gd name="T8" fmla="*/ 56 w 137"/>
                        <a:gd name="T9" fmla="*/ 62 h 247"/>
                        <a:gd name="T10" fmla="*/ 52 w 137"/>
                        <a:gd name="T11" fmla="*/ 36 h 247"/>
                        <a:gd name="T12" fmla="*/ 48 w 137"/>
                        <a:gd name="T13" fmla="*/ 0 h 247"/>
                        <a:gd name="T14" fmla="*/ 0 60000 65536"/>
                        <a:gd name="T15" fmla="*/ 0 60000 65536"/>
                        <a:gd name="T16" fmla="*/ 0 60000 65536"/>
                        <a:gd name="T17" fmla="*/ 0 60000 65536"/>
                        <a:gd name="T18" fmla="*/ 0 60000 65536"/>
                        <a:gd name="T19" fmla="*/ 0 60000 65536"/>
                        <a:gd name="T20" fmla="*/ 0 60000 65536"/>
                        <a:gd name="T21" fmla="*/ 0 w 137"/>
                        <a:gd name="T22" fmla="*/ 0 h 247"/>
                        <a:gd name="T23" fmla="*/ 137 w 137"/>
                        <a:gd name="T24" fmla="*/ 247 h 2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247">
                          <a:moveTo>
                            <a:pt x="67" y="0"/>
                          </a:moveTo>
                          <a:cubicBezTo>
                            <a:pt x="67" y="0"/>
                            <a:pt x="94" y="55"/>
                            <a:pt x="43" y="140"/>
                          </a:cubicBezTo>
                          <a:cubicBezTo>
                            <a:pt x="0" y="213"/>
                            <a:pt x="53" y="247"/>
                            <a:pt x="93" y="239"/>
                          </a:cubicBezTo>
                          <a:cubicBezTo>
                            <a:pt x="128" y="232"/>
                            <a:pt x="137" y="170"/>
                            <a:pt x="97" y="135"/>
                          </a:cubicBezTo>
                          <a:cubicBezTo>
                            <a:pt x="97" y="135"/>
                            <a:pt x="119" y="185"/>
                            <a:pt x="78" y="182"/>
                          </a:cubicBezTo>
                          <a:cubicBezTo>
                            <a:pt x="50" y="180"/>
                            <a:pt x="61" y="133"/>
                            <a:pt x="73" y="107"/>
                          </a:cubicBezTo>
                          <a:cubicBezTo>
                            <a:pt x="85" y="81"/>
                            <a:pt x="87" y="33"/>
                            <a:pt x="67" y="0"/>
                          </a:cubicBezTo>
                          <a:close/>
                        </a:path>
                      </a:pathLst>
                    </a:custGeom>
                    <a:solidFill>
                      <a:srgbClr val="FFFFFF"/>
                    </a:solidFill>
                    <a:ln w="9525">
                      <a:noFill/>
                      <a:round/>
                      <a:headEnd/>
                      <a:tailEnd/>
                    </a:ln>
                  </p:spPr>
                  <p:txBody>
                    <a:bodyPr/>
                    <a:lstStyle/>
                    <a:p>
                      <a:endParaRPr lang="en-US"/>
                    </a:p>
                  </p:txBody>
                </p:sp>
              </p:grpSp>
            </p:grpSp>
            <p:grpSp>
              <p:nvGrpSpPr>
                <p:cNvPr id="1748108" name="Group 392"/>
                <p:cNvGrpSpPr>
                  <a:grpSpLocks/>
                </p:cNvGrpSpPr>
                <p:nvPr/>
              </p:nvGrpSpPr>
              <p:grpSpPr bwMode="auto">
                <a:xfrm>
                  <a:off x="2388" y="3563"/>
                  <a:ext cx="324" cy="189"/>
                  <a:chOff x="1008" y="252"/>
                  <a:chExt cx="306" cy="414"/>
                </a:xfrm>
              </p:grpSpPr>
              <p:sp>
                <p:nvSpPr>
                  <p:cNvPr id="24675" name="Rectangle 393"/>
                  <p:cNvSpPr>
                    <a:spLocks noChangeArrowheads="1"/>
                  </p:cNvSpPr>
                  <p:nvPr/>
                </p:nvSpPr>
                <p:spPr bwMode="auto">
                  <a:xfrm>
                    <a:off x="1008" y="498"/>
                    <a:ext cx="306" cy="168"/>
                  </a:xfrm>
                  <a:prstGeom prst="rect">
                    <a:avLst/>
                  </a:prstGeom>
                  <a:solidFill>
                    <a:srgbClr val="FFFFFF"/>
                  </a:solidFill>
                  <a:ln w="19050" algn="ctr">
                    <a:solidFill>
                      <a:srgbClr val="000000"/>
                    </a:solidFill>
                    <a:miter lim="800000"/>
                    <a:headEnd/>
                    <a:tailEnd/>
                  </a:ln>
                </p:spPr>
                <p:txBody>
                  <a:bodyPr lIns="82124" tIns="41061" rIns="82124" bIns="41061" anchor="ctr">
                    <a:spAutoFit/>
                  </a:bodyPr>
                  <a:lstStyle/>
                  <a:p>
                    <a:pPr algn="ctr" eaLnBrk="0" hangingPunct="0">
                      <a:lnSpc>
                        <a:spcPct val="90000"/>
                      </a:lnSpc>
                    </a:pPr>
                    <a:endParaRPr lang="en-US"/>
                  </a:p>
                </p:txBody>
              </p:sp>
              <p:sp>
                <p:nvSpPr>
                  <p:cNvPr id="24676" name="Rectangle 394"/>
                  <p:cNvSpPr>
                    <a:spLocks noChangeArrowheads="1"/>
                  </p:cNvSpPr>
                  <p:nvPr/>
                </p:nvSpPr>
                <p:spPr bwMode="auto">
                  <a:xfrm>
                    <a:off x="1050" y="372"/>
                    <a:ext cx="222" cy="120"/>
                  </a:xfrm>
                  <a:prstGeom prst="rect">
                    <a:avLst/>
                  </a:prstGeom>
                  <a:solidFill>
                    <a:srgbClr val="FFFFFF"/>
                  </a:solidFill>
                  <a:ln w="19050" algn="ctr">
                    <a:solidFill>
                      <a:srgbClr val="000000"/>
                    </a:solidFill>
                    <a:miter lim="800000"/>
                    <a:headEnd/>
                    <a:tailEnd/>
                  </a:ln>
                </p:spPr>
                <p:txBody>
                  <a:bodyPr lIns="82124" tIns="41061" rIns="82124" bIns="41061" anchor="ctr">
                    <a:spAutoFit/>
                  </a:bodyPr>
                  <a:lstStyle/>
                  <a:p>
                    <a:pPr algn="ctr" eaLnBrk="0" hangingPunct="0">
                      <a:lnSpc>
                        <a:spcPct val="90000"/>
                      </a:lnSpc>
                    </a:pPr>
                    <a:endParaRPr lang="en-US"/>
                  </a:p>
                </p:txBody>
              </p:sp>
              <p:sp>
                <p:nvSpPr>
                  <p:cNvPr id="24677" name="Rectangle 395"/>
                  <p:cNvSpPr>
                    <a:spLocks noChangeArrowheads="1"/>
                  </p:cNvSpPr>
                  <p:nvPr/>
                </p:nvSpPr>
                <p:spPr bwMode="auto">
                  <a:xfrm>
                    <a:off x="1080" y="252"/>
                    <a:ext cx="162" cy="114"/>
                  </a:xfrm>
                  <a:prstGeom prst="rect">
                    <a:avLst/>
                  </a:prstGeom>
                  <a:solidFill>
                    <a:srgbClr val="FFFFFF"/>
                  </a:solidFill>
                  <a:ln w="19050" algn="ctr">
                    <a:solidFill>
                      <a:srgbClr val="000000"/>
                    </a:solidFill>
                    <a:miter lim="800000"/>
                    <a:headEnd/>
                    <a:tailEnd/>
                  </a:ln>
                </p:spPr>
                <p:txBody>
                  <a:bodyPr lIns="82124" tIns="41061" rIns="82124" bIns="41061" anchor="ctr">
                    <a:spAutoFit/>
                  </a:bodyPr>
                  <a:lstStyle/>
                  <a:p>
                    <a:pPr algn="ctr" eaLnBrk="0" hangingPunct="0">
                      <a:lnSpc>
                        <a:spcPct val="90000"/>
                      </a:lnSpc>
                    </a:pPr>
                    <a:endParaRPr lang="en-US"/>
                  </a:p>
                </p:txBody>
              </p:sp>
            </p:grpSp>
          </p:grpSp>
          <p:sp>
            <p:nvSpPr>
              <p:cNvPr id="24655" name="Text Box 397"/>
              <p:cNvSpPr txBox="1">
                <a:spLocks noChangeArrowheads="1"/>
              </p:cNvSpPr>
              <p:nvPr/>
            </p:nvSpPr>
            <p:spPr bwMode="auto">
              <a:xfrm>
                <a:off x="3076" y="2422"/>
                <a:ext cx="1092" cy="294"/>
              </a:xfrm>
              <a:prstGeom prst="rect">
                <a:avLst/>
              </a:prstGeom>
              <a:noFill/>
              <a:ln w="9525" algn="ctr">
                <a:noFill/>
                <a:miter lim="800000"/>
                <a:headEnd/>
                <a:tailEnd/>
              </a:ln>
            </p:spPr>
            <p:txBody>
              <a:bodyPr lIns="82124" tIns="41061" rIns="82124" bIns="41061" anchor="b">
                <a:spAutoFit/>
              </a:bodyPr>
              <a:lstStyle/>
              <a:p>
                <a:pPr algn="l" defTabSz="814388" eaLnBrk="0" hangingPunct="0">
                  <a:lnSpc>
                    <a:spcPct val="90000"/>
                  </a:lnSpc>
                  <a:spcBef>
                    <a:spcPct val="50000"/>
                  </a:spcBef>
                </a:pPr>
                <a:r>
                  <a:rPr lang="en-US" sz="1400">
                    <a:solidFill>
                      <a:srgbClr val="FFFFFF"/>
                    </a:solidFill>
                  </a:rPr>
                  <a:t>Cisco Enters</a:t>
                </a:r>
                <a:br>
                  <a:rPr lang="en-US" sz="1400">
                    <a:solidFill>
                      <a:srgbClr val="FFFFFF"/>
                    </a:solidFill>
                  </a:rPr>
                </a:br>
                <a:r>
                  <a:rPr lang="en-US" sz="1400">
                    <a:solidFill>
                      <a:srgbClr val="FFFFFF"/>
                    </a:solidFill>
                  </a:rPr>
                  <a:t>Commercial Market</a:t>
                </a:r>
              </a:p>
            </p:txBody>
          </p:sp>
          <p:grpSp>
            <p:nvGrpSpPr>
              <p:cNvPr id="1748109" name="Group 463"/>
              <p:cNvGrpSpPr>
                <a:grpSpLocks/>
              </p:cNvGrpSpPr>
              <p:nvPr/>
            </p:nvGrpSpPr>
            <p:grpSpPr bwMode="auto">
              <a:xfrm>
                <a:off x="2762" y="2630"/>
                <a:ext cx="352" cy="352"/>
                <a:chOff x="281" y="5092"/>
                <a:chExt cx="352" cy="352"/>
              </a:xfrm>
            </p:grpSpPr>
            <p:sp>
              <p:nvSpPr>
                <p:cNvPr id="24657" name="Oval 464"/>
                <p:cNvSpPr>
                  <a:spLocks noChangeArrowheads="1"/>
                </p:cNvSpPr>
                <p:nvPr/>
              </p:nvSpPr>
              <p:spPr bwMode="auto">
                <a:xfrm>
                  <a:off x="281" y="5092"/>
                  <a:ext cx="352" cy="352"/>
                </a:xfrm>
                <a:prstGeom prst="ellipse">
                  <a:avLst/>
                </a:prstGeom>
                <a:solidFill>
                  <a:srgbClr val="000000"/>
                </a:solidFill>
                <a:ln w="25400" algn="ctr">
                  <a:solidFill>
                    <a:schemeClr val="hlink"/>
                  </a:solidFill>
                  <a:round/>
                  <a:headEnd/>
                  <a:tailEnd/>
                </a:ln>
              </p:spPr>
              <p:txBody>
                <a:bodyPr lIns="82124" tIns="41061" rIns="82124" bIns="41061" anchor="ctr">
                  <a:spAutoFit/>
                </a:bodyPr>
                <a:lstStyle/>
                <a:p>
                  <a:pPr algn="ctr" eaLnBrk="0" hangingPunct="0">
                    <a:lnSpc>
                      <a:spcPct val="90000"/>
                    </a:lnSpc>
                  </a:pPr>
                  <a:endParaRPr lang="en-US"/>
                </a:p>
              </p:txBody>
            </p:sp>
            <p:sp>
              <p:nvSpPr>
                <p:cNvPr id="24658" name="Rectangle 465"/>
                <p:cNvSpPr>
                  <a:spLocks noChangeArrowheads="1"/>
                </p:cNvSpPr>
                <p:nvPr/>
              </p:nvSpPr>
              <p:spPr bwMode="auto">
                <a:xfrm>
                  <a:off x="490" y="5224"/>
                  <a:ext cx="67" cy="154"/>
                </a:xfrm>
                <a:prstGeom prst="rect">
                  <a:avLst/>
                </a:prstGeom>
                <a:solidFill>
                  <a:schemeClr val="tx1"/>
                </a:solidFill>
                <a:ln w="1270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24659" name="Rectangle 466"/>
                <p:cNvSpPr>
                  <a:spLocks noChangeArrowheads="1"/>
                </p:cNvSpPr>
                <p:nvPr/>
              </p:nvSpPr>
              <p:spPr bwMode="auto">
                <a:xfrm>
                  <a:off x="370" y="5156"/>
                  <a:ext cx="120" cy="222"/>
                </a:xfrm>
                <a:prstGeom prst="rect">
                  <a:avLst/>
                </a:prstGeom>
                <a:solidFill>
                  <a:schemeClr val="tx1"/>
                </a:solidFill>
                <a:ln w="1270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24660" name="Rectangle 467"/>
                <p:cNvSpPr>
                  <a:spLocks noChangeArrowheads="1"/>
                </p:cNvSpPr>
                <p:nvPr/>
              </p:nvSpPr>
              <p:spPr bwMode="auto">
                <a:xfrm>
                  <a:off x="389" y="5142"/>
                  <a:ext cx="80" cy="27"/>
                </a:xfrm>
                <a:prstGeom prst="rect">
                  <a:avLst/>
                </a:prstGeom>
                <a:solidFill>
                  <a:schemeClr val="tx1"/>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24661" name="Rectangle 468"/>
                <p:cNvSpPr>
                  <a:spLocks noChangeArrowheads="1"/>
                </p:cNvSpPr>
                <p:nvPr/>
              </p:nvSpPr>
              <p:spPr bwMode="auto">
                <a:xfrm>
                  <a:off x="388" y="5172"/>
                  <a:ext cx="23" cy="55"/>
                </a:xfrm>
                <a:prstGeom prst="rect">
                  <a:avLst/>
                </a:prstGeom>
                <a:solidFill>
                  <a:srgbClr val="000000"/>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24662" name="Rectangle 469"/>
                <p:cNvSpPr>
                  <a:spLocks noChangeArrowheads="1"/>
                </p:cNvSpPr>
                <p:nvPr/>
              </p:nvSpPr>
              <p:spPr bwMode="auto">
                <a:xfrm>
                  <a:off x="388" y="5240"/>
                  <a:ext cx="23" cy="55"/>
                </a:xfrm>
                <a:prstGeom prst="rect">
                  <a:avLst/>
                </a:prstGeom>
                <a:solidFill>
                  <a:srgbClr val="000000"/>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24663" name="Rectangle 470"/>
                <p:cNvSpPr>
                  <a:spLocks noChangeArrowheads="1"/>
                </p:cNvSpPr>
                <p:nvPr/>
              </p:nvSpPr>
              <p:spPr bwMode="auto">
                <a:xfrm>
                  <a:off x="388" y="5308"/>
                  <a:ext cx="23" cy="55"/>
                </a:xfrm>
                <a:prstGeom prst="rect">
                  <a:avLst/>
                </a:prstGeom>
                <a:solidFill>
                  <a:srgbClr val="000000"/>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24664" name="Rectangle 471"/>
                <p:cNvSpPr>
                  <a:spLocks noChangeArrowheads="1"/>
                </p:cNvSpPr>
                <p:nvPr/>
              </p:nvSpPr>
              <p:spPr bwMode="auto">
                <a:xfrm>
                  <a:off x="418" y="5172"/>
                  <a:ext cx="23" cy="55"/>
                </a:xfrm>
                <a:prstGeom prst="rect">
                  <a:avLst/>
                </a:prstGeom>
                <a:solidFill>
                  <a:srgbClr val="000000"/>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24665" name="Rectangle 472"/>
                <p:cNvSpPr>
                  <a:spLocks noChangeArrowheads="1"/>
                </p:cNvSpPr>
                <p:nvPr/>
              </p:nvSpPr>
              <p:spPr bwMode="auto">
                <a:xfrm>
                  <a:off x="418" y="5240"/>
                  <a:ext cx="23" cy="55"/>
                </a:xfrm>
                <a:prstGeom prst="rect">
                  <a:avLst/>
                </a:prstGeom>
                <a:solidFill>
                  <a:srgbClr val="000000"/>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24666" name="Rectangle 473"/>
                <p:cNvSpPr>
                  <a:spLocks noChangeArrowheads="1"/>
                </p:cNvSpPr>
                <p:nvPr/>
              </p:nvSpPr>
              <p:spPr bwMode="auto">
                <a:xfrm>
                  <a:off x="418" y="5308"/>
                  <a:ext cx="23" cy="55"/>
                </a:xfrm>
                <a:prstGeom prst="rect">
                  <a:avLst/>
                </a:prstGeom>
                <a:solidFill>
                  <a:srgbClr val="000000"/>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24667" name="Rectangle 474"/>
                <p:cNvSpPr>
                  <a:spLocks noChangeArrowheads="1"/>
                </p:cNvSpPr>
                <p:nvPr/>
              </p:nvSpPr>
              <p:spPr bwMode="auto">
                <a:xfrm>
                  <a:off x="448" y="5172"/>
                  <a:ext cx="23" cy="55"/>
                </a:xfrm>
                <a:prstGeom prst="rect">
                  <a:avLst/>
                </a:prstGeom>
                <a:solidFill>
                  <a:srgbClr val="000000"/>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24668" name="Rectangle 475"/>
                <p:cNvSpPr>
                  <a:spLocks noChangeArrowheads="1"/>
                </p:cNvSpPr>
                <p:nvPr/>
              </p:nvSpPr>
              <p:spPr bwMode="auto">
                <a:xfrm>
                  <a:off x="448" y="5240"/>
                  <a:ext cx="23" cy="55"/>
                </a:xfrm>
                <a:prstGeom prst="rect">
                  <a:avLst/>
                </a:prstGeom>
                <a:solidFill>
                  <a:srgbClr val="000000"/>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24669" name="Rectangle 476"/>
                <p:cNvSpPr>
                  <a:spLocks noChangeArrowheads="1"/>
                </p:cNvSpPr>
                <p:nvPr/>
              </p:nvSpPr>
              <p:spPr bwMode="auto">
                <a:xfrm>
                  <a:off x="448" y="5308"/>
                  <a:ext cx="23" cy="55"/>
                </a:xfrm>
                <a:prstGeom prst="rect">
                  <a:avLst/>
                </a:prstGeom>
                <a:solidFill>
                  <a:srgbClr val="000000"/>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24670" name="Rectangle 477"/>
                <p:cNvSpPr>
                  <a:spLocks noChangeArrowheads="1"/>
                </p:cNvSpPr>
                <p:nvPr/>
              </p:nvSpPr>
              <p:spPr bwMode="auto">
                <a:xfrm>
                  <a:off x="510" y="5308"/>
                  <a:ext cx="23" cy="55"/>
                </a:xfrm>
                <a:prstGeom prst="rect">
                  <a:avLst/>
                </a:prstGeom>
                <a:solidFill>
                  <a:srgbClr val="000000"/>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24671" name="Rectangle 478"/>
                <p:cNvSpPr>
                  <a:spLocks noChangeArrowheads="1"/>
                </p:cNvSpPr>
                <p:nvPr/>
              </p:nvSpPr>
              <p:spPr bwMode="auto">
                <a:xfrm>
                  <a:off x="510" y="5240"/>
                  <a:ext cx="23" cy="55"/>
                </a:xfrm>
                <a:prstGeom prst="rect">
                  <a:avLst/>
                </a:prstGeom>
                <a:solidFill>
                  <a:srgbClr val="000000"/>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grpSp>
        </p:grpSp>
        <p:grpSp>
          <p:nvGrpSpPr>
            <p:cNvPr id="1748110" name="Group 576"/>
            <p:cNvGrpSpPr>
              <a:grpSpLocks/>
            </p:cNvGrpSpPr>
            <p:nvPr/>
          </p:nvGrpSpPr>
          <p:grpSpPr bwMode="auto">
            <a:xfrm>
              <a:off x="-2" y="2420"/>
              <a:ext cx="5765" cy="1596"/>
              <a:chOff x="-1" y="2420"/>
              <a:chExt cx="5765" cy="1596"/>
            </a:xfrm>
          </p:grpSpPr>
          <p:grpSp>
            <p:nvGrpSpPr>
              <p:cNvPr id="1748111" name="Group 577"/>
              <p:cNvGrpSpPr>
                <a:grpSpLocks/>
              </p:cNvGrpSpPr>
              <p:nvPr/>
            </p:nvGrpSpPr>
            <p:grpSpPr bwMode="auto">
              <a:xfrm>
                <a:off x="-1" y="2816"/>
                <a:ext cx="5765" cy="807"/>
                <a:chOff x="0" y="2816"/>
                <a:chExt cx="5765" cy="807"/>
              </a:xfrm>
            </p:grpSpPr>
            <p:sp>
              <p:nvSpPr>
                <p:cNvPr id="24635" name="Line 578"/>
                <p:cNvSpPr>
                  <a:spLocks noChangeShapeType="1"/>
                </p:cNvSpPr>
                <p:nvPr/>
              </p:nvSpPr>
              <p:spPr bwMode="auto">
                <a:xfrm>
                  <a:off x="0" y="3623"/>
                  <a:ext cx="5760" cy="0"/>
                </a:xfrm>
                <a:prstGeom prst="line">
                  <a:avLst/>
                </a:prstGeom>
                <a:noFill/>
                <a:ln w="25400">
                  <a:solidFill>
                    <a:srgbClr val="A0C02A"/>
                  </a:solidFill>
                  <a:round/>
                  <a:headEnd/>
                  <a:tailEnd/>
                </a:ln>
              </p:spPr>
              <p:txBody>
                <a:bodyPr lIns="82124" tIns="41061" rIns="82124" bIns="41061" anchor="ctr">
                  <a:spAutoFit/>
                </a:bodyPr>
                <a:lstStyle/>
                <a:p>
                  <a:endParaRPr lang="en-US"/>
                </a:p>
              </p:txBody>
            </p:sp>
            <p:sp>
              <p:nvSpPr>
                <p:cNvPr id="24636" name="Line 579"/>
                <p:cNvSpPr>
                  <a:spLocks noChangeShapeType="1"/>
                </p:cNvSpPr>
                <p:nvPr/>
              </p:nvSpPr>
              <p:spPr bwMode="auto">
                <a:xfrm>
                  <a:off x="0" y="3217"/>
                  <a:ext cx="5765" cy="0"/>
                </a:xfrm>
                <a:prstGeom prst="line">
                  <a:avLst/>
                </a:prstGeom>
                <a:noFill/>
                <a:ln w="25400">
                  <a:solidFill>
                    <a:srgbClr val="EE6804"/>
                  </a:solidFill>
                  <a:round/>
                  <a:headEnd/>
                  <a:tailEnd/>
                </a:ln>
              </p:spPr>
              <p:txBody>
                <a:bodyPr lIns="82124" tIns="41061" rIns="82124" bIns="41061" anchor="ctr">
                  <a:spAutoFit/>
                </a:bodyPr>
                <a:lstStyle/>
                <a:p>
                  <a:endParaRPr lang="en-US"/>
                </a:p>
              </p:txBody>
            </p:sp>
            <p:sp>
              <p:nvSpPr>
                <p:cNvPr id="24637" name="Line 580"/>
                <p:cNvSpPr>
                  <a:spLocks noChangeShapeType="1"/>
                </p:cNvSpPr>
                <p:nvPr/>
              </p:nvSpPr>
              <p:spPr bwMode="auto">
                <a:xfrm>
                  <a:off x="0" y="2816"/>
                  <a:ext cx="5765" cy="0"/>
                </a:xfrm>
                <a:prstGeom prst="line">
                  <a:avLst/>
                </a:prstGeom>
                <a:noFill/>
                <a:ln w="25400">
                  <a:solidFill>
                    <a:schemeClr val="hlink"/>
                  </a:solidFill>
                  <a:round/>
                  <a:headEnd/>
                  <a:tailEnd/>
                </a:ln>
              </p:spPr>
              <p:txBody>
                <a:bodyPr lIns="82124" tIns="41061" rIns="82124" bIns="41061" anchor="ctr">
                  <a:spAutoFit/>
                </a:bodyPr>
                <a:lstStyle/>
                <a:p>
                  <a:endParaRPr lang="en-US"/>
                </a:p>
              </p:txBody>
            </p:sp>
          </p:grpSp>
          <p:sp>
            <p:nvSpPr>
              <p:cNvPr id="24604" name="Text Box 581"/>
              <p:cNvSpPr txBox="1">
                <a:spLocks noChangeArrowheads="1"/>
              </p:cNvSpPr>
              <p:nvPr/>
            </p:nvSpPr>
            <p:spPr bwMode="auto">
              <a:xfrm>
                <a:off x="1067" y="2420"/>
                <a:ext cx="984" cy="294"/>
              </a:xfrm>
              <a:prstGeom prst="rect">
                <a:avLst/>
              </a:prstGeom>
              <a:noFill/>
              <a:ln w="9525" algn="ctr">
                <a:noFill/>
                <a:miter lim="800000"/>
                <a:headEnd/>
                <a:tailEnd/>
              </a:ln>
            </p:spPr>
            <p:txBody>
              <a:bodyPr lIns="82124" tIns="41061" rIns="82124" bIns="41061" anchor="b">
                <a:spAutoFit/>
              </a:bodyPr>
              <a:lstStyle/>
              <a:p>
                <a:pPr algn="l" defTabSz="814388" eaLnBrk="0" hangingPunct="0">
                  <a:lnSpc>
                    <a:spcPct val="90000"/>
                  </a:lnSpc>
                  <a:spcBef>
                    <a:spcPct val="50000"/>
                  </a:spcBef>
                </a:pPr>
                <a:r>
                  <a:rPr lang="en-US" sz="1400" dirty="0">
                    <a:solidFill>
                      <a:srgbClr val="FFFFFF"/>
                    </a:solidFill>
                  </a:rPr>
                  <a:t>Wireless IP Phone 7920</a:t>
                </a:r>
              </a:p>
            </p:txBody>
          </p:sp>
          <p:sp>
            <p:nvSpPr>
              <p:cNvPr id="24605" name="Text Box 582"/>
              <p:cNvSpPr txBox="1">
                <a:spLocks noChangeArrowheads="1"/>
              </p:cNvSpPr>
              <p:nvPr/>
            </p:nvSpPr>
            <p:spPr bwMode="auto">
              <a:xfrm>
                <a:off x="1457" y="3722"/>
                <a:ext cx="1262" cy="294"/>
              </a:xfrm>
              <a:prstGeom prst="rect">
                <a:avLst/>
              </a:prstGeom>
              <a:noFill/>
              <a:ln w="9525" algn="ctr">
                <a:noFill/>
                <a:miter lim="800000"/>
                <a:headEnd/>
                <a:tailEnd/>
              </a:ln>
            </p:spPr>
            <p:txBody>
              <a:bodyPr lIns="82124" tIns="41061" rIns="82124" bIns="41061">
                <a:spAutoFit/>
              </a:bodyPr>
              <a:lstStyle/>
              <a:p>
                <a:pPr algn="l" defTabSz="814388" eaLnBrk="0" hangingPunct="0">
                  <a:lnSpc>
                    <a:spcPct val="90000"/>
                  </a:lnSpc>
                  <a:spcBef>
                    <a:spcPct val="50000"/>
                  </a:spcBef>
                </a:pPr>
                <a:r>
                  <a:rPr lang="en-US" sz="1400">
                    <a:solidFill>
                      <a:srgbClr val="FFFFFF"/>
                    </a:solidFill>
                  </a:rPr>
                  <a:t>Presidential Award for Corporate Leadership</a:t>
                </a:r>
              </a:p>
            </p:txBody>
          </p:sp>
          <p:sp>
            <p:nvSpPr>
              <p:cNvPr id="24606" name="Oval 583"/>
              <p:cNvSpPr>
                <a:spLocks noChangeArrowheads="1"/>
              </p:cNvSpPr>
              <p:nvPr/>
            </p:nvSpPr>
            <p:spPr bwMode="auto">
              <a:xfrm>
                <a:off x="1495" y="3576"/>
                <a:ext cx="96" cy="96"/>
              </a:xfrm>
              <a:prstGeom prst="ellipse">
                <a:avLst/>
              </a:prstGeom>
              <a:solidFill>
                <a:srgbClr val="000000"/>
              </a:solidFill>
              <a:ln w="19050" algn="ctr">
                <a:solidFill>
                  <a:srgbClr val="A0C02A"/>
                </a:solidFill>
                <a:round/>
                <a:headEnd/>
                <a:tailEnd/>
              </a:ln>
            </p:spPr>
            <p:txBody>
              <a:bodyPr lIns="82124" tIns="41061" rIns="82124" bIns="41061" anchor="ctr">
                <a:spAutoFit/>
              </a:bodyPr>
              <a:lstStyle/>
              <a:p>
                <a:pPr algn="ctr" eaLnBrk="0" hangingPunct="0">
                  <a:lnSpc>
                    <a:spcPct val="90000"/>
                  </a:lnSpc>
                </a:pPr>
                <a:endParaRPr lang="en-US"/>
              </a:p>
            </p:txBody>
          </p:sp>
          <p:grpSp>
            <p:nvGrpSpPr>
              <p:cNvPr id="1748112" name="Group 584"/>
              <p:cNvGrpSpPr>
                <a:grpSpLocks/>
              </p:cNvGrpSpPr>
              <p:nvPr/>
            </p:nvGrpSpPr>
            <p:grpSpPr bwMode="auto">
              <a:xfrm>
                <a:off x="3788" y="3131"/>
                <a:ext cx="786" cy="173"/>
                <a:chOff x="3126" y="3591"/>
                <a:chExt cx="786" cy="173"/>
              </a:xfrm>
            </p:grpSpPr>
            <p:sp>
              <p:nvSpPr>
                <p:cNvPr id="24633" name="AutoShape 585"/>
                <p:cNvSpPr>
                  <a:spLocks noChangeArrowheads="1"/>
                </p:cNvSpPr>
                <p:nvPr/>
              </p:nvSpPr>
              <p:spPr bwMode="auto">
                <a:xfrm>
                  <a:off x="3126" y="3594"/>
                  <a:ext cx="786" cy="162"/>
                </a:xfrm>
                <a:prstGeom prst="roundRect">
                  <a:avLst>
                    <a:gd name="adj" fmla="val 50000"/>
                  </a:avLst>
                </a:prstGeom>
                <a:solidFill>
                  <a:srgbClr val="000000"/>
                </a:solidFill>
                <a:ln w="25400" algn="ctr">
                  <a:solidFill>
                    <a:srgbClr val="EE6804"/>
                  </a:solidFill>
                  <a:round/>
                  <a:headEnd/>
                  <a:tailEnd/>
                </a:ln>
              </p:spPr>
              <p:txBody>
                <a:bodyPr lIns="82124" tIns="41061" rIns="82124" bIns="41061" anchor="ctr">
                  <a:spAutoFit/>
                </a:bodyPr>
                <a:lstStyle/>
                <a:p>
                  <a:pPr algn="ctr" eaLnBrk="0" hangingPunct="0">
                    <a:lnSpc>
                      <a:spcPct val="90000"/>
                    </a:lnSpc>
                  </a:pPr>
                  <a:endParaRPr lang="en-US"/>
                </a:p>
              </p:txBody>
            </p:sp>
            <p:sp>
              <p:nvSpPr>
                <p:cNvPr id="24634" name="Text Box 586"/>
                <p:cNvSpPr txBox="1">
                  <a:spLocks noChangeArrowheads="1"/>
                </p:cNvSpPr>
                <p:nvPr/>
              </p:nvSpPr>
              <p:spPr bwMode="auto">
                <a:xfrm>
                  <a:off x="3170" y="3591"/>
                  <a:ext cx="701"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rgbClr val="EE6804"/>
                      </a:solidFill>
                    </a:rPr>
                    <a:t>Acquisitions</a:t>
                  </a:r>
                </a:p>
              </p:txBody>
            </p:sp>
          </p:grpSp>
          <p:grpSp>
            <p:nvGrpSpPr>
              <p:cNvPr id="1748113" name="Group 587"/>
              <p:cNvGrpSpPr>
                <a:grpSpLocks/>
              </p:cNvGrpSpPr>
              <p:nvPr/>
            </p:nvGrpSpPr>
            <p:grpSpPr bwMode="auto">
              <a:xfrm>
                <a:off x="4469" y="2732"/>
                <a:ext cx="786" cy="173"/>
                <a:chOff x="2172" y="3591"/>
                <a:chExt cx="786" cy="173"/>
              </a:xfrm>
            </p:grpSpPr>
            <p:sp>
              <p:nvSpPr>
                <p:cNvPr id="24631" name="AutoShape 588"/>
                <p:cNvSpPr>
                  <a:spLocks noChangeArrowheads="1"/>
                </p:cNvSpPr>
                <p:nvPr/>
              </p:nvSpPr>
              <p:spPr bwMode="auto">
                <a:xfrm>
                  <a:off x="2172" y="3594"/>
                  <a:ext cx="786" cy="162"/>
                </a:xfrm>
                <a:prstGeom prst="roundRect">
                  <a:avLst>
                    <a:gd name="adj" fmla="val 50000"/>
                  </a:avLst>
                </a:prstGeom>
                <a:solidFill>
                  <a:srgbClr val="000000"/>
                </a:solidFill>
                <a:ln w="25400" algn="ctr">
                  <a:solidFill>
                    <a:schemeClr val="hlink"/>
                  </a:solidFill>
                  <a:round/>
                  <a:headEnd/>
                  <a:tailEnd/>
                </a:ln>
              </p:spPr>
              <p:txBody>
                <a:bodyPr lIns="82124" tIns="41061" rIns="82124" bIns="41061" anchor="ctr">
                  <a:spAutoFit/>
                </a:bodyPr>
                <a:lstStyle/>
                <a:p>
                  <a:pPr algn="ctr" eaLnBrk="0" hangingPunct="0">
                    <a:lnSpc>
                      <a:spcPct val="90000"/>
                    </a:lnSpc>
                  </a:pPr>
                  <a:endParaRPr lang="en-US"/>
                </a:p>
              </p:txBody>
            </p:sp>
            <p:sp>
              <p:nvSpPr>
                <p:cNvPr id="24632" name="Text Box 589"/>
                <p:cNvSpPr txBox="1">
                  <a:spLocks noChangeArrowheads="1"/>
                </p:cNvSpPr>
                <p:nvPr/>
              </p:nvSpPr>
              <p:spPr bwMode="auto">
                <a:xfrm>
                  <a:off x="2256" y="3591"/>
                  <a:ext cx="619" cy="17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400">
                      <a:solidFill>
                        <a:schemeClr val="hlink"/>
                      </a:solidFill>
                    </a:rPr>
                    <a:t>Innovation</a:t>
                  </a:r>
                </a:p>
              </p:txBody>
            </p:sp>
          </p:grpSp>
          <p:grpSp>
            <p:nvGrpSpPr>
              <p:cNvPr id="1748114" name="Group 590"/>
              <p:cNvGrpSpPr>
                <a:grpSpLocks/>
              </p:cNvGrpSpPr>
              <p:nvPr/>
            </p:nvGrpSpPr>
            <p:grpSpPr bwMode="auto">
              <a:xfrm>
                <a:off x="721" y="2637"/>
                <a:ext cx="352" cy="352"/>
                <a:chOff x="2290" y="2810"/>
                <a:chExt cx="352" cy="352"/>
              </a:xfrm>
            </p:grpSpPr>
            <p:sp>
              <p:nvSpPr>
                <p:cNvPr id="24623" name="Oval 591"/>
                <p:cNvSpPr>
                  <a:spLocks noChangeArrowheads="1"/>
                </p:cNvSpPr>
                <p:nvPr/>
              </p:nvSpPr>
              <p:spPr bwMode="auto">
                <a:xfrm>
                  <a:off x="2416" y="2938"/>
                  <a:ext cx="96" cy="96"/>
                </a:xfrm>
                <a:prstGeom prst="ellipse">
                  <a:avLst/>
                </a:prstGeom>
                <a:solidFill>
                  <a:srgbClr val="000000"/>
                </a:solidFill>
                <a:ln w="19050" algn="ctr">
                  <a:solidFill>
                    <a:schemeClr val="hlink"/>
                  </a:solidFill>
                  <a:round/>
                  <a:headEnd/>
                  <a:tailEnd/>
                </a:ln>
              </p:spPr>
              <p:txBody>
                <a:bodyPr lIns="82124" tIns="41061" rIns="82124" bIns="41061" anchor="ctr">
                  <a:spAutoFit/>
                </a:bodyPr>
                <a:lstStyle/>
                <a:p>
                  <a:pPr algn="ctr" eaLnBrk="0" hangingPunct="0">
                    <a:lnSpc>
                      <a:spcPct val="90000"/>
                    </a:lnSpc>
                  </a:pPr>
                  <a:endParaRPr lang="en-US"/>
                </a:p>
              </p:txBody>
            </p:sp>
            <p:sp>
              <p:nvSpPr>
                <p:cNvPr id="24624" name="Oval 592"/>
                <p:cNvSpPr>
                  <a:spLocks noChangeArrowheads="1"/>
                </p:cNvSpPr>
                <p:nvPr/>
              </p:nvSpPr>
              <p:spPr bwMode="auto">
                <a:xfrm>
                  <a:off x="2290" y="2810"/>
                  <a:ext cx="352" cy="352"/>
                </a:xfrm>
                <a:prstGeom prst="ellipse">
                  <a:avLst/>
                </a:prstGeom>
                <a:solidFill>
                  <a:srgbClr val="000000"/>
                </a:solidFill>
                <a:ln w="25400" algn="ctr">
                  <a:solidFill>
                    <a:schemeClr val="hlink"/>
                  </a:solidFill>
                  <a:round/>
                  <a:headEnd/>
                  <a:tailEnd/>
                </a:ln>
              </p:spPr>
              <p:txBody>
                <a:bodyPr lIns="82124" tIns="41061" rIns="82124" bIns="41061" anchor="ctr">
                  <a:spAutoFit/>
                </a:bodyPr>
                <a:lstStyle/>
                <a:p>
                  <a:pPr algn="ctr" eaLnBrk="0" hangingPunct="0">
                    <a:lnSpc>
                      <a:spcPct val="90000"/>
                    </a:lnSpc>
                  </a:pPr>
                  <a:endParaRPr lang="en-US"/>
                </a:p>
              </p:txBody>
            </p:sp>
            <p:sp>
              <p:nvSpPr>
                <p:cNvPr id="24625" name="AutoShape 593"/>
                <p:cNvSpPr>
                  <a:spLocks noChangeArrowheads="1"/>
                </p:cNvSpPr>
                <p:nvPr/>
              </p:nvSpPr>
              <p:spPr bwMode="auto">
                <a:xfrm rot="-5400000">
                  <a:off x="2341" y="2996"/>
                  <a:ext cx="144" cy="88"/>
                </a:xfrm>
                <a:prstGeom prst="parallelogram">
                  <a:avLst>
                    <a:gd name="adj" fmla="val 43689"/>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24626" name="AutoShape 594"/>
                <p:cNvSpPr>
                  <a:spLocks noChangeArrowheads="1"/>
                </p:cNvSpPr>
                <p:nvPr/>
              </p:nvSpPr>
              <p:spPr bwMode="auto">
                <a:xfrm rot="5400000" flipH="1">
                  <a:off x="2429" y="2996"/>
                  <a:ext cx="144" cy="88"/>
                </a:xfrm>
                <a:prstGeom prst="parallelogram">
                  <a:avLst>
                    <a:gd name="adj" fmla="val 43689"/>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24627" name="AutoShape 595"/>
                <p:cNvSpPr>
                  <a:spLocks noChangeArrowheads="1"/>
                </p:cNvSpPr>
                <p:nvPr/>
              </p:nvSpPr>
              <p:spPr bwMode="auto">
                <a:xfrm rot="7818356" flipH="1">
                  <a:off x="2472" y="2871"/>
                  <a:ext cx="105" cy="96"/>
                </a:xfrm>
                <a:prstGeom prst="parallelogram">
                  <a:avLst>
                    <a:gd name="adj" fmla="val 29202"/>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24628" name="AutoShape 596"/>
                <p:cNvSpPr>
                  <a:spLocks noChangeArrowheads="1"/>
                </p:cNvSpPr>
                <p:nvPr/>
              </p:nvSpPr>
              <p:spPr bwMode="auto">
                <a:xfrm rot="-5400000">
                  <a:off x="2356" y="3004"/>
                  <a:ext cx="113" cy="71"/>
                </a:xfrm>
                <a:prstGeom prst="parallelogram">
                  <a:avLst>
                    <a:gd name="adj" fmla="val 42493"/>
                  </a:avLst>
                </a:prstGeom>
                <a:solidFill>
                  <a:srgbClr val="000000"/>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24629" name="AutoShape 597"/>
                <p:cNvSpPr>
                  <a:spLocks noChangeArrowheads="1"/>
                </p:cNvSpPr>
                <p:nvPr/>
              </p:nvSpPr>
              <p:spPr bwMode="auto">
                <a:xfrm rot="7818356" flipH="1">
                  <a:off x="2486" y="2881"/>
                  <a:ext cx="79" cy="75"/>
                </a:xfrm>
                <a:prstGeom prst="parallelogram">
                  <a:avLst>
                    <a:gd name="adj" fmla="val 28123"/>
                  </a:avLst>
                </a:prstGeom>
                <a:solidFill>
                  <a:srgbClr val="000000"/>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24630" name="AutoShape 598"/>
                <p:cNvSpPr>
                  <a:spLocks noChangeArrowheads="1"/>
                </p:cNvSpPr>
                <p:nvPr/>
              </p:nvSpPr>
              <p:spPr bwMode="auto">
                <a:xfrm>
                  <a:off x="2395" y="2864"/>
                  <a:ext cx="117" cy="112"/>
                </a:xfrm>
                <a:prstGeom prst="upArrow">
                  <a:avLst>
                    <a:gd name="adj1" fmla="val 50204"/>
                    <a:gd name="adj2" fmla="val 52671"/>
                  </a:avLst>
                </a:prstGeom>
                <a:solidFill>
                  <a:srgbClr val="FFFFFF"/>
                </a:solidFill>
                <a:ln w="19050" algn="ctr">
                  <a:noFill/>
                  <a:miter lim="800000"/>
                  <a:headEnd/>
                  <a:tailEnd/>
                </a:ln>
              </p:spPr>
              <p:txBody>
                <a:bodyPr lIns="82124" tIns="41061" rIns="82124" bIns="41061" anchor="ctr">
                  <a:spAutoFit/>
                </a:bodyPr>
                <a:lstStyle/>
                <a:p>
                  <a:pPr algn="ctr" eaLnBrk="0" hangingPunct="0">
                    <a:lnSpc>
                      <a:spcPct val="90000"/>
                    </a:lnSpc>
                  </a:pPr>
                  <a:endParaRPr lang="en-US"/>
                </a:p>
              </p:txBody>
            </p:sp>
          </p:grpSp>
          <p:sp>
            <p:nvSpPr>
              <p:cNvPr id="24610" name="Text Box 599"/>
              <p:cNvSpPr txBox="1">
                <a:spLocks noChangeArrowheads="1"/>
              </p:cNvSpPr>
              <p:nvPr/>
            </p:nvSpPr>
            <p:spPr bwMode="auto">
              <a:xfrm>
                <a:off x="3672" y="2420"/>
                <a:ext cx="1122" cy="294"/>
              </a:xfrm>
              <a:prstGeom prst="rect">
                <a:avLst/>
              </a:prstGeom>
              <a:noFill/>
              <a:ln w="9525" algn="ctr">
                <a:noFill/>
                <a:miter lim="800000"/>
                <a:headEnd/>
                <a:tailEnd/>
              </a:ln>
            </p:spPr>
            <p:txBody>
              <a:bodyPr lIns="82124" tIns="41061" rIns="82124" bIns="41061" anchor="b">
                <a:spAutoFit/>
              </a:bodyPr>
              <a:lstStyle/>
              <a:p>
                <a:pPr algn="l" defTabSz="814388" eaLnBrk="0" hangingPunct="0">
                  <a:lnSpc>
                    <a:spcPct val="90000"/>
                  </a:lnSpc>
                  <a:spcBef>
                    <a:spcPct val="50000"/>
                  </a:spcBef>
                </a:pPr>
                <a:r>
                  <a:rPr lang="en-US" sz="1400">
                    <a:solidFill>
                      <a:schemeClr val="hlink"/>
                    </a:solidFill>
                  </a:rPr>
                  <a:t>Shipping Milestone:</a:t>
                </a:r>
                <a:r>
                  <a:rPr lang="en-US" sz="1400">
                    <a:solidFill>
                      <a:srgbClr val="FFFFFF"/>
                    </a:solidFill>
                  </a:rPr>
                  <a:t/>
                </a:r>
                <a:br>
                  <a:rPr lang="en-US" sz="1400">
                    <a:solidFill>
                      <a:srgbClr val="FFFFFF"/>
                    </a:solidFill>
                  </a:rPr>
                </a:br>
                <a:r>
                  <a:rPr lang="en-US" sz="1400">
                    <a:solidFill>
                      <a:srgbClr val="FFFFFF"/>
                    </a:solidFill>
                  </a:rPr>
                  <a:t>2M IP phones</a:t>
                </a:r>
              </a:p>
            </p:txBody>
          </p:sp>
          <p:grpSp>
            <p:nvGrpSpPr>
              <p:cNvPr id="1748115" name="Group 600"/>
              <p:cNvGrpSpPr>
                <a:grpSpLocks/>
              </p:cNvGrpSpPr>
              <p:nvPr/>
            </p:nvGrpSpPr>
            <p:grpSpPr bwMode="auto">
              <a:xfrm>
                <a:off x="3125" y="2553"/>
                <a:ext cx="528" cy="528"/>
                <a:chOff x="4403" y="2553"/>
                <a:chExt cx="528" cy="528"/>
              </a:xfrm>
            </p:grpSpPr>
            <p:grpSp>
              <p:nvGrpSpPr>
                <p:cNvPr id="1748116" name="Group 601"/>
                <p:cNvGrpSpPr>
                  <a:grpSpLocks/>
                </p:cNvGrpSpPr>
                <p:nvPr/>
              </p:nvGrpSpPr>
              <p:grpSpPr bwMode="auto">
                <a:xfrm>
                  <a:off x="4403" y="2553"/>
                  <a:ext cx="528" cy="528"/>
                  <a:chOff x="2457" y="3335"/>
                  <a:chExt cx="564" cy="564"/>
                </a:xfrm>
              </p:grpSpPr>
              <p:sp>
                <p:nvSpPr>
                  <p:cNvPr id="24621" name="Oval 602"/>
                  <p:cNvSpPr>
                    <a:spLocks noChangeArrowheads="1"/>
                  </p:cNvSpPr>
                  <p:nvPr/>
                </p:nvSpPr>
                <p:spPr bwMode="auto">
                  <a:xfrm>
                    <a:off x="2457" y="3335"/>
                    <a:ext cx="564" cy="564"/>
                  </a:xfrm>
                  <a:prstGeom prst="ellipse">
                    <a:avLst/>
                  </a:prstGeom>
                  <a:solidFill>
                    <a:srgbClr val="000000"/>
                  </a:solidFill>
                  <a:ln w="19050" algn="ctr">
                    <a:solidFill>
                      <a:schemeClr val="hlink"/>
                    </a:solidFill>
                    <a:round/>
                    <a:headEnd/>
                    <a:tailEnd/>
                  </a:ln>
                </p:spPr>
                <p:txBody>
                  <a:bodyPr lIns="82124" tIns="41061" rIns="82124" bIns="41061" anchor="ctr">
                    <a:spAutoFit/>
                  </a:bodyPr>
                  <a:lstStyle/>
                  <a:p>
                    <a:pPr algn="ctr" eaLnBrk="0" hangingPunct="0">
                      <a:lnSpc>
                        <a:spcPct val="90000"/>
                      </a:lnSpc>
                    </a:pPr>
                    <a:endParaRPr lang="en-US"/>
                  </a:p>
                </p:txBody>
              </p:sp>
              <p:sp>
                <p:nvSpPr>
                  <p:cNvPr id="24622" name="Oval 603"/>
                  <p:cNvSpPr>
                    <a:spLocks noChangeArrowheads="1"/>
                  </p:cNvSpPr>
                  <p:nvPr/>
                </p:nvSpPr>
                <p:spPr bwMode="auto">
                  <a:xfrm>
                    <a:off x="2495" y="3373"/>
                    <a:ext cx="488" cy="488"/>
                  </a:xfrm>
                  <a:prstGeom prst="ellipse">
                    <a:avLst/>
                  </a:prstGeom>
                  <a:noFill/>
                  <a:ln w="12700" algn="ctr">
                    <a:solidFill>
                      <a:srgbClr val="FFFFFF"/>
                    </a:solidFill>
                    <a:round/>
                    <a:headEnd/>
                    <a:tailEnd/>
                  </a:ln>
                </p:spPr>
                <p:txBody>
                  <a:bodyPr lIns="82124" tIns="41061" rIns="82124" bIns="41061" anchor="ctr">
                    <a:spAutoFit/>
                  </a:bodyPr>
                  <a:lstStyle/>
                  <a:p>
                    <a:pPr algn="ctr" eaLnBrk="0" hangingPunct="0">
                      <a:lnSpc>
                        <a:spcPct val="90000"/>
                      </a:lnSpc>
                    </a:pPr>
                    <a:endParaRPr lang="en-US"/>
                  </a:p>
                </p:txBody>
              </p:sp>
            </p:grpSp>
            <p:pic>
              <p:nvPicPr>
                <p:cNvPr id="24620" name="Picture 604" descr="phone"/>
                <p:cNvPicPr>
                  <a:picLocks noChangeAspect="1" noChangeArrowheads="1"/>
                </p:cNvPicPr>
                <p:nvPr/>
              </p:nvPicPr>
              <p:blipFill>
                <a:blip r:embed="rId4" cstate="print"/>
                <a:srcRect/>
                <a:stretch>
                  <a:fillRect/>
                </a:stretch>
              </p:blipFill>
              <p:spPr bwMode="auto">
                <a:xfrm>
                  <a:off x="4460" y="2618"/>
                  <a:ext cx="404" cy="380"/>
                </a:xfrm>
                <a:prstGeom prst="rect">
                  <a:avLst/>
                </a:prstGeom>
                <a:noFill/>
                <a:ln w="9525">
                  <a:noFill/>
                  <a:miter lim="800000"/>
                  <a:headEnd/>
                  <a:tailEnd/>
                </a:ln>
              </p:spPr>
            </p:pic>
          </p:grpSp>
          <p:grpSp>
            <p:nvGrpSpPr>
              <p:cNvPr id="1748117" name="Group 605"/>
              <p:cNvGrpSpPr>
                <a:grpSpLocks/>
              </p:cNvGrpSpPr>
              <p:nvPr/>
            </p:nvGrpSpPr>
            <p:grpSpPr bwMode="auto">
              <a:xfrm>
                <a:off x="1554" y="3084"/>
                <a:ext cx="1118" cy="257"/>
                <a:chOff x="1554" y="3084"/>
                <a:chExt cx="1118" cy="257"/>
              </a:xfrm>
            </p:grpSpPr>
            <p:grpSp>
              <p:nvGrpSpPr>
                <p:cNvPr id="1748118" name="Group 606"/>
                <p:cNvGrpSpPr>
                  <a:grpSpLocks/>
                </p:cNvGrpSpPr>
                <p:nvPr/>
              </p:nvGrpSpPr>
              <p:grpSpPr bwMode="auto">
                <a:xfrm>
                  <a:off x="1554" y="3135"/>
                  <a:ext cx="1118" cy="156"/>
                  <a:chOff x="17819" y="3133"/>
                  <a:chExt cx="1459" cy="172"/>
                </a:xfrm>
              </p:grpSpPr>
              <p:sp>
                <p:nvSpPr>
                  <p:cNvPr id="24616" name="Rectangle 607"/>
                  <p:cNvSpPr>
                    <a:spLocks noChangeArrowheads="1"/>
                  </p:cNvSpPr>
                  <p:nvPr/>
                </p:nvSpPr>
                <p:spPr bwMode="auto">
                  <a:xfrm>
                    <a:off x="17819" y="3133"/>
                    <a:ext cx="1459" cy="172"/>
                  </a:xfrm>
                  <a:prstGeom prst="rect">
                    <a:avLst/>
                  </a:prstGeom>
                  <a:solidFill>
                    <a:srgbClr val="000000"/>
                  </a:soli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24617" name="Line 608"/>
                  <p:cNvSpPr>
                    <a:spLocks noChangeShapeType="1"/>
                  </p:cNvSpPr>
                  <p:nvPr/>
                </p:nvSpPr>
                <p:spPr bwMode="auto">
                  <a:xfrm>
                    <a:off x="17819" y="3133"/>
                    <a:ext cx="0" cy="165"/>
                  </a:xfrm>
                  <a:prstGeom prst="line">
                    <a:avLst/>
                  </a:prstGeom>
                  <a:noFill/>
                  <a:ln w="12700">
                    <a:solidFill>
                      <a:srgbClr val="EE6804"/>
                    </a:solidFill>
                    <a:round/>
                    <a:headEnd/>
                    <a:tailEnd/>
                  </a:ln>
                </p:spPr>
                <p:txBody>
                  <a:bodyPr wrap="none" lIns="82124" tIns="41061" rIns="82124" bIns="41061" anchor="ctr">
                    <a:spAutoFit/>
                  </a:bodyPr>
                  <a:lstStyle/>
                  <a:p>
                    <a:endParaRPr lang="en-US"/>
                  </a:p>
                </p:txBody>
              </p:sp>
              <p:sp>
                <p:nvSpPr>
                  <p:cNvPr id="24618" name="Line 609"/>
                  <p:cNvSpPr>
                    <a:spLocks noChangeShapeType="1"/>
                  </p:cNvSpPr>
                  <p:nvPr/>
                </p:nvSpPr>
                <p:spPr bwMode="auto">
                  <a:xfrm>
                    <a:off x="19278" y="3133"/>
                    <a:ext cx="0" cy="165"/>
                  </a:xfrm>
                  <a:prstGeom prst="line">
                    <a:avLst/>
                  </a:prstGeom>
                  <a:noFill/>
                  <a:ln w="12700">
                    <a:solidFill>
                      <a:srgbClr val="EE6804"/>
                    </a:solidFill>
                    <a:round/>
                    <a:headEnd/>
                    <a:tailEnd/>
                  </a:ln>
                </p:spPr>
                <p:txBody>
                  <a:bodyPr wrap="none" lIns="82124" tIns="41061" rIns="82124" bIns="41061" anchor="ctr">
                    <a:spAutoFit/>
                  </a:bodyPr>
                  <a:lstStyle/>
                  <a:p>
                    <a:endParaRPr lang="en-US"/>
                  </a:p>
                </p:txBody>
              </p:sp>
            </p:grpSp>
            <p:sp>
              <p:nvSpPr>
                <p:cNvPr id="24614" name="Rectangle 610"/>
                <p:cNvSpPr>
                  <a:spLocks noChangeArrowheads="1"/>
                </p:cNvSpPr>
                <p:nvPr/>
              </p:nvSpPr>
              <p:spPr bwMode="auto">
                <a:xfrm>
                  <a:off x="1633" y="3084"/>
                  <a:ext cx="960" cy="257"/>
                </a:xfrm>
                <a:prstGeom prst="rect">
                  <a:avLst/>
                </a:prstGeom>
                <a:solidFill>
                  <a:schemeClr val="tx2"/>
                </a:soli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pic>
              <p:nvPicPr>
                <p:cNvPr id="24615" name="Picture 611"/>
                <p:cNvPicPr>
                  <a:picLocks noChangeAspect="1" noChangeArrowheads="1"/>
                </p:cNvPicPr>
                <p:nvPr/>
              </p:nvPicPr>
              <p:blipFill>
                <a:blip r:embed="rId6" cstate="print"/>
                <a:srcRect b="38889"/>
                <a:stretch>
                  <a:fillRect/>
                </a:stretch>
              </p:blipFill>
              <p:spPr bwMode="auto">
                <a:xfrm>
                  <a:off x="1668" y="3096"/>
                  <a:ext cx="900" cy="198"/>
                </a:xfrm>
                <a:prstGeom prst="rect">
                  <a:avLst/>
                </a:prstGeom>
                <a:noFill/>
                <a:ln w="19050" algn="ctr">
                  <a:noFill/>
                  <a:miter lim="800000"/>
                  <a:headEnd/>
                  <a:tailEnd/>
                </a:ln>
              </p:spPr>
            </p:pic>
          </p:grpSp>
        </p:grpSp>
      </p:grpSp>
      <p:sp>
        <p:nvSpPr>
          <p:cNvPr id="24599" name="Rectangle 787"/>
          <p:cNvSpPr>
            <a:spLocks noChangeArrowheads="1"/>
          </p:cNvSpPr>
          <p:nvPr/>
        </p:nvSpPr>
        <p:spPr bwMode="auto">
          <a:xfrm flipH="1" flipV="1">
            <a:off x="7743825" y="1371600"/>
            <a:ext cx="1400175" cy="914400"/>
          </a:xfrm>
          <a:prstGeom prst="rect">
            <a:avLst/>
          </a:prstGeom>
          <a:gradFill rotWithShape="1">
            <a:gsLst>
              <a:gs pos="0">
                <a:srgbClr val="000000">
                  <a:alpha val="74001"/>
                </a:srgbClr>
              </a:gs>
              <a:gs pos="100000">
                <a:srgbClr val="000000">
                  <a:alpha val="0"/>
                </a:srgbClr>
              </a:gs>
            </a:gsLst>
            <a:lin ang="0" scaled="1"/>
          </a:gradFill>
          <a:ln w="9525" algn="ctr">
            <a:noFill/>
            <a:miter lim="800000"/>
            <a:headEnd/>
            <a:tailEnd/>
          </a:ln>
        </p:spPr>
        <p:txBody>
          <a:bodyPr lIns="82124" tIns="41061" rIns="82124" bIns="41061" anchor="ctr">
            <a:spAutoFit/>
          </a:bodyPr>
          <a:lstStyle/>
          <a:p>
            <a:pPr algn="ctr" eaLnBrk="0" hangingPunct="0">
              <a:lnSpc>
                <a:spcPct val="90000"/>
              </a:lnSpc>
            </a:pPr>
            <a:endParaRPr lang="en-US"/>
          </a:p>
        </p:txBody>
      </p:sp>
      <p:sp>
        <p:nvSpPr>
          <p:cNvPr id="24600" name="Line 148"/>
          <p:cNvSpPr>
            <a:spLocks noChangeShapeType="1"/>
          </p:cNvSpPr>
          <p:nvPr/>
        </p:nvSpPr>
        <p:spPr bwMode="auto">
          <a:xfrm flipV="1">
            <a:off x="6043613" y="984250"/>
            <a:ext cx="0" cy="2225675"/>
          </a:xfrm>
          <a:prstGeom prst="line">
            <a:avLst/>
          </a:prstGeom>
          <a:noFill/>
          <a:ln w="9525">
            <a:solidFill>
              <a:srgbClr val="777777"/>
            </a:solidFill>
            <a:round/>
            <a:headEnd/>
            <a:tailEnd/>
          </a:ln>
        </p:spPr>
        <p:txBody>
          <a:bodyPr wrap="none" lIns="82124" tIns="41061" rIns="82124" bIns="41061" anchor="ctr">
            <a:spAutoFit/>
          </a:bodyPr>
          <a:lstStyle/>
          <a:p>
            <a:endParaRPr lang="en-US"/>
          </a:p>
        </p:txBody>
      </p:sp>
    </p:spTree>
  </p:cSld>
  <p:clrMapOvr>
    <a:masterClrMapping/>
  </p:clrMapOvr>
  <p:transition spd="slow" advClick="0" advTm="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2.5E-6 3.7037E-6 L -1.00156 3.7037E-6 " pathEditMode="relative" rAng="0" ptsTypes="AA">
                                      <p:cBhvr>
                                        <p:cTn id="6" dur="2000" fill="hold"/>
                                        <p:tgtEl>
                                          <p:spTgt spid="26"/>
                                        </p:tgtEl>
                                        <p:attrNameLst>
                                          <p:attrName>ppt_x</p:attrName>
                                          <p:attrName>ppt_y</p:attrName>
                                        </p:attrNameLst>
                                      </p:cBhvr>
                                      <p:rCtr x="-501" y="0"/>
                                    </p:animMotion>
                                  </p:childTnLst>
                                </p:cTn>
                              </p:par>
                              <p:par>
                                <p:cTn id="7" presetID="10" presetClass="exit" presetSubtype="0" fill="hold" nodeType="withEffect">
                                  <p:stCondLst>
                                    <p:cond delay="0"/>
                                  </p:stCondLst>
                                  <p:childTnLst>
                                    <p:animEffect transition="out" filter="fade">
                                      <p:cBhvr>
                                        <p:cTn id="8" dur="2000"/>
                                        <p:tgtEl>
                                          <p:spTgt spid="22"/>
                                        </p:tgtEl>
                                      </p:cBhvr>
                                    </p:animEffect>
                                    <p:set>
                                      <p:cBhvr>
                                        <p:cTn id="9" dur="1" fill="hold">
                                          <p:stCondLst>
                                            <p:cond delay="1999"/>
                                          </p:stCondLst>
                                        </p:cTn>
                                        <p:tgtEl>
                                          <p:spTgt spid="22"/>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2000"/>
                                        <p:tgtEl>
                                          <p:spTgt spid="24"/>
                                        </p:tgtEl>
                                      </p:cBhvr>
                                    </p:animEffect>
                                  </p:childTnLst>
                                </p:cTn>
                              </p:par>
                              <p:par>
                                <p:cTn id="13" presetID="35" presetClass="path" presetSubtype="0" accel="50000" decel="50000" fill="hold" nodeType="withEffect">
                                  <p:stCondLst>
                                    <p:cond delay="0"/>
                                  </p:stCondLst>
                                  <p:childTnLst>
                                    <p:animMotion origin="layout" path="M -5.55556E-7 -4.07407E-6 L -0.06406 -4.07407E-6 " pathEditMode="relative" rAng="0" ptsTypes="AA">
                                      <p:cBhvr>
                                        <p:cTn id="14" dur="2000" fill="hold"/>
                                        <p:tgtEl>
                                          <p:spTgt spid="6"/>
                                        </p:tgtEl>
                                        <p:attrNameLst>
                                          <p:attrName>ppt_x</p:attrName>
                                          <p:attrName>ppt_y</p:attrName>
                                        </p:attrNameLst>
                                      </p:cBhvr>
                                      <p:rCtr x="-32" y="0"/>
                                    </p:animMotion>
                                  </p:childTnLst>
                                </p:cTn>
                              </p:par>
                              <p:par>
                                <p:cTn id="15" presetID="35" presetClass="path" presetSubtype="0" accel="50000" decel="50000" fill="hold" nodeType="withEffect">
                                  <p:stCondLst>
                                    <p:cond delay="0"/>
                                  </p:stCondLst>
                                  <p:childTnLst>
                                    <p:animMotion origin="layout" path="M -2.22222E-6 6.93889E-18 L -0.06215 6.93889E-18 " pathEditMode="relative" rAng="0" ptsTypes="AA">
                                      <p:cBhvr>
                                        <p:cTn id="16" dur="2000" fill="hold"/>
                                        <p:tgtEl>
                                          <p:spTgt spid="2"/>
                                        </p:tgtEl>
                                        <p:attrNameLst>
                                          <p:attrName>ppt_x</p:attrName>
                                          <p:attrName>ppt_y</p:attrName>
                                        </p:attrNameLst>
                                      </p:cBhvr>
                                      <p:rCtr x="-3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06_Title/Bullet_Cisco Black Temp">
  <a:themeElements>
    <a:clrScheme name="2006_Title/Bullet_Cisco Black Temp 1">
      <a:dk1>
        <a:srgbClr val="000000"/>
      </a:dk1>
      <a:lt1>
        <a:srgbClr val="FFFFFF"/>
      </a:lt1>
      <a:dk2>
        <a:srgbClr val="000000"/>
      </a:dk2>
      <a:lt2>
        <a:srgbClr val="FFFFFF"/>
      </a:lt2>
      <a:accent1>
        <a:srgbClr val="0183B7"/>
      </a:accent1>
      <a:accent2>
        <a:srgbClr val="B21A1A"/>
      </a:accent2>
      <a:accent3>
        <a:srgbClr val="AAAAAA"/>
      </a:accent3>
      <a:accent4>
        <a:srgbClr val="DADADA"/>
      </a:accent4>
      <a:accent5>
        <a:srgbClr val="AAC1D8"/>
      </a:accent5>
      <a:accent6>
        <a:srgbClr val="A11616"/>
      </a:accent6>
      <a:hlink>
        <a:srgbClr val="83A2CF"/>
      </a:hlink>
      <a:folHlink>
        <a:srgbClr val="EFB525"/>
      </a:folHlink>
    </a:clrScheme>
    <a:fontScheme name="2006_Title/Bullet_Cisco Black Tem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19050" cap="flat" cmpd="sng" algn="ctr">
          <a:solidFill>
            <a:srgbClr val="A0C02A"/>
          </a:solidFill>
          <a:prstDash val="solid"/>
          <a:round/>
          <a:headEnd type="none" w="med" len="med"/>
          <a:tailEnd type="none" w="med" len="med"/>
        </a:ln>
        <a:effectLst/>
      </a:spPr>
      <a:bodyPr vert="horz" wrap="squar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1300" b="0" i="0" u="none" strike="noStrike" cap="none" normalizeH="0" baseline="0" smtClean="0">
            <a:ln>
              <a:noFill/>
            </a:ln>
            <a:solidFill>
              <a:srgbClr val="AB7E0D"/>
            </a:solidFill>
            <a:effectLst/>
            <a:latin typeface="Arial" charset="0"/>
          </a:defRPr>
        </a:defPPr>
      </a:lstStyle>
    </a:spDef>
    <a:lnDef>
      <a:spPr bwMode="auto">
        <a:xfrm>
          <a:off x="0" y="0"/>
          <a:ext cx="1" cy="1"/>
        </a:xfrm>
        <a:custGeom>
          <a:avLst/>
          <a:gdLst/>
          <a:ahLst/>
          <a:cxnLst/>
          <a:rect l="0" t="0" r="0" b="0"/>
          <a:pathLst/>
        </a:custGeom>
        <a:solidFill>
          <a:srgbClr val="000000"/>
        </a:solidFill>
        <a:ln w="19050" cap="flat" cmpd="sng" algn="ctr">
          <a:solidFill>
            <a:srgbClr val="A0C02A"/>
          </a:solidFill>
          <a:prstDash val="solid"/>
          <a:round/>
          <a:headEnd type="none" w="med" len="med"/>
          <a:tailEnd type="none" w="med" len="med"/>
        </a:ln>
        <a:effectLst/>
      </a:spPr>
      <a:bodyPr vert="horz" wrap="squar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1300" b="0" i="0" u="none" strike="noStrike" cap="none" normalizeH="0" baseline="0" smtClean="0">
            <a:ln>
              <a:noFill/>
            </a:ln>
            <a:solidFill>
              <a:srgbClr val="AB7E0D"/>
            </a:solidFill>
            <a:effectLst/>
            <a:latin typeface="Arial" charset="0"/>
          </a:defRPr>
        </a:defPPr>
      </a:lstStyle>
    </a:lnDef>
  </a:objectDefaults>
  <a:extraClrSchemeLst>
    <a:extraClrScheme>
      <a:clrScheme name="2006_Title/Bullet_Cisco Black Temp 1">
        <a:dk1>
          <a:srgbClr val="000000"/>
        </a:dk1>
        <a:lt1>
          <a:srgbClr val="FFFFFF"/>
        </a:lt1>
        <a:dk2>
          <a:srgbClr val="000000"/>
        </a:dk2>
        <a:lt2>
          <a:srgbClr val="FFFFFF"/>
        </a:lt2>
        <a:accent1>
          <a:srgbClr val="0183B7"/>
        </a:accent1>
        <a:accent2>
          <a:srgbClr val="B21A1A"/>
        </a:accent2>
        <a:accent3>
          <a:srgbClr val="AAAAAA"/>
        </a:accent3>
        <a:accent4>
          <a:srgbClr val="DADADA"/>
        </a:accent4>
        <a:accent5>
          <a:srgbClr val="AAC1D8"/>
        </a:accent5>
        <a:accent6>
          <a:srgbClr val="A11616"/>
        </a:accent6>
        <a:hlink>
          <a:srgbClr val="83A2CF"/>
        </a:hlink>
        <a:folHlink>
          <a:srgbClr val="EFB525"/>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006_Title/Bullet_Cisco Black Temp">
  <a:themeElements>
    <a:clrScheme name="1_2006_Title/Bullet_Cisco Black Temp 1">
      <a:dk1>
        <a:srgbClr val="000000"/>
      </a:dk1>
      <a:lt1>
        <a:srgbClr val="FFFFFF"/>
      </a:lt1>
      <a:dk2>
        <a:srgbClr val="000000"/>
      </a:dk2>
      <a:lt2>
        <a:srgbClr val="FFFFFF"/>
      </a:lt2>
      <a:accent1>
        <a:srgbClr val="0183B7"/>
      </a:accent1>
      <a:accent2>
        <a:srgbClr val="B21A1A"/>
      </a:accent2>
      <a:accent3>
        <a:srgbClr val="AAAAAA"/>
      </a:accent3>
      <a:accent4>
        <a:srgbClr val="DADADA"/>
      </a:accent4>
      <a:accent5>
        <a:srgbClr val="AAC1D8"/>
      </a:accent5>
      <a:accent6>
        <a:srgbClr val="A11616"/>
      </a:accent6>
      <a:hlink>
        <a:srgbClr val="83A2CF"/>
      </a:hlink>
      <a:folHlink>
        <a:srgbClr val="EFB525"/>
      </a:folHlink>
    </a:clrScheme>
    <a:fontScheme name="1_2006_Title/Bullet_Cisco Black Tem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19050" cap="flat" cmpd="sng" algn="ctr">
          <a:solidFill>
            <a:srgbClr val="A0C02A"/>
          </a:solidFill>
          <a:prstDash val="solid"/>
          <a:round/>
          <a:headEnd type="none" w="med" len="med"/>
          <a:tailEnd type="none" w="med" len="med"/>
        </a:ln>
        <a:effectLst/>
      </a:spPr>
      <a:bodyPr vert="horz" wrap="squar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1300" b="0" i="0" u="none" strike="noStrike" cap="none" normalizeH="0" baseline="0" smtClean="0">
            <a:ln>
              <a:noFill/>
            </a:ln>
            <a:solidFill>
              <a:srgbClr val="AB7E0D"/>
            </a:solidFill>
            <a:effectLst/>
            <a:latin typeface="Arial" charset="0"/>
          </a:defRPr>
        </a:defPPr>
      </a:lstStyle>
    </a:spDef>
    <a:lnDef>
      <a:spPr bwMode="auto">
        <a:xfrm>
          <a:off x="0" y="0"/>
          <a:ext cx="1" cy="1"/>
        </a:xfrm>
        <a:custGeom>
          <a:avLst/>
          <a:gdLst/>
          <a:ahLst/>
          <a:cxnLst/>
          <a:rect l="0" t="0" r="0" b="0"/>
          <a:pathLst/>
        </a:custGeom>
        <a:solidFill>
          <a:srgbClr val="000000"/>
        </a:solidFill>
        <a:ln w="19050" cap="flat" cmpd="sng" algn="ctr">
          <a:solidFill>
            <a:srgbClr val="A0C02A"/>
          </a:solidFill>
          <a:prstDash val="solid"/>
          <a:round/>
          <a:headEnd type="none" w="med" len="med"/>
          <a:tailEnd type="none" w="med" len="med"/>
        </a:ln>
        <a:effectLst/>
      </a:spPr>
      <a:bodyPr vert="horz" wrap="squar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1300" b="0" i="0" u="none" strike="noStrike" cap="none" normalizeH="0" baseline="0" smtClean="0">
            <a:ln>
              <a:noFill/>
            </a:ln>
            <a:solidFill>
              <a:srgbClr val="AB7E0D"/>
            </a:solidFill>
            <a:effectLst/>
            <a:latin typeface="Arial" charset="0"/>
          </a:defRPr>
        </a:defPPr>
      </a:lstStyle>
    </a:lnDef>
  </a:objectDefaults>
  <a:extraClrSchemeLst>
    <a:extraClrScheme>
      <a:clrScheme name="1_2006_Title/Bullet_Cisco Black Temp 1">
        <a:dk1>
          <a:srgbClr val="000000"/>
        </a:dk1>
        <a:lt1>
          <a:srgbClr val="FFFFFF"/>
        </a:lt1>
        <a:dk2>
          <a:srgbClr val="000000"/>
        </a:dk2>
        <a:lt2>
          <a:srgbClr val="FFFFFF"/>
        </a:lt2>
        <a:accent1>
          <a:srgbClr val="0183B7"/>
        </a:accent1>
        <a:accent2>
          <a:srgbClr val="B21A1A"/>
        </a:accent2>
        <a:accent3>
          <a:srgbClr val="AAAAAA"/>
        </a:accent3>
        <a:accent4>
          <a:srgbClr val="DADADA"/>
        </a:accent4>
        <a:accent5>
          <a:srgbClr val="AAC1D8"/>
        </a:accent5>
        <a:accent6>
          <a:srgbClr val="A11616"/>
        </a:accent6>
        <a:hlink>
          <a:srgbClr val="83A2CF"/>
        </a:hlink>
        <a:folHlink>
          <a:srgbClr val="EFB525"/>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2006_Title/Bullet_Cisco Black Temp">
  <a:themeElements>
    <a:clrScheme name="2_2006_Title/Bullet_Cisco Black Temp 1">
      <a:dk1>
        <a:srgbClr val="000000"/>
      </a:dk1>
      <a:lt1>
        <a:srgbClr val="FFFFFF"/>
      </a:lt1>
      <a:dk2>
        <a:srgbClr val="000000"/>
      </a:dk2>
      <a:lt2>
        <a:srgbClr val="FFFFFF"/>
      </a:lt2>
      <a:accent1>
        <a:srgbClr val="0183B7"/>
      </a:accent1>
      <a:accent2>
        <a:srgbClr val="B21A1A"/>
      </a:accent2>
      <a:accent3>
        <a:srgbClr val="AAAAAA"/>
      </a:accent3>
      <a:accent4>
        <a:srgbClr val="DADADA"/>
      </a:accent4>
      <a:accent5>
        <a:srgbClr val="AAC1D8"/>
      </a:accent5>
      <a:accent6>
        <a:srgbClr val="A11616"/>
      </a:accent6>
      <a:hlink>
        <a:srgbClr val="83A2CF"/>
      </a:hlink>
      <a:folHlink>
        <a:srgbClr val="EFB525"/>
      </a:folHlink>
    </a:clrScheme>
    <a:fontScheme name="2_2006_Title/Bullet_Cisco Black Tem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19050" cap="flat" cmpd="sng" algn="ctr">
          <a:solidFill>
            <a:srgbClr val="A0C02A"/>
          </a:solidFill>
          <a:prstDash val="solid"/>
          <a:round/>
          <a:headEnd type="none" w="med" len="med"/>
          <a:tailEnd type="none" w="med" len="med"/>
        </a:ln>
        <a:effectLst/>
      </a:spPr>
      <a:bodyPr vert="horz" wrap="squar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1300" b="0" i="0" u="none" strike="noStrike" cap="none" normalizeH="0" baseline="0" smtClean="0">
            <a:ln>
              <a:noFill/>
            </a:ln>
            <a:solidFill>
              <a:srgbClr val="AB7E0D"/>
            </a:solidFill>
            <a:effectLst/>
            <a:latin typeface="Arial" charset="0"/>
          </a:defRPr>
        </a:defPPr>
      </a:lstStyle>
    </a:spDef>
    <a:lnDef>
      <a:spPr bwMode="auto">
        <a:xfrm>
          <a:off x="0" y="0"/>
          <a:ext cx="1" cy="1"/>
        </a:xfrm>
        <a:custGeom>
          <a:avLst/>
          <a:gdLst/>
          <a:ahLst/>
          <a:cxnLst/>
          <a:rect l="0" t="0" r="0" b="0"/>
          <a:pathLst/>
        </a:custGeom>
        <a:solidFill>
          <a:srgbClr val="000000"/>
        </a:solidFill>
        <a:ln w="19050" cap="flat" cmpd="sng" algn="ctr">
          <a:solidFill>
            <a:srgbClr val="A0C02A"/>
          </a:solidFill>
          <a:prstDash val="solid"/>
          <a:round/>
          <a:headEnd type="none" w="med" len="med"/>
          <a:tailEnd type="none" w="med" len="med"/>
        </a:ln>
        <a:effectLst/>
      </a:spPr>
      <a:bodyPr vert="horz" wrap="squar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1300" b="0" i="0" u="none" strike="noStrike" cap="none" normalizeH="0" baseline="0" smtClean="0">
            <a:ln>
              <a:noFill/>
            </a:ln>
            <a:solidFill>
              <a:srgbClr val="AB7E0D"/>
            </a:solidFill>
            <a:effectLst/>
            <a:latin typeface="Arial" charset="0"/>
          </a:defRPr>
        </a:defPPr>
      </a:lstStyle>
    </a:lnDef>
  </a:objectDefaults>
  <a:extraClrSchemeLst>
    <a:extraClrScheme>
      <a:clrScheme name="2_2006_Title/Bullet_Cisco Black Temp 1">
        <a:dk1>
          <a:srgbClr val="000000"/>
        </a:dk1>
        <a:lt1>
          <a:srgbClr val="FFFFFF"/>
        </a:lt1>
        <a:dk2>
          <a:srgbClr val="000000"/>
        </a:dk2>
        <a:lt2>
          <a:srgbClr val="FFFFFF"/>
        </a:lt2>
        <a:accent1>
          <a:srgbClr val="0183B7"/>
        </a:accent1>
        <a:accent2>
          <a:srgbClr val="B21A1A"/>
        </a:accent2>
        <a:accent3>
          <a:srgbClr val="AAAAAA"/>
        </a:accent3>
        <a:accent4>
          <a:srgbClr val="DADADA"/>
        </a:accent4>
        <a:accent5>
          <a:srgbClr val="AAC1D8"/>
        </a:accent5>
        <a:accent6>
          <a:srgbClr val="A11616"/>
        </a:accent6>
        <a:hlink>
          <a:srgbClr val="83A2CF"/>
        </a:hlink>
        <a:folHlink>
          <a:srgbClr val="EFB525"/>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62525</TotalTime>
  <Pages>28</Pages>
  <Words>2674</Words>
  <Application>Microsoft Office PowerPoint</Application>
  <PresentationFormat>On-screen Show (4:3)</PresentationFormat>
  <Paragraphs>795</Paragraphs>
  <Slides>45</Slides>
  <Notes>21</Notes>
  <HiddenSlides>0</HiddenSlides>
  <MMClips>0</MMClips>
  <ScaleCrop>false</ScaleCrop>
  <HeadingPairs>
    <vt:vector size="4" baseType="variant">
      <vt:variant>
        <vt:lpstr>Theme</vt:lpstr>
      </vt:variant>
      <vt:variant>
        <vt:i4>3</vt:i4>
      </vt:variant>
      <vt:variant>
        <vt:lpstr>Slide Titles</vt:lpstr>
      </vt:variant>
      <vt:variant>
        <vt:i4>45</vt:i4>
      </vt:variant>
    </vt:vector>
  </HeadingPairs>
  <TitlesOfParts>
    <vt:vector size="48" baseType="lpstr">
      <vt:lpstr>2006_Title/Bullet_Cisco Black Temp</vt:lpstr>
      <vt:lpstr>1_2006_Title/Bullet_Cisco Black Temp</vt:lpstr>
      <vt:lpstr>2_2006_Title/Bullet_Cisco Black Temp</vt:lpstr>
      <vt:lpstr>Who’s on First, a RACI on Talent and Team necessary to bring in an EPM Homerun</vt:lpstr>
      <vt:lpstr>Disclaimer</vt:lpstr>
      <vt:lpstr>Agenda</vt:lpstr>
      <vt:lpstr>Slide 4</vt:lpstr>
      <vt:lpstr>Slide 5</vt:lpstr>
      <vt:lpstr>Slide 6</vt:lpstr>
      <vt:lpstr>Slide 7</vt:lpstr>
      <vt:lpstr>Slide 8</vt:lpstr>
      <vt:lpstr>Slide 9</vt:lpstr>
      <vt:lpstr>Slide 10</vt:lpstr>
      <vt:lpstr>Slide 11</vt:lpstr>
      <vt:lpstr>Slide 12</vt:lpstr>
      <vt:lpstr>Slide 13</vt:lpstr>
      <vt:lpstr>Slide 14</vt:lpstr>
      <vt:lpstr>Who do you want on your team?</vt:lpstr>
      <vt:lpstr>Team Members and Time Commitment</vt:lpstr>
      <vt:lpstr>Executive Sponsor</vt:lpstr>
      <vt:lpstr>Executive Sponsor</vt:lpstr>
      <vt:lpstr>Project  Manager</vt:lpstr>
      <vt:lpstr>Project Manager</vt:lpstr>
      <vt:lpstr>Hyperion Expert</vt:lpstr>
      <vt:lpstr>Hyperion Expert</vt:lpstr>
      <vt:lpstr>Core Team</vt:lpstr>
      <vt:lpstr>Core Team</vt:lpstr>
      <vt:lpstr>Extended Team</vt:lpstr>
      <vt:lpstr>Extended Team</vt:lpstr>
      <vt:lpstr>Responsibility Matrix  RACI</vt:lpstr>
      <vt:lpstr>Sample RACI – Requirements Phase</vt:lpstr>
      <vt:lpstr>Sample RACI – Design Phase</vt:lpstr>
      <vt:lpstr>Sample RACI – Build Phase</vt:lpstr>
      <vt:lpstr>Sample RACI – Test Phase</vt:lpstr>
      <vt:lpstr>Sample RACI – Train Users &amp; Deploy</vt:lpstr>
      <vt:lpstr>Hyperion Center of Excellence</vt:lpstr>
      <vt:lpstr>Hyperion COE What does it do?</vt:lpstr>
      <vt:lpstr>Hyperion COE How to get it started</vt:lpstr>
      <vt:lpstr>Hyperion COE Results</vt:lpstr>
      <vt:lpstr>Collaboration &amp; Teamwork</vt:lpstr>
      <vt:lpstr>Essential Elements of Collaboration</vt:lpstr>
      <vt:lpstr>Collaborative Tools</vt:lpstr>
      <vt:lpstr>Meetings</vt:lpstr>
      <vt:lpstr>Working Sessions</vt:lpstr>
      <vt:lpstr>Email</vt:lpstr>
      <vt:lpstr>Wiki’s, Blogs, &amp; Workspaces </vt:lpstr>
      <vt:lpstr>Right People  Right Commitment  Right Communication  Right Timing                            Successful Project                      Good Luck</vt:lpstr>
      <vt:lpstr>Slide 45</vt:lpstr>
    </vt:vector>
  </TitlesOfParts>
  <Company>Cisco Systems,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Before You Begin: Assign Information Classification</dc:title>
  <dc:subject>Guide for Creating Powerpoint Presentations</dc:subject>
  <dc:creator>Cisco Systems, Inc.</dc:creator>
  <cp:keywords/>
  <dc:description/>
  <cp:lastModifiedBy>Micaela Hoskins</cp:lastModifiedBy>
  <cp:revision>1587</cp:revision>
  <cp:lastPrinted>1999-01-27T00:54:54Z</cp:lastPrinted>
  <dcterms:created xsi:type="dcterms:W3CDTF">2006-10-02T22:26:03Z</dcterms:created>
  <dcterms:modified xsi:type="dcterms:W3CDTF">2010-01-16T01:04:48Z</dcterms:modified>
</cp:coreProperties>
</file>