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95" r:id="rId4"/>
    <p:sldId id="297" r:id="rId5"/>
    <p:sldId id="299" r:id="rId6"/>
    <p:sldId id="300" r:id="rId7"/>
    <p:sldId id="301" r:id="rId8"/>
    <p:sldId id="298" r:id="rId9"/>
    <p:sldId id="258" r:id="rId10"/>
    <p:sldId id="286" r:id="rId11"/>
    <p:sldId id="292" r:id="rId12"/>
    <p:sldId id="293" r:id="rId13"/>
    <p:sldId id="290" r:id="rId14"/>
    <p:sldId id="261" r:id="rId15"/>
    <p:sldId id="273" r:id="rId16"/>
    <p:sldId id="274" r:id="rId17"/>
    <p:sldId id="283" r:id="rId18"/>
    <p:sldId id="284" r:id="rId19"/>
    <p:sldId id="277" r:id="rId20"/>
    <p:sldId id="280" r:id="rId21"/>
    <p:sldId id="278" r:id="rId22"/>
    <p:sldId id="279" r:id="rId23"/>
    <p:sldId id="281" r:id="rId24"/>
    <p:sldId id="287" r:id="rId25"/>
    <p:sldId id="291" r:id="rId26"/>
    <p:sldId id="294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D242"/>
    <a:srgbClr val="511EF6"/>
    <a:srgbClr val="FF3300"/>
    <a:srgbClr val="50E72D"/>
    <a:srgbClr val="18457C"/>
    <a:srgbClr val="F47C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99" autoAdjust="0"/>
    <p:restoredTop sz="94660"/>
  </p:normalViewPr>
  <p:slideViewPr>
    <p:cSldViewPr>
      <p:cViewPr varScale="1">
        <p:scale>
          <a:sx n="75" d="100"/>
          <a:sy n="75" d="100"/>
        </p:scale>
        <p:origin x="-3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D56378-8FA8-45B0-BA20-C3D0607CD364}" type="doc">
      <dgm:prSet loTypeId="urn:microsoft.com/office/officeart/2005/8/layout/vList6" loCatId="list" qsTypeId="urn:microsoft.com/office/officeart/2005/8/quickstyle/simple1#2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634F9E45-3E39-424D-AF1C-789037EC67BF}">
      <dgm:prSet phldrT="[Text]" custT="1"/>
      <dgm:spPr/>
      <dgm:t>
        <a:bodyPr/>
        <a:lstStyle/>
        <a:p>
          <a:r>
            <a:rPr lang="en-US" sz="2000" dirty="0" smtClean="0"/>
            <a:t>HCM</a:t>
          </a:r>
          <a:endParaRPr lang="en-US" sz="2000" dirty="0"/>
        </a:p>
      </dgm:t>
    </dgm:pt>
    <dgm:pt modelId="{58985ECA-7C58-4393-9466-53BBB335F7BB}" type="parTrans" cxnId="{CE420C07-E3EE-4898-A1EB-B62B2D21146E}">
      <dgm:prSet/>
      <dgm:spPr/>
      <dgm:t>
        <a:bodyPr/>
        <a:lstStyle/>
        <a:p>
          <a:endParaRPr lang="en-US"/>
        </a:p>
      </dgm:t>
    </dgm:pt>
    <dgm:pt modelId="{5A5157AE-FD5E-429B-B64D-F6E6A3C35AE4}" type="sibTrans" cxnId="{CE420C07-E3EE-4898-A1EB-B62B2D21146E}">
      <dgm:prSet/>
      <dgm:spPr/>
      <dgm:t>
        <a:bodyPr/>
        <a:lstStyle/>
        <a:p>
          <a:endParaRPr lang="en-US"/>
        </a:p>
      </dgm:t>
    </dgm:pt>
    <dgm:pt modelId="{89E4F2DC-2BC8-4F72-A6EC-5B1A2A8039B4}">
      <dgm:prSet phldrT="[Text]" custT="1"/>
      <dgm:spPr/>
      <dgm:t>
        <a:bodyPr/>
        <a:lstStyle/>
        <a:p>
          <a:r>
            <a:rPr lang="en-US" sz="2000" dirty="0" smtClean="0"/>
            <a:t>Other Strengths</a:t>
          </a:r>
          <a:endParaRPr lang="en-US" sz="2000" dirty="0"/>
        </a:p>
      </dgm:t>
    </dgm:pt>
    <dgm:pt modelId="{22490322-96A5-45FC-9017-B6B440AAEA89}" type="parTrans" cxnId="{5CFB559A-5304-4AE9-BA1B-28CF5A94BB76}">
      <dgm:prSet/>
      <dgm:spPr/>
      <dgm:t>
        <a:bodyPr/>
        <a:lstStyle/>
        <a:p>
          <a:endParaRPr lang="en-US"/>
        </a:p>
      </dgm:t>
    </dgm:pt>
    <dgm:pt modelId="{76A2987B-375B-4005-8C50-586D45EA5699}" type="sibTrans" cxnId="{5CFB559A-5304-4AE9-BA1B-28CF5A94BB76}">
      <dgm:prSet/>
      <dgm:spPr/>
      <dgm:t>
        <a:bodyPr/>
        <a:lstStyle/>
        <a:p>
          <a:endParaRPr lang="en-US"/>
        </a:p>
      </dgm:t>
    </dgm:pt>
    <dgm:pt modelId="{189622CE-1F58-4AC2-A65A-0DB3BDB94B34}">
      <dgm:prSet phldrT="[Text]" custT="1"/>
      <dgm:spPr/>
      <dgm:t>
        <a:bodyPr/>
        <a:lstStyle/>
        <a:p>
          <a:pPr algn="just"/>
          <a:endParaRPr lang="en-US" sz="800" dirty="0"/>
        </a:p>
      </dgm:t>
    </dgm:pt>
    <dgm:pt modelId="{F3A94450-9B28-474A-95B4-393A41670587}" type="parTrans" cxnId="{63A31AC3-4EA9-476E-8585-DD87A1A3E3FE}">
      <dgm:prSet/>
      <dgm:spPr/>
      <dgm:t>
        <a:bodyPr/>
        <a:lstStyle/>
        <a:p>
          <a:endParaRPr lang="en-US"/>
        </a:p>
      </dgm:t>
    </dgm:pt>
    <dgm:pt modelId="{86D528DB-7B94-42EC-BB83-3FE560DBBFDB}" type="sibTrans" cxnId="{63A31AC3-4EA9-476E-8585-DD87A1A3E3FE}">
      <dgm:prSet/>
      <dgm:spPr/>
      <dgm:t>
        <a:bodyPr/>
        <a:lstStyle/>
        <a:p>
          <a:endParaRPr lang="en-US"/>
        </a:p>
      </dgm:t>
    </dgm:pt>
    <dgm:pt modelId="{6E68BD6E-32BF-4DE3-ABD4-1E131C1A55D9}">
      <dgm:prSet phldrT="[Text]" custT="1"/>
      <dgm:spPr/>
      <dgm:t>
        <a:bodyPr/>
        <a:lstStyle/>
        <a:p>
          <a:pPr algn="just"/>
          <a:r>
            <a:rPr lang="en-US" sz="1400" dirty="0" smtClean="0"/>
            <a:t>An actively maintained re usable components repository from projects deployed to pass on the effort and cost benefit to clients.</a:t>
          </a:r>
          <a:endParaRPr lang="en-US" sz="1400" dirty="0"/>
        </a:p>
      </dgm:t>
    </dgm:pt>
    <dgm:pt modelId="{C92263E0-4974-427D-9A0C-109922AF0F7F}" type="parTrans" cxnId="{394AA047-6666-4B01-AE70-90EE28D24049}">
      <dgm:prSet/>
      <dgm:spPr/>
      <dgm:t>
        <a:bodyPr/>
        <a:lstStyle/>
        <a:p>
          <a:endParaRPr lang="en-US"/>
        </a:p>
      </dgm:t>
    </dgm:pt>
    <dgm:pt modelId="{DB1A836D-9221-406A-8E94-A7D8E4E2F5C7}" type="sibTrans" cxnId="{394AA047-6666-4B01-AE70-90EE28D24049}">
      <dgm:prSet/>
      <dgm:spPr/>
      <dgm:t>
        <a:bodyPr/>
        <a:lstStyle/>
        <a:p>
          <a:endParaRPr lang="en-US"/>
        </a:p>
      </dgm:t>
    </dgm:pt>
    <dgm:pt modelId="{1BFCC260-E16B-426B-805C-C8926B0E65C5}">
      <dgm:prSet phldrT="[Text]" custT="1"/>
      <dgm:spPr/>
      <dgm:t>
        <a:bodyPr/>
        <a:lstStyle/>
        <a:p>
          <a:pPr algn="just"/>
          <a:r>
            <a:rPr lang="en-US" sz="1400" dirty="0" smtClean="0"/>
            <a:t>Multi Geography and Multi Industries expertise </a:t>
          </a:r>
          <a:endParaRPr lang="en-US" sz="1400" dirty="0"/>
        </a:p>
      </dgm:t>
    </dgm:pt>
    <dgm:pt modelId="{7AC05E38-3D74-4BDC-AA8A-1EA92BB55B57}" type="parTrans" cxnId="{EFF0F691-9B85-4A74-9C83-C5DEDC283BE1}">
      <dgm:prSet/>
      <dgm:spPr/>
      <dgm:t>
        <a:bodyPr/>
        <a:lstStyle/>
        <a:p>
          <a:endParaRPr lang="en-US"/>
        </a:p>
      </dgm:t>
    </dgm:pt>
    <dgm:pt modelId="{5CCB9D8C-3124-41ED-8CA9-630D26249E42}" type="sibTrans" cxnId="{EFF0F691-9B85-4A74-9C83-C5DEDC283BE1}">
      <dgm:prSet/>
      <dgm:spPr/>
      <dgm:t>
        <a:bodyPr/>
        <a:lstStyle/>
        <a:p>
          <a:endParaRPr lang="en-US"/>
        </a:p>
      </dgm:t>
    </dgm:pt>
    <dgm:pt modelId="{B95BA3DC-E87D-44D8-8B64-1E0683546BEE}">
      <dgm:prSet phldrT="[Text]" custT="1"/>
      <dgm:spPr/>
      <dgm:t>
        <a:bodyPr/>
        <a:lstStyle/>
        <a:p>
          <a:pPr algn="just"/>
          <a:r>
            <a:rPr lang="en-US" sz="1400" dirty="0" smtClean="0"/>
            <a:t>Quality, flexibility and availability of highly skilled resources</a:t>
          </a:r>
        </a:p>
      </dgm:t>
    </dgm:pt>
    <dgm:pt modelId="{143CDFAB-E45A-4898-9C04-3BE08F180C27}" type="parTrans" cxnId="{8ABE7BE6-F379-44D4-A4A6-A1BF647A0297}">
      <dgm:prSet/>
      <dgm:spPr/>
      <dgm:t>
        <a:bodyPr/>
        <a:lstStyle/>
        <a:p>
          <a:endParaRPr lang="en-US"/>
        </a:p>
      </dgm:t>
    </dgm:pt>
    <dgm:pt modelId="{F2E44886-38C4-426A-AC67-626298FE6C4A}" type="sibTrans" cxnId="{8ABE7BE6-F379-44D4-A4A6-A1BF647A0297}">
      <dgm:prSet/>
      <dgm:spPr/>
      <dgm:t>
        <a:bodyPr/>
        <a:lstStyle/>
        <a:p>
          <a:endParaRPr lang="en-US"/>
        </a:p>
      </dgm:t>
    </dgm:pt>
    <dgm:pt modelId="{E9498D09-78E6-4A9E-926D-2F850DC6C2FF}">
      <dgm:prSet phldrT="[Text]" custT="1"/>
      <dgm:spPr/>
      <dgm:t>
        <a:bodyPr/>
        <a:lstStyle/>
        <a:p>
          <a:r>
            <a:rPr lang="en-US" sz="2000" dirty="0" smtClean="0"/>
            <a:t>Solutions </a:t>
          </a:r>
        </a:p>
        <a:p>
          <a:r>
            <a:rPr lang="en-US" sz="2000" dirty="0" smtClean="0"/>
            <a:t>&amp; </a:t>
          </a:r>
        </a:p>
        <a:p>
          <a:r>
            <a:rPr lang="en-US" sz="2000" dirty="0" smtClean="0"/>
            <a:t>Offerings</a:t>
          </a:r>
          <a:endParaRPr lang="en-US" sz="2000" dirty="0"/>
        </a:p>
      </dgm:t>
    </dgm:pt>
    <dgm:pt modelId="{D86CCC99-6C1E-4CA4-BFA7-5D8670A68CB7}" type="parTrans" cxnId="{E984EE5E-5DEE-49C3-AC81-6347DBA1229A}">
      <dgm:prSet/>
      <dgm:spPr/>
      <dgm:t>
        <a:bodyPr/>
        <a:lstStyle/>
        <a:p>
          <a:endParaRPr lang="en-US"/>
        </a:p>
      </dgm:t>
    </dgm:pt>
    <dgm:pt modelId="{1C69AF9D-D659-45F9-9531-6761FEFD8065}" type="sibTrans" cxnId="{E984EE5E-5DEE-49C3-AC81-6347DBA1229A}">
      <dgm:prSet/>
      <dgm:spPr/>
      <dgm:t>
        <a:bodyPr/>
        <a:lstStyle/>
        <a:p>
          <a:endParaRPr lang="en-US"/>
        </a:p>
      </dgm:t>
    </dgm:pt>
    <dgm:pt modelId="{49D00345-AC19-4E47-8D15-CD293E53AA24}">
      <dgm:prSet phldrT="[Text]" custT="1"/>
      <dgm:spPr/>
      <dgm:t>
        <a:bodyPr/>
        <a:lstStyle/>
        <a:p>
          <a:pPr algn="just"/>
          <a:r>
            <a:rPr lang="en-US" sz="1400" dirty="0" smtClean="0"/>
            <a:t>Implementation, Upgrade, Maintenance and Support</a:t>
          </a:r>
          <a:endParaRPr lang="en-US" sz="1400" dirty="0"/>
        </a:p>
      </dgm:t>
    </dgm:pt>
    <dgm:pt modelId="{59023D2C-93D9-4139-9BCF-DE241B5ED25C}" type="parTrans" cxnId="{31135050-A563-44DD-B6BA-958AAA456CB9}">
      <dgm:prSet/>
      <dgm:spPr/>
      <dgm:t>
        <a:bodyPr/>
        <a:lstStyle/>
        <a:p>
          <a:endParaRPr lang="en-US"/>
        </a:p>
      </dgm:t>
    </dgm:pt>
    <dgm:pt modelId="{D9D21975-78CE-46B4-AA5E-520750B57AF9}" type="sibTrans" cxnId="{31135050-A563-44DD-B6BA-958AAA456CB9}">
      <dgm:prSet/>
      <dgm:spPr/>
      <dgm:t>
        <a:bodyPr/>
        <a:lstStyle/>
        <a:p>
          <a:endParaRPr lang="en-US"/>
        </a:p>
      </dgm:t>
    </dgm:pt>
    <dgm:pt modelId="{3610FAEB-469D-41DC-AA9A-80FD6F653C77}">
      <dgm:prSet phldrT="[Text]"/>
      <dgm:spPr/>
      <dgm:t>
        <a:bodyPr/>
        <a:lstStyle/>
        <a:p>
          <a:pPr algn="just"/>
          <a:endParaRPr lang="en-US" sz="1200" dirty="0"/>
        </a:p>
      </dgm:t>
    </dgm:pt>
    <dgm:pt modelId="{A37BEC77-69FD-482E-B32C-BAB16D0F6B78}" type="sibTrans" cxnId="{6B95A423-F189-47E4-B3B8-A2E7FEA82442}">
      <dgm:prSet/>
      <dgm:spPr/>
      <dgm:t>
        <a:bodyPr/>
        <a:lstStyle/>
        <a:p>
          <a:endParaRPr lang="en-US"/>
        </a:p>
      </dgm:t>
    </dgm:pt>
    <dgm:pt modelId="{F5BBFE8B-E017-4983-83AE-06B169EAD935}" type="parTrans" cxnId="{6B95A423-F189-47E4-B3B8-A2E7FEA82442}">
      <dgm:prSet/>
      <dgm:spPr/>
      <dgm:t>
        <a:bodyPr/>
        <a:lstStyle/>
        <a:p>
          <a:endParaRPr lang="en-US"/>
        </a:p>
      </dgm:t>
    </dgm:pt>
    <dgm:pt modelId="{E8F0986D-3F51-4D07-9AB5-E86B33EB9F7C}">
      <dgm:prSet phldrT="[Text]" custT="1"/>
      <dgm:spPr/>
      <dgm:t>
        <a:bodyPr/>
        <a:lstStyle/>
        <a:p>
          <a:pPr algn="just"/>
          <a:r>
            <a:rPr lang="en-US" sz="1400" dirty="0" smtClean="0"/>
            <a:t>50 consultants strong HCM practice with over 200 person years of shared work experience  and with close to 100 shared implementation, upgrade and AMS support projects experience</a:t>
          </a:r>
          <a:endParaRPr lang="en-US" sz="1400" dirty="0"/>
        </a:p>
      </dgm:t>
    </dgm:pt>
    <dgm:pt modelId="{95F7776C-F48A-49A3-AF13-1F68DF010F81}" type="sibTrans" cxnId="{2D0FC36A-DA43-41C6-966D-49834C09CDB8}">
      <dgm:prSet/>
      <dgm:spPr/>
      <dgm:t>
        <a:bodyPr/>
        <a:lstStyle/>
        <a:p>
          <a:endParaRPr lang="en-US"/>
        </a:p>
      </dgm:t>
    </dgm:pt>
    <dgm:pt modelId="{96DE5F0C-FED0-4A9A-9E41-853D366046F4}" type="parTrans" cxnId="{2D0FC36A-DA43-41C6-966D-49834C09CDB8}">
      <dgm:prSet/>
      <dgm:spPr/>
      <dgm:t>
        <a:bodyPr/>
        <a:lstStyle/>
        <a:p>
          <a:endParaRPr lang="en-US"/>
        </a:p>
      </dgm:t>
    </dgm:pt>
    <dgm:pt modelId="{23F613EC-65AF-462B-93C5-464BE9D73504}">
      <dgm:prSet phldrT="[Text]"/>
      <dgm:spPr/>
      <dgm:t>
        <a:bodyPr/>
        <a:lstStyle/>
        <a:p>
          <a:pPr algn="just"/>
          <a:endParaRPr lang="en-US" sz="1200" dirty="0"/>
        </a:p>
      </dgm:t>
    </dgm:pt>
    <dgm:pt modelId="{82D05A0D-6F4E-4288-B238-3D09BACCC812}" type="sibTrans" cxnId="{FF255AF8-FE1C-4792-AD4D-7C2EDF851D29}">
      <dgm:prSet/>
      <dgm:spPr/>
      <dgm:t>
        <a:bodyPr/>
        <a:lstStyle/>
        <a:p>
          <a:endParaRPr lang="en-US"/>
        </a:p>
      </dgm:t>
    </dgm:pt>
    <dgm:pt modelId="{4197C892-DB8E-4793-8C16-E26B0999455A}" type="parTrans" cxnId="{FF255AF8-FE1C-4792-AD4D-7C2EDF851D29}">
      <dgm:prSet/>
      <dgm:spPr/>
      <dgm:t>
        <a:bodyPr/>
        <a:lstStyle/>
        <a:p>
          <a:endParaRPr lang="en-US"/>
        </a:p>
      </dgm:t>
    </dgm:pt>
    <dgm:pt modelId="{A81221CC-D038-4304-A6F3-8151B8125CA8}">
      <dgm:prSet custT="1"/>
      <dgm:spPr/>
      <dgm:t>
        <a:bodyPr/>
        <a:lstStyle/>
        <a:p>
          <a:r>
            <a:rPr lang="en-US" sz="1400" dirty="0" smtClean="0"/>
            <a:t>HR KPI’s &amp; Reports Factory</a:t>
          </a:r>
        </a:p>
      </dgm:t>
    </dgm:pt>
    <dgm:pt modelId="{7C34C9C3-9DA6-4044-A5F1-65F0AAB7DADB}" type="parTrans" cxnId="{1B8BBCE3-CDF5-4229-8550-D317E20B08EC}">
      <dgm:prSet/>
      <dgm:spPr/>
      <dgm:t>
        <a:bodyPr/>
        <a:lstStyle/>
        <a:p>
          <a:endParaRPr lang="en-US"/>
        </a:p>
      </dgm:t>
    </dgm:pt>
    <dgm:pt modelId="{DBCC8FBC-FF89-48A2-A18B-EF37BA15E15F}" type="sibTrans" cxnId="{1B8BBCE3-CDF5-4229-8550-D317E20B08EC}">
      <dgm:prSet/>
      <dgm:spPr/>
      <dgm:t>
        <a:bodyPr/>
        <a:lstStyle/>
        <a:p>
          <a:endParaRPr lang="en-US"/>
        </a:p>
      </dgm:t>
    </dgm:pt>
    <dgm:pt modelId="{F17930FB-C38E-4713-A7DA-9476101A4C0E}">
      <dgm:prSet custT="1"/>
      <dgm:spPr/>
      <dgm:t>
        <a:bodyPr/>
        <a:lstStyle/>
        <a:p>
          <a:r>
            <a:rPr lang="en-US" sz="1400" dirty="0" smtClean="0"/>
            <a:t>Integration and Interfaces with Third Party Systems</a:t>
          </a:r>
        </a:p>
      </dgm:t>
    </dgm:pt>
    <dgm:pt modelId="{49FFBDC4-A4E2-4076-8A6D-6075D0075276}" type="parTrans" cxnId="{BCDC114E-33A0-44FE-B243-B8D594FA41C5}">
      <dgm:prSet/>
      <dgm:spPr/>
      <dgm:t>
        <a:bodyPr/>
        <a:lstStyle/>
        <a:p>
          <a:endParaRPr lang="en-US"/>
        </a:p>
      </dgm:t>
    </dgm:pt>
    <dgm:pt modelId="{20AEB66B-D07A-4BF5-9C3D-71412EFA86EA}" type="sibTrans" cxnId="{BCDC114E-33A0-44FE-B243-B8D594FA41C5}">
      <dgm:prSet/>
      <dgm:spPr/>
      <dgm:t>
        <a:bodyPr/>
        <a:lstStyle/>
        <a:p>
          <a:endParaRPr lang="en-US"/>
        </a:p>
      </dgm:t>
    </dgm:pt>
    <dgm:pt modelId="{9A63D483-6A26-4096-8A97-4B7568488D82}">
      <dgm:prSet custT="1"/>
      <dgm:spPr/>
      <dgm:t>
        <a:bodyPr/>
        <a:lstStyle/>
        <a:p>
          <a:r>
            <a:rPr lang="en-US" sz="1400" dirty="0" smtClean="0"/>
            <a:t>Health Check Assignments</a:t>
          </a:r>
        </a:p>
      </dgm:t>
    </dgm:pt>
    <dgm:pt modelId="{0C84DEE7-752A-4A8C-B867-A6CA7B4D2325}" type="parTrans" cxnId="{C168BE69-1078-4B7F-A382-0C4FB706800A}">
      <dgm:prSet/>
      <dgm:spPr/>
      <dgm:t>
        <a:bodyPr/>
        <a:lstStyle/>
        <a:p>
          <a:endParaRPr lang="en-US"/>
        </a:p>
      </dgm:t>
    </dgm:pt>
    <dgm:pt modelId="{404F11DC-CF37-4157-A8AB-0C094F68EBB4}" type="sibTrans" cxnId="{C168BE69-1078-4B7F-A382-0C4FB706800A}">
      <dgm:prSet/>
      <dgm:spPr/>
      <dgm:t>
        <a:bodyPr/>
        <a:lstStyle/>
        <a:p>
          <a:endParaRPr lang="en-US"/>
        </a:p>
      </dgm:t>
    </dgm:pt>
    <dgm:pt modelId="{4180E43F-1B8B-49F1-8509-E1A72371923D}">
      <dgm:prSet custT="1"/>
      <dgm:spPr/>
      <dgm:t>
        <a:bodyPr/>
        <a:lstStyle/>
        <a:p>
          <a:r>
            <a:rPr lang="en-US" sz="1400" dirty="0" smtClean="0"/>
            <a:t>Scoping, Process design &amp; Re-engineering</a:t>
          </a:r>
        </a:p>
      </dgm:t>
    </dgm:pt>
    <dgm:pt modelId="{A424CFEC-73D0-4570-93DD-32903DC9A26C}" type="sibTrans" cxnId="{E1A39A11-A9B1-43B3-9646-9ACE7B24F7BE}">
      <dgm:prSet/>
      <dgm:spPr/>
      <dgm:t>
        <a:bodyPr/>
        <a:lstStyle/>
        <a:p>
          <a:endParaRPr lang="en-US"/>
        </a:p>
      </dgm:t>
    </dgm:pt>
    <dgm:pt modelId="{7E5182AD-B671-4EB6-94B9-FAB662B929B1}" type="parTrans" cxnId="{E1A39A11-A9B1-43B3-9646-9ACE7B24F7BE}">
      <dgm:prSet/>
      <dgm:spPr/>
      <dgm:t>
        <a:bodyPr/>
        <a:lstStyle/>
        <a:p>
          <a:endParaRPr lang="en-US"/>
        </a:p>
      </dgm:t>
    </dgm:pt>
    <dgm:pt modelId="{E542ECF4-19A7-406B-953F-24CE5EB833BF}" type="pres">
      <dgm:prSet presAssocID="{62D56378-8FA8-45B0-BA20-C3D0607CD36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3CA9DBE-10C3-4C5A-9BB0-301584E4AF45}" type="pres">
      <dgm:prSet presAssocID="{634F9E45-3E39-424D-AF1C-789037EC67BF}" presName="linNode" presStyleCnt="0"/>
      <dgm:spPr/>
    </dgm:pt>
    <dgm:pt modelId="{855A89B2-467D-4624-939C-83D9EDB1B92F}" type="pres">
      <dgm:prSet presAssocID="{634F9E45-3E39-424D-AF1C-789037EC67BF}" presName="parentShp" presStyleLbl="node1" presStyleIdx="0" presStyleCnt="3" custScaleX="57407" custLinFactNeighborX="-14198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18E4A6-F4F5-4378-A06D-FD7925E30E6C}" type="pres">
      <dgm:prSet presAssocID="{634F9E45-3E39-424D-AF1C-789037EC67BF}" presName="childShp" presStyleLbl="bgAccFollowNode1" presStyleIdx="0" presStyleCnt="3" custScaleX="143610" custScaleY="120069" custLinFactNeighborX="2850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8A4FFD-1CC9-4F30-B2CD-EADA256CF3D3}" type="pres">
      <dgm:prSet presAssocID="{5A5157AE-FD5E-429B-B64D-F6E6A3C35AE4}" presName="spacing" presStyleCnt="0"/>
      <dgm:spPr/>
    </dgm:pt>
    <dgm:pt modelId="{C1D7A7AF-9E4A-4E46-A812-4D616252FEF5}" type="pres">
      <dgm:prSet presAssocID="{89E4F2DC-2BC8-4F72-A6EC-5B1A2A8039B4}" presName="linNode" presStyleCnt="0"/>
      <dgm:spPr/>
    </dgm:pt>
    <dgm:pt modelId="{72EDB142-474C-4D6D-A2B1-FD28FC3C9655}" type="pres">
      <dgm:prSet presAssocID="{89E4F2DC-2BC8-4F72-A6EC-5B1A2A8039B4}" presName="parentShp" presStyleLbl="node1" presStyleIdx="1" presStyleCnt="3" custScaleX="53516" custLinFactNeighborX="-14198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B70BE4-EDE5-45FE-B217-DD64FE14F59A}" type="pres">
      <dgm:prSet presAssocID="{89E4F2DC-2BC8-4F72-A6EC-5B1A2A8039B4}" presName="childShp" presStyleLbl="bgAccFollowNode1" presStyleIdx="1" presStyleCnt="3" custScaleX="135185" custScaleY="121834" custLinFactNeighborX="2533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82006E-A2FE-4084-A811-30EEC1FA49E6}" type="pres">
      <dgm:prSet presAssocID="{76A2987B-375B-4005-8C50-586D45EA5699}" presName="spacing" presStyleCnt="0"/>
      <dgm:spPr/>
    </dgm:pt>
    <dgm:pt modelId="{E3BAB135-0D68-4699-AD07-9B83A4531AEA}" type="pres">
      <dgm:prSet presAssocID="{E9498D09-78E6-4A9E-926D-2F850DC6C2FF}" presName="linNode" presStyleCnt="0"/>
      <dgm:spPr/>
    </dgm:pt>
    <dgm:pt modelId="{41F8953F-BACF-4CA2-980F-50958872EA54}" type="pres">
      <dgm:prSet presAssocID="{E9498D09-78E6-4A9E-926D-2F850DC6C2FF}" presName="parentShp" presStyleLbl="node1" presStyleIdx="2" presStyleCnt="3" custScaleX="57407" custLinFactNeighborX="-14198" custLinFactNeighborY="-2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06ABD7-3223-4C8F-A636-8FC6C4C43754}" type="pres">
      <dgm:prSet presAssocID="{E9498D09-78E6-4A9E-926D-2F850DC6C2FF}" presName="childShp" presStyleLbl="bgAccFollowNode1" presStyleIdx="2" presStyleCnt="3" custScaleX="150000" custScaleY="125516" custLinFactNeighborX="618" custLinFactNeighborY="2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CDC114E-33A0-44FE-B243-B8D594FA41C5}" srcId="{E9498D09-78E6-4A9E-926D-2F850DC6C2FF}" destId="{F17930FB-C38E-4713-A7DA-9476101A4C0E}" srcOrd="3" destOrd="0" parTransId="{49FFBDC4-A4E2-4076-8A6D-6075D0075276}" sibTransId="{20AEB66B-D07A-4BF5-9C3D-71412EFA86EA}"/>
    <dgm:cxn modelId="{978602C3-B837-4AD9-9348-1855C2AAB9E9}" type="presOf" srcId="{634F9E45-3E39-424D-AF1C-789037EC67BF}" destId="{855A89B2-467D-4624-939C-83D9EDB1B92F}" srcOrd="0" destOrd="0" presId="urn:microsoft.com/office/officeart/2005/8/layout/vList6"/>
    <dgm:cxn modelId="{ADAE6566-7308-4A9E-9045-30A099E5ADAF}" type="presOf" srcId="{6E68BD6E-32BF-4DE3-ABD4-1E131C1A55D9}" destId="{C0B70BE4-EDE5-45FE-B217-DD64FE14F59A}" srcOrd="0" destOrd="1" presId="urn:microsoft.com/office/officeart/2005/8/layout/vList6"/>
    <dgm:cxn modelId="{6B95A423-F189-47E4-B3B8-A2E7FEA82442}" srcId="{634F9E45-3E39-424D-AF1C-789037EC67BF}" destId="{3610FAEB-469D-41DC-AA9A-80FD6F653C77}" srcOrd="2" destOrd="0" parTransId="{F5BBFE8B-E017-4983-83AE-06B169EAD935}" sibTransId="{A37BEC77-69FD-482E-B32C-BAB16D0F6B78}"/>
    <dgm:cxn modelId="{8B59BD1C-BA04-4C9C-91DA-1AC6E6B417CF}" type="presOf" srcId="{189622CE-1F58-4AC2-A65A-0DB3BDB94B34}" destId="{C0B70BE4-EDE5-45FE-B217-DD64FE14F59A}" srcOrd="0" destOrd="0" presId="urn:microsoft.com/office/officeart/2005/8/layout/vList6"/>
    <dgm:cxn modelId="{EFF0F691-9B85-4A74-9C83-C5DEDC283BE1}" srcId="{89E4F2DC-2BC8-4F72-A6EC-5B1A2A8039B4}" destId="{1BFCC260-E16B-426B-805C-C8926B0E65C5}" srcOrd="2" destOrd="0" parTransId="{7AC05E38-3D74-4BDC-AA8A-1EA92BB55B57}" sibTransId="{5CCB9D8C-3124-41ED-8CA9-630D26249E42}"/>
    <dgm:cxn modelId="{E984EE5E-5DEE-49C3-AC81-6347DBA1229A}" srcId="{62D56378-8FA8-45B0-BA20-C3D0607CD364}" destId="{E9498D09-78E6-4A9E-926D-2F850DC6C2FF}" srcOrd="2" destOrd="0" parTransId="{D86CCC99-6C1E-4CA4-BFA7-5D8670A68CB7}" sibTransId="{1C69AF9D-D659-45F9-9531-6761FEFD8065}"/>
    <dgm:cxn modelId="{2D0FC36A-DA43-41C6-966D-49834C09CDB8}" srcId="{634F9E45-3E39-424D-AF1C-789037EC67BF}" destId="{E8F0986D-3F51-4D07-9AB5-E86B33EB9F7C}" srcOrd="1" destOrd="0" parTransId="{96DE5F0C-FED0-4A9A-9E41-853D366046F4}" sibTransId="{95F7776C-F48A-49A3-AF13-1F68DF010F81}"/>
    <dgm:cxn modelId="{63A31AC3-4EA9-476E-8585-DD87A1A3E3FE}" srcId="{89E4F2DC-2BC8-4F72-A6EC-5B1A2A8039B4}" destId="{189622CE-1F58-4AC2-A65A-0DB3BDB94B34}" srcOrd="0" destOrd="0" parTransId="{F3A94450-9B28-474A-95B4-393A41670587}" sibTransId="{86D528DB-7B94-42EC-BB83-3FE560DBBFDB}"/>
    <dgm:cxn modelId="{AA5A5DC5-5C74-4046-B9FD-C948085C6833}" type="presOf" srcId="{1BFCC260-E16B-426B-805C-C8926B0E65C5}" destId="{C0B70BE4-EDE5-45FE-B217-DD64FE14F59A}" srcOrd="0" destOrd="2" presId="urn:microsoft.com/office/officeart/2005/8/layout/vList6"/>
    <dgm:cxn modelId="{E1A39A11-A9B1-43B3-9646-9ACE7B24F7BE}" srcId="{E9498D09-78E6-4A9E-926D-2F850DC6C2FF}" destId="{4180E43F-1B8B-49F1-8509-E1A72371923D}" srcOrd="1" destOrd="0" parTransId="{7E5182AD-B671-4EB6-94B9-FAB662B929B1}" sibTransId="{A424CFEC-73D0-4570-93DD-32903DC9A26C}"/>
    <dgm:cxn modelId="{E4E192CD-0C1B-4692-A91D-E37C54B6B73C}" type="presOf" srcId="{49D00345-AC19-4E47-8D15-CD293E53AA24}" destId="{3F06ABD7-3223-4C8F-A636-8FC6C4C43754}" srcOrd="0" destOrd="0" presId="urn:microsoft.com/office/officeart/2005/8/layout/vList6"/>
    <dgm:cxn modelId="{CE420C07-E3EE-4898-A1EB-B62B2D21146E}" srcId="{62D56378-8FA8-45B0-BA20-C3D0607CD364}" destId="{634F9E45-3E39-424D-AF1C-789037EC67BF}" srcOrd="0" destOrd="0" parTransId="{58985ECA-7C58-4393-9466-53BBB335F7BB}" sibTransId="{5A5157AE-FD5E-429B-B64D-F6E6A3C35AE4}"/>
    <dgm:cxn modelId="{394AA047-6666-4B01-AE70-90EE28D24049}" srcId="{89E4F2DC-2BC8-4F72-A6EC-5B1A2A8039B4}" destId="{6E68BD6E-32BF-4DE3-ABD4-1E131C1A55D9}" srcOrd="1" destOrd="0" parTransId="{C92263E0-4974-427D-9A0C-109922AF0F7F}" sibTransId="{DB1A836D-9221-406A-8E94-A7D8E4E2F5C7}"/>
    <dgm:cxn modelId="{D5CB9F15-731F-4783-A9D6-5101A1AA5A11}" type="presOf" srcId="{62D56378-8FA8-45B0-BA20-C3D0607CD364}" destId="{E542ECF4-19A7-406B-953F-24CE5EB833BF}" srcOrd="0" destOrd="0" presId="urn:microsoft.com/office/officeart/2005/8/layout/vList6"/>
    <dgm:cxn modelId="{DCE71745-277B-4C64-AB85-4FCA653F8664}" type="presOf" srcId="{4180E43F-1B8B-49F1-8509-E1A72371923D}" destId="{3F06ABD7-3223-4C8F-A636-8FC6C4C43754}" srcOrd="0" destOrd="1" presId="urn:microsoft.com/office/officeart/2005/8/layout/vList6"/>
    <dgm:cxn modelId="{5CFB559A-5304-4AE9-BA1B-28CF5A94BB76}" srcId="{62D56378-8FA8-45B0-BA20-C3D0607CD364}" destId="{89E4F2DC-2BC8-4F72-A6EC-5B1A2A8039B4}" srcOrd="1" destOrd="0" parTransId="{22490322-96A5-45FC-9017-B6B440AAEA89}" sibTransId="{76A2987B-375B-4005-8C50-586D45EA5699}"/>
    <dgm:cxn modelId="{ACA8ECFD-B064-4512-B7B8-71DB11F8C398}" type="presOf" srcId="{3610FAEB-469D-41DC-AA9A-80FD6F653C77}" destId="{8318E4A6-F4F5-4378-A06D-FD7925E30E6C}" srcOrd="0" destOrd="2" presId="urn:microsoft.com/office/officeart/2005/8/layout/vList6"/>
    <dgm:cxn modelId="{5D65F2F7-26C6-4ABF-80CE-7736D0557FF2}" type="presOf" srcId="{E9498D09-78E6-4A9E-926D-2F850DC6C2FF}" destId="{41F8953F-BACF-4CA2-980F-50958872EA54}" srcOrd="0" destOrd="0" presId="urn:microsoft.com/office/officeart/2005/8/layout/vList6"/>
    <dgm:cxn modelId="{ED63F1A3-F957-4ED7-8870-16F1F9C60A2D}" type="presOf" srcId="{89E4F2DC-2BC8-4F72-A6EC-5B1A2A8039B4}" destId="{72EDB142-474C-4D6D-A2B1-FD28FC3C9655}" srcOrd="0" destOrd="0" presId="urn:microsoft.com/office/officeart/2005/8/layout/vList6"/>
    <dgm:cxn modelId="{FF255AF8-FE1C-4792-AD4D-7C2EDF851D29}" srcId="{634F9E45-3E39-424D-AF1C-789037EC67BF}" destId="{23F613EC-65AF-462B-93C5-464BE9D73504}" srcOrd="0" destOrd="0" parTransId="{4197C892-DB8E-4793-8C16-E26B0999455A}" sibTransId="{82D05A0D-6F4E-4288-B238-3D09BACCC812}"/>
    <dgm:cxn modelId="{80BBECFD-1C27-4D48-A4EB-F1C1A5177563}" type="presOf" srcId="{23F613EC-65AF-462B-93C5-464BE9D73504}" destId="{8318E4A6-F4F5-4378-A06D-FD7925E30E6C}" srcOrd="0" destOrd="0" presId="urn:microsoft.com/office/officeart/2005/8/layout/vList6"/>
    <dgm:cxn modelId="{DCAEFABC-6CA8-47C6-8257-82FB3EF8AD3F}" type="presOf" srcId="{E8F0986D-3F51-4D07-9AB5-E86B33EB9F7C}" destId="{8318E4A6-F4F5-4378-A06D-FD7925E30E6C}" srcOrd="0" destOrd="1" presId="urn:microsoft.com/office/officeart/2005/8/layout/vList6"/>
    <dgm:cxn modelId="{79374A3A-506E-4D02-B7C2-296C0ADDA3C4}" type="presOf" srcId="{A81221CC-D038-4304-A6F3-8151B8125CA8}" destId="{3F06ABD7-3223-4C8F-A636-8FC6C4C43754}" srcOrd="0" destOrd="2" presId="urn:microsoft.com/office/officeart/2005/8/layout/vList6"/>
    <dgm:cxn modelId="{8ABE7BE6-F379-44D4-A4A6-A1BF647A0297}" srcId="{89E4F2DC-2BC8-4F72-A6EC-5B1A2A8039B4}" destId="{B95BA3DC-E87D-44D8-8B64-1E0683546BEE}" srcOrd="3" destOrd="0" parTransId="{143CDFAB-E45A-4898-9C04-3BE08F180C27}" sibTransId="{F2E44886-38C4-426A-AC67-626298FE6C4A}"/>
    <dgm:cxn modelId="{C168BE69-1078-4B7F-A382-0C4FB706800A}" srcId="{E9498D09-78E6-4A9E-926D-2F850DC6C2FF}" destId="{9A63D483-6A26-4096-8A97-4B7568488D82}" srcOrd="4" destOrd="0" parTransId="{0C84DEE7-752A-4A8C-B867-A6CA7B4D2325}" sibTransId="{404F11DC-CF37-4157-A8AB-0C094F68EBB4}"/>
    <dgm:cxn modelId="{20A36159-7351-473B-BED4-157510F08D8E}" type="presOf" srcId="{B95BA3DC-E87D-44D8-8B64-1E0683546BEE}" destId="{C0B70BE4-EDE5-45FE-B217-DD64FE14F59A}" srcOrd="0" destOrd="3" presId="urn:microsoft.com/office/officeart/2005/8/layout/vList6"/>
    <dgm:cxn modelId="{31135050-A563-44DD-B6BA-958AAA456CB9}" srcId="{E9498D09-78E6-4A9E-926D-2F850DC6C2FF}" destId="{49D00345-AC19-4E47-8D15-CD293E53AA24}" srcOrd="0" destOrd="0" parTransId="{59023D2C-93D9-4139-9BCF-DE241B5ED25C}" sibTransId="{D9D21975-78CE-46B4-AA5E-520750B57AF9}"/>
    <dgm:cxn modelId="{BD835AEA-2BEA-4290-B110-D34A4E548712}" type="presOf" srcId="{9A63D483-6A26-4096-8A97-4B7568488D82}" destId="{3F06ABD7-3223-4C8F-A636-8FC6C4C43754}" srcOrd="0" destOrd="4" presId="urn:microsoft.com/office/officeart/2005/8/layout/vList6"/>
    <dgm:cxn modelId="{1B8BBCE3-CDF5-4229-8550-D317E20B08EC}" srcId="{E9498D09-78E6-4A9E-926D-2F850DC6C2FF}" destId="{A81221CC-D038-4304-A6F3-8151B8125CA8}" srcOrd="2" destOrd="0" parTransId="{7C34C9C3-9DA6-4044-A5F1-65F0AAB7DADB}" sibTransId="{DBCC8FBC-FF89-48A2-A18B-EF37BA15E15F}"/>
    <dgm:cxn modelId="{7C98F12B-A643-432B-95DE-8AB75856B8F2}" type="presOf" srcId="{F17930FB-C38E-4713-A7DA-9476101A4C0E}" destId="{3F06ABD7-3223-4C8F-A636-8FC6C4C43754}" srcOrd="0" destOrd="3" presId="urn:microsoft.com/office/officeart/2005/8/layout/vList6"/>
    <dgm:cxn modelId="{C9D18959-AC3A-4AD9-A861-2714D55F9063}" type="presParOf" srcId="{E542ECF4-19A7-406B-953F-24CE5EB833BF}" destId="{D3CA9DBE-10C3-4C5A-9BB0-301584E4AF45}" srcOrd="0" destOrd="0" presId="urn:microsoft.com/office/officeart/2005/8/layout/vList6"/>
    <dgm:cxn modelId="{9D8C75F6-C567-4F35-9424-1B8ED5BB2585}" type="presParOf" srcId="{D3CA9DBE-10C3-4C5A-9BB0-301584E4AF45}" destId="{855A89B2-467D-4624-939C-83D9EDB1B92F}" srcOrd="0" destOrd="0" presId="urn:microsoft.com/office/officeart/2005/8/layout/vList6"/>
    <dgm:cxn modelId="{04A2196B-7A3D-441B-AC6A-40D3165463BB}" type="presParOf" srcId="{D3CA9DBE-10C3-4C5A-9BB0-301584E4AF45}" destId="{8318E4A6-F4F5-4378-A06D-FD7925E30E6C}" srcOrd="1" destOrd="0" presId="urn:microsoft.com/office/officeart/2005/8/layout/vList6"/>
    <dgm:cxn modelId="{C2D0434F-C2F7-4991-B716-5A2C3368F97B}" type="presParOf" srcId="{E542ECF4-19A7-406B-953F-24CE5EB833BF}" destId="{A38A4FFD-1CC9-4F30-B2CD-EADA256CF3D3}" srcOrd="1" destOrd="0" presId="urn:microsoft.com/office/officeart/2005/8/layout/vList6"/>
    <dgm:cxn modelId="{15774D4F-4CF3-4452-B173-B6ADBDB41A3A}" type="presParOf" srcId="{E542ECF4-19A7-406B-953F-24CE5EB833BF}" destId="{C1D7A7AF-9E4A-4E46-A812-4D616252FEF5}" srcOrd="2" destOrd="0" presId="urn:microsoft.com/office/officeart/2005/8/layout/vList6"/>
    <dgm:cxn modelId="{6F7B90CF-8B63-4C3A-B9AC-B6006FAB4B33}" type="presParOf" srcId="{C1D7A7AF-9E4A-4E46-A812-4D616252FEF5}" destId="{72EDB142-474C-4D6D-A2B1-FD28FC3C9655}" srcOrd="0" destOrd="0" presId="urn:microsoft.com/office/officeart/2005/8/layout/vList6"/>
    <dgm:cxn modelId="{CDA2DA04-A83D-4955-B82E-CA078FA12472}" type="presParOf" srcId="{C1D7A7AF-9E4A-4E46-A812-4D616252FEF5}" destId="{C0B70BE4-EDE5-45FE-B217-DD64FE14F59A}" srcOrd="1" destOrd="0" presId="urn:microsoft.com/office/officeart/2005/8/layout/vList6"/>
    <dgm:cxn modelId="{DB45D208-E51C-47EE-8F8C-AFD13CED542B}" type="presParOf" srcId="{E542ECF4-19A7-406B-953F-24CE5EB833BF}" destId="{2D82006E-A2FE-4084-A811-30EEC1FA49E6}" srcOrd="3" destOrd="0" presId="urn:microsoft.com/office/officeart/2005/8/layout/vList6"/>
    <dgm:cxn modelId="{C6EB4A4A-EA57-4A29-AE46-309C49159F59}" type="presParOf" srcId="{E542ECF4-19A7-406B-953F-24CE5EB833BF}" destId="{E3BAB135-0D68-4699-AD07-9B83A4531AEA}" srcOrd="4" destOrd="0" presId="urn:microsoft.com/office/officeart/2005/8/layout/vList6"/>
    <dgm:cxn modelId="{5DE59E33-5A14-49F5-A371-D4866E2C1932}" type="presParOf" srcId="{E3BAB135-0D68-4699-AD07-9B83A4531AEA}" destId="{41F8953F-BACF-4CA2-980F-50958872EA54}" srcOrd="0" destOrd="0" presId="urn:microsoft.com/office/officeart/2005/8/layout/vList6"/>
    <dgm:cxn modelId="{F913F3FE-6B6D-4BA9-9849-DE9A28ECBF88}" type="presParOf" srcId="{E3BAB135-0D68-4699-AD07-9B83A4531AEA}" destId="{3F06ABD7-3223-4C8F-A636-8FC6C4C43754}" srcOrd="1" destOrd="0" presId="urn:microsoft.com/office/officeart/2005/8/layout/v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B9F475F-534C-4807-8B34-367FFD186B4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EC05E4-9954-42AA-B81B-0EB6A7E4CAF3}" type="slidenum">
              <a:rPr lang="en-US" smtClean="0"/>
              <a:pPr/>
              <a:t>1</a:t>
            </a:fld>
            <a:endParaRPr lang="en-US" smtClean="0"/>
          </a:p>
        </p:txBody>
      </p:sp>
      <p:sp>
        <p:nvSpPr>
          <p:cNvPr id="296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783EAF6-AB99-4ECA-86A4-5DEA51673348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3072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5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B287E7A4-BB5E-45B1-A520-53066EBD72C0}" type="slidenum">
              <a:rPr lang="en-US" sz="1200"/>
              <a:pPr algn="r"/>
              <a:t>3</a:t>
            </a:fld>
            <a:endParaRPr 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7A14FF6-A54A-41E6-8618-C7D43BAD34ED}" type="slidenum">
              <a:rPr lang="en-US" smtClean="0"/>
              <a:pPr/>
              <a:t>24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PPT-Template-SLIDE-Master-960x720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447800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1">
                <a:solidFill>
                  <a:srgbClr val="F47C20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CEE5EFFD-766C-4014-A897-B875A7FC53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7ED030BD-0402-4397-BAC8-84A17E191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89F3FA7A-F952-474F-82D0-BA68159A4DE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3B0290E8-1E66-4C63-9DB1-7646A15715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1BF2FC92-8BAD-4F68-8969-F38486F1A3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60BFEC42-FB50-47CC-A4BD-F40729318E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40DCF74D-802B-4076-8902-32E87C28E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62A92CEE-6048-4AF8-A051-61FA7795E2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16E32333-8E83-4E91-8121-198E0F640D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76200"/>
            <a:ext cx="2057400" cy="6049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76200"/>
            <a:ext cx="6019800" cy="6049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 </a:t>
            </a:r>
            <a:fld id="{BF09F940-FB90-4053-AE9B-E2C68C00D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PPT-Template-SLIDE-Master-960x720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629400"/>
            <a:ext cx="914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Copyright </a:t>
            </a:r>
            <a:r>
              <a:rPr lang="en-US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629400"/>
            <a:ext cx="2133600" cy="13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/>
              <a:t> </a:t>
            </a:r>
            <a:fld id="{3B42B41D-8F63-438C-91C2-7B8824532F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13" descr="SA-Logo-sml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8001000" y="6096000"/>
            <a:ext cx="106680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 advClick="0"/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7663" indent="-3476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5000"/>
        <a:buFont typeface="Wingdings" pitchFamily="2" charset="2"/>
        <a:buChar char="§"/>
        <a:defRPr sz="2800">
          <a:solidFill>
            <a:srgbClr val="18457C"/>
          </a:solidFill>
          <a:latin typeface="+mn-lt"/>
          <a:ea typeface="+mn-ea"/>
          <a:cs typeface="+mn-cs"/>
        </a:defRPr>
      </a:lvl1pPr>
      <a:lvl2pPr marL="804863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 3" pitchFamily="18" charset="2"/>
        <a:buChar char="Æ"/>
        <a:defRPr sz="2400">
          <a:solidFill>
            <a:schemeClr val="hlink"/>
          </a:solidFill>
          <a:latin typeface="+mn-lt"/>
        </a:defRPr>
      </a:lvl2pPr>
      <a:lvl3pPr marL="1143000" indent="-22383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3pPr>
      <a:lvl4pPr marL="1490663" indent="-23336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§"/>
        <a:defRPr sz="2000">
          <a:solidFill>
            <a:schemeClr val="hlink"/>
          </a:solidFill>
          <a:latin typeface="+mn-lt"/>
        </a:defRPr>
      </a:lvl4pPr>
      <a:lvl5pPr marL="1828800" indent="-223838" algn="l" rtl="0" eaLnBrk="0" fontAlgn="base" hangingPunct="0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5pPr>
      <a:lvl6pPr marL="22860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6pPr>
      <a:lvl7pPr marL="27432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7pPr>
      <a:lvl8pPr marL="32004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8pPr>
      <a:lvl9pPr marL="3657600" indent="-223838" algn="l" rtl="0" fontAlgn="base">
        <a:spcBef>
          <a:spcPct val="20000"/>
        </a:spcBef>
        <a:spcAft>
          <a:spcPct val="0"/>
        </a:spcAft>
        <a:buSzPct val="85000"/>
        <a:buFont typeface="Wingdings" pitchFamily="2" charset="2"/>
        <a:buChar char="§"/>
        <a:defRPr sz="2000">
          <a:solidFill>
            <a:schemeClr val="bg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Dashrath.Rana@SierraAtlantic.com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Sasikanth.Samudrala@SierraAtlantic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447800"/>
            <a:ext cx="9144000" cy="1470025"/>
          </a:xfrm>
        </p:spPr>
        <p:txBody>
          <a:bodyPr/>
          <a:lstStyle/>
          <a:p>
            <a:pPr algn="ctr" eaLnBrk="1" hangingPunct="1"/>
            <a:r>
              <a:rPr lang="en-US" smtClean="0"/>
              <a:t>System Validation of 100% Objective Weighting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Dashrath Rana</a:t>
            </a:r>
          </a:p>
          <a:p>
            <a:pPr eaLnBrk="1" hangingPunct="1"/>
            <a:r>
              <a:rPr lang="en-US" smtClean="0"/>
              <a:t>Sierra Atlantic, Inc.</a:t>
            </a:r>
          </a:p>
          <a:p>
            <a:pPr eaLnBrk="1" hangingPunct="1"/>
            <a:r>
              <a:rPr lang="en-US" sz="2000" smtClean="0">
                <a:solidFill>
                  <a:srgbClr val="0070C0"/>
                </a:solidFill>
              </a:rPr>
              <a:t>Presented By </a:t>
            </a:r>
          </a:p>
          <a:p>
            <a:pPr eaLnBrk="1" hangingPunct="1"/>
            <a:r>
              <a:rPr lang="en-US" sz="2000" smtClean="0">
                <a:solidFill>
                  <a:srgbClr val="0070C0"/>
                </a:solidFill>
              </a:rPr>
              <a:t>Sasikanth Samudrala</a:t>
            </a:r>
          </a:p>
          <a:p>
            <a:pPr eaLnBrk="1" hangingPunct="1"/>
            <a:endParaRPr lang="en-US" sz="2000" smtClean="0">
              <a:solidFill>
                <a:srgbClr val="0070C0"/>
              </a:solidFill>
            </a:endParaRPr>
          </a:p>
          <a:p>
            <a:pPr eaLnBrk="1" hangingPunct="1"/>
            <a:r>
              <a:rPr lang="en-US" sz="1600" smtClean="0"/>
              <a:t>19th January, 2010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409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ACE2A235-8865-4FAD-B197-BBD4635F6AD5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410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Agenda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smtClean="0"/>
              <a:t>About Sierra Atlantic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Introduction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Requirement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Business Scenario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Business Impact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Solution Design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Solution Description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Q&amp;A</a:t>
            </a:r>
            <a:endParaRPr lang="en-US" sz="2600" smtClean="0"/>
          </a:p>
          <a:p>
            <a:pPr lvl="2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mtClean="0"/>
          </a:p>
          <a:p>
            <a:pPr lvl="2" eaLnBrk="1" hangingPunct="1">
              <a:lnSpc>
                <a:spcPct val="90000"/>
              </a:lnSpc>
            </a:pPr>
            <a:endParaRPr lang="en-US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pPr eaLnBrk="1" hangingPunct="1"/>
            <a:r>
              <a:rPr lang="en-US" smtClean="0"/>
              <a:t>    About Sierra Atlantic</a:t>
            </a:r>
          </a:p>
        </p:txBody>
      </p:sp>
      <p:sp>
        <p:nvSpPr>
          <p:cNvPr id="5123" name="Content Placeholder 18"/>
          <p:cNvSpPr>
            <a:spLocks noGrp="1"/>
          </p:cNvSpPr>
          <p:nvPr>
            <p:ph sz="half" idx="4294967295"/>
          </p:nvPr>
        </p:nvSpPr>
        <p:spPr>
          <a:xfrm>
            <a:off x="4419600" y="1676400"/>
            <a:ext cx="4495800" cy="3810000"/>
          </a:xfrm>
        </p:spPr>
        <p:txBody>
          <a:bodyPr/>
          <a:lstStyle/>
          <a:p>
            <a:pPr algn="just" eaLnBrk="1" hangingPunct="1"/>
            <a:r>
              <a:rPr lang="en-US" sz="1800" smtClean="0"/>
              <a:t>World class global delivery model for IT services</a:t>
            </a:r>
          </a:p>
          <a:p>
            <a:pPr algn="just" eaLnBrk="1" hangingPunct="1"/>
            <a:r>
              <a:rPr lang="en-US" sz="1800" smtClean="0"/>
              <a:t>Deep focus in enterprise applications, business process integration and outsourced product development since inception</a:t>
            </a:r>
          </a:p>
          <a:p>
            <a:pPr algn="just" eaLnBrk="1" hangingPunct="1"/>
            <a:r>
              <a:rPr lang="en-US" sz="1800" smtClean="0"/>
              <a:t>2000+ employees worldwide</a:t>
            </a:r>
          </a:p>
          <a:p>
            <a:pPr algn="just" eaLnBrk="1" hangingPunct="1"/>
            <a:r>
              <a:rPr lang="en-US" sz="1800" smtClean="0"/>
              <a:t>Over 200 active customers across 20 countries</a:t>
            </a:r>
          </a:p>
          <a:p>
            <a:pPr algn="just" eaLnBrk="1" hangingPunct="1"/>
            <a:r>
              <a:rPr lang="en-US" sz="1800" smtClean="0"/>
              <a:t>Superior process maturity: SEI CMM Level 5, ISO 9001, ISO 27001 &amp; SAS70</a:t>
            </a:r>
          </a:p>
        </p:txBody>
      </p:sp>
      <p:sp>
        <p:nvSpPr>
          <p:cNvPr id="5124" name="Footer Placeholder 17"/>
          <p:cNvSpPr txBox="1">
            <a:spLocks noGrp="1"/>
          </p:cNvSpPr>
          <p:nvPr/>
        </p:nvSpPr>
        <p:spPr bwMode="auto">
          <a:xfrm>
            <a:off x="0" y="6629400"/>
            <a:ext cx="914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/>
            <a:r>
              <a:rPr lang="en-US" sz="900">
                <a:solidFill>
                  <a:schemeClr val="tx2"/>
                </a:solidFill>
              </a:rPr>
              <a:t>Copyright </a:t>
            </a:r>
            <a:r>
              <a:rPr lang="en-US" sz="900">
                <a:solidFill>
                  <a:schemeClr val="tx2"/>
                </a:solidFill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grpSp>
        <p:nvGrpSpPr>
          <p:cNvPr id="5125" name="Group 29"/>
          <p:cNvGrpSpPr>
            <a:grpSpLocks/>
          </p:cNvGrpSpPr>
          <p:nvPr/>
        </p:nvGrpSpPr>
        <p:grpSpPr bwMode="auto">
          <a:xfrm>
            <a:off x="123825" y="5880100"/>
            <a:ext cx="6796088" cy="638175"/>
            <a:chOff x="547048" y="5759450"/>
            <a:chExt cx="7482351" cy="701675"/>
          </a:xfrm>
        </p:grpSpPr>
        <p:pic>
          <p:nvPicPr>
            <p:cNvPr id="5128" name="Picture 54" descr="CMM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45185" y="5853113"/>
              <a:ext cx="968375" cy="45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9" name="Picture 55" descr="bvqi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660900" y="5759450"/>
              <a:ext cx="911225" cy="62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0" name="Picture 56" descr="dq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841500" y="5816600"/>
              <a:ext cx="569913" cy="568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1" name="Picture 57" descr="best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27300" y="5830888"/>
              <a:ext cx="627063" cy="6111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2" name="Picture 58" descr="Global-Services---100-Most-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365500" y="5835650"/>
              <a:ext cx="508000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3" name="Picture 59" descr="Global-Services---Top-10-Sp"/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4051300" y="5835650"/>
              <a:ext cx="512763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4" name="Picture 6" descr="global_footprint"/>
            <p:cNvPicPr>
              <a:picLocks noChangeAspect="1" noChangeArrowheads="1"/>
            </p:cNvPicPr>
            <p:nvPr/>
          </p:nvPicPr>
          <p:blipFill>
            <a:blip r:embed="rId9"/>
            <a:srcRect/>
            <a:stretch>
              <a:fillRect/>
            </a:stretch>
          </p:blipFill>
          <p:spPr bwMode="auto">
            <a:xfrm>
              <a:off x="6870700" y="5791200"/>
              <a:ext cx="398463" cy="639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5" name="Picture 9" descr="ISO_27001"/>
            <p:cNvPicPr>
              <a:picLocks noChangeAspect="1" noChangeArrowheads="1"/>
            </p:cNvPicPr>
            <p:nvPr/>
          </p:nvPicPr>
          <p:blipFill>
            <a:blip r:embed="rId10"/>
            <a:srcRect l="3116" r="5099" b="4756"/>
            <a:stretch>
              <a:fillRect/>
            </a:stretch>
          </p:blipFill>
          <p:spPr bwMode="auto">
            <a:xfrm>
              <a:off x="547048" y="5826456"/>
              <a:ext cx="1138022" cy="5486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36" name="Picture 4" descr="sas70shield.gif"/>
            <p:cNvPicPr>
              <a:picLocks noChangeAspect="1"/>
            </p:cNvPicPr>
            <p:nvPr/>
          </p:nvPicPr>
          <p:blipFill>
            <a:blip r:embed="rId11"/>
            <a:srcRect/>
            <a:stretch>
              <a:fillRect/>
            </a:stretch>
          </p:blipFill>
          <p:spPr bwMode="auto">
            <a:xfrm>
              <a:off x="7418696" y="5804848"/>
              <a:ext cx="610703" cy="5250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5126" name="Picture 30" descr="Diagram 1.jpg"/>
          <p:cNvPicPr>
            <a:picLocks noGrp="1" noChangeAspect="1"/>
          </p:cNvPicPr>
          <p:nvPr>
            <p:ph sz="half" idx="4294967295"/>
          </p:nvPr>
        </p:nvPicPr>
        <p:blipFill>
          <a:blip r:embed="rId12"/>
          <a:srcRect/>
          <a:stretch>
            <a:fillRect/>
          </a:stretch>
        </p:blipFill>
        <p:spPr>
          <a:xfrm>
            <a:off x="457200" y="1905000"/>
            <a:ext cx="3822700" cy="3424238"/>
          </a:xfrm>
          <a:noFill/>
        </p:spPr>
      </p:pic>
      <p:sp>
        <p:nvSpPr>
          <p:cNvPr id="512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C5629ADA-165D-41AF-B49F-409DF6C4E419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HCM Practice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17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Marquee Customers</a:t>
            </a: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366838"/>
            <a:ext cx="8686800" cy="5033962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81000" y="366713"/>
            <a:ext cx="612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tx2"/>
                </a:solidFill>
              </a:rPr>
              <a:t>Marquee Customers cont…</a:t>
            </a:r>
          </a:p>
        </p:txBody>
      </p:sp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866775"/>
            <a:ext cx="8991600" cy="6067425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524000"/>
            <a:ext cx="8763000" cy="1411288"/>
          </a:xfrm>
          <a:prstGeom prst="rect">
            <a:avLst/>
          </a:prstGeom>
          <a:noFill/>
          <a:ln w="3175" algn="ctr">
            <a:noFill/>
            <a:miter lim="800000"/>
            <a:headEnd/>
            <a:tailEnd/>
          </a:ln>
          <a:effectLst/>
        </p:spPr>
      </p:pic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381000" y="366713"/>
            <a:ext cx="612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>
                <a:solidFill>
                  <a:schemeClr val="tx2"/>
                </a:solidFill>
              </a:rPr>
              <a:t>Marquee Customers cont…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Introduction</a:t>
            </a:r>
          </a:p>
        </p:txBody>
      </p:sp>
      <p:sp>
        <p:nvSpPr>
          <p:cNvPr id="819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413" y="1758950"/>
            <a:ext cx="8382000" cy="426085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4163" y="1600200"/>
            <a:ext cx="8458200" cy="426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347663" indent="-347663" algn="just">
              <a:spcBef>
                <a:spcPct val="20000"/>
              </a:spcBef>
              <a:buClr>
                <a:srgbClr val="18457C"/>
              </a:buClr>
              <a:buSzPct val="95000"/>
              <a:buFont typeface="Wingdings" pitchFamily="2" charset="2"/>
              <a:buChar char="§"/>
            </a:pPr>
            <a:r>
              <a:rPr lang="en-US" sz="2400">
                <a:solidFill>
                  <a:srgbClr val="18457C"/>
                </a:solidFill>
              </a:rPr>
              <a:t>In TM, during the objective setting phase</a:t>
            </a:r>
          </a:p>
          <a:p>
            <a:pPr marL="742950" lvl="1" indent="-285750" algn="just">
              <a:spcBef>
                <a:spcPct val="20000"/>
              </a:spcBef>
              <a:buClr>
                <a:schemeClr val="folHlink"/>
              </a:buClr>
              <a:buSzPct val="75000"/>
              <a:buFont typeface="Wingdings 3" pitchFamily="18" charset="2"/>
              <a:buChar char="Æ"/>
            </a:pPr>
            <a:r>
              <a:rPr lang="en-US" sz="2200">
                <a:solidFill>
                  <a:schemeClr val="hlink"/>
                </a:solidFill>
              </a:rPr>
              <a:t>Employees can create any number of objectives </a:t>
            </a:r>
          </a:p>
          <a:p>
            <a:pPr marL="742950" lvl="1" indent="-285750" algn="just">
              <a:spcBef>
                <a:spcPct val="20000"/>
              </a:spcBef>
              <a:buClr>
                <a:schemeClr val="folHlink"/>
              </a:buClr>
              <a:buSzPct val="75000"/>
              <a:buFont typeface="Wingdings 3" pitchFamily="18" charset="2"/>
              <a:buChar char="Æ"/>
            </a:pPr>
            <a:r>
              <a:rPr lang="en-US" sz="2200">
                <a:solidFill>
                  <a:schemeClr val="hlink"/>
                </a:solidFill>
              </a:rPr>
              <a:t>Objectives may be associated with weighting at the time of objective creation.</a:t>
            </a:r>
            <a:r>
              <a:rPr lang="en-US" sz="2000">
                <a:solidFill>
                  <a:schemeClr val="hlink"/>
                </a:solidFill>
              </a:rPr>
              <a:t> </a:t>
            </a:r>
          </a:p>
          <a:p>
            <a:pPr marL="742950" lvl="1" indent="-285750" algn="just">
              <a:spcBef>
                <a:spcPct val="20000"/>
              </a:spcBef>
              <a:buClr>
                <a:schemeClr val="folHlink"/>
              </a:buClr>
              <a:buSzPct val="75000"/>
              <a:buFont typeface="Wingdings 3" pitchFamily="18" charset="2"/>
              <a:buNone/>
            </a:pPr>
            <a:endParaRPr lang="en-US" sz="2000">
              <a:solidFill>
                <a:schemeClr val="hlink"/>
              </a:solidFill>
            </a:endParaRPr>
          </a:p>
          <a:p>
            <a:pPr marL="347663" indent="-347663" algn="just">
              <a:spcBef>
                <a:spcPct val="20000"/>
              </a:spcBef>
              <a:buClr>
                <a:srgbClr val="18457C"/>
              </a:buClr>
              <a:buSzPct val="95000"/>
              <a:buFont typeface="Wingdings" pitchFamily="2" charset="2"/>
              <a:buChar char="§"/>
            </a:pPr>
            <a:r>
              <a:rPr lang="en-US" sz="2400">
                <a:solidFill>
                  <a:srgbClr val="18457C"/>
                </a:solidFill>
              </a:rPr>
              <a:t>Application currently does not validate the sum of the objective weightings (to be 100%) - a requirement for most business cases.</a:t>
            </a:r>
          </a:p>
          <a:p>
            <a:pPr marL="742950" lvl="1" indent="-285750" algn="just">
              <a:spcBef>
                <a:spcPct val="20000"/>
              </a:spcBef>
              <a:buClr>
                <a:schemeClr val="folHlink"/>
              </a:buClr>
              <a:buSzPct val="75000"/>
              <a:buFont typeface="Wingdings 3" pitchFamily="18" charset="2"/>
              <a:buChar char="Æ"/>
            </a:pPr>
            <a:r>
              <a:rPr lang="en-US" sz="2200">
                <a:solidFill>
                  <a:schemeClr val="hlink"/>
                </a:solidFill>
              </a:rPr>
              <a:t>This requirement has been logged as an ER with Oracle and can be tracked by monitoring BUG 5719201 &amp; BUG 7364574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9219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822A4A5D-0B88-409E-8CF0-C1486F06A3F0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Requirement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98638"/>
            <a:ext cx="7924800" cy="4525962"/>
          </a:xfrm>
        </p:spPr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400" smtClean="0"/>
              <a:t>	The sum of weightings of objectives in an employee’s scorecard, created either by the employee/supervisor or attached through objectives library</a:t>
            </a:r>
          </a:p>
        </p:txBody>
      </p:sp>
      <p:pic>
        <p:nvPicPr>
          <p:cNvPr id="922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3033713"/>
            <a:ext cx="111442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WordArt 6"/>
          <p:cNvSpPr>
            <a:spLocks noChangeArrowheads="1" noChangeShapeType="1" noTextEdit="1"/>
          </p:cNvSpPr>
          <p:nvPr/>
        </p:nvSpPr>
        <p:spPr bwMode="auto">
          <a:xfrm>
            <a:off x="3657600" y="4100513"/>
            <a:ext cx="15240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hlink"/>
                    </a:gs>
                    <a:gs pos="100000">
                      <a:srgbClr val="18457C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Batang"/>
                <a:ea typeface="Batang"/>
              </a:rPr>
              <a:t>100%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024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ED294EE7-49E4-4982-8189-000E46EF191D}" type="slidenum">
              <a:rPr lang="en-US" smtClean="0"/>
              <a:pPr/>
              <a:t>10</a:t>
            </a:fld>
            <a:endParaRPr lang="en-US" smtClean="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Business Scenario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1400" y="1600200"/>
            <a:ext cx="5105400" cy="4525963"/>
          </a:xfrm>
        </p:spPr>
        <p:txBody>
          <a:bodyPr/>
          <a:lstStyle/>
          <a:p>
            <a:pPr algn="just" eaLnBrk="1" hangingPunct="1"/>
            <a:r>
              <a:rPr lang="en-US" sz="2400" smtClean="0"/>
              <a:t>Objective setting is a crucial step in an appraisal process.</a:t>
            </a:r>
          </a:p>
          <a:p>
            <a:pPr algn="just" eaLnBrk="1" hangingPunct="1"/>
            <a:r>
              <a:rPr lang="en-US" sz="2400" smtClean="0"/>
              <a:t>Most organizations expect to have sum of objective weighting to be 100% to reduce manual effort in validating the summation of weightings.</a:t>
            </a:r>
          </a:p>
          <a:p>
            <a:pPr algn="just" eaLnBrk="1" hangingPunct="1"/>
            <a:r>
              <a:rPr lang="en-US" sz="2400" smtClean="0"/>
              <a:t>Summing up of objective weightings to 100 ensures that the objectives set during the appraisal process are in sync with the organizational goals.</a:t>
            </a:r>
            <a:r>
              <a:rPr lang="en-US" sz="2200" smtClean="0"/>
              <a:t> </a:t>
            </a:r>
          </a:p>
        </p:txBody>
      </p:sp>
      <p:graphicFrame>
        <p:nvGraphicFramePr>
          <p:cNvPr id="10249" name="Object 9"/>
          <p:cNvGraphicFramePr>
            <a:graphicFrameLocks noChangeAspect="1"/>
          </p:cNvGraphicFramePr>
          <p:nvPr/>
        </p:nvGraphicFramePr>
        <p:xfrm>
          <a:off x="457200" y="2924175"/>
          <a:ext cx="2971800" cy="1971675"/>
        </p:xfrm>
        <a:graphic>
          <a:graphicData uri="http://schemas.openxmlformats.org/presentationml/2006/ole">
            <p:oleObj spid="_x0000_s10249" name="Photo Editor Photo" r:id="rId3" imgW="4048690" imgH="2685714" progId="MSPhotoEd.3">
              <p:embed/>
            </p:oleObj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126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9C27309E-31B2-4F36-B82C-35A461814674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12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Business Impact</a:t>
            </a:r>
          </a:p>
        </p:txBody>
      </p:sp>
      <p:sp>
        <p:nvSpPr>
          <p:cNvPr id="1126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400" smtClean="0"/>
              <a:t>Before:</a:t>
            </a:r>
          </a:p>
          <a:p>
            <a:pPr lvl="1" algn="just" eaLnBrk="1" hangingPunct="1"/>
            <a:r>
              <a:rPr lang="en-US" sz="2200" smtClean="0"/>
              <a:t>Main Appraisers were required to manually add up the sum of all objective weightings and ensure they be equal to 100%</a:t>
            </a:r>
          </a:p>
          <a:p>
            <a:pPr lvl="1" algn="just" eaLnBrk="1" hangingPunct="1"/>
            <a:r>
              <a:rPr lang="en-US" sz="2200" smtClean="0"/>
              <a:t>This process is manual and error prone</a:t>
            </a:r>
          </a:p>
          <a:p>
            <a:pPr lvl="1" algn="just" eaLnBrk="1" hangingPunct="1"/>
            <a:r>
              <a:rPr lang="en-US" sz="2200" smtClean="0"/>
              <a:t>In many cases a single Main Appraiser could have many being appraised.</a:t>
            </a:r>
          </a:p>
          <a:p>
            <a:pPr lvl="1" algn="just" eaLnBrk="1" hangingPunct="1"/>
            <a:r>
              <a:rPr lang="en-US" sz="2200" smtClean="0"/>
              <a:t>The Talent Management Administrator had the additional task of verifying if sum of all objective weightings were equal to 100%</a:t>
            </a:r>
          </a:p>
          <a:p>
            <a:pPr lvl="1" algn="just" eaLnBrk="1" hangingPunct="1"/>
            <a:endParaRPr lang="en-US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229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EFEA02FC-DF71-4F1B-A96B-79389B3B2111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Business Impact cont…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400" smtClean="0"/>
              <a:t>After:</a:t>
            </a:r>
          </a:p>
          <a:p>
            <a:pPr lvl="1" algn="just" eaLnBrk="1" hangingPunct="1"/>
            <a:r>
              <a:rPr lang="en-US" sz="2200" smtClean="0"/>
              <a:t>System would throw up error message to user attempting to finish objective setting when the sum of objectives is not equal to 100%</a:t>
            </a:r>
          </a:p>
          <a:p>
            <a:pPr lvl="1" algn="just" eaLnBrk="1" hangingPunct="1"/>
            <a:r>
              <a:rPr lang="en-US" sz="2200" smtClean="0"/>
              <a:t>The custom validation would allow submission of only those transactions where sum of objective weightings is equal to 100%</a:t>
            </a:r>
          </a:p>
          <a:p>
            <a:pPr lvl="1" algn="just" eaLnBrk="1" hangingPunct="1"/>
            <a:r>
              <a:rPr lang="en-US" sz="2200" smtClean="0"/>
              <a:t>Highly time efficient as no manual check required, neither from the Main Appraiser nor the Talent Management administrator.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7FA1917C-6747-434E-B33E-3BEB9D2419BC}" type="slidenum">
              <a:rPr lang="en-US" smtClean="0"/>
              <a:pPr/>
              <a:t>13</a:t>
            </a:fld>
            <a:endParaRPr lang="en-US" smtClean="0"/>
          </a:p>
        </p:txBody>
      </p:sp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Solution Design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buFont typeface="Wingdings" pitchFamily="2" charset="2"/>
              <a:buNone/>
            </a:pPr>
            <a:r>
              <a:rPr lang="en-US" sz="2400" smtClean="0"/>
              <a:t>	The requirement of ensuring the sum of objective weightings is equal to 100% is achieved by personalizing the self service pages to trigger Custom Validation (developed using OA Framework) before proceeding with the standard task flow.</a:t>
            </a:r>
          </a:p>
        </p:txBody>
      </p:sp>
      <p:graphicFrame>
        <p:nvGraphicFramePr>
          <p:cNvPr id="13321" name="Object 9"/>
          <p:cNvGraphicFramePr>
            <a:graphicFrameLocks noChangeAspect="1"/>
          </p:cNvGraphicFramePr>
          <p:nvPr/>
        </p:nvGraphicFramePr>
        <p:xfrm>
          <a:off x="2971800" y="3657600"/>
          <a:ext cx="3124200" cy="2557463"/>
        </p:xfrm>
        <a:graphic>
          <a:graphicData uri="http://schemas.openxmlformats.org/presentationml/2006/ole">
            <p:oleObj spid="_x0000_s13321" name="Photo Editor Photo" r:id="rId3" imgW="3572374" imgH="2924583" progId="MSPhotoEd.3">
              <p:embed/>
            </p:oleObj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433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9B432641-1120-4DE3-9847-60AD25613234}" type="slidenum">
              <a:rPr lang="en-US" smtClean="0"/>
              <a:pPr/>
              <a:t>14</a:t>
            </a:fld>
            <a:endParaRPr lang="en-US" smtClean="0"/>
          </a:p>
        </p:txBody>
      </p:sp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Solution Description: Technical</a:t>
            </a:r>
          </a:p>
        </p:txBody>
      </p:sp>
      <p:sp>
        <p:nvSpPr>
          <p:cNvPr id="1434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534400" cy="4953000"/>
          </a:xfrm>
        </p:spPr>
        <p:txBody>
          <a:bodyPr/>
          <a:lstStyle/>
          <a:p>
            <a:pPr algn="just" eaLnBrk="1" hangingPunct="1"/>
            <a:r>
              <a:rPr lang="en-US" sz="2400" smtClean="0"/>
              <a:t>Logic to calculate sum of Objective Weightings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sz="2200" smtClean="0"/>
              <a:t>Case 1: </a:t>
            </a:r>
            <a:r>
              <a:rPr lang="en-US" smtClean="0"/>
              <a:t>Objective Setting process is on-going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sz="2200" smtClean="0"/>
              <a:t>Case 2: </a:t>
            </a:r>
            <a:r>
              <a:rPr lang="en-US" smtClean="0"/>
              <a:t>Objective Setting process is complete</a:t>
            </a:r>
          </a:p>
          <a:p>
            <a:pPr lvl="1" algn="just" eaLnBrk="1" hangingPunct="1">
              <a:lnSpc>
                <a:spcPct val="90000"/>
              </a:lnSpc>
            </a:pPr>
            <a:r>
              <a:rPr lang="en-US" sz="2200" smtClean="0"/>
              <a:t>Case 3: </a:t>
            </a:r>
            <a:r>
              <a:rPr lang="en-US" smtClean="0"/>
              <a:t>Appraisal process is on-going.</a:t>
            </a:r>
          </a:p>
          <a:p>
            <a:pPr lvl="1" algn="just" eaLnBrk="1" hangingPunct="1">
              <a:lnSpc>
                <a:spcPct val="90000"/>
              </a:lnSpc>
              <a:buFont typeface="Wingdings 3" pitchFamily="18" charset="2"/>
              <a:buNone/>
            </a:pPr>
            <a:endParaRPr lang="en-US" smtClean="0"/>
          </a:p>
          <a:p>
            <a:pPr algn="just" eaLnBrk="1" hangingPunct="1"/>
            <a:r>
              <a:rPr lang="en-US" sz="2400" smtClean="0"/>
              <a:t>In all the above cases:</a:t>
            </a:r>
          </a:p>
          <a:p>
            <a:pPr lvl="1" algn="just" eaLnBrk="1" hangingPunct="1"/>
            <a:r>
              <a:rPr lang="en-US" sz="2200" smtClean="0"/>
              <a:t>When Objectives are attached from Objective Library they are pre-approved and get stored in PER_OBJECTIVES table</a:t>
            </a:r>
          </a:p>
          <a:p>
            <a:pPr lvl="1" algn="just" eaLnBrk="1" hangingPunct="1"/>
            <a:r>
              <a:rPr lang="en-US" sz="2200" smtClean="0"/>
              <a:t>Personal Objectives (created by either the employee or the supervisor), are not yet committed and temporarily stored in </a:t>
            </a:r>
            <a:r>
              <a:rPr lang="en-US" sz="2200" smtClean="0">
                <a:solidFill>
                  <a:srgbClr val="511EF6"/>
                </a:solidFill>
              </a:rPr>
              <a:t>CLOB in HR_API_TRANSACTIONS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536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DB243A7A-8DF7-473D-98DB-12339C91E419}" type="slidenum">
              <a:rPr lang="en-US" smtClean="0"/>
              <a:pPr/>
              <a:t>15</a:t>
            </a:fld>
            <a:endParaRPr lang="en-US" smtClean="0"/>
          </a:p>
        </p:txBody>
      </p:sp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Solution Description: OA Framework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sz="2400" smtClean="0"/>
              <a:t>The validation is to be applied to all self service pages where objectives could be added or updated. Two pages identified in this scenario are:</a:t>
            </a:r>
          </a:p>
          <a:p>
            <a:pPr lvl="1" algn="just" eaLnBrk="1" hangingPunct="1"/>
            <a:r>
              <a:rPr lang="en-US" sz="2200" smtClean="0"/>
              <a:t>Finish Objective Setting Page in the Objective Setting Process</a:t>
            </a:r>
          </a:p>
          <a:p>
            <a:pPr lvl="1" algn="just" eaLnBrk="1" hangingPunct="1"/>
            <a:r>
              <a:rPr lang="en-US" sz="2200" smtClean="0"/>
              <a:t>Add Objectives in the Appraisal Process</a:t>
            </a:r>
          </a:p>
          <a:p>
            <a:pPr lvl="1" algn="just" eaLnBrk="1" hangingPunct="1">
              <a:buFont typeface="Wingdings 3" pitchFamily="18" charset="2"/>
              <a:buNone/>
            </a:pPr>
            <a:endParaRPr lang="en-US" sz="2000" smtClean="0"/>
          </a:p>
          <a:p>
            <a:pPr algn="just" eaLnBrk="1" hangingPunct="1"/>
            <a:r>
              <a:rPr lang="en-US" sz="2400" smtClean="0"/>
              <a:t>The solution has three extensions</a:t>
            </a:r>
          </a:p>
          <a:p>
            <a:pPr lvl="1" algn="just" eaLnBrk="1" hangingPunct="1"/>
            <a:r>
              <a:rPr lang="en-US" sz="2200" smtClean="0"/>
              <a:t>Extension I: Extend the Application Module (AM)</a:t>
            </a:r>
          </a:p>
          <a:p>
            <a:pPr lvl="1" algn="just" eaLnBrk="1" hangingPunct="1"/>
            <a:r>
              <a:rPr lang="en-US" sz="2200" smtClean="0"/>
              <a:t>Extension II: Extend the page Controller (CO)</a:t>
            </a:r>
          </a:p>
          <a:p>
            <a:pPr lvl="1" algn="just" eaLnBrk="1" hangingPunct="1"/>
            <a:r>
              <a:rPr lang="en-US" sz="2200" smtClean="0"/>
              <a:t>Extension III: Deployment</a:t>
            </a:r>
            <a:endParaRPr lang="en-US" sz="200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638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00CF2FA6-83B2-4C39-BDC6-9C8A532A7396}" type="slidenum">
              <a:rPr lang="en-US" smtClean="0"/>
              <a:pPr/>
              <a:t>16</a:t>
            </a:fld>
            <a:endParaRPr lang="en-US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Extension I: </a:t>
            </a:r>
            <a:r>
              <a:rPr lang="en-US" sz="3500" smtClean="0"/>
              <a:t>Application Module (AM)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sz="2400" smtClean="0"/>
              <a:t>Extend the Application Module (AM) on the page:</a:t>
            </a:r>
          </a:p>
          <a:p>
            <a:pPr lvl="1" algn="just" eaLnBrk="1" hangingPunct="1"/>
            <a:r>
              <a:rPr lang="en-US" sz="2200" smtClean="0"/>
              <a:t>Create a new AM, and specify the original AM being extended. </a:t>
            </a:r>
          </a:p>
          <a:p>
            <a:pPr lvl="1" algn="just" eaLnBrk="1" hangingPunct="1"/>
            <a:r>
              <a:rPr lang="en-US" sz="2200" smtClean="0"/>
              <a:t>In the new AM</a:t>
            </a:r>
          </a:p>
          <a:p>
            <a:pPr lvl="2" algn="just" eaLnBrk="1" hangingPunct="1"/>
            <a:r>
              <a:rPr lang="en-US" smtClean="0"/>
              <a:t>Create new method getWeightingPercent().</a:t>
            </a:r>
          </a:p>
          <a:p>
            <a:pPr lvl="2" algn="just" eaLnBrk="1" hangingPunct="1"/>
            <a:r>
              <a:rPr lang="en-US" smtClean="0"/>
              <a:t>Get an instance of the standard View Object which gets the weighting percentage values from the page.</a:t>
            </a:r>
          </a:p>
          <a:p>
            <a:pPr lvl="2" algn="just" eaLnBrk="1" hangingPunct="1"/>
            <a:r>
              <a:rPr lang="en-US" smtClean="0"/>
              <a:t>Using this View Object, write custom logic to get the sum of all the weighting percentages.</a:t>
            </a:r>
          </a:p>
          <a:p>
            <a:pPr lvl="2" algn="just" eaLnBrk="1" hangingPunct="1"/>
            <a:r>
              <a:rPr lang="en-US" smtClean="0"/>
              <a:t>Return the sum of all the weighted percentage values.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z="240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741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DBE5C4E0-EED8-41C8-9AB1-FA3574C22CD8}" type="slidenum">
              <a:rPr lang="en-US" smtClean="0"/>
              <a:pPr/>
              <a:t>17</a:t>
            </a:fld>
            <a:endParaRPr lang="en-US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Extension II: </a:t>
            </a:r>
            <a:r>
              <a:rPr lang="en-US" sz="4000" smtClean="0"/>
              <a:t>Controller (CO)</a:t>
            </a: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7350" y="1600200"/>
            <a:ext cx="8229600" cy="4525963"/>
          </a:xfrm>
        </p:spPr>
        <p:txBody>
          <a:bodyPr/>
          <a:lstStyle/>
          <a:p>
            <a:pPr algn="just" eaLnBrk="1" hangingPunct="1"/>
            <a:r>
              <a:rPr lang="en-US" sz="2400" smtClean="0"/>
              <a:t>Extend the page Controller (CO) on the page:</a:t>
            </a:r>
          </a:p>
          <a:p>
            <a:pPr lvl="1" algn="just" eaLnBrk="1" hangingPunct="1"/>
            <a:r>
              <a:rPr lang="en-US" sz="2200" smtClean="0"/>
              <a:t>Create a new CO, and specify the original CO being extended.</a:t>
            </a:r>
          </a:p>
          <a:p>
            <a:pPr lvl="1" algn="just" eaLnBrk="1" hangingPunct="1"/>
            <a:r>
              <a:rPr lang="en-US" sz="2200" smtClean="0"/>
              <a:t>In the new CO, add the following logic:</a:t>
            </a:r>
          </a:p>
          <a:p>
            <a:pPr lvl="2" algn="just" eaLnBrk="1" hangingPunct="1"/>
            <a:r>
              <a:rPr lang="en-US" smtClean="0"/>
              <a:t>On click of Finish button, call the custom AM method</a:t>
            </a:r>
            <a:r>
              <a:rPr lang="en-US" smtClean="0">
                <a:solidFill>
                  <a:srgbClr val="FF3300"/>
                </a:solidFill>
              </a:rPr>
              <a:t> </a:t>
            </a:r>
            <a:r>
              <a:rPr lang="en-US" smtClean="0"/>
              <a:t>getWeightingPercent() (described in previous slide).</a:t>
            </a:r>
          </a:p>
          <a:p>
            <a:pPr lvl="2" algn="just" eaLnBrk="1" hangingPunct="1"/>
            <a:r>
              <a:rPr lang="en-US" smtClean="0"/>
              <a:t>Get the sum of weighted percentages from the above method.</a:t>
            </a:r>
          </a:p>
          <a:p>
            <a:pPr lvl="2" algn="just" eaLnBrk="1" hangingPunct="1"/>
            <a:r>
              <a:rPr lang="en-US" smtClean="0"/>
              <a:t>If weighted percentages != 100, throw a custom error notifying the user that 100% Objective Weighting is not complete.</a:t>
            </a:r>
          </a:p>
          <a:p>
            <a:pPr algn="just" eaLnBrk="1" hangingPunct="1"/>
            <a:endParaRPr lang="en-US" sz="20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1843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0E1F8F59-D5C1-40C3-A7B4-AC590100D8DC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Extension III: Deployment</a:t>
            </a:r>
          </a:p>
        </p:txBody>
      </p:sp>
      <p:sp>
        <p:nvSpPr>
          <p:cNvPr id="1843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sz="2400" smtClean="0"/>
              <a:t>Perform Substitution of the AM (which creates a .jpx file).</a:t>
            </a:r>
          </a:p>
          <a:p>
            <a:pPr lvl="1" algn="just" eaLnBrk="1" hangingPunct="1"/>
            <a:r>
              <a:rPr lang="en-US" sz="2200" smtClean="0"/>
              <a:t>Substitution creates a customization layer on top of base view object.</a:t>
            </a:r>
          </a:p>
          <a:p>
            <a:pPr algn="just" eaLnBrk="1" hangingPunct="1"/>
            <a:r>
              <a:rPr lang="en-US" sz="2400" smtClean="0"/>
              <a:t>Upload the jpx file into database. </a:t>
            </a:r>
          </a:p>
          <a:p>
            <a:pPr lvl="1" algn="just" eaLnBrk="1" hangingPunct="1"/>
            <a:r>
              <a:rPr lang="en-US" sz="2200" smtClean="0"/>
              <a:t>Run the jpximporter command from $APPL_TOP on the above .jpx file</a:t>
            </a:r>
            <a:r>
              <a:rPr lang="en-US" sz="2000" smtClean="0"/>
              <a:t>.</a:t>
            </a:r>
          </a:p>
          <a:p>
            <a:pPr algn="just" eaLnBrk="1" hangingPunct="1"/>
            <a:r>
              <a:rPr lang="en-US" sz="2400" smtClean="0"/>
              <a:t>Deploy the custom BC4J to $JAVA_TOP by FTP'ing all files.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048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46383BEB-1032-4554-A955-F852F70F708B}" type="slidenum">
              <a:rPr lang="en-US" smtClean="0"/>
              <a:pPr/>
              <a:t>19</a:t>
            </a:fld>
            <a:endParaRPr lang="en-US" smtClean="0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Solution Description: Functional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sz="2400" smtClean="0"/>
              <a:t>Personalize pages to include custom validation: </a:t>
            </a:r>
            <a:r>
              <a:rPr lang="en-US" sz="2600" smtClean="0"/>
              <a:t>Finish Objective Setting screen, Manage Appraisals: Share with Main Appraiser</a:t>
            </a:r>
          </a:p>
          <a:p>
            <a:pPr lvl="1" algn="just" eaLnBrk="1" hangingPunct="1"/>
            <a:r>
              <a:rPr lang="en-US" sz="2200" smtClean="0"/>
              <a:t>Finish Objective Setting screen</a:t>
            </a:r>
          </a:p>
          <a:p>
            <a:pPr lvl="2" indent="-228600" algn="just" eaLnBrk="1" hangingPunct="1"/>
            <a:r>
              <a:rPr lang="en-US" smtClean="0"/>
              <a:t>Navigate to the Personalize Page link in the Finish Objective Setting Screen</a:t>
            </a:r>
          </a:p>
          <a:p>
            <a:pPr lvl="2" indent="-228600" algn="just" eaLnBrk="1" hangingPunct="1"/>
            <a:r>
              <a:rPr lang="en-US" smtClean="0"/>
              <a:t>Click on the Personalize Icon for the “Page Layout: Finish Objective Setting” row</a:t>
            </a:r>
          </a:p>
          <a:p>
            <a:pPr lvl="2" indent="-228600" algn="just" eaLnBrk="1" hangingPunct="1"/>
            <a:r>
              <a:rPr lang="en-US" smtClean="0"/>
              <a:t>Replace the ‘controller class’ with the new value containing the custom validation</a:t>
            </a:r>
          </a:p>
          <a:p>
            <a:pPr lvl="2" indent="-228600" algn="just" eaLnBrk="1" hangingPunct="1"/>
            <a:r>
              <a:rPr lang="en-US" smtClean="0"/>
              <a:t>Apply the changes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1507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6E3F8D27-E9B1-44EE-84FF-97DDA7B056BA}" type="slidenum">
              <a:rPr lang="en-US" smtClean="0"/>
              <a:pPr/>
              <a:t>20</a:t>
            </a:fld>
            <a:endParaRPr lang="en-US" smtClean="0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228600" y="76200"/>
            <a:ext cx="8915400" cy="1143000"/>
          </a:xfrm>
        </p:spPr>
        <p:txBody>
          <a:bodyPr/>
          <a:lstStyle/>
          <a:p>
            <a:pPr eaLnBrk="1" hangingPunct="1"/>
            <a:r>
              <a:rPr lang="en-US" smtClean="0"/>
              <a:t>Solution Description: Functional cont…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grpSp>
        <p:nvGrpSpPr>
          <p:cNvPr id="21510" name="Group 23"/>
          <p:cNvGrpSpPr>
            <a:grpSpLocks/>
          </p:cNvGrpSpPr>
          <p:nvPr/>
        </p:nvGrpSpPr>
        <p:grpSpPr bwMode="auto">
          <a:xfrm>
            <a:off x="228600" y="1406525"/>
            <a:ext cx="8686800" cy="5073650"/>
            <a:chOff x="228600" y="1447800"/>
            <a:chExt cx="8686800" cy="5073650"/>
          </a:xfrm>
        </p:grpSpPr>
        <p:grpSp>
          <p:nvGrpSpPr>
            <p:cNvPr id="21511" name="Group 34"/>
            <p:cNvGrpSpPr>
              <a:grpSpLocks/>
            </p:cNvGrpSpPr>
            <p:nvPr/>
          </p:nvGrpSpPr>
          <p:grpSpPr bwMode="auto">
            <a:xfrm>
              <a:off x="457200" y="1447800"/>
              <a:ext cx="8229600" cy="2438400"/>
              <a:chOff x="288" y="912"/>
              <a:chExt cx="5184" cy="1536"/>
            </a:xfrm>
          </p:grpSpPr>
          <p:grpSp>
            <p:nvGrpSpPr>
              <p:cNvPr id="21516" name="Group 33"/>
              <p:cNvGrpSpPr>
                <a:grpSpLocks/>
              </p:cNvGrpSpPr>
              <p:nvPr/>
            </p:nvGrpSpPr>
            <p:grpSpPr bwMode="auto">
              <a:xfrm>
                <a:off x="288" y="912"/>
                <a:ext cx="5184" cy="1536"/>
                <a:chOff x="288" y="912"/>
                <a:chExt cx="5184" cy="1536"/>
              </a:xfrm>
            </p:grpSpPr>
            <p:grpSp>
              <p:nvGrpSpPr>
                <p:cNvPr id="21518" name="Group 32"/>
                <p:cNvGrpSpPr>
                  <a:grpSpLocks/>
                </p:cNvGrpSpPr>
                <p:nvPr/>
              </p:nvGrpSpPr>
              <p:grpSpPr bwMode="auto">
                <a:xfrm>
                  <a:off x="288" y="912"/>
                  <a:ext cx="5184" cy="1536"/>
                  <a:chOff x="288" y="912"/>
                  <a:chExt cx="5184" cy="1536"/>
                </a:xfrm>
              </p:grpSpPr>
              <p:grpSp>
                <p:nvGrpSpPr>
                  <p:cNvPr id="21520" name="Group 31"/>
                  <p:cNvGrpSpPr>
                    <a:grpSpLocks/>
                  </p:cNvGrpSpPr>
                  <p:nvPr/>
                </p:nvGrpSpPr>
                <p:grpSpPr bwMode="auto">
                  <a:xfrm>
                    <a:off x="288" y="912"/>
                    <a:ext cx="5184" cy="1536"/>
                    <a:chOff x="288" y="912"/>
                    <a:chExt cx="5184" cy="1536"/>
                  </a:xfrm>
                </p:grpSpPr>
                <p:grpSp>
                  <p:nvGrpSpPr>
                    <p:cNvPr id="21522" name="Group 3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8" y="912"/>
                      <a:ext cx="5184" cy="1536"/>
                      <a:chOff x="288" y="912"/>
                      <a:chExt cx="5184" cy="1536"/>
                    </a:xfrm>
                  </p:grpSpPr>
                  <p:grpSp>
                    <p:nvGrpSpPr>
                      <p:cNvPr id="21524" name="Group 2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88" y="917"/>
                        <a:ext cx="5184" cy="1531"/>
                        <a:chOff x="288" y="917"/>
                        <a:chExt cx="5184" cy="1531"/>
                      </a:xfrm>
                    </p:grpSpPr>
                    <p:pic>
                      <p:nvPicPr>
                        <p:cNvPr id="21526" name="Picture 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8" y="917"/>
                          <a:ext cx="5184" cy="1531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</p:spPr>
                    </p:pic>
                    <p:sp>
                      <p:nvSpPr>
                        <p:cNvPr id="21527" name="Rectangle 1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692" y="1379"/>
                          <a:ext cx="540" cy="58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en-US"/>
                        </a:p>
                      </p:txBody>
                    </p:sp>
                    <p:sp>
                      <p:nvSpPr>
                        <p:cNvPr id="21528" name="Rectangle 1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176" y="1379"/>
                          <a:ext cx="216" cy="58"/>
                        </a:xfrm>
                        <a:prstGeom prst="rect">
                          <a:avLst/>
                        </a:prstGeom>
                        <a:solidFill>
                          <a:srgbClr val="FFFFFF"/>
                        </a:solidFill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en-US"/>
                        </a:p>
                      </p:txBody>
                    </p:sp>
                  </p:grpSp>
                  <p:sp>
                    <p:nvSpPr>
                      <p:cNvPr id="21525" name="Rectangle 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08" y="912"/>
                        <a:ext cx="324" cy="117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/>
                      <a:lstStyle/>
                      <a:p>
                        <a:endParaRPr lang="en-US"/>
                      </a:p>
                    </p:txBody>
                  </p:sp>
                </p:grpSp>
                <p:sp>
                  <p:nvSpPr>
                    <p:cNvPr id="21523" name="Rectangl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88" y="2277"/>
                      <a:ext cx="756" cy="114"/>
                    </a:xfrm>
                    <a:prstGeom prst="rect">
                      <a:avLst/>
                    </a:prstGeom>
                    <a:noFill/>
                    <a:ln w="222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/>
                    <a:p>
                      <a:endParaRPr lang="en-US"/>
                    </a:p>
                  </p:txBody>
                </p:sp>
              </p:grpSp>
              <p:sp>
                <p:nvSpPr>
                  <p:cNvPr id="21521" name="Rectangle 14"/>
                  <p:cNvSpPr>
                    <a:spLocks noChangeArrowheads="1"/>
                  </p:cNvSpPr>
                  <p:nvPr/>
                </p:nvSpPr>
                <p:spPr bwMode="auto">
                  <a:xfrm>
                    <a:off x="1656" y="1310"/>
                    <a:ext cx="936" cy="190"/>
                  </a:xfrm>
                  <a:prstGeom prst="rect">
                    <a:avLst/>
                  </a:prstGeom>
                  <a:solidFill>
                    <a:schemeClr val="bg1"/>
                  </a:solidFill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en-US"/>
                  </a:p>
                </p:txBody>
              </p:sp>
            </p:grpSp>
            <p:sp>
              <p:nvSpPr>
                <p:cNvPr id="21519" name="Rectangle 16"/>
                <p:cNvSpPr>
                  <a:spLocks noChangeArrowheads="1"/>
                </p:cNvSpPr>
                <p:nvPr/>
              </p:nvSpPr>
              <p:spPr bwMode="auto">
                <a:xfrm>
                  <a:off x="4248" y="1310"/>
                  <a:ext cx="504" cy="190"/>
                </a:xfrm>
                <a:prstGeom prst="rect">
                  <a:avLst/>
                </a:prstGeom>
                <a:solidFill>
                  <a:schemeClr val="bg1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1517" name="Rectangle 18"/>
              <p:cNvSpPr>
                <a:spLocks noChangeArrowheads="1"/>
              </p:cNvSpPr>
              <p:nvPr/>
            </p:nvSpPr>
            <p:spPr bwMode="auto">
              <a:xfrm>
                <a:off x="4464" y="1121"/>
                <a:ext cx="1008" cy="75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21512" name="Group 25"/>
            <p:cNvGrpSpPr>
              <a:grpSpLocks/>
            </p:cNvGrpSpPr>
            <p:nvPr/>
          </p:nvGrpSpPr>
          <p:grpSpPr bwMode="auto">
            <a:xfrm>
              <a:off x="457200" y="4114800"/>
              <a:ext cx="8229600" cy="2406650"/>
              <a:chOff x="1800" y="3050"/>
              <a:chExt cx="8640" cy="3790"/>
            </a:xfrm>
          </p:grpSpPr>
          <p:pic>
            <p:nvPicPr>
              <p:cNvPr id="21514" name="Picture 26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1800" y="3050"/>
                <a:ext cx="8640" cy="3790"/>
              </a:xfrm>
              <a:prstGeom prst="rect">
                <a:avLst/>
              </a:prstGeom>
              <a:no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</p:pic>
          <p:sp>
            <p:nvSpPr>
              <p:cNvPr id="21515" name="Rectangle 27"/>
              <p:cNvSpPr>
                <a:spLocks noChangeArrowheads="1"/>
              </p:cNvSpPr>
              <p:nvPr/>
            </p:nvSpPr>
            <p:spPr bwMode="auto">
              <a:xfrm>
                <a:off x="2520" y="4500"/>
                <a:ext cx="7920" cy="360"/>
              </a:xfrm>
              <a:prstGeom prst="rect">
                <a:avLst/>
              </a:prstGeom>
              <a:noFill/>
              <a:ln w="222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1513" name="Line 28"/>
            <p:cNvSpPr>
              <a:spLocks noChangeShapeType="1"/>
            </p:cNvSpPr>
            <p:nvPr/>
          </p:nvSpPr>
          <p:spPr bwMode="auto">
            <a:xfrm>
              <a:off x="228600" y="4038600"/>
              <a:ext cx="868680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253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19485DAD-7710-4AA7-BA0A-CFF96C2CD4D6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382000" cy="4525963"/>
          </a:xfrm>
        </p:spPr>
        <p:txBody>
          <a:bodyPr/>
          <a:lstStyle/>
          <a:p>
            <a:pPr algn="just" eaLnBrk="1" hangingPunct="1"/>
            <a:r>
              <a:rPr lang="en-US" sz="2400" smtClean="0"/>
              <a:t>Personalize pages to include custom validation:</a:t>
            </a:r>
          </a:p>
          <a:p>
            <a:pPr lvl="1" algn="just" eaLnBrk="1" hangingPunct="1"/>
            <a:r>
              <a:rPr lang="en-US" sz="2200" smtClean="0"/>
              <a:t>Manage Appraisals: Share with Main Appraiser</a:t>
            </a:r>
          </a:p>
          <a:p>
            <a:pPr lvl="2" algn="just" eaLnBrk="1" hangingPunct="1"/>
            <a:r>
              <a:rPr lang="en-US" smtClean="0"/>
              <a:t>Under the region ‘Page Layout: Share Appraisal Details with Main Appraiser’, create a new item</a:t>
            </a:r>
          </a:p>
          <a:p>
            <a:pPr lvl="2" algn="just" eaLnBrk="1" hangingPunct="1"/>
            <a:r>
              <a:rPr lang="en-US" smtClean="0"/>
              <a:t>Details of new item:</a:t>
            </a:r>
          </a:p>
          <a:p>
            <a:pPr marL="1600200" lvl="3" indent="-228600" algn="just" eaLnBrk="1" hangingPunct="1"/>
            <a:r>
              <a:rPr lang="en-US" sz="1800" smtClean="0"/>
              <a:t>Level: Site</a:t>
            </a:r>
          </a:p>
          <a:p>
            <a:pPr marL="1600200" lvl="3" indent="-228600" algn="just" eaLnBrk="1" hangingPunct="1"/>
            <a:r>
              <a:rPr lang="en-US" sz="1800" smtClean="0"/>
              <a:t>Item Style: Stack Layout</a:t>
            </a:r>
          </a:p>
          <a:p>
            <a:pPr marL="1600200" lvl="3" indent="-228600" eaLnBrk="1" hangingPunct="1"/>
            <a:r>
              <a:rPr lang="en-US" sz="1800" smtClean="0"/>
              <a:t>AM Definition: oracle.apps.per.selfservice.appraisals.server.PGObjectivesAM</a:t>
            </a:r>
          </a:p>
          <a:p>
            <a:pPr lvl="2" algn="just" eaLnBrk="1" hangingPunct="1"/>
            <a:r>
              <a:rPr lang="en-US" smtClean="0"/>
              <a:t>Apply the changes</a:t>
            </a:r>
          </a:p>
        </p:txBody>
      </p:sp>
      <p:sp>
        <p:nvSpPr>
          <p:cNvPr id="22537" name="Rectangle 4"/>
          <p:cNvSpPr>
            <a:spLocks noChangeArrowheads="1"/>
          </p:cNvSpPr>
          <p:nvPr/>
        </p:nvSpPr>
        <p:spPr bwMode="auto">
          <a:xfrm>
            <a:off x="228600" y="76200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>
                <a:solidFill>
                  <a:schemeClr val="bg1"/>
                </a:solidFill>
              </a:rPr>
              <a:t>Solution Description: Functional cont…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355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6F7A67D1-C50C-46FA-928A-58B8917631D8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98638"/>
            <a:ext cx="8229600" cy="4525962"/>
          </a:xfrm>
        </p:spPr>
        <p:txBody>
          <a:bodyPr/>
          <a:lstStyle/>
          <a:p>
            <a:pPr algn="just" eaLnBrk="1" hangingPunct="1"/>
            <a:r>
              <a:rPr lang="en-US" sz="2400" smtClean="0"/>
              <a:t>Personalize pages to include custom validation:</a:t>
            </a:r>
          </a:p>
          <a:p>
            <a:pPr lvl="1" algn="just" eaLnBrk="1" hangingPunct="1"/>
            <a:r>
              <a:rPr lang="en-US" sz="2200" smtClean="0"/>
              <a:t>Manage Appraisals: Share with Main Appraiser</a:t>
            </a:r>
          </a:p>
          <a:p>
            <a:pPr lvl="2" indent="-228600" algn="just" eaLnBrk="1" hangingPunct="1"/>
            <a:r>
              <a:rPr lang="en-US" smtClean="0"/>
              <a:t>Click on the Personalize Icon for the “Page Layout: Share Appraisal Details with Main Appraiser” row</a:t>
            </a:r>
          </a:p>
          <a:p>
            <a:pPr lvl="2" indent="-228600" algn="just" eaLnBrk="1" hangingPunct="1"/>
            <a:r>
              <a:rPr lang="en-US" smtClean="0"/>
              <a:t>Replace the ‘controller class’ with the new value containing the custom validation</a:t>
            </a:r>
          </a:p>
          <a:p>
            <a:pPr lvl="2" indent="-228600" algn="just" eaLnBrk="1" hangingPunct="1"/>
            <a:r>
              <a:rPr lang="en-US" smtClean="0"/>
              <a:t>Apply the changes</a:t>
            </a:r>
          </a:p>
          <a:p>
            <a:pPr algn="just"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23561" name="Rectangle 4"/>
          <p:cNvSpPr>
            <a:spLocks noChangeArrowheads="1"/>
          </p:cNvSpPr>
          <p:nvPr/>
        </p:nvSpPr>
        <p:spPr bwMode="auto">
          <a:xfrm>
            <a:off x="228600" y="76200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>
                <a:solidFill>
                  <a:schemeClr val="bg1"/>
                </a:solidFill>
              </a:rPr>
              <a:t>Solution Description: Functional cont…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4579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E6781524-8EBC-4E4A-B93D-9143DB59D835}" type="slidenum">
              <a:rPr lang="en-US" smtClean="0"/>
              <a:pPr/>
              <a:t>23</a:t>
            </a:fld>
            <a:endParaRPr lang="en-US" smtClean="0"/>
          </a:p>
        </p:txBody>
      </p:sp>
      <p:pic>
        <p:nvPicPr>
          <p:cNvPr id="53257" name="Picture 9"/>
          <p:cNvPicPr>
            <a:picLocks noChangeAspect="1" noChangeArrowheads="1"/>
          </p:cNvPicPr>
          <p:nvPr/>
        </p:nvPicPr>
        <p:blipFill>
          <a:blip r:embed="rId2"/>
          <a:srcRect t="14308" r="926" b="36617"/>
          <a:stretch>
            <a:fillRect/>
          </a:stretch>
        </p:blipFill>
        <p:spPr bwMode="auto">
          <a:xfrm>
            <a:off x="457200" y="1676400"/>
            <a:ext cx="8153400" cy="3733800"/>
          </a:xfrm>
          <a:prstGeom prst="rect">
            <a:avLst/>
          </a:prstGeo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585" name="Rectangle 4"/>
          <p:cNvSpPr>
            <a:spLocks noChangeArrowheads="1"/>
          </p:cNvSpPr>
          <p:nvPr/>
        </p:nvSpPr>
        <p:spPr bwMode="auto">
          <a:xfrm>
            <a:off x="228600" y="76200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>
                <a:solidFill>
                  <a:schemeClr val="bg1"/>
                </a:solidFill>
              </a:rPr>
              <a:t>Solution Description: Functional cont…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41F84C47-C691-4788-890F-0D673910FF23}" type="slidenum">
              <a:rPr lang="en-US" smtClean="0"/>
              <a:pPr/>
              <a:t>24</a:t>
            </a:fld>
            <a:endParaRPr lang="en-US" smtClean="0"/>
          </a:p>
        </p:txBody>
      </p:sp>
      <p:grpSp>
        <p:nvGrpSpPr>
          <p:cNvPr id="25605" name="Group 11"/>
          <p:cNvGrpSpPr>
            <a:grpSpLocks/>
          </p:cNvGrpSpPr>
          <p:nvPr/>
        </p:nvGrpSpPr>
        <p:grpSpPr bwMode="auto">
          <a:xfrm>
            <a:off x="228600" y="1357313"/>
            <a:ext cx="8686800" cy="4967287"/>
            <a:chOff x="228600" y="1357745"/>
            <a:chExt cx="8686800" cy="4966855"/>
          </a:xfrm>
        </p:grpSpPr>
        <p:pic>
          <p:nvPicPr>
            <p:cNvPr id="20485" name="Picture 5"/>
            <p:cNvPicPr>
              <a:picLocks noChangeAspect="1" noChangeArrowheads="1"/>
            </p:cNvPicPr>
            <p:nvPr/>
          </p:nvPicPr>
          <p:blipFill>
            <a:blip r:embed="rId3"/>
            <a:srcRect r="2174" b="5405"/>
            <a:stretch>
              <a:fillRect/>
            </a:stretch>
          </p:blipFill>
          <p:spPr>
            <a:xfrm>
              <a:off x="1066800" y="1752998"/>
              <a:ext cx="6858000" cy="2666768"/>
            </a:xfrm>
            <a:prstGeom prst="rect">
              <a:avLst/>
            </a:prstGeom>
            <a:ln>
              <a:solidFill>
                <a:srgbClr val="002060"/>
              </a:solidFill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5607" name="Line 6"/>
            <p:cNvSpPr>
              <a:spLocks noChangeShapeType="1"/>
            </p:cNvSpPr>
            <p:nvPr/>
          </p:nvSpPr>
          <p:spPr bwMode="auto">
            <a:xfrm>
              <a:off x="228600" y="4592780"/>
              <a:ext cx="8686800" cy="0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25608" name="Group 7"/>
            <p:cNvGrpSpPr>
              <a:grpSpLocks/>
            </p:cNvGrpSpPr>
            <p:nvPr/>
          </p:nvGrpSpPr>
          <p:grpSpPr bwMode="auto">
            <a:xfrm>
              <a:off x="914400" y="4984750"/>
              <a:ext cx="7162800" cy="1339850"/>
              <a:chOff x="1620" y="5810"/>
              <a:chExt cx="9180" cy="2110"/>
            </a:xfrm>
          </p:grpSpPr>
          <p:pic>
            <p:nvPicPr>
              <p:cNvPr id="20490" name="Picture 8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1799" y="5810"/>
                <a:ext cx="9001" cy="2110"/>
              </a:xfrm>
              <a:prstGeom prst="rect">
                <a:avLst/>
              </a:prstGeom>
              <a:ln>
                <a:solidFill>
                  <a:srgbClr val="002060"/>
                </a:solidFill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sp>
            <p:nvSpPr>
              <p:cNvPr id="25612" name="Rectangle 9"/>
              <p:cNvSpPr>
                <a:spLocks noChangeArrowheads="1"/>
              </p:cNvSpPr>
              <p:nvPr/>
            </p:nvSpPr>
            <p:spPr bwMode="auto">
              <a:xfrm>
                <a:off x="1620" y="7020"/>
                <a:ext cx="9180" cy="540"/>
              </a:xfrm>
              <a:prstGeom prst="rect">
                <a:avLst/>
              </a:prstGeom>
              <a:noFill/>
              <a:ln w="22225">
                <a:solidFill>
                  <a:srgbClr val="00206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5609" name="Rectangle 10"/>
            <p:cNvSpPr>
              <a:spLocks noChangeArrowheads="1"/>
            </p:cNvSpPr>
            <p:nvPr/>
          </p:nvSpPr>
          <p:spPr bwMode="auto">
            <a:xfrm>
              <a:off x="443340" y="4565070"/>
              <a:ext cx="25146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/>
                <a:t>Personalize Page</a:t>
              </a:r>
            </a:p>
          </p:txBody>
        </p:sp>
        <p:sp>
          <p:nvSpPr>
            <p:cNvPr id="25610" name="Rectangle 11"/>
            <p:cNvSpPr>
              <a:spLocks noChangeArrowheads="1"/>
            </p:cNvSpPr>
            <p:nvPr/>
          </p:nvSpPr>
          <p:spPr bwMode="auto">
            <a:xfrm>
              <a:off x="263215" y="1357745"/>
              <a:ext cx="1905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sz="2000"/>
                <a:t>Create Item</a:t>
              </a:r>
            </a:p>
          </p:txBody>
        </p:sp>
      </p:grpSp>
      <p:sp>
        <p:nvSpPr>
          <p:cNvPr id="25616" name="Rectangle 4"/>
          <p:cNvSpPr>
            <a:spLocks noChangeArrowheads="1"/>
          </p:cNvSpPr>
          <p:nvPr/>
        </p:nvSpPr>
        <p:spPr bwMode="auto">
          <a:xfrm>
            <a:off x="228600" y="76200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US" sz="3600" b="1">
                <a:solidFill>
                  <a:schemeClr val="bg1"/>
                </a:solidFill>
              </a:rPr>
              <a:t>Solution Description: Functional cont…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F33C13A1-A664-403B-8106-49A4CA976920}" type="slidenum">
              <a:rPr lang="en-US" smtClean="0"/>
              <a:pPr/>
              <a:t>25</a:t>
            </a:fld>
            <a:endParaRPr lang="en-US" smtClean="0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Error Messages</a:t>
            </a:r>
          </a:p>
        </p:txBody>
      </p:sp>
      <p:pic>
        <p:nvPicPr>
          <p:cNvPr id="23557" name="Picture 4"/>
          <p:cNvPicPr>
            <a:picLocks noChangeAspect="1" noChangeArrowheads="1"/>
          </p:cNvPicPr>
          <p:nvPr>
            <p:ph sz="half" idx="1"/>
          </p:nvPr>
        </p:nvPicPr>
        <p:blipFill>
          <a:blip r:embed="rId2"/>
          <a:srcRect t="16216" r="2609" b="35135"/>
          <a:stretch>
            <a:fillRect/>
          </a:stretch>
        </p:blipFill>
        <p:spPr>
          <a:xfrm>
            <a:off x="357188" y="1766888"/>
            <a:ext cx="8534400" cy="2057400"/>
          </a:xfr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630" name="Line 10"/>
          <p:cNvSpPr>
            <a:spLocks noChangeShapeType="1"/>
          </p:cNvSpPr>
          <p:nvPr/>
        </p:nvSpPr>
        <p:spPr bwMode="auto">
          <a:xfrm>
            <a:off x="152400" y="4030663"/>
            <a:ext cx="883920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31" name="Text Box 11"/>
          <p:cNvSpPr txBox="1">
            <a:spLocks noChangeArrowheads="1"/>
          </p:cNvSpPr>
          <p:nvPr/>
        </p:nvSpPr>
        <p:spPr bwMode="auto">
          <a:xfrm>
            <a:off x="288925" y="1358900"/>
            <a:ext cx="34290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700" b="1">
                <a:solidFill>
                  <a:srgbClr val="0070C0"/>
                </a:solidFill>
              </a:rPr>
              <a:t>Finish Objective Setting Page</a:t>
            </a:r>
          </a:p>
        </p:txBody>
      </p:sp>
      <p:pic>
        <p:nvPicPr>
          <p:cNvPr id="23560" name="Picture 17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 t="13932" r="2609" b="52978"/>
          <a:stretch>
            <a:fillRect/>
          </a:stretch>
        </p:blipFill>
        <p:spPr>
          <a:xfrm>
            <a:off x="366713" y="4529138"/>
            <a:ext cx="8534400" cy="1447800"/>
          </a:xfrm>
          <a:ln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633" name="Text Box 18"/>
          <p:cNvSpPr txBox="1">
            <a:spLocks noChangeArrowheads="1"/>
          </p:cNvSpPr>
          <p:nvPr/>
        </p:nvSpPr>
        <p:spPr bwMode="auto">
          <a:xfrm>
            <a:off x="304800" y="4079875"/>
            <a:ext cx="3886200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700" b="1">
                <a:solidFill>
                  <a:srgbClr val="0070C0"/>
                </a:solidFill>
              </a:rPr>
              <a:t>Share With Main Appraiser Page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Copyright </a:t>
            </a:r>
            <a:r>
              <a:rPr lang="en-US" smtClean="0">
                <a:cs typeface="Arial" charset="0"/>
              </a:rPr>
              <a:t>© Sierra Atlantic, Inc.  Material contained within this document is confidential and may not be reproduced without prior written consent.</a:t>
            </a:r>
          </a:p>
        </p:txBody>
      </p:sp>
      <p:sp>
        <p:nvSpPr>
          <p:cNvPr id="2765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r>
              <a:rPr lang="en-US" smtClean="0"/>
              <a:t> </a:t>
            </a:r>
            <a:fld id="{FC933F18-1C49-490B-9E5C-820C4403FFD4}" type="slidenum">
              <a:rPr lang="en-US" smtClean="0"/>
              <a:pPr/>
              <a:t>26</a:t>
            </a:fld>
            <a:endParaRPr lang="en-US" smtClean="0"/>
          </a:p>
        </p:txBody>
      </p:sp>
      <p:sp>
        <p:nvSpPr>
          <p:cNvPr id="2765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 &amp; A</a:t>
            </a:r>
          </a:p>
        </p:txBody>
      </p:sp>
      <p:pic>
        <p:nvPicPr>
          <p:cNvPr id="261123" name="Picture 3" descr="Thank%20You_112508a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57400" y="3124200"/>
            <a:ext cx="4648200" cy="3101975"/>
          </a:xfrm>
          <a:noFill/>
        </p:spPr>
      </p:pic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609600" y="1552575"/>
            <a:ext cx="80772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lnSpc>
                <a:spcPct val="90000"/>
              </a:lnSpc>
              <a:spcBef>
                <a:spcPct val="20000"/>
              </a:spcBef>
              <a:buClr>
                <a:schemeClr val="accent2"/>
              </a:buClr>
              <a:buSzPct val="95000"/>
              <a:buFont typeface="Wingdings" pitchFamily="2" charset="2"/>
              <a:buNone/>
            </a:pPr>
            <a:r>
              <a:rPr lang="en-US" sz="2000">
                <a:solidFill>
                  <a:srgbClr val="18457C"/>
                </a:solidFill>
              </a:rPr>
              <a:t>Contact Details</a:t>
            </a:r>
          </a:p>
          <a:p>
            <a:pPr lvl="1"/>
            <a:r>
              <a:rPr lang="en-US">
                <a:solidFill>
                  <a:schemeClr val="hlink"/>
                </a:solidFill>
              </a:rPr>
              <a:t>Email ids -</a:t>
            </a:r>
          </a:p>
          <a:p>
            <a:pPr lvl="1"/>
            <a:r>
              <a:rPr lang="en-US">
                <a:solidFill>
                  <a:schemeClr val="hlink"/>
                </a:solidFill>
                <a:hlinkClick r:id="rId3"/>
              </a:rPr>
              <a:t>Dashrath.Rana@SierraAtlantic.com</a:t>
            </a:r>
            <a:r>
              <a:rPr lang="en-US">
                <a:solidFill>
                  <a:schemeClr val="hlink"/>
                </a:solidFill>
              </a:rPr>
              <a:t>;</a:t>
            </a:r>
          </a:p>
          <a:p>
            <a:pPr lvl="1"/>
            <a:r>
              <a:rPr lang="en-US">
                <a:solidFill>
                  <a:schemeClr val="hlink"/>
                </a:solidFill>
                <a:hlinkClick r:id="rId4"/>
              </a:rPr>
              <a:t>Sasikanth.Samudrala@SierraAtlantic.com</a:t>
            </a:r>
            <a:endParaRPr lang="en-US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erra Atlantic PPT Master Template">
  <a:themeElements>
    <a:clrScheme name="Sierra Atlantic PPT Master Template 13">
      <a:dk1>
        <a:srgbClr val="484A49"/>
      </a:dk1>
      <a:lt1>
        <a:srgbClr val="FFFFFF"/>
      </a:lt1>
      <a:dk2>
        <a:srgbClr val="FFFFFF"/>
      </a:dk2>
      <a:lt2>
        <a:srgbClr val="808080"/>
      </a:lt2>
      <a:accent1>
        <a:srgbClr val="98DCFD"/>
      </a:accent1>
      <a:accent2>
        <a:srgbClr val="18457C"/>
      </a:accent2>
      <a:accent3>
        <a:srgbClr val="FFFFFF"/>
      </a:accent3>
      <a:accent4>
        <a:srgbClr val="3C3E3D"/>
      </a:accent4>
      <a:accent5>
        <a:srgbClr val="CAEBFE"/>
      </a:accent5>
      <a:accent6>
        <a:srgbClr val="153E70"/>
      </a:accent6>
      <a:hlink>
        <a:srgbClr val="2A86C2"/>
      </a:hlink>
      <a:folHlink>
        <a:srgbClr val="F47C20"/>
      </a:folHlink>
    </a:clrScheme>
    <a:fontScheme name="Sierra Atlantic PPT Master 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ierra Atlantic PPT Master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erra Atlantic PPT Master 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ierra Atlantic PPT Master Template 13">
        <a:dk1>
          <a:srgbClr val="484A49"/>
        </a:dk1>
        <a:lt1>
          <a:srgbClr val="FFFFFF"/>
        </a:lt1>
        <a:dk2>
          <a:srgbClr val="FFFFFF"/>
        </a:dk2>
        <a:lt2>
          <a:srgbClr val="808080"/>
        </a:lt2>
        <a:accent1>
          <a:srgbClr val="98DCFD"/>
        </a:accent1>
        <a:accent2>
          <a:srgbClr val="18457C"/>
        </a:accent2>
        <a:accent3>
          <a:srgbClr val="FFFFFF"/>
        </a:accent3>
        <a:accent4>
          <a:srgbClr val="3C3E3D"/>
        </a:accent4>
        <a:accent5>
          <a:srgbClr val="CAEBFE"/>
        </a:accent5>
        <a:accent6>
          <a:srgbClr val="153E70"/>
        </a:accent6>
        <a:hlink>
          <a:srgbClr val="2A86C2"/>
        </a:hlink>
        <a:folHlink>
          <a:srgbClr val="F47C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</TotalTime>
  <Words>1413</Words>
  <Application>Microsoft Office PowerPoint</Application>
  <PresentationFormat>On-screen Show (4:3)</PresentationFormat>
  <Paragraphs>173</Paragraphs>
  <Slides>26</Slides>
  <Notes>6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Design Template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Wingdings</vt:lpstr>
      <vt:lpstr>Wingdings 3</vt:lpstr>
      <vt:lpstr>Times New Roman</vt:lpstr>
      <vt:lpstr>Sierra Atlantic PPT Master Template</vt:lpstr>
      <vt:lpstr>1_Sierra Atlantic PPT Master Template</vt:lpstr>
      <vt:lpstr>Microsoft Photo Editor 3.0 Photo</vt:lpstr>
      <vt:lpstr>System Validation of 100% Objective Weighting</vt:lpstr>
      <vt:lpstr>Agenda</vt:lpstr>
      <vt:lpstr>    About Sierra Atlantic</vt:lpstr>
      <vt:lpstr>HCM Practice</vt:lpstr>
      <vt:lpstr>Marquee Customers</vt:lpstr>
      <vt:lpstr>Slide 6</vt:lpstr>
      <vt:lpstr>Slide 7</vt:lpstr>
      <vt:lpstr>Introduction</vt:lpstr>
      <vt:lpstr>Requirement</vt:lpstr>
      <vt:lpstr>Business Scenario</vt:lpstr>
      <vt:lpstr>Business Impact</vt:lpstr>
      <vt:lpstr>Business Impact cont…</vt:lpstr>
      <vt:lpstr>Solution Design</vt:lpstr>
      <vt:lpstr>Solution Description: Technical</vt:lpstr>
      <vt:lpstr>Solution Description: OA Framework</vt:lpstr>
      <vt:lpstr>Extension I: Application Module (AM)</vt:lpstr>
      <vt:lpstr>Extension II: Controller (CO)</vt:lpstr>
      <vt:lpstr>Extension III: Deployment</vt:lpstr>
      <vt:lpstr>Solution Description: Functional</vt:lpstr>
      <vt:lpstr>Solution Description: Functional cont…</vt:lpstr>
      <vt:lpstr>Slide 21</vt:lpstr>
      <vt:lpstr>Slide 22</vt:lpstr>
      <vt:lpstr>Slide 23</vt:lpstr>
      <vt:lpstr>Slide 24</vt:lpstr>
      <vt:lpstr>Error Messages</vt:lpstr>
      <vt:lpstr>Q &amp; A</vt:lpstr>
    </vt:vector>
  </TitlesOfParts>
  <Company>Sierra Atlantic Software Services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100% Objective Weighting</dc:title>
  <dc:creator>Dashrath Rana</dc:creator>
  <cp:lastModifiedBy>sasamudrala</cp:lastModifiedBy>
  <cp:revision>150</cp:revision>
  <dcterms:created xsi:type="dcterms:W3CDTF">2008-02-08T19:24:48Z</dcterms:created>
  <dcterms:modified xsi:type="dcterms:W3CDTF">2010-01-15T10:35:43Z</dcterms:modified>
</cp:coreProperties>
</file>