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sldIdLst>
    <p:sldId id="256" r:id="rId5"/>
    <p:sldId id="463" r:id="rId6"/>
    <p:sldId id="422" r:id="rId7"/>
    <p:sldId id="425" r:id="rId8"/>
    <p:sldId id="426" r:id="rId9"/>
    <p:sldId id="434" r:id="rId10"/>
    <p:sldId id="427" r:id="rId11"/>
    <p:sldId id="442" r:id="rId12"/>
    <p:sldId id="454" r:id="rId13"/>
    <p:sldId id="453" r:id="rId14"/>
    <p:sldId id="460" r:id="rId15"/>
    <p:sldId id="455" r:id="rId16"/>
    <p:sldId id="456" r:id="rId17"/>
    <p:sldId id="457" r:id="rId18"/>
    <p:sldId id="445" r:id="rId19"/>
    <p:sldId id="461" r:id="rId20"/>
    <p:sldId id="446" r:id="rId21"/>
    <p:sldId id="447" r:id="rId22"/>
    <p:sldId id="448" r:id="rId23"/>
    <p:sldId id="449" r:id="rId24"/>
    <p:sldId id="451" r:id="rId25"/>
    <p:sldId id="465" r:id="rId26"/>
    <p:sldId id="452" r:id="rId27"/>
    <p:sldId id="458" r:id="rId28"/>
    <p:sldId id="462" r:id="rId29"/>
    <p:sldId id="441" r:id="rId30"/>
    <p:sldId id="459" r:id="rId31"/>
    <p:sldId id="437" r:id="rId32"/>
    <p:sldId id="438" r:id="rId33"/>
    <p:sldId id="439" r:id="rId34"/>
    <p:sldId id="440" r:id="rId3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92"/>
    <a:srgbClr val="FF0000"/>
    <a:srgbClr val="0000FF"/>
    <a:srgbClr val="0076BF"/>
    <a:srgbClr val="FF6600"/>
    <a:srgbClr val="99CCFF"/>
    <a:srgbClr val="009999"/>
    <a:srgbClr val="DEF1F2"/>
  </p:clrMru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2495" autoAdjust="0"/>
    <p:restoredTop sz="77231" autoAdjust="0"/>
  </p:normalViewPr>
  <p:slideViewPr>
    <p:cSldViewPr>
      <p:cViewPr>
        <p:scale>
          <a:sx n="120" d="100"/>
          <a:sy n="120" d="100"/>
        </p:scale>
        <p:origin x="-288" y="-18"/>
      </p:cViewPr>
      <p:guideLst>
        <p:guide orient="horz" pos="4224"/>
        <p:guide pos="1296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6ECDDB5-C3BF-439E-9658-8041E81A1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26B085-0940-4D61-B894-F03B21FD686B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4DAF356-771A-4A7C-944B-E0BF866B50DC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4DAF356-771A-4A7C-944B-E0BF866B50DC}" type="slidenum">
              <a:rPr lang="en-US" sz="1200"/>
              <a:pPr algn="r"/>
              <a:t>14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4DAF356-771A-4A7C-944B-E0BF866B50DC}" type="slidenum">
              <a:rPr lang="en-US" sz="1200"/>
              <a:pPr algn="r"/>
              <a:t>15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4DAF356-771A-4A7C-944B-E0BF866B50DC}" type="slidenum">
              <a:rPr lang="en-US" sz="1200"/>
              <a:pPr algn="r"/>
              <a:t>16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4DAF356-771A-4A7C-944B-E0BF866B50DC}" type="slidenum">
              <a:rPr lang="en-US" sz="1200"/>
              <a:pPr algn="r"/>
              <a:t>17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4DAF356-771A-4A7C-944B-E0BF866B50DC}" type="slidenum">
              <a:rPr lang="en-US" sz="1200"/>
              <a:pPr algn="r"/>
              <a:t>18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4DAF356-771A-4A7C-944B-E0BF866B50DC}" type="slidenum">
              <a:rPr lang="en-US" sz="1200"/>
              <a:pPr algn="r"/>
              <a:t>19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4DAF356-771A-4A7C-944B-E0BF866B50DC}" type="slidenum">
              <a:rPr lang="en-US" sz="1200"/>
              <a:pPr algn="r"/>
              <a:t>20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4DAF356-771A-4A7C-944B-E0BF866B50DC}" type="slidenum">
              <a:rPr lang="en-US" sz="1200"/>
              <a:pPr algn="r"/>
              <a:t>21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F646A28-5EF0-40B6-BE69-BC712639ED00}" type="slidenum">
              <a:rPr lang="en-US" sz="1200"/>
              <a:pPr algn="r"/>
              <a:t>22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F646A28-5EF0-40B6-BE69-BC712639ED00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4DAF356-771A-4A7C-944B-E0BF866B50DC}" type="slidenum">
              <a:rPr lang="en-US" sz="1200"/>
              <a:pPr algn="r"/>
              <a:t>23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4DAF356-771A-4A7C-944B-E0BF866B50DC}" type="slidenum">
              <a:rPr lang="en-US" sz="1200"/>
              <a:pPr algn="r"/>
              <a:t>24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4DAF356-771A-4A7C-944B-E0BF866B50DC}" type="slidenum">
              <a:rPr lang="en-US" sz="1200"/>
              <a:pPr algn="r"/>
              <a:t>25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F646A28-5EF0-40B6-BE69-BC712639ED00}" type="slidenum">
              <a:rPr lang="en-US" sz="1200"/>
              <a:pPr algn="r"/>
              <a:t>26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4DAF356-771A-4A7C-944B-E0BF866B50DC}" type="slidenum">
              <a:rPr lang="en-US" sz="1200"/>
              <a:pPr algn="r"/>
              <a:t>27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7404"/>
            <a:ext cx="5486400" cy="4181766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F38EAEC-726B-4BE2-B45A-904974968A19}" type="slidenum">
              <a:rPr lang="en-US" sz="1200"/>
              <a:pPr algn="r"/>
              <a:t>29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93BD177-F9D6-4378-8A80-11C34330104A}" type="slidenum">
              <a:rPr lang="en-US" sz="1200"/>
              <a:pPr algn="r"/>
              <a:t>30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A26962-82AE-4FBC-AF81-0A3BDBC9E7BC}" type="slidenum">
              <a:rPr lang="en-US" smtClean="0">
                <a:latin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7404"/>
            <a:ext cx="5486400" cy="4181766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9" y="4415790"/>
            <a:ext cx="5026025" cy="4183380"/>
          </a:xfrm>
          <a:noFill/>
          <a:ln/>
        </p:spPr>
        <p:txBody>
          <a:bodyPr lIns="90080" tIns="45040" rIns="90080" bIns="45040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9" y="4415790"/>
            <a:ext cx="5026025" cy="4183380"/>
          </a:xfrm>
          <a:noFill/>
          <a:ln/>
        </p:spPr>
        <p:txBody>
          <a:bodyPr lIns="90080" tIns="45040" rIns="90080" bIns="45040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4DAF356-771A-4A7C-944B-E0BF866B50DC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4DAF356-771A-4A7C-944B-E0BF866B50DC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4DAF356-771A-4A7C-944B-E0BF866B50DC}" type="slidenum">
              <a:rPr lang="en-US" sz="1200"/>
              <a:pPr algn="r"/>
              <a:t>11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4DAF356-771A-4A7C-944B-E0BF866B50DC}" type="slidenum">
              <a:rPr lang="en-US" sz="1200"/>
              <a:pPr algn="r"/>
              <a:t>12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rgbClr val="0076BF"/>
            </a:gs>
            <a:gs pos="100000">
              <a:srgbClr val="00365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73538"/>
            <a:ext cx="91440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8" y="6096000"/>
            <a:ext cx="20431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9775" y="1370013"/>
            <a:ext cx="5795963" cy="75882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39775" y="2128838"/>
            <a:ext cx="5256213" cy="530225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57238" y="3125788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E686C417-48A1-4A44-BF00-FEE1ECCBB4DE}" type="datetime1">
              <a:rPr lang="en-US"/>
              <a:pPr>
                <a:defRPr/>
              </a:pPr>
              <a:t>1/14/2010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87FA593D-EB6C-47EC-BF8C-25B5BEF1D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E7B7-5F5F-4409-9D80-CF886BE16178}" type="datetime1">
              <a:rPr lang="en-US"/>
              <a:pPr>
                <a:defRPr/>
              </a:pPr>
              <a:t>1/14/2010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6200"/>
            <a:ext cx="21336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7825" y="76200"/>
            <a:ext cx="6251575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A573B-D336-4ED0-818B-8C38E8587035}" type="datetime1">
              <a:rPr lang="en-US"/>
              <a:pPr>
                <a:defRPr/>
              </a:pPr>
              <a:t>1/14/2010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76200"/>
            <a:ext cx="8537575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07C93-A908-45A8-BDF8-FB870912D9F4}" type="datetime1">
              <a:rPr lang="en-US"/>
              <a:pPr>
                <a:defRPr/>
              </a:pPr>
              <a:t>1/14/2010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86A00-3541-473A-AC55-88C2384D0870}" type="datetime1">
              <a:rPr lang="en-US"/>
              <a:pPr>
                <a:defRPr/>
              </a:pPr>
              <a:t>1/14/2010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AF948-A1B3-4EC2-BE7D-DA1A410B83C2}" type="datetime1">
              <a:rPr lang="en-US"/>
              <a:pPr>
                <a:defRPr/>
              </a:pPr>
              <a:t>1/14/2010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18806-039A-44BD-88A2-5865F9869A53}" type="datetime1">
              <a:rPr lang="en-US"/>
              <a:pPr>
                <a:defRPr/>
              </a:pPr>
              <a:t>1/14/2010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6CB01-1BB5-4B97-B586-89860D07B997}" type="datetime1">
              <a:rPr lang="en-US"/>
              <a:pPr>
                <a:defRPr/>
              </a:pPr>
              <a:t>1/14/2010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79413-0DB3-42EB-9132-0AA0A3AA38CC}" type="datetime1">
              <a:rPr lang="en-US"/>
              <a:pPr>
                <a:defRPr/>
              </a:pPr>
              <a:t>1/14/2010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FB98B-7C3E-4173-958E-41FC7EB33124}" type="datetime1">
              <a:rPr lang="en-US"/>
              <a:pPr>
                <a:defRPr/>
              </a:pPr>
              <a:t>1/14/2010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6D929-C8DC-4402-B8E8-DE4CDC650F23}" type="datetime1">
              <a:rPr lang="en-US"/>
              <a:pPr>
                <a:defRPr/>
              </a:pPr>
              <a:t>1/14/2010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06E20-B8E2-4EB0-8878-3FCE56530564}" type="datetime1">
              <a:rPr lang="en-US"/>
              <a:pPr>
                <a:defRPr/>
              </a:pPr>
              <a:t>1/14/2010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7825" y="76200"/>
            <a:ext cx="85375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003658"/>
              </a:gs>
              <a:gs pos="100000">
                <a:srgbClr val="0076B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371725" y="6508750"/>
            <a:ext cx="22002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800" b="1">
                <a:solidFill>
                  <a:schemeClr val="bg1"/>
                </a:solidFill>
                <a:latin typeface="Calibri" pitchFamily="34" charset="0"/>
              </a:rPr>
              <a:t>Superior Reliability &amp; Performance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229600" y="6534150"/>
            <a:ext cx="673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800">
                <a:solidFill>
                  <a:schemeClr val="bg1"/>
                </a:solidFill>
                <a:latin typeface="Calibri" pitchFamily="34" charset="0"/>
              </a:rPr>
              <a:t>P. </a:t>
            </a:r>
            <a:fld id="{4DFDE2B7-25E1-47D6-9A82-A01C539C8D20}" type="slidenum">
              <a:rPr lang="en-US" sz="800">
                <a:solidFill>
                  <a:schemeClr val="bg1"/>
                </a:solidFill>
                <a:latin typeface="Calibri" pitchFamily="34" charset="0"/>
              </a:rPr>
              <a:pPr algn="r">
                <a:defRPr/>
              </a:pPr>
              <a:t>‹#›</a:t>
            </a:fld>
            <a:endParaRPr lang="en-US" sz="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452438" y="609600"/>
            <a:ext cx="8299450" cy="36513"/>
          </a:xfrm>
          <a:prstGeom prst="rect">
            <a:avLst/>
          </a:prstGeom>
          <a:gradFill rotWithShape="1">
            <a:gsLst>
              <a:gs pos="0">
                <a:srgbClr val="003658"/>
              </a:gs>
              <a:gs pos="100000">
                <a:srgbClr val="0076B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</a:endParaRPr>
          </a:p>
        </p:txBody>
      </p:sp>
      <p:pic>
        <p:nvPicPr>
          <p:cNvPr id="6152" name="Picture 16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1488" y="6462713"/>
            <a:ext cx="1433512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1" name="Line 17"/>
          <p:cNvSpPr>
            <a:spLocks noChangeShapeType="1"/>
          </p:cNvSpPr>
          <p:nvPr userDrawn="1"/>
        </p:nvSpPr>
        <p:spPr bwMode="auto">
          <a:xfrm>
            <a:off x="2057400" y="6400800"/>
            <a:ext cx="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042" name="Line 18"/>
          <p:cNvSpPr>
            <a:spLocks noChangeShapeType="1"/>
          </p:cNvSpPr>
          <p:nvPr userDrawn="1"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67650" y="6524625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6142D8D-5B44-4126-A60A-A1048812966A}" type="datetime1">
              <a:rPr lang="en-US"/>
              <a:pPr>
                <a:defRPr/>
              </a:pPr>
              <a:t>1/14/2010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A92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A9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A9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A9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A9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5A9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5A9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5A9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5A92"/>
          </a:solidFill>
          <a:latin typeface="Arial" charset="0"/>
        </a:defRPr>
      </a:lvl9pPr>
    </p:titleStyle>
    <p:bodyStyle>
      <a:lvl1pPr marL="173038" indent="-173038" algn="l" rtl="0" eaLnBrk="0" fontAlgn="base" hangingPunct="0">
        <a:spcBef>
          <a:spcPct val="20000"/>
        </a:spcBef>
        <a:spcAft>
          <a:spcPct val="0"/>
        </a:spcAft>
        <a:buClr>
          <a:srgbClr val="0076BF"/>
        </a:buClr>
        <a:buChar char="•"/>
        <a:defRPr sz="2000">
          <a:solidFill>
            <a:srgbClr val="003658"/>
          </a:solidFill>
          <a:latin typeface="Calibri" pitchFamily="34" charset="0"/>
          <a:ea typeface="+mn-ea"/>
          <a:cs typeface="+mn-cs"/>
        </a:defRPr>
      </a:lvl1pPr>
      <a:lvl2pPr marL="630238" indent="-173038" algn="l" rtl="0" eaLnBrk="0" fontAlgn="base" hangingPunct="0">
        <a:spcBef>
          <a:spcPct val="20000"/>
        </a:spcBef>
        <a:spcAft>
          <a:spcPct val="0"/>
        </a:spcAft>
        <a:buClr>
          <a:srgbClr val="003658"/>
        </a:buClr>
        <a:buChar char="•"/>
        <a:defRPr>
          <a:solidFill>
            <a:srgbClr val="003658"/>
          </a:solidFill>
          <a:latin typeface="Calibri" pitchFamily="34" charset="0"/>
        </a:defRPr>
      </a:lvl2pPr>
      <a:lvl3pPr marL="1087438" indent="-173038" algn="l" rtl="0" eaLnBrk="0" fontAlgn="base" hangingPunct="0">
        <a:lnSpc>
          <a:spcPts val="2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003658"/>
          </a:solidFill>
          <a:latin typeface="Calibri" pitchFamily="34" charset="0"/>
        </a:defRPr>
      </a:lvl3pPr>
      <a:lvl4pPr marL="1544638" indent="-173038" algn="l" rtl="0" eaLnBrk="0" fontAlgn="base" hangingPunct="0">
        <a:lnSpc>
          <a:spcPts val="2000"/>
        </a:lnSpc>
        <a:spcBef>
          <a:spcPct val="20000"/>
        </a:spcBef>
        <a:spcAft>
          <a:spcPct val="0"/>
        </a:spcAft>
        <a:buClr>
          <a:srgbClr val="0076BF"/>
        </a:buClr>
        <a:buChar char="•"/>
        <a:defRPr sz="1400">
          <a:solidFill>
            <a:srgbClr val="003658"/>
          </a:solidFill>
          <a:latin typeface="Calibri" pitchFamily="34" charset="0"/>
        </a:defRPr>
      </a:lvl4pPr>
      <a:lvl5pPr marL="1947863" indent="-119063" algn="l" rtl="0" eaLnBrk="0" fontAlgn="base" hangingPunct="0">
        <a:lnSpc>
          <a:spcPts val="2000"/>
        </a:lnSpc>
        <a:spcBef>
          <a:spcPct val="20000"/>
        </a:spcBef>
        <a:spcAft>
          <a:spcPct val="0"/>
        </a:spcAft>
        <a:buChar char="•"/>
        <a:defRPr sz="1200">
          <a:solidFill>
            <a:srgbClr val="003658"/>
          </a:solidFill>
          <a:latin typeface="Calibri" pitchFamily="34" charset="0"/>
        </a:defRPr>
      </a:lvl5pPr>
      <a:lvl6pPr marL="2405063" indent="-119063" algn="l" rtl="0" fontAlgn="base">
        <a:lnSpc>
          <a:spcPts val="2000"/>
        </a:lnSpc>
        <a:spcBef>
          <a:spcPct val="20000"/>
        </a:spcBef>
        <a:spcAft>
          <a:spcPct val="0"/>
        </a:spcAft>
        <a:buChar char="•"/>
        <a:defRPr sz="1200">
          <a:solidFill>
            <a:srgbClr val="003658"/>
          </a:solidFill>
          <a:latin typeface="+mn-lt"/>
        </a:defRPr>
      </a:lvl6pPr>
      <a:lvl7pPr marL="2862263" indent="-119063" algn="l" rtl="0" fontAlgn="base">
        <a:lnSpc>
          <a:spcPts val="2000"/>
        </a:lnSpc>
        <a:spcBef>
          <a:spcPct val="20000"/>
        </a:spcBef>
        <a:spcAft>
          <a:spcPct val="0"/>
        </a:spcAft>
        <a:buChar char="•"/>
        <a:defRPr sz="1200">
          <a:solidFill>
            <a:srgbClr val="003658"/>
          </a:solidFill>
          <a:latin typeface="+mn-lt"/>
        </a:defRPr>
      </a:lvl7pPr>
      <a:lvl8pPr marL="3319463" indent="-119063" algn="l" rtl="0" fontAlgn="base">
        <a:lnSpc>
          <a:spcPts val="2000"/>
        </a:lnSpc>
        <a:spcBef>
          <a:spcPct val="20000"/>
        </a:spcBef>
        <a:spcAft>
          <a:spcPct val="0"/>
        </a:spcAft>
        <a:buChar char="•"/>
        <a:defRPr sz="1200">
          <a:solidFill>
            <a:srgbClr val="003658"/>
          </a:solidFill>
          <a:latin typeface="+mn-lt"/>
        </a:defRPr>
      </a:lvl8pPr>
      <a:lvl9pPr marL="3776663" indent="-119063" algn="l" rtl="0" fontAlgn="base">
        <a:lnSpc>
          <a:spcPts val="2000"/>
        </a:lnSpc>
        <a:spcBef>
          <a:spcPct val="20000"/>
        </a:spcBef>
        <a:spcAft>
          <a:spcPct val="0"/>
        </a:spcAft>
        <a:buChar char="•"/>
        <a:defRPr sz="1200">
          <a:solidFill>
            <a:srgbClr val="00365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3429000"/>
            <a:ext cx="2133600" cy="476250"/>
          </a:xfrm>
          <a:noFill/>
        </p:spPr>
        <p:txBody>
          <a:bodyPr/>
          <a:lstStyle/>
          <a:p>
            <a:r>
              <a:rPr lang="en-US" altLang="ja-JP" sz="1600" smtClean="0">
                <a:ea typeface="ＭＳ Ｐゴシック"/>
                <a:cs typeface="ＭＳ Ｐゴシック"/>
              </a:rPr>
              <a:t>January 19, 2010</a:t>
            </a:r>
            <a:endParaRPr lang="en-US" sz="160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066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ea typeface="ＭＳ Ｐゴシック"/>
                <a:cs typeface="ＭＳ Ｐゴシック"/>
              </a:rPr>
              <a:t>2010 </a:t>
            </a:r>
            <a:r>
              <a:rPr lang="en-US" altLang="ja-JP" dirty="0" err="1" smtClean="0">
                <a:ea typeface="ＭＳ Ｐゴシック"/>
                <a:cs typeface="ＭＳ Ｐゴシック"/>
              </a:rPr>
              <a:t>NorCal</a:t>
            </a:r>
            <a:r>
              <a:rPr lang="en-US" altLang="ja-JP" dirty="0" smtClean="0">
                <a:ea typeface="ＭＳ Ｐゴシック"/>
                <a:cs typeface="ＭＳ Ｐゴシック"/>
              </a:rPr>
              <a:t> OAUG Training Day</a:t>
            </a:r>
            <a:br>
              <a:rPr lang="en-US" altLang="ja-JP" dirty="0" smtClean="0">
                <a:ea typeface="ＭＳ Ｐゴシック"/>
                <a:cs typeface="ＭＳ Ｐゴシック"/>
              </a:rPr>
            </a:br>
            <a:r>
              <a:rPr lang="en-US" altLang="ja-JP" dirty="0" smtClean="0">
                <a:ea typeface="ＭＳ Ｐゴシック"/>
                <a:cs typeface="ＭＳ Ｐゴシック"/>
              </a:rPr>
              <a:t/>
            </a:r>
            <a:br>
              <a:rPr lang="en-US" altLang="ja-JP" dirty="0" smtClean="0">
                <a:ea typeface="ＭＳ Ｐゴシック"/>
                <a:cs typeface="ＭＳ Ｐゴシック"/>
              </a:rPr>
            </a:br>
            <a:r>
              <a:rPr lang="en-US" dirty="0" smtClean="0"/>
              <a:t>One Touch EBS Close to HFM Consolidation</a:t>
            </a:r>
            <a:br>
              <a:rPr lang="en-US" dirty="0" smtClean="0"/>
            </a:br>
            <a:r>
              <a:rPr lang="en-US" sz="2000" dirty="0" smtClean="0"/>
              <a:t>Integration of E-Business Suite and HFM Data and Metadata using EPMA Architecture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altLang="ja-JP" dirty="0" smtClean="0">
                <a:ea typeface="ＭＳ Ｐゴシック"/>
                <a:cs typeface="ＭＳ Ｐゴシック"/>
              </a:rPr>
              <a:t/>
            </a:r>
            <a:br>
              <a:rPr lang="en-US" altLang="ja-JP" dirty="0" smtClean="0">
                <a:ea typeface="ＭＳ Ｐゴシック"/>
                <a:cs typeface="ＭＳ Ｐゴシック"/>
              </a:rPr>
            </a:br>
            <a:r>
              <a:rPr lang="en-US" altLang="ja-JP" sz="1800" dirty="0" err="1" smtClean="0">
                <a:ea typeface="ＭＳ Ｐゴシック"/>
                <a:cs typeface="ＭＳ Ｐゴシック"/>
              </a:rPr>
              <a:t>Dhananjay</a:t>
            </a:r>
            <a:r>
              <a:rPr lang="en-US" altLang="ja-JP" sz="1800" dirty="0" smtClean="0">
                <a:ea typeface="ＭＳ Ｐゴシック"/>
                <a:cs typeface="ＭＳ Ｐゴシック"/>
              </a:rPr>
              <a:t> Pandit</a:t>
            </a:r>
            <a:br>
              <a:rPr lang="en-US" altLang="ja-JP" sz="1800" dirty="0" smtClean="0">
                <a:ea typeface="ＭＳ Ｐゴシック"/>
                <a:cs typeface="ＭＳ Ｐゴシック"/>
              </a:rPr>
            </a:br>
            <a:r>
              <a:rPr lang="en-US" altLang="ja-JP" sz="1800" dirty="0" smtClean="0">
                <a:ea typeface="ＭＳ Ｐゴシック"/>
                <a:cs typeface="ＭＳ Ｐゴシック"/>
              </a:rPr>
              <a:t>Coherent, Inc.</a:t>
            </a:r>
            <a:r>
              <a:rPr lang="en-US" altLang="ja-JP" sz="2000" dirty="0" smtClean="0">
                <a:ea typeface="ＭＳ Ｐゴシック"/>
                <a:cs typeface="ＭＳ Ｐゴシック"/>
              </a:rPr>
              <a:t/>
            </a:r>
            <a:br>
              <a:rPr lang="en-US" altLang="ja-JP" sz="2000" dirty="0" smtClean="0">
                <a:ea typeface="ＭＳ Ｐゴシック"/>
                <a:cs typeface="ＭＳ Ｐゴシック"/>
              </a:rPr>
            </a:br>
            <a:r>
              <a:rPr lang="en-US" altLang="ja-JP" sz="2000" dirty="0" smtClean="0">
                <a:ea typeface="ＭＳ Ｐゴシック"/>
                <a:cs typeface="ＭＳ Ｐゴシック"/>
              </a:rPr>
              <a:t/>
            </a:r>
            <a:br>
              <a:rPr lang="en-US" altLang="ja-JP" sz="2000" dirty="0" smtClean="0">
                <a:ea typeface="ＭＳ Ｐゴシック"/>
                <a:cs typeface="ＭＳ Ｐゴシック"/>
              </a:rPr>
            </a:br>
            <a:endParaRPr lang="en-US" altLang="ja-JP" sz="2000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 txBox="1">
            <a:spLocks noGrp="1"/>
          </p:cNvSpPr>
          <p:nvPr/>
        </p:nvSpPr>
        <p:spPr bwMode="auto">
          <a:xfrm>
            <a:off x="7867650" y="6524625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69A8CAEE-35F9-4899-97AE-E9FBF5DE3796}" type="datetime1">
              <a:rPr lang="en-US" sz="800">
                <a:solidFill>
                  <a:schemeClr val="bg1"/>
                </a:solidFill>
                <a:latin typeface="Calibri" pitchFamily="34" charset="0"/>
              </a:rPr>
              <a:pPr/>
              <a:t>1/14/2010</a:t>
            </a:fld>
            <a:endParaRPr lang="en-US" sz="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Data Synchronizations (Create one per Source and then copy)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85800"/>
            <a:ext cx="3810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762000"/>
            <a:ext cx="42672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4343400"/>
            <a:ext cx="52197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 txBox="1">
            <a:spLocks noGrp="1"/>
          </p:cNvSpPr>
          <p:nvPr/>
        </p:nvSpPr>
        <p:spPr bwMode="auto">
          <a:xfrm>
            <a:off x="7867650" y="6524625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69A8CAEE-35F9-4899-97AE-E9FBF5DE3796}" type="datetime1">
              <a:rPr lang="en-US" sz="800">
                <a:solidFill>
                  <a:schemeClr val="bg1"/>
                </a:solidFill>
                <a:latin typeface="Calibri" pitchFamily="34" charset="0"/>
              </a:rPr>
              <a:pPr/>
              <a:t>1/14/2010</a:t>
            </a:fld>
            <a:endParaRPr lang="en-US" sz="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HFM Entity Phases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914400"/>
            <a:ext cx="7808913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4737" y="685800"/>
            <a:ext cx="59356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Date Placeholder 3"/>
          <p:cNvSpPr txBox="1">
            <a:spLocks noGrp="1"/>
          </p:cNvSpPr>
          <p:nvPr/>
        </p:nvSpPr>
        <p:spPr bwMode="auto">
          <a:xfrm>
            <a:off x="7867650" y="6524625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69A8CAEE-35F9-4899-97AE-E9FBF5DE3796}" type="datetime1">
              <a:rPr lang="en-US" sz="800">
                <a:solidFill>
                  <a:schemeClr val="bg1"/>
                </a:solidFill>
                <a:latin typeface="Calibri" pitchFamily="34" charset="0"/>
              </a:rPr>
              <a:pPr/>
              <a:t>1/14/2010</a:t>
            </a:fld>
            <a:endParaRPr lang="en-US" sz="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Review HFM Data Feed Concurrent output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699" name="Oval 3"/>
          <p:cNvSpPr>
            <a:spLocks noChangeArrowheads="1"/>
          </p:cNvSpPr>
          <p:nvPr/>
        </p:nvSpPr>
        <p:spPr bwMode="auto">
          <a:xfrm>
            <a:off x="1058863" y="5181600"/>
            <a:ext cx="3065462" cy="228600"/>
          </a:xfrm>
          <a:prstGeom prst="ellipse">
            <a:avLst/>
          </a:prstGeom>
          <a:solidFill>
            <a:srgbClr val="FFFFFF">
              <a:alpha val="0"/>
            </a:srgbClr>
          </a:solidFill>
          <a:ln w="1905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3"/>
          <p:cNvSpPr>
            <a:spLocks noChangeArrowheads="1"/>
          </p:cNvSpPr>
          <p:nvPr/>
        </p:nvSpPr>
        <p:spPr bwMode="auto">
          <a:xfrm>
            <a:off x="1066800" y="5410200"/>
            <a:ext cx="3065462" cy="228600"/>
          </a:xfrm>
          <a:prstGeom prst="ellipse">
            <a:avLst/>
          </a:prstGeom>
          <a:solidFill>
            <a:srgbClr val="FFFFFF">
              <a:alpha val="0"/>
            </a:srgbClr>
          </a:solidFill>
          <a:ln w="1905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 txBox="1">
            <a:spLocks noGrp="1"/>
          </p:cNvSpPr>
          <p:nvPr/>
        </p:nvSpPr>
        <p:spPr bwMode="auto">
          <a:xfrm>
            <a:off x="7867650" y="6524625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69A8CAEE-35F9-4899-97AE-E9FBF5DE3796}" type="datetime1">
              <a:rPr lang="en-US" sz="800">
                <a:solidFill>
                  <a:schemeClr val="bg1"/>
                </a:solidFill>
                <a:latin typeface="Calibri" pitchFamily="34" charset="0"/>
              </a:rPr>
              <a:pPr/>
              <a:t>1/14/2010</a:t>
            </a:fld>
            <a:endParaRPr lang="en-US" sz="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Entity Reports ( By Site/Entity Controllers)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838200"/>
            <a:ext cx="909869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 txBox="1">
            <a:spLocks noGrp="1"/>
          </p:cNvSpPr>
          <p:nvPr/>
        </p:nvSpPr>
        <p:spPr bwMode="auto">
          <a:xfrm>
            <a:off x="7867650" y="6524625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69A8CAEE-35F9-4899-97AE-E9FBF5DE3796}" type="datetime1">
              <a:rPr lang="en-US" sz="800">
                <a:solidFill>
                  <a:schemeClr val="bg1"/>
                </a:solidFill>
                <a:latin typeface="Calibri" pitchFamily="34" charset="0"/>
              </a:rPr>
              <a:pPr/>
              <a:t>1/14/2010</a:t>
            </a:fld>
            <a:endParaRPr lang="en-US" sz="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Submission of Entity (By Site/Entity Controllers)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762000"/>
            <a:ext cx="8229600" cy="255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 descr="C:\Documents and Settings\panditd\My Documents\My Pictures\Pictur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657600"/>
            <a:ext cx="8001000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 txBox="1">
            <a:spLocks noGrp="1"/>
          </p:cNvSpPr>
          <p:nvPr/>
        </p:nvSpPr>
        <p:spPr bwMode="auto">
          <a:xfrm>
            <a:off x="7867650" y="6524625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69A8CAEE-35F9-4899-97AE-E9FBF5DE3796}" type="datetime1">
              <a:rPr lang="en-US" sz="800">
                <a:solidFill>
                  <a:schemeClr val="bg1"/>
                </a:solidFill>
                <a:latin typeface="Calibri" pitchFamily="34" charset="0"/>
              </a:rPr>
              <a:pPr/>
              <a:t>1/14/2010</a:t>
            </a:fld>
            <a:endParaRPr lang="en-US" sz="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EPMA Metadata Dimension Model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914400"/>
            <a:ext cx="221321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942554"/>
            <a:ext cx="2590800" cy="484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4495800"/>
            <a:ext cx="495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4800" y="6858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HFM and Planning Dimensions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 txBox="1">
            <a:spLocks noGrp="1"/>
          </p:cNvSpPr>
          <p:nvPr/>
        </p:nvSpPr>
        <p:spPr bwMode="auto">
          <a:xfrm>
            <a:off x="7867650" y="6524625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69A8CAEE-35F9-4899-97AE-E9FBF5DE3796}" type="datetime1">
              <a:rPr lang="en-US" sz="800">
                <a:solidFill>
                  <a:schemeClr val="bg1"/>
                </a:solidFill>
                <a:latin typeface="Calibri" pitchFamily="34" charset="0"/>
              </a:rPr>
              <a:pPr/>
              <a:t>1/14/2010</a:t>
            </a:fld>
            <a:endParaRPr lang="en-US" sz="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EPMA Import Profile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914400"/>
            <a:ext cx="67897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81000" y="685800"/>
            <a:ext cx="563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Import Profile based on Interface area defined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048000"/>
            <a:ext cx="46196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457200" y="28164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Interface Table column to Dimension property mapping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 txBox="1">
            <a:spLocks noGrp="1"/>
          </p:cNvSpPr>
          <p:nvPr/>
        </p:nvSpPr>
        <p:spPr bwMode="auto">
          <a:xfrm>
            <a:off x="7791450" y="5991225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69A8CAEE-35F9-4899-97AE-E9FBF5DE3796}" type="datetime1">
              <a:rPr lang="en-US" sz="800">
                <a:solidFill>
                  <a:schemeClr val="bg1"/>
                </a:solidFill>
                <a:latin typeface="Calibri" pitchFamily="34" charset="0"/>
              </a:rPr>
              <a:pPr/>
              <a:t>1/14/2010</a:t>
            </a:fld>
            <a:endParaRPr lang="en-US" sz="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537575" cy="63976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EPMA Meta Data Sync Process (EBS Concurrent Process)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57201" y="764709"/>
            <a:ext cx="8077198" cy="1068138"/>
            <a:chOff x="457201" y="764709"/>
            <a:chExt cx="8077198" cy="1068138"/>
          </a:xfrm>
        </p:grpSpPr>
        <p:sp>
          <p:nvSpPr>
            <p:cNvPr id="21" name="Freeform 20"/>
            <p:cNvSpPr/>
            <p:nvPr/>
          </p:nvSpPr>
          <p:spPr>
            <a:xfrm>
              <a:off x="457201" y="764709"/>
              <a:ext cx="784710" cy="1068138"/>
            </a:xfrm>
            <a:custGeom>
              <a:avLst/>
              <a:gdLst>
                <a:gd name="connsiteX0" fmla="*/ 0 w 1068137"/>
                <a:gd name="connsiteY0" fmla="*/ 0 h 747695"/>
                <a:gd name="connsiteX1" fmla="*/ 694290 w 1068137"/>
                <a:gd name="connsiteY1" fmla="*/ 0 h 747695"/>
                <a:gd name="connsiteX2" fmla="*/ 1068137 w 1068137"/>
                <a:gd name="connsiteY2" fmla="*/ 373848 h 747695"/>
                <a:gd name="connsiteX3" fmla="*/ 694290 w 1068137"/>
                <a:gd name="connsiteY3" fmla="*/ 747695 h 747695"/>
                <a:gd name="connsiteX4" fmla="*/ 0 w 1068137"/>
                <a:gd name="connsiteY4" fmla="*/ 747695 h 747695"/>
                <a:gd name="connsiteX5" fmla="*/ 373848 w 1068137"/>
                <a:gd name="connsiteY5" fmla="*/ 373848 h 747695"/>
                <a:gd name="connsiteX6" fmla="*/ 0 w 1068137"/>
                <a:gd name="connsiteY6" fmla="*/ 0 h 74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8137" h="747695">
                  <a:moveTo>
                    <a:pt x="1068136" y="0"/>
                  </a:moveTo>
                  <a:lnTo>
                    <a:pt x="1068136" y="486002"/>
                  </a:lnTo>
                  <a:lnTo>
                    <a:pt x="534068" y="747695"/>
                  </a:lnTo>
                  <a:lnTo>
                    <a:pt x="1" y="486002"/>
                  </a:lnTo>
                  <a:lnTo>
                    <a:pt x="1" y="0"/>
                  </a:lnTo>
                  <a:lnTo>
                    <a:pt x="534068" y="261693"/>
                  </a:lnTo>
                  <a:lnTo>
                    <a:pt x="1068136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1" tIns="381469" rIns="7619" bIns="38146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Look for New Members</a:t>
              </a:r>
              <a:endParaRPr lang="en-US" sz="1200" kern="1200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241910" y="764712"/>
              <a:ext cx="7292489" cy="694654"/>
            </a:xfrm>
            <a:custGeom>
              <a:avLst/>
              <a:gdLst>
                <a:gd name="connsiteX0" fmla="*/ 115778 w 694654"/>
                <a:gd name="connsiteY0" fmla="*/ 0 h 6948504"/>
                <a:gd name="connsiteX1" fmla="*/ 578876 w 694654"/>
                <a:gd name="connsiteY1" fmla="*/ 0 h 6948504"/>
                <a:gd name="connsiteX2" fmla="*/ 660743 w 694654"/>
                <a:gd name="connsiteY2" fmla="*/ 33911 h 6948504"/>
                <a:gd name="connsiteX3" fmla="*/ 694653 w 694654"/>
                <a:gd name="connsiteY3" fmla="*/ 115778 h 6948504"/>
                <a:gd name="connsiteX4" fmla="*/ 694654 w 694654"/>
                <a:gd name="connsiteY4" fmla="*/ 6948504 h 6948504"/>
                <a:gd name="connsiteX5" fmla="*/ 694654 w 694654"/>
                <a:gd name="connsiteY5" fmla="*/ 6948504 h 6948504"/>
                <a:gd name="connsiteX6" fmla="*/ 694654 w 694654"/>
                <a:gd name="connsiteY6" fmla="*/ 6948504 h 6948504"/>
                <a:gd name="connsiteX7" fmla="*/ 0 w 694654"/>
                <a:gd name="connsiteY7" fmla="*/ 6948504 h 6948504"/>
                <a:gd name="connsiteX8" fmla="*/ 0 w 694654"/>
                <a:gd name="connsiteY8" fmla="*/ 6948504 h 6948504"/>
                <a:gd name="connsiteX9" fmla="*/ 0 w 694654"/>
                <a:gd name="connsiteY9" fmla="*/ 6948504 h 6948504"/>
                <a:gd name="connsiteX10" fmla="*/ 0 w 694654"/>
                <a:gd name="connsiteY10" fmla="*/ 115778 h 6948504"/>
                <a:gd name="connsiteX11" fmla="*/ 33911 w 694654"/>
                <a:gd name="connsiteY11" fmla="*/ 33911 h 6948504"/>
                <a:gd name="connsiteX12" fmla="*/ 115778 w 694654"/>
                <a:gd name="connsiteY12" fmla="*/ 1 h 6948504"/>
                <a:gd name="connsiteX13" fmla="*/ 115778 w 694654"/>
                <a:gd name="connsiteY13" fmla="*/ 0 h 6948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4654" h="6948504">
                  <a:moveTo>
                    <a:pt x="694654" y="1158111"/>
                  </a:moveTo>
                  <a:lnTo>
                    <a:pt x="694654" y="5790393"/>
                  </a:lnTo>
                  <a:cubicBezTo>
                    <a:pt x="694654" y="6097540"/>
                    <a:pt x="693435" y="6392113"/>
                    <a:pt x="691264" y="6609294"/>
                  </a:cubicBezTo>
                  <a:cubicBezTo>
                    <a:pt x="689093" y="6826485"/>
                    <a:pt x="686149" y="6948499"/>
                    <a:pt x="683079" y="6948489"/>
                  </a:cubicBezTo>
                  <a:cubicBezTo>
                    <a:pt x="455386" y="6948489"/>
                    <a:pt x="227693" y="6948499"/>
                    <a:pt x="0" y="6948499"/>
                  </a:cubicBezTo>
                  <a:lnTo>
                    <a:pt x="0" y="6948499"/>
                  </a:lnTo>
                  <a:lnTo>
                    <a:pt x="0" y="6948499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683079" y="5"/>
                  </a:lnTo>
                  <a:cubicBezTo>
                    <a:pt x="686149" y="5"/>
                    <a:pt x="689093" y="122019"/>
                    <a:pt x="691264" y="339210"/>
                  </a:cubicBezTo>
                  <a:cubicBezTo>
                    <a:pt x="693435" y="556401"/>
                    <a:pt x="694654" y="850964"/>
                    <a:pt x="694654" y="1158111"/>
                  </a:cubicBezTo>
                  <a:lnTo>
                    <a:pt x="694654" y="1158111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42800" rIns="42800" bIns="4280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Look for newly </a:t>
              </a:r>
              <a:r>
                <a:rPr lang="en-US" sz="1400" dirty="0" smtClean="0"/>
                <a:t>c</a:t>
              </a:r>
              <a:r>
                <a:rPr lang="en-US" sz="1400" kern="1200" dirty="0" smtClean="0"/>
                <a:t>reated </a:t>
              </a:r>
              <a:r>
                <a:rPr lang="en-US" sz="1400" dirty="0" smtClean="0"/>
                <a:t>d</a:t>
              </a:r>
              <a:r>
                <a:rPr lang="en-US" sz="1400" kern="1200" dirty="0" smtClean="0"/>
                <a:t>imension </a:t>
              </a:r>
              <a:r>
                <a:rPr lang="en-US" sz="1400" dirty="0" smtClean="0"/>
                <a:t>m</a:t>
              </a:r>
              <a:r>
                <a:rPr lang="en-US" sz="1400" kern="1200" dirty="0" smtClean="0"/>
                <a:t>embers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Metadata properties from common mappings</a:t>
              </a:r>
              <a:endParaRPr lang="en-US" sz="1400" kern="12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57201" y="1715520"/>
            <a:ext cx="8077199" cy="1068137"/>
            <a:chOff x="457201" y="1715520"/>
            <a:chExt cx="8077199" cy="1068137"/>
          </a:xfrm>
        </p:grpSpPr>
        <p:sp>
          <p:nvSpPr>
            <p:cNvPr id="23" name="Freeform 22"/>
            <p:cNvSpPr/>
            <p:nvPr/>
          </p:nvSpPr>
          <p:spPr>
            <a:xfrm>
              <a:off x="457201" y="1715520"/>
              <a:ext cx="784710" cy="1068137"/>
            </a:xfrm>
            <a:custGeom>
              <a:avLst/>
              <a:gdLst>
                <a:gd name="connsiteX0" fmla="*/ 0 w 1068137"/>
                <a:gd name="connsiteY0" fmla="*/ 0 h 747695"/>
                <a:gd name="connsiteX1" fmla="*/ 694290 w 1068137"/>
                <a:gd name="connsiteY1" fmla="*/ 0 h 747695"/>
                <a:gd name="connsiteX2" fmla="*/ 1068137 w 1068137"/>
                <a:gd name="connsiteY2" fmla="*/ 373848 h 747695"/>
                <a:gd name="connsiteX3" fmla="*/ 694290 w 1068137"/>
                <a:gd name="connsiteY3" fmla="*/ 747695 h 747695"/>
                <a:gd name="connsiteX4" fmla="*/ 0 w 1068137"/>
                <a:gd name="connsiteY4" fmla="*/ 747695 h 747695"/>
                <a:gd name="connsiteX5" fmla="*/ 373848 w 1068137"/>
                <a:gd name="connsiteY5" fmla="*/ 373848 h 747695"/>
                <a:gd name="connsiteX6" fmla="*/ 0 w 1068137"/>
                <a:gd name="connsiteY6" fmla="*/ 0 h 74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8137" h="747695">
                  <a:moveTo>
                    <a:pt x="1068136" y="0"/>
                  </a:moveTo>
                  <a:lnTo>
                    <a:pt x="1068136" y="486002"/>
                  </a:lnTo>
                  <a:lnTo>
                    <a:pt x="534068" y="747695"/>
                  </a:lnTo>
                  <a:lnTo>
                    <a:pt x="1" y="486002"/>
                  </a:lnTo>
                  <a:lnTo>
                    <a:pt x="1" y="0"/>
                  </a:lnTo>
                  <a:lnTo>
                    <a:pt x="534068" y="261693"/>
                  </a:lnTo>
                  <a:lnTo>
                    <a:pt x="1068136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1" tIns="381468" rIns="7619" bIns="38146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Check Presence in EPMA</a:t>
              </a:r>
              <a:endParaRPr lang="en-US" sz="1200" kern="1200" dirty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241910" y="1715521"/>
              <a:ext cx="7292490" cy="694290"/>
            </a:xfrm>
            <a:custGeom>
              <a:avLst/>
              <a:gdLst>
                <a:gd name="connsiteX0" fmla="*/ 115717 w 694289"/>
                <a:gd name="connsiteY0" fmla="*/ 0 h 6948504"/>
                <a:gd name="connsiteX1" fmla="*/ 578572 w 694289"/>
                <a:gd name="connsiteY1" fmla="*/ 0 h 6948504"/>
                <a:gd name="connsiteX2" fmla="*/ 660396 w 694289"/>
                <a:gd name="connsiteY2" fmla="*/ 33893 h 6948504"/>
                <a:gd name="connsiteX3" fmla="*/ 694289 w 694289"/>
                <a:gd name="connsiteY3" fmla="*/ 115717 h 6948504"/>
                <a:gd name="connsiteX4" fmla="*/ 694289 w 694289"/>
                <a:gd name="connsiteY4" fmla="*/ 6948504 h 6948504"/>
                <a:gd name="connsiteX5" fmla="*/ 694289 w 694289"/>
                <a:gd name="connsiteY5" fmla="*/ 6948504 h 6948504"/>
                <a:gd name="connsiteX6" fmla="*/ 694289 w 694289"/>
                <a:gd name="connsiteY6" fmla="*/ 6948504 h 6948504"/>
                <a:gd name="connsiteX7" fmla="*/ 0 w 694289"/>
                <a:gd name="connsiteY7" fmla="*/ 6948504 h 6948504"/>
                <a:gd name="connsiteX8" fmla="*/ 0 w 694289"/>
                <a:gd name="connsiteY8" fmla="*/ 6948504 h 6948504"/>
                <a:gd name="connsiteX9" fmla="*/ 0 w 694289"/>
                <a:gd name="connsiteY9" fmla="*/ 6948504 h 6948504"/>
                <a:gd name="connsiteX10" fmla="*/ 0 w 694289"/>
                <a:gd name="connsiteY10" fmla="*/ 115717 h 6948504"/>
                <a:gd name="connsiteX11" fmla="*/ 33893 w 694289"/>
                <a:gd name="connsiteY11" fmla="*/ 33893 h 6948504"/>
                <a:gd name="connsiteX12" fmla="*/ 115717 w 694289"/>
                <a:gd name="connsiteY12" fmla="*/ 0 h 6948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4289" h="6948504">
                  <a:moveTo>
                    <a:pt x="694289" y="1158109"/>
                  </a:moveTo>
                  <a:lnTo>
                    <a:pt x="694289" y="5790395"/>
                  </a:lnTo>
                  <a:cubicBezTo>
                    <a:pt x="694289" y="6097543"/>
                    <a:pt x="693071" y="6392110"/>
                    <a:pt x="690902" y="6609295"/>
                  </a:cubicBezTo>
                  <a:cubicBezTo>
                    <a:pt x="688734" y="6826481"/>
                    <a:pt x="685793" y="6948499"/>
                    <a:pt x="682727" y="6948499"/>
                  </a:cubicBezTo>
                  <a:lnTo>
                    <a:pt x="0" y="6948499"/>
                  </a:lnTo>
                  <a:lnTo>
                    <a:pt x="0" y="6948499"/>
                  </a:lnTo>
                  <a:lnTo>
                    <a:pt x="0" y="6948499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682727" y="5"/>
                  </a:lnTo>
                  <a:cubicBezTo>
                    <a:pt x="685793" y="5"/>
                    <a:pt x="688734" y="122023"/>
                    <a:pt x="690902" y="339209"/>
                  </a:cubicBezTo>
                  <a:cubicBezTo>
                    <a:pt x="693071" y="556394"/>
                    <a:pt x="694289" y="850961"/>
                    <a:pt x="694289" y="1158109"/>
                  </a:cubicBez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9" tIns="42782" rIns="42782" bIns="42783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Check if members are present in EPMA via DB Link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Get next level parents for new members</a:t>
              </a:r>
              <a:endParaRPr lang="en-US" sz="1400" kern="12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57201" y="2666331"/>
            <a:ext cx="8077199" cy="1068137"/>
            <a:chOff x="457201" y="2666331"/>
            <a:chExt cx="8077199" cy="1068137"/>
          </a:xfrm>
        </p:grpSpPr>
        <p:sp>
          <p:nvSpPr>
            <p:cNvPr id="25" name="Freeform 24"/>
            <p:cNvSpPr/>
            <p:nvPr/>
          </p:nvSpPr>
          <p:spPr>
            <a:xfrm>
              <a:off x="457201" y="2666331"/>
              <a:ext cx="784710" cy="1068137"/>
            </a:xfrm>
            <a:custGeom>
              <a:avLst/>
              <a:gdLst>
                <a:gd name="connsiteX0" fmla="*/ 0 w 1068137"/>
                <a:gd name="connsiteY0" fmla="*/ 0 h 747695"/>
                <a:gd name="connsiteX1" fmla="*/ 694290 w 1068137"/>
                <a:gd name="connsiteY1" fmla="*/ 0 h 747695"/>
                <a:gd name="connsiteX2" fmla="*/ 1068137 w 1068137"/>
                <a:gd name="connsiteY2" fmla="*/ 373848 h 747695"/>
                <a:gd name="connsiteX3" fmla="*/ 694290 w 1068137"/>
                <a:gd name="connsiteY3" fmla="*/ 747695 h 747695"/>
                <a:gd name="connsiteX4" fmla="*/ 0 w 1068137"/>
                <a:gd name="connsiteY4" fmla="*/ 747695 h 747695"/>
                <a:gd name="connsiteX5" fmla="*/ 373848 w 1068137"/>
                <a:gd name="connsiteY5" fmla="*/ 373848 h 747695"/>
                <a:gd name="connsiteX6" fmla="*/ 0 w 1068137"/>
                <a:gd name="connsiteY6" fmla="*/ 0 h 74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8137" h="747695">
                  <a:moveTo>
                    <a:pt x="1068136" y="0"/>
                  </a:moveTo>
                  <a:lnTo>
                    <a:pt x="1068136" y="486002"/>
                  </a:lnTo>
                  <a:lnTo>
                    <a:pt x="534068" y="747695"/>
                  </a:lnTo>
                  <a:lnTo>
                    <a:pt x="1" y="486002"/>
                  </a:lnTo>
                  <a:lnTo>
                    <a:pt x="1" y="0"/>
                  </a:lnTo>
                  <a:lnTo>
                    <a:pt x="534068" y="261693"/>
                  </a:lnTo>
                  <a:lnTo>
                    <a:pt x="1068136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1" tIns="381468" rIns="7619" bIns="38146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Insert into EPAM interface</a:t>
              </a:r>
              <a:endParaRPr lang="en-US" sz="1200" kern="1200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241910" y="2666331"/>
              <a:ext cx="7292490" cy="694290"/>
            </a:xfrm>
            <a:custGeom>
              <a:avLst/>
              <a:gdLst>
                <a:gd name="connsiteX0" fmla="*/ 115717 w 694289"/>
                <a:gd name="connsiteY0" fmla="*/ 0 h 6948504"/>
                <a:gd name="connsiteX1" fmla="*/ 578572 w 694289"/>
                <a:gd name="connsiteY1" fmla="*/ 0 h 6948504"/>
                <a:gd name="connsiteX2" fmla="*/ 660396 w 694289"/>
                <a:gd name="connsiteY2" fmla="*/ 33893 h 6948504"/>
                <a:gd name="connsiteX3" fmla="*/ 694289 w 694289"/>
                <a:gd name="connsiteY3" fmla="*/ 115717 h 6948504"/>
                <a:gd name="connsiteX4" fmla="*/ 694289 w 694289"/>
                <a:gd name="connsiteY4" fmla="*/ 6948504 h 6948504"/>
                <a:gd name="connsiteX5" fmla="*/ 694289 w 694289"/>
                <a:gd name="connsiteY5" fmla="*/ 6948504 h 6948504"/>
                <a:gd name="connsiteX6" fmla="*/ 694289 w 694289"/>
                <a:gd name="connsiteY6" fmla="*/ 6948504 h 6948504"/>
                <a:gd name="connsiteX7" fmla="*/ 0 w 694289"/>
                <a:gd name="connsiteY7" fmla="*/ 6948504 h 6948504"/>
                <a:gd name="connsiteX8" fmla="*/ 0 w 694289"/>
                <a:gd name="connsiteY8" fmla="*/ 6948504 h 6948504"/>
                <a:gd name="connsiteX9" fmla="*/ 0 w 694289"/>
                <a:gd name="connsiteY9" fmla="*/ 6948504 h 6948504"/>
                <a:gd name="connsiteX10" fmla="*/ 0 w 694289"/>
                <a:gd name="connsiteY10" fmla="*/ 115717 h 6948504"/>
                <a:gd name="connsiteX11" fmla="*/ 33893 w 694289"/>
                <a:gd name="connsiteY11" fmla="*/ 33893 h 6948504"/>
                <a:gd name="connsiteX12" fmla="*/ 115717 w 694289"/>
                <a:gd name="connsiteY12" fmla="*/ 0 h 6948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4289" h="6948504">
                  <a:moveTo>
                    <a:pt x="694289" y="1158109"/>
                  </a:moveTo>
                  <a:lnTo>
                    <a:pt x="694289" y="5790395"/>
                  </a:lnTo>
                  <a:cubicBezTo>
                    <a:pt x="694289" y="6097543"/>
                    <a:pt x="693071" y="6392110"/>
                    <a:pt x="690902" y="6609295"/>
                  </a:cubicBezTo>
                  <a:cubicBezTo>
                    <a:pt x="688734" y="6826481"/>
                    <a:pt x="685793" y="6948499"/>
                    <a:pt x="682727" y="6948499"/>
                  </a:cubicBezTo>
                  <a:lnTo>
                    <a:pt x="0" y="6948499"/>
                  </a:lnTo>
                  <a:lnTo>
                    <a:pt x="0" y="6948499"/>
                  </a:lnTo>
                  <a:lnTo>
                    <a:pt x="0" y="6948499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682727" y="5"/>
                  </a:lnTo>
                  <a:cubicBezTo>
                    <a:pt x="685793" y="5"/>
                    <a:pt x="688734" y="122023"/>
                    <a:pt x="690902" y="339209"/>
                  </a:cubicBezTo>
                  <a:cubicBezTo>
                    <a:pt x="693071" y="556394"/>
                    <a:pt x="694289" y="850961"/>
                    <a:pt x="694289" y="1158109"/>
                  </a:cubicBez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9" tIns="42782" rIns="42782" bIns="42783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Insert new members in EPMA dimension member interface table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Insert hierarchy into EPMA dimension  hierarchy interface table </a:t>
              </a:r>
              <a:endParaRPr lang="en-US" sz="1400" kern="12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57201" y="3617141"/>
            <a:ext cx="8077199" cy="1068137"/>
            <a:chOff x="457201" y="3617141"/>
            <a:chExt cx="8077199" cy="1068137"/>
          </a:xfrm>
        </p:grpSpPr>
        <p:sp>
          <p:nvSpPr>
            <p:cNvPr id="27" name="Freeform 26"/>
            <p:cNvSpPr/>
            <p:nvPr/>
          </p:nvSpPr>
          <p:spPr>
            <a:xfrm>
              <a:off x="457201" y="3617141"/>
              <a:ext cx="784710" cy="1068137"/>
            </a:xfrm>
            <a:custGeom>
              <a:avLst/>
              <a:gdLst>
                <a:gd name="connsiteX0" fmla="*/ 0 w 1068137"/>
                <a:gd name="connsiteY0" fmla="*/ 0 h 747695"/>
                <a:gd name="connsiteX1" fmla="*/ 694290 w 1068137"/>
                <a:gd name="connsiteY1" fmla="*/ 0 h 747695"/>
                <a:gd name="connsiteX2" fmla="*/ 1068137 w 1068137"/>
                <a:gd name="connsiteY2" fmla="*/ 373848 h 747695"/>
                <a:gd name="connsiteX3" fmla="*/ 694290 w 1068137"/>
                <a:gd name="connsiteY3" fmla="*/ 747695 h 747695"/>
                <a:gd name="connsiteX4" fmla="*/ 0 w 1068137"/>
                <a:gd name="connsiteY4" fmla="*/ 747695 h 747695"/>
                <a:gd name="connsiteX5" fmla="*/ 373848 w 1068137"/>
                <a:gd name="connsiteY5" fmla="*/ 373848 h 747695"/>
                <a:gd name="connsiteX6" fmla="*/ 0 w 1068137"/>
                <a:gd name="connsiteY6" fmla="*/ 0 h 74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8137" h="747695">
                  <a:moveTo>
                    <a:pt x="1068136" y="0"/>
                  </a:moveTo>
                  <a:lnTo>
                    <a:pt x="1068136" y="486002"/>
                  </a:lnTo>
                  <a:lnTo>
                    <a:pt x="534068" y="747695"/>
                  </a:lnTo>
                  <a:lnTo>
                    <a:pt x="1" y="486002"/>
                  </a:lnTo>
                  <a:lnTo>
                    <a:pt x="1" y="0"/>
                  </a:lnTo>
                  <a:lnTo>
                    <a:pt x="534068" y="261693"/>
                  </a:lnTo>
                  <a:lnTo>
                    <a:pt x="1068136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1" tIns="381468" rIns="7619" bIns="38146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Run Dimension Import</a:t>
              </a:r>
              <a:endParaRPr lang="en-US" sz="1200" kern="1200" dirty="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241910" y="3617142"/>
              <a:ext cx="7292490" cy="694290"/>
            </a:xfrm>
            <a:custGeom>
              <a:avLst/>
              <a:gdLst>
                <a:gd name="connsiteX0" fmla="*/ 115717 w 694289"/>
                <a:gd name="connsiteY0" fmla="*/ 0 h 6948504"/>
                <a:gd name="connsiteX1" fmla="*/ 578572 w 694289"/>
                <a:gd name="connsiteY1" fmla="*/ 0 h 6948504"/>
                <a:gd name="connsiteX2" fmla="*/ 660396 w 694289"/>
                <a:gd name="connsiteY2" fmla="*/ 33893 h 6948504"/>
                <a:gd name="connsiteX3" fmla="*/ 694289 w 694289"/>
                <a:gd name="connsiteY3" fmla="*/ 115717 h 6948504"/>
                <a:gd name="connsiteX4" fmla="*/ 694289 w 694289"/>
                <a:gd name="connsiteY4" fmla="*/ 6948504 h 6948504"/>
                <a:gd name="connsiteX5" fmla="*/ 694289 w 694289"/>
                <a:gd name="connsiteY5" fmla="*/ 6948504 h 6948504"/>
                <a:gd name="connsiteX6" fmla="*/ 694289 w 694289"/>
                <a:gd name="connsiteY6" fmla="*/ 6948504 h 6948504"/>
                <a:gd name="connsiteX7" fmla="*/ 0 w 694289"/>
                <a:gd name="connsiteY7" fmla="*/ 6948504 h 6948504"/>
                <a:gd name="connsiteX8" fmla="*/ 0 w 694289"/>
                <a:gd name="connsiteY8" fmla="*/ 6948504 h 6948504"/>
                <a:gd name="connsiteX9" fmla="*/ 0 w 694289"/>
                <a:gd name="connsiteY9" fmla="*/ 6948504 h 6948504"/>
                <a:gd name="connsiteX10" fmla="*/ 0 w 694289"/>
                <a:gd name="connsiteY10" fmla="*/ 115717 h 6948504"/>
                <a:gd name="connsiteX11" fmla="*/ 33893 w 694289"/>
                <a:gd name="connsiteY11" fmla="*/ 33893 h 6948504"/>
                <a:gd name="connsiteX12" fmla="*/ 115717 w 694289"/>
                <a:gd name="connsiteY12" fmla="*/ 0 h 6948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4289" h="6948504">
                  <a:moveTo>
                    <a:pt x="694289" y="1158109"/>
                  </a:moveTo>
                  <a:lnTo>
                    <a:pt x="694289" y="5790395"/>
                  </a:lnTo>
                  <a:cubicBezTo>
                    <a:pt x="694289" y="6097543"/>
                    <a:pt x="693071" y="6392110"/>
                    <a:pt x="690902" y="6609295"/>
                  </a:cubicBezTo>
                  <a:cubicBezTo>
                    <a:pt x="688734" y="6826481"/>
                    <a:pt x="685793" y="6948499"/>
                    <a:pt x="682727" y="6948499"/>
                  </a:cubicBezTo>
                  <a:lnTo>
                    <a:pt x="0" y="6948499"/>
                  </a:lnTo>
                  <a:lnTo>
                    <a:pt x="0" y="6948499"/>
                  </a:lnTo>
                  <a:lnTo>
                    <a:pt x="0" y="6948499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682727" y="5"/>
                  </a:lnTo>
                  <a:cubicBezTo>
                    <a:pt x="685793" y="5"/>
                    <a:pt x="688734" y="122023"/>
                    <a:pt x="690902" y="339209"/>
                  </a:cubicBezTo>
                  <a:cubicBezTo>
                    <a:pt x="693071" y="556394"/>
                    <a:pt x="694289" y="850961"/>
                    <a:pt x="694289" y="1158109"/>
                  </a:cubicBez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9" tIns="42782" rIns="42782" bIns="42783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Run dimension import manually or EPMA batch client import command submitted by EBS process</a:t>
              </a:r>
              <a:endParaRPr lang="en-US" sz="1400" kern="12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57201" y="4567951"/>
            <a:ext cx="8077199" cy="1068137"/>
            <a:chOff x="457201" y="4567951"/>
            <a:chExt cx="8077199" cy="1068137"/>
          </a:xfrm>
        </p:grpSpPr>
        <p:sp>
          <p:nvSpPr>
            <p:cNvPr id="29" name="Freeform 28"/>
            <p:cNvSpPr/>
            <p:nvPr/>
          </p:nvSpPr>
          <p:spPr>
            <a:xfrm>
              <a:off x="457201" y="4567951"/>
              <a:ext cx="784710" cy="1068137"/>
            </a:xfrm>
            <a:custGeom>
              <a:avLst/>
              <a:gdLst>
                <a:gd name="connsiteX0" fmla="*/ 0 w 1068137"/>
                <a:gd name="connsiteY0" fmla="*/ 0 h 747695"/>
                <a:gd name="connsiteX1" fmla="*/ 694290 w 1068137"/>
                <a:gd name="connsiteY1" fmla="*/ 0 h 747695"/>
                <a:gd name="connsiteX2" fmla="*/ 1068137 w 1068137"/>
                <a:gd name="connsiteY2" fmla="*/ 373848 h 747695"/>
                <a:gd name="connsiteX3" fmla="*/ 694290 w 1068137"/>
                <a:gd name="connsiteY3" fmla="*/ 747695 h 747695"/>
                <a:gd name="connsiteX4" fmla="*/ 0 w 1068137"/>
                <a:gd name="connsiteY4" fmla="*/ 747695 h 747695"/>
                <a:gd name="connsiteX5" fmla="*/ 373848 w 1068137"/>
                <a:gd name="connsiteY5" fmla="*/ 373848 h 747695"/>
                <a:gd name="connsiteX6" fmla="*/ 0 w 1068137"/>
                <a:gd name="connsiteY6" fmla="*/ 0 h 74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8137" h="747695">
                  <a:moveTo>
                    <a:pt x="1068136" y="0"/>
                  </a:moveTo>
                  <a:lnTo>
                    <a:pt x="1068136" y="486002"/>
                  </a:lnTo>
                  <a:lnTo>
                    <a:pt x="534068" y="747695"/>
                  </a:lnTo>
                  <a:lnTo>
                    <a:pt x="1" y="486002"/>
                  </a:lnTo>
                  <a:lnTo>
                    <a:pt x="1" y="0"/>
                  </a:lnTo>
                  <a:lnTo>
                    <a:pt x="534068" y="261693"/>
                  </a:lnTo>
                  <a:lnTo>
                    <a:pt x="1068136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6" tIns="380833" rIns="6984" bIns="380832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 smtClean="0"/>
                <a:t>Deploy Application</a:t>
              </a:r>
              <a:endParaRPr lang="en-US" sz="1100" kern="1200" dirty="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241910" y="4567951"/>
              <a:ext cx="7292490" cy="694290"/>
            </a:xfrm>
            <a:custGeom>
              <a:avLst/>
              <a:gdLst>
                <a:gd name="connsiteX0" fmla="*/ 115717 w 694289"/>
                <a:gd name="connsiteY0" fmla="*/ 0 h 6948504"/>
                <a:gd name="connsiteX1" fmla="*/ 578572 w 694289"/>
                <a:gd name="connsiteY1" fmla="*/ 0 h 6948504"/>
                <a:gd name="connsiteX2" fmla="*/ 660396 w 694289"/>
                <a:gd name="connsiteY2" fmla="*/ 33893 h 6948504"/>
                <a:gd name="connsiteX3" fmla="*/ 694289 w 694289"/>
                <a:gd name="connsiteY3" fmla="*/ 115717 h 6948504"/>
                <a:gd name="connsiteX4" fmla="*/ 694289 w 694289"/>
                <a:gd name="connsiteY4" fmla="*/ 6948504 h 6948504"/>
                <a:gd name="connsiteX5" fmla="*/ 694289 w 694289"/>
                <a:gd name="connsiteY5" fmla="*/ 6948504 h 6948504"/>
                <a:gd name="connsiteX6" fmla="*/ 694289 w 694289"/>
                <a:gd name="connsiteY6" fmla="*/ 6948504 h 6948504"/>
                <a:gd name="connsiteX7" fmla="*/ 0 w 694289"/>
                <a:gd name="connsiteY7" fmla="*/ 6948504 h 6948504"/>
                <a:gd name="connsiteX8" fmla="*/ 0 w 694289"/>
                <a:gd name="connsiteY8" fmla="*/ 6948504 h 6948504"/>
                <a:gd name="connsiteX9" fmla="*/ 0 w 694289"/>
                <a:gd name="connsiteY9" fmla="*/ 6948504 h 6948504"/>
                <a:gd name="connsiteX10" fmla="*/ 0 w 694289"/>
                <a:gd name="connsiteY10" fmla="*/ 115717 h 6948504"/>
                <a:gd name="connsiteX11" fmla="*/ 33893 w 694289"/>
                <a:gd name="connsiteY11" fmla="*/ 33893 h 6948504"/>
                <a:gd name="connsiteX12" fmla="*/ 115717 w 694289"/>
                <a:gd name="connsiteY12" fmla="*/ 0 h 6948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4289" h="6948504">
                  <a:moveTo>
                    <a:pt x="694289" y="1158109"/>
                  </a:moveTo>
                  <a:lnTo>
                    <a:pt x="694289" y="5790395"/>
                  </a:lnTo>
                  <a:cubicBezTo>
                    <a:pt x="694289" y="6097543"/>
                    <a:pt x="693071" y="6392110"/>
                    <a:pt x="690902" y="6609295"/>
                  </a:cubicBezTo>
                  <a:cubicBezTo>
                    <a:pt x="688734" y="6826481"/>
                    <a:pt x="685793" y="6948499"/>
                    <a:pt x="682727" y="6948499"/>
                  </a:cubicBezTo>
                  <a:lnTo>
                    <a:pt x="0" y="6948499"/>
                  </a:lnTo>
                  <a:lnTo>
                    <a:pt x="0" y="6948499"/>
                  </a:lnTo>
                  <a:lnTo>
                    <a:pt x="0" y="6948499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682727" y="5"/>
                  </a:lnTo>
                  <a:cubicBezTo>
                    <a:pt x="685793" y="5"/>
                    <a:pt x="688734" y="122023"/>
                    <a:pt x="690902" y="339209"/>
                  </a:cubicBezTo>
                  <a:cubicBezTo>
                    <a:pt x="693071" y="556394"/>
                    <a:pt x="694289" y="850961"/>
                    <a:pt x="694289" y="1158109"/>
                  </a:cubicBez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9" tIns="42782" rIns="42782" bIns="42783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Review dimension changes in EPMA or  Dimension change history report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Deploy Application manually or batch client deploy command submitted by EBS process </a:t>
              </a:r>
              <a:endParaRPr lang="en-US" sz="1400" kern="12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53721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8" name="Date Placeholder 3"/>
          <p:cNvSpPr txBox="1">
            <a:spLocks noGrp="1"/>
          </p:cNvSpPr>
          <p:nvPr/>
        </p:nvSpPr>
        <p:spPr bwMode="auto">
          <a:xfrm>
            <a:off x="7791450" y="5991225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69A8CAEE-35F9-4899-97AE-E9FBF5DE3796}" type="datetime1">
              <a:rPr lang="en-US" sz="800">
                <a:solidFill>
                  <a:schemeClr val="bg1"/>
                </a:solidFill>
                <a:latin typeface="Calibri" pitchFamily="34" charset="0"/>
              </a:rPr>
              <a:pPr/>
              <a:t>1/14/2010</a:t>
            </a:fld>
            <a:endParaRPr lang="en-US" sz="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537575" cy="63976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Meta Data Sync Concurrent Process submission Parameters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715000" y="1600200"/>
            <a:ext cx="2667000" cy="4343400"/>
            <a:chOff x="5410200" y="1752600"/>
            <a:chExt cx="2667000" cy="4343400"/>
          </a:xfrm>
        </p:grpSpPr>
        <p:sp>
          <p:nvSpPr>
            <p:cNvPr id="20" name="Rounded Rectangular Callout 19"/>
            <p:cNvSpPr/>
            <p:nvPr/>
          </p:nvSpPr>
          <p:spPr>
            <a:xfrm>
              <a:off x="5410200" y="1752600"/>
              <a:ext cx="1981200" cy="1905000"/>
            </a:xfrm>
            <a:prstGeom prst="wedgeRoundRectCallout">
              <a:avLst>
                <a:gd name="adj1" fmla="val -104316"/>
                <a:gd name="adj2" fmla="val 98669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EPMA Dimension import profile drop down (from EPMA via DB Link), process will run this import profile using EPMA Batch Client</a:t>
              </a:r>
              <a:endParaRPr lang="en-US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1" name="Rounded Rectangular Callout 20"/>
            <p:cNvSpPr/>
            <p:nvPr/>
          </p:nvSpPr>
          <p:spPr>
            <a:xfrm>
              <a:off x="6096000" y="4038600"/>
              <a:ext cx="1981200" cy="2057400"/>
            </a:xfrm>
            <a:prstGeom prst="wedgeRoundRectCallout">
              <a:avLst>
                <a:gd name="adj1" fmla="val -140746"/>
                <a:gd name="adj2" fmla="val -9711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EPMA Application Name drop down (from EPMA via DB Links), process will re-deploy this application using EPMA Batch Client</a:t>
              </a:r>
            </a:p>
            <a:p>
              <a:pPr algn="ctr"/>
              <a:endParaRPr lang="en-US" sz="1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 txBox="1">
            <a:spLocks noGrp="1"/>
          </p:cNvSpPr>
          <p:nvPr/>
        </p:nvSpPr>
        <p:spPr bwMode="auto">
          <a:xfrm>
            <a:off x="7791450" y="5991225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69A8CAEE-35F9-4899-97AE-E9FBF5DE3796}" type="datetime1">
              <a:rPr lang="en-US" sz="800">
                <a:solidFill>
                  <a:schemeClr val="bg1"/>
                </a:solidFill>
                <a:latin typeface="Calibri" pitchFamily="34" charset="0"/>
              </a:rPr>
              <a:pPr/>
              <a:t>1/14/2010</a:t>
            </a:fld>
            <a:endParaRPr lang="en-US" sz="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537575" cy="63976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Meta Data Sync Concurrent Process output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24000" y="1219200"/>
            <a:ext cx="5943600" cy="4198918"/>
            <a:chOff x="609600" y="1219200"/>
            <a:chExt cx="5943600" cy="4198918"/>
          </a:xfrm>
        </p:grpSpPr>
        <p:sp>
          <p:nvSpPr>
            <p:cNvPr id="8" name="TextBox 7"/>
            <p:cNvSpPr txBox="1"/>
            <p:nvPr/>
          </p:nvSpPr>
          <p:spPr>
            <a:xfrm>
              <a:off x="609600" y="1447800"/>
              <a:ext cx="4114800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alibri" pitchFamily="34" charset="0"/>
                </a:rPr>
                <a:t>Add Dimension Members to EPMA Interface </a:t>
              </a:r>
            </a:p>
            <a:p>
              <a:endParaRPr lang="en-US" sz="1200" dirty="0" smtClean="0">
                <a:latin typeface="Calibri" pitchFamily="34" charset="0"/>
              </a:endParaRPr>
            </a:p>
            <a:p>
              <a:r>
                <a:rPr lang="en-US" sz="1200" dirty="0" smtClean="0">
                  <a:latin typeface="Calibri" pitchFamily="34" charset="0"/>
                </a:rPr>
                <a:t>Request Id                 =46462733</a:t>
              </a:r>
            </a:p>
            <a:p>
              <a:r>
                <a:rPr lang="en-US" sz="1200" dirty="0" smtClean="0">
                  <a:latin typeface="Calibri" pitchFamily="34" charset="0"/>
                </a:rPr>
                <a:t>Submitted by            =PANDITD</a:t>
              </a:r>
            </a:p>
            <a:p>
              <a:r>
                <a:rPr lang="en-US" sz="1200" dirty="0" smtClean="0">
                  <a:latin typeface="Calibri" pitchFamily="34" charset="0"/>
                </a:rPr>
                <a:t>No of Days                =60</a:t>
              </a:r>
            </a:p>
            <a:p>
              <a:r>
                <a:rPr lang="en-US" sz="1200" dirty="0" smtClean="0">
                  <a:latin typeface="Calibri" pitchFamily="34" charset="0"/>
                </a:rPr>
                <a:t>Dimensions               =</a:t>
              </a:r>
              <a:r>
                <a:rPr lang="en-US" sz="1200" dirty="0" err="1" smtClean="0">
                  <a:latin typeface="Calibri" pitchFamily="34" charset="0"/>
                </a:rPr>
                <a:t>HFM_Account</a:t>
              </a:r>
              <a:endParaRPr lang="en-US" sz="1200" dirty="0" smtClean="0">
                <a:latin typeface="Calibri" pitchFamily="34" charset="0"/>
              </a:endParaRPr>
            </a:p>
            <a:p>
              <a:r>
                <a:rPr lang="en-US" sz="1200" dirty="0" smtClean="0">
                  <a:latin typeface="Calibri" pitchFamily="34" charset="0"/>
                </a:rPr>
                <a:t>Email Addresses       =</a:t>
              </a:r>
            </a:p>
            <a:p>
              <a:endParaRPr lang="en-US" sz="1200" dirty="0" smtClean="0">
                <a:latin typeface="Calibri" pitchFamily="34" charset="0"/>
              </a:endParaRPr>
            </a:p>
            <a:p>
              <a:r>
                <a:rPr lang="en-US" sz="1200" dirty="0" smtClean="0">
                  <a:latin typeface="Calibri" pitchFamily="34" charset="0"/>
                </a:rPr>
                <a:t>-----Inserting HFM Accounts into  EPMA Interface--------</a:t>
              </a:r>
            </a:p>
            <a:p>
              <a:endParaRPr lang="en-US" sz="1200" dirty="0" smtClean="0">
                <a:latin typeface="Calibri" pitchFamily="34" charset="0"/>
              </a:endParaRPr>
            </a:p>
            <a:p>
              <a:r>
                <a:rPr lang="en-US" sz="1200" dirty="0" smtClean="0">
                  <a:latin typeface="Calibri" pitchFamily="34" charset="0"/>
                </a:rPr>
                <a:t>-----------         ------------------</a:t>
              </a:r>
            </a:p>
            <a:p>
              <a:r>
                <a:rPr lang="en-US" sz="1200" dirty="0" smtClean="0">
                  <a:latin typeface="Calibri" pitchFamily="34" charset="0"/>
                </a:rPr>
                <a:t>HFM Account         HFM Parent Account</a:t>
              </a:r>
            </a:p>
            <a:p>
              <a:r>
                <a:rPr lang="en-US" sz="1200" dirty="0" smtClean="0">
                  <a:latin typeface="Calibri" pitchFamily="34" charset="0"/>
                </a:rPr>
                <a:t>-----------         ------------------</a:t>
              </a:r>
            </a:p>
            <a:p>
              <a:r>
                <a:rPr lang="en-US" sz="1200" dirty="0" smtClean="0">
                  <a:latin typeface="Calibri" pitchFamily="34" charset="0"/>
                </a:rPr>
                <a:t>05482               </a:t>
              </a:r>
              <a:r>
                <a:rPr lang="en-US" sz="1200" dirty="0" err="1" smtClean="0">
                  <a:latin typeface="Calibri" pitchFamily="34" charset="0"/>
                </a:rPr>
                <a:t>Gross_Inv</a:t>
              </a:r>
              <a:r>
                <a:rPr lang="en-US" sz="1200" dirty="0" smtClean="0">
                  <a:latin typeface="Calibri" pitchFamily="34" charset="0"/>
                </a:rPr>
                <a:t>&gt;</a:t>
              </a:r>
              <a:r>
                <a:rPr lang="en-US" sz="1200" dirty="0" err="1" smtClean="0">
                  <a:latin typeface="Calibri" pitchFamily="34" charset="0"/>
                </a:rPr>
                <a:t>FG_Inv</a:t>
              </a:r>
              <a:endParaRPr lang="en-US" sz="1200" dirty="0" smtClean="0">
                <a:latin typeface="Calibri" pitchFamily="34" charset="0"/>
              </a:endParaRPr>
            </a:p>
            <a:p>
              <a:r>
                <a:rPr lang="en-US" sz="1200" dirty="0" smtClean="0">
                  <a:latin typeface="Calibri" pitchFamily="34" charset="0"/>
                </a:rPr>
                <a:t>05483               </a:t>
              </a:r>
              <a:r>
                <a:rPr lang="en-US" sz="1200" dirty="0" err="1" smtClean="0">
                  <a:latin typeface="Calibri" pitchFamily="34" charset="0"/>
                </a:rPr>
                <a:t>Gross_Inv</a:t>
              </a:r>
              <a:r>
                <a:rPr lang="en-US" sz="1200" dirty="0" smtClean="0">
                  <a:latin typeface="Calibri" pitchFamily="34" charset="0"/>
                </a:rPr>
                <a:t>&gt;</a:t>
              </a:r>
              <a:r>
                <a:rPr lang="en-US" sz="1200" dirty="0" err="1" smtClean="0">
                  <a:latin typeface="Calibri" pitchFamily="34" charset="0"/>
                </a:rPr>
                <a:t>FG_Inv</a:t>
              </a:r>
              <a:endParaRPr lang="en-US" sz="1200" dirty="0" smtClean="0">
                <a:latin typeface="Calibri" pitchFamily="34" charset="0"/>
              </a:endParaRPr>
            </a:p>
            <a:p>
              <a:r>
                <a:rPr lang="en-US" sz="1200" dirty="0" smtClean="0">
                  <a:latin typeface="Calibri" pitchFamily="34" charset="0"/>
                </a:rPr>
                <a:t>05484               </a:t>
              </a:r>
              <a:r>
                <a:rPr lang="en-US" sz="1200" dirty="0" err="1" smtClean="0">
                  <a:latin typeface="Calibri" pitchFamily="34" charset="0"/>
                </a:rPr>
                <a:t>Gross_Inv</a:t>
              </a:r>
              <a:r>
                <a:rPr lang="en-US" sz="1200" dirty="0" smtClean="0">
                  <a:latin typeface="Calibri" pitchFamily="34" charset="0"/>
                </a:rPr>
                <a:t>&gt;</a:t>
              </a:r>
              <a:r>
                <a:rPr lang="en-US" sz="1200" dirty="0" err="1" smtClean="0">
                  <a:latin typeface="Calibri" pitchFamily="34" charset="0"/>
                </a:rPr>
                <a:t>FG_Inv</a:t>
              </a:r>
              <a:endParaRPr lang="en-US" sz="1200" dirty="0" smtClean="0">
                <a:latin typeface="Calibri" pitchFamily="34" charset="0"/>
              </a:endParaRPr>
            </a:p>
            <a:p>
              <a:endParaRPr lang="en-US" sz="1200" dirty="0" smtClean="0">
                <a:latin typeface="Calibri" pitchFamily="34" charset="0"/>
              </a:endParaRPr>
            </a:p>
            <a:p>
              <a:r>
                <a:rPr lang="en-US" sz="1200" dirty="0" smtClean="0">
                  <a:latin typeface="Calibri" pitchFamily="34" charset="0"/>
                </a:rPr>
                <a:t>-----HFM Accounts insert into EPMA Interface Complete --------</a:t>
              </a:r>
            </a:p>
            <a:p>
              <a:r>
                <a:rPr lang="en-US" sz="1200" dirty="0" smtClean="0">
                  <a:latin typeface="Calibri" pitchFamily="34" charset="0"/>
                </a:rPr>
                <a:t>Dimension Data into EPMA Interface Complete</a:t>
              </a:r>
            </a:p>
            <a:p>
              <a:r>
                <a:rPr lang="en-US" sz="1200" b="1" dirty="0" smtClean="0">
                  <a:solidFill>
                    <a:srgbClr val="FF0000"/>
                  </a:solidFill>
                  <a:latin typeface="Calibri" pitchFamily="34" charset="0"/>
                </a:rPr>
                <a:t> “HFM Oracle Account” import Successful</a:t>
              </a:r>
            </a:p>
            <a:p>
              <a:r>
                <a:rPr lang="en-US" sz="1200" b="1" dirty="0" smtClean="0">
                  <a:solidFill>
                    <a:srgbClr val="FF0000"/>
                  </a:solidFill>
                  <a:latin typeface="Calibri" pitchFamily="34" charset="0"/>
                </a:rPr>
                <a:t>EPMA Application “PROD” Deployment Complete</a:t>
              </a:r>
              <a:endParaRPr lang="en-US" sz="12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9" name="Rounded Rectangular Callout 8"/>
            <p:cNvSpPr/>
            <p:nvPr/>
          </p:nvSpPr>
          <p:spPr>
            <a:xfrm>
              <a:off x="4572000" y="1219200"/>
              <a:ext cx="1981200" cy="2057400"/>
            </a:xfrm>
            <a:prstGeom prst="wedgeRoundRectCallout">
              <a:avLst>
                <a:gd name="adj1" fmla="val -140921"/>
                <a:gd name="adj2" fmla="val 90517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50000"/>
                    </a:schemeClr>
                  </a:solidFill>
                </a:rPr>
                <a:t>These three accounts are not present in EPMA are inserted as children of </a:t>
              </a:r>
              <a:r>
                <a:rPr lang="en-US" sz="1600" dirty="0" err="1" smtClean="0">
                  <a:solidFill>
                    <a:schemeClr val="accent1">
                      <a:lumMod val="50000"/>
                    </a:schemeClr>
                  </a:solidFill>
                </a:rPr>
                <a:t>FG_Inv</a:t>
              </a:r>
              <a:r>
                <a:rPr lang="en-US" sz="1600" dirty="0" smtClean="0">
                  <a:solidFill>
                    <a:schemeClr val="accent1">
                      <a:lumMod val="50000"/>
                    </a:schemeClr>
                  </a:solidFill>
                </a:rPr>
                <a:t>, </a:t>
              </a:r>
              <a:endParaRPr lang="en-US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 txBox="1">
            <a:spLocks noGrp="1"/>
          </p:cNvSpPr>
          <p:nvPr/>
        </p:nvSpPr>
        <p:spPr bwMode="auto">
          <a:xfrm>
            <a:off x="7867650" y="6524625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EBF00528-779A-48F4-99A6-FCB6C440A2BA}" type="datetime1">
              <a:rPr lang="en-US" sz="800">
                <a:solidFill>
                  <a:schemeClr val="bg1"/>
                </a:solidFill>
                <a:latin typeface="Calibri" pitchFamily="34" charset="0"/>
              </a:rPr>
              <a:pPr/>
              <a:t>1/14/2010</a:t>
            </a:fld>
            <a:endParaRPr lang="en-US" sz="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Coherent Environment Overview</a:t>
            </a: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990600" y="838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E-Business Suite Worldwide, Single-Instance, v11.5.10</a:t>
            </a:r>
          </a:p>
          <a:p>
            <a:pPr>
              <a:buFont typeface="Arial" pitchFamily="34" charset="0"/>
              <a:buChar char="•"/>
              <a:defRPr/>
            </a:pPr>
            <a:endParaRPr lang="en-US" sz="105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12 Sites, 40 Entities, 7 Operating units, 30+ Inventory Orgs</a:t>
            </a:r>
          </a:p>
          <a:p>
            <a:pPr>
              <a:buFont typeface="Arial" pitchFamily="34" charset="0"/>
              <a:buChar char="•"/>
              <a:defRPr/>
            </a:pPr>
            <a:endParaRPr lang="en-US" sz="105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9.3.1 HFM and 3 Planning Applications live with EPMA since October 2008</a:t>
            </a:r>
          </a:p>
          <a:p>
            <a:pPr>
              <a:buFont typeface="Arial" pitchFamily="34" charset="0"/>
              <a:buChar char="•"/>
              <a:defRPr/>
            </a:pPr>
            <a:endParaRPr lang="en-US" sz="105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Upgraded to version 11.1.1.3 and live since November 2009</a:t>
            </a:r>
          </a:p>
          <a:p>
            <a:pPr>
              <a:buFont typeface="Arial" pitchFamily="34" charset="0"/>
              <a:buChar char="•"/>
              <a:defRPr/>
            </a:pPr>
            <a:endParaRPr lang="en-US" sz="105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HFM and Planning Metadata integrated through EPMA (Accounts, Product, Employee, Entities ..)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Data Loads through EPMA interface table based data synchronization</a:t>
            </a:r>
          </a:p>
          <a:p>
            <a:pPr>
              <a:defRPr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173038" indent="-173038">
              <a:spcBef>
                <a:spcPct val="20000"/>
              </a:spcBef>
              <a:buClr>
                <a:srgbClr val="0076BF"/>
              </a:buClr>
              <a:defRPr/>
            </a:pPr>
            <a:endParaRPr lang="en-US" sz="2000" dirty="0">
              <a:solidFill>
                <a:srgbClr val="003658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 txBox="1">
            <a:spLocks noGrp="1"/>
          </p:cNvSpPr>
          <p:nvPr/>
        </p:nvSpPr>
        <p:spPr bwMode="auto">
          <a:xfrm>
            <a:off x="7791450" y="5991225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69A8CAEE-35F9-4899-97AE-E9FBF5DE3796}" type="datetime1">
              <a:rPr lang="en-US" sz="800">
                <a:solidFill>
                  <a:schemeClr val="bg1"/>
                </a:solidFill>
                <a:latin typeface="Calibri" pitchFamily="34" charset="0"/>
              </a:rPr>
              <a:pPr/>
              <a:t>1/14/2010</a:t>
            </a:fld>
            <a:endParaRPr lang="en-US" sz="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537575" cy="63976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HFM Account dimension after sync from Oracle EBS 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914400"/>
            <a:ext cx="2771429" cy="506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990600"/>
            <a:ext cx="12477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ounded Rectangular Callout 10"/>
          <p:cNvSpPr/>
          <p:nvPr/>
        </p:nvSpPr>
        <p:spPr>
          <a:xfrm>
            <a:off x="685800" y="4572000"/>
            <a:ext cx="1981200" cy="1600200"/>
          </a:xfrm>
          <a:prstGeom prst="wedgeRoundRectCallout">
            <a:avLst>
              <a:gd name="adj1" fmla="val -9356"/>
              <a:gd name="adj2" fmla="val -104120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Three accounts added to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FG_inv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based on new accounts in EBS and Common Metadata Mapping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096000" y="2057400"/>
            <a:ext cx="1981200" cy="1981200"/>
          </a:xfrm>
          <a:prstGeom prst="wedgeRoundRectCallout">
            <a:avLst>
              <a:gd name="adj1" fmla="val -85781"/>
              <a:gd name="adj2" fmla="val 94407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Some Metadata Properties are inherited and  some are specifically set based on Common Metadata Mappings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 txBox="1">
            <a:spLocks noGrp="1"/>
          </p:cNvSpPr>
          <p:nvPr/>
        </p:nvSpPr>
        <p:spPr bwMode="auto">
          <a:xfrm>
            <a:off x="7791450" y="5991225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69A8CAEE-35F9-4899-97AE-E9FBF5DE3796}" type="datetime1">
              <a:rPr lang="en-US" sz="800">
                <a:solidFill>
                  <a:schemeClr val="bg1"/>
                </a:solidFill>
                <a:latin typeface="Calibri" pitchFamily="34" charset="0"/>
              </a:rPr>
              <a:pPr/>
              <a:t>1/14/2010</a:t>
            </a:fld>
            <a:endParaRPr lang="en-US" sz="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537575" cy="63976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HFM Data/Metadata Mapping Example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85800"/>
            <a:ext cx="7532687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124200"/>
            <a:ext cx="42291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09600" y="52578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Some Member Properties derived using mapping tables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Most other properties derived using inheritance/defaults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 txBox="1">
            <a:spLocks noGrp="1"/>
          </p:cNvSpPr>
          <p:nvPr/>
        </p:nvSpPr>
        <p:spPr bwMode="auto">
          <a:xfrm>
            <a:off x="7867650" y="6524625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EBF00528-779A-48F4-99A6-FCB6C440A2BA}" type="datetime1">
              <a:rPr lang="en-US" sz="800">
                <a:solidFill>
                  <a:schemeClr val="bg1"/>
                </a:solidFill>
                <a:latin typeface="Calibri" pitchFamily="34" charset="0"/>
              </a:rPr>
              <a:pPr/>
              <a:t>1/14/2010</a:t>
            </a:fld>
            <a:endParaRPr lang="en-US" sz="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Dimension Change History</a:t>
            </a: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533400" y="838200"/>
            <a:ext cx="807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EPMA has limited reporting capability for reviewing changes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Wrote Query to review dimension changes for Audit Reporting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If changes have wider scope then review changes prior to Deploy</a:t>
            </a:r>
          </a:p>
          <a:p>
            <a:pPr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105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173038" indent="-173038">
              <a:spcBef>
                <a:spcPct val="20000"/>
              </a:spcBef>
              <a:buClr>
                <a:srgbClr val="0076BF"/>
              </a:buClr>
              <a:defRPr/>
            </a:pPr>
            <a:endParaRPr lang="en-US" sz="2000" dirty="0">
              <a:solidFill>
                <a:srgbClr val="003658"/>
              </a:solidFill>
              <a:latin typeface="Calibri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514600"/>
            <a:ext cx="8991600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810000"/>
            <a:ext cx="713263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 txBox="1">
            <a:spLocks noGrp="1"/>
          </p:cNvSpPr>
          <p:nvPr/>
        </p:nvSpPr>
        <p:spPr bwMode="auto">
          <a:xfrm>
            <a:off x="7791450" y="5991225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69A8CAEE-35F9-4899-97AE-E9FBF5DE3796}" type="datetime1">
              <a:rPr lang="en-US" sz="800">
                <a:solidFill>
                  <a:schemeClr val="bg1"/>
                </a:solidFill>
                <a:latin typeface="Calibri" pitchFamily="34" charset="0"/>
              </a:rPr>
              <a:pPr/>
              <a:t>1/14/2010</a:t>
            </a:fld>
            <a:endParaRPr lang="en-US" sz="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537575" cy="63976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Drill down from HFM :11.1.3 Drill Down </a:t>
            </a:r>
            <a:r>
              <a:rPr lang="en-US" sz="2000" dirty="0" smtClean="0"/>
              <a:t>Capability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90600" y="838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HFM Provides drill capability to ERPI/FDM if used for Data feed, which is limited to elements of data available in either elements.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HFM/Planning Drill capability can be extended to web based reporting tool by populating ERPI/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Essbase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drill information and placing simple JSP page to handle parameters, redirection to reporting tool pages.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Drill down is based on type of account and view (YTD/QTD),</a:t>
            </a:r>
          </a:p>
          <a:p>
            <a:pPr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     Balance Sheet     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sym typeface="Wingdings" pitchFamily="2" charset="2"/>
              </a:rPr>
              <a:t> GL Balance Summary</a:t>
            </a:r>
          </a:p>
          <a:p>
            <a:pPr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sym typeface="Wingdings" pitchFamily="2" charset="2"/>
              </a:rPr>
              <a:t>      Profit &amp; Loss          Profit and Loss Detail Trans</a:t>
            </a:r>
          </a:p>
          <a:p>
            <a:pPr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sym typeface="Wingdings" pitchFamily="2" charset="2"/>
              </a:rPr>
              <a:t>      Head Count           HR Employee List</a:t>
            </a:r>
          </a:p>
          <a:p>
            <a:pPr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sym typeface="Wingdings" pitchFamily="2" charset="2"/>
              </a:rPr>
              <a:t>      Backlog/Booking  Backlog Booking Detail Trans</a:t>
            </a:r>
          </a:p>
          <a:p>
            <a:pPr>
              <a:defRPr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endParaRPr lang="en-US" sz="2000" dirty="0">
              <a:solidFill>
                <a:srgbClr val="003658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 txBox="1">
            <a:spLocks noGrp="1"/>
          </p:cNvSpPr>
          <p:nvPr/>
        </p:nvSpPr>
        <p:spPr bwMode="auto">
          <a:xfrm>
            <a:off x="7791450" y="5991225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69A8CAEE-35F9-4899-97AE-E9FBF5DE3796}" type="datetime1">
              <a:rPr lang="en-US" sz="800">
                <a:solidFill>
                  <a:schemeClr val="bg1"/>
                </a:solidFill>
                <a:latin typeface="Calibri" pitchFamily="34" charset="0"/>
              </a:rPr>
              <a:pPr/>
              <a:t>1/14/2010</a:t>
            </a:fld>
            <a:endParaRPr lang="en-US" sz="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537575" cy="63976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Drill Down Examples (Right Click on cells with blue icon: Base Level)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762000"/>
            <a:ext cx="819892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2133601"/>
            <a:ext cx="426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 txBox="1">
            <a:spLocks noGrp="1"/>
          </p:cNvSpPr>
          <p:nvPr/>
        </p:nvSpPr>
        <p:spPr bwMode="auto">
          <a:xfrm>
            <a:off x="7791450" y="5991225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69A8CAEE-35F9-4899-97AE-E9FBF5DE3796}" type="datetime1">
              <a:rPr lang="en-US" sz="800">
                <a:solidFill>
                  <a:schemeClr val="bg1"/>
                </a:solidFill>
                <a:latin typeface="Calibri" pitchFamily="34" charset="0"/>
              </a:rPr>
              <a:pPr/>
              <a:t>1/14/2010</a:t>
            </a:fld>
            <a:endParaRPr lang="en-US" sz="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537575" cy="63976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Drill Down Examples (Right Click on cells with blue icon: Base Level)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863" y="685800"/>
            <a:ext cx="8294687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819400"/>
            <a:ext cx="76374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267200"/>
            <a:ext cx="8142287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 txBox="1">
            <a:spLocks noGrp="1"/>
          </p:cNvSpPr>
          <p:nvPr/>
        </p:nvSpPr>
        <p:spPr bwMode="auto">
          <a:xfrm>
            <a:off x="7867650" y="6524625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EBF00528-779A-48F4-99A6-FCB6C440A2BA}" type="datetime1">
              <a:rPr lang="en-US" sz="800">
                <a:solidFill>
                  <a:schemeClr val="bg1"/>
                </a:solidFill>
                <a:latin typeface="Calibri" pitchFamily="34" charset="0"/>
              </a:rPr>
              <a:pPr/>
              <a:t>1/14/2010</a:t>
            </a:fld>
            <a:endParaRPr lang="en-US" sz="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HFM Integration Tips/Tricks  </a:t>
            </a:r>
            <a:r>
              <a:rPr lang="en-US" sz="1800" dirty="0" smtClean="0"/>
              <a:t>(Lessons Learned)</a:t>
            </a:r>
            <a:endParaRPr lang="en-US" dirty="0" smtClean="0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838200" y="838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Use of MDM/DRM should be considered carefully </a:t>
            </a:r>
          </a:p>
          <a:p>
            <a:pPr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  (if metadata is being fed to multiple systems besides Hyperion and objective </a:t>
            </a:r>
          </a:p>
          <a:p>
            <a:pPr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   is to address issues relating to metadata consistency – fairly complex app and integrations)</a:t>
            </a:r>
          </a:p>
          <a:p>
            <a:pPr>
              <a:defRPr/>
            </a:pPr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Minimize Integration Layers for Data/Metadata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 Extract to Flat files,</a:t>
            </a:r>
          </a:p>
          <a:p>
            <a:pPr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   DRM, ODI, FDM, etc.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Use of EPMA Data Synchronization processes to move data between applications</a:t>
            </a:r>
          </a:p>
          <a:p>
            <a:pPr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 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(no scripts needed, UI based simple mappings)</a:t>
            </a:r>
          </a:p>
          <a:p>
            <a:pPr>
              <a:defRPr/>
            </a:pPr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Use Oracle DB Links and native interfaces instead of flat files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where possible to move </a:t>
            </a:r>
          </a:p>
          <a:p>
            <a:pPr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   data/metadata</a:t>
            </a:r>
          </a:p>
          <a:p>
            <a:pPr>
              <a:defRPr/>
            </a:pPr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Use of EPMA for consistency and ease of integration and metadata management </a:t>
            </a:r>
          </a:p>
          <a:p>
            <a:pPr>
              <a:defRPr/>
            </a:pPr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Use EBS Concurrent Manager Scheduling capability instead of task flows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task flow does not provide flexibility to run process based on events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or scheduling based on fiscal calendar dates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Drill to detail using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QuickView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/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WebBased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Reporting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(if FDM/ERPI is not part of your architecture)</a:t>
            </a:r>
          </a:p>
          <a:p>
            <a:pPr>
              <a:buFont typeface="Arial" pitchFamily="34" charset="0"/>
              <a:buChar char="•"/>
            </a:pPr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 Run HFM in parallel with current consolidation system for 2 cycles</a:t>
            </a:r>
          </a:p>
          <a:p>
            <a:pPr>
              <a:buFont typeface="Arial" pitchFamily="34" charset="0"/>
              <a:buChar char="•"/>
            </a:pPr>
            <a:endParaRPr lang="en-US" sz="8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 txBox="1">
            <a:spLocks noGrp="1"/>
          </p:cNvSpPr>
          <p:nvPr/>
        </p:nvSpPr>
        <p:spPr bwMode="auto">
          <a:xfrm>
            <a:off x="7791450" y="5991225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69A8CAEE-35F9-4899-97AE-E9FBF5DE3796}" type="datetime1">
              <a:rPr lang="en-US" sz="800">
                <a:solidFill>
                  <a:schemeClr val="bg1"/>
                </a:solidFill>
                <a:latin typeface="Calibri" pitchFamily="34" charset="0"/>
              </a:rPr>
              <a:pPr/>
              <a:t>1/14/2010</a:t>
            </a:fld>
            <a:endParaRPr lang="en-US" sz="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537575" cy="63976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Use of Data Sync to Move data from HFM to Planning/</a:t>
            </a:r>
            <a:r>
              <a:rPr lang="en-US" sz="2000" dirty="0" err="1" smtClean="0"/>
              <a:t>Essbase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43434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447800"/>
            <a:ext cx="36576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5048250"/>
            <a:ext cx="74676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953000" y="1216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Source to Target Member Mappings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4797623"/>
            <a:ext cx="2414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Source Data Selection Filter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609600"/>
            <a:ext cx="46371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Source to Target Dimension Mappings/Default </a:t>
            </a:r>
            <a:r>
              <a:rPr lang="en-US" sz="1400" dirty="0" err="1" smtClean="0">
                <a:solidFill>
                  <a:srgbClr val="FF0000"/>
                </a:solidFill>
              </a:rPr>
              <a:t>Memeber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4787900"/>
            <a:ext cx="7924800" cy="596900"/>
          </a:xfrm>
          <a:noFill/>
        </p:spPr>
        <p:txBody>
          <a:bodyPr/>
          <a:lstStyle/>
          <a:p>
            <a:pPr algn="r"/>
            <a:r>
              <a:rPr lang="en-US" sz="2000" smtClean="0">
                <a:solidFill>
                  <a:schemeClr val="bg1"/>
                </a:solidFill>
              </a:rPr>
              <a:t>Benefits and Plans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 txBox="1">
            <a:spLocks noGrp="1"/>
          </p:cNvSpPr>
          <p:nvPr/>
        </p:nvSpPr>
        <p:spPr bwMode="auto">
          <a:xfrm>
            <a:off x="7867650" y="6524625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E8165C99-F2E8-4144-BB3A-47C454EC45E4}" type="datetime1">
              <a:rPr lang="en-US" sz="800">
                <a:solidFill>
                  <a:schemeClr val="bg1"/>
                </a:solidFill>
                <a:latin typeface="Calibri" pitchFamily="34" charset="0"/>
              </a:rPr>
              <a:pPr/>
              <a:t>1/14/2010</a:t>
            </a:fld>
            <a:endParaRPr lang="en-US" sz="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Benefits of Implementing new Hyperion EPM 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990600" y="1143000"/>
            <a:ext cx="6705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3038" indent="-173038">
              <a:spcBef>
                <a:spcPct val="20000"/>
              </a:spcBef>
              <a:buClr>
                <a:srgbClr val="0076BF"/>
              </a:buClr>
              <a:buFontTx/>
              <a:buChar char="•"/>
            </a:pPr>
            <a:r>
              <a:rPr lang="en-US" sz="2400" dirty="0">
                <a:solidFill>
                  <a:srgbClr val="003658"/>
                </a:solidFill>
                <a:latin typeface="Calibri" pitchFamily="34" charset="0"/>
              </a:rPr>
              <a:t>Automated, tightly integrated Financial Close</a:t>
            </a:r>
          </a:p>
          <a:p>
            <a:pPr marL="173038" indent="-173038">
              <a:spcBef>
                <a:spcPct val="20000"/>
              </a:spcBef>
              <a:buClr>
                <a:srgbClr val="0076BF"/>
              </a:buClr>
              <a:buFontTx/>
              <a:buChar char="•"/>
            </a:pPr>
            <a:r>
              <a:rPr lang="en-US" sz="2400" dirty="0">
                <a:solidFill>
                  <a:srgbClr val="003658"/>
                </a:solidFill>
                <a:latin typeface="Calibri" pitchFamily="34" charset="0"/>
              </a:rPr>
              <a:t>Improved metadata, dimensional management</a:t>
            </a:r>
          </a:p>
          <a:p>
            <a:pPr marL="173038" indent="-173038">
              <a:spcBef>
                <a:spcPct val="20000"/>
              </a:spcBef>
              <a:buClr>
                <a:srgbClr val="0076BF"/>
              </a:buClr>
              <a:buFontTx/>
              <a:buChar char="•"/>
            </a:pPr>
            <a:r>
              <a:rPr lang="en-US" sz="2400" dirty="0">
                <a:solidFill>
                  <a:srgbClr val="003658"/>
                </a:solidFill>
                <a:latin typeface="Calibri" pitchFamily="34" charset="0"/>
              </a:rPr>
              <a:t>Improved timing and data consistency</a:t>
            </a:r>
          </a:p>
          <a:p>
            <a:pPr marL="173038" indent="-173038">
              <a:spcBef>
                <a:spcPct val="20000"/>
              </a:spcBef>
              <a:buClr>
                <a:srgbClr val="0076BF"/>
              </a:buClr>
              <a:buFontTx/>
              <a:buChar char="•"/>
            </a:pPr>
            <a:r>
              <a:rPr lang="en-US" sz="2400" dirty="0">
                <a:solidFill>
                  <a:srgbClr val="003658"/>
                </a:solidFill>
                <a:latin typeface="Calibri" pitchFamily="34" charset="0"/>
              </a:rPr>
              <a:t>Reduced Financial Close cycle-time</a:t>
            </a:r>
          </a:p>
          <a:p>
            <a:pPr marL="173038" indent="-173038">
              <a:spcBef>
                <a:spcPct val="20000"/>
              </a:spcBef>
              <a:buClr>
                <a:srgbClr val="0076BF"/>
              </a:buClr>
              <a:buFontTx/>
              <a:buChar char="•"/>
            </a:pPr>
            <a:r>
              <a:rPr lang="en-US" sz="2400" dirty="0">
                <a:solidFill>
                  <a:srgbClr val="003658"/>
                </a:solidFill>
                <a:latin typeface="Calibri" pitchFamily="34" charset="0"/>
              </a:rPr>
              <a:t>Improved Management Reporting</a:t>
            </a:r>
          </a:p>
          <a:p>
            <a:pPr marL="173038" indent="-173038">
              <a:spcBef>
                <a:spcPct val="20000"/>
              </a:spcBef>
              <a:buClr>
                <a:srgbClr val="0076BF"/>
              </a:buClr>
              <a:buFontTx/>
              <a:buChar char="•"/>
            </a:pPr>
            <a:r>
              <a:rPr lang="en-US" sz="2400" dirty="0">
                <a:solidFill>
                  <a:srgbClr val="003658"/>
                </a:solidFill>
                <a:latin typeface="Calibri" pitchFamily="34" charset="0"/>
              </a:rPr>
              <a:t>Improved Sox 404 </a:t>
            </a:r>
            <a:r>
              <a:rPr lang="en-US" sz="2400" dirty="0" smtClean="0">
                <a:solidFill>
                  <a:srgbClr val="003658"/>
                </a:solidFill>
                <a:latin typeface="Calibri" pitchFamily="34" charset="0"/>
              </a:rPr>
              <a:t>Compliance using phased submission for sign offs, EBS concurrent processes to load data. Only supplemental data loads are done through </a:t>
            </a:r>
            <a:r>
              <a:rPr lang="en-US" sz="2400" dirty="0" err="1" smtClean="0">
                <a:solidFill>
                  <a:srgbClr val="003658"/>
                </a:solidFill>
                <a:latin typeface="Calibri" pitchFamily="34" charset="0"/>
              </a:rPr>
              <a:t>SmartView</a:t>
            </a:r>
            <a:endParaRPr lang="en-US" sz="2400" dirty="0">
              <a:solidFill>
                <a:srgbClr val="003658"/>
              </a:solidFill>
              <a:latin typeface="Calibri" pitchFamily="34" charset="0"/>
            </a:endParaRPr>
          </a:p>
          <a:p>
            <a:pPr marL="173038" indent="-173038">
              <a:spcBef>
                <a:spcPct val="20000"/>
              </a:spcBef>
              <a:buClr>
                <a:srgbClr val="0076BF"/>
              </a:buClr>
            </a:pPr>
            <a:endParaRPr lang="en-US" sz="2400" dirty="0">
              <a:solidFill>
                <a:srgbClr val="003658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295400" y="685800"/>
          <a:ext cx="6477000" cy="5389563"/>
        </p:xfrm>
        <a:graphic>
          <a:graphicData uri="http://schemas.openxmlformats.org/presentationml/2006/ole">
            <p:oleObj spid="_x0000_s5122" name="Visio" r:id="rId3" imgW="8773668" imgH="7359396" progId="Visio.Drawing.11">
              <p:embed/>
            </p:oleObj>
          </a:graphicData>
        </a:graphic>
      </p:graphicFrame>
      <p:pic>
        <p:nvPicPr>
          <p:cNvPr id="5123" name="Picture 3" descr="coh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50" y="103188"/>
            <a:ext cx="14573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Coherent Hyperion Financial Reporting Environment</a:t>
            </a: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 txBox="1">
            <a:spLocks noGrp="1"/>
          </p:cNvSpPr>
          <p:nvPr/>
        </p:nvSpPr>
        <p:spPr bwMode="auto">
          <a:xfrm>
            <a:off x="7867650" y="6524625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9B6E2635-950F-4104-936A-74EE235B1E91}" type="datetime1">
              <a:rPr lang="en-US" sz="800">
                <a:solidFill>
                  <a:schemeClr val="bg1"/>
                </a:solidFill>
                <a:latin typeface="Calibri" pitchFamily="34" charset="0"/>
              </a:rPr>
              <a:pPr/>
              <a:t>1/14/2010</a:t>
            </a:fld>
            <a:endParaRPr lang="en-US" sz="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Future Plans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990600" y="1143000"/>
            <a:ext cx="6705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3038" indent="-173038">
              <a:spcBef>
                <a:spcPct val="20000"/>
              </a:spcBef>
              <a:buClr>
                <a:srgbClr val="0076BF"/>
              </a:buClr>
              <a:buFontTx/>
              <a:buChar char="•"/>
            </a:pPr>
            <a:r>
              <a:rPr lang="en-US" sz="2400" dirty="0" smtClean="0">
                <a:solidFill>
                  <a:srgbClr val="003658"/>
                </a:solidFill>
                <a:latin typeface="Calibri" pitchFamily="34" charset="0"/>
              </a:rPr>
              <a:t>Rollout and Expand Drill from HFM/Planning Applications</a:t>
            </a:r>
            <a:endParaRPr lang="en-US" sz="2400" dirty="0" smtClean="0">
              <a:solidFill>
                <a:srgbClr val="003658"/>
              </a:solidFill>
              <a:latin typeface="Calibri" pitchFamily="34" charset="0"/>
            </a:endParaRPr>
          </a:p>
          <a:p>
            <a:pPr marL="173038" indent="-173038">
              <a:spcBef>
                <a:spcPct val="20000"/>
              </a:spcBef>
              <a:buClr>
                <a:srgbClr val="0076BF"/>
              </a:buClr>
              <a:buFontTx/>
              <a:buChar char="•"/>
            </a:pPr>
            <a:r>
              <a:rPr lang="en-US" sz="2400" dirty="0" smtClean="0">
                <a:solidFill>
                  <a:srgbClr val="003658"/>
                </a:solidFill>
                <a:latin typeface="Calibri" pitchFamily="34" charset="0"/>
              </a:rPr>
              <a:t>Utilize </a:t>
            </a:r>
            <a:r>
              <a:rPr lang="en-US" sz="2400" dirty="0">
                <a:solidFill>
                  <a:srgbClr val="003658"/>
                </a:solidFill>
                <a:latin typeface="Calibri" pitchFamily="34" charset="0"/>
              </a:rPr>
              <a:t>Lifecycle Manager for test-DR environments</a:t>
            </a:r>
          </a:p>
          <a:p>
            <a:pPr marL="173038" indent="-173038">
              <a:spcBef>
                <a:spcPct val="20000"/>
              </a:spcBef>
              <a:buClr>
                <a:srgbClr val="0076BF"/>
              </a:buClr>
              <a:buFontTx/>
              <a:buChar char="•"/>
            </a:pPr>
            <a:r>
              <a:rPr lang="en-US" sz="2400" dirty="0">
                <a:solidFill>
                  <a:srgbClr val="003658"/>
                </a:solidFill>
                <a:latin typeface="Calibri" pitchFamily="34" charset="0"/>
              </a:rPr>
              <a:t>Develop Executive Financial Metrics</a:t>
            </a:r>
          </a:p>
          <a:p>
            <a:pPr marL="173038" indent="-173038">
              <a:spcBef>
                <a:spcPct val="20000"/>
              </a:spcBef>
              <a:buClr>
                <a:srgbClr val="0076BF"/>
              </a:buClr>
              <a:buFontTx/>
              <a:buChar char="•"/>
            </a:pPr>
            <a:r>
              <a:rPr lang="en-US" sz="2400" dirty="0">
                <a:solidFill>
                  <a:srgbClr val="003658"/>
                </a:solidFill>
                <a:latin typeface="Calibri" pitchFamily="34" charset="0"/>
              </a:rPr>
              <a:t>Consider other critical reporting cubes in </a:t>
            </a:r>
            <a:r>
              <a:rPr lang="en-US" sz="2400" dirty="0" err="1" smtClean="0">
                <a:solidFill>
                  <a:srgbClr val="003658"/>
                </a:solidFill>
                <a:latin typeface="Calibri" pitchFamily="34" charset="0"/>
              </a:rPr>
              <a:t>Essbase</a:t>
            </a:r>
            <a:r>
              <a:rPr lang="en-US" sz="2400" dirty="0" smtClean="0">
                <a:solidFill>
                  <a:srgbClr val="003658"/>
                </a:solidFill>
                <a:latin typeface="Calibri" pitchFamily="34" charset="0"/>
              </a:rPr>
              <a:t> leveraging EPMA existing dimensions and adding new ones as needed</a:t>
            </a:r>
            <a:endParaRPr lang="en-US" sz="2400" dirty="0">
              <a:solidFill>
                <a:srgbClr val="003658"/>
              </a:solidFill>
              <a:latin typeface="Calibri" pitchFamily="34" charset="0"/>
            </a:endParaRPr>
          </a:p>
          <a:p>
            <a:pPr marL="173038" indent="-173038">
              <a:spcBef>
                <a:spcPct val="20000"/>
              </a:spcBef>
              <a:buClr>
                <a:srgbClr val="0076BF"/>
              </a:buClr>
              <a:buFontTx/>
              <a:buChar char="•"/>
            </a:pPr>
            <a:r>
              <a:rPr lang="en-US" sz="2400" dirty="0" smtClean="0">
                <a:solidFill>
                  <a:srgbClr val="003658"/>
                </a:solidFill>
                <a:latin typeface="Calibri" pitchFamily="34" charset="0"/>
              </a:rPr>
              <a:t>Review </a:t>
            </a:r>
            <a:r>
              <a:rPr lang="en-US" sz="2400" dirty="0">
                <a:solidFill>
                  <a:srgbClr val="003658"/>
                </a:solidFill>
                <a:latin typeface="Calibri" pitchFamily="34" charset="0"/>
              </a:rPr>
              <a:t>Oracle Hyperion products HSF and IOP</a:t>
            </a:r>
          </a:p>
          <a:p>
            <a:pPr marL="173038" indent="-173038">
              <a:spcBef>
                <a:spcPct val="20000"/>
              </a:spcBef>
              <a:buClr>
                <a:srgbClr val="0076BF"/>
              </a:buClr>
            </a:pPr>
            <a:endParaRPr lang="en-US" sz="2400" dirty="0">
              <a:solidFill>
                <a:srgbClr val="003658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6F4910A-266F-4608-807D-98D97A55F69F}" type="datetime1">
              <a:rPr lang="en-US" smtClean="0"/>
              <a:pPr/>
              <a:t>1/14/2010</a:t>
            </a:fld>
            <a:endParaRPr 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-304800"/>
            <a:ext cx="9144000" cy="6705600"/>
          </a:xfrm>
          <a:prstGeom prst="rect">
            <a:avLst/>
          </a:prstGeom>
          <a:gradFill rotWithShape="1">
            <a:gsLst>
              <a:gs pos="0">
                <a:srgbClr val="0076BF"/>
              </a:gs>
              <a:gs pos="100000">
                <a:srgbClr val="002B4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914400" y="2057400"/>
            <a:ext cx="579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>
                <a:solidFill>
                  <a:schemeClr val="bg1"/>
                </a:solidFill>
              </a:rPr>
              <a:t/>
            </a:r>
            <a:br>
              <a:rPr lang="en-US" sz="2800" b="1">
                <a:solidFill>
                  <a:schemeClr val="bg1"/>
                </a:solidFill>
              </a:rPr>
            </a:br>
            <a:endParaRPr lang="en-US" sz="2800" b="1">
              <a:solidFill>
                <a:schemeClr val="bg1"/>
              </a:solidFill>
            </a:endParaRPr>
          </a:p>
        </p:txBody>
      </p:sp>
      <p:pic>
        <p:nvPicPr>
          <p:cNvPr id="23559" name="Picture 9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057400"/>
            <a:ext cx="456723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3352800" y="3124200"/>
            <a:ext cx="35562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dhananjay.pandit@coherent.com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2400" y="838200"/>
            <a:ext cx="3276600" cy="4572000"/>
          </a:xfrm>
          <a:prstGeom prst="roundRect">
            <a:avLst/>
          </a:prstGeom>
          <a:solidFill>
            <a:srgbClr val="F0F0F0"/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Oracle EBS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Single Global Instance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v 11.5.10 CU2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7 SOB, 40 Entities</a:t>
            </a:r>
          </a:p>
        </p:txBody>
      </p:sp>
      <p:sp>
        <p:nvSpPr>
          <p:cNvPr id="2" name="Round Single Corner Rectangle 1"/>
          <p:cNvSpPr/>
          <p:nvPr/>
        </p:nvSpPr>
        <p:spPr>
          <a:xfrm>
            <a:off x="685800" y="2438400"/>
            <a:ext cx="1066800" cy="533400"/>
          </a:xfrm>
          <a:prstGeom prst="round1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OM</a:t>
            </a:r>
          </a:p>
        </p:txBody>
      </p:sp>
      <p:sp>
        <p:nvSpPr>
          <p:cNvPr id="6" name="Round Single Corner Rectangle 5"/>
          <p:cNvSpPr/>
          <p:nvPr/>
        </p:nvSpPr>
        <p:spPr>
          <a:xfrm>
            <a:off x="685800" y="3124200"/>
            <a:ext cx="1066800" cy="533400"/>
          </a:xfrm>
          <a:prstGeom prst="round1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GL</a:t>
            </a:r>
          </a:p>
        </p:txBody>
      </p:sp>
      <p:sp>
        <p:nvSpPr>
          <p:cNvPr id="7" name="Round Single Corner Rectangle 6"/>
          <p:cNvSpPr/>
          <p:nvPr/>
        </p:nvSpPr>
        <p:spPr>
          <a:xfrm>
            <a:off x="685800" y="3810000"/>
            <a:ext cx="1066800" cy="533400"/>
          </a:xfrm>
          <a:prstGeom prst="round1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FA</a:t>
            </a:r>
          </a:p>
        </p:txBody>
      </p:sp>
      <p:sp>
        <p:nvSpPr>
          <p:cNvPr id="8" name="Round Single Corner Rectangle 7"/>
          <p:cNvSpPr/>
          <p:nvPr/>
        </p:nvSpPr>
        <p:spPr>
          <a:xfrm>
            <a:off x="685800" y="4495800"/>
            <a:ext cx="1066800" cy="533400"/>
          </a:xfrm>
          <a:prstGeom prst="round1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HR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91200" y="1828800"/>
            <a:ext cx="3124200" cy="3581400"/>
          </a:xfrm>
          <a:prstGeom prst="roundRect">
            <a:avLst/>
          </a:prstGeom>
          <a:solidFill>
            <a:srgbClr val="F0F0F0"/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EPMA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48400" y="2895600"/>
            <a:ext cx="685800" cy="381000"/>
          </a:xfrm>
          <a:prstGeom prst="rect">
            <a:avLst/>
          </a:prstGeom>
          <a:ln w="158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00800" y="3048000"/>
            <a:ext cx="685800" cy="381000"/>
          </a:xfrm>
          <a:prstGeom prst="rect">
            <a:avLst/>
          </a:prstGeom>
          <a:ln w="158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53200" y="3200400"/>
            <a:ext cx="685800" cy="381000"/>
          </a:xfrm>
          <a:prstGeom prst="rect">
            <a:avLst/>
          </a:prstGeom>
          <a:ln w="158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ound Single Corner Rectangle 13"/>
          <p:cNvSpPr/>
          <p:nvPr/>
        </p:nvSpPr>
        <p:spPr>
          <a:xfrm>
            <a:off x="7315200" y="2971800"/>
            <a:ext cx="1295400" cy="533400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Interface Tables</a:t>
            </a:r>
          </a:p>
        </p:txBody>
      </p:sp>
      <p:sp>
        <p:nvSpPr>
          <p:cNvPr id="15" name="Cube 14"/>
          <p:cNvSpPr/>
          <p:nvPr/>
        </p:nvSpPr>
        <p:spPr>
          <a:xfrm>
            <a:off x="6477000" y="3962400"/>
            <a:ext cx="685800" cy="533400"/>
          </a:xfrm>
          <a:prstGeom prst="cube">
            <a:avLst/>
          </a:prstGeom>
          <a:ln w="158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ound Single Corner Rectangle 16"/>
          <p:cNvSpPr/>
          <p:nvPr/>
        </p:nvSpPr>
        <p:spPr>
          <a:xfrm>
            <a:off x="7315200" y="3962400"/>
            <a:ext cx="1371600" cy="533400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Dimensional Model Meta Data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324600" y="5029200"/>
            <a:ext cx="381000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05600" y="5029200"/>
            <a:ext cx="381000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 Single Corner Rectangle 22"/>
          <p:cNvSpPr/>
          <p:nvPr/>
        </p:nvSpPr>
        <p:spPr>
          <a:xfrm>
            <a:off x="7315200" y="4800600"/>
            <a:ext cx="1676400" cy="381000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Task &amp; Job Scheduler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752600" y="2743200"/>
            <a:ext cx="381000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 Single Corner Rectangle 24"/>
          <p:cNvSpPr/>
          <p:nvPr/>
        </p:nvSpPr>
        <p:spPr>
          <a:xfrm>
            <a:off x="2209800" y="2590800"/>
            <a:ext cx="1295400" cy="304800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BBB</a:t>
            </a:r>
          </a:p>
        </p:txBody>
      </p:sp>
      <p:sp>
        <p:nvSpPr>
          <p:cNvPr id="26" name="Round Single Corner Rectangle 25"/>
          <p:cNvSpPr/>
          <p:nvPr/>
        </p:nvSpPr>
        <p:spPr>
          <a:xfrm>
            <a:off x="2209800" y="3200400"/>
            <a:ext cx="1295400" cy="304800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Financials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752600" y="3352800"/>
            <a:ext cx="381000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52600" y="4038600"/>
            <a:ext cx="381000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752600" y="4800600"/>
            <a:ext cx="381000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 Single Corner Rectangle 30"/>
          <p:cNvSpPr/>
          <p:nvPr/>
        </p:nvSpPr>
        <p:spPr>
          <a:xfrm>
            <a:off x="2209800" y="3886200"/>
            <a:ext cx="1295400" cy="304800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Depreciation</a:t>
            </a:r>
          </a:p>
        </p:txBody>
      </p:sp>
      <p:sp>
        <p:nvSpPr>
          <p:cNvPr id="32" name="Round Single Corner Rectangle 31"/>
          <p:cNvSpPr/>
          <p:nvPr/>
        </p:nvSpPr>
        <p:spPr>
          <a:xfrm>
            <a:off x="2209800" y="4648200"/>
            <a:ext cx="1295400" cy="304800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Headcount</a:t>
            </a:r>
          </a:p>
        </p:txBody>
      </p:sp>
      <p:sp>
        <p:nvSpPr>
          <p:cNvPr id="35" name="Oval 34"/>
          <p:cNvSpPr/>
          <p:nvPr/>
        </p:nvSpPr>
        <p:spPr>
          <a:xfrm>
            <a:off x="3733800" y="3581400"/>
            <a:ext cx="1676400" cy="914400"/>
          </a:xfrm>
          <a:prstGeom prst="ellipse">
            <a:avLst/>
          </a:prstGeom>
          <a:ln>
            <a:solidFill>
              <a:schemeClr val="accent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>
              <a:defRPr/>
            </a:pPr>
            <a:r>
              <a:rPr lang="en-US" sz="1400" dirty="0"/>
              <a:t>Data Feed</a:t>
            </a:r>
          </a:p>
          <a:p>
            <a:pPr algn="ctr">
              <a:defRPr/>
            </a:pPr>
            <a:r>
              <a:rPr lang="en-US" sz="1400" dirty="0"/>
              <a:t>DB Links</a:t>
            </a:r>
          </a:p>
        </p:txBody>
      </p:sp>
      <p:cxnSp>
        <p:nvCxnSpPr>
          <p:cNvPr id="36" name="Straight Connector 35"/>
          <p:cNvCxnSpPr>
            <a:endCxn id="0" idx="1"/>
          </p:cNvCxnSpPr>
          <p:nvPr/>
        </p:nvCxnSpPr>
        <p:spPr>
          <a:xfrm>
            <a:off x="3048000" y="3352800"/>
            <a:ext cx="931863" cy="36195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0" idx="2"/>
          </p:cNvCxnSpPr>
          <p:nvPr/>
        </p:nvCxnSpPr>
        <p:spPr>
          <a:xfrm>
            <a:off x="3276600" y="4038600"/>
            <a:ext cx="457200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0" idx="3"/>
          </p:cNvCxnSpPr>
          <p:nvPr/>
        </p:nvCxnSpPr>
        <p:spPr>
          <a:xfrm flipV="1">
            <a:off x="3200400" y="4362450"/>
            <a:ext cx="779463" cy="43815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35" idx="6"/>
            <a:endCxn id="11" idx="1"/>
          </p:cNvCxnSpPr>
          <p:nvPr/>
        </p:nvCxnSpPr>
        <p:spPr>
          <a:xfrm flipV="1">
            <a:off x="5410200" y="3086100"/>
            <a:ext cx="838200" cy="952500"/>
          </a:xfrm>
          <a:prstGeom prst="bentConnector3">
            <a:avLst>
              <a:gd name="adj1" fmla="val 65717"/>
            </a:avLst>
          </a:prstGeom>
          <a:ln w="25400">
            <a:solidFill>
              <a:schemeClr val="bg2">
                <a:lumMod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733800" y="2286000"/>
            <a:ext cx="6858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15875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810000" y="2362200"/>
            <a:ext cx="6858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15875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886200" y="2438400"/>
            <a:ext cx="6858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15875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ound Single Corner Rectangle 54"/>
          <p:cNvSpPr/>
          <p:nvPr/>
        </p:nvSpPr>
        <p:spPr>
          <a:xfrm>
            <a:off x="3505200" y="1752600"/>
            <a:ext cx="1295400" cy="609600"/>
          </a:xfrm>
          <a:prstGeom prst="round1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BBB Reporting </a:t>
            </a:r>
            <a:r>
              <a:rPr lang="en-US" sz="1100" dirty="0" err="1">
                <a:solidFill>
                  <a:schemeClr val="tx1"/>
                </a:solidFill>
              </a:rPr>
              <a:t>Datamarts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2743200" y="2743200"/>
            <a:ext cx="914400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3810000" y="3200400"/>
            <a:ext cx="762000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3962400" y="5334000"/>
            <a:ext cx="1219200" cy="5334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Concurrent Process</a:t>
            </a:r>
          </a:p>
        </p:txBody>
      </p:sp>
      <p:cxnSp>
        <p:nvCxnSpPr>
          <p:cNvPr id="67" name="Straight Connector 66"/>
          <p:cNvCxnSpPr>
            <a:stCxn id="66" idx="0"/>
            <a:endCxn id="0" idx="4"/>
          </p:cNvCxnSpPr>
          <p:nvPr/>
        </p:nvCxnSpPr>
        <p:spPr>
          <a:xfrm rot="5400000" flipH="1" flipV="1">
            <a:off x="4152900" y="4914900"/>
            <a:ext cx="838200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4800600" y="2286000"/>
            <a:ext cx="6858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158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953000" y="2438400"/>
            <a:ext cx="6858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15875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Round Single Corner Rectangle 78"/>
          <p:cNvSpPr/>
          <p:nvPr/>
        </p:nvSpPr>
        <p:spPr>
          <a:xfrm>
            <a:off x="4495800" y="1752600"/>
            <a:ext cx="1295400" cy="609600"/>
          </a:xfrm>
          <a:prstGeom prst="round1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Mapping </a:t>
            </a:r>
          </a:p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Tables</a:t>
            </a:r>
          </a:p>
        </p:txBody>
      </p:sp>
      <p:cxnSp>
        <p:nvCxnSpPr>
          <p:cNvPr id="84" name="Straight Connector 83"/>
          <p:cNvCxnSpPr/>
          <p:nvPr/>
        </p:nvCxnSpPr>
        <p:spPr>
          <a:xfrm rot="5400000">
            <a:off x="4648200" y="3200400"/>
            <a:ext cx="762000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ounded Rectangle 92"/>
          <p:cNvSpPr/>
          <p:nvPr/>
        </p:nvSpPr>
        <p:spPr>
          <a:xfrm>
            <a:off x="4648200" y="1219200"/>
            <a:ext cx="990600" cy="3048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QV UI</a:t>
            </a:r>
          </a:p>
        </p:txBody>
      </p:sp>
      <p:cxnSp>
        <p:nvCxnSpPr>
          <p:cNvPr id="94" name="Straight Connector 93"/>
          <p:cNvCxnSpPr>
            <a:stCxn id="93" idx="2"/>
            <a:endCxn id="79" idx="0"/>
          </p:cNvCxnSpPr>
          <p:nvPr/>
        </p:nvCxnSpPr>
        <p:spPr>
          <a:xfrm rot="5400000">
            <a:off x="5029201" y="1638300"/>
            <a:ext cx="228600" cy="3175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57200" y="152400"/>
            <a:ext cx="8221663" cy="371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Hyperion EPM Architecture</a:t>
            </a: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593725" y="4159250"/>
            <a:ext cx="4225925" cy="1000125"/>
          </a:xfrm>
          <a:prstGeom prst="roundRect">
            <a:avLst/>
          </a:prstGeom>
          <a:solidFill>
            <a:srgbClr val="F0F0F0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81025" y="1846263"/>
            <a:ext cx="4122738" cy="998537"/>
          </a:xfrm>
          <a:prstGeom prst="roundRect">
            <a:avLst/>
          </a:prstGeom>
          <a:solidFill>
            <a:srgbClr val="F0F0F0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0" y="1066800"/>
            <a:ext cx="4572000" cy="457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Data Feed</a:t>
            </a:r>
          </a:p>
        </p:txBody>
      </p:sp>
      <p:sp>
        <p:nvSpPr>
          <p:cNvPr id="2" name="Round Single Corner Rectangle 1"/>
          <p:cNvSpPr/>
          <p:nvPr/>
        </p:nvSpPr>
        <p:spPr>
          <a:xfrm>
            <a:off x="838200" y="2057400"/>
            <a:ext cx="838200" cy="533400"/>
          </a:xfrm>
          <a:prstGeom prst="round1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Clear &amp; Reload Data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10200" y="1219200"/>
            <a:ext cx="3276600" cy="2971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38800" y="4374396"/>
            <a:ext cx="1143000" cy="6858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HFM</a:t>
            </a:r>
          </a:p>
          <a:p>
            <a:pPr algn="ctr">
              <a:defRPr/>
            </a:pPr>
            <a:r>
              <a:rPr lang="en-US" sz="1200" dirty="0"/>
              <a:t>Consolidation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38800" y="2133600"/>
            <a:ext cx="14478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Planning </a:t>
            </a:r>
            <a:r>
              <a:rPr lang="en-US" sz="1600" dirty="0" err="1"/>
              <a:t>Essbase</a:t>
            </a:r>
            <a:endParaRPr lang="en-US" sz="1600" dirty="0"/>
          </a:p>
          <a:p>
            <a:pPr>
              <a:defRPr/>
            </a:pPr>
            <a:r>
              <a:rPr lang="en-US" sz="1200" dirty="0"/>
              <a:t>        Forecast</a:t>
            </a:r>
          </a:p>
          <a:p>
            <a:pPr>
              <a:defRPr/>
            </a:pPr>
            <a:r>
              <a:rPr lang="en-US" sz="1200" dirty="0"/>
              <a:t>        Budget</a:t>
            </a:r>
          </a:p>
        </p:txBody>
      </p:sp>
      <p:sp>
        <p:nvSpPr>
          <p:cNvPr id="14" name="Round Single Corner Rectangle 13"/>
          <p:cNvSpPr/>
          <p:nvPr/>
        </p:nvSpPr>
        <p:spPr>
          <a:xfrm>
            <a:off x="7848600" y="1371600"/>
            <a:ext cx="914400" cy="533400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BBB/SPC</a:t>
            </a:r>
          </a:p>
        </p:txBody>
      </p:sp>
      <p:sp>
        <p:nvSpPr>
          <p:cNvPr id="15" name="Cube 14"/>
          <p:cNvSpPr/>
          <p:nvPr/>
        </p:nvSpPr>
        <p:spPr>
          <a:xfrm>
            <a:off x="7391400" y="1447800"/>
            <a:ext cx="457200" cy="381000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ound Single Corner Rectangle 22"/>
          <p:cNvSpPr/>
          <p:nvPr/>
        </p:nvSpPr>
        <p:spPr>
          <a:xfrm>
            <a:off x="6858000" y="4343400"/>
            <a:ext cx="1676400" cy="914400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15888" indent="-115888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</a:rPr>
              <a:t>Review results</a:t>
            </a:r>
          </a:p>
          <a:p>
            <a:pPr marL="115888" indent="-115888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</a:rPr>
              <a:t>Submit</a:t>
            </a:r>
          </a:p>
          <a:p>
            <a:pPr marL="115888" indent="-115888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</a:rPr>
              <a:t>Eliminations</a:t>
            </a:r>
          </a:p>
          <a:p>
            <a:pPr marL="115888" indent="-115888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</a:rPr>
              <a:t>Top Side JE</a:t>
            </a:r>
          </a:p>
          <a:p>
            <a:pPr marL="115888" indent="-115888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</a:rPr>
              <a:t>Reporting</a:t>
            </a:r>
          </a:p>
        </p:txBody>
      </p:sp>
      <p:cxnSp>
        <p:nvCxnSpPr>
          <p:cNvPr id="24" name="Straight Connector 23"/>
          <p:cNvCxnSpPr>
            <a:endCxn id="45" idx="1"/>
          </p:cNvCxnSpPr>
          <p:nvPr/>
        </p:nvCxnSpPr>
        <p:spPr>
          <a:xfrm>
            <a:off x="1676400" y="2324100"/>
            <a:ext cx="533400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 Single Corner Rectangle 44"/>
          <p:cNvSpPr/>
          <p:nvPr/>
        </p:nvSpPr>
        <p:spPr>
          <a:xfrm>
            <a:off x="2209800" y="2057400"/>
            <a:ext cx="838200" cy="533400"/>
          </a:xfrm>
          <a:prstGeom prst="round1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Data Synch</a:t>
            </a:r>
          </a:p>
        </p:txBody>
      </p:sp>
      <p:cxnSp>
        <p:nvCxnSpPr>
          <p:cNvPr id="49" name="Straight Connector 48"/>
          <p:cNvCxnSpPr>
            <a:stCxn id="45" idx="3"/>
            <a:endCxn id="46" idx="1"/>
          </p:cNvCxnSpPr>
          <p:nvPr/>
        </p:nvCxnSpPr>
        <p:spPr>
          <a:xfrm>
            <a:off x="3048000" y="2324100"/>
            <a:ext cx="533400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 Single Corner Rectangle 58"/>
          <p:cNvSpPr/>
          <p:nvPr/>
        </p:nvSpPr>
        <p:spPr>
          <a:xfrm>
            <a:off x="838200" y="4419600"/>
            <a:ext cx="838200" cy="533400"/>
          </a:xfrm>
          <a:prstGeom prst="round1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Data Synch</a:t>
            </a:r>
          </a:p>
        </p:txBody>
      </p:sp>
      <p:cxnSp>
        <p:nvCxnSpPr>
          <p:cNvPr id="60" name="Straight Connector 59"/>
          <p:cNvCxnSpPr>
            <a:stCxn id="59" idx="3"/>
            <a:endCxn id="61" idx="1"/>
          </p:cNvCxnSpPr>
          <p:nvPr/>
        </p:nvCxnSpPr>
        <p:spPr>
          <a:xfrm>
            <a:off x="1676400" y="4686300"/>
            <a:ext cx="533400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 Single Corner Rectangle 60"/>
          <p:cNvSpPr/>
          <p:nvPr/>
        </p:nvSpPr>
        <p:spPr>
          <a:xfrm>
            <a:off x="2209800" y="4419600"/>
            <a:ext cx="838200" cy="533400"/>
          </a:xfrm>
          <a:prstGeom prst="round1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Calc</a:t>
            </a:r>
          </a:p>
        </p:txBody>
      </p:sp>
      <p:cxnSp>
        <p:nvCxnSpPr>
          <p:cNvPr id="63" name="Straight Connector 62"/>
          <p:cNvCxnSpPr>
            <a:stCxn id="61" idx="3"/>
            <a:endCxn id="62" idx="1"/>
          </p:cNvCxnSpPr>
          <p:nvPr/>
        </p:nvCxnSpPr>
        <p:spPr>
          <a:xfrm>
            <a:off x="3048000" y="4686300"/>
            <a:ext cx="457200" cy="1588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lowchart: Terminator 67"/>
          <p:cNvSpPr/>
          <p:nvPr/>
        </p:nvSpPr>
        <p:spPr>
          <a:xfrm>
            <a:off x="838200" y="3276600"/>
            <a:ext cx="3657600" cy="457200"/>
          </a:xfrm>
          <a:prstGeom prst="flowChartTerminator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Concurrent Process</a:t>
            </a:r>
          </a:p>
        </p:txBody>
      </p:sp>
      <p:sp>
        <p:nvSpPr>
          <p:cNvPr id="69" name="Round Single Corner Rectangle 68"/>
          <p:cNvSpPr/>
          <p:nvPr/>
        </p:nvSpPr>
        <p:spPr>
          <a:xfrm>
            <a:off x="7848600" y="1905000"/>
            <a:ext cx="914400" cy="533400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P/L</a:t>
            </a:r>
          </a:p>
        </p:txBody>
      </p:sp>
      <p:sp>
        <p:nvSpPr>
          <p:cNvPr id="72" name="Cube 71"/>
          <p:cNvSpPr/>
          <p:nvPr/>
        </p:nvSpPr>
        <p:spPr>
          <a:xfrm>
            <a:off x="7391400" y="1981200"/>
            <a:ext cx="457200" cy="381000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Round Single Corner Rectangle 72"/>
          <p:cNvSpPr/>
          <p:nvPr/>
        </p:nvSpPr>
        <p:spPr>
          <a:xfrm>
            <a:off x="7848600" y="2438400"/>
            <a:ext cx="914400" cy="533400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B/S</a:t>
            </a:r>
          </a:p>
        </p:txBody>
      </p:sp>
      <p:sp>
        <p:nvSpPr>
          <p:cNvPr id="74" name="Cube 73"/>
          <p:cNvSpPr/>
          <p:nvPr/>
        </p:nvSpPr>
        <p:spPr>
          <a:xfrm>
            <a:off x="7391400" y="2514600"/>
            <a:ext cx="457200" cy="381000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Round Single Corner Rectangle 74"/>
          <p:cNvSpPr/>
          <p:nvPr/>
        </p:nvSpPr>
        <p:spPr>
          <a:xfrm>
            <a:off x="7848600" y="2971800"/>
            <a:ext cx="914400" cy="533400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 err="1">
                <a:solidFill>
                  <a:schemeClr val="tx1"/>
                </a:solidFill>
              </a:rPr>
              <a:t>Capex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6" name="Cube 75"/>
          <p:cNvSpPr/>
          <p:nvPr/>
        </p:nvSpPr>
        <p:spPr>
          <a:xfrm>
            <a:off x="7391400" y="3048000"/>
            <a:ext cx="457200" cy="381000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Round Single Corner Rectangle 76"/>
          <p:cNvSpPr/>
          <p:nvPr/>
        </p:nvSpPr>
        <p:spPr>
          <a:xfrm>
            <a:off x="7848600" y="3505200"/>
            <a:ext cx="914400" cy="533400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WF</a:t>
            </a:r>
          </a:p>
        </p:txBody>
      </p:sp>
      <p:sp>
        <p:nvSpPr>
          <p:cNvPr id="78" name="Cube 77"/>
          <p:cNvSpPr/>
          <p:nvPr/>
        </p:nvSpPr>
        <p:spPr>
          <a:xfrm>
            <a:off x="7391400" y="3581400"/>
            <a:ext cx="457200" cy="381000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Right Arrow 79"/>
          <p:cNvSpPr/>
          <p:nvPr/>
        </p:nvSpPr>
        <p:spPr>
          <a:xfrm>
            <a:off x="4419600" y="2124075"/>
            <a:ext cx="1219200" cy="388938"/>
          </a:xfrm>
          <a:prstGeom prst="rightArrow">
            <a:avLst>
              <a:gd name="adj1" fmla="val 50484"/>
              <a:gd name="adj2" fmla="val 103027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Right Arrow 80"/>
          <p:cNvSpPr/>
          <p:nvPr/>
        </p:nvSpPr>
        <p:spPr>
          <a:xfrm>
            <a:off x="4679950" y="4489450"/>
            <a:ext cx="958850" cy="385763"/>
          </a:xfrm>
          <a:prstGeom prst="rightArrow">
            <a:avLst>
              <a:gd name="adj1" fmla="val 50484"/>
              <a:gd name="adj2" fmla="val 103027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Round Single Corner Rectangle 61"/>
          <p:cNvSpPr/>
          <p:nvPr/>
        </p:nvSpPr>
        <p:spPr>
          <a:xfrm>
            <a:off x="3505200" y="4419600"/>
            <a:ext cx="1295400" cy="533400"/>
          </a:xfrm>
          <a:prstGeom prst="round1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anchor="ctr"/>
          <a:lstStyle/>
          <a:p>
            <a:pPr algn="ctr">
              <a:defRPr/>
            </a:pPr>
            <a:r>
              <a:rPr lang="en-US" sz="1400" dirty="0"/>
              <a:t>Consolidation</a:t>
            </a:r>
          </a:p>
        </p:txBody>
      </p:sp>
      <p:sp>
        <p:nvSpPr>
          <p:cNvPr id="46" name="Round Single Corner Rectangle 45"/>
          <p:cNvSpPr/>
          <p:nvPr/>
        </p:nvSpPr>
        <p:spPr>
          <a:xfrm>
            <a:off x="3581400" y="2057400"/>
            <a:ext cx="838200" cy="533400"/>
          </a:xfrm>
          <a:prstGeom prst="round1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Calc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1000" y="152400"/>
            <a:ext cx="8221663" cy="371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Hyperion EPM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Architecture </a:t>
            </a: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4787900"/>
            <a:ext cx="7924800" cy="596900"/>
          </a:xfrm>
          <a:noFill/>
        </p:spPr>
        <p:txBody>
          <a:bodyPr/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Month End Close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6170613" cy="609600"/>
          </a:xfrm>
          <a:noFill/>
        </p:spPr>
        <p:txBody>
          <a:bodyPr lIns="0" tIns="0" rIns="0" bIns="0"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b="1" dirty="0" smtClean="0">
                <a:solidFill>
                  <a:srgbClr val="005A92"/>
                </a:solidFill>
              </a:rPr>
              <a:t>Period Close Process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422525" y="1219200"/>
            <a:ext cx="603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ea typeface="ＭＳ Ｐゴシック"/>
              <a:cs typeface="ＭＳ Ｐゴシック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62000" y="1012645"/>
            <a:ext cx="7315199" cy="1751744"/>
            <a:chOff x="762000" y="1012645"/>
            <a:chExt cx="7315199" cy="1751744"/>
          </a:xfrm>
        </p:grpSpPr>
        <p:sp>
          <p:nvSpPr>
            <p:cNvPr id="14" name="Freeform 13"/>
            <p:cNvSpPr/>
            <p:nvPr/>
          </p:nvSpPr>
          <p:spPr>
            <a:xfrm>
              <a:off x="762000" y="1012645"/>
              <a:ext cx="1226221" cy="1751744"/>
            </a:xfrm>
            <a:custGeom>
              <a:avLst/>
              <a:gdLst>
                <a:gd name="connsiteX0" fmla="*/ 0 w 1751743"/>
                <a:gd name="connsiteY0" fmla="*/ 0 h 1226220"/>
                <a:gd name="connsiteX1" fmla="*/ 1138633 w 1751743"/>
                <a:gd name="connsiteY1" fmla="*/ 0 h 1226220"/>
                <a:gd name="connsiteX2" fmla="*/ 1751743 w 1751743"/>
                <a:gd name="connsiteY2" fmla="*/ 613110 h 1226220"/>
                <a:gd name="connsiteX3" fmla="*/ 1138633 w 1751743"/>
                <a:gd name="connsiteY3" fmla="*/ 1226220 h 1226220"/>
                <a:gd name="connsiteX4" fmla="*/ 0 w 1751743"/>
                <a:gd name="connsiteY4" fmla="*/ 1226220 h 1226220"/>
                <a:gd name="connsiteX5" fmla="*/ 613110 w 1751743"/>
                <a:gd name="connsiteY5" fmla="*/ 613110 h 1226220"/>
                <a:gd name="connsiteX6" fmla="*/ 0 w 1751743"/>
                <a:gd name="connsiteY6" fmla="*/ 0 h 122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1743" h="1226220">
                  <a:moveTo>
                    <a:pt x="1751742" y="0"/>
                  </a:moveTo>
                  <a:lnTo>
                    <a:pt x="1751742" y="797043"/>
                  </a:lnTo>
                  <a:lnTo>
                    <a:pt x="875872" y="1226220"/>
                  </a:lnTo>
                  <a:lnTo>
                    <a:pt x="1" y="797043"/>
                  </a:lnTo>
                  <a:lnTo>
                    <a:pt x="1" y="0"/>
                  </a:lnTo>
                  <a:lnTo>
                    <a:pt x="875872" y="429177"/>
                  </a:lnTo>
                  <a:lnTo>
                    <a:pt x="1751742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6" tIns="621365" rIns="8255" bIns="62136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Pre-Close (Friday)</a:t>
              </a:r>
              <a:endParaRPr lang="en-US" sz="1300" kern="12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988220" y="1012646"/>
              <a:ext cx="6088979" cy="1138633"/>
            </a:xfrm>
            <a:custGeom>
              <a:avLst/>
              <a:gdLst>
                <a:gd name="connsiteX0" fmla="*/ 189776 w 1138633"/>
                <a:gd name="connsiteY0" fmla="*/ 0 h 6088979"/>
                <a:gd name="connsiteX1" fmla="*/ 948857 w 1138633"/>
                <a:gd name="connsiteY1" fmla="*/ 0 h 6088979"/>
                <a:gd name="connsiteX2" fmla="*/ 1083049 w 1138633"/>
                <a:gd name="connsiteY2" fmla="*/ 55584 h 6088979"/>
                <a:gd name="connsiteX3" fmla="*/ 1138633 w 1138633"/>
                <a:gd name="connsiteY3" fmla="*/ 189776 h 6088979"/>
                <a:gd name="connsiteX4" fmla="*/ 1138633 w 1138633"/>
                <a:gd name="connsiteY4" fmla="*/ 6088979 h 6088979"/>
                <a:gd name="connsiteX5" fmla="*/ 1138633 w 1138633"/>
                <a:gd name="connsiteY5" fmla="*/ 6088979 h 6088979"/>
                <a:gd name="connsiteX6" fmla="*/ 1138633 w 1138633"/>
                <a:gd name="connsiteY6" fmla="*/ 6088979 h 6088979"/>
                <a:gd name="connsiteX7" fmla="*/ 0 w 1138633"/>
                <a:gd name="connsiteY7" fmla="*/ 6088979 h 6088979"/>
                <a:gd name="connsiteX8" fmla="*/ 0 w 1138633"/>
                <a:gd name="connsiteY8" fmla="*/ 6088979 h 6088979"/>
                <a:gd name="connsiteX9" fmla="*/ 0 w 1138633"/>
                <a:gd name="connsiteY9" fmla="*/ 6088979 h 6088979"/>
                <a:gd name="connsiteX10" fmla="*/ 0 w 1138633"/>
                <a:gd name="connsiteY10" fmla="*/ 189776 h 6088979"/>
                <a:gd name="connsiteX11" fmla="*/ 55584 w 1138633"/>
                <a:gd name="connsiteY11" fmla="*/ 55584 h 6088979"/>
                <a:gd name="connsiteX12" fmla="*/ 189776 w 1138633"/>
                <a:gd name="connsiteY12" fmla="*/ 0 h 6088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633" h="6088979">
                  <a:moveTo>
                    <a:pt x="1138633" y="1014852"/>
                  </a:moveTo>
                  <a:lnTo>
                    <a:pt x="1138633" y="5074127"/>
                  </a:lnTo>
                  <a:cubicBezTo>
                    <a:pt x="1138633" y="5343283"/>
                    <a:pt x="1134894" y="5601413"/>
                    <a:pt x="1128239" y="5791734"/>
                  </a:cubicBezTo>
                  <a:cubicBezTo>
                    <a:pt x="1121584" y="5982056"/>
                    <a:pt x="1112557" y="6088976"/>
                    <a:pt x="1103145" y="6088976"/>
                  </a:cubicBezTo>
                  <a:lnTo>
                    <a:pt x="0" y="6088976"/>
                  </a:lnTo>
                  <a:lnTo>
                    <a:pt x="0" y="6088976"/>
                  </a:lnTo>
                  <a:lnTo>
                    <a:pt x="0" y="608897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103145" y="3"/>
                  </a:lnTo>
                  <a:cubicBezTo>
                    <a:pt x="1112557" y="3"/>
                    <a:pt x="1121584" y="106923"/>
                    <a:pt x="1128239" y="297245"/>
                  </a:cubicBezTo>
                  <a:cubicBezTo>
                    <a:pt x="1134894" y="487566"/>
                    <a:pt x="1138633" y="745696"/>
                    <a:pt x="1138633" y="1014852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7" tIns="67012" rIns="67012" bIns="67014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Metadata Sync Process (mostly new accounts)</a:t>
              </a:r>
              <a:endParaRPr lang="en-US" sz="1800" kern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Enter Currency Rates, Open Period, Start Phase in HFM</a:t>
              </a:r>
              <a:endParaRPr lang="en-US" sz="1800" kern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Update EBS GL Daily &amp; Month-end rates                                  </a:t>
              </a:r>
              <a:r>
                <a:rPr lang="en-US" sz="1400" kern="1200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(EBS process reads Rates entered in HFM)</a:t>
              </a:r>
              <a:endParaRPr lang="en-US" sz="1400" kern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4980" y="2585915"/>
            <a:ext cx="7315199" cy="1751744"/>
            <a:chOff x="754980" y="2585915"/>
            <a:chExt cx="7315199" cy="1751744"/>
          </a:xfrm>
        </p:grpSpPr>
        <p:sp>
          <p:nvSpPr>
            <p:cNvPr id="16" name="Freeform 15"/>
            <p:cNvSpPr/>
            <p:nvPr/>
          </p:nvSpPr>
          <p:spPr>
            <a:xfrm>
              <a:off x="754980" y="2585915"/>
              <a:ext cx="1226221" cy="1751744"/>
            </a:xfrm>
            <a:custGeom>
              <a:avLst/>
              <a:gdLst>
                <a:gd name="connsiteX0" fmla="*/ 0 w 1751743"/>
                <a:gd name="connsiteY0" fmla="*/ 0 h 1226220"/>
                <a:gd name="connsiteX1" fmla="*/ 1138633 w 1751743"/>
                <a:gd name="connsiteY1" fmla="*/ 0 h 1226220"/>
                <a:gd name="connsiteX2" fmla="*/ 1751743 w 1751743"/>
                <a:gd name="connsiteY2" fmla="*/ 613110 h 1226220"/>
                <a:gd name="connsiteX3" fmla="*/ 1138633 w 1751743"/>
                <a:gd name="connsiteY3" fmla="*/ 1226220 h 1226220"/>
                <a:gd name="connsiteX4" fmla="*/ 0 w 1751743"/>
                <a:gd name="connsiteY4" fmla="*/ 1226220 h 1226220"/>
                <a:gd name="connsiteX5" fmla="*/ 613110 w 1751743"/>
                <a:gd name="connsiteY5" fmla="*/ 613110 h 1226220"/>
                <a:gd name="connsiteX6" fmla="*/ 0 w 1751743"/>
                <a:gd name="connsiteY6" fmla="*/ 0 h 122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1743" h="1226220">
                  <a:moveTo>
                    <a:pt x="1751742" y="0"/>
                  </a:moveTo>
                  <a:lnTo>
                    <a:pt x="1751742" y="797043"/>
                  </a:lnTo>
                  <a:lnTo>
                    <a:pt x="875872" y="1226220"/>
                  </a:lnTo>
                  <a:lnTo>
                    <a:pt x="1" y="797043"/>
                  </a:lnTo>
                  <a:lnTo>
                    <a:pt x="1" y="0"/>
                  </a:lnTo>
                  <a:lnTo>
                    <a:pt x="875872" y="429177"/>
                  </a:lnTo>
                  <a:lnTo>
                    <a:pt x="1751742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6" tIns="621365" rIns="8255" bIns="62136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Automated Close  (Sunday)</a:t>
              </a:r>
              <a:endParaRPr lang="en-US" sz="1300" kern="1200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981200" y="2585917"/>
              <a:ext cx="6088979" cy="1138633"/>
            </a:xfrm>
            <a:custGeom>
              <a:avLst/>
              <a:gdLst>
                <a:gd name="connsiteX0" fmla="*/ 189776 w 1138633"/>
                <a:gd name="connsiteY0" fmla="*/ 0 h 6088979"/>
                <a:gd name="connsiteX1" fmla="*/ 948857 w 1138633"/>
                <a:gd name="connsiteY1" fmla="*/ 0 h 6088979"/>
                <a:gd name="connsiteX2" fmla="*/ 1083049 w 1138633"/>
                <a:gd name="connsiteY2" fmla="*/ 55584 h 6088979"/>
                <a:gd name="connsiteX3" fmla="*/ 1138633 w 1138633"/>
                <a:gd name="connsiteY3" fmla="*/ 189776 h 6088979"/>
                <a:gd name="connsiteX4" fmla="*/ 1138633 w 1138633"/>
                <a:gd name="connsiteY4" fmla="*/ 6088979 h 6088979"/>
                <a:gd name="connsiteX5" fmla="*/ 1138633 w 1138633"/>
                <a:gd name="connsiteY5" fmla="*/ 6088979 h 6088979"/>
                <a:gd name="connsiteX6" fmla="*/ 1138633 w 1138633"/>
                <a:gd name="connsiteY6" fmla="*/ 6088979 h 6088979"/>
                <a:gd name="connsiteX7" fmla="*/ 0 w 1138633"/>
                <a:gd name="connsiteY7" fmla="*/ 6088979 h 6088979"/>
                <a:gd name="connsiteX8" fmla="*/ 0 w 1138633"/>
                <a:gd name="connsiteY8" fmla="*/ 6088979 h 6088979"/>
                <a:gd name="connsiteX9" fmla="*/ 0 w 1138633"/>
                <a:gd name="connsiteY9" fmla="*/ 6088979 h 6088979"/>
                <a:gd name="connsiteX10" fmla="*/ 0 w 1138633"/>
                <a:gd name="connsiteY10" fmla="*/ 189776 h 6088979"/>
                <a:gd name="connsiteX11" fmla="*/ 55584 w 1138633"/>
                <a:gd name="connsiteY11" fmla="*/ 55584 h 6088979"/>
                <a:gd name="connsiteX12" fmla="*/ 189776 w 1138633"/>
                <a:gd name="connsiteY12" fmla="*/ 0 h 6088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633" h="6088979">
                  <a:moveTo>
                    <a:pt x="1138633" y="1014852"/>
                  </a:moveTo>
                  <a:lnTo>
                    <a:pt x="1138633" y="5074127"/>
                  </a:lnTo>
                  <a:cubicBezTo>
                    <a:pt x="1138633" y="5343283"/>
                    <a:pt x="1134894" y="5601413"/>
                    <a:pt x="1128239" y="5791734"/>
                  </a:cubicBezTo>
                  <a:cubicBezTo>
                    <a:pt x="1121584" y="5982056"/>
                    <a:pt x="1112557" y="6088976"/>
                    <a:pt x="1103145" y="6088976"/>
                  </a:cubicBezTo>
                  <a:lnTo>
                    <a:pt x="0" y="6088976"/>
                  </a:lnTo>
                  <a:lnTo>
                    <a:pt x="0" y="6088976"/>
                  </a:lnTo>
                  <a:lnTo>
                    <a:pt x="0" y="608897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103145" y="3"/>
                  </a:lnTo>
                  <a:cubicBezTo>
                    <a:pt x="1112557" y="3"/>
                    <a:pt x="1121584" y="106923"/>
                    <a:pt x="1128239" y="297245"/>
                  </a:cubicBezTo>
                  <a:cubicBezTo>
                    <a:pt x="1134894" y="487566"/>
                    <a:pt x="1138633" y="745696"/>
                    <a:pt x="1138633" y="1014852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7" tIns="67012" rIns="67012" bIns="67014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E-Business Suite Sub-ledger Close Automation Process</a:t>
              </a:r>
              <a:endParaRPr lang="en-US" sz="1800" kern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Data Collection process to extend GL Data to include Product</a:t>
              </a:r>
              <a:endParaRPr lang="en-US" sz="1800" kern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HFM Data Feed for All Entities</a:t>
              </a:r>
              <a:endParaRPr lang="en-US" sz="1800" kern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Consolidated Data Available in HFM  </a:t>
              </a:r>
              <a:endParaRPr lang="en-US" sz="1800" kern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2000" y="4159186"/>
            <a:ext cx="7315199" cy="1769481"/>
            <a:chOff x="762000" y="4159186"/>
            <a:chExt cx="7315199" cy="1769481"/>
          </a:xfrm>
        </p:grpSpPr>
        <p:sp>
          <p:nvSpPr>
            <p:cNvPr id="18" name="Freeform 17"/>
            <p:cNvSpPr/>
            <p:nvPr/>
          </p:nvSpPr>
          <p:spPr>
            <a:xfrm>
              <a:off x="762000" y="4164954"/>
              <a:ext cx="1226221" cy="1751744"/>
            </a:xfrm>
            <a:custGeom>
              <a:avLst/>
              <a:gdLst>
                <a:gd name="connsiteX0" fmla="*/ 0 w 1751743"/>
                <a:gd name="connsiteY0" fmla="*/ 0 h 1226220"/>
                <a:gd name="connsiteX1" fmla="*/ 1138633 w 1751743"/>
                <a:gd name="connsiteY1" fmla="*/ 0 h 1226220"/>
                <a:gd name="connsiteX2" fmla="*/ 1751743 w 1751743"/>
                <a:gd name="connsiteY2" fmla="*/ 613110 h 1226220"/>
                <a:gd name="connsiteX3" fmla="*/ 1138633 w 1751743"/>
                <a:gd name="connsiteY3" fmla="*/ 1226220 h 1226220"/>
                <a:gd name="connsiteX4" fmla="*/ 0 w 1751743"/>
                <a:gd name="connsiteY4" fmla="*/ 1226220 h 1226220"/>
                <a:gd name="connsiteX5" fmla="*/ 613110 w 1751743"/>
                <a:gd name="connsiteY5" fmla="*/ 613110 h 1226220"/>
                <a:gd name="connsiteX6" fmla="*/ 0 w 1751743"/>
                <a:gd name="connsiteY6" fmla="*/ 0 h 122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1743" h="1226220">
                  <a:moveTo>
                    <a:pt x="1751742" y="0"/>
                  </a:moveTo>
                  <a:lnTo>
                    <a:pt x="1751742" y="797043"/>
                  </a:lnTo>
                  <a:lnTo>
                    <a:pt x="875872" y="1226220"/>
                  </a:lnTo>
                  <a:lnTo>
                    <a:pt x="1" y="797043"/>
                  </a:lnTo>
                  <a:lnTo>
                    <a:pt x="1" y="0"/>
                  </a:lnTo>
                  <a:lnTo>
                    <a:pt x="875872" y="429177"/>
                  </a:lnTo>
                  <a:lnTo>
                    <a:pt x="1751742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6" tIns="621365" rIns="8255" bIns="62136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Close Activities  (Monday…)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1988220" y="4159186"/>
              <a:ext cx="6088979" cy="1769481"/>
            </a:xfrm>
            <a:custGeom>
              <a:avLst/>
              <a:gdLst>
                <a:gd name="connsiteX0" fmla="*/ 294919 w 1769481"/>
                <a:gd name="connsiteY0" fmla="*/ 0 h 6088979"/>
                <a:gd name="connsiteX1" fmla="*/ 1474562 w 1769481"/>
                <a:gd name="connsiteY1" fmla="*/ 0 h 6088979"/>
                <a:gd name="connsiteX2" fmla="*/ 1683101 w 1769481"/>
                <a:gd name="connsiteY2" fmla="*/ 86380 h 6088979"/>
                <a:gd name="connsiteX3" fmla="*/ 1769480 w 1769481"/>
                <a:gd name="connsiteY3" fmla="*/ 294919 h 6088979"/>
                <a:gd name="connsiteX4" fmla="*/ 1769481 w 1769481"/>
                <a:gd name="connsiteY4" fmla="*/ 6088979 h 6088979"/>
                <a:gd name="connsiteX5" fmla="*/ 1769481 w 1769481"/>
                <a:gd name="connsiteY5" fmla="*/ 6088979 h 6088979"/>
                <a:gd name="connsiteX6" fmla="*/ 1769481 w 1769481"/>
                <a:gd name="connsiteY6" fmla="*/ 6088979 h 6088979"/>
                <a:gd name="connsiteX7" fmla="*/ 0 w 1769481"/>
                <a:gd name="connsiteY7" fmla="*/ 6088979 h 6088979"/>
                <a:gd name="connsiteX8" fmla="*/ 0 w 1769481"/>
                <a:gd name="connsiteY8" fmla="*/ 6088979 h 6088979"/>
                <a:gd name="connsiteX9" fmla="*/ 0 w 1769481"/>
                <a:gd name="connsiteY9" fmla="*/ 6088979 h 6088979"/>
                <a:gd name="connsiteX10" fmla="*/ 0 w 1769481"/>
                <a:gd name="connsiteY10" fmla="*/ 294919 h 6088979"/>
                <a:gd name="connsiteX11" fmla="*/ 86380 w 1769481"/>
                <a:gd name="connsiteY11" fmla="*/ 86380 h 6088979"/>
                <a:gd name="connsiteX12" fmla="*/ 294919 w 1769481"/>
                <a:gd name="connsiteY12" fmla="*/ 1 h 6088979"/>
                <a:gd name="connsiteX13" fmla="*/ 294919 w 1769481"/>
                <a:gd name="connsiteY13" fmla="*/ 0 h 6088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9481" h="6088979">
                  <a:moveTo>
                    <a:pt x="1769481" y="1014850"/>
                  </a:moveTo>
                  <a:lnTo>
                    <a:pt x="1769481" y="5074129"/>
                  </a:lnTo>
                  <a:cubicBezTo>
                    <a:pt x="1769481" y="5343282"/>
                    <a:pt x="1760451" y="5601414"/>
                    <a:pt x="1744379" y="5791734"/>
                  </a:cubicBezTo>
                  <a:cubicBezTo>
                    <a:pt x="1728306" y="5982055"/>
                    <a:pt x="1706507" y="6088977"/>
                    <a:pt x="1683776" y="6088974"/>
                  </a:cubicBezTo>
                  <a:cubicBezTo>
                    <a:pt x="1122518" y="6088974"/>
                    <a:pt x="561259" y="6088977"/>
                    <a:pt x="0" y="6088977"/>
                  </a:cubicBezTo>
                  <a:lnTo>
                    <a:pt x="0" y="6088977"/>
                  </a:lnTo>
                  <a:lnTo>
                    <a:pt x="0" y="6088977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683776" y="2"/>
                  </a:lnTo>
                  <a:cubicBezTo>
                    <a:pt x="1706507" y="2"/>
                    <a:pt x="1728306" y="106924"/>
                    <a:pt x="1744379" y="297245"/>
                  </a:cubicBezTo>
                  <a:cubicBezTo>
                    <a:pt x="1760451" y="487565"/>
                    <a:pt x="1769481" y="745697"/>
                    <a:pt x="1769481" y="1014850"/>
                  </a:cubicBezTo>
                  <a:lnTo>
                    <a:pt x="1769481" y="101485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7" tIns="97809" rIns="97808" bIns="97809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HFM Data Feed Runs Post Close Day 1,2,3,4 (Scheduled)</a:t>
              </a:r>
              <a:endParaRPr lang="en-US" sz="1800" kern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Month-End data Available in HFM for Review</a:t>
              </a:r>
              <a:endParaRPr lang="en-US" sz="1800" kern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GL Journal Entries and HFM Data Feed done by Site Controllers</a:t>
              </a:r>
              <a:endParaRPr lang="en-US" sz="1800" kern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Report, review, and submit data in HFM</a:t>
              </a:r>
              <a:endParaRPr lang="en-US" sz="1800" kern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Top Side Journals in HFM</a:t>
              </a:r>
              <a:endParaRPr lang="en-US" sz="1800" kern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6324600" cy="609600"/>
          </a:xfrm>
          <a:noFill/>
        </p:spPr>
        <p:txBody>
          <a:bodyPr lIns="0" tIns="0" rIns="0" bIns="0"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b="1" dirty="0" smtClean="0">
                <a:solidFill>
                  <a:srgbClr val="005A92"/>
                </a:solidFill>
              </a:rPr>
              <a:t>HFM Data Flow Process </a:t>
            </a:r>
            <a:r>
              <a:rPr lang="en-US" dirty="0" smtClean="0">
                <a:solidFill>
                  <a:srgbClr val="005A92"/>
                </a:solidFill>
              </a:rPr>
              <a:t>(EBS Concurrent Process) 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33401" y="764857"/>
            <a:ext cx="8153399" cy="981753"/>
            <a:chOff x="533401" y="764857"/>
            <a:chExt cx="8153399" cy="981753"/>
          </a:xfrm>
        </p:grpSpPr>
        <p:sp>
          <p:nvSpPr>
            <p:cNvPr id="22" name="Freeform 21"/>
            <p:cNvSpPr/>
            <p:nvPr/>
          </p:nvSpPr>
          <p:spPr>
            <a:xfrm>
              <a:off x="533401" y="764857"/>
              <a:ext cx="687226" cy="981753"/>
            </a:xfrm>
            <a:custGeom>
              <a:avLst/>
              <a:gdLst>
                <a:gd name="connsiteX0" fmla="*/ 0 w 981752"/>
                <a:gd name="connsiteY0" fmla="*/ 0 h 687226"/>
                <a:gd name="connsiteX1" fmla="*/ 638139 w 981752"/>
                <a:gd name="connsiteY1" fmla="*/ 0 h 687226"/>
                <a:gd name="connsiteX2" fmla="*/ 981752 w 981752"/>
                <a:gd name="connsiteY2" fmla="*/ 343613 h 687226"/>
                <a:gd name="connsiteX3" fmla="*/ 638139 w 981752"/>
                <a:gd name="connsiteY3" fmla="*/ 687226 h 687226"/>
                <a:gd name="connsiteX4" fmla="*/ 0 w 981752"/>
                <a:gd name="connsiteY4" fmla="*/ 687226 h 687226"/>
                <a:gd name="connsiteX5" fmla="*/ 343613 w 981752"/>
                <a:gd name="connsiteY5" fmla="*/ 343613 h 687226"/>
                <a:gd name="connsiteX6" fmla="*/ 0 w 981752"/>
                <a:gd name="connsiteY6" fmla="*/ 0 h 687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1752" h="687226">
                  <a:moveTo>
                    <a:pt x="981751" y="0"/>
                  </a:moveTo>
                  <a:lnTo>
                    <a:pt x="981751" y="446697"/>
                  </a:lnTo>
                  <a:lnTo>
                    <a:pt x="490876" y="687226"/>
                  </a:lnTo>
                  <a:lnTo>
                    <a:pt x="1" y="446697"/>
                  </a:lnTo>
                  <a:lnTo>
                    <a:pt x="1" y="0"/>
                  </a:lnTo>
                  <a:lnTo>
                    <a:pt x="490876" y="240529"/>
                  </a:lnTo>
                  <a:lnTo>
                    <a:pt x="981751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352504" rIns="8890" bIns="35250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Check Phase</a:t>
              </a:r>
              <a:endParaRPr lang="en-US" sz="1400" kern="1200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220626" y="764858"/>
              <a:ext cx="7466174" cy="638475"/>
            </a:xfrm>
            <a:custGeom>
              <a:avLst/>
              <a:gdLst>
                <a:gd name="connsiteX0" fmla="*/ 106414 w 638474"/>
                <a:gd name="connsiteY0" fmla="*/ 0 h 7466173"/>
                <a:gd name="connsiteX1" fmla="*/ 532060 w 638474"/>
                <a:gd name="connsiteY1" fmla="*/ 0 h 7466173"/>
                <a:gd name="connsiteX2" fmla="*/ 607306 w 638474"/>
                <a:gd name="connsiteY2" fmla="*/ 31168 h 7466173"/>
                <a:gd name="connsiteX3" fmla="*/ 638474 w 638474"/>
                <a:gd name="connsiteY3" fmla="*/ 106414 h 7466173"/>
                <a:gd name="connsiteX4" fmla="*/ 638474 w 638474"/>
                <a:gd name="connsiteY4" fmla="*/ 7466173 h 7466173"/>
                <a:gd name="connsiteX5" fmla="*/ 638474 w 638474"/>
                <a:gd name="connsiteY5" fmla="*/ 7466173 h 7466173"/>
                <a:gd name="connsiteX6" fmla="*/ 638474 w 638474"/>
                <a:gd name="connsiteY6" fmla="*/ 7466173 h 7466173"/>
                <a:gd name="connsiteX7" fmla="*/ 0 w 638474"/>
                <a:gd name="connsiteY7" fmla="*/ 7466173 h 7466173"/>
                <a:gd name="connsiteX8" fmla="*/ 0 w 638474"/>
                <a:gd name="connsiteY8" fmla="*/ 7466173 h 7466173"/>
                <a:gd name="connsiteX9" fmla="*/ 0 w 638474"/>
                <a:gd name="connsiteY9" fmla="*/ 7466173 h 7466173"/>
                <a:gd name="connsiteX10" fmla="*/ 0 w 638474"/>
                <a:gd name="connsiteY10" fmla="*/ 106414 h 7466173"/>
                <a:gd name="connsiteX11" fmla="*/ 31168 w 638474"/>
                <a:gd name="connsiteY11" fmla="*/ 31168 h 7466173"/>
                <a:gd name="connsiteX12" fmla="*/ 106414 w 638474"/>
                <a:gd name="connsiteY12" fmla="*/ 0 h 746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8474" h="7466173">
                  <a:moveTo>
                    <a:pt x="638474" y="1244386"/>
                  </a:moveTo>
                  <a:lnTo>
                    <a:pt x="638474" y="6221787"/>
                  </a:lnTo>
                  <a:cubicBezTo>
                    <a:pt x="638474" y="6551820"/>
                    <a:pt x="637515" y="6868335"/>
                    <a:pt x="635809" y="7101696"/>
                  </a:cubicBezTo>
                  <a:cubicBezTo>
                    <a:pt x="634102" y="7335057"/>
                    <a:pt x="631787" y="7466167"/>
                    <a:pt x="629374" y="7466167"/>
                  </a:cubicBezTo>
                  <a:lnTo>
                    <a:pt x="0" y="7466167"/>
                  </a:lnTo>
                  <a:lnTo>
                    <a:pt x="0" y="7466167"/>
                  </a:lnTo>
                  <a:lnTo>
                    <a:pt x="0" y="746616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29374" y="6"/>
                  </a:lnTo>
                  <a:cubicBezTo>
                    <a:pt x="631787" y="6"/>
                    <a:pt x="634102" y="131116"/>
                    <a:pt x="635809" y="364477"/>
                  </a:cubicBezTo>
                  <a:cubicBezTo>
                    <a:pt x="637515" y="597849"/>
                    <a:pt x="638474" y="914353"/>
                    <a:pt x="638474" y="1244386"/>
                  </a:cubicBez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9" tIns="43233" rIns="43233" bIns="43234" numCol="1" spcCol="1270" anchor="ctr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kern="1200" dirty="0" smtClean="0"/>
                <a:t>Check Process Phase in HFM for Each Entity</a:t>
              </a:r>
              <a:endParaRPr lang="en-US" sz="1900" kern="12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33401" y="1649404"/>
            <a:ext cx="8153398" cy="981752"/>
            <a:chOff x="533401" y="1649404"/>
            <a:chExt cx="8153398" cy="981752"/>
          </a:xfrm>
        </p:grpSpPr>
        <p:sp>
          <p:nvSpPr>
            <p:cNvPr id="24" name="Freeform 23"/>
            <p:cNvSpPr/>
            <p:nvPr/>
          </p:nvSpPr>
          <p:spPr>
            <a:xfrm>
              <a:off x="533401" y="1649404"/>
              <a:ext cx="687226" cy="981752"/>
            </a:xfrm>
            <a:custGeom>
              <a:avLst/>
              <a:gdLst>
                <a:gd name="connsiteX0" fmla="*/ 0 w 981752"/>
                <a:gd name="connsiteY0" fmla="*/ 0 h 687226"/>
                <a:gd name="connsiteX1" fmla="*/ 638139 w 981752"/>
                <a:gd name="connsiteY1" fmla="*/ 0 h 687226"/>
                <a:gd name="connsiteX2" fmla="*/ 981752 w 981752"/>
                <a:gd name="connsiteY2" fmla="*/ 343613 h 687226"/>
                <a:gd name="connsiteX3" fmla="*/ 638139 w 981752"/>
                <a:gd name="connsiteY3" fmla="*/ 687226 h 687226"/>
                <a:gd name="connsiteX4" fmla="*/ 0 w 981752"/>
                <a:gd name="connsiteY4" fmla="*/ 687226 h 687226"/>
                <a:gd name="connsiteX5" fmla="*/ 343613 w 981752"/>
                <a:gd name="connsiteY5" fmla="*/ 343613 h 687226"/>
                <a:gd name="connsiteX6" fmla="*/ 0 w 981752"/>
                <a:gd name="connsiteY6" fmla="*/ 0 h 687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1752" h="687226">
                  <a:moveTo>
                    <a:pt x="981751" y="0"/>
                  </a:moveTo>
                  <a:lnTo>
                    <a:pt x="981751" y="446697"/>
                  </a:lnTo>
                  <a:lnTo>
                    <a:pt x="490876" y="687226"/>
                  </a:lnTo>
                  <a:lnTo>
                    <a:pt x="1" y="446697"/>
                  </a:lnTo>
                  <a:lnTo>
                    <a:pt x="1" y="0"/>
                  </a:lnTo>
                  <a:lnTo>
                    <a:pt x="490876" y="240529"/>
                  </a:lnTo>
                  <a:lnTo>
                    <a:pt x="981751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352503" rIns="8890" bIns="35250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Collect Data</a:t>
              </a:r>
              <a:endParaRPr lang="en-US" sz="1400" kern="1200" dirty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220626" y="1649405"/>
              <a:ext cx="7466173" cy="638139"/>
            </a:xfrm>
            <a:custGeom>
              <a:avLst/>
              <a:gdLst>
                <a:gd name="connsiteX0" fmla="*/ 106359 w 638139"/>
                <a:gd name="connsiteY0" fmla="*/ 0 h 7466173"/>
                <a:gd name="connsiteX1" fmla="*/ 531780 w 638139"/>
                <a:gd name="connsiteY1" fmla="*/ 0 h 7466173"/>
                <a:gd name="connsiteX2" fmla="*/ 606987 w 638139"/>
                <a:gd name="connsiteY2" fmla="*/ 31152 h 7466173"/>
                <a:gd name="connsiteX3" fmla="*/ 638139 w 638139"/>
                <a:gd name="connsiteY3" fmla="*/ 106359 h 7466173"/>
                <a:gd name="connsiteX4" fmla="*/ 638139 w 638139"/>
                <a:gd name="connsiteY4" fmla="*/ 7466173 h 7466173"/>
                <a:gd name="connsiteX5" fmla="*/ 638139 w 638139"/>
                <a:gd name="connsiteY5" fmla="*/ 7466173 h 7466173"/>
                <a:gd name="connsiteX6" fmla="*/ 638139 w 638139"/>
                <a:gd name="connsiteY6" fmla="*/ 7466173 h 7466173"/>
                <a:gd name="connsiteX7" fmla="*/ 0 w 638139"/>
                <a:gd name="connsiteY7" fmla="*/ 7466173 h 7466173"/>
                <a:gd name="connsiteX8" fmla="*/ 0 w 638139"/>
                <a:gd name="connsiteY8" fmla="*/ 7466173 h 7466173"/>
                <a:gd name="connsiteX9" fmla="*/ 0 w 638139"/>
                <a:gd name="connsiteY9" fmla="*/ 7466173 h 7466173"/>
                <a:gd name="connsiteX10" fmla="*/ 0 w 638139"/>
                <a:gd name="connsiteY10" fmla="*/ 106359 h 7466173"/>
                <a:gd name="connsiteX11" fmla="*/ 31152 w 638139"/>
                <a:gd name="connsiteY11" fmla="*/ 31152 h 7466173"/>
                <a:gd name="connsiteX12" fmla="*/ 106359 w 638139"/>
                <a:gd name="connsiteY12" fmla="*/ 0 h 746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8139" h="7466173">
                  <a:moveTo>
                    <a:pt x="638139" y="1244395"/>
                  </a:moveTo>
                  <a:lnTo>
                    <a:pt x="638139" y="6221778"/>
                  </a:lnTo>
                  <a:cubicBezTo>
                    <a:pt x="638139" y="6551808"/>
                    <a:pt x="637181" y="6868326"/>
                    <a:pt x="635476" y="7101692"/>
                  </a:cubicBezTo>
                  <a:cubicBezTo>
                    <a:pt x="633772" y="7335058"/>
                    <a:pt x="631459" y="7466167"/>
                    <a:pt x="629048" y="7466167"/>
                  </a:cubicBezTo>
                  <a:lnTo>
                    <a:pt x="0" y="7466167"/>
                  </a:lnTo>
                  <a:lnTo>
                    <a:pt x="0" y="7466167"/>
                  </a:lnTo>
                  <a:lnTo>
                    <a:pt x="0" y="746616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29048" y="6"/>
                  </a:lnTo>
                  <a:cubicBezTo>
                    <a:pt x="631459" y="6"/>
                    <a:pt x="633772" y="131115"/>
                    <a:pt x="635476" y="364481"/>
                  </a:cubicBezTo>
                  <a:cubicBezTo>
                    <a:pt x="637181" y="597847"/>
                    <a:pt x="638139" y="914365"/>
                    <a:pt x="638139" y="1244395"/>
                  </a:cubicBez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9" tIns="43215" rIns="43215" bIns="43217" numCol="1" spcCol="1270" anchor="ctr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kern="1200" dirty="0" smtClean="0"/>
                <a:t>Collect P&amp;L, B/S, HR, BBB Data</a:t>
              </a:r>
              <a:endParaRPr lang="en-US" sz="1900" kern="1200" dirty="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kern="1200" dirty="0" smtClean="0"/>
                <a:t>Apply Entity, ICP, Account Mappings as applicable</a:t>
              </a:r>
              <a:endParaRPr lang="en-US" sz="1900" kern="12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33401" y="2533950"/>
            <a:ext cx="8153398" cy="981752"/>
            <a:chOff x="533401" y="2533950"/>
            <a:chExt cx="8153398" cy="981752"/>
          </a:xfrm>
        </p:grpSpPr>
        <p:sp>
          <p:nvSpPr>
            <p:cNvPr id="26" name="Freeform 25"/>
            <p:cNvSpPr/>
            <p:nvPr/>
          </p:nvSpPr>
          <p:spPr>
            <a:xfrm>
              <a:off x="533401" y="2533950"/>
              <a:ext cx="687226" cy="981752"/>
            </a:xfrm>
            <a:custGeom>
              <a:avLst/>
              <a:gdLst>
                <a:gd name="connsiteX0" fmla="*/ 0 w 981752"/>
                <a:gd name="connsiteY0" fmla="*/ 0 h 687226"/>
                <a:gd name="connsiteX1" fmla="*/ 638139 w 981752"/>
                <a:gd name="connsiteY1" fmla="*/ 0 h 687226"/>
                <a:gd name="connsiteX2" fmla="*/ 981752 w 981752"/>
                <a:gd name="connsiteY2" fmla="*/ 343613 h 687226"/>
                <a:gd name="connsiteX3" fmla="*/ 638139 w 981752"/>
                <a:gd name="connsiteY3" fmla="*/ 687226 h 687226"/>
                <a:gd name="connsiteX4" fmla="*/ 0 w 981752"/>
                <a:gd name="connsiteY4" fmla="*/ 687226 h 687226"/>
                <a:gd name="connsiteX5" fmla="*/ 343613 w 981752"/>
                <a:gd name="connsiteY5" fmla="*/ 343613 h 687226"/>
                <a:gd name="connsiteX6" fmla="*/ 0 w 981752"/>
                <a:gd name="connsiteY6" fmla="*/ 0 h 687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1752" h="687226">
                  <a:moveTo>
                    <a:pt x="981751" y="0"/>
                  </a:moveTo>
                  <a:lnTo>
                    <a:pt x="981751" y="446697"/>
                  </a:lnTo>
                  <a:lnTo>
                    <a:pt x="490876" y="687226"/>
                  </a:lnTo>
                  <a:lnTo>
                    <a:pt x="1" y="446697"/>
                  </a:lnTo>
                  <a:lnTo>
                    <a:pt x="1" y="0"/>
                  </a:lnTo>
                  <a:lnTo>
                    <a:pt x="490876" y="240529"/>
                  </a:lnTo>
                  <a:lnTo>
                    <a:pt x="981751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352503" rIns="8890" bIns="35250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Validate</a:t>
              </a:r>
              <a:endParaRPr lang="en-US" sz="1400" kern="1200" dirty="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220626" y="2533951"/>
              <a:ext cx="7466173" cy="638139"/>
            </a:xfrm>
            <a:custGeom>
              <a:avLst/>
              <a:gdLst>
                <a:gd name="connsiteX0" fmla="*/ 106359 w 638139"/>
                <a:gd name="connsiteY0" fmla="*/ 0 h 7466173"/>
                <a:gd name="connsiteX1" fmla="*/ 531780 w 638139"/>
                <a:gd name="connsiteY1" fmla="*/ 0 h 7466173"/>
                <a:gd name="connsiteX2" fmla="*/ 606987 w 638139"/>
                <a:gd name="connsiteY2" fmla="*/ 31152 h 7466173"/>
                <a:gd name="connsiteX3" fmla="*/ 638139 w 638139"/>
                <a:gd name="connsiteY3" fmla="*/ 106359 h 7466173"/>
                <a:gd name="connsiteX4" fmla="*/ 638139 w 638139"/>
                <a:gd name="connsiteY4" fmla="*/ 7466173 h 7466173"/>
                <a:gd name="connsiteX5" fmla="*/ 638139 w 638139"/>
                <a:gd name="connsiteY5" fmla="*/ 7466173 h 7466173"/>
                <a:gd name="connsiteX6" fmla="*/ 638139 w 638139"/>
                <a:gd name="connsiteY6" fmla="*/ 7466173 h 7466173"/>
                <a:gd name="connsiteX7" fmla="*/ 0 w 638139"/>
                <a:gd name="connsiteY7" fmla="*/ 7466173 h 7466173"/>
                <a:gd name="connsiteX8" fmla="*/ 0 w 638139"/>
                <a:gd name="connsiteY8" fmla="*/ 7466173 h 7466173"/>
                <a:gd name="connsiteX9" fmla="*/ 0 w 638139"/>
                <a:gd name="connsiteY9" fmla="*/ 7466173 h 7466173"/>
                <a:gd name="connsiteX10" fmla="*/ 0 w 638139"/>
                <a:gd name="connsiteY10" fmla="*/ 106359 h 7466173"/>
                <a:gd name="connsiteX11" fmla="*/ 31152 w 638139"/>
                <a:gd name="connsiteY11" fmla="*/ 31152 h 7466173"/>
                <a:gd name="connsiteX12" fmla="*/ 106359 w 638139"/>
                <a:gd name="connsiteY12" fmla="*/ 0 h 746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8139" h="7466173">
                  <a:moveTo>
                    <a:pt x="638139" y="1244395"/>
                  </a:moveTo>
                  <a:lnTo>
                    <a:pt x="638139" y="6221778"/>
                  </a:lnTo>
                  <a:cubicBezTo>
                    <a:pt x="638139" y="6551808"/>
                    <a:pt x="637181" y="6868326"/>
                    <a:pt x="635476" y="7101692"/>
                  </a:cubicBezTo>
                  <a:cubicBezTo>
                    <a:pt x="633772" y="7335058"/>
                    <a:pt x="631459" y="7466167"/>
                    <a:pt x="629048" y="7466167"/>
                  </a:cubicBezTo>
                  <a:lnTo>
                    <a:pt x="0" y="7466167"/>
                  </a:lnTo>
                  <a:lnTo>
                    <a:pt x="0" y="7466167"/>
                  </a:lnTo>
                  <a:lnTo>
                    <a:pt x="0" y="746616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29048" y="6"/>
                  </a:lnTo>
                  <a:cubicBezTo>
                    <a:pt x="631459" y="6"/>
                    <a:pt x="633772" y="131115"/>
                    <a:pt x="635476" y="364481"/>
                  </a:cubicBezTo>
                  <a:cubicBezTo>
                    <a:pt x="637181" y="597847"/>
                    <a:pt x="638139" y="914365"/>
                    <a:pt x="638139" y="1244395"/>
                  </a:cubicBez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9" tIns="43215" rIns="43215" bIns="43217" numCol="1" spcCol="1270" anchor="ctr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kern="1200" dirty="0" smtClean="0"/>
                <a:t>Validate Dimension members are present in EPMA</a:t>
              </a:r>
              <a:endParaRPr lang="en-US" sz="1900" kern="12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33401" y="3418496"/>
            <a:ext cx="8153398" cy="981752"/>
            <a:chOff x="533401" y="3418496"/>
            <a:chExt cx="8153398" cy="981752"/>
          </a:xfrm>
        </p:grpSpPr>
        <p:sp>
          <p:nvSpPr>
            <p:cNvPr id="28" name="Freeform 27"/>
            <p:cNvSpPr/>
            <p:nvPr/>
          </p:nvSpPr>
          <p:spPr>
            <a:xfrm>
              <a:off x="533401" y="3418496"/>
              <a:ext cx="687226" cy="981752"/>
            </a:xfrm>
            <a:custGeom>
              <a:avLst/>
              <a:gdLst>
                <a:gd name="connsiteX0" fmla="*/ 0 w 981752"/>
                <a:gd name="connsiteY0" fmla="*/ 0 h 687226"/>
                <a:gd name="connsiteX1" fmla="*/ 638139 w 981752"/>
                <a:gd name="connsiteY1" fmla="*/ 0 h 687226"/>
                <a:gd name="connsiteX2" fmla="*/ 981752 w 981752"/>
                <a:gd name="connsiteY2" fmla="*/ 343613 h 687226"/>
                <a:gd name="connsiteX3" fmla="*/ 638139 w 981752"/>
                <a:gd name="connsiteY3" fmla="*/ 687226 h 687226"/>
                <a:gd name="connsiteX4" fmla="*/ 0 w 981752"/>
                <a:gd name="connsiteY4" fmla="*/ 687226 h 687226"/>
                <a:gd name="connsiteX5" fmla="*/ 343613 w 981752"/>
                <a:gd name="connsiteY5" fmla="*/ 343613 h 687226"/>
                <a:gd name="connsiteX6" fmla="*/ 0 w 981752"/>
                <a:gd name="connsiteY6" fmla="*/ 0 h 687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1752" h="687226">
                  <a:moveTo>
                    <a:pt x="981751" y="0"/>
                  </a:moveTo>
                  <a:lnTo>
                    <a:pt x="981751" y="446697"/>
                  </a:lnTo>
                  <a:lnTo>
                    <a:pt x="490876" y="687226"/>
                  </a:lnTo>
                  <a:lnTo>
                    <a:pt x="1" y="446697"/>
                  </a:lnTo>
                  <a:lnTo>
                    <a:pt x="1" y="0"/>
                  </a:lnTo>
                  <a:lnTo>
                    <a:pt x="490876" y="240529"/>
                  </a:lnTo>
                  <a:lnTo>
                    <a:pt x="981751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352503" rIns="8890" bIns="35250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Insert</a:t>
              </a:r>
              <a:endParaRPr lang="en-US" sz="1400" kern="1200" dirty="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220626" y="3418497"/>
              <a:ext cx="7466173" cy="638139"/>
            </a:xfrm>
            <a:custGeom>
              <a:avLst/>
              <a:gdLst>
                <a:gd name="connsiteX0" fmla="*/ 106359 w 638139"/>
                <a:gd name="connsiteY0" fmla="*/ 0 h 7466173"/>
                <a:gd name="connsiteX1" fmla="*/ 531780 w 638139"/>
                <a:gd name="connsiteY1" fmla="*/ 0 h 7466173"/>
                <a:gd name="connsiteX2" fmla="*/ 606987 w 638139"/>
                <a:gd name="connsiteY2" fmla="*/ 31152 h 7466173"/>
                <a:gd name="connsiteX3" fmla="*/ 638139 w 638139"/>
                <a:gd name="connsiteY3" fmla="*/ 106359 h 7466173"/>
                <a:gd name="connsiteX4" fmla="*/ 638139 w 638139"/>
                <a:gd name="connsiteY4" fmla="*/ 7466173 h 7466173"/>
                <a:gd name="connsiteX5" fmla="*/ 638139 w 638139"/>
                <a:gd name="connsiteY5" fmla="*/ 7466173 h 7466173"/>
                <a:gd name="connsiteX6" fmla="*/ 638139 w 638139"/>
                <a:gd name="connsiteY6" fmla="*/ 7466173 h 7466173"/>
                <a:gd name="connsiteX7" fmla="*/ 0 w 638139"/>
                <a:gd name="connsiteY7" fmla="*/ 7466173 h 7466173"/>
                <a:gd name="connsiteX8" fmla="*/ 0 w 638139"/>
                <a:gd name="connsiteY8" fmla="*/ 7466173 h 7466173"/>
                <a:gd name="connsiteX9" fmla="*/ 0 w 638139"/>
                <a:gd name="connsiteY9" fmla="*/ 7466173 h 7466173"/>
                <a:gd name="connsiteX10" fmla="*/ 0 w 638139"/>
                <a:gd name="connsiteY10" fmla="*/ 106359 h 7466173"/>
                <a:gd name="connsiteX11" fmla="*/ 31152 w 638139"/>
                <a:gd name="connsiteY11" fmla="*/ 31152 h 7466173"/>
                <a:gd name="connsiteX12" fmla="*/ 106359 w 638139"/>
                <a:gd name="connsiteY12" fmla="*/ 0 h 746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8139" h="7466173">
                  <a:moveTo>
                    <a:pt x="638139" y="1244395"/>
                  </a:moveTo>
                  <a:lnTo>
                    <a:pt x="638139" y="6221778"/>
                  </a:lnTo>
                  <a:cubicBezTo>
                    <a:pt x="638139" y="6551808"/>
                    <a:pt x="637181" y="6868326"/>
                    <a:pt x="635476" y="7101692"/>
                  </a:cubicBezTo>
                  <a:cubicBezTo>
                    <a:pt x="633772" y="7335058"/>
                    <a:pt x="631459" y="7466167"/>
                    <a:pt x="629048" y="7466167"/>
                  </a:cubicBezTo>
                  <a:lnTo>
                    <a:pt x="0" y="7466167"/>
                  </a:lnTo>
                  <a:lnTo>
                    <a:pt x="0" y="7466167"/>
                  </a:lnTo>
                  <a:lnTo>
                    <a:pt x="0" y="746616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29048" y="6"/>
                  </a:lnTo>
                  <a:cubicBezTo>
                    <a:pt x="631459" y="6"/>
                    <a:pt x="633772" y="131115"/>
                    <a:pt x="635476" y="364481"/>
                  </a:cubicBezTo>
                  <a:cubicBezTo>
                    <a:pt x="637181" y="597847"/>
                    <a:pt x="638139" y="914365"/>
                    <a:pt x="638139" y="1244395"/>
                  </a:cubicBez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9" tIns="43215" rIns="43215" bIns="43217" numCol="1" spcCol="1270" anchor="ctr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kern="1200" dirty="0" smtClean="0"/>
                <a:t>Insert Data into EPMA Interface Tables via DB Link</a:t>
              </a:r>
              <a:endParaRPr lang="en-US" sz="1900" kern="12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33401" y="4303042"/>
            <a:ext cx="8153398" cy="981752"/>
            <a:chOff x="533401" y="4303042"/>
            <a:chExt cx="8153398" cy="981752"/>
          </a:xfrm>
        </p:grpSpPr>
        <p:sp>
          <p:nvSpPr>
            <p:cNvPr id="30" name="Freeform 29"/>
            <p:cNvSpPr/>
            <p:nvPr/>
          </p:nvSpPr>
          <p:spPr>
            <a:xfrm>
              <a:off x="533401" y="4303042"/>
              <a:ext cx="687226" cy="981752"/>
            </a:xfrm>
            <a:custGeom>
              <a:avLst/>
              <a:gdLst>
                <a:gd name="connsiteX0" fmla="*/ 0 w 981752"/>
                <a:gd name="connsiteY0" fmla="*/ 0 h 687226"/>
                <a:gd name="connsiteX1" fmla="*/ 638139 w 981752"/>
                <a:gd name="connsiteY1" fmla="*/ 0 h 687226"/>
                <a:gd name="connsiteX2" fmla="*/ 981752 w 981752"/>
                <a:gd name="connsiteY2" fmla="*/ 343613 h 687226"/>
                <a:gd name="connsiteX3" fmla="*/ 638139 w 981752"/>
                <a:gd name="connsiteY3" fmla="*/ 687226 h 687226"/>
                <a:gd name="connsiteX4" fmla="*/ 0 w 981752"/>
                <a:gd name="connsiteY4" fmla="*/ 687226 h 687226"/>
                <a:gd name="connsiteX5" fmla="*/ 343613 w 981752"/>
                <a:gd name="connsiteY5" fmla="*/ 343613 h 687226"/>
                <a:gd name="connsiteX6" fmla="*/ 0 w 981752"/>
                <a:gd name="connsiteY6" fmla="*/ 0 h 687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1752" h="687226">
                  <a:moveTo>
                    <a:pt x="981751" y="0"/>
                  </a:moveTo>
                  <a:lnTo>
                    <a:pt x="981751" y="446697"/>
                  </a:lnTo>
                  <a:lnTo>
                    <a:pt x="490876" y="687226"/>
                  </a:lnTo>
                  <a:lnTo>
                    <a:pt x="1" y="446697"/>
                  </a:lnTo>
                  <a:lnTo>
                    <a:pt x="1" y="0"/>
                  </a:lnTo>
                  <a:lnTo>
                    <a:pt x="490876" y="240529"/>
                  </a:lnTo>
                  <a:lnTo>
                    <a:pt x="981751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352503" rIns="8890" bIns="35250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Data Sync</a:t>
              </a:r>
              <a:endParaRPr lang="en-US" sz="1400" kern="1200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220626" y="4303042"/>
              <a:ext cx="7466173" cy="638139"/>
            </a:xfrm>
            <a:custGeom>
              <a:avLst/>
              <a:gdLst>
                <a:gd name="connsiteX0" fmla="*/ 106359 w 638139"/>
                <a:gd name="connsiteY0" fmla="*/ 0 h 7466173"/>
                <a:gd name="connsiteX1" fmla="*/ 531780 w 638139"/>
                <a:gd name="connsiteY1" fmla="*/ 0 h 7466173"/>
                <a:gd name="connsiteX2" fmla="*/ 606987 w 638139"/>
                <a:gd name="connsiteY2" fmla="*/ 31152 h 7466173"/>
                <a:gd name="connsiteX3" fmla="*/ 638139 w 638139"/>
                <a:gd name="connsiteY3" fmla="*/ 106359 h 7466173"/>
                <a:gd name="connsiteX4" fmla="*/ 638139 w 638139"/>
                <a:gd name="connsiteY4" fmla="*/ 7466173 h 7466173"/>
                <a:gd name="connsiteX5" fmla="*/ 638139 w 638139"/>
                <a:gd name="connsiteY5" fmla="*/ 7466173 h 7466173"/>
                <a:gd name="connsiteX6" fmla="*/ 638139 w 638139"/>
                <a:gd name="connsiteY6" fmla="*/ 7466173 h 7466173"/>
                <a:gd name="connsiteX7" fmla="*/ 0 w 638139"/>
                <a:gd name="connsiteY7" fmla="*/ 7466173 h 7466173"/>
                <a:gd name="connsiteX8" fmla="*/ 0 w 638139"/>
                <a:gd name="connsiteY8" fmla="*/ 7466173 h 7466173"/>
                <a:gd name="connsiteX9" fmla="*/ 0 w 638139"/>
                <a:gd name="connsiteY9" fmla="*/ 7466173 h 7466173"/>
                <a:gd name="connsiteX10" fmla="*/ 0 w 638139"/>
                <a:gd name="connsiteY10" fmla="*/ 106359 h 7466173"/>
                <a:gd name="connsiteX11" fmla="*/ 31152 w 638139"/>
                <a:gd name="connsiteY11" fmla="*/ 31152 h 7466173"/>
                <a:gd name="connsiteX12" fmla="*/ 106359 w 638139"/>
                <a:gd name="connsiteY12" fmla="*/ 0 h 746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8139" h="7466173">
                  <a:moveTo>
                    <a:pt x="638139" y="1244395"/>
                  </a:moveTo>
                  <a:lnTo>
                    <a:pt x="638139" y="6221778"/>
                  </a:lnTo>
                  <a:cubicBezTo>
                    <a:pt x="638139" y="6551808"/>
                    <a:pt x="637181" y="6868326"/>
                    <a:pt x="635476" y="7101692"/>
                  </a:cubicBezTo>
                  <a:cubicBezTo>
                    <a:pt x="633772" y="7335058"/>
                    <a:pt x="631459" y="7466167"/>
                    <a:pt x="629048" y="7466167"/>
                  </a:cubicBezTo>
                  <a:lnTo>
                    <a:pt x="0" y="7466167"/>
                  </a:lnTo>
                  <a:lnTo>
                    <a:pt x="0" y="7466167"/>
                  </a:lnTo>
                  <a:lnTo>
                    <a:pt x="0" y="746616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29048" y="6"/>
                  </a:lnTo>
                  <a:cubicBezTo>
                    <a:pt x="631459" y="6"/>
                    <a:pt x="633772" y="131115"/>
                    <a:pt x="635476" y="364481"/>
                  </a:cubicBezTo>
                  <a:cubicBezTo>
                    <a:pt x="637181" y="597847"/>
                    <a:pt x="638139" y="914365"/>
                    <a:pt x="638139" y="1244395"/>
                  </a:cubicBez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9" tIns="43216" rIns="43215" bIns="43216" numCol="1" spcCol="1270" anchor="ctr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kern="1200" dirty="0" smtClean="0"/>
                <a:t>Run Data Sync Using EPMA Batch Client</a:t>
              </a:r>
              <a:endParaRPr lang="en-US" sz="1900" kern="12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33401" y="5187589"/>
            <a:ext cx="8153398" cy="981752"/>
            <a:chOff x="533401" y="5187589"/>
            <a:chExt cx="8153398" cy="981752"/>
          </a:xfrm>
        </p:grpSpPr>
        <p:sp>
          <p:nvSpPr>
            <p:cNvPr id="32" name="Freeform 31"/>
            <p:cNvSpPr/>
            <p:nvPr/>
          </p:nvSpPr>
          <p:spPr>
            <a:xfrm>
              <a:off x="533401" y="5187589"/>
              <a:ext cx="687226" cy="981752"/>
            </a:xfrm>
            <a:custGeom>
              <a:avLst/>
              <a:gdLst>
                <a:gd name="connsiteX0" fmla="*/ 0 w 981752"/>
                <a:gd name="connsiteY0" fmla="*/ 0 h 687226"/>
                <a:gd name="connsiteX1" fmla="*/ 638139 w 981752"/>
                <a:gd name="connsiteY1" fmla="*/ 0 h 687226"/>
                <a:gd name="connsiteX2" fmla="*/ 981752 w 981752"/>
                <a:gd name="connsiteY2" fmla="*/ 343613 h 687226"/>
                <a:gd name="connsiteX3" fmla="*/ 638139 w 981752"/>
                <a:gd name="connsiteY3" fmla="*/ 687226 h 687226"/>
                <a:gd name="connsiteX4" fmla="*/ 0 w 981752"/>
                <a:gd name="connsiteY4" fmla="*/ 687226 h 687226"/>
                <a:gd name="connsiteX5" fmla="*/ 343613 w 981752"/>
                <a:gd name="connsiteY5" fmla="*/ 343613 h 687226"/>
                <a:gd name="connsiteX6" fmla="*/ 0 w 981752"/>
                <a:gd name="connsiteY6" fmla="*/ 0 h 687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1752" h="687226">
                  <a:moveTo>
                    <a:pt x="981751" y="0"/>
                  </a:moveTo>
                  <a:lnTo>
                    <a:pt x="981751" y="446697"/>
                  </a:lnTo>
                  <a:lnTo>
                    <a:pt x="490876" y="687226"/>
                  </a:lnTo>
                  <a:lnTo>
                    <a:pt x="1" y="446697"/>
                  </a:lnTo>
                  <a:lnTo>
                    <a:pt x="1" y="0"/>
                  </a:lnTo>
                  <a:lnTo>
                    <a:pt x="490876" y="240529"/>
                  </a:lnTo>
                  <a:lnTo>
                    <a:pt x="981751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352503" rIns="8890" bIns="35250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HFM Calc</a:t>
              </a:r>
              <a:endParaRPr lang="en-US" sz="1400" kern="1200" dirty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220626" y="5187589"/>
              <a:ext cx="7466173" cy="638140"/>
            </a:xfrm>
            <a:custGeom>
              <a:avLst/>
              <a:gdLst>
                <a:gd name="connsiteX0" fmla="*/ 106359 w 638139"/>
                <a:gd name="connsiteY0" fmla="*/ 0 h 7466173"/>
                <a:gd name="connsiteX1" fmla="*/ 531780 w 638139"/>
                <a:gd name="connsiteY1" fmla="*/ 0 h 7466173"/>
                <a:gd name="connsiteX2" fmla="*/ 606987 w 638139"/>
                <a:gd name="connsiteY2" fmla="*/ 31152 h 7466173"/>
                <a:gd name="connsiteX3" fmla="*/ 638139 w 638139"/>
                <a:gd name="connsiteY3" fmla="*/ 106359 h 7466173"/>
                <a:gd name="connsiteX4" fmla="*/ 638139 w 638139"/>
                <a:gd name="connsiteY4" fmla="*/ 7466173 h 7466173"/>
                <a:gd name="connsiteX5" fmla="*/ 638139 w 638139"/>
                <a:gd name="connsiteY5" fmla="*/ 7466173 h 7466173"/>
                <a:gd name="connsiteX6" fmla="*/ 638139 w 638139"/>
                <a:gd name="connsiteY6" fmla="*/ 7466173 h 7466173"/>
                <a:gd name="connsiteX7" fmla="*/ 0 w 638139"/>
                <a:gd name="connsiteY7" fmla="*/ 7466173 h 7466173"/>
                <a:gd name="connsiteX8" fmla="*/ 0 w 638139"/>
                <a:gd name="connsiteY8" fmla="*/ 7466173 h 7466173"/>
                <a:gd name="connsiteX9" fmla="*/ 0 w 638139"/>
                <a:gd name="connsiteY9" fmla="*/ 7466173 h 7466173"/>
                <a:gd name="connsiteX10" fmla="*/ 0 w 638139"/>
                <a:gd name="connsiteY10" fmla="*/ 106359 h 7466173"/>
                <a:gd name="connsiteX11" fmla="*/ 31152 w 638139"/>
                <a:gd name="connsiteY11" fmla="*/ 31152 h 7466173"/>
                <a:gd name="connsiteX12" fmla="*/ 106359 w 638139"/>
                <a:gd name="connsiteY12" fmla="*/ 0 h 746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8139" h="7466173">
                  <a:moveTo>
                    <a:pt x="638139" y="1244395"/>
                  </a:moveTo>
                  <a:lnTo>
                    <a:pt x="638139" y="6221778"/>
                  </a:lnTo>
                  <a:cubicBezTo>
                    <a:pt x="638139" y="6551808"/>
                    <a:pt x="637181" y="6868326"/>
                    <a:pt x="635476" y="7101692"/>
                  </a:cubicBezTo>
                  <a:cubicBezTo>
                    <a:pt x="633772" y="7335058"/>
                    <a:pt x="631459" y="7466167"/>
                    <a:pt x="629048" y="7466167"/>
                  </a:cubicBezTo>
                  <a:lnTo>
                    <a:pt x="0" y="7466167"/>
                  </a:lnTo>
                  <a:lnTo>
                    <a:pt x="0" y="7466167"/>
                  </a:lnTo>
                  <a:lnTo>
                    <a:pt x="0" y="746616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29048" y="6"/>
                  </a:lnTo>
                  <a:cubicBezTo>
                    <a:pt x="631459" y="6"/>
                    <a:pt x="633772" y="131115"/>
                    <a:pt x="635476" y="364481"/>
                  </a:cubicBezTo>
                  <a:cubicBezTo>
                    <a:pt x="637181" y="597847"/>
                    <a:pt x="638139" y="914365"/>
                    <a:pt x="638139" y="1244395"/>
                  </a:cubicBez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9" tIns="43216" rIns="43215" bIns="43217" numCol="1" spcCol="1270" anchor="ctr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kern="1200" dirty="0" smtClean="0"/>
                <a:t>Run HFM Calculation</a:t>
              </a:r>
              <a:endParaRPr lang="en-US" sz="1900" kern="1200" dirty="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kern="1200" dirty="0" smtClean="0"/>
                <a:t>Run Consolidate Impacted</a:t>
              </a:r>
              <a:endParaRPr lang="en-US" sz="19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1937" y="3429000"/>
            <a:ext cx="5478463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990600"/>
            <a:ext cx="6172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Date Placeholder 3"/>
          <p:cNvSpPr txBox="1">
            <a:spLocks noGrp="1"/>
          </p:cNvSpPr>
          <p:nvPr/>
        </p:nvSpPr>
        <p:spPr bwMode="auto">
          <a:xfrm>
            <a:off x="7867650" y="6524625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69A8CAEE-35F9-4899-97AE-E9FBF5DE3796}" type="datetime1">
              <a:rPr lang="en-US" sz="800">
                <a:solidFill>
                  <a:schemeClr val="bg1"/>
                </a:solidFill>
                <a:latin typeface="Calibri" pitchFamily="34" charset="0"/>
              </a:rPr>
              <a:pPr/>
              <a:t>1/14/2010</a:t>
            </a:fld>
            <a:endParaRPr lang="en-US" sz="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HFM Data Feed Concurrent Process submission Parameters (IT and Business)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6853797" y="1415828"/>
            <a:ext cx="2060014" cy="4039666"/>
            <a:chOff x="6934200" y="1295400"/>
            <a:chExt cx="2133600" cy="4343400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6934200" y="1295400"/>
              <a:ext cx="1981199" cy="1905000"/>
            </a:xfrm>
            <a:prstGeom prst="wedgeRoundRectCallout">
              <a:avLst>
                <a:gd name="adj1" fmla="val -122103"/>
                <a:gd name="adj2" fmla="val 42859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r>
                <a:rPr lang="en-US" sz="1400" dirty="0" smtClean="0">
                  <a:solidFill>
                    <a:schemeClr val="accent1">
                      <a:lumMod val="50000"/>
                    </a:schemeClr>
                  </a:solidFill>
                </a:rPr>
                <a:t>Data Sync Name drop down (from EPMA via DB Link)  is made available to run applicable data sync process</a:t>
              </a:r>
              <a:r>
                <a:rPr lang="en-US" sz="1600" dirty="0" smtClean="0">
                  <a:solidFill>
                    <a:schemeClr val="accent1">
                      <a:lumMod val="50000"/>
                    </a:schemeClr>
                  </a:solidFill>
                </a:rPr>
                <a:t>.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ular Callout 9"/>
            <p:cNvSpPr/>
            <p:nvPr/>
          </p:nvSpPr>
          <p:spPr>
            <a:xfrm>
              <a:off x="7086600" y="3886200"/>
              <a:ext cx="1981200" cy="1752600"/>
            </a:xfrm>
            <a:prstGeom prst="wedgeRoundRectCallout">
              <a:avLst>
                <a:gd name="adj1" fmla="val -88401"/>
                <a:gd name="adj2" fmla="val 63910"/>
                <a:gd name="adj3" fmla="val 16667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accent1">
                      <a:lumMod val="50000"/>
                    </a:schemeClr>
                  </a:solidFill>
                </a:rPr>
                <a:t>HFM data feed also submits planning data feeds to keep data consistence across HFM and planning applications</a:t>
              </a:r>
              <a:endParaRPr lang="en-US" sz="1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herent_Presentation template_May14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herent_Presentation template_May14t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herent_Presentation template_May14t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herent_Presentation template_May14t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herent_Presentation template_May14t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herent_Presentation template_May14t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herent_Presentation template_May14t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herent_Presentation template_May14t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herent_Presentation template_May14t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herent_Presentation template_May14t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herent_Presentation template_May14t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herent_Presentation template_May14t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herent_Presentation template_May14t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herent_Presentation template_May14t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AD5FD33D522244A4F1C5D40C5C78FF" ma:contentTypeVersion="0" ma:contentTypeDescription="Create a new document." ma:contentTypeScope="" ma:versionID="a6949ad7a19581b4ca469d03db4a264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10057143-9B79-4987-82ED-34279E7CB233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65355C4-4B01-479A-A052-60CE63F6ED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63E23B-8B19-4C6B-9504-6B057E640E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Coherent_Presentation template_May14th</Template>
  <TotalTime>19430</TotalTime>
  <Words>1332</Words>
  <Application>Microsoft Office PowerPoint</Application>
  <PresentationFormat>On-screen Show (4:3)</PresentationFormat>
  <Paragraphs>268</Paragraphs>
  <Slides>31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Coherent_Presentation template_May14th</vt:lpstr>
      <vt:lpstr>Visio</vt:lpstr>
      <vt:lpstr>2010 NorCal OAUG Training Day  One Touch EBS Close to HFM Consolidation Integration of E-Business Suite and HFM Data and Metadata using EPMA Architecture  Dhananjay Pandit Coherent, Inc.  </vt:lpstr>
      <vt:lpstr>Coherent Environment Overview</vt:lpstr>
      <vt:lpstr>Slide 3</vt:lpstr>
      <vt:lpstr>Slide 4</vt:lpstr>
      <vt:lpstr>Slide 5</vt:lpstr>
      <vt:lpstr>Month End Close Process</vt:lpstr>
      <vt:lpstr>Slide 7</vt:lpstr>
      <vt:lpstr>Slide 8</vt:lpstr>
      <vt:lpstr>HFM Data Feed Concurrent Process submission Parameters (IT and Business)</vt:lpstr>
      <vt:lpstr>Data Synchronizations (Create one per Source and then copy)</vt:lpstr>
      <vt:lpstr>HFM Entity Phases</vt:lpstr>
      <vt:lpstr>Review HFM Data Feed Concurrent output</vt:lpstr>
      <vt:lpstr>Entity Reports ( By Site/Entity Controllers)</vt:lpstr>
      <vt:lpstr>Submission of Entity (By Site/Entity Controllers)</vt:lpstr>
      <vt:lpstr>EPMA Metadata Dimension Model</vt:lpstr>
      <vt:lpstr>EPMA Import Profile</vt:lpstr>
      <vt:lpstr>EPMA Meta Data Sync Process (EBS Concurrent Process)</vt:lpstr>
      <vt:lpstr>Meta Data Sync Concurrent Process submission Parameters</vt:lpstr>
      <vt:lpstr>Meta Data Sync Concurrent Process output</vt:lpstr>
      <vt:lpstr>HFM Account dimension after sync from Oracle EBS </vt:lpstr>
      <vt:lpstr>HFM Data/Metadata Mapping Example</vt:lpstr>
      <vt:lpstr>Dimension Change History</vt:lpstr>
      <vt:lpstr>Drill down from HFM :11.1.3 Drill Down Capability</vt:lpstr>
      <vt:lpstr>Drill Down Examples (Right Click on cells with blue icon: Base Level)</vt:lpstr>
      <vt:lpstr>Drill Down Examples (Right Click on cells with blue icon: Base Level)</vt:lpstr>
      <vt:lpstr>HFM Integration Tips/Tricks  (Lessons Learned)</vt:lpstr>
      <vt:lpstr>Use of Data Sync to Move data from HFM to Planning/Essbase</vt:lpstr>
      <vt:lpstr>Benefits and Plans</vt:lpstr>
      <vt:lpstr>Benefits of Implementing new Hyperion EPM </vt:lpstr>
      <vt:lpstr>Future Plans</vt:lpstr>
      <vt:lpstr>Slide 31</vt:lpstr>
    </vt:vector>
  </TitlesOfParts>
  <Company>Coherent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Title, arial 28pt Bold</dc:title>
  <dc:creator>Administrator</dc:creator>
  <cp:lastModifiedBy>Pandit, Dhananjay</cp:lastModifiedBy>
  <cp:revision>1003</cp:revision>
  <dcterms:created xsi:type="dcterms:W3CDTF">2007-10-16T21:08:11Z</dcterms:created>
  <dcterms:modified xsi:type="dcterms:W3CDTF">2010-01-14T19:14:31Z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0x010100C6AD5FD33D522244A4F1C5D40C5C78FF</vt:lpwstr>
  </property>
</Properties>
</file>