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593" r:id="rId2"/>
    <p:sldId id="594" r:id="rId3"/>
    <p:sldId id="780" r:id="rId4"/>
    <p:sldId id="591" r:id="rId5"/>
    <p:sldId id="764" r:id="rId6"/>
    <p:sldId id="765" r:id="rId7"/>
    <p:sldId id="766" r:id="rId8"/>
    <p:sldId id="767" r:id="rId9"/>
    <p:sldId id="768" r:id="rId10"/>
    <p:sldId id="725" r:id="rId11"/>
    <p:sldId id="769" r:id="rId12"/>
    <p:sldId id="770" r:id="rId13"/>
    <p:sldId id="771" r:id="rId14"/>
    <p:sldId id="772" r:id="rId15"/>
    <p:sldId id="743" r:id="rId16"/>
    <p:sldId id="756" r:id="rId17"/>
    <p:sldId id="757" r:id="rId18"/>
    <p:sldId id="758" r:id="rId19"/>
    <p:sldId id="726" r:id="rId20"/>
    <p:sldId id="760" r:id="rId21"/>
    <p:sldId id="727" r:id="rId22"/>
    <p:sldId id="731" r:id="rId23"/>
    <p:sldId id="732" r:id="rId24"/>
    <p:sldId id="733" r:id="rId25"/>
    <p:sldId id="762" r:id="rId26"/>
    <p:sldId id="739" r:id="rId27"/>
    <p:sldId id="748" r:id="rId28"/>
    <p:sldId id="759" r:id="rId29"/>
    <p:sldId id="776" r:id="rId30"/>
    <p:sldId id="774" r:id="rId31"/>
    <p:sldId id="749" r:id="rId32"/>
    <p:sldId id="777" r:id="rId33"/>
    <p:sldId id="778" r:id="rId34"/>
    <p:sldId id="779" r:id="rId35"/>
  </p:sldIdLst>
  <p:sldSz cx="9144000" cy="6858000" type="screen4x3"/>
  <p:notesSz cx="6858000" cy="9144000"/>
  <p:defaultTextStyle>
    <a:defPPr>
      <a:defRPr lang="en-US"/>
    </a:defPPr>
    <a:lvl1pPr algn="ctr" rtl="0" fontAlgn="base">
      <a:lnSpc>
        <a:spcPct val="90000"/>
      </a:lnSpc>
      <a:spcBef>
        <a:spcPct val="50000"/>
      </a:spcBef>
      <a:spcAft>
        <a:spcPct val="0"/>
      </a:spcAft>
      <a:buClr>
        <a:schemeClr val="accent1"/>
      </a:buClr>
      <a:defRPr sz="12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12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12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12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958B"/>
    <a:srgbClr val="000000"/>
    <a:srgbClr val="33CCFF"/>
    <a:srgbClr val="003399"/>
    <a:srgbClr val="666699"/>
    <a:srgbClr val="FFFFCC"/>
    <a:srgbClr val="000066"/>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3" autoAdjust="0"/>
    <p:restoredTop sz="92939" autoAdjust="0"/>
  </p:normalViewPr>
  <p:slideViewPr>
    <p:cSldViewPr snapToGrid="0">
      <p:cViewPr>
        <p:scale>
          <a:sx n="66" d="100"/>
          <a:sy n="66" d="100"/>
        </p:scale>
        <p:origin x="-1854" y="-612"/>
      </p:cViewPr>
      <p:guideLst>
        <p:guide orient="horz" pos="3885"/>
        <p:guide orient="horz" pos="2733"/>
        <p:guide orient="horz"/>
        <p:guide orient="horz" pos="576"/>
        <p:guide orient="horz" pos="1490"/>
        <p:guide orient="horz" pos="3520"/>
        <p:guide orient="horz" pos="768"/>
        <p:guide orient="horz" pos="3355"/>
        <p:guide pos="5504"/>
        <p:guide pos="4940"/>
        <p:guide pos="568"/>
        <p:guide pos="3696"/>
        <p:guide pos="962"/>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270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b="0">
                <a:latin typeface="Times" pitchFamily="18" charset="0"/>
              </a:defRPr>
            </a:lvl1pPr>
          </a:lstStyle>
          <a:p>
            <a:endParaRPr lang="en-US"/>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b="0">
                <a:latin typeface="Times" pitchFamily="18" charset="0"/>
              </a:defRPr>
            </a:lvl1pPr>
          </a:lstStyle>
          <a:p>
            <a:endParaRPr lang="en-US"/>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b="0">
                <a:latin typeface="Times" pitchFamily="18" charset="0"/>
              </a:defRPr>
            </a:lvl1pPr>
          </a:lstStyle>
          <a:p>
            <a:endParaRPr lang="en-US"/>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b="0">
                <a:latin typeface="Times" pitchFamily="18" charset="0"/>
              </a:defRPr>
            </a:lvl1pPr>
          </a:lstStyle>
          <a:p>
            <a:fld id="{9FCBBA92-4C74-48F5-A488-D398964298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b="0">
                <a:latin typeface="Times" pitchFamily="18"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b="0">
                <a:latin typeface="Times" pitchFamily="18" charset="0"/>
              </a:defRPr>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b="0">
                <a:latin typeface="Times" pitchFamily="18"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b="0">
                <a:latin typeface="Times" pitchFamily="18" charset="0"/>
              </a:defRPr>
            </a:lvl1pPr>
          </a:lstStyle>
          <a:p>
            <a:fld id="{761FCAB6-5789-4488-8B78-2009640C3D7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1" kern="1200">
        <a:solidFill>
          <a:schemeClr val="tx1"/>
        </a:solidFill>
        <a:latin typeface="Arial" charset="0"/>
        <a:ea typeface="+mn-ea"/>
        <a:cs typeface="+mn-cs"/>
      </a:defRPr>
    </a:lvl1pPr>
    <a:lvl2pPr marL="114300" algn="l" rtl="0" fontAlgn="base">
      <a:spcBef>
        <a:spcPct val="30000"/>
      </a:spcBef>
      <a:spcAft>
        <a:spcPct val="0"/>
      </a:spcAft>
      <a:defRPr sz="1200" kern="1200">
        <a:solidFill>
          <a:schemeClr val="tx1"/>
        </a:solidFill>
        <a:latin typeface="Arial" charset="0"/>
        <a:ea typeface="+mn-ea"/>
        <a:cs typeface="+mn-cs"/>
      </a:defRPr>
    </a:lvl2pPr>
    <a:lvl3pPr marL="338138" indent="-109538" algn="l" rtl="0" fontAlgn="base">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fontAlgn="base">
      <a:spcBef>
        <a:spcPct val="30000"/>
      </a:spcBef>
      <a:spcAft>
        <a:spcPct val="0"/>
      </a:spcAft>
      <a:buChar char="–"/>
      <a:defRPr sz="1000" kern="1200">
        <a:solidFill>
          <a:schemeClr val="tx1"/>
        </a:solidFill>
        <a:latin typeface="Arial" charset="0"/>
        <a:ea typeface="+mn-ea"/>
        <a:cs typeface="+mn-cs"/>
      </a:defRPr>
    </a:lvl4pPr>
    <a:lvl5pPr marL="693738" algn="l" rtl="0" fontAlgn="base">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D966A-E673-4D12-AFC0-AE3D7DB6ACE3}" type="slidenum">
              <a:rPr lang="en-US"/>
              <a:pPr/>
              <a:t>1</a:t>
            </a:fld>
            <a:endParaRPr lang="en-US"/>
          </a:p>
        </p:txBody>
      </p:sp>
      <p:sp>
        <p:nvSpPr>
          <p:cNvPr id="786434" name="Rectangle 2"/>
          <p:cNvSpPr>
            <a:spLocks noChangeArrowheads="1" noTextEdit="1"/>
          </p:cNvSpPr>
          <p:nvPr>
            <p:ph type="sldImg"/>
          </p:nvPr>
        </p:nvSpPr>
        <p:spPr>
          <a:xfrm>
            <a:off x="1144588" y="687388"/>
            <a:ext cx="4570412" cy="3427412"/>
          </a:xfrm>
          <a:ln/>
        </p:spPr>
      </p:sp>
      <p:sp>
        <p:nvSpPr>
          <p:cNvPr id="786435" name="Rectangle 3"/>
          <p:cNvSpPr>
            <a:spLocks noGrp="1" noChangeArrowheads="1"/>
          </p:cNvSpPr>
          <p:nvPr>
            <p:ph type="body" idx="1"/>
          </p:nvPr>
        </p:nvSpPr>
        <p:spPr>
          <a:xfrm>
            <a:off x="914400" y="4341813"/>
            <a:ext cx="5029200" cy="4114800"/>
          </a:xfrm>
        </p:spPr>
        <p:txBody>
          <a:bodyPr/>
          <a:lstStyle/>
          <a:p>
            <a:pPr>
              <a:buFontTx/>
              <a:buChar cha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E3C3E796-7726-4A4F-B9F7-FA81801B50E8}" type="slidenum">
              <a:rPr lang="en-US"/>
              <a:pPr/>
              <a:t>11</a:t>
            </a:fld>
            <a:endParaRPr lang="en-US"/>
          </a:p>
        </p:txBody>
      </p:sp>
      <p:sp>
        <p:nvSpPr>
          <p:cNvPr id="113357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15000"/>
              </a:lnSpc>
              <a:spcBef>
                <a:spcPct val="0"/>
              </a:spcBef>
              <a:buClr>
                <a:srgbClr val="4F81BD"/>
              </a:buClr>
              <a:buSzPct val="115000"/>
            </a:pPr>
            <a:fld id="{B8E48733-5CAB-4E27-A589-19701F8455AE}" type="slidenum">
              <a:rPr lang="en-US" sz="1100">
                <a:solidFill>
                  <a:srgbClr val="FFFFFF"/>
                </a:solidFill>
                <a:cs typeface="Arial" charset="0"/>
              </a:rPr>
              <a:pPr algn="r" defTabSz="912813" eaLnBrk="0" hangingPunct="0">
                <a:lnSpc>
                  <a:spcPct val="115000"/>
                </a:lnSpc>
                <a:spcBef>
                  <a:spcPct val="0"/>
                </a:spcBef>
                <a:buClr>
                  <a:srgbClr val="4F81BD"/>
                </a:buClr>
                <a:buSzPct val="115000"/>
              </a:pPr>
              <a:t>11</a:t>
            </a:fld>
            <a:endParaRPr lang="en-US" sz="1100">
              <a:solidFill>
                <a:srgbClr val="FFFFFF"/>
              </a:solidFill>
              <a:cs typeface="Arial" charset="0"/>
            </a:endParaRPr>
          </a:p>
        </p:txBody>
      </p:sp>
      <p:sp>
        <p:nvSpPr>
          <p:cNvPr id="11335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96" tIns="45700" rIns="91396" bIns="45700" anchor="b"/>
          <a:lstStyle/>
          <a:p>
            <a:pPr algn="r" defTabSz="911225" eaLnBrk="0" hangingPunct="0">
              <a:lnSpc>
                <a:spcPct val="115000"/>
              </a:lnSpc>
              <a:spcBef>
                <a:spcPct val="0"/>
              </a:spcBef>
              <a:buClr>
                <a:srgbClr val="4F81BD"/>
              </a:buClr>
              <a:buSzPct val="115000"/>
            </a:pPr>
            <a:fld id="{446063E1-2226-4089-A6E5-5D01562984C8}" type="slidenum">
              <a:rPr lang="en-US" sz="1100">
                <a:solidFill>
                  <a:srgbClr val="000000"/>
                </a:solidFill>
                <a:latin typeface="Times" pitchFamily="18" charset="0"/>
                <a:cs typeface="Arial" charset="0"/>
              </a:rPr>
              <a:pPr algn="r" defTabSz="911225" eaLnBrk="0" hangingPunct="0">
                <a:lnSpc>
                  <a:spcPct val="115000"/>
                </a:lnSpc>
                <a:spcBef>
                  <a:spcPct val="0"/>
                </a:spcBef>
                <a:buClr>
                  <a:srgbClr val="4F81BD"/>
                </a:buClr>
                <a:buSzPct val="115000"/>
              </a:pPr>
              <a:t>11</a:t>
            </a:fld>
            <a:endParaRPr lang="en-US" sz="1100">
              <a:solidFill>
                <a:srgbClr val="000000"/>
              </a:solidFill>
              <a:latin typeface="Times" pitchFamily="18" charset="0"/>
              <a:cs typeface="Arial" charset="0"/>
            </a:endParaRPr>
          </a:p>
        </p:txBody>
      </p:sp>
      <p:sp>
        <p:nvSpPr>
          <p:cNvPr id="1133572"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399" tIns="45701" rIns="91399" bIns="45701" anchor="b"/>
          <a:lstStyle/>
          <a:p>
            <a:pPr algn="r" defTabSz="911225" eaLnBrk="0" hangingPunct="0">
              <a:lnSpc>
                <a:spcPct val="115000"/>
              </a:lnSpc>
              <a:spcBef>
                <a:spcPct val="0"/>
              </a:spcBef>
              <a:buClr>
                <a:srgbClr val="4F81BD"/>
              </a:buClr>
              <a:buSzPct val="115000"/>
            </a:pPr>
            <a:fld id="{6BC8FF02-DF19-4A63-8689-994CFA787154}" type="slidenum">
              <a:rPr lang="en-US" sz="1100">
                <a:solidFill>
                  <a:srgbClr val="000000"/>
                </a:solidFill>
                <a:latin typeface="Times" pitchFamily="18" charset="0"/>
                <a:cs typeface="Arial" charset="0"/>
              </a:rPr>
              <a:pPr algn="r" defTabSz="911225" eaLnBrk="0" hangingPunct="0">
                <a:lnSpc>
                  <a:spcPct val="115000"/>
                </a:lnSpc>
                <a:spcBef>
                  <a:spcPct val="0"/>
                </a:spcBef>
                <a:buClr>
                  <a:srgbClr val="4F81BD"/>
                </a:buClr>
                <a:buSzPct val="115000"/>
              </a:pPr>
              <a:t>11</a:t>
            </a:fld>
            <a:endParaRPr lang="en-US" sz="1100">
              <a:solidFill>
                <a:srgbClr val="000000"/>
              </a:solidFill>
              <a:latin typeface="Times" pitchFamily="18" charset="0"/>
              <a:cs typeface="Arial" charset="0"/>
            </a:endParaRPr>
          </a:p>
        </p:txBody>
      </p:sp>
      <p:sp>
        <p:nvSpPr>
          <p:cNvPr id="1133573" name="Rectangle 2"/>
          <p:cNvSpPr>
            <a:spLocks noChangeArrowheads="1" noTextEdit="1"/>
          </p:cNvSpPr>
          <p:nvPr>
            <p:ph type="sldImg"/>
          </p:nvPr>
        </p:nvSpPr>
        <p:spPr>
          <a:xfrm>
            <a:off x="1144588" y="685800"/>
            <a:ext cx="4572000" cy="3429000"/>
          </a:xfrm>
          <a:ln/>
        </p:spPr>
      </p:sp>
      <p:sp>
        <p:nvSpPr>
          <p:cNvPr id="1133574" name="Rectangle 3"/>
          <p:cNvSpPr>
            <a:spLocks noGrp="1" noChangeArrowheads="1"/>
          </p:cNvSpPr>
          <p:nvPr>
            <p:ph type="body" idx="1"/>
          </p:nvPr>
        </p:nvSpPr>
        <p:spPr>
          <a:xfrm>
            <a:off x="912813" y="4343400"/>
            <a:ext cx="5032375" cy="4114800"/>
          </a:xfrm>
        </p:spPr>
        <p:txBody>
          <a:bodyPr lIns="91399" tIns="45701" rIns="91399" bIns="45701"/>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6AF3EAEC-0553-4C47-A399-F7513302AA6C}" type="slidenum">
              <a:rPr lang="en-US"/>
              <a:pPr/>
              <a:t>12</a:t>
            </a:fld>
            <a:endParaRPr lang="en-US"/>
          </a:p>
        </p:txBody>
      </p:sp>
      <p:sp>
        <p:nvSpPr>
          <p:cNvPr id="1135618"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15000"/>
              </a:lnSpc>
              <a:spcBef>
                <a:spcPct val="0"/>
              </a:spcBef>
              <a:buClr>
                <a:srgbClr val="4F81BD"/>
              </a:buClr>
              <a:buSzPct val="115000"/>
            </a:pPr>
            <a:fld id="{4888BBDC-B779-4EA6-AA34-975A5F475E60}" type="slidenum">
              <a:rPr lang="en-US">
                <a:solidFill>
                  <a:srgbClr val="FFFFFF"/>
                </a:solidFill>
                <a:cs typeface="Arial" charset="0"/>
              </a:rPr>
              <a:pPr algn="r" defTabSz="912813" eaLnBrk="0" hangingPunct="0">
                <a:lnSpc>
                  <a:spcPct val="115000"/>
                </a:lnSpc>
                <a:spcBef>
                  <a:spcPct val="0"/>
                </a:spcBef>
                <a:buClr>
                  <a:srgbClr val="4F81BD"/>
                </a:buClr>
                <a:buSzPct val="115000"/>
              </a:pPr>
              <a:t>12</a:t>
            </a:fld>
            <a:endParaRPr lang="en-US">
              <a:solidFill>
                <a:srgbClr val="FFFFFF"/>
              </a:solidFill>
              <a:cs typeface="Arial" charset="0"/>
            </a:endParaRPr>
          </a:p>
        </p:txBody>
      </p:sp>
      <p:sp>
        <p:nvSpPr>
          <p:cNvPr id="11356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96" tIns="45700" rIns="91396" bIns="45700" anchor="b"/>
          <a:lstStyle/>
          <a:p>
            <a:pPr algn="r" defTabSz="911225" eaLnBrk="0" hangingPunct="0">
              <a:buClr>
                <a:srgbClr val="4F81BD"/>
              </a:buClr>
              <a:buSzPct val="115000"/>
            </a:pPr>
            <a:fld id="{5EC69722-BAE2-4C0E-B7F1-B9CED89F582A}" type="slidenum">
              <a:rPr lang="en-US" sz="1100">
                <a:solidFill>
                  <a:srgbClr val="000000"/>
                </a:solidFill>
                <a:latin typeface="Times" pitchFamily="18" charset="0"/>
                <a:cs typeface="Arial" charset="0"/>
              </a:rPr>
              <a:pPr algn="r" defTabSz="911225" eaLnBrk="0" hangingPunct="0">
                <a:buClr>
                  <a:srgbClr val="4F81BD"/>
                </a:buClr>
                <a:buSzPct val="115000"/>
              </a:pPr>
              <a:t>12</a:t>
            </a:fld>
            <a:endParaRPr lang="en-US" sz="1100">
              <a:solidFill>
                <a:srgbClr val="000000"/>
              </a:solidFill>
              <a:latin typeface="Times" pitchFamily="18" charset="0"/>
              <a:cs typeface="Arial" charset="0"/>
            </a:endParaRPr>
          </a:p>
        </p:txBody>
      </p:sp>
      <p:sp>
        <p:nvSpPr>
          <p:cNvPr id="113562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399" tIns="45701" rIns="91399" bIns="45701" anchor="b"/>
          <a:lstStyle/>
          <a:p>
            <a:pPr algn="r" defTabSz="911225" eaLnBrk="0" hangingPunct="0">
              <a:buClr>
                <a:srgbClr val="4F81BD"/>
              </a:buClr>
              <a:buSzPct val="115000"/>
            </a:pPr>
            <a:fld id="{B5EFE025-5883-4121-AD59-36DD2C3D34B0}" type="slidenum">
              <a:rPr lang="en-US" sz="1100">
                <a:solidFill>
                  <a:srgbClr val="000000"/>
                </a:solidFill>
                <a:latin typeface="Times" pitchFamily="18" charset="0"/>
                <a:cs typeface="Arial" charset="0"/>
              </a:rPr>
              <a:pPr algn="r" defTabSz="911225" eaLnBrk="0" hangingPunct="0">
                <a:buClr>
                  <a:srgbClr val="4F81BD"/>
                </a:buClr>
                <a:buSzPct val="115000"/>
              </a:pPr>
              <a:t>12</a:t>
            </a:fld>
            <a:endParaRPr lang="en-US" sz="1100">
              <a:solidFill>
                <a:srgbClr val="000000"/>
              </a:solidFill>
              <a:latin typeface="Times" pitchFamily="18" charset="0"/>
              <a:cs typeface="Arial" charset="0"/>
            </a:endParaRPr>
          </a:p>
        </p:txBody>
      </p:sp>
      <p:sp>
        <p:nvSpPr>
          <p:cNvPr id="1135621" name="Rectangle 2"/>
          <p:cNvSpPr>
            <a:spLocks noGrp="1" noRot="1" noChangeAspect="1" noChangeArrowheads="1" noTextEdit="1"/>
          </p:cNvSpPr>
          <p:nvPr>
            <p:ph type="sldImg"/>
          </p:nvPr>
        </p:nvSpPr>
        <p:spPr>
          <a:xfrm>
            <a:off x="1144588" y="685800"/>
            <a:ext cx="4572000" cy="3429000"/>
          </a:xfrm>
          <a:ln/>
        </p:spPr>
      </p:sp>
      <p:sp>
        <p:nvSpPr>
          <p:cNvPr id="1135622" name="Rectangle 3"/>
          <p:cNvSpPr>
            <a:spLocks noGrp="1" noChangeArrowheads="1"/>
          </p:cNvSpPr>
          <p:nvPr>
            <p:ph type="body" idx="1"/>
          </p:nvPr>
        </p:nvSpPr>
        <p:spPr>
          <a:xfrm>
            <a:off x="912813" y="4343400"/>
            <a:ext cx="5032375" cy="4114800"/>
          </a:xfrm>
        </p:spPr>
        <p:txBody>
          <a:bodyPr lIns="91399" tIns="45701" rIns="91399" bIns="4570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0D9FAB-6137-4E80-9758-02766D798868}" type="slidenum">
              <a:rPr lang="en-US"/>
              <a:pPr/>
              <a:t>13</a:t>
            </a:fld>
            <a:endParaRPr lang="en-US"/>
          </a:p>
        </p:txBody>
      </p:sp>
      <p:sp>
        <p:nvSpPr>
          <p:cNvPr id="1137666"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300DED7D-DCCD-427D-A4DD-F8EA95978786}" type="slidenum">
              <a:rPr lang="en-US">
                <a:solidFill>
                  <a:srgbClr val="FFFFFF"/>
                </a:solidFill>
                <a:cs typeface="Arial" charset="0"/>
              </a:rPr>
              <a:pPr algn="r" defTabSz="912813" eaLnBrk="0" hangingPunct="0">
                <a:lnSpc>
                  <a:spcPct val="100000"/>
                </a:lnSpc>
                <a:spcBef>
                  <a:spcPct val="0"/>
                </a:spcBef>
                <a:buClrTx/>
              </a:pPr>
              <a:t>13</a:t>
            </a:fld>
            <a:endParaRPr lang="en-US">
              <a:solidFill>
                <a:srgbClr val="FFFFFF"/>
              </a:solidFill>
              <a:cs typeface="Arial" charset="0"/>
            </a:endParaRPr>
          </a:p>
        </p:txBody>
      </p:sp>
      <p:sp>
        <p:nvSpPr>
          <p:cNvPr id="1137667" name="Rectangle 2"/>
          <p:cNvSpPr>
            <a:spLocks noGrp="1" noRot="1" noChangeAspect="1" noChangeArrowheads="1" noTextEdit="1"/>
          </p:cNvSpPr>
          <p:nvPr>
            <p:ph type="sldImg"/>
          </p:nvPr>
        </p:nvSpPr>
        <p:spPr>
          <a:xfrm>
            <a:off x="1143000" y="684213"/>
            <a:ext cx="4573588" cy="3430587"/>
          </a:xfrm>
          <a:ln/>
        </p:spPr>
      </p:sp>
      <p:sp>
        <p:nvSpPr>
          <p:cNvPr id="1137668" name="Rectangle 3"/>
          <p:cNvSpPr>
            <a:spLocks noGrp="1" noChangeArrowheads="1"/>
          </p:cNvSpPr>
          <p:nvPr>
            <p:ph type="body" idx="1"/>
          </p:nvPr>
        </p:nvSpPr>
        <p:spPr>
          <a:xfrm>
            <a:off x="914400" y="4343400"/>
            <a:ext cx="5029200" cy="4116388"/>
          </a:xfrm>
        </p:spPr>
        <p:txBody>
          <a:bodyPr lIns="91426" tIns="45713" rIns="91426" bIns="45713"/>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92A90E-E5B3-4702-81E0-17F5B6401684}" type="slidenum">
              <a:rPr lang="en-US"/>
              <a:pPr/>
              <a:t>14</a:t>
            </a:fld>
            <a:endParaRPr lang="en-US"/>
          </a:p>
        </p:txBody>
      </p:sp>
      <p:sp>
        <p:nvSpPr>
          <p:cNvPr id="1139714"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25E40728-2E77-41B4-9717-B76C5BE6B033}" type="slidenum">
              <a:rPr lang="en-US">
                <a:solidFill>
                  <a:srgbClr val="FFFFFF"/>
                </a:solidFill>
                <a:cs typeface="Arial" charset="0"/>
              </a:rPr>
              <a:pPr algn="r" defTabSz="912813" eaLnBrk="0" hangingPunct="0">
                <a:lnSpc>
                  <a:spcPct val="100000"/>
                </a:lnSpc>
                <a:spcBef>
                  <a:spcPct val="0"/>
                </a:spcBef>
                <a:buClrTx/>
              </a:pPr>
              <a:t>14</a:t>
            </a:fld>
            <a:endParaRPr lang="en-US">
              <a:solidFill>
                <a:srgbClr val="FFFFFF"/>
              </a:solidFill>
              <a:cs typeface="Arial" charset="0"/>
            </a:endParaRPr>
          </a:p>
        </p:txBody>
      </p:sp>
      <p:sp>
        <p:nvSpPr>
          <p:cNvPr id="1139715" name="Rectangle 2"/>
          <p:cNvSpPr>
            <a:spLocks noGrp="1" noRot="1" noChangeAspect="1" noChangeArrowheads="1" noTextEdit="1"/>
          </p:cNvSpPr>
          <p:nvPr>
            <p:ph type="sldImg"/>
          </p:nvPr>
        </p:nvSpPr>
        <p:spPr>
          <a:xfrm>
            <a:off x="1143000" y="684213"/>
            <a:ext cx="4573588" cy="3430587"/>
          </a:xfrm>
          <a:ln/>
        </p:spPr>
      </p:sp>
      <p:sp>
        <p:nvSpPr>
          <p:cNvPr id="1139716" name="Rectangle 3"/>
          <p:cNvSpPr>
            <a:spLocks noGrp="1" noChangeArrowheads="1"/>
          </p:cNvSpPr>
          <p:nvPr>
            <p:ph type="body" idx="1"/>
          </p:nvPr>
        </p:nvSpPr>
        <p:spPr>
          <a:xfrm>
            <a:off x="914400" y="4343400"/>
            <a:ext cx="5029200" cy="4116388"/>
          </a:xfrm>
        </p:spPr>
        <p:txBody>
          <a:bodyPr lIns="91426" tIns="45713" rIns="91426" bIns="45713"/>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8AC32F9-BBDC-457D-8C71-753B09BAF9BE}" type="slidenum">
              <a:rPr lang="en-US"/>
              <a:pPr/>
              <a:t>19</a:t>
            </a:fld>
            <a:endParaRPr lang="en-US"/>
          </a:p>
        </p:txBody>
      </p:sp>
      <p:sp>
        <p:nvSpPr>
          <p:cNvPr id="1054722"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7F502A85-D70D-4C07-B4C9-F455031C3CDA}" type="slidenum">
              <a:rPr lang="en-US" sz="1100" b="0">
                <a:latin typeface="Times" pitchFamily="18" charset="0"/>
                <a:cs typeface="Arial" charset="0"/>
              </a:rPr>
              <a:pPr algn="r" defTabSz="912813" eaLnBrk="0" hangingPunct="0">
                <a:lnSpc>
                  <a:spcPct val="100000"/>
                </a:lnSpc>
                <a:spcBef>
                  <a:spcPct val="0"/>
                </a:spcBef>
                <a:buClrTx/>
              </a:pPr>
              <a:t>19</a:t>
            </a:fld>
            <a:endParaRPr lang="en-US" sz="1100" b="0">
              <a:latin typeface="Times" pitchFamily="18" charset="0"/>
              <a:cs typeface="Arial" charset="0"/>
            </a:endParaRPr>
          </a:p>
        </p:txBody>
      </p:sp>
      <p:sp>
        <p:nvSpPr>
          <p:cNvPr id="1054723" name="Slide Image Placeholder 1"/>
          <p:cNvSpPr>
            <a:spLocks noGrp="1" noRot="1" noChangeAspect="1" noTextEdit="1"/>
          </p:cNvSpPr>
          <p:nvPr>
            <p:ph type="sldImg"/>
          </p:nvPr>
        </p:nvSpPr>
        <p:spPr>
          <a:xfrm>
            <a:off x="1144588" y="685800"/>
            <a:ext cx="4572000" cy="3429000"/>
          </a:xfrm>
          <a:ln/>
        </p:spPr>
      </p:sp>
      <p:sp>
        <p:nvSpPr>
          <p:cNvPr id="1054724" name="Notes Placeholder 2"/>
          <p:cNvSpPr>
            <a:spLocks noGrp="1"/>
          </p:cNvSpPr>
          <p:nvPr>
            <p:ph type="body" idx="1"/>
          </p:nvPr>
        </p:nvSpPr>
        <p:spPr>
          <a:xfrm>
            <a:off x="685800" y="4343400"/>
            <a:ext cx="5486400" cy="4114800"/>
          </a:xfrm>
        </p:spPr>
        <p:txBody>
          <a:bodyPr lIns="91426" tIns="45713" rIns="91426" bIns="45713"/>
          <a:lstStyle/>
          <a:p>
            <a:pPr>
              <a:lnSpc>
                <a:spcPct val="90000"/>
              </a:lnSpc>
            </a:pPr>
            <a:r>
              <a:rPr lang="en-US" sz="1000"/>
              <a:t>Rules box</a:t>
            </a:r>
          </a:p>
          <a:p>
            <a:pPr>
              <a:lnSpc>
                <a:spcPct val="90000"/>
              </a:lnSpc>
            </a:pPr>
            <a:r>
              <a:rPr lang="en-US" sz="1000"/>
              <a:t>ETL</a:t>
            </a:r>
          </a:p>
          <a:p>
            <a:pPr>
              <a:lnSpc>
                <a:spcPct val="90000"/>
              </a:lnSpc>
            </a:pPr>
            <a:endParaRPr lang="en-US" sz="1000"/>
          </a:p>
        </p:txBody>
      </p:sp>
      <p:sp>
        <p:nvSpPr>
          <p:cNvPr id="10547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3" rIns="91426" bIns="45713" anchor="b"/>
          <a:lstStyle/>
          <a:p>
            <a:pPr algn="r">
              <a:lnSpc>
                <a:spcPct val="100000"/>
              </a:lnSpc>
              <a:spcBef>
                <a:spcPct val="0"/>
              </a:spcBef>
              <a:buClrTx/>
            </a:pPr>
            <a:fld id="{8570693D-735E-43CA-B858-274EEB7CE90C}" type="slidenum">
              <a:rPr lang="en-US" sz="1300" b="0">
                <a:cs typeface="Arial" charset="0"/>
              </a:rPr>
              <a:pPr algn="r">
                <a:lnSpc>
                  <a:spcPct val="100000"/>
                </a:lnSpc>
                <a:spcBef>
                  <a:spcPct val="0"/>
                </a:spcBef>
                <a:buClrTx/>
              </a:pPr>
              <a:t>19</a:t>
            </a:fld>
            <a:endParaRPr lang="en-US" sz="1300" b="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5D66C1-3C84-41AF-BF06-353D7067B203}" type="slidenum">
              <a:rPr lang="en-US"/>
              <a:pPr/>
              <a:t>21</a:t>
            </a:fld>
            <a:endParaRPr lang="en-US"/>
          </a:p>
        </p:txBody>
      </p:sp>
      <p:sp>
        <p:nvSpPr>
          <p:cNvPr id="105677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C24BED84-AA17-4E26-962A-945062702ED9}" type="slidenum">
              <a:rPr lang="en-US" sz="1100" b="0">
                <a:latin typeface="Times" pitchFamily="18" charset="0"/>
                <a:cs typeface="Arial" charset="0"/>
              </a:rPr>
              <a:pPr algn="r" defTabSz="912813" eaLnBrk="0" hangingPunct="0">
                <a:lnSpc>
                  <a:spcPct val="100000"/>
                </a:lnSpc>
                <a:spcBef>
                  <a:spcPct val="0"/>
                </a:spcBef>
                <a:buClrTx/>
              </a:pPr>
              <a:t>21</a:t>
            </a:fld>
            <a:endParaRPr lang="en-US" sz="1100" b="0">
              <a:latin typeface="Times" pitchFamily="18" charset="0"/>
              <a:cs typeface="Arial" charset="0"/>
            </a:endParaRPr>
          </a:p>
        </p:txBody>
      </p:sp>
      <p:sp>
        <p:nvSpPr>
          <p:cNvPr id="1056771" name="Rectangle 2"/>
          <p:cNvSpPr>
            <a:spLocks noChangeArrowheads="1" noTextEdit="1"/>
          </p:cNvSpPr>
          <p:nvPr>
            <p:ph type="sldImg"/>
          </p:nvPr>
        </p:nvSpPr>
        <p:spPr>
          <a:xfrm>
            <a:off x="1144588" y="685800"/>
            <a:ext cx="4572000" cy="3429000"/>
          </a:xfrm>
          <a:ln/>
        </p:spPr>
      </p:sp>
      <p:sp>
        <p:nvSpPr>
          <p:cNvPr id="1056772" name="Rectangle 3"/>
          <p:cNvSpPr>
            <a:spLocks noGrp="1" noChangeArrowheads="1"/>
          </p:cNvSpPr>
          <p:nvPr>
            <p:ph type="body" idx="1"/>
          </p:nvPr>
        </p:nvSpPr>
        <p:spPr>
          <a:xfrm>
            <a:off x="915988" y="4341813"/>
            <a:ext cx="5026025" cy="4116387"/>
          </a:xfrm>
        </p:spPr>
        <p:txBody>
          <a:bodyPr lIns="91426" tIns="45713" rIns="91426" bIns="45713"/>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C92413-2C62-4554-8007-183411332F1A}" type="slidenum">
              <a:rPr lang="en-US"/>
              <a:pPr/>
              <a:t>22</a:t>
            </a:fld>
            <a:endParaRPr lang="en-US"/>
          </a:p>
        </p:txBody>
      </p:sp>
      <p:sp>
        <p:nvSpPr>
          <p:cNvPr id="1064962"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3542A5F0-40BD-4D5E-BD1A-F4360EE44B81}" type="slidenum">
              <a:rPr lang="en-US" sz="1100" b="0">
                <a:latin typeface="Times" pitchFamily="18" charset="0"/>
                <a:cs typeface="Arial" charset="0"/>
              </a:rPr>
              <a:pPr algn="r" defTabSz="912813" eaLnBrk="0" hangingPunct="0">
                <a:lnSpc>
                  <a:spcPct val="100000"/>
                </a:lnSpc>
                <a:spcBef>
                  <a:spcPct val="0"/>
                </a:spcBef>
                <a:buClrTx/>
              </a:pPr>
              <a:t>22</a:t>
            </a:fld>
            <a:endParaRPr lang="en-US" sz="1100" b="0">
              <a:latin typeface="Times" pitchFamily="18" charset="0"/>
              <a:cs typeface="Arial" charset="0"/>
            </a:endParaRPr>
          </a:p>
        </p:txBody>
      </p:sp>
      <p:sp>
        <p:nvSpPr>
          <p:cNvPr id="1064963" name="Rectangle 1026"/>
          <p:cNvSpPr>
            <a:spLocks noChangeArrowheads="1" noTextEdit="1"/>
          </p:cNvSpPr>
          <p:nvPr>
            <p:ph type="sldImg"/>
          </p:nvPr>
        </p:nvSpPr>
        <p:spPr>
          <a:xfrm>
            <a:off x="1144588" y="685800"/>
            <a:ext cx="4572000" cy="3429000"/>
          </a:xfrm>
          <a:ln/>
        </p:spPr>
      </p:sp>
      <p:sp>
        <p:nvSpPr>
          <p:cNvPr id="1064964" name="Rectangle 1027"/>
          <p:cNvSpPr>
            <a:spLocks noGrp="1" noChangeArrowheads="1"/>
          </p:cNvSpPr>
          <p:nvPr>
            <p:ph type="body" idx="1"/>
          </p:nvPr>
        </p:nvSpPr>
        <p:spPr>
          <a:xfrm>
            <a:off x="915988" y="4341813"/>
            <a:ext cx="5026025" cy="4116387"/>
          </a:xfrm>
        </p:spPr>
        <p:txBody>
          <a:bodyPr lIns="91426" tIns="45713" rIns="91426" bIns="45713"/>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FA4F87-2289-49FE-9ACD-5941100981E8}" type="slidenum">
              <a:rPr lang="en-US"/>
              <a:pPr/>
              <a:t>23</a:t>
            </a:fld>
            <a:endParaRPr lang="en-US"/>
          </a:p>
        </p:txBody>
      </p:sp>
      <p:sp>
        <p:nvSpPr>
          <p:cNvPr id="106701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26" tIns="45713" rIns="91426" bIns="45713" anchor="b"/>
          <a:lstStyle/>
          <a:p>
            <a:pPr algn="r" defTabSz="912813" eaLnBrk="0" hangingPunct="0">
              <a:lnSpc>
                <a:spcPct val="100000"/>
              </a:lnSpc>
              <a:spcBef>
                <a:spcPct val="0"/>
              </a:spcBef>
              <a:buClrTx/>
            </a:pPr>
            <a:fld id="{8695F7CC-80DA-46FF-B3E6-DA7432F913E9}" type="slidenum">
              <a:rPr lang="en-US" sz="1100" b="0">
                <a:latin typeface="Times" pitchFamily="18" charset="0"/>
                <a:cs typeface="Arial" charset="0"/>
              </a:rPr>
              <a:pPr algn="r" defTabSz="912813" eaLnBrk="0" hangingPunct="0">
                <a:lnSpc>
                  <a:spcPct val="100000"/>
                </a:lnSpc>
                <a:spcBef>
                  <a:spcPct val="0"/>
                </a:spcBef>
                <a:buClrTx/>
              </a:pPr>
              <a:t>23</a:t>
            </a:fld>
            <a:endParaRPr lang="en-US" sz="1100" b="0">
              <a:latin typeface="Times" pitchFamily="18" charset="0"/>
              <a:cs typeface="Arial" charset="0"/>
            </a:endParaRPr>
          </a:p>
        </p:txBody>
      </p:sp>
      <p:sp>
        <p:nvSpPr>
          <p:cNvPr id="1067011" name="Rectangle 2"/>
          <p:cNvSpPr>
            <a:spLocks noChangeArrowheads="1" noTextEdit="1"/>
          </p:cNvSpPr>
          <p:nvPr>
            <p:ph type="sldImg"/>
          </p:nvPr>
        </p:nvSpPr>
        <p:spPr>
          <a:xfrm>
            <a:off x="1144588" y="685800"/>
            <a:ext cx="4572000" cy="3429000"/>
          </a:xfrm>
          <a:ln/>
        </p:spPr>
      </p:sp>
      <p:sp>
        <p:nvSpPr>
          <p:cNvPr id="1067012" name="Rectangle 3"/>
          <p:cNvSpPr>
            <a:spLocks noGrp="1" noChangeArrowheads="1"/>
          </p:cNvSpPr>
          <p:nvPr>
            <p:ph type="body" idx="1"/>
          </p:nvPr>
        </p:nvSpPr>
        <p:spPr>
          <a:xfrm>
            <a:off x="915988" y="4341813"/>
            <a:ext cx="5026025" cy="4116387"/>
          </a:xfrm>
        </p:spPr>
        <p:txBody>
          <a:bodyPr lIns="91426" tIns="45713" rIns="91426" bIns="45713"/>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C0232-C28F-4A8C-A9F4-B2CB1FA88843}" type="slidenum">
              <a:rPr lang="en-US"/>
              <a:pPr/>
              <a:t>24</a:t>
            </a:fld>
            <a:endParaRPr lang="en-US"/>
          </a:p>
        </p:txBody>
      </p:sp>
      <p:sp>
        <p:nvSpPr>
          <p:cNvPr id="1069058" name="Rectangle 2"/>
          <p:cNvSpPr>
            <a:spLocks noChangeArrowheads="1" noTextEdit="1"/>
          </p:cNvSpPr>
          <p:nvPr>
            <p:ph type="sldImg"/>
          </p:nvPr>
        </p:nvSpPr>
        <p:spPr>
          <a:xfrm>
            <a:off x="1144588" y="687388"/>
            <a:ext cx="4570412" cy="3427412"/>
          </a:xfrm>
          <a:ln/>
        </p:spPr>
      </p:sp>
      <p:sp>
        <p:nvSpPr>
          <p:cNvPr id="1069059" name="Rectangle 3"/>
          <p:cNvSpPr>
            <a:spLocks noGrp="1" noChangeArrowheads="1"/>
          </p:cNvSpPr>
          <p:nvPr>
            <p:ph type="body" idx="1"/>
          </p:nvPr>
        </p:nvSpPr>
        <p:spPr>
          <a:xfrm>
            <a:off x="684213" y="4341813"/>
            <a:ext cx="5489575" cy="4114800"/>
          </a:xfrm>
        </p:spPr>
        <p:txBody>
          <a:bodyPr/>
          <a:lstStyle/>
          <a:p>
            <a:endParaRPr lang="en-US"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A7A75-52D5-46E7-B01B-5D4EBE5B9588}" type="slidenum">
              <a:rPr lang="en-US"/>
              <a:pPr/>
              <a:t>26</a:t>
            </a:fld>
            <a:endParaRPr lang="en-US"/>
          </a:p>
        </p:txBody>
      </p:sp>
      <p:sp>
        <p:nvSpPr>
          <p:cNvPr id="1077250" name="Rectangle 2"/>
          <p:cNvSpPr>
            <a:spLocks noGrp="1" noRot="1" noChangeAspect="1" noChangeArrowheads="1" noTextEdit="1"/>
          </p:cNvSpPr>
          <p:nvPr>
            <p:ph type="sldImg"/>
          </p:nvPr>
        </p:nvSpPr>
        <p:spPr>
          <a:xfrm>
            <a:off x="1152525" y="692150"/>
            <a:ext cx="4554538" cy="3416300"/>
          </a:xfrm>
          <a:ln/>
        </p:spPr>
      </p:sp>
      <p:sp>
        <p:nvSpPr>
          <p:cNvPr id="1077251" name="Rectangle 3"/>
          <p:cNvSpPr>
            <a:spLocks noGrp="1" noChangeArrowheads="1"/>
          </p:cNvSpPr>
          <p:nvPr>
            <p:ph type="body" idx="1"/>
          </p:nvPr>
        </p:nvSpPr>
        <p:spPr>
          <a:xfrm>
            <a:off x="912813" y="4340225"/>
            <a:ext cx="5030787" cy="4119563"/>
          </a:xfrm>
        </p:spPr>
        <p:txBody>
          <a:bodyPr lIns="91430" tIns="45715" rIns="91430" bIns="4571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2C1B-205A-47DD-ACD4-127B2B6BE6E0}" type="slidenum">
              <a:rPr lang="en-US"/>
              <a:pPr/>
              <a:t>2</a:t>
            </a:fld>
            <a:endParaRPr lang="en-US"/>
          </a:p>
        </p:txBody>
      </p:sp>
      <p:sp>
        <p:nvSpPr>
          <p:cNvPr id="788482" name="Rectangle 2"/>
          <p:cNvSpPr>
            <a:spLocks noChangeArrowheads="1" noTextEdit="1"/>
          </p:cNvSpPr>
          <p:nvPr>
            <p:ph type="sldImg"/>
          </p:nvPr>
        </p:nvSpPr>
        <p:spPr>
          <a:xfrm>
            <a:off x="1143000" y="687388"/>
            <a:ext cx="4573588" cy="3430587"/>
          </a:xfrm>
          <a:ln w="12700" cap="flat">
            <a:solidFill>
              <a:schemeClr val="tx1"/>
            </a:solidFill>
          </a:ln>
        </p:spPr>
      </p:sp>
      <p:sp>
        <p:nvSpPr>
          <p:cNvPr id="788483" name="Rectangle 3"/>
          <p:cNvSpPr>
            <a:spLocks noGrp="1" noChangeArrowheads="1"/>
          </p:cNvSpPr>
          <p:nvPr>
            <p:ph type="body" idx="1"/>
          </p:nvPr>
        </p:nvSpPr>
        <p:spPr>
          <a:xfrm>
            <a:off x="915988" y="4341813"/>
            <a:ext cx="5026025" cy="4116387"/>
          </a:xfrm>
          <a:ln/>
        </p:spPr>
        <p:txBody>
          <a:bodyPr lIns="92676" tIns="47936" rIns="92676" bIns="47936"/>
          <a:lstStyle/>
          <a:p>
            <a:pPr defTabSz="955675"/>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94AFE-9A89-41C0-B1B9-F282012A311E}" type="slidenum">
              <a:rPr lang="en-US"/>
              <a:pPr/>
              <a:t>29</a:t>
            </a:fld>
            <a:endParaRPr lang="en-US"/>
          </a:p>
        </p:txBody>
      </p:sp>
      <p:sp>
        <p:nvSpPr>
          <p:cNvPr id="1159170" name="Rectangle 2"/>
          <p:cNvSpPr>
            <a:spLocks noChangeArrowheads="1" noTextEdit="1"/>
          </p:cNvSpPr>
          <p:nvPr>
            <p:ph type="sldImg"/>
          </p:nvPr>
        </p:nvSpPr>
        <p:spPr>
          <a:xfrm>
            <a:off x="1181100" y="727075"/>
            <a:ext cx="4632325" cy="3473450"/>
          </a:xfrm>
          <a:ln w="12700" cap="flat">
            <a:solidFill>
              <a:schemeClr val="tx1"/>
            </a:solidFill>
          </a:ln>
        </p:spPr>
      </p:sp>
      <p:sp>
        <p:nvSpPr>
          <p:cNvPr id="1159171" name="Rectangle 3"/>
          <p:cNvSpPr>
            <a:spLocks noGrp="1" noChangeArrowheads="1"/>
          </p:cNvSpPr>
          <p:nvPr>
            <p:ph type="body" idx="1"/>
          </p:nvPr>
        </p:nvSpPr>
        <p:spPr>
          <a:xfrm>
            <a:off x="931863" y="4452938"/>
            <a:ext cx="5121275" cy="4217987"/>
          </a:xfrm>
          <a:noFill/>
          <a:ln/>
        </p:spPr>
        <p:txBody>
          <a:bodyPr lIns="93637" tIns="49198" rIns="93637" bIns="49198"/>
          <a:lstStyle/>
          <a:p>
            <a:pPr marL="228600" indent="-228600">
              <a:buFontTx/>
              <a:buAutoNum type="arabicPeriod"/>
            </a:pPr>
            <a:r>
              <a:rPr lang="en-US"/>
              <a:t> </a:t>
            </a:r>
            <a:r>
              <a:rPr lang="en-US" b="0"/>
              <a:t>Here we see that Oracle has a broad and deep set of MDM products including the ability to master customers, suppliers, employees, citizens, students, clients, patients, members, products, assets, locations, accounts, and other financial data such as chart of Accounts.  </a:t>
            </a:r>
          </a:p>
          <a:p>
            <a:pPr marL="228600" indent="-228600">
              <a:buFontTx/>
              <a:buAutoNum type="arabicPeriod"/>
            </a:pPr>
            <a:r>
              <a:rPr lang="en-US" b="0"/>
              <a:t> In addition, the suite includes data quality capabilities with Oracle Data Quality and Data Stewards applications, data governance tools such as Data Watch &amp; Repair, along with OOTB integration with applications via AIA and OBI EE integration via ETL maps in ODI and Informatica. B</a:t>
            </a:r>
          </a:p>
          <a:p>
            <a:pPr marL="228600" indent="-228600">
              <a:buFontTx/>
              <a:buAutoNum type="arabicPeriod"/>
            </a:pPr>
            <a:r>
              <a:rPr lang="en-US" b="0"/>
              <a:t> All connected operational and analytical systems are kept in sync with the clean accurate authoritative master data via AIA and FMW with its powerful data integration tools such as ODI and OWB.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940FC-485D-4FFB-BDAE-5556C77F5504}" type="slidenum">
              <a:rPr lang="en-US"/>
              <a:pPr/>
              <a:t>30</a:t>
            </a:fld>
            <a:endParaRPr lang="en-US"/>
          </a:p>
        </p:txBody>
      </p:sp>
      <p:sp>
        <p:nvSpPr>
          <p:cNvPr id="1154050" name="Rectangle 2"/>
          <p:cNvSpPr>
            <a:spLocks noChangeArrowheads="1" noTextEdit="1"/>
          </p:cNvSpPr>
          <p:nvPr>
            <p:ph type="sldImg"/>
          </p:nvPr>
        </p:nvSpPr>
        <p:spPr>
          <a:xfrm>
            <a:off x="1146175" y="687388"/>
            <a:ext cx="4570413" cy="3427412"/>
          </a:xfrm>
          <a:ln/>
        </p:spPr>
      </p:sp>
      <p:sp>
        <p:nvSpPr>
          <p:cNvPr id="1154051" name="Rectangle 3"/>
          <p:cNvSpPr>
            <a:spLocks noGrp="1" noChangeArrowheads="1"/>
          </p:cNvSpPr>
          <p:nvPr>
            <p:ph type="body" idx="1"/>
          </p:nvPr>
        </p:nvSpPr>
        <p:spPr/>
        <p:txBody>
          <a:bodyPr/>
          <a:lstStyle/>
          <a:p>
            <a:r>
              <a:rPr lang="en-US" sz="800">
                <a:solidFill>
                  <a:schemeClr val="accent1"/>
                </a:solidFill>
              </a:rPr>
              <a:t>500+ MDM Customers; 3 Billion+ records mastered</a:t>
            </a:r>
            <a:endParaRPr lang="en-GB" sz="800">
              <a:solidFill>
                <a:schemeClr val="accent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3396B-E4B8-4062-9417-D8625CF8CD17}" type="slidenum">
              <a:rPr lang="en-US"/>
              <a:pPr/>
              <a:t>31</a:t>
            </a:fld>
            <a:endParaRPr lang="en-US"/>
          </a:p>
        </p:txBody>
      </p:sp>
      <p:sp>
        <p:nvSpPr>
          <p:cNvPr id="1090562" name="Rectangle 2"/>
          <p:cNvSpPr>
            <a:spLocks noChangeArrowheads="1" noTextEdit="1"/>
          </p:cNvSpPr>
          <p:nvPr>
            <p:ph type="sldImg"/>
          </p:nvPr>
        </p:nvSpPr>
        <p:spPr>
          <a:xfrm>
            <a:off x="1146175" y="687388"/>
            <a:ext cx="4570413" cy="3427412"/>
          </a:xfrm>
          <a:ln/>
        </p:spPr>
      </p:sp>
      <p:sp>
        <p:nvSpPr>
          <p:cNvPr id="1090563" name="Rectangle 3"/>
          <p:cNvSpPr>
            <a:spLocks noGrp="1" noChangeArrowheads="1"/>
          </p:cNvSpPr>
          <p:nvPr>
            <p:ph type="body" idx="1"/>
          </p:nvPr>
        </p:nvSpPr>
        <p:spPr>
          <a:xfrm>
            <a:off x="914400" y="4341813"/>
            <a:ext cx="5029200" cy="4114800"/>
          </a:xfrm>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C4866-A7D2-4CCD-B5E2-8E88E4CE0961}" type="slidenum">
              <a:rPr lang="en-US"/>
              <a:pPr/>
              <a:t>32</a:t>
            </a:fld>
            <a:endParaRPr lang="en-US"/>
          </a:p>
        </p:txBody>
      </p:sp>
      <p:sp>
        <p:nvSpPr>
          <p:cNvPr id="1161218" name="Rectangle 2"/>
          <p:cNvSpPr>
            <a:spLocks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03F82-0AA2-4487-A1C3-329E432DD7C3}" type="slidenum">
              <a:rPr lang="en-US"/>
              <a:pPr/>
              <a:t>33</a:t>
            </a:fld>
            <a:endParaRPr lang="en-US"/>
          </a:p>
        </p:txBody>
      </p:sp>
      <p:sp>
        <p:nvSpPr>
          <p:cNvPr id="1163266" name="Rectangle 2"/>
          <p:cNvSpPr>
            <a:spLocks noChangeArrowheads="1" noTextEdit="1"/>
          </p:cNvSpPr>
          <p:nvPr>
            <p:ph type="sldImg"/>
          </p:nvPr>
        </p:nvSpPr>
        <p:spPr>
          <a:xfrm>
            <a:off x="1143000" y="687388"/>
            <a:ext cx="4573588" cy="3430587"/>
          </a:xfrm>
          <a:ln w="12700" cap="flat">
            <a:solidFill>
              <a:schemeClr val="tx1"/>
            </a:solidFill>
          </a:ln>
        </p:spPr>
      </p:sp>
      <p:sp>
        <p:nvSpPr>
          <p:cNvPr id="1163267" name="Rectangle 3"/>
          <p:cNvSpPr>
            <a:spLocks noGrp="1" noChangeArrowheads="1"/>
          </p:cNvSpPr>
          <p:nvPr>
            <p:ph type="body" idx="1"/>
          </p:nvPr>
        </p:nvSpPr>
        <p:spPr>
          <a:xfrm>
            <a:off x="915988" y="4341813"/>
            <a:ext cx="5026025" cy="4116387"/>
          </a:xfrm>
          <a:ln/>
        </p:spPr>
        <p:txBody>
          <a:bodyPr lIns="92676" tIns="47936" rIns="92676" bIns="47936"/>
          <a:lstStyle/>
          <a:p>
            <a:pPr defTabSz="955675"/>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04B4-9654-4D9F-A0E4-CFB5F0002A55}" type="slidenum">
              <a:rPr lang="en-US"/>
              <a:pPr/>
              <a:t>34</a:t>
            </a:fld>
            <a:endParaRPr lang="en-US"/>
          </a:p>
        </p:txBody>
      </p:sp>
      <p:sp>
        <p:nvSpPr>
          <p:cNvPr id="1165314" name="Rectangle 2"/>
          <p:cNvSpPr>
            <a:spLocks noChangeArrowheads="1" noTextEdit="1"/>
          </p:cNvSpPr>
          <p:nvPr>
            <p:ph type="sldImg"/>
          </p:nvPr>
        </p:nvSpPr>
        <p:spPr>
          <a:xfrm>
            <a:off x="1144588" y="685800"/>
            <a:ext cx="4567237" cy="3425825"/>
          </a:xfrm>
          <a:ln w="12700" cap="flat">
            <a:solidFill>
              <a:schemeClr val="tx1"/>
            </a:solidFill>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FB568-CF39-48C7-B05E-C7BDF1BBDD9F}" type="slidenum">
              <a:rPr lang="en-US"/>
              <a:pPr/>
              <a:t>4</a:t>
            </a:fld>
            <a:endParaRPr lang="en-US"/>
          </a:p>
        </p:txBody>
      </p:sp>
      <p:sp>
        <p:nvSpPr>
          <p:cNvPr id="782338" name="Rectangle 2"/>
          <p:cNvSpPr>
            <a:spLocks noChangeArrowheads="1" noTextEdit="1"/>
          </p:cNvSpPr>
          <p:nvPr>
            <p:ph type="sldImg"/>
          </p:nvPr>
        </p:nvSpPr>
        <p:spPr>
          <a:xfrm>
            <a:off x="1144588" y="685800"/>
            <a:ext cx="4572000" cy="3429000"/>
          </a:xfrm>
          <a:ln/>
        </p:spPr>
      </p:sp>
      <p:sp>
        <p:nvSpPr>
          <p:cNvPr id="782339" name="Rectangle 3"/>
          <p:cNvSpPr>
            <a:spLocks noGrp="1" noChangeArrowheads="1"/>
          </p:cNvSpPr>
          <p:nvPr>
            <p:ph type="body" idx="1"/>
          </p:nvPr>
        </p:nvSpPr>
        <p:spPr/>
        <p:txBody>
          <a:bodyPr lIns="91424" tIns="45712" rIns="91424" bIns="45712"/>
          <a:lstStyle/>
          <a:p>
            <a:endParaRPr lang="en-US">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3F5C1-D6B7-4A90-BE44-A55935358B4C}" type="slidenum">
              <a:rPr lang="en-US"/>
              <a:pPr/>
              <a:t>5</a:t>
            </a:fld>
            <a:endParaRPr lang="en-US"/>
          </a:p>
        </p:txBody>
      </p:sp>
      <p:sp>
        <p:nvSpPr>
          <p:cNvPr id="1115138" name="Rectangle 2"/>
          <p:cNvSpPr>
            <a:spLocks noChangeArrowheads="1" noTextEdit="1"/>
          </p:cNvSpPr>
          <p:nvPr>
            <p:ph type="sldImg"/>
          </p:nvPr>
        </p:nvSpPr>
        <p:spPr>
          <a:xfrm>
            <a:off x="1143000" y="685800"/>
            <a:ext cx="4573588" cy="3430588"/>
          </a:xfrm>
          <a:ln/>
        </p:spPr>
      </p:sp>
      <p:sp>
        <p:nvSpPr>
          <p:cNvPr id="1115139" name="Rectangle 3"/>
          <p:cNvSpPr>
            <a:spLocks noGrp="1" noChangeArrowheads="1"/>
          </p:cNvSpPr>
          <p:nvPr>
            <p:ph type="body" idx="1"/>
          </p:nvPr>
        </p:nvSpPr>
        <p:spPr>
          <a:xfrm>
            <a:off x="914400" y="4340225"/>
            <a:ext cx="5029200" cy="41195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144CD-03A2-4189-BD7E-E34898975347}" type="slidenum">
              <a:rPr lang="en-US"/>
              <a:pPr/>
              <a:t>6</a:t>
            </a:fld>
            <a:endParaRPr lang="en-US"/>
          </a:p>
        </p:txBody>
      </p:sp>
      <p:sp>
        <p:nvSpPr>
          <p:cNvPr id="1117186" name="Rectangle 2"/>
          <p:cNvSpPr>
            <a:spLocks noChangeArrowheads="1" noTextEdit="1"/>
          </p:cNvSpPr>
          <p:nvPr>
            <p:ph type="sldImg"/>
          </p:nvPr>
        </p:nvSpPr>
        <p:spPr>
          <a:xfrm>
            <a:off x="1143000" y="685800"/>
            <a:ext cx="4573588" cy="3430588"/>
          </a:xfrm>
          <a:ln/>
        </p:spPr>
      </p:sp>
      <p:sp>
        <p:nvSpPr>
          <p:cNvPr id="1117187" name="Rectangle 3"/>
          <p:cNvSpPr>
            <a:spLocks noGrp="1" noChangeArrowheads="1"/>
          </p:cNvSpPr>
          <p:nvPr>
            <p:ph type="body" idx="1"/>
          </p:nvPr>
        </p:nvSpPr>
        <p:spPr>
          <a:xfrm>
            <a:off x="914400" y="4343400"/>
            <a:ext cx="5029200" cy="411638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459D0-6272-462F-BC49-43A8361137AC}" type="slidenum">
              <a:rPr lang="en-US"/>
              <a:pPr/>
              <a:t>7</a:t>
            </a:fld>
            <a:endParaRPr lang="en-US"/>
          </a:p>
        </p:txBody>
      </p:sp>
      <p:sp>
        <p:nvSpPr>
          <p:cNvPr id="1119234" name="Rectangle 2"/>
          <p:cNvSpPr>
            <a:spLocks noChangeArrowheads="1" noTextEdit="1"/>
          </p:cNvSpPr>
          <p:nvPr>
            <p:ph type="sldImg"/>
          </p:nvPr>
        </p:nvSpPr>
        <p:spPr>
          <a:xfrm>
            <a:off x="1144588" y="684213"/>
            <a:ext cx="4575175" cy="3432175"/>
          </a:xfrm>
          <a:ln/>
        </p:spPr>
      </p:sp>
      <p:sp>
        <p:nvSpPr>
          <p:cNvPr id="1119235" name="Rectangle 3"/>
          <p:cNvSpPr>
            <a:spLocks noGrp="1" noChangeArrowheads="1"/>
          </p:cNvSpPr>
          <p:nvPr>
            <p:ph type="body" idx="1"/>
          </p:nvPr>
        </p:nvSpPr>
        <p:spPr>
          <a:xfrm>
            <a:off x="914400" y="4343400"/>
            <a:ext cx="5029200" cy="411638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F46A8-C51A-49F3-9F34-420EBA60419D}" type="slidenum">
              <a:rPr lang="en-US"/>
              <a:pPr/>
              <a:t>8</a:t>
            </a:fld>
            <a:endParaRPr lang="en-US"/>
          </a:p>
        </p:txBody>
      </p:sp>
      <p:sp>
        <p:nvSpPr>
          <p:cNvPr id="1121282" name="Rectangle 2"/>
          <p:cNvSpPr>
            <a:spLocks noChangeArrowheads="1" noTextEdit="1"/>
          </p:cNvSpPr>
          <p:nvPr>
            <p:ph type="sldImg"/>
          </p:nvPr>
        </p:nvSpPr>
        <p:spPr>
          <a:xfrm>
            <a:off x="1144588" y="684213"/>
            <a:ext cx="4575175" cy="3432175"/>
          </a:xfrm>
          <a:ln/>
        </p:spPr>
      </p:sp>
      <p:sp>
        <p:nvSpPr>
          <p:cNvPr id="1121283" name="Rectangle 3"/>
          <p:cNvSpPr>
            <a:spLocks noGrp="1" noChangeArrowheads="1"/>
          </p:cNvSpPr>
          <p:nvPr>
            <p:ph type="body" idx="1"/>
          </p:nvPr>
        </p:nvSpPr>
        <p:spPr>
          <a:xfrm>
            <a:off x="914400" y="4343400"/>
            <a:ext cx="5029200" cy="4116388"/>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0303F-BCE4-44A5-8F66-6234DD067B8B}" type="slidenum">
              <a:rPr lang="en-US"/>
              <a:pPr/>
              <a:t>9</a:t>
            </a:fld>
            <a:endParaRPr lang="en-US"/>
          </a:p>
        </p:txBody>
      </p:sp>
      <p:sp>
        <p:nvSpPr>
          <p:cNvPr id="1123330" name="Rectangle 2"/>
          <p:cNvSpPr>
            <a:spLocks noChangeArrowheads="1" noTextEdit="1"/>
          </p:cNvSpPr>
          <p:nvPr>
            <p:ph type="sldImg"/>
          </p:nvPr>
        </p:nvSpPr>
        <p:spPr>
          <a:xfrm>
            <a:off x="1144588" y="684213"/>
            <a:ext cx="4575175" cy="3432175"/>
          </a:xfrm>
          <a:ln/>
        </p:spPr>
      </p:sp>
      <p:sp>
        <p:nvSpPr>
          <p:cNvPr id="1123331" name="Rectangle 3"/>
          <p:cNvSpPr>
            <a:spLocks noGrp="1" noChangeArrowheads="1"/>
          </p:cNvSpPr>
          <p:nvPr>
            <p:ph type="body" idx="1"/>
          </p:nvPr>
        </p:nvSpPr>
        <p:spPr>
          <a:xfrm>
            <a:off x="914400" y="4343400"/>
            <a:ext cx="5029200" cy="411638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52A4C4-11CB-4606-8DD2-8EE94E277BA9}" type="slidenum">
              <a:rPr lang="en-US"/>
              <a:pPr/>
              <a:t>10</a:t>
            </a:fld>
            <a:endParaRPr lang="en-US"/>
          </a:p>
        </p:txBody>
      </p:sp>
      <p:sp>
        <p:nvSpPr>
          <p:cNvPr id="1052674" name="Slide Image Placeholder 1"/>
          <p:cNvSpPr>
            <a:spLocks noGrp="1" noRot="1" noChangeAspect="1" noTextEdit="1"/>
          </p:cNvSpPr>
          <p:nvPr>
            <p:ph type="sldImg"/>
          </p:nvPr>
        </p:nvSpPr>
        <p:spPr>
          <a:xfrm>
            <a:off x="1144588" y="685800"/>
            <a:ext cx="4572000" cy="3429000"/>
          </a:xfrm>
          <a:ln/>
        </p:spPr>
      </p:sp>
      <p:sp>
        <p:nvSpPr>
          <p:cNvPr id="1052675" name="Notes Placeholder 2"/>
          <p:cNvSpPr>
            <a:spLocks noGrp="1"/>
          </p:cNvSpPr>
          <p:nvPr>
            <p:ph type="body" idx="1"/>
          </p:nvPr>
        </p:nvSpPr>
        <p:spPr>
          <a:xfrm>
            <a:off x="685800" y="4343400"/>
            <a:ext cx="5486400" cy="4114800"/>
          </a:xfrm>
        </p:spPr>
        <p:txBody>
          <a:bodyPr lIns="91432" tIns="45716" rIns="91432" bIns="45716"/>
          <a:lstStyle/>
          <a:p>
            <a:pPr>
              <a:spcBef>
                <a:spcPct val="0"/>
              </a:spcBef>
            </a:pPr>
            <a:endParaRPr lang="en-US"/>
          </a:p>
        </p:txBody>
      </p:sp>
      <p:sp>
        <p:nvSpPr>
          <p:cNvPr id="61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lnSpc>
                <a:spcPct val="100000"/>
              </a:lnSpc>
              <a:spcBef>
                <a:spcPct val="0"/>
              </a:spcBef>
              <a:buClrTx/>
              <a:defRPr/>
            </a:pPr>
            <a:fld id="{EEF25A71-22EE-43F4-A3D6-895F89F0C1C6}" type="slidenum">
              <a:rPr lang="en-US" b="0">
                <a:latin typeface="+mn-lt"/>
              </a:rPr>
              <a:pPr algn="r">
                <a:lnSpc>
                  <a:spcPct val="100000"/>
                </a:lnSpc>
                <a:spcBef>
                  <a:spcPct val="0"/>
                </a:spcBef>
                <a:buClrTx/>
                <a:defRPr/>
              </a:pPr>
              <a:t>10</a:t>
            </a:fld>
            <a:endParaRPr lang="en-US" b="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2215" name="Rectangle 71"/>
          <p:cNvSpPr>
            <a:spLocks noChangeArrowheads="1"/>
          </p:cNvSpPr>
          <p:nvPr/>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262218" name="Picture 74"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p:spPr>
      </p:pic>
      <p:pic>
        <p:nvPicPr>
          <p:cNvPr id="262219" name="Picture 75"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pic>
        <p:nvPicPr>
          <p:cNvPr id="262224" name="Picture 80" descr="Oracle_Logo_485C.jpg                                           00104BF0Macintosh HD                   BE05FFEF:"/>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89000" y="304800"/>
            <a:ext cx="7581900" cy="9413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0725" y="16002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481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0725" y="3848100"/>
            <a:ext cx="369252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52400" y="6553200"/>
            <a:ext cx="8839200" cy="152400"/>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p:spPr>
      </p:pic>
      <p:pic>
        <p:nvPicPr>
          <p:cNvPr id="1048"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p:spPr>
      </p:pic>
      <p:sp>
        <p:nvSpPr>
          <p:cNvPr id="1031" name="Rectangle 7"/>
          <p:cNvSpPr>
            <a:spLocks noGrp="1" noChangeArrowheads="1"/>
          </p:cNvSpPr>
          <p:nvPr>
            <p:ph type="body" idx="1"/>
          </p:nvPr>
        </p:nvSpPr>
        <p:spPr bwMode="auto">
          <a:xfrm>
            <a:off x="685800" y="1600200"/>
            <a:ext cx="7537450"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title"/>
          </p:nvPr>
        </p:nvSpPr>
        <p:spPr bwMode="auto">
          <a:xfrm>
            <a:off x="889000" y="304800"/>
            <a:ext cx="7581900" cy="941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pic>
        <p:nvPicPr>
          <p:cNvPr id="1044"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fontAlgn="base">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fontAlgn="base">
        <a:spcBef>
          <a:spcPct val="20000"/>
        </a:spcBef>
        <a:spcAft>
          <a:spcPct val="0"/>
        </a:spcAft>
        <a:buClr>
          <a:schemeClr val="accent1"/>
        </a:buClr>
        <a:buChar char="•"/>
        <a:defRPr sz="2000">
          <a:solidFill>
            <a:schemeClr val="tx1"/>
          </a:solidFill>
          <a:latin typeface="+mn-lt"/>
        </a:defRPr>
      </a:lvl2pPr>
      <a:lvl3pPr marL="914400" indent="-230188" algn="l" rtl="0" fontAlgn="base">
        <a:spcBef>
          <a:spcPct val="20000"/>
        </a:spcBef>
        <a:spcAft>
          <a:spcPct val="0"/>
        </a:spcAft>
        <a:buClr>
          <a:schemeClr val="accent1"/>
        </a:buClr>
        <a:buChar char="•"/>
        <a:defRPr sz="2000">
          <a:solidFill>
            <a:schemeClr val="tx1"/>
          </a:solidFill>
          <a:latin typeface="+mn-lt"/>
        </a:defRPr>
      </a:lvl3pPr>
      <a:lvl4pPr marL="1258888" indent="-230188" algn="l" rtl="0" fontAlgn="base">
        <a:spcBef>
          <a:spcPct val="20000"/>
        </a:spcBef>
        <a:spcAft>
          <a:spcPct val="0"/>
        </a:spcAft>
        <a:buClr>
          <a:schemeClr val="accent1"/>
        </a:buClr>
        <a:buChar char="•"/>
        <a:defRPr sz="2000">
          <a:solidFill>
            <a:schemeClr val="tx1"/>
          </a:solidFill>
          <a:latin typeface="+mn-lt"/>
        </a:defRPr>
      </a:lvl4pPr>
      <a:lvl5pPr marL="1601788" indent="-228600" algn="l" rtl="0" fontAlgn="base">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okiausa.com/inde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4.png"/><Relationship Id="rId7"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3.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8.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6" Type="http://schemas.openxmlformats.org/officeDocument/2006/relationships/image" Target="../media/image95.png"/><Relationship Id="rId21" Type="http://schemas.openxmlformats.org/officeDocument/2006/relationships/image" Target="../media/image90.png"/><Relationship Id="rId34" Type="http://schemas.openxmlformats.org/officeDocument/2006/relationships/hyperlink" Target="http://www.hanjin.com/en/index.jsp" TargetMode="External"/><Relationship Id="rId42" Type="http://schemas.openxmlformats.org/officeDocument/2006/relationships/image" Target="../media/image107.png"/><Relationship Id="rId47" Type="http://schemas.openxmlformats.org/officeDocument/2006/relationships/hyperlink" Target="http://www.brandsoftheworld.com/download/brand/1770.html" TargetMode="External"/><Relationship Id="rId50" Type="http://schemas.openxmlformats.org/officeDocument/2006/relationships/image" Target="../media/image112.png"/><Relationship Id="rId55" Type="http://schemas.openxmlformats.org/officeDocument/2006/relationships/image" Target="../media/image115.png"/><Relationship Id="rId63" Type="http://schemas.openxmlformats.org/officeDocument/2006/relationships/image" Target="../media/image122.png"/><Relationship Id="rId68" Type="http://schemas.openxmlformats.org/officeDocument/2006/relationships/image" Target="../media/image127.png"/><Relationship Id="rId76" Type="http://schemas.openxmlformats.org/officeDocument/2006/relationships/image" Target="../media/image135.png"/><Relationship Id="rId84" Type="http://schemas.openxmlformats.org/officeDocument/2006/relationships/image" Target="../media/image143.png"/><Relationship Id="rId89" Type="http://schemas.openxmlformats.org/officeDocument/2006/relationships/image" Target="../media/image147.png"/><Relationship Id="rId97" Type="http://schemas.openxmlformats.org/officeDocument/2006/relationships/hyperlink" Target="http://en.wikipedia.org/wiki/File:Zebra.png" TargetMode="External"/><Relationship Id="rId7" Type="http://schemas.openxmlformats.org/officeDocument/2006/relationships/hyperlink" Target="http://www.brandsoftheworld.com/download/brand/35121.html" TargetMode="External"/><Relationship Id="rId71" Type="http://schemas.openxmlformats.org/officeDocument/2006/relationships/image" Target="../media/image130.png"/><Relationship Id="rId92" Type="http://schemas.openxmlformats.org/officeDocument/2006/relationships/image" Target="../media/image149.jpeg"/><Relationship Id="rId2" Type="http://schemas.openxmlformats.org/officeDocument/2006/relationships/notesSlide" Target="../notesSlides/notesSlide21.xml"/><Relationship Id="rId16" Type="http://schemas.openxmlformats.org/officeDocument/2006/relationships/hyperlink" Target="http://www.kpn.com/" TargetMode="External"/><Relationship Id="rId29" Type="http://schemas.openxmlformats.org/officeDocument/2006/relationships/image" Target="../media/image97.png"/><Relationship Id="rId11" Type="http://schemas.openxmlformats.org/officeDocument/2006/relationships/image" Target="../media/image83.png"/><Relationship Id="rId24" Type="http://schemas.openxmlformats.org/officeDocument/2006/relationships/image" Target="../media/image93.png"/><Relationship Id="rId32" Type="http://schemas.openxmlformats.org/officeDocument/2006/relationships/image" Target="../media/image100.png"/><Relationship Id="rId37" Type="http://schemas.openxmlformats.org/officeDocument/2006/relationships/image" Target="../media/image103.png"/><Relationship Id="rId40" Type="http://schemas.openxmlformats.org/officeDocument/2006/relationships/image" Target="../media/image106.png"/><Relationship Id="rId45" Type="http://schemas.openxmlformats.org/officeDocument/2006/relationships/hyperlink" Target="http://www.allianz.com/en/index.html" TargetMode="External"/><Relationship Id="rId53" Type="http://schemas.openxmlformats.org/officeDocument/2006/relationships/image" Target="../media/image114.png"/><Relationship Id="rId58" Type="http://schemas.openxmlformats.org/officeDocument/2006/relationships/image" Target="../media/image117.png"/><Relationship Id="rId66" Type="http://schemas.openxmlformats.org/officeDocument/2006/relationships/image" Target="../media/image125.jpeg"/><Relationship Id="rId74" Type="http://schemas.openxmlformats.org/officeDocument/2006/relationships/image" Target="../media/image133.png"/><Relationship Id="rId79" Type="http://schemas.openxmlformats.org/officeDocument/2006/relationships/image" Target="../media/image138.png"/><Relationship Id="rId87" Type="http://schemas.openxmlformats.org/officeDocument/2006/relationships/image" Target="../media/image145.png"/><Relationship Id="rId5" Type="http://schemas.openxmlformats.org/officeDocument/2006/relationships/hyperlink" Target="http://www.brandsoftheworld.com/download/brand/163643.html" TargetMode="External"/><Relationship Id="rId61" Type="http://schemas.openxmlformats.org/officeDocument/2006/relationships/image" Target="../media/image120.jpeg"/><Relationship Id="rId82" Type="http://schemas.openxmlformats.org/officeDocument/2006/relationships/image" Target="../media/image141.png"/><Relationship Id="rId90" Type="http://schemas.openxmlformats.org/officeDocument/2006/relationships/hyperlink" Target="http://www.asic.gov.au/asic/asic.nsf" TargetMode="External"/><Relationship Id="rId95" Type="http://schemas.openxmlformats.org/officeDocument/2006/relationships/image" Target="../media/image151.jpeg"/><Relationship Id="rId19" Type="http://schemas.openxmlformats.org/officeDocument/2006/relationships/image" Target="../media/image88.png"/><Relationship Id="rId14" Type="http://schemas.openxmlformats.org/officeDocument/2006/relationships/image" Target="../media/image86.png"/><Relationship Id="rId22" Type="http://schemas.openxmlformats.org/officeDocument/2006/relationships/image" Target="../media/image91.jpeg"/><Relationship Id="rId27" Type="http://schemas.openxmlformats.org/officeDocument/2006/relationships/hyperlink" Target="http://www.nokiausa.com/index" TargetMode="External"/><Relationship Id="rId30" Type="http://schemas.openxmlformats.org/officeDocument/2006/relationships/image" Target="../media/image98.png"/><Relationship Id="rId35" Type="http://schemas.openxmlformats.org/officeDocument/2006/relationships/image" Target="../media/image102.png"/><Relationship Id="rId43" Type="http://schemas.openxmlformats.org/officeDocument/2006/relationships/hyperlink" Target="http://en.wikipedia.org/wiki/Image:Autodesk_logo.svg" TargetMode="External"/><Relationship Id="rId48" Type="http://schemas.openxmlformats.org/officeDocument/2006/relationships/image" Target="../media/image110.png"/><Relationship Id="rId56" Type="http://schemas.openxmlformats.org/officeDocument/2006/relationships/image" Target="../media/image116.png"/><Relationship Id="rId64" Type="http://schemas.openxmlformats.org/officeDocument/2006/relationships/image" Target="../media/image123.png"/><Relationship Id="rId69" Type="http://schemas.openxmlformats.org/officeDocument/2006/relationships/image" Target="../media/image128.png"/><Relationship Id="rId77" Type="http://schemas.openxmlformats.org/officeDocument/2006/relationships/image" Target="../media/image136.jpeg"/><Relationship Id="rId8" Type="http://schemas.openxmlformats.org/officeDocument/2006/relationships/image" Target="../media/image81.png"/><Relationship Id="rId51" Type="http://schemas.openxmlformats.org/officeDocument/2006/relationships/image" Target="../media/image113.png"/><Relationship Id="rId72" Type="http://schemas.openxmlformats.org/officeDocument/2006/relationships/image" Target="../media/image131.jpeg"/><Relationship Id="rId80" Type="http://schemas.openxmlformats.org/officeDocument/2006/relationships/image" Target="../media/image139.png"/><Relationship Id="rId85" Type="http://schemas.openxmlformats.org/officeDocument/2006/relationships/image" Target="../media/image144.jpeg"/><Relationship Id="rId93" Type="http://schemas.openxmlformats.org/officeDocument/2006/relationships/hyperlink" Target="http://en.wikipedia.org/wiki/File:Sberbank_logo.svg" TargetMode="External"/><Relationship Id="rId98" Type="http://schemas.openxmlformats.org/officeDocument/2006/relationships/image" Target="../media/image153.png"/><Relationship Id="rId3" Type="http://schemas.openxmlformats.org/officeDocument/2006/relationships/hyperlink" Target="http://www.windriver.com/" TargetMode="External"/><Relationship Id="rId12" Type="http://schemas.openxmlformats.org/officeDocument/2006/relationships/image" Target="../media/image84.png"/><Relationship Id="rId17" Type="http://schemas.openxmlformats.org/officeDocument/2006/relationships/image" Target="../media/image29.png"/><Relationship Id="rId25" Type="http://schemas.openxmlformats.org/officeDocument/2006/relationships/image" Target="../media/image94.jpeg"/><Relationship Id="rId33" Type="http://schemas.openxmlformats.org/officeDocument/2006/relationships/image" Target="../media/image101.png"/><Relationship Id="rId38" Type="http://schemas.openxmlformats.org/officeDocument/2006/relationships/image" Target="../media/image104.png"/><Relationship Id="rId46" Type="http://schemas.openxmlformats.org/officeDocument/2006/relationships/image" Target="../media/image109.png"/><Relationship Id="rId59" Type="http://schemas.openxmlformats.org/officeDocument/2006/relationships/image" Target="../media/image118.png"/><Relationship Id="rId67" Type="http://schemas.openxmlformats.org/officeDocument/2006/relationships/image" Target="../media/image126.png"/><Relationship Id="rId20" Type="http://schemas.openxmlformats.org/officeDocument/2006/relationships/image" Target="../media/image89.png"/><Relationship Id="rId41" Type="http://schemas.openxmlformats.org/officeDocument/2006/relationships/hyperlink" Target="http://www.toshiba.com/tai/index.jsp" TargetMode="External"/><Relationship Id="rId54" Type="http://schemas.openxmlformats.org/officeDocument/2006/relationships/hyperlink" Target="http://www.post.be/" TargetMode="External"/><Relationship Id="rId62" Type="http://schemas.openxmlformats.org/officeDocument/2006/relationships/image" Target="../media/image121.png"/><Relationship Id="rId70" Type="http://schemas.openxmlformats.org/officeDocument/2006/relationships/image" Target="../media/image129.png"/><Relationship Id="rId75" Type="http://schemas.openxmlformats.org/officeDocument/2006/relationships/image" Target="../media/image134.png"/><Relationship Id="rId83" Type="http://schemas.openxmlformats.org/officeDocument/2006/relationships/image" Target="../media/image142.png"/><Relationship Id="rId88" Type="http://schemas.openxmlformats.org/officeDocument/2006/relationships/image" Target="../media/image146.jpeg"/><Relationship Id="rId91" Type="http://schemas.openxmlformats.org/officeDocument/2006/relationships/image" Target="../media/image148.png"/><Relationship Id="rId96" Type="http://schemas.openxmlformats.org/officeDocument/2006/relationships/image" Target="../media/image152.jpeg"/><Relationship Id="rId1" Type="http://schemas.openxmlformats.org/officeDocument/2006/relationships/slideLayout" Target="../slideLayouts/slideLayout12.xml"/><Relationship Id="rId6" Type="http://schemas.openxmlformats.org/officeDocument/2006/relationships/image" Target="../media/image80.png"/><Relationship Id="rId15" Type="http://schemas.openxmlformats.org/officeDocument/2006/relationships/image" Target="../media/image87.png"/><Relationship Id="rId23" Type="http://schemas.openxmlformats.org/officeDocument/2006/relationships/image" Target="../media/image92.png"/><Relationship Id="rId28" Type="http://schemas.openxmlformats.org/officeDocument/2006/relationships/image" Target="../media/image96.png"/><Relationship Id="rId36" Type="http://schemas.openxmlformats.org/officeDocument/2006/relationships/hyperlink" Target="http://www.symantec.com/index.jsp" TargetMode="External"/><Relationship Id="rId49" Type="http://schemas.openxmlformats.org/officeDocument/2006/relationships/image" Target="../media/image111.png"/><Relationship Id="rId57" Type="http://schemas.openxmlformats.org/officeDocument/2006/relationships/hyperlink" Target="http://www.brandsoftheworld.com/download/brand/39677.html" TargetMode="External"/><Relationship Id="rId10" Type="http://schemas.openxmlformats.org/officeDocument/2006/relationships/image" Target="../media/image82.png"/><Relationship Id="rId31" Type="http://schemas.openxmlformats.org/officeDocument/2006/relationships/image" Target="../media/image99.png"/><Relationship Id="rId44" Type="http://schemas.openxmlformats.org/officeDocument/2006/relationships/image" Target="../media/image108.png"/><Relationship Id="rId52" Type="http://schemas.openxmlformats.org/officeDocument/2006/relationships/hyperlink" Target="http://www.hellmann.net/en/" TargetMode="External"/><Relationship Id="rId60" Type="http://schemas.openxmlformats.org/officeDocument/2006/relationships/image" Target="../media/image119.png"/><Relationship Id="rId65" Type="http://schemas.openxmlformats.org/officeDocument/2006/relationships/image" Target="../media/image124.png"/><Relationship Id="rId73" Type="http://schemas.openxmlformats.org/officeDocument/2006/relationships/image" Target="../media/image132.png"/><Relationship Id="rId78" Type="http://schemas.openxmlformats.org/officeDocument/2006/relationships/image" Target="../media/image137.jpeg"/><Relationship Id="rId81" Type="http://schemas.openxmlformats.org/officeDocument/2006/relationships/image" Target="../media/image140.jpeg"/><Relationship Id="rId86" Type="http://schemas.openxmlformats.org/officeDocument/2006/relationships/hyperlink" Target="http://www.scottrade.com/index.asp" TargetMode="External"/><Relationship Id="rId94" Type="http://schemas.openxmlformats.org/officeDocument/2006/relationships/image" Target="../media/image150.png"/><Relationship Id="rId99" Type="http://schemas.openxmlformats.org/officeDocument/2006/relationships/image" Target="../media/image154.png"/><Relationship Id="rId4" Type="http://schemas.openxmlformats.org/officeDocument/2006/relationships/image" Target="../media/image79.png"/><Relationship Id="rId9" Type="http://schemas.openxmlformats.org/officeDocument/2006/relationships/hyperlink" Target="http://www.westpac.com.au/internet/publish.nsf/Content/PB+HomePage" TargetMode="External"/><Relationship Id="rId13" Type="http://schemas.openxmlformats.org/officeDocument/2006/relationships/image" Target="../media/image85.png"/><Relationship Id="rId18" Type="http://schemas.openxmlformats.org/officeDocument/2006/relationships/hyperlink" Target="http://inovar.telecom.pt/" TargetMode="External"/><Relationship Id="rId39"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ctrTitle"/>
          </p:nvPr>
        </p:nvSpPr>
        <p:spPr/>
        <p:txBody>
          <a:bodyPr/>
          <a:lstStyle/>
          <a:p>
            <a:r>
              <a:rPr lang="en-US" sz="2000" dirty="0" smtClean="0">
                <a:cs typeface="Arial" charset="0"/>
              </a:rPr>
              <a:t>Master </a:t>
            </a:r>
            <a:r>
              <a:rPr lang="en-US" sz="2000" dirty="0">
                <a:cs typeface="Arial" charset="0"/>
              </a:rPr>
              <a:t>Data Management f</a:t>
            </a:r>
            <a:r>
              <a:rPr lang="en-US" sz="2000" dirty="0" smtClean="0">
                <a:cs typeface="Arial" charset="0"/>
              </a:rPr>
              <a:t>or Oracle Applications</a:t>
            </a:r>
            <a:endParaRPr lang="en-US" sz="2000" dirty="0"/>
          </a:p>
        </p:txBody>
      </p:sp>
      <p:sp>
        <p:nvSpPr>
          <p:cNvPr id="785411" name="Rectangle 3"/>
          <p:cNvSpPr>
            <a:spLocks noGrp="1" noChangeArrowheads="1"/>
          </p:cNvSpPr>
          <p:nvPr>
            <p:ph type="subTitle" idx="1"/>
          </p:nvPr>
        </p:nvSpPr>
        <p:spPr/>
        <p:txBody>
          <a:bodyPr/>
          <a:lstStyle/>
          <a:p>
            <a:r>
              <a:rPr lang="en-US" dirty="0" smtClean="0"/>
              <a:t>Rick Beck</a:t>
            </a:r>
            <a:endParaRPr lang="en-US" dirty="0"/>
          </a:p>
          <a:p>
            <a:r>
              <a:rPr lang="en-US" dirty="0" smtClean="0"/>
              <a:t>Principal Sales Consultant</a:t>
            </a:r>
            <a:endParaRPr lang="en-US" dirty="0"/>
          </a:p>
        </p:txBody>
      </p:sp>
      <p:pic>
        <p:nvPicPr>
          <p:cNvPr id="785412" name="Picture 4"/>
          <p:cNvPicPr>
            <a:picLocks noChangeAspect="1" noChangeArrowheads="1"/>
          </p:cNvPicPr>
          <p:nvPr/>
        </p:nvPicPr>
        <p:blipFill>
          <a:blip r:embed="rId3" cstate="print"/>
          <a:srcRect l="27057" t="26559" r="36276" b="17551"/>
          <a:stretch>
            <a:fillRect/>
          </a:stretch>
        </p:blipFill>
        <p:spPr bwMode="auto">
          <a:xfrm>
            <a:off x="1096963" y="912813"/>
            <a:ext cx="2392362" cy="280987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Title 1"/>
          <p:cNvSpPr>
            <a:spLocks noGrp="1"/>
          </p:cNvSpPr>
          <p:nvPr>
            <p:ph type="title" idx="4294967295"/>
          </p:nvPr>
        </p:nvSpPr>
        <p:spPr>
          <a:xfrm>
            <a:off x="825500" y="103188"/>
            <a:ext cx="7683500" cy="941387"/>
          </a:xfrm>
        </p:spPr>
        <p:txBody>
          <a:bodyPr/>
          <a:lstStyle/>
          <a:p>
            <a:r>
              <a:rPr lang="en-US" sz="2400"/>
              <a:t>Categories of MDM Benefits we have benchmarked from our customers implementations</a:t>
            </a:r>
            <a:br>
              <a:rPr lang="en-US" sz="2400"/>
            </a:br>
            <a:endParaRPr lang="en-US" sz="2400"/>
          </a:p>
        </p:txBody>
      </p:sp>
      <p:sp>
        <p:nvSpPr>
          <p:cNvPr id="1051651" name="Rectangle 18"/>
          <p:cNvSpPr>
            <a:spLocks noChangeArrowheads="1"/>
          </p:cNvSpPr>
          <p:nvPr/>
        </p:nvSpPr>
        <p:spPr bwMode="auto">
          <a:xfrm>
            <a:off x="809625" y="1382713"/>
            <a:ext cx="1749425" cy="1368425"/>
          </a:xfrm>
          <a:prstGeom prst="rect">
            <a:avLst/>
          </a:prstGeom>
          <a:noFill/>
          <a:ln w="19050">
            <a:solidFill>
              <a:srgbClr val="808080"/>
            </a:solidFill>
            <a:prstDash val="sysDot"/>
            <a:miter lim="800000"/>
            <a:headEnd/>
            <a:tailEnd type="none" w="med" len="sm"/>
          </a:ln>
        </p:spPr>
        <p:txBody>
          <a:bodyPr lIns="45720" tIns="137160" rIns="45720" bIns="0"/>
          <a:lstStyle/>
          <a:p>
            <a:pPr marL="55563" indent="3175">
              <a:lnSpc>
                <a:spcPct val="100000"/>
              </a:lnSpc>
              <a:spcBef>
                <a:spcPct val="20000"/>
              </a:spcBef>
              <a:buClr>
                <a:srgbClr val="FF0000"/>
              </a:buClr>
              <a:buSzPct val="115000"/>
            </a:pPr>
            <a:r>
              <a:rPr lang="en-US" sz="1400">
                <a:solidFill>
                  <a:srgbClr val="FF0000"/>
                </a:solidFill>
                <a:cs typeface="Arial" charset="0"/>
              </a:rPr>
              <a:t>GROWTH</a:t>
            </a:r>
          </a:p>
          <a:p>
            <a:pPr marL="55563" indent="3175">
              <a:lnSpc>
                <a:spcPct val="100000"/>
              </a:lnSpc>
              <a:spcBef>
                <a:spcPct val="20000"/>
              </a:spcBef>
              <a:buClr>
                <a:srgbClr val="FF0000"/>
              </a:buClr>
              <a:buSzPct val="115000"/>
            </a:pPr>
            <a:r>
              <a:rPr lang="en-US" sz="1400" b="0">
                <a:cs typeface="Arial" charset="0"/>
              </a:rPr>
              <a:t>Improve CRM performance to increase revenue and market share</a:t>
            </a:r>
            <a:endParaRPr lang="en-US" sz="1400">
              <a:cs typeface="Arial" charset="0"/>
            </a:endParaRPr>
          </a:p>
        </p:txBody>
      </p:sp>
      <p:sp>
        <p:nvSpPr>
          <p:cNvPr id="1051652" name="Rectangle 19"/>
          <p:cNvSpPr>
            <a:spLocks noChangeArrowheads="1"/>
          </p:cNvSpPr>
          <p:nvPr/>
        </p:nvSpPr>
        <p:spPr bwMode="auto">
          <a:xfrm>
            <a:off x="2841625" y="1397000"/>
            <a:ext cx="1752600" cy="1366838"/>
          </a:xfrm>
          <a:prstGeom prst="rect">
            <a:avLst/>
          </a:prstGeom>
          <a:noFill/>
          <a:ln w="19050">
            <a:solidFill>
              <a:srgbClr val="808080"/>
            </a:solidFill>
            <a:prstDash val="sysDot"/>
            <a:miter lim="800000"/>
            <a:headEnd/>
            <a:tailEnd type="none" w="med" len="sm"/>
          </a:ln>
        </p:spPr>
        <p:txBody>
          <a:bodyPr lIns="45720" tIns="137160" rIns="45720" bIns="0"/>
          <a:lstStyle/>
          <a:p>
            <a:pPr marL="55563" indent="3175">
              <a:lnSpc>
                <a:spcPct val="100000"/>
              </a:lnSpc>
              <a:spcBef>
                <a:spcPct val="20000"/>
              </a:spcBef>
              <a:buClr>
                <a:srgbClr val="FF0000"/>
              </a:buClr>
              <a:buSzPct val="115000"/>
            </a:pPr>
            <a:r>
              <a:rPr lang="en-US" sz="1400">
                <a:solidFill>
                  <a:srgbClr val="FF0000"/>
                </a:solidFill>
                <a:cs typeface="Arial" charset="0"/>
              </a:rPr>
              <a:t>EFFICIENCY</a:t>
            </a:r>
          </a:p>
          <a:p>
            <a:pPr marL="55563" indent="3175">
              <a:lnSpc>
                <a:spcPct val="100000"/>
              </a:lnSpc>
              <a:spcBef>
                <a:spcPct val="20000"/>
              </a:spcBef>
              <a:buClr>
                <a:srgbClr val="FF0000"/>
              </a:buClr>
              <a:buSzPct val="115000"/>
            </a:pPr>
            <a:r>
              <a:rPr lang="en-US" sz="1400" b="0">
                <a:cs typeface="Arial" charset="0"/>
              </a:rPr>
              <a:t>Operational efficiency across multi-functions of an enterprise</a:t>
            </a:r>
          </a:p>
          <a:p>
            <a:pPr marL="55563" indent="3175">
              <a:lnSpc>
                <a:spcPct val="100000"/>
              </a:lnSpc>
              <a:spcBef>
                <a:spcPct val="20000"/>
              </a:spcBef>
              <a:buClr>
                <a:srgbClr val="FF0000"/>
              </a:buClr>
              <a:buSzPct val="115000"/>
            </a:pPr>
            <a:endParaRPr lang="en-US" sz="1400">
              <a:cs typeface="Arial" charset="0"/>
            </a:endParaRPr>
          </a:p>
        </p:txBody>
      </p:sp>
      <p:sp>
        <p:nvSpPr>
          <p:cNvPr id="1051653" name="Rectangle 20"/>
          <p:cNvSpPr>
            <a:spLocks noChangeArrowheads="1"/>
          </p:cNvSpPr>
          <p:nvPr/>
        </p:nvSpPr>
        <p:spPr bwMode="auto">
          <a:xfrm>
            <a:off x="4838700" y="1397000"/>
            <a:ext cx="1716088" cy="1366838"/>
          </a:xfrm>
          <a:prstGeom prst="rect">
            <a:avLst/>
          </a:prstGeom>
          <a:noFill/>
          <a:ln w="19050">
            <a:solidFill>
              <a:srgbClr val="808080"/>
            </a:solidFill>
            <a:prstDash val="sysDot"/>
            <a:miter lim="800000"/>
            <a:headEnd/>
            <a:tailEnd type="none" w="med" len="sm"/>
          </a:ln>
        </p:spPr>
        <p:txBody>
          <a:bodyPr lIns="45720" tIns="137160" rIns="45720" bIns="0"/>
          <a:lstStyle/>
          <a:p>
            <a:pPr marL="55563" indent="3175">
              <a:lnSpc>
                <a:spcPct val="100000"/>
              </a:lnSpc>
              <a:spcBef>
                <a:spcPct val="20000"/>
              </a:spcBef>
              <a:buClr>
                <a:srgbClr val="FF0000"/>
              </a:buClr>
              <a:buSzPct val="115000"/>
            </a:pPr>
            <a:r>
              <a:rPr lang="en-US" sz="1400">
                <a:solidFill>
                  <a:srgbClr val="FF0000"/>
                </a:solidFill>
                <a:cs typeface="Arial" charset="0"/>
              </a:rPr>
              <a:t>IT AGILITY</a:t>
            </a:r>
          </a:p>
          <a:p>
            <a:pPr marL="55563" indent="3175">
              <a:lnSpc>
                <a:spcPct val="100000"/>
              </a:lnSpc>
              <a:spcBef>
                <a:spcPct val="20000"/>
              </a:spcBef>
              <a:buClr>
                <a:srgbClr val="FF0000"/>
              </a:buClr>
              <a:buSzPct val="115000"/>
            </a:pPr>
            <a:r>
              <a:rPr lang="en-US" sz="1400" b="0">
                <a:cs typeface="Arial" charset="0"/>
              </a:rPr>
              <a:t>Increase IT resiliency in a changing business landscape</a:t>
            </a:r>
            <a:endParaRPr lang="en-US" sz="1000" b="0">
              <a:cs typeface="Times New Roman" charset="0"/>
            </a:endParaRPr>
          </a:p>
        </p:txBody>
      </p:sp>
      <p:sp>
        <p:nvSpPr>
          <p:cNvPr id="1051654" name="Rectangle 21"/>
          <p:cNvSpPr>
            <a:spLocks noChangeArrowheads="1"/>
          </p:cNvSpPr>
          <p:nvPr/>
        </p:nvSpPr>
        <p:spPr bwMode="auto">
          <a:xfrm>
            <a:off x="6738938" y="1397000"/>
            <a:ext cx="1752600" cy="1366838"/>
          </a:xfrm>
          <a:prstGeom prst="rect">
            <a:avLst/>
          </a:prstGeom>
          <a:noFill/>
          <a:ln w="19050">
            <a:solidFill>
              <a:srgbClr val="808080"/>
            </a:solidFill>
            <a:prstDash val="sysDot"/>
            <a:miter lim="800000"/>
            <a:headEnd/>
            <a:tailEnd type="none" w="med" len="sm"/>
          </a:ln>
        </p:spPr>
        <p:txBody>
          <a:bodyPr lIns="45720" tIns="137160" rIns="45720" bIns="0"/>
          <a:lstStyle/>
          <a:p>
            <a:pPr marL="55563" indent="3175">
              <a:lnSpc>
                <a:spcPct val="100000"/>
              </a:lnSpc>
              <a:spcBef>
                <a:spcPct val="20000"/>
              </a:spcBef>
              <a:buClr>
                <a:srgbClr val="FF0000"/>
              </a:buClr>
              <a:buSzPct val="115000"/>
            </a:pPr>
            <a:r>
              <a:rPr lang="en-US" sz="1400">
                <a:solidFill>
                  <a:srgbClr val="FF0000"/>
                </a:solidFill>
                <a:cs typeface="Arial" charset="0"/>
              </a:rPr>
              <a:t>COMPLIANCE</a:t>
            </a:r>
          </a:p>
          <a:p>
            <a:pPr marL="55563" indent="3175">
              <a:lnSpc>
                <a:spcPct val="100000"/>
              </a:lnSpc>
              <a:spcBef>
                <a:spcPct val="20000"/>
              </a:spcBef>
              <a:buClr>
                <a:srgbClr val="FF0000"/>
              </a:buClr>
              <a:buSzPct val="115000"/>
            </a:pPr>
            <a:r>
              <a:rPr lang="en-US" sz="1400" b="0">
                <a:cs typeface="Arial" charset="0"/>
              </a:rPr>
              <a:t>Reduce operational risk and improve regulatory compliance</a:t>
            </a:r>
          </a:p>
        </p:txBody>
      </p:sp>
      <p:graphicFrame>
        <p:nvGraphicFramePr>
          <p:cNvPr id="1051705" name="Group 57"/>
          <p:cNvGraphicFramePr>
            <a:graphicFrameLocks noGrp="1"/>
          </p:cNvGraphicFramePr>
          <p:nvPr/>
        </p:nvGraphicFramePr>
        <p:xfrm>
          <a:off x="655638" y="3259138"/>
          <a:ext cx="1947862" cy="2444433"/>
        </p:xfrm>
        <a:graphic>
          <a:graphicData uri="http://schemas.openxmlformats.org/drawingml/2006/table">
            <a:tbl>
              <a:tblPr/>
              <a:tblGrid>
                <a:gridCol w="1947862"/>
              </a:tblGrid>
              <a:tr h="517525">
                <a:tc>
                  <a:txBody>
                    <a:bodyPr/>
                    <a:lstStyle/>
                    <a:p>
                      <a:pPr marL="60325"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800" b="1" i="0" u="none" strike="noStrike" cap="none" normalizeH="0" baseline="0" smtClean="0">
                          <a:ln>
                            <a:noFill/>
                          </a:ln>
                          <a:solidFill>
                            <a:schemeClr val="bg1"/>
                          </a:solidFill>
                          <a:effectLst/>
                          <a:latin typeface="Arial" charset="0"/>
                        </a:rPr>
                        <a:t>CUSTOMERS ON AVERAGE GENERATED 2%-5% INCREASED REVENUE FROM SALES WITH MDM</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solidFill>
                  </a:tcPr>
                </a:tc>
              </a:tr>
              <a:tr h="186531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800" b="0" i="0" u="none" strike="noStrike" cap="none" normalizeH="0" baseline="0" smtClean="0">
                        <a:ln>
                          <a:noFill/>
                        </a:ln>
                        <a:solidFill>
                          <a:schemeClr val="hlink"/>
                        </a:solidFill>
                        <a:effectLst/>
                        <a:latin typeface="Arial"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1051663" name="Chart 3"/>
          <p:cNvGraphicFramePr>
            <a:graphicFrameLocks/>
          </p:cNvGraphicFramePr>
          <p:nvPr/>
        </p:nvGraphicFramePr>
        <p:xfrm>
          <a:off x="676275" y="3916363"/>
          <a:ext cx="1828800" cy="1508125"/>
        </p:xfrm>
        <a:graphic>
          <a:graphicData uri="http://schemas.openxmlformats.org/presentationml/2006/ole">
            <p:oleObj spid="_x0000_s1051663" r:id="rId4" imgW="3993226" imgH="2627604" progId="Excel.Sheet.8">
              <p:embed/>
            </p:oleObj>
          </a:graphicData>
        </a:graphic>
      </p:graphicFrame>
      <p:graphicFrame>
        <p:nvGraphicFramePr>
          <p:cNvPr id="1051704" name="Group 56"/>
          <p:cNvGraphicFramePr>
            <a:graphicFrameLocks noGrp="1"/>
          </p:cNvGraphicFramePr>
          <p:nvPr/>
        </p:nvGraphicFramePr>
        <p:xfrm>
          <a:off x="2792413" y="3262313"/>
          <a:ext cx="1868487" cy="2406333"/>
        </p:xfrm>
        <a:graphic>
          <a:graphicData uri="http://schemas.openxmlformats.org/drawingml/2006/table">
            <a:tbl>
              <a:tblPr/>
              <a:tblGrid>
                <a:gridCol w="1868487"/>
              </a:tblGrid>
              <a:tr h="565150">
                <a:tc>
                  <a:txBody>
                    <a:bodyPr/>
                    <a:lstStyle/>
                    <a:p>
                      <a:pPr marL="60325"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800" b="1" i="0" u="none" strike="noStrike" cap="none" normalizeH="0" baseline="0" smtClean="0">
                          <a:ln>
                            <a:noFill/>
                          </a:ln>
                          <a:solidFill>
                            <a:schemeClr val="bg1"/>
                          </a:solidFill>
                          <a:effectLst/>
                          <a:latin typeface="Arial" charset="0"/>
                        </a:rPr>
                        <a:t>EFFICIENCY OF OPERATIONS INCREASE WITH IMPROVED PROCESSES AND DATA GOVERNANCE</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solidFill>
                  </a:tcPr>
                </a:tc>
              </a:tr>
              <a:tr h="182721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800" b="0" i="0" u="none" strike="noStrike" cap="none" normalizeH="0" baseline="0" smtClean="0">
                        <a:ln>
                          <a:noFill/>
                        </a:ln>
                        <a:solidFill>
                          <a:schemeClr val="hlink"/>
                        </a:solidFill>
                        <a:effectLst/>
                        <a:latin typeface="Arial"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1051672" name="Chart 4"/>
          <p:cNvGraphicFramePr>
            <a:graphicFrameLocks/>
          </p:cNvGraphicFramePr>
          <p:nvPr/>
        </p:nvGraphicFramePr>
        <p:xfrm>
          <a:off x="2833688" y="3887788"/>
          <a:ext cx="1744662" cy="1766887"/>
        </p:xfrm>
        <a:graphic>
          <a:graphicData uri="http://schemas.openxmlformats.org/presentationml/2006/ole">
            <p:oleObj spid="_x0000_s1051672" r:id="rId5" imgW="3743268" imgH="2560542" progId="Excel.Sheet.8">
              <p:embed/>
            </p:oleObj>
          </a:graphicData>
        </a:graphic>
      </p:graphicFrame>
      <p:graphicFrame>
        <p:nvGraphicFramePr>
          <p:cNvPr id="1051703" name="Group 55"/>
          <p:cNvGraphicFramePr>
            <a:graphicFrameLocks noGrp="1"/>
          </p:cNvGraphicFramePr>
          <p:nvPr/>
        </p:nvGraphicFramePr>
        <p:xfrm>
          <a:off x="4779963" y="3262313"/>
          <a:ext cx="1758950" cy="2428558"/>
        </p:xfrm>
        <a:graphic>
          <a:graphicData uri="http://schemas.openxmlformats.org/drawingml/2006/table">
            <a:tbl>
              <a:tblPr/>
              <a:tblGrid>
                <a:gridCol w="1758950"/>
              </a:tblGrid>
              <a:tr h="533400">
                <a:tc>
                  <a:txBody>
                    <a:bodyPr/>
                    <a:lstStyle/>
                    <a:p>
                      <a:pPr marL="60325"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800" b="1" i="0" u="none" strike="noStrike" cap="none" normalizeH="0" baseline="0" smtClean="0">
                          <a:ln>
                            <a:noFill/>
                          </a:ln>
                          <a:solidFill>
                            <a:schemeClr val="bg1"/>
                          </a:solidFill>
                          <a:effectLst/>
                          <a:latin typeface="Arial" charset="0"/>
                        </a:rPr>
                        <a:t>EFFICIENCY OF IT OPERATIONS RESULTING IN GREATER AGILITY OF BUSINESS MODELS </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solidFill>
                  </a:tcPr>
                </a:tc>
              </a:tr>
              <a:tr h="184943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800" b="0" i="0" u="none" strike="noStrike" cap="none" normalizeH="0" baseline="0" smtClean="0">
                        <a:ln>
                          <a:noFill/>
                        </a:ln>
                        <a:solidFill>
                          <a:schemeClr val="hlink"/>
                        </a:solidFill>
                        <a:effectLst/>
                        <a:latin typeface="Arial"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1051681" name="Chart 6"/>
          <p:cNvGraphicFramePr>
            <a:graphicFrameLocks/>
          </p:cNvGraphicFramePr>
          <p:nvPr/>
        </p:nvGraphicFramePr>
        <p:xfrm>
          <a:off x="4978400" y="3846513"/>
          <a:ext cx="1436688" cy="1530350"/>
        </p:xfrm>
        <a:graphic>
          <a:graphicData uri="http://schemas.openxmlformats.org/presentationml/2006/ole">
            <p:oleObj spid="_x0000_s1051681" r:id="rId6" imgW="3432345" imgH="2341067" progId="Excel.Sheet.8">
              <p:embed/>
            </p:oleObj>
          </a:graphicData>
        </a:graphic>
      </p:graphicFrame>
      <p:graphicFrame>
        <p:nvGraphicFramePr>
          <p:cNvPr id="20" name="Group 40"/>
          <p:cNvGraphicFramePr>
            <a:graphicFrameLocks noGrp="1"/>
          </p:cNvGraphicFramePr>
          <p:nvPr/>
        </p:nvGraphicFramePr>
        <p:xfrm>
          <a:off x="6650038" y="3271838"/>
          <a:ext cx="1849437" cy="2373313"/>
        </p:xfrm>
        <a:graphic>
          <a:graphicData uri="http://schemas.openxmlformats.org/drawingml/2006/table">
            <a:tbl>
              <a:tblPr/>
              <a:tblGrid>
                <a:gridCol w="1849437"/>
              </a:tblGrid>
              <a:tr h="504825">
                <a:tc>
                  <a:txBody>
                    <a:bodyPr/>
                    <a:lstStyle/>
                    <a:p>
                      <a:pPr marL="60325"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800" b="1" i="0" u="none" strike="noStrike" cap="none" normalizeH="0" baseline="0" smtClean="0">
                          <a:ln>
                            <a:noFill/>
                          </a:ln>
                          <a:solidFill>
                            <a:schemeClr val="bg1"/>
                          </a:solidFill>
                          <a:effectLst/>
                          <a:latin typeface="Arial" charset="0"/>
                        </a:rPr>
                        <a:t>EFFICIENCY OF IT OPERATIONS RESULTING IN GREATER AGILITY OF BUSINESS MODELS </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solidFill>
                  </a:tcPr>
                </a:tc>
              </a:tr>
              <a:tr h="18684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900" b="0" i="0" u="none" strike="noStrike" cap="none" normalizeH="0" baseline="0" smtClean="0">
                        <a:ln>
                          <a:noFill/>
                        </a:ln>
                        <a:solidFill>
                          <a:schemeClr val="hlink"/>
                        </a:solidFill>
                        <a:effectLst/>
                        <a:latin typeface="Arial"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1051690" name="Chart 5"/>
          <p:cNvGraphicFramePr>
            <a:graphicFrameLocks/>
          </p:cNvGraphicFramePr>
          <p:nvPr/>
        </p:nvGraphicFramePr>
        <p:xfrm>
          <a:off x="6743700" y="3856038"/>
          <a:ext cx="1714500" cy="1473200"/>
        </p:xfrm>
        <a:graphic>
          <a:graphicData uri="http://schemas.openxmlformats.org/presentationml/2006/ole">
            <p:oleObj spid="_x0000_s1051690" r:id="rId7" imgW="3298222" imgH="2456901" progId="Excel.Sheet.8">
              <p:embed/>
            </p:oleObj>
          </a:graphicData>
        </a:graphic>
      </p:graphicFrame>
      <p:grpSp>
        <p:nvGrpSpPr>
          <p:cNvPr id="1051691" name="Group 3"/>
          <p:cNvGrpSpPr>
            <a:grpSpLocks/>
          </p:cNvGrpSpPr>
          <p:nvPr/>
        </p:nvGrpSpPr>
        <p:grpSpPr bwMode="auto">
          <a:xfrm rot="16200000" flipH="1">
            <a:off x="7459663" y="2903538"/>
            <a:ext cx="212725" cy="212725"/>
            <a:chOff x="2332" y="2013"/>
            <a:chExt cx="134" cy="134"/>
          </a:xfrm>
        </p:grpSpPr>
        <p:sp>
          <p:nvSpPr>
            <p:cNvPr id="1051692" name="Oval 4"/>
            <p:cNvSpPr>
              <a:spLocks noChangeArrowheads="1"/>
            </p:cNvSpPr>
            <p:nvPr/>
          </p:nvSpPr>
          <p:spPr bwMode="gray">
            <a:xfrm>
              <a:off x="2332" y="2013"/>
              <a:ext cx="134" cy="134"/>
            </a:xfrm>
            <a:prstGeom prst="ellipse">
              <a:avLst/>
            </a:prstGeom>
            <a:noFill/>
            <a:ln w="19050">
              <a:solidFill>
                <a:schemeClr val="tx2"/>
              </a:solidFill>
              <a:round/>
              <a:headEnd/>
              <a:tailEnd/>
            </a:ln>
          </p:spPr>
          <p:txBody>
            <a:bodyPr wrap="none" anchor="ctr"/>
            <a:lstStyle/>
            <a:p>
              <a:pPr>
                <a:lnSpc>
                  <a:spcPct val="100000"/>
                </a:lnSpc>
                <a:spcBef>
                  <a:spcPct val="20000"/>
                </a:spcBef>
                <a:buClr>
                  <a:srgbClr val="FF0000"/>
                </a:buClr>
                <a:buSzPct val="115000"/>
                <a:buFontTx/>
                <a:buChar char="•"/>
              </a:pPr>
              <a:endParaRPr lang="en-US" sz="1800" b="0">
                <a:solidFill>
                  <a:srgbClr val="FF0000"/>
                </a:solidFill>
                <a:cs typeface="Arial" charset="0"/>
              </a:endParaRPr>
            </a:p>
          </p:txBody>
        </p:sp>
        <p:sp>
          <p:nvSpPr>
            <p:cNvPr id="1051693" name="AutoShape 5"/>
            <p:cNvSpPr>
              <a:spLocks noChangeArrowheads="1"/>
            </p:cNvSpPr>
            <p:nvPr/>
          </p:nvSpPr>
          <p:spPr bwMode="gray">
            <a:xfrm rot="5400000">
              <a:off x="2368" y="2034"/>
              <a:ext cx="86" cy="87"/>
            </a:xfrm>
            <a:prstGeom prst="triangle">
              <a:avLst>
                <a:gd name="adj" fmla="val 50458"/>
              </a:avLst>
            </a:prstGeom>
            <a:solidFill>
              <a:srgbClr val="7F7F7F"/>
            </a:solidFill>
            <a:ln w="19050">
              <a:solidFill>
                <a:schemeClr val="tx2"/>
              </a:solidFill>
              <a:miter lim="800000"/>
              <a:headEnd/>
              <a:tailEnd/>
            </a:ln>
          </p:spPr>
          <p:txBody>
            <a:bodyPr rot="10800000" wrap="none" anchor="ctr"/>
            <a:lstStyle/>
            <a:p>
              <a:pPr eaLnBrk="0" hangingPunct="0">
                <a:lnSpc>
                  <a:spcPct val="100000"/>
                </a:lnSpc>
                <a:spcBef>
                  <a:spcPct val="20000"/>
                </a:spcBef>
                <a:buClr>
                  <a:srgbClr val="FF0000"/>
                </a:buClr>
                <a:buSzPct val="115000"/>
                <a:buFontTx/>
                <a:buChar char="•"/>
              </a:pPr>
              <a:endParaRPr lang="en-US" sz="2400" b="0">
                <a:solidFill>
                  <a:srgbClr val="FF0000"/>
                </a:solidFill>
                <a:latin typeface="Times" pitchFamily="18" charset="0"/>
                <a:cs typeface="Arial" charset="0"/>
              </a:endParaRPr>
            </a:p>
          </p:txBody>
        </p:sp>
      </p:grpSp>
      <p:grpSp>
        <p:nvGrpSpPr>
          <p:cNvPr id="1051694" name="Group 6"/>
          <p:cNvGrpSpPr>
            <a:grpSpLocks/>
          </p:cNvGrpSpPr>
          <p:nvPr/>
        </p:nvGrpSpPr>
        <p:grpSpPr bwMode="auto">
          <a:xfrm rot="16200000" flipH="1">
            <a:off x="5521325" y="2903538"/>
            <a:ext cx="212725" cy="212725"/>
            <a:chOff x="2332" y="2013"/>
            <a:chExt cx="134" cy="134"/>
          </a:xfrm>
        </p:grpSpPr>
        <p:sp>
          <p:nvSpPr>
            <p:cNvPr id="1051695" name="Oval 7"/>
            <p:cNvSpPr>
              <a:spLocks noChangeArrowheads="1"/>
            </p:cNvSpPr>
            <p:nvPr/>
          </p:nvSpPr>
          <p:spPr bwMode="gray">
            <a:xfrm>
              <a:off x="2332" y="2013"/>
              <a:ext cx="134" cy="134"/>
            </a:xfrm>
            <a:prstGeom prst="ellipse">
              <a:avLst/>
            </a:prstGeom>
            <a:noFill/>
            <a:ln w="19050">
              <a:solidFill>
                <a:schemeClr val="tx2"/>
              </a:solidFill>
              <a:round/>
              <a:headEnd/>
              <a:tailEnd/>
            </a:ln>
          </p:spPr>
          <p:txBody>
            <a:bodyPr wrap="none" anchor="ctr"/>
            <a:lstStyle/>
            <a:p>
              <a:pPr>
                <a:lnSpc>
                  <a:spcPct val="100000"/>
                </a:lnSpc>
                <a:spcBef>
                  <a:spcPct val="20000"/>
                </a:spcBef>
                <a:buClr>
                  <a:srgbClr val="FF0000"/>
                </a:buClr>
                <a:buSzPct val="115000"/>
                <a:buFontTx/>
                <a:buChar char="•"/>
              </a:pPr>
              <a:endParaRPr lang="en-US" sz="1800" b="0">
                <a:solidFill>
                  <a:srgbClr val="FF0000"/>
                </a:solidFill>
                <a:cs typeface="Arial" charset="0"/>
              </a:endParaRPr>
            </a:p>
          </p:txBody>
        </p:sp>
        <p:sp>
          <p:nvSpPr>
            <p:cNvPr id="1051696" name="AutoShape 8"/>
            <p:cNvSpPr>
              <a:spLocks noChangeArrowheads="1"/>
            </p:cNvSpPr>
            <p:nvPr/>
          </p:nvSpPr>
          <p:spPr bwMode="gray">
            <a:xfrm rot="5400000">
              <a:off x="2368" y="2034"/>
              <a:ext cx="86" cy="87"/>
            </a:xfrm>
            <a:prstGeom prst="triangle">
              <a:avLst>
                <a:gd name="adj" fmla="val 50458"/>
              </a:avLst>
            </a:prstGeom>
            <a:solidFill>
              <a:srgbClr val="7F7F7F"/>
            </a:solidFill>
            <a:ln w="19050">
              <a:solidFill>
                <a:schemeClr val="tx2"/>
              </a:solidFill>
              <a:miter lim="800000"/>
              <a:headEnd/>
              <a:tailEnd/>
            </a:ln>
          </p:spPr>
          <p:txBody>
            <a:bodyPr rot="10800000" wrap="none" anchor="ctr"/>
            <a:lstStyle/>
            <a:p>
              <a:pPr eaLnBrk="0" hangingPunct="0">
                <a:lnSpc>
                  <a:spcPct val="100000"/>
                </a:lnSpc>
                <a:spcBef>
                  <a:spcPct val="20000"/>
                </a:spcBef>
                <a:buClr>
                  <a:srgbClr val="FF0000"/>
                </a:buClr>
                <a:buSzPct val="115000"/>
                <a:buFontTx/>
                <a:buChar char="•"/>
              </a:pPr>
              <a:endParaRPr lang="en-US" sz="2400" b="0">
                <a:solidFill>
                  <a:srgbClr val="FF0000"/>
                </a:solidFill>
                <a:latin typeface="Times" pitchFamily="18" charset="0"/>
                <a:cs typeface="Arial" charset="0"/>
              </a:endParaRPr>
            </a:p>
          </p:txBody>
        </p:sp>
      </p:grpSp>
      <p:grpSp>
        <p:nvGrpSpPr>
          <p:cNvPr id="1051697" name="Group 9"/>
          <p:cNvGrpSpPr>
            <a:grpSpLocks/>
          </p:cNvGrpSpPr>
          <p:nvPr/>
        </p:nvGrpSpPr>
        <p:grpSpPr bwMode="auto">
          <a:xfrm rot="16200000" flipH="1">
            <a:off x="3611563" y="2903538"/>
            <a:ext cx="212725" cy="212725"/>
            <a:chOff x="2332" y="2013"/>
            <a:chExt cx="134" cy="134"/>
          </a:xfrm>
        </p:grpSpPr>
        <p:sp>
          <p:nvSpPr>
            <p:cNvPr id="1051698" name="Oval 10"/>
            <p:cNvSpPr>
              <a:spLocks noChangeArrowheads="1"/>
            </p:cNvSpPr>
            <p:nvPr/>
          </p:nvSpPr>
          <p:spPr bwMode="gray">
            <a:xfrm>
              <a:off x="2332" y="2013"/>
              <a:ext cx="134" cy="134"/>
            </a:xfrm>
            <a:prstGeom prst="ellipse">
              <a:avLst/>
            </a:prstGeom>
            <a:noFill/>
            <a:ln w="19050">
              <a:solidFill>
                <a:schemeClr val="tx2"/>
              </a:solidFill>
              <a:round/>
              <a:headEnd/>
              <a:tailEnd/>
            </a:ln>
          </p:spPr>
          <p:txBody>
            <a:bodyPr wrap="none" anchor="ctr"/>
            <a:lstStyle/>
            <a:p>
              <a:pPr>
                <a:lnSpc>
                  <a:spcPct val="100000"/>
                </a:lnSpc>
                <a:spcBef>
                  <a:spcPct val="20000"/>
                </a:spcBef>
                <a:buClr>
                  <a:srgbClr val="FF0000"/>
                </a:buClr>
                <a:buSzPct val="115000"/>
                <a:buFontTx/>
                <a:buChar char="•"/>
              </a:pPr>
              <a:endParaRPr lang="en-US" sz="1800" b="0">
                <a:solidFill>
                  <a:srgbClr val="FF0000"/>
                </a:solidFill>
                <a:cs typeface="Arial" charset="0"/>
              </a:endParaRPr>
            </a:p>
          </p:txBody>
        </p:sp>
        <p:sp>
          <p:nvSpPr>
            <p:cNvPr id="1051699" name="AutoShape 11"/>
            <p:cNvSpPr>
              <a:spLocks noChangeArrowheads="1"/>
            </p:cNvSpPr>
            <p:nvPr/>
          </p:nvSpPr>
          <p:spPr bwMode="gray">
            <a:xfrm rot="5400000">
              <a:off x="2368" y="2034"/>
              <a:ext cx="86" cy="87"/>
            </a:xfrm>
            <a:prstGeom prst="triangle">
              <a:avLst>
                <a:gd name="adj" fmla="val 50458"/>
              </a:avLst>
            </a:prstGeom>
            <a:solidFill>
              <a:srgbClr val="7F7F7F"/>
            </a:solidFill>
            <a:ln w="19050">
              <a:solidFill>
                <a:schemeClr val="tx2"/>
              </a:solidFill>
              <a:miter lim="800000"/>
              <a:headEnd/>
              <a:tailEnd/>
            </a:ln>
          </p:spPr>
          <p:txBody>
            <a:bodyPr rot="10800000" wrap="none" anchor="ctr"/>
            <a:lstStyle/>
            <a:p>
              <a:pPr eaLnBrk="0" hangingPunct="0">
                <a:lnSpc>
                  <a:spcPct val="100000"/>
                </a:lnSpc>
                <a:spcBef>
                  <a:spcPct val="20000"/>
                </a:spcBef>
                <a:buClr>
                  <a:srgbClr val="FF0000"/>
                </a:buClr>
                <a:buSzPct val="115000"/>
                <a:buFontTx/>
                <a:buChar char="•"/>
              </a:pPr>
              <a:endParaRPr lang="en-US" sz="2400" b="0">
                <a:solidFill>
                  <a:srgbClr val="FF0000"/>
                </a:solidFill>
                <a:latin typeface="Times" pitchFamily="18" charset="0"/>
                <a:cs typeface="Arial" charset="0"/>
              </a:endParaRPr>
            </a:p>
          </p:txBody>
        </p:sp>
      </p:grpSp>
      <p:grpSp>
        <p:nvGrpSpPr>
          <p:cNvPr id="1051700" name="Group 15"/>
          <p:cNvGrpSpPr>
            <a:grpSpLocks/>
          </p:cNvGrpSpPr>
          <p:nvPr/>
        </p:nvGrpSpPr>
        <p:grpSpPr bwMode="auto">
          <a:xfrm rot="16200000" flipH="1">
            <a:off x="1558925" y="2903538"/>
            <a:ext cx="212725" cy="212725"/>
            <a:chOff x="2332" y="2013"/>
            <a:chExt cx="134" cy="134"/>
          </a:xfrm>
        </p:grpSpPr>
        <p:sp>
          <p:nvSpPr>
            <p:cNvPr id="1051701" name="Oval 16"/>
            <p:cNvSpPr>
              <a:spLocks noChangeArrowheads="1"/>
            </p:cNvSpPr>
            <p:nvPr/>
          </p:nvSpPr>
          <p:spPr bwMode="gray">
            <a:xfrm>
              <a:off x="2332" y="2013"/>
              <a:ext cx="134" cy="134"/>
            </a:xfrm>
            <a:prstGeom prst="ellipse">
              <a:avLst/>
            </a:prstGeom>
            <a:noFill/>
            <a:ln w="19050">
              <a:solidFill>
                <a:schemeClr val="tx2"/>
              </a:solidFill>
              <a:round/>
              <a:headEnd/>
              <a:tailEnd/>
            </a:ln>
          </p:spPr>
          <p:txBody>
            <a:bodyPr wrap="none" anchor="ctr"/>
            <a:lstStyle/>
            <a:p>
              <a:pPr>
                <a:lnSpc>
                  <a:spcPct val="100000"/>
                </a:lnSpc>
                <a:spcBef>
                  <a:spcPct val="20000"/>
                </a:spcBef>
                <a:buClr>
                  <a:srgbClr val="FF0000"/>
                </a:buClr>
                <a:buSzPct val="115000"/>
                <a:buFontTx/>
                <a:buChar char="•"/>
              </a:pPr>
              <a:endParaRPr lang="en-US" sz="1800" b="0">
                <a:solidFill>
                  <a:srgbClr val="FF0000"/>
                </a:solidFill>
                <a:cs typeface="Arial" charset="0"/>
              </a:endParaRPr>
            </a:p>
          </p:txBody>
        </p:sp>
        <p:sp>
          <p:nvSpPr>
            <p:cNvPr id="1051702" name="AutoShape 17"/>
            <p:cNvSpPr>
              <a:spLocks noChangeArrowheads="1"/>
            </p:cNvSpPr>
            <p:nvPr/>
          </p:nvSpPr>
          <p:spPr bwMode="gray">
            <a:xfrm rot="5400000">
              <a:off x="2368" y="2034"/>
              <a:ext cx="86" cy="87"/>
            </a:xfrm>
            <a:prstGeom prst="triangle">
              <a:avLst>
                <a:gd name="adj" fmla="val 50458"/>
              </a:avLst>
            </a:prstGeom>
            <a:solidFill>
              <a:srgbClr val="7F7F7F"/>
            </a:solidFill>
            <a:ln w="19050">
              <a:solidFill>
                <a:schemeClr val="tx2"/>
              </a:solidFill>
              <a:miter lim="800000"/>
              <a:headEnd/>
              <a:tailEnd/>
            </a:ln>
          </p:spPr>
          <p:txBody>
            <a:bodyPr rot="10800000" wrap="none" anchor="ctr"/>
            <a:lstStyle/>
            <a:p>
              <a:pPr eaLnBrk="0" hangingPunct="0">
                <a:lnSpc>
                  <a:spcPct val="100000"/>
                </a:lnSpc>
                <a:spcBef>
                  <a:spcPct val="20000"/>
                </a:spcBef>
                <a:buClr>
                  <a:srgbClr val="FF0000"/>
                </a:buClr>
                <a:buSzPct val="115000"/>
                <a:buFontTx/>
                <a:buChar char="•"/>
              </a:pPr>
              <a:endParaRPr lang="en-US" sz="2400" b="0">
                <a:solidFill>
                  <a:srgbClr val="FF0000"/>
                </a:solidFill>
                <a:latin typeface="Times" pitchFamily="18" charset="0"/>
                <a:cs typeface="Arial"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idx="4294967295"/>
          </p:nvPr>
        </p:nvSpPr>
        <p:spPr>
          <a:xfrm>
            <a:off x="889000" y="161925"/>
            <a:ext cx="7581900" cy="404813"/>
          </a:xfrm>
        </p:spPr>
        <p:txBody>
          <a:bodyPr/>
          <a:lstStyle/>
          <a:p>
            <a:r>
              <a:rPr lang="en-US" sz="2800"/>
              <a:t>Growth</a:t>
            </a:r>
          </a:p>
        </p:txBody>
      </p:sp>
      <p:sp>
        <p:nvSpPr>
          <p:cNvPr id="2600963" name="AutoShape 3"/>
          <p:cNvSpPr>
            <a:spLocks noChangeArrowheads="1"/>
          </p:cNvSpPr>
          <p:nvPr/>
        </p:nvSpPr>
        <p:spPr bwMode="blackWhite">
          <a:xfrm>
            <a:off x="244475" y="1836738"/>
            <a:ext cx="1570038" cy="493712"/>
          </a:xfrm>
          <a:prstGeom prst="roundRect">
            <a:avLst>
              <a:gd name="adj" fmla="val 16667"/>
            </a:avLst>
          </a:prstGeom>
          <a:solidFill>
            <a:schemeClr val="accent1"/>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lnSpc>
                <a:spcPct val="115000"/>
              </a:lnSpc>
              <a:spcBef>
                <a:spcPct val="0"/>
              </a:spcBef>
              <a:buClr>
                <a:srgbClr val="FD0000"/>
              </a:buClr>
              <a:buSzPct val="115000"/>
              <a:defRPr/>
            </a:pPr>
            <a:r>
              <a:rPr lang="en-US" sz="2400" dirty="0">
                <a:solidFill>
                  <a:srgbClr val="FFFFFF"/>
                </a:solidFill>
                <a:effectLst>
                  <a:outerShdw blurRad="38100" dist="38100" dir="2700000" algn="tl">
                    <a:srgbClr val="000000"/>
                  </a:outerShdw>
                </a:effectLst>
                <a:latin typeface="Verdana" pitchFamily="34" charset="0"/>
                <a:cs typeface="Arial"/>
              </a:rPr>
              <a:t>Why:</a:t>
            </a:r>
            <a:endParaRPr lang="en-US" dirty="0">
              <a:solidFill>
                <a:srgbClr val="FFFFFF"/>
              </a:solidFill>
              <a:effectLst>
                <a:outerShdw blurRad="38100" dist="38100" dir="2700000" algn="tl">
                  <a:srgbClr val="000000"/>
                </a:outerShdw>
              </a:effectLst>
              <a:latin typeface="Verdana" pitchFamily="34" charset="0"/>
              <a:cs typeface="Arial"/>
            </a:endParaRPr>
          </a:p>
        </p:txBody>
      </p:sp>
      <p:sp>
        <p:nvSpPr>
          <p:cNvPr id="2600964" name="AutoShape 4"/>
          <p:cNvSpPr>
            <a:spLocks noChangeArrowheads="1"/>
          </p:cNvSpPr>
          <p:nvPr/>
        </p:nvSpPr>
        <p:spPr bwMode="blackWhite">
          <a:xfrm>
            <a:off x="196850" y="3425825"/>
            <a:ext cx="1570038" cy="493713"/>
          </a:xfrm>
          <a:prstGeom prst="roundRect">
            <a:avLst>
              <a:gd name="adj" fmla="val 16667"/>
            </a:avLst>
          </a:prstGeom>
          <a:solidFill>
            <a:schemeClr val="accent1"/>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lnSpc>
                <a:spcPct val="115000"/>
              </a:lnSpc>
              <a:spcBef>
                <a:spcPct val="0"/>
              </a:spcBef>
              <a:buClr>
                <a:srgbClr val="FD0000"/>
              </a:buClr>
              <a:buSzPct val="115000"/>
              <a:defRPr/>
            </a:pPr>
            <a:r>
              <a:rPr lang="en-US" sz="2400" dirty="0">
                <a:solidFill>
                  <a:srgbClr val="FFFFFF"/>
                </a:solidFill>
                <a:effectLst>
                  <a:outerShdw blurRad="38100" dist="38100" dir="2700000" algn="tl">
                    <a:srgbClr val="000000"/>
                  </a:outerShdw>
                </a:effectLst>
                <a:latin typeface="Verdana" pitchFamily="34" charset="0"/>
                <a:cs typeface="Arial"/>
              </a:rPr>
              <a:t>What:</a:t>
            </a:r>
            <a:endParaRPr lang="en-US" dirty="0">
              <a:solidFill>
                <a:srgbClr val="FFFFFF"/>
              </a:solidFill>
              <a:effectLst>
                <a:outerShdw blurRad="38100" dist="38100" dir="2700000" algn="tl">
                  <a:srgbClr val="000000"/>
                </a:outerShdw>
              </a:effectLst>
              <a:latin typeface="Verdana" pitchFamily="34" charset="0"/>
              <a:cs typeface="Arial"/>
            </a:endParaRPr>
          </a:p>
        </p:txBody>
      </p:sp>
      <p:sp>
        <p:nvSpPr>
          <p:cNvPr id="2600967" name="AutoShape 7"/>
          <p:cNvSpPr>
            <a:spLocks noChangeArrowheads="1"/>
          </p:cNvSpPr>
          <p:nvPr/>
        </p:nvSpPr>
        <p:spPr bwMode="blackWhite">
          <a:xfrm>
            <a:off x="244475" y="5070475"/>
            <a:ext cx="1570038" cy="493713"/>
          </a:xfrm>
          <a:prstGeom prst="roundRect">
            <a:avLst>
              <a:gd name="adj" fmla="val 16667"/>
            </a:avLst>
          </a:prstGeom>
          <a:solidFill>
            <a:schemeClr val="accent1"/>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lnSpc>
                <a:spcPct val="115000"/>
              </a:lnSpc>
              <a:spcBef>
                <a:spcPct val="0"/>
              </a:spcBef>
              <a:buClr>
                <a:srgbClr val="FD0000"/>
              </a:buClr>
              <a:buSzPct val="115000"/>
              <a:defRPr/>
            </a:pPr>
            <a:r>
              <a:rPr lang="en-US" sz="2400" dirty="0">
                <a:solidFill>
                  <a:srgbClr val="FFFFFF"/>
                </a:solidFill>
                <a:effectLst>
                  <a:outerShdw blurRad="38100" dist="38100" dir="2700000" algn="tl">
                    <a:srgbClr val="000000"/>
                  </a:outerShdw>
                </a:effectLst>
                <a:latin typeface="Verdana" pitchFamily="34" charset="0"/>
                <a:cs typeface="Arial" charset="0"/>
              </a:rPr>
              <a:t>So what:</a:t>
            </a:r>
          </a:p>
        </p:txBody>
      </p:sp>
      <p:sp>
        <p:nvSpPr>
          <p:cNvPr id="2600971" name="Line 11"/>
          <p:cNvSpPr>
            <a:spLocks noChangeShapeType="1"/>
          </p:cNvSpPr>
          <p:nvPr/>
        </p:nvSpPr>
        <p:spPr bwMode="auto">
          <a:xfrm>
            <a:off x="514350" y="1317625"/>
            <a:ext cx="8562975" cy="0"/>
          </a:xfrm>
          <a:prstGeom prst="line">
            <a:avLst/>
          </a:prstGeom>
          <a:noFill/>
          <a:ln w="28575">
            <a:solidFill>
              <a:schemeClr val="tx1"/>
            </a:solidFill>
            <a:round/>
            <a:headEnd/>
            <a:tailEnd/>
          </a:ln>
          <a:effectLst/>
        </p:spPr>
        <p:txBody>
          <a:bodyPr/>
          <a:lstStyle/>
          <a:p>
            <a:pPr eaLnBrk="0" hangingPunct="0">
              <a:lnSpc>
                <a:spcPct val="115000"/>
              </a:lnSpc>
              <a:spcBef>
                <a:spcPct val="0"/>
              </a:spcBef>
              <a:buClr>
                <a:srgbClr val="FD0000"/>
              </a:buClr>
              <a:buSzPct val="115000"/>
              <a:defRPr/>
            </a:pPr>
            <a:endParaRPr lang="en-US" sz="2000">
              <a:solidFill>
                <a:srgbClr val="FFFFFF"/>
              </a:solidFill>
              <a:effectLst>
                <a:outerShdw blurRad="38100" dist="38100" dir="2700000" algn="tl">
                  <a:srgbClr val="000000">
                    <a:alpha val="43137"/>
                  </a:srgbClr>
                </a:outerShdw>
              </a:effectLst>
              <a:cs typeface="Arial"/>
            </a:endParaRPr>
          </a:p>
        </p:txBody>
      </p:sp>
      <p:sp>
        <p:nvSpPr>
          <p:cNvPr id="1132552" name="Rectangle 14"/>
          <p:cNvSpPr>
            <a:spLocks noChangeArrowheads="1"/>
          </p:cNvSpPr>
          <p:nvPr/>
        </p:nvSpPr>
        <p:spPr bwMode="auto">
          <a:xfrm>
            <a:off x="2008188" y="1465263"/>
            <a:ext cx="3246437" cy="1497012"/>
          </a:xfrm>
          <a:prstGeom prst="rect">
            <a:avLst/>
          </a:prstGeom>
          <a:noFill/>
          <a:ln w="38100" algn="ctr">
            <a:noFill/>
            <a:miter lim="800000"/>
            <a:headEnd/>
            <a:tailEnd/>
          </a:ln>
        </p:spPr>
        <p:txBody>
          <a:bodyPr>
            <a:spAutoFit/>
          </a:bodyPr>
          <a:lstStyle/>
          <a:p>
            <a:pPr algn="l" eaLnBrk="0" hangingPunct="0">
              <a:lnSpc>
                <a:spcPct val="115000"/>
              </a:lnSpc>
              <a:spcBef>
                <a:spcPct val="0"/>
              </a:spcBef>
              <a:buClr>
                <a:srgbClr val="FD0000"/>
              </a:buClr>
              <a:buSzPct val="115000"/>
            </a:pPr>
            <a:r>
              <a:rPr lang="en-US" sz="1600">
                <a:solidFill>
                  <a:srgbClr val="000000"/>
                </a:solidFill>
                <a:cs typeface="Arial" charset="0"/>
              </a:rPr>
              <a:t>Single view of customers across 100</a:t>
            </a:r>
            <a:r>
              <a:rPr lang="pl-PL" sz="1600">
                <a:solidFill>
                  <a:srgbClr val="000000"/>
                </a:solidFill>
                <a:cs typeface="Arial" charset="0"/>
              </a:rPr>
              <a:t>+</a:t>
            </a:r>
            <a:r>
              <a:rPr lang="en-US" sz="1600">
                <a:solidFill>
                  <a:srgbClr val="000000"/>
                </a:solidFill>
                <a:cs typeface="Arial" charset="0"/>
              </a:rPr>
              <a:t> life</a:t>
            </a:r>
            <a:r>
              <a:rPr lang="pl-PL" sz="1600">
                <a:solidFill>
                  <a:srgbClr val="000000"/>
                </a:solidFill>
                <a:cs typeface="Arial" charset="0"/>
              </a:rPr>
              <a:t> and non-life</a:t>
            </a:r>
            <a:r>
              <a:rPr lang="en-US" sz="1600">
                <a:solidFill>
                  <a:srgbClr val="000000"/>
                </a:solidFill>
                <a:cs typeface="Arial" charset="0"/>
              </a:rPr>
              <a:t> insurance policies, pension funds and employee pension schemes</a:t>
            </a:r>
          </a:p>
        </p:txBody>
      </p:sp>
      <p:sp>
        <p:nvSpPr>
          <p:cNvPr id="1132553" name="Rectangle 15"/>
          <p:cNvSpPr>
            <a:spLocks noChangeArrowheads="1"/>
          </p:cNvSpPr>
          <p:nvPr/>
        </p:nvSpPr>
        <p:spPr bwMode="auto">
          <a:xfrm>
            <a:off x="2008188" y="3270250"/>
            <a:ext cx="3338512" cy="654050"/>
          </a:xfrm>
          <a:prstGeom prst="rect">
            <a:avLst/>
          </a:prstGeom>
          <a:noFill/>
          <a:ln w="38100" algn="ctr">
            <a:noFill/>
            <a:miter lim="800000"/>
            <a:headEnd/>
            <a:tailEnd/>
          </a:ln>
        </p:spPr>
        <p:txBody>
          <a:bodyPr>
            <a:spAutoFit/>
          </a:bodyPr>
          <a:lstStyle/>
          <a:p>
            <a:pPr algn="l" eaLnBrk="0" hangingPunct="0">
              <a:lnSpc>
                <a:spcPct val="115000"/>
              </a:lnSpc>
              <a:spcBef>
                <a:spcPct val="0"/>
              </a:spcBef>
              <a:buClr>
                <a:srgbClr val="FD0000"/>
              </a:buClr>
              <a:buSzPct val="115000"/>
            </a:pPr>
            <a:r>
              <a:rPr lang="en-US" sz="1600">
                <a:solidFill>
                  <a:srgbClr val="000000"/>
                </a:solidFill>
                <a:cs typeface="Arial" charset="0"/>
              </a:rPr>
              <a:t>Customer Hub with about 1.5 million customer</a:t>
            </a:r>
            <a:r>
              <a:rPr lang="pl-PL" sz="1600">
                <a:solidFill>
                  <a:srgbClr val="000000"/>
                </a:solidFill>
                <a:cs typeface="Arial" charset="0"/>
              </a:rPr>
              <a:t> golden</a:t>
            </a:r>
            <a:r>
              <a:rPr lang="en-US" sz="1600">
                <a:solidFill>
                  <a:srgbClr val="000000"/>
                </a:solidFill>
                <a:cs typeface="Arial" charset="0"/>
              </a:rPr>
              <a:t> records</a:t>
            </a:r>
          </a:p>
        </p:txBody>
      </p:sp>
      <p:sp>
        <p:nvSpPr>
          <p:cNvPr id="1132554" name="Rectangle 14"/>
          <p:cNvSpPr>
            <a:spLocks noChangeArrowheads="1"/>
          </p:cNvSpPr>
          <p:nvPr/>
        </p:nvSpPr>
        <p:spPr bwMode="auto">
          <a:xfrm>
            <a:off x="2008188" y="4460875"/>
            <a:ext cx="3525837" cy="1778000"/>
          </a:xfrm>
          <a:prstGeom prst="rect">
            <a:avLst/>
          </a:prstGeom>
          <a:noFill/>
          <a:ln w="38100" algn="ctr">
            <a:noFill/>
            <a:miter lim="800000"/>
            <a:headEnd/>
            <a:tailEnd/>
          </a:ln>
        </p:spPr>
        <p:txBody>
          <a:bodyPr>
            <a:spAutoFit/>
          </a:bodyPr>
          <a:lstStyle/>
          <a:p>
            <a:pPr algn="l" eaLnBrk="0" hangingPunct="0">
              <a:lnSpc>
                <a:spcPct val="115000"/>
              </a:lnSpc>
              <a:spcBef>
                <a:spcPct val="0"/>
              </a:spcBef>
              <a:buClr>
                <a:srgbClr val="FD0000"/>
              </a:buClr>
              <a:buSzPct val="115000"/>
              <a:buFont typeface="Wingdings" pitchFamily="2" charset="2"/>
              <a:buChar char="Ø"/>
            </a:pPr>
            <a:r>
              <a:rPr lang="pl-PL" sz="1600">
                <a:solidFill>
                  <a:srgbClr val="000000"/>
                </a:solidFill>
                <a:cs typeface="Arial" charset="0"/>
              </a:rPr>
              <a:t>   </a:t>
            </a:r>
            <a:r>
              <a:rPr lang="en-US" sz="1600">
                <a:solidFill>
                  <a:srgbClr val="000000"/>
                </a:solidFill>
                <a:cs typeface="Arial" charset="0"/>
              </a:rPr>
              <a:t>2 % increase in amount of insurance premium collected</a:t>
            </a:r>
          </a:p>
          <a:p>
            <a:pPr algn="l" eaLnBrk="0" hangingPunct="0">
              <a:lnSpc>
                <a:spcPct val="115000"/>
              </a:lnSpc>
              <a:spcBef>
                <a:spcPct val="0"/>
              </a:spcBef>
              <a:buClr>
                <a:srgbClr val="FD0000"/>
              </a:buClr>
              <a:buSzPct val="115000"/>
              <a:buFont typeface="Wingdings" pitchFamily="2" charset="2"/>
              <a:buChar char="Ø"/>
            </a:pPr>
            <a:r>
              <a:rPr lang="en-US" sz="1600">
                <a:solidFill>
                  <a:srgbClr val="000000"/>
                </a:solidFill>
                <a:cs typeface="Arial" charset="0"/>
              </a:rPr>
              <a:t> 12 % reduction in marketing reach costs</a:t>
            </a:r>
          </a:p>
          <a:p>
            <a:pPr algn="l" eaLnBrk="0" hangingPunct="0">
              <a:lnSpc>
                <a:spcPct val="115000"/>
              </a:lnSpc>
              <a:spcBef>
                <a:spcPct val="0"/>
              </a:spcBef>
              <a:buClr>
                <a:srgbClr val="FD0000"/>
              </a:buClr>
              <a:buSzPct val="115000"/>
              <a:buFont typeface="Wingdings" pitchFamily="2" charset="2"/>
              <a:buChar char="Ø"/>
            </a:pPr>
            <a:r>
              <a:rPr lang="en-US" sz="1600">
                <a:solidFill>
                  <a:srgbClr val="000000"/>
                </a:solidFill>
                <a:cs typeface="Arial" charset="0"/>
              </a:rPr>
              <a:t> </a:t>
            </a:r>
            <a:r>
              <a:rPr lang="pl-PL" sz="1600">
                <a:solidFill>
                  <a:srgbClr val="000000"/>
                </a:solidFill>
                <a:cs typeface="Arial" charset="0"/>
              </a:rPr>
              <a:t>  </a:t>
            </a:r>
            <a:r>
              <a:rPr lang="en-US" sz="1600">
                <a:solidFill>
                  <a:srgbClr val="000000"/>
                </a:solidFill>
                <a:cs typeface="Arial" charset="0"/>
              </a:rPr>
              <a:t>5% increase in cross-sell/up-sell</a:t>
            </a:r>
          </a:p>
        </p:txBody>
      </p:sp>
      <p:sp>
        <p:nvSpPr>
          <p:cNvPr id="14" name="Line 13"/>
          <p:cNvSpPr>
            <a:spLocks noChangeShapeType="1"/>
          </p:cNvSpPr>
          <p:nvPr/>
        </p:nvSpPr>
        <p:spPr bwMode="auto">
          <a:xfrm>
            <a:off x="5367338" y="1412875"/>
            <a:ext cx="55562" cy="4749800"/>
          </a:xfrm>
          <a:prstGeom prst="line">
            <a:avLst/>
          </a:prstGeom>
          <a:noFill/>
          <a:ln w="19050">
            <a:solidFill>
              <a:schemeClr val="bg2"/>
            </a:solidFill>
            <a:prstDash val="dash"/>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1132556" name="Rectangle 7"/>
          <p:cNvSpPr>
            <a:spLocks noChangeArrowheads="1"/>
          </p:cNvSpPr>
          <p:nvPr/>
        </p:nvSpPr>
        <p:spPr bwMode="auto">
          <a:xfrm>
            <a:off x="5511800" y="3309938"/>
            <a:ext cx="3489325" cy="534987"/>
          </a:xfrm>
          <a:prstGeom prst="rect">
            <a:avLst/>
          </a:prstGeom>
          <a:noFill/>
          <a:ln w="38100" algn="ctr">
            <a:noFill/>
            <a:miter lim="800000"/>
            <a:headEnd/>
            <a:tailEnd/>
          </a:ln>
        </p:spPr>
        <p:txBody>
          <a:bodyPr>
            <a:spAutoFit/>
          </a:bodyPr>
          <a:lstStyle/>
          <a:p>
            <a:pPr algn="l" eaLnBrk="0" hangingPunct="0">
              <a:buClr>
                <a:srgbClr val="FD0000"/>
              </a:buClr>
              <a:buSzPct val="115000"/>
            </a:pPr>
            <a:r>
              <a:rPr lang="en-US" sz="1600">
                <a:solidFill>
                  <a:srgbClr val="000000"/>
                </a:solidFill>
                <a:cs typeface="Arial" charset="0"/>
              </a:rPr>
              <a:t>Customer hub along with Siebel CRM</a:t>
            </a:r>
          </a:p>
        </p:txBody>
      </p:sp>
      <p:sp>
        <p:nvSpPr>
          <p:cNvPr id="14350" name="TextBox 14"/>
          <p:cNvSpPr txBox="1">
            <a:spLocks noChangeArrowheads="1"/>
          </p:cNvSpPr>
          <p:nvPr/>
        </p:nvSpPr>
        <p:spPr bwMode="auto">
          <a:xfrm>
            <a:off x="5616575" y="620713"/>
            <a:ext cx="3479800" cy="6461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buClr>
                <a:srgbClr val="FD0000"/>
              </a:buClr>
              <a:buSzPct val="115000"/>
              <a:defRPr/>
            </a:pPr>
            <a:r>
              <a:rPr lang="en-US" sz="2000" dirty="0">
                <a:solidFill>
                  <a:srgbClr val="000000"/>
                </a:solidFill>
                <a:latin typeface="Arial" charset="0"/>
                <a:cs typeface="Arial" charset="0"/>
              </a:rPr>
              <a:t>A large US retail grocery chain</a:t>
            </a:r>
          </a:p>
        </p:txBody>
      </p:sp>
      <p:sp>
        <p:nvSpPr>
          <p:cNvPr id="1132558" name="Rectangle 6"/>
          <p:cNvSpPr>
            <a:spLocks noChangeArrowheads="1"/>
          </p:cNvSpPr>
          <p:nvPr/>
        </p:nvSpPr>
        <p:spPr bwMode="auto">
          <a:xfrm>
            <a:off x="5494338" y="1631950"/>
            <a:ext cx="3649662" cy="585788"/>
          </a:xfrm>
          <a:prstGeom prst="rect">
            <a:avLst/>
          </a:prstGeom>
          <a:noFill/>
          <a:ln w="38100" algn="ctr">
            <a:noFill/>
            <a:miter lim="800000"/>
            <a:headEnd/>
            <a:tailEnd/>
          </a:ln>
        </p:spPr>
        <p:txBody>
          <a:bodyPr>
            <a:spAutoFit/>
          </a:bodyPr>
          <a:lstStyle/>
          <a:p>
            <a:pPr algn="l" eaLnBrk="0" hangingPunct="0">
              <a:lnSpc>
                <a:spcPct val="115000"/>
              </a:lnSpc>
              <a:spcBef>
                <a:spcPct val="10000"/>
              </a:spcBef>
              <a:buSzPct val="115000"/>
            </a:pPr>
            <a:r>
              <a:rPr lang="en-US" sz="1600">
                <a:solidFill>
                  <a:srgbClr val="000000"/>
                </a:solidFill>
                <a:cs typeface="Arial" charset="0"/>
              </a:rPr>
              <a:t>Enable loyalty program, drive up-sell and empower self service</a:t>
            </a:r>
            <a:endParaRPr lang="en-US" sz="1600">
              <a:solidFill>
                <a:srgbClr val="FD0000"/>
              </a:solidFill>
              <a:cs typeface="Arial" charset="0"/>
            </a:endParaRPr>
          </a:p>
        </p:txBody>
      </p:sp>
      <p:sp>
        <p:nvSpPr>
          <p:cNvPr id="1132559" name="Rectangle 8"/>
          <p:cNvSpPr>
            <a:spLocks noChangeArrowheads="1"/>
          </p:cNvSpPr>
          <p:nvPr/>
        </p:nvSpPr>
        <p:spPr bwMode="auto">
          <a:xfrm>
            <a:off x="5508625" y="4613275"/>
            <a:ext cx="3635375" cy="1349375"/>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FD0000"/>
              </a:buClr>
              <a:buSzPct val="115000"/>
              <a:buFont typeface="Wingdings" pitchFamily="2" charset="2"/>
              <a:buChar char="Ø"/>
            </a:pPr>
            <a:r>
              <a:rPr lang="en-US" sz="1600">
                <a:solidFill>
                  <a:srgbClr val="000000"/>
                </a:solidFill>
                <a:cs typeface="Arial" charset="0"/>
              </a:rPr>
              <a:t> Improved marketing response resulting in increased gift card order sales by 5%</a:t>
            </a:r>
          </a:p>
          <a:p>
            <a:pPr algn="l" eaLnBrk="0" hangingPunct="0">
              <a:lnSpc>
                <a:spcPct val="115000"/>
              </a:lnSpc>
              <a:spcBef>
                <a:spcPct val="10000"/>
              </a:spcBef>
              <a:buClr>
                <a:srgbClr val="FD0000"/>
              </a:buClr>
              <a:buSzPct val="115000"/>
              <a:buFont typeface="Wingdings" pitchFamily="2" charset="2"/>
              <a:buChar char="Ø"/>
            </a:pPr>
            <a:r>
              <a:rPr lang="en-US" sz="1600">
                <a:solidFill>
                  <a:srgbClr val="000000"/>
                </a:solidFill>
                <a:cs typeface="Arial" charset="0"/>
              </a:rPr>
              <a:t> Increased sales from loyalty cards customers by 1%</a:t>
            </a:r>
          </a:p>
        </p:txBody>
      </p:sp>
      <p:sp>
        <p:nvSpPr>
          <p:cNvPr id="1132560" name="TextBox 20"/>
          <p:cNvSpPr txBox="1">
            <a:spLocks noChangeArrowheads="1"/>
          </p:cNvSpPr>
          <p:nvPr/>
        </p:nvSpPr>
        <p:spPr bwMode="auto">
          <a:xfrm>
            <a:off x="6591300" y="6448425"/>
            <a:ext cx="1484313" cy="261938"/>
          </a:xfrm>
          <a:prstGeom prst="rect">
            <a:avLst/>
          </a:prstGeom>
          <a:noFill/>
          <a:ln w="9525">
            <a:noFill/>
            <a:miter lim="800000"/>
            <a:headEnd/>
            <a:tailEnd/>
          </a:ln>
        </p:spPr>
        <p:txBody>
          <a:bodyPr wrap="none">
            <a:spAutoFit/>
          </a:bodyPr>
          <a:lstStyle/>
          <a:p>
            <a:pPr algn="l" eaLnBrk="0" hangingPunct="0">
              <a:lnSpc>
                <a:spcPct val="115000"/>
              </a:lnSpc>
              <a:spcBef>
                <a:spcPct val="0"/>
              </a:spcBef>
              <a:buSzPct val="115000"/>
            </a:pPr>
            <a:r>
              <a:rPr lang="en-US" sz="1100">
                <a:solidFill>
                  <a:srgbClr val="000000"/>
                </a:solidFill>
                <a:cs typeface="Arial" charset="0"/>
              </a:rPr>
              <a:t>* Expected benefits</a:t>
            </a:r>
          </a:p>
        </p:txBody>
      </p:sp>
      <p:sp>
        <p:nvSpPr>
          <p:cNvPr id="18" name="TextBox 14"/>
          <p:cNvSpPr txBox="1">
            <a:spLocks noChangeArrowheads="1"/>
          </p:cNvSpPr>
          <p:nvPr/>
        </p:nvSpPr>
        <p:spPr bwMode="auto">
          <a:xfrm>
            <a:off x="1971675" y="620713"/>
            <a:ext cx="3479800" cy="6667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0" hangingPunct="0">
              <a:buClr>
                <a:srgbClr val="FD0000"/>
              </a:buClr>
              <a:buSzPct val="115000"/>
              <a:defRPr/>
            </a:pPr>
            <a:r>
              <a:rPr lang="en-US" sz="2000" dirty="0">
                <a:solidFill>
                  <a:srgbClr val="000000"/>
                </a:solidFill>
                <a:latin typeface="Arial" charset="0"/>
                <a:cs typeface="Arial" charset="0"/>
              </a:rPr>
              <a:t>A large global insurance company</a:t>
            </a:r>
          </a:p>
        </p:txBody>
      </p:sp>
      <p:sp>
        <p:nvSpPr>
          <p:cNvPr id="2598923" name="Line 11"/>
          <p:cNvSpPr>
            <a:spLocks noChangeShapeType="1"/>
          </p:cNvSpPr>
          <p:nvPr/>
        </p:nvSpPr>
        <p:spPr bwMode="auto">
          <a:xfrm>
            <a:off x="1924050" y="1592263"/>
            <a:ext cx="0" cy="4532312"/>
          </a:xfrm>
          <a:prstGeom prst="line">
            <a:avLst/>
          </a:prstGeom>
          <a:noFill/>
          <a:ln w="28575">
            <a:solidFill>
              <a:schemeClr val="tx1"/>
            </a:solidFill>
            <a:round/>
            <a:headEnd/>
            <a:tailEnd/>
          </a:ln>
          <a:effectLst/>
        </p:spPr>
        <p:txBody>
          <a:bodyPr/>
          <a:lstStyle/>
          <a:p>
            <a:pPr eaLnBrk="0" hangingPunct="0">
              <a:lnSpc>
                <a:spcPct val="115000"/>
              </a:lnSpc>
              <a:spcBef>
                <a:spcPct val="0"/>
              </a:spcBef>
              <a:buClr>
                <a:srgbClr val="FD0000"/>
              </a:buClr>
              <a:buSzPct val="115000"/>
              <a:defRPr/>
            </a:pPr>
            <a:endParaRPr lang="en-US" sz="2000">
              <a:solidFill>
                <a:srgbClr val="FFFFFF"/>
              </a:solidFill>
              <a:effectLst>
                <a:outerShdw blurRad="38100" dist="38100" dir="2700000" algn="tl">
                  <a:srgbClr val="000000">
                    <a:alpha val="43137"/>
                  </a:srgbClr>
                </a:outerShdw>
              </a:effectLst>
              <a:cs typeface="Aria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idx="4294967295"/>
          </p:nvPr>
        </p:nvSpPr>
        <p:spPr>
          <a:xfrm>
            <a:off x="800100" y="96838"/>
            <a:ext cx="7581900" cy="857250"/>
          </a:xfrm>
        </p:spPr>
        <p:txBody>
          <a:bodyPr/>
          <a:lstStyle/>
          <a:p>
            <a:r>
              <a:rPr lang="en-US"/>
              <a:t>Efficiency</a:t>
            </a:r>
          </a:p>
        </p:txBody>
      </p:sp>
      <p:sp>
        <p:nvSpPr>
          <p:cNvPr id="2598915" name="AutoShape 3"/>
          <p:cNvSpPr>
            <a:spLocks noChangeArrowheads="1"/>
          </p:cNvSpPr>
          <p:nvPr/>
        </p:nvSpPr>
        <p:spPr bwMode="blackWhite">
          <a:xfrm>
            <a:off x="244475" y="1668463"/>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Why:</a:t>
            </a:r>
          </a:p>
        </p:txBody>
      </p:sp>
      <p:sp>
        <p:nvSpPr>
          <p:cNvPr id="2598916" name="AutoShape 4"/>
          <p:cNvSpPr>
            <a:spLocks noChangeArrowheads="1"/>
          </p:cNvSpPr>
          <p:nvPr/>
        </p:nvSpPr>
        <p:spPr bwMode="blackWhite">
          <a:xfrm>
            <a:off x="244475" y="3157538"/>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What:</a:t>
            </a:r>
          </a:p>
        </p:txBody>
      </p:sp>
      <p:sp>
        <p:nvSpPr>
          <p:cNvPr id="2598917" name="AutoShape 5"/>
          <p:cNvSpPr>
            <a:spLocks noChangeArrowheads="1"/>
          </p:cNvSpPr>
          <p:nvPr/>
        </p:nvSpPr>
        <p:spPr bwMode="blackWhite">
          <a:xfrm>
            <a:off x="244475" y="4737100"/>
            <a:ext cx="1570038" cy="493713"/>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So what:</a:t>
            </a:r>
          </a:p>
        </p:txBody>
      </p:sp>
      <p:sp>
        <p:nvSpPr>
          <p:cNvPr id="2598921" name="Line 9"/>
          <p:cNvSpPr>
            <a:spLocks noChangeShapeType="1"/>
          </p:cNvSpPr>
          <p:nvPr/>
        </p:nvSpPr>
        <p:spPr bwMode="auto">
          <a:xfrm>
            <a:off x="247650" y="1219200"/>
            <a:ext cx="8562975" cy="0"/>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2598923" name="Line 11"/>
          <p:cNvSpPr>
            <a:spLocks noChangeShapeType="1"/>
          </p:cNvSpPr>
          <p:nvPr/>
        </p:nvSpPr>
        <p:spPr bwMode="auto">
          <a:xfrm>
            <a:off x="2114550" y="1358900"/>
            <a:ext cx="46038" cy="4635500"/>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pic>
        <p:nvPicPr>
          <p:cNvPr id="1134600" name="Picture 6"/>
          <p:cNvPicPr>
            <a:picLocks noChangeAspect="1" noChangeArrowheads="1"/>
          </p:cNvPicPr>
          <p:nvPr/>
        </p:nvPicPr>
        <p:blipFill>
          <a:blip r:embed="rId3" cstate="print"/>
          <a:srcRect l="22656" t="29167" r="42188" b="53125"/>
          <a:stretch>
            <a:fillRect/>
          </a:stretch>
        </p:blipFill>
        <p:spPr bwMode="auto">
          <a:xfrm>
            <a:off x="2849563" y="415925"/>
            <a:ext cx="1624012" cy="617538"/>
          </a:xfrm>
          <a:prstGeom prst="rect">
            <a:avLst/>
          </a:prstGeom>
          <a:noFill/>
          <a:ln w="9525">
            <a:noFill/>
            <a:miter lim="800000"/>
            <a:headEnd type="none" w="sm" len="sm"/>
            <a:tailEnd type="none" w="sm" len="sm"/>
          </a:ln>
        </p:spPr>
      </p:pic>
      <p:sp>
        <p:nvSpPr>
          <p:cNvPr id="1134601" name="Rectangle 9"/>
          <p:cNvSpPr>
            <a:spLocks noChangeArrowheads="1"/>
          </p:cNvSpPr>
          <p:nvPr/>
        </p:nvSpPr>
        <p:spPr bwMode="auto">
          <a:xfrm>
            <a:off x="2089150" y="1487488"/>
            <a:ext cx="2921000" cy="757237"/>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Streamline GGB Global supply chain and provide an acquisition platform</a:t>
            </a:r>
          </a:p>
        </p:txBody>
      </p:sp>
      <p:sp>
        <p:nvSpPr>
          <p:cNvPr id="1134602" name="Rectangle 10"/>
          <p:cNvSpPr>
            <a:spLocks noChangeArrowheads="1"/>
          </p:cNvSpPr>
          <p:nvPr/>
        </p:nvSpPr>
        <p:spPr bwMode="auto">
          <a:xfrm>
            <a:off x="2089150" y="3111500"/>
            <a:ext cx="3300413" cy="941388"/>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Live on Oracle Customer and Product Hub integrated with ERP systems with no disruption</a:t>
            </a:r>
          </a:p>
        </p:txBody>
      </p:sp>
      <p:sp>
        <p:nvSpPr>
          <p:cNvPr id="1134603" name="Rectangle 14"/>
          <p:cNvSpPr>
            <a:spLocks noChangeArrowheads="1"/>
          </p:cNvSpPr>
          <p:nvPr/>
        </p:nvSpPr>
        <p:spPr bwMode="auto">
          <a:xfrm>
            <a:off x="2089150" y="4703763"/>
            <a:ext cx="3711575" cy="1225550"/>
          </a:xfrm>
          <a:prstGeom prst="rect">
            <a:avLst/>
          </a:prstGeom>
          <a:noFill/>
          <a:ln w="38100" algn="ctr">
            <a:noFill/>
            <a:miter lim="800000"/>
            <a:headEnd/>
            <a:tailEnd/>
          </a:ln>
        </p:spPr>
        <p:txBody>
          <a:bodyPr>
            <a:spAutoFit/>
          </a:bodyPr>
          <a:lstStyle/>
          <a:p>
            <a:pPr algn="l" eaLnBrk="0" hangingPunct="0">
              <a:buClr>
                <a:srgbClr val="FD0000"/>
              </a:buClr>
              <a:buSzPct val="115000"/>
              <a:buFont typeface="Wingdings" pitchFamily="2" charset="2"/>
              <a:buChar char="Ø"/>
            </a:pPr>
            <a:r>
              <a:rPr lang="en-US" sz="1600">
                <a:solidFill>
                  <a:srgbClr val="000000"/>
                </a:solidFill>
                <a:cs typeface="Arial" charset="0"/>
              </a:rPr>
              <a:t>Improved inventory levels by 5%</a:t>
            </a:r>
          </a:p>
          <a:p>
            <a:pPr algn="l" eaLnBrk="0" hangingPunct="0">
              <a:buClr>
                <a:srgbClr val="FD0000"/>
              </a:buClr>
              <a:buSzPct val="115000"/>
              <a:buFont typeface="Wingdings" pitchFamily="2" charset="2"/>
              <a:buChar char="Ø"/>
            </a:pPr>
            <a:r>
              <a:rPr lang="en-US" sz="1600">
                <a:solidFill>
                  <a:srgbClr val="000000"/>
                </a:solidFill>
                <a:cs typeface="Arial" charset="0"/>
              </a:rPr>
              <a:t>Reduced order lead times by 2%</a:t>
            </a:r>
          </a:p>
          <a:p>
            <a:pPr algn="l" eaLnBrk="0" hangingPunct="0">
              <a:buClr>
                <a:srgbClr val="FD0000"/>
              </a:buClr>
              <a:buSzPct val="115000"/>
              <a:buFont typeface="Wingdings" pitchFamily="2" charset="2"/>
              <a:buChar char="Ø"/>
            </a:pPr>
            <a:r>
              <a:rPr lang="en-US" sz="1600">
                <a:solidFill>
                  <a:srgbClr val="000000"/>
                </a:solidFill>
                <a:cs typeface="Arial" charset="0"/>
              </a:rPr>
              <a:t> Increased order returns by 15%</a:t>
            </a:r>
          </a:p>
          <a:p>
            <a:pPr algn="l" eaLnBrk="0" hangingPunct="0">
              <a:buClr>
                <a:srgbClr val="FD0000"/>
              </a:buClr>
              <a:buSzPct val="115000"/>
            </a:pPr>
            <a:endParaRPr lang="en-US" sz="1600">
              <a:solidFill>
                <a:srgbClr val="000000"/>
              </a:solidFill>
              <a:cs typeface="Arial" charset="0"/>
            </a:endParaRPr>
          </a:p>
        </p:txBody>
      </p:sp>
      <p:sp>
        <p:nvSpPr>
          <p:cNvPr id="13" name="Line 13"/>
          <p:cNvSpPr>
            <a:spLocks noChangeShapeType="1"/>
          </p:cNvSpPr>
          <p:nvPr/>
        </p:nvSpPr>
        <p:spPr bwMode="auto">
          <a:xfrm flipH="1">
            <a:off x="5484813" y="1333500"/>
            <a:ext cx="46037" cy="4478338"/>
          </a:xfrm>
          <a:prstGeom prst="line">
            <a:avLst/>
          </a:prstGeom>
          <a:noFill/>
          <a:ln w="19050">
            <a:solidFill>
              <a:schemeClr val="bg2"/>
            </a:solidFill>
            <a:prstDash val="dash"/>
            <a:round/>
            <a:headEnd/>
            <a:tailEnd/>
          </a:ln>
          <a:effectLst/>
        </p:spPr>
        <p:txBody>
          <a:bodyPr/>
          <a:lstStyle/>
          <a:p>
            <a:pPr eaLnBrk="0" hangingPunct="0">
              <a:buClr>
                <a:srgbClr val="667263"/>
              </a:buClr>
              <a:buSzPct val="115000"/>
              <a:defRPr/>
            </a:pPr>
            <a:endParaRPr lang="en-US" sz="2000">
              <a:solidFill>
                <a:srgbClr val="000000"/>
              </a:solidFill>
              <a:effectLst>
                <a:outerShdw blurRad="38100" dist="38100" dir="2700000" algn="tl">
                  <a:srgbClr val="000000">
                    <a:alpha val="43137"/>
                  </a:srgbClr>
                </a:outerShdw>
              </a:effectLst>
              <a:cs typeface="Arial" charset="0"/>
            </a:endParaRPr>
          </a:p>
        </p:txBody>
      </p:sp>
      <p:sp>
        <p:nvSpPr>
          <p:cNvPr id="1134605" name="Slide Number Placeholder 2"/>
          <p:cNvSpPr txBox="1">
            <a:spLocks/>
          </p:cNvSpPr>
          <p:nvPr/>
        </p:nvSpPr>
        <p:spPr bwMode="auto">
          <a:xfrm>
            <a:off x="152400" y="6553200"/>
            <a:ext cx="8839200" cy="152400"/>
          </a:xfrm>
          <a:prstGeom prst="rect">
            <a:avLst/>
          </a:prstGeom>
          <a:noFill/>
          <a:ln w="9525">
            <a:noFill/>
            <a:miter lim="800000"/>
            <a:headEnd/>
            <a:tailEnd/>
          </a:ln>
        </p:spPr>
        <p:txBody>
          <a:bodyPr lIns="0" tIns="0" rIns="0" bIns="0" anchor="ctr"/>
          <a:lstStyle/>
          <a:p>
            <a:pPr algn="l" eaLnBrk="0" hangingPunct="0">
              <a:lnSpc>
                <a:spcPct val="115000"/>
              </a:lnSpc>
              <a:spcBef>
                <a:spcPct val="0"/>
              </a:spcBef>
              <a:buSzPct val="115000"/>
            </a:pPr>
            <a:fld id="{9FD33C82-AD95-49FA-B54B-2E2187663D85}" type="slidenum">
              <a:rPr lang="en-US" sz="900">
                <a:solidFill>
                  <a:srgbClr val="000000"/>
                </a:solidFill>
                <a:cs typeface="Arial" charset="0"/>
              </a:rPr>
              <a:pPr algn="l" eaLnBrk="0" hangingPunct="0">
                <a:lnSpc>
                  <a:spcPct val="115000"/>
                </a:lnSpc>
                <a:spcBef>
                  <a:spcPct val="0"/>
                </a:spcBef>
                <a:buSzPct val="115000"/>
              </a:pPr>
              <a:t>12</a:t>
            </a:fld>
            <a:endParaRPr lang="en-US" sz="900">
              <a:solidFill>
                <a:srgbClr val="000000"/>
              </a:solidFill>
              <a:cs typeface="Arial" charset="0"/>
            </a:endParaRPr>
          </a:p>
        </p:txBody>
      </p:sp>
      <p:sp>
        <p:nvSpPr>
          <p:cNvPr id="1134606" name="Rectangle 13"/>
          <p:cNvSpPr>
            <a:spLocks noChangeArrowheads="1"/>
          </p:cNvSpPr>
          <p:nvPr/>
        </p:nvSpPr>
        <p:spPr bwMode="auto">
          <a:xfrm>
            <a:off x="5543550" y="1398588"/>
            <a:ext cx="3752850" cy="1101725"/>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 Streamline complex marketing &amp; account management processes </a:t>
            </a:r>
          </a:p>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 Provide single view of its customers to every store</a:t>
            </a:r>
          </a:p>
        </p:txBody>
      </p:sp>
      <p:sp>
        <p:nvSpPr>
          <p:cNvPr id="1134607" name="Rectangle 14"/>
          <p:cNvSpPr>
            <a:spLocks noChangeArrowheads="1"/>
          </p:cNvSpPr>
          <p:nvPr/>
        </p:nvSpPr>
        <p:spPr bwMode="auto">
          <a:xfrm>
            <a:off x="5562600" y="2965450"/>
            <a:ext cx="3733800" cy="935038"/>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667263"/>
              </a:buClr>
              <a:buSzPct val="115000"/>
            </a:pPr>
            <a:r>
              <a:rPr lang="en-US" sz="1600">
                <a:solidFill>
                  <a:srgbClr val="000000"/>
                </a:solidFill>
                <a:cs typeface="Arial" charset="0"/>
              </a:rPr>
              <a:t>Oracle Customer Hub  feeding to marketing applications, SAP ERP &amp; CRM</a:t>
            </a:r>
          </a:p>
        </p:txBody>
      </p:sp>
      <p:sp>
        <p:nvSpPr>
          <p:cNvPr id="1134608" name="Rectangle 15"/>
          <p:cNvSpPr>
            <a:spLocks noChangeArrowheads="1"/>
          </p:cNvSpPr>
          <p:nvPr/>
        </p:nvSpPr>
        <p:spPr bwMode="auto">
          <a:xfrm>
            <a:off x="5473700" y="4419600"/>
            <a:ext cx="3771900" cy="1889125"/>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667263"/>
              </a:buClr>
              <a:buSzPct val="115000"/>
              <a:buFont typeface="Wingdings" pitchFamily="2" charset="2"/>
              <a:buChar char="Ø"/>
            </a:pPr>
            <a:endParaRPr lang="en-US" sz="1600">
              <a:solidFill>
                <a:srgbClr val="000000"/>
              </a:solidFill>
              <a:cs typeface="Arial" charset="0"/>
            </a:endParaRPr>
          </a:p>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Improved marketing campaign response rate by 15%</a:t>
            </a:r>
          </a:p>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Reduced sales order errors by 20%</a:t>
            </a:r>
          </a:p>
          <a:p>
            <a:pPr algn="l" eaLnBrk="0" hangingPunct="0">
              <a:lnSpc>
                <a:spcPct val="115000"/>
              </a:lnSpc>
              <a:spcBef>
                <a:spcPct val="10000"/>
              </a:spcBef>
              <a:buClr>
                <a:srgbClr val="667263"/>
              </a:buClr>
              <a:buSzPct val="115000"/>
              <a:buFont typeface="Wingdings" pitchFamily="2" charset="2"/>
              <a:buChar char="Ø"/>
            </a:pPr>
            <a:endParaRPr lang="en-US" sz="1600">
              <a:solidFill>
                <a:srgbClr val="000000"/>
              </a:solidFill>
              <a:cs typeface="Arial" charset="0"/>
            </a:endParaRPr>
          </a:p>
          <a:p>
            <a:pPr algn="l" eaLnBrk="0" hangingPunct="0">
              <a:lnSpc>
                <a:spcPct val="115000"/>
              </a:lnSpc>
              <a:spcBef>
                <a:spcPct val="10000"/>
              </a:spcBef>
              <a:buClr>
                <a:srgbClr val="667263"/>
              </a:buClr>
              <a:buSzPct val="115000"/>
              <a:buFont typeface="Wingdings" pitchFamily="2" charset="2"/>
              <a:buChar char="Ø"/>
            </a:pPr>
            <a:endParaRPr lang="en-US" sz="1600">
              <a:solidFill>
                <a:srgbClr val="000000"/>
              </a:solidFill>
              <a:cs typeface="Arial" charset="0"/>
            </a:endParaRPr>
          </a:p>
        </p:txBody>
      </p:sp>
      <p:sp>
        <p:nvSpPr>
          <p:cNvPr id="21" name="TextBox 14"/>
          <p:cNvSpPr txBox="1">
            <a:spLocks noChangeArrowheads="1"/>
          </p:cNvSpPr>
          <p:nvPr/>
        </p:nvSpPr>
        <p:spPr bwMode="auto">
          <a:xfrm>
            <a:off x="6070600" y="355600"/>
            <a:ext cx="2692400" cy="727075"/>
          </a:xfrm>
          <a:prstGeom prst="rect">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lnSpc>
                <a:spcPct val="100000"/>
              </a:lnSpc>
              <a:spcBef>
                <a:spcPct val="0"/>
              </a:spcBef>
              <a:buClr>
                <a:srgbClr val="667263"/>
              </a:buClr>
              <a:buSzPct val="115000"/>
            </a:pPr>
            <a:r>
              <a:rPr lang="en-US" sz="2000">
                <a:solidFill>
                  <a:srgbClr val="000000"/>
                </a:solidFill>
                <a:latin typeface="Arial" charset="0"/>
                <a:cs typeface="Arial" charset="0"/>
              </a:rPr>
              <a:t>A major big box retailer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idx="4294967295"/>
          </p:nvPr>
        </p:nvSpPr>
        <p:spPr>
          <a:xfrm>
            <a:off x="825500" y="122238"/>
            <a:ext cx="7581900" cy="857250"/>
          </a:xfrm>
        </p:spPr>
        <p:txBody>
          <a:bodyPr/>
          <a:lstStyle/>
          <a:p>
            <a:r>
              <a:rPr lang="en-US"/>
              <a:t>IT Agility</a:t>
            </a:r>
          </a:p>
        </p:txBody>
      </p:sp>
      <p:sp>
        <p:nvSpPr>
          <p:cNvPr id="2690051" name="AutoShape 3"/>
          <p:cNvSpPr>
            <a:spLocks noChangeArrowheads="1"/>
          </p:cNvSpPr>
          <p:nvPr/>
        </p:nvSpPr>
        <p:spPr bwMode="blackWhite">
          <a:xfrm>
            <a:off x="244475" y="1763713"/>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Why:</a:t>
            </a:r>
          </a:p>
        </p:txBody>
      </p:sp>
      <p:sp>
        <p:nvSpPr>
          <p:cNvPr id="2690052" name="AutoShape 4"/>
          <p:cNvSpPr>
            <a:spLocks noChangeArrowheads="1"/>
          </p:cNvSpPr>
          <p:nvPr/>
        </p:nvSpPr>
        <p:spPr bwMode="blackWhite">
          <a:xfrm>
            <a:off x="244475" y="3230563"/>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What:</a:t>
            </a:r>
          </a:p>
        </p:txBody>
      </p:sp>
      <p:sp>
        <p:nvSpPr>
          <p:cNvPr id="2690053" name="AutoShape 5"/>
          <p:cNvSpPr>
            <a:spLocks noChangeArrowheads="1"/>
          </p:cNvSpPr>
          <p:nvPr/>
        </p:nvSpPr>
        <p:spPr bwMode="blackWhite">
          <a:xfrm>
            <a:off x="244475" y="4733925"/>
            <a:ext cx="1570038" cy="493713"/>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So what:</a:t>
            </a:r>
          </a:p>
        </p:txBody>
      </p:sp>
      <p:sp>
        <p:nvSpPr>
          <p:cNvPr id="2690058" name="Line 10"/>
          <p:cNvSpPr>
            <a:spLocks noChangeShapeType="1"/>
          </p:cNvSpPr>
          <p:nvPr/>
        </p:nvSpPr>
        <p:spPr bwMode="auto">
          <a:xfrm>
            <a:off x="247650" y="1314450"/>
            <a:ext cx="8562975" cy="0"/>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2690060" name="Line 12"/>
          <p:cNvSpPr>
            <a:spLocks noChangeShapeType="1"/>
          </p:cNvSpPr>
          <p:nvPr/>
        </p:nvSpPr>
        <p:spPr bwMode="auto">
          <a:xfrm flipH="1">
            <a:off x="2068513" y="1384300"/>
            <a:ext cx="52387" cy="4754563"/>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13" name="Line 13"/>
          <p:cNvSpPr>
            <a:spLocks noChangeShapeType="1"/>
          </p:cNvSpPr>
          <p:nvPr/>
        </p:nvSpPr>
        <p:spPr bwMode="auto">
          <a:xfrm>
            <a:off x="5297488" y="1371600"/>
            <a:ext cx="46037" cy="4756150"/>
          </a:xfrm>
          <a:prstGeom prst="line">
            <a:avLst/>
          </a:prstGeom>
          <a:noFill/>
          <a:ln w="19050">
            <a:solidFill>
              <a:schemeClr val="bg2"/>
            </a:solidFill>
            <a:prstDash val="dash"/>
            <a:round/>
            <a:headEnd/>
            <a:tailEnd/>
          </a:ln>
          <a:effectLst/>
        </p:spPr>
        <p:txBody>
          <a:bodyPr/>
          <a:lstStyle/>
          <a:p>
            <a:pPr eaLnBrk="0" hangingPunct="0">
              <a:buClr>
                <a:srgbClr val="667263"/>
              </a:buClr>
              <a:buSzPct val="115000"/>
              <a:defRPr/>
            </a:pPr>
            <a:endParaRPr lang="en-US" sz="2000">
              <a:solidFill>
                <a:srgbClr val="000000"/>
              </a:solidFill>
              <a:effectLst>
                <a:outerShdw blurRad="38100" dist="38100" dir="2700000" algn="tl">
                  <a:srgbClr val="000000">
                    <a:alpha val="43137"/>
                  </a:srgbClr>
                </a:outerShdw>
              </a:effectLst>
              <a:cs typeface="Arial" charset="0"/>
            </a:endParaRPr>
          </a:p>
        </p:txBody>
      </p:sp>
      <p:pic>
        <p:nvPicPr>
          <p:cNvPr id="1136649" name="Picture 12" descr="Welkom bij KPN">
            <a:hlinkClick r:id="rId3"/>
          </p:cNvPr>
          <p:cNvPicPr>
            <a:picLocks noChangeAspect="1" noChangeArrowheads="1"/>
          </p:cNvPicPr>
          <p:nvPr/>
        </p:nvPicPr>
        <p:blipFill>
          <a:blip r:embed="rId4" cstate="print"/>
          <a:srcRect/>
          <a:stretch>
            <a:fillRect/>
          </a:stretch>
        </p:blipFill>
        <p:spPr bwMode="auto">
          <a:xfrm>
            <a:off x="2698750" y="436563"/>
            <a:ext cx="1782763" cy="893762"/>
          </a:xfrm>
          <a:prstGeom prst="rect">
            <a:avLst/>
          </a:prstGeom>
          <a:noFill/>
          <a:ln w="9525">
            <a:noFill/>
            <a:miter lim="800000"/>
            <a:headEnd/>
            <a:tailEnd/>
          </a:ln>
        </p:spPr>
      </p:pic>
      <p:sp>
        <p:nvSpPr>
          <p:cNvPr id="1136650" name="Rectangle 14"/>
          <p:cNvSpPr>
            <a:spLocks noChangeArrowheads="1"/>
          </p:cNvSpPr>
          <p:nvPr/>
        </p:nvSpPr>
        <p:spPr bwMode="auto">
          <a:xfrm>
            <a:off x="2187575" y="1449388"/>
            <a:ext cx="3043238" cy="1216025"/>
          </a:xfrm>
          <a:prstGeom prst="rect">
            <a:avLst/>
          </a:prstGeom>
          <a:noFill/>
          <a:ln w="38100" algn="ctr">
            <a:noFill/>
            <a:miter lim="800000"/>
            <a:headEnd/>
            <a:tailEnd/>
          </a:ln>
        </p:spPr>
        <p:txBody>
          <a:bodyPr>
            <a:spAutoFit/>
          </a:bodyPr>
          <a:lstStyle/>
          <a:p>
            <a:pPr algn="l" eaLnBrk="0" hangingPunct="0">
              <a:lnSpc>
                <a:spcPct val="115000"/>
              </a:lnSpc>
              <a:buSzPct val="115000"/>
            </a:pPr>
            <a:r>
              <a:rPr lang="en-US" sz="1600">
                <a:solidFill>
                  <a:srgbClr val="000000"/>
                </a:solidFill>
                <a:cs typeface="Arial" charset="0"/>
              </a:rPr>
              <a:t>Support KPN’s business transformation from product to customer centric enterprise</a:t>
            </a:r>
          </a:p>
        </p:txBody>
      </p:sp>
      <p:sp>
        <p:nvSpPr>
          <p:cNvPr id="1136651" name="Rectangle 15"/>
          <p:cNvSpPr>
            <a:spLocks noChangeArrowheads="1"/>
          </p:cNvSpPr>
          <p:nvPr/>
        </p:nvSpPr>
        <p:spPr bwMode="auto">
          <a:xfrm>
            <a:off x="2187575" y="2887663"/>
            <a:ext cx="3098800" cy="1338262"/>
          </a:xfrm>
          <a:prstGeom prst="rect">
            <a:avLst/>
          </a:prstGeom>
          <a:noFill/>
          <a:ln w="38100" algn="ctr">
            <a:noFill/>
            <a:miter lim="800000"/>
            <a:headEnd/>
            <a:tailEnd/>
          </a:ln>
        </p:spPr>
        <p:txBody>
          <a:bodyPr>
            <a:spAutoFit/>
          </a:bodyPr>
          <a:lstStyle/>
          <a:p>
            <a:pPr algn="l" eaLnBrk="0" hangingPunct="0">
              <a:lnSpc>
                <a:spcPct val="115000"/>
              </a:lnSpc>
              <a:buClr>
                <a:srgbClr val="FF0000"/>
              </a:buClr>
              <a:buSzPct val="115000"/>
              <a:buFont typeface="Wingdings" pitchFamily="2" charset="2"/>
              <a:buChar char="Ø"/>
            </a:pPr>
            <a:r>
              <a:rPr lang="en-US" sz="1600">
                <a:solidFill>
                  <a:srgbClr val="000000"/>
                </a:solidFill>
                <a:cs typeface="Arial" charset="0"/>
              </a:rPr>
              <a:t> Live on Oracle MDM with Informatica Power Center &amp; Data Quality</a:t>
            </a:r>
          </a:p>
          <a:p>
            <a:pPr algn="l" eaLnBrk="0" hangingPunct="0">
              <a:lnSpc>
                <a:spcPct val="115000"/>
              </a:lnSpc>
              <a:buClr>
                <a:srgbClr val="FF0000"/>
              </a:buClr>
              <a:buSzPct val="115000"/>
              <a:buFont typeface="Wingdings" pitchFamily="2" charset="2"/>
              <a:buChar char="Ø"/>
            </a:pPr>
            <a:r>
              <a:rPr lang="en-US" sz="1600">
                <a:solidFill>
                  <a:srgbClr val="000000"/>
                </a:solidFill>
                <a:cs typeface="Arial" charset="0"/>
              </a:rPr>
              <a:t> Foundation to CRM &amp; BRM</a:t>
            </a:r>
          </a:p>
        </p:txBody>
      </p:sp>
      <p:sp>
        <p:nvSpPr>
          <p:cNvPr id="1136652" name="Rectangle 16"/>
          <p:cNvSpPr>
            <a:spLocks noChangeArrowheads="1"/>
          </p:cNvSpPr>
          <p:nvPr/>
        </p:nvSpPr>
        <p:spPr bwMode="auto">
          <a:xfrm>
            <a:off x="2139950" y="4473575"/>
            <a:ext cx="3175000" cy="879475"/>
          </a:xfrm>
          <a:prstGeom prst="rect">
            <a:avLst/>
          </a:prstGeom>
          <a:noFill/>
          <a:ln w="38100" algn="ctr">
            <a:noFill/>
            <a:miter lim="800000"/>
            <a:headEnd/>
            <a:tailEnd/>
          </a:ln>
        </p:spPr>
        <p:txBody>
          <a:bodyPr>
            <a:spAutoFit/>
          </a:bodyPr>
          <a:lstStyle/>
          <a:p>
            <a:pPr algn="l" eaLnBrk="0" hangingPunct="0">
              <a:lnSpc>
                <a:spcPct val="115000"/>
              </a:lnSpc>
              <a:spcBef>
                <a:spcPct val="20000"/>
              </a:spcBef>
              <a:buClr>
                <a:srgbClr val="FF0000"/>
              </a:buClr>
              <a:buSzPct val="115000"/>
              <a:buFont typeface="Wingdings" pitchFamily="2" charset="2"/>
              <a:buChar char="Ø"/>
            </a:pPr>
            <a:endParaRPr lang="en-US" sz="1600">
              <a:solidFill>
                <a:srgbClr val="000000"/>
              </a:solidFill>
              <a:cs typeface="Arial" charset="0"/>
            </a:endParaRPr>
          </a:p>
          <a:p>
            <a:pPr algn="l" eaLnBrk="0" hangingPunct="0">
              <a:lnSpc>
                <a:spcPct val="115000"/>
              </a:lnSpc>
              <a:spcBef>
                <a:spcPct val="20000"/>
              </a:spcBef>
              <a:buClr>
                <a:srgbClr val="FF0000"/>
              </a:buClr>
              <a:buSzPct val="115000"/>
              <a:buFont typeface="Wingdings" pitchFamily="2" charset="2"/>
              <a:buChar char="Ø"/>
            </a:pPr>
            <a:r>
              <a:rPr lang="en-US" sz="1600">
                <a:solidFill>
                  <a:srgbClr val="000000"/>
                </a:solidFill>
                <a:cs typeface="Arial" charset="0"/>
              </a:rPr>
              <a:t> $1.8 million savings in IT project costs</a:t>
            </a:r>
          </a:p>
        </p:txBody>
      </p:sp>
      <p:sp>
        <p:nvSpPr>
          <p:cNvPr id="1136653" name="Slide Number Placeholder 2"/>
          <p:cNvSpPr txBox="1">
            <a:spLocks/>
          </p:cNvSpPr>
          <p:nvPr/>
        </p:nvSpPr>
        <p:spPr bwMode="auto">
          <a:xfrm>
            <a:off x="152400" y="6553200"/>
            <a:ext cx="8839200" cy="152400"/>
          </a:xfrm>
          <a:prstGeom prst="rect">
            <a:avLst/>
          </a:prstGeom>
          <a:noFill/>
          <a:ln w="9525">
            <a:noFill/>
            <a:miter lim="800000"/>
            <a:headEnd/>
            <a:tailEnd/>
          </a:ln>
        </p:spPr>
        <p:txBody>
          <a:bodyPr lIns="0" tIns="0" rIns="0" bIns="0" anchor="ctr"/>
          <a:lstStyle/>
          <a:p>
            <a:pPr algn="l" eaLnBrk="0" hangingPunct="0">
              <a:lnSpc>
                <a:spcPct val="115000"/>
              </a:lnSpc>
              <a:spcBef>
                <a:spcPct val="0"/>
              </a:spcBef>
              <a:buSzPct val="115000"/>
            </a:pPr>
            <a:fld id="{B783AABD-1CB7-43D3-882C-486784640C3C}" type="slidenum">
              <a:rPr lang="en-US" sz="900">
                <a:solidFill>
                  <a:srgbClr val="000000"/>
                </a:solidFill>
                <a:cs typeface="Arial" charset="0"/>
              </a:rPr>
              <a:pPr algn="l" eaLnBrk="0" hangingPunct="0">
                <a:lnSpc>
                  <a:spcPct val="115000"/>
                </a:lnSpc>
                <a:spcBef>
                  <a:spcPct val="0"/>
                </a:spcBef>
                <a:buSzPct val="115000"/>
              </a:pPr>
              <a:t>13</a:t>
            </a:fld>
            <a:endParaRPr lang="en-US" sz="900">
              <a:solidFill>
                <a:srgbClr val="000000"/>
              </a:solidFill>
              <a:cs typeface="Arial" charset="0"/>
            </a:endParaRPr>
          </a:p>
        </p:txBody>
      </p:sp>
      <p:sp>
        <p:nvSpPr>
          <p:cNvPr id="1136654" name="Rectangle 6"/>
          <p:cNvSpPr>
            <a:spLocks noChangeArrowheads="1"/>
          </p:cNvSpPr>
          <p:nvPr/>
        </p:nvSpPr>
        <p:spPr bwMode="auto">
          <a:xfrm>
            <a:off x="5426075" y="1500188"/>
            <a:ext cx="3670300" cy="979487"/>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Support total customer satisfaction goals with single view of customer data for company’s mobile devices division</a:t>
            </a:r>
          </a:p>
        </p:txBody>
      </p:sp>
      <p:sp>
        <p:nvSpPr>
          <p:cNvPr id="1136655" name="Rectangle 7"/>
          <p:cNvSpPr>
            <a:spLocks noChangeArrowheads="1"/>
          </p:cNvSpPr>
          <p:nvPr/>
        </p:nvSpPr>
        <p:spPr bwMode="auto">
          <a:xfrm>
            <a:off x="5489575" y="3073400"/>
            <a:ext cx="3489325" cy="658813"/>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Centralized B2B customer master in a single instance</a:t>
            </a:r>
          </a:p>
        </p:txBody>
      </p:sp>
      <p:sp>
        <p:nvSpPr>
          <p:cNvPr id="1136656" name="Rectangle 14"/>
          <p:cNvSpPr>
            <a:spLocks noChangeArrowheads="1"/>
          </p:cNvSpPr>
          <p:nvPr/>
        </p:nvSpPr>
        <p:spPr bwMode="auto">
          <a:xfrm>
            <a:off x="5478463" y="4640263"/>
            <a:ext cx="3665537" cy="1101725"/>
          </a:xfrm>
          <a:prstGeom prst="rect">
            <a:avLst/>
          </a:prstGeom>
          <a:noFill/>
          <a:ln w="38100" algn="ctr">
            <a:noFill/>
            <a:miter lim="800000"/>
            <a:headEnd/>
            <a:tailEnd/>
          </a:ln>
        </p:spPr>
        <p:txBody>
          <a:bodyPr>
            <a:spAutoFit/>
          </a:bodyPr>
          <a:lstStyle/>
          <a:p>
            <a:pPr algn="l" eaLnBrk="0" hangingPunct="0">
              <a:buClr>
                <a:srgbClr val="FD0000"/>
              </a:buClr>
              <a:buSzPct val="115000"/>
              <a:buFont typeface="Wingdings" pitchFamily="2" charset="2"/>
              <a:buChar char="Ø"/>
            </a:pPr>
            <a:r>
              <a:rPr lang="en-US" sz="1600">
                <a:solidFill>
                  <a:srgbClr val="000000"/>
                </a:solidFill>
                <a:cs typeface="Arial" charset="0"/>
              </a:rPr>
              <a:t> Retired 6 legacy applications, saving on maintenance costs  </a:t>
            </a:r>
          </a:p>
          <a:p>
            <a:pPr algn="l" eaLnBrk="0" hangingPunct="0">
              <a:buClr>
                <a:srgbClr val="FD0000"/>
              </a:buClr>
              <a:buSzPct val="115000"/>
              <a:buFont typeface="Wingdings" pitchFamily="2" charset="2"/>
              <a:buChar char="Ø"/>
            </a:pPr>
            <a:r>
              <a:rPr lang="en-US" sz="1600">
                <a:solidFill>
                  <a:srgbClr val="000000"/>
                </a:solidFill>
                <a:cs typeface="Arial" charset="0"/>
              </a:rPr>
              <a:t>Reduced integration costs by 20%</a:t>
            </a:r>
          </a:p>
        </p:txBody>
      </p:sp>
      <p:sp>
        <p:nvSpPr>
          <p:cNvPr id="21" name="TextBox 14"/>
          <p:cNvSpPr txBox="1">
            <a:spLocks noChangeArrowheads="1"/>
          </p:cNvSpPr>
          <p:nvPr/>
        </p:nvSpPr>
        <p:spPr bwMode="auto">
          <a:xfrm>
            <a:off x="5422900" y="533400"/>
            <a:ext cx="34798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buClr>
                <a:srgbClr val="FD0000"/>
              </a:buClr>
              <a:buSzPct val="115000"/>
              <a:defRPr/>
            </a:pPr>
            <a:r>
              <a:rPr lang="en-US" sz="2000">
                <a:solidFill>
                  <a:srgbClr val="000000"/>
                </a:solidFill>
                <a:latin typeface="Arial" charset="0"/>
                <a:cs typeface="Arial" charset="0"/>
              </a:rPr>
              <a:t>A large telecom manufacturer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idx="4294967295"/>
          </p:nvPr>
        </p:nvSpPr>
        <p:spPr>
          <a:xfrm>
            <a:off x="769938" y="234950"/>
            <a:ext cx="7581900" cy="857250"/>
          </a:xfrm>
        </p:spPr>
        <p:txBody>
          <a:bodyPr/>
          <a:lstStyle/>
          <a:p>
            <a:r>
              <a:rPr lang="en-US"/>
              <a:t>Compliance</a:t>
            </a:r>
          </a:p>
        </p:txBody>
      </p:sp>
      <p:sp>
        <p:nvSpPr>
          <p:cNvPr id="2690051" name="AutoShape 3"/>
          <p:cNvSpPr>
            <a:spLocks noChangeArrowheads="1"/>
          </p:cNvSpPr>
          <p:nvPr/>
        </p:nvSpPr>
        <p:spPr bwMode="blackWhite">
          <a:xfrm>
            <a:off x="244475" y="2030413"/>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Why:</a:t>
            </a:r>
          </a:p>
        </p:txBody>
      </p:sp>
      <p:sp>
        <p:nvSpPr>
          <p:cNvPr id="2690052" name="AutoShape 4"/>
          <p:cNvSpPr>
            <a:spLocks noChangeArrowheads="1"/>
          </p:cNvSpPr>
          <p:nvPr/>
        </p:nvSpPr>
        <p:spPr bwMode="blackWhite">
          <a:xfrm>
            <a:off x="244475" y="3243263"/>
            <a:ext cx="1570038" cy="493712"/>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What:</a:t>
            </a:r>
          </a:p>
        </p:txBody>
      </p:sp>
      <p:sp>
        <p:nvSpPr>
          <p:cNvPr id="2690053" name="AutoShape 5"/>
          <p:cNvSpPr>
            <a:spLocks noChangeArrowheads="1"/>
          </p:cNvSpPr>
          <p:nvPr/>
        </p:nvSpPr>
        <p:spPr bwMode="blackWhite">
          <a:xfrm>
            <a:off x="244475" y="4683125"/>
            <a:ext cx="1570038" cy="493713"/>
          </a:xfrm>
          <a:prstGeom prst="roundRect">
            <a:avLst>
              <a:gd name="adj" fmla="val 16667"/>
            </a:avLst>
          </a:prstGeom>
          <a:solidFill>
            <a:schemeClr val="tx2"/>
          </a:solidFill>
          <a:ln w="9525">
            <a:solidFill>
              <a:schemeClr val="tx1"/>
            </a:solidFill>
            <a:round/>
            <a:headEnd/>
            <a:tailEnd/>
          </a:ln>
          <a:effectLst>
            <a:outerShdw dist="53882" dir="2700000" algn="ctr" rotWithShape="0">
              <a:srgbClr val="DDDDDD"/>
            </a:outerShdw>
          </a:effectLst>
        </p:spPr>
        <p:txBody>
          <a:bodyPr wrap="none" anchor="ctr"/>
          <a:lstStyle/>
          <a:p>
            <a:pPr eaLnBrk="0" hangingPunct="0">
              <a:buClr>
                <a:srgbClr val="667263"/>
              </a:buClr>
              <a:buSzPct val="115000"/>
              <a:defRPr/>
            </a:pPr>
            <a:r>
              <a:rPr lang="en-US" sz="2400">
                <a:solidFill>
                  <a:srgbClr val="FFFFFF"/>
                </a:solidFill>
                <a:effectLst>
                  <a:outerShdw blurRad="38100" dist="38100" dir="2700000" algn="tl">
                    <a:srgbClr val="000000"/>
                  </a:outerShdw>
                </a:effectLst>
                <a:latin typeface="Arial"/>
                <a:cs typeface="Arial"/>
              </a:rPr>
              <a:t>So what:</a:t>
            </a:r>
          </a:p>
        </p:txBody>
      </p:sp>
      <p:sp>
        <p:nvSpPr>
          <p:cNvPr id="2690058" name="Line 10"/>
          <p:cNvSpPr>
            <a:spLocks noChangeShapeType="1"/>
          </p:cNvSpPr>
          <p:nvPr/>
        </p:nvSpPr>
        <p:spPr bwMode="auto">
          <a:xfrm>
            <a:off x="247650" y="1466850"/>
            <a:ext cx="8562975" cy="0"/>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2690060" name="Line 12"/>
          <p:cNvSpPr>
            <a:spLocks noChangeShapeType="1"/>
          </p:cNvSpPr>
          <p:nvPr/>
        </p:nvSpPr>
        <p:spPr bwMode="auto">
          <a:xfrm flipH="1">
            <a:off x="2068513" y="1624013"/>
            <a:ext cx="46037" cy="4484687"/>
          </a:xfrm>
          <a:prstGeom prst="line">
            <a:avLst/>
          </a:prstGeom>
          <a:noFill/>
          <a:ln w="28575">
            <a:solidFill>
              <a:schemeClr val="tx1"/>
            </a:solidFill>
            <a:round/>
            <a:headEnd/>
            <a:tailEnd/>
          </a:ln>
          <a:effectLst/>
        </p:spPr>
        <p:txBody>
          <a:bodyPr/>
          <a:lstStyle/>
          <a:p>
            <a:pPr eaLnBrk="0" hangingPunct="0">
              <a:buClr>
                <a:srgbClr val="FD0000"/>
              </a:buClr>
              <a:buSzPct val="115000"/>
              <a:defRPr/>
            </a:pPr>
            <a:endParaRPr lang="en-US" sz="2000">
              <a:solidFill>
                <a:srgbClr val="000000"/>
              </a:solidFill>
              <a:effectLst>
                <a:outerShdw blurRad="38100" dist="38100" dir="2700000" algn="tl">
                  <a:srgbClr val="000000">
                    <a:alpha val="43137"/>
                  </a:srgbClr>
                </a:outerShdw>
              </a:effectLst>
              <a:cs typeface="Arial"/>
            </a:endParaRPr>
          </a:p>
        </p:txBody>
      </p:sp>
      <p:sp>
        <p:nvSpPr>
          <p:cNvPr id="13" name="Line 13"/>
          <p:cNvSpPr>
            <a:spLocks noChangeShapeType="1"/>
          </p:cNvSpPr>
          <p:nvPr/>
        </p:nvSpPr>
        <p:spPr bwMode="auto">
          <a:xfrm>
            <a:off x="5294313" y="1611313"/>
            <a:ext cx="65087" cy="4421187"/>
          </a:xfrm>
          <a:prstGeom prst="line">
            <a:avLst/>
          </a:prstGeom>
          <a:noFill/>
          <a:ln w="19050">
            <a:solidFill>
              <a:schemeClr val="bg2"/>
            </a:solidFill>
            <a:prstDash val="dash"/>
            <a:round/>
            <a:headEnd/>
            <a:tailEnd/>
          </a:ln>
          <a:effectLst/>
        </p:spPr>
        <p:txBody>
          <a:bodyPr/>
          <a:lstStyle/>
          <a:p>
            <a:pPr eaLnBrk="0" hangingPunct="0">
              <a:buClr>
                <a:srgbClr val="667263"/>
              </a:buClr>
              <a:buSzPct val="115000"/>
              <a:defRPr/>
            </a:pPr>
            <a:endParaRPr lang="en-US" sz="2000">
              <a:solidFill>
                <a:srgbClr val="000000"/>
              </a:solidFill>
              <a:effectLst>
                <a:outerShdw blurRad="38100" dist="38100" dir="2700000" algn="tl">
                  <a:srgbClr val="000000">
                    <a:alpha val="43137"/>
                  </a:srgbClr>
                </a:outerShdw>
              </a:effectLst>
              <a:cs typeface="Arial" charset="0"/>
            </a:endParaRPr>
          </a:p>
        </p:txBody>
      </p:sp>
      <p:sp>
        <p:nvSpPr>
          <p:cNvPr id="1138697" name="Slide Number Placeholder 2"/>
          <p:cNvSpPr txBox="1">
            <a:spLocks/>
          </p:cNvSpPr>
          <p:nvPr/>
        </p:nvSpPr>
        <p:spPr bwMode="auto">
          <a:xfrm>
            <a:off x="152400" y="6553200"/>
            <a:ext cx="8839200" cy="152400"/>
          </a:xfrm>
          <a:prstGeom prst="rect">
            <a:avLst/>
          </a:prstGeom>
          <a:noFill/>
          <a:ln w="9525">
            <a:noFill/>
            <a:miter lim="800000"/>
            <a:headEnd/>
            <a:tailEnd/>
          </a:ln>
        </p:spPr>
        <p:txBody>
          <a:bodyPr lIns="0" tIns="0" rIns="0" bIns="0" anchor="ctr"/>
          <a:lstStyle/>
          <a:p>
            <a:pPr algn="l" eaLnBrk="0" hangingPunct="0">
              <a:lnSpc>
                <a:spcPct val="115000"/>
              </a:lnSpc>
              <a:spcBef>
                <a:spcPct val="0"/>
              </a:spcBef>
              <a:buSzPct val="115000"/>
            </a:pPr>
            <a:fld id="{000AEBE6-9027-4600-9DA6-2B56923AAE22}" type="slidenum">
              <a:rPr lang="en-US" sz="900">
                <a:solidFill>
                  <a:srgbClr val="000000"/>
                </a:solidFill>
                <a:cs typeface="Arial" charset="0"/>
              </a:rPr>
              <a:pPr algn="l" eaLnBrk="0" hangingPunct="0">
                <a:lnSpc>
                  <a:spcPct val="115000"/>
                </a:lnSpc>
                <a:spcBef>
                  <a:spcPct val="0"/>
                </a:spcBef>
                <a:buSzPct val="115000"/>
              </a:pPr>
              <a:t>14</a:t>
            </a:fld>
            <a:endParaRPr lang="en-US" sz="900">
              <a:solidFill>
                <a:srgbClr val="000000"/>
              </a:solidFill>
              <a:cs typeface="Arial" charset="0"/>
            </a:endParaRPr>
          </a:p>
        </p:txBody>
      </p:sp>
      <p:sp>
        <p:nvSpPr>
          <p:cNvPr id="1138698" name="Rectangle 13"/>
          <p:cNvSpPr>
            <a:spLocks noChangeArrowheads="1"/>
          </p:cNvSpPr>
          <p:nvPr/>
        </p:nvSpPr>
        <p:spPr bwMode="auto">
          <a:xfrm>
            <a:off x="5391150" y="3302000"/>
            <a:ext cx="3752850" cy="584200"/>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FF0000"/>
              </a:buClr>
              <a:buSzPct val="115000"/>
            </a:pPr>
            <a:r>
              <a:rPr lang="en-US" sz="1600">
                <a:solidFill>
                  <a:srgbClr val="000000"/>
                </a:solidFill>
                <a:cs typeface="Arial" charset="0"/>
              </a:rPr>
              <a:t>Customer Hub as a foundation to CRM , Supply Chain Mgmt</a:t>
            </a:r>
          </a:p>
        </p:txBody>
      </p:sp>
      <p:sp>
        <p:nvSpPr>
          <p:cNvPr id="1138699" name="Rectangle 14"/>
          <p:cNvSpPr>
            <a:spLocks noChangeArrowheads="1"/>
          </p:cNvSpPr>
          <p:nvPr/>
        </p:nvSpPr>
        <p:spPr bwMode="auto">
          <a:xfrm>
            <a:off x="5410200" y="1868488"/>
            <a:ext cx="3733800" cy="830262"/>
          </a:xfrm>
          <a:prstGeom prst="rect">
            <a:avLst/>
          </a:prstGeom>
          <a:noFill/>
          <a:ln w="38100" algn="ctr">
            <a:noFill/>
            <a:miter lim="800000"/>
            <a:headEnd/>
            <a:tailEnd/>
          </a:ln>
        </p:spPr>
        <p:txBody>
          <a:bodyPr>
            <a:spAutoFit/>
          </a:bodyPr>
          <a:lstStyle/>
          <a:p>
            <a:pPr algn="l" eaLnBrk="0" hangingPunct="0">
              <a:lnSpc>
                <a:spcPct val="115000"/>
              </a:lnSpc>
              <a:spcBef>
                <a:spcPct val="10000"/>
              </a:spcBef>
              <a:buSzPct val="115000"/>
            </a:pPr>
            <a:r>
              <a:rPr lang="en-US" sz="1600">
                <a:solidFill>
                  <a:srgbClr val="000000"/>
                </a:solidFill>
                <a:cs typeface="Arial" charset="0"/>
              </a:rPr>
              <a:t>Improve relationships and service to its customers in an ever changing organizational environment</a:t>
            </a:r>
          </a:p>
        </p:txBody>
      </p:sp>
      <p:sp>
        <p:nvSpPr>
          <p:cNvPr id="1138700" name="Rectangle 15"/>
          <p:cNvSpPr>
            <a:spLocks noChangeArrowheads="1"/>
          </p:cNvSpPr>
          <p:nvPr/>
        </p:nvSpPr>
        <p:spPr bwMode="auto">
          <a:xfrm>
            <a:off x="5376863" y="4398963"/>
            <a:ext cx="3708400" cy="1263650"/>
          </a:xfrm>
          <a:prstGeom prst="rect">
            <a:avLst/>
          </a:prstGeom>
          <a:noFill/>
          <a:ln w="38100" algn="ctr">
            <a:noFill/>
            <a:miter lim="800000"/>
            <a:headEnd/>
            <a:tailEnd/>
          </a:ln>
        </p:spPr>
        <p:txBody>
          <a:bodyPr>
            <a:spAutoFit/>
          </a:bodyPr>
          <a:lstStyle/>
          <a:p>
            <a:pPr algn="l" eaLnBrk="0" hangingPunct="0">
              <a:lnSpc>
                <a:spcPct val="115000"/>
              </a:lnSpc>
              <a:spcBef>
                <a:spcPct val="10000"/>
              </a:spcBef>
              <a:buClr>
                <a:srgbClr val="667263"/>
              </a:buClr>
              <a:buSzPct val="115000"/>
              <a:buFont typeface="Wingdings" pitchFamily="2" charset="2"/>
              <a:buChar char="Ø"/>
            </a:pPr>
            <a:endParaRPr lang="en-US" sz="1600">
              <a:solidFill>
                <a:srgbClr val="000000"/>
              </a:solidFill>
              <a:cs typeface="Arial" charset="0"/>
            </a:endParaRPr>
          </a:p>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 2% reduction in credit risk costs</a:t>
            </a:r>
          </a:p>
          <a:p>
            <a:pPr algn="l" eaLnBrk="0" hangingPunct="0">
              <a:lnSpc>
                <a:spcPct val="115000"/>
              </a:lnSpc>
              <a:spcBef>
                <a:spcPct val="10000"/>
              </a:spcBef>
              <a:buClr>
                <a:srgbClr val="FF0000"/>
              </a:buClr>
              <a:buSzPct val="115000"/>
              <a:buFont typeface="Wingdings" pitchFamily="2" charset="2"/>
              <a:buChar char="Ø"/>
            </a:pPr>
            <a:r>
              <a:rPr lang="en-US" sz="1600">
                <a:solidFill>
                  <a:srgbClr val="000000"/>
                </a:solidFill>
                <a:cs typeface="Arial" charset="0"/>
              </a:rPr>
              <a:t> 75% reduction in annual compliance costs</a:t>
            </a:r>
          </a:p>
        </p:txBody>
      </p:sp>
      <p:sp>
        <p:nvSpPr>
          <p:cNvPr id="17421" name="TextBox 14"/>
          <p:cNvSpPr txBox="1">
            <a:spLocks noChangeArrowheads="1"/>
          </p:cNvSpPr>
          <p:nvPr/>
        </p:nvSpPr>
        <p:spPr bwMode="auto">
          <a:xfrm>
            <a:off x="5367338" y="765175"/>
            <a:ext cx="3729037" cy="64611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eaLnBrk="0" hangingPunct="0">
              <a:buClr>
                <a:srgbClr val="667263"/>
              </a:buClr>
              <a:buSzPct val="115000"/>
              <a:defRPr/>
            </a:pPr>
            <a:r>
              <a:rPr lang="en-US" sz="2000">
                <a:solidFill>
                  <a:srgbClr val="000000"/>
                </a:solidFill>
                <a:latin typeface="Arial" charset="0"/>
                <a:cs typeface="Arial" charset="0"/>
              </a:rPr>
              <a:t>A leader in electricity transportation &amp; distribution</a:t>
            </a:r>
          </a:p>
        </p:txBody>
      </p:sp>
      <p:sp>
        <p:nvSpPr>
          <p:cNvPr id="1138702" name="Rectangle 14"/>
          <p:cNvSpPr>
            <a:spLocks noChangeArrowheads="1"/>
          </p:cNvSpPr>
          <p:nvPr/>
        </p:nvSpPr>
        <p:spPr bwMode="auto">
          <a:xfrm>
            <a:off x="2141538" y="1920875"/>
            <a:ext cx="3284537" cy="536575"/>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CIS legacy inflexible and too expensive to maintain &amp; evolve</a:t>
            </a:r>
          </a:p>
        </p:txBody>
      </p:sp>
      <p:sp>
        <p:nvSpPr>
          <p:cNvPr id="1138703" name="Rectangle 15"/>
          <p:cNvSpPr>
            <a:spLocks noChangeArrowheads="1"/>
          </p:cNvSpPr>
          <p:nvPr/>
        </p:nvSpPr>
        <p:spPr bwMode="auto">
          <a:xfrm>
            <a:off x="2152650" y="3282950"/>
            <a:ext cx="3433763" cy="754063"/>
          </a:xfrm>
          <a:prstGeom prst="rect">
            <a:avLst/>
          </a:prstGeom>
          <a:noFill/>
          <a:ln w="38100" algn="ctr">
            <a:noFill/>
            <a:miter lim="800000"/>
            <a:headEnd/>
            <a:tailEnd/>
          </a:ln>
        </p:spPr>
        <p:txBody>
          <a:bodyPr>
            <a:spAutoFit/>
          </a:bodyPr>
          <a:lstStyle/>
          <a:p>
            <a:pPr algn="l" eaLnBrk="0" hangingPunct="0">
              <a:buClr>
                <a:srgbClr val="667263"/>
              </a:buClr>
              <a:buSzPct val="115000"/>
            </a:pPr>
            <a:r>
              <a:rPr lang="en-US" sz="1600">
                <a:solidFill>
                  <a:srgbClr val="000000"/>
                </a:solidFill>
                <a:cs typeface="Arial" charset="0"/>
              </a:rPr>
              <a:t>Live on Customer Hub with 14,000 users and 400k tx /day peak operations</a:t>
            </a:r>
          </a:p>
        </p:txBody>
      </p:sp>
      <p:sp>
        <p:nvSpPr>
          <p:cNvPr id="1138704" name="Rectangle 14"/>
          <p:cNvSpPr>
            <a:spLocks noChangeArrowheads="1"/>
          </p:cNvSpPr>
          <p:nvPr/>
        </p:nvSpPr>
        <p:spPr bwMode="auto">
          <a:xfrm>
            <a:off x="2141538" y="4759325"/>
            <a:ext cx="3095625" cy="534988"/>
          </a:xfrm>
          <a:prstGeom prst="rect">
            <a:avLst/>
          </a:prstGeom>
          <a:noFill/>
          <a:ln w="38100" algn="ctr">
            <a:noFill/>
            <a:miter lim="800000"/>
            <a:headEnd/>
            <a:tailEnd/>
          </a:ln>
        </p:spPr>
        <p:txBody>
          <a:bodyPr>
            <a:spAutoFit/>
          </a:bodyPr>
          <a:lstStyle/>
          <a:p>
            <a:pPr algn="l" eaLnBrk="0" hangingPunct="0">
              <a:buClr>
                <a:srgbClr val="FD0000"/>
              </a:buClr>
              <a:buSzPct val="115000"/>
              <a:buFont typeface="Wingdings" pitchFamily="2" charset="2"/>
              <a:buChar char="Ø"/>
            </a:pPr>
            <a:r>
              <a:rPr lang="en-US" sz="1600">
                <a:solidFill>
                  <a:srgbClr val="000000"/>
                </a:solidFill>
                <a:cs typeface="Arial" charset="0"/>
              </a:rPr>
              <a:t>Anti money laundering compliance</a:t>
            </a:r>
          </a:p>
        </p:txBody>
      </p:sp>
      <p:sp>
        <p:nvSpPr>
          <p:cNvPr id="17425" name="TextBox 14"/>
          <p:cNvSpPr txBox="1">
            <a:spLocks noChangeArrowheads="1"/>
          </p:cNvSpPr>
          <p:nvPr/>
        </p:nvSpPr>
        <p:spPr bwMode="auto">
          <a:xfrm>
            <a:off x="2246313" y="754063"/>
            <a:ext cx="2860675" cy="646112"/>
          </a:xfrm>
          <a:prstGeom prst="rect">
            <a:avLst/>
          </a:prstGeom>
          <a:ln>
            <a:solidFill>
              <a:schemeClr val="tx2"/>
            </a:solidFill>
            <a:headEnd/>
            <a:tailEnd/>
          </a:ln>
        </p:spPr>
        <p:style>
          <a:lnRef idx="2">
            <a:schemeClr val="accent4"/>
          </a:lnRef>
          <a:fillRef idx="1">
            <a:schemeClr val="lt1"/>
          </a:fillRef>
          <a:effectRef idx="0">
            <a:schemeClr val="accent4"/>
          </a:effectRef>
          <a:fontRef idx="minor">
            <a:schemeClr val="dk1"/>
          </a:fontRef>
        </p:style>
        <p:txBody>
          <a:bodyPr>
            <a:spAutoFit/>
          </a:bodyPr>
          <a:lstStyle/>
          <a:p>
            <a:pPr eaLnBrk="0" hangingPunct="0">
              <a:buClr>
                <a:srgbClr val="FD0000"/>
              </a:buClr>
              <a:buSzPct val="115000"/>
              <a:defRPr/>
            </a:pPr>
            <a:r>
              <a:rPr lang="en-US" sz="2000">
                <a:solidFill>
                  <a:srgbClr val="000000"/>
                </a:solidFill>
                <a:latin typeface="Arial" charset="0"/>
                <a:cs typeface="Arial" charset="0"/>
              </a:rPr>
              <a:t>A large bank in Asia-Pacific region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1026"/>
          <p:cNvSpPr>
            <a:spLocks noGrp="1" noChangeArrowheads="1"/>
          </p:cNvSpPr>
          <p:nvPr>
            <p:ph type="title"/>
          </p:nvPr>
        </p:nvSpPr>
        <p:spPr>
          <a:xfrm>
            <a:off x="889000" y="127000"/>
            <a:ext cx="7581900" cy="941388"/>
          </a:xfrm>
        </p:spPr>
        <p:txBody>
          <a:bodyPr/>
          <a:lstStyle/>
          <a:p>
            <a:r>
              <a:rPr lang="en-US" sz="2400"/>
              <a:t>MDM Implementation challenges</a:t>
            </a:r>
            <a:r>
              <a:rPr lang="en-US" sz="2800"/>
              <a:t/>
            </a:r>
            <a:br>
              <a:rPr lang="en-US" sz="2800"/>
            </a:br>
            <a:r>
              <a:rPr lang="en-US" sz="2000">
                <a:solidFill>
                  <a:schemeClr val="accent1"/>
                </a:solidFill>
              </a:rPr>
              <a:t>What we hear loud and clear</a:t>
            </a:r>
          </a:p>
        </p:txBody>
      </p:sp>
      <p:sp>
        <p:nvSpPr>
          <p:cNvPr id="1083395" name="Rectangle 1027"/>
          <p:cNvSpPr>
            <a:spLocks noGrp="1" noChangeArrowheads="1"/>
          </p:cNvSpPr>
          <p:nvPr>
            <p:ph idx="1"/>
          </p:nvPr>
        </p:nvSpPr>
        <p:spPr>
          <a:xfrm>
            <a:off x="127000" y="1219200"/>
            <a:ext cx="4464050" cy="4343400"/>
          </a:xfrm>
        </p:spPr>
        <p:txBody>
          <a:bodyPr/>
          <a:lstStyle/>
          <a:p>
            <a:r>
              <a:rPr lang="en-US" sz="2000"/>
              <a:t>Achieve material &amp; sustainable </a:t>
            </a:r>
            <a:r>
              <a:rPr lang="en-US" sz="2000">
                <a:solidFill>
                  <a:schemeClr val="accent1"/>
                </a:solidFill>
              </a:rPr>
              <a:t>data quality improvements</a:t>
            </a:r>
          </a:p>
          <a:p>
            <a:pPr lvl="1"/>
            <a:r>
              <a:rPr lang="en-US" sz="1400"/>
              <a:t>Effort grows exponentially with source </a:t>
            </a:r>
            <a:br>
              <a:rPr lang="en-US" sz="1400"/>
            </a:br>
            <a:r>
              <a:rPr lang="en-US" sz="1400"/>
              <a:t>systems / domains covered</a:t>
            </a:r>
          </a:p>
          <a:p>
            <a:pPr lvl="1"/>
            <a:r>
              <a:rPr lang="en-US" sz="1400"/>
              <a:t>Clean the data (Initial load) vs. keep it clean (on-going operations)</a:t>
            </a:r>
          </a:p>
          <a:p>
            <a:pPr lvl="1"/>
            <a:r>
              <a:rPr lang="en-US" sz="1400"/>
              <a:t>Raising / evolving data quality criteria</a:t>
            </a:r>
          </a:p>
          <a:p>
            <a:pPr lvl="1"/>
            <a:endParaRPr lang="en-US" sz="1400"/>
          </a:p>
          <a:p>
            <a:r>
              <a:rPr lang="en-US" sz="2000"/>
              <a:t>Effort involved in </a:t>
            </a:r>
            <a:r>
              <a:rPr lang="en-US" sz="2000">
                <a:solidFill>
                  <a:schemeClr val="accent1"/>
                </a:solidFill>
              </a:rPr>
              <a:t>integration</a:t>
            </a:r>
          </a:p>
          <a:p>
            <a:pPr lvl="1"/>
            <a:r>
              <a:rPr lang="en-US" sz="1400"/>
              <a:t>Intrusive to consuming applications</a:t>
            </a:r>
          </a:p>
          <a:p>
            <a:pPr lvl="1"/>
            <a:r>
              <a:rPr lang="en-US" sz="1400"/>
              <a:t>Legacy applications</a:t>
            </a:r>
          </a:p>
          <a:p>
            <a:pPr lvl="1"/>
            <a:r>
              <a:rPr lang="en-US" sz="1400"/>
              <a:t>Hub web services too granular</a:t>
            </a:r>
          </a:p>
          <a:p>
            <a:pPr lvl="1"/>
            <a:endParaRPr lang="en-US" sz="1400"/>
          </a:p>
          <a:p>
            <a:r>
              <a:rPr lang="en-US" sz="2000"/>
              <a:t>Implement true enterprise </a:t>
            </a:r>
            <a:r>
              <a:rPr lang="en-US" sz="2000">
                <a:solidFill>
                  <a:schemeClr val="accent1"/>
                </a:solidFill>
              </a:rPr>
              <a:t>data governance</a:t>
            </a:r>
          </a:p>
          <a:p>
            <a:pPr lvl="1"/>
            <a:r>
              <a:rPr lang="en-US" sz="1400"/>
              <a:t>Agree on an enterprise model &amp; data rules</a:t>
            </a:r>
          </a:p>
          <a:p>
            <a:pPr lvl="1"/>
            <a:r>
              <a:rPr lang="en-US" sz="1400"/>
              <a:t>Communicate &amp; enforce enterprise data policies</a:t>
            </a:r>
          </a:p>
          <a:p>
            <a:pPr lvl="1"/>
            <a:r>
              <a:rPr lang="en-US" sz="1400"/>
              <a:t>Easily operate and monitor the hub</a:t>
            </a:r>
          </a:p>
        </p:txBody>
      </p:sp>
      <p:pic>
        <p:nvPicPr>
          <p:cNvPr id="1083396" name="Picture 1028" descr="D:\MARKETING\collateral\mdm-postcard1a.png"/>
          <p:cNvPicPr>
            <a:picLocks noChangeAspect="1" noChangeArrowheads="1"/>
          </p:cNvPicPr>
          <p:nvPr/>
        </p:nvPicPr>
        <p:blipFill>
          <a:blip r:embed="rId2" cstate="print"/>
          <a:srcRect b="35370"/>
          <a:stretch>
            <a:fillRect/>
          </a:stretch>
        </p:blipFill>
        <p:spPr bwMode="auto">
          <a:xfrm>
            <a:off x="4737100" y="1879600"/>
            <a:ext cx="4075113" cy="280035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941" name="AutoShape 69"/>
          <p:cNvSpPr>
            <a:spLocks noChangeArrowheads="1"/>
          </p:cNvSpPr>
          <p:nvPr/>
        </p:nvSpPr>
        <p:spPr bwMode="auto">
          <a:xfrm>
            <a:off x="2374900" y="2413000"/>
            <a:ext cx="5092700" cy="1397000"/>
          </a:xfrm>
          <a:prstGeom prst="rightArrow">
            <a:avLst>
              <a:gd name="adj1" fmla="val 50000"/>
              <a:gd name="adj2" fmla="val 91136"/>
            </a:avLst>
          </a:prstGeom>
          <a:noFill/>
          <a:ln w="9525">
            <a:solidFill>
              <a:srgbClr val="003399"/>
            </a:solidFill>
            <a:miter lim="800000"/>
            <a:headEnd/>
            <a:tailEnd/>
          </a:ln>
          <a:effectLst/>
        </p:spPr>
        <p:txBody>
          <a:bodyPr wrap="none" lIns="92075" tIns="46038" rIns="92075" bIns="46038" anchor="ctr">
            <a:spAutoFit/>
          </a:bodyPr>
          <a:lstStyle/>
          <a:p>
            <a:endParaRPr lang="en-US"/>
          </a:p>
        </p:txBody>
      </p:sp>
      <p:sp>
        <p:nvSpPr>
          <p:cNvPr id="111" name="Freeform 110"/>
          <p:cNvSpPr>
            <a:spLocks noChangeArrowheads="1"/>
          </p:cNvSpPr>
          <p:nvPr/>
        </p:nvSpPr>
        <p:spPr bwMode="auto">
          <a:xfrm rot="16200000" flipH="1">
            <a:off x="4284663" y="3113088"/>
            <a:ext cx="860425" cy="1717675"/>
          </a:xfrm>
          <a:custGeom>
            <a:avLst/>
            <a:gdLst>
              <a:gd name="T0" fmla="*/ 0 w 758602"/>
              <a:gd name="T1" fmla="*/ 383031 h 1170144"/>
              <a:gd name="T2" fmla="*/ 125187 w 758602"/>
              <a:gd name="T3" fmla="*/ 0 h 1170144"/>
              <a:gd name="T4" fmla="*/ 141878 w 758602"/>
              <a:gd name="T5" fmla="*/ 1350948 h 1170144"/>
              <a:gd name="T6" fmla="*/ 8604 w 758602"/>
              <a:gd name="T7" fmla="*/ 948267 h 1170144"/>
              <a:gd name="T8" fmla="*/ 0 w 758602"/>
              <a:gd name="T9" fmla="*/ 383031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7" name="Freeform 86"/>
          <p:cNvSpPr>
            <a:spLocks noChangeArrowheads="1"/>
          </p:cNvSpPr>
          <p:nvPr/>
        </p:nvSpPr>
        <p:spPr bwMode="auto">
          <a:xfrm rot="-5400000">
            <a:off x="4291807" y="1416844"/>
            <a:ext cx="857250" cy="1716087"/>
          </a:xfrm>
          <a:custGeom>
            <a:avLst/>
            <a:gdLst>
              <a:gd name="T0" fmla="*/ 0 w 750693"/>
              <a:gd name="T1" fmla="*/ 377990 h 1201227"/>
              <a:gd name="T2" fmla="*/ 121514 w 750693"/>
              <a:gd name="T3" fmla="*/ 0 h 1201227"/>
              <a:gd name="T4" fmla="*/ 145344 w 750693"/>
              <a:gd name="T5" fmla="*/ 1312662 h 1201227"/>
              <a:gd name="T6" fmla="*/ 11334 w 750693"/>
              <a:gd name="T7" fmla="*/ 920867 h 1201227"/>
              <a:gd name="T8" fmla="*/ 0 w 750693"/>
              <a:gd name="T9" fmla="*/ 377990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3876" name="Picture 121" descr="mdm"/>
          <p:cNvPicPr>
            <a:picLocks noChangeAspect="1" noChangeArrowheads="1"/>
          </p:cNvPicPr>
          <p:nvPr/>
        </p:nvPicPr>
        <p:blipFill>
          <a:blip r:embed="rId2" cstate="print"/>
          <a:srcRect/>
          <a:stretch>
            <a:fillRect/>
          </a:stretch>
        </p:blipFill>
        <p:spPr bwMode="auto">
          <a:xfrm>
            <a:off x="4325938" y="2152650"/>
            <a:ext cx="720725" cy="247650"/>
          </a:xfrm>
          <a:prstGeom prst="rect">
            <a:avLst/>
          </a:prstGeom>
          <a:noFill/>
          <a:ln w="9525">
            <a:noFill/>
            <a:miter lim="800000"/>
            <a:headEnd/>
            <a:tailEnd/>
          </a:ln>
        </p:spPr>
      </p:pic>
      <p:sp>
        <p:nvSpPr>
          <p:cNvPr id="88" name="Freeform 87"/>
          <p:cNvSpPr>
            <a:spLocks noChangeArrowheads="1"/>
          </p:cNvSpPr>
          <p:nvPr/>
        </p:nvSpPr>
        <p:spPr bwMode="auto">
          <a:xfrm flipH="1">
            <a:off x="3521075" y="2560638"/>
            <a:ext cx="787400" cy="1119187"/>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3878" name="Picture 124" descr="mdm"/>
          <p:cNvPicPr>
            <a:picLocks noChangeAspect="1" noChangeArrowheads="1"/>
          </p:cNvPicPr>
          <p:nvPr/>
        </p:nvPicPr>
        <p:blipFill>
          <a:blip r:embed="rId3" cstate="print"/>
          <a:srcRect/>
          <a:stretch>
            <a:fillRect/>
          </a:stretch>
        </p:blipFill>
        <p:spPr bwMode="auto">
          <a:xfrm>
            <a:off x="3768725" y="2638425"/>
            <a:ext cx="309563" cy="958850"/>
          </a:xfrm>
          <a:prstGeom prst="rect">
            <a:avLst/>
          </a:prstGeom>
          <a:noFill/>
          <a:ln w="9525">
            <a:noFill/>
            <a:miter lim="800000"/>
            <a:headEnd/>
            <a:tailEnd/>
          </a:ln>
        </p:spPr>
      </p:pic>
      <p:sp>
        <p:nvSpPr>
          <p:cNvPr id="86" name="Freeform 85"/>
          <p:cNvSpPr>
            <a:spLocks noChangeArrowheads="1"/>
          </p:cNvSpPr>
          <p:nvPr/>
        </p:nvSpPr>
        <p:spPr bwMode="auto">
          <a:xfrm>
            <a:off x="5141913" y="2506663"/>
            <a:ext cx="744537" cy="1223962"/>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3880" name="Picture 122" descr="mdm"/>
          <p:cNvPicPr>
            <a:picLocks noChangeAspect="1" noChangeArrowheads="1"/>
          </p:cNvPicPr>
          <p:nvPr/>
        </p:nvPicPr>
        <p:blipFill>
          <a:blip r:embed="rId4" cstate="print"/>
          <a:srcRect/>
          <a:stretch>
            <a:fillRect/>
          </a:stretch>
        </p:blipFill>
        <p:spPr bwMode="auto">
          <a:xfrm>
            <a:off x="5465763" y="2779713"/>
            <a:ext cx="201612" cy="636587"/>
          </a:xfrm>
          <a:prstGeom prst="rect">
            <a:avLst/>
          </a:prstGeom>
          <a:noFill/>
          <a:ln w="9525">
            <a:noFill/>
            <a:miter lim="800000"/>
            <a:headEnd/>
            <a:tailEnd/>
          </a:ln>
        </p:spPr>
      </p:pic>
      <p:pic>
        <p:nvPicPr>
          <p:cNvPr id="1103881" name="Picture 123" descr="mdm"/>
          <p:cNvPicPr>
            <a:picLocks noChangeAspect="1" noChangeArrowheads="1"/>
          </p:cNvPicPr>
          <p:nvPr/>
        </p:nvPicPr>
        <p:blipFill>
          <a:blip r:embed="rId5" cstate="print"/>
          <a:srcRect/>
          <a:stretch>
            <a:fillRect/>
          </a:stretch>
        </p:blipFill>
        <p:spPr bwMode="auto">
          <a:xfrm>
            <a:off x="4413250" y="3875088"/>
            <a:ext cx="668338" cy="233362"/>
          </a:xfrm>
          <a:prstGeom prst="rect">
            <a:avLst/>
          </a:prstGeom>
          <a:noFill/>
          <a:ln w="9525">
            <a:noFill/>
            <a:miter lim="800000"/>
            <a:headEnd/>
            <a:tailEnd/>
          </a:ln>
        </p:spPr>
      </p:pic>
      <p:sp>
        <p:nvSpPr>
          <p:cNvPr id="2" name="Footer Placeholder 1"/>
          <p:cNvSpPr txBox="1">
            <a:spLocks noGrp="1"/>
          </p:cNvSpPr>
          <p:nvPr/>
        </p:nvSpPr>
        <p:spPr bwMode="auto">
          <a:xfrm>
            <a:off x="163513"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grpSp>
        <p:nvGrpSpPr>
          <p:cNvPr id="8" name="Group 86"/>
          <p:cNvGrpSpPr>
            <a:grpSpLocks/>
          </p:cNvGrpSpPr>
          <p:nvPr/>
        </p:nvGrpSpPr>
        <p:grpSpPr bwMode="auto">
          <a:xfrm>
            <a:off x="492125" y="4937125"/>
            <a:ext cx="8181975" cy="1182688"/>
            <a:chOff x="310" y="3110"/>
            <a:chExt cx="5154" cy="745"/>
          </a:xfrm>
        </p:grpSpPr>
        <p:sp>
          <p:nvSpPr>
            <p:cNvPr id="145" name="Right Arrow 144"/>
            <p:cNvSpPr/>
            <p:nvPr/>
          </p:nvSpPr>
          <p:spPr bwMode="auto">
            <a:xfrm>
              <a:off x="382" y="3116"/>
              <a:ext cx="2629" cy="735"/>
            </a:xfrm>
            <a:prstGeom prst="rightArrow">
              <a:avLst>
                <a:gd name="adj1" fmla="val 50000"/>
                <a:gd name="adj2" fmla="val 116712"/>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108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none" anchor="ctr"/>
            <a:lstStyle/>
            <a:p>
              <a:pPr eaLnBrk="0" hangingPunct="0">
                <a:lnSpc>
                  <a:spcPct val="115000"/>
                </a:lnSpc>
                <a:spcBef>
                  <a:spcPct val="0"/>
                </a:spcBef>
                <a:buSzPct val="115000"/>
                <a:defRPr/>
              </a:pPr>
              <a:endParaRPr lang="en-US" sz="3200">
                <a:solidFill>
                  <a:srgbClr val="FFFFFF"/>
                </a:solidFill>
                <a:effectLst>
                  <a:outerShdw blurRad="38100" dist="38100" dir="2700000" algn="tl">
                    <a:srgbClr val="C0C0C0"/>
                  </a:outerShdw>
                </a:effectLst>
                <a:cs typeface="Arial" charset="0"/>
              </a:endParaRPr>
            </a:p>
          </p:txBody>
        </p:sp>
        <p:sp>
          <p:nvSpPr>
            <p:cNvPr id="1103887" name="Text Box 2108"/>
            <p:cNvSpPr txBox="1">
              <a:spLocks noChangeArrowheads="1"/>
            </p:cNvSpPr>
            <p:nvPr/>
          </p:nvSpPr>
          <p:spPr bwMode="auto">
            <a:xfrm>
              <a:off x="310" y="3308"/>
              <a:ext cx="2646" cy="326"/>
            </a:xfrm>
            <a:prstGeom prst="rect">
              <a:avLst/>
            </a:prstGeom>
            <a:noFill/>
            <a:ln w="12700">
              <a:noFill/>
              <a:miter lim="800000"/>
              <a:headEnd/>
              <a:tailEnd/>
            </a:ln>
            <a:effectLst>
              <a:prstShdw prst="shdw17" dist="17961" dir="2700000">
                <a:srgbClr val="999999"/>
              </a:prstShdw>
            </a:effectLst>
          </p:spPr>
          <p:txBody>
            <a:bodyPr>
              <a:spAutoFit/>
            </a:bodyPr>
            <a:lstStyle/>
            <a:p>
              <a:pPr>
                <a:lnSpc>
                  <a:spcPct val="100000"/>
                </a:lnSpc>
                <a:spcBef>
                  <a:spcPct val="0"/>
                </a:spcBef>
                <a:buClrTx/>
              </a:pPr>
              <a:r>
                <a:rPr lang="en-US" sz="1400">
                  <a:ea typeface="MS PGothic" pitchFamily="34" charset="-128"/>
                </a:rPr>
                <a:t>Unclean to clean data</a:t>
              </a:r>
            </a:p>
            <a:p>
              <a:pPr>
                <a:lnSpc>
                  <a:spcPct val="100000"/>
                </a:lnSpc>
                <a:spcBef>
                  <a:spcPct val="0"/>
                </a:spcBef>
                <a:buClrTx/>
              </a:pPr>
              <a:r>
                <a:rPr lang="en-US" sz="1400">
                  <a:ea typeface="MS PGothic" pitchFamily="34" charset="-128"/>
                </a:rPr>
                <a:t>(Initial &amp; Delta load)</a:t>
              </a:r>
            </a:p>
          </p:txBody>
        </p:sp>
        <p:sp>
          <p:nvSpPr>
            <p:cNvPr id="146" name="Left-Right Arrow 145"/>
            <p:cNvSpPr/>
            <p:nvPr/>
          </p:nvSpPr>
          <p:spPr bwMode="auto">
            <a:xfrm>
              <a:off x="3002" y="3130"/>
              <a:ext cx="2459" cy="719"/>
            </a:xfrm>
            <a:prstGeom prst="leftRightArrow">
              <a:avLst>
                <a:gd name="adj1" fmla="val 50000"/>
                <a:gd name="adj2" fmla="val 116113"/>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189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none" anchor="ctr"/>
            <a:lstStyle/>
            <a:p>
              <a:pPr eaLnBrk="0" hangingPunct="0">
                <a:lnSpc>
                  <a:spcPct val="115000"/>
                </a:lnSpc>
                <a:spcBef>
                  <a:spcPct val="0"/>
                </a:spcBef>
                <a:buSzPct val="115000"/>
                <a:defRPr/>
              </a:pPr>
              <a:endParaRPr lang="en-US" sz="3200">
                <a:solidFill>
                  <a:srgbClr val="FFFFFF"/>
                </a:solidFill>
                <a:effectLst>
                  <a:outerShdw blurRad="38100" dist="38100" dir="2700000" algn="tl">
                    <a:srgbClr val="C0C0C0"/>
                  </a:outerShdw>
                </a:effectLst>
                <a:cs typeface="Arial" charset="0"/>
              </a:endParaRPr>
            </a:p>
          </p:txBody>
        </p:sp>
        <p:sp>
          <p:nvSpPr>
            <p:cNvPr id="1103891" name="Text Box 2115"/>
            <p:cNvSpPr txBox="1">
              <a:spLocks noChangeArrowheads="1"/>
            </p:cNvSpPr>
            <p:nvPr/>
          </p:nvSpPr>
          <p:spPr bwMode="auto">
            <a:xfrm>
              <a:off x="3168" y="3308"/>
              <a:ext cx="2196" cy="326"/>
            </a:xfrm>
            <a:prstGeom prst="rect">
              <a:avLst/>
            </a:prstGeom>
            <a:noFill/>
            <a:ln w="12700">
              <a:noFill/>
              <a:miter lim="800000"/>
              <a:headEnd/>
              <a:tailEnd/>
            </a:ln>
            <a:effectLst>
              <a:prstShdw prst="shdw17" dist="17961" dir="2700000">
                <a:srgbClr val="999999"/>
              </a:prstShdw>
            </a:effectLst>
          </p:spPr>
          <p:txBody>
            <a:bodyPr>
              <a:spAutoFit/>
            </a:bodyPr>
            <a:lstStyle/>
            <a:p>
              <a:pPr>
                <a:lnSpc>
                  <a:spcPct val="100000"/>
                </a:lnSpc>
                <a:spcBef>
                  <a:spcPct val="0"/>
                </a:spcBef>
                <a:buClrTx/>
              </a:pPr>
              <a:r>
                <a:rPr lang="en-US" sz="1400">
                  <a:ea typeface="MS PGothic" pitchFamily="34" charset="-128"/>
                </a:rPr>
                <a:t>Operational exchanges </a:t>
              </a:r>
            </a:p>
            <a:p>
              <a:pPr>
                <a:lnSpc>
                  <a:spcPct val="100000"/>
                </a:lnSpc>
                <a:spcBef>
                  <a:spcPct val="0"/>
                </a:spcBef>
                <a:buClrTx/>
              </a:pPr>
              <a:r>
                <a:rPr lang="en-US" sz="1400">
                  <a:ea typeface="MS PGothic" pitchFamily="34" charset="-128"/>
                </a:rPr>
                <a:t>Hub / Apps</a:t>
              </a:r>
            </a:p>
          </p:txBody>
        </p:sp>
      </p:grpSp>
      <p:grpSp>
        <p:nvGrpSpPr>
          <p:cNvPr id="1103892" name="Group 20"/>
          <p:cNvGrpSpPr>
            <a:grpSpLocks/>
          </p:cNvGrpSpPr>
          <p:nvPr/>
        </p:nvGrpSpPr>
        <p:grpSpPr bwMode="auto">
          <a:xfrm>
            <a:off x="5165725" y="1257300"/>
            <a:ext cx="3562350" cy="3870325"/>
            <a:chOff x="3254" y="792"/>
            <a:chExt cx="2244" cy="2438"/>
          </a:xfrm>
        </p:grpSpPr>
        <p:sp>
          <p:nvSpPr>
            <p:cNvPr id="127" name="Freeform 126"/>
            <p:cNvSpPr>
              <a:spLocks noChangeArrowheads="1"/>
            </p:cNvSpPr>
            <p:nvPr/>
          </p:nvSpPr>
          <p:spPr bwMode="auto">
            <a:xfrm rot="5400000" flipH="1">
              <a:off x="3164" y="897"/>
              <a:ext cx="2431" cy="2236"/>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 name="Text Box 64"/>
            <p:cNvSpPr txBox="1">
              <a:spLocks noChangeArrowheads="1"/>
            </p:cNvSpPr>
            <p:nvPr/>
          </p:nvSpPr>
          <p:spPr bwMode="auto">
            <a:xfrm rot="5400000">
              <a:off x="4031" y="1644"/>
              <a:ext cx="410" cy="1048"/>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162" y="884"/>
              <a:ext cx="2424" cy="2239"/>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03896" name="Text Box 2127"/>
            <p:cNvSpPr txBox="1">
              <a:spLocks noChangeArrowheads="1"/>
            </p:cNvSpPr>
            <p:nvPr/>
          </p:nvSpPr>
          <p:spPr bwMode="auto">
            <a:xfrm>
              <a:off x="3682" y="1699"/>
              <a:ext cx="1149" cy="518"/>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400">
                  <a:ea typeface="MS PGothic" pitchFamily="34" charset="-128"/>
                </a:rPr>
                <a:t>End-to-End</a:t>
              </a:r>
              <a:br>
                <a:rPr lang="en-US" sz="2400">
                  <a:ea typeface="MS PGothic" pitchFamily="34" charset="-128"/>
                </a:rPr>
              </a:br>
              <a:r>
                <a:rPr lang="en-US" sz="2400">
                  <a:ea typeface="MS PGothic" pitchFamily="34" charset="-128"/>
                </a:rPr>
                <a:t>Integration</a:t>
              </a:r>
            </a:p>
          </p:txBody>
        </p:sp>
      </p:grpSp>
      <p:grpSp>
        <p:nvGrpSpPr>
          <p:cNvPr id="1103897" name="Group 85"/>
          <p:cNvGrpSpPr>
            <a:grpSpLocks/>
          </p:cNvGrpSpPr>
          <p:nvPr/>
        </p:nvGrpSpPr>
        <p:grpSpPr bwMode="auto">
          <a:xfrm>
            <a:off x="7532688" y="1627188"/>
            <a:ext cx="1412875" cy="3348037"/>
            <a:chOff x="4745" y="1025"/>
            <a:chExt cx="890" cy="2109"/>
          </a:xfrm>
        </p:grpSpPr>
        <p:sp>
          <p:nvSpPr>
            <p:cNvPr id="15439" name="Text Box 79"/>
            <p:cNvSpPr txBox="1">
              <a:spLocks noChangeArrowheads="1"/>
            </p:cNvSpPr>
            <p:nvPr/>
          </p:nvSpPr>
          <p:spPr bwMode="auto">
            <a:xfrm rot="5400000">
              <a:off x="4719" y="2423"/>
              <a:ext cx="771" cy="652"/>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pic>
          <p:nvPicPr>
            <p:cNvPr id="1103899" name="Picture 2083" descr="Untitled-1"/>
            <p:cNvPicPr>
              <a:picLocks noChangeAspect="1" noChangeArrowheads="1"/>
            </p:cNvPicPr>
            <p:nvPr/>
          </p:nvPicPr>
          <p:blipFill>
            <a:blip r:embed="rId6" cstate="print"/>
            <a:srcRect/>
            <a:stretch>
              <a:fillRect/>
            </a:stretch>
          </p:blipFill>
          <p:spPr bwMode="auto">
            <a:xfrm>
              <a:off x="4816" y="1291"/>
              <a:ext cx="734" cy="448"/>
            </a:xfrm>
            <a:prstGeom prst="rect">
              <a:avLst/>
            </a:prstGeom>
            <a:noFill/>
            <a:ln w="9525">
              <a:noFill/>
              <a:miter lim="800000"/>
              <a:headEnd/>
              <a:tailEnd/>
            </a:ln>
          </p:spPr>
        </p:pic>
        <p:pic>
          <p:nvPicPr>
            <p:cNvPr id="1103900" name="Picture 2084" descr="Untitled-1"/>
            <p:cNvPicPr>
              <a:picLocks noChangeAspect="1" noChangeArrowheads="1"/>
            </p:cNvPicPr>
            <p:nvPr/>
          </p:nvPicPr>
          <p:blipFill>
            <a:blip r:embed="rId6" cstate="print">
              <a:lum bright="30000"/>
              <a:grayscl/>
            </a:blip>
            <a:srcRect/>
            <a:stretch>
              <a:fillRect/>
            </a:stretch>
          </p:blipFill>
          <p:spPr bwMode="auto">
            <a:xfrm>
              <a:off x="4816" y="1605"/>
              <a:ext cx="734" cy="450"/>
            </a:xfrm>
            <a:prstGeom prst="rect">
              <a:avLst/>
            </a:prstGeom>
            <a:noFill/>
            <a:ln w="9525">
              <a:noFill/>
              <a:miter lim="800000"/>
              <a:headEnd/>
              <a:tailEnd/>
            </a:ln>
          </p:spPr>
        </p:pic>
        <p:pic>
          <p:nvPicPr>
            <p:cNvPr id="1103901" name="Picture 2085" descr="Untitled-1"/>
            <p:cNvPicPr>
              <a:picLocks noChangeAspect="1" noChangeArrowheads="1"/>
            </p:cNvPicPr>
            <p:nvPr/>
          </p:nvPicPr>
          <p:blipFill>
            <a:blip r:embed="rId6" cstate="print"/>
            <a:srcRect/>
            <a:stretch>
              <a:fillRect/>
            </a:stretch>
          </p:blipFill>
          <p:spPr bwMode="auto">
            <a:xfrm>
              <a:off x="4816" y="1919"/>
              <a:ext cx="734" cy="448"/>
            </a:xfrm>
            <a:prstGeom prst="rect">
              <a:avLst/>
            </a:prstGeom>
            <a:noFill/>
            <a:ln w="9525">
              <a:noFill/>
              <a:miter lim="800000"/>
              <a:headEnd/>
              <a:tailEnd/>
            </a:ln>
          </p:spPr>
        </p:pic>
        <p:sp>
          <p:nvSpPr>
            <p:cNvPr id="3" name="Rectangle 2088"/>
            <p:cNvSpPr>
              <a:spLocks noChangeArrowheads="1"/>
            </p:cNvSpPr>
            <p:nvPr/>
          </p:nvSpPr>
          <p:spPr bwMode="white">
            <a:xfrm>
              <a:off x="4964" y="1425"/>
              <a:ext cx="374"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4" name="Rectangle 2089"/>
            <p:cNvSpPr>
              <a:spLocks noChangeArrowheads="1"/>
            </p:cNvSpPr>
            <p:nvPr/>
          </p:nvSpPr>
          <p:spPr bwMode="white">
            <a:xfrm>
              <a:off x="5003" y="1728"/>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5" name="Rectangle 2090"/>
            <p:cNvSpPr>
              <a:spLocks noChangeArrowheads="1"/>
            </p:cNvSpPr>
            <p:nvPr/>
          </p:nvSpPr>
          <p:spPr bwMode="white">
            <a:xfrm>
              <a:off x="5003" y="2033"/>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3905" name="Picture 2093" descr="Untitled-1"/>
            <p:cNvPicPr>
              <a:picLocks noChangeAspect="1" noChangeArrowheads="1"/>
            </p:cNvPicPr>
            <p:nvPr/>
          </p:nvPicPr>
          <p:blipFill>
            <a:blip r:embed="rId6" cstate="print">
              <a:lum bright="30000"/>
              <a:grayscl/>
            </a:blip>
            <a:srcRect/>
            <a:stretch>
              <a:fillRect/>
            </a:stretch>
          </p:blipFill>
          <p:spPr bwMode="auto">
            <a:xfrm>
              <a:off x="4816" y="2240"/>
              <a:ext cx="734" cy="450"/>
            </a:xfrm>
            <a:prstGeom prst="rect">
              <a:avLst/>
            </a:prstGeom>
            <a:noFill/>
            <a:ln w="9525">
              <a:noFill/>
              <a:miter lim="800000"/>
              <a:headEnd/>
              <a:tailEnd/>
            </a:ln>
          </p:spPr>
        </p:pic>
        <p:pic>
          <p:nvPicPr>
            <p:cNvPr id="1103906" name="Picture 2094" descr="Untitled-1"/>
            <p:cNvPicPr>
              <a:picLocks noChangeAspect="1" noChangeArrowheads="1"/>
            </p:cNvPicPr>
            <p:nvPr/>
          </p:nvPicPr>
          <p:blipFill>
            <a:blip r:embed="rId6" cstate="print"/>
            <a:srcRect/>
            <a:stretch>
              <a:fillRect/>
            </a:stretch>
          </p:blipFill>
          <p:spPr bwMode="auto">
            <a:xfrm>
              <a:off x="4816" y="2555"/>
              <a:ext cx="734" cy="449"/>
            </a:xfrm>
            <a:prstGeom prst="rect">
              <a:avLst/>
            </a:prstGeom>
            <a:noFill/>
            <a:ln w="9525">
              <a:noFill/>
              <a:miter lim="800000"/>
              <a:headEnd/>
              <a:tailEnd/>
            </a:ln>
          </p:spPr>
        </p:pic>
        <p:sp>
          <p:nvSpPr>
            <p:cNvPr id="6" name="Rectangle 2095"/>
            <p:cNvSpPr>
              <a:spLocks noChangeArrowheads="1"/>
            </p:cNvSpPr>
            <p:nvPr/>
          </p:nvSpPr>
          <p:spPr bwMode="white">
            <a:xfrm>
              <a:off x="5007" y="2365"/>
              <a:ext cx="287"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7" name="Rectangle 2096"/>
            <p:cNvSpPr>
              <a:spLocks noChangeArrowheads="1"/>
            </p:cNvSpPr>
            <p:nvPr/>
          </p:nvSpPr>
          <p:spPr bwMode="white">
            <a:xfrm>
              <a:off x="4929" y="2668"/>
              <a:ext cx="44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a:solidFill>
                    <a:schemeClr val="bg1"/>
                  </a:solidFill>
                  <a:cs typeface="Arial" charset="0"/>
                </a:rPr>
                <a:t>Custom</a:t>
              </a:r>
            </a:p>
          </p:txBody>
        </p:sp>
        <p:sp>
          <p:nvSpPr>
            <p:cNvPr id="139" name="Text Box 79"/>
            <p:cNvSpPr txBox="1">
              <a:spLocks noChangeArrowheads="1"/>
            </p:cNvSpPr>
            <p:nvPr/>
          </p:nvSpPr>
          <p:spPr bwMode="auto">
            <a:xfrm rot="5400000">
              <a:off x="4719" y="2423"/>
              <a:ext cx="771" cy="652"/>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103910" name="Rectangle 102"/>
            <p:cNvSpPr>
              <a:spLocks noChangeArrowheads="1"/>
            </p:cNvSpPr>
            <p:nvPr/>
          </p:nvSpPr>
          <p:spPr bwMode="auto">
            <a:xfrm>
              <a:off x="4745" y="1025"/>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MDM </a:t>
              </a:r>
              <a:br>
                <a:rPr lang="en-US" sz="1100">
                  <a:cs typeface="Arial" charset="0"/>
                </a:rPr>
              </a:br>
              <a:r>
                <a:rPr lang="en-US" sz="1100">
                  <a:cs typeface="Arial" charset="0"/>
                </a:rPr>
                <a:t>Aware Apps</a:t>
              </a:r>
            </a:p>
          </p:txBody>
        </p:sp>
      </p:grpSp>
      <p:grpSp>
        <p:nvGrpSpPr>
          <p:cNvPr id="12" name="Group 90"/>
          <p:cNvGrpSpPr>
            <a:grpSpLocks/>
          </p:cNvGrpSpPr>
          <p:nvPr/>
        </p:nvGrpSpPr>
        <p:grpSpPr bwMode="auto">
          <a:xfrm>
            <a:off x="650875" y="1146175"/>
            <a:ext cx="8075613" cy="2563813"/>
            <a:chOff x="410" y="538"/>
            <a:chExt cx="5087" cy="1615"/>
          </a:xfrm>
        </p:grpSpPr>
        <p:sp>
          <p:nvSpPr>
            <p:cNvPr id="85" name="Freeform 84"/>
            <p:cNvSpPr/>
            <p:nvPr/>
          </p:nvSpPr>
          <p:spPr bwMode="auto">
            <a:xfrm>
              <a:off x="410" y="538"/>
              <a:ext cx="5087" cy="1615"/>
            </a:xfrm>
            <a:custGeom>
              <a:avLst/>
              <a:gdLst>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2705515 w 5830645"/>
                <a:gd name="connsiteY4" fmla="*/ 1111893 h 1177048"/>
                <a:gd name="connsiteX5" fmla="*/ 0 w 5830645"/>
                <a:gd name="connsiteY5" fmla="*/ 0 h 1177048"/>
                <a:gd name="connsiteX0" fmla="*/ 0 w 5830645"/>
                <a:gd name="connsiteY0" fmla="*/ 0 h 1296566"/>
                <a:gd name="connsiteX1" fmla="*/ 5830645 w 5830645"/>
                <a:gd name="connsiteY1" fmla="*/ 0 h 1296566"/>
                <a:gd name="connsiteX2" fmla="*/ 3195021 w 5830645"/>
                <a:gd name="connsiteY2" fmla="*/ 1108037 h 1296566"/>
                <a:gd name="connsiteX3" fmla="*/ 2705515 w 5830645"/>
                <a:gd name="connsiteY3" fmla="*/ 1111893 h 1296566"/>
                <a:gd name="connsiteX4" fmla="*/ 0 w 5830645"/>
                <a:gd name="connsiteY4" fmla="*/ 0 h 1296566"/>
                <a:gd name="connsiteX0" fmla="*/ 0 w 5830645"/>
                <a:gd name="connsiteY0" fmla="*/ 0 h 1293352"/>
                <a:gd name="connsiteX1" fmla="*/ 5830645 w 5830645"/>
                <a:gd name="connsiteY1" fmla="*/ 0 h 1293352"/>
                <a:gd name="connsiteX2" fmla="*/ 3195021 w 5830645"/>
                <a:gd name="connsiteY2" fmla="*/ 1108037 h 1293352"/>
                <a:gd name="connsiteX3" fmla="*/ 2705515 w 5830645"/>
                <a:gd name="connsiteY3" fmla="*/ 1111893 h 1293352"/>
                <a:gd name="connsiteX4" fmla="*/ 0 w 5830645"/>
                <a:gd name="connsiteY4" fmla="*/ 0 h 1293352"/>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520768 w 6351413"/>
                <a:gd name="connsiteY0" fmla="*/ 0 h 1296985"/>
                <a:gd name="connsiteX1" fmla="*/ 6351413 w 6351413"/>
                <a:gd name="connsiteY1" fmla="*/ 0 h 1296985"/>
                <a:gd name="connsiteX2" fmla="*/ 3715789 w 6351413"/>
                <a:gd name="connsiteY2" fmla="*/ 1108037 h 1296985"/>
                <a:gd name="connsiteX3" fmla="*/ 3226283 w 6351413"/>
                <a:gd name="connsiteY3" fmla="*/ 1111893 h 1296985"/>
                <a:gd name="connsiteX4" fmla="*/ 3226805 w 6351413"/>
                <a:gd name="connsiteY4" fmla="*/ 1111670 h 1296985"/>
                <a:gd name="connsiteX5" fmla="*/ 520768 w 6351413"/>
                <a:gd name="connsiteY5" fmla="*/ 0 h 1296985"/>
                <a:gd name="connsiteX0" fmla="*/ 0 w 5830645"/>
                <a:gd name="connsiteY0" fmla="*/ 0 h 1296985"/>
                <a:gd name="connsiteX1" fmla="*/ 5830645 w 5830645"/>
                <a:gd name="connsiteY1" fmla="*/ 0 h 1296985"/>
                <a:gd name="connsiteX2" fmla="*/ 3195021 w 5830645"/>
                <a:gd name="connsiteY2" fmla="*/ 1108037 h 1296985"/>
                <a:gd name="connsiteX3" fmla="*/ 2705515 w 5830645"/>
                <a:gd name="connsiteY3" fmla="*/ 1111893 h 1296985"/>
                <a:gd name="connsiteX4" fmla="*/ 2706037 w 5830645"/>
                <a:gd name="connsiteY4" fmla="*/ 1111670 h 1296985"/>
                <a:gd name="connsiteX5" fmla="*/ 0 w 5830645"/>
                <a:gd name="connsiteY5" fmla="*/ 0 h 1296985"/>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706037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2456656 w 5830645"/>
                <a:gd name="connsiteY5" fmla="*/ 996875 h 1111893"/>
                <a:gd name="connsiteX6" fmla="*/ 0 w 5830645"/>
                <a:gd name="connsiteY6"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670868 w 5830645"/>
                <a:gd name="connsiteY4" fmla="*/ 1103448 h 1111893"/>
                <a:gd name="connsiteX5" fmla="*/ 0 w 5830645"/>
                <a:gd name="connsiteY5" fmla="*/ 0 h 1111893"/>
                <a:gd name="connsiteX0" fmla="*/ 0 w 5830645"/>
                <a:gd name="connsiteY0" fmla="*/ 0 h 1176602"/>
                <a:gd name="connsiteX1" fmla="*/ 5830645 w 5830645"/>
                <a:gd name="connsiteY1" fmla="*/ 0 h 1176602"/>
                <a:gd name="connsiteX2" fmla="*/ 3195021 w 5830645"/>
                <a:gd name="connsiteY2" fmla="*/ 1108037 h 1176602"/>
                <a:gd name="connsiteX3" fmla="*/ 2705515 w 5830645"/>
                <a:gd name="connsiteY3" fmla="*/ 1111893 h 1176602"/>
                <a:gd name="connsiteX4" fmla="*/ 2670868 w 5830645"/>
                <a:gd name="connsiteY4" fmla="*/ 1103448 h 1176602"/>
                <a:gd name="connsiteX5" fmla="*/ 0 w 5830645"/>
                <a:gd name="connsiteY5" fmla="*/ 0 h 1176602"/>
                <a:gd name="connsiteX0" fmla="*/ 0 w 5830645"/>
                <a:gd name="connsiteY0" fmla="*/ 0 h 1289487"/>
                <a:gd name="connsiteX1" fmla="*/ 5830645 w 5830645"/>
                <a:gd name="connsiteY1" fmla="*/ 0 h 1289487"/>
                <a:gd name="connsiteX2" fmla="*/ 3195021 w 5830645"/>
                <a:gd name="connsiteY2" fmla="*/ 1108037 h 1289487"/>
                <a:gd name="connsiteX3" fmla="*/ 2705515 w 5830645"/>
                <a:gd name="connsiteY3" fmla="*/ 1111893 h 1289487"/>
                <a:gd name="connsiteX4" fmla="*/ 2856306 w 5830645"/>
                <a:gd name="connsiteY4" fmla="*/ 949982 h 1289487"/>
                <a:gd name="connsiteX5" fmla="*/ 2670868 w 5830645"/>
                <a:gd name="connsiteY5" fmla="*/ 1103448 h 1289487"/>
                <a:gd name="connsiteX6" fmla="*/ 0 w 5830645"/>
                <a:gd name="connsiteY6" fmla="*/ 0 h 1289487"/>
                <a:gd name="connsiteX0" fmla="*/ 0 w 5830645"/>
                <a:gd name="connsiteY0" fmla="*/ 0 h 1288763"/>
                <a:gd name="connsiteX1" fmla="*/ 5830645 w 5830645"/>
                <a:gd name="connsiteY1" fmla="*/ 0 h 1288763"/>
                <a:gd name="connsiteX2" fmla="*/ 3195021 w 5830645"/>
                <a:gd name="connsiteY2" fmla="*/ 1108037 h 1288763"/>
                <a:gd name="connsiteX3" fmla="*/ 2705515 w 5830645"/>
                <a:gd name="connsiteY3" fmla="*/ 1111893 h 1288763"/>
                <a:gd name="connsiteX4" fmla="*/ 2670868 w 5830645"/>
                <a:gd name="connsiteY4" fmla="*/ 1103448 h 1288763"/>
                <a:gd name="connsiteX5" fmla="*/ 0 w 5830645"/>
                <a:gd name="connsiteY5" fmla="*/ 0 h 1288763"/>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235"/>
                <a:gd name="connsiteX1" fmla="*/ 5830645 w 5830645"/>
                <a:gd name="connsiteY1" fmla="*/ 0 h 1387235"/>
                <a:gd name="connsiteX2" fmla="*/ 3195021 w 5830645"/>
                <a:gd name="connsiteY2" fmla="*/ 1108037 h 1387235"/>
                <a:gd name="connsiteX3" fmla="*/ 2670868 w 5830645"/>
                <a:gd name="connsiteY3" fmla="*/ 1202562 h 1387235"/>
                <a:gd name="connsiteX4" fmla="*/ 0 w 5830645"/>
                <a:gd name="connsiteY4" fmla="*/ 0 h 1387235"/>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0 w 5830645"/>
                <a:gd name="connsiteY4" fmla="*/ 0 h 1316897"/>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2670868 w 5830645"/>
                <a:gd name="connsiteY4" fmla="*/ 1129025 h 1316897"/>
                <a:gd name="connsiteX5" fmla="*/ 0 w 5830645"/>
                <a:gd name="connsiteY5" fmla="*/ 0 h 131689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2670868 w 5830645"/>
                <a:gd name="connsiteY5" fmla="*/ 1129025 h 1297807"/>
                <a:gd name="connsiteX6" fmla="*/ 0 w 5830645"/>
                <a:gd name="connsiteY6"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522367 w 6353012"/>
                <a:gd name="connsiteY0" fmla="*/ 0 h 1323290"/>
                <a:gd name="connsiteX1" fmla="*/ 6353012 w 6353012"/>
                <a:gd name="connsiteY1" fmla="*/ 0 h 1323290"/>
                <a:gd name="connsiteX2" fmla="*/ 3717388 w 6353012"/>
                <a:gd name="connsiteY2" fmla="*/ 1108037 h 1323290"/>
                <a:gd name="connsiteX3" fmla="*/ 3218813 w 6353012"/>
                <a:gd name="connsiteY3" fmla="*/ 1138617 h 1323290"/>
                <a:gd name="connsiteX4" fmla="*/ 522367 w 6353012"/>
                <a:gd name="connsiteY4" fmla="*/ 0 h 1323290"/>
                <a:gd name="connsiteX0" fmla="*/ 0 w 5830645"/>
                <a:gd name="connsiteY0" fmla="*/ 0 h 1323290"/>
                <a:gd name="connsiteX1" fmla="*/ 5830645 w 5830645"/>
                <a:gd name="connsiteY1" fmla="*/ 0 h 1323290"/>
                <a:gd name="connsiteX2" fmla="*/ 3195021 w 5830645"/>
                <a:gd name="connsiteY2" fmla="*/ 1108037 h 1323290"/>
                <a:gd name="connsiteX3" fmla="*/ 2696446 w 5830645"/>
                <a:gd name="connsiteY3" fmla="*/ 1138617 h 1323290"/>
                <a:gd name="connsiteX4" fmla="*/ 0 w 5830645"/>
                <a:gd name="connsiteY4" fmla="*/ 0 h 1323290"/>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0 w 5830645"/>
                <a:gd name="connsiteY4" fmla="*/ 0 h 129780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965374"/>
                <a:gd name="connsiteX1" fmla="*/ 5830645 w 5830645"/>
                <a:gd name="connsiteY1" fmla="*/ 0 h 1965374"/>
                <a:gd name="connsiteX2" fmla="*/ 3195021 w 5830645"/>
                <a:gd name="connsiteY2" fmla="*/ 1108037 h 1965374"/>
                <a:gd name="connsiteX3" fmla="*/ 2696446 w 5830645"/>
                <a:gd name="connsiteY3" fmla="*/ 1138617 h 1965374"/>
                <a:gd name="connsiteX4" fmla="*/ 0 w 5830645"/>
                <a:gd name="connsiteY4" fmla="*/ 0 h 1965374"/>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607242"/>
                <a:gd name="connsiteX1" fmla="*/ 5830645 w 5830645"/>
                <a:gd name="connsiteY1" fmla="*/ 0 h 1607242"/>
                <a:gd name="connsiteX2" fmla="*/ 3195021 w 5830645"/>
                <a:gd name="connsiteY2" fmla="*/ 1108037 h 1607242"/>
                <a:gd name="connsiteX3" fmla="*/ 2959624 w 5830645"/>
                <a:gd name="connsiteY3" fmla="*/ 1602145 h 1607242"/>
                <a:gd name="connsiteX4" fmla="*/ 2696446 w 5830645"/>
                <a:gd name="connsiteY4" fmla="*/ 1138617 h 1607242"/>
                <a:gd name="connsiteX5" fmla="*/ 0 w 5830645"/>
                <a:gd name="connsiteY5" fmla="*/ 0 h 1607242"/>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602145 h 1861876"/>
                <a:gd name="connsiteX4" fmla="*/ 2959624 w 5830645"/>
                <a:gd name="connsiteY4" fmla="*/ 1861876 h 1861876"/>
                <a:gd name="connsiteX5" fmla="*/ 2696446 w 5830645"/>
                <a:gd name="connsiteY5" fmla="*/ 1138617 h 1861876"/>
                <a:gd name="connsiteX6" fmla="*/ 0 w 5830645"/>
                <a:gd name="connsiteY6"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987516"/>
                <a:gd name="connsiteX1" fmla="*/ 5830645 w 5830645"/>
                <a:gd name="connsiteY1" fmla="*/ 0 h 1987516"/>
                <a:gd name="connsiteX2" fmla="*/ 3195021 w 5830645"/>
                <a:gd name="connsiteY2" fmla="*/ 1108037 h 1987516"/>
                <a:gd name="connsiteX3" fmla="*/ 2959624 w 5830645"/>
                <a:gd name="connsiteY3" fmla="*/ 1861876 h 1987516"/>
                <a:gd name="connsiteX4" fmla="*/ 2779009 w 5830645"/>
                <a:gd name="connsiteY4" fmla="*/ 1511803 h 1987516"/>
                <a:gd name="connsiteX5" fmla="*/ 2696446 w 5830645"/>
                <a:gd name="connsiteY5" fmla="*/ 1138617 h 1987516"/>
                <a:gd name="connsiteX6" fmla="*/ 0 w 5830645"/>
                <a:gd name="connsiteY6" fmla="*/ 0 h 1987516"/>
                <a:gd name="connsiteX0" fmla="*/ 0 w 5830645"/>
                <a:gd name="connsiteY0" fmla="*/ 0 h 1866973"/>
                <a:gd name="connsiteX1" fmla="*/ 5830645 w 5830645"/>
                <a:gd name="connsiteY1" fmla="*/ 0 h 1866973"/>
                <a:gd name="connsiteX2" fmla="*/ 3195021 w 5830645"/>
                <a:gd name="connsiteY2" fmla="*/ 1108037 h 1866973"/>
                <a:gd name="connsiteX3" fmla="*/ 2959624 w 5830645"/>
                <a:gd name="connsiteY3" fmla="*/ 1861876 h 1866973"/>
                <a:gd name="connsiteX4" fmla="*/ 2696446 w 5830645"/>
                <a:gd name="connsiteY4" fmla="*/ 1138617 h 1866973"/>
                <a:gd name="connsiteX5" fmla="*/ 0 w 5830645"/>
                <a:gd name="connsiteY5" fmla="*/ 0 h 1866973"/>
                <a:gd name="connsiteX0" fmla="*/ 0 w 5830645"/>
                <a:gd name="connsiteY0" fmla="*/ 0 h 1619156"/>
                <a:gd name="connsiteX1" fmla="*/ 5830645 w 5830645"/>
                <a:gd name="connsiteY1" fmla="*/ 0 h 1619156"/>
                <a:gd name="connsiteX2" fmla="*/ 3195021 w 5830645"/>
                <a:gd name="connsiteY2" fmla="*/ 1108037 h 1619156"/>
                <a:gd name="connsiteX3" fmla="*/ 2677289 w 5830645"/>
                <a:gd name="connsiteY3" fmla="*/ 1614059 h 1619156"/>
                <a:gd name="connsiteX4" fmla="*/ 2696446 w 5830645"/>
                <a:gd name="connsiteY4" fmla="*/ 1138617 h 1619156"/>
                <a:gd name="connsiteX5" fmla="*/ 0 w 5830645"/>
                <a:gd name="connsiteY5" fmla="*/ 0 h 1619156"/>
                <a:gd name="connsiteX0" fmla="*/ 0 w 5830645"/>
                <a:gd name="connsiteY0" fmla="*/ 0 h 1873360"/>
                <a:gd name="connsiteX1" fmla="*/ 5830645 w 5830645"/>
                <a:gd name="connsiteY1" fmla="*/ 0 h 1873360"/>
                <a:gd name="connsiteX2" fmla="*/ 3195021 w 5830645"/>
                <a:gd name="connsiteY2" fmla="*/ 1108037 h 1873360"/>
                <a:gd name="connsiteX3" fmla="*/ 2677289 w 5830645"/>
                <a:gd name="connsiteY3" fmla="*/ 1614059 h 1873360"/>
                <a:gd name="connsiteX4" fmla="*/ 2970912 w 5830645"/>
                <a:gd name="connsiteY4" fmla="*/ 1794120 h 1873360"/>
                <a:gd name="connsiteX5" fmla="*/ 2696446 w 5830645"/>
                <a:gd name="connsiteY5" fmla="*/ 1138617 h 1873360"/>
                <a:gd name="connsiteX6" fmla="*/ 0 w 5830645"/>
                <a:gd name="connsiteY6" fmla="*/ 0 h 187336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840308"/>
                <a:gd name="connsiteX1" fmla="*/ 5830645 w 5830645"/>
                <a:gd name="connsiteY1" fmla="*/ 0 h 1840308"/>
                <a:gd name="connsiteX2" fmla="*/ 3195021 w 5830645"/>
                <a:gd name="connsiteY2" fmla="*/ 110803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460643 w 5830645"/>
                <a:gd name="connsiteY3" fmla="*/ 716848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182 w 5830645"/>
                <a:gd name="connsiteY2" fmla="*/ 1174114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045 w 5830645"/>
                <a:gd name="connsiteY2" fmla="*/ 117450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900 w 5830645"/>
                <a:gd name="connsiteY6" fmla="*/ 756684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485755 w 5830645"/>
                <a:gd name="connsiteY5" fmla="*/ 756937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993 w 5830645"/>
                <a:gd name="connsiteY2" fmla="*/ 1149084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854 w 5830645"/>
                <a:gd name="connsiteY2" fmla="*/ 1149468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755 w 5830645"/>
                <a:gd name="connsiteY3" fmla="*/ 756937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610 w 5830645"/>
                <a:gd name="connsiteY3" fmla="*/ 757190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194509 w 5830645"/>
                <a:gd name="connsiteY3" fmla="*/ 1028081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0109 w 5830645"/>
                <a:gd name="connsiteY2" fmla="*/ 111854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0109 w 5830645"/>
                <a:gd name="connsiteY2" fmla="*/ 1118546 h 1840308"/>
                <a:gd name="connsiteX3" fmla="*/ 3284940 w 5830645"/>
                <a:gd name="connsiteY3" fmla="*/ 1138649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2792592 w 5830645"/>
                <a:gd name="connsiteY5" fmla="*/ 1138649 h 1840308"/>
                <a:gd name="connsiteX6" fmla="*/ 0 w 5830645"/>
                <a:gd name="connsiteY6" fmla="*/ 0 h 1840308"/>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0 w 5830645"/>
                <a:gd name="connsiteY5"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2717233 w 5830645"/>
                <a:gd name="connsiteY5" fmla="*/ 1138649 h 1794125"/>
                <a:gd name="connsiteX6" fmla="*/ 0 w 5830645"/>
                <a:gd name="connsiteY6"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17233 w 5830645"/>
                <a:gd name="connsiteY4" fmla="*/ 1138649 h 1794125"/>
                <a:gd name="connsiteX5" fmla="*/ 0 w 5830645"/>
                <a:gd name="connsiteY5" fmla="*/ 0 h 1794125"/>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518902 w 6349547"/>
                <a:gd name="connsiteY0" fmla="*/ 0 h 1798308"/>
                <a:gd name="connsiteX1" fmla="*/ 6349547 w 6349547"/>
                <a:gd name="connsiteY1" fmla="*/ 0 h 1798308"/>
                <a:gd name="connsiteX2" fmla="*/ 3803842 w 6349547"/>
                <a:gd name="connsiteY2" fmla="*/ 1138649 h 1798308"/>
                <a:gd name="connsiteX3" fmla="*/ 3489814 w 6349547"/>
                <a:gd name="connsiteY3" fmla="*/ 1794120 h 1798308"/>
                <a:gd name="connsiteX4" fmla="*/ 3271302 w 6349547"/>
                <a:gd name="connsiteY4" fmla="*/ 1163779 h 1798308"/>
                <a:gd name="connsiteX5" fmla="*/ 3236135 w 6349547"/>
                <a:gd name="connsiteY5" fmla="*/ 1138649 h 1798308"/>
                <a:gd name="connsiteX6" fmla="*/ 518902 w 6349547"/>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546534 w 6377179"/>
                <a:gd name="connsiteY0" fmla="*/ 0 h 1798308"/>
                <a:gd name="connsiteX1" fmla="*/ 6377179 w 6377179"/>
                <a:gd name="connsiteY1" fmla="*/ 0 h 1798308"/>
                <a:gd name="connsiteX2" fmla="*/ 3831474 w 6377179"/>
                <a:gd name="connsiteY2" fmla="*/ 1138649 h 1798308"/>
                <a:gd name="connsiteX3" fmla="*/ 3517446 w 6377179"/>
                <a:gd name="connsiteY3" fmla="*/ 1794120 h 1798308"/>
                <a:gd name="connsiteX4" fmla="*/ 3298934 w 6377179"/>
                <a:gd name="connsiteY4" fmla="*/ 1163779 h 1798308"/>
                <a:gd name="connsiteX5" fmla="*/ 3097976 w 6377179"/>
                <a:gd name="connsiteY5" fmla="*/ 1068287 h 1798308"/>
                <a:gd name="connsiteX6" fmla="*/ 546534 w 6377179"/>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0 w 5830645"/>
                <a:gd name="connsiteY5" fmla="*/ 0 h 1798308"/>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34"/>
                <a:gd name="connsiteX1" fmla="*/ 5830645 w 5830645"/>
                <a:gd name="connsiteY1" fmla="*/ 0 h 1855034"/>
                <a:gd name="connsiteX2" fmla="*/ 3284940 w 5830645"/>
                <a:gd name="connsiteY2" fmla="*/ 1138649 h 1855034"/>
                <a:gd name="connsiteX3" fmla="*/ 3051172 w 5830645"/>
                <a:gd name="connsiteY3" fmla="*/ 1855029 h 1855034"/>
                <a:gd name="connsiteX4" fmla="*/ 2752400 w 5830645"/>
                <a:gd name="connsiteY4" fmla="*/ 1163779 h 1855034"/>
                <a:gd name="connsiteX5" fmla="*/ 0 w 5830645"/>
                <a:gd name="connsiteY5" fmla="*/ 0 h 1855034"/>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2033524"/>
                <a:gd name="connsiteX1" fmla="*/ 5830645 w 5830645"/>
                <a:gd name="connsiteY1" fmla="*/ 0 h 2033524"/>
                <a:gd name="connsiteX2" fmla="*/ 3284940 w 5830645"/>
                <a:gd name="connsiteY2" fmla="*/ 1138649 h 2033524"/>
                <a:gd name="connsiteX3" fmla="*/ 3051172 w 5830645"/>
                <a:gd name="connsiteY3" fmla="*/ 1855029 h 2033524"/>
                <a:gd name="connsiteX4" fmla="*/ 3048813 w 5830645"/>
                <a:gd name="connsiteY4" fmla="*/ 1857347 h 2033524"/>
                <a:gd name="connsiteX5" fmla="*/ 2752400 w 5830645"/>
                <a:gd name="connsiteY5" fmla="*/ 1163779 h 2033524"/>
                <a:gd name="connsiteX6" fmla="*/ 0 w 5830645"/>
                <a:gd name="connsiteY6" fmla="*/ 0 h 2033524"/>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520928 w 5830645"/>
                <a:gd name="connsiteY3" fmla="*/ 1495890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666 w 5830645"/>
                <a:gd name="connsiteY2" fmla="*/ 1204767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6732"/>
                <a:gd name="connsiteX1" fmla="*/ 5830645 w 5830645"/>
                <a:gd name="connsiteY1" fmla="*/ 0 h 1916732"/>
                <a:gd name="connsiteX2" fmla="*/ 3284666 w 5830645"/>
                <a:gd name="connsiteY2" fmla="*/ 1204767 h 1916732"/>
                <a:gd name="connsiteX3" fmla="*/ 3249772 w 5830645"/>
                <a:gd name="connsiteY3" fmla="*/ 1229116 h 1916732"/>
                <a:gd name="connsiteX4" fmla="*/ 3051045 w 5830645"/>
                <a:gd name="connsiteY4" fmla="*/ 1915959 h 1916732"/>
                <a:gd name="connsiteX5" fmla="*/ 2752285 w 5830645"/>
                <a:gd name="connsiteY5" fmla="*/ 1224478 h 1916732"/>
                <a:gd name="connsiteX6" fmla="*/ 0 w 5830645"/>
                <a:gd name="connsiteY6" fmla="*/ 0 h 1916732"/>
                <a:gd name="connsiteX0" fmla="*/ 0 w 5830645"/>
                <a:gd name="connsiteY0" fmla="*/ 0 h 1917569"/>
                <a:gd name="connsiteX1" fmla="*/ 5830645 w 5830645"/>
                <a:gd name="connsiteY1" fmla="*/ 0 h 1917569"/>
                <a:gd name="connsiteX2" fmla="*/ 3284666 w 5830645"/>
                <a:gd name="connsiteY2" fmla="*/ 1204767 h 1917569"/>
                <a:gd name="connsiteX3" fmla="*/ 3249772 w 5830645"/>
                <a:gd name="connsiteY3" fmla="*/ 1229116 h 1917569"/>
                <a:gd name="connsiteX4" fmla="*/ 3244748 w 5830645"/>
                <a:gd name="connsiteY4" fmla="*/ 1234140 h 1917569"/>
                <a:gd name="connsiteX5" fmla="*/ 3051045 w 5830645"/>
                <a:gd name="connsiteY5" fmla="*/ 1915959 h 1917569"/>
                <a:gd name="connsiteX6" fmla="*/ 2752285 w 5830645"/>
                <a:gd name="connsiteY6" fmla="*/ 1224478 h 1917569"/>
                <a:gd name="connsiteX7" fmla="*/ 0 w 5830645"/>
                <a:gd name="connsiteY7"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2029878"/>
                <a:gd name="connsiteX1" fmla="*/ 5830645 w 5830645"/>
                <a:gd name="connsiteY1" fmla="*/ 0 h 2029878"/>
                <a:gd name="connsiteX2" fmla="*/ 3249772 w 5830645"/>
                <a:gd name="connsiteY2" fmla="*/ 1229116 h 2029878"/>
                <a:gd name="connsiteX3" fmla="*/ 3244748 w 5830645"/>
                <a:gd name="connsiteY3" fmla="*/ 1234140 h 2029878"/>
                <a:gd name="connsiteX4" fmla="*/ 3051045 w 5830645"/>
                <a:gd name="connsiteY4" fmla="*/ 1915959 h 2029878"/>
                <a:gd name="connsiteX5" fmla="*/ 3048813 w 5830645"/>
                <a:gd name="connsiteY5" fmla="*/ 1741751 h 2029878"/>
                <a:gd name="connsiteX6" fmla="*/ 2752285 w 5830645"/>
                <a:gd name="connsiteY6" fmla="*/ 1224478 h 2029878"/>
                <a:gd name="connsiteX7" fmla="*/ 0 w 5830645"/>
                <a:gd name="connsiteY7" fmla="*/ 0 h 2029878"/>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6599"/>
                <a:gd name="connsiteX1" fmla="*/ 5830645 w 5830645"/>
                <a:gd name="connsiteY1" fmla="*/ 0 h 1916599"/>
                <a:gd name="connsiteX2" fmla="*/ 3249772 w 5830645"/>
                <a:gd name="connsiteY2" fmla="*/ 1229116 h 1916599"/>
                <a:gd name="connsiteX3" fmla="*/ 3244748 w 5830645"/>
                <a:gd name="connsiteY3" fmla="*/ 1234140 h 1916599"/>
                <a:gd name="connsiteX4" fmla="*/ 3050918 w 5830645"/>
                <a:gd name="connsiteY4" fmla="*/ 1916599 h 1916599"/>
                <a:gd name="connsiteX5" fmla="*/ 2752285 w 5830645"/>
                <a:gd name="connsiteY5" fmla="*/ 1224478 h 1916599"/>
                <a:gd name="connsiteX6" fmla="*/ 0 w 5830645"/>
                <a:gd name="connsiteY6" fmla="*/ 0 h 1916599"/>
                <a:gd name="connsiteX0" fmla="*/ 0 w 5830645"/>
                <a:gd name="connsiteY0" fmla="*/ 0 h 1916599"/>
                <a:gd name="connsiteX1" fmla="*/ 5830645 w 5830645"/>
                <a:gd name="connsiteY1" fmla="*/ 0 h 1916599"/>
                <a:gd name="connsiteX2" fmla="*/ 3305035 w 5830645"/>
                <a:gd name="connsiteY2" fmla="*/ 1209010 h 1916599"/>
                <a:gd name="connsiteX3" fmla="*/ 3249772 w 5830645"/>
                <a:gd name="connsiteY3" fmla="*/ 1229116 h 1916599"/>
                <a:gd name="connsiteX4" fmla="*/ 3244748 w 5830645"/>
                <a:gd name="connsiteY4" fmla="*/ 1234140 h 1916599"/>
                <a:gd name="connsiteX5" fmla="*/ 3050918 w 5830645"/>
                <a:gd name="connsiteY5" fmla="*/ 1916599 h 1916599"/>
                <a:gd name="connsiteX6" fmla="*/ 2752285 w 5830645"/>
                <a:gd name="connsiteY6" fmla="*/ 1224478 h 1916599"/>
                <a:gd name="connsiteX7" fmla="*/ 0 w 5830645"/>
                <a:gd name="connsiteY7" fmla="*/ 0 h 1916599"/>
                <a:gd name="connsiteX0" fmla="*/ 0 w 5830645"/>
                <a:gd name="connsiteY0" fmla="*/ 0 h 1917372"/>
                <a:gd name="connsiteX1" fmla="*/ 5830645 w 5830645"/>
                <a:gd name="connsiteY1" fmla="*/ 0 h 1917372"/>
                <a:gd name="connsiteX2" fmla="*/ 3305035 w 5830645"/>
                <a:gd name="connsiteY2" fmla="*/ 1209010 h 1917372"/>
                <a:gd name="connsiteX3" fmla="*/ 3249772 w 5830645"/>
                <a:gd name="connsiteY3" fmla="*/ 1229116 h 1917372"/>
                <a:gd name="connsiteX4" fmla="*/ 3050918 w 5830645"/>
                <a:gd name="connsiteY4" fmla="*/ 1916599 h 1917372"/>
                <a:gd name="connsiteX5" fmla="*/ 2752285 w 5830645"/>
                <a:gd name="connsiteY5" fmla="*/ 1224478 h 1917372"/>
                <a:gd name="connsiteX6" fmla="*/ 0 w 5830645"/>
                <a:gd name="connsiteY6" fmla="*/ 0 h 1917372"/>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4897 w 5830645"/>
                <a:gd name="connsiteY2" fmla="*/ 1209413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244748 w 5925857"/>
                <a:gd name="connsiteY3" fmla="*/ 1209010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44748 w 5925857"/>
                <a:gd name="connsiteY2" fmla="*/ 1209010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254795 w 5925857"/>
                <a:gd name="connsiteY3" fmla="*/ 1219062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795 w 5925857"/>
                <a:gd name="connsiteY5" fmla="*/ 122911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659 w 5925857"/>
                <a:gd name="connsiteY5" fmla="*/ 122952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284939 w 5925857"/>
                <a:gd name="connsiteY3" fmla="*/ 119393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2988388 w 5925857"/>
                <a:gd name="connsiteY3" fmla="*/ 1128994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442 w 5925857"/>
                <a:gd name="connsiteY2" fmla="*/ 1189302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308 w 5925857"/>
                <a:gd name="connsiteY2" fmla="*/ 118969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209308 w 5925857"/>
                <a:gd name="connsiteY3" fmla="*/ 1189699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2027742"/>
                <a:gd name="connsiteX1" fmla="*/ 5925857 w 5925857"/>
                <a:gd name="connsiteY1" fmla="*/ 0 h 2027742"/>
                <a:gd name="connsiteX2" fmla="*/ 3259819 w 5925857"/>
                <a:gd name="connsiteY2" fmla="*/ 1173829 h 2027742"/>
                <a:gd name="connsiteX3" fmla="*/ 3058861 w 5925857"/>
                <a:gd name="connsiteY3" fmla="*/ 1887500 h 2027742"/>
                <a:gd name="connsiteX4" fmla="*/ 3050791 w 5925857"/>
                <a:gd name="connsiteY4" fmla="*/ 1917238 h 2027742"/>
                <a:gd name="connsiteX5" fmla="*/ 2752285 w 5925857"/>
                <a:gd name="connsiteY5" fmla="*/ 1224478 h 2027742"/>
                <a:gd name="connsiteX6" fmla="*/ 0 w 5925857"/>
                <a:gd name="connsiteY6" fmla="*/ 0 h 2027742"/>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2727279 w 5925857"/>
                <a:gd name="connsiteY5" fmla="*/ 1214036 h 1946832"/>
                <a:gd name="connsiteX6" fmla="*/ 0 w 5925857"/>
                <a:gd name="connsiteY6" fmla="*/ 0 h 1946832"/>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6057464"/>
                <a:gd name="connsiteY0" fmla="*/ 2103 h 1912013"/>
                <a:gd name="connsiteX1" fmla="*/ 5925857 w 6057464"/>
                <a:gd name="connsiteY1" fmla="*/ 2103 h 1912013"/>
                <a:gd name="connsiteX2" fmla="*/ 6057464 w 6057464"/>
                <a:gd name="connsiteY2" fmla="*/ 0 h 1912013"/>
                <a:gd name="connsiteX3" fmla="*/ 3259819 w 6057464"/>
                <a:gd name="connsiteY3" fmla="*/ 1175932 h 1912013"/>
                <a:gd name="connsiteX4" fmla="*/ 3058861 w 6057464"/>
                <a:gd name="connsiteY4" fmla="*/ 1889603 h 1912013"/>
                <a:gd name="connsiteX5" fmla="*/ 2727279 w 6057464"/>
                <a:gd name="connsiteY5" fmla="*/ 1216139 h 1912013"/>
                <a:gd name="connsiteX6" fmla="*/ 0 w 6057464"/>
                <a:gd name="connsiteY6" fmla="*/ 2103 h 1912013"/>
                <a:gd name="connsiteX0" fmla="*/ 0 w 5939575"/>
                <a:gd name="connsiteY0" fmla="*/ 0 h 1909910"/>
                <a:gd name="connsiteX1" fmla="*/ 5925857 w 5939575"/>
                <a:gd name="connsiteY1" fmla="*/ 0 h 1909910"/>
                <a:gd name="connsiteX2" fmla="*/ 5939575 w 5939575"/>
                <a:gd name="connsiteY2" fmla="*/ 78135 h 1909910"/>
                <a:gd name="connsiteX3" fmla="*/ 3259819 w 5939575"/>
                <a:gd name="connsiteY3" fmla="*/ 1173829 h 1909910"/>
                <a:gd name="connsiteX4" fmla="*/ 3058861 w 5939575"/>
                <a:gd name="connsiteY4" fmla="*/ 1887500 h 1909910"/>
                <a:gd name="connsiteX5" fmla="*/ 2727279 w 5939575"/>
                <a:gd name="connsiteY5" fmla="*/ 1214036 h 1909910"/>
                <a:gd name="connsiteX6" fmla="*/ 0 w 5939575"/>
                <a:gd name="connsiteY6"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611"/>
                <a:gd name="connsiteY0" fmla="*/ 0 h 1909910"/>
                <a:gd name="connsiteX1" fmla="*/ 5925611 w 5925611"/>
                <a:gd name="connsiteY1" fmla="*/ 0 h 1909910"/>
                <a:gd name="connsiteX2" fmla="*/ 3259819 w 5925611"/>
                <a:gd name="connsiteY2" fmla="*/ 1173829 h 1909910"/>
                <a:gd name="connsiteX3" fmla="*/ 3058861 w 5925611"/>
                <a:gd name="connsiteY3" fmla="*/ 1887500 h 1909910"/>
                <a:gd name="connsiteX4" fmla="*/ 2727279 w 5925611"/>
                <a:gd name="connsiteY4" fmla="*/ 1214036 h 1909910"/>
                <a:gd name="connsiteX5" fmla="*/ 0 w 5925611"/>
                <a:gd name="connsiteY5" fmla="*/ 0 h 1909910"/>
                <a:gd name="connsiteX0" fmla="*/ 0 w 5925365"/>
                <a:gd name="connsiteY0" fmla="*/ 0 h 1909910"/>
                <a:gd name="connsiteX1" fmla="*/ 5925365 w 5925365"/>
                <a:gd name="connsiteY1" fmla="*/ 64189 h 1909910"/>
                <a:gd name="connsiteX2" fmla="*/ 3259819 w 5925365"/>
                <a:gd name="connsiteY2" fmla="*/ 1173829 h 1909910"/>
                <a:gd name="connsiteX3" fmla="*/ 3058861 w 5925365"/>
                <a:gd name="connsiteY3" fmla="*/ 1887500 h 1909910"/>
                <a:gd name="connsiteX4" fmla="*/ 2727279 w 5925365"/>
                <a:gd name="connsiteY4" fmla="*/ 1214036 h 1909910"/>
                <a:gd name="connsiteX5" fmla="*/ 0 w 5925365"/>
                <a:gd name="connsiteY5" fmla="*/ 0 h 1909910"/>
                <a:gd name="connsiteX0" fmla="*/ 0 w 5925365"/>
                <a:gd name="connsiteY0" fmla="*/ 1 h 1845721"/>
                <a:gd name="connsiteX1" fmla="*/ 5925365 w 5925365"/>
                <a:gd name="connsiteY1" fmla="*/ 0 h 1845721"/>
                <a:gd name="connsiteX2" fmla="*/ 3259819 w 5925365"/>
                <a:gd name="connsiteY2" fmla="*/ 110964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684 w 5925365"/>
                <a:gd name="connsiteY2" fmla="*/ 111001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549 w 5925365"/>
                <a:gd name="connsiteY2" fmla="*/ 111038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941016"/>
                <a:gd name="connsiteX1" fmla="*/ 5925365 w 5925365"/>
                <a:gd name="connsiteY1" fmla="*/ 0 h 1941016"/>
                <a:gd name="connsiteX2" fmla="*/ 3259549 w 5925365"/>
                <a:gd name="connsiteY2" fmla="*/ 1110380 h 1941016"/>
                <a:gd name="connsiteX3" fmla="*/ 3058861 w 5925365"/>
                <a:gd name="connsiteY3" fmla="*/ 1823311 h 1941016"/>
                <a:gd name="connsiteX4" fmla="*/ 2838483 w 5925365"/>
                <a:gd name="connsiteY4" fmla="*/ 1816609 h 1941016"/>
                <a:gd name="connsiteX5" fmla="*/ 2727279 w 5925365"/>
                <a:gd name="connsiteY5" fmla="*/ 1149847 h 1941016"/>
                <a:gd name="connsiteX6" fmla="*/ 0 w 5925365"/>
                <a:gd name="connsiteY6" fmla="*/ 1 h 1941016"/>
                <a:gd name="connsiteX0" fmla="*/ 0 w 5925365"/>
                <a:gd name="connsiteY0" fmla="*/ 1 h 1829889"/>
                <a:gd name="connsiteX1" fmla="*/ 5925365 w 5925365"/>
                <a:gd name="connsiteY1" fmla="*/ 0 h 1829889"/>
                <a:gd name="connsiteX2" fmla="*/ 3259549 w 5925365"/>
                <a:gd name="connsiteY2" fmla="*/ 1110380 h 1829889"/>
                <a:gd name="connsiteX3" fmla="*/ 3058861 w 5925365"/>
                <a:gd name="connsiteY3" fmla="*/ 1823311 h 1829889"/>
                <a:gd name="connsiteX4" fmla="*/ 2727279 w 5925365"/>
                <a:gd name="connsiteY4" fmla="*/ 1149847 h 1829889"/>
                <a:gd name="connsiteX5" fmla="*/ 0 w 5925365"/>
                <a:gd name="connsiteY5" fmla="*/ 1 h 1829889"/>
                <a:gd name="connsiteX0" fmla="*/ 0 w 5925365"/>
                <a:gd name="connsiteY0" fmla="*/ 1 h 1830497"/>
                <a:gd name="connsiteX1" fmla="*/ 5925365 w 5925365"/>
                <a:gd name="connsiteY1" fmla="*/ 0 h 1830497"/>
                <a:gd name="connsiteX2" fmla="*/ 3259549 w 5925365"/>
                <a:gd name="connsiteY2" fmla="*/ 1110380 h 1830497"/>
                <a:gd name="connsiteX3" fmla="*/ 3058734 w 5925365"/>
                <a:gd name="connsiteY3" fmla="*/ 1823919 h 1830497"/>
                <a:gd name="connsiteX4" fmla="*/ 2727279 w 5925365"/>
                <a:gd name="connsiteY4" fmla="*/ 1149847 h 1830497"/>
                <a:gd name="connsiteX5" fmla="*/ 0 w 5925365"/>
                <a:gd name="connsiteY5" fmla="*/ 1 h 1830497"/>
                <a:gd name="connsiteX0" fmla="*/ 0 w 5925365"/>
                <a:gd name="connsiteY0" fmla="*/ 1 h 1879250"/>
                <a:gd name="connsiteX1" fmla="*/ 5925365 w 5925365"/>
                <a:gd name="connsiteY1" fmla="*/ 0 h 1879250"/>
                <a:gd name="connsiteX2" fmla="*/ 3259549 w 5925365"/>
                <a:gd name="connsiteY2" fmla="*/ 1110380 h 1879250"/>
                <a:gd name="connsiteX3" fmla="*/ 3058734 w 5925365"/>
                <a:gd name="connsiteY3" fmla="*/ 1823919 h 1879250"/>
                <a:gd name="connsiteX4" fmla="*/ 2727279 w 5925365"/>
                <a:gd name="connsiteY4" fmla="*/ 1149847 h 1879250"/>
                <a:gd name="connsiteX5" fmla="*/ 0 w 5925365"/>
                <a:gd name="connsiteY5" fmla="*/ 1 h 1879250"/>
                <a:gd name="connsiteX0" fmla="*/ 0 w 5925365"/>
                <a:gd name="connsiteY0" fmla="*/ 1 h 1942515"/>
                <a:gd name="connsiteX1" fmla="*/ 5925365 w 5925365"/>
                <a:gd name="connsiteY1" fmla="*/ 0 h 1942515"/>
                <a:gd name="connsiteX2" fmla="*/ 3259549 w 5925365"/>
                <a:gd name="connsiteY2" fmla="*/ 1110380 h 1942515"/>
                <a:gd name="connsiteX3" fmla="*/ 3058734 w 5925365"/>
                <a:gd name="connsiteY3" fmla="*/ 1823919 h 1942515"/>
                <a:gd name="connsiteX4" fmla="*/ 3009592 w 5925365"/>
                <a:gd name="connsiteY4" fmla="*/ 1821957 h 1942515"/>
                <a:gd name="connsiteX5" fmla="*/ 2727279 w 5925365"/>
                <a:gd name="connsiteY5" fmla="*/ 1149847 h 1942515"/>
                <a:gd name="connsiteX6" fmla="*/ 0 w 5925365"/>
                <a:gd name="connsiteY6" fmla="*/ 1 h 1942515"/>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2704805 w 5925365"/>
                <a:gd name="connsiteY5" fmla="*/ 1142616 h 1934846"/>
                <a:gd name="connsiteX6" fmla="*/ 0 w 5925365"/>
                <a:gd name="connsiteY6" fmla="*/ 1 h 1934846"/>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9386"/>
                <a:gd name="connsiteX1" fmla="*/ 5925365 w 5925365"/>
                <a:gd name="connsiteY1" fmla="*/ 0 h 1859386"/>
                <a:gd name="connsiteX2" fmla="*/ 3259549 w 5925365"/>
                <a:gd name="connsiteY2" fmla="*/ 1110380 h 1859386"/>
                <a:gd name="connsiteX3" fmla="*/ 3009467 w 5925365"/>
                <a:gd name="connsiteY3" fmla="*/ 1822565 h 1859386"/>
                <a:gd name="connsiteX4" fmla="*/ 2704805 w 5925365"/>
                <a:gd name="connsiteY4" fmla="*/ 1142616 h 1859386"/>
                <a:gd name="connsiteX5" fmla="*/ 0 w 5925365"/>
                <a:gd name="connsiteY5" fmla="*/ 1 h 1859386"/>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805 w 5925365"/>
                <a:gd name="connsiteY4" fmla="*/ 1142616 h 1908784"/>
                <a:gd name="connsiteX5" fmla="*/ 0 w 5925365"/>
                <a:gd name="connsiteY5" fmla="*/ 1 h 1908784"/>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693 w 5925365"/>
                <a:gd name="connsiteY4" fmla="*/ 1142997 h 1908784"/>
                <a:gd name="connsiteX5" fmla="*/ 0 w 5925365"/>
                <a:gd name="connsiteY5" fmla="*/ 1 h 1908784"/>
                <a:gd name="connsiteX0" fmla="*/ 0 w 5925365"/>
                <a:gd name="connsiteY0" fmla="*/ 1 h 1945917"/>
                <a:gd name="connsiteX1" fmla="*/ 5925365 w 5925365"/>
                <a:gd name="connsiteY1" fmla="*/ 0 h 1945917"/>
                <a:gd name="connsiteX2" fmla="*/ 3259549 w 5925365"/>
                <a:gd name="connsiteY2" fmla="*/ 1110380 h 1945917"/>
                <a:gd name="connsiteX3" fmla="*/ 3009467 w 5925365"/>
                <a:gd name="connsiteY3" fmla="*/ 1822565 h 1945917"/>
                <a:gd name="connsiteX4" fmla="*/ 2988204 w 5925365"/>
                <a:gd name="connsiteY4" fmla="*/ 1832656 h 1945917"/>
                <a:gd name="connsiteX5" fmla="*/ 2704693 w 5925365"/>
                <a:gd name="connsiteY5" fmla="*/ 1142997 h 1945917"/>
                <a:gd name="connsiteX6" fmla="*/ 0 w 5925365"/>
                <a:gd name="connsiteY6" fmla="*/ 1 h 1945917"/>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908066"/>
                <a:gd name="connsiteX1" fmla="*/ 5925365 w 5925365"/>
                <a:gd name="connsiteY1" fmla="*/ 0 h 1908066"/>
                <a:gd name="connsiteX2" fmla="*/ 3259549 w 5925365"/>
                <a:gd name="connsiteY2" fmla="*/ 1110380 h 1908066"/>
                <a:gd name="connsiteX3" fmla="*/ 2988204 w 5925365"/>
                <a:gd name="connsiteY3" fmla="*/ 1832656 h 1908066"/>
                <a:gd name="connsiteX4" fmla="*/ 2704693 w 5925365"/>
                <a:gd name="connsiteY4" fmla="*/ 1142997 h 1908066"/>
                <a:gd name="connsiteX5" fmla="*/ 0 w 5925365"/>
                <a:gd name="connsiteY5" fmla="*/ 1 h 190806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893268"/>
                <a:gd name="connsiteX1" fmla="*/ 5925365 w 5925365"/>
                <a:gd name="connsiteY1" fmla="*/ 0 h 1893268"/>
                <a:gd name="connsiteX2" fmla="*/ 3259549 w 5925365"/>
                <a:gd name="connsiteY2" fmla="*/ 1110380 h 1893268"/>
                <a:gd name="connsiteX3" fmla="*/ 2988204 w 5925365"/>
                <a:gd name="connsiteY3" fmla="*/ 1832656 h 1893268"/>
                <a:gd name="connsiteX4" fmla="*/ 2704693 w 5925365"/>
                <a:gd name="connsiteY4" fmla="*/ 1142997 h 1893268"/>
                <a:gd name="connsiteX5" fmla="*/ 0 w 5925365"/>
                <a:gd name="connsiteY5" fmla="*/ 1 h 1893268"/>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2694110 w 5925365"/>
                <a:gd name="connsiteY7" fmla="*/ 1142614 h 1838917"/>
                <a:gd name="connsiteX8" fmla="*/ 0 w 5925365"/>
                <a:gd name="connsiteY8" fmla="*/ 1 h 1838917"/>
                <a:gd name="connsiteX0" fmla="*/ 533195 w 6458560"/>
                <a:gd name="connsiteY0" fmla="*/ 1 h 1838917"/>
                <a:gd name="connsiteX1" fmla="*/ 6458560 w 6458560"/>
                <a:gd name="connsiteY1" fmla="*/ 0 h 1838917"/>
                <a:gd name="connsiteX2" fmla="*/ 3792744 w 6458560"/>
                <a:gd name="connsiteY2" fmla="*/ 1110380 h 1838917"/>
                <a:gd name="connsiteX3" fmla="*/ 3879521 w 6458560"/>
                <a:gd name="connsiteY3" fmla="*/ 1651354 h 1838917"/>
                <a:gd name="connsiteX4" fmla="*/ 3521399 w 6458560"/>
                <a:gd name="connsiteY4" fmla="*/ 1832656 h 1838917"/>
                <a:gd name="connsiteX5" fmla="*/ 3237888 w 6458560"/>
                <a:gd name="connsiteY5" fmla="*/ 1142997 h 1838917"/>
                <a:gd name="connsiteX6" fmla="*/ 3259389 w 6458560"/>
                <a:gd name="connsiteY6" fmla="*/ 1126566 h 1838917"/>
                <a:gd name="connsiteX7" fmla="*/ 533195 w 6458560"/>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2716775 w 5925365"/>
                <a:gd name="connsiteY6" fmla="*/ 1144927 h 1885474"/>
                <a:gd name="connsiteX7" fmla="*/ 0 w 5925365"/>
                <a:gd name="connsiteY7" fmla="*/ 1 h 1885474"/>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028170 w 5925365"/>
                <a:gd name="connsiteY4" fmla="*/ 97436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107586 h 1859910"/>
                <a:gd name="connsiteX4" fmla="*/ 3028170 w 5925365"/>
                <a:gd name="connsiteY4" fmla="*/ 935179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0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1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012760 w 5925365"/>
                <a:gd name="connsiteY3" fmla="*/ 935179 h 1859910"/>
                <a:gd name="connsiteX4" fmla="*/ 3243918 w 5925365"/>
                <a:gd name="connsiteY4" fmla="*/ 113893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43918 w 5925365"/>
                <a:gd name="connsiteY2" fmla="*/ 1138933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916554"/>
                <a:gd name="connsiteX1" fmla="*/ 5925365 w 5925365"/>
                <a:gd name="connsiteY1" fmla="*/ 0 h 1916554"/>
                <a:gd name="connsiteX2" fmla="*/ 3243918 w 5925365"/>
                <a:gd name="connsiteY2" fmla="*/ 1138933 h 1916554"/>
                <a:gd name="connsiteX3" fmla="*/ 3346326 w 5925365"/>
                <a:gd name="connsiteY3" fmla="*/ 1651354 h 1916554"/>
                <a:gd name="connsiteX4" fmla="*/ 3336381 w 5925365"/>
                <a:gd name="connsiteY4" fmla="*/ 1648318 h 1916554"/>
                <a:gd name="connsiteX5" fmla="*/ 2988204 w 5925365"/>
                <a:gd name="connsiteY5" fmla="*/ 1832656 h 1916554"/>
                <a:gd name="connsiteX6" fmla="*/ 2716775 w 5925365"/>
                <a:gd name="connsiteY6" fmla="*/ 1144927 h 1916554"/>
                <a:gd name="connsiteX7" fmla="*/ 0 w 5925365"/>
                <a:gd name="connsiteY7" fmla="*/ 1 h 1916554"/>
                <a:gd name="connsiteX0" fmla="*/ 0 w 5925365"/>
                <a:gd name="connsiteY0" fmla="*/ 1 h 1917061"/>
                <a:gd name="connsiteX1" fmla="*/ 5925365 w 5925365"/>
                <a:gd name="connsiteY1" fmla="*/ 0 h 1917061"/>
                <a:gd name="connsiteX2" fmla="*/ 3243918 w 5925365"/>
                <a:gd name="connsiteY2" fmla="*/ 1138933 h 1917061"/>
                <a:gd name="connsiteX3" fmla="*/ 3346326 w 5925365"/>
                <a:gd name="connsiteY3" fmla="*/ 1651354 h 1917061"/>
                <a:gd name="connsiteX4" fmla="*/ 2988204 w 5925365"/>
                <a:gd name="connsiteY4" fmla="*/ 1832656 h 1917061"/>
                <a:gd name="connsiteX5" fmla="*/ 2716775 w 5925365"/>
                <a:gd name="connsiteY5" fmla="*/ 1144927 h 1917061"/>
                <a:gd name="connsiteX6" fmla="*/ 0 w 5925365"/>
                <a:gd name="connsiteY6" fmla="*/ 1 h 1917061"/>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6775 w 5925365"/>
                <a:gd name="connsiteY4" fmla="*/ 1144927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70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0 w 5925365"/>
                <a:gd name="connsiteY5"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0 w 5925365"/>
                <a:gd name="connsiteY5" fmla="*/ 1 h 1874452"/>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2762128 w 5925365"/>
                <a:gd name="connsiteY5" fmla="*/ 1188743 h 1874452"/>
                <a:gd name="connsiteX6" fmla="*/ 0 w 5925365"/>
                <a:gd name="connsiteY6" fmla="*/ 1 h 187445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2740146 w 5925365"/>
                <a:gd name="connsiteY5" fmla="*/ 1169581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947135"/>
                <a:gd name="connsiteX1" fmla="*/ 5925365 w 5925365"/>
                <a:gd name="connsiteY1" fmla="*/ 0 h 1947135"/>
                <a:gd name="connsiteX2" fmla="*/ 3243918 w 5925365"/>
                <a:gd name="connsiteY2" fmla="*/ 1138933 h 1947135"/>
                <a:gd name="connsiteX3" fmla="*/ 2988204 w 5925365"/>
                <a:gd name="connsiteY3" fmla="*/ 1832656 h 1947135"/>
                <a:gd name="connsiteX4" fmla="*/ 2903982 w 5925365"/>
                <a:gd name="connsiteY4" fmla="*/ 1825806 h 1947135"/>
                <a:gd name="connsiteX5" fmla="*/ 2740146 w 5925365"/>
                <a:gd name="connsiteY5" fmla="*/ 1169581 h 1947135"/>
                <a:gd name="connsiteX6" fmla="*/ 0 w 5925365"/>
                <a:gd name="connsiteY6" fmla="*/ 1 h 1947135"/>
                <a:gd name="connsiteX0" fmla="*/ 0 w 5925365"/>
                <a:gd name="connsiteY0" fmla="*/ 1 h 1947136"/>
                <a:gd name="connsiteX1" fmla="*/ 5925365 w 5925365"/>
                <a:gd name="connsiteY1" fmla="*/ 0 h 1947136"/>
                <a:gd name="connsiteX2" fmla="*/ 3243918 w 5925365"/>
                <a:gd name="connsiteY2" fmla="*/ 1138933 h 1947136"/>
                <a:gd name="connsiteX3" fmla="*/ 3077123 w 5925365"/>
                <a:gd name="connsiteY3" fmla="*/ 1832657 h 1947136"/>
                <a:gd name="connsiteX4" fmla="*/ 2903982 w 5925365"/>
                <a:gd name="connsiteY4" fmla="*/ 1825806 h 1947136"/>
                <a:gd name="connsiteX5" fmla="*/ 2740146 w 5925365"/>
                <a:gd name="connsiteY5" fmla="*/ 1169581 h 1947136"/>
                <a:gd name="connsiteX6" fmla="*/ 0 w 5925365"/>
                <a:gd name="connsiteY6" fmla="*/ 1 h 1947136"/>
                <a:gd name="connsiteX0" fmla="*/ 0 w 5925365"/>
                <a:gd name="connsiteY0" fmla="*/ 1 h 1863006"/>
                <a:gd name="connsiteX1" fmla="*/ 5925365 w 5925365"/>
                <a:gd name="connsiteY1" fmla="*/ 0 h 1863006"/>
                <a:gd name="connsiteX2" fmla="*/ 3243918 w 5925365"/>
                <a:gd name="connsiteY2" fmla="*/ 1138933 h 1863006"/>
                <a:gd name="connsiteX3" fmla="*/ 3077123 w 5925365"/>
                <a:gd name="connsiteY3" fmla="*/ 1832657 h 1863006"/>
                <a:gd name="connsiteX4" fmla="*/ 2740146 w 5925365"/>
                <a:gd name="connsiteY4" fmla="*/ 1169581 h 1863006"/>
                <a:gd name="connsiteX5" fmla="*/ 0 w 5925365"/>
                <a:gd name="connsiteY5" fmla="*/ 1 h 1863006"/>
                <a:gd name="connsiteX0" fmla="*/ 0 w 5925365"/>
                <a:gd name="connsiteY0" fmla="*/ 1 h 1863006"/>
                <a:gd name="connsiteX1" fmla="*/ 5925365 w 5925365"/>
                <a:gd name="connsiteY1" fmla="*/ 0 h 1863006"/>
                <a:gd name="connsiteX2" fmla="*/ 3243918 w 5925365"/>
                <a:gd name="connsiteY2" fmla="*/ 1138933 h 1863006"/>
                <a:gd name="connsiteX3" fmla="*/ 2965973 w 5925365"/>
                <a:gd name="connsiteY3" fmla="*/ 1832657 h 1863006"/>
                <a:gd name="connsiteX4" fmla="*/ 2740146 w 5925365"/>
                <a:gd name="connsiteY4" fmla="*/ 1169581 h 1863006"/>
                <a:gd name="connsiteX5" fmla="*/ 0 w 5925365"/>
                <a:gd name="connsiteY5" fmla="*/ 1 h 1863006"/>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964714"/>
                <a:gd name="connsiteX1" fmla="*/ 5925365 w 5925365"/>
                <a:gd name="connsiteY1" fmla="*/ 0 h 1964714"/>
                <a:gd name="connsiteX2" fmla="*/ 3243918 w 5925365"/>
                <a:gd name="connsiteY2" fmla="*/ 1138933 h 1964714"/>
                <a:gd name="connsiteX3" fmla="*/ 2965973 w 5925365"/>
                <a:gd name="connsiteY3" fmla="*/ 1917413 h 1964714"/>
                <a:gd name="connsiteX4" fmla="*/ 2740146 w 5925365"/>
                <a:gd name="connsiteY4" fmla="*/ 1169581 h 1964714"/>
                <a:gd name="connsiteX5" fmla="*/ 0 w 5925365"/>
                <a:gd name="connsiteY5" fmla="*/ 1 h 1964714"/>
                <a:gd name="connsiteX0" fmla="*/ 0 w 5925365"/>
                <a:gd name="connsiteY0" fmla="*/ 1 h 1359403"/>
                <a:gd name="connsiteX1" fmla="*/ 5925365 w 5925365"/>
                <a:gd name="connsiteY1" fmla="*/ 0 h 1359403"/>
                <a:gd name="connsiteX2" fmla="*/ 3243918 w 5925365"/>
                <a:gd name="connsiteY2" fmla="*/ 1138933 h 1359403"/>
                <a:gd name="connsiteX3" fmla="*/ 2740146 w 5925365"/>
                <a:gd name="connsiteY3" fmla="*/ 1169581 h 1359403"/>
                <a:gd name="connsiteX4" fmla="*/ 0 w 5925365"/>
                <a:gd name="connsiteY4" fmla="*/ 1 h 1359403"/>
                <a:gd name="connsiteX0" fmla="*/ 0 w 5925365"/>
                <a:gd name="connsiteY0" fmla="*/ 1 h 1721027"/>
                <a:gd name="connsiteX1" fmla="*/ 5925365 w 5925365"/>
                <a:gd name="connsiteY1" fmla="*/ 0 h 1721027"/>
                <a:gd name="connsiteX2" fmla="*/ 3243918 w 5925365"/>
                <a:gd name="connsiteY2" fmla="*/ 1138933 h 1721027"/>
                <a:gd name="connsiteX3" fmla="*/ 2740146 w 5925365"/>
                <a:gd name="connsiteY3" fmla="*/ 1169581 h 1721027"/>
                <a:gd name="connsiteX4" fmla="*/ 0 w 5925365"/>
                <a:gd name="connsiteY4" fmla="*/ 1 h 1721027"/>
                <a:gd name="connsiteX0" fmla="*/ 0 w 5925365"/>
                <a:gd name="connsiteY0" fmla="*/ 1 h 1989307"/>
                <a:gd name="connsiteX1" fmla="*/ 5925365 w 5925365"/>
                <a:gd name="connsiteY1" fmla="*/ 0 h 1989307"/>
                <a:gd name="connsiteX2" fmla="*/ 3243918 w 5925365"/>
                <a:gd name="connsiteY2" fmla="*/ 1138933 h 1989307"/>
                <a:gd name="connsiteX3" fmla="*/ 2740146 w 5925365"/>
                <a:gd name="connsiteY3" fmla="*/ 1169581 h 1989307"/>
                <a:gd name="connsiteX4" fmla="*/ 0 w 5925365"/>
                <a:gd name="connsiteY4" fmla="*/ 1 h 198930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141867"/>
                <a:gd name="connsiteX1" fmla="*/ 5925365 w 5925365"/>
                <a:gd name="connsiteY1" fmla="*/ 0 h 2141867"/>
                <a:gd name="connsiteX2" fmla="*/ 3243918 w 5925365"/>
                <a:gd name="connsiteY2" fmla="*/ 1138933 h 2141867"/>
                <a:gd name="connsiteX3" fmla="*/ 2740146 w 5925365"/>
                <a:gd name="connsiteY3" fmla="*/ 1169581 h 2141867"/>
                <a:gd name="connsiteX4" fmla="*/ 0 w 5925365"/>
                <a:gd name="connsiteY4" fmla="*/ 1 h 214186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0 w 5925365"/>
                <a:gd name="connsiteY4" fmla="*/ 1 h 1834034"/>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2703912 w 5925365"/>
                <a:gd name="connsiteY4" fmla="*/ 1164713 h 1834034"/>
                <a:gd name="connsiteX5" fmla="*/ 0 w 5925365"/>
                <a:gd name="connsiteY5" fmla="*/ 1 h 1834034"/>
                <a:gd name="connsiteX0" fmla="*/ 0 w 5925365"/>
                <a:gd name="connsiteY0" fmla="*/ 1 h 1354535"/>
                <a:gd name="connsiteX1" fmla="*/ 5925365 w 5925365"/>
                <a:gd name="connsiteY1" fmla="*/ 0 h 1354535"/>
                <a:gd name="connsiteX2" fmla="*/ 3243918 w 5925365"/>
                <a:gd name="connsiteY2" fmla="*/ 1138933 h 1354535"/>
                <a:gd name="connsiteX3" fmla="*/ 2703912 w 5925365"/>
                <a:gd name="connsiteY3" fmla="*/ 1164713 h 1354535"/>
                <a:gd name="connsiteX4" fmla="*/ 0 w 5925365"/>
                <a:gd name="connsiteY4" fmla="*/ 1 h 1354535"/>
                <a:gd name="connsiteX0" fmla="*/ 0 w 5925365"/>
                <a:gd name="connsiteY0" fmla="*/ 1 h 1377666"/>
                <a:gd name="connsiteX1" fmla="*/ 5925365 w 5925365"/>
                <a:gd name="connsiteY1" fmla="*/ 0 h 1377666"/>
                <a:gd name="connsiteX2" fmla="*/ 3243918 w 5925365"/>
                <a:gd name="connsiteY2" fmla="*/ 1138933 h 1377666"/>
                <a:gd name="connsiteX3" fmla="*/ 2959556 w 5925365"/>
                <a:gd name="connsiteY3" fmla="*/ 1277721 h 1377666"/>
                <a:gd name="connsiteX4" fmla="*/ 2703912 w 5925365"/>
                <a:gd name="connsiteY4" fmla="*/ 1164713 h 1377666"/>
                <a:gd name="connsiteX5" fmla="*/ 0 w 5925365"/>
                <a:gd name="connsiteY5" fmla="*/ 1 h 1377666"/>
                <a:gd name="connsiteX0" fmla="*/ 0 w 5925365"/>
                <a:gd name="connsiteY0" fmla="*/ 1 h 1889844"/>
                <a:gd name="connsiteX1" fmla="*/ 5925365 w 5925365"/>
                <a:gd name="connsiteY1" fmla="*/ 0 h 1889844"/>
                <a:gd name="connsiteX2" fmla="*/ 3243918 w 5925365"/>
                <a:gd name="connsiteY2" fmla="*/ 1138933 h 1889844"/>
                <a:gd name="connsiteX3" fmla="*/ 2959556 w 5925365"/>
                <a:gd name="connsiteY3" fmla="*/ 1277721 h 1889844"/>
                <a:gd name="connsiteX4" fmla="*/ 3020688 w 5925365"/>
                <a:gd name="connsiteY4" fmla="*/ 1871009 h 1889844"/>
                <a:gd name="connsiteX5" fmla="*/ 2703912 w 5925365"/>
                <a:gd name="connsiteY5" fmla="*/ 1164713 h 1889844"/>
                <a:gd name="connsiteX6" fmla="*/ 0 w 5925365"/>
                <a:gd name="connsiteY6" fmla="*/ 1 h 1889844"/>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71009"/>
                <a:gd name="connsiteX1" fmla="*/ 5925365 w 5925365"/>
                <a:gd name="connsiteY1" fmla="*/ 0 h 1871009"/>
                <a:gd name="connsiteX2" fmla="*/ 3243918 w 5925365"/>
                <a:gd name="connsiteY2" fmla="*/ 1138933 h 1871009"/>
                <a:gd name="connsiteX3" fmla="*/ 3270775 w 5925365"/>
                <a:gd name="connsiteY3" fmla="*/ 1125160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2720585 w 5925365"/>
                <a:gd name="connsiteY5" fmla="*/ 1175957 h 1871009"/>
                <a:gd name="connsiteX6" fmla="*/ 0 w 5925365"/>
                <a:gd name="connsiteY6" fmla="*/ 1 h 1871009"/>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5365" h="1913376">
                  <a:moveTo>
                    <a:pt x="0" y="1"/>
                  </a:moveTo>
                  <a:lnTo>
                    <a:pt x="5925365" y="0"/>
                  </a:lnTo>
                  <a:lnTo>
                    <a:pt x="3270775" y="1125161"/>
                  </a:lnTo>
                  <a:cubicBezTo>
                    <a:pt x="3594807" y="1540992"/>
                    <a:pt x="3287447" y="1858767"/>
                    <a:pt x="3020688" y="1871009"/>
                  </a:cubicBezTo>
                  <a:cubicBezTo>
                    <a:pt x="2790054" y="1913376"/>
                    <a:pt x="2423757" y="1572544"/>
                    <a:pt x="2720585" y="1175957"/>
                  </a:cubicBezTo>
                  <a:lnTo>
                    <a:pt x="0" y="1"/>
                  </a:lnTo>
                  <a:close/>
                </a:path>
              </a:pathLst>
            </a:custGeom>
            <a:noFill/>
            <a:ln w="28575" cap="flat" cmpd="sng" algn="ctr">
              <a:solidFill>
                <a:srgbClr val="FF0000"/>
              </a:solidFill>
              <a:prstDash val="solid"/>
              <a:round/>
              <a:headEnd type="none" w="med" len="med"/>
              <a:tailEnd type="none" w="med" len="med"/>
            </a:ln>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grpSp>
          <p:nvGrpSpPr>
            <p:cNvPr id="1103913" name="Group 89"/>
            <p:cNvGrpSpPr>
              <a:grpSpLocks/>
            </p:cNvGrpSpPr>
            <p:nvPr/>
          </p:nvGrpSpPr>
          <p:grpSpPr bwMode="auto">
            <a:xfrm>
              <a:off x="438" y="539"/>
              <a:ext cx="5056" cy="989"/>
              <a:chOff x="438" y="723"/>
              <a:chExt cx="5056" cy="989"/>
            </a:xfrm>
          </p:grpSpPr>
          <p:sp>
            <p:nvSpPr>
              <p:cNvPr id="106" name="Freeform 105"/>
              <p:cNvSpPr>
                <a:spLocks noChangeArrowheads="1"/>
              </p:cNvSpPr>
              <p:nvPr/>
            </p:nvSpPr>
            <p:spPr bwMode="auto">
              <a:xfrm>
                <a:off x="438" y="723"/>
                <a:ext cx="5056" cy="989"/>
              </a:xfrm>
              <a:custGeom>
                <a:avLst/>
                <a:gdLst>
                  <a:gd name="T0" fmla="*/ 2698021 w 5872057"/>
                  <a:gd name="T1" fmla="*/ 1147762 h 1147578"/>
                  <a:gd name="T2" fmla="*/ 0 w 5872057"/>
                  <a:gd name="T3" fmla="*/ 0 h 1147578"/>
                  <a:gd name="T4" fmla="*/ 5872163 w 5872057"/>
                  <a:gd name="T5" fmla="*/ 2490 h 1147578"/>
                  <a:gd name="T6" fmla="*/ 3206298 w 5872057"/>
                  <a:gd name="T7" fmla="*/ 1113048 h 1147578"/>
                  <a:gd name="T8" fmla="*/ 3205864 w 5872057"/>
                  <a:gd name="T9" fmla="*/ 1114761 h 1147578"/>
                  <a:gd name="T10" fmla="*/ 2698021 w 5872057"/>
                  <a:gd name="T11" fmla="*/ 1147762 h 1147578"/>
                  <a:gd name="T12" fmla="*/ 0 60000 65536"/>
                  <a:gd name="T13" fmla="*/ 0 60000 65536"/>
                  <a:gd name="T14" fmla="*/ 0 60000 65536"/>
                  <a:gd name="T15" fmla="*/ 0 60000 65536"/>
                  <a:gd name="T16" fmla="*/ 0 60000 65536"/>
                  <a:gd name="T17" fmla="*/ 0 60000 65536"/>
                  <a:gd name="T18" fmla="*/ 0 w 5872057"/>
                  <a:gd name="T19" fmla="*/ 0 h 1147578"/>
                  <a:gd name="T20" fmla="*/ 5872057 w 5872057"/>
                  <a:gd name="T21" fmla="*/ 1147578 h 1147578"/>
                </a:gdLst>
                <a:ahLst/>
                <a:cxnLst>
                  <a:cxn ang="T12">
                    <a:pos x="T0" y="T1"/>
                  </a:cxn>
                  <a:cxn ang="T13">
                    <a:pos x="T2" y="T3"/>
                  </a:cxn>
                  <a:cxn ang="T14">
                    <a:pos x="T4" y="T5"/>
                  </a:cxn>
                  <a:cxn ang="T15">
                    <a:pos x="T6" y="T7"/>
                  </a:cxn>
                  <a:cxn ang="T16">
                    <a:pos x="T8" y="T9"/>
                  </a:cxn>
                  <a:cxn ang="T17">
                    <a:pos x="T10" y="T11"/>
                  </a:cxn>
                </a:cxnLst>
                <a:rect l="T18" t="T19" r="T20" b="T21"/>
                <a:pathLst>
                  <a:path w="5872057" h="1147578">
                    <a:moveTo>
                      <a:pt x="2697973" y="1147578"/>
                    </a:moveTo>
                    <a:lnTo>
                      <a:pt x="0" y="0"/>
                    </a:lnTo>
                    <a:lnTo>
                      <a:pt x="5872057" y="2490"/>
                    </a:lnTo>
                    <a:lnTo>
                      <a:pt x="3206241" y="1112870"/>
                    </a:lnTo>
                    <a:lnTo>
                      <a:pt x="3205806" y="1114582"/>
                    </a:lnTo>
                    <a:lnTo>
                      <a:pt x="2697973" y="1147578"/>
                    </a:lnTo>
                    <a:close/>
                  </a:path>
                </a:pathLst>
              </a:custGeom>
              <a:solidFill>
                <a:schemeClr val="accent1">
                  <a:alpha val="50000"/>
                </a:schemeClr>
              </a:solidFill>
              <a:ln w="19050" algn="ctr">
                <a:noFill/>
                <a:round/>
                <a:headEnd/>
                <a:tailEnd/>
              </a:ln>
              <a:effectLst>
                <a:outerShdw sx="102000" sy="102000" algn="ctr" rotWithShape="0">
                  <a:srgbClr val="000000">
                    <a:alpha val="39999"/>
                  </a:srgb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03915" name="Text Box 2127"/>
              <p:cNvSpPr txBox="1">
                <a:spLocks noChangeArrowheads="1"/>
              </p:cNvSpPr>
              <p:nvPr/>
            </p:nvSpPr>
            <p:spPr bwMode="auto">
              <a:xfrm>
                <a:off x="1690" y="867"/>
                <a:ext cx="2782" cy="288"/>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400">
                    <a:ea typeface="MS PGothic" pitchFamily="34" charset="-128"/>
                  </a:rPr>
                  <a:t>End-to-End Data Governance</a:t>
                </a:r>
              </a:p>
            </p:txBody>
          </p:sp>
        </p:grpSp>
      </p:grpSp>
      <p:cxnSp>
        <p:nvCxnSpPr>
          <p:cNvPr id="1103917" name="Straight Connector 91"/>
          <p:cNvCxnSpPr>
            <a:cxnSpLocks noChangeShapeType="1"/>
          </p:cNvCxnSpPr>
          <p:nvPr/>
        </p:nvCxnSpPr>
        <p:spPr bwMode="auto">
          <a:xfrm flipV="1">
            <a:off x="989013" y="3536950"/>
            <a:ext cx="2767012" cy="1495425"/>
          </a:xfrm>
          <a:prstGeom prst="line">
            <a:avLst/>
          </a:prstGeom>
          <a:noFill/>
          <a:ln w="9525" algn="ctr">
            <a:noFill/>
            <a:round/>
            <a:headEnd/>
            <a:tailEnd/>
          </a:ln>
        </p:spPr>
      </p:cxnSp>
      <p:grpSp>
        <p:nvGrpSpPr>
          <p:cNvPr id="1103933" name="Group 82"/>
          <p:cNvGrpSpPr>
            <a:grpSpLocks/>
          </p:cNvGrpSpPr>
          <p:nvPr/>
        </p:nvGrpSpPr>
        <p:grpSpPr bwMode="auto">
          <a:xfrm>
            <a:off x="4235450" y="2587625"/>
            <a:ext cx="1014413" cy="1014413"/>
            <a:chOff x="2668" y="1630"/>
            <a:chExt cx="639" cy="639"/>
          </a:xfrm>
        </p:grpSpPr>
        <p:pic>
          <p:nvPicPr>
            <p:cNvPr id="1103934" name="Picture 12" descr="red"/>
            <p:cNvPicPr>
              <a:picLocks noChangeAspect="1" noChangeArrowheads="1"/>
            </p:cNvPicPr>
            <p:nvPr/>
          </p:nvPicPr>
          <p:blipFill>
            <a:blip r:embed="rId7" cstate="print"/>
            <a:srcRect/>
            <a:stretch>
              <a:fillRect/>
            </a:stretch>
          </p:blipFill>
          <p:spPr bwMode="auto">
            <a:xfrm>
              <a:off x="2668" y="1630"/>
              <a:ext cx="639" cy="639"/>
            </a:xfrm>
            <a:prstGeom prst="rect">
              <a:avLst/>
            </a:prstGeom>
            <a:noFill/>
            <a:ln w="9525">
              <a:noFill/>
              <a:miter lim="800000"/>
              <a:headEnd/>
              <a:tailEnd/>
            </a:ln>
          </p:spPr>
        </p:pic>
        <p:sp>
          <p:nvSpPr>
            <p:cNvPr id="1103935" name="Text Box 13">
              <a:hlinkClick r:id="" action="ppaction://noaction"/>
            </p:cNvPr>
            <p:cNvSpPr txBox="1">
              <a:spLocks noChangeArrowheads="1"/>
            </p:cNvSpPr>
            <p:nvPr/>
          </p:nvSpPr>
          <p:spPr bwMode="white">
            <a:xfrm>
              <a:off x="2705" y="1817"/>
              <a:ext cx="570" cy="270"/>
            </a:xfrm>
            <a:prstGeom prst="rect">
              <a:avLst/>
            </a:prstGeom>
            <a:noFill/>
            <a:ln w="9525">
              <a:noFill/>
              <a:miter lim="800000"/>
              <a:headEnd/>
              <a:tailEnd/>
            </a:ln>
          </p:spPr>
          <p:txBody>
            <a:bodyPr>
              <a:spAutoFit/>
            </a:bodyPr>
            <a:lstStyle/>
            <a:p>
              <a:pPr eaLnBrk="0" hangingPunct="0">
                <a:lnSpc>
                  <a:spcPct val="110000"/>
                </a:lnSpc>
                <a:spcBef>
                  <a:spcPct val="0"/>
                </a:spcBef>
                <a:buClrTx/>
              </a:pPr>
              <a:r>
                <a:rPr lang="en-US" sz="1000">
                  <a:solidFill>
                    <a:srgbClr val="FFFFFF"/>
                  </a:solidFill>
                  <a:cs typeface="Arial" charset="0"/>
                </a:rPr>
                <a:t>Trusted Master Data</a:t>
              </a:r>
            </a:p>
          </p:txBody>
        </p:sp>
      </p:grpSp>
      <p:sp>
        <p:nvSpPr>
          <p:cNvPr id="1103936" name="Rectangle 64"/>
          <p:cNvSpPr>
            <a:spLocks noChangeArrowheads="1"/>
          </p:cNvSpPr>
          <p:nvPr/>
        </p:nvSpPr>
        <p:spPr bwMode="auto">
          <a:xfrm>
            <a:off x="889000" y="127000"/>
            <a:ext cx="7581900" cy="941388"/>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Oracle MDM Investment &amp; differentiation strategy </a:t>
            </a:r>
            <a:r>
              <a:rPr lang="en-US" sz="2800"/>
              <a:t/>
            </a:r>
            <a:br>
              <a:rPr lang="en-US" sz="2800"/>
            </a:br>
            <a:r>
              <a:rPr lang="en-US" sz="2000">
                <a:solidFill>
                  <a:schemeClr val="accent1"/>
                </a:solidFill>
              </a:rPr>
              <a:t>Pushing the limits of MDM to achieve faster time to value</a:t>
            </a:r>
          </a:p>
        </p:txBody>
      </p:sp>
      <p:grpSp>
        <p:nvGrpSpPr>
          <p:cNvPr id="1103939" name="Group 67"/>
          <p:cNvGrpSpPr>
            <a:grpSpLocks/>
          </p:cNvGrpSpPr>
          <p:nvPr/>
        </p:nvGrpSpPr>
        <p:grpSpPr bwMode="auto">
          <a:xfrm>
            <a:off x="635000" y="1293813"/>
            <a:ext cx="4932363" cy="3727450"/>
            <a:chOff x="400" y="815"/>
            <a:chExt cx="3107" cy="2348"/>
          </a:xfrm>
        </p:grpSpPr>
        <p:sp>
          <p:nvSpPr>
            <p:cNvPr id="104" name="Freeform 103"/>
            <p:cNvSpPr>
              <a:spLocks noChangeArrowheads="1"/>
            </p:cNvSpPr>
            <p:nvPr/>
          </p:nvSpPr>
          <p:spPr bwMode="auto">
            <a:xfrm rot="-5400000">
              <a:off x="786" y="445"/>
              <a:ext cx="2336" cy="3099"/>
            </a:xfrm>
            <a:custGeom>
              <a:avLst/>
              <a:gdLst>
                <a:gd name="T0" fmla="*/ 472 w 4438650"/>
                <a:gd name="T1" fmla="*/ 4196 h 2657946"/>
                <a:gd name="T2" fmla="*/ 493 w 4438650"/>
                <a:gd name="T3" fmla="*/ 2747 h 2657946"/>
                <a:gd name="T4" fmla="*/ 0 w 4438650"/>
                <a:gd name="T5" fmla="*/ 0 h 2657946"/>
                <a:gd name="T6" fmla="*/ 1428 w 4438650"/>
                <a:gd name="T7" fmla="*/ 14 h 2657946"/>
                <a:gd name="T8" fmla="*/ 873 w 4438650"/>
                <a:gd name="T9" fmla="*/ 3114 h 2657946"/>
                <a:gd name="T10" fmla="*/ 557 w 4438650"/>
                <a:gd name="T11" fmla="*/ 3796 h 2657946"/>
                <a:gd name="T12" fmla="*/ 472 w 4438650"/>
                <a:gd name="T13" fmla="*/ 4196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14157" y="1972755"/>
                  </a:lnTo>
                  <a:cubicBezTo>
                    <a:pt x="2036614" y="1767900"/>
                    <a:pt x="1297253" y="2093122"/>
                    <a:pt x="1732696" y="2404516"/>
                  </a:cubicBezTo>
                  <a:lnTo>
                    <a:pt x="1466135" y="2657946"/>
                  </a:lnTo>
                  <a:close/>
                </a:path>
              </a:pathLst>
            </a:custGeom>
            <a:noFill/>
            <a:ln w="28575" algn="ctr">
              <a:solidFill>
                <a:srgbClr val="000066"/>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3" name="Freeform 82"/>
            <p:cNvSpPr>
              <a:spLocks noChangeArrowheads="1"/>
            </p:cNvSpPr>
            <p:nvPr/>
          </p:nvSpPr>
          <p:spPr bwMode="auto">
            <a:xfrm rot="-5400000">
              <a:off x="782" y="433"/>
              <a:ext cx="2344" cy="3107"/>
            </a:xfrm>
            <a:custGeom>
              <a:avLst/>
              <a:gdLst>
                <a:gd name="T0" fmla="*/ 475 w 4438650"/>
                <a:gd name="T1" fmla="*/ 4218 h 2657946"/>
                <a:gd name="T2" fmla="*/ 496 w 4438650"/>
                <a:gd name="T3" fmla="*/ 2761 h 2657946"/>
                <a:gd name="T4" fmla="*/ 0 w 4438650"/>
                <a:gd name="T5" fmla="*/ 0 h 2657946"/>
                <a:gd name="T6" fmla="*/ 1438 w 4438650"/>
                <a:gd name="T7" fmla="*/ 14 h 2657946"/>
                <a:gd name="T8" fmla="*/ 876 w 4438650"/>
                <a:gd name="T9" fmla="*/ 3144 h 2657946"/>
                <a:gd name="T10" fmla="*/ 561 w 4438650"/>
                <a:gd name="T11" fmla="*/ 3816 h 2657946"/>
                <a:gd name="T12" fmla="*/ 475 w 4438650"/>
                <a:gd name="T13" fmla="*/ 4218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03756" y="1980937"/>
                  </a:lnTo>
                  <a:cubicBezTo>
                    <a:pt x="2117359" y="1806950"/>
                    <a:pt x="1311668" y="2029252"/>
                    <a:pt x="1732696" y="2404516"/>
                  </a:cubicBezTo>
                  <a:lnTo>
                    <a:pt x="1466135" y="2657946"/>
                  </a:lnTo>
                  <a:close/>
                </a:path>
              </a:pathLst>
            </a:custGeom>
            <a:solidFill>
              <a:srgbClr val="000099">
                <a:alpha val="50195"/>
              </a:srgbClr>
            </a:solidFill>
            <a:ln w="28575" algn="ctr">
              <a:no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03919" name="Rectangle 17"/>
            <p:cNvSpPr>
              <a:spLocks noChangeArrowheads="1"/>
            </p:cNvSpPr>
            <p:nvPr/>
          </p:nvSpPr>
          <p:spPr bwMode="auto">
            <a:xfrm>
              <a:off x="1099" y="1685"/>
              <a:ext cx="1236" cy="588"/>
            </a:xfrm>
            <a:prstGeom prst="rect">
              <a:avLst/>
            </a:prstGeom>
            <a:noFill/>
            <a:ln w="9525">
              <a:noFill/>
              <a:miter lim="800000"/>
              <a:headEnd/>
              <a:tailEnd/>
            </a:ln>
          </p:spPr>
          <p:txBody>
            <a:bodyPr wrap="none">
              <a:spAutoFit/>
            </a:bodyPr>
            <a:lstStyle/>
            <a:p>
              <a:pPr eaLnBrk="0" hangingPunct="0">
                <a:lnSpc>
                  <a:spcPct val="115000"/>
                </a:lnSpc>
                <a:spcBef>
                  <a:spcPct val="0"/>
                </a:spcBef>
                <a:buSzPct val="115000"/>
              </a:pPr>
              <a:r>
                <a:rPr lang="en-US" sz="2400">
                  <a:cs typeface="Arial" charset="0"/>
                </a:rPr>
                <a:t>End-to-End</a:t>
              </a:r>
              <a:br>
                <a:rPr lang="en-US" sz="2400">
                  <a:cs typeface="Arial" charset="0"/>
                </a:rPr>
              </a:br>
              <a:r>
                <a:rPr lang="en-US" sz="2400">
                  <a:cs typeface="Arial" charset="0"/>
                </a:rPr>
                <a:t>Data Quality</a:t>
              </a:r>
            </a:p>
          </p:txBody>
        </p:sp>
      </p:grpSp>
      <p:grpSp>
        <p:nvGrpSpPr>
          <p:cNvPr id="1103940" name="Group 68"/>
          <p:cNvGrpSpPr>
            <a:grpSpLocks/>
          </p:cNvGrpSpPr>
          <p:nvPr/>
        </p:nvGrpSpPr>
        <p:grpSpPr bwMode="auto">
          <a:xfrm>
            <a:off x="471488" y="1639888"/>
            <a:ext cx="1412875" cy="3067050"/>
            <a:chOff x="297" y="1033"/>
            <a:chExt cx="890" cy="1932"/>
          </a:xfrm>
        </p:grpSpPr>
        <p:sp>
          <p:nvSpPr>
            <p:cNvPr id="1103922" name="Rectangle 102"/>
            <p:cNvSpPr>
              <a:spLocks noChangeArrowheads="1"/>
            </p:cNvSpPr>
            <p:nvPr/>
          </p:nvSpPr>
          <p:spPr bwMode="auto">
            <a:xfrm>
              <a:off x="297" y="1033"/>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Source</a:t>
              </a:r>
            </a:p>
            <a:p>
              <a:pPr eaLnBrk="0" hangingPunct="0">
                <a:lnSpc>
                  <a:spcPts val="1200"/>
                </a:lnSpc>
                <a:spcBef>
                  <a:spcPct val="0"/>
                </a:spcBef>
                <a:buSzPct val="115000"/>
              </a:pPr>
              <a:r>
                <a:rPr lang="en-US" sz="1100">
                  <a:cs typeface="Arial" charset="0"/>
                </a:rPr>
                <a:t>Systems</a:t>
              </a:r>
              <a:endParaRPr lang="en-US" sz="1000">
                <a:cs typeface="Arial" charset="0"/>
              </a:endParaRPr>
            </a:p>
          </p:txBody>
        </p:sp>
        <p:pic>
          <p:nvPicPr>
            <p:cNvPr id="1103923" name="Picture 2083" descr="Untitled-1"/>
            <p:cNvPicPr>
              <a:picLocks noChangeAspect="1" noChangeArrowheads="1"/>
            </p:cNvPicPr>
            <p:nvPr/>
          </p:nvPicPr>
          <p:blipFill>
            <a:blip r:embed="rId6" cstate="print"/>
            <a:srcRect/>
            <a:stretch>
              <a:fillRect/>
            </a:stretch>
          </p:blipFill>
          <p:spPr bwMode="auto">
            <a:xfrm>
              <a:off x="395" y="1251"/>
              <a:ext cx="734" cy="448"/>
            </a:xfrm>
            <a:prstGeom prst="rect">
              <a:avLst/>
            </a:prstGeom>
            <a:noFill/>
            <a:ln w="9525">
              <a:noFill/>
              <a:miter lim="800000"/>
              <a:headEnd/>
              <a:tailEnd/>
            </a:ln>
          </p:spPr>
        </p:pic>
        <p:pic>
          <p:nvPicPr>
            <p:cNvPr id="1103924" name="Picture 2084" descr="Untitled-1"/>
            <p:cNvPicPr>
              <a:picLocks noChangeAspect="1" noChangeArrowheads="1"/>
            </p:cNvPicPr>
            <p:nvPr/>
          </p:nvPicPr>
          <p:blipFill>
            <a:blip r:embed="rId6" cstate="print">
              <a:lum bright="30000"/>
              <a:grayscl/>
            </a:blip>
            <a:srcRect/>
            <a:stretch>
              <a:fillRect/>
            </a:stretch>
          </p:blipFill>
          <p:spPr bwMode="auto">
            <a:xfrm>
              <a:off x="395" y="1565"/>
              <a:ext cx="734" cy="450"/>
            </a:xfrm>
            <a:prstGeom prst="rect">
              <a:avLst/>
            </a:prstGeom>
            <a:noFill/>
            <a:ln w="9525">
              <a:noFill/>
              <a:miter lim="800000"/>
              <a:headEnd/>
              <a:tailEnd/>
            </a:ln>
          </p:spPr>
        </p:pic>
        <p:pic>
          <p:nvPicPr>
            <p:cNvPr id="1103925" name="Picture 2085" descr="Untitled-1"/>
            <p:cNvPicPr>
              <a:picLocks noChangeAspect="1" noChangeArrowheads="1"/>
            </p:cNvPicPr>
            <p:nvPr/>
          </p:nvPicPr>
          <p:blipFill>
            <a:blip r:embed="rId6" cstate="print"/>
            <a:srcRect/>
            <a:stretch>
              <a:fillRect/>
            </a:stretch>
          </p:blipFill>
          <p:spPr bwMode="auto">
            <a:xfrm>
              <a:off x="395" y="1880"/>
              <a:ext cx="734" cy="448"/>
            </a:xfrm>
            <a:prstGeom prst="rect">
              <a:avLst/>
            </a:prstGeom>
            <a:noFill/>
            <a:ln w="9525">
              <a:noFill/>
              <a:miter lim="800000"/>
              <a:headEnd/>
              <a:tailEnd/>
            </a:ln>
          </p:spPr>
        </p:pic>
        <p:sp>
          <p:nvSpPr>
            <p:cNvPr id="131" name="Rectangle 2088"/>
            <p:cNvSpPr>
              <a:spLocks noChangeArrowheads="1"/>
            </p:cNvSpPr>
            <p:nvPr/>
          </p:nvSpPr>
          <p:spPr bwMode="white">
            <a:xfrm>
              <a:off x="544" y="1384"/>
              <a:ext cx="37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132" name="Rectangle 2089"/>
            <p:cNvSpPr>
              <a:spLocks noChangeArrowheads="1"/>
            </p:cNvSpPr>
            <p:nvPr/>
          </p:nvSpPr>
          <p:spPr bwMode="white">
            <a:xfrm>
              <a:off x="582" y="1688"/>
              <a:ext cx="298"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133" name="Rectangle 2090"/>
            <p:cNvSpPr>
              <a:spLocks noChangeArrowheads="1"/>
            </p:cNvSpPr>
            <p:nvPr/>
          </p:nvSpPr>
          <p:spPr bwMode="white">
            <a:xfrm>
              <a:off x="582" y="1993"/>
              <a:ext cx="298" cy="181"/>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3929" name="Picture 2093" descr="Untitled-1"/>
            <p:cNvPicPr>
              <a:picLocks noChangeAspect="1" noChangeArrowheads="1"/>
            </p:cNvPicPr>
            <p:nvPr/>
          </p:nvPicPr>
          <p:blipFill>
            <a:blip r:embed="rId6" cstate="print">
              <a:lum bright="30000"/>
              <a:grayscl/>
            </a:blip>
            <a:srcRect/>
            <a:stretch>
              <a:fillRect/>
            </a:stretch>
          </p:blipFill>
          <p:spPr bwMode="auto">
            <a:xfrm>
              <a:off x="395" y="2201"/>
              <a:ext cx="734" cy="450"/>
            </a:xfrm>
            <a:prstGeom prst="rect">
              <a:avLst/>
            </a:prstGeom>
            <a:noFill/>
            <a:ln w="9525">
              <a:noFill/>
              <a:miter lim="800000"/>
              <a:headEnd/>
              <a:tailEnd/>
            </a:ln>
          </p:spPr>
        </p:pic>
        <p:pic>
          <p:nvPicPr>
            <p:cNvPr id="1103930" name="Picture 2094" descr="Untitled-1"/>
            <p:cNvPicPr>
              <a:picLocks noChangeAspect="1" noChangeArrowheads="1"/>
            </p:cNvPicPr>
            <p:nvPr/>
          </p:nvPicPr>
          <p:blipFill>
            <a:blip r:embed="rId6" cstate="print"/>
            <a:srcRect/>
            <a:stretch>
              <a:fillRect/>
            </a:stretch>
          </p:blipFill>
          <p:spPr bwMode="auto">
            <a:xfrm>
              <a:off x="395" y="2515"/>
              <a:ext cx="734" cy="450"/>
            </a:xfrm>
            <a:prstGeom prst="rect">
              <a:avLst/>
            </a:prstGeom>
            <a:noFill/>
            <a:ln w="9525">
              <a:noFill/>
              <a:miter lim="800000"/>
              <a:headEnd/>
              <a:tailEnd/>
            </a:ln>
          </p:spPr>
        </p:pic>
        <p:sp>
          <p:nvSpPr>
            <p:cNvPr id="136" name="Rectangle 2095"/>
            <p:cNvSpPr>
              <a:spLocks noChangeArrowheads="1"/>
            </p:cNvSpPr>
            <p:nvPr/>
          </p:nvSpPr>
          <p:spPr bwMode="white">
            <a:xfrm>
              <a:off x="586" y="2325"/>
              <a:ext cx="289"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137" name="Rectangle 2096"/>
            <p:cNvSpPr>
              <a:spLocks noChangeArrowheads="1"/>
            </p:cNvSpPr>
            <p:nvPr/>
          </p:nvSpPr>
          <p:spPr bwMode="white">
            <a:xfrm>
              <a:off x="510" y="2629"/>
              <a:ext cx="444"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a:solidFill>
                    <a:schemeClr val="bg1"/>
                  </a:solidFill>
                  <a:cs typeface="Arial" charset="0"/>
                </a:rPr>
                <a:t>Custom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03941"/>
                                        </p:tgtEl>
                                        <p:attrNameLst>
                                          <p:attrName>style.visibility</p:attrName>
                                        </p:attrNameLst>
                                      </p:cBhvr>
                                      <p:to>
                                        <p:strVal val="visible"/>
                                      </p:to>
                                    </p:set>
                                  </p:childTnLst>
                                  <p:subTnLst>
                                    <p:set>
                                      <p:cBhvr override="childStyle">
                                        <p:cTn dur="1" fill="hold" display="0" masterRel="nextClick" afterEffect="1"/>
                                        <p:tgtEl>
                                          <p:spTgt spid="110394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03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038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9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bwMode="auto">
          <a:xfrm>
            <a:off x="163513"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grpSp>
        <p:nvGrpSpPr>
          <p:cNvPr id="1104960" name="Group 64"/>
          <p:cNvGrpSpPr>
            <a:grpSpLocks/>
          </p:cNvGrpSpPr>
          <p:nvPr/>
        </p:nvGrpSpPr>
        <p:grpSpPr bwMode="auto">
          <a:xfrm>
            <a:off x="471488" y="1146175"/>
            <a:ext cx="8474075" cy="3981450"/>
            <a:chOff x="297" y="722"/>
            <a:chExt cx="5338" cy="2508"/>
          </a:xfrm>
        </p:grpSpPr>
        <p:sp>
          <p:nvSpPr>
            <p:cNvPr id="111" name="Freeform 110"/>
            <p:cNvSpPr>
              <a:spLocks noChangeArrowheads="1"/>
            </p:cNvSpPr>
            <p:nvPr/>
          </p:nvSpPr>
          <p:spPr bwMode="auto">
            <a:xfrm rot="16200000" flipH="1">
              <a:off x="2699" y="1961"/>
              <a:ext cx="542" cy="1082"/>
            </a:xfrm>
            <a:custGeom>
              <a:avLst/>
              <a:gdLst>
                <a:gd name="T0" fmla="*/ 0 w 758602"/>
                <a:gd name="T1" fmla="*/ 383031 h 1170144"/>
                <a:gd name="T2" fmla="*/ 125187 w 758602"/>
                <a:gd name="T3" fmla="*/ 0 h 1170144"/>
                <a:gd name="T4" fmla="*/ 141878 w 758602"/>
                <a:gd name="T5" fmla="*/ 1350948 h 1170144"/>
                <a:gd name="T6" fmla="*/ 8604 w 758602"/>
                <a:gd name="T7" fmla="*/ 948267 h 1170144"/>
                <a:gd name="T8" fmla="*/ 0 w 758602"/>
                <a:gd name="T9" fmla="*/ 383031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7" name="Freeform 86"/>
            <p:cNvSpPr>
              <a:spLocks noChangeArrowheads="1"/>
            </p:cNvSpPr>
            <p:nvPr/>
          </p:nvSpPr>
          <p:spPr bwMode="auto">
            <a:xfrm rot="-5400000">
              <a:off x="2704" y="893"/>
              <a:ext cx="540" cy="1081"/>
            </a:xfrm>
            <a:custGeom>
              <a:avLst/>
              <a:gdLst>
                <a:gd name="T0" fmla="*/ 0 w 750693"/>
                <a:gd name="T1" fmla="*/ 377990 h 1201227"/>
                <a:gd name="T2" fmla="*/ 121514 w 750693"/>
                <a:gd name="T3" fmla="*/ 0 h 1201227"/>
                <a:gd name="T4" fmla="*/ 145344 w 750693"/>
                <a:gd name="T5" fmla="*/ 1312662 h 1201227"/>
                <a:gd name="T6" fmla="*/ 11334 w 750693"/>
                <a:gd name="T7" fmla="*/ 920867 h 1201227"/>
                <a:gd name="T8" fmla="*/ 0 w 750693"/>
                <a:gd name="T9" fmla="*/ 377990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4900" name="Picture 121" descr="mdm"/>
            <p:cNvPicPr>
              <a:picLocks noChangeAspect="1" noChangeArrowheads="1"/>
            </p:cNvPicPr>
            <p:nvPr/>
          </p:nvPicPr>
          <p:blipFill>
            <a:blip r:embed="rId2" cstate="print"/>
            <a:srcRect/>
            <a:stretch>
              <a:fillRect/>
            </a:stretch>
          </p:blipFill>
          <p:spPr bwMode="auto">
            <a:xfrm>
              <a:off x="2725" y="1356"/>
              <a:ext cx="454" cy="156"/>
            </a:xfrm>
            <a:prstGeom prst="rect">
              <a:avLst/>
            </a:prstGeom>
            <a:noFill/>
            <a:ln w="9525">
              <a:noFill/>
              <a:miter lim="800000"/>
              <a:headEnd/>
              <a:tailEnd/>
            </a:ln>
          </p:spPr>
        </p:pic>
        <p:sp>
          <p:nvSpPr>
            <p:cNvPr id="88" name="Freeform 87"/>
            <p:cNvSpPr>
              <a:spLocks noChangeArrowheads="1"/>
            </p:cNvSpPr>
            <p:nvPr/>
          </p:nvSpPr>
          <p:spPr bwMode="auto">
            <a:xfrm flipH="1">
              <a:off x="2218" y="1613"/>
              <a:ext cx="496" cy="705"/>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4902" name="Picture 124" descr="mdm"/>
            <p:cNvPicPr>
              <a:picLocks noChangeAspect="1" noChangeArrowheads="1"/>
            </p:cNvPicPr>
            <p:nvPr/>
          </p:nvPicPr>
          <p:blipFill>
            <a:blip r:embed="rId3" cstate="print"/>
            <a:srcRect/>
            <a:stretch>
              <a:fillRect/>
            </a:stretch>
          </p:blipFill>
          <p:spPr bwMode="auto">
            <a:xfrm>
              <a:off x="2374" y="1662"/>
              <a:ext cx="195" cy="604"/>
            </a:xfrm>
            <a:prstGeom prst="rect">
              <a:avLst/>
            </a:prstGeom>
            <a:noFill/>
            <a:ln w="9525">
              <a:noFill/>
              <a:miter lim="800000"/>
              <a:headEnd/>
              <a:tailEnd/>
            </a:ln>
          </p:spPr>
        </p:pic>
        <p:sp>
          <p:nvSpPr>
            <p:cNvPr id="86" name="Freeform 85"/>
            <p:cNvSpPr>
              <a:spLocks noChangeArrowheads="1"/>
            </p:cNvSpPr>
            <p:nvPr/>
          </p:nvSpPr>
          <p:spPr bwMode="auto">
            <a:xfrm>
              <a:off x="3239" y="1579"/>
              <a:ext cx="469" cy="771"/>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4904" name="Picture 122" descr="mdm"/>
            <p:cNvPicPr>
              <a:picLocks noChangeAspect="1" noChangeArrowheads="1"/>
            </p:cNvPicPr>
            <p:nvPr/>
          </p:nvPicPr>
          <p:blipFill>
            <a:blip r:embed="rId4" cstate="print"/>
            <a:srcRect/>
            <a:stretch>
              <a:fillRect/>
            </a:stretch>
          </p:blipFill>
          <p:spPr bwMode="auto">
            <a:xfrm>
              <a:off x="3443" y="1751"/>
              <a:ext cx="127" cy="401"/>
            </a:xfrm>
            <a:prstGeom prst="rect">
              <a:avLst/>
            </a:prstGeom>
            <a:noFill/>
            <a:ln w="9525">
              <a:noFill/>
              <a:miter lim="800000"/>
              <a:headEnd/>
              <a:tailEnd/>
            </a:ln>
          </p:spPr>
        </p:pic>
        <p:pic>
          <p:nvPicPr>
            <p:cNvPr id="1104905" name="Picture 123" descr="mdm"/>
            <p:cNvPicPr>
              <a:picLocks noChangeAspect="1" noChangeArrowheads="1"/>
            </p:cNvPicPr>
            <p:nvPr/>
          </p:nvPicPr>
          <p:blipFill>
            <a:blip r:embed="rId5" cstate="print"/>
            <a:srcRect/>
            <a:stretch>
              <a:fillRect/>
            </a:stretch>
          </p:blipFill>
          <p:spPr bwMode="auto">
            <a:xfrm>
              <a:off x="2780" y="2441"/>
              <a:ext cx="421" cy="147"/>
            </a:xfrm>
            <a:prstGeom prst="rect">
              <a:avLst/>
            </a:prstGeom>
            <a:noFill/>
            <a:ln w="9525">
              <a:noFill/>
              <a:miter lim="800000"/>
              <a:headEnd/>
              <a:tailEnd/>
            </a:ln>
          </p:spPr>
        </p:pic>
        <p:grpSp>
          <p:nvGrpSpPr>
            <p:cNvPr id="1104916" name="Group 20"/>
            <p:cNvGrpSpPr>
              <a:grpSpLocks/>
            </p:cNvGrpSpPr>
            <p:nvPr/>
          </p:nvGrpSpPr>
          <p:grpSpPr bwMode="auto">
            <a:xfrm>
              <a:off x="3254" y="792"/>
              <a:ext cx="2244" cy="2438"/>
              <a:chOff x="3254" y="792"/>
              <a:chExt cx="2244" cy="2438"/>
            </a:xfrm>
          </p:grpSpPr>
          <p:sp>
            <p:nvSpPr>
              <p:cNvPr id="127" name="Freeform 126"/>
              <p:cNvSpPr>
                <a:spLocks noChangeArrowheads="1"/>
              </p:cNvSpPr>
              <p:nvPr/>
            </p:nvSpPr>
            <p:spPr bwMode="auto">
              <a:xfrm rot="5400000" flipH="1">
                <a:off x="3164" y="897"/>
                <a:ext cx="2431" cy="2236"/>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 name="Text Box 64"/>
              <p:cNvSpPr txBox="1">
                <a:spLocks noChangeArrowheads="1"/>
              </p:cNvSpPr>
              <p:nvPr/>
            </p:nvSpPr>
            <p:spPr bwMode="auto">
              <a:xfrm rot="5400000">
                <a:off x="4031" y="1644"/>
                <a:ext cx="410" cy="1048"/>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162" y="884"/>
                <a:ext cx="2424" cy="2239"/>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04920" name="Text Box 2127"/>
              <p:cNvSpPr txBox="1">
                <a:spLocks noChangeArrowheads="1"/>
              </p:cNvSpPr>
              <p:nvPr/>
            </p:nvSpPr>
            <p:spPr bwMode="auto">
              <a:xfrm>
                <a:off x="3732" y="1699"/>
                <a:ext cx="1058" cy="634"/>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000">
                    <a:ea typeface="MS PGothic" pitchFamily="34" charset="-128"/>
                  </a:rPr>
                  <a:t>Application</a:t>
                </a:r>
              </a:p>
              <a:p>
                <a:pPr>
                  <a:lnSpc>
                    <a:spcPct val="100000"/>
                  </a:lnSpc>
                  <a:spcBef>
                    <a:spcPct val="0"/>
                  </a:spcBef>
                  <a:buClrTx/>
                </a:pPr>
                <a:r>
                  <a:rPr lang="en-US" sz="2000">
                    <a:ea typeface="MS PGothic" pitchFamily="34" charset="-128"/>
                  </a:rPr>
                  <a:t>Integration</a:t>
                </a:r>
              </a:p>
              <a:p>
                <a:pPr>
                  <a:lnSpc>
                    <a:spcPct val="100000"/>
                  </a:lnSpc>
                  <a:spcBef>
                    <a:spcPct val="0"/>
                  </a:spcBef>
                  <a:buClrTx/>
                </a:pPr>
                <a:r>
                  <a:rPr lang="en-US" sz="2000">
                    <a:ea typeface="MS PGothic" pitchFamily="34" charset="-128"/>
                  </a:rPr>
                  <a:t>Architecture</a:t>
                </a:r>
              </a:p>
            </p:txBody>
          </p:sp>
        </p:grpSp>
        <p:grpSp>
          <p:nvGrpSpPr>
            <p:cNvPr id="1104921" name="Group 85"/>
            <p:cNvGrpSpPr>
              <a:grpSpLocks/>
            </p:cNvGrpSpPr>
            <p:nvPr/>
          </p:nvGrpSpPr>
          <p:grpSpPr bwMode="auto">
            <a:xfrm>
              <a:off x="4745" y="1025"/>
              <a:ext cx="890" cy="2109"/>
              <a:chOff x="4745" y="1025"/>
              <a:chExt cx="890" cy="2109"/>
            </a:xfrm>
          </p:grpSpPr>
          <p:sp>
            <p:nvSpPr>
              <p:cNvPr id="15439" name="Text Box 79"/>
              <p:cNvSpPr txBox="1">
                <a:spLocks noChangeArrowheads="1"/>
              </p:cNvSpPr>
              <p:nvPr/>
            </p:nvSpPr>
            <p:spPr bwMode="auto">
              <a:xfrm rot="5400000">
                <a:off x="4719" y="2423"/>
                <a:ext cx="771" cy="652"/>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pic>
            <p:nvPicPr>
              <p:cNvPr id="1104923" name="Picture 2083" descr="Untitled-1"/>
              <p:cNvPicPr>
                <a:picLocks noChangeAspect="1" noChangeArrowheads="1"/>
              </p:cNvPicPr>
              <p:nvPr/>
            </p:nvPicPr>
            <p:blipFill>
              <a:blip r:embed="rId6" cstate="print"/>
              <a:srcRect/>
              <a:stretch>
                <a:fillRect/>
              </a:stretch>
            </p:blipFill>
            <p:spPr bwMode="auto">
              <a:xfrm>
                <a:off x="4816" y="1291"/>
                <a:ext cx="734" cy="448"/>
              </a:xfrm>
              <a:prstGeom prst="rect">
                <a:avLst/>
              </a:prstGeom>
              <a:noFill/>
              <a:ln w="9525">
                <a:noFill/>
                <a:miter lim="800000"/>
                <a:headEnd/>
                <a:tailEnd/>
              </a:ln>
            </p:spPr>
          </p:pic>
          <p:pic>
            <p:nvPicPr>
              <p:cNvPr id="1104924" name="Picture 2084" descr="Untitled-1"/>
              <p:cNvPicPr>
                <a:picLocks noChangeAspect="1" noChangeArrowheads="1"/>
              </p:cNvPicPr>
              <p:nvPr/>
            </p:nvPicPr>
            <p:blipFill>
              <a:blip r:embed="rId6" cstate="print">
                <a:lum bright="30000"/>
                <a:grayscl/>
              </a:blip>
              <a:srcRect/>
              <a:stretch>
                <a:fillRect/>
              </a:stretch>
            </p:blipFill>
            <p:spPr bwMode="auto">
              <a:xfrm>
                <a:off x="4816" y="1605"/>
                <a:ext cx="734" cy="450"/>
              </a:xfrm>
              <a:prstGeom prst="rect">
                <a:avLst/>
              </a:prstGeom>
              <a:noFill/>
              <a:ln w="9525">
                <a:noFill/>
                <a:miter lim="800000"/>
                <a:headEnd/>
                <a:tailEnd/>
              </a:ln>
            </p:spPr>
          </p:pic>
          <p:pic>
            <p:nvPicPr>
              <p:cNvPr id="1104925" name="Picture 2085" descr="Untitled-1"/>
              <p:cNvPicPr>
                <a:picLocks noChangeAspect="1" noChangeArrowheads="1"/>
              </p:cNvPicPr>
              <p:nvPr/>
            </p:nvPicPr>
            <p:blipFill>
              <a:blip r:embed="rId6" cstate="print"/>
              <a:srcRect/>
              <a:stretch>
                <a:fillRect/>
              </a:stretch>
            </p:blipFill>
            <p:spPr bwMode="auto">
              <a:xfrm>
                <a:off x="4816" y="1919"/>
                <a:ext cx="734" cy="448"/>
              </a:xfrm>
              <a:prstGeom prst="rect">
                <a:avLst/>
              </a:prstGeom>
              <a:noFill/>
              <a:ln w="9525">
                <a:noFill/>
                <a:miter lim="800000"/>
                <a:headEnd/>
                <a:tailEnd/>
              </a:ln>
            </p:spPr>
          </p:pic>
          <p:sp>
            <p:nvSpPr>
              <p:cNvPr id="3" name="Rectangle 2088"/>
              <p:cNvSpPr>
                <a:spLocks noChangeArrowheads="1"/>
              </p:cNvSpPr>
              <p:nvPr/>
            </p:nvSpPr>
            <p:spPr bwMode="white">
              <a:xfrm>
                <a:off x="4964" y="1425"/>
                <a:ext cx="374"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4" name="Rectangle 2089"/>
              <p:cNvSpPr>
                <a:spLocks noChangeArrowheads="1"/>
              </p:cNvSpPr>
              <p:nvPr/>
            </p:nvSpPr>
            <p:spPr bwMode="white">
              <a:xfrm>
                <a:off x="5003" y="1728"/>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5" name="Rectangle 2090"/>
              <p:cNvSpPr>
                <a:spLocks noChangeArrowheads="1"/>
              </p:cNvSpPr>
              <p:nvPr/>
            </p:nvSpPr>
            <p:spPr bwMode="white">
              <a:xfrm>
                <a:off x="5003" y="2033"/>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4929" name="Picture 2093" descr="Untitled-1"/>
              <p:cNvPicPr>
                <a:picLocks noChangeAspect="1" noChangeArrowheads="1"/>
              </p:cNvPicPr>
              <p:nvPr/>
            </p:nvPicPr>
            <p:blipFill>
              <a:blip r:embed="rId6" cstate="print">
                <a:lum bright="30000"/>
                <a:grayscl/>
              </a:blip>
              <a:srcRect/>
              <a:stretch>
                <a:fillRect/>
              </a:stretch>
            </p:blipFill>
            <p:spPr bwMode="auto">
              <a:xfrm>
                <a:off x="4816" y="2240"/>
                <a:ext cx="734" cy="450"/>
              </a:xfrm>
              <a:prstGeom prst="rect">
                <a:avLst/>
              </a:prstGeom>
              <a:noFill/>
              <a:ln w="9525">
                <a:noFill/>
                <a:miter lim="800000"/>
                <a:headEnd/>
                <a:tailEnd/>
              </a:ln>
            </p:spPr>
          </p:pic>
          <p:pic>
            <p:nvPicPr>
              <p:cNvPr id="1104930" name="Picture 2094" descr="Untitled-1"/>
              <p:cNvPicPr>
                <a:picLocks noChangeAspect="1" noChangeArrowheads="1"/>
              </p:cNvPicPr>
              <p:nvPr/>
            </p:nvPicPr>
            <p:blipFill>
              <a:blip r:embed="rId6" cstate="print"/>
              <a:srcRect/>
              <a:stretch>
                <a:fillRect/>
              </a:stretch>
            </p:blipFill>
            <p:spPr bwMode="auto">
              <a:xfrm>
                <a:off x="4816" y="2555"/>
                <a:ext cx="734" cy="449"/>
              </a:xfrm>
              <a:prstGeom prst="rect">
                <a:avLst/>
              </a:prstGeom>
              <a:noFill/>
              <a:ln w="9525">
                <a:noFill/>
                <a:miter lim="800000"/>
                <a:headEnd/>
                <a:tailEnd/>
              </a:ln>
            </p:spPr>
          </p:pic>
          <p:sp>
            <p:nvSpPr>
              <p:cNvPr id="6" name="Rectangle 2095"/>
              <p:cNvSpPr>
                <a:spLocks noChangeArrowheads="1"/>
              </p:cNvSpPr>
              <p:nvPr/>
            </p:nvSpPr>
            <p:spPr bwMode="white">
              <a:xfrm>
                <a:off x="5007" y="2365"/>
                <a:ext cx="287"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7" name="Rectangle 2096"/>
              <p:cNvSpPr>
                <a:spLocks noChangeArrowheads="1"/>
              </p:cNvSpPr>
              <p:nvPr/>
            </p:nvSpPr>
            <p:spPr bwMode="white">
              <a:xfrm>
                <a:off x="4929" y="2668"/>
                <a:ext cx="44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a:solidFill>
                      <a:schemeClr val="bg1"/>
                    </a:solidFill>
                    <a:cs typeface="Arial" charset="0"/>
                  </a:rPr>
                  <a:t>Custom</a:t>
                </a:r>
              </a:p>
            </p:txBody>
          </p:sp>
          <p:sp>
            <p:nvSpPr>
              <p:cNvPr id="139" name="Text Box 79"/>
              <p:cNvSpPr txBox="1">
                <a:spLocks noChangeArrowheads="1"/>
              </p:cNvSpPr>
              <p:nvPr/>
            </p:nvSpPr>
            <p:spPr bwMode="auto">
              <a:xfrm rot="5400000">
                <a:off x="4719" y="2423"/>
                <a:ext cx="771" cy="652"/>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104934" name="Rectangle 102"/>
              <p:cNvSpPr>
                <a:spLocks noChangeArrowheads="1"/>
              </p:cNvSpPr>
              <p:nvPr/>
            </p:nvSpPr>
            <p:spPr bwMode="auto">
              <a:xfrm>
                <a:off x="4745" y="1025"/>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MDM </a:t>
                </a:r>
                <a:br>
                  <a:rPr lang="en-US" sz="1100">
                    <a:cs typeface="Arial" charset="0"/>
                  </a:rPr>
                </a:br>
                <a:r>
                  <a:rPr lang="en-US" sz="1100">
                    <a:cs typeface="Arial" charset="0"/>
                  </a:rPr>
                  <a:t>Aware Apps</a:t>
                </a:r>
              </a:p>
            </p:txBody>
          </p:sp>
        </p:grpSp>
        <p:grpSp>
          <p:nvGrpSpPr>
            <p:cNvPr id="12" name="Group 90"/>
            <p:cNvGrpSpPr>
              <a:grpSpLocks/>
            </p:cNvGrpSpPr>
            <p:nvPr/>
          </p:nvGrpSpPr>
          <p:grpSpPr bwMode="auto">
            <a:xfrm>
              <a:off x="410" y="722"/>
              <a:ext cx="5087" cy="1615"/>
              <a:chOff x="410" y="538"/>
              <a:chExt cx="5087" cy="1615"/>
            </a:xfrm>
          </p:grpSpPr>
          <p:sp>
            <p:nvSpPr>
              <p:cNvPr id="85" name="Freeform 84"/>
              <p:cNvSpPr/>
              <p:nvPr/>
            </p:nvSpPr>
            <p:spPr bwMode="auto">
              <a:xfrm>
                <a:off x="410" y="538"/>
                <a:ext cx="5087" cy="1615"/>
              </a:xfrm>
              <a:custGeom>
                <a:avLst/>
                <a:gdLst>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2705515 w 5830645"/>
                  <a:gd name="connsiteY4" fmla="*/ 1111893 h 1177048"/>
                  <a:gd name="connsiteX5" fmla="*/ 0 w 5830645"/>
                  <a:gd name="connsiteY5" fmla="*/ 0 h 1177048"/>
                  <a:gd name="connsiteX0" fmla="*/ 0 w 5830645"/>
                  <a:gd name="connsiteY0" fmla="*/ 0 h 1296566"/>
                  <a:gd name="connsiteX1" fmla="*/ 5830645 w 5830645"/>
                  <a:gd name="connsiteY1" fmla="*/ 0 h 1296566"/>
                  <a:gd name="connsiteX2" fmla="*/ 3195021 w 5830645"/>
                  <a:gd name="connsiteY2" fmla="*/ 1108037 h 1296566"/>
                  <a:gd name="connsiteX3" fmla="*/ 2705515 w 5830645"/>
                  <a:gd name="connsiteY3" fmla="*/ 1111893 h 1296566"/>
                  <a:gd name="connsiteX4" fmla="*/ 0 w 5830645"/>
                  <a:gd name="connsiteY4" fmla="*/ 0 h 1296566"/>
                  <a:gd name="connsiteX0" fmla="*/ 0 w 5830645"/>
                  <a:gd name="connsiteY0" fmla="*/ 0 h 1293352"/>
                  <a:gd name="connsiteX1" fmla="*/ 5830645 w 5830645"/>
                  <a:gd name="connsiteY1" fmla="*/ 0 h 1293352"/>
                  <a:gd name="connsiteX2" fmla="*/ 3195021 w 5830645"/>
                  <a:gd name="connsiteY2" fmla="*/ 1108037 h 1293352"/>
                  <a:gd name="connsiteX3" fmla="*/ 2705515 w 5830645"/>
                  <a:gd name="connsiteY3" fmla="*/ 1111893 h 1293352"/>
                  <a:gd name="connsiteX4" fmla="*/ 0 w 5830645"/>
                  <a:gd name="connsiteY4" fmla="*/ 0 h 1293352"/>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520768 w 6351413"/>
                  <a:gd name="connsiteY0" fmla="*/ 0 h 1296985"/>
                  <a:gd name="connsiteX1" fmla="*/ 6351413 w 6351413"/>
                  <a:gd name="connsiteY1" fmla="*/ 0 h 1296985"/>
                  <a:gd name="connsiteX2" fmla="*/ 3715789 w 6351413"/>
                  <a:gd name="connsiteY2" fmla="*/ 1108037 h 1296985"/>
                  <a:gd name="connsiteX3" fmla="*/ 3226283 w 6351413"/>
                  <a:gd name="connsiteY3" fmla="*/ 1111893 h 1296985"/>
                  <a:gd name="connsiteX4" fmla="*/ 3226805 w 6351413"/>
                  <a:gd name="connsiteY4" fmla="*/ 1111670 h 1296985"/>
                  <a:gd name="connsiteX5" fmla="*/ 520768 w 6351413"/>
                  <a:gd name="connsiteY5" fmla="*/ 0 h 1296985"/>
                  <a:gd name="connsiteX0" fmla="*/ 0 w 5830645"/>
                  <a:gd name="connsiteY0" fmla="*/ 0 h 1296985"/>
                  <a:gd name="connsiteX1" fmla="*/ 5830645 w 5830645"/>
                  <a:gd name="connsiteY1" fmla="*/ 0 h 1296985"/>
                  <a:gd name="connsiteX2" fmla="*/ 3195021 w 5830645"/>
                  <a:gd name="connsiteY2" fmla="*/ 1108037 h 1296985"/>
                  <a:gd name="connsiteX3" fmla="*/ 2705515 w 5830645"/>
                  <a:gd name="connsiteY3" fmla="*/ 1111893 h 1296985"/>
                  <a:gd name="connsiteX4" fmla="*/ 2706037 w 5830645"/>
                  <a:gd name="connsiteY4" fmla="*/ 1111670 h 1296985"/>
                  <a:gd name="connsiteX5" fmla="*/ 0 w 5830645"/>
                  <a:gd name="connsiteY5" fmla="*/ 0 h 1296985"/>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706037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2456656 w 5830645"/>
                  <a:gd name="connsiteY5" fmla="*/ 996875 h 1111893"/>
                  <a:gd name="connsiteX6" fmla="*/ 0 w 5830645"/>
                  <a:gd name="connsiteY6"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670868 w 5830645"/>
                  <a:gd name="connsiteY4" fmla="*/ 1103448 h 1111893"/>
                  <a:gd name="connsiteX5" fmla="*/ 0 w 5830645"/>
                  <a:gd name="connsiteY5" fmla="*/ 0 h 1111893"/>
                  <a:gd name="connsiteX0" fmla="*/ 0 w 5830645"/>
                  <a:gd name="connsiteY0" fmla="*/ 0 h 1176602"/>
                  <a:gd name="connsiteX1" fmla="*/ 5830645 w 5830645"/>
                  <a:gd name="connsiteY1" fmla="*/ 0 h 1176602"/>
                  <a:gd name="connsiteX2" fmla="*/ 3195021 w 5830645"/>
                  <a:gd name="connsiteY2" fmla="*/ 1108037 h 1176602"/>
                  <a:gd name="connsiteX3" fmla="*/ 2705515 w 5830645"/>
                  <a:gd name="connsiteY3" fmla="*/ 1111893 h 1176602"/>
                  <a:gd name="connsiteX4" fmla="*/ 2670868 w 5830645"/>
                  <a:gd name="connsiteY4" fmla="*/ 1103448 h 1176602"/>
                  <a:gd name="connsiteX5" fmla="*/ 0 w 5830645"/>
                  <a:gd name="connsiteY5" fmla="*/ 0 h 1176602"/>
                  <a:gd name="connsiteX0" fmla="*/ 0 w 5830645"/>
                  <a:gd name="connsiteY0" fmla="*/ 0 h 1289487"/>
                  <a:gd name="connsiteX1" fmla="*/ 5830645 w 5830645"/>
                  <a:gd name="connsiteY1" fmla="*/ 0 h 1289487"/>
                  <a:gd name="connsiteX2" fmla="*/ 3195021 w 5830645"/>
                  <a:gd name="connsiteY2" fmla="*/ 1108037 h 1289487"/>
                  <a:gd name="connsiteX3" fmla="*/ 2705515 w 5830645"/>
                  <a:gd name="connsiteY3" fmla="*/ 1111893 h 1289487"/>
                  <a:gd name="connsiteX4" fmla="*/ 2856306 w 5830645"/>
                  <a:gd name="connsiteY4" fmla="*/ 949982 h 1289487"/>
                  <a:gd name="connsiteX5" fmla="*/ 2670868 w 5830645"/>
                  <a:gd name="connsiteY5" fmla="*/ 1103448 h 1289487"/>
                  <a:gd name="connsiteX6" fmla="*/ 0 w 5830645"/>
                  <a:gd name="connsiteY6" fmla="*/ 0 h 1289487"/>
                  <a:gd name="connsiteX0" fmla="*/ 0 w 5830645"/>
                  <a:gd name="connsiteY0" fmla="*/ 0 h 1288763"/>
                  <a:gd name="connsiteX1" fmla="*/ 5830645 w 5830645"/>
                  <a:gd name="connsiteY1" fmla="*/ 0 h 1288763"/>
                  <a:gd name="connsiteX2" fmla="*/ 3195021 w 5830645"/>
                  <a:gd name="connsiteY2" fmla="*/ 1108037 h 1288763"/>
                  <a:gd name="connsiteX3" fmla="*/ 2705515 w 5830645"/>
                  <a:gd name="connsiteY3" fmla="*/ 1111893 h 1288763"/>
                  <a:gd name="connsiteX4" fmla="*/ 2670868 w 5830645"/>
                  <a:gd name="connsiteY4" fmla="*/ 1103448 h 1288763"/>
                  <a:gd name="connsiteX5" fmla="*/ 0 w 5830645"/>
                  <a:gd name="connsiteY5" fmla="*/ 0 h 1288763"/>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235"/>
                  <a:gd name="connsiteX1" fmla="*/ 5830645 w 5830645"/>
                  <a:gd name="connsiteY1" fmla="*/ 0 h 1387235"/>
                  <a:gd name="connsiteX2" fmla="*/ 3195021 w 5830645"/>
                  <a:gd name="connsiteY2" fmla="*/ 1108037 h 1387235"/>
                  <a:gd name="connsiteX3" fmla="*/ 2670868 w 5830645"/>
                  <a:gd name="connsiteY3" fmla="*/ 1202562 h 1387235"/>
                  <a:gd name="connsiteX4" fmla="*/ 0 w 5830645"/>
                  <a:gd name="connsiteY4" fmla="*/ 0 h 1387235"/>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0 w 5830645"/>
                  <a:gd name="connsiteY4" fmla="*/ 0 h 1316897"/>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2670868 w 5830645"/>
                  <a:gd name="connsiteY4" fmla="*/ 1129025 h 1316897"/>
                  <a:gd name="connsiteX5" fmla="*/ 0 w 5830645"/>
                  <a:gd name="connsiteY5" fmla="*/ 0 h 131689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2670868 w 5830645"/>
                  <a:gd name="connsiteY5" fmla="*/ 1129025 h 1297807"/>
                  <a:gd name="connsiteX6" fmla="*/ 0 w 5830645"/>
                  <a:gd name="connsiteY6"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522367 w 6353012"/>
                  <a:gd name="connsiteY0" fmla="*/ 0 h 1323290"/>
                  <a:gd name="connsiteX1" fmla="*/ 6353012 w 6353012"/>
                  <a:gd name="connsiteY1" fmla="*/ 0 h 1323290"/>
                  <a:gd name="connsiteX2" fmla="*/ 3717388 w 6353012"/>
                  <a:gd name="connsiteY2" fmla="*/ 1108037 h 1323290"/>
                  <a:gd name="connsiteX3" fmla="*/ 3218813 w 6353012"/>
                  <a:gd name="connsiteY3" fmla="*/ 1138617 h 1323290"/>
                  <a:gd name="connsiteX4" fmla="*/ 522367 w 6353012"/>
                  <a:gd name="connsiteY4" fmla="*/ 0 h 1323290"/>
                  <a:gd name="connsiteX0" fmla="*/ 0 w 5830645"/>
                  <a:gd name="connsiteY0" fmla="*/ 0 h 1323290"/>
                  <a:gd name="connsiteX1" fmla="*/ 5830645 w 5830645"/>
                  <a:gd name="connsiteY1" fmla="*/ 0 h 1323290"/>
                  <a:gd name="connsiteX2" fmla="*/ 3195021 w 5830645"/>
                  <a:gd name="connsiteY2" fmla="*/ 1108037 h 1323290"/>
                  <a:gd name="connsiteX3" fmla="*/ 2696446 w 5830645"/>
                  <a:gd name="connsiteY3" fmla="*/ 1138617 h 1323290"/>
                  <a:gd name="connsiteX4" fmla="*/ 0 w 5830645"/>
                  <a:gd name="connsiteY4" fmla="*/ 0 h 1323290"/>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0 w 5830645"/>
                  <a:gd name="connsiteY4" fmla="*/ 0 h 129780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965374"/>
                  <a:gd name="connsiteX1" fmla="*/ 5830645 w 5830645"/>
                  <a:gd name="connsiteY1" fmla="*/ 0 h 1965374"/>
                  <a:gd name="connsiteX2" fmla="*/ 3195021 w 5830645"/>
                  <a:gd name="connsiteY2" fmla="*/ 1108037 h 1965374"/>
                  <a:gd name="connsiteX3" fmla="*/ 2696446 w 5830645"/>
                  <a:gd name="connsiteY3" fmla="*/ 1138617 h 1965374"/>
                  <a:gd name="connsiteX4" fmla="*/ 0 w 5830645"/>
                  <a:gd name="connsiteY4" fmla="*/ 0 h 1965374"/>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607242"/>
                  <a:gd name="connsiteX1" fmla="*/ 5830645 w 5830645"/>
                  <a:gd name="connsiteY1" fmla="*/ 0 h 1607242"/>
                  <a:gd name="connsiteX2" fmla="*/ 3195021 w 5830645"/>
                  <a:gd name="connsiteY2" fmla="*/ 1108037 h 1607242"/>
                  <a:gd name="connsiteX3" fmla="*/ 2959624 w 5830645"/>
                  <a:gd name="connsiteY3" fmla="*/ 1602145 h 1607242"/>
                  <a:gd name="connsiteX4" fmla="*/ 2696446 w 5830645"/>
                  <a:gd name="connsiteY4" fmla="*/ 1138617 h 1607242"/>
                  <a:gd name="connsiteX5" fmla="*/ 0 w 5830645"/>
                  <a:gd name="connsiteY5" fmla="*/ 0 h 1607242"/>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602145 h 1861876"/>
                  <a:gd name="connsiteX4" fmla="*/ 2959624 w 5830645"/>
                  <a:gd name="connsiteY4" fmla="*/ 1861876 h 1861876"/>
                  <a:gd name="connsiteX5" fmla="*/ 2696446 w 5830645"/>
                  <a:gd name="connsiteY5" fmla="*/ 1138617 h 1861876"/>
                  <a:gd name="connsiteX6" fmla="*/ 0 w 5830645"/>
                  <a:gd name="connsiteY6"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987516"/>
                  <a:gd name="connsiteX1" fmla="*/ 5830645 w 5830645"/>
                  <a:gd name="connsiteY1" fmla="*/ 0 h 1987516"/>
                  <a:gd name="connsiteX2" fmla="*/ 3195021 w 5830645"/>
                  <a:gd name="connsiteY2" fmla="*/ 1108037 h 1987516"/>
                  <a:gd name="connsiteX3" fmla="*/ 2959624 w 5830645"/>
                  <a:gd name="connsiteY3" fmla="*/ 1861876 h 1987516"/>
                  <a:gd name="connsiteX4" fmla="*/ 2779009 w 5830645"/>
                  <a:gd name="connsiteY4" fmla="*/ 1511803 h 1987516"/>
                  <a:gd name="connsiteX5" fmla="*/ 2696446 w 5830645"/>
                  <a:gd name="connsiteY5" fmla="*/ 1138617 h 1987516"/>
                  <a:gd name="connsiteX6" fmla="*/ 0 w 5830645"/>
                  <a:gd name="connsiteY6" fmla="*/ 0 h 1987516"/>
                  <a:gd name="connsiteX0" fmla="*/ 0 w 5830645"/>
                  <a:gd name="connsiteY0" fmla="*/ 0 h 1866973"/>
                  <a:gd name="connsiteX1" fmla="*/ 5830645 w 5830645"/>
                  <a:gd name="connsiteY1" fmla="*/ 0 h 1866973"/>
                  <a:gd name="connsiteX2" fmla="*/ 3195021 w 5830645"/>
                  <a:gd name="connsiteY2" fmla="*/ 1108037 h 1866973"/>
                  <a:gd name="connsiteX3" fmla="*/ 2959624 w 5830645"/>
                  <a:gd name="connsiteY3" fmla="*/ 1861876 h 1866973"/>
                  <a:gd name="connsiteX4" fmla="*/ 2696446 w 5830645"/>
                  <a:gd name="connsiteY4" fmla="*/ 1138617 h 1866973"/>
                  <a:gd name="connsiteX5" fmla="*/ 0 w 5830645"/>
                  <a:gd name="connsiteY5" fmla="*/ 0 h 1866973"/>
                  <a:gd name="connsiteX0" fmla="*/ 0 w 5830645"/>
                  <a:gd name="connsiteY0" fmla="*/ 0 h 1619156"/>
                  <a:gd name="connsiteX1" fmla="*/ 5830645 w 5830645"/>
                  <a:gd name="connsiteY1" fmla="*/ 0 h 1619156"/>
                  <a:gd name="connsiteX2" fmla="*/ 3195021 w 5830645"/>
                  <a:gd name="connsiteY2" fmla="*/ 1108037 h 1619156"/>
                  <a:gd name="connsiteX3" fmla="*/ 2677289 w 5830645"/>
                  <a:gd name="connsiteY3" fmla="*/ 1614059 h 1619156"/>
                  <a:gd name="connsiteX4" fmla="*/ 2696446 w 5830645"/>
                  <a:gd name="connsiteY4" fmla="*/ 1138617 h 1619156"/>
                  <a:gd name="connsiteX5" fmla="*/ 0 w 5830645"/>
                  <a:gd name="connsiteY5" fmla="*/ 0 h 1619156"/>
                  <a:gd name="connsiteX0" fmla="*/ 0 w 5830645"/>
                  <a:gd name="connsiteY0" fmla="*/ 0 h 1873360"/>
                  <a:gd name="connsiteX1" fmla="*/ 5830645 w 5830645"/>
                  <a:gd name="connsiteY1" fmla="*/ 0 h 1873360"/>
                  <a:gd name="connsiteX2" fmla="*/ 3195021 w 5830645"/>
                  <a:gd name="connsiteY2" fmla="*/ 1108037 h 1873360"/>
                  <a:gd name="connsiteX3" fmla="*/ 2677289 w 5830645"/>
                  <a:gd name="connsiteY3" fmla="*/ 1614059 h 1873360"/>
                  <a:gd name="connsiteX4" fmla="*/ 2970912 w 5830645"/>
                  <a:gd name="connsiteY4" fmla="*/ 1794120 h 1873360"/>
                  <a:gd name="connsiteX5" fmla="*/ 2696446 w 5830645"/>
                  <a:gd name="connsiteY5" fmla="*/ 1138617 h 1873360"/>
                  <a:gd name="connsiteX6" fmla="*/ 0 w 5830645"/>
                  <a:gd name="connsiteY6" fmla="*/ 0 h 187336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840308"/>
                  <a:gd name="connsiteX1" fmla="*/ 5830645 w 5830645"/>
                  <a:gd name="connsiteY1" fmla="*/ 0 h 1840308"/>
                  <a:gd name="connsiteX2" fmla="*/ 3195021 w 5830645"/>
                  <a:gd name="connsiteY2" fmla="*/ 110803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460643 w 5830645"/>
                  <a:gd name="connsiteY3" fmla="*/ 716848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182 w 5830645"/>
                  <a:gd name="connsiteY2" fmla="*/ 1174114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045 w 5830645"/>
                  <a:gd name="connsiteY2" fmla="*/ 117450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900 w 5830645"/>
                  <a:gd name="connsiteY6" fmla="*/ 756684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485755 w 5830645"/>
                  <a:gd name="connsiteY5" fmla="*/ 756937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993 w 5830645"/>
                  <a:gd name="connsiteY2" fmla="*/ 1149084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854 w 5830645"/>
                  <a:gd name="connsiteY2" fmla="*/ 1149468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755 w 5830645"/>
                  <a:gd name="connsiteY3" fmla="*/ 756937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610 w 5830645"/>
                  <a:gd name="connsiteY3" fmla="*/ 757190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194509 w 5830645"/>
                  <a:gd name="connsiteY3" fmla="*/ 1028081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0109 w 5830645"/>
                  <a:gd name="connsiteY2" fmla="*/ 111854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0109 w 5830645"/>
                  <a:gd name="connsiteY2" fmla="*/ 1118546 h 1840308"/>
                  <a:gd name="connsiteX3" fmla="*/ 3284940 w 5830645"/>
                  <a:gd name="connsiteY3" fmla="*/ 1138649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2792592 w 5830645"/>
                  <a:gd name="connsiteY5" fmla="*/ 1138649 h 1840308"/>
                  <a:gd name="connsiteX6" fmla="*/ 0 w 5830645"/>
                  <a:gd name="connsiteY6" fmla="*/ 0 h 1840308"/>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0 w 5830645"/>
                  <a:gd name="connsiteY5"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2717233 w 5830645"/>
                  <a:gd name="connsiteY5" fmla="*/ 1138649 h 1794125"/>
                  <a:gd name="connsiteX6" fmla="*/ 0 w 5830645"/>
                  <a:gd name="connsiteY6"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17233 w 5830645"/>
                  <a:gd name="connsiteY4" fmla="*/ 1138649 h 1794125"/>
                  <a:gd name="connsiteX5" fmla="*/ 0 w 5830645"/>
                  <a:gd name="connsiteY5" fmla="*/ 0 h 1794125"/>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518902 w 6349547"/>
                  <a:gd name="connsiteY0" fmla="*/ 0 h 1798308"/>
                  <a:gd name="connsiteX1" fmla="*/ 6349547 w 6349547"/>
                  <a:gd name="connsiteY1" fmla="*/ 0 h 1798308"/>
                  <a:gd name="connsiteX2" fmla="*/ 3803842 w 6349547"/>
                  <a:gd name="connsiteY2" fmla="*/ 1138649 h 1798308"/>
                  <a:gd name="connsiteX3" fmla="*/ 3489814 w 6349547"/>
                  <a:gd name="connsiteY3" fmla="*/ 1794120 h 1798308"/>
                  <a:gd name="connsiteX4" fmla="*/ 3271302 w 6349547"/>
                  <a:gd name="connsiteY4" fmla="*/ 1163779 h 1798308"/>
                  <a:gd name="connsiteX5" fmla="*/ 3236135 w 6349547"/>
                  <a:gd name="connsiteY5" fmla="*/ 1138649 h 1798308"/>
                  <a:gd name="connsiteX6" fmla="*/ 518902 w 6349547"/>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546534 w 6377179"/>
                  <a:gd name="connsiteY0" fmla="*/ 0 h 1798308"/>
                  <a:gd name="connsiteX1" fmla="*/ 6377179 w 6377179"/>
                  <a:gd name="connsiteY1" fmla="*/ 0 h 1798308"/>
                  <a:gd name="connsiteX2" fmla="*/ 3831474 w 6377179"/>
                  <a:gd name="connsiteY2" fmla="*/ 1138649 h 1798308"/>
                  <a:gd name="connsiteX3" fmla="*/ 3517446 w 6377179"/>
                  <a:gd name="connsiteY3" fmla="*/ 1794120 h 1798308"/>
                  <a:gd name="connsiteX4" fmla="*/ 3298934 w 6377179"/>
                  <a:gd name="connsiteY4" fmla="*/ 1163779 h 1798308"/>
                  <a:gd name="connsiteX5" fmla="*/ 3097976 w 6377179"/>
                  <a:gd name="connsiteY5" fmla="*/ 1068287 h 1798308"/>
                  <a:gd name="connsiteX6" fmla="*/ 546534 w 6377179"/>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0 w 5830645"/>
                  <a:gd name="connsiteY5" fmla="*/ 0 h 1798308"/>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34"/>
                  <a:gd name="connsiteX1" fmla="*/ 5830645 w 5830645"/>
                  <a:gd name="connsiteY1" fmla="*/ 0 h 1855034"/>
                  <a:gd name="connsiteX2" fmla="*/ 3284940 w 5830645"/>
                  <a:gd name="connsiteY2" fmla="*/ 1138649 h 1855034"/>
                  <a:gd name="connsiteX3" fmla="*/ 3051172 w 5830645"/>
                  <a:gd name="connsiteY3" fmla="*/ 1855029 h 1855034"/>
                  <a:gd name="connsiteX4" fmla="*/ 2752400 w 5830645"/>
                  <a:gd name="connsiteY4" fmla="*/ 1163779 h 1855034"/>
                  <a:gd name="connsiteX5" fmla="*/ 0 w 5830645"/>
                  <a:gd name="connsiteY5" fmla="*/ 0 h 1855034"/>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2033524"/>
                  <a:gd name="connsiteX1" fmla="*/ 5830645 w 5830645"/>
                  <a:gd name="connsiteY1" fmla="*/ 0 h 2033524"/>
                  <a:gd name="connsiteX2" fmla="*/ 3284940 w 5830645"/>
                  <a:gd name="connsiteY2" fmla="*/ 1138649 h 2033524"/>
                  <a:gd name="connsiteX3" fmla="*/ 3051172 w 5830645"/>
                  <a:gd name="connsiteY3" fmla="*/ 1855029 h 2033524"/>
                  <a:gd name="connsiteX4" fmla="*/ 3048813 w 5830645"/>
                  <a:gd name="connsiteY4" fmla="*/ 1857347 h 2033524"/>
                  <a:gd name="connsiteX5" fmla="*/ 2752400 w 5830645"/>
                  <a:gd name="connsiteY5" fmla="*/ 1163779 h 2033524"/>
                  <a:gd name="connsiteX6" fmla="*/ 0 w 5830645"/>
                  <a:gd name="connsiteY6" fmla="*/ 0 h 2033524"/>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520928 w 5830645"/>
                  <a:gd name="connsiteY3" fmla="*/ 1495890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666 w 5830645"/>
                  <a:gd name="connsiteY2" fmla="*/ 1204767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6732"/>
                  <a:gd name="connsiteX1" fmla="*/ 5830645 w 5830645"/>
                  <a:gd name="connsiteY1" fmla="*/ 0 h 1916732"/>
                  <a:gd name="connsiteX2" fmla="*/ 3284666 w 5830645"/>
                  <a:gd name="connsiteY2" fmla="*/ 1204767 h 1916732"/>
                  <a:gd name="connsiteX3" fmla="*/ 3249772 w 5830645"/>
                  <a:gd name="connsiteY3" fmla="*/ 1229116 h 1916732"/>
                  <a:gd name="connsiteX4" fmla="*/ 3051045 w 5830645"/>
                  <a:gd name="connsiteY4" fmla="*/ 1915959 h 1916732"/>
                  <a:gd name="connsiteX5" fmla="*/ 2752285 w 5830645"/>
                  <a:gd name="connsiteY5" fmla="*/ 1224478 h 1916732"/>
                  <a:gd name="connsiteX6" fmla="*/ 0 w 5830645"/>
                  <a:gd name="connsiteY6" fmla="*/ 0 h 1916732"/>
                  <a:gd name="connsiteX0" fmla="*/ 0 w 5830645"/>
                  <a:gd name="connsiteY0" fmla="*/ 0 h 1917569"/>
                  <a:gd name="connsiteX1" fmla="*/ 5830645 w 5830645"/>
                  <a:gd name="connsiteY1" fmla="*/ 0 h 1917569"/>
                  <a:gd name="connsiteX2" fmla="*/ 3284666 w 5830645"/>
                  <a:gd name="connsiteY2" fmla="*/ 1204767 h 1917569"/>
                  <a:gd name="connsiteX3" fmla="*/ 3249772 w 5830645"/>
                  <a:gd name="connsiteY3" fmla="*/ 1229116 h 1917569"/>
                  <a:gd name="connsiteX4" fmla="*/ 3244748 w 5830645"/>
                  <a:gd name="connsiteY4" fmla="*/ 1234140 h 1917569"/>
                  <a:gd name="connsiteX5" fmla="*/ 3051045 w 5830645"/>
                  <a:gd name="connsiteY5" fmla="*/ 1915959 h 1917569"/>
                  <a:gd name="connsiteX6" fmla="*/ 2752285 w 5830645"/>
                  <a:gd name="connsiteY6" fmla="*/ 1224478 h 1917569"/>
                  <a:gd name="connsiteX7" fmla="*/ 0 w 5830645"/>
                  <a:gd name="connsiteY7"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2029878"/>
                  <a:gd name="connsiteX1" fmla="*/ 5830645 w 5830645"/>
                  <a:gd name="connsiteY1" fmla="*/ 0 h 2029878"/>
                  <a:gd name="connsiteX2" fmla="*/ 3249772 w 5830645"/>
                  <a:gd name="connsiteY2" fmla="*/ 1229116 h 2029878"/>
                  <a:gd name="connsiteX3" fmla="*/ 3244748 w 5830645"/>
                  <a:gd name="connsiteY3" fmla="*/ 1234140 h 2029878"/>
                  <a:gd name="connsiteX4" fmla="*/ 3051045 w 5830645"/>
                  <a:gd name="connsiteY4" fmla="*/ 1915959 h 2029878"/>
                  <a:gd name="connsiteX5" fmla="*/ 3048813 w 5830645"/>
                  <a:gd name="connsiteY5" fmla="*/ 1741751 h 2029878"/>
                  <a:gd name="connsiteX6" fmla="*/ 2752285 w 5830645"/>
                  <a:gd name="connsiteY6" fmla="*/ 1224478 h 2029878"/>
                  <a:gd name="connsiteX7" fmla="*/ 0 w 5830645"/>
                  <a:gd name="connsiteY7" fmla="*/ 0 h 2029878"/>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6599"/>
                  <a:gd name="connsiteX1" fmla="*/ 5830645 w 5830645"/>
                  <a:gd name="connsiteY1" fmla="*/ 0 h 1916599"/>
                  <a:gd name="connsiteX2" fmla="*/ 3249772 w 5830645"/>
                  <a:gd name="connsiteY2" fmla="*/ 1229116 h 1916599"/>
                  <a:gd name="connsiteX3" fmla="*/ 3244748 w 5830645"/>
                  <a:gd name="connsiteY3" fmla="*/ 1234140 h 1916599"/>
                  <a:gd name="connsiteX4" fmla="*/ 3050918 w 5830645"/>
                  <a:gd name="connsiteY4" fmla="*/ 1916599 h 1916599"/>
                  <a:gd name="connsiteX5" fmla="*/ 2752285 w 5830645"/>
                  <a:gd name="connsiteY5" fmla="*/ 1224478 h 1916599"/>
                  <a:gd name="connsiteX6" fmla="*/ 0 w 5830645"/>
                  <a:gd name="connsiteY6" fmla="*/ 0 h 1916599"/>
                  <a:gd name="connsiteX0" fmla="*/ 0 w 5830645"/>
                  <a:gd name="connsiteY0" fmla="*/ 0 h 1916599"/>
                  <a:gd name="connsiteX1" fmla="*/ 5830645 w 5830645"/>
                  <a:gd name="connsiteY1" fmla="*/ 0 h 1916599"/>
                  <a:gd name="connsiteX2" fmla="*/ 3305035 w 5830645"/>
                  <a:gd name="connsiteY2" fmla="*/ 1209010 h 1916599"/>
                  <a:gd name="connsiteX3" fmla="*/ 3249772 w 5830645"/>
                  <a:gd name="connsiteY3" fmla="*/ 1229116 h 1916599"/>
                  <a:gd name="connsiteX4" fmla="*/ 3244748 w 5830645"/>
                  <a:gd name="connsiteY4" fmla="*/ 1234140 h 1916599"/>
                  <a:gd name="connsiteX5" fmla="*/ 3050918 w 5830645"/>
                  <a:gd name="connsiteY5" fmla="*/ 1916599 h 1916599"/>
                  <a:gd name="connsiteX6" fmla="*/ 2752285 w 5830645"/>
                  <a:gd name="connsiteY6" fmla="*/ 1224478 h 1916599"/>
                  <a:gd name="connsiteX7" fmla="*/ 0 w 5830645"/>
                  <a:gd name="connsiteY7" fmla="*/ 0 h 1916599"/>
                  <a:gd name="connsiteX0" fmla="*/ 0 w 5830645"/>
                  <a:gd name="connsiteY0" fmla="*/ 0 h 1917372"/>
                  <a:gd name="connsiteX1" fmla="*/ 5830645 w 5830645"/>
                  <a:gd name="connsiteY1" fmla="*/ 0 h 1917372"/>
                  <a:gd name="connsiteX2" fmla="*/ 3305035 w 5830645"/>
                  <a:gd name="connsiteY2" fmla="*/ 1209010 h 1917372"/>
                  <a:gd name="connsiteX3" fmla="*/ 3249772 w 5830645"/>
                  <a:gd name="connsiteY3" fmla="*/ 1229116 h 1917372"/>
                  <a:gd name="connsiteX4" fmla="*/ 3050918 w 5830645"/>
                  <a:gd name="connsiteY4" fmla="*/ 1916599 h 1917372"/>
                  <a:gd name="connsiteX5" fmla="*/ 2752285 w 5830645"/>
                  <a:gd name="connsiteY5" fmla="*/ 1224478 h 1917372"/>
                  <a:gd name="connsiteX6" fmla="*/ 0 w 5830645"/>
                  <a:gd name="connsiteY6" fmla="*/ 0 h 1917372"/>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4897 w 5830645"/>
                  <a:gd name="connsiteY2" fmla="*/ 1209413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244748 w 5925857"/>
                  <a:gd name="connsiteY3" fmla="*/ 1209010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44748 w 5925857"/>
                  <a:gd name="connsiteY2" fmla="*/ 1209010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254795 w 5925857"/>
                  <a:gd name="connsiteY3" fmla="*/ 1219062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795 w 5925857"/>
                  <a:gd name="connsiteY5" fmla="*/ 122911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659 w 5925857"/>
                  <a:gd name="connsiteY5" fmla="*/ 122952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284939 w 5925857"/>
                  <a:gd name="connsiteY3" fmla="*/ 119393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2988388 w 5925857"/>
                  <a:gd name="connsiteY3" fmla="*/ 1128994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442 w 5925857"/>
                  <a:gd name="connsiteY2" fmla="*/ 1189302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308 w 5925857"/>
                  <a:gd name="connsiteY2" fmla="*/ 118969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209308 w 5925857"/>
                  <a:gd name="connsiteY3" fmla="*/ 1189699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2027742"/>
                  <a:gd name="connsiteX1" fmla="*/ 5925857 w 5925857"/>
                  <a:gd name="connsiteY1" fmla="*/ 0 h 2027742"/>
                  <a:gd name="connsiteX2" fmla="*/ 3259819 w 5925857"/>
                  <a:gd name="connsiteY2" fmla="*/ 1173829 h 2027742"/>
                  <a:gd name="connsiteX3" fmla="*/ 3058861 w 5925857"/>
                  <a:gd name="connsiteY3" fmla="*/ 1887500 h 2027742"/>
                  <a:gd name="connsiteX4" fmla="*/ 3050791 w 5925857"/>
                  <a:gd name="connsiteY4" fmla="*/ 1917238 h 2027742"/>
                  <a:gd name="connsiteX5" fmla="*/ 2752285 w 5925857"/>
                  <a:gd name="connsiteY5" fmla="*/ 1224478 h 2027742"/>
                  <a:gd name="connsiteX6" fmla="*/ 0 w 5925857"/>
                  <a:gd name="connsiteY6" fmla="*/ 0 h 2027742"/>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2727279 w 5925857"/>
                  <a:gd name="connsiteY5" fmla="*/ 1214036 h 1946832"/>
                  <a:gd name="connsiteX6" fmla="*/ 0 w 5925857"/>
                  <a:gd name="connsiteY6" fmla="*/ 0 h 1946832"/>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6057464"/>
                  <a:gd name="connsiteY0" fmla="*/ 2103 h 1912013"/>
                  <a:gd name="connsiteX1" fmla="*/ 5925857 w 6057464"/>
                  <a:gd name="connsiteY1" fmla="*/ 2103 h 1912013"/>
                  <a:gd name="connsiteX2" fmla="*/ 6057464 w 6057464"/>
                  <a:gd name="connsiteY2" fmla="*/ 0 h 1912013"/>
                  <a:gd name="connsiteX3" fmla="*/ 3259819 w 6057464"/>
                  <a:gd name="connsiteY3" fmla="*/ 1175932 h 1912013"/>
                  <a:gd name="connsiteX4" fmla="*/ 3058861 w 6057464"/>
                  <a:gd name="connsiteY4" fmla="*/ 1889603 h 1912013"/>
                  <a:gd name="connsiteX5" fmla="*/ 2727279 w 6057464"/>
                  <a:gd name="connsiteY5" fmla="*/ 1216139 h 1912013"/>
                  <a:gd name="connsiteX6" fmla="*/ 0 w 6057464"/>
                  <a:gd name="connsiteY6" fmla="*/ 2103 h 1912013"/>
                  <a:gd name="connsiteX0" fmla="*/ 0 w 5939575"/>
                  <a:gd name="connsiteY0" fmla="*/ 0 h 1909910"/>
                  <a:gd name="connsiteX1" fmla="*/ 5925857 w 5939575"/>
                  <a:gd name="connsiteY1" fmla="*/ 0 h 1909910"/>
                  <a:gd name="connsiteX2" fmla="*/ 5939575 w 5939575"/>
                  <a:gd name="connsiteY2" fmla="*/ 78135 h 1909910"/>
                  <a:gd name="connsiteX3" fmla="*/ 3259819 w 5939575"/>
                  <a:gd name="connsiteY3" fmla="*/ 1173829 h 1909910"/>
                  <a:gd name="connsiteX4" fmla="*/ 3058861 w 5939575"/>
                  <a:gd name="connsiteY4" fmla="*/ 1887500 h 1909910"/>
                  <a:gd name="connsiteX5" fmla="*/ 2727279 w 5939575"/>
                  <a:gd name="connsiteY5" fmla="*/ 1214036 h 1909910"/>
                  <a:gd name="connsiteX6" fmla="*/ 0 w 5939575"/>
                  <a:gd name="connsiteY6"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611"/>
                  <a:gd name="connsiteY0" fmla="*/ 0 h 1909910"/>
                  <a:gd name="connsiteX1" fmla="*/ 5925611 w 5925611"/>
                  <a:gd name="connsiteY1" fmla="*/ 0 h 1909910"/>
                  <a:gd name="connsiteX2" fmla="*/ 3259819 w 5925611"/>
                  <a:gd name="connsiteY2" fmla="*/ 1173829 h 1909910"/>
                  <a:gd name="connsiteX3" fmla="*/ 3058861 w 5925611"/>
                  <a:gd name="connsiteY3" fmla="*/ 1887500 h 1909910"/>
                  <a:gd name="connsiteX4" fmla="*/ 2727279 w 5925611"/>
                  <a:gd name="connsiteY4" fmla="*/ 1214036 h 1909910"/>
                  <a:gd name="connsiteX5" fmla="*/ 0 w 5925611"/>
                  <a:gd name="connsiteY5" fmla="*/ 0 h 1909910"/>
                  <a:gd name="connsiteX0" fmla="*/ 0 w 5925365"/>
                  <a:gd name="connsiteY0" fmla="*/ 0 h 1909910"/>
                  <a:gd name="connsiteX1" fmla="*/ 5925365 w 5925365"/>
                  <a:gd name="connsiteY1" fmla="*/ 64189 h 1909910"/>
                  <a:gd name="connsiteX2" fmla="*/ 3259819 w 5925365"/>
                  <a:gd name="connsiteY2" fmla="*/ 1173829 h 1909910"/>
                  <a:gd name="connsiteX3" fmla="*/ 3058861 w 5925365"/>
                  <a:gd name="connsiteY3" fmla="*/ 1887500 h 1909910"/>
                  <a:gd name="connsiteX4" fmla="*/ 2727279 w 5925365"/>
                  <a:gd name="connsiteY4" fmla="*/ 1214036 h 1909910"/>
                  <a:gd name="connsiteX5" fmla="*/ 0 w 5925365"/>
                  <a:gd name="connsiteY5" fmla="*/ 0 h 1909910"/>
                  <a:gd name="connsiteX0" fmla="*/ 0 w 5925365"/>
                  <a:gd name="connsiteY0" fmla="*/ 1 h 1845721"/>
                  <a:gd name="connsiteX1" fmla="*/ 5925365 w 5925365"/>
                  <a:gd name="connsiteY1" fmla="*/ 0 h 1845721"/>
                  <a:gd name="connsiteX2" fmla="*/ 3259819 w 5925365"/>
                  <a:gd name="connsiteY2" fmla="*/ 110964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684 w 5925365"/>
                  <a:gd name="connsiteY2" fmla="*/ 111001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549 w 5925365"/>
                  <a:gd name="connsiteY2" fmla="*/ 111038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941016"/>
                  <a:gd name="connsiteX1" fmla="*/ 5925365 w 5925365"/>
                  <a:gd name="connsiteY1" fmla="*/ 0 h 1941016"/>
                  <a:gd name="connsiteX2" fmla="*/ 3259549 w 5925365"/>
                  <a:gd name="connsiteY2" fmla="*/ 1110380 h 1941016"/>
                  <a:gd name="connsiteX3" fmla="*/ 3058861 w 5925365"/>
                  <a:gd name="connsiteY3" fmla="*/ 1823311 h 1941016"/>
                  <a:gd name="connsiteX4" fmla="*/ 2838483 w 5925365"/>
                  <a:gd name="connsiteY4" fmla="*/ 1816609 h 1941016"/>
                  <a:gd name="connsiteX5" fmla="*/ 2727279 w 5925365"/>
                  <a:gd name="connsiteY5" fmla="*/ 1149847 h 1941016"/>
                  <a:gd name="connsiteX6" fmla="*/ 0 w 5925365"/>
                  <a:gd name="connsiteY6" fmla="*/ 1 h 1941016"/>
                  <a:gd name="connsiteX0" fmla="*/ 0 w 5925365"/>
                  <a:gd name="connsiteY0" fmla="*/ 1 h 1829889"/>
                  <a:gd name="connsiteX1" fmla="*/ 5925365 w 5925365"/>
                  <a:gd name="connsiteY1" fmla="*/ 0 h 1829889"/>
                  <a:gd name="connsiteX2" fmla="*/ 3259549 w 5925365"/>
                  <a:gd name="connsiteY2" fmla="*/ 1110380 h 1829889"/>
                  <a:gd name="connsiteX3" fmla="*/ 3058861 w 5925365"/>
                  <a:gd name="connsiteY3" fmla="*/ 1823311 h 1829889"/>
                  <a:gd name="connsiteX4" fmla="*/ 2727279 w 5925365"/>
                  <a:gd name="connsiteY4" fmla="*/ 1149847 h 1829889"/>
                  <a:gd name="connsiteX5" fmla="*/ 0 w 5925365"/>
                  <a:gd name="connsiteY5" fmla="*/ 1 h 1829889"/>
                  <a:gd name="connsiteX0" fmla="*/ 0 w 5925365"/>
                  <a:gd name="connsiteY0" fmla="*/ 1 h 1830497"/>
                  <a:gd name="connsiteX1" fmla="*/ 5925365 w 5925365"/>
                  <a:gd name="connsiteY1" fmla="*/ 0 h 1830497"/>
                  <a:gd name="connsiteX2" fmla="*/ 3259549 w 5925365"/>
                  <a:gd name="connsiteY2" fmla="*/ 1110380 h 1830497"/>
                  <a:gd name="connsiteX3" fmla="*/ 3058734 w 5925365"/>
                  <a:gd name="connsiteY3" fmla="*/ 1823919 h 1830497"/>
                  <a:gd name="connsiteX4" fmla="*/ 2727279 w 5925365"/>
                  <a:gd name="connsiteY4" fmla="*/ 1149847 h 1830497"/>
                  <a:gd name="connsiteX5" fmla="*/ 0 w 5925365"/>
                  <a:gd name="connsiteY5" fmla="*/ 1 h 1830497"/>
                  <a:gd name="connsiteX0" fmla="*/ 0 w 5925365"/>
                  <a:gd name="connsiteY0" fmla="*/ 1 h 1879250"/>
                  <a:gd name="connsiteX1" fmla="*/ 5925365 w 5925365"/>
                  <a:gd name="connsiteY1" fmla="*/ 0 h 1879250"/>
                  <a:gd name="connsiteX2" fmla="*/ 3259549 w 5925365"/>
                  <a:gd name="connsiteY2" fmla="*/ 1110380 h 1879250"/>
                  <a:gd name="connsiteX3" fmla="*/ 3058734 w 5925365"/>
                  <a:gd name="connsiteY3" fmla="*/ 1823919 h 1879250"/>
                  <a:gd name="connsiteX4" fmla="*/ 2727279 w 5925365"/>
                  <a:gd name="connsiteY4" fmla="*/ 1149847 h 1879250"/>
                  <a:gd name="connsiteX5" fmla="*/ 0 w 5925365"/>
                  <a:gd name="connsiteY5" fmla="*/ 1 h 1879250"/>
                  <a:gd name="connsiteX0" fmla="*/ 0 w 5925365"/>
                  <a:gd name="connsiteY0" fmla="*/ 1 h 1942515"/>
                  <a:gd name="connsiteX1" fmla="*/ 5925365 w 5925365"/>
                  <a:gd name="connsiteY1" fmla="*/ 0 h 1942515"/>
                  <a:gd name="connsiteX2" fmla="*/ 3259549 w 5925365"/>
                  <a:gd name="connsiteY2" fmla="*/ 1110380 h 1942515"/>
                  <a:gd name="connsiteX3" fmla="*/ 3058734 w 5925365"/>
                  <a:gd name="connsiteY3" fmla="*/ 1823919 h 1942515"/>
                  <a:gd name="connsiteX4" fmla="*/ 3009592 w 5925365"/>
                  <a:gd name="connsiteY4" fmla="*/ 1821957 h 1942515"/>
                  <a:gd name="connsiteX5" fmla="*/ 2727279 w 5925365"/>
                  <a:gd name="connsiteY5" fmla="*/ 1149847 h 1942515"/>
                  <a:gd name="connsiteX6" fmla="*/ 0 w 5925365"/>
                  <a:gd name="connsiteY6" fmla="*/ 1 h 1942515"/>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2704805 w 5925365"/>
                  <a:gd name="connsiteY5" fmla="*/ 1142616 h 1934846"/>
                  <a:gd name="connsiteX6" fmla="*/ 0 w 5925365"/>
                  <a:gd name="connsiteY6" fmla="*/ 1 h 1934846"/>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9386"/>
                  <a:gd name="connsiteX1" fmla="*/ 5925365 w 5925365"/>
                  <a:gd name="connsiteY1" fmla="*/ 0 h 1859386"/>
                  <a:gd name="connsiteX2" fmla="*/ 3259549 w 5925365"/>
                  <a:gd name="connsiteY2" fmla="*/ 1110380 h 1859386"/>
                  <a:gd name="connsiteX3" fmla="*/ 3009467 w 5925365"/>
                  <a:gd name="connsiteY3" fmla="*/ 1822565 h 1859386"/>
                  <a:gd name="connsiteX4" fmla="*/ 2704805 w 5925365"/>
                  <a:gd name="connsiteY4" fmla="*/ 1142616 h 1859386"/>
                  <a:gd name="connsiteX5" fmla="*/ 0 w 5925365"/>
                  <a:gd name="connsiteY5" fmla="*/ 1 h 1859386"/>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805 w 5925365"/>
                  <a:gd name="connsiteY4" fmla="*/ 1142616 h 1908784"/>
                  <a:gd name="connsiteX5" fmla="*/ 0 w 5925365"/>
                  <a:gd name="connsiteY5" fmla="*/ 1 h 1908784"/>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693 w 5925365"/>
                  <a:gd name="connsiteY4" fmla="*/ 1142997 h 1908784"/>
                  <a:gd name="connsiteX5" fmla="*/ 0 w 5925365"/>
                  <a:gd name="connsiteY5" fmla="*/ 1 h 1908784"/>
                  <a:gd name="connsiteX0" fmla="*/ 0 w 5925365"/>
                  <a:gd name="connsiteY0" fmla="*/ 1 h 1945917"/>
                  <a:gd name="connsiteX1" fmla="*/ 5925365 w 5925365"/>
                  <a:gd name="connsiteY1" fmla="*/ 0 h 1945917"/>
                  <a:gd name="connsiteX2" fmla="*/ 3259549 w 5925365"/>
                  <a:gd name="connsiteY2" fmla="*/ 1110380 h 1945917"/>
                  <a:gd name="connsiteX3" fmla="*/ 3009467 w 5925365"/>
                  <a:gd name="connsiteY3" fmla="*/ 1822565 h 1945917"/>
                  <a:gd name="connsiteX4" fmla="*/ 2988204 w 5925365"/>
                  <a:gd name="connsiteY4" fmla="*/ 1832656 h 1945917"/>
                  <a:gd name="connsiteX5" fmla="*/ 2704693 w 5925365"/>
                  <a:gd name="connsiteY5" fmla="*/ 1142997 h 1945917"/>
                  <a:gd name="connsiteX6" fmla="*/ 0 w 5925365"/>
                  <a:gd name="connsiteY6" fmla="*/ 1 h 1945917"/>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908066"/>
                  <a:gd name="connsiteX1" fmla="*/ 5925365 w 5925365"/>
                  <a:gd name="connsiteY1" fmla="*/ 0 h 1908066"/>
                  <a:gd name="connsiteX2" fmla="*/ 3259549 w 5925365"/>
                  <a:gd name="connsiteY2" fmla="*/ 1110380 h 1908066"/>
                  <a:gd name="connsiteX3" fmla="*/ 2988204 w 5925365"/>
                  <a:gd name="connsiteY3" fmla="*/ 1832656 h 1908066"/>
                  <a:gd name="connsiteX4" fmla="*/ 2704693 w 5925365"/>
                  <a:gd name="connsiteY4" fmla="*/ 1142997 h 1908066"/>
                  <a:gd name="connsiteX5" fmla="*/ 0 w 5925365"/>
                  <a:gd name="connsiteY5" fmla="*/ 1 h 190806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893268"/>
                  <a:gd name="connsiteX1" fmla="*/ 5925365 w 5925365"/>
                  <a:gd name="connsiteY1" fmla="*/ 0 h 1893268"/>
                  <a:gd name="connsiteX2" fmla="*/ 3259549 w 5925365"/>
                  <a:gd name="connsiteY2" fmla="*/ 1110380 h 1893268"/>
                  <a:gd name="connsiteX3" fmla="*/ 2988204 w 5925365"/>
                  <a:gd name="connsiteY3" fmla="*/ 1832656 h 1893268"/>
                  <a:gd name="connsiteX4" fmla="*/ 2704693 w 5925365"/>
                  <a:gd name="connsiteY4" fmla="*/ 1142997 h 1893268"/>
                  <a:gd name="connsiteX5" fmla="*/ 0 w 5925365"/>
                  <a:gd name="connsiteY5" fmla="*/ 1 h 1893268"/>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2694110 w 5925365"/>
                  <a:gd name="connsiteY7" fmla="*/ 1142614 h 1838917"/>
                  <a:gd name="connsiteX8" fmla="*/ 0 w 5925365"/>
                  <a:gd name="connsiteY8" fmla="*/ 1 h 1838917"/>
                  <a:gd name="connsiteX0" fmla="*/ 533195 w 6458560"/>
                  <a:gd name="connsiteY0" fmla="*/ 1 h 1838917"/>
                  <a:gd name="connsiteX1" fmla="*/ 6458560 w 6458560"/>
                  <a:gd name="connsiteY1" fmla="*/ 0 h 1838917"/>
                  <a:gd name="connsiteX2" fmla="*/ 3792744 w 6458560"/>
                  <a:gd name="connsiteY2" fmla="*/ 1110380 h 1838917"/>
                  <a:gd name="connsiteX3" fmla="*/ 3879521 w 6458560"/>
                  <a:gd name="connsiteY3" fmla="*/ 1651354 h 1838917"/>
                  <a:gd name="connsiteX4" fmla="*/ 3521399 w 6458560"/>
                  <a:gd name="connsiteY4" fmla="*/ 1832656 h 1838917"/>
                  <a:gd name="connsiteX5" fmla="*/ 3237888 w 6458560"/>
                  <a:gd name="connsiteY5" fmla="*/ 1142997 h 1838917"/>
                  <a:gd name="connsiteX6" fmla="*/ 3259389 w 6458560"/>
                  <a:gd name="connsiteY6" fmla="*/ 1126566 h 1838917"/>
                  <a:gd name="connsiteX7" fmla="*/ 533195 w 6458560"/>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2716775 w 5925365"/>
                  <a:gd name="connsiteY6" fmla="*/ 1144927 h 1885474"/>
                  <a:gd name="connsiteX7" fmla="*/ 0 w 5925365"/>
                  <a:gd name="connsiteY7" fmla="*/ 1 h 1885474"/>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028170 w 5925365"/>
                  <a:gd name="connsiteY4" fmla="*/ 97436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107586 h 1859910"/>
                  <a:gd name="connsiteX4" fmla="*/ 3028170 w 5925365"/>
                  <a:gd name="connsiteY4" fmla="*/ 935179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0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1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012760 w 5925365"/>
                  <a:gd name="connsiteY3" fmla="*/ 935179 h 1859910"/>
                  <a:gd name="connsiteX4" fmla="*/ 3243918 w 5925365"/>
                  <a:gd name="connsiteY4" fmla="*/ 113893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43918 w 5925365"/>
                  <a:gd name="connsiteY2" fmla="*/ 1138933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916554"/>
                  <a:gd name="connsiteX1" fmla="*/ 5925365 w 5925365"/>
                  <a:gd name="connsiteY1" fmla="*/ 0 h 1916554"/>
                  <a:gd name="connsiteX2" fmla="*/ 3243918 w 5925365"/>
                  <a:gd name="connsiteY2" fmla="*/ 1138933 h 1916554"/>
                  <a:gd name="connsiteX3" fmla="*/ 3346326 w 5925365"/>
                  <a:gd name="connsiteY3" fmla="*/ 1651354 h 1916554"/>
                  <a:gd name="connsiteX4" fmla="*/ 3336381 w 5925365"/>
                  <a:gd name="connsiteY4" fmla="*/ 1648318 h 1916554"/>
                  <a:gd name="connsiteX5" fmla="*/ 2988204 w 5925365"/>
                  <a:gd name="connsiteY5" fmla="*/ 1832656 h 1916554"/>
                  <a:gd name="connsiteX6" fmla="*/ 2716775 w 5925365"/>
                  <a:gd name="connsiteY6" fmla="*/ 1144927 h 1916554"/>
                  <a:gd name="connsiteX7" fmla="*/ 0 w 5925365"/>
                  <a:gd name="connsiteY7" fmla="*/ 1 h 1916554"/>
                  <a:gd name="connsiteX0" fmla="*/ 0 w 5925365"/>
                  <a:gd name="connsiteY0" fmla="*/ 1 h 1917061"/>
                  <a:gd name="connsiteX1" fmla="*/ 5925365 w 5925365"/>
                  <a:gd name="connsiteY1" fmla="*/ 0 h 1917061"/>
                  <a:gd name="connsiteX2" fmla="*/ 3243918 w 5925365"/>
                  <a:gd name="connsiteY2" fmla="*/ 1138933 h 1917061"/>
                  <a:gd name="connsiteX3" fmla="*/ 3346326 w 5925365"/>
                  <a:gd name="connsiteY3" fmla="*/ 1651354 h 1917061"/>
                  <a:gd name="connsiteX4" fmla="*/ 2988204 w 5925365"/>
                  <a:gd name="connsiteY4" fmla="*/ 1832656 h 1917061"/>
                  <a:gd name="connsiteX5" fmla="*/ 2716775 w 5925365"/>
                  <a:gd name="connsiteY5" fmla="*/ 1144927 h 1917061"/>
                  <a:gd name="connsiteX6" fmla="*/ 0 w 5925365"/>
                  <a:gd name="connsiteY6" fmla="*/ 1 h 1917061"/>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6775 w 5925365"/>
                  <a:gd name="connsiteY4" fmla="*/ 1144927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70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0 w 5925365"/>
                  <a:gd name="connsiteY5"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0 w 5925365"/>
                  <a:gd name="connsiteY5" fmla="*/ 1 h 1874452"/>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2762128 w 5925365"/>
                  <a:gd name="connsiteY5" fmla="*/ 1188743 h 1874452"/>
                  <a:gd name="connsiteX6" fmla="*/ 0 w 5925365"/>
                  <a:gd name="connsiteY6" fmla="*/ 1 h 187445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2740146 w 5925365"/>
                  <a:gd name="connsiteY5" fmla="*/ 1169581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947135"/>
                  <a:gd name="connsiteX1" fmla="*/ 5925365 w 5925365"/>
                  <a:gd name="connsiteY1" fmla="*/ 0 h 1947135"/>
                  <a:gd name="connsiteX2" fmla="*/ 3243918 w 5925365"/>
                  <a:gd name="connsiteY2" fmla="*/ 1138933 h 1947135"/>
                  <a:gd name="connsiteX3" fmla="*/ 2988204 w 5925365"/>
                  <a:gd name="connsiteY3" fmla="*/ 1832656 h 1947135"/>
                  <a:gd name="connsiteX4" fmla="*/ 2903982 w 5925365"/>
                  <a:gd name="connsiteY4" fmla="*/ 1825806 h 1947135"/>
                  <a:gd name="connsiteX5" fmla="*/ 2740146 w 5925365"/>
                  <a:gd name="connsiteY5" fmla="*/ 1169581 h 1947135"/>
                  <a:gd name="connsiteX6" fmla="*/ 0 w 5925365"/>
                  <a:gd name="connsiteY6" fmla="*/ 1 h 1947135"/>
                  <a:gd name="connsiteX0" fmla="*/ 0 w 5925365"/>
                  <a:gd name="connsiteY0" fmla="*/ 1 h 1947136"/>
                  <a:gd name="connsiteX1" fmla="*/ 5925365 w 5925365"/>
                  <a:gd name="connsiteY1" fmla="*/ 0 h 1947136"/>
                  <a:gd name="connsiteX2" fmla="*/ 3243918 w 5925365"/>
                  <a:gd name="connsiteY2" fmla="*/ 1138933 h 1947136"/>
                  <a:gd name="connsiteX3" fmla="*/ 3077123 w 5925365"/>
                  <a:gd name="connsiteY3" fmla="*/ 1832657 h 1947136"/>
                  <a:gd name="connsiteX4" fmla="*/ 2903982 w 5925365"/>
                  <a:gd name="connsiteY4" fmla="*/ 1825806 h 1947136"/>
                  <a:gd name="connsiteX5" fmla="*/ 2740146 w 5925365"/>
                  <a:gd name="connsiteY5" fmla="*/ 1169581 h 1947136"/>
                  <a:gd name="connsiteX6" fmla="*/ 0 w 5925365"/>
                  <a:gd name="connsiteY6" fmla="*/ 1 h 1947136"/>
                  <a:gd name="connsiteX0" fmla="*/ 0 w 5925365"/>
                  <a:gd name="connsiteY0" fmla="*/ 1 h 1863006"/>
                  <a:gd name="connsiteX1" fmla="*/ 5925365 w 5925365"/>
                  <a:gd name="connsiteY1" fmla="*/ 0 h 1863006"/>
                  <a:gd name="connsiteX2" fmla="*/ 3243918 w 5925365"/>
                  <a:gd name="connsiteY2" fmla="*/ 1138933 h 1863006"/>
                  <a:gd name="connsiteX3" fmla="*/ 3077123 w 5925365"/>
                  <a:gd name="connsiteY3" fmla="*/ 1832657 h 1863006"/>
                  <a:gd name="connsiteX4" fmla="*/ 2740146 w 5925365"/>
                  <a:gd name="connsiteY4" fmla="*/ 1169581 h 1863006"/>
                  <a:gd name="connsiteX5" fmla="*/ 0 w 5925365"/>
                  <a:gd name="connsiteY5" fmla="*/ 1 h 1863006"/>
                  <a:gd name="connsiteX0" fmla="*/ 0 w 5925365"/>
                  <a:gd name="connsiteY0" fmla="*/ 1 h 1863006"/>
                  <a:gd name="connsiteX1" fmla="*/ 5925365 w 5925365"/>
                  <a:gd name="connsiteY1" fmla="*/ 0 h 1863006"/>
                  <a:gd name="connsiteX2" fmla="*/ 3243918 w 5925365"/>
                  <a:gd name="connsiteY2" fmla="*/ 1138933 h 1863006"/>
                  <a:gd name="connsiteX3" fmla="*/ 2965973 w 5925365"/>
                  <a:gd name="connsiteY3" fmla="*/ 1832657 h 1863006"/>
                  <a:gd name="connsiteX4" fmla="*/ 2740146 w 5925365"/>
                  <a:gd name="connsiteY4" fmla="*/ 1169581 h 1863006"/>
                  <a:gd name="connsiteX5" fmla="*/ 0 w 5925365"/>
                  <a:gd name="connsiteY5" fmla="*/ 1 h 1863006"/>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964714"/>
                  <a:gd name="connsiteX1" fmla="*/ 5925365 w 5925365"/>
                  <a:gd name="connsiteY1" fmla="*/ 0 h 1964714"/>
                  <a:gd name="connsiteX2" fmla="*/ 3243918 w 5925365"/>
                  <a:gd name="connsiteY2" fmla="*/ 1138933 h 1964714"/>
                  <a:gd name="connsiteX3" fmla="*/ 2965973 w 5925365"/>
                  <a:gd name="connsiteY3" fmla="*/ 1917413 h 1964714"/>
                  <a:gd name="connsiteX4" fmla="*/ 2740146 w 5925365"/>
                  <a:gd name="connsiteY4" fmla="*/ 1169581 h 1964714"/>
                  <a:gd name="connsiteX5" fmla="*/ 0 w 5925365"/>
                  <a:gd name="connsiteY5" fmla="*/ 1 h 1964714"/>
                  <a:gd name="connsiteX0" fmla="*/ 0 w 5925365"/>
                  <a:gd name="connsiteY0" fmla="*/ 1 h 1359403"/>
                  <a:gd name="connsiteX1" fmla="*/ 5925365 w 5925365"/>
                  <a:gd name="connsiteY1" fmla="*/ 0 h 1359403"/>
                  <a:gd name="connsiteX2" fmla="*/ 3243918 w 5925365"/>
                  <a:gd name="connsiteY2" fmla="*/ 1138933 h 1359403"/>
                  <a:gd name="connsiteX3" fmla="*/ 2740146 w 5925365"/>
                  <a:gd name="connsiteY3" fmla="*/ 1169581 h 1359403"/>
                  <a:gd name="connsiteX4" fmla="*/ 0 w 5925365"/>
                  <a:gd name="connsiteY4" fmla="*/ 1 h 1359403"/>
                  <a:gd name="connsiteX0" fmla="*/ 0 w 5925365"/>
                  <a:gd name="connsiteY0" fmla="*/ 1 h 1721027"/>
                  <a:gd name="connsiteX1" fmla="*/ 5925365 w 5925365"/>
                  <a:gd name="connsiteY1" fmla="*/ 0 h 1721027"/>
                  <a:gd name="connsiteX2" fmla="*/ 3243918 w 5925365"/>
                  <a:gd name="connsiteY2" fmla="*/ 1138933 h 1721027"/>
                  <a:gd name="connsiteX3" fmla="*/ 2740146 w 5925365"/>
                  <a:gd name="connsiteY3" fmla="*/ 1169581 h 1721027"/>
                  <a:gd name="connsiteX4" fmla="*/ 0 w 5925365"/>
                  <a:gd name="connsiteY4" fmla="*/ 1 h 1721027"/>
                  <a:gd name="connsiteX0" fmla="*/ 0 w 5925365"/>
                  <a:gd name="connsiteY0" fmla="*/ 1 h 1989307"/>
                  <a:gd name="connsiteX1" fmla="*/ 5925365 w 5925365"/>
                  <a:gd name="connsiteY1" fmla="*/ 0 h 1989307"/>
                  <a:gd name="connsiteX2" fmla="*/ 3243918 w 5925365"/>
                  <a:gd name="connsiteY2" fmla="*/ 1138933 h 1989307"/>
                  <a:gd name="connsiteX3" fmla="*/ 2740146 w 5925365"/>
                  <a:gd name="connsiteY3" fmla="*/ 1169581 h 1989307"/>
                  <a:gd name="connsiteX4" fmla="*/ 0 w 5925365"/>
                  <a:gd name="connsiteY4" fmla="*/ 1 h 198930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141867"/>
                  <a:gd name="connsiteX1" fmla="*/ 5925365 w 5925365"/>
                  <a:gd name="connsiteY1" fmla="*/ 0 h 2141867"/>
                  <a:gd name="connsiteX2" fmla="*/ 3243918 w 5925365"/>
                  <a:gd name="connsiteY2" fmla="*/ 1138933 h 2141867"/>
                  <a:gd name="connsiteX3" fmla="*/ 2740146 w 5925365"/>
                  <a:gd name="connsiteY3" fmla="*/ 1169581 h 2141867"/>
                  <a:gd name="connsiteX4" fmla="*/ 0 w 5925365"/>
                  <a:gd name="connsiteY4" fmla="*/ 1 h 214186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0 w 5925365"/>
                  <a:gd name="connsiteY4" fmla="*/ 1 h 1834034"/>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2703912 w 5925365"/>
                  <a:gd name="connsiteY4" fmla="*/ 1164713 h 1834034"/>
                  <a:gd name="connsiteX5" fmla="*/ 0 w 5925365"/>
                  <a:gd name="connsiteY5" fmla="*/ 1 h 1834034"/>
                  <a:gd name="connsiteX0" fmla="*/ 0 w 5925365"/>
                  <a:gd name="connsiteY0" fmla="*/ 1 h 1354535"/>
                  <a:gd name="connsiteX1" fmla="*/ 5925365 w 5925365"/>
                  <a:gd name="connsiteY1" fmla="*/ 0 h 1354535"/>
                  <a:gd name="connsiteX2" fmla="*/ 3243918 w 5925365"/>
                  <a:gd name="connsiteY2" fmla="*/ 1138933 h 1354535"/>
                  <a:gd name="connsiteX3" fmla="*/ 2703912 w 5925365"/>
                  <a:gd name="connsiteY3" fmla="*/ 1164713 h 1354535"/>
                  <a:gd name="connsiteX4" fmla="*/ 0 w 5925365"/>
                  <a:gd name="connsiteY4" fmla="*/ 1 h 1354535"/>
                  <a:gd name="connsiteX0" fmla="*/ 0 w 5925365"/>
                  <a:gd name="connsiteY0" fmla="*/ 1 h 1377666"/>
                  <a:gd name="connsiteX1" fmla="*/ 5925365 w 5925365"/>
                  <a:gd name="connsiteY1" fmla="*/ 0 h 1377666"/>
                  <a:gd name="connsiteX2" fmla="*/ 3243918 w 5925365"/>
                  <a:gd name="connsiteY2" fmla="*/ 1138933 h 1377666"/>
                  <a:gd name="connsiteX3" fmla="*/ 2959556 w 5925365"/>
                  <a:gd name="connsiteY3" fmla="*/ 1277721 h 1377666"/>
                  <a:gd name="connsiteX4" fmla="*/ 2703912 w 5925365"/>
                  <a:gd name="connsiteY4" fmla="*/ 1164713 h 1377666"/>
                  <a:gd name="connsiteX5" fmla="*/ 0 w 5925365"/>
                  <a:gd name="connsiteY5" fmla="*/ 1 h 1377666"/>
                  <a:gd name="connsiteX0" fmla="*/ 0 w 5925365"/>
                  <a:gd name="connsiteY0" fmla="*/ 1 h 1889844"/>
                  <a:gd name="connsiteX1" fmla="*/ 5925365 w 5925365"/>
                  <a:gd name="connsiteY1" fmla="*/ 0 h 1889844"/>
                  <a:gd name="connsiteX2" fmla="*/ 3243918 w 5925365"/>
                  <a:gd name="connsiteY2" fmla="*/ 1138933 h 1889844"/>
                  <a:gd name="connsiteX3" fmla="*/ 2959556 w 5925365"/>
                  <a:gd name="connsiteY3" fmla="*/ 1277721 h 1889844"/>
                  <a:gd name="connsiteX4" fmla="*/ 3020688 w 5925365"/>
                  <a:gd name="connsiteY4" fmla="*/ 1871009 h 1889844"/>
                  <a:gd name="connsiteX5" fmla="*/ 2703912 w 5925365"/>
                  <a:gd name="connsiteY5" fmla="*/ 1164713 h 1889844"/>
                  <a:gd name="connsiteX6" fmla="*/ 0 w 5925365"/>
                  <a:gd name="connsiteY6" fmla="*/ 1 h 1889844"/>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71009"/>
                  <a:gd name="connsiteX1" fmla="*/ 5925365 w 5925365"/>
                  <a:gd name="connsiteY1" fmla="*/ 0 h 1871009"/>
                  <a:gd name="connsiteX2" fmla="*/ 3243918 w 5925365"/>
                  <a:gd name="connsiteY2" fmla="*/ 1138933 h 1871009"/>
                  <a:gd name="connsiteX3" fmla="*/ 3270775 w 5925365"/>
                  <a:gd name="connsiteY3" fmla="*/ 1125160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2720585 w 5925365"/>
                  <a:gd name="connsiteY5" fmla="*/ 1175957 h 1871009"/>
                  <a:gd name="connsiteX6" fmla="*/ 0 w 5925365"/>
                  <a:gd name="connsiteY6" fmla="*/ 1 h 1871009"/>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5365" h="1913376">
                    <a:moveTo>
                      <a:pt x="0" y="1"/>
                    </a:moveTo>
                    <a:lnTo>
                      <a:pt x="5925365" y="0"/>
                    </a:lnTo>
                    <a:lnTo>
                      <a:pt x="3270775" y="1125161"/>
                    </a:lnTo>
                    <a:cubicBezTo>
                      <a:pt x="3594807" y="1540992"/>
                      <a:pt x="3287447" y="1858767"/>
                      <a:pt x="3020688" y="1871009"/>
                    </a:cubicBezTo>
                    <a:cubicBezTo>
                      <a:pt x="2790054" y="1913376"/>
                      <a:pt x="2423757" y="1572544"/>
                      <a:pt x="2720585" y="1175957"/>
                    </a:cubicBezTo>
                    <a:lnTo>
                      <a:pt x="0" y="1"/>
                    </a:lnTo>
                    <a:close/>
                  </a:path>
                </a:pathLst>
              </a:custGeom>
              <a:noFill/>
              <a:ln w="28575" cap="flat" cmpd="sng" algn="ctr">
                <a:solidFill>
                  <a:srgbClr val="FF0000"/>
                </a:solidFill>
                <a:prstDash val="solid"/>
                <a:round/>
                <a:headEnd type="none" w="med" len="med"/>
                <a:tailEnd type="none" w="med" len="med"/>
              </a:ln>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grpSp>
            <p:nvGrpSpPr>
              <p:cNvPr id="1104937" name="Group 89"/>
              <p:cNvGrpSpPr>
                <a:grpSpLocks/>
              </p:cNvGrpSpPr>
              <p:nvPr/>
            </p:nvGrpSpPr>
            <p:grpSpPr bwMode="auto">
              <a:xfrm>
                <a:off x="438" y="539"/>
                <a:ext cx="5056" cy="989"/>
                <a:chOff x="438" y="723"/>
                <a:chExt cx="5056" cy="989"/>
              </a:xfrm>
            </p:grpSpPr>
            <p:sp>
              <p:nvSpPr>
                <p:cNvPr id="106" name="Freeform 105"/>
                <p:cNvSpPr>
                  <a:spLocks noChangeArrowheads="1"/>
                </p:cNvSpPr>
                <p:nvPr/>
              </p:nvSpPr>
              <p:spPr bwMode="auto">
                <a:xfrm>
                  <a:off x="438" y="723"/>
                  <a:ext cx="5056" cy="989"/>
                </a:xfrm>
                <a:custGeom>
                  <a:avLst/>
                  <a:gdLst>
                    <a:gd name="T0" fmla="*/ 2698021 w 5872057"/>
                    <a:gd name="T1" fmla="*/ 1147762 h 1147578"/>
                    <a:gd name="T2" fmla="*/ 0 w 5872057"/>
                    <a:gd name="T3" fmla="*/ 0 h 1147578"/>
                    <a:gd name="T4" fmla="*/ 5872163 w 5872057"/>
                    <a:gd name="T5" fmla="*/ 2490 h 1147578"/>
                    <a:gd name="T6" fmla="*/ 3206298 w 5872057"/>
                    <a:gd name="T7" fmla="*/ 1113048 h 1147578"/>
                    <a:gd name="T8" fmla="*/ 3205864 w 5872057"/>
                    <a:gd name="T9" fmla="*/ 1114761 h 1147578"/>
                    <a:gd name="T10" fmla="*/ 2698021 w 5872057"/>
                    <a:gd name="T11" fmla="*/ 1147762 h 1147578"/>
                    <a:gd name="T12" fmla="*/ 0 60000 65536"/>
                    <a:gd name="T13" fmla="*/ 0 60000 65536"/>
                    <a:gd name="T14" fmla="*/ 0 60000 65536"/>
                    <a:gd name="T15" fmla="*/ 0 60000 65536"/>
                    <a:gd name="T16" fmla="*/ 0 60000 65536"/>
                    <a:gd name="T17" fmla="*/ 0 60000 65536"/>
                    <a:gd name="T18" fmla="*/ 0 w 5872057"/>
                    <a:gd name="T19" fmla="*/ 0 h 1147578"/>
                    <a:gd name="T20" fmla="*/ 5872057 w 5872057"/>
                    <a:gd name="T21" fmla="*/ 1147578 h 1147578"/>
                  </a:gdLst>
                  <a:ahLst/>
                  <a:cxnLst>
                    <a:cxn ang="T12">
                      <a:pos x="T0" y="T1"/>
                    </a:cxn>
                    <a:cxn ang="T13">
                      <a:pos x="T2" y="T3"/>
                    </a:cxn>
                    <a:cxn ang="T14">
                      <a:pos x="T4" y="T5"/>
                    </a:cxn>
                    <a:cxn ang="T15">
                      <a:pos x="T6" y="T7"/>
                    </a:cxn>
                    <a:cxn ang="T16">
                      <a:pos x="T8" y="T9"/>
                    </a:cxn>
                    <a:cxn ang="T17">
                      <a:pos x="T10" y="T11"/>
                    </a:cxn>
                  </a:cxnLst>
                  <a:rect l="T18" t="T19" r="T20" b="T21"/>
                  <a:pathLst>
                    <a:path w="5872057" h="1147578">
                      <a:moveTo>
                        <a:pt x="2697973" y="1147578"/>
                      </a:moveTo>
                      <a:lnTo>
                        <a:pt x="0" y="0"/>
                      </a:lnTo>
                      <a:lnTo>
                        <a:pt x="5872057" y="2490"/>
                      </a:lnTo>
                      <a:lnTo>
                        <a:pt x="3206241" y="1112870"/>
                      </a:lnTo>
                      <a:lnTo>
                        <a:pt x="3205806" y="1114582"/>
                      </a:lnTo>
                      <a:lnTo>
                        <a:pt x="2697973" y="1147578"/>
                      </a:lnTo>
                      <a:close/>
                    </a:path>
                  </a:pathLst>
                </a:custGeom>
                <a:solidFill>
                  <a:schemeClr val="accent1">
                    <a:alpha val="50000"/>
                  </a:schemeClr>
                </a:solidFill>
                <a:ln w="19050" algn="ctr">
                  <a:noFill/>
                  <a:round/>
                  <a:headEnd/>
                  <a:tailEnd/>
                </a:ln>
                <a:effectLst>
                  <a:outerShdw sx="102000" sy="102000" algn="ctr" rotWithShape="0">
                    <a:srgbClr val="000000">
                      <a:alpha val="39999"/>
                    </a:srgb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04939" name="Text Box 2127"/>
                <p:cNvSpPr txBox="1">
                  <a:spLocks noChangeArrowheads="1"/>
                </p:cNvSpPr>
                <p:nvPr/>
              </p:nvSpPr>
              <p:spPr bwMode="auto">
                <a:xfrm>
                  <a:off x="1820" y="867"/>
                  <a:ext cx="2539" cy="288"/>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400">
                      <a:ea typeface="MS PGothic" pitchFamily="34" charset="-128"/>
                    </a:rPr>
                    <a:t>Data Governance Manager</a:t>
                  </a:r>
                </a:p>
              </p:txBody>
            </p:sp>
          </p:grpSp>
        </p:grpSp>
        <p:cxnSp>
          <p:nvCxnSpPr>
            <p:cNvPr id="1104940" name="Straight Connector 91"/>
            <p:cNvCxnSpPr>
              <a:cxnSpLocks noChangeShapeType="1"/>
            </p:cNvCxnSpPr>
            <p:nvPr/>
          </p:nvCxnSpPr>
          <p:spPr bwMode="auto">
            <a:xfrm flipV="1">
              <a:off x="623" y="2228"/>
              <a:ext cx="1743" cy="942"/>
            </a:xfrm>
            <a:prstGeom prst="line">
              <a:avLst/>
            </a:prstGeom>
            <a:noFill/>
            <a:ln w="9525" algn="ctr">
              <a:noFill/>
              <a:round/>
              <a:headEnd/>
              <a:tailEnd/>
            </a:ln>
          </p:spPr>
        </p:cxnSp>
        <p:sp>
          <p:nvSpPr>
            <p:cNvPr id="104" name="Freeform 103"/>
            <p:cNvSpPr>
              <a:spLocks noChangeArrowheads="1"/>
            </p:cNvSpPr>
            <p:nvPr/>
          </p:nvSpPr>
          <p:spPr bwMode="auto">
            <a:xfrm rot="-5400000">
              <a:off x="786" y="445"/>
              <a:ext cx="2336" cy="3099"/>
            </a:xfrm>
            <a:custGeom>
              <a:avLst/>
              <a:gdLst>
                <a:gd name="T0" fmla="*/ 472 w 4438650"/>
                <a:gd name="T1" fmla="*/ 4196 h 2657946"/>
                <a:gd name="T2" fmla="*/ 493 w 4438650"/>
                <a:gd name="T3" fmla="*/ 2747 h 2657946"/>
                <a:gd name="T4" fmla="*/ 0 w 4438650"/>
                <a:gd name="T5" fmla="*/ 0 h 2657946"/>
                <a:gd name="T6" fmla="*/ 1428 w 4438650"/>
                <a:gd name="T7" fmla="*/ 14 h 2657946"/>
                <a:gd name="T8" fmla="*/ 873 w 4438650"/>
                <a:gd name="T9" fmla="*/ 3114 h 2657946"/>
                <a:gd name="T10" fmla="*/ 557 w 4438650"/>
                <a:gd name="T11" fmla="*/ 3796 h 2657946"/>
                <a:gd name="T12" fmla="*/ 472 w 4438650"/>
                <a:gd name="T13" fmla="*/ 4196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14157" y="1972755"/>
                  </a:lnTo>
                  <a:cubicBezTo>
                    <a:pt x="2036614" y="1767900"/>
                    <a:pt x="1297253" y="2093122"/>
                    <a:pt x="1732696" y="2404516"/>
                  </a:cubicBezTo>
                  <a:lnTo>
                    <a:pt x="1466135" y="2657946"/>
                  </a:lnTo>
                  <a:close/>
                </a:path>
              </a:pathLst>
            </a:custGeom>
            <a:noFill/>
            <a:ln w="28575" algn="ctr">
              <a:solidFill>
                <a:srgbClr val="000066"/>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3" name="Freeform 82"/>
            <p:cNvSpPr>
              <a:spLocks noChangeArrowheads="1"/>
            </p:cNvSpPr>
            <p:nvPr/>
          </p:nvSpPr>
          <p:spPr bwMode="auto">
            <a:xfrm rot="-5400000">
              <a:off x="782" y="433"/>
              <a:ext cx="2344" cy="3107"/>
            </a:xfrm>
            <a:custGeom>
              <a:avLst/>
              <a:gdLst>
                <a:gd name="T0" fmla="*/ 475 w 4438650"/>
                <a:gd name="T1" fmla="*/ 4218 h 2657946"/>
                <a:gd name="T2" fmla="*/ 496 w 4438650"/>
                <a:gd name="T3" fmla="*/ 2761 h 2657946"/>
                <a:gd name="T4" fmla="*/ 0 w 4438650"/>
                <a:gd name="T5" fmla="*/ 0 h 2657946"/>
                <a:gd name="T6" fmla="*/ 1438 w 4438650"/>
                <a:gd name="T7" fmla="*/ 14 h 2657946"/>
                <a:gd name="T8" fmla="*/ 876 w 4438650"/>
                <a:gd name="T9" fmla="*/ 3144 h 2657946"/>
                <a:gd name="T10" fmla="*/ 561 w 4438650"/>
                <a:gd name="T11" fmla="*/ 3816 h 2657946"/>
                <a:gd name="T12" fmla="*/ 475 w 4438650"/>
                <a:gd name="T13" fmla="*/ 4218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03756" y="1980937"/>
                  </a:lnTo>
                  <a:cubicBezTo>
                    <a:pt x="2117359" y="1806950"/>
                    <a:pt x="1311668" y="2029252"/>
                    <a:pt x="1732696" y="2404516"/>
                  </a:cubicBezTo>
                  <a:lnTo>
                    <a:pt x="1466135" y="2657946"/>
                  </a:lnTo>
                  <a:close/>
                </a:path>
              </a:pathLst>
            </a:custGeom>
            <a:solidFill>
              <a:srgbClr val="000099">
                <a:alpha val="50195"/>
              </a:srgbClr>
            </a:solidFill>
            <a:ln w="28575" algn="ctr">
              <a:no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grpSp>
          <p:nvGrpSpPr>
            <p:cNvPr id="1104943" name="Group 84"/>
            <p:cNvGrpSpPr>
              <a:grpSpLocks/>
            </p:cNvGrpSpPr>
            <p:nvPr/>
          </p:nvGrpSpPr>
          <p:grpSpPr bwMode="auto">
            <a:xfrm>
              <a:off x="297" y="1033"/>
              <a:ext cx="890" cy="1932"/>
              <a:chOff x="297" y="1033"/>
              <a:chExt cx="890" cy="1932"/>
            </a:xfrm>
          </p:grpSpPr>
          <p:sp>
            <p:nvSpPr>
              <p:cNvPr id="1104944" name="Rectangle 102"/>
              <p:cNvSpPr>
                <a:spLocks noChangeArrowheads="1"/>
              </p:cNvSpPr>
              <p:nvPr/>
            </p:nvSpPr>
            <p:spPr bwMode="auto">
              <a:xfrm>
                <a:off x="297" y="1033"/>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Source</a:t>
                </a:r>
              </a:p>
              <a:p>
                <a:pPr eaLnBrk="0" hangingPunct="0">
                  <a:lnSpc>
                    <a:spcPts val="1200"/>
                  </a:lnSpc>
                  <a:spcBef>
                    <a:spcPct val="0"/>
                  </a:spcBef>
                  <a:buSzPct val="115000"/>
                </a:pPr>
                <a:r>
                  <a:rPr lang="en-US" sz="1100">
                    <a:cs typeface="Arial" charset="0"/>
                  </a:rPr>
                  <a:t>Systems</a:t>
                </a:r>
                <a:endParaRPr lang="en-US" sz="1000">
                  <a:cs typeface="Arial" charset="0"/>
                </a:endParaRPr>
              </a:p>
            </p:txBody>
          </p:sp>
          <p:pic>
            <p:nvPicPr>
              <p:cNvPr id="1104945" name="Picture 2083" descr="Untitled-1"/>
              <p:cNvPicPr>
                <a:picLocks noChangeAspect="1" noChangeArrowheads="1"/>
              </p:cNvPicPr>
              <p:nvPr/>
            </p:nvPicPr>
            <p:blipFill>
              <a:blip r:embed="rId6" cstate="print"/>
              <a:srcRect/>
              <a:stretch>
                <a:fillRect/>
              </a:stretch>
            </p:blipFill>
            <p:spPr bwMode="auto">
              <a:xfrm>
                <a:off x="395" y="1251"/>
                <a:ext cx="734" cy="448"/>
              </a:xfrm>
              <a:prstGeom prst="rect">
                <a:avLst/>
              </a:prstGeom>
              <a:noFill/>
              <a:ln w="9525">
                <a:noFill/>
                <a:miter lim="800000"/>
                <a:headEnd/>
                <a:tailEnd/>
              </a:ln>
            </p:spPr>
          </p:pic>
          <p:pic>
            <p:nvPicPr>
              <p:cNvPr id="1104946" name="Picture 2084" descr="Untitled-1"/>
              <p:cNvPicPr>
                <a:picLocks noChangeAspect="1" noChangeArrowheads="1"/>
              </p:cNvPicPr>
              <p:nvPr/>
            </p:nvPicPr>
            <p:blipFill>
              <a:blip r:embed="rId6" cstate="print">
                <a:lum bright="30000"/>
                <a:grayscl/>
              </a:blip>
              <a:srcRect/>
              <a:stretch>
                <a:fillRect/>
              </a:stretch>
            </p:blipFill>
            <p:spPr bwMode="auto">
              <a:xfrm>
                <a:off x="395" y="1565"/>
                <a:ext cx="734" cy="450"/>
              </a:xfrm>
              <a:prstGeom prst="rect">
                <a:avLst/>
              </a:prstGeom>
              <a:noFill/>
              <a:ln w="9525">
                <a:noFill/>
                <a:miter lim="800000"/>
                <a:headEnd/>
                <a:tailEnd/>
              </a:ln>
            </p:spPr>
          </p:pic>
          <p:pic>
            <p:nvPicPr>
              <p:cNvPr id="1104947" name="Picture 2085" descr="Untitled-1"/>
              <p:cNvPicPr>
                <a:picLocks noChangeAspect="1" noChangeArrowheads="1"/>
              </p:cNvPicPr>
              <p:nvPr/>
            </p:nvPicPr>
            <p:blipFill>
              <a:blip r:embed="rId6" cstate="print"/>
              <a:srcRect/>
              <a:stretch>
                <a:fillRect/>
              </a:stretch>
            </p:blipFill>
            <p:spPr bwMode="auto">
              <a:xfrm>
                <a:off x="395" y="1880"/>
                <a:ext cx="734" cy="448"/>
              </a:xfrm>
              <a:prstGeom prst="rect">
                <a:avLst/>
              </a:prstGeom>
              <a:noFill/>
              <a:ln w="9525">
                <a:noFill/>
                <a:miter lim="800000"/>
                <a:headEnd/>
                <a:tailEnd/>
              </a:ln>
            </p:spPr>
          </p:pic>
          <p:sp>
            <p:nvSpPr>
              <p:cNvPr id="131" name="Rectangle 2088"/>
              <p:cNvSpPr>
                <a:spLocks noChangeArrowheads="1"/>
              </p:cNvSpPr>
              <p:nvPr/>
            </p:nvSpPr>
            <p:spPr bwMode="white">
              <a:xfrm>
                <a:off x="544" y="1384"/>
                <a:ext cx="37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132" name="Rectangle 2089"/>
              <p:cNvSpPr>
                <a:spLocks noChangeArrowheads="1"/>
              </p:cNvSpPr>
              <p:nvPr/>
            </p:nvSpPr>
            <p:spPr bwMode="white">
              <a:xfrm>
                <a:off x="582" y="1688"/>
                <a:ext cx="298"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133" name="Rectangle 2090"/>
              <p:cNvSpPr>
                <a:spLocks noChangeArrowheads="1"/>
              </p:cNvSpPr>
              <p:nvPr/>
            </p:nvSpPr>
            <p:spPr bwMode="white">
              <a:xfrm>
                <a:off x="582" y="1993"/>
                <a:ext cx="298" cy="181"/>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4951" name="Picture 2093" descr="Untitled-1"/>
              <p:cNvPicPr>
                <a:picLocks noChangeAspect="1" noChangeArrowheads="1"/>
              </p:cNvPicPr>
              <p:nvPr/>
            </p:nvPicPr>
            <p:blipFill>
              <a:blip r:embed="rId6" cstate="print">
                <a:lum bright="30000"/>
                <a:grayscl/>
              </a:blip>
              <a:srcRect/>
              <a:stretch>
                <a:fillRect/>
              </a:stretch>
            </p:blipFill>
            <p:spPr bwMode="auto">
              <a:xfrm>
                <a:off x="395" y="2201"/>
                <a:ext cx="734" cy="450"/>
              </a:xfrm>
              <a:prstGeom prst="rect">
                <a:avLst/>
              </a:prstGeom>
              <a:noFill/>
              <a:ln w="9525">
                <a:noFill/>
                <a:miter lim="800000"/>
                <a:headEnd/>
                <a:tailEnd/>
              </a:ln>
            </p:spPr>
          </p:pic>
          <p:pic>
            <p:nvPicPr>
              <p:cNvPr id="1104952" name="Picture 2094" descr="Untitled-1"/>
              <p:cNvPicPr>
                <a:picLocks noChangeAspect="1" noChangeArrowheads="1"/>
              </p:cNvPicPr>
              <p:nvPr/>
            </p:nvPicPr>
            <p:blipFill>
              <a:blip r:embed="rId6" cstate="print"/>
              <a:srcRect/>
              <a:stretch>
                <a:fillRect/>
              </a:stretch>
            </p:blipFill>
            <p:spPr bwMode="auto">
              <a:xfrm>
                <a:off x="395" y="2515"/>
                <a:ext cx="734" cy="450"/>
              </a:xfrm>
              <a:prstGeom prst="rect">
                <a:avLst/>
              </a:prstGeom>
              <a:noFill/>
              <a:ln w="9525">
                <a:noFill/>
                <a:miter lim="800000"/>
                <a:headEnd/>
                <a:tailEnd/>
              </a:ln>
            </p:spPr>
          </p:pic>
          <p:sp>
            <p:nvSpPr>
              <p:cNvPr id="136" name="Rectangle 2095"/>
              <p:cNvSpPr>
                <a:spLocks noChangeArrowheads="1"/>
              </p:cNvSpPr>
              <p:nvPr/>
            </p:nvSpPr>
            <p:spPr bwMode="white">
              <a:xfrm>
                <a:off x="586" y="2325"/>
                <a:ext cx="289"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137" name="Rectangle 2096"/>
              <p:cNvSpPr>
                <a:spLocks noChangeArrowheads="1"/>
              </p:cNvSpPr>
              <p:nvPr/>
            </p:nvSpPr>
            <p:spPr bwMode="white">
              <a:xfrm>
                <a:off x="510" y="2629"/>
                <a:ext cx="444"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a:solidFill>
                      <a:schemeClr val="bg1"/>
                    </a:solidFill>
                    <a:cs typeface="Arial" charset="0"/>
                  </a:rPr>
                  <a:t>Custom</a:t>
                </a:r>
              </a:p>
            </p:txBody>
          </p:sp>
        </p:grpSp>
        <p:grpSp>
          <p:nvGrpSpPr>
            <p:cNvPr id="1104955" name="Group 82"/>
            <p:cNvGrpSpPr>
              <a:grpSpLocks/>
            </p:cNvGrpSpPr>
            <p:nvPr/>
          </p:nvGrpSpPr>
          <p:grpSpPr bwMode="auto">
            <a:xfrm>
              <a:off x="2668" y="1630"/>
              <a:ext cx="639" cy="639"/>
              <a:chOff x="2668" y="1630"/>
              <a:chExt cx="639" cy="639"/>
            </a:xfrm>
          </p:grpSpPr>
          <p:pic>
            <p:nvPicPr>
              <p:cNvPr id="1104956" name="Picture 12" descr="red"/>
              <p:cNvPicPr>
                <a:picLocks noChangeAspect="1" noChangeArrowheads="1"/>
              </p:cNvPicPr>
              <p:nvPr/>
            </p:nvPicPr>
            <p:blipFill>
              <a:blip r:embed="rId7" cstate="print"/>
              <a:srcRect/>
              <a:stretch>
                <a:fillRect/>
              </a:stretch>
            </p:blipFill>
            <p:spPr bwMode="auto">
              <a:xfrm>
                <a:off x="2668" y="1630"/>
                <a:ext cx="639" cy="639"/>
              </a:xfrm>
              <a:prstGeom prst="rect">
                <a:avLst/>
              </a:prstGeom>
              <a:noFill/>
              <a:ln w="9525">
                <a:noFill/>
                <a:miter lim="800000"/>
                <a:headEnd/>
                <a:tailEnd/>
              </a:ln>
            </p:spPr>
          </p:pic>
          <p:sp>
            <p:nvSpPr>
              <p:cNvPr id="1104957" name="Text Box 13">
                <a:hlinkClick r:id="" action="ppaction://noaction"/>
              </p:cNvPr>
              <p:cNvSpPr txBox="1">
                <a:spLocks noChangeArrowheads="1"/>
              </p:cNvSpPr>
              <p:nvPr/>
            </p:nvSpPr>
            <p:spPr bwMode="white">
              <a:xfrm>
                <a:off x="2705" y="1817"/>
                <a:ext cx="570" cy="270"/>
              </a:xfrm>
              <a:prstGeom prst="rect">
                <a:avLst/>
              </a:prstGeom>
              <a:noFill/>
              <a:ln w="9525">
                <a:noFill/>
                <a:miter lim="800000"/>
                <a:headEnd/>
                <a:tailEnd/>
              </a:ln>
            </p:spPr>
            <p:txBody>
              <a:bodyPr>
                <a:spAutoFit/>
              </a:bodyPr>
              <a:lstStyle/>
              <a:p>
                <a:pPr eaLnBrk="0" hangingPunct="0">
                  <a:lnSpc>
                    <a:spcPct val="110000"/>
                  </a:lnSpc>
                  <a:spcBef>
                    <a:spcPct val="0"/>
                  </a:spcBef>
                  <a:buClrTx/>
                </a:pPr>
                <a:r>
                  <a:rPr lang="en-US" sz="1000">
                    <a:solidFill>
                      <a:srgbClr val="FFFFFF"/>
                    </a:solidFill>
                    <a:cs typeface="Arial" charset="0"/>
                  </a:rPr>
                  <a:t>Trusted Master Data</a:t>
                </a:r>
              </a:p>
            </p:txBody>
          </p:sp>
        </p:grpSp>
        <p:sp>
          <p:nvSpPr>
            <p:cNvPr id="1104958" name="Rectangle 17"/>
            <p:cNvSpPr>
              <a:spLocks noChangeArrowheads="1"/>
            </p:cNvSpPr>
            <p:nvPr/>
          </p:nvSpPr>
          <p:spPr bwMode="auto">
            <a:xfrm>
              <a:off x="1392" y="1613"/>
              <a:ext cx="657" cy="721"/>
            </a:xfrm>
            <a:prstGeom prst="rect">
              <a:avLst/>
            </a:prstGeom>
            <a:noFill/>
            <a:ln w="9525">
              <a:noFill/>
              <a:miter lim="800000"/>
              <a:headEnd/>
              <a:tailEnd/>
            </a:ln>
          </p:spPr>
          <p:txBody>
            <a:bodyPr wrap="none">
              <a:spAutoFit/>
            </a:bodyPr>
            <a:lstStyle/>
            <a:p>
              <a:pPr eaLnBrk="0" hangingPunct="0">
                <a:lnSpc>
                  <a:spcPct val="115000"/>
                </a:lnSpc>
                <a:spcBef>
                  <a:spcPct val="0"/>
                </a:spcBef>
                <a:buSzPct val="115000"/>
              </a:pPr>
              <a:r>
                <a:rPr lang="en-US" sz="2000">
                  <a:cs typeface="Arial" charset="0"/>
                </a:rPr>
                <a:t>Oracle</a:t>
              </a:r>
            </a:p>
            <a:p>
              <a:pPr eaLnBrk="0" hangingPunct="0">
                <a:lnSpc>
                  <a:spcPct val="115000"/>
                </a:lnSpc>
                <a:spcBef>
                  <a:spcPct val="0"/>
                </a:spcBef>
                <a:buSzPct val="115000"/>
              </a:pPr>
              <a:r>
                <a:rPr lang="en-US" sz="2000">
                  <a:cs typeface="Arial" charset="0"/>
                </a:rPr>
                <a:t>Data</a:t>
              </a:r>
            </a:p>
            <a:p>
              <a:pPr eaLnBrk="0" hangingPunct="0">
                <a:lnSpc>
                  <a:spcPct val="115000"/>
                </a:lnSpc>
                <a:spcBef>
                  <a:spcPct val="0"/>
                </a:spcBef>
                <a:buSzPct val="115000"/>
              </a:pPr>
              <a:r>
                <a:rPr lang="en-US" sz="2000">
                  <a:cs typeface="Arial" charset="0"/>
                </a:rPr>
                <a:t>Quality</a:t>
              </a:r>
            </a:p>
          </p:txBody>
        </p:sp>
        <p:sp>
          <p:nvSpPr>
            <p:cNvPr id="1104959" name="Text Box 63"/>
            <p:cNvSpPr txBox="1">
              <a:spLocks noChangeArrowheads="1"/>
            </p:cNvSpPr>
            <p:nvPr/>
          </p:nvSpPr>
          <p:spPr bwMode="auto">
            <a:xfrm>
              <a:off x="4258" y="727"/>
              <a:ext cx="346" cy="212"/>
            </a:xfrm>
            <a:prstGeom prst="rect">
              <a:avLst/>
            </a:prstGeom>
            <a:noFill/>
            <a:ln w="9525">
              <a:noFill/>
              <a:miter lim="800000"/>
              <a:headEnd/>
              <a:tailEnd/>
            </a:ln>
            <a:effectLst>
              <a:prstShdw prst="shdw17" dist="17961" dir="2700000">
                <a:schemeClr val="hlink">
                  <a:gamma/>
                  <a:shade val="60000"/>
                  <a:invGamma/>
                </a:schemeClr>
              </a:prstShdw>
            </a:effectLst>
          </p:spPr>
          <p:txBody>
            <a:bodyPr wrap="none">
              <a:spAutoFit/>
            </a:bodyPr>
            <a:lstStyle/>
            <a:p>
              <a:pPr eaLnBrk="0" hangingPunct="0">
                <a:lnSpc>
                  <a:spcPct val="115000"/>
                </a:lnSpc>
                <a:spcBef>
                  <a:spcPct val="0"/>
                </a:spcBef>
                <a:buSzPct val="115000"/>
              </a:pPr>
              <a:r>
                <a:rPr lang="en-US" sz="1400">
                  <a:solidFill>
                    <a:schemeClr val="accent1"/>
                  </a:solidFill>
                  <a:cs typeface="Arial" charset="0"/>
                </a:rPr>
                <a:t>New</a:t>
              </a:r>
            </a:p>
          </p:txBody>
        </p:sp>
      </p:grpSp>
      <p:sp>
        <p:nvSpPr>
          <p:cNvPr id="1105014" name="Rectangle 118"/>
          <p:cNvSpPr>
            <a:spLocks noChangeArrowheads="1"/>
          </p:cNvSpPr>
          <p:nvPr/>
        </p:nvSpPr>
        <p:spPr bwMode="auto">
          <a:xfrm>
            <a:off x="889000" y="127000"/>
            <a:ext cx="7581900" cy="941388"/>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Oracle MDM Investment &amp; differentiation strategy </a:t>
            </a:r>
            <a:r>
              <a:rPr lang="en-US" sz="2800"/>
              <a:t/>
            </a:r>
            <a:br>
              <a:rPr lang="en-US" sz="2800"/>
            </a:br>
            <a:r>
              <a:rPr lang="en-US" sz="2000">
                <a:solidFill>
                  <a:schemeClr val="accent1"/>
                </a:solidFill>
              </a:rPr>
              <a:t>The Product Offering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a:spLocks noChangeArrowheads="1"/>
          </p:cNvSpPr>
          <p:nvPr/>
        </p:nvSpPr>
        <p:spPr bwMode="auto">
          <a:xfrm rot="16200000" flipH="1">
            <a:off x="4284663" y="3113088"/>
            <a:ext cx="860425" cy="1717675"/>
          </a:xfrm>
          <a:custGeom>
            <a:avLst/>
            <a:gdLst>
              <a:gd name="T0" fmla="*/ 0 w 758602"/>
              <a:gd name="T1" fmla="*/ 383031 h 1170144"/>
              <a:gd name="T2" fmla="*/ 125187 w 758602"/>
              <a:gd name="T3" fmla="*/ 0 h 1170144"/>
              <a:gd name="T4" fmla="*/ 141878 w 758602"/>
              <a:gd name="T5" fmla="*/ 1350948 h 1170144"/>
              <a:gd name="T6" fmla="*/ 8604 w 758602"/>
              <a:gd name="T7" fmla="*/ 948267 h 1170144"/>
              <a:gd name="T8" fmla="*/ 0 w 758602"/>
              <a:gd name="T9" fmla="*/ 383031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8" name="Freeform 87"/>
          <p:cNvSpPr>
            <a:spLocks noChangeArrowheads="1"/>
          </p:cNvSpPr>
          <p:nvPr/>
        </p:nvSpPr>
        <p:spPr bwMode="auto">
          <a:xfrm flipH="1">
            <a:off x="3521075" y="2560638"/>
            <a:ext cx="787400" cy="1119187"/>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5927" name="Picture 123" descr="mdm"/>
          <p:cNvPicPr>
            <a:picLocks noChangeAspect="1" noChangeArrowheads="1"/>
          </p:cNvPicPr>
          <p:nvPr/>
        </p:nvPicPr>
        <p:blipFill>
          <a:blip r:embed="rId2" cstate="print"/>
          <a:srcRect/>
          <a:stretch>
            <a:fillRect/>
          </a:stretch>
        </p:blipFill>
        <p:spPr bwMode="auto">
          <a:xfrm>
            <a:off x="4413250" y="3875088"/>
            <a:ext cx="668338" cy="233362"/>
          </a:xfrm>
          <a:prstGeom prst="rect">
            <a:avLst/>
          </a:prstGeom>
          <a:noFill/>
          <a:ln w="9525">
            <a:noFill/>
            <a:miter lim="800000"/>
            <a:headEnd/>
            <a:tailEnd/>
          </a:ln>
        </p:spPr>
      </p:pic>
      <p:sp>
        <p:nvSpPr>
          <p:cNvPr id="2" name="Footer Placeholder 1"/>
          <p:cNvSpPr txBox="1">
            <a:spLocks noGrp="1"/>
          </p:cNvSpPr>
          <p:nvPr/>
        </p:nvSpPr>
        <p:spPr bwMode="auto">
          <a:xfrm>
            <a:off x="163513"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cxnSp>
        <p:nvCxnSpPr>
          <p:cNvPr id="1105956" name="Straight Connector 91"/>
          <p:cNvCxnSpPr>
            <a:cxnSpLocks noChangeShapeType="1"/>
          </p:cNvCxnSpPr>
          <p:nvPr/>
        </p:nvCxnSpPr>
        <p:spPr bwMode="auto">
          <a:xfrm flipV="1">
            <a:off x="989013" y="3536950"/>
            <a:ext cx="2767012" cy="1495425"/>
          </a:xfrm>
          <a:prstGeom prst="line">
            <a:avLst/>
          </a:prstGeom>
          <a:noFill/>
          <a:ln w="9525" algn="ctr">
            <a:noFill/>
            <a:round/>
            <a:headEnd/>
            <a:tailEnd/>
          </a:ln>
        </p:spPr>
      </p:cxnSp>
      <p:sp>
        <p:nvSpPr>
          <p:cNvPr id="104" name="Freeform 103"/>
          <p:cNvSpPr>
            <a:spLocks noChangeArrowheads="1"/>
          </p:cNvSpPr>
          <p:nvPr/>
        </p:nvSpPr>
        <p:spPr bwMode="auto">
          <a:xfrm rot="16200000">
            <a:off x="1248569" y="707232"/>
            <a:ext cx="3708400" cy="4919662"/>
          </a:xfrm>
          <a:custGeom>
            <a:avLst/>
            <a:gdLst>
              <a:gd name="T0" fmla="*/ 896146 w 4438650"/>
              <a:gd name="T1" fmla="*/ 3598862 h 2657946"/>
              <a:gd name="T2" fmla="*/ 936841 w 4438650"/>
              <a:gd name="T3" fmla="*/ 2355653 h 2657946"/>
              <a:gd name="T4" fmla="*/ -1 w 4438650"/>
              <a:gd name="T5" fmla="*/ 0 h 2657946"/>
              <a:gd name="T6" fmla="*/ 2713037 w 4438650"/>
              <a:gd name="T7" fmla="*/ 12072 h 2657946"/>
              <a:gd name="T8" fmla="*/ 1658975 w 4438650"/>
              <a:gd name="T9" fmla="*/ 2671112 h 2657946"/>
              <a:gd name="T10" fmla="*/ 1059076 w 4438650"/>
              <a:gd name="T11" fmla="*/ 3255718 h 2657946"/>
              <a:gd name="T12" fmla="*/ 896146 w 4438650"/>
              <a:gd name="T13" fmla="*/ 3598862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14157" y="1972755"/>
                </a:lnTo>
                <a:cubicBezTo>
                  <a:pt x="2036614" y="1767900"/>
                  <a:pt x="1297253" y="2093122"/>
                  <a:pt x="1732696" y="2404516"/>
                </a:cubicBezTo>
                <a:lnTo>
                  <a:pt x="1466135" y="2657946"/>
                </a:lnTo>
                <a:close/>
              </a:path>
            </a:pathLst>
          </a:custGeom>
          <a:noFill/>
          <a:ln w="28575" algn="ctr">
            <a:solidFill>
              <a:srgbClr val="000066"/>
            </a:solidFill>
            <a:round/>
            <a:headEnd/>
            <a:tailEnd/>
          </a:ln>
        </p:spPr>
        <p:txBody>
          <a:bodyPr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3" name="Freeform 82"/>
          <p:cNvSpPr>
            <a:spLocks noChangeArrowheads="1"/>
          </p:cNvSpPr>
          <p:nvPr/>
        </p:nvSpPr>
        <p:spPr bwMode="auto">
          <a:xfrm rot="-5400000">
            <a:off x="1242219" y="688182"/>
            <a:ext cx="3721100" cy="4932362"/>
          </a:xfrm>
          <a:custGeom>
            <a:avLst/>
            <a:gdLst>
              <a:gd name="T0" fmla="*/ 753914 w 4438650"/>
              <a:gd name="T1" fmla="*/ 6696102 h 2657946"/>
              <a:gd name="T2" fmla="*/ 788150 w 4438650"/>
              <a:gd name="T3" fmla="*/ 4382967 h 2657946"/>
              <a:gd name="T4" fmla="*/ -1 w 4438650"/>
              <a:gd name="T5" fmla="*/ 0 h 2657946"/>
              <a:gd name="T6" fmla="*/ 2282435 w 4438650"/>
              <a:gd name="T7" fmla="*/ 22461 h 2657946"/>
              <a:gd name="T8" fmla="*/ 1390322 w 4438650"/>
              <a:gd name="T9" fmla="*/ 4990528 h 2657946"/>
              <a:gd name="T10" fmla="*/ 890984 w 4438650"/>
              <a:gd name="T11" fmla="*/ 6057640 h 2657946"/>
              <a:gd name="T12" fmla="*/ 753914 w 4438650"/>
              <a:gd name="T13" fmla="*/ 6696102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03756" y="1980937"/>
                </a:lnTo>
                <a:cubicBezTo>
                  <a:pt x="2117359" y="1806950"/>
                  <a:pt x="1311668" y="2029252"/>
                  <a:pt x="1732696" y="2404516"/>
                </a:cubicBezTo>
                <a:lnTo>
                  <a:pt x="1466135" y="2657946"/>
                </a:lnTo>
                <a:close/>
              </a:path>
            </a:pathLst>
          </a:custGeom>
          <a:solidFill>
            <a:srgbClr val="000099">
              <a:alpha val="50195"/>
            </a:srgbClr>
          </a:solidFill>
          <a:ln w="28575" algn="ctr">
            <a:no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5959" name="Picture 124" descr="mdm"/>
          <p:cNvPicPr>
            <a:picLocks noChangeAspect="1" noChangeArrowheads="1"/>
          </p:cNvPicPr>
          <p:nvPr/>
        </p:nvPicPr>
        <p:blipFill>
          <a:blip r:embed="rId3" cstate="print"/>
          <a:srcRect/>
          <a:stretch>
            <a:fillRect/>
          </a:stretch>
        </p:blipFill>
        <p:spPr bwMode="auto">
          <a:xfrm>
            <a:off x="3768725" y="2638425"/>
            <a:ext cx="309563" cy="958850"/>
          </a:xfrm>
          <a:prstGeom prst="rect">
            <a:avLst/>
          </a:prstGeom>
          <a:noFill/>
          <a:ln w="9525">
            <a:noFill/>
            <a:miter lim="800000"/>
            <a:headEnd/>
            <a:tailEnd/>
          </a:ln>
        </p:spPr>
      </p:pic>
      <p:grpSp>
        <p:nvGrpSpPr>
          <p:cNvPr id="1105960" name="Group 84"/>
          <p:cNvGrpSpPr>
            <a:grpSpLocks/>
          </p:cNvGrpSpPr>
          <p:nvPr/>
        </p:nvGrpSpPr>
        <p:grpSpPr bwMode="auto">
          <a:xfrm>
            <a:off x="471488" y="1639888"/>
            <a:ext cx="1412875" cy="3067050"/>
            <a:chOff x="297" y="1033"/>
            <a:chExt cx="890" cy="1932"/>
          </a:xfrm>
        </p:grpSpPr>
        <p:sp>
          <p:nvSpPr>
            <p:cNvPr id="1105961" name="Rectangle 102"/>
            <p:cNvSpPr>
              <a:spLocks noChangeArrowheads="1"/>
            </p:cNvSpPr>
            <p:nvPr/>
          </p:nvSpPr>
          <p:spPr bwMode="auto">
            <a:xfrm>
              <a:off x="297" y="1033"/>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Source</a:t>
              </a:r>
            </a:p>
            <a:p>
              <a:pPr eaLnBrk="0" hangingPunct="0">
                <a:lnSpc>
                  <a:spcPts val="1200"/>
                </a:lnSpc>
                <a:spcBef>
                  <a:spcPct val="0"/>
                </a:spcBef>
                <a:buSzPct val="115000"/>
              </a:pPr>
              <a:r>
                <a:rPr lang="en-US" sz="1100">
                  <a:cs typeface="Arial" charset="0"/>
                </a:rPr>
                <a:t>Systems</a:t>
              </a:r>
              <a:endParaRPr lang="en-US" sz="1000">
                <a:cs typeface="Arial" charset="0"/>
              </a:endParaRPr>
            </a:p>
          </p:txBody>
        </p:sp>
        <p:pic>
          <p:nvPicPr>
            <p:cNvPr id="1105962" name="Picture 2083" descr="Untitled-1"/>
            <p:cNvPicPr>
              <a:picLocks noChangeAspect="1" noChangeArrowheads="1"/>
            </p:cNvPicPr>
            <p:nvPr/>
          </p:nvPicPr>
          <p:blipFill>
            <a:blip r:embed="rId4" cstate="print"/>
            <a:srcRect/>
            <a:stretch>
              <a:fillRect/>
            </a:stretch>
          </p:blipFill>
          <p:spPr bwMode="auto">
            <a:xfrm>
              <a:off x="395" y="1251"/>
              <a:ext cx="734" cy="448"/>
            </a:xfrm>
            <a:prstGeom prst="rect">
              <a:avLst/>
            </a:prstGeom>
            <a:noFill/>
            <a:ln w="9525">
              <a:noFill/>
              <a:miter lim="800000"/>
              <a:headEnd/>
              <a:tailEnd/>
            </a:ln>
          </p:spPr>
        </p:pic>
        <p:pic>
          <p:nvPicPr>
            <p:cNvPr id="1105963" name="Picture 2084" descr="Untitled-1"/>
            <p:cNvPicPr>
              <a:picLocks noChangeAspect="1" noChangeArrowheads="1"/>
            </p:cNvPicPr>
            <p:nvPr/>
          </p:nvPicPr>
          <p:blipFill>
            <a:blip r:embed="rId4" cstate="print">
              <a:lum bright="30000"/>
              <a:grayscl/>
            </a:blip>
            <a:srcRect/>
            <a:stretch>
              <a:fillRect/>
            </a:stretch>
          </p:blipFill>
          <p:spPr bwMode="auto">
            <a:xfrm>
              <a:off x="395" y="1565"/>
              <a:ext cx="734" cy="450"/>
            </a:xfrm>
            <a:prstGeom prst="rect">
              <a:avLst/>
            </a:prstGeom>
            <a:noFill/>
            <a:ln w="9525">
              <a:noFill/>
              <a:miter lim="800000"/>
              <a:headEnd/>
              <a:tailEnd/>
            </a:ln>
          </p:spPr>
        </p:pic>
        <p:pic>
          <p:nvPicPr>
            <p:cNvPr id="1105964" name="Picture 2085" descr="Untitled-1"/>
            <p:cNvPicPr>
              <a:picLocks noChangeAspect="1" noChangeArrowheads="1"/>
            </p:cNvPicPr>
            <p:nvPr/>
          </p:nvPicPr>
          <p:blipFill>
            <a:blip r:embed="rId4" cstate="print"/>
            <a:srcRect/>
            <a:stretch>
              <a:fillRect/>
            </a:stretch>
          </p:blipFill>
          <p:spPr bwMode="auto">
            <a:xfrm>
              <a:off x="395" y="1880"/>
              <a:ext cx="734" cy="448"/>
            </a:xfrm>
            <a:prstGeom prst="rect">
              <a:avLst/>
            </a:prstGeom>
            <a:noFill/>
            <a:ln w="9525">
              <a:noFill/>
              <a:miter lim="800000"/>
              <a:headEnd/>
              <a:tailEnd/>
            </a:ln>
          </p:spPr>
        </p:pic>
        <p:sp>
          <p:nvSpPr>
            <p:cNvPr id="131" name="Rectangle 2088"/>
            <p:cNvSpPr>
              <a:spLocks noChangeArrowheads="1"/>
            </p:cNvSpPr>
            <p:nvPr/>
          </p:nvSpPr>
          <p:spPr bwMode="white">
            <a:xfrm>
              <a:off x="544" y="1384"/>
              <a:ext cx="37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132" name="Rectangle 2089"/>
            <p:cNvSpPr>
              <a:spLocks noChangeArrowheads="1"/>
            </p:cNvSpPr>
            <p:nvPr/>
          </p:nvSpPr>
          <p:spPr bwMode="white">
            <a:xfrm>
              <a:off x="582" y="1688"/>
              <a:ext cx="298"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133" name="Rectangle 2090"/>
            <p:cNvSpPr>
              <a:spLocks noChangeArrowheads="1"/>
            </p:cNvSpPr>
            <p:nvPr/>
          </p:nvSpPr>
          <p:spPr bwMode="white">
            <a:xfrm>
              <a:off x="582" y="1993"/>
              <a:ext cx="298" cy="181"/>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5968" name="Picture 2093" descr="Untitled-1"/>
            <p:cNvPicPr>
              <a:picLocks noChangeAspect="1" noChangeArrowheads="1"/>
            </p:cNvPicPr>
            <p:nvPr/>
          </p:nvPicPr>
          <p:blipFill>
            <a:blip r:embed="rId4" cstate="print">
              <a:lum bright="30000"/>
              <a:grayscl/>
            </a:blip>
            <a:srcRect/>
            <a:stretch>
              <a:fillRect/>
            </a:stretch>
          </p:blipFill>
          <p:spPr bwMode="auto">
            <a:xfrm>
              <a:off x="395" y="2201"/>
              <a:ext cx="734" cy="450"/>
            </a:xfrm>
            <a:prstGeom prst="rect">
              <a:avLst/>
            </a:prstGeom>
            <a:noFill/>
            <a:ln w="9525">
              <a:noFill/>
              <a:miter lim="800000"/>
              <a:headEnd/>
              <a:tailEnd/>
            </a:ln>
          </p:spPr>
        </p:pic>
        <p:pic>
          <p:nvPicPr>
            <p:cNvPr id="1105969" name="Picture 2094" descr="Untitled-1"/>
            <p:cNvPicPr>
              <a:picLocks noChangeAspect="1" noChangeArrowheads="1"/>
            </p:cNvPicPr>
            <p:nvPr/>
          </p:nvPicPr>
          <p:blipFill>
            <a:blip r:embed="rId4" cstate="print"/>
            <a:srcRect/>
            <a:stretch>
              <a:fillRect/>
            </a:stretch>
          </p:blipFill>
          <p:spPr bwMode="auto">
            <a:xfrm>
              <a:off x="395" y="2515"/>
              <a:ext cx="734" cy="450"/>
            </a:xfrm>
            <a:prstGeom prst="rect">
              <a:avLst/>
            </a:prstGeom>
            <a:noFill/>
            <a:ln w="9525">
              <a:noFill/>
              <a:miter lim="800000"/>
              <a:headEnd/>
              <a:tailEnd/>
            </a:ln>
          </p:spPr>
        </p:pic>
        <p:sp>
          <p:nvSpPr>
            <p:cNvPr id="136" name="Rectangle 2095"/>
            <p:cNvSpPr>
              <a:spLocks noChangeArrowheads="1"/>
            </p:cNvSpPr>
            <p:nvPr/>
          </p:nvSpPr>
          <p:spPr bwMode="white">
            <a:xfrm>
              <a:off x="586" y="2325"/>
              <a:ext cx="289"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137" name="Rectangle 2096"/>
            <p:cNvSpPr>
              <a:spLocks noChangeArrowheads="1"/>
            </p:cNvSpPr>
            <p:nvPr/>
          </p:nvSpPr>
          <p:spPr bwMode="white">
            <a:xfrm>
              <a:off x="510" y="2629"/>
              <a:ext cx="444"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a:solidFill>
                    <a:schemeClr val="bg1"/>
                  </a:solidFill>
                  <a:cs typeface="Arial" charset="0"/>
                </a:rPr>
                <a:t>Custom</a:t>
              </a:r>
            </a:p>
          </p:txBody>
        </p:sp>
      </p:grpSp>
      <p:pic>
        <p:nvPicPr>
          <p:cNvPr id="1105977" name="Freeform 70"/>
          <p:cNvPicPr>
            <a:picLocks noChangeArrowheads="1"/>
          </p:cNvPicPr>
          <p:nvPr/>
        </p:nvPicPr>
        <p:blipFill>
          <a:blip r:embed="rId5" cstate="print"/>
          <a:srcRect/>
          <a:stretch>
            <a:fillRect/>
          </a:stretch>
        </p:blipFill>
        <p:spPr bwMode="auto">
          <a:xfrm>
            <a:off x="3140075" y="2468563"/>
            <a:ext cx="676275" cy="1381125"/>
          </a:xfrm>
          <a:prstGeom prst="rect">
            <a:avLst/>
          </a:prstGeom>
          <a:noFill/>
        </p:spPr>
      </p:pic>
      <p:sp>
        <p:nvSpPr>
          <p:cNvPr id="1105978" name="Text Box 58"/>
          <p:cNvSpPr txBox="1">
            <a:spLocks noChangeArrowheads="1"/>
          </p:cNvSpPr>
          <p:nvPr/>
        </p:nvSpPr>
        <p:spPr bwMode="auto">
          <a:xfrm>
            <a:off x="1689100" y="1776413"/>
            <a:ext cx="487363" cy="2163762"/>
          </a:xfrm>
          <a:prstGeom prst="rect">
            <a:avLst/>
          </a:prstGeom>
          <a:noFill/>
          <a:ln w="9525">
            <a:noFill/>
            <a:miter lim="800000"/>
            <a:headEnd/>
            <a:tailEnd/>
          </a:ln>
        </p:spPr>
        <p:txBody>
          <a:bodyPr wrap="none" anchor="ctr"/>
          <a:lstStyle/>
          <a:p>
            <a:pPr eaLnBrk="0" hangingPunct="0">
              <a:lnSpc>
                <a:spcPct val="115000"/>
              </a:lnSpc>
              <a:spcBef>
                <a:spcPct val="0"/>
              </a:spcBef>
              <a:buSzPct val="115000"/>
            </a:pPr>
            <a:endParaRPr lang="en-US" sz="2000">
              <a:solidFill>
                <a:srgbClr val="FFFFFF"/>
              </a:solidFill>
              <a:effectLst>
                <a:outerShdw blurRad="38100" dist="38100" dir="2700000" algn="tl">
                  <a:srgbClr val="C0C0C0"/>
                </a:outerShdw>
              </a:effectLst>
              <a:cs typeface="Arial" charset="0"/>
            </a:endParaRPr>
          </a:p>
        </p:txBody>
      </p:sp>
      <p:grpSp>
        <p:nvGrpSpPr>
          <p:cNvPr id="1106022" name="Group 102"/>
          <p:cNvGrpSpPr>
            <a:grpSpLocks/>
          </p:cNvGrpSpPr>
          <p:nvPr/>
        </p:nvGrpSpPr>
        <p:grpSpPr bwMode="auto">
          <a:xfrm>
            <a:off x="1627188" y="1801813"/>
            <a:ext cx="603250" cy="2714625"/>
            <a:chOff x="1025" y="1135"/>
            <a:chExt cx="380" cy="1710"/>
          </a:xfrm>
        </p:grpSpPr>
        <p:pic>
          <p:nvPicPr>
            <p:cNvPr id="1105973" name="Freeform 67"/>
            <p:cNvPicPr>
              <a:picLocks noChangeArrowheads="1"/>
            </p:cNvPicPr>
            <p:nvPr/>
          </p:nvPicPr>
          <p:blipFill>
            <a:blip r:embed="rId6" cstate="print"/>
            <a:srcRect/>
            <a:stretch>
              <a:fillRect/>
            </a:stretch>
          </p:blipFill>
          <p:spPr bwMode="auto">
            <a:xfrm>
              <a:off x="1025" y="1135"/>
              <a:ext cx="380" cy="1710"/>
            </a:xfrm>
            <a:prstGeom prst="rect">
              <a:avLst/>
            </a:prstGeom>
            <a:noFill/>
          </p:spPr>
        </p:pic>
        <p:sp>
          <p:nvSpPr>
            <p:cNvPr id="1105979" name="Text Box 2100"/>
            <p:cNvSpPr txBox="1">
              <a:spLocks noChangeArrowheads="1"/>
            </p:cNvSpPr>
            <p:nvPr/>
          </p:nvSpPr>
          <p:spPr bwMode="auto">
            <a:xfrm rot="-5400000">
              <a:off x="1020" y="1908"/>
              <a:ext cx="390" cy="164"/>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1100">
                  <a:solidFill>
                    <a:srgbClr val="384562"/>
                  </a:solidFill>
                  <a:ea typeface="MS PGothic" pitchFamily="34" charset="-128"/>
                </a:rPr>
                <a:t>Profile</a:t>
              </a:r>
            </a:p>
          </p:txBody>
        </p:sp>
      </p:grpSp>
      <p:grpSp>
        <p:nvGrpSpPr>
          <p:cNvPr id="1106023" name="Group 103"/>
          <p:cNvGrpSpPr>
            <a:grpSpLocks/>
          </p:cNvGrpSpPr>
          <p:nvPr/>
        </p:nvGrpSpPr>
        <p:grpSpPr bwMode="auto">
          <a:xfrm>
            <a:off x="2133600" y="2006600"/>
            <a:ext cx="579438" cy="2305050"/>
            <a:chOff x="1344" y="1271"/>
            <a:chExt cx="365" cy="1452"/>
          </a:xfrm>
        </p:grpSpPr>
        <p:pic>
          <p:nvPicPr>
            <p:cNvPr id="1105975" name="Freeform 68"/>
            <p:cNvPicPr>
              <a:picLocks noChangeArrowheads="1"/>
            </p:cNvPicPr>
            <p:nvPr/>
          </p:nvPicPr>
          <p:blipFill>
            <a:blip r:embed="rId7" cstate="print"/>
            <a:srcRect/>
            <a:stretch>
              <a:fillRect/>
            </a:stretch>
          </p:blipFill>
          <p:spPr bwMode="auto">
            <a:xfrm>
              <a:off x="1344" y="1271"/>
              <a:ext cx="365" cy="1452"/>
            </a:xfrm>
            <a:prstGeom prst="rect">
              <a:avLst/>
            </a:prstGeom>
            <a:noFill/>
          </p:spPr>
        </p:pic>
        <p:sp>
          <p:nvSpPr>
            <p:cNvPr id="1105980" name="Text Box 2102"/>
            <p:cNvSpPr txBox="1">
              <a:spLocks noChangeArrowheads="1"/>
            </p:cNvSpPr>
            <p:nvPr/>
          </p:nvSpPr>
          <p:spPr bwMode="auto">
            <a:xfrm rot="-5400000">
              <a:off x="1218" y="1915"/>
              <a:ext cx="615" cy="164"/>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1100">
                  <a:solidFill>
                    <a:srgbClr val="384562"/>
                  </a:solidFill>
                  <a:ea typeface="MS PGothic" pitchFamily="34" charset="-128"/>
                </a:rPr>
                <a:t>Standardize</a:t>
              </a:r>
            </a:p>
          </p:txBody>
        </p:sp>
      </p:grpSp>
      <p:sp>
        <p:nvSpPr>
          <p:cNvPr id="1105981" name="Text Box 2104"/>
          <p:cNvSpPr txBox="1">
            <a:spLocks noChangeArrowheads="1"/>
          </p:cNvSpPr>
          <p:nvPr/>
        </p:nvSpPr>
        <p:spPr bwMode="auto">
          <a:xfrm rot="-5400000">
            <a:off x="3038475" y="3028951"/>
            <a:ext cx="758825" cy="260350"/>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1100">
                <a:solidFill>
                  <a:srgbClr val="384562"/>
                </a:solidFill>
                <a:ea typeface="MS PGothic" pitchFamily="34" charset="-128"/>
              </a:rPr>
              <a:t>  De-Dup</a:t>
            </a:r>
          </a:p>
        </p:txBody>
      </p:sp>
      <p:grpSp>
        <p:nvGrpSpPr>
          <p:cNvPr id="1106021" name="Group 101"/>
          <p:cNvGrpSpPr>
            <a:grpSpLocks/>
          </p:cNvGrpSpPr>
          <p:nvPr/>
        </p:nvGrpSpPr>
        <p:grpSpPr bwMode="auto">
          <a:xfrm>
            <a:off x="2622550" y="2239963"/>
            <a:ext cx="620713" cy="1839912"/>
            <a:chOff x="1652" y="1349"/>
            <a:chExt cx="391" cy="1247"/>
          </a:xfrm>
        </p:grpSpPr>
        <p:pic>
          <p:nvPicPr>
            <p:cNvPr id="1105976" name="Freeform 69"/>
            <p:cNvPicPr>
              <a:picLocks noChangeArrowheads="1"/>
            </p:cNvPicPr>
            <p:nvPr/>
          </p:nvPicPr>
          <p:blipFill>
            <a:blip r:embed="rId8" cstate="print"/>
            <a:srcRect/>
            <a:stretch>
              <a:fillRect/>
            </a:stretch>
          </p:blipFill>
          <p:spPr bwMode="auto">
            <a:xfrm>
              <a:off x="1652" y="1349"/>
              <a:ext cx="391" cy="1247"/>
            </a:xfrm>
            <a:prstGeom prst="rect">
              <a:avLst/>
            </a:prstGeom>
            <a:noFill/>
          </p:spPr>
        </p:pic>
        <p:sp>
          <p:nvSpPr>
            <p:cNvPr id="1105982" name="Text Box 2106"/>
            <p:cNvSpPr txBox="1">
              <a:spLocks noChangeArrowheads="1"/>
            </p:cNvSpPr>
            <p:nvPr/>
          </p:nvSpPr>
          <p:spPr bwMode="auto">
            <a:xfrm rot="-5400000">
              <a:off x="1385" y="1895"/>
              <a:ext cx="919" cy="164"/>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1100">
                  <a:solidFill>
                    <a:srgbClr val="384562"/>
                  </a:solidFill>
                  <a:ea typeface="MS PGothic" pitchFamily="34" charset="-128"/>
                </a:rPr>
                <a:t>Validate Address </a:t>
              </a:r>
            </a:p>
          </p:txBody>
        </p:sp>
      </p:grpSp>
      <p:grpSp>
        <p:nvGrpSpPr>
          <p:cNvPr id="1106018" name="Group 82"/>
          <p:cNvGrpSpPr>
            <a:grpSpLocks/>
          </p:cNvGrpSpPr>
          <p:nvPr/>
        </p:nvGrpSpPr>
        <p:grpSpPr bwMode="auto">
          <a:xfrm>
            <a:off x="4235450" y="2587625"/>
            <a:ext cx="1014413" cy="1014413"/>
            <a:chOff x="2668" y="1630"/>
            <a:chExt cx="639" cy="639"/>
          </a:xfrm>
        </p:grpSpPr>
        <p:pic>
          <p:nvPicPr>
            <p:cNvPr id="1106019" name="Picture 12" descr="red"/>
            <p:cNvPicPr>
              <a:picLocks noChangeAspect="1" noChangeArrowheads="1"/>
            </p:cNvPicPr>
            <p:nvPr/>
          </p:nvPicPr>
          <p:blipFill>
            <a:blip r:embed="rId9" cstate="print"/>
            <a:srcRect/>
            <a:stretch>
              <a:fillRect/>
            </a:stretch>
          </p:blipFill>
          <p:spPr bwMode="auto">
            <a:xfrm>
              <a:off x="2668" y="1630"/>
              <a:ext cx="639" cy="639"/>
            </a:xfrm>
            <a:prstGeom prst="rect">
              <a:avLst/>
            </a:prstGeom>
            <a:noFill/>
            <a:ln w="9525">
              <a:noFill/>
              <a:miter lim="800000"/>
              <a:headEnd/>
              <a:tailEnd/>
            </a:ln>
          </p:spPr>
        </p:pic>
        <p:sp>
          <p:nvSpPr>
            <p:cNvPr id="1106020" name="Text Box 13">
              <a:hlinkClick r:id="" action="ppaction://noaction"/>
            </p:cNvPr>
            <p:cNvSpPr txBox="1">
              <a:spLocks noChangeArrowheads="1"/>
            </p:cNvSpPr>
            <p:nvPr/>
          </p:nvSpPr>
          <p:spPr bwMode="white">
            <a:xfrm>
              <a:off x="2705" y="1817"/>
              <a:ext cx="570" cy="270"/>
            </a:xfrm>
            <a:prstGeom prst="rect">
              <a:avLst/>
            </a:prstGeom>
            <a:noFill/>
            <a:ln w="9525">
              <a:noFill/>
              <a:miter lim="800000"/>
              <a:headEnd/>
              <a:tailEnd/>
            </a:ln>
          </p:spPr>
          <p:txBody>
            <a:bodyPr>
              <a:spAutoFit/>
            </a:bodyPr>
            <a:lstStyle/>
            <a:p>
              <a:pPr eaLnBrk="0" hangingPunct="0">
                <a:lnSpc>
                  <a:spcPct val="110000"/>
                </a:lnSpc>
                <a:spcBef>
                  <a:spcPct val="0"/>
                </a:spcBef>
                <a:buClrTx/>
              </a:pPr>
              <a:r>
                <a:rPr lang="en-US" sz="1000">
                  <a:solidFill>
                    <a:srgbClr val="FFFFFF"/>
                  </a:solidFill>
                  <a:cs typeface="Arial" charset="0"/>
                </a:rPr>
                <a:t>Trusted Master Data</a:t>
              </a:r>
            </a:p>
          </p:txBody>
        </p:sp>
      </p:grpSp>
      <p:sp>
        <p:nvSpPr>
          <p:cNvPr id="1106024" name="Rectangle 104"/>
          <p:cNvSpPr>
            <a:spLocks noChangeArrowheads="1"/>
          </p:cNvSpPr>
          <p:nvPr/>
        </p:nvSpPr>
        <p:spPr bwMode="auto">
          <a:xfrm>
            <a:off x="889000" y="127000"/>
            <a:ext cx="7581900" cy="941388"/>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Oracle MDM Investment &amp; differentiation strategy </a:t>
            </a:r>
            <a:r>
              <a:rPr lang="en-US" sz="2800"/>
              <a:t/>
            </a:r>
            <a:br>
              <a:rPr lang="en-US" sz="2800"/>
            </a:br>
            <a:r>
              <a:rPr lang="en-US" sz="2000">
                <a:solidFill>
                  <a:schemeClr val="accent1"/>
                </a:solidFill>
              </a:rPr>
              <a:t>The Product Offering – End to End Data Quality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821" name="Picture 122"/>
          <p:cNvPicPr>
            <a:picLocks noChangeAspect="1" noChangeArrowheads="1"/>
          </p:cNvPicPr>
          <p:nvPr/>
        </p:nvPicPr>
        <p:blipFill>
          <a:blip r:embed="rId3" cstate="print"/>
          <a:srcRect/>
          <a:stretch>
            <a:fillRect/>
          </a:stretch>
        </p:blipFill>
        <p:spPr bwMode="auto">
          <a:xfrm>
            <a:off x="1052513" y="1465263"/>
            <a:ext cx="6931025" cy="4779962"/>
          </a:xfrm>
          <a:prstGeom prst="rect">
            <a:avLst/>
          </a:prstGeom>
          <a:noFill/>
          <a:ln w="9525">
            <a:noFill/>
            <a:miter lim="800000"/>
            <a:headEnd/>
            <a:tailEnd/>
          </a:ln>
        </p:spPr>
      </p:pic>
      <p:pic>
        <p:nvPicPr>
          <p:cNvPr id="1053698" name="Picture 122"/>
          <p:cNvPicPr>
            <a:picLocks noChangeAspect="1" noChangeArrowheads="1"/>
          </p:cNvPicPr>
          <p:nvPr/>
        </p:nvPicPr>
        <p:blipFill>
          <a:blip r:embed="rId3" cstate="print"/>
          <a:srcRect/>
          <a:stretch>
            <a:fillRect/>
          </a:stretch>
        </p:blipFill>
        <p:spPr bwMode="auto">
          <a:xfrm>
            <a:off x="950913" y="1300163"/>
            <a:ext cx="6931025" cy="4779962"/>
          </a:xfrm>
          <a:prstGeom prst="rect">
            <a:avLst/>
          </a:prstGeom>
          <a:noFill/>
          <a:ln w="9525">
            <a:noFill/>
            <a:miter lim="800000"/>
            <a:headEnd/>
            <a:tailEnd/>
          </a:ln>
        </p:spPr>
      </p:pic>
      <p:pic>
        <p:nvPicPr>
          <p:cNvPr id="93" name="Picture 92" descr="redcylinder.png"/>
          <p:cNvPicPr>
            <a:picLocks noChangeAspect="1"/>
          </p:cNvPicPr>
          <p:nvPr/>
        </p:nvPicPr>
        <p:blipFill>
          <a:blip r:embed="rId4" cstate="email">
            <a:duotone>
              <a:prstClr val="black"/>
              <a:srgbClr val="0066CC">
                <a:tint val="45000"/>
                <a:satMod val="400000"/>
              </a:srgbClr>
            </a:duotone>
          </a:blip>
          <a:stretch>
            <a:fillRect/>
          </a:stretch>
        </p:blipFill>
        <p:spPr bwMode="auto">
          <a:xfrm>
            <a:off x="7784123" y="3482465"/>
            <a:ext cx="1194622" cy="990600"/>
          </a:xfrm>
          <a:prstGeom prst="rect">
            <a:avLst/>
          </a:prstGeom>
        </p:spPr>
      </p:pic>
      <p:sp>
        <p:nvSpPr>
          <p:cNvPr id="16406" name="AutoShape 85"/>
          <p:cNvSpPr>
            <a:spLocks noChangeArrowheads="1"/>
          </p:cNvSpPr>
          <p:nvPr/>
        </p:nvSpPr>
        <p:spPr bwMode="gray">
          <a:xfrm flipH="1">
            <a:off x="1320800" y="4724400"/>
            <a:ext cx="6210300" cy="1054100"/>
          </a:xfrm>
          <a:prstGeom prst="roundRect">
            <a:avLst>
              <a:gd name="adj" fmla="val 11904"/>
            </a:avLst>
          </a:prstGeom>
          <a:solidFill>
            <a:schemeClr val="bg1"/>
          </a:solidFill>
          <a:ln w="9525" algn="ctr">
            <a:solidFill>
              <a:schemeClr val="bg2"/>
            </a:solidFill>
            <a:round/>
            <a:headEnd/>
            <a:tailEnd/>
          </a:ln>
          <a:effectLst>
            <a:innerShdw blurRad="114300">
              <a:prstClr val="black"/>
            </a:innerShdw>
          </a:effectLst>
        </p:spPr>
        <p:txBody>
          <a:bodyPr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90" name="AutoShape 1132"/>
          <p:cNvSpPr>
            <a:spLocks noChangeArrowheads="1"/>
          </p:cNvSpPr>
          <p:nvPr/>
        </p:nvSpPr>
        <p:spPr bwMode="auto">
          <a:xfrm>
            <a:off x="3205908" y="4835372"/>
            <a:ext cx="892367" cy="474758"/>
          </a:xfrm>
          <a:prstGeom prst="flowChartOnlineStorage">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85" name="AutoShape 1092"/>
          <p:cNvSpPr>
            <a:spLocks noChangeArrowheads="1"/>
          </p:cNvSpPr>
          <p:nvPr/>
        </p:nvSpPr>
        <p:spPr bwMode="auto">
          <a:xfrm>
            <a:off x="1371600" y="2713038"/>
            <a:ext cx="485775" cy="295275"/>
          </a:xfrm>
          <a:prstGeom prst="flowChartOnlineStorage">
            <a:avLst/>
          </a:prstGeom>
          <a:solidFill>
            <a:schemeClr val="bg1">
              <a:lumMod val="85000"/>
            </a:schemeClr>
          </a:solidFill>
          <a:ln w="9525" algn="ctr">
            <a:noFill/>
            <a:miter lim="800000"/>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86" name="AutoShape 1093"/>
          <p:cNvSpPr>
            <a:spLocks noChangeArrowheads="1"/>
          </p:cNvSpPr>
          <p:nvPr/>
        </p:nvSpPr>
        <p:spPr bwMode="auto">
          <a:xfrm>
            <a:off x="1371600" y="3095625"/>
            <a:ext cx="485775" cy="295275"/>
          </a:xfrm>
          <a:prstGeom prst="flowChartOnlineStorage">
            <a:avLst/>
          </a:prstGeom>
          <a:solidFill>
            <a:schemeClr val="bg1">
              <a:lumMod val="85000"/>
            </a:schemeClr>
          </a:solidFill>
          <a:ln w="9525" algn="ctr">
            <a:noFill/>
            <a:miter lim="800000"/>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87" name="AutoShape 1094"/>
          <p:cNvSpPr>
            <a:spLocks noChangeArrowheads="1"/>
          </p:cNvSpPr>
          <p:nvPr/>
        </p:nvSpPr>
        <p:spPr bwMode="auto">
          <a:xfrm>
            <a:off x="1371600" y="3490913"/>
            <a:ext cx="485775" cy="295275"/>
          </a:xfrm>
          <a:prstGeom prst="flowChartOnlineStorage">
            <a:avLst/>
          </a:prstGeom>
          <a:solidFill>
            <a:schemeClr val="bg1">
              <a:lumMod val="85000"/>
            </a:schemeClr>
          </a:solidFill>
          <a:ln w="9525" algn="ctr">
            <a:noFill/>
            <a:miter lim="800000"/>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88" name="AutoShape 1095"/>
          <p:cNvSpPr>
            <a:spLocks noChangeArrowheads="1"/>
          </p:cNvSpPr>
          <p:nvPr/>
        </p:nvSpPr>
        <p:spPr bwMode="auto">
          <a:xfrm>
            <a:off x="1371600" y="3886200"/>
            <a:ext cx="485775" cy="295275"/>
          </a:xfrm>
          <a:prstGeom prst="flowChartOnlineStorage">
            <a:avLst/>
          </a:prstGeom>
          <a:solidFill>
            <a:schemeClr val="bg1">
              <a:lumMod val="85000"/>
            </a:schemeClr>
          </a:solidFill>
          <a:ln w="9525" algn="ctr">
            <a:noFill/>
            <a:miter lim="800000"/>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89" name="AutoShape 1096"/>
          <p:cNvSpPr>
            <a:spLocks noChangeArrowheads="1"/>
          </p:cNvSpPr>
          <p:nvPr/>
        </p:nvSpPr>
        <p:spPr bwMode="auto">
          <a:xfrm>
            <a:off x="1371600" y="4281488"/>
            <a:ext cx="485775" cy="295275"/>
          </a:xfrm>
          <a:prstGeom prst="flowChartOnlineStorage">
            <a:avLst/>
          </a:prstGeom>
          <a:solidFill>
            <a:schemeClr val="bg1">
              <a:lumMod val="85000"/>
            </a:schemeClr>
          </a:solidFill>
          <a:ln w="9525" algn="ctr">
            <a:noFill/>
            <a:miter lim="800000"/>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1053721" name="Title 1"/>
          <p:cNvSpPr>
            <a:spLocks noGrp="1"/>
          </p:cNvSpPr>
          <p:nvPr>
            <p:ph type="title" idx="4294967295"/>
          </p:nvPr>
        </p:nvSpPr>
        <p:spPr>
          <a:xfrm>
            <a:off x="850900" y="165100"/>
            <a:ext cx="7581900" cy="941388"/>
          </a:xfrm>
        </p:spPr>
        <p:txBody>
          <a:bodyPr/>
          <a:lstStyle/>
          <a:p>
            <a:r>
              <a:rPr lang="en-US" sz="2400"/>
              <a:t>End to End Data Quality Framework</a:t>
            </a:r>
            <a:br>
              <a:rPr lang="en-US" sz="2400"/>
            </a:br>
            <a:r>
              <a:rPr lang="en-US" sz="2000">
                <a:solidFill>
                  <a:schemeClr val="accent1"/>
                </a:solidFill>
              </a:rPr>
              <a:t>The Data Quality “Machine”</a:t>
            </a:r>
          </a:p>
        </p:txBody>
      </p:sp>
      <p:sp>
        <p:nvSpPr>
          <p:cNvPr id="16405" name="Footer Placeholder 1"/>
          <p:cNvSpPr txBox="1">
            <a:spLocks noGrp="1"/>
          </p:cNvSpPr>
          <p:nvPr/>
        </p:nvSpPr>
        <p:spPr bwMode="auto">
          <a:xfrm>
            <a:off x="152400"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sp>
        <p:nvSpPr>
          <p:cNvPr id="1053723" name="Text Box 58"/>
          <p:cNvSpPr txBox="1">
            <a:spLocks noChangeArrowheads="1"/>
          </p:cNvSpPr>
          <p:nvPr/>
        </p:nvSpPr>
        <p:spPr bwMode="auto">
          <a:xfrm>
            <a:off x="4524375" y="1736725"/>
            <a:ext cx="2154238" cy="508000"/>
          </a:xfrm>
          <a:prstGeom prst="rect">
            <a:avLst/>
          </a:prstGeom>
          <a:noFill/>
          <a:ln w="9525">
            <a:noFill/>
            <a:miter lim="800000"/>
            <a:headEnd/>
            <a:tailEnd/>
          </a:ln>
        </p:spPr>
        <p:txBody>
          <a:bodyPr>
            <a:spAutoFit/>
          </a:bodyPr>
          <a:lstStyle/>
          <a:p>
            <a:pPr>
              <a:lnSpc>
                <a:spcPct val="85000"/>
              </a:lnSpc>
              <a:spcBef>
                <a:spcPct val="0"/>
              </a:spcBef>
              <a:buClrTx/>
            </a:pPr>
            <a:r>
              <a:rPr lang="en-US" sz="1600">
                <a:solidFill>
                  <a:schemeClr val="accent1"/>
                </a:solidFill>
                <a:latin typeface="Calibri" pitchFamily="34" charset="0"/>
                <a:cs typeface="Arial" charset="0"/>
              </a:rPr>
              <a:t>Rules Execution Engine</a:t>
            </a:r>
          </a:p>
          <a:p>
            <a:pPr>
              <a:lnSpc>
                <a:spcPct val="85000"/>
              </a:lnSpc>
              <a:spcBef>
                <a:spcPct val="0"/>
              </a:spcBef>
              <a:buClrTx/>
            </a:pPr>
            <a:r>
              <a:rPr lang="en-US" sz="1600">
                <a:solidFill>
                  <a:schemeClr val="accent1"/>
                </a:solidFill>
                <a:latin typeface="Calibri" pitchFamily="34" charset="0"/>
                <a:cs typeface="Arial" charset="0"/>
              </a:rPr>
              <a:t>(Workbench)</a:t>
            </a:r>
          </a:p>
        </p:txBody>
      </p:sp>
      <p:sp>
        <p:nvSpPr>
          <p:cNvPr id="3" name="AutoShape 85"/>
          <p:cNvSpPr>
            <a:spLocks noChangeArrowheads="1"/>
          </p:cNvSpPr>
          <p:nvPr/>
        </p:nvSpPr>
        <p:spPr bwMode="gray">
          <a:xfrm flipH="1">
            <a:off x="1211854" y="987228"/>
            <a:ext cx="6389783" cy="435172"/>
          </a:xfrm>
          <a:prstGeom prst="roundRect">
            <a:avLst>
              <a:gd name="adj" fmla="val 50000"/>
            </a:avLst>
          </a:prstGeom>
          <a:solidFill>
            <a:schemeClr val="bg1">
              <a:lumMod val="9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buClrTx/>
              <a:defRPr/>
            </a:pPr>
            <a:endParaRPr lang="en-US" sz="1800" b="0" dirty="0">
              <a:solidFill>
                <a:schemeClr val="tx1"/>
              </a:solidFill>
              <a:latin typeface="Calibri" pitchFamily="34" charset="0"/>
            </a:endParaRPr>
          </a:p>
        </p:txBody>
      </p:sp>
      <p:sp>
        <p:nvSpPr>
          <p:cNvPr id="1053727" name="Text Box 100"/>
          <p:cNvSpPr txBox="1">
            <a:spLocks noChangeArrowheads="1"/>
          </p:cNvSpPr>
          <p:nvPr/>
        </p:nvSpPr>
        <p:spPr bwMode="auto">
          <a:xfrm>
            <a:off x="1730375" y="1049338"/>
            <a:ext cx="4705350" cy="336550"/>
          </a:xfrm>
          <a:prstGeom prst="rect">
            <a:avLst/>
          </a:prstGeom>
          <a:noFill/>
          <a:ln w="9525">
            <a:noFill/>
            <a:miter lim="800000"/>
            <a:headEnd/>
            <a:tailEnd/>
          </a:ln>
        </p:spPr>
        <p:txBody>
          <a:bodyPr>
            <a:spAutoFit/>
          </a:bodyPr>
          <a:lstStyle/>
          <a:p>
            <a:pPr algn="l">
              <a:lnSpc>
                <a:spcPct val="100000"/>
              </a:lnSpc>
              <a:spcBef>
                <a:spcPct val="0"/>
              </a:spcBef>
              <a:buClrTx/>
            </a:pPr>
            <a:r>
              <a:rPr lang="en-US" sz="1600">
                <a:solidFill>
                  <a:schemeClr val="accent1"/>
                </a:solidFill>
                <a:latin typeface="Calibri" pitchFamily="34" charset="0"/>
                <a:cs typeface="Arial" charset="0"/>
              </a:rPr>
              <a:t>Rules Manager - </a:t>
            </a:r>
            <a:r>
              <a:rPr lang="en-US" sz="1600">
                <a:solidFill>
                  <a:schemeClr val="tx2"/>
                </a:solidFill>
                <a:latin typeface="Calibri" pitchFamily="34" charset="0"/>
                <a:cs typeface="Arial" charset="0"/>
              </a:rPr>
              <a:t>Design, Develop &amp; Validation (IDQ)</a:t>
            </a:r>
            <a:endParaRPr lang="en-US" sz="1600">
              <a:solidFill>
                <a:srgbClr val="808080"/>
              </a:solidFill>
              <a:latin typeface="Calibri" pitchFamily="34" charset="0"/>
              <a:cs typeface="Arial" charset="0"/>
            </a:endParaRPr>
          </a:p>
        </p:txBody>
      </p:sp>
      <p:pic>
        <p:nvPicPr>
          <p:cNvPr id="1053728" name="Picture 11" descr="database_grey"/>
          <p:cNvPicPr>
            <a:picLocks noChangeAspect="1" noChangeArrowheads="1"/>
          </p:cNvPicPr>
          <p:nvPr/>
        </p:nvPicPr>
        <p:blipFill>
          <a:blip r:embed="rId5" cstate="print"/>
          <a:srcRect/>
          <a:stretch>
            <a:fillRect/>
          </a:stretch>
        </p:blipFill>
        <p:spPr bwMode="auto">
          <a:xfrm>
            <a:off x="1497013" y="1782763"/>
            <a:ext cx="498475" cy="454025"/>
          </a:xfrm>
          <a:prstGeom prst="rect">
            <a:avLst/>
          </a:prstGeom>
          <a:noFill/>
          <a:ln w="9525">
            <a:noFill/>
            <a:miter lim="800000"/>
            <a:headEnd/>
            <a:tailEnd/>
          </a:ln>
        </p:spPr>
      </p:pic>
      <p:pic>
        <p:nvPicPr>
          <p:cNvPr id="1053729" name="Picture 12" descr="flatfiles"/>
          <p:cNvPicPr>
            <a:picLocks noChangeAspect="1" noChangeArrowheads="1"/>
          </p:cNvPicPr>
          <p:nvPr/>
        </p:nvPicPr>
        <p:blipFill>
          <a:blip r:embed="rId6" cstate="print"/>
          <a:srcRect/>
          <a:stretch>
            <a:fillRect/>
          </a:stretch>
        </p:blipFill>
        <p:spPr bwMode="auto">
          <a:xfrm>
            <a:off x="1976438" y="1743075"/>
            <a:ext cx="419100" cy="531813"/>
          </a:xfrm>
          <a:prstGeom prst="rect">
            <a:avLst/>
          </a:prstGeom>
          <a:noFill/>
          <a:ln w="9525">
            <a:noFill/>
            <a:miter lim="800000"/>
            <a:headEnd/>
            <a:tailEnd/>
          </a:ln>
        </p:spPr>
      </p:pic>
      <p:sp>
        <p:nvSpPr>
          <p:cNvPr id="16414" name="Text Box 17"/>
          <p:cNvSpPr txBox="1">
            <a:spLocks noChangeArrowheads="1"/>
          </p:cNvSpPr>
          <p:nvPr/>
        </p:nvSpPr>
        <p:spPr bwMode="auto">
          <a:xfrm>
            <a:off x="1420813" y="2200275"/>
            <a:ext cx="1081087" cy="430213"/>
          </a:xfrm>
          <a:prstGeom prst="rect">
            <a:avLst/>
          </a:prstGeom>
          <a:noFill/>
          <a:ln w="9525">
            <a:noFill/>
            <a:miter lim="800000"/>
            <a:headEnd/>
            <a:tailEnd/>
          </a:ln>
        </p:spPr>
        <p:txBody>
          <a:bodyPr>
            <a:spAutoFit/>
          </a:bodyPr>
          <a:lstStyle/>
          <a:p>
            <a:pPr>
              <a:lnSpc>
                <a:spcPct val="100000"/>
              </a:lnSpc>
              <a:spcBef>
                <a:spcPct val="0"/>
              </a:spcBef>
              <a:buClrTx/>
              <a:defRPr/>
            </a:pPr>
            <a:r>
              <a:rPr lang="en-US" sz="1100" dirty="0">
                <a:solidFill>
                  <a:srgbClr val="000000"/>
                </a:solidFill>
                <a:latin typeface="+mj-lt"/>
                <a:cs typeface="Arial" charset="0"/>
              </a:rPr>
              <a:t>Relational and Flat Files</a:t>
            </a:r>
          </a:p>
        </p:txBody>
      </p:sp>
      <p:sp>
        <p:nvSpPr>
          <p:cNvPr id="2" name="AutoShape 16"/>
          <p:cNvSpPr>
            <a:spLocks noChangeArrowheads="1"/>
          </p:cNvSpPr>
          <p:nvPr/>
        </p:nvSpPr>
        <p:spPr bwMode="auto">
          <a:xfrm>
            <a:off x="215900" y="2676525"/>
            <a:ext cx="584200" cy="371475"/>
          </a:xfrm>
          <a:prstGeom prst="can">
            <a:avLst>
              <a:gd name="adj" fmla="val 2500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w="28575">
            <a:noFill/>
            <a:round/>
            <a:headEnd/>
            <a:tailEnd/>
          </a:ln>
        </p:spPr>
        <p:txBody>
          <a:bodyPr wrap="none" anchor="ctr"/>
          <a:lstStyle/>
          <a:p>
            <a:pPr>
              <a:lnSpc>
                <a:spcPct val="100000"/>
              </a:lnSpc>
              <a:spcBef>
                <a:spcPct val="0"/>
              </a:spcBef>
              <a:buClrTx/>
              <a:defRPr/>
            </a:pPr>
            <a:r>
              <a:rPr lang="en-GB" dirty="0">
                <a:solidFill>
                  <a:schemeClr val="bg1"/>
                </a:solidFill>
                <a:latin typeface="Calibri" pitchFamily="34" charset="0"/>
                <a:cs typeface="Arial" charset="0"/>
              </a:rPr>
              <a:t>Loans</a:t>
            </a:r>
          </a:p>
        </p:txBody>
      </p:sp>
      <p:sp>
        <p:nvSpPr>
          <p:cNvPr id="14" name="AutoShape 17"/>
          <p:cNvSpPr>
            <a:spLocks noChangeArrowheads="1"/>
          </p:cNvSpPr>
          <p:nvPr/>
        </p:nvSpPr>
        <p:spPr bwMode="auto">
          <a:xfrm>
            <a:off x="215900" y="3054350"/>
            <a:ext cx="584200" cy="371475"/>
          </a:xfrm>
          <a:prstGeom prst="can">
            <a:avLst>
              <a:gd name="adj" fmla="val 2500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w="28575">
            <a:noFill/>
            <a:round/>
            <a:headEnd/>
            <a:tailEnd/>
          </a:ln>
        </p:spPr>
        <p:txBody>
          <a:bodyPr wrap="none" anchor="ctr"/>
          <a:lstStyle/>
          <a:p>
            <a:pPr>
              <a:lnSpc>
                <a:spcPct val="100000"/>
              </a:lnSpc>
              <a:spcBef>
                <a:spcPct val="0"/>
              </a:spcBef>
              <a:buClrTx/>
              <a:defRPr/>
            </a:pPr>
            <a:endParaRPr lang="en-GB" dirty="0">
              <a:latin typeface="Calibri" pitchFamily="34" charset="0"/>
              <a:cs typeface="Arial" charset="0"/>
            </a:endParaRPr>
          </a:p>
        </p:txBody>
      </p:sp>
      <p:sp>
        <p:nvSpPr>
          <p:cNvPr id="15" name="AutoShape 18"/>
          <p:cNvSpPr>
            <a:spLocks noChangeArrowheads="1"/>
          </p:cNvSpPr>
          <p:nvPr/>
        </p:nvSpPr>
        <p:spPr bwMode="auto">
          <a:xfrm>
            <a:off x="215900" y="3451225"/>
            <a:ext cx="584200" cy="371475"/>
          </a:xfrm>
          <a:prstGeom prst="can">
            <a:avLst>
              <a:gd name="adj" fmla="val 2500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w="28575">
            <a:noFill/>
            <a:round/>
            <a:headEnd/>
            <a:tailEnd/>
          </a:ln>
        </p:spPr>
        <p:txBody>
          <a:bodyPr wrap="none" anchor="ctr"/>
          <a:lstStyle/>
          <a:p>
            <a:pPr>
              <a:lnSpc>
                <a:spcPct val="100000"/>
              </a:lnSpc>
              <a:spcBef>
                <a:spcPct val="0"/>
              </a:spcBef>
              <a:buClrTx/>
              <a:defRPr/>
            </a:pPr>
            <a:r>
              <a:rPr lang="en-GB" dirty="0">
                <a:solidFill>
                  <a:schemeClr val="bg1"/>
                </a:solidFill>
                <a:latin typeface="Calibri" pitchFamily="34" charset="0"/>
                <a:cs typeface="Arial" charset="0"/>
              </a:rPr>
              <a:t>Legacy</a:t>
            </a:r>
          </a:p>
        </p:txBody>
      </p:sp>
      <p:sp>
        <p:nvSpPr>
          <p:cNvPr id="6" name="AutoShape 19"/>
          <p:cNvSpPr>
            <a:spLocks noChangeArrowheads="1"/>
          </p:cNvSpPr>
          <p:nvPr/>
        </p:nvSpPr>
        <p:spPr bwMode="auto">
          <a:xfrm>
            <a:off x="215900" y="3854450"/>
            <a:ext cx="584200" cy="371475"/>
          </a:xfrm>
          <a:prstGeom prst="can">
            <a:avLst>
              <a:gd name="adj" fmla="val 2500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w="28575">
            <a:noFill/>
            <a:round/>
            <a:headEnd/>
            <a:tailEnd/>
          </a:ln>
        </p:spPr>
        <p:txBody>
          <a:bodyPr wrap="none" anchor="ctr"/>
          <a:lstStyle/>
          <a:p>
            <a:pPr>
              <a:lnSpc>
                <a:spcPct val="100000"/>
              </a:lnSpc>
              <a:spcBef>
                <a:spcPct val="0"/>
              </a:spcBef>
              <a:buClrTx/>
              <a:defRPr/>
            </a:pPr>
            <a:r>
              <a:rPr lang="en-GB" dirty="0">
                <a:solidFill>
                  <a:schemeClr val="bg1"/>
                </a:solidFill>
                <a:latin typeface="Calibri" pitchFamily="34" charset="0"/>
                <a:cs typeface="Arial" charset="0"/>
              </a:rPr>
              <a:t>ERP</a:t>
            </a:r>
          </a:p>
        </p:txBody>
      </p:sp>
      <p:sp>
        <p:nvSpPr>
          <p:cNvPr id="16419" name="AutoShape 17"/>
          <p:cNvSpPr>
            <a:spLocks noChangeArrowheads="1"/>
          </p:cNvSpPr>
          <p:nvPr/>
        </p:nvSpPr>
        <p:spPr bwMode="auto">
          <a:xfrm>
            <a:off x="215900" y="4248150"/>
            <a:ext cx="584200" cy="371475"/>
          </a:xfrm>
          <a:prstGeom prst="can">
            <a:avLst>
              <a:gd name="adj" fmla="val 2500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w="28575">
            <a:noFill/>
            <a:round/>
            <a:headEnd/>
            <a:tailEnd/>
          </a:ln>
        </p:spPr>
        <p:txBody>
          <a:bodyPr wrap="none" anchor="ctr"/>
          <a:lstStyle/>
          <a:p>
            <a:pPr>
              <a:lnSpc>
                <a:spcPct val="100000"/>
              </a:lnSpc>
              <a:spcBef>
                <a:spcPct val="0"/>
              </a:spcBef>
              <a:buClrTx/>
              <a:defRPr/>
            </a:pPr>
            <a:r>
              <a:rPr lang="en-GB" dirty="0">
                <a:solidFill>
                  <a:schemeClr val="bg1"/>
                </a:solidFill>
                <a:latin typeface="Calibri" pitchFamily="34" charset="0"/>
                <a:cs typeface="Arial" charset="0"/>
              </a:rPr>
              <a:t>Other</a:t>
            </a:r>
          </a:p>
        </p:txBody>
      </p:sp>
      <p:cxnSp>
        <p:nvCxnSpPr>
          <p:cNvPr id="1053736" name="AutoShape 1100"/>
          <p:cNvCxnSpPr>
            <a:cxnSpLocks noChangeShapeType="1"/>
          </p:cNvCxnSpPr>
          <p:nvPr/>
        </p:nvCxnSpPr>
        <p:spPr bwMode="auto">
          <a:xfrm flipV="1">
            <a:off x="800100" y="2860675"/>
            <a:ext cx="571500" cy="1588"/>
          </a:xfrm>
          <a:prstGeom prst="bentConnector3">
            <a:avLst>
              <a:gd name="adj1" fmla="val 50000"/>
            </a:avLst>
          </a:prstGeom>
          <a:noFill/>
          <a:ln w="9525">
            <a:solidFill>
              <a:schemeClr val="folHlink"/>
            </a:solidFill>
            <a:miter lim="800000"/>
            <a:headEnd/>
            <a:tailEnd type="triangle" w="med" len="med"/>
          </a:ln>
        </p:spPr>
      </p:cxnSp>
      <p:cxnSp>
        <p:nvCxnSpPr>
          <p:cNvPr id="1053737" name="AutoShape 1101"/>
          <p:cNvCxnSpPr>
            <a:cxnSpLocks noChangeShapeType="1"/>
          </p:cNvCxnSpPr>
          <p:nvPr/>
        </p:nvCxnSpPr>
        <p:spPr bwMode="auto">
          <a:xfrm>
            <a:off x="800100" y="3240088"/>
            <a:ext cx="571500" cy="3175"/>
          </a:xfrm>
          <a:prstGeom prst="bentConnector3">
            <a:avLst>
              <a:gd name="adj1" fmla="val 50000"/>
            </a:avLst>
          </a:prstGeom>
          <a:noFill/>
          <a:ln w="9525">
            <a:solidFill>
              <a:schemeClr val="folHlink"/>
            </a:solidFill>
            <a:miter lim="800000"/>
            <a:headEnd/>
            <a:tailEnd type="triangle" w="med" len="med"/>
          </a:ln>
        </p:spPr>
      </p:cxnSp>
      <p:cxnSp>
        <p:nvCxnSpPr>
          <p:cNvPr id="1053738" name="AutoShape 1104"/>
          <p:cNvCxnSpPr>
            <a:cxnSpLocks noChangeShapeType="1"/>
            <a:stCxn id="16419" idx="4"/>
          </p:cNvCxnSpPr>
          <p:nvPr/>
        </p:nvCxnSpPr>
        <p:spPr bwMode="auto">
          <a:xfrm flipV="1">
            <a:off x="800100" y="4429125"/>
            <a:ext cx="571500" cy="4763"/>
          </a:xfrm>
          <a:prstGeom prst="bentConnector3">
            <a:avLst>
              <a:gd name="adj1" fmla="val 50000"/>
            </a:avLst>
          </a:prstGeom>
          <a:noFill/>
          <a:ln w="9525">
            <a:solidFill>
              <a:schemeClr val="folHlink"/>
            </a:solidFill>
            <a:miter lim="800000"/>
            <a:headEnd/>
            <a:tailEnd type="triangle" w="med" len="med"/>
          </a:ln>
        </p:spPr>
      </p:cxnSp>
      <p:sp>
        <p:nvSpPr>
          <p:cNvPr id="1053739" name="Text Box 17"/>
          <p:cNvSpPr txBox="1">
            <a:spLocks noChangeArrowheads="1"/>
          </p:cNvSpPr>
          <p:nvPr/>
        </p:nvSpPr>
        <p:spPr bwMode="auto">
          <a:xfrm>
            <a:off x="7747000" y="3836988"/>
            <a:ext cx="1139825" cy="265112"/>
          </a:xfrm>
          <a:prstGeom prst="rect">
            <a:avLst/>
          </a:prstGeom>
          <a:noFill/>
          <a:ln w="9525">
            <a:noFill/>
            <a:miter lim="800000"/>
            <a:headEnd/>
            <a:tailEnd/>
          </a:ln>
        </p:spPr>
        <p:txBody>
          <a:bodyPr>
            <a:spAutoFit/>
          </a:bodyPr>
          <a:lstStyle/>
          <a:p>
            <a:pPr algn="r">
              <a:lnSpc>
                <a:spcPct val="80000"/>
              </a:lnSpc>
              <a:spcBef>
                <a:spcPct val="0"/>
              </a:spcBef>
              <a:buClrTx/>
            </a:pPr>
            <a:r>
              <a:rPr lang="en-US" sz="1400">
                <a:solidFill>
                  <a:schemeClr val="bg1"/>
                </a:solidFill>
                <a:latin typeface="Arial Narrow" pitchFamily="34" charset="0"/>
                <a:cs typeface="Arial" charset="0"/>
              </a:rPr>
              <a:t>CRM / MDM</a:t>
            </a:r>
          </a:p>
        </p:txBody>
      </p:sp>
      <p:sp>
        <p:nvSpPr>
          <p:cNvPr id="1053740" name="Text Box 1086"/>
          <p:cNvSpPr txBox="1">
            <a:spLocks noChangeArrowheads="1"/>
          </p:cNvSpPr>
          <p:nvPr/>
        </p:nvSpPr>
        <p:spPr bwMode="auto">
          <a:xfrm>
            <a:off x="7827963" y="4532313"/>
            <a:ext cx="1081087" cy="539750"/>
          </a:xfrm>
          <a:prstGeom prst="rect">
            <a:avLst/>
          </a:prstGeom>
          <a:noFill/>
          <a:ln w="9525" algn="ctr">
            <a:noFill/>
            <a:miter lim="800000"/>
            <a:headEnd/>
            <a:tailEnd/>
          </a:ln>
        </p:spPr>
        <p:txBody>
          <a:bodyPr>
            <a:spAutoFit/>
          </a:bodyPr>
          <a:lstStyle/>
          <a:p>
            <a:pPr>
              <a:lnSpc>
                <a:spcPct val="105000"/>
              </a:lnSpc>
              <a:spcBef>
                <a:spcPct val="0"/>
              </a:spcBef>
              <a:buClrTx/>
            </a:pPr>
            <a:r>
              <a:rPr lang="en-US" sz="1400" u="sng">
                <a:solidFill>
                  <a:srgbClr val="000000"/>
                </a:solidFill>
                <a:latin typeface="Arial Narrow" pitchFamily="34" charset="0"/>
                <a:cs typeface="Arial" charset="0"/>
              </a:rPr>
              <a:t>Objective</a:t>
            </a:r>
            <a:r>
              <a:rPr lang="en-US" sz="1400">
                <a:solidFill>
                  <a:srgbClr val="000000"/>
                </a:solidFill>
                <a:latin typeface="Arial Narrow" pitchFamily="34" charset="0"/>
                <a:cs typeface="Arial" charset="0"/>
              </a:rPr>
              <a:t>:</a:t>
            </a:r>
          </a:p>
          <a:p>
            <a:pPr>
              <a:lnSpc>
                <a:spcPct val="105000"/>
              </a:lnSpc>
              <a:spcBef>
                <a:spcPct val="0"/>
              </a:spcBef>
              <a:buClrTx/>
            </a:pPr>
            <a:r>
              <a:rPr lang="en-US" sz="1400">
                <a:solidFill>
                  <a:srgbClr val="000000"/>
                </a:solidFill>
                <a:latin typeface="Arial Narrow" pitchFamily="34" charset="0"/>
                <a:cs typeface="Arial" charset="0"/>
              </a:rPr>
              <a:t>Zero rejects</a:t>
            </a:r>
          </a:p>
        </p:txBody>
      </p:sp>
      <p:cxnSp>
        <p:nvCxnSpPr>
          <p:cNvPr id="16438" name="AutoShape 1133"/>
          <p:cNvCxnSpPr>
            <a:cxnSpLocks noChangeShapeType="1"/>
          </p:cNvCxnSpPr>
          <p:nvPr/>
        </p:nvCxnSpPr>
        <p:spPr bwMode="auto">
          <a:xfrm>
            <a:off x="5413375" y="3392488"/>
            <a:ext cx="14288" cy="1379537"/>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sp>
        <p:nvSpPr>
          <p:cNvPr id="167" name="AutoShape 1132"/>
          <p:cNvSpPr>
            <a:spLocks noChangeArrowheads="1"/>
          </p:cNvSpPr>
          <p:nvPr/>
        </p:nvSpPr>
        <p:spPr bwMode="auto">
          <a:xfrm>
            <a:off x="5181601" y="4848225"/>
            <a:ext cx="910728" cy="447675"/>
          </a:xfrm>
          <a:prstGeom prst="flowChartOnlineStorage">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1053745" name="Text Box 1138"/>
          <p:cNvSpPr txBox="1">
            <a:spLocks noChangeArrowheads="1"/>
          </p:cNvSpPr>
          <p:nvPr/>
        </p:nvSpPr>
        <p:spPr bwMode="auto">
          <a:xfrm>
            <a:off x="5129213" y="4938713"/>
            <a:ext cx="858837" cy="284162"/>
          </a:xfrm>
          <a:prstGeom prst="rect">
            <a:avLst/>
          </a:prstGeom>
          <a:noFill/>
          <a:ln w="9525" algn="ctr">
            <a:noFill/>
            <a:miter lim="800000"/>
            <a:headEnd/>
            <a:tailEnd/>
          </a:ln>
        </p:spPr>
        <p:txBody>
          <a:bodyPr wrap="none">
            <a:spAutoFit/>
          </a:bodyPr>
          <a:lstStyle/>
          <a:p>
            <a:pPr algn="l">
              <a:lnSpc>
                <a:spcPct val="105000"/>
              </a:lnSpc>
              <a:spcBef>
                <a:spcPct val="0"/>
              </a:spcBef>
              <a:buClrTx/>
            </a:pPr>
            <a:r>
              <a:rPr lang="fr-FR">
                <a:solidFill>
                  <a:schemeClr val="bg1"/>
                </a:solidFill>
                <a:latin typeface="Arial Narrow" pitchFamily="34" charset="0"/>
                <a:cs typeface="Arial" charset="0"/>
              </a:rPr>
              <a:t>Candidates</a:t>
            </a:r>
          </a:p>
        </p:txBody>
      </p:sp>
      <p:cxnSp>
        <p:nvCxnSpPr>
          <p:cNvPr id="16443" name="AutoShape 1134"/>
          <p:cNvCxnSpPr>
            <a:cxnSpLocks noChangeShapeType="1"/>
          </p:cNvCxnSpPr>
          <p:nvPr/>
        </p:nvCxnSpPr>
        <p:spPr bwMode="auto">
          <a:xfrm rot="16200000" flipH="1">
            <a:off x="5554663" y="3263900"/>
            <a:ext cx="1354137" cy="1611313"/>
          </a:xfrm>
          <a:prstGeom prst="bentConnector3">
            <a:avLst>
              <a:gd name="adj1" fmla="val 73384"/>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6444" name="AutoShape 1134"/>
          <p:cNvCxnSpPr>
            <a:cxnSpLocks noChangeShapeType="1"/>
          </p:cNvCxnSpPr>
          <p:nvPr/>
        </p:nvCxnSpPr>
        <p:spPr bwMode="auto">
          <a:xfrm rot="16200000" flipH="1">
            <a:off x="5226844" y="3591719"/>
            <a:ext cx="1354137" cy="955675"/>
          </a:xfrm>
          <a:prstGeom prst="bentConnector3">
            <a:avLst>
              <a:gd name="adj1" fmla="val 73153"/>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053748" name="AutoShape 1100"/>
          <p:cNvCxnSpPr>
            <a:cxnSpLocks noChangeShapeType="1"/>
          </p:cNvCxnSpPr>
          <p:nvPr/>
        </p:nvCxnSpPr>
        <p:spPr bwMode="auto">
          <a:xfrm>
            <a:off x="1776413" y="2860675"/>
            <a:ext cx="460375" cy="277813"/>
          </a:xfrm>
          <a:prstGeom prst="bentConnector3">
            <a:avLst>
              <a:gd name="adj1" fmla="val 58620"/>
            </a:avLst>
          </a:prstGeom>
          <a:noFill/>
          <a:ln w="12700">
            <a:solidFill>
              <a:schemeClr val="folHlink"/>
            </a:solidFill>
            <a:miter lim="800000"/>
            <a:headEnd/>
            <a:tailEnd type="triangle" w="med" len="med"/>
          </a:ln>
        </p:spPr>
      </p:cxnSp>
      <p:cxnSp>
        <p:nvCxnSpPr>
          <p:cNvPr id="1053749" name="AutoShape 1100"/>
          <p:cNvCxnSpPr>
            <a:cxnSpLocks noChangeShapeType="1"/>
          </p:cNvCxnSpPr>
          <p:nvPr/>
        </p:nvCxnSpPr>
        <p:spPr bwMode="auto">
          <a:xfrm flipV="1">
            <a:off x="1776413" y="3138488"/>
            <a:ext cx="460375" cy="500062"/>
          </a:xfrm>
          <a:prstGeom prst="bentConnector3">
            <a:avLst>
              <a:gd name="adj1" fmla="val 58620"/>
            </a:avLst>
          </a:prstGeom>
          <a:noFill/>
          <a:ln w="12700">
            <a:solidFill>
              <a:schemeClr val="folHlink"/>
            </a:solidFill>
            <a:miter lim="800000"/>
            <a:headEnd/>
            <a:tailEnd type="triangle" w="med" len="med"/>
          </a:ln>
        </p:spPr>
      </p:cxnSp>
      <p:cxnSp>
        <p:nvCxnSpPr>
          <p:cNvPr id="1053750" name="AutoShape 1100"/>
          <p:cNvCxnSpPr>
            <a:cxnSpLocks noChangeShapeType="1"/>
          </p:cNvCxnSpPr>
          <p:nvPr/>
        </p:nvCxnSpPr>
        <p:spPr bwMode="auto">
          <a:xfrm flipV="1">
            <a:off x="1776413" y="3138488"/>
            <a:ext cx="460375" cy="1290637"/>
          </a:xfrm>
          <a:prstGeom prst="bentConnector3">
            <a:avLst>
              <a:gd name="adj1" fmla="val 58620"/>
            </a:avLst>
          </a:prstGeom>
          <a:noFill/>
          <a:ln w="12700">
            <a:solidFill>
              <a:schemeClr val="folHlink"/>
            </a:solidFill>
            <a:miter lim="800000"/>
            <a:headEnd/>
            <a:tailEnd type="triangle" w="med" len="med"/>
          </a:ln>
        </p:spPr>
      </p:cxnSp>
      <p:cxnSp>
        <p:nvCxnSpPr>
          <p:cNvPr id="1053751" name="AutoShape 1100"/>
          <p:cNvCxnSpPr>
            <a:cxnSpLocks noChangeShapeType="1"/>
          </p:cNvCxnSpPr>
          <p:nvPr/>
        </p:nvCxnSpPr>
        <p:spPr bwMode="auto">
          <a:xfrm flipV="1">
            <a:off x="1776413" y="3138488"/>
            <a:ext cx="460375" cy="895350"/>
          </a:xfrm>
          <a:prstGeom prst="bentConnector3">
            <a:avLst>
              <a:gd name="adj1" fmla="val 58620"/>
            </a:avLst>
          </a:prstGeom>
          <a:noFill/>
          <a:ln w="12700">
            <a:solidFill>
              <a:schemeClr val="folHlink"/>
            </a:solidFill>
            <a:miter lim="800000"/>
            <a:headEnd/>
            <a:tailEnd type="triangle" w="med" len="med"/>
          </a:ln>
        </p:spPr>
      </p:cxnSp>
      <p:cxnSp>
        <p:nvCxnSpPr>
          <p:cNvPr id="1053752" name="AutoShape 1100"/>
          <p:cNvCxnSpPr>
            <a:cxnSpLocks noChangeShapeType="1"/>
          </p:cNvCxnSpPr>
          <p:nvPr/>
        </p:nvCxnSpPr>
        <p:spPr bwMode="auto">
          <a:xfrm flipV="1">
            <a:off x="1776413" y="3138488"/>
            <a:ext cx="460375" cy="104775"/>
          </a:xfrm>
          <a:prstGeom prst="bentConnector3">
            <a:avLst>
              <a:gd name="adj1" fmla="val 58620"/>
            </a:avLst>
          </a:prstGeom>
          <a:noFill/>
          <a:ln w="12700">
            <a:solidFill>
              <a:schemeClr val="folHlink"/>
            </a:solidFill>
            <a:miter lim="800000"/>
            <a:headEnd/>
            <a:tailEnd type="triangle" w="med" len="med"/>
          </a:ln>
        </p:spPr>
      </p:cxnSp>
      <p:sp>
        <p:nvSpPr>
          <p:cNvPr id="348" name="AutoShape 1130"/>
          <p:cNvSpPr>
            <a:spLocks noChangeArrowheads="1"/>
          </p:cNvSpPr>
          <p:nvPr/>
        </p:nvSpPr>
        <p:spPr bwMode="auto">
          <a:xfrm>
            <a:off x="2604322" y="4845212"/>
            <a:ext cx="517251" cy="558800"/>
          </a:xfrm>
          <a:prstGeom prst="flowChartDocument">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cs typeface="Arial" charset="0"/>
            </a:endParaRPr>
          </a:p>
        </p:txBody>
      </p:sp>
      <p:sp>
        <p:nvSpPr>
          <p:cNvPr id="1053756" name="Text Box 1125"/>
          <p:cNvSpPr txBox="1">
            <a:spLocks noChangeArrowheads="1"/>
          </p:cNvSpPr>
          <p:nvPr/>
        </p:nvSpPr>
        <p:spPr bwMode="auto">
          <a:xfrm>
            <a:off x="2606675" y="4859338"/>
            <a:ext cx="571500" cy="444500"/>
          </a:xfrm>
          <a:prstGeom prst="rect">
            <a:avLst/>
          </a:prstGeom>
          <a:noFill/>
          <a:ln w="9525" algn="ctr">
            <a:noFill/>
            <a:miter lim="800000"/>
            <a:headEnd/>
            <a:tailEnd/>
          </a:ln>
        </p:spPr>
        <p:txBody>
          <a:bodyPr>
            <a:spAutoFit/>
          </a:bodyPr>
          <a:lstStyle/>
          <a:p>
            <a:pPr algn="l">
              <a:lnSpc>
                <a:spcPct val="105000"/>
              </a:lnSpc>
              <a:spcBef>
                <a:spcPct val="0"/>
              </a:spcBef>
              <a:buClrTx/>
            </a:pPr>
            <a:r>
              <a:rPr lang="fr-FR" sz="1100">
                <a:solidFill>
                  <a:schemeClr val="bg1"/>
                </a:solidFill>
                <a:latin typeface="Arial Narrow" pitchFamily="34" charset="0"/>
                <a:cs typeface="Arial" charset="0"/>
              </a:rPr>
              <a:t>Error Report</a:t>
            </a:r>
          </a:p>
        </p:txBody>
      </p:sp>
      <p:sp>
        <p:nvSpPr>
          <p:cNvPr id="1053757" name="Text Box 1126"/>
          <p:cNvSpPr txBox="1">
            <a:spLocks noChangeArrowheads="1"/>
          </p:cNvSpPr>
          <p:nvPr/>
        </p:nvSpPr>
        <p:spPr bwMode="auto">
          <a:xfrm>
            <a:off x="3163888" y="4843463"/>
            <a:ext cx="857250" cy="476250"/>
          </a:xfrm>
          <a:prstGeom prst="rect">
            <a:avLst/>
          </a:prstGeom>
          <a:noFill/>
          <a:ln w="9525" algn="ctr">
            <a:noFill/>
            <a:miter lim="800000"/>
            <a:headEnd/>
            <a:tailEnd/>
          </a:ln>
        </p:spPr>
        <p:txBody>
          <a:bodyPr>
            <a:spAutoFit/>
          </a:bodyPr>
          <a:lstStyle/>
          <a:p>
            <a:pPr>
              <a:lnSpc>
                <a:spcPct val="105000"/>
              </a:lnSpc>
              <a:spcBef>
                <a:spcPct val="0"/>
              </a:spcBef>
              <a:buClrTx/>
            </a:pPr>
            <a:r>
              <a:rPr lang="fr-FR">
                <a:solidFill>
                  <a:schemeClr val="bg1"/>
                </a:solidFill>
                <a:latin typeface="Arial Narrow" pitchFamily="34" charset="0"/>
                <a:cs typeface="Arial" charset="0"/>
              </a:rPr>
              <a:t>Correction Files</a:t>
            </a:r>
          </a:p>
        </p:txBody>
      </p:sp>
      <p:sp>
        <p:nvSpPr>
          <p:cNvPr id="1053758" name="Text Box 1111"/>
          <p:cNvSpPr txBox="1">
            <a:spLocks noChangeArrowheads="1"/>
          </p:cNvSpPr>
          <p:nvPr/>
        </p:nvSpPr>
        <p:spPr bwMode="auto">
          <a:xfrm>
            <a:off x="225425" y="3092450"/>
            <a:ext cx="603250" cy="384175"/>
          </a:xfrm>
          <a:prstGeom prst="rect">
            <a:avLst/>
          </a:prstGeom>
          <a:noFill/>
          <a:ln w="9525">
            <a:noFill/>
            <a:miter lim="800000"/>
            <a:headEnd/>
            <a:tailEnd/>
          </a:ln>
        </p:spPr>
        <p:txBody>
          <a:bodyPr wrap="none">
            <a:spAutoFit/>
          </a:bodyPr>
          <a:lstStyle/>
          <a:p>
            <a:pPr>
              <a:lnSpc>
                <a:spcPct val="80000"/>
              </a:lnSpc>
              <a:spcBef>
                <a:spcPct val="0"/>
              </a:spcBef>
              <a:buClrTx/>
            </a:pPr>
            <a:r>
              <a:rPr lang="en-US">
                <a:solidFill>
                  <a:schemeClr val="bg1"/>
                </a:solidFill>
                <a:latin typeface="Calibri" pitchFamily="34" charset="0"/>
                <a:cs typeface="Arial" charset="0"/>
              </a:rPr>
              <a:t>Credit </a:t>
            </a:r>
          </a:p>
          <a:p>
            <a:pPr>
              <a:lnSpc>
                <a:spcPct val="80000"/>
              </a:lnSpc>
              <a:spcBef>
                <a:spcPct val="0"/>
              </a:spcBef>
              <a:buClrTx/>
            </a:pPr>
            <a:r>
              <a:rPr lang="en-US">
                <a:solidFill>
                  <a:schemeClr val="bg1"/>
                </a:solidFill>
                <a:latin typeface="Calibri" pitchFamily="34" charset="0"/>
                <a:cs typeface="Arial" charset="0"/>
              </a:rPr>
              <a:t>Card</a:t>
            </a:r>
          </a:p>
        </p:txBody>
      </p:sp>
      <p:sp>
        <p:nvSpPr>
          <p:cNvPr id="1053759" name="Freeform 1112"/>
          <p:cNvSpPr>
            <a:spLocks/>
          </p:cNvSpPr>
          <p:nvPr/>
        </p:nvSpPr>
        <p:spPr bwMode="auto">
          <a:xfrm>
            <a:off x="2870200" y="1435100"/>
            <a:ext cx="1422400" cy="1358900"/>
          </a:xfrm>
          <a:custGeom>
            <a:avLst/>
            <a:gdLst>
              <a:gd name="T0" fmla="*/ 2147483647 w 896"/>
              <a:gd name="T1" fmla="*/ 0 h 856"/>
              <a:gd name="T2" fmla="*/ 2147483647 w 896"/>
              <a:gd name="T3" fmla="*/ 2147483647 h 856"/>
              <a:gd name="T4" fmla="*/ 0 w 896"/>
              <a:gd name="T5" fmla="*/ 2147483647 h 856"/>
              <a:gd name="T6" fmla="*/ 0 w 896"/>
              <a:gd name="T7" fmla="*/ 2147483647 h 856"/>
              <a:gd name="T8" fmla="*/ 0 60000 65536"/>
              <a:gd name="T9" fmla="*/ 0 60000 65536"/>
              <a:gd name="T10" fmla="*/ 0 60000 65536"/>
              <a:gd name="T11" fmla="*/ 0 60000 65536"/>
              <a:gd name="T12" fmla="*/ 0 w 896"/>
              <a:gd name="T13" fmla="*/ 0 h 856"/>
              <a:gd name="T14" fmla="*/ 896 w 896"/>
              <a:gd name="T15" fmla="*/ 856 h 856"/>
            </a:gdLst>
            <a:ahLst/>
            <a:cxnLst>
              <a:cxn ang="T8">
                <a:pos x="T0" y="T1"/>
              </a:cxn>
              <a:cxn ang="T9">
                <a:pos x="T2" y="T3"/>
              </a:cxn>
              <a:cxn ang="T10">
                <a:pos x="T4" y="T5"/>
              </a:cxn>
              <a:cxn ang="T11">
                <a:pos x="T6" y="T7"/>
              </a:cxn>
            </a:cxnLst>
            <a:rect l="T12" t="T13" r="T14" b="T15"/>
            <a:pathLst>
              <a:path w="896" h="856">
                <a:moveTo>
                  <a:pt x="896" y="0"/>
                </a:moveTo>
                <a:lnTo>
                  <a:pt x="896" y="624"/>
                </a:lnTo>
                <a:lnTo>
                  <a:pt x="0" y="624"/>
                </a:lnTo>
                <a:lnTo>
                  <a:pt x="0" y="856"/>
                </a:lnTo>
              </a:path>
            </a:pathLst>
          </a:custGeom>
          <a:noFill/>
          <a:ln w="12700">
            <a:solidFill>
              <a:schemeClr val="tx1"/>
            </a:solidFill>
            <a:round/>
            <a:headEnd/>
            <a:tailEnd type="triangle" w="med" len="med"/>
          </a:ln>
        </p:spPr>
        <p:txBody>
          <a:bodyPr/>
          <a:lstStyle/>
          <a:p>
            <a:pPr>
              <a:lnSpc>
                <a:spcPct val="100000"/>
              </a:lnSpc>
              <a:spcBef>
                <a:spcPct val="0"/>
              </a:spcBef>
              <a:buClrTx/>
            </a:pPr>
            <a:endParaRPr lang="en-US" sz="1800" b="0">
              <a:cs typeface="Arial" charset="0"/>
            </a:endParaRPr>
          </a:p>
        </p:txBody>
      </p:sp>
      <p:sp>
        <p:nvSpPr>
          <p:cNvPr id="2606129" name="Line 1115"/>
          <p:cNvSpPr>
            <a:spLocks noChangeShapeType="1"/>
          </p:cNvSpPr>
          <p:nvPr/>
        </p:nvSpPr>
        <p:spPr bwMode="auto">
          <a:xfrm>
            <a:off x="4102100" y="2438400"/>
            <a:ext cx="0" cy="355600"/>
          </a:xfrm>
          <a:prstGeom prst="line">
            <a:avLst/>
          </a:prstGeom>
          <a:noFill/>
          <a:ln w="12700">
            <a:solidFill>
              <a:schemeClr val="tx1"/>
            </a:solidFill>
            <a:round/>
            <a:headEnd/>
            <a:tailEnd type="triangle" w="med" len="med"/>
          </a:ln>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1053761" name="Freeform 1113"/>
          <p:cNvSpPr>
            <a:spLocks/>
          </p:cNvSpPr>
          <p:nvPr/>
        </p:nvSpPr>
        <p:spPr bwMode="auto">
          <a:xfrm flipH="1">
            <a:off x="4292600" y="1435100"/>
            <a:ext cx="1155700" cy="1358900"/>
          </a:xfrm>
          <a:custGeom>
            <a:avLst/>
            <a:gdLst>
              <a:gd name="T0" fmla="*/ 2147483647 w 896"/>
              <a:gd name="T1" fmla="*/ 0 h 856"/>
              <a:gd name="T2" fmla="*/ 2147483647 w 896"/>
              <a:gd name="T3" fmla="*/ 2147483647 h 856"/>
              <a:gd name="T4" fmla="*/ 0 w 896"/>
              <a:gd name="T5" fmla="*/ 2147483647 h 856"/>
              <a:gd name="T6" fmla="*/ 0 w 896"/>
              <a:gd name="T7" fmla="*/ 2147483647 h 856"/>
              <a:gd name="T8" fmla="*/ 0 60000 65536"/>
              <a:gd name="T9" fmla="*/ 0 60000 65536"/>
              <a:gd name="T10" fmla="*/ 0 60000 65536"/>
              <a:gd name="T11" fmla="*/ 0 60000 65536"/>
              <a:gd name="T12" fmla="*/ 0 w 896"/>
              <a:gd name="T13" fmla="*/ 0 h 856"/>
              <a:gd name="T14" fmla="*/ 896 w 896"/>
              <a:gd name="T15" fmla="*/ 856 h 856"/>
            </a:gdLst>
            <a:ahLst/>
            <a:cxnLst>
              <a:cxn ang="T8">
                <a:pos x="T0" y="T1"/>
              </a:cxn>
              <a:cxn ang="T9">
                <a:pos x="T2" y="T3"/>
              </a:cxn>
              <a:cxn ang="T10">
                <a:pos x="T4" y="T5"/>
              </a:cxn>
              <a:cxn ang="T11">
                <a:pos x="T6" y="T7"/>
              </a:cxn>
            </a:cxnLst>
            <a:rect l="T12" t="T13" r="T14" b="T15"/>
            <a:pathLst>
              <a:path w="896" h="856">
                <a:moveTo>
                  <a:pt x="896" y="0"/>
                </a:moveTo>
                <a:lnTo>
                  <a:pt x="896" y="624"/>
                </a:lnTo>
                <a:lnTo>
                  <a:pt x="0" y="624"/>
                </a:lnTo>
                <a:lnTo>
                  <a:pt x="0" y="856"/>
                </a:lnTo>
              </a:path>
            </a:pathLst>
          </a:custGeom>
          <a:noFill/>
          <a:ln w="12700">
            <a:solidFill>
              <a:schemeClr val="tx1"/>
            </a:solidFill>
            <a:round/>
            <a:headEnd/>
            <a:tailEnd type="triangle" w="med" len="med"/>
          </a:ln>
        </p:spPr>
        <p:txBody>
          <a:bodyPr/>
          <a:lstStyle/>
          <a:p>
            <a:pPr>
              <a:lnSpc>
                <a:spcPct val="100000"/>
              </a:lnSpc>
              <a:spcBef>
                <a:spcPct val="0"/>
              </a:spcBef>
              <a:buClrTx/>
            </a:pPr>
            <a:endParaRPr lang="en-US" sz="1800" b="0">
              <a:cs typeface="Arial" charset="0"/>
            </a:endParaRPr>
          </a:p>
        </p:txBody>
      </p:sp>
      <p:sp>
        <p:nvSpPr>
          <p:cNvPr id="1053762" name="Freeform 1116"/>
          <p:cNvSpPr>
            <a:spLocks/>
          </p:cNvSpPr>
          <p:nvPr/>
        </p:nvSpPr>
        <p:spPr bwMode="auto">
          <a:xfrm>
            <a:off x="5448300" y="2425700"/>
            <a:ext cx="1333500" cy="355600"/>
          </a:xfrm>
          <a:custGeom>
            <a:avLst/>
            <a:gdLst>
              <a:gd name="T0" fmla="*/ 0 w 752"/>
              <a:gd name="T1" fmla="*/ 0 h 224"/>
              <a:gd name="T2" fmla="*/ 2147483647 w 752"/>
              <a:gd name="T3" fmla="*/ 0 h 224"/>
              <a:gd name="T4" fmla="*/ 2147483647 w 752"/>
              <a:gd name="T5" fmla="*/ 2147483647 h 224"/>
              <a:gd name="T6" fmla="*/ 0 60000 65536"/>
              <a:gd name="T7" fmla="*/ 0 60000 65536"/>
              <a:gd name="T8" fmla="*/ 0 60000 65536"/>
              <a:gd name="T9" fmla="*/ 0 w 752"/>
              <a:gd name="T10" fmla="*/ 0 h 224"/>
              <a:gd name="T11" fmla="*/ 752 w 752"/>
              <a:gd name="T12" fmla="*/ 224 h 224"/>
            </a:gdLst>
            <a:ahLst/>
            <a:cxnLst>
              <a:cxn ang="T6">
                <a:pos x="T0" y="T1"/>
              </a:cxn>
              <a:cxn ang="T7">
                <a:pos x="T2" y="T3"/>
              </a:cxn>
              <a:cxn ang="T8">
                <a:pos x="T4" y="T5"/>
              </a:cxn>
            </a:cxnLst>
            <a:rect l="T9" t="T10" r="T11" b="T12"/>
            <a:pathLst>
              <a:path w="752" h="224">
                <a:moveTo>
                  <a:pt x="0" y="0"/>
                </a:moveTo>
                <a:lnTo>
                  <a:pt x="752" y="0"/>
                </a:lnTo>
                <a:lnTo>
                  <a:pt x="752" y="224"/>
                </a:lnTo>
              </a:path>
            </a:pathLst>
          </a:custGeom>
          <a:noFill/>
          <a:ln w="12700">
            <a:solidFill>
              <a:schemeClr val="tx1"/>
            </a:solidFill>
            <a:round/>
            <a:headEnd/>
            <a:tailEnd type="triangle" w="med" len="med"/>
          </a:ln>
        </p:spPr>
        <p:txBody>
          <a:bodyPr/>
          <a:lstStyle/>
          <a:p>
            <a:pPr>
              <a:lnSpc>
                <a:spcPct val="100000"/>
              </a:lnSpc>
              <a:spcBef>
                <a:spcPct val="0"/>
              </a:spcBef>
              <a:buClrTx/>
            </a:pPr>
            <a:endParaRPr lang="en-US" sz="1800" b="0">
              <a:cs typeface="Arial" charset="0"/>
            </a:endParaRPr>
          </a:p>
        </p:txBody>
      </p:sp>
      <p:sp>
        <p:nvSpPr>
          <p:cNvPr id="1053763" name="Text Box 58"/>
          <p:cNvSpPr txBox="1">
            <a:spLocks noChangeArrowheads="1"/>
          </p:cNvSpPr>
          <p:nvPr/>
        </p:nvSpPr>
        <p:spPr bwMode="auto">
          <a:xfrm>
            <a:off x="1866900" y="5492750"/>
            <a:ext cx="4953000" cy="300038"/>
          </a:xfrm>
          <a:prstGeom prst="rect">
            <a:avLst/>
          </a:prstGeom>
          <a:noFill/>
          <a:ln w="9525">
            <a:noFill/>
            <a:miter lim="800000"/>
            <a:headEnd/>
            <a:tailEnd/>
          </a:ln>
        </p:spPr>
        <p:txBody>
          <a:bodyPr>
            <a:spAutoFit/>
          </a:bodyPr>
          <a:lstStyle/>
          <a:p>
            <a:pPr>
              <a:lnSpc>
                <a:spcPct val="85000"/>
              </a:lnSpc>
              <a:spcBef>
                <a:spcPct val="0"/>
              </a:spcBef>
              <a:buClrTx/>
            </a:pPr>
            <a:r>
              <a:rPr lang="en-US" sz="1600">
                <a:solidFill>
                  <a:schemeClr val="accent1"/>
                </a:solidFill>
                <a:latin typeface="Calibri" pitchFamily="34" charset="0"/>
                <a:cs typeface="Arial" charset="0"/>
              </a:rPr>
              <a:t>Exception Management Process (Data Quality Assistant)</a:t>
            </a:r>
          </a:p>
        </p:txBody>
      </p:sp>
      <p:sp>
        <p:nvSpPr>
          <p:cNvPr id="2606140" name="Line 1135"/>
          <p:cNvSpPr>
            <a:spLocks noChangeShapeType="1"/>
          </p:cNvSpPr>
          <p:nvPr/>
        </p:nvSpPr>
        <p:spPr bwMode="auto">
          <a:xfrm>
            <a:off x="2794000" y="3530600"/>
            <a:ext cx="0" cy="1270000"/>
          </a:xfrm>
          <a:prstGeom prst="line">
            <a:avLst/>
          </a:prstGeom>
          <a:ln w="12700">
            <a:headEnd/>
            <a:tailEnd type="triangle" w="med" len="med"/>
          </a:ln>
        </p:spPr>
        <p:style>
          <a:lnRef idx="1">
            <a:schemeClr val="accent1"/>
          </a:lnRef>
          <a:fillRef idx="0">
            <a:schemeClr val="accent1"/>
          </a:fillRef>
          <a:effectRef idx="0">
            <a:schemeClr val="accent1"/>
          </a:effectRef>
          <a:fontRef idx="minor">
            <a:schemeClr val="tx1"/>
          </a:fontRef>
        </p:style>
        <p:txBody>
          <a:bodyPr/>
          <a:lstStyle/>
          <a:p>
            <a:pPr eaLnBrk="0" hangingPunct="0">
              <a:lnSpc>
                <a:spcPct val="115000"/>
              </a:lnSpc>
              <a:spcBef>
                <a:spcPct val="0"/>
              </a:spcBef>
              <a:buSzPct val="115000"/>
              <a:defRPr/>
            </a:pPr>
            <a:endParaRPr lang="en-US" sz="2000" dirty="0">
              <a:effectLst>
                <a:outerShdw blurRad="38100" dist="38100" dir="2700000" algn="tl">
                  <a:srgbClr val="000000">
                    <a:alpha val="43137"/>
                  </a:srgbClr>
                </a:outerShdw>
              </a:effectLst>
            </a:endParaRPr>
          </a:p>
        </p:txBody>
      </p:sp>
      <p:sp>
        <p:nvSpPr>
          <p:cNvPr id="2606141" name="Line 1136"/>
          <p:cNvSpPr>
            <a:spLocks noChangeShapeType="1"/>
          </p:cNvSpPr>
          <p:nvPr/>
        </p:nvSpPr>
        <p:spPr bwMode="auto">
          <a:xfrm flipH="1">
            <a:off x="2347913" y="5118100"/>
            <a:ext cx="266700" cy="0"/>
          </a:xfrm>
          <a:prstGeom prst="line">
            <a:avLst/>
          </a:prstGeom>
          <a:ln w="12700">
            <a:headEnd/>
            <a:tailEnd type="triangle" w="med" len="med"/>
          </a:ln>
        </p:spPr>
        <p:style>
          <a:lnRef idx="1">
            <a:schemeClr val="accent1"/>
          </a:lnRef>
          <a:fillRef idx="0">
            <a:schemeClr val="accent1"/>
          </a:fillRef>
          <a:effectRef idx="0">
            <a:schemeClr val="accent1"/>
          </a:effectRef>
          <a:fontRef idx="minor">
            <a:schemeClr val="tx1"/>
          </a:fontRef>
        </p:style>
        <p:txBody>
          <a:bodyPr/>
          <a:lstStyle/>
          <a:p>
            <a:pPr eaLnBrk="0" hangingPunct="0">
              <a:lnSpc>
                <a:spcPct val="115000"/>
              </a:lnSpc>
              <a:spcBef>
                <a:spcPct val="0"/>
              </a:spcBef>
              <a:buSzPct val="115000"/>
              <a:defRPr/>
            </a:pPr>
            <a:endParaRPr lang="en-US" sz="2000" dirty="0">
              <a:effectLst>
                <a:outerShdw blurRad="38100" dist="38100" dir="2700000" algn="tl">
                  <a:srgbClr val="000000">
                    <a:alpha val="43137"/>
                  </a:srgbClr>
                </a:outerShdw>
              </a:effectLst>
            </a:endParaRPr>
          </a:p>
        </p:txBody>
      </p:sp>
      <p:sp>
        <p:nvSpPr>
          <p:cNvPr id="1053766" name="Text Box 58"/>
          <p:cNvSpPr txBox="1">
            <a:spLocks noChangeArrowheads="1"/>
          </p:cNvSpPr>
          <p:nvPr/>
        </p:nvSpPr>
        <p:spPr bwMode="auto">
          <a:xfrm>
            <a:off x="7035800" y="5803900"/>
            <a:ext cx="673100" cy="247650"/>
          </a:xfrm>
          <a:prstGeom prst="rect">
            <a:avLst/>
          </a:prstGeom>
          <a:noFill/>
          <a:ln w="9525">
            <a:noFill/>
            <a:miter lim="800000"/>
            <a:headEnd/>
            <a:tailEnd/>
          </a:ln>
        </p:spPr>
        <p:txBody>
          <a:bodyPr>
            <a:spAutoFit/>
          </a:bodyPr>
          <a:lstStyle/>
          <a:p>
            <a:pPr>
              <a:lnSpc>
                <a:spcPct val="85000"/>
              </a:lnSpc>
              <a:spcBef>
                <a:spcPct val="0"/>
              </a:spcBef>
              <a:buClrTx/>
            </a:pPr>
            <a:r>
              <a:rPr lang="en-US">
                <a:solidFill>
                  <a:schemeClr val="hlink"/>
                </a:solidFill>
                <a:latin typeface="Calibri" pitchFamily="34" charset="0"/>
                <a:cs typeface="Arial" charset="0"/>
              </a:rPr>
              <a:t>ETL</a:t>
            </a:r>
          </a:p>
        </p:txBody>
      </p:sp>
      <p:sp>
        <p:nvSpPr>
          <p:cNvPr id="2606143" name="Line 1140"/>
          <p:cNvSpPr>
            <a:spLocks noChangeShapeType="1"/>
          </p:cNvSpPr>
          <p:nvPr/>
        </p:nvSpPr>
        <p:spPr bwMode="auto">
          <a:xfrm>
            <a:off x="3822700" y="3492500"/>
            <a:ext cx="0" cy="1270000"/>
          </a:xfrm>
          <a:prstGeom prst="line">
            <a:avLst/>
          </a:prstGeom>
          <a:ln w="12700">
            <a:headEnd/>
            <a:tailEnd type="triangle" w="med" len="med"/>
          </a:ln>
        </p:spPr>
        <p:style>
          <a:lnRef idx="1">
            <a:schemeClr val="accent1"/>
          </a:lnRef>
          <a:fillRef idx="0">
            <a:schemeClr val="accent1"/>
          </a:fillRef>
          <a:effectRef idx="0">
            <a:schemeClr val="accent1"/>
          </a:effectRef>
          <a:fontRef idx="minor">
            <a:schemeClr val="tx1"/>
          </a:fontRef>
        </p:style>
        <p:txBody>
          <a:bodyPr/>
          <a:lstStyle/>
          <a:p>
            <a:pPr eaLnBrk="0" hangingPunct="0">
              <a:lnSpc>
                <a:spcPct val="115000"/>
              </a:lnSpc>
              <a:spcBef>
                <a:spcPct val="0"/>
              </a:spcBef>
              <a:buSzPct val="115000"/>
              <a:defRPr/>
            </a:pPr>
            <a:endParaRPr lang="en-US" sz="2000" dirty="0">
              <a:effectLst>
                <a:outerShdw blurRad="38100" dist="38100" dir="2700000" algn="tl">
                  <a:srgbClr val="000000">
                    <a:alpha val="43137"/>
                  </a:srgbClr>
                </a:outerShdw>
              </a:effectLst>
            </a:endParaRPr>
          </a:p>
        </p:txBody>
      </p:sp>
      <p:sp>
        <p:nvSpPr>
          <p:cNvPr id="16469" name="Freeform 1141"/>
          <p:cNvSpPr>
            <a:spLocks/>
          </p:cNvSpPr>
          <p:nvPr/>
        </p:nvSpPr>
        <p:spPr bwMode="auto">
          <a:xfrm>
            <a:off x="558800" y="4711700"/>
            <a:ext cx="3263900" cy="762000"/>
          </a:xfrm>
          <a:custGeom>
            <a:avLst/>
            <a:gdLst>
              <a:gd name="T0" fmla="*/ 2147483647 w 2224"/>
              <a:gd name="T1" fmla="*/ 2147483647 h 520"/>
              <a:gd name="T2" fmla="*/ 2147483647 w 2224"/>
              <a:gd name="T3" fmla="*/ 2147483647 h 520"/>
              <a:gd name="T4" fmla="*/ 0 w 2224"/>
              <a:gd name="T5" fmla="*/ 2147483647 h 520"/>
              <a:gd name="T6" fmla="*/ 0 w 2224"/>
              <a:gd name="T7" fmla="*/ 0 h 520"/>
              <a:gd name="T8" fmla="*/ 0 60000 65536"/>
              <a:gd name="T9" fmla="*/ 0 60000 65536"/>
              <a:gd name="T10" fmla="*/ 0 60000 65536"/>
              <a:gd name="T11" fmla="*/ 0 60000 65536"/>
              <a:gd name="T12" fmla="*/ 0 w 2224"/>
              <a:gd name="T13" fmla="*/ 0 h 520"/>
              <a:gd name="T14" fmla="*/ 2224 w 2224"/>
              <a:gd name="T15" fmla="*/ 520 h 520"/>
            </a:gdLst>
            <a:ahLst/>
            <a:cxnLst>
              <a:cxn ang="T8">
                <a:pos x="T0" y="T1"/>
              </a:cxn>
              <a:cxn ang="T9">
                <a:pos x="T2" y="T3"/>
              </a:cxn>
              <a:cxn ang="T10">
                <a:pos x="T4" y="T5"/>
              </a:cxn>
              <a:cxn ang="T11">
                <a:pos x="T6" y="T7"/>
              </a:cxn>
            </a:cxnLst>
            <a:rect l="T12" t="T13" r="T14" b="T15"/>
            <a:pathLst>
              <a:path w="2224" h="520">
                <a:moveTo>
                  <a:pt x="2224" y="376"/>
                </a:moveTo>
                <a:lnTo>
                  <a:pt x="2224" y="520"/>
                </a:lnTo>
                <a:lnTo>
                  <a:pt x="0" y="520"/>
                </a:lnTo>
                <a:lnTo>
                  <a:pt x="0" y="0"/>
                </a:lnTo>
              </a:path>
            </a:pathLst>
          </a:custGeom>
          <a:ln w="12700">
            <a:headEnd/>
            <a:tailEnd type="triangle" w="med" len="med"/>
          </a:ln>
        </p:spPr>
        <p:style>
          <a:lnRef idx="1">
            <a:schemeClr val="accent1"/>
          </a:lnRef>
          <a:fillRef idx="0">
            <a:schemeClr val="accent1"/>
          </a:fillRef>
          <a:effectRef idx="0">
            <a:schemeClr val="accent1"/>
          </a:effectRef>
          <a:fontRef idx="minor">
            <a:schemeClr val="tx1"/>
          </a:fontRef>
        </p:style>
        <p:txBody>
          <a:bodyPr/>
          <a:lstStyle/>
          <a:p>
            <a:pPr>
              <a:lnSpc>
                <a:spcPct val="100000"/>
              </a:lnSpc>
              <a:spcBef>
                <a:spcPct val="0"/>
              </a:spcBef>
              <a:buClrTx/>
              <a:defRPr/>
            </a:pPr>
            <a:endParaRPr lang="en-US" sz="1800" b="0"/>
          </a:p>
        </p:txBody>
      </p:sp>
      <p:sp>
        <p:nvSpPr>
          <p:cNvPr id="2606145" name="Line 1142"/>
          <p:cNvSpPr>
            <a:spLocks noChangeShapeType="1"/>
          </p:cNvSpPr>
          <p:nvPr/>
        </p:nvSpPr>
        <p:spPr bwMode="auto">
          <a:xfrm flipH="1">
            <a:off x="558800" y="5067300"/>
            <a:ext cx="838200"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txBody>
          <a:bodyPr/>
          <a:lstStyle/>
          <a:p>
            <a:pPr eaLnBrk="0" hangingPunct="0">
              <a:lnSpc>
                <a:spcPct val="115000"/>
              </a:lnSpc>
              <a:spcBef>
                <a:spcPct val="0"/>
              </a:spcBef>
              <a:buSzPct val="115000"/>
              <a:defRPr/>
            </a:pPr>
            <a:endParaRPr lang="en-US" sz="2000" dirty="0">
              <a:effectLst>
                <a:outerShdw blurRad="38100" dist="38100" dir="2700000" algn="tl">
                  <a:srgbClr val="000000">
                    <a:alpha val="43137"/>
                  </a:srgbClr>
                </a:outerShdw>
              </a:effectLst>
            </a:endParaRPr>
          </a:p>
        </p:txBody>
      </p:sp>
      <p:sp>
        <p:nvSpPr>
          <p:cNvPr id="16471" name="Freeform 1143"/>
          <p:cNvSpPr>
            <a:spLocks/>
          </p:cNvSpPr>
          <p:nvPr/>
        </p:nvSpPr>
        <p:spPr bwMode="auto">
          <a:xfrm>
            <a:off x="6096000" y="3149600"/>
            <a:ext cx="1333500" cy="1828800"/>
          </a:xfrm>
          <a:custGeom>
            <a:avLst/>
            <a:gdLst>
              <a:gd name="T0" fmla="*/ 2147483647 w 840"/>
              <a:gd name="T1" fmla="*/ 2147483647 h 1096"/>
              <a:gd name="T2" fmla="*/ 2147483647 w 840"/>
              <a:gd name="T3" fmla="*/ 2147483647 h 1096"/>
              <a:gd name="T4" fmla="*/ 2147483647 w 840"/>
              <a:gd name="T5" fmla="*/ 2147483647 h 1096"/>
              <a:gd name="T6" fmla="*/ 0 w 840"/>
              <a:gd name="T7" fmla="*/ 2147483647 h 1096"/>
              <a:gd name="T8" fmla="*/ 0 w 840"/>
              <a:gd name="T9" fmla="*/ 0 h 1096"/>
              <a:gd name="T10" fmla="*/ 0 60000 65536"/>
              <a:gd name="T11" fmla="*/ 0 60000 65536"/>
              <a:gd name="T12" fmla="*/ 0 60000 65536"/>
              <a:gd name="T13" fmla="*/ 0 60000 65536"/>
              <a:gd name="T14" fmla="*/ 0 60000 65536"/>
              <a:gd name="T15" fmla="*/ 0 w 840"/>
              <a:gd name="T16" fmla="*/ 0 h 1096"/>
              <a:gd name="T17" fmla="*/ 840 w 840"/>
              <a:gd name="T18" fmla="*/ 1096 h 1096"/>
            </a:gdLst>
            <a:ahLst/>
            <a:cxnLst>
              <a:cxn ang="T10">
                <a:pos x="T0" y="T1"/>
              </a:cxn>
              <a:cxn ang="T11">
                <a:pos x="T2" y="T3"/>
              </a:cxn>
              <a:cxn ang="T12">
                <a:pos x="T4" y="T5"/>
              </a:cxn>
              <a:cxn ang="T13">
                <a:pos x="T6" y="T7"/>
              </a:cxn>
              <a:cxn ang="T14">
                <a:pos x="T8" y="T9"/>
              </a:cxn>
            </a:cxnLst>
            <a:rect l="T15" t="T16" r="T17" b="T18"/>
            <a:pathLst>
              <a:path w="840" h="1096">
                <a:moveTo>
                  <a:pt x="200" y="1096"/>
                </a:moveTo>
                <a:lnTo>
                  <a:pt x="840" y="1096"/>
                </a:lnTo>
                <a:lnTo>
                  <a:pt x="840" y="240"/>
                </a:lnTo>
                <a:lnTo>
                  <a:pt x="0" y="240"/>
                </a:lnTo>
                <a:lnTo>
                  <a:pt x="0" y="0"/>
                </a:lnTo>
              </a:path>
            </a:pathLst>
          </a:custGeom>
          <a:ln w="12700">
            <a:headEnd/>
            <a:tailEnd/>
          </a:ln>
        </p:spPr>
        <p:style>
          <a:lnRef idx="1">
            <a:schemeClr val="accent1"/>
          </a:lnRef>
          <a:fillRef idx="0">
            <a:schemeClr val="accent1"/>
          </a:fillRef>
          <a:effectRef idx="0">
            <a:schemeClr val="accent1"/>
          </a:effectRef>
          <a:fontRef idx="minor">
            <a:schemeClr val="tx1"/>
          </a:fontRef>
        </p:style>
        <p:txBody>
          <a:bodyPr/>
          <a:lstStyle/>
          <a:p>
            <a:pPr>
              <a:lnSpc>
                <a:spcPct val="100000"/>
              </a:lnSpc>
              <a:spcBef>
                <a:spcPct val="0"/>
              </a:spcBef>
              <a:buClrTx/>
              <a:defRPr/>
            </a:pPr>
            <a:endParaRPr lang="en-US" sz="1800" b="0"/>
          </a:p>
        </p:txBody>
      </p:sp>
      <p:sp>
        <p:nvSpPr>
          <p:cNvPr id="172" name="AutoShape 1141"/>
          <p:cNvSpPr>
            <a:spLocks noChangeArrowheads="1"/>
          </p:cNvSpPr>
          <p:nvPr/>
        </p:nvSpPr>
        <p:spPr bwMode="auto">
          <a:xfrm>
            <a:off x="6668544" y="4848225"/>
            <a:ext cx="700440" cy="447675"/>
          </a:xfrm>
          <a:prstGeom prst="flowChartOnlineStorage">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1053774" name="Text Box 1136"/>
          <p:cNvSpPr txBox="1">
            <a:spLocks noChangeArrowheads="1"/>
          </p:cNvSpPr>
          <p:nvPr/>
        </p:nvSpPr>
        <p:spPr bwMode="auto">
          <a:xfrm>
            <a:off x="6635750" y="4938713"/>
            <a:ext cx="630238" cy="284162"/>
          </a:xfrm>
          <a:prstGeom prst="rect">
            <a:avLst/>
          </a:prstGeom>
          <a:noFill/>
          <a:ln w="9525" algn="ctr">
            <a:noFill/>
            <a:miter lim="800000"/>
            <a:headEnd/>
            <a:tailEnd/>
          </a:ln>
        </p:spPr>
        <p:txBody>
          <a:bodyPr wrap="none">
            <a:spAutoFit/>
          </a:bodyPr>
          <a:lstStyle/>
          <a:p>
            <a:pPr algn="l">
              <a:lnSpc>
                <a:spcPct val="105000"/>
              </a:lnSpc>
              <a:spcBef>
                <a:spcPct val="0"/>
              </a:spcBef>
              <a:buClrTx/>
            </a:pPr>
            <a:r>
              <a:rPr lang="fr-FR">
                <a:solidFill>
                  <a:schemeClr val="bg1"/>
                </a:solidFill>
                <a:latin typeface="Arial Narrow" pitchFamily="34" charset="0"/>
                <a:cs typeface="Arial" charset="0"/>
              </a:rPr>
              <a:t>Merged</a:t>
            </a:r>
          </a:p>
        </p:txBody>
      </p:sp>
      <p:sp>
        <p:nvSpPr>
          <p:cNvPr id="171" name="AutoShape 1140"/>
          <p:cNvSpPr>
            <a:spLocks noChangeArrowheads="1"/>
          </p:cNvSpPr>
          <p:nvPr/>
        </p:nvSpPr>
        <p:spPr bwMode="auto">
          <a:xfrm>
            <a:off x="6005417" y="4848225"/>
            <a:ext cx="700440" cy="447675"/>
          </a:xfrm>
          <a:prstGeom prst="flowChartOnlineStorage">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vert="eaVert" wrap="none" anchor="ctr"/>
          <a:lstStyle/>
          <a:p>
            <a:pPr algn="l">
              <a:lnSpc>
                <a:spcPct val="100000"/>
              </a:lnSpc>
              <a:spcBef>
                <a:spcPct val="0"/>
              </a:spcBef>
              <a:buClrTx/>
              <a:defRPr/>
            </a:pPr>
            <a:endParaRPr lang="en-US" sz="1800" b="0" dirty="0">
              <a:latin typeface="Calibri" pitchFamily="34" charset="0"/>
              <a:cs typeface="Arial" charset="0"/>
            </a:endParaRPr>
          </a:p>
        </p:txBody>
      </p:sp>
      <p:sp>
        <p:nvSpPr>
          <p:cNvPr id="1053778" name="Text Box 1137"/>
          <p:cNvSpPr txBox="1">
            <a:spLocks noChangeArrowheads="1"/>
          </p:cNvSpPr>
          <p:nvPr/>
        </p:nvSpPr>
        <p:spPr bwMode="auto">
          <a:xfrm>
            <a:off x="5980113" y="4938713"/>
            <a:ext cx="630237" cy="284162"/>
          </a:xfrm>
          <a:prstGeom prst="rect">
            <a:avLst/>
          </a:prstGeom>
          <a:noFill/>
          <a:ln w="9525" algn="ctr">
            <a:noFill/>
            <a:miter lim="800000"/>
            <a:headEnd/>
            <a:tailEnd/>
          </a:ln>
        </p:spPr>
        <p:txBody>
          <a:bodyPr wrap="none">
            <a:spAutoFit/>
          </a:bodyPr>
          <a:lstStyle/>
          <a:p>
            <a:pPr algn="l">
              <a:lnSpc>
                <a:spcPct val="105000"/>
              </a:lnSpc>
              <a:spcBef>
                <a:spcPct val="0"/>
              </a:spcBef>
              <a:buClrTx/>
            </a:pPr>
            <a:r>
              <a:rPr lang="fr-FR">
                <a:solidFill>
                  <a:schemeClr val="bg1"/>
                </a:solidFill>
                <a:latin typeface="Arial Narrow" pitchFamily="34" charset="0"/>
                <a:cs typeface="Arial" charset="0"/>
              </a:rPr>
              <a:t>Singles</a:t>
            </a:r>
          </a:p>
        </p:txBody>
      </p:sp>
      <p:sp>
        <p:nvSpPr>
          <p:cNvPr id="16481" name="Freeform 1147"/>
          <p:cNvSpPr>
            <a:spLocks/>
          </p:cNvSpPr>
          <p:nvPr/>
        </p:nvSpPr>
        <p:spPr bwMode="auto">
          <a:xfrm>
            <a:off x="4699000" y="4826000"/>
            <a:ext cx="2730500" cy="596900"/>
          </a:xfrm>
          <a:custGeom>
            <a:avLst/>
            <a:gdLst>
              <a:gd name="T0" fmla="*/ 0 w 1720"/>
              <a:gd name="T1" fmla="*/ 2147483647 h 376"/>
              <a:gd name="T2" fmla="*/ 0 w 1720"/>
              <a:gd name="T3" fmla="*/ 2147483647 h 376"/>
              <a:gd name="T4" fmla="*/ 2147483647 w 1720"/>
              <a:gd name="T5" fmla="*/ 2147483647 h 376"/>
              <a:gd name="T6" fmla="*/ 2147483647 w 1720"/>
              <a:gd name="T7" fmla="*/ 0 h 376"/>
              <a:gd name="T8" fmla="*/ 0 60000 65536"/>
              <a:gd name="T9" fmla="*/ 0 60000 65536"/>
              <a:gd name="T10" fmla="*/ 0 60000 65536"/>
              <a:gd name="T11" fmla="*/ 0 60000 65536"/>
              <a:gd name="T12" fmla="*/ 0 w 1720"/>
              <a:gd name="T13" fmla="*/ 0 h 376"/>
              <a:gd name="T14" fmla="*/ 1720 w 1720"/>
              <a:gd name="T15" fmla="*/ 376 h 376"/>
            </a:gdLst>
            <a:ahLst/>
            <a:cxnLst>
              <a:cxn ang="T8">
                <a:pos x="T0" y="T1"/>
              </a:cxn>
              <a:cxn ang="T9">
                <a:pos x="T2" y="T3"/>
              </a:cxn>
              <a:cxn ang="T10">
                <a:pos x="T4" y="T5"/>
              </a:cxn>
              <a:cxn ang="T11">
                <a:pos x="T6" y="T7"/>
              </a:cxn>
            </a:cxnLst>
            <a:rect l="T12" t="T13" r="T14" b="T15"/>
            <a:pathLst>
              <a:path w="1720" h="376">
                <a:moveTo>
                  <a:pt x="0" y="296"/>
                </a:moveTo>
                <a:lnTo>
                  <a:pt x="0" y="376"/>
                </a:lnTo>
                <a:lnTo>
                  <a:pt x="1720" y="376"/>
                </a:lnTo>
                <a:lnTo>
                  <a:pt x="1720" y="0"/>
                </a:lnTo>
              </a:path>
            </a:pathLst>
          </a:custGeom>
          <a:ln w="12700">
            <a:headEnd/>
            <a:tailEnd/>
          </a:ln>
        </p:spPr>
        <p:style>
          <a:lnRef idx="1">
            <a:schemeClr val="accent1"/>
          </a:lnRef>
          <a:fillRef idx="0">
            <a:schemeClr val="accent1"/>
          </a:fillRef>
          <a:effectRef idx="0">
            <a:schemeClr val="accent1"/>
          </a:effectRef>
          <a:fontRef idx="minor">
            <a:schemeClr val="tx1"/>
          </a:fontRef>
        </p:style>
        <p:txBody>
          <a:bodyPr/>
          <a:lstStyle/>
          <a:p>
            <a:pPr>
              <a:lnSpc>
                <a:spcPct val="100000"/>
              </a:lnSpc>
              <a:spcBef>
                <a:spcPct val="0"/>
              </a:spcBef>
              <a:buClrTx/>
              <a:defRPr/>
            </a:pPr>
            <a:endParaRPr lang="en-US" sz="1800" b="0"/>
          </a:p>
        </p:txBody>
      </p:sp>
      <p:sp>
        <p:nvSpPr>
          <p:cNvPr id="7" name="AutoShape 1131"/>
          <p:cNvSpPr>
            <a:spLocks noChangeArrowheads="1"/>
          </p:cNvSpPr>
          <p:nvPr/>
        </p:nvSpPr>
        <p:spPr bwMode="auto">
          <a:xfrm>
            <a:off x="4137025" y="4838701"/>
            <a:ext cx="892175" cy="480131"/>
          </a:xfrm>
          <a:prstGeom prst="rect">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anchor="ctr">
            <a:spAutoFit/>
          </a:bodyPr>
          <a:lstStyle/>
          <a:p>
            <a:pPr>
              <a:lnSpc>
                <a:spcPct val="105000"/>
              </a:lnSpc>
              <a:spcBef>
                <a:spcPct val="0"/>
              </a:spcBef>
              <a:buClrTx/>
              <a:defRPr/>
            </a:pPr>
            <a:r>
              <a:rPr lang="fr-FR" dirty="0">
                <a:solidFill>
                  <a:schemeClr val="bg1"/>
                </a:solidFill>
                <a:latin typeface="Arial Narrow" pitchFamily="34" charset="0"/>
                <a:cs typeface="Arial" charset="0"/>
              </a:rPr>
              <a:t>Manual Rêviez</a:t>
            </a:r>
          </a:p>
        </p:txBody>
      </p:sp>
      <p:sp>
        <p:nvSpPr>
          <p:cNvPr id="20" name="AutoShape 85"/>
          <p:cNvSpPr>
            <a:spLocks noChangeArrowheads="1"/>
          </p:cNvSpPr>
          <p:nvPr/>
        </p:nvSpPr>
        <p:spPr bwMode="gray">
          <a:xfrm flipH="1">
            <a:off x="2346592" y="3733800"/>
            <a:ext cx="4792337" cy="533400"/>
          </a:xfrm>
          <a:prstGeom prst="roundRect">
            <a:avLst>
              <a:gd name="adj" fmla="val 13690"/>
            </a:avLst>
          </a:prstGeom>
          <a:solidFill>
            <a:schemeClr val="bg1">
              <a:lumMod val="8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nchor="ctr"/>
          <a:lstStyle/>
          <a:p>
            <a:pPr>
              <a:lnSpc>
                <a:spcPct val="100000"/>
              </a:lnSpc>
              <a:spcBef>
                <a:spcPct val="0"/>
              </a:spcBef>
              <a:buClrTx/>
              <a:defRPr/>
            </a:pPr>
            <a:r>
              <a:rPr lang="en-US" sz="1600" dirty="0">
                <a:solidFill>
                  <a:schemeClr val="accent1"/>
                </a:solidFill>
                <a:latin typeface="Calibri" pitchFamily="34" charset="0"/>
              </a:rPr>
              <a:t>Scorecards &amp; Reporting</a:t>
            </a:r>
            <a:br>
              <a:rPr lang="en-US" sz="1600" dirty="0">
                <a:solidFill>
                  <a:schemeClr val="accent1"/>
                </a:solidFill>
                <a:latin typeface="Calibri" pitchFamily="34" charset="0"/>
              </a:rPr>
            </a:br>
            <a:r>
              <a:rPr lang="en-US" sz="1600" dirty="0">
                <a:solidFill>
                  <a:schemeClr val="accent1"/>
                </a:solidFill>
                <a:latin typeface="Calibri" pitchFamily="34" charset="0"/>
              </a:rPr>
              <a:t>(Report Viewer)</a:t>
            </a:r>
          </a:p>
        </p:txBody>
      </p:sp>
      <p:sp>
        <p:nvSpPr>
          <p:cNvPr id="349" name="AutoShape 1131"/>
          <p:cNvSpPr>
            <a:spLocks noChangeArrowheads="1"/>
          </p:cNvSpPr>
          <p:nvPr/>
        </p:nvSpPr>
        <p:spPr bwMode="auto">
          <a:xfrm>
            <a:off x="1445610" y="4845241"/>
            <a:ext cx="930275" cy="474663"/>
          </a:xfrm>
          <a:prstGeom prst="rect">
            <a:avLst/>
          </a:prstGeom>
          <a:solidFill>
            <a:srgbClr val="384562"/>
          </a:solid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anchor="ctr"/>
          <a:lstStyle/>
          <a:p>
            <a:pPr>
              <a:lnSpc>
                <a:spcPct val="105000"/>
              </a:lnSpc>
              <a:spcBef>
                <a:spcPct val="0"/>
              </a:spcBef>
              <a:buClrTx/>
              <a:defRPr/>
            </a:pPr>
            <a:endParaRPr lang="fr-FR" b="0" dirty="0">
              <a:solidFill>
                <a:schemeClr val="bg1"/>
              </a:solidFill>
              <a:latin typeface="Arial Narrow" pitchFamily="34" charset="0"/>
              <a:cs typeface="Arial" charset="0"/>
            </a:endParaRPr>
          </a:p>
        </p:txBody>
      </p:sp>
      <p:sp>
        <p:nvSpPr>
          <p:cNvPr id="1053789" name="Rectangle 93"/>
          <p:cNvSpPr>
            <a:spLocks noChangeArrowheads="1"/>
          </p:cNvSpPr>
          <p:nvPr/>
        </p:nvSpPr>
        <p:spPr bwMode="auto">
          <a:xfrm>
            <a:off x="1506538" y="4841875"/>
            <a:ext cx="844550" cy="476250"/>
          </a:xfrm>
          <a:prstGeom prst="rect">
            <a:avLst/>
          </a:prstGeom>
          <a:noFill/>
          <a:ln w="9525">
            <a:noFill/>
            <a:miter lim="800000"/>
            <a:headEnd/>
            <a:tailEnd/>
          </a:ln>
        </p:spPr>
        <p:txBody>
          <a:bodyPr>
            <a:spAutoFit/>
          </a:bodyPr>
          <a:lstStyle/>
          <a:p>
            <a:pPr>
              <a:lnSpc>
                <a:spcPct val="105000"/>
              </a:lnSpc>
              <a:spcBef>
                <a:spcPct val="0"/>
              </a:spcBef>
              <a:buClrTx/>
            </a:pPr>
            <a:r>
              <a:rPr lang="fr-FR">
                <a:solidFill>
                  <a:schemeClr val="bg1"/>
                </a:solidFill>
                <a:latin typeface="Arial Narrow" pitchFamily="34" charset="0"/>
                <a:cs typeface="Arial" charset="0"/>
              </a:rPr>
              <a:t>Corrective</a:t>
            </a:r>
          </a:p>
          <a:p>
            <a:pPr>
              <a:lnSpc>
                <a:spcPct val="105000"/>
              </a:lnSpc>
              <a:spcBef>
                <a:spcPct val="0"/>
              </a:spcBef>
              <a:buClrTx/>
            </a:pPr>
            <a:r>
              <a:rPr lang="fr-FR">
                <a:solidFill>
                  <a:schemeClr val="bg1"/>
                </a:solidFill>
                <a:latin typeface="Arial Narrow" pitchFamily="34" charset="0"/>
                <a:cs typeface="Arial" charset="0"/>
              </a:rPr>
              <a:t>Actions</a:t>
            </a:r>
          </a:p>
        </p:txBody>
      </p:sp>
      <p:pic>
        <p:nvPicPr>
          <p:cNvPr id="4" name="Picture 21"/>
          <p:cNvPicPr>
            <a:picLocks noChangeAspect="1" noChangeArrowheads="1"/>
          </p:cNvPicPr>
          <p:nvPr/>
        </p:nvPicPr>
        <p:blipFill>
          <a:blip r:embed="rId7" cstate="print"/>
          <a:srcRect/>
          <a:stretch>
            <a:fillRect/>
          </a:stretch>
        </p:blipFill>
        <p:spPr bwMode="auto">
          <a:xfrm>
            <a:off x="6416675" y="3773488"/>
            <a:ext cx="636588" cy="414337"/>
          </a:xfrm>
          <a:prstGeom prst="rect">
            <a:avLst/>
          </a:prstGeom>
          <a:noFill/>
          <a:ln w="9525">
            <a:solidFill>
              <a:srgbClr val="969696"/>
            </a:solidFill>
            <a:miter lim="800000"/>
            <a:headEnd/>
            <a:tailEnd/>
          </a:ln>
          <a:effectLst>
            <a:outerShdw algn="tl" rotWithShape="0">
              <a:srgbClr val="000000">
                <a:alpha val="70000"/>
              </a:srgbClr>
            </a:outerShdw>
          </a:effectLst>
        </p:spPr>
      </p:pic>
      <p:pic>
        <p:nvPicPr>
          <p:cNvPr id="2606157" name="Picture 51"/>
          <p:cNvPicPr>
            <a:picLocks noChangeAspect="1" noChangeArrowheads="1"/>
          </p:cNvPicPr>
          <p:nvPr/>
        </p:nvPicPr>
        <p:blipFill>
          <a:blip r:embed="rId8" cstate="email"/>
          <a:srcRect/>
          <a:stretch>
            <a:fillRect/>
          </a:stretch>
        </p:blipFill>
        <p:spPr bwMode="auto">
          <a:xfrm>
            <a:off x="6471542" y="1028131"/>
            <a:ext cx="472596" cy="348850"/>
          </a:xfrm>
          <a:prstGeom prst="roundRect">
            <a:avLst>
              <a:gd name="adj" fmla="val 97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 name="Picture 90" descr="j0432614.png"/>
          <p:cNvPicPr>
            <a:picLocks noChangeAspect="1"/>
          </p:cNvPicPr>
          <p:nvPr/>
        </p:nvPicPr>
        <p:blipFill>
          <a:blip r:embed="rId9" cstate="email">
            <a:duotone>
              <a:prstClr val="black"/>
              <a:schemeClr val="accent2">
                <a:tint val="45000"/>
                <a:satMod val="400000"/>
              </a:schemeClr>
            </a:duotone>
          </a:blip>
          <a:stretch>
            <a:fillRect/>
          </a:stretch>
        </p:blipFill>
        <p:spPr>
          <a:xfrm>
            <a:off x="6800850" y="1762125"/>
            <a:ext cx="571386" cy="571386"/>
          </a:xfrm>
          <a:prstGeom prst="rect">
            <a:avLst/>
          </a:prstGeom>
        </p:spPr>
      </p:pic>
      <p:cxnSp>
        <p:nvCxnSpPr>
          <p:cNvPr id="1053793" name="AutoShape 1101"/>
          <p:cNvCxnSpPr>
            <a:cxnSpLocks noChangeShapeType="1"/>
          </p:cNvCxnSpPr>
          <p:nvPr/>
        </p:nvCxnSpPr>
        <p:spPr bwMode="auto">
          <a:xfrm>
            <a:off x="801688" y="3622675"/>
            <a:ext cx="571500" cy="3175"/>
          </a:xfrm>
          <a:prstGeom prst="bentConnector3">
            <a:avLst>
              <a:gd name="adj1" fmla="val 50000"/>
            </a:avLst>
          </a:prstGeom>
          <a:noFill/>
          <a:ln w="9525">
            <a:solidFill>
              <a:schemeClr val="folHlink"/>
            </a:solidFill>
            <a:miter lim="800000"/>
            <a:headEnd/>
            <a:tailEnd type="triangle" w="med" len="med"/>
          </a:ln>
        </p:spPr>
      </p:cxnSp>
      <p:cxnSp>
        <p:nvCxnSpPr>
          <p:cNvPr id="1053794" name="AutoShape 1101"/>
          <p:cNvCxnSpPr>
            <a:cxnSpLocks noChangeShapeType="1"/>
          </p:cNvCxnSpPr>
          <p:nvPr/>
        </p:nvCxnSpPr>
        <p:spPr bwMode="auto">
          <a:xfrm>
            <a:off x="803275" y="4033838"/>
            <a:ext cx="571500" cy="3175"/>
          </a:xfrm>
          <a:prstGeom prst="bentConnector3">
            <a:avLst>
              <a:gd name="adj1" fmla="val 50000"/>
            </a:avLst>
          </a:prstGeom>
          <a:noFill/>
          <a:ln w="9525">
            <a:solidFill>
              <a:schemeClr val="folHlink"/>
            </a:solidFill>
            <a:miter lim="800000"/>
            <a:headEnd/>
            <a:tailEnd type="triangle" w="med" len="med"/>
          </a:ln>
        </p:spPr>
      </p:cxnSp>
      <p:pic>
        <p:nvPicPr>
          <p:cNvPr id="1053795" name="Picture 101" descr="professionalpartners.gif"/>
          <p:cNvPicPr>
            <a:picLocks noChangeAspect="1"/>
          </p:cNvPicPr>
          <p:nvPr/>
        </p:nvPicPr>
        <p:blipFill>
          <a:blip r:embed="rId10" cstate="print"/>
          <a:srcRect/>
          <a:stretch>
            <a:fillRect/>
          </a:stretch>
        </p:blipFill>
        <p:spPr bwMode="auto">
          <a:xfrm>
            <a:off x="7923213" y="2173288"/>
            <a:ext cx="1077912" cy="1701800"/>
          </a:xfrm>
          <a:prstGeom prst="rect">
            <a:avLst/>
          </a:prstGeom>
          <a:noFill/>
          <a:ln w="9525">
            <a:noFill/>
            <a:miter lim="800000"/>
            <a:headEnd/>
            <a:tailEnd/>
          </a:ln>
        </p:spPr>
      </p:pic>
      <p:cxnSp>
        <p:nvCxnSpPr>
          <p:cNvPr id="16463" name="AutoShape 1144"/>
          <p:cNvCxnSpPr>
            <a:cxnSpLocks noChangeShapeType="1"/>
          </p:cNvCxnSpPr>
          <p:nvPr/>
        </p:nvCxnSpPr>
        <p:spPr bwMode="auto">
          <a:xfrm flipV="1">
            <a:off x="7181850" y="3159125"/>
            <a:ext cx="679450" cy="1588"/>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83"/>
          <p:cNvGrpSpPr>
            <a:grpSpLocks/>
          </p:cNvGrpSpPr>
          <p:nvPr/>
        </p:nvGrpSpPr>
        <p:grpSpPr bwMode="auto">
          <a:xfrm>
            <a:off x="2070100" y="2870200"/>
            <a:ext cx="1308100" cy="604838"/>
            <a:chOff x="2070101" y="2869894"/>
            <a:chExt cx="1307946" cy="605928"/>
          </a:xfrm>
        </p:grpSpPr>
        <p:sp>
          <p:nvSpPr>
            <p:cNvPr id="97" name="Chevron 96"/>
            <p:cNvSpPr/>
            <p:nvPr/>
          </p:nvSpPr>
          <p:spPr bwMode="auto">
            <a:xfrm>
              <a:off x="2070101" y="2869894"/>
              <a:ext cx="1307946" cy="605928"/>
            </a:xfrm>
            <a:prstGeom prst="chevron">
              <a:avLst/>
            </a:prstGeom>
            <a:solidFill>
              <a:srgbClr val="465C4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5" name="Text Box 64"/>
            <p:cNvSpPr txBox="1">
              <a:spLocks noChangeArrowheads="1"/>
            </p:cNvSpPr>
            <p:nvPr/>
          </p:nvSpPr>
          <p:spPr bwMode="gray">
            <a:xfrm>
              <a:off x="2246293" y="2936689"/>
              <a:ext cx="1103182" cy="458024"/>
            </a:xfrm>
            <a:prstGeom prst="rect">
              <a:avLst/>
            </a:prstGeom>
            <a:noFill/>
            <a:ln w="9525" algn="ctr">
              <a:noFill/>
              <a:miter lim="800000"/>
              <a:headEnd/>
              <a:tailEnd/>
            </a:ln>
            <a:effectLst/>
          </p:spPr>
          <p:txBody>
            <a:bodyPr>
              <a:spAutoFit/>
            </a:bodyPr>
            <a:lstStyle/>
            <a:p>
              <a:pPr>
                <a:lnSpc>
                  <a:spcPct val="100000"/>
                </a:lnSpc>
                <a:spcBef>
                  <a:spcPct val="0"/>
                </a:spcBef>
                <a:buClrTx/>
                <a:defRPr/>
              </a:pPr>
              <a:r>
                <a:rPr lang="en-IE" dirty="0">
                  <a:solidFill>
                    <a:schemeClr val="bg1"/>
                  </a:solidFill>
                  <a:latin typeface="+mj-lt"/>
                  <a:cs typeface="Arial" charset="0"/>
                </a:rPr>
                <a:t>Analyze / Profile</a:t>
              </a:r>
              <a:endParaRPr lang="en-US" dirty="0">
                <a:solidFill>
                  <a:schemeClr val="bg1"/>
                </a:solidFill>
                <a:latin typeface="+mj-lt"/>
                <a:cs typeface="Arial" charset="0"/>
              </a:endParaRPr>
            </a:p>
          </p:txBody>
        </p:sp>
      </p:grpSp>
      <p:sp>
        <p:nvSpPr>
          <p:cNvPr id="2606149" name="Line 1146"/>
          <p:cNvSpPr>
            <a:spLocks noChangeShapeType="1"/>
          </p:cNvSpPr>
          <p:nvPr/>
        </p:nvSpPr>
        <p:spPr bwMode="auto">
          <a:xfrm flipH="1">
            <a:off x="4940300" y="5041900"/>
            <a:ext cx="228600" cy="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pPr eaLnBrk="0" hangingPunct="0">
              <a:lnSpc>
                <a:spcPct val="115000"/>
              </a:lnSpc>
              <a:spcBef>
                <a:spcPct val="0"/>
              </a:spcBef>
              <a:buSzPct val="115000"/>
              <a:defRPr/>
            </a:pPr>
            <a:endParaRPr lang="en-US" sz="2000" dirty="0">
              <a:effectLst>
                <a:outerShdw blurRad="38100" dist="38100" dir="2700000" algn="tl">
                  <a:srgbClr val="000000">
                    <a:alpha val="43137"/>
                  </a:srgbClr>
                </a:outerShdw>
              </a:effectLst>
            </a:endParaRPr>
          </a:p>
        </p:txBody>
      </p:sp>
      <p:grpSp>
        <p:nvGrpSpPr>
          <p:cNvPr id="11" name="Group 94"/>
          <p:cNvGrpSpPr>
            <a:grpSpLocks/>
          </p:cNvGrpSpPr>
          <p:nvPr/>
        </p:nvGrpSpPr>
        <p:grpSpPr bwMode="auto">
          <a:xfrm>
            <a:off x="5918200" y="2870200"/>
            <a:ext cx="1365250" cy="604838"/>
            <a:chOff x="5918200" y="2869894"/>
            <a:chExt cx="1365332" cy="605928"/>
          </a:xfrm>
        </p:grpSpPr>
        <p:sp>
          <p:nvSpPr>
            <p:cNvPr id="100" name="Chevron 99"/>
            <p:cNvSpPr/>
            <p:nvPr/>
          </p:nvSpPr>
          <p:spPr bwMode="auto">
            <a:xfrm>
              <a:off x="5975586" y="2869894"/>
              <a:ext cx="1307946" cy="605928"/>
            </a:xfrm>
            <a:prstGeom prst="chevron">
              <a:avLst/>
            </a:prstGeom>
            <a:solidFill>
              <a:srgbClr val="465C4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cxnSp>
          <p:nvCxnSpPr>
            <p:cNvPr id="19" name="AutoShape 1144"/>
            <p:cNvCxnSpPr>
              <a:cxnSpLocks noChangeShapeType="1"/>
            </p:cNvCxnSpPr>
            <p:nvPr/>
          </p:nvCxnSpPr>
          <p:spPr bwMode="auto">
            <a:xfrm>
              <a:off x="5918200" y="3154569"/>
              <a:ext cx="365147" cy="6361"/>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sp>
          <p:nvSpPr>
            <p:cNvPr id="9" name="Text Box 64"/>
            <p:cNvSpPr txBox="1">
              <a:spLocks noChangeArrowheads="1"/>
            </p:cNvSpPr>
            <p:nvPr/>
          </p:nvSpPr>
          <p:spPr bwMode="gray">
            <a:xfrm>
              <a:off x="6246833" y="3038472"/>
              <a:ext cx="925568" cy="276723"/>
            </a:xfrm>
            <a:prstGeom prst="rect">
              <a:avLst/>
            </a:prstGeom>
            <a:noFill/>
            <a:ln w="9525" algn="ctr">
              <a:noFill/>
              <a:miter lim="800000"/>
              <a:headEnd/>
              <a:tailEnd/>
            </a:ln>
            <a:effectLst/>
          </p:spPr>
          <p:txBody>
            <a:bodyPr>
              <a:spAutoFit/>
            </a:bodyPr>
            <a:lstStyle/>
            <a:p>
              <a:pPr>
                <a:lnSpc>
                  <a:spcPct val="100000"/>
                </a:lnSpc>
                <a:spcBef>
                  <a:spcPct val="0"/>
                </a:spcBef>
                <a:buClrTx/>
                <a:defRPr/>
              </a:pPr>
              <a:r>
                <a:rPr lang="en-IE" dirty="0">
                  <a:solidFill>
                    <a:schemeClr val="bg1"/>
                  </a:solidFill>
                  <a:latin typeface="+mj-lt"/>
                  <a:cs typeface="Arial" charset="0"/>
                </a:rPr>
                <a:t>Enrich</a:t>
              </a:r>
              <a:endParaRPr lang="en-US" dirty="0">
                <a:solidFill>
                  <a:schemeClr val="bg1"/>
                </a:solidFill>
                <a:latin typeface="+mj-lt"/>
                <a:cs typeface="Arial" charset="0"/>
              </a:endParaRPr>
            </a:p>
          </p:txBody>
        </p:sp>
      </p:grpSp>
      <p:grpSp>
        <p:nvGrpSpPr>
          <p:cNvPr id="12" name="Group 93"/>
          <p:cNvGrpSpPr>
            <a:grpSpLocks/>
          </p:cNvGrpSpPr>
          <p:nvPr/>
        </p:nvGrpSpPr>
        <p:grpSpPr bwMode="auto">
          <a:xfrm>
            <a:off x="4483100" y="2870200"/>
            <a:ext cx="1544638" cy="604838"/>
            <a:chOff x="4483100" y="2869894"/>
            <a:chExt cx="1543854" cy="605928"/>
          </a:xfrm>
        </p:grpSpPr>
        <p:sp>
          <p:nvSpPr>
            <p:cNvPr id="99" name="Chevron 98"/>
            <p:cNvSpPr/>
            <p:nvPr/>
          </p:nvSpPr>
          <p:spPr bwMode="auto">
            <a:xfrm>
              <a:off x="4484670" y="2869894"/>
              <a:ext cx="1542284" cy="605928"/>
            </a:xfrm>
            <a:prstGeom prst="chevron">
              <a:avLst/>
            </a:prstGeom>
            <a:solidFill>
              <a:srgbClr val="465C4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 name="Text Box 64"/>
            <p:cNvSpPr txBox="1">
              <a:spLocks noChangeArrowheads="1"/>
            </p:cNvSpPr>
            <p:nvPr/>
          </p:nvSpPr>
          <p:spPr bwMode="gray">
            <a:xfrm>
              <a:off x="4735385" y="2936689"/>
              <a:ext cx="1178913" cy="458024"/>
            </a:xfrm>
            <a:prstGeom prst="rect">
              <a:avLst/>
            </a:prstGeom>
            <a:noFill/>
            <a:ln w="9525" algn="ctr">
              <a:noFill/>
              <a:miter lim="800000"/>
              <a:headEnd/>
              <a:tailEnd/>
            </a:ln>
            <a:effectLst/>
          </p:spPr>
          <p:txBody>
            <a:bodyPr>
              <a:spAutoFit/>
            </a:bodyPr>
            <a:lstStyle/>
            <a:p>
              <a:pPr>
                <a:lnSpc>
                  <a:spcPct val="100000"/>
                </a:lnSpc>
                <a:spcBef>
                  <a:spcPct val="0"/>
                </a:spcBef>
                <a:buClrTx/>
                <a:defRPr/>
              </a:pPr>
              <a:r>
                <a:rPr lang="en-IE" dirty="0">
                  <a:solidFill>
                    <a:schemeClr val="bg1"/>
                  </a:solidFill>
                  <a:latin typeface="+mj-lt"/>
                  <a:cs typeface="Arial" charset="0"/>
                </a:rPr>
                <a:t>Match &amp; </a:t>
              </a:r>
              <a:br>
                <a:rPr lang="en-IE" dirty="0">
                  <a:solidFill>
                    <a:schemeClr val="bg1"/>
                  </a:solidFill>
                  <a:latin typeface="+mj-lt"/>
                  <a:cs typeface="Arial" charset="0"/>
                </a:rPr>
              </a:br>
              <a:r>
                <a:rPr lang="en-IE" dirty="0">
                  <a:solidFill>
                    <a:schemeClr val="bg1"/>
                  </a:solidFill>
                  <a:latin typeface="+mj-lt"/>
                  <a:cs typeface="Arial" charset="0"/>
                </a:rPr>
                <a:t>De-duplicate</a:t>
              </a:r>
              <a:endParaRPr lang="en-US" dirty="0">
                <a:solidFill>
                  <a:schemeClr val="bg1"/>
                </a:solidFill>
                <a:latin typeface="+mj-lt"/>
                <a:cs typeface="Arial" charset="0"/>
              </a:endParaRPr>
            </a:p>
          </p:txBody>
        </p:sp>
        <p:cxnSp>
          <p:nvCxnSpPr>
            <p:cNvPr id="16461" name="AutoShape 1144"/>
            <p:cNvCxnSpPr>
              <a:cxnSpLocks noChangeShapeType="1"/>
            </p:cNvCxnSpPr>
            <p:nvPr/>
          </p:nvCxnSpPr>
          <p:spPr bwMode="auto">
            <a:xfrm flipV="1">
              <a:off x="4483100" y="3154569"/>
              <a:ext cx="364940" cy="4771"/>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91"/>
          <p:cNvGrpSpPr>
            <a:grpSpLocks/>
          </p:cNvGrpSpPr>
          <p:nvPr/>
        </p:nvGrpSpPr>
        <p:grpSpPr bwMode="auto">
          <a:xfrm>
            <a:off x="3225800" y="2870200"/>
            <a:ext cx="1384300" cy="604838"/>
            <a:chOff x="3225800" y="2869894"/>
            <a:chExt cx="1384301" cy="605928"/>
          </a:xfrm>
        </p:grpSpPr>
        <p:sp>
          <p:nvSpPr>
            <p:cNvPr id="98" name="Chevron 97"/>
            <p:cNvSpPr/>
            <p:nvPr/>
          </p:nvSpPr>
          <p:spPr bwMode="auto">
            <a:xfrm>
              <a:off x="3302155" y="2869894"/>
              <a:ext cx="1307946" cy="605928"/>
            </a:xfrm>
            <a:prstGeom prst="chevron">
              <a:avLst/>
            </a:prstGeom>
            <a:solidFill>
              <a:srgbClr val="465C4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6494" name="Text Box 64"/>
            <p:cNvSpPr txBox="1">
              <a:spLocks noChangeArrowheads="1"/>
            </p:cNvSpPr>
            <p:nvPr/>
          </p:nvSpPr>
          <p:spPr bwMode="gray">
            <a:xfrm>
              <a:off x="3417888" y="2936689"/>
              <a:ext cx="1179513" cy="458024"/>
            </a:xfrm>
            <a:prstGeom prst="rect">
              <a:avLst/>
            </a:prstGeom>
            <a:noFill/>
            <a:ln w="9525" algn="ctr">
              <a:noFill/>
              <a:miter lim="800000"/>
              <a:headEnd/>
              <a:tailEnd/>
            </a:ln>
            <a:effectLst/>
          </p:spPr>
          <p:txBody>
            <a:bodyPr>
              <a:spAutoFit/>
            </a:bodyPr>
            <a:lstStyle/>
            <a:p>
              <a:pPr>
                <a:lnSpc>
                  <a:spcPct val="100000"/>
                </a:lnSpc>
                <a:spcBef>
                  <a:spcPct val="0"/>
                </a:spcBef>
                <a:buClrTx/>
                <a:defRPr/>
              </a:pPr>
              <a:r>
                <a:rPr lang="en-IE" dirty="0">
                  <a:solidFill>
                    <a:schemeClr val="bg1"/>
                  </a:solidFill>
                  <a:latin typeface="+mj-lt"/>
                  <a:cs typeface="Arial" charset="0"/>
                </a:rPr>
                <a:t>Standardize &amp; Cleanse</a:t>
              </a:r>
              <a:endParaRPr lang="en-US" dirty="0">
                <a:solidFill>
                  <a:schemeClr val="bg1"/>
                </a:solidFill>
                <a:latin typeface="+mj-lt"/>
                <a:cs typeface="Arial" charset="0"/>
              </a:endParaRPr>
            </a:p>
          </p:txBody>
        </p:sp>
        <p:cxnSp>
          <p:nvCxnSpPr>
            <p:cNvPr id="109" name="AutoShape 1144"/>
            <p:cNvCxnSpPr>
              <a:cxnSpLocks noChangeShapeType="1"/>
            </p:cNvCxnSpPr>
            <p:nvPr/>
          </p:nvCxnSpPr>
          <p:spPr bwMode="auto">
            <a:xfrm flipV="1">
              <a:off x="3225800" y="3167292"/>
              <a:ext cx="365125" cy="4771"/>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53823" name="Group 1151"/>
          <p:cNvGrpSpPr>
            <a:grpSpLocks/>
          </p:cNvGrpSpPr>
          <p:nvPr/>
        </p:nvGrpSpPr>
        <p:grpSpPr bwMode="auto">
          <a:xfrm>
            <a:off x="7924800" y="50800"/>
            <a:ext cx="1138238" cy="809625"/>
            <a:chOff x="277" y="1075"/>
            <a:chExt cx="717" cy="510"/>
          </a:xfrm>
        </p:grpSpPr>
        <p:sp>
          <p:nvSpPr>
            <p:cNvPr id="111" name="Freeform 110"/>
            <p:cNvSpPr>
              <a:spLocks noChangeArrowheads="1"/>
            </p:cNvSpPr>
            <p:nvPr/>
          </p:nvSpPr>
          <p:spPr bwMode="auto">
            <a:xfrm rot="16200000" flipH="1">
              <a:off x="775" y="1324"/>
              <a:ext cx="117" cy="234"/>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16" name="Freeform 86"/>
            <p:cNvSpPr>
              <a:spLocks noChangeArrowheads="1"/>
            </p:cNvSpPr>
            <p:nvPr/>
          </p:nvSpPr>
          <p:spPr bwMode="auto">
            <a:xfrm rot="-5400000">
              <a:off x="776" y="1092"/>
              <a:ext cx="117" cy="234"/>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17" name="Freeform 87"/>
            <p:cNvSpPr>
              <a:spLocks noChangeArrowheads="1"/>
            </p:cNvSpPr>
            <p:nvPr/>
          </p:nvSpPr>
          <p:spPr bwMode="auto">
            <a:xfrm flipH="1">
              <a:off x="671" y="1248"/>
              <a:ext cx="108" cy="153"/>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18" name="Freeform 85"/>
            <p:cNvSpPr>
              <a:spLocks noChangeArrowheads="1"/>
            </p:cNvSpPr>
            <p:nvPr/>
          </p:nvSpPr>
          <p:spPr bwMode="auto">
            <a:xfrm>
              <a:off x="892" y="1241"/>
              <a:ext cx="102" cy="166"/>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pic>
          <p:nvPicPr>
            <p:cNvPr id="1053828" name="Picture 12" descr="red"/>
            <p:cNvPicPr>
              <a:picLocks noChangeAspect="1" noChangeArrowheads="1"/>
            </p:cNvPicPr>
            <p:nvPr/>
          </p:nvPicPr>
          <p:blipFill>
            <a:blip r:embed="rId11" cstate="print"/>
            <a:srcRect/>
            <a:stretch>
              <a:fillRect/>
            </a:stretch>
          </p:blipFill>
          <p:spPr bwMode="auto">
            <a:xfrm>
              <a:off x="769" y="1252"/>
              <a:ext cx="138" cy="138"/>
            </a:xfrm>
            <a:prstGeom prst="rect">
              <a:avLst/>
            </a:prstGeom>
            <a:noFill/>
            <a:ln w="9525">
              <a:noFill/>
              <a:miter lim="800000"/>
              <a:headEnd/>
              <a:tailEnd/>
            </a:ln>
          </p:spPr>
        </p:pic>
        <p:cxnSp>
          <p:nvCxnSpPr>
            <p:cNvPr id="1053829" name="Straight Connector 91"/>
            <p:cNvCxnSpPr>
              <a:cxnSpLocks noChangeShapeType="1"/>
            </p:cNvCxnSpPr>
            <p:nvPr/>
          </p:nvCxnSpPr>
          <p:spPr bwMode="auto">
            <a:xfrm flipV="1">
              <a:off x="326" y="1381"/>
              <a:ext cx="377" cy="204"/>
            </a:xfrm>
            <a:prstGeom prst="line">
              <a:avLst/>
            </a:prstGeom>
            <a:noFill/>
            <a:ln w="9525" algn="ctr">
              <a:noFill/>
              <a:round/>
              <a:headEnd/>
              <a:tailEnd/>
            </a:ln>
          </p:spPr>
        </p:cxnSp>
        <p:sp>
          <p:nvSpPr>
            <p:cNvPr id="104" name="Freeform 103"/>
            <p:cNvSpPr>
              <a:spLocks noChangeArrowheads="1"/>
            </p:cNvSpPr>
            <p:nvPr/>
          </p:nvSpPr>
          <p:spPr bwMode="auto">
            <a:xfrm rot="-5400000">
              <a:off x="361" y="996"/>
              <a:ext cx="505" cy="670"/>
            </a:xfrm>
            <a:custGeom>
              <a:avLst/>
              <a:gdLst>
                <a:gd name="T0" fmla="*/ 472 w 4438650"/>
                <a:gd name="T1" fmla="*/ 4196 h 2657946"/>
                <a:gd name="T2" fmla="*/ 493 w 4438650"/>
                <a:gd name="T3" fmla="*/ 2747 h 2657946"/>
                <a:gd name="T4" fmla="*/ 0 w 4438650"/>
                <a:gd name="T5" fmla="*/ 0 h 2657946"/>
                <a:gd name="T6" fmla="*/ 1428 w 4438650"/>
                <a:gd name="T7" fmla="*/ 14 h 2657946"/>
                <a:gd name="T8" fmla="*/ 873 w 4438650"/>
                <a:gd name="T9" fmla="*/ 3114 h 2657946"/>
                <a:gd name="T10" fmla="*/ 557 w 4438650"/>
                <a:gd name="T11" fmla="*/ 3796 h 2657946"/>
                <a:gd name="T12" fmla="*/ 472 w 4438650"/>
                <a:gd name="T13" fmla="*/ 4196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14157" y="1972755"/>
                  </a:lnTo>
                  <a:cubicBezTo>
                    <a:pt x="2036614" y="1767900"/>
                    <a:pt x="1297253" y="2093122"/>
                    <a:pt x="1732696" y="2404516"/>
                  </a:cubicBezTo>
                  <a:lnTo>
                    <a:pt x="1466135" y="2657946"/>
                  </a:lnTo>
                  <a:close/>
                </a:path>
              </a:pathLst>
            </a:custGeom>
            <a:noFill/>
            <a:ln w="28575" algn="ctr">
              <a:solidFill>
                <a:srgbClr val="000066"/>
              </a:solidFill>
              <a:round/>
              <a:headEnd/>
              <a:tailEnd/>
            </a:ln>
          </p:spPr>
          <p:txBody>
            <a:bodyPr rot="10800000"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83" name="Freeform 82"/>
            <p:cNvSpPr>
              <a:spLocks noChangeArrowheads="1"/>
            </p:cNvSpPr>
            <p:nvPr/>
          </p:nvSpPr>
          <p:spPr bwMode="auto">
            <a:xfrm rot="-5400000">
              <a:off x="360" y="993"/>
              <a:ext cx="508" cy="672"/>
            </a:xfrm>
            <a:custGeom>
              <a:avLst/>
              <a:gdLst>
                <a:gd name="T0" fmla="*/ 475 w 4438650"/>
                <a:gd name="T1" fmla="*/ 4218 h 2657946"/>
                <a:gd name="T2" fmla="*/ 496 w 4438650"/>
                <a:gd name="T3" fmla="*/ 2761 h 2657946"/>
                <a:gd name="T4" fmla="*/ 0 w 4438650"/>
                <a:gd name="T5" fmla="*/ 0 h 2657946"/>
                <a:gd name="T6" fmla="*/ 1438 w 4438650"/>
                <a:gd name="T7" fmla="*/ 14 h 2657946"/>
                <a:gd name="T8" fmla="*/ 876 w 4438650"/>
                <a:gd name="T9" fmla="*/ 3144 h 2657946"/>
                <a:gd name="T10" fmla="*/ 561 w 4438650"/>
                <a:gd name="T11" fmla="*/ 3816 h 2657946"/>
                <a:gd name="T12" fmla="*/ 475 w 4438650"/>
                <a:gd name="T13" fmla="*/ 4218 h 2657946"/>
                <a:gd name="T14" fmla="*/ 0 60000 65536"/>
                <a:gd name="T15" fmla="*/ 0 60000 65536"/>
                <a:gd name="T16" fmla="*/ 0 60000 65536"/>
                <a:gd name="T17" fmla="*/ 0 60000 65536"/>
                <a:gd name="T18" fmla="*/ 0 60000 65536"/>
                <a:gd name="T19" fmla="*/ 0 60000 65536"/>
                <a:gd name="T20" fmla="*/ 0 60000 65536"/>
                <a:gd name="T21" fmla="*/ 0 w 4438650"/>
                <a:gd name="T22" fmla="*/ 0 h 2657946"/>
                <a:gd name="T23" fmla="*/ 4438650 w 4438650"/>
                <a:gd name="T24" fmla="*/ 2657946 h 2657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8650" h="2657946">
                  <a:moveTo>
                    <a:pt x="1466135" y="2657946"/>
                  </a:moveTo>
                  <a:cubicBezTo>
                    <a:pt x="880670" y="2457210"/>
                    <a:pt x="751254" y="2029134"/>
                    <a:pt x="1532714" y="1739772"/>
                  </a:cubicBezTo>
                  <a:lnTo>
                    <a:pt x="-1" y="0"/>
                  </a:lnTo>
                  <a:lnTo>
                    <a:pt x="4438650" y="8916"/>
                  </a:lnTo>
                  <a:lnTo>
                    <a:pt x="2703756" y="1980937"/>
                  </a:lnTo>
                  <a:cubicBezTo>
                    <a:pt x="2117359" y="1806950"/>
                    <a:pt x="1311668" y="2029252"/>
                    <a:pt x="1732696" y="2404516"/>
                  </a:cubicBezTo>
                  <a:lnTo>
                    <a:pt x="1466135" y="2657946"/>
                  </a:lnTo>
                  <a:close/>
                </a:path>
              </a:pathLst>
            </a:custGeom>
            <a:solidFill>
              <a:srgbClr val="000099">
                <a:alpha val="50195"/>
              </a:srgbClr>
            </a:solidFill>
            <a:ln w="28575" algn="ctr">
              <a:noFill/>
              <a:round/>
              <a:headEnd/>
              <a:tailEnd/>
            </a:ln>
          </p:spPr>
          <p:txBody>
            <a:bodyPr rot="10800000"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000000"/>
                  </a:outerShdw>
                </a:effectLst>
                <a:cs typeface="Arial" charset="0"/>
              </a:endParaRPr>
            </a:p>
          </p:txBody>
        </p:sp>
        <p:pic>
          <p:nvPicPr>
            <p:cNvPr id="1053832" name="Picture 2083" descr="Untitled-1"/>
            <p:cNvPicPr>
              <a:picLocks noChangeAspect="1" noChangeArrowheads="1"/>
            </p:cNvPicPr>
            <p:nvPr/>
          </p:nvPicPr>
          <p:blipFill>
            <a:blip r:embed="rId12" cstate="print"/>
            <a:srcRect/>
            <a:stretch>
              <a:fillRect/>
            </a:stretch>
          </p:blipFill>
          <p:spPr bwMode="auto">
            <a:xfrm>
              <a:off x="277" y="1170"/>
              <a:ext cx="159" cy="97"/>
            </a:xfrm>
            <a:prstGeom prst="rect">
              <a:avLst/>
            </a:prstGeom>
            <a:noFill/>
            <a:ln w="9525">
              <a:noFill/>
              <a:miter lim="800000"/>
              <a:headEnd/>
              <a:tailEnd/>
            </a:ln>
          </p:spPr>
        </p:pic>
        <p:pic>
          <p:nvPicPr>
            <p:cNvPr id="1053833" name="Picture 2084" descr="Untitled-1"/>
            <p:cNvPicPr>
              <a:picLocks noChangeAspect="1" noChangeArrowheads="1"/>
            </p:cNvPicPr>
            <p:nvPr/>
          </p:nvPicPr>
          <p:blipFill>
            <a:blip r:embed="rId12" cstate="print">
              <a:lum bright="30000"/>
              <a:grayscl/>
            </a:blip>
            <a:srcRect/>
            <a:stretch>
              <a:fillRect/>
            </a:stretch>
          </p:blipFill>
          <p:spPr bwMode="auto">
            <a:xfrm>
              <a:off x="277" y="1238"/>
              <a:ext cx="159" cy="97"/>
            </a:xfrm>
            <a:prstGeom prst="rect">
              <a:avLst/>
            </a:prstGeom>
            <a:noFill/>
            <a:ln w="9525">
              <a:noFill/>
              <a:miter lim="800000"/>
              <a:headEnd/>
              <a:tailEnd/>
            </a:ln>
          </p:spPr>
        </p:pic>
        <p:pic>
          <p:nvPicPr>
            <p:cNvPr id="1053834" name="Picture 2085" descr="Untitled-1"/>
            <p:cNvPicPr>
              <a:picLocks noChangeAspect="1" noChangeArrowheads="1"/>
            </p:cNvPicPr>
            <p:nvPr/>
          </p:nvPicPr>
          <p:blipFill>
            <a:blip r:embed="rId12" cstate="print"/>
            <a:srcRect/>
            <a:stretch>
              <a:fillRect/>
            </a:stretch>
          </p:blipFill>
          <p:spPr bwMode="auto">
            <a:xfrm>
              <a:off x="277" y="1306"/>
              <a:ext cx="159" cy="97"/>
            </a:xfrm>
            <a:prstGeom prst="rect">
              <a:avLst/>
            </a:prstGeom>
            <a:noFill/>
            <a:ln w="9525">
              <a:noFill/>
              <a:miter lim="800000"/>
              <a:headEnd/>
              <a:tailEnd/>
            </a:ln>
          </p:spPr>
        </p:pic>
        <p:pic>
          <p:nvPicPr>
            <p:cNvPr id="1053835" name="Picture 2093" descr="Untitled-1"/>
            <p:cNvPicPr>
              <a:picLocks noChangeAspect="1" noChangeArrowheads="1"/>
            </p:cNvPicPr>
            <p:nvPr/>
          </p:nvPicPr>
          <p:blipFill>
            <a:blip r:embed="rId12" cstate="print">
              <a:lum bright="30000"/>
              <a:grayscl/>
            </a:blip>
            <a:srcRect/>
            <a:stretch>
              <a:fillRect/>
            </a:stretch>
          </p:blipFill>
          <p:spPr bwMode="auto">
            <a:xfrm>
              <a:off x="277" y="1375"/>
              <a:ext cx="159" cy="98"/>
            </a:xfrm>
            <a:prstGeom prst="rect">
              <a:avLst/>
            </a:prstGeom>
            <a:noFill/>
            <a:ln w="9525">
              <a:noFill/>
              <a:miter lim="800000"/>
              <a:headEnd/>
              <a:tailEnd/>
            </a:ln>
          </p:spPr>
        </p:pic>
        <p:pic>
          <p:nvPicPr>
            <p:cNvPr id="1053836" name="Picture 2094" descr="Untitled-1"/>
            <p:cNvPicPr>
              <a:picLocks noChangeAspect="1" noChangeArrowheads="1"/>
            </p:cNvPicPr>
            <p:nvPr/>
          </p:nvPicPr>
          <p:blipFill>
            <a:blip r:embed="rId12" cstate="print"/>
            <a:srcRect/>
            <a:stretch>
              <a:fillRect/>
            </a:stretch>
          </p:blipFill>
          <p:spPr bwMode="auto">
            <a:xfrm>
              <a:off x="277" y="1443"/>
              <a:ext cx="159" cy="98"/>
            </a:xfrm>
            <a:prstGeom prst="rect">
              <a:avLst/>
            </a:prstGeom>
            <a:noFill/>
            <a:ln w="9525">
              <a:noFill/>
              <a:miter lim="800000"/>
              <a:headEnd/>
              <a:tailEnd/>
            </a:ln>
          </p:spPr>
        </p:pic>
        <p:sp>
          <p:nvSpPr>
            <p:cNvPr id="1053837" name="Rectangle 17"/>
            <p:cNvSpPr>
              <a:spLocks noChangeArrowheads="1"/>
            </p:cNvSpPr>
            <p:nvPr/>
          </p:nvSpPr>
          <p:spPr bwMode="auto">
            <a:xfrm>
              <a:off x="367" y="1161"/>
              <a:ext cx="334" cy="325"/>
            </a:xfrm>
            <a:prstGeom prst="rect">
              <a:avLst/>
            </a:prstGeom>
            <a:noFill/>
            <a:ln w="9525">
              <a:noFill/>
              <a:miter lim="800000"/>
              <a:headEnd/>
              <a:tailEnd/>
            </a:ln>
          </p:spPr>
          <p:txBody>
            <a:bodyPr wrap="none">
              <a:spAutoFit/>
            </a:bodyPr>
            <a:lstStyle/>
            <a:p>
              <a:pPr eaLnBrk="0" hangingPunct="0">
                <a:lnSpc>
                  <a:spcPct val="115000"/>
                </a:lnSpc>
                <a:spcBef>
                  <a:spcPct val="0"/>
                </a:spcBef>
                <a:buSzPct val="115000"/>
              </a:pPr>
              <a:r>
                <a:rPr lang="en-US" sz="800">
                  <a:cs typeface="Arial" charset="0"/>
                </a:rPr>
                <a:t>Oracle</a:t>
              </a:r>
            </a:p>
            <a:p>
              <a:pPr eaLnBrk="0" hangingPunct="0">
                <a:lnSpc>
                  <a:spcPct val="115000"/>
                </a:lnSpc>
                <a:spcBef>
                  <a:spcPct val="0"/>
                </a:spcBef>
                <a:buSzPct val="115000"/>
              </a:pPr>
              <a:r>
                <a:rPr lang="en-US" sz="800">
                  <a:cs typeface="Arial" charset="0"/>
                </a:rPr>
                <a:t>Data</a:t>
              </a:r>
            </a:p>
            <a:p>
              <a:pPr eaLnBrk="0" hangingPunct="0">
                <a:lnSpc>
                  <a:spcPct val="115000"/>
                </a:lnSpc>
                <a:spcBef>
                  <a:spcPct val="0"/>
                </a:spcBef>
                <a:buSzPct val="115000"/>
              </a:pPr>
              <a:r>
                <a:rPr lang="en-US" sz="800">
                  <a:cs typeface="Arial" charset="0"/>
                </a:rPr>
                <a:t>Quality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ChangeArrowheads="1"/>
          </p:cNvSpPr>
          <p:nvPr/>
        </p:nvSpPr>
        <p:spPr bwMode="auto">
          <a:xfrm>
            <a:off x="838200" y="1524000"/>
            <a:ext cx="7315200" cy="3378200"/>
          </a:xfrm>
          <a:prstGeom prst="rect">
            <a:avLst/>
          </a:prstGeom>
          <a:noFill/>
          <a:ln w="9525">
            <a:noFill/>
            <a:miter lim="800000"/>
            <a:headEnd/>
            <a:tailEnd/>
          </a:ln>
          <a:effectLst/>
        </p:spPr>
        <p:txBody>
          <a:bodyPr>
            <a:spAutoFit/>
          </a:bodyPr>
          <a:lstStyle/>
          <a:p>
            <a:pPr algn="l" eaLnBrk="0" hangingPunct="0">
              <a:lnSpc>
                <a:spcPct val="100000"/>
              </a:lnSpc>
              <a:spcBef>
                <a:spcPct val="0"/>
              </a:spcBef>
              <a:buClrTx/>
            </a:pPr>
            <a:r>
              <a:rPr lang="en-US" sz="2400" b="0">
                <a:cs typeface="Times New Roman"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br>
              <a:rPr lang="en-US" sz="2400" b="0">
                <a:cs typeface="Times New Roman" charset="0"/>
              </a:rPr>
            </a:br>
            <a:r>
              <a:rPr lang="en-US" sz="2400" b="0">
                <a:cs typeface="Times New Roman" charset="0"/>
              </a:rPr>
              <a:t>The development, release, and timing of any features or functionality described for Oracle’s products remains at the sole discretion of Oracle.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86"/>
          <p:cNvSpPr>
            <a:spLocks noChangeArrowheads="1"/>
          </p:cNvSpPr>
          <p:nvPr/>
        </p:nvSpPr>
        <p:spPr bwMode="auto">
          <a:xfrm rot="-5400000">
            <a:off x="4291807" y="1416844"/>
            <a:ext cx="857250" cy="1716087"/>
          </a:xfrm>
          <a:custGeom>
            <a:avLst/>
            <a:gdLst>
              <a:gd name="T0" fmla="*/ 0 w 750693"/>
              <a:gd name="T1" fmla="*/ 377990 h 1201227"/>
              <a:gd name="T2" fmla="*/ 121514 w 750693"/>
              <a:gd name="T3" fmla="*/ 0 h 1201227"/>
              <a:gd name="T4" fmla="*/ 145344 w 750693"/>
              <a:gd name="T5" fmla="*/ 1312662 h 1201227"/>
              <a:gd name="T6" fmla="*/ 11334 w 750693"/>
              <a:gd name="T7" fmla="*/ 920867 h 1201227"/>
              <a:gd name="T8" fmla="*/ 0 w 750693"/>
              <a:gd name="T9" fmla="*/ 377990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 name="Freeform 110"/>
          <p:cNvSpPr>
            <a:spLocks noChangeArrowheads="1"/>
          </p:cNvSpPr>
          <p:nvPr/>
        </p:nvSpPr>
        <p:spPr bwMode="auto">
          <a:xfrm rot="16200000" flipH="1">
            <a:off x="4284663" y="3113088"/>
            <a:ext cx="860425" cy="1717675"/>
          </a:xfrm>
          <a:custGeom>
            <a:avLst/>
            <a:gdLst>
              <a:gd name="T0" fmla="*/ 0 w 758602"/>
              <a:gd name="T1" fmla="*/ 383031 h 1170144"/>
              <a:gd name="T2" fmla="*/ 125187 w 758602"/>
              <a:gd name="T3" fmla="*/ 0 h 1170144"/>
              <a:gd name="T4" fmla="*/ 141878 w 758602"/>
              <a:gd name="T5" fmla="*/ 1350948 h 1170144"/>
              <a:gd name="T6" fmla="*/ 8604 w 758602"/>
              <a:gd name="T7" fmla="*/ 948267 h 1170144"/>
              <a:gd name="T8" fmla="*/ 0 w 758602"/>
              <a:gd name="T9" fmla="*/ 383031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8996" name="Picture 121" descr="mdm"/>
          <p:cNvPicPr>
            <a:picLocks noChangeAspect="1" noChangeArrowheads="1"/>
          </p:cNvPicPr>
          <p:nvPr/>
        </p:nvPicPr>
        <p:blipFill>
          <a:blip r:embed="rId2" cstate="print"/>
          <a:srcRect/>
          <a:stretch>
            <a:fillRect/>
          </a:stretch>
        </p:blipFill>
        <p:spPr bwMode="auto">
          <a:xfrm>
            <a:off x="4351338" y="2216150"/>
            <a:ext cx="720725" cy="247650"/>
          </a:xfrm>
          <a:prstGeom prst="rect">
            <a:avLst/>
          </a:prstGeom>
          <a:noFill/>
          <a:ln w="9525">
            <a:noFill/>
            <a:miter lim="800000"/>
            <a:headEnd/>
            <a:tailEnd/>
          </a:ln>
        </p:spPr>
      </p:pic>
      <p:sp>
        <p:nvSpPr>
          <p:cNvPr id="88" name="Freeform 87"/>
          <p:cNvSpPr>
            <a:spLocks noChangeArrowheads="1"/>
          </p:cNvSpPr>
          <p:nvPr/>
        </p:nvSpPr>
        <p:spPr bwMode="auto">
          <a:xfrm flipH="1">
            <a:off x="3521075" y="2560638"/>
            <a:ext cx="787400" cy="1119187"/>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6" name="Freeform 85"/>
          <p:cNvSpPr>
            <a:spLocks noChangeArrowheads="1"/>
          </p:cNvSpPr>
          <p:nvPr/>
        </p:nvSpPr>
        <p:spPr bwMode="auto">
          <a:xfrm>
            <a:off x="5141913" y="2506663"/>
            <a:ext cx="744537" cy="1223962"/>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08999" name="Picture 123" descr="mdm"/>
          <p:cNvPicPr>
            <a:picLocks noChangeAspect="1" noChangeArrowheads="1"/>
          </p:cNvPicPr>
          <p:nvPr/>
        </p:nvPicPr>
        <p:blipFill>
          <a:blip r:embed="rId3" cstate="print"/>
          <a:srcRect/>
          <a:stretch>
            <a:fillRect/>
          </a:stretch>
        </p:blipFill>
        <p:spPr bwMode="auto">
          <a:xfrm>
            <a:off x="4413250" y="3875088"/>
            <a:ext cx="668338" cy="233362"/>
          </a:xfrm>
          <a:prstGeom prst="rect">
            <a:avLst/>
          </a:prstGeom>
          <a:noFill/>
          <a:ln w="9525">
            <a:noFill/>
            <a:miter lim="800000"/>
            <a:headEnd/>
            <a:tailEnd/>
          </a:ln>
        </p:spPr>
      </p:pic>
      <p:sp>
        <p:nvSpPr>
          <p:cNvPr id="2" name="Footer Placeholder 1"/>
          <p:cNvSpPr txBox="1">
            <a:spLocks noGrp="1"/>
          </p:cNvSpPr>
          <p:nvPr/>
        </p:nvSpPr>
        <p:spPr bwMode="auto">
          <a:xfrm>
            <a:off x="163513"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grpSp>
        <p:nvGrpSpPr>
          <p:cNvPr id="9" name="Group 88"/>
          <p:cNvGrpSpPr>
            <a:grpSpLocks/>
          </p:cNvGrpSpPr>
          <p:nvPr/>
        </p:nvGrpSpPr>
        <p:grpSpPr bwMode="auto">
          <a:xfrm>
            <a:off x="5165725" y="1257300"/>
            <a:ext cx="3779838" cy="3870325"/>
            <a:chOff x="3254" y="792"/>
            <a:chExt cx="2381" cy="2438"/>
          </a:xfrm>
        </p:grpSpPr>
        <p:sp>
          <p:nvSpPr>
            <p:cNvPr id="127" name="Freeform 126"/>
            <p:cNvSpPr>
              <a:spLocks noChangeArrowheads="1"/>
            </p:cNvSpPr>
            <p:nvPr/>
          </p:nvSpPr>
          <p:spPr bwMode="auto">
            <a:xfrm rot="5400000" flipH="1">
              <a:off x="3165" y="897"/>
              <a:ext cx="2431" cy="2236"/>
            </a:xfrm>
            <a:custGeom>
              <a:avLst/>
              <a:gdLst>
                <a:gd name="T0" fmla="*/ 1111699 w 4458214"/>
                <a:gd name="T1" fmla="*/ 3688542 h 1824758"/>
                <a:gd name="T2" fmla="*/ 739968 w 4458214"/>
                <a:gd name="T3" fmla="*/ 3696606 h 1824758"/>
                <a:gd name="T4" fmla="*/ 0 w 4458214"/>
                <a:gd name="T5" fmla="*/ 0 h 1824758"/>
                <a:gd name="T6" fmla="*/ 1788724 w 4458214"/>
                <a:gd name="T7" fmla="*/ 855 h 1824758"/>
                <a:gd name="T8" fmla="*/ 1111699 w 4458214"/>
                <a:gd name="T9" fmla="*/ 3688542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000"/>
              </a:srgbClr>
            </a:solidFill>
            <a:ln w="38100" algn="ctr">
              <a:no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 name="Text Box 64"/>
            <p:cNvSpPr txBox="1">
              <a:spLocks noChangeArrowheads="1"/>
            </p:cNvSpPr>
            <p:nvPr/>
          </p:nvSpPr>
          <p:spPr bwMode="auto">
            <a:xfrm rot="5400000">
              <a:off x="4031" y="1644"/>
              <a:ext cx="410" cy="1048"/>
            </a:xfrm>
            <a:prstGeom prst="rect">
              <a:avLst/>
            </a:prstGeom>
            <a:noFill/>
            <a:ln w="9525">
              <a:noFill/>
              <a:miter lim="800000"/>
              <a:headEnd/>
              <a:tailEnd/>
            </a:ln>
          </p:spPr>
          <p:txBody>
            <a:bodyPr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162" y="884"/>
              <a:ext cx="2424" cy="2239"/>
            </a:xfrm>
            <a:custGeom>
              <a:avLst/>
              <a:gdLst>
                <a:gd name="T0" fmla="*/ 1105870 w 4458214"/>
                <a:gd name="T1" fmla="*/ 3649409 h 1832594"/>
                <a:gd name="T2" fmla="*/ 735942 w 4458214"/>
                <a:gd name="T3" fmla="*/ 3672195 h 1832594"/>
                <a:gd name="T4" fmla="*/ 716444 w 4458214"/>
                <a:gd name="T5" fmla="*/ 3687965 h 1832594"/>
                <a:gd name="T6" fmla="*/ 0 w 4458214"/>
                <a:gd name="T7" fmla="*/ 0 h 1832594"/>
                <a:gd name="T8" fmla="*/ 1778991 w 4458214"/>
                <a:gd name="T9" fmla="*/ 850 h 1832594"/>
                <a:gd name="T10" fmla="*/ 1105870 w 4458214"/>
                <a:gd name="T11" fmla="*/ 364940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grpSp>
          <p:nvGrpSpPr>
            <p:cNvPr id="1109014" name="Group 85"/>
            <p:cNvGrpSpPr>
              <a:grpSpLocks/>
            </p:cNvGrpSpPr>
            <p:nvPr/>
          </p:nvGrpSpPr>
          <p:grpSpPr bwMode="auto">
            <a:xfrm>
              <a:off x="4745" y="1025"/>
              <a:ext cx="890" cy="2109"/>
              <a:chOff x="4745" y="1025"/>
              <a:chExt cx="890" cy="2109"/>
            </a:xfrm>
          </p:grpSpPr>
          <p:sp>
            <p:nvSpPr>
              <p:cNvPr id="15439" name="Text Box 79"/>
              <p:cNvSpPr txBox="1">
                <a:spLocks noChangeArrowheads="1"/>
              </p:cNvSpPr>
              <p:nvPr/>
            </p:nvSpPr>
            <p:spPr bwMode="auto">
              <a:xfrm rot="5400000">
                <a:off x="4720" y="2422"/>
                <a:ext cx="771" cy="652"/>
              </a:xfrm>
              <a:prstGeom prst="rect">
                <a:avLst/>
              </a:prstGeom>
              <a:noFill/>
              <a:ln w="9525">
                <a:noFill/>
                <a:miter lim="800000"/>
                <a:headEnd/>
                <a:tailEnd/>
              </a:ln>
            </p:spPr>
            <p:txBody>
              <a:bodyPr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pic>
            <p:nvPicPr>
              <p:cNvPr id="1109016" name="Picture 2083" descr="Untitled-1"/>
              <p:cNvPicPr>
                <a:picLocks noChangeAspect="1" noChangeArrowheads="1"/>
              </p:cNvPicPr>
              <p:nvPr/>
            </p:nvPicPr>
            <p:blipFill>
              <a:blip r:embed="rId4" cstate="print"/>
              <a:srcRect/>
              <a:stretch>
                <a:fillRect/>
              </a:stretch>
            </p:blipFill>
            <p:spPr bwMode="auto">
              <a:xfrm>
                <a:off x="4816" y="1291"/>
                <a:ext cx="734" cy="448"/>
              </a:xfrm>
              <a:prstGeom prst="rect">
                <a:avLst/>
              </a:prstGeom>
              <a:noFill/>
              <a:ln w="9525">
                <a:noFill/>
                <a:miter lim="800000"/>
                <a:headEnd/>
                <a:tailEnd/>
              </a:ln>
            </p:spPr>
          </p:pic>
          <p:pic>
            <p:nvPicPr>
              <p:cNvPr id="1109017" name="Picture 2084" descr="Untitled-1"/>
              <p:cNvPicPr>
                <a:picLocks noChangeAspect="1" noChangeArrowheads="1"/>
              </p:cNvPicPr>
              <p:nvPr/>
            </p:nvPicPr>
            <p:blipFill>
              <a:blip r:embed="rId4" cstate="print">
                <a:lum bright="30000"/>
                <a:grayscl/>
              </a:blip>
              <a:srcRect/>
              <a:stretch>
                <a:fillRect/>
              </a:stretch>
            </p:blipFill>
            <p:spPr bwMode="auto">
              <a:xfrm>
                <a:off x="4816" y="1605"/>
                <a:ext cx="734" cy="450"/>
              </a:xfrm>
              <a:prstGeom prst="rect">
                <a:avLst/>
              </a:prstGeom>
              <a:noFill/>
              <a:ln w="9525">
                <a:noFill/>
                <a:miter lim="800000"/>
                <a:headEnd/>
                <a:tailEnd/>
              </a:ln>
            </p:spPr>
          </p:pic>
          <p:pic>
            <p:nvPicPr>
              <p:cNvPr id="1109018" name="Picture 2085" descr="Untitled-1"/>
              <p:cNvPicPr>
                <a:picLocks noChangeAspect="1" noChangeArrowheads="1"/>
              </p:cNvPicPr>
              <p:nvPr/>
            </p:nvPicPr>
            <p:blipFill>
              <a:blip r:embed="rId4" cstate="print"/>
              <a:srcRect/>
              <a:stretch>
                <a:fillRect/>
              </a:stretch>
            </p:blipFill>
            <p:spPr bwMode="auto">
              <a:xfrm>
                <a:off x="4816" y="1919"/>
                <a:ext cx="734" cy="448"/>
              </a:xfrm>
              <a:prstGeom prst="rect">
                <a:avLst/>
              </a:prstGeom>
              <a:noFill/>
              <a:ln w="9525">
                <a:noFill/>
                <a:miter lim="800000"/>
                <a:headEnd/>
                <a:tailEnd/>
              </a:ln>
            </p:spPr>
          </p:pic>
          <p:sp>
            <p:nvSpPr>
              <p:cNvPr id="3" name="Rectangle 2088"/>
              <p:cNvSpPr>
                <a:spLocks noChangeArrowheads="1"/>
              </p:cNvSpPr>
              <p:nvPr/>
            </p:nvSpPr>
            <p:spPr bwMode="white">
              <a:xfrm>
                <a:off x="4964" y="1425"/>
                <a:ext cx="374" cy="179"/>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Siebel</a:t>
                </a:r>
              </a:p>
            </p:txBody>
          </p:sp>
          <p:sp>
            <p:nvSpPr>
              <p:cNvPr id="4" name="Rectangle 2089"/>
              <p:cNvSpPr>
                <a:spLocks noChangeArrowheads="1"/>
              </p:cNvSpPr>
              <p:nvPr/>
            </p:nvSpPr>
            <p:spPr bwMode="white">
              <a:xfrm>
                <a:off x="5003" y="1728"/>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EBS</a:t>
                </a:r>
              </a:p>
            </p:txBody>
          </p:sp>
          <p:sp>
            <p:nvSpPr>
              <p:cNvPr id="5" name="Rectangle 2090"/>
              <p:cNvSpPr>
                <a:spLocks noChangeArrowheads="1"/>
              </p:cNvSpPr>
              <p:nvPr/>
            </p:nvSpPr>
            <p:spPr bwMode="white">
              <a:xfrm>
                <a:off x="5003" y="2033"/>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SAP</a:t>
                </a:r>
              </a:p>
            </p:txBody>
          </p:sp>
          <p:pic>
            <p:nvPicPr>
              <p:cNvPr id="1109022" name="Picture 2093" descr="Untitled-1"/>
              <p:cNvPicPr>
                <a:picLocks noChangeAspect="1" noChangeArrowheads="1"/>
              </p:cNvPicPr>
              <p:nvPr/>
            </p:nvPicPr>
            <p:blipFill>
              <a:blip r:embed="rId4" cstate="print">
                <a:lum bright="30000"/>
                <a:grayscl/>
              </a:blip>
              <a:srcRect/>
              <a:stretch>
                <a:fillRect/>
              </a:stretch>
            </p:blipFill>
            <p:spPr bwMode="auto">
              <a:xfrm>
                <a:off x="4816" y="2240"/>
                <a:ext cx="734" cy="450"/>
              </a:xfrm>
              <a:prstGeom prst="rect">
                <a:avLst/>
              </a:prstGeom>
              <a:noFill/>
              <a:ln w="9525">
                <a:noFill/>
                <a:miter lim="800000"/>
                <a:headEnd/>
                <a:tailEnd/>
              </a:ln>
            </p:spPr>
          </p:pic>
          <p:pic>
            <p:nvPicPr>
              <p:cNvPr id="1109023" name="Picture 2094" descr="Untitled-1"/>
              <p:cNvPicPr>
                <a:picLocks noChangeAspect="1" noChangeArrowheads="1"/>
              </p:cNvPicPr>
              <p:nvPr/>
            </p:nvPicPr>
            <p:blipFill>
              <a:blip r:embed="rId4" cstate="print"/>
              <a:srcRect/>
              <a:stretch>
                <a:fillRect/>
              </a:stretch>
            </p:blipFill>
            <p:spPr bwMode="auto">
              <a:xfrm>
                <a:off x="4816" y="2555"/>
                <a:ext cx="734" cy="449"/>
              </a:xfrm>
              <a:prstGeom prst="rect">
                <a:avLst/>
              </a:prstGeom>
              <a:noFill/>
              <a:ln w="9525">
                <a:noFill/>
                <a:miter lim="800000"/>
                <a:headEnd/>
                <a:tailEnd/>
              </a:ln>
            </p:spPr>
          </p:pic>
          <p:sp>
            <p:nvSpPr>
              <p:cNvPr id="6" name="Rectangle 2095"/>
              <p:cNvSpPr>
                <a:spLocks noChangeArrowheads="1"/>
              </p:cNvSpPr>
              <p:nvPr/>
            </p:nvSpPr>
            <p:spPr bwMode="white">
              <a:xfrm>
                <a:off x="5007" y="2365"/>
                <a:ext cx="287"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JDE</a:t>
                </a:r>
              </a:p>
            </p:txBody>
          </p:sp>
          <p:sp>
            <p:nvSpPr>
              <p:cNvPr id="7" name="Rectangle 2096"/>
              <p:cNvSpPr>
                <a:spLocks noChangeArrowheads="1"/>
              </p:cNvSpPr>
              <p:nvPr/>
            </p:nvSpPr>
            <p:spPr bwMode="white">
              <a:xfrm>
                <a:off x="4929" y="2692"/>
                <a:ext cx="44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defRPr/>
                </a:pPr>
                <a:r>
                  <a:rPr lang="en-US" sz="1100" dirty="0">
                    <a:solidFill>
                      <a:schemeClr val="bg1"/>
                    </a:solidFill>
                    <a:cs typeface="Arial" charset="0"/>
                  </a:rPr>
                  <a:t>Custom</a:t>
                </a:r>
              </a:p>
            </p:txBody>
          </p:sp>
          <p:sp>
            <p:nvSpPr>
              <p:cNvPr id="139" name="Text Box 79"/>
              <p:cNvSpPr txBox="1">
                <a:spLocks noChangeArrowheads="1"/>
              </p:cNvSpPr>
              <p:nvPr/>
            </p:nvSpPr>
            <p:spPr bwMode="auto">
              <a:xfrm rot="5400000">
                <a:off x="4720" y="2422"/>
                <a:ext cx="771" cy="652"/>
              </a:xfrm>
              <a:prstGeom prst="rect">
                <a:avLst/>
              </a:prstGeom>
              <a:noFill/>
              <a:ln w="9525">
                <a:noFill/>
                <a:miter lim="800000"/>
                <a:headEnd/>
                <a:tailEnd/>
              </a:ln>
            </p:spPr>
            <p:txBody>
              <a:bodyPr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1109027" name="Rectangle 102"/>
              <p:cNvSpPr>
                <a:spLocks noChangeArrowheads="1"/>
              </p:cNvSpPr>
              <p:nvPr/>
            </p:nvSpPr>
            <p:spPr bwMode="auto">
              <a:xfrm>
                <a:off x="4745" y="1025"/>
                <a:ext cx="890" cy="250"/>
              </a:xfrm>
              <a:prstGeom prst="rect">
                <a:avLst/>
              </a:prstGeom>
              <a:noFill/>
              <a:ln w="9525">
                <a:noFill/>
                <a:miter lim="800000"/>
                <a:headEnd/>
                <a:tailEnd/>
              </a:ln>
            </p:spPr>
            <p:txBody>
              <a:bodyPr>
                <a:spAutoFit/>
              </a:bodyPr>
              <a:lstStyle/>
              <a:p>
                <a:pPr eaLnBrk="0" hangingPunct="0">
                  <a:lnSpc>
                    <a:spcPts val="1200"/>
                  </a:lnSpc>
                  <a:spcBef>
                    <a:spcPct val="0"/>
                  </a:spcBef>
                  <a:buSzPct val="115000"/>
                </a:pPr>
                <a:r>
                  <a:rPr lang="en-US" sz="1100">
                    <a:cs typeface="Arial" charset="0"/>
                  </a:rPr>
                  <a:t>MDM </a:t>
                </a:r>
                <a:br>
                  <a:rPr lang="en-US" sz="1100">
                    <a:cs typeface="Arial" charset="0"/>
                  </a:rPr>
                </a:br>
                <a:r>
                  <a:rPr lang="en-US" sz="1100">
                    <a:cs typeface="Arial" charset="0"/>
                  </a:rPr>
                  <a:t>Aware Apps</a:t>
                </a:r>
              </a:p>
            </p:txBody>
          </p:sp>
        </p:grpSp>
      </p:grpSp>
      <p:cxnSp>
        <p:nvCxnSpPr>
          <p:cNvPr id="1109028" name="Straight Connector 91"/>
          <p:cNvCxnSpPr>
            <a:cxnSpLocks noChangeShapeType="1"/>
          </p:cNvCxnSpPr>
          <p:nvPr/>
        </p:nvCxnSpPr>
        <p:spPr bwMode="auto">
          <a:xfrm flipV="1">
            <a:off x="989013" y="3536950"/>
            <a:ext cx="2767012" cy="1495425"/>
          </a:xfrm>
          <a:prstGeom prst="line">
            <a:avLst/>
          </a:prstGeom>
          <a:noFill/>
          <a:ln w="9525" algn="ctr">
            <a:noFill/>
            <a:round/>
            <a:headEnd/>
            <a:tailEnd/>
          </a:ln>
        </p:spPr>
      </p:cxnSp>
      <p:pic>
        <p:nvPicPr>
          <p:cNvPr id="1109031" name="Picture 124" descr="mdm"/>
          <p:cNvPicPr>
            <a:picLocks noChangeAspect="1" noChangeArrowheads="1"/>
          </p:cNvPicPr>
          <p:nvPr/>
        </p:nvPicPr>
        <p:blipFill>
          <a:blip r:embed="rId5" cstate="print"/>
          <a:srcRect/>
          <a:stretch>
            <a:fillRect/>
          </a:stretch>
        </p:blipFill>
        <p:spPr bwMode="auto">
          <a:xfrm>
            <a:off x="3768725" y="2638425"/>
            <a:ext cx="309563" cy="958850"/>
          </a:xfrm>
          <a:prstGeom prst="rect">
            <a:avLst/>
          </a:prstGeom>
          <a:noFill/>
          <a:ln w="9525">
            <a:noFill/>
            <a:miter lim="800000"/>
            <a:headEnd/>
            <a:tailEnd/>
          </a:ln>
        </p:spPr>
      </p:pic>
      <p:pic>
        <p:nvPicPr>
          <p:cNvPr id="1109074" name="Picture 122" descr="mdm"/>
          <p:cNvPicPr>
            <a:picLocks noChangeAspect="1" noChangeArrowheads="1"/>
          </p:cNvPicPr>
          <p:nvPr/>
        </p:nvPicPr>
        <p:blipFill>
          <a:blip r:embed="rId6" cstate="print"/>
          <a:srcRect/>
          <a:stretch>
            <a:fillRect/>
          </a:stretch>
        </p:blipFill>
        <p:spPr bwMode="auto">
          <a:xfrm>
            <a:off x="5465763" y="2779713"/>
            <a:ext cx="201612" cy="636587"/>
          </a:xfrm>
          <a:prstGeom prst="rect">
            <a:avLst/>
          </a:prstGeom>
          <a:noFill/>
          <a:ln w="9525">
            <a:noFill/>
            <a:miter lim="800000"/>
            <a:headEnd/>
            <a:tailEnd/>
          </a:ln>
        </p:spPr>
      </p:pic>
      <p:sp>
        <p:nvSpPr>
          <p:cNvPr id="90" name="Freeform 89"/>
          <p:cNvSpPr/>
          <p:nvPr/>
        </p:nvSpPr>
        <p:spPr bwMode="auto">
          <a:xfrm>
            <a:off x="5702287" y="1777612"/>
            <a:ext cx="1968081" cy="1091970"/>
          </a:xfrm>
          <a:custGeom>
            <a:avLst/>
            <a:gdLst>
              <a:gd name="connsiteX0" fmla="*/ 0 w 1240221"/>
              <a:gd name="connsiteY0" fmla="*/ 472966 h 1035763"/>
              <a:gd name="connsiteX1" fmla="*/ 1240221 w 1240221"/>
              <a:gd name="connsiteY1" fmla="*/ 0 h 1035763"/>
              <a:gd name="connsiteX2" fmla="*/ 1240221 w 1240221"/>
              <a:gd name="connsiteY2" fmla="*/ 515007 h 1035763"/>
              <a:gd name="connsiteX3" fmla="*/ 63062 w 1240221"/>
              <a:gd name="connsiteY3" fmla="*/ 641131 h 1035763"/>
              <a:gd name="connsiteX0" fmla="*/ 0 w 1240221"/>
              <a:gd name="connsiteY0" fmla="*/ 472966 h 641131"/>
              <a:gd name="connsiteX1" fmla="*/ 1240221 w 1240221"/>
              <a:gd name="connsiteY1" fmla="*/ 0 h 641131"/>
              <a:gd name="connsiteX2" fmla="*/ 1240221 w 1240221"/>
              <a:gd name="connsiteY2" fmla="*/ 515007 h 641131"/>
              <a:gd name="connsiteX3" fmla="*/ 63062 w 1240221"/>
              <a:gd name="connsiteY3" fmla="*/ 641131 h 641131"/>
              <a:gd name="connsiteX0" fmla="*/ 0 w 1240221"/>
              <a:gd name="connsiteY0" fmla="*/ 472966 h 819807"/>
              <a:gd name="connsiteX1" fmla="*/ 1240221 w 1240221"/>
              <a:gd name="connsiteY1" fmla="*/ 0 h 819807"/>
              <a:gd name="connsiteX2" fmla="*/ 1240221 w 1240221"/>
              <a:gd name="connsiteY2" fmla="*/ 515007 h 819807"/>
              <a:gd name="connsiteX3" fmla="*/ 63062 w 1240221"/>
              <a:gd name="connsiteY3" fmla="*/ 819807 h 819807"/>
              <a:gd name="connsiteX0" fmla="*/ 0 w 1240221"/>
              <a:gd name="connsiteY0" fmla="*/ 472966 h 819807"/>
              <a:gd name="connsiteX1" fmla="*/ 1240221 w 1240221"/>
              <a:gd name="connsiteY1" fmla="*/ 0 h 819807"/>
              <a:gd name="connsiteX2" fmla="*/ 1240221 w 1240221"/>
              <a:gd name="connsiteY2" fmla="*/ 515007 h 819807"/>
              <a:gd name="connsiteX3" fmla="*/ 147145 w 1240221"/>
              <a:gd name="connsiteY3" fmla="*/ 788276 h 819807"/>
              <a:gd name="connsiteX4" fmla="*/ 63062 w 1240221"/>
              <a:gd name="connsiteY4" fmla="*/ 819807 h 819807"/>
              <a:gd name="connsiteX0" fmla="*/ 0 w 1240221"/>
              <a:gd name="connsiteY0" fmla="*/ 472966 h 788276"/>
              <a:gd name="connsiteX1" fmla="*/ 1240221 w 1240221"/>
              <a:gd name="connsiteY1" fmla="*/ 0 h 788276"/>
              <a:gd name="connsiteX2" fmla="*/ 1240221 w 1240221"/>
              <a:gd name="connsiteY2" fmla="*/ 515007 h 788276"/>
              <a:gd name="connsiteX3" fmla="*/ 147145 w 1240221"/>
              <a:gd name="connsiteY3" fmla="*/ 788276 h 788276"/>
              <a:gd name="connsiteX0" fmla="*/ 0 w 1240221"/>
              <a:gd name="connsiteY0" fmla="*/ 472966 h 788276"/>
              <a:gd name="connsiteX1" fmla="*/ 1240221 w 1240221"/>
              <a:gd name="connsiteY1" fmla="*/ 0 h 788276"/>
              <a:gd name="connsiteX2" fmla="*/ 1240221 w 1240221"/>
              <a:gd name="connsiteY2" fmla="*/ 515007 h 788276"/>
              <a:gd name="connsiteX3" fmla="*/ 147145 w 1240221"/>
              <a:gd name="connsiteY3" fmla="*/ 788276 h 788276"/>
              <a:gd name="connsiteX0" fmla="*/ 0 w 1240221"/>
              <a:gd name="connsiteY0" fmla="*/ 472966 h 788276"/>
              <a:gd name="connsiteX1" fmla="*/ 1240221 w 1240221"/>
              <a:gd name="connsiteY1" fmla="*/ 0 h 788276"/>
              <a:gd name="connsiteX2" fmla="*/ 1240221 w 1240221"/>
              <a:gd name="connsiteY2" fmla="*/ 515007 h 788276"/>
              <a:gd name="connsiteX3" fmla="*/ 147145 w 1240221"/>
              <a:gd name="connsiteY3" fmla="*/ 788276 h 788276"/>
              <a:gd name="connsiteX0" fmla="*/ 0 w 1240221"/>
              <a:gd name="connsiteY0" fmla="*/ 472966 h 697534"/>
              <a:gd name="connsiteX1" fmla="*/ 1240221 w 1240221"/>
              <a:gd name="connsiteY1" fmla="*/ 0 h 697534"/>
              <a:gd name="connsiteX2" fmla="*/ 1240221 w 1240221"/>
              <a:gd name="connsiteY2" fmla="*/ 515007 h 697534"/>
              <a:gd name="connsiteX3" fmla="*/ 147145 w 1240221"/>
              <a:gd name="connsiteY3" fmla="*/ 697534 h 697534"/>
              <a:gd name="connsiteX0" fmla="*/ 0 w 1240221"/>
              <a:gd name="connsiteY0" fmla="*/ 472966 h 697534"/>
              <a:gd name="connsiteX1" fmla="*/ 1240221 w 1240221"/>
              <a:gd name="connsiteY1" fmla="*/ 0 h 697534"/>
              <a:gd name="connsiteX2" fmla="*/ 1240221 w 1240221"/>
              <a:gd name="connsiteY2" fmla="*/ 515007 h 697534"/>
              <a:gd name="connsiteX3" fmla="*/ 147145 w 1240221"/>
              <a:gd name="connsiteY3" fmla="*/ 697534 h 697534"/>
              <a:gd name="connsiteX0" fmla="*/ 0 w 1240221"/>
              <a:gd name="connsiteY0" fmla="*/ 472966 h 697534"/>
              <a:gd name="connsiteX1" fmla="*/ 1240221 w 1240221"/>
              <a:gd name="connsiteY1" fmla="*/ 0 h 697534"/>
              <a:gd name="connsiteX2" fmla="*/ 1240221 w 1240221"/>
              <a:gd name="connsiteY2" fmla="*/ 515007 h 697534"/>
              <a:gd name="connsiteX3" fmla="*/ 147145 w 1240221"/>
              <a:gd name="connsiteY3" fmla="*/ 697534 h 697534"/>
              <a:gd name="connsiteX0" fmla="*/ 0 w 1240221"/>
              <a:gd name="connsiteY0" fmla="*/ 472966 h 697534"/>
              <a:gd name="connsiteX1" fmla="*/ 1240221 w 1240221"/>
              <a:gd name="connsiteY1" fmla="*/ 0 h 697534"/>
              <a:gd name="connsiteX2" fmla="*/ 1240221 w 1240221"/>
              <a:gd name="connsiteY2" fmla="*/ 515007 h 697534"/>
              <a:gd name="connsiteX3" fmla="*/ 56403 w 1240221"/>
              <a:gd name="connsiteY3" fmla="*/ 697534 h 697534"/>
              <a:gd name="connsiteX0" fmla="*/ 0 w 1240221"/>
              <a:gd name="connsiteY0" fmla="*/ 472966 h 697534"/>
              <a:gd name="connsiteX1" fmla="*/ 1240221 w 1240221"/>
              <a:gd name="connsiteY1" fmla="*/ 0 h 697534"/>
              <a:gd name="connsiteX2" fmla="*/ 1240221 w 1240221"/>
              <a:gd name="connsiteY2" fmla="*/ 515007 h 697534"/>
              <a:gd name="connsiteX3" fmla="*/ 101814 w 1240221"/>
              <a:gd name="connsiteY3" fmla="*/ 688789 h 697534"/>
              <a:gd name="connsiteX4" fmla="*/ 56403 w 1240221"/>
              <a:gd name="connsiteY4" fmla="*/ 697534 h 697534"/>
              <a:gd name="connsiteX0" fmla="*/ 0 w 1240221"/>
              <a:gd name="connsiteY0" fmla="*/ 472966 h 688789"/>
              <a:gd name="connsiteX1" fmla="*/ 1240221 w 1240221"/>
              <a:gd name="connsiteY1" fmla="*/ 0 h 688789"/>
              <a:gd name="connsiteX2" fmla="*/ 1240221 w 1240221"/>
              <a:gd name="connsiteY2" fmla="*/ 515007 h 688789"/>
              <a:gd name="connsiteX3" fmla="*/ 101814 w 1240221"/>
              <a:gd name="connsiteY3" fmla="*/ 688789 h 688789"/>
              <a:gd name="connsiteX0" fmla="*/ 0 w 1240221"/>
              <a:gd name="connsiteY0" fmla="*/ 472966 h 688789"/>
              <a:gd name="connsiteX1" fmla="*/ 1240221 w 1240221"/>
              <a:gd name="connsiteY1" fmla="*/ 0 h 688789"/>
              <a:gd name="connsiteX2" fmla="*/ 1240221 w 1240221"/>
              <a:gd name="connsiteY2" fmla="*/ 515007 h 688789"/>
              <a:gd name="connsiteX3" fmla="*/ 101814 w 1240221"/>
              <a:gd name="connsiteY3" fmla="*/ 688789 h 688789"/>
              <a:gd name="connsiteX0" fmla="*/ 0 w 1240221"/>
              <a:gd name="connsiteY0" fmla="*/ 472966 h 688789"/>
              <a:gd name="connsiteX1" fmla="*/ 1240221 w 1240221"/>
              <a:gd name="connsiteY1" fmla="*/ 0 h 688789"/>
              <a:gd name="connsiteX2" fmla="*/ 1240221 w 1240221"/>
              <a:gd name="connsiteY2" fmla="*/ 515007 h 688789"/>
              <a:gd name="connsiteX3" fmla="*/ 101814 w 1240221"/>
              <a:gd name="connsiteY3" fmla="*/ 688789 h 688789"/>
              <a:gd name="connsiteX0" fmla="*/ 0 w 1240221"/>
              <a:gd name="connsiteY0" fmla="*/ 472966 h 688789"/>
              <a:gd name="connsiteX1" fmla="*/ 1240221 w 1240221"/>
              <a:gd name="connsiteY1" fmla="*/ 0 h 688789"/>
              <a:gd name="connsiteX2" fmla="*/ 1240221 w 1240221"/>
              <a:gd name="connsiteY2" fmla="*/ 515007 h 688789"/>
              <a:gd name="connsiteX3" fmla="*/ 101814 w 1240221"/>
              <a:gd name="connsiteY3" fmla="*/ 688789 h 688789"/>
              <a:gd name="connsiteX0" fmla="*/ 0 w 1240221"/>
              <a:gd name="connsiteY0" fmla="*/ 559497 h 775320"/>
              <a:gd name="connsiteX1" fmla="*/ 1240221 w 1240221"/>
              <a:gd name="connsiteY1" fmla="*/ 0 h 775320"/>
              <a:gd name="connsiteX2" fmla="*/ 1240221 w 1240221"/>
              <a:gd name="connsiteY2" fmla="*/ 601538 h 775320"/>
              <a:gd name="connsiteX3" fmla="*/ 101814 w 1240221"/>
              <a:gd name="connsiteY3" fmla="*/ 775320 h 775320"/>
              <a:gd name="connsiteX0" fmla="*/ 0 w 1240221"/>
              <a:gd name="connsiteY0" fmla="*/ 559497 h 775320"/>
              <a:gd name="connsiteX1" fmla="*/ 1240221 w 1240221"/>
              <a:gd name="connsiteY1" fmla="*/ 0 h 775320"/>
              <a:gd name="connsiteX2" fmla="*/ 1240221 w 1240221"/>
              <a:gd name="connsiteY2" fmla="*/ 601538 h 775320"/>
              <a:gd name="connsiteX3" fmla="*/ 1233779 w 1240221"/>
              <a:gd name="connsiteY3" fmla="*/ 502045 h 775320"/>
              <a:gd name="connsiteX4" fmla="*/ 101814 w 1240221"/>
              <a:gd name="connsiteY4" fmla="*/ 775320 h 775320"/>
              <a:gd name="connsiteX0" fmla="*/ 0 w 1240221"/>
              <a:gd name="connsiteY0" fmla="*/ 559497 h 775320"/>
              <a:gd name="connsiteX1" fmla="*/ 1240221 w 1240221"/>
              <a:gd name="connsiteY1" fmla="*/ 0 h 775320"/>
              <a:gd name="connsiteX2" fmla="*/ 1233779 w 1240221"/>
              <a:gd name="connsiteY2" fmla="*/ 502045 h 775320"/>
              <a:gd name="connsiteX3" fmla="*/ 101814 w 1240221"/>
              <a:gd name="connsiteY3" fmla="*/ 775320 h 775320"/>
              <a:gd name="connsiteX0" fmla="*/ 0 w 1240221"/>
              <a:gd name="connsiteY0" fmla="*/ 559497 h 775320"/>
              <a:gd name="connsiteX1" fmla="*/ 35532 w 1240221"/>
              <a:gd name="connsiteY1" fmla="*/ 552521 h 775320"/>
              <a:gd name="connsiteX2" fmla="*/ 1240221 w 1240221"/>
              <a:gd name="connsiteY2" fmla="*/ 0 h 775320"/>
              <a:gd name="connsiteX3" fmla="*/ 1233779 w 1240221"/>
              <a:gd name="connsiteY3" fmla="*/ 502045 h 775320"/>
              <a:gd name="connsiteX4" fmla="*/ 101814 w 1240221"/>
              <a:gd name="connsiteY4" fmla="*/ 775320 h 775320"/>
              <a:gd name="connsiteX0" fmla="*/ 0 w 1204689"/>
              <a:gd name="connsiteY0" fmla="*/ 552521 h 775320"/>
              <a:gd name="connsiteX1" fmla="*/ 1204689 w 1204689"/>
              <a:gd name="connsiteY1" fmla="*/ 0 h 775320"/>
              <a:gd name="connsiteX2" fmla="*/ 1198247 w 1204689"/>
              <a:gd name="connsiteY2" fmla="*/ 502045 h 775320"/>
              <a:gd name="connsiteX3" fmla="*/ 66282 w 1204689"/>
              <a:gd name="connsiteY3" fmla="*/ 775320 h 775320"/>
            </a:gdLst>
            <a:ahLst/>
            <a:cxnLst>
              <a:cxn ang="0">
                <a:pos x="connsiteX0" y="connsiteY0"/>
              </a:cxn>
              <a:cxn ang="0">
                <a:pos x="connsiteX1" y="connsiteY1"/>
              </a:cxn>
              <a:cxn ang="0">
                <a:pos x="connsiteX2" y="connsiteY2"/>
              </a:cxn>
              <a:cxn ang="0">
                <a:pos x="connsiteX3" y="connsiteY3"/>
              </a:cxn>
            </a:cxnLst>
            <a:rect l="l" t="t" r="r" b="b"/>
            <a:pathLst>
              <a:path w="1204689" h="775320">
                <a:moveTo>
                  <a:pt x="0" y="552521"/>
                </a:moveTo>
                <a:lnTo>
                  <a:pt x="1204689" y="0"/>
                </a:lnTo>
                <a:cubicBezTo>
                  <a:pt x="1202542" y="167348"/>
                  <a:pt x="1200394" y="334697"/>
                  <a:pt x="1198247" y="502045"/>
                </a:cubicBezTo>
                <a:lnTo>
                  <a:pt x="66282" y="775320"/>
                </a:lnTo>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000000">
                    <a:alpha val="43137"/>
                  </a:srgbClr>
                </a:outerShdw>
              </a:effectLst>
              <a:cs typeface="Arial" charset="0"/>
            </a:endParaRPr>
          </a:p>
        </p:txBody>
      </p:sp>
      <p:sp>
        <p:nvSpPr>
          <p:cNvPr id="91" name="Freeform 90"/>
          <p:cNvSpPr/>
          <p:nvPr/>
        </p:nvSpPr>
        <p:spPr bwMode="auto">
          <a:xfrm>
            <a:off x="5803458" y="2539657"/>
            <a:ext cx="1828858" cy="622992"/>
          </a:xfrm>
          <a:custGeom>
            <a:avLst/>
            <a:gdLst>
              <a:gd name="connsiteX0" fmla="*/ 0 w 1242467"/>
              <a:gd name="connsiteY0" fmla="*/ 244305 h 474650"/>
              <a:gd name="connsiteX1" fmla="*/ 6980 w 1242467"/>
              <a:gd name="connsiteY1" fmla="*/ 474650 h 474650"/>
              <a:gd name="connsiteX2" fmla="*/ 1242467 w 1242467"/>
              <a:gd name="connsiteY2" fmla="*/ 474650 h 474650"/>
              <a:gd name="connsiteX3" fmla="*/ 1235487 w 1242467"/>
              <a:gd name="connsiteY3" fmla="*/ 0 h 474650"/>
              <a:gd name="connsiteX4" fmla="*/ 0 w 1242467"/>
              <a:gd name="connsiteY4" fmla="*/ 244305 h 474650"/>
              <a:gd name="connsiteX0" fmla="*/ 0 w 1242467"/>
              <a:gd name="connsiteY0" fmla="*/ 244305 h 474650"/>
              <a:gd name="connsiteX1" fmla="*/ 6980 w 1242467"/>
              <a:gd name="connsiteY1" fmla="*/ 474650 h 474650"/>
              <a:gd name="connsiteX2" fmla="*/ 1242467 w 1242467"/>
              <a:gd name="connsiteY2" fmla="*/ 474650 h 474650"/>
              <a:gd name="connsiteX3" fmla="*/ 1235487 w 1242467"/>
              <a:gd name="connsiteY3" fmla="*/ 0 h 474650"/>
              <a:gd name="connsiteX4" fmla="*/ 0 w 1242467"/>
              <a:gd name="connsiteY4" fmla="*/ 244305 h 474650"/>
              <a:gd name="connsiteX0" fmla="*/ 0 w 1242467"/>
              <a:gd name="connsiteY0" fmla="*/ 244305 h 474650"/>
              <a:gd name="connsiteX1" fmla="*/ 0 w 1242467"/>
              <a:gd name="connsiteY1" fmla="*/ 300146 h 474650"/>
              <a:gd name="connsiteX2" fmla="*/ 6980 w 1242467"/>
              <a:gd name="connsiteY2" fmla="*/ 474650 h 474650"/>
              <a:gd name="connsiteX3" fmla="*/ 1242467 w 1242467"/>
              <a:gd name="connsiteY3" fmla="*/ 474650 h 474650"/>
              <a:gd name="connsiteX4" fmla="*/ 1235487 w 1242467"/>
              <a:gd name="connsiteY4" fmla="*/ 0 h 474650"/>
              <a:gd name="connsiteX5" fmla="*/ 0 w 1242467"/>
              <a:gd name="connsiteY5" fmla="*/ 244305 h 474650"/>
              <a:gd name="connsiteX0" fmla="*/ 1235487 w 1242467"/>
              <a:gd name="connsiteY0" fmla="*/ 0 h 474650"/>
              <a:gd name="connsiteX1" fmla="*/ 0 w 1242467"/>
              <a:gd name="connsiteY1" fmla="*/ 300146 h 474650"/>
              <a:gd name="connsiteX2" fmla="*/ 6980 w 1242467"/>
              <a:gd name="connsiteY2" fmla="*/ 474650 h 474650"/>
              <a:gd name="connsiteX3" fmla="*/ 1242467 w 1242467"/>
              <a:gd name="connsiteY3" fmla="*/ 474650 h 474650"/>
              <a:gd name="connsiteX4" fmla="*/ 1235487 w 1242467"/>
              <a:gd name="connsiteY4" fmla="*/ 0 h 474650"/>
              <a:gd name="connsiteX0" fmla="*/ 1235487 w 1242467"/>
              <a:gd name="connsiteY0" fmla="*/ 0 h 474650"/>
              <a:gd name="connsiteX1" fmla="*/ 0 w 1242467"/>
              <a:gd name="connsiteY1" fmla="*/ 300146 h 474650"/>
              <a:gd name="connsiteX2" fmla="*/ 6980 w 1242467"/>
              <a:gd name="connsiteY2" fmla="*/ 474650 h 474650"/>
              <a:gd name="connsiteX3" fmla="*/ 1242467 w 1242467"/>
              <a:gd name="connsiteY3" fmla="*/ 474650 h 474650"/>
              <a:gd name="connsiteX4" fmla="*/ 1235487 w 1242467"/>
              <a:gd name="connsiteY4" fmla="*/ 0 h 474650"/>
              <a:gd name="connsiteX0" fmla="*/ 1235487 w 1242467"/>
              <a:gd name="connsiteY0" fmla="*/ 0 h 474650"/>
              <a:gd name="connsiteX1" fmla="*/ 0 w 1242467"/>
              <a:gd name="connsiteY1" fmla="*/ 300146 h 474650"/>
              <a:gd name="connsiteX2" fmla="*/ 6980 w 1242467"/>
              <a:gd name="connsiteY2" fmla="*/ 474650 h 474650"/>
              <a:gd name="connsiteX3" fmla="*/ 1242467 w 1242467"/>
              <a:gd name="connsiteY3" fmla="*/ 474650 h 474650"/>
              <a:gd name="connsiteX4" fmla="*/ 1235487 w 1242467"/>
              <a:gd name="connsiteY4" fmla="*/ 0 h 474650"/>
              <a:gd name="connsiteX0" fmla="*/ 1235487 w 1242467"/>
              <a:gd name="connsiteY0" fmla="*/ 0 h 474650"/>
              <a:gd name="connsiteX1" fmla="*/ 0 w 1242467"/>
              <a:gd name="connsiteY1" fmla="*/ 300146 h 474650"/>
              <a:gd name="connsiteX2" fmla="*/ 6980 w 1242467"/>
              <a:gd name="connsiteY2" fmla="*/ 474650 h 474650"/>
              <a:gd name="connsiteX3" fmla="*/ 1242467 w 1242467"/>
              <a:gd name="connsiteY3" fmla="*/ 474650 h 474650"/>
              <a:gd name="connsiteX4" fmla="*/ 1242467 w 1242467"/>
              <a:gd name="connsiteY4" fmla="*/ 48861 h 474650"/>
              <a:gd name="connsiteX5" fmla="*/ 1235487 w 1242467"/>
              <a:gd name="connsiteY5" fmla="*/ 0 h 474650"/>
              <a:gd name="connsiteX0" fmla="*/ 1242467 w 1242467"/>
              <a:gd name="connsiteY0" fmla="*/ 0 h 425789"/>
              <a:gd name="connsiteX1" fmla="*/ 0 w 1242467"/>
              <a:gd name="connsiteY1" fmla="*/ 251285 h 425789"/>
              <a:gd name="connsiteX2" fmla="*/ 6980 w 1242467"/>
              <a:gd name="connsiteY2" fmla="*/ 425789 h 425789"/>
              <a:gd name="connsiteX3" fmla="*/ 1242467 w 1242467"/>
              <a:gd name="connsiteY3" fmla="*/ 425789 h 425789"/>
              <a:gd name="connsiteX4" fmla="*/ 1242467 w 1242467"/>
              <a:gd name="connsiteY4" fmla="*/ 0 h 42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467" h="425789">
                <a:moveTo>
                  <a:pt x="1242467" y="0"/>
                </a:moveTo>
                <a:lnTo>
                  <a:pt x="0" y="251285"/>
                </a:lnTo>
                <a:lnTo>
                  <a:pt x="6980" y="425789"/>
                </a:lnTo>
                <a:lnTo>
                  <a:pt x="1242467" y="425789"/>
                </a:lnTo>
                <a:lnTo>
                  <a:pt x="1242467"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000000">
                    <a:alpha val="43137"/>
                  </a:srgbClr>
                </a:outerShdw>
              </a:effectLst>
              <a:cs typeface="Arial" charset="0"/>
            </a:endParaRPr>
          </a:p>
        </p:txBody>
      </p:sp>
      <p:grpSp>
        <p:nvGrpSpPr>
          <p:cNvPr id="92" name="Freeform 91"/>
          <p:cNvGrpSpPr>
            <a:grpSpLocks/>
          </p:cNvGrpSpPr>
          <p:nvPr/>
        </p:nvGrpSpPr>
        <p:grpSpPr bwMode="auto">
          <a:xfrm>
            <a:off x="5578475" y="3432175"/>
            <a:ext cx="2108200" cy="1176338"/>
            <a:chOff x="5577840" y="3432048"/>
            <a:chExt cx="2109216" cy="1176528"/>
          </a:xfrm>
        </p:grpSpPr>
        <p:pic>
          <p:nvPicPr>
            <p:cNvPr id="1109082" name="Freeform 91"/>
            <p:cNvPicPr>
              <a:picLocks noChangeArrowheads="1"/>
            </p:cNvPicPr>
            <p:nvPr/>
          </p:nvPicPr>
          <p:blipFill>
            <a:blip r:embed="rId7" cstate="print"/>
            <a:srcRect/>
            <a:stretch>
              <a:fillRect/>
            </a:stretch>
          </p:blipFill>
          <p:spPr bwMode="auto">
            <a:xfrm>
              <a:off x="5577840" y="3432048"/>
              <a:ext cx="2109216" cy="1176528"/>
            </a:xfrm>
            <a:prstGeom prst="rect">
              <a:avLst/>
            </a:prstGeom>
            <a:noFill/>
          </p:spPr>
        </p:pic>
        <p:sp>
          <p:nvSpPr>
            <p:cNvPr id="1109083" name="Text Box 91"/>
            <p:cNvSpPr txBox="1">
              <a:spLocks noChangeArrowheads="1"/>
            </p:cNvSpPr>
            <p:nvPr/>
          </p:nvSpPr>
          <p:spPr bwMode="auto">
            <a:xfrm rot="10800000">
              <a:off x="5638800" y="3467099"/>
              <a:ext cx="1993900" cy="1054099"/>
            </a:xfrm>
            <a:prstGeom prst="rect">
              <a:avLst/>
            </a:prstGeom>
            <a:noFill/>
            <a:ln w="9525">
              <a:noFill/>
              <a:miter lim="800000"/>
              <a:headEnd/>
              <a:tailEnd/>
            </a:ln>
          </p:spPr>
          <p:txBody>
            <a:bodyPr rot="10800000" wrap="none" anchor="ctr"/>
            <a:lstStyle/>
            <a:p>
              <a:pPr eaLnBrk="0" hangingPunct="0">
                <a:lnSpc>
                  <a:spcPct val="115000"/>
                </a:lnSpc>
                <a:spcBef>
                  <a:spcPct val="0"/>
                </a:spcBef>
                <a:buSzPct val="115000"/>
              </a:pPr>
              <a:endParaRPr lang="en-US" sz="2000">
                <a:solidFill>
                  <a:srgbClr val="FFFFFF"/>
                </a:solidFill>
                <a:effectLst>
                  <a:outerShdw blurRad="38100" dist="38100" dir="2700000" algn="tl">
                    <a:srgbClr val="C0C0C0"/>
                  </a:outerShdw>
                </a:effectLst>
                <a:cs typeface="Arial" charset="0"/>
              </a:endParaRPr>
            </a:p>
          </p:txBody>
        </p:sp>
      </p:grpSp>
      <p:grpSp>
        <p:nvGrpSpPr>
          <p:cNvPr id="93" name="Freeform 92"/>
          <p:cNvGrpSpPr>
            <a:grpSpLocks/>
          </p:cNvGrpSpPr>
          <p:nvPr/>
        </p:nvGrpSpPr>
        <p:grpSpPr bwMode="auto">
          <a:xfrm>
            <a:off x="5730875" y="3163888"/>
            <a:ext cx="1955800" cy="719137"/>
            <a:chOff x="5730240" y="3163824"/>
            <a:chExt cx="1956816" cy="719328"/>
          </a:xfrm>
        </p:grpSpPr>
        <p:pic>
          <p:nvPicPr>
            <p:cNvPr id="1109085" name="Freeform 92"/>
            <p:cNvPicPr>
              <a:picLocks noChangeArrowheads="1"/>
            </p:cNvPicPr>
            <p:nvPr/>
          </p:nvPicPr>
          <p:blipFill>
            <a:blip r:embed="rId8" cstate="print"/>
            <a:srcRect/>
            <a:stretch>
              <a:fillRect/>
            </a:stretch>
          </p:blipFill>
          <p:spPr bwMode="auto">
            <a:xfrm>
              <a:off x="5730240" y="3163824"/>
              <a:ext cx="1956816" cy="719328"/>
            </a:xfrm>
            <a:prstGeom prst="rect">
              <a:avLst/>
            </a:prstGeom>
            <a:noFill/>
          </p:spPr>
        </p:pic>
        <p:sp>
          <p:nvSpPr>
            <p:cNvPr id="1109086" name="Text Box 94"/>
            <p:cNvSpPr txBox="1">
              <a:spLocks noChangeArrowheads="1"/>
            </p:cNvSpPr>
            <p:nvPr/>
          </p:nvSpPr>
          <p:spPr bwMode="auto">
            <a:xfrm rot="10800000">
              <a:off x="5791200" y="3200398"/>
              <a:ext cx="1841500" cy="596899"/>
            </a:xfrm>
            <a:prstGeom prst="rect">
              <a:avLst/>
            </a:prstGeom>
            <a:noFill/>
            <a:ln w="9525">
              <a:noFill/>
              <a:miter lim="800000"/>
              <a:headEnd/>
              <a:tailEnd/>
            </a:ln>
          </p:spPr>
          <p:txBody>
            <a:bodyPr rot="10800000" wrap="none" anchor="ctr"/>
            <a:lstStyle/>
            <a:p>
              <a:pPr eaLnBrk="0" hangingPunct="0">
                <a:lnSpc>
                  <a:spcPct val="115000"/>
                </a:lnSpc>
                <a:spcBef>
                  <a:spcPct val="0"/>
                </a:spcBef>
                <a:buSzPct val="115000"/>
              </a:pPr>
              <a:endParaRPr lang="en-US" sz="2000">
                <a:solidFill>
                  <a:srgbClr val="FFFFFF"/>
                </a:solidFill>
                <a:effectLst>
                  <a:outerShdw blurRad="38100" dist="38100" dir="2700000" algn="tl">
                    <a:srgbClr val="C0C0C0"/>
                  </a:outerShdw>
                </a:effectLst>
                <a:cs typeface="Arial" charset="0"/>
              </a:endParaRPr>
            </a:p>
          </p:txBody>
        </p:sp>
      </p:grpSp>
      <p:sp>
        <p:nvSpPr>
          <p:cNvPr id="1109087" name="Rectangle 97"/>
          <p:cNvSpPr>
            <a:spLocks noChangeArrowheads="1"/>
          </p:cNvSpPr>
          <p:nvPr/>
        </p:nvSpPr>
        <p:spPr bwMode="auto">
          <a:xfrm>
            <a:off x="6664325" y="2228850"/>
            <a:ext cx="587375" cy="285750"/>
          </a:xfrm>
          <a:prstGeom prst="rect">
            <a:avLst/>
          </a:prstGeom>
          <a:noFill/>
          <a:ln w="9525">
            <a:noFill/>
            <a:miter lim="800000"/>
            <a:headEnd/>
            <a:tailEnd/>
          </a:ln>
        </p:spPr>
        <p:txBody>
          <a:bodyPr wrap="none">
            <a:spAutoFit/>
          </a:bodyPr>
          <a:lstStyle/>
          <a:p>
            <a:pPr algn="r" eaLnBrk="0" hangingPunct="0">
              <a:lnSpc>
                <a:spcPct val="115000"/>
              </a:lnSpc>
              <a:spcBef>
                <a:spcPct val="0"/>
              </a:spcBef>
              <a:buSzPct val="115000"/>
            </a:pPr>
            <a:r>
              <a:rPr lang="en-US" sz="1100">
                <a:solidFill>
                  <a:srgbClr val="536D5E"/>
                </a:solidFill>
                <a:cs typeface="Arial" charset="0"/>
              </a:rPr>
              <a:t>Match</a:t>
            </a:r>
            <a:endParaRPr lang="en-US" sz="2000">
              <a:solidFill>
                <a:srgbClr val="FFFFFF"/>
              </a:solidFill>
              <a:cs typeface="Arial" charset="0"/>
            </a:endParaRPr>
          </a:p>
        </p:txBody>
      </p:sp>
      <p:sp>
        <p:nvSpPr>
          <p:cNvPr id="1109088" name="Rectangle 99"/>
          <p:cNvSpPr>
            <a:spLocks noChangeArrowheads="1"/>
          </p:cNvSpPr>
          <p:nvPr/>
        </p:nvSpPr>
        <p:spPr bwMode="auto">
          <a:xfrm>
            <a:off x="6770688" y="3330575"/>
            <a:ext cx="519112" cy="285750"/>
          </a:xfrm>
          <a:prstGeom prst="rect">
            <a:avLst/>
          </a:prstGeom>
          <a:noFill/>
          <a:ln w="9525">
            <a:noFill/>
            <a:miter lim="800000"/>
            <a:headEnd/>
            <a:tailEnd/>
          </a:ln>
        </p:spPr>
        <p:txBody>
          <a:bodyPr wrap="none">
            <a:spAutoFit/>
          </a:bodyPr>
          <a:lstStyle/>
          <a:p>
            <a:pPr algn="r" eaLnBrk="0" hangingPunct="0">
              <a:lnSpc>
                <a:spcPct val="115000"/>
              </a:lnSpc>
              <a:spcBef>
                <a:spcPct val="0"/>
              </a:spcBef>
              <a:buSzPct val="115000"/>
            </a:pPr>
            <a:r>
              <a:rPr lang="en-US" sz="1100">
                <a:solidFill>
                  <a:srgbClr val="536D5E"/>
                </a:solidFill>
                <a:cs typeface="Arial" charset="0"/>
              </a:rPr>
              <a:t>Sync</a:t>
            </a:r>
            <a:endParaRPr lang="en-US" sz="2000">
              <a:solidFill>
                <a:srgbClr val="FFFFFF"/>
              </a:solidFill>
              <a:cs typeface="Arial" charset="0"/>
            </a:endParaRPr>
          </a:p>
        </p:txBody>
      </p:sp>
      <p:sp>
        <p:nvSpPr>
          <p:cNvPr id="1109089" name="Rectangle 100"/>
          <p:cNvSpPr>
            <a:spLocks noChangeArrowheads="1"/>
          </p:cNvSpPr>
          <p:nvPr/>
        </p:nvSpPr>
        <p:spPr bwMode="auto">
          <a:xfrm>
            <a:off x="6694488" y="3854450"/>
            <a:ext cx="595312" cy="285750"/>
          </a:xfrm>
          <a:prstGeom prst="rect">
            <a:avLst/>
          </a:prstGeom>
          <a:noFill/>
          <a:ln w="9525">
            <a:noFill/>
            <a:miter lim="800000"/>
            <a:headEnd/>
            <a:tailEnd/>
          </a:ln>
        </p:spPr>
        <p:txBody>
          <a:bodyPr wrap="none">
            <a:spAutoFit/>
          </a:bodyPr>
          <a:lstStyle/>
          <a:p>
            <a:pPr algn="r" eaLnBrk="0" hangingPunct="0">
              <a:lnSpc>
                <a:spcPct val="115000"/>
              </a:lnSpc>
              <a:spcBef>
                <a:spcPct val="0"/>
              </a:spcBef>
              <a:buSzPct val="115000"/>
            </a:pPr>
            <a:r>
              <a:rPr lang="en-US" sz="1100">
                <a:solidFill>
                  <a:srgbClr val="536D5E"/>
                </a:solidFill>
                <a:cs typeface="Arial" charset="0"/>
              </a:rPr>
              <a:t>Merge</a:t>
            </a:r>
            <a:endParaRPr lang="en-US" sz="2000">
              <a:solidFill>
                <a:srgbClr val="FFFFFF"/>
              </a:solidFill>
              <a:cs typeface="Arial" charset="0"/>
            </a:endParaRPr>
          </a:p>
        </p:txBody>
      </p:sp>
      <p:sp>
        <p:nvSpPr>
          <p:cNvPr id="1109090" name="Rectangle 98"/>
          <p:cNvSpPr>
            <a:spLocks noChangeArrowheads="1"/>
          </p:cNvSpPr>
          <p:nvPr/>
        </p:nvSpPr>
        <p:spPr bwMode="auto">
          <a:xfrm>
            <a:off x="6707188" y="2741613"/>
            <a:ext cx="557212" cy="285750"/>
          </a:xfrm>
          <a:prstGeom prst="rect">
            <a:avLst/>
          </a:prstGeom>
          <a:noFill/>
          <a:ln w="9525">
            <a:noFill/>
            <a:miter lim="800000"/>
            <a:headEnd/>
            <a:tailEnd/>
          </a:ln>
        </p:spPr>
        <p:txBody>
          <a:bodyPr wrap="none">
            <a:spAutoFit/>
          </a:bodyPr>
          <a:lstStyle/>
          <a:p>
            <a:pPr algn="r" eaLnBrk="0" hangingPunct="0">
              <a:lnSpc>
                <a:spcPct val="115000"/>
              </a:lnSpc>
              <a:spcBef>
                <a:spcPct val="0"/>
              </a:spcBef>
              <a:buSzPct val="115000"/>
            </a:pPr>
            <a:r>
              <a:rPr lang="en-US" sz="1100">
                <a:solidFill>
                  <a:srgbClr val="536D5E"/>
                </a:solidFill>
                <a:cs typeface="Arial" charset="0"/>
              </a:rPr>
              <a:t>Fetch</a:t>
            </a:r>
            <a:endParaRPr lang="en-US" sz="2000">
              <a:solidFill>
                <a:srgbClr val="FFFFFF"/>
              </a:solidFill>
              <a:cs typeface="Arial" charset="0"/>
            </a:endParaRPr>
          </a:p>
        </p:txBody>
      </p:sp>
      <p:grpSp>
        <p:nvGrpSpPr>
          <p:cNvPr id="1109091" name="Group 82"/>
          <p:cNvGrpSpPr>
            <a:grpSpLocks/>
          </p:cNvGrpSpPr>
          <p:nvPr/>
        </p:nvGrpSpPr>
        <p:grpSpPr bwMode="auto">
          <a:xfrm>
            <a:off x="4235450" y="2587625"/>
            <a:ext cx="1014413" cy="1014413"/>
            <a:chOff x="2668" y="1630"/>
            <a:chExt cx="639" cy="639"/>
          </a:xfrm>
        </p:grpSpPr>
        <p:pic>
          <p:nvPicPr>
            <p:cNvPr id="1109092" name="Picture 12" descr="red"/>
            <p:cNvPicPr>
              <a:picLocks noChangeAspect="1" noChangeArrowheads="1"/>
            </p:cNvPicPr>
            <p:nvPr/>
          </p:nvPicPr>
          <p:blipFill>
            <a:blip r:embed="rId9" cstate="print"/>
            <a:srcRect/>
            <a:stretch>
              <a:fillRect/>
            </a:stretch>
          </p:blipFill>
          <p:spPr bwMode="auto">
            <a:xfrm>
              <a:off x="2668" y="1630"/>
              <a:ext cx="639" cy="639"/>
            </a:xfrm>
            <a:prstGeom prst="rect">
              <a:avLst/>
            </a:prstGeom>
            <a:noFill/>
            <a:ln w="9525">
              <a:noFill/>
              <a:miter lim="800000"/>
              <a:headEnd/>
              <a:tailEnd/>
            </a:ln>
          </p:spPr>
        </p:pic>
        <p:sp>
          <p:nvSpPr>
            <p:cNvPr id="1109093" name="Text Box 13">
              <a:hlinkClick r:id="" action="ppaction://noaction"/>
            </p:cNvPr>
            <p:cNvSpPr txBox="1">
              <a:spLocks noChangeArrowheads="1"/>
            </p:cNvSpPr>
            <p:nvPr/>
          </p:nvSpPr>
          <p:spPr bwMode="white">
            <a:xfrm>
              <a:off x="2705" y="1817"/>
              <a:ext cx="570" cy="270"/>
            </a:xfrm>
            <a:prstGeom prst="rect">
              <a:avLst/>
            </a:prstGeom>
            <a:noFill/>
            <a:ln w="9525">
              <a:noFill/>
              <a:miter lim="800000"/>
              <a:headEnd/>
              <a:tailEnd/>
            </a:ln>
          </p:spPr>
          <p:txBody>
            <a:bodyPr>
              <a:spAutoFit/>
            </a:bodyPr>
            <a:lstStyle/>
            <a:p>
              <a:pPr eaLnBrk="0" hangingPunct="0">
                <a:lnSpc>
                  <a:spcPct val="110000"/>
                </a:lnSpc>
                <a:spcBef>
                  <a:spcPct val="0"/>
                </a:spcBef>
                <a:buClrTx/>
              </a:pPr>
              <a:r>
                <a:rPr lang="en-US" sz="1000">
                  <a:solidFill>
                    <a:srgbClr val="FFFFFF"/>
                  </a:solidFill>
                  <a:cs typeface="Arial" charset="0"/>
                </a:rPr>
                <a:t>Trusted Master Data</a:t>
              </a:r>
            </a:p>
          </p:txBody>
        </p:sp>
      </p:grpSp>
      <p:sp>
        <p:nvSpPr>
          <p:cNvPr id="1109094" name="Rectangle 102"/>
          <p:cNvSpPr>
            <a:spLocks noChangeArrowheads="1"/>
          </p:cNvSpPr>
          <p:nvPr/>
        </p:nvSpPr>
        <p:spPr bwMode="auto">
          <a:xfrm>
            <a:off x="889000" y="127000"/>
            <a:ext cx="7581900" cy="941388"/>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Oracle MDM Investment &amp; differentiation strategy </a:t>
            </a:r>
            <a:r>
              <a:rPr lang="en-US" sz="2800"/>
              <a:t/>
            </a:r>
            <a:br>
              <a:rPr lang="en-US" sz="2800"/>
            </a:br>
            <a:r>
              <a:rPr lang="en-US" sz="2000">
                <a:solidFill>
                  <a:schemeClr val="accent1"/>
                </a:solidFill>
              </a:rPr>
              <a:t>The Product Offering – End to End Pre-build Integration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txBox="1">
            <a:spLocks noGrp="1"/>
          </p:cNvSpPr>
          <p:nvPr/>
        </p:nvSpPr>
        <p:spPr bwMode="auto">
          <a:xfrm>
            <a:off x="152400"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sp>
        <p:nvSpPr>
          <p:cNvPr id="1055747" name="Rectangle 2"/>
          <p:cNvSpPr>
            <a:spLocks noChangeArrowheads="1"/>
          </p:cNvSpPr>
          <p:nvPr/>
        </p:nvSpPr>
        <p:spPr bwMode="auto">
          <a:xfrm>
            <a:off x="839788" y="60325"/>
            <a:ext cx="7240587" cy="646113"/>
          </a:xfrm>
          <a:prstGeom prst="rect">
            <a:avLst/>
          </a:prstGeom>
          <a:noFill/>
          <a:ln w="9525">
            <a:noFill/>
            <a:miter lim="800000"/>
            <a:headEnd/>
            <a:tailEnd/>
          </a:ln>
        </p:spPr>
        <p:txBody>
          <a:bodyPr lIns="0" tIns="0" rIns="0" bIns="0" anchor="ctr"/>
          <a:lstStyle/>
          <a:p>
            <a:pPr algn="l">
              <a:lnSpc>
                <a:spcPct val="100000"/>
              </a:lnSpc>
              <a:spcBef>
                <a:spcPct val="0"/>
              </a:spcBef>
              <a:buClrTx/>
            </a:pPr>
            <a:r>
              <a:rPr lang="en-US" sz="2400" u="sng">
                <a:cs typeface="Arial" charset="0"/>
              </a:rPr>
              <a:t>Push Mode</a:t>
            </a:r>
            <a:r>
              <a:rPr lang="en-US" sz="2400">
                <a:cs typeface="Arial" charset="0"/>
              </a:rPr>
              <a:t> – MDM for Customer Data</a:t>
            </a:r>
            <a:endParaRPr lang="en-US" sz="2400">
              <a:solidFill>
                <a:schemeClr val="accent1"/>
              </a:solidFill>
              <a:cs typeface="Arial" charset="0"/>
            </a:endParaRPr>
          </a:p>
        </p:txBody>
      </p:sp>
      <p:sp>
        <p:nvSpPr>
          <p:cNvPr id="2650115" name="Text Box 3"/>
          <p:cNvSpPr txBox="1">
            <a:spLocks noChangeArrowheads="1"/>
          </p:cNvSpPr>
          <p:nvPr/>
        </p:nvSpPr>
        <p:spPr bwMode="auto">
          <a:xfrm>
            <a:off x="7188200" y="3060700"/>
            <a:ext cx="1708150" cy="2085975"/>
          </a:xfrm>
          <a:prstGeom prst="rect">
            <a:avLst/>
          </a:prstGeom>
          <a:noFill/>
          <a:ln w="38100" algn="ctr">
            <a:solidFill>
              <a:schemeClr val="bg1"/>
            </a:solidFill>
            <a:miter lim="800000"/>
            <a:headEnd/>
            <a:tailEnd/>
          </a:ln>
          <a:effectLst/>
        </p:spPr>
        <p:txBody>
          <a:bodyPr>
            <a:spAutoFit/>
          </a:bodyPr>
          <a:lstStyle/>
          <a:p>
            <a:pPr marL="171450" indent="-171450" algn="l" eaLnBrk="0" hangingPunct="0">
              <a:lnSpc>
                <a:spcPct val="100000"/>
              </a:lnSpc>
              <a:spcBef>
                <a:spcPct val="0"/>
              </a:spcBef>
              <a:buClr>
                <a:srgbClr val="FF0000"/>
              </a:buClr>
              <a:buSzPct val="115000"/>
              <a:buFont typeface="Arial" pitchFamily="34" charset="0"/>
              <a:buChar char="•"/>
              <a:defRPr/>
            </a:pPr>
            <a:r>
              <a:rPr lang="en-US" sz="1600" b="0" dirty="0">
                <a:latin typeface="+mn-lt"/>
              </a:rPr>
              <a:t>Consolidate</a:t>
            </a:r>
          </a:p>
          <a:p>
            <a:pPr marL="171450" indent="-171450" algn="l" eaLnBrk="0" hangingPunct="0">
              <a:lnSpc>
                <a:spcPct val="100000"/>
              </a:lnSpc>
              <a:spcBef>
                <a:spcPct val="0"/>
              </a:spcBef>
              <a:buClr>
                <a:srgbClr val="FF0000"/>
              </a:buClr>
              <a:buSzPct val="115000"/>
              <a:buFont typeface="Arial" pitchFamily="34" charset="0"/>
              <a:buChar char="•"/>
              <a:defRPr/>
            </a:pPr>
            <a:r>
              <a:rPr lang="en-US" sz="1600" b="0" dirty="0">
                <a:latin typeface="+mn-lt"/>
              </a:rPr>
              <a:t>Cleanse &amp; Enrich</a:t>
            </a:r>
          </a:p>
          <a:p>
            <a:pPr marL="171450" indent="-171450" algn="l" eaLnBrk="0" hangingPunct="0">
              <a:lnSpc>
                <a:spcPct val="100000"/>
              </a:lnSpc>
              <a:spcBef>
                <a:spcPct val="0"/>
              </a:spcBef>
              <a:buClr>
                <a:srgbClr val="FF0000"/>
              </a:buClr>
              <a:buSzPct val="115000"/>
              <a:buFont typeface="Arial" pitchFamily="34" charset="0"/>
              <a:buChar char="•"/>
              <a:defRPr/>
            </a:pPr>
            <a:r>
              <a:rPr lang="en-US" sz="1600" b="0" dirty="0">
                <a:latin typeface="+mn-lt"/>
              </a:rPr>
              <a:t>Deut &amp; build  golden  record</a:t>
            </a:r>
          </a:p>
          <a:p>
            <a:pPr marL="171450" indent="-171450" algn="l" eaLnBrk="0" hangingPunct="0">
              <a:lnSpc>
                <a:spcPct val="100000"/>
              </a:lnSpc>
              <a:spcBef>
                <a:spcPct val="0"/>
              </a:spcBef>
              <a:buClr>
                <a:srgbClr val="FF0000"/>
              </a:buClr>
              <a:buSzPct val="115000"/>
              <a:buFont typeface="Arial" pitchFamily="34" charset="0"/>
              <a:buChar char="•"/>
              <a:defRPr/>
            </a:pPr>
            <a:r>
              <a:rPr lang="en-US" sz="1600" b="0" dirty="0">
                <a:latin typeface="+mn-lt"/>
              </a:rPr>
              <a:t>Publish to participating applications</a:t>
            </a:r>
          </a:p>
        </p:txBody>
      </p:sp>
      <p:sp>
        <p:nvSpPr>
          <p:cNvPr id="1055749" name="Rectangle 4"/>
          <p:cNvSpPr>
            <a:spLocks noChangeArrowheads="1"/>
          </p:cNvSpPr>
          <p:nvPr/>
        </p:nvSpPr>
        <p:spPr bwMode="auto">
          <a:xfrm>
            <a:off x="368300" y="1422400"/>
            <a:ext cx="2120900" cy="1460500"/>
          </a:xfrm>
          <a:prstGeom prst="rect">
            <a:avLst/>
          </a:prstGeom>
          <a:noFill/>
          <a:ln w="9525">
            <a:noFill/>
            <a:miter lim="800000"/>
            <a:headEnd/>
            <a:tailEnd/>
          </a:ln>
        </p:spPr>
        <p:txBody>
          <a:bodyPr lIns="0" tIns="0" rIns="0" bIns="0"/>
          <a:lstStyle/>
          <a:p>
            <a:pPr marL="457200" indent="-457200" algn="l">
              <a:lnSpc>
                <a:spcPct val="100000"/>
              </a:lnSpc>
              <a:spcBef>
                <a:spcPct val="20000"/>
              </a:spcBef>
            </a:pPr>
            <a:endParaRPr lang="en-US" sz="2400" b="0" u="sng">
              <a:cs typeface="Arial" charset="0"/>
            </a:endParaRPr>
          </a:p>
        </p:txBody>
      </p:sp>
      <p:sp>
        <p:nvSpPr>
          <p:cNvPr id="1055750" name="Rectangle 5"/>
          <p:cNvSpPr>
            <a:spLocks noChangeArrowheads="1"/>
          </p:cNvSpPr>
          <p:nvPr/>
        </p:nvSpPr>
        <p:spPr bwMode="auto">
          <a:xfrm>
            <a:off x="866775" y="920750"/>
            <a:ext cx="7897813" cy="1792288"/>
          </a:xfrm>
          <a:prstGeom prst="rect">
            <a:avLst/>
          </a:prstGeom>
          <a:noFill/>
          <a:ln w="9525">
            <a:noFill/>
            <a:miter lim="800000"/>
            <a:headEnd/>
            <a:tailEnd/>
          </a:ln>
        </p:spPr>
        <p:txBody>
          <a:bodyPr lIns="0" tIns="0" rIns="0" bIns="0"/>
          <a:lstStyle/>
          <a:p>
            <a:pPr marL="227013" indent="-227013" algn="l">
              <a:lnSpc>
                <a:spcPts val="1800"/>
              </a:lnSpc>
              <a:spcBef>
                <a:spcPct val="20000"/>
              </a:spcBef>
              <a:buFontTx/>
              <a:buChar char="•"/>
            </a:pPr>
            <a:r>
              <a:rPr lang="en-US" sz="1800" b="0">
                <a:solidFill>
                  <a:schemeClr val="accent1"/>
                </a:solidFill>
                <a:cs typeface="Arial" charset="0"/>
              </a:rPr>
              <a:t>Asynchronous</a:t>
            </a:r>
            <a:r>
              <a:rPr lang="en-US" sz="1800" b="0">
                <a:cs typeface="Arial" charset="0"/>
              </a:rPr>
              <a:t> or </a:t>
            </a:r>
            <a:r>
              <a:rPr lang="en-US" sz="1800" b="0">
                <a:solidFill>
                  <a:schemeClr val="accent1"/>
                </a:solidFill>
                <a:cs typeface="Arial" charset="0"/>
              </a:rPr>
              <a:t>Batch</a:t>
            </a:r>
          </a:p>
          <a:p>
            <a:pPr marL="227013" indent="-227013" algn="l">
              <a:lnSpc>
                <a:spcPts val="1800"/>
              </a:lnSpc>
              <a:spcBef>
                <a:spcPct val="20000"/>
              </a:spcBef>
              <a:buFontTx/>
              <a:buChar char="•"/>
            </a:pPr>
            <a:r>
              <a:rPr lang="en-US" sz="1800" b="0">
                <a:solidFill>
                  <a:schemeClr val="accent1"/>
                </a:solidFill>
                <a:cs typeface="Arial" charset="0"/>
              </a:rPr>
              <a:t>Non intrusive</a:t>
            </a:r>
          </a:p>
          <a:p>
            <a:pPr marL="227013" indent="-227013" algn="l">
              <a:lnSpc>
                <a:spcPts val="1800"/>
              </a:lnSpc>
              <a:spcBef>
                <a:spcPct val="20000"/>
              </a:spcBef>
              <a:buFontTx/>
              <a:buChar char="•"/>
            </a:pPr>
            <a:r>
              <a:rPr lang="en-US" sz="1800" b="0">
                <a:solidFill>
                  <a:schemeClr val="accent1"/>
                </a:solidFill>
                <a:cs typeface="Arial" charset="0"/>
              </a:rPr>
              <a:t>Fast Implementation</a:t>
            </a:r>
            <a:r>
              <a:rPr lang="en-US" sz="1800" b="0">
                <a:cs typeface="Arial" charset="0"/>
              </a:rPr>
              <a:t> (&lt;3-4 months)</a:t>
            </a:r>
          </a:p>
          <a:p>
            <a:pPr marL="227013" indent="-227013" algn="l">
              <a:lnSpc>
                <a:spcPts val="1800"/>
              </a:lnSpc>
              <a:spcBef>
                <a:spcPct val="20000"/>
              </a:spcBef>
              <a:buFontTx/>
              <a:buChar char="•"/>
            </a:pPr>
            <a:r>
              <a:rPr lang="en-US" sz="1800" b="0">
                <a:cs typeface="Arial" charset="0"/>
              </a:rPr>
              <a:t>Does not assume the hub is the data master (</a:t>
            </a:r>
            <a:r>
              <a:rPr lang="en-US" sz="1800" b="0">
                <a:solidFill>
                  <a:schemeClr val="accent1"/>
                </a:solidFill>
                <a:cs typeface="Arial" charset="0"/>
              </a:rPr>
              <a:t>Authoring is decentralized</a:t>
            </a:r>
            <a:r>
              <a:rPr lang="en-US" sz="1800" b="0">
                <a:cs typeface="Arial" charset="0"/>
              </a:rPr>
              <a:t>)</a:t>
            </a:r>
          </a:p>
          <a:p>
            <a:pPr marL="227013" indent="-227013" algn="l">
              <a:lnSpc>
                <a:spcPts val="1800"/>
              </a:lnSpc>
              <a:spcBef>
                <a:spcPct val="20000"/>
              </a:spcBef>
              <a:buFontTx/>
              <a:buChar char="•"/>
            </a:pPr>
            <a:r>
              <a:rPr lang="en-US" sz="1800" b="0">
                <a:cs typeface="Arial" charset="0"/>
              </a:rPr>
              <a:t>Out of the box integration with </a:t>
            </a:r>
            <a:r>
              <a:rPr lang="en-US" sz="1800" b="0">
                <a:solidFill>
                  <a:schemeClr val="accent1"/>
                </a:solidFill>
                <a:cs typeface="Arial" charset="0"/>
              </a:rPr>
              <a:t>Siebel CRM and Oracle EBS</a:t>
            </a:r>
          </a:p>
        </p:txBody>
      </p:sp>
      <p:pic>
        <p:nvPicPr>
          <p:cNvPr id="1055751" name="Oval 7"/>
          <p:cNvPicPr>
            <a:picLocks noChangeArrowheads="1"/>
          </p:cNvPicPr>
          <p:nvPr/>
        </p:nvPicPr>
        <p:blipFill>
          <a:blip r:embed="rId3" cstate="print"/>
          <a:srcRect/>
          <a:stretch>
            <a:fillRect/>
          </a:stretch>
        </p:blipFill>
        <p:spPr bwMode="auto">
          <a:xfrm>
            <a:off x="688975" y="2651125"/>
            <a:ext cx="6211888" cy="3189288"/>
          </a:xfrm>
          <a:prstGeom prst="rect">
            <a:avLst/>
          </a:prstGeom>
          <a:noFill/>
          <a:ln w="9525">
            <a:noFill/>
            <a:miter lim="800000"/>
            <a:headEnd/>
            <a:tailEnd/>
          </a:ln>
        </p:spPr>
      </p:pic>
      <p:sp>
        <p:nvSpPr>
          <p:cNvPr id="16409" name="Text Box 25"/>
          <p:cNvSpPr txBox="1">
            <a:spLocks noChangeArrowheads="1"/>
          </p:cNvSpPr>
          <p:nvPr/>
        </p:nvSpPr>
        <p:spPr bwMode="auto">
          <a:xfrm>
            <a:off x="1644650" y="3135313"/>
            <a:ext cx="4311650" cy="2168525"/>
          </a:xfrm>
          <a:prstGeom prst="rect">
            <a:avLst/>
          </a:prstGeom>
          <a:noFill/>
          <a:ln w="9525">
            <a:noFill/>
            <a:miter lim="800000"/>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C0C0C0"/>
                </a:outerShdw>
              </a:effectLst>
              <a:cs typeface="Arial" charset="0"/>
            </a:endParaRPr>
          </a:p>
        </p:txBody>
      </p:sp>
      <p:grpSp>
        <p:nvGrpSpPr>
          <p:cNvPr id="1055753" name="Group 51"/>
          <p:cNvGrpSpPr>
            <a:grpSpLocks/>
          </p:cNvGrpSpPr>
          <p:nvPr/>
        </p:nvGrpSpPr>
        <p:grpSpPr bwMode="auto">
          <a:xfrm>
            <a:off x="3262313" y="4911725"/>
            <a:ext cx="1125537" cy="935038"/>
            <a:chOff x="6018310" y="5066415"/>
            <a:chExt cx="1125335" cy="935037"/>
          </a:xfrm>
        </p:grpSpPr>
        <p:pic>
          <p:nvPicPr>
            <p:cNvPr id="1055754" name="Picture 50" descr="redcylinder.png"/>
            <p:cNvPicPr>
              <a:picLocks noChangeAspect="1"/>
            </p:cNvPicPr>
            <p:nvPr/>
          </p:nvPicPr>
          <p:blipFill>
            <a:blip r:embed="rId4" cstate="print"/>
            <a:srcRect/>
            <a:stretch>
              <a:fillRect/>
            </a:stretch>
          </p:blipFill>
          <p:spPr bwMode="auto">
            <a:xfrm>
              <a:off x="6018310" y="5186995"/>
              <a:ext cx="1125335" cy="752137"/>
            </a:xfrm>
            <a:prstGeom prst="rect">
              <a:avLst/>
            </a:prstGeom>
            <a:noFill/>
            <a:ln w="9525">
              <a:noFill/>
              <a:miter lim="800000"/>
              <a:headEnd/>
              <a:tailEnd/>
            </a:ln>
          </p:spPr>
        </p:pic>
        <p:sp>
          <p:nvSpPr>
            <p:cNvPr id="1055755" name="AutoShape 6"/>
            <p:cNvSpPr>
              <a:spLocks noChangeArrowheads="1"/>
            </p:cNvSpPr>
            <p:nvPr/>
          </p:nvSpPr>
          <p:spPr bwMode="gray">
            <a:xfrm>
              <a:off x="6172269" y="5066415"/>
              <a:ext cx="861858" cy="935037"/>
            </a:xfrm>
            <a:prstGeom prst="rect">
              <a:avLst/>
            </a:prstGeom>
            <a:noFill/>
            <a:ln w="6350">
              <a:noFill/>
              <a:round/>
              <a:headEnd/>
              <a:tailEnd/>
            </a:ln>
          </p:spPr>
          <p:txBody>
            <a:bodyPr wrap="none" lIns="91423" tIns="45712" rIns="91423" bIns="45712" anchor="ctr"/>
            <a:lstStyle/>
            <a:p>
              <a:pPr eaLnBrk="0" hangingPunct="0">
                <a:lnSpc>
                  <a:spcPts val="1500"/>
                </a:lnSpc>
                <a:spcBef>
                  <a:spcPct val="0"/>
                </a:spcBef>
                <a:buClrTx/>
              </a:pPr>
              <a:r>
                <a:rPr lang="en-US" sz="1500">
                  <a:solidFill>
                    <a:schemeClr val="bg1"/>
                  </a:solidFill>
                  <a:latin typeface="Trebuchet MS" pitchFamily="34" charset="0"/>
                  <a:cs typeface="Arial" charset="0"/>
                </a:rPr>
                <a:t>Customer </a:t>
              </a:r>
            </a:p>
            <a:p>
              <a:pPr eaLnBrk="0" hangingPunct="0">
                <a:lnSpc>
                  <a:spcPts val="1500"/>
                </a:lnSpc>
                <a:spcBef>
                  <a:spcPct val="0"/>
                </a:spcBef>
                <a:buClrTx/>
              </a:pPr>
              <a:r>
                <a:rPr lang="en-US" sz="1500">
                  <a:solidFill>
                    <a:schemeClr val="bg1"/>
                  </a:solidFill>
                  <a:latin typeface="Trebuchet MS" pitchFamily="34" charset="0"/>
                  <a:cs typeface="Arial" charset="0"/>
                </a:rPr>
                <a:t>Hub</a:t>
              </a:r>
            </a:p>
          </p:txBody>
        </p:sp>
      </p:grpSp>
      <p:grpSp>
        <p:nvGrpSpPr>
          <p:cNvPr id="1055756" name="Group 45"/>
          <p:cNvGrpSpPr>
            <a:grpSpLocks/>
          </p:cNvGrpSpPr>
          <p:nvPr/>
        </p:nvGrpSpPr>
        <p:grpSpPr bwMode="auto">
          <a:xfrm>
            <a:off x="3121025" y="3671888"/>
            <a:ext cx="1404938" cy="1185862"/>
            <a:chOff x="3538581" y="4596278"/>
            <a:chExt cx="1300455" cy="1185968"/>
          </a:xfrm>
        </p:grpSpPr>
        <p:pic>
          <p:nvPicPr>
            <p:cNvPr id="14" name="Picture 13" descr="redcylinder.png"/>
            <p:cNvPicPr>
              <a:picLocks noChangeAspect="1"/>
            </p:cNvPicPr>
            <p:nvPr/>
          </p:nvPicPr>
          <p:blipFill>
            <a:blip r:embed="rId5" cstate="email">
              <a:duotone>
                <a:prstClr val="black"/>
                <a:srgbClr val="0066CC">
                  <a:tint val="45000"/>
                  <a:satMod val="400000"/>
                </a:srgbClr>
              </a:duotone>
            </a:blip>
            <a:stretch>
              <a:fillRect/>
            </a:stretch>
          </p:blipFill>
          <p:spPr>
            <a:xfrm>
              <a:off x="3538581" y="4596278"/>
              <a:ext cx="1284272" cy="1185968"/>
            </a:xfrm>
            <a:prstGeom prst="rect">
              <a:avLst/>
            </a:prstGeom>
          </p:spPr>
        </p:pic>
        <p:sp>
          <p:nvSpPr>
            <p:cNvPr id="1055758" name="Oval 4"/>
            <p:cNvSpPr>
              <a:spLocks noChangeArrowheads="1"/>
            </p:cNvSpPr>
            <p:nvPr/>
          </p:nvSpPr>
          <p:spPr bwMode="auto">
            <a:xfrm>
              <a:off x="3567970" y="4658196"/>
              <a:ext cx="1271066" cy="909719"/>
            </a:xfrm>
            <a:prstGeom prst="ellipse">
              <a:avLst/>
            </a:prstGeom>
            <a:noFill/>
            <a:ln w="3175" algn="ctr">
              <a:noFill/>
              <a:round/>
              <a:headEnd/>
              <a:tailEnd/>
            </a:ln>
          </p:spPr>
          <p:txBody>
            <a:bodyPr wrap="none" lIns="23986" tIns="60920" rIns="121838" bIns="60920" anchor="ctr"/>
            <a:lstStyle/>
            <a:p>
              <a:pPr defTabSz="1219200" eaLnBrk="0" hangingPunct="0">
                <a:lnSpc>
                  <a:spcPct val="100000"/>
                </a:lnSpc>
                <a:spcBef>
                  <a:spcPct val="0"/>
                </a:spcBef>
                <a:buClrTx/>
              </a:pPr>
              <a:r>
                <a:rPr lang="en-US" altLang="en-US" i="1">
                  <a:solidFill>
                    <a:schemeClr val="bg1"/>
                  </a:solidFill>
                  <a:cs typeface="Arial" charset="0"/>
                </a:rPr>
                <a:t>AIA </a:t>
              </a:r>
            </a:p>
            <a:p>
              <a:pPr defTabSz="1219200" eaLnBrk="0" hangingPunct="0">
                <a:lnSpc>
                  <a:spcPct val="100000"/>
                </a:lnSpc>
                <a:spcBef>
                  <a:spcPct val="0"/>
                </a:spcBef>
                <a:buClrTx/>
              </a:pPr>
              <a:r>
                <a:rPr lang="en-US" altLang="en-US" i="1">
                  <a:solidFill>
                    <a:schemeClr val="bg1"/>
                  </a:solidFill>
                  <a:cs typeface="Arial" charset="0"/>
                </a:rPr>
                <a:t>Customer </a:t>
              </a:r>
            </a:p>
            <a:p>
              <a:pPr defTabSz="1219200" eaLnBrk="0" hangingPunct="0">
                <a:lnSpc>
                  <a:spcPct val="100000"/>
                </a:lnSpc>
                <a:spcBef>
                  <a:spcPct val="0"/>
                </a:spcBef>
                <a:buClrTx/>
              </a:pPr>
              <a:r>
                <a:rPr lang="en-US" altLang="en-US" i="1">
                  <a:solidFill>
                    <a:schemeClr val="bg1"/>
                  </a:solidFill>
                  <a:cs typeface="Arial" charset="0"/>
                </a:rPr>
                <a:t>Party EBO</a:t>
              </a:r>
              <a:endParaRPr lang="en-US">
                <a:solidFill>
                  <a:schemeClr val="bg1"/>
                </a:solidFill>
                <a:cs typeface="Arial" charset="0"/>
              </a:endParaRPr>
            </a:p>
            <a:p>
              <a:pPr defTabSz="1219200" eaLnBrk="0" hangingPunct="0">
                <a:lnSpc>
                  <a:spcPct val="100000"/>
                </a:lnSpc>
                <a:spcBef>
                  <a:spcPct val="0"/>
                </a:spcBef>
                <a:buClrTx/>
              </a:pPr>
              <a:endParaRPr lang="en-US">
                <a:solidFill>
                  <a:schemeClr val="bg1"/>
                </a:solidFill>
                <a:cs typeface="Arial" charset="0"/>
              </a:endParaRPr>
            </a:p>
          </p:txBody>
        </p:sp>
        <p:pic>
          <p:nvPicPr>
            <p:cNvPr id="1055759" name="Picture 5"/>
            <p:cNvPicPr>
              <a:picLocks noChangeAspect="1" noChangeArrowheads="1"/>
            </p:cNvPicPr>
            <p:nvPr/>
          </p:nvPicPr>
          <p:blipFill>
            <a:blip r:embed="rId6" cstate="print"/>
            <a:srcRect/>
            <a:stretch>
              <a:fillRect/>
            </a:stretch>
          </p:blipFill>
          <p:spPr bwMode="auto">
            <a:xfrm>
              <a:off x="4217662" y="4647532"/>
              <a:ext cx="378465" cy="295303"/>
            </a:xfrm>
            <a:prstGeom prst="rect">
              <a:avLst/>
            </a:prstGeom>
            <a:noFill/>
            <a:ln w="9525">
              <a:noFill/>
              <a:miter lim="800000"/>
              <a:headEnd/>
              <a:tailEnd/>
            </a:ln>
          </p:spPr>
        </p:pic>
      </p:grpSp>
      <p:sp>
        <p:nvSpPr>
          <p:cNvPr id="17" name="AutoShape 7"/>
          <p:cNvSpPr>
            <a:spLocks noChangeArrowheads="1"/>
          </p:cNvSpPr>
          <p:nvPr/>
        </p:nvSpPr>
        <p:spPr bwMode="gray">
          <a:xfrm>
            <a:off x="2151063" y="2624138"/>
            <a:ext cx="546100" cy="460375"/>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3500000" sy="23000" kx="1200000" algn="br"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Siebel</a:t>
            </a:r>
          </a:p>
        </p:txBody>
      </p:sp>
      <p:sp>
        <p:nvSpPr>
          <p:cNvPr id="18" name="AutoShape 8"/>
          <p:cNvSpPr>
            <a:spLocks noChangeArrowheads="1"/>
          </p:cNvSpPr>
          <p:nvPr/>
        </p:nvSpPr>
        <p:spPr bwMode="auto">
          <a:xfrm>
            <a:off x="984250" y="3267075"/>
            <a:ext cx="588963" cy="461963"/>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PFST</a:t>
            </a:r>
          </a:p>
        </p:txBody>
      </p:sp>
      <p:sp>
        <p:nvSpPr>
          <p:cNvPr id="19" name="AutoShape 9"/>
          <p:cNvSpPr>
            <a:spLocks noChangeArrowheads="1"/>
          </p:cNvSpPr>
          <p:nvPr/>
        </p:nvSpPr>
        <p:spPr bwMode="gray">
          <a:xfrm>
            <a:off x="704850" y="3805238"/>
            <a:ext cx="546100"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JDE</a:t>
            </a:r>
          </a:p>
        </p:txBody>
      </p:sp>
      <p:sp>
        <p:nvSpPr>
          <p:cNvPr id="20" name="AutoShape 10"/>
          <p:cNvSpPr>
            <a:spLocks noChangeArrowheads="1"/>
          </p:cNvSpPr>
          <p:nvPr/>
        </p:nvSpPr>
        <p:spPr bwMode="gray">
          <a:xfrm>
            <a:off x="774700" y="4332288"/>
            <a:ext cx="550863"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Portal</a:t>
            </a:r>
          </a:p>
        </p:txBody>
      </p:sp>
      <p:sp>
        <p:nvSpPr>
          <p:cNvPr id="21" name="AutoShape 11"/>
          <p:cNvSpPr>
            <a:spLocks noChangeArrowheads="1"/>
          </p:cNvSpPr>
          <p:nvPr/>
        </p:nvSpPr>
        <p:spPr bwMode="gray">
          <a:xfrm>
            <a:off x="1208088" y="4735513"/>
            <a:ext cx="546100" cy="460375"/>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iFlex</a:t>
            </a:r>
          </a:p>
        </p:txBody>
      </p:sp>
      <p:sp>
        <p:nvSpPr>
          <p:cNvPr id="24" name="AutoShape 14"/>
          <p:cNvSpPr>
            <a:spLocks noChangeArrowheads="1"/>
          </p:cNvSpPr>
          <p:nvPr/>
        </p:nvSpPr>
        <p:spPr bwMode="auto">
          <a:xfrm>
            <a:off x="1771650" y="5087938"/>
            <a:ext cx="622300"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defTabSz="1219200"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Retek</a:t>
            </a:r>
          </a:p>
        </p:txBody>
      </p:sp>
      <p:sp>
        <p:nvSpPr>
          <p:cNvPr id="25" name="AutoShape 15"/>
          <p:cNvSpPr>
            <a:spLocks noChangeArrowheads="1"/>
          </p:cNvSpPr>
          <p:nvPr/>
        </p:nvSpPr>
        <p:spPr bwMode="gray">
          <a:xfrm>
            <a:off x="1535113" y="2868613"/>
            <a:ext cx="546100" cy="461962"/>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3500000" sy="23000" kx="1200000" algn="br"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EBS</a:t>
            </a:r>
          </a:p>
        </p:txBody>
      </p:sp>
      <p:grpSp>
        <p:nvGrpSpPr>
          <p:cNvPr id="1055767" name="Group 34"/>
          <p:cNvGrpSpPr>
            <a:grpSpLocks/>
          </p:cNvGrpSpPr>
          <p:nvPr/>
        </p:nvGrpSpPr>
        <p:grpSpPr bwMode="auto">
          <a:xfrm>
            <a:off x="3748088" y="4633913"/>
            <a:ext cx="166687" cy="504825"/>
            <a:chOff x="3705" y="2740"/>
            <a:chExt cx="105" cy="462"/>
          </a:xfrm>
        </p:grpSpPr>
        <p:sp>
          <p:nvSpPr>
            <p:cNvPr id="45" name="Line 35"/>
            <p:cNvSpPr>
              <a:spLocks noChangeShapeType="1"/>
            </p:cNvSpPr>
            <p:nvPr/>
          </p:nvSpPr>
          <p:spPr bwMode="auto">
            <a:xfrm>
              <a:off x="3705" y="2740"/>
              <a:ext cx="0" cy="462"/>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46" name="Line 36"/>
            <p:cNvSpPr>
              <a:spLocks noChangeShapeType="1"/>
            </p:cNvSpPr>
            <p:nvPr/>
          </p:nvSpPr>
          <p:spPr bwMode="auto">
            <a:xfrm flipH="1" flipV="1">
              <a:off x="3809" y="2744"/>
              <a:ext cx="1" cy="453"/>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grpSp>
      <p:sp>
        <p:nvSpPr>
          <p:cNvPr id="47" name="AutoShape 7"/>
          <p:cNvSpPr>
            <a:spLocks noChangeArrowheads="1"/>
          </p:cNvSpPr>
          <p:nvPr/>
        </p:nvSpPr>
        <p:spPr bwMode="gray">
          <a:xfrm flipH="1">
            <a:off x="4802188" y="2566988"/>
            <a:ext cx="581025" cy="460375"/>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8900000" sy="23000" kx="-1200000" algn="bl"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Siebel</a:t>
            </a:r>
          </a:p>
        </p:txBody>
      </p:sp>
      <p:sp>
        <p:nvSpPr>
          <p:cNvPr id="48" name="AutoShape 8"/>
          <p:cNvSpPr>
            <a:spLocks noChangeArrowheads="1"/>
          </p:cNvSpPr>
          <p:nvPr/>
        </p:nvSpPr>
        <p:spPr bwMode="auto">
          <a:xfrm flipH="1">
            <a:off x="5999163" y="3209925"/>
            <a:ext cx="628650" cy="461963"/>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PFST</a:t>
            </a:r>
          </a:p>
        </p:txBody>
      </p:sp>
      <p:sp>
        <p:nvSpPr>
          <p:cNvPr id="49" name="AutoShape 9"/>
          <p:cNvSpPr>
            <a:spLocks noChangeArrowheads="1"/>
          </p:cNvSpPr>
          <p:nvPr/>
        </p:nvSpPr>
        <p:spPr bwMode="gray">
          <a:xfrm flipH="1">
            <a:off x="6343650" y="3748088"/>
            <a:ext cx="581025"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JDE</a:t>
            </a:r>
          </a:p>
        </p:txBody>
      </p:sp>
      <p:sp>
        <p:nvSpPr>
          <p:cNvPr id="50" name="AutoShape 10"/>
          <p:cNvSpPr>
            <a:spLocks noChangeArrowheads="1"/>
          </p:cNvSpPr>
          <p:nvPr/>
        </p:nvSpPr>
        <p:spPr bwMode="gray">
          <a:xfrm flipH="1">
            <a:off x="6262688" y="4275138"/>
            <a:ext cx="587375"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Portal</a:t>
            </a:r>
          </a:p>
        </p:txBody>
      </p:sp>
      <p:sp>
        <p:nvSpPr>
          <p:cNvPr id="51" name="AutoShape 11"/>
          <p:cNvSpPr>
            <a:spLocks noChangeArrowheads="1"/>
          </p:cNvSpPr>
          <p:nvPr/>
        </p:nvSpPr>
        <p:spPr bwMode="gray">
          <a:xfrm flipH="1">
            <a:off x="5807075" y="4678363"/>
            <a:ext cx="581025" cy="460375"/>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iFlex</a:t>
            </a:r>
          </a:p>
        </p:txBody>
      </p:sp>
      <p:sp>
        <p:nvSpPr>
          <p:cNvPr id="52" name="AutoShape 14"/>
          <p:cNvSpPr>
            <a:spLocks noChangeArrowheads="1"/>
          </p:cNvSpPr>
          <p:nvPr/>
        </p:nvSpPr>
        <p:spPr bwMode="auto">
          <a:xfrm flipH="1">
            <a:off x="5124450" y="5030788"/>
            <a:ext cx="663575" cy="4619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defTabSz="1219200" eaLnBrk="0" hangingPunct="0">
              <a:lnSpc>
                <a:spcPct val="115000"/>
              </a:lnSpc>
              <a:spcBef>
                <a:spcPct val="0"/>
              </a:spcBef>
              <a:buSzPct val="115000"/>
              <a:defRPr/>
            </a:pPr>
            <a:r>
              <a:rPr lang="en-US" sz="1000" dirty="0">
                <a:solidFill>
                  <a:srgbClr val="FFFFFF"/>
                </a:solidFill>
                <a:effectLst>
                  <a:outerShdw blurRad="38100" dist="38100" dir="2700000" algn="tl">
                    <a:srgbClr val="000000">
                      <a:alpha val="43137"/>
                    </a:srgbClr>
                  </a:outerShdw>
                </a:effectLst>
              </a:rPr>
              <a:t>Retek</a:t>
            </a:r>
          </a:p>
        </p:txBody>
      </p:sp>
      <p:sp>
        <p:nvSpPr>
          <p:cNvPr id="53" name="AutoShape 15"/>
          <p:cNvSpPr>
            <a:spLocks noChangeArrowheads="1"/>
          </p:cNvSpPr>
          <p:nvPr/>
        </p:nvSpPr>
        <p:spPr bwMode="gray">
          <a:xfrm flipH="1">
            <a:off x="5457825" y="2811463"/>
            <a:ext cx="582613" cy="461962"/>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8900000" sy="23000" kx="-1200000" algn="bl"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EBS</a:t>
            </a:r>
          </a:p>
        </p:txBody>
      </p:sp>
      <p:cxnSp>
        <p:nvCxnSpPr>
          <p:cNvPr id="1055777" name="Straight Arrow Connector 669"/>
          <p:cNvCxnSpPr>
            <a:cxnSpLocks noChangeShapeType="1"/>
          </p:cNvCxnSpPr>
          <p:nvPr/>
        </p:nvCxnSpPr>
        <p:spPr bwMode="auto">
          <a:xfrm>
            <a:off x="2638425" y="3057525"/>
            <a:ext cx="819150" cy="742950"/>
          </a:xfrm>
          <a:prstGeom prst="straightConnector1">
            <a:avLst/>
          </a:prstGeom>
          <a:noFill/>
          <a:ln w="19050" algn="ctr">
            <a:solidFill>
              <a:srgbClr val="000000"/>
            </a:solidFill>
            <a:round/>
            <a:headEnd/>
            <a:tailEnd type="triangle" w="med" len="med"/>
          </a:ln>
        </p:spPr>
      </p:cxnSp>
      <p:cxnSp>
        <p:nvCxnSpPr>
          <p:cNvPr id="1055778" name="Straight Arrow Connector 670"/>
          <p:cNvCxnSpPr>
            <a:cxnSpLocks noChangeShapeType="1"/>
          </p:cNvCxnSpPr>
          <p:nvPr/>
        </p:nvCxnSpPr>
        <p:spPr bwMode="auto">
          <a:xfrm>
            <a:off x="2047875" y="3305175"/>
            <a:ext cx="1285875" cy="609600"/>
          </a:xfrm>
          <a:prstGeom prst="straightConnector1">
            <a:avLst/>
          </a:prstGeom>
          <a:noFill/>
          <a:ln w="19050" algn="ctr">
            <a:solidFill>
              <a:srgbClr val="000000"/>
            </a:solidFill>
            <a:round/>
            <a:headEnd/>
            <a:tailEnd type="triangle" w="med" len="med"/>
          </a:ln>
        </p:spPr>
      </p:cxnSp>
      <p:cxnSp>
        <p:nvCxnSpPr>
          <p:cNvPr id="1055779" name="Straight Arrow Connector 672"/>
          <p:cNvCxnSpPr>
            <a:cxnSpLocks noChangeShapeType="1"/>
          </p:cNvCxnSpPr>
          <p:nvPr/>
        </p:nvCxnSpPr>
        <p:spPr bwMode="auto">
          <a:xfrm>
            <a:off x="1571625" y="3705225"/>
            <a:ext cx="1666875" cy="304800"/>
          </a:xfrm>
          <a:prstGeom prst="straightConnector1">
            <a:avLst/>
          </a:prstGeom>
          <a:noFill/>
          <a:ln w="19050" algn="ctr">
            <a:solidFill>
              <a:srgbClr val="FF0000"/>
            </a:solidFill>
            <a:prstDash val="dash"/>
            <a:round/>
            <a:headEnd/>
            <a:tailEnd type="triangle" w="med" len="med"/>
          </a:ln>
        </p:spPr>
      </p:cxnSp>
      <p:cxnSp>
        <p:nvCxnSpPr>
          <p:cNvPr id="1055780" name="Straight Arrow Connector 674"/>
          <p:cNvCxnSpPr>
            <a:cxnSpLocks noChangeShapeType="1"/>
          </p:cNvCxnSpPr>
          <p:nvPr/>
        </p:nvCxnSpPr>
        <p:spPr bwMode="auto">
          <a:xfrm flipV="1">
            <a:off x="1257300" y="4133850"/>
            <a:ext cx="1943100" cy="66675"/>
          </a:xfrm>
          <a:prstGeom prst="straightConnector1">
            <a:avLst/>
          </a:prstGeom>
          <a:noFill/>
          <a:ln w="19050" algn="ctr">
            <a:solidFill>
              <a:srgbClr val="FF0000"/>
            </a:solidFill>
            <a:prstDash val="dash"/>
            <a:round/>
            <a:headEnd/>
            <a:tailEnd type="triangle" w="med" len="med"/>
          </a:ln>
        </p:spPr>
      </p:cxnSp>
      <p:cxnSp>
        <p:nvCxnSpPr>
          <p:cNvPr id="1055781" name="Straight Arrow Connector 678"/>
          <p:cNvCxnSpPr>
            <a:cxnSpLocks noChangeShapeType="1"/>
          </p:cNvCxnSpPr>
          <p:nvPr/>
        </p:nvCxnSpPr>
        <p:spPr bwMode="auto">
          <a:xfrm flipV="1">
            <a:off x="1381125" y="4235450"/>
            <a:ext cx="1854200" cy="422275"/>
          </a:xfrm>
          <a:prstGeom prst="straightConnector1">
            <a:avLst/>
          </a:prstGeom>
          <a:noFill/>
          <a:ln w="19050" algn="ctr">
            <a:solidFill>
              <a:srgbClr val="FF0000"/>
            </a:solidFill>
            <a:prstDash val="dash"/>
            <a:round/>
            <a:headEnd/>
            <a:tailEnd type="triangle" w="med" len="med"/>
          </a:ln>
        </p:spPr>
      </p:cxnSp>
      <p:cxnSp>
        <p:nvCxnSpPr>
          <p:cNvPr id="1055782" name="Straight Arrow Connector 681"/>
          <p:cNvCxnSpPr>
            <a:cxnSpLocks noChangeShapeType="1"/>
          </p:cNvCxnSpPr>
          <p:nvPr/>
        </p:nvCxnSpPr>
        <p:spPr bwMode="auto">
          <a:xfrm flipV="1">
            <a:off x="1781175" y="4333875"/>
            <a:ext cx="1543050" cy="723900"/>
          </a:xfrm>
          <a:prstGeom prst="straightConnector1">
            <a:avLst/>
          </a:prstGeom>
          <a:noFill/>
          <a:ln w="19050" algn="ctr">
            <a:solidFill>
              <a:srgbClr val="FF0000"/>
            </a:solidFill>
            <a:prstDash val="dash"/>
            <a:round/>
            <a:headEnd/>
            <a:tailEnd type="triangle" w="med" len="med"/>
          </a:ln>
        </p:spPr>
      </p:cxnSp>
      <p:cxnSp>
        <p:nvCxnSpPr>
          <p:cNvPr id="1055783" name="Straight Arrow Connector 684"/>
          <p:cNvCxnSpPr>
            <a:cxnSpLocks noChangeShapeType="1"/>
            <a:stCxn id="24" idx="4"/>
          </p:cNvCxnSpPr>
          <p:nvPr/>
        </p:nvCxnSpPr>
        <p:spPr bwMode="auto">
          <a:xfrm flipV="1">
            <a:off x="2393950" y="4430713"/>
            <a:ext cx="1016000" cy="889000"/>
          </a:xfrm>
          <a:prstGeom prst="straightConnector1">
            <a:avLst/>
          </a:prstGeom>
          <a:noFill/>
          <a:ln w="19050" algn="ctr">
            <a:solidFill>
              <a:srgbClr val="FF0000"/>
            </a:solidFill>
            <a:prstDash val="dash"/>
            <a:round/>
            <a:headEnd/>
            <a:tailEnd type="triangle" w="med" len="med"/>
          </a:ln>
        </p:spPr>
      </p:cxnSp>
      <p:grpSp>
        <p:nvGrpSpPr>
          <p:cNvPr id="1055784" name="Group 696"/>
          <p:cNvGrpSpPr>
            <a:grpSpLocks/>
          </p:cNvGrpSpPr>
          <p:nvPr/>
        </p:nvGrpSpPr>
        <p:grpSpPr bwMode="auto">
          <a:xfrm flipH="1">
            <a:off x="4181475" y="3019425"/>
            <a:ext cx="2181225" cy="2260600"/>
            <a:chOff x="1257300" y="3028950"/>
            <a:chExt cx="2200275" cy="2261394"/>
          </a:xfrm>
        </p:grpSpPr>
        <p:cxnSp>
          <p:nvCxnSpPr>
            <p:cNvPr id="1055785" name="Straight Arrow Connector 689"/>
            <p:cNvCxnSpPr>
              <a:cxnSpLocks noChangeShapeType="1"/>
            </p:cNvCxnSpPr>
            <p:nvPr/>
          </p:nvCxnSpPr>
          <p:spPr bwMode="auto">
            <a:xfrm>
              <a:off x="2638425" y="3028950"/>
              <a:ext cx="819150" cy="742950"/>
            </a:xfrm>
            <a:prstGeom prst="straightConnector1">
              <a:avLst/>
            </a:prstGeom>
            <a:noFill/>
            <a:ln w="19050" algn="ctr">
              <a:solidFill>
                <a:srgbClr val="000000"/>
              </a:solidFill>
              <a:round/>
              <a:headEnd type="triangle" w="med" len="med"/>
              <a:tailEnd/>
            </a:ln>
          </p:spPr>
        </p:cxnSp>
        <p:cxnSp>
          <p:nvCxnSpPr>
            <p:cNvPr id="1055786" name="Straight Arrow Connector 690"/>
            <p:cNvCxnSpPr>
              <a:cxnSpLocks noChangeShapeType="1"/>
            </p:cNvCxnSpPr>
            <p:nvPr/>
          </p:nvCxnSpPr>
          <p:spPr bwMode="auto">
            <a:xfrm>
              <a:off x="2047875" y="3276600"/>
              <a:ext cx="1285875" cy="609600"/>
            </a:xfrm>
            <a:prstGeom prst="straightConnector1">
              <a:avLst/>
            </a:prstGeom>
            <a:noFill/>
            <a:ln w="19050" algn="ctr">
              <a:solidFill>
                <a:srgbClr val="000000"/>
              </a:solidFill>
              <a:round/>
              <a:headEnd type="triangle" w="med" len="med"/>
              <a:tailEnd/>
            </a:ln>
          </p:spPr>
        </p:cxnSp>
        <p:cxnSp>
          <p:nvCxnSpPr>
            <p:cNvPr id="1055787" name="Straight Arrow Connector 691"/>
            <p:cNvCxnSpPr>
              <a:cxnSpLocks noChangeShapeType="1"/>
            </p:cNvCxnSpPr>
            <p:nvPr/>
          </p:nvCxnSpPr>
          <p:spPr bwMode="auto">
            <a:xfrm>
              <a:off x="1571625" y="3676650"/>
              <a:ext cx="1666875" cy="304800"/>
            </a:xfrm>
            <a:prstGeom prst="straightConnector1">
              <a:avLst/>
            </a:prstGeom>
            <a:noFill/>
            <a:ln w="19050" algn="ctr">
              <a:solidFill>
                <a:srgbClr val="FF0000"/>
              </a:solidFill>
              <a:prstDash val="dash"/>
              <a:round/>
              <a:headEnd type="triangle" w="med" len="med"/>
              <a:tailEnd/>
            </a:ln>
          </p:spPr>
        </p:cxnSp>
        <p:cxnSp>
          <p:nvCxnSpPr>
            <p:cNvPr id="1055788" name="Straight Arrow Connector 692"/>
            <p:cNvCxnSpPr>
              <a:cxnSpLocks noChangeShapeType="1"/>
            </p:cNvCxnSpPr>
            <p:nvPr/>
          </p:nvCxnSpPr>
          <p:spPr bwMode="auto">
            <a:xfrm flipV="1">
              <a:off x="1257300" y="4105275"/>
              <a:ext cx="1943100" cy="66675"/>
            </a:xfrm>
            <a:prstGeom prst="straightConnector1">
              <a:avLst/>
            </a:prstGeom>
            <a:noFill/>
            <a:ln w="19050" algn="ctr">
              <a:solidFill>
                <a:srgbClr val="FF0000"/>
              </a:solidFill>
              <a:prstDash val="dash"/>
              <a:round/>
              <a:headEnd type="triangle" w="med" len="med"/>
              <a:tailEnd/>
            </a:ln>
          </p:spPr>
        </p:cxnSp>
        <p:cxnSp>
          <p:nvCxnSpPr>
            <p:cNvPr id="1055789" name="Straight Arrow Connector 693"/>
            <p:cNvCxnSpPr>
              <a:cxnSpLocks noChangeShapeType="1"/>
            </p:cNvCxnSpPr>
            <p:nvPr/>
          </p:nvCxnSpPr>
          <p:spPr bwMode="auto">
            <a:xfrm flipV="1">
              <a:off x="1381125" y="4207669"/>
              <a:ext cx="1854200" cy="421481"/>
            </a:xfrm>
            <a:prstGeom prst="straightConnector1">
              <a:avLst/>
            </a:prstGeom>
            <a:noFill/>
            <a:ln w="19050" algn="ctr">
              <a:solidFill>
                <a:srgbClr val="FF0000"/>
              </a:solidFill>
              <a:prstDash val="dash"/>
              <a:round/>
              <a:headEnd type="triangle" w="med" len="med"/>
              <a:tailEnd/>
            </a:ln>
          </p:spPr>
        </p:cxnSp>
        <p:cxnSp>
          <p:nvCxnSpPr>
            <p:cNvPr id="1055790" name="Straight Arrow Connector 694"/>
            <p:cNvCxnSpPr>
              <a:cxnSpLocks noChangeShapeType="1"/>
            </p:cNvCxnSpPr>
            <p:nvPr/>
          </p:nvCxnSpPr>
          <p:spPr bwMode="auto">
            <a:xfrm flipV="1">
              <a:off x="1781175" y="4305300"/>
              <a:ext cx="1543050" cy="723900"/>
            </a:xfrm>
            <a:prstGeom prst="straightConnector1">
              <a:avLst/>
            </a:prstGeom>
            <a:noFill/>
            <a:ln w="19050" algn="ctr">
              <a:solidFill>
                <a:srgbClr val="FF0000"/>
              </a:solidFill>
              <a:prstDash val="dash"/>
              <a:round/>
              <a:headEnd type="triangle" w="med" len="med"/>
              <a:tailEnd/>
            </a:ln>
          </p:spPr>
        </p:cxnSp>
        <p:cxnSp>
          <p:nvCxnSpPr>
            <p:cNvPr id="1055791" name="Straight Arrow Connector 695"/>
            <p:cNvCxnSpPr>
              <a:cxnSpLocks noChangeShapeType="1"/>
            </p:cNvCxnSpPr>
            <p:nvPr/>
          </p:nvCxnSpPr>
          <p:spPr bwMode="auto">
            <a:xfrm flipV="1">
              <a:off x="2393950" y="4400550"/>
              <a:ext cx="1016000" cy="889794"/>
            </a:xfrm>
            <a:prstGeom prst="straightConnector1">
              <a:avLst/>
            </a:prstGeom>
            <a:noFill/>
            <a:ln w="19050" algn="ctr">
              <a:solidFill>
                <a:srgbClr val="FF0000"/>
              </a:solidFill>
              <a:prstDash val="dash"/>
              <a:round/>
              <a:headEnd type="triangle" w="med" len="med"/>
              <a:tailEnd/>
            </a:ln>
          </p:spPr>
        </p:cxnSp>
      </p:grpSp>
      <p:grpSp>
        <p:nvGrpSpPr>
          <p:cNvPr id="1055792" name="Group 48"/>
          <p:cNvGrpSpPr>
            <a:grpSpLocks/>
          </p:cNvGrpSpPr>
          <p:nvPr/>
        </p:nvGrpSpPr>
        <p:grpSpPr bwMode="auto">
          <a:xfrm>
            <a:off x="7948613" y="50800"/>
            <a:ext cx="1144587" cy="838200"/>
            <a:chOff x="3128" y="1082"/>
            <a:chExt cx="721" cy="528"/>
          </a:xfrm>
        </p:grpSpPr>
        <p:sp>
          <p:nvSpPr>
            <p:cNvPr id="111" name="Freeform 110"/>
            <p:cNvSpPr>
              <a:spLocks noChangeArrowheads="1"/>
            </p:cNvSpPr>
            <p:nvPr/>
          </p:nvSpPr>
          <p:spPr bwMode="auto">
            <a:xfrm rot="16200000" flipH="1">
              <a:off x="3232" y="1336"/>
              <a:ext cx="117" cy="234"/>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7" name="Freeform 86"/>
            <p:cNvSpPr>
              <a:spLocks noChangeArrowheads="1"/>
            </p:cNvSpPr>
            <p:nvPr/>
          </p:nvSpPr>
          <p:spPr bwMode="auto">
            <a:xfrm rot="-5400000">
              <a:off x="3233" y="1104"/>
              <a:ext cx="117" cy="234"/>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8" name="Freeform 87"/>
            <p:cNvSpPr>
              <a:spLocks noChangeArrowheads="1"/>
            </p:cNvSpPr>
            <p:nvPr/>
          </p:nvSpPr>
          <p:spPr bwMode="auto">
            <a:xfrm flipH="1">
              <a:off x="3128" y="1260"/>
              <a:ext cx="108" cy="153"/>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6" name="Freeform 85"/>
            <p:cNvSpPr>
              <a:spLocks noChangeArrowheads="1"/>
            </p:cNvSpPr>
            <p:nvPr/>
          </p:nvSpPr>
          <p:spPr bwMode="auto">
            <a:xfrm>
              <a:off x="3349" y="1253"/>
              <a:ext cx="102" cy="166"/>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pic>
          <p:nvPicPr>
            <p:cNvPr id="1055797" name="Picture 12" descr="red"/>
            <p:cNvPicPr>
              <a:picLocks noChangeAspect="1" noChangeArrowheads="1"/>
            </p:cNvPicPr>
            <p:nvPr/>
          </p:nvPicPr>
          <p:blipFill>
            <a:blip r:embed="rId7" cstate="print"/>
            <a:srcRect/>
            <a:stretch>
              <a:fillRect/>
            </a:stretch>
          </p:blipFill>
          <p:spPr bwMode="auto">
            <a:xfrm>
              <a:off x="3226" y="1264"/>
              <a:ext cx="138" cy="138"/>
            </a:xfrm>
            <a:prstGeom prst="rect">
              <a:avLst/>
            </a:prstGeom>
            <a:noFill/>
            <a:ln w="9525">
              <a:noFill/>
              <a:miter lim="800000"/>
              <a:headEnd/>
              <a:tailEnd/>
            </a:ln>
          </p:spPr>
        </p:pic>
        <p:sp>
          <p:nvSpPr>
            <p:cNvPr id="127" name="Freeform 126"/>
            <p:cNvSpPr>
              <a:spLocks noChangeArrowheads="1"/>
            </p:cNvSpPr>
            <p:nvPr/>
          </p:nvSpPr>
          <p:spPr bwMode="auto">
            <a:xfrm rot="5400000" flipH="1">
              <a:off x="3333" y="1105"/>
              <a:ext cx="526" cy="484"/>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000000"/>
                  </a:outerShdw>
                </a:effectLst>
                <a:cs typeface="Arial" charset="0"/>
              </a:endParaRPr>
            </a:p>
          </p:txBody>
        </p:sp>
        <p:sp>
          <p:nvSpPr>
            <p:cNvPr id="10" name="Text Box 64"/>
            <p:cNvSpPr txBox="1">
              <a:spLocks noChangeArrowheads="1"/>
            </p:cNvSpPr>
            <p:nvPr/>
          </p:nvSpPr>
          <p:spPr bwMode="auto">
            <a:xfrm rot="5400000">
              <a:off x="3521" y="1266"/>
              <a:ext cx="88" cy="227"/>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332" y="1102"/>
              <a:ext cx="525" cy="485"/>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55801" name="Text Box 2127"/>
            <p:cNvSpPr txBox="1">
              <a:spLocks noChangeArrowheads="1"/>
            </p:cNvSpPr>
            <p:nvPr/>
          </p:nvSpPr>
          <p:spPr bwMode="auto">
            <a:xfrm>
              <a:off x="3457" y="1279"/>
              <a:ext cx="226" cy="135"/>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800">
                  <a:ea typeface="MS PGothic" pitchFamily="34" charset="-128"/>
                </a:rPr>
                <a:t>AIA</a:t>
              </a:r>
            </a:p>
          </p:txBody>
        </p:sp>
        <p:sp>
          <p:nvSpPr>
            <p:cNvPr id="154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pic>
          <p:nvPicPr>
            <p:cNvPr id="1055803" name="Picture 2083" descr="Untitled-1"/>
            <p:cNvPicPr>
              <a:picLocks noChangeAspect="1" noChangeArrowheads="1"/>
            </p:cNvPicPr>
            <p:nvPr/>
          </p:nvPicPr>
          <p:blipFill>
            <a:blip r:embed="rId8" cstate="print"/>
            <a:srcRect/>
            <a:stretch>
              <a:fillRect/>
            </a:stretch>
          </p:blipFill>
          <p:spPr bwMode="auto">
            <a:xfrm>
              <a:off x="3690" y="1190"/>
              <a:ext cx="159" cy="97"/>
            </a:xfrm>
            <a:prstGeom prst="rect">
              <a:avLst/>
            </a:prstGeom>
            <a:noFill/>
            <a:ln w="9525">
              <a:noFill/>
              <a:miter lim="800000"/>
              <a:headEnd/>
              <a:tailEnd/>
            </a:ln>
          </p:spPr>
        </p:pic>
        <p:pic>
          <p:nvPicPr>
            <p:cNvPr id="1055804" name="Picture 2084" descr="Untitled-1"/>
            <p:cNvPicPr>
              <a:picLocks noChangeAspect="1" noChangeArrowheads="1"/>
            </p:cNvPicPr>
            <p:nvPr/>
          </p:nvPicPr>
          <p:blipFill>
            <a:blip r:embed="rId8" cstate="print">
              <a:lum bright="30000"/>
              <a:grayscl/>
            </a:blip>
            <a:srcRect/>
            <a:stretch>
              <a:fillRect/>
            </a:stretch>
          </p:blipFill>
          <p:spPr bwMode="auto">
            <a:xfrm>
              <a:off x="3690" y="1258"/>
              <a:ext cx="159" cy="98"/>
            </a:xfrm>
            <a:prstGeom prst="rect">
              <a:avLst/>
            </a:prstGeom>
            <a:noFill/>
            <a:ln w="9525">
              <a:noFill/>
              <a:miter lim="800000"/>
              <a:headEnd/>
              <a:tailEnd/>
            </a:ln>
          </p:spPr>
        </p:pic>
        <p:pic>
          <p:nvPicPr>
            <p:cNvPr id="1055805" name="Picture 2085" descr="Untitled-1"/>
            <p:cNvPicPr>
              <a:picLocks noChangeAspect="1" noChangeArrowheads="1"/>
            </p:cNvPicPr>
            <p:nvPr/>
          </p:nvPicPr>
          <p:blipFill>
            <a:blip r:embed="rId8" cstate="print"/>
            <a:srcRect/>
            <a:stretch>
              <a:fillRect/>
            </a:stretch>
          </p:blipFill>
          <p:spPr bwMode="auto">
            <a:xfrm>
              <a:off x="3690" y="1326"/>
              <a:ext cx="159" cy="97"/>
            </a:xfrm>
            <a:prstGeom prst="rect">
              <a:avLst/>
            </a:prstGeom>
            <a:noFill/>
            <a:ln w="9525">
              <a:noFill/>
              <a:miter lim="800000"/>
              <a:headEnd/>
              <a:tailEnd/>
            </a:ln>
          </p:spPr>
        </p:pic>
        <p:pic>
          <p:nvPicPr>
            <p:cNvPr id="1055806" name="Picture 2093" descr="Untitled-1"/>
            <p:cNvPicPr>
              <a:picLocks noChangeAspect="1" noChangeArrowheads="1"/>
            </p:cNvPicPr>
            <p:nvPr/>
          </p:nvPicPr>
          <p:blipFill>
            <a:blip r:embed="rId8" cstate="print">
              <a:lum bright="30000"/>
              <a:grayscl/>
            </a:blip>
            <a:srcRect/>
            <a:stretch>
              <a:fillRect/>
            </a:stretch>
          </p:blipFill>
          <p:spPr bwMode="auto">
            <a:xfrm>
              <a:off x="3690" y="1396"/>
              <a:ext cx="159" cy="97"/>
            </a:xfrm>
            <a:prstGeom prst="rect">
              <a:avLst/>
            </a:prstGeom>
            <a:noFill/>
            <a:ln w="9525">
              <a:noFill/>
              <a:miter lim="800000"/>
              <a:headEnd/>
              <a:tailEnd/>
            </a:ln>
          </p:spPr>
        </p:pic>
        <p:pic>
          <p:nvPicPr>
            <p:cNvPr id="1055807" name="Picture 2094" descr="Untitled-1"/>
            <p:cNvPicPr>
              <a:picLocks noChangeAspect="1" noChangeArrowheads="1"/>
            </p:cNvPicPr>
            <p:nvPr/>
          </p:nvPicPr>
          <p:blipFill>
            <a:blip r:embed="rId8" cstate="print"/>
            <a:srcRect/>
            <a:stretch>
              <a:fillRect/>
            </a:stretch>
          </p:blipFill>
          <p:spPr bwMode="auto">
            <a:xfrm>
              <a:off x="3690" y="1464"/>
              <a:ext cx="159" cy="97"/>
            </a:xfrm>
            <a:prstGeom prst="rect">
              <a:avLst/>
            </a:prstGeom>
            <a:noFill/>
            <a:ln w="9525">
              <a:noFill/>
              <a:miter lim="800000"/>
              <a:headEnd/>
              <a:tailEnd/>
            </a:ln>
          </p:spPr>
        </p:pic>
        <p:sp>
          <p:nvSpPr>
            <p:cNvPr id="1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txBox="1">
            <a:spLocks noGrp="1"/>
          </p:cNvSpPr>
          <p:nvPr/>
        </p:nvSpPr>
        <p:spPr bwMode="auto">
          <a:xfrm>
            <a:off x="152400"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sp>
        <p:nvSpPr>
          <p:cNvPr id="1063939" name="Text Box 36"/>
          <p:cNvSpPr txBox="1">
            <a:spLocks noChangeArrowheads="1"/>
          </p:cNvSpPr>
          <p:nvPr/>
        </p:nvSpPr>
        <p:spPr bwMode="auto">
          <a:xfrm>
            <a:off x="1181100" y="5438775"/>
            <a:ext cx="7639050" cy="304800"/>
          </a:xfrm>
          <a:prstGeom prst="rect">
            <a:avLst/>
          </a:prstGeom>
          <a:noFill/>
          <a:ln w="9525">
            <a:noFill/>
            <a:miter lim="800000"/>
            <a:headEnd/>
            <a:tailEnd/>
          </a:ln>
        </p:spPr>
        <p:txBody>
          <a:bodyPr lIns="92075" tIns="46038" rIns="92075" bIns="46038">
            <a:spAutoFit/>
          </a:bodyPr>
          <a:lstStyle/>
          <a:p>
            <a:pPr algn="l">
              <a:lnSpc>
                <a:spcPct val="100000"/>
              </a:lnSpc>
            </a:pPr>
            <a:r>
              <a:rPr lang="en-US" sz="1400" u="sng">
                <a:cs typeface="Arial" charset="0"/>
              </a:rPr>
              <a:t>Fetch Process</a:t>
            </a:r>
            <a:r>
              <a:rPr lang="en-US" sz="1400">
                <a:cs typeface="Arial" charset="0"/>
              </a:rPr>
              <a:t>: </a:t>
            </a:r>
            <a:r>
              <a:rPr lang="en-US" sz="1400" b="0">
                <a:cs typeface="Arial" charset="0"/>
              </a:rPr>
              <a:t>Once candidate selected, returns the entire profile of the customer / prospect</a:t>
            </a:r>
          </a:p>
        </p:txBody>
      </p:sp>
      <p:sp>
        <p:nvSpPr>
          <p:cNvPr id="1063940" name="Text Box 40"/>
          <p:cNvSpPr txBox="1">
            <a:spLocks noChangeArrowheads="1"/>
          </p:cNvSpPr>
          <p:nvPr/>
        </p:nvSpPr>
        <p:spPr bwMode="auto">
          <a:xfrm>
            <a:off x="1181100" y="5778500"/>
            <a:ext cx="7515225" cy="304800"/>
          </a:xfrm>
          <a:prstGeom prst="rect">
            <a:avLst/>
          </a:prstGeom>
          <a:noFill/>
          <a:ln w="9525">
            <a:noFill/>
            <a:miter lim="800000"/>
            <a:headEnd/>
            <a:tailEnd/>
          </a:ln>
        </p:spPr>
        <p:txBody>
          <a:bodyPr lIns="92075" tIns="46038" rIns="92075" bIns="46038">
            <a:spAutoFit/>
          </a:bodyPr>
          <a:lstStyle/>
          <a:p>
            <a:pPr algn="l">
              <a:lnSpc>
                <a:spcPct val="100000"/>
              </a:lnSpc>
            </a:pPr>
            <a:r>
              <a:rPr lang="en-US" sz="1400" u="sng">
                <a:cs typeface="Arial" charset="0"/>
              </a:rPr>
              <a:t>Match Process</a:t>
            </a:r>
            <a:r>
              <a:rPr lang="en-US" sz="1400">
                <a:cs typeface="Arial" charset="0"/>
              </a:rPr>
              <a:t>: </a:t>
            </a:r>
            <a:r>
              <a:rPr lang="en-US" sz="1400" b="0">
                <a:cs typeface="Arial" charset="0"/>
              </a:rPr>
              <a:t>returns the list of candidates to a list of selection criteria</a:t>
            </a:r>
          </a:p>
        </p:txBody>
      </p:sp>
      <p:sp>
        <p:nvSpPr>
          <p:cNvPr id="1063941" name="Rectangle 44"/>
          <p:cNvSpPr>
            <a:spLocks noChangeArrowheads="1"/>
          </p:cNvSpPr>
          <p:nvPr/>
        </p:nvSpPr>
        <p:spPr bwMode="auto">
          <a:xfrm>
            <a:off x="854075" y="44450"/>
            <a:ext cx="6165850" cy="785813"/>
          </a:xfrm>
          <a:prstGeom prst="rect">
            <a:avLst/>
          </a:prstGeom>
          <a:noFill/>
          <a:ln w="9525">
            <a:noFill/>
            <a:miter lim="800000"/>
            <a:headEnd/>
            <a:tailEnd/>
          </a:ln>
        </p:spPr>
        <p:txBody>
          <a:bodyPr lIns="0" tIns="0" rIns="0" bIns="0" anchor="ctr"/>
          <a:lstStyle/>
          <a:p>
            <a:pPr algn="l">
              <a:lnSpc>
                <a:spcPct val="100000"/>
              </a:lnSpc>
              <a:spcBef>
                <a:spcPct val="0"/>
              </a:spcBef>
              <a:buClrTx/>
            </a:pPr>
            <a:r>
              <a:rPr lang="en-US" sz="2400" u="sng">
                <a:cs typeface="Arial" charset="0"/>
              </a:rPr>
              <a:t>Pull Mode</a:t>
            </a:r>
            <a:r>
              <a:rPr lang="en-US" sz="2400">
                <a:cs typeface="Arial" charset="0"/>
              </a:rPr>
              <a:t> – MDM for Customer Data</a:t>
            </a:r>
            <a:endParaRPr lang="en-US" sz="2400">
              <a:solidFill>
                <a:schemeClr val="accent1"/>
              </a:solidFill>
              <a:cs typeface="Arial" charset="0"/>
            </a:endParaRPr>
          </a:p>
        </p:txBody>
      </p:sp>
      <p:sp>
        <p:nvSpPr>
          <p:cNvPr id="1063942" name="Text Box 45"/>
          <p:cNvSpPr txBox="1">
            <a:spLocks noChangeArrowheads="1"/>
          </p:cNvSpPr>
          <p:nvPr/>
        </p:nvSpPr>
        <p:spPr bwMode="auto">
          <a:xfrm>
            <a:off x="1181100" y="5092700"/>
            <a:ext cx="7715250" cy="304800"/>
          </a:xfrm>
          <a:prstGeom prst="rect">
            <a:avLst/>
          </a:prstGeom>
          <a:noFill/>
          <a:ln w="9525">
            <a:noFill/>
            <a:miter lim="800000"/>
            <a:headEnd/>
            <a:tailEnd/>
          </a:ln>
        </p:spPr>
        <p:txBody>
          <a:bodyPr lIns="92075" tIns="46038" rIns="92075" bIns="46038">
            <a:spAutoFit/>
          </a:bodyPr>
          <a:lstStyle/>
          <a:p>
            <a:pPr algn="l">
              <a:lnSpc>
                <a:spcPct val="100000"/>
              </a:lnSpc>
            </a:pPr>
            <a:r>
              <a:rPr lang="en-US" sz="1400" u="sng">
                <a:cs typeface="Arial" charset="0"/>
              </a:rPr>
              <a:t>Sync Process</a:t>
            </a:r>
            <a:r>
              <a:rPr lang="en-US" sz="1400">
                <a:cs typeface="Arial" charset="0"/>
              </a:rPr>
              <a:t>: </a:t>
            </a:r>
            <a:r>
              <a:rPr lang="en-US" sz="1400" b="0">
                <a:cs typeface="Arial" charset="0"/>
              </a:rPr>
              <a:t>Data is entered in the application and synchronized back to the customer hub</a:t>
            </a:r>
          </a:p>
        </p:txBody>
      </p:sp>
      <p:sp>
        <p:nvSpPr>
          <p:cNvPr id="2658353" name="Rectangle 49"/>
          <p:cNvSpPr>
            <a:spLocks noChangeArrowheads="1"/>
          </p:cNvSpPr>
          <p:nvPr/>
        </p:nvSpPr>
        <p:spPr bwMode="auto">
          <a:xfrm>
            <a:off x="873125" y="933450"/>
            <a:ext cx="7585075" cy="1358900"/>
          </a:xfrm>
          <a:prstGeom prst="rect">
            <a:avLst/>
          </a:prstGeom>
          <a:noFill/>
          <a:ln w="9525">
            <a:noFill/>
            <a:miter lim="800000"/>
            <a:headEnd/>
            <a:tailEnd/>
          </a:ln>
          <a:effectLst/>
        </p:spPr>
        <p:txBody>
          <a:bodyPr lIns="0" tIns="0" rIns="0" bIns="0"/>
          <a:lstStyle/>
          <a:p>
            <a:pPr marL="228600" indent="-228600" algn="l">
              <a:lnSpc>
                <a:spcPct val="100000"/>
              </a:lnSpc>
              <a:spcBef>
                <a:spcPct val="20000"/>
              </a:spcBef>
              <a:buFontTx/>
              <a:buChar char="•"/>
              <a:defRPr/>
            </a:pPr>
            <a:r>
              <a:rPr lang="en-US" sz="1800" b="0" dirty="0">
                <a:solidFill>
                  <a:schemeClr val="accent1"/>
                </a:solidFill>
                <a:cs typeface="Arial" charset="0"/>
              </a:rPr>
              <a:t>Real time interaction</a:t>
            </a:r>
            <a:r>
              <a:rPr lang="en-US" sz="1800" b="0" dirty="0">
                <a:cs typeface="Arial" charset="0"/>
              </a:rPr>
              <a:t> with the hub</a:t>
            </a:r>
          </a:p>
          <a:p>
            <a:pPr marL="228600" indent="-228600" algn="l">
              <a:lnSpc>
                <a:spcPct val="100000"/>
              </a:lnSpc>
              <a:spcBef>
                <a:spcPct val="20000"/>
              </a:spcBef>
              <a:buFontTx/>
              <a:buChar char="•"/>
              <a:defRPr/>
            </a:pPr>
            <a:r>
              <a:rPr lang="en-US" sz="1800" b="0" dirty="0">
                <a:cs typeface="Arial" charset="0"/>
              </a:rPr>
              <a:t>The right data </a:t>
            </a:r>
            <a:r>
              <a:rPr lang="en-US" sz="1800" b="0" dirty="0">
                <a:solidFill>
                  <a:schemeClr val="accent1"/>
                </a:solidFill>
                <a:cs typeface="Arial" charset="0"/>
              </a:rPr>
              <a:t>at the time of entry</a:t>
            </a:r>
          </a:p>
          <a:p>
            <a:pPr marL="228600" indent="-228600" algn="l">
              <a:lnSpc>
                <a:spcPct val="100000"/>
              </a:lnSpc>
              <a:spcBef>
                <a:spcPct val="20000"/>
              </a:spcBef>
              <a:buFontTx/>
              <a:buChar char="•"/>
              <a:defRPr/>
            </a:pPr>
            <a:r>
              <a:rPr lang="en-US" sz="1800" b="0" dirty="0">
                <a:cs typeface="Arial" charset="0"/>
              </a:rPr>
              <a:t>Out of the box integration with </a:t>
            </a:r>
            <a:r>
              <a:rPr lang="en-US" sz="1800" b="0" dirty="0">
                <a:solidFill>
                  <a:schemeClr val="accent1"/>
                </a:solidFill>
                <a:cs typeface="Arial" charset="0"/>
              </a:rPr>
              <a:t>Siebel CRM and Oracle EBS</a:t>
            </a:r>
          </a:p>
          <a:p>
            <a:pPr marL="457200" indent="-457200" algn="l">
              <a:lnSpc>
                <a:spcPct val="100000"/>
              </a:lnSpc>
              <a:spcBef>
                <a:spcPct val="20000"/>
              </a:spcBef>
              <a:buFontTx/>
              <a:buChar char="•"/>
              <a:defRPr/>
            </a:pPr>
            <a:endParaRPr lang="en-US" sz="1800" b="0" u="sng" dirty="0">
              <a:solidFill>
                <a:schemeClr val="accent1"/>
              </a:solidFill>
              <a:cs typeface="Arial" charset="0"/>
            </a:endParaRPr>
          </a:p>
        </p:txBody>
      </p:sp>
      <p:grpSp>
        <p:nvGrpSpPr>
          <p:cNvPr id="1063944" name="Group 103"/>
          <p:cNvGrpSpPr>
            <a:grpSpLocks/>
          </p:cNvGrpSpPr>
          <p:nvPr/>
        </p:nvGrpSpPr>
        <p:grpSpPr bwMode="auto">
          <a:xfrm>
            <a:off x="847725" y="5724525"/>
            <a:ext cx="401638" cy="442913"/>
            <a:chOff x="406816" y="5467450"/>
            <a:chExt cx="402162" cy="442103"/>
          </a:xfrm>
        </p:grpSpPr>
        <p:sp>
          <p:nvSpPr>
            <p:cNvPr id="52" name="Oval 42"/>
            <p:cNvSpPr>
              <a:spLocks noChangeArrowheads="1"/>
            </p:cNvSpPr>
            <p:nvPr/>
          </p:nvSpPr>
          <p:spPr bwMode="auto">
            <a:xfrm>
              <a:off x="450548" y="5516076"/>
              <a:ext cx="269065" cy="284077"/>
            </a:xfrm>
            <a:prstGeom prst="ellipse">
              <a:avLst/>
            </a:prstGeom>
            <a:solidFill>
              <a:schemeClr val="bg1">
                <a:lumMod val="75000"/>
              </a:schemeClr>
            </a:soli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lIns="92075" tIns="46038" rIns="92075" bIns="46038" anchor="ctr">
              <a:spAutoFit/>
            </a:bodyPr>
            <a:lstStyle/>
            <a:p>
              <a:pPr eaLnBrk="0" hangingPunct="0">
                <a:lnSpc>
                  <a:spcPct val="115000"/>
                </a:lnSpc>
                <a:spcBef>
                  <a:spcPct val="0"/>
                </a:spcBef>
                <a:buSzPct val="115000"/>
              </a:pPr>
              <a:endParaRPr lang="en-US" sz="2000">
                <a:effectLst>
                  <a:outerShdw blurRad="38100" dist="38100" dir="2700000" algn="tl">
                    <a:srgbClr val="C0C0C0"/>
                  </a:outerShdw>
                </a:effectLst>
                <a:cs typeface="Arial" charset="0"/>
              </a:endParaRPr>
            </a:p>
          </p:txBody>
        </p:sp>
        <p:sp>
          <p:nvSpPr>
            <p:cNvPr id="1063948" name="Text Box 46"/>
            <p:cNvSpPr txBox="1">
              <a:spLocks noChangeArrowheads="1"/>
            </p:cNvSpPr>
            <p:nvPr/>
          </p:nvSpPr>
          <p:spPr bwMode="auto">
            <a:xfrm>
              <a:off x="417943" y="5521326"/>
              <a:ext cx="311556" cy="339104"/>
            </a:xfrm>
            <a:prstGeom prst="rect">
              <a:avLst/>
            </a:prstGeom>
            <a:noFill/>
            <a:ln w="9525">
              <a:noFill/>
              <a:miter lim="800000"/>
              <a:headEnd/>
              <a:tailEnd/>
            </a:ln>
          </p:spPr>
          <p:txBody>
            <a:bodyPr wrap="none" lIns="92075" tIns="46038" rIns="92075" bIns="46038">
              <a:spAutoFit/>
            </a:bodyPr>
            <a:lstStyle/>
            <a:p>
              <a:r>
                <a:rPr lang="en-US" sz="1800">
                  <a:cs typeface="Arial" charset="0"/>
                </a:rPr>
                <a:t>1</a:t>
              </a:r>
            </a:p>
          </p:txBody>
        </p:sp>
      </p:grpSp>
      <p:sp>
        <p:nvSpPr>
          <p:cNvPr id="59" name="Oval 58"/>
          <p:cNvSpPr/>
          <p:nvPr/>
        </p:nvSpPr>
        <p:spPr bwMode="auto">
          <a:xfrm>
            <a:off x="1971675" y="2415913"/>
            <a:ext cx="5248275" cy="2562639"/>
          </a:xfrm>
          <a:prstGeom prst="ellipse">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60" name="Can 59"/>
          <p:cNvSpPr/>
          <p:nvPr/>
        </p:nvSpPr>
        <p:spPr bwMode="auto">
          <a:xfrm>
            <a:off x="2490788" y="2449513"/>
            <a:ext cx="473075" cy="425450"/>
          </a:xfrm>
          <a:prstGeom prst="can">
            <a:avLst>
              <a:gd name="adj" fmla="val 3412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endParaRPr lang="en-US" sz="2000" dirty="0">
              <a:effectLst>
                <a:outerShdw blurRad="38100" dist="38100" dir="2700000" algn="tl">
                  <a:srgbClr val="FFFFFF"/>
                </a:outerShdw>
              </a:effectLst>
              <a:cs typeface="Arial" charset="0"/>
            </a:endParaRPr>
          </a:p>
        </p:txBody>
      </p:sp>
      <p:grpSp>
        <p:nvGrpSpPr>
          <p:cNvPr id="1063953" name="Group 51"/>
          <p:cNvGrpSpPr>
            <a:grpSpLocks/>
          </p:cNvGrpSpPr>
          <p:nvPr/>
        </p:nvGrpSpPr>
        <p:grpSpPr bwMode="auto">
          <a:xfrm>
            <a:off x="4132263" y="4275138"/>
            <a:ext cx="968375" cy="781050"/>
            <a:chOff x="6018310" y="5066415"/>
            <a:chExt cx="1125335" cy="935037"/>
          </a:xfrm>
        </p:grpSpPr>
        <p:pic>
          <p:nvPicPr>
            <p:cNvPr id="1063954" name="Picture 92" descr="redcylinder.png"/>
            <p:cNvPicPr>
              <a:picLocks noChangeAspect="1"/>
            </p:cNvPicPr>
            <p:nvPr/>
          </p:nvPicPr>
          <p:blipFill>
            <a:blip r:embed="rId3" cstate="print"/>
            <a:srcRect/>
            <a:stretch>
              <a:fillRect/>
            </a:stretch>
          </p:blipFill>
          <p:spPr bwMode="auto">
            <a:xfrm>
              <a:off x="6018310" y="5186995"/>
              <a:ext cx="1125335" cy="752137"/>
            </a:xfrm>
            <a:prstGeom prst="rect">
              <a:avLst/>
            </a:prstGeom>
            <a:noFill/>
            <a:ln w="9525">
              <a:noFill/>
              <a:miter lim="800000"/>
              <a:headEnd/>
              <a:tailEnd/>
            </a:ln>
          </p:spPr>
        </p:pic>
        <p:sp>
          <p:nvSpPr>
            <p:cNvPr id="94" name="AutoShape 6"/>
            <p:cNvSpPr>
              <a:spLocks noChangeArrowheads="1"/>
            </p:cNvSpPr>
            <p:nvPr/>
          </p:nvSpPr>
          <p:spPr bwMode="gray">
            <a:xfrm>
              <a:off x="6171429" y="5066415"/>
              <a:ext cx="861528" cy="935037"/>
            </a:xfrm>
            <a:prstGeom prst="rect">
              <a:avLst/>
            </a:prstGeom>
            <a:noFill/>
            <a:ln w="6350">
              <a:noFill/>
              <a:round/>
              <a:headEnd/>
              <a:tailEnd/>
            </a:ln>
            <a:effectLst/>
          </p:spPr>
          <p:txBody>
            <a:bodyPr wrap="none" lIns="91423" tIns="45712" rIns="91423" bIns="45712" anchor="ctr"/>
            <a:lstStyle/>
            <a:p>
              <a:pPr eaLnBrk="0" hangingPunct="0">
                <a:lnSpc>
                  <a:spcPts val="1100"/>
                </a:lnSpc>
                <a:spcBef>
                  <a:spcPct val="0"/>
                </a:spcBef>
                <a:buClrTx/>
                <a:defRPr/>
              </a:pPr>
              <a:r>
                <a:rPr lang="en-US" dirty="0">
                  <a:solidFill>
                    <a:schemeClr val="bg1"/>
                  </a:solidFill>
                  <a:effectLst>
                    <a:outerShdw blurRad="38100" dist="38100" dir="2700000" algn="tl">
                      <a:srgbClr val="000000"/>
                    </a:outerShdw>
                  </a:effectLst>
                  <a:latin typeface="Trebuchet MS" pitchFamily="34" charset="0"/>
                </a:rPr>
                <a:t>Customer </a:t>
              </a:r>
            </a:p>
            <a:p>
              <a:pPr eaLnBrk="0" hangingPunct="0">
                <a:lnSpc>
                  <a:spcPts val="1100"/>
                </a:lnSpc>
                <a:spcBef>
                  <a:spcPct val="0"/>
                </a:spcBef>
                <a:buClrTx/>
                <a:defRPr/>
              </a:pPr>
              <a:r>
                <a:rPr lang="en-US" dirty="0">
                  <a:solidFill>
                    <a:schemeClr val="bg1"/>
                  </a:solidFill>
                  <a:effectLst>
                    <a:outerShdw blurRad="38100" dist="38100" dir="2700000" algn="tl">
                      <a:srgbClr val="000000"/>
                    </a:outerShdw>
                  </a:effectLst>
                  <a:latin typeface="Trebuchet MS" pitchFamily="34" charset="0"/>
                </a:rPr>
                <a:t>Hub</a:t>
              </a:r>
            </a:p>
          </p:txBody>
        </p:sp>
      </p:grpSp>
      <p:grpSp>
        <p:nvGrpSpPr>
          <p:cNvPr id="1063956" name="Group 45"/>
          <p:cNvGrpSpPr>
            <a:grpSpLocks/>
          </p:cNvGrpSpPr>
          <p:nvPr/>
        </p:nvGrpSpPr>
        <p:grpSpPr bwMode="auto">
          <a:xfrm>
            <a:off x="4011613" y="3240088"/>
            <a:ext cx="1209675" cy="990600"/>
            <a:chOff x="3538581" y="4596278"/>
            <a:chExt cx="1300455" cy="1185968"/>
          </a:xfrm>
        </p:grpSpPr>
        <p:pic>
          <p:nvPicPr>
            <p:cNvPr id="90" name="Picture 89" descr="redcylinder.png"/>
            <p:cNvPicPr>
              <a:picLocks noChangeAspect="1"/>
            </p:cNvPicPr>
            <p:nvPr/>
          </p:nvPicPr>
          <p:blipFill>
            <a:blip r:embed="rId4" cstate="email">
              <a:duotone>
                <a:prstClr val="black"/>
                <a:srgbClr val="0066CC">
                  <a:tint val="45000"/>
                  <a:satMod val="400000"/>
                </a:srgbClr>
              </a:duotone>
            </a:blip>
            <a:stretch>
              <a:fillRect/>
            </a:stretch>
          </p:blipFill>
          <p:spPr>
            <a:xfrm>
              <a:off x="3538581" y="4596278"/>
              <a:ext cx="1284272" cy="1185968"/>
            </a:xfrm>
            <a:prstGeom prst="rect">
              <a:avLst/>
            </a:prstGeom>
          </p:spPr>
        </p:pic>
        <p:sp>
          <p:nvSpPr>
            <p:cNvPr id="91" name="Oval 4"/>
            <p:cNvSpPr>
              <a:spLocks noChangeArrowheads="1"/>
            </p:cNvSpPr>
            <p:nvPr/>
          </p:nvSpPr>
          <p:spPr bwMode="auto">
            <a:xfrm>
              <a:off x="3567593" y="4658997"/>
              <a:ext cx="1271443" cy="908482"/>
            </a:xfrm>
            <a:prstGeom prst="ellipse">
              <a:avLst/>
            </a:prstGeom>
            <a:noFill/>
            <a:ln w="3175" algn="ctr">
              <a:noFill/>
              <a:round/>
              <a:headEnd/>
              <a:tailEnd/>
            </a:ln>
            <a:effectLst/>
          </p:spPr>
          <p:txBody>
            <a:bodyPr wrap="none" lIns="23986" tIns="60920" rIns="121838" bIns="60920" anchor="ctr"/>
            <a:lstStyle/>
            <a:p>
              <a:pPr defTabSz="1219200" eaLnBrk="0" hangingPunct="0">
                <a:lnSpc>
                  <a:spcPct val="100000"/>
                </a:lnSpc>
                <a:spcBef>
                  <a:spcPct val="0"/>
                </a:spcBef>
                <a:buClrTx/>
                <a:defRPr/>
              </a:pPr>
              <a:r>
                <a:rPr lang="en-US" altLang="en-US" i="1" dirty="0">
                  <a:solidFill>
                    <a:schemeClr val="bg1"/>
                  </a:solidFill>
                  <a:cs typeface="Arial" charset="0"/>
                </a:rPr>
                <a:t>AIA </a:t>
              </a:r>
            </a:p>
            <a:p>
              <a:pPr defTabSz="1219200" eaLnBrk="0" hangingPunct="0">
                <a:lnSpc>
                  <a:spcPct val="100000"/>
                </a:lnSpc>
                <a:spcBef>
                  <a:spcPct val="0"/>
                </a:spcBef>
                <a:buClrTx/>
                <a:defRPr/>
              </a:pPr>
              <a:r>
                <a:rPr lang="en-US" altLang="en-US" i="1" dirty="0">
                  <a:solidFill>
                    <a:schemeClr val="bg1"/>
                  </a:solidFill>
                  <a:cs typeface="Arial" charset="0"/>
                </a:rPr>
                <a:t>Customer </a:t>
              </a:r>
            </a:p>
            <a:p>
              <a:pPr defTabSz="1219200" eaLnBrk="0" hangingPunct="0">
                <a:lnSpc>
                  <a:spcPct val="100000"/>
                </a:lnSpc>
                <a:spcBef>
                  <a:spcPct val="0"/>
                </a:spcBef>
                <a:buClrTx/>
                <a:defRPr/>
              </a:pPr>
              <a:r>
                <a:rPr lang="en-US" altLang="en-US" i="1" dirty="0">
                  <a:solidFill>
                    <a:schemeClr val="bg1"/>
                  </a:solidFill>
                  <a:cs typeface="Arial" charset="0"/>
                </a:rPr>
                <a:t>Party EBO</a:t>
              </a:r>
              <a:endParaRPr lang="en-US" dirty="0">
                <a:solidFill>
                  <a:schemeClr val="bg1"/>
                </a:solidFill>
                <a:cs typeface="Arial" charset="0"/>
              </a:endParaRPr>
            </a:p>
            <a:p>
              <a:pPr defTabSz="1219200" eaLnBrk="0" hangingPunct="0">
                <a:lnSpc>
                  <a:spcPct val="100000"/>
                </a:lnSpc>
                <a:spcBef>
                  <a:spcPct val="0"/>
                </a:spcBef>
                <a:buClrTx/>
                <a:defRPr/>
              </a:pPr>
              <a:endParaRPr lang="en-US" dirty="0">
                <a:solidFill>
                  <a:schemeClr val="bg1"/>
                </a:solidFill>
                <a:effectLst>
                  <a:outerShdw blurRad="38100" dist="38100" dir="2700000" algn="tl">
                    <a:srgbClr val="C0C0C0"/>
                  </a:outerShdw>
                </a:effectLst>
                <a:cs typeface="Arial" charset="0"/>
              </a:endParaRPr>
            </a:p>
          </p:txBody>
        </p:sp>
        <p:pic>
          <p:nvPicPr>
            <p:cNvPr id="1063959" name="Picture 5"/>
            <p:cNvPicPr>
              <a:picLocks noChangeAspect="1" noChangeArrowheads="1"/>
            </p:cNvPicPr>
            <p:nvPr/>
          </p:nvPicPr>
          <p:blipFill>
            <a:blip r:embed="rId5" cstate="print"/>
            <a:srcRect/>
            <a:stretch>
              <a:fillRect/>
            </a:stretch>
          </p:blipFill>
          <p:spPr bwMode="auto">
            <a:xfrm>
              <a:off x="4217662" y="4647532"/>
              <a:ext cx="378465" cy="295303"/>
            </a:xfrm>
            <a:prstGeom prst="rect">
              <a:avLst/>
            </a:prstGeom>
            <a:noFill/>
            <a:ln w="9525">
              <a:noFill/>
              <a:miter lim="800000"/>
              <a:headEnd/>
              <a:tailEnd/>
            </a:ln>
          </p:spPr>
        </p:pic>
      </p:grpSp>
      <p:sp>
        <p:nvSpPr>
          <p:cNvPr id="63" name="AutoShape 7"/>
          <p:cNvSpPr>
            <a:spLocks noChangeArrowheads="1"/>
          </p:cNvSpPr>
          <p:nvPr/>
        </p:nvSpPr>
        <p:spPr bwMode="gray">
          <a:xfrm>
            <a:off x="2060575" y="2928938"/>
            <a:ext cx="469900" cy="385762"/>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3500000" sy="23000" kx="1200000" algn="br"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Siebel</a:t>
            </a:r>
          </a:p>
        </p:txBody>
      </p:sp>
      <p:sp>
        <p:nvSpPr>
          <p:cNvPr id="64" name="AutoShape 8"/>
          <p:cNvSpPr>
            <a:spLocks noChangeArrowheads="1"/>
          </p:cNvSpPr>
          <p:nvPr/>
        </p:nvSpPr>
        <p:spPr bwMode="auto">
          <a:xfrm>
            <a:off x="3754438" y="2114550"/>
            <a:ext cx="506412" cy="385763"/>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PFST</a:t>
            </a:r>
          </a:p>
        </p:txBody>
      </p:sp>
      <p:sp>
        <p:nvSpPr>
          <p:cNvPr id="65" name="AutoShape 9"/>
          <p:cNvSpPr>
            <a:spLocks noChangeArrowheads="1"/>
          </p:cNvSpPr>
          <p:nvPr/>
        </p:nvSpPr>
        <p:spPr bwMode="gray">
          <a:xfrm>
            <a:off x="4408488" y="2085975"/>
            <a:ext cx="469900" cy="385763"/>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JDE</a:t>
            </a:r>
          </a:p>
        </p:txBody>
      </p:sp>
      <p:sp>
        <p:nvSpPr>
          <p:cNvPr id="66" name="AutoShape 10"/>
          <p:cNvSpPr>
            <a:spLocks noChangeArrowheads="1"/>
          </p:cNvSpPr>
          <p:nvPr/>
        </p:nvSpPr>
        <p:spPr bwMode="gray">
          <a:xfrm>
            <a:off x="5057775" y="2136775"/>
            <a:ext cx="474663" cy="385763"/>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Legacy</a:t>
            </a:r>
          </a:p>
        </p:txBody>
      </p:sp>
      <p:sp>
        <p:nvSpPr>
          <p:cNvPr id="67" name="AutoShape 11"/>
          <p:cNvSpPr>
            <a:spLocks noChangeArrowheads="1"/>
          </p:cNvSpPr>
          <p:nvPr/>
        </p:nvSpPr>
        <p:spPr bwMode="gray">
          <a:xfrm>
            <a:off x="5710238" y="2266950"/>
            <a:ext cx="469900" cy="384175"/>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ilex</a:t>
            </a:r>
          </a:p>
        </p:txBody>
      </p:sp>
      <p:sp>
        <p:nvSpPr>
          <p:cNvPr id="68" name="Line 12"/>
          <p:cNvSpPr>
            <a:spLocks noChangeShapeType="1"/>
          </p:cNvSpPr>
          <p:nvPr/>
        </p:nvSpPr>
        <p:spPr bwMode="auto">
          <a:xfrm>
            <a:off x="3319463" y="2632075"/>
            <a:ext cx="1008062" cy="719138"/>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69" name="Line 13"/>
          <p:cNvSpPr>
            <a:spLocks noChangeShapeType="1"/>
          </p:cNvSpPr>
          <p:nvPr/>
        </p:nvSpPr>
        <p:spPr bwMode="auto">
          <a:xfrm flipH="1" flipV="1">
            <a:off x="3565525" y="2620963"/>
            <a:ext cx="777875" cy="700087"/>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0" name="AutoShape 14"/>
          <p:cNvSpPr>
            <a:spLocks noChangeArrowheads="1"/>
          </p:cNvSpPr>
          <p:nvPr/>
        </p:nvSpPr>
        <p:spPr bwMode="auto">
          <a:xfrm>
            <a:off x="6351588" y="2513013"/>
            <a:ext cx="534987" cy="385762"/>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defTabSz="1219200"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Retek</a:t>
            </a:r>
          </a:p>
        </p:txBody>
      </p:sp>
      <p:sp>
        <p:nvSpPr>
          <p:cNvPr id="71" name="AutoShape 15"/>
          <p:cNvSpPr>
            <a:spLocks noChangeArrowheads="1"/>
          </p:cNvSpPr>
          <p:nvPr/>
        </p:nvSpPr>
        <p:spPr bwMode="gray">
          <a:xfrm>
            <a:off x="3130550" y="2251075"/>
            <a:ext cx="469900" cy="385763"/>
          </a:xfrm>
          <a:prstGeom prst="can">
            <a:avLst>
              <a:gd name="adj" fmla="val 29287"/>
            </a:avLst>
          </a:prstGeom>
          <a:gradFill flip="none" rotWithShape="1">
            <a:gsLst>
              <a:gs pos="0">
                <a:srgbClr val="577E81">
                  <a:shade val="30000"/>
                  <a:satMod val="115000"/>
                </a:srgbClr>
              </a:gs>
              <a:gs pos="50000">
                <a:srgbClr val="577E81">
                  <a:shade val="67500"/>
                  <a:satMod val="115000"/>
                </a:srgbClr>
              </a:gs>
              <a:gs pos="100000">
                <a:srgbClr val="577E81">
                  <a:shade val="100000"/>
                  <a:satMod val="115000"/>
                </a:srgbClr>
              </a:gs>
            </a:gsLst>
            <a:lin ang="5400000" scaled="1"/>
            <a:tileRect/>
          </a:gradFill>
          <a:ln w="6350">
            <a:noFill/>
            <a:round/>
            <a:headEnd/>
            <a:tailEnd/>
          </a:ln>
          <a:effectLst>
            <a:outerShdw blurRad="76200" dir="13500000" sy="23000" kx="1200000" algn="br" rotWithShape="0">
              <a:prstClr val="black">
                <a:alpha val="20000"/>
              </a:prstClr>
            </a:outerShdw>
          </a:effectLst>
        </p:spPr>
        <p:txBody>
          <a:bodyPr wrap="none" lIns="91423" tIns="45712" rIns="91423" bIns="45712" anchor="ctr"/>
          <a:lstStyle/>
          <a:p>
            <a:pPr eaLnBrk="0" hangingPunct="0">
              <a:lnSpc>
                <a:spcPct val="100000"/>
              </a:lnSpc>
              <a:spcBef>
                <a:spcPct val="0"/>
              </a:spcBef>
              <a:buClrTx/>
              <a:defRPr/>
            </a:pPr>
            <a:r>
              <a:rPr lang="en-US" sz="1000" dirty="0">
                <a:solidFill>
                  <a:schemeClr val="bg1"/>
                </a:solidFill>
                <a:effectLst>
                  <a:outerShdw blurRad="38100" dist="38100" dir="2700000" algn="tl">
                    <a:srgbClr val="000000"/>
                  </a:outerShdw>
                </a:effectLst>
              </a:rPr>
              <a:t>EBS</a:t>
            </a:r>
          </a:p>
        </p:txBody>
      </p:sp>
      <p:sp>
        <p:nvSpPr>
          <p:cNvPr id="72" name="AutoShape 16"/>
          <p:cNvSpPr>
            <a:spLocks noChangeArrowheads="1"/>
          </p:cNvSpPr>
          <p:nvPr/>
        </p:nvSpPr>
        <p:spPr bwMode="gray">
          <a:xfrm>
            <a:off x="6715125" y="3000375"/>
            <a:ext cx="473075" cy="387350"/>
          </a:xfrm>
          <a:prstGeom prst="can">
            <a:avLst>
              <a:gd name="adj" fmla="val 29287"/>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5400000" scaled="1"/>
            <a:tileRect/>
          </a:gra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nchor="ctr"/>
          <a:lstStyle/>
          <a:p>
            <a:pPr defTabSz="1219200" eaLnBrk="0" hangingPunct="0">
              <a:lnSpc>
                <a:spcPct val="115000"/>
              </a:lnSpc>
              <a:spcBef>
                <a:spcPct val="0"/>
              </a:spcBef>
              <a:buSzPct val="115000"/>
              <a:defRPr/>
            </a:pPr>
            <a:r>
              <a:rPr lang="en-US" sz="1000" dirty="0">
                <a:effectLst>
                  <a:outerShdw blurRad="38100" dist="38100" dir="2700000" algn="tl">
                    <a:srgbClr val="FFFFFF"/>
                  </a:outerShdw>
                </a:effectLst>
                <a:cs typeface="Arial" charset="0"/>
              </a:rPr>
              <a:t>ODS</a:t>
            </a:r>
          </a:p>
        </p:txBody>
      </p:sp>
      <p:sp>
        <p:nvSpPr>
          <p:cNvPr id="73" name="Line 17"/>
          <p:cNvSpPr>
            <a:spLocks noChangeShapeType="1"/>
          </p:cNvSpPr>
          <p:nvPr/>
        </p:nvSpPr>
        <p:spPr bwMode="auto">
          <a:xfrm flipH="1">
            <a:off x="5011738" y="2865438"/>
            <a:ext cx="1381125" cy="604837"/>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4" name="Line 18"/>
          <p:cNvSpPr>
            <a:spLocks noChangeShapeType="1"/>
          </p:cNvSpPr>
          <p:nvPr/>
        </p:nvSpPr>
        <p:spPr bwMode="auto">
          <a:xfrm flipH="1">
            <a:off x="4981575" y="2725738"/>
            <a:ext cx="1354138" cy="704850"/>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5" name="Line 19"/>
          <p:cNvSpPr>
            <a:spLocks noChangeShapeType="1"/>
          </p:cNvSpPr>
          <p:nvPr/>
        </p:nvSpPr>
        <p:spPr bwMode="auto">
          <a:xfrm flipH="1">
            <a:off x="4933950" y="2678113"/>
            <a:ext cx="1081088" cy="693737"/>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6" name="Line 20"/>
          <p:cNvSpPr>
            <a:spLocks noChangeShapeType="1"/>
          </p:cNvSpPr>
          <p:nvPr/>
        </p:nvSpPr>
        <p:spPr bwMode="auto">
          <a:xfrm flipH="1">
            <a:off x="4894263" y="2717800"/>
            <a:ext cx="817562" cy="622300"/>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7" name="Line 21"/>
          <p:cNvSpPr>
            <a:spLocks noChangeShapeType="1"/>
          </p:cNvSpPr>
          <p:nvPr/>
        </p:nvSpPr>
        <p:spPr bwMode="auto">
          <a:xfrm flipH="1">
            <a:off x="4799013" y="2543175"/>
            <a:ext cx="584200" cy="736600"/>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8" name="Line 22"/>
          <p:cNvSpPr>
            <a:spLocks noChangeShapeType="1"/>
          </p:cNvSpPr>
          <p:nvPr/>
        </p:nvSpPr>
        <p:spPr bwMode="auto">
          <a:xfrm flipH="1">
            <a:off x="4746625" y="2559050"/>
            <a:ext cx="439738" cy="717550"/>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79" name="Line 23"/>
          <p:cNvSpPr>
            <a:spLocks noChangeShapeType="1"/>
          </p:cNvSpPr>
          <p:nvPr/>
        </p:nvSpPr>
        <p:spPr bwMode="auto">
          <a:xfrm flipH="1">
            <a:off x="4679950" y="2487613"/>
            <a:ext cx="39688" cy="787400"/>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0" name="Line 24"/>
          <p:cNvSpPr>
            <a:spLocks noChangeShapeType="1"/>
          </p:cNvSpPr>
          <p:nvPr/>
        </p:nvSpPr>
        <p:spPr bwMode="auto">
          <a:xfrm>
            <a:off x="4562475" y="2495550"/>
            <a:ext cx="39688" cy="762000"/>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1" name="Line 25"/>
          <p:cNvSpPr>
            <a:spLocks noChangeShapeType="1"/>
          </p:cNvSpPr>
          <p:nvPr/>
        </p:nvSpPr>
        <p:spPr bwMode="auto">
          <a:xfrm flipH="1">
            <a:off x="5059363" y="3333750"/>
            <a:ext cx="1673225" cy="247650"/>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2" name="Line 26"/>
          <p:cNvSpPr>
            <a:spLocks noChangeShapeType="1"/>
          </p:cNvSpPr>
          <p:nvPr/>
        </p:nvSpPr>
        <p:spPr bwMode="auto">
          <a:xfrm flipH="1">
            <a:off x="5033963" y="3151188"/>
            <a:ext cx="1663700" cy="384175"/>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3" name="Line 27"/>
          <p:cNvSpPr>
            <a:spLocks noChangeShapeType="1"/>
          </p:cNvSpPr>
          <p:nvPr/>
        </p:nvSpPr>
        <p:spPr bwMode="auto">
          <a:xfrm flipH="1" flipV="1">
            <a:off x="2546350" y="3252788"/>
            <a:ext cx="1566863" cy="304800"/>
          </a:xfrm>
          <a:prstGeom prst="line">
            <a:avLst/>
          </a:prstGeom>
          <a:noFill/>
          <a:ln w="28575">
            <a:solidFill>
              <a:schemeClr val="tx1"/>
            </a:solidFill>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4" name="AutoShape 28"/>
          <p:cNvSpPr>
            <a:spLocks noChangeArrowheads="1"/>
          </p:cNvSpPr>
          <p:nvPr/>
        </p:nvSpPr>
        <p:spPr bwMode="auto">
          <a:xfrm>
            <a:off x="2417763" y="2451100"/>
            <a:ext cx="620712" cy="385763"/>
          </a:xfrm>
          <a:prstGeom prst="can">
            <a:avLst>
              <a:gd name="adj" fmla="val 29287"/>
            </a:avLst>
          </a:prstGeom>
          <a:noFill/>
          <a:ln w="9525">
            <a:noFill/>
            <a:round/>
            <a:headEnd/>
            <a:tailEnd/>
          </a:ln>
          <a:effectLst/>
        </p:spPr>
        <p:txBody>
          <a:bodyPr lIns="121838" tIns="60920" rIns="121838" bIns="60920"/>
          <a:lstStyle/>
          <a:p>
            <a:pPr defTabSz="1219200">
              <a:lnSpc>
                <a:spcPct val="100000"/>
              </a:lnSpc>
              <a:spcBef>
                <a:spcPct val="0"/>
              </a:spcBef>
              <a:buClrTx/>
              <a:defRPr/>
            </a:pPr>
            <a:r>
              <a:rPr lang="en-US" sz="1000" dirty="0">
                <a:effectLst>
                  <a:outerShdw blurRad="38100" dist="38100" dir="2700000" algn="tl">
                    <a:srgbClr val="C0C0C0"/>
                  </a:outerShdw>
                </a:effectLst>
                <a:cs typeface="Arial" charset="0"/>
              </a:rPr>
              <a:t>SAP</a:t>
            </a:r>
          </a:p>
        </p:txBody>
      </p:sp>
      <p:sp>
        <p:nvSpPr>
          <p:cNvPr id="85" name="Line 29"/>
          <p:cNvSpPr>
            <a:spLocks noChangeShapeType="1"/>
          </p:cNvSpPr>
          <p:nvPr/>
        </p:nvSpPr>
        <p:spPr bwMode="auto">
          <a:xfrm>
            <a:off x="2957513" y="2678113"/>
            <a:ext cx="1327150" cy="714375"/>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6" name="Line 30"/>
          <p:cNvSpPr>
            <a:spLocks noChangeShapeType="1"/>
          </p:cNvSpPr>
          <p:nvPr/>
        </p:nvSpPr>
        <p:spPr bwMode="auto">
          <a:xfrm>
            <a:off x="2935288" y="2844800"/>
            <a:ext cx="1325562" cy="582613"/>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7" name="Line 31"/>
          <p:cNvSpPr>
            <a:spLocks noChangeShapeType="1"/>
          </p:cNvSpPr>
          <p:nvPr/>
        </p:nvSpPr>
        <p:spPr bwMode="auto">
          <a:xfrm>
            <a:off x="4111625" y="2519363"/>
            <a:ext cx="366713" cy="749300"/>
          </a:xfrm>
          <a:prstGeom prst="line">
            <a:avLst/>
          </a:prstGeom>
          <a:noFill/>
          <a:ln w="28575">
            <a:solidFill>
              <a:schemeClr val="accent1"/>
            </a:solidFill>
            <a:prstDash val="dash"/>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8" name="Line 32"/>
          <p:cNvSpPr>
            <a:spLocks noChangeShapeType="1"/>
          </p:cNvSpPr>
          <p:nvPr/>
        </p:nvSpPr>
        <p:spPr bwMode="auto">
          <a:xfrm>
            <a:off x="3948113" y="2527300"/>
            <a:ext cx="500062" cy="766763"/>
          </a:xfrm>
          <a:prstGeom prst="line">
            <a:avLst/>
          </a:prstGeom>
          <a:noFill/>
          <a:ln w="28575">
            <a:solidFill>
              <a:schemeClr val="accent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89" name="Line 33"/>
          <p:cNvSpPr>
            <a:spLocks noChangeShapeType="1"/>
          </p:cNvSpPr>
          <p:nvPr/>
        </p:nvSpPr>
        <p:spPr bwMode="auto">
          <a:xfrm flipH="1" flipV="1">
            <a:off x="2528888" y="3068638"/>
            <a:ext cx="1616075" cy="446087"/>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grpSp>
        <p:nvGrpSpPr>
          <p:cNvPr id="1063987" name="Group 34"/>
          <p:cNvGrpSpPr>
            <a:grpSpLocks/>
          </p:cNvGrpSpPr>
          <p:nvPr/>
        </p:nvGrpSpPr>
        <p:grpSpPr bwMode="auto">
          <a:xfrm>
            <a:off x="4570413" y="4071938"/>
            <a:ext cx="127000" cy="446087"/>
            <a:chOff x="5922689" y="2744"/>
            <a:chExt cx="148546" cy="489"/>
          </a:xfrm>
        </p:grpSpPr>
        <p:sp>
          <p:nvSpPr>
            <p:cNvPr id="57" name="Line 35"/>
            <p:cNvSpPr>
              <a:spLocks noChangeShapeType="1"/>
            </p:cNvSpPr>
            <p:nvPr/>
          </p:nvSpPr>
          <p:spPr bwMode="auto">
            <a:xfrm>
              <a:off x="5922689" y="2774"/>
              <a:ext cx="0" cy="461"/>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58" name="Line 36"/>
            <p:cNvSpPr>
              <a:spLocks noChangeShapeType="1"/>
            </p:cNvSpPr>
            <p:nvPr/>
          </p:nvSpPr>
          <p:spPr bwMode="auto">
            <a:xfrm flipH="1" flipV="1">
              <a:off x="6071235" y="2746"/>
              <a:ext cx="0" cy="451"/>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grpSp>
      <p:grpSp>
        <p:nvGrpSpPr>
          <p:cNvPr id="1063990" name="Group 102"/>
          <p:cNvGrpSpPr>
            <a:grpSpLocks/>
          </p:cNvGrpSpPr>
          <p:nvPr/>
        </p:nvGrpSpPr>
        <p:grpSpPr bwMode="auto">
          <a:xfrm>
            <a:off x="847725" y="5376863"/>
            <a:ext cx="401638" cy="442912"/>
            <a:chOff x="416341" y="5115025"/>
            <a:chExt cx="402162" cy="442103"/>
          </a:xfrm>
        </p:grpSpPr>
        <p:sp>
          <p:nvSpPr>
            <p:cNvPr id="98" name="Oval 42"/>
            <p:cNvSpPr>
              <a:spLocks noChangeArrowheads="1"/>
            </p:cNvSpPr>
            <p:nvPr/>
          </p:nvSpPr>
          <p:spPr bwMode="auto">
            <a:xfrm>
              <a:off x="460073" y="5163425"/>
              <a:ext cx="269065" cy="284077"/>
            </a:xfrm>
            <a:prstGeom prst="ellipse">
              <a:avLst/>
            </a:prstGeom>
            <a:solidFill>
              <a:schemeClr val="bg1">
                <a:lumMod val="75000"/>
              </a:schemeClr>
            </a:soli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lIns="92075" tIns="46038" rIns="92075" bIns="46038" anchor="ctr">
              <a:spAutoFit/>
            </a:bodyPr>
            <a:lstStyle/>
            <a:p>
              <a:pPr eaLnBrk="0" hangingPunct="0">
                <a:lnSpc>
                  <a:spcPct val="115000"/>
                </a:lnSpc>
                <a:spcBef>
                  <a:spcPct val="0"/>
                </a:spcBef>
                <a:buSzPct val="115000"/>
              </a:pPr>
              <a:endParaRPr lang="en-US" sz="2000">
                <a:effectLst>
                  <a:outerShdw blurRad="38100" dist="38100" dir="2700000" algn="tl">
                    <a:srgbClr val="C0C0C0"/>
                  </a:outerShdw>
                </a:effectLst>
                <a:cs typeface="Arial" charset="0"/>
              </a:endParaRPr>
            </a:p>
          </p:txBody>
        </p:sp>
        <p:sp>
          <p:nvSpPr>
            <p:cNvPr id="1063994" name="Text Box 46"/>
            <p:cNvSpPr txBox="1">
              <a:spLocks noChangeArrowheads="1"/>
            </p:cNvSpPr>
            <p:nvPr/>
          </p:nvSpPr>
          <p:spPr bwMode="auto">
            <a:xfrm>
              <a:off x="427468" y="5168901"/>
              <a:ext cx="311556" cy="339104"/>
            </a:xfrm>
            <a:prstGeom prst="rect">
              <a:avLst/>
            </a:prstGeom>
            <a:noFill/>
            <a:ln w="9525">
              <a:noFill/>
              <a:miter lim="800000"/>
              <a:headEnd/>
              <a:tailEnd/>
            </a:ln>
          </p:spPr>
          <p:txBody>
            <a:bodyPr wrap="none" lIns="92075" tIns="46038" rIns="92075" bIns="46038">
              <a:spAutoFit/>
            </a:bodyPr>
            <a:lstStyle/>
            <a:p>
              <a:r>
                <a:rPr lang="en-US" sz="1800">
                  <a:cs typeface="Arial" charset="0"/>
                </a:rPr>
                <a:t>2</a:t>
              </a:r>
            </a:p>
          </p:txBody>
        </p:sp>
      </p:grpSp>
      <p:grpSp>
        <p:nvGrpSpPr>
          <p:cNvPr id="1063995" name="Group 101"/>
          <p:cNvGrpSpPr>
            <a:grpSpLocks/>
          </p:cNvGrpSpPr>
          <p:nvPr/>
        </p:nvGrpSpPr>
        <p:grpSpPr bwMode="auto">
          <a:xfrm>
            <a:off x="847725" y="5029200"/>
            <a:ext cx="401638" cy="442913"/>
            <a:chOff x="425866" y="4734025"/>
            <a:chExt cx="402162" cy="442103"/>
          </a:xfrm>
        </p:grpSpPr>
        <p:sp>
          <p:nvSpPr>
            <p:cNvPr id="100" name="Oval 42"/>
            <p:cNvSpPr>
              <a:spLocks noChangeArrowheads="1"/>
            </p:cNvSpPr>
            <p:nvPr/>
          </p:nvSpPr>
          <p:spPr bwMode="auto">
            <a:xfrm>
              <a:off x="469598" y="4782198"/>
              <a:ext cx="269065" cy="284078"/>
            </a:xfrm>
            <a:prstGeom prst="ellipse">
              <a:avLst/>
            </a:prstGeom>
            <a:solidFill>
              <a:schemeClr val="bg1">
                <a:lumMod val="75000"/>
              </a:schemeClr>
            </a:soli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lIns="92075" tIns="46038" rIns="92075" bIns="46038" anchor="ctr">
              <a:spAutoFit/>
            </a:bodyPr>
            <a:lstStyle/>
            <a:p>
              <a:pPr eaLnBrk="0" hangingPunct="0">
                <a:lnSpc>
                  <a:spcPct val="115000"/>
                </a:lnSpc>
                <a:spcBef>
                  <a:spcPct val="0"/>
                </a:spcBef>
                <a:buSzPct val="115000"/>
              </a:pPr>
              <a:endParaRPr lang="en-US" sz="2000">
                <a:effectLst>
                  <a:outerShdw blurRad="38100" dist="38100" dir="2700000" algn="tl">
                    <a:srgbClr val="C0C0C0"/>
                  </a:outerShdw>
                </a:effectLst>
                <a:cs typeface="Arial" charset="0"/>
              </a:endParaRPr>
            </a:p>
          </p:txBody>
        </p:sp>
        <p:sp>
          <p:nvSpPr>
            <p:cNvPr id="1063999" name="Text Box 46"/>
            <p:cNvSpPr txBox="1">
              <a:spLocks noChangeArrowheads="1"/>
            </p:cNvSpPr>
            <p:nvPr/>
          </p:nvSpPr>
          <p:spPr bwMode="auto">
            <a:xfrm>
              <a:off x="436993" y="4787901"/>
              <a:ext cx="311556" cy="339104"/>
            </a:xfrm>
            <a:prstGeom prst="rect">
              <a:avLst/>
            </a:prstGeom>
            <a:noFill/>
            <a:ln w="9525">
              <a:noFill/>
              <a:miter lim="800000"/>
              <a:headEnd/>
              <a:tailEnd/>
            </a:ln>
          </p:spPr>
          <p:txBody>
            <a:bodyPr wrap="none" lIns="92075" tIns="46038" rIns="92075" bIns="46038">
              <a:spAutoFit/>
            </a:bodyPr>
            <a:lstStyle/>
            <a:p>
              <a:r>
                <a:rPr lang="en-US" sz="1800">
                  <a:cs typeface="Arial" charset="0"/>
                </a:rPr>
                <a:t>3</a:t>
              </a:r>
            </a:p>
          </p:txBody>
        </p:sp>
      </p:grpSp>
      <p:grpSp>
        <p:nvGrpSpPr>
          <p:cNvPr id="1064000" name="Group 64"/>
          <p:cNvGrpSpPr>
            <a:grpSpLocks/>
          </p:cNvGrpSpPr>
          <p:nvPr/>
        </p:nvGrpSpPr>
        <p:grpSpPr bwMode="auto">
          <a:xfrm>
            <a:off x="7886700" y="117475"/>
            <a:ext cx="1144588" cy="838200"/>
            <a:chOff x="3128" y="1082"/>
            <a:chExt cx="721" cy="528"/>
          </a:xfrm>
        </p:grpSpPr>
        <p:sp>
          <p:nvSpPr>
            <p:cNvPr id="111" name="Freeform 110"/>
            <p:cNvSpPr>
              <a:spLocks noChangeArrowheads="1"/>
            </p:cNvSpPr>
            <p:nvPr/>
          </p:nvSpPr>
          <p:spPr bwMode="auto">
            <a:xfrm rot="16200000" flipH="1">
              <a:off x="3232" y="1336"/>
              <a:ext cx="117" cy="234"/>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2" name="Freeform 86"/>
            <p:cNvSpPr>
              <a:spLocks noChangeArrowheads="1"/>
            </p:cNvSpPr>
            <p:nvPr/>
          </p:nvSpPr>
          <p:spPr bwMode="auto">
            <a:xfrm rot="-5400000">
              <a:off x="3233" y="1104"/>
              <a:ext cx="117" cy="234"/>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3" name="Freeform 87"/>
            <p:cNvSpPr>
              <a:spLocks noChangeArrowheads="1"/>
            </p:cNvSpPr>
            <p:nvPr/>
          </p:nvSpPr>
          <p:spPr bwMode="auto">
            <a:xfrm flipH="1">
              <a:off x="3128" y="1260"/>
              <a:ext cx="108" cy="153"/>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4" name="Freeform 85"/>
            <p:cNvSpPr>
              <a:spLocks noChangeArrowheads="1"/>
            </p:cNvSpPr>
            <p:nvPr/>
          </p:nvSpPr>
          <p:spPr bwMode="auto">
            <a:xfrm>
              <a:off x="3349" y="1253"/>
              <a:ext cx="102" cy="166"/>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pic>
          <p:nvPicPr>
            <p:cNvPr id="1064005" name="Picture 12" descr="red"/>
            <p:cNvPicPr>
              <a:picLocks noChangeAspect="1" noChangeArrowheads="1"/>
            </p:cNvPicPr>
            <p:nvPr/>
          </p:nvPicPr>
          <p:blipFill>
            <a:blip r:embed="rId6" cstate="print"/>
            <a:srcRect/>
            <a:stretch>
              <a:fillRect/>
            </a:stretch>
          </p:blipFill>
          <p:spPr bwMode="auto">
            <a:xfrm>
              <a:off x="3226" y="1264"/>
              <a:ext cx="138" cy="138"/>
            </a:xfrm>
            <a:prstGeom prst="rect">
              <a:avLst/>
            </a:prstGeom>
            <a:noFill/>
            <a:ln w="9525">
              <a:noFill/>
              <a:miter lim="800000"/>
              <a:headEnd/>
              <a:tailEnd/>
            </a:ln>
          </p:spPr>
        </p:pic>
        <p:sp>
          <p:nvSpPr>
            <p:cNvPr id="127" name="Freeform 126"/>
            <p:cNvSpPr>
              <a:spLocks noChangeArrowheads="1"/>
            </p:cNvSpPr>
            <p:nvPr/>
          </p:nvSpPr>
          <p:spPr bwMode="auto">
            <a:xfrm rot="5400000" flipH="1">
              <a:off x="3333" y="1105"/>
              <a:ext cx="526" cy="484"/>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000000"/>
                  </a:outerShdw>
                </a:effectLst>
                <a:cs typeface="Arial" charset="0"/>
              </a:endParaRPr>
            </a:p>
          </p:txBody>
        </p:sp>
        <p:sp>
          <p:nvSpPr>
            <p:cNvPr id="10" name="Text Box 64"/>
            <p:cNvSpPr txBox="1">
              <a:spLocks noChangeArrowheads="1"/>
            </p:cNvSpPr>
            <p:nvPr/>
          </p:nvSpPr>
          <p:spPr bwMode="auto">
            <a:xfrm rot="5400000">
              <a:off x="3521" y="1266"/>
              <a:ext cx="88" cy="227"/>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332" y="1102"/>
              <a:ext cx="525" cy="485"/>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64009" name="Text Box 2127"/>
            <p:cNvSpPr txBox="1">
              <a:spLocks noChangeArrowheads="1"/>
            </p:cNvSpPr>
            <p:nvPr/>
          </p:nvSpPr>
          <p:spPr bwMode="auto">
            <a:xfrm>
              <a:off x="3457" y="1279"/>
              <a:ext cx="226" cy="135"/>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800">
                  <a:ea typeface="MS PGothic" pitchFamily="34" charset="-128"/>
                </a:rPr>
                <a:t>AIA</a:t>
              </a:r>
            </a:p>
          </p:txBody>
        </p:sp>
        <p:sp>
          <p:nvSpPr>
            <p:cNvPr id="154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pic>
          <p:nvPicPr>
            <p:cNvPr id="1064011" name="Picture 2083" descr="Untitled-1"/>
            <p:cNvPicPr>
              <a:picLocks noChangeAspect="1" noChangeArrowheads="1"/>
            </p:cNvPicPr>
            <p:nvPr/>
          </p:nvPicPr>
          <p:blipFill>
            <a:blip r:embed="rId7" cstate="print"/>
            <a:srcRect/>
            <a:stretch>
              <a:fillRect/>
            </a:stretch>
          </p:blipFill>
          <p:spPr bwMode="auto">
            <a:xfrm>
              <a:off x="3690" y="1190"/>
              <a:ext cx="159" cy="97"/>
            </a:xfrm>
            <a:prstGeom prst="rect">
              <a:avLst/>
            </a:prstGeom>
            <a:noFill/>
            <a:ln w="9525">
              <a:noFill/>
              <a:miter lim="800000"/>
              <a:headEnd/>
              <a:tailEnd/>
            </a:ln>
          </p:spPr>
        </p:pic>
        <p:pic>
          <p:nvPicPr>
            <p:cNvPr id="1064012" name="Picture 2084" descr="Untitled-1"/>
            <p:cNvPicPr>
              <a:picLocks noChangeAspect="1" noChangeArrowheads="1"/>
            </p:cNvPicPr>
            <p:nvPr/>
          </p:nvPicPr>
          <p:blipFill>
            <a:blip r:embed="rId7" cstate="print">
              <a:lum bright="30000"/>
              <a:grayscl/>
            </a:blip>
            <a:srcRect/>
            <a:stretch>
              <a:fillRect/>
            </a:stretch>
          </p:blipFill>
          <p:spPr bwMode="auto">
            <a:xfrm>
              <a:off x="3690" y="1258"/>
              <a:ext cx="159" cy="98"/>
            </a:xfrm>
            <a:prstGeom prst="rect">
              <a:avLst/>
            </a:prstGeom>
            <a:noFill/>
            <a:ln w="9525">
              <a:noFill/>
              <a:miter lim="800000"/>
              <a:headEnd/>
              <a:tailEnd/>
            </a:ln>
          </p:spPr>
        </p:pic>
        <p:pic>
          <p:nvPicPr>
            <p:cNvPr id="1064013" name="Picture 2085" descr="Untitled-1"/>
            <p:cNvPicPr>
              <a:picLocks noChangeAspect="1" noChangeArrowheads="1"/>
            </p:cNvPicPr>
            <p:nvPr/>
          </p:nvPicPr>
          <p:blipFill>
            <a:blip r:embed="rId7" cstate="print"/>
            <a:srcRect/>
            <a:stretch>
              <a:fillRect/>
            </a:stretch>
          </p:blipFill>
          <p:spPr bwMode="auto">
            <a:xfrm>
              <a:off x="3690" y="1326"/>
              <a:ext cx="159" cy="97"/>
            </a:xfrm>
            <a:prstGeom prst="rect">
              <a:avLst/>
            </a:prstGeom>
            <a:noFill/>
            <a:ln w="9525">
              <a:noFill/>
              <a:miter lim="800000"/>
              <a:headEnd/>
              <a:tailEnd/>
            </a:ln>
          </p:spPr>
        </p:pic>
        <p:pic>
          <p:nvPicPr>
            <p:cNvPr id="1064014" name="Picture 2093" descr="Untitled-1"/>
            <p:cNvPicPr>
              <a:picLocks noChangeAspect="1" noChangeArrowheads="1"/>
            </p:cNvPicPr>
            <p:nvPr/>
          </p:nvPicPr>
          <p:blipFill>
            <a:blip r:embed="rId7" cstate="print">
              <a:lum bright="30000"/>
              <a:grayscl/>
            </a:blip>
            <a:srcRect/>
            <a:stretch>
              <a:fillRect/>
            </a:stretch>
          </p:blipFill>
          <p:spPr bwMode="auto">
            <a:xfrm>
              <a:off x="3690" y="1396"/>
              <a:ext cx="159" cy="97"/>
            </a:xfrm>
            <a:prstGeom prst="rect">
              <a:avLst/>
            </a:prstGeom>
            <a:noFill/>
            <a:ln w="9525">
              <a:noFill/>
              <a:miter lim="800000"/>
              <a:headEnd/>
              <a:tailEnd/>
            </a:ln>
          </p:spPr>
        </p:pic>
        <p:pic>
          <p:nvPicPr>
            <p:cNvPr id="1064015" name="Picture 2094" descr="Untitled-1"/>
            <p:cNvPicPr>
              <a:picLocks noChangeAspect="1" noChangeArrowheads="1"/>
            </p:cNvPicPr>
            <p:nvPr/>
          </p:nvPicPr>
          <p:blipFill>
            <a:blip r:embed="rId7" cstate="print"/>
            <a:srcRect/>
            <a:stretch>
              <a:fillRect/>
            </a:stretch>
          </p:blipFill>
          <p:spPr bwMode="auto">
            <a:xfrm>
              <a:off x="3690" y="1464"/>
              <a:ext cx="159" cy="97"/>
            </a:xfrm>
            <a:prstGeom prst="rect">
              <a:avLst/>
            </a:prstGeom>
            <a:noFill/>
            <a:ln w="9525">
              <a:noFill/>
              <a:miter lim="800000"/>
              <a:headEnd/>
              <a:tailEnd/>
            </a:ln>
          </p:spPr>
        </p:pic>
        <p:sp>
          <p:nvSpPr>
            <p:cNvPr id="1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 name="Picture 20" descr="redcylinder.png"/>
          <p:cNvPicPr>
            <a:picLocks noChangeAspect="1"/>
          </p:cNvPicPr>
          <p:nvPr/>
        </p:nvPicPr>
        <p:blipFill>
          <a:blip r:embed="rId3" cstate="email">
            <a:duotone>
              <a:prstClr val="black"/>
              <a:srgbClr val="0066CC">
                <a:tint val="45000"/>
                <a:satMod val="400000"/>
              </a:srgbClr>
            </a:duotone>
          </a:blip>
          <a:stretch>
            <a:fillRect/>
          </a:stretch>
        </p:blipFill>
        <p:spPr bwMode="auto">
          <a:xfrm>
            <a:off x="2829798" y="2382545"/>
            <a:ext cx="1780302" cy="1303630"/>
          </a:xfrm>
          <a:prstGeom prst="rect">
            <a:avLst/>
          </a:prstGeom>
        </p:spPr>
      </p:pic>
      <p:sp>
        <p:nvSpPr>
          <p:cNvPr id="22530" name="Footer Placeholder 1"/>
          <p:cNvSpPr txBox="1">
            <a:spLocks noGrp="1"/>
          </p:cNvSpPr>
          <p:nvPr/>
        </p:nvSpPr>
        <p:spPr bwMode="auto">
          <a:xfrm>
            <a:off x="152400"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2009 Oracle Corporation</a:t>
            </a:r>
          </a:p>
        </p:txBody>
      </p:sp>
      <p:sp>
        <p:nvSpPr>
          <p:cNvPr id="1065988" name="Rectangle 2"/>
          <p:cNvSpPr>
            <a:spLocks noChangeArrowheads="1"/>
          </p:cNvSpPr>
          <p:nvPr/>
        </p:nvSpPr>
        <p:spPr bwMode="auto">
          <a:xfrm>
            <a:off x="866775" y="103188"/>
            <a:ext cx="7642225" cy="646112"/>
          </a:xfrm>
          <a:prstGeom prst="rect">
            <a:avLst/>
          </a:prstGeom>
          <a:noFill/>
          <a:ln w="9525">
            <a:noFill/>
            <a:miter lim="800000"/>
            <a:headEnd/>
            <a:tailEnd/>
          </a:ln>
        </p:spPr>
        <p:txBody>
          <a:bodyPr lIns="0" tIns="0" rIns="0" bIns="0" anchor="ctr"/>
          <a:lstStyle/>
          <a:p>
            <a:pPr algn="l">
              <a:lnSpc>
                <a:spcPct val="100000"/>
              </a:lnSpc>
              <a:spcBef>
                <a:spcPct val="0"/>
              </a:spcBef>
              <a:buClrTx/>
            </a:pPr>
            <a:r>
              <a:rPr lang="en-US" sz="2400" u="sng">
                <a:cs typeface="Arial" charset="0"/>
              </a:rPr>
              <a:t>Push Mode</a:t>
            </a:r>
            <a:r>
              <a:rPr lang="en-US" sz="2400">
                <a:cs typeface="Arial" charset="0"/>
              </a:rPr>
              <a:t>: MDM for Product Data</a:t>
            </a:r>
            <a:endParaRPr lang="en-US" sz="2400">
              <a:solidFill>
                <a:schemeClr val="accent1"/>
              </a:solidFill>
              <a:cs typeface="Arial" charset="0"/>
            </a:endParaRPr>
          </a:p>
        </p:txBody>
      </p:sp>
      <p:sp>
        <p:nvSpPr>
          <p:cNvPr id="1065989" name="Oval 4"/>
          <p:cNvSpPr>
            <a:spLocks noChangeArrowheads="1"/>
          </p:cNvSpPr>
          <p:nvPr/>
        </p:nvSpPr>
        <p:spPr bwMode="auto">
          <a:xfrm>
            <a:off x="2949575" y="2420938"/>
            <a:ext cx="1612900" cy="1116012"/>
          </a:xfrm>
          <a:prstGeom prst="ellipse">
            <a:avLst/>
          </a:prstGeom>
          <a:noFill/>
          <a:ln w="3175" algn="ctr">
            <a:noFill/>
            <a:round/>
            <a:headEnd/>
            <a:tailEnd/>
          </a:ln>
        </p:spPr>
        <p:txBody>
          <a:bodyPr wrap="none" lIns="23986" tIns="60920" rIns="121838" bIns="60920"/>
          <a:lstStyle/>
          <a:p>
            <a:pPr algn="l" defTabSz="1219200" eaLnBrk="0" hangingPunct="0">
              <a:lnSpc>
                <a:spcPct val="100000"/>
              </a:lnSpc>
              <a:spcBef>
                <a:spcPct val="0"/>
              </a:spcBef>
              <a:buClrTx/>
            </a:pPr>
            <a:r>
              <a:rPr lang="en-US" altLang="en-US" i="1">
                <a:solidFill>
                  <a:schemeClr val="bg1"/>
                </a:solidFill>
                <a:cs typeface="Arial" charset="0"/>
              </a:rPr>
              <a:t>Item BO / EBS</a:t>
            </a:r>
          </a:p>
          <a:p>
            <a:pPr algn="l" defTabSz="1219200" eaLnBrk="0" hangingPunct="0">
              <a:lnSpc>
                <a:spcPct val="100000"/>
              </a:lnSpc>
              <a:spcBef>
                <a:spcPct val="0"/>
              </a:spcBef>
              <a:buClrTx/>
            </a:pPr>
            <a:r>
              <a:rPr lang="en-US" i="1">
                <a:solidFill>
                  <a:schemeClr val="bg1"/>
                </a:solidFill>
                <a:cs typeface="Arial" charset="0"/>
              </a:rPr>
              <a:t>Bombed / EBS</a:t>
            </a:r>
            <a:endParaRPr lang="en-US">
              <a:solidFill>
                <a:schemeClr val="bg1"/>
              </a:solidFill>
              <a:cs typeface="Arial" charset="0"/>
            </a:endParaRPr>
          </a:p>
        </p:txBody>
      </p:sp>
      <p:pic>
        <p:nvPicPr>
          <p:cNvPr id="1065990" name="Picture 5"/>
          <p:cNvPicPr>
            <a:picLocks noChangeAspect="1" noChangeArrowheads="1"/>
          </p:cNvPicPr>
          <p:nvPr/>
        </p:nvPicPr>
        <p:blipFill>
          <a:blip r:embed="rId4" cstate="print"/>
          <a:srcRect/>
          <a:stretch>
            <a:fillRect/>
          </a:stretch>
        </p:blipFill>
        <p:spPr bwMode="auto">
          <a:xfrm>
            <a:off x="3505200" y="3038475"/>
            <a:ext cx="419100" cy="301625"/>
          </a:xfrm>
          <a:prstGeom prst="rect">
            <a:avLst/>
          </a:prstGeom>
          <a:noFill/>
          <a:ln w="9525">
            <a:noFill/>
            <a:miter lim="800000"/>
            <a:headEnd/>
            <a:tailEnd/>
          </a:ln>
        </p:spPr>
      </p:pic>
      <p:grpSp>
        <p:nvGrpSpPr>
          <p:cNvPr id="1065991" name="AutoShape 6"/>
          <p:cNvGrpSpPr>
            <a:grpSpLocks/>
          </p:cNvGrpSpPr>
          <p:nvPr/>
        </p:nvGrpSpPr>
        <p:grpSpPr bwMode="auto">
          <a:xfrm>
            <a:off x="401638" y="2255838"/>
            <a:ext cx="1298575" cy="1262062"/>
            <a:chOff x="253" y="1421"/>
            <a:chExt cx="818" cy="795"/>
          </a:xfrm>
        </p:grpSpPr>
        <p:pic>
          <p:nvPicPr>
            <p:cNvPr id="1065992" name="AutoShape 6"/>
            <p:cNvPicPr>
              <a:picLocks noChangeArrowheads="1"/>
            </p:cNvPicPr>
            <p:nvPr/>
          </p:nvPicPr>
          <p:blipFill>
            <a:blip r:embed="rId5" cstate="print"/>
            <a:srcRect/>
            <a:stretch>
              <a:fillRect/>
            </a:stretch>
          </p:blipFill>
          <p:spPr bwMode="gray">
            <a:xfrm>
              <a:off x="253" y="1421"/>
              <a:ext cx="818" cy="795"/>
            </a:xfrm>
            <a:prstGeom prst="rect">
              <a:avLst/>
            </a:prstGeom>
            <a:noFill/>
            <a:ln w="9525">
              <a:noFill/>
              <a:miter lim="800000"/>
              <a:headEnd/>
              <a:tailEnd/>
            </a:ln>
          </p:spPr>
        </p:pic>
        <p:sp>
          <p:nvSpPr>
            <p:cNvPr id="21512" name="Text Box 8"/>
            <p:cNvSpPr txBox="1">
              <a:spLocks noChangeArrowheads="1"/>
            </p:cNvSpPr>
            <p:nvPr/>
          </p:nvSpPr>
          <p:spPr bwMode="auto">
            <a:xfrm>
              <a:off x="292" y="1626"/>
              <a:ext cx="746" cy="452"/>
            </a:xfrm>
            <a:prstGeom prst="rect">
              <a:avLst/>
            </a:prstGeom>
            <a:noFill/>
            <a:ln w="9525">
              <a:noFill/>
              <a:miter lim="800000"/>
              <a:headEnd/>
              <a:tailEnd/>
            </a:ln>
            <a:effectLst>
              <a:outerShdw dist="35921" dir="2700000" algn="ctr" rotWithShape="0">
                <a:srgbClr val="000000"/>
              </a:outerShdw>
            </a:effectLst>
          </p:spPr>
          <p:txBody>
            <a:bodyPr wrap="none" lIns="91423" tIns="45712" rIns="91423" bIns="45712" anchor="ctr"/>
            <a:lstStyle/>
            <a:p>
              <a:pPr eaLnBrk="0" hangingPunct="0">
                <a:lnSpc>
                  <a:spcPct val="100000"/>
                </a:lnSpc>
                <a:spcBef>
                  <a:spcPct val="0"/>
                </a:spcBef>
                <a:buClrTx/>
                <a:defRPr/>
              </a:pPr>
              <a:r>
                <a:rPr lang="en-US" sz="1400" dirty="0">
                  <a:solidFill>
                    <a:schemeClr val="bg1"/>
                  </a:solidFill>
                  <a:effectLst>
                    <a:outerShdw blurRad="38100" dist="38100" dir="2700000" algn="tl">
                      <a:srgbClr val="C0C0C0"/>
                    </a:outerShdw>
                  </a:effectLst>
                  <a:cs typeface="Arial" charset="0"/>
                </a:rPr>
                <a:t>Product</a:t>
              </a:r>
            </a:p>
            <a:p>
              <a:pPr eaLnBrk="0" hangingPunct="0">
                <a:lnSpc>
                  <a:spcPct val="100000"/>
                </a:lnSpc>
                <a:spcBef>
                  <a:spcPct val="0"/>
                </a:spcBef>
                <a:buClrTx/>
                <a:defRPr/>
              </a:pPr>
              <a:r>
                <a:rPr lang="en-US" sz="1400" dirty="0">
                  <a:solidFill>
                    <a:schemeClr val="bg1"/>
                  </a:solidFill>
                  <a:effectLst>
                    <a:outerShdw blurRad="38100" dist="38100" dir="2700000" algn="tl">
                      <a:srgbClr val="C0C0C0"/>
                    </a:outerShdw>
                  </a:effectLst>
                  <a:cs typeface="Arial" charset="0"/>
                </a:rPr>
                <a:t>Hub</a:t>
              </a:r>
            </a:p>
          </p:txBody>
        </p:sp>
      </p:grpSp>
      <p:sp>
        <p:nvSpPr>
          <p:cNvPr id="2660359" name="AutoShape 7"/>
          <p:cNvSpPr>
            <a:spLocks noChangeArrowheads="1"/>
          </p:cNvSpPr>
          <p:nvPr/>
        </p:nvSpPr>
        <p:spPr bwMode="gray">
          <a:xfrm flipH="1">
            <a:off x="4787900" y="3273425"/>
            <a:ext cx="995363" cy="928688"/>
          </a:xfrm>
          <a:prstGeom prst="can">
            <a:avLst>
              <a:gd name="adj" fmla="val 29287"/>
            </a:avLst>
          </a:prstGeom>
          <a:gradFill flip="none" rotWithShape="1">
            <a:gsLst>
              <a:gs pos="0">
                <a:srgbClr val="386288">
                  <a:shade val="30000"/>
                  <a:satMod val="115000"/>
                </a:srgbClr>
              </a:gs>
              <a:gs pos="50000">
                <a:srgbClr val="386288">
                  <a:shade val="67500"/>
                  <a:satMod val="115000"/>
                </a:srgbClr>
              </a:gs>
              <a:gs pos="100000">
                <a:srgbClr val="386288">
                  <a:shade val="100000"/>
                  <a:satMod val="115000"/>
                </a:srgbClr>
              </a:gs>
            </a:gsLst>
            <a:lin ang="5400000" scaled="1"/>
            <a:tileRect/>
          </a:gra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defRPr/>
            </a:pPr>
            <a:r>
              <a:rPr lang="en-US" sz="1400" dirty="0">
                <a:solidFill>
                  <a:schemeClr val="bg1"/>
                </a:solidFill>
                <a:effectLst>
                  <a:outerShdw blurRad="38100" dist="38100" dir="2700000" algn="tl">
                    <a:srgbClr val="000000"/>
                  </a:outerShdw>
                </a:effectLst>
              </a:rPr>
              <a:t>EBS</a:t>
            </a:r>
          </a:p>
        </p:txBody>
      </p:sp>
      <p:sp>
        <p:nvSpPr>
          <p:cNvPr id="1065995" name="Text Box 8"/>
          <p:cNvSpPr txBox="1">
            <a:spLocks noChangeArrowheads="1"/>
          </p:cNvSpPr>
          <p:nvPr/>
        </p:nvSpPr>
        <p:spPr bwMode="auto">
          <a:xfrm>
            <a:off x="6148388" y="1657350"/>
            <a:ext cx="2806700" cy="3863975"/>
          </a:xfrm>
          <a:prstGeom prst="rect">
            <a:avLst/>
          </a:prstGeom>
          <a:noFill/>
          <a:ln w="9525">
            <a:noFill/>
            <a:miter lim="800000"/>
            <a:headEnd/>
            <a:tailEnd/>
          </a:ln>
        </p:spPr>
        <p:txBody>
          <a:bodyPr lIns="0" tIns="0" rIns="0" bIns="0"/>
          <a:lstStyle/>
          <a:p>
            <a:pPr marL="227013" indent="-227013" algn="l">
              <a:lnSpc>
                <a:spcPct val="100000"/>
              </a:lnSpc>
              <a:spcBef>
                <a:spcPct val="30000"/>
              </a:spcBef>
              <a:buFontTx/>
              <a:buChar char="•"/>
            </a:pPr>
            <a:r>
              <a:rPr lang="en-US" sz="2000" b="0">
                <a:cs typeface="Arial" charset="0"/>
              </a:rPr>
              <a:t>Import &amp; Synchronization</a:t>
            </a:r>
          </a:p>
          <a:p>
            <a:pPr marL="227013" indent="-227013" algn="l">
              <a:lnSpc>
                <a:spcPct val="100000"/>
              </a:lnSpc>
              <a:spcBef>
                <a:spcPct val="30000"/>
              </a:spcBef>
              <a:buFontTx/>
              <a:buChar char="•"/>
            </a:pPr>
            <a:r>
              <a:rPr lang="en-US" sz="2000" b="0">
                <a:cs typeface="Arial" charset="0"/>
              </a:rPr>
              <a:t>Product Data Quality Management</a:t>
            </a:r>
          </a:p>
          <a:p>
            <a:pPr marL="227013" indent="-227013" algn="l">
              <a:lnSpc>
                <a:spcPct val="100000"/>
              </a:lnSpc>
              <a:spcBef>
                <a:spcPct val="30000"/>
              </a:spcBef>
              <a:buFontTx/>
              <a:buChar char="•"/>
            </a:pPr>
            <a:r>
              <a:rPr lang="en-US" sz="2000" b="0">
                <a:cs typeface="Arial" charset="0"/>
              </a:rPr>
              <a:t>Catalog Administration &amp; Security</a:t>
            </a:r>
          </a:p>
          <a:p>
            <a:pPr marL="227013" indent="-227013" algn="l">
              <a:lnSpc>
                <a:spcPct val="100000"/>
              </a:lnSpc>
              <a:spcBef>
                <a:spcPct val="30000"/>
              </a:spcBef>
              <a:buFontTx/>
              <a:buChar char="•"/>
            </a:pPr>
            <a:r>
              <a:rPr lang="en-US" sz="2000" b="0">
                <a:cs typeface="Arial" charset="0"/>
              </a:rPr>
              <a:t>Syndication &amp; Publication</a:t>
            </a:r>
          </a:p>
          <a:p>
            <a:pPr marL="227013" indent="-227013" algn="l">
              <a:lnSpc>
                <a:spcPct val="100000"/>
              </a:lnSpc>
              <a:spcBef>
                <a:spcPct val="30000"/>
              </a:spcBef>
              <a:buFontTx/>
              <a:buChar char="•"/>
            </a:pPr>
            <a:r>
              <a:rPr lang="en-US" sz="2000" b="0">
                <a:cs typeface="Arial" charset="0"/>
              </a:rPr>
              <a:t>Access &amp; Search</a:t>
            </a:r>
          </a:p>
        </p:txBody>
      </p:sp>
      <p:sp>
        <p:nvSpPr>
          <p:cNvPr id="2660361" name="Line 9"/>
          <p:cNvSpPr>
            <a:spLocks noChangeShapeType="1"/>
          </p:cNvSpPr>
          <p:nvPr/>
        </p:nvSpPr>
        <p:spPr bwMode="auto">
          <a:xfrm flipH="1">
            <a:off x="4067175" y="2084388"/>
            <a:ext cx="708025" cy="420687"/>
          </a:xfrm>
          <a:prstGeom prst="line">
            <a:avLst/>
          </a:prstGeom>
          <a:noFill/>
          <a:ln w="28575">
            <a:solidFill>
              <a:schemeClr val="tx1"/>
            </a:solidFill>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2660362" name="AutoShape 10"/>
          <p:cNvSpPr>
            <a:spLocks noChangeArrowheads="1"/>
          </p:cNvSpPr>
          <p:nvPr/>
        </p:nvSpPr>
        <p:spPr bwMode="gray">
          <a:xfrm>
            <a:off x="3200400" y="5140325"/>
            <a:ext cx="749300" cy="666750"/>
          </a:xfrm>
          <a:prstGeom prst="can">
            <a:avLst>
              <a:gd name="adj" fmla="val 29287"/>
            </a:avLst>
          </a:prstGeom>
          <a:gradFill flip="none" rotWithShape="1">
            <a:gsLst>
              <a:gs pos="0">
                <a:srgbClr val="536D5E">
                  <a:shade val="30000"/>
                  <a:satMod val="115000"/>
                </a:srgbClr>
              </a:gs>
              <a:gs pos="50000">
                <a:srgbClr val="536D5E">
                  <a:shade val="67500"/>
                  <a:satMod val="115000"/>
                </a:srgbClr>
              </a:gs>
              <a:gs pos="100000">
                <a:srgbClr val="536D5E">
                  <a:shade val="100000"/>
                  <a:satMod val="115000"/>
                </a:srgbClr>
              </a:gs>
            </a:gsLst>
            <a:lin ang="5400000" scaled="1"/>
            <a:tileRect/>
          </a:gra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defRPr/>
            </a:pPr>
            <a:r>
              <a:rPr lang="en-US" sz="1400" dirty="0">
                <a:solidFill>
                  <a:schemeClr val="bg1"/>
                </a:solidFill>
                <a:effectLst>
                  <a:outerShdw blurRad="38100" dist="38100" dir="2700000" algn="tl">
                    <a:srgbClr val="000000"/>
                  </a:outerShdw>
                </a:effectLst>
              </a:rPr>
              <a:t>Agile</a:t>
            </a:r>
          </a:p>
          <a:p>
            <a:pPr eaLnBrk="0" hangingPunct="0">
              <a:lnSpc>
                <a:spcPct val="100000"/>
              </a:lnSpc>
              <a:spcBef>
                <a:spcPct val="0"/>
              </a:spcBef>
              <a:buClrTx/>
              <a:defRPr/>
            </a:pPr>
            <a:r>
              <a:rPr lang="en-US" sz="1400" dirty="0">
                <a:solidFill>
                  <a:schemeClr val="bg1"/>
                </a:solidFill>
                <a:effectLst>
                  <a:outerShdw blurRad="38100" dist="38100" dir="2700000" algn="tl">
                    <a:srgbClr val="000000"/>
                  </a:outerShdw>
                </a:effectLst>
              </a:rPr>
              <a:t>(PLM)</a:t>
            </a:r>
          </a:p>
        </p:txBody>
      </p:sp>
      <p:sp>
        <p:nvSpPr>
          <p:cNvPr id="2660363" name="Line 11"/>
          <p:cNvSpPr>
            <a:spLocks noChangeShapeType="1"/>
          </p:cNvSpPr>
          <p:nvPr/>
        </p:nvSpPr>
        <p:spPr bwMode="auto">
          <a:xfrm flipV="1">
            <a:off x="3587750" y="3578225"/>
            <a:ext cx="3175" cy="1528763"/>
          </a:xfrm>
          <a:prstGeom prst="line">
            <a:avLst/>
          </a:prstGeom>
          <a:noFill/>
          <a:ln w="28575">
            <a:solidFill>
              <a:schemeClr val="tx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2660364" name="Line 12"/>
          <p:cNvSpPr>
            <a:spLocks noChangeShapeType="1"/>
          </p:cNvSpPr>
          <p:nvPr/>
        </p:nvSpPr>
        <p:spPr bwMode="auto">
          <a:xfrm flipH="1" flipV="1">
            <a:off x="4044950" y="3408363"/>
            <a:ext cx="739775" cy="409575"/>
          </a:xfrm>
          <a:prstGeom prst="line">
            <a:avLst/>
          </a:prstGeom>
          <a:noFill/>
          <a:ln w="28575">
            <a:solidFill>
              <a:schemeClr val="tx1"/>
            </a:solidFill>
            <a:round/>
            <a:headEnd type="triangle" w="med" len="med"/>
            <a:tailEn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2660365" name="Line 13"/>
          <p:cNvSpPr>
            <a:spLocks noChangeShapeType="1"/>
          </p:cNvSpPr>
          <p:nvPr/>
        </p:nvSpPr>
        <p:spPr bwMode="auto">
          <a:xfrm rot="5400000" flipH="1" flipV="1">
            <a:off x="2320926" y="2301875"/>
            <a:ext cx="0" cy="1139825"/>
          </a:xfrm>
          <a:prstGeom prst="line">
            <a:avLst/>
          </a:prstGeom>
          <a:noFill/>
          <a:ln w="28575">
            <a:solidFill>
              <a:schemeClr val="tx1"/>
            </a:solidFill>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2660366" name="Line 14"/>
          <p:cNvSpPr>
            <a:spLocks noChangeShapeType="1"/>
          </p:cNvSpPr>
          <p:nvPr/>
        </p:nvSpPr>
        <p:spPr bwMode="auto">
          <a:xfrm rot="16200000" flipV="1">
            <a:off x="2263775" y="2493963"/>
            <a:ext cx="0" cy="1193800"/>
          </a:xfrm>
          <a:prstGeom prst="line">
            <a:avLst/>
          </a:prstGeom>
          <a:noFill/>
          <a:ln w="28575">
            <a:solidFill>
              <a:schemeClr val="tx1"/>
            </a:solidFill>
            <a:prstDash val="dash"/>
            <a:round/>
            <a:headEnd/>
            <a:tailEnd type="triangle" w="med" len="med"/>
          </a:ln>
          <a:effectLst/>
        </p:spPr>
        <p:txBody>
          <a:bodyP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endParaRPr>
          </a:p>
        </p:txBody>
      </p:sp>
      <p:sp>
        <p:nvSpPr>
          <p:cNvPr id="2660367" name="AutoShape 15"/>
          <p:cNvSpPr>
            <a:spLocks noChangeArrowheads="1"/>
          </p:cNvSpPr>
          <p:nvPr/>
        </p:nvSpPr>
        <p:spPr bwMode="gray">
          <a:xfrm>
            <a:off x="4800600" y="1390650"/>
            <a:ext cx="966788" cy="1003300"/>
          </a:xfrm>
          <a:prstGeom prst="can">
            <a:avLst>
              <a:gd name="adj" fmla="val 30393"/>
            </a:avLst>
          </a:prstGeom>
          <a:gradFill flip="none" rotWithShape="1">
            <a:gsLst>
              <a:gs pos="0">
                <a:srgbClr val="386288">
                  <a:shade val="30000"/>
                  <a:satMod val="115000"/>
                </a:srgbClr>
              </a:gs>
              <a:gs pos="50000">
                <a:srgbClr val="386288">
                  <a:shade val="67500"/>
                  <a:satMod val="115000"/>
                </a:srgbClr>
              </a:gs>
              <a:gs pos="100000">
                <a:srgbClr val="386288">
                  <a:shade val="100000"/>
                  <a:satMod val="115000"/>
                </a:srgbClr>
              </a:gs>
            </a:gsLst>
            <a:lin ang="5400000" scaled="1"/>
            <a:tileRect/>
          </a:gra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defRPr/>
            </a:pPr>
            <a:r>
              <a:rPr lang="en-US" sz="1400" dirty="0">
                <a:solidFill>
                  <a:schemeClr val="bg1"/>
                </a:solidFill>
                <a:effectLst>
                  <a:outerShdw blurRad="38100" dist="38100" dir="2700000" algn="tl">
                    <a:srgbClr val="000000"/>
                  </a:outerShdw>
                </a:effectLst>
              </a:rPr>
              <a:t>Siebel</a:t>
            </a:r>
          </a:p>
        </p:txBody>
      </p:sp>
      <p:grpSp>
        <p:nvGrpSpPr>
          <p:cNvPr id="1066003" name="Group 19"/>
          <p:cNvGrpSpPr>
            <a:grpSpLocks/>
          </p:cNvGrpSpPr>
          <p:nvPr/>
        </p:nvGrpSpPr>
        <p:grpSpPr bwMode="auto">
          <a:xfrm>
            <a:off x="7899400" y="63500"/>
            <a:ext cx="1144588" cy="838200"/>
            <a:chOff x="3128" y="1082"/>
            <a:chExt cx="721" cy="528"/>
          </a:xfrm>
        </p:grpSpPr>
        <p:sp>
          <p:nvSpPr>
            <p:cNvPr id="111" name="Freeform 110"/>
            <p:cNvSpPr>
              <a:spLocks noChangeArrowheads="1"/>
            </p:cNvSpPr>
            <p:nvPr/>
          </p:nvSpPr>
          <p:spPr bwMode="auto">
            <a:xfrm rot="16200000" flipH="1">
              <a:off x="3232" y="1336"/>
              <a:ext cx="117" cy="234"/>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7" name="Freeform 86"/>
            <p:cNvSpPr>
              <a:spLocks noChangeArrowheads="1"/>
            </p:cNvSpPr>
            <p:nvPr/>
          </p:nvSpPr>
          <p:spPr bwMode="auto">
            <a:xfrm rot="-5400000">
              <a:off x="3233" y="1104"/>
              <a:ext cx="117" cy="234"/>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8" name="Freeform 87"/>
            <p:cNvSpPr>
              <a:spLocks noChangeArrowheads="1"/>
            </p:cNvSpPr>
            <p:nvPr/>
          </p:nvSpPr>
          <p:spPr bwMode="auto">
            <a:xfrm flipH="1">
              <a:off x="3128" y="1260"/>
              <a:ext cx="108" cy="153"/>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6" name="Freeform 85"/>
            <p:cNvSpPr>
              <a:spLocks noChangeArrowheads="1"/>
            </p:cNvSpPr>
            <p:nvPr/>
          </p:nvSpPr>
          <p:spPr bwMode="auto">
            <a:xfrm>
              <a:off x="3349" y="1253"/>
              <a:ext cx="102" cy="166"/>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pic>
          <p:nvPicPr>
            <p:cNvPr id="1066008" name="Picture 12" descr="red"/>
            <p:cNvPicPr>
              <a:picLocks noChangeAspect="1" noChangeArrowheads="1"/>
            </p:cNvPicPr>
            <p:nvPr/>
          </p:nvPicPr>
          <p:blipFill>
            <a:blip r:embed="rId6" cstate="print"/>
            <a:srcRect/>
            <a:stretch>
              <a:fillRect/>
            </a:stretch>
          </p:blipFill>
          <p:spPr bwMode="auto">
            <a:xfrm>
              <a:off x="3226" y="1264"/>
              <a:ext cx="138" cy="138"/>
            </a:xfrm>
            <a:prstGeom prst="rect">
              <a:avLst/>
            </a:prstGeom>
            <a:noFill/>
            <a:ln w="9525">
              <a:noFill/>
              <a:miter lim="800000"/>
              <a:headEnd/>
              <a:tailEnd/>
            </a:ln>
          </p:spPr>
        </p:pic>
        <p:sp>
          <p:nvSpPr>
            <p:cNvPr id="127" name="Freeform 126"/>
            <p:cNvSpPr>
              <a:spLocks noChangeArrowheads="1"/>
            </p:cNvSpPr>
            <p:nvPr/>
          </p:nvSpPr>
          <p:spPr bwMode="auto">
            <a:xfrm rot="5400000" flipH="1">
              <a:off x="3333" y="1105"/>
              <a:ext cx="526" cy="484"/>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000000"/>
                  </a:outerShdw>
                </a:effectLst>
                <a:cs typeface="Arial" charset="0"/>
              </a:endParaRPr>
            </a:p>
          </p:txBody>
        </p:sp>
        <p:sp>
          <p:nvSpPr>
            <p:cNvPr id="10" name="Text Box 64"/>
            <p:cNvSpPr txBox="1">
              <a:spLocks noChangeArrowheads="1"/>
            </p:cNvSpPr>
            <p:nvPr/>
          </p:nvSpPr>
          <p:spPr bwMode="auto">
            <a:xfrm rot="5400000">
              <a:off x="3521" y="1266"/>
              <a:ext cx="88" cy="227"/>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332" y="1102"/>
              <a:ext cx="525" cy="485"/>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66012" name="Text Box 2127"/>
            <p:cNvSpPr txBox="1">
              <a:spLocks noChangeArrowheads="1"/>
            </p:cNvSpPr>
            <p:nvPr/>
          </p:nvSpPr>
          <p:spPr bwMode="auto">
            <a:xfrm>
              <a:off x="3457" y="1279"/>
              <a:ext cx="226" cy="135"/>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800">
                  <a:ea typeface="MS PGothic" pitchFamily="34" charset="-128"/>
                </a:rPr>
                <a:t>AIA</a:t>
              </a:r>
            </a:p>
          </p:txBody>
        </p:sp>
        <p:sp>
          <p:nvSpPr>
            <p:cNvPr id="154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pic>
          <p:nvPicPr>
            <p:cNvPr id="1066014" name="Picture 2083" descr="Untitled-1"/>
            <p:cNvPicPr>
              <a:picLocks noChangeAspect="1" noChangeArrowheads="1"/>
            </p:cNvPicPr>
            <p:nvPr/>
          </p:nvPicPr>
          <p:blipFill>
            <a:blip r:embed="rId7" cstate="print"/>
            <a:srcRect/>
            <a:stretch>
              <a:fillRect/>
            </a:stretch>
          </p:blipFill>
          <p:spPr bwMode="auto">
            <a:xfrm>
              <a:off x="3690" y="1190"/>
              <a:ext cx="159" cy="97"/>
            </a:xfrm>
            <a:prstGeom prst="rect">
              <a:avLst/>
            </a:prstGeom>
            <a:noFill/>
            <a:ln w="9525">
              <a:noFill/>
              <a:miter lim="800000"/>
              <a:headEnd/>
              <a:tailEnd/>
            </a:ln>
          </p:spPr>
        </p:pic>
        <p:pic>
          <p:nvPicPr>
            <p:cNvPr id="1066015" name="Picture 2084" descr="Untitled-1"/>
            <p:cNvPicPr>
              <a:picLocks noChangeAspect="1" noChangeArrowheads="1"/>
            </p:cNvPicPr>
            <p:nvPr/>
          </p:nvPicPr>
          <p:blipFill>
            <a:blip r:embed="rId7" cstate="print">
              <a:lum bright="30000"/>
              <a:grayscl/>
            </a:blip>
            <a:srcRect/>
            <a:stretch>
              <a:fillRect/>
            </a:stretch>
          </p:blipFill>
          <p:spPr bwMode="auto">
            <a:xfrm>
              <a:off x="3690" y="1258"/>
              <a:ext cx="159" cy="98"/>
            </a:xfrm>
            <a:prstGeom prst="rect">
              <a:avLst/>
            </a:prstGeom>
            <a:noFill/>
            <a:ln w="9525">
              <a:noFill/>
              <a:miter lim="800000"/>
              <a:headEnd/>
              <a:tailEnd/>
            </a:ln>
          </p:spPr>
        </p:pic>
        <p:pic>
          <p:nvPicPr>
            <p:cNvPr id="1066016" name="Picture 2085" descr="Untitled-1"/>
            <p:cNvPicPr>
              <a:picLocks noChangeAspect="1" noChangeArrowheads="1"/>
            </p:cNvPicPr>
            <p:nvPr/>
          </p:nvPicPr>
          <p:blipFill>
            <a:blip r:embed="rId7" cstate="print"/>
            <a:srcRect/>
            <a:stretch>
              <a:fillRect/>
            </a:stretch>
          </p:blipFill>
          <p:spPr bwMode="auto">
            <a:xfrm>
              <a:off x="3690" y="1326"/>
              <a:ext cx="159" cy="97"/>
            </a:xfrm>
            <a:prstGeom prst="rect">
              <a:avLst/>
            </a:prstGeom>
            <a:noFill/>
            <a:ln w="9525">
              <a:noFill/>
              <a:miter lim="800000"/>
              <a:headEnd/>
              <a:tailEnd/>
            </a:ln>
          </p:spPr>
        </p:pic>
        <p:pic>
          <p:nvPicPr>
            <p:cNvPr id="1066017" name="Picture 2093" descr="Untitled-1"/>
            <p:cNvPicPr>
              <a:picLocks noChangeAspect="1" noChangeArrowheads="1"/>
            </p:cNvPicPr>
            <p:nvPr/>
          </p:nvPicPr>
          <p:blipFill>
            <a:blip r:embed="rId7" cstate="print">
              <a:lum bright="30000"/>
              <a:grayscl/>
            </a:blip>
            <a:srcRect/>
            <a:stretch>
              <a:fillRect/>
            </a:stretch>
          </p:blipFill>
          <p:spPr bwMode="auto">
            <a:xfrm>
              <a:off x="3690" y="1396"/>
              <a:ext cx="159" cy="97"/>
            </a:xfrm>
            <a:prstGeom prst="rect">
              <a:avLst/>
            </a:prstGeom>
            <a:noFill/>
            <a:ln w="9525">
              <a:noFill/>
              <a:miter lim="800000"/>
              <a:headEnd/>
              <a:tailEnd/>
            </a:ln>
          </p:spPr>
        </p:pic>
        <p:pic>
          <p:nvPicPr>
            <p:cNvPr id="1066018" name="Picture 2094" descr="Untitled-1"/>
            <p:cNvPicPr>
              <a:picLocks noChangeAspect="1" noChangeArrowheads="1"/>
            </p:cNvPicPr>
            <p:nvPr/>
          </p:nvPicPr>
          <p:blipFill>
            <a:blip r:embed="rId7" cstate="print"/>
            <a:srcRect/>
            <a:stretch>
              <a:fillRect/>
            </a:stretch>
          </p:blipFill>
          <p:spPr bwMode="auto">
            <a:xfrm>
              <a:off x="3690" y="1464"/>
              <a:ext cx="159" cy="97"/>
            </a:xfrm>
            <a:prstGeom prst="rect">
              <a:avLst/>
            </a:prstGeom>
            <a:noFill/>
            <a:ln w="9525">
              <a:noFill/>
              <a:miter lim="800000"/>
              <a:headEnd/>
              <a:tailEnd/>
            </a:ln>
          </p:spPr>
        </p:pic>
        <p:sp>
          <p:nvSpPr>
            <p:cNvPr id="1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889000" y="177800"/>
            <a:ext cx="8407400" cy="598488"/>
          </a:xfrm>
        </p:spPr>
        <p:txBody>
          <a:bodyPr/>
          <a:lstStyle/>
          <a:p>
            <a:r>
              <a:rPr lang="en-US" sz="2400"/>
              <a:t>What about legacy applications?</a:t>
            </a:r>
          </a:p>
        </p:txBody>
      </p:sp>
      <p:sp>
        <p:nvSpPr>
          <p:cNvPr id="1068035" name="Text Box 3"/>
          <p:cNvSpPr txBox="1">
            <a:spLocks noChangeArrowheads="1"/>
          </p:cNvSpPr>
          <p:nvPr/>
        </p:nvSpPr>
        <p:spPr bwMode="auto">
          <a:xfrm>
            <a:off x="63500" y="1485900"/>
            <a:ext cx="2908300" cy="3863975"/>
          </a:xfrm>
          <a:prstGeom prst="rect">
            <a:avLst/>
          </a:prstGeom>
          <a:noFill/>
          <a:ln w="9525">
            <a:noFill/>
            <a:miter lim="800000"/>
            <a:headEnd/>
            <a:tailEnd/>
          </a:ln>
          <a:effectLst/>
        </p:spPr>
        <p:txBody>
          <a:bodyPr lIns="0" tIns="0" rIns="0" bIns="0"/>
          <a:lstStyle/>
          <a:p>
            <a:pPr marL="457200" indent="-457200" algn="l">
              <a:lnSpc>
                <a:spcPct val="100000"/>
              </a:lnSpc>
              <a:spcBef>
                <a:spcPct val="30000"/>
              </a:spcBef>
              <a:buFontTx/>
              <a:buChar char="•"/>
            </a:pPr>
            <a:r>
              <a:rPr lang="en-US" sz="1800" b="0">
                <a:solidFill>
                  <a:schemeClr val="accent1"/>
                </a:solidFill>
                <a:cs typeface="Arial" charset="0"/>
              </a:rPr>
              <a:t>Easily “embeddable</a:t>
            </a:r>
            <a:r>
              <a:rPr lang="en-US" sz="1800" b="0">
                <a:cs typeface="Arial" charset="0"/>
              </a:rPr>
              <a:t>” in legacy / web applications</a:t>
            </a:r>
          </a:p>
          <a:p>
            <a:pPr marL="457200" indent="-457200" algn="l">
              <a:lnSpc>
                <a:spcPct val="100000"/>
              </a:lnSpc>
              <a:spcBef>
                <a:spcPct val="30000"/>
              </a:spcBef>
              <a:buFontTx/>
              <a:buChar char="•"/>
            </a:pPr>
            <a:r>
              <a:rPr lang="en-US" sz="1800" b="0">
                <a:cs typeface="Arial" charset="0"/>
              </a:rPr>
              <a:t>Enables </a:t>
            </a:r>
            <a:r>
              <a:rPr lang="en-US" sz="1800" b="0">
                <a:solidFill>
                  <a:schemeClr val="accent1"/>
                </a:solidFill>
                <a:cs typeface="Arial" charset="0"/>
              </a:rPr>
              <a:t>Match / Fetch / Sync processes</a:t>
            </a:r>
            <a:r>
              <a:rPr lang="en-US" sz="1800" b="0">
                <a:cs typeface="Arial" charset="0"/>
              </a:rPr>
              <a:t> for org and person</a:t>
            </a:r>
          </a:p>
          <a:p>
            <a:pPr marL="457200" indent="-457200" algn="l">
              <a:lnSpc>
                <a:spcPct val="100000"/>
              </a:lnSpc>
              <a:spcBef>
                <a:spcPct val="30000"/>
              </a:spcBef>
              <a:buFontTx/>
              <a:buChar char="•"/>
            </a:pPr>
            <a:r>
              <a:rPr lang="en-US" sz="1800" b="0">
                <a:cs typeface="Arial" charset="0"/>
              </a:rPr>
              <a:t>Makes </a:t>
            </a:r>
            <a:r>
              <a:rPr lang="en-US" sz="1800" b="0">
                <a:solidFill>
                  <a:schemeClr val="accent1"/>
                </a:solidFill>
                <a:cs typeface="Arial" charset="0"/>
              </a:rPr>
              <a:t>legacy applications “MDM aware”</a:t>
            </a:r>
          </a:p>
          <a:p>
            <a:pPr marL="457200" indent="-457200" algn="l">
              <a:lnSpc>
                <a:spcPct val="100000"/>
              </a:lnSpc>
              <a:spcBef>
                <a:spcPct val="30000"/>
              </a:spcBef>
              <a:buFontTx/>
              <a:buChar char="•"/>
            </a:pPr>
            <a:r>
              <a:rPr lang="en-US" sz="1800" b="0">
                <a:cs typeface="Arial" charset="0"/>
              </a:rPr>
              <a:t>Customer still needs to build Enterprise Business Object to Legacy application</a:t>
            </a:r>
          </a:p>
          <a:p>
            <a:pPr marL="457200" indent="-457200" algn="l">
              <a:lnSpc>
                <a:spcPct val="100000"/>
              </a:lnSpc>
              <a:spcBef>
                <a:spcPct val="30000"/>
              </a:spcBef>
              <a:buFontTx/>
              <a:buChar char="•"/>
            </a:pPr>
            <a:endParaRPr lang="en-US" sz="1800" b="0">
              <a:cs typeface="Arial" charset="0"/>
            </a:endParaRPr>
          </a:p>
          <a:p>
            <a:pPr marL="457200" indent="-457200" algn="l">
              <a:lnSpc>
                <a:spcPct val="100000"/>
              </a:lnSpc>
              <a:spcBef>
                <a:spcPct val="30000"/>
              </a:spcBef>
              <a:buFontTx/>
              <a:buChar char="•"/>
            </a:pPr>
            <a:endParaRPr lang="en-US" sz="1800" b="0">
              <a:cs typeface="Arial" charset="0"/>
            </a:endParaRPr>
          </a:p>
        </p:txBody>
      </p:sp>
      <p:grpSp>
        <p:nvGrpSpPr>
          <p:cNvPr id="1068036" name="Group 4"/>
          <p:cNvGrpSpPr>
            <a:grpSpLocks/>
          </p:cNvGrpSpPr>
          <p:nvPr/>
        </p:nvGrpSpPr>
        <p:grpSpPr bwMode="auto">
          <a:xfrm>
            <a:off x="3308350" y="812800"/>
            <a:ext cx="5300663" cy="4746625"/>
            <a:chOff x="2084" y="512"/>
            <a:chExt cx="3339" cy="2990"/>
          </a:xfrm>
        </p:grpSpPr>
        <p:grpSp>
          <p:nvGrpSpPr>
            <p:cNvPr id="1068037" name="Group 5"/>
            <p:cNvGrpSpPr>
              <a:grpSpLocks/>
            </p:cNvGrpSpPr>
            <p:nvPr/>
          </p:nvGrpSpPr>
          <p:grpSpPr bwMode="auto">
            <a:xfrm>
              <a:off x="4221" y="1867"/>
              <a:ext cx="624" cy="573"/>
              <a:chOff x="2434" y="1687"/>
              <a:chExt cx="830" cy="703"/>
            </a:xfrm>
          </p:grpSpPr>
          <p:sp>
            <p:nvSpPr>
              <p:cNvPr id="1068038" name="Oval 6"/>
              <p:cNvSpPr>
                <a:spLocks noChangeArrowheads="1"/>
              </p:cNvSpPr>
              <p:nvPr/>
            </p:nvSpPr>
            <p:spPr bwMode="auto">
              <a:xfrm>
                <a:off x="2434" y="1687"/>
                <a:ext cx="830" cy="703"/>
              </a:xfrm>
              <a:prstGeom prst="ellipse">
                <a:avLst/>
              </a:prstGeom>
              <a:solidFill>
                <a:srgbClr val="5C7FB0"/>
              </a:solidFill>
              <a:ln w="3175" algn="ctr">
                <a:solidFill>
                  <a:srgbClr val="969696"/>
                </a:solidFill>
                <a:round/>
                <a:headEnd/>
                <a:tailEnd/>
              </a:ln>
              <a:effectLst/>
            </p:spPr>
            <p:txBody>
              <a:bodyPr wrap="none" lIns="23986" tIns="60920" rIns="121838" bIns="60920" anchor="ctr"/>
              <a:lstStyle/>
              <a:p>
                <a:pPr algn="l" defTabSz="1219200" eaLnBrk="0" hangingPunct="0">
                  <a:lnSpc>
                    <a:spcPct val="100000"/>
                  </a:lnSpc>
                  <a:spcBef>
                    <a:spcPct val="0"/>
                  </a:spcBef>
                  <a:buClrTx/>
                </a:pPr>
                <a:r>
                  <a:rPr lang="en-US" altLang="en-US" sz="1100" i="1">
                    <a:solidFill>
                      <a:schemeClr val="bg1"/>
                    </a:solidFill>
                    <a:effectLst>
                      <a:outerShdw blurRad="38100" dist="38100" dir="2700000" algn="tl">
                        <a:srgbClr val="000000"/>
                      </a:outerShdw>
                    </a:effectLst>
                  </a:rPr>
                  <a:t>AIA </a:t>
                </a:r>
              </a:p>
              <a:p>
                <a:pPr algn="l" defTabSz="1219200" eaLnBrk="0" hangingPunct="0">
                  <a:lnSpc>
                    <a:spcPct val="100000"/>
                  </a:lnSpc>
                  <a:spcBef>
                    <a:spcPct val="0"/>
                  </a:spcBef>
                  <a:buClrTx/>
                </a:pPr>
                <a:r>
                  <a:rPr lang="en-US" altLang="en-US" sz="1000" i="1">
                    <a:solidFill>
                      <a:schemeClr val="bg1"/>
                    </a:solidFill>
                    <a:effectLst>
                      <a:outerShdw blurRad="38100" dist="38100" dir="2700000" algn="tl">
                        <a:srgbClr val="000000"/>
                      </a:outerShdw>
                    </a:effectLst>
                  </a:rPr>
                  <a:t>Customer </a:t>
                </a:r>
              </a:p>
              <a:p>
                <a:pPr algn="l" defTabSz="1219200" eaLnBrk="0" hangingPunct="0">
                  <a:lnSpc>
                    <a:spcPct val="100000"/>
                  </a:lnSpc>
                  <a:spcBef>
                    <a:spcPct val="0"/>
                  </a:spcBef>
                  <a:buClrTx/>
                </a:pPr>
                <a:r>
                  <a:rPr lang="en-US" altLang="en-US" sz="1000" i="1">
                    <a:solidFill>
                      <a:schemeClr val="bg1"/>
                    </a:solidFill>
                    <a:effectLst>
                      <a:outerShdw blurRad="38100" dist="38100" dir="2700000" algn="tl">
                        <a:srgbClr val="000000"/>
                      </a:outerShdw>
                    </a:effectLst>
                  </a:rPr>
                  <a:t>Party</a:t>
                </a:r>
              </a:p>
              <a:p>
                <a:pPr algn="l" defTabSz="1219200" eaLnBrk="0" hangingPunct="0">
                  <a:lnSpc>
                    <a:spcPct val="100000"/>
                  </a:lnSpc>
                  <a:spcBef>
                    <a:spcPct val="0"/>
                  </a:spcBef>
                  <a:buClrTx/>
                </a:pPr>
                <a:r>
                  <a:rPr lang="en-US" altLang="en-US" sz="1000" i="1">
                    <a:solidFill>
                      <a:schemeClr val="bg1"/>
                    </a:solidFill>
                    <a:effectLst>
                      <a:outerShdw blurRad="38100" dist="38100" dir="2700000" algn="tl">
                        <a:srgbClr val="000000"/>
                      </a:outerShdw>
                    </a:effectLst>
                  </a:rPr>
                  <a:t>EBO</a:t>
                </a:r>
                <a:endParaRPr lang="en-US" sz="1000">
                  <a:solidFill>
                    <a:schemeClr val="bg1"/>
                  </a:solidFill>
                  <a:effectLst>
                    <a:outerShdw blurRad="38100" dist="38100" dir="2700000" algn="tl">
                      <a:srgbClr val="000000"/>
                    </a:outerShdw>
                  </a:effectLst>
                </a:endParaRPr>
              </a:p>
              <a:p>
                <a:pPr algn="l" defTabSz="1219200" eaLnBrk="0" hangingPunct="0">
                  <a:lnSpc>
                    <a:spcPct val="100000"/>
                  </a:lnSpc>
                  <a:spcBef>
                    <a:spcPct val="0"/>
                  </a:spcBef>
                  <a:buClrTx/>
                </a:pPr>
                <a:endParaRPr lang="en-US" sz="1100">
                  <a:solidFill>
                    <a:schemeClr val="bg1"/>
                  </a:solidFill>
                  <a:effectLst>
                    <a:outerShdw blurRad="38100" dist="38100" dir="2700000" algn="tl">
                      <a:srgbClr val="000000"/>
                    </a:outerShdw>
                  </a:effectLst>
                </a:endParaRPr>
              </a:p>
            </p:txBody>
          </p:sp>
          <p:pic>
            <p:nvPicPr>
              <p:cNvPr id="1068039" name="Picture 7"/>
              <p:cNvPicPr>
                <a:picLocks noChangeAspect="1" noChangeArrowheads="1"/>
              </p:cNvPicPr>
              <p:nvPr/>
            </p:nvPicPr>
            <p:blipFill>
              <a:blip r:embed="rId3" cstate="print"/>
              <a:srcRect/>
              <a:stretch>
                <a:fillRect/>
              </a:stretch>
            </p:blipFill>
            <p:spPr bwMode="auto">
              <a:xfrm>
                <a:off x="2971" y="1973"/>
                <a:ext cx="264" cy="190"/>
              </a:xfrm>
              <a:prstGeom prst="rect">
                <a:avLst/>
              </a:prstGeom>
              <a:noFill/>
            </p:spPr>
          </p:pic>
        </p:grpSp>
        <p:sp>
          <p:nvSpPr>
            <p:cNvPr id="1068040" name="AutoShape 8"/>
            <p:cNvSpPr>
              <a:spLocks noChangeArrowheads="1"/>
            </p:cNvSpPr>
            <p:nvPr/>
          </p:nvSpPr>
          <p:spPr bwMode="gray">
            <a:xfrm>
              <a:off x="4208" y="2913"/>
              <a:ext cx="543" cy="589"/>
            </a:xfrm>
            <a:prstGeom prst="can">
              <a:avLst>
                <a:gd name="adj" fmla="val 27118"/>
              </a:avLst>
            </a:prstGeom>
            <a:solidFill>
              <a:schemeClr val="accent1"/>
            </a:soli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pPr>
              <a:r>
                <a:rPr lang="en-US" sz="1500">
                  <a:solidFill>
                    <a:schemeClr val="bg1"/>
                  </a:solidFill>
                  <a:effectLst>
                    <a:outerShdw blurRad="38100" dist="38100" dir="2700000" algn="tl">
                      <a:srgbClr val="000000"/>
                    </a:outerShdw>
                  </a:effectLst>
                  <a:latin typeface="Trebuchet MS" pitchFamily="34" charset="0"/>
                </a:rPr>
                <a:t>MDM </a:t>
              </a:r>
            </a:p>
            <a:p>
              <a:pPr eaLnBrk="0" hangingPunct="0">
                <a:lnSpc>
                  <a:spcPct val="100000"/>
                </a:lnSpc>
                <a:spcBef>
                  <a:spcPct val="0"/>
                </a:spcBef>
                <a:buClrTx/>
              </a:pPr>
              <a:r>
                <a:rPr lang="en-US" sz="1500">
                  <a:solidFill>
                    <a:schemeClr val="bg1"/>
                  </a:solidFill>
                  <a:effectLst>
                    <a:outerShdw blurRad="38100" dist="38100" dir="2700000" algn="tl">
                      <a:srgbClr val="000000"/>
                    </a:outerShdw>
                  </a:effectLst>
                  <a:latin typeface="Trebuchet MS" pitchFamily="34" charset="0"/>
                </a:rPr>
                <a:t>Hub</a:t>
              </a:r>
            </a:p>
          </p:txBody>
        </p:sp>
        <p:sp>
          <p:nvSpPr>
            <p:cNvPr id="1068041" name="AutoShape 9"/>
            <p:cNvSpPr>
              <a:spLocks noChangeArrowheads="1"/>
            </p:cNvSpPr>
            <p:nvPr/>
          </p:nvSpPr>
          <p:spPr bwMode="gray">
            <a:xfrm>
              <a:off x="4828" y="832"/>
              <a:ext cx="595" cy="531"/>
            </a:xfrm>
            <a:prstGeom prst="can">
              <a:avLst>
                <a:gd name="adj" fmla="val 29287"/>
              </a:avLst>
            </a:prstGeom>
            <a:solidFill>
              <a:srgbClr val="DDDDDD"/>
            </a:soli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pPr>
              <a:r>
                <a:rPr lang="en-US" sz="1000">
                  <a:solidFill>
                    <a:schemeClr val="bg1"/>
                  </a:solidFill>
                  <a:effectLst>
                    <a:outerShdw blurRad="38100" dist="38100" dir="2700000" algn="tl">
                      <a:srgbClr val="000000"/>
                    </a:outerShdw>
                  </a:effectLst>
                </a:rPr>
                <a:t>Legacy</a:t>
              </a:r>
            </a:p>
          </p:txBody>
        </p:sp>
        <p:sp>
          <p:nvSpPr>
            <p:cNvPr id="1068042" name="Line 10"/>
            <p:cNvSpPr>
              <a:spLocks noChangeShapeType="1"/>
            </p:cNvSpPr>
            <p:nvPr/>
          </p:nvSpPr>
          <p:spPr bwMode="auto">
            <a:xfrm>
              <a:off x="4456" y="2444"/>
              <a:ext cx="0" cy="462"/>
            </a:xfrm>
            <a:prstGeom prst="line">
              <a:avLst/>
            </a:prstGeom>
            <a:noFill/>
            <a:ln w="28575">
              <a:solidFill>
                <a:schemeClr val="tx1"/>
              </a:solidFill>
              <a:round/>
              <a:headEnd/>
              <a:tailEnd type="triangle" w="med" len="med"/>
            </a:ln>
            <a:effectLst/>
          </p:spPr>
          <p:txBody>
            <a:bodyPr/>
            <a:lstStyle/>
            <a:p>
              <a:endParaRPr lang="en-US"/>
            </a:p>
          </p:txBody>
        </p:sp>
        <p:sp>
          <p:nvSpPr>
            <p:cNvPr id="1068043" name="Line 11"/>
            <p:cNvSpPr>
              <a:spLocks noChangeShapeType="1"/>
            </p:cNvSpPr>
            <p:nvPr/>
          </p:nvSpPr>
          <p:spPr bwMode="auto">
            <a:xfrm flipH="1">
              <a:off x="4662" y="1384"/>
              <a:ext cx="303" cy="484"/>
            </a:xfrm>
            <a:prstGeom prst="line">
              <a:avLst/>
            </a:prstGeom>
            <a:noFill/>
            <a:ln w="28575">
              <a:solidFill>
                <a:schemeClr val="accent1"/>
              </a:solidFill>
              <a:prstDash val="dash"/>
              <a:round/>
              <a:headEnd type="triangle" w="med" len="med"/>
              <a:tailEnd/>
            </a:ln>
            <a:effectLst/>
          </p:spPr>
          <p:txBody>
            <a:bodyPr/>
            <a:lstStyle/>
            <a:p>
              <a:endParaRPr lang="en-US"/>
            </a:p>
          </p:txBody>
        </p:sp>
        <p:sp>
          <p:nvSpPr>
            <p:cNvPr id="1068044" name="Line 12"/>
            <p:cNvSpPr>
              <a:spLocks noChangeShapeType="1"/>
            </p:cNvSpPr>
            <p:nvPr/>
          </p:nvSpPr>
          <p:spPr bwMode="auto">
            <a:xfrm>
              <a:off x="3816" y="1768"/>
              <a:ext cx="400" cy="266"/>
            </a:xfrm>
            <a:prstGeom prst="line">
              <a:avLst/>
            </a:prstGeom>
            <a:noFill/>
            <a:ln w="28575">
              <a:solidFill>
                <a:schemeClr val="tx1"/>
              </a:solidFill>
              <a:round/>
              <a:headEnd/>
              <a:tailEnd type="triangle" w="med" len="med"/>
            </a:ln>
            <a:effectLst/>
          </p:spPr>
          <p:txBody>
            <a:bodyPr/>
            <a:lstStyle/>
            <a:p>
              <a:endParaRPr lang="en-US"/>
            </a:p>
          </p:txBody>
        </p:sp>
        <p:sp>
          <p:nvSpPr>
            <p:cNvPr id="1068045" name="AutoShape 13"/>
            <p:cNvSpPr>
              <a:spLocks noChangeArrowheads="1"/>
            </p:cNvSpPr>
            <p:nvPr/>
          </p:nvSpPr>
          <p:spPr bwMode="gray">
            <a:xfrm>
              <a:off x="3368" y="984"/>
              <a:ext cx="688" cy="211"/>
            </a:xfrm>
            <a:prstGeom prst="can">
              <a:avLst>
                <a:gd name="adj" fmla="val 29287"/>
              </a:avLst>
            </a:prstGeom>
            <a:solidFill>
              <a:srgbClr val="577E81"/>
            </a:solidFill>
            <a:ln w="6350">
              <a:solidFill>
                <a:srgbClr val="969696"/>
              </a:solidFill>
              <a:round/>
              <a:headEnd/>
              <a:tailEnd/>
            </a:ln>
            <a:effectLst/>
          </p:spPr>
          <p:txBody>
            <a:bodyPr wrap="none" lIns="91423" tIns="45712" rIns="91423" bIns="45712" anchor="ctr"/>
            <a:lstStyle/>
            <a:p>
              <a:pPr eaLnBrk="0" hangingPunct="0">
                <a:lnSpc>
                  <a:spcPct val="100000"/>
                </a:lnSpc>
                <a:spcBef>
                  <a:spcPct val="0"/>
                </a:spcBef>
                <a:buClrTx/>
              </a:pPr>
              <a:endParaRPr lang="en-US" sz="1000">
                <a:solidFill>
                  <a:schemeClr val="bg1"/>
                </a:solidFill>
                <a:effectLst>
                  <a:outerShdw blurRad="38100" dist="38100" dir="2700000" algn="tl">
                    <a:srgbClr val="000000"/>
                  </a:outerShdw>
                </a:effectLst>
              </a:endParaRPr>
            </a:p>
          </p:txBody>
        </p:sp>
        <p:sp>
          <p:nvSpPr>
            <p:cNvPr id="1068046" name="Line 14"/>
            <p:cNvSpPr>
              <a:spLocks noChangeShapeType="1"/>
            </p:cNvSpPr>
            <p:nvPr/>
          </p:nvSpPr>
          <p:spPr bwMode="auto">
            <a:xfrm flipH="1">
              <a:off x="4192" y="1160"/>
              <a:ext cx="672" cy="0"/>
            </a:xfrm>
            <a:prstGeom prst="line">
              <a:avLst/>
            </a:prstGeom>
            <a:noFill/>
            <a:ln w="9525">
              <a:solidFill>
                <a:schemeClr val="tx1"/>
              </a:solidFill>
              <a:round/>
              <a:headEnd/>
              <a:tailEnd type="triangle" w="med" len="med"/>
            </a:ln>
            <a:effectLst/>
          </p:spPr>
          <p:txBody>
            <a:bodyPr lIns="92075" tIns="46038" rIns="92075" bIns="46038">
              <a:spAutoFit/>
            </a:bodyPr>
            <a:lstStyle/>
            <a:p>
              <a:endParaRPr lang="en-US"/>
            </a:p>
          </p:txBody>
        </p:sp>
        <p:sp>
          <p:nvSpPr>
            <p:cNvPr id="1068047" name="Line 15"/>
            <p:cNvSpPr>
              <a:spLocks noChangeShapeType="1"/>
            </p:cNvSpPr>
            <p:nvPr/>
          </p:nvSpPr>
          <p:spPr bwMode="auto">
            <a:xfrm flipV="1">
              <a:off x="4504" y="2408"/>
              <a:ext cx="0" cy="462"/>
            </a:xfrm>
            <a:prstGeom prst="line">
              <a:avLst/>
            </a:prstGeom>
            <a:noFill/>
            <a:ln w="28575">
              <a:solidFill>
                <a:schemeClr val="tx1"/>
              </a:solidFill>
              <a:round/>
              <a:headEnd/>
              <a:tailEnd type="triangle" w="med" len="med"/>
            </a:ln>
            <a:effectLst/>
          </p:spPr>
          <p:txBody>
            <a:bodyPr/>
            <a:lstStyle/>
            <a:p>
              <a:endParaRPr lang="en-US"/>
            </a:p>
          </p:txBody>
        </p:sp>
        <p:pic>
          <p:nvPicPr>
            <p:cNvPr id="1068048" name="Picture 16" descr="C:\Documents and Settings\plaik.APPLICATIONS\Desktop\organization.jpg"/>
            <p:cNvPicPr>
              <a:picLocks noChangeAspect="1" noChangeArrowheads="1"/>
            </p:cNvPicPr>
            <p:nvPr/>
          </p:nvPicPr>
          <p:blipFill>
            <a:blip r:embed="rId4" cstate="print"/>
            <a:srcRect t="13420" b="22078"/>
            <a:stretch>
              <a:fillRect/>
            </a:stretch>
          </p:blipFill>
          <p:spPr bwMode="auto">
            <a:xfrm>
              <a:off x="2084" y="512"/>
              <a:ext cx="1988" cy="1224"/>
            </a:xfrm>
            <a:prstGeom prst="rect">
              <a:avLst/>
            </a:prstGeom>
            <a:noFill/>
            <a:ln w="9525">
              <a:solidFill>
                <a:schemeClr val="tx1"/>
              </a:solidFill>
              <a:miter lim="800000"/>
              <a:headEnd/>
              <a:tailEnd/>
            </a:ln>
            <a:effectLst>
              <a:outerShdw dist="107763" dir="2700000" algn="ctr" rotWithShape="0">
                <a:srgbClr val="808080"/>
              </a:outerShdw>
            </a:effectLst>
          </p:spPr>
        </p:pic>
        <p:sp>
          <p:nvSpPr>
            <p:cNvPr id="1068049" name="Text Box 17"/>
            <p:cNvSpPr txBox="1">
              <a:spLocks noChangeArrowheads="1"/>
            </p:cNvSpPr>
            <p:nvPr/>
          </p:nvSpPr>
          <p:spPr bwMode="auto">
            <a:xfrm>
              <a:off x="2143" y="1786"/>
              <a:ext cx="1656" cy="336"/>
            </a:xfrm>
            <a:prstGeom prst="rect">
              <a:avLst/>
            </a:prstGeom>
            <a:noFill/>
            <a:ln w="9525">
              <a:noFill/>
              <a:miter lim="800000"/>
              <a:headEnd/>
              <a:tailEnd/>
            </a:ln>
            <a:effectLst/>
          </p:spPr>
          <p:txBody>
            <a:bodyPr lIns="92075" tIns="46038" rIns="92075" bIns="46038">
              <a:spAutoFit/>
            </a:bodyPr>
            <a:lstStyle/>
            <a:p>
              <a:r>
                <a:rPr lang="en-US" sz="1600"/>
                <a:t>Composite Application User Interface</a:t>
              </a:r>
            </a:p>
          </p:txBody>
        </p:sp>
        <p:sp>
          <p:nvSpPr>
            <p:cNvPr id="1068050" name="Text Box 18"/>
            <p:cNvSpPr txBox="1">
              <a:spLocks noChangeArrowheads="1"/>
            </p:cNvSpPr>
            <p:nvPr/>
          </p:nvSpPr>
          <p:spPr bwMode="auto">
            <a:xfrm>
              <a:off x="4194" y="982"/>
              <a:ext cx="541" cy="162"/>
            </a:xfrm>
            <a:prstGeom prst="rect">
              <a:avLst/>
            </a:prstGeom>
            <a:noFill/>
            <a:ln w="9525">
              <a:noFill/>
              <a:miter lim="800000"/>
              <a:headEnd/>
              <a:tailEnd/>
            </a:ln>
            <a:effectLst/>
          </p:spPr>
          <p:txBody>
            <a:bodyPr wrap="none" lIns="92075" tIns="46038" rIns="92075" bIns="46038">
              <a:spAutoFit/>
            </a:bodyPr>
            <a:lstStyle/>
            <a:p>
              <a:r>
                <a:rPr lang="en-US" b="0"/>
                <a:t>url pointer</a:t>
              </a:r>
            </a:p>
          </p:txBody>
        </p:sp>
      </p:grpSp>
      <p:grpSp>
        <p:nvGrpSpPr>
          <p:cNvPr id="1068051" name="Group 19"/>
          <p:cNvGrpSpPr>
            <a:grpSpLocks/>
          </p:cNvGrpSpPr>
          <p:nvPr/>
        </p:nvGrpSpPr>
        <p:grpSpPr bwMode="auto">
          <a:xfrm>
            <a:off x="7899400" y="63500"/>
            <a:ext cx="1144588" cy="838200"/>
            <a:chOff x="3128" y="1082"/>
            <a:chExt cx="721" cy="528"/>
          </a:xfrm>
        </p:grpSpPr>
        <p:sp>
          <p:nvSpPr>
            <p:cNvPr id="111" name="Freeform 110"/>
            <p:cNvSpPr>
              <a:spLocks noChangeArrowheads="1"/>
            </p:cNvSpPr>
            <p:nvPr/>
          </p:nvSpPr>
          <p:spPr bwMode="auto">
            <a:xfrm rot="16200000" flipH="1">
              <a:off x="3232" y="1336"/>
              <a:ext cx="117" cy="234"/>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7" name="Freeform 86"/>
            <p:cNvSpPr>
              <a:spLocks noChangeArrowheads="1"/>
            </p:cNvSpPr>
            <p:nvPr/>
          </p:nvSpPr>
          <p:spPr bwMode="auto">
            <a:xfrm rot="-5400000">
              <a:off x="3233" y="1104"/>
              <a:ext cx="117" cy="234"/>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8" name="Freeform 87"/>
            <p:cNvSpPr>
              <a:spLocks noChangeArrowheads="1"/>
            </p:cNvSpPr>
            <p:nvPr/>
          </p:nvSpPr>
          <p:spPr bwMode="auto">
            <a:xfrm flipH="1">
              <a:off x="3128" y="1260"/>
              <a:ext cx="108" cy="153"/>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sp>
          <p:nvSpPr>
            <p:cNvPr id="86" name="Freeform 85"/>
            <p:cNvSpPr>
              <a:spLocks noChangeArrowheads="1"/>
            </p:cNvSpPr>
            <p:nvPr/>
          </p:nvSpPr>
          <p:spPr bwMode="auto">
            <a:xfrm>
              <a:off x="3349" y="1253"/>
              <a:ext cx="102" cy="166"/>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777777"/>
                  </a:outerShdw>
                </a:effectLst>
                <a:cs typeface="Arial" charset="0"/>
              </a:endParaRPr>
            </a:p>
          </p:txBody>
        </p:sp>
        <p:pic>
          <p:nvPicPr>
            <p:cNvPr id="1068056" name="Picture 12" descr="red"/>
            <p:cNvPicPr>
              <a:picLocks noChangeAspect="1" noChangeArrowheads="1"/>
            </p:cNvPicPr>
            <p:nvPr/>
          </p:nvPicPr>
          <p:blipFill>
            <a:blip r:embed="rId5" cstate="print"/>
            <a:srcRect/>
            <a:stretch>
              <a:fillRect/>
            </a:stretch>
          </p:blipFill>
          <p:spPr bwMode="auto">
            <a:xfrm>
              <a:off x="3226" y="1264"/>
              <a:ext cx="138" cy="138"/>
            </a:xfrm>
            <a:prstGeom prst="rect">
              <a:avLst/>
            </a:prstGeom>
            <a:noFill/>
            <a:ln w="9525">
              <a:noFill/>
              <a:miter lim="800000"/>
              <a:headEnd/>
              <a:tailEnd/>
            </a:ln>
          </p:spPr>
        </p:pic>
        <p:sp>
          <p:nvSpPr>
            <p:cNvPr id="127" name="Freeform 126"/>
            <p:cNvSpPr>
              <a:spLocks noChangeArrowheads="1"/>
            </p:cNvSpPr>
            <p:nvPr/>
          </p:nvSpPr>
          <p:spPr bwMode="auto">
            <a:xfrm rot="5400000" flipH="1">
              <a:off x="3333" y="1105"/>
              <a:ext cx="526" cy="484"/>
            </a:xfrm>
            <a:custGeom>
              <a:avLst/>
              <a:gdLst>
                <a:gd name="T0" fmla="*/ 606 w 4458214"/>
                <a:gd name="T1" fmla="*/ 4520 h 1824758"/>
                <a:gd name="T2" fmla="*/ 403 w 4458214"/>
                <a:gd name="T3" fmla="*/ 4530 h 1824758"/>
                <a:gd name="T4" fmla="*/ 0 w 4458214"/>
                <a:gd name="T5" fmla="*/ 0 h 1824758"/>
                <a:gd name="T6" fmla="*/ 975 w 4458214"/>
                <a:gd name="T7" fmla="*/ 1 h 1824758"/>
                <a:gd name="T8" fmla="*/ 606 w 4458214"/>
                <a:gd name="T9" fmla="*/ 4520 h 1824758"/>
                <a:gd name="T10" fmla="*/ 0 60000 65536"/>
                <a:gd name="T11" fmla="*/ 0 60000 65536"/>
                <a:gd name="T12" fmla="*/ 0 60000 65536"/>
                <a:gd name="T13" fmla="*/ 0 60000 65536"/>
                <a:gd name="T14" fmla="*/ 0 60000 65536"/>
                <a:gd name="T15" fmla="*/ 0 w 4458214"/>
                <a:gd name="T16" fmla="*/ 0 h 1824758"/>
                <a:gd name="T17" fmla="*/ 4458214 w 4458214"/>
                <a:gd name="T18" fmla="*/ 1824758 h 1824758"/>
              </a:gdLst>
              <a:ahLst/>
              <a:cxnLst>
                <a:cxn ang="T10">
                  <a:pos x="T0" y="T1"/>
                </a:cxn>
                <a:cxn ang="T11">
                  <a:pos x="T2" y="T3"/>
                </a:cxn>
                <a:cxn ang="T12">
                  <a:pos x="T4" y="T5"/>
                </a:cxn>
                <a:cxn ang="T13">
                  <a:pos x="T6" y="T7"/>
                </a:cxn>
                <a:cxn ang="T14">
                  <a:pos x="T8" y="T9"/>
                </a:cxn>
              </a:cxnLst>
              <a:rect l="T15" t="T16" r="T17" b="T18"/>
              <a:pathLst>
                <a:path w="4458214" h="1824758">
                  <a:moveTo>
                    <a:pt x="2770799" y="1820778"/>
                  </a:moveTo>
                  <a:cubicBezTo>
                    <a:pt x="2441488" y="1677698"/>
                    <a:pt x="2002880" y="1755450"/>
                    <a:pt x="1844295" y="1824758"/>
                  </a:cubicBezTo>
                  <a:lnTo>
                    <a:pt x="0" y="0"/>
                  </a:lnTo>
                  <a:lnTo>
                    <a:pt x="4458214" y="422"/>
                  </a:lnTo>
                  <a:lnTo>
                    <a:pt x="2770799" y="1820778"/>
                  </a:lnTo>
                  <a:close/>
                </a:path>
              </a:pathLst>
            </a:custGeom>
            <a:solidFill>
              <a:srgbClr val="003300">
                <a:alpha val="50195"/>
              </a:srgbClr>
            </a:solidFill>
            <a:ln w="38100" algn="ctr">
              <a:no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000000"/>
                  </a:outerShdw>
                </a:effectLst>
                <a:cs typeface="Arial" charset="0"/>
              </a:endParaRPr>
            </a:p>
          </p:txBody>
        </p:sp>
        <p:sp>
          <p:nvSpPr>
            <p:cNvPr id="10" name="Text Box 64"/>
            <p:cNvSpPr txBox="1">
              <a:spLocks noChangeArrowheads="1"/>
            </p:cNvSpPr>
            <p:nvPr/>
          </p:nvSpPr>
          <p:spPr bwMode="auto">
            <a:xfrm rot="5400000">
              <a:off x="3521" y="1266"/>
              <a:ext cx="88" cy="227"/>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5" name="Freeform 104"/>
            <p:cNvSpPr>
              <a:spLocks noChangeArrowheads="1"/>
            </p:cNvSpPr>
            <p:nvPr/>
          </p:nvSpPr>
          <p:spPr bwMode="auto">
            <a:xfrm rot="5400000" flipH="1">
              <a:off x="3332" y="1102"/>
              <a:ext cx="525" cy="485"/>
            </a:xfrm>
            <a:custGeom>
              <a:avLst/>
              <a:gdLst>
                <a:gd name="T0" fmla="*/ 601 w 4458214"/>
                <a:gd name="T1" fmla="*/ 4459 h 1832594"/>
                <a:gd name="T2" fmla="*/ 400 w 4458214"/>
                <a:gd name="T3" fmla="*/ 4487 h 1832594"/>
                <a:gd name="T4" fmla="*/ 390 w 4458214"/>
                <a:gd name="T5" fmla="*/ 4506 h 1832594"/>
                <a:gd name="T6" fmla="*/ 0 w 4458214"/>
                <a:gd name="T7" fmla="*/ 0 h 1832594"/>
                <a:gd name="T8" fmla="*/ 967 w 4458214"/>
                <a:gd name="T9" fmla="*/ 1 h 1832594"/>
                <a:gd name="T10" fmla="*/ 601 w 4458214"/>
                <a:gd name="T11" fmla="*/ 4459 h 1832594"/>
                <a:gd name="T12" fmla="*/ 0 60000 65536"/>
                <a:gd name="T13" fmla="*/ 0 60000 65536"/>
                <a:gd name="T14" fmla="*/ 0 60000 65536"/>
                <a:gd name="T15" fmla="*/ 0 60000 65536"/>
                <a:gd name="T16" fmla="*/ 0 60000 65536"/>
                <a:gd name="T17" fmla="*/ 0 60000 65536"/>
                <a:gd name="T18" fmla="*/ 0 w 4458214"/>
                <a:gd name="T19" fmla="*/ 0 h 1832594"/>
                <a:gd name="T20" fmla="*/ 4458214 w 4458214"/>
                <a:gd name="T21" fmla="*/ 1832594 h 1832594"/>
              </a:gdLst>
              <a:ahLst/>
              <a:cxnLst>
                <a:cxn ang="T12">
                  <a:pos x="T0" y="T1"/>
                </a:cxn>
                <a:cxn ang="T13">
                  <a:pos x="T2" y="T3"/>
                </a:cxn>
                <a:cxn ang="T14">
                  <a:pos x="T4" y="T5"/>
                </a:cxn>
                <a:cxn ang="T15">
                  <a:pos x="T6" y="T7"/>
                </a:cxn>
                <a:cxn ang="T16">
                  <a:pos x="T8" y="T9"/>
                </a:cxn>
                <a:cxn ang="T17">
                  <a:pos x="T10" y="T11"/>
                </a:cxn>
              </a:cxnLst>
              <a:rect l="T18" t="T19" r="T20" b="T21"/>
              <a:pathLst>
                <a:path w="4458214" h="1832594">
                  <a:moveTo>
                    <a:pt x="2771349" y="1813436"/>
                  </a:moveTo>
                  <a:cubicBezTo>
                    <a:pt x="2323524" y="1673241"/>
                    <a:pt x="2014508" y="1762089"/>
                    <a:pt x="1844295" y="1824758"/>
                  </a:cubicBezTo>
                  <a:lnTo>
                    <a:pt x="1795434" y="1832594"/>
                  </a:lnTo>
                  <a:lnTo>
                    <a:pt x="0" y="0"/>
                  </a:lnTo>
                  <a:lnTo>
                    <a:pt x="4458214" y="422"/>
                  </a:lnTo>
                  <a:lnTo>
                    <a:pt x="2771349" y="1813436"/>
                  </a:lnTo>
                  <a:close/>
                </a:path>
              </a:pathLst>
            </a:custGeom>
            <a:noFill/>
            <a:ln w="28575" algn="ctr">
              <a:solidFill>
                <a:schemeClr val="tx1"/>
              </a:solidFill>
              <a:round/>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sp>
          <p:nvSpPr>
            <p:cNvPr id="1068060" name="Text Box 2127"/>
            <p:cNvSpPr txBox="1">
              <a:spLocks noChangeArrowheads="1"/>
            </p:cNvSpPr>
            <p:nvPr/>
          </p:nvSpPr>
          <p:spPr bwMode="auto">
            <a:xfrm>
              <a:off x="3457" y="1279"/>
              <a:ext cx="226" cy="135"/>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800">
                  <a:ea typeface="MS PGothic" pitchFamily="34" charset="-128"/>
                </a:rPr>
                <a:t>AIA</a:t>
              </a:r>
            </a:p>
          </p:txBody>
        </p:sp>
        <p:sp>
          <p:nvSpPr>
            <p:cNvPr id="154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pic>
          <p:nvPicPr>
            <p:cNvPr id="1068062" name="Picture 2083" descr="Untitled-1"/>
            <p:cNvPicPr>
              <a:picLocks noChangeAspect="1" noChangeArrowheads="1"/>
            </p:cNvPicPr>
            <p:nvPr/>
          </p:nvPicPr>
          <p:blipFill>
            <a:blip r:embed="rId6" cstate="print"/>
            <a:srcRect/>
            <a:stretch>
              <a:fillRect/>
            </a:stretch>
          </p:blipFill>
          <p:spPr bwMode="auto">
            <a:xfrm>
              <a:off x="3690" y="1190"/>
              <a:ext cx="159" cy="97"/>
            </a:xfrm>
            <a:prstGeom prst="rect">
              <a:avLst/>
            </a:prstGeom>
            <a:noFill/>
            <a:ln w="9525">
              <a:noFill/>
              <a:miter lim="800000"/>
              <a:headEnd/>
              <a:tailEnd/>
            </a:ln>
          </p:spPr>
        </p:pic>
        <p:pic>
          <p:nvPicPr>
            <p:cNvPr id="1068063" name="Picture 2084" descr="Untitled-1"/>
            <p:cNvPicPr>
              <a:picLocks noChangeAspect="1" noChangeArrowheads="1"/>
            </p:cNvPicPr>
            <p:nvPr/>
          </p:nvPicPr>
          <p:blipFill>
            <a:blip r:embed="rId6" cstate="print">
              <a:lum bright="30000"/>
              <a:grayscl/>
            </a:blip>
            <a:srcRect/>
            <a:stretch>
              <a:fillRect/>
            </a:stretch>
          </p:blipFill>
          <p:spPr bwMode="auto">
            <a:xfrm>
              <a:off x="3690" y="1258"/>
              <a:ext cx="159" cy="98"/>
            </a:xfrm>
            <a:prstGeom prst="rect">
              <a:avLst/>
            </a:prstGeom>
            <a:noFill/>
            <a:ln w="9525">
              <a:noFill/>
              <a:miter lim="800000"/>
              <a:headEnd/>
              <a:tailEnd/>
            </a:ln>
          </p:spPr>
        </p:pic>
        <p:pic>
          <p:nvPicPr>
            <p:cNvPr id="1068064" name="Picture 2085" descr="Untitled-1"/>
            <p:cNvPicPr>
              <a:picLocks noChangeAspect="1" noChangeArrowheads="1"/>
            </p:cNvPicPr>
            <p:nvPr/>
          </p:nvPicPr>
          <p:blipFill>
            <a:blip r:embed="rId6" cstate="print"/>
            <a:srcRect/>
            <a:stretch>
              <a:fillRect/>
            </a:stretch>
          </p:blipFill>
          <p:spPr bwMode="auto">
            <a:xfrm>
              <a:off x="3690" y="1326"/>
              <a:ext cx="159" cy="97"/>
            </a:xfrm>
            <a:prstGeom prst="rect">
              <a:avLst/>
            </a:prstGeom>
            <a:noFill/>
            <a:ln w="9525">
              <a:noFill/>
              <a:miter lim="800000"/>
              <a:headEnd/>
              <a:tailEnd/>
            </a:ln>
          </p:spPr>
        </p:pic>
        <p:pic>
          <p:nvPicPr>
            <p:cNvPr id="1068065" name="Picture 2093" descr="Untitled-1"/>
            <p:cNvPicPr>
              <a:picLocks noChangeAspect="1" noChangeArrowheads="1"/>
            </p:cNvPicPr>
            <p:nvPr/>
          </p:nvPicPr>
          <p:blipFill>
            <a:blip r:embed="rId6" cstate="print">
              <a:lum bright="30000"/>
              <a:grayscl/>
            </a:blip>
            <a:srcRect/>
            <a:stretch>
              <a:fillRect/>
            </a:stretch>
          </p:blipFill>
          <p:spPr bwMode="auto">
            <a:xfrm>
              <a:off x="3690" y="1396"/>
              <a:ext cx="159" cy="97"/>
            </a:xfrm>
            <a:prstGeom prst="rect">
              <a:avLst/>
            </a:prstGeom>
            <a:noFill/>
            <a:ln w="9525">
              <a:noFill/>
              <a:miter lim="800000"/>
              <a:headEnd/>
              <a:tailEnd/>
            </a:ln>
          </p:spPr>
        </p:pic>
        <p:pic>
          <p:nvPicPr>
            <p:cNvPr id="1068066" name="Picture 2094" descr="Untitled-1"/>
            <p:cNvPicPr>
              <a:picLocks noChangeAspect="1" noChangeArrowheads="1"/>
            </p:cNvPicPr>
            <p:nvPr/>
          </p:nvPicPr>
          <p:blipFill>
            <a:blip r:embed="rId6" cstate="print"/>
            <a:srcRect/>
            <a:stretch>
              <a:fillRect/>
            </a:stretch>
          </p:blipFill>
          <p:spPr bwMode="auto">
            <a:xfrm>
              <a:off x="3690" y="1464"/>
              <a:ext cx="159" cy="97"/>
            </a:xfrm>
            <a:prstGeom prst="rect">
              <a:avLst/>
            </a:prstGeom>
            <a:noFill/>
            <a:ln w="9525">
              <a:noFill/>
              <a:miter lim="800000"/>
              <a:headEnd/>
              <a:tailEnd/>
            </a:ln>
          </p:spPr>
        </p:pic>
        <p:sp>
          <p:nvSpPr>
            <p:cNvPr id="139" name="Text Box 79"/>
            <p:cNvSpPr txBox="1">
              <a:spLocks noChangeArrowheads="1"/>
            </p:cNvSpPr>
            <p:nvPr/>
          </p:nvSpPr>
          <p:spPr bwMode="auto">
            <a:xfrm rot="5400000">
              <a:off x="3669" y="1435"/>
              <a:ext cx="167" cy="141"/>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pPr>
              <a:endParaRPr lang="en-US" sz="800">
                <a:solidFill>
                  <a:srgbClr val="FFFFFF"/>
                </a:solidFill>
                <a:effectLst>
                  <a:outerShdw blurRad="38100" dist="38100" dir="2700000" algn="tl">
                    <a:srgbClr val="C0C0C0"/>
                  </a:outerShdw>
                </a:effectLst>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68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8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165" name="Rectangle 1125"/>
          <p:cNvSpPr>
            <a:spLocks noChangeArrowheads="1"/>
          </p:cNvSpPr>
          <p:nvPr/>
        </p:nvSpPr>
        <p:spPr bwMode="auto">
          <a:xfrm>
            <a:off x="889000" y="127000"/>
            <a:ext cx="7581900" cy="941388"/>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Oracle MDM Investment &amp; differentiation strategy </a:t>
            </a:r>
            <a:r>
              <a:rPr lang="en-US" sz="2800"/>
              <a:t/>
            </a:r>
            <a:br>
              <a:rPr lang="en-US" sz="2800"/>
            </a:br>
            <a:r>
              <a:rPr lang="en-US" sz="2000">
                <a:solidFill>
                  <a:schemeClr val="accent1"/>
                </a:solidFill>
              </a:rPr>
              <a:t>The Product Offering – End to End Data Governance</a:t>
            </a:r>
          </a:p>
        </p:txBody>
      </p:sp>
      <p:grpSp>
        <p:nvGrpSpPr>
          <p:cNvPr id="1112167" name="Group 1127"/>
          <p:cNvGrpSpPr>
            <a:grpSpLocks/>
          </p:cNvGrpSpPr>
          <p:nvPr/>
        </p:nvGrpSpPr>
        <p:grpSpPr bwMode="auto">
          <a:xfrm>
            <a:off x="650875" y="1133475"/>
            <a:ext cx="8075613" cy="3268663"/>
            <a:chOff x="410" y="714"/>
            <a:chExt cx="5087" cy="2059"/>
          </a:xfrm>
        </p:grpSpPr>
        <p:sp>
          <p:nvSpPr>
            <p:cNvPr id="87" name="Freeform 86"/>
            <p:cNvSpPr>
              <a:spLocks noChangeArrowheads="1"/>
            </p:cNvSpPr>
            <p:nvPr/>
          </p:nvSpPr>
          <p:spPr bwMode="auto">
            <a:xfrm rot="-5400000">
              <a:off x="2704" y="893"/>
              <a:ext cx="540" cy="1081"/>
            </a:xfrm>
            <a:custGeom>
              <a:avLst/>
              <a:gdLst>
                <a:gd name="T0" fmla="*/ 0 w 750693"/>
                <a:gd name="T1" fmla="*/ 377990 h 1201227"/>
                <a:gd name="T2" fmla="*/ 121514 w 750693"/>
                <a:gd name="T3" fmla="*/ 0 h 1201227"/>
                <a:gd name="T4" fmla="*/ 145344 w 750693"/>
                <a:gd name="T5" fmla="*/ 1312662 h 1201227"/>
                <a:gd name="T6" fmla="*/ 11334 w 750693"/>
                <a:gd name="T7" fmla="*/ 920867 h 1201227"/>
                <a:gd name="T8" fmla="*/ 0 w 750693"/>
                <a:gd name="T9" fmla="*/ 377990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 name="Freeform 110"/>
            <p:cNvSpPr>
              <a:spLocks noChangeArrowheads="1"/>
            </p:cNvSpPr>
            <p:nvPr/>
          </p:nvSpPr>
          <p:spPr bwMode="auto">
            <a:xfrm rot="16200000" flipH="1">
              <a:off x="2699" y="1961"/>
              <a:ext cx="542" cy="1082"/>
            </a:xfrm>
            <a:custGeom>
              <a:avLst/>
              <a:gdLst>
                <a:gd name="T0" fmla="*/ 0 w 758602"/>
                <a:gd name="T1" fmla="*/ 383031 h 1170144"/>
                <a:gd name="T2" fmla="*/ 125187 w 758602"/>
                <a:gd name="T3" fmla="*/ 0 h 1170144"/>
                <a:gd name="T4" fmla="*/ 141878 w 758602"/>
                <a:gd name="T5" fmla="*/ 1350948 h 1170144"/>
                <a:gd name="T6" fmla="*/ 8604 w 758602"/>
                <a:gd name="T7" fmla="*/ 948267 h 1170144"/>
                <a:gd name="T8" fmla="*/ 0 w 758602"/>
                <a:gd name="T9" fmla="*/ 383031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rot="10800000"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12068" name="Picture 121" descr="mdm"/>
            <p:cNvPicPr>
              <a:picLocks noChangeAspect="1" noChangeArrowheads="1"/>
            </p:cNvPicPr>
            <p:nvPr/>
          </p:nvPicPr>
          <p:blipFill>
            <a:blip r:embed="rId2" cstate="print"/>
            <a:srcRect/>
            <a:stretch>
              <a:fillRect/>
            </a:stretch>
          </p:blipFill>
          <p:spPr bwMode="auto">
            <a:xfrm>
              <a:off x="2741" y="1396"/>
              <a:ext cx="454" cy="156"/>
            </a:xfrm>
            <a:prstGeom prst="rect">
              <a:avLst/>
            </a:prstGeom>
            <a:noFill/>
            <a:ln w="9525">
              <a:noFill/>
              <a:miter lim="800000"/>
              <a:headEnd/>
              <a:tailEnd/>
            </a:ln>
          </p:spPr>
        </p:pic>
        <p:sp>
          <p:nvSpPr>
            <p:cNvPr id="88" name="Freeform 87"/>
            <p:cNvSpPr>
              <a:spLocks noChangeArrowheads="1"/>
            </p:cNvSpPr>
            <p:nvPr/>
          </p:nvSpPr>
          <p:spPr bwMode="auto">
            <a:xfrm flipH="1">
              <a:off x="2218" y="1613"/>
              <a:ext cx="496" cy="705"/>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6" name="Freeform 85"/>
            <p:cNvSpPr>
              <a:spLocks noChangeArrowheads="1"/>
            </p:cNvSpPr>
            <p:nvPr/>
          </p:nvSpPr>
          <p:spPr bwMode="auto">
            <a:xfrm>
              <a:off x="3239" y="1579"/>
              <a:ext cx="469" cy="771"/>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112071" name="Picture 123" descr="mdm"/>
            <p:cNvPicPr>
              <a:picLocks noChangeAspect="1" noChangeArrowheads="1"/>
            </p:cNvPicPr>
            <p:nvPr/>
          </p:nvPicPr>
          <p:blipFill>
            <a:blip r:embed="rId3" cstate="print"/>
            <a:srcRect/>
            <a:stretch>
              <a:fillRect/>
            </a:stretch>
          </p:blipFill>
          <p:spPr bwMode="auto">
            <a:xfrm>
              <a:off x="2780" y="2441"/>
              <a:ext cx="421" cy="147"/>
            </a:xfrm>
            <a:prstGeom prst="rect">
              <a:avLst/>
            </a:prstGeom>
            <a:noFill/>
            <a:ln w="9525">
              <a:noFill/>
              <a:miter lim="800000"/>
              <a:headEnd/>
              <a:tailEnd/>
            </a:ln>
          </p:spPr>
        </p:pic>
        <p:sp>
          <p:nvSpPr>
            <p:cNvPr id="10" name="Text Box 64"/>
            <p:cNvSpPr txBox="1">
              <a:spLocks noChangeArrowheads="1"/>
            </p:cNvSpPr>
            <p:nvPr/>
          </p:nvSpPr>
          <p:spPr bwMode="auto">
            <a:xfrm rot="5400000">
              <a:off x="4031" y="1644"/>
              <a:ext cx="410" cy="1048"/>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pic>
          <p:nvPicPr>
            <p:cNvPr id="1112103" name="Picture 124" descr="mdm"/>
            <p:cNvPicPr>
              <a:picLocks noChangeAspect="1" noChangeArrowheads="1"/>
            </p:cNvPicPr>
            <p:nvPr/>
          </p:nvPicPr>
          <p:blipFill>
            <a:blip r:embed="rId4" cstate="print"/>
            <a:srcRect/>
            <a:stretch>
              <a:fillRect/>
            </a:stretch>
          </p:blipFill>
          <p:spPr bwMode="auto">
            <a:xfrm>
              <a:off x="2374" y="1662"/>
              <a:ext cx="195" cy="604"/>
            </a:xfrm>
            <a:prstGeom prst="rect">
              <a:avLst/>
            </a:prstGeom>
            <a:noFill/>
            <a:ln w="9525">
              <a:noFill/>
              <a:miter lim="800000"/>
              <a:headEnd/>
              <a:tailEnd/>
            </a:ln>
          </p:spPr>
        </p:pic>
        <p:grpSp>
          <p:nvGrpSpPr>
            <p:cNvPr id="1112127" name="Group 106"/>
            <p:cNvGrpSpPr>
              <a:grpSpLocks/>
            </p:cNvGrpSpPr>
            <p:nvPr/>
          </p:nvGrpSpPr>
          <p:grpSpPr bwMode="auto">
            <a:xfrm>
              <a:off x="410" y="720"/>
              <a:ext cx="5087" cy="1615"/>
              <a:chOff x="650875" y="1158875"/>
              <a:chExt cx="8075613" cy="2563813"/>
            </a:xfrm>
          </p:grpSpPr>
          <p:sp>
            <p:nvSpPr>
              <p:cNvPr id="85" name="Freeform 84"/>
              <p:cNvSpPr/>
              <p:nvPr/>
            </p:nvSpPr>
            <p:spPr bwMode="auto">
              <a:xfrm>
                <a:off x="650875" y="1158875"/>
                <a:ext cx="8075613" cy="2563813"/>
              </a:xfrm>
              <a:custGeom>
                <a:avLst/>
                <a:gdLst>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2705515 w 5830645"/>
                  <a:gd name="connsiteY4" fmla="*/ 1111893 h 1177048"/>
                  <a:gd name="connsiteX5" fmla="*/ 0 w 5830645"/>
                  <a:gd name="connsiteY5" fmla="*/ 0 h 1177048"/>
                  <a:gd name="connsiteX0" fmla="*/ 0 w 5830645"/>
                  <a:gd name="connsiteY0" fmla="*/ 0 h 1296566"/>
                  <a:gd name="connsiteX1" fmla="*/ 5830645 w 5830645"/>
                  <a:gd name="connsiteY1" fmla="*/ 0 h 1296566"/>
                  <a:gd name="connsiteX2" fmla="*/ 3195021 w 5830645"/>
                  <a:gd name="connsiteY2" fmla="*/ 1108037 h 1296566"/>
                  <a:gd name="connsiteX3" fmla="*/ 2705515 w 5830645"/>
                  <a:gd name="connsiteY3" fmla="*/ 1111893 h 1296566"/>
                  <a:gd name="connsiteX4" fmla="*/ 0 w 5830645"/>
                  <a:gd name="connsiteY4" fmla="*/ 0 h 1296566"/>
                  <a:gd name="connsiteX0" fmla="*/ 0 w 5830645"/>
                  <a:gd name="connsiteY0" fmla="*/ 0 h 1293352"/>
                  <a:gd name="connsiteX1" fmla="*/ 5830645 w 5830645"/>
                  <a:gd name="connsiteY1" fmla="*/ 0 h 1293352"/>
                  <a:gd name="connsiteX2" fmla="*/ 3195021 w 5830645"/>
                  <a:gd name="connsiteY2" fmla="*/ 1108037 h 1293352"/>
                  <a:gd name="connsiteX3" fmla="*/ 2705515 w 5830645"/>
                  <a:gd name="connsiteY3" fmla="*/ 1111893 h 1293352"/>
                  <a:gd name="connsiteX4" fmla="*/ 0 w 5830645"/>
                  <a:gd name="connsiteY4" fmla="*/ 0 h 1293352"/>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520768 w 6351413"/>
                  <a:gd name="connsiteY0" fmla="*/ 0 h 1296985"/>
                  <a:gd name="connsiteX1" fmla="*/ 6351413 w 6351413"/>
                  <a:gd name="connsiteY1" fmla="*/ 0 h 1296985"/>
                  <a:gd name="connsiteX2" fmla="*/ 3715789 w 6351413"/>
                  <a:gd name="connsiteY2" fmla="*/ 1108037 h 1296985"/>
                  <a:gd name="connsiteX3" fmla="*/ 3226283 w 6351413"/>
                  <a:gd name="connsiteY3" fmla="*/ 1111893 h 1296985"/>
                  <a:gd name="connsiteX4" fmla="*/ 3226805 w 6351413"/>
                  <a:gd name="connsiteY4" fmla="*/ 1111670 h 1296985"/>
                  <a:gd name="connsiteX5" fmla="*/ 520768 w 6351413"/>
                  <a:gd name="connsiteY5" fmla="*/ 0 h 1296985"/>
                  <a:gd name="connsiteX0" fmla="*/ 0 w 5830645"/>
                  <a:gd name="connsiteY0" fmla="*/ 0 h 1296985"/>
                  <a:gd name="connsiteX1" fmla="*/ 5830645 w 5830645"/>
                  <a:gd name="connsiteY1" fmla="*/ 0 h 1296985"/>
                  <a:gd name="connsiteX2" fmla="*/ 3195021 w 5830645"/>
                  <a:gd name="connsiteY2" fmla="*/ 1108037 h 1296985"/>
                  <a:gd name="connsiteX3" fmla="*/ 2705515 w 5830645"/>
                  <a:gd name="connsiteY3" fmla="*/ 1111893 h 1296985"/>
                  <a:gd name="connsiteX4" fmla="*/ 2706037 w 5830645"/>
                  <a:gd name="connsiteY4" fmla="*/ 1111670 h 1296985"/>
                  <a:gd name="connsiteX5" fmla="*/ 0 w 5830645"/>
                  <a:gd name="connsiteY5" fmla="*/ 0 h 1296985"/>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706037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2456656 w 5830645"/>
                  <a:gd name="connsiteY5" fmla="*/ 996875 h 1111893"/>
                  <a:gd name="connsiteX6" fmla="*/ 0 w 5830645"/>
                  <a:gd name="connsiteY6"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670868 w 5830645"/>
                  <a:gd name="connsiteY4" fmla="*/ 1103448 h 1111893"/>
                  <a:gd name="connsiteX5" fmla="*/ 0 w 5830645"/>
                  <a:gd name="connsiteY5" fmla="*/ 0 h 1111893"/>
                  <a:gd name="connsiteX0" fmla="*/ 0 w 5830645"/>
                  <a:gd name="connsiteY0" fmla="*/ 0 h 1176602"/>
                  <a:gd name="connsiteX1" fmla="*/ 5830645 w 5830645"/>
                  <a:gd name="connsiteY1" fmla="*/ 0 h 1176602"/>
                  <a:gd name="connsiteX2" fmla="*/ 3195021 w 5830645"/>
                  <a:gd name="connsiteY2" fmla="*/ 1108037 h 1176602"/>
                  <a:gd name="connsiteX3" fmla="*/ 2705515 w 5830645"/>
                  <a:gd name="connsiteY3" fmla="*/ 1111893 h 1176602"/>
                  <a:gd name="connsiteX4" fmla="*/ 2670868 w 5830645"/>
                  <a:gd name="connsiteY4" fmla="*/ 1103448 h 1176602"/>
                  <a:gd name="connsiteX5" fmla="*/ 0 w 5830645"/>
                  <a:gd name="connsiteY5" fmla="*/ 0 h 1176602"/>
                  <a:gd name="connsiteX0" fmla="*/ 0 w 5830645"/>
                  <a:gd name="connsiteY0" fmla="*/ 0 h 1289487"/>
                  <a:gd name="connsiteX1" fmla="*/ 5830645 w 5830645"/>
                  <a:gd name="connsiteY1" fmla="*/ 0 h 1289487"/>
                  <a:gd name="connsiteX2" fmla="*/ 3195021 w 5830645"/>
                  <a:gd name="connsiteY2" fmla="*/ 1108037 h 1289487"/>
                  <a:gd name="connsiteX3" fmla="*/ 2705515 w 5830645"/>
                  <a:gd name="connsiteY3" fmla="*/ 1111893 h 1289487"/>
                  <a:gd name="connsiteX4" fmla="*/ 2856306 w 5830645"/>
                  <a:gd name="connsiteY4" fmla="*/ 949982 h 1289487"/>
                  <a:gd name="connsiteX5" fmla="*/ 2670868 w 5830645"/>
                  <a:gd name="connsiteY5" fmla="*/ 1103448 h 1289487"/>
                  <a:gd name="connsiteX6" fmla="*/ 0 w 5830645"/>
                  <a:gd name="connsiteY6" fmla="*/ 0 h 1289487"/>
                  <a:gd name="connsiteX0" fmla="*/ 0 w 5830645"/>
                  <a:gd name="connsiteY0" fmla="*/ 0 h 1288763"/>
                  <a:gd name="connsiteX1" fmla="*/ 5830645 w 5830645"/>
                  <a:gd name="connsiteY1" fmla="*/ 0 h 1288763"/>
                  <a:gd name="connsiteX2" fmla="*/ 3195021 w 5830645"/>
                  <a:gd name="connsiteY2" fmla="*/ 1108037 h 1288763"/>
                  <a:gd name="connsiteX3" fmla="*/ 2705515 w 5830645"/>
                  <a:gd name="connsiteY3" fmla="*/ 1111893 h 1288763"/>
                  <a:gd name="connsiteX4" fmla="*/ 2670868 w 5830645"/>
                  <a:gd name="connsiteY4" fmla="*/ 1103448 h 1288763"/>
                  <a:gd name="connsiteX5" fmla="*/ 0 w 5830645"/>
                  <a:gd name="connsiteY5" fmla="*/ 0 h 1288763"/>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235"/>
                  <a:gd name="connsiteX1" fmla="*/ 5830645 w 5830645"/>
                  <a:gd name="connsiteY1" fmla="*/ 0 h 1387235"/>
                  <a:gd name="connsiteX2" fmla="*/ 3195021 w 5830645"/>
                  <a:gd name="connsiteY2" fmla="*/ 1108037 h 1387235"/>
                  <a:gd name="connsiteX3" fmla="*/ 2670868 w 5830645"/>
                  <a:gd name="connsiteY3" fmla="*/ 1202562 h 1387235"/>
                  <a:gd name="connsiteX4" fmla="*/ 0 w 5830645"/>
                  <a:gd name="connsiteY4" fmla="*/ 0 h 1387235"/>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0 w 5830645"/>
                  <a:gd name="connsiteY4" fmla="*/ 0 h 1316897"/>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2670868 w 5830645"/>
                  <a:gd name="connsiteY4" fmla="*/ 1129025 h 1316897"/>
                  <a:gd name="connsiteX5" fmla="*/ 0 w 5830645"/>
                  <a:gd name="connsiteY5" fmla="*/ 0 h 131689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2670868 w 5830645"/>
                  <a:gd name="connsiteY5" fmla="*/ 1129025 h 1297807"/>
                  <a:gd name="connsiteX6" fmla="*/ 0 w 5830645"/>
                  <a:gd name="connsiteY6"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522367 w 6353012"/>
                  <a:gd name="connsiteY0" fmla="*/ 0 h 1323290"/>
                  <a:gd name="connsiteX1" fmla="*/ 6353012 w 6353012"/>
                  <a:gd name="connsiteY1" fmla="*/ 0 h 1323290"/>
                  <a:gd name="connsiteX2" fmla="*/ 3717388 w 6353012"/>
                  <a:gd name="connsiteY2" fmla="*/ 1108037 h 1323290"/>
                  <a:gd name="connsiteX3" fmla="*/ 3218813 w 6353012"/>
                  <a:gd name="connsiteY3" fmla="*/ 1138617 h 1323290"/>
                  <a:gd name="connsiteX4" fmla="*/ 522367 w 6353012"/>
                  <a:gd name="connsiteY4" fmla="*/ 0 h 1323290"/>
                  <a:gd name="connsiteX0" fmla="*/ 0 w 5830645"/>
                  <a:gd name="connsiteY0" fmla="*/ 0 h 1323290"/>
                  <a:gd name="connsiteX1" fmla="*/ 5830645 w 5830645"/>
                  <a:gd name="connsiteY1" fmla="*/ 0 h 1323290"/>
                  <a:gd name="connsiteX2" fmla="*/ 3195021 w 5830645"/>
                  <a:gd name="connsiteY2" fmla="*/ 1108037 h 1323290"/>
                  <a:gd name="connsiteX3" fmla="*/ 2696446 w 5830645"/>
                  <a:gd name="connsiteY3" fmla="*/ 1138617 h 1323290"/>
                  <a:gd name="connsiteX4" fmla="*/ 0 w 5830645"/>
                  <a:gd name="connsiteY4" fmla="*/ 0 h 1323290"/>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0 w 5830645"/>
                  <a:gd name="connsiteY4" fmla="*/ 0 h 129780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965374"/>
                  <a:gd name="connsiteX1" fmla="*/ 5830645 w 5830645"/>
                  <a:gd name="connsiteY1" fmla="*/ 0 h 1965374"/>
                  <a:gd name="connsiteX2" fmla="*/ 3195021 w 5830645"/>
                  <a:gd name="connsiteY2" fmla="*/ 1108037 h 1965374"/>
                  <a:gd name="connsiteX3" fmla="*/ 2696446 w 5830645"/>
                  <a:gd name="connsiteY3" fmla="*/ 1138617 h 1965374"/>
                  <a:gd name="connsiteX4" fmla="*/ 0 w 5830645"/>
                  <a:gd name="connsiteY4" fmla="*/ 0 h 1965374"/>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607242"/>
                  <a:gd name="connsiteX1" fmla="*/ 5830645 w 5830645"/>
                  <a:gd name="connsiteY1" fmla="*/ 0 h 1607242"/>
                  <a:gd name="connsiteX2" fmla="*/ 3195021 w 5830645"/>
                  <a:gd name="connsiteY2" fmla="*/ 1108037 h 1607242"/>
                  <a:gd name="connsiteX3" fmla="*/ 2959624 w 5830645"/>
                  <a:gd name="connsiteY3" fmla="*/ 1602145 h 1607242"/>
                  <a:gd name="connsiteX4" fmla="*/ 2696446 w 5830645"/>
                  <a:gd name="connsiteY4" fmla="*/ 1138617 h 1607242"/>
                  <a:gd name="connsiteX5" fmla="*/ 0 w 5830645"/>
                  <a:gd name="connsiteY5" fmla="*/ 0 h 1607242"/>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602145 h 1861876"/>
                  <a:gd name="connsiteX4" fmla="*/ 2959624 w 5830645"/>
                  <a:gd name="connsiteY4" fmla="*/ 1861876 h 1861876"/>
                  <a:gd name="connsiteX5" fmla="*/ 2696446 w 5830645"/>
                  <a:gd name="connsiteY5" fmla="*/ 1138617 h 1861876"/>
                  <a:gd name="connsiteX6" fmla="*/ 0 w 5830645"/>
                  <a:gd name="connsiteY6"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987516"/>
                  <a:gd name="connsiteX1" fmla="*/ 5830645 w 5830645"/>
                  <a:gd name="connsiteY1" fmla="*/ 0 h 1987516"/>
                  <a:gd name="connsiteX2" fmla="*/ 3195021 w 5830645"/>
                  <a:gd name="connsiteY2" fmla="*/ 1108037 h 1987516"/>
                  <a:gd name="connsiteX3" fmla="*/ 2959624 w 5830645"/>
                  <a:gd name="connsiteY3" fmla="*/ 1861876 h 1987516"/>
                  <a:gd name="connsiteX4" fmla="*/ 2779009 w 5830645"/>
                  <a:gd name="connsiteY4" fmla="*/ 1511803 h 1987516"/>
                  <a:gd name="connsiteX5" fmla="*/ 2696446 w 5830645"/>
                  <a:gd name="connsiteY5" fmla="*/ 1138617 h 1987516"/>
                  <a:gd name="connsiteX6" fmla="*/ 0 w 5830645"/>
                  <a:gd name="connsiteY6" fmla="*/ 0 h 1987516"/>
                  <a:gd name="connsiteX0" fmla="*/ 0 w 5830645"/>
                  <a:gd name="connsiteY0" fmla="*/ 0 h 1866973"/>
                  <a:gd name="connsiteX1" fmla="*/ 5830645 w 5830645"/>
                  <a:gd name="connsiteY1" fmla="*/ 0 h 1866973"/>
                  <a:gd name="connsiteX2" fmla="*/ 3195021 w 5830645"/>
                  <a:gd name="connsiteY2" fmla="*/ 1108037 h 1866973"/>
                  <a:gd name="connsiteX3" fmla="*/ 2959624 w 5830645"/>
                  <a:gd name="connsiteY3" fmla="*/ 1861876 h 1866973"/>
                  <a:gd name="connsiteX4" fmla="*/ 2696446 w 5830645"/>
                  <a:gd name="connsiteY4" fmla="*/ 1138617 h 1866973"/>
                  <a:gd name="connsiteX5" fmla="*/ 0 w 5830645"/>
                  <a:gd name="connsiteY5" fmla="*/ 0 h 1866973"/>
                  <a:gd name="connsiteX0" fmla="*/ 0 w 5830645"/>
                  <a:gd name="connsiteY0" fmla="*/ 0 h 1619156"/>
                  <a:gd name="connsiteX1" fmla="*/ 5830645 w 5830645"/>
                  <a:gd name="connsiteY1" fmla="*/ 0 h 1619156"/>
                  <a:gd name="connsiteX2" fmla="*/ 3195021 w 5830645"/>
                  <a:gd name="connsiteY2" fmla="*/ 1108037 h 1619156"/>
                  <a:gd name="connsiteX3" fmla="*/ 2677289 w 5830645"/>
                  <a:gd name="connsiteY3" fmla="*/ 1614059 h 1619156"/>
                  <a:gd name="connsiteX4" fmla="*/ 2696446 w 5830645"/>
                  <a:gd name="connsiteY4" fmla="*/ 1138617 h 1619156"/>
                  <a:gd name="connsiteX5" fmla="*/ 0 w 5830645"/>
                  <a:gd name="connsiteY5" fmla="*/ 0 h 1619156"/>
                  <a:gd name="connsiteX0" fmla="*/ 0 w 5830645"/>
                  <a:gd name="connsiteY0" fmla="*/ 0 h 1873360"/>
                  <a:gd name="connsiteX1" fmla="*/ 5830645 w 5830645"/>
                  <a:gd name="connsiteY1" fmla="*/ 0 h 1873360"/>
                  <a:gd name="connsiteX2" fmla="*/ 3195021 w 5830645"/>
                  <a:gd name="connsiteY2" fmla="*/ 1108037 h 1873360"/>
                  <a:gd name="connsiteX3" fmla="*/ 2677289 w 5830645"/>
                  <a:gd name="connsiteY3" fmla="*/ 1614059 h 1873360"/>
                  <a:gd name="connsiteX4" fmla="*/ 2970912 w 5830645"/>
                  <a:gd name="connsiteY4" fmla="*/ 1794120 h 1873360"/>
                  <a:gd name="connsiteX5" fmla="*/ 2696446 w 5830645"/>
                  <a:gd name="connsiteY5" fmla="*/ 1138617 h 1873360"/>
                  <a:gd name="connsiteX6" fmla="*/ 0 w 5830645"/>
                  <a:gd name="connsiteY6" fmla="*/ 0 h 187336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840308"/>
                  <a:gd name="connsiteX1" fmla="*/ 5830645 w 5830645"/>
                  <a:gd name="connsiteY1" fmla="*/ 0 h 1840308"/>
                  <a:gd name="connsiteX2" fmla="*/ 3195021 w 5830645"/>
                  <a:gd name="connsiteY2" fmla="*/ 110803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460643 w 5830645"/>
                  <a:gd name="connsiteY3" fmla="*/ 716848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182 w 5830645"/>
                  <a:gd name="connsiteY2" fmla="*/ 1174114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045 w 5830645"/>
                  <a:gd name="connsiteY2" fmla="*/ 117450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900 w 5830645"/>
                  <a:gd name="connsiteY6" fmla="*/ 756684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485755 w 5830645"/>
                  <a:gd name="connsiteY5" fmla="*/ 756937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993 w 5830645"/>
                  <a:gd name="connsiteY2" fmla="*/ 1149084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854 w 5830645"/>
                  <a:gd name="connsiteY2" fmla="*/ 1149468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755 w 5830645"/>
                  <a:gd name="connsiteY3" fmla="*/ 756937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610 w 5830645"/>
                  <a:gd name="connsiteY3" fmla="*/ 757190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194509 w 5830645"/>
                  <a:gd name="connsiteY3" fmla="*/ 1028081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0109 w 5830645"/>
                  <a:gd name="connsiteY2" fmla="*/ 111854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0109 w 5830645"/>
                  <a:gd name="connsiteY2" fmla="*/ 1118546 h 1840308"/>
                  <a:gd name="connsiteX3" fmla="*/ 3284940 w 5830645"/>
                  <a:gd name="connsiteY3" fmla="*/ 1138649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2792592 w 5830645"/>
                  <a:gd name="connsiteY5" fmla="*/ 1138649 h 1840308"/>
                  <a:gd name="connsiteX6" fmla="*/ 0 w 5830645"/>
                  <a:gd name="connsiteY6" fmla="*/ 0 h 1840308"/>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0 w 5830645"/>
                  <a:gd name="connsiteY5"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2717233 w 5830645"/>
                  <a:gd name="connsiteY5" fmla="*/ 1138649 h 1794125"/>
                  <a:gd name="connsiteX6" fmla="*/ 0 w 5830645"/>
                  <a:gd name="connsiteY6"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17233 w 5830645"/>
                  <a:gd name="connsiteY4" fmla="*/ 1138649 h 1794125"/>
                  <a:gd name="connsiteX5" fmla="*/ 0 w 5830645"/>
                  <a:gd name="connsiteY5" fmla="*/ 0 h 1794125"/>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518902 w 6349547"/>
                  <a:gd name="connsiteY0" fmla="*/ 0 h 1798308"/>
                  <a:gd name="connsiteX1" fmla="*/ 6349547 w 6349547"/>
                  <a:gd name="connsiteY1" fmla="*/ 0 h 1798308"/>
                  <a:gd name="connsiteX2" fmla="*/ 3803842 w 6349547"/>
                  <a:gd name="connsiteY2" fmla="*/ 1138649 h 1798308"/>
                  <a:gd name="connsiteX3" fmla="*/ 3489814 w 6349547"/>
                  <a:gd name="connsiteY3" fmla="*/ 1794120 h 1798308"/>
                  <a:gd name="connsiteX4" fmla="*/ 3271302 w 6349547"/>
                  <a:gd name="connsiteY4" fmla="*/ 1163779 h 1798308"/>
                  <a:gd name="connsiteX5" fmla="*/ 3236135 w 6349547"/>
                  <a:gd name="connsiteY5" fmla="*/ 1138649 h 1798308"/>
                  <a:gd name="connsiteX6" fmla="*/ 518902 w 6349547"/>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546534 w 6377179"/>
                  <a:gd name="connsiteY0" fmla="*/ 0 h 1798308"/>
                  <a:gd name="connsiteX1" fmla="*/ 6377179 w 6377179"/>
                  <a:gd name="connsiteY1" fmla="*/ 0 h 1798308"/>
                  <a:gd name="connsiteX2" fmla="*/ 3831474 w 6377179"/>
                  <a:gd name="connsiteY2" fmla="*/ 1138649 h 1798308"/>
                  <a:gd name="connsiteX3" fmla="*/ 3517446 w 6377179"/>
                  <a:gd name="connsiteY3" fmla="*/ 1794120 h 1798308"/>
                  <a:gd name="connsiteX4" fmla="*/ 3298934 w 6377179"/>
                  <a:gd name="connsiteY4" fmla="*/ 1163779 h 1798308"/>
                  <a:gd name="connsiteX5" fmla="*/ 3097976 w 6377179"/>
                  <a:gd name="connsiteY5" fmla="*/ 1068287 h 1798308"/>
                  <a:gd name="connsiteX6" fmla="*/ 546534 w 6377179"/>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0 w 5830645"/>
                  <a:gd name="connsiteY5" fmla="*/ 0 h 1798308"/>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34"/>
                  <a:gd name="connsiteX1" fmla="*/ 5830645 w 5830645"/>
                  <a:gd name="connsiteY1" fmla="*/ 0 h 1855034"/>
                  <a:gd name="connsiteX2" fmla="*/ 3284940 w 5830645"/>
                  <a:gd name="connsiteY2" fmla="*/ 1138649 h 1855034"/>
                  <a:gd name="connsiteX3" fmla="*/ 3051172 w 5830645"/>
                  <a:gd name="connsiteY3" fmla="*/ 1855029 h 1855034"/>
                  <a:gd name="connsiteX4" fmla="*/ 2752400 w 5830645"/>
                  <a:gd name="connsiteY4" fmla="*/ 1163779 h 1855034"/>
                  <a:gd name="connsiteX5" fmla="*/ 0 w 5830645"/>
                  <a:gd name="connsiteY5" fmla="*/ 0 h 1855034"/>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2033524"/>
                  <a:gd name="connsiteX1" fmla="*/ 5830645 w 5830645"/>
                  <a:gd name="connsiteY1" fmla="*/ 0 h 2033524"/>
                  <a:gd name="connsiteX2" fmla="*/ 3284940 w 5830645"/>
                  <a:gd name="connsiteY2" fmla="*/ 1138649 h 2033524"/>
                  <a:gd name="connsiteX3" fmla="*/ 3051172 w 5830645"/>
                  <a:gd name="connsiteY3" fmla="*/ 1855029 h 2033524"/>
                  <a:gd name="connsiteX4" fmla="*/ 3048813 w 5830645"/>
                  <a:gd name="connsiteY4" fmla="*/ 1857347 h 2033524"/>
                  <a:gd name="connsiteX5" fmla="*/ 2752400 w 5830645"/>
                  <a:gd name="connsiteY5" fmla="*/ 1163779 h 2033524"/>
                  <a:gd name="connsiteX6" fmla="*/ 0 w 5830645"/>
                  <a:gd name="connsiteY6" fmla="*/ 0 h 2033524"/>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520928 w 5830645"/>
                  <a:gd name="connsiteY3" fmla="*/ 1495890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666 w 5830645"/>
                  <a:gd name="connsiteY2" fmla="*/ 1204767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6732"/>
                  <a:gd name="connsiteX1" fmla="*/ 5830645 w 5830645"/>
                  <a:gd name="connsiteY1" fmla="*/ 0 h 1916732"/>
                  <a:gd name="connsiteX2" fmla="*/ 3284666 w 5830645"/>
                  <a:gd name="connsiteY2" fmla="*/ 1204767 h 1916732"/>
                  <a:gd name="connsiteX3" fmla="*/ 3249772 w 5830645"/>
                  <a:gd name="connsiteY3" fmla="*/ 1229116 h 1916732"/>
                  <a:gd name="connsiteX4" fmla="*/ 3051045 w 5830645"/>
                  <a:gd name="connsiteY4" fmla="*/ 1915959 h 1916732"/>
                  <a:gd name="connsiteX5" fmla="*/ 2752285 w 5830645"/>
                  <a:gd name="connsiteY5" fmla="*/ 1224478 h 1916732"/>
                  <a:gd name="connsiteX6" fmla="*/ 0 w 5830645"/>
                  <a:gd name="connsiteY6" fmla="*/ 0 h 1916732"/>
                  <a:gd name="connsiteX0" fmla="*/ 0 w 5830645"/>
                  <a:gd name="connsiteY0" fmla="*/ 0 h 1917569"/>
                  <a:gd name="connsiteX1" fmla="*/ 5830645 w 5830645"/>
                  <a:gd name="connsiteY1" fmla="*/ 0 h 1917569"/>
                  <a:gd name="connsiteX2" fmla="*/ 3284666 w 5830645"/>
                  <a:gd name="connsiteY2" fmla="*/ 1204767 h 1917569"/>
                  <a:gd name="connsiteX3" fmla="*/ 3249772 w 5830645"/>
                  <a:gd name="connsiteY3" fmla="*/ 1229116 h 1917569"/>
                  <a:gd name="connsiteX4" fmla="*/ 3244748 w 5830645"/>
                  <a:gd name="connsiteY4" fmla="*/ 1234140 h 1917569"/>
                  <a:gd name="connsiteX5" fmla="*/ 3051045 w 5830645"/>
                  <a:gd name="connsiteY5" fmla="*/ 1915959 h 1917569"/>
                  <a:gd name="connsiteX6" fmla="*/ 2752285 w 5830645"/>
                  <a:gd name="connsiteY6" fmla="*/ 1224478 h 1917569"/>
                  <a:gd name="connsiteX7" fmla="*/ 0 w 5830645"/>
                  <a:gd name="connsiteY7"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2029878"/>
                  <a:gd name="connsiteX1" fmla="*/ 5830645 w 5830645"/>
                  <a:gd name="connsiteY1" fmla="*/ 0 h 2029878"/>
                  <a:gd name="connsiteX2" fmla="*/ 3249772 w 5830645"/>
                  <a:gd name="connsiteY2" fmla="*/ 1229116 h 2029878"/>
                  <a:gd name="connsiteX3" fmla="*/ 3244748 w 5830645"/>
                  <a:gd name="connsiteY3" fmla="*/ 1234140 h 2029878"/>
                  <a:gd name="connsiteX4" fmla="*/ 3051045 w 5830645"/>
                  <a:gd name="connsiteY4" fmla="*/ 1915959 h 2029878"/>
                  <a:gd name="connsiteX5" fmla="*/ 3048813 w 5830645"/>
                  <a:gd name="connsiteY5" fmla="*/ 1741751 h 2029878"/>
                  <a:gd name="connsiteX6" fmla="*/ 2752285 w 5830645"/>
                  <a:gd name="connsiteY6" fmla="*/ 1224478 h 2029878"/>
                  <a:gd name="connsiteX7" fmla="*/ 0 w 5830645"/>
                  <a:gd name="connsiteY7" fmla="*/ 0 h 2029878"/>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6599"/>
                  <a:gd name="connsiteX1" fmla="*/ 5830645 w 5830645"/>
                  <a:gd name="connsiteY1" fmla="*/ 0 h 1916599"/>
                  <a:gd name="connsiteX2" fmla="*/ 3249772 w 5830645"/>
                  <a:gd name="connsiteY2" fmla="*/ 1229116 h 1916599"/>
                  <a:gd name="connsiteX3" fmla="*/ 3244748 w 5830645"/>
                  <a:gd name="connsiteY3" fmla="*/ 1234140 h 1916599"/>
                  <a:gd name="connsiteX4" fmla="*/ 3050918 w 5830645"/>
                  <a:gd name="connsiteY4" fmla="*/ 1916599 h 1916599"/>
                  <a:gd name="connsiteX5" fmla="*/ 2752285 w 5830645"/>
                  <a:gd name="connsiteY5" fmla="*/ 1224478 h 1916599"/>
                  <a:gd name="connsiteX6" fmla="*/ 0 w 5830645"/>
                  <a:gd name="connsiteY6" fmla="*/ 0 h 1916599"/>
                  <a:gd name="connsiteX0" fmla="*/ 0 w 5830645"/>
                  <a:gd name="connsiteY0" fmla="*/ 0 h 1916599"/>
                  <a:gd name="connsiteX1" fmla="*/ 5830645 w 5830645"/>
                  <a:gd name="connsiteY1" fmla="*/ 0 h 1916599"/>
                  <a:gd name="connsiteX2" fmla="*/ 3305035 w 5830645"/>
                  <a:gd name="connsiteY2" fmla="*/ 1209010 h 1916599"/>
                  <a:gd name="connsiteX3" fmla="*/ 3249772 w 5830645"/>
                  <a:gd name="connsiteY3" fmla="*/ 1229116 h 1916599"/>
                  <a:gd name="connsiteX4" fmla="*/ 3244748 w 5830645"/>
                  <a:gd name="connsiteY4" fmla="*/ 1234140 h 1916599"/>
                  <a:gd name="connsiteX5" fmla="*/ 3050918 w 5830645"/>
                  <a:gd name="connsiteY5" fmla="*/ 1916599 h 1916599"/>
                  <a:gd name="connsiteX6" fmla="*/ 2752285 w 5830645"/>
                  <a:gd name="connsiteY6" fmla="*/ 1224478 h 1916599"/>
                  <a:gd name="connsiteX7" fmla="*/ 0 w 5830645"/>
                  <a:gd name="connsiteY7" fmla="*/ 0 h 1916599"/>
                  <a:gd name="connsiteX0" fmla="*/ 0 w 5830645"/>
                  <a:gd name="connsiteY0" fmla="*/ 0 h 1917372"/>
                  <a:gd name="connsiteX1" fmla="*/ 5830645 w 5830645"/>
                  <a:gd name="connsiteY1" fmla="*/ 0 h 1917372"/>
                  <a:gd name="connsiteX2" fmla="*/ 3305035 w 5830645"/>
                  <a:gd name="connsiteY2" fmla="*/ 1209010 h 1917372"/>
                  <a:gd name="connsiteX3" fmla="*/ 3249772 w 5830645"/>
                  <a:gd name="connsiteY3" fmla="*/ 1229116 h 1917372"/>
                  <a:gd name="connsiteX4" fmla="*/ 3050918 w 5830645"/>
                  <a:gd name="connsiteY4" fmla="*/ 1916599 h 1917372"/>
                  <a:gd name="connsiteX5" fmla="*/ 2752285 w 5830645"/>
                  <a:gd name="connsiteY5" fmla="*/ 1224478 h 1917372"/>
                  <a:gd name="connsiteX6" fmla="*/ 0 w 5830645"/>
                  <a:gd name="connsiteY6" fmla="*/ 0 h 1917372"/>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4897 w 5830645"/>
                  <a:gd name="connsiteY2" fmla="*/ 1209413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244748 w 5925857"/>
                  <a:gd name="connsiteY3" fmla="*/ 1209010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44748 w 5925857"/>
                  <a:gd name="connsiteY2" fmla="*/ 1209010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254795 w 5925857"/>
                  <a:gd name="connsiteY3" fmla="*/ 1219062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795 w 5925857"/>
                  <a:gd name="connsiteY5" fmla="*/ 122911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659 w 5925857"/>
                  <a:gd name="connsiteY5" fmla="*/ 122952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284939 w 5925857"/>
                  <a:gd name="connsiteY3" fmla="*/ 119393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2988388 w 5925857"/>
                  <a:gd name="connsiteY3" fmla="*/ 1128994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442 w 5925857"/>
                  <a:gd name="connsiteY2" fmla="*/ 1189302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308 w 5925857"/>
                  <a:gd name="connsiteY2" fmla="*/ 118969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209308 w 5925857"/>
                  <a:gd name="connsiteY3" fmla="*/ 1189699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2027742"/>
                  <a:gd name="connsiteX1" fmla="*/ 5925857 w 5925857"/>
                  <a:gd name="connsiteY1" fmla="*/ 0 h 2027742"/>
                  <a:gd name="connsiteX2" fmla="*/ 3259819 w 5925857"/>
                  <a:gd name="connsiteY2" fmla="*/ 1173829 h 2027742"/>
                  <a:gd name="connsiteX3" fmla="*/ 3058861 w 5925857"/>
                  <a:gd name="connsiteY3" fmla="*/ 1887500 h 2027742"/>
                  <a:gd name="connsiteX4" fmla="*/ 3050791 w 5925857"/>
                  <a:gd name="connsiteY4" fmla="*/ 1917238 h 2027742"/>
                  <a:gd name="connsiteX5" fmla="*/ 2752285 w 5925857"/>
                  <a:gd name="connsiteY5" fmla="*/ 1224478 h 2027742"/>
                  <a:gd name="connsiteX6" fmla="*/ 0 w 5925857"/>
                  <a:gd name="connsiteY6" fmla="*/ 0 h 2027742"/>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2727279 w 5925857"/>
                  <a:gd name="connsiteY5" fmla="*/ 1214036 h 1946832"/>
                  <a:gd name="connsiteX6" fmla="*/ 0 w 5925857"/>
                  <a:gd name="connsiteY6" fmla="*/ 0 h 1946832"/>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6057464"/>
                  <a:gd name="connsiteY0" fmla="*/ 2103 h 1912013"/>
                  <a:gd name="connsiteX1" fmla="*/ 5925857 w 6057464"/>
                  <a:gd name="connsiteY1" fmla="*/ 2103 h 1912013"/>
                  <a:gd name="connsiteX2" fmla="*/ 6057464 w 6057464"/>
                  <a:gd name="connsiteY2" fmla="*/ 0 h 1912013"/>
                  <a:gd name="connsiteX3" fmla="*/ 3259819 w 6057464"/>
                  <a:gd name="connsiteY3" fmla="*/ 1175932 h 1912013"/>
                  <a:gd name="connsiteX4" fmla="*/ 3058861 w 6057464"/>
                  <a:gd name="connsiteY4" fmla="*/ 1889603 h 1912013"/>
                  <a:gd name="connsiteX5" fmla="*/ 2727279 w 6057464"/>
                  <a:gd name="connsiteY5" fmla="*/ 1216139 h 1912013"/>
                  <a:gd name="connsiteX6" fmla="*/ 0 w 6057464"/>
                  <a:gd name="connsiteY6" fmla="*/ 2103 h 1912013"/>
                  <a:gd name="connsiteX0" fmla="*/ 0 w 5939575"/>
                  <a:gd name="connsiteY0" fmla="*/ 0 h 1909910"/>
                  <a:gd name="connsiteX1" fmla="*/ 5925857 w 5939575"/>
                  <a:gd name="connsiteY1" fmla="*/ 0 h 1909910"/>
                  <a:gd name="connsiteX2" fmla="*/ 5939575 w 5939575"/>
                  <a:gd name="connsiteY2" fmla="*/ 78135 h 1909910"/>
                  <a:gd name="connsiteX3" fmla="*/ 3259819 w 5939575"/>
                  <a:gd name="connsiteY3" fmla="*/ 1173829 h 1909910"/>
                  <a:gd name="connsiteX4" fmla="*/ 3058861 w 5939575"/>
                  <a:gd name="connsiteY4" fmla="*/ 1887500 h 1909910"/>
                  <a:gd name="connsiteX5" fmla="*/ 2727279 w 5939575"/>
                  <a:gd name="connsiteY5" fmla="*/ 1214036 h 1909910"/>
                  <a:gd name="connsiteX6" fmla="*/ 0 w 5939575"/>
                  <a:gd name="connsiteY6"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611"/>
                  <a:gd name="connsiteY0" fmla="*/ 0 h 1909910"/>
                  <a:gd name="connsiteX1" fmla="*/ 5925611 w 5925611"/>
                  <a:gd name="connsiteY1" fmla="*/ 0 h 1909910"/>
                  <a:gd name="connsiteX2" fmla="*/ 3259819 w 5925611"/>
                  <a:gd name="connsiteY2" fmla="*/ 1173829 h 1909910"/>
                  <a:gd name="connsiteX3" fmla="*/ 3058861 w 5925611"/>
                  <a:gd name="connsiteY3" fmla="*/ 1887500 h 1909910"/>
                  <a:gd name="connsiteX4" fmla="*/ 2727279 w 5925611"/>
                  <a:gd name="connsiteY4" fmla="*/ 1214036 h 1909910"/>
                  <a:gd name="connsiteX5" fmla="*/ 0 w 5925611"/>
                  <a:gd name="connsiteY5" fmla="*/ 0 h 1909910"/>
                  <a:gd name="connsiteX0" fmla="*/ 0 w 5925365"/>
                  <a:gd name="connsiteY0" fmla="*/ 0 h 1909910"/>
                  <a:gd name="connsiteX1" fmla="*/ 5925365 w 5925365"/>
                  <a:gd name="connsiteY1" fmla="*/ 64189 h 1909910"/>
                  <a:gd name="connsiteX2" fmla="*/ 3259819 w 5925365"/>
                  <a:gd name="connsiteY2" fmla="*/ 1173829 h 1909910"/>
                  <a:gd name="connsiteX3" fmla="*/ 3058861 w 5925365"/>
                  <a:gd name="connsiteY3" fmla="*/ 1887500 h 1909910"/>
                  <a:gd name="connsiteX4" fmla="*/ 2727279 w 5925365"/>
                  <a:gd name="connsiteY4" fmla="*/ 1214036 h 1909910"/>
                  <a:gd name="connsiteX5" fmla="*/ 0 w 5925365"/>
                  <a:gd name="connsiteY5" fmla="*/ 0 h 1909910"/>
                  <a:gd name="connsiteX0" fmla="*/ 0 w 5925365"/>
                  <a:gd name="connsiteY0" fmla="*/ 1 h 1845721"/>
                  <a:gd name="connsiteX1" fmla="*/ 5925365 w 5925365"/>
                  <a:gd name="connsiteY1" fmla="*/ 0 h 1845721"/>
                  <a:gd name="connsiteX2" fmla="*/ 3259819 w 5925365"/>
                  <a:gd name="connsiteY2" fmla="*/ 110964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684 w 5925365"/>
                  <a:gd name="connsiteY2" fmla="*/ 111001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549 w 5925365"/>
                  <a:gd name="connsiteY2" fmla="*/ 111038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941016"/>
                  <a:gd name="connsiteX1" fmla="*/ 5925365 w 5925365"/>
                  <a:gd name="connsiteY1" fmla="*/ 0 h 1941016"/>
                  <a:gd name="connsiteX2" fmla="*/ 3259549 w 5925365"/>
                  <a:gd name="connsiteY2" fmla="*/ 1110380 h 1941016"/>
                  <a:gd name="connsiteX3" fmla="*/ 3058861 w 5925365"/>
                  <a:gd name="connsiteY3" fmla="*/ 1823311 h 1941016"/>
                  <a:gd name="connsiteX4" fmla="*/ 2838483 w 5925365"/>
                  <a:gd name="connsiteY4" fmla="*/ 1816609 h 1941016"/>
                  <a:gd name="connsiteX5" fmla="*/ 2727279 w 5925365"/>
                  <a:gd name="connsiteY5" fmla="*/ 1149847 h 1941016"/>
                  <a:gd name="connsiteX6" fmla="*/ 0 w 5925365"/>
                  <a:gd name="connsiteY6" fmla="*/ 1 h 1941016"/>
                  <a:gd name="connsiteX0" fmla="*/ 0 w 5925365"/>
                  <a:gd name="connsiteY0" fmla="*/ 1 h 1829889"/>
                  <a:gd name="connsiteX1" fmla="*/ 5925365 w 5925365"/>
                  <a:gd name="connsiteY1" fmla="*/ 0 h 1829889"/>
                  <a:gd name="connsiteX2" fmla="*/ 3259549 w 5925365"/>
                  <a:gd name="connsiteY2" fmla="*/ 1110380 h 1829889"/>
                  <a:gd name="connsiteX3" fmla="*/ 3058861 w 5925365"/>
                  <a:gd name="connsiteY3" fmla="*/ 1823311 h 1829889"/>
                  <a:gd name="connsiteX4" fmla="*/ 2727279 w 5925365"/>
                  <a:gd name="connsiteY4" fmla="*/ 1149847 h 1829889"/>
                  <a:gd name="connsiteX5" fmla="*/ 0 w 5925365"/>
                  <a:gd name="connsiteY5" fmla="*/ 1 h 1829889"/>
                  <a:gd name="connsiteX0" fmla="*/ 0 w 5925365"/>
                  <a:gd name="connsiteY0" fmla="*/ 1 h 1830497"/>
                  <a:gd name="connsiteX1" fmla="*/ 5925365 w 5925365"/>
                  <a:gd name="connsiteY1" fmla="*/ 0 h 1830497"/>
                  <a:gd name="connsiteX2" fmla="*/ 3259549 w 5925365"/>
                  <a:gd name="connsiteY2" fmla="*/ 1110380 h 1830497"/>
                  <a:gd name="connsiteX3" fmla="*/ 3058734 w 5925365"/>
                  <a:gd name="connsiteY3" fmla="*/ 1823919 h 1830497"/>
                  <a:gd name="connsiteX4" fmla="*/ 2727279 w 5925365"/>
                  <a:gd name="connsiteY4" fmla="*/ 1149847 h 1830497"/>
                  <a:gd name="connsiteX5" fmla="*/ 0 w 5925365"/>
                  <a:gd name="connsiteY5" fmla="*/ 1 h 1830497"/>
                  <a:gd name="connsiteX0" fmla="*/ 0 w 5925365"/>
                  <a:gd name="connsiteY0" fmla="*/ 1 h 1879250"/>
                  <a:gd name="connsiteX1" fmla="*/ 5925365 w 5925365"/>
                  <a:gd name="connsiteY1" fmla="*/ 0 h 1879250"/>
                  <a:gd name="connsiteX2" fmla="*/ 3259549 w 5925365"/>
                  <a:gd name="connsiteY2" fmla="*/ 1110380 h 1879250"/>
                  <a:gd name="connsiteX3" fmla="*/ 3058734 w 5925365"/>
                  <a:gd name="connsiteY3" fmla="*/ 1823919 h 1879250"/>
                  <a:gd name="connsiteX4" fmla="*/ 2727279 w 5925365"/>
                  <a:gd name="connsiteY4" fmla="*/ 1149847 h 1879250"/>
                  <a:gd name="connsiteX5" fmla="*/ 0 w 5925365"/>
                  <a:gd name="connsiteY5" fmla="*/ 1 h 1879250"/>
                  <a:gd name="connsiteX0" fmla="*/ 0 w 5925365"/>
                  <a:gd name="connsiteY0" fmla="*/ 1 h 1942515"/>
                  <a:gd name="connsiteX1" fmla="*/ 5925365 w 5925365"/>
                  <a:gd name="connsiteY1" fmla="*/ 0 h 1942515"/>
                  <a:gd name="connsiteX2" fmla="*/ 3259549 w 5925365"/>
                  <a:gd name="connsiteY2" fmla="*/ 1110380 h 1942515"/>
                  <a:gd name="connsiteX3" fmla="*/ 3058734 w 5925365"/>
                  <a:gd name="connsiteY3" fmla="*/ 1823919 h 1942515"/>
                  <a:gd name="connsiteX4" fmla="*/ 3009592 w 5925365"/>
                  <a:gd name="connsiteY4" fmla="*/ 1821957 h 1942515"/>
                  <a:gd name="connsiteX5" fmla="*/ 2727279 w 5925365"/>
                  <a:gd name="connsiteY5" fmla="*/ 1149847 h 1942515"/>
                  <a:gd name="connsiteX6" fmla="*/ 0 w 5925365"/>
                  <a:gd name="connsiteY6" fmla="*/ 1 h 1942515"/>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2704805 w 5925365"/>
                  <a:gd name="connsiteY5" fmla="*/ 1142616 h 1934846"/>
                  <a:gd name="connsiteX6" fmla="*/ 0 w 5925365"/>
                  <a:gd name="connsiteY6" fmla="*/ 1 h 1934846"/>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9386"/>
                  <a:gd name="connsiteX1" fmla="*/ 5925365 w 5925365"/>
                  <a:gd name="connsiteY1" fmla="*/ 0 h 1859386"/>
                  <a:gd name="connsiteX2" fmla="*/ 3259549 w 5925365"/>
                  <a:gd name="connsiteY2" fmla="*/ 1110380 h 1859386"/>
                  <a:gd name="connsiteX3" fmla="*/ 3009467 w 5925365"/>
                  <a:gd name="connsiteY3" fmla="*/ 1822565 h 1859386"/>
                  <a:gd name="connsiteX4" fmla="*/ 2704805 w 5925365"/>
                  <a:gd name="connsiteY4" fmla="*/ 1142616 h 1859386"/>
                  <a:gd name="connsiteX5" fmla="*/ 0 w 5925365"/>
                  <a:gd name="connsiteY5" fmla="*/ 1 h 1859386"/>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805 w 5925365"/>
                  <a:gd name="connsiteY4" fmla="*/ 1142616 h 1908784"/>
                  <a:gd name="connsiteX5" fmla="*/ 0 w 5925365"/>
                  <a:gd name="connsiteY5" fmla="*/ 1 h 1908784"/>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693 w 5925365"/>
                  <a:gd name="connsiteY4" fmla="*/ 1142997 h 1908784"/>
                  <a:gd name="connsiteX5" fmla="*/ 0 w 5925365"/>
                  <a:gd name="connsiteY5" fmla="*/ 1 h 1908784"/>
                  <a:gd name="connsiteX0" fmla="*/ 0 w 5925365"/>
                  <a:gd name="connsiteY0" fmla="*/ 1 h 1945917"/>
                  <a:gd name="connsiteX1" fmla="*/ 5925365 w 5925365"/>
                  <a:gd name="connsiteY1" fmla="*/ 0 h 1945917"/>
                  <a:gd name="connsiteX2" fmla="*/ 3259549 w 5925365"/>
                  <a:gd name="connsiteY2" fmla="*/ 1110380 h 1945917"/>
                  <a:gd name="connsiteX3" fmla="*/ 3009467 w 5925365"/>
                  <a:gd name="connsiteY3" fmla="*/ 1822565 h 1945917"/>
                  <a:gd name="connsiteX4" fmla="*/ 2988204 w 5925365"/>
                  <a:gd name="connsiteY4" fmla="*/ 1832656 h 1945917"/>
                  <a:gd name="connsiteX5" fmla="*/ 2704693 w 5925365"/>
                  <a:gd name="connsiteY5" fmla="*/ 1142997 h 1945917"/>
                  <a:gd name="connsiteX6" fmla="*/ 0 w 5925365"/>
                  <a:gd name="connsiteY6" fmla="*/ 1 h 1945917"/>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908066"/>
                  <a:gd name="connsiteX1" fmla="*/ 5925365 w 5925365"/>
                  <a:gd name="connsiteY1" fmla="*/ 0 h 1908066"/>
                  <a:gd name="connsiteX2" fmla="*/ 3259549 w 5925365"/>
                  <a:gd name="connsiteY2" fmla="*/ 1110380 h 1908066"/>
                  <a:gd name="connsiteX3" fmla="*/ 2988204 w 5925365"/>
                  <a:gd name="connsiteY3" fmla="*/ 1832656 h 1908066"/>
                  <a:gd name="connsiteX4" fmla="*/ 2704693 w 5925365"/>
                  <a:gd name="connsiteY4" fmla="*/ 1142997 h 1908066"/>
                  <a:gd name="connsiteX5" fmla="*/ 0 w 5925365"/>
                  <a:gd name="connsiteY5" fmla="*/ 1 h 190806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893268"/>
                  <a:gd name="connsiteX1" fmla="*/ 5925365 w 5925365"/>
                  <a:gd name="connsiteY1" fmla="*/ 0 h 1893268"/>
                  <a:gd name="connsiteX2" fmla="*/ 3259549 w 5925365"/>
                  <a:gd name="connsiteY2" fmla="*/ 1110380 h 1893268"/>
                  <a:gd name="connsiteX3" fmla="*/ 2988204 w 5925365"/>
                  <a:gd name="connsiteY3" fmla="*/ 1832656 h 1893268"/>
                  <a:gd name="connsiteX4" fmla="*/ 2704693 w 5925365"/>
                  <a:gd name="connsiteY4" fmla="*/ 1142997 h 1893268"/>
                  <a:gd name="connsiteX5" fmla="*/ 0 w 5925365"/>
                  <a:gd name="connsiteY5" fmla="*/ 1 h 1893268"/>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2694110 w 5925365"/>
                  <a:gd name="connsiteY7" fmla="*/ 1142614 h 1838917"/>
                  <a:gd name="connsiteX8" fmla="*/ 0 w 5925365"/>
                  <a:gd name="connsiteY8" fmla="*/ 1 h 1838917"/>
                  <a:gd name="connsiteX0" fmla="*/ 533195 w 6458560"/>
                  <a:gd name="connsiteY0" fmla="*/ 1 h 1838917"/>
                  <a:gd name="connsiteX1" fmla="*/ 6458560 w 6458560"/>
                  <a:gd name="connsiteY1" fmla="*/ 0 h 1838917"/>
                  <a:gd name="connsiteX2" fmla="*/ 3792744 w 6458560"/>
                  <a:gd name="connsiteY2" fmla="*/ 1110380 h 1838917"/>
                  <a:gd name="connsiteX3" fmla="*/ 3879521 w 6458560"/>
                  <a:gd name="connsiteY3" fmla="*/ 1651354 h 1838917"/>
                  <a:gd name="connsiteX4" fmla="*/ 3521399 w 6458560"/>
                  <a:gd name="connsiteY4" fmla="*/ 1832656 h 1838917"/>
                  <a:gd name="connsiteX5" fmla="*/ 3237888 w 6458560"/>
                  <a:gd name="connsiteY5" fmla="*/ 1142997 h 1838917"/>
                  <a:gd name="connsiteX6" fmla="*/ 3259389 w 6458560"/>
                  <a:gd name="connsiteY6" fmla="*/ 1126566 h 1838917"/>
                  <a:gd name="connsiteX7" fmla="*/ 533195 w 6458560"/>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2716775 w 5925365"/>
                  <a:gd name="connsiteY6" fmla="*/ 1144927 h 1885474"/>
                  <a:gd name="connsiteX7" fmla="*/ 0 w 5925365"/>
                  <a:gd name="connsiteY7" fmla="*/ 1 h 1885474"/>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028170 w 5925365"/>
                  <a:gd name="connsiteY4" fmla="*/ 97436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107586 h 1859910"/>
                  <a:gd name="connsiteX4" fmla="*/ 3028170 w 5925365"/>
                  <a:gd name="connsiteY4" fmla="*/ 935179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0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1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012760 w 5925365"/>
                  <a:gd name="connsiteY3" fmla="*/ 935179 h 1859910"/>
                  <a:gd name="connsiteX4" fmla="*/ 3243918 w 5925365"/>
                  <a:gd name="connsiteY4" fmla="*/ 113893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43918 w 5925365"/>
                  <a:gd name="connsiteY2" fmla="*/ 1138933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916554"/>
                  <a:gd name="connsiteX1" fmla="*/ 5925365 w 5925365"/>
                  <a:gd name="connsiteY1" fmla="*/ 0 h 1916554"/>
                  <a:gd name="connsiteX2" fmla="*/ 3243918 w 5925365"/>
                  <a:gd name="connsiteY2" fmla="*/ 1138933 h 1916554"/>
                  <a:gd name="connsiteX3" fmla="*/ 3346326 w 5925365"/>
                  <a:gd name="connsiteY3" fmla="*/ 1651354 h 1916554"/>
                  <a:gd name="connsiteX4" fmla="*/ 3336381 w 5925365"/>
                  <a:gd name="connsiteY4" fmla="*/ 1648318 h 1916554"/>
                  <a:gd name="connsiteX5" fmla="*/ 2988204 w 5925365"/>
                  <a:gd name="connsiteY5" fmla="*/ 1832656 h 1916554"/>
                  <a:gd name="connsiteX6" fmla="*/ 2716775 w 5925365"/>
                  <a:gd name="connsiteY6" fmla="*/ 1144927 h 1916554"/>
                  <a:gd name="connsiteX7" fmla="*/ 0 w 5925365"/>
                  <a:gd name="connsiteY7" fmla="*/ 1 h 1916554"/>
                  <a:gd name="connsiteX0" fmla="*/ 0 w 5925365"/>
                  <a:gd name="connsiteY0" fmla="*/ 1 h 1917061"/>
                  <a:gd name="connsiteX1" fmla="*/ 5925365 w 5925365"/>
                  <a:gd name="connsiteY1" fmla="*/ 0 h 1917061"/>
                  <a:gd name="connsiteX2" fmla="*/ 3243918 w 5925365"/>
                  <a:gd name="connsiteY2" fmla="*/ 1138933 h 1917061"/>
                  <a:gd name="connsiteX3" fmla="*/ 3346326 w 5925365"/>
                  <a:gd name="connsiteY3" fmla="*/ 1651354 h 1917061"/>
                  <a:gd name="connsiteX4" fmla="*/ 2988204 w 5925365"/>
                  <a:gd name="connsiteY4" fmla="*/ 1832656 h 1917061"/>
                  <a:gd name="connsiteX5" fmla="*/ 2716775 w 5925365"/>
                  <a:gd name="connsiteY5" fmla="*/ 1144927 h 1917061"/>
                  <a:gd name="connsiteX6" fmla="*/ 0 w 5925365"/>
                  <a:gd name="connsiteY6" fmla="*/ 1 h 1917061"/>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6775 w 5925365"/>
                  <a:gd name="connsiteY4" fmla="*/ 1144927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70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0 w 5925365"/>
                  <a:gd name="connsiteY5"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0 w 5925365"/>
                  <a:gd name="connsiteY5" fmla="*/ 1 h 1874452"/>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2762128 w 5925365"/>
                  <a:gd name="connsiteY5" fmla="*/ 1188743 h 1874452"/>
                  <a:gd name="connsiteX6" fmla="*/ 0 w 5925365"/>
                  <a:gd name="connsiteY6" fmla="*/ 1 h 187445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2740146 w 5925365"/>
                  <a:gd name="connsiteY5" fmla="*/ 1169581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947135"/>
                  <a:gd name="connsiteX1" fmla="*/ 5925365 w 5925365"/>
                  <a:gd name="connsiteY1" fmla="*/ 0 h 1947135"/>
                  <a:gd name="connsiteX2" fmla="*/ 3243918 w 5925365"/>
                  <a:gd name="connsiteY2" fmla="*/ 1138933 h 1947135"/>
                  <a:gd name="connsiteX3" fmla="*/ 2988204 w 5925365"/>
                  <a:gd name="connsiteY3" fmla="*/ 1832656 h 1947135"/>
                  <a:gd name="connsiteX4" fmla="*/ 2903982 w 5925365"/>
                  <a:gd name="connsiteY4" fmla="*/ 1825806 h 1947135"/>
                  <a:gd name="connsiteX5" fmla="*/ 2740146 w 5925365"/>
                  <a:gd name="connsiteY5" fmla="*/ 1169581 h 1947135"/>
                  <a:gd name="connsiteX6" fmla="*/ 0 w 5925365"/>
                  <a:gd name="connsiteY6" fmla="*/ 1 h 1947135"/>
                  <a:gd name="connsiteX0" fmla="*/ 0 w 5925365"/>
                  <a:gd name="connsiteY0" fmla="*/ 1 h 1947136"/>
                  <a:gd name="connsiteX1" fmla="*/ 5925365 w 5925365"/>
                  <a:gd name="connsiteY1" fmla="*/ 0 h 1947136"/>
                  <a:gd name="connsiteX2" fmla="*/ 3243918 w 5925365"/>
                  <a:gd name="connsiteY2" fmla="*/ 1138933 h 1947136"/>
                  <a:gd name="connsiteX3" fmla="*/ 3077123 w 5925365"/>
                  <a:gd name="connsiteY3" fmla="*/ 1832657 h 1947136"/>
                  <a:gd name="connsiteX4" fmla="*/ 2903982 w 5925365"/>
                  <a:gd name="connsiteY4" fmla="*/ 1825806 h 1947136"/>
                  <a:gd name="connsiteX5" fmla="*/ 2740146 w 5925365"/>
                  <a:gd name="connsiteY5" fmla="*/ 1169581 h 1947136"/>
                  <a:gd name="connsiteX6" fmla="*/ 0 w 5925365"/>
                  <a:gd name="connsiteY6" fmla="*/ 1 h 1947136"/>
                  <a:gd name="connsiteX0" fmla="*/ 0 w 5925365"/>
                  <a:gd name="connsiteY0" fmla="*/ 1 h 1863006"/>
                  <a:gd name="connsiteX1" fmla="*/ 5925365 w 5925365"/>
                  <a:gd name="connsiteY1" fmla="*/ 0 h 1863006"/>
                  <a:gd name="connsiteX2" fmla="*/ 3243918 w 5925365"/>
                  <a:gd name="connsiteY2" fmla="*/ 1138933 h 1863006"/>
                  <a:gd name="connsiteX3" fmla="*/ 3077123 w 5925365"/>
                  <a:gd name="connsiteY3" fmla="*/ 1832657 h 1863006"/>
                  <a:gd name="connsiteX4" fmla="*/ 2740146 w 5925365"/>
                  <a:gd name="connsiteY4" fmla="*/ 1169581 h 1863006"/>
                  <a:gd name="connsiteX5" fmla="*/ 0 w 5925365"/>
                  <a:gd name="connsiteY5" fmla="*/ 1 h 1863006"/>
                  <a:gd name="connsiteX0" fmla="*/ 0 w 5925365"/>
                  <a:gd name="connsiteY0" fmla="*/ 1 h 1863006"/>
                  <a:gd name="connsiteX1" fmla="*/ 5925365 w 5925365"/>
                  <a:gd name="connsiteY1" fmla="*/ 0 h 1863006"/>
                  <a:gd name="connsiteX2" fmla="*/ 3243918 w 5925365"/>
                  <a:gd name="connsiteY2" fmla="*/ 1138933 h 1863006"/>
                  <a:gd name="connsiteX3" fmla="*/ 2965973 w 5925365"/>
                  <a:gd name="connsiteY3" fmla="*/ 1832657 h 1863006"/>
                  <a:gd name="connsiteX4" fmla="*/ 2740146 w 5925365"/>
                  <a:gd name="connsiteY4" fmla="*/ 1169581 h 1863006"/>
                  <a:gd name="connsiteX5" fmla="*/ 0 w 5925365"/>
                  <a:gd name="connsiteY5" fmla="*/ 1 h 1863006"/>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964714"/>
                  <a:gd name="connsiteX1" fmla="*/ 5925365 w 5925365"/>
                  <a:gd name="connsiteY1" fmla="*/ 0 h 1964714"/>
                  <a:gd name="connsiteX2" fmla="*/ 3243918 w 5925365"/>
                  <a:gd name="connsiteY2" fmla="*/ 1138933 h 1964714"/>
                  <a:gd name="connsiteX3" fmla="*/ 2965973 w 5925365"/>
                  <a:gd name="connsiteY3" fmla="*/ 1917413 h 1964714"/>
                  <a:gd name="connsiteX4" fmla="*/ 2740146 w 5925365"/>
                  <a:gd name="connsiteY4" fmla="*/ 1169581 h 1964714"/>
                  <a:gd name="connsiteX5" fmla="*/ 0 w 5925365"/>
                  <a:gd name="connsiteY5" fmla="*/ 1 h 1964714"/>
                  <a:gd name="connsiteX0" fmla="*/ 0 w 5925365"/>
                  <a:gd name="connsiteY0" fmla="*/ 1 h 1359403"/>
                  <a:gd name="connsiteX1" fmla="*/ 5925365 w 5925365"/>
                  <a:gd name="connsiteY1" fmla="*/ 0 h 1359403"/>
                  <a:gd name="connsiteX2" fmla="*/ 3243918 w 5925365"/>
                  <a:gd name="connsiteY2" fmla="*/ 1138933 h 1359403"/>
                  <a:gd name="connsiteX3" fmla="*/ 2740146 w 5925365"/>
                  <a:gd name="connsiteY3" fmla="*/ 1169581 h 1359403"/>
                  <a:gd name="connsiteX4" fmla="*/ 0 w 5925365"/>
                  <a:gd name="connsiteY4" fmla="*/ 1 h 1359403"/>
                  <a:gd name="connsiteX0" fmla="*/ 0 w 5925365"/>
                  <a:gd name="connsiteY0" fmla="*/ 1 h 1721027"/>
                  <a:gd name="connsiteX1" fmla="*/ 5925365 w 5925365"/>
                  <a:gd name="connsiteY1" fmla="*/ 0 h 1721027"/>
                  <a:gd name="connsiteX2" fmla="*/ 3243918 w 5925365"/>
                  <a:gd name="connsiteY2" fmla="*/ 1138933 h 1721027"/>
                  <a:gd name="connsiteX3" fmla="*/ 2740146 w 5925365"/>
                  <a:gd name="connsiteY3" fmla="*/ 1169581 h 1721027"/>
                  <a:gd name="connsiteX4" fmla="*/ 0 w 5925365"/>
                  <a:gd name="connsiteY4" fmla="*/ 1 h 1721027"/>
                  <a:gd name="connsiteX0" fmla="*/ 0 w 5925365"/>
                  <a:gd name="connsiteY0" fmla="*/ 1 h 1989307"/>
                  <a:gd name="connsiteX1" fmla="*/ 5925365 w 5925365"/>
                  <a:gd name="connsiteY1" fmla="*/ 0 h 1989307"/>
                  <a:gd name="connsiteX2" fmla="*/ 3243918 w 5925365"/>
                  <a:gd name="connsiteY2" fmla="*/ 1138933 h 1989307"/>
                  <a:gd name="connsiteX3" fmla="*/ 2740146 w 5925365"/>
                  <a:gd name="connsiteY3" fmla="*/ 1169581 h 1989307"/>
                  <a:gd name="connsiteX4" fmla="*/ 0 w 5925365"/>
                  <a:gd name="connsiteY4" fmla="*/ 1 h 198930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141867"/>
                  <a:gd name="connsiteX1" fmla="*/ 5925365 w 5925365"/>
                  <a:gd name="connsiteY1" fmla="*/ 0 h 2141867"/>
                  <a:gd name="connsiteX2" fmla="*/ 3243918 w 5925365"/>
                  <a:gd name="connsiteY2" fmla="*/ 1138933 h 2141867"/>
                  <a:gd name="connsiteX3" fmla="*/ 2740146 w 5925365"/>
                  <a:gd name="connsiteY3" fmla="*/ 1169581 h 2141867"/>
                  <a:gd name="connsiteX4" fmla="*/ 0 w 5925365"/>
                  <a:gd name="connsiteY4" fmla="*/ 1 h 214186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0 w 5925365"/>
                  <a:gd name="connsiteY4" fmla="*/ 1 h 1834034"/>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2703912 w 5925365"/>
                  <a:gd name="connsiteY4" fmla="*/ 1164713 h 1834034"/>
                  <a:gd name="connsiteX5" fmla="*/ 0 w 5925365"/>
                  <a:gd name="connsiteY5" fmla="*/ 1 h 1834034"/>
                  <a:gd name="connsiteX0" fmla="*/ 0 w 5925365"/>
                  <a:gd name="connsiteY0" fmla="*/ 1 h 1354535"/>
                  <a:gd name="connsiteX1" fmla="*/ 5925365 w 5925365"/>
                  <a:gd name="connsiteY1" fmla="*/ 0 h 1354535"/>
                  <a:gd name="connsiteX2" fmla="*/ 3243918 w 5925365"/>
                  <a:gd name="connsiteY2" fmla="*/ 1138933 h 1354535"/>
                  <a:gd name="connsiteX3" fmla="*/ 2703912 w 5925365"/>
                  <a:gd name="connsiteY3" fmla="*/ 1164713 h 1354535"/>
                  <a:gd name="connsiteX4" fmla="*/ 0 w 5925365"/>
                  <a:gd name="connsiteY4" fmla="*/ 1 h 1354535"/>
                  <a:gd name="connsiteX0" fmla="*/ 0 w 5925365"/>
                  <a:gd name="connsiteY0" fmla="*/ 1 h 1377666"/>
                  <a:gd name="connsiteX1" fmla="*/ 5925365 w 5925365"/>
                  <a:gd name="connsiteY1" fmla="*/ 0 h 1377666"/>
                  <a:gd name="connsiteX2" fmla="*/ 3243918 w 5925365"/>
                  <a:gd name="connsiteY2" fmla="*/ 1138933 h 1377666"/>
                  <a:gd name="connsiteX3" fmla="*/ 2959556 w 5925365"/>
                  <a:gd name="connsiteY3" fmla="*/ 1277721 h 1377666"/>
                  <a:gd name="connsiteX4" fmla="*/ 2703912 w 5925365"/>
                  <a:gd name="connsiteY4" fmla="*/ 1164713 h 1377666"/>
                  <a:gd name="connsiteX5" fmla="*/ 0 w 5925365"/>
                  <a:gd name="connsiteY5" fmla="*/ 1 h 1377666"/>
                  <a:gd name="connsiteX0" fmla="*/ 0 w 5925365"/>
                  <a:gd name="connsiteY0" fmla="*/ 1 h 1889844"/>
                  <a:gd name="connsiteX1" fmla="*/ 5925365 w 5925365"/>
                  <a:gd name="connsiteY1" fmla="*/ 0 h 1889844"/>
                  <a:gd name="connsiteX2" fmla="*/ 3243918 w 5925365"/>
                  <a:gd name="connsiteY2" fmla="*/ 1138933 h 1889844"/>
                  <a:gd name="connsiteX3" fmla="*/ 2959556 w 5925365"/>
                  <a:gd name="connsiteY3" fmla="*/ 1277721 h 1889844"/>
                  <a:gd name="connsiteX4" fmla="*/ 3020688 w 5925365"/>
                  <a:gd name="connsiteY4" fmla="*/ 1871009 h 1889844"/>
                  <a:gd name="connsiteX5" fmla="*/ 2703912 w 5925365"/>
                  <a:gd name="connsiteY5" fmla="*/ 1164713 h 1889844"/>
                  <a:gd name="connsiteX6" fmla="*/ 0 w 5925365"/>
                  <a:gd name="connsiteY6" fmla="*/ 1 h 1889844"/>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71009"/>
                  <a:gd name="connsiteX1" fmla="*/ 5925365 w 5925365"/>
                  <a:gd name="connsiteY1" fmla="*/ 0 h 1871009"/>
                  <a:gd name="connsiteX2" fmla="*/ 3243918 w 5925365"/>
                  <a:gd name="connsiteY2" fmla="*/ 1138933 h 1871009"/>
                  <a:gd name="connsiteX3" fmla="*/ 3270775 w 5925365"/>
                  <a:gd name="connsiteY3" fmla="*/ 1125160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2720585 w 5925365"/>
                  <a:gd name="connsiteY5" fmla="*/ 1175957 h 1871009"/>
                  <a:gd name="connsiteX6" fmla="*/ 0 w 5925365"/>
                  <a:gd name="connsiteY6" fmla="*/ 1 h 1871009"/>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5365" h="1913376">
                    <a:moveTo>
                      <a:pt x="0" y="1"/>
                    </a:moveTo>
                    <a:lnTo>
                      <a:pt x="5925365" y="0"/>
                    </a:lnTo>
                    <a:lnTo>
                      <a:pt x="3270775" y="1125161"/>
                    </a:lnTo>
                    <a:cubicBezTo>
                      <a:pt x="3594807" y="1540992"/>
                      <a:pt x="3287447" y="1858767"/>
                      <a:pt x="3020688" y="1871009"/>
                    </a:cubicBezTo>
                    <a:cubicBezTo>
                      <a:pt x="2790054" y="1913376"/>
                      <a:pt x="2423757" y="1572544"/>
                      <a:pt x="2720585" y="1175957"/>
                    </a:cubicBezTo>
                    <a:lnTo>
                      <a:pt x="0" y="1"/>
                    </a:lnTo>
                    <a:close/>
                  </a:path>
                </a:pathLst>
              </a:custGeom>
              <a:noFill/>
              <a:ln w="28575" cap="flat" cmpd="sng" algn="ctr">
                <a:solidFill>
                  <a:srgbClr val="FF0000"/>
                </a:solidFill>
                <a:prstDash val="solid"/>
                <a:round/>
                <a:headEnd type="none" w="med" len="med"/>
                <a:tailEnd type="none" w="med" len="med"/>
              </a:ln>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6" name="Freeform 105"/>
              <p:cNvSpPr>
                <a:spLocks noChangeArrowheads="1"/>
              </p:cNvSpPr>
              <p:nvPr/>
            </p:nvSpPr>
            <p:spPr bwMode="auto">
              <a:xfrm>
                <a:off x="695325" y="1160463"/>
                <a:ext cx="8026400" cy="1570037"/>
              </a:xfrm>
              <a:custGeom>
                <a:avLst/>
                <a:gdLst>
                  <a:gd name="T0" fmla="*/ 2698021 w 5872057"/>
                  <a:gd name="T1" fmla="*/ 1147762 h 1147578"/>
                  <a:gd name="T2" fmla="*/ 0 w 5872057"/>
                  <a:gd name="T3" fmla="*/ 0 h 1147578"/>
                  <a:gd name="T4" fmla="*/ 5872163 w 5872057"/>
                  <a:gd name="T5" fmla="*/ 2490 h 1147578"/>
                  <a:gd name="T6" fmla="*/ 3206298 w 5872057"/>
                  <a:gd name="T7" fmla="*/ 1113048 h 1147578"/>
                  <a:gd name="T8" fmla="*/ 3205864 w 5872057"/>
                  <a:gd name="T9" fmla="*/ 1114761 h 1147578"/>
                  <a:gd name="T10" fmla="*/ 2698021 w 5872057"/>
                  <a:gd name="T11" fmla="*/ 1147762 h 1147578"/>
                  <a:gd name="T12" fmla="*/ 0 60000 65536"/>
                  <a:gd name="T13" fmla="*/ 0 60000 65536"/>
                  <a:gd name="T14" fmla="*/ 0 60000 65536"/>
                  <a:gd name="T15" fmla="*/ 0 60000 65536"/>
                  <a:gd name="T16" fmla="*/ 0 60000 65536"/>
                  <a:gd name="T17" fmla="*/ 0 60000 65536"/>
                  <a:gd name="T18" fmla="*/ 0 w 5872057"/>
                  <a:gd name="T19" fmla="*/ 0 h 1147578"/>
                  <a:gd name="T20" fmla="*/ 5872057 w 5872057"/>
                  <a:gd name="T21" fmla="*/ 1147578 h 1147578"/>
                </a:gdLst>
                <a:ahLst/>
                <a:cxnLst>
                  <a:cxn ang="T12">
                    <a:pos x="T0" y="T1"/>
                  </a:cxn>
                  <a:cxn ang="T13">
                    <a:pos x="T2" y="T3"/>
                  </a:cxn>
                  <a:cxn ang="T14">
                    <a:pos x="T4" y="T5"/>
                  </a:cxn>
                  <a:cxn ang="T15">
                    <a:pos x="T6" y="T7"/>
                  </a:cxn>
                  <a:cxn ang="T16">
                    <a:pos x="T8" y="T9"/>
                  </a:cxn>
                  <a:cxn ang="T17">
                    <a:pos x="T10" y="T11"/>
                  </a:cxn>
                </a:cxnLst>
                <a:rect l="T18" t="T19" r="T20" b="T21"/>
                <a:pathLst>
                  <a:path w="5872057" h="1147578">
                    <a:moveTo>
                      <a:pt x="2697973" y="1147578"/>
                    </a:moveTo>
                    <a:lnTo>
                      <a:pt x="0" y="0"/>
                    </a:lnTo>
                    <a:lnTo>
                      <a:pt x="5872057" y="2490"/>
                    </a:lnTo>
                    <a:lnTo>
                      <a:pt x="3206241" y="1112870"/>
                    </a:lnTo>
                    <a:lnTo>
                      <a:pt x="3205806" y="1114582"/>
                    </a:lnTo>
                    <a:lnTo>
                      <a:pt x="2697973" y="1147578"/>
                    </a:lnTo>
                    <a:close/>
                  </a:path>
                </a:pathLst>
              </a:custGeom>
              <a:solidFill>
                <a:schemeClr val="accent1">
                  <a:alpha val="50000"/>
                </a:schemeClr>
              </a:solidFill>
              <a:ln w="19050" algn="ctr">
                <a:noFill/>
                <a:round/>
                <a:headEnd/>
                <a:tailEnd/>
              </a:ln>
              <a:effectLst>
                <a:outerShdw sx="102000" sy="102000" algn="ctr" rotWithShape="0">
                  <a:srgbClr val="000000">
                    <a:alpha val="39999"/>
                  </a:srgb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grpSp>
        <p:sp>
          <p:nvSpPr>
            <p:cNvPr id="77" name="Freeform 76"/>
            <p:cNvSpPr/>
            <p:nvPr/>
          </p:nvSpPr>
          <p:spPr bwMode="auto">
            <a:xfrm>
              <a:off x="3304" y="736"/>
              <a:ext cx="2136" cy="800"/>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357998 w 2157404"/>
                <a:gd name="connsiteY0" fmla="*/ 773687 h 874438"/>
                <a:gd name="connsiteX1" fmla="*/ 127943 w 2157404"/>
                <a:gd name="connsiteY1" fmla="*/ 604504 h 874438"/>
                <a:gd name="connsiteX2" fmla="*/ 110572 w 2157404"/>
                <a:gd name="connsiteY2" fmla="*/ 590807 h 874438"/>
                <a:gd name="connsiteX3" fmla="*/ 791378 w 2157404"/>
                <a:gd name="connsiteY3" fmla="*/ 5344 h 874438"/>
                <a:gd name="connsiteX4" fmla="*/ 2157404 w 2157404"/>
                <a:gd name="connsiteY4" fmla="*/ 0 h 874438"/>
                <a:gd name="connsiteX5" fmla="*/ 357998 w 2157404"/>
                <a:gd name="connsiteY5"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93135 h 793135"/>
                <a:gd name="connsiteX1" fmla="*/ 0 w 2029461"/>
                <a:gd name="connsiteY1" fmla="*/ 623952 h 793135"/>
                <a:gd name="connsiteX2" fmla="*/ 663435 w 2029461"/>
                <a:gd name="connsiteY2" fmla="*/ 24792 h 793135"/>
                <a:gd name="connsiteX3" fmla="*/ 673860 w 2029461"/>
                <a:gd name="connsiteY3" fmla="*/ 20261 h 793135"/>
                <a:gd name="connsiteX4" fmla="*/ 673860 w 2029461"/>
                <a:gd name="connsiteY4" fmla="*/ 20261 h 793135"/>
                <a:gd name="connsiteX5" fmla="*/ 2029461 w 2029461"/>
                <a:gd name="connsiteY5" fmla="*/ 19448 h 793135"/>
                <a:gd name="connsiteX6" fmla="*/ 230055 w 2029461"/>
                <a:gd name="connsiteY6" fmla="*/ 793135 h 793135"/>
                <a:gd name="connsiteX0" fmla="*/ 230055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055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127904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550 w 2029461"/>
                <a:gd name="connsiteY6" fmla="*/ 824498 h 877799"/>
                <a:gd name="connsiteX7" fmla="*/ 127904 w 2029461"/>
                <a:gd name="connsiteY7" fmla="*/ 877799 h 877799"/>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101608"/>
                <a:gd name="connsiteY0" fmla="*/ 938334 h 938334"/>
                <a:gd name="connsiteX1" fmla="*/ 0 w 2101608"/>
                <a:gd name="connsiteY1" fmla="*/ 737788 h 938334"/>
                <a:gd name="connsiteX2" fmla="*/ 663435 w 2101608"/>
                <a:gd name="connsiteY2" fmla="*/ 138628 h 938334"/>
                <a:gd name="connsiteX3" fmla="*/ 2029461 w 2101608"/>
                <a:gd name="connsiteY3" fmla="*/ 133284 h 938334"/>
                <a:gd name="connsiteX4" fmla="*/ 230550 w 2101608"/>
                <a:gd name="connsiteY4" fmla="*/ 938334 h 938334"/>
                <a:gd name="connsiteX0" fmla="*/ 230550 w 2029461"/>
                <a:gd name="connsiteY0" fmla="*/ 805050 h 805050"/>
                <a:gd name="connsiteX1" fmla="*/ 0 w 2029461"/>
                <a:gd name="connsiteY1" fmla="*/ 604504 h 805050"/>
                <a:gd name="connsiteX2" fmla="*/ 663435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461" h="805050">
                  <a:moveTo>
                    <a:pt x="230550" y="805050"/>
                  </a:moveTo>
                  <a:cubicBezTo>
                    <a:pt x="135677" y="686102"/>
                    <a:pt x="112906" y="664842"/>
                    <a:pt x="0" y="604504"/>
                  </a:cubicBezTo>
                  <a:lnTo>
                    <a:pt x="591328" y="5344"/>
                  </a:lnTo>
                  <a:lnTo>
                    <a:pt x="2029461" y="0"/>
                  </a:lnTo>
                  <a:lnTo>
                    <a:pt x="230550" y="80505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78" name="Freeform 77"/>
            <p:cNvSpPr/>
            <p:nvPr/>
          </p:nvSpPr>
          <p:spPr bwMode="auto">
            <a:xfrm flipH="1">
              <a:off x="496" y="744"/>
              <a:ext cx="2136" cy="800"/>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187116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87116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34573 w 2054338"/>
                <a:gd name="connsiteY2" fmla="*/ 620782 h 773687"/>
                <a:gd name="connsiteX3" fmla="*/ 688312 w 2054338"/>
                <a:gd name="connsiteY3" fmla="*/ 5344 h 773687"/>
                <a:gd name="connsiteX4" fmla="*/ 2054338 w 2054338"/>
                <a:gd name="connsiteY4" fmla="*/ 0 h 773687"/>
                <a:gd name="connsiteX5" fmla="*/ 179570 w 2054338"/>
                <a:gd name="connsiteY5" fmla="*/ 773687 h 773687"/>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75142 w 2049910"/>
                <a:gd name="connsiteY0" fmla="*/ 773687 h 773687"/>
                <a:gd name="connsiteX1" fmla="*/ 0 w 2049910"/>
                <a:gd name="connsiteY1" fmla="*/ 620782 h 773687"/>
                <a:gd name="connsiteX2" fmla="*/ 683884 w 2049910"/>
                <a:gd name="connsiteY2" fmla="*/ 5344 h 773687"/>
                <a:gd name="connsiteX3" fmla="*/ 2049910 w 2049910"/>
                <a:gd name="connsiteY3" fmla="*/ 0 h 773687"/>
                <a:gd name="connsiteX4" fmla="*/ 175142 w 2049910"/>
                <a:gd name="connsiteY4" fmla="*/ 773687 h 773687"/>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316124 w 2190892"/>
                <a:gd name="connsiteY0" fmla="*/ 773687 h 900453"/>
                <a:gd name="connsiteX1" fmla="*/ 294146 w 2190892"/>
                <a:gd name="connsiteY1" fmla="*/ 760597 h 900453"/>
                <a:gd name="connsiteX2" fmla="*/ 123227 w 2190892"/>
                <a:gd name="connsiteY2" fmla="*/ 656293 h 900453"/>
                <a:gd name="connsiteX3" fmla="*/ 824866 w 2190892"/>
                <a:gd name="connsiteY3" fmla="*/ 5344 h 900453"/>
                <a:gd name="connsiteX4" fmla="*/ 2190892 w 2190892"/>
                <a:gd name="connsiteY4" fmla="*/ 0 h 900453"/>
                <a:gd name="connsiteX5" fmla="*/ 316124 w 2190892"/>
                <a:gd name="connsiteY5"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73432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5677 w 2190892"/>
                <a:gd name="connsiteY4" fmla="*/ 748760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8636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91188 w 2190892"/>
                <a:gd name="connsiteY4" fmla="*/ 757638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288228 w 2190892"/>
                <a:gd name="connsiteY6" fmla="*/ 760597 h 900453"/>
                <a:gd name="connsiteX7" fmla="*/ 166900 w 2190892"/>
                <a:gd name="connsiteY7" fmla="*/ 751719 h 900453"/>
                <a:gd name="connsiteX8" fmla="*/ 123227 w 2190892"/>
                <a:gd name="connsiteY8" fmla="*/ 656293 h 900453"/>
                <a:gd name="connsiteX9" fmla="*/ 824866 w 2190892"/>
                <a:gd name="connsiteY9" fmla="*/ 5344 h 900453"/>
                <a:gd name="connsiteX10" fmla="*/ 2190892 w 2190892"/>
                <a:gd name="connsiteY10" fmla="*/ 0 h 900453"/>
                <a:gd name="connsiteX11" fmla="*/ 316124 w 2190892"/>
                <a:gd name="connsiteY11"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2842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7106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37332 w 2212100"/>
                <a:gd name="connsiteY0" fmla="*/ 773687 h 898974"/>
                <a:gd name="connsiteX1" fmla="*/ 188108 w 2212100"/>
                <a:gd name="connsiteY1" fmla="*/ 751719 h 898974"/>
                <a:gd name="connsiteX2" fmla="*/ 144435 w 2212100"/>
                <a:gd name="connsiteY2" fmla="*/ 656293 h 898974"/>
                <a:gd name="connsiteX3" fmla="*/ 846074 w 2212100"/>
                <a:gd name="connsiteY3" fmla="*/ 5344 h 898974"/>
                <a:gd name="connsiteX4" fmla="*/ 2212100 w 2212100"/>
                <a:gd name="connsiteY4" fmla="*/ 0 h 898974"/>
                <a:gd name="connsiteX5" fmla="*/ 337332 w 2212100"/>
                <a:gd name="connsiteY5" fmla="*/ 773687 h 898974"/>
                <a:gd name="connsiteX0" fmla="*/ 344611 w 2219379"/>
                <a:gd name="connsiteY0" fmla="*/ 773687 h 883069"/>
                <a:gd name="connsiteX1" fmla="*/ 151714 w 2219379"/>
                <a:gd name="connsiteY1" fmla="*/ 656293 h 883069"/>
                <a:gd name="connsiteX2" fmla="*/ 853353 w 2219379"/>
                <a:gd name="connsiteY2" fmla="*/ 5344 h 883069"/>
                <a:gd name="connsiteX3" fmla="*/ 2219379 w 2219379"/>
                <a:gd name="connsiteY3" fmla="*/ 0 h 883069"/>
                <a:gd name="connsiteX4" fmla="*/ 344611 w 2219379"/>
                <a:gd name="connsiteY4" fmla="*/ 773687 h 883069"/>
                <a:gd name="connsiteX0" fmla="*/ 277687 w 2152455"/>
                <a:gd name="connsiteY0" fmla="*/ 773687 h 784350"/>
                <a:gd name="connsiteX1" fmla="*/ 84790 w 2152455"/>
                <a:gd name="connsiteY1" fmla="*/ 656293 h 784350"/>
                <a:gd name="connsiteX2" fmla="*/ 786429 w 2152455"/>
                <a:gd name="connsiteY2" fmla="*/ 5344 h 784350"/>
                <a:gd name="connsiteX3" fmla="*/ 2152455 w 2152455"/>
                <a:gd name="connsiteY3" fmla="*/ 0 h 784350"/>
                <a:gd name="connsiteX4" fmla="*/ 277687 w 2152455"/>
                <a:gd name="connsiteY4" fmla="*/ 773687 h 784350"/>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192897 w 2067665"/>
                <a:gd name="connsiteY0" fmla="*/ 773687 h 773687"/>
                <a:gd name="connsiteX1" fmla="*/ 0 w 2067665"/>
                <a:gd name="connsiteY1" fmla="*/ 656293 h 773687"/>
                <a:gd name="connsiteX2" fmla="*/ 19999 w 2067665"/>
                <a:gd name="connsiteY2" fmla="*/ 642230 h 773687"/>
                <a:gd name="connsiteX3" fmla="*/ 701639 w 2067665"/>
                <a:gd name="connsiteY3" fmla="*/ 5344 h 773687"/>
                <a:gd name="connsiteX4" fmla="*/ 2067665 w 2067665"/>
                <a:gd name="connsiteY4" fmla="*/ 0 h 773687"/>
                <a:gd name="connsiteX5" fmla="*/ 192897 w 2067665"/>
                <a:gd name="connsiteY5" fmla="*/ 773687 h 773687"/>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172898 w 2047666"/>
                <a:gd name="connsiteY0" fmla="*/ 773687 h 773687"/>
                <a:gd name="connsiteX1" fmla="*/ 0 w 2047666"/>
                <a:gd name="connsiteY1" fmla="*/ 642230 h 773687"/>
                <a:gd name="connsiteX2" fmla="*/ 681640 w 2047666"/>
                <a:gd name="connsiteY2" fmla="*/ 5344 h 773687"/>
                <a:gd name="connsiteX3" fmla="*/ 2047666 w 2047666"/>
                <a:gd name="connsiteY3" fmla="*/ 0 h 773687"/>
                <a:gd name="connsiteX4" fmla="*/ 172898 w 2047666"/>
                <a:gd name="connsiteY4" fmla="*/ 773687 h 773687"/>
                <a:gd name="connsiteX0" fmla="*/ 190653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90653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187694 w 2065421"/>
                <a:gd name="connsiteY4" fmla="*/ 809198 h 809198"/>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204188 w 2065421"/>
                <a:gd name="connsiteY4" fmla="*/ 796109 h 809198"/>
                <a:gd name="connsiteX5" fmla="*/ 187694 w 2065421"/>
                <a:gd name="connsiteY5" fmla="*/ 809198 h 809198"/>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699395 w 2065421"/>
                <a:gd name="connsiteY3" fmla="*/ 5344 h 796109"/>
                <a:gd name="connsiteX4" fmla="*/ 2065421 w 2065421"/>
                <a:gd name="connsiteY4" fmla="*/ 0 h 796109"/>
                <a:gd name="connsiteX5" fmla="*/ 204188 w 2065421"/>
                <a:gd name="connsiteY5"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24235 w 2065421"/>
                <a:gd name="connsiteY3" fmla="*/ 616648 h 796109"/>
                <a:gd name="connsiteX4" fmla="*/ 699395 w 2065421"/>
                <a:gd name="connsiteY4" fmla="*/ 5344 h 796109"/>
                <a:gd name="connsiteX5" fmla="*/ 2065421 w 2065421"/>
                <a:gd name="connsiteY5" fmla="*/ 0 h 796109"/>
                <a:gd name="connsiteX6" fmla="*/ 204188 w 2065421"/>
                <a:gd name="connsiteY6" fmla="*/ 796109 h 796109"/>
                <a:gd name="connsiteX0" fmla="*/ 340198 w 2201431"/>
                <a:gd name="connsiteY0" fmla="*/ 796109 h 898884"/>
                <a:gd name="connsiteX1" fmla="*/ 160245 w 2201431"/>
                <a:gd name="connsiteY1" fmla="*/ 616648 h 898884"/>
                <a:gd name="connsiteX2" fmla="*/ 160245 w 2201431"/>
                <a:gd name="connsiteY2" fmla="*/ 616648 h 898884"/>
                <a:gd name="connsiteX3" fmla="*/ 835405 w 2201431"/>
                <a:gd name="connsiteY3" fmla="*/ 5344 h 898884"/>
                <a:gd name="connsiteX4" fmla="*/ 2201431 w 2201431"/>
                <a:gd name="connsiteY4" fmla="*/ 0 h 898884"/>
                <a:gd name="connsiteX5" fmla="*/ 340198 w 2201431"/>
                <a:gd name="connsiteY5" fmla="*/ 796109 h 898884"/>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15076 w 2041186"/>
                <a:gd name="connsiteY3" fmla="*/ 520610 h 796109"/>
                <a:gd name="connsiteX4" fmla="*/ 675160 w 2041186"/>
                <a:gd name="connsiteY4" fmla="*/ 5344 h 796109"/>
                <a:gd name="connsiteX5" fmla="*/ 2041186 w 2041186"/>
                <a:gd name="connsiteY5" fmla="*/ 0 h 796109"/>
                <a:gd name="connsiteX6" fmla="*/ 179953 w 2041186"/>
                <a:gd name="connsiteY6" fmla="*/ 796109 h 796109"/>
                <a:gd name="connsiteX0" fmla="*/ 330835 w 2192068"/>
                <a:gd name="connsiteY0" fmla="*/ 796109 h 796109"/>
                <a:gd name="connsiteX1" fmla="*/ 150882 w 2192068"/>
                <a:gd name="connsiteY1" fmla="*/ 616648 h 796109"/>
                <a:gd name="connsiteX2" fmla="*/ 0 w 2192068"/>
                <a:gd name="connsiteY2" fmla="*/ 452224 h 796109"/>
                <a:gd name="connsiteX3" fmla="*/ 165958 w 2192068"/>
                <a:gd name="connsiteY3" fmla="*/ 520610 h 796109"/>
                <a:gd name="connsiteX4" fmla="*/ 826042 w 2192068"/>
                <a:gd name="connsiteY4" fmla="*/ 5344 h 796109"/>
                <a:gd name="connsiteX5" fmla="*/ 2192068 w 2192068"/>
                <a:gd name="connsiteY5" fmla="*/ 0 h 796109"/>
                <a:gd name="connsiteX6" fmla="*/ 330835 w 2192068"/>
                <a:gd name="connsiteY6" fmla="*/ 796109 h 796109"/>
                <a:gd name="connsiteX0" fmla="*/ 330835 w 2192068"/>
                <a:gd name="connsiteY0" fmla="*/ 796109 h 796109"/>
                <a:gd name="connsiteX1" fmla="*/ 150882 w 2192068"/>
                <a:gd name="connsiteY1" fmla="*/ 616648 h 796109"/>
                <a:gd name="connsiteX2" fmla="*/ 97375 w 2192068"/>
                <a:gd name="connsiteY2" fmla="*/ 611957 h 796109"/>
                <a:gd name="connsiteX3" fmla="*/ 0 w 2192068"/>
                <a:gd name="connsiteY3" fmla="*/ 452224 h 796109"/>
                <a:gd name="connsiteX4" fmla="*/ 165958 w 2192068"/>
                <a:gd name="connsiteY4" fmla="*/ 520610 h 796109"/>
                <a:gd name="connsiteX5" fmla="*/ 826042 w 2192068"/>
                <a:gd name="connsiteY5" fmla="*/ 5344 h 796109"/>
                <a:gd name="connsiteX6" fmla="*/ 2192068 w 2192068"/>
                <a:gd name="connsiteY6" fmla="*/ 0 h 796109"/>
                <a:gd name="connsiteX7" fmla="*/ 330835 w 2192068"/>
                <a:gd name="connsiteY7" fmla="*/ 796109 h 796109"/>
                <a:gd name="connsiteX0" fmla="*/ 349116 w 2210349"/>
                <a:gd name="connsiteY0" fmla="*/ 796109 h 898102"/>
                <a:gd name="connsiteX1" fmla="*/ 115656 w 2210349"/>
                <a:gd name="connsiteY1" fmla="*/ 611957 h 898102"/>
                <a:gd name="connsiteX2" fmla="*/ 18281 w 2210349"/>
                <a:gd name="connsiteY2" fmla="*/ 452224 h 898102"/>
                <a:gd name="connsiteX3" fmla="*/ 184239 w 2210349"/>
                <a:gd name="connsiteY3" fmla="*/ 520610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33356 w 2210349"/>
                <a:gd name="connsiteY3" fmla="*/ 447533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844323 w 2210349"/>
                <a:gd name="connsiteY2" fmla="*/ 5344 h 898102"/>
                <a:gd name="connsiteX3" fmla="*/ 2210349 w 2210349"/>
                <a:gd name="connsiteY3" fmla="*/ 0 h 898102"/>
                <a:gd name="connsiteX4" fmla="*/ 349116 w 2210349"/>
                <a:gd name="connsiteY4" fmla="*/ 796109 h 898102"/>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15172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15172 w 2094693"/>
                <a:gd name="connsiteY4" fmla="*/ 796109 h 7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693" h="796109">
                  <a:moveTo>
                    <a:pt x="215172" y="796109"/>
                  </a:moveTo>
                  <a:cubicBezTo>
                    <a:pt x="135815" y="719976"/>
                    <a:pt x="114578" y="678406"/>
                    <a:pt x="0" y="611957"/>
                  </a:cubicBezTo>
                  <a:lnTo>
                    <a:pt x="728667" y="5344"/>
                  </a:lnTo>
                  <a:lnTo>
                    <a:pt x="2094693" y="0"/>
                  </a:lnTo>
                  <a:lnTo>
                    <a:pt x="215172" y="796109"/>
                  </a:lnTo>
                  <a:close/>
                </a:path>
              </a:pathLst>
            </a:cu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2134" name="Text Box 2126"/>
            <p:cNvSpPr txBox="1">
              <a:spLocks noChangeArrowheads="1"/>
            </p:cNvSpPr>
            <p:nvPr/>
          </p:nvSpPr>
          <p:spPr bwMode="auto">
            <a:xfrm>
              <a:off x="1105" y="756"/>
              <a:ext cx="675" cy="260"/>
            </a:xfrm>
            <a:prstGeom prst="rect">
              <a:avLst/>
            </a:prstGeom>
            <a:noFill/>
            <a:ln w="12700">
              <a:noFill/>
              <a:miter lim="800000"/>
              <a:headEnd/>
              <a:tailEnd/>
            </a:ln>
            <a:effectLst>
              <a:prstShdw prst="shdw17" dist="17961" dir="2700000">
                <a:srgbClr val="999999"/>
              </a:prstShdw>
            </a:effectLst>
          </p:spPr>
          <p:txBody>
            <a:bodyPr>
              <a:spAutoFit/>
            </a:bodyPr>
            <a:lstStyle/>
            <a:p>
              <a:pPr>
                <a:lnSpc>
                  <a:spcPct val="100000"/>
                </a:lnSpc>
                <a:spcBef>
                  <a:spcPct val="0"/>
                </a:spcBef>
                <a:buClrTx/>
              </a:pPr>
              <a:r>
                <a:rPr lang="en-US" sz="2100">
                  <a:ea typeface="MS PGothic" pitchFamily="34" charset="-128"/>
                </a:rPr>
                <a:t>Define</a:t>
              </a:r>
            </a:p>
          </p:txBody>
        </p:sp>
        <p:sp>
          <p:nvSpPr>
            <p:cNvPr id="80" name="Freeform 79"/>
            <p:cNvSpPr/>
            <p:nvPr/>
          </p:nvSpPr>
          <p:spPr bwMode="auto">
            <a:xfrm flipH="1">
              <a:off x="1904" y="744"/>
              <a:ext cx="1016" cy="600"/>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90568"/>
                <a:gd name="connsiteX1" fmla="*/ 828675 w 828675"/>
                <a:gd name="connsiteY1" fmla="*/ 0 h 1290568"/>
                <a:gd name="connsiteX2" fmla="*/ 294457 w 828675"/>
                <a:gd name="connsiteY2" fmla="*/ 1106582 h 1290568"/>
                <a:gd name="connsiteX3" fmla="*/ 290965 w 828675"/>
                <a:gd name="connsiteY3" fmla="*/ 1103908 h 1290568"/>
                <a:gd name="connsiteX4" fmla="*/ 262655 w 828675"/>
                <a:gd name="connsiteY4" fmla="*/ 1171887 h 1290568"/>
                <a:gd name="connsiteX5" fmla="*/ 0 w 828675"/>
                <a:gd name="connsiteY5" fmla="*/ 990600 h 1290568"/>
                <a:gd name="connsiteX6" fmla="*/ 0 w 828675"/>
                <a:gd name="connsiteY6" fmla="*/ 0 h 1290568"/>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301897"/>
                <a:gd name="connsiteX1" fmla="*/ 828675 w 828675"/>
                <a:gd name="connsiteY1" fmla="*/ 0 h 1301897"/>
                <a:gd name="connsiteX2" fmla="*/ 294457 w 828675"/>
                <a:gd name="connsiteY2" fmla="*/ 1106582 h 1301897"/>
                <a:gd name="connsiteX3" fmla="*/ 262655 w 828675"/>
                <a:gd name="connsiteY3" fmla="*/ 1171887 h 1301897"/>
                <a:gd name="connsiteX4" fmla="*/ 0 w 828675"/>
                <a:gd name="connsiteY4" fmla="*/ 990600 h 1301897"/>
                <a:gd name="connsiteX5" fmla="*/ 0 w 828675"/>
                <a:gd name="connsiteY5" fmla="*/ 0 h 1301897"/>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1 h 1362220"/>
                <a:gd name="connsiteX4" fmla="*/ 0 w 828675"/>
                <a:gd name="connsiteY4" fmla="*/ 990600 h 1362220"/>
                <a:gd name="connsiteX5" fmla="*/ 0 w 828675"/>
                <a:gd name="connsiteY5" fmla="*/ 0 h 1362220"/>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2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362222"/>
                <a:gd name="connsiteX1" fmla="*/ 828675 w 828675"/>
                <a:gd name="connsiteY1" fmla="*/ 0 h 1362222"/>
                <a:gd name="connsiteX2" fmla="*/ 262655 w 828675"/>
                <a:gd name="connsiteY2" fmla="*/ 1171887 h 1362222"/>
                <a:gd name="connsiteX3" fmla="*/ 274117 w 828675"/>
                <a:gd name="connsiteY3" fmla="*/ 1142003 h 1362222"/>
                <a:gd name="connsiteX4" fmla="*/ 0 w 828675"/>
                <a:gd name="connsiteY4" fmla="*/ 990600 h 1362222"/>
                <a:gd name="connsiteX5" fmla="*/ 0 w 828675"/>
                <a:gd name="connsiteY5" fmla="*/ 0 h 1362222"/>
                <a:gd name="connsiteX0" fmla="*/ 0 w 828675"/>
                <a:gd name="connsiteY0" fmla="*/ 0 h 1368057"/>
                <a:gd name="connsiteX1" fmla="*/ 828675 w 828675"/>
                <a:gd name="connsiteY1" fmla="*/ 0 h 1368057"/>
                <a:gd name="connsiteX2" fmla="*/ 262655 w 828675"/>
                <a:gd name="connsiteY2" fmla="*/ 1171887 h 1368057"/>
                <a:gd name="connsiteX3" fmla="*/ 250259 w 828675"/>
                <a:gd name="connsiteY3" fmla="*/ 1177013 h 1368057"/>
                <a:gd name="connsiteX4" fmla="*/ 274117 w 828675"/>
                <a:gd name="connsiteY4" fmla="*/ 1142003 h 1368057"/>
                <a:gd name="connsiteX5" fmla="*/ 0 w 828675"/>
                <a:gd name="connsiteY5" fmla="*/ 990600 h 1368057"/>
                <a:gd name="connsiteX6" fmla="*/ 0 w 828675"/>
                <a:gd name="connsiteY6" fmla="*/ 0 h 1368057"/>
                <a:gd name="connsiteX0" fmla="*/ 0 w 828675"/>
                <a:gd name="connsiteY0" fmla="*/ 0 h 1362220"/>
                <a:gd name="connsiteX1" fmla="*/ 828675 w 828675"/>
                <a:gd name="connsiteY1" fmla="*/ 0 h 1362220"/>
                <a:gd name="connsiteX2" fmla="*/ 262655 w 828675"/>
                <a:gd name="connsiteY2" fmla="*/ 1171887 h 1362220"/>
                <a:gd name="connsiteX3" fmla="*/ 274117 w 828675"/>
                <a:gd name="connsiteY3" fmla="*/ 1142003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6631 w 828675"/>
                <a:gd name="connsiteY2" fmla="*/ 1171888 h 1171888"/>
                <a:gd name="connsiteX3" fmla="*/ 0 w 828675"/>
                <a:gd name="connsiteY3" fmla="*/ 990600 h 1171888"/>
                <a:gd name="connsiteX4" fmla="*/ 0 w 828675"/>
                <a:gd name="connsiteY4" fmla="*/ 0 h 1171888"/>
                <a:gd name="connsiteX0" fmla="*/ 0 w 828675"/>
                <a:gd name="connsiteY0" fmla="*/ 0 h 1366600"/>
                <a:gd name="connsiteX1" fmla="*/ 828675 w 828675"/>
                <a:gd name="connsiteY1" fmla="*/ 0 h 1366600"/>
                <a:gd name="connsiteX2" fmla="*/ 266631 w 828675"/>
                <a:gd name="connsiteY2" fmla="*/ 1171888 h 1366600"/>
                <a:gd name="connsiteX3" fmla="*/ 166758 w 828675"/>
                <a:gd name="connsiteY3" fmla="*/ 826925 h 1366600"/>
                <a:gd name="connsiteX4" fmla="*/ 0 w 828675"/>
                <a:gd name="connsiteY4" fmla="*/ 990600 h 1366600"/>
                <a:gd name="connsiteX5" fmla="*/ 0 w 828675"/>
                <a:gd name="connsiteY5" fmla="*/ 0 h 1366600"/>
                <a:gd name="connsiteX0" fmla="*/ 0 w 828675"/>
                <a:gd name="connsiteY0" fmla="*/ 0 h 1336987"/>
                <a:gd name="connsiteX1" fmla="*/ 828675 w 828675"/>
                <a:gd name="connsiteY1" fmla="*/ 0 h 1336987"/>
                <a:gd name="connsiteX2" fmla="*/ 266631 w 828675"/>
                <a:gd name="connsiteY2" fmla="*/ 1171888 h 1336987"/>
                <a:gd name="connsiteX3" fmla="*/ 0 w 828675"/>
                <a:gd name="connsiteY3" fmla="*/ 990600 h 1336987"/>
                <a:gd name="connsiteX4" fmla="*/ 0 w 828675"/>
                <a:gd name="connsiteY4" fmla="*/ 0 h 1336987"/>
                <a:gd name="connsiteX0" fmla="*/ 0 w 828675"/>
                <a:gd name="connsiteY0" fmla="*/ 0 h 1214457"/>
                <a:gd name="connsiteX1" fmla="*/ 828675 w 828675"/>
                <a:gd name="connsiteY1" fmla="*/ 0 h 1214457"/>
                <a:gd name="connsiteX2" fmla="*/ 246750 w 828675"/>
                <a:gd name="connsiteY2" fmla="*/ 1049356 h 1214457"/>
                <a:gd name="connsiteX3" fmla="*/ 0 w 828675"/>
                <a:gd name="connsiteY3" fmla="*/ 990600 h 1214457"/>
                <a:gd name="connsiteX4" fmla="*/ 0 w 828675"/>
                <a:gd name="connsiteY4" fmla="*/ 0 h 1214457"/>
                <a:gd name="connsiteX0" fmla="*/ 0 w 828675"/>
                <a:gd name="connsiteY0" fmla="*/ 0 h 1214455"/>
                <a:gd name="connsiteX1" fmla="*/ 828675 w 828675"/>
                <a:gd name="connsiteY1" fmla="*/ 0 h 1214455"/>
                <a:gd name="connsiteX2" fmla="*/ 266631 w 828675"/>
                <a:gd name="connsiteY2" fmla="*/ 1049356 h 1214455"/>
                <a:gd name="connsiteX3" fmla="*/ 0 w 828675"/>
                <a:gd name="connsiteY3" fmla="*/ 990600 h 1214455"/>
                <a:gd name="connsiteX4" fmla="*/ 0 w 828675"/>
                <a:gd name="connsiteY4" fmla="*/ 0 h 1214455"/>
                <a:gd name="connsiteX0" fmla="*/ 0 w 828675"/>
                <a:gd name="connsiteY0" fmla="*/ 0 h 1233857"/>
                <a:gd name="connsiteX1" fmla="*/ 828675 w 828675"/>
                <a:gd name="connsiteY1" fmla="*/ 0 h 1233857"/>
                <a:gd name="connsiteX2" fmla="*/ 266631 w 828675"/>
                <a:gd name="connsiteY2" fmla="*/ 1049356 h 1233857"/>
                <a:gd name="connsiteX3" fmla="*/ 234354 w 828675"/>
                <a:gd name="connsiteY3" fmla="*/ 1107000 h 1233857"/>
                <a:gd name="connsiteX4" fmla="*/ 0 w 828675"/>
                <a:gd name="connsiteY4" fmla="*/ 990600 h 1233857"/>
                <a:gd name="connsiteX5" fmla="*/ 0 w 828675"/>
                <a:gd name="connsiteY5" fmla="*/ 0 h 1233857"/>
                <a:gd name="connsiteX0" fmla="*/ 0 w 828675"/>
                <a:gd name="connsiteY0" fmla="*/ 0 h 1175101"/>
                <a:gd name="connsiteX1" fmla="*/ 828675 w 828675"/>
                <a:gd name="connsiteY1" fmla="*/ 0 h 1175101"/>
                <a:gd name="connsiteX2" fmla="*/ 234354 w 828675"/>
                <a:gd name="connsiteY2" fmla="*/ 1107000 h 1175101"/>
                <a:gd name="connsiteX3" fmla="*/ 0 w 828675"/>
                <a:gd name="connsiteY3" fmla="*/ 990600 h 1175101"/>
                <a:gd name="connsiteX4" fmla="*/ 0 w 828675"/>
                <a:gd name="connsiteY4" fmla="*/ 0 h 1175101"/>
                <a:gd name="connsiteX0" fmla="*/ 0 w 828675"/>
                <a:gd name="connsiteY0" fmla="*/ 0 h 1175099"/>
                <a:gd name="connsiteX1" fmla="*/ 828675 w 828675"/>
                <a:gd name="connsiteY1" fmla="*/ 0 h 1175099"/>
                <a:gd name="connsiteX2" fmla="*/ 234354 w 828675"/>
                <a:gd name="connsiteY2" fmla="*/ 1107000 h 1175099"/>
                <a:gd name="connsiteX3" fmla="*/ 0 w 828675"/>
                <a:gd name="connsiteY3" fmla="*/ 990600 h 1175099"/>
                <a:gd name="connsiteX4" fmla="*/ 0 w 828675"/>
                <a:gd name="connsiteY4" fmla="*/ 0 h 1175099"/>
                <a:gd name="connsiteX0" fmla="*/ 0 w 828675"/>
                <a:gd name="connsiteY0" fmla="*/ 0 h 1107001"/>
                <a:gd name="connsiteX1" fmla="*/ 828675 w 828675"/>
                <a:gd name="connsiteY1" fmla="*/ 0 h 1107001"/>
                <a:gd name="connsiteX2" fmla="*/ 234354 w 828675"/>
                <a:gd name="connsiteY2" fmla="*/ 1107000 h 1107001"/>
                <a:gd name="connsiteX3" fmla="*/ 0 w 828675"/>
                <a:gd name="connsiteY3" fmla="*/ 990600 h 1107001"/>
                <a:gd name="connsiteX4" fmla="*/ 0 w 828675"/>
                <a:gd name="connsiteY4" fmla="*/ 0 h 1107001"/>
                <a:gd name="connsiteX0" fmla="*/ 0 w 828675"/>
                <a:gd name="connsiteY0" fmla="*/ 0 h 1106999"/>
                <a:gd name="connsiteX1" fmla="*/ 828675 w 828675"/>
                <a:gd name="connsiteY1" fmla="*/ 0 h 1106999"/>
                <a:gd name="connsiteX2" fmla="*/ 234354 w 828675"/>
                <a:gd name="connsiteY2" fmla="*/ 1107000 h 1106999"/>
                <a:gd name="connsiteX3" fmla="*/ 0 w 828675"/>
                <a:gd name="connsiteY3" fmla="*/ 990600 h 1106999"/>
                <a:gd name="connsiteX4" fmla="*/ 0 w 828675"/>
                <a:gd name="connsiteY4" fmla="*/ 0 h 110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6999">
                  <a:moveTo>
                    <a:pt x="0" y="0"/>
                  </a:moveTo>
                  <a:lnTo>
                    <a:pt x="828675" y="0"/>
                  </a:lnTo>
                  <a:lnTo>
                    <a:pt x="234354" y="1107000"/>
                  </a:lnTo>
                  <a:cubicBezTo>
                    <a:pt x="170035" y="1044693"/>
                    <a:pt x="62916" y="973798"/>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1" name="Freeform 80"/>
            <p:cNvSpPr/>
            <p:nvPr/>
          </p:nvSpPr>
          <p:spPr bwMode="auto">
            <a:xfrm>
              <a:off x="2946" y="744"/>
              <a:ext cx="926" cy="592"/>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7 h 1175392"/>
                <a:gd name="connsiteX5" fmla="*/ 0 w 828675"/>
                <a:gd name="connsiteY5" fmla="*/ 990600 h 1175392"/>
                <a:gd name="connsiteX6" fmla="*/ 0 w 828675"/>
                <a:gd name="connsiteY6" fmla="*/ 0 h 1175392"/>
                <a:gd name="connsiteX0" fmla="*/ 0 w 828675"/>
                <a:gd name="connsiteY0" fmla="*/ 0 h 1175394"/>
                <a:gd name="connsiteX1" fmla="*/ 828675 w 828675"/>
                <a:gd name="connsiteY1" fmla="*/ 0 h 1175394"/>
                <a:gd name="connsiteX2" fmla="*/ 306317 w 828675"/>
                <a:gd name="connsiteY2" fmla="*/ 1063437 h 1175394"/>
                <a:gd name="connsiteX3" fmla="*/ 294457 w 828675"/>
                <a:gd name="connsiteY3" fmla="*/ 1106582 h 1175394"/>
                <a:gd name="connsiteX4" fmla="*/ 290875 w 828675"/>
                <a:gd name="connsiteY4" fmla="*/ 1108758 h 1175394"/>
                <a:gd name="connsiteX5" fmla="*/ 0 w 828675"/>
                <a:gd name="connsiteY5" fmla="*/ 990600 h 1175394"/>
                <a:gd name="connsiteX6" fmla="*/ 0 w 828675"/>
                <a:gd name="connsiteY6" fmla="*/ 0 h 1175394"/>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8 h 1175392"/>
                <a:gd name="connsiteX5" fmla="*/ 0 w 828675"/>
                <a:gd name="connsiteY5" fmla="*/ 990600 h 1175392"/>
                <a:gd name="connsiteX6" fmla="*/ 0 w 828675"/>
                <a:gd name="connsiteY6" fmla="*/ 0 h 1175392"/>
                <a:gd name="connsiteX0" fmla="*/ 0 w 828675"/>
                <a:gd name="connsiteY0" fmla="*/ 0 h 1175030"/>
                <a:gd name="connsiteX1" fmla="*/ 828675 w 828675"/>
                <a:gd name="connsiteY1" fmla="*/ 0 h 1175030"/>
                <a:gd name="connsiteX2" fmla="*/ 306317 w 828675"/>
                <a:gd name="connsiteY2" fmla="*/ 1063437 h 1175030"/>
                <a:gd name="connsiteX3" fmla="*/ 294457 w 828675"/>
                <a:gd name="connsiteY3" fmla="*/ 1106582 h 1175030"/>
                <a:gd name="connsiteX4" fmla="*/ 0 w 828675"/>
                <a:gd name="connsiteY4" fmla="*/ 990600 h 1175030"/>
                <a:gd name="connsiteX5" fmla="*/ 0 w 828675"/>
                <a:gd name="connsiteY5" fmla="*/ 0 h 1175030"/>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16612 w 828675"/>
                <a:gd name="connsiteY2" fmla="*/ 1103092 h 1137081"/>
                <a:gd name="connsiteX3" fmla="*/ 306317 w 828675"/>
                <a:gd name="connsiteY3" fmla="*/ 1137081 h 1137081"/>
                <a:gd name="connsiteX4" fmla="*/ 0 w 828675"/>
                <a:gd name="connsiteY4" fmla="*/ 990600 h 1137081"/>
                <a:gd name="connsiteX5" fmla="*/ 0 w 828675"/>
                <a:gd name="connsiteY5" fmla="*/ 0 h 1137081"/>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281105"/>
                <a:gd name="connsiteX1" fmla="*/ 828675 w 828675"/>
                <a:gd name="connsiteY1" fmla="*/ 0 h 1281105"/>
                <a:gd name="connsiteX2" fmla="*/ 316612 w 828675"/>
                <a:gd name="connsiteY2" fmla="*/ 1103092 h 1281105"/>
                <a:gd name="connsiteX3" fmla="*/ 332327 w 828675"/>
                <a:gd name="connsiteY3" fmla="*/ 1068079 h 1281105"/>
                <a:gd name="connsiteX4" fmla="*/ 0 w 828675"/>
                <a:gd name="connsiteY4" fmla="*/ 990600 h 1281105"/>
                <a:gd name="connsiteX5" fmla="*/ 0 w 828675"/>
                <a:gd name="connsiteY5" fmla="*/ 0 h 1281105"/>
                <a:gd name="connsiteX0" fmla="*/ 0 w 828675"/>
                <a:gd name="connsiteY0" fmla="*/ 0 h 1268193"/>
                <a:gd name="connsiteX1" fmla="*/ 828675 w 828675"/>
                <a:gd name="connsiteY1" fmla="*/ 0 h 1268193"/>
                <a:gd name="connsiteX2" fmla="*/ 316612 w 828675"/>
                <a:gd name="connsiteY2" fmla="*/ 1103092 h 1268193"/>
                <a:gd name="connsiteX3" fmla="*/ 0 w 828675"/>
                <a:gd name="connsiteY3" fmla="*/ 990600 h 1268193"/>
                <a:gd name="connsiteX4" fmla="*/ 0 w 828675"/>
                <a:gd name="connsiteY4" fmla="*/ 0 h 1268193"/>
                <a:gd name="connsiteX0" fmla="*/ 0 w 828675"/>
                <a:gd name="connsiteY0" fmla="*/ 0 h 1174449"/>
                <a:gd name="connsiteX1" fmla="*/ 828675 w 828675"/>
                <a:gd name="connsiteY1" fmla="*/ 0 h 1174449"/>
                <a:gd name="connsiteX2" fmla="*/ 316612 w 828675"/>
                <a:gd name="connsiteY2" fmla="*/ 1103092 h 1174449"/>
                <a:gd name="connsiteX3" fmla="*/ 0 w 828675"/>
                <a:gd name="connsiteY3" fmla="*/ 990600 h 1174449"/>
                <a:gd name="connsiteX4" fmla="*/ 0 w 828675"/>
                <a:gd name="connsiteY4" fmla="*/ 0 h 1174449"/>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3093">
                  <a:moveTo>
                    <a:pt x="0" y="0"/>
                  </a:moveTo>
                  <a:lnTo>
                    <a:pt x="828675" y="0"/>
                  </a:lnTo>
                  <a:lnTo>
                    <a:pt x="316612" y="1103092"/>
                  </a:lnTo>
                  <a:cubicBezTo>
                    <a:pt x="186453" y="1005624"/>
                    <a:pt x="151453" y="1001366"/>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2141" name="Text Box 2121"/>
            <p:cNvSpPr txBox="1">
              <a:spLocks noChangeArrowheads="1"/>
            </p:cNvSpPr>
            <p:nvPr/>
          </p:nvSpPr>
          <p:spPr bwMode="auto">
            <a:xfrm>
              <a:off x="2137" y="756"/>
              <a:ext cx="750" cy="260"/>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100">
                  <a:ea typeface="MS PGothic" pitchFamily="34" charset="-128"/>
                </a:rPr>
                <a:t>Operate</a:t>
              </a:r>
            </a:p>
          </p:txBody>
        </p:sp>
        <p:sp>
          <p:nvSpPr>
            <p:cNvPr id="1112142" name="Text Box 2122"/>
            <p:cNvSpPr txBox="1">
              <a:spLocks noChangeArrowheads="1"/>
            </p:cNvSpPr>
            <p:nvPr/>
          </p:nvSpPr>
          <p:spPr bwMode="auto">
            <a:xfrm>
              <a:off x="2972" y="756"/>
              <a:ext cx="733" cy="260"/>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100">
                  <a:ea typeface="MS PGothic" pitchFamily="34" charset="-128"/>
                </a:rPr>
                <a:t>Monitor</a:t>
              </a:r>
            </a:p>
          </p:txBody>
        </p:sp>
        <p:sp>
          <p:nvSpPr>
            <p:cNvPr id="1112143" name="Text Box 2125"/>
            <p:cNvSpPr txBox="1">
              <a:spLocks noChangeArrowheads="1"/>
            </p:cNvSpPr>
            <p:nvPr/>
          </p:nvSpPr>
          <p:spPr bwMode="auto">
            <a:xfrm>
              <a:off x="4293" y="756"/>
              <a:ext cx="359" cy="260"/>
            </a:xfrm>
            <a:prstGeom prst="rect">
              <a:avLst/>
            </a:prstGeom>
            <a:noFill/>
            <a:ln w="12700">
              <a:noFill/>
              <a:miter lim="800000"/>
              <a:headEnd/>
              <a:tailEnd/>
            </a:ln>
            <a:effectLst>
              <a:prstShdw prst="shdw17" dist="17961" dir="2700000">
                <a:srgbClr val="999999"/>
              </a:prstShdw>
            </a:effectLst>
          </p:spPr>
          <p:txBody>
            <a:bodyPr wrap="none">
              <a:spAutoFit/>
            </a:bodyPr>
            <a:lstStyle/>
            <a:p>
              <a:pPr>
                <a:lnSpc>
                  <a:spcPct val="100000"/>
                </a:lnSpc>
                <a:spcBef>
                  <a:spcPct val="0"/>
                </a:spcBef>
                <a:buClrTx/>
              </a:pPr>
              <a:r>
                <a:rPr lang="en-US" sz="2100">
                  <a:ea typeface="MS PGothic" pitchFamily="34" charset="-128"/>
                </a:rPr>
                <a:t>Fix</a:t>
              </a:r>
            </a:p>
          </p:txBody>
        </p:sp>
        <p:grpSp>
          <p:nvGrpSpPr>
            <p:cNvPr id="1112162" name="Group 82"/>
            <p:cNvGrpSpPr>
              <a:grpSpLocks/>
            </p:cNvGrpSpPr>
            <p:nvPr/>
          </p:nvGrpSpPr>
          <p:grpSpPr bwMode="auto">
            <a:xfrm>
              <a:off x="2668" y="1630"/>
              <a:ext cx="639" cy="639"/>
              <a:chOff x="2668" y="1630"/>
              <a:chExt cx="639" cy="639"/>
            </a:xfrm>
          </p:grpSpPr>
          <p:pic>
            <p:nvPicPr>
              <p:cNvPr id="1112163" name="Picture 12" descr="red"/>
              <p:cNvPicPr>
                <a:picLocks noChangeAspect="1" noChangeArrowheads="1"/>
              </p:cNvPicPr>
              <p:nvPr/>
            </p:nvPicPr>
            <p:blipFill>
              <a:blip r:embed="rId5" cstate="print"/>
              <a:srcRect/>
              <a:stretch>
                <a:fillRect/>
              </a:stretch>
            </p:blipFill>
            <p:spPr bwMode="auto">
              <a:xfrm>
                <a:off x="2668" y="1630"/>
                <a:ext cx="639" cy="639"/>
              </a:xfrm>
              <a:prstGeom prst="rect">
                <a:avLst/>
              </a:prstGeom>
              <a:noFill/>
              <a:ln w="9525">
                <a:noFill/>
                <a:miter lim="800000"/>
                <a:headEnd/>
                <a:tailEnd/>
              </a:ln>
            </p:spPr>
          </p:pic>
          <p:sp>
            <p:nvSpPr>
              <p:cNvPr id="1112164" name="Text Box 13">
                <a:hlinkClick r:id="" action="ppaction://noaction"/>
              </p:cNvPr>
              <p:cNvSpPr txBox="1">
                <a:spLocks noChangeArrowheads="1"/>
              </p:cNvSpPr>
              <p:nvPr/>
            </p:nvSpPr>
            <p:spPr bwMode="white">
              <a:xfrm>
                <a:off x="2705" y="1817"/>
                <a:ext cx="570" cy="270"/>
              </a:xfrm>
              <a:prstGeom prst="rect">
                <a:avLst/>
              </a:prstGeom>
              <a:noFill/>
              <a:ln w="9525">
                <a:noFill/>
                <a:miter lim="800000"/>
                <a:headEnd/>
                <a:tailEnd/>
              </a:ln>
            </p:spPr>
            <p:txBody>
              <a:bodyPr>
                <a:spAutoFit/>
              </a:bodyPr>
              <a:lstStyle/>
              <a:p>
                <a:pPr eaLnBrk="0" hangingPunct="0">
                  <a:lnSpc>
                    <a:spcPct val="110000"/>
                  </a:lnSpc>
                  <a:spcBef>
                    <a:spcPct val="0"/>
                  </a:spcBef>
                  <a:buClrTx/>
                </a:pPr>
                <a:r>
                  <a:rPr lang="en-US" sz="1000">
                    <a:solidFill>
                      <a:srgbClr val="FFFFFF"/>
                    </a:solidFill>
                    <a:cs typeface="Arial" charset="0"/>
                  </a:rPr>
                  <a:t>Trusted Master Data</a:t>
                </a:r>
              </a:p>
            </p:txBody>
          </p:sp>
        </p:grpSp>
        <p:pic>
          <p:nvPicPr>
            <p:cNvPr id="1112166" name="Picture 122" descr="mdm"/>
            <p:cNvPicPr>
              <a:picLocks noChangeAspect="1" noChangeArrowheads="1"/>
            </p:cNvPicPr>
            <p:nvPr/>
          </p:nvPicPr>
          <p:blipFill>
            <a:blip r:embed="rId6" cstate="print"/>
            <a:srcRect/>
            <a:stretch>
              <a:fillRect/>
            </a:stretch>
          </p:blipFill>
          <p:spPr bwMode="auto">
            <a:xfrm>
              <a:off x="3443" y="1751"/>
              <a:ext cx="127" cy="401"/>
            </a:xfrm>
            <a:prstGeom prst="rect">
              <a:avLst/>
            </a:prstGeom>
            <a:noFill/>
            <a:ln w="9525">
              <a:noFill/>
              <a:miter lim="800000"/>
              <a:headEnd/>
              <a:tailEnd/>
            </a:ln>
          </p:spPr>
        </p:pic>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AutoShape 2"/>
          <p:cNvSpPr>
            <a:spLocks noChangeArrowheads="1"/>
          </p:cNvSpPr>
          <p:nvPr/>
        </p:nvSpPr>
        <p:spPr bwMode="auto">
          <a:xfrm>
            <a:off x="647700" y="952500"/>
            <a:ext cx="3505200" cy="1219200"/>
          </a:xfrm>
          <a:prstGeom prst="roundRect">
            <a:avLst>
              <a:gd name="adj" fmla="val 16667"/>
            </a:avLst>
          </a:prstGeom>
          <a:solidFill>
            <a:srgbClr val="99CCFF"/>
          </a:solidFill>
          <a:ln w="9525">
            <a:solidFill>
              <a:schemeClr val="tx1"/>
            </a:solidFill>
            <a:round/>
            <a:headEnd/>
            <a:tailEnd/>
          </a:ln>
          <a:effectLst>
            <a:outerShdw dist="107763" dir="2700000" algn="ctr" rotWithShape="0">
              <a:srgbClr val="777777"/>
            </a:outerShdw>
          </a:effectLst>
        </p:spPr>
        <p:txBody>
          <a:bodyPr wrap="none" anchor="ctr"/>
          <a:lstStyle/>
          <a:p>
            <a:endParaRPr lang="en-US"/>
          </a:p>
        </p:txBody>
      </p:sp>
      <p:sp>
        <p:nvSpPr>
          <p:cNvPr id="1076227" name="AutoShape 3"/>
          <p:cNvSpPr>
            <a:spLocks noChangeArrowheads="1"/>
          </p:cNvSpPr>
          <p:nvPr/>
        </p:nvSpPr>
        <p:spPr bwMode="auto">
          <a:xfrm>
            <a:off x="5029200" y="914400"/>
            <a:ext cx="3505200" cy="1219200"/>
          </a:xfrm>
          <a:prstGeom prst="roundRect">
            <a:avLst>
              <a:gd name="adj" fmla="val 16667"/>
            </a:avLst>
          </a:prstGeom>
          <a:solidFill>
            <a:srgbClr val="99CCFF"/>
          </a:solidFill>
          <a:ln w="9525">
            <a:solidFill>
              <a:schemeClr val="tx1"/>
            </a:solidFill>
            <a:round/>
            <a:headEnd/>
            <a:tailEnd/>
          </a:ln>
          <a:effectLst>
            <a:outerShdw dist="107763" dir="2700000" algn="ctr" rotWithShape="0">
              <a:srgbClr val="777777"/>
            </a:outerShdw>
          </a:effectLst>
        </p:spPr>
        <p:txBody>
          <a:bodyPr wrap="none" anchor="ctr"/>
          <a:lstStyle/>
          <a:p>
            <a:endParaRPr lang="en-US"/>
          </a:p>
        </p:txBody>
      </p:sp>
      <p:sp>
        <p:nvSpPr>
          <p:cNvPr id="1076228" name="AutoShape 4"/>
          <p:cNvSpPr>
            <a:spLocks noChangeArrowheads="1"/>
          </p:cNvSpPr>
          <p:nvPr/>
        </p:nvSpPr>
        <p:spPr bwMode="auto">
          <a:xfrm>
            <a:off x="609600" y="3606800"/>
            <a:ext cx="3505200" cy="1219200"/>
          </a:xfrm>
          <a:prstGeom prst="roundRect">
            <a:avLst>
              <a:gd name="adj" fmla="val 16667"/>
            </a:avLst>
          </a:prstGeom>
          <a:solidFill>
            <a:srgbClr val="99CCFF"/>
          </a:solidFill>
          <a:ln w="9525">
            <a:solidFill>
              <a:schemeClr val="tx1"/>
            </a:solidFill>
            <a:round/>
            <a:headEnd/>
            <a:tailEnd/>
          </a:ln>
          <a:effectLst>
            <a:outerShdw dist="107763" dir="2700000" algn="ctr" rotWithShape="0">
              <a:srgbClr val="777777"/>
            </a:outerShdw>
          </a:effectLst>
        </p:spPr>
        <p:txBody>
          <a:bodyPr wrap="none" anchor="ctr"/>
          <a:lstStyle/>
          <a:p>
            <a:endParaRPr lang="en-US"/>
          </a:p>
        </p:txBody>
      </p:sp>
      <p:sp>
        <p:nvSpPr>
          <p:cNvPr id="1076229" name="AutoShape 5"/>
          <p:cNvSpPr>
            <a:spLocks noChangeArrowheads="1"/>
          </p:cNvSpPr>
          <p:nvPr/>
        </p:nvSpPr>
        <p:spPr bwMode="auto">
          <a:xfrm>
            <a:off x="4953000" y="3606800"/>
            <a:ext cx="3505200" cy="1219200"/>
          </a:xfrm>
          <a:prstGeom prst="roundRect">
            <a:avLst>
              <a:gd name="adj" fmla="val 16667"/>
            </a:avLst>
          </a:prstGeom>
          <a:solidFill>
            <a:srgbClr val="99CCFF"/>
          </a:solidFill>
          <a:ln w="9525">
            <a:solidFill>
              <a:schemeClr val="tx1"/>
            </a:solidFill>
            <a:round/>
            <a:headEnd/>
            <a:tailEnd/>
          </a:ln>
          <a:effectLst>
            <a:outerShdw dist="107763" dir="2700000" algn="ctr" rotWithShape="0">
              <a:srgbClr val="777777"/>
            </a:outerShdw>
          </a:effectLst>
        </p:spPr>
        <p:txBody>
          <a:bodyPr wrap="none" anchor="ctr"/>
          <a:lstStyle/>
          <a:p>
            <a:endParaRPr lang="en-US"/>
          </a:p>
        </p:txBody>
      </p:sp>
      <p:sp>
        <p:nvSpPr>
          <p:cNvPr id="1076230" name="Text Box 16"/>
          <p:cNvSpPr txBox="1">
            <a:spLocks noChangeArrowheads="1"/>
          </p:cNvSpPr>
          <p:nvPr/>
        </p:nvSpPr>
        <p:spPr bwMode="auto">
          <a:xfrm>
            <a:off x="4876800" y="2308225"/>
            <a:ext cx="4267200" cy="1114425"/>
          </a:xfrm>
          <a:prstGeom prst="rect">
            <a:avLst/>
          </a:prstGeom>
          <a:noFill/>
          <a:ln w="9525">
            <a:noFill/>
            <a:miter lim="800000"/>
            <a:headEnd/>
            <a:tailEnd/>
          </a:ln>
          <a:effectLst/>
        </p:spPr>
        <p:txBody>
          <a:bodyPr>
            <a:spAutoFit/>
          </a:bodyPr>
          <a:lstStyle/>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Execute day to day hub operations </a:t>
            </a:r>
            <a:br>
              <a:rPr lang="en-US" sz="1400" b="0">
                <a:solidFill>
                  <a:srgbClr val="000000"/>
                </a:solidFill>
                <a:cs typeface="Arial" charset="0"/>
              </a:rPr>
            </a:br>
            <a:r>
              <a:rPr lang="en-US" sz="1400" b="0">
                <a:solidFill>
                  <a:srgbClr val="000000"/>
                </a:solidFill>
                <a:cs typeface="Arial" charset="0"/>
              </a:rPr>
              <a:t>(Consolidate, Cleanse, Share, Master functions)</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Manage Escalations</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Perform data steward tasks (e.g. Merge/Unmerge)</a:t>
            </a:r>
          </a:p>
        </p:txBody>
      </p:sp>
      <p:sp>
        <p:nvSpPr>
          <p:cNvPr id="1076231" name="Text Box 46"/>
          <p:cNvSpPr txBox="1">
            <a:spLocks noChangeArrowheads="1"/>
          </p:cNvSpPr>
          <p:nvPr/>
        </p:nvSpPr>
        <p:spPr bwMode="auto">
          <a:xfrm>
            <a:off x="906463" y="1139825"/>
            <a:ext cx="3000375" cy="958850"/>
          </a:xfrm>
          <a:prstGeom prst="rect">
            <a:avLst/>
          </a:prstGeom>
          <a:noFill/>
          <a:ln w="9525">
            <a:noFill/>
            <a:miter lim="800000"/>
            <a:headEnd/>
            <a:tailEnd/>
          </a:ln>
        </p:spPr>
        <p:txBody>
          <a:bodyPr>
            <a:spAutoFit/>
          </a:bodyPr>
          <a:lstStyle/>
          <a:p>
            <a:pPr eaLnBrk="0" hangingPunct="0">
              <a:lnSpc>
                <a:spcPct val="95000"/>
              </a:lnSpc>
            </a:pPr>
            <a:r>
              <a:rPr lang="en-US" sz="2000" b="0" u="sng">
                <a:solidFill>
                  <a:srgbClr val="000066"/>
                </a:solidFill>
                <a:cs typeface="Arial" charset="0"/>
              </a:rPr>
              <a:t>Define</a:t>
            </a:r>
            <a:r>
              <a:rPr lang="en-US" sz="2000" b="0">
                <a:solidFill>
                  <a:srgbClr val="000066"/>
                </a:solidFill>
                <a:cs typeface="Arial" charset="0"/>
              </a:rPr>
              <a:t> </a:t>
            </a:r>
            <a:br>
              <a:rPr lang="en-US" sz="2000" b="0">
                <a:solidFill>
                  <a:srgbClr val="000066"/>
                </a:solidFill>
                <a:cs typeface="Arial" charset="0"/>
              </a:rPr>
            </a:br>
            <a:r>
              <a:rPr lang="en-US" sz="2000" b="0">
                <a:solidFill>
                  <a:srgbClr val="000066"/>
                </a:solidFill>
                <a:cs typeface="Arial" charset="0"/>
              </a:rPr>
              <a:t>(and Communicate &amp; Enforce)</a:t>
            </a:r>
          </a:p>
        </p:txBody>
      </p:sp>
      <p:sp>
        <p:nvSpPr>
          <p:cNvPr id="1076232" name="Text Box 47"/>
          <p:cNvSpPr txBox="1">
            <a:spLocks noChangeArrowheads="1"/>
          </p:cNvSpPr>
          <p:nvPr/>
        </p:nvSpPr>
        <p:spPr bwMode="auto">
          <a:xfrm>
            <a:off x="5595938" y="3995738"/>
            <a:ext cx="2220912" cy="381000"/>
          </a:xfrm>
          <a:prstGeom prst="rect">
            <a:avLst/>
          </a:prstGeom>
          <a:noFill/>
          <a:ln w="9525">
            <a:noFill/>
            <a:miter lim="800000"/>
            <a:headEnd/>
            <a:tailEnd/>
          </a:ln>
          <a:effectLst/>
        </p:spPr>
        <p:txBody>
          <a:bodyPr>
            <a:spAutoFit/>
          </a:bodyPr>
          <a:lstStyle/>
          <a:p>
            <a:pPr eaLnBrk="0" hangingPunct="0">
              <a:lnSpc>
                <a:spcPct val="95000"/>
              </a:lnSpc>
            </a:pPr>
            <a:r>
              <a:rPr lang="en-US" sz="2000" b="0" u="sng">
                <a:solidFill>
                  <a:srgbClr val="000066"/>
                </a:solidFill>
                <a:cs typeface="Arial" charset="0"/>
              </a:rPr>
              <a:t>Fix</a:t>
            </a:r>
            <a:r>
              <a:rPr lang="en-US" sz="2000" b="0">
                <a:solidFill>
                  <a:srgbClr val="000066"/>
                </a:solidFill>
                <a:cs typeface="Arial" charset="0"/>
              </a:rPr>
              <a:t> data issues</a:t>
            </a:r>
          </a:p>
        </p:txBody>
      </p:sp>
      <p:sp>
        <p:nvSpPr>
          <p:cNvPr id="1076233" name="Text Box 49"/>
          <p:cNvSpPr txBox="1">
            <a:spLocks noChangeArrowheads="1"/>
          </p:cNvSpPr>
          <p:nvPr/>
        </p:nvSpPr>
        <p:spPr bwMode="auto">
          <a:xfrm>
            <a:off x="1384300" y="3895725"/>
            <a:ext cx="1955800" cy="669925"/>
          </a:xfrm>
          <a:prstGeom prst="rect">
            <a:avLst/>
          </a:prstGeom>
          <a:noFill/>
          <a:ln w="9525">
            <a:noFill/>
            <a:miter lim="800000"/>
            <a:headEnd type="none" w="sm" len="sm"/>
            <a:tailEnd type="none" w="sm" len="sm"/>
          </a:ln>
          <a:effectLst/>
        </p:spPr>
        <p:txBody>
          <a:bodyPr>
            <a:spAutoFit/>
          </a:bodyPr>
          <a:lstStyle/>
          <a:p>
            <a:pPr eaLnBrk="0" hangingPunct="0">
              <a:lnSpc>
                <a:spcPct val="95000"/>
              </a:lnSpc>
            </a:pPr>
            <a:r>
              <a:rPr lang="en-US" sz="2000" b="0" u="sng">
                <a:solidFill>
                  <a:srgbClr val="000066"/>
                </a:solidFill>
                <a:cs typeface="Arial" charset="0"/>
              </a:rPr>
              <a:t>Monitor</a:t>
            </a:r>
            <a:r>
              <a:rPr lang="en-US" sz="2000" b="0">
                <a:solidFill>
                  <a:srgbClr val="000066"/>
                </a:solidFill>
                <a:cs typeface="Arial" charset="0"/>
              </a:rPr>
              <a:t> hub operations</a:t>
            </a:r>
          </a:p>
        </p:txBody>
      </p:sp>
      <p:sp>
        <p:nvSpPr>
          <p:cNvPr id="1076235" name="Text Box 15"/>
          <p:cNvSpPr txBox="1">
            <a:spLocks noChangeArrowheads="1"/>
          </p:cNvSpPr>
          <p:nvPr/>
        </p:nvSpPr>
        <p:spPr bwMode="auto">
          <a:xfrm>
            <a:off x="762000" y="2308225"/>
            <a:ext cx="4038600" cy="1114425"/>
          </a:xfrm>
          <a:prstGeom prst="rect">
            <a:avLst/>
          </a:prstGeom>
          <a:noFill/>
          <a:ln w="9525">
            <a:noFill/>
            <a:miter lim="800000"/>
            <a:headEnd/>
            <a:tailEnd/>
          </a:ln>
          <a:effectLst/>
        </p:spPr>
        <p:txBody>
          <a:bodyPr>
            <a:spAutoFit/>
          </a:bodyPr>
          <a:lstStyle/>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Define enterprise Master Data (Metadata mgt)</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Define enterprise data policies</a:t>
            </a:r>
          </a:p>
          <a:p>
            <a:pPr marL="338138" lvl="1" indent="-104775" algn="l" eaLnBrk="0" hangingPunct="0">
              <a:lnSpc>
                <a:spcPct val="100000"/>
              </a:lnSpc>
              <a:spcBef>
                <a:spcPct val="0"/>
              </a:spcBef>
              <a:buClr>
                <a:srgbClr val="FD0000"/>
              </a:buClr>
              <a:buSzPct val="115000"/>
              <a:buFont typeface="Wingdings" pitchFamily="2" charset="2"/>
              <a:buChar char="Ø"/>
            </a:pPr>
            <a:r>
              <a:rPr lang="en-US" sz="1400" b="0">
                <a:solidFill>
                  <a:srgbClr val="000000"/>
                </a:solidFill>
                <a:cs typeface="Arial" charset="0"/>
              </a:rPr>
              <a:t>Data accountability, Escalation process,…</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Administer hub</a:t>
            </a:r>
          </a:p>
        </p:txBody>
      </p:sp>
      <p:sp>
        <p:nvSpPr>
          <p:cNvPr id="1076236" name="Text Box 46"/>
          <p:cNvSpPr txBox="1">
            <a:spLocks noChangeArrowheads="1"/>
          </p:cNvSpPr>
          <p:nvPr/>
        </p:nvSpPr>
        <p:spPr bwMode="auto">
          <a:xfrm>
            <a:off x="5922963" y="1138238"/>
            <a:ext cx="1717675" cy="669925"/>
          </a:xfrm>
          <a:prstGeom prst="rect">
            <a:avLst/>
          </a:prstGeom>
          <a:noFill/>
          <a:ln w="9525">
            <a:noFill/>
            <a:miter lim="800000"/>
            <a:headEnd/>
            <a:tailEnd/>
          </a:ln>
          <a:effectLst/>
        </p:spPr>
        <p:txBody>
          <a:bodyPr>
            <a:spAutoFit/>
          </a:bodyPr>
          <a:lstStyle/>
          <a:p>
            <a:pPr eaLnBrk="0" hangingPunct="0">
              <a:lnSpc>
                <a:spcPct val="95000"/>
              </a:lnSpc>
            </a:pPr>
            <a:r>
              <a:rPr lang="en-US" sz="2000" b="0">
                <a:solidFill>
                  <a:srgbClr val="000066"/>
                </a:solidFill>
                <a:cs typeface="Arial" charset="0"/>
              </a:rPr>
              <a:t>Easily </a:t>
            </a:r>
            <a:r>
              <a:rPr lang="en-US" sz="2000" b="0" u="sng">
                <a:solidFill>
                  <a:srgbClr val="000066"/>
                </a:solidFill>
                <a:cs typeface="Arial" charset="0"/>
              </a:rPr>
              <a:t>Operate</a:t>
            </a:r>
            <a:r>
              <a:rPr lang="en-US" sz="2000" b="0">
                <a:solidFill>
                  <a:srgbClr val="000066"/>
                </a:solidFill>
                <a:cs typeface="Arial" charset="0"/>
              </a:rPr>
              <a:t> hub</a:t>
            </a:r>
          </a:p>
        </p:txBody>
      </p:sp>
      <p:sp>
        <p:nvSpPr>
          <p:cNvPr id="1076237" name="Text Box 16"/>
          <p:cNvSpPr txBox="1">
            <a:spLocks noChangeArrowheads="1"/>
          </p:cNvSpPr>
          <p:nvPr/>
        </p:nvSpPr>
        <p:spPr bwMode="auto">
          <a:xfrm>
            <a:off x="762000" y="5143500"/>
            <a:ext cx="3581400" cy="901700"/>
          </a:xfrm>
          <a:prstGeom prst="rect">
            <a:avLst/>
          </a:prstGeom>
          <a:noFill/>
          <a:ln w="9525">
            <a:noFill/>
            <a:miter lim="800000"/>
            <a:headEnd/>
            <a:tailEnd/>
          </a:ln>
          <a:effectLst/>
        </p:spPr>
        <p:txBody>
          <a:bodyPr>
            <a:spAutoFit/>
          </a:bodyPr>
          <a:lstStyle/>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Analyze Hub DQ metrics</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Track sources of bad data</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Monitor hub transaction load</a:t>
            </a:r>
          </a:p>
        </p:txBody>
      </p:sp>
      <p:sp>
        <p:nvSpPr>
          <p:cNvPr id="1076238" name="Text Box 16"/>
          <p:cNvSpPr txBox="1">
            <a:spLocks noChangeArrowheads="1"/>
          </p:cNvSpPr>
          <p:nvPr/>
        </p:nvSpPr>
        <p:spPr bwMode="auto">
          <a:xfrm>
            <a:off x="4876800" y="5143500"/>
            <a:ext cx="3962400" cy="901700"/>
          </a:xfrm>
          <a:prstGeom prst="rect">
            <a:avLst/>
          </a:prstGeom>
          <a:noFill/>
          <a:ln w="9525">
            <a:noFill/>
            <a:miter lim="800000"/>
            <a:headEnd/>
            <a:tailEnd/>
          </a:ln>
          <a:effectLst/>
        </p:spPr>
        <p:txBody>
          <a:bodyPr>
            <a:spAutoFit/>
          </a:bodyPr>
          <a:lstStyle/>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Fix import error and manage re-submission</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Proactively conduct data watch &amp; repair tasks</a:t>
            </a:r>
          </a:p>
          <a:p>
            <a:pPr marL="119063" indent="-119063" algn="l" eaLnBrk="0" hangingPunct="0">
              <a:lnSpc>
                <a:spcPct val="100000"/>
              </a:lnSpc>
              <a:spcBef>
                <a:spcPct val="40000"/>
              </a:spcBef>
              <a:buClr>
                <a:srgbClr val="FD0000"/>
              </a:buClr>
              <a:buSzPct val="115000"/>
              <a:buFontTx/>
              <a:buChar char="•"/>
            </a:pPr>
            <a:r>
              <a:rPr lang="en-US" sz="1400" b="0">
                <a:solidFill>
                  <a:srgbClr val="000000"/>
                </a:solidFill>
                <a:cs typeface="Arial" charset="0"/>
              </a:rPr>
              <a:t>Tune Data Quality rules</a:t>
            </a:r>
          </a:p>
        </p:txBody>
      </p:sp>
      <p:sp>
        <p:nvSpPr>
          <p:cNvPr id="1076239" name="Rectangle 15"/>
          <p:cNvSpPr>
            <a:spLocks noChangeArrowheads="1"/>
          </p:cNvSpPr>
          <p:nvPr/>
        </p:nvSpPr>
        <p:spPr bwMode="auto">
          <a:xfrm>
            <a:off x="800100" y="49213"/>
            <a:ext cx="8686800" cy="941387"/>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End to End Data Governance </a:t>
            </a:r>
            <a:r>
              <a:rPr lang="en-US" sz="2800"/>
              <a:t/>
            </a:r>
            <a:br>
              <a:rPr lang="en-US" sz="2800"/>
            </a:br>
            <a:r>
              <a:rPr lang="en-US" sz="2000">
                <a:solidFill>
                  <a:schemeClr val="accent1"/>
                </a:solidFill>
              </a:rPr>
              <a:t>Data Governance Tools Functions</a:t>
            </a:r>
          </a:p>
        </p:txBody>
      </p:sp>
      <p:grpSp>
        <p:nvGrpSpPr>
          <p:cNvPr id="1076240" name="Group 16"/>
          <p:cNvGrpSpPr>
            <a:grpSpLocks/>
          </p:cNvGrpSpPr>
          <p:nvPr/>
        </p:nvGrpSpPr>
        <p:grpSpPr bwMode="auto">
          <a:xfrm>
            <a:off x="7346950" y="0"/>
            <a:ext cx="1668463" cy="787400"/>
            <a:chOff x="-2544" y="2228"/>
            <a:chExt cx="5087" cy="2401"/>
          </a:xfrm>
        </p:grpSpPr>
        <p:cxnSp>
          <p:nvCxnSpPr>
            <p:cNvPr id="1076241" name="Straight Connector 91"/>
            <p:cNvCxnSpPr>
              <a:cxnSpLocks noChangeShapeType="1"/>
            </p:cNvCxnSpPr>
            <p:nvPr/>
          </p:nvCxnSpPr>
          <p:spPr bwMode="auto">
            <a:xfrm flipV="1">
              <a:off x="623" y="2228"/>
              <a:ext cx="1743" cy="942"/>
            </a:xfrm>
            <a:prstGeom prst="line">
              <a:avLst/>
            </a:prstGeom>
            <a:noFill/>
            <a:ln w="9525" algn="ctr">
              <a:noFill/>
              <a:round/>
              <a:headEnd/>
              <a:tailEnd/>
            </a:ln>
          </p:spPr>
        </p:cxnSp>
        <p:sp>
          <p:nvSpPr>
            <p:cNvPr id="87" name="Freeform 86"/>
            <p:cNvSpPr>
              <a:spLocks noChangeArrowheads="1"/>
            </p:cNvSpPr>
            <p:nvPr/>
          </p:nvSpPr>
          <p:spPr bwMode="auto">
            <a:xfrm rot="-5400000">
              <a:off x="-250" y="2748"/>
              <a:ext cx="540" cy="1081"/>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 name="Freeform 110"/>
            <p:cNvSpPr>
              <a:spLocks noChangeArrowheads="1"/>
            </p:cNvSpPr>
            <p:nvPr/>
          </p:nvSpPr>
          <p:spPr bwMode="auto">
            <a:xfrm rot="16200000" flipH="1">
              <a:off x="-255" y="3817"/>
              <a:ext cx="542" cy="1082"/>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8" name="Freeform 87"/>
            <p:cNvSpPr>
              <a:spLocks noChangeArrowheads="1"/>
            </p:cNvSpPr>
            <p:nvPr/>
          </p:nvSpPr>
          <p:spPr bwMode="auto">
            <a:xfrm flipH="1">
              <a:off x="-734" y="3467"/>
              <a:ext cx="494" cy="707"/>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6" name="Freeform 85"/>
            <p:cNvSpPr>
              <a:spLocks noChangeArrowheads="1"/>
            </p:cNvSpPr>
            <p:nvPr/>
          </p:nvSpPr>
          <p:spPr bwMode="auto">
            <a:xfrm>
              <a:off x="283" y="3433"/>
              <a:ext cx="469" cy="775"/>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 name="Text Box 64"/>
            <p:cNvSpPr txBox="1">
              <a:spLocks noChangeArrowheads="1"/>
            </p:cNvSpPr>
            <p:nvPr/>
          </p:nvSpPr>
          <p:spPr bwMode="auto">
            <a:xfrm rot="5400000">
              <a:off x="1077" y="3500"/>
              <a:ext cx="410" cy="1048"/>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85" name="Freeform 84"/>
            <p:cNvSpPr/>
            <p:nvPr/>
          </p:nvSpPr>
          <p:spPr bwMode="auto">
            <a:xfrm>
              <a:off x="-2544" y="2577"/>
              <a:ext cx="5087" cy="1617"/>
            </a:xfrm>
            <a:custGeom>
              <a:avLst/>
              <a:gdLst>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2705515 w 5830645"/>
                <a:gd name="connsiteY4" fmla="*/ 1111893 h 1177048"/>
                <a:gd name="connsiteX5" fmla="*/ 0 w 5830645"/>
                <a:gd name="connsiteY5" fmla="*/ 0 h 1177048"/>
                <a:gd name="connsiteX0" fmla="*/ 0 w 5830645"/>
                <a:gd name="connsiteY0" fmla="*/ 0 h 1296566"/>
                <a:gd name="connsiteX1" fmla="*/ 5830645 w 5830645"/>
                <a:gd name="connsiteY1" fmla="*/ 0 h 1296566"/>
                <a:gd name="connsiteX2" fmla="*/ 3195021 w 5830645"/>
                <a:gd name="connsiteY2" fmla="*/ 1108037 h 1296566"/>
                <a:gd name="connsiteX3" fmla="*/ 2705515 w 5830645"/>
                <a:gd name="connsiteY3" fmla="*/ 1111893 h 1296566"/>
                <a:gd name="connsiteX4" fmla="*/ 0 w 5830645"/>
                <a:gd name="connsiteY4" fmla="*/ 0 h 1296566"/>
                <a:gd name="connsiteX0" fmla="*/ 0 w 5830645"/>
                <a:gd name="connsiteY0" fmla="*/ 0 h 1293352"/>
                <a:gd name="connsiteX1" fmla="*/ 5830645 w 5830645"/>
                <a:gd name="connsiteY1" fmla="*/ 0 h 1293352"/>
                <a:gd name="connsiteX2" fmla="*/ 3195021 w 5830645"/>
                <a:gd name="connsiteY2" fmla="*/ 1108037 h 1293352"/>
                <a:gd name="connsiteX3" fmla="*/ 2705515 w 5830645"/>
                <a:gd name="connsiteY3" fmla="*/ 1111893 h 1293352"/>
                <a:gd name="connsiteX4" fmla="*/ 0 w 5830645"/>
                <a:gd name="connsiteY4" fmla="*/ 0 h 1293352"/>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520768 w 6351413"/>
                <a:gd name="connsiteY0" fmla="*/ 0 h 1296985"/>
                <a:gd name="connsiteX1" fmla="*/ 6351413 w 6351413"/>
                <a:gd name="connsiteY1" fmla="*/ 0 h 1296985"/>
                <a:gd name="connsiteX2" fmla="*/ 3715789 w 6351413"/>
                <a:gd name="connsiteY2" fmla="*/ 1108037 h 1296985"/>
                <a:gd name="connsiteX3" fmla="*/ 3226283 w 6351413"/>
                <a:gd name="connsiteY3" fmla="*/ 1111893 h 1296985"/>
                <a:gd name="connsiteX4" fmla="*/ 3226805 w 6351413"/>
                <a:gd name="connsiteY4" fmla="*/ 1111670 h 1296985"/>
                <a:gd name="connsiteX5" fmla="*/ 520768 w 6351413"/>
                <a:gd name="connsiteY5" fmla="*/ 0 h 1296985"/>
                <a:gd name="connsiteX0" fmla="*/ 0 w 5830645"/>
                <a:gd name="connsiteY0" fmla="*/ 0 h 1296985"/>
                <a:gd name="connsiteX1" fmla="*/ 5830645 w 5830645"/>
                <a:gd name="connsiteY1" fmla="*/ 0 h 1296985"/>
                <a:gd name="connsiteX2" fmla="*/ 3195021 w 5830645"/>
                <a:gd name="connsiteY2" fmla="*/ 1108037 h 1296985"/>
                <a:gd name="connsiteX3" fmla="*/ 2705515 w 5830645"/>
                <a:gd name="connsiteY3" fmla="*/ 1111893 h 1296985"/>
                <a:gd name="connsiteX4" fmla="*/ 2706037 w 5830645"/>
                <a:gd name="connsiteY4" fmla="*/ 1111670 h 1296985"/>
                <a:gd name="connsiteX5" fmla="*/ 0 w 5830645"/>
                <a:gd name="connsiteY5" fmla="*/ 0 h 1296985"/>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706037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2456656 w 5830645"/>
                <a:gd name="connsiteY5" fmla="*/ 996875 h 1111893"/>
                <a:gd name="connsiteX6" fmla="*/ 0 w 5830645"/>
                <a:gd name="connsiteY6"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670868 w 5830645"/>
                <a:gd name="connsiteY4" fmla="*/ 1103448 h 1111893"/>
                <a:gd name="connsiteX5" fmla="*/ 0 w 5830645"/>
                <a:gd name="connsiteY5" fmla="*/ 0 h 1111893"/>
                <a:gd name="connsiteX0" fmla="*/ 0 w 5830645"/>
                <a:gd name="connsiteY0" fmla="*/ 0 h 1176602"/>
                <a:gd name="connsiteX1" fmla="*/ 5830645 w 5830645"/>
                <a:gd name="connsiteY1" fmla="*/ 0 h 1176602"/>
                <a:gd name="connsiteX2" fmla="*/ 3195021 w 5830645"/>
                <a:gd name="connsiteY2" fmla="*/ 1108037 h 1176602"/>
                <a:gd name="connsiteX3" fmla="*/ 2705515 w 5830645"/>
                <a:gd name="connsiteY3" fmla="*/ 1111893 h 1176602"/>
                <a:gd name="connsiteX4" fmla="*/ 2670868 w 5830645"/>
                <a:gd name="connsiteY4" fmla="*/ 1103448 h 1176602"/>
                <a:gd name="connsiteX5" fmla="*/ 0 w 5830645"/>
                <a:gd name="connsiteY5" fmla="*/ 0 h 1176602"/>
                <a:gd name="connsiteX0" fmla="*/ 0 w 5830645"/>
                <a:gd name="connsiteY0" fmla="*/ 0 h 1289487"/>
                <a:gd name="connsiteX1" fmla="*/ 5830645 w 5830645"/>
                <a:gd name="connsiteY1" fmla="*/ 0 h 1289487"/>
                <a:gd name="connsiteX2" fmla="*/ 3195021 w 5830645"/>
                <a:gd name="connsiteY2" fmla="*/ 1108037 h 1289487"/>
                <a:gd name="connsiteX3" fmla="*/ 2705515 w 5830645"/>
                <a:gd name="connsiteY3" fmla="*/ 1111893 h 1289487"/>
                <a:gd name="connsiteX4" fmla="*/ 2856306 w 5830645"/>
                <a:gd name="connsiteY4" fmla="*/ 949982 h 1289487"/>
                <a:gd name="connsiteX5" fmla="*/ 2670868 w 5830645"/>
                <a:gd name="connsiteY5" fmla="*/ 1103448 h 1289487"/>
                <a:gd name="connsiteX6" fmla="*/ 0 w 5830645"/>
                <a:gd name="connsiteY6" fmla="*/ 0 h 1289487"/>
                <a:gd name="connsiteX0" fmla="*/ 0 w 5830645"/>
                <a:gd name="connsiteY0" fmla="*/ 0 h 1288763"/>
                <a:gd name="connsiteX1" fmla="*/ 5830645 w 5830645"/>
                <a:gd name="connsiteY1" fmla="*/ 0 h 1288763"/>
                <a:gd name="connsiteX2" fmla="*/ 3195021 w 5830645"/>
                <a:gd name="connsiteY2" fmla="*/ 1108037 h 1288763"/>
                <a:gd name="connsiteX3" fmla="*/ 2705515 w 5830645"/>
                <a:gd name="connsiteY3" fmla="*/ 1111893 h 1288763"/>
                <a:gd name="connsiteX4" fmla="*/ 2670868 w 5830645"/>
                <a:gd name="connsiteY4" fmla="*/ 1103448 h 1288763"/>
                <a:gd name="connsiteX5" fmla="*/ 0 w 5830645"/>
                <a:gd name="connsiteY5" fmla="*/ 0 h 1288763"/>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235"/>
                <a:gd name="connsiteX1" fmla="*/ 5830645 w 5830645"/>
                <a:gd name="connsiteY1" fmla="*/ 0 h 1387235"/>
                <a:gd name="connsiteX2" fmla="*/ 3195021 w 5830645"/>
                <a:gd name="connsiteY2" fmla="*/ 1108037 h 1387235"/>
                <a:gd name="connsiteX3" fmla="*/ 2670868 w 5830645"/>
                <a:gd name="connsiteY3" fmla="*/ 1202562 h 1387235"/>
                <a:gd name="connsiteX4" fmla="*/ 0 w 5830645"/>
                <a:gd name="connsiteY4" fmla="*/ 0 h 1387235"/>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0 w 5830645"/>
                <a:gd name="connsiteY4" fmla="*/ 0 h 1316897"/>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2670868 w 5830645"/>
                <a:gd name="connsiteY4" fmla="*/ 1129025 h 1316897"/>
                <a:gd name="connsiteX5" fmla="*/ 0 w 5830645"/>
                <a:gd name="connsiteY5" fmla="*/ 0 h 131689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2670868 w 5830645"/>
                <a:gd name="connsiteY5" fmla="*/ 1129025 h 1297807"/>
                <a:gd name="connsiteX6" fmla="*/ 0 w 5830645"/>
                <a:gd name="connsiteY6"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522367 w 6353012"/>
                <a:gd name="connsiteY0" fmla="*/ 0 h 1323290"/>
                <a:gd name="connsiteX1" fmla="*/ 6353012 w 6353012"/>
                <a:gd name="connsiteY1" fmla="*/ 0 h 1323290"/>
                <a:gd name="connsiteX2" fmla="*/ 3717388 w 6353012"/>
                <a:gd name="connsiteY2" fmla="*/ 1108037 h 1323290"/>
                <a:gd name="connsiteX3" fmla="*/ 3218813 w 6353012"/>
                <a:gd name="connsiteY3" fmla="*/ 1138617 h 1323290"/>
                <a:gd name="connsiteX4" fmla="*/ 522367 w 6353012"/>
                <a:gd name="connsiteY4" fmla="*/ 0 h 1323290"/>
                <a:gd name="connsiteX0" fmla="*/ 0 w 5830645"/>
                <a:gd name="connsiteY0" fmla="*/ 0 h 1323290"/>
                <a:gd name="connsiteX1" fmla="*/ 5830645 w 5830645"/>
                <a:gd name="connsiteY1" fmla="*/ 0 h 1323290"/>
                <a:gd name="connsiteX2" fmla="*/ 3195021 w 5830645"/>
                <a:gd name="connsiteY2" fmla="*/ 1108037 h 1323290"/>
                <a:gd name="connsiteX3" fmla="*/ 2696446 w 5830645"/>
                <a:gd name="connsiteY3" fmla="*/ 1138617 h 1323290"/>
                <a:gd name="connsiteX4" fmla="*/ 0 w 5830645"/>
                <a:gd name="connsiteY4" fmla="*/ 0 h 1323290"/>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0 w 5830645"/>
                <a:gd name="connsiteY4" fmla="*/ 0 h 129780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965374"/>
                <a:gd name="connsiteX1" fmla="*/ 5830645 w 5830645"/>
                <a:gd name="connsiteY1" fmla="*/ 0 h 1965374"/>
                <a:gd name="connsiteX2" fmla="*/ 3195021 w 5830645"/>
                <a:gd name="connsiteY2" fmla="*/ 1108037 h 1965374"/>
                <a:gd name="connsiteX3" fmla="*/ 2696446 w 5830645"/>
                <a:gd name="connsiteY3" fmla="*/ 1138617 h 1965374"/>
                <a:gd name="connsiteX4" fmla="*/ 0 w 5830645"/>
                <a:gd name="connsiteY4" fmla="*/ 0 h 1965374"/>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607242"/>
                <a:gd name="connsiteX1" fmla="*/ 5830645 w 5830645"/>
                <a:gd name="connsiteY1" fmla="*/ 0 h 1607242"/>
                <a:gd name="connsiteX2" fmla="*/ 3195021 w 5830645"/>
                <a:gd name="connsiteY2" fmla="*/ 1108037 h 1607242"/>
                <a:gd name="connsiteX3" fmla="*/ 2959624 w 5830645"/>
                <a:gd name="connsiteY3" fmla="*/ 1602145 h 1607242"/>
                <a:gd name="connsiteX4" fmla="*/ 2696446 w 5830645"/>
                <a:gd name="connsiteY4" fmla="*/ 1138617 h 1607242"/>
                <a:gd name="connsiteX5" fmla="*/ 0 w 5830645"/>
                <a:gd name="connsiteY5" fmla="*/ 0 h 1607242"/>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602145 h 1861876"/>
                <a:gd name="connsiteX4" fmla="*/ 2959624 w 5830645"/>
                <a:gd name="connsiteY4" fmla="*/ 1861876 h 1861876"/>
                <a:gd name="connsiteX5" fmla="*/ 2696446 w 5830645"/>
                <a:gd name="connsiteY5" fmla="*/ 1138617 h 1861876"/>
                <a:gd name="connsiteX6" fmla="*/ 0 w 5830645"/>
                <a:gd name="connsiteY6"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987516"/>
                <a:gd name="connsiteX1" fmla="*/ 5830645 w 5830645"/>
                <a:gd name="connsiteY1" fmla="*/ 0 h 1987516"/>
                <a:gd name="connsiteX2" fmla="*/ 3195021 w 5830645"/>
                <a:gd name="connsiteY2" fmla="*/ 1108037 h 1987516"/>
                <a:gd name="connsiteX3" fmla="*/ 2959624 w 5830645"/>
                <a:gd name="connsiteY3" fmla="*/ 1861876 h 1987516"/>
                <a:gd name="connsiteX4" fmla="*/ 2779009 w 5830645"/>
                <a:gd name="connsiteY4" fmla="*/ 1511803 h 1987516"/>
                <a:gd name="connsiteX5" fmla="*/ 2696446 w 5830645"/>
                <a:gd name="connsiteY5" fmla="*/ 1138617 h 1987516"/>
                <a:gd name="connsiteX6" fmla="*/ 0 w 5830645"/>
                <a:gd name="connsiteY6" fmla="*/ 0 h 1987516"/>
                <a:gd name="connsiteX0" fmla="*/ 0 w 5830645"/>
                <a:gd name="connsiteY0" fmla="*/ 0 h 1866973"/>
                <a:gd name="connsiteX1" fmla="*/ 5830645 w 5830645"/>
                <a:gd name="connsiteY1" fmla="*/ 0 h 1866973"/>
                <a:gd name="connsiteX2" fmla="*/ 3195021 w 5830645"/>
                <a:gd name="connsiteY2" fmla="*/ 1108037 h 1866973"/>
                <a:gd name="connsiteX3" fmla="*/ 2959624 w 5830645"/>
                <a:gd name="connsiteY3" fmla="*/ 1861876 h 1866973"/>
                <a:gd name="connsiteX4" fmla="*/ 2696446 w 5830645"/>
                <a:gd name="connsiteY4" fmla="*/ 1138617 h 1866973"/>
                <a:gd name="connsiteX5" fmla="*/ 0 w 5830645"/>
                <a:gd name="connsiteY5" fmla="*/ 0 h 1866973"/>
                <a:gd name="connsiteX0" fmla="*/ 0 w 5830645"/>
                <a:gd name="connsiteY0" fmla="*/ 0 h 1619156"/>
                <a:gd name="connsiteX1" fmla="*/ 5830645 w 5830645"/>
                <a:gd name="connsiteY1" fmla="*/ 0 h 1619156"/>
                <a:gd name="connsiteX2" fmla="*/ 3195021 w 5830645"/>
                <a:gd name="connsiteY2" fmla="*/ 1108037 h 1619156"/>
                <a:gd name="connsiteX3" fmla="*/ 2677289 w 5830645"/>
                <a:gd name="connsiteY3" fmla="*/ 1614059 h 1619156"/>
                <a:gd name="connsiteX4" fmla="*/ 2696446 w 5830645"/>
                <a:gd name="connsiteY4" fmla="*/ 1138617 h 1619156"/>
                <a:gd name="connsiteX5" fmla="*/ 0 w 5830645"/>
                <a:gd name="connsiteY5" fmla="*/ 0 h 1619156"/>
                <a:gd name="connsiteX0" fmla="*/ 0 w 5830645"/>
                <a:gd name="connsiteY0" fmla="*/ 0 h 1873360"/>
                <a:gd name="connsiteX1" fmla="*/ 5830645 w 5830645"/>
                <a:gd name="connsiteY1" fmla="*/ 0 h 1873360"/>
                <a:gd name="connsiteX2" fmla="*/ 3195021 w 5830645"/>
                <a:gd name="connsiteY2" fmla="*/ 1108037 h 1873360"/>
                <a:gd name="connsiteX3" fmla="*/ 2677289 w 5830645"/>
                <a:gd name="connsiteY3" fmla="*/ 1614059 h 1873360"/>
                <a:gd name="connsiteX4" fmla="*/ 2970912 w 5830645"/>
                <a:gd name="connsiteY4" fmla="*/ 1794120 h 1873360"/>
                <a:gd name="connsiteX5" fmla="*/ 2696446 w 5830645"/>
                <a:gd name="connsiteY5" fmla="*/ 1138617 h 1873360"/>
                <a:gd name="connsiteX6" fmla="*/ 0 w 5830645"/>
                <a:gd name="connsiteY6" fmla="*/ 0 h 187336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840308"/>
                <a:gd name="connsiteX1" fmla="*/ 5830645 w 5830645"/>
                <a:gd name="connsiteY1" fmla="*/ 0 h 1840308"/>
                <a:gd name="connsiteX2" fmla="*/ 3195021 w 5830645"/>
                <a:gd name="connsiteY2" fmla="*/ 110803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460643 w 5830645"/>
                <a:gd name="connsiteY3" fmla="*/ 716848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182 w 5830645"/>
                <a:gd name="connsiteY2" fmla="*/ 1174114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045 w 5830645"/>
                <a:gd name="connsiteY2" fmla="*/ 117450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900 w 5830645"/>
                <a:gd name="connsiteY6" fmla="*/ 756684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485755 w 5830645"/>
                <a:gd name="connsiteY5" fmla="*/ 756937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993 w 5830645"/>
                <a:gd name="connsiteY2" fmla="*/ 1149084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854 w 5830645"/>
                <a:gd name="connsiteY2" fmla="*/ 1149468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755 w 5830645"/>
                <a:gd name="connsiteY3" fmla="*/ 756937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610 w 5830645"/>
                <a:gd name="connsiteY3" fmla="*/ 757190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194509 w 5830645"/>
                <a:gd name="connsiteY3" fmla="*/ 1028081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0109 w 5830645"/>
                <a:gd name="connsiteY2" fmla="*/ 111854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0109 w 5830645"/>
                <a:gd name="connsiteY2" fmla="*/ 1118546 h 1840308"/>
                <a:gd name="connsiteX3" fmla="*/ 3284940 w 5830645"/>
                <a:gd name="connsiteY3" fmla="*/ 1138649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2792592 w 5830645"/>
                <a:gd name="connsiteY5" fmla="*/ 1138649 h 1840308"/>
                <a:gd name="connsiteX6" fmla="*/ 0 w 5830645"/>
                <a:gd name="connsiteY6" fmla="*/ 0 h 1840308"/>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0 w 5830645"/>
                <a:gd name="connsiteY5"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2717233 w 5830645"/>
                <a:gd name="connsiteY5" fmla="*/ 1138649 h 1794125"/>
                <a:gd name="connsiteX6" fmla="*/ 0 w 5830645"/>
                <a:gd name="connsiteY6"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17233 w 5830645"/>
                <a:gd name="connsiteY4" fmla="*/ 1138649 h 1794125"/>
                <a:gd name="connsiteX5" fmla="*/ 0 w 5830645"/>
                <a:gd name="connsiteY5" fmla="*/ 0 h 1794125"/>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518902 w 6349547"/>
                <a:gd name="connsiteY0" fmla="*/ 0 h 1798308"/>
                <a:gd name="connsiteX1" fmla="*/ 6349547 w 6349547"/>
                <a:gd name="connsiteY1" fmla="*/ 0 h 1798308"/>
                <a:gd name="connsiteX2" fmla="*/ 3803842 w 6349547"/>
                <a:gd name="connsiteY2" fmla="*/ 1138649 h 1798308"/>
                <a:gd name="connsiteX3" fmla="*/ 3489814 w 6349547"/>
                <a:gd name="connsiteY3" fmla="*/ 1794120 h 1798308"/>
                <a:gd name="connsiteX4" fmla="*/ 3271302 w 6349547"/>
                <a:gd name="connsiteY4" fmla="*/ 1163779 h 1798308"/>
                <a:gd name="connsiteX5" fmla="*/ 3236135 w 6349547"/>
                <a:gd name="connsiteY5" fmla="*/ 1138649 h 1798308"/>
                <a:gd name="connsiteX6" fmla="*/ 518902 w 6349547"/>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546534 w 6377179"/>
                <a:gd name="connsiteY0" fmla="*/ 0 h 1798308"/>
                <a:gd name="connsiteX1" fmla="*/ 6377179 w 6377179"/>
                <a:gd name="connsiteY1" fmla="*/ 0 h 1798308"/>
                <a:gd name="connsiteX2" fmla="*/ 3831474 w 6377179"/>
                <a:gd name="connsiteY2" fmla="*/ 1138649 h 1798308"/>
                <a:gd name="connsiteX3" fmla="*/ 3517446 w 6377179"/>
                <a:gd name="connsiteY3" fmla="*/ 1794120 h 1798308"/>
                <a:gd name="connsiteX4" fmla="*/ 3298934 w 6377179"/>
                <a:gd name="connsiteY4" fmla="*/ 1163779 h 1798308"/>
                <a:gd name="connsiteX5" fmla="*/ 3097976 w 6377179"/>
                <a:gd name="connsiteY5" fmla="*/ 1068287 h 1798308"/>
                <a:gd name="connsiteX6" fmla="*/ 546534 w 6377179"/>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0 w 5830645"/>
                <a:gd name="connsiteY5" fmla="*/ 0 h 1798308"/>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34"/>
                <a:gd name="connsiteX1" fmla="*/ 5830645 w 5830645"/>
                <a:gd name="connsiteY1" fmla="*/ 0 h 1855034"/>
                <a:gd name="connsiteX2" fmla="*/ 3284940 w 5830645"/>
                <a:gd name="connsiteY2" fmla="*/ 1138649 h 1855034"/>
                <a:gd name="connsiteX3" fmla="*/ 3051172 w 5830645"/>
                <a:gd name="connsiteY3" fmla="*/ 1855029 h 1855034"/>
                <a:gd name="connsiteX4" fmla="*/ 2752400 w 5830645"/>
                <a:gd name="connsiteY4" fmla="*/ 1163779 h 1855034"/>
                <a:gd name="connsiteX5" fmla="*/ 0 w 5830645"/>
                <a:gd name="connsiteY5" fmla="*/ 0 h 1855034"/>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2033524"/>
                <a:gd name="connsiteX1" fmla="*/ 5830645 w 5830645"/>
                <a:gd name="connsiteY1" fmla="*/ 0 h 2033524"/>
                <a:gd name="connsiteX2" fmla="*/ 3284940 w 5830645"/>
                <a:gd name="connsiteY2" fmla="*/ 1138649 h 2033524"/>
                <a:gd name="connsiteX3" fmla="*/ 3051172 w 5830645"/>
                <a:gd name="connsiteY3" fmla="*/ 1855029 h 2033524"/>
                <a:gd name="connsiteX4" fmla="*/ 3048813 w 5830645"/>
                <a:gd name="connsiteY4" fmla="*/ 1857347 h 2033524"/>
                <a:gd name="connsiteX5" fmla="*/ 2752400 w 5830645"/>
                <a:gd name="connsiteY5" fmla="*/ 1163779 h 2033524"/>
                <a:gd name="connsiteX6" fmla="*/ 0 w 5830645"/>
                <a:gd name="connsiteY6" fmla="*/ 0 h 2033524"/>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520928 w 5830645"/>
                <a:gd name="connsiteY3" fmla="*/ 1495890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666 w 5830645"/>
                <a:gd name="connsiteY2" fmla="*/ 1204767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6732"/>
                <a:gd name="connsiteX1" fmla="*/ 5830645 w 5830645"/>
                <a:gd name="connsiteY1" fmla="*/ 0 h 1916732"/>
                <a:gd name="connsiteX2" fmla="*/ 3284666 w 5830645"/>
                <a:gd name="connsiteY2" fmla="*/ 1204767 h 1916732"/>
                <a:gd name="connsiteX3" fmla="*/ 3249772 w 5830645"/>
                <a:gd name="connsiteY3" fmla="*/ 1229116 h 1916732"/>
                <a:gd name="connsiteX4" fmla="*/ 3051045 w 5830645"/>
                <a:gd name="connsiteY4" fmla="*/ 1915959 h 1916732"/>
                <a:gd name="connsiteX5" fmla="*/ 2752285 w 5830645"/>
                <a:gd name="connsiteY5" fmla="*/ 1224478 h 1916732"/>
                <a:gd name="connsiteX6" fmla="*/ 0 w 5830645"/>
                <a:gd name="connsiteY6" fmla="*/ 0 h 1916732"/>
                <a:gd name="connsiteX0" fmla="*/ 0 w 5830645"/>
                <a:gd name="connsiteY0" fmla="*/ 0 h 1917569"/>
                <a:gd name="connsiteX1" fmla="*/ 5830645 w 5830645"/>
                <a:gd name="connsiteY1" fmla="*/ 0 h 1917569"/>
                <a:gd name="connsiteX2" fmla="*/ 3284666 w 5830645"/>
                <a:gd name="connsiteY2" fmla="*/ 1204767 h 1917569"/>
                <a:gd name="connsiteX3" fmla="*/ 3249772 w 5830645"/>
                <a:gd name="connsiteY3" fmla="*/ 1229116 h 1917569"/>
                <a:gd name="connsiteX4" fmla="*/ 3244748 w 5830645"/>
                <a:gd name="connsiteY4" fmla="*/ 1234140 h 1917569"/>
                <a:gd name="connsiteX5" fmla="*/ 3051045 w 5830645"/>
                <a:gd name="connsiteY5" fmla="*/ 1915959 h 1917569"/>
                <a:gd name="connsiteX6" fmla="*/ 2752285 w 5830645"/>
                <a:gd name="connsiteY6" fmla="*/ 1224478 h 1917569"/>
                <a:gd name="connsiteX7" fmla="*/ 0 w 5830645"/>
                <a:gd name="connsiteY7"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2029878"/>
                <a:gd name="connsiteX1" fmla="*/ 5830645 w 5830645"/>
                <a:gd name="connsiteY1" fmla="*/ 0 h 2029878"/>
                <a:gd name="connsiteX2" fmla="*/ 3249772 w 5830645"/>
                <a:gd name="connsiteY2" fmla="*/ 1229116 h 2029878"/>
                <a:gd name="connsiteX3" fmla="*/ 3244748 w 5830645"/>
                <a:gd name="connsiteY3" fmla="*/ 1234140 h 2029878"/>
                <a:gd name="connsiteX4" fmla="*/ 3051045 w 5830645"/>
                <a:gd name="connsiteY4" fmla="*/ 1915959 h 2029878"/>
                <a:gd name="connsiteX5" fmla="*/ 3048813 w 5830645"/>
                <a:gd name="connsiteY5" fmla="*/ 1741751 h 2029878"/>
                <a:gd name="connsiteX6" fmla="*/ 2752285 w 5830645"/>
                <a:gd name="connsiteY6" fmla="*/ 1224478 h 2029878"/>
                <a:gd name="connsiteX7" fmla="*/ 0 w 5830645"/>
                <a:gd name="connsiteY7" fmla="*/ 0 h 2029878"/>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6599"/>
                <a:gd name="connsiteX1" fmla="*/ 5830645 w 5830645"/>
                <a:gd name="connsiteY1" fmla="*/ 0 h 1916599"/>
                <a:gd name="connsiteX2" fmla="*/ 3249772 w 5830645"/>
                <a:gd name="connsiteY2" fmla="*/ 1229116 h 1916599"/>
                <a:gd name="connsiteX3" fmla="*/ 3244748 w 5830645"/>
                <a:gd name="connsiteY3" fmla="*/ 1234140 h 1916599"/>
                <a:gd name="connsiteX4" fmla="*/ 3050918 w 5830645"/>
                <a:gd name="connsiteY4" fmla="*/ 1916599 h 1916599"/>
                <a:gd name="connsiteX5" fmla="*/ 2752285 w 5830645"/>
                <a:gd name="connsiteY5" fmla="*/ 1224478 h 1916599"/>
                <a:gd name="connsiteX6" fmla="*/ 0 w 5830645"/>
                <a:gd name="connsiteY6" fmla="*/ 0 h 1916599"/>
                <a:gd name="connsiteX0" fmla="*/ 0 w 5830645"/>
                <a:gd name="connsiteY0" fmla="*/ 0 h 1916599"/>
                <a:gd name="connsiteX1" fmla="*/ 5830645 w 5830645"/>
                <a:gd name="connsiteY1" fmla="*/ 0 h 1916599"/>
                <a:gd name="connsiteX2" fmla="*/ 3305035 w 5830645"/>
                <a:gd name="connsiteY2" fmla="*/ 1209010 h 1916599"/>
                <a:gd name="connsiteX3" fmla="*/ 3249772 w 5830645"/>
                <a:gd name="connsiteY3" fmla="*/ 1229116 h 1916599"/>
                <a:gd name="connsiteX4" fmla="*/ 3244748 w 5830645"/>
                <a:gd name="connsiteY4" fmla="*/ 1234140 h 1916599"/>
                <a:gd name="connsiteX5" fmla="*/ 3050918 w 5830645"/>
                <a:gd name="connsiteY5" fmla="*/ 1916599 h 1916599"/>
                <a:gd name="connsiteX6" fmla="*/ 2752285 w 5830645"/>
                <a:gd name="connsiteY6" fmla="*/ 1224478 h 1916599"/>
                <a:gd name="connsiteX7" fmla="*/ 0 w 5830645"/>
                <a:gd name="connsiteY7" fmla="*/ 0 h 1916599"/>
                <a:gd name="connsiteX0" fmla="*/ 0 w 5830645"/>
                <a:gd name="connsiteY0" fmla="*/ 0 h 1917372"/>
                <a:gd name="connsiteX1" fmla="*/ 5830645 w 5830645"/>
                <a:gd name="connsiteY1" fmla="*/ 0 h 1917372"/>
                <a:gd name="connsiteX2" fmla="*/ 3305035 w 5830645"/>
                <a:gd name="connsiteY2" fmla="*/ 1209010 h 1917372"/>
                <a:gd name="connsiteX3" fmla="*/ 3249772 w 5830645"/>
                <a:gd name="connsiteY3" fmla="*/ 1229116 h 1917372"/>
                <a:gd name="connsiteX4" fmla="*/ 3050918 w 5830645"/>
                <a:gd name="connsiteY4" fmla="*/ 1916599 h 1917372"/>
                <a:gd name="connsiteX5" fmla="*/ 2752285 w 5830645"/>
                <a:gd name="connsiteY5" fmla="*/ 1224478 h 1917372"/>
                <a:gd name="connsiteX6" fmla="*/ 0 w 5830645"/>
                <a:gd name="connsiteY6" fmla="*/ 0 h 1917372"/>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4897 w 5830645"/>
                <a:gd name="connsiteY2" fmla="*/ 1209413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244748 w 5925857"/>
                <a:gd name="connsiteY3" fmla="*/ 1209010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44748 w 5925857"/>
                <a:gd name="connsiteY2" fmla="*/ 1209010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254795 w 5925857"/>
                <a:gd name="connsiteY3" fmla="*/ 1219062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795 w 5925857"/>
                <a:gd name="connsiteY5" fmla="*/ 122911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659 w 5925857"/>
                <a:gd name="connsiteY5" fmla="*/ 122952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284939 w 5925857"/>
                <a:gd name="connsiteY3" fmla="*/ 119393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2988388 w 5925857"/>
                <a:gd name="connsiteY3" fmla="*/ 1128994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442 w 5925857"/>
                <a:gd name="connsiteY2" fmla="*/ 1189302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308 w 5925857"/>
                <a:gd name="connsiteY2" fmla="*/ 118969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209308 w 5925857"/>
                <a:gd name="connsiteY3" fmla="*/ 1189699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2027742"/>
                <a:gd name="connsiteX1" fmla="*/ 5925857 w 5925857"/>
                <a:gd name="connsiteY1" fmla="*/ 0 h 2027742"/>
                <a:gd name="connsiteX2" fmla="*/ 3259819 w 5925857"/>
                <a:gd name="connsiteY2" fmla="*/ 1173829 h 2027742"/>
                <a:gd name="connsiteX3" fmla="*/ 3058861 w 5925857"/>
                <a:gd name="connsiteY3" fmla="*/ 1887500 h 2027742"/>
                <a:gd name="connsiteX4" fmla="*/ 3050791 w 5925857"/>
                <a:gd name="connsiteY4" fmla="*/ 1917238 h 2027742"/>
                <a:gd name="connsiteX5" fmla="*/ 2752285 w 5925857"/>
                <a:gd name="connsiteY5" fmla="*/ 1224478 h 2027742"/>
                <a:gd name="connsiteX6" fmla="*/ 0 w 5925857"/>
                <a:gd name="connsiteY6" fmla="*/ 0 h 2027742"/>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2727279 w 5925857"/>
                <a:gd name="connsiteY5" fmla="*/ 1214036 h 1946832"/>
                <a:gd name="connsiteX6" fmla="*/ 0 w 5925857"/>
                <a:gd name="connsiteY6" fmla="*/ 0 h 1946832"/>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6057464"/>
                <a:gd name="connsiteY0" fmla="*/ 2103 h 1912013"/>
                <a:gd name="connsiteX1" fmla="*/ 5925857 w 6057464"/>
                <a:gd name="connsiteY1" fmla="*/ 2103 h 1912013"/>
                <a:gd name="connsiteX2" fmla="*/ 6057464 w 6057464"/>
                <a:gd name="connsiteY2" fmla="*/ 0 h 1912013"/>
                <a:gd name="connsiteX3" fmla="*/ 3259819 w 6057464"/>
                <a:gd name="connsiteY3" fmla="*/ 1175932 h 1912013"/>
                <a:gd name="connsiteX4" fmla="*/ 3058861 w 6057464"/>
                <a:gd name="connsiteY4" fmla="*/ 1889603 h 1912013"/>
                <a:gd name="connsiteX5" fmla="*/ 2727279 w 6057464"/>
                <a:gd name="connsiteY5" fmla="*/ 1216139 h 1912013"/>
                <a:gd name="connsiteX6" fmla="*/ 0 w 6057464"/>
                <a:gd name="connsiteY6" fmla="*/ 2103 h 1912013"/>
                <a:gd name="connsiteX0" fmla="*/ 0 w 5939575"/>
                <a:gd name="connsiteY0" fmla="*/ 0 h 1909910"/>
                <a:gd name="connsiteX1" fmla="*/ 5925857 w 5939575"/>
                <a:gd name="connsiteY1" fmla="*/ 0 h 1909910"/>
                <a:gd name="connsiteX2" fmla="*/ 5939575 w 5939575"/>
                <a:gd name="connsiteY2" fmla="*/ 78135 h 1909910"/>
                <a:gd name="connsiteX3" fmla="*/ 3259819 w 5939575"/>
                <a:gd name="connsiteY3" fmla="*/ 1173829 h 1909910"/>
                <a:gd name="connsiteX4" fmla="*/ 3058861 w 5939575"/>
                <a:gd name="connsiteY4" fmla="*/ 1887500 h 1909910"/>
                <a:gd name="connsiteX5" fmla="*/ 2727279 w 5939575"/>
                <a:gd name="connsiteY5" fmla="*/ 1214036 h 1909910"/>
                <a:gd name="connsiteX6" fmla="*/ 0 w 5939575"/>
                <a:gd name="connsiteY6"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611"/>
                <a:gd name="connsiteY0" fmla="*/ 0 h 1909910"/>
                <a:gd name="connsiteX1" fmla="*/ 5925611 w 5925611"/>
                <a:gd name="connsiteY1" fmla="*/ 0 h 1909910"/>
                <a:gd name="connsiteX2" fmla="*/ 3259819 w 5925611"/>
                <a:gd name="connsiteY2" fmla="*/ 1173829 h 1909910"/>
                <a:gd name="connsiteX3" fmla="*/ 3058861 w 5925611"/>
                <a:gd name="connsiteY3" fmla="*/ 1887500 h 1909910"/>
                <a:gd name="connsiteX4" fmla="*/ 2727279 w 5925611"/>
                <a:gd name="connsiteY4" fmla="*/ 1214036 h 1909910"/>
                <a:gd name="connsiteX5" fmla="*/ 0 w 5925611"/>
                <a:gd name="connsiteY5" fmla="*/ 0 h 1909910"/>
                <a:gd name="connsiteX0" fmla="*/ 0 w 5925365"/>
                <a:gd name="connsiteY0" fmla="*/ 0 h 1909910"/>
                <a:gd name="connsiteX1" fmla="*/ 5925365 w 5925365"/>
                <a:gd name="connsiteY1" fmla="*/ 64189 h 1909910"/>
                <a:gd name="connsiteX2" fmla="*/ 3259819 w 5925365"/>
                <a:gd name="connsiteY2" fmla="*/ 1173829 h 1909910"/>
                <a:gd name="connsiteX3" fmla="*/ 3058861 w 5925365"/>
                <a:gd name="connsiteY3" fmla="*/ 1887500 h 1909910"/>
                <a:gd name="connsiteX4" fmla="*/ 2727279 w 5925365"/>
                <a:gd name="connsiteY4" fmla="*/ 1214036 h 1909910"/>
                <a:gd name="connsiteX5" fmla="*/ 0 w 5925365"/>
                <a:gd name="connsiteY5" fmla="*/ 0 h 1909910"/>
                <a:gd name="connsiteX0" fmla="*/ 0 w 5925365"/>
                <a:gd name="connsiteY0" fmla="*/ 1 h 1845721"/>
                <a:gd name="connsiteX1" fmla="*/ 5925365 w 5925365"/>
                <a:gd name="connsiteY1" fmla="*/ 0 h 1845721"/>
                <a:gd name="connsiteX2" fmla="*/ 3259819 w 5925365"/>
                <a:gd name="connsiteY2" fmla="*/ 110964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684 w 5925365"/>
                <a:gd name="connsiteY2" fmla="*/ 111001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549 w 5925365"/>
                <a:gd name="connsiteY2" fmla="*/ 111038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941016"/>
                <a:gd name="connsiteX1" fmla="*/ 5925365 w 5925365"/>
                <a:gd name="connsiteY1" fmla="*/ 0 h 1941016"/>
                <a:gd name="connsiteX2" fmla="*/ 3259549 w 5925365"/>
                <a:gd name="connsiteY2" fmla="*/ 1110380 h 1941016"/>
                <a:gd name="connsiteX3" fmla="*/ 3058861 w 5925365"/>
                <a:gd name="connsiteY3" fmla="*/ 1823311 h 1941016"/>
                <a:gd name="connsiteX4" fmla="*/ 2838483 w 5925365"/>
                <a:gd name="connsiteY4" fmla="*/ 1816609 h 1941016"/>
                <a:gd name="connsiteX5" fmla="*/ 2727279 w 5925365"/>
                <a:gd name="connsiteY5" fmla="*/ 1149847 h 1941016"/>
                <a:gd name="connsiteX6" fmla="*/ 0 w 5925365"/>
                <a:gd name="connsiteY6" fmla="*/ 1 h 1941016"/>
                <a:gd name="connsiteX0" fmla="*/ 0 w 5925365"/>
                <a:gd name="connsiteY0" fmla="*/ 1 h 1829889"/>
                <a:gd name="connsiteX1" fmla="*/ 5925365 w 5925365"/>
                <a:gd name="connsiteY1" fmla="*/ 0 h 1829889"/>
                <a:gd name="connsiteX2" fmla="*/ 3259549 w 5925365"/>
                <a:gd name="connsiteY2" fmla="*/ 1110380 h 1829889"/>
                <a:gd name="connsiteX3" fmla="*/ 3058861 w 5925365"/>
                <a:gd name="connsiteY3" fmla="*/ 1823311 h 1829889"/>
                <a:gd name="connsiteX4" fmla="*/ 2727279 w 5925365"/>
                <a:gd name="connsiteY4" fmla="*/ 1149847 h 1829889"/>
                <a:gd name="connsiteX5" fmla="*/ 0 w 5925365"/>
                <a:gd name="connsiteY5" fmla="*/ 1 h 1829889"/>
                <a:gd name="connsiteX0" fmla="*/ 0 w 5925365"/>
                <a:gd name="connsiteY0" fmla="*/ 1 h 1830497"/>
                <a:gd name="connsiteX1" fmla="*/ 5925365 w 5925365"/>
                <a:gd name="connsiteY1" fmla="*/ 0 h 1830497"/>
                <a:gd name="connsiteX2" fmla="*/ 3259549 w 5925365"/>
                <a:gd name="connsiteY2" fmla="*/ 1110380 h 1830497"/>
                <a:gd name="connsiteX3" fmla="*/ 3058734 w 5925365"/>
                <a:gd name="connsiteY3" fmla="*/ 1823919 h 1830497"/>
                <a:gd name="connsiteX4" fmla="*/ 2727279 w 5925365"/>
                <a:gd name="connsiteY4" fmla="*/ 1149847 h 1830497"/>
                <a:gd name="connsiteX5" fmla="*/ 0 w 5925365"/>
                <a:gd name="connsiteY5" fmla="*/ 1 h 1830497"/>
                <a:gd name="connsiteX0" fmla="*/ 0 w 5925365"/>
                <a:gd name="connsiteY0" fmla="*/ 1 h 1879250"/>
                <a:gd name="connsiteX1" fmla="*/ 5925365 w 5925365"/>
                <a:gd name="connsiteY1" fmla="*/ 0 h 1879250"/>
                <a:gd name="connsiteX2" fmla="*/ 3259549 w 5925365"/>
                <a:gd name="connsiteY2" fmla="*/ 1110380 h 1879250"/>
                <a:gd name="connsiteX3" fmla="*/ 3058734 w 5925365"/>
                <a:gd name="connsiteY3" fmla="*/ 1823919 h 1879250"/>
                <a:gd name="connsiteX4" fmla="*/ 2727279 w 5925365"/>
                <a:gd name="connsiteY4" fmla="*/ 1149847 h 1879250"/>
                <a:gd name="connsiteX5" fmla="*/ 0 w 5925365"/>
                <a:gd name="connsiteY5" fmla="*/ 1 h 1879250"/>
                <a:gd name="connsiteX0" fmla="*/ 0 w 5925365"/>
                <a:gd name="connsiteY0" fmla="*/ 1 h 1942515"/>
                <a:gd name="connsiteX1" fmla="*/ 5925365 w 5925365"/>
                <a:gd name="connsiteY1" fmla="*/ 0 h 1942515"/>
                <a:gd name="connsiteX2" fmla="*/ 3259549 w 5925365"/>
                <a:gd name="connsiteY2" fmla="*/ 1110380 h 1942515"/>
                <a:gd name="connsiteX3" fmla="*/ 3058734 w 5925365"/>
                <a:gd name="connsiteY3" fmla="*/ 1823919 h 1942515"/>
                <a:gd name="connsiteX4" fmla="*/ 3009592 w 5925365"/>
                <a:gd name="connsiteY4" fmla="*/ 1821957 h 1942515"/>
                <a:gd name="connsiteX5" fmla="*/ 2727279 w 5925365"/>
                <a:gd name="connsiteY5" fmla="*/ 1149847 h 1942515"/>
                <a:gd name="connsiteX6" fmla="*/ 0 w 5925365"/>
                <a:gd name="connsiteY6" fmla="*/ 1 h 1942515"/>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2704805 w 5925365"/>
                <a:gd name="connsiteY5" fmla="*/ 1142616 h 1934846"/>
                <a:gd name="connsiteX6" fmla="*/ 0 w 5925365"/>
                <a:gd name="connsiteY6" fmla="*/ 1 h 1934846"/>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9386"/>
                <a:gd name="connsiteX1" fmla="*/ 5925365 w 5925365"/>
                <a:gd name="connsiteY1" fmla="*/ 0 h 1859386"/>
                <a:gd name="connsiteX2" fmla="*/ 3259549 w 5925365"/>
                <a:gd name="connsiteY2" fmla="*/ 1110380 h 1859386"/>
                <a:gd name="connsiteX3" fmla="*/ 3009467 w 5925365"/>
                <a:gd name="connsiteY3" fmla="*/ 1822565 h 1859386"/>
                <a:gd name="connsiteX4" fmla="*/ 2704805 w 5925365"/>
                <a:gd name="connsiteY4" fmla="*/ 1142616 h 1859386"/>
                <a:gd name="connsiteX5" fmla="*/ 0 w 5925365"/>
                <a:gd name="connsiteY5" fmla="*/ 1 h 1859386"/>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805 w 5925365"/>
                <a:gd name="connsiteY4" fmla="*/ 1142616 h 1908784"/>
                <a:gd name="connsiteX5" fmla="*/ 0 w 5925365"/>
                <a:gd name="connsiteY5" fmla="*/ 1 h 1908784"/>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693 w 5925365"/>
                <a:gd name="connsiteY4" fmla="*/ 1142997 h 1908784"/>
                <a:gd name="connsiteX5" fmla="*/ 0 w 5925365"/>
                <a:gd name="connsiteY5" fmla="*/ 1 h 1908784"/>
                <a:gd name="connsiteX0" fmla="*/ 0 w 5925365"/>
                <a:gd name="connsiteY0" fmla="*/ 1 h 1945917"/>
                <a:gd name="connsiteX1" fmla="*/ 5925365 w 5925365"/>
                <a:gd name="connsiteY1" fmla="*/ 0 h 1945917"/>
                <a:gd name="connsiteX2" fmla="*/ 3259549 w 5925365"/>
                <a:gd name="connsiteY2" fmla="*/ 1110380 h 1945917"/>
                <a:gd name="connsiteX3" fmla="*/ 3009467 w 5925365"/>
                <a:gd name="connsiteY3" fmla="*/ 1822565 h 1945917"/>
                <a:gd name="connsiteX4" fmla="*/ 2988204 w 5925365"/>
                <a:gd name="connsiteY4" fmla="*/ 1832656 h 1945917"/>
                <a:gd name="connsiteX5" fmla="*/ 2704693 w 5925365"/>
                <a:gd name="connsiteY5" fmla="*/ 1142997 h 1945917"/>
                <a:gd name="connsiteX6" fmla="*/ 0 w 5925365"/>
                <a:gd name="connsiteY6" fmla="*/ 1 h 1945917"/>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908066"/>
                <a:gd name="connsiteX1" fmla="*/ 5925365 w 5925365"/>
                <a:gd name="connsiteY1" fmla="*/ 0 h 1908066"/>
                <a:gd name="connsiteX2" fmla="*/ 3259549 w 5925365"/>
                <a:gd name="connsiteY2" fmla="*/ 1110380 h 1908066"/>
                <a:gd name="connsiteX3" fmla="*/ 2988204 w 5925365"/>
                <a:gd name="connsiteY3" fmla="*/ 1832656 h 1908066"/>
                <a:gd name="connsiteX4" fmla="*/ 2704693 w 5925365"/>
                <a:gd name="connsiteY4" fmla="*/ 1142997 h 1908066"/>
                <a:gd name="connsiteX5" fmla="*/ 0 w 5925365"/>
                <a:gd name="connsiteY5" fmla="*/ 1 h 190806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893268"/>
                <a:gd name="connsiteX1" fmla="*/ 5925365 w 5925365"/>
                <a:gd name="connsiteY1" fmla="*/ 0 h 1893268"/>
                <a:gd name="connsiteX2" fmla="*/ 3259549 w 5925365"/>
                <a:gd name="connsiteY2" fmla="*/ 1110380 h 1893268"/>
                <a:gd name="connsiteX3" fmla="*/ 2988204 w 5925365"/>
                <a:gd name="connsiteY3" fmla="*/ 1832656 h 1893268"/>
                <a:gd name="connsiteX4" fmla="*/ 2704693 w 5925365"/>
                <a:gd name="connsiteY4" fmla="*/ 1142997 h 1893268"/>
                <a:gd name="connsiteX5" fmla="*/ 0 w 5925365"/>
                <a:gd name="connsiteY5" fmla="*/ 1 h 1893268"/>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2694110 w 5925365"/>
                <a:gd name="connsiteY7" fmla="*/ 1142614 h 1838917"/>
                <a:gd name="connsiteX8" fmla="*/ 0 w 5925365"/>
                <a:gd name="connsiteY8" fmla="*/ 1 h 1838917"/>
                <a:gd name="connsiteX0" fmla="*/ 533195 w 6458560"/>
                <a:gd name="connsiteY0" fmla="*/ 1 h 1838917"/>
                <a:gd name="connsiteX1" fmla="*/ 6458560 w 6458560"/>
                <a:gd name="connsiteY1" fmla="*/ 0 h 1838917"/>
                <a:gd name="connsiteX2" fmla="*/ 3792744 w 6458560"/>
                <a:gd name="connsiteY2" fmla="*/ 1110380 h 1838917"/>
                <a:gd name="connsiteX3" fmla="*/ 3879521 w 6458560"/>
                <a:gd name="connsiteY3" fmla="*/ 1651354 h 1838917"/>
                <a:gd name="connsiteX4" fmla="*/ 3521399 w 6458560"/>
                <a:gd name="connsiteY4" fmla="*/ 1832656 h 1838917"/>
                <a:gd name="connsiteX5" fmla="*/ 3237888 w 6458560"/>
                <a:gd name="connsiteY5" fmla="*/ 1142997 h 1838917"/>
                <a:gd name="connsiteX6" fmla="*/ 3259389 w 6458560"/>
                <a:gd name="connsiteY6" fmla="*/ 1126566 h 1838917"/>
                <a:gd name="connsiteX7" fmla="*/ 533195 w 6458560"/>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2716775 w 5925365"/>
                <a:gd name="connsiteY6" fmla="*/ 1144927 h 1885474"/>
                <a:gd name="connsiteX7" fmla="*/ 0 w 5925365"/>
                <a:gd name="connsiteY7" fmla="*/ 1 h 1885474"/>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028170 w 5925365"/>
                <a:gd name="connsiteY4" fmla="*/ 97436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107586 h 1859910"/>
                <a:gd name="connsiteX4" fmla="*/ 3028170 w 5925365"/>
                <a:gd name="connsiteY4" fmla="*/ 935179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0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1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012760 w 5925365"/>
                <a:gd name="connsiteY3" fmla="*/ 935179 h 1859910"/>
                <a:gd name="connsiteX4" fmla="*/ 3243918 w 5925365"/>
                <a:gd name="connsiteY4" fmla="*/ 113893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43918 w 5925365"/>
                <a:gd name="connsiteY2" fmla="*/ 1138933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916554"/>
                <a:gd name="connsiteX1" fmla="*/ 5925365 w 5925365"/>
                <a:gd name="connsiteY1" fmla="*/ 0 h 1916554"/>
                <a:gd name="connsiteX2" fmla="*/ 3243918 w 5925365"/>
                <a:gd name="connsiteY2" fmla="*/ 1138933 h 1916554"/>
                <a:gd name="connsiteX3" fmla="*/ 3346326 w 5925365"/>
                <a:gd name="connsiteY3" fmla="*/ 1651354 h 1916554"/>
                <a:gd name="connsiteX4" fmla="*/ 3336381 w 5925365"/>
                <a:gd name="connsiteY4" fmla="*/ 1648318 h 1916554"/>
                <a:gd name="connsiteX5" fmla="*/ 2988204 w 5925365"/>
                <a:gd name="connsiteY5" fmla="*/ 1832656 h 1916554"/>
                <a:gd name="connsiteX6" fmla="*/ 2716775 w 5925365"/>
                <a:gd name="connsiteY6" fmla="*/ 1144927 h 1916554"/>
                <a:gd name="connsiteX7" fmla="*/ 0 w 5925365"/>
                <a:gd name="connsiteY7" fmla="*/ 1 h 1916554"/>
                <a:gd name="connsiteX0" fmla="*/ 0 w 5925365"/>
                <a:gd name="connsiteY0" fmla="*/ 1 h 1917061"/>
                <a:gd name="connsiteX1" fmla="*/ 5925365 w 5925365"/>
                <a:gd name="connsiteY1" fmla="*/ 0 h 1917061"/>
                <a:gd name="connsiteX2" fmla="*/ 3243918 w 5925365"/>
                <a:gd name="connsiteY2" fmla="*/ 1138933 h 1917061"/>
                <a:gd name="connsiteX3" fmla="*/ 3346326 w 5925365"/>
                <a:gd name="connsiteY3" fmla="*/ 1651354 h 1917061"/>
                <a:gd name="connsiteX4" fmla="*/ 2988204 w 5925365"/>
                <a:gd name="connsiteY4" fmla="*/ 1832656 h 1917061"/>
                <a:gd name="connsiteX5" fmla="*/ 2716775 w 5925365"/>
                <a:gd name="connsiteY5" fmla="*/ 1144927 h 1917061"/>
                <a:gd name="connsiteX6" fmla="*/ 0 w 5925365"/>
                <a:gd name="connsiteY6" fmla="*/ 1 h 1917061"/>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6775 w 5925365"/>
                <a:gd name="connsiteY4" fmla="*/ 1144927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70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0 w 5925365"/>
                <a:gd name="connsiteY5"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0 w 5925365"/>
                <a:gd name="connsiteY5" fmla="*/ 1 h 1874452"/>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2762128 w 5925365"/>
                <a:gd name="connsiteY5" fmla="*/ 1188743 h 1874452"/>
                <a:gd name="connsiteX6" fmla="*/ 0 w 5925365"/>
                <a:gd name="connsiteY6" fmla="*/ 1 h 187445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2740146 w 5925365"/>
                <a:gd name="connsiteY5" fmla="*/ 1169581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947135"/>
                <a:gd name="connsiteX1" fmla="*/ 5925365 w 5925365"/>
                <a:gd name="connsiteY1" fmla="*/ 0 h 1947135"/>
                <a:gd name="connsiteX2" fmla="*/ 3243918 w 5925365"/>
                <a:gd name="connsiteY2" fmla="*/ 1138933 h 1947135"/>
                <a:gd name="connsiteX3" fmla="*/ 2988204 w 5925365"/>
                <a:gd name="connsiteY3" fmla="*/ 1832656 h 1947135"/>
                <a:gd name="connsiteX4" fmla="*/ 2903982 w 5925365"/>
                <a:gd name="connsiteY4" fmla="*/ 1825806 h 1947135"/>
                <a:gd name="connsiteX5" fmla="*/ 2740146 w 5925365"/>
                <a:gd name="connsiteY5" fmla="*/ 1169581 h 1947135"/>
                <a:gd name="connsiteX6" fmla="*/ 0 w 5925365"/>
                <a:gd name="connsiteY6" fmla="*/ 1 h 1947135"/>
                <a:gd name="connsiteX0" fmla="*/ 0 w 5925365"/>
                <a:gd name="connsiteY0" fmla="*/ 1 h 1947136"/>
                <a:gd name="connsiteX1" fmla="*/ 5925365 w 5925365"/>
                <a:gd name="connsiteY1" fmla="*/ 0 h 1947136"/>
                <a:gd name="connsiteX2" fmla="*/ 3243918 w 5925365"/>
                <a:gd name="connsiteY2" fmla="*/ 1138933 h 1947136"/>
                <a:gd name="connsiteX3" fmla="*/ 3077123 w 5925365"/>
                <a:gd name="connsiteY3" fmla="*/ 1832657 h 1947136"/>
                <a:gd name="connsiteX4" fmla="*/ 2903982 w 5925365"/>
                <a:gd name="connsiteY4" fmla="*/ 1825806 h 1947136"/>
                <a:gd name="connsiteX5" fmla="*/ 2740146 w 5925365"/>
                <a:gd name="connsiteY5" fmla="*/ 1169581 h 1947136"/>
                <a:gd name="connsiteX6" fmla="*/ 0 w 5925365"/>
                <a:gd name="connsiteY6" fmla="*/ 1 h 1947136"/>
                <a:gd name="connsiteX0" fmla="*/ 0 w 5925365"/>
                <a:gd name="connsiteY0" fmla="*/ 1 h 1863006"/>
                <a:gd name="connsiteX1" fmla="*/ 5925365 w 5925365"/>
                <a:gd name="connsiteY1" fmla="*/ 0 h 1863006"/>
                <a:gd name="connsiteX2" fmla="*/ 3243918 w 5925365"/>
                <a:gd name="connsiteY2" fmla="*/ 1138933 h 1863006"/>
                <a:gd name="connsiteX3" fmla="*/ 3077123 w 5925365"/>
                <a:gd name="connsiteY3" fmla="*/ 1832657 h 1863006"/>
                <a:gd name="connsiteX4" fmla="*/ 2740146 w 5925365"/>
                <a:gd name="connsiteY4" fmla="*/ 1169581 h 1863006"/>
                <a:gd name="connsiteX5" fmla="*/ 0 w 5925365"/>
                <a:gd name="connsiteY5" fmla="*/ 1 h 1863006"/>
                <a:gd name="connsiteX0" fmla="*/ 0 w 5925365"/>
                <a:gd name="connsiteY0" fmla="*/ 1 h 1863006"/>
                <a:gd name="connsiteX1" fmla="*/ 5925365 w 5925365"/>
                <a:gd name="connsiteY1" fmla="*/ 0 h 1863006"/>
                <a:gd name="connsiteX2" fmla="*/ 3243918 w 5925365"/>
                <a:gd name="connsiteY2" fmla="*/ 1138933 h 1863006"/>
                <a:gd name="connsiteX3" fmla="*/ 2965973 w 5925365"/>
                <a:gd name="connsiteY3" fmla="*/ 1832657 h 1863006"/>
                <a:gd name="connsiteX4" fmla="*/ 2740146 w 5925365"/>
                <a:gd name="connsiteY4" fmla="*/ 1169581 h 1863006"/>
                <a:gd name="connsiteX5" fmla="*/ 0 w 5925365"/>
                <a:gd name="connsiteY5" fmla="*/ 1 h 1863006"/>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964714"/>
                <a:gd name="connsiteX1" fmla="*/ 5925365 w 5925365"/>
                <a:gd name="connsiteY1" fmla="*/ 0 h 1964714"/>
                <a:gd name="connsiteX2" fmla="*/ 3243918 w 5925365"/>
                <a:gd name="connsiteY2" fmla="*/ 1138933 h 1964714"/>
                <a:gd name="connsiteX3" fmla="*/ 2965973 w 5925365"/>
                <a:gd name="connsiteY3" fmla="*/ 1917413 h 1964714"/>
                <a:gd name="connsiteX4" fmla="*/ 2740146 w 5925365"/>
                <a:gd name="connsiteY4" fmla="*/ 1169581 h 1964714"/>
                <a:gd name="connsiteX5" fmla="*/ 0 w 5925365"/>
                <a:gd name="connsiteY5" fmla="*/ 1 h 1964714"/>
                <a:gd name="connsiteX0" fmla="*/ 0 w 5925365"/>
                <a:gd name="connsiteY0" fmla="*/ 1 h 1359403"/>
                <a:gd name="connsiteX1" fmla="*/ 5925365 w 5925365"/>
                <a:gd name="connsiteY1" fmla="*/ 0 h 1359403"/>
                <a:gd name="connsiteX2" fmla="*/ 3243918 w 5925365"/>
                <a:gd name="connsiteY2" fmla="*/ 1138933 h 1359403"/>
                <a:gd name="connsiteX3" fmla="*/ 2740146 w 5925365"/>
                <a:gd name="connsiteY3" fmla="*/ 1169581 h 1359403"/>
                <a:gd name="connsiteX4" fmla="*/ 0 w 5925365"/>
                <a:gd name="connsiteY4" fmla="*/ 1 h 1359403"/>
                <a:gd name="connsiteX0" fmla="*/ 0 w 5925365"/>
                <a:gd name="connsiteY0" fmla="*/ 1 h 1721027"/>
                <a:gd name="connsiteX1" fmla="*/ 5925365 w 5925365"/>
                <a:gd name="connsiteY1" fmla="*/ 0 h 1721027"/>
                <a:gd name="connsiteX2" fmla="*/ 3243918 w 5925365"/>
                <a:gd name="connsiteY2" fmla="*/ 1138933 h 1721027"/>
                <a:gd name="connsiteX3" fmla="*/ 2740146 w 5925365"/>
                <a:gd name="connsiteY3" fmla="*/ 1169581 h 1721027"/>
                <a:gd name="connsiteX4" fmla="*/ 0 w 5925365"/>
                <a:gd name="connsiteY4" fmla="*/ 1 h 1721027"/>
                <a:gd name="connsiteX0" fmla="*/ 0 w 5925365"/>
                <a:gd name="connsiteY0" fmla="*/ 1 h 1989307"/>
                <a:gd name="connsiteX1" fmla="*/ 5925365 w 5925365"/>
                <a:gd name="connsiteY1" fmla="*/ 0 h 1989307"/>
                <a:gd name="connsiteX2" fmla="*/ 3243918 w 5925365"/>
                <a:gd name="connsiteY2" fmla="*/ 1138933 h 1989307"/>
                <a:gd name="connsiteX3" fmla="*/ 2740146 w 5925365"/>
                <a:gd name="connsiteY3" fmla="*/ 1169581 h 1989307"/>
                <a:gd name="connsiteX4" fmla="*/ 0 w 5925365"/>
                <a:gd name="connsiteY4" fmla="*/ 1 h 198930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141867"/>
                <a:gd name="connsiteX1" fmla="*/ 5925365 w 5925365"/>
                <a:gd name="connsiteY1" fmla="*/ 0 h 2141867"/>
                <a:gd name="connsiteX2" fmla="*/ 3243918 w 5925365"/>
                <a:gd name="connsiteY2" fmla="*/ 1138933 h 2141867"/>
                <a:gd name="connsiteX3" fmla="*/ 2740146 w 5925365"/>
                <a:gd name="connsiteY3" fmla="*/ 1169581 h 2141867"/>
                <a:gd name="connsiteX4" fmla="*/ 0 w 5925365"/>
                <a:gd name="connsiteY4" fmla="*/ 1 h 214186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0 w 5925365"/>
                <a:gd name="connsiteY4" fmla="*/ 1 h 1834034"/>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2703912 w 5925365"/>
                <a:gd name="connsiteY4" fmla="*/ 1164713 h 1834034"/>
                <a:gd name="connsiteX5" fmla="*/ 0 w 5925365"/>
                <a:gd name="connsiteY5" fmla="*/ 1 h 1834034"/>
                <a:gd name="connsiteX0" fmla="*/ 0 w 5925365"/>
                <a:gd name="connsiteY0" fmla="*/ 1 h 1354535"/>
                <a:gd name="connsiteX1" fmla="*/ 5925365 w 5925365"/>
                <a:gd name="connsiteY1" fmla="*/ 0 h 1354535"/>
                <a:gd name="connsiteX2" fmla="*/ 3243918 w 5925365"/>
                <a:gd name="connsiteY2" fmla="*/ 1138933 h 1354535"/>
                <a:gd name="connsiteX3" fmla="*/ 2703912 w 5925365"/>
                <a:gd name="connsiteY3" fmla="*/ 1164713 h 1354535"/>
                <a:gd name="connsiteX4" fmla="*/ 0 w 5925365"/>
                <a:gd name="connsiteY4" fmla="*/ 1 h 1354535"/>
                <a:gd name="connsiteX0" fmla="*/ 0 w 5925365"/>
                <a:gd name="connsiteY0" fmla="*/ 1 h 1377666"/>
                <a:gd name="connsiteX1" fmla="*/ 5925365 w 5925365"/>
                <a:gd name="connsiteY1" fmla="*/ 0 h 1377666"/>
                <a:gd name="connsiteX2" fmla="*/ 3243918 w 5925365"/>
                <a:gd name="connsiteY2" fmla="*/ 1138933 h 1377666"/>
                <a:gd name="connsiteX3" fmla="*/ 2959556 w 5925365"/>
                <a:gd name="connsiteY3" fmla="*/ 1277721 h 1377666"/>
                <a:gd name="connsiteX4" fmla="*/ 2703912 w 5925365"/>
                <a:gd name="connsiteY4" fmla="*/ 1164713 h 1377666"/>
                <a:gd name="connsiteX5" fmla="*/ 0 w 5925365"/>
                <a:gd name="connsiteY5" fmla="*/ 1 h 1377666"/>
                <a:gd name="connsiteX0" fmla="*/ 0 w 5925365"/>
                <a:gd name="connsiteY0" fmla="*/ 1 h 1889844"/>
                <a:gd name="connsiteX1" fmla="*/ 5925365 w 5925365"/>
                <a:gd name="connsiteY1" fmla="*/ 0 h 1889844"/>
                <a:gd name="connsiteX2" fmla="*/ 3243918 w 5925365"/>
                <a:gd name="connsiteY2" fmla="*/ 1138933 h 1889844"/>
                <a:gd name="connsiteX3" fmla="*/ 2959556 w 5925365"/>
                <a:gd name="connsiteY3" fmla="*/ 1277721 h 1889844"/>
                <a:gd name="connsiteX4" fmla="*/ 3020688 w 5925365"/>
                <a:gd name="connsiteY4" fmla="*/ 1871009 h 1889844"/>
                <a:gd name="connsiteX5" fmla="*/ 2703912 w 5925365"/>
                <a:gd name="connsiteY5" fmla="*/ 1164713 h 1889844"/>
                <a:gd name="connsiteX6" fmla="*/ 0 w 5925365"/>
                <a:gd name="connsiteY6" fmla="*/ 1 h 1889844"/>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71009"/>
                <a:gd name="connsiteX1" fmla="*/ 5925365 w 5925365"/>
                <a:gd name="connsiteY1" fmla="*/ 0 h 1871009"/>
                <a:gd name="connsiteX2" fmla="*/ 3243918 w 5925365"/>
                <a:gd name="connsiteY2" fmla="*/ 1138933 h 1871009"/>
                <a:gd name="connsiteX3" fmla="*/ 3270775 w 5925365"/>
                <a:gd name="connsiteY3" fmla="*/ 1125160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2720585 w 5925365"/>
                <a:gd name="connsiteY5" fmla="*/ 1175957 h 1871009"/>
                <a:gd name="connsiteX6" fmla="*/ 0 w 5925365"/>
                <a:gd name="connsiteY6" fmla="*/ 1 h 1871009"/>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5365" h="1913376">
                  <a:moveTo>
                    <a:pt x="0" y="1"/>
                  </a:moveTo>
                  <a:lnTo>
                    <a:pt x="5925365" y="0"/>
                  </a:lnTo>
                  <a:lnTo>
                    <a:pt x="3270775" y="1125161"/>
                  </a:lnTo>
                  <a:cubicBezTo>
                    <a:pt x="3594807" y="1540992"/>
                    <a:pt x="3287447" y="1858767"/>
                    <a:pt x="3020688" y="1871009"/>
                  </a:cubicBezTo>
                  <a:cubicBezTo>
                    <a:pt x="2790054" y="1913376"/>
                    <a:pt x="2423757" y="1572544"/>
                    <a:pt x="2720585" y="1175957"/>
                  </a:cubicBezTo>
                  <a:lnTo>
                    <a:pt x="0" y="1"/>
                  </a:lnTo>
                  <a:close/>
                </a:path>
              </a:pathLst>
            </a:custGeom>
            <a:noFill/>
            <a:ln w="28575" cap="flat" cmpd="sng" algn="ctr">
              <a:solidFill>
                <a:srgbClr val="FF0000"/>
              </a:solidFill>
              <a:prstDash val="solid"/>
              <a:round/>
              <a:headEnd type="none" w="med" len="med"/>
              <a:tailEnd type="none" w="med" len="med"/>
            </a:ln>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6" name="Freeform 105"/>
            <p:cNvSpPr>
              <a:spLocks noChangeArrowheads="1"/>
            </p:cNvSpPr>
            <p:nvPr/>
          </p:nvSpPr>
          <p:spPr bwMode="auto">
            <a:xfrm>
              <a:off x="-2515" y="2577"/>
              <a:ext cx="5053" cy="988"/>
            </a:xfrm>
            <a:custGeom>
              <a:avLst/>
              <a:gdLst>
                <a:gd name="T0" fmla="*/ 2698021 w 5872057"/>
                <a:gd name="T1" fmla="*/ 1147762 h 1147578"/>
                <a:gd name="T2" fmla="*/ 0 w 5872057"/>
                <a:gd name="T3" fmla="*/ 0 h 1147578"/>
                <a:gd name="T4" fmla="*/ 5872163 w 5872057"/>
                <a:gd name="T5" fmla="*/ 2490 h 1147578"/>
                <a:gd name="T6" fmla="*/ 3206298 w 5872057"/>
                <a:gd name="T7" fmla="*/ 1113048 h 1147578"/>
                <a:gd name="T8" fmla="*/ 3205864 w 5872057"/>
                <a:gd name="T9" fmla="*/ 1114761 h 1147578"/>
                <a:gd name="T10" fmla="*/ 2698021 w 5872057"/>
                <a:gd name="T11" fmla="*/ 1147762 h 1147578"/>
                <a:gd name="T12" fmla="*/ 0 60000 65536"/>
                <a:gd name="T13" fmla="*/ 0 60000 65536"/>
                <a:gd name="T14" fmla="*/ 0 60000 65536"/>
                <a:gd name="T15" fmla="*/ 0 60000 65536"/>
                <a:gd name="T16" fmla="*/ 0 60000 65536"/>
                <a:gd name="T17" fmla="*/ 0 60000 65536"/>
                <a:gd name="T18" fmla="*/ 0 w 5872057"/>
                <a:gd name="T19" fmla="*/ 0 h 1147578"/>
                <a:gd name="T20" fmla="*/ 5872057 w 5872057"/>
                <a:gd name="T21" fmla="*/ 1147578 h 1147578"/>
              </a:gdLst>
              <a:ahLst/>
              <a:cxnLst>
                <a:cxn ang="T12">
                  <a:pos x="T0" y="T1"/>
                </a:cxn>
                <a:cxn ang="T13">
                  <a:pos x="T2" y="T3"/>
                </a:cxn>
                <a:cxn ang="T14">
                  <a:pos x="T4" y="T5"/>
                </a:cxn>
                <a:cxn ang="T15">
                  <a:pos x="T6" y="T7"/>
                </a:cxn>
                <a:cxn ang="T16">
                  <a:pos x="T8" y="T9"/>
                </a:cxn>
                <a:cxn ang="T17">
                  <a:pos x="T10" y="T11"/>
                </a:cxn>
              </a:cxnLst>
              <a:rect l="T18" t="T19" r="T20" b="T21"/>
              <a:pathLst>
                <a:path w="5872057" h="1147578">
                  <a:moveTo>
                    <a:pt x="2697973" y="1147578"/>
                  </a:moveTo>
                  <a:lnTo>
                    <a:pt x="0" y="0"/>
                  </a:lnTo>
                  <a:lnTo>
                    <a:pt x="5872057" y="2490"/>
                  </a:lnTo>
                  <a:lnTo>
                    <a:pt x="3206241" y="1112870"/>
                  </a:lnTo>
                  <a:lnTo>
                    <a:pt x="3205806" y="1114582"/>
                  </a:lnTo>
                  <a:lnTo>
                    <a:pt x="2697973" y="1147578"/>
                  </a:lnTo>
                  <a:close/>
                </a:path>
              </a:pathLst>
            </a:custGeom>
            <a:solidFill>
              <a:schemeClr val="accent1">
                <a:alpha val="50000"/>
              </a:schemeClr>
            </a:solidFill>
            <a:ln w="19050" algn="ctr">
              <a:noFill/>
              <a:round/>
              <a:headEnd/>
              <a:tailEnd/>
            </a:ln>
            <a:effectLst>
              <a:outerShdw sx="102000" sy="102000" algn="ctr" rotWithShape="0">
                <a:srgbClr val="000000">
                  <a:alpha val="39999"/>
                </a:srgb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77" name="Freeform 76"/>
            <p:cNvSpPr/>
            <p:nvPr/>
          </p:nvSpPr>
          <p:spPr bwMode="auto">
            <a:xfrm>
              <a:off x="350" y="2592"/>
              <a:ext cx="2136" cy="800"/>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357998 w 2157404"/>
                <a:gd name="connsiteY0" fmla="*/ 773687 h 874438"/>
                <a:gd name="connsiteX1" fmla="*/ 127943 w 2157404"/>
                <a:gd name="connsiteY1" fmla="*/ 604504 h 874438"/>
                <a:gd name="connsiteX2" fmla="*/ 110572 w 2157404"/>
                <a:gd name="connsiteY2" fmla="*/ 590807 h 874438"/>
                <a:gd name="connsiteX3" fmla="*/ 791378 w 2157404"/>
                <a:gd name="connsiteY3" fmla="*/ 5344 h 874438"/>
                <a:gd name="connsiteX4" fmla="*/ 2157404 w 2157404"/>
                <a:gd name="connsiteY4" fmla="*/ 0 h 874438"/>
                <a:gd name="connsiteX5" fmla="*/ 357998 w 2157404"/>
                <a:gd name="connsiteY5"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93135 h 793135"/>
                <a:gd name="connsiteX1" fmla="*/ 0 w 2029461"/>
                <a:gd name="connsiteY1" fmla="*/ 623952 h 793135"/>
                <a:gd name="connsiteX2" fmla="*/ 663435 w 2029461"/>
                <a:gd name="connsiteY2" fmla="*/ 24792 h 793135"/>
                <a:gd name="connsiteX3" fmla="*/ 673860 w 2029461"/>
                <a:gd name="connsiteY3" fmla="*/ 20261 h 793135"/>
                <a:gd name="connsiteX4" fmla="*/ 673860 w 2029461"/>
                <a:gd name="connsiteY4" fmla="*/ 20261 h 793135"/>
                <a:gd name="connsiteX5" fmla="*/ 2029461 w 2029461"/>
                <a:gd name="connsiteY5" fmla="*/ 19448 h 793135"/>
                <a:gd name="connsiteX6" fmla="*/ 230055 w 2029461"/>
                <a:gd name="connsiteY6" fmla="*/ 793135 h 793135"/>
                <a:gd name="connsiteX0" fmla="*/ 230055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055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127904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550 w 2029461"/>
                <a:gd name="connsiteY6" fmla="*/ 824498 h 877799"/>
                <a:gd name="connsiteX7" fmla="*/ 127904 w 2029461"/>
                <a:gd name="connsiteY7" fmla="*/ 877799 h 877799"/>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101608"/>
                <a:gd name="connsiteY0" fmla="*/ 938334 h 938334"/>
                <a:gd name="connsiteX1" fmla="*/ 0 w 2101608"/>
                <a:gd name="connsiteY1" fmla="*/ 737788 h 938334"/>
                <a:gd name="connsiteX2" fmla="*/ 663435 w 2101608"/>
                <a:gd name="connsiteY2" fmla="*/ 138628 h 938334"/>
                <a:gd name="connsiteX3" fmla="*/ 2029461 w 2101608"/>
                <a:gd name="connsiteY3" fmla="*/ 133284 h 938334"/>
                <a:gd name="connsiteX4" fmla="*/ 230550 w 2101608"/>
                <a:gd name="connsiteY4" fmla="*/ 938334 h 938334"/>
                <a:gd name="connsiteX0" fmla="*/ 230550 w 2029461"/>
                <a:gd name="connsiteY0" fmla="*/ 805050 h 805050"/>
                <a:gd name="connsiteX1" fmla="*/ 0 w 2029461"/>
                <a:gd name="connsiteY1" fmla="*/ 604504 h 805050"/>
                <a:gd name="connsiteX2" fmla="*/ 663435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461" h="805050">
                  <a:moveTo>
                    <a:pt x="230550" y="805050"/>
                  </a:moveTo>
                  <a:cubicBezTo>
                    <a:pt x="135677" y="686102"/>
                    <a:pt x="112906" y="664842"/>
                    <a:pt x="0" y="604504"/>
                  </a:cubicBezTo>
                  <a:lnTo>
                    <a:pt x="591328" y="5344"/>
                  </a:lnTo>
                  <a:lnTo>
                    <a:pt x="2029461" y="0"/>
                  </a:lnTo>
                  <a:lnTo>
                    <a:pt x="230550" y="80505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78" name="Freeform 77"/>
            <p:cNvSpPr/>
            <p:nvPr/>
          </p:nvSpPr>
          <p:spPr bwMode="auto">
            <a:xfrm flipH="1">
              <a:off x="-2457" y="2601"/>
              <a:ext cx="2135" cy="799"/>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187116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87116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34573 w 2054338"/>
                <a:gd name="connsiteY2" fmla="*/ 620782 h 773687"/>
                <a:gd name="connsiteX3" fmla="*/ 688312 w 2054338"/>
                <a:gd name="connsiteY3" fmla="*/ 5344 h 773687"/>
                <a:gd name="connsiteX4" fmla="*/ 2054338 w 2054338"/>
                <a:gd name="connsiteY4" fmla="*/ 0 h 773687"/>
                <a:gd name="connsiteX5" fmla="*/ 179570 w 2054338"/>
                <a:gd name="connsiteY5" fmla="*/ 773687 h 773687"/>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75142 w 2049910"/>
                <a:gd name="connsiteY0" fmla="*/ 773687 h 773687"/>
                <a:gd name="connsiteX1" fmla="*/ 0 w 2049910"/>
                <a:gd name="connsiteY1" fmla="*/ 620782 h 773687"/>
                <a:gd name="connsiteX2" fmla="*/ 683884 w 2049910"/>
                <a:gd name="connsiteY2" fmla="*/ 5344 h 773687"/>
                <a:gd name="connsiteX3" fmla="*/ 2049910 w 2049910"/>
                <a:gd name="connsiteY3" fmla="*/ 0 h 773687"/>
                <a:gd name="connsiteX4" fmla="*/ 175142 w 2049910"/>
                <a:gd name="connsiteY4" fmla="*/ 773687 h 773687"/>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316124 w 2190892"/>
                <a:gd name="connsiteY0" fmla="*/ 773687 h 900453"/>
                <a:gd name="connsiteX1" fmla="*/ 294146 w 2190892"/>
                <a:gd name="connsiteY1" fmla="*/ 760597 h 900453"/>
                <a:gd name="connsiteX2" fmla="*/ 123227 w 2190892"/>
                <a:gd name="connsiteY2" fmla="*/ 656293 h 900453"/>
                <a:gd name="connsiteX3" fmla="*/ 824866 w 2190892"/>
                <a:gd name="connsiteY3" fmla="*/ 5344 h 900453"/>
                <a:gd name="connsiteX4" fmla="*/ 2190892 w 2190892"/>
                <a:gd name="connsiteY4" fmla="*/ 0 h 900453"/>
                <a:gd name="connsiteX5" fmla="*/ 316124 w 2190892"/>
                <a:gd name="connsiteY5"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73432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5677 w 2190892"/>
                <a:gd name="connsiteY4" fmla="*/ 748760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8636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91188 w 2190892"/>
                <a:gd name="connsiteY4" fmla="*/ 757638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288228 w 2190892"/>
                <a:gd name="connsiteY6" fmla="*/ 760597 h 900453"/>
                <a:gd name="connsiteX7" fmla="*/ 166900 w 2190892"/>
                <a:gd name="connsiteY7" fmla="*/ 751719 h 900453"/>
                <a:gd name="connsiteX8" fmla="*/ 123227 w 2190892"/>
                <a:gd name="connsiteY8" fmla="*/ 656293 h 900453"/>
                <a:gd name="connsiteX9" fmla="*/ 824866 w 2190892"/>
                <a:gd name="connsiteY9" fmla="*/ 5344 h 900453"/>
                <a:gd name="connsiteX10" fmla="*/ 2190892 w 2190892"/>
                <a:gd name="connsiteY10" fmla="*/ 0 h 900453"/>
                <a:gd name="connsiteX11" fmla="*/ 316124 w 2190892"/>
                <a:gd name="connsiteY11"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2842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7106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37332 w 2212100"/>
                <a:gd name="connsiteY0" fmla="*/ 773687 h 898974"/>
                <a:gd name="connsiteX1" fmla="*/ 188108 w 2212100"/>
                <a:gd name="connsiteY1" fmla="*/ 751719 h 898974"/>
                <a:gd name="connsiteX2" fmla="*/ 144435 w 2212100"/>
                <a:gd name="connsiteY2" fmla="*/ 656293 h 898974"/>
                <a:gd name="connsiteX3" fmla="*/ 846074 w 2212100"/>
                <a:gd name="connsiteY3" fmla="*/ 5344 h 898974"/>
                <a:gd name="connsiteX4" fmla="*/ 2212100 w 2212100"/>
                <a:gd name="connsiteY4" fmla="*/ 0 h 898974"/>
                <a:gd name="connsiteX5" fmla="*/ 337332 w 2212100"/>
                <a:gd name="connsiteY5" fmla="*/ 773687 h 898974"/>
                <a:gd name="connsiteX0" fmla="*/ 344611 w 2219379"/>
                <a:gd name="connsiteY0" fmla="*/ 773687 h 883069"/>
                <a:gd name="connsiteX1" fmla="*/ 151714 w 2219379"/>
                <a:gd name="connsiteY1" fmla="*/ 656293 h 883069"/>
                <a:gd name="connsiteX2" fmla="*/ 853353 w 2219379"/>
                <a:gd name="connsiteY2" fmla="*/ 5344 h 883069"/>
                <a:gd name="connsiteX3" fmla="*/ 2219379 w 2219379"/>
                <a:gd name="connsiteY3" fmla="*/ 0 h 883069"/>
                <a:gd name="connsiteX4" fmla="*/ 344611 w 2219379"/>
                <a:gd name="connsiteY4" fmla="*/ 773687 h 883069"/>
                <a:gd name="connsiteX0" fmla="*/ 277687 w 2152455"/>
                <a:gd name="connsiteY0" fmla="*/ 773687 h 784350"/>
                <a:gd name="connsiteX1" fmla="*/ 84790 w 2152455"/>
                <a:gd name="connsiteY1" fmla="*/ 656293 h 784350"/>
                <a:gd name="connsiteX2" fmla="*/ 786429 w 2152455"/>
                <a:gd name="connsiteY2" fmla="*/ 5344 h 784350"/>
                <a:gd name="connsiteX3" fmla="*/ 2152455 w 2152455"/>
                <a:gd name="connsiteY3" fmla="*/ 0 h 784350"/>
                <a:gd name="connsiteX4" fmla="*/ 277687 w 2152455"/>
                <a:gd name="connsiteY4" fmla="*/ 773687 h 784350"/>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192897 w 2067665"/>
                <a:gd name="connsiteY0" fmla="*/ 773687 h 773687"/>
                <a:gd name="connsiteX1" fmla="*/ 0 w 2067665"/>
                <a:gd name="connsiteY1" fmla="*/ 656293 h 773687"/>
                <a:gd name="connsiteX2" fmla="*/ 19999 w 2067665"/>
                <a:gd name="connsiteY2" fmla="*/ 642230 h 773687"/>
                <a:gd name="connsiteX3" fmla="*/ 701639 w 2067665"/>
                <a:gd name="connsiteY3" fmla="*/ 5344 h 773687"/>
                <a:gd name="connsiteX4" fmla="*/ 2067665 w 2067665"/>
                <a:gd name="connsiteY4" fmla="*/ 0 h 773687"/>
                <a:gd name="connsiteX5" fmla="*/ 192897 w 2067665"/>
                <a:gd name="connsiteY5" fmla="*/ 773687 h 773687"/>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172898 w 2047666"/>
                <a:gd name="connsiteY0" fmla="*/ 773687 h 773687"/>
                <a:gd name="connsiteX1" fmla="*/ 0 w 2047666"/>
                <a:gd name="connsiteY1" fmla="*/ 642230 h 773687"/>
                <a:gd name="connsiteX2" fmla="*/ 681640 w 2047666"/>
                <a:gd name="connsiteY2" fmla="*/ 5344 h 773687"/>
                <a:gd name="connsiteX3" fmla="*/ 2047666 w 2047666"/>
                <a:gd name="connsiteY3" fmla="*/ 0 h 773687"/>
                <a:gd name="connsiteX4" fmla="*/ 172898 w 2047666"/>
                <a:gd name="connsiteY4" fmla="*/ 773687 h 773687"/>
                <a:gd name="connsiteX0" fmla="*/ 190653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90653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187694 w 2065421"/>
                <a:gd name="connsiteY4" fmla="*/ 809198 h 809198"/>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204188 w 2065421"/>
                <a:gd name="connsiteY4" fmla="*/ 796109 h 809198"/>
                <a:gd name="connsiteX5" fmla="*/ 187694 w 2065421"/>
                <a:gd name="connsiteY5" fmla="*/ 809198 h 809198"/>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699395 w 2065421"/>
                <a:gd name="connsiteY3" fmla="*/ 5344 h 796109"/>
                <a:gd name="connsiteX4" fmla="*/ 2065421 w 2065421"/>
                <a:gd name="connsiteY4" fmla="*/ 0 h 796109"/>
                <a:gd name="connsiteX5" fmla="*/ 204188 w 2065421"/>
                <a:gd name="connsiteY5"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24235 w 2065421"/>
                <a:gd name="connsiteY3" fmla="*/ 616648 h 796109"/>
                <a:gd name="connsiteX4" fmla="*/ 699395 w 2065421"/>
                <a:gd name="connsiteY4" fmla="*/ 5344 h 796109"/>
                <a:gd name="connsiteX5" fmla="*/ 2065421 w 2065421"/>
                <a:gd name="connsiteY5" fmla="*/ 0 h 796109"/>
                <a:gd name="connsiteX6" fmla="*/ 204188 w 2065421"/>
                <a:gd name="connsiteY6" fmla="*/ 796109 h 796109"/>
                <a:gd name="connsiteX0" fmla="*/ 340198 w 2201431"/>
                <a:gd name="connsiteY0" fmla="*/ 796109 h 898884"/>
                <a:gd name="connsiteX1" fmla="*/ 160245 w 2201431"/>
                <a:gd name="connsiteY1" fmla="*/ 616648 h 898884"/>
                <a:gd name="connsiteX2" fmla="*/ 160245 w 2201431"/>
                <a:gd name="connsiteY2" fmla="*/ 616648 h 898884"/>
                <a:gd name="connsiteX3" fmla="*/ 835405 w 2201431"/>
                <a:gd name="connsiteY3" fmla="*/ 5344 h 898884"/>
                <a:gd name="connsiteX4" fmla="*/ 2201431 w 2201431"/>
                <a:gd name="connsiteY4" fmla="*/ 0 h 898884"/>
                <a:gd name="connsiteX5" fmla="*/ 340198 w 2201431"/>
                <a:gd name="connsiteY5" fmla="*/ 796109 h 898884"/>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15076 w 2041186"/>
                <a:gd name="connsiteY3" fmla="*/ 520610 h 796109"/>
                <a:gd name="connsiteX4" fmla="*/ 675160 w 2041186"/>
                <a:gd name="connsiteY4" fmla="*/ 5344 h 796109"/>
                <a:gd name="connsiteX5" fmla="*/ 2041186 w 2041186"/>
                <a:gd name="connsiteY5" fmla="*/ 0 h 796109"/>
                <a:gd name="connsiteX6" fmla="*/ 179953 w 2041186"/>
                <a:gd name="connsiteY6" fmla="*/ 796109 h 796109"/>
                <a:gd name="connsiteX0" fmla="*/ 330835 w 2192068"/>
                <a:gd name="connsiteY0" fmla="*/ 796109 h 796109"/>
                <a:gd name="connsiteX1" fmla="*/ 150882 w 2192068"/>
                <a:gd name="connsiteY1" fmla="*/ 616648 h 796109"/>
                <a:gd name="connsiteX2" fmla="*/ 0 w 2192068"/>
                <a:gd name="connsiteY2" fmla="*/ 452224 h 796109"/>
                <a:gd name="connsiteX3" fmla="*/ 165958 w 2192068"/>
                <a:gd name="connsiteY3" fmla="*/ 520610 h 796109"/>
                <a:gd name="connsiteX4" fmla="*/ 826042 w 2192068"/>
                <a:gd name="connsiteY4" fmla="*/ 5344 h 796109"/>
                <a:gd name="connsiteX5" fmla="*/ 2192068 w 2192068"/>
                <a:gd name="connsiteY5" fmla="*/ 0 h 796109"/>
                <a:gd name="connsiteX6" fmla="*/ 330835 w 2192068"/>
                <a:gd name="connsiteY6" fmla="*/ 796109 h 796109"/>
                <a:gd name="connsiteX0" fmla="*/ 330835 w 2192068"/>
                <a:gd name="connsiteY0" fmla="*/ 796109 h 796109"/>
                <a:gd name="connsiteX1" fmla="*/ 150882 w 2192068"/>
                <a:gd name="connsiteY1" fmla="*/ 616648 h 796109"/>
                <a:gd name="connsiteX2" fmla="*/ 97375 w 2192068"/>
                <a:gd name="connsiteY2" fmla="*/ 611957 h 796109"/>
                <a:gd name="connsiteX3" fmla="*/ 0 w 2192068"/>
                <a:gd name="connsiteY3" fmla="*/ 452224 h 796109"/>
                <a:gd name="connsiteX4" fmla="*/ 165958 w 2192068"/>
                <a:gd name="connsiteY4" fmla="*/ 520610 h 796109"/>
                <a:gd name="connsiteX5" fmla="*/ 826042 w 2192068"/>
                <a:gd name="connsiteY5" fmla="*/ 5344 h 796109"/>
                <a:gd name="connsiteX6" fmla="*/ 2192068 w 2192068"/>
                <a:gd name="connsiteY6" fmla="*/ 0 h 796109"/>
                <a:gd name="connsiteX7" fmla="*/ 330835 w 2192068"/>
                <a:gd name="connsiteY7" fmla="*/ 796109 h 796109"/>
                <a:gd name="connsiteX0" fmla="*/ 349116 w 2210349"/>
                <a:gd name="connsiteY0" fmla="*/ 796109 h 898102"/>
                <a:gd name="connsiteX1" fmla="*/ 115656 w 2210349"/>
                <a:gd name="connsiteY1" fmla="*/ 611957 h 898102"/>
                <a:gd name="connsiteX2" fmla="*/ 18281 w 2210349"/>
                <a:gd name="connsiteY2" fmla="*/ 452224 h 898102"/>
                <a:gd name="connsiteX3" fmla="*/ 184239 w 2210349"/>
                <a:gd name="connsiteY3" fmla="*/ 520610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33356 w 2210349"/>
                <a:gd name="connsiteY3" fmla="*/ 447533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844323 w 2210349"/>
                <a:gd name="connsiteY2" fmla="*/ 5344 h 898102"/>
                <a:gd name="connsiteX3" fmla="*/ 2210349 w 2210349"/>
                <a:gd name="connsiteY3" fmla="*/ 0 h 898102"/>
                <a:gd name="connsiteX4" fmla="*/ 349116 w 2210349"/>
                <a:gd name="connsiteY4" fmla="*/ 796109 h 898102"/>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15172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15172 w 2094693"/>
                <a:gd name="connsiteY4" fmla="*/ 796109 h 7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693" h="796109">
                  <a:moveTo>
                    <a:pt x="215172" y="796109"/>
                  </a:moveTo>
                  <a:cubicBezTo>
                    <a:pt x="135815" y="719976"/>
                    <a:pt x="114578" y="678406"/>
                    <a:pt x="0" y="611957"/>
                  </a:cubicBezTo>
                  <a:lnTo>
                    <a:pt x="728667" y="5344"/>
                  </a:lnTo>
                  <a:lnTo>
                    <a:pt x="2094693" y="0"/>
                  </a:lnTo>
                  <a:lnTo>
                    <a:pt x="215172" y="796109"/>
                  </a:lnTo>
                  <a:close/>
                </a:path>
              </a:pathLst>
            </a:cu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0" name="Freeform 79"/>
            <p:cNvSpPr/>
            <p:nvPr/>
          </p:nvSpPr>
          <p:spPr bwMode="auto">
            <a:xfrm flipH="1">
              <a:off x="-1050" y="2600"/>
              <a:ext cx="1016" cy="600"/>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90568"/>
                <a:gd name="connsiteX1" fmla="*/ 828675 w 828675"/>
                <a:gd name="connsiteY1" fmla="*/ 0 h 1290568"/>
                <a:gd name="connsiteX2" fmla="*/ 294457 w 828675"/>
                <a:gd name="connsiteY2" fmla="*/ 1106582 h 1290568"/>
                <a:gd name="connsiteX3" fmla="*/ 290965 w 828675"/>
                <a:gd name="connsiteY3" fmla="*/ 1103908 h 1290568"/>
                <a:gd name="connsiteX4" fmla="*/ 262655 w 828675"/>
                <a:gd name="connsiteY4" fmla="*/ 1171887 h 1290568"/>
                <a:gd name="connsiteX5" fmla="*/ 0 w 828675"/>
                <a:gd name="connsiteY5" fmla="*/ 990600 h 1290568"/>
                <a:gd name="connsiteX6" fmla="*/ 0 w 828675"/>
                <a:gd name="connsiteY6" fmla="*/ 0 h 1290568"/>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301897"/>
                <a:gd name="connsiteX1" fmla="*/ 828675 w 828675"/>
                <a:gd name="connsiteY1" fmla="*/ 0 h 1301897"/>
                <a:gd name="connsiteX2" fmla="*/ 294457 w 828675"/>
                <a:gd name="connsiteY2" fmla="*/ 1106582 h 1301897"/>
                <a:gd name="connsiteX3" fmla="*/ 262655 w 828675"/>
                <a:gd name="connsiteY3" fmla="*/ 1171887 h 1301897"/>
                <a:gd name="connsiteX4" fmla="*/ 0 w 828675"/>
                <a:gd name="connsiteY4" fmla="*/ 990600 h 1301897"/>
                <a:gd name="connsiteX5" fmla="*/ 0 w 828675"/>
                <a:gd name="connsiteY5" fmla="*/ 0 h 1301897"/>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1 h 1362220"/>
                <a:gd name="connsiteX4" fmla="*/ 0 w 828675"/>
                <a:gd name="connsiteY4" fmla="*/ 990600 h 1362220"/>
                <a:gd name="connsiteX5" fmla="*/ 0 w 828675"/>
                <a:gd name="connsiteY5" fmla="*/ 0 h 1362220"/>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2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362222"/>
                <a:gd name="connsiteX1" fmla="*/ 828675 w 828675"/>
                <a:gd name="connsiteY1" fmla="*/ 0 h 1362222"/>
                <a:gd name="connsiteX2" fmla="*/ 262655 w 828675"/>
                <a:gd name="connsiteY2" fmla="*/ 1171887 h 1362222"/>
                <a:gd name="connsiteX3" fmla="*/ 274117 w 828675"/>
                <a:gd name="connsiteY3" fmla="*/ 1142003 h 1362222"/>
                <a:gd name="connsiteX4" fmla="*/ 0 w 828675"/>
                <a:gd name="connsiteY4" fmla="*/ 990600 h 1362222"/>
                <a:gd name="connsiteX5" fmla="*/ 0 w 828675"/>
                <a:gd name="connsiteY5" fmla="*/ 0 h 1362222"/>
                <a:gd name="connsiteX0" fmla="*/ 0 w 828675"/>
                <a:gd name="connsiteY0" fmla="*/ 0 h 1368057"/>
                <a:gd name="connsiteX1" fmla="*/ 828675 w 828675"/>
                <a:gd name="connsiteY1" fmla="*/ 0 h 1368057"/>
                <a:gd name="connsiteX2" fmla="*/ 262655 w 828675"/>
                <a:gd name="connsiteY2" fmla="*/ 1171887 h 1368057"/>
                <a:gd name="connsiteX3" fmla="*/ 250259 w 828675"/>
                <a:gd name="connsiteY3" fmla="*/ 1177013 h 1368057"/>
                <a:gd name="connsiteX4" fmla="*/ 274117 w 828675"/>
                <a:gd name="connsiteY4" fmla="*/ 1142003 h 1368057"/>
                <a:gd name="connsiteX5" fmla="*/ 0 w 828675"/>
                <a:gd name="connsiteY5" fmla="*/ 990600 h 1368057"/>
                <a:gd name="connsiteX6" fmla="*/ 0 w 828675"/>
                <a:gd name="connsiteY6" fmla="*/ 0 h 1368057"/>
                <a:gd name="connsiteX0" fmla="*/ 0 w 828675"/>
                <a:gd name="connsiteY0" fmla="*/ 0 h 1362220"/>
                <a:gd name="connsiteX1" fmla="*/ 828675 w 828675"/>
                <a:gd name="connsiteY1" fmla="*/ 0 h 1362220"/>
                <a:gd name="connsiteX2" fmla="*/ 262655 w 828675"/>
                <a:gd name="connsiteY2" fmla="*/ 1171887 h 1362220"/>
                <a:gd name="connsiteX3" fmla="*/ 274117 w 828675"/>
                <a:gd name="connsiteY3" fmla="*/ 1142003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6631 w 828675"/>
                <a:gd name="connsiteY2" fmla="*/ 1171888 h 1171888"/>
                <a:gd name="connsiteX3" fmla="*/ 0 w 828675"/>
                <a:gd name="connsiteY3" fmla="*/ 990600 h 1171888"/>
                <a:gd name="connsiteX4" fmla="*/ 0 w 828675"/>
                <a:gd name="connsiteY4" fmla="*/ 0 h 1171888"/>
                <a:gd name="connsiteX0" fmla="*/ 0 w 828675"/>
                <a:gd name="connsiteY0" fmla="*/ 0 h 1366600"/>
                <a:gd name="connsiteX1" fmla="*/ 828675 w 828675"/>
                <a:gd name="connsiteY1" fmla="*/ 0 h 1366600"/>
                <a:gd name="connsiteX2" fmla="*/ 266631 w 828675"/>
                <a:gd name="connsiteY2" fmla="*/ 1171888 h 1366600"/>
                <a:gd name="connsiteX3" fmla="*/ 166758 w 828675"/>
                <a:gd name="connsiteY3" fmla="*/ 826925 h 1366600"/>
                <a:gd name="connsiteX4" fmla="*/ 0 w 828675"/>
                <a:gd name="connsiteY4" fmla="*/ 990600 h 1366600"/>
                <a:gd name="connsiteX5" fmla="*/ 0 w 828675"/>
                <a:gd name="connsiteY5" fmla="*/ 0 h 1366600"/>
                <a:gd name="connsiteX0" fmla="*/ 0 w 828675"/>
                <a:gd name="connsiteY0" fmla="*/ 0 h 1336987"/>
                <a:gd name="connsiteX1" fmla="*/ 828675 w 828675"/>
                <a:gd name="connsiteY1" fmla="*/ 0 h 1336987"/>
                <a:gd name="connsiteX2" fmla="*/ 266631 w 828675"/>
                <a:gd name="connsiteY2" fmla="*/ 1171888 h 1336987"/>
                <a:gd name="connsiteX3" fmla="*/ 0 w 828675"/>
                <a:gd name="connsiteY3" fmla="*/ 990600 h 1336987"/>
                <a:gd name="connsiteX4" fmla="*/ 0 w 828675"/>
                <a:gd name="connsiteY4" fmla="*/ 0 h 1336987"/>
                <a:gd name="connsiteX0" fmla="*/ 0 w 828675"/>
                <a:gd name="connsiteY0" fmla="*/ 0 h 1214457"/>
                <a:gd name="connsiteX1" fmla="*/ 828675 w 828675"/>
                <a:gd name="connsiteY1" fmla="*/ 0 h 1214457"/>
                <a:gd name="connsiteX2" fmla="*/ 246750 w 828675"/>
                <a:gd name="connsiteY2" fmla="*/ 1049356 h 1214457"/>
                <a:gd name="connsiteX3" fmla="*/ 0 w 828675"/>
                <a:gd name="connsiteY3" fmla="*/ 990600 h 1214457"/>
                <a:gd name="connsiteX4" fmla="*/ 0 w 828675"/>
                <a:gd name="connsiteY4" fmla="*/ 0 h 1214457"/>
                <a:gd name="connsiteX0" fmla="*/ 0 w 828675"/>
                <a:gd name="connsiteY0" fmla="*/ 0 h 1214455"/>
                <a:gd name="connsiteX1" fmla="*/ 828675 w 828675"/>
                <a:gd name="connsiteY1" fmla="*/ 0 h 1214455"/>
                <a:gd name="connsiteX2" fmla="*/ 266631 w 828675"/>
                <a:gd name="connsiteY2" fmla="*/ 1049356 h 1214455"/>
                <a:gd name="connsiteX3" fmla="*/ 0 w 828675"/>
                <a:gd name="connsiteY3" fmla="*/ 990600 h 1214455"/>
                <a:gd name="connsiteX4" fmla="*/ 0 w 828675"/>
                <a:gd name="connsiteY4" fmla="*/ 0 h 1214455"/>
                <a:gd name="connsiteX0" fmla="*/ 0 w 828675"/>
                <a:gd name="connsiteY0" fmla="*/ 0 h 1233857"/>
                <a:gd name="connsiteX1" fmla="*/ 828675 w 828675"/>
                <a:gd name="connsiteY1" fmla="*/ 0 h 1233857"/>
                <a:gd name="connsiteX2" fmla="*/ 266631 w 828675"/>
                <a:gd name="connsiteY2" fmla="*/ 1049356 h 1233857"/>
                <a:gd name="connsiteX3" fmla="*/ 234354 w 828675"/>
                <a:gd name="connsiteY3" fmla="*/ 1107000 h 1233857"/>
                <a:gd name="connsiteX4" fmla="*/ 0 w 828675"/>
                <a:gd name="connsiteY4" fmla="*/ 990600 h 1233857"/>
                <a:gd name="connsiteX5" fmla="*/ 0 w 828675"/>
                <a:gd name="connsiteY5" fmla="*/ 0 h 1233857"/>
                <a:gd name="connsiteX0" fmla="*/ 0 w 828675"/>
                <a:gd name="connsiteY0" fmla="*/ 0 h 1175101"/>
                <a:gd name="connsiteX1" fmla="*/ 828675 w 828675"/>
                <a:gd name="connsiteY1" fmla="*/ 0 h 1175101"/>
                <a:gd name="connsiteX2" fmla="*/ 234354 w 828675"/>
                <a:gd name="connsiteY2" fmla="*/ 1107000 h 1175101"/>
                <a:gd name="connsiteX3" fmla="*/ 0 w 828675"/>
                <a:gd name="connsiteY3" fmla="*/ 990600 h 1175101"/>
                <a:gd name="connsiteX4" fmla="*/ 0 w 828675"/>
                <a:gd name="connsiteY4" fmla="*/ 0 h 1175101"/>
                <a:gd name="connsiteX0" fmla="*/ 0 w 828675"/>
                <a:gd name="connsiteY0" fmla="*/ 0 h 1175099"/>
                <a:gd name="connsiteX1" fmla="*/ 828675 w 828675"/>
                <a:gd name="connsiteY1" fmla="*/ 0 h 1175099"/>
                <a:gd name="connsiteX2" fmla="*/ 234354 w 828675"/>
                <a:gd name="connsiteY2" fmla="*/ 1107000 h 1175099"/>
                <a:gd name="connsiteX3" fmla="*/ 0 w 828675"/>
                <a:gd name="connsiteY3" fmla="*/ 990600 h 1175099"/>
                <a:gd name="connsiteX4" fmla="*/ 0 w 828675"/>
                <a:gd name="connsiteY4" fmla="*/ 0 h 1175099"/>
                <a:gd name="connsiteX0" fmla="*/ 0 w 828675"/>
                <a:gd name="connsiteY0" fmla="*/ 0 h 1107001"/>
                <a:gd name="connsiteX1" fmla="*/ 828675 w 828675"/>
                <a:gd name="connsiteY1" fmla="*/ 0 h 1107001"/>
                <a:gd name="connsiteX2" fmla="*/ 234354 w 828675"/>
                <a:gd name="connsiteY2" fmla="*/ 1107000 h 1107001"/>
                <a:gd name="connsiteX3" fmla="*/ 0 w 828675"/>
                <a:gd name="connsiteY3" fmla="*/ 990600 h 1107001"/>
                <a:gd name="connsiteX4" fmla="*/ 0 w 828675"/>
                <a:gd name="connsiteY4" fmla="*/ 0 h 1107001"/>
                <a:gd name="connsiteX0" fmla="*/ 0 w 828675"/>
                <a:gd name="connsiteY0" fmla="*/ 0 h 1106999"/>
                <a:gd name="connsiteX1" fmla="*/ 828675 w 828675"/>
                <a:gd name="connsiteY1" fmla="*/ 0 h 1106999"/>
                <a:gd name="connsiteX2" fmla="*/ 234354 w 828675"/>
                <a:gd name="connsiteY2" fmla="*/ 1107000 h 1106999"/>
                <a:gd name="connsiteX3" fmla="*/ 0 w 828675"/>
                <a:gd name="connsiteY3" fmla="*/ 990600 h 1106999"/>
                <a:gd name="connsiteX4" fmla="*/ 0 w 828675"/>
                <a:gd name="connsiteY4" fmla="*/ 0 h 110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6999">
                  <a:moveTo>
                    <a:pt x="0" y="0"/>
                  </a:moveTo>
                  <a:lnTo>
                    <a:pt x="828675" y="0"/>
                  </a:lnTo>
                  <a:lnTo>
                    <a:pt x="234354" y="1107000"/>
                  </a:lnTo>
                  <a:cubicBezTo>
                    <a:pt x="170035" y="1044693"/>
                    <a:pt x="62916" y="973798"/>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1" name="Freeform 80"/>
            <p:cNvSpPr/>
            <p:nvPr/>
          </p:nvSpPr>
          <p:spPr bwMode="auto">
            <a:xfrm>
              <a:off x="-8" y="2600"/>
              <a:ext cx="926" cy="592"/>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7 h 1175392"/>
                <a:gd name="connsiteX5" fmla="*/ 0 w 828675"/>
                <a:gd name="connsiteY5" fmla="*/ 990600 h 1175392"/>
                <a:gd name="connsiteX6" fmla="*/ 0 w 828675"/>
                <a:gd name="connsiteY6" fmla="*/ 0 h 1175392"/>
                <a:gd name="connsiteX0" fmla="*/ 0 w 828675"/>
                <a:gd name="connsiteY0" fmla="*/ 0 h 1175394"/>
                <a:gd name="connsiteX1" fmla="*/ 828675 w 828675"/>
                <a:gd name="connsiteY1" fmla="*/ 0 h 1175394"/>
                <a:gd name="connsiteX2" fmla="*/ 306317 w 828675"/>
                <a:gd name="connsiteY2" fmla="*/ 1063437 h 1175394"/>
                <a:gd name="connsiteX3" fmla="*/ 294457 w 828675"/>
                <a:gd name="connsiteY3" fmla="*/ 1106582 h 1175394"/>
                <a:gd name="connsiteX4" fmla="*/ 290875 w 828675"/>
                <a:gd name="connsiteY4" fmla="*/ 1108758 h 1175394"/>
                <a:gd name="connsiteX5" fmla="*/ 0 w 828675"/>
                <a:gd name="connsiteY5" fmla="*/ 990600 h 1175394"/>
                <a:gd name="connsiteX6" fmla="*/ 0 w 828675"/>
                <a:gd name="connsiteY6" fmla="*/ 0 h 1175394"/>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8 h 1175392"/>
                <a:gd name="connsiteX5" fmla="*/ 0 w 828675"/>
                <a:gd name="connsiteY5" fmla="*/ 990600 h 1175392"/>
                <a:gd name="connsiteX6" fmla="*/ 0 w 828675"/>
                <a:gd name="connsiteY6" fmla="*/ 0 h 1175392"/>
                <a:gd name="connsiteX0" fmla="*/ 0 w 828675"/>
                <a:gd name="connsiteY0" fmla="*/ 0 h 1175030"/>
                <a:gd name="connsiteX1" fmla="*/ 828675 w 828675"/>
                <a:gd name="connsiteY1" fmla="*/ 0 h 1175030"/>
                <a:gd name="connsiteX2" fmla="*/ 306317 w 828675"/>
                <a:gd name="connsiteY2" fmla="*/ 1063437 h 1175030"/>
                <a:gd name="connsiteX3" fmla="*/ 294457 w 828675"/>
                <a:gd name="connsiteY3" fmla="*/ 1106582 h 1175030"/>
                <a:gd name="connsiteX4" fmla="*/ 0 w 828675"/>
                <a:gd name="connsiteY4" fmla="*/ 990600 h 1175030"/>
                <a:gd name="connsiteX5" fmla="*/ 0 w 828675"/>
                <a:gd name="connsiteY5" fmla="*/ 0 h 1175030"/>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16612 w 828675"/>
                <a:gd name="connsiteY2" fmla="*/ 1103092 h 1137081"/>
                <a:gd name="connsiteX3" fmla="*/ 306317 w 828675"/>
                <a:gd name="connsiteY3" fmla="*/ 1137081 h 1137081"/>
                <a:gd name="connsiteX4" fmla="*/ 0 w 828675"/>
                <a:gd name="connsiteY4" fmla="*/ 990600 h 1137081"/>
                <a:gd name="connsiteX5" fmla="*/ 0 w 828675"/>
                <a:gd name="connsiteY5" fmla="*/ 0 h 1137081"/>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281105"/>
                <a:gd name="connsiteX1" fmla="*/ 828675 w 828675"/>
                <a:gd name="connsiteY1" fmla="*/ 0 h 1281105"/>
                <a:gd name="connsiteX2" fmla="*/ 316612 w 828675"/>
                <a:gd name="connsiteY2" fmla="*/ 1103092 h 1281105"/>
                <a:gd name="connsiteX3" fmla="*/ 332327 w 828675"/>
                <a:gd name="connsiteY3" fmla="*/ 1068079 h 1281105"/>
                <a:gd name="connsiteX4" fmla="*/ 0 w 828675"/>
                <a:gd name="connsiteY4" fmla="*/ 990600 h 1281105"/>
                <a:gd name="connsiteX5" fmla="*/ 0 w 828675"/>
                <a:gd name="connsiteY5" fmla="*/ 0 h 1281105"/>
                <a:gd name="connsiteX0" fmla="*/ 0 w 828675"/>
                <a:gd name="connsiteY0" fmla="*/ 0 h 1268193"/>
                <a:gd name="connsiteX1" fmla="*/ 828675 w 828675"/>
                <a:gd name="connsiteY1" fmla="*/ 0 h 1268193"/>
                <a:gd name="connsiteX2" fmla="*/ 316612 w 828675"/>
                <a:gd name="connsiteY2" fmla="*/ 1103092 h 1268193"/>
                <a:gd name="connsiteX3" fmla="*/ 0 w 828675"/>
                <a:gd name="connsiteY3" fmla="*/ 990600 h 1268193"/>
                <a:gd name="connsiteX4" fmla="*/ 0 w 828675"/>
                <a:gd name="connsiteY4" fmla="*/ 0 h 1268193"/>
                <a:gd name="connsiteX0" fmla="*/ 0 w 828675"/>
                <a:gd name="connsiteY0" fmla="*/ 0 h 1174449"/>
                <a:gd name="connsiteX1" fmla="*/ 828675 w 828675"/>
                <a:gd name="connsiteY1" fmla="*/ 0 h 1174449"/>
                <a:gd name="connsiteX2" fmla="*/ 316612 w 828675"/>
                <a:gd name="connsiteY2" fmla="*/ 1103092 h 1174449"/>
                <a:gd name="connsiteX3" fmla="*/ 0 w 828675"/>
                <a:gd name="connsiteY3" fmla="*/ 990600 h 1174449"/>
                <a:gd name="connsiteX4" fmla="*/ 0 w 828675"/>
                <a:gd name="connsiteY4" fmla="*/ 0 h 1174449"/>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3093">
                  <a:moveTo>
                    <a:pt x="0" y="0"/>
                  </a:moveTo>
                  <a:lnTo>
                    <a:pt x="828675" y="0"/>
                  </a:lnTo>
                  <a:lnTo>
                    <a:pt x="316612" y="1103092"/>
                  </a:lnTo>
                  <a:cubicBezTo>
                    <a:pt x="186453" y="1005624"/>
                    <a:pt x="151453" y="1001366"/>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076259" name="Picture 12" descr="red"/>
            <p:cNvPicPr>
              <a:picLocks noChangeAspect="1" noChangeArrowheads="1"/>
            </p:cNvPicPr>
            <p:nvPr/>
          </p:nvPicPr>
          <p:blipFill>
            <a:blip r:embed="rId3" cstate="print"/>
            <a:srcRect/>
            <a:stretch>
              <a:fillRect/>
            </a:stretch>
          </p:blipFill>
          <p:spPr bwMode="auto">
            <a:xfrm>
              <a:off x="-286" y="3486"/>
              <a:ext cx="639" cy="63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850900" y="190500"/>
            <a:ext cx="7581900" cy="941388"/>
          </a:xfrm>
        </p:spPr>
        <p:txBody>
          <a:bodyPr/>
          <a:lstStyle/>
          <a:p>
            <a:r>
              <a:rPr lang="en-US" sz="2400"/>
              <a:t>Oracle New Data Governance Manager</a:t>
            </a:r>
          </a:p>
        </p:txBody>
      </p:sp>
      <p:pic>
        <p:nvPicPr>
          <p:cNvPr id="1088515" name="Picture 3"/>
          <p:cNvPicPr>
            <a:picLocks noChangeAspect="1" noChangeArrowheads="1"/>
          </p:cNvPicPr>
          <p:nvPr/>
        </p:nvPicPr>
        <p:blipFill>
          <a:blip r:embed="rId2" cstate="print"/>
          <a:srcRect l="21913" t="31657" r="26245" b="12663"/>
          <a:stretch>
            <a:fillRect/>
          </a:stretch>
        </p:blipFill>
        <p:spPr bwMode="auto">
          <a:xfrm>
            <a:off x="2719388" y="1651000"/>
            <a:ext cx="4911725" cy="3508375"/>
          </a:xfrm>
          <a:prstGeom prst="rect">
            <a:avLst/>
          </a:prstGeom>
          <a:noFill/>
          <a:ln w="9525">
            <a:noFill/>
            <a:miter lim="800000"/>
            <a:headEnd/>
            <a:tailEnd/>
          </a:ln>
          <a:effectLst/>
        </p:spPr>
      </p:pic>
      <p:grpSp>
        <p:nvGrpSpPr>
          <p:cNvPr id="1088516" name="Group 4"/>
          <p:cNvGrpSpPr>
            <a:grpSpLocks/>
          </p:cNvGrpSpPr>
          <p:nvPr/>
        </p:nvGrpSpPr>
        <p:grpSpPr bwMode="auto">
          <a:xfrm>
            <a:off x="7346950" y="0"/>
            <a:ext cx="1668463" cy="787400"/>
            <a:chOff x="-2544" y="2228"/>
            <a:chExt cx="5087" cy="2401"/>
          </a:xfrm>
        </p:grpSpPr>
        <p:cxnSp>
          <p:nvCxnSpPr>
            <p:cNvPr id="1088517" name="Straight Connector 91"/>
            <p:cNvCxnSpPr>
              <a:cxnSpLocks noChangeShapeType="1"/>
            </p:cNvCxnSpPr>
            <p:nvPr/>
          </p:nvCxnSpPr>
          <p:spPr bwMode="auto">
            <a:xfrm flipV="1">
              <a:off x="623" y="2228"/>
              <a:ext cx="1743" cy="942"/>
            </a:xfrm>
            <a:prstGeom prst="line">
              <a:avLst/>
            </a:prstGeom>
            <a:noFill/>
            <a:ln w="9525" algn="ctr">
              <a:noFill/>
              <a:round/>
              <a:headEnd/>
              <a:tailEnd/>
            </a:ln>
          </p:spPr>
        </p:cxnSp>
        <p:sp>
          <p:nvSpPr>
            <p:cNvPr id="87" name="Freeform 86"/>
            <p:cNvSpPr>
              <a:spLocks noChangeArrowheads="1"/>
            </p:cNvSpPr>
            <p:nvPr/>
          </p:nvSpPr>
          <p:spPr bwMode="auto">
            <a:xfrm rot="-5400000">
              <a:off x="-250" y="2748"/>
              <a:ext cx="540" cy="1081"/>
            </a:xfrm>
            <a:custGeom>
              <a:avLst/>
              <a:gdLst>
                <a:gd name="T0" fmla="*/ 0 w 750693"/>
                <a:gd name="T1" fmla="*/ 540001 h 1201227"/>
                <a:gd name="T2" fmla="*/ 138762 w 750693"/>
                <a:gd name="T3" fmla="*/ 0 h 1201227"/>
                <a:gd name="T4" fmla="*/ 165975 w 750693"/>
                <a:gd name="T5" fmla="*/ 1875284 h 1201227"/>
                <a:gd name="T6" fmla="*/ 12943 w 750693"/>
                <a:gd name="T7" fmla="*/ 1315561 h 1201227"/>
                <a:gd name="T8" fmla="*/ 0 w 750693"/>
                <a:gd name="T9" fmla="*/ 540001 h 1201227"/>
                <a:gd name="T10" fmla="*/ 0 60000 65536"/>
                <a:gd name="T11" fmla="*/ 0 60000 65536"/>
                <a:gd name="T12" fmla="*/ 0 60000 65536"/>
                <a:gd name="T13" fmla="*/ 0 60000 65536"/>
                <a:gd name="T14" fmla="*/ 0 60000 65536"/>
                <a:gd name="T15" fmla="*/ 0 w 750693"/>
                <a:gd name="T16" fmla="*/ 0 h 1201227"/>
                <a:gd name="T17" fmla="*/ 750693 w 750693"/>
                <a:gd name="T18" fmla="*/ 1201227 h 1201227"/>
              </a:gdLst>
              <a:ahLst/>
              <a:cxnLst>
                <a:cxn ang="T10">
                  <a:pos x="T0" y="T1"/>
                </a:cxn>
                <a:cxn ang="T11">
                  <a:pos x="T2" y="T3"/>
                </a:cxn>
                <a:cxn ang="T12">
                  <a:pos x="T4" y="T5"/>
                </a:cxn>
                <a:cxn ang="T13">
                  <a:pos x="T6" y="T7"/>
                </a:cxn>
                <a:cxn ang="T14">
                  <a:pos x="T8" y="T9"/>
                </a:cxn>
              </a:cxnLst>
              <a:rect l="T15" t="T16" r="T17" b="T18"/>
              <a:pathLst>
                <a:path w="750693" h="1201227">
                  <a:moveTo>
                    <a:pt x="0" y="345901"/>
                  </a:moveTo>
                  <a:lnTo>
                    <a:pt x="174153" y="0"/>
                  </a:lnTo>
                  <a:cubicBezTo>
                    <a:pt x="750693" y="300616"/>
                    <a:pt x="646695" y="968457"/>
                    <a:pt x="208305" y="1201227"/>
                  </a:cubicBezTo>
                  <a:lnTo>
                    <a:pt x="16244" y="842693"/>
                  </a:lnTo>
                  <a:cubicBezTo>
                    <a:pt x="189671" y="693983"/>
                    <a:pt x="143281" y="474038"/>
                    <a:pt x="0" y="345901"/>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11" name="Freeform 110"/>
            <p:cNvSpPr>
              <a:spLocks noChangeArrowheads="1"/>
            </p:cNvSpPr>
            <p:nvPr/>
          </p:nvSpPr>
          <p:spPr bwMode="auto">
            <a:xfrm rot="16200000" flipH="1">
              <a:off x="-255" y="3817"/>
              <a:ext cx="542" cy="1082"/>
            </a:xfrm>
            <a:custGeom>
              <a:avLst/>
              <a:gdLst>
                <a:gd name="T0" fmla="*/ 0 w 758602"/>
                <a:gd name="T1" fmla="*/ 562258 h 1170144"/>
                <a:gd name="T2" fmla="*/ 141990 w 758602"/>
                <a:gd name="T3" fmla="*/ 0 h 1170144"/>
                <a:gd name="T4" fmla="*/ 160922 w 758602"/>
                <a:gd name="T5" fmla="*/ 1983080 h 1170144"/>
                <a:gd name="T6" fmla="*/ 9759 w 758602"/>
                <a:gd name="T7" fmla="*/ 1391978 h 1170144"/>
                <a:gd name="T8" fmla="*/ 0 w 758602"/>
                <a:gd name="T9" fmla="*/ 562258 h 1170144"/>
                <a:gd name="T10" fmla="*/ 0 60000 65536"/>
                <a:gd name="T11" fmla="*/ 0 60000 65536"/>
                <a:gd name="T12" fmla="*/ 0 60000 65536"/>
                <a:gd name="T13" fmla="*/ 0 60000 65536"/>
                <a:gd name="T14" fmla="*/ 0 60000 65536"/>
                <a:gd name="T15" fmla="*/ 0 w 758602"/>
                <a:gd name="T16" fmla="*/ 0 h 1170144"/>
                <a:gd name="T17" fmla="*/ 758602 w 758602"/>
                <a:gd name="T18" fmla="*/ 1170144 h 1170144"/>
              </a:gdLst>
              <a:ahLst/>
              <a:cxnLst>
                <a:cxn ang="T10">
                  <a:pos x="T0" y="T1"/>
                </a:cxn>
                <a:cxn ang="T11">
                  <a:pos x="T2" y="T3"/>
                </a:cxn>
                <a:cxn ang="T12">
                  <a:pos x="T4" y="T5"/>
                </a:cxn>
                <a:cxn ang="T13">
                  <a:pos x="T6" y="T7"/>
                </a:cxn>
                <a:cxn ang="T14">
                  <a:pos x="T8" y="T9"/>
                </a:cxn>
              </a:cxnLst>
              <a:rect l="T15" t="T16" r="T17" b="T18"/>
              <a:pathLst>
                <a:path w="758602" h="1170144">
                  <a:moveTo>
                    <a:pt x="0" y="331768"/>
                  </a:moveTo>
                  <a:lnTo>
                    <a:pt x="181337" y="0"/>
                  </a:lnTo>
                  <a:cubicBezTo>
                    <a:pt x="758602" y="316811"/>
                    <a:pt x="649734" y="934961"/>
                    <a:pt x="205514" y="1170144"/>
                  </a:cubicBezTo>
                  <a:lnTo>
                    <a:pt x="12464" y="821356"/>
                  </a:lnTo>
                  <a:cubicBezTo>
                    <a:pt x="112205" y="742476"/>
                    <a:pt x="194502" y="511567"/>
                    <a:pt x="0" y="331768"/>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vert="eaVert"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8" name="Freeform 87"/>
            <p:cNvSpPr>
              <a:spLocks noChangeArrowheads="1"/>
            </p:cNvSpPr>
            <p:nvPr/>
          </p:nvSpPr>
          <p:spPr bwMode="auto">
            <a:xfrm flipH="1">
              <a:off x="-734" y="3467"/>
              <a:ext cx="494" cy="707"/>
            </a:xfrm>
            <a:custGeom>
              <a:avLst/>
              <a:gdLst>
                <a:gd name="T0" fmla="*/ 9176 w 630647"/>
                <a:gd name="T1" fmla="*/ 122416 h 928723"/>
                <a:gd name="T2" fmla="*/ 322279 w 630647"/>
                <a:gd name="T3" fmla="*/ 0 h 928723"/>
                <a:gd name="T4" fmla="*/ 316864 w 630647"/>
                <a:gd name="T5" fmla="*/ 723933 h 928723"/>
                <a:gd name="T6" fmla="*/ 0 w 630647"/>
                <a:gd name="T7" fmla="*/ 601376 h 928723"/>
                <a:gd name="T8" fmla="*/ 9176 w 630647"/>
                <a:gd name="T9" fmla="*/ 122416 h 928723"/>
                <a:gd name="T10" fmla="*/ 0 60000 65536"/>
                <a:gd name="T11" fmla="*/ 0 60000 65536"/>
                <a:gd name="T12" fmla="*/ 0 60000 65536"/>
                <a:gd name="T13" fmla="*/ 0 60000 65536"/>
                <a:gd name="T14" fmla="*/ 0 60000 65536"/>
                <a:gd name="T15" fmla="*/ 0 w 630647"/>
                <a:gd name="T16" fmla="*/ 0 h 928723"/>
                <a:gd name="T17" fmla="*/ 630647 w 630647"/>
                <a:gd name="T18" fmla="*/ 928723 h 928723"/>
              </a:gdLst>
              <a:ahLst/>
              <a:cxnLst>
                <a:cxn ang="T10">
                  <a:pos x="T0" y="T1"/>
                </a:cxn>
                <a:cxn ang="T11">
                  <a:pos x="T2" y="T3"/>
                </a:cxn>
                <a:cxn ang="T12">
                  <a:pos x="T4" y="T5"/>
                </a:cxn>
                <a:cxn ang="T13">
                  <a:pos x="T6" y="T7"/>
                </a:cxn>
                <a:cxn ang="T14">
                  <a:pos x="T8" y="T9"/>
                </a:cxn>
              </a:cxnLst>
              <a:rect l="T15" t="T16" r="T17" b="T18"/>
              <a:pathLst>
                <a:path w="630647" h="928723">
                  <a:moveTo>
                    <a:pt x="11010" y="157046"/>
                  </a:moveTo>
                  <a:lnTo>
                    <a:pt x="386682" y="0"/>
                  </a:lnTo>
                  <a:cubicBezTo>
                    <a:pt x="630647" y="439387"/>
                    <a:pt x="444631" y="800140"/>
                    <a:pt x="380184" y="928723"/>
                  </a:cubicBezTo>
                  <a:lnTo>
                    <a:pt x="0" y="771497"/>
                  </a:lnTo>
                  <a:cubicBezTo>
                    <a:pt x="122102" y="608104"/>
                    <a:pt x="179902" y="373243"/>
                    <a:pt x="11010" y="157046"/>
                  </a:cubicBez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6" name="Freeform 85"/>
            <p:cNvSpPr>
              <a:spLocks noChangeArrowheads="1"/>
            </p:cNvSpPr>
            <p:nvPr/>
          </p:nvSpPr>
          <p:spPr bwMode="auto">
            <a:xfrm>
              <a:off x="283" y="3433"/>
              <a:ext cx="469" cy="775"/>
            </a:xfrm>
            <a:custGeom>
              <a:avLst/>
              <a:gdLst>
                <a:gd name="T0" fmla="*/ 0 w 560398"/>
                <a:gd name="T1" fmla="*/ 729324 h 917479"/>
                <a:gd name="T2" fmla="*/ 12680 w 560398"/>
                <a:gd name="T3" fmla="*/ 140024 h 917479"/>
                <a:gd name="T4" fmla="*/ 333112 w 560398"/>
                <a:gd name="T5" fmla="*/ 0 h 917479"/>
                <a:gd name="T6" fmla="*/ 324798 w 560398"/>
                <a:gd name="T7" fmla="*/ 873331 h 917479"/>
                <a:gd name="T8" fmla="*/ 0 w 560398"/>
                <a:gd name="T9" fmla="*/ 729324 h 917479"/>
                <a:gd name="T10" fmla="*/ 0 60000 65536"/>
                <a:gd name="T11" fmla="*/ 0 60000 65536"/>
                <a:gd name="T12" fmla="*/ 0 60000 65536"/>
                <a:gd name="T13" fmla="*/ 0 60000 65536"/>
                <a:gd name="T14" fmla="*/ 0 60000 65536"/>
                <a:gd name="T15" fmla="*/ 0 w 560398"/>
                <a:gd name="T16" fmla="*/ 0 h 917479"/>
                <a:gd name="T17" fmla="*/ 560398 w 560398"/>
                <a:gd name="T18" fmla="*/ 917479 h 917479"/>
              </a:gdLst>
              <a:ahLst/>
              <a:cxnLst>
                <a:cxn ang="T10">
                  <a:pos x="T0" y="T1"/>
                </a:cxn>
                <a:cxn ang="T11">
                  <a:pos x="T2" y="T3"/>
                </a:cxn>
                <a:cxn ang="T12">
                  <a:pos x="T4" y="T5"/>
                </a:cxn>
                <a:cxn ang="T13">
                  <a:pos x="T6" y="T7"/>
                </a:cxn>
                <a:cxn ang="T14">
                  <a:pos x="T8" y="T9"/>
                </a:cxn>
              </a:cxnLst>
              <a:rect l="T15" t="T16" r="T17" b="T18"/>
              <a:pathLst>
                <a:path w="560398" h="917479">
                  <a:moveTo>
                    <a:pt x="0" y="766192"/>
                  </a:moveTo>
                  <a:cubicBezTo>
                    <a:pt x="179418" y="559829"/>
                    <a:pt x="167082" y="323348"/>
                    <a:pt x="13455" y="147103"/>
                  </a:cubicBezTo>
                  <a:lnTo>
                    <a:pt x="353480" y="0"/>
                  </a:lnTo>
                  <a:cubicBezTo>
                    <a:pt x="508441" y="182622"/>
                    <a:pt x="560398" y="653933"/>
                    <a:pt x="344658" y="917479"/>
                  </a:cubicBezTo>
                  <a:lnTo>
                    <a:pt x="0" y="766192"/>
                  </a:lnTo>
                  <a:close/>
                </a:path>
              </a:pathLst>
            </a:custGeom>
            <a:gradFill rotWithShape="1">
              <a:gsLst>
                <a:gs pos="0">
                  <a:srgbClr val="000000"/>
                </a:gs>
                <a:gs pos="100000">
                  <a:srgbClr val="FFFFFF"/>
                </a:gs>
              </a:gsLst>
              <a:lin ang="0" scaled="1"/>
            </a:gradFill>
            <a:ln w="9525" algn="ctr">
              <a:solidFill>
                <a:srgbClr val="D9D9D9"/>
              </a:solidFill>
              <a:round/>
              <a:headEnd/>
              <a:tailEnd/>
            </a:ln>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 name="Text Box 64"/>
            <p:cNvSpPr txBox="1">
              <a:spLocks noChangeArrowheads="1"/>
            </p:cNvSpPr>
            <p:nvPr/>
          </p:nvSpPr>
          <p:spPr bwMode="auto">
            <a:xfrm rot="5400000">
              <a:off x="1077" y="3500"/>
              <a:ext cx="410" cy="1048"/>
            </a:xfrm>
            <a:prstGeom prst="rect">
              <a:avLst/>
            </a:prstGeom>
            <a:noFill/>
            <a:ln w="9525">
              <a:noFill/>
              <a:miter lim="800000"/>
              <a:headEnd/>
              <a:tailEnd/>
            </a:ln>
          </p:spPr>
          <p:txBody>
            <a:bodyPr rot="10800000" vert="eaVert" wrap="none" anchor="ctr"/>
            <a:lstStyle/>
            <a:p>
              <a:pPr eaLnBrk="0" hangingPunct="0">
                <a:lnSpc>
                  <a:spcPct val="115000"/>
                </a:lnSpc>
                <a:spcBef>
                  <a:spcPct val="0"/>
                </a:spcBef>
                <a:buSzPct val="115000"/>
                <a:defRPr/>
              </a:pPr>
              <a:endParaRPr lang="en-US" sz="2000">
                <a:solidFill>
                  <a:srgbClr val="FFFFFF"/>
                </a:solidFill>
                <a:effectLst>
                  <a:outerShdw blurRad="38100" dist="38100" dir="2700000" algn="tl">
                    <a:srgbClr val="C0C0C0"/>
                  </a:outerShdw>
                </a:effectLst>
                <a:cs typeface="Arial" charset="0"/>
              </a:endParaRPr>
            </a:p>
          </p:txBody>
        </p:sp>
        <p:sp>
          <p:nvSpPr>
            <p:cNvPr id="85" name="Freeform 84"/>
            <p:cNvSpPr/>
            <p:nvPr/>
          </p:nvSpPr>
          <p:spPr bwMode="auto">
            <a:xfrm>
              <a:off x="-2544" y="2577"/>
              <a:ext cx="5087" cy="1617"/>
            </a:xfrm>
            <a:custGeom>
              <a:avLst/>
              <a:gdLst>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08037"/>
                <a:gd name="connsiteX1" fmla="*/ 5830645 w 5830645"/>
                <a:gd name="connsiteY1" fmla="*/ 0 h 1108037"/>
                <a:gd name="connsiteX2" fmla="*/ 3195021 w 5830645"/>
                <a:gd name="connsiteY2" fmla="*/ 1108037 h 1108037"/>
                <a:gd name="connsiteX3" fmla="*/ 2710927 w 5830645"/>
                <a:gd name="connsiteY3" fmla="*/ 1108037 h 1108037"/>
                <a:gd name="connsiteX4" fmla="*/ 0 w 5830645"/>
                <a:gd name="connsiteY4" fmla="*/ 0 h 1108037"/>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0 w 5830645"/>
                <a:gd name="connsiteY4" fmla="*/ 0 h 1177048"/>
                <a:gd name="connsiteX0" fmla="*/ 0 w 5830645"/>
                <a:gd name="connsiteY0" fmla="*/ 0 h 1177048"/>
                <a:gd name="connsiteX1" fmla="*/ 5830645 w 5830645"/>
                <a:gd name="connsiteY1" fmla="*/ 0 h 1177048"/>
                <a:gd name="connsiteX2" fmla="*/ 3195021 w 5830645"/>
                <a:gd name="connsiteY2" fmla="*/ 1108037 h 1177048"/>
                <a:gd name="connsiteX3" fmla="*/ 2710927 w 5830645"/>
                <a:gd name="connsiteY3" fmla="*/ 1177048 h 1177048"/>
                <a:gd name="connsiteX4" fmla="*/ 2705515 w 5830645"/>
                <a:gd name="connsiteY4" fmla="*/ 1111893 h 1177048"/>
                <a:gd name="connsiteX5" fmla="*/ 0 w 5830645"/>
                <a:gd name="connsiteY5" fmla="*/ 0 h 1177048"/>
                <a:gd name="connsiteX0" fmla="*/ 0 w 5830645"/>
                <a:gd name="connsiteY0" fmla="*/ 0 h 1296566"/>
                <a:gd name="connsiteX1" fmla="*/ 5830645 w 5830645"/>
                <a:gd name="connsiteY1" fmla="*/ 0 h 1296566"/>
                <a:gd name="connsiteX2" fmla="*/ 3195021 w 5830645"/>
                <a:gd name="connsiteY2" fmla="*/ 1108037 h 1296566"/>
                <a:gd name="connsiteX3" fmla="*/ 2705515 w 5830645"/>
                <a:gd name="connsiteY3" fmla="*/ 1111893 h 1296566"/>
                <a:gd name="connsiteX4" fmla="*/ 0 w 5830645"/>
                <a:gd name="connsiteY4" fmla="*/ 0 h 1296566"/>
                <a:gd name="connsiteX0" fmla="*/ 0 w 5830645"/>
                <a:gd name="connsiteY0" fmla="*/ 0 h 1293352"/>
                <a:gd name="connsiteX1" fmla="*/ 5830645 w 5830645"/>
                <a:gd name="connsiteY1" fmla="*/ 0 h 1293352"/>
                <a:gd name="connsiteX2" fmla="*/ 3195021 w 5830645"/>
                <a:gd name="connsiteY2" fmla="*/ 1108037 h 1293352"/>
                <a:gd name="connsiteX3" fmla="*/ 2705515 w 5830645"/>
                <a:gd name="connsiteY3" fmla="*/ 1111893 h 1293352"/>
                <a:gd name="connsiteX4" fmla="*/ 0 w 5830645"/>
                <a:gd name="connsiteY4" fmla="*/ 0 h 1293352"/>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11670 h 1111893"/>
                <a:gd name="connsiteX5" fmla="*/ 0 w 5830645"/>
                <a:gd name="connsiteY5" fmla="*/ 0 h 1111893"/>
                <a:gd name="connsiteX0" fmla="*/ 520768 w 6351413"/>
                <a:gd name="connsiteY0" fmla="*/ 0 h 1296985"/>
                <a:gd name="connsiteX1" fmla="*/ 6351413 w 6351413"/>
                <a:gd name="connsiteY1" fmla="*/ 0 h 1296985"/>
                <a:gd name="connsiteX2" fmla="*/ 3715789 w 6351413"/>
                <a:gd name="connsiteY2" fmla="*/ 1108037 h 1296985"/>
                <a:gd name="connsiteX3" fmla="*/ 3226283 w 6351413"/>
                <a:gd name="connsiteY3" fmla="*/ 1111893 h 1296985"/>
                <a:gd name="connsiteX4" fmla="*/ 3226805 w 6351413"/>
                <a:gd name="connsiteY4" fmla="*/ 1111670 h 1296985"/>
                <a:gd name="connsiteX5" fmla="*/ 520768 w 6351413"/>
                <a:gd name="connsiteY5" fmla="*/ 0 h 1296985"/>
                <a:gd name="connsiteX0" fmla="*/ 0 w 5830645"/>
                <a:gd name="connsiteY0" fmla="*/ 0 h 1296985"/>
                <a:gd name="connsiteX1" fmla="*/ 5830645 w 5830645"/>
                <a:gd name="connsiteY1" fmla="*/ 0 h 1296985"/>
                <a:gd name="connsiteX2" fmla="*/ 3195021 w 5830645"/>
                <a:gd name="connsiteY2" fmla="*/ 1108037 h 1296985"/>
                <a:gd name="connsiteX3" fmla="*/ 2705515 w 5830645"/>
                <a:gd name="connsiteY3" fmla="*/ 1111893 h 1296985"/>
                <a:gd name="connsiteX4" fmla="*/ 2706037 w 5830645"/>
                <a:gd name="connsiteY4" fmla="*/ 1111670 h 1296985"/>
                <a:gd name="connsiteX5" fmla="*/ 0 w 5830645"/>
                <a:gd name="connsiteY5" fmla="*/ 0 h 1296985"/>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112498"/>
                <a:gd name="connsiteX1" fmla="*/ 5830645 w 5830645"/>
                <a:gd name="connsiteY1" fmla="*/ 0 h 1112498"/>
                <a:gd name="connsiteX2" fmla="*/ 3195021 w 5830645"/>
                <a:gd name="connsiteY2" fmla="*/ 1108037 h 1112498"/>
                <a:gd name="connsiteX3" fmla="*/ 2705515 w 5830645"/>
                <a:gd name="connsiteY3" fmla="*/ 1111893 h 1112498"/>
                <a:gd name="connsiteX4" fmla="*/ 2706037 w 5830645"/>
                <a:gd name="connsiteY4" fmla="*/ 1111670 h 1112498"/>
                <a:gd name="connsiteX5" fmla="*/ 0 w 5830645"/>
                <a:gd name="connsiteY5" fmla="*/ 0 h 1112498"/>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706037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0 w 5830645"/>
                <a:gd name="connsiteY0" fmla="*/ 0 h 1534491"/>
                <a:gd name="connsiteX1" fmla="*/ 5830645 w 5830645"/>
                <a:gd name="connsiteY1" fmla="*/ 0 h 1534491"/>
                <a:gd name="connsiteX2" fmla="*/ 3195021 w 5830645"/>
                <a:gd name="connsiteY2" fmla="*/ 1108037 h 1534491"/>
                <a:gd name="connsiteX3" fmla="*/ 2705515 w 5830645"/>
                <a:gd name="connsiteY3" fmla="*/ 1111893 h 1534491"/>
                <a:gd name="connsiteX4" fmla="*/ 2421029 w 5830645"/>
                <a:gd name="connsiteY4" fmla="*/ 1111670 h 1534491"/>
                <a:gd name="connsiteX5" fmla="*/ 0 w 5830645"/>
                <a:gd name="connsiteY5" fmla="*/ 0 h 1534491"/>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706037 w 5830645"/>
                <a:gd name="connsiteY4" fmla="*/ 1107711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2456656 w 5830645"/>
                <a:gd name="connsiteY5" fmla="*/ 996875 h 1111893"/>
                <a:gd name="connsiteX6" fmla="*/ 0 w 5830645"/>
                <a:gd name="connsiteY6"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456656 w 5830645"/>
                <a:gd name="connsiteY4" fmla="*/ 1007959 h 1111893"/>
                <a:gd name="connsiteX5" fmla="*/ 0 w 5830645"/>
                <a:gd name="connsiteY5" fmla="*/ 0 h 1111893"/>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0 w 5830645"/>
                <a:gd name="connsiteY0" fmla="*/ 0 h 1179755"/>
                <a:gd name="connsiteX1" fmla="*/ 5830645 w 5830645"/>
                <a:gd name="connsiteY1" fmla="*/ 0 h 1179755"/>
                <a:gd name="connsiteX2" fmla="*/ 3195021 w 5830645"/>
                <a:gd name="connsiteY2" fmla="*/ 1108037 h 1179755"/>
                <a:gd name="connsiteX3" fmla="*/ 2705515 w 5830645"/>
                <a:gd name="connsiteY3" fmla="*/ 1111893 h 1179755"/>
                <a:gd name="connsiteX4" fmla="*/ 2700496 w 5830645"/>
                <a:gd name="connsiteY4" fmla="*/ 1179755 h 1179755"/>
                <a:gd name="connsiteX5" fmla="*/ 0 w 5830645"/>
                <a:gd name="connsiteY5" fmla="*/ 0 h 1179755"/>
                <a:gd name="connsiteX0" fmla="*/ 520855 w 6351500"/>
                <a:gd name="connsiteY0" fmla="*/ 0 h 1111893"/>
                <a:gd name="connsiteX1" fmla="*/ 6351500 w 6351500"/>
                <a:gd name="connsiteY1" fmla="*/ 0 h 1111893"/>
                <a:gd name="connsiteX2" fmla="*/ 3715876 w 6351500"/>
                <a:gd name="connsiteY2" fmla="*/ 1108037 h 1111893"/>
                <a:gd name="connsiteX3" fmla="*/ 3226370 w 6351500"/>
                <a:gd name="connsiteY3" fmla="*/ 1111893 h 1111893"/>
                <a:gd name="connsiteX4" fmla="*/ 520855 w 6351500"/>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0 w 5830645"/>
                <a:gd name="connsiteY4" fmla="*/ 0 h 1111893"/>
                <a:gd name="connsiteX0" fmla="*/ 0 w 5830645"/>
                <a:gd name="connsiteY0" fmla="*/ 0 h 1111893"/>
                <a:gd name="connsiteX1" fmla="*/ 5830645 w 5830645"/>
                <a:gd name="connsiteY1" fmla="*/ 0 h 1111893"/>
                <a:gd name="connsiteX2" fmla="*/ 3195021 w 5830645"/>
                <a:gd name="connsiteY2" fmla="*/ 1108037 h 1111893"/>
                <a:gd name="connsiteX3" fmla="*/ 2705515 w 5830645"/>
                <a:gd name="connsiteY3" fmla="*/ 1111893 h 1111893"/>
                <a:gd name="connsiteX4" fmla="*/ 2670868 w 5830645"/>
                <a:gd name="connsiteY4" fmla="*/ 1103448 h 1111893"/>
                <a:gd name="connsiteX5" fmla="*/ 0 w 5830645"/>
                <a:gd name="connsiteY5" fmla="*/ 0 h 1111893"/>
                <a:gd name="connsiteX0" fmla="*/ 0 w 5830645"/>
                <a:gd name="connsiteY0" fmla="*/ 0 h 1176602"/>
                <a:gd name="connsiteX1" fmla="*/ 5830645 w 5830645"/>
                <a:gd name="connsiteY1" fmla="*/ 0 h 1176602"/>
                <a:gd name="connsiteX2" fmla="*/ 3195021 w 5830645"/>
                <a:gd name="connsiteY2" fmla="*/ 1108037 h 1176602"/>
                <a:gd name="connsiteX3" fmla="*/ 2705515 w 5830645"/>
                <a:gd name="connsiteY3" fmla="*/ 1111893 h 1176602"/>
                <a:gd name="connsiteX4" fmla="*/ 2670868 w 5830645"/>
                <a:gd name="connsiteY4" fmla="*/ 1103448 h 1176602"/>
                <a:gd name="connsiteX5" fmla="*/ 0 w 5830645"/>
                <a:gd name="connsiteY5" fmla="*/ 0 h 1176602"/>
                <a:gd name="connsiteX0" fmla="*/ 0 w 5830645"/>
                <a:gd name="connsiteY0" fmla="*/ 0 h 1289487"/>
                <a:gd name="connsiteX1" fmla="*/ 5830645 w 5830645"/>
                <a:gd name="connsiteY1" fmla="*/ 0 h 1289487"/>
                <a:gd name="connsiteX2" fmla="*/ 3195021 w 5830645"/>
                <a:gd name="connsiteY2" fmla="*/ 1108037 h 1289487"/>
                <a:gd name="connsiteX3" fmla="*/ 2705515 w 5830645"/>
                <a:gd name="connsiteY3" fmla="*/ 1111893 h 1289487"/>
                <a:gd name="connsiteX4" fmla="*/ 2856306 w 5830645"/>
                <a:gd name="connsiteY4" fmla="*/ 949982 h 1289487"/>
                <a:gd name="connsiteX5" fmla="*/ 2670868 w 5830645"/>
                <a:gd name="connsiteY5" fmla="*/ 1103448 h 1289487"/>
                <a:gd name="connsiteX6" fmla="*/ 0 w 5830645"/>
                <a:gd name="connsiteY6" fmla="*/ 0 h 1289487"/>
                <a:gd name="connsiteX0" fmla="*/ 0 w 5830645"/>
                <a:gd name="connsiteY0" fmla="*/ 0 h 1288763"/>
                <a:gd name="connsiteX1" fmla="*/ 5830645 w 5830645"/>
                <a:gd name="connsiteY1" fmla="*/ 0 h 1288763"/>
                <a:gd name="connsiteX2" fmla="*/ 3195021 w 5830645"/>
                <a:gd name="connsiteY2" fmla="*/ 1108037 h 1288763"/>
                <a:gd name="connsiteX3" fmla="*/ 2705515 w 5830645"/>
                <a:gd name="connsiteY3" fmla="*/ 1111893 h 1288763"/>
                <a:gd name="connsiteX4" fmla="*/ 2670868 w 5830645"/>
                <a:gd name="connsiteY4" fmla="*/ 1103448 h 1288763"/>
                <a:gd name="connsiteX5" fmla="*/ 0 w 5830645"/>
                <a:gd name="connsiteY5" fmla="*/ 0 h 1288763"/>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877"/>
                <a:gd name="connsiteX1" fmla="*/ 5830645 w 5830645"/>
                <a:gd name="connsiteY1" fmla="*/ 0 h 1387877"/>
                <a:gd name="connsiteX2" fmla="*/ 3195021 w 5830645"/>
                <a:gd name="connsiteY2" fmla="*/ 1108037 h 1387877"/>
                <a:gd name="connsiteX3" fmla="*/ 2705515 w 5830645"/>
                <a:gd name="connsiteY3" fmla="*/ 1111893 h 1387877"/>
                <a:gd name="connsiteX4" fmla="*/ 2670868 w 5830645"/>
                <a:gd name="connsiteY4" fmla="*/ 1202562 h 1387877"/>
                <a:gd name="connsiteX5" fmla="*/ 0 w 5830645"/>
                <a:gd name="connsiteY5" fmla="*/ 0 h 1387877"/>
                <a:gd name="connsiteX0" fmla="*/ 0 w 5830645"/>
                <a:gd name="connsiteY0" fmla="*/ 0 h 1387235"/>
                <a:gd name="connsiteX1" fmla="*/ 5830645 w 5830645"/>
                <a:gd name="connsiteY1" fmla="*/ 0 h 1387235"/>
                <a:gd name="connsiteX2" fmla="*/ 3195021 w 5830645"/>
                <a:gd name="connsiteY2" fmla="*/ 1108037 h 1387235"/>
                <a:gd name="connsiteX3" fmla="*/ 2670868 w 5830645"/>
                <a:gd name="connsiteY3" fmla="*/ 1202562 h 1387235"/>
                <a:gd name="connsiteX4" fmla="*/ 0 w 5830645"/>
                <a:gd name="connsiteY4" fmla="*/ 0 h 1387235"/>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0 w 5830645"/>
                <a:gd name="connsiteY4" fmla="*/ 0 h 1316897"/>
                <a:gd name="connsiteX0" fmla="*/ 0 w 5830645"/>
                <a:gd name="connsiteY0" fmla="*/ 0 h 1316897"/>
                <a:gd name="connsiteX1" fmla="*/ 5830645 w 5830645"/>
                <a:gd name="connsiteY1" fmla="*/ 0 h 1316897"/>
                <a:gd name="connsiteX2" fmla="*/ 3195021 w 5830645"/>
                <a:gd name="connsiteY2" fmla="*/ 1108037 h 1316897"/>
                <a:gd name="connsiteX3" fmla="*/ 2670868 w 5830645"/>
                <a:gd name="connsiteY3" fmla="*/ 1132224 h 1316897"/>
                <a:gd name="connsiteX4" fmla="*/ 2670868 w 5830645"/>
                <a:gd name="connsiteY4" fmla="*/ 1129025 h 1316897"/>
                <a:gd name="connsiteX5" fmla="*/ 0 w 5830645"/>
                <a:gd name="connsiteY5" fmla="*/ 0 h 131689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2670868 w 5830645"/>
                <a:gd name="connsiteY5" fmla="*/ 1129025 h 1297807"/>
                <a:gd name="connsiteX6" fmla="*/ 0 w 5830645"/>
                <a:gd name="connsiteY6"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2670868 w 5830645"/>
                <a:gd name="connsiteY4" fmla="*/ 1132224 h 1297807"/>
                <a:gd name="connsiteX5" fmla="*/ 0 w 5830645"/>
                <a:gd name="connsiteY5" fmla="*/ 0 h 1297807"/>
                <a:gd name="connsiteX0" fmla="*/ 522367 w 6353012"/>
                <a:gd name="connsiteY0" fmla="*/ 0 h 1323290"/>
                <a:gd name="connsiteX1" fmla="*/ 6353012 w 6353012"/>
                <a:gd name="connsiteY1" fmla="*/ 0 h 1323290"/>
                <a:gd name="connsiteX2" fmla="*/ 3717388 w 6353012"/>
                <a:gd name="connsiteY2" fmla="*/ 1108037 h 1323290"/>
                <a:gd name="connsiteX3" fmla="*/ 3218813 w 6353012"/>
                <a:gd name="connsiteY3" fmla="*/ 1138617 h 1323290"/>
                <a:gd name="connsiteX4" fmla="*/ 522367 w 6353012"/>
                <a:gd name="connsiteY4" fmla="*/ 0 h 1323290"/>
                <a:gd name="connsiteX0" fmla="*/ 0 w 5830645"/>
                <a:gd name="connsiteY0" fmla="*/ 0 h 1323290"/>
                <a:gd name="connsiteX1" fmla="*/ 5830645 w 5830645"/>
                <a:gd name="connsiteY1" fmla="*/ 0 h 1323290"/>
                <a:gd name="connsiteX2" fmla="*/ 3195021 w 5830645"/>
                <a:gd name="connsiteY2" fmla="*/ 1108037 h 1323290"/>
                <a:gd name="connsiteX3" fmla="*/ 2696446 w 5830645"/>
                <a:gd name="connsiteY3" fmla="*/ 1138617 h 1323290"/>
                <a:gd name="connsiteX4" fmla="*/ 0 w 5830645"/>
                <a:gd name="connsiteY4" fmla="*/ 0 h 1323290"/>
                <a:gd name="connsiteX0" fmla="*/ 0 w 5830645"/>
                <a:gd name="connsiteY0" fmla="*/ 0 h 1297807"/>
                <a:gd name="connsiteX1" fmla="*/ 5830645 w 5830645"/>
                <a:gd name="connsiteY1" fmla="*/ 0 h 1297807"/>
                <a:gd name="connsiteX2" fmla="*/ 3195021 w 5830645"/>
                <a:gd name="connsiteY2" fmla="*/ 1108037 h 1297807"/>
                <a:gd name="connsiteX3" fmla="*/ 2696446 w 5830645"/>
                <a:gd name="connsiteY3" fmla="*/ 1138617 h 1297807"/>
                <a:gd name="connsiteX4" fmla="*/ 0 w 5830645"/>
                <a:gd name="connsiteY4" fmla="*/ 0 h 129780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138617"/>
                <a:gd name="connsiteX1" fmla="*/ 5830645 w 5830645"/>
                <a:gd name="connsiteY1" fmla="*/ 0 h 1138617"/>
                <a:gd name="connsiteX2" fmla="*/ 3195021 w 5830645"/>
                <a:gd name="connsiteY2" fmla="*/ 1108037 h 1138617"/>
                <a:gd name="connsiteX3" fmla="*/ 2696446 w 5830645"/>
                <a:gd name="connsiteY3" fmla="*/ 1138617 h 1138617"/>
                <a:gd name="connsiteX4" fmla="*/ 0 w 5830645"/>
                <a:gd name="connsiteY4" fmla="*/ 0 h 1138617"/>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965374"/>
                <a:gd name="connsiteX1" fmla="*/ 5830645 w 5830645"/>
                <a:gd name="connsiteY1" fmla="*/ 0 h 1965374"/>
                <a:gd name="connsiteX2" fmla="*/ 3195021 w 5830645"/>
                <a:gd name="connsiteY2" fmla="*/ 1108037 h 1965374"/>
                <a:gd name="connsiteX3" fmla="*/ 2696446 w 5830645"/>
                <a:gd name="connsiteY3" fmla="*/ 1138617 h 1965374"/>
                <a:gd name="connsiteX4" fmla="*/ 0 w 5830645"/>
                <a:gd name="connsiteY4" fmla="*/ 0 h 1965374"/>
                <a:gd name="connsiteX0" fmla="*/ 0 w 5830645"/>
                <a:gd name="connsiteY0" fmla="*/ 0 h 1786493"/>
                <a:gd name="connsiteX1" fmla="*/ 5830645 w 5830645"/>
                <a:gd name="connsiteY1" fmla="*/ 0 h 1786493"/>
                <a:gd name="connsiteX2" fmla="*/ 3195021 w 5830645"/>
                <a:gd name="connsiteY2" fmla="*/ 1108037 h 1786493"/>
                <a:gd name="connsiteX3" fmla="*/ 2696446 w 5830645"/>
                <a:gd name="connsiteY3" fmla="*/ 1138617 h 1786493"/>
                <a:gd name="connsiteX4" fmla="*/ 0 w 5830645"/>
                <a:gd name="connsiteY4" fmla="*/ 0 h 1786493"/>
                <a:gd name="connsiteX0" fmla="*/ 0 w 5830645"/>
                <a:gd name="connsiteY0" fmla="*/ 0 h 1607242"/>
                <a:gd name="connsiteX1" fmla="*/ 5830645 w 5830645"/>
                <a:gd name="connsiteY1" fmla="*/ 0 h 1607242"/>
                <a:gd name="connsiteX2" fmla="*/ 3195021 w 5830645"/>
                <a:gd name="connsiteY2" fmla="*/ 1108037 h 1607242"/>
                <a:gd name="connsiteX3" fmla="*/ 2959624 w 5830645"/>
                <a:gd name="connsiteY3" fmla="*/ 1602145 h 1607242"/>
                <a:gd name="connsiteX4" fmla="*/ 2696446 w 5830645"/>
                <a:gd name="connsiteY4" fmla="*/ 1138617 h 1607242"/>
                <a:gd name="connsiteX5" fmla="*/ 0 w 5830645"/>
                <a:gd name="connsiteY5" fmla="*/ 0 h 1607242"/>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602145 h 1861876"/>
                <a:gd name="connsiteX4" fmla="*/ 2959624 w 5830645"/>
                <a:gd name="connsiteY4" fmla="*/ 1861876 h 1861876"/>
                <a:gd name="connsiteX5" fmla="*/ 2696446 w 5830645"/>
                <a:gd name="connsiteY5" fmla="*/ 1138617 h 1861876"/>
                <a:gd name="connsiteX6" fmla="*/ 0 w 5830645"/>
                <a:gd name="connsiteY6"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61876"/>
                <a:gd name="connsiteX1" fmla="*/ 5830645 w 5830645"/>
                <a:gd name="connsiteY1" fmla="*/ 0 h 1861876"/>
                <a:gd name="connsiteX2" fmla="*/ 3195021 w 5830645"/>
                <a:gd name="connsiteY2" fmla="*/ 1108037 h 1861876"/>
                <a:gd name="connsiteX3" fmla="*/ 2959624 w 5830645"/>
                <a:gd name="connsiteY3" fmla="*/ 1861876 h 1861876"/>
                <a:gd name="connsiteX4" fmla="*/ 2696446 w 5830645"/>
                <a:gd name="connsiteY4" fmla="*/ 1138617 h 1861876"/>
                <a:gd name="connsiteX5" fmla="*/ 0 w 5830645"/>
                <a:gd name="connsiteY5" fmla="*/ 0 h 1861876"/>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898142"/>
                <a:gd name="connsiteX1" fmla="*/ 5830645 w 5830645"/>
                <a:gd name="connsiteY1" fmla="*/ 0 h 1898142"/>
                <a:gd name="connsiteX2" fmla="*/ 3195021 w 5830645"/>
                <a:gd name="connsiteY2" fmla="*/ 1108037 h 1898142"/>
                <a:gd name="connsiteX3" fmla="*/ 2959624 w 5830645"/>
                <a:gd name="connsiteY3" fmla="*/ 1861876 h 1898142"/>
                <a:gd name="connsiteX4" fmla="*/ 2696446 w 5830645"/>
                <a:gd name="connsiteY4" fmla="*/ 1138617 h 1898142"/>
                <a:gd name="connsiteX5" fmla="*/ 0 w 5830645"/>
                <a:gd name="connsiteY5" fmla="*/ 0 h 1898142"/>
                <a:gd name="connsiteX0" fmla="*/ 0 w 5830645"/>
                <a:gd name="connsiteY0" fmla="*/ 0 h 1987516"/>
                <a:gd name="connsiteX1" fmla="*/ 5830645 w 5830645"/>
                <a:gd name="connsiteY1" fmla="*/ 0 h 1987516"/>
                <a:gd name="connsiteX2" fmla="*/ 3195021 w 5830645"/>
                <a:gd name="connsiteY2" fmla="*/ 1108037 h 1987516"/>
                <a:gd name="connsiteX3" fmla="*/ 2959624 w 5830645"/>
                <a:gd name="connsiteY3" fmla="*/ 1861876 h 1987516"/>
                <a:gd name="connsiteX4" fmla="*/ 2779009 w 5830645"/>
                <a:gd name="connsiteY4" fmla="*/ 1511803 h 1987516"/>
                <a:gd name="connsiteX5" fmla="*/ 2696446 w 5830645"/>
                <a:gd name="connsiteY5" fmla="*/ 1138617 h 1987516"/>
                <a:gd name="connsiteX6" fmla="*/ 0 w 5830645"/>
                <a:gd name="connsiteY6" fmla="*/ 0 h 1987516"/>
                <a:gd name="connsiteX0" fmla="*/ 0 w 5830645"/>
                <a:gd name="connsiteY0" fmla="*/ 0 h 1866973"/>
                <a:gd name="connsiteX1" fmla="*/ 5830645 w 5830645"/>
                <a:gd name="connsiteY1" fmla="*/ 0 h 1866973"/>
                <a:gd name="connsiteX2" fmla="*/ 3195021 w 5830645"/>
                <a:gd name="connsiteY2" fmla="*/ 1108037 h 1866973"/>
                <a:gd name="connsiteX3" fmla="*/ 2959624 w 5830645"/>
                <a:gd name="connsiteY3" fmla="*/ 1861876 h 1866973"/>
                <a:gd name="connsiteX4" fmla="*/ 2696446 w 5830645"/>
                <a:gd name="connsiteY4" fmla="*/ 1138617 h 1866973"/>
                <a:gd name="connsiteX5" fmla="*/ 0 w 5830645"/>
                <a:gd name="connsiteY5" fmla="*/ 0 h 1866973"/>
                <a:gd name="connsiteX0" fmla="*/ 0 w 5830645"/>
                <a:gd name="connsiteY0" fmla="*/ 0 h 1619156"/>
                <a:gd name="connsiteX1" fmla="*/ 5830645 w 5830645"/>
                <a:gd name="connsiteY1" fmla="*/ 0 h 1619156"/>
                <a:gd name="connsiteX2" fmla="*/ 3195021 w 5830645"/>
                <a:gd name="connsiteY2" fmla="*/ 1108037 h 1619156"/>
                <a:gd name="connsiteX3" fmla="*/ 2677289 w 5830645"/>
                <a:gd name="connsiteY3" fmla="*/ 1614059 h 1619156"/>
                <a:gd name="connsiteX4" fmla="*/ 2696446 w 5830645"/>
                <a:gd name="connsiteY4" fmla="*/ 1138617 h 1619156"/>
                <a:gd name="connsiteX5" fmla="*/ 0 w 5830645"/>
                <a:gd name="connsiteY5" fmla="*/ 0 h 1619156"/>
                <a:gd name="connsiteX0" fmla="*/ 0 w 5830645"/>
                <a:gd name="connsiteY0" fmla="*/ 0 h 1873360"/>
                <a:gd name="connsiteX1" fmla="*/ 5830645 w 5830645"/>
                <a:gd name="connsiteY1" fmla="*/ 0 h 1873360"/>
                <a:gd name="connsiteX2" fmla="*/ 3195021 w 5830645"/>
                <a:gd name="connsiteY2" fmla="*/ 1108037 h 1873360"/>
                <a:gd name="connsiteX3" fmla="*/ 2677289 w 5830645"/>
                <a:gd name="connsiteY3" fmla="*/ 1614059 h 1873360"/>
                <a:gd name="connsiteX4" fmla="*/ 2970912 w 5830645"/>
                <a:gd name="connsiteY4" fmla="*/ 1794120 h 1873360"/>
                <a:gd name="connsiteX5" fmla="*/ 2696446 w 5830645"/>
                <a:gd name="connsiteY5" fmla="*/ 1138617 h 1873360"/>
                <a:gd name="connsiteX6" fmla="*/ 0 w 5830645"/>
                <a:gd name="connsiteY6" fmla="*/ 0 h 187336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794120"/>
                <a:gd name="connsiteX1" fmla="*/ 5830645 w 5830645"/>
                <a:gd name="connsiteY1" fmla="*/ 0 h 1794120"/>
                <a:gd name="connsiteX2" fmla="*/ 3195021 w 5830645"/>
                <a:gd name="connsiteY2" fmla="*/ 1108037 h 1794120"/>
                <a:gd name="connsiteX3" fmla="*/ 2970912 w 5830645"/>
                <a:gd name="connsiteY3" fmla="*/ 1794120 h 1794120"/>
                <a:gd name="connsiteX4" fmla="*/ 2696446 w 5830645"/>
                <a:gd name="connsiteY4" fmla="*/ 1138617 h 1794120"/>
                <a:gd name="connsiteX5" fmla="*/ 0 w 5830645"/>
                <a:gd name="connsiteY5" fmla="*/ 0 h 1794120"/>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907427"/>
                <a:gd name="connsiteX1" fmla="*/ 5830645 w 5830645"/>
                <a:gd name="connsiteY1" fmla="*/ 0 h 1907427"/>
                <a:gd name="connsiteX2" fmla="*/ 3195021 w 5830645"/>
                <a:gd name="connsiteY2" fmla="*/ 1108037 h 1907427"/>
                <a:gd name="connsiteX3" fmla="*/ 2970912 w 5830645"/>
                <a:gd name="connsiteY3" fmla="*/ 1794120 h 1907427"/>
                <a:gd name="connsiteX4" fmla="*/ 2696446 w 5830645"/>
                <a:gd name="connsiteY4" fmla="*/ 1138617 h 1907427"/>
                <a:gd name="connsiteX5" fmla="*/ 0 w 5830645"/>
                <a:gd name="connsiteY5" fmla="*/ 0 h 1907427"/>
                <a:gd name="connsiteX0" fmla="*/ 0 w 5830645"/>
                <a:gd name="connsiteY0" fmla="*/ 0 h 1840308"/>
                <a:gd name="connsiteX1" fmla="*/ 5830645 w 5830645"/>
                <a:gd name="connsiteY1" fmla="*/ 0 h 1840308"/>
                <a:gd name="connsiteX2" fmla="*/ 3195021 w 5830645"/>
                <a:gd name="connsiteY2" fmla="*/ 110803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294989 w 5830645"/>
                <a:gd name="connsiteY3" fmla="*/ 1108494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3460643 w 5830645"/>
                <a:gd name="connsiteY3" fmla="*/ 716848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5319 w 5830645"/>
                <a:gd name="connsiteY2" fmla="*/ 1108407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182 w 5830645"/>
                <a:gd name="connsiteY2" fmla="*/ 1174114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5045 w 5830645"/>
                <a:gd name="connsiteY2" fmla="*/ 117450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285045 w 5830645"/>
                <a:gd name="connsiteY3" fmla="*/ 1174506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5045 w 5830645"/>
                <a:gd name="connsiteY4" fmla="*/ 1174506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5132 w 5830645"/>
                <a:gd name="connsiteY3" fmla="*/ 1148701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284908 w 5830645"/>
                <a:gd name="connsiteY4" fmla="*/ 1034174 h 1840308"/>
                <a:gd name="connsiteX5" fmla="*/ 3485900 w 5830645"/>
                <a:gd name="connsiteY5" fmla="*/ 756684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900 w 5830645"/>
                <a:gd name="connsiteY6" fmla="*/ 756684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908 w 5830645"/>
                <a:gd name="connsiteY5" fmla="*/ 1034174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284771 w 5830645"/>
                <a:gd name="connsiteY5" fmla="*/ 1034519 h 1840308"/>
                <a:gd name="connsiteX6" fmla="*/ 3485755 w 5830645"/>
                <a:gd name="connsiteY6" fmla="*/ 756937 h 1840308"/>
                <a:gd name="connsiteX7" fmla="*/ 3194509 w 5830645"/>
                <a:gd name="connsiteY7" fmla="*/ 1028081 h 1840308"/>
                <a:gd name="connsiteX8" fmla="*/ 2970912 w 5830645"/>
                <a:gd name="connsiteY8" fmla="*/ 1794120 h 1840308"/>
                <a:gd name="connsiteX9" fmla="*/ 2696446 w 5830645"/>
                <a:gd name="connsiteY9" fmla="*/ 1138617 h 1840308"/>
                <a:gd name="connsiteX10" fmla="*/ 0 w 5830645"/>
                <a:gd name="connsiteY10" fmla="*/ 0 h 1840308"/>
                <a:gd name="connsiteX0" fmla="*/ 0 w 5830645"/>
                <a:gd name="connsiteY0" fmla="*/ 0 h 1840308"/>
                <a:gd name="connsiteX1" fmla="*/ 5830645 w 5830645"/>
                <a:gd name="connsiteY1" fmla="*/ 0 h 1840308"/>
                <a:gd name="connsiteX2" fmla="*/ 3325132 w 5830645"/>
                <a:gd name="connsiteY2" fmla="*/ 1148701 h 1840308"/>
                <a:gd name="connsiteX3" fmla="*/ 3324993 w 5830645"/>
                <a:gd name="connsiteY3" fmla="*/ 1149084 h 1840308"/>
                <a:gd name="connsiteX4" fmla="*/ 3320109 w 5830645"/>
                <a:gd name="connsiteY4" fmla="*/ 1118546 h 1840308"/>
                <a:gd name="connsiteX5" fmla="*/ 3485755 w 5830645"/>
                <a:gd name="connsiteY5" fmla="*/ 756937 h 1840308"/>
                <a:gd name="connsiteX6" fmla="*/ 3194509 w 5830645"/>
                <a:gd name="connsiteY6" fmla="*/ 1028081 h 1840308"/>
                <a:gd name="connsiteX7" fmla="*/ 2970912 w 5830645"/>
                <a:gd name="connsiteY7" fmla="*/ 1794120 h 1840308"/>
                <a:gd name="connsiteX8" fmla="*/ 2696446 w 5830645"/>
                <a:gd name="connsiteY8" fmla="*/ 1138617 h 1840308"/>
                <a:gd name="connsiteX9" fmla="*/ 0 w 5830645"/>
                <a:gd name="connsiteY9" fmla="*/ 0 h 1840308"/>
                <a:gd name="connsiteX0" fmla="*/ 0 w 5830645"/>
                <a:gd name="connsiteY0" fmla="*/ 0 h 1840308"/>
                <a:gd name="connsiteX1" fmla="*/ 5830645 w 5830645"/>
                <a:gd name="connsiteY1" fmla="*/ 0 h 1840308"/>
                <a:gd name="connsiteX2" fmla="*/ 3325132 w 5830645"/>
                <a:gd name="connsiteY2" fmla="*/ 1148701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993 w 5830645"/>
                <a:gd name="connsiteY2" fmla="*/ 1149084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4854 w 5830645"/>
                <a:gd name="connsiteY2" fmla="*/ 1149468 h 1840308"/>
                <a:gd name="connsiteX3" fmla="*/ 3320109 w 5830645"/>
                <a:gd name="connsiteY3" fmla="*/ 1118546 h 1840308"/>
                <a:gd name="connsiteX4" fmla="*/ 3485755 w 5830645"/>
                <a:gd name="connsiteY4" fmla="*/ 756937 h 1840308"/>
                <a:gd name="connsiteX5" fmla="*/ 3194509 w 5830645"/>
                <a:gd name="connsiteY5" fmla="*/ 1028081 h 1840308"/>
                <a:gd name="connsiteX6" fmla="*/ 2970912 w 5830645"/>
                <a:gd name="connsiteY6" fmla="*/ 1794120 h 1840308"/>
                <a:gd name="connsiteX7" fmla="*/ 2696446 w 5830645"/>
                <a:gd name="connsiteY7" fmla="*/ 1138617 h 1840308"/>
                <a:gd name="connsiteX8" fmla="*/ 0 w 5830645"/>
                <a:gd name="connsiteY8"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755 w 5830645"/>
                <a:gd name="connsiteY3" fmla="*/ 756937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485610 w 5830645"/>
                <a:gd name="connsiteY3" fmla="*/ 757190 h 1840308"/>
                <a:gd name="connsiteX4" fmla="*/ 3194509 w 5830645"/>
                <a:gd name="connsiteY4" fmla="*/ 1028081 h 1840308"/>
                <a:gd name="connsiteX5" fmla="*/ 2970912 w 5830645"/>
                <a:gd name="connsiteY5" fmla="*/ 1794120 h 1840308"/>
                <a:gd name="connsiteX6" fmla="*/ 2696446 w 5830645"/>
                <a:gd name="connsiteY6" fmla="*/ 1138617 h 1840308"/>
                <a:gd name="connsiteX7" fmla="*/ 0 w 5830645"/>
                <a:gd name="connsiteY7" fmla="*/ 0 h 1840308"/>
                <a:gd name="connsiteX0" fmla="*/ 0 w 5830645"/>
                <a:gd name="connsiteY0" fmla="*/ 0 h 1840308"/>
                <a:gd name="connsiteX1" fmla="*/ 5830645 w 5830645"/>
                <a:gd name="connsiteY1" fmla="*/ 0 h 1840308"/>
                <a:gd name="connsiteX2" fmla="*/ 3320109 w 5830645"/>
                <a:gd name="connsiteY2" fmla="*/ 1118546 h 1840308"/>
                <a:gd name="connsiteX3" fmla="*/ 3194509 w 5830645"/>
                <a:gd name="connsiteY3" fmla="*/ 1028081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320109 w 5830645"/>
                <a:gd name="connsiteY2" fmla="*/ 1118546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320109 w 5830645"/>
                <a:gd name="connsiteY2" fmla="*/ 1118546 h 1840308"/>
                <a:gd name="connsiteX3" fmla="*/ 3284940 w 5830645"/>
                <a:gd name="connsiteY3" fmla="*/ 1138649 h 1840308"/>
                <a:gd name="connsiteX4" fmla="*/ 2970912 w 5830645"/>
                <a:gd name="connsiteY4" fmla="*/ 1794120 h 1840308"/>
                <a:gd name="connsiteX5" fmla="*/ 2696446 w 5830645"/>
                <a:gd name="connsiteY5" fmla="*/ 1138617 h 1840308"/>
                <a:gd name="connsiteX6" fmla="*/ 0 w 5830645"/>
                <a:gd name="connsiteY6"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0 w 5830645"/>
                <a:gd name="connsiteY5" fmla="*/ 0 h 1840308"/>
                <a:gd name="connsiteX0" fmla="*/ 0 w 5830645"/>
                <a:gd name="connsiteY0" fmla="*/ 0 h 1840308"/>
                <a:gd name="connsiteX1" fmla="*/ 5830645 w 5830645"/>
                <a:gd name="connsiteY1" fmla="*/ 0 h 1840308"/>
                <a:gd name="connsiteX2" fmla="*/ 3284940 w 5830645"/>
                <a:gd name="connsiteY2" fmla="*/ 1138649 h 1840308"/>
                <a:gd name="connsiteX3" fmla="*/ 2970912 w 5830645"/>
                <a:gd name="connsiteY3" fmla="*/ 1794120 h 1840308"/>
                <a:gd name="connsiteX4" fmla="*/ 2696446 w 5830645"/>
                <a:gd name="connsiteY4" fmla="*/ 1138617 h 1840308"/>
                <a:gd name="connsiteX5" fmla="*/ 2792592 w 5830645"/>
                <a:gd name="connsiteY5" fmla="*/ 1138649 h 1840308"/>
                <a:gd name="connsiteX6" fmla="*/ 0 w 5830645"/>
                <a:gd name="connsiteY6" fmla="*/ 0 h 1840308"/>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0 w 5830645"/>
                <a:gd name="connsiteY5"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92592 w 5830645"/>
                <a:gd name="connsiteY4" fmla="*/ 1138649 h 1794125"/>
                <a:gd name="connsiteX5" fmla="*/ 2717233 w 5830645"/>
                <a:gd name="connsiteY5" fmla="*/ 1138649 h 1794125"/>
                <a:gd name="connsiteX6" fmla="*/ 0 w 5830645"/>
                <a:gd name="connsiteY6" fmla="*/ 0 h 1794125"/>
                <a:gd name="connsiteX0" fmla="*/ 0 w 5830645"/>
                <a:gd name="connsiteY0" fmla="*/ 0 h 1794125"/>
                <a:gd name="connsiteX1" fmla="*/ 5830645 w 5830645"/>
                <a:gd name="connsiteY1" fmla="*/ 0 h 1794125"/>
                <a:gd name="connsiteX2" fmla="*/ 3284940 w 5830645"/>
                <a:gd name="connsiteY2" fmla="*/ 1138649 h 1794125"/>
                <a:gd name="connsiteX3" fmla="*/ 2970912 w 5830645"/>
                <a:gd name="connsiteY3" fmla="*/ 1794120 h 1794125"/>
                <a:gd name="connsiteX4" fmla="*/ 2717233 w 5830645"/>
                <a:gd name="connsiteY4" fmla="*/ 1138649 h 1794125"/>
                <a:gd name="connsiteX5" fmla="*/ 0 w 5830645"/>
                <a:gd name="connsiteY5" fmla="*/ 0 h 1794125"/>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717233 w 5830645"/>
                <a:gd name="connsiteY5" fmla="*/ 1138649 h 1798308"/>
                <a:gd name="connsiteX6" fmla="*/ 2707184 w 5830645"/>
                <a:gd name="connsiteY6" fmla="*/ 1133623 h 1798308"/>
                <a:gd name="connsiteX7" fmla="*/ 0 w 5830645"/>
                <a:gd name="connsiteY7" fmla="*/ 0 h 1798308"/>
                <a:gd name="connsiteX0" fmla="*/ 518902 w 6349547"/>
                <a:gd name="connsiteY0" fmla="*/ 0 h 1798308"/>
                <a:gd name="connsiteX1" fmla="*/ 6349547 w 6349547"/>
                <a:gd name="connsiteY1" fmla="*/ 0 h 1798308"/>
                <a:gd name="connsiteX2" fmla="*/ 3803842 w 6349547"/>
                <a:gd name="connsiteY2" fmla="*/ 1138649 h 1798308"/>
                <a:gd name="connsiteX3" fmla="*/ 3489814 w 6349547"/>
                <a:gd name="connsiteY3" fmla="*/ 1794120 h 1798308"/>
                <a:gd name="connsiteX4" fmla="*/ 3271302 w 6349547"/>
                <a:gd name="connsiteY4" fmla="*/ 1163779 h 1798308"/>
                <a:gd name="connsiteX5" fmla="*/ 3236135 w 6349547"/>
                <a:gd name="connsiteY5" fmla="*/ 1138649 h 1798308"/>
                <a:gd name="connsiteX6" fmla="*/ 518902 w 6349547"/>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546534 w 6377179"/>
                <a:gd name="connsiteY0" fmla="*/ 0 h 1798308"/>
                <a:gd name="connsiteX1" fmla="*/ 6377179 w 6377179"/>
                <a:gd name="connsiteY1" fmla="*/ 0 h 1798308"/>
                <a:gd name="connsiteX2" fmla="*/ 3831474 w 6377179"/>
                <a:gd name="connsiteY2" fmla="*/ 1138649 h 1798308"/>
                <a:gd name="connsiteX3" fmla="*/ 3517446 w 6377179"/>
                <a:gd name="connsiteY3" fmla="*/ 1794120 h 1798308"/>
                <a:gd name="connsiteX4" fmla="*/ 3298934 w 6377179"/>
                <a:gd name="connsiteY4" fmla="*/ 1163779 h 1798308"/>
                <a:gd name="connsiteX5" fmla="*/ 3097976 w 6377179"/>
                <a:gd name="connsiteY5" fmla="*/ 1068287 h 1798308"/>
                <a:gd name="connsiteX6" fmla="*/ 546534 w 6377179"/>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2551442 w 5830645"/>
                <a:gd name="connsiteY5" fmla="*/ 1068287 h 1798308"/>
                <a:gd name="connsiteX6" fmla="*/ 0 w 5830645"/>
                <a:gd name="connsiteY6" fmla="*/ 0 h 1798308"/>
                <a:gd name="connsiteX0" fmla="*/ 513041 w 6343686"/>
                <a:gd name="connsiteY0" fmla="*/ 0 h 1798308"/>
                <a:gd name="connsiteX1" fmla="*/ 6343686 w 6343686"/>
                <a:gd name="connsiteY1" fmla="*/ 0 h 1798308"/>
                <a:gd name="connsiteX2" fmla="*/ 3797981 w 6343686"/>
                <a:gd name="connsiteY2" fmla="*/ 1138649 h 1798308"/>
                <a:gd name="connsiteX3" fmla="*/ 3483953 w 6343686"/>
                <a:gd name="connsiteY3" fmla="*/ 1794120 h 1798308"/>
                <a:gd name="connsiteX4" fmla="*/ 3265441 w 6343686"/>
                <a:gd name="connsiteY4" fmla="*/ 1163779 h 1798308"/>
                <a:gd name="connsiteX5" fmla="*/ 513041 w 6343686"/>
                <a:gd name="connsiteY5" fmla="*/ 0 h 1798308"/>
                <a:gd name="connsiteX0" fmla="*/ 0 w 5830645"/>
                <a:gd name="connsiteY0" fmla="*/ 0 h 1798308"/>
                <a:gd name="connsiteX1" fmla="*/ 5830645 w 5830645"/>
                <a:gd name="connsiteY1" fmla="*/ 0 h 1798308"/>
                <a:gd name="connsiteX2" fmla="*/ 3284940 w 5830645"/>
                <a:gd name="connsiteY2" fmla="*/ 1138649 h 1798308"/>
                <a:gd name="connsiteX3" fmla="*/ 2970912 w 5830645"/>
                <a:gd name="connsiteY3" fmla="*/ 1794120 h 1798308"/>
                <a:gd name="connsiteX4" fmla="*/ 2752400 w 5830645"/>
                <a:gd name="connsiteY4" fmla="*/ 1163779 h 1798308"/>
                <a:gd name="connsiteX5" fmla="*/ 0 w 5830645"/>
                <a:gd name="connsiteY5" fmla="*/ 0 h 1798308"/>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973137"/>
                <a:gd name="connsiteX1" fmla="*/ 5830645 w 5830645"/>
                <a:gd name="connsiteY1" fmla="*/ 0 h 1973137"/>
                <a:gd name="connsiteX2" fmla="*/ 3284940 w 5830645"/>
                <a:gd name="connsiteY2" fmla="*/ 1138649 h 1973137"/>
                <a:gd name="connsiteX3" fmla="*/ 3051172 w 5830645"/>
                <a:gd name="connsiteY3" fmla="*/ 1855029 h 1973137"/>
                <a:gd name="connsiteX4" fmla="*/ 3053837 w 5830645"/>
                <a:gd name="connsiteY4" fmla="*/ 1847294 h 1973137"/>
                <a:gd name="connsiteX5" fmla="*/ 2752400 w 5830645"/>
                <a:gd name="connsiteY5" fmla="*/ 1163779 h 1973137"/>
                <a:gd name="connsiteX6" fmla="*/ 0 w 5830645"/>
                <a:gd name="connsiteY6" fmla="*/ 0 h 1973137"/>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34"/>
                <a:gd name="connsiteX1" fmla="*/ 5830645 w 5830645"/>
                <a:gd name="connsiteY1" fmla="*/ 0 h 1855034"/>
                <a:gd name="connsiteX2" fmla="*/ 3284940 w 5830645"/>
                <a:gd name="connsiteY2" fmla="*/ 1138649 h 1855034"/>
                <a:gd name="connsiteX3" fmla="*/ 3051172 w 5830645"/>
                <a:gd name="connsiteY3" fmla="*/ 1855029 h 1855034"/>
                <a:gd name="connsiteX4" fmla="*/ 2752400 w 5830645"/>
                <a:gd name="connsiteY4" fmla="*/ 1163779 h 1855034"/>
                <a:gd name="connsiteX5" fmla="*/ 0 w 5830645"/>
                <a:gd name="connsiteY5" fmla="*/ 0 h 1855034"/>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1974812"/>
                <a:gd name="connsiteX1" fmla="*/ 5830645 w 5830645"/>
                <a:gd name="connsiteY1" fmla="*/ 0 h 1974812"/>
                <a:gd name="connsiteX2" fmla="*/ 3284940 w 5830645"/>
                <a:gd name="connsiteY2" fmla="*/ 1138649 h 1974812"/>
                <a:gd name="connsiteX3" fmla="*/ 3051172 w 5830645"/>
                <a:gd name="connsiteY3" fmla="*/ 1855029 h 1974812"/>
                <a:gd name="connsiteX4" fmla="*/ 3048813 w 5830645"/>
                <a:gd name="connsiteY4" fmla="*/ 1857347 h 1974812"/>
                <a:gd name="connsiteX5" fmla="*/ 2752400 w 5830645"/>
                <a:gd name="connsiteY5" fmla="*/ 1163779 h 1974812"/>
                <a:gd name="connsiteX6" fmla="*/ 0 w 5830645"/>
                <a:gd name="connsiteY6" fmla="*/ 0 h 1974812"/>
                <a:gd name="connsiteX0" fmla="*/ 0 w 5830645"/>
                <a:gd name="connsiteY0" fmla="*/ 0 h 2033524"/>
                <a:gd name="connsiteX1" fmla="*/ 5830645 w 5830645"/>
                <a:gd name="connsiteY1" fmla="*/ 0 h 2033524"/>
                <a:gd name="connsiteX2" fmla="*/ 3284940 w 5830645"/>
                <a:gd name="connsiteY2" fmla="*/ 1138649 h 2033524"/>
                <a:gd name="connsiteX3" fmla="*/ 3051172 w 5830645"/>
                <a:gd name="connsiteY3" fmla="*/ 1855029 h 2033524"/>
                <a:gd name="connsiteX4" fmla="*/ 3048813 w 5830645"/>
                <a:gd name="connsiteY4" fmla="*/ 1857347 h 2033524"/>
                <a:gd name="connsiteX5" fmla="*/ 2752400 w 5830645"/>
                <a:gd name="connsiteY5" fmla="*/ 1163779 h 2033524"/>
                <a:gd name="connsiteX6" fmla="*/ 0 w 5830645"/>
                <a:gd name="connsiteY6" fmla="*/ 0 h 2033524"/>
                <a:gd name="connsiteX0" fmla="*/ 0 w 5830645"/>
                <a:gd name="connsiteY0" fmla="*/ 0 h 1859217"/>
                <a:gd name="connsiteX1" fmla="*/ 5830645 w 5830645"/>
                <a:gd name="connsiteY1" fmla="*/ 0 h 1859217"/>
                <a:gd name="connsiteX2" fmla="*/ 3284940 w 5830645"/>
                <a:gd name="connsiteY2" fmla="*/ 1138649 h 1859217"/>
                <a:gd name="connsiteX3" fmla="*/ 3051172 w 5830645"/>
                <a:gd name="connsiteY3" fmla="*/ 1855029 h 1859217"/>
                <a:gd name="connsiteX4" fmla="*/ 2752400 w 5830645"/>
                <a:gd name="connsiteY4" fmla="*/ 1163779 h 1859217"/>
                <a:gd name="connsiteX5" fmla="*/ 0 w 5830645"/>
                <a:gd name="connsiteY5" fmla="*/ 0 h 1859217"/>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400 w 5830645"/>
                <a:gd name="connsiteY4" fmla="*/ 1163779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855029"/>
                <a:gd name="connsiteX1" fmla="*/ 5830645 w 5830645"/>
                <a:gd name="connsiteY1" fmla="*/ 0 h 1855029"/>
                <a:gd name="connsiteX2" fmla="*/ 3284940 w 5830645"/>
                <a:gd name="connsiteY2" fmla="*/ 1138649 h 1855029"/>
                <a:gd name="connsiteX3" fmla="*/ 3051172 w 5830645"/>
                <a:gd name="connsiteY3" fmla="*/ 1855029 h 1855029"/>
                <a:gd name="connsiteX4" fmla="*/ 2752285 w 5830645"/>
                <a:gd name="connsiteY4" fmla="*/ 1224478 h 1855029"/>
                <a:gd name="connsiteX5" fmla="*/ 0 w 5830645"/>
                <a:gd name="connsiteY5" fmla="*/ 0 h 185502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940 w 5830645"/>
                <a:gd name="connsiteY2" fmla="*/ 1138649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284939 w 5830645"/>
                <a:gd name="connsiteY3" fmla="*/ 1209012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520928 w 5830645"/>
                <a:gd name="connsiteY3" fmla="*/ 1495890 h 1915959"/>
                <a:gd name="connsiteX4" fmla="*/ 3051045 w 5830645"/>
                <a:gd name="connsiteY4" fmla="*/ 1915959 h 1915959"/>
                <a:gd name="connsiteX5" fmla="*/ 2752285 w 5830645"/>
                <a:gd name="connsiteY5" fmla="*/ 1224478 h 1915959"/>
                <a:gd name="connsiteX6" fmla="*/ 0 w 5830645"/>
                <a:gd name="connsiteY6" fmla="*/ 0 h 1915959"/>
                <a:gd name="connsiteX0" fmla="*/ 0 w 5830645"/>
                <a:gd name="connsiteY0" fmla="*/ 0 h 1915959"/>
                <a:gd name="connsiteX1" fmla="*/ 5830645 w 5830645"/>
                <a:gd name="connsiteY1" fmla="*/ 0 h 1915959"/>
                <a:gd name="connsiteX2" fmla="*/ 3284803 w 5830645"/>
                <a:gd name="connsiteY2" fmla="*/ 1204365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5959"/>
                <a:gd name="connsiteX1" fmla="*/ 5830645 w 5830645"/>
                <a:gd name="connsiteY1" fmla="*/ 0 h 1915959"/>
                <a:gd name="connsiteX2" fmla="*/ 3284666 w 5830645"/>
                <a:gd name="connsiteY2" fmla="*/ 1204767 h 1915959"/>
                <a:gd name="connsiteX3" fmla="*/ 3051045 w 5830645"/>
                <a:gd name="connsiteY3" fmla="*/ 1915959 h 1915959"/>
                <a:gd name="connsiteX4" fmla="*/ 2752285 w 5830645"/>
                <a:gd name="connsiteY4" fmla="*/ 1224478 h 1915959"/>
                <a:gd name="connsiteX5" fmla="*/ 0 w 5830645"/>
                <a:gd name="connsiteY5" fmla="*/ 0 h 1915959"/>
                <a:gd name="connsiteX0" fmla="*/ 0 w 5830645"/>
                <a:gd name="connsiteY0" fmla="*/ 0 h 1916732"/>
                <a:gd name="connsiteX1" fmla="*/ 5830645 w 5830645"/>
                <a:gd name="connsiteY1" fmla="*/ 0 h 1916732"/>
                <a:gd name="connsiteX2" fmla="*/ 3284666 w 5830645"/>
                <a:gd name="connsiteY2" fmla="*/ 1204767 h 1916732"/>
                <a:gd name="connsiteX3" fmla="*/ 3249772 w 5830645"/>
                <a:gd name="connsiteY3" fmla="*/ 1229116 h 1916732"/>
                <a:gd name="connsiteX4" fmla="*/ 3051045 w 5830645"/>
                <a:gd name="connsiteY4" fmla="*/ 1915959 h 1916732"/>
                <a:gd name="connsiteX5" fmla="*/ 2752285 w 5830645"/>
                <a:gd name="connsiteY5" fmla="*/ 1224478 h 1916732"/>
                <a:gd name="connsiteX6" fmla="*/ 0 w 5830645"/>
                <a:gd name="connsiteY6" fmla="*/ 0 h 1916732"/>
                <a:gd name="connsiteX0" fmla="*/ 0 w 5830645"/>
                <a:gd name="connsiteY0" fmla="*/ 0 h 1917569"/>
                <a:gd name="connsiteX1" fmla="*/ 5830645 w 5830645"/>
                <a:gd name="connsiteY1" fmla="*/ 0 h 1917569"/>
                <a:gd name="connsiteX2" fmla="*/ 3284666 w 5830645"/>
                <a:gd name="connsiteY2" fmla="*/ 1204767 h 1917569"/>
                <a:gd name="connsiteX3" fmla="*/ 3249772 w 5830645"/>
                <a:gd name="connsiteY3" fmla="*/ 1229116 h 1917569"/>
                <a:gd name="connsiteX4" fmla="*/ 3244748 w 5830645"/>
                <a:gd name="connsiteY4" fmla="*/ 1234140 h 1917569"/>
                <a:gd name="connsiteX5" fmla="*/ 3051045 w 5830645"/>
                <a:gd name="connsiteY5" fmla="*/ 1915959 h 1917569"/>
                <a:gd name="connsiteX6" fmla="*/ 2752285 w 5830645"/>
                <a:gd name="connsiteY6" fmla="*/ 1224478 h 1917569"/>
                <a:gd name="connsiteX7" fmla="*/ 0 w 5830645"/>
                <a:gd name="connsiteY7"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2029878"/>
                <a:gd name="connsiteX1" fmla="*/ 5830645 w 5830645"/>
                <a:gd name="connsiteY1" fmla="*/ 0 h 2029878"/>
                <a:gd name="connsiteX2" fmla="*/ 3249772 w 5830645"/>
                <a:gd name="connsiteY2" fmla="*/ 1229116 h 2029878"/>
                <a:gd name="connsiteX3" fmla="*/ 3244748 w 5830645"/>
                <a:gd name="connsiteY3" fmla="*/ 1234140 h 2029878"/>
                <a:gd name="connsiteX4" fmla="*/ 3051045 w 5830645"/>
                <a:gd name="connsiteY4" fmla="*/ 1915959 h 2029878"/>
                <a:gd name="connsiteX5" fmla="*/ 3048813 w 5830645"/>
                <a:gd name="connsiteY5" fmla="*/ 1741751 h 2029878"/>
                <a:gd name="connsiteX6" fmla="*/ 2752285 w 5830645"/>
                <a:gd name="connsiteY6" fmla="*/ 1224478 h 2029878"/>
                <a:gd name="connsiteX7" fmla="*/ 0 w 5830645"/>
                <a:gd name="connsiteY7" fmla="*/ 0 h 2029878"/>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7569"/>
                <a:gd name="connsiteX1" fmla="*/ 5830645 w 5830645"/>
                <a:gd name="connsiteY1" fmla="*/ 0 h 1917569"/>
                <a:gd name="connsiteX2" fmla="*/ 3249772 w 5830645"/>
                <a:gd name="connsiteY2" fmla="*/ 1229116 h 1917569"/>
                <a:gd name="connsiteX3" fmla="*/ 3244748 w 5830645"/>
                <a:gd name="connsiteY3" fmla="*/ 1234140 h 1917569"/>
                <a:gd name="connsiteX4" fmla="*/ 3051045 w 5830645"/>
                <a:gd name="connsiteY4" fmla="*/ 1915959 h 1917569"/>
                <a:gd name="connsiteX5" fmla="*/ 2752285 w 5830645"/>
                <a:gd name="connsiteY5" fmla="*/ 1224478 h 1917569"/>
                <a:gd name="connsiteX6" fmla="*/ 0 w 5830645"/>
                <a:gd name="connsiteY6" fmla="*/ 0 h 191756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8209"/>
                <a:gd name="connsiteX1" fmla="*/ 5830645 w 5830645"/>
                <a:gd name="connsiteY1" fmla="*/ 0 h 1918209"/>
                <a:gd name="connsiteX2" fmla="*/ 3249772 w 5830645"/>
                <a:gd name="connsiteY2" fmla="*/ 1229116 h 1918209"/>
                <a:gd name="connsiteX3" fmla="*/ 3244748 w 5830645"/>
                <a:gd name="connsiteY3" fmla="*/ 1234140 h 1918209"/>
                <a:gd name="connsiteX4" fmla="*/ 3050918 w 5830645"/>
                <a:gd name="connsiteY4" fmla="*/ 1916599 h 1918209"/>
                <a:gd name="connsiteX5" fmla="*/ 2752285 w 5830645"/>
                <a:gd name="connsiteY5" fmla="*/ 1224478 h 1918209"/>
                <a:gd name="connsiteX6" fmla="*/ 0 w 5830645"/>
                <a:gd name="connsiteY6" fmla="*/ 0 h 1918209"/>
                <a:gd name="connsiteX0" fmla="*/ 0 w 5830645"/>
                <a:gd name="connsiteY0" fmla="*/ 0 h 1916599"/>
                <a:gd name="connsiteX1" fmla="*/ 5830645 w 5830645"/>
                <a:gd name="connsiteY1" fmla="*/ 0 h 1916599"/>
                <a:gd name="connsiteX2" fmla="*/ 3249772 w 5830645"/>
                <a:gd name="connsiteY2" fmla="*/ 1229116 h 1916599"/>
                <a:gd name="connsiteX3" fmla="*/ 3244748 w 5830645"/>
                <a:gd name="connsiteY3" fmla="*/ 1234140 h 1916599"/>
                <a:gd name="connsiteX4" fmla="*/ 3050918 w 5830645"/>
                <a:gd name="connsiteY4" fmla="*/ 1916599 h 1916599"/>
                <a:gd name="connsiteX5" fmla="*/ 2752285 w 5830645"/>
                <a:gd name="connsiteY5" fmla="*/ 1224478 h 1916599"/>
                <a:gd name="connsiteX6" fmla="*/ 0 w 5830645"/>
                <a:gd name="connsiteY6" fmla="*/ 0 h 1916599"/>
                <a:gd name="connsiteX0" fmla="*/ 0 w 5830645"/>
                <a:gd name="connsiteY0" fmla="*/ 0 h 1916599"/>
                <a:gd name="connsiteX1" fmla="*/ 5830645 w 5830645"/>
                <a:gd name="connsiteY1" fmla="*/ 0 h 1916599"/>
                <a:gd name="connsiteX2" fmla="*/ 3305035 w 5830645"/>
                <a:gd name="connsiteY2" fmla="*/ 1209010 h 1916599"/>
                <a:gd name="connsiteX3" fmla="*/ 3249772 w 5830645"/>
                <a:gd name="connsiteY3" fmla="*/ 1229116 h 1916599"/>
                <a:gd name="connsiteX4" fmla="*/ 3244748 w 5830645"/>
                <a:gd name="connsiteY4" fmla="*/ 1234140 h 1916599"/>
                <a:gd name="connsiteX5" fmla="*/ 3050918 w 5830645"/>
                <a:gd name="connsiteY5" fmla="*/ 1916599 h 1916599"/>
                <a:gd name="connsiteX6" fmla="*/ 2752285 w 5830645"/>
                <a:gd name="connsiteY6" fmla="*/ 1224478 h 1916599"/>
                <a:gd name="connsiteX7" fmla="*/ 0 w 5830645"/>
                <a:gd name="connsiteY7" fmla="*/ 0 h 1916599"/>
                <a:gd name="connsiteX0" fmla="*/ 0 w 5830645"/>
                <a:gd name="connsiteY0" fmla="*/ 0 h 1917372"/>
                <a:gd name="connsiteX1" fmla="*/ 5830645 w 5830645"/>
                <a:gd name="connsiteY1" fmla="*/ 0 h 1917372"/>
                <a:gd name="connsiteX2" fmla="*/ 3305035 w 5830645"/>
                <a:gd name="connsiteY2" fmla="*/ 1209010 h 1917372"/>
                <a:gd name="connsiteX3" fmla="*/ 3249772 w 5830645"/>
                <a:gd name="connsiteY3" fmla="*/ 1229116 h 1917372"/>
                <a:gd name="connsiteX4" fmla="*/ 3050918 w 5830645"/>
                <a:gd name="connsiteY4" fmla="*/ 1916599 h 1917372"/>
                <a:gd name="connsiteX5" fmla="*/ 2752285 w 5830645"/>
                <a:gd name="connsiteY5" fmla="*/ 1224478 h 1917372"/>
                <a:gd name="connsiteX6" fmla="*/ 0 w 5830645"/>
                <a:gd name="connsiteY6" fmla="*/ 0 h 1917372"/>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6599"/>
                <a:gd name="connsiteX1" fmla="*/ 5830645 w 5830645"/>
                <a:gd name="connsiteY1" fmla="*/ 0 h 1916599"/>
                <a:gd name="connsiteX2" fmla="*/ 3305035 w 5830645"/>
                <a:gd name="connsiteY2" fmla="*/ 1209010 h 1916599"/>
                <a:gd name="connsiteX3" fmla="*/ 3050918 w 5830645"/>
                <a:gd name="connsiteY3" fmla="*/ 1916599 h 1916599"/>
                <a:gd name="connsiteX4" fmla="*/ 2752285 w 5830645"/>
                <a:gd name="connsiteY4" fmla="*/ 1224478 h 1916599"/>
                <a:gd name="connsiteX5" fmla="*/ 0 w 5830645"/>
                <a:gd name="connsiteY5" fmla="*/ 0 h 1916599"/>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5035 w 5830645"/>
                <a:gd name="connsiteY2" fmla="*/ 1209010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830645"/>
                <a:gd name="connsiteY0" fmla="*/ 0 h 1917238"/>
                <a:gd name="connsiteX1" fmla="*/ 5830645 w 5830645"/>
                <a:gd name="connsiteY1" fmla="*/ 0 h 1917238"/>
                <a:gd name="connsiteX2" fmla="*/ 3304897 w 5830645"/>
                <a:gd name="connsiteY2" fmla="*/ 1209413 h 1917238"/>
                <a:gd name="connsiteX3" fmla="*/ 3050791 w 5830645"/>
                <a:gd name="connsiteY3" fmla="*/ 1917238 h 1917238"/>
                <a:gd name="connsiteX4" fmla="*/ 2752285 w 5830645"/>
                <a:gd name="connsiteY4" fmla="*/ 1224478 h 1917238"/>
                <a:gd name="connsiteX5" fmla="*/ 0 w 5830645"/>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304897 w 5925857"/>
                <a:gd name="connsiteY2" fmla="*/ 1209413 h 1917238"/>
                <a:gd name="connsiteX3" fmla="*/ 3244748 w 5925857"/>
                <a:gd name="connsiteY3" fmla="*/ 1209010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44748 w 5925857"/>
                <a:gd name="connsiteY2" fmla="*/ 1209010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44613 w 5925857"/>
                <a:gd name="connsiteY2" fmla="*/ 1209413 h 1917238"/>
                <a:gd name="connsiteX3" fmla="*/ 3254795 w 5925857"/>
                <a:gd name="connsiteY3" fmla="*/ 1219062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795 w 5925857"/>
                <a:gd name="connsiteY5" fmla="*/ 122911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8011"/>
                <a:gd name="connsiteX1" fmla="*/ 5925857 w 5925857"/>
                <a:gd name="connsiteY1" fmla="*/ 0 h 1918011"/>
                <a:gd name="connsiteX2" fmla="*/ 3284939 w 5925857"/>
                <a:gd name="connsiteY2" fmla="*/ 1188906 h 1918011"/>
                <a:gd name="connsiteX3" fmla="*/ 3244613 w 5925857"/>
                <a:gd name="connsiteY3" fmla="*/ 1209413 h 1918011"/>
                <a:gd name="connsiteX4" fmla="*/ 3254795 w 5925857"/>
                <a:gd name="connsiteY4" fmla="*/ 1219062 h 1918011"/>
                <a:gd name="connsiteX5" fmla="*/ 3254659 w 5925857"/>
                <a:gd name="connsiteY5" fmla="*/ 1229524 h 1918011"/>
                <a:gd name="connsiteX6" fmla="*/ 3050791 w 5925857"/>
                <a:gd name="connsiteY6" fmla="*/ 1917238 h 1918011"/>
                <a:gd name="connsiteX7" fmla="*/ 2752285 w 5925857"/>
                <a:gd name="connsiteY7" fmla="*/ 1224478 h 1918011"/>
                <a:gd name="connsiteX8" fmla="*/ 0 w 5925857"/>
                <a:gd name="connsiteY8" fmla="*/ 0 h 1918011"/>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254795 w 5925857"/>
                <a:gd name="connsiteY4" fmla="*/ 1219062 h 1917238"/>
                <a:gd name="connsiteX5" fmla="*/ 3050791 w 5925857"/>
                <a:gd name="connsiteY5" fmla="*/ 1917238 h 1917238"/>
                <a:gd name="connsiteX6" fmla="*/ 2752285 w 5925857"/>
                <a:gd name="connsiteY6" fmla="*/ 1224478 h 1917238"/>
                <a:gd name="connsiteX7" fmla="*/ 0 w 5925857"/>
                <a:gd name="connsiteY7" fmla="*/ 0 h 1917238"/>
                <a:gd name="connsiteX0" fmla="*/ 0 w 5925857"/>
                <a:gd name="connsiteY0" fmla="*/ 0 h 1917238"/>
                <a:gd name="connsiteX1" fmla="*/ 5925857 w 5925857"/>
                <a:gd name="connsiteY1" fmla="*/ 0 h 1917238"/>
                <a:gd name="connsiteX2" fmla="*/ 3284939 w 5925857"/>
                <a:gd name="connsiteY2" fmla="*/ 1188906 h 1917238"/>
                <a:gd name="connsiteX3" fmla="*/ 3244613 w 5925857"/>
                <a:gd name="connsiteY3" fmla="*/ 120941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84939 w 5925857"/>
                <a:gd name="connsiteY2" fmla="*/ 1188906 h 1917238"/>
                <a:gd name="connsiteX3" fmla="*/ 3284939 w 5925857"/>
                <a:gd name="connsiteY3" fmla="*/ 1193933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2988388 w 5925857"/>
                <a:gd name="connsiteY3" fmla="*/ 1128994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84939 w 5925857"/>
                <a:gd name="connsiteY2" fmla="*/ 1188906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442 w 5925857"/>
                <a:gd name="connsiteY2" fmla="*/ 1189302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09308 w 5925857"/>
                <a:gd name="connsiteY2" fmla="*/ 118969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209308 w 5925857"/>
                <a:gd name="connsiteY3" fmla="*/ 1189699 h 1917238"/>
                <a:gd name="connsiteX4" fmla="*/ 3050791 w 5925857"/>
                <a:gd name="connsiteY4" fmla="*/ 1917238 h 1917238"/>
                <a:gd name="connsiteX5" fmla="*/ 2752285 w 5925857"/>
                <a:gd name="connsiteY5" fmla="*/ 1224478 h 1917238"/>
                <a:gd name="connsiteX6" fmla="*/ 0 w 5925857"/>
                <a:gd name="connsiteY6"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1917238"/>
                <a:gd name="connsiteX1" fmla="*/ 5925857 w 5925857"/>
                <a:gd name="connsiteY1" fmla="*/ 0 h 1917238"/>
                <a:gd name="connsiteX2" fmla="*/ 3259819 w 5925857"/>
                <a:gd name="connsiteY2" fmla="*/ 1173829 h 1917238"/>
                <a:gd name="connsiteX3" fmla="*/ 3050791 w 5925857"/>
                <a:gd name="connsiteY3" fmla="*/ 1917238 h 1917238"/>
                <a:gd name="connsiteX4" fmla="*/ 2752285 w 5925857"/>
                <a:gd name="connsiteY4" fmla="*/ 1224478 h 1917238"/>
                <a:gd name="connsiteX5" fmla="*/ 0 w 5925857"/>
                <a:gd name="connsiteY5" fmla="*/ 0 h 1917238"/>
                <a:gd name="connsiteX0" fmla="*/ 0 w 5925857"/>
                <a:gd name="connsiteY0" fmla="*/ 0 h 2027742"/>
                <a:gd name="connsiteX1" fmla="*/ 5925857 w 5925857"/>
                <a:gd name="connsiteY1" fmla="*/ 0 h 2027742"/>
                <a:gd name="connsiteX2" fmla="*/ 3259819 w 5925857"/>
                <a:gd name="connsiteY2" fmla="*/ 1173829 h 2027742"/>
                <a:gd name="connsiteX3" fmla="*/ 3058861 w 5925857"/>
                <a:gd name="connsiteY3" fmla="*/ 1887500 h 2027742"/>
                <a:gd name="connsiteX4" fmla="*/ 3050791 w 5925857"/>
                <a:gd name="connsiteY4" fmla="*/ 1917238 h 2027742"/>
                <a:gd name="connsiteX5" fmla="*/ 2752285 w 5925857"/>
                <a:gd name="connsiteY5" fmla="*/ 1224478 h 2027742"/>
                <a:gd name="connsiteX6" fmla="*/ 0 w 5925857"/>
                <a:gd name="connsiteY6" fmla="*/ 0 h 2027742"/>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895941"/>
                <a:gd name="connsiteX1" fmla="*/ 5925857 w 5925857"/>
                <a:gd name="connsiteY1" fmla="*/ 0 h 1895941"/>
                <a:gd name="connsiteX2" fmla="*/ 3259819 w 5925857"/>
                <a:gd name="connsiteY2" fmla="*/ 1173829 h 1895941"/>
                <a:gd name="connsiteX3" fmla="*/ 3058861 w 5925857"/>
                <a:gd name="connsiteY3" fmla="*/ 1887500 h 1895941"/>
                <a:gd name="connsiteX4" fmla="*/ 2752285 w 5925857"/>
                <a:gd name="connsiteY4" fmla="*/ 1224478 h 1895941"/>
                <a:gd name="connsiteX5" fmla="*/ 0 w 5925857"/>
                <a:gd name="connsiteY5" fmla="*/ 0 h 1895941"/>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0 w 5925857"/>
                <a:gd name="connsiteY5" fmla="*/ 0 h 1946832"/>
                <a:gd name="connsiteX0" fmla="*/ 0 w 5925857"/>
                <a:gd name="connsiteY0" fmla="*/ 0 h 1946832"/>
                <a:gd name="connsiteX1" fmla="*/ 5925857 w 5925857"/>
                <a:gd name="connsiteY1" fmla="*/ 0 h 1946832"/>
                <a:gd name="connsiteX2" fmla="*/ 3259819 w 5925857"/>
                <a:gd name="connsiteY2" fmla="*/ 1173829 h 1946832"/>
                <a:gd name="connsiteX3" fmla="*/ 3058861 w 5925857"/>
                <a:gd name="connsiteY3" fmla="*/ 1887500 h 1946832"/>
                <a:gd name="connsiteX4" fmla="*/ 2752285 w 5925857"/>
                <a:gd name="connsiteY4" fmla="*/ 1224478 h 1946832"/>
                <a:gd name="connsiteX5" fmla="*/ 2727279 w 5925857"/>
                <a:gd name="connsiteY5" fmla="*/ 1214036 h 1946832"/>
                <a:gd name="connsiteX6" fmla="*/ 0 w 5925857"/>
                <a:gd name="connsiteY6" fmla="*/ 0 h 1946832"/>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894201"/>
                <a:gd name="connsiteX1" fmla="*/ 5925857 w 5925857"/>
                <a:gd name="connsiteY1" fmla="*/ 0 h 1894201"/>
                <a:gd name="connsiteX2" fmla="*/ 3259819 w 5925857"/>
                <a:gd name="connsiteY2" fmla="*/ 1173829 h 1894201"/>
                <a:gd name="connsiteX3" fmla="*/ 3058861 w 5925857"/>
                <a:gd name="connsiteY3" fmla="*/ 1887500 h 1894201"/>
                <a:gd name="connsiteX4" fmla="*/ 2727279 w 5925857"/>
                <a:gd name="connsiteY4" fmla="*/ 1214036 h 1894201"/>
                <a:gd name="connsiteX5" fmla="*/ 0 w 5925857"/>
                <a:gd name="connsiteY5" fmla="*/ 0 h 1894201"/>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6057464"/>
                <a:gd name="connsiteY0" fmla="*/ 2103 h 1912013"/>
                <a:gd name="connsiteX1" fmla="*/ 5925857 w 6057464"/>
                <a:gd name="connsiteY1" fmla="*/ 2103 h 1912013"/>
                <a:gd name="connsiteX2" fmla="*/ 6057464 w 6057464"/>
                <a:gd name="connsiteY2" fmla="*/ 0 h 1912013"/>
                <a:gd name="connsiteX3" fmla="*/ 3259819 w 6057464"/>
                <a:gd name="connsiteY3" fmla="*/ 1175932 h 1912013"/>
                <a:gd name="connsiteX4" fmla="*/ 3058861 w 6057464"/>
                <a:gd name="connsiteY4" fmla="*/ 1889603 h 1912013"/>
                <a:gd name="connsiteX5" fmla="*/ 2727279 w 6057464"/>
                <a:gd name="connsiteY5" fmla="*/ 1216139 h 1912013"/>
                <a:gd name="connsiteX6" fmla="*/ 0 w 6057464"/>
                <a:gd name="connsiteY6" fmla="*/ 2103 h 1912013"/>
                <a:gd name="connsiteX0" fmla="*/ 0 w 5939575"/>
                <a:gd name="connsiteY0" fmla="*/ 0 h 1909910"/>
                <a:gd name="connsiteX1" fmla="*/ 5925857 w 5939575"/>
                <a:gd name="connsiteY1" fmla="*/ 0 h 1909910"/>
                <a:gd name="connsiteX2" fmla="*/ 5939575 w 5939575"/>
                <a:gd name="connsiteY2" fmla="*/ 78135 h 1909910"/>
                <a:gd name="connsiteX3" fmla="*/ 3259819 w 5939575"/>
                <a:gd name="connsiteY3" fmla="*/ 1173829 h 1909910"/>
                <a:gd name="connsiteX4" fmla="*/ 3058861 w 5939575"/>
                <a:gd name="connsiteY4" fmla="*/ 1887500 h 1909910"/>
                <a:gd name="connsiteX5" fmla="*/ 2727279 w 5939575"/>
                <a:gd name="connsiteY5" fmla="*/ 1214036 h 1909910"/>
                <a:gd name="connsiteX6" fmla="*/ 0 w 5939575"/>
                <a:gd name="connsiteY6" fmla="*/ 0 h 1909910"/>
                <a:gd name="connsiteX0" fmla="*/ 0 w 5925857"/>
                <a:gd name="connsiteY0" fmla="*/ 0 h 1909910"/>
                <a:gd name="connsiteX1" fmla="*/ 5925857 w 5925857"/>
                <a:gd name="connsiteY1" fmla="*/ 0 h 1909910"/>
                <a:gd name="connsiteX2" fmla="*/ 3259819 w 5925857"/>
                <a:gd name="connsiteY2" fmla="*/ 1173829 h 1909910"/>
                <a:gd name="connsiteX3" fmla="*/ 3058861 w 5925857"/>
                <a:gd name="connsiteY3" fmla="*/ 1887500 h 1909910"/>
                <a:gd name="connsiteX4" fmla="*/ 2727279 w 5925857"/>
                <a:gd name="connsiteY4" fmla="*/ 1214036 h 1909910"/>
                <a:gd name="connsiteX5" fmla="*/ 0 w 5925857"/>
                <a:gd name="connsiteY5" fmla="*/ 0 h 1909910"/>
                <a:gd name="connsiteX0" fmla="*/ 0 w 5925611"/>
                <a:gd name="connsiteY0" fmla="*/ 0 h 1909910"/>
                <a:gd name="connsiteX1" fmla="*/ 5925611 w 5925611"/>
                <a:gd name="connsiteY1" fmla="*/ 0 h 1909910"/>
                <a:gd name="connsiteX2" fmla="*/ 3259819 w 5925611"/>
                <a:gd name="connsiteY2" fmla="*/ 1173829 h 1909910"/>
                <a:gd name="connsiteX3" fmla="*/ 3058861 w 5925611"/>
                <a:gd name="connsiteY3" fmla="*/ 1887500 h 1909910"/>
                <a:gd name="connsiteX4" fmla="*/ 2727279 w 5925611"/>
                <a:gd name="connsiteY4" fmla="*/ 1214036 h 1909910"/>
                <a:gd name="connsiteX5" fmla="*/ 0 w 5925611"/>
                <a:gd name="connsiteY5" fmla="*/ 0 h 1909910"/>
                <a:gd name="connsiteX0" fmla="*/ 0 w 5925365"/>
                <a:gd name="connsiteY0" fmla="*/ 0 h 1909910"/>
                <a:gd name="connsiteX1" fmla="*/ 5925365 w 5925365"/>
                <a:gd name="connsiteY1" fmla="*/ 64189 h 1909910"/>
                <a:gd name="connsiteX2" fmla="*/ 3259819 w 5925365"/>
                <a:gd name="connsiteY2" fmla="*/ 1173829 h 1909910"/>
                <a:gd name="connsiteX3" fmla="*/ 3058861 w 5925365"/>
                <a:gd name="connsiteY3" fmla="*/ 1887500 h 1909910"/>
                <a:gd name="connsiteX4" fmla="*/ 2727279 w 5925365"/>
                <a:gd name="connsiteY4" fmla="*/ 1214036 h 1909910"/>
                <a:gd name="connsiteX5" fmla="*/ 0 w 5925365"/>
                <a:gd name="connsiteY5" fmla="*/ 0 h 1909910"/>
                <a:gd name="connsiteX0" fmla="*/ 0 w 5925365"/>
                <a:gd name="connsiteY0" fmla="*/ 1 h 1845721"/>
                <a:gd name="connsiteX1" fmla="*/ 5925365 w 5925365"/>
                <a:gd name="connsiteY1" fmla="*/ 0 h 1845721"/>
                <a:gd name="connsiteX2" fmla="*/ 3259819 w 5925365"/>
                <a:gd name="connsiteY2" fmla="*/ 110964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684 w 5925365"/>
                <a:gd name="connsiteY2" fmla="*/ 111001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845721"/>
                <a:gd name="connsiteX1" fmla="*/ 5925365 w 5925365"/>
                <a:gd name="connsiteY1" fmla="*/ 0 h 1845721"/>
                <a:gd name="connsiteX2" fmla="*/ 3259549 w 5925365"/>
                <a:gd name="connsiteY2" fmla="*/ 1110380 h 1845721"/>
                <a:gd name="connsiteX3" fmla="*/ 3058861 w 5925365"/>
                <a:gd name="connsiteY3" fmla="*/ 1823311 h 1845721"/>
                <a:gd name="connsiteX4" fmla="*/ 2727279 w 5925365"/>
                <a:gd name="connsiteY4" fmla="*/ 1149847 h 1845721"/>
                <a:gd name="connsiteX5" fmla="*/ 0 w 5925365"/>
                <a:gd name="connsiteY5" fmla="*/ 1 h 1845721"/>
                <a:gd name="connsiteX0" fmla="*/ 0 w 5925365"/>
                <a:gd name="connsiteY0" fmla="*/ 1 h 1941016"/>
                <a:gd name="connsiteX1" fmla="*/ 5925365 w 5925365"/>
                <a:gd name="connsiteY1" fmla="*/ 0 h 1941016"/>
                <a:gd name="connsiteX2" fmla="*/ 3259549 w 5925365"/>
                <a:gd name="connsiteY2" fmla="*/ 1110380 h 1941016"/>
                <a:gd name="connsiteX3" fmla="*/ 3058861 w 5925365"/>
                <a:gd name="connsiteY3" fmla="*/ 1823311 h 1941016"/>
                <a:gd name="connsiteX4" fmla="*/ 2838483 w 5925365"/>
                <a:gd name="connsiteY4" fmla="*/ 1816609 h 1941016"/>
                <a:gd name="connsiteX5" fmla="*/ 2727279 w 5925365"/>
                <a:gd name="connsiteY5" fmla="*/ 1149847 h 1941016"/>
                <a:gd name="connsiteX6" fmla="*/ 0 w 5925365"/>
                <a:gd name="connsiteY6" fmla="*/ 1 h 1941016"/>
                <a:gd name="connsiteX0" fmla="*/ 0 w 5925365"/>
                <a:gd name="connsiteY0" fmla="*/ 1 h 1829889"/>
                <a:gd name="connsiteX1" fmla="*/ 5925365 w 5925365"/>
                <a:gd name="connsiteY1" fmla="*/ 0 h 1829889"/>
                <a:gd name="connsiteX2" fmla="*/ 3259549 w 5925365"/>
                <a:gd name="connsiteY2" fmla="*/ 1110380 h 1829889"/>
                <a:gd name="connsiteX3" fmla="*/ 3058861 w 5925365"/>
                <a:gd name="connsiteY3" fmla="*/ 1823311 h 1829889"/>
                <a:gd name="connsiteX4" fmla="*/ 2727279 w 5925365"/>
                <a:gd name="connsiteY4" fmla="*/ 1149847 h 1829889"/>
                <a:gd name="connsiteX5" fmla="*/ 0 w 5925365"/>
                <a:gd name="connsiteY5" fmla="*/ 1 h 1829889"/>
                <a:gd name="connsiteX0" fmla="*/ 0 w 5925365"/>
                <a:gd name="connsiteY0" fmla="*/ 1 h 1830497"/>
                <a:gd name="connsiteX1" fmla="*/ 5925365 w 5925365"/>
                <a:gd name="connsiteY1" fmla="*/ 0 h 1830497"/>
                <a:gd name="connsiteX2" fmla="*/ 3259549 w 5925365"/>
                <a:gd name="connsiteY2" fmla="*/ 1110380 h 1830497"/>
                <a:gd name="connsiteX3" fmla="*/ 3058734 w 5925365"/>
                <a:gd name="connsiteY3" fmla="*/ 1823919 h 1830497"/>
                <a:gd name="connsiteX4" fmla="*/ 2727279 w 5925365"/>
                <a:gd name="connsiteY4" fmla="*/ 1149847 h 1830497"/>
                <a:gd name="connsiteX5" fmla="*/ 0 w 5925365"/>
                <a:gd name="connsiteY5" fmla="*/ 1 h 1830497"/>
                <a:gd name="connsiteX0" fmla="*/ 0 w 5925365"/>
                <a:gd name="connsiteY0" fmla="*/ 1 h 1879250"/>
                <a:gd name="connsiteX1" fmla="*/ 5925365 w 5925365"/>
                <a:gd name="connsiteY1" fmla="*/ 0 h 1879250"/>
                <a:gd name="connsiteX2" fmla="*/ 3259549 w 5925365"/>
                <a:gd name="connsiteY2" fmla="*/ 1110380 h 1879250"/>
                <a:gd name="connsiteX3" fmla="*/ 3058734 w 5925365"/>
                <a:gd name="connsiteY3" fmla="*/ 1823919 h 1879250"/>
                <a:gd name="connsiteX4" fmla="*/ 2727279 w 5925365"/>
                <a:gd name="connsiteY4" fmla="*/ 1149847 h 1879250"/>
                <a:gd name="connsiteX5" fmla="*/ 0 w 5925365"/>
                <a:gd name="connsiteY5" fmla="*/ 1 h 1879250"/>
                <a:gd name="connsiteX0" fmla="*/ 0 w 5925365"/>
                <a:gd name="connsiteY0" fmla="*/ 1 h 1942515"/>
                <a:gd name="connsiteX1" fmla="*/ 5925365 w 5925365"/>
                <a:gd name="connsiteY1" fmla="*/ 0 h 1942515"/>
                <a:gd name="connsiteX2" fmla="*/ 3259549 w 5925365"/>
                <a:gd name="connsiteY2" fmla="*/ 1110380 h 1942515"/>
                <a:gd name="connsiteX3" fmla="*/ 3058734 w 5925365"/>
                <a:gd name="connsiteY3" fmla="*/ 1823919 h 1942515"/>
                <a:gd name="connsiteX4" fmla="*/ 3009592 w 5925365"/>
                <a:gd name="connsiteY4" fmla="*/ 1821957 h 1942515"/>
                <a:gd name="connsiteX5" fmla="*/ 2727279 w 5925365"/>
                <a:gd name="connsiteY5" fmla="*/ 1149847 h 1942515"/>
                <a:gd name="connsiteX6" fmla="*/ 0 w 5925365"/>
                <a:gd name="connsiteY6" fmla="*/ 1 h 1942515"/>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821957"/>
                <a:gd name="connsiteX1" fmla="*/ 5925365 w 5925365"/>
                <a:gd name="connsiteY1" fmla="*/ 0 h 1821957"/>
                <a:gd name="connsiteX2" fmla="*/ 3259549 w 5925365"/>
                <a:gd name="connsiteY2" fmla="*/ 1110380 h 1821957"/>
                <a:gd name="connsiteX3" fmla="*/ 3009592 w 5925365"/>
                <a:gd name="connsiteY3" fmla="*/ 1821957 h 1821957"/>
                <a:gd name="connsiteX4" fmla="*/ 2727279 w 5925365"/>
                <a:gd name="connsiteY4" fmla="*/ 1149847 h 1821957"/>
                <a:gd name="connsiteX5" fmla="*/ 0 w 5925365"/>
                <a:gd name="connsiteY5" fmla="*/ 1 h 1821957"/>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0 w 5925365"/>
                <a:gd name="connsiteY5" fmla="*/ 1 h 1934846"/>
                <a:gd name="connsiteX0" fmla="*/ 0 w 5925365"/>
                <a:gd name="connsiteY0" fmla="*/ 1 h 1934846"/>
                <a:gd name="connsiteX1" fmla="*/ 5925365 w 5925365"/>
                <a:gd name="connsiteY1" fmla="*/ 0 h 1934846"/>
                <a:gd name="connsiteX2" fmla="*/ 3259549 w 5925365"/>
                <a:gd name="connsiteY2" fmla="*/ 1110380 h 1934846"/>
                <a:gd name="connsiteX3" fmla="*/ 3009592 w 5925365"/>
                <a:gd name="connsiteY3" fmla="*/ 1821957 h 1934846"/>
                <a:gd name="connsiteX4" fmla="*/ 2727279 w 5925365"/>
                <a:gd name="connsiteY4" fmla="*/ 1149847 h 1934846"/>
                <a:gd name="connsiteX5" fmla="*/ 2704805 w 5925365"/>
                <a:gd name="connsiteY5" fmla="*/ 1142616 h 1934846"/>
                <a:gd name="connsiteX6" fmla="*/ 0 w 5925365"/>
                <a:gd name="connsiteY6" fmla="*/ 1 h 1934846"/>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8778"/>
                <a:gd name="connsiteX1" fmla="*/ 5925365 w 5925365"/>
                <a:gd name="connsiteY1" fmla="*/ 0 h 1858778"/>
                <a:gd name="connsiteX2" fmla="*/ 3259549 w 5925365"/>
                <a:gd name="connsiteY2" fmla="*/ 1110380 h 1858778"/>
                <a:gd name="connsiteX3" fmla="*/ 3009592 w 5925365"/>
                <a:gd name="connsiteY3" fmla="*/ 1821957 h 1858778"/>
                <a:gd name="connsiteX4" fmla="*/ 2704805 w 5925365"/>
                <a:gd name="connsiteY4" fmla="*/ 1142616 h 1858778"/>
                <a:gd name="connsiteX5" fmla="*/ 0 w 5925365"/>
                <a:gd name="connsiteY5" fmla="*/ 1 h 1858778"/>
                <a:gd name="connsiteX0" fmla="*/ 0 w 5925365"/>
                <a:gd name="connsiteY0" fmla="*/ 1 h 1859386"/>
                <a:gd name="connsiteX1" fmla="*/ 5925365 w 5925365"/>
                <a:gd name="connsiteY1" fmla="*/ 0 h 1859386"/>
                <a:gd name="connsiteX2" fmla="*/ 3259549 w 5925365"/>
                <a:gd name="connsiteY2" fmla="*/ 1110380 h 1859386"/>
                <a:gd name="connsiteX3" fmla="*/ 3009467 w 5925365"/>
                <a:gd name="connsiteY3" fmla="*/ 1822565 h 1859386"/>
                <a:gd name="connsiteX4" fmla="*/ 2704805 w 5925365"/>
                <a:gd name="connsiteY4" fmla="*/ 1142616 h 1859386"/>
                <a:gd name="connsiteX5" fmla="*/ 0 w 5925365"/>
                <a:gd name="connsiteY5" fmla="*/ 1 h 1859386"/>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805 w 5925365"/>
                <a:gd name="connsiteY4" fmla="*/ 1142616 h 1908784"/>
                <a:gd name="connsiteX5" fmla="*/ 0 w 5925365"/>
                <a:gd name="connsiteY5" fmla="*/ 1 h 1908784"/>
                <a:gd name="connsiteX0" fmla="*/ 0 w 5925365"/>
                <a:gd name="connsiteY0" fmla="*/ 1 h 1908784"/>
                <a:gd name="connsiteX1" fmla="*/ 5925365 w 5925365"/>
                <a:gd name="connsiteY1" fmla="*/ 0 h 1908784"/>
                <a:gd name="connsiteX2" fmla="*/ 3259549 w 5925365"/>
                <a:gd name="connsiteY2" fmla="*/ 1110380 h 1908784"/>
                <a:gd name="connsiteX3" fmla="*/ 3009467 w 5925365"/>
                <a:gd name="connsiteY3" fmla="*/ 1822565 h 1908784"/>
                <a:gd name="connsiteX4" fmla="*/ 2704693 w 5925365"/>
                <a:gd name="connsiteY4" fmla="*/ 1142997 h 1908784"/>
                <a:gd name="connsiteX5" fmla="*/ 0 w 5925365"/>
                <a:gd name="connsiteY5" fmla="*/ 1 h 1908784"/>
                <a:gd name="connsiteX0" fmla="*/ 0 w 5925365"/>
                <a:gd name="connsiteY0" fmla="*/ 1 h 1945917"/>
                <a:gd name="connsiteX1" fmla="*/ 5925365 w 5925365"/>
                <a:gd name="connsiteY1" fmla="*/ 0 h 1945917"/>
                <a:gd name="connsiteX2" fmla="*/ 3259549 w 5925365"/>
                <a:gd name="connsiteY2" fmla="*/ 1110380 h 1945917"/>
                <a:gd name="connsiteX3" fmla="*/ 3009467 w 5925365"/>
                <a:gd name="connsiteY3" fmla="*/ 1822565 h 1945917"/>
                <a:gd name="connsiteX4" fmla="*/ 2988204 w 5925365"/>
                <a:gd name="connsiteY4" fmla="*/ 1832656 h 1945917"/>
                <a:gd name="connsiteX5" fmla="*/ 2704693 w 5925365"/>
                <a:gd name="connsiteY5" fmla="*/ 1142997 h 1945917"/>
                <a:gd name="connsiteX6" fmla="*/ 0 w 5925365"/>
                <a:gd name="connsiteY6" fmla="*/ 1 h 1945917"/>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32656"/>
                <a:gd name="connsiteX1" fmla="*/ 5925365 w 5925365"/>
                <a:gd name="connsiteY1" fmla="*/ 0 h 1832656"/>
                <a:gd name="connsiteX2" fmla="*/ 3259549 w 5925365"/>
                <a:gd name="connsiteY2" fmla="*/ 1110380 h 1832656"/>
                <a:gd name="connsiteX3" fmla="*/ 2988204 w 5925365"/>
                <a:gd name="connsiteY3" fmla="*/ 1832656 h 1832656"/>
                <a:gd name="connsiteX4" fmla="*/ 2704693 w 5925365"/>
                <a:gd name="connsiteY4" fmla="*/ 1142997 h 1832656"/>
                <a:gd name="connsiteX5" fmla="*/ 0 w 5925365"/>
                <a:gd name="connsiteY5" fmla="*/ 1 h 183265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908066"/>
                <a:gd name="connsiteX1" fmla="*/ 5925365 w 5925365"/>
                <a:gd name="connsiteY1" fmla="*/ 0 h 1908066"/>
                <a:gd name="connsiteX2" fmla="*/ 3259549 w 5925365"/>
                <a:gd name="connsiteY2" fmla="*/ 1110380 h 1908066"/>
                <a:gd name="connsiteX3" fmla="*/ 2988204 w 5925365"/>
                <a:gd name="connsiteY3" fmla="*/ 1832656 h 1908066"/>
                <a:gd name="connsiteX4" fmla="*/ 2704693 w 5925365"/>
                <a:gd name="connsiteY4" fmla="*/ 1142997 h 1908066"/>
                <a:gd name="connsiteX5" fmla="*/ 0 w 5925365"/>
                <a:gd name="connsiteY5" fmla="*/ 1 h 1908066"/>
                <a:gd name="connsiteX0" fmla="*/ 0 w 5925365"/>
                <a:gd name="connsiteY0" fmla="*/ 1 h 1859046"/>
                <a:gd name="connsiteX1" fmla="*/ 5925365 w 5925365"/>
                <a:gd name="connsiteY1" fmla="*/ 0 h 1859046"/>
                <a:gd name="connsiteX2" fmla="*/ 3259549 w 5925365"/>
                <a:gd name="connsiteY2" fmla="*/ 1110380 h 1859046"/>
                <a:gd name="connsiteX3" fmla="*/ 2988204 w 5925365"/>
                <a:gd name="connsiteY3" fmla="*/ 1832656 h 1859046"/>
                <a:gd name="connsiteX4" fmla="*/ 2704693 w 5925365"/>
                <a:gd name="connsiteY4" fmla="*/ 1142997 h 1859046"/>
                <a:gd name="connsiteX5" fmla="*/ 0 w 5925365"/>
                <a:gd name="connsiteY5" fmla="*/ 1 h 1859046"/>
                <a:gd name="connsiteX0" fmla="*/ 0 w 5925365"/>
                <a:gd name="connsiteY0" fmla="*/ 1 h 1893268"/>
                <a:gd name="connsiteX1" fmla="*/ 5925365 w 5925365"/>
                <a:gd name="connsiteY1" fmla="*/ 0 h 1893268"/>
                <a:gd name="connsiteX2" fmla="*/ 3259549 w 5925365"/>
                <a:gd name="connsiteY2" fmla="*/ 1110380 h 1893268"/>
                <a:gd name="connsiteX3" fmla="*/ 2988204 w 5925365"/>
                <a:gd name="connsiteY3" fmla="*/ 1832656 h 1893268"/>
                <a:gd name="connsiteX4" fmla="*/ 2704693 w 5925365"/>
                <a:gd name="connsiteY4" fmla="*/ 1142997 h 1893268"/>
                <a:gd name="connsiteX5" fmla="*/ 0 w 5925365"/>
                <a:gd name="connsiteY5" fmla="*/ 1 h 1893268"/>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927985"/>
                <a:gd name="connsiteX1" fmla="*/ 5925365 w 5925365"/>
                <a:gd name="connsiteY1" fmla="*/ 0 h 1927985"/>
                <a:gd name="connsiteX2" fmla="*/ 3259549 w 5925365"/>
                <a:gd name="connsiteY2" fmla="*/ 1110380 h 1927985"/>
                <a:gd name="connsiteX3" fmla="*/ 3276950 w 5925365"/>
                <a:gd name="connsiteY3" fmla="*/ 1714973 h 1927985"/>
                <a:gd name="connsiteX4" fmla="*/ 2988204 w 5925365"/>
                <a:gd name="connsiteY4" fmla="*/ 1832656 h 1927985"/>
                <a:gd name="connsiteX5" fmla="*/ 2704693 w 5925365"/>
                <a:gd name="connsiteY5" fmla="*/ 1142997 h 1927985"/>
                <a:gd name="connsiteX6" fmla="*/ 0 w 5925365"/>
                <a:gd name="connsiteY6" fmla="*/ 1 h 1927985"/>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276950 w 5925365"/>
                <a:gd name="connsiteY3" fmla="*/ 1714973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59046"/>
                <a:gd name="connsiteX1" fmla="*/ 5925365 w 5925365"/>
                <a:gd name="connsiteY1" fmla="*/ 0 h 1859046"/>
                <a:gd name="connsiteX2" fmla="*/ 3259549 w 5925365"/>
                <a:gd name="connsiteY2" fmla="*/ 1110380 h 1859046"/>
                <a:gd name="connsiteX3" fmla="*/ 3346326 w 5925365"/>
                <a:gd name="connsiteY3" fmla="*/ 1651354 h 1859046"/>
                <a:gd name="connsiteX4" fmla="*/ 2988204 w 5925365"/>
                <a:gd name="connsiteY4" fmla="*/ 1832656 h 1859046"/>
                <a:gd name="connsiteX5" fmla="*/ 2704693 w 5925365"/>
                <a:gd name="connsiteY5" fmla="*/ 1142997 h 1859046"/>
                <a:gd name="connsiteX6" fmla="*/ 0 w 5925365"/>
                <a:gd name="connsiteY6" fmla="*/ 1 h 1859046"/>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694110 w 5925365"/>
                <a:gd name="connsiteY6" fmla="*/ 1142614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2694110 w 5925365"/>
                <a:gd name="connsiteY7" fmla="*/ 1142614 h 1838917"/>
                <a:gd name="connsiteX8" fmla="*/ 0 w 5925365"/>
                <a:gd name="connsiteY8" fmla="*/ 1 h 1838917"/>
                <a:gd name="connsiteX0" fmla="*/ 533195 w 6458560"/>
                <a:gd name="connsiteY0" fmla="*/ 1 h 1838917"/>
                <a:gd name="connsiteX1" fmla="*/ 6458560 w 6458560"/>
                <a:gd name="connsiteY1" fmla="*/ 0 h 1838917"/>
                <a:gd name="connsiteX2" fmla="*/ 3792744 w 6458560"/>
                <a:gd name="connsiteY2" fmla="*/ 1110380 h 1838917"/>
                <a:gd name="connsiteX3" fmla="*/ 3879521 w 6458560"/>
                <a:gd name="connsiteY3" fmla="*/ 1651354 h 1838917"/>
                <a:gd name="connsiteX4" fmla="*/ 3521399 w 6458560"/>
                <a:gd name="connsiteY4" fmla="*/ 1832656 h 1838917"/>
                <a:gd name="connsiteX5" fmla="*/ 3237888 w 6458560"/>
                <a:gd name="connsiteY5" fmla="*/ 1142997 h 1838917"/>
                <a:gd name="connsiteX6" fmla="*/ 3259389 w 6458560"/>
                <a:gd name="connsiteY6" fmla="*/ 1126566 h 1838917"/>
                <a:gd name="connsiteX7" fmla="*/ 533195 w 6458560"/>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04693 w 5925365"/>
                <a:gd name="connsiteY5" fmla="*/ 1142997 h 1838917"/>
                <a:gd name="connsiteX6" fmla="*/ 2726194 w 5925365"/>
                <a:gd name="connsiteY6" fmla="*/ 1126566 h 1838917"/>
                <a:gd name="connsiteX7" fmla="*/ 0 w 5925365"/>
                <a:gd name="connsiteY7"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26194 w 5925365"/>
                <a:gd name="connsiteY5" fmla="*/ 1126566 h 1838917"/>
                <a:gd name="connsiteX6" fmla="*/ 0 w 5925365"/>
                <a:gd name="connsiteY6" fmla="*/ 1 h 1838917"/>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74151"/>
                <a:gd name="connsiteX1" fmla="*/ 5925365 w 5925365"/>
                <a:gd name="connsiteY1" fmla="*/ 0 h 1874151"/>
                <a:gd name="connsiteX2" fmla="*/ 3259549 w 5925365"/>
                <a:gd name="connsiteY2" fmla="*/ 1110380 h 1874151"/>
                <a:gd name="connsiteX3" fmla="*/ 3346326 w 5925365"/>
                <a:gd name="connsiteY3" fmla="*/ 1651354 h 1874151"/>
                <a:gd name="connsiteX4" fmla="*/ 2988204 w 5925365"/>
                <a:gd name="connsiteY4" fmla="*/ 1832656 h 1874151"/>
                <a:gd name="connsiteX5" fmla="*/ 2726194 w 5925365"/>
                <a:gd name="connsiteY5" fmla="*/ 1126566 h 1874151"/>
                <a:gd name="connsiteX6" fmla="*/ 0 w 5925365"/>
                <a:gd name="connsiteY6" fmla="*/ 1 h 1874151"/>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0 w 5925365"/>
                <a:gd name="connsiteY6" fmla="*/ 1 h 1885474"/>
                <a:gd name="connsiteX0" fmla="*/ 0 w 5925365"/>
                <a:gd name="connsiteY0" fmla="*/ 1 h 1885474"/>
                <a:gd name="connsiteX1" fmla="*/ 5925365 w 5925365"/>
                <a:gd name="connsiteY1" fmla="*/ 0 h 1885474"/>
                <a:gd name="connsiteX2" fmla="*/ 3259549 w 5925365"/>
                <a:gd name="connsiteY2" fmla="*/ 1110380 h 1885474"/>
                <a:gd name="connsiteX3" fmla="*/ 3346326 w 5925365"/>
                <a:gd name="connsiteY3" fmla="*/ 1651354 h 1885474"/>
                <a:gd name="connsiteX4" fmla="*/ 2988204 w 5925365"/>
                <a:gd name="connsiteY4" fmla="*/ 1832656 h 1885474"/>
                <a:gd name="connsiteX5" fmla="*/ 2726194 w 5925365"/>
                <a:gd name="connsiteY5" fmla="*/ 1126566 h 1885474"/>
                <a:gd name="connsiteX6" fmla="*/ 2716775 w 5925365"/>
                <a:gd name="connsiteY6" fmla="*/ 1144927 h 1885474"/>
                <a:gd name="connsiteX7" fmla="*/ 0 w 5925365"/>
                <a:gd name="connsiteY7" fmla="*/ 1 h 1885474"/>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38917"/>
                <a:gd name="connsiteX1" fmla="*/ 5925365 w 5925365"/>
                <a:gd name="connsiteY1" fmla="*/ 0 h 1838917"/>
                <a:gd name="connsiteX2" fmla="*/ 3259549 w 5925365"/>
                <a:gd name="connsiteY2" fmla="*/ 1110380 h 1838917"/>
                <a:gd name="connsiteX3" fmla="*/ 3346326 w 5925365"/>
                <a:gd name="connsiteY3" fmla="*/ 1651354 h 1838917"/>
                <a:gd name="connsiteX4" fmla="*/ 2988204 w 5925365"/>
                <a:gd name="connsiteY4" fmla="*/ 1832656 h 1838917"/>
                <a:gd name="connsiteX5" fmla="*/ 2716775 w 5925365"/>
                <a:gd name="connsiteY5" fmla="*/ 1144927 h 1838917"/>
                <a:gd name="connsiteX6" fmla="*/ 0 w 5925365"/>
                <a:gd name="connsiteY6" fmla="*/ 1 h 1838917"/>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2375"/>
                <a:gd name="connsiteX1" fmla="*/ 5925365 w 5925365"/>
                <a:gd name="connsiteY1" fmla="*/ 0 h 1852375"/>
                <a:gd name="connsiteX2" fmla="*/ 3259549 w 5925365"/>
                <a:gd name="connsiteY2" fmla="*/ 1110380 h 1852375"/>
                <a:gd name="connsiteX3" fmla="*/ 3346326 w 5925365"/>
                <a:gd name="connsiteY3" fmla="*/ 1651354 h 1852375"/>
                <a:gd name="connsiteX4" fmla="*/ 2988204 w 5925365"/>
                <a:gd name="connsiteY4" fmla="*/ 1832656 h 1852375"/>
                <a:gd name="connsiteX5" fmla="*/ 2716775 w 5925365"/>
                <a:gd name="connsiteY5" fmla="*/ 1144927 h 1852375"/>
                <a:gd name="connsiteX6" fmla="*/ 0 w 5925365"/>
                <a:gd name="connsiteY6" fmla="*/ 1 h 1852375"/>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490486 w 5925365"/>
                <a:gd name="connsiteY3" fmla="*/ 142889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35836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1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405382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028170 w 5925365"/>
                <a:gd name="connsiteY4" fmla="*/ 97436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49 w 5925365"/>
                <a:gd name="connsiteY2" fmla="*/ 1110380 h 1859910"/>
                <a:gd name="connsiteX3" fmla="*/ 3259328 w 5925365"/>
                <a:gd name="connsiteY3" fmla="*/ 1107586 h 1859910"/>
                <a:gd name="connsiteX4" fmla="*/ 3028170 w 5925365"/>
                <a:gd name="connsiteY4" fmla="*/ 935179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259549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0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59551 w 5925365"/>
                <a:gd name="connsiteY2" fmla="*/ 1110380 h 1859910"/>
                <a:gd name="connsiteX3" fmla="*/ 3028170 w 5925365"/>
                <a:gd name="connsiteY3" fmla="*/ 935179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012760 w 5925365"/>
                <a:gd name="connsiteY3" fmla="*/ 935179 h 1859910"/>
                <a:gd name="connsiteX4" fmla="*/ 3243918 w 5925365"/>
                <a:gd name="connsiteY4" fmla="*/ 1138933 h 1859910"/>
                <a:gd name="connsiteX5" fmla="*/ 3346326 w 5925365"/>
                <a:gd name="connsiteY5" fmla="*/ 1651354 h 1859910"/>
                <a:gd name="connsiteX6" fmla="*/ 2988204 w 5925365"/>
                <a:gd name="connsiteY6" fmla="*/ 1832656 h 1859910"/>
                <a:gd name="connsiteX7" fmla="*/ 2716775 w 5925365"/>
                <a:gd name="connsiteY7" fmla="*/ 1144927 h 1859910"/>
                <a:gd name="connsiteX8" fmla="*/ 0 w 5925365"/>
                <a:gd name="connsiteY8"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028170 w 5925365"/>
                <a:gd name="connsiteY2" fmla="*/ 935179 h 1859910"/>
                <a:gd name="connsiteX3" fmla="*/ 3243918 w 5925365"/>
                <a:gd name="connsiteY3" fmla="*/ 1138933 h 1859910"/>
                <a:gd name="connsiteX4" fmla="*/ 3346326 w 5925365"/>
                <a:gd name="connsiteY4" fmla="*/ 1651354 h 1859910"/>
                <a:gd name="connsiteX5" fmla="*/ 2988204 w 5925365"/>
                <a:gd name="connsiteY5" fmla="*/ 1832656 h 1859910"/>
                <a:gd name="connsiteX6" fmla="*/ 2716775 w 5925365"/>
                <a:gd name="connsiteY6" fmla="*/ 1144927 h 1859910"/>
                <a:gd name="connsiteX7" fmla="*/ 0 w 5925365"/>
                <a:gd name="connsiteY7" fmla="*/ 1 h 1859910"/>
                <a:gd name="connsiteX0" fmla="*/ 0 w 5925365"/>
                <a:gd name="connsiteY0" fmla="*/ 1 h 1859910"/>
                <a:gd name="connsiteX1" fmla="*/ 5925365 w 5925365"/>
                <a:gd name="connsiteY1" fmla="*/ 0 h 1859910"/>
                <a:gd name="connsiteX2" fmla="*/ 3243918 w 5925365"/>
                <a:gd name="connsiteY2" fmla="*/ 1138933 h 1859910"/>
                <a:gd name="connsiteX3" fmla="*/ 3346326 w 5925365"/>
                <a:gd name="connsiteY3" fmla="*/ 1651354 h 1859910"/>
                <a:gd name="connsiteX4" fmla="*/ 2988204 w 5925365"/>
                <a:gd name="connsiteY4" fmla="*/ 1832656 h 1859910"/>
                <a:gd name="connsiteX5" fmla="*/ 2716775 w 5925365"/>
                <a:gd name="connsiteY5" fmla="*/ 1144927 h 1859910"/>
                <a:gd name="connsiteX6" fmla="*/ 0 w 5925365"/>
                <a:gd name="connsiteY6" fmla="*/ 1 h 1859910"/>
                <a:gd name="connsiteX0" fmla="*/ 0 w 5925365"/>
                <a:gd name="connsiteY0" fmla="*/ 1 h 1916554"/>
                <a:gd name="connsiteX1" fmla="*/ 5925365 w 5925365"/>
                <a:gd name="connsiteY1" fmla="*/ 0 h 1916554"/>
                <a:gd name="connsiteX2" fmla="*/ 3243918 w 5925365"/>
                <a:gd name="connsiteY2" fmla="*/ 1138933 h 1916554"/>
                <a:gd name="connsiteX3" fmla="*/ 3346326 w 5925365"/>
                <a:gd name="connsiteY3" fmla="*/ 1651354 h 1916554"/>
                <a:gd name="connsiteX4" fmla="*/ 3336381 w 5925365"/>
                <a:gd name="connsiteY4" fmla="*/ 1648318 h 1916554"/>
                <a:gd name="connsiteX5" fmla="*/ 2988204 w 5925365"/>
                <a:gd name="connsiteY5" fmla="*/ 1832656 h 1916554"/>
                <a:gd name="connsiteX6" fmla="*/ 2716775 w 5925365"/>
                <a:gd name="connsiteY6" fmla="*/ 1144927 h 1916554"/>
                <a:gd name="connsiteX7" fmla="*/ 0 w 5925365"/>
                <a:gd name="connsiteY7" fmla="*/ 1 h 1916554"/>
                <a:gd name="connsiteX0" fmla="*/ 0 w 5925365"/>
                <a:gd name="connsiteY0" fmla="*/ 1 h 1917061"/>
                <a:gd name="connsiteX1" fmla="*/ 5925365 w 5925365"/>
                <a:gd name="connsiteY1" fmla="*/ 0 h 1917061"/>
                <a:gd name="connsiteX2" fmla="*/ 3243918 w 5925365"/>
                <a:gd name="connsiteY2" fmla="*/ 1138933 h 1917061"/>
                <a:gd name="connsiteX3" fmla="*/ 3346326 w 5925365"/>
                <a:gd name="connsiteY3" fmla="*/ 1651354 h 1917061"/>
                <a:gd name="connsiteX4" fmla="*/ 2988204 w 5925365"/>
                <a:gd name="connsiteY4" fmla="*/ 1832656 h 1917061"/>
                <a:gd name="connsiteX5" fmla="*/ 2716775 w 5925365"/>
                <a:gd name="connsiteY5" fmla="*/ 1144927 h 1917061"/>
                <a:gd name="connsiteX6" fmla="*/ 0 w 5925365"/>
                <a:gd name="connsiteY6" fmla="*/ 1 h 1917061"/>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59910"/>
                <a:gd name="connsiteX1" fmla="*/ 5925365 w 5925365"/>
                <a:gd name="connsiteY1" fmla="*/ 0 h 1859910"/>
                <a:gd name="connsiteX2" fmla="*/ 3243918 w 5925365"/>
                <a:gd name="connsiteY2" fmla="*/ 1138933 h 1859910"/>
                <a:gd name="connsiteX3" fmla="*/ 2988204 w 5925365"/>
                <a:gd name="connsiteY3" fmla="*/ 1832656 h 1859910"/>
                <a:gd name="connsiteX4" fmla="*/ 2716775 w 5925365"/>
                <a:gd name="connsiteY4" fmla="*/ 1144927 h 1859910"/>
                <a:gd name="connsiteX5" fmla="*/ 0 w 5925365"/>
                <a:gd name="connsiteY5" fmla="*/ 1 h 1859910"/>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6775 w 5925365"/>
                <a:gd name="connsiteY4" fmla="*/ 1144927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69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832353 w 5925365"/>
                <a:gd name="connsiteY4" fmla="*/ 1238970 h 1863005"/>
                <a:gd name="connsiteX5" fmla="*/ 2704549 w 5925365"/>
                <a:gd name="connsiteY5" fmla="*/ 1185952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04549 w 5925365"/>
                <a:gd name="connsiteY4" fmla="*/ 1185952 h 1863005"/>
                <a:gd name="connsiteX5" fmla="*/ 0 w 5925365"/>
                <a:gd name="connsiteY5" fmla="*/ 1 h 1863005"/>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0 w 5925365"/>
                <a:gd name="connsiteY5"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89307 w 5925365"/>
                <a:gd name="connsiteY5" fmla="*/ 1178115 h 1864002"/>
                <a:gd name="connsiteX6" fmla="*/ 2719960 w 5925365"/>
                <a:gd name="connsiteY6" fmla="*/ 1154605 h 1864002"/>
                <a:gd name="connsiteX7" fmla="*/ 0 w 5925365"/>
                <a:gd name="connsiteY7"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4002"/>
                <a:gd name="connsiteX1" fmla="*/ 5925365 w 5925365"/>
                <a:gd name="connsiteY1" fmla="*/ 0 h 1864002"/>
                <a:gd name="connsiteX2" fmla="*/ 3243918 w 5925365"/>
                <a:gd name="connsiteY2" fmla="*/ 1138933 h 1864002"/>
                <a:gd name="connsiteX3" fmla="*/ 2988204 w 5925365"/>
                <a:gd name="connsiteY3" fmla="*/ 1832656 h 1864002"/>
                <a:gd name="connsiteX4" fmla="*/ 2704549 w 5925365"/>
                <a:gd name="connsiteY4" fmla="*/ 1185952 h 1864002"/>
                <a:gd name="connsiteX5" fmla="*/ 2719960 w 5925365"/>
                <a:gd name="connsiteY5" fmla="*/ 1154605 h 1864002"/>
                <a:gd name="connsiteX6" fmla="*/ 0 w 5925365"/>
                <a:gd name="connsiteY6" fmla="*/ 1 h 186400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19960 w 5925365"/>
                <a:gd name="connsiteY4" fmla="*/ 1154605 h 1863005"/>
                <a:gd name="connsiteX5" fmla="*/ 0 w 5925365"/>
                <a:gd name="connsiteY5" fmla="*/ 1 h 1863005"/>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0 w 5925365"/>
                <a:gd name="connsiteY5" fmla="*/ 1 h 1874452"/>
                <a:gd name="connsiteX0" fmla="*/ 0 w 5925365"/>
                <a:gd name="connsiteY0" fmla="*/ 1 h 1874452"/>
                <a:gd name="connsiteX1" fmla="*/ 5925365 w 5925365"/>
                <a:gd name="connsiteY1" fmla="*/ 0 h 1874452"/>
                <a:gd name="connsiteX2" fmla="*/ 3243918 w 5925365"/>
                <a:gd name="connsiteY2" fmla="*/ 1138933 h 1874452"/>
                <a:gd name="connsiteX3" fmla="*/ 2988204 w 5925365"/>
                <a:gd name="connsiteY3" fmla="*/ 1832656 h 1874452"/>
                <a:gd name="connsiteX4" fmla="*/ 2719960 w 5925365"/>
                <a:gd name="connsiteY4" fmla="*/ 1154605 h 1874452"/>
                <a:gd name="connsiteX5" fmla="*/ 2762128 w 5925365"/>
                <a:gd name="connsiteY5" fmla="*/ 1188743 h 1874452"/>
                <a:gd name="connsiteX6" fmla="*/ 0 w 5925365"/>
                <a:gd name="connsiteY6" fmla="*/ 1 h 1874452"/>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62128 w 5925365"/>
                <a:gd name="connsiteY4" fmla="*/ 1188743 h 1863005"/>
                <a:gd name="connsiteX5" fmla="*/ 2740146 w 5925365"/>
                <a:gd name="connsiteY5" fmla="*/ 1169581 h 1863005"/>
                <a:gd name="connsiteX6" fmla="*/ 0 w 5925365"/>
                <a:gd name="connsiteY6"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863005"/>
                <a:gd name="connsiteX1" fmla="*/ 5925365 w 5925365"/>
                <a:gd name="connsiteY1" fmla="*/ 0 h 1863005"/>
                <a:gd name="connsiteX2" fmla="*/ 3243918 w 5925365"/>
                <a:gd name="connsiteY2" fmla="*/ 1138933 h 1863005"/>
                <a:gd name="connsiteX3" fmla="*/ 2988204 w 5925365"/>
                <a:gd name="connsiteY3" fmla="*/ 1832656 h 1863005"/>
                <a:gd name="connsiteX4" fmla="*/ 2740146 w 5925365"/>
                <a:gd name="connsiteY4" fmla="*/ 1169581 h 1863005"/>
                <a:gd name="connsiteX5" fmla="*/ 0 w 5925365"/>
                <a:gd name="connsiteY5" fmla="*/ 1 h 1863005"/>
                <a:gd name="connsiteX0" fmla="*/ 0 w 5925365"/>
                <a:gd name="connsiteY0" fmla="*/ 1 h 1947135"/>
                <a:gd name="connsiteX1" fmla="*/ 5925365 w 5925365"/>
                <a:gd name="connsiteY1" fmla="*/ 0 h 1947135"/>
                <a:gd name="connsiteX2" fmla="*/ 3243918 w 5925365"/>
                <a:gd name="connsiteY2" fmla="*/ 1138933 h 1947135"/>
                <a:gd name="connsiteX3" fmla="*/ 2988204 w 5925365"/>
                <a:gd name="connsiteY3" fmla="*/ 1832656 h 1947135"/>
                <a:gd name="connsiteX4" fmla="*/ 2903982 w 5925365"/>
                <a:gd name="connsiteY4" fmla="*/ 1825806 h 1947135"/>
                <a:gd name="connsiteX5" fmla="*/ 2740146 w 5925365"/>
                <a:gd name="connsiteY5" fmla="*/ 1169581 h 1947135"/>
                <a:gd name="connsiteX6" fmla="*/ 0 w 5925365"/>
                <a:gd name="connsiteY6" fmla="*/ 1 h 1947135"/>
                <a:gd name="connsiteX0" fmla="*/ 0 w 5925365"/>
                <a:gd name="connsiteY0" fmla="*/ 1 h 1947136"/>
                <a:gd name="connsiteX1" fmla="*/ 5925365 w 5925365"/>
                <a:gd name="connsiteY1" fmla="*/ 0 h 1947136"/>
                <a:gd name="connsiteX2" fmla="*/ 3243918 w 5925365"/>
                <a:gd name="connsiteY2" fmla="*/ 1138933 h 1947136"/>
                <a:gd name="connsiteX3" fmla="*/ 3077123 w 5925365"/>
                <a:gd name="connsiteY3" fmla="*/ 1832657 h 1947136"/>
                <a:gd name="connsiteX4" fmla="*/ 2903982 w 5925365"/>
                <a:gd name="connsiteY4" fmla="*/ 1825806 h 1947136"/>
                <a:gd name="connsiteX5" fmla="*/ 2740146 w 5925365"/>
                <a:gd name="connsiteY5" fmla="*/ 1169581 h 1947136"/>
                <a:gd name="connsiteX6" fmla="*/ 0 w 5925365"/>
                <a:gd name="connsiteY6" fmla="*/ 1 h 1947136"/>
                <a:gd name="connsiteX0" fmla="*/ 0 w 5925365"/>
                <a:gd name="connsiteY0" fmla="*/ 1 h 1863006"/>
                <a:gd name="connsiteX1" fmla="*/ 5925365 w 5925365"/>
                <a:gd name="connsiteY1" fmla="*/ 0 h 1863006"/>
                <a:gd name="connsiteX2" fmla="*/ 3243918 w 5925365"/>
                <a:gd name="connsiteY2" fmla="*/ 1138933 h 1863006"/>
                <a:gd name="connsiteX3" fmla="*/ 3077123 w 5925365"/>
                <a:gd name="connsiteY3" fmla="*/ 1832657 h 1863006"/>
                <a:gd name="connsiteX4" fmla="*/ 2740146 w 5925365"/>
                <a:gd name="connsiteY4" fmla="*/ 1169581 h 1863006"/>
                <a:gd name="connsiteX5" fmla="*/ 0 w 5925365"/>
                <a:gd name="connsiteY5" fmla="*/ 1 h 1863006"/>
                <a:gd name="connsiteX0" fmla="*/ 0 w 5925365"/>
                <a:gd name="connsiteY0" fmla="*/ 1 h 1863006"/>
                <a:gd name="connsiteX1" fmla="*/ 5925365 w 5925365"/>
                <a:gd name="connsiteY1" fmla="*/ 0 h 1863006"/>
                <a:gd name="connsiteX2" fmla="*/ 3243918 w 5925365"/>
                <a:gd name="connsiteY2" fmla="*/ 1138933 h 1863006"/>
                <a:gd name="connsiteX3" fmla="*/ 2965973 w 5925365"/>
                <a:gd name="connsiteY3" fmla="*/ 1832657 h 1863006"/>
                <a:gd name="connsiteX4" fmla="*/ 2740146 w 5925365"/>
                <a:gd name="connsiteY4" fmla="*/ 1169581 h 1863006"/>
                <a:gd name="connsiteX5" fmla="*/ 0 w 5925365"/>
                <a:gd name="connsiteY5" fmla="*/ 1 h 1863006"/>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879958"/>
                <a:gd name="connsiteX1" fmla="*/ 5925365 w 5925365"/>
                <a:gd name="connsiteY1" fmla="*/ 0 h 1879958"/>
                <a:gd name="connsiteX2" fmla="*/ 3243918 w 5925365"/>
                <a:gd name="connsiteY2" fmla="*/ 1138933 h 1879958"/>
                <a:gd name="connsiteX3" fmla="*/ 2965973 w 5925365"/>
                <a:gd name="connsiteY3" fmla="*/ 1832657 h 1879958"/>
                <a:gd name="connsiteX4" fmla="*/ 2740146 w 5925365"/>
                <a:gd name="connsiteY4" fmla="*/ 1169581 h 1879958"/>
                <a:gd name="connsiteX5" fmla="*/ 0 w 5925365"/>
                <a:gd name="connsiteY5" fmla="*/ 1 h 1879958"/>
                <a:gd name="connsiteX0" fmla="*/ 0 w 5925365"/>
                <a:gd name="connsiteY0" fmla="*/ 1 h 1964714"/>
                <a:gd name="connsiteX1" fmla="*/ 5925365 w 5925365"/>
                <a:gd name="connsiteY1" fmla="*/ 0 h 1964714"/>
                <a:gd name="connsiteX2" fmla="*/ 3243918 w 5925365"/>
                <a:gd name="connsiteY2" fmla="*/ 1138933 h 1964714"/>
                <a:gd name="connsiteX3" fmla="*/ 2965973 w 5925365"/>
                <a:gd name="connsiteY3" fmla="*/ 1917413 h 1964714"/>
                <a:gd name="connsiteX4" fmla="*/ 2740146 w 5925365"/>
                <a:gd name="connsiteY4" fmla="*/ 1169581 h 1964714"/>
                <a:gd name="connsiteX5" fmla="*/ 0 w 5925365"/>
                <a:gd name="connsiteY5" fmla="*/ 1 h 1964714"/>
                <a:gd name="connsiteX0" fmla="*/ 0 w 5925365"/>
                <a:gd name="connsiteY0" fmla="*/ 1 h 1359403"/>
                <a:gd name="connsiteX1" fmla="*/ 5925365 w 5925365"/>
                <a:gd name="connsiteY1" fmla="*/ 0 h 1359403"/>
                <a:gd name="connsiteX2" fmla="*/ 3243918 w 5925365"/>
                <a:gd name="connsiteY2" fmla="*/ 1138933 h 1359403"/>
                <a:gd name="connsiteX3" fmla="*/ 2740146 w 5925365"/>
                <a:gd name="connsiteY3" fmla="*/ 1169581 h 1359403"/>
                <a:gd name="connsiteX4" fmla="*/ 0 w 5925365"/>
                <a:gd name="connsiteY4" fmla="*/ 1 h 1359403"/>
                <a:gd name="connsiteX0" fmla="*/ 0 w 5925365"/>
                <a:gd name="connsiteY0" fmla="*/ 1 h 1721027"/>
                <a:gd name="connsiteX1" fmla="*/ 5925365 w 5925365"/>
                <a:gd name="connsiteY1" fmla="*/ 0 h 1721027"/>
                <a:gd name="connsiteX2" fmla="*/ 3243918 w 5925365"/>
                <a:gd name="connsiteY2" fmla="*/ 1138933 h 1721027"/>
                <a:gd name="connsiteX3" fmla="*/ 2740146 w 5925365"/>
                <a:gd name="connsiteY3" fmla="*/ 1169581 h 1721027"/>
                <a:gd name="connsiteX4" fmla="*/ 0 w 5925365"/>
                <a:gd name="connsiteY4" fmla="*/ 1 h 1721027"/>
                <a:gd name="connsiteX0" fmla="*/ 0 w 5925365"/>
                <a:gd name="connsiteY0" fmla="*/ 1 h 1989307"/>
                <a:gd name="connsiteX1" fmla="*/ 5925365 w 5925365"/>
                <a:gd name="connsiteY1" fmla="*/ 0 h 1989307"/>
                <a:gd name="connsiteX2" fmla="*/ 3243918 w 5925365"/>
                <a:gd name="connsiteY2" fmla="*/ 1138933 h 1989307"/>
                <a:gd name="connsiteX3" fmla="*/ 2740146 w 5925365"/>
                <a:gd name="connsiteY3" fmla="*/ 1169581 h 1989307"/>
                <a:gd name="connsiteX4" fmla="*/ 0 w 5925365"/>
                <a:gd name="connsiteY4" fmla="*/ 1 h 198930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141867"/>
                <a:gd name="connsiteX1" fmla="*/ 5925365 w 5925365"/>
                <a:gd name="connsiteY1" fmla="*/ 0 h 2141867"/>
                <a:gd name="connsiteX2" fmla="*/ 3243918 w 5925365"/>
                <a:gd name="connsiteY2" fmla="*/ 1138933 h 2141867"/>
                <a:gd name="connsiteX3" fmla="*/ 2740146 w 5925365"/>
                <a:gd name="connsiteY3" fmla="*/ 1169581 h 2141867"/>
                <a:gd name="connsiteX4" fmla="*/ 0 w 5925365"/>
                <a:gd name="connsiteY4" fmla="*/ 1 h 2141867"/>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2065700"/>
                <a:gd name="connsiteX1" fmla="*/ 5925365 w 5925365"/>
                <a:gd name="connsiteY1" fmla="*/ 0 h 2065700"/>
                <a:gd name="connsiteX2" fmla="*/ 3243918 w 5925365"/>
                <a:gd name="connsiteY2" fmla="*/ 1138933 h 2065700"/>
                <a:gd name="connsiteX3" fmla="*/ 2740146 w 5925365"/>
                <a:gd name="connsiteY3" fmla="*/ 1169581 h 2065700"/>
                <a:gd name="connsiteX4" fmla="*/ 0 w 5925365"/>
                <a:gd name="connsiteY4" fmla="*/ 1 h 2065700"/>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0 w 5925365"/>
                <a:gd name="connsiteY4" fmla="*/ 1 h 1834034"/>
                <a:gd name="connsiteX0" fmla="*/ 0 w 5925365"/>
                <a:gd name="connsiteY0" fmla="*/ 1 h 1834034"/>
                <a:gd name="connsiteX1" fmla="*/ 5925365 w 5925365"/>
                <a:gd name="connsiteY1" fmla="*/ 0 h 1834034"/>
                <a:gd name="connsiteX2" fmla="*/ 3243918 w 5925365"/>
                <a:gd name="connsiteY2" fmla="*/ 1138933 h 1834034"/>
                <a:gd name="connsiteX3" fmla="*/ 2740146 w 5925365"/>
                <a:gd name="connsiteY3" fmla="*/ 1169581 h 1834034"/>
                <a:gd name="connsiteX4" fmla="*/ 2703912 w 5925365"/>
                <a:gd name="connsiteY4" fmla="*/ 1164713 h 1834034"/>
                <a:gd name="connsiteX5" fmla="*/ 0 w 5925365"/>
                <a:gd name="connsiteY5" fmla="*/ 1 h 1834034"/>
                <a:gd name="connsiteX0" fmla="*/ 0 w 5925365"/>
                <a:gd name="connsiteY0" fmla="*/ 1 h 1354535"/>
                <a:gd name="connsiteX1" fmla="*/ 5925365 w 5925365"/>
                <a:gd name="connsiteY1" fmla="*/ 0 h 1354535"/>
                <a:gd name="connsiteX2" fmla="*/ 3243918 w 5925365"/>
                <a:gd name="connsiteY2" fmla="*/ 1138933 h 1354535"/>
                <a:gd name="connsiteX3" fmla="*/ 2703912 w 5925365"/>
                <a:gd name="connsiteY3" fmla="*/ 1164713 h 1354535"/>
                <a:gd name="connsiteX4" fmla="*/ 0 w 5925365"/>
                <a:gd name="connsiteY4" fmla="*/ 1 h 1354535"/>
                <a:gd name="connsiteX0" fmla="*/ 0 w 5925365"/>
                <a:gd name="connsiteY0" fmla="*/ 1 h 1377666"/>
                <a:gd name="connsiteX1" fmla="*/ 5925365 w 5925365"/>
                <a:gd name="connsiteY1" fmla="*/ 0 h 1377666"/>
                <a:gd name="connsiteX2" fmla="*/ 3243918 w 5925365"/>
                <a:gd name="connsiteY2" fmla="*/ 1138933 h 1377666"/>
                <a:gd name="connsiteX3" fmla="*/ 2959556 w 5925365"/>
                <a:gd name="connsiteY3" fmla="*/ 1277721 h 1377666"/>
                <a:gd name="connsiteX4" fmla="*/ 2703912 w 5925365"/>
                <a:gd name="connsiteY4" fmla="*/ 1164713 h 1377666"/>
                <a:gd name="connsiteX5" fmla="*/ 0 w 5925365"/>
                <a:gd name="connsiteY5" fmla="*/ 1 h 1377666"/>
                <a:gd name="connsiteX0" fmla="*/ 0 w 5925365"/>
                <a:gd name="connsiteY0" fmla="*/ 1 h 1889844"/>
                <a:gd name="connsiteX1" fmla="*/ 5925365 w 5925365"/>
                <a:gd name="connsiteY1" fmla="*/ 0 h 1889844"/>
                <a:gd name="connsiteX2" fmla="*/ 3243918 w 5925365"/>
                <a:gd name="connsiteY2" fmla="*/ 1138933 h 1889844"/>
                <a:gd name="connsiteX3" fmla="*/ 2959556 w 5925365"/>
                <a:gd name="connsiteY3" fmla="*/ 1277721 h 1889844"/>
                <a:gd name="connsiteX4" fmla="*/ 3020688 w 5925365"/>
                <a:gd name="connsiteY4" fmla="*/ 1871009 h 1889844"/>
                <a:gd name="connsiteX5" fmla="*/ 2703912 w 5925365"/>
                <a:gd name="connsiteY5" fmla="*/ 1164713 h 1889844"/>
                <a:gd name="connsiteX6" fmla="*/ 0 w 5925365"/>
                <a:gd name="connsiteY6" fmla="*/ 1 h 1889844"/>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2959556 w 5925365"/>
                <a:gd name="connsiteY3" fmla="*/ 1277721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43918 w 5925365"/>
                <a:gd name="connsiteY2" fmla="*/ 1138933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83663"/>
                <a:gd name="connsiteX1" fmla="*/ 5925365 w 5925365"/>
                <a:gd name="connsiteY1" fmla="*/ 0 h 1883663"/>
                <a:gd name="connsiteX2" fmla="*/ 3243918 w 5925365"/>
                <a:gd name="connsiteY2" fmla="*/ 1138933 h 1883663"/>
                <a:gd name="connsiteX3" fmla="*/ 3020688 w 5925365"/>
                <a:gd name="connsiteY3" fmla="*/ 1871009 h 1883663"/>
                <a:gd name="connsiteX4" fmla="*/ 2703912 w 5925365"/>
                <a:gd name="connsiteY4" fmla="*/ 1164713 h 1883663"/>
                <a:gd name="connsiteX5" fmla="*/ 0 w 5925365"/>
                <a:gd name="connsiteY5" fmla="*/ 1 h 1883663"/>
                <a:gd name="connsiteX0" fmla="*/ 0 w 5925365"/>
                <a:gd name="connsiteY0" fmla="*/ 1 h 1871009"/>
                <a:gd name="connsiteX1" fmla="*/ 5925365 w 5925365"/>
                <a:gd name="connsiteY1" fmla="*/ 0 h 1871009"/>
                <a:gd name="connsiteX2" fmla="*/ 3243918 w 5925365"/>
                <a:gd name="connsiteY2" fmla="*/ 1138933 h 1871009"/>
                <a:gd name="connsiteX3" fmla="*/ 3270775 w 5925365"/>
                <a:gd name="connsiteY3" fmla="*/ 1125160 h 1871009"/>
                <a:gd name="connsiteX4" fmla="*/ 3020688 w 5925365"/>
                <a:gd name="connsiteY4" fmla="*/ 1871009 h 1871009"/>
                <a:gd name="connsiteX5" fmla="*/ 2703912 w 5925365"/>
                <a:gd name="connsiteY5" fmla="*/ 1164713 h 1871009"/>
                <a:gd name="connsiteX6" fmla="*/ 0 w 5925365"/>
                <a:gd name="connsiteY6"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0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5718"/>
                <a:gd name="connsiteX1" fmla="*/ 5925365 w 5925365"/>
                <a:gd name="connsiteY1" fmla="*/ 0 h 1875718"/>
                <a:gd name="connsiteX2" fmla="*/ 3270775 w 5925365"/>
                <a:gd name="connsiteY2" fmla="*/ 1125161 h 1875718"/>
                <a:gd name="connsiteX3" fmla="*/ 3020688 w 5925365"/>
                <a:gd name="connsiteY3" fmla="*/ 1871009 h 1875718"/>
                <a:gd name="connsiteX4" fmla="*/ 2703912 w 5925365"/>
                <a:gd name="connsiteY4" fmla="*/ 1164713 h 1875718"/>
                <a:gd name="connsiteX5" fmla="*/ 0 w 5925365"/>
                <a:gd name="connsiteY5" fmla="*/ 1 h 1875718"/>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703912 w 5925365"/>
                <a:gd name="connsiteY4" fmla="*/ 1164713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0 w 5925365"/>
                <a:gd name="connsiteY5" fmla="*/ 1 h 1871009"/>
                <a:gd name="connsiteX0" fmla="*/ 0 w 5925365"/>
                <a:gd name="connsiteY0" fmla="*/ 1 h 1871009"/>
                <a:gd name="connsiteX1" fmla="*/ 5925365 w 5925365"/>
                <a:gd name="connsiteY1" fmla="*/ 0 h 1871009"/>
                <a:gd name="connsiteX2" fmla="*/ 3270775 w 5925365"/>
                <a:gd name="connsiteY2" fmla="*/ 1125161 h 1871009"/>
                <a:gd name="connsiteX3" fmla="*/ 3020688 w 5925365"/>
                <a:gd name="connsiteY3" fmla="*/ 1871009 h 1871009"/>
                <a:gd name="connsiteX4" fmla="*/ 2965114 w 5925365"/>
                <a:gd name="connsiteY4" fmla="*/ 1277716 h 1871009"/>
                <a:gd name="connsiteX5" fmla="*/ 2720585 w 5925365"/>
                <a:gd name="connsiteY5" fmla="*/ 1175957 h 1871009"/>
                <a:gd name="connsiteX6" fmla="*/ 0 w 5925365"/>
                <a:gd name="connsiteY6" fmla="*/ 1 h 1871009"/>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879475"/>
                <a:gd name="connsiteX1" fmla="*/ 5925365 w 5925365"/>
                <a:gd name="connsiteY1" fmla="*/ 0 h 1879475"/>
                <a:gd name="connsiteX2" fmla="*/ 3270775 w 5925365"/>
                <a:gd name="connsiteY2" fmla="*/ 1125161 h 1879475"/>
                <a:gd name="connsiteX3" fmla="*/ 3020688 w 5925365"/>
                <a:gd name="connsiteY3" fmla="*/ 1871009 h 1879475"/>
                <a:gd name="connsiteX4" fmla="*/ 2720585 w 5925365"/>
                <a:gd name="connsiteY4" fmla="*/ 1175957 h 1879475"/>
                <a:gd name="connsiteX5" fmla="*/ 0 w 5925365"/>
                <a:gd name="connsiteY5" fmla="*/ 1 h 1879475"/>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 name="connsiteX0" fmla="*/ 0 w 5925365"/>
                <a:gd name="connsiteY0" fmla="*/ 1 h 1913376"/>
                <a:gd name="connsiteX1" fmla="*/ 5925365 w 5925365"/>
                <a:gd name="connsiteY1" fmla="*/ 0 h 1913376"/>
                <a:gd name="connsiteX2" fmla="*/ 3270775 w 5925365"/>
                <a:gd name="connsiteY2" fmla="*/ 1125161 h 1913376"/>
                <a:gd name="connsiteX3" fmla="*/ 3020688 w 5925365"/>
                <a:gd name="connsiteY3" fmla="*/ 1871009 h 1913376"/>
                <a:gd name="connsiteX4" fmla="*/ 2720585 w 5925365"/>
                <a:gd name="connsiteY4" fmla="*/ 1175957 h 1913376"/>
                <a:gd name="connsiteX5" fmla="*/ 0 w 5925365"/>
                <a:gd name="connsiteY5" fmla="*/ 1 h 19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5365" h="1913376">
                  <a:moveTo>
                    <a:pt x="0" y="1"/>
                  </a:moveTo>
                  <a:lnTo>
                    <a:pt x="5925365" y="0"/>
                  </a:lnTo>
                  <a:lnTo>
                    <a:pt x="3270775" y="1125161"/>
                  </a:lnTo>
                  <a:cubicBezTo>
                    <a:pt x="3594807" y="1540992"/>
                    <a:pt x="3287447" y="1858767"/>
                    <a:pt x="3020688" y="1871009"/>
                  </a:cubicBezTo>
                  <a:cubicBezTo>
                    <a:pt x="2790054" y="1913376"/>
                    <a:pt x="2423757" y="1572544"/>
                    <a:pt x="2720585" y="1175957"/>
                  </a:cubicBezTo>
                  <a:lnTo>
                    <a:pt x="0" y="1"/>
                  </a:lnTo>
                  <a:close/>
                </a:path>
              </a:pathLst>
            </a:custGeom>
            <a:noFill/>
            <a:ln w="28575" cap="flat" cmpd="sng" algn="ctr">
              <a:solidFill>
                <a:srgbClr val="FF0000"/>
              </a:solidFill>
              <a:prstDash val="solid"/>
              <a:round/>
              <a:headEnd type="none" w="med" len="med"/>
              <a:tailEnd type="none" w="med" len="med"/>
            </a:ln>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106" name="Freeform 105"/>
            <p:cNvSpPr>
              <a:spLocks noChangeArrowheads="1"/>
            </p:cNvSpPr>
            <p:nvPr/>
          </p:nvSpPr>
          <p:spPr bwMode="auto">
            <a:xfrm>
              <a:off x="-2515" y="2577"/>
              <a:ext cx="5053" cy="988"/>
            </a:xfrm>
            <a:custGeom>
              <a:avLst/>
              <a:gdLst>
                <a:gd name="T0" fmla="*/ 2698021 w 5872057"/>
                <a:gd name="T1" fmla="*/ 1147762 h 1147578"/>
                <a:gd name="T2" fmla="*/ 0 w 5872057"/>
                <a:gd name="T3" fmla="*/ 0 h 1147578"/>
                <a:gd name="T4" fmla="*/ 5872163 w 5872057"/>
                <a:gd name="T5" fmla="*/ 2490 h 1147578"/>
                <a:gd name="T6" fmla="*/ 3206298 w 5872057"/>
                <a:gd name="T7" fmla="*/ 1113048 h 1147578"/>
                <a:gd name="T8" fmla="*/ 3205864 w 5872057"/>
                <a:gd name="T9" fmla="*/ 1114761 h 1147578"/>
                <a:gd name="T10" fmla="*/ 2698021 w 5872057"/>
                <a:gd name="T11" fmla="*/ 1147762 h 1147578"/>
                <a:gd name="T12" fmla="*/ 0 60000 65536"/>
                <a:gd name="T13" fmla="*/ 0 60000 65536"/>
                <a:gd name="T14" fmla="*/ 0 60000 65536"/>
                <a:gd name="T15" fmla="*/ 0 60000 65536"/>
                <a:gd name="T16" fmla="*/ 0 60000 65536"/>
                <a:gd name="T17" fmla="*/ 0 60000 65536"/>
                <a:gd name="T18" fmla="*/ 0 w 5872057"/>
                <a:gd name="T19" fmla="*/ 0 h 1147578"/>
                <a:gd name="T20" fmla="*/ 5872057 w 5872057"/>
                <a:gd name="T21" fmla="*/ 1147578 h 1147578"/>
              </a:gdLst>
              <a:ahLst/>
              <a:cxnLst>
                <a:cxn ang="T12">
                  <a:pos x="T0" y="T1"/>
                </a:cxn>
                <a:cxn ang="T13">
                  <a:pos x="T2" y="T3"/>
                </a:cxn>
                <a:cxn ang="T14">
                  <a:pos x="T4" y="T5"/>
                </a:cxn>
                <a:cxn ang="T15">
                  <a:pos x="T6" y="T7"/>
                </a:cxn>
                <a:cxn ang="T16">
                  <a:pos x="T8" y="T9"/>
                </a:cxn>
                <a:cxn ang="T17">
                  <a:pos x="T10" y="T11"/>
                </a:cxn>
              </a:cxnLst>
              <a:rect l="T18" t="T19" r="T20" b="T21"/>
              <a:pathLst>
                <a:path w="5872057" h="1147578">
                  <a:moveTo>
                    <a:pt x="2697973" y="1147578"/>
                  </a:moveTo>
                  <a:lnTo>
                    <a:pt x="0" y="0"/>
                  </a:lnTo>
                  <a:lnTo>
                    <a:pt x="5872057" y="2490"/>
                  </a:lnTo>
                  <a:lnTo>
                    <a:pt x="3206241" y="1112870"/>
                  </a:lnTo>
                  <a:lnTo>
                    <a:pt x="3205806" y="1114582"/>
                  </a:lnTo>
                  <a:lnTo>
                    <a:pt x="2697973" y="1147578"/>
                  </a:lnTo>
                  <a:close/>
                </a:path>
              </a:pathLst>
            </a:custGeom>
            <a:solidFill>
              <a:schemeClr val="accent1">
                <a:alpha val="50000"/>
              </a:schemeClr>
            </a:solidFill>
            <a:ln w="19050" algn="ctr">
              <a:noFill/>
              <a:round/>
              <a:headEnd/>
              <a:tailEnd/>
            </a:ln>
            <a:effectLst>
              <a:outerShdw sx="102000" sy="102000" algn="ctr" rotWithShape="0">
                <a:srgbClr val="000000">
                  <a:alpha val="39999"/>
                </a:srgb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77" name="Freeform 76"/>
            <p:cNvSpPr/>
            <p:nvPr/>
          </p:nvSpPr>
          <p:spPr bwMode="auto">
            <a:xfrm>
              <a:off x="350" y="2592"/>
              <a:ext cx="2136" cy="800"/>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247426 w 2046832"/>
                <a:gd name="connsiteY0" fmla="*/ 773687 h 773687"/>
                <a:gd name="connsiteX1" fmla="*/ 0 w 2046832"/>
                <a:gd name="connsiteY1" fmla="*/ 590807 h 773687"/>
                <a:gd name="connsiteX2" fmla="*/ 680806 w 2046832"/>
                <a:gd name="connsiteY2" fmla="*/ 5344 h 773687"/>
                <a:gd name="connsiteX3" fmla="*/ 2046832 w 2046832"/>
                <a:gd name="connsiteY3" fmla="*/ 0 h 773687"/>
                <a:gd name="connsiteX4" fmla="*/ 247426 w 2046832"/>
                <a:gd name="connsiteY4" fmla="*/ 773687 h 773687"/>
                <a:gd name="connsiteX0" fmla="*/ 357998 w 2157404"/>
                <a:gd name="connsiteY0" fmla="*/ 773687 h 874438"/>
                <a:gd name="connsiteX1" fmla="*/ 127943 w 2157404"/>
                <a:gd name="connsiteY1" fmla="*/ 604504 h 874438"/>
                <a:gd name="connsiteX2" fmla="*/ 110572 w 2157404"/>
                <a:gd name="connsiteY2" fmla="*/ 590807 h 874438"/>
                <a:gd name="connsiteX3" fmla="*/ 791378 w 2157404"/>
                <a:gd name="connsiteY3" fmla="*/ 5344 h 874438"/>
                <a:gd name="connsiteX4" fmla="*/ 2157404 w 2157404"/>
                <a:gd name="connsiteY4" fmla="*/ 0 h 874438"/>
                <a:gd name="connsiteX5" fmla="*/ 357998 w 2157404"/>
                <a:gd name="connsiteY5"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338244 w 2137650"/>
                <a:gd name="connsiteY0" fmla="*/ 773687 h 874438"/>
                <a:gd name="connsiteX1" fmla="*/ 108189 w 2137650"/>
                <a:gd name="connsiteY1" fmla="*/ 604504 h 874438"/>
                <a:gd name="connsiteX2" fmla="*/ 771624 w 2137650"/>
                <a:gd name="connsiteY2" fmla="*/ 5344 h 874438"/>
                <a:gd name="connsiteX3" fmla="*/ 2137650 w 2137650"/>
                <a:gd name="connsiteY3" fmla="*/ 0 h 874438"/>
                <a:gd name="connsiteX4" fmla="*/ 338244 w 2137650"/>
                <a:gd name="connsiteY4" fmla="*/ 773687 h 874438"/>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2029461 w 2029461"/>
                <a:gd name="connsiteY3" fmla="*/ 0 h 773687"/>
                <a:gd name="connsiteX4" fmla="*/ 230055 w 2029461"/>
                <a:gd name="connsiteY4"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2029461 w 2029461"/>
                <a:gd name="connsiteY4" fmla="*/ 0 h 773687"/>
                <a:gd name="connsiteX5" fmla="*/ 230055 w 2029461"/>
                <a:gd name="connsiteY5"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73687 h 773687"/>
                <a:gd name="connsiteX1" fmla="*/ 0 w 2029461"/>
                <a:gd name="connsiteY1" fmla="*/ 604504 h 773687"/>
                <a:gd name="connsiteX2" fmla="*/ 663435 w 2029461"/>
                <a:gd name="connsiteY2" fmla="*/ 5344 h 773687"/>
                <a:gd name="connsiteX3" fmla="*/ 673860 w 2029461"/>
                <a:gd name="connsiteY3" fmla="*/ 813 h 773687"/>
                <a:gd name="connsiteX4" fmla="*/ 673860 w 2029461"/>
                <a:gd name="connsiteY4" fmla="*/ 813 h 773687"/>
                <a:gd name="connsiteX5" fmla="*/ 2029461 w 2029461"/>
                <a:gd name="connsiteY5" fmla="*/ 0 h 773687"/>
                <a:gd name="connsiteX6" fmla="*/ 230055 w 2029461"/>
                <a:gd name="connsiteY6" fmla="*/ 773687 h 773687"/>
                <a:gd name="connsiteX0" fmla="*/ 230055 w 2029461"/>
                <a:gd name="connsiteY0" fmla="*/ 793135 h 793135"/>
                <a:gd name="connsiteX1" fmla="*/ 0 w 2029461"/>
                <a:gd name="connsiteY1" fmla="*/ 623952 h 793135"/>
                <a:gd name="connsiteX2" fmla="*/ 663435 w 2029461"/>
                <a:gd name="connsiteY2" fmla="*/ 24792 h 793135"/>
                <a:gd name="connsiteX3" fmla="*/ 673860 w 2029461"/>
                <a:gd name="connsiteY3" fmla="*/ 20261 h 793135"/>
                <a:gd name="connsiteX4" fmla="*/ 673860 w 2029461"/>
                <a:gd name="connsiteY4" fmla="*/ 20261 h 793135"/>
                <a:gd name="connsiteX5" fmla="*/ 2029461 w 2029461"/>
                <a:gd name="connsiteY5" fmla="*/ 19448 h 793135"/>
                <a:gd name="connsiteX6" fmla="*/ 230055 w 2029461"/>
                <a:gd name="connsiteY6" fmla="*/ 793135 h 793135"/>
                <a:gd name="connsiteX0" fmla="*/ 230055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055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127904 w 2029461"/>
                <a:gd name="connsiteY6" fmla="*/ 877799 h 877799"/>
                <a:gd name="connsiteX0" fmla="*/ 127904 w 2029461"/>
                <a:gd name="connsiteY0" fmla="*/ 877799 h 877799"/>
                <a:gd name="connsiteX1" fmla="*/ 0 w 2029461"/>
                <a:gd name="connsiteY1" fmla="*/ 623952 h 877799"/>
                <a:gd name="connsiteX2" fmla="*/ 663435 w 2029461"/>
                <a:gd name="connsiteY2" fmla="*/ 24792 h 877799"/>
                <a:gd name="connsiteX3" fmla="*/ 673860 w 2029461"/>
                <a:gd name="connsiteY3" fmla="*/ 20261 h 877799"/>
                <a:gd name="connsiteX4" fmla="*/ 673860 w 2029461"/>
                <a:gd name="connsiteY4" fmla="*/ 20261 h 877799"/>
                <a:gd name="connsiteX5" fmla="*/ 2029461 w 2029461"/>
                <a:gd name="connsiteY5" fmla="*/ 19448 h 877799"/>
                <a:gd name="connsiteX6" fmla="*/ 230550 w 2029461"/>
                <a:gd name="connsiteY6" fmla="*/ 824498 h 877799"/>
                <a:gd name="connsiteX7" fmla="*/ 127904 w 2029461"/>
                <a:gd name="connsiteY7" fmla="*/ 877799 h 877799"/>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824498 h 824498"/>
                <a:gd name="connsiteX1" fmla="*/ 0 w 2029461"/>
                <a:gd name="connsiteY1" fmla="*/ 623952 h 824498"/>
                <a:gd name="connsiteX2" fmla="*/ 663435 w 2029461"/>
                <a:gd name="connsiteY2" fmla="*/ 24792 h 824498"/>
                <a:gd name="connsiteX3" fmla="*/ 673860 w 2029461"/>
                <a:gd name="connsiteY3" fmla="*/ 20261 h 824498"/>
                <a:gd name="connsiteX4" fmla="*/ 673860 w 2029461"/>
                <a:gd name="connsiteY4" fmla="*/ 20261 h 824498"/>
                <a:gd name="connsiteX5" fmla="*/ 2029461 w 2029461"/>
                <a:gd name="connsiteY5" fmla="*/ 19448 h 824498"/>
                <a:gd name="connsiteX6" fmla="*/ 230550 w 2029461"/>
                <a:gd name="connsiteY6" fmla="*/ 824498 h 824498"/>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029461"/>
                <a:gd name="connsiteY0" fmla="*/ 900321 h 900321"/>
                <a:gd name="connsiteX1" fmla="*/ 0 w 2029461"/>
                <a:gd name="connsiteY1" fmla="*/ 699775 h 900321"/>
                <a:gd name="connsiteX2" fmla="*/ 663435 w 2029461"/>
                <a:gd name="connsiteY2" fmla="*/ 100615 h 900321"/>
                <a:gd name="connsiteX3" fmla="*/ 673860 w 2029461"/>
                <a:gd name="connsiteY3" fmla="*/ 96084 h 900321"/>
                <a:gd name="connsiteX4" fmla="*/ 2029461 w 2029461"/>
                <a:gd name="connsiteY4" fmla="*/ 95271 h 900321"/>
                <a:gd name="connsiteX5" fmla="*/ 230550 w 2029461"/>
                <a:gd name="connsiteY5" fmla="*/ 900321 h 900321"/>
                <a:gd name="connsiteX0" fmla="*/ 230550 w 2101608"/>
                <a:gd name="connsiteY0" fmla="*/ 938334 h 938334"/>
                <a:gd name="connsiteX1" fmla="*/ 0 w 2101608"/>
                <a:gd name="connsiteY1" fmla="*/ 737788 h 938334"/>
                <a:gd name="connsiteX2" fmla="*/ 663435 w 2101608"/>
                <a:gd name="connsiteY2" fmla="*/ 138628 h 938334"/>
                <a:gd name="connsiteX3" fmla="*/ 2029461 w 2101608"/>
                <a:gd name="connsiteY3" fmla="*/ 133284 h 938334"/>
                <a:gd name="connsiteX4" fmla="*/ 230550 w 2101608"/>
                <a:gd name="connsiteY4" fmla="*/ 938334 h 938334"/>
                <a:gd name="connsiteX0" fmla="*/ 230550 w 2029461"/>
                <a:gd name="connsiteY0" fmla="*/ 805050 h 805050"/>
                <a:gd name="connsiteX1" fmla="*/ 0 w 2029461"/>
                <a:gd name="connsiteY1" fmla="*/ 604504 h 805050"/>
                <a:gd name="connsiteX2" fmla="*/ 663435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 name="connsiteX0" fmla="*/ 230550 w 2029461"/>
                <a:gd name="connsiteY0" fmla="*/ 805050 h 805050"/>
                <a:gd name="connsiteX1" fmla="*/ 0 w 2029461"/>
                <a:gd name="connsiteY1" fmla="*/ 604504 h 805050"/>
                <a:gd name="connsiteX2" fmla="*/ 591328 w 2029461"/>
                <a:gd name="connsiteY2" fmla="*/ 5344 h 805050"/>
                <a:gd name="connsiteX3" fmla="*/ 2029461 w 2029461"/>
                <a:gd name="connsiteY3" fmla="*/ 0 h 805050"/>
                <a:gd name="connsiteX4" fmla="*/ 230550 w 2029461"/>
                <a:gd name="connsiteY4" fmla="*/ 805050 h 8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461" h="805050">
                  <a:moveTo>
                    <a:pt x="230550" y="805050"/>
                  </a:moveTo>
                  <a:cubicBezTo>
                    <a:pt x="135677" y="686102"/>
                    <a:pt x="112906" y="664842"/>
                    <a:pt x="0" y="604504"/>
                  </a:cubicBezTo>
                  <a:lnTo>
                    <a:pt x="591328" y="5344"/>
                  </a:lnTo>
                  <a:lnTo>
                    <a:pt x="2029461" y="0"/>
                  </a:lnTo>
                  <a:lnTo>
                    <a:pt x="230550" y="80505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78" name="Freeform 77"/>
            <p:cNvSpPr/>
            <p:nvPr/>
          </p:nvSpPr>
          <p:spPr bwMode="auto">
            <a:xfrm flipH="1">
              <a:off x="-2457" y="2601"/>
              <a:ext cx="2135" cy="799"/>
            </a:xfrm>
            <a:custGeom>
              <a:avLst/>
              <a:gdLst>
                <a:gd name="connsiteX0" fmla="*/ 250370 w 1971593"/>
                <a:gd name="connsiteY0" fmla="*/ 731520 h 1345041"/>
                <a:gd name="connsiteX1" fmla="*/ 2944 w 1971593"/>
                <a:gd name="connsiteY1" fmla="*/ 548640 h 1345041"/>
                <a:gd name="connsiteX2" fmla="*/ 626887 w 1971593"/>
                <a:gd name="connsiteY2" fmla="*/ 0 h 1345041"/>
                <a:gd name="connsiteX3" fmla="*/ 1971593 w 1971593"/>
                <a:gd name="connsiteY3" fmla="*/ 0 h 1345041"/>
                <a:gd name="connsiteX4" fmla="*/ 250370 w 1971593"/>
                <a:gd name="connsiteY4" fmla="*/ 731520 h 1345041"/>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79461 w 1971593"/>
                <a:gd name="connsiteY3" fmla="*/ 215153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36668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57946 w 1971593"/>
                <a:gd name="connsiteY3" fmla="*/ 247426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68941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368704 w 1971593"/>
                <a:gd name="connsiteY3" fmla="*/ 258184 h 731520"/>
                <a:gd name="connsiteX4" fmla="*/ 626887 w 1971593"/>
                <a:gd name="connsiteY4" fmla="*/ 0 h 731520"/>
                <a:gd name="connsiteX5" fmla="*/ 1971593 w 1971593"/>
                <a:gd name="connsiteY5" fmla="*/ 0 h 731520"/>
                <a:gd name="connsiteX6" fmla="*/ 250370 w 1971593"/>
                <a:gd name="connsiteY6"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347188 w 1971593"/>
                <a:gd name="connsiteY2" fmla="*/ 268941 h 731520"/>
                <a:gd name="connsiteX3" fmla="*/ 626887 w 1971593"/>
                <a:gd name="connsiteY3" fmla="*/ 0 h 731520"/>
                <a:gd name="connsiteX4" fmla="*/ 1971593 w 1971593"/>
                <a:gd name="connsiteY4" fmla="*/ 0 h 731520"/>
                <a:gd name="connsiteX5" fmla="*/ 250370 w 1971593"/>
                <a:gd name="connsiteY5" fmla="*/ 731520 h 731520"/>
                <a:gd name="connsiteX0" fmla="*/ 250370 w 1971593"/>
                <a:gd name="connsiteY0" fmla="*/ 731520 h 731520"/>
                <a:gd name="connsiteX1" fmla="*/ 2944 w 1971593"/>
                <a:gd name="connsiteY1" fmla="*/ 548640 h 731520"/>
                <a:gd name="connsiteX2" fmla="*/ 626887 w 1971593"/>
                <a:gd name="connsiteY2" fmla="*/ 0 h 731520"/>
                <a:gd name="connsiteX3" fmla="*/ 1971593 w 1971593"/>
                <a:gd name="connsiteY3" fmla="*/ 0 h 731520"/>
                <a:gd name="connsiteX4" fmla="*/ 250370 w 1971593"/>
                <a:gd name="connsiteY4" fmla="*/ 731520 h 731520"/>
                <a:gd name="connsiteX0" fmla="*/ 250370 w 1971593"/>
                <a:gd name="connsiteY0" fmla="*/ 731520 h 731520"/>
                <a:gd name="connsiteX1" fmla="*/ 2944 w 1971593"/>
                <a:gd name="connsiteY1" fmla="*/ 548640 h 731520"/>
                <a:gd name="connsiteX2" fmla="*/ 10510 w 1971593"/>
                <a:gd name="connsiteY2" fmla="*/ 551004 h 731520"/>
                <a:gd name="connsiteX3" fmla="*/ 626887 w 1971593"/>
                <a:gd name="connsiteY3" fmla="*/ 0 h 731520"/>
                <a:gd name="connsiteX4" fmla="*/ 1971593 w 1971593"/>
                <a:gd name="connsiteY4" fmla="*/ 0 h 731520"/>
                <a:gd name="connsiteX5" fmla="*/ 250370 w 1971593"/>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551004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42715 w 1993750"/>
                <a:gd name="connsiteY3" fmla="*/ 641439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649044 w 1993750"/>
                <a:gd name="connsiteY3" fmla="*/ 0 h 731520"/>
                <a:gd name="connsiteX4" fmla="*/ 1993750 w 1993750"/>
                <a:gd name="connsiteY4" fmla="*/ 0 h 731520"/>
                <a:gd name="connsiteX5" fmla="*/ 272527 w 1993750"/>
                <a:gd name="connsiteY5"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1520 h 731520"/>
                <a:gd name="connsiteX1" fmla="*/ 25101 w 1993750"/>
                <a:gd name="connsiteY1" fmla="*/ 548640 h 731520"/>
                <a:gd name="connsiteX2" fmla="*/ 32667 w 1993750"/>
                <a:gd name="connsiteY2" fmla="*/ 551004 h 731520"/>
                <a:gd name="connsiteX3" fmla="*/ 27642 w 1993750"/>
                <a:gd name="connsiteY3" fmla="*/ 540956 h 731520"/>
                <a:gd name="connsiteX4" fmla="*/ 649044 w 1993750"/>
                <a:gd name="connsiteY4" fmla="*/ 0 h 731520"/>
                <a:gd name="connsiteX5" fmla="*/ 1993750 w 1993750"/>
                <a:gd name="connsiteY5" fmla="*/ 0 h 731520"/>
                <a:gd name="connsiteX6" fmla="*/ 272527 w 1993750"/>
                <a:gd name="connsiteY6" fmla="*/ 731520 h 731520"/>
                <a:gd name="connsiteX0" fmla="*/ 272527 w 1993750"/>
                <a:gd name="connsiteY0" fmla="*/ 733174 h 733174"/>
                <a:gd name="connsiteX1" fmla="*/ 25101 w 1993750"/>
                <a:gd name="connsiteY1" fmla="*/ 550294 h 733174"/>
                <a:gd name="connsiteX2" fmla="*/ 32667 w 1993750"/>
                <a:gd name="connsiteY2" fmla="*/ 552658 h 733174"/>
                <a:gd name="connsiteX3" fmla="*/ 27642 w 1993750"/>
                <a:gd name="connsiteY3" fmla="*/ 542610 h 733174"/>
                <a:gd name="connsiteX4" fmla="*/ 649044 w 1993750"/>
                <a:gd name="connsiteY4" fmla="*/ 1654 h 733174"/>
                <a:gd name="connsiteX5" fmla="*/ 655664 w 1993750"/>
                <a:gd name="connsiteY5" fmla="*/ 0 h 733174"/>
                <a:gd name="connsiteX6" fmla="*/ 1993750 w 1993750"/>
                <a:gd name="connsiteY6" fmla="*/ 1654 h 733174"/>
                <a:gd name="connsiteX7" fmla="*/ 272527 w 1993750"/>
                <a:gd name="connsiteY7" fmla="*/ 733174 h 733174"/>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55664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826486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700881 w 1993750"/>
                <a:gd name="connsiteY6" fmla="*/ 31810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0833 w 1993750"/>
                <a:gd name="connsiteY6" fmla="*/ 41858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1993750 w 1993750"/>
                <a:gd name="connsiteY6" fmla="*/ 38488 h 770008"/>
                <a:gd name="connsiteX7" fmla="*/ 272527 w 1993750"/>
                <a:gd name="connsiteY7"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1993750"/>
                <a:gd name="connsiteY0" fmla="*/ 770008 h 770008"/>
                <a:gd name="connsiteX1" fmla="*/ 25101 w 1993750"/>
                <a:gd name="connsiteY1" fmla="*/ 587128 h 770008"/>
                <a:gd name="connsiteX2" fmla="*/ 32667 w 1993750"/>
                <a:gd name="connsiteY2" fmla="*/ 589492 h 770008"/>
                <a:gd name="connsiteX3" fmla="*/ 27642 w 1993750"/>
                <a:gd name="connsiteY3" fmla="*/ 579444 h 770008"/>
                <a:gd name="connsiteX4" fmla="*/ 649044 w 1993750"/>
                <a:gd name="connsiteY4" fmla="*/ 38488 h 770008"/>
                <a:gd name="connsiteX5" fmla="*/ 690833 w 1993750"/>
                <a:gd name="connsiteY5" fmla="*/ 36834 h 770008"/>
                <a:gd name="connsiteX6" fmla="*/ 695857 w 1993750"/>
                <a:gd name="connsiteY6" fmla="*/ 36834 h 770008"/>
                <a:gd name="connsiteX7" fmla="*/ 1993750 w 1993750"/>
                <a:gd name="connsiteY7" fmla="*/ 38488 h 770008"/>
                <a:gd name="connsiteX8" fmla="*/ 272527 w 1993750"/>
                <a:gd name="connsiteY8" fmla="*/ 770008 h 770008"/>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63468"/>
                <a:gd name="connsiteY0" fmla="*/ 853716 h 853716"/>
                <a:gd name="connsiteX1" fmla="*/ 25101 w 2063468"/>
                <a:gd name="connsiteY1" fmla="*/ 670836 h 853716"/>
                <a:gd name="connsiteX2" fmla="*/ 32667 w 2063468"/>
                <a:gd name="connsiteY2" fmla="*/ 673200 h 853716"/>
                <a:gd name="connsiteX3" fmla="*/ 27642 w 2063468"/>
                <a:gd name="connsiteY3" fmla="*/ 663152 h 853716"/>
                <a:gd name="connsiteX4" fmla="*/ 649044 w 2063468"/>
                <a:gd name="connsiteY4" fmla="*/ 122196 h 853716"/>
                <a:gd name="connsiteX5" fmla="*/ 690833 w 2063468"/>
                <a:gd name="connsiteY5" fmla="*/ 120542 h 853716"/>
                <a:gd name="connsiteX6" fmla="*/ 1993750 w 2063468"/>
                <a:gd name="connsiteY6" fmla="*/ 122196 h 853716"/>
                <a:gd name="connsiteX7" fmla="*/ 272527 w 2063468"/>
                <a:gd name="connsiteY7" fmla="*/ 853716 h 853716"/>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272527 w 2056503"/>
                <a:gd name="connsiteY6"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56503"/>
                <a:gd name="connsiteY0" fmla="*/ 853440 h 853440"/>
                <a:gd name="connsiteX1" fmla="*/ 25101 w 2056503"/>
                <a:gd name="connsiteY1" fmla="*/ 670560 h 853440"/>
                <a:gd name="connsiteX2" fmla="*/ 32667 w 2056503"/>
                <a:gd name="connsiteY2" fmla="*/ 672924 h 853440"/>
                <a:gd name="connsiteX3" fmla="*/ 27642 w 2056503"/>
                <a:gd name="connsiteY3" fmla="*/ 662876 h 853440"/>
                <a:gd name="connsiteX4" fmla="*/ 649044 w 2056503"/>
                <a:gd name="connsiteY4" fmla="*/ 121920 h 853440"/>
                <a:gd name="connsiteX5" fmla="*/ 1993750 w 2056503"/>
                <a:gd name="connsiteY5" fmla="*/ 121920 h 853440"/>
                <a:gd name="connsiteX6" fmla="*/ 1987071 w 2056503"/>
                <a:gd name="connsiteY6" fmla="*/ 115242 h 853440"/>
                <a:gd name="connsiteX7" fmla="*/ 272527 w 2056503"/>
                <a:gd name="connsiteY7" fmla="*/ 853440 h 853440"/>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715955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866680 w 2034514"/>
                <a:gd name="connsiteY5" fmla="*/ 88781 h 821955"/>
                <a:gd name="connsiteX6" fmla="*/ 1993750 w 2034514"/>
                <a:gd name="connsiteY6" fmla="*/ 90435 h 821955"/>
                <a:gd name="connsiteX7" fmla="*/ 1987071 w 2034514"/>
                <a:gd name="connsiteY7" fmla="*/ 83757 h 821955"/>
                <a:gd name="connsiteX8" fmla="*/ 272527 w 2034514"/>
                <a:gd name="connsiteY8"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866680 w 2034514"/>
                <a:gd name="connsiteY6" fmla="*/ 94643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1955 h 821955"/>
                <a:gd name="connsiteX1" fmla="*/ 25101 w 2034514"/>
                <a:gd name="connsiteY1" fmla="*/ 639075 h 821955"/>
                <a:gd name="connsiteX2" fmla="*/ 32667 w 2034514"/>
                <a:gd name="connsiteY2" fmla="*/ 641439 h 821955"/>
                <a:gd name="connsiteX3" fmla="*/ 27642 w 2034514"/>
                <a:gd name="connsiteY3" fmla="*/ 631391 h 821955"/>
                <a:gd name="connsiteX4" fmla="*/ 649044 w 2034514"/>
                <a:gd name="connsiteY4" fmla="*/ 90435 h 821955"/>
                <a:gd name="connsiteX5" fmla="*/ 650641 w 2034514"/>
                <a:gd name="connsiteY5" fmla="*/ 88781 h 821955"/>
                <a:gd name="connsiteX6" fmla="*/ 705907 w 2034514"/>
                <a:gd name="connsiteY6" fmla="*/ 53612 h 821955"/>
                <a:gd name="connsiteX7" fmla="*/ 705907 w 2034514"/>
                <a:gd name="connsiteY7" fmla="*/ 68684 h 821955"/>
                <a:gd name="connsiteX8" fmla="*/ 866680 w 2034514"/>
                <a:gd name="connsiteY8" fmla="*/ 88781 h 821955"/>
                <a:gd name="connsiteX9" fmla="*/ 1993750 w 2034514"/>
                <a:gd name="connsiteY9" fmla="*/ 90435 h 821955"/>
                <a:gd name="connsiteX10" fmla="*/ 1987071 w 2034514"/>
                <a:gd name="connsiteY10" fmla="*/ 83757 h 821955"/>
                <a:gd name="connsiteX11" fmla="*/ 272527 w 2034514"/>
                <a:gd name="connsiteY11" fmla="*/ 821955 h 821955"/>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866680 w 2034514"/>
                <a:gd name="connsiteY7" fmla="*/ 94643 h 827817"/>
                <a:gd name="connsiteX8" fmla="*/ 1993750 w 2034514"/>
                <a:gd name="connsiteY8" fmla="*/ 96297 h 827817"/>
                <a:gd name="connsiteX9" fmla="*/ 1987071 w 2034514"/>
                <a:gd name="connsiteY9" fmla="*/ 89619 h 827817"/>
                <a:gd name="connsiteX10" fmla="*/ 272527 w 2034514"/>
                <a:gd name="connsiteY10" fmla="*/ 827817 h 827817"/>
                <a:gd name="connsiteX0" fmla="*/ 272527 w 2034514"/>
                <a:gd name="connsiteY0" fmla="*/ 827817 h 827817"/>
                <a:gd name="connsiteX1" fmla="*/ 25101 w 2034514"/>
                <a:gd name="connsiteY1" fmla="*/ 644937 h 827817"/>
                <a:gd name="connsiteX2" fmla="*/ 32667 w 2034514"/>
                <a:gd name="connsiteY2" fmla="*/ 647301 h 827817"/>
                <a:gd name="connsiteX3" fmla="*/ 27642 w 2034514"/>
                <a:gd name="connsiteY3" fmla="*/ 637253 h 827817"/>
                <a:gd name="connsiteX4" fmla="*/ 649044 w 2034514"/>
                <a:gd name="connsiteY4" fmla="*/ 96297 h 827817"/>
                <a:gd name="connsiteX5" fmla="*/ 705907 w 2034514"/>
                <a:gd name="connsiteY5" fmla="*/ 59474 h 827817"/>
                <a:gd name="connsiteX6" fmla="*/ 705907 w 2034514"/>
                <a:gd name="connsiteY6" fmla="*/ 74546 h 827817"/>
                <a:gd name="connsiteX7" fmla="*/ 1993750 w 2034514"/>
                <a:gd name="connsiteY7" fmla="*/ 96297 h 827817"/>
                <a:gd name="connsiteX8" fmla="*/ 1987071 w 2034514"/>
                <a:gd name="connsiteY8" fmla="*/ 89619 h 827817"/>
                <a:gd name="connsiteX9" fmla="*/ 272527 w 2034514"/>
                <a:gd name="connsiteY9" fmla="*/ 827817 h 827817"/>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272527 w 2034514"/>
                <a:gd name="connsiteY8"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771692 h 771692"/>
                <a:gd name="connsiteX1" fmla="*/ 25101 w 2034514"/>
                <a:gd name="connsiteY1" fmla="*/ 588812 h 771692"/>
                <a:gd name="connsiteX2" fmla="*/ 32667 w 2034514"/>
                <a:gd name="connsiteY2" fmla="*/ 591176 h 771692"/>
                <a:gd name="connsiteX3" fmla="*/ 27642 w 2034514"/>
                <a:gd name="connsiteY3" fmla="*/ 581128 h 771692"/>
                <a:gd name="connsiteX4" fmla="*/ 705907 w 2034514"/>
                <a:gd name="connsiteY4" fmla="*/ 3349 h 771692"/>
                <a:gd name="connsiteX5" fmla="*/ 705907 w 2034514"/>
                <a:gd name="connsiteY5" fmla="*/ 18421 h 771692"/>
                <a:gd name="connsiteX6" fmla="*/ 1993750 w 2034514"/>
                <a:gd name="connsiteY6" fmla="*/ 40172 h 771692"/>
                <a:gd name="connsiteX7" fmla="*/ 1987071 w 2034514"/>
                <a:gd name="connsiteY7" fmla="*/ 33494 h 771692"/>
                <a:gd name="connsiteX8" fmla="*/ 1977023 w 2034514"/>
                <a:gd name="connsiteY8" fmla="*/ 38517 h 771692"/>
                <a:gd name="connsiteX9" fmla="*/ 272527 w 2034514"/>
                <a:gd name="connsiteY9" fmla="*/ 771692 h 771692"/>
                <a:gd name="connsiteX0" fmla="*/ 272527 w 2034514"/>
                <a:gd name="connsiteY0" fmla="*/ 858502 h 858502"/>
                <a:gd name="connsiteX1" fmla="*/ 25101 w 2034514"/>
                <a:gd name="connsiteY1" fmla="*/ 675622 h 858502"/>
                <a:gd name="connsiteX2" fmla="*/ 32667 w 2034514"/>
                <a:gd name="connsiteY2" fmla="*/ 677986 h 858502"/>
                <a:gd name="connsiteX3" fmla="*/ 27642 w 2034514"/>
                <a:gd name="connsiteY3" fmla="*/ 667938 h 858502"/>
                <a:gd name="connsiteX4" fmla="*/ 705907 w 2034514"/>
                <a:gd name="connsiteY4" fmla="*/ 90159 h 858502"/>
                <a:gd name="connsiteX5" fmla="*/ 1993750 w 2034514"/>
                <a:gd name="connsiteY5" fmla="*/ 126982 h 858502"/>
                <a:gd name="connsiteX6" fmla="*/ 1987071 w 2034514"/>
                <a:gd name="connsiteY6" fmla="*/ 120304 h 858502"/>
                <a:gd name="connsiteX7" fmla="*/ 1977023 w 2034514"/>
                <a:gd name="connsiteY7" fmla="*/ 125327 h 858502"/>
                <a:gd name="connsiteX8" fmla="*/ 272527 w 203451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987071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72527 w 2062434"/>
                <a:gd name="connsiteY8"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72527 w 2062434"/>
                <a:gd name="connsiteY9"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1901660 w 2062434"/>
                <a:gd name="connsiteY7" fmla="*/ 125327 h 858502"/>
                <a:gd name="connsiteX8" fmla="*/ 2062434 w 2062434"/>
                <a:gd name="connsiteY8" fmla="*/ 125327 h 858502"/>
                <a:gd name="connsiteX9" fmla="*/ 2057410 w 2062434"/>
                <a:gd name="connsiteY9" fmla="*/ 120303 h 858502"/>
                <a:gd name="connsiteX10" fmla="*/ 2057410 w 2062434"/>
                <a:gd name="connsiteY10" fmla="*/ 125327 h 858502"/>
                <a:gd name="connsiteX11" fmla="*/ 272527 w 2062434"/>
                <a:gd name="connsiteY11" fmla="*/ 858502 h 858502"/>
                <a:gd name="connsiteX0" fmla="*/ 272527 w 2062434"/>
                <a:gd name="connsiteY0" fmla="*/ 858502 h 858502"/>
                <a:gd name="connsiteX1" fmla="*/ 25101 w 2062434"/>
                <a:gd name="connsiteY1" fmla="*/ 675622 h 858502"/>
                <a:gd name="connsiteX2" fmla="*/ 32667 w 2062434"/>
                <a:gd name="connsiteY2" fmla="*/ 677986 h 858502"/>
                <a:gd name="connsiteX3" fmla="*/ 27642 w 2062434"/>
                <a:gd name="connsiteY3" fmla="*/ 667938 h 858502"/>
                <a:gd name="connsiteX4" fmla="*/ 705907 w 2062434"/>
                <a:gd name="connsiteY4" fmla="*/ 90159 h 858502"/>
                <a:gd name="connsiteX5" fmla="*/ 1993750 w 2062434"/>
                <a:gd name="connsiteY5" fmla="*/ 126982 h 858502"/>
                <a:gd name="connsiteX6" fmla="*/ 1896636 w 2062434"/>
                <a:gd name="connsiteY6" fmla="*/ 120304 h 858502"/>
                <a:gd name="connsiteX7" fmla="*/ 2062434 w 2062434"/>
                <a:gd name="connsiteY7" fmla="*/ 125327 h 858502"/>
                <a:gd name="connsiteX8" fmla="*/ 2057410 w 2062434"/>
                <a:gd name="connsiteY8" fmla="*/ 120303 h 858502"/>
                <a:gd name="connsiteX9" fmla="*/ 2057410 w 2062434"/>
                <a:gd name="connsiteY9" fmla="*/ 125327 h 858502"/>
                <a:gd name="connsiteX10" fmla="*/ 272527 w 2062434"/>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272527 w 2219838"/>
                <a:gd name="connsiteY9"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19838"/>
                <a:gd name="connsiteY0" fmla="*/ 858502 h 858502"/>
                <a:gd name="connsiteX1" fmla="*/ 25101 w 2219838"/>
                <a:gd name="connsiteY1" fmla="*/ 675622 h 858502"/>
                <a:gd name="connsiteX2" fmla="*/ 32667 w 2219838"/>
                <a:gd name="connsiteY2" fmla="*/ 677986 h 858502"/>
                <a:gd name="connsiteX3" fmla="*/ 27642 w 2219838"/>
                <a:gd name="connsiteY3" fmla="*/ 667938 h 858502"/>
                <a:gd name="connsiteX4" fmla="*/ 705907 w 2219838"/>
                <a:gd name="connsiteY4" fmla="*/ 90159 h 858502"/>
                <a:gd name="connsiteX5" fmla="*/ 1993750 w 2219838"/>
                <a:gd name="connsiteY5" fmla="*/ 126982 h 858502"/>
                <a:gd name="connsiteX6" fmla="*/ 2062434 w 2219838"/>
                <a:gd name="connsiteY6" fmla="*/ 125327 h 858502"/>
                <a:gd name="connsiteX7" fmla="*/ 2057410 w 2219838"/>
                <a:gd name="connsiteY7" fmla="*/ 120303 h 858502"/>
                <a:gd name="connsiteX8" fmla="*/ 2057410 w 2219838"/>
                <a:gd name="connsiteY8" fmla="*/ 125327 h 858502"/>
                <a:gd name="connsiteX9" fmla="*/ 1992096 w 2219838"/>
                <a:gd name="connsiteY9" fmla="*/ 140400 h 858502"/>
                <a:gd name="connsiteX10" fmla="*/ 272527 w 2219838"/>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92089"/>
                <a:gd name="connsiteY0" fmla="*/ 858502 h 858502"/>
                <a:gd name="connsiteX1" fmla="*/ 25101 w 2292089"/>
                <a:gd name="connsiteY1" fmla="*/ 675622 h 858502"/>
                <a:gd name="connsiteX2" fmla="*/ 32667 w 2292089"/>
                <a:gd name="connsiteY2" fmla="*/ 677986 h 858502"/>
                <a:gd name="connsiteX3" fmla="*/ 27642 w 2292089"/>
                <a:gd name="connsiteY3" fmla="*/ 667938 h 858502"/>
                <a:gd name="connsiteX4" fmla="*/ 705907 w 2292089"/>
                <a:gd name="connsiteY4" fmla="*/ 90159 h 858502"/>
                <a:gd name="connsiteX5" fmla="*/ 1993750 w 2292089"/>
                <a:gd name="connsiteY5" fmla="*/ 126982 h 858502"/>
                <a:gd name="connsiteX6" fmla="*/ 2062434 w 2292089"/>
                <a:gd name="connsiteY6" fmla="*/ 125327 h 858502"/>
                <a:gd name="connsiteX7" fmla="*/ 2057410 w 2292089"/>
                <a:gd name="connsiteY7" fmla="*/ 120303 h 858502"/>
                <a:gd name="connsiteX8" fmla="*/ 2072482 w 2292089"/>
                <a:gd name="connsiteY8" fmla="*/ 120303 h 858502"/>
                <a:gd name="connsiteX9" fmla="*/ 1992096 w 2292089"/>
                <a:gd name="connsiteY9" fmla="*/ 140400 h 858502"/>
                <a:gd name="connsiteX10" fmla="*/ 272527 w 229208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15279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2057410 w 2290414"/>
                <a:gd name="connsiteY7" fmla="*/ 120303 h 858502"/>
                <a:gd name="connsiteX8" fmla="*/ 2062434 w 2290414"/>
                <a:gd name="connsiteY8" fmla="*/ 120303 h 858502"/>
                <a:gd name="connsiteX9" fmla="*/ 1992096 w 2290414"/>
                <a:gd name="connsiteY9" fmla="*/ 140400 h 858502"/>
                <a:gd name="connsiteX10" fmla="*/ 272527 w 2290414"/>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8739"/>
                <a:gd name="connsiteY0" fmla="*/ 858502 h 858502"/>
                <a:gd name="connsiteX1" fmla="*/ 25101 w 2288739"/>
                <a:gd name="connsiteY1" fmla="*/ 675622 h 858502"/>
                <a:gd name="connsiteX2" fmla="*/ 32667 w 2288739"/>
                <a:gd name="connsiteY2" fmla="*/ 677986 h 858502"/>
                <a:gd name="connsiteX3" fmla="*/ 27642 w 2288739"/>
                <a:gd name="connsiteY3" fmla="*/ 667938 h 858502"/>
                <a:gd name="connsiteX4" fmla="*/ 705907 w 2288739"/>
                <a:gd name="connsiteY4" fmla="*/ 90159 h 858502"/>
                <a:gd name="connsiteX5" fmla="*/ 1993750 w 2288739"/>
                <a:gd name="connsiteY5" fmla="*/ 126982 h 858502"/>
                <a:gd name="connsiteX6" fmla="*/ 2062434 w 2288739"/>
                <a:gd name="connsiteY6" fmla="*/ 125327 h 858502"/>
                <a:gd name="connsiteX7" fmla="*/ 2057410 w 2288739"/>
                <a:gd name="connsiteY7" fmla="*/ 120303 h 858502"/>
                <a:gd name="connsiteX8" fmla="*/ 2052386 w 2288739"/>
                <a:gd name="connsiteY8" fmla="*/ 120303 h 858502"/>
                <a:gd name="connsiteX9" fmla="*/ 1992096 w 2288739"/>
                <a:gd name="connsiteY9" fmla="*/ 140400 h 858502"/>
                <a:gd name="connsiteX10" fmla="*/ 272527 w 2288739"/>
                <a:gd name="connsiteY10" fmla="*/ 858502 h 858502"/>
                <a:gd name="connsiteX0" fmla="*/ 272527 w 2289576"/>
                <a:gd name="connsiteY0" fmla="*/ 858502 h 858502"/>
                <a:gd name="connsiteX1" fmla="*/ 25101 w 2289576"/>
                <a:gd name="connsiteY1" fmla="*/ 675622 h 858502"/>
                <a:gd name="connsiteX2" fmla="*/ 32667 w 2289576"/>
                <a:gd name="connsiteY2" fmla="*/ 677986 h 858502"/>
                <a:gd name="connsiteX3" fmla="*/ 27642 w 2289576"/>
                <a:gd name="connsiteY3" fmla="*/ 667938 h 858502"/>
                <a:gd name="connsiteX4" fmla="*/ 705907 w 2289576"/>
                <a:gd name="connsiteY4" fmla="*/ 90159 h 858502"/>
                <a:gd name="connsiteX5" fmla="*/ 1993750 w 2289576"/>
                <a:gd name="connsiteY5" fmla="*/ 126982 h 858502"/>
                <a:gd name="connsiteX6" fmla="*/ 2062434 w 2289576"/>
                <a:gd name="connsiteY6" fmla="*/ 125327 h 858502"/>
                <a:gd name="connsiteX7" fmla="*/ 2057410 w 2289576"/>
                <a:gd name="connsiteY7" fmla="*/ 120303 h 858502"/>
                <a:gd name="connsiteX8" fmla="*/ 1992096 w 2289576"/>
                <a:gd name="connsiteY8" fmla="*/ 140400 h 858502"/>
                <a:gd name="connsiteX9" fmla="*/ 272527 w 2289576"/>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0137"/>
                <a:gd name="connsiteY0" fmla="*/ 858502 h 858502"/>
                <a:gd name="connsiteX1" fmla="*/ 25101 w 2290137"/>
                <a:gd name="connsiteY1" fmla="*/ 675622 h 858502"/>
                <a:gd name="connsiteX2" fmla="*/ 32667 w 2290137"/>
                <a:gd name="connsiteY2" fmla="*/ 677986 h 858502"/>
                <a:gd name="connsiteX3" fmla="*/ 27642 w 2290137"/>
                <a:gd name="connsiteY3" fmla="*/ 667938 h 858502"/>
                <a:gd name="connsiteX4" fmla="*/ 705907 w 2290137"/>
                <a:gd name="connsiteY4" fmla="*/ 90159 h 858502"/>
                <a:gd name="connsiteX5" fmla="*/ 1993750 w 2290137"/>
                <a:gd name="connsiteY5" fmla="*/ 126982 h 858502"/>
                <a:gd name="connsiteX6" fmla="*/ 2062434 w 2290137"/>
                <a:gd name="connsiteY6" fmla="*/ 125327 h 858502"/>
                <a:gd name="connsiteX7" fmla="*/ 2060772 w 2290137"/>
                <a:gd name="connsiteY7" fmla="*/ 119817 h 858502"/>
                <a:gd name="connsiteX8" fmla="*/ 1992096 w 2290137"/>
                <a:gd name="connsiteY8" fmla="*/ 140400 h 858502"/>
                <a:gd name="connsiteX9" fmla="*/ 272527 w 2290137"/>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91270"/>
                <a:gd name="connsiteY0" fmla="*/ 858502 h 858502"/>
                <a:gd name="connsiteX1" fmla="*/ 25101 w 2291270"/>
                <a:gd name="connsiteY1" fmla="*/ 675622 h 858502"/>
                <a:gd name="connsiteX2" fmla="*/ 32667 w 2291270"/>
                <a:gd name="connsiteY2" fmla="*/ 677986 h 858502"/>
                <a:gd name="connsiteX3" fmla="*/ 27642 w 2291270"/>
                <a:gd name="connsiteY3" fmla="*/ 667938 h 858502"/>
                <a:gd name="connsiteX4" fmla="*/ 705907 w 2291270"/>
                <a:gd name="connsiteY4" fmla="*/ 90159 h 858502"/>
                <a:gd name="connsiteX5" fmla="*/ 1993750 w 2291270"/>
                <a:gd name="connsiteY5" fmla="*/ 126982 h 858502"/>
                <a:gd name="connsiteX6" fmla="*/ 2062434 w 2291270"/>
                <a:gd name="connsiteY6" fmla="*/ 125327 h 858502"/>
                <a:gd name="connsiteX7" fmla="*/ 2067570 w 2291270"/>
                <a:gd name="connsiteY7" fmla="*/ 116418 h 858502"/>
                <a:gd name="connsiteX8" fmla="*/ 1992096 w 2291270"/>
                <a:gd name="connsiteY8" fmla="*/ 140400 h 858502"/>
                <a:gd name="connsiteX9" fmla="*/ 272527 w 2291270"/>
                <a:gd name="connsiteY9" fmla="*/ 858502 h 858502"/>
                <a:gd name="connsiteX0" fmla="*/ 272527 w 2290414"/>
                <a:gd name="connsiteY0" fmla="*/ 858502 h 858502"/>
                <a:gd name="connsiteX1" fmla="*/ 25101 w 2290414"/>
                <a:gd name="connsiteY1" fmla="*/ 675622 h 858502"/>
                <a:gd name="connsiteX2" fmla="*/ 32667 w 2290414"/>
                <a:gd name="connsiteY2" fmla="*/ 677986 h 858502"/>
                <a:gd name="connsiteX3" fmla="*/ 27642 w 2290414"/>
                <a:gd name="connsiteY3" fmla="*/ 667938 h 858502"/>
                <a:gd name="connsiteX4" fmla="*/ 705907 w 2290414"/>
                <a:gd name="connsiteY4" fmla="*/ 90159 h 858502"/>
                <a:gd name="connsiteX5" fmla="*/ 1993750 w 2290414"/>
                <a:gd name="connsiteY5" fmla="*/ 126982 h 858502"/>
                <a:gd name="connsiteX6" fmla="*/ 2062434 w 2290414"/>
                <a:gd name="connsiteY6" fmla="*/ 125327 h 858502"/>
                <a:gd name="connsiteX7" fmla="*/ 1992096 w 2290414"/>
                <a:gd name="connsiteY7" fmla="*/ 140400 h 858502"/>
                <a:gd name="connsiteX8" fmla="*/ 272527 w 2290414"/>
                <a:gd name="connsiteY8" fmla="*/ 858502 h 858502"/>
                <a:gd name="connsiteX0" fmla="*/ 272527 w 2278967"/>
                <a:gd name="connsiteY0" fmla="*/ 858502 h 858502"/>
                <a:gd name="connsiteX1" fmla="*/ 25101 w 2278967"/>
                <a:gd name="connsiteY1" fmla="*/ 675622 h 858502"/>
                <a:gd name="connsiteX2" fmla="*/ 32667 w 2278967"/>
                <a:gd name="connsiteY2" fmla="*/ 677986 h 858502"/>
                <a:gd name="connsiteX3" fmla="*/ 27642 w 2278967"/>
                <a:gd name="connsiteY3" fmla="*/ 667938 h 858502"/>
                <a:gd name="connsiteX4" fmla="*/ 705907 w 2278967"/>
                <a:gd name="connsiteY4" fmla="*/ 90159 h 858502"/>
                <a:gd name="connsiteX5" fmla="*/ 1993750 w 2278967"/>
                <a:gd name="connsiteY5" fmla="*/ 126982 h 858502"/>
                <a:gd name="connsiteX6" fmla="*/ 1992096 w 2278967"/>
                <a:gd name="connsiteY6" fmla="*/ 140400 h 858502"/>
                <a:gd name="connsiteX7" fmla="*/ 272527 w 2278967"/>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1993750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126982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7374 w 2343553"/>
                <a:gd name="connsiteY7" fmla="*/ 265985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053974 w 2343553"/>
                <a:gd name="connsiteY7" fmla="*/ 259187 h 858502"/>
                <a:gd name="connsiteX8" fmla="*/ 272527 w 2343553"/>
                <a:gd name="connsiteY8" fmla="*/ 858502 h 858502"/>
                <a:gd name="connsiteX0" fmla="*/ 272527 w 2343553"/>
                <a:gd name="connsiteY0" fmla="*/ 858502 h 858502"/>
                <a:gd name="connsiteX1" fmla="*/ 25101 w 2343553"/>
                <a:gd name="connsiteY1" fmla="*/ 675622 h 858502"/>
                <a:gd name="connsiteX2" fmla="*/ 32667 w 2343553"/>
                <a:gd name="connsiteY2" fmla="*/ 677986 h 858502"/>
                <a:gd name="connsiteX3" fmla="*/ 27642 w 2343553"/>
                <a:gd name="connsiteY3" fmla="*/ 667938 h 858502"/>
                <a:gd name="connsiteX4" fmla="*/ 705907 w 2343553"/>
                <a:gd name="connsiteY4" fmla="*/ 90159 h 858502"/>
                <a:gd name="connsiteX5" fmla="*/ 2071933 w 2343553"/>
                <a:gd name="connsiteY5" fmla="*/ 84815 h 858502"/>
                <a:gd name="connsiteX6" fmla="*/ 2056682 w 2343553"/>
                <a:gd name="connsiteY6" fmla="*/ 264797 h 858502"/>
                <a:gd name="connsiteX7" fmla="*/ 272527 w 2343553"/>
                <a:gd name="connsiteY7"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858502 h 858502"/>
                <a:gd name="connsiteX1" fmla="*/ 25101 w 2071933"/>
                <a:gd name="connsiteY1" fmla="*/ 675622 h 858502"/>
                <a:gd name="connsiteX2" fmla="*/ 32667 w 2071933"/>
                <a:gd name="connsiteY2" fmla="*/ 677986 h 858502"/>
                <a:gd name="connsiteX3" fmla="*/ 27642 w 2071933"/>
                <a:gd name="connsiteY3" fmla="*/ 667938 h 858502"/>
                <a:gd name="connsiteX4" fmla="*/ 705907 w 2071933"/>
                <a:gd name="connsiteY4" fmla="*/ 90159 h 858502"/>
                <a:gd name="connsiteX5" fmla="*/ 2071933 w 2071933"/>
                <a:gd name="connsiteY5" fmla="*/ 84815 h 858502"/>
                <a:gd name="connsiteX6" fmla="*/ 272527 w 2071933"/>
                <a:gd name="connsiteY6" fmla="*/ 858502 h 858502"/>
                <a:gd name="connsiteX0" fmla="*/ 272527 w 2071933"/>
                <a:gd name="connsiteY0" fmla="*/ 773687 h 773687"/>
                <a:gd name="connsiteX1" fmla="*/ 25101 w 2071933"/>
                <a:gd name="connsiteY1" fmla="*/ 590807 h 773687"/>
                <a:gd name="connsiteX2" fmla="*/ 32667 w 2071933"/>
                <a:gd name="connsiteY2" fmla="*/ 593171 h 773687"/>
                <a:gd name="connsiteX3" fmla="*/ 27642 w 2071933"/>
                <a:gd name="connsiteY3" fmla="*/ 58312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7782 w 2071933"/>
                <a:gd name="connsiteY3" fmla="*/ 405521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34153 w 2071933"/>
                <a:gd name="connsiteY3" fmla="*/ 590043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189429 w 2071933"/>
                <a:gd name="connsiteY4" fmla="*/ 486526 h 773687"/>
                <a:gd name="connsiteX5" fmla="*/ 705907 w 2071933"/>
                <a:gd name="connsiteY5" fmla="*/ 5344 h 773687"/>
                <a:gd name="connsiteX6" fmla="*/ 2071933 w 2071933"/>
                <a:gd name="connsiteY6" fmla="*/ 0 h 773687"/>
                <a:gd name="connsiteX7" fmla="*/ 272527 w 2071933"/>
                <a:gd name="connsiteY7"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189429 w 2071933"/>
                <a:gd name="connsiteY3" fmla="*/ 498028 h 773687"/>
                <a:gd name="connsiteX4" fmla="*/ 705907 w 2071933"/>
                <a:gd name="connsiteY4" fmla="*/ 5344 h 773687"/>
                <a:gd name="connsiteX5" fmla="*/ 2071933 w 2071933"/>
                <a:gd name="connsiteY5" fmla="*/ 0 h 773687"/>
                <a:gd name="connsiteX6" fmla="*/ 272527 w 2071933"/>
                <a:gd name="connsiteY6"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272527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272527 w 2071933"/>
                <a:gd name="connsiteY5" fmla="*/ 773687 h 773687"/>
                <a:gd name="connsiteX0" fmla="*/ 187116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87116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97165 w 2071933"/>
                <a:gd name="connsiteY0" fmla="*/ 773687 h 773687"/>
                <a:gd name="connsiteX1" fmla="*/ 25101 w 2071933"/>
                <a:gd name="connsiteY1" fmla="*/ 590807 h 773687"/>
                <a:gd name="connsiteX2" fmla="*/ 32667 w 2071933"/>
                <a:gd name="connsiteY2" fmla="*/ 593171 h 773687"/>
                <a:gd name="connsiteX3" fmla="*/ 705907 w 2071933"/>
                <a:gd name="connsiteY3" fmla="*/ 5344 h 773687"/>
                <a:gd name="connsiteX4" fmla="*/ 2071933 w 2071933"/>
                <a:gd name="connsiteY4" fmla="*/ 0 h 773687"/>
                <a:gd name="connsiteX5" fmla="*/ 197165 w 2071933"/>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72064 w 2046832"/>
                <a:gd name="connsiteY0" fmla="*/ 773687 h 773687"/>
                <a:gd name="connsiteX1" fmla="*/ 0 w 2046832"/>
                <a:gd name="connsiteY1" fmla="*/ 590807 h 773687"/>
                <a:gd name="connsiteX2" fmla="*/ 7566 w 2046832"/>
                <a:gd name="connsiteY2" fmla="*/ 593171 h 773687"/>
                <a:gd name="connsiteX3" fmla="*/ 680806 w 2046832"/>
                <a:gd name="connsiteY3" fmla="*/ 5344 h 773687"/>
                <a:gd name="connsiteX4" fmla="*/ 2046832 w 2046832"/>
                <a:gd name="connsiteY4" fmla="*/ 0 h 773687"/>
                <a:gd name="connsiteX5" fmla="*/ 172064 w 204683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184594 w 2059362"/>
                <a:gd name="connsiteY0" fmla="*/ 773687 h 773687"/>
                <a:gd name="connsiteX1" fmla="*/ 12530 w 2059362"/>
                <a:gd name="connsiteY1" fmla="*/ 590807 h 773687"/>
                <a:gd name="connsiteX2" fmla="*/ 0 w 2059362"/>
                <a:gd name="connsiteY2" fmla="*/ 653461 h 773687"/>
                <a:gd name="connsiteX3" fmla="*/ 693336 w 2059362"/>
                <a:gd name="connsiteY3" fmla="*/ 5344 h 773687"/>
                <a:gd name="connsiteX4" fmla="*/ 2059362 w 2059362"/>
                <a:gd name="connsiteY4" fmla="*/ 0 h 773687"/>
                <a:gd name="connsiteX5" fmla="*/ 184594 w 2059362"/>
                <a:gd name="connsiteY5" fmla="*/ 773687 h 77368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343227 w 2217995"/>
                <a:gd name="connsiteY0" fmla="*/ 773687 h 882597"/>
                <a:gd name="connsiteX1" fmla="*/ 158633 w 2217995"/>
                <a:gd name="connsiteY1" fmla="*/ 653461 h 882597"/>
                <a:gd name="connsiteX2" fmla="*/ 851969 w 2217995"/>
                <a:gd name="connsiteY2" fmla="*/ 5344 h 882597"/>
                <a:gd name="connsiteX3" fmla="*/ 2217995 w 2217995"/>
                <a:gd name="connsiteY3" fmla="*/ 0 h 882597"/>
                <a:gd name="connsiteX4" fmla="*/ 343227 w 2217995"/>
                <a:gd name="connsiteY4" fmla="*/ 773687 h 88259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84594 w 2059362"/>
                <a:gd name="connsiteY0" fmla="*/ 773687 h 773687"/>
                <a:gd name="connsiteX1" fmla="*/ 0 w 2059362"/>
                <a:gd name="connsiteY1" fmla="*/ 653461 h 773687"/>
                <a:gd name="connsiteX2" fmla="*/ 693336 w 2059362"/>
                <a:gd name="connsiteY2" fmla="*/ 5344 h 773687"/>
                <a:gd name="connsiteX3" fmla="*/ 2059362 w 2059362"/>
                <a:gd name="connsiteY3" fmla="*/ 0 h 773687"/>
                <a:gd name="connsiteX4" fmla="*/ 184594 w 2059362"/>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688312 w 2054338"/>
                <a:gd name="connsiteY2" fmla="*/ 5344 h 773687"/>
                <a:gd name="connsiteX3" fmla="*/ 2054338 w 2054338"/>
                <a:gd name="connsiteY3" fmla="*/ 0 h 773687"/>
                <a:gd name="connsiteX4" fmla="*/ 179570 w 2054338"/>
                <a:gd name="connsiteY4" fmla="*/ 773687 h 773687"/>
                <a:gd name="connsiteX0" fmla="*/ 179570 w 2054338"/>
                <a:gd name="connsiteY0" fmla="*/ 773687 h 773687"/>
                <a:gd name="connsiteX1" fmla="*/ 0 w 2054338"/>
                <a:gd name="connsiteY1" fmla="*/ 653461 h 773687"/>
                <a:gd name="connsiteX2" fmla="*/ 34573 w 2054338"/>
                <a:gd name="connsiteY2" fmla="*/ 620782 h 773687"/>
                <a:gd name="connsiteX3" fmla="*/ 688312 w 2054338"/>
                <a:gd name="connsiteY3" fmla="*/ 5344 h 773687"/>
                <a:gd name="connsiteX4" fmla="*/ 2054338 w 2054338"/>
                <a:gd name="connsiteY4" fmla="*/ 0 h 773687"/>
                <a:gd name="connsiteX5" fmla="*/ 179570 w 2054338"/>
                <a:gd name="connsiteY5" fmla="*/ 773687 h 773687"/>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336628 w 2211396"/>
                <a:gd name="connsiteY0" fmla="*/ 773687 h 877151"/>
                <a:gd name="connsiteX1" fmla="*/ 191631 w 2211396"/>
                <a:gd name="connsiteY1" fmla="*/ 620782 h 877151"/>
                <a:gd name="connsiteX2" fmla="*/ 845370 w 2211396"/>
                <a:gd name="connsiteY2" fmla="*/ 5344 h 877151"/>
                <a:gd name="connsiteX3" fmla="*/ 2211396 w 2211396"/>
                <a:gd name="connsiteY3" fmla="*/ 0 h 877151"/>
                <a:gd name="connsiteX4" fmla="*/ 336628 w 2211396"/>
                <a:gd name="connsiteY4" fmla="*/ 773687 h 877151"/>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44997 w 2019765"/>
                <a:gd name="connsiteY0" fmla="*/ 773687 h 773687"/>
                <a:gd name="connsiteX1" fmla="*/ 0 w 2019765"/>
                <a:gd name="connsiteY1" fmla="*/ 620782 h 773687"/>
                <a:gd name="connsiteX2" fmla="*/ 653739 w 2019765"/>
                <a:gd name="connsiteY2" fmla="*/ 5344 h 773687"/>
                <a:gd name="connsiteX3" fmla="*/ 2019765 w 2019765"/>
                <a:gd name="connsiteY3" fmla="*/ 0 h 773687"/>
                <a:gd name="connsiteX4" fmla="*/ 144997 w 2019765"/>
                <a:gd name="connsiteY4" fmla="*/ 773687 h 773687"/>
                <a:gd name="connsiteX0" fmla="*/ 175142 w 2049910"/>
                <a:gd name="connsiteY0" fmla="*/ 773687 h 773687"/>
                <a:gd name="connsiteX1" fmla="*/ 0 w 2049910"/>
                <a:gd name="connsiteY1" fmla="*/ 620782 h 773687"/>
                <a:gd name="connsiteX2" fmla="*/ 683884 w 2049910"/>
                <a:gd name="connsiteY2" fmla="*/ 5344 h 773687"/>
                <a:gd name="connsiteX3" fmla="*/ 2049910 w 2049910"/>
                <a:gd name="connsiteY3" fmla="*/ 0 h 773687"/>
                <a:gd name="connsiteX4" fmla="*/ 175142 w 2049910"/>
                <a:gd name="connsiteY4" fmla="*/ 773687 h 773687"/>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316124 w 2190892"/>
                <a:gd name="connsiteY0" fmla="*/ 773687 h 900453"/>
                <a:gd name="connsiteX1" fmla="*/ 294146 w 2190892"/>
                <a:gd name="connsiteY1" fmla="*/ 760597 h 900453"/>
                <a:gd name="connsiteX2" fmla="*/ 123227 w 2190892"/>
                <a:gd name="connsiteY2" fmla="*/ 656293 h 900453"/>
                <a:gd name="connsiteX3" fmla="*/ 824866 w 2190892"/>
                <a:gd name="connsiteY3" fmla="*/ 5344 h 900453"/>
                <a:gd name="connsiteX4" fmla="*/ 2190892 w 2190892"/>
                <a:gd name="connsiteY4" fmla="*/ 0 h 900453"/>
                <a:gd name="connsiteX5" fmla="*/ 316124 w 2190892"/>
                <a:gd name="connsiteY5"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73432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61595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5677 w 2190892"/>
                <a:gd name="connsiteY4" fmla="*/ 748760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258636 w 2190892"/>
                <a:gd name="connsiteY4" fmla="*/ 754679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264554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60597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54679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91188 w 2190892"/>
                <a:gd name="connsiteY4" fmla="*/ 757638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288228 w 2190892"/>
                <a:gd name="connsiteY6" fmla="*/ 760597 h 900453"/>
                <a:gd name="connsiteX7" fmla="*/ 166900 w 2190892"/>
                <a:gd name="connsiteY7" fmla="*/ 751719 h 900453"/>
                <a:gd name="connsiteX8" fmla="*/ 123227 w 2190892"/>
                <a:gd name="connsiteY8" fmla="*/ 656293 h 900453"/>
                <a:gd name="connsiteX9" fmla="*/ 824866 w 2190892"/>
                <a:gd name="connsiteY9" fmla="*/ 5344 h 900453"/>
                <a:gd name="connsiteX10" fmla="*/ 2190892 w 2190892"/>
                <a:gd name="connsiteY10" fmla="*/ 0 h 900453"/>
                <a:gd name="connsiteX11" fmla="*/ 316124 w 2190892"/>
                <a:gd name="connsiteY11"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3556 h 900453"/>
                <a:gd name="connsiteX5" fmla="*/ 288228 w 2190892"/>
                <a:gd name="connsiteY5" fmla="*/ 766515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288228 w 2190892"/>
                <a:gd name="connsiteY4" fmla="*/ 766515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4147 w 2190892"/>
                <a:gd name="connsiteY3" fmla="*/ 757638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2842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4147 w 2190892"/>
                <a:gd name="connsiteY5" fmla="*/ 745801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291188 w 2190892"/>
                <a:gd name="connsiteY5" fmla="*/ 748760 h 900453"/>
                <a:gd name="connsiteX6" fmla="*/ 166900 w 2190892"/>
                <a:gd name="connsiteY6" fmla="*/ 751719 h 900453"/>
                <a:gd name="connsiteX7" fmla="*/ 123227 w 2190892"/>
                <a:gd name="connsiteY7" fmla="*/ 656293 h 900453"/>
                <a:gd name="connsiteX8" fmla="*/ 824866 w 2190892"/>
                <a:gd name="connsiteY8" fmla="*/ 5344 h 900453"/>
                <a:gd name="connsiteX9" fmla="*/ 2190892 w 2190892"/>
                <a:gd name="connsiteY9" fmla="*/ 0 h 900453"/>
                <a:gd name="connsiteX10" fmla="*/ 316124 w 2190892"/>
                <a:gd name="connsiteY10"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4147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297106 w 2190892"/>
                <a:gd name="connsiteY4" fmla="*/ 742842 h 900453"/>
                <a:gd name="connsiteX5" fmla="*/ 166900 w 2190892"/>
                <a:gd name="connsiteY5" fmla="*/ 751719 h 900453"/>
                <a:gd name="connsiteX6" fmla="*/ 123227 w 2190892"/>
                <a:gd name="connsiteY6" fmla="*/ 656293 h 900453"/>
                <a:gd name="connsiteX7" fmla="*/ 824866 w 2190892"/>
                <a:gd name="connsiteY7" fmla="*/ 5344 h 900453"/>
                <a:gd name="connsiteX8" fmla="*/ 2190892 w 2190892"/>
                <a:gd name="connsiteY8" fmla="*/ 0 h 900453"/>
                <a:gd name="connsiteX9" fmla="*/ 316124 w 2190892"/>
                <a:gd name="connsiteY9"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7106 w 2190892"/>
                <a:gd name="connsiteY3" fmla="*/ 748760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91188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288229 w 2190892"/>
                <a:gd name="connsiteY3" fmla="*/ 760597 h 900453"/>
                <a:gd name="connsiteX4" fmla="*/ 166900 w 2190892"/>
                <a:gd name="connsiteY4" fmla="*/ 751719 h 900453"/>
                <a:gd name="connsiteX5" fmla="*/ 123227 w 2190892"/>
                <a:gd name="connsiteY5" fmla="*/ 656293 h 900453"/>
                <a:gd name="connsiteX6" fmla="*/ 824866 w 2190892"/>
                <a:gd name="connsiteY6" fmla="*/ 5344 h 900453"/>
                <a:gd name="connsiteX7" fmla="*/ 2190892 w 2190892"/>
                <a:gd name="connsiteY7" fmla="*/ 0 h 900453"/>
                <a:gd name="connsiteX8" fmla="*/ 316124 w 2190892"/>
                <a:gd name="connsiteY8"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294147 w 2190892"/>
                <a:gd name="connsiteY2" fmla="*/ 754679 h 900453"/>
                <a:gd name="connsiteX3" fmla="*/ 166900 w 2190892"/>
                <a:gd name="connsiteY3" fmla="*/ 751719 h 900453"/>
                <a:gd name="connsiteX4" fmla="*/ 123227 w 2190892"/>
                <a:gd name="connsiteY4" fmla="*/ 656293 h 900453"/>
                <a:gd name="connsiteX5" fmla="*/ 824866 w 2190892"/>
                <a:gd name="connsiteY5" fmla="*/ 5344 h 900453"/>
                <a:gd name="connsiteX6" fmla="*/ 2190892 w 2190892"/>
                <a:gd name="connsiteY6" fmla="*/ 0 h 900453"/>
                <a:gd name="connsiteX7" fmla="*/ 316124 w 2190892"/>
                <a:gd name="connsiteY7" fmla="*/ 773687 h 900453"/>
                <a:gd name="connsiteX0" fmla="*/ 316124 w 2190892"/>
                <a:gd name="connsiteY0" fmla="*/ 773687 h 900453"/>
                <a:gd name="connsiteX1" fmla="*/ 294146 w 2190892"/>
                <a:gd name="connsiteY1" fmla="*/ 760597 h 900453"/>
                <a:gd name="connsiteX2" fmla="*/ 166900 w 2190892"/>
                <a:gd name="connsiteY2" fmla="*/ 751719 h 900453"/>
                <a:gd name="connsiteX3" fmla="*/ 123227 w 2190892"/>
                <a:gd name="connsiteY3" fmla="*/ 656293 h 900453"/>
                <a:gd name="connsiteX4" fmla="*/ 824866 w 2190892"/>
                <a:gd name="connsiteY4" fmla="*/ 5344 h 900453"/>
                <a:gd name="connsiteX5" fmla="*/ 2190892 w 2190892"/>
                <a:gd name="connsiteY5" fmla="*/ 0 h 900453"/>
                <a:gd name="connsiteX6" fmla="*/ 316124 w 2190892"/>
                <a:gd name="connsiteY6" fmla="*/ 773687 h 900453"/>
                <a:gd name="connsiteX0" fmla="*/ 337332 w 2212100"/>
                <a:gd name="connsiteY0" fmla="*/ 773687 h 898974"/>
                <a:gd name="connsiteX1" fmla="*/ 188108 w 2212100"/>
                <a:gd name="connsiteY1" fmla="*/ 751719 h 898974"/>
                <a:gd name="connsiteX2" fmla="*/ 144435 w 2212100"/>
                <a:gd name="connsiteY2" fmla="*/ 656293 h 898974"/>
                <a:gd name="connsiteX3" fmla="*/ 846074 w 2212100"/>
                <a:gd name="connsiteY3" fmla="*/ 5344 h 898974"/>
                <a:gd name="connsiteX4" fmla="*/ 2212100 w 2212100"/>
                <a:gd name="connsiteY4" fmla="*/ 0 h 898974"/>
                <a:gd name="connsiteX5" fmla="*/ 337332 w 2212100"/>
                <a:gd name="connsiteY5" fmla="*/ 773687 h 898974"/>
                <a:gd name="connsiteX0" fmla="*/ 344611 w 2219379"/>
                <a:gd name="connsiteY0" fmla="*/ 773687 h 883069"/>
                <a:gd name="connsiteX1" fmla="*/ 151714 w 2219379"/>
                <a:gd name="connsiteY1" fmla="*/ 656293 h 883069"/>
                <a:gd name="connsiteX2" fmla="*/ 853353 w 2219379"/>
                <a:gd name="connsiteY2" fmla="*/ 5344 h 883069"/>
                <a:gd name="connsiteX3" fmla="*/ 2219379 w 2219379"/>
                <a:gd name="connsiteY3" fmla="*/ 0 h 883069"/>
                <a:gd name="connsiteX4" fmla="*/ 344611 w 2219379"/>
                <a:gd name="connsiteY4" fmla="*/ 773687 h 883069"/>
                <a:gd name="connsiteX0" fmla="*/ 277687 w 2152455"/>
                <a:gd name="connsiteY0" fmla="*/ 773687 h 784350"/>
                <a:gd name="connsiteX1" fmla="*/ 84790 w 2152455"/>
                <a:gd name="connsiteY1" fmla="*/ 656293 h 784350"/>
                <a:gd name="connsiteX2" fmla="*/ 786429 w 2152455"/>
                <a:gd name="connsiteY2" fmla="*/ 5344 h 784350"/>
                <a:gd name="connsiteX3" fmla="*/ 2152455 w 2152455"/>
                <a:gd name="connsiteY3" fmla="*/ 0 h 784350"/>
                <a:gd name="connsiteX4" fmla="*/ 277687 w 2152455"/>
                <a:gd name="connsiteY4" fmla="*/ 773687 h 784350"/>
                <a:gd name="connsiteX0" fmla="*/ 192897 w 2067665"/>
                <a:gd name="connsiteY0" fmla="*/ 773687 h 773687"/>
                <a:gd name="connsiteX1" fmla="*/ 0 w 2067665"/>
                <a:gd name="connsiteY1" fmla="*/ 656293 h 773687"/>
                <a:gd name="connsiteX2" fmla="*/ 701639 w 2067665"/>
                <a:gd name="connsiteY2" fmla="*/ 5344 h 773687"/>
                <a:gd name="connsiteX3" fmla="*/ 2067665 w 2067665"/>
                <a:gd name="connsiteY3" fmla="*/ 0 h 773687"/>
                <a:gd name="connsiteX4" fmla="*/ 192897 w 2067665"/>
                <a:gd name="connsiteY4" fmla="*/ 773687 h 773687"/>
                <a:gd name="connsiteX0" fmla="*/ 192897 w 2067665"/>
                <a:gd name="connsiteY0" fmla="*/ 773687 h 773687"/>
                <a:gd name="connsiteX1" fmla="*/ 0 w 2067665"/>
                <a:gd name="connsiteY1" fmla="*/ 656293 h 773687"/>
                <a:gd name="connsiteX2" fmla="*/ 19999 w 2067665"/>
                <a:gd name="connsiteY2" fmla="*/ 642230 h 773687"/>
                <a:gd name="connsiteX3" fmla="*/ 701639 w 2067665"/>
                <a:gd name="connsiteY3" fmla="*/ 5344 h 773687"/>
                <a:gd name="connsiteX4" fmla="*/ 2067665 w 2067665"/>
                <a:gd name="connsiteY4" fmla="*/ 0 h 773687"/>
                <a:gd name="connsiteX5" fmla="*/ 192897 w 2067665"/>
                <a:gd name="connsiteY5" fmla="*/ 773687 h 773687"/>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341278 w 2216046"/>
                <a:gd name="connsiteY0" fmla="*/ 773687 h 880725"/>
                <a:gd name="connsiteX1" fmla="*/ 168380 w 2216046"/>
                <a:gd name="connsiteY1" fmla="*/ 642230 h 880725"/>
                <a:gd name="connsiteX2" fmla="*/ 850020 w 2216046"/>
                <a:gd name="connsiteY2" fmla="*/ 5344 h 880725"/>
                <a:gd name="connsiteX3" fmla="*/ 2216046 w 2216046"/>
                <a:gd name="connsiteY3" fmla="*/ 0 h 880725"/>
                <a:gd name="connsiteX4" fmla="*/ 341278 w 2216046"/>
                <a:gd name="connsiteY4" fmla="*/ 773687 h 880725"/>
                <a:gd name="connsiteX0" fmla="*/ 172898 w 2047666"/>
                <a:gd name="connsiteY0" fmla="*/ 773687 h 773687"/>
                <a:gd name="connsiteX1" fmla="*/ 0 w 2047666"/>
                <a:gd name="connsiteY1" fmla="*/ 642230 h 773687"/>
                <a:gd name="connsiteX2" fmla="*/ 681640 w 2047666"/>
                <a:gd name="connsiteY2" fmla="*/ 5344 h 773687"/>
                <a:gd name="connsiteX3" fmla="*/ 2047666 w 2047666"/>
                <a:gd name="connsiteY3" fmla="*/ 0 h 773687"/>
                <a:gd name="connsiteX4" fmla="*/ 172898 w 2047666"/>
                <a:gd name="connsiteY4" fmla="*/ 773687 h 773687"/>
                <a:gd name="connsiteX0" fmla="*/ 190653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90653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72898 w 2065421"/>
                <a:gd name="connsiteY0" fmla="*/ 773687 h 773687"/>
                <a:gd name="connsiteX1" fmla="*/ 0 w 2065421"/>
                <a:gd name="connsiteY1" fmla="*/ 642230 h 773687"/>
                <a:gd name="connsiteX2" fmla="*/ 699395 w 2065421"/>
                <a:gd name="connsiteY2" fmla="*/ 5344 h 773687"/>
                <a:gd name="connsiteX3" fmla="*/ 2065421 w 2065421"/>
                <a:gd name="connsiteY3" fmla="*/ 0 h 773687"/>
                <a:gd name="connsiteX4" fmla="*/ 172898 w 2065421"/>
                <a:gd name="connsiteY4" fmla="*/ 773687 h 773687"/>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187694 w 2065421"/>
                <a:gd name="connsiteY4" fmla="*/ 809198 h 809198"/>
                <a:gd name="connsiteX0" fmla="*/ 187694 w 2065421"/>
                <a:gd name="connsiteY0" fmla="*/ 809198 h 809198"/>
                <a:gd name="connsiteX1" fmla="*/ 0 w 2065421"/>
                <a:gd name="connsiteY1" fmla="*/ 642230 h 809198"/>
                <a:gd name="connsiteX2" fmla="*/ 699395 w 2065421"/>
                <a:gd name="connsiteY2" fmla="*/ 5344 h 809198"/>
                <a:gd name="connsiteX3" fmla="*/ 2065421 w 2065421"/>
                <a:gd name="connsiteY3" fmla="*/ 0 h 809198"/>
                <a:gd name="connsiteX4" fmla="*/ 204188 w 2065421"/>
                <a:gd name="connsiteY4" fmla="*/ 796109 h 809198"/>
                <a:gd name="connsiteX5" fmla="*/ 187694 w 2065421"/>
                <a:gd name="connsiteY5" fmla="*/ 809198 h 809198"/>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699395 w 2065421"/>
                <a:gd name="connsiteY2" fmla="*/ 5344 h 796109"/>
                <a:gd name="connsiteX3" fmla="*/ 2065421 w 2065421"/>
                <a:gd name="connsiteY3" fmla="*/ 0 h 796109"/>
                <a:gd name="connsiteX4" fmla="*/ 204188 w 2065421"/>
                <a:gd name="connsiteY4"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699395 w 2065421"/>
                <a:gd name="connsiteY3" fmla="*/ 5344 h 796109"/>
                <a:gd name="connsiteX4" fmla="*/ 2065421 w 2065421"/>
                <a:gd name="connsiteY4" fmla="*/ 0 h 796109"/>
                <a:gd name="connsiteX5" fmla="*/ 204188 w 2065421"/>
                <a:gd name="connsiteY5" fmla="*/ 796109 h 796109"/>
                <a:gd name="connsiteX0" fmla="*/ 204188 w 2065421"/>
                <a:gd name="connsiteY0" fmla="*/ 796109 h 796109"/>
                <a:gd name="connsiteX1" fmla="*/ 0 w 2065421"/>
                <a:gd name="connsiteY1" fmla="*/ 642230 h 796109"/>
                <a:gd name="connsiteX2" fmla="*/ 24235 w 2065421"/>
                <a:gd name="connsiteY2" fmla="*/ 616648 h 796109"/>
                <a:gd name="connsiteX3" fmla="*/ 24235 w 2065421"/>
                <a:gd name="connsiteY3" fmla="*/ 616648 h 796109"/>
                <a:gd name="connsiteX4" fmla="*/ 699395 w 2065421"/>
                <a:gd name="connsiteY4" fmla="*/ 5344 h 796109"/>
                <a:gd name="connsiteX5" fmla="*/ 2065421 w 2065421"/>
                <a:gd name="connsiteY5" fmla="*/ 0 h 796109"/>
                <a:gd name="connsiteX6" fmla="*/ 204188 w 2065421"/>
                <a:gd name="connsiteY6" fmla="*/ 796109 h 796109"/>
                <a:gd name="connsiteX0" fmla="*/ 340198 w 2201431"/>
                <a:gd name="connsiteY0" fmla="*/ 796109 h 898884"/>
                <a:gd name="connsiteX1" fmla="*/ 160245 w 2201431"/>
                <a:gd name="connsiteY1" fmla="*/ 616648 h 898884"/>
                <a:gd name="connsiteX2" fmla="*/ 160245 w 2201431"/>
                <a:gd name="connsiteY2" fmla="*/ 616648 h 898884"/>
                <a:gd name="connsiteX3" fmla="*/ 835405 w 2201431"/>
                <a:gd name="connsiteY3" fmla="*/ 5344 h 898884"/>
                <a:gd name="connsiteX4" fmla="*/ 2201431 w 2201431"/>
                <a:gd name="connsiteY4" fmla="*/ 0 h 898884"/>
                <a:gd name="connsiteX5" fmla="*/ 340198 w 2201431"/>
                <a:gd name="connsiteY5" fmla="*/ 796109 h 898884"/>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675160 w 2041186"/>
                <a:gd name="connsiteY3" fmla="*/ 5344 h 796109"/>
                <a:gd name="connsiteX4" fmla="*/ 2041186 w 2041186"/>
                <a:gd name="connsiteY4" fmla="*/ 0 h 796109"/>
                <a:gd name="connsiteX5" fmla="*/ 179953 w 2041186"/>
                <a:gd name="connsiteY5" fmla="*/ 796109 h 796109"/>
                <a:gd name="connsiteX0" fmla="*/ 179953 w 2041186"/>
                <a:gd name="connsiteY0" fmla="*/ 796109 h 796109"/>
                <a:gd name="connsiteX1" fmla="*/ 0 w 2041186"/>
                <a:gd name="connsiteY1" fmla="*/ 616648 h 796109"/>
                <a:gd name="connsiteX2" fmla="*/ 0 w 2041186"/>
                <a:gd name="connsiteY2" fmla="*/ 616648 h 796109"/>
                <a:gd name="connsiteX3" fmla="*/ 15076 w 2041186"/>
                <a:gd name="connsiteY3" fmla="*/ 520610 h 796109"/>
                <a:gd name="connsiteX4" fmla="*/ 675160 w 2041186"/>
                <a:gd name="connsiteY4" fmla="*/ 5344 h 796109"/>
                <a:gd name="connsiteX5" fmla="*/ 2041186 w 2041186"/>
                <a:gd name="connsiteY5" fmla="*/ 0 h 796109"/>
                <a:gd name="connsiteX6" fmla="*/ 179953 w 2041186"/>
                <a:gd name="connsiteY6" fmla="*/ 796109 h 796109"/>
                <a:gd name="connsiteX0" fmla="*/ 330835 w 2192068"/>
                <a:gd name="connsiteY0" fmla="*/ 796109 h 796109"/>
                <a:gd name="connsiteX1" fmla="*/ 150882 w 2192068"/>
                <a:gd name="connsiteY1" fmla="*/ 616648 h 796109"/>
                <a:gd name="connsiteX2" fmla="*/ 0 w 2192068"/>
                <a:gd name="connsiteY2" fmla="*/ 452224 h 796109"/>
                <a:gd name="connsiteX3" fmla="*/ 165958 w 2192068"/>
                <a:gd name="connsiteY3" fmla="*/ 520610 h 796109"/>
                <a:gd name="connsiteX4" fmla="*/ 826042 w 2192068"/>
                <a:gd name="connsiteY4" fmla="*/ 5344 h 796109"/>
                <a:gd name="connsiteX5" fmla="*/ 2192068 w 2192068"/>
                <a:gd name="connsiteY5" fmla="*/ 0 h 796109"/>
                <a:gd name="connsiteX6" fmla="*/ 330835 w 2192068"/>
                <a:gd name="connsiteY6" fmla="*/ 796109 h 796109"/>
                <a:gd name="connsiteX0" fmla="*/ 330835 w 2192068"/>
                <a:gd name="connsiteY0" fmla="*/ 796109 h 796109"/>
                <a:gd name="connsiteX1" fmla="*/ 150882 w 2192068"/>
                <a:gd name="connsiteY1" fmla="*/ 616648 h 796109"/>
                <a:gd name="connsiteX2" fmla="*/ 97375 w 2192068"/>
                <a:gd name="connsiteY2" fmla="*/ 611957 h 796109"/>
                <a:gd name="connsiteX3" fmla="*/ 0 w 2192068"/>
                <a:gd name="connsiteY3" fmla="*/ 452224 h 796109"/>
                <a:gd name="connsiteX4" fmla="*/ 165958 w 2192068"/>
                <a:gd name="connsiteY4" fmla="*/ 520610 h 796109"/>
                <a:gd name="connsiteX5" fmla="*/ 826042 w 2192068"/>
                <a:gd name="connsiteY5" fmla="*/ 5344 h 796109"/>
                <a:gd name="connsiteX6" fmla="*/ 2192068 w 2192068"/>
                <a:gd name="connsiteY6" fmla="*/ 0 h 796109"/>
                <a:gd name="connsiteX7" fmla="*/ 330835 w 2192068"/>
                <a:gd name="connsiteY7" fmla="*/ 796109 h 796109"/>
                <a:gd name="connsiteX0" fmla="*/ 349116 w 2210349"/>
                <a:gd name="connsiteY0" fmla="*/ 796109 h 898102"/>
                <a:gd name="connsiteX1" fmla="*/ 115656 w 2210349"/>
                <a:gd name="connsiteY1" fmla="*/ 611957 h 898102"/>
                <a:gd name="connsiteX2" fmla="*/ 18281 w 2210349"/>
                <a:gd name="connsiteY2" fmla="*/ 452224 h 898102"/>
                <a:gd name="connsiteX3" fmla="*/ 184239 w 2210349"/>
                <a:gd name="connsiteY3" fmla="*/ 520610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33356 w 2210349"/>
                <a:gd name="connsiteY3" fmla="*/ 447533 h 898102"/>
                <a:gd name="connsiteX4" fmla="*/ 844323 w 2210349"/>
                <a:gd name="connsiteY4" fmla="*/ 5344 h 898102"/>
                <a:gd name="connsiteX5" fmla="*/ 2210349 w 2210349"/>
                <a:gd name="connsiteY5" fmla="*/ 0 h 898102"/>
                <a:gd name="connsiteX6" fmla="*/ 349116 w 2210349"/>
                <a:gd name="connsiteY6" fmla="*/ 796109 h 898102"/>
                <a:gd name="connsiteX0" fmla="*/ 349116 w 2210349"/>
                <a:gd name="connsiteY0" fmla="*/ 796109 h 898102"/>
                <a:gd name="connsiteX1" fmla="*/ 115656 w 2210349"/>
                <a:gd name="connsiteY1" fmla="*/ 611957 h 898102"/>
                <a:gd name="connsiteX2" fmla="*/ 18281 w 2210349"/>
                <a:gd name="connsiteY2" fmla="*/ 452224 h 898102"/>
                <a:gd name="connsiteX3" fmla="*/ 844323 w 2210349"/>
                <a:gd name="connsiteY3" fmla="*/ 5344 h 898102"/>
                <a:gd name="connsiteX4" fmla="*/ 2210349 w 2210349"/>
                <a:gd name="connsiteY4" fmla="*/ 0 h 898102"/>
                <a:gd name="connsiteX5" fmla="*/ 349116 w 2210349"/>
                <a:gd name="connsiteY5" fmla="*/ 796109 h 898102"/>
                <a:gd name="connsiteX0" fmla="*/ 349116 w 2210349"/>
                <a:gd name="connsiteY0" fmla="*/ 796109 h 898102"/>
                <a:gd name="connsiteX1" fmla="*/ 115656 w 2210349"/>
                <a:gd name="connsiteY1" fmla="*/ 611957 h 898102"/>
                <a:gd name="connsiteX2" fmla="*/ 844323 w 2210349"/>
                <a:gd name="connsiteY2" fmla="*/ 5344 h 898102"/>
                <a:gd name="connsiteX3" fmla="*/ 2210349 w 2210349"/>
                <a:gd name="connsiteY3" fmla="*/ 0 h 898102"/>
                <a:gd name="connsiteX4" fmla="*/ 349116 w 2210349"/>
                <a:gd name="connsiteY4" fmla="*/ 796109 h 898102"/>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33460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33460 w 2094693"/>
                <a:gd name="connsiteY4" fmla="*/ 796109 h 796109"/>
                <a:gd name="connsiteX0" fmla="*/ 215172 w 2094693"/>
                <a:gd name="connsiteY0" fmla="*/ 796109 h 796109"/>
                <a:gd name="connsiteX1" fmla="*/ 0 w 2094693"/>
                <a:gd name="connsiteY1" fmla="*/ 611957 h 796109"/>
                <a:gd name="connsiteX2" fmla="*/ 728667 w 2094693"/>
                <a:gd name="connsiteY2" fmla="*/ 5344 h 796109"/>
                <a:gd name="connsiteX3" fmla="*/ 2094693 w 2094693"/>
                <a:gd name="connsiteY3" fmla="*/ 0 h 796109"/>
                <a:gd name="connsiteX4" fmla="*/ 215172 w 2094693"/>
                <a:gd name="connsiteY4" fmla="*/ 796109 h 7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693" h="796109">
                  <a:moveTo>
                    <a:pt x="215172" y="796109"/>
                  </a:moveTo>
                  <a:cubicBezTo>
                    <a:pt x="135815" y="719976"/>
                    <a:pt x="114578" y="678406"/>
                    <a:pt x="0" y="611957"/>
                  </a:cubicBezTo>
                  <a:lnTo>
                    <a:pt x="728667" y="5344"/>
                  </a:lnTo>
                  <a:lnTo>
                    <a:pt x="2094693" y="0"/>
                  </a:lnTo>
                  <a:lnTo>
                    <a:pt x="215172" y="796109"/>
                  </a:lnTo>
                  <a:close/>
                </a:path>
              </a:pathLst>
            </a:cu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0" name="Freeform 79"/>
            <p:cNvSpPr/>
            <p:nvPr/>
          </p:nvSpPr>
          <p:spPr bwMode="auto">
            <a:xfrm flipH="1">
              <a:off x="-1050" y="2600"/>
              <a:ext cx="1016" cy="600"/>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89622"/>
                <a:gd name="connsiteX1" fmla="*/ 828675 w 828675"/>
                <a:gd name="connsiteY1" fmla="*/ 0 h 1289622"/>
                <a:gd name="connsiteX2" fmla="*/ 294457 w 828675"/>
                <a:gd name="connsiteY2" fmla="*/ 1106582 h 1289622"/>
                <a:gd name="connsiteX3" fmla="*/ 262655 w 828675"/>
                <a:gd name="connsiteY3" fmla="*/ 1171887 h 1289622"/>
                <a:gd name="connsiteX4" fmla="*/ 0 w 828675"/>
                <a:gd name="connsiteY4" fmla="*/ 990600 h 1289622"/>
                <a:gd name="connsiteX5" fmla="*/ 0 w 828675"/>
                <a:gd name="connsiteY5" fmla="*/ 0 h 1289622"/>
                <a:gd name="connsiteX0" fmla="*/ 0 w 828675"/>
                <a:gd name="connsiteY0" fmla="*/ 0 h 1290568"/>
                <a:gd name="connsiteX1" fmla="*/ 828675 w 828675"/>
                <a:gd name="connsiteY1" fmla="*/ 0 h 1290568"/>
                <a:gd name="connsiteX2" fmla="*/ 294457 w 828675"/>
                <a:gd name="connsiteY2" fmla="*/ 1106582 h 1290568"/>
                <a:gd name="connsiteX3" fmla="*/ 290965 w 828675"/>
                <a:gd name="connsiteY3" fmla="*/ 1103908 h 1290568"/>
                <a:gd name="connsiteX4" fmla="*/ 262655 w 828675"/>
                <a:gd name="connsiteY4" fmla="*/ 1171887 h 1290568"/>
                <a:gd name="connsiteX5" fmla="*/ 0 w 828675"/>
                <a:gd name="connsiteY5" fmla="*/ 990600 h 1290568"/>
                <a:gd name="connsiteX6" fmla="*/ 0 w 828675"/>
                <a:gd name="connsiteY6" fmla="*/ 0 h 1290568"/>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301897"/>
                <a:gd name="connsiteX1" fmla="*/ 828675 w 828675"/>
                <a:gd name="connsiteY1" fmla="*/ 0 h 1301897"/>
                <a:gd name="connsiteX2" fmla="*/ 294457 w 828675"/>
                <a:gd name="connsiteY2" fmla="*/ 1106582 h 1301897"/>
                <a:gd name="connsiteX3" fmla="*/ 262655 w 828675"/>
                <a:gd name="connsiteY3" fmla="*/ 1171887 h 1301897"/>
                <a:gd name="connsiteX4" fmla="*/ 0 w 828675"/>
                <a:gd name="connsiteY4" fmla="*/ 990600 h 1301897"/>
                <a:gd name="connsiteX5" fmla="*/ 0 w 828675"/>
                <a:gd name="connsiteY5" fmla="*/ 0 h 1301897"/>
                <a:gd name="connsiteX0" fmla="*/ 0 w 828675"/>
                <a:gd name="connsiteY0" fmla="*/ 0 h 1301895"/>
                <a:gd name="connsiteX1" fmla="*/ 828675 w 828675"/>
                <a:gd name="connsiteY1" fmla="*/ 0 h 1301895"/>
                <a:gd name="connsiteX2" fmla="*/ 294457 w 828675"/>
                <a:gd name="connsiteY2" fmla="*/ 1106582 h 1301895"/>
                <a:gd name="connsiteX3" fmla="*/ 262655 w 828675"/>
                <a:gd name="connsiteY3" fmla="*/ 1171887 h 1301895"/>
                <a:gd name="connsiteX4" fmla="*/ 0 w 828675"/>
                <a:gd name="connsiteY4" fmla="*/ 990600 h 1301895"/>
                <a:gd name="connsiteX5" fmla="*/ 0 w 828675"/>
                <a:gd name="connsiteY5" fmla="*/ 0 h 1301895"/>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1 h 1362220"/>
                <a:gd name="connsiteX4" fmla="*/ 0 w 828675"/>
                <a:gd name="connsiteY4" fmla="*/ 990600 h 1362220"/>
                <a:gd name="connsiteX5" fmla="*/ 0 w 828675"/>
                <a:gd name="connsiteY5" fmla="*/ 0 h 1362220"/>
                <a:gd name="connsiteX0" fmla="*/ 0 w 828675"/>
                <a:gd name="connsiteY0" fmla="*/ 0 h 1362220"/>
                <a:gd name="connsiteX1" fmla="*/ 828675 w 828675"/>
                <a:gd name="connsiteY1" fmla="*/ 0 h 1362220"/>
                <a:gd name="connsiteX2" fmla="*/ 262655 w 828675"/>
                <a:gd name="connsiteY2" fmla="*/ 1171887 h 1362220"/>
                <a:gd name="connsiteX3" fmla="*/ 270141 w 828675"/>
                <a:gd name="connsiteY3" fmla="*/ 1142002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362222"/>
                <a:gd name="connsiteX1" fmla="*/ 828675 w 828675"/>
                <a:gd name="connsiteY1" fmla="*/ 0 h 1362222"/>
                <a:gd name="connsiteX2" fmla="*/ 262655 w 828675"/>
                <a:gd name="connsiteY2" fmla="*/ 1171887 h 1362222"/>
                <a:gd name="connsiteX3" fmla="*/ 274117 w 828675"/>
                <a:gd name="connsiteY3" fmla="*/ 1142003 h 1362222"/>
                <a:gd name="connsiteX4" fmla="*/ 0 w 828675"/>
                <a:gd name="connsiteY4" fmla="*/ 990600 h 1362222"/>
                <a:gd name="connsiteX5" fmla="*/ 0 w 828675"/>
                <a:gd name="connsiteY5" fmla="*/ 0 h 1362222"/>
                <a:gd name="connsiteX0" fmla="*/ 0 w 828675"/>
                <a:gd name="connsiteY0" fmla="*/ 0 h 1368057"/>
                <a:gd name="connsiteX1" fmla="*/ 828675 w 828675"/>
                <a:gd name="connsiteY1" fmla="*/ 0 h 1368057"/>
                <a:gd name="connsiteX2" fmla="*/ 262655 w 828675"/>
                <a:gd name="connsiteY2" fmla="*/ 1171887 h 1368057"/>
                <a:gd name="connsiteX3" fmla="*/ 250259 w 828675"/>
                <a:gd name="connsiteY3" fmla="*/ 1177013 h 1368057"/>
                <a:gd name="connsiteX4" fmla="*/ 274117 w 828675"/>
                <a:gd name="connsiteY4" fmla="*/ 1142003 h 1368057"/>
                <a:gd name="connsiteX5" fmla="*/ 0 w 828675"/>
                <a:gd name="connsiteY5" fmla="*/ 990600 h 1368057"/>
                <a:gd name="connsiteX6" fmla="*/ 0 w 828675"/>
                <a:gd name="connsiteY6" fmla="*/ 0 h 1368057"/>
                <a:gd name="connsiteX0" fmla="*/ 0 w 828675"/>
                <a:gd name="connsiteY0" fmla="*/ 0 h 1362220"/>
                <a:gd name="connsiteX1" fmla="*/ 828675 w 828675"/>
                <a:gd name="connsiteY1" fmla="*/ 0 h 1362220"/>
                <a:gd name="connsiteX2" fmla="*/ 262655 w 828675"/>
                <a:gd name="connsiteY2" fmla="*/ 1171887 h 1362220"/>
                <a:gd name="connsiteX3" fmla="*/ 274117 w 828675"/>
                <a:gd name="connsiteY3" fmla="*/ 1142003 h 1362220"/>
                <a:gd name="connsiteX4" fmla="*/ 0 w 828675"/>
                <a:gd name="connsiteY4" fmla="*/ 990600 h 1362220"/>
                <a:gd name="connsiteX5" fmla="*/ 0 w 828675"/>
                <a:gd name="connsiteY5" fmla="*/ 0 h 1362220"/>
                <a:gd name="connsiteX0" fmla="*/ 0 w 828675"/>
                <a:gd name="connsiteY0" fmla="*/ 0 h 1336987"/>
                <a:gd name="connsiteX1" fmla="*/ 828675 w 828675"/>
                <a:gd name="connsiteY1" fmla="*/ 0 h 1336987"/>
                <a:gd name="connsiteX2" fmla="*/ 262655 w 828675"/>
                <a:gd name="connsiteY2" fmla="*/ 1171887 h 1336987"/>
                <a:gd name="connsiteX3" fmla="*/ 0 w 828675"/>
                <a:gd name="connsiteY3" fmla="*/ 990600 h 1336987"/>
                <a:gd name="connsiteX4" fmla="*/ 0 w 828675"/>
                <a:gd name="connsiteY4" fmla="*/ 0 h 1336987"/>
                <a:gd name="connsiteX0" fmla="*/ 0 w 828675"/>
                <a:gd name="connsiteY0" fmla="*/ 0 h 1185914"/>
                <a:gd name="connsiteX1" fmla="*/ 828675 w 828675"/>
                <a:gd name="connsiteY1" fmla="*/ 0 h 1185914"/>
                <a:gd name="connsiteX2" fmla="*/ 262655 w 828675"/>
                <a:gd name="connsiteY2" fmla="*/ 1171887 h 1185914"/>
                <a:gd name="connsiteX3" fmla="*/ 0 w 828675"/>
                <a:gd name="connsiteY3" fmla="*/ 990600 h 1185914"/>
                <a:gd name="connsiteX4" fmla="*/ 0 w 828675"/>
                <a:gd name="connsiteY4" fmla="*/ 0 h 1185914"/>
                <a:gd name="connsiteX0" fmla="*/ 0 w 828675"/>
                <a:gd name="connsiteY0" fmla="*/ 0 h 1171888"/>
                <a:gd name="connsiteX1" fmla="*/ 828675 w 828675"/>
                <a:gd name="connsiteY1" fmla="*/ 0 h 1171888"/>
                <a:gd name="connsiteX2" fmla="*/ 262655 w 828675"/>
                <a:gd name="connsiteY2" fmla="*/ 1171887 h 1171888"/>
                <a:gd name="connsiteX3" fmla="*/ 0 w 828675"/>
                <a:gd name="connsiteY3" fmla="*/ 990600 h 1171888"/>
                <a:gd name="connsiteX4" fmla="*/ 0 w 828675"/>
                <a:gd name="connsiteY4" fmla="*/ 0 h 1171888"/>
                <a:gd name="connsiteX0" fmla="*/ 0 w 828675"/>
                <a:gd name="connsiteY0" fmla="*/ 0 h 1171886"/>
                <a:gd name="connsiteX1" fmla="*/ 828675 w 828675"/>
                <a:gd name="connsiteY1" fmla="*/ 0 h 1171886"/>
                <a:gd name="connsiteX2" fmla="*/ 262655 w 828675"/>
                <a:gd name="connsiteY2" fmla="*/ 1171887 h 1171886"/>
                <a:gd name="connsiteX3" fmla="*/ 0 w 828675"/>
                <a:gd name="connsiteY3" fmla="*/ 990600 h 1171886"/>
                <a:gd name="connsiteX4" fmla="*/ 0 w 828675"/>
                <a:gd name="connsiteY4" fmla="*/ 0 h 1171886"/>
                <a:gd name="connsiteX0" fmla="*/ 0 w 828675"/>
                <a:gd name="connsiteY0" fmla="*/ 0 h 1171888"/>
                <a:gd name="connsiteX1" fmla="*/ 828675 w 828675"/>
                <a:gd name="connsiteY1" fmla="*/ 0 h 1171888"/>
                <a:gd name="connsiteX2" fmla="*/ 266631 w 828675"/>
                <a:gd name="connsiteY2" fmla="*/ 1171888 h 1171888"/>
                <a:gd name="connsiteX3" fmla="*/ 0 w 828675"/>
                <a:gd name="connsiteY3" fmla="*/ 990600 h 1171888"/>
                <a:gd name="connsiteX4" fmla="*/ 0 w 828675"/>
                <a:gd name="connsiteY4" fmla="*/ 0 h 1171888"/>
                <a:gd name="connsiteX0" fmla="*/ 0 w 828675"/>
                <a:gd name="connsiteY0" fmla="*/ 0 h 1366600"/>
                <a:gd name="connsiteX1" fmla="*/ 828675 w 828675"/>
                <a:gd name="connsiteY1" fmla="*/ 0 h 1366600"/>
                <a:gd name="connsiteX2" fmla="*/ 266631 w 828675"/>
                <a:gd name="connsiteY2" fmla="*/ 1171888 h 1366600"/>
                <a:gd name="connsiteX3" fmla="*/ 166758 w 828675"/>
                <a:gd name="connsiteY3" fmla="*/ 826925 h 1366600"/>
                <a:gd name="connsiteX4" fmla="*/ 0 w 828675"/>
                <a:gd name="connsiteY4" fmla="*/ 990600 h 1366600"/>
                <a:gd name="connsiteX5" fmla="*/ 0 w 828675"/>
                <a:gd name="connsiteY5" fmla="*/ 0 h 1366600"/>
                <a:gd name="connsiteX0" fmla="*/ 0 w 828675"/>
                <a:gd name="connsiteY0" fmla="*/ 0 h 1336987"/>
                <a:gd name="connsiteX1" fmla="*/ 828675 w 828675"/>
                <a:gd name="connsiteY1" fmla="*/ 0 h 1336987"/>
                <a:gd name="connsiteX2" fmla="*/ 266631 w 828675"/>
                <a:gd name="connsiteY2" fmla="*/ 1171888 h 1336987"/>
                <a:gd name="connsiteX3" fmla="*/ 0 w 828675"/>
                <a:gd name="connsiteY3" fmla="*/ 990600 h 1336987"/>
                <a:gd name="connsiteX4" fmla="*/ 0 w 828675"/>
                <a:gd name="connsiteY4" fmla="*/ 0 h 1336987"/>
                <a:gd name="connsiteX0" fmla="*/ 0 w 828675"/>
                <a:gd name="connsiteY0" fmla="*/ 0 h 1214457"/>
                <a:gd name="connsiteX1" fmla="*/ 828675 w 828675"/>
                <a:gd name="connsiteY1" fmla="*/ 0 h 1214457"/>
                <a:gd name="connsiteX2" fmla="*/ 246750 w 828675"/>
                <a:gd name="connsiteY2" fmla="*/ 1049356 h 1214457"/>
                <a:gd name="connsiteX3" fmla="*/ 0 w 828675"/>
                <a:gd name="connsiteY3" fmla="*/ 990600 h 1214457"/>
                <a:gd name="connsiteX4" fmla="*/ 0 w 828675"/>
                <a:gd name="connsiteY4" fmla="*/ 0 h 1214457"/>
                <a:gd name="connsiteX0" fmla="*/ 0 w 828675"/>
                <a:gd name="connsiteY0" fmla="*/ 0 h 1214455"/>
                <a:gd name="connsiteX1" fmla="*/ 828675 w 828675"/>
                <a:gd name="connsiteY1" fmla="*/ 0 h 1214455"/>
                <a:gd name="connsiteX2" fmla="*/ 266631 w 828675"/>
                <a:gd name="connsiteY2" fmla="*/ 1049356 h 1214455"/>
                <a:gd name="connsiteX3" fmla="*/ 0 w 828675"/>
                <a:gd name="connsiteY3" fmla="*/ 990600 h 1214455"/>
                <a:gd name="connsiteX4" fmla="*/ 0 w 828675"/>
                <a:gd name="connsiteY4" fmla="*/ 0 h 1214455"/>
                <a:gd name="connsiteX0" fmla="*/ 0 w 828675"/>
                <a:gd name="connsiteY0" fmla="*/ 0 h 1233857"/>
                <a:gd name="connsiteX1" fmla="*/ 828675 w 828675"/>
                <a:gd name="connsiteY1" fmla="*/ 0 h 1233857"/>
                <a:gd name="connsiteX2" fmla="*/ 266631 w 828675"/>
                <a:gd name="connsiteY2" fmla="*/ 1049356 h 1233857"/>
                <a:gd name="connsiteX3" fmla="*/ 234354 w 828675"/>
                <a:gd name="connsiteY3" fmla="*/ 1107000 h 1233857"/>
                <a:gd name="connsiteX4" fmla="*/ 0 w 828675"/>
                <a:gd name="connsiteY4" fmla="*/ 990600 h 1233857"/>
                <a:gd name="connsiteX5" fmla="*/ 0 w 828675"/>
                <a:gd name="connsiteY5" fmla="*/ 0 h 1233857"/>
                <a:gd name="connsiteX0" fmla="*/ 0 w 828675"/>
                <a:gd name="connsiteY0" fmla="*/ 0 h 1175101"/>
                <a:gd name="connsiteX1" fmla="*/ 828675 w 828675"/>
                <a:gd name="connsiteY1" fmla="*/ 0 h 1175101"/>
                <a:gd name="connsiteX2" fmla="*/ 234354 w 828675"/>
                <a:gd name="connsiteY2" fmla="*/ 1107000 h 1175101"/>
                <a:gd name="connsiteX3" fmla="*/ 0 w 828675"/>
                <a:gd name="connsiteY3" fmla="*/ 990600 h 1175101"/>
                <a:gd name="connsiteX4" fmla="*/ 0 w 828675"/>
                <a:gd name="connsiteY4" fmla="*/ 0 h 1175101"/>
                <a:gd name="connsiteX0" fmla="*/ 0 w 828675"/>
                <a:gd name="connsiteY0" fmla="*/ 0 h 1175099"/>
                <a:gd name="connsiteX1" fmla="*/ 828675 w 828675"/>
                <a:gd name="connsiteY1" fmla="*/ 0 h 1175099"/>
                <a:gd name="connsiteX2" fmla="*/ 234354 w 828675"/>
                <a:gd name="connsiteY2" fmla="*/ 1107000 h 1175099"/>
                <a:gd name="connsiteX3" fmla="*/ 0 w 828675"/>
                <a:gd name="connsiteY3" fmla="*/ 990600 h 1175099"/>
                <a:gd name="connsiteX4" fmla="*/ 0 w 828675"/>
                <a:gd name="connsiteY4" fmla="*/ 0 h 1175099"/>
                <a:gd name="connsiteX0" fmla="*/ 0 w 828675"/>
                <a:gd name="connsiteY0" fmla="*/ 0 h 1107001"/>
                <a:gd name="connsiteX1" fmla="*/ 828675 w 828675"/>
                <a:gd name="connsiteY1" fmla="*/ 0 h 1107001"/>
                <a:gd name="connsiteX2" fmla="*/ 234354 w 828675"/>
                <a:gd name="connsiteY2" fmla="*/ 1107000 h 1107001"/>
                <a:gd name="connsiteX3" fmla="*/ 0 w 828675"/>
                <a:gd name="connsiteY3" fmla="*/ 990600 h 1107001"/>
                <a:gd name="connsiteX4" fmla="*/ 0 w 828675"/>
                <a:gd name="connsiteY4" fmla="*/ 0 h 1107001"/>
                <a:gd name="connsiteX0" fmla="*/ 0 w 828675"/>
                <a:gd name="connsiteY0" fmla="*/ 0 h 1106999"/>
                <a:gd name="connsiteX1" fmla="*/ 828675 w 828675"/>
                <a:gd name="connsiteY1" fmla="*/ 0 h 1106999"/>
                <a:gd name="connsiteX2" fmla="*/ 234354 w 828675"/>
                <a:gd name="connsiteY2" fmla="*/ 1107000 h 1106999"/>
                <a:gd name="connsiteX3" fmla="*/ 0 w 828675"/>
                <a:gd name="connsiteY3" fmla="*/ 990600 h 1106999"/>
                <a:gd name="connsiteX4" fmla="*/ 0 w 828675"/>
                <a:gd name="connsiteY4" fmla="*/ 0 h 110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6999">
                  <a:moveTo>
                    <a:pt x="0" y="0"/>
                  </a:moveTo>
                  <a:lnTo>
                    <a:pt x="828675" y="0"/>
                  </a:lnTo>
                  <a:lnTo>
                    <a:pt x="234354" y="1107000"/>
                  </a:lnTo>
                  <a:cubicBezTo>
                    <a:pt x="170035" y="1044693"/>
                    <a:pt x="62916" y="973798"/>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sp>
          <p:nvSpPr>
            <p:cNvPr id="81" name="Freeform 80"/>
            <p:cNvSpPr/>
            <p:nvPr/>
          </p:nvSpPr>
          <p:spPr bwMode="auto">
            <a:xfrm>
              <a:off x="-8" y="2600"/>
              <a:ext cx="926" cy="592"/>
            </a:xfrm>
            <a:custGeom>
              <a:avLst/>
              <a:gdLst>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323459 w 828675"/>
                <a:gd name="connsiteY3" fmla="*/ 997036 h 1038225"/>
                <a:gd name="connsiteX4" fmla="*/ 0 w 828675"/>
                <a:gd name="connsiteY4" fmla="*/ 990600 h 1038225"/>
                <a:gd name="connsiteX5" fmla="*/ 0 w 828675"/>
                <a:gd name="connsiteY5"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61950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56"/>
                <a:gd name="connsiteX1" fmla="*/ 828675 w 828675"/>
                <a:gd name="connsiteY1" fmla="*/ 0 h 1211456"/>
                <a:gd name="connsiteX2" fmla="*/ 309515 w 828675"/>
                <a:gd name="connsiteY2" fmla="*/ 1038225 h 1211456"/>
                <a:gd name="connsiteX3" fmla="*/ 303688 w 828675"/>
                <a:gd name="connsiteY3" fmla="*/ 1039389 h 1211456"/>
                <a:gd name="connsiteX4" fmla="*/ 0 w 828675"/>
                <a:gd name="connsiteY4" fmla="*/ 990600 h 1211456"/>
                <a:gd name="connsiteX5" fmla="*/ 0 w 828675"/>
                <a:gd name="connsiteY5" fmla="*/ 0 h 121145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54860"/>
                <a:gd name="connsiteX1" fmla="*/ 828675 w 828675"/>
                <a:gd name="connsiteY1" fmla="*/ 0 h 1254860"/>
                <a:gd name="connsiteX2" fmla="*/ 309515 w 828675"/>
                <a:gd name="connsiteY2" fmla="*/ 1038225 h 1254860"/>
                <a:gd name="connsiteX3" fmla="*/ 273679 w 828675"/>
                <a:gd name="connsiteY3" fmla="*/ 1094436 h 1254860"/>
                <a:gd name="connsiteX4" fmla="*/ 153641 w 828675"/>
                <a:gd name="connsiteY4" fmla="*/ 1237554 h 1254860"/>
                <a:gd name="connsiteX5" fmla="*/ 0 w 828675"/>
                <a:gd name="connsiteY5" fmla="*/ 990600 h 1254860"/>
                <a:gd name="connsiteX6" fmla="*/ 0 w 828675"/>
                <a:gd name="connsiteY6" fmla="*/ 0 h 1254860"/>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38637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53641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67106"/>
                <a:gd name="connsiteX1" fmla="*/ 828675 w 828675"/>
                <a:gd name="connsiteY1" fmla="*/ 0 h 1267106"/>
                <a:gd name="connsiteX2" fmla="*/ 309515 w 828675"/>
                <a:gd name="connsiteY2" fmla="*/ 1038225 h 1267106"/>
                <a:gd name="connsiteX3" fmla="*/ 153641 w 828675"/>
                <a:gd name="connsiteY3" fmla="*/ 1237554 h 1267106"/>
                <a:gd name="connsiteX4" fmla="*/ 148639 w 828675"/>
                <a:gd name="connsiteY4" fmla="*/ 1215538 h 1267106"/>
                <a:gd name="connsiteX5" fmla="*/ 0 w 828675"/>
                <a:gd name="connsiteY5" fmla="*/ 990600 h 1267106"/>
                <a:gd name="connsiteX6" fmla="*/ 0 w 828675"/>
                <a:gd name="connsiteY6" fmla="*/ 0 h 1267106"/>
                <a:gd name="connsiteX0" fmla="*/ 0 w 828675"/>
                <a:gd name="connsiteY0" fmla="*/ 0 h 1245491"/>
                <a:gd name="connsiteX1" fmla="*/ 828675 w 828675"/>
                <a:gd name="connsiteY1" fmla="*/ 0 h 1245491"/>
                <a:gd name="connsiteX2" fmla="*/ 309515 w 828675"/>
                <a:gd name="connsiteY2" fmla="*/ 1038225 h 1245491"/>
                <a:gd name="connsiteX3" fmla="*/ 153641 w 828675"/>
                <a:gd name="connsiteY3" fmla="*/ 1237554 h 1245491"/>
                <a:gd name="connsiteX4" fmla="*/ 0 w 828675"/>
                <a:gd name="connsiteY4" fmla="*/ 990600 h 1245491"/>
                <a:gd name="connsiteX5" fmla="*/ 0 w 828675"/>
                <a:gd name="connsiteY5" fmla="*/ 0 h 124549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9622"/>
                <a:gd name="connsiteX1" fmla="*/ 828675 w 828675"/>
                <a:gd name="connsiteY1" fmla="*/ 0 h 1209622"/>
                <a:gd name="connsiteX2" fmla="*/ 309515 w 828675"/>
                <a:gd name="connsiteY2" fmla="*/ 1038225 h 1209622"/>
                <a:gd name="connsiteX3" fmla="*/ 158642 w 828675"/>
                <a:gd name="connsiteY3" fmla="*/ 1028382 h 1209622"/>
                <a:gd name="connsiteX4" fmla="*/ 0 w 828675"/>
                <a:gd name="connsiteY4" fmla="*/ 990600 h 1209622"/>
                <a:gd name="connsiteX5" fmla="*/ 0 w 828675"/>
                <a:gd name="connsiteY5" fmla="*/ 0 h 1209622"/>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0 w 828675"/>
                <a:gd name="connsiteY4" fmla="*/ 0 h 1203326"/>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63644 w 828675"/>
                <a:gd name="connsiteY4" fmla="*/ 962328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158642 w 828675"/>
                <a:gd name="connsiteY4" fmla="*/ 918291 h 1227971"/>
                <a:gd name="connsiteX5" fmla="*/ 0 w 828675"/>
                <a:gd name="connsiteY5" fmla="*/ 990600 h 1227971"/>
                <a:gd name="connsiteX6" fmla="*/ 0 w 828675"/>
                <a:gd name="connsiteY6" fmla="*/ 0 h 1227971"/>
                <a:gd name="connsiteX0" fmla="*/ 0 w 828675"/>
                <a:gd name="connsiteY0" fmla="*/ 0 h 1227971"/>
                <a:gd name="connsiteX1" fmla="*/ 828675 w 828675"/>
                <a:gd name="connsiteY1" fmla="*/ 0 h 1227971"/>
                <a:gd name="connsiteX2" fmla="*/ 309515 w 828675"/>
                <a:gd name="connsiteY2" fmla="*/ 1038225 h 1227971"/>
                <a:gd name="connsiteX3" fmla="*/ 163644 w 828675"/>
                <a:gd name="connsiteY3" fmla="*/ 940310 h 1227971"/>
                <a:gd name="connsiteX4" fmla="*/ 0 w 828675"/>
                <a:gd name="connsiteY4" fmla="*/ 990600 h 1227971"/>
                <a:gd name="connsiteX5" fmla="*/ 0 w 828675"/>
                <a:gd name="connsiteY5" fmla="*/ 0 h 1227971"/>
                <a:gd name="connsiteX0" fmla="*/ 0 w 828675"/>
                <a:gd name="connsiteY0" fmla="*/ 0 h 1203324"/>
                <a:gd name="connsiteX1" fmla="*/ 828675 w 828675"/>
                <a:gd name="connsiteY1" fmla="*/ 0 h 1203324"/>
                <a:gd name="connsiteX2" fmla="*/ 309515 w 828675"/>
                <a:gd name="connsiteY2" fmla="*/ 1038225 h 1203324"/>
                <a:gd name="connsiteX3" fmla="*/ 0 w 828675"/>
                <a:gd name="connsiteY3" fmla="*/ 990600 h 1203324"/>
                <a:gd name="connsiteX4" fmla="*/ 0 w 828675"/>
                <a:gd name="connsiteY4" fmla="*/ 0 h 1203324"/>
                <a:gd name="connsiteX0" fmla="*/ 0 w 828675"/>
                <a:gd name="connsiteY0" fmla="*/ 0 h 1203326"/>
                <a:gd name="connsiteX1" fmla="*/ 828675 w 828675"/>
                <a:gd name="connsiteY1" fmla="*/ 0 h 1203326"/>
                <a:gd name="connsiteX2" fmla="*/ 309515 w 828675"/>
                <a:gd name="connsiteY2" fmla="*/ 1038225 h 1203326"/>
                <a:gd name="connsiteX3" fmla="*/ 0 w 828675"/>
                <a:gd name="connsiteY3" fmla="*/ 990600 h 1203326"/>
                <a:gd name="connsiteX4" fmla="*/ 3594 w 828675"/>
                <a:gd name="connsiteY4" fmla="*/ 973337 h 1203326"/>
                <a:gd name="connsiteX5" fmla="*/ 0 w 828675"/>
                <a:gd name="connsiteY5" fmla="*/ 0 h 1203326"/>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0 w 828675"/>
                <a:gd name="connsiteY0" fmla="*/ 0 h 1163638"/>
                <a:gd name="connsiteX1" fmla="*/ 828675 w 828675"/>
                <a:gd name="connsiteY1" fmla="*/ 0 h 1163638"/>
                <a:gd name="connsiteX2" fmla="*/ 309515 w 828675"/>
                <a:gd name="connsiteY2" fmla="*/ 1038225 h 1163638"/>
                <a:gd name="connsiteX3" fmla="*/ 0 w 828675"/>
                <a:gd name="connsiteY3" fmla="*/ 990600 h 1163638"/>
                <a:gd name="connsiteX4" fmla="*/ 3594 w 828675"/>
                <a:gd name="connsiteY4" fmla="*/ 973337 h 1163638"/>
                <a:gd name="connsiteX5" fmla="*/ 0 w 828675"/>
                <a:gd name="connsiteY5" fmla="*/ 0 h 1163638"/>
                <a:gd name="connsiteX0" fmla="*/ 0 w 828675"/>
                <a:gd name="connsiteY0" fmla="*/ 0 h 1163636"/>
                <a:gd name="connsiteX1" fmla="*/ 828675 w 828675"/>
                <a:gd name="connsiteY1" fmla="*/ 0 h 1163636"/>
                <a:gd name="connsiteX2" fmla="*/ 309515 w 828675"/>
                <a:gd name="connsiteY2" fmla="*/ 1038225 h 1163636"/>
                <a:gd name="connsiteX3" fmla="*/ 0 w 828675"/>
                <a:gd name="connsiteY3" fmla="*/ 990600 h 1163636"/>
                <a:gd name="connsiteX4" fmla="*/ 3594 w 828675"/>
                <a:gd name="connsiteY4" fmla="*/ 973337 h 1163636"/>
                <a:gd name="connsiteX5" fmla="*/ 0 w 828675"/>
                <a:gd name="connsiteY5" fmla="*/ 0 h 1163636"/>
                <a:gd name="connsiteX0" fmla="*/ 138112 w 966787"/>
                <a:gd name="connsiteY0" fmla="*/ 0 h 1163638"/>
                <a:gd name="connsiteX1" fmla="*/ 966787 w 966787"/>
                <a:gd name="connsiteY1" fmla="*/ 0 h 1163638"/>
                <a:gd name="connsiteX2" fmla="*/ 447627 w 966787"/>
                <a:gd name="connsiteY2" fmla="*/ 1038225 h 1163638"/>
                <a:gd name="connsiteX3" fmla="*/ 138112 w 966787"/>
                <a:gd name="connsiteY3" fmla="*/ 990600 h 1163638"/>
                <a:gd name="connsiteX4" fmla="*/ 138112 w 966787"/>
                <a:gd name="connsiteY4" fmla="*/ 0 h 1163638"/>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138112 w 966787"/>
                <a:gd name="connsiteY0" fmla="*/ 0 h 1038225"/>
                <a:gd name="connsiteX1" fmla="*/ 966787 w 966787"/>
                <a:gd name="connsiteY1" fmla="*/ 0 h 1038225"/>
                <a:gd name="connsiteX2" fmla="*/ 447627 w 966787"/>
                <a:gd name="connsiteY2" fmla="*/ 1038225 h 1038225"/>
                <a:gd name="connsiteX3" fmla="*/ 138112 w 966787"/>
                <a:gd name="connsiteY3" fmla="*/ 990600 h 1038225"/>
                <a:gd name="connsiteX4" fmla="*/ 138112 w 966787"/>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038225"/>
                <a:gd name="connsiteX1" fmla="*/ 828675 w 828675"/>
                <a:gd name="connsiteY1" fmla="*/ 0 h 1038225"/>
                <a:gd name="connsiteX2" fmla="*/ 309515 w 828675"/>
                <a:gd name="connsiteY2" fmla="*/ 1038225 h 1038225"/>
                <a:gd name="connsiteX3" fmla="*/ 0 w 828675"/>
                <a:gd name="connsiteY3" fmla="*/ 990600 h 1038225"/>
                <a:gd name="connsiteX4" fmla="*/ 0 w 828675"/>
                <a:gd name="connsiteY4" fmla="*/ 0 h 1038225"/>
                <a:gd name="connsiteX0" fmla="*/ 0 w 828675"/>
                <a:gd name="connsiteY0" fmla="*/ 0 h 1211435"/>
                <a:gd name="connsiteX1" fmla="*/ 828675 w 828675"/>
                <a:gd name="connsiteY1" fmla="*/ 0 h 1211435"/>
                <a:gd name="connsiteX2" fmla="*/ 309515 w 828675"/>
                <a:gd name="connsiteY2" fmla="*/ 1038225 h 1211435"/>
                <a:gd name="connsiteX3" fmla="*/ 290088 w 828675"/>
                <a:gd name="connsiteY3" fmla="*/ 1154671 h 1211435"/>
                <a:gd name="connsiteX4" fmla="*/ 0 w 828675"/>
                <a:gd name="connsiteY4" fmla="*/ 990600 h 1211435"/>
                <a:gd name="connsiteX5" fmla="*/ 0 w 828675"/>
                <a:gd name="connsiteY5" fmla="*/ 0 h 1211435"/>
                <a:gd name="connsiteX0" fmla="*/ 0 w 828675"/>
                <a:gd name="connsiteY0" fmla="*/ 0 h 1211433"/>
                <a:gd name="connsiteX1" fmla="*/ 828675 w 828675"/>
                <a:gd name="connsiteY1" fmla="*/ 0 h 1211433"/>
                <a:gd name="connsiteX2" fmla="*/ 309515 w 828675"/>
                <a:gd name="connsiteY2" fmla="*/ 1038225 h 1211433"/>
                <a:gd name="connsiteX3" fmla="*/ 290088 w 828675"/>
                <a:gd name="connsiteY3" fmla="*/ 1154671 h 1211433"/>
                <a:gd name="connsiteX4" fmla="*/ 263871 w 828675"/>
                <a:gd name="connsiteY4" fmla="*/ 1154672 h 1211433"/>
                <a:gd name="connsiteX5" fmla="*/ 0 w 828675"/>
                <a:gd name="connsiteY5" fmla="*/ 990600 h 1211433"/>
                <a:gd name="connsiteX6" fmla="*/ 0 w 828675"/>
                <a:gd name="connsiteY6" fmla="*/ 0 h 1211433"/>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0 w 828675"/>
                <a:gd name="connsiteY4" fmla="*/ 990600 h 1183046"/>
                <a:gd name="connsiteX5" fmla="*/ 0 w 828675"/>
                <a:gd name="connsiteY5" fmla="*/ 0 h 1183046"/>
                <a:gd name="connsiteX0" fmla="*/ 0 w 828675"/>
                <a:gd name="connsiteY0" fmla="*/ 0 h 1183044"/>
                <a:gd name="connsiteX1" fmla="*/ 828675 w 828675"/>
                <a:gd name="connsiteY1" fmla="*/ 0 h 1183044"/>
                <a:gd name="connsiteX2" fmla="*/ 290088 w 828675"/>
                <a:gd name="connsiteY2" fmla="*/ 1154671 h 1183044"/>
                <a:gd name="connsiteX3" fmla="*/ 263871 w 828675"/>
                <a:gd name="connsiteY3" fmla="*/ 1154672 h 1183044"/>
                <a:gd name="connsiteX4" fmla="*/ 0 w 828675"/>
                <a:gd name="connsiteY4" fmla="*/ 990600 h 1183044"/>
                <a:gd name="connsiteX5" fmla="*/ 0 w 828675"/>
                <a:gd name="connsiteY5" fmla="*/ 0 h 1183044"/>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0 w 828675"/>
                <a:gd name="connsiteY5" fmla="*/ 990600 h 1183046"/>
                <a:gd name="connsiteX6" fmla="*/ 0 w 828675"/>
                <a:gd name="connsiteY6"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3046"/>
                <a:gd name="connsiteX1" fmla="*/ 828675 w 828675"/>
                <a:gd name="connsiteY1" fmla="*/ 0 h 1183046"/>
                <a:gd name="connsiteX2" fmla="*/ 290088 w 828675"/>
                <a:gd name="connsiteY2" fmla="*/ 1154671 h 1183046"/>
                <a:gd name="connsiteX3" fmla="*/ 263871 w 828675"/>
                <a:gd name="connsiteY3" fmla="*/ 1154672 h 1183046"/>
                <a:gd name="connsiteX4" fmla="*/ 259501 w 828675"/>
                <a:gd name="connsiteY4" fmla="*/ 1154674 h 1183046"/>
                <a:gd name="connsiteX5" fmla="*/ 259501 w 828675"/>
                <a:gd name="connsiteY5" fmla="*/ 1154674 h 1183046"/>
                <a:gd name="connsiteX6" fmla="*/ 0 w 828675"/>
                <a:gd name="connsiteY6" fmla="*/ 990600 h 1183046"/>
                <a:gd name="connsiteX7" fmla="*/ 0 w 828675"/>
                <a:gd name="connsiteY7" fmla="*/ 0 h 1183046"/>
                <a:gd name="connsiteX0" fmla="*/ 0 w 828675"/>
                <a:gd name="connsiteY0" fmla="*/ 0 h 1182020"/>
                <a:gd name="connsiteX1" fmla="*/ 828675 w 828675"/>
                <a:gd name="connsiteY1" fmla="*/ 0 h 1182020"/>
                <a:gd name="connsiteX2" fmla="*/ 290088 w 828675"/>
                <a:gd name="connsiteY2" fmla="*/ 1154671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182018"/>
                <a:gd name="connsiteX1" fmla="*/ 828675 w 828675"/>
                <a:gd name="connsiteY1" fmla="*/ 0 h 1182018"/>
                <a:gd name="connsiteX2" fmla="*/ 141525 w 828675"/>
                <a:gd name="connsiteY2" fmla="*/ 943078 h 1182018"/>
                <a:gd name="connsiteX3" fmla="*/ 263871 w 828675"/>
                <a:gd name="connsiteY3" fmla="*/ 1154672 h 1182018"/>
                <a:gd name="connsiteX4" fmla="*/ 259501 w 828675"/>
                <a:gd name="connsiteY4" fmla="*/ 1154674 h 1182018"/>
                <a:gd name="connsiteX5" fmla="*/ 259501 w 828675"/>
                <a:gd name="connsiteY5" fmla="*/ 1154674 h 1182018"/>
                <a:gd name="connsiteX6" fmla="*/ 0 w 828675"/>
                <a:gd name="connsiteY6" fmla="*/ 990600 h 1182018"/>
                <a:gd name="connsiteX7" fmla="*/ 0 w 828675"/>
                <a:gd name="connsiteY7" fmla="*/ 0 h 1182018"/>
                <a:gd name="connsiteX0" fmla="*/ 0 w 828675"/>
                <a:gd name="connsiteY0" fmla="*/ 0 h 1182020"/>
                <a:gd name="connsiteX1" fmla="*/ 828675 w 828675"/>
                <a:gd name="connsiteY1" fmla="*/ 0 h 1182020"/>
                <a:gd name="connsiteX2" fmla="*/ 141525 w 828675"/>
                <a:gd name="connsiteY2" fmla="*/ 943078 h 1182020"/>
                <a:gd name="connsiteX3" fmla="*/ 263871 w 828675"/>
                <a:gd name="connsiteY3" fmla="*/ 1154672 h 1182020"/>
                <a:gd name="connsiteX4" fmla="*/ 259501 w 828675"/>
                <a:gd name="connsiteY4" fmla="*/ 1154674 h 1182020"/>
                <a:gd name="connsiteX5" fmla="*/ 259501 w 828675"/>
                <a:gd name="connsiteY5" fmla="*/ 1154674 h 1182020"/>
                <a:gd name="connsiteX6" fmla="*/ 0 w 828675"/>
                <a:gd name="connsiteY6" fmla="*/ 990600 h 1182020"/>
                <a:gd name="connsiteX7" fmla="*/ 0 w 828675"/>
                <a:gd name="connsiteY7" fmla="*/ 0 h 1182020"/>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259501 w 828675"/>
                <a:gd name="connsiteY5" fmla="*/ 1154674 h 1270259"/>
                <a:gd name="connsiteX6" fmla="*/ 0 w 828675"/>
                <a:gd name="connsiteY6" fmla="*/ 990600 h 1270259"/>
                <a:gd name="connsiteX7" fmla="*/ 0 w 828675"/>
                <a:gd name="connsiteY7"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259501 w 828675"/>
                <a:gd name="connsiteY4" fmla="*/ 1154674 h 1270257"/>
                <a:gd name="connsiteX5" fmla="*/ 0 w 828675"/>
                <a:gd name="connsiteY5" fmla="*/ 990600 h 1270257"/>
                <a:gd name="connsiteX6" fmla="*/ 0 w 828675"/>
                <a:gd name="connsiteY6" fmla="*/ 0 h 1270257"/>
                <a:gd name="connsiteX0" fmla="*/ 0 w 828675"/>
                <a:gd name="connsiteY0" fmla="*/ 0 h 1270259"/>
                <a:gd name="connsiteX1" fmla="*/ 828675 w 828675"/>
                <a:gd name="connsiteY1" fmla="*/ 0 h 1270259"/>
                <a:gd name="connsiteX2" fmla="*/ 294457 w 828675"/>
                <a:gd name="connsiteY2" fmla="*/ 1106582 h 1270259"/>
                <a:gd name="connsiteX3" fmla="*/ 263871 w 828675"/>
                <a:gd name="connsiteY3" fmla="*/ 1154672 h 1270259"/>
                <a:gd name="connsiteX4" fmla="*/ 259501 w 828675"/>
                <a:gd name="connsiteY4" fmla="*/ 1154674 h 1270259"/>
                <a:gd name="connsiteX5" fmla="*/ 0 w 828675"/>
                <a:gd name="connsiteY5" fmla="*/ 990600 h 1270259"/>
                <a:gd name="connsiteX6" fmla="*/ 0 w 828675"/>
                <a:gd name="connsiteY6" fmla="*/ 0 h 1270259"/>
                <a:gd name="connsiteX0" fmla="*/ 0 w 828675"/>
                <a:gd name="connsiteY0" fmla="*/ 0 h 1270257"/>
                <a:gd name="connsiteX1" fmla="*/ 828675 w 828675"/>
                <a:gd name="connsiteY1" fmla="*/ 0 h 1270257"/>
                <a:gd name="connsiteX2" fmla="*/ 294457 w 828675"/>
                <a:gd name="connsiteY2" fmla="*/ 1106582 h 1270257"/>
                <a:gd name="connsiteX3" fmla="*/ 263871 w 828675"/>
                <a:gd name="connsiteY3" fmla="*/ 1154672 h 1270257"/>
                <a:gd name="connsiteX4" fmla="*/ 0 w 828675"/>
                <a:gd name="connsiteY4" fmla="*/ 990600 h 1270257"/>
                <a:gd name="connsiteX5" fmla="*/ 0 w 828675"/>
                <a:gd name="connsiteY5" fmla="*/ 0 h 1270257"/>
                <a:gd name="connsiteX0" fmla="*/ 0 w 828675"/>
                <a:gd name="connsiteY0" fmla="*/ 0 h 1271681"/>
                <a:gd name="connsiteX1" fmla="*/ 828675 w 828675"/>
                <a:gd name="connsiteY1" fmla="*/ 0 h 1271681"/>
                <a:gd name="connsiteX2" fmla="*/ 294457 w 828675"/>
                <a:gd name="connsiteY2" fmla="*/ 1106582 h 1271681"/>
                <a:gd name="connsiteX3" fmla="*/ 0 w 828675"/>
                <a:gd name="connsiteY3" fmla="*/ 990600 h 1271681"/>
                <a:gd name="connsiteX4" fmla="*/ 0 w 828675"/>
                <a:gd name="connsiteY4" fmla="*/ 0 h 1271681"/>
                <a:gd name="connsiteX0" fmla="*/ 0 w 828675"/>
                <a:gd name="connsiteY0" fmla="*/ 0 h 1175031"/>
                <a:gd name="connsiteX1" fmla="*/ 828675 w 828675"/>
                <a:gd name="connsiteY1" fmla="*/ 0 h 1175031"/>
                <a:gd name="connsiteX2" fmla="*/ 294457 w 828675"/>
                <a:gd name="connsiteY2" fmla="*/ 1106582 h 1175031"/>
                <a:gd name="connsiteX3" fmla="*/ 0 w 828675"/>
                <a:gd name="connsiteY3" fmla="*/ 990600 h 1175031"/>
                <a:gd name="connsiteX4" fmla="*/ 0 w 828675"/>
                <a:gd name="connsiteY4" fmla="*/ 0 h 1175031"/>
                <a:gd name="connsiteX0" fmla="*/ 0 w 828675"/>
                <a:gd name="connsiteY0" fmla="*/ 0 h 1106582"/>
                <a:gd name="connsiteX1" fmla="*/ 828675 w 828675"/>
                <a:gd name="connsiteY1" fmla="*/ 0 h 1106582"/>
                <a:gd name="connsiteX2" fmla="*/ 294457 w 828675"/>
                <a:gd name="connsiteY2" fmla="*/ 1106582 h 1106582"/>
                <a:gd name="connsiteX3" fmla="*/ 0 w 828675"/>
                <a:gd name="connsiteY3" fmla="*/ 990600 h 1106582"/>
                <a:gd name="connsiteX4" fmla="*/ 0 w 828675"/>
                <a:gd name="connsiteY4"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06582"/>
                <a:gd name="connsiteX1" fmla="*/ 828675 w 828675"/>
                <a:gd name="connsiteY1" fmla="*/ 0 h 1106582"/>
                <a:gd name="connsiteX2" fmla="*/ 306317 w 828675"/>
                <a:gd name="connsiteY2" fmla="*/ 1063437 h 1106582"/>
                <a:gd name="connsiteX3" fmla="*/ 294457 w 828675"/>
                <a:gd name="connsiteY3" fmla="*/ 1106582 h 1106582"/>
                <a:gd name="connsiteX4" fmla="*/ 0 w 828675"/>
                <a:gd name="connsiteY4" fmla="*/ 990600 h 1106582"/>
                <a:gd name="connsiteX5" fmla="*/ 0 w 828675"/>
                <a:gd name="connsiteY5" fmla="*/ 0 h 1106582"/>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7 h 1175392"/>
                <a:gd name="connsiteX5" fmla="*/ 0 w 828675"/>
                <a:gd name="connsiteY5" fmla="*/ 990600 h 1175392"/>
                <a:gd name="connsiteX6" fmla="*/ 0 w 828675"/>
                <a:gd name="connsiteY6" fmla="*/ 0 h 1175392"/>
                <a:gd name="connsiteX0" fmla="*/ 0 w 828675"/>
                <a:gd name="connsiteY0" fmla="*/ 0 h 1175394"/>
                <a:gd name="connsiteX1" fmla="*/ 828675 w 828675"/>
                <a:gd name="connsiteY1" fmla="*/ 0 h 1175394"/>
                <a:gd name="connsiteX2" fmla="*/ 306317 w 828675"/>
                <a:gd name="connsiteY2" fmla="*/ 1063437 h 1175394"/>
                <a:gd name="connsiteX3" fmla="*/ 294457 w 828675"/>
                <a:gd name="connsiteY3" fmla="*/ 1106582 h 1175394"/>
                <a:gd name="connsiteX4" fmla="*/ 290875 w 828675"/>
                <a:gd name="connsiteY4" fmla="*/ 1108758 h 1175394"/>
                <a:gd name="connsiteX5" fmla="*/ 0 w 828675"/>
                <a:gd name="connsiteY5" fmla="*/ 990600 h 1175394"/>
                <a:gd name="connsiteX6" fmla="*/ 0 w 828675"/>
                <a:gd name="connsiteY6" fmla="*/ 0 h 1175394"/>
                <a:gd name="connsiteX0" fmla="*/ 0 w 828675"/>
                <a:gd name="connsiteY0" fmla="*/ 0 h 1175392"/>
                <a:gd name="connsiteX1" fmla="*/ 828675 w 828675"/>
                <a:gd name="connsiteY1" fmla="*/ 0 h 1175392"/>
                <a:gd name="connsiteX2" fmla="*/ 306317 w 828675"/>
                <a:gd name="connsiteY2" fmla="*/ 1063437 h 1175392"/>
                <a:gd name="connsiteX3" fmla="*/ 294457 w 828675"/>
                <a:gd name="connsiteY3" fmla="*/ 1106582 h 1175392"/>
                <a:gd name="connsiteX4" fmla="*/ 290875 w 828675"/>
                <a:gd name="connsiteY4" fmla="*/ 1108758 h 1175392"/>
                <a:gd name="connsiteX5" fmla="*/ 0 w 828675"/>
                <a:gd name="connsiteY5" fmla="*/ 990600 h 1175392"/>
                <a:gd name="connsiteX6" fmla="*/ 0 w 828675"/>
                <a:gd name="connsiteY6" fmla="*/ 0 h 1175392"/>
                <a:gd name="connsiteX0" fmla="*/ 0 w 828675"/>
                <a:gd name="connsiteY0" fmla="*/ 0 h 1175030"/>
                <a:gd name="connsiteX1" fmla="*/ 828675 w 828675"/>
                <a:gd name="connsiteY1" fmla="*/ 0 h 1175030"/>
                <a:gd name="connsiteX2" fmla="*/ 306317 w 828675"/>
                <a:gd name="connsiteY2" fmla="*/ 1063437 h 1175030"/>
                <a:gd name="connsiteX3" fmla="*/ 294457 w 828675"/>
                <a:gd name="connsiteY3" fmla="*/ 1106582 h 1175030"/>
                <a:gd name="connsiteX4" fmla="*/ 0 w 828675"/>
                <a:gd name="connsiteY4" fmla="*/ 990600 h 1175030"/>
                <a:gd name="connsiteX5" fmla="*/ 0 w 828675"/>
                <a:gd name="connsiteY5" fmla="*/ 0 h 1175030"/>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063437"/>
                <a:gd name="connsiteX1" fmla="*/ 828675 w 828675"/>
                <a:gd name="connsiteY1" fmla="*/ 0 h 1063437"/>
                <a:gd name="connsiteX2" fmla="*/ 306317 w 828675"/>
                <a:gd name="connsiteY2" fmla="*/ 1063437 h 1063437"/>
                <a:gd name="connsiteX3" fmla="*/ 0 w 828675"/>
                <a:gd name="connsiteY3" fmla="*/ 990600 h 1063437"/>
                <a:gd name="connsiteX4" fmla="*/ 0 w 828675"/>
                <a:gd name="connsiteY4" fmla="*/ 0 h 1063437"/>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06317 w 828675"/>
                <a:gd name="connsiteY2" fmla="*/ 1137081 h 1137081"/>
                <a:gd name="connsiteX3" fmla="*/ 0 w 828675"/>
                <a:gd name="connsiteY3" fmla="*/ 990600 h 1137081"/>
                <a:gd name="connsiteX4" fmla="*/ 0 w 828675"/>
                <a:gd name="connsiteY4" fmla="*/ 0 h 1137081"/>
                <a:gd name="connsiteX0" fmla="*/ 0 w 828675"/>
                <a:gd name="connsiteY0" fmla="*/ 0 h 1137081"/>
                <a:gd name="connsiteX1" fmla="*/ 828675 w 828675"/>
                <a:gd name="connsiteY1" fmla="*/ 0 h 1137081"/>
                <a:gd name="connsiteX2" fmla="*/ 316612 w 828675"/>
                <a:gd name="connsiteY2" fmla="*/ 1103092 h 1137081"/>
                <a:gd name="connsiteX3" fmla="*/ 306317 w 828675"/>
                <a:gd name="connsiteY3" fmla="*/ 1137081 h 1137081"/>
                <a:gd name="connsiteX4" fmla="*/ 0 w 828675"/>
                <a:gd name="connsiteY4" fmla="*/ 990600 h 1137081"/>
                <a:gd name="connsiteX5" fmla="*/ 0 w 828675"/>
                <a:gd name="connsiteY5" fmla="*/ 0 h 1137081"/>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103092"/>
                <a:gd name="connsiteX1" fmla="*/ 828675 w 828675"/>
                <a:gd name="connsiteY1" fmla="*/ 0 h 1103092"/>
                <a:gd name="connsiteX2" fmla="*/ 316612 w 828675"/>
                <a:gd name="connsiteY2" fmla="*/ 1103092 h 1103092"/>
                <a:gd name="connsiteX3" fmla="*/ 0 w 828675"/>
                <a:gd name="connsiteY3" fmla="*/ 990600 h 1103092"/>
                <a:gd name="connsiteX4" fmla="*/ 0 w 828675"/>
                <a:gd name="connsiteY4" fmla="*/ 0 h 1103092"/>
                <a:gd name="connsiteX0" fmla="*/ 0 w 828675"/>
                <a:gd name="connsiteY0" fmla="*/ 0 h 1281105"/>
                <a:gd name="connsiteX1" fmla="*/ 828675 w 828675"/>
                <a:gd name="connsiteY1" fmla="*/ 0 h 1281105"/>
                <a:gd name="connsiteX2" fmla="*/ 316612 w 828675"/>
                <a:gd name="connsiteY2" fmla="*/ 1103092 h 1281105"/>
                <a:gd name="connsiteX3" fmla="*/ 332327 w 828675"/>
                <a:gd name="connsiteY3" fmla="*/ 1068079 h 1281105"/>
                <a:gd name="connsiteX4" fmla="*/ 0 w 828675"/>
                <a:gd name="connsiteY4" fmla="*/ 990600 h 1281105"/>
                <a:gd name="connsiteX5" fmla="*/ 0 w 828675"/>
                <a:gd name="connsiteY5" fmla="*/ 0 h 1281105"/>
                <a:gd name="connsiteX0" fmla="*/ 0 w 828675"/>
                <a:gd name="connsiteY0" fmla="*/ 0 h 1268193"/>
                <a:gd name="connsiteX1" fmla="*/ 828675 w 828675"/>
                <a:gd name="connsiteY1" fmla="*/ 0 h 1268193"/>
                <a:gd name="connsiteX2" fmla="*/ 316612 w 828675"/>
                <a:gd name="connsiteY2" fmla="*/ 1103092 h 1268193"/>
                <a:gd name="connsiteX3" fmla="*/ 0 w 828675"/>
                <a:gd name="connsiteY3" fmla="*/ 990600 h 1268193"/>
                <a:gd name="connsiteX4" fmla="*/ 0 w 828675"/>
                <a:gd name="connsiteY4" fmla="*/ 0 h 1268193"/>
                <a:gd name="connsiteX0" fmla="*/ 0 w 828675"/>
                <a:gd name="connsiteY0" fmla="*/ 0 h 1174449"/>
                <a:gd name="connsiteX1" fmla="*/ 828675 w 828675"/>
                <a:gd name="connsiteY1" fmla="*/ 0 h 1174449"/>
                <a:gd name="connsiteX2" fmla="*/ 316612 w 828675"/>
                <a:gd name="connsiteY2" fmla="*/ 1103092 h 1174449"/>
                <a:gd name="connsiteX3" fmla="*/ 0 w 828675"/>
                <a:gd name="connsiteY3" fmla="*/ 990600 h 1174449"/>
                <a:gd name="connsiteX4" fmla="*/ 0 w 828675"/>
                <a:gd name="connsiteY4" fmla="*/ 0 h 1174449"/>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 name="connsiteX0" fmla="*/ 0 w 828675"/>
                <a:gd name="connsiteY0" fmla="*/ 0 h 1103091"/>
                <a:gd name="connsiteX1" fmla="*/ 828675 w 828675"/>
                <a:gd name="connsiteY1" fmla="*/ 0 h 1103091"/>
                <a:gd name="connsiteX2" fmla="*/ 316612 w 828675"/>
                <a:gd name="connsiteY2" fmla="*/ 1103092 h 1103091"/>
                <a:gd name="connsiteX3" fmla="*/ 0 w 828675"/>
                <a:gd name="connsiteY3" fmla="*/ 990600 h 1103091"/>
                <a:gd name="connsiteX4" fmla="*/ 0 w 828675"/>
                <a:gd name="connsiteY4" fmla="*/ 0 h 1103091"/>
                <a:gd name="connsiteX0" fmla="*/ 0 w 828675"/>
                <a:gd name="connsiteY0" fmla="*/ 0 h 1103093"/>
                <a:gd name="connsiteX1" fmla="*/ 828675 w 828675"/>
                <a:gd name="connsiteY1" fmla="*/ 0 h 1103093"/>
                <a:gd name="connsiteX2" fmla="*/ 316612 w 828675"/>
                <a:gd name="connsiteY2" fmla="*/ 1103092 h 1103093"/>
                <a:gd name="connsiteX3" fmla="*/ 0 w 828675"/>
                <a:gd name="connsiteY3" fmla="*/ 990600 h 1103093"/>
                <a:gd name="connsiteX4" fmla="*/ 0 w 828675"/>
                <a:gd name="connsiteY4" fmla="*/ 0 h 110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103093">
                  <a:moveTo>
                    <a:pt x="0" y="0"/>
                  </a:moveTo>
                  <a:lnTo>
                    <a:pt x="828675" y="0"/>
                  </a:lnTo>
                  <a:lnTo>
                    <a:pt x="316612" y="1103092"/>
                  </a:lnTo>
                  <a:cubicBezTo>
                    <a:pt x="186453" y="1005624"/>
                    <a:pt x="151453" y="1001366"/>
                    <a:pt x="0" y="990600"/>
                  </a:cubicBezTo>
                  <a:lnTo>
                    <a:pt x="0" y="0"/>
                  </a:lnTo>
                  <a:close/>
                </a:path>
              </a:pathLst>
            </a:cu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lnSpc>
                  <a:spcPct val="115000"/>
                </a:lnSpc>
                <a:spcBef>
                  <a:spcPct val="0"/>
                </a:spcBef>
                <a:buSzPct val="115000"/>
                <a:defRPr/>
              </a:pPr>
              <a:endParaRPr lang="en-US" sz="2000" dirty="0">
                <a:solidFill>
                  <a:srgbClr val="FFFFFF"/>
                </a:solidFill>
                <a:effectLst>
                  <a:outerShdw blurRad="38100" dist="38100" dir="2700000" algn="tl">
                    <a:srgbClr val="000000">
                      <a:alpha val="43137"/>
                    </a:srgbClr>
                  </a:outerShdw>
                </a:effectLst>
                <a:cs typeface="Arial" charset="0"/>
              </a:endParaRPr>
            </a:p>
          </p:txBody>
        </p:sp>
        <p:pic>
          <p:nvPicPr>
            <p:cNvPr id="1088535" name="Picture 12" descr="red"/>
            <p:cNvPicPr>
              <a:picLocks noChangeAspect="1" noChangeArrowheads="1"/>
            </p:cNvPicPr>
            <p:nvPr/>
          </p:nvPicPr>
          <p:blipFill>
            <a:blip r:embed="rId3" cstate="print"/>
            <a:srcRect/>
            <a:stretch>
              <a:fillRect/>
            </a:stretch>
          </p:blipFill>
          <p:spPr bwMode="auto">
            <a:xfrm>
              <a:off x="-286" y="3486"/>
              <a:ext cx="639" cy="639"/>
            </a:xfrm>
            <a:prstGeom prst="rect">
              <a:avLst/>
            </a:prstGeom>
            <a:noFill/>
            <a:ln w="9525">
              <a:noFill/>
              <a:miter lim="800000"/>
              <a:headEnd/>
              <a:tailEnd/>
            </a:ln>
          </p:spPr>
        </p:pic>
      </p:grpSp>
      <p:sp>
        <p:nvSpPr>
          <p:cNvPr id="1088536" name="Rectangle 7"/>
          <p:cNvSpPr txBox="1">
            <a:spLocks noChangeArrowheads="1"/>
          </p:cNvSpPr>
          <p:nvPr/>
        </p:nvSpPr>
        <p:spPr bwMode="auto">
          <a:xfrm>
            <a:off x="457200" y="876300"/>
            <a:ext cx="8512175" cy="581025"/>
          </a:xfrm>
          <a:prstGeom prst="rect">
            <a:avLst/>
          </a:prstGeom>
          <a:noFill/>
          <a:ln w="9525">
            <a:noFill/>
            <a:miter lim="800000"/>
            <a:headEnd/>
            <a:tailEnd/>
          </a:ln>
        </p:spPr>
        <p:txBody>
          <a:bodyPr anchor="ctr">
            <a:spAutoFit/>
          </a:bodyPr>
          <a:lstStyle/>
          <a:p>
            <a:pPr>
              <a:lnSpc>
                <a:spcPct val="100000"/>
              </a:lnSpc>
              <a:spcBef>
                <a:spcPct val="0"/>
              </a:spcBef>
              <a:buClrTx/>
            </a:pPr>
            <a:r>
              <a:rPr lang="en-US" sz="1600">
                <a:solidFill>
                  <a:srgbClr val="000000"/>
                </a:solidFill>
                <a:latin typeface="Trebuchet MS" pitchFamily="34" charset="0"/>
                <a:ea typeface="MS PGothic" pitchFamily="34" charset="-128"/>
              </a:rPr>
              <a:t> 1- Operate and Monitor hub </a:t>
            </a:r>
            <a:r>
              <a:rPr lang="en-US" sz="1600">
                <a:solidFill>
                  <a:srgbClr val="FF0000"/>
                </a:solidFill>
                <a:latin typeface="Trebuchet MS" pitchFamily="34" charset="0"/>
                <a:ea typeface="MS PGothic" pitchFamily="34" charset="-128"/>
              </a:rPr>
              <a:t>Consolidate, Master, Cleanse and Share</a:t>
            </a:r>
            <a:r>
              <a:rPr lang="en-US" sz="1600">
                <a:latin typeface="Trebuchet MS" pitchFamily="34" charset="0"/>
                <a:ea typeface="MS PGothic" pitchFamily="34" charset="-128"/>
              </a:rPr>
              <a:t> functions</a:t>
            </a:r>
            <a:r>
              <a:rPr lang="en-US" sz="1600">
                <a:solidFill>
                  <a:srgbClr val="000000"/>
                </a:solidFill>
                <a:latin typeface="Trebuchet MS" pitchFamily="34" charset="0"/>
                <a:ea typeface="MS PGothic" pitchFamily="34" charset="-128"/>
              </a:rPr>
              <a:t/>
            </a:r>
            <a:br>
              <a:rPr lang="en-US" sz="1600">
                <a:solidFill>
                  <a:srgbClr val="000000"/>
                </a:solidFill>
                <a:latin typeface="Trebuchet MS" pitchFamily="34" charset="0"/>
                <a:ea typeface="MS PGothic" pitchFamily="34" charset="-128"/>
              </a:rPr>
            </a:br>
            <a:r>
              <a:rPr lang="en-US" sz="1600">
                <a:solidFill>
                  <a:srgbClr val="000000"/>
                </a:solidFill>
                <a:latin typeface="Trebuchet MS" pitchFamily="34" charset="0"/>
                <a:ea typeface="MS PGothic" pitchFamily="34" charset="-128"/>
              </a:rPr>
              <a:t>  2 – Define enterprise master data policies and fix data issues:</a:t>
            </a:r>
            <a:r>
              <a:rPr lang="en-US" sz="1600">
                <a:solidFill>
                  <a:srgbClr val="FF0000"/>
                </a:solidFill>
                <a:latin typeface="Trebuchet MS" pitchFamily="34" charset="0"/>
                <a:ea typeface="MS PGothic" pitchFamily="34" charset="-128"/>
              </a:rPr>
              <a:t> Govern</a:t>
            </a:r>
            <a:endParaRPr lang="en-US" sz="1600" u="sng">
              <a:solidFill>
                <a:srgbClr val="FF0000"/>
              </a:solidFill>
              <a:latin typeface="Trebuchet MS" pitchFamily="34" charset="0"/>
              <a:ea typeface="MS PGothic" pitchFamily="34" charset="-128"/>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bwMode="auto">
          <a:xfrm>
            <a:off x="152400" y="65532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r>
              <a:rPr lang="en-US" sz="900" b="0"/>
              <a:t>© 2006 Oracle Corporation</a:t>
            </a:r>
            <a:endParaRPr lang="en-US" sz="900" b="0"/>
          </a:p>
        </p:txBody>
      </p:sp>
      <p:sp>
        <p:nvSpPr>
          <p:cNvPr id="1106955" name="TextBox 3"/>
          <p:cNvSpPr txBox="1">
            <a:spLocks noChangeArrowheads="1"/>
          </p:cNvSpPr>
          <p:nvPr/>
        </p:nvSpPr>
        <p:spPr bwMode="auto">
          <a:xfrm>
            <a:off x="838200" y="101600"/>
            <a:ext cx="7462838" cy="512763"/>
          </a:xfrm>
          <a:prstGeom prst="rect">
            <a:avLst/>
          </a:prstGeom>
          <a:noFill/>
          <a:ln w="9525">
            <a:noFill/>
            <a:miter lim="800000"/>
            <a:headEnd/>
            <a:tailEnd/>
          </a:ln>
        </p:spPr>
        <p:txBody>
          <a:bodyPr wrap="none">
            <a:spAutoFit/>
          </a:bodyPr>
          <a:lstStyle/>
          <a:p>
            <a:pPr algn="l" eaLnBrk="0" hangingPunct="0">
              <a:lnSpc>
                <a:spcPct val="115000"/>
              </a:lnSpc>
              <a:spcBef>
                <a:spcPct val="0"/>
              </a:spcBef>
              <a:buSzPct val="115000"/>
            </a:pPr>
            <a:r>
              <a:rPr lang="en-US" sz="2400">
                <a:cs typeface="Arial" charset="0"/>
              </a:rPr>
              <a:t>Oracle MDM: Committed to Industry specialization</a:t>
            </a:r>
          </a:p>
        </p:txBody>
      </p:sp>
      <p:pic>
        <p:nvPicPr>
          <p:cNvPr id="1107010" name="Picture 3138"/>
          <p:cNvPicPr>
            <a:picLocks noChangeAspect="1" noChangeArrowheads="1"/>
          </p:cNvPicPr>
          <p:nvPr/>
        </p:nvPicPr>
        <p:blipFill>
          <a:blip r:embed="rId2" cstate="print"/>
          <a:srcRect/>
          <a:stretch>
            <a:fillRect/>
          </a:stretch>
        </p:blipFill>
        <p:spPr bwMode="auto">
          <a:xfrm>
            <a:off x="944563" y="939800"/>
            <a:ext cx="6891337" cy="37131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7" name="Rectangle 3"/>
          <p:cNvSpPr>
            <a:spLocks noGrp="1" noChangeArrowheads="1"/>
          </p:cNvSpPr>
          <p:nvPr>
            <p:ph type="title"/>
          </p:nvPr>
        </p:nvSpPr>
        <p:spPr>
          <a:xfrm>
            <a:off x="704850" y="149225"/>
            <a:ext cx="8424863" cy="639763"/>
          </a:xfrm>
        </p:spPr>
        <p:txBody>
          <a:bodyPr/>
          <a:lstStyle/>
          <a:p>
            <a:r>
              <a:rPr lang="en-US"/>
              <a:t>Oracle Enterprise Master Data Management</a:t>
            </a:r>
            <a:br>
              <a:rPr lang="en-US"/>
            </a:br>
            <a:r>
              <a:rPr lang="en-US" sz="1800"/>
              <a:t> </a:t>
            </a:r>
            <a:r>
              <a:rPr lang="en-US" sz="2000" b="0">
                <a:solidFill>
                  <a:schemeClr val="tx2"/>
                </a:solidFill>
              </a:rPr>
              <a:t>The most complete MDM offering in the market today</a:t>
            </a:r>
          </a:p>
        </p:txBody>
      </p:sp>
      <p:pic>
        <p:nvPicPr>
          <p:cNvPr id="1158148" name="Picture 4"/>
          <p:cNvPicPr>
            <a:picLocks noChangeAspect="1" noChangeArrowheads="1"/>
          </p:cNvPicPr>
          <p:nvPr/>
        </p:nvPicPr>
        <p:blipFill>
          <a:blip r:embed="rId3" cstate="print"/>
          <a:srcRect l="990" t="1791" r="1210" b="2188"/>
          <a:stretch>
            <a:fillRect/>
          </a:stretch>
        </p:blipFill>
        <p:spPr bwMode="auto">
          <a:xfrm>
            <a:off x="198438" y="993775"/>
            <a:ext cx="8802687" cy="4964113"/>
          </a:xfrm>
          <a:prstGeom prst="rect">
            <a:avLst/>
          </a:prstGeom>
          <a:noFill/>
          <a:ln w="9525">
            <a:noFill/>
            <a:miter lim="800000"/>
            <a:headEnd/>
            <a:tailEnd/>
          </a:ln>
          <a:effectLst/>
        </p:spPr>
      </p:pic>
      <p:pic>
        <p:nvPicPr>
          <p:cNvPr id="1158149" name="Picture 5"/>
          <p:cNvPicPr>
            <a:picLocks noChangeAspect="1" noChangeArrowheads="1"/>
          </p:cNvPicPr>
          <p:nvPr/>
        </p:nvPicPr>
        <p:blipFill>
          <a:blip r:embed="rId4" cstate="print"/>
          <a:srcRect/>
          <a:stretch>
            <a:fillRect/>
          </a:stretch>
        </p:blipFill>
        <p:spPr bwMode="auto">
          <a:xfrm>
            <a:off x="1824038" y="1800225"/>
            <a:ext cx="4446587" cy="3006725"/>
          </a:xfrm>
          <a:prstGeom prst="rect">
            <a:avLst/>
          </a:prstGeom>
          <a:noFill/>
          <a:ln w="9525">
            <a:noFill/>
            <a:miter lim="800000"/>
            <a:headEnd/>
            <a:tailEnd/>
          </a:ln>
          <a:effectLst/>
        </p:spPr>
      </p:pic>
      <p:pic>
        <p:nvPicPr>
          <p:cNvPr id="1158150" name="Picture 6"/>
          <p:cNvPicPr>
            <a:picLocks noChangeAspect="1" noChangeArrowheads="1"/>
          </p:cNvPicPr>
          <p:nvPr/>
        </p:nvPicPr>
        <p:blipFill>
          <a:blip r:embed="rId5" cstate="print"/>
          <a:srcRect/>
          <a:stretch>
            <a:fillRect/>
          </a:stretch>
        </p:blipFill>
        <p:spPr bwMode="auto">
          <a:xfrm>
            <a:off x="6316663" y="1806575"/>
            <a:ext cx="1039812" cy="2992438"/>
          </a:xfrm>
          <a:prstGeom prst="rect">
            <a:avLst/>
          </a:prstGeom>
          <a:noFill/>
          <a:ln w="9525">
            <a:noFill/>
            <a:miter lim="800000"/>
            <a:headEnd/>
            <a:tailEnd/>
          </a:ln>
          <a:effectLst/>
        </p:spPr>
      </p:pic>
      <p:pic>
        <p:nvPicPr>
          <p:cNvPr id="1158151" name="Picture 7" descr="Untitled-2"/>
          <p:cNvPicPr>
            <a:picLocks noChangeAspect="1" noChangeArrowheads="1"/>
          </p:cNvPicPr>
          <p:nvPr/>
        </p:nvPicPr>
        <p:blipFill>
          <a:blip r:embed="rId6" cstate="print">
            <a:lum bright="-6000"/>
          </a:blip>
          <a:srcRect/>
          <a:stretch>
            <a:fillRect/>
          </a:stretch>
        </p:blipFill>
        <p:spPr bwMode="auto">
          <a:xfrm>
            <a:off x="5572125" y="3836988"/>
            <a:ext cx="1811338" cy="1181100"/>
          </a:xfrm>
          <a:prstGeom prst="rect">
            <a:avLst/>
          </a:prstGeom>
          <a:noFill/>
        </p:spPr>
      </p:pic>
      <p:pic>
        <p:nvPicPr>
          <p:cNvPr id="1158152" name="Picture 8" descr="gray"/>
          <p:cNvPicPr>
            <a:picLocks noChangeAspect="1" noChangeArrowheads="1"/>
          </p:cNvPicPr>
          <p:nvPr/>
        </p:nvPicPr>
        <p:blipFill>
          <a:blip r:embed="rId7" cstate="print">
            <a:lum bright="-42000" contrast="-42000"/>
          </a:blip>
          <a:srcRect/>
          <a:stretch>
            <a:fillRect/>
          </a:stretch>
        </p:blipFill>
        <p:spPr bwMode="auto">
          <a:xfrm>
            <a:off x="3709988" y="3816350"/>
            <a:ext cx="1117600" cy="1138238"/>
          </a:xfrm>
          <a:prstGeom prst="rect">
            <a:avLst/>
          </a:prstGeom>
          <a:noFill/>
        </p:spPr>
      </p:pic>
      <p:pic>
        <p:nvPicPr>
          <p:cNvPr id="1158153" name="Picture 9" descr="gray"/>
          <p:cNvPicPr>
            <a:picLocks noChangeAspect="1" noChangeArrowheads="1"/>
          </p:cNvPicPr>
          <p:nvPr/>
        </p:nvPicPr>
        <p:blipFill>
          <a:blip r:embed="rId8" cstate="print"/>
          <a:srcRect/>
          <a:stretch>
            <a:fillRect/>
          </a:stretch>
        </p:blipFill>
        <p:spPr bwMode="auto">
          <a:xfrm>
            <a:off x="5641975" y="2387600"/>
            <a:ext cx="555625" cy="1714500"/>
          </a:xfrm>
          <a:prstGeom prst="rect">
            <a:avLst/>
          </a:prstGeom>
          <a:noFill/>
        </p:spPr>
      </p:pic>
      <p:pic>
        <p:nvPicPr>
          <p:cNvPr id="1158154" name="Picture 10" descr="gray"/>
          <p:cNvPicPr>
            <a:picLocks noChangeAspect="1" noChangeArrowheads="1"/>
          </p:cNvPicPr>
          <p:nvPr/>
        </p:nvPicPr>
        <p:blipFill>
          <a:blip r:embed="rId8" cstate="print"/>
          <a:srcRect/>
          <a:stretch>
            <a:fillRect/>
          </a:stretch>
        </p:blipFill>
        <p:spPr bwMode="auto">
          <a:xfrm>
            <a:off x="6508750" y="2387600"/>
            <a:ext cx="555625" cy="1714500"/>
          </a:xfrm>
          <a:prstGeom prst="rect">
            <a:avLst/>
          </a:prstGeom>
          <a:noFill/>
        </p:spPr>
      </p:pic>
      <p:pic>
        <p:nvPicPr>
          <p:cNvPr id="1158155" name="Picture 11" descr="blue"/>
          <p:cNvPicPr>
            <a:picLocks noChangeAspect="1" noChangeArrowheads="1"/>
          </p:cNvPicPr>
          <p:nvPr/>
        </p:nvPicPr>
        <p:blipFill>
          <a:blip r:embed="rId9" cstate="print">
            <a:lum bright="-12000"/>
          </a:blip>
          <a:srcRect/>
          <a:stretch>
            <a:fillRect/>
          </a:stretch>
        </p:blipFill>
        <p:spPr bwMode="auto">
          <a:xfrm>
            <a:off x="3898900" y="2387600"/>
            <a:ext cx="611188" cy="1714500"/>
          </a:xfrm>
          <a:prstGeom prst="rect">
            <a:avLst/>
          </a:prstGeom>
          <a:noFill/>
        </p:spPr>
      </p:pic>
      <p:sp>
        <p:nvSpPr>
          <p:cNvPr id="1158156" name="AutoShape 12"/>
          <p:cNvSpPr>
            <a:spLocks noChangeArrowheads="1"/>
          </p:cNvSpPr>
          <p:nvPr/>
        </p:nvSpPr>
        <p:spPr bwMode="auto">
          <a:xfrm rot="5398528">
            <a:off x="5172076" y="3030537"/>
            <a:ext cx="1543050" cy="409575"/>
          </a:xfrm>
          <a:prstGeom prst="homePlate">
            <a:avLst>
              <a:gd name="adj" fmla="val 39087"/>
            </a:avLst>
          </a:prstGeom>
          <a:gradFill rotWithShape="0">
            <a:gsLst>
              <a:gs pos="0">
                <a:schemeClr val="bg1"/>
              </a:gs>
              <a:gs pos="100000">
                <a:srgbClr val="545F75"/>
              </a:gs>
            </a:gsLst>
            <a:path path="shape">
              <a:fillToRect l="50000" t="50000" r="50000" b="50000"/>
            </a:path>
          </a:gradFill>
          <a:ln w="9525">
            <a:noFill/>
            <a:miter lim="800000"/>
            <a:headEnd/>
            <a:tailEnd/>
          </a:ln>
          <a:effectLst/>
        </p:spPr>
        <p:txBody>
          <a:bodyPr wrap="none" anchor="ctr"/>
          <a:lstStyle/>
          <a:p>
            <a:endParaRPr lang="en-US"/>
          </a:p>
        </p:txBody>
      </p:sp>
      <p:pic>
        <p:nvPicPr>
          <p:cNvPr id="1158157" name="Picture 13"/>
          <p:cNvPicPr>
            <a:picLocks noChangeAspect="1" noChangeArrowheads="1"/>
          </p:cNvPicPr>
          <p:nvPr/>
        </p:nvPicPr>
        <p:blipFill>
          <a:blip r:embed="rId5" cstate="print"/>
          <a:srcRect/>
          <a:stretch>
            <a:fillRect/>
          </a:stretch>
        </p:blipFill>
        <p:spPr bwMode="auto">
          <a:xfrm>
            <a:off x="1849438" y="1279525"/>
            <a:ext cx="5487987" cy="503238"/>
          </a:xfrm>
          <a:prstGeom prst="rect">
            <a:avLst/>
          </a:prstGeom>
          <a:noFill/>
          <a:ln w="9525">
            <a:noFill/>
            <a:miter lim="800000"/>
            <a:headEnd/>
            <a:tailEnd/>
          </a:ln>
          <a:effectLst/>
        </p:spPr>
      </p:pic>
      <p:sp>
        <p:nvSpPr>
          <p:cNvPr id="1158158" name="Rectangle 14"/>
          <p:cNvSpPr>
            <a:spLocks noChangeArrowheads="1"/>
          </p:cNvSpPr>
          <p:nvPr/>
        </p:nvSpPr>
        <p:spPr bwMode="auto">
          <a:xfrm>
            <a:off x="2882900" y="1349375"/>
            <a:ext cx="3432175" cy="336550"/>
          </a:xfrm>
          <a:prstGeom prst="rect">
            <a:avLst/>
          </a:prstGeom>
          <a:noFill/>
          <a:ln w="9525">
            <a:noFill/>
            <a:miter lim="800000"/>
            <a:headEnd/>
            <a:tailEnd/>
          </a:ln>
          <a:effectLst/>
        </p:spPr>
        <p:txBody>
          <a:bodyPr>
            <a:spAutoFit/>
          </a:bodyPr>
          <a:lstStyle/>
          <a:p>
            <a:pPr eaLnBrk="0" hangingPunct="0">
              <a:lnSpc>
                <a:spcPct val="100000"/>
              </a:lnSpc>
              <a:spcBef>
                <a:spcPct val="0"/>
              </a:spcBef>
              <a:buSzPct val="115000"/>
            </a:pPr>
            <a:r>
              <a:rPr lang="en-US" sz="1600">
                <a:solidFill>
                  <a:schemeClr val="tx2"/>
                </a:solidFill>
              </a:rPr>
              <a:t>Data Governance Manager</a:t>
            </a:r>
          </a:p>
        </p:txBody>
      </p:sp>
      <p:sp>
        <p:nvSpPr>
          <p:cNvPr id="1158159" name="Rectangle 15"/>
          <p:cNvSpPr>
            <a:spLocks noChangeArrowheads="1"/>
          </p:cNvSpPr>
          <p:nvPr/>
        </p:nvSpPr>
        <p:spPr bwMode="auto">
          <a:xfrm>
            <a:off x="6296025" y="1847850"/>
            <a:ext cx="1058863" cy="476250"/>
          </a:xfrm>
          <a:prstGeom prst="rect">
            <a:avLst/>
          </a:prstGeom>
          <a:noFill/>
          <a:ln w="9525">
            <a:noFill/>
            <a:miter lim="800000"/>
            <a:headEnd/>
            <a:tailEnd/>
          </a:ln>
          <a:effectLst>
            <a:outerShdw dist="17961" dir="2700000" algn="ctr" rotWithShape="0">
              <a:schemeClr val="bg1"/>
            </a:outerShdw>
          </a:effectLst>
        </p:spPr>
        <p:txBody>
          <a:bodyPr>
            <a:spAutoFit/>
          </a:bodyPr>
          <a:lstStyle/>
          <a:p>
            <a:pPr eaLnBrk="0" hangingPunct="0">
              <a:spcBef>
                <a:spcPct val="0"/>
              </a:spcBef>
              <a:buSzPct val="115000"/>
            </a:pPr>
            <a:r>
              <a:rPr lang="en-US" sz="1400">
                <a:solidFill>
                  <a:schemeClr val="accent1"/>
                </a:solidFill>
              </a:rPr>
              <a:t>Analytical MDM</a:t>
            </a:r>
          </a:p>
        </p:txBody>
      </p:sp>
      <p:sp>
        <p:nvSpPr>
          <p:cNvPr id="1158160" name="Rectangle 16"/>
          <p:cNvSpPr>
            <a:spLocks noChangeArrowheads="1"/>
          </p:cNvSpPr>
          <p:nvPr/>
        </p:nvSpPr>
        <p:spPr bwMode="auto">
          <a:xfrm>
            <a:off x="2909888" y="1927225"/>
            <a:ext cx="2141537" cy="261938"/>
          </a:xfrm>
          <a:prstGeom prst="rect">
            <a:avLst/>
          </a:prstGeom>
          <a:noFill/>
          <a:ln w="9525">
            <a:noFill/>
            <a:miter lim="800000"/>
            <a:headEnd/>
            <a:tailEnd/>
          </a:ln>
          <a:effectLst>
            <a:outerShdw dist="17961" dir="2700000" algn="ctr" rotWithShape="0">
              <a:schemeClr val="bg1"/>
            </a:outerShdw>
          </a:effectLst>
        </p:spPr>
        <p:txBody>
          <a:bodyPr>
            <a:spAutoFit/>
          </a:bodyPr>
          <a:lstStyle/>
          <a:p>
            <a:pPr eaLnBrk="0" hangingPunct="0">
              <a:lnSpc>
                <a:spcPct val="80000"/>
              </a:lnSpc>
              <a:spcBef>
                <a:spcPct val="0"/>
              </a:spcBef>
              <a:buSzPct val="115000"/>
            </a:pPr>
            <a:r>
              <a:rPr lang="en-US" sz="1400">
                <a:solidFill>
                  <a:schemeClr val="accent1"/>
                </a:solidFill>
              </a:rPr>
              <a:t>Operational MDM Apps</a:t>
            </a:r>
          </a:p>
        </p:txBody>
      </p:sp>
      <p:sp>
        <p:nvSpPr>
          <p:cNvPr id="1158161" name="Rectangle 17"/>
          <p:cNvSpPr>
            <a:spLocks noChangeArrowheads="1"/>
          </p:cNvSpPr>
          <p:nvPr/>
        </p:nvSpPr>
        <p:spPr bwMode="white">
          <a:xfrm>
            <a:off x="3602038" y="4059238"/>
            <a:ext cx="1219200"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0"/>
              </a:spcBef>
              <a:buClrTx/>
            </a:pPr>
            <a:r>
              <a:rPr lang="en-US">
                <a:solidFill>
                  <a:srgbClr val="FFFFFF"/>
                </a:solidFill>
              </a:rPr>
              <a:t>Oracle</a:t>
            </a:r>
          </a:p>
          <a:p>
            <a:pPr>
              <a:spcBef>
                <a:spcPct val="0"/>
              </a:spcBef>
              <a:buClrTx/>
            </a:pPr>
            <a:r>
              <a:rPr lang="en-US">
                <a:solidFill>
                  <a:srgbClr val="FFFFFF"/>
                </a:solidFill>
              </a:rPr>
              <a:t>Product </a:t>
            </a:r>
          </a:p>
          <a:p>
            <a:pPr>
              <a:spcBef>
                <a:spcPct val="0"/>
              </a:spcBef>
              <a:buClrTx/>
            </a:pPr>
            <a:r>
              <a:rPr lang="en-US">
                <a:solidFill>
                  <a:srgbClr val="FFFFFF"/>
                </a:solidFill>
              </a:rPr>
              <a:t>Hub</a:t>
            </a:r>
          </a:p>
        </p:txBody>
      </p:sp>
      <p:sp>
        <p:nvSpPr>
          <p:cNvPr id="1158162" name="Rectangle 18"/>
          <p:cNvSpPr>
            <a:spLocks noChangeArrowheads="1"/>
          </p:cNvSpPr>
          <p:nvPr/>
        </p:nvSpPr>
        <p:spPr bwMode="white">
          <a:xfrm rot="-5400000">
            <a:off x="5472906" y="3075782"/>
            <a:ext cx="893763" cy="304800"/>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nSpc>
                <a:spcPct val="100000"/>
              </a:lnSpc>
              <a:spcBef>
                <a:spcPct val="0"/>
              </a:spcBef>
              <a:buClrTx/>
            </a:pPr>
            <a:r>
              <a:rPr lang="en-US" sz="1400" b="0"/>
              <a:t>Financial</a:t>
            </a:r>
          </a:p>
        </p:txBody>
      </p:sp>
      <p:sp>
        <p:nvSpPr>
          <p:cNvPr id="1158163" name="Rectangle 19"/>
          <p:cNvSpPr>
            <a:spLocks noChangeArrowheads="1"/>
          </p:cNvSpPr>
          <p:nvPr/>
        </p:nvSpPr>
        <p:spPr bwMode="white">
          <a:xfrm>
            <a:off x="5503863" y="4056063"/>
            <a:ext cx="1812925" cy="558800"/>
          </a:xfrm>
          <a:prstGeom prst="rect">
            <a:avLst/>
          </a:prstGeom>
          <a:noFill/>
          <a:ln w="9525">
            <a:noFill/>
            <a:miter lim="800000"/>
            <a:headEnd/>
            <a:tailEnd/>
          </a:ln>
          <a:effectLst>
            <a:outerShdw dist="17961" dir="2700000" algn="ctr" rotWithShape="0">
              <a:srgbClr val="000000"/>
            </a:outerShdw>
          </a:effectLst>
        </p:spPr>
        <p:txBody>
          <a:bodyPr>
            <a:spAutoFit/>
          </a:bodyPr>
          <a:lstStyle/>
          <a:p>
            <a:pPr>
              <a:lnSpc>
                <a:spcPct val="85000"/>
              </a:lnSpc>
              <a:spcBef>
                <a:spcPct val="0"/>
              </a:spcBef>
              <a:buClrTx/>
            </a:pPr>
            <a:r>
              <a:rPr lang="en-US">
                <a:solidFill>
                  <a:srgbClr val="FFFFFF"/>
                </a:solidFill>
              </a:rPr>
              <a:t>Oracle / Hyperion Data Relationship Management</a:t>
            </a:r>
          </a:p>
        </p:txBody>
      </p:sp>
      <p:sp>
        <p:nvSpPr>
          <p:cNvPr id="1158164" name="AutoShape 20"/>
          <p:cNvSpPr>
            <a:spLocks noChangeArrowheads="1"/>
          </p:cNvSpPr>
          <p:nvPr/>
        </p:nvSpPr>
        <p:spPr bwMode="auto">
          <a:xfrm rot="5398528">
            <a:off x="3430588" y="3041650"/>
            <a:ext cx="1549400" cy="390525"/>
          </a:xfrm>
          <a:prstGeom prst="homePlate">
            <a:avLst>
              <a:gd name="adj" fmla="val 43826"/>
            </a:avLst>
          </a:prstGeom>
          <a:gradFill rotWithShape="0">
            <a:gsLst>
              <a:gs pos="0">
                <a:schemeClr val="tx1">
                  <a:gamma/>
                  <a:tint val="38039"/>
                  <a:invGamma/>
                </a:schemeClr>
              </a:gs>
              <a:gs pos="100000">
                <a:schemeClr val="tx1"/>
              </a:gs>
            </a:gsLst>
            <a:path path="shape">
              <a:fillToRect l="50000" t="50000" r="50000" b="50000"/>
            </a:path>
          </a:gradFill>
          <a:ln w="9525">
            <a:noFill/>
            <a:miter lim="800000"/>
            <a:headEnd/>
            <a:tailEnd/>
          </a:ln>
          <a:effectLst/>
        </p:spPr>
        <p:txBody>
          <a:bodyPr wrap="none" anchor="ctr"/>
          <a:lstStyle/>
          <a:p>
            <a:endParaRPr lang="en-US"/>
          </a:p>
        </p:txBody>
      </p:sp>
      <p:sp>
        <p:nvSpPr>
          <p:cNvPr id="1158165" name="Rectangle 21"/>
          <p:cNvSpPr>
            <a:spLocks noChangeArrowheads="1"/>
          </p:cNvSpPr>
          <p:nvPr/>
        </p:nvSpPr>
        <p:spPr bwMode="white">
          <a:xfrm rot="-5400000">
            <a:off x="3788569" y="3075782"/>
            <a:ext cx="795337" cy="30480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nSpc>
                <a:spcPct val="100000"/>
              </a:lnSpc>
              <a:spcBef>
                <a:spcPct val="0"/>
              </a:spcBef>
              <a:buClrTx/>
            </a:pPr>
            <a:r>
              <a:rPr lang="en-US" sz="1400" b="0">
                <a:solidFill>
                  <a:srgbClr val="FFFFFF"/>
                </a:solidFill>
              </a:rPr>
              <a:t>Product</a:t>
            </a:r>
          </a:p>
        </p:txBody>
      </p:sp>
      <p:sp>
        <p:nvSpPr>
          <p:cNvPr id="1158166" name="AutoShape 22"/>
          <p:cNvSpPr>
            <a:spLocks noChangeArrowheads="1"/>
          </p:cNvSpPr>
          <p:nvPr/>
        </p:nvSpPr>
        <p:spPr bwMode="auto">
          <a:xfrm rot="5398528">
            <a:off x="6019007" y="3031331"/>
            <a:ext cx="1543050" cy="388937"/>
          </a:xfrm>
          <a:prstGeom prst="homePlate">
            <a:avLst>
              <a:gd name="adj" fmla="val 41161"/>
            </a:avLst>
          </a:prstGeom>
          <a:gradFill rotWithShape="0">
            <a:gsLst>
              <a:gs pos="0">
                <a:schemeClr val="bg1"/>
              </a:gs>
              <a:gs pos="100000">
                <a:srgbClr val="545F75"/>
              </a:gs>
            </a:gsLst>
            <a:path path="shape">
              <a:fillToRect l="50000" t="50000" r="50000" b="50000"/>
            </a:path>
          </a:gradFill>
          <a:ln w="9525">
            <a:noFill/>
            <a:miter lim="800000"/>
            <a:headEnd/>
            <a:tailEnd/>
          </a:ln>
          <a:effectLst/>
        </p:spPr>
        <p:txBody>
          <a:bodyPr wrap="none" anchor="ctr"/>
          <a:lstStyle/>
          <a:p>
            <a:endParaRPr lang="en-US"/>
          </a:p>
        </p:txBody>
      </p:sp>
      <p:sp>
        <p:nvSpPr>
          <p:cNvPr id="1158167" name="Rectangle 23"/>
          <p:cNvSpPr>
            <a:spLocks noChangeArrowheads="1"/>
          </p:cNvSpPr>
          <p:nvPr/>
        </p:nvSpPr>
        <p:spPr bwMode="white">
          <a:xfrm rot="-5400000">
            <a:off x="6322218" y="3075782"/>
            <a:ext cx="944563" cy="304800"/>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nSpc>
                <a:spcPct val="100000"/>
              </a:lnSpc>
              <a:spcBef>
                <a:spcPct val="0"/>
              </a:spcBef>
              <a:buClrTx/>
            </a:pPr>
            <a:r>
              <a:rPr lang="en-US" sz="1400" b="0"/>
              <a:t>Analytical</a:t>
            </a:r>
          </a:p>
        </p:txBody>
      </p:sp>
      <p:grpSp>
        <p:nvGrpSpPr>
          <p:cNvPr id="1158168" name="Group 24"/>
          <p:cNvGrpSpPr>
            <a:grpSpLocks/>
          </p:cNvGrpSpPr>
          <p:nvPr/>
        </p:nvGrpSpPr>
        <p:grpSpPr bwMode="auto">
          <a:xfrm>
            <a:off x="1868488" y="4841875"/>
            <a:ext cx="5465762" cy="788988"/>
            <a:chOff x="1177" y="3194"/>
            <a:chExt cx="3443" cy="497"/>
          </a:xfrm>
        </p:grpSpPr>
        <p:pic>
          <p:nvPicPr>
            <p:cNvPr id="1158169" name="Picture 25"/>
            <p:cNvPicPr>
              <a:picLocks noChangeAspect="1" noChangeArrowheads="1"/>
            </p:cNvPicPr>
            <p:nvPr/>
          </p:nvPicPr>
          <p:blipFill>
            <a:blip r:embed="rId5" cstate="print"/>
            <a:srcRect/>
            <a:stretch>
              <a:fillRect/>
            </a:stretch>
          </p:blipFill>
          <p:spPr bwMode="auto">
            <a:xfrm>
              <a:off x="1185" y="3436"/>
              <a:ext cx="3435" cy="255"/>
            </a:xfrm>
            <a:prstGeom prst="rect">
              <a:avLst/>
            </a:prstGeom>
            <a:noFill/>
            <a:ln w="9525">
              <a:noFill/>
              <a:miter lim="800000"/>
              <a:headEnd/>
              <a:tailEnd/>
            </a:ln>
            <a:effectLst/>
          </p:spPr>
        </p:pic>
        <p:sp>
          <p:nvSpPr>
            <p:cNvPr id="1158170" name="Rectangle 26"/>
            <p:cNvSpPr>
              <a:spLocks noChangeArrowheads="1"/>
            </p:cNvSpPr>
            <p:nvPr/>
          </p:nvSpPr>
          <p:spPr bwMode="auto">
            <a:xfrm>
              <a:off x="1826" y="3457"/>
              <a:ext cx="2290" cy="212"/>
            </a:xfrm>
            <a:prstGeom prst="rect">
              <a:avLst/>
            </a:prstGeom>
            <a:noFill/>
            <a:ln w="9525">
              <a:noFill/>
              <a:miter lim="800000"/>
              <a:headEnd/>
              <a:tailEnd/>
            </a:ln>
            <a:effectLst/>
          </p:spPr>
          <p:txBody>
            <a:bodyPr>
              <a:spAutoFit/>
            </a:bodyPr>
            <a:lstStyle/>
            <a:p>
              <a:pPr eaLnBrk="0" hangingPunct="0">
                <a:lnSpc>
                  <a:spcPct val="100000"/>
                </a:lnSpc>
                <a:spcBef>
                  <a:spcPct val="0"/>
                </a:spcBef>
                <a:buSzPct val="115000"/>
              </a:pPr>
              <a:r>
                <a:rPr lang="en-US" sz="1600">
                  <a:solidFill>
                    <a:srgbClr val="969696"/>
                  </a:solidFill>
                </a:rPr>
                <a:t>Oracle Fusion Middleware</a:t>
              </a:r>
            </a:p>
          </p:txBody>
        </p:sp>
        <p:pic>
          <p:nvPicPr>
            <p:cNvPr id="1158171" name="Picture 27"/>
            <p:cNvPicPr>
              <a:picLocks noChangeAspect="1" noChangeArrowheads="1"/>
            </p:cNvPicPr>
            <p:nvPr/>
          </p:nvPicPr>
          <p:blipFill>
            <a:blip r:embed="rId5" cstate="print"/>
            <a:srcRect/>
            <a:stretch>
              <a:fillRect/>
            </a:stretch>
          </p:blipFill>
          <p:spPr bwMode="auto">
            <a:xfrm>
              <a:off x="1177" y="3194"/>
              <a:ext cx="3443" cy="223"/>
            </a:xfrm>
            <a:prstGeom prst="rect">
              <a:avLst/>
            </a:prstGeom>
            <a:noFill/>
            <a:ln w="9525">
              <a:noFill/>
              <a:miter lim="800000"/>
              <a:headEnd/>
              <a:tailEnd/>
            </a:ln>
            <a:effectLst/>
          </p:spPr>
        </p:pic>
        <p:sp>
          <p:nvSpPr>
            <p:cNvPr id="1158172" name="Rectangle 28"/>
            <p:cNvSpPr>
              <a:spLocks noChangeArrowheads="1"/>
            </p:cNvSpPr>
            <p:nvPr/>
          </p:nvSpPr>
          <p:spPr bwMode="auto">
            <a:xfrm>
              <a:off x="1682" y="3200"/>
              <a:ext cx="2522" cy="212"/>
            </a:xfrm>
            <a:prstGeom prst="rect">
              <a:avLst/>
            </a:prstGeom>
            <a:noFill/>
            <a:ln w="9525">
              <a:noFill/>
              <a:miter lim="800000"/>
              <a:headEnd/>
              <a:tailEnd/>
            </a:ln>
            <a:effectLst/>
          </p:spPr>
          <p:txBody>
            <a:bodyPr>
              <a:spAutoFit/>
            </a:bodyPr>
            <a:lstStyle/>
            <a:p>
              <a:pPr eaLnBrk="0" hangingPunct="0">
                <a:lnSpc>
                  <a:spcPct val="100000"/>
                </a:lnSpc>
                <a:spcBef>
                  <a:spcPct val="0"/>
                </a:spcBef>
                <a:buSzPct val="115000"/>
              </a:pPr>
              <a:r>
                <a:rPr lang="en-US" sz="1600">
                  <a:solidFill>
                    <a:schemeClr val="accent1"/>
                  </a:solidFill>
                </a:rPr>
                <a:t>Application Integration Architecture</a:t>
              </a:r>
            </a:p>
          </p:txBody>
        </p:sp>
      </p:grpSp>
      <p:pic>
        <p:nvPicPr>
          <p:cNvPr id="1158173" name="Picture 29" descr="redbase"/>
          <p:cNvPicPr>
            <a:picLocks noChangeAspect="1" noChangeArrowheads="1"/>
          </p:cNvPicPr>
          <p:nvPr/>
        </p:nvPicPr>
        <p:blipFill>
          <a:blip r:embed="rId10" cstate="print">
            <a:lum bright="-36000"/>
          </a:blip>
          <a:srcRect/>
          <a:stretch>
            <a:fillRect/>
          </a:stretch>
        </p:blipFill>
        <p:spPr bwMode="auto">
          <a:xfrm>
            <a:off x="4700588" y="3843338"/>
            <a:ext cx="1050925" cy="1127125"/>
          </a:xfrm>
          <a:prstGeom prst="rect">
            <a:avLst/>
          </a:prstGeom>
          <a:noFill/>
          <a:effectLst/>
        </p:spPr>
      </p:pic>
      <p:sp>
        <p:nvSpPr>
          <p:cNvPr id="1158174" name="Rectangle 30"/>
          <p:cNvSpPr>
            <a:spLocks noChangeArrowheads="1"/>
          </p:cNvSpPr>
          <p:nvPr/>
        </p:nvSpPr>
        <p:spPr bwMode="white">
          <a:xfrm>
            <a:off x="4541838" y="4106863"/>
            <a:ext cx="1219200"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0"/>
              </a:spcBef>
              <a:buClrTx/>
            </a:pPr>
            <a:r>
              <a:rPr lang="en-US">
                <a:solidFill>
                  <a:srgbClr val="FFFFFF"/>
                </a:solidFill>
              </a:rPr>
              <a:t>Oracle</a:t>
            </a:r>
          </a:p>
          <a:p>
            <a:pPr>
              <a:spcBef>
                <a:spcPct val="0"/>
              </a:spcBef>
              <a:buClrTx/>
            </a:pPr>
            <a:r>
              <a:rPr lang="en-US">
                <a:solidFill>
                  <a:srgbClr val="FFFFFF"/>
                </a:solidFill>
              </a:rPr>
              <a:t>Site</a:t>
            </a:r>
          </a:p>
          <a:p>
            <a:pPr>
              <a:spcBef>
                <a:spcPct val="0"/>
              </a:spcBef>
              <a:buClrTx/>
            </a:pPr>
            <a:r>
              <a:rPr lang="en-US">
                <a:solidFill>
                  <a:srgbClr val="FFFFFF"/>
                </a:solidFill>
              </a:rPr>
              <a:t> Hub</a:t>
            </a:r>
          </a:p>
        </p:txBody>
      </p:sp>
      <p:pic>
        <p:nvPicPr>
          <p:cNvPr id="1158175" name="Picture 31" descr="green-arrow"/>
          <p:cNvPicPr>
            <a:picLocks noChangeAspect="1" noChangeArrowheads="1"/>
          </p:cNvPicPr>
          <p:nvPr/>
        </p:nvPicPr>
        <p:blipFill>
          <a:blip r:embed="rId11" cstate="print">
            <a:lum bright="-12000"/>
          </a:blip>
          <a:srcRect/>
          <a:stretch>
            <a:fillRect/>
          </a:stretch>
        </p:blipFill>
        <p:spPr bwMode="auto">
          <a:xfrm>
            <a:off x="4852988" y="2406650"/>
            <a:ext cx="612775" cy="1724025"/>
          </a:xfrm>
          <a:prstGeom prst="rect">
            <a:avLst/>
          </a:prstGeom>
          <a:noFill/>
        </p:spPr>
      </p:pic>
      <p:sp>
        <p:nvSpPr>
          <p:cNvPr id="1158176" name="AutoShape 32"/>
          <p:cNvSpPr>
            <a:spLocks noChangeArrowheads="1"/>
          </p:cNvSpPr>
          <p:nvPr/>
        </p:nvSpPr>
        <p:spPr bwMode="auto">
          <a:xfrm rot="5398528">
            <a:off x="4379913" y="3044825"/>
            <a:ext cx="1543050" cy="419100"/>
          </a:xfrm>
          <a:prstGeom prst="homePlate">
            <a:avLst>
              <a:gd name="adj" fmla="val 38199"/>
            </a:avLst>
          </a:prstGeom>
          <a:gradFill rotWithShape="0">
            <a:gsLst>
              <a:gs pos="0">
                <a:srgbClr val="CC1B08"/>
              </a:gs>
              <a:gs pos="100000">
                <a:srgbClr val="CC1B08">
                  <a:gamma/>
                  <a:shade val="46275"/>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1158177" name="Rectangle 33">
            <a:hlinkClick r:id="" action="ppaction://noaction"/>
          </p:cNvPr>
          <p:cNvSpPr>
            <a:spLocks noChangeArrowheads="1"/>
          </p:cNvSpPr>
          <p:nvPr/>
        </p:nvSpPr>
        <p:spPr bwMode="white">
          <a:xfrm rot="-5400000">
            <a:off x="4902994" y="3088482"/>
            <a:ext cx="490537" cy="30480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nSpc>
                <a:spcPct val="100000"/>
              </a:lnSpc>
              <a:spcBef>
                <a:spcPct val="0"/>
              </a:spcBef>
              <a:buClrTx/>
            </a:pPr>
            <a:r>
              <a:rPr lang="en-US" sz="1400" b="0">
                <a:solidFill>
                  <a:srgbClr val="FFFFFF"/>
                </a:solidFill>
              </a:rPr>
              <a:t>Site</a:t>
            </a:r>
          </a:p>
        </p:txBody>
      </p:sp>
      <p:grpSp>
        <p:nvGrpSpPr>
          <p:cNvPr id="1158178" name="Group 34"/>
          <p:cNvGrpSpPr>
            <a:grpSpLocks/>
          </p:cNvGrpSpPr>
          <p:nvPr/>
        </p:nvGrpSpPr>
        <p:grpSpPr bwMode="auto">
          <a:xfrm>
            <a:off x="460375" y="1279525"/>
            <a:ext cx="1358900" cy="4371975"/>
            <a:chOff x="290" y="950"/>
            <a:chExt cx="856" cy="2754"/>
          </a:xfrm>
        </p:grpSpPr>
        <p:pic>
          <p:nvPicPr>
            <p:cNvPr id="1158179" name="Picture 35"/>
            <p:cNvPicPr>
              <a:picLocks noChangeAspect="1" noChangeArrowheads="1"/>
            </p:cNvPicPr>
            <p:nvPr/>
          </p:nvPicPr>
          <p:blipFill>
            <a:blip r:embed="rId12" cstate="print"/>
            <a:srcRect/>
            <a:stretch>
              <a:fillRect/>
            </a:stretch>
          </p:blipFill>
          <p:spPr bwMode="auto">
            <a:xfrm>
              <a:off x="319" y="950"/>
              <a:ext cx="795" cy="2735"/>
            </a:xfrm>
            <a:prstGeom prst="rect">
              <a:avLst/>
            </a:prstGeom>
            <a:noFill/>
            <a:ln w="9525">
              <a:noFill/>
              <a:miter lim="800000"/>
              <a:headEnd/>
              <a:tailEnd/>
            </a:ln>
            <a:effectLst/>
          </p:spPr>
        </p:pic>
        <p:sp>
          <p:nvSpPr>
            <p:cNvPr id="1158180" name="Rectangle 36"/>
            <p:cNvSpPr>
              <a:spLocks noChangeArrowheads="1"/>
            </p:cNvSpPr>
            <p:nvPr/>
          </p:nvSpPr>
          <p:spPr bwMode="auto">
            <a:xfrm>
              <a:off x="290" y="1153"/>
              <a:ext cx="850" cy="288"/>
            </a:xfrm>
            <a:prstGeom prst="rect">
              <a:avLst/>
            </a:prstGeom>
            <a:noFill/>
            <a:ln w="9525">
              <a:noFill/>
              <a:miter lim="800000"/>
              <a:headEnd/>
              <a:tailEnd/>
            </a:ln>
            <a:effectLst/>
          </p:spPr>
          <p:txBody>
            <a:bodyPr>
              <a:spAutoFit/>
            </a:bodyPr>
            <a:lstStyle/>
            <a:p>
              <a:pPr eaLnBrk="0" hangingPunct="0">
                <a:lnSpc>
                  <a:spcPct val="100000"/>
                </a:lnSpc>
                <a:spcBef>
                  <a:spcPct val="0"/>
                </a:spcBef>
                <a:buSzPct val="115000"/>
              </a:pPr>
              <a:r>
                <a:rPr lang="en-US">
                  <a:solidFill>
                    <a:schemeClr val="bg2"/>
                  </a:solidFill>
                </a:rPr>
                <a:t>Operational</a:t>
              </a:r>
            </a:p>
            <a:p>
              <a:pPr eaLnBrk="0" hangingPunct="0">
                <a:lnSpc>
                  <a:spcPct val="100000"/>
                </a:lnSpc>
                <a:spcBef>
                  <a:spcPct val="0"/>
                </a:spcBef>
                <a:buSzPct val="115000"/>
              </a:pPr>
              <a:r>
                <a:rPr lang="en-US">
                  <a:solidFill>
                    <a:schemeClr val="bg2"/>
                  </a:solidFill>
                </a:rPr>
                <a:t>Systems</a:t>
              </a:r>
            </a:p>
          </p:txBody>
        </p:sp>
        <p:grpSp>
          <p:nvGrpSpPr>
            <p:cNvPr id="1158181" name="Group 37"/>
            <p:cNvGrpSpPr>
              <a:grpSpLocks/>
            </p:cNvGrpSpPr>
            <p:nvPr/>
          </p:nvGrpSpPr>
          <p:grpSpPr bwMode="auto">
            <a:xfrm>
              <a:off x="314" y="1746"/>
              <a:ext cx="826" cy="372"/>
              <a:chOff x="428" y="1696"/>
              <a:chExt cx="826" cy="372"/>
            </a:xfrm>
          </p:grpSpPr>
          <p:pic>
            <p:nvPicPr>
              <p:cNvPr id="1158182" name="Picture 38" descr="Untitled-1"/>
              <p:cNvPicPr>
                <a:picLocks noChangeAspect="1" noChangeArrowheads="1"/>
              </p:cNvPicPr>
              <p:nvPr/>
            </p:nvPicPr>
            <p:blipFill>
              <a:blip r:embed="rId13" cstate="print">
                <a:lum bright="48000"/>
                <a:grayscl/>
              </a:blip>
              <a:srcRect l="54852" t="66879"/>
              <a:stretch>
                <a:fillRect/>
              </a:stretch>
            </p:blipFill>
            <p:spPr bwMode="auto">
              <a:xfrm>
                <a:off x="428" y="1696"/>
                <a:ext cx="826" cy="372"/>
              </a:xfrm>
              <a:prstGeom prst="rect">
                <a:avLst/>
              </a:prstGeom>
              <a:noFill/>
            </p:spPr>
          </p:pic>
          <p:sp>
            <p:nvSpPr>
              <p:cNvPr id="1158183" name="Rectangle 39"/>
              <p:cNvSpPr>
                <a:spLocks noChangeArrowheads="1"/>
              </p:cNvSpPr>
              <p:nvPr/>
            </p:nvSpPr>
            <p:spPr bwMode="white">
              <a:xfrm>
                <a:off x="667" y="1792"/>
                <a:ext cx="298" cy="181"/>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EBS</a:t>
                </a:r>
              </a:p>
            </p:txBody>
          </p:sp>
        </p:grpSp>
        <p:pic>
          <p:nvPicPr>
            <p:cNvPr id="1158184" name="Picture 40" descr="Untitled-1"/>
            <p:cNvPicPr>
              <a:picLocks noChangeAspect="1" noChangeArrowheads="1"/>
            </p:cNvPicPr>
            <p:nvPr/>
          </p:nvPicPr>
          <p:blipFill>
            <a:blip r:embed="rId13" cstate="print">
              <a:lum bright="54000"/>
              <a:grayscl/>
            </a:blip>
            <a:srcRect l="54852" t="66879"/>
            <a:stretch>
              <a:fillRect/>
            </a:stretch>
          </p:blipFill>
          <p:spPr bwMode="auto">
            <a:xfrm>
              <a:off x="314" y="1478"/>
              <a:ext cx="826" cy="373"/>
            </a:xfrm>
            <a:prstGeom prst="rect">
              <a:avLst/>
            </a:prstGeom>
            <a:noFill/>
          </p:spPr>
        </p:pic>
        <p:sp>
          <p:nvSpPr>
            <p:cNvPr id="1158185" name="Rectangle 41"/>
            <p:cNvSpPr>
              <a:spLocks noChangeArrowheads="1"/>
            </p:cNvSpPr>
            <p:nvPr/>
          </p:nvSpPr>
          <p:spPr bwMode="white">
            <a:xfrm>
              <a:off x="512" y="1581"/>
              <a:ext cx="375"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Siebel</a:t>
              </a:r>
            </a:p>
          </p:txBody>
        </p:sp>
        <p:grpSp>
          <p:nvGrpSpPr>
            <p:cNvPr id="1158186" name="Group 42"/>
            <p:cNvGrpSpPr>
              <a:grpSpLocks/>
            </p:cNvGrpSpPr>
            <p:nvPr/>
          </p:nvGrpSpPr>
          <p:grpSpPr bwMode="auto">
            <a:xfrm>
              <a:off x="314" y="2013"/>
              <a:ext cx="826" cy="396"/>
              <a:chOff x="428" y="2001"/>
              <a:chExt cx="826" cy="396"/>
            </a:xfrm>
          </p:grpSpPr>
          <p:pic>
            <p:nvPicPr>
              <p:cNvPr id="1158187" name="Picture 43" descr="Untitled-1"/>
              <p:cNvPicPr>
                <a:picLocks noChangeAspect="1" noChangeArrowheads="1"/>
              </p:cNvPicPr>
              <p:nvPr/>
            </p:nvPicPr>
            <p:blipFill>
              <a:blip r:embed="rId13" cstate="print">
                <a:lum bright="48000"/>
                <a:grayscl/>
              </a:blip>
              <a:srcRect l="54852" t="66879"/>
              <a:stretch>
                <a:fillRect/>
              </a:stretch>
            </p:blipFill>
            <p:spPr bwMode="auto">
              <a:xfrm>
                <a:off x="428" y="2001"/>
                <a:ext cx="826" cy="396"/>
              </a:xfrm>
              <a:prstGeom prst="rect">
                <a:avLst/>
              </a:prstGeom>
              <a:noFill/>
            </p:spPr>
          </p:pic>
          <p:sp>
            <p:nvSpPr>
              <p:cNvPr id="1158188" name="Rectangle 44"/>
              <p:cNvSpPr>
                <a:spLocks noChangeArrowheads="1"/>
              </p:cNvSpPr>
              <p:nvPr/>
            </p:nvSpPr>
            <p:spPr bwMode="white">
              <a:xfrm>
                <a:off x="664" y="2109"/>
                <a:ext cx="29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SAP</a:t>
                </a:r>
              </a:p>
            </p:txBody>
          </p:sp>
        </p:grpSp>
        <p:grpSp>
          <p:nvGrpSpPr>
            <p:cNvPr id="1158189" name="Group 45"/>
            <p:cNvGrpSpPr>
              <a:grpSpLocks/>
            </p:cNvGrpSpPr>
            <p:nvPr/>
          </p:nvGrpSpPr>
          <p:grpSpPr bwMode="auto">
            <a:xfrm>
              <a:off x="314" y="2894"/>
              <a:ext cx="826" cy="415"/>
              <a:chOff x="428" y="2855"/>
              <a:chExt cx="826" cy="415"/>
            </a:xfrm>
          </p:grpSpPr>
          <p:pic>
            <p:nvPicPr>
              <p:cNvPr id="1158190" name="Picture 46" descr="Untitled-1"/>
              <p:cNvPicPr>
                <a:picLocks noChangeAspect="1" noChangeArrowheads="1"/>
              </p:cNvPicPr>
              <p:nvPr/>
            </p:nvPicPr>
            <p:blipFill>
              <a:blip r:embed="rId13" cstate="print">
                <a:lum bright="42000"/>
                <a:grayscl/>
              </a:blip>
              <a:srcRect l="54852" t="66879"/>
              <a:stretch>
                <a:fillRect/>
              </a:stretch>
            </p:blipFill>
            <p:spPr bwMode="auto">
              <a:xfrm>
                <a:off x="428" y="2855"/>
                <a:ext cx="826" cy="415"/>
              </a:xfrm>
              <a:prstGeom prst="rect">
                <a:avLst/>
              </a:prstGeom>
              <a:noFill/>
            </p:spPr>
          </p:pic>
          <p:sp>
            <p:nvSpPr>
              <p:cNvPr id="1158191" name="Rectangle 47"/>
              <p:cNvSpPr>
                <a:spLocks noChangeArrowheads="1"/>
              </p:cNvSpPr>
              <p:nvPr/>
            </p:nvSpPr>
            <p:spPr bwMode="white">
              <a:xfrm>
                <a:off x="465" y="2973"/>
                <a:ext cx="689"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Custom Apps</a:t>
                </a:r>
              </a:p>
            </p:txBody>
          </p:sp>
        </p:grpSp>
        <p:grpSp>
          <p:nvGrpSpPr>
            <p:cNvPr id="1158192" name="Group 48"/>
            <p:cNvGrpSpPr>
              <a:grpSpLocks/>
            </p:cNvGrpSpPr>
            <p:nvPr/>
          </p:nvGrpSpPr>
          <p:grpSpPr bwMode="auto">
            <a:xfrm>
              <a:off x="314" y="3194"/>
              <a:ext cx="826" cy="510"/>
              <a:chOff x="428" y="3054"/>
              <a:chExt cx="826" cy="510"/>
            </a:xfrm>
          </p:grpSpPr>
          <p:pic>
            <p:nvPicPr>
              <p:cNvPr id="1158193" name="Picture 49" descr="Untitled-1"/>
              <p:cNvPicPr>
                <a:picLocks noChangeAspect="1" noChangeArrowheads="1"/>
              </p:cNvPicPr>
              <p:nvPr/>
            </p:nvPicPr>
            <p:blipFill>
              <a:blip r:embed="rId13" cstate="print">
                <a:lum bright="42000"/>
                <a:grayscl/>
              </a:blip>
              <a:srcRect l="54852" t="66879"/>
              <a:stretch>
                <a:fillRect/>
              </a:stretch>
            </p:blipFill>
            <p:spPr bwMode="auto">
              <a:xfrm>
                <a:off x="428" y="3054"/>
                <a:ext cx="826" cy="510"/>
              </a:xfrm>
              <a:prstGeom prst="rect">
                <a:avLst/>
              </a:prstGeom>
              <a:noFill/>
            </p:spPr>
          </p:pic>
          <p:sp>
            <p:nvSpPr>
              <p:cNvPr id="1158194" name="Rectangle 50"/>
              <p:cNvSpPr>
                <a:spLocks noChangeArrowheads="1"/>
              </p:cNvSpPr>
              <p:nvPr/>
            </p:nvSpPr>
            <p:spPr bwMode="white">
              <a:xfrm>
                <a:off x="561" y="3232"/>
                <a:ext cx="463" cy="238"/>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85000"/>
                  </a:lnSpc>
                  <a:spcBef>
                    <a:spcPct val="0"/>
                  </a:spcBef>
                  <a:buSzPct val="115000"/>
                </a:pPr>
                <a:r>
                  <a:rPr lang="en-US" sz="1100">
                    <a:solidFill>
                      <a:schemeClr val="bg1"/>
                    </a:solidFill>
                  </a:rPr>
                  <a:t>External</a:t>
                </a:r>
              </a:p>
              <a:p>
                <a:pPr eaLnBrk="0" hangingPunct="0">
                  <a:lnSpc>
                    <a:spcPct val="85000"/>
                  </a:lnSpc>
                  <a:spcBef>
                    <a:spcPct val="0"/>
                  </a:spcBef>
                  <a:buSzPct val="115000"/>
                </a:pPr>
                <a:r>
                  <a:rPr lang="en-US" sz="1100">
                    <a:solidFill>
                      <a:schemeClr val="bg1"/>
                    </a:solidFill>
                  </a:rPr>
                  <a:t> Apps</a:t>
                </a:r>
              </a:p>
            </p:txBody>
          </p:sp>
        </p:grpSp>
        <p:pic>
          <p:nvPicPr>
            <p:cNvPr id="1158195" name="Picture 51" descr="Untitled-1"/>
            <p:cNvPicPr>
              <a:picLocks noChangeAspect="1" noChangeArrowheads="1"/>
            </p:cNvPicPr>
            <p:nvPr/>
          </p:nvPicPr>
          <p:blipFill>
            <a:blip r:embed="rId13" cstate="print">
              <a:lum bright="48000"/>
              <a:grayscl/>
            </a:blip>
            <a:srcRect l="54852" t="66879"/>
            <a:stretch>
              <a:fillRect/>
            </a:stretch>
          </p:blipFill>
          <p:spPr bwMode="auto">
            <a:xfrm>
              <a:off x="320" y="2303"/>
              <a:ext cx="826" cy="396"/>
            </a:xfrm>
            <a:prstGeom prst="rect">
              <a:avLst/>
            </a:prstGeom>
            <a:noFill/>
          </p:spPr>
        </p:pic>
        <p:sp>
          <p:nvSpPr>
            <p:cNvPr id="1158196" name="Rectangle 52"/>
            <p:cNvSpPr>
              <a:spLocks noChangeArrowheads="1"/>
            </p:cNvSpPr>
            <p:nvPr/>
          </p:nvSpPr>
          <p:spPr bwMode="white">
            <a:xfrm>
              <a:off x="429" y="2411"/>
              <a:ext cx="576"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PeopleSoft</a:t>
              </a:r>
            </a:p>
          </p:txBody>
        </p:sp>
        <p:pic>
          <p:nvPicPr>
            <p:cNvPr id="1158197" name="Picture 53" descr="Untitled-1"/>
            <p:cNvPicPr>
              <a:picLocks noChangeAspect="1" noChangeArrowheads="1"/>
            </p:cNvPicPr>
            <p:nvPr/>
          </p:nvPicPr>
          <p:blipFill>
            <a:blip r:embed="rId13" cstate="print">
              <a:lum bright="48000"/>
              <a:grayscl/>
            </a:blip>
            <a:srcRect l="54852" t="66879"/>
            <a:stretch>
              <a:fillRect/>
            </a:stretch>
          </p:blipFill>
          <p:spPr bwMode="auto">
            <a:xfrm>
              <a:off x="308" y="2594"/>
              <a:ext cx="826" cy="396"/>
            </a:xfrm>
            <a:prstGeom prst="rect">
              <a:avLst/>
            </a:prstGeom>
            <a:noFill/>
          </p:spPr>
        </p:pic>
        <p:sp>
          <p:nvSpPr>
            <p:cNvPr id="1158198" name="Rectangle 54"/>
            <p:cNvSpPr>
              <a:spLocks noChangeArrowheads="1"/>
            </p:cNvSpPr>
            <p:nvPr/>
          </p:nvSpPr>
          <p:spPr bwMode="white">
            <a:xfrm>
              <a:off x="523" y="2702"/>
              <a:ext cx="28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JDE</a:t>
              </a:r>
            </a:p>
          </p:txBody>
        </p:sp>
      </p:grpSp>
      <p:grpSp>
        <p:nvGrpSpPr>
          <p:cNvPr id="1158199" name="Group 55"/>
          <p:cNvGrpSpPr>
            <a:grpSpLocks/>
          </p:cNvGrpSpPr>
          <p:nvPr/>
        </p:nvGrpSpPr>
        <p:grpSpPr bwMode="auto">
          <a:xfrm>
            <a:off x="7315200" y="1298575"/>
            <a:ext cx="1447800" cy="4332288"/>
            <a:chOff x="4608" y="1138"/>
            <a:chExt cx="912" cy="2729"/>
          </a:xfrm>
        </p:grpSpPr>
        <p:pic>
          <p:nvPicPr>
            <p:cNvPr id="1158200" name="Picture 56"/>
            <p:cNvPicPr>
              <a:picLocks noChangeAspect="1" noChangeArrowheads="1"/>
            </p:cNvPicPr>
            <p:nvPr/>
          </p:nvPicPr>
          <p:blipFill>
            <a:blip r:embed="rId12" cstate="print"/>
            <a:srcRect/>
            <a:stretch>
              <a:fillRect/>
            </a:stretch>
          </p:blipFill>
          <p:spPr bwMode="auto">
            <a:xfrm>
              <a:off x="4657" y="1138"/>
              <a:ext cx="819" cy="2729"/>
            </a:xfrm>
            <a:prstGeom prst="rect">
              <a:avLst/>
            </a:prstGeom>
            <a:noFill/>
            <a:ln w="9525">
              <a:noFill/>
              <a:miter lim="800000"/>
              <a:headEnd/>
              <a:tailEnd/>
            </a:ln>
            <a:effectLst/>
          </p:spPr>
        </p:pic>
        <p:pic>
          <p:nvPicPr>
            <p:cNvPr id="1158201" name="Picture 57" descr="Untitled-1"/>
            <p:cNvPicPr>
              <a:picLocks noChangeAspect="1" noChangeArrowheads="1"/>
            </p:cNvPicPr>
            <p:nvPr/>
          </p:nvPicPr>
          <p:blipFill>
            <a:blip r:embed="rId13" cstate="print">
              <a:lum bright="42000"/>
              <a:grayscl/>
            </a:blip>
            <a:srcRect l="54852" t="66879"/>
            <a:stretch>
              <a:fillRect/>
            </a:stretch>
          </p:blipFill>
          <p:spPr bwMode="auto">
            <a:xfrm>
              <a:off x="4685" y="3350"/>
              <a:ext cx="826" cy="372"/>
            </a:xfrm>
            <a:prstGeom prst="rect">
              <a:avLst/>
            </a:prstGeom>
            <a:noFill/>
          </p:spPr>
        </p:pic>
        <p:sp>
          <p:nvSpPr>
            <p:cNvPr id="1158202" name="Rectangle 58"/>
            <p:cNvSpPr>
              <a:spLocks noChangeArrowheads="1"/>
            </p:cNvSpPr>
            <p:nvPr/>
          </p:nvSpPr>
          <p:spPr bwMode="white">
            <a:xfrm>
              <a:off x="4782" y="3445"/>
              <a:ext cx="552"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Budgeting</a:t>
              </a:r>
            </a:p>
          </p:txBody>
        </p:sp>
        <p:sp>
          <p:nvSpPr>
            <p:cNvPr id="1158203" name="Rectangle 59"/>
            <p:cNvSpPr>
              <a:spLocks noChangeArrowheads="1"/>
            </p:cNvSpPr>
            <p:nvPr/>
          </p:nvSpPr>
          <p:spPr bwMode="auto">
            <a:xfrm>
              <a:off x="4702" y="1329"/>
              <a:ext cx="754" cy="288"/>
            </a:xfrm>
            <a:prstGeom prst="rect">
              <a:avLst/>
            </a:prstGeom>
            <a:noFill/>
            <a:ln w="9525">
              <a:noFill/>
              <a:miter lim="800000"/>
              <a:headEnd/>
              <a:tailEnd/>
            </a:ln>
            <a:effectLst/>
          </p:spPr>
          <p:txBody>
            <a:bodyPr>
              <a:spAutoFit/>
            </a:bodyPr>
            <a:lstStyle/>
            <a:p>
              <a:pPr eaLnBrk="0" hangingPunct="0">
                <a:lnSpc>
                  <a:spcPct val="100000"/>
                </a:lnSpc>
                <a:spcBef>
                  <a:spcPct val="0"/>
                </a:spcBef>
                <a:buSzPct val="115000"/>
              </a:pPr>
              <a:r>
                <a:rPr lang="en-US">
                  <a:solidFill>
                    <a:schemeClr val="bg2"/>
                  </a:solidFill>
                </a:rPr>
                <a:t>Analytical</a:t>
              </a:r>
            </a:p>
            <a:p>
              <a:pPr eaLnBrk="0" hangingPunct="0">
                <a:lnSpc>
                  <a:spcPct val="100000"/>
                </a:lnSpc>
                <a:spcBef>
                  <a:spcPct val="0"/>
                </a:spcBef>
                <a:buSzPct val="115000"/>
              </a:pPr>
              <a:r>
                <a:rPr lang="en-US">
                  <a:solidFill>
                    <a:schemeClr val="bg2"/>
                  </a:solidFill>
                </a:rPr>
                <a:t>Systems</a:t>
              </a:r>
            </a:p>
          </p:txBody>
        </p:sp>
        <p:pic>
          <p:nvPicPr>
            <p:cNvPr id="1158204" name="Picture 60" descr="Untitled-1"/>
            <p:cNvPicPr>
              <a:picLocks noChangeAspect="1" noChangeArrowheads="1"/>
            </p:cNvPicPr>
            <p:nvPr/>
          </p:nvPicPr>
          <p:blipFill>
            <a:blip r:embed="rId13" cstate="print">
              <a:lum bright="42000"/>
              <a:grayscl/>
            </a:blip>
            <a:srcRect l="54852" t="66879"/>
            <a:stretch>
              <a:fillRect/>
            </a:stretch>
          </p:blipFill>
          <p:spPr bwMode="auto">
            <a:xfrm>
              <a:off x="4679" y="1942"/>
              <a:ext cx="826" cy="372"/>
            </a:xfrm>
            <a:prstGeom prst="rect">
              <a:avLst/>
            </a:prstGeom>
            <a:noFill/>
          </p:spPr>
        </p:pic>
        <p:pic>
          <p:nvPicPr>
            <p:cNvPr id="1158205" name="Picture 61" descr="Untitled-1"/>
            <p:cNvPicPr>
              <a:picLocks noChangeAspect="1" noChangeArrowheads="1"/>
            </p:cNvPicPr>
            <p:nvPr/>
          </p:nvPicPr>
          <p:blipFill>
            <a:blip r:embed="rId13" cstate="print">
              <a:lum bright="42000"/>
              <a:grayscl/>
            </a:blip>
            <a:srcRect l="54852" t="66879"/>
            <a:stretch>
              <a:fillRect/>
            </a:stretch>
          </p:blipFill>
          <p:spPr bwMode="auto">
            <a:xfrm>
              <a:off x="4679" y="2262"/>
              <a:ext cx="826" cy="373"/>
            </a:xfrm>
            <a:prstGeom prst="rect">
              <a:avLst/>
            </a:prstGeom>
            <a:noFill/>
          </p:spPr>
        </p:pic>
        <p:pic>
          <p:nvPicPr>
            <p:cNvPr id="1158206" name="Picture 62" descr="Untitled-1"/>
            <p:cNvPicPr>
              <a:picLocks noChangeAspect="1" noChangeArrowheads="1"/>
            </p:cNvPicPr>
            <p:nvPr/>
          </p:nvPicPr>
          <p:blipFill>
            <a:blip r:embed="rId13" cstate="print">
              <a:lum bright="42000"/>
              <a:grayscl/>
            </a:blip>
            <a:srcRect l="54852" t="66879"/>
            <a:stretch>
              <a:fillRect/>
            </a:stretch>
          </p:blipFill>
          <p:spPr bwMode="auto">
            <a:xfrm>
              <a:off x="4679" y="2577"/>
              <a:ext cx="826" cy="396"/>
            </a:xfrm>
            <a:prstGeom prst="rect">
              <a:avLst/>
            </a:prstGeom>
            <a:noFill/>
          </p:spPr>
        </p:pic>
        <p:pic>
          <p:nvPicPr>
            <p:cNvPr id="1158207" name="Picture 63" descr="Untitled-1"/>
            <p:cNvPicPr>
              <a:picLocks noChangeAspect="1" noChangeArrowheads="1"/>
            </p:cNvPicPr>
            <p:nvPr/>
          </p:nvPicPr>
          <p:blipFill>
            <a:blip r:embed="rId13" cstate="print">
              <a:lum bright="42000"/>
              <a:grayscl/>
            </a:blip>
            <a:srcRect l="54852" t="66879"/>
            <a:stretch>
              <a:fillRect/>
            </a:stretch>
          </p:blipFill>
          <p:spPr bwMode="auto">
            <a:xfrm>
              <a:off x="4679" y="2885"/>
              <a:ext cx="826" cy="559"/>
            </a:xfrm>
            <a:prstGeom prst="rect">
              <a:avLst/>
            </a:prstGeom>
            <a:noFill/>
          </p:spPr>
        </p:pic>
        <p:sp>
          <p:nvSpPr>
            <p:cNvPr id="1158208" name="Rectangle 64"/>
            <p:cNvSpPr>
              <a:spLocks noChangeArrowheads="1"/>
            </p:cNvSpPr>
            <p:nvPr/>
          </p:nvSpPr>
          <p:spPr bwMode="white">
            <a:xfrm>
              <a:off x="4937" y="2050"/>
              <a:ext cx="263"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DW</a:t>
              </a:r>
            </a:p>
          </p:txBody>
        </p:sp>
        <p:sp>
          <p:nvSpPr>
            <p:cNvPr id="1158209" name="Rectangle 65"/>
            <p:cNvSpPr>
              <a:spLocks noChangeArrowheads="1"/>
            </p:cNvSpPr>
            <p:nvPr/>
          </p:nvSpPr>
          <p:spPr bwMode="white">
            <a:xfrm>
              <a:off x="4710" y="2367"/>
              <a:ext cx="722"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BI &amp;Datamarts</a:t>
              </a:r>
            </a:p>
          </p:txBody>
        </p:sp>
        <p:sp>
          <p:nvSpPr>
            <p:cNvPr id="1158210" name="Rectangle 66"/>
            <p:cNvSpPr>
              <a:spLocks noChangeArrowheads="1"/>
            </p:cNvSpPr>
            <p:nvPr/>
          </p:nvSpPr>
          <p:spPr bwMode="white">
            <a:xfrm>
              <a:off x="4825" y="2681"/>
              <a:ext cx="488"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Planning</a:t>
              </a:r>
            </a:p>
          </p:txBody>
        </p:sp>
        <p:sp>
          <p:nvSpPr>
            <p:cNvPr id="1158211" name="Rectangle 67"/>
            <p:cNvSpPr>
              <a:spLocks noChangeArrowheads="1"/>
            </p:cNvSpPr>
            <p:nvPr/>
          </p:nvSpPr>
          <p:spPr bwMode="white">
            <a:xfrm>
              <a:off x="4608" y="3078"/>
              <a:ext cx="904" cy="238"/>
            </a:xfrm>
            <a:prstGeom prst="rect">
              <a:avLst/>
            </a:prstGeom>
            <a:noFill/>
            <a:ln w="9525">
              <a:noFill/>
              <a:miter lim="800000"/>
              <a:headEnd/>
              <a:tailEnd/>
            </a:ln>
            <a:effectLst>
              <a:outerShdw dist="17961" dir="2700000" algn="ctr" rotWithShape="0">
                <a:srgbClr val="000000"/>
              </a:outerShdw>
            </a:effectLst>
          </p:spPr>
          <p:txBody>
            <a:bodyPr>
              <a:spAutoFit/>
            </a:bodyPr>
            <a:lstStyle/>
            <a:p>
              <a:pPr eaLnBrk="0" hangingPunct="0">
                <a:lnSpc>
                  <a:spcPct val="85000"/>
                </a:lnSpc>
                <a:spcBef>
                  <a:spcPct val="0"/>
                </a:spcBef>
                <a:buSzPct val="115000"/>
              </a:pPr>
              <a:r>
                <a:rPr lang="en-US" sz="1100">
                  <a:solidFill>
                    <a:schemeClr val="bg1"/>
                  </a:solidFill>
                </a:rPr>
                <a:t>Financial Consolidation</a:t>
              </a:r>
            </a:p>
          </p:txBody>
        </p:sp>
        <p:pic>
          <p:nvPicPr>
            <p:cNvPr id="1158212" name="Picture 68" descr="Untitled-1"/>
            <p:cNvPicPr>
              <a:picLocks noChangeAspect="1" noChangeArrowheads="1"/>
            </p:cNvPicPr>
            <p:nvPr/>
          </p:nvPicPr>
          <p:blipFill>
            <a:blip r:embed="rId13" cstate="print">
              <a:lum bright="42000"/>
              <a:grayscl/>
            </a:blip>
            <a:srcRect l="54852" t="66879"/>
            <a:stretch>
              <a:fillRect/>
            </a:stretch>
          </p:blipFill>
          <p:spPr bwMode="auto">
            <a:xfrm>
              <a:off x="4694" y="1624"/>
              <a:ext cx="826" cy="372"/>
            </a:xfrm>
            <a:prstGeom prst="rect">
              <a:avLst/>
            </a:prstGeom>
            <a:noFill/>
          </p:spPr>
        </p:pic>
        <p:sp>
          <p:nvSpPr>
            <p:cNvPr id="1158213" name="Rectangle 69"/>
            <p:cNvSpPr>
              <a:spLocks noChangeArrowheads="1"/>
            </p:cNvSpPr>
            <p:nvPr/>
          </p:nvSpPr>
          <p:spPr bwMode="white">
            <a:xfrm>
              <a:off x="4772" y="1732"/>
              <a:ext cx="626" cy="18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eaLnBrk="0" hangingPunct="0">
                <a:lnSpc>
                  <a:spcPct val="115000"/>
                </a:lnSpc>
                <a:spcBef>
                  <a:spcPct val="0"/>
                </a:spcBef>
                <a:buSzPct val="115000"/>
              </a:pPr>
              <a:r>
                <a:rPr lang="en-US" sz="1100">
                  <a:solidFill>
                    <a:schemeClr val="bg1"/>
                  </a:solidFill>
                </a:rPr>
                <a:t>Dashboards</a:t>
              </a:r>
            </a:p>
          </p:txBody>
        </p:sp>
      </p:grpSp>
      <p:pic>
        <p:nvPicPr>
          <p:cNvPr id="1158214" name="Picture 70" descr="redbase"/>
          <p:cNvPicPr>
            <a:picLocks noChangeAspect="1" noChangeArrowheads="1"/>
          </p:cNvPicPr>
          <p:nvPr/>
        </p:nvPicPr>
        <p:blipFill>
          <a:blip r:embed="rId14" cstate="print">
            <a:lum bright="-36000"/>
          </a:blip>
          <a:srcRect/>
          <a:stretch>
            <a:fillRect/>
          </a:stretch>
        </p:blipFill>
        <p:spPr bwMode="auto">
          <a:xfrm>
            <a:off x="2767013" y="3833813"/>
            <a:ext cx="1057275" cy="1076325"/>
          </a:xfrm>
          <a:prstGeom prst="rect">
            <a:avLst/>
          </a:prstGeom>
          <a:noFill/>
        </p:spPr>
      </p:pic>
      <p:sp>
        <p:nvSpPr>
          <p:cNvPr id="1419286" name="Rectangle 1046">
            <a:hlinkClick r:id="" action="ppaction://noaction"/>
          </p:cNvPr>
          <p:cNvSpPr>
            <a:spLocks noChangeArrowheads="1"/>
          </p:cNvSpPr>
          <p:nvPr/>
        </p:nvSpPr>
        <p:spPr bwMode="white">
          <a:xfrm>
            <a:off x="2681288" y="4046538"/>
            <a:ext cx="1165225"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0"/>
              </a:spcBef>
              <a:buClrTx/>
            </a:pPr>
            <a:r>
              <a:rPr lang="en-US">
                <a:solidFill>
                  <a:srgbClr val="FFFFFF"/>
                </a:solidFill>
              </a:rPr>
              <a:t>Oracle</a:t>
            </a:r>
          </a:p>
          <a:p>
            <a:pPr>
              <a:spcBef>
                <a:spcPct val="0"/>
              </a:spcBef>
              <a:buClrTx/>
            </a:pPr>
            <a:r>
              <a:rPr lang="en-US">
                <a:solidFill>
                  <a:srgbClr val="FFFFFF"/>
                </a:solidFill>
              </a:rPr>
              <a:t>Supplier </a:t>
            </a:r>
          </a:p>
          <a:p>
            <a:pPr>
              <a:spcBef>
                <a:spcPct val="0"/>
              </a:spcBef>
              <a:buClrTx/>
            </a:pPr>
            <a:r>
              <a:rPr lang="en-US">
                <a:solidFill>
                  <a:srgbClr val="FFFFFF"/>
                </a:solidFill>
              </a:rPr>
              <a:t>Hub</a:t>
            </a:r>
          </a:p>
        </p:txBody>
      </p:sp>
      <p:pic>
        <p:nvPicPr>
          <p:cNvPr id="1158216" name="Picture 72" descr="gray"/>
          <p:cNvPicPr>
            <a:picLocks noChangeAspect="1" noChangeArrowheads="1"/>
          </p:cNvPicPr>
          <p:nvPr/>
        </p:nvPicPr>
        <p:blipFill>
          <a:blip r:embed="rId7" cstate="print">
            <a:lum bright="-42000" contrast="-42000"/>
          </a:blip>
          <a:srcRect/>
          <a:stretch>
            <a:fillRect/>
          </a:stretch>
        </p:blipFill>
        <p:spPr bwMode="auto">
          <a:xfrm>
            <a:off x="1817688" y="3829050"/>
            <a:ext cx="1117600" cy="1138238"/>
          </a:xfrm>
          <a:prstGeom prst="rect">
            <a:avLst/>
          </a:prstGeom>
          <a:noFill/>
        </p:spPr>
      </p:pic>
      <p:sp>
        <p:nvSpPr>
          <p:cNvPr id="1158217" name="Rectangle 73"/>
          <p:cNvSpPr>
            <a:spLocks noChangeArrowheads="1"/>
          </p:cNvSpPr>
          <p:nvPr/>
        </p:nvSpPr>
        <p:spPr bwMode="white">
          <a:xfrm>
            <a:off x="1709738" y="4071938"/>
            <a:ext cx="1219200"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0"/>
              </a:spcBef>
              <a:buClrTx/>
            </a:pPr>
            <a:r>
              <a:rPr lang="en-US">
                <a:solidFill>
                  <a:srgbClr val="FFFFFF"/>
                </a:solidFill>
              </a:rPr>
              <a:t>Oracle</a:t>
            </a:r>
          </a:p>
          <a:p>
            <a:pPr>
              <a:spcBef>
                <a:spcPct val="0"/>
              </a:spcBef>
              <a:buClrTx/>
            </a:pPr>
            <a:r>
              <a:rPr lang="en-US">
                <a:solidFill>
                  <a:srgbClr val="FFFFFF"/>
                </a:solidFill>
              </a:rPr>
              <a:t>Customer</a:t>
            </a:r>
          </a:p>
          <a:p>
            <a:pPr>
              <a:spcBef>
                <a:spcPct val="0"/>
              </a:spcBef>
              <a:buClrTx/>
            </a:pPr>
            <a:r>
              <a:rPr lang="en-US">
                <a:solidFill>
                  <a:srgbClr val="FFFFFF"/>
                </a:solidFill>
              </a:rPr>
              <a:t>Hub</a:t>
            </a:r>
          </a:p>
        </p:txBody>
      </p:sp>
      <p:pic>
        <p:nvPicPr>
          <p:cNvPr id="1158218" name="Picture 74" descr="green-arrow"/>
          <p:cNvPicPr>
            <a:picLocks noChangeAspect="1" noChangeArrowheads="1"/>
          </p:cNvPicPr>
          <p:nvPr/>
        </p:nvPicPr>
        <p:blipFill>
          <a:blip r:embed="rId11" cstate="print">
            <a:lum bright="-12000"/>
          </a:blip>
          <a:srcRect/>
          <a:stretch>
            <a:fillRect/>
          </a:stretch>
        </p:blipFill>
        <p:spPr bwMode="auto">
          <a:xfrm>
            <a:off x="2039938" y="2387600"/>
            <a:ext cx="612775" cy="1724025"/>
          </a:xfrm>
          <a:prstGeom prst="rect">
            <a:avLst/>
          </a:prstGeom>
          <a:noFill/>
        </p:spPr>
      </p:pic>
      <p:sp>
        <p:nvSpPr>
          <p:cNvPr id="1158219" name="AutoShape 75"/>
          <p:cNvSpPr>
            <a:spLocks noChangeArrowheads="1"/>
          </p:cNvSpPr>
          <p:nvPr/>
        </p:nvSpPr>
        <p:spPr bwMode="auto">
          <a:xfrm rot="5398528">
            <a:off x="1566863" y="3025775"/>
            <a:ext cx="1543050" cy="419100"/>
          </a:xfrm>
          <a:prstGeom prst="homePlate">
            <a:avLst>
              <a:gd name="adj" fmla="val 38199"/>
            </a:avLst>
          </a:prstGeom>
          <a:gradFill rotWithShape="0">
            <a:gsLst>
              <a:gs pos="0">
                <a:schemeClr val="tx1">
                  <a:gamma/>
                  <a:tint val="38039"/>
                  <a:invGamma/>
                </a:schemeClr>
              </a:gs>
              <a:gs pos="100000">
                <a:schemeClr val="tx1"/>
              </a:gs>
            </a:gsLst>
            <a:path path="shape">
              <a:fillToRect l="50000" t="50000" r="50000" b="50000"/>
            </a:path>
          </a:gradFill>
          <a:ln w="9525">
            <a:noFill/>
            <a:miter lim="800000"/>
            <a:headEnd/>
            <a:tailEnd/>
          </a:ln>
          <a:effectLst/>
        </p:spPr>
        <p:txBody>
          <a:bodyPr wrap="none" anchor="ctr"/>
          <a:lstStyle/>
          <a:p>
            <a:endParaRPr lang="en-US"/>
          </a:p>
        </p:txBody>
      </p:sp>
      <p:sp>
        <p:nvSpPr>
          <p:cNvPr id="1158220" name="Rectangle 76">
            <a:hlinkClick r:id="" action="ppaction://noaction"/>
          </p:cNvPr>
          <p:cNvSpPr>
            <a:spLocks noChangeArrowheads="1"/>
          </p:cNvSpPr>
          <p:nvPr/>
        </p:nvSpPr>
        <p:spPr bwMode="white">
          <a:xfrm rot="-5400000">
            <a:off x="1847850" y="3074988"/>
            <a:ext cx="952500" cy="30480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nSpc>
                <a:spcPct val="100000"/>
              </a:lnSpc>
              <a:spcBef>
                <a:spcPct val="0"/>
              </a:spcBef>
              <a:buClrTx/>
            </a:pPr>
            <a:r>
              <a:rPr lang="en-US" sz="1400" b="0">
                <a:solidFill>
                  <a:srgbClr val="FFFFFF"/>
                </a:solidFill>
              </a:rPr>
              <a:t>Customer</a:t>
            </a:r>
          </a:p>
        </p:txBody>
      </p:sp>
      <p:pic>
        <p:nvPicPr>
          <p:cNvPr id="1158221" name="Picture 77" descr="green-arrow"/>
          <p:cNvPicPr>
            <a:picLocks noChangeAspect="1" noChangeArrowheads="1"/>
          </p:cNvPicPr>
          <p:nvPr/>
        </p:nvPicPr>
        <p:blipFill>
          <a:blip r:embed="rId11" cstate="print">
            <a:lum bright="-12000"/>
          </a:blip>
          <a:srcRect/>
          <a:stretch>
            <a:fillRect/>
          </a:stretch>
        </p:blipFill>
        <p:spPr bwMode="auto">
          <a:xfrm>
            <a:off x="2947988" y="2406650"/>
            <a:ext cx="612775" cy="1724025"/>
          </a:xfrm>
          <a:prstGeom prst="rect">
            <a:avLst/>
          </a:prstGeom>
          <a:noFill/>
        </p:spPr>
      </p:pic>
      <p:sp>
        <p:nvSpPr>
          <p:cNvPr id="1158222" name="AutoShape 78"/>
          <p:cNvSpPr>
            <a:spLocks noChangeArrowheads="1"/>
          </p:cNvSpPr>
          <p:nvPr/>
        </p:nvSpPr>
        <p:spPr bwMode="auto">
          <a:xfrm rot="5398528">
            <a:off x="2474913" y="3044825"/>
            <a:ext cx="1543050" cy="419100"/>
          </a:xfrm>
          <a:prstGeom prst="homePlate">
            <a:avLst>
              <a:gd name="adj" fmla="val 38199"/>
            </a:avLst>
          </a:prstGeom>
          <a:gradFill rotWithShape="0">
            <a:gsLst>
              <a:gs pos="0">
                <a:srgbClr val="CC1B08"/>
              </a:gs>
              <a:gs pos="100000">
                <a:srgbClr val="CC1B08">
                  <a:gamma/>
                  <a:shade val="46275"/>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1158223" name="Rectangle 79">
            <a:hlinkClick r:id="" action="ppaction://noaction"/>
          </p:cNvPr>
          <p:cNvSpPr>
            <a:spLocks noChangeArrowheads="1"/>
          </p:cNvSpPr>
          <p:nvPr/>
        </p:nvSpPr>
        <p:spPr bwMode="white">
          <a:xfrm rot="-5400000">
            <a:off x="2824162" y="3084513"/>
            <a:ext cx="835025" cy="304800"/>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nSpc>
                <a:spcPct val="100000"/>
              </a:lnSpc>
              <a:spcBef>
                <a:spcPct val="0"/>
              </a:spcBef>
              <a:buClrTx/>
            </a:pPr>
            <a:r>
              <a:rPr lang="en-US" sz="1400" b="0">
                <a:solidFill>
                  <a:srgbClr val="FFFFFF"/>
                </a:solidFill>
              </a:rPr>
              <a:t>Supplier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Text Box 1026"/>
          <p:cNvSpPr txBox="1">
            <a:spLocks noChangeArrowheads="1"/>
          </p:cNvSpPr>
          <p:nvPr/>
        </p:nvSpPr>
        <p:spPr bwMode="auto">
          <a:xfrm>
            <a:off x="552450" y="1722438"/>
            <a:ext cx="8196263" cy="2971800"/>
          </a:xfrm>
          <a:prstGeom prst="rect">
            <a:avLst/>
          </a:prstGeom>
          <a:noFill/>
          <a:ln w="9525">
            <a:noFill/>
            <a:miter lim="800000"/>
            <a:headEnd/>
            <a:tailEnd/>
          </a:ln>
          <a:effectLst/>
        </p:spPr>
        <p:txBody>
          <a:bodyPr lIns="92075" tIns="46038" rIns="92075" bIns="46038">
            <a:spAutoFit/>
          </a:bodyPr>
          <a:lstStyle/>
          <a:p>
            <a:r>
              <a:rPr lang="en-US" sz="4000" i="1">
                <a:solidFill>
                  <a:schemeClr val="accent1"/>
                </a:solidFill>
                <a:cs typeface="Arial" charset="0"/>
              </a:rPr>
              <a:t>“Lack of quality customer data is one of the top causes of CRM failure. ”</a:t>
            </a:r>
          </a:p>
          <a:p>
            <a:endParaRPr lang="en-US" sz="3200" i="1">
              <a:solidFill>
                <a:schemeClr val="accent1"/>
              </a:solidFill>
              <a:cs typeface="Arial" charset="0"/>
            </a:endParaRPr>
          </a:p>
          <a:p>
            <a:pPr algn="l">
              <a:lnSpc>
                <a:spcPct val="100000"/>
              </a:lnSpc>
              <a:spcBef>
                <a:spcPct val="0"/>
              </a:spcBef>
            </a:pPr>
            <a:r>
              <a:rPr lang="en-US" sz="1800" i="1">
                <a:cs typeface="Arial" charset="0"/>
              </a:rPr>
              <a:t>Source: Gartner; Customer Information and Insight Are the Lifeblood of CRM; John Radcliffe, Gareth Herschel; June 16, 2009</a:t>
            </a:r>
            <a:endParaRPr lang="en-US" sz="1800" i="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sz="quarter"/>
          </p:nvPr>
        </p:nvSpPr>
        <p:spPr>
          <a:xfrm>
            <a:off x="889000" y="104775"/>
            <a:ext cx="7581900" cy="674688"/>
          </a:xfrm>
        </p:spPr>
        <p:txBody>
          <a:bodyPr/>
          <a:lstStyle/>
          <a:p>
            <a:r>
              <a:rPr lang="en-US" sz="2400"/>
              <a:t>Learning from our customers</a:t>
            </a:r>
            <a:br>
              <a:rPr lang="en-US" sz="2400"/>
            </a:br>
            <a:r>
              <a:rPr lang="en-US" sz="2000" i="1">
                <a:solidFill>
                  <a:schemeClr val="accent1"/>
                </a:solidFill>
              </a:rPr>
              <a:t>900+ customers have chosen Oracle MDM</a:t>
            </a:r>
            <a:endParaRPr lang="en-GB" sz="2000" i="1">
              <a:solidFill>
                <a:schemeClr val="accent1"/>
              </a:solidFill>
            </a:endParaRPr>
          </a:p>
        </p:txBody>
      </p:sp>
      <p:grpSp>
        <p:nvGrpSpPr>
          <p:cNvPr id="1153029" name="Group 5"/>
          <p:cNvGrpSpPr>
            <a:grpSpLocks/>
          </p:cNvGrpSpPr>
          <p:nvPr/>
        </p:nvGrpSpPr>
        <p:grpSpPr bwMode="auto">
          <a:xfrm>
            <a:off x="454025" y="1106488"/>
            <a:ext cx="8372475" cy="4738687"/>
            <a:chOff x="209" y="714"/>
            <a:chExt cx="5351" cy="2842"/>
          </a:xfrm>
        </p:grpSpPr>
        <p:pic>
          <p:nvPicPr>
            <p:cNvPr id="1153030" name="Picture 6" descr="wr-logo-2006">
              <a:hlinkClick r:id="rId3"/>
            </p:cNvPr>
            <p:cNvPicPr>
              <a:picLocks noChangeAspect="1" noChangeArrowheads="1"/>
            </p:cNvPicPr>
            <p:nvPr/>
          </p:nvPicPr>
          <p:blipFill>
            <a:blip r:embed="rId4" cstate="print"/>
            <a:srcRect/>
            <a:stretch>
              <a:fillRect/>
            </a:stretch>
          </p:blipFill>
          <p:spPr bwMode="auto">
            <a:xfrm>
              <a:off x="3833" y="3145"/>
              <a:ext cx="845" cy="169"/>
            </a:xfrm>
            <a:prstGeom prst="rect">
              <a:avLst/>
            </a:prstGeom>
            <a:noFill/>
          </p:spPr>
        </p:pic>
        <p:pic>
          <p:nvPicPr>
            <p:cNvPr id="1153031" name="Picture 7" descr="GRUPO BIMBO logotype">
              <a:hlinkClick r:id="rId5"/>
            </p:cNvPr>
            <p:cNvPicPr>
              <a:picLocks noChangeAspect="1" noChangeArrowheads="1"/>
            </p:cNvPicPr>
            <p:nvPr/>
          </p:nvPicPr>
          <p:blipFill>
            <a:blip r:embed="rId6" cstate="print"/>
            <a:srcRect l="12566" t="31413" r="7330" b="31413"/>
            <a:stretch>
              <a:fillRect/>
            </a:stretch>
          </p:blipFill>
          <p:spPr bwMode="auto">
            <a:xfrm>
              <a:off x="4754" y="2617"/>
              <a:ext cx="612" cy="284"/>
            </a:xfrm>
            <a:prstGeom prst="rect">
              <a:avLst/>
            </a:prstGeom>
            <a:noFill/>
          </p:spPr>
        </p:pic>
        <p:pic>
          <p:nvPicPr>
            <p:cNvPr id="1153032" name="Picture 8" descr="Avaya logotype">
              <a:hlinkClick r:id="rId7"/>
            </p:cNvPr>
            <p:cNvPicPr>
              <a:picLocks noChangeAspect="1" noChangeArrowheads="1"/>
            </p:cNvPicPr>
            <p:nvPr/>
          </p:nvPicPr>
          <p:blipFill>
            <a:blip r:embed="rId8" cstate="print"/>
            <a:srcRect/>
            <a:stretch>
              <a:fillRect/>
            </a:stretch>
          </p:blipFill>
          <p:spPr bwMode="auto">
            <a:xfrm>
              <a:off x="3984" y="2457"/>
              <a:ext cx="555" cy="555"/>
            </a:xfrm>
            <a:prstGeom prst="rect">
              <a:avLst/>
            </a:prstGeom>
            <a:noFill/>
          </p:spPr>
        </p:pic>
        <p:pic>
          <p:nvPicPr>
            <p:cNvPr id="1153033" name="Picture 9" descr="Westpac">
              <a:hlinkClick r:id="rId9"/>
            </p:cNvPr>
            <p:cNvPicPr>
              <a:picLocks noChangeAspect="1" noChangeArrowheads="1"/>
            </p:cNvPicPr>
            <p:nvPr/>
          </p:nvPicPr>
          <p:blipFill>
            <a:blip r:embed="rId10" cstate="print"/>
            <a:srcRect/>
            <a:stretch>
              <a:fillRect/>
            </a:stretch>
          </p:blipFill>
          <p:spPr bwMode="auto">
            <a:xfrm>
              <a:off x="1158" y="1187"/>
              <a:ext cx="900" cy="264"/>
            </a:xfrm>
            <a:prstGeom prst="rect">
              <a:avLst/>
            </a:prstGeom>
            <a:noFill/>
          </p:spPr>
        </p:pic>
        <p:sp>
          <p:nvSpPr>
            <p:cNvPr id="1153034" name="Rectangle 10"/>
            <p:cNvSpPr>
              <a:spLocks noChangeArrowheads="1"/>
            </p:cNvSpPr>
            <p:nvPr/>
          </p:nvSpPr>
          <p:spPr bwMode="auto">
            <a:xfrm>
              <a:off x="2915" y="721"/>
              <a:ext cx="844" cy="2835"/>
            </a:xfrm>
            <a:prstGeom prst="rect">
              <a:avLst/>
            </a:prstGeom>
            <a:noFill/>
            <a:ln w="9525">
              <a:solidFill>
                <a:schemeClr val="tx1"/>
              </a:solidFill>
              <a:miter lim="800000"/>
              <a:headEnd/>
              <a:tailEnd/>
            </a:ln>
            <a:effectLst/>
          </p:spPr>
          <p:txBody>
            <a:bodyPr wrap="none" anchor="ctr"/>
            <a:lstStyle/>
            <a:p>
              <a:endParaRPr lang="en-US"/>
            </a:p>
          </p:txBody>
        </p:sp>
        <p:sp>
          <p:nvSpPr>
            <p:cNvPr id="1153035" name="Rectangle 11"/>
            <p:cNvSpPr>
              <a:spLocks noChangeArrowheads="1"/>
            </p:cNvSpPr>
            <p:nvPr/>
          </p:nvSpPr>
          <p:spPr bwMode="auto">
            <a:xfrm>
              <a:off x="2011" y="721"/>
              <a:ext cx="844" cy="283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153036" name="Rectangle 12"/>
            <p:cNvSpPr>
              <a:spLocks noChangeArrowheads="1"/>
            </p:cNvSpPr>
            <p:nvPr/>
          </p:nvSpPr>
          <p:spPr bwMode="auto">
            <a:xfrm>
              <a:off x="2009" y="719"/>
              <a:ext cx="847"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37" name="Text Box 13"/>
            <p:cNvSpPr txBox="1">
              <a:spLocks noChangeArrowheads="1"/>
            </p:cNvSpPr>
            <p:nvPr/>
          </p:nvSpPr>
          <p:spPr bwMode="auto">
            <a:xfrm>
              <a:off x="2023" y="714"/>
              <a:ext cx="630" cy="154"/>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Public Sector</a:t>
              </a:r>
            </a:p>
          </p:txBody>
        </p:sp>
        <p:pic>
          <p:nvPicPr>
            <p:cNvPr id="1153038" name="Picture 14"/>
            <p:cNvPicPr>
              <a:picLocks noChangeAspect="1" noChangeArrowheads="1"/>
            </p:cNvPicPr>
            <p:nvPr/>
          </p:nvPicPr>
          <p:blipFill>
            <a:blip r:embed="rId11" cstate="print"/>
            <a:srcRect/>
            <a:stretch>
              <a:fillRect/>
            </a:stretch>
          </p:blipFill>
          <p:spPr bwMode="auto">
            <a:xfrm>
              <a:off x="2132" y="1849"/>
              <a:ext cx="571" cy="270"/>
            </a:xfrm>
            <a:prstGeom prst="rect">
              <a:avLst/>
            </a:prstGeom>
            <a:noFill/>
            <a:ln w="9525">
              <a:noFill/>
              <a:miter lim="800000"/>
              <a:headEnd/>
              <a:tailEnd/>
            </a:ln>
            <a:effectLst/>
          </p:spPr>
        </p:pic>
        <p:grpSp>
          <p:nvGrpSpPr>
            <p:cNvPr id="1153039" name="Group 15"/>
            <p:cNvGrpSpPr>
              <a:grpSpLocks/>
            </p:cNvGrpSpPr>
            <p:nvPr/>
          </p:nvGrpSpPr>
          <p:grpSpPr bwMode="auto">
            <a:xfrm>
              <a:off x="2137" y="1552"/>
              <a:ext cx="639" cy="274"/>
              <a:chOff x="336" y="1679"/>
              <a:chExt cx="1200" cy="458"/>
            </a:xfrm>
          </p:grpSpPr>
          <p:pic>
            <p:nvPicPr>
              <p:cNvPr id="1153040" name="Picture 16"/>
              <p:cNvPicPr>
                <a:picLocks noChangeAspect="1" noChangeArrowheads="1"/>
              </p:cNvPicPr>
              <p:nvPr/>
            </p:nvPicPr>
            <p:blipFill>
              <a:blip r:embed="rId12" cstate="print"/>
              <a:srcRect l="71729" t="17058" r="17415" b="71440"/>
              <a:stretch>
                <a:fillRect/>
              </a:stretch>
            </p:blipFill>
            <p:spPr bwMode="auto">
              <a:xfrm>
                <a:off x="960" y="1679"/>
                <a:ext cx="576" cy="458"/>
              </a:xfrm>
              <a:prstGeom prst="rect">
                <a:avLst/>
              </a:prstGeom>
              <a:noFill/>
              <a:ln w="12700">
                <a:noFill/>
                <a:miter lim="800000"/>
                <a:headEnd type="none" w="sm" len="sm"/>
                <a:tailEnd type="none" w="sm" len="sm"/>
              </a:ln>
              <a:effectLst/>
            </p:spPr>
          </p:pic>
          <p:pic>
            <p:nvPicPr>
              <p:cNvPr id="1153041" name="Picture 17" descr="logo_bbc"/>
              <p:cNvPicPr>
                <a:picLocks noChangeAspect="1" noChangeArrowheads="1"/>
              </p:cNvPicPr>
              <p:nvPr/>
            </p:nvPicPr>
            <p:blipFill>
              <a:blip r:embed="rId13" cstate="print"/>
              <a:srcRect/>
              <a:stretch>
                <a:fillRect/>
              </a:stretch>
            </p:blipFill>
            <p:spPr bwMode="auto">
              <a:xfrm>
                <a:off x="336" y="1850"/>
                <a:ext cx="642" cy="181"/>
              </a:xfrm>
              <a:prstGeom prst="rect">
                <a:avLst/>
              </a:prstGeom>
              <a:noFill/>
            </p:spPr>
          </p:pic>
        </p:grpSp>
        <p:grpSp>
          <p:nvGrpSpPr>
            <p:cNvPr id="1153042" name="Group 18"/>
            <p:cNvGrpSpPr>
              <a:grpSpLocks/>
            </p:cNvGrpSpPr>
            <p:nvPr/>
          </p:nvGrpSpPr>
          <p:grpSpPr bwMode="auto">
            <a:xfrm>
              <a:off x="2098" y="2288"/>
              <a:ext cx="671" cy="341"/>
              <a:chOff x="2098" y="2715"/>
              <a:chExt cx="671" cy="341"/>
            </a:xfrm>
          </p:grpSpPr>
          <p:pic>
            <p:nvPicPr>
              <p:cNvPr id="1153043" name="Picture 19"/>
              <p:cNvPicPr>
                <a:picLocks noChangeAspect="1" noChangeArrowheads="1"/>
              </p:cNvPicPr>
              <p:nvPr/>
            </p:nvPicPr>
            <p:blipFill>
              <a:blip r:embed="rId14" cstate="print"/>
              <a:srcRect/>
              <a:stretch>
                <a:fillRect/>
              </a:stretch>
            </p:blipFill>
            <p:spPr bwMode="auto">
              <a:xfrm>
                <a:off x="2100" y="2715"/>
                <a:ext cx="264" cy="241"/>
              </a:xfrm>
              <a:prstGeom prst="rect">
                <a:avLst/>
              </a:prstGeom>
              <a:noFill/>
              <a:ln w="9525" algn="ctr">
                <a:noFill/>
                <a:miter lim="800000"/>
                <a:headEnd/>
                <a:tailEnd/>
              </a:ln>
              <a:effectLst/>
            </p:spPr>
          </p:pic>
          <p:pic>
            <p:nvPicPr>
              <p:cNvPr id="1153044" name="Picture 20"/>
              <p:cNvPicPr>
                <a:picLocks noChangeAspect="1" noChangeArrowheads="1"/>
              </p:cNvPicPr>
              <p:nvPr/>
            </p:nvPicPr>
            <p:blipFill>
              <a:blip r:embed="rId15" cstate="print"/>
              <a:srcRect/>
              <a:stretch>
                <a:fillRect/>
              </a:stretch>
            </p:blipFill>
            <p:spPr bwMode="auto">
              <a:xfrm>
                <a:off x="2098" y="2950"/>
                <a:ext cx="671" cy="106"/>
              </a:xfrm>
              <a:prstGeom prst="rect">
                <a:avLst/>
              </a:prstGeom>
              <a:noFill/>
              <a:ln w="9525" algn="ctr">
                <a:noFill/>
                <a:miter lim="800000"/>
                <a:headEnd/>
                <a:tailEnd/>
              </a:ln>
              <a:effectLst/>
            </p:spPr>
          </p:pic>
        </p:grpSp>
        <p:sp>
          <p:nvSpPr>
            <p:cNvPr id="1153045" name="Rectangle 21"/>
            <p:cNvSpPr>
              <a:spLocks noChangeArrowheads="1"/>
            </p:cNvSpPr>
            <p:nvPr/>
          </p:nvSpPr>
          <p:spPr bwMode="auto">
            <a:xfrm>
              <a:off x="211" y="721"/>
              <a:ext cx="844" cy="283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153046" name="Rectangle 22"/>
            <p:cNvSpPr>
              <a:spLocks noChangeArrowheads="1"/>
            </p:cNvSpPr>
            <p:nvPr/>
          </p:nvSpPr>
          <p:spPr bwMode="auto">
            <a:xfrm>
              <a:off x="209" y="719"/>
              <a:ext cx="847"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47" name="Text Box 23"/>
            <p:cNvSpPr txBox="1">
              <a:spLocks noChangeArrowheads="1"/>
            </p:cNvSpPr>
            <p:nvPr/>
          </p:nvSpPr>
          <p:spPr bwMode="auto">
            <a:xfrm>
              <a:off x="215" y="714"/>
              <a:ext cx="811" cy="253"/>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Communications, </a:t>
              </a:r>
            </a:p>
            <a:p>
              <a:pPr marL="119063" indent="-119063" algn="l">
                <a:spcBef>
                  <a:spcPct val="0"/>
                </a:spcBef>
              </a:pPr>
              <a:r>
                <a:rPr lang="en-GB">
                  <a:solidFill>
                    <a:schemeClr val="bg1"/>
                  </a:solidFill>
                  <a:latin typeface="Arial Narrow" pitchFamily="34" charset="0"/>
                </a:rPr>
                <a:t>Media &amp; Utilities</a:t>
              </a:r>
            </a:p>
          </p:txBody>
        </p:sp>
        <p:pic>
          <p:nvPicPr>
            <p:cNvPr id="1153048" name="Picture 24" descr="Welkom bij KPN">
              <a:hlinkClick r:id="rId16"/>
            </p:cNvPr>
            <p:cNvPicPr>
              <a:picLocks noChangeAspect="1" noChangeArrowheads="1"/>
            </p:cNvPicPr>
            <p:nvPr/>
          </p:nvPicPr>
          <p:blipFill>
            <a:blip r:embed="rId17" cstate="print"/>
            <a:srcRect l="3503" r="14015" b="4665"/>
            <a:stretch>
              <a:fillRect/>
            </a:stretch>
          </p:blipFill>
          <p:spPr bwMode="auto">
            <a:xfrm>
              <a:off x="232" y="1003"/>
              <a:ext cx="469" cy="271"/>
            </a:xfrm>
            <a:prstGeom prst="rect">
              <a:avLst/>
            </a:prstGeom>
            <a:noFill/>
          </p:spPr>
        </p:pic>
        <p:pic>
          <p:nvPicPr>
            <p:cNvPr id="1153049" name="Picture 25" descr="logo_pt">
              <a:hlinkClick r:id="rId18"/>
            </p:cNvPr>
            <p:cNvPicPr>
              <a:picLocks noChangeAspect="1" noChangeArrowheads="1"/>
            </p:cNvPicPr>
            <p:nvPr/>
          </p:nvPicPr>
          <p:blipFill>
            <a:blip r:embed="rId19" cstate="print"/>
            <a:srcRect/>
            <a:stretch>
              <a:fillRect/>
            </a:stretch>
          </p:blipFill>
          <p:spPr bwMode="auto">
            <a:xfrm>
              <a:off x="677" y="1360"/>
              <a:ext cx="301" cy="301"/>
            </a:xfrm>
            <a:prstGeom prst="rect">
              <a:avLst/>
            </a:prstGeom>
            <a:noFill/>
          </p:spPr>
        </p:pic>
        <p:pic>
          <p:nvPicPr>
            <p:cNvPr id="1153050" name="Picture 26"/>
            <p:cNvPicPr>
              <a:picLocks noChangeAspect="1" noChangeArrowheads="1"/>
            </p:cNvPicPr>
            <p:nvPr/>
          </p:nvPicPr>
          <p:blipFill>
            <a:blip r:embed="rId20" cstate="print"/>
            <a:srcRect/>
            <a:stretch>
              <a:fillRect/>
            </a:stretch>
          </p:blipFill>
          <p:spPr bwMode="auto">
            <a:xfrm>
              <a:off x="674" y="2153"/>
              <a:ext cx="330" cy="260"/>
            </a:xfrm>
            <a:prstGeom prst="rect">
              <a:avLst/>
            </a:prstGeom>
            <a:noFill/>
            <a:ln w="9525" algn="ctr">
              <a:noFill/>
              <a:miter lim="800000"/>
              <a:headEnd/>
              <a:tailEnd/>
            </a:ln>
            <a:effectLst/>
          </p:spPr>
        </p:pic>
        <p:pic>
          <p:nvPicPr>
            <p:cNvPr id="1153051" name="Picture 27"/>
            <p:cNvPicPr>
              <a:picLocks noChangeAspect="1" noChangeArrowheads="1"/>
            </p:cNvPicPr>
            <p:nvPr/>
          </p:nvPicPr>
          <p:blipFill>
            <a:blip r:embed="rId21" cstate="print"/>
            <a:srcRect/>
            <a:stretch>
              <a:fillRect/>
            </a:stretch>
          </p:blipFill>
          <p:spPr bwMode="auto">
            <a:xfrm>
              <a:off x="260" y="2184"/>
              <a:ext cx="256" cy="261"/>
            </a:xfrm>
            <a:prstGeom prst="rect">
              <a:avLst/>
            </a:prstGeom>
            <a:noFill/>
            <a:ln w="9525" algn="ctr">
              <a:noFill/>
              <a:miter lim="800000"/>
              <a:headEnd/>
              <a:tailEnd/>
            </a:ln>
            <a:effectLst/>
          </p:spPr>
        </p:pic>
        <p:pic>
          <p:nvPicPr>
            <p:cNvPr id="1153052" name="Picture 28" descr="06 LogoVersions"/>
            <p:cNvPicPr>
              <a:picLocks noChangeAspect="1" noChangeArrowheads="1"/>
            </p:cNvPicPr>
            <p:nvPr/>
          </p:nvPicPr>
          <p:blipFill>
            <a:blip r:embed="rId22" cstate="print"/>
            <a:srcRect l="5151" t="13651" r="6775" b="21030"/>
            <a:stretch>
              <a:fillRect/>
            </a:stretch>
          </p:blipFill>
          <p:spPr bwMode="auto">
            <a:xfrm>
              <a:off x="234" y="3324"/>
              <a:ext cx="494" cy="200"/>
            </a:xfrm>
            <a:prstGeom prst="rect">
              <a:avLst/>
            </a:prstGeom>
            <a:noFill/>
          </p:spPr>
        </p:pic>
        <p:sp>
          <p:nvSpPr>
            <p:cNvPr id="1153053" name="Rectangle 29"/>
            <p:cNvSpPr>
              <a:spLocks noChangeArrowheads="1"/>
            </p:cNvSpPr>
            <p:nvPr/>
          </p:nvSpPr>
          <p:spPr bwMode="auto">
            <a:xfrm>
              <a:off x="1111" y="721"/>
              <a:ext cx="840" cy="2835"/>
            </a:xfrm>
            <a:prstGeom prst="rect">
              <a:avLst/>
            </a:prstGeom>
            <a:noFill/>
            <a:ln w="9525">
              <a:solidFill>
                <a:schemeClr val="tx1"/>
              </a:solidFill>
              <a:miter lim="800000"/>
              <a:headEnd/>
              <a:tailEnd/>
            </a:ln>
            <a:effectLst/>
          </p:spPr>
          <p:txBody>
            <a:bodyPr wrap="none" anchor="ctr"/>
            <a:lstStyle/>
            <a:p>
              <a:pPr marL="119063" indent="-119063"/>
              <a:endParaRPr lang="en-GB" sz="2000"/>
            </a:p>
          </p:txBody>
        </p:sp>
        <p:sp>
          <p:nvSpPr>
            <p:cNvPr id="1153054" name="Rectangle 30"/>
            <p:cNvSpPr>
              <a:spLocks noChangeArrowheads="1"/>
            </p:cNvSpPr>
            <p:nvPr/>
          </p:nvSpPr>
          <p:spPr bwMode="auto">
            <a:xfrm>
              <a:off x="1109" y="719"/>
              <a:ext cx="847"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55" name="Text Box 31"/>
            <p:cNvSpPr txBox="1">
              <a:spLocks noChangeArrowheads="1"/>
            </p:cNvSpPr>
            <p:nvPr/>
          </p:nvSpPr>
          <p:spPr bwMode="auto">
            <a:xfrm>
              <a:off x="1123" y="714"/>
              <a:ext cx="818" cy="154"/>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Financial Services</a:t>
              </a:r>
            </a:p>
          </p:txBody>
        </p:sp>
        <p:pic>
          <p:nvPicPr>
            <p:cNvPr id="1153056" name="Picture 32" descr="logo"/>
            <p:cNvPicPr>
              <a:picLocks noChangeAspect="1" noChangeArrowheads="1"/>
            </p:cNvPicPr>
            <p:nvPr/>
          </p:nvPicPr>
          <p:blipFill>
            <a:blip r:embed="rId23" cstate="print"/>
            <a:srcRect l="12599"/>
            <a:stretch>
              <a:fillRect/>
            </a:stretch>
          </p:blipFill>
          <p:spPr bwMode="auto">
            <a:xfrm>
              <a:off x="1472" y="2691"/>
              <a:ext cx="444" cy="208"/>
            </a:xfrm>
            <a:prstGeom prst="rect">
              <a:avLst/>
            </a:prstGeom>
            <a:noFill/>
          </p:spPr>
        </p:pic>
        <p:pic>
          <p:nvPicPr>
            <p:cNvPr id="1153057" name="Picture 33" descr="logo"/>
            <p:cNvPicPr>
              <a:picLocks noChangeAspect="1" noChangeArrowheads="1"/>
            </p:cNvPicPr>
            <p:nvPr/>
          </p:nvPicPr>
          <p:blipFill>
            <a:blip r:embed="rId24" cstate="print"/>
            <a:srcRect/>
            <a:stretch>
              <a:fillRect/>
            </a:stretch>
          </p:blipFill>
          <p:spPr bwMode="auto">
            <a:xfrm>
              <a:off x="1129" y="3275"/>
              <a:ext cx="505" cy="147"/>
            </a:xfrm>
            <a:prstGeom prst="rect">
              <a:avLst/>
            </a:prstGeom>
            <a:noFill/>
          </p:spPr>
        </p:pic>
        <p:pic>
          <p:nvPicPr>
            <p:cNvPr id="1153058" name="Picture 34" descr="sauditelecom_logo"/>
            <p:cNvPicPr>
              <a:picLocks noChangeAspect="1" noChangeArrowheads="1"/>
            </p:cNvPicPr>
            <p:nvPr/>
          </p:nvPicPr>
          <p:blipFill>
            <a:blip r:embed="rId25" cstate="print"/>
            <a:srcRect/>
            <a:stretch>
              <a:fillRect/>
            </a:stretch>
          </p:blipFill>
          <p:spPr bwMode="auto">
            <a:xfrm>
              <a:off x="299" y="1947"/>
              <a:ext cx="688" cy="156"/>
            </a:xfrm>
            <a:prstGeom prst="rect">
              <a:avLst/>
            </a:prstGeom>
            <a:noFill/>
          </p:spPr>
        </p:pic>
        <p:sp>
          <p:nvSpPr>
            <p:cNvPr id="1153059" name="Rectangle 35"/>
            <p:cNvSpPr>
              <a:spLocks noChangeArrowheads="1"/>
            </p:cNvSpPr>
            <p:nvPr/>
          </p:nvSpPr>
          <p:spPr bwMode="auto">
            <a:xfrm>
              <a:off x="3819" y="721"/>
              <a:ext cx="844" cy="2835"/>
            </a:xfrm>
            <a:prstGeom prst="rect">
              <a:avLst/>
            </a:prstGeom>
            <a:noFill/>
            <a:ln w="9525">
              <a:solidFill>
                <a:schemeClr val="tx1"/>
              </a:solidFill>
              <a:miter lim="800000"/>
              <a:headEnd/>
              <a:tailEnd/>
            </a:ln>
            <a:effectLst/>
          </p:spPr>
          <p:txBody>
            <a:bodyPr wrap="none" anchor="ctr"/>
            <a:lstStyle/>
            <a:p>
              <a:endParaRPr lang="en-US"/>
            </a:p>
          </p:txBody>
        </p:sp>
        <p:pic>
          <p:nvPicPr>
            <p:cNvPr id="1153060" name="Picture 36" descr="logo_cisco"/>
            <p:cNvPicPr>
              <a:picLocks noChangeAspect="1" noChangeArrowheads="1"/>
            </p:cNvPicPr>
            <p:nvPr/>
          </p:nvPicPr>
          <p:blipFill>
            <a:blip r:embed="rId26" cstate="print"/>
            <a:srcRect/>
            <a:stretch>
              <a:fillRect/>
            </a:stretch>
          </p:blipFill>
          <p:spPr bwMode="auto">
            <a:xfrm>
              <a:off x="3835" y="1742"/>
              <a:ext cx="585" cy="269"/>
            </a:xfrm>
            <a:prstGeom prst="rect">
              <a:avLst/>
            </a:prstGeom>
            <a:noFill/>
          </p:spPr>
        </p:pic>
        <p:sp>
          <p:nvSpPr>
            <p:cNvPr id="1153061" name="Rectangle 37"/>
            <p:cNvSpPr>
              <a:spLocks noChangeArrowheads="1"/>
            </p:cNvSpPr>
            <p:nvPr/>
          </p:nvSpPr>
          <p:spPr bwMode="auto">
            <a:xfrm>
              <a:off x="3817" y="719"/>
              <a:ext cx="847"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62" name="Text Box 38"/>
            <p:cNvSpPr txBox="1">
              <a:spLocks noChangeArrowheads="1"/>
            </p:cNvSpPr>
            <p:nvPr/>
          </p:nvSpPr>
          <p:spPr bwMode="auto">
            <a:xfrm>
              <a:off x="3831" y="714"/>
              <a:ext cx="766" cy="253"/>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High Technology</a:t>
              </a:r>
            </a:p>
            <a:p>
              <a:pPr marL="119063" indent="-119063" algn="l">
                <a:spcBef>
                  <a:spcPct val="0"/>
                </a:spcBef>
              </a:pPr>
              <a:endParaRPr lang="en-GB">
                <a:solidFill>
                  <a:schemeClr val="bg1"/>
                </a:solidFill>
                <a:latin typeface="Arial Narrow" pitchFamily="34" charset="0"/>
              </a:endParaRPr>
            </a:p>
          </p:txBody>
        </p:sp>
        <p:pic>
          <p:nvPicPr>
            <p:cNvPr id="1153063" name="Picture 39" descr="Nokia - Connecting People">
              <a:hlinkClick r:id="rId27"/>
            </p:cNvPr>
            <p:cNvPicPr>
              <a:picLocks noChangeAspect="1" noChangeArrowheads="1"/>
            </p:cNvPicPr>
            <p:nvPr/>
          </p:nvPicPr>
          <p:blipFill>
            <a:blip r:embed="rId28" cstate="print"/>
            <a:srcRect/>
            <a:stretch>
              <a:fillRect/>
            </a:stretch>
          </p:blipFill>
          <p:spPr bwMode="auto">
            <a:xfrm>
              <a:off x="4803" y="1960"/>
              <a:ext cx="674" cy="186"/>
            </a:xfrm>
            <a:prstGeom prst="rect">
              <a:avLst/>
            </a:prstGeom>
            <a:noFill/>
          </p:spPr>
        </p:pic>
        <p:pic>
          <p:nvPicPr>
            <p:cNvPr id="1153064" name="Picture 40"/>
            <p:cNvPicPr>
              <a:picLocks noChangeAspect="1" noChangeArrowheads="1"/>
            </p:cNvPicPr>
            <p:nvPr/>
          </p:nvPicPr>
          <p:blipFill>
            <a:blip r:embed="rId29" cstate="print"/>
            <a:srcRect/>
            <a:stretch>
              <a:fillRect/>
            </a:stretch>
          </p:blipFill>
          <p:spPr bwMode="auto">
            <a:xfrm>
              <a:off x="4033" y="3349"/>
              <a:ext cx="479" cy="146"/>
            </a:xfrm>
            <a:prstGeom prst="rect">
              <a:avLst/>
            </a:prstGeom>
            <a:noFill/>
            <a:ln w="9525">
              <a:noFill/>
              <a:miter lim="800000"/>
              <a:headEnd/>
              <a:tailEnd/>
            </a:ln>
            <a:effectLst/>
          </p:spPr>
        </p:pic>
        <p:pic>
          <p:nvPicPr>
            <p:cNvPr id="1153065" name="Picture 41"/>
            <p:cNvPicPr>
              <a:picLocks noChangeAspect="1" noChangeArrowheads="1"/>
            </p:cNvPicPr>
            <p:nvPr/>
          </p:nvPicPr>
          <p:blipFill>
            <a:blip r:embed="rId30" cstate="print"/>
            <a:srcRect l="12030" t="16423"/>
            <a:stretch>
              <a:fillRect/>
            </a:stretch>
          </p:blipFill>
          <p:spPr bwMode="auto">
            <a:xfrm>
              <a:off x="4213" y="2333"/>
              <a:ext cx="404" cy="246"/>
            </a:xfrm>
            <a:prstGeom prst="rect">
              <a:avLst/>
            </a:prstGeom>
            <a:noFill/>
            <a:ln w="9525" algn="ctr">
              <a:noFill/>
              <a:miter lim="800000"/>
              <a:headEnd/>
              <a:tailEnd/>
            </a:ln>
            <a:effectLst/>
          </p:spPr>
        </p:pic>
        <p:pic>
          <p:nvPicPr>
            <p:cNvPr id="1153066" name="Picture 42" descr="tfs_white_wide"/>
            <p:cNvPicPr>
              <a:picLocks noChangeAspect="1" noChangeArrowheads="1"/>
            </p:cNvPicPr>
            <p:nvPr/>
          </p:nvPicPr>
          <p:blipFill>
            <a:blip r:embed="rId31" cstate="print"/>
            <a:srcRect/>
            <a:stretch>
              <a:fillRect/>
            </a:stretch>
          </p:blipFill>
          <p:spPr bwMode="auto">
            <a:xfrm>
              <a:off x="1194" y="1458"/>
              <a:ext cx="625" cy="206"/>
            </a:xfrm>
            <a:prstGeom prst="rect">
              <a:avLst/>
            </a:prstGeom>
            <a:noFill/>
          </p:spPr>
        </p:pic>
        <p:sp>
          <p:nvSpPr>
            <p:cNvPr id="1153067" name="Rectangle 43"/>
            <p:cNvSpPr>
              <a:spLocks noChangeArrowheads="1"/>
            </p:cNvSpPr>
            <p:nvPr/>
          </p:nvSpPr>
          <p:spPr bwMode="auto">
            <a:xfrm>
              <a:off x="2909" y="719"/>
              <a:ext cx="851"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68" name="Text Box 44"/>
            <p:cNvSpPr txBox="1">
              <a:spLocks noChangeArrowheads="1"/>
            </p:cNvSpPr>
            <p:nvPr/>
          </p:nvSpPr>
          <p:spPr bwMode="auto">
            <a:xfrm>
              <a:off x="2911" y="714"/>
              <a:ext cx="749" cy="253"/>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Manufacturing &amp;</a:t>
              </a:r>
            </a:p>
            <a:p>
              <a:pPr marL="119063" indent="-119063" algn="l">
                <a:spcBef>
                  <a:spcPct val="0"/>
                </a:spcBef>
              </a:pPr>
              <a:r>
                <a:rPr lang="en-GB">
                  <a:solidFill>
                    <a:schemeClr val="bg1"/>
                  </a:solidFill>
                  <a:latin typeface="Arial Narrow" pitchFamily="34" charset="0"/>
                </a:rPr>
                <a:t>Distribution</a:t>
              </a:r>
            </a:p>
          </p:txBody>
        </p:sp>
        <p:pic>
          <p:nvPicPr>
            <p:cNvPr id="1153069" name="Picture 45"/>
            <p:cNvPicPr>
              <a:picLocks noChangeAspect="1" noChangeArrowheads="1"/>
            </p:cNvPicPr>
            <p:nvPr/>
          </p:nvPicPr>
          <p:blipFill>
            <a:blip r:embed="rId32" cstate="print"/>
            <a:srcRect l="781" t="16666" r="91406" b="73959"/>
            <a:stretch>
              <a:fillRect/>
            </a:stretch>
          </p:blipFill>
          <p:spPr bwMode="auto">
            <a:xfrm>
              <a:off x="3396" y="1291"/>
              <a:ext cx="296" cy="266"/>
            </a:xfrm>
            <a:prstGeom prst="rect">
              <a:avLst/>
            </a:prstGeom>
            <a:noFill/>
            <a:ln w="9525">
              <a:noFill/>
              <a:miter lim="800000"/>
              <a:headEnd type="none" w="sm" len="sm"/>
              <a:tailEnd type="none" w="sm" len="sm"/>
            </a:ln>
            <a:effectLst/>
          </p:spPr>
        </p:pic>
        <p:pic>
          <p:nvPicPr>
            <p:cNvPr id="1153070" name="Picture 46"/>
            <p:cNvPicPr>
              <a:picLocks noChangeAspect="1" noChangeArrowheads="1"/>
            </p:cNvPicPr>
            <p:nvPr/>
          </p:nvPicPr>
          <p:blipFill>
            <a:blip r:embed="rId33" cstate="print"/>
            <a:srcRect l="22656" t="29167" r="42188" b="53125"/>
            <a:stretch>
              <a:fillRect/>
            </a:stretch>
          </p:blipFill>
          <p:spPr bwMode="auto">
            <a:xfrm>
              <a:off x="3318" y="3152"/>
              <a:ext cx="425" cy="161"/>
            </a:xfrm>
            <a:prstGeom prst="rect">
              <a:avLst/>
            </a:prstGeom>
            <a:noFill/>
            <a:ln w="9525">
              <a:noFill/>
              <a:miter lim="800000"/>
              <a:headEnd type="none" w="sm" len="sm"/>
              <a:tailEnd type="none" w="sm" len="sm"/>
            </a:ln>
            <a:effectLst/>
          </p:spPr>
        </p:pic>
        <p:pic>
          <p:nvPicPr>
            <p:cNvPr id="1153071" name="Picture 47" descr="top_logo">
              <a:hlinkClick r:id="rId34"/>
            </p:cNvPr>
            <p:cNvPicPr>
              <a:picLocks noChangeAspect="1" noChangeArrowheads="1"/>
            </p:cNvPicPr>
            <p:nvPr/>
          </p:nvPicPr>
          <p:blipFill>
            <a:blip r:embed="rId35" cstate="print"/>
            <a:srcRect/>
            <a:stretch>
              <a:fillRect/>
            </a:stretch>
          </p:blipFill>
          <p:spPr bwMode="auto">
            <a:xfrm>
              <a:off x="2988" y="2515"/>
              <a:ext cx="671" cy="107"/>
            </a:xfrm>
            <a:prstGeom prst="rect">
              <a:avLst/>
            </a:prstGeom>
            <a:noFill/>
          </p:spPr>
        </p:pic>
        <p:pic>
          <p:nvPicPr>
            <p:cNvPr id="1153072" name="Picture 48" descr="Symantec">
              <a:hlinkClick r:id="rId36"/>
            </p:cNvPr>
            <p:cNvPicPr>
              <a:picLocks noChangeAspect="1" noChangeArrowheads="1"/>
            </p:cNvPicPr>
            <p:nvPr/>
          </p:nvPicPr>
          <p:blipFill>
            <a:blip r:embed="rId37" cstate="print"/>
            <a:srcRect r="58154" b="-33333"/>
            <a:stretch>
              <a:fillRect/>
            </a:stretch>
          </p:blipFill>
          <p:spPr bwMode="auto">
            <a:xfrm>
              <a:off x="3893" y="1042"/>
              <a:ext cx="696" cy="246"/>
            </a:xfrm>
            <a:prstGeom prst="rect">
              <a:avLst/>
            </a:prstGeom>
            <a:noFill/>
          </p:spPr>
        </p:pic>
        <p:sp>
          <p:nvSpPr>
            <p:cNvPr id="1153073" name="Rectangle 49"/>
            <p:cNvSpPr>
              <a:spLocks noChangeArrowheads="1"/>
            </p:cNvSpPr>
            <p:nvPr/>
          </p:nvSpPr>
          <p:spPr bwMode="auto">
            <a:xfrm>
              <a:off x="4715" y="721"/>
              <a:ext cx="840" cy="2831"/>
            </a:xfrm>
            <a:prstGeom prst="rect">
              <a:avLst/>
            </a:prstGeom>
            <a:noFill/>
            <a:ln w="9525">
              <a:solidFill>
                <a:schemeClr val="tx1"/>
              </a:solidFill>
              <a:miter lim="800000"/>
              <a:headEnd/>
              <a:tailEnd/>
            </a:ln>
            <a:effectLst/>
          </p:spPr>
          <p:txBody>
            <a:bodyPr wrap="none" anchor="ctr"/>
            <a:lstStyle/>
            <a:p>
              <a:endParaRPr lang="en-US"/>
            </a:p>
          </p:txBody>
        </p:sp>
        <p:sp>
          <p:nvSpPr>
            <p:cNvPr id="1153074" name="Rectangle 50"/>
            <p:cNvSpPr>
              <a:spLocks noChangeArrowheads="1"/>
            </p:cNvSpPr>
            <p:nvPr/>
          </p:nvSpPr>
          <p:spPr bwMode="auto">
            <a:xfrm>
              <a:off x="4713" y="719"/>
              <a:ext cx="847" cy="264"/>
            </a:xfrm>
            <a:prstGeom prst="rect">
              <a:avLst/>
            </a:prstGeom>
            <a:solidFill>
              <a:schemeClr val="accent1"/>
            </a:solidFill>
            <a:ln w="9525" algn="ctr">
              <a:noFill/>
              <a:miter lim="800000"/>
              <a:headEnd/>
              <a:tailEnd/>
            </a:ln>
            <a:effectLst/>
          </p:spPr>
          <p:txBody>
            <a:bodyPr lIns="92075" tIns="46038" rIns="92075" bIns="46038" anchor="ctr">
              <a:spAutoFit/>
            </a:bodyPr>
            <a:lstStyle/>
            <a:p>
              <a:endParaRPr lang="en-US"/>
            </a:p>
          </p:txBody>
        </p:sp>
        <p:sp>
          <p:nvSpPr>
            <p:cNvPr id="1153075" name="Text Box 51"/>
            <p:cNvSpPr txBox="1">
              <a:spLocks noChangeArrowheads="1"/>
            </p:cNvSpPr>
            <p:nvPr/>
          </p:nvSpPr>
          <p:spPr bwMode="auto">
            <a:xfrm>
              <a:off x="4711" y="714"/>
              <a:ext cx="612" cy="154"/>
            </a:xfrm>
            <a:prstGeom prst="rect">
              <a:avLst/>
            </a:prstGeom>
            <a:noFill/>
            <a:ln w="9525" algn="ctr">
              <a:noFill/>
              <a:miter lim="800000"/>
              <a:headEnd/>
              <a:tailEnd/>
            </a:ln>
            <a:effectLst/>
          </p:spPr>
          <p:txBody>
            <a:bodyPr wrap="none" lIns="92075" tIns="46038" rIns="92075" bIns="46038">
              <a:spAutoFit/>
            </a:bodyPr>
            <a:lstStyle/>
            <a:p>
              <a:pPr marL="119063" indent="-119063" algn="l">
                <a:spcBef>
                  <a:spcPct val="0"/>
                </a:spcBef>
              </a:pPr>
              <a:r>
                <a:rPr lang="en-GB">
                  <a:solidFill>
                    <a:schemeClr val="bg1"/>
                  </a:solidFill>
                  <a:latin typeface="Arial Narrow" pitchFamily="34" charset="0"/>
                </a:rPr>
                <a:t>Retail &amp; CPG</a:t>
              </a:r>
            </a:p>
          </p:txBody>
        </p:sp>
        <p:pic>
          <p:nvPicPr>
            <p:cNvPr id="1153076" name="Picture 52" descr="Co-operative Group logo"/>
            <p:cNvPicPr>
              <a:picLocks noChangeAspect="1" noChangeArrowheads="1"/>
            </p:cNvPicPr>
            <p:nvPr/>
          </p:nvPicPr>
          <p:blipFill>
            <a:blip r:embed="rId38" cstate="print"/>
            <a:srcRect/>
            <a:stretch>
              <a:fillRect/>
            </a:stretch>
          </p:blipFill>
          <p:spPr bwMode="auto">
            <a:xfrm>
              <a:off x="4747" y="1508"/>
              <a:ext cx="779" cy="129"/>
            </a:xfrm>
            <a:prstGeom prst="rect">
              <a:avLst/>
            </a:prstGeom>
            <a:noFill/>
          </p:spPr>
        </p:pic>
        <p:pic>
          <p:nvPicPr>
            <p:cNvPr id="1153077" name="Picture 53" descr="logo_top"/>
            <p:cNvPicPr>
              <a:picLocks noChangeAspect="1" noChangeArrowheads="1"/>
            </p:cNvPicPr>
            <p:nvPr/>
          </p:nvPicPr>
          <p:blipFill>
            <a:blip r:embed="rId39" cstate="print"/>
            <a:srcRect l="40930" t="24692" r="18140" b="20987"/>
            <a:stretch>
              <a:fillRect/>
            </a:stretch>
          </p:blipFill>
          <p:spPr bwMode="auto">
            <a:xfrm>
              <a:off x="4738" y="1049"/>
              <a:ext cx="398" cy="398"/>
            </a:xfrm>
            <a:prstGeom prst="rect">
              <a:avLst/>
            </a:prstGeom>
            <a:noFill/>
          </p:spPr>
        </p:pic>
        <p:pic>
          <p:nvPicPr>
            <p:cNvPr id="1153078" name="Picture 54"/>
            <p:cNvPicPr>
              <a:picLocks noChangeAspect="1" noChangeArrowheads="1"/>
            </p:cNvPicPr>
            <p:nvPr/>
          </p:nvPicPr>
          <p:blipFill>
            <a:blip r:embed="rId40" cstate="print"/>
            <a:srcRect/>
            <a:stretch>
              <a:fillRect/>
            </a:stretch>
          </p:blipFill>
          <p:spPr bwMode="auto">
            <a:xfrm>
              <a:off x="5187" y="1073"/>
              <a:ext cx="300" cy="319"/>
            </a:xfrm>
            <a:prstGeom prst="rect">
              <a:avLst/>
            </a:prstGeom>
            <a:noFill/>
          </p:spPr>
        </p:pic>
        <p:pic>
          <p:nvPicPr>
            <p:cNvPr id="1153079" name="Picture 55" descr="Toshiba">
              <a:hlinkClick r:id="rId41"/>
            </p:cNvPr>
            <p:cNvPicPr>
              <a:picLocks noChangeAspect="1" noChangeArrowheads="1"/>
            </p:cNvPicPr>
            <p:nvPr/>
          </p:nvPicPr>
          <p:blipFill>
            <a:blip r:embed="rId42" cstate="print"/>
            <a:srcRect/>
            <a:stretch>
              <a:fillRect/>
            </a:stretch>
          </p:blipFill>
          <p:spPr bwMode="auto">
            <a:xfrm>
              <a:off x="3900" y="1482"/>
              <a:ext cx="643" cy="269"/>
            </a:xfrm>
            <a:prstGeom prst="rect">
              <a:avLst/>
            </a:prstGeom>
            <a:noFill/>
          </p:spPr>
        </p:pic>
        <p:pic>
          <p:nvPicPr>
            <p:cNvPr id="1153080" name="Picture 56" descr="200px-Autodesk_logo">
              <a:hlinkClick r:id="rId43" tooltip="Autodesk logo.svg"/>
            </p:cNvPr>
            <p:cNvPicPr>
              <a:picLocks noChangeAspect="1" noChangeArrowheads="1"/>
            </p:cNvPicPr>
            <p:nvPr/>
          </p:nvPicPr>
          <p:blipFill>
            <a:blip r:embed="rId44" cstate="print"/>
            <a:srcRect/>
            <a:stretch>
              <a:fillRect/>
            </a:stretch>
          </p:blipFill>
          <p:spPr bwMode="auto">
            <a:xfrm>
              <a:off x="3888" y="1370"/>
              <a:ext cx="616" cy="114"/>
            </a:xfrm>
            <a:prstGeom prst="rect">
              <a:avLst/>
            </a:prstGeom>
            <a:noFill/>
          </p:spPr>
        </p:pic>
        <p:pic>
          <p:nvPicPr>
            <p:cNvPr id="1153081" name="Picture 57" descr="Allianz">
              <a:hlinkClick r:id="rId45"/>
            </p:cNvPr>
            <p:cNvPicPr>
              <a:picLocks noChangeAspect="1" noChangeArrowheads="1"/>
            </p:cNvPicPr>
            <p:nvPr/>
          </p:nvPicPr>
          <p:blipFill>
            <a:blip r:embed="rId46" cstate="print"/>
            <a:srcRect/>
            <a:stretch>
              <a:fillRect/>
            </a:stretch>
          </p:blipFill>
          <p:spPr bwMode="auto">
            <a:xfrm>
              <a:off x="1242" y="1050"/>
              <a:ext cx="603" cy="154"/>
            </a:xfrm>
            <a:prstGeom prst="rect">
              <a:avLst/>
            </a:prstGeom>
            <a:noFill/>
          </p:spPr>
        </p:pic>
        <p:pic>
          <p:nvPicPr>
            <p:cNvPr id="1153082" name="Picture 58" descr="Gucci logotype">
              <a:hlinkClick r:id="rId47"/>
            </p:cNvPr>
            <p:cNvPicPr>
              <a:picLocks noChangeAspect="1" noChangeArrowheads="1"/>
            </p:cNvPicPr>
            <p:nvPr/>
          </p:nvPicPr>
          <p:blipFill>
            <a:blip r:embed="rId48" cstate="print"/>
            <a:srcRect/>
            <a:stretch>
              <a:fillRect/>
            </a:stretch>
          </p:blipFill>
          <p:spPr bwMode="auto">
            <a:xfrm>
              <a:off x="5129" y="2236"/>
              <a:ext cx="389" cy="389"/>
            </a:xfrm>
            <a:prstGeom prst="rect">
              <a:avLst/>
            </a:prstGeom>
            <a:noFill/>
          </p:spPr>
        </p:pic>
        <p:pic>
          <p:nvPicPr>
            <p:cNvPr id="1153083" name="Picture 59"/>
            <p:cNvPicPr>
              <a:picLocks noChangeAspect="1" noChangeArrowheads="1"/>
            </p:cNvPicPr>
            <p:nvPr/>
          </p:nvPicPr>
          <p:blipFill>
            <a:blip r:embed="rId49" cstate="print"/>
            <a:srcRect/>
            <a:stretch>
              <a:fillRect/>
            </a:stretch>
          </p:blipFill>
          <p:spPr bwMode="auto">
            <a:xfrm>
              <a:off x="2999" y="1966"/>
              <a:ext cx="670" cy="213"/>
            </a:xfrm>
            <a:prstGeom prst="rect">
              <a:avLst/>
            </a:prstGeom>
            <a:noFill/>
            <a:ln w="9525" algn="ctr">
              <a:noFill/>
              <a:miter lim="800000"/>
              <a:headEnd/>
              <a:tailEnd/>
            </a:ln>
            <a:effectLst/>
          </p:spPr>
        </p:pic>
        <p:pic>
          <p:nvPicPr>
            <p:cNvPr id="1153084" name="Picture 60" descr="com hem - tv bredband telefoni"/>
            <p:cNvPicPr>
              <a:picLocks noChangeAspect="1" noChangeArrowheads="1"/>
            </p:cNvPicPr>
            <p:nvPr/>
          </p:nvPicPr>
          <p:blipFill>
            <a:blip r:embed="rId50" cstate="print"/>
            <a:srcRect/>
            <a:stretch>
              <a:fillRect/>
            </a:stretch>
          </p:blipFill>
          <p:spPr bwMode="auto">
            <a:xfrm>
              <a:off x="279" y="2900"/>
              <a:ext cx="267" cy="261"/>
            </a:xfrm>
            <a:prstGeom prst="rect">
              <a:avLst/>
            </a:prstGeom>
            <a:noFill/>
          </p:spPr>
        </p:pic>
        <p:pic>
          <p:nvPicPr>
            <p:cNvPr id="1153085" name="Picture 61" descr="areva"/>
            <p:cNvPicPr>
              <a:picLocks noChangeAspect="1" noChangeArrowheads="1"/>
            </p:cNvPicPr>
            <p:nvPr/>
          </p:nvPicPr>
          <p:blipFill>
            <a:blip r:embed="rId51" cstate="print"/>
            <a:srcRect l="18391" r="15764"/>
            <a:stretch>
              <a:fillRect/>
            </a:stretch>
          </p:blipFill>
          <p:spPr bwMode="auto">
            <a:xfrm>
              <a:off x="2934" y="3071"/>
              <a:ext cx="401" cy="267"/>
            </a:xfrm>
            <a:prstGeom prst="rect">
              <a:avLst/>
            </a:prstGeom>
            <a:noFill/>
          </p:spPr>
        </p:pic>
        <p:pic>
          <p:nvPicPr>
            <p:cNvPr id="1153086" name="Picture 62" descr="Hellmann Worldwide Logistics">
              <a:hlinkClick r:id="rId52"/>
            </p:cNvPr>
            <p:cNvPicPr>
              <a:picLocks noChangeAspect="1" noChangeArrowheads="1"/>
            </p:cNvPicPr>
            <p:nvPr/>
          </p:nvPicPr>
          <p:blipFill>
            <a:blip r:embed="rId53" cstate="print"/>
            <a:srcRect/>
            <a:stretch>
              <a:fillRect/>
            </a:stretch>
          </p:blipFill>
          <p:spPr bwMode="auto">
            <a:xfrm>
              <a:off x="3034" y="2240"/>
              <a:ext cx="617" cy="212"/>
            </a:xfrm>
            <a:prstGeom prst="rect">
              <a:avLst/>
            </a:prstGeom>
            <a:noFill/>
          </p:spPr>
        </p:pic>
        <p:grpSp>
          <p:nvGrpSpPr>
            <p:cNvPr id="1153087" name="Group 63"/>
            <p:cNvGrpSpPr>
              <a:grpSpLocks/>
            </p:cNvGrpSpPr>
            <p:nvPr/>
          </p:nvGrpSpPr>
          <p:grpSpPr bwMode="auto">
            <a:xfrm>
              <a:off x="2419" y="2158"/>
              <a:ext cx="436" cy="355"/>
              <a:chOff x="4873" y="568"/>
              <a:chExt cx="647" cy="592"/>
            </a:xfrm>
          </p:grpSpPr>
          <p:pic>
            <p:nvPicPr>
              <p:cNvPr id="1153088" name="Picture 64" descr="De Post - La Poste : Logo">
                <a:hlinkClick r:id="rId54"/>
              </p:cNvPr>
              <p:cNvPicPr>
                <a:picLocks noChangeAspect="1" noChangeArrowheads="1"/>
              </p:cNvPicPr>
              <p:nvPr/>
            </p:nvPicPr>
            <p:blipFill>
              <a:blip r:embed="rId55" cstate="print"/>
              <a:srcRect/>
              <a:stretch>
                <a:fillRect/>
              </a:stretch>
            </p:blipFill>
            <p:spPr bwMode="auto">
              <a:xfrm>
                <a:off x="4952" y="568"/>
                <a:ext cx="432" cy="432"/>
              </a:xfrm>
              <a:prstGeom prst="rect">
                <a:avLst/>
              </a:prstGeom>
              <a:noFill/>
            </p:spPr>
          </p:pic>
          <p:sp>
            <p:nvSpPr>
              <p:cNvPr id="1153089" name="Text Box 65"/>
              <p:cNvSpPr txBox="1">
                <a:spLocks noChangeArrowheads="1"/>
              </p:cNvSpPr>
              <p:nvPr/>
            </p:nvSpPr>
            <p:spPr bwMode="auto">
              <a:xfrm>
                <a:off x="4873" y="985"/>
                <a:ext cx="647" cy="175"/>
              </a:xfrm>
              <a:prstGeom prst="rect">
                <a:avLst/>
              </a:prstGeom>
              <a:noFill/>
              <a:ln w="9525" algn="ctr">
                <a:noFill/>
                <a:miter lim="800000"/>
                <a:headEnd/>
                <a:tailEnd/>
              </a:ln>
              <a:effectLst/>
            </p:spPr>
            <p:txBody>
              <a:bodyPr lIns="92075" tIns="46038" rIns="92075" bIns="46038">
                <a:spAutoFit/>
              </a:bodyPr>
              <a:lstStyle/>
              <a:p>
                <a:pPr marL="119063" indent="-119063" algn="l"/>
                <a:r>
                  <a:rPr lang="en-US" sz="600"/>
                  <a:t>Belgium Post</a:t>
                </a:r>
              </a:p>
            </p:txBody>
          </p:sp>
        </p:grpSp>
        <p:pic>
          <p:nvPicPr>
            <p:cNvPr id="1153090" name="Picture 66"/>
            <p:cNvPicPr>
              <a:picLocks noChangeAspect="1" noChangeArrowheads="1"/>
            </p:cNvPicPr>
            <p:nvPr/>
          </p:nvPicPr>
          <p:blipFill>
            <a:blip r:embed="rId56" cstate="print"/>
            <a:srcRect l="12521" t="11111" r="64522" b="77777"/>
            <a:stretch>
              <a:fillRect/>
            </a:stretch>
          </p:blipFill>
          <p:spPr bwMode="auto">
            <a:xfrm>
              <a:off x="4824" y="1677"/>
              <a:ext cx="610" cy="223"/>
            </a:xfrm>
            <a:prstGeom prst="rect">
              <a:avLst/>
            </a:prstGeom>
            <a:noFill/>
            <a:ln w="9525">
              <a:noFill/>
              <a:miter lim="800000"/>
              <a:headEnd/>
              <a:tailEnd/>
            </a:ln>
          </p:spPr>
        </p:pic>
        <p:pic>
          <p:nvPicPr>
            <p:cNvPr id="1153091" name="Picture 67" descr="Applebee's logotype">
              <a:hlinkClick r:id="rId57"/>
            </p:cNvPr>
            <p:cNvPicPr>
              <a:picLocks noChangeAspect="1" noChangeArrowheads="1"/>
            </p:cNvPicPr>
            <p:nvPr/>
          </p:nvPicPr>
          <p:blipFill>
            <a:blip r:embed="rId58" cstate="print"/>
            <a:srcRect t="13889" b="20833"/>
            <a:stretch>
              <a:fillRect/>
            </a:stretch>
          </p:blipFill>
          <p:spPr bwMode="auto">
            <a:xfrm>
              <a:off x="4739" y="2877"/>
              <a:ext cx="480" cy="313"/>
            </a:xfrm>
            <a:prstGeom prst="rect">
              <a:avLst/>
            </a:prstGeom>
            <a:noFill/>
          </p:spPr>
        </p:pic>
        <p:pic>
          <p:nvPicPr>
            <p:cNvPr id="1153092" name="Picture 18" descr="C:\Documents and Settings\baziz.APPLICATIONS\My Documents\MDM\Customer Program\FY09-Q4\Logos\Cricket.png"/>
            <p:cNvPicPr>
              <a:picLocks noChangeAspect="1" noChangeArrowheads="1"/>
            </p:cNvPicPr>
            <p:nvPr/>
          </p:nvPicPr>
          <p:blipFill>
            <a:blip r:embed="rId59" cstate="print"/>
            <a:srcRect/>
            <a:stretch>
              <a:fillRect/>
            </a:stretch>
          </p:blipFill>
          <p:spPr bwMode="auto">
            <a:xfrm>
              <a:off x="252" y="2489"/>
              <a:ext cx="564" cy="164"/>
            </a:xfrm>
            <a:prstGeom prst="rect">
              <a:avLst/>
            </a:prstGeom>
            <a:noFill/>
            <a:ln w="9525">
              <a:noFill/>
              <a:miter lim="800000"/>
              <a:headEnd/>
              <a:tailEnd/>
            </a:ln>
          </p:spPr>
        </p:pic>
        <p:pic>
          <p:nvPicPr>
            <p:cNvPr id="1153093" name="Picture 56" descr="C:\Documents and Settings\baziz.APPLICATIONS\My Documents\MDM\Customer Program\FY09-Q4\Logos\Telemar.png"/>
            <p:cNvPicPr>
              <a:picLocks noChangeAspect="1" noChangeArrowheads="1"/>
            </p:cNvPicPr>
            <p:nvPr/>
          </p:nvPicPr>
          <p:blipFill>
            <a:blip r:embed="rId60" cstate="print"/>
            <a:srcRect/>
            <a:stretch>
              <a:fillRect/>
            </a:stretch>
          </p:blipFill>
          <p:spPr bwMode="auto">
            <a:xfrm>
              <a:off x="292" y="1394"/>
              <a:ext cx="276" cy="271"/>
            </a:xfrm>
            <a:prstGeom prst="rect">
              <a:avLst/>
            </a:prstGeom>
            <a:noFill/>
            <a:ln w="9525">
              <a:noFill/>
              <a:miter lim="800000"/>
              <a:headEnd/>
              <a:tailEnd/>
            </a:ln>
          </p:spPr>
        </p:pic>
        <p:pic>
          <p:nvPicPr>
            <p:cNvPr id="1153094" name="Picture 52" descr="C:\Documents and Settings\baziz.APPLICATIONS\My Documents\MDM\Customer Program\FY09-Q4\Logos\SVB.jpg"/>
            <p:cNvPicPr>
              <a:picLocks noChangeAspect="1" noChangeArrowheads="1"/>
            </p:cNvPicPr>
            <p:nvPr/>
          </p:nvPicPr>
          <p:blipFill>
            <a:blip r:embed="rId61" cstate="print"/>
            <a:srcRect r="49231" b="-20305"/>
            <a:stretch>
              <a:fillRect/>
            </a:stretch>
          </p:blipFill>
          <p:spPr bwMode="auto">
            <a:xfrm>
              <a:off x="2041" y="1044"/>
              <a:ext cx="467" cy="223"/>
            </a:xfrm>
            <a:prstGeom prst="rect">
              <a:avLst/>
            </a:prstGeom>
            <a:noFill/>
            <a:ln w="9525">
              <a:noFill/>
              <a:miter lim="800000"/>
              <a:headEnd/>
              <a:tailEnd/>
            </a:ln>
          </p:spPr>
        </p:pic>
        <p:pic>
          <p:nvPicPr>
            <p:cNvPr id="1153095" name="Picture 95"/>
            <p:cNvPicPr>
              <a:picLocks noChangeAspect="1" noChangeArrowheads="1"/>
            </p:cNvPicPr>
            <p:nvPr/>
          </p:nvPicPr>
          <p:blipFill>
            <a:blip r:embed="rId62" cstate="print"/>
            <a:srcRect/>
            <a:stretch>
              <a:fillRect/>
            </a:stretch>
          </p:blipFill>
          <p:spPr bwMode="auto">
            <a:xfrm>
              <a:off x="215" y="1727"/>
              <a:ext cx="460" cy="156"/>
            </a:xfrm>
            <a:prstGeom prst="rect">
              <a:avLst/>
            </a:prstGeom>
            <a:noFill/>
            <a:ln w="9525" algn="ctr">
              <a:noFill/>
              <a:miter lim="800000"/>
              <a:headEnd/>
              <a:tailEnd/>
            </a:ln>
          </p:spPr>
        </p:pic>
        <p:pic>
          <p:nvPicPr>
            <p:cNvPr id="1153096" name="Picture 84"/>
            <p:cNvPicPr>
              <a:picLocks noChangeAspect="1" noChangeArrowheads="1"/>
            </p:cNvPicPr>
            <p:nvPr/>
          </p:nvPicPr>
          <p:blipFill>
            <a:blip r:embed="rId63" cstate="print"/>
            <a:srcRect l="8757" t="15819" r="16667" b="12994"/>
            <a:stretch>
              <a:fillRect/>
            </a:stretch>
          </p:blipFill>
          <p:spPr bwMode="auto">
            <a:xfrm>
              <a:off x="283" y="2685"/>
              <a:ext cx="550" cy="176"/>
            </a:xfrm>
            <a:prstGeom prst="rect">
              <a:avLst/>
            </a:prstGeom>
            <a:noFill/>
            <a:ln w="9525" algn="ctr">
              <a:noFill/>
              <a:miter lim="800000"/>
              <a:headEnd/>
              <a:tailEnd/>
            </a:ln>
          </p:spPr>
        </p:pic>
        <p:pic>
          <p:nvPicPr>
            <p:cNvPr id="1153097" name="Picture 37" descr="C:\Documents and Settings\baziz.APPLICATIONS\My Documents\MDM\Customer Program\FY09-Q4\Logos\Intuit.png"/>
            <p:cNvPicPr>
              <a:picLocks noChangeAspect="1" noChangeArrowheads="1"/>
            </p:cNvPicPr>
            <p:nvPr/>
          </p:nvPicPr>
          <p:blipFill>
            <a:blip r:embed="rId64" cstate="print"/>
            <a:srcRect/>
            <a:stretch>
              <a:fillRect/>
            </a:stretch>
          </p:blipFill>
          <p:spPr bwMode="auto">
            <a:xfrm>
              <a:off x="4129" y="1223"/>
              <a:ext cx="479" cy="139"/>
            </a:xfrm>
            <a:prstGeom prst="rect">
              <a:avLst/>
            </a:prstGeom>
            <a:noFill/>
            <a:ln w="9525">
              <a:noFill/>
              <a:miter lim="800000"/>
              <a:headEnd/>
              <a:tailEnd/>
            </a:ln>
          </p:spPr>
        </p:pic>
        <p:pic>
          <p:nvPicPr>
            <p:cNvPr id="1153098" name="Picture 62" descr="C:\Documents and Settings\baziz.APPLICATIONS\My Documents\MDM\Customer Program\FY09-Q4\Logos\Vodafone.png"/>
            <p:cNvPicPr>
              <a:picLocks noChangeAspect="1" noChangeArrowheads="1"/>
            </p:cNvPicPr>
            <p:nvPr/>
          </p:nvPicPr>
          <p:blipFill>
            <a:blip r:embed="rId65" cstate="print"/>
            <a:srcRect/>
            <a:stretch>
              <a:fillRect/>
            </a:stretch>
          </p:blipFill>
          <p:spPr bwMode="auto">
            <a:xfrm>
              <a:off x="643" y="2886"/>
              <a:ext cx="351" cy="239"/>
            </a:xfrm>
            <a:prstGeom prst="rect">
              <a:avLst/>
            </a:prstGeom>
            <a:noFill/>
            <a:ln w="9525">
              <a:noFill/>
              <a:miter lim="800000"/>
              <a:headEnd/>
              <a:tailEnd/>
            </a:ln>
          </p:spPr>
        </p:pic>
        <p:pic>
          <p:nvPicPr>
            <p:cNvPr id="1153099" name="Picture 17" descr="C:\Documents and Settings\baziz.APPLICATIONS\My Documents\MDM\Customer Program\FY09-Q4\Logos\CreditSuisse.jpg"/>
            <p:cNvPicPr>
              <a:picLocks noChangeAspect="1" noChangeArrowheads="1"/>
            </p:cNvPicPr>
            <p:nvPr/>
          </p:nvPicPr>
          <p:blipFill>
            <a:blip r:embed="rId66" cstate="print"/>
            <a:srcRect l="6094" t="35213" r="5882" b="35159"/>
            <a:stretch>
              <a:fillRect/>
            </a:stretch>
          </p:blipFill>
          <p:spPr bwMode="auto">
            <a:xfrm>
              <a:off x="1132" y="1688"/>
              <a:ext cx="773" cy="217"/>
            </a:xfrm>
            <a:prstGeom prst="rect">
              <a:avLst/>
            </a:prstGeom>
            <a:noFill/>
            <a:ln w="9525">
              <a:noFill/>
              <a:miter lim="800000"/>
              <a:headEnd/>
              <a:tailEnd/>
            </a:ln>
          </p:spPr>
        </p:pic>
        <p:pic>
          <p:nvPicPr>
            <p:cNvPr id="1153100" name="Picture 90"/>
            <p:cNvPicPr>
              <a:picLocks noChangeAspect="1" noChangeArrowheads="1"/>
            </p:cNvPicPr>
            <p:nvPr/>
          </p:nvPicPr>
          <p:blipFill>
            <a:blip r:embed="rId67" cstate="print"/>
            <a:srcRect/>
            <a:stretch>
              <a:fillRect/>
            </a:stretch>
          </p:blipFill>
          <p:spPr bwMode="auto">
            <a:xfrm>
              <a:off x="2112" y="2711"/>
              <a:ext cx="270" cy="361"/>
            </a:xfrm>
            <a:prstGeom prst="rect">
              <a:avLst/>
            </a:prstGeom>
            <a:noFill/>
            <a:ln w="9525" algn="ctr">
              <a:noFill/>
              <a:miter lim="800000"/>
              <a:headEnd/>
              <a:tailEnd/>
            </a:ln>
          </p:spPr>
        </p:pic>
        <p:pic>
          <p:nvPicPr>
            <p:cNvPr id="1153101" name="Picture 80"/>
            <p:cNvPicPr>
              <a:picLocks noChangeAspect="1" noChangeArrowheads="1"/>
            </p:cNvPicPr>
            <p:nvPr/>
          </p:nvPicPr>
          <p:blipFill>
            <a:blip r:embed="rId68" cstate="print"/>
            <a:srcRect b="26282"/>
            <a:stretch>
              <a:fillRect/>
            </a:stretch>
          </p:blipFill>
          <p:spPr bwMode="auto">
            <a:xfrm>
              <a:off x="3874" y="2336"/>
              <a:ext cx="322" cy="204"/>
            </a:xfrm>
            <a:prstGeom prst="rect">
              <a:avLst/>
            </a:prstGeom>
            <a:noFill/>
            <a:ln w="9525" algn="ctr">
              <a:noFill/>
              <a:miter lim="800000"/>
              <a:headEnd/>
              <a:tailEnd/>
            </a:ln>
          </p:spPr>
        </p:pic>
        <p:pic>
          <p:nvPicPr>
            <p:cNvPr id="1153102" name="Picture 86"/>
            <p:cNvPicPr>
              <a:picLocks noChangeAspect="1" noChangeArrowheads="1"/>
            </p:cNvPicPr>
            <p:nvPr/>
          </p:nvPicPr>
          <p:blipFill>
            <a:blip r:embed="rId69" cstate="print"/>
            <a:srcRect/>
            <a:stretch>
              <a:fillRect/>
            </a:stretch>
          </p:blipFill>
          <p:spPr bwMode="auto">
            <a:xfrm>
              <a:off x="679" y="1056"/>
              <a:ext cx="339" cy="246"/>
            </a:xfrm>
            <a:prstGeom prst="rect">
              <a:avLst/>
            </a:prstGeom>
            <a:noFill/>
            <a:ln w="9525" algn="ctr">
              <a:noFill/>
              <a:miter lim="800000"/>
              <a:headEnd/>
              <a:tailEnd/>
            </a:ln>
          </p:spPr>
        </p:pic>
        <p:pic>
          <p:nvPicPr>
            <p:cNvPr id="1153103" name="Picture 93"/>
            <p:cNvPicPr>
              <a:picLocks noChangeAspect="1" noChangeArrowheads="1"/>
            </p:cNvPicPr>
            <p:nvPr/>
          </p:nvPicPr>
          <p:blipFill>
            <a:blip r:embed="rId70" cstate="print"/>
            <a:srcRect l="7867" t="16667" r="7867" b="15186"/>
            <a:stretch>
              <a:fillRect/>
            </a:stretch>
          </p:blipFill>
          <p:spPr bwMode="auto">
            <a:xfrm>
              <a:off x="679" y="1725"/>
              <a:ext cx="344" cy="200"/>
            </a:xfrm>
            <a:prstGeom prst="rect">
              <a:avLst/>
            </a:prstGeom>
            <a:noFill/>
            <a:ln w="9525" algn="ctr">
              <a:noFill/>
              <a:miter lim="800000"/>
              <a:headEnd/>
              <a:tailEnd/>
            </a:ln>
          </p:spPr>
        </p:pic>
        <p:pic>
          <p:nvPicPr>
            <p:cNvPr id="1153104" name="Picture 52"/>
            <p:cNvPicPr>
              <a:picLocks noChangeAspect="1" noChangeArrowheads="1"/>
            </p:cNvPicPr>
            <p:nvPr/>
          </p:nvPicPr>
          <p:blipFill>
            <a:blip r:embed="rId71" cstate="print"/>
            <a:srcRect/>
            <a:stretch>
              <a:fillRect/>
            </a:stretch>
          </p:blipFill>
          <p:spPr bwMode="auto">
            <a:xfrm>
              <a:off x="2480" y="1037"/>
              <a:ext cx="307" cy="204"/>
            </a:xfrm>
            <a:prstGeom prst="rect">
              <a:avLst/>
            </a:prstGeom>
            <a:noFill/>
            <a:ln w="9525" algn="ctr">
              <a:noFill/>
              <a:miter lim="800000"/>
              <a:headEnd/>
              <a:tailEnd/>
            </a:ln>
          </p:spPr>
        </p:pic>
        <p:pic>
          <p:nvPicPr>
            <p:cNvPr id="1153105" name="Picture 42" descr="C:\Documents and Settings\baziz.APPLICATIONS\My Documents\MDM\Customer Program\FY09-Q4\Logos\NationalPoliceAgency.jpg"/>
            <p:cNvPicPr>
              <a:picLocks noChangeAspect="1" noChangeArrowheads="1"/>
            </p:cNvPicPr>
            <p:nvPr/>
          </p:nvPicPr>
          <p:blipFill>
            <a:blip r:embed="rId72" cstate="print"/>
            <a:srcRect/>
            <a:stretch>
              <a:fillRect/>
            </a:stretch>
          </p:blipFill>
          <p:spPr bwMode="auto">
            <a:xfrm>
              <a:off x="2434" y="2688"/>
              <a:ext cx="373" cy="380"/>
            </a:xfrm>
            <a:prstGeom prst="rect">
              <a:avLst/>
            </a:prstGeom>
            <a:noFill/>
            <a:ln w="9525">
              <a:noFill/>
              <a:miter lim="800000"/>
              <a:headEnd/>
              <a:tailEnd/>
            </a:ln>
          </p:spPr>
        </p:pic>
        <p:pic>
          <p:nvPicPr>
            <p:cNvPr id="1153106" name="Picture 35" descr="C:\Documents and Settings\baziz.APPLICATIONS\My Documents\MDM\Customer Program\FY09-Q4\Logos\InlandRevenue.gif"/>
            <p:cNvPicPr>
              <a:picLocks noChangeAspect="1" noChangeArrowheads="1"/>
            </p:cNvPicPr>
            <p:nvPr/>
          </p:nvPicPr>
          <p:blipFill>
            <a:blip r:embed="rId73" cstate="print"/>
            <a:srcRect l="6522" t="22678" r="6522" b="24863"/>
            <a:stretch>
              <a:fillRect/>
            </a:stretch>
          </p:blipFill>
          <p:spPr bwMode="auto">
            <a:xfrm>
              <a:off x="2066" y="3144"/>
              <a:ext cx="438" cy="175"/>
            </a:xfrm>
            <a:prstGeom prst="rect">
              <a:avLst/>
            </a:prstGeom>
            <a:noFill/>
            <a:ln w="9525">
              <a:noFill/>
              <a:miter lim="800000"/>
              <a:headEnd/>
              <a:tailEnd/>
            </a:ln>
          </p:spPr>
        </p:pic>
        <p:pic>
          <p:nvPicPr>
            <p:cNvPr id="1153107" name="Picture 98"/>
            <p:cNvPicPr>
              <a:picLocks noChangeAspect="1" noChangeArrowheads="1"/>
            </p:cNvPicPr>
            <p:nvPr/>
          </p:nvPicPr>
          <p:blipFill>
            <a:blip r:embed="rId74" cstate="print"/>
            <a:srcRect/>
            <a:stretch>
              <a:fillRect/>
            </a:stretch>
          </p:blipFill>
          <p:spPr bwMode="auto">
            <a:xfrm>
              <a:off x="4791" y="3290"/>
              <a:ext cx="448" cy="224"/>
            </a:xfrm>
            <a:prstGeom prst="rect">
              <a:avLst/>
            </a:prstGeom>
            <a:noFill/>
            <a:ln w="9525" algn="ctr">
              <a:noFill/>
              <a:miter lim="800000"/>
              <a:headEnd/>
              <a:tailEnd/>
            </a:ln>
          </p:spPr>
        </p:pic>
        <p:pic>
          <p:nvPicPr>
            <p:cNvPr id="1153108" name="Picture 80" descr="logo_networkrail[1]"/>
            <p:cNvPicPr>
              <a:picLocks noChangeAspect="1" noChangeArrowheads="1"/>
            </p:cNvPicPr>
            <p:nvPr/>
          </p:nvPicPr>
          <p:blipFill>
            <a:blip r:embed="rId75" cstate="print"/>
            <a:srcRect l="3802" t="26134" r="3020" b="31599"/>
            <a:stretch>
              <a:fillRect/>
            </a:stretch>
          </p:blipFill>
          <p:spPr bwMode="auto">
            <a:xfrm>
              <a:off x="2980" y="1037"/>
              <a:ext cx="491" cy="187"/>
            </a:xfrm>
            <a:prstGeom prst="rect">
              <a:avLst/>
            </a:prstGeom>
            <a:noFill/>
            <a:ln w="9525">
              <a:noFill/>
              <a:miter lim="800000"/>
              <a:headEnd/>
              <a:tailEnd/>
            </a:ln>
          </p:spPr>
        </p:pic>
        <p:pic>
          <p:nvPicPr>
            <p:cNvPr id="1153109" name="Picture 57" descr="C:\Documents and Settings\baziz.APPLICATIONS\My Documents\MDM\Customer Program\FY09-Q4\Logos\Tesco.png"/>
            <p:cNvPicPr>
              <a:picLocks noChangeAspect="1" noChangeArrowheads="1"/>
            </p:cNvPicPr>
            <p:nvPr/>
          </p:nvPicPr>
          <p:blipFill>
            <a:blip r:embed="rId76" cstate="print"/>
            <a:srcRect/>
            <a:stretch>
              <a:fillRect/>
            </a:stretch>
          </p:blipFill>
          <p:spPr bwMode="auto">
            <a:xfrm>
              <a:off x="4710" y="2330"/>
              <a:ext cx="509" cy="142"/>
            </a:xfrm>
            <a:prstGeom prst="rect">
              <a:avLst/>
            </a:prstGeom>
            <a:noFill/>
            <a:ln w="9525">
              <a:noFill/>
              <a:miter lim="800000"/>
              <a:headEnd/>
              <a:tailEnd/>
            </a:ln>
          </p:spPr>
        </p:pic>
        <p:pic>
          <p:nvPicPr>
            <p:cNvPr id="1153110" name="Picture 32" descr="C:\Documents and Settings\baziz.APPLICATIONS\My Documents\MDM\Customer Program\FY09-Q4\Logos\Hyundai.jpg"/>
            <p:cNvPicPr>
              <a:picLocks noChangeAspect="1" noChangeArrowheads="1"/>
            </p:cNvPicPr>
            <p:nvPr/>
          </p:nvPicPr>
          <p:blipFill>
            <a:blip r:embed="rId77" cstate="print"/>
            <a:srcRect l="2490" t="19917" r="4149" b="10373"/>
            <a:stretch>
              <a:fillRect/>
            </a:stretch>
          </p:blipFill>
          <p:spPr bwMode="auto">
            <a:xfrm>
              <a:off x="2982" y="2626"/>
              <a:ext cx="354" cy="264"/>
            </a:xfrm>
            <a:prstGeom prst="rect">
              <a:avLst/>
            </a:prstGeom>
            <a:noFill/>
            <a:ln w="9525">
              <a:noFill/>
              <a:miter lim="800000"/>
              <a:headEnd/>
              <a:tailEnd/>
            </a:ln>
          </p:spPr>
        </p:pic>
        <p:pic>
          <p:nvPicPr>
            <p:cNvPr id="1153111" name="Picture 19" descr="C:\Documents and Settings\baziz.APPLICATIONS\My Documents\MDM\Customer Program\FY09-Q4\Logos\Cummins-inc.jpg"/>
            <p:cNvPicPr>
              <a:picLocks noChangeAspect="1" noChangeArrowheads="1"/>
            </p:cNvPicPr>
            <p:nvPr/>
          </p:nvPicPr>
          <p:blipFill>
            <a:blip r:embed="rId78" cstate="print"/>
            <a:srcRect/>
            <a:stretch>
              <a:fillRect/>
            </a:stretch>
          </p:blipFill>
          <p:spPr bwMode="auto">
            <a:xfrm>
              <a:off x="2968" y="1256"/>
              <a:ext cx="389" cy="311"/>
            </a:xfrm>
            <a:prstGeom prst="rect">
              <a:avLst/>
            </a:prstGeom>
            <a:noFill/>
            <a:ln w="9525">
              <a:noFill/>
              <a:miter lim="800000"/>
              <a:headEnd/>
              <a:tailEnd/>
            </a:ln>
          </p:spPr>
        </p:pic>
        <p:pic>
          <p:nvPicPr>
            <p:cNvPr id="1153112" name="Picture 89" descr="logo_pnc.gif"/>
            <p:cNvPicPr>
              <a:picLocks noChangeAspect="1"/>
            </p:cNvPicPr>
            <p:nvPr/>
          </p:nvPicPr>
          <p:blipFill>
            <a:blip r:embed="rId79" cstate="print"/>
            <a:srcRect/>
            <a:stretch>
              <a:fillRect/>
            </a:stretch>
          </p:blipFill>
          <p:spPr bwMode="auto">
            <a:xfrm>
              <a:off x="1139" y="2479"/>
              <a:ext cx="381" cy="111"/>
            </a:xfrm>
            <a:prstGeom prst="rect">
              <a:avLst/>
            </a:prstGeom>
            <a:noFill/>
            <a:ln w="9525">
              <a:noFill/>
              <a:miter lim="800000"/>
              <a:headEnd/>
              <a:tailEnd/>
            </a:ln>
          </p:spPr>
        </p:pic>
        <p:pic>
          <p:nvPicPr>
            <p:cNvPr id="1153113" name="Picture 125" descr="C:\Documents and Settings\baziz.APPLICATIONS\My Documents\MDM\Customer Program\FY09-Q4\Logos\Navistar.gif"/>
            <p:cNvPicPr>
              <a:picLocks noChangeAspect="1" noChangeArrowheads="1"/>
            </p:cNvPicPr>
            <p:nvPr/>
          </p:nvPicPr>
          <p:blipFill>
            <a:blip r:embed="rId80" cstate="print"/>
            <a:srcRect t="41000" b="41000"/>
            <a:stretch>
              <a:fillRect/>
            </a:stretch>
          </p:blipFill>
          <p:spPr bwMode="auto">
            <a:xfrm>
              <a:off x="2968" y="2920"/>
              <a:ext cx="531" cy="96"/>
            </a:xfrm>
            <a:prstGeom prst="rect">
              <a:avLst/>
            </a:prstGeom>
            <a:noFill/>
            <a:ln w="9525">
              <a:noFill/>
              <a:miter lim="800000"/>
              <a:headEnd/>
              <a:tailEnd/>
            </a:ln>
          </p:spPr>
        </p:pic>
        <p:pic>
          <p:nvPicPr>
            <p:cNvPr id="1153114" name="Picture 11" descr="C:\Documents and Settings\baziz.APPLICATIONS\My Documents\MDM\Customer Program\FY09-Q4\Logos\BMC_Software_Logo.jpg"/>
            <p:cNvPicPr>
              <a:picLocks noChangeAspect="1" noChangeArrowheads="1"/>
            </p:cNvPicPr>
            <p:nvPr/>
          </p:nvPicPr>
          <p:blipFill>
            <a:blip r:embed="rId81" cstate="print"/>
            <a:srcRect/>
            <a:stretch>
              <a:fillRect/>
            </a:stretch>
          </p:blipFill>
          <p:spPr bwMode="auto">
            <a:xfrm>
              <a:off x="3971" y="2968"/>
              <a:ext cx="657" cy="216"/>
            </a:xfrm>
            <a:prstGeom prst="rect">
              <a:avLst/>
            </a:prstGeom>
            <a:noFill/>
            <a:ln w="9525">
              <a:noFill/>
              <a:miter lim="800000"/>
              <a:headEnd/>
              <a:tailEnd/>
            </a:ln>
          </p:spPr>
        </p:pic>
        <p:pic>
          <p:nvPicPr>
            <p:cNvPr id="1153115" name="Picture 60" descr="C:\Documents and Settings\baziz.APPLICATIONS\My Documents\MDM\Customer Program\FY09-Q4\Logos\Visa.png"/>
            <p:cNvPicPr>
              <a:picLocks noChangeAspect="1" noChangeArrowheads="1"/>
            </p:cNvPicPr>
            <p:nvPr/>
          </p:nvPicPr>
          <p:blipFill>
            <a:blip r:embed="rId82" cstate="print"/>
            <a:srcRect/>
            <a:stretch>
              <a:fillRect/>
            </a:stretch>
          </p:blipFill>
          <p:spPr bwMode="auto">
            <a:xfrm>
              <a:off x="1559" y="2473"/>
              <a:ext cx="362" cy="110"/>
            </a:xfrm>
            <a:prstGeom prst="rect">
              <a:avLst/>
            </a:prstGeom>
            <a:noFill/>
            <a:ln w="9525">
              <a:noFill/>
              <a:miter lim="800000"/>
              <a:headEnd/>
              <a:tailEnd/>
            </a:ln>
          </p:spPr>
        </p:pic>
        <p:pic>
          <p:nvPicPr>
            <p:cNvPr id="1153116" name="Picture 31" descr="StrayerU.gif"/>
            <p:cNvPicPr>
              <a:picLocks noChangeAspect="1"/>
            </p:cNvPicPr>
            <p:nvPr/>
          </p:nvPicPr>
          <p:blipFill>
            <a:blip r:embed="rId83" cstate="print"/>
            <a:srcRect/>
            <a:stretch>
              <a:fillRect/>
            </a:stretch>
          </p:blipFill>
          <p:spPr bwMode="auto">
            <a:xfrm>
              <a:off x="2500" y="3151"/>
              <a:ext cx="302" cy="185"/>
            </a:xfrm>
            <a:prstGeom prst="rect">
              <a:avLst/>
            </a:prstGeom>
            <a:noFill/>
            <a:ln w="9525">
              <a:noFill/>
              <a:miter lim="800000"/>
              <a:headEnd/>
              <a:tailEnd/>
            </a:ln>
          </p:spPr>
        </p:pic>
        <p:pic>
          <p:nvPicPr>
            <p:cNvPr id="1153117" name="Picture 24" descr="MasterBrand.gif"/>
            <p:cNvPicPr>
              <a:picLocks noChangeAspect="1"/>
            </p:cNvPicPr>
            <p:nvPr/>
          </p:nvPicPr>
          <p:blipFill>
            <a:blip r:embed="rId84" cstate="print"/>
            <a:srcRect t="33803" b="36150"/>
            <a:stretch>
              <a:fillRect/>
            </a:stretch>
          </p:blipFill>
          <p:spPr bwMode="auto">
            <a:xfrm>
              <a:off x="2954" y="1641"/>
              <a:ext cx="776" cy="205"/>
            </a:xfrm>
            <a:prstGeom prst="rect">
              <a:avLst/>
            </a:prstGeom>
            <a:noFill/>
            <a:ln w="9525">
              <a:noFill/>
              <a:miter lim="800000"/>
              <a:headEnd/>
              <a:tailEnd/>
            </a:ln>
          </p:spPr>
        </p:pic>
        <p:pic>
          <p:nvPicPr>
            <p:cNvPr id="1153118" name="Picture 6" descr="AuditCommission.jpg"/>
            <p:cNvPicPr>
              <a:picLocks noChangeAspect="1"/>
            </p:cNvPicPr>
            <p:nvPr/>
          </p:nvPicPr>
          <p:blipFill>
            <a:blip r:embed="rId85" cstate="print"/>
            <a:srcRect t="21609" b="32677"/>
            <a:stretch>
              <a:fillRect/>
            </a:stretch>
          </p:blipFill>
          <p:spPr bwMode="auto">
            <a:xfrm>
              <a:off x="2106" y="3354"/>
              <a:ext cx="518" cy="157"/>
            </a:xfrm>
            <a:prstGeom prst="rect">
              <a:avLst/>
            </a:prstGeom>
            <a:noFill/>
            <a:ln w="9525">
              <a:noFill/>
              <a:miter lim="800000"/>
              <a:headEnd/>
              <a:tailEnd/>
            </a:ln>
          </p:spPr>
        </p:pic>
        <p:pic>
          <p:nvPicPr>
            <p:cNvPr id="1153119" name="Picture 95" descr="Scottrade Online Stock Trading">
              <a:hlinkClick r:id="rId86"/>
            </p:cNvPr>
            <p:cNvPicPr>
              <a:picLocks noChangeAspect="1" noChangeArrowheads="1"/>
            </p:cNvPicPr>
            <p:nvPr/>
          </p:nvPicPr>
          <p:blipFill>
            <a:blip r:embed="rId87" cstate="print"/>
            <a:srcRect/>
            <a:stretch>
              <a:fillRect/>
            </a:stretch>
          </p:blipFill>
          <p:spPr bwMode="auto">
            <a:xfrm>
              <a:off x="1216" y="1936"/>
              <a:ext cx="653" cy="192"/>
            </a:xfrm>
            <a:prstGeom prst="rect">
              <a:avLst/>
            </a:prstGeom>
            <a:noFill/>
          </p:spPr>
        </p:pic>
        <p:pic>
          <p:nvPicPr>
            <p:cNvPr id="1153120" name="Picture 21" descr="LG Micron.jpg"/>
            <p:cNvPicPr>
              <a:picLocks noChangeAspect="1"/>
            </p:cNvPicPr>
            <p:nvPr/>
          </p:nvPicPr>
          <p:blipFill>
            <a:blip r:embed="rId88" cstate="print"/>
            <a:srcRect t="15504" b="15759"/>
            <a:stretch>
              <a:fillRect/>
            </a:stretch>
          </p:blipFill>
          <p:spPr bwMode="auto">
            <a:xfrm>
              <a:off x="3879" y="2841"/>
              <a:ext cx="669" cy="143"/>
            </a:xfrm>
            <a:prstGeom prst="rect">
              <a:avLst/>
            </a:prstGeom>
            <a:noFill/>
            <a:ln w="9525">
              <a:noFill/>
              <a:miter lim="800000"/>
              <a:headEnd/>
              <a:tailEnd/>
            </a:ln>
          </p:spPr>
        </p:pic>
        <p:pic>
          <p:nvPicPr>
            <p:cNvPr id="1153121" name="Picture 65"/>
            <p:cNvPicPr>
              <a:picLocks noChangeAspect="1" noChangeArrowheads="1"/>
            </p:cNvPicPr>
            <p:nvPr/>
          </p:nvPicPr>
          <p:blipFill>
            <a:blip r:embed="rId89" cstate="print"/>
            <a:srcRect/>
            <a:stretch>
              <a:fillRect/>
            </a:stretch>
          </p:blipFill>
          <p:spPr bwMode="auto">
            <a:xfrm>
              <a:off x="250" y="1239"/>
              <a:ext cx="334" cy="167"/>
            </a:xfrm>
            <a:prstGeom prst="rect">
              <a:avLst/>
            </a:prstGeom>
            <a:noFill/>
            <a:ln w="9525" algn="ctr">
              <a:noFill/>
              <a:miter lim="800000"/>
              <a:headEnd/>
              <a:tailEnd/>
            </a:ln>
          </p:spPr>
        </p:pic>
        <p:pic>
          <p:nvPicPr>
            <p:cNvPr id="1153122" name="Picture 98" descr="ASIC - Australian Securities &amp; Investments Commission">
              <a:hlinkClick r:id="rId90"/>
            </p:cNvPr>
            <p:cNvPicPr>
              <a:picLocks noChangeAspect="1" noChangeArrowheads="1"/>
            </p:cNvPicPr>
            <p:nvPr/>
          </p:nvPicPr>
          <p:blipFill>
            <a:blip r:embed="rId91" cstate="print"/>
            <a:srcRect l="15347" t="9697" r="50520"/>
            <a:stretch>
              <a:fillRect/>
            </a:stretch>
          </p:blipFill>
          <p:spPr bwMode="auto">
            <a:xfrm>
              <a:off x="2069" y="1318"/>
              <a:ext cx="638" cy="223"/>
            </a:xfrm>
            <a:prstGeom prst="rect">
              <a:avLst/>
            </a:prstGeom>
            <a:noFill/>
          </p:spPr>
        </p:pic>
        <p:pic>
          <p:nvPicPr>
            <p:cNvPr id="1153123" name="Picture 55" descr="mcgrawhill"/>
            <p:cNvPicPr>
              <a:picLocks noChangeAspect="1" noChangeArrowheads="1"/>
            </p:cNvPicPr>
            <p:nvPr/>
          </p:nvPicPr>
          <p:blipFill>
            <a:blip r:embed="rId92" cstate="print"/>
            <a:srcRect/>
            <a:stretch>
              <a:fillRect/>
            </a:stretch>
          </p:blipFill>
          <p:spPr bwMode="auto">
            <a:xfrm>
              <a:off x="701" y="3192"/>
              <a:ext cx="336" cy="338"/>
            </a:xfrm>
            <a:prstGeom prst="rect">
              <a:avLst/>
            </a:prstGeom>
            <a:noFill/>
            <a:ln w="9525">
              <a:noFill/>
              <a:miter lim="800000"/>
              <a:headEnd/>
              <a:tailEnd/>
            </a:ln>
          </p:spPr>
        </p:pic>
        <p:pic>
          <p:nvPicPr>
            <p:cNvPr id="1153124" name="Picture 100" descr="Sberbank logo.svg">
              <a:hlinkClick r:id="rId93"/>
            </p:cNvPr>
            <p:cNvPicPr>
              <a:picLocks noChangeAspect="1" noChangeArrowheads="1"/>
            </p:cNvPicPr>
            <p:nvPr/>
          </p:nvPicPr>
          <p:blipFill>
            <a:blip r:embed="rId94" cstate="print"/>
            <a:srcRect/>
            <a:stretch>
              <a:fillRect/>
            </a:stretch>
          </p:blipFill>
          <p:spPr bwMode="auto">
            <a:xfrm>
              <a:off x="1149" y="2669"/>
              <a:ext cx="310" cy="438"/>
            </a:xfrm>
            <a:prstGeom prst="rect">
              <a:avLst/>
            </a:prstGeom>
            <a:noFill/>
          </p:spPr>
        </p:pic>
        <p:pic>
          <p:nvPicPr>
            <p:cNvPr id="1153125" name="Picture 23" descr="Manheim.jpg"/>
            <p:cNvPicPr>
              <a:picLocks noChangeAspect="1"/>
            </p:cNvPicPr>
            <p:nvPr/>
          </p:nvPicPr>
          <p:blipFill>
            <a:blip r:embed="rId95" cstate="print"/>
            <a:srcRect t="5756"/>
            <a:stretch>
              <a:fillRect/>
            </a:stretch>
          </p:blipFill>
          <p:spPr bwMode="auto">
            <a:xfrm>
              <a:off x="1583" y="3161"/>
              <a:ext cx="322" cy="375"/>
            </a:xfrm>
            <a:prstGeom prst="rect">
              <a:avLst/>
            </a:prstGeom>
            <a:noFill/>
            <a:ln w="9525">
              <a:noFill/>
              <a:miter lim="800000"/>
              <a:headEnd/>
              <a:tailEnd/>
            </a:ln>
          </p:spPr>
        </p:pic>
        <p:pic>
          <p:nvPicPr>
            <p:cNvPr id="1153126" name="Picture 34" descr="Vodacom.jpg"/>
            <p:cNvPicPr>
              <a:picLocks noChangeAspect="1"/>
            </p:cNvPicPr>
            <p:nvPr/>
          </p:nvPicPr>
          <p:blipFill>
            <a:blip r:embed="rId96" cstate="print"/>
            <a:srcRect/>
            <a:stretch>
              <a:fillRect/>
            </a:stretch>
          </p:blipFill>
          <p:spPr bwMode="auto">
            <a:xfrm>
              <a:off x="232" y="3169"/>
              <a:ext cx="378" cy="187"/>
            </a:xfrm>
            <a:prstGeom prst="rect">
              <a:avLst/>
            </a:prstGeom>
            <a:noFill/>
            <a:ln w="9525">
              <a:noFill/>
              <a:miter lim="800000"/>
              <a:headEnd/>
              <a:tailEnd/>
            </a:ln>
          </p:spPr>
        </p:pic>
        <p:pic>
          <p:nvPicPr>
            <p:cNvPr id="1153127" name="Picture 103" descr="Zebra.png">
              <a:hlinkClick r:id="rId97"/>
            </p:cNvPr>
            <p:cNvPicPr>
              <a:picLocks noChangeAspect="1" noChangeArrowheads="1"/>
            </p:cNvPicPr>
            <p:nvPr/>
          </p:nvPicPr>
          <p:blipFill>
            <a:blip r:embed="rId98" cstate="print"/>
            <a:srcRect/>
            <a:stretch>
              <a:fillRect/>
            </a:stretch>
          </p:blipFill>
          <p:spPr bwMode="auto">
            <a:xfrm>
              <a:off x="4192" y="2000"/>
              <a:ext cx="440" cy="308"/>
            </a:xfrm>
            <a:prstGeom prst="rect">
              <a:avLst/>
            </a:prstGeom>
            <a:noFill/>
          </p:spPr>
        </p:pic>
        <p:pic>
          <p:nvPicPr>
            <p:cNvPr id="1153128" name="Picture 104" descr="header_logo_en"/>
            <p:cNvPicPr>
              <a:picLocks noChangeAspect="1" noChangeArrowheads="1"/>
            </p:cNvPicPr>
            <p:nvPr/>
          </p:nvPicPr>
          <p:blipFill>
            <a:blip r:embed="rId99" cstate="print"/>
            <a:srcRect/>
            <a:stretch>
              <a:fillRect/>
            </a:stretch>
          </p:blipFill>
          <p:spPr bwMode="auto">
            <a:xfrm>
              <a:off x="1118" y="2166"/>
              <a:ext cx="772" cy="202"/>
            </a:xfrm>
            <a:prstGeom prst="rect">
              <a:avLst/>
            </a:prstGeom>
            <a:noFill/>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850900" y="157163"/>
            <a:ext cx="7581900" cy="941387"/>
          </a:xfrm>
        </p:spPr>
        <p:txBody>
          <a:bodyPr/>
          <a:lstStyle/>
          <a:p>
            <a:r>
              <a:rPr lang="en-GB" sz="2400"/>
              <a:t>MDM Partner Program – Strategic Priority #1</a:t>
            </a:r>
          </a:p>
        </p:txBody>
      </p:sp>
      <p:pic>
        <p:nvPicPr>
          <p:cNvPr id="1089539" name="Picture 3"/>
          <p:cNvPicPr>
            <a:picLocks noChangeAspect="1" noChangeArrowheads="1"/>
          </p:cNvPicPr>
          <p:nvPr/>
        </p:nvPicPr>
        <p:blipFill>
          <a:blip r:embed="rId3" cstate="print"/>
          <a:srcRect l="49838" t="19450" r="13889" b="20023"/>
          <a:stretch>
            <a:fillRect/>
          </a:stretch>
        </p:blipFill>
        <p:spPr bwMode="auto">
          <a:xfrm>
            <a:off x="4371975" y="1409700"/>
            <a:ext cx="3857625" cy="3906838"/>
          </a:xfrm>
          <a:prstGeom prst="rect">
            <a:avLst/>
          </a:prstGeom>
          <a:noFill/>
          <a:ln w="9525">
            <a:noFill/>
            <a:miter lim="800000"/>
            <a:headEnd/>
            <a:tailEnd/>
          </a:ln>
          <a:effectLst/>
        </p:spPr>
      </p:pic>
      <p:sp>
        <p:nvSpPr>
          <p:cNvPr id="1089540" name="Rectangle 4"/>
          <p:cNvSpPr>
            <a:spLocks noChangeArrowheads="1"/>
          </p:cNvSpPr>
          <p:nvPr/>
        </p:nvSpPr>
        <p:spPr bwMode="auto">
          <a:xfrm>
            <a:off x="625475" y="1828800"/>
            <a:ext cx="3144838" cy="3632200"/>
          </a:xfrm>
          <a:prstGeom prst="rect">
            <a:avLst/>
          </a:prstGeom>
          <a:noFill/>
          <a:ln w="9525">
            <a:noFill/>
            <a:miter lim="800000"/>
            <a:headEnd/>
            <a:tailEnd/>
          </a:ln>
        </p:spPr>
        <p:txBody>
          <a:bodyPr lIns="0" tIns="0" rIns="0" bIns="0"/>
          <a:lstStyle/>
          <a:p>
            <a:pPr marL="227013" indent="-227013" algn="l">
              <a:lnSpc>
                <a:spcPct val="100000"/>
              </a:lnSpc>
              <a:spcBef>
                <a:spcPct val="25000"/>
              </a:spcBef>
              <a:spcAft>
                <a:spcPct val="20000"/>
              </a:spcAft>
              <a:buFontTx/>
              <a:buChar char="•"/>
            </a:pPr>
            <a:r>
              <a:rPr lang="en-US" sz="2000"/>
              <a:t>Skilled and experienced in priming Oracle MDM projects</a:t>
            </a:r>
          </a:p>
          <a:p>
            <a:pPr marL="227013" indent="-227013" algn="l">
              <a:lnSpc>
                <a:spcPct val="100000"/>
              </a:lnSpc>
              <a:spcBef>
                <a:spcPct val="25000"/>
              </a:spcBef>
              <a:spcAft>
                <a:spcPct val="20000"/>
              </a:spcAft>
              <a:buFontTx/>
              <a:buChar char="•"/>
            </a:pPr>
            <a:r>
              <a:rPr lang="en-US" sz="2000"/>
              <a:t>Co-Development partnerships deliver deep expertise</a:t>
            </a:r>
          </a:p>
          <a:p>
            <a:pPr marL="227013" indent="-227013" algn="l">
              <a:lnSpc>
                <a:spcPct val="100000"/>
              </a:lnSpc>
              <a:spcBef>
                <a:spcPct val="25000"/>
              </a:spcBef>
              <a:spcAft>
                <a:spcPct val="20000"/>
              </a:spcAft>
              <a:buFontTx/>
              <a:buChar char="•"/>
            </a:pPr>
            <a:r>
              <a:rPr lang="en-US" sz="2000"/>
              <a:t>Augmentation from Oracle Consulting</a:t>
            </a:r>
          </a:p>
          <a:p>
            <a:pPr marL="227013" indent="-227013" algn="l">
              <a:lnSpc>
                <a:spcPct val="100000"/>
              </a:lnSpc>
              <a:spcBef>
                <a:spcPct val="25000"/>
              </a:spcBef>
              <a:spcAft>
                <a:spcPct val="20000"/>
              </a:spcAft>
              <a:buFontTx/>
              <a:buChar char="•"/>
            </a:pPr>
            <a:r>
              <a:rPr lang="en-US" sz="2000"/>
              <a:t>Global &amp; Regional specialists</a:t>
            </a:r>
            <a:endParaRPr lang="en-GB" sz="2000"/>
          </a:p>
        </p:txBody>
      </p:sp>
      <p:sp>
        <p:nvSpPr>
          <p:cNvPr id="1089541" name="Rectangle 10"/>
          <p:cNvSpPr>
            <a:spLocks noChangeArrowheads="1"/>
          </p:cNvSpPr>
          <p:nvPr/>
        </p:nvSpPr>
        <p:spPr bwMode="auto">
          <a:xfrm>
            <a:off x="876300" y="576263"/>
            <a:ext cx="7581900" cy="941387"/>
          </a:xfrm>
          <a:prstGeom prst="rect">
            <a:avLst/>
          </a:prstGeom>
          <a:noFill/>
          <a:ln w="9525">
            <a:noFill/>
            <a:miter lim="800000"/>
            <a:headEnd/>
            <a:tailEnd/>
          </a:ln>
        </p:spPr>
        <p:txBody>
          <a:bodyPr lIns="0" tIns="0" rIns="0" bIns="0"/>
          <a:lstStyle/>
          <a:p>
            <a:pPr algn="l">
              <a:lnSpc>
                <a:spcPct val="100000"/>
              </a:lnSpc>
              <a:spcBef>
                <a:spcPct val="0"/>
              </a:spcBef>
              <a:buClrTx/>
            </a:pPr>
            <a:r>
              <a:rPr lang="en-US" sz="2000">
                <a:solidFill>
                  <a:schemeClr val="accent1"/>
                </a:solidFill>
              </a:rPr>
              <a:t>Critical to your success</a:t>
            </a:r>
            <a:endParaRPr lang="en-GB" sz="2000">
              <a:solidFill>
                <a:schemeClr val="accent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a:noFill/>
          <a:ln/>
        </p:spPr>
        <p:txBody>
          <a:bodyPr/>
          <a:lstStyle/>
          <a:p>
            <a:r>
              <a:rPr lang="en-US"/>
              <a:t>For More Information</a:t>
            </a:r>
          </a:p>
        </p:txBody>
      </p:sp>
      <p:sp>
        <p:nvSpPr>
          <p:cNvPr id="1160195" name="Text Box 3"/>
          <p:cNvSpPr txBox="1">
            <a:spLocks noChangeArrowheads="1"/>
          </p:cNvSpPr>
          <p:nvPr/>
        </p:nvSpPr>
        <p:spPr bwMode="auto">
          <a:xfrm>
            <a:off x="2673350" y="1828800"/>
            <a:ext cx="3498850" cy="579438"/>
          </a:xfrm>
          <a:prstGeom prst="rect">
            <a:avLst/>
          </a:prstGeom>
          <a:noFill/>
          <a:ln w="9525">
            <a:noFill/>
            <a:miter lim="800000"/>
            <a:headEnd/>
            <a:tailEnd/>
          </a:ln>
          <a:effectLst/>
        </p:spPr>
        <p:txBody>
          <a:bodyPr wrap="none">
            <a:spAutoFit/>
          </a:bodyPr>
          <a:lstStyle/>
          <a:p>
            <a:pPr eaLnBrk="0" hangingPunct="0">
              <a:lnSpc>
                <a:spcPct val="100000"/>
              </a:lnSpc>
              <a:spcBef>
                <a:spcPct val="0"/>
              </a:spcBef>
              <a:buClrTx/>
            </a:pPr>
            <a:r>
              <a:rPr lang="en-US" sz="3200" b="0"/>
              <a:t>search.oracle.com</a:t>
            </a:r>
          </a:p>
        </p:txBody>
      </p:sp>
      <p:sp>
        <p:nvSpPr>
          <p:cNvPr id="1160196" name="Rectangle 4"/>
          <p:cNvSpPr>
            <a:spLocks noChangeArrowheads="1"/>
          </p:cNvSpPr>
          <p:nvPr/>
        </p:nvSpPr>
        <p:spPr bwMode="auto">
          <a:xfrm>
            <a:off x="2438400" y="2743200"/>
            <a:ext cx="3810000" cy="457200"/>
          </a:xfrm>
          <a:prstGeom prst="rect">
            <a:avLst/>
          </a:prstGeom>
          <a:noFill/>
          <a:ln w="9525">
            <a:solidFill>
              <a:schemeClr val="tx1"/>
            </a:solidFill>
            <a:miter lim="800000"/>
            <a:headEnd/>
            <a:tailEnd/>
          </a:ln>
          <a:effectLst/>
        </p:spPr>
        <p:txBody>
          <a:bodyPr wrap="none" anchor="ctr"/>
          <a:lstStyle/>
          <a:p>
            <a:pPr algn="l" eaLnBrk="0" hangingPunct="0">
              <a:lnSpc>
                <a:spcPct val="100000"/>
              </a:lnSpc>
              <a:spcBef>
                <a:spcPct val="0"/>
              </a:spcBef>
              <a:buClrTx/>
            </a:pPr>
            <a:endParaRPr lang="en-US" sz="2400" b="0"/>
          </a:p>
        </p:txBody>
      </p:sp>
      <p:grpSp>
        <p:nvGrpSpPr>
          <p:cNvPr id="1160197" name="Group 5"/>
          <p:cNvGrpSpPr>
            <a:grpSpLocks/>
          </p:cNvGrpSpPr>
          <p:nvPr/>
        </p:nvGrpSpPr>
        <p:grpSpPr bwMode="auto">
          <a:xfrm>
            <a:off x="6324600" y="2781300"/>
            <a:ext cx="381000" cy="381000"/>
            <a:chOff x="1008" y="2736"/>
            <a:chExt cx="480" cy="480"/>
          </a:xfrm>
        </p:grpSpPr>
        <p:sp>
          <p:nvSpPr>
            <p:cNvPr id="1160198" name="Oval 6"/>
            <p:cNvSpPr>
              <a:spLocks noChangeArrowheads="1"/>
            </p:cNvSpPr>
            <p:nvPr/>
          </p:nvSpPr>
          <p:spPr bwMode="auto">
            <a:xfrm>
              <a:off x="1104" y="2832"/>
              <a:ext cx="192" cy="192"/>
            </a:xfrm>
            <a:prstGeom prst="ellipse">
              <a:avLst/>
            </a:prstGeom>
            <a:noFill/>
            <a:ln w="38100">
              <a:solidFill>
                <a:schemeClr val="tx1"/>
              </a:solidFill>
              <a:round/>
              <a:headEnd/>
              <a:tailEnd/>
            </a:ln>
            <a:effectLst/>
          </p:spPr>
          <p:txBody>
            <a:bodyPr wrap="none" anchor="ctr"/>
            <a:lstStyle/>
            <a:p>
              <a:endParaRPr lang="en-US"/>
            </a:p>
          </p:txBody>
        </p:sp>
        <p:sp>
          <p:nvSpPr>
            <p:cNvPr id="1160199" name="Line 7"/>
            <p:cNvSpPr>
              <a:spLocks noChangeShapeType="1"/>
            </p:cNvSpPr>
            <p:nvPr/>
          </p:nvSpPr>
          <p:spPr bwMode="auto">
            <a:xfrm>
              <a:off x="1296" y="3024"/>
              <a:ext cx="144" cy="144"/>
            </a:xfrm>
            <a:prstGeom prst="line">
              <a:avLst/>
            </a:prstGeom>
            <a:noFill/>
            <a:ln w="38100">
              <a:solidFill>
                <a:schemeClr val="tx1"/>
              </a:solidFill>
              <a:round/>
              <a:headEnd/>
              <a:tailEnd/>
            </a:ln>
            <a:effectLst/>
          </p:spPr>
          <p:txBody>
            <a:bodyPr/>
            <a:lstStyle/>
            <a:p>
              <a:endParaRPr lang="en-US"/>
            </a:p>
          </p:txBody>
        </p:sp>
        <p:sp>
          <p:nvSpPr>
            <p:cNvPr id="1160200" name="Rectangle 8"/>
            <p:cNvSpPr>
              <a:spLocks noChangeArrowheads="1"/>
            </p:cNvSpPr>
            <p:nvPr/>
          </p:nvSpPr>
          <p:spPr bwMode="auto">
            <a:xfrm>
              <a:off x="1008" y="2736"/>
              <a:ext cx="480" cy="480"/>
            </a:xfrm>
            <a:prstGeom prst="rect">
              <a:avLst/>
            </a:prstGeom>
            <a:noFill/>
            <a:ln w="38100">
              <a:solidFill>
                <a:schemeClr val="tx1"/>
              </a:solidFill>
              <a:miter lim="800000"/>
              <a:headEnd/>
              <a:tailEnd/>
            </a:ln>
            <a:effectLst/>
          </p:spPr>
          <p:txBody>
            <a:bodyPr wrap="none" anchor="ctr"/>
            <a:lstStyle/>
            <a:p>
              <a:endParaRPr lang="en-US"/>
            </a:p>
          </p:txBody>
        </p:sp>
      </p:grpSp>
      <p:sp>
        <p:nvSpPr>
          <p:cNvPr id="1160201" name="Text Box 9"/>
          <p:cNvSpPr txBox="1">
            <a:spLocks noChangeArrowheads="1"/>
          </p:cNvSpPr>
          <p:nvPr/>
        </p:nvSpPr>
        <p:spPr bwMode="auto">
          <a:xfrm>
            <a:off x="884238" y="4259263"/>
            <a:ext cx="7426325" cy="1074737"/>
          </a:xfrm>
          <a:prstGeom prst="rect">
            <a:avLst/>
          </a:prstGeom>
          <a:noFill/>
          <a:ln w="9525">
            <a:noFill/>
            <a:miter lim="800000"/>
            <a:headEnd/>
            <a:tailEnd/>
          </a:ln>
          <a:effectLst/>
        </p:spPr>
        <p:txBody>
          <a:bodyPr wrap="none" lIns="92075" tIns="46038" rIns="92075" bIns="46038">
            <a:spAutoFit/>
          </a:bodyPr>
          <a:lstStyle/>
          <a:p>
            <a:r>
              <a:rPr lang="en-US" sz="2800"/>
              <a:t>or go to</a:t>
            </a:r>
          </a:p>
          <a:p>
            <a:r>
              <a:rPr lang="en-US" sz="2800"/>
              <a:t>www.oracle.com/master-data-management</a:t>
            </a:r>
          </a:p>
        </p:txBody>
      </p:sp>
      <p:sp>
        <p:nvSpPr>
          <p:cNvPr id="1160202" name="Text Box 10"/>
          <p:cNvSpPr txBox="1">
            <a:spLocks noChangeArrowheads="1"/>
          </p:cNvSpPr>
          <p:nvPr/>
        </p:nvSpPr>
        <p:spPr bwMode="auto">
          <a:xfrm>
            <a:off x="2746375" y="2827338"/>
            <a:ext cx="2825750" cy="339725"/>
          </a:xfrm>
          <a:prstGeom prst="rect">
            <a:avLst/>
          </a:prstGeom>
          <a:noFill/>
          <a:ln w="9525">
            <a:noFill/>
            <a:miter lim="800000"/>
            <a:headEnd/>
            <a:tailEnd/>
          </a:ln>
          <a:effectLst/>
        </p:spPr>
        <p:txBody>
          <a:bodyPr wrap="none" lIns="92075" tIns="46038" rIns="92075" bIns="46038">
            <a:spAutoFit/>
          </a:bodyPr>
          <a:lstStyle/>
          <a:p>
            <a:r>
              <a:rPr lang="en-US" sz="1800" b="0"/>
              <a:t>Master Data Management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ChangeArrowheads="1"/>
          </p:cNvSpPr>
          <p:nvPr/>
        </p:nvSpPr>
        <p:spPr bwMode="auto">
          <a:xfrm>
            <a:off x="838200" y="1524000"/>
            <a:ext cx="7315200" cy="3378200"/>
          </a:xfrm>
          <a:prstGeom prst="rect">
            <a:avLst/>
          </a:prstGeom>
          <a:noFill/>
          <a:ln w="9525">
            <a:noFill/>
            <a:miter lim="800000"/>
            <a:headEnd/>
            <a:tailEnd/>
          </a:ln>
          <a:effectLst/>
        </p:spPr>
        <p:txBody>
          <a:bodyPr>
            <a:spAutoFit/>
          </a:bodyPr>
          <a:lstStyle/>
          <a:p>
            <a:pPr algn="l" eaLnBrk="0" hangingPunct="0">
              <a:lnSpc>
                <a:spcPct val="100000"/>
              </a:lnSpc>
              <a:spcBef>
                <a:spcPct val="0"/>
              </a:spcBef>
              <a:buClrTx/>
            </a:pPr>
            <a:r>
              <a:rPr lang="en-US" sz="2400" b="0">
                <a:cs typeface="Times New Roman" charset="0"/>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br>
              <a:rPr lang="en-US" sz="2400" b="0">
                <a:cs typeface="Times New Roman" charset="0"/>
              </a:rPr>
            </a:br>
            <a:r>
              <a:rPr lang="en-US" sz="2400" b="0">
                <a:cs typeface="Times New Roman" charset="0"/>
              </a:rPr>
              <a:t>The development, release, and timing of any features or functionality described for Oracle’s products remains at the sole discretion of Oracle.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a:effectLst/>
        </p:spPr>
        <p:txBody>
          <a:bodyPr wrap="none" lIns="92075" tIns="46038" rIns="92075" bIns="46038" anchor="ctr"/>
          <a:lstStyle/>
          <a:p>
            <a:endParaRPr lang="en-US"/>
          </a:p>
        </p:txBody>
      </p:sp>
      <p:sp>
        <p:nvSpPr>
          <p:cNvPr id="1164291"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pic>
        <p:nvPicPr>
          <p:cNvPr id="1164292" name="Picture 4" descr="OracleIsTheInfoCompany"/>
          <p:cNvPicPr>
            <a:picLocks noChangeAspect="1" noChangeArrowheads="1"/>
          </p:cNvPicPr>
          <p:nvPr/>
        </p:nvPicPr>
        <p:blipFill>
          <a:blip r:embed="rId3" cstate="print"/>
          <a:srcRect/>
          <a:stretch>
            <a:fillRect/>
          </a:stretch>
        </p:blipFill>
        <p:spPr bwMode="auto">
          <a:xfrm>
            <a:off x="1524000" y="3078163"/>
            <a:ext cx="6096000" cy="701675"/>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314" name="Picture 2" descr="newagenda"/>
          <p:cNvPicPr>
            <a:picLocks noChangeAspect="1" noChangeArrowheads="1"/>
          </p:cNvPicPr>
          <p:nvPr/>
        </p:nvPicPr>
        <p:blipFill>
          <a:blip r:embed="rId3" cstate="print"/>
          <a:srcRect/>
          <a:stretch>
            <a:fillRect/>
          </a:stretch>
        </p:blipFill>
        <p:spPr bwMode="auto">
          <a:xfrm>
            <a:off x="454025" y="838200"/>
            <a:ext cx="8486775" cy="5181600"/>
          </a:xfrm>
          <a:prstGeom prst="rect">
            <a:avLst/>
          </a:prstGeom>
          <a:noFill/>
          <a:ln w="9525">
            <a:noFill/>
            <a:miter lim="800000"/>
            <a:headEnd/>
            <a:tailEnd/>
          </a:ln>
        </p:spPr>
      </p:pic>
      <p:sp>
        <p:nvSpPr>
          <p:cNvPr id="781315" name="Rectangle 8"/>
          <p:cNvSpPr>
            <a:spLocks noChangeArrowheads="1"/>
          </p:cNvSpPr>
          <p:nvPr/>
        </p:nvSpPr>
        <p:spPr bwMode="auto">
          <a:xfrm>
            <a:off x="1990725" y="2430463"/>
            <a:ext cx="184150" cy="312737"/>
          </a:xfrm>
          <a:prstGeom prst="rect">
            <a:avLst/>
          </a:prstGeom>
          <a:solidFill>
            <a:schemeClr val="accent1"/>
          </a:solidFill>
          <a:ln w="9525">
            <a:noFill/>
            <a:miter lim="800000"/>
            <a:headEnd/>
            <a:tailEnd/>
          </a:ln>
        </p:spPr>
        <p:txBody>
          <a:bodyPr wrap="none" lIns="92075" tIns="46038" rIns="92075" bIns="46038" anchor="ctr">
            <a:spAutoFit/>
          </a:bodyPr>
          <a:lstStyle/>
          <a:p>
            <a:endParaRPr lang="en-US" sz="1600">
              <a:solidFill>
                <a:schemeClr val="accent1"/>
              </a:solidFill>
              <a:latin typeface="Arial Narrow" pitchFamily="34" charset="0"/>
              <a:cs typeface="Arial" charset="0"/>
            </a:endParaRPr>
          </a:p>
        </p:txBody>
      </p:sp>
      <p:sp>
        <p:nvSpPr>
          <p:cNvPr id="781316" name="Rectangle 9"/>
          <p:cNvSpPr>
            <a:spLocks noChangeArrowheads="1"/>
          </p:cNvSpPr>
          <p:nvPr/>
        </p:nvSpPr>
        <p:spPr bwMode="auto">
          <a:xfrm>
            <a:off x="1990725" y="3084513"/>
            <a:ext cx="184150" cy="312737"/>
          </a:xfrm>
          <a:prstGeom prst="rect">
            <a:avLst/>
          </a:prstGeom>
          <a:solidFill>
            <a:schemeClr val="accent1"/>
          </a:solidFill>
          <a:ln w="9525">
            <a:noFill/>
            <a:miter lim="800000"/>
            <a:headEnd/>
            <a:tailEnd/>
          </a:ln>
        </p:spPr>
        <p:txBody>
          <a:bodyPr wrap="none" lIns="92075" tIns="46038" rIns="92075" bIns="46038" anchor="ctr">
            <a:spAutoFit/>
          </a:bodyPr>
          <a:lstStyle/>
          <a:p>
            <a:endParaRPr lang="en-US" sz="1600">
              <a:solidFill>
                <a:schemeClr val="accent1"/>
              </a:solidFill>
              <a:latin typeface="Arial Narrow" pitchFamily="34" charset="0"/>
              <a:cs typeface="Arial" charset="0"/>
            </a:endParaRPr>
          </a:p>
        </p:txBody>
      </p:sp>
      <p:sp>
        <p:nvSpPr>
          <p:cNvPr id="781317" name="Rectangle 10"/>
          <p:cNvSpPr>
            <a:spLocks noChangeArrowheads="1"/>
          </p:cNvSpPr>
          <p:nvPr/>
        </p:nvSpPr>
        <p:spPr bwMode="auto">
          <a:xfrm>
            <a:off x="1990725" y="3725863"/>
            <a:ext cx="184150" cy="312737"/>
          </a:xfrm>
          <a:prstGeom prst="rect">
            <a:avLst/>
          </a:prstGeom>
          <a:solidFill>
            <a:schemeClr val="accent1"/>
          </a:solidFill>
          <a:ln w="9525">
            <a:noFill/>
            <a:miter lim="800000"/>
            <a:headEnd/>
            <a:tailEnd/>
          </a:ln>
        </p:spPr>
        <p:txBody>
          <a:bodyPr wrap="none" lIns="92075" tIns="46038" rIns="92075" bIns="46038" anchor="ctr">
            <a:spAutoFit/>
          </a:bodyPr>
          <a:lstStyle/>
          <a:p>
            <a:endParaRPr lang="en-US" sz="1600">
              <a:solidFill>
                <a:schemeClr val="accent1"/>
              </a:solidFill>
              <a:latin typeface="Arial Narrow" pitchFamily="34" charset="0"/>
              <a:cs typeface="Arial" charset="0"/>
            </a:endParaRPr>
          </a:p>
        </p:txBody>
      </p:sp>
      <p:sp>
        <p:nvSpPr>
          <p:cNvPr id="781318" name="Text Box 13"/>
          <p:cNvSpPr txBox="1">
            <a:spLocks noChangeArrowheads="1"/>
          </p:cNvSpPr>
          <p:nvPr/>
        </p:nvSpPr>
        <p:spPr bwMode="auto">
          <a:xfrm>
            <a:off x="2235200" y="2335213"/>
            <a:ext cx="6402388" cy="420687"/>
          </a:xfrm>
          <a:prstGeom prst="rect">
            <a:avLst/>
          </a:prstGeom>
          <a:noFill/>
          <a:ln w="9525">
            <a:noFill/>
            <a:miter lim="800000"/>
            <a:headEnd/>
            <a:tailEnd/>
          </a:ln>
        </p:spPr>
        <p:txBody>
          <a:bodyPr lIns="92075" tIns="46038" rIns="92075" bIns="46038">
            <a:spAutoFit/>
          </a:bodyPr>
          <a:lstStyle/>
          <a:p>
            <a:pPr algn="l">
              <a:spcBef>
                <a:spcPct val="20000"/>
              </a:spcBef>
            </a:pPr>
            <a:r>
              <a:rPr lang="en-US" sz="2400" b="0">
                <a:cs typeface="Arial" charset="0"/>
              </a:rPr>
              <a:t>MDM: Definitions &amp; Architecture fit</a:t>
            </a:r>
            <a:endParaRPr lang="en-US" sz="1800">
              <a:latin typeface="Arial Narrow" pitchFamily="34" charset="0"/>
              <a:cs typeface="Arial" charset="0"/>
            </a:endParaRPr>
          </a:p>
        </p:txBody>
      </p:sp>
      <p:sp>
        <p:nvSpPr>
          <p:cNvPr id="781319" name="Text Box 14"/>
          <p:cNvSpPr txBox="1">
            <a:spLocks noChangeArrowheads="1"/>
          </p:cNvSpPr>
          <p:nvPr/>
        </p:nvSpPr>
        <p:spPr bwMode="auto">
          <a:xfrm>
            <a:off x="2235200" y="3657600"/>
            <a:ext cx="6527800" cy="420688"/>
          </a:xfrm>
          <a:prstGeom prst="rect">
            <a:avLst/>
          </a:prstGeom>
          <a:noFill/>
          <a:ln w="9525">
            <a:noFill/>
            <a:miter lim="800000"/>
            <a:headEnd/>
            <a:tailEnd/>
          </a:ln>
        </p:spPr>
        <p:txBody>
          <a:bodyPr lIns="92075" tIns="46038" rIns="92075" bIns="46038">
            <a:spAutoFit/>
          </a:bodyPr>
          <a:lstStyle/>
          <a:p>
            <a:pPr algn="l">
              <a:spcBef>
                <a:spcPct val="20000"/>
              </a:spcBef>
            </a:pPr>
            <a:r>
              <a:rPr lang="en-US" sz="2400" b="0" dirty="0">
                <a:cs typeface="Arial" charset="0"/>
              </a:rPr>
              <a:t>Implementation challenges</a:t>
            </a:r>
            <a:endParaRPr lang="en-US" sz="2000" b="0" dirty="0">
              <a:cs typeface="Arial" charset="0"/>
            </a:endParaRPr>
          </a:p>
        </p:txBody>
      </p:sp>
      <p:sp>
        <p:nvSpPr>
          <p:cNvPr id="781320" name="Text Box 15"/>
          <p:cNvSpPr txBox="1">
            <a:spLocks noChangeArrowheads="1"/>
          </p:cNvSpPr>
          <p:nvPr/>
        </p:nvSpPr>
        <p:spPr bwMode="auto">
          <a:xfrm>
            <a:off x="2235200" y="2957513"/>
            <a:ext cx="6426200" cy="420687"/>
          </a:xfrm>
          <a:prstGeom prst="rect">
            <a:avLst/>
          </a:prstGeom>
          <a:noFill/>
          <a:ln w="9525">
            <a:noFill/>
            <a:miter lim="800000"/>
            <a:headEnd/>
            <a:tailEnd/>
          </a:ln>
        </p:spPr>
        <p:txBody>
          <a:bodyPr lIns="92075" tIns="46038" rIns="92075" bIns="46038">
            <a:spAutoFit/>
          </a:bodyPr>
          <a:lstStyle/>
          <a:p>
            <a:pPr algn="l">
              <a:spcBef>
                <a:spcPct val="20000"/>
              </a:spcBef>
            </a:pPr>
            <a:r>
              <a:rPr lang="en-US" sz="2400" b="0">
                <a:cs typeface="Arial" charset="0"/>
              </a:rPr>
              <a:t>MDM ROI Impact </a:t>
            </a:r>
          </a:p>
        </p:txBody>
      </p:sp>
      <p:sp>
        <p:nvSpPr>
          <p:cNvPr id="781323" name="Line 3"/>
          <p:cNvSpPr>
            <a:spLocks noChangeShapeType="1"/>
          </p:cNvSpPr>
          <p:nvPr/>
        </p:nvSpPr>
        <p:spPr bwMode="auto">
          <a:xfrm>
            <a:off x="2244725" y="2714625"/>
            <a:ext cx="5349875" cy="0"/>
          </a:xfrm>
          <a:prstGeom prst="line">
            <a:avLst/>
          </a:prstGeom>
          <a:noFill/>
          <a:ln w="9525">
            <a:solidFill>
              <a:schemeClr val="accent2"/>
            </a:solidFill>
            <a:round/>
            <a:headEnd/>
            <a:tailEnd/>
          </a:ln>
        </p:spPr>
        <p:txBody>
          <a:bodyPr wrap="none" lIns="92075" tIns="46038" rIns="92075" bIns="46038" anchor="ctr">
            <a:spAutoFit/>
          </a:bodyPr>
          <a:lstStyle/>
          <a:p>
            <a:endParaRPr lang="en-US"/>
          </a:p>
        </p:txBody>
      </p:sp>
      <p:sp>
        <p:nvSpPr>
          <p:cNvPr id="781324" name="Line 4"/>
          <p:cNvSpPr>
            <a:spLocks noChangeShapeType="1"/>
          </p:cNvSpPr>
          <p:nvPr/>
        </p:nvSpPr>
        <p:spPr bwMode="auto">
          <a:xfrm>
            <a:off x="2244725" y="3348038"/>
            <a:ext cx="5349875" cy="0"/>
          </a:xfrm>
          <a:prstGeom prst="line">
            <a:avLst/>
          </a:prstGeom>
          <a:noFill/>
          <a:ln w="9525">
            <a:solidFill>
              <a:schemeClr val="accent2"/>
            </a:solidFill>
            <a:round/>
            <a:headEnd/>
            <a:tailEnd/>
          </a:ln>
        </p:spPr>
        <p:txBody>
          <a:bodyPr wrap="none" lIns="92075" tIns="46038" rIns="92075" bIns="46038" anchor="ctr">
            <a:spAutoFit/>
          </a:bodyPr>
          <a:lstStyle/>
          <a:p>
            <a:endParaRPr lang="en-US"/>
          </a:p>
        </p:txBody>
      </p:sp>
      <p:sp>
        <p:nvSpPr>
          <p:cNvPr id="781325" name="Line 5"/>
          <p:cNvSpPr>
            <a:spLocks noChangeShapeType="1"/>
          </p:cNvSpPr>
          <p:nvPr/>
        </p:nvSpPr>
        <p:spPr bwMode="auto">
          <a:xfrm>
            <a:off x="2244725" y="4025900"/>
            <a:ext cx="5349875" cy="0"/>
          </a:xfrm>
          <a:prstGeom prst="line">
            <a:avLst/>
          </a:prstGeom>
          <a:noFill/>
          <a:ln w="9525">
            <a:solidFill>
              <a:schemeClr val="accent2"/>
            </a:solidFill>
            <a:round/>
            <a:headEnd/>
            <a:tailEnd/>
          </a:ln>
        </p:spPr>
        <p:txBody>
          <a:bodyPr wrap="none" lIns="92075" tIns="46038" rIns="92075" bIns="46038" anchor="ctr">
            <a:spAutoFit/>
          </a:bodyPr>
          <a:lstStyle/>
          <a:p>
            <a:endParaRPr lang="en-US"/>
          </a:p>
        </p:txBody>
      </p:sp>
      <p:sp>
        <p:nvSpPr>
          <p:cNvPr id="781329" name="Rectangle 17"/>
          <p:cNvSpPr>
            <a:spLocks noChangeArrowheads="1"/>
          </p:cNvSpPr>
          <p:nvPr/>
        </p:nvSpPr>
        <p:spPr bwMode="auto">
          <a:xfrm>
            <a:off x="889000" y="161925"/>
            <a:ext cx="7581900" cy="404813"/>
          </a:xfrm>
          <a:prstGeom prst="rect">
            <a:avLst/>
          </a:prstGeom>
          <a:noFill/>
          <a:ln w="9525">
            <a:noFill/>
            <a:miter lim="800000"/>
            <a:headEnd/>
            <a:tailEnd/>
          </a:ln>
          <a:effectLst/>
        </p:spPr>
        <p:txBody>
          <a:bodyPr lIns="0" tIns="0" rIns="0" bIns="0"/>
          <a:lstStyle/>
          <a:p>
            <a:pPr algn="l">
              <a:lnSpc>
                <a:spcPct val="100000"/>
              </a:lnSpc>
              <a:spcBef>
                <a:spcPct val="0"/>
              </a:spcBef>
              <a:buClrTx/>
            </a:pPr>
            <a:r>
              <a:rPr lang="en-US" sz="2400"/>
              <a:t>Agenda</a:t>
            </a:r>
          </a:p>
        </p:txBody>
      </p:sp>
      <p:sp>
        <p:nvSpPr>
          <p:cNvPr id="781330" name="Rectangle 10"/>
          <p:cNvSpPr>
            <a:spLocks noChangeArrowheads="1"/>
          </p:cNvSpPr>
          <p:nvPr/>
        </p:nvSpPr>
        <p:spPr bwMode="auto">
          <a:xfrm>
            <a:off x="2016125" y="4360863"/>
            <a:ext cx="184150" cy="312737"/>
          </a:xfrm>
          <a:prstGeom prst="rect">
            <a:avLst/>
          </a:prstGeom>
          <a:solidFill>
            <a:schemeClr val="accent1"/>
          </a:solidFill>
          <a:ln w="9525">
            <a:noFill/>
            <a:miter lim="800000"/>
            <a:headEnd/>
            <a:tailEnd/>
          </a:ln>
        </p:spPr>
        <p:txBody>
          <a:bodyPr wrap="none" lIns="92075" tIns="46038" rIns="92075" bIns="46038" anchor="ctr">
            <a:spAutoFit/>
          </a:bodyPr>
          <a:lstStyle/>
          <a:p>
            <a:endParaRPr lang="en-US" sz="1600">
              <a:solidFill>
                <a:schemeClr val="accent1"/>
              </a:solidFill>
              <a:latin typeface="Arial Narrow" pitchFamily="34" charset="0"/>
              <a:cs typeface="Arial" charset="0"/>
            </a:endParaRPr>
          </a:p>
        </p:txBody>
      </p:sp>
      <p:sp>
        <p:nvSpPr>
          <p:cNvPr id="781331" name="Text Box 14"/>
          <p:cNvSpPr txBox="1">
            <a:spLocks noChangeArrowheads="1"/>
          </p:cNvSpPr>
          <p:nvPr/>
        </p:nvSpPr>
        <p:spPr bwMode="auto">
          <a:xfrm>
            <a:off x="2260600" y="4292600"/>
            <a:ext cx="6527800" cy="420688"/>
          </a:xfrm>
          <a:prstGeom prst="rect">
            <a:avLst/>
          </a:prstGeom>
          <a:noFill/>
          <a:ln w="9525">
            <a:noFill/>
            <a:miter lim="800000"/>
            <a:headEnd/>
            <a:tailEnd/>
          </a:ln>
        </p:spPr>
        <p:txBody>
          <a:bodyPr lIns="92075" tIns="46038" rIns="92075" bIns="46038">
            <a:spAutoFit/>
          </a:bodyPr>
          <a:lstStyle/>
          <a:p>
            <a:pPr algn="l">
              <a:spcBef>
                <a:spcPct val="20000"/>
              </a:spcBef>
            </a:pPr>
            <a:r>
              <a:rPr lang="en-US" sz="2400" b="0" dirty="0">
                <a:cs typeface="Arial" charset="0"/>
              </a:rPr>
              <a:t>Oracle solutions &amp; investments</a:t>
            </a:r>
            <a:endParaRPr lang="en-US" sz="2000" b="0" dirty="0">
              <a:cs typeface="Arial" charset="0"/>
            </a:endParaRPr>
          </a:p>
        </p:txBody>
      </p:sp>
      <p:sp>
        <p:nvSpPr>
          <p:cNvPr id="781332" name="Line 5"/>
          <p:cNvSpPr>
            <a:spLocks noChangeShapeType="1"/>
          </p:cNvSpPr>
          <p:nvPr/>
        </p:nvSpPr>
        <p:spPr bwMode="auto">
          <a:xfrm>
            <a:off x="2270125" y="4660900"/>
            <a:ext cx="5349875" cy="0"/>
          </a:xfrm>
          <a:prstGeom prst="line">
            <a:avLst/>
          </a:prstGeom>
          <a:noFill/>
          <a:ln w="9525">
            <a:solidFill>
              <a:schemeClr val="accent2"/>
            </a:solidFill>
            <a:round/>
            <a:headEnd/>
            <a:tailEnd/>
          </a:ln>
        </p:spPr>
        <p:txBody>
          <a:bodyPr wrap="none" lIns="92075" tIns="46038" rIns="92075" bIns="46038" anchor="ctr">
            <a:spAutoFit/>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4" name="Picture 1026" descr="background1"/>
          <p:cNvPicPr>
            <a:picLocks noChangeAspect="1" noChangeArrowheads="1"/>
          </p:cNvPicPr>
          <p:nvPr/>
        </p:nvPicPr>
        <p:blipFill>
          <a:blip r:embed="rId3" cstate="print"/>
          <a:srcRect/>
          <a:stretch>
            <a:fillRect/>
          </a:stretch>
        </p:blipFill>
        <p:spPr bwMode="auto">
          <a:xfrm>
            <a:off x="4318000" y="3341688"/>
            <a:ext cx="4978400" cy="2247900"/>
          </a:xfrm>
          <a:prstGeom prst="rect">
            <a:avLst/>
          </a:prstGeom>
          <a:noFill/>
        </p:spPr>
      </p:pic>
      <p:pic>
        <p:nvPicPr>
          <p:cNvPr id="1114115" name="Picture 1027" descr="ArrowDown"/>
          <p:cNvPicPr>
            <a:picLocks noChangeAspect="1" noChangeArrowheads="1"/>
          </p:cNvPicPr>
          <p:nvPr/>
        </p:nvPicPr>
        <p:blipFill>
          <a:blip r:embed="rId4" cstate="print"/>
          <a:srcRect/>
          <a:stretch>
            <a:fillRect/>
          </a:stretch>
        </p:blipFill>
        <p:spPr bwMode="auto">
          <a:xfrm>
            <a:off x="5934075" y="2389188"/>
            <a:ext cx="1400175" cy="557212"/>
          </a:xfrm>
          <a:prstGeom prst="rect">
            <a:avLst/>
          </a:prstGeom>
          <a:noFill/>
        </p:spPr>
      </p:pic>
      <p:pic>
        <p:nvPicPr>
          <p:cNvPr id="1114116" name="Picture 1028" descr="background1"/>
          <p:cNvPicPr>
            <a:picLocks noChangeAspect="1" noChangeArrowheads="1"/>
          </p:cNvPicPr>
          <p:nvPr/>
        </p:nvPicPr>
        <p:blipFill>
          <a:blip r:embed="rId3" cstate="print"/>
          <a:srcRect/>
          <a:stretch>
            <a:fillRect/>
          </a:stretch>
        </p:blipFill>
        <p:spPr bwMode="auto">
          <a:xfrm>
            <a:off x="4457700" y="636588"/>
            <a:ext cx="4800600" cy="1719262"/>
          </a:xfrm>
          <a:prstGeom prst="rect">
            <a:avLst/>
          </a:prstGeom>
          <a:noFill/>
        </p:spPr>
      </p:pic>
      <p:sp>
        <p:nvSpPr>
          <p:cNvPr id="1114117" name="Rectangle 1029"/>
          <p:cNvSpPr>
            <a:spLocks noChangeArrowheads="1"/>
          </p:cNvSpPr>
          <p:nvPr/>
        </p:nvSpPr>
        <p:spPr bwMode="auto">
          <a:xfrm>
            <a:off x="185738" y="28575"/>
            <a:ext cx="8472487" cy="587375"/>
          </a:xfrm>
          <a:prstGeom prst="rect">
            <a:avLst/>
          </a:prstGeom>
          <a:noFill/>
          <a:ln w="9525">
            <a:noFill/>
            <a:miter lim="800000"/>
            <a:headEnd/>
            <a:tailEnd/>
          </a:ln>
          <a:effectLst/>
        </p:spPr>
        <p:txBody>
          <a:bodyPr lIns="0" tIns="0" rIns="0" bIns="0" anchor="ctr"/>
          <a:lstStyle/>
          <a:p>
            <a:pPr algn="l" defTabSz="1016000">
              <a:lnSpc>
                <a:spcPct val="100000"/>
              </a:lnSpc>
              <a:spcBef>
                <a:spcPct val="0"/>
              </a:spcBef>
              <a:buClrTx/>
            </a:pPr>
            <a:endParaRPr lang="en-US" sz="1800"/>
          </a:p>
        </p:txBody>
      </p:sp>
      <p:sp>
        <p:nvSpPr>
          <p:cNvPr id="1114118" name="Text Box 1030"/>
          <p:cNvSpPr txBox="1">
            <a:spLocks noChangeArrowheads="1"/>
          </p:cNvSpPr>
          <p:nvPr/>
        </p:nvSpPr>
        <p:spPr bwMode="auto">
          <a:xfrm>
            <a:off x="4575175" y="782638"/>
            <a:ext cx="4464050" cy="1466850"/>
          </a:xfrm>
          <a:prstGeom prst="rect">
            <a:avLst/>
          </a:prstGeom>
          <a:noFill/>
          <a:ln w="9525">
            <a:noFill/>
            <a:miter lim="800000"/>
            <a:headEnd/>
            <a:tailEnd/>
          </a:ln>
          <a:effectLst/>
        </p:spPr>
        <p:txBody>
          <a:bodyPr>
            <a:spAutoFit/>
          </a:bodyPr>
          <a:lstStyle/>
          <a:p>
            <a:pPr eaLnBrk="0" hangingPunct="0">
              <a:spcBef>
                <a:spcPct val="70000"/>
              </a:spcBef>
              <a:buClrTx/>
            </a:pPr>
            <a:r>
              <a:rPr lang="en-US" sz="1800" b="0"/>
              <a:t>Ever proliferating </a:t>
            </a:r>
            <a:r>
              <a:rPr lang="en-US" sz="1800"/>
              <a:t>islands of information</a:t>
            </a:r>
          </a:p>
          <a:p>
            <a:pPr eaLnBrk="0" hangingPunct="0">
              <a:spcBef>
                <a:spcPct val="70000"/>
              </a:spcBef>
              <a:buClrTx/>
            </a:pPr>
            <a:r>
              <a:rPr lang="en-US" sz="1800" b="0"/>
              <a:t>…in disparate applications covering multiple channels, divisions &amp; functions</a:t>
            </a:r>
          </a:p>
          <a:p>
            <a:pPr eaLnBrk="0" hangingPunct="0">
              <a:spcBef>
                <a:spcPct val="70000"/>
              </a:spcBef>
              <a:buClrTx/>
            </a:pPr>
            <a:r>
              <a:rPr lang="en-US" sz="1800" b="0"/>
              <a:t>…</a:t>
            </a:r>
            <a:r>
              <a:rPr lang="en-US" sz="1800"/>
              <a:t>duplicated, incomplete, inaccurate</a:t>
            </a:r>
            <a:r>
              <a:rPr lang="en-US" sz="1800" b="0"/>
              <a:t>, </a:t>
            </a:r>
          </a:p>
        </p:txBody>
      </p:sp>
      <p:sp>
        <p:nvSpPr>
          <p:cNvPr id="1114119" name="Text Box 1031"/>
          <p:cNvSpPr txBox="1">
            <a:spLocks noChangeArrowheads="1"/>
          </p:cNvSpPr>
          <p:nvPr/>
        </p:nvSpPr>
        <p:spPr bwMode="auto">
          <a:xfrm>
            <a:off x="4633913" y="3652838"/>
            <a:ext cx="4448175" cy="1685925"/>
          </a:xfrm>
          <a:prstGeom prst="rect">
            <a:avLst/>
          </a:prstGeom>
          <a:noFill/>
          <a:ln w="9525">
            <a:noFill/>
            <a:miter lim="800000"/>
            <a:headEnd/>
            <a:tailEnd/>
          </a:ln>
          <a:effectLst/>
        </p:spPr>
        <p:txBody>
          <a:bodyPr>
            <a:spAutoFit/>
          </a:bodyPr>
          <a:lstStyle/>
          <a:p>
            <a:pPr algn="l" eaLnBrk="0" hangingPunct="0">
              <a:lnSpc>
                <a:spcPct val="100000"/>
              </a:lnSpc>
              <a:spcBef>
                <a:spcPct val="60000"/>
              </a:spcBef>
              <a:buFont typeface="Wingdings" pitchFamily="2" charset="2"/>
              <a:buChar char="Ø"/>
            </a:pPr>
            <a:r>
              <a:rPr lang="en-US" sz="1800" b="0"/>
              <a:t> Operational inefficiencies</a:t>
            </a:r>
          </a:p>
          <a:p>
            <a:pPr algn="l" eaLnBrk="0" hangingPunct="0">
              <a:lnSpc>
                <a:spcPct val="100000"/>
              </a:lnSpc>
              <a:spcBef>
                <a:spcPct val="60000"/>
              </a:spcBef>
              <a:buFont typeface="Wingdings" pitchFamily="2" charset="2"/>
              <a:buChar char="Ø"/>
            </a:pPr>
            <a:r>
              <a:rPr lang="en-US" sz="1800" b="0"/>
              <a:t> Questionable Analytics</a:t>
            </a:r>
          </a:p>
          <a:p>
            <a:pPr algn="l" eaLnBrk="0" hangingPunct="0">
              <a:lnSpc>
                <a:spcPct val="100000"/>
              </a:lnSpc>
              <a:spcBef>
                <a:spcPct val="60000"/>
              </a:spcBef>
              <a:buFont typeface="Wingdings" pitchFamily="2" charset="2"/>
              <a:buChar char="Ø"/>
            </a:pPr>
            <a:r>
              <a:rPr lang="en-US" sz="1800" b="0"/>
              <a:t> Error prone integration</a:t>
            </a:r>
          </a:p>
          <a:p>
            <a:pPr algn="l" eaLnBrk="0" hangingPunct="0">
              <a:lnSpc>
                <a:spcPct val="100000"/>
              </a:lnSpc>
              <a:spcBef>
                <a:spcPct val="60000"/>
              </a:spcBef>
              <a:buFont typeface="Wingdings" pitchFamily="2" charset="2"/>
              <a:buChar char="Ø"/>
            </a:pPr>
            <a:r>
              <a:rPr lang="en-US" sz="1800" b="0"/>
              <a:t> Slow enterprise agility and innovation</a:t>
            </a:r>
          </a:p>
        </p:txBody>
      </p:sp>
      <p:sp>
        <p:nvSpPr>
          <p:cNvPr id="1114120" name="Rectangle 1032"/>
          <p:cNvSpPr>
            <a:spLocks noGrp="1" noChangeArrowheads="1"/>
          </p:cNvSpPr>
          <p:nvPr>
            <p:ph type="title"/>
          </p:nvPr>
        </p:nvSpPr>
        <p:spPr>
          <a:xfrm>
            <a:off x="776288" y="123825"/>
            <a:ext cx="8570912" cy="523875"/>
          </a:xfrm>
          <a:noFill/>
          <a:ln/>
        </p:spPr>
        <p:txBody>
          <a:bodyPr/>
          <a:lstStyle/>
          <a:p>
            <a:r>
              <a:rPr lang="en-US" sz="2400"/>
              <a:t>Fragmented data in typical enterprise topology</a:t>
            </a:r>
          </a:p>
        </p:txBody>
      </p:sp>
      <p:pic>
        <p:nvPicPr>
          <p:cNvPr id="1114121" name="Picture 1033" descr="1"/>
          <p:cNvPicPr>
            <a:picLocks noChangeAspect="1" noChangeArrowheads="1"/>
          </p:cNvPicPr>
          <p:nvPr/>
        </p:nvPicPr>
        <p:blipFill>
          <a:blip r:embed="rId5" cstate="print"/>
          <a:srcRect t="46063" r="32292"/>
          <a:stretch>
            <a:fillRect/>
          </a:stretch>
        </p:blipFill>
        <p:spPr bwMode="auto">
          <a:xfrm>
            <a:off x="2205038" y="1300163"/>
            <a:ext cx="879475" cy="669925"/>
          </a:xfrm>
          <a:prstGeom prst="rect">
            <a:avLst/>
          </a:prstGeom>
          <a:noFill/>
        </p:spPr>
      </p:pic>
      <p:pic>
        <p:nvPicPr>
          <p:cNvPr id="1114122" name="Picture 1034" descr="4"/>
          <p:cNvPicPr>
            <a:picLocks noChangeAspect="1" noChangeArrowheads="1"/>
          </p:cNvPicPr>
          <p:nvPr/>
        </p:nvPicPr>
        <p:blipFill>
          <a:blip r:embed="rId6" cstate="print"/>
          <a:srcRect l="27431" r="3125" b="46335"/>
          <a:stretch>
            <a:fillRect/>
          </a:stretch>
        </p:blipFill>
        <p:spPr bwMode="auto">
          <a:xfrm>
            <a:off x="3100388" y="1233488"/>
            <a:ext cx="900112" cy="668337"/>
          </a:xfrm>
          <a:prstGeom prst="rect">
            <a:avLst/>
          </a:prstGeom>
          <a:noFill/>
        </p:spPr>
      </p:pic>
      <p:pic>
        <p:nvPicPr>
          <p:cNvPr id="1114123" name="Picture 1035" descr="4"/>
          <p:cNvPicPr>
            <a:picLocks noChangeAspect="1" noChangeArrowheads="1"/>
          </p:cNvPicPr>
          <p:nvPr/>
        </p:nvPicPr>
        <p:blipFill>
          <a:blip r:embed="rId6" cstate="print"/>
          <a:srcRect l="27431" r="3125" b="46335"/>
          <a:stretch>
            <a:fillRect/>
          </a:stretch>
        </p:blipFill>
        <p:spPr bwMode="auto">
          <a:xfrm>
            <a:off x="3319463" y="1446213"/>
            <a:ext cx="900112" cy="665162"/>
          </a:xfrm>
          <a:prstGeom prst="rect">
            <a:avLst/>
          </a:prstGeom>
          <a:noFill/>
        </p:spPr>
      </p:pic>
      <p:pic>
        <p:nvPicPr>
          <p:cNvPr id="1114124" name="Picture 1036" descr="4"/>
          <p:cNvPicPr>
            <a:picLocks noChangeAspect="1" noChangeArrowheads="1"/>
          </p:cNvPicPr>
          <p:nvPr/>
        </p:nvPicPr>
        <p:blipFill>
          <a:blip r:embed="rId6" cstate="print"/>
          <a:srcRect l="27431" r="3125" b="46335"/>
          <a:stretch>
            <a:fillRect/>
          </a:stretch>
        </p:blipFill>
        <p:spPr bwMode="auto">
          <a:xfrm>
            <a:off x="3568700" y="1230313"/>
            <a:ext cx="900113" cy="665162"/>
          </a:xfrm>
          <a:prstGeom prst="rect">
            <a:avLst/>
          </a:prstGeom>
          <a:noFill/>
        </p:spPr>
      </p:pic>
      <p:pic>
        <p:nvPicPr>
          <p:cNvPr id="1114125" name="Picture 1037" descr="4"/>
          <p:cNvPicPr>
            <a:picLocks noChangeAspect="1" noChangeArrowheads="1"/>
          </p:cNvPicPr>
          <p:nvPr/>
        </p:nvPicPr>
        <p:blipFill>
          <a:blip r:embed="rId6" cstate="print"/>
          <a:srcRect l="27431" r="3125" b="46335"/>
          <a:stretch>
            <a:fillRect/>
          </a:stretch>
        </p:blipFill>
        <p:spPr bwMode="auto">
          <a:xfrm>
            <a:off x="-58738" y="1295400"/>
            <a:ext cx="900113" cy="668338"/>
          </a:xfrm>
          <a:prstGeom prst="rect">
            <a:avLst/>
          </a:prstGeom>
          <a:noFill/>
        </p:spPr>
      </p:pic>
      <p:pic>
        <p:nvPicPr>
          <p:cNvPr id="1114126" name="Picture 1038" descr="2"/>
          <p:cNvPicPr>
            <a:picLocks noChangeAspect="1" noChangeArrowheads="1"/>
          </p:cNvPicPr>
          <p:nvPr/>
        </p:nvPicPr>
        <p:blipFill>
          <a:blip r:embed="rId7" cstate="print"/>
          <a:srcRect l="42708" t="28688" r="3125" b="2534"/>
          <a:stretch>
            <a:fillRect/>
          </a:stretch>
        </p:blipFill>
        <p:spPr bwMode="auto">
          <a:xfrm>
            <a:off x="985838" y="1208088"/>
            <a:ext cx="655637" cy="795337"/>
          </a:xfrm>
          <a:prstGeom prst="rect">
            <a:avLst/>
          </a:prstGeom>
          <a:noFill/>
        </p:spPr>
      </p:pic>
      <p:grpSp>
        <p:nvGrpSpPr>
          <p:cNvPr id="1114127" name="Group 1039"/>
          <p:cNvGrpSpPr>
            <a:grpSpLocks/>
          </p:cNvGrpSpPr>
          <p:nvPr/>
        </p:nvGrpSpPr>
        <p:grpSpPr bwMode="auto">
          <a:xfrm>
            <a:off x="15875" y="2074863"/>
            <a:ext cx="3930650" cy="777875"/>
            <a:chOff x="93" y="614"/>
            <a:chExt cx="2783" cy="551"/>
          </a:xfrm>
        </p:grpSpPr>
        <p:grpSp>
          <p:nvGrpSpPr>
            <p:cNvPr id="1114128" name="Group 1040"/>
            <p:cNvGrpSpPr>
              <a:grpSpLocks/>
            </p:cNvGrpSpPr>
            <p:nvPr/>
          </p:nvGrpSpPr>
          <p:grpSpPr bwMode="auto">
            <a:xfrm>
              <a:off x="1222" y="614"/>
              <a:ext cx="525" cy="536"/>
              <a:chOff x="1238" y="664"/>
              <a:chExt cx="525" cy="536"/>
            </a:xfrm>
          </p:grpSpPr>
          <p:pic>
            <p:nvPicPr>
              <p:cNvPr id="1114129" name="Picture 1041" descr="round Base"/>
              <p:cNvPicPr>
                <a:picLocks noChangeAspect="1" noChangeArrowheads="1"/>
              </p:cNvPicPr>
              <p:nvPr/>
            </p:nvPicPr>
            <p:blipFill>
              <a:blip r:embed="rId8" cstate="print"/>
              <a:srcRect/>
              <a:stretch>
                <a:fillRect/>
              </a:stretch>
            </p:blipFill>
            <p:spPr bwMode="auto">
              <a:xfrm>
                <a:off x="1238" y="854"/>
                <a:ext cx="525" cy="346"/>
              </a:xfrm>
              <a:prstGeom prst="rect">
                <a:avLst/>
              </a:prstGeom>
              <a:noFill/>
            </p:spPr>
          </p:pic>
          <p:sp>
            <p:nvSpPr>
              <p:cNvPr id="1114130" name="Oval 1042"/>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31" name="Rectangle 1043"/>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4132" name="Oval 1044"/>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33" name="Text Box 1045"/>
              <p:cNvSpPr txBox="1">
                <a:spLocks noChangeArrowheads="1"/>
              </p:cNvSpPr>
              <p:nvPr/>
            </p:nvSpPr>
            <p:spPr bwMode="auto">
              <a:xfrm>
                <a:off x="1372" y="842"/>
                <a:ext cx="256" cy="232"/>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Web </a:t>
                </a:r>
                <a:br>
                  <a:rPr lang="en-US"/>
                </a:br>
                <a:r>
                  <a:rPr lang="en-US"/>
                  <a:t>site</a:t>
                </a:r>
                <a:endParaRPr lang="en-US">
                  <a:latin typeface="Times" pitchFamily="18" charset="0"/>
                </a:endParaRPr>
              </a:p>
            </p:txBody>
          </p:sp>
        </p:grpSp>
        <p:grpSp>
          <p:nvGrpSpPr>
            <p:cNvPr id="1114134" name="Group 1046"/>
            <p:cNvGrpSpPr>
              <a:grpSpLocks/>
            </p:cNvGrpSpPr>
            <p:nvPr/>
          </p:nvGrpSpPr>
          <p:grpSpPr bwMode="auto">
            <a:xfrm>
              <a:off x="693" y="614"/>
              <a:ext cx="453" cy="551"/>
              <a:chOff x="705" y="664"/>
              <a:chExt cx="453" cy="551"/>
            </a:xfrm>
          </p:grpSpPr>
          <p:pic>
            <p:nvPicPr>
              <p:cNvPr id="1114135" name="Picture 1047" descr="round Base"/>
              <p:cNvPicPr>
                <a:picLocks noChangeAspect="1" noChangeArrowheads="1"/>
              </p:cNvPicPr>
              <p:nvPr/>
            </p:nvPicPr>
            <p:blipFill>
              <a:blip r:embed="rId9" cstate="print"/>
              <a:srcRect/>
              <a:stretch>
                <a:fillRect/>
              </a:stretch>
            </p:blipFill>
            <p:spPr bwMode="auto">
              <a:xfrm>
                <a:off x="705" y="869"/>
                <a:ext cx="453" cy="346"/>
              </a:xfrm>
              <a:prstGeom prst="rect">
                <a:avLst/>
              </a:prstGeom>
              <a:noFill/>
            </p:spPr>
          </p:pic>
          <p:sp>
            <p:nvSpPr>
              <p:cNvPr id="1114136" name="Oval 1048"/>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37" name="Rectangle 1049"/>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4138" name="Oval 1050"/>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39" name="Text Box 1051"/>
              <p:cNvSpPr txBox="1">
                <a:spLocks noChangeArrowheads="1"/>
              </p:cNvSpPr>
              <p:nvPr/>
            </p:nvSpPr>
            <p:spPr bwMode="auto">
              <a:xfrm>
                <a:off x="760" y="836"/>
                <a:ext cx="340" cy="259"/>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Center</a:t>
                </a:r>
                <a:endParaRPr lang="en-US">
                  <a:solidFill>
                    <a:schemeClr val="bg1"/>
                  </a:solidFill>
                  <a:latin typeface="Times" pitchFamily="18" charset="0"/>
                </a:endParaRPr>
              </a:p>
            </p:txBody>
          </p:sp>
        </p:grpSp>
        <p:grpSp>
          <p:nvGrpSpPr>
            <p:cNvPr id="1114140" name="Group 1052"/>
            <p:cNvGrpSpPr>
              <a:grpSpLocks/>
            </p:cNvGrpSpPr>
            <p:nvPr/>
          </p:nvGrpSpPr>
          <p:grpSpPr bwMode="auto">
            <a:xfrm>
              <a:off x="93" y="614"/>
              <a:ext cx="525" cy="536"/>
              <a:chOff x="1238" y="664"/>
              <a:chExt cx="525" cy="536"/>
            </a:xfrm>
          </p:grpSpPr>
          <p:pic>
            <p:nvPicPr>
              <p:cNvPr id="1114141" name="Picture 1053" descr="round Base"/>
              <p:cNvPicPr>
                <a:picLocks noChangeAspect="1" noChangeArrowheads="1"/>
              </p:cNvPicPr>
              <p:nvPr/>
            </p:nvPicPr>
            <p:blipFill>
              <a:blip r:embed="rId8" cstate="print"/>
              <a:srcRect/>
              <a:stretch>
                <a:fillRect/>
              </a:stretch>
            </p:blipFill>
            <p:spPr bwMode="auto">
              <a:xfrm>
                <a:off x="1238" y="854"/>
                <a:ext cx="525" cy="346"/>
              </a:xfrm>
              <a:prstGeom prst="rect">
                <a:avLst/>
              </a:prstGeom>
              <a:noFill/>
            </p:spPr>
          </p:pic>
          <p:sp>
            <p:nvSpPr>
              <p:cNvPr id="1114142" name="Oval 1054"/>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43" name="Rectangle 1055"/>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4144" name="Oval 1056"/>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45" name="Text Box 1057"/>
              <p:cNvSpPr txBox="1">
                <a:spLocks noChangeArrowheads="1"/>
              </p:cNvSpPr>
              <p:nvPr/>
            </p:nvSpPr>
            <p:spPr bwMode="auto">
              <a:xfrm>
                <a:off x="1396" y="902"/>
                <a:ext cx="214" cy="115"/>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SFA</a:t>
                </a:r>
                <a:endParaRPr lang="en-US">
                  <a:latin typeface="Times" pitchFamily="18" charset="0"/>
                </a:endParaRPr>
              </a:p>
            </p:txBody>
          </p:sp>
        </p:grpSp>
        <p:grpSp>
          <p:nvGrpSpPr>
            <p:cNvPr id="1114146" name="Group 1058"/>
            <p:cNvGrpSpPr>
              <a:grpSpLocks/>
            </p:cNvGrpSpPr>
            <p:nvPr/>
          </p:nvGrpSpPr>
          <p:grpSpPr bwMode="auto">
            <a:xfrm>
              <a:off x="2351" y="614"/>
              <a:ext cx="525" cy="536"/>
              <a:chOff x="1238" y="664"/>
              <a:chExt cx="525" cy="536"/>
            </a:xfrm>
          </p:grpSpPr>
          <p:pic>
            <p:nvPicPr>
              <p:cNvPr id="1114147" name="Picture 1059" descr="round Base"/>
              <p:cNvPicPr>
                <a:picLocks noChangeAspect="1" noChangeArrowheads="1"/>
              </p:cNvPicPr>
              <p:nvPr/>
            </p:nvPicPr>
            <p:blipFill>
              <a:blip r:embed="rId8" cstate="print"/>
              <a:srcRect/>
              <a:stretch>
                <a:fillRect/>
              </a:stretch>
            </p:blipFill>
            <p:spPr bwMode="auto">
              <a:xfrm>
                <a:off x="1238" y="854"/>
                <a:ext cx="525" cy="346"/>
              </a:xfrm>
              <a:prstGeom prst="rect">
                <a:avLst/>
              </a:prstGeom>
              <a:noFill/>
            </p:spPr>
          </p:pic>
          <p:sp>
            <p:nvSpPr>
              <p:cNvPr id="1114148" name="Oval 1060"/>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49" name="Rectangle 1061"/>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4150" name="Oval 1062"/>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51" name="Text Box 1063"/>
              <p:cNvSpPr txBox="1">
                <a:spLocks noChangeArrowheads="1"/>
              </p:cNvSpPr>
              <p:nvPr/>
            </p:nvSpPr>
            <p:spPr bwMode="auto">
              <a:xfrm>
                <a:off x="1314" y="901"/>
                <a:ext cx="375" cy="117"/>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Partner</a:t>
                </a:r>
                <a:endParaRPr lang="en-US">
                  <a:latin typeface="Times" pitchFamily="18" charset="0"/>
                </a:endParaRPr>
              </a:p>
            </p:txBody>
          </p:sp>
        </p:grpSp>
        <p:grpSp>
          <p:nvGrpSpPr>
            <p:cNvPr id="1114152" name="Group 1064"/>
            <p:cNvGrpSpPr>
              <a:grpSpLocks/>
            </p:cNvGrpSpPr>
            <p:nvPr/>
          </p:nvGrpSpPr>
          <p:grpSpPr bwMode="auto">
            <a:xfrm>
              <a:off x="1822" y="614"/>
              <a:ext cx="453" cy="551"/>
              <a:chOff x="705" y="664"/>
              <a:chExt cx="453" cy="551"/>
            </a:xfrm>
          </p:grpSpPr>
          <p:pic>
            <p:nvPicPr>
              <p:cNvPr id="1114153" name="Picture 1065" descr="round Base"/>
              <p:cNvPicPr>
                <a:picLocks noChangeAspect="1" noChangeArrowheads="1"/>
              </p:cNvPicPr>
              <p:nvPr/>
            </p:nvPicPr>
            <p:blipFill>
              <a:blip r:embed="rId9" cstate="print"/>
              <a:srcRect/>
              <a:stretch>
                <a:fillRect/>
              </a:stretch>
            </p:blipFill>
            <p:spPr bwMode="auto">
              <a:xfrm>
                <a:off x="705" y="869"/>
                <a:ext cx="453" cy="346"/>
              </a:xfrm>
              <a:prstGeom prst="rect">
                <a:avLst/>
              </a:prstGeom>
              <a:noFill/>
            </p:spPr>
          </p:pic>
          <p:sp>
            <p:nvSpPr>
              <p:cNvPr id="1114154" name="Oval 1066"/>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55" name="Rectangle 1067"/>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4156" name="Oval 1068"/>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57" name="Text Box 1069"/>
              <p:cNvSpPr txBox="1">
                <a:spLocks noChangeArrowheads="1"/>
              </p:cNvSpPr>
              <p:nvPr/>
            </p:nvSpPr>
            <p:spPr bwMode="auto">
              <a:xfrm>
                <a:off x="755" y="836"/>
                <a:ext cx="355" cy="259"/>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Fusion</a:t>
                </a:r>
              </a:p>
              <a:p>
                <a:pPr eaLnBrk="0" hangingPunct="0">
                  <a:lnSpc>
                    <a:spcPct val="100000"/>
                  </a:lnSpc>
                  <a:spcBef>
                    <a:spcPct val="0"/>
                  </a:spcBef>
                  <a:buClrTx/>
                </a:pPr>
                <a:r>
                  <a:rPr lang="en-US">
                    <a:solidFill>
                      <a:schemeClr val="bg1"/>
                    </a:solidFill>
                  </a:rPr>
                  <a:t>App</a:t>
                </a:r>
                <a:endParaRPr lang="en-US">
                  <a:solidFill>
                    <a:schemeClr val="bg1"/>
                  </a:solidFill>
                  <a:latin typeface="Times" pitchFamily="18" charset="0"/>
                </a:endParaRPr>
              </a:p>
            </p:txBody>
          </p:sp>
        </p:grpSp>
      </p:grpSp>
      <p:pic>
        <p:nvPicPr>
          <p:cNvPr id="1114158" name="Picture 1070" descr="2"/>
          <p:cNvPicPr>
            <a:picLocks noChangeAspect="1" noChangeArrowheads="1"/>
          </p:cNvPicPr>
          <p:nvPr/>
        </p:nvPicPr>
        <p:blipFill>
          <a:blip r:embed="rId7" cstate="print"/>
          <a:srcRect l="42708" t="28688" r="3125" b="2534"/>
          <a:stretch>
            <a:fillRect/>
          </a:stretch>
        </p:blipFill>
        <p:spPr bwMode="auto">
          <a:xfrm>
            <a:off x="2773363" y="5456238"/>
            <a:ext cx="677862" cy="687387"/>
          </a:xfrm>
          <a:prstGeom prst="rect">
            <a:avLst/>
          </a:prstGeom>
          <a:noFill/>
        </p:spPr>
      </p:pic>
      <p:pic>
        <p:nvPicPr>
          <p:cNvPr id="1114159" name="Picture 1071" descr="4"/>
          <p:cNvPicPr>
            <a:picLocks noChangeAspect="1" noChangeArrowheads="1"/>
          </p:cNvPicPr>
          <p:nvPr/>
        </p:nvPicPr>
        <p:blipFill>
          <a:blip r:embed="rId6" cstate="print"/>
          <a:srcRect l="27431" r="3125" b="46335"/>
          <a:stretch>
            <a:fillRect/>
          </a:stretch>
        </p:blipFill>
        <p:spPr bwMode="auto">
          <a:xfrm>
            <a:off x="1549400" y="5524500"/>
            <a:ext cx="868363" cy="644525"/>
          </a:xfrm>
          <a:prstGeom prst="rect">
            <a:avLst/>
          </a:prstGeom>
          <a:noFill/>
        </p:spPr>
      </p:pic>
      <p:pic>
        <p:nvPicPr>
          <p:cNvPr id="1114160" name="Picture 1072" descr="1"/>
          <p:cNvPicPr>
            <a:picLocks noChangeAspect="1" noChangeArrowheads="1"/>
          </p:cNvPicPr>
          <p:nvPr/>
        </p:nvPicPr>
        <p:blipFill>
          <a:blip r:embed="rId5" cstate="print"/>
          <a:srcRect t="46063" r="32292"/>
          <a:stretch>
            <a:fillRect/>
          </a:stretch>
        </p:blipFill>
        <p:spPr bwMode="auto">
          <a:xfrm>
            <a:off x="239713" y="5522913"/>
            <a:ext cx="846137" cy="647700"/>
          </a:xfrm>
          <a:prstGeom prst="rect">
            <a:avLst/>
          </a:prstGeom>
          <a:noFill/>
        </p:spPr>
      </p:pic>
      <p:grpSp>
        <p:nvGrpSpPr>
          <p:cNvPr id="1114161" name="Group 1073"/>
          <p:cNvGrpSpPr>
            <a:grpSpLocks/>
          </p:cNvGrpSpPr>
          <p:nvPr/>
        </p:nvGrpSpPr>
        <p:grpSpPr bwMode="auto">
          <a:xfrm>
            <a:off x="44450" y="4865688"/>
            <a:ext cx="3902075" cy="803275"/>
            <a:chOff x="93" y="3144"/>
            <a:chExt cx="2674" cy="551"/>
          </a:xfrm>
        </p:grpSpPr>
        <p:grpSp>
          <p:nvGrpSpPr>
            <p:cNvPr id="1114162" name="Group 1074"/>
            <p:cNvGrpSpPr>
              <a:grpSpLocks/>
            </p:cNvGrpSpPr>
            <p:nvPr/>
          </p:nvGrpSpPr>
          <p:grpSpPr bwMode="auto">
            <a:xfrm>
              <a:off x="1722" y="3151"/>
              <a:ext cx="525" cy="536"/>
              <a:chOff x="1238" y="664"/>
              <a:chExt cx="525" cy="536"/>
            </a:xfrm>
          </p:grpSpPr>
          <p:pic>
            <p:nvPicPr>
              <p:cNvPr id="1114163" name="Picture 1075" descr="round Base"/>
              <p:cNvPicPr>
                <a:picLocks noChangeAspect="1" noChangeArrowheads="1"/>
              </p:cNvPicPr>
              <p:nvPr/>
            </p:nvPicPr>
            <p:blipFill>
              <a:blip r:embed="rId10" cstate="print"/>
              <a:srcRect/>
              <a:stretch>
                <a:fillRect/>
              </a:stretch>
            </p:blipFill>
            <p:spPr bwMode="auto">
              <a:xfrm>
                <a:off x="1238" y="854"/>
                <a:ext cx="525" cy="346"/>
              </a:xfrm>
              <a:prstGeom prst="rect">
                <a:avLst/>
              </a:prstGeom>
              <a:noFill/>
            </p:spPr>
          </p:pic>
          <p:sp>
            <p:nvSpPr>
              <p:cNvPr id="1114164" name="Oval 1076"/>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65" name="Rectangle 1077"/>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4166" name="Oval 1078"/>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67" name="Text Box 1079"/>
              <p:cNvSpPr txBox="1">
                <a:spLocks noChangeArrowheads="1"/>
              </p:cNvSpPr>
              <p:nvPr/>
            </p:nvSpPr>
            <p:spPr bwMode="auto">
              <a:xfrm>
                <a:off x="1332" y="844"/>
                <a:ext cx="344" cy="227"/>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Fusion</a:t>
                </a:r>
              </a:p>
              <a:p>
                <a:pPr eaLnBrk="0" hangingPunct="0">
                  <a:spcBef>
                    <a:spcPct val="0"/>
                  </a:spcBef>
                  <a:buClrTx/>
                </a:pPr>
                <a:r>
                  <a:rPr lang="en-US"/>
                  <a:t>App</a:t>
                </a:r>
                <a:endParaRPr lang="en-US">
                  <a:latin typeface="Times" pitchFamily="18" charset="0"/>
                </a:endParaRPr>
              </a:p>
            </p:txBody>
          </p:sp>
        </p:grpSp>
        <p:grpSp>
          <p:nvGrpSpPr>
            <p:cNvPr id="1114168" name="Group 1080"/>
            <p:cNvGrpSpPr>
              <a:grpSpLocks/>
            </p:cNvGrpSpPr>
            <p:nvPr/>
          </p:nvGrpSpPr>
          <p:grpSpPr bwMode="auto">
            <a:xfrm>
              <a:off x="1203" y="3144"/>
              <a:ext cx="453" cy="551"/>
              <a:chOff x="705" y="664"/>
              <a:chExt cx="453" cy="551"/>
            </a:xfrm>
          </p:grpSpPr>
          <p:pic>
            <p:nvPicPr>
              <p:cNvPr id="1114169" name="Picture 1081" descr="round Base"/>
              <p:cNvPicPr>
                <a:picLocks noChangeAspect="1" noChangeArrowheads="1"/>
              </p:cNvPicPr>
              <p:nvPr/>
            </p:nvPicPr>
            <p:blipFill>
              <a:blip r:embed="rId11" cstate="print"/>
              <a:srcRect/>
              <a:stretch>
                <a:fillRect/>
              </a:stretch>
            </p:blipFill>
            <p:spPr bwMode="auto">
              <a:xfrm>
                <a:off x="705" y="869"/>
                <a:ext cx="453" cy="346"/>
              </a:xfrm>
              <a:prstGeom prst="rect">
                <a:avLst/>
              </a:prstGeom>
              <a:noFill/>
            </p:spPr>
          </p:pic>
          <p:sp>
            <p:nvSpPr>
              <p:cNvPr id="1114170" name="Oval 1082"/>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71" name="Rectangle 1083"/>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4172" name="Oval 1084"/>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73" name="Text Box 1085"/>
              <p:cNvSpPr txBox="1">
                <a:spLocks noChangeArrowheads="1"/>
              </p:cNvSpPr>
              <p:nvPr/>
            </p:nvSpPr>
            <p:spPr bwMode="auto">
              <a:xfrm>
                <a:off x="816" y="840"/>
                <a:ext cx="231" cy="251"/>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SCM</a:t>
                </a:r>
                <a:endParaRPr lang="en-US">
                  <a:solidFill>
                    <a:schemeClr val="bg1"/>
                  </a:solidFill>
                  <a:latin typeface="Times" pitchFamily="18" charset="0"/>
                </a:endParaRPr>
              </a:p>
            </p:txBody>
          </p:sp>
        </p:grpSp>
        <p:grpSp>
          <p:nvGrpSpPr>
            <p:cNvPr id="1114174" name="Group 1086"/>
            <p:cNvGrpSpPr>
              <a:grpSpLocks/>
            </p:cNvGrpSpPr>
            <p:nvPr/>
          </p:nvGrpSpPr>
          <p:grpSpPr bwMode="auto">
            <a:xfrm>
              <a:off x="612" y="3151"/>
              <a:ext cx="525" cy="536"/>
              <a:chOff x="1238" y="664"/>
              <a:chExt cx="525" cy="536"/>
            </a:xfrm>
          </p:grpSpPr>
          <p:pic>
            <p:nvPicPr>
              <p:cNvPr id="1114175" name="Picture 1087" descr="round Base"/>
              <p:cNvPicPr>
                <a:picLocks noChangeAspect="1" noChangeArrowheads="1"/>
              </p:cNvPicPr>
              <p:nvPr/>
            </p:nvPicPr>
            <p:blipFill>
              <a:blip r:embed="rId10" cstate="print"/>
              <a:srcRect/>
              <a:stretch>
                <a:fillRect/>
              </a:stretch>
            </p:blipFill>
            <p:spPr bwMode="auto">
              <a:xfrm>
                <a:off x="1238" y="854"/>
                <a:ext cx="525" cy="346"/>
              </a:xfrm>
              <a:prstGeom prst="rect">
                <a:avLst/>
              </a:prstGeom>
              <a:noFill/>
            </p:spPr>
          </p:pic>
          <p:sp>
            <p:nvSpPr>
              <p:cNvPr id="1114176" name="Oval 1088"/>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77" name="Rectangle 1089"/>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4178" name="Oval 1090"/>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4179" name="Text Box 1091"/>
              <p:cNvSpPr txBox="1">
                <a:spLocks noChangeArrowheads="1"/>
              </p:cNvSpPr>
              <p:nvPr/>
            </p:nvSpPr>
            <p:spPr bwMode="auto">
              <a:xfrm>
                <a:off x="1368" y="903"/>
                <a:ext cx="272" cy="113"/>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ERP2</a:t>
                </a:r>
                <a:endParaRPr lang="en-US">
                  <a:latin typeface="Times" pitchFamily="18" charset="0"/>
                </a:endParaRPr>
              </a:p>
            </p:txBody>
          </p:sp>
        </p:grpSp>
        <p:grpSp>
          <p:nvGrpSpPr>
            <p:cNvPr id="1114180" name="Group 1092"/>
            <p:cNvGrpSpPr>
              <a:grpSpLocks/>
            </p:cNvGrpSpPr>
            <p:nvPr/>
          </p:nvGrpSpPr>
          <p:grpSpPr bwMode="auto">
            <a:xfrm>
              <a:off x="2314" y="3144"/>
              <a:ext cx="453" cy="551"/>
              <a:chOff x="705" y="664"/>
              <a:chExt cx="453" cy="551"/>
            </a:xfrm>
          </p:grpSpPr>
          <p:pic>
            <p:nvPicPr>
              <p:cNvPr id="1114181" name="Picture 1093" descr="round Base"/>
              <p:cNvPicPr>
                <a:picLocks noChangeAspect="1" noChangeArrowheads="1"/>
              </p:cNvPicPr>
              <p:nvPr/>
            </p:nvPicPr>
            <p:blipFill>
              <a:blip r:embed="rId11" cstate="print"/>
              <a:srcRect/>
              <a:stretch>
                <a:fillRect/>
              </a:stretch>
            </p:blipFill>
            <p:spPr bwMode="auto">
              <a:xfrm>
                <a:off x="705" y="869"/>
                <a:ext cx="453" cy="346"/>
              </a:xfrm>
              <a:prstGeom prst="rect">
                <a:avLst/>
              </a:prstGeom>
              <a:noFill/>
            </p:spPr>
          </p:pic>
          <p:sp>
            <p:nvSpPr>
              <p:cNvPr id="1114182" name="Oval 1094"/>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83" name="Rectangle 1095"/>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4184" name="Oval 1096"/>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85" name="Text Box 1097"/>
              <p:cNvSpPr txBox="1">
                <a:spLocks noChangeArrowheads="1"/>
              </p:cNvSpPr>
              <p:nvPr/>
            </p:nvSpPr>
            <p:spPr bwMode="auto">
              <a:xfrm>
                <a:off x="758" y="900"/>
                <a:ext cx="359" cy="126"/>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Legacy</a:t>
                </a:r>
                <a:endParaRPr lang="en-US">
                  <a:solidFill>
                    <a:schemeClr val="bg1"/>
                  </a:solidFill>
                  <a:latin typeface="Times" pitchFamily="18" charset="0"/>
                </a:endParaRPr>
              </a:p>
            </p:txBody>
          </p:sp>
        </p:grpSp>
        <p:grpSp>
          <p:nvGrpSpPr>
            <p:cNvPr id="1114186" name="Group 1098"/>
            <p:cNvGrpSpPr>
              <a:grpSpLocks/>
            </p:cNvGrpSpPr>
            <p:nvPr/>
          </p:nvGrpSpPr>
          <p:grpSpPr bwMode="auto">
            <a:xfrm>
              <a:off x="93" y="3144"/>
              <a:ext cx="453" cy="551"/>
              <a:chOff x="705" y="664"/>
              <a:chExt cx="453" cy="551"/>
            </a:xfrm>
          </p:grpSpPr>
          <p:pic>
            <p:nvPicPr>
              <p:cNvPr id="1114187" name="Picture 1099" descr="round Base"/>
              <p:cNvPicPr>
                <a:picLocks noChangeAspect="1" noChangeArrowheads="1"/>
              </p:cNvPicPr>
              <p:nvPr/>
            </p:nvPicPr>
            <p:blipFill>
              <a:blip r:embed="rId11" cstate="print"/>
              <a:srcRect/>
              <a:stretch>
                <a:fillRect/>
              </a:stretch>
            </p:blipFill>
            <p:spPr bwMode="auto">
              <a:xfrm>
                <a:off x="705" y="869"/>
                <a:ext cx="453" cy="346"/>
              </a:xfrm>
              <a:prstGeom prst="rect">
                <a:avLst/>
              </a:prstGeom>
              <a:noFill/>
            </p:spPr>
          </p:pic>
          <p:sp>
            <p:nvSpPr>
              <p:cNvPr id="1114188" name="Oval 1100"/>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89" name="Rectangle 1101"/>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4190" name="Oval 1102"/>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4191" name="Text Box 1103"/>
              <p:cNvSpPr txBox="1">
                <a:spLocks noChangeArrowheads="1"/>
              </p:cNvSpPr>
              <p:nvPr/>
            </p:nvSpPr>
            <p:spPr bwMode="auto">
              <a:xfrm>
                <a:off x="788" y="900"/>
                <a:ext cx="301" cy="126"/>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ERP 1</a:t>
                </a:r>
                <a:endParaRPr lang="en-US">
                  <a:solidFill>
                    <a:schemeClr val="bg1"/>
                  </a:solidFill>
                  <a:latin typeface="Times" pitchFamily="18" charset="0"/>
                </a:endParaRPr>
              </a:p>
            </p:txBody>
          </p:sp>
        </p:grpSp>
      </p:grpSp>
      <p:grpSp>
        <p:nvGrpSpPr>
          <p:cNvPr id="1114192" name="Group 1104"/>
          <p:cNvGrpSpPr>
            <a:grpSpLocks/>
          </p:cNvGrpSpPr>
          <p:nvPr/>
        </p:nvGrpSpPr>
        <p:grpSpPr bwMode="auto">
          <a:xfrm>
            <a:off x="371475" y="2711450"/>
            <a:ext cx="3219450" cy="2146300"/>
            <a:chOff x="250" y="1716"/>
            <a:chExt cx="2028" cy="1288"/>
          </a:xfrm>
        </p:grpSpPr>
        <p:sp>
          <p:nvSpPr>
            <p:cNvPr id="1114193" name="Line 1105"/>
            <p:cNvSpPr>
              <a:spLocks noChangeShapeType="1"/>
            </p:cNvSpPr>
            <p:nvPr/>
          </p:nvSpPr>
          <p:spPr bwMode="auto">
            <a:xfrm>
              <a:off x="281" y="1736"/>
              <a:ext cx="474" cy="1250"/>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4" name="Line 1106"/>
            <p:cNvSpPr>
              <a:spLocks noChangeShapeType="1"/>
            </p:cNvSpPr>
            <p:nvPr/>
          </p:nvSpPr>
          <p:spPr bwMode="auto">
            <a:xfrm>
              <a:off x="270" y="1727"/>
              <a:ext cx="991" cy="1246"/>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5" name="Line 1107"/>
            <p:cNvSpPr>
              <a:spLocks noChangeShapeType="1"/>
            </p:cNvSpPr>
            <p:nvPr/>
          </p:nvSpPr>
          <p:spPr bwMode="auto">
            <a:xfrm>
              <a:off x="284" y="1743"/>
              <a:ext cx="1469" cy="1234"/>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6" name="Line 1108"/>
            <p:cNvSpPr>
              <a:spLocks noChangeShapeType="1"/>
            </p:cNvSpPr>
            <p:nvPr/>
          </p:nvSpPr>
          <p:spPr bwMode="auto">
            <a:xfrm>
              <a:off x="274" y="1735"/>
              <a:ext cx="1979" cy="1246"/>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7" name="Line 1109"/>
            <p:cNvSpPr>
              <a:spLocks noChangeShapeType="1"/>
            </p:cNvSpPr>
            <p:nvPr/>
          </p:nvSpPr>
          <p:spPr bwMode="auto">
            <a:xfrm flipH="1">
              <a:off x="271" y="1736"/>
              <a:ext cx="502" cy="1238"/>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8" name="Line 1110"/>
            <p:cNvSpPr>
              <a:spLocks noChangeShapeType="1"/>
            </p:cNvSpPr>
            <p:nvPr/>
          </p:nvSpPr>
          <p:spPr bwMode="auto">
            <a:xfrm>
              <a:off x="773" y="1744"/>
              <a:ext cx="478" cy="1230"/>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199" name="Line 1111"/>
            <p:cNvSpPr>
              <a:spLocks noChangeShapeType="1"/>
            </p:cNvSpPr>
            <p:nvPr/>
          </p:nvSpPr>
          <p:spPr bwMode="auto">
            <a:xfrm>
              <a:off x="769" y="1740"/>
              <a:ext cx="982" cy="1242"/>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0" name="Line 1112"/>
            <p:cNvSpPr>
              <a:spLocks noChangeShapeType="1"/>
            </p:cNvSpPr>
            <p:nvPr/>
          </p:nvSpPr>
          <p:spPr bwMode="auto">
            <a:xfrm>
              <a:off x="769" y="1736"/>
              <a:ext cx="1486" cy="1238"/>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1" name="Line 1113"/>
            <p:cNvSpPr>
              <a:spLocks noChangeShapeType="1"/>
            </p:cNvSpPr>
            <p:nvPr/>
          </p:nvSpPr>
          <p:spPr bwMode="auto">
            <a:xfrm flipH="1">
              <a:off x="263" y="1744"/>
              <a:ext cx="998" cy="1242"/>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2" name="Line 1114"/>
            <p:cNvSpPr>
              <a:spLocks noChangeShapeType="1"/>
            </p:cNvSpPr>
            <p:nvPr/>
          </p:nvSpPr>
          <p:spPr bwMode="auto">
            <a:xfrm flipH="1">
              <a:off x="275" y="1740"/>
              <a:ext cx="1494" cy="1234"/>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3" name="Line 1115"/>
            <p:cNvSpPr>
              <a:spLocks noChangeShapeType="1"/>
            </p:cNvSpPr>
            <p:nvPr/>
          </p:nvSpPr>
          <p:spPr bwMode="auto">
            <a:xfrm flipH="1">
              <a:off x="271" y="1740"/>
              <a:ext cx="1986" cy="1230"/>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4" name="Line 1116"/>
            <p:cNvSpPr>
              <a:spLocks noChangeShapeType="1"/>
            </p:cNvSpPr>
            <p:nvPr/>
          </p:nvSpPr>
          <p:spPr bwMode="auto">
            <a:xfrm>
              <a:off x="1257" y="1740"/>
              <a:ext cx="498" cy="1242"/>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5" name="Line 1117"/>
            <p:cNvSpPr>
              <a:spLocks noChangeShapeType="1"/>
            </p:cNvSpPr>
            <p:nvPr/>
          </p:nvSpPr>
          <p:spPr bwMode="auto">
            <a:xfrm>
              <a:off x="1265" y="1732"/>
              <a:ext cx="990" cy="1250"/>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6" name="Line 1118"/>
            <p:cNvSpPr>
              <a:spLocks noChangeShapeType="1"/>
            </p:cNvSpPr>
            <p:nvPr/>
          </p:nvSpPr>
          <p:spPr bwMode="auto">
            <a:xfrm>
              <a:off x="1757" y="1740"/>
              <a:ext cx="494" cy="1234"/>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7" name="Line 1119"/>
            <p:cNvSpPr>
              <a:spLocks noChangeShapeType="1"/>
            </p:cNvSpPr>
            <p:nvPr/>
          </p:nvSpPr>
          <p:spPr bwMode="auto">
            <a:xfrm flipH="1">
              <a:off x="1755" y="1732"/>
              <a:ext cx="494" cy="1242"/>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8" name="Line 1120"/>
            <p:cNvSpPr>
              <a:spLocks noChangeShapeType="1"/>
            </p:cNvSpPr>
            <p:nvPr/>
          </p:nvSpPr>
          <p:spPr bwMode="auto">
            <a:xfrm flipH="1">
              <a:off x="1263" y="1728"/>
              <a:ext cx="1002" cy="1238"/>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09" name="Line 1121"/>
            <p:cNvSpPr>
              <a:spLocks noChangeShapeType="1"/>
            </p:cNvSpPr>
            <p:nvPr/>
          </p:nvSpPr>
          <p:spPr bwMode="auto">
            <a:xfrm flipH="1">
              <a:off x="771" y="1744"/>
              <a:ext cx="1470" cy="1238"/>
            </a:xfrm>
            <a:prstGeom prst="line">
              <a:avLst/>
            </a:prstGeom>
            <a:noFill/>
            <a:ln w="28575">
              <a:solidFill>
                <a:schemeClr val="tx1"/>
              </a:solidFill>
              <a:round/>
              <a:headEnd/>
              <a:tailEnd/>
            </a:ln>
            <a:effectLst/>
          </p:spPr>
          <p:txBody>
            <a:bodyPr lIns="92075" tIns="46038" rIns="92075" bIns="46038">
              <a:spAutoFit/>
            </a:bodyPr>
            <a:lstStyle/>
            <a:p>
              <a:endParaRPr lang="en-US"/>
            </a:p>
          </p:txBody>
        </p:sp>
        <p:grpSp>
          <p:nvGrpSpPr>
            <p:cNvPr id="1114210" name="Group 1122"/>
            <p:cNvGrpSpPr>
              <a:grpSpLocks/>
            </p:cNvGrpSpPr>
            <p:nvPr/>
          </p:nvGrpSpPr>
          <p:grpSpPr bwMode="auto">
            <a:xfrm>
              <a:off x="250" y="1716"/>
              <a:ext cx="56" cy="1288"/>
              <a:chOff x="250" y="1716"/>
              <a:chExt cx="56" cy="1288"/>
            </a:xfrm>
          </p:grpSpPr>
          <p:sp>
            <p:nvSpPr>
              <p:cNvPr id="1114211" name="Line 1123"/>
              <p:cNvSpPr>
                <a:spLocks noChangeShapeType="1"/>
              </p:cNvSpPr>
              <p:nvPr/>
            </p:nvSpPr>
            <p:spPr bwMode="auto">
              <a:xfrm>
                <a:off x="278" y="1737"/>
                <a:ext cx="0" cy="1253"/>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12" name="Oval 1124"/>
              <p:cNvSpPr>
                <a:spLocks noChangeArrowheads="1"/>
              </p:cNvSpPr>
              <p:nvPr/>
            </p:nvSpPr>
            <p:spPr bwMode="auto">
              <a:xfrm>
                <a:off x="250" y="1716"/>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sp>
            <p:nvSpPr>
              <p:cNvPr id="1114213" name="Oval 1125"/>
              <p:cNvSpPr>
                <a:spLocks noChangeArrowheads="1"/>
              </p:cNvSpPr>
              <p:nvPr/>
            </p:nvSpPr>
            <p:spPr bwMode="auto">
              <a:xfrm>
                <a:off x="250" y="2948"/>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grpSp>
        <p:grpSp>
          <p:nvGrpSpPr>
            <p:cNvPr id="1114214" name="Group 1126"/>
            <p:cNvGrpSpPr>
              <a:grpSpLocks/>
            </p:cNvGrpSpPr>
            <p:nvPr/>
          </p:nvGrpSpPr>
          <p:grpSpPr bwMode="auto">
            <a:xfrm>
              <a:off x="1236" y="1716"/>
              <a:ext cx="56" cy="1288"/>
              <a:chOff x="250" y="1716"/>
              <a:chExt cx="56" cy="1288"/>
            </a:xfrm>
          </p:grpSpPr>
          <p:sp>
            <p:nvSpPr>
              <p:cNvPr id="1114215" name="Line 1127"/>
              <p:cNvSpPr>
                <a:spLocks noChangeShapeType="1"/>
              </p:cNvSpPr>
              <p:nvPr/>
            </p:nvSpPr>
            <p:spPr bwMode="auto">
              <a:xfrm>
                <a:off x="278" y="1737"/>
                <a:ext cx="0" cy="1253"/>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16" name="Oval 1128"/>
              <p:cNvSpPr>
                <a:spLocks noChangeArrowheads="1"/>
              </p:cNvSpPr>
              <p:nvPr/>
            </p:nvSpPr>
            <p:spPr bwMode="auto">
              <a:xfrm>
                <a:off x="250" y="1716"/>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sp>
            <p:nvSpPr>
              <p:cNvPr id="1114217" name="Oval 1129"/>
              <p:cNvSpPr>
                <a:spLocks noChangeArrowheads="1"/>
              </p:cNvSpPr>
              <p:nvPr/>
            </p:nvSpPr>
            <p:spPr bwMode="auto">
              <a:xfrm>
                <a:off x="250" y="2948"/>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grpSp>
        <p:grpSp>
          <p:nvGrpSpPr>
            <p:cNvPr id="1114218" name="Group 1130"/>
            <p:cNvGrpSpPr>
              <a:grpSpLocks/>
            </p:cNvGrpSpPr>
            <p:nvPr/>
          </p:nvGrpSpPr>
          <p:grpSpPr bwMode="auto">
            <a:xfrm>
              <a:off x="1729" y="1716"/>
              <a:ext cx="56" cy="1288"/>
              <a:chOff x="250" y="1716"/>
              <a:chExt cx="56" cy="1288"/>
            </a:xfrm>
          </p:grpSpPr>
          <p:sp>
            <p:nvSpPr>
              <p:cNvPr id="1114219" name="Line 1131"/>
              <p:cNvSpPr>
                <a:spLocks noChangeShapeType="1"/>
              </p:cNvSpPr>
              <p:nvPr/>
            </p:nvSpPr>
            <p:spPr bwMode="auto">
              <a:xfrm>
                <a:off x="278" y="1737"/>
                <a:ext cx="0" cy="1253"/>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20" name="Oval 1132"/>
              <p:cNvSpPr>
                <a:spLocks noChangeArrowheads="1"/>
              </p:cNvSpPr>
              <p:nvPr/>
            </p:nvSpPr>
            <p:spPr bwMode="auto">
              <a:xfrm>
                <a:off x="250" y="1716"/>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sp>
            <p:nvSpPr>
              <p:cNvPr id="1114221" name="Oval 1133"/>
              <p:cNvSpPr>
                <a:spLocks noChangeArrowheads="1"/>
              </p:cNvSpPr>
              <p:nvPr/>
            </p:nvSpPr>
            <p:spPr bwMode="auto">
              <a:xfrm>
                <a:off x="250" y="2948"/>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grpSp>
        <p:grpSp>
          <p:nvGrpSpPr>
            <p:cNvPr id="1114222" name="Group 1134"/>
            <p:cNvGrpSpPr>
              <a:grpSpLocks/>
            </p:cNvGrpSpPr>
            <p:nvPr/>
          </p:nvGrpSpPr>
          <p:grpSpPr bwMode="auto">
            <a:xfrm>
              <a:off x="2222" y="1716"/>
              <a:ext cx="56" cy="1288"/>
              <a:chOff x="250" y="1716"/>
              <a:chExt cx="56" cy="1288"/>
            </a:xfrm>
          </p:grpSpPr>
          <p:sp>
            <p:nvSpPr>
              <p:cNvPr id="1114223" name="Line 1135"/>
              <p:cNvSpPr>
                <a:spLocks noChangeShapeType="1"/>
              </p:cNvSpPr>
              <p:nvPr/>
            </p:nvSpPr>
            <p:spPr bwMode="auto">
              <a:xfrm>
                <a:off x="278" y="1737"/>
                <a:ext cx="0" cy="1253"/>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24" name="Oval 1136"/>
              <p:cNvSpPr>
                <a:spLocks noChangeArrowheads="1"/>
              </p:cNvSpPr>
              <p:nvPr/>
            </p:nvSpPr>
            <p:spPr bwMode="auto">
              <a:xfrm>
                <a:off x="250" y="1716"/>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sp>
            <p:nvSpPr>
              <p:cNvPr id="1114225" name="Oval 1137"/>
              <p:cNvSpPr>
                <a:spLocks noChangeArrowheads="1"/>
              </p:cNvSpPr>
              <p:nvPr/>
            </p:nvSpPr>
            <p:spPr bwMode="auto">
              <a:xfrm>
                <a:off x="250" y="2948"/>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grpSp>
        <p:grpSp>
          <p:nvGrpSpPr>
            <p:cNvPr id="1114226" name="Group 1138"/>
            <p:cNvGrpSpPr>
              <a:grpSpLocks/>
            </p:cNvGrpSpPr>
            <p:nvPr/>
          </p:nvGrpSpPr>
          <p:grpSpPr bwMode="auto">
            <a:xfrm>
              <a:off x="743" y="1716"/>
              <a:ext cx="56" cy="1288"/>
              <a:chOff x="250" y="1716"/>
              <a:chExt cx="56" cy="1288"/>
            </a:xfrm>
          </p:grpSpPr>
          <p:sp>
            <p:nvSpPr>
              <p:cNvPr id="1114227" name="Line 1139"/>
              <p:cNvSpPr>
                <a:spLocks noChangeShapeType="1"/>
              </p:cNvSpPr>
              <p:nvPr/>
            </p:nvSpPr>
            <p:spPr bwMode="auto">
              <a:xfrm>
                <a:off x="278" y="1737"/>
                <a:ext cx="0" cy="1253"/>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1114228" name="Oval 1140"/>
              <p:cNvSpPr>
                <a:spLocks noChangeArrowheads="1"/>
              </p:cNvSpPr>
              <p:nvPr/>
            </p:nvSpPr>
            <p:spPr bwMode="auto">
              <a:xfrm>
                <a:off x="250" y="1716"/>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sp>
            <p:nvSpPr>
              <p:cNvPr id="1114229" name="Oval 1141"/>
              <p:cNvSpPr>
                <a:spLocks noChangeArrowheads="1"/>
              </p:cNvSpPr>
              <p:nvPr/>
            </p:nvSpPr>
            <p:spPr bwMode="auto">
              <a:xfrm>
                <a:off x="250" y="2948"/>
                <a:ext cx="56" cy="56"/>
              </a:xfrm>
              <a:prstGeom prst="ellipse">
                <a:avLst/>
              </a:prstGeom>
              <a:solidFill>
                <a:schemeClr val="accent1"/>
              </a:solidFill>
              <a:ln w="9525">
                <a:noFill/>
                <a:round/>
                <a:headEnd/>
                <a:tailEnd/>
              </a:ln>
              <a:effectLst/>
            </p:spPr>
            <p:txBody>
              <a:bodyPr wrap="none" lIns="92075" tIns="46038" rIns="92075" bIns="46038" anchor="ctr">
                <a:spAutoFit/>
              </a:bodyPr>
              <a:lstStyle/>
              <a:p>
                <a:endParaRPr lang="en-US"/>
              </a:p>
            </p:txBody>
          </p:sp>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62" name="Picture 2" descr="ArrowDown"/>
          <p:cNvPicPr>
            <a:picLocks noChangeAspect="1" noChangeArrowheads="1"/>
          </p:cNvPicPr>
          <p:nvPr/>
        </p:nvPicPr>
        <p:blipFill>
          <a:blip r:embed="rId3" cstate="print"/>
          <a:srcRect/>
          <a:stretch>
            <a:fillRect/>
          </a:stretch>
        </p:blipFill>
        <p:spPr bwMode="auto">
          <a:xfrm>
            <a:off x="6543675" y="3532188"/>
            <a:ext cx="1144588" cy="403225"/>
          </a:xfrm>
          <a:prstGeom prst="rect">
            <a:avLst/>
          </a:prstGeom>
          <a:noFill/>
        </p:spPr>
      </p:pic>
      <p:pic>
        <p:nvPicPr>
          <p:cNvPr id="1116163" name="Picture 3" descr="background1"/>
          <p:cNvPicPr>
            <a:picLocks noChangeAspect="1" noChangeArrowheads="1"/>
          </p:cNvPicPr>
          <p:nvPr/>
        </p:nvPicPr>
        <p:blipFill>
          <a:blip r:embed="rId4" cstate="print"/>
          <a:srcRect/>
          <a:stretch>
            <a:fillRect/>
          </a:stretch>
        </p:blipFill>
        <p:spPr bwMode="auto">
          <a:xfrm>
            <a:off x="5016500" y="4316413"/>
            <a:ext cx="4216400" cy="914400"/>
          </a:xfrm>
          <a:prstGeom prst="rect">
            <a:avLst/>
          </a:prstGeom>
          <a:noFill/>
        </p:spPr>
      </p:pic>
      <p:pic>
        <p:nvPicPr>
          <p:cNvPr id="1116164" name="Picture 4" descr="background1"/>
          <p:cNvPicPr>
            <a:picLocks noChangeAspect="1" noChangeArrowheads="1"/>
          </p:cNvPicPr>
          <p:nvPr/>
        </p:nvPicPr>
        <p:blipFill>
          <a:blip r:embed="rId4" cstate="print"/>
          <a:srcRect/>
          <a:stretch>
            <a:fillRect/>
          </a:stretch>
        </p:blipFill>
        <p:spPr bwMode="auto">
          <a:xfrm>
            <a:off x="5181600" y="1066800"/>
            <a:ext cx="4076700" cy="2032000"/>
          </a:xfrm>
          <a:prstGeom prst="rect">
            <a:avLst/>
          </a:prstGeom>
          <a:noFill/>
        </p:spPr>
      </p:pic>
      <p:sp>
        <p:nvSpPr>
          <p:cNvPr id="1116165" name="Rectangle 5"/>
          <p:cNvSpPr>
            <a:spLocks noChangeArrowheads="1"/>
          </p:cNvSpPr>
          <p:nvPr/>
        </p:nvSpPr>
        <p:spPr bwMode="auto">
          <a:xfrm>
            <a:off x="185738" y="28575"/>
            <a:ext cx="8472487" cy="587375"/>
          </a:xfrm>
          <a:prstGeom prst="rect">
            <a:avLst/>
          </a:prstGeom>
          <a:noFill/>
          <a:ln w="9525">
            <a:noFill/>
            <a:miter lim="800000"/>
            <a:headEnd/>
            <a:tailEnd/>
          </a:ln>
          <a:effectLst/>
        </p:spPr>
        <p:txBody>
          <a:bodyPr lIns="0" tIns="0" rIns="0" bIns="0" anchor="ctr"/>
          <a:lstStyle/>
          <a:p>
            <a:pPr algn="l" defTabSz="1016000">
              <a:lnSpc>
                <a:spcPct val="100000"/>
              </a:lnSpc>
              <a:spcBef>
                <a:spcPct val="0"/>
              </a:spcBef>
              <a:buClrTx/>
            </a:pPr>
            <a:endParaRPr lang="en-US" sz="1800"/>
          </a:p>
        </p:txBody>
      </p:sp>
      <p:sp>
        <p:nvSpPr>
          <p:cNvPr id="1116166" name="Text Box 6"/>
          <p:cNvSpPr txBox="1">
            <a:spLocks noChangeArrowheads="1"/>
          </p:cNvSpPr>
          <p:nvPr/>
        </p:nvSpPr>
        <p:spPr bwMode="auto">
          <a:xfrm>
            <a:off x="5359400" y="1163638"/>
            <a:ext cx="3594100" cy="1549400"/>
          </a:xfrm>
          <a:prstGeom prst="rect">
            <a:avLst/>
          </a:prstGeom>
          <a:noFill/>
          <a:ln w="9525">
            <a:noFill/>
            <a:miter lim="800000"/>
            <a:headEnd/>
            <a:tailEnd/>
          </a:ln>
          <a:effectLst/>
        </p:spPr>
        <p:txBody>
          <a:bodyPr>
            <a:spAutoFit/>
          </a:bodyPr>
          <a:lstStyle/>
          <a:p>
            <a:pPr algn="l" eaLnBrk="0" hangingPunct="0">
              <a:spcBef>
                <a:spcPct val="40000"/>
              </a:spcBef>
              <a:buFont typeface="Wingdings" pitchFamily="2" charset="2"/>
              <a:buChar char="q"/>
            </a:pPr>
            <a:r>
              <a:rPr lang="en-US" sz="1800"/>
              <a:t> Consolidate</a:t>
            </a:r>
            <a:r>
              <a:rPr lang="fr-FR" sz="1800"/>
              <a:t>/</a:t>
            </a:r>
            <a:r>
              <a:rPr lang="en-US" sz="1800"/>
              <a:t>Federate</a:t>
            </a:r>
            <a:r>
              <a:rPr lang="en-US" sz="1800" b="0"/>
              <a:t> shared information into one place</a:t>
            </a:r>
          </a:p>
          <a:p>
            <a:pPr algn="l" eaLnBrk="0" hangingPunct="0">
              <a:spcBef>
                <a:spcPct val="40000"/>
              </a:spcBef>
              <a:buFont typeface="Wingdings" pitchFamily="2" charset="2"/>
              <a:buChar char="q"/>
            </a:pPr>
            <a:r>
              <a:rPr lang="en-US" sz="1800"/>
              <a:t> Cleanse </a:t>
            </a:r>
            <a:r>
              <a:rPr lang="en-US" sz="1800" b="0"/>
              <a:t>data centrally</a:t>
            </a:r>
          </a:p>
          <a:p>
            <a:pPr algn="l" eaLnBrk="0" hangingPunct="0">
              <a:spcBef>
                <a:spcPct val="40000"/>
              </a:spcBef>
              <a:buFont typeface="Wingdings" pitchFamily="2" charset="2"/>
              <a:buChar char="q"/>
            </a:pPr>
            <a:r>
              <a:rPr lang="en-US" sz="1800"/>
              <a:t> Share</a:t>
            </a:r>
            <a:r>
              <a:rPr lang="en-US" sz="1800" b="0"/>
              <a:t> </a:t>
            </a:r>
            <a:r>
              <a:rPr lang="en-US" sz="1800"/>
              <a:t>data as a single point of truth</a:t>
            </a:r>
            <a:r>
              <a:rPr lang="en-US" sz="1800" b="0"/>
              <a:t> as a service</a:t>
            </a:r>
          </a:p>
        </p:txBody>
      </p:sp>
      <p:sp>
        <p:nvSpPr>
          <p:cNvPr id="1116167" name="Rectangle 7"/>
          <p:cNvSpPr>
            <a:spLocks noGrp="1" noChangeArrowheads="1"/>
          </p:cNvSpPr>
          <p:nvPr>
            <p:ph type="title"/>
          </p:nvPr>
        </p:nvSpPr>
        <p:spPr>
          <a:xfrm>
            <a:off x="776288" y="0"/>
            <a:ext cx="8634412" cy="676275"/>
          </a:xfrm>
          <a:noFill/>
          <a:ln/>
        </p:spPr>
        <p:txBody>
          <a:bodyPr/>
          <a:lstStyle/>
          <a:p>
            <a:r>
              <a:rPr lang="en-US" sz="2400"/>
              <a:t>MDM: The </a:t>
            </a:r>
            <a:r>
              <a:rPr lang="en-US" sz="2400" u="sng"/>
              <a:t>source of clean data</a:t>
            </a:r>
            <a:r>
              <a:rPr lang="en-US" sz="2400"/>
              <a:t> for the enterprise</a:t>
            </a:r>
            <a:br>
              <a:rPr lang="en-US" sz="2400"/>
            </a:br>
            <a:r>
              <a:rPr lang="en-US" sz="2000">
                <a:solidFill>
                  <a:schemeClr val="accent1"/>
                </a:solidFill>
              </a:rPr>
              <a:t>Nurture one of your most valuable asset</a:t>
            </a:r>
          </a:p>
        </p:txBody>
      </p:sp>
      <p:sp>
        <p:nvSpPr>
          <p:cNvPr id="1116168" name="Text Box 8"/>
          <p:cNvSpPr txBox="1">
            <a:spLocks noChangeArrowheads="1"/>
          </p:cNvSpPr>
          <p:nvPr/>
        </p:nvSpPr>
        <p:spPr bwMode="auto">
          <a:xfrm>
            <a:off x="5146675" y="4456113"/>
            <a:ext cx="4022725" cy="641350"/>
          </a:xfrm>
          <a:prstGeom prst="rect">
            <a:avLst/>
          </a:prstGeom>
          <a:noFill/>
          <a:ln w="9525">
            <a:noFill/>
            <a:miter lim="800000"/>
            <a:headEnd/>
            <a:tailEnd/>
          </a:ln>
          <a:effectLst/>
        </p:spPr>
        <p:txBody>
          <a:bodyPr>
            <a:spAutoFit/>
          </a:bodyPr>
          <a:lstStyle/>
          <a:p>
            <a:pPr eaLnBrk="0" hangingPunct="0">
              <a:lnSpc>
                <a:spcPct val="100000"/>
              </a:lnSpc>
              <a:spcBef>
                <a:spcPct val="40000"/>
              </a:spcBef>
              <a:buFont typeface="Wingdings" pitchFamily="2" charset="2"/>
              <a:buNone/>
            </a:pPr>
            <a:r>
              <a:rPr lang="en-US" sz="1800"/>
              <a:t>Consistency</a:t>
            </a:r>
            <a:r>
              <a:rPr lang="en-US" sz="1800" b="0"/>
              <a:t> in siloed environment</a:t>
            </a:r>
            <a:br>
              <a:rPr lang="en-US" sz="1800" b="0"/>
            </a:br>
            <a:r>
              <a:rPr lang="en-US" sz="1800" b="0"/>
              <a:t>(Integrated Best of Breed)</a:t>
            </a:r>
            <a:endParaRPr lang="en-US" sz="1800"/>
          </a:p>
        </p:txBody>
      </p:sp>
      <p:grpSp>
        <p:nvGrpSpPr>
          <p:cNvPr id="1116169" name="Group 9"/>
          <p:cNvGrpSpPr>
            <a:grpSpLocks/>
          </p:cNvGrpSpPr>
          <p:nvPr/>
        </p:nvGrpSpPr>
        <p:grpSpPr bwMode="auto">
          <a:xfrm>
            <a:off x="-6350" y="1785938"/>
            <a:ext cx="5322888" cy="4025900"/>
            <a:chOff x="52" y="1101"/>
            <a:chExt cx="3353" cy="2536"/>
          </a:xfrm>
        </p:grpSpPr>
        <p:cxnSp>
          <p:nvCxnSpPr>
            <p:cNvPr id="1116170" name="AutoShape 10"/>
            <p:cNvCxnSpPr>
              <a:cxnSpLocks noChangeShapeType="1"/>
            </p:cNvCxnSpPr>
            <p:nvPr/>
          </p:nvCxnSpPr>
          <p:spPr bwMode="auto">
            <a:xfrm rot="16200000" flipH="1">
              <a:off x="344" y="1526"/>
              <a:ext cx="627"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1" name="AutoShape 11"/>
            <p:cNvCxnSpPr>
              <a:cxnSpLocks noChangeShapeType="1"/>
            </p:cNvCxnSpPr>
            <p:nvPr/>
          </p:nvCxnSpPr>
          <p:spPr bwMode="auto">
            <a:xfrm rot="16200000" flipH="1">
              <a:off x="584" y="1765"/>
              <a:ext cx="618"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2" name="AutoShape 12"/>
            <p:cNvCxnSpPr>
              <a:cxnSpLocks noChangeShapeType="1"/>
            </p:cNvCxnSpPr>
            <p:nvPr/>
          </p:nvCxnSpPr>
          <p:spPr bwMode="auto">
            <a:xfrm rot="5400000">
              <a:off x="830" y="1907"/>
              <a:ext cx="627" cy="105"/>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3" name="AutoShape 13"/>
            <p:cNvCxnSpPr>
              <a:cxnSpLocks noChangeShapeType="1"/>
            </p:cNvCxnSpPr>
            <p:nvPr/>
          </p:nvCxnSpPr>
          <p:spPr bwMode="auto">
            <a:xfrm rot="5400000">
              <a:off x="1068" y="1668"/>
              <a:ext cx="628" cy="581"/>
            </a:xfrm>
            <a:prstGeom prst="bentConnector3">
              <a:avLst>
                <a:gd name="adj1" fmla="val 49921"/>
              </a:avLst>
            </a:prstGeom>
            <a:noFill/>
            <a:ln w="38100">
              <a:solidFill>
                <a:srgbClr val="000066"/>
              </a:solidFill>
              <a:miter lim="800000"/>
              <a:headEnd type="triangle" w="med" len="med"/>
              <a:tailEnd type="triangle" w="med" len="med"/>
            </a:ln>
            <a:effectLst/>
          </p:spPr>
        </p:cxnSp>
        <p:cxnSp>
          <p:nvCxnSpPr>
            <p:cNvPr id="1116174" name="AutoShape 14"/>
            <p:cNvCxnSpPr>
              <a:cxnSpLocks noChangeShapeType="1"/>
            </p:cNvCxnSpPr>
            <p:nvPr/>
          </p:nvCxnSpPr>
          <p:spPr bwMode="auto">
            <a:xfrm rot="5400000">
              <a:off x="1319" y="1418"/>
              <a:ext cx="627"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5" name="AutoShape 15"/>
            <p:cNvCxnSpPr>
              <a:cxnSpLocks noChangeShapeType="1"/>
            </p:cNvCxnSpPr>
            <p:nvPr/>
          </p:nvCxnSpPr>
          <p:spPr bwMode="auto">
            <a:xfrm rot="5400000" flipH="1">
              <a:off x="1310" y="2245"/>
              <a:ext cx="645"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6" name="AutoShape 16"/>
            <p:cNvCxnSpPr>
              <a:cxnSpLocks noChangeShapeType="1"/>
            </p:cNvCxnSpPr>
            <p:nvPr/>
          </p:nvCxnSpPr>
          <p:spPr bwMode="auto">
            <a:xfrm rot="5400000" flipH="1">
              <a:off x="1062" y="2493"/>
              <a:ext cx="645" cy="588"/>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7" name="AutoShape 17"/>
            <p:cNvCxnSpPr>
              <a:cxnSpLocks noChangeShapeType="1"/>
            </p:cNvCxnSpPr>
            <p:nvPr/>
          </p:nvCxnSpPr>
          <p:spPr bwMode="auto">
            <a:xfrm rot="5400000" flipH="1">
              <a:off x="824" y="2731"/>
              <a:ext cx="645" cy="111"/>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8" name="AutoShape 18"/>
            <p:cNvCxnSpPr>
              <a:cxnSpLocks noChangeShapeType="1"/>
            </p:cNvCxnSpPr>
            <p:nvPr/>
          </p:nvCxnSpPr>
          <p:spPr bwMode="auto">
            <a:xfrm rot="16200000">
              <a:off x="570" y="2588"/>
              <a:ext cx="645"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79" name="AutoShape 19"/>
            <p:cNvCxnSpPr>
              <a:cxnSpLocks noChangeShapeType="1"/>
            </p:cNvCxnSpPr>
            <p:nvPr/>
          </p:nvCxnSpPr>
          <p:spPr bwMode="auto">
            <a:xfrm rot="16200000">
              <a:off x="335" y="2353"/>
              <a:ext cx="645"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6180" name="AutoShape 20"/>
            <p:cNvCxnSpPr>
              <a:cxnSpLocks noChangeShapeType="1"/>
              <a:stCxn id="1116194" idx="3"/>
              <a:endCxn id="1116253" idx="4"/>
            </p:cNvCxnSpPr>
            <p:nvPr/>
          </p:nvCxnSpPr>
          <p:spPr bwMode="auto">
            <a:xfrm rot="5400000">
              <a:off x="1342" y="1699"/>
              <a:ext cx="715" cy="2849"/>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16181" name="AutoShape 21"/>
            <p:cNvCxnSpPr>
              <a:cxnSpLocks noChangeShapeType="1"/>
              <a:stCxn id="1116194" idx="3"/>
              <a:endCxn id="1116241" idx="4"/>
            </p:cNvCxnSpPr>
            <p:nvPr/>
          </p:nvCxnSpPr>
          <p:spPr bwMode="auto">
            <a:xfrm rot="5400000">
              <a:off x="1584" y="1937"/>
              <a:ext cx="711" cy="2369"/>
            </a:xfrm>
            <a:prstGeom prst="bentConnector3">
              <a:avLst>
                <a:gd name="adj1" fmla="val 120255"/>
              </a:avLst>
            </a:prstGeom>
            <a:noFill/>
            <a:ln w="25400">
              <a:solidFill>
                <a:schemeClr val="bg2"/>
              </a:solidFill>
              <a:prstDash val="sysDot"/>
              <a:miter lim="800000"/>
              <a:headEnd type="triangle" w="med" len="med"/>
              <a:tailEnd/>
            </a:ln>
            <a:effectLst/>
          </p:spPr>
        </p:cxnSp>
        <p:cxnSp>
          <p:nvCxnSpPr>
            <p:cNvPr id="1116182" name="AutoShape 22"/>
            <p:cNvCxnSpPr>
              <a:cxnSpLocks noChangeShapeType="1"/>
              <a:stCxn id="1116194" idx="3"/>
              <a:endCxn id="1116238" idx="2"/>
            </p:cNvCxnSpPr>
            <p:nvPr/>
          </p:nvCxnSpPr>
          <p:spPr bwMode="auto">
            <a:xfrm rot="5400000">
              <a:off x="1827" y="2175"/>
              <a:ext cx="705" cy="1888"/>
            </a:xfrm>
            <a:prstGeom prst="bentConnector3">
              <a:avLst>
                <a:gd name="adj1" fmla="val 122125"/>
              </a:avLst>
            </a:prstGeom>
            <a:noFill/>
            <a:ln w="25400">
              <a:solidFill>
                <a:schemeClr val="bg2"/>
              </a:solidFill>
              <a:prstDash val="sysDot"/>
              <a:miter lim="800000"/>
              <a:headEnd type="triangle" w="med" len="med"/>
              <a:tailEnd/>
            </a:ln>
            <a:effectLst/>
          </p:spPr>
        </p:cxnSp>
        <p:cxnSp>
          <p:nvCxnSpPr>
            <p:cNvPr id="1116183" name="AutoShape 23"/>
            <p:cNvCxnSpPr>
              <a:cxnSpLocks noChangeShapeType="1"/>
              <a:stCxn id="1116194" idx="3"/>
              <a:endCxn id="1116232" idx="2"/>
            </p:cNvCxnSpPr>
            <p:nvPr/>
          </p:nvCxnSpPr>
          <p:spPr bwMode="auto">
            <a:xfrm rot="5400000">
              <a:off x="2074" y="2410"/>
              <a:ext cx="693" cy="1406"/>
            </a:xfrm>
            <a:prstGeom prst="bentConnector3">
              <a:avLst>
                <a:gd name="adj1" fmla="val 124097"/>
              </a:avLst>
            </a:prstGeom>
            <a:noFill/>
            <a:ln w="25400">
              <a:solidFill>
                <a:schemeClr val="bg2"/>
              </a:solidFill>
              <a:prstDash val="sysDot"/>
              <a:miter lim="800000"/>
              <a:headEnd type="triangle" w="med" len="med"/>
              <a:tailEnd/>
            </a:ln>
            <a:effectLst/>
          </p:spPr>
        </p:cxnSp>
        <p:cxnSp>
          <p:nvCxnSpPr>
            <p:cNvPr id="1116184" name="AutoShape 24"/>
            <p:cNvCxnSpPr>
              <a:cxnSpLocks noChangeShapeType="1"/>
              <a:stCxn id="1116194" idx="3"/>
              <a:endCxn id="1116247" idx="4"/>
            </p:cNvCxnSpPr>
            <p:nvPr/>
          </p:nvCxnSpPr>
          <p:spPr bwMode="auto">
            <a:xfrm rot="5400000">
              <a:off x="2303" y="2661"/>
              <a:ext cx="715" cy="926"/>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16185" name="AutoShape 25"/>
            <p:cNvCxnSpPr>
              <a:cxnSpLocks noChangeShapeType="1"/>
              <a:stCxn id="1116194" idx="1"/>
              <a:endCxn id="1116212" idx="0"/>
            </p:cNvCxnSpPr>
            <p:nvPr/>
          </p:nvCxnSpPr>
          <p:spPr bwMode="auto">
            <a:xfrm rot="5400000" flipH="1">
              <a:off x="1372" y="205"/>
              <a:ext cx="659" cy="2845"/>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6186" name="AutoShape 26"/>
            <p:cNvCxnSpPr>
              <a:cxnSpLocks noChangeShapeType="1"/>
              <a:stCxn id="1116194" idx="1"/>
              <a:endCxn id="1116206" idx="0"/>
            </p:cNvCxnSpPr>
            <p:nvPr/>
          </p:nvCxnSpPr>
          <p:spPr bwMode="auto">
            <a:xfrm rot="5400000" flipH="1">
              <a:off x="1616" y="450"/>
              <a:ext cx="659" cy="2356"/>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6187" name="AutoShape 27"/>
            <p:cNvCxnSpPr>
              <a:cxnSpLocks noChangeShapeType="1"/>
              <a:stCxn id="1116194" idx="1"/>
              <a:endCxn id="1116200" idx="0"/>
            </p:cNvCxnSpPr>
            <p:nvPr/>
          </p:nvCxnSpPr>
          <p:spPr bwMode="auto">
            <a:xfrm rot="5400000" flipH="1">
              <a:off x="1861" y="694"/>
              <a:ext cx="659" cy="1867"/>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6188" name="AutoShape 28"/>
            <p:cNvCxnSpPr>
              <a:cxnSpLocks noChangeShapeType="1"/>
              <a:stCxn id="1116194" idx="1"/>
              <a:endCxn id="1116224" idx="0"/>
            </p:cNvCxnSpPr>
            <p:nvPr/>
          </p:nvCxnSpPr>
          <p:spPr bwMode="auto">
            <a:xfrm rot="5400000" flipH="1">
              <a:off x="2105" y="939"/>
              <a:ext cx="659" cy="1378"/>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6189" name="AutoShape 29"/>
            <p:cNvCxnSpPr>
              <a:cxnSpLocks noChangeShapeType="1"/>
              <a:stCxn id="1116194" idx="1"/>
              <a:endCxn id="1116218" idx="0"/>
            </p:cNvCxnSpPr>
            <p:nvPr/>
          </p:nvCxnSpPr>
          <p:spPr bwMode="auto">
            <a:xfrm rot="5400000" flipH="1">
              <a:off x="2349" y="1183"/>
              <a:ext cx="659" cy="890"/>
            </a:xfrm>
            <a:prstGeom prst="bentConnector3">
              <a:avLst>
                <a:gd name="adj1" fmla="val 121852"/>
              </a:avLst>
            </a:prstGeom>
            <a:noFill/>
            <a:ln w="25400">
              <a:solidFill>
                <a:schemeClr val="bg2"/>
              </a:solidFill>
              <a:prstDash val="sysDot"/>
              <a:miter lim="800000"/>
              <a:headEnd type="triangle" w="med" len="med"/>
              <a:tailEnd/>
            </a:ln>
            <a:effectLst/>
          </p:spPr>
        </p:cxnSp>
        <p:sp>
          <p:nvSpPr>
            <p:cNvPr id="1116190" name="Rectangle 30"/>
            <p:cNvSpPr>
              <a:spLocks noChangeArrowheads="1"/>
            </p:cNvSpPr>
            <p:nvPr/>
          </p:nvSpPr>
          <p:spPr bwMode="auto">
            <a:xfrm>
              <a:off x="2417" y="3500"/>
              <a:ext cx="503" cy="137"/>
            </a:xfrm>
            <a:prstGeom prst="rect">
              <a:avLst/>
            </a:prstGeom>
            <a:solidFill>
              <a:srgbClr val="C0C0C0"/>
            </a:soli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sp>
          <p:nvSpPr>
            <p:cNvPr id="1116191" name="Rectangle 31"/>
            <p:cNvSpPr>
              <a:spLocks noChangeArrowheads="1"/>
            </p:cNvSpPr>
            <p:nvPr/>
          </p:nvSpPr>
          <p:spPr bwMode="auto">
            <a:xfrm>
              <a:off x="2417" y="1101"/>
              <a:ext cx="503" cy="179"/>
            </a:xfrm>
            <a:prstGeom prst="rect">
              <a:avLst/>
            </a:prstGeom>
            <a:solidFill>
              <a:srgbClr val="C0C0C0"/>
            </a:solidFill>
            <a:ln w="9525">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pic>
          <p:nvPicPr>
            <p:cNvPr id="1116192" name="Picture 32" descr="round Base"/>
            <p:cNvPicPr>
              <a:picLocks noChangeAspect="1" noChangeArrowheads="1"/>
            </p:cNvPicPr>
            <p:nvPr/>
          </p:nvPicPr>
          <p:blipFill>
            <a:blip r:embed="rId5" cstate="print"/>
            <a:srcRect/>
            <a:stretch>
              <a:fillRect/>
            </a:stretch>
          </p:blipFill>
          <p:spPr bwMode="auto">
            <a:xfrm>
              <a:off x="139" y="2282"/>
              <a:ext cx="1906" cy="259"/>
            </a:xfrm>
            <a:prstGeom prst="rect">
              <a:avLst/>
            </a:prstGeom>
            <a:noFill/>
          </p:spPr>
        </p:pic>
        <p:sp>
          <p:nvSpPr>
            <p:cNvPr id="1116193" name="Rectangle 33"/>
            <p:cNvSpPr>
              <a:spLocks noChangeArrowheads="1"/>
            </p:cNvSpPr>
            <p:nvPr/>
          </p:nvSpPr>
          <p:spPr bwMode="auto">
            <a:xfrm>
              <a:off x="247" y="2225"/>
              <a:ext cx="1689" cy="239"/>
            </a:xfrm>
            <a:prstGeom prst="rect">
              <a:avLst/>
            </a:prstGeom>
            <a:gradFill rotWithShape="0">
              <a:gsLst>
                <a:gs pos="0">
                  <a:schemeClr val="accent2"/>
                </a:gs>
                <a:gs pos="50000">
                  <a:schemeClr val="accent2">
                    <a:gamma/>
                    <a:tint val="0"/>
                    <a:invGamma/>
                  </a:schemeClr>
                </a:gs>
                <a:gs pos="100000">
                  <a:schemeClr val="accent2"/>
                </a:gs>
              </a:gsLst>
              <a:lin ang="0" scaled="1"/>
            </a:gra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Middleware </a:t>
              </a:r>
            </a:p>
            <a:p>
              <a:pPr eaLnBrk="0" hangingPunct="0">
                <a:lnSpc>
                  <a:spcPct val="100000"/>
                </a:lnSpc>
                <a:spcBef>
                  <a:spcPct val="0"/>
                </a:spcBef>
                <a:buClrTx/>
              </a:pPr>
              <a:r>
                <a:rPr lang="en-US" sz="1000">
                  <a:solidFill>
                    <a:schemeClr val="tx2"/>
                  </a:solidFill>
                  <a:latin typeface="Trebuchet MS" pitchFamily="34" charset="0"/>
                </a:rPr>
                <a:t>Application Integration Architecture</a:t>
              </a:r>
            </a:p>
          </p:txBody>
        </p:sp>
        <p:sp>
          <p:nvSpPr>
            <p:cNvPr id="1116194" name="AutoShape 34"/>
            <p:cNvSpPr>
              <a:spLocks noChangeArrowheads="1"/>
            </p:cNvSpPr>
            <p:nvPr/>
          </p:nvSpPr>
          <p:spPr bwMode="auto">
            <a:xfrm>
              <a:off x="2843" y="1957"/>
              <a:ext cx="562" cy="809"/>
            </a:xfrm>
            <a:prstGeom prst="can">
              <a:avLst>
                <a:gd name="adj" fmla="val 35988"/>
              </a:avLst>
            </a:prstGeom>
            <a:gradFill rotWithShape="0">
              <a:gsLst>
                <a:gs pos="0">
                  <a:schemeClr val="accent2"/>
                </a:gs>
                <a:gs pos="50000">
                  <a:schemeClr val="accent2">
                    <a:gamma/>
                    <a:tint val="0"/>
                    <a:invGamma/>
                  </a:schemeClr>
                </a:gs>
                <a:gs pos="100000">
                  <a:schemeClr val="accent2"/>
                </a:gs>
              </a:gsLst>
              <a:lin ang="0" scaled="1"/>
            </a:gradFill>
            <a:ln w="9525">
              <a:noFill/>
              <a:round/>
              <a:headEnd/>
              <a:tailEnd/>
            </a:ln>
            <a:effectLst/>
          </p:spPr>
          <p:txBody>
            <a:bodyPr lIns="18288" tIns="45718" rIns="18288" bIns="45718" anchor="ctr"/>
            <a:lstStyle/>
            <a:p>
              <a:pPr eaLnBrk="0" hangingPunct="0">
                <a:lnSpc>
                  <a:spcPct val="100000"/>
                </a:lnSpc>
                <a:spcBef>
                  <a:spcPct val="0"/>
                </a:spcBef>
                <a:buClrTx/>
              </a:pPr>
              <a:r>
                <a:rPr lang="en-US" sz="1800">
                  <a:solidFill>
                    <a:schemeClr val="tx2"/>
                  </a:solidFill>
                  <a:latin typeface="Trebuchet MS" pitchFamily="34" charset="0"/>
                </a:rPr>
                <a:t>BI/</a:t>
              </a:r>
              <a:br>
                <a:rPr lang="en-US" sz="1800">
                  <a:solidFill>
                    <a:schemeClr val="tx2"/>
                  </a:solidFill>
                  <a:latin typeface="Trebuchet MS" pitchFamily="34" charset="0"/>
                </a:rPr>
              </a:br>
              <a:r>
                <a:rPr lang="en-US" sz="1800">
                  <a:solidFill>
                    <a:schemeClr val="tx2"/>
                  </a:solidFill>
                  <a:latin typeface="Trebuchet MS" pitchFamily="34" charset="0"/>
                </a:rPr>
                <a:t>DW</a:t>
              </a:r>
            </a:p>
          </p:txBody>
        </p:sp>
        <p:grpSp>
          <p:nvGrpSpPr>
            <p:cNvPr id="1116195" name="Group 35"/>
            <p:cNvGrpSpPr>
              <a:grpSpLocks/>
            </p:cNvGrpSpPr>
            <p:nvPr/>
          </p:nvGrpSpPr>
          <p:grpSpPr bwMode="auto">
            <a:xfrm>
              <a:off x="52" y="1298"/>
              <a:ext cx="2409" cy="476"/>
              <a:chOff x="93" y="614"/>
              <a:chExt cx="2783" cy="551"/>
            </a:xfrm>
          </p:grpSpPr>
          <p:grpSp>
            <p:nvGrpSpPr>
              <p:cNvPr id="1116196" name="Group 36"/>
              <p:cNvGrpSpPr>
                <a:grpSpLocks/>
              </p:cNvGrpSpPr>
              <p:nvPr/>
            </p:nvGrpSpPr>
            <p:grpSpPr bwMode="auto">
              <a:xfrm>
                <a:off x="1222" y="614"/>
                <a:ext cx="525" cy="536"/>
                <a:chOff x="1238" y="664"/>
                <a:chExt cx="525" cy="536"/>
              </a:xfrm>
            </p:grpSpPr>
            <p:pic>
              <p:nvPicPr>
                <p:cNvPr id="1116197" name="Picture 37"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16198" name="Oval 38"/>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199" name="Rectangle 39"/>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6200" name="Oval 40"/>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01" name="Text Box 41"/>
                <p:cNvSpPr txBox="1">
                  <a:spLocks noChangeArrowheads="1"/>
                </p:cNvSpPr>
                <p:nvPr/>
              </p:nvSpPr>
              <p:spPr bwMode="auto">
                <a:xfrm>
                  <a:off x="1367" y="839"/>
                  <a:ext cx="266" cy="24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Web </a:t>
                  </a:r>
                  <a:br>
                    <a:rPr lang="en-US"/>
                  </a:br>
                  <a:r>
                    <a:rPr lang="en-US"/>
                    <a:t>site</a:t>
                  </a:r>
                  <a:endParaRPr lang="en-US">
                    <a:latin typeface="Times" pitchFamily="18" charset="0"/>
                  </a:endParaRPr>
                </a:p>
              </p:txBody>
            </p:sp>
          </p:grpSp>
          <p:grpSp>
            <p:nvGrpSpPr>
              <p:cNvPr id="1116202" name="Group 42"/>
              <p:cNvGrpSpPr>
                <a:grpSpLocks/>
              </p:cNvGrpSpPr>
              <p:nvPr/>
            </p:nvGrpSpPr>
            <p:grpSpPr bwMode="auto">
              <a:xfrm>
                <a:off x="693" y="614"/>
                <a:ext cx="453" cy="551"/>
                <a:chOff x="705" y="664"/>
                <a:chExt cx="453" cy="551"/>
              </a:xfrm>
            </p:grpSpPr>
            <p:pic>
              <p:nvPicPr>
                <p:cNvPr id="1116203" name="Picture 43"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16204" name="Oval 44"/>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05" name="Rectangle 45"/>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6206" name="Oval 46"/>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07" name="Text Box 47"/>
                <p:cNvSpPr txBox="1">
                  <a:spLocks noChangeArrowheads="1"/>
                </p:cNvSpPr>
                <p:nvPr/>
              </p:nvSpPr>
              <p:spPr bwMode="auto">
                <a:xfrm>
                  <a:off x="756" y="832"/>
                  <a:ext cx="351"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Center</a:t>
                  </a:r>
                  <a:endParaRPr lang="en-US">
                    <a:solidFill>
                      <a:schemeClr val="bg1"/>
                    </a:solidFill>
                    <a:latin typeface="Times" pitchFamily="18" charset="0"/>
                  </a:endParaRPr>
                </a:p>
              </p:txBody>
            </p:sp>
          </p:grpSp>
          <p:grpSp>
            <p:nvGrpSpPr>
              <p:cNvPr id="1116208" name="Group 48"/>
              <p:cNvGrpSpPr>
                <a:grpSpLocks/>
              </p:cNvGrpSpPr>
              <p:nvPr/>
            </p:nvGrpSpPr>
            <p:grpSpPr bwMode="auto">
              <a:xfrm>
                <a:off x="93" y="614"/>
                <a:ext cx="525" cy="536"/>
                <a:chOff x="1238" y="664"/>
                <a:chExt cx="525" cy="536"/>
              </a:xfrm>
            </p:grpSpPr>
            <p:pic>
              <p:nvPicPr>
                <p:cNvPr id="1116209" name="Picture 49"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16210" name="Oval 50"/>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11" name="Rectangle 51"/>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6212" name="Oval 52"/>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13" name="Text Box 53"/>
                <p:cNvSpPr txBox="1">
                  <a:spLocks noChangeArrowheads="1"/>
                </p:cNvSpPr>
                <p:nvPr/>
              </p:nvSpPr>
              <p:spPr bwMode="auto">
                <a:xfrm>
                  <a:off x="1390" y="899"/>
                  <a:ext cx="223"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SFA</a:t>
                  </a:r>
                  <a:endParaRPr lang="en-US">
                    <a:latin typeface="Times" pitchFamily="18" charset="0"/>
                  </a:endParaRPr>
                </a:p>
              </p:txBody>
            </p:sp>
          </p:grpSp>
          <p:grpSp>
            <p:nvGrpSpPr>
              <p:cNvPr id="1116214" name="Group 54"/>
              <p:cNvGrpSpPr>
                <a:grpSpLocks/>
              </p:cNvGrpSpPr>
              <p:nvPr/>
            </p:nvGrpSpPr>
            <p:grpSpPr bwMode="auto">
              <a:xfrm>
                <a:off x="2351" y="614"/>
                <a:ext cx="525" cy="536"/>
                <a:chOff x="1238" y="664"/>
                <a:chExt cx="525" cy="536"/>
              </a:xfrm>
            </p:grpSpPr>
            <p:pic>
              <p:nvPicPr>
                <p:cNvPr id="1116215" name="Picture 55"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16216" name="Oval 56"/>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17" name="Rectangle 57"/>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6218" name="Oval 58"/>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19" name="Text Box 59"/>
                <p:cNvSpPr txBox="1">
                  <a:spLocks noChangeArrowheads="1"/>
                </p:cNvSpPr>
                <p:nvPr/>
              </p:nvSpPr>
              <p:spPr bwMode="auto">
                <a:xfrm>
                  <a:off x="1311" y="899"/>
                  <a:ext cx="387"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Partner</a:t>
                  </a:r>
                  <a:endParaRPr lang="en-US">
                    <a:latin typeface="Times" pitchFamily="18" charset="0"/>
                  </a:endParaRPr>
                </a:p>
              </p:txBody>
            </p:sp>
          </p:grpSp>
          <p:grpSp>
            <p:nvGrpSpPr>
              <p:cNvPr id="1116220" name="Group 60"/>
              <p:cNvGrpSpPr>
                <a:grpSpLocks/>
              </p:cNvGrpSpPr>
              <p:nvPr/>
            </p:nvGrpSpPr>
            <p:grpSpPr bwMode="auto">
              <a:xfrm>
                <a:off x="1822" y="614"/>
                <a:ext cx="453" cy="551"/>
                <a:chOff x="705" y="664"/>
                <a:chExt cx="453" cy="551"/>
              </a:xfrm>
            </p:grpSpPr>
            <p:pic>
              <p:nvPicPr>
                <p:cNvPr id="1116221" name="Picture 61"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16222" name="Oval 62"/>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23" name="Rectangle 63"/>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6224" name="Oval 64"/>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25" name="Text Box 65"/>
                <p:cNvSpPr txBox="1">
                  <a:spLocks noChangeArrowheads="1"/>
                </p:cNvSpPr>
                <p:nvPr/>
              </p:nvSpPr>
              <p:spPr bwMode="auto">
                <a:xfrm>
                  <a:off x="752" y="832"/>
                  <a:ext cx="365"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Fusion</a:t>
                  </a:r>
                </a:p>
                <a:p>
                  <a:pPr eaLnBrk="0" hangingPunct="0">
                    <a:lnSpc>
                      <a:spcPct val="100000"/>
                    </a:lnSpc>
                    <a:spcBef>
                      <a:spcPct val="0"/>
                    </a:spcBef>
                    <a:buClrTx/>
                  </a:pPr>
                  <a:r>
                    <a:rPr lang="en-US">
                      <a:solidFill>
                        <a:schemeClr val="bg1"/>
                      </a:solidFill>
                    </a:rPr>
                    <a:t>App</a:t>
                  </a:r>
                  <a:endParaRPr lang="en-US">
                    <a:solidFill>
                      <a:schemeClr val="bg1"/>
                    </a:solidFill>
                    <a:latin typeface="Times" pitchFamily="18" charset="0"/>
                  </a:endParaRPr>
                </a:p>
              </p:txBody>
            </p:sp>
          </p:grpSp>
        </p:grpSp>
        <p:grpSp>
          <p:nvGrpSpPr>
            <p:cNvPr id="1116226" name="Group 66"/>
            <p:cNvGrpSpPr>
              <a:grpSpLocks/>
            </p:cNvGrpSpPr>
            <p:nvPr/>
          </p:nvGrpSpPr>
          <p:grpSpPr bwMode="auto">
            <a:xfrm>
              <a:off x="78" y="3095"/>
              <a:ext cx="2315" cy="476"/>
              <a:chOff x="93" y="3144"/>
              <a:chExt cx="2674" cy="551"/>
            </a:xfrm>
          </p:grpSpPr>
          <p:grpSp>
            <p:nvGrpSpPr>
              <p:cNvPr id="1116227" name="Group 67"/>
              <p:cNvGrpSpPr>
                <a:grpSpLocks/>
              </p:cNvGrpSpPr>
              <p:nvPr/>
            </p:nvGrpSpPr>
            <p:grpSpPr bwMode="auto">
              <a:xfrm>
                <a:off x="1722" y="3151"/>
                <a:ext cx="525" cy="536"/>
                <a:chOff x="1238" y="664"/>
                <a:chExt cx="525" cy="536"/>
              </a:xfrm>
            </p:grpSpPr>
            <p:pic>
              <p:nvPicPr>
                <p:cNvPr id="1116228" name="Picture 68"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16229" name="Oval 69"/>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30" name="Rectangle 70"/>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6231" name="Oval 71"/>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32" name="Text Box 72"/>
                <p:cNvSpPr txBox="1">
                  <a:spLocks noChangeArrowheads="1"/>
                </p:cNvSpPr>
                <p:nvPr/>
              </p:nvSpPr>
              <p:spPr bwMode="auto">
                <a:xfrm>
                  <a:off x="1321" y="840"/>
                  <a:ext cx="365" cy="239"/>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Fusion</a:t>
                  </a:r>
                </a:p>
                <a:p>
                  <a:pPr eaLnBrk="0" hangingPunct="0">
                    <a:spcBef>
                      <a:spcPct val="0"/>
                    </a:spcBef>
                    <a:buClrTx/>
                  </a:pPr>
                  <a:r>
                    <a:rPr lang="en-US"/>
                    <a:t>App</a:t>
                  </a:r>
                  <a:endParaRPr lang="en-US">
                    <a:latin typeface="Times" pitchFamily="18" charset="0"/>
                  </a:endParaRPr>
                </a:p>
              </p:txBody>
            </p:sp>
          </p:grpSp>
          <p:grpSp>
            <p:nvGrpSpPr>
              <p:cNvPr id="1116233" name="Group 73"/>
              <p:cNvGrpSpPr>
                <a:grpSpLocks/>
              </p:cNvGrpSpPr>
              <p:nvPr/>
            </p:nvGrpSpPr>
            <p:grpSpPr bwMode="auto">
              <a:xfrm>
                <a:off x="1203" y="3144"/>
                <a:ext cx="453" cy="551"/>
                <a:chOff x="705" y="664"/>
                <a:chExt cx="453" cy="551"/>
              </a:xfrm>
            </p:grpSpPr>
            <p:pic>
              <p:nvPicPr>
                <p:cNvPr id="1116234" name="Picture 74"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16235" name="Oval 75"/>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36" name="Rectangle 76"/>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6237" name="Oval 77"/>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38" name="Text Box 78"/>
                <p:cNvSpPr txBox="1">
                  <a:spLocks noChangeArrowheads="1"/>
                </p:cNvSpPr>
                <p:nvPr/>
              </p:nvSpPr>
              <p:spPr bwMode="auto">
                <a:xfrm>
                  <a:off x="809" y="832"/>
                  <a:ext cx="246" cy="267"/>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SCM</a:t>
                  </a:r>
                  <a:endParaRPr lang="en-US">
                    <a:solidFill>
                      <a:schemeClr val="bg1"/>
                    </a:solidFill>
                    <a:latin typeface="Times" pitchFamily="18" charset="0"/>
                  </a:endParaRPr>
                </a:p>
              </p:txBody>
            </p:sp>
          </p:grpSp>
          <p:grpSp>
            <p:nvGrpSpPr>
              <p:cNvPr id="1116239" name="Group 79"/>
              <p:cNvGrpSpPr>
                <a:grpSpLocks/>
              </p:cNvGrpSpPr>
              <p:nvPr/>
            </p:nvGrpSpPr>
            <p:grpSpPr bwMode="auto">
              <a:xfrm>
                <a:off x="612" y="3151"/>
                <a:ext cx="525" cy="536"/>
                <a:chOff x="1238" y="664"/>
                <a:chExt cx="525" cy="536"/>
              </a:xfrm>
            </p:grpSpPr>
            <p:pic>
              <p:nvPicPr>
                <p:cNvPr id="1116240" name="Picture 80"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16241" name="Oval 81"/>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42" name="Rectangle 82"/>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6243" name="Oval 83"/>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6244" name="Text Box 84"/>
                <p:cNvSpPr txBox="1">
                  <a:spLocks noChangeArrowheads="1"/>
                </p:cNvSpPr>
                <p:nvPr/>
              </p:nvSpPr>
              <p:spPr bwMode="auto">
                <a:xfrm>
                  <a:off x="1358" y="898"/>
                  <a:ext cx="289" cy="121"/>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ERP2</a:t>
                  </a:r>
                  <a:endParaRPr lang="en-US">
                    <a:latin typeface="Times" pitchFamily="18" charset="0"/>
                  </a:endParaRPr>
                </a:p>
              </p:txBody>
            </p:sp>
          </p:grpSp>
          <p:grpSp>
            <p:nvGrpSpPr>
              <p:cNvPr id="1116245" name="Group 85"/>
              <p:cNvGrpSpPr>
                <a:grpSpLocks/>
              </p:cNvGrpSpPr>
              <p:nvPr/>
            </p:nvGrpSpPr>
            <p:grpSpPr bwMode="auto">
              <a:xfrm>
                <a:off x="2314" y="3144"/>
                <a:ext cx="453" cy="551"/>
                <a:chOff x="705" y="664"/>
                <a:chExt cx="453" cy="551"/>
              </a:xfrm>
            </p:grpSpPr>
            <p:pic>
              <p:nvPicPr>
                <p:cNvPr id="1116246" name="Picture 86"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16247" name="Oval 87"/>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48" name="Rectangle 88"/>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6249" name="Oval 89"/>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50" name="Text Box 90"/>
                <p:cNvSpPr txBox="1">
                  <a:spLocks noChangeArrowheads="1"/>
                </p:cNvSpPr>
                <p:nvPr/>
              </p:nvSpPr>
              <p:spPr bwMode="auto">
                <a:xfrm>
                  <a:off x="747" y="898"/>
                  <a:ext cx="381"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Legacy</a:t>
                  </a:r>
                  <a:endParaRPr lang="en-US">
                    <a:solidFill>
                      <a:schemeClr val="bg1"/>
                    </a:solidFill>
                    <a:latin typeface="Times" pitchFamily="18" charset="0"/>
                  </a:endParaRPr>
                </a:p>
              </p:txBody>
            </p:sp>
          </p:grpSp>
          <p:grpSp>
            <p:nvGrpSpPr>
              <p:cNvPr id="1116251" name="Group 91"/>
              <p:cNvGrpSpPr>
                <a:grpSpLocks/>
              </p:cNvGrpSpPr>
              <p:nvPr/>
            </p:nvGrpSpPr>
            <p:grpSpPr bwMode="auto">
              <a:xfrm>
                <a:off x="93" y="3144"/>
                <a:ext cx="453" cy="551"/>
                <a:chOff x="705" y="664"/>
                <a:chExt cx="453" cy="551"/>
              </a:xfrm>
            </p:grpSpPr>
            <p:pic>
              <p:nvPicPr>
                <p:cNvPr id="1116252" name="Picture 92"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16253" name="Oval 93"/>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54" name="Rectangle 94"/>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6255" name="Oval 95"/>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6256" name="Text Box 96"/>
                <p:cNvSpPr txBox="1">
                  <a:spLocks noChangeArrowheads="1"/>
                </p:cNvSpPr>
                <p:nvPr/>
              </p:nvSpPr>
              <p:spPr bwMode="auto">
                <a:xfrm>
                  <a:off x="778" y="898"/>
                  <a:ext cx="320"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ERP 1</a:t>
                  </a:r>
                  <a:endParaRPr lang="en-US">
                    <a:solidFill>
                      <a:schemeClr val="bg1"/>
                    </a:solidFill>
                    <a:latin typeface="Times" pitchFamily="18" charset="0"/>
                  </a:endParaRPr>
                </a:p>
              </p:txBody>
            </p:sp>
          </p:grpSp>
        </p:grpSp>
        <p:sp>
          <p:nvSpPr>
            <p:cNvPr id="1116257" name="Line 97"/>
            <p:cNvSpPr>
              <a:spLocks noChangeShapeType="1"/>
            </p:cNvSpPr>
            <p:nvPr/>
          </p:nvSpPr>
          <p:spPr bwMode="auto">
            <a:xfrm>
              <a:off x="1934"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nvGrpSpPr>
            <p:cNvPr id="1116258" name="Group 98"/>
            <p:cNvGrpSpPr>
              <a:grpSpLocks/>
            </p:cNvGrpSpPr>
            <p:nvPr/>
          </p:nvGrpSpPr>
          <p:grpSpPr bwMode="auto">
            <a:xfrm>
              <a:off x="2143" y="2114"/>
              <a:ext cx="569" cy="528"/>
              <a:chOff x="2151" y="2026"/>
              <a:chExt cx="517" cy="584"/>
            </a:xfrm>
          </p:grpSpPr>
          <p:pic>
            <p:nvPicPr>
              <p:cNvPr id="1116259" name="Picture 99" descr="round Base"/>
              <p:cNvPicPr>
                <a:picLocks noChangeAspect="1" noChangeArrowheads="1"/>
              </p:cNvPicPr>
              <p:nvPr/>
            </p:nvPicPr>
            <p:blipFill>
              <a:blip r:embed="rId8" cstate="print"/>
              <a:srcRect/>
              <a:stretch>
                <a:fillRect/>
              </a:stretch>
            </p:blipFill>
            <p:spPr bwMode="auto">
              <a:xfrm>
                <a:off x="2151" y="2235"/>
                <a:ext cx="517" cy="375"/>
              </a:xfrm>
              <a:prstGeom prst="rect">
                <a:avLst/>
              </a:prstGeom>
              <a:noFill/>
            </p:spPr>
          </p:pic>
          <p:sp>
            <p:nvSpPr>
              <p:cNvPr id="1116260" name="Oval 100"/>
              <p:cNvSpPr>
                <a:spLocks noChangeArrowheads="1"/>
              </p:cNvSpPr>
              <p:nvPr/>
            </p:nvSpPr>
            <p:spPr bwMode="auto">
              <a:xfrm>
                <a:off x="2178" y="2326"/>
                <a:ext cx="442" cy="23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16261" name="Rectangle 101"/>
              <p:cNvSpPr>
                <a:spLocks noChangeArrowheads="1"/>
              </p:cNvSpPr>
              <p:nvPr/>
            </p:nvSpPr>
            <p:spPr bwMode="auto">
              <a:xfrm>
                <a:off x="2178" y="2143"/>
                <a:ext cx="442" cy="29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lgn="ctr">
                <a:noFill/>
                <a:miter lim="800000"/>
                <a:headEnd/>
                <a:tailEnd/>
              </a:ln>
              <a:effectLst/>
            </p:spPr>
            <p:txBody>
              <a:bodyPr wrap="none" anchor="ctr"/>
              <a:lstStyle/>
              <a:p>
                <a:endParaRPr lang="en-US"/>
              </a:p>
            </p:txBody>
          </p:sp>
          <p:sp>
            <p:nvSpPr>
              <p:cNvPr id="1116262" name="Oval 102"/>
              <p:cNvSpPr>
                <a:spLocks noChangeArrowheads="1"/>
              </p:cNvSpPr>
              <p:nvPr/>
            </p:nvSpPr>
            <p:spPr bwMode="auto">
              <a:xfrm>
                <a:off x="2178" y="2026"/>
                <a:ext cx="442" cy="23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16263" name="Text Box 103"/>
              <p:cNvSpPr txBox="1">
                <a:spLocks noChangeArrowheads="1"/>
              </p:cNvSpPr>
              <p:nvPr/>
            </p:nvSpPr>
            <p:spPr bwMode="auto">
              <a:xfrm>
                <a:off x="2252" y="2262"/>
                <a:ext cx="278" cy="170"/>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sz="1600">
                    <a:solidFill>
                      <a:schemeClr val="bg1"/>
                    </a:solidFill>
                  </a:rPr>
                  <a:t>MDM</a:t>
                </a:r>
                <a:endParaRPr lang="en-US" sz="1600">
                  <a:solidFill>
                    <a:schemeClr val="bg1"/>
                  </a:solidFill>
                  <a:latin typeface="Times" pitchFamily="18" charset="0"/>
                </a:endParaRPr>
              </a:p>
            </p:txBody>
          </p:sp>
        </p:grpSp>
        <p:sp>
          <p:nvSpPr>
            <p:cNvPr id="1116264" name="Line 104"/>
            <p:cNvSpPr>
              <a:spLocks noChangeShapeType="1"/>
            </p:cNvSpPr>
            <p:nvPr/>
          </p:nvSpPr>
          <p:spPr bwMode="auto">
            <a:xfrm>
              <a:off x="2615"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grpSp>
        <p:nvGrpSpPr>
          <p:cNvPr id="1116265" name="Group 105"/>
          <p:cNvGrpSpPr>
            <a:grpSpLocks/>
          </p:cNvGrpSpPr>
          <p:nvPr/>
        </p:nvGrpSpPr>
        <p:grpSpPr bwMode="auto">
          <a:xfrm>
            <a:off x="1382713" y="811213"/>
            <a:ext cx="1223962" cy="1179512"/>
            <a:chOff x="799" y="383"/>
            <a:chExt cx="771" cy="743"/>
          </a:xfrm>
        </p:grpSpPr>
        <p:pic>
          <p:nvPicPr>
            <p:cNvPr id="1116266" name="Picture 106" descr="3"/>
            <p:cNvPicPr>
              <a:picLocks noChangeAspect="1" noChangeArrowheads="1"/>
            </p:cNvPicPr>
            <p:nvPr/>
          </p:nvPicPr>
          <p:blipFill>
            <a:blip r:embed="rId9" cstate="print"/>
            <a:srcRect r="43750" b="30453"/>
            <a:stretch>
              <a:fillRect/>
            </a:stretch>
          </p:blipFill>
          <p:spPr bwMode="auto">
            <a:xfrm>
              <a:off x="799" y="384"/>
              <a:ext cx="456" cy="528"/>
            </a:xfrm>
            <a:prstGeom prst="rect">
              <a:avLst/>
            </a:prstGeom>
            <a:noFill/>
          </p:spPr>
        </p:pic>
        <p:pic>
          <p:nvPicPr>
            <p:cNvPr id="1116267" name="Picture 107" descr="1"/>
            <p:cNvPicPr>
              <a:picLocks noChangeAspect="1" noChangeArrowheads="1"/>
            </p:cNvPicPr>
            <p:nvPr/>
          </p:nvPicPr>
          <p:blipFill>
            <a:blip r:embed="rId10" cstate="print"/>
            <a:srcRect t="46063" r="32292"/>
            <a:stretch>
              <a:fillRect/>
            </a:stretch>
          </p:blipFill>
          <p:spPr bwMode="auto">
            <a:xfrm>
              <a:off x="811" y="713"/>
              <a:ext cx="535" cy="413"/>
            </a:xfrm>
            <a:prstGeom prst="rect">
              <a:avLst/>
            </a:prstGeom>
            <a:noFill/>
          </p:spPr>
        </p:pic>
        <p:pic>
          <p:nvPicPr>
            <p:cNvPr id="1116268" name="Picture 108" descr="4"/>
            <p:cNvPicPr>
              <a:picLocks noChangeAspect="1" noChangeArrowheads="1"/>
            </p:cNvPicPr>
            <p:nvPr/>
          </p:nvPicPr>
          <p:blipFill>
            <a:blip r:embed="rId11" cstate="print"/>
            <a:srcRect l="27431" r="3125" b="46335"/>
            <a:stretch>
              <a:fillRect/>
            </a:stretch>
          </p:blipFill>
          <p:spPr bwMode="auto">
            <a:xfrm>
              <a:off x="1023" y="383"/>
              <a:ext cx="541" cy="407"/>
            </a:xfrm>
            <a:prstGeom prst="rect">
              <a:avLst/>
            </a:prstGeom>
            <a:noFill/>
          </p:spPr>
        </p:pic>
        <p:pic>
          <p:nvPicPr>
            <p:cNvPr id="1116269" name="Picture 109" descr="2"/>
            <p:cNvPicPr>
              <a:picLocks noChangeAspect="1" noChangeArrowheads="1"/>
            </p:cNvPicPr>
            <p:nvPr/>
          </p:nvPicPr>
          <p:blipFill>
            <a:blip r:embed="rId12" cstate="print"/>
            <a:srcRect l="42708" t="28688" r="3125" b="2534"/>
            <a:stretch>
              <a:fillRect/>
            </a:stretch>
          </p:blipFill>
          <p:spPr bwMode="auto">
            <a:xfrm>
              <a:off x="1142" y="591"/>
              <a:ext cx="428" cy="512"/>
            </a:xfrm>
            <a:prstGeom prst="rect">
              <a:avLst/>
            </a:prstGeom>
            <a:noFill/>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8210" name="Picture 2" descr="background1"/>
          <p:cNvPicPr>
            <a:picLocks noChangeAspect="1" noChangeArrowheads="1"/>
          </p:cNvPicPr>
          <p:nvPr/>
        </p:nvPicPr>
        <p:blipFill>
          <a:blip r:embed="rId3" cstate="print"/>
          <a:srcRect/>
          <a:stretch>
            <a:fillRect/>
          </a:stretch>
        </p:blipFill>
        <p:spPr bwMode="auto">
          <a:xfrm>
            <a:off x="5181600" y="1066800"/>
            <a:ext cx="4076700" cy="2032000"/>
          </a:xfrm>
          <a:prstGeom prst="rect">
            <a:avLst/>
          </a:prstGeom>
          <a:noFill/>
        </p:spPr>
      </p:pic>
      <p:sp>
        <p:nvSpPr>
          <p:cNvPr id="1118211" name="Rectangle 3"/>
          <p:cNvSpPr>
            <a:spLocks noChangeArrowheads="1"/>
          </p:cNvSpPr>
          <p:nvPr/>
        </p:nvSpPr>
        <p:spPr bwMode="auto">
          <a:xfrm>
            <a:off x="185738" y="28575"/>
            <a:ext cx="8472487" cy="587375"/>
          </a:xfrm>
          <a:prstGeom prst="rect">
            <a:avLst/>
          </a:prstGeom>
          <a:noFill/>
          <a:ln w="9525">
            <a:noFill/>
            <a:miter lim="800000"/>
            <a:headEnd/>
            <a:tailEnd/>
          </a:ln>
          <a:effectLst/>
        </p:spPr>
        <p:txBody>
          <a:bodyPr lIns="0" tIns="0" rIns="0" bIns="0" anchor="ctr"/>
          <a:lstStyle/>
          <a:p>
            <a:pPr algn="l" defTabSz="1016000">
              <a:lnSpc>
                <a:spcPct val="100000"/>
              </a:lnSpc>
              <a:spcBef>
                <a:spcPct val="0"/>
              </a:spcBef>
              <a:buClrTx/>
            </a:pPr>
            <a:endParaRPr lang="en-US" sz="1800"/>
          </a:p>
        </p:txBody>
      </p:sp>
      <p:sp>
        <p:nvSpPr>
          <p:cNvPr id="1118212" name="Text Box 4"/>
          <p:cNvSpPr txBox="1">
            <a:spLocks noChangeArrowheads="1"/>
          </p:cNvSpPr>
          <p:nvPr/>
        </p:nvSpPr>
        <p:spPr bwMode="auto">
          <a:xfrm>
            <a:off x="5359400" y="1163638"/>
            <a:ext cx="3594100" cy="1549400"/>
          </a:xfrm>
          <a:prstGeom prst="rect">
            <a:avLst/>
          </a:prstGeom>
          <a:noFill/>
          <a:ln w="9525">
            <a:noFill/>
            <a:miter lim="800000"/>
            <a:headEnd/>
            <a:tailEnd/>
          </a:ln>
          <a:effectLst/>
        </p:spPr>
        <p:txBody>
          <a:bodyPr>
            <a:spAutoFit/>
          </a:bodyPr>
          <a:lstStyle/>
          <a:p>
            <a:pPr algn="l" eaLnBrk="0" hangingPunct="0">
              <a:spcBef>
                <a:spcPct val="40000"/>
              </a:spcBef>
              <a:buFont typeface="Wingdings" pitchFamily="2" charset="2"/>
              <a:buChar char="q"/>
            </a:pPr>
            <a:r>
              <a:rPr lang="en-US" sz="1800"/>
              <a:t> Consolidate</a:t>
            </a:r>
            <a:r>
              <a:rPr lang="fr-FR" sz="1800"/>
              <a:t>/</a:t>
            </a:r>
            <a:r>
              <a:rPr lang="en-US" sz="1800"/>
              <a:t>Federate</a:t>
            </a:r>
            <a:r>
              <a:rPr lang="en-US" sz="1800" b="0"/>
              <a:t> shared information into one place</a:t>
            </a:r>
          </a:p>
          <a:p>
            <a:pPr algn="l" eaLnBrk="0" hangingPunct="0">
              <a:spcBef>
                <a:spcPct val="40000"/>
              </a:spcBef>
              <a:buFont typeface="Wingdings" pitchFamily="2" charset="2"/>
              <a:buChar char="q"/>
            </a:pPr>
            <a:r>
              <a:rPr lang="en-US" sz="1800"/>
              <a:t> Cleanse </a:t>
            </a:r>
            <a:r>
              <a:rPr lang="en-US" sz="1800" b="0"/>
              <a:t>data centrally</a:t>
            </a:r>
          </a:p>
          <a:p>
            <a:pPr algn="l" eaLnBrk="0" hangingPunct="0">
              <a:spcBef>
                <a:spcPct val="40000"/>
              </a:spcBef>
              <a:buFont typeface="Wingdings" pitchFamily="2" charset="2"/>
              <a:buChar char="q"/>
            </a:pPr>
            <a:r>
              <a:rPr lang="en-US" sz="1800"/>
              <a:t> Share</a:t>
            </a:r>
            <a:r>
              <a:rPr lang="en-US" sz="1800" b="0"/>
              <a:t> </a:t>
            </a:r>
            <a:r>
              <a:rPr lang="en-US" sz="1800"/>
              <a:t>data as a single point of truth</a:t>
            </a:r>
            <a:r>
              <a:rPr lang="en-US" sz="1800" b="0"/>
              <a:t> as a service</a:t>
            </a:r>
          </a:p>
        </p:txBody>
      </p:sp>
      <p:sp>
        <p:nvSpPr>
          <p:cNvPr id="1118213" name="Rectangle 5"/>
          <p:cNvSpPr>
            <a:spLocks noGrp="1" noChangeArrowheads="1"/>
          </p:cNvSpPr>
          <p:nvPr>
            <p:ph type="title"/>
          </p:nvPr>
        </p:nvSpPr>
        <p:spPr>
          <a:xfrm>
            <a:off x="776288" y="0"/>
            <a:ext cx="8634412" cy="676275"/>
          </a:xfrm>
          <a:noFill/>
          <a:ln/>
        </p:spPr>
        <p:txBody>
          <a:bodyPr/>
          <a:lstStyle/>
          <a:p>
            <a:r>
              <a:rPr lang="en-US" sz="2400"/>
              <a:t>MDM: The </a:t>
            </a:r>
            <a:r>
              <a:rPr lang="en-US" sz="2400" u="sng"/>
              <a:t>source of clean data</a:t>
            </a:r>
            <a:r>
              <a:rPr lang="en-US" sz="2400"/>
              <a:t> for the enterprise</a:t>
            </a:r>
            <a:br>
              <a:rPr lang="en-US" sz="2400"/>
            </a:br>
            <a:r>
              <a:rPr lang="en-US" sz="2000">
                <a:solidFill>
                  <a:schemeClr val="accent1"/>
                </a:solidFill>
              </a:rPr>
              <a:t>Push Mode</a:t>
            </a:r>
          </a:p>
        </p:txBody>
      </p:sp>
      <p:grpSp>
        <p:nvGrpSpPr>
          <p:cNvPr id="1118214" name="Group 6"/>
          <p:cNvGrpSpPr>
            <a:grpSpLocks/>
          </p:cNvGrpSpPr>
          <p:nvPr/>
        </p:nvGrpSpPr>
        <p:grpSpPr bwMode="auto">
          <a:xfrm>
            <a:off x="-6350" y="1785938"/>
            <a:ext cx="5322888" cy="4025900"/>
            <a:chOff x="52" y="1101"/>
            <a:chExt cx="3353" cy="2536"/>
          </a:xfrm>
        </p:grpSpPr>
        <p:cxnSp>
          <p:nvCxnSpPr>
            <p:cNvPr id="1118215" name="AutoShape 7"/>
            <p:cNvCxnSpPr>
              <a:cxnSpLocks noChangeShapeType="1"/>
            </p:cNvCxnSpPr>
            <p:nvPr/>
          </p:nvCxnSpPr>
          <p:spPr bwMode="auto">
            <a:xfrm rot="16200000" flipH="1">
              <a:off x="344" y="1526"/>
              <a:ext cx="627"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16" name="AutoShape 8"/>
            <p:cNvCxnSpPr>
              <a:cxnSpLocks noChangeShapeType="1"/>
            </p:cNvCxnSpPr>
            <p:nvPr/>
          </p:nvCxnSpPr>
          <p:spPr bwMode="auto">
            <a:xfrm rot="16200000" flipH="1">
              <a:off x="584" y="1765"/>
              <a:ext cx="618"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17" name="AutoShape 9"/>
            <p:cNvCxnSpPr>
              <a:cxnSpLocks noChangeShapeType="1"/>
            </p:cNvCxnSpPr>
            <p:nvPr/>
          </p:nvCxnSpPr>
          <p:spPr bwMode="auto">
            <a:xfrm rot="5400000">
              <a:off x="830" y="1907"/>
              <a:ext cx="627" cy="105"/>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18" name="AutoShape 10"/>
            <p:cNvCxnSpPr>
              <a:cxnSpLocks noChangeShapeType="1"/>
            </p:cNvCxnSpPr>
            <p:nvPr/>
          </p:nvCxnSpPr>
          <p:spPr bwMode="auto">
            <a:xfrm rot="5400000">
              <a:off x="1068" y="1668"/>
              <a:ext cx="628" cy="581"/>
            </a:xfrm>
            <a:prstGeom prst="bentConnector3">
              <a:avLst>
                <a:gd name="adj1" fmla="val 49921"/>
              </a:avLst>
            </a:prstGeom>
            <a:noFill/>
            <a:ln w="38100">
              <a:solidFill>
                <a:srgbClr val="000066"/>
              </a:solidFill>
              <a:miter lim="800000"/>
              <a:headEnd type="triangle" w="med" len="med"/>
              <a:tailEnd type="triangle" w="med" len="med"/>
            </a:ln>
            <a:effectLst/>
          </p:spPr>
        </p:cxnSp>
        <p:cxnSp>
          <p:nvCxnSpPr>
            <p:cNvPr id="1118219" name="AutoShape 11"/>
            <p:cNvCxnSpPr>
              <a:cxnSpLocks noChangeShapeType="1"/>
            </p:cNvCxnSpPr>
            <p:nvPr/>
          </p:nvCxnSpPr>
          <p:spPr bwMode="auto">
            <a:xfrm rot="5400000">
              <a:off x="1319" y="1418"/>
              <a:ext cx="627"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0" name="AutoShape 12"/>
            <p:cNvCxnSpPr>
              <a:cxnSpLocks noChangeShapeType="1"/>
            </p:cNvCxnSpPr>
            <p:nvPr/>
          </p:nvCxnSpPr>
          <p:spPr bwMode="auto">
            <a:xfrm rot="5400000" flipH="1">
              <a:off x="1310" y="2245"/>
              <a:ext cx="645"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1" name="AutoShape 13"/>
            <p:cNvCxnSpPr>
              <a:cxnSpLocks noChangeShapeType="1"/>
            </p:cNvCxnSpPr>
            <p:nvPr/>
          </p:nvCxnSpPr>
          <p:spPr bwMode="auto">
            <a:xfrm rot="5400000" flipH="1">
              <a:off x="1062" y="2493"/>
              <a:ext cx="645" cy="588"/>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2" name="AutoShape 14"/>
            <p:cNvCxnSpPr>
              <a:cxnSpLocks noChangeShapeType="1"/>
            </p:cNvCxnSpPr>
            <p:nvPr/>
          </p:nvCxnSpPr>
          <p:spPr bwMode="auto">
            <a:xfrm rot="5400000" flipH="1">
              <a:off x="824" y="2731"/>
              <a:ext cx="645" cy="111"/>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3" name="AutoShape 15"/>
            <p:cNvCxnSpPr>
              <a:cxnSpLocks noChangeShapeType="1"/>
            </p:cNvCxnSpPr>
            <p:nvPr/>
          </p:nvCxnSpPr>
          <p:spPr bwMode="auto">
            <a:xfrm rot="16200000">
              <a:off x="570" y="2588"/>
              <a:ext cx="645"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4" name="AutoShape 16"/>
            <p:cNvCxnSpPr>
              <a:cxnSpLocks noChangeShapeType="1"/>
            </p:cNvCxnSpPr>
            <p:nvPr/>
          </p:nvCxnSpPr>
          <p:spPr bwMode="auto">
            <a:xfrm rot="16200000">
              <a:off x="335" y="2353"/>
              <a:ext cx="645"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18225" name="AutoShape 17"/>
            <p:cNvCxnSpPr>
              <a:cxnSpLocks noChangeShapeType="1"/>
              <a:stCxn id="1118239" idx="3"/>
              <a:endCxn id="1118298" idx="4"/>
            </p:cNvCxnSpPr>
            <p:nvPr/>
          </p:nvCxnSpPr>
          <p:spPr bwMode="auto">
            <a:xfrm rot="5400000">
              <a:off x="1342" y="1699"/>
              <a:ext cx="715" cy="2849"/>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18226" name="AutoShape 18"/>
            <p:cNvCxnSpPr>
              <a:cxnSpLocks noChangeShapeType="1"/>
              <a:stCxn id="1118239" idx="3"/>
              <a:endCxn id="1118286" idx="4"/>
            </p:cNvCxnSpPr>
            <p:nvPr/>
          </p:nvCxnSpPr>
          <p:spPr bwMode="auto">
            <a:xfrm rot="5400000">
              <a:off x="1584" y="1937"/>
              <a:ext cx="711" cy="2369"/>
            </a:xfrm>
            <a:prstGeom prst="bentConnector3">
              <a:avLst>
                <a:gd name="adj1" fmla="val 120255"/>
              </a:avLst>
            </a:prstGeom>
            <a:noFill/>
            <a:ln w="25400">
              <a:solidFill>
                <a:schemeClr val="bg2"/>
              </a:solidFill>
              <a:prstDash val="sysDot"/>
              <a:miter lim="800000"/>
              <a:headEnd type="triangle" w="med" len="med"/>
              <a:tailEnd/>
            </a:ln>
            <a:effectLst/>
          </p:spPr>
        </p:cxnSp>
        <p:cxnSp>
          <p:nvCxnSpPr>
            <p:cNvPr id="1118227" name="AutoShape 19"/>
            <p:cNvCxnSpPr>
              <a:cxnSpLocks noChangeShapeType="1"/>
              <a:stCxn id="1118239" idx="3"/>
              <a:endCxn id="1118283" idx="2"/>
            </p:cNvCxnSpPr>
            <p:nvPr/>
          </p:nvCxnSpPr>
          <p:spPr bwMode="auto">
            <a:xfrm rot="5400000">
              <a:off x="1827" y="2175"/>
              <a:ext cx="705" cy="1888"/>
            </a:xfrm>
            <a:prstGeom prst="bentConnector3">
              <a:avLst>
                <a:gd name="adj1" fmla="val 122125"/>
              </a:avLst>
            </a:prstGeom>
            <a:noFill/>
            <a:ln w="25400">
              <a:solidFill>
                <a:schemeClr val="bg2"/>
              </a:solidFill>
              <a:prstDash val="sysDot"/>
              <a:miter lim="800000"/>
              <a:headEnd type="triangle" w="med" len="med"/>
              <a:tailEnd/>
            </a:ln>
            <a:effectLst/>
          </p:spPr>
        </p:cxnSp>
        <p:cxnSp>
          <p:nvCxnSpPr>
            <p:cNvPr id="1118228" name="AutoShape 20"/>
            <p:cNvCxnSpPr>
              <a:cxnSpLocks noChangeShapeType="1"/>
              <a:stCxn id="1118239" idx="3"/>
              <a:endCxn id="1118277" idx="2"/>
            </p:cNvCxnSpPr>
            <p:nvPr/>
          </p:nvCxnSpPr>
          <p:spPr bwMode="auto">
            <a:xfrm rot="5400000">
              <a:off x="2074" y="2410"/>
              <a:ext cx="693" cy="1406"/>
            </a:xfrm>
            <a:prstGeom prst="bentConnector3">
              <a:avLst>
                <a:gd name="adj1" fmla="val 124097"/>
              </a:avLst>
            </a:prstGeom>
            <a:noFill/>
            <a:ln w="25400">
              <a:solidFill>
                <a:schemeClr val="bg2"/>
              </a:solidFill>
              <a:prstDash val="sysDot"/>
              <a:miter lim="800000"/>
              <a:headEnd type="triangle" w="med" len="med"/>
              <a:tailEnd/>
            </a:ln>
            <a:effectLst/>
          </p:spPr>
        </p:cxnSp>
        <p:cxnSp>
          <p:nvCxnSpPr>
            <p:cNvPr id="1118229" name="AutoShape 21"/>
            <p:cNvCxnSpPr>
              <a:cxnSpLocks noChangeShapeType="1"/>
              <a:stCxn id="1118239" idx="3"/>
              <a:endCxn id="1118292" idx="4"/>
            </p:cNvCxnSpPr>
            <p:nvPr/>
          </p:nvCxnSpPr>
          <p:spPr bwMode="auto">
            <a:xfrm rot="5400000">
              <a:off x="2303" y="2661"/>
              <a:ext cx="715" cy="926"/>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18230" name="AutoShape 22"/>
            <p:cNvCxnSpPr>
              <a:cxnSpLocks noChangeShapeType="1"/>
              <a:stCxn id="1118239" idx="1"/>
              <a:endCxn id="1118257" idx="0"/>
            </p:cNvCxnSpPr>
            <p:nvPr/>
          </p:nvCxnSpPr>
          <p:spPr bwMode="auto">
            <a:xfrm rot="5400000" flipH="1">
              <a:off x="1372" y="205"/>
              <a:ext cx="659" cy="2845"/>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8231" name="AutoShape 23"/>
            <p:cNvCxnSpPr>
              <a:cxnSpLocks noChangeShapeType="1"/>
              <a:stCxn id="1118239" idx="1"/>
              <a:endCxn id="1118251" idx="0"/>
            </p:cNvCxnSpPr>
            <p:nvPr/>
          </p:nvCxnSpPr>
          <p:spPr bwMode="auto">
            <a:xfrm rot="5400000" flipH="1">
              <a:off x="1616" y="450"/>
              <a:ext cx="659" cy="2356"/>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8232" name="AutoShape 24"/>
            <p:cNvCxnSpPr>
              <a:cxnSpLocks noChangeShapeType="1"/>
              <a:stCxn id="1118239" idx="1"/>
              <a:endCxn id="1118245" idx="0"/>
            </p:cNvCxnSpPr>
            <p:nvPr/>
          </p:nvCxnSpPr>
          <p:spPr bwMode="auto">
            <a:xfrm rot="5400000" flipH="1">
              <a:off x="1861" y="694"/>
              <a:ext cx="659" cy="1867"/>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8233" name="AutoShape 25"/>
            <p:cNvCxnSpPr>
              <a:cxnSpLocks noChangeShapeType="1"/>
              <a:stCxn id="1118239" idx="1"/>
              <a:endCxn id="1118269" idx="0"/>
            </p:cNvCxnSpPr>
            <p:nvPr/>
          </p:nvCxnSpPr>
          <p:spPr bwMode="auto">
            <a:xfrm rot="5400000" flipH="1">
              <a:off x="2105" y="939"/>
              <a:ext cx="659" cy="1378"/>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18234" name="AutoShape 26"/>
            <p:cNvCxnSpPr>
              <a:cxnSpLocks noChangeShapeType="1"/>
              <a:stCxn id="1118239" idx="1"/>
              <a:endCxn id="1118263" idx="0"/>
            </p:cNvCxnSpPr>
            <p:nvPr/>
          </p:nvCxnSpPr>
          <p:spPr bwMode="auto">
            <a:xfrm rot="5400000" flipH="1">
              <a:off x="2349" y="1183"/>
              <a:ext cx="659" cy="890"/>
            </a:xfrm>
            <a:prstGeom prst="bentConnector3">
              <a:avLst>
                <a:gd name="adj1" fmla="val 121852"/>
              </a:avLst>
            </a:prstGeom>
            <a:noFill/>
            <a:ln w="25400">
              <a:solidFill>
                <a:schemeClr val="bg2"/>
              </a:solidFill>
              <a:prstDash val="sysDot"/>
              <a:miter lim="800000"/>
              <a:headEnd type="triangle" w="med" len="med"/>
              <a:tailEnd/>
            </a:ln>
            <a:effectLst/>
          </p:spPr>
        </p:cxnSp>
        <p:sp>
          <p:nvSpPr>
            <p:cNvPr id="1118235" name="Rectangle 27"/>
            <p:cNvSpPr>
              <a:spLocks noChangeArrowheads="1"/>
            </p:cNvSpPr>
            <p:nvPr/>
          </p:nvSpPr>
          <p:spPr bwMode="auto">
            <a:xfrm>
              <a:off x="2417" y="3500"/>
              <a:ext cx="503" cy="137"/>
            </a:xfrm>
            <a:prstGeom prst="rect">
              <a:avLst/>
            </a:prstGeom>
            <a:solidFill>
              <a:srgbClr val="C0C0C0"/>
            </a:soli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sp>
          <p:nvSpPr>
            <p:cNvPr id="1118236" name="Rectangle 28"/>
            <p:cNvSpPr>
              <a:spLocks noChangeArrowheads="1"/>
            </p:cNvSpPr>
            <p:nvPr/>
          </p:nvSpPr>
          <p:spPr bwMode="auto">
            <a:xfrm>
              <a:off x="2417" y="1101"/>
              <a:ext cx="503" cy="179"/>
            </a:xfrm>
            <a:prstGeom prst="rect">
              <a:avLst/>
            </a:prstGeom>
            <a:solidFill>
              <a:srgbClr val="C0C0C0"/>
            </a:solidFill>
            <a:ln w="9525">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pic>
          <p:nvPicPr>
            <p:cNvPr id="1118237" name="Picture 29" descr="round Base"/>
            <p:cNvPicPr>
              <a:picLocks noChangeAspect="1" noChangeArrowheads="1"/>
            </p:cNvPicPr>
            <p:nvPr/>
          </p:nvPicPr>
          <p:blipFill>
            <a:blip r:embed="rId4" cstate="print"/>
            <a:srcRect/>
            <a:stretch>
              <a:fillRect/>
            </a:stretch>
          </p:blipFill>
          <p:spPr bwMode="auto">
            <a:xfrm>
              <a:off x="139" y="2282"/>
              <a:ext cx="1906" cy="259"/>
            </a:xfrm>
            <a:prstGeom prst="rect">
              <a:avLst/>
            </a:prstGeom>
            <a:noFill/>
          </p:spPr>
        </p:pic>
        <p:sp>
          <p:nvSpPr>
            <p:cNvPr id="1118238" name="Rectangle 30"/>
            <p:cNvSpPr>
              <a:spLocks noChangeArrowheads="1"/>
            </p:cNvSpPr>
            <p:nvPr/>
          </p:nvSpPr>
          <p:spPr bwMode="auto">
            <a:xfrm>
              <a:off x="247" y="2225"/>
              <a:ext cx="1689" cy="239"/>
            </a:xfrm>
            <a:prstGeom prst="rect">
              <a:avLst/>
            </a:prstGeom>
            <a:gradFill rotWithShape="0">
              <a:gsLst>
                <a:gs pos="0">
                  <a:schemeClr val="accent2"/>
                </a:gs>
                <a:gs pos="50000">
                  <a:schemeClr val="accent2">
                    <a:gamma/>
                    <a:tint val="0"/>
                    <a:invGamma/>
                  </a:schemeClr>
                </a:gs>
                <a:gs pos="100000">
                  <a:schemeClr val="accent2"/>
                </a:gs>
              </a:gsLst>
              <a:lin ang="0" scaled="1"/>
            </a:gra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Middleware </a:t>
              </a:r>
            </a:p>
            <a:p>
              <a:pPr eaLnBrk="0" hangingPunct="0">
                <a:lnSpc>
                  <a:spcPct val="100000"/>
                </a:lnSpc>
                <a:spcBef>
                  <a:spcPct val="0"/>
                </a:spcBef>
                <a:buClrTx/>
              </a:pPr>
              <a:r>
                <a:rPr lang="en-US" sz="1000">
                  <a:solidFill>
                    <a:schemeClr val="tx2"/>
                  </a:solidFill>
                  <a:latin typeface="Trebuchet MS" pitchFamily="34" charset="0"/>
                </a:rPr>
                <a:t>Application Integration Architecture</a:t>
              </a:r>
            </a:p>
          </p:txBody>
        </p:sp>
        <p:sp>
          <p:nvSpPr>
            <p:cNvPr id="1118239" name="AutoShape 31"/>
            <p:cNvSpPr>
              <a:spLocks noChangeArrowheads="1"/>
            </p:cNvSpPr>
            <p:nvPr/>
          </p:nvSpPr>
          <p:spPr bwMode="auto">
            <a:xfrm>
              <a:off x="2843" y="1957"/>
              <a:ext cx="562" cy="809"/>
            </a:xfrm>
            <a:prstGeom prst="can">
              <a:avLst>
                <a:gd name="adj" fmla="val 35988"/>
              </a:avLst>
            </a:prstGeom>
            <a:gradFill rotWithShape="0">
              <a:gsLst>
                <a:gs pos="0">
                  <a:schemeClr val="accent2"/>
                </a:gs>
                <a:gs pos="50000">
                  <a:schemeClr val="accent2">
                    <a:gamma/>
                    <a:tint val="0"/>
                    <a:invGamma/>
                  </a:schemeClr>
                </a:gs>
                <a:gs pos="100000">
                  <a:schemeClr val="accent2"/>
                </a:gs>
              </a:gsLst>
              <a:lin ang="0" scaled="1"/>
            </a:gradFill>
            <a:ln w="9525">
              <a:noFill/>
              <a:round/>
              <a:headEnd/>
              <a:tailEnd/>
            </a:ln>
            <a:effectLst/>
          </p:spPr>
          <p:txBody>
            <a:bodyPr lIns="18288" tIns="45718" rIns="18288" bIns="45718" anchor="ctr"/>
            <a:lstStyle/>
            <a:p>
              <a:pPr eaLnBrk="0" hangingPunct="0">
                <a:lnSpc>
                  <a:spcPct val="100000"/>
                </a:lnSpc>
                <a:spcBef>
                  <a:spcPct val="0"/>
                </a:spcBef>
                <a:buClrTx/>
              </a:pPr>
              <a:r>
                <a:rPr lang="en-US" sz="1800">
                  <a:solidFill>
                    <a:schemeClr val="tx2"/>
                  </a:solidFill>
                  <a:latin typeface="Trebuchet MS" pitchFamily="34" charset="0"/>
                </a:rPr>
                <a:t>BI/</a:t>
              </a:r>
              <a:br>
                <a:rPr lang="en-US" sz="1800">
                  <a:solidFill>
                    <a:schemeClr val="tx2"/>
                  </a:solidFill>
                  <a:latin typeface="Trebuchet MS" pitchFamily="34" charset="0"/>
                </a:rPr>
              </a:br>
              <a:r>
                <a:rPr lang="en-US" sz="1800">
                  <a:solidFill>
                    <a:schemeClr val="tx2"/>
                  </a:solidFill>
                  <a:latin typeface="Trebuchet MS" pitchFamily="34" charset="0"/>
                </a:rPr>
                <a:t>DW</a:t>
              </a:r>
            </a:p>
          </p:txBody>
        </p:sp>
        <p:grpSp>
          <p:nvGrpSpPr>
            <p:cNvPr id="1118240" name="Group 32"/>
            <p:cNvGrpSpPr>
              <a:grpSpLocks/>
            </p:cNvGrpSpPr>
            <p:nvPr/>
          </p:nvGrpSpPr>
          <p:grpSpPr bwMode="auto">
            <a:xfrm>
              <a:off x="52" y="1298"/>
              <a:ext cx="2409" cy="476"/>
              <a:chOff x="93" y="614"/>
              <a:chExt cx="2783" cy="551"/>
            </a:xfrm>
          </p:grpSpPr>
          <p:grpSp>
            <p:nvGrpSpPr>
              <p:cNvPr id="1118241" name="Group 33"/>
              <p:cNvGrpSpPr>
                <a:grpSpLocks/>
              </p:cNvGrpSpPr>
              <p:nvPr/>
            </p:nvGrpSpPr>
            <p:grpSpPr bwMode="auto">
              <a:xfrm>
                <a:off x="1222" y="614"/>
                <a:ext cx="525" cy="536"/>
                <a:chOff x="1238" y="664"/>
                <a:chExt cx="525" cy="536"/>
              </a:xfrm>
            </p:grpSpPr>
            <p:pic>
              <p:nvPicPr>
                <p:cNvPr id="1118242" name="Picture 34"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18243" name="Oval 35"/>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44" name="Rectangle 36"/>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8245" name="Oval 37"/>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46" name="Text Box 38"/>
                <p:cNvSpPr txBox="1">
                  <a:spLocks noChangeArrowheads="1"/>
                </p:cNvSpPr>
                <p:nvPr/>
              </p:nvSpPr>
              <p:spPr bwMode="auto">
                <a:xfrm>
                  <a:off x="1367" y="839"/>
                  <a:ext cx="266" cy="24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Web </a:t>
                  </a:r>
                  <a:br>
                    <a:rPr lang="en-US"/>
                  </a:br>
                  <a:r>
                    <a:rPr lang="en-US"/>
                    <a:t>site</a:t>
                  </a:r>
                  <a:endParaRPr lang="en-US">
                    <a:latin typeface="Times" pitchFamily="18" charset="0"/>
                  </a:endParaRPr>
                </a:p>
              </p:txBody>
            </p:sp>
          </p:grpSp>
          <p:grpSp>
            <p:nvGrpSpPr>
              <p:cNvPr id="1118247" name="Group 39"/>
              <p:cNvGrpSpPr>
                <a:grpSpLocks/>
              </p:cNvGrpSpPr>
              <p:nvPr/>
            </p:nvGrpSpPr>
            <p:grpSpPr bwMode="auto">
              <a:xfrm>
                <a:off x="693" y="614"/>
                <a:ext cx="453" cy="551"/>
                <a:chOff x="705" y="664"/>
                <a:chExt cx="453" cy="551"/>
              </a:xfrm>
            </p:grpSpPr>
            <p:pic>
              <p:nvPicPr>
                <p:cNvPr id="1118248" name="Picture 40"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18249" name="Oval 41"/>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50" name="Rectangle 42"/>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8251" name="Oval 43"/>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52" name="Text Box 44"/>
                <p:cNvSpPr txBox="1">
                  <a:spLocks noChangeArrowheads="1"/>
                </p:cNvSpPr>
                <p:nvPr/>
              </p:nvSpPr>
              <p:spPr bwMode="auto">
                <a:xfrm>
                  <a:off x="756" y="832"/>
                  <a:ext cx="351"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Center</a:t>
                  </a:r>
                  <a:endParaRPr lang="en-US">
                    <a:solidFill>
                      <a:schemeClr val="bg1"/>
                    </a:solidFill>
                    <a:latin typeface="Times" pitchFamily="18" charset="0"/>
                  </a:endParaRPr>
                </a:p>
              </p:txBody>
            </p:sp>
          </p:grpSp>
          <p:grpSp>
            <p:nvGrpSpPr>
              <p:cNvPr id="1118253" name="Group 45"/>
              <p:cNvGrpSpPr>
                <a:grpSpLocks/>
              </p:cNvGrpSpPr>
              <p:nvPr/>
            </p:nvGrpSpPr>
            <p:grpSpPr bwMode="auto">
              <a:xfrm>
                <a:off x="93" y="614"/>
                <a:ext cx="525" cy="536"/>
                <a:chOff x="1238" y="664"/>
                <a:chExt cx="525" cy="536"/>
              </a:xfrm>
            </p:grpSpPr>
            <p:pic>
              <p:nvPicPr>
                <p:cNvPr id="1118254" name="Picture 46"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18255" name="Oval 47"/>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56" name="Rectangle 48"/>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8257" name="Oval 49"/>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58" name="Text Box 50"/>
                <p:cNvSpPr txBox="1">
                  <a:spLocks noChangeArrowheads="1"/>
                </p:cNvSpPr>
                <p:nvPr/>
              </p:nvSpPr>
              <p:spPr bwMode="auto">
                <a:xfrm>
                  <a:off x="1390" y="899"/>
                  <a:ext cx="223"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SFA</a:t>
                  </a:r>
                  <a:endParaRPr lang="en-US">
                    <a:latin typeface="Times" pitchFamily="18" charset="0"/>
                  </a:endParaRPr>
                </a:p>
              </p:txBody>
            </p:sp>
          </p:grpSp>
          <p:grpSp>
            <p:nvGrpSpPr>
              <p:cNvPr id="1118259" name="Group 51"/>
              <p:cNvGrpSpPr>
                <a:grpSpLocks/>
              </p:cNvGrpSpPr>
              <p:nvPr/>
            </p:nvGrpSpPr>
            <p:grpSpPr bwMode="auto">
              <a:xfrm>
                <a:off x="2351" y="614"/>
                <a:ext cx="525" cy="536"/>
                <a:chOff x="1238" y="664"/>
                <a:chExt cx="525" cy="536"/>
              </a:xfrm>
            </p:grpSpPr>
            <p:pic>
              <p:nvPicPr>
                <p:cNvPr id="1118260" name="Picture 52"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18261" name="Oval 53"/>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62" name="Rectangle 54"/>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8263" name="Oval 55"/>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64" name="Text Box 56"/>
                <p:cNvSpPr txBox="1">
                  <a:spLocks noChangeArrowheads="1"/>
                </p:cNvSpPr>
                <p:nvPr/>
              </p:nvSpPr>
              <p:spPr bwMode="auto">
                <a:xfrm>
                  <a:off x="1311" y="899"/>
                  <a:ext cx="387"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Partner</a:t>
                  </a:r>
                  <a:endParaRPr lang="en-US">
                    <a:latin typeface="Times" pitchFamily="18" charset="0"/>
                  </a:endParaRPr>
                </a:p>
              </p:txBody>
            </p:sp>
          </p:grpSp>
          <p:grpSp>
            <p:nvGrpSpPr>
              <p:cNvPr id="1118265" name="Group 57"/>
              <p:cNvGrpSpPr>
                <a:grpSpLocks/>
              </p:cNvGrpSpPr>
              <p:nvPr/>
            </p:nvGrpSpPr>
            <p:grpSpPr bwMode="auto">
              <a:xfrm>
                <a:off x="1822" y="614"/>
                <a:ext cx="453" cy="551"/>
                <a:chOff x="705" y="664"/>
                <a:chExt cx="453" cy="551"/>
              </a:xfrm>
            </p:grpSpPr>
            <p:pic>
              <p:nvPicPr>
                <p:cNvPr id="1118266" name="Picture 58"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18267" name="Oval 59"/>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68" name="Rectangle 60"/>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8269" name="Oval 61"/>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70" name="Text Box 62"/>
                <p:cNvSpPr txBox="1">
                  <a:spLocks noChangeArrowheads="1"/>
                </p:cNvSpPr>
                <p:nvPr/>
              </p:nvSpPr>
              <p:spPr bwMode="auto">
                <a:xfrm>
                  <a:off x="752" y="832"/>
                  <a:ext cx="365"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Fusion</a:t>
                  </a:r>
                </a:p>
                <a:p>
                  <a:pPr eaLnBrk="0" hangingPunct="0">
                    <a:lnSpc>
                      <a:spcPct val="100000"/>
                    </a:lnSpc>
                    <a:spcBef>
                      <a:spcPct val="0"/>
                    </a:spcBef>
                    <a:buClrTx/>
                  </a:pPr>
                  <a:r>
                    <a:rPr lang="en-US">
                      <a:solidFill>
                        <a:schemeClr val="bg1"/>
                      </a:solidFill>
                    </a:rPr>
                    <a:t>App</a:t>
                  </a:r>
                  <a:endParaRPr lang="en-US">
                    <a:solidFill>
                      <a:schemeClr val="bg1"/>
                    </a:solidFill>
                    <a:latin typeface="Times" pitchFamily="18" charset="0"/>
                  </a:endParaRPr>
                </a:p>
              </p:txBody>
            </p:sp>
          </p:grpSp>
        </p:grpSp>
        <p:grpSp>
          <p:nvGrpSpPr>
            <p:cNvPr id="1118271" name="Group 63"/>
            <p:cNvGrpSpPr>
              <a:grpSpLocks/>
            </p:cNvGrpSpPr>
            <p:nvPr/>
          </p:nvGrpSpPr>
          <p:grpSpPr bwMode="auto">
            <a:xfrm>
              <a:off x="78" y="3095"/>
              <a:ext cx="2315" cy="476"/>
              <a:chOff x="93" y="3144"/>
              <a:chExt cx="2674" cy="551"/>
            </a:xfrm>
          </p:grpSpPr>
          <p:grpSp>
            <p:nvGrpSpPr>
              <p:cNvPr id="1118272" name="Group 64"/>
              <p:cNvGrpSpPr>
                <a:grpSpLocks/>
              </p:cNvGrpSpPr>
              <p:nvPr/>
            </p:nvGrpSpPr>
            <p:grpSpPr bwMode="auto">
              <a:xfrm>
                <a:off x="1722" y="3151"/>
                <a:ext cx="525" cy="536"/>
                <a:chOff x="1238" y="664"/>
                <a:chExt cx="525" cy="536"/>
              </a:xfrm>
            </p:grpSpPr>
            <p:pic>
              <p:nvPicPr>
                <p:cNvPr id="1118273" name="Picture 65"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18274" name="Oval 66"/>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75" name="Rectangle 67"/>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8276" name="Oval 68"/>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77" name="Text Box 69"/>
                <p:cNvSpPr txBox="1">
                  <a:spLocks noChangeArrowheads="1"/>
                </p:cNvSpPr>
                <p:nvPr/>
              </p:nvSpPr>
              <p:spPr bwMode="auto">
                <a:xfrm>
                  <a:off x="1321" y="840"/>
                  <a:ext cx="365" cy="239"/>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Fusion</a:t>
                  </a:r>
                </a:p>
                <a:p>
                  <a:pPr eaLnBrk="0" hangingPunct="0">
                    <a:spcBef>
                      <a:spcPct val="0"/>
                    </a:spcBef>
                    <a:buClrTx/>
                  </a:pPr>
                  <a:r>
                    <a:rPr lang="en-US"/>
                    <a:t>App</a:t>
                  </a:r>
                  <a:endParaRPr lang="en-US">
                    <a:latin typeface="Times" pitchFamily="18" charset="0"/>
                  </a:endParaRPr>
                </a:p>
              </p:txBody>
            </p:sp>
          </p:grpSp>
          <p:grpSp>
            <p:nvGrpSpPr>
              <p:cNvPr id="1118278" name="Group 70"/>
              <p:cNvGrpSpPr>
                <a:grpSpLocks/>
              </p:cNvGrpSpPr>
              <p:nvPr/>
            </p:nvGrpSpPr>
            <p:grpSpPr bwMode="auto">
              <a:xfrm>
                <a:off x="1203" y="3144"/>
                <a:ext cx="453" cy="551"/>
                <a:chOff x="705" y="664"/>
                <a:chExt cx="453" cy="551"/>
              </a:xfrm>
            </p:grpSpPr>
            <p:pic>
              <p:nvPicPr>
                <p:cNvPr id="1118279" name="Picture 71"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18280" name="Oval 72"/>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81" name="Rectangle 73"/>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8282" name="Oval 74"/>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83" name="Text Box 75"/>
                <p:cNvSpPr txBox="1">
                  <a:spLocks noChangeArrowheads="1"/>
                </p:cNvSpPr>
                <p:nvPr/>
              </p:nvSpPr>
              <p:spPr bwMode="auto">
                <a:xfrm>
                  <a:off x="809" y="832"/>
                  <a:ext cx="246" cy="267"/>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SCM</a:t>
                  </a:r>
                  <a:endParaRPr lang="en-US">
                    <a:solidFill>
                      <a:schemeClr val="bg1"/>
                    </a:solidFill>
                    <a:latin typeface="Times" pitchFamily="18" charset="0"/>
                  </a:endParaRPr>
                </a:p>
              </p:txBody>
            </p:sp>
          </p:grpSp>
          <p:grpSp>
            <p:nvGrpSpPr>
              <p:cNvPr id="1118284" name="Group 76"/>
              <p:cNvGrpSpPr>
                <a:grpSpLocks/>
              </p:cNvGrpSpPr>
              <p:nvPr/>
            </p:nvGrpSpPr>
            <p:grpSpPr bwMode="auto">
              <a:xfrm>
                <a:off x="612" y="3151"/>
                <a:ext cx="525" cy="536"/>
                <a:chOff x="1238" y="664"/>
                <a:chExt cx="525" cy="536"/>
              </a:xfrm>
            </p:grpSpPr>
            <p:pic>
              <p:nvPicPr>
                <p:cNvPr id="1118285" name="Picture 77"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18286" name="Oval 78"/>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87" name="Rectangle 79"/>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18288" name="Oval 80"/>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18289" name="Text Box 81"/>
                <p:cNvSpPr txBox="1">
                  <a:spLocks noChangeArrowheads="1"/>
                </p:cNvSpPr>
                <p:nvPr/>
              </p:nvSpPr>
              <p:spPr bwMode="auto">
                <a:xfrm>
                  <a:off x="1358" y="898"/>
                  <a:ext cx="289" cy="121"/>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ERP2</a:t>
                  </a:r>
                  <a:endParaRPr lang="en-US">
                    <a:latin typeface="Times" pitchFamily="18" charset="0"/>
                  </a:endParaRPr>
                </a:p>
              </p:txBody>
            </p:sp>
          </p:grpSp>
          <p:grpSp>
            <p:nvGrpSpPr>
              <p:cNvPr id="1118290" name="Group 82"/>
              <p:cNvGrpSpPr>
                <a:grpSpLocks/>
              </p:cNvGrpSpPr>
              <p:nvPr/>
            </p:nvGrpSpPr>
            <p:grpSpPr bwMode="auto">
              <a:xfrm>
                <a:off x="2314" y="3144"/>
                <a:ext cx="453" cy="551"/>
                <a:chOff x="705" y="664"/>
                <a:chExt cx="453" cy="551"/>
              </a:xfrm>
            </p:grpSpPr>
            <p:pic>
              <p:nvPicPr>
                <p:cNvPr id="1118291" name="Picture 83"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18292" name="Oval 84"/>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93" name="Rectangle 85"/>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8294" name="Oval 86"/>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95" name="Text Box 87"/>
                <p:cNvSpPr txBox="1">
                  <a:spLocks noChangeArrowheads="1"/>
                </p:cNvSpPr>
                <p:nvPr/>
              </p:nvSpPr>
              <p:spPr bwMode="auto">
                <a:xfrm>
                  <a:off x="747" y="898"/>
                  <a:ext cx="381"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Legacy</a:t>
                  </a:r>
                  <a:endParaRPr lang="en-US">
                    <a:solidFill>
                      <a:schemeClr val="bg1"/>
                    </a:solidFill>
                    <a:latin typeface="Times" pitchFamily="18" charset="0"/>
                  </a:endParaRPr>
                </a:p>
              </p:txBody>
            </p:sp>
          </p:grpSp>
          <p:grpSp>
            <p:nvGrpSpPr>
              <p:cNvPr id="1118296" name="Group 88"/>
              <p:cNvGrpSpPr>
                <a:grpSpLocks/>
              </p:cNvGrpSpPr>
              <p:nvPr/>
            </p:nvGrpSpPr>
            <p:grpSpPr bwMode="auto">
              <a:xfrm>
                <a:off x="93" y="3144"/>
                <a:ext cx="453" cy="551"/>
                <a:chOff x="705" y="664"/>
                <a:chExt cx="453" cy="551"/>
              </a:xfrm>
            </p:grpSpPr>
            <p:pic>
              <p:nvPicPr>
                <p:cNvPr id="1118297" name="Picture 89"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18298" name="Oval 90"/>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299" name="Rectangle 91"/>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18300" name="Oval 92"/>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18301" name="Text Box 93"/>
                <p:cNvSpPr txBox="1">
                  <a:spLocks noChangeArrowheads="1"/>
                </p:cNvSpPr>
                <p:nvPr/>
              </p:nvSpPr>
              <p:spPr bwMode="auto">
                <a:xfrm>
                  <a:off x="778" y="898"/>
                  <a:ext cx="320"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ERP 1</a:t>
                  </a:r>
                  <a:endParaRPr lang="en-US">
                    <a:solidFill>
                      <a:schemeClr val="bg1"/>
                    </a:solidFill>
                    <a:latin typeface="Times" pitchFamily="18" charset="0"/>
                  </a:endParaRPr>
                </a:p>
              </p:txBody>
            </p:sp>
          </p:grpSp>
        </p:grpSp>
        <p:sp>
          <p:nvSpPr>
            <p:cNvPr id="1118302" name="Line 94"/>
            <p:cNvSpPr>
              <a:spLocks noChangeShapeType="1"/>
            </p:cNvSpPr>
            <p:nvPr/>
          </p:nvSpPr>
          <p:spPr bwMode="auto">
            <a:xfrm>
              <a:off x="1934"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nvGrpSpPr>
            <p:cNvPr id="1118303" name="Group 95"/>
            <p:cNvGrpSpPr>
              <a:grpSpLocks/>
            </p:cNvGrpSpPr>
            <p:nvPr/>
          </p:nvGrpSpPr>
          <p:grpSpPr bwMode="auto">
            <a:xfrm>
              <a:off x="2143" y="2114"/>
              <a:ext cx="569" cy="528"/>
              <a:chOff x="2151" y="2026"/>
              <a:chExt cx="517" cy="584"/>
            </a:xfrm>
          </p:grpSpPr>
          <p:pic>
            <p:nvPicPr>
              <p:cNvPr id="1118304" name="Picture 96" descr="round Base"/>
              <p:cNvPicPr>
                <a:picLocks noChangeAspect="1" noChangeArrowheads="1"/>
              </p:cNvPicPr>
              <p:nvPr/>
            </p:nvPicPr>
            <p:blipFill>
              <a:blip r:embed="rId7" cstate="print"/>
              <a:srcRect/>
              <a:stretch>
                <a:fillRect/>
              </a:stretch>
            </p:blipFill>
            <p:spPr bwMode="auto">
              <a:xfrm>
                <a:off x="2151" y="2235"/>
                <a:ext cx="517" cy="375"/>
              </a:xfrm>
              <a:prstGeom prst="rect">
                <a:avLst/>
              </a:prstGeom>
              <a:noFill/>
            </p:spPr>
          </p:pic>
          <p:sp>
            <p:nvSpPr>
              <p:cNvPr id="1118305" name="Oval 97"/>
              <p:cNvSpPr>
                <a:spLocks noChangeArrowheads="1"/>
              </p:cNvSpPr>
              <p:nvPr/>
            </p:nvSpPr>
            <p:spPr bwMode="auto">
              <a:xfrm>
                <a:off x="2178" y="2326"/>
                <a:ext cx="442" cy="23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18306" name="Rectangle 98"/>
              <p:cNvSpPr>
                <a:spLocks noChangeArrowheads="1"/>
              </p:cNvSpPr>
              <p:nvPr/>
            </p:nvSpPr>
            <p:spPr bwMode="auto">
              <a:xfrm>
                <a:off x="2178" y="2143"/>
                <a:ext cx="442" cy="29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lgn="ctr">
                <a:noFill/>
                <a:miter lim="800000"/>
                <a:headEnd/>
                <a:tailEnd/>
              </a:ln>
              <a:effectLst/>
            </p:spPr>
            <p:txBody>
              <a:bodyPr wrap="none" anchor="ctr"/>
              <a:lstStyle/>
              <a:p>
                <a:endParaRPr lang="en-US"/>
              </a:p>
            </p:txBody>
          </p:sp>
          <p:sp>
            <p:nvSpPr>
              <p:cNvPr id="1118307" name="Oval 99"/>
              <p:cNvSpPr>
                <a:spLocks noChangeArrowheads="1"/>
              </p:cNvSpPr>
              <p:nvPr/>
            </p:nvSpPr>
            <p:spPr bwMode="auto">
              <a:xfrm>
                <a:off x="2178" y="2026"/>
                <a:ext cx="442" cy="23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18308" name="Text Box 100"/>
              <p:cNvSpPr txBox="1">
                <a:spLocks noChangeArrowheads="1"/>
              </p:cNvSpPr>
              <p:nvPr/>
            </p:nvSpPr>
            <p:spPr bwMode="auto">
              <a:xfrm>
                <a:off x="2252" y="2262"/>
                <a:ext cx="278" cy="170"/>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sz="1600">
                    <a:solidFill>
                      <a:schemeClr val="bg1"/>
                    </a:solidFill>
                  </a:rPr>
                  <a:t>MDM</a:t>
                </a:r>
                <a:endParaRPr lang="en-US" sz="1600">
                  <a:solidFill>
                    <a:schemeClr val="bg1"/>
                  </a:solidFill>
                  <a:latin typeface="Times" pitchFamily="18" charset="0"/>
                </a:endParaRPr>
              </a:p>
            </p:txBody>
          </p:sp>
        </p:grpSp>
        <p:sp>
          <p:nvSpPr>
            <p:cNvPr id="1118309" name="Line 101"/>
            <p:cNvSpPr>
              <a:spLocks noChangeShapeType="1"/>
            </p:cNvSpPr>
            <p:nvPr/>
          </p:nvSpPr>
          <p:spPr bwMode="auto">
            <a:xfrm>
              <a:off x="2615"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sp>
        <p:nvSpPr>
          <p:cNvPr id="1118310" name="Freeform 102"/>
          <p:cNvSpPr>
            <a:spLocks/>
          </p:cNvSpPr>
          <p:nvPr/>
        </p:nvSpPr>
        <p:spPr bwMode="auto">
          <a:xfrm>
            <a:off x="1333500" y="2438400"/>
            <a:ext cx="2349500" cy="1130300"/>
          </a:xfrm>
          <a:custGeom>
            <a:avLst/>
            <a:gdLst/>
            <a:ahLst/>
            <a:cxnLst>
              <a:cxn ang="0">
                <a:pos x="0" y="0"/>
              </a:cxn>
              <a:cxn ang="0">
                <a:pos x="720" y="568"/>
              </a:cxn>
              <a:cxn ang="0">
                <a:pos x="1480" y="712"/>
              </a:cxn>
            </a:cxnLst>
            <a:rect l="0" t="0" r="r" b="b"/>
            <a:pathLst>
              <a:path w="1480" h="712">
                <a:moveTo>
                  <a:pt x="0" y="0"/>
                </a:moveTo>
                <a:cubicBezTo>
                  <a:pt x="236" y="224"/>
                  <a:pt x="473" y="449"/>
                  <a:pt x="720" y="568"/>
                </a:cubicBezTo>
                <a:cubicBezTo>
                  <a:pt x="967" y="687"/>
                  <a:pt x="1223" y="699"/>
                  <a:pt x="1480" y="712"/>
                </a:cubicBezTo>
              </a:path>
            </a:pathLst>
          </a:custGeom>
          <a:noFill/>
          <a:ln w="38100" cmpd="sng">
            <a:solidFill>
              <a:schemeClr val="accent1"/>
            </a:solidFill>
            <a:round/>
            <a:headEnd type="none" w="med" len="med"/>
            <a:tailEnd type="triangle" w="med" len="med"/>
          </a:ln>
          <a:effectLst/>
        </p:spPr>
        <p:txBody>
          <a:bodyPr/>
          <a:lstStyle/>
          <a:p>
            <a:endParaRPr lang="en-US"/>
          </a:p>
        </p:txBody>
      </p:sp>
      <p:sp>
        <p:nvSpPr>
          <p:cNvPr id="1118311" name="AutoShape 103"/>
          <p:cNvSpPr>
            <a:spLocks noChangeArrowheads="1"/>
          </p:cNvSpPr>
          <p:nvPr/>
        </p:nvSpPr>
        <p:spPr bwMode="auto">
          <a:xfrm flipH="1">
            <a:off x="215900" y="882650"/>
            <a:ext cx="2641600" cy="660400"/>
          </a:xfrm>
          <a:prstGeom prst="wedgeRectCallout">
            <a:avLst>
              <a:gd name="adj1" fmla="val 14241"/>
              <a:gd name="adj2" fmla="val 132449"/>
            </a:avLst>
          </a:prstGeom>
          <a:solidFill>
            <a:srgbClr val="B8B8B8"/>
          </a:solidFill>
          <a:ln w="9525">
            <a:solidFill>
              <a:schemeClr val="tx1"/>
            </a:solidFill>
            <a:miter lim="800000"/>
            <a:headEnd/>
            <a:tailEnd/>
          </a:ln>
          <a:effectLst/>
        </p:spPr>
        <p:txBody>
          <a:bodyPr/>
          <a:lstStyle/>
          <a:p>
            <a:pPr eaLnBrk="0" hangingPunct="0">
              <a:lnSpc>
                <a:spcPct val="100000"/>
              </a:lnSpc>
              <a:spcBef>
                <a:spcPct val="0"/>
              </a:spcBef>
              <a:buClrTx/>
            </a:pPr>
            <a:r>
              <a:rPr lang="en-US" sz="1800" b="0">
                <a:latin typeface="Times" pitchFamily="18" charset="0"/>
              </a:rPr>
              <a:t>Event in operational apps </a:t>
            </a:r>
          </a:p>
          <a:p>
            <a:pPr eaLnBrk="0" hangingPunct="0">
              <a:lnSpc>
                <a:spcPct val="100000"/>
              </a:lnSpc>
              <a:spcBef>
                <a:spcPct val="0"/>
              </a:spcBef>
              <a:buClrTx/>
            </a:pPr>
            <a:r>
              <a:rPr lang="en-US" sz="1800" b="0">
                <a:latin typeface="Times" pitchFamily="18" charset="0"/>
              </a:rPr>
              <a:t>(e.g. new address)</a:t>
            </a:r>
          </a:p>
        </p:txBody>
      </p:sp>
      <p:sp>
        <p:nvSpPr>
          <p:cNvPr id="1118312" name="AutoShape 104"/>
          <p:cNvSpPr>
            <a:spLocks noChangeArrowheads="1"/>
          </p:cNvSpPr>
          <p:nvPr/>
        </p:nvSpPr>
        <p:spPr bwMode="auto">
          <a:xfrm flipH="1">
            <a:off x="5570538" y="4086225"/>
            <a:ext cx="1549400" cy="2019300"/>
          </a:xfrm>
          <a:prstGeom prst="wedgeRectCallout">
            <a:avLst>
              <a:gd name="adj1" fmla="val 145079"/>
              <a:gd name="adj2" fmla="val -60144"/>
            </a:avLst>
          </a:prstGeom>
          <a:solidFill>
            <a:srgbClr val="B8B8B8"/>
          </a:solidFill>
          <a:ln w="9525">
            <a:solidFill>
              <a:schemeClr val="tx1"/>
            </a:solidFill>
            <a:miter lim="800000"/>
            <a:headEnd/>
            <a:tailEnd/>
          </a:ln>
          <a:effectLst/>
        </p:spPr>
        <p:txBody>
          <a:bodyPr/>
          <a:lstStyle/>
          <a:p>
            <a:pPr algn="l" eaLnBrk="0" hangingPunct="0">
              <a:lnSpc>
                <a:spcPct val="100000"/>
              </a:lnSpc>
              <a:spcBef>
                <a:spcPct val="0"/>
              </a:spcBef>
              <a:buClrTx/>
              <a:buFont typeface="Wingdings" pitchFamily="2" charset="2"/>
              <a:buChar char="Ø"/>
            </a:pPr>
            <a:r>
              <a:rPr lang="en-US" sz="1600">
                <a:latin typeface="Times" pitchFamily="18" charset="0"/>
              </a:rPr>
              <a:t> Match</a:t>
            </a:r>
          </a:p>
          <a:p>
            <a:pPr algn="l" eaLnBrk="0" hangingPunct="0">
              <a:lnSpc>
                <a:spcPct val="100000"/>
              </a:lnSpc>
              <a:spcBef>
                <a:spcPct val="0"/>
              </a:spcBef>
              <a:buClrTx/>
              <a:buFont typeface="Wingdings" pitchFamily="2" charset="2"/>
              <a:buChar char="Ø"/>
            </a:pPr>
            <a:r>
              <a:rPr lang="en-US" sz="1600">
                <a:latin typeface="Times" pitchFamily="18" charset="0"/>
              </a:rPr>
              <a:t> Cleanse &amp; Enrich</a:t>
            </a:r>
          </a:p>
          <a:p>
            <a:pPr algn="l" eaLnBrk="0" hangingPunct="0">
              <a:lnSpc>
                <a:spcPct val="100000"/>
              </a:lnSpc>
              <a:spcBef>
                <a:spcPct val="0"/>
              </a:spcBef>
              <a:buClrTx/>
              <a:buFont typeface="Wingdings" pitchFamily="2" charset="2"/>
              <a:buChar char="Ø"/>
            </a:pPr>
            <a:r>
              <a:rPr lang="en-US" sz="1600">
                <a:latin typeface="Times" pitchFamily="18" charset="0"/>
              </a:rPr>
              <a:t> Consolidate (Dedup &amp; build golden record)</a:t>
            </a:r>
          </a:p>
          <a:p>
            <a:pPr algn="l" eaLnBrk="0" hangingPunct="0">
              <a:lnSpc>
                <a:spcPct val="100000"/>
              </a:lnSpc>
              <a:spcBef>
                <a:spcPct val="0"/>
              </a:spcBef>
              <a:buClrTx/>
              <a:buFont typeface="Wingdings" pitchFamily="2" charset="2"/>
              <a:buChar char="Ø"/>
            </a:pPr>
            <a:r>
              <a:rPr lang="en-US" sz="1600">
                <a:latin typeface="Times" pitchFamily="18" charset="0"/>
              </a:rPr>
              <a:t> X-reference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0258" name="Picture 2" descr="background1"/>
          <p:cNvPicPr>
            <a:picLocks noChangeAspect="1" noChangeArrowheads="1"/>
          </p:cNvPicPr>
          <p:nvPr/>
        </p:nvPicPr>
        <p:blipFill>
          <a:blip r:embed="rId3" cstate="print"/>
          <a:srcRect/>
          <a:stretch>
            <a:fillRect/>
          </a:stretch>
        </p:blipFill>
        <p:spPr bwMode="auto">
          <a:xfrm>
            <a:off x="5181600" y="1066800"/>
            <a:ext cx="4076700" cy="2032000"/>
          </a:xfrm>
          <a:prstGeom prst="rect">
            <a:avLst/>
          </a:prstGeom>
          <a:noFill/>
        </p:spPr>
      </p:pic>
      <p:sp>
        <p:nvSpPr>
          <p:cNvPr id="1120259" name="Rectangle 3"/>
          <p:cNvSpPr>
            <a:spLocks noChangeArrowheads="1"/>
          </p:cNvSpPr>
          <p:nvPr/>
        </p:nvSpPr>
        <p:spPr bwMode="auto">
          <a:xfrm>
            <a:off x="185738" y="28575"/>
            <a:ext cx="8472487" cy="587375"/>
          </a:xfrm>
          <a:prstGeom prst="rect">
            <a:avLst/>
          </a:prstGeom>
          <a:noFill/>
          <a:ln w="9525">
            <a:noFill/>
            <a:miter lim="800000"/>
            <a:headEnd/>
            <a:tailEnd/>
          </a:ln>
          <a:effectLst/>
        </p:spPr>
        <p:txBody>
          <a:bodyPr lIns="0" tIns="0" rIns="0" bIns="0" anchor="ctr"/>
          <a:lstStyle/>
          <a:p>
            <a:pPr algn="l" defTabSz="1016000">
              <a:lnSpc>
                <a:spcPct val="100000"/>
              </a:lnSpc>
              <a:spcBef>
                <a:spcPct val="0"/>
              </a:spcBef>
              <a:buClrTx/>
            </a:pPr>
            <a:endParaRPr lang="en-US" sz="1800"/>
          </a:p>
        </p:txBody>
      </p:sp>
      <p:sp>
        <p:nvSpPr>
          <p:cNvPr id="1120260" name="Text Box 4"/>
          <p:cNvSpPr txBox="1">
            <a:spLocks noChangeArrowheads="1"/>
          </p:cNvSpPr>
          <p:nvPr/>
        </p:nvSpPr>
        <p:spPr bwMode="auto">
          <a:xfrm>
            <a:off x="5359400" y="1163638"/>
            <a:ext cx="3594100" cy="1549400"/>
          </a:xfrm>
          <a:prstGeom prst="rect">
            <a:avLst/>
          </a:prstGeom>
          <a:noFill/>
          <a:ln w="9525">
            <a:noFill/>
            <a:miter lim="800000"/>
            <a:headEnd/>
            <a:tailEnd/>
          </a:ln>
          <a:effectLst/>
        </p:spPr>
        <p:txBody>
          <a:bodyPr>
            <a:spAutoFit/>
          </a:bodyPr>
          <a:lstStyle/>
          <a:p>
            <a:pPr algn="l" eaLnBrk="0" hangingPunct="0">
              <a:spcBef>
                <a:spcPct val="40000"/>
              </a:spcBef>
              <a:buFont typeface="Wingdings" pitchFamily="2" charset="2"/>
              <a:buChar char="q"/>
            </a:pPr>
            <a:r>
              <a:rPr lang="en-US" sz="1800"/>
              <a:t> Consolidate</a:t>
            </a:r>
            <a:r>
              <a:rPr lang="fr-FR" sz="1800"/>
              <a:t>/</a:t>
            </a:r>
            <a:r>
              <a:rPr lang="en-US" sz="1800"/>
              <a:t>Federate</a:t>
            </a:r>
            <a:r>
              <a:rPr lang="en-US" sz="1800" b="0"/>
              <a:t> shared information into one place</a:t>
            </a:r>
          </a:p>
          <a:p>
            <a:pPr algn="l" eaLnBrk="0" hangingPunct="0">
              <a:spcBef>
                <a:spcPct val="40000"/>
              </a:spcBef>
              <a:buFont typeface="Wingdings" pitchFamily="2" charset="2"/>
              <a:buChar char="q"/>
            </a:pPr>
            <a:r>
              <a:rPr lang="en-US" sz="1800"/>
              <a:t> Cleanse </a:t>
            </a:r>
            <a:r>
              <a:rPr lang="en-US" sz="1800" b="0"/>
              <a:t>data centrally</a:t>
            </a:r>
          </a:p>
          <a:p>
            <a:pPr algn="l" eaLnBrk="0" hangingPunct="0">
              <a:spcBef>
                <a:spcPct val="40000"/>
              </a:spcBef>
              <a:buFont typeface="Wingdings" pitchFamily="2" charset="2"/>
              <a:buChar char="q"/>
            </a:pPr>
            <a:r>
              <a:rPr lang="en-US" sz="1800"/>
              <a:t> Share</a:t>
            </a:r>
            <a:r>
              <a:rPr lang="en-US" sz="1800" b="0"/>
              <a:t> </a:t>
            </a:r>
            <a:r>
              <a:rPr lang="en-US" sz="1800"/>
              <a:t>data as a single point of truth</a:t>
            </a:r>
            <a:r>
              <a:rPr lang="en-US" sz="1800" b="0"/>
              <a:t> as a service</a:t>
            </a:r>
          </a:p>
        </p:txBody>
      </p:sp>
      <p:sp>
        <p:nvSpPr>
          <p:cNvPr id="1120261" name="Rectangle 5"/>
          <p:cNvSpPr>
            <a:spLocks noGrp="1" noChangeArrowheads="1"/>
          </p:cNvSpPr>
          <p:nvPr>
            <p:ph type="title"/>
          </p:nvPr>
        </p:nvSpPr>
        <p:spPr>
          <a:xfrm>
            <a:off x="776288" y="0"/>
            <a:ext cx="8634412" cy="676275"/>
          </a:xfrm>
          <a:noFill/>
          <a:ln/>
        </p:spPr>
        <p:txBody>
          <a:bodyPr/>
          <a:lstStyle/>
          <a:p>
            <a:r>
              <a:rPr lang="en-US" sz="2400"/>
              <a:t>MDM: The </a:t>
            </a:r>
            <a:r>
              <a:rPr lang="en-US" sz="2400" u="sng"/>
              <a:t>source of clean data</a:t>
            </a:r>
            <a:r>
              <a:rPr lang="en-US" sz="2400"/>
              <a:t> for the enterprise</a:t>
            </a:r>
            <a:br>
              <a:rPr lang="en-US" sz="2400"/>
            </a:br>
            <a:r>
              <a:rPr lang="en-US" sz="2000">
                <a:solidFill>
                  <a:schemeClr val="accent1"/>
                </a:solidFill>
              </a:rPr>
              <a:t>Push Mode</a:t>
            </a:r>
          </a:p>
        </p:txBody>
      </p:sp>
      <p:grpSp>
        <p:nvGrpSpPr>
          <p:cNvPr id="1120262" name="Group 6"/>
          <p:cNvGrpSpPr>
            <a:grpSpLocks/>
          </p:cNvGrpSpPr>
          <p:nvPr/>
        </p:nvGrpSpPr>
        <p:grpSpPr bwMode="auto">
          <a:xfrm>
            <a:off x="-6350" y="1785938"/>
            <a:ext cx="5322888" cy="4025900"/>
            <a:chOff x="52" y="1101"/>
            <a:chExt cx="3353" cy="2536"/>
          </a:xfrm>
        </p:grpSpPr>
        <p:cxnSp>
          <p:nvCxnSpPr>
            <p:cNvPr id="1120263" name="AutoShape 7"/>
            <p:cNvCxnSpPr>
              <a:cxnSpLocks noChangeShapeType="1"/>
            </p:cNvCxnSpPr>
            <p:nvPr/>
          </p:nvCxnSpPr>
          <p:spPr bwMode="auto">
            <a:xfrm rot="16200000" flipH="1">
              <a:off x="344" y="1526"/>
              <a:ext cx="627"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64" name="AutoShape 8"/>
            <p:cNvCxnSpPr>
              <a:cxnSpLocks noChangeShapeType="1"/>
            </p:cNvCxnSpPr>
            <p:nvPr/>
          </p:nvCxnSpPr>
          <p:spPr bwMode="auto">
            <a:xfrm rot="16200000" flipH="1">
              <a:off x="584" y="1765"/>
              <a:ext cx="618"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65" name="AutoShape 9"/>
            <p:cNvCxnSpPr>
              <a:cxnSpLocks noChangeShapeType="1"/>
            </p:cNvCxnSpPr>
            <p:nvPr/>
          </p:nvCxnSpPr>
          <p:spPr bwMode="auto">
            <a:xfrm rot="5400000">
              <a:off x="830" y="1907"/>
              <a:ext cx="627" cy="105"/>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66" name="AutoShape 10"/>
            <p:cNvCxnSpPr>
              <a:cxnSpLocks noChangeShapeType="1"/>
            </p:cNvCxnSpPr>
            <p:nvPr/>
          </p:nvCxnSpPr>
          <p:spPr bwMode="auto">
            <a:xfrm rot="5400000">
              <a:off x="1068" y="1668"/>
              <a:ext cx="628" cy="581"/>
            </a:xfrm>
            <a:prstGeom prst="bentConnector3">
              <a:avLst>
                <a:gd name="adj1" fmla="val 49921"/>
              </a:avLst>
            </a:prstGeom>
            <a:noFill/>
            <a:ln w="38100">
              <a:solidFill>
                <a:srgbClr val="000066"/>
              </a:solidFill>
              <a:miter lim="800000"/>
              <a:headEnd type="triangle" w="med" len="med"/>
              <a:tailEnd type="triangle" w="med" len="med"/>
            </a:ln>
            <a:effectLst/>
          </p:spPr>
        </p:cxnSp>
        <p:cxnSp>
          <p:nvCxnSpPr>
            <p:cNvPr id="1120267" name="AutoShape 11"/>
            <p:cNvCxnSpPr>
              <a:cxnSpLocks noChangeShapeType="1"/>
            </p:cNvCxnSpPr>
            <p:nvPr/>
          </p:nvCxnSpPr>
          <p:spPr bwMode="auto">
            <a:xfrm rot="5400000">
              <a:off x="1319" y="1418"/>
              <a:ext cx="627"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68" name="AutoShape 12"/>
            <p:cNvCxnSpPr>
              <a:cxnSpLocks noChangeShapeType="1"/>
            </p:cNvCxnSpPr>
            <p:nvPr/>
          </p:nvCxnSpPr>
          <p:spPr bwMode="auto">
            <a:xfrm rot="5400000" flipH="1">
              <a:off x="1310" y="2245"/>
              <a:ext cx="645"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69" name="AutoShape 13"/>
            <p:cNvCxnSpPr>
              <a:cxnSpLocks noChangeShapeType="1"/>
            </p:cNvCxnSpPr>
            <p:nvPr/>
          </p:nvCxnSpPr>
          <p:spPr bwMode="auto">
            <a:xfrm rot="5400000" flipH="1">
              <a:off x="1062" y="2493"/>
              <a:ext cx="645" cy="588"/>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70" name="AutoShape 14"/>
            <p:cNvCxnSpPr>
              <a:cxnSpLocks noChangeShapeType="1"/>
            </p:cNvCxnSpPr>
            <p:nvPr/>
          </p:nvCxnSpPr>
          <p:spPr bwMode="auto">
            <a:xfrm rot="5400000" flipH="1">
              <a:off x="824" y="2731"/>
              <a:ext cx="645" cy="111"/>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71" name="AutoShape 15"/>
            <p:cNvCxnSpPr>
              <a:cxnSpLocks noChangeShapeType="1"/>
            </p:cNvCxnSpPr>
            <p:nvPr/>
          </p:nvCxnSpPr>
          <p:spPr bwMode="auto">
            <a:xfrm rot="16200000">
              <a:off x="570" y="2588"/>
              <a:ext cx="645"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72" name="AutoShape 16"/>
            <p:cNvCxnSpPr>
              <a:cxnSpLocks noChangeShapeType="1"/>
            </p:cNvCxnSpPr>
            <p:nvPr/>
          </p:nvCxnSpPr>
          <p:spPr bwMode="auto">
            <a:xfrm rot="16200000">
              <a:off x="335" y="2353"/>
              <a:ext cx="645"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0273" name="AutoShape 17"/>
            <p:cNvCxnSpPr>
              <a:cxnSpLocks noChangeShapeType="1"/>
              <a:stCxn id="1120287" idx="3"/>
              <a:endCxn id="1120346" idx="4"/>
            </p:cNvCxnSpPr>
            <p:nvPr/>
          </p:nvCxnSpPr>
          <p:spPr bwMode="auto">
            <a:xfrm rot="5400000">
              <a:off x="1342" y="1699"/>
              <a:ext cx="715" cy="2849"/>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20274" name="AutoShape 18"/>
            <p:cNvCxnSpPr>
              <a:cxnSpLocks noChangeShapeType="1"/>
              <a:stCxn id="1120287" idx="3"/>
              <a:endCxn id="1120334" idx="4"/>
            </p:cNvCxnSpPr>
            <p:nvPr/>
          </p:nvCxnSpPr>
          <p:spPr bwMode="auto">
            <a:xfrm rot="5400000">
              <a:off x="1584" y="1937"/>
              <a:ext cx="711" cy="2369"/>
            </a:xfrm>
            <a:prstGeom prst="bentConnector3">
              <a:avLst>
                <a:gd name="adj1" fmla="val 120255"/>
              </a:avLst>
            </a:prstGeom>
            <a:noFill/>
            <a:ln w="25400">
              <a:solidFill>
                <a:schemeClr val="bg2"/>
              </a:solidFill>
              <a:prstDash val="sysDot"/>
              <a:miter lim="800000"/>
              <a:headEnd type="triangle" w="med" len="med"/>
              <a:tailEnd/>
            </a:ln>
            <a:effectLst/>
          </p:spPr>
        </p:cxnSp>
        <p:cxnSp>
          <p:nvCxnSpPr>
            <p:cNvPr id="1120275" name="AutoShape 19"/>
            <p:cNvCxnSpPr>
              <a:cxnSpLocks noChangeShapeType="1"/>
              <a:stCxn id="1120287" idx="3"/>
              <a:endCxn id="1120331" idx="2"/>
            </p:cNvCxnSpPr>
            <p:nvPr/>
          </p:nvCxnSpPr>
          <p:spPr bwMode="auto">
            <a:xfrm rot="5400000">
              <a:off x="1827" y="2175"/>
              <a:ext cx="705" cy="1888"/>
            </a:xfrm>
            <a:prstGeom prst="bentConnector3">
              <a:avLst>
                <a:gd name="adj1" fmla="val 122125"/>
              </a:avLst>
            </a:prstGeom>
            <a:noFill/>
            <a:ln w="25400">
              <a:solidFill>
                <a:schemeClr val="bg2"/>
              </a:solidFill>
              <a:prstDash val="sysDot"/>
              <a:miter lim="800000"/>
              <a:headEnd type="triangle" w="med" len="med"/>
              <a:tailEnd/>
            </a:ln>
            <a:effectLst/>
          </p:spPr>
        </p:cxnSp>
        <p:cxnSp>
          <p:nvCxnSpPr>
            <p:cNvPr id="1120276" name="AutoShape 20"/>
            <p:cNvCxnSpPr>
              <a:cxnSpLocks noChangeShapeType="1"/>
              <a:stCxn id="1120287" idx="3"/>
              <a:endCxn id="1120325" idx="2"/>
            </p:cNvCxnSpPr>
            <p:nvPr/>
          </p:nvCxnSpPr>
          <p:spPr bwMode="auto">
            <a:xfrm rot="5400000">
              <a:off x="2074" y="2410"/>
              <a:ext cx="693" cy="1406"/>
            </a:xfrm>
            <a:prstGeom prst="bentConnector3">
              <a:avLst>
                <a:gd name="adj1" fmla="val 124097"/>
              </a:avLst>
            </a:prstGeom>
            <a:noFill/>
            <a:ln w="25400">
              <a:solidFill>
                <a:schemeClr val="bg2"/>
              </a:solidFill>
              <a:prstDash val="sysDot"/>
              <a:miter lim="800000"/>
              <a:headEnd type="triangle" w="med" len="med"/>
              <a:tailEnd/>
            </a:ln>
            <a:effectLst/>
          </p:spPr>
        </p:cxnSp>
        <p:cxnSp>
          <p:nvCxnSpPr>
            <p:cNvPr id="1120277" name="AutoShape 21"/>
            <p:cNvCxnSpPr>
              <a:cxnSpLocks noChangeShapeType="1"/>
              <a:stCxn id="1120287" idx="3"/>
              <a:endCxn id="1120340" idx="4"/>
            </p:cNvCxnSpPr>
            <p:nvPr/>
          </p:nvCxnSpPr>
          <p:spPr bwMode="auto">
            <a:xfrm rot="5400000">
              <a:off x="2303" y="2661"/>
              <a:ext cx="715" cy="926"/>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20278" name="AutoShape 22"/>
            <p:cNvCxnSpPr>
              <a:cxnSpLocks noChangeShapeType="1"/>
              <a:stCxn id="1120287" idx="1"/>
              <a:endCxn id="1120305" idx="0"/>
            </p:cNvCxnSpPr>
            <p:nvPr/>
          </p:nvCxnSpPr>
          <p:spPr bwMode="auto">
            <a:xfrm rot="5400000" flipH="1">
              <a:off x="1372" y="205"/>
              <a:ext cx="659" cy="2845"/>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0279" name="AutoShape 23"/>
            <p:cNvCxnSpPr>
              <a:cxnSpLocks noChangeShapeType="1"/>
              <a:stCxn id="1120287" idx="1"/>
              <a:endCxn id="1120299" idx="0"/>
            </p:cNvCxnSpPr>
            <p:nvPr/>
          </p:nvCxnSpPr>
          <p:spPr bwMode="auto">
            <a:xfrm rot="5400000" flipH="1">
              <a:off x="1616" y="450"/>
              <a:ext cx="659" cy="2356"/>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0280" name="AutoShape 24"/>
            <p:cNvCxnSpPr>
              <a:cxnSpLocks noChangeShapeType="1"/>
              <a:stCxn id="1120287" idx="1"/>
              <a:endCxn id="1120293" idx="0"/>
            </p:cNvCxnSpPr>
            <p:nvPr/>
          </p:nvCxnSpPr>
          <p:spPr bwMode="auto">
            <a:xfrm rot="5400000" flipH="1">
              <a:off x="1861" y="694"/>
              <a:ext cx="659" cy="1867"/>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0281" name="AutoShape 25"/>
            <p:cNvCxnSpPr>
              <a:cxnSpLocks noChangeShapeType="1"/>
              <a:stCxn id="1120287" idx="1"/>
              <a:endCxn id="1120317" idx="0"/>
            </p:cNvCxnSpPr>
            <p:nvPr/>
          </p:nvCxnSpPr>
          <p:spPr bwMode="auto">
            <a:xfrm rot="5400000" flipH="1">
              <a:off x="2105" y="939"/>
              <a:ext cx="659" cy="1378"/>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0282" name="AutoShape 26"/>
            <p:cNvCxnSpPr>
              <a:cxnSpLocks noChangeShapeType="1"/>
              <a:stCxn id="1120287" idx="1"/>
              <a:endCxn id="1120311" idx="0"/>
            </p:cNvCxnSpPr>
            <p:nvPr/>
          </p:nvCxnSpPr>
          <p:spPr bwMode="auto">
            <a:xfrm rot="5400000" flipH="1">
              <a:off x="2349" y="1183"/>
              <a:ext cx="659" cy="890"/>
            </a:xfrm>
            <a:prstGeom prst="bentConnector3">
              <a:avLst>
                <a:gd name="adj1" fmla="val 121852"/>
              </a:avLst>
            </a:prstGeom>
            <a:noFill/>
            <a:ln w="25400">
              <a:solidFill>
                <a:schemeClr val="bg2"/>
              </a:solidFill>
              <a:prstDash val="sysDot"/>
              <a:miter lim="800000"/>
              <a:headEnd type="triangle" w="med" len="med"/>
              <a:tailEnd/>
            </a:ln>
            <a:effectLst/>
          </p:spPr>
        </p:cxnSp>
        <p:sp>
          <p:nvSpPr>
            <p:cNvPr id="1120283" name="Rectangle 27"/>
            <p:cNvSpPr>
              <a:spLocks noChangeArrowheads="1"/>
            </p:cNvSpPr>
            <p:nvPr/>
          </p:nvSpPr>
          <p:spPr bwMode="auto">
            <a:xfrm>
              <a:off x="2417" y="3500"/>
              <a:ext cx="503" cy="137"/>
            </a:xfrm>
            <a:prstGeom prst="rect">
              <a:avLst/>
            </a:prstGeom>
            <a:solidFill>
              <a:srgbClr val="C0C0C0"/>
            </a:soli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sp>
          <p:nvSpPr>
            <p:cNvPr id="1120284" name="Rectangle 28"/>
            <p:cNvSpPr>
              <a:spLocks noChangeArrowheads="1"/>
            </p:cNvSpPr>
            <p:nvPr/>
          </p:nvSpPr>
          <p:spPr bwMode="auto">
            <a:xfrm>
              <a:off x="2417" y="1101"/>
              <a:ext cx="503" cy="179"/>
            </a:xfrm>
            <a:prstGeom prst="rect">
              <a:avLst/>
            </a:prstGeom>
            <a:solidFill>
              <a:srgbClr val="C0C0C0"/>
            </a:solidFill>
            <a:ln w="9525">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pic>
          <p:nvPicPr>
            <p:cNvPr id="1120285" name="Picture 29" descr="round Base"/>
            <p:cNvPicPr>
              <a:picLocks noChangeAspect="1" noChangeArrowheads="1"/>
            </p:cNvPicPr>
            <p:nvPr/>
          </p:nvPicPr>
          <p:blipFill>
            <a:blip r:embed="rId4" cstate="print"/>
            <a:srcRect/>
            <a:stretch>
              <a:fillRect/>
            </a:stretch>
          </p:blipFill>
          <p:spPr bwMode="auto">
            <a:xfrm>
              <a:off x="139" y="2282"/>
              <a:ext cx="1906" cy="259"/>
            </a:xfrm>
            <a:prstGeom prst="rect">
              <a:avLst/>
            </a:prstGeom>
            <a:noFill/>
          </p:spPr>
        </p:pic>
        <p:sp>
          <p:nvSpPr>
            <p:cNvPr id="1120286" name="Rectangle 30"/>
            <p:cNvSpPr>
              <a:spLocks noChangeArrowheads="1"/>
            </p:cNvSpPr>
            <p:nvPr/>
          </p:nvSpPr>
          <p:spPr bwMode="auto">
            <a:xfrm>
              <a:off x="247" y="2225"/>
              <a:ext cx="1689" cy="239"/>
            </a:xfrm>
            <a:prstGeom prst="rect">
              <a:avLst/>
            </a:prstGeom>
            <a:gradFill rotWithShape="0">
              <a:gsLst>
                <a:gs pos="0">
                  <a:schemeClr val="accent2"/>
                </a:gs>
                <a:gs pos="50000">
                  <a:schemeClr val="accent2">
                    <a:gamma/>
                    <a:tint val="0"/>
                    <a:invGamma/>
                  </a:schemeClr>
                </a:gs>
                <a:gs pos="100000">
                  <a:schemeClr val="accent2"/>
                </a:gs>
              </a:gsLst>
              <a:lin ang="0" scaled="1"/>
            </a:gra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Middleware </a:t>
              </a:r>
            </a:p>
            <a:p>
              <a:pPr eaLnBrk="0" hangingPunct="0">
                <a:lnSpc>
                  <a:spcPct val="100000"/>
                </a:lnSpc>
                <a:spcBef>
                  <a:spcPct val="0"/>
                </a:spcBef>
                <a:buClrTx/>
              </a:pPr>
              <a:r>
                <a:rPr lang="en-US" sz="1000">
                  <a:solidFill>
                    <a:schemeClr val="tx2"/>
                  </a:solidFill>
                  <a:latin typeface="Trebuchet MS" pitchFamily="34" charset="0"/>
                </a:rPr>
                <a:t>Application Integration Architecture</a:t>
              </a:r>
            </a:p>
          </p:txBody>
        </p:sp>
        <p:sp>
          <p:nvSpPr>
            <p:cNvPr id="1120287" name="AutoShape 31"/>
            <p:cNvSpPr>
              <a:spLocks noChangeArrowheads="1"/>
            </p:cNvSpPr>
            <p:nvPr/>
          </p:nvSpPr>
          <p:spPr bwMode="auto">
            <a:xfrm>
              <a:off x="2843" y="1957"/>
              <a:ext cx="562" cy="809"/>
            </a:xfrm>
            <a:prstGeom prst="can">
              <a:avLst>
                <a:gd name="adj" fmla="val 35988"/>
              </a:avLst>
            </a:prstGeom>
            <a:gradFill rotWithShape="0">
              <a:gsLst>
                <a:gs pos="0">
                  <a:schemeClr val="accent2"/>
                </a:gs>
                <a:gs pos="50000">
                  <a:schemeClr val="accent2">
                    <a:gamma/>
                    <a:tint val="0"/>
                    <a:invGamma/>
                  </a:schemeClr>
                </a:gs>
                <a:gs pos="100000">
                  <a:schemeClr val="accent2"/>
                </a:gs>
              </a:gsLst>
              <a:lin ang="0" scaled="1"/>
            </a:gradFill>
            <a:ln w="9525">
              <a:noFill/>
              <a:round/>
              <a:headEnd/>
              <a:tailEnd/>
            </a:ln>
            <a:effectLst/>
          </p:spPr>
          <p:txBody>
            <a:bodyPr lIns="18288" tIns="45718" rIns="18288" bIns="45718" anchor="ctr"/>
            <a:lstStyle/>
            <a:p>
              <a:pPr eaLnBrk="0" hangingPunct="0">
                <a:lnSpc>
                  <a:spcPct val="100000"/>
                </a:lnSpc>
                <a:spcBef>
                  <a:spcPct val="0"/>
                </a:spcBef>
                <a:buClrTx/>
              </a:pPr>
              <a:r>
                <a:rPr lang="en-US" sz="1800">
                  <a:solidFill>
                    <a:schemeClr val="tx2"/>
                  </a:solidFill>
                  <a:latin typeface="Trebuchet MS" pitchFamily="34" charset="0"/>
                </a:rPr>
                <a:t>BI/</a:t>
              </a:r>
              <a:br>
                <a:rPr lang="en-US" sz="1800">
                  <a:solidFill>
                    <a:schemeClr val="tx2"/>
                  </a:solidFill>
                  <a:latin typeface="Trebuchet MS" pitchFamily="34" charset="0"/>
                </a:rPr>
              </a:br>
              <a:r>
                <a:rPr lang="en-US" sz="1800">
                  <a:solidFill>
                    <a:schemeClr val="tx2"/>
                  </a:solidFill>
                  <a:latin typeface="Trebuchet MS" pitchFamily="34" charset="0"/>
                </a:rPr>
                <a:t>DW</a:t>
              </a:r>
            </a:p>
          </p:txBody>
        </p:sp>
        <p:grpSp>
          <p:nvGrpSpPr>
            <p:cNvPr id="1120288" name="Group 32"/>
            <p:cNvGrpSpPr>
              <a:grpSpLocks/>
            </p:cNvGrpSpPr>
            <p:nvPr/>
          </p:nvGrpSpPr>
          <p:grpSpPr bwMode="auto">
            <a:xfrm>
              <a:off x="52" y="1298"/>
              <a:ext cx="2409" cy="476"/>
              <a:chOff x="93" y="614"/>
              <a:chExt cx="2783" cy="551"/>
            </a:xfrm>
          </p:grpSpPr>
          <p:grpSp>
            <p:nvGrpSpPr>
              <p:cNvPr id="1120289" name="Group 33"/>
              <p:cNvGrpSpPr>
                <a:grpSpLocks/>
              </p:cNvGrpSpPr>
              <p:nvPr/>
            </p:nvGrpSpPr>
            <p:grpSpPr bwMode="auto">
              <a:xfrm>
                <a:off x="1222" y="614"/>
                <a:ext cx="525" cy="536"/>
                <a:chOff x="1238" y="664"/>
                <a:chExt cx="525" cy="536"/>
              </a:xfrm>
            </p:grpSpPr>
            <p:pic>
              <p:nvPicPr>
                <p:cNvPr id="1120290" name="Picture 34"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20291" name="Oval 35"/>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292" name="Rectangle 36"/>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0293" name="Oval 37"/>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294" name="Text Box 38"/>
                <p:cNvSpPr txBox="1">
                  <a:spLocks noChangeArrowheads="1"/>
                </p:cNvSpPr>
                <p:nvPr/>
              </p:nvSpPr>
              <p:spPr bwMode="auto">
                <a:xfrm>
                  <a:off x="1367" y="839"/>
                  <a:ext cx="266" cy="24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Web </a:t>
                  </a:r>
                  <a:br>
                    <a:rPr lang="en-US"/>
                  </a:br>
                  <a:r>
                    <a:rPr lang="en-US"/>
                    <a:t>site</a:t>
                  </a:r>
                  <a:endParaRPr lang="en-US">
                    <a:latin typeface="Times" pitchFamily="18" charset="0"/>
                  </a:endParaRPr>
                </a:p>
              </p:txBody>
            </p:sp>
          </p:grpSp>
          <p:grpSp>
            <p:nvGrpSpPr>
              <p:cNvPr id="1120295" name="Group 39"/>
              <p:cNvGrpSpPr>
                <a:grpSpLocks/>
              </p:cNvGrpSpPr>
              <p:nvPr/>
            </p:nvGrpSpPr>
            <p:grpSpPr bwMode="auto">
              <a:xfrm>
                <a:off x="693" y="614"/>
                <a:ext cx="453" cy="551"/>
                <a:chOff x="705" y="664"/>
                <a:chExt cx="453" cy="551"/>
              </a:xfrm>
            </p:grpSpPr>
            <p:pic>
              <p:nvPicPr>
                <p:cNvPr id="1120296" name="Picture 40"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20297" name="Oval 41"/>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298" name="Rectangle 42"/>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0299" name="Oval 43"/>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00" name="Text Box 44"/>
                <p:cNvSpPr txBox="1">
                  <a:spLocks noChangeArrowheads="1"/>
                </p:cNvSpPr>
                <p:nvPr/>
              </p:nvSpPr>
              <p:spPr bwMode="auto">
                <a:xfrm>
                  <a:off x="756" y="832"/>
                  <a:ext cx="351"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Center</a:t>
                  </a:r>
                  <a:endParaRPr lang="en-US">
                    <a:solidFill>
                      <a:schemeClr val="bg1"/>
                    </a:solidFill>
                    <a:latin typeface="Times" pitchFamily="18" charset="0"/>
                  </a:endParaRPr>
                </a:p>
              </p:txBody>
            </p:sp>
          </p:grpSp>
          <p:grpSp>
            <p:nvGrpSpPr>
              <p:cNvPr id="1120301" name="Group 45"/>
              <p:cNvGrpSpPr>
                <a:grpSpLocks/>
              </p:cNvGrpSpPr>
              <p:nvPr/>
            </p:nvGrpSpPr>
            <p:grpSpPr bwMode="auto">
              <a:xfrm>
                <a:off x="93" y="614"/>
                <a:ext cx="525" cy="536"/>
                <a:chOff x="1238" y="664"/>
                <a:chExt cx="525" cy="536"/>
              </a:xfrm>
            </p:grpSpPr>
            <p:pic>
              <p:nvPicPr>
                <p:cNvPr id="1120302" name="Picture 46"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20303" name="Oval 47"/>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04" name="Rectangle 48"/>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0305" name="Oval 49"/>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06" name="Text Box 50"/>
                <p:cNvSpPr txBox="1">
                  <a:spLocks noChangeArrowheads="1"/>
                </p:cNvSpPr>
                <p:nvPr/>
              </p:nvSpPr>
              <p:spPr bwMode="auto">
                <a:xfrm>
                  <a:off x="1390" y="899"/>
                  <a:ext cx="223"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SFA</a:t>
                  </a:r>
                  <a:endParaRPr lang="en-US">
                    <a:latin typeface="Times" pitchFamily="18" charset="0"/>
                  </a:endParaRPr>
                </a:p>
              </p:txBody>
            </p:sp>
          </p:grpSp>
          <p:grpSp>
            <p:nvGrpSpPr>
              <p:cNvPr id="1120307" name="Group 51"/>
              <p:cNvGrpSpPr>
                <a:grpSpLocks/>
              </p:cNvGrpSpPr>
              <p:nvPr/>
            </p:nvGrpSpPr>
            <p:grpSpPr bwMode="auto">
              <a:xfrm>
                <a:off x="2351" y="614"/>
                <a:ext cx="525" cy="536"/>
                <a:chOff x="1238" y="664"/>
                <a:chExt cx="525" cy="536"/>
              </a:xfrm>
            </p:grpSpPr>
            <p:pic>
              <p:nvPicPr>
                <p:cNvPr id="1120308" name="Picture 52"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20309" name="Oval 53"/>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10" name="Rectangle 54"/>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0311" name="Oval 55"/>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12" name="Text Box 56"/>
                <p:cNvSpPr txBox="1">
                  <a:spLocks noChangeArrowheads="1"/>
                </p:cNvSpPr>
                <p:nvPr/>
              </p:nvSpPr>
              <p:spPr bwMode="auto">
                <a:xfrm>
                  <a:off x="1311" y="899"/>
                  <a:ext cx="387"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Partner</a:t>
                  </a:r>
                  <a:endParaRPr lang="en-US">
                    <a:latin typeface="Times" pitchFamily="18" charset="0"/>
                  </a:endParaRPr>
                </a:p>
              </p:txBody>
            </p:sp>
          </p:grpSp>
          <p:grpSp>
            <p:nvGrpSpPr>
              <p:cNvPr id="1120313" name="Group 57"/>
              <p:cNvGrpSpPr>
                <a:grpSpLocks/>
              </p:cNvGrpSpPr>
              <p:nvPr/>
            </p:nvGrpSpPr>
            <p:grpSpPr bwMode="auto">
              <a:xfrm>
                <a:off x="1822" y="614"/>
                <a:ext cx="453" cy="551"/>
                <a:chOff x="705" y="664"/>
                <a:chExt cx="453" cy="551"/>
              </a:xfrm>
            </p:grpSpPr>
            <p:pic>
              <p:nvPicPr>
                <p:cNvPr id="1120314" name="Picture 58"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20315" name="Oval 59"/>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16" name="Rectangle 60"/>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0317" name="Oval 61"/>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18" name="Text Box 62"/>
                <p:cNvSpPr txBox="1">
                  <a:spLocks noChangeArrowheads="1"/>
                </p:cNvSpPr>
                <p:nvPr/>
              </p:nvSpPr>
              <p:spPr bwMode="auto">
                <a:xfrm>
                  <a:off x="752" y="832"/>
                  <a:ext cx="365"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Fusion</a:t>
                  </a:r>
                </a:p>
                <a:p>
                  <a:pPr eaLnBrk="0" hangingPunct="0">
                    <a:lnSpc>
                      <a:spcPct val="100000"/>
                    </a:lnSpc>
                    <a:spcBef>
                      <a:spcPct val="0"/>
                    </a:spcBef>
                    <a:buClrTx/>
                  </a:pPr>
                  <a:r>
                    <a:rPr lang="en-US">
                      <a:solidFill>
                        <a:schemeClr val="bg1"/>
                      </a:solidFill>
                    </a:rPr>
                    <a:t>App</a:t>
                  </a:r>
                  <a:endParaRPr lang="en-US">
                    <a:solidFill>
                      <a:schemeClr val="bg1"/>
                    </a:solidFill>
                    <a:latin typeface="Times" pitchFamily="18" charset="0"/>
                  </a:endParaRPr>
                </a:p>
              </p:txBody>
            </p:sp>
          </p:grpSp>
        </p:grpSp>
        <p:grpSp>
          <p:nvGrpSpPr>
            <p:cNvPr id="1120319" name="Group 63"/>
            <p:cNvGrpSpPr>
              <a:grpSpLocks/>
            </p:cNvGrpSpPr>
            <p:nvPr/>
          </p:nvGrpSpPr>
          <p:grpSpPr bwMode="auto">
            <a:xfrm>
              <a:off x="78" y="3095"/>
              <a:ext cx="2315" cy="476"/>
              <a:chOff x="93" y="3144"/>
              <a:chExt cx="2674" cy="551"/>
            </a:xfrm>
          </p:grpSpPr>
          <p:grpSp>
            <p:nvGrpSpPr>
              <p:cNvPr id="1120320" name="Group 64"/>
              <p:cNvGrpSpPr>
                <a:grpSpLocks/>
              </p:cNvGrpSpPr>
              <p:nvPr/>
            </p:nvGrpSpPr>
            <p:grpSpPr bwMode="auto">
              <a:xfrm>
                <a:off x="1722" y="3151"/>
                <a:ext cx="525" cy="536"/>
                <a:chOff x="1238" y="664"/>
                <a:chExt cx="525" cy="536"/>
              </a:xfrm>
            </p:grpSpPr>
            <p:pic>
              <p:nvPicPr>
                <p:cNvPr id="1120321" name="Picture 65"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20322" name="Oval 66"/>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23" name="Rectangle 67"/>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0324" name="Oval 68"/>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25" name="Text Box 69"/>
                <p:cNvSpPr txBox="1">
                  <a:spLocks noChangeArrowheads="1"/>
                </p:cNvSpPr>
                <p:nvPr/>
              </p:nvSpPr>
              <p:spPr bwMode="auto">
                <a:xfrm>
                  <a:off x="1321" y="840"/>
                  <a:ext cx="365" cy="239"/>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Fusion</a:t>
                  </a:r>
                </a:p>
                <a:p>
                  <a:pPr eaLnBrk="0" hangingPunct="0">
                    <a:spcBef>
                      <a:spcPct val="0"/>
                    </a:spcBef>
                    <a:buClrTx/>
                  </a:pPr>
                  <a:r>
                    <a:rPr lang="en-US"/>
                    <a:t>App</a:t>
                  </a:r>
                  <a:endParaRPr lang="en-US">
                    <a:latin typeface="Times" pitchFamily="18" charset="0"/>
                  </a:endParaRPr>
                </a:p>
              </p:txBody>
            </p:sp>
          </p:grpSp>
          <p:grpSp>
            <p:nvGrpSpPr>
              <p:cNvPr id="1120326" name="Group 70"/>
              <p:cNvGrpSpPr>
                <a:grpSpLocks/>
              </p:cNvGrpSpPr>
              <p:nvPr/>
            </p:nvGrpSpPr>
            <p:grpSpPr bwMode="auto">
              <a:xfrm>
                <a:off x="1203" y="3144"/>
                <a:ext cx="453" cy="551"/>
                <a:chOff x="705" y="664"/>
                <a:chExt cx="453" cy="551"/>
              </a:xfrm>
            </p:grpSpPr>
            <p:pic>
              <p:nvPicPr>
                <p:cNvPr id="1120327" name="Picture 71"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20328" name="Oval 72"/>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29" name="Rectangle 73"/>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0330" name="Oval 74"/>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31" name="Text Box 75"/>
                <p:cNvSpPr txBox="1">
                  <a:spLocks noChangeArrowheads="1"/>
                </p:cNvSpPr>
                <p:nvPr/>
              </p:nvSpPr>
              <p:spPr bwMode="auto">
                <a:xfrm>
                  <a:off x="809" y="832"/>
                  <a:ext cx="246" cy="267"/>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SCM</a:t>
                  </a:r>
                  <a:endParaRPr lang="en-US">
                    <a:solidFill>
                      <a:schemeClr val="bg1"/>
                    </a:solidFill>
                    <a:latin typeface="Times" pitchFamily="18" charset="0"/>
                  </a:endParaRPr>
                </a:p>
              </p:txBody>
            </p:sp>
          </p:grpSp>
          <p:grpSp>
            <p:nvGrpSpPr>
              <p:cNvPr id="1120332" name="Group 76"/>
              <p:cNvGrpSpPr>
                <a:grpSpLocks/>
              </p:cNvGrpSpPr>
              <p:nvPr/>
            </p:nvGrpSpPr>
            <p:grpSpPr bwMode="auto">
              <a:xfrm>
                <a:off x="612" y="3151"/>
                <a:ext cx="525" cy="536"/>
                <a:chOff x="1238" y="664"/>
                <a:chExt cx="525" cy="536"/>
              </a:xfrm>
            </p:grpSpPr>
            <p:pic>
              <p:nvPicPr>
                <p:cNvPr id="1120333" name="Picture 77" descr="round Base"/>
                <p:cNvPicPr>
                  <a:picLocks noChangeAspect="1" noChangeArrowheads="1"/>
                </p:cNvPicPr>
                <p:nvPr/>
              </p:nvPicPr>
              <p:blipFill>
                <a:blip r:embed="rId5" cstate="print"/>
                <a:srcRect/>
                <a:stretch>
                  <a:fillRect/>
                </a:stretch>
              </p:blipFill>
              <p:spPr bwMode="auto">
                <a:xfrm>
                  <a:off x="1238" y="854"/>
                  <a:ext cx="525" cy="346"/>
                </a:xfrm>
                <a:prstGeom prst="rect">
                  <a:avLst/>
                </a:prstGeom>
                <a:noFill/>
              </p:spPr>
            </p:pic>
            <p:sp>
              <p:nvSpPr>
                <p:cNvPr id="1120334" name="Oval 78"/>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35" name="Rectangle 79"/>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0336" name="Oval 80"/>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0337" name="Text Box 81"/>
                <p:cNvSpPr txBox="1">
                  <a:spLocks noChangeArrowheads="1"/>
                </p:cNvSpPr>
                <p:nvPr/>
              </p:nvSpPr>
              <p:spPr bwMode="auto">
                <a:xfrm>
                  <a:off x="1358" y="898"/>
                  <a:ext cx="289" cy="121"/>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ERP2</a:t>
                  </a:r>
                  <a:endParaRPr lang="en-US">
                    <a:latin typeface="Times" pitchFamily="18" charset="0"/>
                  </a:endParaRPr>
                </a:p>
              </p:txBody>
            </p:sp>
          </p:grpSp>
          <p:grpSp>
            <p:nvGrpSpPr>
              <p:cNvPr id="1120338" name="Group 82"/>
              <p:cNvGrpSpPr>
                <a:grpSpLocks/>
              </p:cNvGrpSpPr>
              <p:nvPr/>
            </p:nvGrpSpPr>
            <p:grpSpPr bwMode="auto">
              <a:xfrm>
                <a:off x="2314" y="3144"/>
                <a:ext cx="453" cy="551"/>
                <a:chOff x="705" y="664"/>
                <a:chExt cx="453" cy="551"/>
              </a:xfrm>
            </p:grpSpPr>
            <p:pic>
              <p:nvPicPr>
                <p:cNvPr id="1120339" name="Picture 83"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20340" name="Oval 84"/>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41" name="Rectangle 85"/>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0342" name="Oval 86"/>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43" name="Text Box 87"/>
                <p:cNvSpPr txBox="1">
                  <a:spLocks noChangeArrowheads="1"/>
                </p:cNvSpPr>
                <p:nvPr/>
              </p:nvSpPr>
              <p:spPr bwMode="auto">
                <a:xfrm>
                  <a:off x="747" y="898"/>
                  <a:ext cx="381"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Legacy</a:t>
                  </a:r>
                  <a:endParaRPr lang="en-US">
                    <a:solidFill>
                      <a:schemeClr val="bg1"/>
                    </a:solidFill>
                    <a:latin typeface="Times" pitchFamily="18" charset="0"/>
                  </a:endParaRPr>
                </a:p>
              </p:txBody>
            </p:sp>
          </p:grpSp>
          <p:grpSp>
            <p:nvGrpSpPr>
              <p:cNvPr id="1120344" name="Group 88"/>
              <p:cNvGrpSpPr>
                <a:grpSpLocks/>
              </p:cNvGrpSpPr>
              <p:nvPr/>
            </p:nvGrpSpPr>
            <p:grpSpPr bwMode="auto">
              <a:xfrm>
                <a:off x="93" y="3144"/>
                <a:ext cx="453" cy="551"/>
                <a:chOff x="705" y="664"/>
                <a:chExt cx="453" cy="551"/>
              </a:xfrm>
            </p:grpSpPr>
            <p:pic>
              <p:nvPicPr>
                <p:cNvPr id="1120345" name="Picture 89" descr="round Base"/>
                <p:cNvPicPr>
                  <a:picLocks noChangeAspect="1" noChangeArrowheads="1"/>
                </p:cNvPicPr>
                <p:nvPr/>
              </p:nvPicPr>
              <p:blipFill>
                <a:blip r:embed="rId6" cstate="print"/>
                <a:srcRect/>
                <a:stretch>
                  <a:fillRect/>
                </a:stretch>
              </p:blipFill>
              <p:spPr bwMode="auto">
                <a:xfrm>
                  <a:off x="705" y="869"/>
                  <a:ext cx="453" cy="346"/>
                </a:xfrm>
                <a:prstGeom prst="rect">
                  <a:avLst/>
                </a:prstGeom>
                <a:noFill/>
              </p:spPr>
            </p:pic>
            <p:sp>
              <p:nvSpPr>
                <p:cNvPr id="1120346" name="Oval 90"/>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47" name="Rectangle 91"/>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0348" name="Oval 92"/>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0349" name="Text Box 93"/>
                <p:cNvSpPr txBox="1">
                  <a:spLocks noChangeArrowheads="1"/>
                </p:cNvSpPr>
                <p:nvPr/>
              </p:nvSpPr>
              <p:spPr bwMode="auto">
                <a:xfrm>
                  <a:off x="778" y="898"/>
                  <a:ext cx="320"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ERP 1</a:t>
                  </a:r>
                  <a:endParaRPr lang="en-US">
                    <a:solidFill>
                      <a:schemeClr val="bg1"/>
                    </a:solidFill>
                    <a:latin typeface="Times" pitchFamily="18" charset="0"/>
                  </a:endParaRPr>
                </a:p>
              </p:txBody>
            </p:sp>
          </p:grpSp>
        </p:grpSp>
        <p:sp>
          <p:nvSpPr>
            <p:cNvPr id="1120350" name="Line 94"/>
            <p:cNvSpPr>
              <a:spLocks noChangeShapeType="1"/>
            </p:cNvSpPr>
            <p:nvPr/>
          </p:nvSpPr>
          <p:spPr bwMode="auto">
            <a:xfrm>
              <a:off x="1934"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nvGrpSpPr>
            <p:cNvPr id="1120351" name="Group 95"/>
            <p:cNvGrpSpPr>
              <a:grpSpLocks/>
            </p:cNvGrpSpPr>
            <p:nvPr/>
          </p:nvGrpSpPr>
          <p:grpSpPr bwMode="auto">
            <a:xfrm>
              <a:off x="2143" y="2114"/>
              <a:ext cx="569" cy="528"/>
              <a:chOff x="2151" y="2026"/>
              <a:chExt cx="517" cy="584"/>
            </a:xfrm>
          </p:grpSpPr>
          <p:pic>
            <p:nvPicPr>
              <p:cNvPr id="1120352" name="Picture 96" descr="round Base"/>
              <p:cNvPicPr>
                <a:picLocks noChangeAspect="1" noChangeArrowheads="1"/>
              </p:cNvPicPr>
              <p:nvPr/>
            </p:nvPicPr>
            <p:blipFill>
              <a:blip r:embed="rId7" cstate="print"/>
              <a:srcRect/>
              <a:stretch>
                <a:fillRect/>
              </a:stretch>
            </p:blipFill>
            <p:spPr bwMode="auto">
              <a:xfrm>
                <a:off x="2151" y="2235"/>
                <a:ext cx="517" cy="375"/>
              </a:xfrm>
              <a:prstGeom prst="rect">
                <a:avLst/>
              </a:prstGeom>
              <a:noFill/>
            </p:spPr>
          </p:pic>
          <p:sp>
            <p:nvSpPr>
              <p:cNvPr id="1120353" name="Oval 97"/>
              <p:cNvSpPr>
                <a:spLocks noChangeArrowheads="1"/>
              </p:cNvSpPr>
              <p:nvPr/>
            </p:nvSpPr>
            <p:spPr bwMode="auto">
              <a:xfrm>
                <a:off x="2178" y="2326"/>
                <a:ext cx="442" cy="23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20354" name="Rectangle 98"/>
              <p:cNvSpPr>
                <a:spLocks noChangeArrowheads="1"/>
              </p:cNvSpPr>
              <p:nvPr/>
            </p:nvSpPr>
            <p:spPr bwMode="auto">
              <a:xfrm>
                <a:off x="2178" y="2143"/>
                <a:ext cx="442" cy="29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lgn="ctr">
                <a:noFill/>
                <a:miter lim="800000"/>
                <a:headEnd/>
                <a:tailEnd/>
              </a:ln>
              <a:effectLst/>
            </p:spPr>
            <p:txBody>
              <a:bodyPr wrap="none" anchor="ctr"/>
              <a:lstStyle/>
              <a:p>
                <a:endParaRPr lang="en-US"/>
              </a:p>
            </p:txBody>
          </p:sp>
          <p:sp>
            <p:nvSpPr>
              <p:cNvPr id="1120355" name="Oval 99"/>
              <p:cNvSpPr>
                <a:spLocks noChangeArrowheads="1"/>
              </p:cNvSpPr>
              <p:nvPr/>
            </p:nvSpPr>
            <p:spPr bwMode="auto">
              <a:xfrm>
                <a:off x="2178" y="2026"/>
                <a:ext cx="442" cy="23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20356" name="Text Box 100"/>
              <p:cNvSpPr txBox="1">
                <a:spLocks noChangeArrowheads="1"/>
              </p:cNvSpPr>
              <p:nvPr/>
            </p:nvSpPr>
            <p:spPr bwMode="auto">
              <a:xfrm>
                <a:off x="2252" y="2262"/>
                <a:ext cx="278" cy="170"/>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sz="1600">
                    <a:solidFill>
                      <a:schemeClr val="bg1"/>
                    </a:solidFill>
                  </a:rPr>
                  <a:t>MDM</a:t>
                </a:r>
                <a:endParaRPr lang="en-US" sz="1600">
                  <a:solidFill>
                    <a:schemeClr val="bg1"/>
                  </a:solidFill>
                  <a:latin typeface="Times" pitchFamily="18" charset="0"/>
                </a:endParaRPr>
              </a:p>
            </p:txBody>
          </p:sp>
        </p:grpSp>
        <p:sp>
          <p:nvSpPr>
            <p:cNvPr id="1120357" name="Line 101"/>
            <p:cNvSpPr>
              <a:spLocks noChangeShapeType="1"/>
            </p:cNvSpPr>
            <p:nvPr/>
          </p:nvSpPr>
          <p:spPr bwMode="auto">
            <a:xfrm>
              <a:off x="2615"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sp>
        <p:nvSpPr>
          <p:cNvPr id="1120358" name="AutoShape 102"/>
          <p:cNvSpPr>
            <a:spLocks noChangeArrowheads="1"/>
          </p:cNvSpPr>
          <p:nvPr/>
        </p:nvSpPr>
        <p:spPr bwMode="auto">
          <a:xfrm>
            <a:off x="635000" y="925513"/>
            <a:ext cx="4584700" cy="660400"/>
          </a:xfrm>
          <a:prstGeom prst="wedgeRectCallout">
            <a:avLst>
              <a:gd name="adj1" fmla="val 17588"/>
              <a:gd name="adj2" fmla="val 377162"/>
            </a:avLst>
          </a:prstGeom>
          <a:solidFill>
            <a:srgbClr val="B8B8B8"/>
          </a:solidFill>
          <a:ln w="9525">
            <a:solidFill>
              <a:schemeClr val="tx1"/>
            </a:solidFill>
            <a:miter lim="800000"/>
            <a:headEnd/>
            <a:tailEnd/>
          </a:ln>
          <a:effectLst/>
        </p:spPr>
        <p:txBody>
          <a:bodyPr/>
          <a:lstStyle/>
          <a:p>
            <a:pPr algn="l" eaLnBrk="0" hangingPunct="0">
              <a:lnSpc>
                <a:spcPct val="100000"/>
              </a:lnSpc>
              <a:spcBef>
                <a:spcPct val="0"/>
              </a:spcBef>
              <a:buClrTx/>
              <a:buFont typeface="Wingdings" pitchFamily="2" charset="2"/>
              <a:buChar char="Ø"/>
            </a:pPr>
            <a:r>
              <a:rPr lang="en-US" sz="1600">
                <a:latin typeface="Times" pitchFamily="18" charset="0"/>
              </a:rPr>
              <a:t>Distribution of clean, consolidated, complete master object to all subscribing applications</a:t>
            </a:r>
          </a:p>
        </p:txBody>
      </p:sp>
      <p:grpSp>
        <p:nvGrpSpPr>
          <p:cNvPr id="1120359" name="Group 103"/>
          <p:cNvGrpSpPr>
            <a:grpSpLocks/>
          </p:cNvGrpSpPr>
          <p:nvPr/>
        </p:nvGrpSpPr>
        <p:grpSpPr bwMode="auto">
          <a:xfrm>
            <a:off x="495300" y="2565400"/>
            <a:ext cx="3136900" cy="1092200"/>
            <a:chOff x="312" y="1616"/>
            <a:chExt cx="1976" cy="688"/>
          </a:xfrm>
        </p:grpSpPr>
        <p:sp>
          <p:nvSpPr>
            <p:cNvPr id="1120360" name="Freeform 104"/>
            <p:cNvSpPr>
              <a:spLocks/>
            </p:cNvSpPr>
            <p:nvPr/>
          </p:nvSpPr>
          <p:spPr bwMode="auto">
            <a:xfrm>
              <a:off x="1768" y="1616"/>
              <a:ext cx="512"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1" name="Freeform 105"/>
            <p:cNvSpPr>
              <a:spLocks/>
            </p:cNvSpPr>
            <p:nvPr/>
          </p:nvSpPr>
          <p:spPr bwMode="auto">
            <a:xfrm>
              <a:off x="1264" y="1632"/>
              <a:ext cx="960"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2" name="Freeform 106"/>
            <p:cNvSpPr>
              <a:spLocks/>
            </p:cNvSpPr>
            <p:nvPr/>
          </p:nvSpPr>
          <p:spPr bwMode="auto">
            <a:xfrm>
              <a:off x="768" y="1632"/>
              <a:ext cx="1480"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3" name="Freeform 107"/>
            <p:cNvSpPr>
              <a:spLocks/>
            </p:cNvSpPr>
            <p:nvPr/>
          </p:nvSpPr>
          <p:spPr bwMode="auto">
            <a:xfrm>
              <a:off x="312" y="1640"/>
              <a:ext cx="1976"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4" name="Freeform 108"/>
            <p:cNvSpPr>
              <a:spLocks/>
            </p:cNvSpPr>
            <p:nvPr/>
          </p:nvSpPr>
          <p:spPr bwMode="auto">
            <a:xfrm>
              <a:off x="2224" y="1616"/>
              <a:ext cx="32"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grpSp>
      <p:grpSp>
        <p:nvGrpSpPr>
          <p:cNvPr id="1120365" name="Group 109"/>
          <p:cNvGrpSpPr>
            <a:grpSpLocks/>
          </p:cNvGrpSpPr>
          <p:nvPr/>
        </p:nvGrpSpPr>
        <p:grpSpPr bwMode="auto">
          <a:xfrm flipV="1">
            <a:off x="469900" y="3657600"/>
            <a:ext cx="3136900" cy="1092200"/>
            <a:chOff x="312" y="1616"/>
            <a:chExt cx="1976" cy="688"/>
          </a:xfrm>
        </p:grpSpPr>
        <p:sp>
          <p:nvSpPr>
            <p:cNvPr id="1120366" name="Freeform 110"/>
            <p:cNvSpPr>
              <a:spLocks/>
            </p:cNvSpPr>
            <p:nvPr/>
          </p:nvSpPr>
          <p:spPr bwMode="auto">
            <a:xfrm>
              <a:off x="1768" y="1616"/>
              <a:ext cx="512"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7" name="Freeform 111"/>
            <p:cNvSpPr>
              <a:spLocks/>
            </p:cNvSpPr>
            <p:nvPr/>
          </p:nvSpPr>
          <p:spPr bwMode="auto">
            <a:xfrm>
              <a:off x="1264" y="1632"/>
              <a:ext cx="960"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8" name="Freeform 112"/>
            <p:cNvSpPr>
              <a:spLocks/>
            </p:cNvSpPr>
            <p:nvPr/>
          </p:nvSpPr>
          <p:spPr bwMode="auto">
            <a:xfrm>
              <a:off x="768" y="1632"/>
              <a:ext cx="1480"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69" name="Freeform 113"/>
            <p:cNvSpPr>
              <a:spLocks/>
            </p:cNvSpPr>
            <p:nvPr/>
          </p:nvSpPr>
          <p:spPr bwMode="auto">
            <a:xfrm>
              <a:off x="312" y="1640"/>
              <a:ext cx="1976"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0370" name="Freeform 114"/>
            <p:cNvSpPr>
              <a:spLocks/>
            </p:cNvSpPr>
            <p:nvPr/>
          </p:nvSpPr>
          <p:spPr bwMode="auto">
            <a:xfrm>
              <a:off x="2224" y="1616"/>
              <a:ext cx="32" cy="664"/>
            </a:xfrm>
            <a:custGeom>
              <a:avLst/>
              <a:gdLst/>
              <a:ahLst/>
              <a:cxnLst>
                <a:cxn ang="0">
                  <a:pos x="512" y="664"/>
                </a:cxn>
                <a:cxn ang="0">
                  <a:pos x="112" y="448"/>
                </a:cxn>
                <a:cxn ang="0">
                  <a:pos x="0" y="0"/>
                </a:cxn>
              </a:cxnLst>
              <a:rect l="0" t="0" r="r" b="b"/>
              <a:pathLst>
                <a:path w="512" h="664">
                  <a:moveTo>
                    <a:pt x="512" y="664"/>
                  </a:moveTo>
                  <a:cubicBezTo>
                    <a:pt x="354" y="611"/>
                    <a:pt x="197" y="559"/>
                    <a:pt x="112" y="448"/>
                  </a:cubicBezTo>
                  <a:cubicBezTo>
                    <a:pt x="27" y="337"/>
                    <a:pt x="13" y="168"/>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grpSp>
      <p:sp>
        <p:nvSpPr>
          <p:cNvPr id="1120371" name="Line 115"/>
          <p:cNvSpPr>
            <a:spLocks noChangeShapeType="1"/>
          </p:cNvSpPr>
          <p:nvPr/>
        </p:nvSpPr>
        <p:spPr bwMode="auto">
          <a:xfrm>
            <a:off x="4343400" y="3657600"/>
            <a:ext cx="406400" cy="12700"/>
          </a:xfrm>
          <a:prstGeom prst="line">
            <a:avLst/>
          </a:prstGeom>
          <a:noFill/>
          <a:ln w="57150">
            <a:solidFill>
              <a:schemeClr val="accent1"/>
            </a:solidFill>
            <a:round/>
            <a:headEnd/>
            <a:tailEnd type="triangle" w="med" len="med"/>
          </a:ln>
          <a:effectLst/>
        </p:spPr>
        <p:txBody>
          <a:bodyPr/>
          <a:lstStyle/>
          <a:p>
            <a:endParaRPr lang="en-US"/>
          </a:p>
        </p:txBody>
      </p:sp>
      <p:sp>
        <p:nvSpPr>
          <p:cNvPr id="1120372" name="AutoShape 116"/>
          <p:cNvSpPr>
            <a:spLocks noChangeArrowheads="1"/>
          </p:cNvSpPr>
          <p:nvPr/>
        </p:nvSpPr>
        <p:spPr bwMode="auto">
          <a:xfrm flipH="1">
            <a:off x="5092700" y="5424488"/>
            <a:ext cx="3429000" cy="660400"/>
          </a:xfrm>
          <a:prstGeom prst="wedgeRectCallout">
            <a:avLst>
              <a:gd name="adj1" fmla="val 46296"/>
              <a:gd name="adj2" fmla="val -287741"/>
            </a:avLst>
          </a:prstGeom>
          <a:solidFill>
            <a:srgbClr val="B8B8B8"/>
          </a:solidFill>
          <a:ln w="9525">
            <a:solidFill>
              <a:schemeClr val="tx1"/>
            </a:solidFill>
            <a:miter lim="800000"/>
            <a:headEnd/>
            <a:tailEnd/>
          </a:ln>
          <a:effectLst/>
        </p:spPr>
        <p:txBody>
          <a:bodyPr/>
          <a:lstStyle/>
          <a:p>
            <a:pPr algn="l" eaLnBrk="0" hangingPunct="0">
              <a:lnSpc>
                <a:spcPct val="100000"/>
              </a:lnSpc>
              <a:spcBef>
                <a:spcPct val="0"/>
              </a:spcBef>
              <a:buClrTx/>
              <a:buFont typeface="Wingdings" pitchFamily="2" charset="2"/>
              <a:buChar char="Ø"/>
            </a:pPr>
            <a:r>
              <a:rPr lang="en-US" sz="1600">
                <a:latin typeface="Times" pitchFamily="18" charset="0"/>
              </a:rPr>
              <a:t>Update BI Dashboard maps and DW cross reference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06" name="Picture 4098" descr="ArrowDown"/>
          <p:cNvPicPr>
            <a:picLocks noChangeAspect="1" noChangeArrowheads="1"/>
          </p:cNvPicPr>
          <p:nvPr/>
        </p:nvPicPr>
        <p:blipFill>
          <a:blip r:embed="rId3" cstate="print"/>
          <a:srcRect/>
          <a:stretch>
            <a:fillRect/>
          </a:stretch>
        </p:blipFill>
        <p:spPr bwMode="auto">
          <a:xfrm>
            <a:off x="6543675" y="3532188"/>
            <a:ext cx="1144588" cy="403225"/>
          </a:xfrm>
          <a:prstGeom prst="rect">
            <a:avLst/>
          </a:prstGeom>
          <a:noFill/>
        </p:spPr>
      </p:pic>
      <p:pic>
        <p:nvPicPr>
          <p:cNvPr id="1122307" name="Picture 4099" descr="background1"/>
          <p:cNvPicPr>
            <a:picLocks noChangeAspect="1" noChangeArrowheads="1"/>
          </p:cNvPicPr>
          <p:nvPr/>
        </p:nvPicPr>
        <p:blipFill>
          <a:blip r:embed="rId4" cstate="print"/>
          <a:srcRect/>
          <a:stretch>
            <a:fillRect/>
          </a:stretch>
        </p:blipFill>
        <p:spPr bwMode="auto">
          <a:xfrm>
            <a:off x="5016500" y="4316413"/>
            <a:ext cx="4216400" cy="1854200"/>
          </a:xfrm>
          <a:prstGeom prst="rect">
            <a:avLst/>
          </a:prstGeom>
          <a:noFill/>
        </p:spPr>
      </p:pic>
      <p:pic>
        <p:nvPicPr>
          <p:cNvPr id="1122308" name="Picture 4100" descr="background1"/>
          <p:cNvPicPr>
            <a:picLocks noChangeAspect="1" noChangeArrowheads="1"/>
          </p:cNvPicPr>
          <p:nvPr/>
        </p:nvPicPr>
        <p:blipFill>
          <a:blip r:embed="rId4" cstate="print"/>
          <a:srcRect/>
          <a:stretch>
            <a:fillRect/>
          </a:stretch>
        </p:blipFill>
        <p:spPr bwMode="auto">
          <a:xfrm>
            <a:off x="5181600" y="1066800"/>
            <a:ext cx="4076700" cy="2032000"/>
          </a:xfrm>
          <a:prstGeom prst="rect">
            <a:avLst/>
          </a:prstGeom>
          <a:noFill/>
        </p:spPr>
      </p:pic>
      <p:sp>
        <p:nvSpPr>
          <p:cNvPr id="1122309" name="Rectangle 4101"/>
          <p:cNvSpPr>
            <a:spLocks noChangeArrowheads="1"/>
          </p:cNvSpPr>
          <p:nvPr/>
        </p:nvSpPr>
        <p:spPr bwMode="auto">
          <a:xfrm>
            <a:off x="185738" y="28575"/>
            <a:ext cx="8472487" cy="587375"/>
          </a:xfrm>
          <a:prstGeom prst="rect">
            <a:avLst/>
          </a:prstGeom>
          <a:noFill/>
          <a:ln w="9525">
            <a:noFill/>
            <a:miter lim="800000"/>
            <a:headEnd/>
            <a:tailEnd/>
          </a:ln>
          <a:effectLst/>
        </p:spPr>
        <p:txBody>
          <a:bodyPr lIns="0" tIns="0" rIns="0" bIns="0" anchor="ctr"/>
          <a:lstStyle/>
          <a:p>
            <a:pPr algn="l" defTabSz="1016000">
              <a:lnSpc>
                <a:spcPct val="100000"/>
              </a:lnSpc>
              <a:spcBef>
                <a:spcPct val="0"/>
              </a:spcBef>
              <a:buClrTx/>
            </a:pPr>
            <a:endParaRPr lang="en-US" sz="1800"/>
          </a:p>
        </p:txBody>
      </p:sp>
      <p:sp>
        <p:nvSpPr>
          <p:cNvPr id="1122310" name="Text Box 4102"/>
          <p:cNvSpPr txBox="1">
            <a:spLocks noChangeArrowheads="1"/>
          </p:cNvSpPr>
          <p:nvPr/>
        </p:nvSpPr>
        <p:spPr bwMode="auto">
          <a:xfrm>
            <a:off x="5359400" y="1163638"/>
            <a:ext cx="3594100" cy="1549400"/>
          </a:xfrm>
          <a:prstGeom prst="rect">
            <a:avLst/>
          </a:prstGeom>
          <a:noFill/>
          <a:ln w="9525">
            <a:noFill/>
            <a:miter lim="800000"/>
            <a:headEnd/>
            <a:tailEnd/>
          </a:ln>
          <a:effectLst/>
        </p:spPr>
        <p:txBody>
          <a:bodyPr>
            <a:spAutoFit/>
          </a:bodyPr>
          <a:lstStyle/>
          <a:p>
            <a:pPr algn="l" eaLnBrk="0" hangingPunct="0">
              <a:spcBef>
                <a:spcPct val="40000"/>
              </a:spcBef>
              <a:buFont typeface="Wingdings" pitchFamily="2" charset="2"/>
              <a:buChar char="q"/>
            </a:pPr>
            <a:r>
              <a:rPr lang="en-US" sz="1800"/>
              <a:t> Consolidate</a:t>
            </a:r>
            <a:r>
              <a:rPr lang="fr-FR" sz="1800"/>
              <a:t>/</a:t>
            </a:r>
            <a:r>
              <a:rPr lang="en-US" sz="1800"/>
              <a:t>Federate</a:t>
            </a:r>
            <a:r>
              <a:rPr lang="en-US" sz="1800" b="0"/>
              <a:t> shared information into one place</a:t>
            </a:r>
          </a:p>
          <a:p>
            <a:pPr algn="l" eaLnBrk="0" hangingPunct="0">
              <a:spcBef>
                <a:spcPct val="40000"/>
              </a:spcBef>
              <a:buFont typeface="Wingdings" pitchFamily="2" charset="2"/>
              <a:buChar char="q"/>
            </a:pPr>
            <a:r>
              <a:rPr lang="en-US" sz="1800"/>
              <a:t> Cleanse </a:t>
            </a:r>
            <a:r>
              <a:rPr lang="en-US" sz="1800" b="0"/>
              <a:t>data centrally</a:t>
            </a:r>
          </a:p>
          <a:p>
            <a:pPr algn="l" eaLnBrk="0" hangingPunct="0">
              <a:spcBef>
                <a:spcPct val="40000"/>
              </a:spcBef>
              <a:buFont typeface="Wingdings" pitchFamily="2" charset="2"/>
              <a:buChar char="q"/>
            </a:pPr>
            <a:r>
              <a:rPr lang="en-US" sz="1800"/>
              <a:t> Share</a:t>
            </a:r>
            <a:r>
              <a:rPr lang="en-US" sz="1800" b="0"/>
              <a:t> </a:t>
            </a:r>
            <a:r>
              <a:rPr lang="en-US" sz="1800"/>
              <a:t>data as a single point of truth</a:t>
            </a:r>
            <a:r>
              <a:rPr lang="en-US" sz="1800" b="0"/>
              <a:t> as a service</a:t>
            </a:r>
          </a:p>
        </p:txBody>
      </p:sp>
      <p:sp>
        <p:nvSpPr>
          <p:cNvPr id="1122311" name="Rectangle 4103"/>
          <p:cNvSpPr>
            <a:spLocks noGrp="1" noChangeArrowheads="1"/>
          </p:cNvSpPr>
          <p:nvPr>
            <p:ph type="title"/>
          </p:nvPr>
        </p:nvSpPr>
        <p:spPr>
          <a:xfrm>
            <a:off x="776288" y="0"/>
            <a:ext cx="8634412" cy="676275"/>
          </a:xfrm>
          <a:noFill/>
          <a:ln/>
        </p:spPr>
        <p:txBody>
          <a:bodyPr/>
          <a:lstStyle/>
          <a:p>
            <a:r>
              <a:rPr lang="en-US" sz="2400"/>
              <a:t>MDM: The </a:t>
            </a:r>
            <a:r>
              <a:rPr lang="en-US" sz="2400" u="sng"/>
              <a:t>source of clean data</a:t>
            </a:r>
            <a:r>
              <a:rPr lang="en-US" sz="2400"/>
              <a:t> for the enterprise</a:t>
            </a:r>
            <a:br>
              <a:rPr lang="en-US" sz="2400"/>
            </a:br>
            <a:r>
              <a:rPr lang="en-US" sz="2000">
                <a:solidFill>
                  <a:schemeClr val="accent1"/>
                </a:solidFill>
              </a:rPr>
              <a:t>Pull Mode</a:t>
            </a:r>
          </a:p>
        </p:txBody>
      </p:sp>
      <p:sp>
        <p:nvSpPr>
          <p:cNvPr id="1122312" name="Text Box 4104"/>
          <p:cNvSpPr txBox="1">
            <a:spLocks noChangeArrowheads="1"/>
          </p:cNvSpPr>
          <p:nvPr/>
        </p:nvSpPr>
        <p:spPr bwMode="auto">
          <a:xfrm>
            <a:off x="5146675" y="4341813"/>
            <a:ext cx="4022725" cy="1739900"/>
          </a:xfrm>
          <a:prstGeom prst="rect">
            <a:avLst/>
          </a:prstGeom>
          <a:noFill/>
          <a:ln w="9525">
            <a:noFill/>
            <a:miter lim="800000"/>
            <a:headEnd/>
            <a:tailEnd/>
          </a:ln>
          <a:effectLst/>
        </p:spPr>
        <p:txBody>
          <a:bodyPr>
            <a:spAutoFit/>
          </a:bodyPr>
          <a:lstStyle/>
          <a:p>
            <a:pPr algn="l" eaLnBrk="0" hangingPunct="0">
              <a:lnSpc>
                <a:spcPct val="100000"/>
              </a:lnSpc>
              <a:spcBef>
                <a:spcPct val="40000"/>
              </a:spcBef>
              <a:buFont typeface="Wingdings" pitchFamily="2" charset="2"/>
              <a:buChar char="Ø"/>
            </a:pPr>
            <a:r>
              <a:rPr lang="en-US" sz="1800" b="0"/>
              <a:t> </a:t>
            </a:r>
            <a:r>
              <a:rPr lang="en-US" sz="1800"/>
              <a:t>Consistency</a:t>
            </a:r>
            <a:r>
              <a:rPr lang="en-US" sz="1800" b="0"/>
              <a:t> siloed environments </a:t>
            </a:r>
            <a:br>
              <a:rPr lang="en-US" sz="1800" b="0"/>
            </a:br>
            <a:r>
              <a:rPr lang="en-US" sz="1800" b="0"/>
              <a:t>(Integrated Best of Breed)</a:t>
            </a:r>
          </a:p>
          <a:p>
            <a:pPr algn="l" eaLnBrk="0" hangingPunct="0">
              <a:lnSpc>
                <a:spcPct val="100000"/>
              </a:lnSpc>
              <a:spcBef>
                <a:spcPct val="0"/>
              </a:spcBef>
              <a:buFont typeface="Wingdings" pitchFamily="2" charset="2"/>
              <a:buChar char="Ø"/>
            </a:pPr>
            <a:r>
              <a:rPr lang="en-US" sz="1800" b="0"/>
              <a:t> Lower</a:t>
            </a:r>
            <a:r>
              <a:rPr lang="en-US" sz="1800"/>
              <a:t> data management costs</a:t>
            </a:r>
          </a:p>
          <a:p>
            <a:pPr algn="l" eaLnBrk="0" hangingPunct="0">
              <a:lnSpc>
                <a:spcPct val="100000"/>
              </a:lnSpc>
              <a:spcBef>
                <a:spcPct val="0"/>
              </a:spcBef>
              <a:buFont typeface="Wingdings" pitchFamily="2" charset="2"/>
              <a:buChar char="Ø"/>
            </a:pPr>
            <a:r>
              <a:rPr lang="en-US" sz="1800"/>
              <a:t> Better reporting</a:t>
            </a:r>
          </a:p>
          <a:p>
            <a:pPr algn="l" eaLnBrk="0" hangingPunct="0">
              <a:lnSpc>
                <a:spcPct val="100000"/>
              </a:lnSpc>
              <a:spcBef>
                <a:spcPct val="0"/>
              </a:spcBef>
              <a:buFont typeface="Wingdings" pitchFamily="2" charset="2"/>
              <a:buChar char="Ø"/>
            </a:pPr>
            <a:r>
              <a:rPr lang="en-US" sz="1800"/>
              <a:t> </a:t>
            </a:r>
            <a:r>
              <a:rPr lang="en-US" sz="1800" b="0"/>
              <a:t>Enterprise foundation</a:t>
            </a:r>
            <a:r>
              <a:rPr lang="en-US" sz="1800"/>
              <a:t> for agility</a:t>
            </a:r>
            <a:br>
              <a:rPr lang="en-US" sz="1800"/>
            </a:br>
            <a:r>
              <a:rPr lang="en-US" sz="1800"/>
              <a:t> &amp; innovation</a:t>
            </a:r>
          </a:p>
        </p:txBody>
      </p:sp>
      <p:grpSp>
        <p:nvGrpSpPr>
          <p:cNvPr id="1122313" name="Group 4105"/>
          <p:cNvGrpSpPr>
            <a:grpSpLocks/>
          </p:cNvGrpSpPr>
          <p:nvPr/>
        </p:nvGrpSpPr>
        <p:grpSpPr bwMode="auto">
          <a:xfrm>
            <a:off x="-6350" y="1785938"/>
            <a:ext cx="5322888" cy="4025900"/>
            <a:chOff x="52" y="1101"/>
            <a:chExt cx="3353" cy="2536"/>
          </a:xfrm>
        </p:grpSpPr>
        <p:cxnSp>
          <p:nvCxnSpPr>
            <p:cNvPr id="1122314" name="AutoShape 4106"/>
            <p:cNvCxnSpPr>
              <a:cxnSpLocks noChangeShapeType="1"/>
            </p:cNvCxnSpPr>
            <p:nvPr/>
          </p:nvCxnSpPr>
          <p:spPr bwMode="auto">
            <a:xfrm rot="16200000" flipH="1">
              <a:off x="344" y="1526"/>
              <a:ext cx="627"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15" name="AutoShape 4107"/>
            <p:cNvCxnSpPr>
              <a:cxnSpLocks noChangeShapeType="1"/>
            </p:cNvCxnSpPr>
            <p:nvPr/>
          </p:nvCxnSpPr>
          <p:spPr bwMode="auto">
            <a:xfrm rot="16200000" flipH="1">
              <a:off x="584" y="1765"/>
              <a:ext cx="618"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16" name="AutoShape 4108"/>
            <p:cNvCxnSpPr>
              <a:cxnSpLocks noChangeShapeType="1"/>
            </p:cNvCxnSpPr>
            <p:nvPr/>
          </p:nvCxnSpPr>
          <p:spPr bwMode="auto">
            <a:xfrm rot="5400000">
              <a:off x="830" y="1907"/>
              <a:ext cx="627" cy="105"/>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17" name="AutoShape 4109"/>
            <p:cNvCxnSpPr>
              <a:cxnSpLocks noChangeShapeType="1"/>
            </p:cNvCxnSpPr>
            <p:nvPr/>
          </p:nvCxnSpPr>
          <p:spPr bwMode="auto">
            <a:xfrm rot="5400000">
              <a:off x="1068" y="1668"/>
              <a:ext cx="628" cy="581"/>
            </a:xfrm>
            <a:prstGeom prst="bentConnector3">
              <a:avLst>
                <a:gd name="adj1" fmla="val 49921"/>
              </a:avLst>
            </a:prstGeom>
            <a:noFill/>
            <a:ln w="38100">
              <a:solidFill>
                <a:srgbClr val="000066"/>
              </a:solidFill>
              <a:miter lim="800000"/>
              <a:headEnd type="triangle" w="med" len="med"/>
              <a:tailEnd type="triangle" w="med" len="med"/>
            </a:ln>
            <a:effectLst/>
          </p:spPr>
        </p:cxnSp>
        <p:cxnSp>
          <p:nvCxnSpPr>
            <p:cNvPr id="1122318" name="AutoShape 4110"/>
            <p:cNvCxnSpPr>
              <a:cxnSpLocks noChangeShapeType="1"/>
            </p:cNvCxnSpPr>
            <p:nvPr/>
          </p:nvCxnSpPr>
          <p:spPr bwMode="auto">
            <a:xfrm rot="5400000">
              <a:off x="1319" y="1418"/>
              <a:ext cx="627"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19" name="AutoShape 4111"/>
            <p:cNvCxnSpPr>
              <a:cxnSpLocks noChangeShapeType="1"/>
            </p:cNvCxnSpPr>
            <p:nvPr/>
          </p:nvCxnSpPr>
          <p:spPr bwMode="auto">
            <a:xfrm rot="5400000" flipH="1">
              <a:off x="1310" y="2245"/>
              <a:ext cx="645" cy="1083"/>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20" name="AutoShape 4112"/>
            <p:cNvCxnSpPr>
              <a:cxnSpLocks noChangeShapeType="1"/>
            </p:cNvCxnSpPr>
            <p:nvPr/>
          </p:nvCxnSpPr>
          <p:spPr bwMode="auto">
            <a:xfrm rot="5400000" flipH="1">
              <a:off x="1062" y="2493"/>
              <a:ext cx="645" cy="588"/>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21" name="AutoShape 4113"/>
            <p:cNvCxnSpPr>
              <a:cxnSpLocks noChangeShapeType="1"/>
            </p:cNvCxnSpPr>
            <p:nvPr/>
          </p:nvCxnSpPr>
          <p:spPr bwMode="auto">
            <a:xfrm rot="5400000" flipH="1">
              <a:off x="824" y="2731"/>
              <a:ext cx="645" cy="111"/>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22" name="AutoShape 4114"/>
            <p:cNvCxnSpPr>
              <a:cxnSpLocks noChangeShapeType="1"/>
            </p:cNvCxnSpPr>
            <p:nvPr/>
          </p:nvCxnSpPr>
          <p:spPr bwMode="auto">
            <a:xfrm rot="16200000">
              <a:off x="570" y="2588"/>
              <a:ext cx="645" cy="39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23" name="AutoShape 4115"/>
            <p:cNvCxnSpPr>
              <a:cxnSpLocks noChangeShapeType="1"/>
            </p:cNvCxnSpPr>
            <p:nvPr/>
          </p:nvCxnSpPr>
          <p:spPr bwMode="auto">
            <a:xfrm rot="16200000">
              <a:off x="335" y="2353"/>
              <a:ext cx="645" cy="867"/>
            </a:xfrm>
            <a:prstGeom prst="bentConnector3">
              <a:avLst>
                <a:gd name="adj1" fmla="val 50000"/>
              </a:avLst>
            </a:prstGeom>
            <a:noFill/>
            <a:ln w="38100">
              <a:solidFill>
                <a:srgbClr val="000066"/>
              </a:solidFill>
              <a:miter lim="800000"/>
              <a:headEnd type="triangle" w="med" len="med"/>
              <a:tailEnd type="triangle" w="med" len="med"/>
            </a:ln>
            <a:effectLst/>
          </p:spPr>
        </p:cxnSp>
        <p:cxnSp>
          <p:nvCxnSpPr>
            <p:cNvPr id="1122324" name="AutoShape 4116"/>
            <p:cNvCxnSpPr>
              <a:cxnSpLocks noChangeShapeType="1"/>
              <a:stCxn id="1122338" idx="3"/>
              <a:endCxn id="1122397" idx="4"/>
            </p:cNvCxnSpPr>
            <p:nvPr/>
          </p:nvCxnSpPr>
          <p:spPr bwMode="auto">
            <a:xfrm rot="5400000">
              <a:off x="1342" y="1699"/>
              <a:ext cx="715" cy="2849"/>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22325" name="AutoShape 4117"/>
            <p:cNvCxnSpPr>
              <a:cxnSpLocks noChangeShapeType="1"/>
              <a:stCxn id="1122338" idx="3"/>
              <a:endCxn id="1122385" idx="4"/>
            </p:cNvCxnSpPr>
            <p:nvPr/>
          </p:nvCxnSpPr>
          <p:spPr bwMode="auto">
            <a:xfrm rot="5400000">
              <a:off x="1584" y="1937"/>
              <a:ext cx="711" cy="2369"/>
            </a:xfrm>
            <a:prstGeom prst="bentConnector3">
              <a:avLst>
                <a:gd name="adj1" fmla="val 120255"/>
              </a:avLst>
            </a:prstGeom>
            <a:noFill/>
            <a:ln w="25400">
              <a:solidFill>
                <a:schemeClr val="bg2"/>
              </a:solidFill>
              <a:prstDash val="sysDot"/>
              <a:miter lim="800000"/>
              <a:headEnd type="triangle" w="med" len="med"/>
              <a:tailEnd/>
            </a:ln>
            <a:effectLst/>
          </p:spPr>
        </p:cxnSp>
        <p:cxnSp>
          <p:nvCxnSpPr>
            <p:cNvPr id="1122326" name="AutoShape 4118"/>
            <p:cNvCxnSpPr>
              <a:cxnSpLocks noChangeShapeType="1"/>
              <a:stCxn id="1122338" idx="3"/>
              <a:endCxn id="1122382" idx="2"/>
            </p:cNvCxnSpPr>
            <p:nvPr/>
          </p:nvCxnSpPr>
          <p:spPr bwMode="auto">
            <a:xfrm rot="5400000">
              <a:off x="1827" y="2175"/>
              <a:ext cx="705" cy="1888"/>
            </a:xfrm>
            <a:prstGeom prst="bentConnector3">
              <a:avLst>
                <a:gd name="adj1" fmla="val 122125"/>
              </a:avLst>
            </a:prstGeom>
            <a:noFill/>
            <a:ln w="25400">
              <a:solidFill>
                <a:schemeClr val="bg2"/>
              </a:solidFill>
              <a:prstDash val="sysDot"/>
              <a:miter lim="800000"/>
              <a:headEnd type="triangle" w="med" len="med"/>
              <a:tailEnd/>
            </a:ln>
            <a:effectLst/>
          </p:spPr>
        </p:cxnSp>
        <p:cxnSp>
          <p:nvCxnSpPr>
            <p:cNvPr id="1122327" name="AutoShape 4119"/>
            <p:cNvCxnSpPr>
              <a:cxnSpLocks noChangeShapeType="1"/>
              <a:stCxn id="1122338" idx="3"/>
              <a:endCxn id="1122376" idx="2"/>
            </p:cNvCxnSpPr>
            <p:nvPr/>
          </p:nvCxnSpPr>
          <p:spPr bwMode="auto">
            <a:xfrm rot="5400000">
              <a:off x="2074" y="2410"/>
              <a:ext cx="693" cy="1406"/>
            </a:xfrm>
            <a:prstGeom prst="bentConnector3">
              <a:avLst>
                <a:gd name="adj1" fmla="val 124097"/>
              </a:avLst>
            </a:prstGeom>
            <a:noFill/>
            <a:ln w="25400">
              <a:solidFill>
                <a:schemeClr val="bg2"/>
              </a:solidFill>
              <a:prstDash val="sysDot"/>
              <a:miter lim="800000"/>
              <a:headEnd type="triangle" w="med" len="med"/>
              <a:tailEnd/>
            </a:ln>
            <a:effectLst/>
          </p:spPr>
        </p:cxnSp>
        <p:cxnSp>
          <p:nvCxnSpPr>
            <p:cNvPr id="1122328" name="AutoShape 4120"/>
            <p:cNvCxnSpPr>
              <a:cxnSpLocks noChangeShapeType="1"/>
              <a:stCxn id="1122338" idx="3"/>
              <a:endCxn id="1122391" idx="4"/>
            </p:cNvCxnSpPr>
            <p:nvPr/>
          </p:nvCxnSpPr>
          <p:spPr bwMode="auto">
            <a:xfrm rot="5400000">
              <a:off x="2303" y="2661"/>
              <a:ext cx="715" cy="926"/>
            </a:xfrm>
            <a:prstGeom prst="bentConnector3">
              <a:avLst>
                <a:gd name="adj1" fmla="val 120139"/>
              </a:avLst>
            </a:prstGeom>
            <a:noFill/>
            <a:ln w="25400">
              <a:solidFill>
                <a:schemeClr val="bg2"/>
              </a:solidFill>
              <a:prstDash val="sysDot"/>
              <a:miter lim="800000"/>
              <a:headEnd type="triangle" w="med" len="med"/>
              <a:tailEnd/>
            </a:ln>
            <a:effectLst/>
          </p:spPr>
        </p:cxnSp>
        <p:cxnSp>
          <p:nvCxnSpPr>
            <p:cNvPr id="1122329" name="AutoShape 4121"/>
            <p:cNvCxnSpPr>
              <a:cxnSpLocks noChangeShapeType="1"/>
              <a:stCxn id="1122338" idx="1"/>
              <a:endCxn id="1122356" idx="0"/>
            </p:cNvCxnSpPr>
            <p:nvPr/>
          </p:nvCxnSpPr>
          <p:spPr bwMode="auto">
            <a:xfrm rot="5400000" flipH="1">
              <a:off x="1372" y="205"/>
              <a:ext cx="659" cy="2845"/>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2330" name="AutoShape 4122"/>
            <p:cNvCxnSpPr>
              <a:cxnSpLocks noChangeShapeType="1"/>
              <a:stCxn id="1122338" idx="1"/>
              <a:endCxn id="1122350" idx="0"/>
            </p:cNvCxnSpPr>
            <p:nvPr/>
          </p:nvCxnSpPr>
          <p:spPr bwMode="auto">
            <a:xfrm rot="5400000" flipH="1">
              <a:off x="1616" y="450"/>
              <a:ext cx="659" cy="2356"/>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2331" name="AutoShape 4123"/>
            <p:cNvCxnSpPr>
              <a:cxnSpLocks noChangeShapeType="1"/>
              <a:stCxn id="1122338" idx="1"/>
              <a:endCxn id="1122344" idx="0"/>
            </p:cNvCxnSpPr>
            <p:nvPr/>
          </p:nvCxnSpPr>
          <p:spPr bwMode="auto">
            <a:xfrm rot="5400000" flipH="1">
              <a:off x="1861" y="694"/>
              <a:ext cx="659" cy="1867"/>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2332" name="AutoShape 4124"/>
            <p:cNvCxnSpPr>
              <a:cxnSpLocks noChangeShapeType="1"/>
              <a:stCxn id="1122338" idx="1"/>
              <a:endCxn id="1122368" idx="0"/>
            </p:cNvCxnSpPr>
            <p:nvPr/>
          </p:nvCxnSpPr>
          <p:spPr bwMode="auto">
            <a:xfrm rot="5400000" flipH="1">
              <a:off x="2105" y="939"/>
              <a:ext cx="659" cy="1378"/>
            </a:xfrm>
            <a:prstGeom prst="bentConnector3">
              <a:avLst>
                <a:gd name="adj1" fmla="val 121852"/>
              </a:avLst>
            </a:prstGeom>
            <a:noFill/>
            <a:ln w="25400">
              <a:solidFill>
                <a:schemeClr val="bg2"/>
              </a:solidFill>
              <a:prstDash val="sysDot"/>
              <a:miter lim="800000"/>
              <a:headEnd type="triangle" w="med" len="med"/>
              <a:tailEnd/>
            </a:ln>
            <a:effectLst/>
          </p:spPr>
        </p:cxnSp>
        <p:cxnSp>
          <p:nvCxnSpPr>
            <p:cNvPr id="1122333" name="AutoShape 4125"/>
            <p:cNvCxnSpPr>
              <a:cxnSpLocks noChangeShapeType="1"/>
              <a:stCxn id="1122338" idx="1"/>
              <a:endCxn id="1122362" idx="0"/>
            </p:cNvCxnSpPr>
            <p:nvPr/>
          </p:nvCxnSpPr>
          <p:spPr bwMode="auto">
            <a:xfrm rot="5400000" flipH="1">
              <a:off x="2349" y="1183"/>
              <a:ext cx="659" cy="890"/>
            </a:xfrm>
            <a:prstGeom prst="bentConnector3">
              <a:avLst>
                <a:gd name="adj1" fmla="val 121852"/>
              </a:avLst>
            </a:prstGeom>
            <a:noFill/>
            <a:ln w="25400">
              <a:solidFill>
                <a:schemeClr val="bg2"/>
              </a:solidFill>
              <a:prstDash val="sysDot"/>
              <a:miter lim="800000"/>
              <a:headEnd type="triangle" w="med" len="med"/>
              <a:tailEnd/>
            </a:ln>
            <a:effectLst/>
          </p:spPr>
        </p:cxnSp>
        <p:sp>
          <p:nvSpPr>
            <p:cNvPr id="1122334" name="Rectangle 4126"/>
            <p:cNvSpPr>
              <a:spLocks noChangeArrowheads="1"/>
            </p:cNvSpPr>
            <p:nvPr/>
          </p:nvSpPr>
          <p:spPr bwMode="auto">
            <a:xfrm>
              <a:off x="2417" y="3500"/>
              <a:ext cx="503" cy="137"/>
            </a:xfrm>
            <a:prstGeom prst="rect">
              <a:avLst/>
            </a:prstGeom>
            <a:solidFill>
              <a:srgbClr val="C0C0C0"/>
            </a:soli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sp>
          <p:nvSpPr>
            <p:cNvPr id="1122335" name="Rectangle 4127"/>
            <p:cNvSpPr>
              <a:spLocks noChangeArrowheads="1"/>
            </p:cNvSpPr>
            <p:nvPr/>
          </p:nvSpPr>
          <p:spPr bwMode="auto">
            <a:xfrm>
              <a:off x="2417" y="1101"/>
              <a:ext cx="503" cy="179"/>
            </a:xfrm>
            <a:prstGeom prst="rect">
              <a:avLst/>
            </a:prstGeom>
            <a:solidFill>
              <a:srgbClr val="C0C0C0"/>
            </a:solidFill>
            <a:ln w="9525">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ETL</a:t>
              </a:r>
            </a:p>
          </p:txBody>
        </p:sp>
        <p:pic>
          <p:nvPicPr>
            <p:cNvPr id="1122336" name="Picture 4128" descr="round Base"/>
            <p:cNvPicPr>
              <a:picLocks noChangeAspect="1" noChangeArrowheads="1"/>
            </p:cNvPicPr>
            <p:nvPr/>
          </p:nvPicPr>
          <p:blipFill>
            <a:blip r:embed="rId5" cstate="print"/>
            <a:srcRect/>
            <a:stretch>
              <a:fillRect/>
            </a:stretch>
          </p:blipFill>
          <p:spPr bwMode="auto">
            <a:xfrm>
              <a:off x="139" y="2282"/>
              <a:ext cx="1906" cy="259"/>
            </a:xfrm>
            <a:prstGeom prst="rect">
              <a:avLst/>
            </a:prstGeom>
            <a:noFill/>
          </p:spPr>
        </p:pic>
        <p:sp>
          <p:nvSpPr>
            <p:cNvPr id="1122337" name="Rectangle 4129"/>
            <p:cNvSpPr>
              <a:spLocks noChangeArrowheads="1"/>
            </p:cNvSpPr>
            <p:nvPr/>
          </p:nvSpPr>
          <p:spPr bwMode="auto">
            <a:xfrm>
              <a:off x="247" y="2225"/>
              <a:ext cx="1689" cy="239"/>
            </a:xfrm>
            <a:prstGeom prst="rect">
              <a:avLst/>
            </a:prstGeom>
            <a:gradFill rotWithShape="0">
              <a:gsLst>
                <a:gs pos="0">
                  <a:schemeClr val="accent2"/>
                </a:gs>
                <a:gs pos="50000">
                  <a:schemeClr val="accent2">
                    <a:gamma/>
                    <a:tint val="0"/>
                    <a:invGamma/>
                  </a:schemeClr>
                </a:gs>
                <a:gs pos="100000">
                  <a:schemeClr val="accent2"/>
                </a:gs>
              </a:gsLst>
              <a:lin ang="0" scaled="1"/>
            </a:gradFill>
            <a:ln w="9525" algn="ctr">
              <a:noFill/>
              <a:miter lim="800000"/>
              <a:headEnd/>
              <a:tailEnd/>
            </a:ln>
            <a:effectLst/>
          </p:spPr>
          <p:txBody>
            <a:bodyPr lIns="18288" tIns="45718" rIns="18288" bIns="45718" anchor="ctr"/>
            <a:lstStyle/>
            <a:p>
              <a:pPr eaLnBrk="0" hangingPunct="0">
                <a:lnSpc>
                  <a:spcPct val="100000"/>
                </a:lnSpc>
                <a:spcBef>
                  <a:spcPct val="0"/>
                </a:spcBef>
                <a:buClrTx/>
              </a:pPr>
              <a:r>
                <a:rPr lang="en-US" sz="1000">
                  <a:solidFill>
                    <a:schemeClr val="tx2"/>
                  </a:solidFill>
                  <a:latin typeface="Trebuchet MS" pitchFamily="34" charset="0"/>
                </a:rPr>
                <a:t>Middleware </a:t>
              </a:r>
            </a:p>
            <a:p>
              <a:pPr eaLnBrk="0" hangingPunct="0">
                <a:lnSpc>
                  <a:spcPct val="100000"/>
                </a:lnSpc>
                <a:spcBef>
                  <a:spcPct val="0"/>
                </a:spcBef>
                <a:buClrTx/>
              </a:pPr>
              <a:r>
                <a:rPr lang="en-US" sz="1000">
                  <a:solidFill>
                    <a:schemeClr val="tx2"/>
                  </a:solidFill>
                  <a:latin typeface="Trebuchet MS" pitchFamily="34" charset="0"/>
                </a:rPr>
                <a:t>Application Integration Architecture</a:t>
              </a:r>
            </a:p>
          </p:txBody>
        </p:sp>
        <p:sp>
          <p:nvSpPr>
            <p:cNvPr id="1122338" name="AutoShape 4130"/>
            <p:cNvSpPr>
              <a:spLocks noChangeArrowheads="1"/>
            </p:cNvSpPr>
            <p:nvPr/>
          </p:nvSpPr>
          <p:spPr bwMode="auto">
            <a:xfrm>
              <a:off x="2843" y="1957"/>
              <a:ext cx="562" cy="809"/>
            </a:xfrm>
            <a:prstGeom prst="can">
              <a:avLst>
                <a:gd name="adj" fmla="val 35988"/>
              </a:avLst>
            </a:prstGeom>
            <a:gradFill rotWithShape="0">
              <a:gsLst>
                <a:gs pos="0">
                  <a:schemeClr val="accent2"/>
                </a:gs>
                <a:gs pos="50000">
                  <a:schemeClr val="accent2">
                    <a:gamma/>
                    <a:tint val="0"/>
                    <a:invGamma/>
                  </a:schemeClr>
                </a:gs>
                <a:gs pos="100000">
                  <a:schemeClr val="accent2"/>
                </a:gs>
              </a:gsLst>
              <a:lin ang="0" scaled="1"/>
            </a:gradFill>
            <a:ln w="9525">
              <a:noFill/>
              <a:round/>
              <a:headEnd/>
              <a:tailEnd/>
            </a:ln>
            <a:effectLst/>
          </p:spPr>
          <p:txBody>
            <a:bodyPr lIns="18288" tIns="45718" rIns="18288" bIns="45718" anchor="ctr"/>
            <a:lstStyle/>
            <a:p>
              <a:pPr eaLnBrk="0" hangingPunct="0">
                <a:lnSpc>
                  <a:spcPct val="100000"/>
                </a:lnSpc>
                <a:spcBef>
                  <a:spcPct val="0"/>
                </a:spcBef>
                <a:buClrTx/>
              </a:pPr>
              <a:r>
                <a:rPr lang="en-US" sz="1800">
                  <a:solidFill>
                    <a:schemeClr val="tx2"/>
                  </a:solidFill>
                  <a:latin typeface="Trebuchet MS" pitchFamily="34" charset="0"/>
                </a:rPr>
                <a:t>BI/</a:t>
              </a:r>
              <a:br>
                <a:rPr lang="en-US" sz="1800">
                  <a:solidFill>
                    <a:schemeClr val="tx2"/>
                  </a:solidFill>
                  <a:latin typeface="Trebuchet MS" pitchFamily="34" charset="0"/>
                </a:rPr>
              </a:br>
              <a:r>
                <a:rPr lang="en-US" sz="1800">
                  <a:solidFill>
                    <a:schemeClr val="tx2"/>
                  </a:solidFill>
                  <a:latin typeface="Trebuchet MS" pitchFamily="34" charset="0"/>
                </a:rPr>
                <a:t>DW</a:t>
              </a:r>
            </a:p>
          </p:txBody>
        </p:sp>
        <p:grpSp>
          <p:nvGrpSpPr>
            <p:cNvPr id="1122339" name="Group 4131"/>
            <p:cNvGrpSpPr>
              <a:grpSpLocks/>
            </p:cNvGrpSpPr>
            <p:nvPr/>
          </p:nvGrpSpPr>
          <p:grpSpPr bwMode="auto">
            <a:xfrm>
              <a:off x="52" y="1298"/>
              <a:ext cx="2409" cy="476"/>
              <a:chOff x="93" y="614"/>
              <a:chExt cx="2783" cy="551"/>
            </a:xfrm>
          </p:grpSpPr>
          <p:grpSp>
            <p:nvGrpSpPr>
              <p:cNvPr id="1122340" name="Group 4132"/>
              <p:cNvGrpSpPr>
                <a:grpSpLocks/>
              </p:cNvGrpSpPr>
              <p:nvPr/>
            </p:nvGrpSpPr>
            <p:grpSpPr bwMode="auto">
              <a:xfrm>
                <a:off x="1222" y="614"/>
                <a:ext cx="525" cy="536"/>
                <a:chOff x="1238" y="664"/>
                <a:chExt cx="525" cy="536"/>
              </a:xfrm>
            </p:grpSpPr>
            <p:pic>
              <p:nvPicPr>
                <p:cNvPr id="1122341" name="Picture 4133"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22342" name="Oval 4134"/>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43" name="Rectangle 4135"/>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2344" name="Oval 4136"/>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45" name="Text Box 4137"/>
                <p:cNvSpPr txBox="1">
                  <a:spLocks noChangeArrowheads="1"/>
                </p:cNvSpPr>
                <p:nvPr/>
              </p:nvSpPr>
              <p:spPr bwMode="auto">
                <a:xfrm>
                  <a:off x="1367" y="839"/>
                  <a:ext cx="266" cy="24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Web </a:t>
                  </a:r>
                  <a:br>
                    <a:rPr lang="en-US"/>
                  </a:br>
                  <a:r>
                    <a:rPr lang="en-US"/>
                    <a:t>site</a:t>
                  </a:r>
                  <a:endParaRPr lang="en-US">
                    <a:latin typeface="Times" pitchFamily="18" charset="0"/>
                  </a:endParaRPr>
                </a:p>
              </p:txBody>
            </p:sp>
          </p:grpSp>
          <p:grpSp>
            <p:nvGrpSpPr>
              <p:cNvPr id="1122346" name="Group 4138"/>
              <p:cNvGrpSpPr>
                <a:grpSpLocks/>
              </p:cNvGrpSpPr>
              <p:nvPr/>
            </p:nvGrpSpPr>
            <p:grpSpPr bwMode="auto">
              <a:xfrm>
                <a:off x="693" y="614"/>
                <a:ext cx="453" cy="551"/>
                <a:chOff x="705" y="664"/>
                <a:chExt cx="453" cy="551"/>
              </a:xfrm>
            </p:grpSpPr>
            <p:pic>
              <p:nvPicPr>
                <p:cNvPr id="1122347" name="Picture 4139"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22348" name="Oval 4140"/>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49" name="Rectangle 4141"/>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2350" name="Oval 4142"/>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51" name="Text Box 4143"/>
                <p:cNvSpPr txBox="1">
                  <a:spLocks noChangeArrowheads="1"/>
                </p:cNvSpPr>
                <p:nvPr/>
              </p:nvSpPr>
              <p:spPr bwMode="auto">
                <a:xfrm>
                  <a:off x="756" y="832"/>
                  <a:ext cx="351"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Center</a:t>
                  </a:r>
                  <a:endParaRPr lang="en-US">
                    <a:solidFill>
                      <a:schemeClr val="bg1"/>
                    </a:solidFill>
                    <a:latin typeface="Times" pitchFamily="18" charset="0"/>
                  </a:endParaRPr>
                </a:p>
              </p:txBody>
            </p:sp>
          </p:grpSp>
          <p:grpSp>
            <p:nvGrpSpPr>
              <p:cNvPr id="1122352" name="Group 4144"/>
              <p:cNvGrpSpPr>
                <a:grpSpLocks/>
              </p:cNvGrpSpPr>
              <p:nvPr/>
            </p:nvGrpSpPr>
            <p:grpSpPr bwMode="auto">
              <a:xfrm>
                <a:off x="93" y="614"/>
                <a:ext cx="525" cy="536"/>
                <a:chOff x="1238" y="664"/>
                <a:chExt cx="525" cy="536"/>
              </a:xfrm>
            </p:grpSpPr>
            <p:pic>
              <p:nvPicPr>
                <p:cNvPr id="1122353" name="Picture 4145"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22354" name="Oval 4146"/>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55" name="Rectangle 4147"/>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2356" name="Oval 4148"/>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57" name="Text Box 4149"/>
                <p:cNvSpPr txBox="1">
                  <a:spLocks noChangeArrowheads="1"/>
                </p:cNvSpPr>
                <p:nvPr/>
              </p:nvSpPr>
              <p:spPr bwMode="auto">
                <a:xfrm>
                  <a:off x="1390" y="899"/>
                  <a:ext cx="223"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SFA</a:t>
                  </a:r>
                  <a:endParaRPr lang="en-US">
                    <a:latin typeface="Times" pitchFamily="18" charset="0"/>
                  </a:endParaRPr>
                </a:p>
              </p:txBody>
            </p:sp>
          </p:grpSp>
          <p:grpSp>
            <p:nvGrpSpPr>
              <p:cNvPr id="1122358" name="Group 4150"/>
              <p:cNvGrpSpPr>
                <a:grpSpLocks/>
              </p:cNvGrpSpPr>
              <p:nvPr/>
            </p:nvGrpSpPr>
            <p:grpSpPr bwMode="auto">
              <a:xfrm>
                <a:off x="2351" y="614"/>
                <a:ext cx="525" cy="536"/>
                <a:chOff x="1238" y="664"/>
                <a:chExt cx="525" cy="536"/>
              </a:xfrm>
            </p:grpSpPr>
            <p:pic>
              <p:nvPicPr>
                <p:cNvPr id="1122359" name="Picture 4151"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22360" name="Oval 4152"/>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61" name="Rectangle 4153"/>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2362" name="Oval 4154"/>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63" name="Text Box 4155"/>
                <p:cNvSpPr txBox="1">
                  <a:spLocks noChangeArrowheads="1"/>
                </p:cNvSpPr>
                <p:nvPr/>
              </p:nvSpPr>
              <p:spPr bwMode="auto">
                <a:xfrm>
                  <a:off x="1311" y="899"/>
                  <a:ext cx="387" cy="120"/>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Partner</a:t>
                  </a:r>
                  <a:endParaRPr lang="en-US">
                    <a:latin typeface="Times" pitchFamily="18" charset="0"/>
                  </a:endParaRPr>
                </a:p>
              </p:txBody>
            </p:sp>
          </p:grpSp>
          <p:grpSp>
            <p:nvGrpSpPr>
              <p:cNvPr id="1122364" name="Group 4156"/>
              <p:cNvGrpSpPr>
                <a:grpSpLocks/>
              </p:cNvGrpSpPr>
              <p:nvPr/>
            </p:nvGrpSpPr>
            <p:grpSpPr bwMode="auto">
              <a:xfrm>
                <a:off x="1822" y="614"/>
                <a:ext cx="453" cy="551"/>
                <a:chOff x="705" y="664"/>
                <a:chExt cx="453" cy="551"/>
              </a:xfrm>
            </p:grpSpPr>
            <p:pic>
              <p:nvPicPr>
                <p:cNvPr id="1122365" name="Picture 4157"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22366" name="Oval 4158"/>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67" name="Rectangle 4159"/>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2368" name="Oval 4160"/>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69" name="Text Box 4161"/>
                <p:cNvSpPr txBox="1">
                  <a:spLocks noChangeArrowheads="1"/>
                </p:cNvSpPr>
                <p:nvPr/>
              </p:nvSpPr>
              <p:spPr bwMode="auto">
                <a:xfrm>
                  <a:off x="752" y="832"/>
                  <a:ext cx="365" cy="265"/>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Fusion</a:t>
                  </a:r>
                </a:p>
                <a:p>
                  <a:pPr eaLnBrk="0" hangingPunct="0">
                    <a:lnSpc>
                      <a:spcPct val="100000"/>
                    </a:lnSpc>
                    <a:spcBef>
                      <a:spcPct val="0"/>
                    </a:spcBef>
                    <a:buClrTx/>
                  </a:pPr>
                  <a:r>
                    <a:rPr lang="en-US">
                      <a:solidFill>
                        <a:schemeClr val="bg1"/>
                      </a:solidFill>
                    </a:rPr>
                    <a:t>App</a:t>
                  </a:r>
                  <a:endParaRPr lang="en-US">
                    <a:solidFill>
                      <a:schemeClr val="bg1"/>
                    </a:solidFill>
                    <a:latin typeface="Times" pitchFamily="18" charset="0"/>
                  </a:endParaRPr>
                </a:p>
              </p:txBody>
            </p:sp>
          </p:grpSp>
        </p:grpSp>
        <p:grpSp>
          <p:nvGrpSpPr>
            <p:cNvPr id="1122370" name="Group 4162"/>
            <p:cNvGrpSpPr>
              <a:grpSpLocks/>
            </p:cNvGrpSpPr>
            <p:nvPr/>
          </p:nvGrpSpPr>
          <p:grpSpPr bwMode="auto">
            <a:xfrm>
              <a:off x="78" y="3095"/>
              <a:ext cx="2315" cy="476"/>
              <a:chOff x="93" y="3144"/>
              <a:chExt cx="2674" cy="551"/>
            </a:xfrm>
          </p:grpSpPr>
          <p:grpSp>
            <p:nvGrpSpPr>
              <p:cNvPr id="1122371" name="Group 4163"/>
              <p:cNvGrpSpPr>
                <a:grpSpLocks/>
              </p:cNvGrpSpPr>
              <p:nvPr/>
            </p:nvGrpSpPr>
            <p:grpSpPr bwMode="auto">
              <a:xfrm>
                <a:off x="1722" y="3151"/>
                <a:ext cx="525" cy="536"/>
                <a:chOff x="1238" y="664"/>
                <a:chExt cx="525" cy="536"/>
              </a:xfrm>
            </p:grpSpPr>
            <p:pic>
              <p:nvPicPr>
                <p:cNvPr id="1122372" name="Picture 4164"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22373" name="Oval 4165"/>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74" name="Rectangle 4166"/>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2375" name="Oval 4167"/>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76" name="Text Box 4168"/>
                <p:cNvSpPr txBox="1">
                  <a:spLocks noChangeArrowheads="1"/>
                </p:cNvSpPr>
                <p:nvPr/>
              </p:nvSpPr>
              <p:spPr bwMode="auto">
                <a:xfrm>
                  <a:off x="1321" y="840"/>
                  <a:ext cx="365" cy="239"/>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Fusion</a:t>
                  </a:r>
                </a:p>
                <a:p>
                  <a:pPr eaLnBrk="0" hangingPunct="0">
                    <a:spcBef>
                      <a:spcPct val="0"/>
                    </a:spcBef>
                    <a:buClrTx/>
                  </a:pPr>
                  <a:r>
                    <a:rPr lang="en-US"/>
                    <a:t>App</a:t>
                  </a:r>
                  <a:endParaRPr lang="en-US">
                    <a:latin typeface="Times" pitchFamily="18" charset="0"/>
                  </a:endParaRPr>
                </a:p>
              </p:txBody>
            </p:sp>
          </p:grpSp>
          <p:grpSp>
            <p:nvGrpSpPr>
              <p:cNvPr id="1122377" name="Group 4169"/>
              <p:cNvGrpSpPr>
                <a:grpSpLocks/>
              </p:cNvGrpSpPr>
              <p:nvPr/>
            </p:nvGrpSpPr>
            <p:grpSpPr bwMode="auto">
              <a:xfrm>
                <a:off x="1203" y="3144"/>
                <a:ext cx="453" cy="551"/>
                <a:chOff x="705" y="664"/>
                <a:chExt cx="453" cy="551"/>
              </a:xfrm>
            </p:grpSpPr>
            <p:pic>
              <p:nvPicPr>
                <p:cNvPr id="1122378" name="Picture 4170"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22379" name="Oval 4171"/>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80" name="Rectangle 4172"/>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2381" name="Oval 4173"/>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82" name="Text Box 4174"/>
                <p:cNvSpPr txBox="1">
                  <a:spLocks noChangeArrowheads="1"/>
                </p:cNvSpPr>
                <p:nvPr/>
              </p:nvSpPr>
              <p:spPr bwMode="auto">
                <a:xfrm>
                  <a:off x="809" y="832"/>
                  <a:ext cx="246" cy="267"/>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Call </a:t>
                  </a:r>
                  <a:br>
                    <a:rPr lang="en-US">
                      <a:solidFill>
                        <a:schemeClr val="bg1"/>
                      </a:solidFill>
                    </a:rPr>
                  </a:br>
                  <a:r>
                    <a:rPr lang="en-US">
                      <a:solidFill>
                        <a:schemeClr val="bg1"/>
                      </a:solidFill>
                    </a:rPr>
                    <a:t>SCM</a:t>
                  </a:r>
                  <a:endParaRPr lang="en-US">
                    <a:solidFill>
                      <a:schemeClr val="bg1"/>
                    </a:solidFill>
                    <a:latin typeface="Times" pitchFamily="18" charset="0"/>
                  </a:endParaRPr>
                </a:p>
              </p:txBody>
            </p:sp>
          </p:grpSp>
          <p:grpSp>
            <p:nvGrpSpPr>
              <p:cNvPr id="1122383" name="Group 4175"/>
              <p:cNvGrpSpPr>
                <a:grpSpLocks/>
              </p:cNvGrpSpPr>
              <p:nvPr/>
            </p:nvGrpSpPr>
            <p:grpSpPr bwMode="auto">
              <a:xfrm>
                <a:off x="612" y="3151"/>
                <a:ext cx="525" cy="536"/>
                <a:chOff x="1238" y="664"/>
                <a:chExt cx="525" cy="536"/>
              </a:xfrm>
            </p:grpSpPr>
            <p:pic>
              <p:nvPicPr>
                <p:cNvPr id="1122384" name="Picture 4176" descr="round Base"/>
                <p:cNvPicPr>
                  <a:picLocks noChangeAspect="1" noChangeArrowheads="1"/>
                </p:cNvPicPr>
                <p:nvPr/>
              </p:nvPicPr>
              <p:blipFill>
                <a:blip r:embed="rId6" cstate="print"/>
                <a:srcRect/>
                <a:stretch>
                  <a:fillRect/>
                </a:stretch>
              </p:blipFill>
              <p:spPr bwMode="auto">
                <a:xfrm>
                  <a:off x="1238" y="854"/>
                  <a:ext cx="525" cy="346"/>
                </a:xfrm>
                <a:prstGeom prst="rect">
                  <a:avLst/>
                </a:prstGeom>
                <a:noFill/>
              </p:spPr>
            </p:pic>
            <p:sp>
              <p:nvSpPr>
                <p:cNvPr id="1122385" name="Oval 4177"/>
                <p:cNvSpPr>
                  <a:spLocks noChangeArrowheads="1"/>
                </p:cNvSpPr>
                <p:nvPr/>
              </p:nvSpPr>
              <p:spPr bwMode="auto">
                <a:xfrm>
                  <a:off x="1277" y="907"/>
                  <a:ext cx="447" cy="192"/>
                </a:xfrm>
                <a:prstGeom prst="ellipse">
                  <a:avLst/>
                </a:prstGeom>
                <a:gradFill rotWithShape="1">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86" name="Rectangle 4178"/>
                <p:cNvSpPr>
                  <a:spLocks noChangeArrowheads="1"/>
                </p:cNvSpPr>
                <p:nvPr/>
              </p:nvSpPr>
              <p:spPr bwMode="auto">
                <a:xfrm>
                  <a:off x="1277" y="759"/>
                  <a:ext cx="447" cy="242"/>
                </a:xfrm>
                <a:prstGeom prst="rect">
                  <a:avLst/>
                </a:prstGeom>
                <a:gradFill rotWithShape="1">
                  <a:gsLst>
                    <a:gs pos="0">
                      <a:srgbClr val="545F75"/>
                    </a:gs>
                    <a:gs pos="50000">
                      <a:schemeClr val="bg1"/>
                    </a:gs>
                    <a:gs pos="100000">
                      <a:srgbClr val="545F75"/>
                    </a:gs>
                  </a:gsLst>
                  <a:lin ang="0" scaled="1"/>
                </a:gradFill>
                <a:ln w="9525" algn="ctr">
                  <a:noFill/>
                  <a:miter lim="800000"/>
                  <a:headEnd/>
                  <a:tailEnd/>
                </a:ln>
                <a:effectLst/>
              </p:spPr>
              <p:txBody>
                <a:bodyPr wrap="none" anchor="ctr"/>
                <a:lstStyle/>
                <a:p>
                  <a:endParaRPr lang="en-US"/>
                </a:p>
              </p:txBody>
            </p:sp>
            <p:sp>
              <p:nvSpPr>
                <p:cNvPr id="1122387" name="Oval 4179"/>
                <p:cNvSpPr>
                  <a:spLocks noChangeArrowheads="1"/>
                </p:cNvSpPr>
                <p:nvPr/>
              </p:nvSpPr>
              <p:spPr bwMode="auto">
                <a:xfrm>
                  <a:off x="1277" y="664"/>
                  <a:ext cx="447" cy="192"/>
                </a:xfrm>
                <a:prstGeom prst="ellipse">
                  <a:avLst/>
                </a:prstGeom>
                <a:gradFill rotWithShape="0">
                  <a:gsLst>
                    <a:gs pos="0">
                      <a:schemeClr val="bg1"/>
                    </a:gs>
                    <a:gs pos="100000">
                      <a:srgbClr val="545F75"/>
                    </a:gs>
                  </a:gsLst>
                  <a:path path="shape">
                    <a:fillToRect l="50000" t="50000" r="50000" b="50000"/>
                  </a:path>
                </a:gradFill>
                <a:ln w="9525" algn="ctr">
                  <a:noFill/>
                  <a:round/>
                  <a:headEnd/>
                  <a:tailEnd/>
                </a:ln>
                <a:effectLst/>
              </p:spPr>
              <p:txBody>
                <a:bodyPr wrap="none" anchor="ctr"/>
                <a:lstStyle/>
                <a:p>
                  <a:endParaRPr lang="en-US"/>
                </a:p>
              </p:txBody>
            </p:sp>
            <p:sp>
              <p:nvSpPr>
                <p:cNvPr id="1122388" name="Text Box 4180"/>
                <p:cNvSpPr txBox="1">
                  <a:spLocks noChangeArrowheads="1"/>
                </p:cNvSpPr>
                <p:nvPr/>
              </p:nvSpPr>
              <p:spPr bwMode="auto">
                <a:xfrm>
                  <a:off x="1358" y="898"/>
                  <a:ext cx="289" cy="121"/>
                </a:xfrm>
                <a:prstGeom prst="rect">
                  <a:avLst/>
                </a:prstGeom>
                <a:noFill/>
                <a:ln w="9525">
                  <a:noFill/>
                  <a:miter lim="800000"/>
                  <a:headEnd/>
                  <a:tailEnd/>
                </a:ln>
                <a:effectLst/>
              </p:spPr>
              <p:txBody>
                <a:bodyPr wrap="none" lIns="0" tIns="0" rIns="0" bIns="0" anchor="ctr">
                  <a:spAutoFit/>
                </a:bodyPr>
                <a:lstStyle/>
                <a:p>
                  <a:pPr eaLnBrk="0" hangingPunct="0">
                    <a:spcBef>
                      <a:spcPct val="0"/>
                    </a:spcBef>
                    <a:buClrTx/>
                  </a:pPr>
                  <a:r>
                    <a:rPr lang="en-US"/>
                    <a:t>ERP2</a:t>
                  </a:r>
                  <a:endParaRPr lang="en-US">
                    <a:latin typeface="Times" pitchFamily="18" charset="0"/>
                  </a:endParaRPr>
                </a:p>
              </p:txBody>
            </p:sp>
          </p:grpSp>
          <p:grpSp>
            <p:nvGrpSpPr>
              <p:cNvPr id="1122389" name="Group 4181"/>
              <p:cNvGrpSpPr>
                <a:grpSpLocks/>
              </p:cNvGrpSpPr>
              <p:nvPr/>
            </p:nvGrpSpPr>
            <p:grpSpPr bwMode="auto">
              <a:xfrm>
                <a:off x="2314" y="3144"/>
                <a:ext cx="453" cy="551"/>
                <a:chOff x="705" y="664"/>
                <a:chExt cx="453" cy="551"/>
              </a:xfrm>
            </p:grpSpPr>
            <p:pic>
              <p:nvPicPr>
                <p:cNvPr id="1122390" name="Picture 4182"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22391" name="Oval 4183"/>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92" name="Rectangle 4184"/>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2393" name="Oval 4185"/>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94" name="Text Box 4186"/>
                <p:cNvSpPr txBox="1">
                  <a:spLocks noChangeArrowheads="1"/>
                </p:cNvSpPr>
                <p:nvPr/>
              </p:nvSpPr>
              <p:spPr bwMode="auto">
                <a:xfrm>
                  <a:off x="747" y="898"/>
                  <a:ext cx="381"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Legacy</a:t>
                  </a:r>
                  <a:endParaRPr lang="en-US">
                    <a:solidFill>
                      <a:schemeClr val="bg1"/>
                    </a:solidFill>
                    <a:latin typeface="Times" pitchFamily="18" charset="0"/>
                  </a:endParaRPr>
                </a:p>
              </p:txBody>
            </p:sp>
          </p:grpSp>
          <p:grpSp>
            <p:nvGrpSpPr>
              <p:cNvPr id="1122395" name="Group 4187"/>
              <p:cNvGrpSpPr>
                <a:grpSpLocks/>
              </p:cNvGrpSpPr>
              <p:nvPr/>
            </p:nvGrpSpPr>
            <p:grpSpPr bwMode="auto">
              <a:xfrm>
                <a:off x="93" y="3144"/>
                <a:ext cx="453" cy="551"/>
                <a:chOff x="705" y="664"/>
                <a:chExt cx="453" cy="551"/>
              </a:xfrm>
            </p:grpSpPr>
            <p:pic>
              <p:nvPicPr>
                <p:cNvPr id="1122396" name="Picture 4188" descr="round Base"/>
                <p:cNvPicPr>
                  <a:picLocks noChangeAspect="1" noChangeArrowheads="1"/>
                </p:cNvPicPr>
                <p:nvPr/>
              </p:nvPicPr>
              <p:blipFill>
                <a:blip r:embed="rId7" cstate="print"/>
                <a:srcRect/>
                <a:stretch>
                  <a:fillRect/>
                </a:stretch>
              </p:blipFill>
              <p:spPr bwMode="auto">
                <a:xfrm>
                  <a:off x="705" y="869"/>
                  <a:ext cx="453" cy="346"/>
                </a:xfrm>
                <a:prstGeom prst="rect">
                  <a:avLst/>
                </a:prstGeom>
                <a:noFill/>
              </p:spPr>
            </p:pic>
            <p:sp>
              <p:nvSpPr>
                <p:cNvPr id="1122397" name="Oval 4189"/>
                <p:cNvSpPr>
                  <a:spLocks noChangeArrowheads="1"/>
                </p:cNvSpPr>
                <p:nvPr/>
              </p:nvSpPr>
              <p:spPr bwMode="auto">
                <a:xfrm>
                  <a:off x="732" y="913"/>
                  <a:ext cx="400" cy="198"/>
                </a:xfrm>
                <a:prstGeom prst="ellipse">
                  <a:avLst/>
                </a:prstGeom>
                <a:gradFill rotWithShape="1">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398" name="Rectangle 4190"/>
                <p:cNvSpPr>
                  <a:spLocks noChangeArrowheads="1"/>
                </p:cNvSpPr>
                <p:nvPr/>
              </p:nvSpPr>
              <p:spPr bwMode="auto">
                <a:xfrm>
                  <a:off x="732" y="761"/>
                  <a:ext cx="400" cy="250"/>
                </a:xfrm>
                <a:prstGeom prst="rect">
                  <a:avLst/>
                </a:prstGeom>
                <a:gradFill rotWithShape="1">
                  <a:gsLst>
                    <a:gs pos="0">
                      <a:schemeClr val="tx1"/>
                    </a:gs>
                    <a:gs pos="50000">
                      <a:schemeClr val="tx1">
                        <a:gamma/>
                        <a:tint val="38039"/>
                        <a:invGamma/>
                      </a:schemeClr>
                    </a:gs>
                    <a:gs pos="100000">
                      <a:schemeClr val="tx1"/>
                    </a:gs>
                  </a:gsLst>
                  <a:lin ang="0" scaled="1"/>
                </a:gradFill>
                <a:ln w="9525" algn="ctr">
                  <a:noFill/>
                  <a:miter lim="800000"/>
                  <a:headEnd/>
                  <a:tailEnd/>
                </a:ln>
                <a:effectLst/>
              </p:spPr>
              <p:txBody>
                <a:bodyPr wrap="none" anchor="ctr"/>
                <a:lstStyle/>
                <a:p>
                  <a:endParaRPr lang="en-US"/>
                </a:p>
              </p:txBody>
            </p:sp>
            <p:sp>
              <p:nvSpPr>
                <p:cNvPr id="1122399" name="Oval 4191"/>
                <p:cNvSpPr>
                  <a:spLocks noChangeArrowheads="1"/>
                </p:cNvSpPr>
                <p:nvPr/>
              </p:nvSpPr>
              <p:spPr bwMode="auto">
                <a:xfrm>
                  <a:off x="732" y="664"/>
                  <a:ext cx="400" cy="198"/>
                </a:xfrm>
                <a:prstGeom prst="ellipse">
                  <a:avLst/>
                </a:prstGeom>
                <a:gradFill rotWithShape="0">
                  <a:gsLst>
                    <a:gs pos="0">
                      <a:schemeClr val="tx1">
                        <a:gamma/>
                        <a:tint val="38039"/>
                        <a:invGamma/>
                      </a:schemeClr>
                    </a:gs>
                    <a:gs pos="100000">
                      <a:schemeClr val="tx1"/>
                    </a:gs>
                  </a:gsLst>
                  <a:path path="shape">
                    <a:fillToRect l="50000" t="50000" r="50000" b="50000"/>
                  </a:path>
                </a:gradFill>
                <a:ln w="9525" algn="ctr">
                  <a:noFill/>
                  <a:round/>
                  <a:headEnd/>
                  <a:tailEnd/>
                </a:ln>
                <a:effectLst/>
              </p:spPr>
              <p:txBody>
                <a:bodyPr wrap="none" anchor="ctr"/>
                <a:lstStyle/>
                <a:p>
                  <a:endParaRPr lang="en-US"/>
                </a:p>
              </p:txBody>
            </p:sp>
            <p:sp>
              <p:nvSpPr>
                <p:cNvPr id="1122400" name="Text Box 4192"/>
                <p:cNvSpPr txBox="1">
                  <a:spLocks noChangeArrowheads="1"/>
                </p:cNvSpPr>
                <p:nvPr/>
              </p:nvSpPr>
              <p:spPr bwMode="auto">
                <a:xfrm>
                  <a:off x="778" y="898"/>
                  <a:ext cx="320" cy="133"/>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a:solidFill>
                        <a:schemeClr val="bg1"/>
                      </a:solidFill>
                    </a:rPr>
                    <a:t>ERP 1</a:t>
                  </a:r>
                  <a:endParaRPr lang="en-US">
                    <a:solidFill>
                      <a:schemeClr val="bg1"/>
                    </a:solidFill>
                    <a:latin typeface="Times" pitchFamily="18" charset="0"/>
                  </a:endParaRPr>
                </a:p>
              </p:txBody>
            </p:sp>
          </p:grpSp>
        </p:grpSp>
        <p:sp>
          <p:nvSpPr>
            <p:cNvPr id="1122401" name="Line 4193"/>
            <p:cNvSpPr>
              <a:spLocks noChangeShapeType="1"/>
            </p:cNvSpPr>
            <p:nvPr/>
          </p:nvSpPr>
          <p:spPr bwMode="auto">
            <a:xfrm>
              <a:off x="1934"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nvGrpSpPr>
            <p:cNvPr id="1122402" name="Group 4194"/>
            <p:cNvGrpSpPr>
              <a:grpSpLocks/>
            </p:cNvGrpSpPr>
            <p:nvPr/>
          </p:nvGrpSpPr>
          <p:grpSpPr bwMode="auto">
            <a:xfrm>
              <a:off x="2143" y="2114"/>
              <a:ext cx="569" cy="528"/>
              <a:chOff x="2151" y="2026"/>
              <a:chExt cx="517" cy="584"/>
            </a:xfrm>
          </p:grpSpPr>
          <p:pic>
            <p:nvPicPr>
              <p:cNvPr id="1122403" name="Picture 4195" descr="round Base"/>
              <p:cNvPicPr>
                <a:picLocks noChangeAspect="1" noChangeArrowheads="1"/>
              </p:cNvPicPr>
              <p:nvPr/>
            </p:nvPicPr>
            <p:blipFill>
              <a:blip r:embed="rId8" cstate="print"/>
              <a:srcRect/>
              <a:stretch>
                <a:fillRect/>
              </a:stretch>
            </p:blipFill>
            <p:spPr bwMode="auto">
              <a:xfrm>
                <a:off x="2151" y="2235"/>
                <a:ext cx="517" cy="375"/>
              </a:xfrm>
              <a:prstGeom prst="rect">
                <a:avLst/>
              </a:prstGeom>
              <a:noFill/>
            </p:spPr>
          </p:pic>
          <p:sp>
            <p:nvSpPr>
              <p:cNvPr id="1122404" name="Oval 4196"/>
              <p:cNvSpPr>
                <a:spLocks noChangeArrowheads="1"/>
              </p:cNvSpPr>
              <p:nvPr/>
            </p:nvSpPr>
            <p:spPr bwMode="auto">
              <a:xfrm>
                <a:off x="2178" y="2326"/>
                <a:ext cx="442" cy="23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22405" name="Rectangle 4197"/>
              <p:cNvSpPr>
                <a:spLocks noChangeArrowheads="1"/>
              </p:cNvSpPr>
              <p:nvPr/>
            </p:nvSpPr>
            <p:spPr bwMode="auto">
              <a:xfrm>
                <a:off x="2178" y="2143"/>
                <a:ext cx="442" cy="29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lgn="ctr">
                <a:noFill/>
                <a:miter lim="800000"/>
                <a:headEnd/>
                <a:tailEnd/>
              </a:ln>
              <a:effectLst/>
            </p:spPr>
            <p:txBody>
              <a:bodyPr wrap="none" anchor="ctr"/>
              <a:lstStyle/>
              <a:p>
                <a:endParaRPr lang="en-US"/>
              </a:p>
            </p:txBody>
          </p:sp>
          <p:sp>
            <p:nvSpPr>
              <p:cNvPr id="1122406" name="Oval 4198"/>
              <p:cNvSpPr>
                <a:spLocks noChangeArrowheads="1"/>
              </p:cNvSpPr>
              <p:nvPr/>
            </p:nvSpPr>
            <p:spPr bwMode="auto">
              <a:xfrm>
                <a:off x="2178" y="2026"/>
                <a:ext cx="442" cy="23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lgn="ctr">
                <a:noFill/>
                <a:round/>
                <a:headEnd/>
                <a:tailEnd/>
              </a:ln>
              <a:effectLst/>
            </p:spPr>
            <p:txBody>
              <a:bodyPr wrap="none" anchor="ctr"/>
              <a:lstStyle/>
              <a:p>
                <a:endParaRPr lang="en-US"/>
              </a:p>
            </p:txBody>
          </p:sp>
          <p:sp>
            <p:nvSpPr>
              <p:cNvPr id="1122407" name="Text Box 4199"/>
              <p:cNvSpPr txBox="1">
                <a:spLocks noChangeArrowheads="1"/>
              </p:cNvSpPr>
              <p:nvPr/>
            </p:nvSpPr>
            <p:spPr bwMode="auto">
              <a:xfrm>
                <a:off x="2252" y="2262"/>
                <a:ext cx="278" cy="170"/>
              </a:xfrm>
              <a:prstGeom prst="rect">
                <a:avLst/>
              </a:prstGeom>
              <a:noFill/>
              <a:ln w="9525">
                <a:noFill/>
                <a:miter lim="800000"/>
                <a:headEnd/>
                <a:tailEnd/>
              </a:ln>
              <a:effectLst/>
            </p:spPr>
            <p:txBody>
              <a:bodyPr wrap="none" lIns="0" tIns="0" rIns="0" bIns="0" anchor="ctr">
                <a:spAutoFit/>
              </a:bodyPr>
              <a:lstStyle/>
              <a:p>
                <a:pPr eaLnBrk="0" hangingPunct="0">
                  <a:lnSpc>
                    <a:spcPct val="100000"/>
                  </a:lnSpc>
                  <a:spcBef>
                    <a:spcPct val="0"/>
                  </a:spcBef>
                  <a:buClrTx/>
                </a:pPr>
                <a:r>
                  <a:rPr lang="en-US" sz="1600">
                    <a:solidFill>
                      <a:schemeClr val="bg1"/>
                    </a:solidFill>
                  </a:rPr>
                  <a:t>MDM</a:t>
                </a:r>
                <a:endParaRPr lang="en-US" sz="1600">
                  <a:solidFill>
                    <a:schemeClr val="bg1"/>
                  </a:solidFill>
                  <a:latin typeface="Times" pitchFamily="18" charset="0"/>
                </a:endParaRPr>
              </a:p>
            </p:txBody>
          </p:sp>
        </p:grpSp>
        <p:sp>
          <p:nvSpPr>
            <p:cNvPr id="1122408" name="Line 4200"/>
            <p:cNvSpPr>
              <a:spLocks noChangeShapeType="1"/>
            </p:cNvSpPr>
            <p:nvPr/>
          </p:nvSpPr>
          <p:spPr bwMode="auto">
            <a:xfrm>
              <a:off x="2615" y="2356"/>
              <a:ext cx="248" cy="0"/>
            </a:xfrm>
            <a:prstGeom prst="line">
              <a:avLst/>
            </a:prstGeom>
            <a:noFill/>
            <a:ln w="38100">
              <a:solidFill>
                <a:srgbClr val="000066"/>
              </a:solidFill>
              <a:round/>
              <a:headEnd type="triangle" w="med" len="med"/>
              <a:tailEnd type="triangle" w="med" len="med"/>
            </a:ln>
            <a:effectLst/>
          </p:spPr>
          <p:txBody>
            <a:bodyPr lIns="91435" tIns="45718" rIns="91435" bIns="45718" anchor="ctr">
              <a:spAutoFit/>
            </a:bodyPr>
            <a:lstStyle/>
            <a:p>
              <a:endParaRPr lang="en-US"/>
            </a:p>
          </p:txBody>
        </p:sp>
      </p:grpSp>
      <p:grpSp>
        <p:nvGrpSpPr>
          <p:cNvPr id="1122409" name="Group 4201"/>
          <p:cNvGrpSpPr>
            <a:grpSpLocks/>
          </p:cNvGrpSpPr>
          <p:nvPr/>
        </p:nvGrpSpPr>
        <p:grpSpPr bwMode="auto">
          <a:xfrm>
            <a:off x="1382713" y="811213"/>
            <a:ext cx="1223962" cy="1179512"/>
            <a:chOff x="799" y="383"/>
            <a:chExt cx="771" cy="743"/>
          </a:xfrm>
        </p:grpSpPr>
        <p:pic>
          <p:nvPicPr>
            <p:cNvPr id="1122410" name="Picture 4202" descr="3"/>
            <p:cNvPicPr>
              <a:picLocks noChangeAspect="1" noChangeArrowheads="1"/>
            </p:cNvPicPr>
            <p:nvPr/>
          </p:nvPicPr>
          <p:blipFill>
            <a:blip r:embed="rId9" cstate="print"/>
            <a:srcRect r="43750" b="30453"/>
            <a:stretch>
              <a:fillRect/>
            </a:stretch>
          </p:blipFill>
          <p:spPr bwMode="auto">
            <a:xfrm>
              <a:off x="799" y="384"/>
              <a:ext cx="456" cy="528"/>
            </a:xfrm>
            <a:prstGeom prst="rect">
              <a:avLst/>
            </a:prstGeom>
            <a:noFill/>
          </p:spPr>
        </p:pic>
        <p:pic>
          <p:nvPicPr>
            <p:cNvPr id="1122411" name="Picture 4203" descr="1"/>
            <p:cNvPicPr>
              <a:picLocks noChangeAspect="1" noChangeArrowheads="1"/>
            </p:cNvPicPr>
            <p:nvPr/>
          </p:nvPicPr>
          <p:blipFill>
            <a:blip r:embed="rId10" cstate="print"/>
            <a:srcRect t="46063" r="32292"/>
            <a:stretch>
              <a:fillRect/>
            </a:stretch>
          </p:blipFill>
          <p:spPr bwMode="auto">
            <a:xfrm>
              <a:off x="811" y="713"/>
              <a:ext cx="535" cy="413"/>
            </a:xfrm>
            <a:prstGeom prst="rect">
              <a:avLst/>
            </a:prstGeom>
            <a:noFill/>
          </p:spPr>
        </p:pic>
        <p:pic>
          <p:nvPicPr>
            <p:cNvPr id="1122412" name="Picture 4204" descr="4"/>
            <p:cNvPicPr>
              <a:picLocks noChangeAspect="1" noChangeArrowheads="1"/>
            </p:cNvPicPr>
            <p:nvPr/>
          </p:nvPicPr>
          <p:blipFill>
            <a:blip r:embed="rId11" cstate="print"/>
            <a:srcRect l="27431" r="3125" b="46335"/>
            <a:stretch>
              <a:fillRect/>
            </a:stretch>
          </p:blipFill>
          <p:spPr bwMode="auto">
            <a:xfrm>
              <a:off x="1023" y="383"/>
              <a:ext cx="541" cy="407"/>
            </a:xfrm>
            <a:prstGeom prst="rect">
              <a:avLst/>
            </a:prstGeom>
            <a:noFill/>
          </p:spPr>
        </p:pic>
        <p:pic>
          <p:nvPicPr>
            <p:cNvPr id="1122413" name="Picture 4205" descr="2"/>
            <p:cNvPicPr>
              <a:picLocks noChangeAspect="1" noChangeArrowheads="1"/>
            </p:cNvPicPr>
            <p:nvPr/>
          </p:nvPicPr>
          <p:blipFill>
            <a:blip r:embed="rId12" cstate="print"/>
            <a:srcRect l="42708" t="28688" r="3125" b="2534"/>
            <a:stretch>
              <a:fillRect/>
            </a:stretch>
          </p:blipFill>
          <p:spPr bwMode="auto">
            <a:xfrm>
              <a:off x="1142" y="591"/>
              <a:ext cx="428" cy="512"/>
            </a:xfrm>
            <a:prstGeom prst="rect">
              <a:avLst/>
            </a:prstGeom>
            <a:noFill/>
          </p:spPr>
        </p:pic>
      </p:grpSp>
      <p:sp>
        <p:nvSpPr>
          <p:cNvPr id="1122414" name="AutoShape 4206"/>
          <p:cNvSpPr>
            <a:spLocks noChangeArrowheads="1"/>
          </p:cNvSpPr>
          <p:nvPr/>
        </p:nvSpPr>
        <p:spPr bwMode="auto">
          <a:xfrm>
            <a:off x="231775" y="765175"/>
            <a:ext cx="3937000" cy="660400"/>
          </a:xfrm>
          <a:prstGeom prst="wedgeRectCallout">
            <a:avLst>
              <a:gd name="adj1" fmla="val -26694"/>
              <a:gd name="adj2" fmla="val 171634"/>
            </a:avLst>
          </a:prstGeom>
          <a:solidFill>
            <a:srgbClr val="B8B8B8"/>
          </a:solidFill>
          <a:ln w="9525">
            <a:solidFill>
              <a:schemeClr val="tx1"/>
            </a:solidFill>
            <a:miter lim="800000"/>
            <a:headEnd/>
            <a:tailEnd/>
          </a:ln>
          <a:effectLst/>
        </p:spPr>
        <p:txBody>
          <a:bodyPr/>
          <a:lstStyle/>
          <a:p>
            <a:pPr algn="l" eaLnBrk="0" hangingPunct="0">
              <a:lnSpc>
                <a:spcPct val="100000"/>
              </a:lnSpc>
              <a:spcBef>
                <a:spcPct val="0"/>
              </a:spcBef>
              <a:buClrTx/>
              <a:buFont typeface="Wingdings" pitchFamily="2" charset="2"/>
              <a:buChar char="Ø"/>
            </a:pPr>
            <a:r>
              <a:rPr lang="en-US" sz="1600">
                <a:latin typeface="Times" pitchFamily="18" charset="0"/>
              </a:rPr>
              <a:t>Need clean &amp; up to date info to support specific business process</a:t>
            </a:r>
          </a:p>
        </p:txBody>
      </p:sp>
      <p:sp>
        <p:nvSpPr>
          <p:cNvPr id="1122415" name="Freeform 4207"/>
          <p:cNvSpPr>
            <a:spLocks/>
          </p:cNvSpPr>
          <p:nvPr/>
        </p:nvSpPr>
        <p:spPr bwMode="auto">
          <a:xfrm>
            <a:off x="1054100" y="2565400"/>
            <a:ext cx="2773363" cy="1371600"/>
          </a:xfrm>
          <a:custGeom>
            <a:avLst/>
            <a:gdLst/>
            <a:ahLst/>
            <a:cxnLst>
              <a:cxn ang="0">
                <a:pos x="120" y="8"/>
              </a:cxn>
              <a:cxn ang="0">
                <a:pos x="824" y="608"/>
              </a:cxn>
              <a:cxn ang="0">
                <a:pos x="1608" y="760"/>
              </a:cxn>
              <a:cxn ang="0">
                <a:pos x="1616" y="816"/>
              </a:cxn>
              <a:cxn ang="0">
                <a:pos x="824" y="728"/>
              </a:cxn>
              <a:cxn ang="0">
                <a:pos x="0" y="0"/>
              </a:cxn>
            </a:cxnLst>
            <a:rect l="0" t="0" r="r" b="b"/>
            <a:pathLst>
              <a:path w="1747" h="864">
                <a:moveTo>
                  <a:pt x="120" y="8"/>
                </a:moveTo>
                <a:cubicBezTo>
                  <a:pt x="348" y="245"/>
                  <a:pt x="576" y="483"/>
                  <a:pt x="824" y="608"/>
                </a:cubicBezTo>
                <a:cubicBezTo>
                  <a:pt x="1072" y="733"/>
                  <a:pt x="1476" y="725"/>
                  <a:pt x="1608" y="760"/>
                </a:cubicBezTo>
                <a:cubicBezTo>
                  <a:pt x="1740" y="795"/>
                  <a:pt x="1747" y="821"/>
                  <a:pt x="1616" y="816"/>
                </a:cubicBezTo>
                <a:cubicBezTo>
                  <a:pt x="1485" y="811"/>
                  <a:pt x="1093" y="864"/>
                  <a:pt x="824" y="728"/>
                </a:cubicBezTo>
                <a:cubicBezTo>
                  <a:pt x="555" y="592"/>
                  <a:pt x="277" y="296"/>
                  <a:pt x="0" y="0"/>
                </a:cubicBezTo>
              </a:path>
            </a:pathLst>
          </a:custGeom>
          <a:noFill/>
          <a:ln w="38100" cap="flat" cmpd="sng">
            <a:solidFill>
              <a:schemeClr val="accent1"/>
            </a:solidFill>
            <a:prstDash val="solid"/>
            <a:round/>
            <a:headEnd type="none" w="med" len="med"/>
            <a:tailEnd type="triangle" w="med" len="med"/>
          </a:ln>
          <a:effectLst/>
        </p:spPr>
        <p:txBody>
          <a:bodyPr/>
          <a:lstStyle/>
          <a:p>
            <a:endParaRPr lang="en-US"/>
          </a:p>
        </p:txBody>
      </p:sp>
      <p:sp>
        <p:nvSpPr>
          <p:cNvPr id="1122416" name="AutoShape 4208"/>
          <p:cNvSpPr>
            <a:spLocks noChangeArrowheads="1"/>
          </p:cNvSpPr>
          <p:nvPr/>
        </p:nvSpPr>
        <p:spPr bwMode="auto">
          <a:xfrm flipH="1">
            <a:off x="3352800" y="4352925"/>
            <a:ext cx="1676400" cy="2260600"/>
          </a:xfrm>
          <a:prstGeom prst="wedgeRectCallout">
            <a:avLst>
              <a:gd name="adj1" fmla="val 29069"/>
              <a:gd name="adj2" fmla="val -67417"/>
            </a:avLst>
          </a:prstGeom>
          <a:solidFill>
            <a:srgbClr val="B8B8B8"/>
          </a:solidFill>
          <a:ln w="9525">
            <a:solidFill>
              <a:schemeClr val="tx1"/>
            </a:solidFill>
            <a:miter lim="800000"/>
            <a:headEnd/>
            <a:tailEnd/>
          </a:ln>
          <a:effectLst/>
        </p:spPr>
        <p:txBody>
          <a:bodyPr/>
          <a:lstStyle/>
          <a:p>
            <a:pPr algn="l" eaLnBrk="0" hangingPunct="0">
              <a:lnSpc>
                <a:spcPct val="100000"/>
              </a:lnSpc>
              <a:spcBef>
                <a:spcPct val="0"/>
              </a:spcBef>
              <a:buClrTx/>
              <a:buFont typeface="Wingdings" pitchFamily="2" charset="2"/>
              <a:buChar char="Ø"/>
            </a:pPr>
            <a:r>
              <a:rPr lang="en-US" sz="1600">
                <a:latin typeface="Times" pitchFamily="18" charset="0"/>
              </a:rPr>
              <a:t>MDM provides real time web services to access master data (match / request entire profile / request selected info)</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9075</TotalTime>
  <Words>1963</Words>
  <Application>Microsoft Office PowerPoint</Application>
  <PresentationFormat>On-screen Show (4:3)</PresentationFormat>
  <Paragraphs>559</Paragraphs>
  <Slides>34</Slides>
  <Notes>25</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Times</vt:lpstr>
      <vt:lpstr>Arial</vt:lpstr>
      <vt:lpstr>Times New Roman</vt:lpstr>
      <vt:lpstr>Arial Narrow</vt:lpstr>
      <vt:lpstr>Wingdings</vt:lpstr>
      <vt:lpstr>Trebuchet MS</vt:lpstr>
      <vt:lpstr>Verdana</vt:lpstr>
      <vt:lpstr>MS PGothic</vt:lpstr>
      <vt:lpstr>Calibri</vt:lpstr>
      <vt:lpstr>Blank Presentation</vt:lpstr>
      <vt:lpstr>Microsoft Office Excel 97-2003 Worksheet</vt:lpstr>
      <vt:lpstr>Master Data Management for Oracle Applications</vt:lpstr>
      <vt:lpstr>Slide 2</vt:lpstr>
      <vt:lpstr>Slide 3</vt:lpstr>
      <vt:lpstr>Slide 4</vt:lpstr>
      <vt:lpstr>Fragmented data in typical enterprise topology</vt:lpstr>
      <vt:lpstr>MDM: The source of clean data for the enterprise Nurture one of your most valuable asset</vt:lpstr>
      <vt:lpstr>MDM: The source of clean data for the enterprise Push Mode</vt:lpstr>
      <vt:lpstr>MDM: The source of clean data for the enterprise Push Mode</vt:lpstr>
      <vt:lpstr>MDM: The source of clean data for the enterprise Pull Mode</vt:lpstr>
      <vt:lpstr>Categories of MDM Benefits we have benchmarked from our customers implementations </vt:lpstr>
      <vt:lpstr>Growth</vt:lpstr>
      <vt:lpstr>Efficiency</vt:lpstr>
      <vt:lpstr>IT Agility</vt:lpstr>
      <vt:lpstr>Compliance</vt:lpstr>
      <vt:lpstr>MDM Implementation challenges What we hear loud and clear</vt:lpstr>
      <vt:lpstr>Slide 16</vt:lpstr>
      <vt:lpstr>Slide 17</vt:lpstr>
      <vt:lpstr>Slide 18</vt:lpstr>
      <vt:lpstr>End to End Data Quality Framework The Data Quality “Machine”</vt:lpstr>
      <vt:lpstr>Slide 20</vt:lpstr>
      <vt:lpstr>Slide 21</vt:lpstr>
      <vt:lpstr>Slide 22</vt:lpstr>
      <vt:lpstr>Slide 23</vt:lpstr>
      <vt:lpstr>What about legacy applications?</vt:lpstr>
      <vt:lpstr>Slide 25</vt:lpstr>
      <vt:lpstr>Slide 26</vt:lpstr>
      <vt:lpstr>Oracle New Data Governance Manager</vt:lpstr>
      <vt:lpstr>Slide 28</vt:lpstr>
      <vt:lpstr>Oracle Enterprise Master Data Management  The most complete MDM offering in the market today</vt:lpstr>
      <vt:lpstr>Learning from our customers 900+ customers have chosen Oracle MDM</vt:lpstr>
      <vt:lpstr>MDM Partner Program – Strategic Priority #1</vt:lpstr>
      <vt:lpstr>For More Information</vt:lpstr>
      <vt:lpstr>Slide 33</vt:lpstr>
      <vt:lpstr>Slide 34</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description>This presentation contains information proprietary to Oracle Corporation</dc:description>
  <cp:lastModifiedBy>Rick Beck</cp:lastModifiedBy>
  <cp:revision>1562</cp:revision>
  <cp:lastPrinted>2007-02-09T18:34:32Z</cp:lastPrinted>
  <dcterms:created xsi:type="dcterms:W3CDTF">2004-09-08T23:34:22Z</dcterms:created>
  <dcterms:modified xsi:type="dcterms:W3CDTF">2010-01-15T23:14:09Z</dcterms:modified>
</cp:coreProperties>
</file>