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0" r:id="rId3"/>
    <p:sldId id="258" r:id="rId4"/>
    <p:sldId id="259" r:id="rId5"/>
    <p:sldId id="262" r:id="rId6"/>
    <p:sldId id="263" r:id="rId7"/>
    <p:sldId id="261" r:id="rId8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FFF00"/>
    <a:srgbClr val="000000"/>
    <a:srgbClr val="82FFFF"/>
    <a:srgbClr val="EEEEEE"/>
    <a:srgbClr val="CCCCCC"/>
    <a:srgbClr val="FFFFFF"/>
    <a:srgbClr val="E6E6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59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 b="1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 b="1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 b="1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 b="1">
                <a:latin typeface="Times" pitchFamily="18" charset="0"/>
              </a:defRPr>
            </a:lvl1pPr>
          </a:lstStyle>
          <a:p>
            <a:fld id="{256C6767-1EB8-4C56-996F-487C9A53B2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fld id="{CC2E382F-66CD-4873-A620-54DE2A5824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B01DF-D72F-41B6-9F67-CE649F2A4FE7}" type="slidenum">
              <a:rPr lang="en-US"/>
              <a:pPr/>
              <a:t>1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92CA0-0E7A-4BA4-835A-033BE3390C31}" type="slidenum">
              <a:rPr lang="en-US"/>
              <a:pPr/>
              <a:t>3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E382F-66CD-4873-A620-54DE2A58245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4625" y="3984625"/>
            <a:ext cx="8791575" cy="7239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4625" y="4781550"/>
            <a:ext cx="6613525" cy="471488"/>
          </a:xfrm>
        </p:spPr>
        <p:txBody>
          <a:bodyPr anchor="ctr"/>
          <a:lstStyle>
            <a:lvl1pPr marL="0" indent="0">
              <a:buFont typeface="Wingdings 3" pitchFamily="18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244" name="Picture 52"/>
          <p:cNvPicPr>
            <a:picLocks noChangeAspect="1" noChangeArrowheads="1"/>
          </p:cNvPicPr>
          <p:nvPr/>
        </p:nvPicPr>
        <p:blipFill>
          <a:blip r:embed="rId2"/>
          <a:srcRect l="1308" t="10287" r="6798" b="26021"/>
          <a:stretch>
            <a:fillRect/>
          </a:stretch>
        </p:blipFill>
        <p:spPr bwMode="auto">
          <a:xfrm>
            <a:off x="6169025" y="5665788"/>
            <a:ext cx="2263775" cy="677862"/>
          </a:xfrm>
          <a:prstGeom prst="rect">
            <a:avLst/>
          </a:prstGeom>
          <a:noFill/>
        </p:spPr>
      </p:pic>
      <p:pic>
        <p:nvPicPr>
          <p:cNvPr id="8282" name="Picture 90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76213" y="3268663"/>
            <a:ext cx="8823325" cy="542925"/>
          </a:xfrm>
          <a:prstGeom prst="rect">
            <a:avLst/>
          </a:prstGeom>
          <a:noFill/>
        </p:spPr>
      </p:pic>
      <p:pic>
        <p:nvPicPr>
          <p:cNvPr id="8284" name="Picture 9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80975" y="195263"/>
            <a:ext cx="8789988" cy="293528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E3257-50C3-476E-9F0A-10535EC08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4338" y="123825"/>
            <a:ext cx="2184400" cy="6135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550" y="123825"/>
            <a:ext cx="6402388" cy="6135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A384C-7549-4CE7-988F-3FB91396CA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88" y="123825"/>
            <a:ext cx="6088062" cy="815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9550" y="1106488"/>
            <a:ext cx="8739188" cy="515302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3213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2613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8013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8B683E-3CA1-425D-9B32-D730CF56BF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451D3-5211-438A-8BA1-C53AE5B039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E99E-3289-40F7-8C55-EADA5BE64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550" y="1106488"/>
            <a:ext cx="4292600" cy="5153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106488"/>
            <a:ext cx="4294188" cy="5153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294AE-7AF6-45D9-8720-99D2D10011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B9E13-7614-4632-A9C2-5764B8B806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3EE8A-FDAB-4484-9B31-80C5E1F98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77E9B-F0A4-4588-9BBE-A59D4201C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D6413-125F-42E9-A61F-921B45C43A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F8906-C941-45BF-A00B-FDC8B9AED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76213" y="109538"/>
            <a:ext cx="6264275" cy="849312"/>
          </a:xfrm>
          <a:prstGeom prst="rect">
            <a:avLst/>
          </a:prstGeom>
          <a:noFill/>
        </p:spPr>
      </p:pic>
      <p:pic>
        <p:nvPicPr>
          <p:cNvPr id="1103" name="Picture 79"/>
          <p:cNvPicPr>
            <a:picLocks noChangeAspect="1" noChangeArrowheads="1"/>
          </p:cNvPicPr>
          <p:nvPr/>
        </p:nvPicPr>
        <p:blipFill>
          <a:blip r:embed="rId15"/>
          <a:srcRect l="9387" t="23125" r="12904" b="29419"/>
          <a:stretch>
            <a:fillRect/>
          </a:stretch>
        </p:blipFill>
        <p:spPr bwMode="auto">
          <a:xfrm>
            <a:off x="6430963" y="111125"/>
            <a:ext cx="2587625" cy="84772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6388" y="123825"/>
            <a:ext cx="6088062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3213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2613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400"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58013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400"/>
            </a:lvl1pPr>
          </a:lstStyle>
          <a:p>
            <a:fld id="{F5C720C8-5D42-465F-947C-17C0BD65C1B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24" name="Rectangle 10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9550" y="1106488"/>
            <a:ext cx="8739188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6E6E6"/>
          </a:solidFill>
          <a:latin typeface="Arial" charset="0"/>
        </a:defRPr>
      </a:lvl9pPr>
    </p:titleStyle>
    <p:bodyStyle>
      <a:lvl1pPr marL="458788" indent="-458788" algn="l" rtl="0" eaLnBrk="1" fontAlgn="base" hangingPunct="1">
        <a:spcBef>
          <a:spcPct val="20000"/>
        </a:spcBef>
        <a:spcAft>
          <a:spcPct val="0"/>
        </a:spcAft>
        <a:buSzPct val="75000"/>
        <a:buFont typeface="Wingdings 3" pitchFamily="18" charset="2"/>
        <a:buChar char="u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5988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373188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716088" indent="-2286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"/>
        <a:defRPr>
          <a:solidFill>
            <a:schemeClr val="tx1"/>
          </a:solidFill>
          <a:latin typeface="+mn-lt"/>
        </a:defRPr>
      </a:lvl4pPr>
      <a:lvl5pPr marL="20574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514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9718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4290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8862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4625" y="3984625"/>
            <a:ext cx="8791575" cy="1510654"/>
          </a:xfrm>
        </p:spPr>
        <p:txBody>
          <a:bodyPr/>
          <a:lstStyle/>
          <a:p>
            <a:r>
              <a:rPr lang="en-US" dirty="0" smtClean="0"/>
              <a:t>What every Change Analyst should know - our experience with Agile PLM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sz="1000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~$200M annual sales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Two major and distinct markets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Time, frequency, and synchronization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5 major divisions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6 major sites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5 time zones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~700 employees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Agile and Symmetricom</a:t>
            </a:r>
            <a:endParaRPr lang="en-US" sz="3600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1039528"/>
            <a:ext cx="8739188" cy="4680235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1000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Initial purchase in November 2007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Go-Live on Product Collaboration (design data) in April 2008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Go-Live on Product Quality in March 2009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Version update project in October 2009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One way integration – Agile to Oracle ERP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sz="1000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All sites, all divisions – global tool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Key workflows</a:t>
            </a:r>
          </a:p>
          <a:p>
            <a:pPr lvl="1"/>
            <a:r>
              <a:rPr lang="en-US" dirty="0" smtClean="0"/>
              <a:t>ECO/PECO/CO </a:t>
            </a:r>
            <a:r>
              <a:rPr lang="en-US" dirty="0" smtClean="0"/>
              <a:t>– </a:t>
            </a:r>
            <a:r>
              <a:rPr lang="en-US" dirty="0" smtClean="0"/>
              <a:t>C</a:t>
            </a:r>
            <a:r>
              <a:rPr lang="en-US" dirty="0" smtClean="0"/>
              <a:t>hange Orders for product</a:t>
            </a:r>
            <a:endParaRPr lang="en-US" dirty="0" smtClean="0"/>
          </a:p>
          <a:p>
            <a:pPr lvl="1"/>
            <a:r>
              <a:rPr lang="en-US" dirty="0" smtClean="0"/>
              <a:t>PTR – </a:t>
            </a:r>
            <a:r>
              <a:rPr lang="en-US" dirty="0" smtClean="0"/>
              <a:t>Problem Tracking </a:t>
            </a:r>
            <a:r>
              <a:rPr lang="en-US" dirty="0" smtClean="0"/>
              <a:t>and </a:t>
            </a:r>
            <a:r>
              <a:rPr lang="en-US" dirty="0" smtClean="0"/>
              <a:t>Resolution </a:t>
            </a:r>
            <a:r>
              <a:rPr lang="en-US" dirty="0" smtClean="0"/>
              <a:t>for released product</a:t>
            </a:r>
          </a:p>
          <a:p>
            <a:pPr lvl="1"/>
            <a:r>
              <a:rPr lang="en-US" dirty="0" smtClean="0"/>
              <a:t>CAPA – </a:t>
            </a:r>
            <a:r>
              <a:rPr lang="en-US" dirty="0" smtClean="0"/>
              <a:t>Corrective And Preventive Actions</a:t>
            </a:r>
            <a:endParaRPr lang="en-US" dirty="0" smtClean="0"/>
          </a:p>
          <a:p>
            <a:pPr lvl="1"/>
            <a:r>
              <a:rPr lang="en-US" dirty="0" smtClean="0"/>
              <a:t>TDA – </a:t>
            </a:r>
            <a:r>
              <a:rPr lang="en-US" dirty="0" smtClean="0"/>
              <a:t>Temporary Deviation </a:t>
            </a:r>
            <a:r>
              <a:rPr lang="en-US" dirty="0" smtClean="0"/>
              <a:t>on released products, including shipment authorization for unreleased</a:t>
            </a:r>
          </a:p>
          <a:p>
            <a:pPr lvl="1"/>
            <a:r>
              <a:rPr lang="en-US" dirty="0" smtClean="0"/>
              <a:t>LCO – </a:t>
            </a:r>
            <a:r>
              <a:rPr lang="en-US" dirty="0" smtClean="0"/>
              <a:t>Lifecycle Change Order </a:t>
            </a:r>
            <a:r>
              <a:rPr lang="en-US" dirty="0" smtClean="0"/>
              <a:t>– moves product from one lifecycle status to another (e.g. Production to Service Only)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That Make Life Easier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sz="1000" dirty="0" smtClean="0"/>
          </a:p>
          <a:p>
            <a:r>
              <a:rPr lang="en-US" sz="2400" dirty="0" smtClean="0"/>
              <a:t>‘Workflow Routing’ </a:t>
            </a:r>
            <a:r>
              <a:rPr lang="en-US" sz="2400" dirty="0" smtClean="0"/>
              <a:t>tab as a to-do list</a:t>
            </a:r>
          </a:p>
          <a:p>
            <a:r>
              <a:rPr lang="en-US" sz="2400" dirty="0" smtClean="0"/>
              <a:t>Subscriptions </a:t>
            </a:r>
            <a:r>
              <a:rPr lang="en-US" sz="2400" dirty="0" smtClean="0"/>
              <a:t>to receive alert of a particular action</a:t>
            </a:r>
          </a:p>
          <a:p>
            <a:r>
              <a:rPr lang="en-US" sz="2400" dirty="0" smtClean="0"/>
              <a:t>Bookmarks </a:t>
            </a:r>
            <a:r>
              <a:rPr lang="en-US" sz="2400" dirty="0" smtClean="0"/>
              <a:t>to find frequently accessed information</a:t>
            </a:r>
          </a:p>
          <a:p>
            <a:r>
              <a:rPr lang="en-US" sz="2400" dirty="0" smtClean="0"/>
              <a:t>Use a status </a:t>
            </a:r>
            <a:r>
              <a:rPr lang="en-US" sz="2400" dirty="0" smtClean="0"/>
              <a:t>in </a:t>
            </a:r>
            <a:r>
              <a:rPr lang="en-US" sz="2400" dirty="0" smtClean="0"/>
              <a:t>workflows to confirm data transfer to </a:t>
            </a:r>
            <a:r>
              <a:rPr lang="en-US" sz="2400" dirty="0" smtClean="0"/>
              <a:t>ERP before moving to status of ‘Complete’</a:t>
            </a:r>
            <a:endParaRPr lang="en-US" sz="2400" dirty="0" smtClean="0"/>
          </a:p>
          <a:p>
            <a:r>
              <a:rPr lang="en-US" sz="2400" dirty="0" smtClean="0"/>
              <a:t>I</a:t>
            </a:r>
            <a:r>
              <a:rPr lang="en-US" sz="2400" dirty="0" smtClean="0"/>
              <a:t>mport </a:t>
            </a:r>
            <a:r>
              <a:rPr lang="en-US" sz="2400" dirty="0" smtClean="0"/>
              <a:t>from Excel spreadsheet to update item attributes</a:t>
            </a:r>
          </a:p>
          <a:p>
            <a:r>
              <a:rPr lang="en-US" sz="2400" dirty="0" smtClean="0"/>
              <a:t>Escalations send </a:t>
            </a:r>
            <a:r>
              <a:rPr lang="en-US" sz="2400" dirty="0" smtClean="0"/>
              <a:t>reminder </a:t>
            </a:r>
            <a:r>
              <a:rPr lang="en-US" sz="2400" dirty="0" smtClean="0"/>
              <a:t>notifications </a:t>
            </a:r>
            <a:r>
              <a:rPr lang="en-US" sz="2400" dirty="0" smtClean="0"/>
              <a:t>to approver or manager </a:t>
            </a:r>
            <a:r>
              <a:rPr lang="en-US" sz="2400" dirty="0" smtClean="0"/>
              <a:t>after n </a:t>
            </a:r>
            <a:r>
              <a:rPr lang="en-US" sz="2400" dirty="0" smtClean="0"/>
              <a:t>hours/days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Watch Out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Wrong workflow on change order</a:t>
            </a:r>
            <a:endParaRPr lang="en-US" sz="2400" dirty="0" smtClean="0"/>
          </a:p>
          <a:p>
            <a:r>
              <a:rPr lang="en-US" sz="2400" dirty="0" smtClean="0"/>
              <a:t>When to use different change types / workflows</a:t>
            </a:r>
          </a:p>
          <a:p>
            <a:r>
              <a:rPr lang="en-US" sz="2400" dirty="0" smtClean="0"/>
              <a:t>Sequence </a:t>
            </a:r>
            <a:r>
              <a:rPr lang="en-US" sz="2400" dirty="0" smtClean="0"/>
              <a:t>of Revisions (e.g., ‘001’ is not the same as ‘1’)</a:t>
            </a:r>
          </a:p>
          <a:p>
            <a:r>
              <a:rPr lang="en-US" sz="2400" dirty="0" smtClean="0"/>
              <a:t>Clean </a:t>
            </a:r>
            <a:r>
              <a:rPr lang="en-US" sz="2400" dirty="0" smtClean="0"/>
              <a:t>up Notifications and Workflow Routing tab entries (only limited number are displayed and refresh is faster)</a:t>
            </a:r>
          </a:p>
          <a:p>
            <a:r>
              <a:rPr lang="en-US" sz="2400" dirty="0" smtClean="0"/>
              <a:t>Using </a:t>
            </a:r>
            <a:r>
              <a:rPr lang="en-US" sz="2400" dirty="0" smtClean="0"/>
              <a:t>wrong change type to obsolete an item</a:t>
            </a:r>
          </a:p>
          <a:p>
            <a:r>
              <a:rPr lang="en-US" sz="2400" dirty="0" smtClean="0"/>
              <a:t>Attribute used on both change order and affected items has mismatch in value (e.g., different product line on CO header and affected items)</a:t>
            </a:r>
          </a:p>
          <a:p>
            <a:r>
              <a:rPr lang="en-US" sz="2400" dirty="0" smtClean="0"/>
              <a:t>Data </a:t>
            </a:r>
            <a:r>
              <a:rPr lang="en-US" sz="2400" dirty="0" smtClean="0"/>
              <a:t>not </a:t>
            </a:r>
            <a:r>
              <a:rPr lang="en-US" sz="2400" dirty="0" err="1" smtClean="0"/>
              <a:t>sync'd</a:t>
            </a:r>
            <a:r>
              <a:rPr lang="en-US" sz="2400" dirty="0" smtClean="0"/>
              <a:t> to ERP (if data is transferred to ERP</a:t>
            </a:r>
            <a:r>
              <a:rPr lang="en-US" sz="2400" dirty="0" smtClean="0"/>
              <a:t>)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and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Questions?????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27650" name="Picture 2" descr="C:\Documents and Settings\csmith.SYMMETRICOM\Local Settings\Temporary Internet Files\Content.IE5\S5NHZWU1\MCj043441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59200" y="2514600"/>
            <a:ext cx="16256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gile Training 08-18-09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FD4"/>
      </a:accent1>
      <a:accent2>
        <a:srgbClr val="5DBACA"/>
      </a:accent2>
      <a:accent3>
        <a:srgbClr val="FFFFFF"/>
      </a:accent3>
      <a:accent4>
        <a:srgbClr val="000000"/>
      </a:accent4>
      <a:accent5>
        <a:srgbClr val="AAC6E6"/>
      </a:accent5>
      <a:accent6>
        <a:srgbClr val="53A8B7"/>
      </a:accent6>
      <a:hlink>
        <a:srgbClr val="6876E7"/>
      </a:hlink>
      <a:folHlink>
        <a:srgbClr val="ED181E"/>
      </a:folHlink>
    </a:clrScheme>
    <a:fontScheme name="Symm Template2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29" tIns="45714" rIns="91429" bIns="45714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29" tIns="45714" rIns="91429" bIns="45714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ymm Template2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mm Template2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mm Template2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mm Template2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mm Template2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mm Template2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mm Template2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Agile Training 08-18-09</Template>
  <TotalTime>99</TotalTime>
  <Words>323</Words>
  <Application>Microsoft PowerPoint</Application>
  <PresentationFormat>Letter Paper (8.5x11 in)</PresentationFormat>
  <Paragraphs>47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Agile Training 08-18-09</vt:lpstr>
      <vt:lpstr>What every Change Analyst should know - our experience with Agile PLM</vt:lpstr>
      <vt:lpstr>Symmetricom</vt:lpstr>
      <vt:lpstr>Agile and Symmetricom</vt:lpstr>
      <vt:lpstr>Current Use</vt:lpstr>
      <vt:lpstr>Things That Make Life Easier</vt:lpstr>
      <vt:lpstr>Things To Watch Out For</vt:lpstr>
      <vt:lpstr>Q and A</vt:lpstr>
    </vt:vector>
  </TitlesOfParts>
  <Company>Symmetricom,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Agile PLM Training Overview</dc:title>
  <dc:subject>Agile Intro</dc:subject>
  <dc:creator>csmith</dc:creator>
  <cp:keywords>Agile</cp:keywords>
  <cp:lastModifiedBy>csmith</cp:lastModifiedBy>
  <cp:revision>20</cp:revision>
  <cp:lastPrinted>2002-02-20T19:28:45Z</cp:lastPrinted>
  <dcterms:created xsi:type="dcterms:W3CDTF">2009-12-22T18:26:11Z</dcterms:created>
  <dcterms:modified xsi:type="dcterms:W3CDTF">2009-12-22T22:39:25Z</dcterms:modified>
</cp:coreProperties>
</file>