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4" r:id="rId4"/>
    <p:sldId id="258" r:id="rId5"/>
    <p:sldId id="260" r:id="rId6"/>
    <p:sldId id="261" r:id="rId7"/>
    <p:sldId id="262" r:id="rId8"/>
    <p:sldId id="263" r:id="rId9"/>
    <p:sldId id="278" r:id="rId10"/>
    <p:sldId id="279" r:id="rId11"/>
    <p:sldId id="265" r:id="rId12"/>
    <p:sldId id="283" r:id="rId13"/>
    <p:sldId id="269" r:id="rId14"/>
    <p:sldId id="270" r:id="rId15"/>
    <p:sldId id="285" r:id="rId16"/>
    <p:sldId id="286" r:id="rId17"/>
    <p:sldId id="276" r:id="rId18"/>
    <p:sldId id="282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C3C16F"/>
    <a:srgbClr val="C3C10B"/>
    <a:srgbClr val="336599"/>
    <a:srgbClr val="8DBAE7"/>
    <a:srgbClr val="339966"/>
    <a:srgbClr val="0066FF"/>
    <a:srgbClr val="336699"/>
    <a:srgbClr val="0066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69" d="100"/>
          <a:sy n="69" d="100"/>
        </p:scale>
        <p:origin x="-546" y="-114"/>
      </p:cViewPr>
      <p:guideLst>
        <p:guide orient="horz" pos="2160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1F984-88DE-45FD-8450-14A1C18CE2C2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972640-52DE-4E08-B37E-1B916E348B9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1" dirty="0" smtClean="0">
              <a:cs typeface="Arial" charset="0"/>
            </a:rPr>
            <a:t>Consulting</a:t>
          </a:r>
          <a:endParaRPr lang="en-US" dirty="0"/>
        </a:p>
      </dgm:t>
    </dgm:pt>
    <dgm:pt modelId="{1709C8FA-F92D-4BD6-95F6-D77D5AA307E7}" type="parTrans" cxnId="{1ED8C49E-8E4D-49EA-A277-26DA84E3CD2F}">
      <dgm:prSet/>
      <dgm:spPr/>
      <dgm:t>
        <a:bodyPr/>
        <a:lstStyle/>
        <a:p>
          <a:endParaRPr lang="en-US"/>
        </a:p>
      </dgm:t>
    </dgm:pt>
    <dgm:pt modelId="{69CB61E9-3028-4D9E-B03E-01DE601B8534}" type="sibTrans" cxnId="{1ED8C49E-8E4D-49EA-A277-26DA84E3CD2F}">
      <dgm:prSet/>
      <dgm:spPr/>
      <dgm:t>
        <a:bodyPr/>
        <a:lstStyle/>
        <a:p>
          <a:endParaRPr lang="en-US"/>
        </a:p>
      </dgm:t>
    </dgm:pt>
    <dgm:pt modelId="{F44453D7-5A88-49D8-AA71-0A66C2638399}">
      <dgm:prSet/>
      <dgm:spPr/>
      <dgm:t>
        <a:bodyPr/>
        <a:lstStyle/>
        <a:p>
          <a:r>
            <a:rPr lang="en-US" dirty="0" smtClean="0">
              <a:cs typeface="Arial" charset="0"/>
            </a:rPr>
            <a:t>Execution Strategy</a:t>
          </a:r>
          <a:endParaRPr lang="en-US" dirty="0">
            <a:cs typeface="Arial" charset="0"/>
          </a:endParaRPr>
        </a:p>
      </dgm:t>
    </dgm:pt>
    <dgm:pt modelId="{55A0A27D-E06F-48FB-8D4D-1D25E2D0CB74}" type="parTrans" cxnId="{1D2F456C-F0F4-4749-BDBA-CDFE1BD23A39}">
      <dgm:prSet/>
      <dgm:spPr/>
      <dgm:t>
        <a:bodyPr/>
        <a:lstStyle/>
        <a:p>
          <a:endParaRPr lang="en-US"/>
        </a:p>
      </dgm:t>
    </dgm:pt>
    <dgm:pt modelId="{B47C74CA-D455-442E-B653-75263679581C}" type="sibTrans" cxnId="{1D2F456C-F0F4-4749-BDBA-CDFE1BD23A39}">
      <dgm:prSet/>
      <dgm:spPr/>
      <dgm:t>
        <a:bodyPr/>
        <a:lstStyle/>
        <a:p>
          <a:endParaRPr lang="en-US"/>
        </a:p>
      </dgm:t>
    </dgm:pt>
    <dgm:pt modelId="{84C78D32-2C85-4AF1-9E30-F9CDB937FB1D}">
      <dgm:prSet/>
      <dgm:spPr/>
      <dgm:t>
        <a:bodyPr/>
        <a:lstStyle/>
        <a:p>
          <a:r>
            <a:rPr lang="en-US" dirty="0" smtClean="0">
              <a:cs typeface="Arial" charset="0"/>
            </a:rPr>
            <a:t>Execution Decision Enablement</a:t>
          </a:r>
          <a:endParaRPr lang="en-US" dirty="0">
            <a:cs typeface="Arial" charset="0"/>
          </a:endParaRPr>
        </a:p>
      </dgm:t>
    </dgm:pt>
    <dgm:pt modelId="{7566A699-6331-4490-B111-571D92005722}" type="parTrans" cxnId="{B2230C9E-7426-45A5-808C-4412601B06F4}">
      <dgm:prSet/>
      <dgm:spPr/>
      <dgm:t>
        <a:bodyPr/>
        <a:lstStyle/>
        <a:p>
          <a:endParaRPr lang="en-US"/>
        </a:p>
      </dgm:t>
    </dgm:pt>
    <dgm:pt modelId="{1BE4C846-2756-49F5-9147-F5360622D900}" type="sibTrans" cxnId="{B2230C9E-7426-45A5-808C-4412601B06F4}">
      <dgm:prSet/>
      <dgm:spPr/>
      <dgm:t>
        <a:bodyPr/>
        <a:lstStyle/>
        <a:p>
          <a:endParaRPr lang="en-US"/>
        </a:p>
      </dgm:t>
    </dgm:pt>
    <dgm:pt modelId="{75263545-233F-4F08-84B5-BF1B6D1C308F}">
      <dgm:prSet/>
      <dgm:spPr/>
      <dgm:t>
        <a:bodyPr/>
        <a:lstStyle/>
        <a:p>
          <a:r>
            <a:rPr lang="en-US" dirty="0" smtClean="0">
              <a:cs typeface="Arial" charset="0"/>
            </a:rPr>
            <a:t>Business Process Design</a:t>
          </a:r>
          <a:endParaRPr lang="en-US" dirty="0">
            <a:cs typeface="Arial" charset="0"/>
          </a:endParaRPr>
        </a:p>
      </dgm:t>
    </dgm:pt>
    <dgm:pt modelId="{B174FE1D-E9C9-4F39-AA0B-423E862BF9E5}" type="parTrans" cxnId="{768C52D0-0F9E-4087-8F0B-9F1C2EE86372}">
      <dgm:prSet/>
      <dgm:spPr/>
      <dgm:t>
        <a:bodyPr/>
        <a:lstStyle/>
        <a:p>
          <a:endParaRPr lang="en-US"/>
        </a:p>
      </dgm:t>
    </dgm:pt>
    <dgm:pt modelId="{76538660-ADF3-4414-95FE-0DD31D599D9A}" type="sibTrans" cxnId="{768C52D0-0F9E-4087-8F0B-9F1C2EE86372}">
      <dgm:prSet/>
      <dgm:spPr/>
      <dgm:t>
        <a:bodyPr/>
        <a:lstStyle/>
        <a:p>
          <a:endParaRPr lang="en-US"/>
        </a:p>
      </dgm:t>
    </dgm:pt>
    <dgm:pt modelId="{6C84E64D-6804-4FD1-868F-6831882DD0D6}">
      <dgm:prSet/>
      <dgm:spPr/>
      <dgm:t>
        <a:bodyPr/>
        <a:lstStyle/>
        <a:p>
          <a:r>
            <a:rPr lang="en-US" dirty="0" smtClean="0">
              <a:cs typeface="Arial" charset="0"/>
            </a:rPr>
            <a:t>Program &amp; Project Management</a:t>
          </a:r>
          <a:endParaRPr lang="en-US" dirty="0">
            <a:cs typeface="Arial" charset="0"/>
          </a:endParaRPr>
        </a:p>
      </dgm:t>
    </dgm:pt>
    <dgm:pt modelId="{D6BADDEF-06E5-4BB5-B6CE-331B8610A15C}" type="parTrans" cxnId="{8B673AC2-92AE-4341-806E-7A800E83C86D}">
      <dgm:prSet/>
      <dgm:spPr/>
      <dgm:t>
        <a:bodyPr/>
        <a:lstStyle/>
        <a:p>
          <a:endParaRPr lang="en-US"/>
        </a:p>
      </dgm:t>
    </dgm:pt>
    <dgm:pt modelId="{D3EA099C-3B9F-4AF4-B934-3B6F47CECC05}" type="sibTrans" cxnId="{8B673AC2-92AE-4341-806E-7A800E83C86D}">
      <dgm:prSet/>
      <dgm:spPr/>
      <dgm:t>
        <a:bodyPr/>
        <a:lstStyle/>
        <a:p>
          <a:endParaRPr lang="en-US"/>
        </a:p>
      </dgm:t>
    </dgm:pt>
    <dgm:pt modelId="{A18B009A-E9B2-42CC-A173-1D64C3FFD908}">
      <dgm:prSet/>
      <dgm:spPr/>
      <dgm:t>
        <a:bodyPr/>
        <a:lstStyle/>
        <a:p>
          <a:r>
            <a:rPr lang="en-US" dirty="0" smtClean="0">
              <a:cs typeface="Arial" charset="0"/>
            </a:rPr>
            <a:t>Organizational Analysis &amp; Design</a:t>
          </a:r>
          <a:endParaRPr lang="en-US" dirty="0">
            <a:cs typeface="Arial" charset="0"/>
          </a:endParaRPr>
        </a:p>
      </dgm:t>
    </dgm:pt>
    <dgm:pt modelId="{88D5D520-98D3-4E1B-91F6-A38E316AF8D3}" type="parTrans" cxnId="{2189A02B-021F-42DE-8EBB-02579DBA17E1}">
      <dgm:prSet/>
      <dgm:spPr/>
      <dgm:t>
        <a:bodyPr/>
        <a:lstStyle/>
        <a:p>
          <a:endParaRPr lang="en-US"/>
        </a:p>
      </dgm:t>
    </dgm:pt>
    <dgm:pt modelId="{200C6B01-30CE-4A48-8338-95567230AC50}" type="sibTrans" cxnId="{2189A02B-021F-42DE-8EBB-02579DBA17E1}">
      <dgm:prSet/>
      <dgm:spPr/>
      <dgm:t>
        <a:bodyPr/>
        <a:lstStyle/>
        <a:p>
          <a:endParaRPr lang="en-US"/>
        </a:p>
      </dgm:t>
    </dgm:pt>
    <dgm:pt modelId="{1691EF48-A2C8-4104-B243-9CFD0BF1B8CC}">
      <dgm:prSet/>
      <dgm:spPr/>
      <dgm:t>
        <a:bodyPr/>
        <a:lstStyle/>
        <a:p>
          <a:r>
            <a:rPr lang="en-US" dirty="0" smtClean="0">
              <a:cs typeface="Arial" charset="0"/>
            </a:rPr>
            <a:t>Change Management</a:t>
          </a:r>
          <a:endParaRPr lang="en-US" dirty="0">
            <a:cs typeface="Arial" charset="0"/>
          </a:endParaRPr>
        </a:p>
      </dgm:t>
    </dgm:pt>
    <dgm:pt modelId="{2FE918F6-AA52-4FCC-987A-90173FA5985F}" type="parTrans" cxnId="{DC859E88-8031-4C8A-A517-4BE50F9EB4F3}">
      <dgm:prSet/>
      <dgm:spPr/>
      <dgm:t>
        <a:bodyPr/>
        <a:lstStyle/>
        <a:p>
          <a:endParaRPr lang="en-US"/>
        </a:p>
      </dgm:t>
    </dgm:pt>
    <dgm:pt modelId="{2120285A-EEBF-4643-846D-C95F5CE2C30F}" type="sibTrans" cxnId="{DC859E88-8031-4C8A-A517-4BE50F9EB4F3}">
      <dgm:prSet/>
      <dgm:spPr/>
      <dgm:t>
        <a:bodyPr/>
        <a:lstStyle/>
        <a:p>
          <a:endParaRPr lang="en-US"/>
        </a:p>
      </dgm:t>
    </dgm:pt>
    <dgm:pt modelId="{4AAA4024-A696-4E62-9943-1CFCD4969045}" type="pres">
      <dgm:prSet presAssocID="{1561F984-88DE-45FD-8450-14A1C18CE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71E6A-4727-4CCE-9550-ED0E1D58C883}" type="pres">
      <dgm:prSet presAssocID="{42972640-52DE-4E08-B37E-1B916E348B9E}" presName="composite" presStyleCnt="0"/>
      <dgm:spPr/>
      <dgm:t>
        <a:bodyPr/>
        <a:lstStyle/>
        <a:p>
          <a:endParaRPr lang="en-US"/>
        </a:p>
      </dgm:t>
    </dgm:pt>
    <dgm:pt modelId="{BC2AB4B2-3319-43E1-A9FA-F4E1222C9DA7}" type="pres">
      <dgm:prSet presAssocID="{42972640-52DE-4E08-B37E-1B916E348B9E}" presName="parTx" presStyleLbl="alignNode1" presStyleIdx="0" presStyleCnt="1" custLinFactNeighborX="-2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B497-D37A-4059-93D5-9F3D6648E1B7}" type="pres">
      <dgm:prSet presAssocID="{42972640-52DE-4E08-B37E-1B916E348B9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C52D0-0F9E-4087-8F0B-9F1C2EE86372}" srcId="{42972640-52DE-4E08-B37E-1B916E348B9E}" destId="{75263545-233F-4F08-84B5-BF1B6D1C308F}" srcOrd="2" destOrd="0" parTransId="{B174FE1D-E9C9-4F39-AA0B-423E862BF9E5}" sibTransId="{76538660-ADF3-4414-95FE-0DD31D599D9A}"/>
    <dgm:cxn modelId="{A3B38A83-DE16-4CD7-970C-029E44D6B5D5}" type="presOf" srcId="{1691EF48-A2C8-4104-B243-9CFD0BF1B8CC}" destId="{2B96B497-D37A-4059-93D5-9F3D6648E1B7}" srcOrd="0" destOrd="5" presId="urn:microsoft.com/office/officeart/2005/8/layout/hList1"/>
    <dgm:cxn modelId="{B2230C9E-7426-45A5-808C-4412601B06F4}" srcId="{42972640-52DE-4E08-B37E-1B916E348B9E}" destId="{84C78D32-2C85-4AF1-9E30-F9CDB937FB1D}" srcOrd="1" destOrd="0" parTransId="{7566A699-6331-4490-B111-571D92005722}" sibTransId="{1BE4C846-2756-49F5-9147-F5360622D900}"/>
    <dgm:cxn modelId="{2189A02B-021F-42DE-8EBB-02579DBA17E1}" srcId="{42972640-52DE-4E08-B37E-1B916E348B9E}" destId="{A18B009A-E9B2-42CC-A173-1D64C3FFD908}" srcOrd="4" destOrd="0" parTransId="{88D5D520-98D3-4E1B-91F6-A38E316AF8D3}" sibTransId="{200C6B01-30CE-4A48-8338-95567230AC50}"/>
    <dgm:cxn modelId="{1D2F456C-F0F4-4749-BDBA-CDFE1BD23A39}" srcId="{42972640-52DE-4E08-B37E-1B916E348B9E}" destId="{F44453D7-5A88-49D8-AA71-0A66C2638399}" srcOrd="0" destOrd="0" parTransId="{55A0A27D-E06F-48FB-8D4D-1D25E2D0CB74}" sibTransId="{B47C74CA-D455-442E-B653-75263679581C}"/>
    <dgm:cxn modelId="{1ED8C49E-8E4D-49EA-A277-26DA84E3CD2F}" srcId="{1561F984-88DE-45FD-8450-14A1C18CE2C2}" destId="{42972640-52DE-4E08-B37E-1B916E348B9E}" srcOrd="0" destOrd="0" parTransId="{1709C8FA-F92D-4BD6-95F6-D77D5AA307E7}" sibTransId="{69CB61E9-3028-4D9E-B03E-01DE601B8534}"/>
    <dgm:cxn modelId="{3F73582A-E778-4F22-96C1-10BC22FCC79E}" type="presOf" srcId="{A18B009A-E9B2-42CC-A173-1D64C3FFD908}" destId="{2B96B497-D37A-4059-93D5-9F3D6648E1B7}" srcOrd="0" destOrd="4" presId="urn:microsoft.com/office/officeart/2005/8/layout/hList1"/>
    <dgm:cxn modelId="{A8CBDDF8-0C53-47B3-A654-9D92DA953C56}" type="presOf" srcId="{F44453D7-5A88-49D8-AA71-0A66C2638399}" destId="{2B96B497-D37A-4059-93D5-9F3D6648E1B7}" srcOrd="0" destOrd="0" presId="urn:microsoft.com/office/officeart/2005/8/layout/hList1"/>
    <dgm:cxn modelId="{E326ACAE-22A4-4CCF-8173-44A2D0B46AA7}" type="presOf" srcId="{42972640-52DE-4E08-B37E-1B916E348B9E}" destId="{BC2AB4B2-3319-43E1-A9FA-F4E1222C9DA7}" srcOrd="0" destOrd="0" presId="urn:microsoft.com/office/officeart/2005/8/layout/hList1"/>
    <dgm:cxn modelId="{87A68C84-BDD0-4129-8A46-3DC7F9087A89}" type="presOf" srcId="{75263545-233F-4F08-84B5-BF1B6D1C308F}" destId="{2B96B497-D37A-4059-93D5-9F3D6648E1B7}" srcOrd="0" destOrd="2" presId="urn:microsoft.com/office/officeart/2005/8/layout/hList1"/>
    <dgm:cxn modelId="{8B673AC2-92AE-4341-806E-7A800E83C86D}" srcId="{42972640-52DE-4E08-B37E-1B916E348B9E}" destId="{6C84E64D-6804-4FD1-868F-6831882DD0D6}" srcOrd="3" destOrd="0" parTransId="{D6BADDEF-06E5-4BB5-B6CE-331B8610A15C}" sibTransId="{D3EA099C-3B9F-4AF4-B934-3B6F47CECC05}"/>
    <dgm:cxn modelId="{2804D6BD-7675-4872-88CD-CD925D8C5592}" type="presOf" srcId="{6C84E64D-6804-4FD1-868F-6831882DD0D6}" destId="{2B96B497-D37A-4059-93D5-9F3D6648E1B7}" srcOrd="0" destOrd="3" presId="urn:microsoft.com/office/officeart/2005/8/layout/hList1"/>
    <dgm:cxn modelId="{7D77325A-2656-4E77-874D-5EB6F541BD50}" type="presOf" srcId="{84C78D32-2C85-4AF1-9E30-F9CDB937FB1D}" destId="{2B96B497-D37A-4059-93D5-9F3D6648E1B7}" srcOrd="0" destOrd="1" presId="urn:microsoft.com/office/officeart/2005/8/layout/hList1"/>
    <dgm:cxn modelId="{DC859E88-8031-4C8A-A517-4BE50F9EB4F3}" srcId="{42972640-52DE-4E08-B37E-1B916E348B9E}" destId="{1691EF48-A2C8-4104-B243-9CFD0BF1B8CC}" srcOrd="5" destOrd="0" parTransId="{2FE918F6-AA52-4FCC-987A-90173FA5985F}" sibTransId="{2120285A-EEBF-4643-846D-C95F5CE2C30F}"/>
    <dgm:cxn modelId="{7AD93234-A3C3-4005-A4E6-A934657EE176}" type="presOf" srcId="{1561F984-88DE-45FD-8450-14A1C18CE2C2}" destId="{4AAA4024-A696-4E62-9943-1CFCD4969045}" srcOrd="0" destOrd="0" presId="urn:microsoft.com/office/officeart/2005/8/layout/hList1"/>
    <dgm:cxn modelId="{69A21266-33A1-4ECE-A197-4C712CC890EB}" type="presParOf" srcId="{4AAA4024-A696-4E62-9943-1CFCD4969045}" destId="{2FB71E6A-4727-4CCE-9550-ED0E1D58C883}" srcOrd="0" destOrd="0" presId="urn:microsoft.com/office/officeart/2005/8/layout/hList1"/>
    <dgm:cxn modelId="{92139364-A8A6-46DC-8DD6-8B16E254AF57}" type="presParOf" srcId="{2FB71E6A-4727-4CCE-9550-ED0E1D58C883}" destId="{BC2AB4B2-3319-43E1-A9FA-F4E1222C9DA7}" srcOrd="0" destOrd="0" presId="urn:microsoft.com/office/officeart/2005/8/layout/hList1"/>
    <dgm:cxn modelId="{CD5D5A73-01F6-406B-A7CB-FADF51082A4F}" type="presParOf" srcId="{2FB71E6A-4727-4CCE-9550-ED0E1D58C883}" destId="{2B96B497-D37A-4059-93D5-9F3D6648E1B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20561-6000-4755-B340-10AD4332D4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63B29-B24B-4770-8D13-21E5DBC4E3EE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1" dirty="0" smtClean="0">
              <a:cs typeface="Arial" charset="0"/>
              <a:sym typeface="Wingdings" pitchFamily="2" charset="2"/>
            </a:rPr>
            <a:t>BPO Services</a:t>
          </a:r>
          <a:endParaRPr lang="en-US" b="1" i="1" dirty="0">
            <a:cs typeface="Arial" charset="0"/>
            <a:sym typeface="Wingdings" pitchFamily="2" charset="2"/>
          </a:endParaRPr>
        </a:p>
      </dgm:t>
    </dgm:pt>
    <dgm:pt modelId="{C5919060-126C-4EA4-94D2-AC41C505FD79}" type="parTrans" cxnId="{2DF98BA1-32DA-42CC-AE6B-B7B248BD8444}">
      <dgm:prSet/>
      <dgm:spPr/>
      <dgm:t>
        <a:bodyPr/>
        <a:lstStyle/>
        <a:p>
          <a:endParaRPr lang="en-US"/>
        </a:p>
      </dgm:t>
    </dgm:pt>
    <dgm:pt modelId="{7BCBBA41-1FBE-4C4B-B854-08E6C3E865D4}" type="sibTrans" cxnId="{2DF98BA1-32DA-42CC-AE6B-B7B248BD8444}">
      <dgm:prSet/>
      <dgm:spPr/>
      <dgm:t>
        <a:bodyPr/>
        <a:lstStyle/>
        <a:p>
          <a:endParaRPr lang="en-US"/>
        </a:p>
      </dgm:t>
    </dgm:pt>
    <dgm:pt modelId="{F1D34A59-A15D-4864-AA00-24FDF24AC6A8}">
      <dgm:prSet/>
      <dgm:spPr/>
      <dgm:t>
        <a:bodyPr/>
        <a:lstStyle/>
        <a:p>
          <a:r>
            <a:rPr lang="en-US" dirty="0" smtClean="0">
              <a:cs typeface="Arial" charset="0"/>
              <a:sym typeface="Wingdings" pitchFamily="2" charset="2"/>
            </a:rPr>
            <a:t>BPO Strategy</a:t>
          </a:r>
          <a:endParaRPr lang="en-US" dirty="0">
            <a:cs typeface="Arial" charset="0"/>
            <a:sym typeface="Wingdings" pitchFamily="2" charset="2"/>
          </a:endParaRPr>
        </a:p>
      </dgm:t>
    </dgm:pt>
    <dgm:pt modelId="{1ACD72F3-106C-41F4-A524-A5A0868DBF8C}" type="parTrans" cxnId="{07F54DB1-E111-4F68-AF64-21936D4A663C}">
      <dgm:prSet/>
      <dgm:spPr/>
      <dgm:t>
        <a:bodyPr/>
        <a:lstStyle/>
        <a:p>
          <a:endParaRPr lang="en-US"/>
        </a:p>
      </dgm:t>
    </dgm:pt>
    <dgm:pt modelId="{A5D669AB-2578-47AF-A4A0-1BD4464148D3}" type="sibTrans" cxnId="{07F54DB1-E111-4F68-AF64-21936D4A663C}">
      <dgm:prSet/>
      <dgm:spPr/>
      <dgm:t>
        <a:bodyPr/>
        <a:lstStyle/>
        <a:p>
          <a:endParaRPr lang="en-US"/>
        </a:p>
      </dgm:t>
    </dgm:pt>
    <dgm:pt modelId="{4CC3F2EB-6B36-4E6A-BA49-C49B43C934C1}">
      <dgm:prSet/>
      <dgm:spPr/>
      <dgm:t>
        <a:bodyPr/>
        <a:lstStyle/>
        <a:p>
          <a:r>
            <a:rPr lang="en-US" dirty="0" smtClean="0">
              <a:cs typeface="Arial" charset="0"/>
              <a:sym typeface="Wingdings" pitchFamily="2" charset="2"/>
            </a:rPr>
            <a:t>Sales Operations </a:t>
          </a:r>
          <a:endParaRPr lang="en-US" dirty="0">
            <a:cs typeface="Arial" charset="0"/>
            <a:sym typeface="Wingdings" pitchFamily="2" charset="2"/>
          </a:endParaRPr>
        </a:p>
      </dgm:t>
    </dgm:pt>
    <dgm:pt modelId="{ED80D7B9-9B68-4EBF-B1B6-215DE616ED52}" type="parTrans" cxnId="{286B75EA-CDD7-45AA-BD3E-4B6602500ADC}">
      <dgm:prSet/>
      <dgm:spPr/>
      <dgm:t>
        <a:bodyPr/>
        <a:lstStyle/>
        <a:p>
          <a:endParaRPr lang="en-US"/>
        </a:p>
      </dgm:t>
    </dgm:pt>
    <dgm:pt modelId="{D066C473-A761-4A2D-85F9-21EEEF465290}" type="sibTrans" cxnId="{286B75EA-CDD7-45AA-BD3E-4B6602500ADC}">
      <dgm:prSet/>
      <dgm:spPr/>
      <dgm:t>
        <a:bodyPr/>
        <a:lstStyle/>
        <a:p>
          <a:endParaRPr lang="en-US"/>
        </a:p>
      </dgm:t>
    </dgm:pt>
    <dgm:pt modelId="{167675A5-E4EC-46A9-AEA7-51CF1B0E1D4F}">
      <dgm:prSet/>
      <dgm:spPr/>
      <dgm:t>
        <a:bodyPr/>
        <a:lstStyle/>
        <a:p>
          <a:r>
            <a:rPr lang="en-US" dirty="0" smtClean="0">
              <a:cs typeface="Arial" charset="0"/>
              <a:sym typeface="Wingdings" pitchFamily="2" charset="2"/>
            </a:rPr>
            <a:t>Finance Operations</a:t>
          </a:r>
          <a:endParaRPr lang="en-US" dirty="0">
            <a:cs typeface="Arial" charset="0"/>
            <a:sym typeface="Wingdings" pitchFamily="2" charset="2"/>
          </a:endParaRPr>
        </a:p>
      </dgm:t>
    </dgm:pt>
    <dgm:pt modelId="{07E06E1E-592F-4D8D-A7C3-B91354D126B8}" type="parTrans" cxnId="{073E68A1-00C4-4803-A998-D9FA21CECC52}">
      <dgm:prSet/>
      <dgm:spPr/>
      <dgm:t>
        <a:bodyPr/>
        <a:lstStyle/>
        <a:p>
          <a:endParaRPr lang="en-US"/>
        </a:p>
      </dgm:t>
    </dgm:pt>
    <dgm:pt modelId="{DC172A66-3F08-4CAF-96F6-94A657DE54EB}" type="sibTrans" cxnId="{073E68A1-00C4-4803-A998-D9FA21CECC52}">
      <dgm:prSet/>
      <dgm:spPr/>
      <dgm:t>
        <a:bodyPr/>
        <a:lstStyle/>
        <a:p>
          <a:endParaRPr lang="en-US"/>
        </a:p>
      </dgm:t>
    </dgm:pt>
    <dgm:pt modelId="{7EBC5E08-1F3D-41E2-8051-15F3F0B1DBEF}" type="pres">
      <dgm:prSet presAssocID="{4C920561-6000-4755-B340-10AD4332D4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CF8A2-1619-4C09-8812-4FC3F809706D}" type="pres">
      <dgm:prSet presAssocID="{0E963B29-B24B-4770-8D13-21E5DBC4E3EE}" presName="composite" presStyleCnt="0"/>
      <dgm:spPr/>
      <dgm:t>
        <a:bodyPr/>
        <a:lstStyle/>
        <a:p>
          <a:endParaRPr lang="en-US"/>
        </a:p>
      </dgm:t>
    </dgm:pt>
    <dgm:pt modelId="{9BC6B4B0-1C7B-435B-AD93-58A2F5C235AC}" type="pres">
      <dgm:prSet presAssocID="{0E963B29-B24B-4770-8D13-21E5DBC4E3E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E044C-5A8E-4BF7-8E16-E6D9D709D807}" type="pres">
      <dgm:prSet presAssocID="{0E963B29-B24B-4770-8D13-21E5DBC4E3E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E68A1-00C4-4803-A998-D9FA21CECC52}" srcId="{0E963B29-B24B-4770-8D13-21E5DBC4E3EE}" destId="{167675A5-E4EC-46A9-AEA7-51CF1B0E1D4F}" srcOrd="2" destOrd="0" parTransId="{07E06E1E-592F-4D8D-A7C3-B91354D126B8}" sibTransId="{DC172A66-3F08-4CAF-96F6-94A657DE54EB}"/>
    <dgm:cxn modelId="{B2FCBA36-2DEF-4E68-BF0D-DCE6F1DE7C6A}" type="presOf" srcId="{4CC3F2EB-6B36-4E6A-BA49-C49B43C934C1}" destId="{B46E044C-5A8E-4BF7-8E16-E6D9D709D807}" srcOrd="0" destOrd="1" presId="urn:microsoft.com/office/officeart/2005/8/layout/hList1"/>
    <dgm:cxn modelId="{71E7EC37-2B32-424A-B98C-82CCE2E301B2}" type="presOf" srcId="{0E963B29-B24B-4770-8D13-21E5DBC4E3EE}" destId="{9BC6B4B0-1C7B-435B-AD93-58A2F5C235AC}" srcOrd="0" destOrd="0" presId="urn:microsoft.com/office/officeart/2005/8/layout/hList1"/>
    <dgm:cxn modelId="{286B75EA-CDD7-45AA-BD3E-4B6602500ADC}" srcId="{0E963B29-B24B-4770-8D13-21E5DBC4E3EE}" destId="{4CC3F2EB-6B36-4E6A-BA49-C49B43C934C1}" srcOrd="1" destOrd="0" parTransId="{ED80D7B9-9B68-4EBF-B1B6-215DE616ED52}" sibTransId="{D066C473-A761-4A2D-85F9-21EEEF465290}"/>
    <dgm:cxn modelId="{C608CAC1-4A31-4E19-8210-16E0937DDEF0}" type="presOf" srcId="{F1D34A59-A15D-4864-AA00-24FDF24AC6A8}" destId="{B46E044C-5A8E-4BF7-8E16-E6D9D709D807}" srcOrd="0" destOrd="0" presId="urn:microsoft.com/office/officeart/2005/8/layout/hList1"/>
    <dgm:cxn modelId="{2DF98BA1-32DA-42CC-AE6B-B7B248BD8444}" srcId="{4C920561-6000-4755-B340-10AD4332D450}" destId="{0E963B29-B24B-4770-8D13-21E5DBC4E3EE}" srcOrd="0" destOrd="0" parTransId="{C5919060-126C-4EA4-94D2-AC41C505FD79}" sibTransId="{7BCBBA41-1FBE-4C4B-B854-08E6C3E865D4}"/>
    <dgm:cxn modelId="{0CEE7AC1-4D9B-4941-B592-79FA3129133F}" type="presOf" srcId="{167675A5-E4EC-46A9-AEA7-51CF1B0E1D4F}" destId="{B46E044C-5A8E-4BF7-8E16-E6D9D709D807}" srcOrd="0" destOrd="2" presId="urn:microsoft.com/office/officeart/2005/8/layout/hList1"/>
    <dgm:cxn modelId="{07F54DB1-E111-4F68-AF64-21936D4A663C}" srcId="{0E963B29-B24B-4770-8D13-21E5DBC4E3EE}" destId="{F1D34A59-A15D-4864-AA00-24FDF24AC6A8}" srcOrd="0" destOrd="0" parTransId="{1ACD72F3-106C-41F4-A524-A5A0868DBF8C}" sibTransId="{A5D669AB-2578-47AF-A4A0-1BD4464148D3}"/>
    <dgm:cxn modelId="{4FCC2E07-0F64-4808-9632-919D98B76E00}" type="presOf" srcId="{4C920561-6000-4755-B340-10AD4332D450}" destId="{7EBC5E08-1F3D-41E2-8051-15F3F0B1DBEF}" srcOrd="0" destOrd="0" presId="urn:microsoft.com/office/officeart/2005/8/layout/hList1"/>
    <dgm:cxn modelId="{33C5DD02-EE51-405B-A2EC-C21A961EC8BE}" type="presParOf" srcId="{7EBC5E08-1F3D-41E2-8051-15F3F0B1DBEF}" destId="{86DCF8A2-1619-4C09-8812-4FC3F809706D}" srcOrd="0" destOrd="0" presId="urn:microsoft.com/office/officeart/2005/8/layout/hList1"/>
    <dgm:cxn modelId="{4E06F55E-AD83-464B-924D-87A16CC86CB9}" type="presParOf" srcId="{86DCF8A2-1619-4C09-8812-4FC3F809706D}" destId="{9BC6B4B0-1C7B-435B-AD93-58A2F5C235AC}" srcOrd="0" destOrd="0" presId="urn:microsoft.com/office/officeart/2005/8/layout/hList1"/>
    <dgm:cxn modelId="{CF167D6A-4225-4B30-AE6F-DE875ED14E53}" type="presParOf" srcId="{86DCF8A2-1619-4C09-8812-4FC3F809706D}" destId="{B46E044C-5A8E-4BF7-8E16-E6D9D709D8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5BDE5-FE5E-4320-8E67-B7D26EEDBBE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23A066-3EC8-40A4-8360-7D6C2719F597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1" dirty="0" smtClean="0">
              <a:cs typeface="Arial" charset="0"/>
            </a:rPr>
            <a:t>Information Technology Services</a:t>
          </a:r>
          <a:endParaRPr lang="en-US" dirty="0"/>
        </a:p>
      </dgm:t>
    </dgm:pt>
    <dgm:pt modelId="{FEBA26BA-28E4-4DE9-99A9-2469B215114F}" type="parTrans" cxnId="{58410902-75D0-4EDD-8F74-5108DAFBCE58}">
      <dgm:prSet/>
      <dgm:spPr/>
      <dgm:t>
        <a:bodyPr/>
        <a:lstStyle/>
        <a:p>
          <a:endParaRPr lang="en-US"/>
        </a:p>
      </dgm:t>
    </dgm:pt>
    <dgm:pt modelId="{04A29DF7-1DC7-4E70-B88A-8203516F6AFA}" type="sibTrans" cxnId="{58410902-75D0-4EDD-8F74-5108DAFBCE58}">
      <dgm:prSet/>
      <dgm:spPr/>
      <dgm:t>
        <a:bodyPr/>
        <a:lstStyle/>
        <a:p>
          <a:endParaRPr lang="en-US"/>
        </a:p>
      </dgm:t>
    </dgm:pt>
    <dgm:pt modelId="{1EBCDB6F-C957-4B25-A617-A40AA4EF4942}">
      <dgm:prSet/>
      <dgm:spPr/>
      <dgm:t>
        <a:bodyPr/>
        <a:lstStyle/>
        <a:p>
          <a:r>
            <a:rPr lang="en-US" dirty="0" smtClean="0">
              <a:cs typeface="Arial" charset="0"/>
            </a:rPr>
            <a:t>IT Strategy &amp; Planning</a:t>
          </a:r>
          <a:endParaRPr lang="en-US" dirty="0">
            <a:cs typeface="Arial" charset="0"/>
          </a:endParaRPr>
        </a:p>
      </dgm:t>
    </dgm:pt>
    <dgm:pt modelId="{CB865C71-E08E-4D58-8B0C-461E9D4D327C}" type="parTrans" cxnId="{0EC8B404-F18E-4CB9-BD85-78B89CD1645D}">
      <dgm:prSet/>
      <dgm:spPr/>
      <dgm:t>
        <a:bodyPr/>
        <a:lstStyle/>
        <a:p>
          <a:endParaRPr lang="en-US"/>
        </a:p>
      </dgm:t>
    </dgm:pt>
    <dgm:pt modelId="{B604C5AD-5E16-4D7F-8983-CEC7896386CD}" type="sibTrans" cxnId="{0EC8B404-F18E-4CB9-BD85-78B89CD1645D}">
      <dgm:prSet/>
      <dgm:spPr/>
      <dgm:t>
        <a:bodyPr/>
        <a:lstStyle/>
        <a:p>
          <a:endParaRPr lang="en-US"/>
        </a:p>
      </dgm:t>
    </dgm:pt>
    <dgm:pt modelId="{E6E442C5-77C5-4AC5-8A30-37C0A0096377}">
      <dgm:prSet/>
      <dgm:spPr/>
      <dgm:t>
        <a:bodyPr/>
        <a:lstStyle/>
        <a:p>
          <a:r>
            <a:rPr lang="en-US" dirty="0" smtClean="0">
              <a:cs typeface="Arial" charset="0"/>
            </a:rPr>
            <a:t>Portfolio Management &amp; Governance </a:t>
          </a:r>
          <a:endParaRPr lang="en-US" dirty="0">
            <a:cs typeface="Arial" charset="0"/>
          </a:endParaRPr>
        </a:p>
      </dgm:t>
    </dgm:pt>
    <dgm:pt modelId="{F295A27F-93DA-4EF1-B953-9401A6292597}" type="parTrans" cxnId="{F4CBE712-A9FB-495D-B6E4-A8EC340F65B2}">
      <dgm:prSet/>
      <dgm:spPr/>
      <dgm:t>
        <a:bodyPr/>
        <a:lstStyle/>
        <a:p>
          <a:endParaRPr lang="en-US"/>
        </a:p>
      </dgm:t>
    </dgm:pt>
    <dgm:pt modelId="{110E346D-8DF2-4F67-A626-6FFCF6CA847B}" type="sibTrans" cxnId="{F4CBE712-A9FB-495D-B6E4-A8EC340F65B2}">
      <dgm:prSet/>
      <dgm:spPr/>
      <dgm:t>
        <a:bodyPr/>
        <a:lstStyle/>
        <a:p>
          <a:endParaRPr lang="en-US"/>
        </a:p>
      </dgm:t>
    </dgm:pt>
    <dgm:pt modelId="{B3141C7C-7AF6-4679-AECE-82FEEED756CB}">
      <dgm:prSet/>
      <dgm:spPr/>
      <dgm:t>
        <a:bodyPr/>
        <a:lstStyle/>
        <a:p>
          <a:r>
            <a:rPr lang="en-US" dirty="0" smtClean="0">
              <a:cs typeface="Arial" charset="0"/>
            </a:rPr>
            <a:t>Custom Applications Development</a:t>
          </a:r>
          <a:endParaRPr lang="en-US" dirty="0">
            <a:cs typeface="Arial" charset="0"/>
          </a:endParaRPr>
        </a:p>
      </dgm:t>
    </dgm:pt>
    <dgm:pt modelId="{0DB3D2CB-4939-4FD2-8AA6-16C8FC4DCCDD}" type="parTrans" cxnId="{BDC5237D-B372-4AAA-A19F-F6E0CDA3A138}">
      <dgm:prSet/>
      <dgm:spPr/>
      <dgm:t>
        <a:bodyPr/>
        <a:lstStyle/>
        <a:p>
          <a:endParaRPr lang="en-US"/>
        </a:p>
      </dgm:t>
    </dgm:pt>
    <dgm:pt modelId="{79CB1AF0-BE51-41BD-91B8-F97E6F770BC4}" type="sibTrans" cxnId="{BDC5237D-B372-4AAA-A19F-F6E0CDA3A138}">
      <dgm:prSet/>
      <dgm:spPr/>
      <dgm:t>
        <a:bodyPr/>
        <a:lstStyle/>
        <a:p>
          <a:endParaRPr lang="en-US"/>
        </a:p>
      </dgm:t>
    </dgm:pt>
    <dgm:pt modelId="{F60E5B43-264C-4722-BA3A-7144D6D605B4}">
      <dgm:prSet/>
      <dgm:spPr/>
      <dgm:t>
        <a:bodyPr/>
        <a:lstStyle/>
        <a:p>
          <a:r>
            <a:rPr lang="en-US" dirty="0" smtClean="0">
              <a:cs typeface="Arial" charset="0"/>
            </a:rPr>
            <a:t>Packaged Systems Implementation </a:t>
          </a:r>
          <a:endParaRPr lang="en-US" dirty="0">
            <a:cs typeface="Arial" charset="0"/>
          </a:endParaRPr>
        </a:p>
      </dgm:t>
    </dgm:pt>
    <dgm:pt modelId="{E3DC7453-3811-44E5-BA67-A4B680AF0F6C}" type="parTrans" cxnId="{C122883B-1B1B-4C8C-9C0C-3EF44D9953A8}">
      <dgm:prSet/>
      <dgm:spPr/>
      <dgm:t>
        <a:bodyPr/>
        <a:lstStyle/>
        <a:p>
          <a:endParaRPr lang="en-US"/>
        </a:p>
      </dgm:t>
    </dgm:pt>
    <dgm:pt modelId="{1525A1D2-1D0F-45CC-8150-636B1EBD6272}" type="sibTrans" cxnId="{C122883B-1B1B-4C8C-9C0C-3EF44D9953A8}">
      <dgm:prSet/>
      <dgm:spPr/>
      <dgm:t>
        <a:bodyPr/>
        <a:lstStyle/>
        <a:p>
          <a:endParaRPr lang="en-US"/>
        </a:p>
      </dgm:t>
    </dgm:pt>
    <dgm:pt modelId="{7B8AFA10-B997-4C92-85C8-8FB7A029302E}">
      <dgm:prSet/>
      <dgm:spPr/>
      <dgm:t>
        <a:bodyPr/>
        <a:lstStyle/>
        <a:p>
          <a:r>
            <a:rPr lang="en-US" dirty="0" smtClean="0">
              <a:cs typeface="Arial" charset="0"/>
            </a:rPr>
            <a:t>Software Product Development</a:t>
          </a:r>
          <a:endParaRPr lang="en-US" dirty="0">
            <a:cs typeface="Arial" charset="0"/>
          </a:endParaRPr>
        </a:p>
      </dgm:t>
    </dgm:pt>
    <dgm:pt modelId="{06AF480A-FC12-4996-9A33-E2E989BACC8F}" type="parTrans" cxnId="{A4BCD4C4-FEAE-43CB-B6CA-C4E4E8B6C7D9}">
      <dgm:prSet/>
      <dgm:spPr/>
      <dgm:t>
        <a:bodyPr/>
        <a:lstStyle/>
        <a:p>
          <a:endParaRPr lang="en-US"/>
        </a:p>
      </dgm:t>
    </dgm:pt>
    <dgm:pt modelId="{5B6FE0DB-A205-404A-87E7-B11F6B271310}" type="sibTrans" cxnId="{A4BCD4C4-FEAE-43CB-B6CA-C4E4E8B6C7D9}">
      <dgm:prSet/>
      <dgm:spPr/>
      <dgm:t>
        <a:bodyPr/>
        <a:lstStyle/>
        <a:p>
          <a:endParaRPr lang="en-US"/>
        </a:p>
      </dgm:t>
    </dgm:pt>
    <dgm:pt modelId="{BC106349-A404-4099-AC64-DCB5401DA229}">
      <dgm:prSet/>
      <dgm:spPr/>
      <dgm:t>
        <a:bodyPr/>
        <a:lstStyle/>
        <a:p>
          <a:r>
            <a:rPr lang="en-US" dirty="0" smtClean="0">
              <a:cs typeface="Arial" charset="0"/>
            </a:rPr>
            <a:t>Analytics &amp; Reporting</a:t>
          </a:r>
          <a:endParaRPr lang="en-US" dirty="0">
            <a:cs typeface="Arial" charset="0"/>
          </a:endParaRPr>
        </a:p>
      </dgm:t>
    </dgm:pt>
    <dgm:pt modelId="{E33B7A32-0EA6-4D69-9D3F-D810FBBA8FAD}" type="parTrans" cxnId="{63141B91-2600-4D98-AF3A-DC5285C98DEE}">
      <dgm:prSet/>
      <dgm:spPr/>
      <dgm:t>
        <a:bodyPr/>
        <a:lstStyle/>
        <a:p>
          <a:endParaRPr lang="en-US"/>
        </a:p>
      </dgm:t>
    </dgm:pt>
    <dgm:pt modelId="{87C74D2E-AEF5-4409-8767-B2CB3BF81705}" type="sibTrans" cxnId="{63141B91-2600-4D98-AF3A-DC5285C98DEE}">
      <dgm:prSet/>
      <dgm:spPr/>
      <dgm:t>
        <a:bodyPr/>
        <a:lstStyle/>
        <a:p>
          <a:endParaRPr lang="en-US"/>
        </a:p>
      </dgm:t>
    </dgm:pt>
    <dgm:pt modelId="{AA52C647-FAD9-497C-8256-243F62248DAC}">
      <dgm:prSet/>
      <dgm:spPr/>
      <dgm:t>
        <a:bodyPr/>
        <a:lstStyle/>
        <a:p>
          <a:r>
            <a:rPr lang="en-US" dirty="0" smtClean="0">
              <a:cs typeface="Arial" charset="0"/>
            </a:rPr>
            <a:t>Apps Management &amp; Support</a:t>
          </a:r>
          <a:endParaRPr lang="en-US" dirty="0">
            <a:cs typeface="Arial" charset="0"/>
          </a:endParaRPr>
        </a:p>
      </dgm:t>
    </dgm:pt>
    <dgm:pt modelId="{029C3BC7-FD20-42F4-8659-6F7185CB0A84}" type="parTrans" cxnId="{1F76C712-F83C-498E-A201-0D2AD45C6074}">
      <dgm:prSet/>
      <dgm:spPr/>
      <dgm:t>
        <a:bodyPr/>
        <a:lstStyle/>
        <a:p>
          <a:endParaRPr lang="en-US"/>
        </a:p>
      </dgm:t>
    </dgm:pt>
    <dgm:pt modelId="{10A4D2C7-B4A0-4D4F-9CA5-13E81D5DC3DF}" type="sibTrans" cxnId="{1F76C712-F83C-498E-A201-0D2AD45C6074}">
      <dgm:prSet/>
      <dgm:spPr/>
      <dgm:t>
        <a:bodyPr/>
        <a:lstStyle/>
        <a:p>
          <a:endParaRPr lang="en-US"/>
        </a:p>
      </dgm:t>
    </dgm:pt>
    <dgm:pt modelId="{54E027D0-7716-4077-98F8-CB094956FAD2}">
      <dgm:prSet/>
      <dgm:spPr/>
      <dgm:t>
        <a:bodyPr/>
        <a:lstStyle/>
        <a:p>
          <a:r>
            <a:rPr lang="en-US" dirty="0" smtClean="0">
              <a:cs typeface="Arial" charset="0"/>
            </a:rPr>
            <a:t>IT Service Management</a:t>
          </a:r>
        </a:p>
      </dgm:t>
    </dgm:pt>
    <dgm:pt modelId="{5F04438C-CAE0-406A-AFB9-7B5AA6DB51A5}" type="parTrans" cxnId="{1EFD007A-851D-4CA1-8EC2-CFB376E71D54}">
      <dgm:prSet/>
      <dgm:spPr/>
      <dgm:t>
        <a:bodyPr/>
        <a:lstStyle/>
        <a:p>
          <a:endParaRPr lang="en-US"/>
        </a:p>
      </dgm:t>
    </dgm:pt>
    <dgm:pt modelId="{5CB3C778-F140-4F3E-9CED-B5B9F339CB4B}" type="sibTrans" cxnId="{1EFD007A-851D-4CA1-8EC2-CFB376E71D54}">
      <dgm:prSet/>
      <dgm:spPr/>
      <dgm:t>
        <a:bodyPr/>
        <a:lstStyle/>
        <a:p>
          <a:endParaRPr lang="en-US"/>
        </a:p>
      </dgm:t>
    </dgm:pt>
    <dgm:pt modelId="{C4836856-2968-42EA-8324-FC7E2BD16A53}">
      <dgm:prSet/>
      <dgm:spPr/>
      <dgm:t>
        <a:bodyPr/>
        <a:lstStyle/>
        <a:p>
          <a:r>
            <a:rPr lang="en-US" dirty="0" smtClean="0">
              <a:cs typeface="Arial" charset="0"/>
            </a:rPr>
            <a:t>Testing &amp; QA Services</a:t>
          </a:r>
        </a:p>
      </dgm:t>
    </dgm:pt>
    <dgm:pt modelId="{10C7F8A9-4B33-4A9C-B9B8-B0D2B778EC18}" type="parTrans" cxnId="{00C9DDA0-A69C-4AD9-9FBB-3D093D721B0F}">
      <dgm:prSet/>
      <dgm:spPr/>
      <dgm:t>
        <a:bodyPr/>
        <a:lstStyle/>
        <a:p>
          <a:endParaRPr lang="en-US"/>
        </a:p>
      </dgm:t>
    </dgm:pt>
    <dgm:pt modelId="{EFBA6F47-80E4-48D2-9461-505EA9D9BD40}" type="sibTrans" cxnId="{00C9DDA0-A69C-4AD9-9FBB-3D093D721B0F}">
      <dgm:prSet/>
      <dgm:spPr/>
      <dgm:t>
        <a:bodyPr/>
        <a:lstStyle/>
        <a:p>
          <a:endParaRPr lang="en-US"/>
        </a:p>
      </dgm:t>
    </dgm:pt>
    <dgm:pt modelId="{75F10537-C9F9-4AD4-97DE-6DDA15B02336}" type="pres">
      <dgm:prSet presAssocID="{F765BDE5-FE5E-4320-8E67-B7D26EEDB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F6D45-03D2-467A-8F9F-A28F3828E706}" type="pres">
      <dgm:prSet presAssocID="{3823A066-3EC8-40A4-8360-7D6C2719F597}" presName="composite" presStyleCnt="0"/>
      <dgm:spPr/>
      <dgm:t>
        <a:bodyPr/>
        <a:lstStyle/>
        <a:p>
          <a:endParaRPr lang="en-US"/>
        </a:p>
      </dgm:t>
    </dgm:pt>
    <dgm:pt modelId="{1794CDD2-EA4C-4FA0-90A5-8A4659B20C90}" type="pres">
      <dgm:prSet presAssocID="{3823A066-3EC8-40A4-8360-7D6C2719F59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C8BAA-A0F6-4E9F-AF53-21BE7974C3C0}" type="pres">
      <dgm:prSet presAssocID="{3823A066-3EC8-40A4-8360-7D6C2719F59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A61EA-2906-4EC7-AA66-BFCEFF97C4F9}" type="presOf" srcId="{F60E5B43-264C-4722-BA3A-7144D6D605B4}" destId="{122C8BAA-A0F6-4E9F-AF53-21BE7974C3C0}" srcOrd="0" destOrd="6" presId="urn:microsoft.com/office/officeart/2005/8/layout/hList1"/>
    <dgm:cxn modelId="{58410902-75D0-4EDD-8F74-5108DAFBCE58}" srcId="{F765BDE5-FE5E-4320-8E67-B7D26EEDBBE3}" destId="{3823A066-3EC8-40A4-8360-7D6C2719F597}" srcOrd="0" destOrd="0" parTransId="{FEBA26BA-28E4-4DE9-99A9-2469B215114F}" sibTransId="{04A29DF7-1DC7-4E70-B88A-8203516F6AFA}"/>
    <dgm:cxn modelId="{650E6CE6-96CD-4500-BCB6-B1F4F9211366}" type="presOf" srcId="{F765BDE5-FE5E-4320-8E67-B7D26EEDBBE3}" destId="{75F10537-C9F9-4AD4-97DE-6DDA15B02336}" srcOrd="0" destOrd="0" presId="urn:microsoft.com/office/officeart/2005/8/layout/hList1"/>
    <dgm:cxn modelId="{C122883B-1B1B-4C8C-9C0C-3EF44D9953A8}" srcId="{3823A066-3EC8-40A4-8360-7D6C2719F597}" destId="{F60E5B43-264C-4722-BA3A-7144D6D605B4}" srcOrd="6" destOrd="0" parTransId="{E3DC7453-3811-44E5-BA67-A4B680AF0F6C}" sibTransId="{1525A1D2-1D0F-45CC-8150-636B1EBD6272}"/>
    <dgm:cxn modelId="{A4BCD4C4-FEAE-43CB-B6CA-C4E4E8B6C7D9}" srcId="{3823A066-3EC8-40A4-8360-7D6C2719F597}" destId="{7B8AFA10-B997-4C92-85C8-8FB7A029302E}" srcOrd="7" destOrd="0" parTransId="{06AF480A-FC12-4996-9A33-E2E989BACC8F}" sibTransId="{5B6FE0DB-A205-404A-87E7-B11F6B271310}"/>
    <dgm:cxn modelId="{29127205-9104-4054-B400-F752572FDF0F}" type="presOf" srcId="{BC106349-A404-4099-AC64-DCB5401DA229}" destId="{122C8BAA-A0F6-4E9F-AF53-21BE7974C3C0}" srcOrd="0" destOrd="8" presId="urn:microsoft.com/office/officeart/2005/8/layout/hList1"/>
    <dgm:cxn modelId="{1F76C712-F83C-498E-A201-0D2AD45C6074}" srcId="{3823A066-3EC8-40A4-8360-7D6C2719F597}" destId="{AA52C647-FAD9-497C-8256-243F62248DAC}" srcOrd="3" destOrd="0" parTransId="{029C3BC7-FD20-42F4-8659-6F7185CB0A84}" sibTransId="{10A4D2C7-B4A0-4D4F-9CA5-13E81D5DC3DF}"/>
    <dgm:cxn modelId="{0EC8B404-F18E-4CB9-BD85-78B89CD1645D}" srcId="{3823A066-3EC8-40A4-8360-7D6C2719F597}" destId="{1EBCDB6F-C957-4B25-A617-A40AA4EF4942}" srcOrd="0" destOrd="0" parTransId="{CB865C71-E08E-4D58-8B0C-461E9D4D327C}" sibTransId="{B604C5AD-5E16-4D7F-8983-CEC7896386CD}"/>
    <dgm:cxn modelId="{94B50040-3277-4F0C-856B-0F2019258B7B}" type="presOf" srcId="{54E027D0-7716-4077-98F8-CB094956FAD2}" destId="{122C8BAA-A0F6-4E9F-AF53-21BE7974C3C0}" srcOrd="0" destOrd="4" presId="urn:microsoft.com/office/officeart/2005/8/layout/hList1"/>
    <dgm:cxn modelId="{EC4A2A15-091A-49DE-A10D-3867605CE541}" type="presOf" srcId="{1EBCDB6F-C957-4B25-A617-A40AA4EF4942}" destId="{122C8BAA-A0F6-4E9F-AF53-21BE7974C3C0}" srcOrd="0" destOrd="0" presId="urn:microsoft.com/office/officeart/2005/8/layout/hList1"/>
    <dgm:cxn modelId="{00C9DDA0-A69C-4AD9-9FBB-3D093D721B0F}" srcId="{3823A066-3EC8-40A4-8360-7D6C2719F597}" destId="{C4836856-2968-42EA-8324-FC7E2BD16A53}" srcOrd="5" destOrd="0" parTransId="{10C7F8A9-4B33-4A9C-B9B8-B0D2B778EC18}" sibTransId="{EFBA6F47-80E4-48D2-9461-505EA9D9BD40}"/>
    <dgm:cxn modelId="{9E827F23-DD2F-464F-BFD5-C0BA013252EC}" type="presOf" srcId="{B3141C7C-7AF6-4679-AECE-82FEEED756CB}" destId="{122C8BAA-A0F6-4E9F-AF53-21BE7974C3C0}" srcOrd="0" destOrd="2" presId="urn:microsoft.com/office/officeart/2005/8/layout/hList1"/>
    <dgm:cxn modelId="{5F896DE8-6494-4A9A-B8D0-89DB4D6CBEA0}" type="presOf" srcId="{AA52C647-FAD9-497C-8256-243F62248DAC}" destId="{122C8BAA-A0F6-4E9F-AF53-21BE7974C3C0}" srcOrd="0" destOrd="3" presId="urn:microsoft.com/office/officeart/2005/8/layout/hList1"/>
    <dgm:cxn modelId="{6C5D56E8-2B6C-47B8-9710-DFDFD2A8F76F}" type="presOf" srcId="{C4836856-2968-42EA-8324-FC7E2BD16A53}" destId="{122C8BAA-A0F6-4E9F-AF53-21BE7974C3C0}" srcOrd="0" destOrd="5" presId="urn:microsoft.com/office/officeart/2005/8/layout/hList1"/>
    <dgm:cxn modelId="{1EFD007A-851D-4CA1-8EC2-CFB376E71D54}" srcId="{3823A066-3EC8-40A4-8360-7D6C2719F597}" destId="{54E027D0-7716-4077-98F8-CB094956FAD2}" srcOrd="4" destOrd="0" parTransId="{5F04438C-CAE0-406A-AFB9-7B5AA6DB51A5}" sibTransId="{5CB3C778-F140-4F3E-9CED-B5B9F339CB4B}"/>
    <dgm:cxn modelId="{9668CB4D-12C2-4DED-BB4E-EDA24DF5079F}" type="presOf" srcId="{3823A066-3EC8-40A4-8360-7D6C2719F597}" destId="{1794CDD2-EA4C-4FA0-90A5-8A4659B20C90}" srcOrd="0" destOrd="0" presId="urn:microsoft.com/office/officeart/2005/8/layout/hList1"/>
    <dgm:cxn modelId="{B70D213A-1EA5-4C57-B974-76B8AA4CD5F0}" type="presOf" srcId="{E6E442C5-77C5-4AC5-8A30-37C0A0096377}" destId="{122C8BAA-A0F6-4E9F-AF53-21BE7974C3C0}" srcOrd="0" destOrd="1" presId="urn:microsoft.com/office/officeart/2005/8/layout/hList1"/>
    <dgm:cxn modelId="{F4CBE712-A9FB-495D-B6E4-A8EC340F65B2}" srcId="{3823A066-3EC8-40A4-8360-7D6C2719F597}" destId="{E6E442C5-77C5-4AC5-8A30-37C0A0096377}" srcOrd="1" destOrd="0" parTransId="{F295A27F-93DA-4EF1-B953-9401A6292597}" sibTransId="{110E346D-8DF2-4F67-A626-6FFCF6CA847B}"/>
    <dgm:cxn modelId="{63141B91-2600-4D98-AF3A-DC5285C98DEE}" srcId="{3823A066-3EC8-40A4-8360-7D6C2719F597}" destId="{BC106349-A404-4099-AC64-DCB5401DA229}" srcOrd="8" destOrd="0" parTransId="{E33B7A32-0EA6-4D69-9D3F-D810FBBA8FAD}" sibTransId="{87C74D2E-AEF5-4409-8767-B2CB3BF81705}"/>
    <dgm:cxn modelId="{BA84542D-B8A0-4EBA-BF7D-B18D553C00F0}" type="presOf" srcId="{7B8AFA10-B997-4C92-85C8-8FB7A029302E}" destId="{122C8BAA-A0F6-4E9F-AF53-21BE7974C3C0}" srcOrd="0" destOrd="7" presId="urn:microsoft.com/office/officeart/2005/8/layout/hList1"/>
    <dgm:cxn modelId="{BDC5237D-B372-4AAA-A19F-F6E0CDA3A138}" srcId="{3823A066-3EC8-40A4-8360-7D6C2719F597}" destId="{B3141C7C-7AF6-4679-AECE-82FEEED756CB}" srcOrd="2" destOrd="0" parTransId="{0DB3D2CB-4939-4FD2-8AA6-16C8FC4DCCDD}" sibTransId="{79CB1AF0-BE51-41BD-91B8-F97E6F770BC4}"/>
    <dgm:cxn modelId="{1A176295-6CB2-407D-85B9-DB678FF2BB4A}" type="presParOf" srcId="{75F10537-C9F9-4AD4-97DE-6DDA15B02336}" destId="{F8BF6D45-03D2-467A-8F9F-A28F3828E706}" srcOrd="0" destOrd="0" presId="urn:microsoft.com/office/officeart/2005/8/layout/hList1"/>
    <dgm:cxn modelId="{3B2A1818-5BDF-4017-9E9F-A8C75D3813F4}" type="presParOf" srcId="{F8BF6D45-03D2-467A-8F9F-A28F3828E706}" destId="{1794CDD2-EA4C-4FA0-90A5-8A4659B20C90}" srcOrd="0" destOrd="0" presId="urn:microsoft.com/office/officeart/2005/8/layout/hList1"/>
    <dgm:cxn modelId="{F8C0B1FB-C333-45A3-87BD-70EE9B4A9E24}" type="presParOf" srcId="{F8BF6D45-03D2-467A-8F9F-A28F3828E706}" destId="{122C8BAA-A0F6-4E9F-AF53-21BE7974C3C0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46A53E-D198-498A-A7C0-D83A3C6BF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 userDrawn="1"/>
        </p:nvSpPr>
        <p:spPr bwMode="auto">
          <a:xfrm>
            <a:off x="0" y="2286000"/>
            <a:ext cx="152400" cy="4267200"/>
          </a:xfrm>
          <a:prstGeom prst="rect">
            <a:avLst/>
          </a:prstGeom>
          <a:solidFill>
            <a:srgbClr val="ABAB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4000" cy="40386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5" descr="Trianz_V_3D_Col and White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8"/>
          <p:cNvGrpSpPr>
            <a:grpSpLocks/>
          </p:cNvGrpSpPr>
          <p:nvPr userDrawn="1"/>
        </p:nvGrpSpPr>
        <p:grpSpPr bwMode="auto">
          <a:xfrm>
            <a:off x="2674938" y="6477000"/>
            <a:ext cx="3878262" cy="246063"/>
            <a:chOff x="2598553" y="6535579"/>
            <a:chExt cx="3878447" cy="246221"/>
          </a:xfrm>
        </p:grpSpPr>
        <p:cxnSp>
          <p:nvCxnSpPr>
            <p:cNvPr id="9" name="Straight Connector 8"/>
            <p:cNvCxnSpPr/>
            <p:nvPr userDrawn="1"/>
          </p:nvCxnSpPr>
          <p:spPr>
            <a:xfrm rot="5400000">
              <a:off x="3666153" y="6655512"/>
              <a:ext cx="15249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5112434" y="6696814"/>
              <a:ext cx="15249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 userDrawn="1"/>
          </p:nvSpPr>
          <p:spPr>
            <a:xfrm>
              <a:off x="2598553" y="6535579"/>
              <a:ext cx="1023986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/>
                <a:t>CONSULTING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970218" y="6535579"/>
              <a:ext cx="979534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/>
                <a:t>IT SERVICES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5341884" y="6535579"/>
              <a:ext cx="1135116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/>
                <a:t>BPO SERVICES</a:t>
              </a:r>
            </a:p>
          </p:txBody>
        </p:sp>
      </p:grpSp>
      <p:sp>
        <p:nvSpPr>
          <p:cNvPr id="14" name="Rectangle 41"/>
          <p:cNvSpPr>
            <a:spLocks noChangeArrowheads="1"/>
          </p:cNvSpPr>
          <p:nvPr userDrawn="1"/>
        </p:nvSpPr>
        <p:spPr bwMode="auto">
          <a:xfrm>
            <a:off x="0" y="6400800"/>
            <a:ext cx="152400" cy="457200"/>
          </a:xfrm>
          <a:prstGeom prst="rect">
            <a:avLst/>
          </a:prstGeom>
          <a:solidFill>
            <a:srgbClr val="F4D72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81000" y="2993465"/>
            <a:ext cx="7937500" cy="9779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94200"/>
            <a:ext cx="7924800" cy="48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70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70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777240"/>
            <a:ext cx="9144000" cy="59436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 anchor="ctr"/>
          <a:lstStyle/>
          <a:p>
            <a:endParaRPr lang="en-US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609600"/>
          </a:xfrm>
        </p:spPr>
        <p:txBody>
          <a:bodyPr anchor="ctr"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>
              <a:defRPr sz="14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44450" y="6391275"/>
            <a:ext cx="9144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7" descr="Trianz Vertical 3D_Col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459538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16"/>
          <p:cNvGrpSpPr>
            <a:grpSpLocks/>
          </p:cNvGrpSpPr>
          <p:nvPr userDrawn="1"/>
        </p:nvGrpSpPr>
        <p:grpSpPr bwMode="auto">
          <a:xfrm>
            <a:off x="0" y="0"/>
            <a:ext cx="152400" cy="6858000"/>
            <a:chOff x="0" y="0"/>
            <a:chExt cx="152400" cy="6858000"/>
          </a:xfrm>
        </p:grpSpPr>
        <p:sp>
          <p:nvSpPr>
            <p:cNvPr id="14" name="Rectangle 39"/>
            <p:cNvSpPr>
              <a:spLocks noChangeArrowheads="1"/>
            </p:cNvSpPr>
            <p:nvPr userDrawn="1"/>
          </p:nvSpPr>
          <p:spPr bwMode="auto">
            <a:xfrm>
              <a:off x="0" y="0"/>
              <a:ext cx="152400" cy="2286000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0"/>
            <p:cNvSpPr>
              <a:spLocks noChangeArrowheads="1"/>
            </p:cNvSpPr>
            <p:nvPr userDrawn="1"/>
          </p:nvSpPr>
          <p:spPr bwMode="auto">
            <a:xfrm>
              <a:off x="0" y="2286000"/>
              <a:ext cx="152400" cy="4267200"/>
            </a:xfrm>
            <a:prstGeom prst="rect">
              <a:avLst/>
            </a:prstGeom>
            <a:solidFill>
              <a:srgbClr val="ABAB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41"/>
            <p:cNvSpPr>
              <a:spLocks noChangeArrowheads="1"/>
            </p:cNvSpPr>
            <p:nvPr userDrawn="1"/>
          </p:nvSpPr>
          <p:spPr bwMode="auto">
            <a:xfrm>
              <a:off x="0" y="6400800"/>
              <a:ext cx="152400" cy="457200"/>
            </a:xfrm>
            <a:prstGeom prst="rect">
              <a:avLst/>
            </a:prstGeom>
            <a:solidFill>
              <a:srgbClr val="F4D72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45"/>
          <p:cNvSpPr>
            <a:spLocks noChangeShapeType="1"/>
          </p:cNvSpPr>
          <p:nvPr userDrawn="1"/>
        </p:nvSpPr>
        <p:spPr bwMode="auto">
          <a:xfrm>
            <a:off x="228600" y="152400"/>
            <a:ext cx="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229600" y="6505575"/>
            <a:ext cx="3556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23E3E329-8955-4AC6-9651-1953110101A5}" type="slidenum">
              <a:rPr lang="en-US" sz="11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33800" y="6505575"/>
            <a:ext cx="136366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Trianz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9" r:id="rId2"/>
    <p:sldLayoutId id="2147483890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 3" pitchFamily="18" charset="2"/>
        <a:buChar char="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6666FF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7.png"/><Relationship Id="rId19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anka.wordpress.com/" TargetMode="External"/><Relationship Id="rId2" Type="http://schemas.openxmlformats.org/officeDocument/2006/relationships/hyperlink" Target="http://www.trianz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81000" y="2362200"/>
            <a:ext cx="7937500" cy="160972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How to enrich </a:t>
            </a:r>
            <a:r>
              <a:rPr lang="en-US" dirty="0" err="1" smtClean="0">
                <a:cs typeface="Arial" charset="0"/>
              </a:rPr>
              <a:t>OBIEE</a:t>
            </a:r>
            <a:r>
              <a:rPr lang="en-US" dirty="0" smtClean="0">
                <a:cs typeface="Arial" charset="0"/>
              </a:rPr>
              <a:t> UI using Custom Java Scripting</a:t>
            </a:r>
          </a:p>
        </p:txBody>
      </p:sp>
      <p:sp>
        <p:nvSpPr>
          <p:cNvPr id="1024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94200"/>
            <a:ext cx="7924800" cy="863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Arial" charset="0"/>
              </a:rPr>
              <a:t>Sunil S. Ranka</a:t>
            </a:r>
          </a:p>
          <a:p>
            <a:pPr eaLnBrk="1" hangingPunct="1"/>
            <a:r>
              <a:rPr lang="en-US" sz="2000" dirty="0" err="1" smtClean="0">
                <a:cs typeface="Arial" charset="0"/>
              </a:rPr>
              <a:t>OBIEE</a:t>
            </a:r>
            <a:r>
              <a:rPr lang="en-US" sz="2000" dirty="0" smtClean="0">
                <a:cs typeface="Arial" charset="0"/>
              </a:rPr>
              <a:t> Solution Architect</a:t>
            </a:r>
          </a:p>
        </p:txBody>
      </p:sp>
      <p:sp>
        <p:nvSpPr>
          <p:cNvPr id="10244" name="Rectangle 6" descr="j0401728"/>
          <p:cNvSpPr>
            <a:spLocks noChangeArrowheads="1"/>
          </p:cNvSpPr>
          <p:nvPr/>
        </p:nvSpPr>
        <p:spPr bwMode="auto">
          <a:xfrm>
            <a:off x="6705600" y="990600"/>
            <a:ext cx="2057400" cy="129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7" descr="j0399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86200"/>
            <a:ext cx="20574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249863"/>
            <a:ext cx="38830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Unified Business Intelligence Infrastructure</a:t>
            </a:r>
            <a:endParaRPr lang="en-US" dirty="0" smtClean="0"/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533400" y="228600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Oracle BI Suite Enterprise Edition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7" name="Group 3"/>
          <p:cNvGrpSpPr>
            <a:grpSpLocks/>
          </p:cNvGrpSpPr>
          <p:nvPr/>
        </p:nvGrpSpPr>
        <p:grpSpPr bwMode="auto">
          <a:xfrm>
            <a:off x="2686050" y="1524000"/>
            <a:ext cx="1169988" cy="1412875"/>
            <a:chOff x="1693" y="962"/>
            <a:chExt cx="737" cy="890"/>
          </a:xfrm>
          <a:solidFill>
            <a:srgbClr val="FF0000"/>
          </a:solidFill>
        </p:grpSpPr>
        <p:sp>
          <p:nvSpPr>
            <p:cNvPr id="68" name="AutoShape 4"/>
            <p:cNvSpPr>
              <a:spLocks noChangeArrowheads="1"/>
            </p:cNvSpPr>
            <p:nvPr/>
          </p:nvSpPr>
          <p:spPr bwMode="blackWhite">
            <a:xfrm>
              <a:off x="1693" y="962"/>
              <a:ext cx="737" cy="890"/>
            </a:xfrm>
            <a:prstGeom prst="roundRect">
              <a:avLst>
                <a:gd name="adj" fmla="val 16667"/>
              </a:avLst>
            </a:prstGeom>
            <a:grpFill/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Ad-hoc 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 b="1">
                  <a:solidFill>
                    <a:schemeClr val="bg1"/>
                  </a:solidFill>
                </a:rPr>
                <a:t>Analysis</a:t>
              </a:r>
            </a:p>
          </p:txBody>
        </p:sp>
        <p:pic>
          <p:nvPicPr>
            <p:cNvPr id="69" name="Picture 5" descr="StackBar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4" y="1340"/>
              <a:ext cx="585" cy="408"/>
            </a:xfrm>
            <a:prstGeom prst="rect">
              <a:avLst/>
            </a:prstGeom>
            <a:grpFill/>
            <a:ln w="9525">
              <a:solidFill>
                <a:srgbClr val="777777"/>
              </a:solidFill>
              <a:miter lim="800000"/>
              <a:headEnd/>
              <a:tailEnd/>
            </a:ln>
          </p:spPr>
        </p:pic>
      </p:grpSp>
      <p:grpSp>
        <p:nvGrpSpPr>
          <p:cNvPr id="72" name="Group 6"/>
          <p:cNvGrpSpPr>
            <a:grpSpLocks/>
          </p:cNvGrpSpPr>
          <p:nvPr/>
        </p:nvGrpSpPr>
        <p:grpSpPr bwMode="auto">
          <a:xfrm>
            <a:off x="3886200" y="1524000"/>
            <a:ext cx="1171575" cy="1412875"/>
            <a:chOff x="2836" y="962"/>
            <a:chExt cx="738" cy="890"/>
          </a:xfrm>
          <a:solidFill>
            <a:srgbClr val="FF0000"/>
          </a:solidFill>
        </p:grpSpPr>
        <p:sp>
          <p:nvSpPr>
            <p:cNvPr id="73" name="AutoShape 7"/>
            <p:cNvSpPr>
              <a:spLocks noChangeArrowheads="1"/>
            </p:cNvSpPr>
            <p:nvPr/>
          </p:nvSpPr>
          <p:spPr bwMode="blackWhite">
            <a:xfrm>
              <a:off x="2836" y="962"/>
              <a:ext cx="738" cy="890"/>
            </a:xfrm>
            <a:prstGeom prst="roundRect">
              <a:avLst>
                <a:gd name="adj" fmla="val 16667"/>
              </a:avLst>
            </a:prstGeom>
            <a:grpFill/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Proactive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Detection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and Alerts</a:t>
              </a:r>
            </a:p>
          </p:txBody>
        </p:sp>
        <p:pic>
          <p:nvPicPr>
            <p:cNvPr id="7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0" y="1364"/>
              <a:ext cx="586" cy="385"/>
            </a:xfrm>
            <a:prstGeom prst="rect">
              <a:avLst/>
            </a:prstGeom>
            <a:grpFill/>
            <a:ln w="9525">
              <a:solidFill>
                <a:srgbClr val="777777"/>
              </a:solidFill>
              <a:miter lim="800000"/>
              <a:headEnd/>
              <a:tailEnd/>
            </a:ln>
          </p:spPr>
        </p:pic>
      </p:grpSp>
      <p:grpSp>
        <p:nvGrpSpPr>
          <p:cNvPr id="75" name="Group 9"/>
          <p:cNvGrpSpPr>
            <a:grpSpLocks/>
          </p:cNvGrpSpPr>
          <p:nvPr/>
        </p:nvGrpSpPr>
        <p:grpSpPr bwMode="auto">
          <a:xfrm>
            <a:off x="6289675" y="1525588"/>
            <a:ext cx="1169988" cy="1411287"/>
            <a:chOff x="3963" y="960"/>
            <a:chExt cx="737" cy="889"/>
          </a:xfrm>
          <a:solidFill>
            <a:srgbClr val="FF0000"/>
          </a:solidFill>
        </p:grpSpPr>
        <p:sp>
          <p:nvSpPr>
            <p:cNvPr id="76" name="AutoShape 10"/>
            <p:cNvSpPr>
              <a:spLocks noChangeArrowheads="1"/>
            </p:cNvSpPr>
            <p:nvPr/>
          </p:nvSpPr>
          <p:spPr bwMode="blackWhite">
            <a:xfrm>
              <a:off x="3963" y="960"/>
              <a:ext cx="737" cy="889"/>
            </a:xfrm>
            <a:prstGeom prst="roundRect">
              <a:avLst>
                <a:gd name="adj" fmla="val 16667"/>
              </a:avLst>
            </a:prstGeom>
            <a:grpFill/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MS Office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Plug-in</a:t>
              </a: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77" name="Object 11"/>
            <p:cNvGraphicFramePr>
              <a:graphicFrameLocks noChangeAspect="1"/>
            </p:cNvGraphicFramePr>
            <p:nvPr/>
          </p:nvGraphicFramePr>
          <p:xfrm>
            <a:off x="4066" y="1433"/>
            <a:ext cx="530" cy="209"/>
          </p:xfrm>
          <a:graphic>
            <a:graphicData uri="http://schemas.openxmlformats.org/presentationml/2006/ole">
              <p:oleObj spid="_x0000_s30730" name="Paint Shop Pro Image" r:id="rId6" imgW="1326829" imgH="605206" progId="">
                <p:embed/>
              </p:oleObj>
            </a:graphicData>
          </a:graphic>
        </p:graphicFrame>
      </p:grpSp>
      <p:grpSp>
        <p:nvGrpSpPr>
          <p:cNvPr id="78" name="Group 12"/>
          <p:cNvGrpSpPr>
            <a:grpSpLocks/>
          </p:cNvGrpSpPr>
          <p:nvPr/>
        </p:nvGrpSpPr>
        <p:grpSpPr bwMode="auto">
          <a:xfrm>
            <a:off x="1485900" y="1524000"/>
            <a:ext cx="1169988" cy="1412875"/>
            <a:chOff x="936" y="962"/>
            <a:chExt cx="737" cy="890"/>
          </a:xfrm>
        </p:grpSpPr>
        <p:sp>
          <p:nvSpPr>
            <p:cNvPr id="79" name="AutoShape 13"/>
            <p:cNvSpPr>
              <a:spLocks noChangeArrowheads="1"/>
            </p:cNvSpPr>
            <p:nvPr/>
          </p:nvSpPr>
          <p:spPr bwMode="blackWhite">
            <a:xfrm>
              <a:off x="936" y="962"/>
              <a:ext cx="737" cy="89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Reporting &amp;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Publishing</a:t>
              </a: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pic>
          <p:nvPicPr>
            <p:cNvPr id="80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1340"/>
              <a:ext cx="585" cy="40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" name="Group 15"/>
          <p:cNvGrpSpPr>
            <a:grpSpLocks/>
          </p:cNvGrpSpPr>
          <p:nvPr/>
        </p:nvGrpSpPr>
        <p:grpSpPr bwMode="auto">
          <a:xfrm>
            <a:off x="284163" y="1524000"/>
            <a:ext cx="1171575" cy="1412875"/>
            <a:chOff x="566" y="962"/>
            <a:chExt cx="738" cy="890"/>
          </a:xfrm>
        </p:grpSpPr>
        <p:sp>
          <p:nvSpPr>
            <p:cNvPr id="82" name="AutoShape 16"/>
            <p:cNvSpPr>
              <a:spLocks noChangeArrowheads="1"/>
            </p:cNvSpPr>
            <p:nvPr/>
          </p:nvSpPr>
          <p:spPr bwMode="blackWhite">
            <a:xfrm>
              <a:off x="566" y="962"/>
              <a:ext cx="738" cy="89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Interactive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Dashboards</a:t>
              </a:r>
            </a:p>
          </p:txBody>
        </p:sp>
        <p:pic>
          <p:nvPicPr>
            <p:cNvPr id="8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6" y="1340"/>
              <a:ext cx="585" cy="408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</p:pic>
      </p:grpSp>
      <p:grpSp>
        <p:nvGrpSpPr>
          <p:cNvPr id="84" name="Group 18"/>
          <p:cNvGrpSpPr>
            <a:grpSpLocks/>
          </p:cNvGrpSpPr>
          <p:nvPr/>
        </p:nvGrpSpPr>
        <p:grpSpPr bwMode="auto">
          <a:xfrm>
            <a:off x="5087938" y="1524000"/>
            <a:ext cx="1171575" cy="1412875"/>
            <a:chOff x="3206" y="962"/>
            <a:chExt cx="738" cy="890"/>
          </a:xfrm>
          <a:solidFill>
            <a:srgbClr val="FF0000"/>
          </a:solidFill>
        </p:grpSpPr>
        <p:sp>
          <p:nvSpPr>
            <p:cNvPr id="85" name="AutoShape 19"/>
            <p:cNvSpPr>
              <a:spLocks noChangeArrowheads="1"/>
            </p:cNvSpPr>
            <p:nvPr/>
          </p:nvSpPr>
          <p:spPr bwMode="blackWhite">
            <a:xfrm>
              <a:off x="3206" y="962"/>
              <a:ext cx="738" cy="890"/>
            </a:xfrm>
            <a:prstGeom prst="roundRect">
              <a:avLst>
                <a:gd name="adj" fmla="val 16667"/>
              </a:avLst>
            </a:prstGeom>
            <a:grpFill/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Disconnected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Analytics</a:t>
              </a:r>
            </a:p>
          </p:txBody>
        </p:sp>
        <p:pic>
          <p:nvPicPr>
            <p:cNvPr id="86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3" y="1340"/>
              <a:ext cx="585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AutoShape 21"/>
          <p:cNvSpPr>
            <a:spLocks noChangeArrowheads="1"/>
          </p:cNvSpPr>
          <p:nvPr/>
        </p:nvSpPr>
        <p:spPr bwMode="auto">
          <a:xfrm>
            <a:off x="284163" y="2984500"/>
            <a:ext cx="8421687" cy="14430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endParaRPr lang="en-US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374650" y="3606800"/>
            <a:ext cx="12461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Oracle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BI Server</a:t>
            </a:r>
          </a:p>
        </p:txBody>
      </p:sp>
      <p:grpSp>
        <p:nvGrpSpPr>
          <p:cNvPr id="89" name="Group 23"/>
          <p:cNvGrpSpPr>
            <a:grpSpLocks/>
          </p:cNvGrpSpPr>
          <p:nvPr/>
        </p:nvGrpSpPr>
        <p:grpSpPr bwMode="auto">
          <a:xfrm>
            <a:off x="284163" y="4511675"/>
            <a:ext cx="8421687" cy="1276350"/>
            <a:chOff x="179" y="2844"/>
            <a:chExt cx="5305" cy="804"/>
          </a:xfrm>
        </p:grpSpPr>
        <p:sp>
          <p:nvSpPr>
            <p:cNvPr id="90" name="AutoShape 24"/>
            <p:cNvSpPr>
              <a:spLocks noChangeArrowheads="1"/>
            </p:cNvSpPr>
            <p:nvPr/>
          </p:nvSpPr>
          <p:spPr bwMode="auto">
            <a:xfrm>
              <a:off x="179" y="2844"/>
              <a:ext cx="5305" cy="8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" name="Group 25"/>
            <p:cNvGrpSpPr>
              <a:grpSpLocks/>
            </p:cNvGrpSpPr>
            <p:nvPr/>
          </p:nvGrpSpPr>
          <p:grpSpPr bwMode="auto">
            <a:xfrm>
              <a:off x="426" y="2892"/>
              <a:ext cx="774" cy="552"/>
              <a:chOff x="179" y="2892"/>
              <a:chExt cx="774" cy="552"/>
            </a:xfrm>
          </p:grpSpPr>
          <p:grpSp>
            <p:nvGrpSpPr>
              <p:cNvPr id="120" name="Group 26"/>
              <p:cNvGrpSpPr>
                <a:grpSpLocks/>
              </p:cNvGrpSpPr>
              <p:nvPr/>
            </p:nvGrpSpPr>
            <p:grpSpPr bwMode="auto">
              <a:xfrm>
                <a:off x="290" y="2892"/>
                <a:ext cx="552" cy="313"/>
                <a:chOff x="267" y="3569"/>
                <a:chExt cx="710" cy="542"/>
              </a:xfrm>
            </p:grpSpPr>
            <p:pic>
              <p:nvPicPr>
                <p:cNvPr id="122" name="Picture 27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22" y="3569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28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67" y="3569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Picture 29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35" y="3746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1" name="Rectangle 30"/>
              <p:cNvSpPr>
                <a:spLocks noChangeArrowheads="1"/>
              </p:cNvSpPr>
              <p:nvPr/>
            </p:nvSpPr>
            <p:spPr bwMode="auto">
              <a:xfrm>
                <a:off x="179" y="3260"/>
                <a:ext cx="77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OLTP &amp; ODS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Systems</a:t>
                </a:r>
              </a:p>
            </p:txBody>
          </p:sp>
        </p:grpSp>
        <p:grpSp>
          <p:nvGrpSpPr>
            <p:cNvPr id="92" name="Group 31"/>
            <p:cNvGrpSpPr>
              <a:grpSpLocks/>
            </p:cNvGrpSpPr>
            <p:nvPr/>
          </p:nvGrpSpPr>
          <p:grpSpPr bwMode="auto">
            <a:xfrm>
              <a:off x="1483" y="2898"/>
              <a:ext cx="867" cy="546"/>
              <a:chOff x="1294" y="2898"/>
              <a:chExt cx="867" cy="546"/>
            </a:xfrm>
          </p:grpSpPr>
          <p:grpSp>
            <p:nvGrpSpPr>
              <p:cNvPr id="109" name="Group 32"/>
              <p:cNvGrpSpPr>
                <a:grpSpLocks/>
              </p:cNvGrpSpPr>
              <p:nvPr/>
            </p:nvGrpSpPr>
            <p:grpSpPr bwMode="auto">
              <a:xfrm>
                <a:off x="1481" y="2898"/>
                <a:ext cx="543" cy="275"/>
                <a:chOff x="1995" y="3502"/>
                <a:chExt cx="808" cy="547"/>
              </a:xfrm>
            </p:grpSpPr>
            <p:grpSp>
              <p:nvGrpSpPr>
                <p:cNvPr id="111" name="Group 33"/>
                <p:cNvGrpSpPr>
                  <a:grpSpLocks/>
                </p:cNvGrpSpPr>
                <p:nvPr/>
              </p:nvGrpSpPr>
              <p:grpSpPr bwMode="auto">
                <a:xfrm>
                  <a:off x="2412" y="3502"/>
                  <a:ext cx="391" cy="409"/>
                  <a:chOff x="1995" y="3508"/>
                  <a:chExt cx="391" cy="409"/>
                </a:xfrm>
              </p:grpSpPr>
              <p:graphicFrame>
                <p:nvGraphicFramePr>
                  <p:cNvPr id="118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1995" y="3508"/>
                  <a:ext cx="391" cy="409"/>
                </p:xfrm>
                <a:graphic>
                  <a:graphicData uri="http://schemas.openxmlformats.org/presentationml/2006/ole">
                    <p:oleObj spid="_x0000_s30731" name="Photo Editor Photo" r:id="rId11" imgW="952633" imgH="1448002" progId="">
                      <p:embed/>
                    </p:oleObj>
                  </a:graphicData>
                </a:graphic>
              </p:graphicFrame>
              <p:graphicFrame>
                <p:nvGraphicFramePr>
                  <p:cNvPr id="119" name="Object 35"/>
                  <p:cNvGraphicFramePr>
                    <a:graphicFrameLocks noChangeAspect="1"/>
                  </p:cNvGraphicFramePr>
                  <p:nvPr/>
                </p:nvGraphicFramePr>
                <p:xfrm>
                  <a:off x="2038" y="3548"/>
                  <a:ext cx="306" cy="326"/>
                </p:xfrm>
                <a:graphic>
                  <a:graphicData uri="http://schemas.openxmlformats.org/presentationml/2006/ole">
                    <p:oleObj spid="_x0000_s30732" name="Photo Editor Photo" r:id="rId12" imgW="1038370" imgH="1104762" progId="">
                      <p:embed/>
                    </p:oleObj>
                  </a:graphicData>
                </a:graphic>
              </p:graphicFrame>
            </p:grpSp>
            <p:grpSp>
              <p:nvGrpSpPr>
                <p:cNvPr id="112" name="Group 36"/>
                <p:cNvGrpSpPr>
                  <a:grpSpLocks/>
                </p:cNvGrpSpPr>
                <p:nvPr/>
              </p:nvGrpSpPr>
              <p:grpSpPr bwMode="auto">
                <a:xfrm>
                  <a:off x="1995" y="3508"/>
                  <a:ext cx="391" cy="409"/>
                  <a:chOff x="1995" y="3508"/>
                  <a:chExt cx="391" cy="409"/>
                </a:xfrm>
              </p:grpSpPr>
              <p:graphicFrame>
                <p:nvGraphicFramePr>
                  <p:cNvPr id="116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1995" y="3508"/>
                  <a:ext cx="391" cy="409"/>
                </p:xfrm>
                <a:graphic>
                  <a:graphicData uri="http://schemas.openxmlformats.org/presentationml/2006/ole">
                    <p:oleObj spid="_x0000_s30733" name="Photo Editor Photo" r:id="rId13" imgW="952633" imgH="1448002" progId="">
                      <p:embed/>
                    </p:oleObj>
                  </a:graphicData>
                </a:graphic>
              </p:graphicFrame>
              <p:graphicFrame>
                <p:nvGraphicFramePr>
                  <p:cNvPr id="117" name="Object 38"/>
                  <p:cNvGraphicFramePr>
                    <a:graphicFrameLocks noChangeAspect="1"/>
                  </p:cNvGraphicFramePr>
                  <p:nvPr/>
                </p:nvGraphicFramePr>
                <p:xfrm>
                  <a:off x="2038" y="3548"/>
                  <a:ext cx="306" cy="326"/>
                </p:xfrm>
                <a:graphic>
                  <a:graphicData uri="http://schemas.openxmlformats.org/presentationml/2006/ole">
                    <p:oleObj spid="_x0000_s30734" name="Photo Editor Photo" r:id="rId14" imgW="1038370" imgH="1104762" progId="">
                      <p:embed/>
                    </p:oleObj>
                  </a:graphicData>
                </a:graphic>
              </p:graphicFrame>
            </p:grpSp>
            <p:grpSp>
              <p:nvGrpSpPr>
                <p:cNvPr id="113" name="Group 39"/>
                <p:cNvGrpSpPr>
                  <a:grpSpLocks/>
                </p:cNvGrpSpPr>
                <p:nvPr/>
              </p:nvGrpSpPr>
              <p:grpSpPr bwMode="auto">
                <a:xfrm>
                  <a:off x="2190" y="3640"/>
                  <a:ext cx="391" cy="409"/>
                  <a:chOff x="1995" y="3508"/>
                  <a:chExt cx="391" cy="409"/>
                </a:xfrm>
              </p:grpSpPr>
              <p:graphicFrame>
                <p:nvGraphicFramePr>
                  <p:cNvPr id="114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1995" y="3508"/>
                  <a:ext cx="391" cy="409"/>
                </p:xfrm>
                <a:graphic>
                  <a:graphicData uri="http://schemas.openxmlformats.org/presentationml/2006/ole">
                    <p:oleObj spid="_x0000_s30735" name="Photo Editor Photo" r:id="rId15" imgW="952633" imgH="1448002" progId="">
                      <p:embed/>
                    </p:oleObj>
                  </a:graphicData>
                </a:graphic>
              </p:graphicFrame>
              <p:graphicFrame>
                <p:nvGraphicFramePr>
                  <p:cNvPr id="115" name="Object 41"/>
                  <p:cNvGraphicFramePr>
                    <a:graphicFrameLocks noChangeAspect="1"/>
                  </p:cNvGraphicFramePr>
                  <p:nvPr/>
                </p:nvGraphicFramePr>
                <p:xfrm>
                  <a:off x="2038" y="3548"/>
                  <a:ext cx="306" cy="326"/>
                </p:xfrm>
                <a:graphic>
                  <a:graphicData uri="http://schemas.openxmlformats.org/presentationml/2006/ole">
                    <p:oleObj spid="_x0000_s30736" name="Photo Editor Photo" r:id="rId16" imgW="1038370" imgH="1104762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110" name="Rectangle 42"/>
              <p:cNvSpPr>
                <a:spLocks noChangeArrowheads="1"/>
              </p:cNvSpPr>
              <p:nvPr/>
            </p:nvSpPr>
            <p:spPr bwMode="auto">
              <a:xfrm>
                <a:off x="1294" y="3260"/>
                <a:ext cx="86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Data Warehouse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Data Mart</a:t>
                </a:r>
              </a:p>
            </p:txBody>
          </p:sp>
        </p:grpSp>
        <p:grpSp>
          <p:nvGrpSpPr>
            <p:cNvPr id="93" name="Group 43"/>
            <p:cNvGrpSpPr>
              <a:grpSpLocks/>
            </p:cNvGrpSpPr>
            <p:nvPr/>
          </p:nvGrpSpPr>
          <p:grpSpPr bwMode="auto">
            <a:xfrm>
              <a:off x="2633" y="2892"/>
              <a:ext cx="982" cy="644"/>
              <a:chOff x="2595" y="2892"/>
              <a:chExt cx="982" cy="644"/>
            </a:xfrm>
          </p:grpSpPr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2810" y="2892"/>
                <a:ext cx="552" cy="313"/>
                <a:chOff x="267" y="3569"/>
                <a:chExt cx="710" cy="542"/>
              </a:xfrm>
            </p:grpSpPr>
            <p:pic>
              <p:nvPicPr>
                <p:cNvPr id="106" name="Picture 45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22" y="3569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" name="Picture 46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67" y="3569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47" descr="manage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35" y="3746"/>
                  <a:ext cx="35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2595" y="3260"/>
                <a:ext cx="98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SAP, Oracle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PeopleSoft, Siebel,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Custom Apps</a:t>
                </a:r>
              </a:p>
            </p:txBody>
          </p:sp>
        </p:grpSp>
        <p:grpSp>
          <p:nvGrpSpPr>
            <p:cNvPr id="94" name="Group 49"/>
            <p:cNvGrpSpPr>
              <a:grpSpLocks/>
            </p:cNvGrpSpPr>
            <p:nvPr/>
          </p:nvGrpSpPr>
          <p:grpSpPr bwMode="auto">
            <a:xfrm>
              <a:off x="3898" y="2898"/>
              <a:ext cx="413" cy="638"/>
              <a:chOff x="3965" y="2898"/>
              <a:chExt cx="413" cy="638"/>
            </a:xfrm>
          </p:grpSpPr>
          <p:graphicFrame>
            <p:nvGraphicFramePr>
              <p:cNvPr id="102" name="Object 50"/>
              <p:cNvGraphicFramePr>
                <a:graphicFrameLocks noChangeAspect="1"/>
              </p:cNvGraphicFramePr>
              <p:nvPr/>
            </p:nvGraphicFramePr>
            <p:xfrm>
              <a:off x="3965" y="2898"/>
              <a:ext cx="413" cy="288"/>
            </p:xfrm>
            <a:graphic>
              <a:graphicData uri="http://schemas.openxmlformats.org/presentationml/2006/ole">
                <p:oleObj spid="_x0000_s30737" name="Photo Editor Photo" r:id="rId17" imgW="1638529" imgH="2114845" progId="">
                  <p:embed/>
                </p:oleObj>
              </a:graphicData>
            </a:graphic>
          </p:graphicFrame>
          <p:sp>
            <p:nvSpPr>
              <p:cNvPr id="103" name="Rectangle 51"/>
              <p:cNvSpPr>
                <a:spLocks noChangeArrowheads="1"/>
              </p:cNvSpPr>
              <p:nvPr/>
            </p:nvSpPr>
            <p:spPr bwMode="auto">
              <a:xfrm>
                <a:off x="4000" y="3260"/>
                <a:ext cx="365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Files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Excel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XML</a:t>
                </a:r>
              </a:p>
            </p:txBody>
          </p:sp>
        </p:grpSp>
        <p:grpSp>
          <p:nvGrpSpPr>
            <p:cNvPr id="95" name="Group 52"/>
            <p:cNvGrpSpPr>
              <a:grpSpLocks/>
            </p:cNvGrpSpPr>
            <p:nvPr/>
          </p:nvGrpSpPr>
          <p:grpSpPr bwMode="auto">
            <a:xfrm>
              <a:off x="4595" y="2896"/>
              <a:ext cx="542" cy="548"/>
              <a:chOff x="4797" y="2896"/>
              <a:chExt cx="542" cy="548"/>
            </a:xfrm>
          </p:grpSpPr>
          <p:grpSp>
            <p:nvGrpSpPr>
              <p:cNvPr id="96" name="Group 53"/>
              <p:cNvGrpSpPr>
                <a:grpSpLocks/>
              </p:cNvGrpSpPr>
              <p:nvPr/>
            </p:nvGrpSpPr>
            <p:grpSpPr bwMode="auto">
              <a:xfrm>
                <a:off x="4811" y="2896"/>
                <a:ext cx="516" cy="306"/>
                <a:chOff x="2490" y="1511"/>
                <a:chExt cx="864" cy="656"/>
              </a:xfrm>
            </p:grpSpPr>
            <p:pic>
              <p:nvPicPr>
                <p:cNvPr id="98" name="Picture 54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 t="56006"/>
                <a:stretch>
                  <a:fillRect/>
                </a:stretch>
              </p:blipFill>
              <p:spPr bwMode="auto">
                <a:xfrm>
                  <a:off x="2496" y="1874"/>
                  <a:ext cx="739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661" y="1805"/>
                  <a:ext cx="274" cy="14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Rectangle 56"/>
                <p:cNvSpPr>
                  <a:spLocks noChangeArrowheads="1"/>
                </p:cNvSpPr>
                <p:nvPr/>
              </p:nvSpPr>
              <p:spPr bwMode="auto">
                <a:xfrm>
                  <a:off x="2499" y="1825"/>
                  <a:ext cx="164" cy="1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01" name="Picture 57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2490" y="1511"/>
                  <a:ext cx="864" cy="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7" name="Rectangle 58"/>
              <p:cNvSpPr>
                <a:spLocks noChangeArrowheads="1"/>
              </p:cNvSpPr>
              <p:nvPr/>
            </p:nvSpPr>
            <p:spPr bwMode="auto">
              <a:xfrm>
                <a:off x="4797" y="3260"/>
                <a:ext cx="54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Business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sz="1200" b="1"/>
                  <a:t>Process</a:t>
                </a:r>
              </a:p>
            </p:txBody>
          </p:sp>
        </p:grpSp>
      </p:grpSp>
      <p:sp>
        <p:nvSpPr>
          <p:cNvPr id="125" name="Rectangle 59"/>
          <p:cNvSpPr>
            <a:spLocks noChangeArrowheads="1"/>
          </p:cNvSpPr>
          <p:nvPr/>
        </p:nvSpPr>
        <p:spPr bwMode="blackWhite">
          <a:xfrm>
            <a:off x="1728788" y="3724275"/>
            <a:ext cx="5684837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283" tIns="41141" rIns="82283" bIns="41141" anchor="ctr"/>
          <a:lstStyle/>
          <a:p>
            <a:pPr defTabSz="822325"/>
            <a:r>
              <a:rPr lang="en-US" sz="1200" b="1">
                <a:solidFill>
                  <a:schemeClr val="bg1"/>
                </a:solidFill>
              </a:rPr>
              <a:t>Multidimensional Calculation and Integration Engine </a:t>
            </a: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blackWhite">
          <a:xfrm>
            <a:off x="1728788" y="3409950"/>
            <a:ext cx="3995737" cy="301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283" tIns="41141" rIns="82283" bIns="41141" anchor="ctr"/>
          <a:lstStyle/>
          <a:p>
            <a:pPr defTabSz="822325"/>
            <a:r>
              <a:rPr lang="en-US" sz="1200" b="1" dirty="0">
                <a:solidFill>
                  <a:schemeClr val="bg1"/>
                </a:solidFill>
              </a:rPr>
              <a:t>Intelligent Caching Services</a:t>
            </a:r>
          </a:p>
        </p:txBody>
      </p:sp>
      <p:sp>
        <p:nvSpPr>
          <p:cNvPr id="127" name="Rectangle 61"/>
          <p:cNvSpPr>
            <a:spLocks noChangeArrowheads="1"/>
          </p:cNvSpPr>
          <p:nvPr/>
        </p:nvSpPr>
        <p:spPr bwMode="blackWhite">
          <a:xfrm>
            <a:off x="1728788" y="4013200"/>
            <a:ext cx="5445125" cy="341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283" tIns="41141" rIns="82283" bIns="41141" anchor="ctr"/>
          <a:lstStyle/>
          <a:p>
            <a:pPr defTabSz="822325"/>
            <a:r>
              <a:rPr lang="en-US" sz="1200" b="1">
                <a:solidFill>
                  <a:schemeClr val="bg1"/>
                </a:solidFill>
              </a:rPr>
              <a:t>Intelligent Request Generation and Optimized Data Access Services</a:t>
            </a:r>
          </a:p>
        </p:txBody>
      </p:sp>
      <p:grpSp>
        <p:nvGrpSpPr>
          <p:cNvPr id="128" name="Group 62"/>
          <p:cNvGrpSpPr>
            <a:grpSpLocks/>
          </p:cNvGrpSpPr>
          <p:nvPr/>
        </p:nvGrpSpPr>
        <p:grpSpPr bwMode="auto">
          <a:xfrm>
            <a:off x="7489825" y="1525588"/>
            <a:ext cx="1169988" cy="1411287"/>
            <a:chOff x="4718" y="955"/>
            <a:chExt cx="737" cy="889"/>
          </a:xfrm>
          <a:solidFill>
            <a:srgbClr val="FF0000"/>
          </a:solidFill>
        </p:grpSpPr>
        <p:sp>
          <p:nvSpPr>
            <p:cNvPr id="129" name="AutoShape 63"/>
            <p:cNvSpPr>
              <a:spLocks noChangeArrowheads="1"/>
            </p:cNvSpPr>
            <p:nvPr/>
          </p:nvSpPr>
          <p:spPr bwMode="blackWhite">
            <a:xfrm>
              <a:off x="4718" y="955"/>
              <a:ext cx="737" cy="889"/>
            </a:xfrm>
            <a:prstGeom prst="roundRect">
              <a:avLst>
                <a:gd name="adj" fmla="val 16667"/>
              </a:avLst>
            </a:prstGeom>
            <a:grpFill/>
            <a:ln w="6350" algn="ctr">
              <a:noFill/>
              <a:round/>
              <a:headEnd/>
              <a:tailEnd/>
            </a:ln>
          </p:spPr>
          <p:txBody>
            <a:bodyPr wrap="none" lIns="82283" tIns="41141" rIns="82283" bIns="41141"/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 b="1">
                  <a:solidFill>
                    <a:schemeClr val="bg1"/>
                  </a:solidFill>
                </a:rPr>
                <a:t>Web</a:t>
              </a:r>
              <a:br>
                <a:rPr lang="en-US" sz="1200" b="1">
                  <a:solidFill>
                    <a:schemeClr val="bg1"/>
                  </a:solidFill>
                </a:rPr>
              </a:br>
              <a:r>
                <a:rPr lang="en-US" sz="1200" b="1">
                  <a:solidFill>
                    <a:schemeClr val="bg1"/>
                  </a:solidFill>
                </a:rPr>
                <a:t>Services</a:t>
              </a: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85000"/>
                </a:lnSpc>
              </a:pPr>
              <a:endParaRPr lang="en-US" sz="1200" b="1">
                <a:solidFill>
                  <a:schemeClr val="bg1"/>
                </a:solidFill>
              </a:endParaRPr>
            </a:p>
          </p:txBody>
        </p:sp>
        <p:pic>
          <p:nvPicPr>
            <p:cNvPr id="130" name="Picture 64"/>
            <p:cNvPicPr>
              <a:picLocks noChangeAspect="1" noChangeArrowheads="1"/>
            </p:cNvPicPr>
            <p:nvPr/>
          </p:nvPicPr>
          <p:blipFill>
            <a:blip r:embed="rId20"/>
            <a:srcRect l="10867" t="3003" r="11014" b="3003"/>
            <a:stretch>
              <a:fillRect/>
            </a:stretch>
          </p:blipFill>
          <p:spPr bwMode="auto">
            <a:xfrm>
              <a:off x="4808" y="1216"/>
              <a:ext cx="532" cy="53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1" name="Rectangle 65"/>
            <p:cNvSpPr>
              <a:spLocks noChangeArrowheads="1"/>
            </p:cNvSpPr>
            <p:nvPr/>
          </p:nvSpPr>
          <p:spPr bwMode="auto">
            <a:xfrm>
              <a:off x="5322" y="1207"/>
              <a:ext cx="110" cy="577"/>
            </a:xfrm>
            <a:prstGeom prst="rect">
              <a:avLst/>
            </a:prstGeom>
            <a:grpFill/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/>
            <a:lstStyle/>
            <a:p>
              <a:endParaRPr lang="en-US"/>
            </a:p>
          </p:txBody>
        </p:sp>
        <p:sp>
          <p:nvSpPr>
            <p:cNvPr id="132" name="Rectangle 66"/>
            <p:cNvSpPr>
              <a:spLocks noChangeArrowheads="1"/>
            </p:cNvSpPr>
            <p:nvPr/>
          </p:nvSpPr>
          <p:spPr bwMode="auto">
            <a:xfrm>
              <a:off x="4723" y="1211"/>
              <a:ext cx="101" cy="559"/>
            </a:xfrm>
            <a:prstGeom prst="rect">
              <a:avLst/>
            </a:prstGeom>
            <a:grpFill/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/>
            <a:lstStyle/>
            <a:p>
              <a:endParaRPr lang="en-US"/>
            </a:p>
          </p:txBody>
        </p:sp>
        <p:sp>
          <p:nvSpPr>
            <p:cNvPr id="133" name="Rectangle 67"/>
            <p:cNvSpPr>
              <a:spLocks noChangeArrowheads="1"/>
            </p:cNvSpPr>
            <p:nvPr/>
          </p:nvSpPr>
          <p:spPr bwMode="auto">
            <a:xfrm flipV="1">
              <a:off x="4838" y="1207"/>
              <a:ext cx="466" cy="54"/>
            </a:xfrm>
            <a:prstGeom prst="rect">
              <a:avLst/>
            </a:prstGeom>
            <a:grpFill/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3600" tIns="46800" rIns="93600" bIns="46800" anchor="ctr"/>
            <a:lstStyle/>
            <a:p>
              <a:endParaRPr lang="en-US"/>
            </a:p>
          </p:txBody>
        </p:sp>
      </p:grp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533400" y="3076575"/>
            <a:ext cx="8016875" cy="3365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600" b="1">
                <a:solidFill>
                  <a:schemeClr val="bg1"/>
                </a:solidFill>
              </a:rPr>
              <a:t>Common Enterprise Information Model</a:t>
            </a:r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>
            <a:off x="228600" y="2892425"/>
            <a:ext cx="8534400" cy="1600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0740" y="5029200"/>
            <a:ext cx="171086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About JavaScript</a:t>
            </a:r>
            <a:endParaRPr lang="en-US" sz="25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52825" y="1676400"/>
            <a:ext cx="5334000" cy="1828800"/>
          </a:xfrm>
          <a:prstGeom prst="rect">
            <a:avLst/>
          </a:prstGeom>
          <a:gradFill rotWithShape="1">
            <a:gsLst>
              <a:gs pos="0">
                <a:srgbClr val="5679DC"/>
              </a:gs>
              <a:gs pos="100000">
                <a:srgbClr val="233F7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114425" y="1676400"/>
            <a:ext cx="3124200" cy="1828800"/>
          </a:xfrm>
          <a:prstGeom prst="homePlate">
            <a:avLst>
              <a:gd name="adj" fmla="val 33749"/>
            </a:avLst>
          </a:prstGeom>
          <a:solidFill>
            <a:srgbClr val="233F77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charset="0"/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JavaScript</a:t>
            </a:r>
          </a:p>
        </p:txBody>
      </p:sp>
      <p:pic>
        <p:nvPicPr>
          <p:cNvPr id="8" name="Picture 11" descr="j0435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1905000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An object-oriented scripting language embedded in HTML documents</a:t>
            </a:r>
          </a:p>
          <a:p>
            <a:pPr defTabSz="914400"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5"/>
          <p:cNvSpPr>
            <a:spLocks noGrp="1"/>
          </p:cNvSpPr>
          <p:nvPr>
            <p:ph idx="1"/>
          </p:nvPr>
        </p:nvSpPr>
        <p:spPr>
          <a:xfrm>
            <a:off x="304800" y="3733800"/>
            <a:ext cx="8229600" cy="4525963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When the page gets to the browser, the JavaScript is executed.</a:t>
            </a:r>
          </a:p>
          <a:p>
            <a:r>
              <a:rPr lang="en-US" sz="1600" dirty="0" smtClean="0"/>
              <a:t>It is primarily used in the form of client-side validation, and UI rendering</a:t>
            </a:r>
          </a:p>
          <a:p>
            <a:r>
              <a:rPr lang="en-US" sz="1600" smtClean="0"/>
              <a:t>It is implemented </a:t>
            </a:r>
            <a:r>
              <a:rPr lang="en-US" sz="1600" dirty="0" smtClean="0"/>
              <a:t>as an integrated component of the web browser</a:t>
            </a:r>
          </a:p>
          <a:p>
            <a:r>
              <a:rPr lang="en-US" sz="1600" dirty="0" smtClean="0"/>
              <a:t>Allows the development of enhanced user interfaces and dynamic websites.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Report Composition in </a:t>
            </a:r>
            <a:r>
              <a:rPr lang="en-US" sz="2500" dirty="0" err="1" smtClean="0"/>
              <a:t>OBIEE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81000" y="5122985"/>
            <a:ext cx="8305800" cy="13540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6817995" y="5750292"/>
            <a:ext cx="1868805" cy="644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381000" y="1524001"/>
            <a:ext cx="2819400" cy="4724399"/>
            <a:chOff x="528" y="768"/>
            <a:chExt cx="1584" cy="3371"/>
          </a:xfrm>
        </p:grpSpPr>
        <p:sp>
          <p:nvSpPr>
            <p:cNvPr id="60" name="AutoShape 17"/>
            <p:cNvSpPr>
              <a:spLocks noChangeArrowheads="1"/>
            </p:cNvSpPr>
            <p:nvPr/>
          </p:nvSpPr>
          <p:spPr bwMode="auto">
            <a:xfrm>
              <a:off x="1488" y="3696"/>
              <a:ext cx="288" cy="305"/>
            </a:xfrm>
            <a:prstGeom prst="can">
              <a:avLst>
                <a:gd name="adj" fmla="val 14812"/>
              </a:avLst>
            </a:prstGeom>
            <a:solidFill>
              <a:srgbClr val="FF99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lIns="91427" tIns="45714" rIns="91427" bIns="45714" anchor="ctr"/>
            <a:lstStyle/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EDW</a:t>
              </a:r>
            </a:p>
          </p:txBody>
        </p:sp>
        <p:sp>
          <p:nvSpPr>
            <p:cNvPr id="61" name="AutoShape 18"/>
            <p:cNvSpPr>
              <a:spLocks noChangeArrowheads="1"/>
            </p:cNvSpPr>
            <p:nvPr/>
          </p:nvSpPr>
          <p:spPr bwMode="auto">
            <a:xfrm>
              <a:off x="1872" y="3735"/>
              <a:ext cx="240" cy="212"/>
            </a:xfrm>
            <a:prstGeom prst="foldedCorner">
              <a:avLst>
                <a:gd name="adj" fmla="val 12500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AutoShape 19"/>
            <p:cNvSpPr>
              <a:spLocks noChangeArrowheads="1"/>
            </p:cNvSpPr>
            <p:nvPr/>
          </p:nvSpPr>
          <p:spPr bwMode="auto">
            <a:xfrm>
              <a:off x="1248" y="3840"/>
              <a:ext cx="341" cy="269"/>
            </a:xfrm>
            <a:prstGeom prst="cube">
              <a:avLst>
                <a:gd name="adj" fmla="val 18412"/>
              </a:avLst>
            </a:prstGeom>
            <a:solidFill>
              <a:srgbClr val="FF99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91427" tIns="45714" rIns="91427" bIns="45714" anchor="ctr"/>
            <a:lstStyle/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XMLA</a:t>
              </a:r>
            </a:p>
          </p:txBody>
        </p:sp>
        <p:sp>
          <p:nvSpPr>
            <p:cNvPr id="65" name="AutoShape 20"/>
            <p:cNvSpPr>
              <a:spLocks noChangeArrowheads="1"/>
            </p:cNvSpPr>
            <p:nvPr/>
          </p:nvSpPr>
          <p:spPr bwMode="auto">
            <a:xfrm>
              <a:off x="1669" y="3831"/>
              <a:ext cx="336" cy="305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lIns="91427" tIns="45714" rIns="91427" bIns="45714" anchor="ctr"/>
            <a:lstStyle/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DW</a:t>
              </a: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gray">
            <a:xfrm>
              <a:off x="658" y="2403"/>
              <a:ext cx="1338" cy="984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0" hangingPunct="0"/>
              <a:endParaRPr lang="en-GB" sz="12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9" name="Rectangle 22"/>
            <p:cNvSpPr>
              <a:spLocks noChangeArrowheads="1"/>
            </p:cNvSpPr>
            <p:nvPr/>
          </p:nvSpPr>
          <p:spPr bwMode="gray">
            <a:xfrm>
              <a:off x="607" y="2440"/>
              <a:ext cx="1437" cy="984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0" hangingPunct="0"/>
              <a:endParaRPr lang="en-GB" sz="12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gray">
            <a:xfrm>
              <a:off x="657" y="1758"/>
              <a:ext cx="1336" cy="169"/>
            </a:xfrm>
            <a:prstGeom prst="rect">
              <a:avLst/>
            </a:prstGeom>
            <a:gradFill rotWithShape="1">
              <a:gsLst>
                <a:gs pos="0">
                  <a:srgbClr val="EAA592"/>
                </a:gs>
                <a:gs pos="100000">
                  <a:srgbClr val="E28268">
                    <a:alpha val="98000"/>
                  </a:srgb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252400" prstMaterial="legacyMatte">
              <a:bevelT w="13500" h="13500" prst="angle"/>
              <a:bevelB w="13500" h="13500" prst="angle"/>
              <a:extrusionClr>
                <a:srgbClr val="E28268"/>
              </a:extrusionClr>
            </a:sp3d>
          </p:spPr>
          <p:txBody>
            <a:bodyPr lIns="91435" tIns="45718" rIns="91435" bIns="45718" anchor="ctr">
              <a:flatTx/>
            </a:bodyPr>
            <a:lstStyle/>
            <a:p>
              <a:pPr algn="ctr" eaLnBrk="0" hangingPunct="0"/>
              <a:r>
                <a:rPr lang="en-US" sz="1000" b="1">
                  <a:solidFill>
                    <a:schemeClr val="tx2"/>
                  </a:solidFill>
                  <a:latin typeface="Trebuchet MS" pitchFamily="34" charset="0"/>
                </a:rPr>
                <a:t>Web Server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gray">
            <a:xfrm>
              <a:off x="597" y="1797"/>
              <a:ext cx="1444" cy="169"/>
            </a:xfrm>
            <a:prstGeom prst="rect">
              <a:avLst/>
            </a:prstGeom>
            <a:gradFill rotWithShape="1">
              <a:gsLst>
                <a:gs pos="0">
                  <a:srgbClr val="EAA592"/>
                </a:gs>
                <a:gs pos="100000">
                  <a:srgbClr val="E28268">
                    <a:alpha val="98000"/>
                  </a:srgb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252400" prstMaterial="legacyMatte">
              <a:bevelT w="13500" h="13500" prst="angle"/>
              <a:bevelB w="13500" h="13500" prst="angle"/>
              <a:extrusionClr>
                <a:srgbClr val="E28268"/>
              </a:extrusionClr>
            </a:sp3d>
          </p:spPr>
          <p:txBody>
            <a:bodyPr lIns="91435" tIns="45718" rIns="91435" bIns="45718" anchor="ctr">
              <a:flatTx/>
            </a:bodyPr>
            <a:lstStyle/>
            <a:p>
              <a:pPr algn="ctr" eaLnBrk="0" hangingPunct="0"/>
              <a:r>
                <a:rPr lang="en-US" sz="1000" b="1">
                  <a:solidFill>
                    <a:schemeClr val="tx2"/>
                  </a:solidFill>
                  <a:latin typeface="Trebuchet MS" pitchFamily="34" charset="0"/>
                </a:rPr>
                <a:t>Web Server</a:t>
              </a:r>
            </a:p>
          </p:txBody>
        </p:sp>
        <p:sp>
          <p:nvSpPr>
            <p:cNvPr id="116" name="Rectangle 25"/>
            <p:cNvSpPr>
              <a:spLocks noChangeArrowheads="1"/>
            </p:cNvSpPr>
            <p:nvPr/>
          </p:nvSpPr>
          <p:spPr bwMode="gray">
            <a:xfrm>
              <a:off x="614" y="2106"/>
              <a:ext cx="1440" cy="71"/>
            </a:xfrm>
            <a:prstGeom prst="rect">
              <a:avLst/>
            </a:prstGeom>
            <a:solidFill>
              <a:srgbClr val="A5A6C3"/>
            </a:solidFill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Rectangle 26" descr="tinyscreen"/>
            <p:cNvSpPr>
              <a:spLocks noChangeAspect="1" noChangeArrowheads="1"/>
            </p:cNvSpPr>
            <p:nvPr/>
          </p:nvSpPr>
          <p:spPr bwMode="auto">
            <a:xfrm>
              <a:off x="1584" y="805"/>
              <a:ext cx="480" cy="4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  <a:defRPr/>
              </a:pPr>
              <a:endParaRPr lang="en-GB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4" name="Line 27"/>
            <p:cNvSpPr>
              <a:spLocks noChangeShapeType="1"/>
            </p:cNvSpPr>
            <p:nvPr/>
          </p:nvSpPr>
          <p:spPr bwMode="gray">
            <a:xfrm flipV="1">
              <a:off x="1312" y="1991"/>
              <a:ext cx="0" cy="480"/>
            </a:xfrm>
            <a:prstGeom prst="line">
              <a:avLst/>
            </a:prstGeom>
            <a:noFill/>
            <a:ln w="9525">
              <a:solidFill>
                <a:srgbClr val="7A7D82"/>
              </a:solidFill>
              <a:prstDash val="dash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Text Box 28"/>
            <p:cNvSpPr txBox="1">
              <a:spLocks noChangeArrowheads="1"/>
            </p:cNvSpPr>
            <p:nvPr/>
          </p:nvSpPr>
          <p:spPr bwMode="gray">
            <a:xfrm>
              <a:off x="721" y="2193"/>
              <a:ext cx="68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Trebuchet MS" pitchFamily="34" charset="0"/>
                </a:rPr>
                <a:t>ODBC</a:t>
              </a:r>
            </a:p>
          </p:txBody>
        </p:sp>
        <p:sp>
          <p:nvSpPr>
            <p:cNvPr id="126" name="Line 29"/>
            <p:cNvSpPr>
              <a:spLocks noChangeShapeType="1"/>
            </p:cNvSpPr>
            <p:nvPr/>
          </p:nvSpPr>
          <p:spPr bwMode="gray">
            <a:xfrm flipV="1">
              <a:off x="1445" y="1292"/>
              <a:ext cx="136" cy="544"/>
            </a:xfrm>
            <a:prstGeom prst="line">
              <a:avLst/>
            </a:prstGeom>
            <a:noFill/>
            <a:ln w="9525">
              <a:solidFill>
                <a:srgbClr val="7A7D82"/>
              </a:solidFill>
              <a:prstDash val="dash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27" name="Text Box 30"/>
            <p:cNvSpPr txBox="1">
              <a:spLocks noChangeArrowheads="1"/>
            </p:cNvSpPr>
            <p:nvPr/>
          </p:nvSpPr>
          <p:spPr bwMode="gray">
            <a:xfrm>
              <a:off x="760" y="1551"/>
              <a:ext cx="112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latin typeface="Trebuchet MS" pitchFamily="34" charset="0"/>
                </a:rPr>
                <a:t>HTML/XML/</a:t>
              </a:r>
              <a:r>
                <a:rPr lang="en-US" sz="1400" b="1" dirty="0" err="1" smtClean="0">
                  <a:latin typeface="Trebuchet MS" pitchFamily="34" charset="0"/>
                </a:rPr>
                <a:t>JAVAScript</a:t>
              </a:r>
              <a:endParaRPr lang="en-US" sz="1400" b="1" dirty="0">
                <a:latin typeface="Trebuchet MS" pitchFamily="34" charset="0"/>
              </a:endParaRPr>
            </a:p>
          </p:txBody>
        </p:sp>
        <p:sp>
          <p:nvSpPr>
            <p:cNvPr id="128" name="Line 31"/>
            <p:cNvSpPr>
              <a:spLocks noChangeShapeType="1"/>
            </p:cNvSpPr>
            <p:nvPr/>
          </p:nvSpPr>
          <p:spPr bwMode="gray">
            <a:xfrm flipH="1" flipV="1">
              <a:off x="1037" y="1292"/>
              <a:ext cx="136" cy="544"/>
            </a:xfrm>
            <a:prstGeom prst="line">
              <a:avLst/>
            </a:prstGeom>
            <a:noFill/>
            <a:ln w="9525">
              <a:solidFill>
                <a:srgbClr val="7A7D82"/>
              </a:solidFill>
              <a:prstDash val="dash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29" name="Rectangle 32"/>
            <p:cNvSpPr>
              <a:spLocks noChangeArrowheads="1"/>
            </p:cNvSpPr>
            <p:nvPr/>
          </p:nvSpPr>
          <p:spPr bwMode="gray">
            <a:xfrm>
              <a:off x="564" y="1836"/>
              <a:ext cx="1525" cy="171"/>
            </a:xfrm>
            <a:prstGeom prst="rect">
              <a:avLst/>
            </a:prstGeom>
            <a:gradFill rotWithShape="1">
              <a:gsLst>
                <a:gs pos="0">
                  <a:srgbClr val="EAA592"/>
                </a:gs>
                <a:gs pos="100000">
                  <a:srgbClr val="E28268">
                    <a:alpha val="98000"/>
                  </a:srgb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252400" prstMaterial="legacyMatte">
              <a:bevelT w="13500" h="13500" prst="angle"/>
              <a:bevelB w="13500" h="13500" prst="angle"/>
              <a:extrusionClr>
                <a:srgbClr val="E28268"/>
              </a:extrusionClr>
            </a:sp3d>
          </p:spPr>
          <p:txBody>
            <a:bodyPr lIns="91435" tIns="45718" rIns="91435" bIns="45718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Presentation Server</a:t>
              </a:r>
            </a:p>
          </p:txBody>
        </p:sp>
        <p:sp>
          <p:nvSpPr>
            <p:cNvPr id="130" name="AutoShape 33"/>
            <p:cNvSpPr>
              <a:spLocks noChangeArrowheads="1"/>
            </p:cNvSpPr>
            <p:nvPr/>
          </p:nvSpPr>
          <p:spPr bwMode="auto">
            <a:xfrm>
              <a:off x="528" y="3715"/>
              <a:ext cx="329" cy="308"/>
            </a:xfrm>
            <a:prstGeom prst="can">
              <a:avLst>
                <a:gd name="adj" fmla="val 11134"/>
              </a:avLst>
            </a:prstGeom>
            <a:solidFill>
              <a:srgbClr val="9FC3A5"/>
            </a:solidFill>
            <a:ln w="9525">
              <a:solidFill>
                <a:srgbClr val="76797E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sz="900" b="1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OLTP</a:t>
              </a:r>
            </a:p>
          </p:txBody>
        </p:sp>
        <p:sp>
          <p:nvSpPr>
            <p:cNvPr id="131" name="AutoShape 34"/>
            <p:cNvSpPr>
              <a:spLocks noChangeArrowheads="1"/>
            </p:cNvSpPr>
            <p:nvPr/>
          </p:nvSpPr>
          <p:spPr bwMode="auto">
            <a:xfrm>
              <a:off x="816" y="3831"/>
              <a:ext cx="329" cy="308"/>
            </a:xfrm>
            <a:prstGeom prst="can">
              <a:avLst>
                <a:gd name="adj" fmla="val 11134"/>
              </a:avLst>
            </a:prstGeom>
            <a:solidFill>
              <a:srgbClr val="9FC3A5"/>
            </a:solidFill>
            <a:ln w="9525">
              <a:solidFill>
                <a:srgbClr val="76797E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App </a:t>
              </a:r>
            </a:p>
            <a:p>
              <a:pPr algn="ctr" eaLnBrk="0" hangingPunct="0"/>
              <a:r>
                <a:rPr lang="en-US" sz="900" b="1">
                  <a:solidFill>
                    <a:schemeClr val="bg1"/>
                  </a:solidFill>
                  <a:latin typeface="Trebuchet MS" pitchFamily="34" charset="0"/>
                </a:rPr>
                <a:t>DW</a:t>
              </a: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gray">
            <a:xfrm>
              <a:off x="609" y="1488"/>
              <a:ext cx="1440" cy="71"/>
            </a:xfrm>
            <a:prstGeom prst="rect">
              <a:avLst/>
            </a:prstGeom>
            <a:solidFill>
              <a:srgbClr val="A5A6C3"/>
            </a:solidFill>
            <a:ln w="9525" cap="rnd" algn="ctr">
              <a:noFill/>
              <a:prstDash val="sysDot"/>
              <a:miter lim="800000"/>
              <a:headEnd/>
              <a:tailEnd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pic>
          <p:nvPicPr>
            <p:cNvPr id="133" name="Picture 36" descr="tinyscre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2" y="768"/>
              <a:ext cx="489" cy="39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34" name="Line 37"/>
            <p:cNvSpPr>
              <a:spLocks noChangeShapeType="1"/>
            </p:cNvSpPr>
            <p:nvPr/>
          </p:nvSpPr>
          <p:spPr bwMode="auto">
            <a:xfrm flipV="1">
              <a:off x="672" y="3493"/>
              <a:ext cx="0" cy="194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Text Box 38"/>
            <p:cNvSpPr txBox="1">
              <a:spLocks noChangeArrowheads="1"/>
            </p:cNvSpPr>
            <p:nvPr/>
          </p:nvSpPr>
          <p:spPr bwMode="auto">
            <a:xfrm>
              <a:off x="992" y="3560"/>
              <a:ext cx="38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US" sz="1400" b="1" dirty="0">
                  <a:latin typeface="Trebuchet MS" pitchFamily="34" charset="0"/>
                </a:rPr>
                <a:t>SQL</a:t>
              </a:r>
            </a:p>
          </p:txBody>
        </p:sp>
        <p:sp>
          <p:nvSpPr>
            <p:cNvPr id="136" name="Text Box 39"/>
            <p:cNvSpPr txBox="1">
              <a:spLocks noChangeArrowheads="1"/>
            </p:cNvSpPr>
            <p:nvPr/>
          </p:nvSpPr>
          <p:spPr bwMode="gray">
            <a:xfrm>
              <a:off x="1193" y="3119"/>
              <a:ext cx="251" cy="1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1200">
                  <a:solidFill>
                    <a:schemeClr val="bg1"/>
                  </a:solidFill>
                  <a:latin typeface="Trebuchet MS" pitchFamily="34" charset="0"/>
                </a:rPr>
                <a:t>EAI</a:t>
              </a:r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gray">
            <a:xfrm>
              <a:off x="826" y="2682"/>
              <a:ext cx="399" cy="294"/>
            </a:xfrm>
            <a:prstGeom prst="rect">
              <a:avLst/>
            </a:prstGeom>
            <a:gradFill rotWithShape="0">
              <a:gsLst>
                <a:gs pos="0">
                  <a:srgbClr val="EAA592"/>
                </a:gs>
                <a:gs pos="100000">
                  <a:srgbClr val="E28268">
                    <a:alpha val="98000"/>
                  </a:srgbClr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252400" prstMaterial="legacyMatte">
              <a:bevelT w="13500" h="13500" prst="angle"/>
              <a:bevelB w="13500" h="13500" prst="angle"/>
              <a:extrusionClr>
                <a:srgbClr val="E28268"/>
              </a:extrusionClr>
            </a:sp3d>
          </p:spPr>
          <p:txBody>
            <a:bodyPr lIns="91435" tIns="45718" rIns="91435" bIns="45718" anchor="ctr">
              <a:spAutoFit/>
              <a:flatTx/>
            </a:bodyPr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  <a:latin typeface="Trebuchet MS" pitchFamily="34" charset="0"/>
                </a:rPr>
                <a:t>Web Server</a:t>
              </a:r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gray">
            <a:xfrm>
              <a:off x="556" y="2487"/>
              <a:ext cx="1528" cy="984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0" hangingPunct="0"/>
              <a:endParaRPr lang="en-GB" sz="12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39" name="Text Box 42"/>
            <p:cNvSpPr txBox="1">
              <a:spLocks noChangeArrowheads="1"/>
            </p:cNvSpPr>
            <p:nvPr/>
          </p:nvSpPr>
          <p:spPr bwMode="gray">
            <a:xfrm>
              <a:off x="577" y="2458"/>
              <a:ext cx="1443" cy="1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rgbClr val="333333"/>
              </a:outerShdw>
            </a:effectLst>
          </p:spPr>
          <p:txBody>
            <a:bodyPr lIns="91435" tIns="45718" rIns="91435" bIns="45718">
              <a:spAutoFit/>
            </a:bodyPr>
            <a:lstStyle/>
            <a:p>
              <a:pPr algn="ctr" eaLnBrk="0" hangingPunct="0">
                <a:defRPr/>
              </a:pPr>
              <a:r>
                <a:rPr lang="en-US" sz="1200">
                  <a:solidFill>
                    <a:schemeClr val="bg1"/>
                  </a:solidFill>
                  <a:latin typeface="Trebuchet MS" pitchFamily="34" charset="0"/>
                </a:rPr>
                <a:t>Oracle BI Server</a:t>
              </a:r>
            </a:p>
          </p:txBody>
        </p:sp>
        <p:sp>
          <p:nvSpPr>
            <p:cNvPr id="140" name="Rectangle 43"/>
            <p:cNvSpPr>
              <a:spLocks noChangeArrowheads="1"/>
            </p:cNvSpPr>
            <p:nvPr/>
          </p:nvSpPr>
          <p:spPr bwMode="gray">
            <a:xfrm>
              <a:off x="600" y="3164"/>
              <a:ext cx="1396" cy="265"/>
            </a:xfrm>
            <a:prstGeom prst="rect">
              <a:avLst/>
            </a:prstGeom>
            <a:solidFill>
              <a:srgbClr val="5C7FB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623888" eaLnBrk="0" hangingPunct="0"/>
              <a:endParaRPr lang="en-GB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gray">
            <a:xfrm>
              <a:off x="569" y="3210"/>
              <a:ext cx="1432" cy="1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Req Gen and Opt Data Access</a:t>
              </a:r>
            </a:p>
          </p:txBody>
        </p:sp>
        <p:sp>
          <p:nvSpPr>
            <p:cNvPr id="142" name="Rectangle 45"/>
            <p:cNvSpPr>
              <a:spLocks noChangeArrowheads="1"/>
            </p:cNvSpPr>
            <p:nvPr/>
          </p:nvSpPr>
          <p:spPr bwMode="gray">
            <a:xfrm>
              <a:off x="598" y="2826"/>
              <a:ext cx="1393" cy="327"/>
            </a:xfrm>
            <a:prstGeom prst="rect">
              <a:avLst/>
            </a:prstGeom>
            <a:solidFill>
              <a:srgbClr val="5C7FB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623888" eaLnBrk="0" hangingPunct="0"/>
              <a:endParaRPr lang="en-GB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3" name="Rectangle 46"/>
            <p:cNvSpPr>
              <a:spLocks noChangeArrowheads="1"/>
            </p:cNvSpPr>
            <p:nvPr/>
          </p:nvSpPr>
          <p:spPr bwMode="gray">
            <a:xfrm>
              <a:off x="601" y="2617"/>
              <a:ext cx="1395" cy="199"/>
            </a:xfrm>
            <a:prstGeom prst="rect">
              <a:avLst/>
            </a:prstGeom>
            <a:solidFill>
              <a:srgbClr val="5C7FB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623888" eaLnBrk="0" hangingPunct="0"/>
              <a:endParaRPr lang="en-GB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44" name="Text Box 47"/>
            <p:cNvSpPr txBox="1">
              <a:spLocks noChangeArrowheads="1"/>
            </p:cNvSpPr>
            <p:nvPr/>
          </p:nvSpPr>
          <p:spPr bwMode="gray">
            <a:xfrm>
              <a:off x="569" y="2639"/>
              <a:ext cx="1026" cy="1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 Enterprise Biz Model</a:t>
              </a:r>
            </a:p>
          </p:txBody>
        </p:sp>
        <p:sp>
          <p:nvSpPr>
            <p:cNvPr id="145" name="Text Box 48"/>
            <p:cNvSpPr txBox="1">
              <a:spLocks noChangeArrowheads="1"/>
            </p:cNvSpPr>
            <p:nvPr/>
          </p:nvSpPr>
          <p:spPr bwMode="gray">
            <a:xfrm>
              <a:off x="589" y="2832"/>
              <a:ext cx="1427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chemeClr val="bg1"/>
                  </a:solidFill>
                </a:rPr>
                <a:t>Multidimensional Calc Engine</a:t>
              </a:r>
            </a:p>
            <a:p>
              <a:pPr eaLnBrk="0" hangingPunct="0"/>
              <a:r>
                <a:rPr lang="en-US" sz="1200" dirty="0" err="1">
                  <a:solidFill>
                    <a:schemeClr val="bg1"/>
                  </a:solidFill>
                </a:rPr>
                <a:t>Aggreg</a:t>
              </a:r>
              <a:r>
                <a:rPr lang="en-US" sz="1200" dirty="0">
                  <a:solidFill>
                    <a:schemeClr val="bg1"/>
                  </a:solidFill>
                </a:rPr>
                <a:t> and Integration </a:t>
              </a:r>
              <a:r>
                <a:rPr lang="en-US" sz="1200" dirty="0" err="1">
                  <a:solidFill>
                    <a:schemeClr val="bg1"/>
                  </a:solidFill>
                </a:rPr>
                <a:t>Svcs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6" name="Line 49"/>
            <p:cNvSpPr>
              <a:spLocks noChangeShapeType="1"/>
            </p:cNvSpPr>
            <p:nvPr/>
          </p:nvSpPr>
          <p:spPr bwMode="auto">
            <a:xfrm flipV="1">
              <a:off x="960" y="3493"/>
              <a:ext cx="0" cy="336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47" name="Line 50"/>
            <p:cNvSpPr>
              <a:spLocks noChangeShapeType="1"/>
            </p:cNvSpPr>
            <p:nvPr/>
          </p:nvSpPr>
          <p:spPr bwMode="auto">
            <a:xfrm flipV="1">
              <a:off x="1632" y="3495"/>
              <a:ext cx="0" cy="227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48" name="Line 51"/>
            <p:cNvSpPr>
              <a:spLocks noChangeShapeType="1"/>
            </p:cNvSpPr>
            <p:nvPr/>
          </p:nvSpPr>
          <p:spPr bwMode="auto">
            <a:xfrm flipV="1">
              <a:off x="1968" y="3495"/>
              <a:ext cx="0" cy="227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Line 52"/>
            <p:cNvSpPr>
              <a:spLocks noChangeShapeType="1"/>
            </p:cNvSpPr>
            <p:nvPr/>
          </p:nvSpPr>
          <p:spPr bwMode="auto">
            <a:xfrm flipV="1">
              <a:off x="1824" y="3495"/>
              <a:ext cx="0" cy="336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  <p:pic>
          <p:nvPicPr>
            <p:cNvPr id="150" name="Picture 53" descr="Stack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807"/>
              <a:ext cx="480" cy="414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</p:spPr>
        </p:pic>
        <p:graphicFrame>
          <p:nvGraphicFramePr>
            <p:cNvPr id="151" name="Object 54"/>
            <p:cNvGraphicFramePr>
              <a:graphicFrameLocks noChangeAspect="1"/>
            </p:cNvGraphicFramePr>
            <p:nvPr/>
          </p:nvGraphicFramePr>
          <p:xfrm>
            <a:off x="1543" y="859"/>
            <a:ext cx="480" cy="386"/>
          </p:xfrm>
          <a:graphic>
            <a:graphicData uri="http://schemas.openxmlformats.org/presentationml/2006/ole">
              <p:oleObj spid="_x0000_s31748" name="Image" r:id="rId6" imgW="13012354" imgH="9759266" progId="">
                <p:embed/>
              </p:oleObj>
            </a:graphicData>
          </a:graphic>
        </p:graphicFrame>
        <p:pic>
          <p:nvPicPr>
            <p:cNvPr id="152" name="Picture 55" descr="min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2" y="855"/>
              <a:ext cx="528" cy="417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</p:spPr>
        </p:pic>
        <p:graphicFrame>
          <p:nvGraphicFramePr>
            <p:cNvPr id="153" name="Object 56"/>
            <p:cNvGraphicFramePr>
              <a:graphicFrameLocks noChangeAspect="1"/>
            </p:cNvGraphicFramePr>
            <p:nvPr/>
          </p:nvGraphicFramePr>
          <p:xfrm>
            <a:off x="1606" y="1108"/>
            <a:ext cx="449" cy="317"/>
          </p:xfrm>
          <a:graphic>
            <a:graphicData uri="http://schemas.openxmlformats.org/presentationml/2006/ole">
              <p:oleObj spid="_x0000_s31749" name="Bitmap Image" r:id="rId8" imgW="9752381" imgH="7314286" progId="PBrush">
                <p:embed/>
              </p:oleObj>
            </a:graphicData>
          </a:graphic>
        </p:graphicFrame>
        <p:sp>
          <p:nvSpPr>
            <p:cNvPr id="154" name="Line 57"/>
            <p:cNvSpPr>
              <a:spLocks noChangeShapeType="1"/>
            </p:cNvSpPr>
            <p:nvPr/>
          </p:nvSpPr>
          <p:spPr bwMode="auto">
            <a:xfrm flipV="1">
              <a:off x="1410" y="3495"/>
              <a:ext cx="0" cy="336"/>
            </a:xfrm>
            <a:prstGeom prst="line">
              <a:avLst/>
            </a:prstGeom>
            <a:noFill/>
            <a:ln w="25400">
              <a:solidFill>
                <a:srgbClr val="76797E"/>
              </a:solidFill>
              <a:prstDash val="sysDot"/>
              <a:round/>
              <a:headEnd/>
              <a:tailEnd type="triangle" w="med" len="med"/>
            </a:ln>
          </p:spPr>
          <p:txBody>
            <a:bodyPr lIns="91435" tIns="45718" rIns="91435" bIns="45718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1676400"/>
            <a:ext cx="35336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Left Brace 155"/>
          <p:cNvSpPr/>
          <p:nvPr/>
        </p:nvSpPr>
        <p:spPr>
          <a:xfrm>
            <a:off x="4857593" y="1752600"/>
            <a:ext cx="381000" cy="2133600"/>
          </a:xfrm>
          <a:prstGeom prst="leftBrace">
            <a:avLst>
              <a:gd name="adj1" fmla="val 23001"/>
              <a:gd name="adj2" fmla="val 511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/>
          <p:cNvCxnSpPr>
            <a:stCxn id="156" idx="1"/>
          </p:cNvCxnSpPr>
          <p:nvPr/>
        </p:nvCxnSpPr>
        <p:spPr>
          <a:xfrm rot="10800000">
            <a:off x="3181193" y="2819403"/>
            <a:ext cx="1676400" cy="2508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5314793" y="2438400"/>
            <a:ext cx="1219200" cy="457200"/>
          </a:xfrm>
          <a:prstGeom prst="ellipse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hape 158"/>
          <p:cNvCxnSpPr>
            <a:endCxn id="61" idx="3"/>
          </p:cNvCxnSpPr>
          <p:nvPr/>
        </p:nvCxnSpPr>
        <p:spPr>
          <a:xfrm rot="5400000">
            <a:off x="3104131" y="3010490"/>
            <a:ext cx="2916537" cy="2723998"/>
          </a:xfrm>
          <a:prstGeom prst="bentConnector2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78"/>
          <p:cNvCxnSpPr>
            <a:stCxn id="161" idx="4"/>
          </p:cNvCxnSpPr>
          <p:nvPr/>
        </p:nvCxnSpPr>
        <p:spPr>
          <a:xfrm rot="5400000">
            <a:off x="2809530" y="3593037"/>
            <a:ext cx="1907300" cy="969626"/>
          </a:xfrm>
          <a:prstGeom prst="bentConnector3">
            <a:avLst>
              <a:gd name="adj1" fmla="val 100121"/>
            </a:avLst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3943193" y="2514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Plus 164"/>
          <p:cNvSpPr/>
          <p:nvPr/>
        </p:nvSpPr>
        <p:spPr>
          <a:xfrm>
            <a:off x="4114800" y="2667000"/>
            <a:ext cx="304800" cy="304800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7" name="Rectangle 7" descr="Internet"/>
          <p:cNvSpPr>
            <a:spLocks noChangeArrowheads="1"/>
          </p:cNvSpPr>
          <p:nvPr/>
        </p:nvSpPr>
        <p:spPr bwMode="auto">
          <a:xfrm>
            <a:off x="6858000" y="3962400"/>
            <a:ext cx="2286000" cy="2438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How to Include custom </a:t>
            </a:r>
            <a:r>
              <a:rPr lang="en-US" sz="2500" dirty="0" err="1" smtClean="0"/>
              <a:t>Javascript</a:t>
            </a:r>
            <a:r>
              <a:rPr lang="en-US" sz="2500" dirty="0" smtClean="0"/>
              <a:t> in OBIEE</a:t>
            </a:r>
            <a:endParaRPr lang="en-US" sz="2500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Add your script to Common.JS ( {</a:t>
            </a:r>
            <a:r>
              <a:rPr lang="en-US" sz="1800" b="1" dirty="0" err="1" smtClean="0"/>
              <a:t>OracleBI</a:t>
            </a:r>
            <a:r>
              <a:rPr lang="en-US" sz="1800" b="1" dirty="0" smtClean="0"/>
              <a:t>}\web\app\res\</a:t>
            </a:r>
            <a:r>
              <a:rPr lang="en-US" sz="1800" b="1" dirty="0" err="1" smtClean="0"/>
              <a:t>b_mozilla</a:t>
            </a:r>
            <a:r>
              <a:rPr lang="en-US" sz="1800" b="1" dirty="0" smtClean="0"/>
              <a:t> )</a:t>
            </a:r>
          </a:p>
          <a:p>
            <a:r>
              <a:rPr lang="en-US" sz="1800" b="1" dirty="0" smtClean="0"/>
              <a:t>If using </a:t>
            </a:r>
            <a:r>
              <a:rPr lang="en-US" sz="1800" b="1" dirty="0" err="1" smtClean="0"/>
              <a:t>OC4J</a:t>
            </a:r>
            <a:r>
              <a:rPr lang="en-US" sz="1800" b="1" dirty="0" smtClean="0"/>
              <a:t> sync the file with in </a:t>
            </a:r>
            <a:r>
              <a:rPr lang="en-US" sz="1600" b="1" dirty="0" smtClean="0"/>
              <a:t>{</a:t>
            </a:r>
            <a:r>
              <a:rPr lang="en-US" sz="1600" b="1" dirty="0" err="1" smtClean="0"/>
              <a:t>OracleBI</a:t>
            </a:r>
            <a:r>
              <a:rPr lang="en-US" sz="1600" b="1" dirty="0" smtClean="0"/>
              <a:t>}\</a:t>
            </a:r>
            <a:r>
              <a:rPr lang="en-US" sz="1600" b="1" dirty="0" err="1" smtClean="0"/>
              <a:t>oc4j_bi</a:t>
            </a:r>
            <a:r>
              <a:rPr lang="en-US" sz="1600" b="1" dirty="0" smtClean="0"/>
              <a:t>\</a:t>
            </a:r>
            <a:r>
              <a:rPr lang="en-US" sz="1600" b="1" dirty="0" err="1" smtClean="0"/>
              <a:t>j2ee</a:t>
            </a:r>
            <a:r>
              <a:rPr lang="en-US" sz="1600" b="1" dirty="0" smtClean="0"/>
              <a:t>\home\applications\analytics\analytics\res\</a:t>
            </a:r>
            <a:r>
              <a:rPr lang="en-US" sz="1600" b="1" dirty="0" err="1" smtClean="0"/>
              <a:t>b_mozilla</a:t>
            </a:r>
            <a:endParaRPr lang="en-US" sz="1800" b="1" dirty="0" smtClean="0"/>
          </a:p>
          <a:p>
            <a:r>
              <a:rPr lang="en-US" sz="1800" b="1" dirty="0" smtClean="0"/>
              <a:t>Restart the SAW server and SAS Server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687592"/>
            <a:ext cx="2219325" cy="22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OBIEE UI enhancement using </a:t>
            </a:r>
            <a:r>
              <a:rPr lang="en-US" sz="2500" dirty="0" err="1" smtClean="0"/>
              <a:t>Javascript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What If Analysis</a:t>
            </a:r>
          </a:p>
          <a:p>
            <a:r>
              <a:rPr lang="en-US" sz="1700" b="1" dirty="0" smtClean="0"/>
              <a:t>Customized Help Page</a:t>
            </a:r>
          </a:p>
          <a:p>
            <a:r>
              <a:rPr lang="en-US" sz="1700" b="1" dirty="0" smtClean="0"/>
              <a:t>Passing parameters to external application/</a:t>
            </a:r>
            <a:r>
              <a:rPr lang="en-US" sz="1700" b="1" dirty="0" err="1" smtClean="0"/>
              <a:t>webservices</a:t>
            </a:r>
            <a:endParaRPr lang="en-US" sz="1700" b="1" dirty="0" smtClean="0"/>
          </a:p>
          <a:p>
            <a:r>
              <a:rPr lang="en-US" sz="1700" b="1" dirty="0" smtClean="0"/>
              <a:t>Downloading data based on selected prompts</a:t>
            </a:r>
          </a:p>
          <a:p>
            <a:r>
              <a:rPr lang="en-US" sz="1700" b="1" dirty="0" smtClean="0"/>
              <a:t>Integrating </a:t>
            </a:r>
            <a:r>
              <a:rPr lang="en-US" sz="1700" b="1" dirty="0" smtClean="0"/>
              <a:t>Reports from two different subject areas</a:t>
            </a:r>
          </a:p>
          <a:p>
            <a:r>
              <a:rPr lang="en-US" sz="1700" b="1" dirty="0" smtClean="0"/>
              <a:t>Disabling hyperlink for value interaction column</a:t>
            </a:r>
          </a:p>
          <a:p>
            <a:r>
              <a:rPr lang="en-US" sz="1700" b="1" dirty="0" smtClean="0"/>
              <a:t>Removing Images at the Grand Total Level</a:t>
            </a:r>
          </a:p>
          <a:p>
            <a:r>
              <a:rPr lang="en-US" sz="1700" b="1" dirty="0" smtClean="0"/>
              <a:t>Replacing </a:t>
            </a:r>
            <a:r>
              <a:rPr lang="en-US" sz="1700" b="1" dirty="0" smtClean="0"/>
              <a:t>multiple Go button by single Go Button</a:t>
            </a:r>
          </a:p>
          <a:p>
            <a:r>
              <a:rPr lang="en-US" sz="1700" b="1" dirty="0" smtClean="0"/>
              <a:t>Downloading </a:t>
            </a:r>
            <a:r>
              <a:rPr lang="en-US" sz="1700" b="1" dirty="0" smtClean="0"/>
              <a:t>dataset directly to Excel/PDF/HTML</a:t>
            </a:r>
          </a:p>
          <a:p>
            <a:r>
              <a:rPr lang="en-US" sz="1700" b="1" dirty="0" smtClean="0"/>
              <a:t>Multi-Select Prompt Bug</a:t>
            </a:r>
          </a:p>
          <a:p>
            <a:r>
              <a:rPr lang="en-US" sz="1700" b="1" dirty="0" smtClean="0"/>
              <a:t>Breadcrumbs implementation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356453"/>
            <a:ext cx="2905125" cy="30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0386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 algn="ctr">
              <a:buNone/>
            </a:pPr>
            <a:r>
              <a:rPr lang="en-US" sz="4800" b="1" dirty="0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0386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 algn="ctr">
              <a:buNone/>
            </a:pPr>
            <a:r>
              <a:rPr lang="en-US" sz="4800" b="1" dirty="0" smtClean="0"/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rianz Vertical 3D_Col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0386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 algn="ctr">
              <a:buNone/>
            </a:pPr>
            <a:r>
              <a:rPr lang="en-US" sz="4800" b="1" dirty="0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Oracle BI EE Architecture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Line 1026"/>
          <p:cNvSpPr>
            <a:spLocks noChangeShapeType="1"/>
          </p:cNvSpPr>
          <p:nvPr/>
        </p:nvSpPr>
        <p:spPr bwMode="auto">
          <a:xfrm>
            <a:off x="2484496" y="1717599"/>
            <a:ext cx="0" cy="370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27"/>
          <p:cNvGrpSpPr>
            <a:grpSpLocks/>
          </p:cNvGrpSpPr>
          <p:nvPr/>
        </p:nvGrpSpPr>
        <p:grpSpPr bwMode="auto">
          <a:xfrm>
            <a:off x="685800" y="5392441"/>
            <a:ext cx="8001000" cy="932159"/>
            <a:chOff x="2" y="3595"/>
            <a:chExt cx="5756" cy="725"/>
          </a:xfrm>
        </p:grpSpPr>
        <p:pic>
          <p:nvPicPr>
            <p:cNvPr id="197" name="Picture 10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2" y="3595"/>
              <a:ext cx="244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" name="Rectangle 1029"/>
            <p:cNvSpPr>
              <a:spLocks noChangeArrowheads="1"/>
            </p:cNvSpPr>
            <p:nvPr/>
          </p:nvSpPr>
          <p:spPr bwMode="auto">
            <a:xfrm>
              <a:off x="2" y="3778"/>
              <a:ext cx="932" cy="127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900" b="1" dirty="0"/>
            </a:p>
          </p:txBody>
        </p:sp>
      </p:grpSp>
      <p:sp>
        <p:nvSpPr>
          <p:cNvPr id="106" name="Line 1030"/>
          <p:cNvSpPr>
            <a:spLocks noChangeShapeType="1"/>
          </p:cNvSpPr>
          <p:nvPr/>
        </p:nvSpPr>
        <p:spPr bwMode="auto">
          <a:xfrm>
            <a:off x="1462826" y="1713742"/>
            <a:ext cx="0" cy="370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031"/>
          <p:cNvSpPr>
            <a:spLocks noChangeShapeType="1"/>
          </p:cNvSpPr>
          <p:nvPr/>
        </p:nvSpPr>
        <p:spPr bwMode="auto">
          <a:xfrm>
            <a:off x="1803382" y="1713742"/>
            <a:ext cx="0" cy="370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32"/>
          <p:cNvSpPr>
            <a:spLocks noChangeShapeType="1"/>
          </p:cNvSpPr>
          <p:nvPr/>
        </p:nvSpPr>
        <p:spPr bwMode="auto">
          <a:xfrm>
            <a:off x="2143940" y="1713742"/>
            <a:ext cx="0" cy="370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1033"/>
          <p:cNvSpPr>
            <a:spLocks noChangeArrowheads="1"/>
          </p:cNvSpPr>
          <p:nvPr/>
        </p:nvSpPr>
        <p:spPr bwMode="auto">
          <a:xfrm>
            <a:off x="3084988" y="1502470"/>
            <a:ext cx="2935739" cy="304800"/>
          </a:xfrm>
          <a:prstGeom prst="rect">
            <a:avLst/>
          </a:prstGeom>
          <a:solidFill>
            <a:srgbClr val="C3C16F"/>
          </a:solidFill>
          <a:ln w="12700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r>
              <a:rPr lang="en-US" sz="800" b="1" dirty="0"/>
              <a:t>Web Server </a:t>
            </a:r>
          </a:p>
          <a:p>
            <a:r>
              <a:rPr lang="en-US" sz="800" dirty="0"/>
              <a:t>(IIS, Tomcat, </a:t>
            </a:r>
            <a:r>
              <a:rPr lang="en-US" sz="800" dirty="0" err="1"/>
              <a:t>Websphere</a:t>
            </a:r>
            <a:r>
              <a:rPr lang="en-US" sz="800" dirty="0"/>
              <a:t>, </a:t>
            </a:r>
            <a:r>
              <a:rPr lang="en-US" sz="800" dirty="0" err="1"/>
              <a:t>iPlanet</a:t>
            </a:r>
            <a:r>
              <a:rPr lang="en-US" sz="800" dirty="0"/>
              <a:t>)</a:t>
            </a:r>
          </a:p>
        </p:txBody>
      </p:sp>
      <p:sp>
        <p:nvSpPr>
          <p:cNvPr id="110" name="Rectangle 1034"/>
          <p:cNvSpPr>
            <a:spLocks noChangeArrowheads="1"/>
          </p:cNvSpPr>
          <p:nvPr/>
        </p:nvSpPr>
        <p:spPr bwMode="gray">
          <a:xfrm>
            <a:off x="3084988" y="3048176"/>
            <a:ext cx="2935739" cy="2729961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eaLnBrk="0" hangingPunct="0">
              <a:defRPr/>
            </a:pPr>
            <a:r>
              <a:rPr lang="en-GB" sz="900" b="1" dirty="0">
                <a:latin typeface="Trebuchet MS" pitchFamily="34" charset="0"/>
              </a:rPr>
              <a:t>Oracle BI Server</a:t>
            </a:r>
          </a:p>
        </p:txBody>
      </p:sp>
      <p:sp>
        <p:nvSpPr>
          <p:cNvPr id="111" name="Rectangle 1035"/>
          <p:cNvSpPr>
            <a:spLocks noChangeArrowheads="1"/>
          </p:cNvSpPr>
          <p:nvPr/>
        </p:nvSpPr>
        <p:spPr bwMode="gray">
          <a:xfrm>
            <a:off x="3618759" y="3766859"/>
            <a:ext cx="2135083" cy="1913177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b="1">
                <a:solidFill>
                  <a:schemeClr val="bg1"/>
                </a:solidFill>
              </a:rPr>
              <a:t>Intelligent Request Generation</a:t>
            </a:r>
          </a:p>
        </p:txBody>
      </p:sp>
      <p:sp>
        <p:nvSpPr>
          <p:cNvPr id="112" name="Rectangle 1037"/>
          <p:cNvSpPr>
            <a:spLocks noChangeArrowheads="1"/>
          </p:cNvSpPr>
          <p:nvPr/>
        </p:nvSpPr>
        <p:spPr bwMode="gray">
          <a:xfrm>
            <a:off x="3618759" y="5719882"/>
            <a:ext cx="2135083" cy="223718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Data Source Adapters</a:t>
            </a:r>
          </a:p>
        </p:txBody>
      </p:sp>
      <p:sp>
        <p:nvSpPr>
          <p:cNvPr id="113" name="Rectangle 1038"/>
          <p:cNvSpPr>
            <a:spLocks noChangeArrowheads="1"/>
          </p:cNvSpPr>
          <p:nvPr/>
        </p:nvSpPr>
        <p:spPr bwMode="blackWhite">
          <a:xfrm>
            <a:off x="4318405" y="4148972"/>
            <a:ext cx="1371600" cy="1032447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defTabSz="823913" eaLnBrk="0" hangingPunct="0">
              <a:defRPr/>
            </a:pPr>
            <a:r>
              <a:rPr lang="en-US" sz="800" b="1" dirty="0">
                <a:solidFill>
                  <a:schemeClr val="dk1"/>
                </a:solidFill>
                <a:latin typeface="+mj-lt"/>
              </a:rPr>
              <a:t>Navigator</a:t>
            </a: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  <a:p>
            <a:pPr algn="ctr" defTabSz="823913" eaLnBrk="0" hangingPunct="0">
              <a:defRPr/>
            </a:pPr>
            <a:endParaRPr lang="en-US" sz="8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4" name="AutoShape 1039"/>
          <p:cNvSpPr>
            <a:spLocks noChangeArrowheads="1"/>
          </p:cNvSpPr>
          <p:nvPr/>
        </p:nvSpPr>
        <p:spPr bwMode="blackWhite">
          <a:xfrm>
            <a:off x="4321455" y="3922723"/>
            <a:ext cx="1371600" cy="185146"/>
          </a:xfrm>
          <a:prstGeom prst="bevel">
            <a:avLst>
              <a:gd name="adj" fmla="val 1718"/>
            </a:avLst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defTabSz="823913" eaLnBrk="0" hangingPunct="0">
              <a:defRPr/>
            </a:pPr>
            <a:r>
              <a:rPr lang="en-US" sz="700" b="1" dirty="0">
                <a:solidFill>
                  <a:schemeClr val="dk1"/>
                </a:solidFill>
                <a:latin typeface="Trebuchet MS" pitchFamily="34" charset="0"/>
              </a:rPr>
              <a:t>Logical Request Generation</a:t>
            </a:r>
          </a:p>
        </p:txBody>
      </p:sp>
      <p:sp>
        <p:nvSpPr>
          <p:cNvPr id="115" name="Rectangle 1040"/>
          <p:cNvSpPr>
            <a:spLocks noChangeArrowheads="1"/>
          </p:cNvSpPr>
          <p:nvPr/>
        </p:nvSpPr>
        <p:spPr bwMode="blackWhite">
          <a:xfrm>
            <a:off x="4404970" y="4884101"/>
            <a:ext cx="1207008" cy="27432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Aggregate </a:t>
            </a:r>
            <a:r>
              <a:rPr lang="en-US" sz="800" dirty="0">
                <a:solidFill>
                  <a:schemeClr val="bg1"/>
                </a:solidFill>
              </a:rPr>
              <a:t>Navigator</a:t>
            </a:r>
          </a:p>
        </p:txBody>
      </p:sp>
      <p:sp>
        <p:nvSpPr>
          <p:cNvPr id="116" name="Rectangle 1041"/>
          <p:cNvSpPr>
            <a:spLocks noChangeArrowheads="1"/>
          </p:cNvSpPr>
          <p:nvPr/>
        </p:nvSpPr>
        <p:spPr bwMode="blackWhite">
          <a:xfrm>
            <a:off x="4404970" y="4604122"/>
            <a:ext cx="1208835" cy="27432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Fragmentation Optimization </a:t>
            </a:r>
          </a:p>
        </p:txBody>
      </p:sp>
      <p:sp>
        <p:nvSpPr>
          <p:cNvPr id="117" name="Rectangle 1042"/>
          <p:cNvSpPr>
            <a:spLocks noChangeArrowheads="1"/>
          </p:cNvSpPr>
          <p:nvPr/>
        </p:nvSpPr>
        <p:spPr bwMode="blackWhite">
          <a:xfrm>
            <a:off x="4404970" y="4320687"/>
            <a:ext cx="1207008" cy="27432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Multi-Pass /</a:t>
            </a:r>
          </a:p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Sub-Request Logic</a:t>
            </a:r>
          </a:p>
        </p:txBody>
      </p:sp>
      <p:sp>
        <p:nvSpPr>
          <p:cNvPr id="118" name="Rectangle 1043"/>
          <p:cNvSpPr>
            <a:spLocks noChangeArrowheads="1"/>
          </p:cNvSpPr>
          <p:nvPr/>
        </p:nvSpPr>
        <p:spPr bwMode="blackWhite">
          <a:xfrm>
            <a:off x="4318405" y="5204563"/>
            <a:ext cx="1371600" cy="185146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defTabSz="823913" eaLnBrk="0" hangingPunct="0">
              <a:defRPr/>
            </a:pPr>
            <a:r>
              <a:rPr lang="en-US" sz="800" b="1" dirty="0">
                <a:latin typeface="Trebuchet MS" pitchFamily="34" charset="0"/>
              </a:rPr>
              <a:t>Optimized Query Rewrites</a:t>
            </a:r>
          </a:p>
        </p:txBody>
      </p:sp>
      <p:sp>
        <p:nvSpPr>
          <p:cNvPr id="119" name="AutoShape 1044"/>
          <p:cNvSpPr>
            <a:spLocks noChangeArrowheads="1"/>
          </p:cNvSpPr>
          <p:nvPr/>
        </p:nvSpPr>
        <p:spPr bwMode="gray">
          <a:xfrm>
            <a:off x="3617323" y="3591403"/>
            <a:ext cx="2135083" cy="14630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b="1" dirty="0">
                <a:solidFill>
                  <a:schemeClr val="bg1"/>
                </a:solidFill>
              </a:rPr>
              <a:t>Session Management</a:t>
            </a:r>
          </a:p>
        </p:txBody>
      </p:sp>
      <p:sp>
        <p:nvSpPr>
          <p:cNvPr id="121" name="AutoShape 1046"/>
          <p:cNvSpPr>
            <a:spLocks noChangeArrowheads="1"/>
          </p:cNvSpPr>
          <p:nvPr/>
        </p:nvSpPr>
        <p:spPr bwMode="gray">
          <a:xfrm>
            <a:off x="3151708" y="3251308"/>
            <a:ext cx="2606040" cy="177692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b="1" dirty="0">
                <a:solidFill>
                  <a:schemeClr val="bg1"/>
                </a:solidFill>
              </a:rPr>
              <a:t>Logical SQL ODBC/JDBC (Logical Business Model)</a:t>
            </a:r>
          </a:p>
        </p:txBody>
      </p:sp>
      <p:sp>
        <p:nvSpPr>
          <p:cNvPr id="122" name="Rectangle 1047"/>
          <p:cNvSpPr>
            <a:spLocks noChangeArrowheads="1"/>
          </p:cNvSpPr>
          <p:nvPr/>
        </p:nvSpPr>
        <p:spPr bwMode="blackWhite">
          <a:xfrm>
            <a:off x="3666430" y="3952256"/>
            <a:ext cx="581720" cy="308013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defTabSz="823913" eaLnBrk="0" hangingPunct="0">
              <a:defRPr/>
            </a:pPr>
            <a:r>
              <a:rPr lang="en-US" sz="800" b="1" dirty="0">
                <a:latin typeface="Trebuchet MS" pitchFamily="34" charset="0"/>
              </a:rPr>
              <a:t>Cache Services</a:t>
            </a:r>
          </a:p>
        </p:txBody>
      </p:sp>
      <p:sp>
        <p:nvSpPr>
          <p:cNvPr id="123" name="Line 1048"/>
          <p:cNvSpPr>
            <a:spLocks noChangeShapeType="1"/>
          </p:cNvSpPr>
          <p:nvPr/>
        </p:nvSpPr>
        <p:spPr bwMode="auto">
          <a:xfrm flipH="1">
            <a:off x="2684660" y="4892083"/>
            <a:ext cx="46704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1049"/>
          <p:cNvSpPr>
            <a:spLocks noChangeShapeType="1"/>
          </p:cNvSpPr>
          <p:nvPr/>
        </p:nvSpPr>
        <p:spPr bwMode="auto">
          <a:xfrm flipH="1">
            <a:off x="4219251" y="4025541"/>
            <a:ext cx="16459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050"/>
          <p:cNvSpPr>
            <a:spLocks noChangeShapeType="1"/>
          </p:cNvSpPr>
          <p:nvPr/>
        </p:nvSpPr>
        <p:spPr bwMode="auto">
          <a:xfrm flipH="1">
            <a:off x="3952365" y="5529854"/>
            <a:ext cx="46704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1051"/>
          <p:cNvSpPr>
            <a:spLocks noChangeShapeType="1"/>
          </p:cNvSpPr>
          <p:nvPr/>
        </p:nvSpPr>
        <p:spPr bwMode="auto">
          <a:xfrm flipH="1" flipV="1">
            <a:off x="3952365" y="4457549"/>
            <a:ext cx="0" cy="107230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1052"/>
          <p:cNvSpPr>
            <a:spLocks noChangeArrowheads="1"/>
          </p:cNvSpPr>
          <p:nvPr/>
        </p:nvSpPr>
        <p:spPr bwMode="gray">
          <a:xfrm>
            <a:off x="6604570" y="3781206"/>
            <a:ext cx="2057400" cy="1353312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eaLnBrk="0" hangingPunct="0">
              <a:defRPr/>
            </a:pPr>
            <a:r>
              <a:rPr lang="en-GB" sz="1000" b="1" dirty="0">
                <a:latin typeface="Trebuchet MS" pitchFamily="34" charset="0"/>
              </a:rPr>
              <a:t>Oracle BI  Administration</a:t>
            </a:r>
          </a:p>
        </p:txBody>
      </p:sp>
      <p:sp>
        <p:nvSpPr>
          <p:cNvPr id="128" name="Rectangle 1053"/>
          <p:cNvSpPr>
            <a:spLocks noChangeArrowheads="1"/>
          </p:cNvSpPr>
          <p:nvPr/>
        </p:nvSpPr>
        <p:spPr bwMode="auto">
          <a:xfrm>
            <a:off x="3094328" y="6129180"/>
            <a:ext cx="2935224" cy="185146"/>
          </a:xfrm>
          <a:prstGeom prst="rect">
            <a:avLst/>
          </a:prstGeom>
          <a:solidFill>
            <a:srgbClr val="C3C16F"/>
          </a:solidFill>
          <a:ln w="12700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900" b="1" dirty="0"/>
              <a:t>Analytical and Operational Data Sources</a:t>
            </a:r>
          </a:p>
        </p:txBody>
      </p:sp>
      <p:sp>
        <p:nvSpPr>
          <p:cNvPr id="129" name="AutoShape 1054"/>
          <p:cNvSpPr>
            <a:spLocks noChangeArrowheads="1"/>
          </p:cNvSpPr>
          <p:nvPr/>
        </p:nvSpPr>
        <p:spPr bwMode="gray">
          <a:xfrm>
            <a:off x="6709345" y="4539887"/>
            <a:ext cx="1856232" cy="22860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>
                <a:solidFill>
                  <a:schemeClr val="bg1"/>
                </a:solidFill>
              </a:rPr>
              <a:t>Metadata Documentation Services</a:t>
            </a:r>
          </a:p>
        </p:txBody>
      </p:sp>
      <p:sp>
        <p:nvSpPr>
          <p:cNvPr id="130" name="AutoShape 1055"/>
          <p:cNvSpPr>
            <a:spLocks noChangeArrowheads="1"/>
          </p:cNvSpPr>
          <p:nvPr/>
        </p:nvSpPr>
        <p:spPr bwMode="gray">
          <a:xfrm>
            <a:off x="6709345" y="4025537"/>
            <a:ext cx="1857580" cy="22860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Metadata </a:t>
            </a:r>
            <a:r>
              <a:rPr lang="en-US" sz="800" dirty="0">
                <a:solidFill>
                  <a:schemeClr val="bg1"/>
                </a:solidFill>
              </a:rPr>
              <a:t>Management Services</a:t>
            </a:r>
          </a:p>
        </p:txBody>
      </p:sp>
      <p:sp>
        <p:nvSpPr>
          <p:cNvPr id="131" name="AutoShape 1056"/>
          <p:cNvSpPr>
            <a:spLocks noChangeArrowheads="1"/>
          </p:cNvSpPr>
          <p:nvPr/>
        </p:nvSpPr>
        <p:spPr bwMode="gray">
          <a:xfrm>
            <a:off x="6709140" y="4282712"/>
            <a:ext cx="1856232" cy="22860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>
                <a:solidFill>
                  <a:schemeClr val="bg1"/>
                </a:solidFill>
              </a:rPr>
              <a:t>Multi-User Development Services</a:t>
            </a:r>
          </a:p>
        </p:txBody>
      </p:sp>
      <p:sp>
        <p:nvSpPr>
          <p:cNvPr id="132" name="AutoShape 1057"/>
          <p:cNvSpPr>
            <a:spLocks noChangeArrowheads="1"/>
          </p:cNvSpPr>
          <p:nvPr/>
        </p:nvSpPr>
        <p:spPr bwMode="gray">
          <a:xfrm>
            <a:off x="6709345" y="4797062"/>
            <a:ext cx="1856232" cy="22860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>
                <a:solidFill>
                  <a:schemeClr val="bg1"/>
                </a:solidFill>
              </a:rPr>
              <a:t>Server Management Services</a:t>
            </a:r>
          </a:p>
        </p:txBody>
      </p:sp>
      <p:sp>
        <p:nvSpPr>
          <p:cNvPr id="133" name="Line 1058"/>
          <p:cNvSpPr>
            <a:spLocks noChangeShapeType="1"/>
          </p:cNvSpPr>
          <p:nvPr/>
        </p:nvSpPr>
        <p:spPr bwMode="auto">
          <a:xfrm flipH="1">
            <a:off x="5958230" y="4151499"/>
            <a:ext cx="6583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059"/>
          <p:cNvSpPr>
            <a:spLocks noChangeShapeType="1"/>
          </p:cNvSpPr>
          <p:nvPr/>
        </p:nvSpPr>
        <p:spPr bwMode="auto">
          <a:xfrm flipH="1" flipV="1">
            <a:off x="4572000" y="5943600"/>
            <a:ext cx="0" cy="18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Text Box 1060"/>
          <p:cNvSpPr txBox="1">
            <a:spLocks noChangeArrowheads="1"/>
          </p:cNvSpPr>
          <p:nvPr/>
        </p:nvSpPr>
        <p:spPr bwMode="auto">
          <a:xfrm>
            <a:off x="4686300" y="2851619"/>
            <a:ext cx="1267705" cy="1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/>
            <a:r>
              <a:rPr lang="en-US" sz="800" dirty="0"/>
              <a:t>ODBC over TCP/IP (SSL)</a:t>
            </a:r>
          </a:p>
        </p:txBody>
      </p:sp>
      <p:sp>
        <p:nvSpPr>
          <p:cNvPr id="137" name="Text Box 1062"/>
          <p:cNvSpPr txBox="1">
            <a:spLocks noChangeArrowheads="1"/>
          </p:cNvSpPr>
          <p:nvPr/>
        </p:nvSpPr>
        <p:spPr bwMode="auto">
          <a:xfrm>
            <a:off x="4570888" y="5928417"/>
            <a:ext cx="1601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800" b="1" dirty="0"/>
              <a:t>ODBC, CLI, OCI, XML, MDX</a:t>
            </a:r>
          </a:p>
        </p:txBody>
      </p:sp>
      <p:sp>
        <p:nvSpPr>
          <p:cNvPr id="138" name="Rectangle 1063"/>
          <p:cNvSpPr>
            <a:spLocks noChangeArrowheads="1"/>
          </p:cNvSpPr>
          <p:nvPr/>
        </p:nvSpPr>
        <p:spPr bwMode="gray">
          <a:xfrm>
            <a:off x="3084988" y="1841030"/>
            <a:ext cx="2935739" cy="1014446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eaLnBrk="0" hangingPunct="0">
              <a:defRPr/>
            </a:pPr>
            <a:r>
              <a:rPr lang="en-GB" sz="900" b="1" dirty="0">
                <a:solidFill>
                  <a:schemeClr val="tx1"/>
                </a:solidFill>
                <a:latin typeface="Trebuchet MS" pitchFamily="34" charset="0"/>
              </a:rPr>
              <a:t>Oracle BI Presentation Services</a:t>
            </a:r>
          </a:p>
        </p:txBody>
      </p:sp>
      <p:sp>
        <p:nvSpPr>
          <p:cNvPr id="139" name="AutoShape 1064"/>
          <p:cNvSpPr>
            <a:spLocks noChangeArrowheads="1"/>
          </p:cNvSpPr>
          <p:nvPr/>
        </p:nvSpPr>
        <p:spPr bwMode="gray">
          <a:xfrm>
            <a:off x="3151709" y="2033448"/>
            <a:ext cx="2201804" cy="16328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700" dirty="0">
                <a:solidFill>
                  <a:schemeClr val="bg1"/>
                </a:solidFill>
              </a:rPr>
              <a:t>SOAP Web Services, XML and URL Interface</a:t>
            </a:r>
          </a:p>
        </p:txBody>
      </p:sp>
      <p:sp>
        <p:nvSpPr>
          <p:cNvPr id="140" name="AutoShape 1065"/>
          <p:cNvSpPr>
            <a:spLocks noChangeArrowheads="1"/>
          </p:cNvSpPr>
          <p:nvPr/>
        </p:nvSpPr>
        <p:spPr bwMode="gray">
          <a:xfrm>
            <a:off x="3151709" y="2665187"/>
            <a:ext cx="2201804" cy="16328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Cache Services (Web) &amp; Connection </a:t>
            </a:r>
            <a:r>
              <a:rPr lang="en-US" sz="800" dirty="0" err="1">
                <a:solidFill>
                  <a:schemeClr val="bg1"/>
                </a:solidFill>
              </a:rPr>
              <a:t>Mngmt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1" name="AutoShape 1066"/>
          <p:cNvSpPr>
            <a:spLocks noChangeArrowheads="1"/>
          </p:cNvSpPr>
          <p:nvPr/>
        </p:nvSpPr>
        <p:spPr bwMode="gray">
          <a:xfrm>
            <a:off x="5420235" y="2466651"/>
            <a:ext cx="533771" cy="308577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defTabSz="823913">
              <a:lnSpc>
                <a:spcPct val="80000"/>
              </a:lnSpc>
              <a:defRPr/>
            </a:pPr>
            <a:r>
              <a:rPr lang="en-US" sz="700" dirty="0">
                <a:solidFill>
                  <a:schemeClr val="bg1"/>
                </a:solidFill>
              </a:rPr>
              <a:t>XML Framework</a:t>
            </a:r>
          </a:p>
        </p:txBody>
      </p:sp>
      <p:sp>
        <p:nvSpPr>
          <p:cNvPr id="142" name="AutoShape 1067"/>
          <p:cNvSpPr>
            <a:spLocks noChangeArrowheads="1"/>
          </p:cNvSpPr>
          <p:nvPr/>
        </p:nvSpPr>
        <p:spPr bwMode="gray">
          <a:xfrm>
            <a:off x="5418845" y="2043110"/>
            <a:ext cx="535160" cy="307291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defTabSz="823913">
              <a:lnSpc>
                <a:spcPct val="80000"/>
              </a:lnSpc>
              <a:defRPr/>
            </a:pPr>
            <a:r>
              <a:rPr lang="en-US" sz="700" dirty="0">
                <a:solidFill>
                  <a:schemeClr val="bg1"/>
                </a:solidFill>
              </a:rPr>
              <a:t>Web Catalog Service</a:t>
            </a:r>
          </a:p>
        </p:txBody>
      </p:sp>
      <p:sp>
        <p:nvSpPr>
          <p:cNvPr id="143" name="AutoShape 1068"/>
          <p:cNvSpPr>
            <a:spLocks noChangeArrowheads="1"/>
          </p:cNvSpPr>
          <p:nvPr/>
        </p:nvSpPr>
        <p:spPr bwMode="gray">
          <a:xfrm>
            <a:off x="3151709" y="2480041"/>
            <a:ext cx="2201804" cy="16328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User Profiling, Security and Session </a:t>
            </a:r>
            <a:r>
              <a:rPr lang="en-US" sz="800" dirty="0" err="1">
                <a:solidFill>
                  <a:schemeClr val="bg1"/>
                </a:solidFill>
              </a:rPr>
              <a:t>Mngmt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4" name="AutoShape 1069"/>
          <p:cNvSpPr>
            <a:spLocks noChangeArrowheads="1"/>
          </p:cNvSpPr>
          <p:nvPr/>
        </p:nvSpPr>
        <p:spPr bwMode="gray">
          <a:xfrm>
            <a:off x="3151709" y="2233179"/>
            <a:ext cx="1067541" cy="22500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Oracle Interactive Dashboards</a:t>
            </a:r>
          </a:p>
        </p:txBody>
      </p:sp>
      <p:sp>
        <p:nvSpPr>
          <p:cNvPr id="145" name="AutoShape 1070"/>
          <p:cNvSpPr>
            <a:spLocks noChangeArrowheads="1"/>
          </p:cNvSpPr>
          <p:nvPr/>
        </p:nvSpPr>
        <p:spPr bwMode="gray">
          <a:xfrm>
            <a:off x="4285972" y="2233179"/>
            <a:ext cx="1067541" cy="22500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Oracle Answers</a:t>
            </a:r>
          </a:p>
        </p:txBody>
      </p:sp>
      <p:sp>
        <p:nvSpPr>
          <p:cNvPr id="146" name="Line 1071"/>
          <p:cNvSpPr>
            <a:spLocks noChangeShapeType="1"/>
          </p:cNvSpPr>
          <p:nvPr/>
        </p:nvSpPr>
        <p:spPr bwMode="auto">
          <a:xfrm>
            <a:off x="4686300" y="2793761"/>
            <a:ext cx="0" cy="32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" name="AutoShape 1072"/>
          <p:cNvSpPr>
            <a:spLocks noChangeArrowheads="1"/>
          </p:cNvSpPr>
          <p:nvPr/>
        </p:nvSpPr>
        <p:spPr bwMode="gray">
          <a:xfrm>
            <a:off x="3618759" y="3431531"/>
            <a:ext cx="2135083" cy="14630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b="1" dirty="0">
                <a:solidFill>
                  <a:schemeClr val="bg1"/>
                </a:solidFill>
              </a:rPr>
              <a:t>Load Balancer</a:t>
            </a:r>
          </a:p>
        </p:txBody>
      </p:sp>
      <p:sp>
        <p:nvSpPr>
          <p:cNvPr id="148" name="Line 1073"/>
          <p:cNvSpPr>
            <a:spLocks noChangeShapeType="1"/>
          </p:cNvSpPr>
          <p:nvPr/>
        </p:nvSpPr>
        <p:spPr bwMode="auto">
          <a:xfrm flipH="1">
            <a:off x="2590799" y="3511296"/>
            <a:ext cx="1074115" cy="755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AutoShape 1074"/>
          <p:cNvSpPr>
            <a:spLocks noChangeArrowheads="1"/>
          </p:cNvSpPr>
          <p:nvPr/>
        </p:nvSpPr>
        <p:spPr bwMode="gray">
          <a:xfrm>
            <a:off x="3151709" y="3437960"/>
            <a:ext cx="200164" cy="222175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2" name="Text Box 1077"/>
          <p:cNvSpPr txBox="1">
            <a:spLocks noChangeArrowheads="1"/>
          </p:cNvSpPr>
          <p:nvPr/>
        </p:nvSpPr>
        <p:spPr bwMode="auto">
          <a:xfrm>
            <a:off x="2528977" y="3088195"/>
            <a:ext cx="66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/>
            <a:r>
              <a:rPr lang="en-US" sz="800" b="1" dirty="0"/>
              <a:t>TCP/IP </a:t>
            </a:r>
          </a:p>
          <a:p>
            <a:pPr algn="ctr" eaLnBrk="0" hangingPunct="0"/>
            <a:r>
              <a:rPr lang="en-US" sz="800" b="1" dirty="0"/>
              <a:t>(SSL)</a:t>
            </a:r>
          </a:p>
        </p:txBody>
      </p:sp>
      <p:sp>
        <p:nvSpPr>
          <p:cNvPr id="153" name="Rectangle 1078"/>
          <p:cNvSpPr>
            <a:spLocks noChangeArrowheads="1"/>
          </p:cNvSpPr>
          <p:nvPr/>
        </p:nvSpPr>
        <p:spPr bwMode="auto">
          <a:xfrm>
            <a:off x="6944730" y="1551739"/>
            <a:ext cx="1734755" cy="493723"/>
          </a:xfrm>
          <a:prstGeom prst="rect">
            <a:avLst/>
          </a:prstGeom>
          <a:solidFill>
            <a:srgbClr val="C3C16F"/>
          </a:solidFill>
          <a:ln w="12700">
            <a:solidFill>
              <a:schemeClr val="accent3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en-US" sz="800" b="1" dirty="0" smtClean="0"/>
              <a:t>Web Browser</a:t>
            </a:r>
          </a:p>
          <a:p>
            <a:pPr algn="ctr" eaLnBrk="0" hangingPunct="0"/>
            <a:endParaRPr lang="en-US" sz="800" b="1" dirty="0"/>
          </a:p>
        </p:txBody>
      </p:sp>
      <p:sp>
        <p:nvSpPr>
          <p:cNvPr id="155" name="Line 1080"/>
          <p:cNvSpPr>
            <a:spLocks noChangeShapeType="1"/>
          </p:cNvSpPr>
          <p:nvPr/>
        </p:nvSpPr>
        <p:spPr bwMode="auto">
          <a:xfrm flipH="1" flipV="1">
            <a:off x="6020726" y="166231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" name="Text Box 1081"/>
          <p:cNvSpPr txBox="1">
            <a:spLocks noChangeArrowheads="1"/>
          </p:cNvSpPr>
          <p:nvPr/>
        </p:nvSpPr>
        <p:spPr bwMode="auto">
          <a:xfrm>
            <a:off x="6096000" y="1701225"/>
            <a:ext cx="830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800" b="1" dirty="0"/>
              <a:t>XML, HTML, </a:t>
            </a:r>
          </a:p>
          <a:p>
            <a:pPr eaLnBrk="0" hangingPunct="0"/>
            <a:r>
              <a:rPr lang="en-US" sz="800" b="1" dirty="0"/>
              <a:t>XLS, PDF, TXT over HTTP/HTTPS</a:t>
            </a:r>
          </a:p>
        </p:txBody>
      </p:sp>
      <p:grpSp>
        <p:nvGrpSpPr>
          <p:cNvPr id="5" name="Group 200"/>
          <p:cNvGrpSpPr/>
          <p:nvPr/>
        </p:nvGrpSpPr>
        <p:grpSpPr>
          <a:xfrm>
            <a:off x="7061313" y="1725314"/>
            <a:ext cx="336387" cy="258432"/>
            <a:chOff x="7061313" y="1725314"/>
            <a:chExt cx="336387" cy="258432"/>
          </a:xfrm>
        </p:grpSpPr>
        <p:sp>
          <p:nvSpPr>
            <p:cNvPr id="157" name="computr1"/>
            <p:cNvSpPr>
              <a:spLocks noEditPoints="1" noChangeArrowheads="1"/>
            </p:cNvSpPr>
            <p:nvPr/>
          </p:nvSpPr>
          <p:spPr bwMode="auto">
            <a:xfrm>
              <a:off x="7061313" y="1725314"/>
              <a:ext cx="255765" cy="185146"/>
            </a:xfrm>
            <a:custGeom>
              <a:avLst/>
              <a:gdLst>
                <a:gd name="T0" fmla="*/ 264175 w 21600"/>
                <a:gd name="T1" fmla="*/ 0 h 21600"/>
                <a:gd name="T2" fmla="*/ 146050 w 21600"/>
                <a:gd name="T3" fmla="*/ 0 h 21600"/>
                <a:gd name="T4" fmla="*/ 27925 w 21600"/>
                <a:gd name="T5" fmla="*/ 0 h 21600"/>
                <a:gd name="T6" fmla="*/ 0 w 21600"/>
                <a:gd name="T7" fmla="*/ 162856 h 21600"/>
                <a:gd name="T8" fmla="*/ 0 w 21600"/>
                <a:gd name="T9" fmla="*/ 228600 h 21600"/>
                <a:gd name="T10" fmla="*/ 146050 w 21600"/>
                <a:gd name="T11" fmla="*/ 228600 h 21600"/>
                <a:gd name="T12" fmla="*/ 292100 w 21600"/>
                <a:gd name="T13" fmla="*/ 228600 h 21600"/>
                <a:gd name="T14" fmla="*/ 292100 w 21600"/>
                <a:gd name="T15" fmla="*/ 162856 h 21600"/>
                <a:gd name="T16" fmla="*/ 264175 w 21600"/>
                <a:gd name="T17" fmla="*/ 143436 h 21600"/>
                <a:gd name="T18" fmla="*/ 27925 w 21600"/>
                <a:gd name="T19" fmla="*/ 143436 h 21600"/>
                <a:gd name="T20" fmla="*/ 27925 w 21600"/>
                <a:gd name="T21" fmla="*/ 71713 h 21600"/>
                <a:gd name="T22" fmla="*/ 264175 w 21600"/>
                <a:gd name="T23" fmla="*/ 71713 h 21600"/>
                <a:gd name="T24" fmla="*/ 0 w 21600"/>
                <a:gd name="T25" fmla="*/ 195728 h 21600"/>
                <a:gd name="T26" fmla="*/ 292100 w 21600"/>
                <a:gd name="T27" fmla="*/ 195728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3 w 21600"/>
                <a:gd name="T43" fmla="*/ 2541 h 21600"/>
                <a:gd name="T44" fmla="*/ 16756 w 21600"/>
                <a:gd name="T45" fmla="*/ 11153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computr1"/>
            <p:cNvSpPr>
              <a:spLocks noEditPoints="1" noChangeArrowheads="1"/>
            </p:cNvSpPr>
            <p:nvPr/>
          </p:nvSpPr>
          <p:spPr bwMode="auto">
            <a:xfrm>
              <a:off x="7141935" y="1798600"/>
              <a:ext cx="255765" cy="185146"/>
            </a:xfrm>
            <a:custGeom>
              <a:avLst/>
              <a:gdLst>
                <a:gd name="T0" fmla="*/ 264175 w 21600"/>
                <a:gd name="T1" fmla="*/ 0 h 21600"/>
                <a:gd name="T2" fmla="*/ 146050 w 21600"/>
                <a:gd name="T3" fmla="*/ 0 h 21600"/>
                <a:gd name="T4" fmla="*/ 27925 w 21600"/>
                <a:gd name="T5" fmla="*/ 0 h 21600"/>
                <a:gd name="T6" fmla="*/ 0 w 21600"/>
                <a:gd name="T7" fmla="*/ 162856 h 21600"/>
                <a:gd name="T8" fmla="*/ 0 w 21600"/>
                <a:gd name="T9" fmla="*/ 228600 h 21600"/>
                <a:gd name="T10" fmla="*/ 146050 w 21600"/>
                <a:gd name="T11" fmla="*/ 228600 h 21600"/>
                <a:gd name="T12" fmla="*/ 292100 w 21600"/>
                <a:gd name="T13" fmla="*/ 228600 h 21600"/>
                <a:gd name="T14" fmla="*/ 292100 w 21600"/>
                <a:gd name="T15" fmla="*/ 162856 h 21600"/>
                <a:gd name="T16" fmla="*/ 264175 w 21600"/>
                <a:gd name="T17" fmla="*/ 143436 h 21600"/>
                <a:gd name="T18" fmla="*/ 27925 w 21600"/>
                <a:gd name="T19" fmla="*/ 143436 h 21600"/>
                <a:gd name="T20" fmla="*/ 27925 w 21600"/>
                <a:gd name="T21" fmla="*/ 71713 h 21600"/>
                <a:gd name="T22" fmla="*/ 264175 w 21600"/>
                <a:gd name="T23" fmla="*/ 71713 h 21600"/>
                <a:gd name="T24" fmla="*/ 0 w 21600"/>
                <a:gd name="T25" fmla="*/ 195728 h 21600"/>
                <a:gd name="T26" fmla="*/ 292100 w 21600"/>
                <a:gd name="T27" fmla="*/ 195728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3 w 21600"/>
                <a:gd name="T43" fmla="*/ 2541 h 21600"/>
                <a:gd name="T44" fmla="*/ 16756 w 21600"/>
                <a:gd name="T45" fmla="*/ 11153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" name="Rectangle 1084"/>
          <p:cNvSpPr>
            <a:spLocks noChangeArrowheads="1"/>
          </p:cNvSpPr>
          <p:nvPr/>
        </p:nvSpPr>
        <p:spPr bwMode="auto">
          <a:xfrm>
            <a:off x="6948830" y="2553434"/>
            <a:ext cx="1737360" cy="325899"/>
          </a:xfrm>
          <a:prstGeom prst="rect">
            <a:avLst/>
          </a:prstGeom>
          <a:solidFill>
            <a:srgbClr val="C3C16F"/>
          </a:solidFill>
          <a:ln w="12700">
            <a:solidFill>
              <a:schemeClr val="accent3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en-US" sz="800" b="1" dirty="0"/>
              <a:t>External Applications </a:t>
            </a:r>
            <a:endParaRPr lang="en-US" sz="800" b="1" dirty="0" smtClean="0"/>
          </a:p>
          <a:p>
            <a:pPr algn="ctr" eaLnBrk="0" hangingPunct="0"/>
            <a:r>
              <a:rPr lang="en-US" sz="800" b="1" dirty="0" smtClean="0"/>
              <a:t>and </a:t>
            </a:r>
            <a:r>
              <a:rPr lang="en-US" sz="800" b="1" dirty="0"/>
              <a:t>Portals</a:t>
            </a:r>
          </a:p>
        </p:txBody>
      </p:sp>
      <p:sp>
        <p:nvSpPr>
          <p:cNvPr id="161" name="Text Box 1086"/>
          <p:cNvSpPr txBox="1">
            <a:spLocks noChangeArrowheads="1"/>
          </p:cNvSpPr>
          <p:nvPr/>
        </p:nvSpPr>
        <p:spPr bwMode="auto">
          <a:xfrm>
            <a:off x="5977307" y="2328446"/>
            <a:ext cx="1244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" b="1" dirty="0"/>
              <a:t>HTML, SOAP over HTTP/HTTPS</a:t>
            </a:r>
          </a:p>
        </p:txBody>
      </p:sp>
      <p:sp>
        <p:nvSpPr>
          <p:cNvPr id="162" name="Rectangle 1087"/>
          <p:cNvSpPr>
            <a:spLocks noChangeArrowheads="1"/>
          </p:cNvSpPr>
          <p:nvPr/>
        </p:nvSpPr>
        <p:spPr bwMode="blackWhite">
          <a:xfrm>
            <a:off x="4318405" y="5406423"/>
            <a:ext cx="1371600" cy="172289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defTabSz="823913" eaLnBrk="0" hangingPunct="0">
              <a:defRPr/>
            </a:pPr>
            <a:r>
              <a:rPr lang="en-US" sz="800" b="1" dirty="0">
                <a:solidFill>
                  <a:schemeClr val="dk1"/>
                </a:solidFill>
                <a:latin typeface="Trebuchet MS" pitchFamily="34" charset="0"/>
              </a:rPr>
              <a:t>Execution Engine</a:t>
            </a:r>
          </a:p>
        </p:txBody>
      </p:sp>
      <p:sp>
        <p:nvSpPr>
          <p:cNvPr id="163" name="Line 1088"/>
          <p:cNvSpPr>
            <a:spLocks noChangeShapeType="1"/>
          </p:cNvSpPr>
          <p:nvPr/>
        </p:nvSpPr>
        <p:spPr bwMode="auto">
          <a:xfrm flipH="1">
            <a:off x="5537605" y="5500594"/>
            <a:ext cx="0" cy="3657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" name="AutoShape 1089"/>
          <p:cNvSpPr>
            <a:spLocks noChangeArrowheads="1"/>
          </p:cNvSpPr>
          <p:nvPr/>
        </p:nvSpPr>
        <p:spPr bwMode="gray">
          <a:xfrm>
            <a:off x="4761576" y="1553271"/>
            <a:ext cx="1234440" cy="20319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 anchor="ctr"/>
          <a:lstStyle/>
          <a:p>
            <a:pPr defTabSz="823913">
              <a:lnSpc>
                <a:spcPct val="80000"/>
              </a:lnSpc>
              <a:defRPr/>
            </a:pPr>
            <a:r>
              <a:rPr lang="en-US" sz="700" dirty="0" smtClean="0">
                <a:solidFill>
                  <a:schemeClr val="bg1"/>
                </a:solidFill>
              </a:rPr>
              <a:t>SAW </a:t>
            </a:r>
            <a:r>
              <a:rPr lang="en-US" sz="700" dirty="0">
                <a:solidFill>
                  <a:schemeClr val="bg1"/>
                </a:solidFill>
              </a:rPr>
              <a:t>Bridge (J2EE/ISAPI)</a:t>
            </a:r>
          </a:p>
        </p:txBody>
      </p:sp>
      <p:sp>
        <p:nvSpPr>
          <p:cNvPr id="165" name="Line 1090"/>
          <p:cNvSpPr>
            <a:spLocks noChangeShapeType="1"/>
          </p:cNvSpPr>
          <p:nvPr/>
        </p:nvSpPr>
        <p:spPr bwMode="auto">
          <a:xfrm>
            <a:off x="4953000" y="1773859"/>
            <a:ext cx="0" cy="265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" name="Text Box 1091"/>
          <p:cNvSpPr txBox="1">
            <a:spLocks noChangeArrowheads="1"/>
          </p:cNvSpPr>
          <p:nvPr/>
        </p:nvSpPr>
        <p:spPr bwMode="auto">
          <a:xfrm>
            <a:off x="5201498" y="1815737"/>
            <a:ext cx="867377" cy="1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/>
            <a:r>
              <a:rPr lang="en-US" sz="800" dirty="0"/>
              <a:t>TCP/IP (SSL)</a:t>
            </a:r>
          </a:p>
        </p:txBody>
      </p:sp>
      <p:sp>
        <p:nvSpPr>
          <p:cNvPr id="169" name="Rectangle 1094"/>
          <p:cNvSpPr>
            <a:spLocks noChangeArrowheads="1"/>
          </p:cNvSpPr>
          <p:nvPr/>
        </p:nvSpPr>
        <p:spPr bwMode="gray">
          <a:xfrm>
            <a:off x="1066800" y="1859352"/>
            <a:ext cx="1600200" cy="794585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tx1"/>
                </a:solidFill>
                <a:latin typeface="Trebuchet MS" pitchFamily="34" charset="0"/>
              </a:rPr>
              <a:t>Oracle BI Publisher</a:t>
            </a:r>
          </a:p>
        </p:txBody>
      </p:sp>
      <p:sp>
        <p:nvSpPr>
          <p:cNvPr id="170" name="AutoShape 1095"/>
          <p:cNvSpPr>
            <a:spLocks noChangeArrowheads="1"/>
          </p:cNvSpPr>
          <p:nvPr/>
        </p:nvSpPr>
        <p:spPr bwMode="gray">
          <a:xfrm>
            <a:off x="1132069" y="2044176"/>
            <a:ext cx="1472184" cy="163288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Delivery Server</a:t>
            </a:r>
          </a:p>
        </p:txBody>
      </p:sp>
      <p:sp>
        <p:nvSpPr>
          <p:cNvPr id="171" name="AutoShape 1096"/>
          <p:cNvSpPr>
            <a:spLocks noChangeArrowheads="1"/>
          </p:cNvSpPr>
          <p:nvPr/>
        </p:nvSpPr>
        <p:spPr bwMode="gray">
          <a:xfrm>
            <a:off x="1132069" y="2215179"/>
            <a:ext cx="1472184" cy="16328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Layout Interfaces</a:t>
            </a:r>
          </a:p>
        </p:txBody>
      </p:sp>
      <p:sp>
        <p:nvSpPr>
          <p:cNvPr id="172" name="AutoShape 1097"/>
          <p:cNvSpPr>
            <a:spLocks noChangeArrowheads="1"/>
          </p:cNvSpPr>
          <p:nvPr/>
        </p:nvSpPr>
        <p:spPr bwMode="gray">
          <a:xfrm>
            <a:off x="1132069" y="2388635"/>
            <a:ext cx="1472184" cy="163288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Data Logic</a:t>
            </a:r>
          </a:p>
        </p:txBody>
      </p:sp>
      <p:pic>
        <p:nvPicPr>
          <p:cNvPr id="173" name="Picture 10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2021617" y="1434737"/>
            <a:ext cx="297466" cy="2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10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1661600" y="1475881"/>
            <a:ext cx="330827" cy="2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11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1300192" y="1492595"/>
            <a:ext cx="332217" cy="2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01"/>
          <p:cNvGrpSpPr>
            <a:grpSpLocks/>
          </p:cNvGrpSpPr>
          <p:nvPr/>
        </p:nvGrpSpPr>
        <p:grpSpPr bwMode="auto">
          <a:xfrm>
            <a:off x="609600" y="1883459"/>
            <a:ext cx="241865" cy="756013"/>
            <a:chOff x="138" y="900"/>
            <a:chExt cx="174" cy="588"/>
          </a:xfrm>
        </p:grpSpPr>
        <p:sp>
          <p:nvSpPr>
            <p:cNvPr id="192" name="Rectangle 1102"/>
            <p:cNvSpPr>
              <a:spLocks noChangeArrowheads="1"/>
            </p:cNvSpPr>
            <p:nvPr/>
          </p:nvSpPr>
          <p:spPr bwMode="auto">
            <a:xfrm>
              <a:off x="138" y="900"/>
              <a:ext cx="174" cy="588"/>
            </a:xfrm>
            <a:prstGeom prst="rect">
              <a:avLst/>
            </a:prstGeom>
            <a:solidFill>
              <a:srgbClr val="FEFB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endParaRPr lang="en-US" sz="800"/>
            </a:p>
          </p:txBody>
        </p:sp>
        <p:sp>
          <p:nvSpPr>
            <p:cNvPr id="193" name="Rectangle 1103"/>
            <p:cNvSpPr>
              <a:spLocks noChangeArrowheads="1"/>
            </p:cNvSpPr>
            <p:nvPr/>
          </p:nvSpPr>
          <p:spPr bwMode="auto">
            <a:xfrm flipH="1">
              <a:off x="180" y="1323"/>
              <a:ext cx="109" cy="117"/>
            </a:xfrm>
            <a:prstGeom prst="rect">
              <a:avLst/>
            </a:prstGeom>
            <a:solidFill>
              <a:srgbClr val="DDDDDD"/>
            </a:solidFill>
            <a:ln w="6350">
              <a:noFill/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ja-JP" sz="800">
                  <a:ea typeface="MS PGothic" pitchFamily="34" charset="-128"/>
                  <a:cs typeface="Times New Roman" pitchFamily="18" charset="0"/>
                </a:rPr>
                <a:t>XSL</a:t>
              </a:r>
              <a:endParaRPr lang="en-US" sz="800">
                <a:ea typeface="MS PGothic" pitchFamily="34" charset="-128"/>
                <a:cs typeface="Times New Roman" pitchFamily="18" charset="0"/>
              </a:endParaRPr>
            </a:p>
          </p:txBody>
        </p:sp>
        <p:pic>
          <p:nvPicPr>
            <p:cNvPr id="194" name="Picture 1104" descr="acopdflog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1" y="119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1105" descr="Excelico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0" y="1064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" name="Picture 1106" descr="Wordico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8" y="927"/>
              <a:ext cx="13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" name="Line 1107"/>
          <p:cNvSpPr>
            <a:spLocks noChangeShapeType="1"/>
          </p:cNvSpPr>
          <p:nvPr/>
        </p:nvSpPr>
        <p:spPr bwMode="auto">
          <a:xfrm flipH="1">
            <a:off x="2655400" y="2307353"/>
            <a:ext cx="5120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78" name="AutoShape 1108"/>
          <p:cNvCxnSpPr>
            <a:cxnSpLocks noChangeShapeType="1"/>
            <a:stCxn id="139" idx="5"/>
          </p:cNvCxnSpPr>
          <p:nvPr/>
        </p:nvCxnSpPr>
        <p:spPr bwMode="auto">
          <a:xfrm rot="10800000" flipV="1">
            <a:off x="2604212" y="2115092"/>
            <a:ext cx="550303" cy="32086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80" name="Line 1110"/>
          <p:cNvSpPr>
            <a:spLocks noChangeShapeType="1"/>
          </p:cNvSpPr>
          <p:nvPr/>
        </p:nvSpPr>
        <p:spPr bwMode="auto">
          <a:xfrm flipH="1">
            <a:off x="845515" y="2279865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81" name="AutoShape 1111"/>
          <p:cNvCxnSpPr>
            <a:cxnSpLocks noChangeShapeType="1"/>
          </p:cNvCxnSpPr>
          <p:nvPr/>
        </p:nvCxnSpPr>
        <p:spPr bwMode="auto">
          <a:xfrm rot="16200000" flipH="1">
            <a:off x="803769" y="3648143"/>
            <a:ext cx="3574065" cy="1371600"/>
          </a:xfrm>
          <a:prstGeom prst="bentConnector3">
            <a:avLst>
              <a:gd name="adj1" fmla="val 9994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82" name="Rectangle 1112"/>
          <p:cNvSpPr>
            <a:spLocks noChangeArrowheads="1"/>
          </p:cNvSpPr>
          <p:nvPr/>
        </p:nvSpPr>
        <p:spPr bwMode="auto">
          <a:xfrm>
            <a:off x="1076325" y="4654187"/>
            <a:ext cx="1600200" cy="966032"/>
          </a:xfrm>
          <a:prstGeom prst="rect">
            <a:avLst/>
          </a:prstGeom>
          <a:solidFill>
            <a:srgbClr val="C3C16F"/>
          </a:solidFill>
          <a:ln w="12700">
            <a:solidFill>
              <a:schemeClr val="accent3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Arial" charset="0"/>
              </a:rPr>
              <a:t>Externalized </a:t>
            </a:r>
            <a:r>
              <a:rPr lang="en-US" sz="800" b="1" dirty="0" smtClean="0">
                <a:solidFill>
                  <a:schemeClr val="tx1"/>
                </a:solidFill>
                <a:latin typeface="Arial" charset="0"/>
              </a:rPr>
              <a:t> Authentication</a:t>
            </a:r>
            <a:endParaRPr lang="en-US" sz="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3" name="Rectangle 1113"/>
          <p:cNvSpPr>
            <a:spLocks noChangeArrowheads="1"/>
          </p:cNvSpPr>
          <p:nvPr/>
        </p:nvSpPr>
        <p:spPr bwMode="auto">
          <a:xfrm>
            <a:off x="1190625" y="4858942"/>
            <a:ext cx="1371600" cy="18288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LDAP</a:t>
            </a:r>
          </a:p>
        </p:txBody>
      </p:sp>
      <p:sp>
        <p:nvSpPr>
          <p:cNvPr id="184" name="Rectangle 1114"/>
          <p:cNvSpPr>
            <a:spLocks noChangeArrowheads="1"/>
          </p:cNvSpPr>
          <p:nvPr/>
        </p:nvSpPr>
        <p:spPr bwMode="auto">
          <a:xfrm>
            <a:off x="1181100" y="5089161"/>
            <a:ext cx="1371600" cy="18288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DB Authentication</a:t>
            </a:r>
          </a:p>
        </p:txBody>
      </p:sp>
      <p:sp>
        <p:nvSpPr>
          <p:cNvPr id="185" name="Rectangle 1115"/>
          <p:cNvSpPr>
            <a:spLocks noChangeArrowheads="1"/>
          </p:cNvSpPr>
          <p:nvPr/>
        </p:nvSpPr>
        <p:spPr bwMode="auto">
          <a:xfrm>
            <a:off x="1181100" y="5341430"/>
            <a:ext cx="1371600" cy="182880"/>
          </a:xfrm>
          <a:prstGeom prst="rect">
            <a:avLst/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Custom Authenticator</a:t>
            </a:r>
          </a:p>
        </p:txBody>
      </p:sp>
      <p:sp>
        <p:nvSpPr>
          <p:cNvPr id="186" name="Rectangle 1116"/>
          <p:cNvSpPr>
            <a:spLocks noChangeArrowheads="1"/>
          </p:cNvSpPr>
          <p:nvPr/>
        </p:nvSpPr>
        <p:spPr bwMode="gray">
          <a:xfrm>
            <a:off x="1083348" y="3990362"/>
            <a:ext cx="1601312" cy="493723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tx1"/>
                </a:solidFill>
                <a:latin typeface="Trebuchet MS" pitchFamily="34" charset="0"/>
              </a:rPr>
              <a:t>Oracle BI </a:t>
            </a:r>
            <a:endParaRPr lang="en-GB" sz="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GB" sz="900" b="1" dirty="0" smtClean="0">
                <a:solidFill>
                  <a:schemeClr val="tx1"/>
                </a:solidFill>
                <a:latin typeface="Trebuchet MS" pitchFamily="34" charset="0"/>
              </a:rPr>
              <a:t>Cluster  Controller</a:t>
            </a:r>
            <a:endParaRPr lang="en-GB" sz="9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7" name="Rectangle 1117"/>
          <p:cNvSpPr>
            <a:spLocks noChangeArrowheads="1"/>
          </p:cNvSpPr>
          <p:nvPr/>
        </p:nvSpPr>
        <p:spPr bwMode="gray">
          <a:xfrm>
            <a:off x="1083348" y="2978907"/>
            <a:ext cx="1601312" cy="864015"/>
          </a:xfrm>
          <a:prstGeom prst="rect">
            <a:avLst/>
          </a:prstGeom>
          <a:solidFill>
            <a:srgbClr val="8DBAE7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tx1"/>
                </a:solidFill>
                <a:latin typeface="Trebuchet MS" pitchFamily="34" charset="0"/>
              </a:rPr>
              <a:t>Oracle Delivers Server</a:t>
            </a:r>
          </a:p>
        </p:txBody>
      </p:sp>
      <p:sp>
        <p:nvSpPr>
          <p:cNvPr id="188" name="AutoShape 1118"/>
          <p:cNvSpPr>
            <a:spLocks noChangeArrowheads="1"/>
          </p:cNvSpPr>
          <p:nvPr/>
        </p:nvSpPr>
        <p:spPr bwMode="gray">
          <a:xfrm>
            <a:off x="1150069" y="3185911"/>
            <a:ext cx="1467869" cy="163288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Scheduling/Event Services</a:t>
            </a:r>
          </a:p>
        </p:txBody>
      </p:sp>
      <p:sp>
        <p:nvSpPr>
          <p:cNvPr id="189" name="AutoShape 1119"/>
          <p:cNvSpPr>
            <a:spLocks noChangeArrowheads="1"/>
          </p:cNvSpPr>
          <p:nvPr/>
        </p:nvSpPr>
        <p:spPr bwMode="gray">
          <a:xfrm>
            <a:off x="1150069" y="3379647"/>
            <a:ext cx="1467869" cy="163289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Agent Execution Logic</a:t>
            </a:r>
          </a:p>
        </p:txBody>
      </p:sp>
      <p:sp>
        <p:nvSpPr>
          <p:cNvPr id="190" name="AutoShape 1120"/>
          <p:cNvSpPr>
            <a:spLocks noChangeArrowheads="1"/>
          </p:cNvSpPr>
          <p:nvPr/>
        </p:nvSpPr>
        <p:spPr bwMode="gray">
          <a:xfrm>
            <a:off x="1150069" y="3568337"/>
            <a:ext cx="1467869" cy="163288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dirty="0">
                <a:solidFill>
                  <a:schemeClr val="bg1"/>
                </a:solidFill>
              </a:rPr>
              <a:t>Device Adaptive Content</a:t>
            </a:r>
          </a:p>
        </p:txBody>
      </p:sp>
      <p:pic>
        <p:nvPicPr>
          <p:cNvPr id="191" name="Picture 11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 contrast="42000"/>
          </a:blip>
          <a:srcRect/>
          <a:stretch>
            <a:fillRect/>
          </a:stretch>
        </p:blipFill>
        <p:spPr bwMode="auto">
          <a:xfrm>
            <a:off x="2349664" y="1447594"/>
            <a:ext cx="284955" cy="2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TextBox 199"/>
          <p:cNvSpPr txBox="1"/>
          <p:nvPr/>
        </p:nvSpPr>
        <p:spPr>
          <a:xfrm>
            <a:off x="7335748" y="17526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700" b="1" dirty="0" smtClean="0"/>
              <a:t>Java script </a:t>
            </a:r>
          </a:p>
          <a:p>
            <a:pPr algn="ctr" eaLnBrk="0" hangingPunct="0"/>
            <a:r>
              <a:rPr lang="en-US" sz="700" b="1" dirty="0" smtClean="0"/>
              <a:t>for Usability &amp; Interactivity</a:t>
            </a:r>
          </a:p>
          <a:p>
            <a:pPr algn="ctr"/>
            <a:endParaRPr lang="en-US" sz="700" dirty="0"/>
          </a:p>
        </p:txBody>
      </p:sp>
      <p:sp>
        <p:nvSpPr>
          <p:cNvPr id="202" name="TextBox 201"/>
          <p:cNvSpPr txBox="1"/>
          <p:nvPr/>
        </p:nvSpPr>
        <p:spPr>
          <a:xfrm rot="5400000">
            <a:off x="2732835" y="4381190"/>
            <a:ext cx="1047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Security Services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4" name="AutoShape 1074"/>
          <p:cNvSpPr>
            <a:spLocks noChangeArrowheads="1"/>
          </p:cNvSpPr>
          <p:nvPr/>
        </p:nvSpPr>
        <p:spPr bwMode="gray">
          <a:xfrm>
            <a:off x="3374745" y="3437960"/>
            <a:ext cx="200164" cy="2221754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 rot="5400000">
            <a:off x="3035869" y="4427010"/>
            <a:ext cx="872355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800" b="1" dirty="0" smtClean="0">
                <a:solidFill>
                  <a:schemeClr val="bg1"/>
                </a:solidFill>
              </a:rPr>
              <a:t>Query Govern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06" name="AutoShape 1074"/>
          <p:cNvSpPr>
            <a:spLocks noChangeArrowheads="1"/>
          </p:cNvSpPr>
          <p:nvPr/>
        </p:nvSpPr>
        <p:spPr bwMode="gray">
          <a:xfrm>
            <a:off x="5787326" y="3245510"/>
            <a:ext cx="200164" cy="109728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7" name="AutoShape 1074"/>
          <p:cNvSpPr>
            <a:spLocks noChangeArrowheads="1"/>
          </p:cNvSpPr>
          <p:nvPr/>
        </p:nvSpPr>
        <p:spPr bwMode="gray">
          <a:xfrm>
            <a:off x="5787326" y="4393390"/>
            <a:ext cx="200164" cy="1280160"/>
          </a:xfrm>
          <a:prstGeom prst="bevel">
            <a:avLst>
              <a:gd name="adj" fmla="val 1718"/>
            </a:avLst>
          </a:prstGeom>
          <a:solidFill>
            <a:srgbClr val="336599"/>
          </a:solidFill>
          <a:ln w="3175">
            <a:noFill/>
            <a:miter lim="800000"/>
            <a:headEnd/>
            <a:tailEnd/>
          </a:ln>
          <a:effectLst/>
        </p:spPr>
        <p:txBody>
          <a:bodyPr lIns="82294" tIns="41147" rIns="82294" bIns="41147"/>
          <a:lstStyle/>
          <a:p>
            <a:pPr algn="ctr" defTabSz="823913" eaLnBrk="0" hangingPunct="0">
              <a:lnSpc>
                <a:spcPct val="80000"/>
              </a:lnSpc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 rot="16200000" flipH="1">
            <a:off x="5297475" y="3696407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750" b="1" dirty="0" smtClean="0">
                <a:solidFill>
                  <a:schemeClr val="bg1"/>
                </a:solidFill>
              </a:rPr>
              <a:t>Metadata Interchange</a:t>
            </a:r>
            <a:endParaRPr lang="en-US" sz="750" b="1" dirty="0">
              <a:solidFill>
                <a:schemeClr val="bg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 rot="16200000" flipH="1">
            <a:off x="5213205" y="4970182"/>
            <a:ext cx="1346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3913">
              <a:lnSpc>
                <a:spcPct val="80000"/>
              </a:lnSpc>
              <a:defRPr/>
            </a:pPr>
            <a:r>
              <a:rPr lang="en-US" sz="750" b="1" dirty="0" smtClean="0">
                <a:solidFill>
                  <a:schemeClr val="bg1"/>
                </a:solidFill>
              </a:rPr>
              <a:t>System / </a:t>
            </a:r>
            <a:r>
              <a:rPr lang="en-US" sz="750" b="1" dirty="0" err="1" smtClean="0">
                <a:solidFill>
                  <a:schemeClr val="bg1"/>
                </a:solidFill>
              </a:rPr>
              <a:t>Perf</a:t>
            </a:r>
            <a:r>
              <a:rPr lang="en-US" sz="750" b="1" dirty="0" smtClean="0">
                <a:solidFill>
                  <a:schemeClr val="bg1"/>
                </a:solidFill>
              </a:rPr>
              <a:t>  Monitoring</a:t>
            </a:r>
            <a:endParaRPr lang="en-US" sz="750" b="1" dirty="0">
              <a:solidFill>
                <a:schemeClr val="bg1"/>
              </a:solidFill>
            </a:endParaRPr>
          </a:p>
        </p:txBody>
      </p:sp>
      <p:cxnSp>
        <p:nvCxnSpPr>
          <p:cNvPr id="220" name="Elbow Connector 219"/>
          <p:cNvCxnSpPr/>
          <p:nvPr/>
        </p:nvCxnSpPr>
        <p:spPr>
          <a:xfrm>
            <a:off x="2601448" y="2506854"/>
            <a:ext cx="553313" cy="8698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AutoShape 1108"/>
          <p:cNvCxnSpPr>
            <a:cxnSpLocks noChangeShapeType="1"/>
          </p:cNvCxnSpPr>
          <p:nvPr/>
        </p:nvCxnSpPr>
        <p:spPr bwMode="auto">
          <a:xfrm rot="10800000" flipV="1">
            <a:off x="2667000" y="2727130"/>
            <a:ext cx="419850" cy="32087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33" name="Elbow Connector 232"/>
          <p:cNvCxnSpPr/>
          <p:nvPr/>
        </p:nvCxnSpPr>
        <p:spPr>
          <a:xfrm>
            <a:off x="6019800" y="1762965"/>
            <a:ext cx="913473" cy="859730"/>
          </a:xfrm>
          <a:prstGeom prst="bentConnector3">
            <a:avLst>
              <a:gd name="adj1" fmla="val 13163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Trianz Overview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 anchor="ctr"/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When Execution Matters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Execution is the art &amp; science of 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turning strategy and plans into tangible results </a:t>
            </a:r>
          </a:p>
        </p:txBody>
      </p:sp>
      <p:pic>
        <p:nvPicPr>
          <p:cNvPr id="7" name="Content Placeholder 6" descr="logo_gif_0-51-1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186" y="876837"/>
            <a:ext cx="1228181" cy="1143000"/>
          </a:xfrm>
          <a:effectLst>
            <a:glow rad="101600">
              <a:srgbClr val="FFFFFF">
                <a:alpha val="14902"/>
              </a:srgbClr>
            </a:glow>
          </a:effectLst>
        </p:spPr>
      </p:pic>
      <p:pic>
        <p:nvPicPr>
          <p:cNvPr id="9" name="Picture 8" descr="map-transpa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33600"/>
            <a:ext cx="4754106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2098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 eaLnBrk="1" hangingPunct="1">
              <a:spcBef>
                <a:spcPts val="600"/>
              </a:spcBef>
              <a:buClr>
                <a:srgbClr val="3294A6"/>
              </a:buClr>
              <a:buFont typeface="Arial" pitchFamily="34" charset="0"/>
              <a:buChar char="►"/>
            </a:pPr>
            <a:r>
              <a:rPr lang="en-US" sz="1500" b="1" dirty="0" smtClean="0"/>
              <a:t>Established Consulting, IT Services, and BPO firm with a strong focus operational improvements </a:t>
            </a:r>
          </a:p>
          <a:p>
            <a:pPr marL="274320" indent="-274320" algn="just" eaLnBrk="1" hangingPunct="1">
              <a:spcBef>
                <a:spcPts val="600"/>
              </a:spcBef>
              <a:buClr>
                <a:srgbClr val="3294A6"/>
              </a:buClr>
              <a:buFont typeface="Arial" pitchFamily="34" charset="0"/>
              <a:buChar char="►"/>
            </a:pPr>
            <a:r>
              <a:rPr lang="en-US" sz="1500" b="1" dirty="0" smtClean="0"/>
              <a:t>Known for enabling superior execution and long-term client partnerships</a:t>
            </a:r>
          </a:p>
          <a:p>
            <a:pPr marL="274320" indent="-274320" algn="just" eaLnBrk="1" hangingPunct="1">
              <a:spcBef>
                <a:spcPts val="600"/>
              </a:spcBef>
              <a:buClr>
                <a:srgbClr val="3294A6"/>
              </a:buClr>
              <a:buFont typeface="Arial" pitchFamily="34" charset="0"/>
              <a:buChar char="►"/>
            </a:pPr>
            <a:r>
              <a:rPr lang="en-US" sz="1500" b="1" dirty="0" smtClean="0"/>
              <a:t>Global reach with offices in Santa Clara, Washington DC Metro, Bangalore, Hyderabad, Chennai and Tokyo</a:t>
            </a:r>
          </a:p>
          <a:p>
            <a:pPr marL="274320" indent="-274320" algn="just" eaLnBrk="1" hangingPunct="1">
              <a:spcBef>
                <a:spcPts val="600"/>
              </a:spcBef>
              <a:buClr>
                <a:srgbClr val="3294A6"/>
              </a:buClr>
              <a:buFont typeface="Arial" pitchFamily="34" charset="0"/>
              <a:buChar char="►"/>
            </a:pPr>
            <a:r>
              <a:rPr lang="en-US" sz="1500" b="1" dirty="0" smtClean="0"/>
              <a:t>Serving Fortune 500 and fast-growing companies on a global basis </a:t>
            </a:r>
          </a:p>
          <a:p>
            <a:pPr marL="274320" indent="-274320" algn="just" eaLnBrk="1" hangingPunct="1">
              <a:spcBef>
                <a:spcPts val="600"/>
              </a:spcBef>
              <a:buClr>
                <a:srgbClr val="3294A6"/>
              </a:buClr>
              <a:buFont typeface="Arial" pitchFamily="34" charset="0"/>
              <a:buChar char="►"/>
            </a:pPr>
            <a:r>
              <a:rPr lang="en-US" sz="1500" b="1" dirty="0" smtClean="0"/>
              <a:t>Experienced professionals with business consulting, industry and technology backgrounds</a:t>
            </a:r>
          </a:p>
        </p:txBody>
      </p:sp>
      <p:pic>
        <p:nvPicPr>
          <p:cNvPr id="11" name="Picture 10" descr="trianz_consulting-services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95800"/>
            <a:ext cx="2286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trianz_bpo-service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9099" y="4495800"/>
            <a:ext cx="2286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trianz_it-service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9699" y="4495800"/>
            <a:ext cx="2286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609600" y="5821680"/>
            <a:ext cx="2286000" cy="274320"/>
          </a:xfrm>
          <a:prstGeom prst="roundRect">
            <a:avLst/>
          </a:prstGeom>
          <a:solidFill>
            <a:srgbClr val="3294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Consulting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05200" y="5821680"/>
            <a:ext cx="2286000" cy="274320"/>
          </a:xfrm>
          <a:prstGeom prst="roundRect">
            <a:avLst/>
          </a:prstGeom>
          <a:solidFill>
            <a:srgbClr val="3294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IT Services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24600" y="5821680"/>
            <a:ext cx="2286000" cy="274320"/>
          </a:xfrm>
          <a:prstGeom prst="roundRect">
            <a:avLst/>
          </a:prstGeom>
          <a:solidFill>
            <a:srgbClr val="3294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BPO Services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Oracle BI EE And </a:t>
            </a:r>
            <a:r>
              <a:rPr lang="en-US" sz="2500" dirty="0" err="1" smtClean="0"/>
              <a:t>Javascript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05"/>
          <p:cNvGrpSpPr/>
          <p:nvPr/>
        </p:nvGrpSpPr>
        <p:grpSpPr>
          <a:xfrm>
            <a:off x="457200" y="1295400"/>
            <a:ext cx="8153400" cy="5334000"/>
            <a:chOff x="0" y="685800"/>
            <a:chExt cx="9144000" cy="6172200"/>
          </a:xfrm>
        </p:grpSpPr>
        <p:sp>
          <p:nvSpPr>
            <p:cNvPr id="107" name="Line 1026"/>
            <p:cNvSpPr>
              <a:spLocks noChangeShapeType="1"/>
            </p:cNvSpPr>
            <p:nvPr/>
          </p:nvSpPr>
          <p:spPr bwMode="auto">
            <a:xfrm>
              <a:off x="2057400" y="118586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3175" y="5707063"/>
              <a:ext cx="9137650" cy="1150937"/>
              <a:chOff x="2" y="3595"/>
              <a:chExt cx="5756" cy="725"/>
            </a:xfrm>
          </p:grpSpPr>
          <p:pic>
            <p:nvPicPr>
              <p:cNvPr id="205" name="Picture 102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12" y="3595"/>
                <a:ext cx="2446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" name="Rectangle 1029"/>
              <p:cNvSpPr>
                <a:spLocks noChangeArrowheads="1"/>
              </p:cNvSpPr>
              <p:nvPr/>
            </p:nvSpPr>
            <p:spPr bwMode="auto">
              <a:xfrm>
                <a:off x="2" y="3600"/>
                <a:ext cx="3888" cy="48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109" name="Line 1030"/>
            <p:cNvSpPr>
              <a:spLocks noChangeShapeType="1"/>
            </p:cNvSpPr>
            <p:nvPr/>
          </p:nvSpPr>
          <p:spPr bwMode="auto">
            <a:xfrm>
              <a:off x="890588" y="11811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31"/>
            <p:cNvSpPr>
              <a:spLocks noChangeShapeType="1"/>
            </p:cNvSpPr>
            <p:nvPr/>
          </p:nvSpPr>
          <p:spPr bwMode="auto">
            <a:xfrm>
              <a:off x="1279525" y="11811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32"/>
            <p:cNvSpPr>
              <a:spLocks noChangeShapeType="1"/>
            </p:cNvSpPr>
            <p:nvPr/>
          </p:nvSpPr>
          <p:spPr bwMode="auto">
            <a:xfrm>
              <a:off x="1668463" y="11811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033"/>
            <p:cNvSpPr>
              <a:spLocks noChangeArrowheads="1"/>
            </p:cNvSpPr>
            <p:nvPr/>
          </p:nvSpPr>
          <p:spPr bwMode="auto">
            <a:xfrm>
              <a:off x="2743200" y="965200"/>
              <a:ext cx="3352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969696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800" b="1"/>
                <a:t>Web Server </a:t>
              </a:r>
            </a:p>
            <a:p>
              <a:r>
                <a:rPr lang="en-US" sz="800"/>
                <a:t>(IIS, Tomcat, Websphere, iPlanet)</a:t>
              </a:r>
            </a:p>
          </p:txBody>
        </p:sp>
        <p:sp>
          <p:nvSpPr>
            <p:cNvPr id="113" name="Rectangle 1034"/>
            <p:cNvSpPr>
              <a:spLocks noChangeArrowheads="1"/>
            </p:cNvSpPr>
            <p:nvPr/>
          </p:nvSpPr>
          <p:spPr bwMode="gray">
            <a:xfrm>
              <a:off x="2743200" y="2743200"/>
              <a:ext cx="3352800" cy="3276600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BI Server</a:t>
              </a:r>
            </a:p>
          </p:txBody>
        </p:sp>
        <p:sp>
          <p:nvSpPr>
            <p:cNvPr id="114" name="Rectangle 1035"/>
            <p:cNvSpPr>
              <a:spLocks noChangeArrowheads="1"/>
            </p:cNvSpPr>
            <p:nvPr/>
          </p:nvSpPr>
          <p:spPr bwMode="gray">
            <a:xfrm>
              <a:off x="3352800" y="3581400"/>
              <a:ext cx="2438400" cy="2362200"/>
            </a:xfrm>
            <a:prstGeom prst="rect">
              <a:avLst/>
            </a:prstGeom>
            <a:solidFill>
              <a:srgbClr val="5C7FB0"/>
            </a:solidFill>
            <a:ln w="3175" algn="ctr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wrap="none" lIns="82294" tIns="41147" rIns="82294" bIns="41147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Intelligent Request Generation</a:t>
              </a:r>
            </a:p>
          </p:txBody>
        </p:sp>
        <p:sp>
          <p:nvSpPr>
            <p:cNvPr id="115" name="Rectangle 1037"/>
            <p:cNvSpPr>
              <a:spLocks noChangeArrowheads="1"/>
            </p:cNvSpPr>
            <p:nvPr/>
          </p:nvSpPr>
          <p:spPr bwMode="gray">
            <a:xfrm>
              <a:off x="3352800" y="5972175"/>
              <a:ext cx="2438400" cy="276225"/>
            </a:xfrm>
            <a:prstGeom prst="rect">
              <a:avLst/>
            </a:prstGeom>
            <a:solidFill>
              <a:srgbClr val="5C7FB0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Data Source Adapters</a:t>
              </a:r>
            </a:p>
          </p:txBody>
        </p:sp>
        <p:sp>
          <p:nvSpPr>
            <p:cNvPr id="116" name="Rectangle 1038"/>
            <p:cNvSpPr>
              <a:spLocks noChangeArrowheads="1"/>
            </p:cNvSpPr>
            <p:nvPr/>
          </p:nvSpPr>
          <p:spPr bwMode="blackWhite">
            <a:xfrm>
              <a:off x="4267200" y="4086225"/>
              <a:ext cx="1447800" cy="1274763"/>
            </a:xfrm>
            <a:prstGeom prst="rect">
              <a:avLst/>
            </a:prstGeom>
            <a:solidFill>
              <a:srgbClr val="B4BFD0"/>
            </a:solidFill>
            <a:ln w="3175" algn="ctr">
              <a:solidFill>
                <a:srgbClr val="5C7FB0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defRPr/>
              </a:pPr>
              <a:r>
                <a:rPr 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Navigator</a:t>
              </a: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23913">
                <a:defRPr/>
              </a:pPr>
              <a:endParaRPr lang="en-US" sz="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7" name="AutoShape 1039"/>
            <p:cNvSpPr>
              <a:spLocks noChangeArrowheads="1"/>
            </p:cNvSpPr>
            <p:nvPr/>
          </p:nvSpPr>
          <p:spPr bwMode="blackWhite">
            <a:xfrm>
              <a:off x="4267200" y="3843338"/>
              <a:ext cx="1447800" cy="228600"/>
            </a:xfrm>
            <a:prstGeom prst="bevel">
              <a:avLst>
                <a:gd name="adj" fmla="val 1718"/>
              </a:avLst>
            </a:prstGeom>
            <a:solidFill>
              <a:srgbClr val="B4BFD0"/>
            </a:solidFill>
            <a:ln w="3175">
              <a:solidFill>
                <a:srgbClr val="5C7FB0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 anchor="ctr"/>
            <a:lstStyle/>
            <a:p>
              <a:pPr defTabSz="823913">
                <a:defRPr/>
              </a:pPr>
              <a:r>
                <a:rPr 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Logical Request Generation</a:t>
              </a:r>
            </a:p>
          </p:txBody>
        </p:sp>
        <p:sp>
          <p:nvSpPr>
            <p:cNvPr id="118" name="Rectangle 1040"/>
            <p:cNvSpPr>
              <a:spLocks noChangeArrowheads="1"/>
            </p:cNvSpPr>
            <p:nvPr/>
          </p:nvSpPr>
          <p:spPr bwMode="blackWhite">
            <a:xfrm>
              <a:off x="4494213" y="4957763"/>
              <a:ext cx="1068387" cy="2936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8DABCA"/>
              </a:solidFill>
              <a:miter lim="800000"/>
              <a:headEnd/>
              <a:tailEnd/>
            </a:ln>
          </p:spPr>
          <p:txBody>
            <a:bodyPr lIns="82294" tIns="41147" rIns="82294" bIns="41147" anchor="ctr"/>
            <a:lstStyle/>
            <a:p>
              <a:pPr algn="ctr" defTabSz="823913"/>
              <a:r>
                <a:rPr lang="en-US" sz="800"/>
                <a:t>Aggregate Navigator</a:t>
              </a:r>
            </a:p>
          </p:txBody>
        </p:sp>
        <p:sp>
          <p:nvSpPr>
            <p:cNvPr id="119" name="Rectangle 1041"/>
            <p:cNvSpPr>
              <a:spLocks noChangeArrowheads="1"/>
            </p:cNvSpPr>
            <p:nvPr/>
          </p:nvSpPr>
          <p:spPr bwMode="blackWhite">
            <a:xfrm>
              <a:off x="4495800" y="4648200"/>
              <a:ext cx="1063625" cy="2841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8DABCA"/>
              </a:solidFill>
              <a:miter lim="800000"/>
              <a:headEnd/>
              <a:tailEnd/>
            </a:ln>
          </p:spPr>
          <p:txBody>
            <a:bodyPr lIns="82294" tIns="41147" rIns="82294" bIns="41147" anchor="ctr"/>
            <a:lstStyle/>
            <a:p>
              <a:pPr algn="ctr" defTabSz="823913"/>
              <a:r>
                <a:rPr lang="en-US" sz="800"/>
                <a:t>Fragmentation Optimization </a:t>
              </a:r>
            </a:p>
          </p:txBody>
        </p:sp>
        <p:sp>
          <p:nvSpPr>
            <p:cNvPr id="120" name="Rectangle 1042"/>
            <p:cNvSpPr>
              <a:spLocks noChangeArrowheads="1"/>
            </p:cNvSpPr>
            <p:nvPr/>
          </p:nvSpPr>
          <p:spPr bwMode="blackWhite">
            <a:xfrm>
              <a:off x="4494213" y="4343400"/>
              <a:ext cx="1066800" cy="2651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8DABCA"/>
              </a:solidFill>
              <a:miter lim="800000"/>
              <a:headEnd/>
              <a:tailEnd/>
            </a:ln>
          </p:spPr>
          <p:txBody>
            <a:bodyPr lIns="82294" tIns="41147" rIns="82294" bIns="41147" anchor="ctr"/>
            <a:lstStyle/>
            <a:p>
              <a:pPr algn="ctr" defTabSz="823913"/>
              <a:r>
                <a:rPr lang="en-US" sz="800"/>
                <a:t>Multi-Pass /</a:t>
              </a:r>
            </a:p>
            <a:p>
              <a:pPr algn="ctr" defTabSz="823913"/>
              <a:r>
                <a:rPr lang="en-US" sz="800"/>
                <a:t>Sub-Request Logic</a:t>
              </a:r>
            </a:p>
          </p:txBody>
        </p:sp>
        <p:sp>
          <p:nvSpPr>
            <p:cNvPr id="121" name="Rectangle 1043"/>
            <p:cNvSpPr>
              <a:spLocks noChangeArrowheads="1"/>
            </p:cNvSpPr>
            <p:nvPr/>
          </p:nvSpPr>
          <p:spPr bwMode="blackWhite">
            <a:xfrm>
              <a:off x="4267200" y="5389563"/>
              <a:ext cx="1447800" cy="228600"/>
            </a:xfrm>
            <a:prstGeom prst="rect">
              <a:avLst/>
            </a:prstGeom>
            <a:solidFill>
              <a:srgbClr val="B4BFD0"/>
            </a:solidFill>
            <a:ln w="3175" algn="ctr">
              <a:solidFill>
                <a:srgbClr val="5C7FB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82294" tIns="41147" rIns="82294" bIns="41147" anchor="ctr"/>
            <a:lstStyle/>
            <a:p>
              <a:pPr defTabSz="823913">
                <a:defRPr/>
              </a:pPr>
              <a:r>
                <a:rPr 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Optimized Query Rewrites</a:t>
              </a:r>
            </a:p>
          </p:txBody>
        </p:sp>
        <p:sp>
          <p:nvSpPr>
            <p:cNvPr id="122" name="AutoShape 1044"/>
            <p:cNvSpPr>
              <a:spLocks noChangeArrowheads="1"/>
            </p:cNvSpPr>
            <p:nvPr/>
          </p:nvSpPr>
          <p:spPr bwMode="gray">
            <a:xfrm>
              <a:off x="3352800" y="3379788"/>
              <a:ext cx="243840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Session Management</a:t>
              </a:r>
            </a:p>
          </p:txBody>
        </p:sp>
        <p:sp>
          <p:nvSpPr>
            <p:cNvPr id="123" name="Rectangle 1045"/>
            <p:cNvSpPr>
              <a:spLocks noChangeArrowheads="1"/>
            </p:cNvSpPr>
            <p:nvPr/>
          </p:nvSpPr>
          <p:spPr bwMode="gray">
            <a:xfrm rot="10800000">
              <a:off x="5803900" y="3208338"/>
              <a:ext cx="209550" cy="1295400"/>
            </a:xfrm>
            <a:prstGeom prst="rect">
              <a:avLst/>
            </a:prstGeom>
            <a:solidFill>
              <a:srgbClr val="5C7FB0"/>
            </a:solidFill>
            <a:ln w="3175" algn="ctr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vert="eaVert"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Metadata Interchange</a:t>
              </a:r>
            </a:p>
          </p:txBody>
        </p:sp>
        <p:sp>
          <p:nvSpPr>
            <p:cNvPr id="124" name="AutoShape 1046"/>
            <p:cNvSpPr>
              <a:spLocks noChangeArrowheads="1"/>
            </p:cNvSpPr>
            <p:nvPr/>
          </p:nvSpPr>
          <p:spPr bwMode="gray">
            <a:xfrm>
              <a:off x="2819400" y="2998788"/>
              <a:ext cx="320040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wrap="none"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Logical SQL ODBC/JDBC (Logical Business Model)</a:t>
              </a:r>
            </a:p>
          </p:txBody>
        </p:sp>
        <p:sp>
          <p:nvSpPr>
            <p:cNvPr id="125" name="Rectangle 1047"/>
            <p:cNvSpPr>
              <a:spLocks noChangeArrowheads="1"/>
            </p:cNvSpPr>
            <p:nvPr/>
          </p:nvSpPr>
          <p:spPr bwMode="blackWhite">
            <a:xfrm>
              <a:off x="3429000" y="3843338"/>
              <a:ext cx="609600" cy="609600"/>
            </a:xfrm>
            <a:prstGeom prst="rect">
              <a:avLst/>
            </a:prstGeom>
            <a:solidFill>
              <a:srgbClr val="B4BFD0"/>
            </a:solidFill>
            <a:ln w="3175" algn="ctr">
              <a:solidFill>
                <a:srgbClr val="5C7FB0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 anchor="ctr"/>
            <a:lstStyle/>
            <a:p>
              <a:pPr algn="ctr" defTabSz="823913">
                <a:defRPr/>
              </a:pPr>
              <a:r>
                <a:rPr 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Cache Services</a:t>
              </a:r>
            </a:p>
          </p:txBody>
        </p:sp>
        <p:sp>
          <p:nvSpPr>
            <p:cNvPr id="126" name="Line 1048"/>
            <p:cNvSpPr>
              <a:spLocks noChangeShapeType="1"/>
            </p:cNvSpPr>
            <p:nvPr/>
          </p:nvSpPr>
          <p:spPr bwMode="auto">
            <a:xfrm flipH="1">
              <a:off x="2286000" y="51054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49"/>
            <p:cNvSpPr>
              <a:spLocks noChangeShapeType="1"/>
            </p:cNvSpPr>
            <p:nvPr/>
          </p:nvSpPr>
          <p:spPr bwMode="auto">
            <a:xfrm flipH="1">
              <a:off x="4038600" y="3933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050"/>
            <p:cNvSpPr>
              <a:spLocks noChangeShapeType="1"/>
            </p:cNvSpPr>
            <p:nvPr/>
          </p:nvSpPr>
          <p:spPr bwMode="auto">
            <a:xfrm flipH="1">
              <a:off x="3733800" y="5791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051"/>
            <p:cNvSpPr>
              <a:spLocks noChangeShapeType="1"/>
            </p:cNvSpPr>
            <p:nvPr/>
          </p:nvSpPr>
          <p:spPr bwMode="auto">
            <a:xfrm flipH="1" flipV="1">
              <a:off x="3733800" y="4467225"/>
              <a:ext cx="0" cy="132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052"/>
            <p:cNvSpPr>
              <a:spLocks noChangeArrowheads="1"/>
            </p:cNvSpPr>
            <p:nvPr/>
          </p:nvSpPr>
          <p:spPr bwMode="gray">
            <a:xfrm>
              <a:off x="6769100" y="3733800"/>
              <a:ext cx="1981200" cy="1524000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BI  Administration</a:t>
              </a:r>
            </a:p>
          </p:txBody>
        </p:sp>
        <p:sp>
          <p:nvSpPr>
            <p:cNvPr id="131" name="Rectangle 1053"/>
            <p:cNvSpPr>
              <a:spLocks noChangeArrowheads="1"/>
            </p:cNvSpPr>
            <p:nvPr/>
          </p:nvSpPr>
          <p:spPr bwMode="auto">
            <a:xfrm>
              <a:off x="2362200" y="6477000"/>
              <a:ext cx="3962400" cy="2286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96969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Analytical and Operational Data Sources</a:t>
              </a:r>
            </a:p>
          </p:txBody>
        </p:sp>
        <p:sp>
          <p:nvSpPr>
            <p:cNvPr id="132" name="AutoShape 1054"/>
            <p:cNvSpPr>
              <a:spLocks noChangeArrowheads="1"/>
            </p:cNvSpPr>
            <p:nvPr/>
          </p:nvSpPr>
          <p:spPr bwMode="gray">
            <a:xfrm>
              <a:off x="6845300" y="4724400"/>
              <a:ext cx="1828800" cy="2286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Metadata Documentation Services</a:t>
              </a:r>
            </a:p>
          </p:txBody>
        </p:sp>
        <p:sp>
          <p:nvSpPr>
            <p:cNvPr id="133" name="AutoShape 1055"/>
            <p:cNvSpPr>
              <a:spLocks noChangeArrowheads="1"/>
            </p:cNvSpPr>
            <p:nvPr/>
          </p:nvSpPr>
          <p:spPr bwMode="gray">
            <a:xfrm>
              <a:off x="6845300" y="4267200"/>
              <a:ext cx="1828800" cy="2286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Metadata Management Services</a:t>
              </a:r>
            </a:p>
          </p:txBody>
        </p:sp>
        <p:sp>
          <p:nvSpPr>
            <p:cNvPr id="134" name="AutoShape 1056"/>
            <p:cNvSpPr>
              <a:spLocks noChangeArrowheads="1"/>
            </p:cNvSpPr>
            <p:nvPr/>
          </p:nvSpPr>
          <p:spPr bwMode="gray">
            <a:xfrm>
              <a:off x="6845300" y="4495800"/>
              <a:ext cx="1828800" cy="2286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Multi-User Development Services</a:t>
              </a:r>
            </a:p>
          </p:txBody>
        </p:sp>
        <p:sp>
          <p:nvSpPr>
            <p:cNvPr id="135" name="AutoShape 1057"/>
            <p:cNvSpPr>
              <a:spLocks noChangeArrowheads="1"/>
            </p:cNvSpPr>
            <p:nvPr/>
          </p:nvSpPr>
          <p:spPr bwMode="gray">
            <a:xfrm>
              <a:off x="6845300" y="4953000"/>
              <a:ext cx="1828800" cy="2286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Server Management Services</a:t>
              </a:r>
            </a:p>
          </p:txBody>
        </p:sp>
        <p:sp>
          <p:nvSpPr>
            <p:cNvPr id="136" name="Line 1058"/>
            <p:cNvSpPr>
              <a:spLocks noChangeShapeType="1"/>
            </p:cNvSpPr>
            <p:nvPr/>
          </p:nvSpPr>
          <p:spPr bwMode="auto">
            <a:xfrm flipH="1">
              <a:off x="6019800" y="4191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059"/>
            <p:cNvSpPr>
              <a:spLocks noChangeShapeType="1"/>
            </p:cNvSpPr>
            <p:nvPr/>
          </p:nvSpPr>
          <p:spPr bwMode="auto">
            <a:xfrm flipH="1" flipV="1">
              <a:off x="4419600" y="6248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1060"/>
            <p:cNvSpPr txBox="1">
              <a:spLocks noChangeArrowheads="1"/>
            </p:cNvSpPr>
            <p:nvPr/>
          </p:nvSpPr>
          <p:spPr bwMode="auto">
            <a:xfrm>
              <a:off x="4572000" y="2586038"/>
              <a:ext cx="1447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/>
              <a:r>
                <a:rPr lang="en-US" sz="800"/>
                <a:t>ODBC over TCP/IP (SSL)</a:t>
              </a:r>
            </a:p>
          </p:txBody>
        </p:sp>
        <p:sp>
          <p:nvSpPr>
            <p:cNvPr id="139" name="Rectangle 1061"/>
            <p:cNvSpPr>
              <a:spLocks noChangeArrowheads="1"/>
            </p:cNvSpPr>
            <p:nvPr/>
          </p:nvSpPr>
          <p:spPr bwMode="gray">
            <a:xfrm rot="10800000">
              <a:off x="5803900" y="4495800"/>
              <a:ext cx="209550" cy="1371600"/>
            </a:xfrm>
            <a:prstGeom prst="rect">
              <a:avLst/>
            </a:prstGeom>
            <a:solidFill>
              <a:srgbClr val="5C7FB0"/>
            </a:solidFill>
            <a:ln w="3175" algn="ctr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vert="eaVert"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System / Perf  Monitoring</a:t>
              </a:r>
            </a:p>
          </p:txBody>
        </p:sp>
        <p:sp>
          <p:nvSpPr>
            <p:cNvPr id="140" name="Text Box 1062"/>
            <p:cNvSpPr txBox="1">
              <a:spLocks noChangeArrowheads="1"/>
            </p:cNvSpPr>
            <p:nvPr/>
          </p:nvSpPr>
          <p:spPr bwMode="auto">
            <a:xfrm>
              <a:off x="4267200" y="6248400"/>
              <a:ext cx="18288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/>
                <a:t>ODBC, CLI, OCI, XML, MDX</a:t>
              </a:r>
            </a:p>
          </p:txBody>
        </p:sp>
        <p:sp>
          <p:nvSpPr>
            <p:cNvPr id="141" name="Rectangle 1063"/>
            <p:cNvSpPr>
              <a:spLocks noChangeArrowheads="1"/>
            </p:cNvSpPr>
            <p:nvPr/>
          </p:nvSpPr>
          <p:spPr bwMode="gray">
            <a:xfrm>
              <a:off x="2743200" y="1338263"/>
              <a:ext cx="3352800" cy="1252537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BI Presentation Services</a:t>
              </a:r>
            </a:p>
          </p:txBody>
        </p:sp>
        <p:sp>
          <p:nvSpPr>
            <p:cNvPr id="142" name="AutoShape 1064"/>
            <p:cNvSpPr>
              <a:spLocks noChangeArrowheads="1"/>
            </p:cNvSpPr>
            <p:nvPr/>
          </p:nvSpPr>
          <p:spPr bwMode="gray">
            <a:xfrm>
              <a:off x="2819400" y="1593850"/>
              <a:ext cx="251460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SOAP Web Services, XML and URL Interface</a:t>
              </a:r>
            </a:p>
          </p:txBody>
        </p:sp>
        <p:sp>
          <p:nvSpPr>
            <p:cNvPr id="143" name="AutoShape 1065"/>
            <p:cNvSpPr>
              <a:spLocks noChangeArrowheads="1"/>
            </p:cNvSpPr>
            <p:nvPr/>
          </p:nvSpPr>
          <p:spPr bwMode="gray">
            <a:xfrm>
              <a:off x="2819400" y="2355850"/>
              <a:ext cx="251460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Cache Services (Web) &amp; Connection Mngmt</a:t>
              </a:r>
            </a:p>
          </p:txBody>
        </p:sp>
        <p:sp>
          <p:nvSpPr>
            <p:cNvPr id="144" name="AutoShape 1066"/>
            <p:cNvSpPr>
              <a:spLocks noChangeArrowheads="1"/>
            </p:cNvSpPr>
            <p:nvPr/>
          </p:nvSpPr>
          <p:spPr bwMode="gray">
            <a:xfrm>
              <a:off x="5410200" y="2100263"/>
              <a:ext cx="609600" cy="3810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27432" tIns="41147" rIns="27432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XML Framework</a:t>
              </a:r>
            </a:p>
          </p:txBody>
        </p:sp>
        <p:sp>
          <p:nvSpPr>
            <p:cNvPr id="145" name="AutoShape 1067"/>
            <p:cNvSpPr>
              <a:spLocks noChangeArrowheads="1"/>
            </p:cNvSpPr>
            <p:nvPr/>
          </p:nvSpPr>
          <p:spPr bwMode="gray">
            <a:xfrm>
              <a:off x="5408613" y="1566863"/>
              <a:ext cx="611187" cy="3794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Web Catalog Service</a:t>
              </a:r>
            </a:p>
          </p:txBody>
        </p:sp>
        <p:sp>
          <p:nvSpPr>
            <p:cNvPr id="146" name="AutoShape 1068"/>
            <p:cNvSpPr>
              <a:spLocks noChangeArrowheads="1"/>
            </p:cNvSpPr>
            <p:nvPr/>
          </p:nvSpPr>
          <p:spPr bwMode="gray">
            <a:xfrm>
              <a:off x="2819400" y="2127250"/>
              <a:ext cx="251460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User Profiling, Security and Session Mngmt</a:t>
              </a:r>
            </a:p>
          </p:txBody>
        </p:sp>
        <p:sp>
          <p:nvSpPr>
            <p:cNvPr id="147" name="AutoShape 1069"/>
            <p:cNvSpPr>
              <a:spLocks noChangeArrowheads="1"/>
            </p:cNvSpPr>
            <p:nvPr/>
          </p:nvSpPr>
          <p:spPr bwMode="gray">
            <a:xfrm>
              <a:off x="2819400" y="1822450"/>
              <a:ext cx="1219200" cy="2778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Oracle Interactive Dashboards</a:t>
              </a:r>
            </a:p>
          </p:txBody>
        </p:sp>
        <p:sp>
          <p:nvSpPr>
            <p:cNvPr id="148" name="AutoShape 1070"/>
            <p:cNvSpPr>
              <a:spLocks noChangeArrowheads="1"/>
            </p:cNvSpPr>
            <p:nvPr/>
          </p:nvSpPr>
          <p:spPr bwMode="gray">
            <a:xfrm>
              <a:off x="4114800" y="1822450"/>
              <a:ext cx="1219200" cy="2778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Oracle Answers</a:t>
              </a:r>
            </a:p>
          </p:txBody>
        </p:sp>
        <p:sp>
          <p:nvSpPr>
            <p:cNvPr id="149" name="Line 1071"/>
            <p:cNvSpPr>
              <a:spLocks noChangeShapeType="1"/>
            </p:cNvSpPr>
            <p:nvPr/>
          </p:nvSpPr>
          <p:spPr bwMode="auto">
            <a:xfrm>
              <a:off x="4572000" y="2514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AutoShape 1072"/>
            <p:cNvSpPr>
              <a:spLocks noChangeArrowheads="1"/>
            </p:cNvSpPr>
            <p:nvPr/>
          </p:nvSpPr>
          <p:spPr bwMode="gray">
            <a:xfrm>
              <a:off x="3352800" y="3200400"/>
              <a:ext cx="243840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Load Balancer</a:t>
              </a:r>
            </a:p>
          </p:txBody>
        </p:sp>
        <p:sp>
          <p:nvSpPr>
            <p:cNvPr id="151" name="Line 1073"/>
            <p:cNvSpPr>
              <a:spLocks noChangeShapeType="1"/>
            </p:cNvSpPr>
            <p:nvPr/>
          </p:nvSpPr>
          <p:spPr bwMode="auto">
            <a:xfrm flipH="1">
              <a:off x="2133600" y="32766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AutoShape 1074"/>
            <p:cNvSpPr>
              <a:spLocks noChangeArrowheads="1"/>
            </p:cNvSpPr>
            <p:nvPr/>
          </p:nvSpPr>
          <p:spPr bwMode="gray">
            <a:xfrm>
              <a:off x="2819400" y="3208338"/>
              <a:ext cx="228600" cy="27432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vert="eaVert"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Security Services</a:t>
              </a:r>
            </a:p>
          </p:txBody>
        </p:sp>
        <p:sp>
          <p:nvSpPr>
            <p:cNvPr id="153" name="AutoShape 1075"/>
            <p:cNvSpPr>
              <a:spLocks noChangeArrowheads="1"/>
            </p:cNvSpPr>
            <p:nvPr/>
          </p:nvSpPr>
          <p:spPr bwMode="gray">
            <a:xfrm>
              <a:off x="3048000" y="3208338"/>
              <a:ext cx="228600" cy="27432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vert="eaVert"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Query Govern.</a:t>
              </a:r>
            </a:p>
          </p:txBody>
        </p:sp>
        <p:sp>
          <p:nvSpPr>
            <p:cNvPr id="154" name="Line 1076"/>
            <p:cNvSpPr>
              <a:spLocks noChangeShapeType="1"/>
            </p:cNvSpPr>
            <p:nvPr/>
          </p:nvSpPr>
          <p:spPr bwMode="auto">
            <a:xfrm flipH="1">
              <a:off x="2286000" y="2590800"/>
              <a:ext cx="1143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Text Box 1077"/>
            <p:cNvSpPr txBox="1">
              <a:spLocks noChangeArrowheads="1"/>
            </p:cNvSpPr>
            <p:nvPr/>
          </p:nvSpPr>
          <p:spPr bwMode="auto">
            <a:xfrm>
              <a:off x="2108200" y="2878138"/>
              <a:ext cx="762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/>
              <a:r>
                <a:rPr lang="en-US" sz="800"/>
                <a:t>TCP/IP </a:t>
              </a:r>
            </a:p>
            <a:p>
              <a:pPr algn="ctr" eaLnBrk="0" hangingPunct="0"/>
              <a:r>
                <a:rPr lang="en-US" sz="800"/>
                <a:t>(SSL)</a:t>
              </a:r>
            </a:p>
          </p:txBody>
        </p:sp>
        <p:sp>
          <p:nvSpPr>
            <p:cNvPr id="156" name="Rectangle 1078"/>
            <p:cNvSpPr>
              <a:spLocks noChangeArrowheads="1"/>
            </p:cNvSpPr>
            <p:nvPr/>
          </p:nvSpPr>
          <p:spPr bwMode="auto">
            <a:xfrm>
              <a:off x="6965950" y="981075"/>
              <a:ext cx="1981200" cy="609600"/>
            </a:xfrm>
            <a:prstGeom prst="rect">
              <a:avLst/>
            </a:prstGeom>
            <a:solidFill>
              <a:srgbClr val="EAEAEA"/>
            </a:solidFill>
            <a:ln w="25400" cap="rnd">
              <a:solidFill>
                <a:schemeClr val="tx1"/>
              </a:solidFill>
              <a:prstDash val="sysDot"/>
              <a:miter lim="800000"/>
              <a:headEnd/>
              <a:tailEnd type="none" w="sm" len="med"/>
            </a:ln>
          </p:spPr>
          <p:txBody>
            <a:bodyPr anchor="ctr"/>
            <a:lstStyle/>
            <a:p>
              <a:pPr algn="r" eaLnBrk="0" hangingPunct="0"/>
              <a:endParaRPr lang="en-US" sz="800"/>
            </a:p>
            <a:p>
              <a:pPr algn="r" eaLnBrk="0" hangingPunct="0"/>
              <a:r>
                <a:rPr lang="en-US" sz="800"/>
                <a:t>Javascript </a:t>
              </a:r>
            </a:p>
            <a:p>
              <a:pPr algn="r" eaLnBrk="0" hangingPunct="0"/>
              <a:r>
                <a:rPr lang="en-US" sz="800"/>
                <a:t>for Usability &amp; Interactivity</a:t>
              </a:r>
            </a:p>
          </p:txBody>
        </p:sp>
        <p:sp>
          <p:nvSpPr>
            <p:cNvPr id="157" name="Text Box 1079"/>
            <p:cNvSpPr txBox="1">
              <a:spLocks noChangeArrowheads="1"/>
            </p:cNvSpPr>
            <p:nvPr/>
          </p:nvSpPr>
          <p:spPr bwMode="auto">
            <a:xfrm>
              <a:off x="6934200" y="965200"/>
              <a:ext cx="17605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/>
                <a:t>Web Browser</a:t>
              </a:r>
            </a:p>
          </p:txBody>
        </p:sp>
        <p:sp>
          <p:nvSpPr>
            <p:cNvPr id="158" name="Line 1080"/>
            <p:cNvSpPr>
              <a:spLocks noChangeShapeType="1"/>
            </p:cNvSpPr>
            <p:nvPr/>
          </p:nvSpPr>
          <p:spPr bwMode="auto">
            <a:xfrm flipH="1" flipV="1">
              <a:off x="6096000" y="1117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Text Box 1081"/>
            <p:cNvSpPr txBox="1">
              <a:spLocks noChangeArrowheads="1"/>
            </p:cNvSpPr>
            <p:nvPr/>
          </p:nvSpPr>
          <p:spPr bwMode="auto">
            <a:xfrm>
              <a:off x="6170613" y="1143000"/>
              <a:ext cx="8382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/>
                <a:t>XML, HTML, </a:t>
              </a:r>
            </a:p>
            <a:p>
              <a:pPr algn="ctr" eaLnBrk="0" hangingPunct="0"/>
              <a:r>
                <a:rPr lang="en-US" sz="700"/>
                <a:t>XLS, PDF, TXT over HTTP/HTTPS</a:t>
              </a:r>
            </a:p>
          </p:txBody>
        </p:sp>
        <p:sp>
          <p:nvSpPr>
            <p:cNvPr id="160" name="computr1"/>
            <p:cNvSpPr>
              <a:spLocks noEditPoints="1" noChangeArrowheads="1"/>
            </p:cNvSpPr>
            <p:nvPr/>
          </p:nvSpPr>
          <p:spPr bwMode="auto">
            <a:xfrm>
              <a:off x="7102475" y="1195388"/>
              <a:ext cx="292100" cy="228600"/>
            </a:xfrm>
            <a:custGeom>
              <a:avLst/>
              <a:gdLst>
                <a:gd name="T0" fmla="*/ 264175 w 21600"/>
                <a:gd name="T1" fmla="*/ 0 h 21600"/>
                <a:gd name="T2" fmla="*/ 146050 w 21600"/>
                <a:gd name="T3" fmla="*/ 0 h 21600"/>
                <a:gd name="T4" fmla="*/ 27925 w 21600"/>
                <a:gd name="T5" fmla="*/ 0 h 21600"/>
                <a:gd name="T6" fmla="*/ 0 w 21600"/>
                <a:gd name="T7" fmla="*/ 162856 h 21600"/>
                <a:gd name="T8" fmla="*/ 0 w 21600"/>
                <a:gd name="T9" fmla="*/ 228600 h 21600"/>
                <a:gd name="T10" fmla="*/ 146050 w 21600"/>
                <a:gd name="T11" fmla="*/ 228600 h 21600"/>
                <a:gd name="T12" fmla="*/ 292100 w 21600"/>
                <a:gd name="T13" fmla="*/ 228600 h 21600"/>
                <a:gd name="T14" fmla="*/ 292100 w 21600"/>
                <a:gd name="T15" fmla="*/ 162856 h 21600"/>
                <a:gd name="T16" fmla="*/ 264175 w 21600"/>
                <a:gd name="T17" fmla="*/ 143436 h 21600"/>
                <a:gd name="T18" fmla="*/ 27925 w 21600"/>
                <a:gd name="T19" fmla="*/ 143436 h 21600"/>
                <a:gd name="T20" fmla="*/ 27925 w 21600"/>
                <a:gd name="T21" fmla="*/ 71713 h 21600"/>
                <a:gd name="T22" fmla="*/ 264175 w 21600"/>
                <a:gd name="T23" fmla="*/ 71713 h 21600"/>
                <a:gd name="T24" fmla="*/ 0 w 21600"/>
                <a:gd name="T25" fmla="*/ 195728 h 21600"/>
                <a:gd name="T26" fmla="*/ 292100 w 21600"/>
                <a:gd name="T27" fmla="*/ 195728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3 w 21600"/>
                <a:gd name="T43" fmla="*/ 2541 h 21600"/>
                <a:gd name="T44" fmla="*/ 16756 w 21600"/>
                <a:gd name="T45" fmla="*/ 11153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computr1"/>
            <p:cNvSpPr>
              <a:spLocks noEditPoints="1" noChangeArrowheads="1"/>
            </p:cNvSpPr>
            <p:nvPr/>
          </p:nvSpPr>
          <p:spPr bwMode="auto">
            <a:xfrm>
              <a:off x="7194550" y="1285875"/>
              <a:ext cx="292100" cy="228600"/>
            </a:xfrm>
            <a:custGeom>
              <a:avLst/>
              <a:gdLst>
                <a:gd name="T0" fmla="*/ 264175 w 21600"/>
                <a:gd name="T1" fmla="*/ 0 h 21600"/>
                <a:gd name="T2" fmla="*/ 146050 w 21600"/>
                <a:gd name="T3" fmla="*/ 0 h 21600"/>
                <a:gd name="T4" fmla="*/ 27925 w 21600"/>
                <a:gd name="T5" fmla="*/ 0 h 21600"/>
                <a:gd name="T6" fmla="*/ 0 w 21600"/>
                <a:gd name="T7" fmla="*/ 162856 h 21600"/>
                <a:gd name="T8" fmla="*/ 0 w 21600"/>
                <a:gd name="T9" fmla="*/ 228600 h 21600"/>
                <a:gd name="T10" fmla="*/ 146050 w 21600"/>
                <a:gd name="T11" fmla="*/ 228600 h 21600"/>
                <a:gd name="T12" fmla="*/ 292100 w 21600"/>
                <a:gd name="T13" fmla="*/ 228600 h 21600"/>
                <a:gd name="T14" fmla="*/ 292100 w 21600"/>
                <a:gd name="T15" fmla="*/ 162856 h 21600"/>
                <a:gd name="T16" fmla="*/ 264175 w 21600"/>
                <a:gd name="T17" fmla="*/ 143436 h 21600"/>
                <a:gd name="T18" fmla="*/ 27925 w 21600"/>
                <a:gd name="T19" fmla="*/ 143436 h 21600"/>
                <a:gd name="T20" fmla="*/ 27925 w 21600"/>
                <a:gd name="T21" fmla="*/ 71713 h 21600"/>
                <a:gd name="T22" fmla="*/ 264175 w 21600"/>
                <a:gd name="T23" fmla="*/ 71713 h 21600"/>
                <a:gd name="T24" fmla="*/ 0 w 21600"/>
                <a:gd name="T25" fmla="*/ 195728 h 21600"/>
                <a:gd name="T26" fmla="*/ 292100 w 21600"/>
                <a:gd name="T27" fmla="*/ 195728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3 w 21600"/>
                <a:gd name="T43" fmla="*/ 2541 h 21600"/>
                <a:gd name="T44" fmla="*/ 16756 w 21600"/>
                <a:gd name="T45" fmla="*/ 11153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084"/>
            <p:cNvSpPr>
              <a:spLocks noChangeArrowheads="1"/>
            </p:cNvSpPr>
            <p:nvPr/>
          </p:nvSpPr>
          <p:spPr bwMode="auto">
            <a:xfrm>
              <a:off x="7010400" y="2332038"/>
              <a:ext cx="1905000" cy="304800"/>
            </a:xfrm>
            <a:prstGeom prst="rect">
              <a:avLst/>
            </a:prstGeom>
            <a:solidFill>
              <a:srgbClr val="EAEAEA"/>
            </a:solidFill>
            <a:ln w="2540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800"/>
                <a:t>External Applications and Portals</a:t>
              </a:r>
            </a:p>
          </p:txBody>
        </p:sp>
        <p:sp>
          <p:nvSpPr>
            <p:cNvPr id="163" name="Line 1085"/>
            <p:cNvSpPr>
              <a:spLocks noChangeShapeType="1"/>
            </p:cNvSpPr>
            <p:nvPr/>
          </p:nvSpPr>
          <p:spPr bwMode="auto">
            <a:xfrm flipH="1" flipV="1">
              <a:off x="6215063" y="2425700"/>
              <a:ext cx="785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1086"/>
            <p:cNvSpPr txBox="1">
              <a:spLocks noChangeArrowheads="1"/>
            </p:cNvSpPr>
            <p:nvPr/>
          </p:nvSpPr>
          <p:spPr bwMode="auto">
            <a:xfrm>
              <a:off x="6159500" y="2044700"/>
              <a:ext cx="8604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700"/>
                <a:t>HTML, SOAP over HTTP/HTTPS</a:t>
              </a:r>
            </a:p>
          </p:txBody>
        </p:sp>
        <p:sp>
          <p:nvSpPr>
            <p:cNvPr id="165" name="Rectangle 1087"/>
            <p:cNvSpPr>
              <a:spLocks noChangeArrowheads="1"/>
            </p:cNvSpPr>
            <p:nvPr/>
          </p:nvSpPr>
          <p:spPr bwMode="blackWhite">
            <a:xfrm>
              <a:off x="4267200" y="5638800"/>
              <a:ext cx="1447800" cy="212725"/>
            </a:xfrm>
            <a:prstGeom prst="rect">
              <a:avLst/>
            </a:prstGeom>
            <a:solidFill>
              <a:srgbClr val="B4BFD0"/>
            </a:solidFill>
            <a:ln w="3175" algn="ctr">
              <a:solidFill>
                <a:srgbClr val="5C7FB0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 anchor="ctr"/>
            <a:lstStyle/>
            <a:p>
              <a:pPr defTabSz="823913">
                <a:defRPr/>
              </a:pPr>
              <a:r>
                <a:rPr 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Execution Engine</a:t>
              </a:r>
            </a:p>
          </p:txBody>
        </p:sp>
        <p:sp>
          <p:nvSpPr>
            <p:cNvPr id="166" name="Line 1088"/>
            <p:cNvSpPr>
              <a:spLocks noChangeShapeType="1"/>
            </p:cNvSpPr>
            <p:nvPr/>
          </p:nvSpPr>
          <p:spPr bwMode="auto">
            <a:xfrm flipH="1">
              <a:off x="5410200" y="5791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AutoShape 1089"/>
            <p:cNvSpPr>
              <a:spLocks noChangeArrowheads="1"/>
            </p:cNvSpPr>
            <p:nvPr/>
          </p:nvSpPr>
          <p:spPr bwMode="gray">
            <a:xfrm>
              <a:off x="4419600" y="1041400"/>
              <a:ext cx="1524000" cy="152400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wrap="none" lIns="82294" tIns="41147" rIns="82294" bIns="41147" anchor="ctr"/>
            <a:lstStyle/>
            <a:p>
              <a:pPr algn="ctr" defTabSz="823913">
                <a:lnSpc>
                  <a:spcPct val="80000"/>
                </a:lnSpc>
                <a:defRPr/>
              </a:pPr>
              <a:r>
                <a:rPr lang="en-US" sz="7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SAW Bridge (J2EE/ISAPI)</a:t>
              </a:r>
            </a:p>
          </p:txBody>
        </p:sp>
        <p:sp>
          <p:nvSpPr>
            <p:cNvPr id="168" name="Line 1090"/>
            <p:cNvSpPr>
              <a:spLocks noChangeShapeType="1"/>
            </p:cNvSpPr>
            <p:nvPr/>
          </p:nvSpPr>
          <p:spPr bwMode="auto">
            <a:xfrm>
              <a:off x="4724400" y="1219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091"/>
            <p:cNvSpPr txBox="1">
              <a:spLocks noChangeArrowheads="1"/>
            </p:cNvSpPr>
            <p:nvPr/>
          </p:nvSpPr>
          <p:spPr bwMode="auto">
            <a:xfrm>
              <a:off x="5092700" y="1371600"/>
              <a:ext cx="990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0" hangingPunct="0"/>
              <a:r>
                <a:rPr lang="en-US" sz="800"/>
                <a:t>TCP/IP (SSL)</a:t>
              </a:r>
            </a:p>
          </p:txBody>
        </p:sp>
        <p:sp>
          <p:nvSpPr>
            <p:cNvPr id="170" name="Line 1092"/>
            <p:cNvSpPr>
              <a:spLocks noChangeShapeType="1"/>
            </p:cNvSpPr>
            <p:nvPr/>
          </p:nvSpPr>
          <p:spPr bwMode="auto">
            <a:xfrm>
              <a:off x="6215063" y="1266825"/>
              <a:ext cx="0" cy="1158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093"/>
            <p:cNvSpPr>
              <a:spLocks noChangeShapeType="1"/>
            </p:cNvSpPr>
            <p:nvPr/>
          </p:nvSpPr>
          <p:spPr bwMode="auto">
            <a:xfrm flipH="1">
              <a:off x="6096000" y="1270000"/>
              <a:ext cx="119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094"/>
            <p:cNvSpPr>
              <a:spLocks noChangeArrowheads="1"/>
            </p:cNvSpPr>
            <p:nvPr/>
          </p:nvSpPr>
          <p:spPr bwMode="gray">
            <a:xfrm>
              <a:off x="685800" y="1333500"/>
              <a:ext cx="1600200" cy="981075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BI Publisher</a:t>
              </a:r>
            </a:p>
          </p:txBody>
        </p:sp>
        <p:sp>
          <p:nvSpPr>
            <p:cNvPr id="173" name="AutoShape 1095"/>
            <p:cNvSpPr>
              <a:spLocks noChangeArrowheads="1"/>
            </p:cNvSpPr>
            <p:nvPr/>
          </p:nvSpPr>
          <p:spPr bwMode="gray">
            <a:xfrm>
              <a:off x="742950" y="1589088"/>
              <a:ext cx="146685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Delivery Server</a:t>
              </a:r>
            </a:p>
          </p:txBody>
        </p:sp>
        <p:sp>
          <p:nvSpPr>
            <p:cNvPr id="174" name="AutoShape 1096"/>
            <p:cNvSpPr>
              <a:spLocks noChangeArrowheads="1"/>
            </p:cNvSpPr>
            <p:nvPr/>
          </p:nvSpPr>
          <p:spPr bwMode="gray">
            <a:xfrm>
              <a:off x="742950" y="1800225"/>
              <a:ext cx="146685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Layout Interfaces</a:t>
              </a:r>
            </a:p>
          </p:txBody>
        </p:sp>
        <p:sp>
          <p:nvSpPr>
            <p:cNvPr id="175" name="AutoShape 1097"/>
            <p:cNvSpPr>
              <a:spLocks noChangeArrowheads="1"/>
            </p:cNvSpPr>
            <p:nvPr/>
          </p:nvSpPr>
          <p:spPr bwMode="gray">
            <a:xfrm>
              <a:off x="742950" y="2008188"/>
              <a:ext cx="146685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Data Logic</a:t>
              </a:r>
            </a:p>
          </p:txBody>
        </p:sp>
        <p:pic>
          <p:nvPicPr>
            <p:cNvPr id="176" name="Picture 109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1528763" y="836613"/>
              <a:ext cx="339725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7" name="Picture 109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1117600" y="887413"/>
              <a:ext cx="37782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110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704850" y="908050"/>
              <a:ext cx="37941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01"/>
            <p:cNvGrpSpPr>
              <a:grpSpLocks/>
            </p:cNvGrpSpPr>
            <p:nvPr/>
          </p:nvGrpSpPr>
          <p:grpSpPr bwMode="auto">
            <a:xfrm>
              <a:off x="219075" y="1390650"/>
              <a:ext cx="276225" cy="933450"/>
              <a:chOff x="138" y="900"/>
              <a:chExt cx="174" cy="588"/>
            </a:xfrm>
          </p:grpSpPr>
          <p:sp>
            <p:nvSpPr>
              <p:cNvPr id="200" name="Rectangle 1102"/>
              <p:cNvSpPr>
                <a:spLocks noChangeArrowheads="1"/>
              </p:cNvSpPr>
              <p:nvPr/>
            </p:nvSpPr>
            <p:spPr bwMode="auto">
              <a:xfrm>
                <a:off x="138" y="900"/>
                <a:ext cx="174" cy="588"/>
              </a:xfrm>
              <a:prstGeom prst="rect">
                <a:avLst/>
              </a:prstGeom>
              <a:solidFill>
                <a:srgbClr val="FEFBF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 eaLnBrk="0" hangingPunct="0"/>
                <a:endParaRPr lang="en-US" sz="800"/>
              </a:p>
            </p:txBody>
          </p:sp>
          <p:sp>
            <p:nvSpPr>
              <p:cNvPr id="201" name="Rectangle 1103"/>
              <p:cNvSpPr>
                <a:spLocks noChangeArrowheads="1"/>
              </p:cNvSpPr>
              <p:nvPr/>
            </p:nvSpPr>
            <p:spPr bwMode="auto">
              <a:xfrm flipH="1">
                <a:off x="180" y="1323"/>
                <a:ext cx="109" cy="117"/>
              </a:xfrm>
              <a:prstGeom prst="rect">
                <a:avLst/>
              </a:prstGeom>
              <a:solidFill>
                <a:srgbClr val="DDDDDD"/>
              </a:solidFill>
              <a:ln w="6350">
                <a:noFill/>
                <a:miter lim="800000"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ja-JP" sz="800">
                    <a:ea typeface="MS PGothic" pitchFamily="34" charset="-128"/>
                    <a:cs typeface="Times New Roman" pitchFamily="18" charset="0"/>
                  </a:rPr>
                  <a:t>XSL</a:t>
                </a:r>
                <a:endParaRPr lang="en-US" sz="800">
                  <a:ea typeface="MS PGothic" pitchFamily="34" charset="-128"/>
                  <a:cs typeface="Times New Roman" pitchFamily="18" charset="0"/>
                </a:endParaRPr>
              </a:p>
            </p:txBody>
          </p:sp>
          <p:pic>
            <p:nvPicPr>
              <p:cNvPr id="202" name="Picture 1104" descr="acopdflogo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1" y="1198"/>
                <a:ext cx="108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3" name="Picture 1105" descr="Excelicon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0" y="1064"/>
                <a:ext cx="12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1106" descr="Wordicon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8" y="927"/>
                <a:ext cx="13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0" name="Line 1107"/>
            <p:cNvSpPr>
              <a:spLocks noChangeShapeType="1"/>
            </p:cNvSpPr>
            <p:nvPr/>
          </p:nvSpPr>
          <p:spPr bwMode="auto">
            <a:xfrm flipH="1">
              <a:off x="2286000" y="190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1" name="AutoShape 1108"/>
            <p:cNvCxnSpPr>
              <a:cxnSpLocks noChangeShapeType="1"/>
              <a:stCxn id="142" idx="5"/>
            </p:cNvCxnSpPr>
            <p:nvPr/>
          </p:nvCxnSpPr>
          <p:spPr bwMode="auto">
            <a:xfrm rot="10800000" flipV="1">
              <a:off x="2192338" y="1695450"/>
              <a:ext cx="630237" cy="352425"/>
            </a:xfrm>
            <a:prstGeom prst="bentConnector3">
              <a:avLst>
                <a:gd name="adj1" fmla="val 21912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82" name="AutoShape 1109"/>
            <p:cNvCxnSpPr>
              <a:cxnSpLocks noChangeShapeType="1"/>
            </p:cNvCxnSpPr>
            <p:nvPr/>
          </p:nvCxnSpPr>
          <p:spPr bwMode="auto">
            <a:xfrm flipH="1" flipV="1">
              <a:off x="2190750" y="2141538"/>
              <a:ext cx="698500" cy="890587"/>
            </a:xfrm>
            <a:prstGeom prst="bentConnector4">
              <a:avLst>
                <a:gd name="adj1" fmla="val 28861"/>
                <a:gd name="adj2" fmla="val 100176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83" name="Line 1110"/>
            <p:cNvSpPr>
              <a:spLocks noChangeShapeType="1"/>
            </p:cNvSpPr>
            <p:nvPr/>
          </p:nvSpPr>
          <p:spPr bwMode="auto">
            <a:xfrm flipH="1">
              <a:off x="495300" y="1889125"/>
              <a:ext cx="295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4" name="AutoShape 1111"/>
            <p:cNvCxnSpPr>
              <a:cxnSpLocks noChangeShapeType="1"/>
              <a:endCxn id="131" idx="1"/>
            </p:cNvCxnSpPr>
            <p:nvPr/>
          </p:nvCxnSpPr>
          <p:spPr bwMode="auto">
            <a:xfrm rot="16200000" flipH="1">
              <a:off x="-247650" y="3981450"/>
              <a:ext cx="4381500" cy="8382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85" name="Rectangle 1112"/>
            <p:cNvSpPr>
              <a:spLocks noChangeArrowheads="1"/>
            </p:cNvSpPr>
            <p:nvPr/>
          </p:nvSpPr>
          <p:spPr bwMode="auto">
            <a:xfrm>
              <a:off x="1066800" y="4724400"/>
              <a:ext cx="1219200" cy="9906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en-US" sz="800"/>
                <a:t>Externalized </a:t>
              </a:r>
            </a:p>
            <a:p>
              <a:pPr algn="ctr" eaLnBrk="0" hangingPunct="0"/>
              <a:r>
                <a:rPr lang="en-US" sz="800"/>
                <a:t>Authentication</a:t>
              </a:r>
            </a:p>
          </p:txBody>
        </p:sp>
        <p:sp>
          <p:nvSpPr>
            <p:cNvPr id="186" name="Rectangle 1113"/>
            <p:cNvSpPr>
              <a:spLocks noChangeArrowheads="1"/>
            </p:cNvSpPr>
            <p:nvPr/>
          </p:nvSpPr>
          <p:spPr bwMode="auto">
            <a:xfrm>
              <a:off x="1171575" y="5029200"/>
              <a:ext cx="1038225" cy="15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LDAP</a:t>
              </a:r>
            </a:p>
          </p:txBody>
        </p:sp>
        <p:sp>
          <p:nvSpPr>
            <p:cNvPr id="187" name="Rectangle 1114"/>
            <p:cNvSpPr>
              <a:spLocks noChangeArrowheads="1"/>
            </p:cNvSpPr>
            <p:nvPr/>
          </p:nvSpPr>
          <p:spPr bwMode="auto">
            <a:xfrm>
              <a:off x="1171575" y="5257800"/>
              <a:ext cx="1038225" cy="1920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DB Authentication</a:t>
              </a:r>
            </a:p>
          </p:txBody>
        </p:sp>
        <p:sp>
          <p:nvSpPr>
            <p:cNvPr id="188" name="Rectangle 1115"/>
            <p:cNvSpPr>
              <a:spLocks noChangeArrowheads="1"/>
            </p:cNvSpPr>
            <p:nvPr/>
          </p:nvSpPr>
          <p:spPr bwMode="auto">
            <a:xfrm>
              <a:off x="1169988" y="5486400"/>
              <a:ext cx="1039812" cy="17462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Custom Authenticator</a:t>
              </a:r>
            </a:p>
          </p:txBody>
        </p:sp>
        <p:sp>
          <p:nvSpPr>
            <p:cNvPr id="189" name="Rectangle 1116"/>
            <p:cNvSpPr>
              <a:spLocks noChangeArrowheads="1"/>
            </p:cNvSpPr>
            <p:nvPr/>
          </p:nvSpPr>
          <p:spPr bwMode="gray">
            <a:xfrm>
              <a:off x="457200" y="3886200"/>
              <a:ext cx="1828800" cy="609600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BI            Cluster Controller</a:t>
              </a:r>
            </a:p>
          </p:txBody>
        </p:sp>
        <p:sp>
          <p:nvSpPr>
            <p:cNvPr id="190" name="Rectangle 1117"/>
            <p:cNvSpPr>
              <a:spLocks noChangeArrowheads="1"/>
            </p:cNvSpPr>
            <p:nvPr/>
          </p:nvSpPr>
          <p:spPr bwMode="gray">
            <a:xfrm>
              <a:off x="457200" y="2743200"/>
              <a:ext cx="1828800" cy="1066800"/>
            </a:xfrm>
            <a:prstGeom prst="rect">
              <a:avLst/>
            </a:prstGeom>
            <a:solidFill>
              <a:srgbClr val="8DABC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r>
                <a:rPr lang="en-GB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Oracle Delivers Server</a:t>
              </a:r>
            </a:p>
          </p:txBody>
        </p:sp>
        <p:sp>
          <p:nvSpPr>
            <p:cNvPr id="191" name="AutoShape 1118"/>
            <p:cNvSpPr>
              <a:spLocks noChangeArrowheads="1"/>
            </p:cNvSpPr>
            <p:nvPr/>
          </p:nvSpPr>
          <p:spPr bwMode="gray">
            <a:xfrm>
              <a:off x="533400" y="2998788"/>
              <a:ext cx="167640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Scheduling/Event Services</a:t>
              </a:r>
            </a:p>
          </p:txBody>
        </p:sp>
        <p:sp>
          <p:nvSpPr>
            <p:cNvPr id="192" name="AutoShape 1119"/>
            <p:cNvSpPr>
              <a:spLocks noChangeArrowheads="1"/>
            </p:cNvSpPr>
            <p:nvPr/>
          </p:nvSpPr>
          <p:spPr bwMode="gray">
            <a:xfrm>
              <a:off x="533400" y="3200400"/>
              <a:ext cx="1676400" cy="201613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Agent Execution Logic</a:t>
              </a:r>
            </a:p>
          </p:txBody>
        </p:sp>
        <p:sp>
          <p:nvSpPr>
            <p:cNvPr id="193" name="AutoShape 1120"/>
            <p:cNvSpPr>
              <a:spLocks noChangeArrowheads="1"/>
            </p:cNvSpPr>
            <p:nvPr/>
          </p:nvSpPr>
          <p:spPr bwMode="gray">
            <a:xfrm>
              <a:off x="533400" y="3379788"/>
              <a:ext cx="1676400" cy="201612"/>
            </a:xfrm>
            <a:prstGeom prst="bevel">
              <a:avLst>
                <a:gd name="adj" fmla="val 1718"/>
              </a:avLst>
            </a:prstGeom>
            <a:solidFill>
              <a:srgbClr val="5C7FB0"/>
            </a:solidFill>
            <a:ln w="3175">
              <a:solidFill>
                <a:srgbClr val="8DABCA"/>
              </a:solidFill>
              <a:miter lim="800000"/>
              <a:headEnd/>
              <a:tailEnd/>
            </a:ln>
            <a:effectLst/>
          </p:spPr>
          <p:txBody>
            <a:bodyPr lIns="82294" tIns="41147" rIns="82294" bIns="41147"/>
            <a:lstStyle/>
            <a:p>
              <a:pPr defTabSz="823913">
                <a:lnSpc>
                  <a:spcPct val="8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Device Adaptive Content</a:t>
              </a:r>
            </a:p>
          </p:txBody>
        </p:sp>
        <p:pic>
          <p:nvPicPr>
            <p:cNvPr id="194" name="Picture 112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6000" contrast="42000"/>
            </a:blip>
            <a:srcRect/>
            <a:stretch>
              <a:fillRect/>
            </a:stretch>
          </p:blipFill>
          <p:spPr bwMode="auto">
            <a:xfrm>
              <a:off x="1903413" y="852488"/>
              <a:ext cx="325437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Rectangle 1122"/>
            <p:cNvSpPr>
              <a:spLocks noChangeArrowheads="1"/>
            </p:cNvSpPr>
            <p:nvPr/>
          </p:nvSpPr>
          <p:spPr bwMode="auto">
            <a:xfrm>
              <a:off x="0" y="2667000"/>
              <a:ext cx="9144000" cy="3810000"/>
            </a:xfrm>
            <a:prstGeom prst="rect">
              <a:avLst/>
            </a:prstGeom>
            <a:solidFill>
              <a:schemeClr val="bg1">
                <a:alpha val="5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96" name="Rectangle 1123"/>
            <p:cNvSpPr>
              <a:spLocks noChangeArrowheads="1"/>
            </p:cNvSpPr>
            <p:nvPr/>
          </p:nvSpPr>
          <p:spPr bwMode="auto">
            <a:xfrm>
              <a:off x="381000" y="4191000"/>
              <a:ext cx="7023100" cy="10160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marL="119063" indent="-119063" algn="ctr">
                <a:spcBef>
                  <a:spcPct val="60000"/>
                </a:spcBef>
                <a:buClr>
                  <a:schemeClr val="accent1"/>
                </a:buClr>
              </a:pPr>
              <a:r>
                <a:rPr lang="en-US" sz="2000" b="1">
                  <a:solidFill>
                    <a:schemeClr val="bg1"/>
                  </a:solidFill>
                </a:rPr>
                <a:t>Oracle BI Web encompasses the user interaction, visualization and proactive components of Oracle BI Enterprise Edition</a:t>
              </a:r>
            </a:p>
          </p:txBody>
        </p:sp>
        <p:sp>
          <p:nvSpPr>
            <p:cNvPr id="197" name="Line 1124"/>
            <p:cNvSpPr>
              <a:spLocks noChangeShapeType="1"/>
            </p:cNvSpPr>
            <p:nvPr/>
          </p:nvSpPr>
          <p:spPr bwMode="auto">
            <a:xfrm flipV="1">
              <a:off x="3429000" y="2819400"/>
              <a:ext cx="2209800" cy="1371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oval" w="med" len="med"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98" name="Rectangle 1125"/>
            <p:cNvSpPr>
              <a:spLocks noChangeArrowheads="1"/>
            </p:cNvSpPr>
            <p:nvPr/>
          </p:nvSpPr>
          <p:spPr bwMode="auto">
            <a:xfrm>
              <a:off x="0" y="990600"/>
              <a:ext cx="2362200" cy="1676400"/>
            </a:xfrm>
            <a:prstGeom prst="rect">
              <a:avLst/>
            </a:prstGeom>
            <a:solidFill>
              <a:schemeClr val="bg1">
                <a:alpha val="5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99" name="AutoShape 1126"/>
            <p:cNvSpPr>
              <a:spLocks noChangeArrowheads="1"/>
            </p:cNvSpPr>
            <p:nvPr/>
          </p:nvSpPr>
          <p:spPr bwMode="auto">
            <a:xfrm>
              <a:off x="2438400" y="685800"/>
              <a:ext cx="6553200" cy="21336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340" y="2463800"/>
            <a:ext cx="337889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457200" tIns="137160" rIns="457200" bIns="137160" anchor="ctr"/>
          <a:lstStyle/>
          <a:p>
            <a:r>
              <a:rPr lang="en-US" sz="1600" b="1" dirty="0" smtClean="0">
                <a:solidFill>
                  <a:schemeClr val="bg1"/>
                </a:solidFill>
                <a:cs typeface="Arial" charset="0"/>
              </a:rPr>
              <a:t>We partner closely with clients to address their holistic needs through comprehensive business, technology and operations related service offerings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67237" y="1625600"/>
          <a:ext cx="274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67237" y="4826000"/>
          <a:ext cx="2743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287037" y="2387600"/>
          <a:ext cx="2743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68362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33400" y="281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OBI EE  Architect, currently working for Trianz Inc (</a:t>
            </a:r>
            <a:r>
              <a:rPr lang="en-US" sz="2000" dirty="0" smtClean="0">
                <a:hlinkClick r:id="rId2"/>
              </a:rPr>
              <a:t>www.trianz.com</a:t>
            </a:r>
            <a:r>
              <a:rPr lang="en-US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Currently an Architect/Tech Lead in analytics space at Cisco Systems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Extensively worked with fortune 500 leaders.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Held positions of  Head Of Product Development, Architect, etc.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Blog : </a:t>
            </a: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sranka.wordpress.com</a:t>
            </a:r>
            <a:r>
              <a:rPr lang="en-US" sz="2000" dirty="0" smtClean="0"/>
              <a:t>, Twitter : </a:t>
            </a:r>
            <a:r>
              <a:rPr lang="en-US" sz="2000" smtClean="0"/>
              <a:t>sunil_ranka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Speaking engagements at following conferences 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OAUG</a:t>
            </a:r>
            <a:r>
              <a:rPr lang="en-US" sz="2000" dirty="0" smtClean="0"/>
              <a:t> COLLABORATE 09,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BIWA SIG </a:t>
            </a:r>
            <a:r>
              <a:rPr lang="en-US" sz="2000" dirty="0" err="1" smtClean="0"/>
              <a:t>TechCast</a:t>
            </a:r>
            <a:r>
              <a:rPr lang="en-US" sz="2000" dirty="0" smtClean="0"/>
              <a:t> Series (10th Feb , 2010),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NorCal</a:t>
            </a:r>
            <a:r>
              <a:rPr lang="en-US" sz="2000" dirty="0" smtClean="0"/>
              <a:t> </a:t>
            </a:r>
            <a:r>
              <a:rPr lang="en-US" sz="2000" dirty="0" err="1" smtClean="0"/>
              <a:t>OAUG</a:t>
            </a:r>
            <a:r>
              <a:rPr lang="en-US" sz="2000" dirty="0" smtClean="0"/>
              <a:t>-2010 at Santa Clara Convention Center, CA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OAUG’s</a:t>
            </a:r>
            <a:r>
              <a:rPr lang="en-US" sz="2000" dirty="0" smtClean="0"/>
              <a:t> COLLABORATE 10 at Las Vegas, Nevada.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My Tag Line :: “Superior BI is the antidote to Business Failure”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869" y="5853113"/>
            <a:ext cx="1824331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Dilbert on User Interface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533400" y="2286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Breaker or Question</a:t>
            </a:r>
            <a:b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BI Project Fails 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382000" cy="287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Dilbert on User Interface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8464"/>
            <a:ext cx="7966691" cy="35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Reason for BI Projects Nonperformance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While there are many reasons UI fail, the most likely include: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1700" b="1" dirty="0" smtClean="0"/>
              <a:t>No Clear Road Map for BI Implementation</a:t>
            </a:r>
          </a:p>
          <a:p>
            <a:r>
              <a:rPr lang="en-US" sz="1700" b="1" dirty="0" smtClean="0"/>
              <a:t>Using Analytical tool as reporting tool.</a:t>
            </a:r>
          </a:p>
          <a:p>
            <a:r>
              <a:rPr lang="en-US" sz="1700" b="1" dirty="0" smtClean="0"/>
              <a:t>Ignoring the True end users </a:t>
            </a:r>
          </a:p>
          <a:p>
            <a:r>
              <a:rPr lang="en-US" sz="1700" b="1" dirty="0" smtClean="0"/>
              <a:t>No Data Quality Processes</a:t>
            </a:r>
            <a:r>
              <a:rPr lang="en-US" sz="1700" dirty="0" smtClean="0"/>
              <a:t> </a:t>
            </a:r>
          </a:p>
          <a:p>
            <a:r>
              <a:rPr lang="en-US" sz="1700" b="1" dirty="0" smtClean="0"/>
              <a:t>No Audit Controls</a:t>
            </a:r>
            <a:r>
              <a:rPr lang="en-US" sz="1700" dirty="0" smtClean="0"/>
              <a:t> </a:t>
            </a:r>
          </a:p>
          <a:p>
            <a:r>
              <a:rPr lang="en-US" sz="1700" b="1" dirty="0" smtClean="0"/>
              <a:t>Manual, Error-Prone Processes</a:t>
            </a:r>
          </a:p>
          <a:p>
            <a:r>
              <a:rPr lang="en-US" sz="1700" b="1" dirty="0" smtClean="0"/>
              <a:t>No Single Source Of Truth for Data</a:t>
            </a:r>
          </a:p>
          <a:p>
            <a:r>
              <a:rPr lang="en-US" sz="1700" b="1" dirty="0" smtClean="0"/>
              <a:t>Lack of trust in data delivered.</a:t>
            </a:r>
            <a:endParaRPr lang="en-US" sz="1700" dirty="0" smtClean="0"/>
          </a:p>
          <a:p>
            <a:r>
              <a:rPr lang="en-US" sz="1700" b="1" dirty="0" smtClean="0"/>
              <a:t>Lack of User </a:t>
            </a:r>
            <a:r>
              <a:rPr lang="en-US" sz="1700" b="1" dirty="0"/>
              <a:t>Adoption </a:t>
            </a:r>
            <a:r>
              <a:rPr lang="en-US" sz="1700" b="1" dirty="0" smtClean="0"/>
              <a:t>due to poor user interface </a:t>
            </a:r>
          </a:p>
          <a:p>
            <a:pPr>
              <a:buNone/>
            </a:pPr>
            <a:endParaRPr lang="en-US" sz="3500" b="1" dirty="0" smtClean="0"/>
          </a:p>
          <a:p>
            <a:pPr algn="ctr">
              <a:buNone/>
            </a:pPr>
            <a:r>
              <a:rPr lang="en-US" sz="2000" b="1" dirty="0" smtClean="0"/>
              <a:t>Some of the easiest ones to avoid are related to the UI</a:t>
            </a:r>
            <a:endParaRPr lang="en-US" sz="2200" b="1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81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Quotes Speaks One’s Mind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85800" y="2209800"/>
            <a:ext cx="7620000" cy="25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“The location of visual elements in the UI has a huge impact on how the user interprets information.”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—Rick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Oppedisan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sranka\Local Settings\Temporary Internet Files\Content.IE5\0AW0Y29P\MCj02821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646218"/>
            <a:ext cx="2095952" cy="106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Examples of Poor User Interface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UI does not work the way users work</a:t>
            </a:r>
          </a:p>
          <a:p>
            <a:r>
              <a:rPr lang="en-US" sz="2000" b="1" dirty="0" smtClean="0"/>
              <a:t>Too many clicks to reach the results</a:t>
            </a:r>
          </a:p>
          <a:p>
            <a:r>
              <a:rPr lang="en-US" sz="2000" b="1" dirty="0" smtClean="0"/>
              <a:t>Lack of customization flexibility due to pre existing framework</a:t>
            </a:r>
          </a:p>
          <a:p>
            <a:r>
              <a:rPr lang="en-US" sz="2000" b="1" dirty="0" smtClean="0"/>
              <a:t>Missing visual presentation</a:t>
            </a:r>
          </a:p>
          <a:p>
            <a:endParaRPr 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0"/>
            <a:ext cx="4648200" cy="30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1053</Words>
  <Application>Microsoft Office PowerPoint</Application>
  <PresentationFormat>On-screen Show (4:3)</PresentationFormat>
  <Paragraphs>312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Default Design</vt:lpstr>
      <vt:lpstr>Paint Shop Pro Image</vt:lpstr>
      <vt:lpstr>Photo Editor Photo</vt:lpstr>
      <vt:lpstr>Image</vt:lpstr>
      <vt:lpstr>Bitmap Image</vt:lpstr>
      <vt:lpstr>How to enrich OBIEE UI using Custom Java Scripting</vt:lpstr>
      <vt:lpstr>Trianz Overview</vt:lpstr>
      <vt:lpstr>Services</vt:lpstr>
      <vt:lpstr> About Me </vt:lpstr>
      <vt:lpstr>Dilbert on User Interface</vt:lpstr>
      <vt:lpstr>Dilbert on User Interface</vt:lpstr>
      <vt:lpstr>Reason for BI Projects Nonperformance</vt:lpstr>
      <vt:lpstr>Quotes Speaks One’s Mind</vt:lpstr>
      <vt:lpstr>Examples of Poor User Interface</vt:lpstr>
      <vt:lpstr>Slide 10</vt:lpstr>
      <vt:lpstr>About JavaScript</vt:lpstr>
      <vt:lpstr>Report Composition in OBIEE</vt:lpstr>
      <vt:lpstr>How to Include custom Javascript in OBIEE</vt:lpstr>
      <vt:lpstr>OBIEE UI enhancement using Javascript</vt:lpstr>
      <vt:lpstr>Slide 15</vt:lpstr>
      <vt:lpstr>Slide 16</vt:lpstr>
      <vt:lpstr>Slide 17</vt:lpstr>
      <vt:lpstr>Slide 18</vt:lpstr>
      <vt:lpstr>Oracle BI EE Architecture</vt:lpstr>
      <vt:lpstr>Oracle BI EE And Javascript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Trianz</dc:title>
  <dc:creator>Cindy Lo</dc:creator>
  <cp:lastModifiedBy>Cisco Systems, Inc.</cp:lastModifiedBy>
  <cp:revision>364</cp:revision>
  <dcterms:created xsi:type="dcterms:W3CDTF">2009-03-06T17:37:59Z</dcterms:created>
  <dcterms:modified xsi:type="dcterms:W3CDTF">2010-01-18T09:59:09Z</dcterms:modified>
</cp:coreProperties>
</file>