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0" r:id="rId3"/>
    <p:sldId id="258" r:id="rId4"/>
    <p:sldId id="265" r:id="rId5"/>
    <p:sldId id="264" r:id="rId6"/>
    <p:sldId id="266" r:id="rId7"/>
    <p:sldId id="267" r:id="rId8"/>
    <p:sldId id="262" r:id="rId9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FFFF00"/>
    <a:srgbClr val="000000"/>
    <a:srgbClr val="82FFFF"/>
    <a:srgbClr val="EEEEEE"/>
    <a:srgbClr val="CCCCCC"/>
    <a:srgbClr val="FFFFFF"/>
    <a:srgbClr val="E6E6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59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14" y="-96"/>
      </p:cViewPr>
      <p:guideLst>
        <p:guide orient="horz" pos="2160"/>
        <p:guide pos="2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 b="1">
                <a:latin typeface="Times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1">
                <a:latin typeface="Times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 b="1">
                <a:latin typeface="Times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1">
                <a:latin typeface="Times" pitchFamily="18" charset="0"/>
              </a:defRPr>
            </a:lvl1pPr>
          </a:lstStyle>
          <a:p>
            <a:fld id="{256C6767-1EB8-4C56-996F-487C9A53B284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fld id="{CC2E382F-66CD-4873-A620-54DE2A58245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2B01DF-D72F-41B6-9F67-CE649F2A4FE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E92CA0-0E7A-4BA4-835A-033BE3390C31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4625" y="3984625"/>
            <a:ext cx="8791575" cy="7239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4625" y="4781550"/>
            <a:ext cx="6613525" cy="471488"/>
          </a:xfrm>
        </p:spPr>
        <p:txBody>
          <a:bodyPr anchor="ctr"/>
          <a:lstStyle>
            <a:lvl1pPr marL="0" indent="0">
              <a:buFont typeface="Wingdings 3" pitchFamily="18" charset="2"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8244" name="Picture 52"/>
          <p:cNvPicPr>
            <a:picLocks noChangeAspect="1" noChangeArrowheads="1"/>
          </p:cNvPicPr>
          <p:nvPr/>
        </p:nvPicPr>
        <p:blipFill>
          <a:blip r:embed="rId2"/>
          <a:srcRect l="1308" t="10287" r="6798" b="26021"/>
          <a:stretch>
            <a:fillRect/>
          </a:stretch>
        </p:blipFill>
        <p:spPr bwMode="auto">
          <a:xfrm>
            <a:off x="6169025" y="5665788"/>
            <a:ext cx="2263775" cy="677862"/>
          </a:xfrm>
          <a:prstGeom prst="rect">
            <a:avLst/>
          </a:prstGeom>
          <a:noFill/>
        </p:spPr>
      </p:pic>
      <p:pic>
        <p:nvPicPr>
          <p:cNvPr id="8282" name="Picture 9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76213" y="3268663"/>
            <a:ext cx="8823325" cy="542925"/>
          </a:xfrm>
          <a:prstGeom prst="rect">
            <a:avLst/>
          </a:prstGeom>
          <a:noFill/>
        </p:spPr>
      </p:pic>
      <p:pic>
        <p:nvPicPr>
          <p:cNvPr id="8284" name="Picture 9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80975" y="195263"/>
            <a:ext cx="8789988" cy="29352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E3257-50C3-476E-9F0A-10535EC0856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4338" y="123825"/>
            <a:ext cx="2184400" cy="6135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9550" y="123825"/>
            <a:ext cx="6402388" cy="6135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A384C-7549-4CE7-988F-3FB91396CAC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388" y="123825"/>
            <a:ext cx="6088062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09550" y="1106488"/>
            <a:ext cx="8739188" cy="5153025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3213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2613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8013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C8B683E-3CA1-425D-9B32-D730CF56BF1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451D3-5211-438A-8BA1-C53AE5B039E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CE99E-3289-40F7-8C55-EADA5BE64E1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550" y="1106488"/>
            <a:ext cx="4292600" cy="5153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106488"/>
            <a:ext cx="4294188" cy="5153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294AE-7AF6-45D9-8720-99D2D10011F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B9E13-7614-4632-A9C2-5764B8B8064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3EE8A-FDAB-4484-9B31-80C5E1F987D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77E9B-F0A4-4588-9BBE-A59D4201CC4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D6413-125F-42E9-A61F-921B45C43A5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F8906-C941-45BF-A00B-FDC8B9AEDAF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6213" y="109538"/>
            <a:ext cx="6264275" cy="849312"/>
          </a:xfrm>
          <a:prstGeom prst="rect">
            <a:avLst/>
          </a:prstGeom>
          <a:noFill/>
        </p:spPr>
      </p:pic>
      <p:pic>
        <p:nvPicPr>
          <p:cNvPr id="1103" name="Picture 79"/>
          <p:cNvPicPr>
            <a:picLocks noChangeAspect="1" noChangeArrowheads="1"/>
          </p:cNvPicPr>
          <p:nvPr/>
        </p:nvPicPr>
        <p:blipFill>
          <a:blip r:embed="rId15"/>
          <a:srcRect l="9387" t="23125" r="12904" b="29419"/>
          <a:stretch>
            <a:fillRect/>
          </a:stretch>
        </p:blipFill>
        <p:spPr bwMode="auto">
          <a:xfrm>
            <a:off x="6430963" y="111125"/>
            <a:ext cx="2587625" cy="84772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23825"/>
            <a:ext cx="6088062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3213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2613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/>
            </a:lvl1pPr>
          </a:lstStyle>
          <a:p>
            <a:r>
              <a:rPr lang="en-US" dirty="0"/>
              <a:t>Confidential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58013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/>
            </a:lvl1pPr>
          </a:lstStyle>
          <a:p>
            <a:fld id="{F5C720C8-5D42-465F-947C-17C0BD65C1B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124" name="Rectangle 10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9550" y="1106488"/>
            <a:ext cx="8739188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6E6E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6E6E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6E6E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6E6E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6E6E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6E6E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6E6E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6E6E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6E6E6"/>
          </a:solidFill>
          <a:latin typeface="Arial" charset="0"/>
        </a:defRPr>
      </a:lvl9pPr>
    </p:titleStyle>
    <p:bodyStyle>
      <a:lvl1pPr marL="458788" indent="-458788" algn="l" rtl="0" eaLnBrk="1" fontAlgn="base" hangingPunct="1">
        <a:spcBef>
          <a:spcPct val="20000"/>
        </a:spcBef>
        <a:spcAft>
          <a:spcPct val="0"/>
        </a:spcAft>
        <a:buSzPct val="75000"/>
        <a:buFont typeface="Wingdings 3" pitchFamily="18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15988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373188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716088" indent="-228600" algn="l" rtl="0" eaLnBrk="1" fontAlgn="base" hangingPunct="1">
        <a:spcBef>
          <a:spcPct val="20000"/>
        </a:spcBef>
        <a:spcAft>
          <a:spcPct val="0"/>
        </a:spcAft>
        <a:buFont typeface="Wingdings 2" pitchFamily="18" charset="2"/>
        <a:buChar char=""/>
        <a:defRPr>
          <a:solidFill>
            <a:schemeClr val="tx1"/>
          </a:solidFill>
          <a:latin typeface="+mn-lt"/>
        </a:defRPr>
      </a:lvl4pPr>
      <a:lvl5pPr marL="20574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514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9718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4290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8862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4625" y="3984624"/>
            <a:ext cx="8791575" cy="1333099"/>
          </a:xfrm>
        </p:spPr>
        <p:txBody>
          <a:bodyPr/>
          <a:lstStyle/>
          <a:p>
            <a:r>
              <a:rPr lang="en-US" dirty="0" smtClean="0"/>
              <a:t>What I wish I knew before …</a:t>
            </a:r>
            <a:br>
              <a:rPr lang="en-US" dirty="0" smtClean="0"/>
            </a:br>
            <a:r>
              <a:rPr lang="en-US" dirty="0" smtClean="0"/>
              <a:t>Avoiding Install Base errors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Symmetricom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000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~$200M annual sales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Two major and distinct markets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Time, frequency, and synchronization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5 major divisions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6 major sites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5 time zones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~700 employees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IB and Symmetricom</a:t>
            </a:r>
            <a:endParaRPr lang="en-US" sz="3600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" y="1039528"/>
            <a:ext cx="8739188" cy="468023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000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Initial implementation in 2003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Major process revision in 2007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Currently used by all divisions and most product 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Do a data review / cleanup first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Only enable IB for items that are eligible for Service, Return or Refund after delivery to the customer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For inexpensive items, determine if it will cost less to simply send a replacement upon request rather than tracking all units in the Install Base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Don't enable Install Base for non-Serial Controlled Items unless absolutely necessary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Make sure everyone understands the impact of changing certain item attributes after IB is implemented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>
              <a:buNone/>
            </a:pPr>
            <a:endParaRPr lang="en-US" sz="1200" dirty="0" smtClean="0"/>
          </a:p>
          <a:p>
            <a:endParaRPr lang="en-US" sz="1200" dirty="0" smtClean="0"/>
          </a:p>
          <a:p>
            <a:pPr lvl="5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IB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Run 'Install Base Error Correction and Synchronization Program' regularly!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Correct IB transaction errors promptly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Close Service Requests promptly - open Service Requests can cause IB transactions to fail if the action will result in an expired item instance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Process open discrete jobs </a:t>
            </a:r>
            <a:r>
              <a:rPr lang="en-US" sz="2400" u="sng" dirty="0" smtClean="0"/>
              <a:t>before</a:t>
            </a:r>
            <a:r>
              <a:rPr lang="en-US" sz="2400" dirty="0" smtClean="0"/>
              <a:t> changing Serial Control - especially rework jobs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Use 'Install Base and Inventory Data Discrepancies‘ report to find discrepancies in quantities per subinventory between Install Base and Inventory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IB Transaction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Search by 'Serial Number' in the ‘Transaction Errors Processing’ form to find previous IB errors for the same unit - then fix the oldest error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Sometimes IB errors that are not cleared when 'Install Base Error Correction and Synchronization Program' is run, can be cleared simply by resubmitting them in the IB error form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If you can’t access 'Installation Details' on a sales order, you may be able to make the needed change in the 'Transaction Details' form in ‘Transaction Errors Processing’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Sometimes you can get IB errors because of issues with a child instance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IB Errors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To clear ‘Parties’ In ‘Transaction Details’, change ‘Receipt Type’ to one that doesn't require an ownership change; close the form; then change back to the original ‘Receipt Type’.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For RMA Receipts, look for Item Instance for serial number in ‘Lot/Serial/Instance’ tab.  If not, clear Instance Number from ‘Transaction Details’.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When running a datafix, may need to update csi_ii_forward_sync_temp to set process_flag = 'P' (otherwise get ‘Forward Sync’ error)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and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Questions?????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27650" name="Picture 2" descr="C:\Documents and Settings\csmith.SYMMETRICOM\Local Settings\Temporary Internet Files\Content.IE5\S5NHZWU1\MCj043441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59200" y="2514600"/>
            <a:ext cx="16256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gile Training 08-18-09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FD4"/>
      </a:accent1>
      <a:accent2>
        <a:srgbClr val="5DBACA"/>
      </a:accent2>
      <a:accent3>
        <a:srgbClr val="FFFFFF"/>
      </a:accent3>
      <a:accent4>
        <a:srgbClr val="000000"/>
      </a:accent4>
      <a:accent5>
        <a:srgbClr val="AAC6E6"/>
      </a:accent5>
      <a:accent6>
        <a:srgbClr val="53A8B7"/>
      </a:accent6>
      <a:hlink>
        <a:srgbClr val="6876E7"/>
      </a:hlink>
      <a:folHlink>
        <a:srgbClr val="ED181E"/>
      </a:folHlink>
    </a:clrScheme>
    <a:fontScheme name="Symm Template2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29" tIns="45714" rIns="91429" bIns="45714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29" tIns="45714" rIns="91429" bIns="45714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ymm Template2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mm Template2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mm Template2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mm Template2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mm Template2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mm Template2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mm Template2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mm Template2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mm Template2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mm Template2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mm Template2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mm Template2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Agile Training 08-18-09</Template>
  <TotalTime>179</TotalTime>
  <Words>425</Words>
  <Application>Microsoft PowerPoint</Application>
  <PresentationFormat>Letter Paper (8.5x11 in)</PresentationFormat>
  <Paragraphs>48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Agile Training 08-18-09</vt:lpstr>
      <vt:lpstr>What I wish I knew before … Avoiding Install Base errors</vt:lpstr>
      <vt:lpstr>About Symmetricom</vt:lpstr>
      <vt:lpstr>IB and Symmetricom</vt:lpstr>
      <vt:lpstr>Getting Started</vt:lpstr>
      <vt:lpstr>Avoiding IB Errors</vt:lpstr>
      <vt:lpstr>Fixing IB Transaction Errors</vt:lpstr>
      <vt:lpstr>Fixing IB Errors - continued</vt:lpstr>
      <vt:lpstr>Q and A</vt:lpstr>
    </vt:vector>
  </TitlesOfParts>
  <Company>Symmetricom,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Agile PLM Training Overview</dc:title>
  <dc:subject>Agile Intro</dc:subject>
  <dc:creator>csmith</dc:creator>
  <cp:keywords>Agile</cp:keywords>
  <cp:lastModifiedBy>csmith</cp:lastModifiedBy>
  <cp:revision>40</cp:revision>
  <cp:lastPrinted>2002-02-20T19:28:45Z</cp:lastPrinted>
  <dcterms:created xsi:type="dcterms:W3CDTF">2009-12-22T18:26:11Z</dcterms:created>
  <dcterms:modified xsi:type="dcterms:W3CDTF">2010-01-12T17:20:23Z</dcterms:modified>
</cp:coreProperties>
</file>