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4"/>
  </p:notesMasterIdLst>
  <p:handoutMasterIdLst>
    <p:handoutMasterId r:id="rId25"/>
  </p:handoutMasterIdLst>
  <p:sldIdLst>
    <p:sldId id="291" r:id="rId2"/>
    <p:sldId id="257" r:id="rId3"/>
    <p:sldId id="293" r:id="rId4"/>
    <p:sldId id="292" r:id="rId5"/>
    <p:sldId id="295" r:id="rId6"/>
    <p:sldId id="281" r:id="rId7"/>
    <p:sldId id="288" r:id="rId8"/>
    <p:sldId id="264" r:id="rId9"/>
    <p:sldId id="276" r:id="rId10"/>
    <p:sldId id="296" r:id="rId11"/>
    <p:sldId id="290" r:id="rId12"/>
    <p:sldId id="282" r:id="rId13"/>
    <p:sldId id="279" r:id="rId14"/>
    <p:sldId id="278" r:id="rId15"/>
    <p:sldId id="280" r:id="rId16"/>
    <p:sldId id="289" r:id="rId17"/>
    <p:sldId id="272" r:id="rId18"/>
    <p:sldId id="297" r:id="rId19"/>
    <p:sldId id="273" r:id="rId20"/>
    <p:sldId id="270" r:id="rId21"/>
    <p:sldId id="294" r:id="rId22"/>
    <p:sldId id="29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65896" autoAdjust="0"/>
  </p:normalViewPr>
  <p:slideViewPr>
    <p:cSldViewPr>
      <p:cViewPr>
        <p:scale>
          <a:sx n="100" d="100"/>
          <a:sy n="100" d="100"/>
        </p:scale>
        <p:origin x="-894" y="8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im%20dubes.READSOFT\AppData\Local\Temp\Temp1_Hackett.zip\Rapid%20Gap%20Assesmnet%20tool%20ver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tim%20dubes.READSOFT\AppData\Local\Temp\Temp1_Hackett.zip\Rapid%20Gap%20Assesmnet%20tool%20ver1.1.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US"/>
              <a:t>Accounts Payable - Invoices per FTE</a:t>
            </a:r>
          </a:p>
        </c:rich>
      </c:tx>
      <c:layout/>
    </c:title>
    <c:plotArea>
      <c:layout/>
      <c:barChart>
        <c:barDir val="col"/>
        <c:grouping val="clustered"/>
        <c:ser>
          <c:idx val="0"/>
          <c:order val="0"/>
          <c:tx>
            <c:strRef>
              <c:f>ValidationDataSheet!$B$2</c:f>
              <c:strCache>
                <c:ptCount val="1"/>
                <c:pt idx="0">
                  <c:v>World-Class Median</c:v>
                </c:pt>
              </c:strCache>
            </c:strRef>
          </c:tx>
          <c:cat>
            <c:strRef>
              <c:f>ValidationDataSheet!$A$2</c:f>
              <c:strCache>
                <c:ptCount val="1"/>
                <c:pt idx="0">
                  <c:v>Classification</c:v>
                </c:pt>
              </c:strCache>
            </c:strRef>
          </c:cat>
          <c:val>
            <c:numRef>
              <c:f>ValidationDataSheet!$B$27</c:f>
              <c:numCache>
                <c:formatCode>_(* #,##0_);_(* \(#,##0\);_(* "-"??_);_(@_)</c:formatCode>
                <c:ptCount val="1"/>
                <c:pt idx="0">
                  <c:v>21217.284700528729</c:v>
                </c:pt>
              </c:numCache>
            </c:numRef>
          </c:val>
        </c:ser>
        <c:ser>
          <c:idx val="1"/>
          <c:order val="1"/>
          <c:tx>
            <c:strRef>
              <c:f>ValidationDataSheet!$C$2</c:f>
              <c:strCache>
                <c:ptCount val="1"/>
                <c:pt idx="0">
                  <c:v> Overall Peer Median</c:v>
                </c:pt>
              </c:strCache>
            </c:strRef>
          </c:tx>
          <c:cat>
            <c:strRef>
              <c:f>ValidationDataSheet!$A$2</c:f>
              <c:strCache>
                <c:ptCount val="1"/>
                <c:pt idx="0">
                  <c:v>Classification</c:v>
                </c:pt>
              </c:strCache>
            </c:strRef>
          </c:cat>
          <c:val>
            <c:numRef>
              <c:f>ValidationDataSheet!$C$27</c:f>
              <c:numCache>
                <c:formatCode>_(* #,##0_);_(* \(#,##0\);_(* "-"??_);_(@_)</c:formatCode>
                <c:ptCount val="1"/>
                <c:pt idx="0">
                  <c:v>10769.22687037855</c:v>
                </c:pt>
              </c:numCache>
            </c:numRef>
          </c:val>
        </c:ser>
        <c:ser>
          <c:idx val="2"/>
          <c:order val="2"/>
          <c:tx>
            <c:strRef>
              <c:f>ValidationDataSheet!$D$2</c:f>
              <c:strCache>
                <c:ptCount val="1"/>
                <c:pt idx="0">
                  <c:v> Sm Consolid Median</c:v>
                </c:pt>
              </c:strCache>
            </c:strRef>
          </c:tx>
          <c:cat>
            <c:strRef>
              <c:f>ValidationDataSheet!$A$2</c:f>
              <c:strCache>
                <c:ptCount val="1"/>
                <c:pt idx="0">
                  <c:v>Classification</c:v>
                </c:pt>
              </c:strCache>
            </c:strRef>
          </c:cat>
          <c:val>
            <c:numRef>
              <c:f>ValidationDataSheet!$D$27</c:f>
              <c:numCache>
                <c:formatCode>_(* #,##0_);_(* \(#,##0\);_(* "-"??_);_(@_)</c:formatCode>
                <c:ptCount val="1"/>
                <c:pt idx="0">
                  <c:v>8359.4594594595001</c:v>
                </c:pt>
              </c:numCache>
            </c:numRef>
          </c:val>
        </c:ser>
        <c:ser>
          <c:idx val="3"/>
          <c:order val="3"/>
          <c:tx>
            <c:strRef>
              <c:f>ValidationDataSheet!$E$2</c:f>
              <c:strCache>
                <c:ptCount val="1"/>
                <c:pt idx="0">
                  <c:v> Lg Consolid Median</c:v>
                </c:pt>
              </c:strCache>
            </c:strRef>
          </c:tx>
          <c:cat>
            <c:strRef>
              <c:f>ValidationDataSheet!$A$2</c:f>
              <c:strCache>
                <c:ptCount val="1"/>
                <c:pt idx="0">
                  <c:v>Classification</c:v>
                </c:pt>
              </c:strCache>
            </c:strRef>
          </c:cat>
          <c:val>
            <c:numRef>
              <c:f>ValidationDataSheet!$E$27</c:f>
              <c:numCache>
                <c:formatCode>_(* #,##0_);_(* \(#,##0\);_(* "-"??_);_(@_)</c:formatCode>
                <c:ptCount val="1"/>
                <c:pt idx="0">
                  <c:v>9422.0704245812431</c:v>
                </c:pt>
              </c:numCache>
            </c:numRef>
          </c:val>
        </c:ser>
        <c:ser>
          <c:idx val="4"/>
          <c:order val="4"/>
          <c:tx>
            <c:strRef>
              <c:f>ValidationDataSheet!$F$2</c:f>
              <c:strCache>
                <c:ptCount val="1"/>
                <c:pt idx="0">
                  <c:v> Sm Diverse Median</c:v>
                </c:pt>
              </c:strCache>
            </c:strRef>
          </c:tx>
          <c:cat>
            <c:strRef>
              <c:f>ValidationDataSheet!$A$2</c:f>
              <c:strCache>
                <c:ptCount val="1"/>
                <c:pt idx="0">
                  <c:v>Classification</c:v>
                </c:pt>
              </c:strCache>
            </c:strRef>
          </c:cat>
          <c:val>
            <c:numRef>
              <c:f>ValidationDataSheet!$F$27</c:f>
              <c:numCache>
                <c:formatCode>_(* #,##0_);_(* \(#,##0\);_(* "-"??_);_(@_)</c:formatCode>
                <c:ptCount val="1"/>
                <c:pt idx="0">
                  <c:v>8438.6107470511361</c:v>
                </c:pt>
              </c:numCache>
            </c:numRef>
          </c:val>
        </c:ser>
        <c:ser>
          <c:idx val="5"/>
          <c:order val="5"/>
          <c:tx>
            <c:strRef>
              <c:f>ValidationDataSheet!$G$2</c:f>
              <c:strCache>
                <c:ptCount val="1"/>
                <c:pt idx="0">
                  <c:v> Lg Diverse Median</c:v>
                </c:pt>
              </c:strCache>
            </c:strRef>
          </c:tx>
          <c:cat>
            <c:strRef>
              <c:f>ValidationDataSheet!$A$2</c:f>
              <c:strCache>
                <c:ptCount val="1"/>
                <c:pt idx="0">
                  <c:v>Classification</c:v>
                </c:pt>
              </c:strCache>
            </c:strRef>
          </c:cat>
          <c:val>
            <c:numRef>
              <c:f>ValidationDataSheet!$G$27</c:f>
              <c:numCache>
                <c:formatCode>_(* #,##0_);_(* \(#,##0\);_(* "-"??_);_(@_)</c:formatCode>
                <c:ptCount val="1"/>
                <c:pt idx="0">
                  <c:v>15957.207226287785</c:v>
                </c:pt>
              </c:numCache>
            </c:numRef>
          </c:val>
        </c:ser>
        <c:ser>
          <c:idx val="6"/>
          <c:order val="6"/>
          <c:tx>
            <c:strRef>
              <c:f>ValidationDataSheet!$H$2</c:f>
              <c:strCache>
                <c:ptCount val="1"/>
                <c:pt idx="0">
                  <c:v>Customer input</c:v>
                </c:pt>
              </c:strCache>
            </c:strRef>
          </c:tx>
          <c:cat>
            <c:strRef>
              <c:f>ValidationDataSheet!$A$2</c:f>
              <c:strCache>
                <c:ptCount val="1"/>
                <c:pt idx="0">
                  <c:v>Classification</c:v>
                </c:pt>
              </c:strCache>
            </c:strRef>
          </c:cat>
          <c:val>
            <c:numRef>
              <c:f>ValidationDataSheet!$H$27</c:f>
              <c:numCache>
                <c:formatCode>#,##0.00</c:formatCode>
                <c:ptCount val="1"/>
                <c:pt idx="0">
                  <c:v>10000</c:v>
                </c:pt>
              </c:numCache>
            </c:numRef>
          </c:val>
        </c:ser>
        <c:axId val="91365760"/>
        <c:axId val="91367296"/>
      </c:barChart>
      <c:catAx>
        <c:axId val="91365760"/>
        <c:scaling>
          <c:orientation val="minMax"/>
        </c:scaling>
        <c:axPos val="b"/>
        <c:numFmt formatCode="General" sourceLinked="1"/>
        <c:tickLblPos val="nextTo"/>
        <c:crossAx val="91367296"/>
        <c:crosses val="autoZero"/>
        <c:lblAlgn val="ctr"/>
        <c:lblOffset val="100"/>
      </c:catAx>
      <c:valAx>
        <c:axId val="91367296"/>
        <c:scaling>
          <c:orientation val="minMax"/>
        </c:scaling>
        <c:axPos val="l"/>
        <c:majorGridlines/>
        <c:numFmt formatCode="_(* #,##0_);_(* \(#,##0\);_(* &quot;-&quot;??_);_(@_)" sourceLinked="1"/>
        <c:majorTickMark val="none"/>
        <c:tickLblPos val="nextTo"/>
        <c:crossAx val="91365760"/>
        <c:crosses val="autoZero"/>
        <c:crossBetween val="between"/>
      </c:valAx>
      <c:spPr>
        <a:ln>
          <a:solidFill>
            <a:schemeClr val="bg1">
              <a:lumMod val="75000"/>
            </a:schemeClr>
          </a:solidFill>
        </a:ln>
      </c:spPr>
    </c:plotArea>
    <c:legend>
      <c:legendPos val="r"/>
      <c:layout/>
    </c:legend>
    <c:plotVisOnly val="1"/>
  </c:chart>
  <c:spPr>
    <a:noFill/>
    <a:ln>
      <a:noFill/>
    </a:ln>
  </c:sp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US"/>
              <a:t>Percentage of payments made </a:t>
            </a:r>
          </a:p>
          <a:p>
            <a:pPr>
              <a:defRPr/>
            </a:pPr>
            <a:r>
              <a:rPr lang="en-US"/>
              <a:t>within terms</a:t>
            </a:r>
          </a:p>
        </c:rich>
      </c:tx>
      <c:layout/>
    </c:title>
    <c:plotArea>
      <c:layout/>
      <c:barChart>
        <c:barDir val="col"/>
        <c:grouping val="clustered"/>
        <c:ser>
          <c:idx val="0"/>
          <c:order val="0"/>
          <c:tx>
            <c:strRef>
              <c:f>ValidationDataSheet!$B$2</c:f>
              <c:strCache>
                <c:ptCount val="1"/>
                <c:pt idx="0">
                  <c:v>World-Class Median</c:v>
                </c:pt>
              </c:strCache>
            </c:strRef>
          </c:tx>
          <c:cat>
            <c:strRef>
              <c:f>ValidationDataSheet!$A$2</c:f>
              <c:strCache>
                <c:ptCount val="1"/>
                <c:pt idx="0">
                  <c:v>Classification</c:v>
                </c:pt>
              </c:strCache>
            </c:strRef>
          </c:cat>
          <c:val>
            <c:numRef>
              <c:f>ValidationDataSheet!$B$21</c:f>
              <c:numCache>
                <c:formatCode>0.0%</c:formatCode>
                <c:ptCount val="1"/>
                <c:pt idx="0">
                  <c:v>0.89</c:v>
                </c:pt>
              </c:numCache>
            </c:numRef>
          </c:val>
        </c:ser>
        <c:ser>
          <c:idx val="1"/>
          <c:order val="1"/>
          <c:tx>
            <c:strRef>
              <c:f>ValidationDataSheet!$C$2</c:f>
              <c:strCache>
                <c:ptCount val="1"/>
                <c:pt idx="0">
                  <c:v> Overall Peer Median</c:v>
                </c:pt>
              </c:strCache>
            </c:strRef>
          </c:tx>
          <c:cat>
            <c:strRef>
              <c:f>ValidationDataSheet!$A$2</c:f>
              <c:strCache>
                <c:ptCount val="1"/>
                <c:pt idx="0">
                  <c:v>Classification</c:v>
                </c:pt>
              </c:strCache>
            </c:strRef>
          </c:cat>
          <c:val>
            <c:numRef>
              <c:f>ValidationDataSheet!$C$21</c:f>
              <c:numCache>
                <c:formatCode>0.0%</c:formatCode>
                <c:ptCount val="1"/>
                <c:pt idx="0">
                  <c:v>0.86000000000000065</c:v>
                </c:pt>
              </c:numCache>
            </c:numRef>
          </c:val>
        </c:ser>
        <c:ser>
          <c:idx val="2"/>
          <c:order val="2"/>
          <c:tx>
            <c:strRef>
              <c:f>ValidationDataSheet!$D$2</c:f>
              <c:strCache>
                <c:ptCount val="1"/>
                <c:pt idx="0">
                  <c:v> Sm Consolid Median</c:v>
                </c:pt>
              </c:strCache>
            </c:strRef>
          </c:tx>
          <c:cat>
            <c:strRef>
              <c:f>ValidationDataSheet!$A$2</c:f>
              <c:strCache>
                <c:ptCount val="1"/>
                <c:pt idx="0">
                  <c:v>Classification</c:v>
                </c:pt>
              </c:strCache>
            </c:strRef>
          </c:cat>
          <c:val>
            <c:numRef>
              <c:f>ValidationDataSheet!$D$21</c:f>
              <c:numCache>
                <c:formatCode>0.0%</c:formatCode>
                <c:ptCount val="1"/>
                <c:pt idx="0">
                  <c:v>0.88</c:v>
                </c:pt>
              </c:numCache>
            </c:numRef>
          </c:val>
        </c:ser>
        <c:ser>
          <c:idx val="3"/>
          <c:order val="3"/>
          <c:tx>
            <c:strRef>
              <c:f>ValidationDataSheet!$E$2</c:f>
              <c:strCache>
                <c:ptCount val="1"/>
                <c:pt idx="0">
                  <c:v> Lg Consolid Median</c:v>
                </c:pt>
              </c:strCache>
            </c:strRef>
          </c:tx>
          <c:cat>
            <c:strRef>
              <c:f>ValidationDataSheet!$A$2</c:f>
              <c:strCache>
                <c:ptCount val="1"/>
                <c:pt idx="0">
                  <c:v>Classification</c:v>
                </c:pt>
              </c:strCache>
            </c:strRef>
          </c:cat>
          <c:val>
            <c:numRef>
              <c:f>ValidationDataSheet!$E$21</c:f>
              <c:numCache>
                <c:formatCode>0.0%</c:formatCode>
                <c:ptCount val="1"/>
                <c:pt idx="0">
                  <c:v>0.85000000000000064</c:v>
                </c:pt>
              </c:numCache>
            </c:numRef>
          </c:val>
        </c:ser>
        <c:ser>
          <c:idx val="4"/>
          <c:order val="4"/>
          <c:tx>
            <c:strRef>
              <c:f>ValidationDataSheet!$F$2</c:f>
              <c:strCache>
                <c:ptCount val="1"/>
                <c:pt idx="0">
                  <c:v> Sm Diverse Median</c:v>
                </c:pt>
              </c:strCache>
            </c:strRef>
          </c:tx>
          <c:cat>
            <c:strRef>
              <c:f>ValidationDataSheet!$A$2</c:f>
              <c:strCache>
                <c:ptCount val="1"/>
                <c:pt idx="0">
                  <c:v>Classification</c:v>
                </c:pt>
              </c:strCache>
            </c:strRef>
          </c:cat>
          <c:val>
            <c:numRef>
              <c:f>ValidationDataSheet!$F$21</c:f>
              <c:numCache>
                <c:formatCode>0.0%</c:formatCode>
                <c:ptCount val="1"/>
                <c:pt idx="0">
                  <c:v>0.86000000000000065</c:v>
                </c:pt>
              </c:numCache>
            </c:numRef>
          </c:val>
        </c:ser>
        <c:ser>
          <c:idx val="5"/>
          <c:order val="5"/>
          <c:tx>
            <c:strRef>
              <c:f>ValidationDataSheet!$G$2</c:f>
              <c:strCache>
                <c:ptCount val="1"/>
                <c:pt idx="0">
                  <c:v> Lg Diverse Median</c:v>
                </c:pt>
              </c:strCache>
            </c:strRef>
          </c:tx>
          <c:cat>
            <c:strRef>
              <c:f>ValidationDataSheet!$A$2</c:f>
              <c:strCache>
                <c:ptCount val="1"/>
                <c:pt idx="0">
                  <c:v>Classification</c:v>
                </c:pt>
              </c:strCache>
            </c:strRef>
          </c:cat>
          <c:val>
            <c:numRef>
              <c:f>ValidationDataSheet!$G$21</c:f>
              <c:numCache>
                <c:formatCode>0.0%</c:formatCode>
                <c:ptCount val="1"/>
                <c:pt idx="0">
                  <c:v>0.86666666666700065</c:v>
                </c:pt>
              </c:numCache>
            </c:numRef>
          </c:val>
        </c:ser>
        <c:ser>
          <c:idx val="6"/>
          <c:order val="6"/>
          <c:tx>
            <c:strRef>
              <c:f>ValidationDataSheet!$H$2</c:f>
              <c:strCache>
                <c:ptCount val="1"/>
                <c:pt idx="0">
                  <c:v>Customer input</c:v>
                </c:pt>
              </c:strCache>
            </c:strRef>
          </c:tx>
          <c:cat>
            <c:strRef>
              <c:f>ValidationDataSheet!$A$2</c:f>
              <c:strCache>
                <c:ptCount val="1"/>
                <c:pt idx="0">
                  <c:v>Classification</c:v>
                </c:pt>
              </c:strCache>
            </c:strRef>
          </c:cat>
          <c:val>
            <c:numRef>
              <c:f>ValidationDataSheet!$H$21</c:f>
              <c:numCache>
                <c:formatCode>0.00%</c:formatCode>
                <c:ptCount val="1"/>
                <c:pt idx="0">
                  <c:v>0.9</c:v>
                </c:pt>
              </c:numCache>
            </c:numRef>
          </c:val>
        </c:ser>
        <c:axId val="91425024"/>
        <c:axId val="91430912"/>
      </c:barChart>
      <c:catAx>
        <c:axId val="91425024"/>
        <c:scaling>
          <c:orientation val="minMax"/>
        </c:scaling>
        <c:axPos val="b"/>
        <c:numFmt formatCode="General" sourceLinked="1"/>
        <c:tickLblPos val="nextTo"/>
        <c:crossAx val="91430912"/>
        <c:crosses val="autoZero"/>
        <c:lblAlgn val="ctr"/>
        <c:lblOffset val="100"/>
      </c:catAx>
      <c:valAx>
        <c:axId val="91430912"/>
        <c:scaling>
          <c:orientation val="minMax"/>
        </c:scaling>
        <c:axPos val="l"/>
        <c:majorGridlines/>
        <c:numFmt formatCode="0.0%" sourceLinked="1"/>
        <c:majorTickMark val="none"/>
        <c:tickLblPos val="nextTo"/>
        <c:crossAx val="91425024"/>
        <c:crosses val="autoZero"/>
        <c:crossBetween val="between"/>
      </c:valAx>
      <c:spPr>
        <a:ln>
          <a:solidFill>
            <a:schemeClr val="bg1">
              <a:lumMod val="75000"/>
            </a:schemeClr>
          </a:solidFill>
        </a:ln>
      </c:spPr>
    </c:plotArea>
    <c:legend>
      <c:legendPos val="r"/>
      <c:layout/>
    </c:legend>
    <c:plotVisOnly val="1"/>
  </c:chart>
  <c:spPr>
    <a:noFill/>
    <a:ln>
      <a:noFill/>
    </a:ln>
  </c:sp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730B4D-274C-433C-95CD-2A671EA16806}" type="datetimeFigureOut">
              <a:rPr lang="en-US" smtClean="0"/>
              <a:pPr/>
              <a:t>1/7/2011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A89FB40-F92F-449C-8D4C-695383AB944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DBB29F-52B9-429A-BFAB-1B87C074DAB0}" type="datetimeFigureOut">
              <a:rPr lang="en-US" smtClean="0"/>
              <a:pPr/>
              <a:t>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995DC0-0DBB-4C6F-A956-8A9C58E723E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8ED0F00-B3F3-4CF3-8173-517472786BA5}" type="slidenum">
              <a:rPr lang="en-AU" smtClean="0"/>
              <a:pPr/>
              <a:t>1</a:t>
            </a:fld>
            <a:endParaRPr lang="en-AU" smtClean="0"/>
          </a:p>
        </p:txBody>
      </p:sp>
      <p:sp>
        <p:nvSpPr>
          <p:cNvPr id="31747" name="Rectangle 2"/>
          <p:cNvSpPr>
            <a:spLocks noGrp="1" noRot="1" noChangeAspect="1" noChangeArrowheads="1" noTextEdit="1"/>
          </p:cNvSpPr>
          <p:nvPr>
            <p:ph type="sldImg"/>
          </p:nvPr>
        </p:nvSpPr>
        <p:spPr>
          <a:xfrm>
            <a:off x="1144588" y="687388"/>
            <a:ext cx="4568825" cy="3427412"/>
          </a:xfrm>
          <a:ln/>
        </p:spPr>
      </p:sp>
      <p:sp>
        <p:nvSpPr>
          <p:cNvPr id="31748" name="Rectangle 3"/>
          <p:cNvSpPr>
            <a:spLocks noGrp="1" noChangeArrowheads="1"/>
          </p:cNvSpPr>
          <p:nvPr>
            <p:ph type="body" idx="1"/>
          </p:nvPr>
        </p:nvSpPr>
        <p:spPr>
          <a:noFill/>
          <a:ln/>
        </p:spPr>
        <p:txBody>
          <a:bodyPr/>
          <a:lstStyle/>
          <a:p>
            <a:pPr defTabSz="762000"/>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ladsholder til diasbillede 1"/>
          <p:cNvSpPr>
            <a:spLocks noGrp="1" noRot="1" noChangeAspect="1" noTextEdit="1"/>
          </p:cNvSpPr>
          <p:nvPr>
            <p:ph type="sldImg"/>
          </p:nvPr>
        </p:nvSpPr>
        <p:spPr>
          <a:xfrm>
            <a:off x="1143000" y="685800"/>
            <a:ext cx="4572000" cy="3429000"/>
          </a:xfrm>
          <a:ln/>
        </p:spPr>
      </p:sp>
      <p:sp>
        <p:nvSpPr>
          <p:cNvPr id="36867" name="Pladsholder til noter 2"/>
          <p:cNvSpPr>
            <a:spLocks noGrp="1"/>
          </p:cNvSpPr>
          <p:nvPr>
            <p:ph type="body" idx="1"/>
          </p:nvPr>
        </p:nvSpPr>
        <p:spPr>
          <a:noFill/>
          <a:ln/>
        </p:spPr>
        <p:txBody>
          <a:bodyPr/>
          <a:lstStyle/>
          <a:p>
            <a:pPr eaLnBrk="1" hangingPunct="1"/>
            <a:r>
              <a:rPr lang="en-GB" dirty="0" smtClean="0"/>
              <a:t>This slide shows how an</a:t>
            </a:r>
            <a:r>
              <a:rPr lang="en-GB" baseline="0" dirty="0" smtClean="0"/>
              <a:t> automated solution </a:t>
            </a:r>
            <a:r>
              <a:rPr lang="en-GB" baseline="0" dirty="0" err="1" smtClean="0"/>
              <a:t>fulfills</a:t>
            </a:r>
            <a:r>
              <a:rPr lang="en-GB" baseline="0" dirty="0" smtClean="0"/>
              <a:t> this vision of an automated solution.  The invoice comes to  your company either in paper or electronic format (an electronic format may be invoices that are attached to emails for example).  </a:t>
            </a:r>
          </a:p>
          <a:p>
            <a:pPr eaLnBrk="1" hangingPunct="1"/>
            <a:endParaRPr lang="en-GB" baseline="0" dirty="0" smtClean="0"/>
          </a:p>
          <a:p>
            <a:pPr eaLnBrk="1" hangingPunct="1"/>
            <a:r>
              <a:rPr lang="en-GB" baseline="0" dirty="0" smtClean="0"/>
              <a:t>The INVOICES solution captures the image of the invoice.  </a:t>
            </a:r>
          </a:p>
          <a:p>
            <a:pPr eaLnBrk="1" hangingPunct="1"/>
            <a:r>
              <a:rPr lang="en-GB" baseline="0" dirty="0" smtClean="0"/>
              <a:t>The image is passed to an archive and the header and line item details are passed to the invoice Process within Oracle.  </a:t>
            </a:r>
          </a:p>
          <a:p>
            <a:pPr eaLnBrk="1" hangingPunct="1"/>
            <a:endParaRPr lang="en-GB" baseline="0" dirty="0" smtClean="0"/>
          </a:p>
          <a:p>
            <a:pPr eaLnBrk="1" hangingPunct="1"/>
            <a:r>
              <a:rPr lang="en-GB" baseline="0" dirty="0" smtClean="0"/>
              <a:t>If it is a general expense invoice it is electronically routed for proper coding and approval and posted.  </a:t>
            </a:r>
          </a:p>
          <a:p>
            <a:pPr eaLnBrk="1" hangingPunct="1"/>
            <a:endParaRPr lang="en-GB" baseline="0" dirty="0" smtClean="0"/>
          </a:p>
          <a:p>
            <a:pPr eaLnBrk="1" hangingPunct="1"/>
            <a:r>
              <a:rPr lang="en-GB" baseline="0" dirty="0" smtClean="0"/>
              <a:t>If it is a PO based invoice – it is automatically matched with the PO and goods receipt and automatically posted.  If there are discrepancies, it is routed for correction and then posted.</a:t>
            </a:r>
          </a:p>
        </p:txBody>
      </p:sp>
      <p:sp>
        <p:nvSpPr>
          <p:cNvPr id="36868" name="Pladsholder til diasnummer 3"/>
          <p:cNvSpPr>
            <a:spLocks noGrp="1"/>
          </p:cNvSpPr>
          <p:nvPr>
            <p:ph type="sldNum" sz="quarter" idx="5"/>
          </p:nvPr>
        </p:nvSpPr>
        <p:spPr>
          <a:noFill/>
        </p:spPr>
        <p:txBody>
          <a:bodyPr/>
          <a:lstStyle/>
          <a:p>
            <a:fld id="{A976C312-BB13-4A9B-BE6A-9EAD6F2EBBE5}"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0179" name="Rectangle 3"/>
          <p:cNvSpPr>
            <a:spLocks noGrp="1" noChangeArrowheads="1"/>
          </p:cNvSpPr>
          <p:nvPr>
            <p:ph type="body" idx="1"/>
          </p:nvPr>
        </p:nvSpPr>
        <p:spPr bwMode="auto">
          <a:xfrm>
            <a:off x="685187" y="4342754"/>
            <a:ext cx="5487626" cy="4115123"/>
          </a:xfrm>
          <a:prstGeom prst="rect">
            <a:avLst/>
          </a:prstGeom>
          <a:noFill/>
          <a:ln>
            <a:miter lim="800000"/>
            <a:headEnd/>
            <a:tailEnd/>
          </a:ln>
        </p:spPr>
        <p:txBody>
          <a:bodyPr/>
          <a:lstStyle/>
          <a:p>
            <a:r>
              <a:rPr lang="nn-NO" dirty="0" smtClean="0"/>
              <a:t>Now let’s talk</a:t>
            </a:r>
            <a:r>
              <a:rPr lang="nn-NO" baseline="0" dirty="0" smtClean="0"/>
              <a:t> about the current Oracle market and the R12 release from Oracle.  </a:t>
            </a:r>
          </a:p>
          <a:p>
            <a:endParaRPr lang="nn-NO" baseline="0" dirty="0" smtClean="0"/>
          </a:p>
          <a:p>
            <a:r>
              <a:rPr lang="nn-NO" dirty="0" smtClean="0"/>
              <a:t>From the Gartner advisory</a:t>
            </a:r>
            <a:r>
              <a:rPr lang="nn-NO" baseline="0" dirty="0" smtClean="0"/>
              <a:t>  - they report that </a:t>
            </a:r>
          </a:p>
          <a:p>
            <a:r>
              <a:rPr lang="nn-NO" baseline="0" dirty="0" smtClean="0"/>
              <a:t>	- as of this fall, </a:t>
            </a:r>
            <a:r>
              <a:rPr lang="nn-NO" dirty="0" smtClean="0"/>
              <a:t>ess than 5% of customer base moved to R12.1.</a:t>
            </a:r>
          </a:p>
          <a:p>
            <a:r>
              <a:rPr lang="nn-NO" dirty="0" smtClean="0"/>
              <a:t>	- Many of the Fusion Applications s are still a ways away and will be somewhat complex. </a:t>
            </a:r>
          </a:p>
          <a:p>
            <a:r>
              <a:rPr lang="nn-NO" dirty="0" smtClean="0"/>
              <a:t>	-</a:t>
            </a:r>
            <a:r>
              <a:rPr lang="nn-NO" baseline="0" dirty="0" smtClean="0"/>
              <a:t> Many organizations taking a wait and see approach</a:t>
            </a:r>
          </a:p>
          <a:p>
            <a:endParaRPr lang="nn-NO" baseline="0" dirty="0" smtClean="0"/>
          </a:p>
          <a:p>
            <a:r>
              <a:rPr lang="nn-NO" baseline="0" dirty="0" smtClean="0"/>
              <a:t>Your company may be considering when to upgrade to R12, or perhaps you are in the process now.</a:t>
            </a:r>
          </a:p>
          <a:p>
            <a:r>
              <a:rPr lang="nn-NO" baseline="0" dirty="0" smtClean="0"/>
              <a:t>The key point is, be sure that your add-on applications are recognized and validated by Oracle.</a:t>
            </a:r>
            <a:endParaRPr lang="nn-NO" dirty="0" smtClean="0"/>
          </a:p>
          <a:p>
            <a:endParaRPr lang="nn-NO" dirty="0" smtClean="0"/>
          </a:p>
          <a:p>
            <a:r>
              <a:rPr lang="nn-NO" dirty="0" smtClean="0"/>
              <a:t>The ReadSoft Accounts Payable solution is available</a:t>
            </a:r>
            <a:r>
              <a:rPr lang="nn-NO" baseline="0" dirty="0" smtClean="0"/>
              <a:t> in</a:t>
            </a:r>
            <a:r>
              <a:rPr lang="nn-NO" dirty="0" smtClean="0"/>
              <a:t> both</a:t>
            </a:r>
            <a:r>
              <a:rPr lang="nn-NO" baseline="0" dirty="0" smtClean="0"/>
              <a:t> R11 &amp; R12 releases and are Validated by Oracle</a:t>
            </a:r>
            <a:endParaRPr lang="nn-NO"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Why is Oracle Validation so important?</a:t>
            </a:r>
          </a:p>
          <a:p>
            <a:endParaRPr lang="en-US" dirty="0" smtClean="0"/>
          </a:p>
          <a:p>
            <a:r>
              <a:rPr lang="en-US" dirty="0" smtClean="0"/>
              <a:t>To</a:t>
            </a:r>
            <a:r>
              <a:rPr lang="en-US" baseline="0" dirty="0" smtClean="0"/>
              <a:t> become validated and approved a solution must go through extensive analysis and testing</a:t>
            </a:r>
          </a:p>
          <a:p>
            <a:r>
              <a:rPr lang="en-US" baseline="0" dirty="0" smtClean="0"/>
              <a:t>It is insurance to you that</a:t>
            </a:r>
          </a:p>
          <a:p>
            <a:r>
              <a:rPr lang="en-US" baseline="0" dirty="0" smtClean="0"/>
              <a:t>	Oracle Security and Support guarantees will not be in jeopardy</a:t>
            </a:r>
          </a:p>
          <a:p>
            <a:r>
              <a:rPr lang="en-US" baseline="0" dirty="0" smtClean="0"/>
              <a:t>	and that future Oracle releases will be supported</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995DC0-0DBB-4C6F-A956-8A9C58E723E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ReadSoft solution is built to leverage the exiting Oracle tools and capabilities such 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workflow engine and standard routines.  So it basically eliminates any redundancies of functionality.  So it’s a better use of your investment dollars.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GB" dirty="0" smtClean="0"/>
              <a:t>Incorporates the standard Oracle workflow engine.  These items listed here are some illustrations of that.</a:t>
            </a:r>
          </a:p>
          <a:p>
            <a:endParaRPr lang="en-GB" dirty="0" smtClean="0"/>
          </a:p>
          <a:p>
            <a:endParaRPr lang="en-GB" dirty="0" smtClean="0"/>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3995DC0-0DBB-4C6F-A956-8A9C58E723E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Nothing more frustrating than hearing it’s an Oracle problem, call their support, or it’s a sub vendor issue. ReadSoft basically provides both</a:t>
            </a:r>
            <a:r>
              <a:rPr lang="en-US" baseline="0" dirty="0" smtClean="0"/>
              <a:t> the front end image and OCR as well as the Invoice Management</a:t>
            </a:r>
            <a:r>
              <a:rPr lang="en-US" dirty="0" smtClean="0"/>
              <a:t>.  This gives</a:t>
            </a:r>
            <a:r>
              <a:rPr lang="en-US" baseline="0" dirty="0" smtClean="0"/>
              <a:t> you one vendor accountability</a:t>
            </a:r>
            <a:r>
              <a:rPr lang="en-US" dirty="0" smtClean="0"/>
              <a:t>.  Which is a big plus.</a:t>
            </a:r>
            <a:endParaRPr lang="en-US" dirty="0"/>
          </a:p>
        </p:txBody>
      </p:sp>
      <p:sp>
        <p:nvSpPr>
          <p:cNvPr id="4" name="Slide Number Placeholder 3"/>
          <p:cNvSpPr>
            <a:spLocks noGrp="1"/>
          </p:cNvSpPr>
          <p:nvPr>
            <p:ph type="sldNum" sz="quarter" idx="10"/>
          </p:nvPr>
        </p:nvSpPr>
        <p:spPr/>
        <p:txBody>
          <a:bodyPr/>
          <a:lstStyle/>
          <a:p>
            <a:fld id="{53995DC0-0DBB-4C6F-A956-8A9C58E723E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We think this all adds up</a:t>
            </a:r>
            <a:r>
              <a:rPr lang="en-US" baseline="0" dirty="0" smtClean="0"/>
              <a:t> to a low risk way to approach accounts payable automation.</a:t>
            </a:r>
            <a:endParaRPr lang="en-US" dirty="0"/>
          </a:p>
        </p:txBody>
      </p:sp>
      <p:sp>
        <p:nvSpPr>
          <p:cNvPr id="4" name="Slide Number Placeholder 3"/>
          <p:cNvSpPr>
            <a:spLocks noGrp="1"/>
          </p:cNvSpPr>
          <p:nvPr>
            <p:ph type="sldNum" sz="quarter" idx="10"/>
          </p:nvPr>
        </p:nvSpPr>
        <p:spPr/>
        <p:txBody>
          <a:bodyPr/>
          <a:lstStyle/>
          <a:p>
            <a:fld id="{53995DC0-0DBB-4C6F-A956-8A9C58E723E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enough about ReadSoft.  Let me introduce you to the </a:t>
            </a:r>
            <a:r>
              <a:rPr lang="en-US" baseline="0" dirty="0" err="1" smtClean="0"/>
              <a:t>Graco</a:t>
            </a:r>
            <a:r>
              <a:rPr lang="en-US" baseline="0" dirty="0" smtClean="0"/>
              <a:t> company.  </a:t>
            </a:r>
            <a:r>
              <a:rPr lang="en-US" baseline="0" dirty="0" err="1" smtClean="0"/>
              <a:t>Graco</a:t>
            </a:r>
            <a:r>
              <a:rPr lang="en-US" baseline="0" dirty="0" smtClean="0"/>
              <a:t> is located in the upper </a:t>
            </a:r>
            <a:r>
              <a:rPr lang="en-US" baseline="0" dirty="0" err="1" smtClean="0"/>
              <a:t>midwest</a:t>
            </a:r>
            <a:r>
              <a:rPr lang="en-US" baseline="0" dirty="0" smtClean="0"/>
              <a:t> and specializes in fluid handling systems.</a:t>
            </a:r>
          </a:p>
          <a:p>
            <a:endParaRPr lang="en-US" baseline="0" dirty="0" smtClean="0"/>
          </a:p>
          <a:p>
            <a:r>
              <a:rPr lang="en-US" baseline="0" dirty="0" smtClean="0"/>
              <a:t>This is from a recent presentation given by them.  They had the same typical issues we have been discussing.</a:t>
            </a:r>
            <a:endParaRPr lang="en-US" dirty="0"/>
          </a:p>
        </p:txBody>
      </p:sp>
      <p:sp>
        <p:nvSpPr>
          <p:cNvPr id="4" name="Slide Number Placeholder 3"/>
          <p:cNvSpPr>
            <a:spLocks noGrp="1"/>
          </p:cNvSpPr>
          <p:nvPr>
            <p:ph type="sldNum" sz="quarter" idx="10"/>
          </p:nvPr>
        </p:nvSpPr>
        <p:spPr/>
        <p:txBody>
          <a:bodyPr/>
          <a:lstStyle/>
          <a:p>
            <a:fld id="{53995DC0-0DBB-4C6F-A956-8A9C58E723E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I hope you can relate to their experiences and how they overcame challenges in the process.</a:t>
            </a:r>
          </a:p>
          <a:p>
            <a:endParaRPr lang="en-US" baseline="0" dirty="0" smtClean="0"/>
          </a:p>
          <a:p>
            <a:r>
              <a:rPr lang="en-US" baseline="0" dirty="0" smtClean="0"/>
              <a:t>As a recap, I’d like to point out some of the key concepts from </a:t>
            </a:r>
            <a:r>
              <a:rPr lang="en-US" baseline="0" dirty="0" err="1" smtClean="0"/>
              <a:t>Graco</a:t>
            </a:r>
            <a:r>
              <a:rPr lang="en-US" baseline="0" dirty="0" smtClean="0"/>
              <a:t> that you should keep in mind as you think about automation.</a:t>
            </a:r>
          </a:p>
          <a:p>
            <a:endParaRPr lang="en-US" baseline="0" dirty="0" smtClean="0"/>
          </a:p>
          <a:p>
            <a:r>
              <a:rPr lang="en-US" baseline="0" dirty="0" smtClean="0"/>
              <a:t>Automation can produce dramatic cost savings and efficiencies but it doesn’t happen overnight.</a:t>
            </a:r>
          </a:p>
          <a:p>
            <a:endParaRPr lang="en-US" baseline="0" dirty="0" smtClean="0"/>
          </a:p>
          <a:p>
            <a:r>
              <a:rPr lang="en-US" baseline="0" dirty="0" smtClean="0"/>
              <a:t>Like </a:t>
            </a:r>
            <a:r>
              <a:rPr lang="en-US" baseline="0" dirty="0" err="1" smtClean="0"/>
              <a:t>Graco</a:t>
            </a:r>
            <a:r>
              <a:rPr lang="en-US" baseline="0" dirty="0" smtClean="0"/>
              <a:t> you need to really assess where you are today.  </a:t>
            </a:r>
          </a:p>
          <a:p>
            <a:pPr lvl="1">
              <a:buFont typeface="Arial" pitchFamily="34" charset="0"/>
              <a:buChar char="•"/>
            </a:pPr>
            <a:r>
              <a:rPr lang="en-US" baseline="0" dirty="0" smtClean="0"/>
              <a:t>  Document your current AP status and what you would like to change about it.  </a:t>
            </a:r>
          </a:p>
          <a:p>
            <a:pPr lvl="1">
              <a:buFont typeface="Arial" pitchFamily="34" charset="0"/>
              <a:buChar char="•"/>
            </a:pPr>
            <a:r>
              <a:rPr lang="en-US" baseline="0" dirty="0" smtClean="0"/>
              <a:t>  Set a benchmark for your goals. </a:t>
            </a:r>
          </a:p>
          <a:p>
            <a:pPr lvl="1">
              <a:buFont typeface="Arial" pitchFamily="34" charset="0"/>
              <a:buChar char="•"/>
            </a:pPr>
            <a:r>
              <a:rPr lang="en-US" baseline="0" dirty="0" smtClean="0"/>
              <a:t>  In other words, what do you want the system to look like when you are complete? </a:t>
            </a:r>
          </a:p>
          <a:p>
            <a:pPr lvl="1">
              <a:buFont typeface="Arial" pitchFamily="34" charset="0"/>
              <a:buChar char="•"/>
            </a:pPr>
            <a:r>
              <a:rPr lang="en-US" baseline="0" dirty="0" smtClean="0"/>
              <a:t>  How will you judge the success of the project?  </a:t>
            </a:r>
          </a:p>
          <a:p>
            <a:pPr lvl="1">
              <a:buFont typeface="Arial" pitchFamily="34" charset="0"/>
              <a:buChar char="•"/>
            </a:pPr>
            <a:r>
              <a:rPr lang="en-US" baseline="0" dirty="0" smtClean="0"/>
              <a:t>  Trust your staff and give them the support to make changes. </a:t>
            </a:r>
          </a:p>
          <a:p>
            <a:pPr lvl="1">
              <a:buFont typeface="Arial" pitchFamily="34" charset="0"/>
              <a:buChar char="•"/>
            </a:pPr>
            <a:r>
              <a:rPr lang="en-US" baseline="0" dirty="0" smtClean="0"/>
              <a:t>  After all, they are the ones who are living with it day to day.</a:t>
            </a:r>
          </a:p>
          <a:p>
            <a:r>
              <a:rPr lang="en-US" baseline="0" dirty="0" smtClean="0"/>
              <a:t>Since implementation is a very dynamic process, changes will occur along the way.  </a:t>
            </a:r>
          </a:p>
          <a:p>
            <a:pPr>
              <a:buFont typeface="Arial" pitchFamily="34" charset="0"/>
              <a:buChar char="•"/>
            </a:pPr>
            <a:r>
              <a:rPr lang="en-US" baseline="0" dirty="0" smtClean="0"/>
              <a:t>  So be sure your partners are flexible.  Can they adapt to changes?</a:t>
            </a:r>
          </a:p>
          <a:p>
            <a:pPr>
              <a:buFont typeface="Arial" pitchFamily="34" charset="0"/>
              <a:buChar char="•"/>
            </a:pPr>
            <a:r>
              <a:rPr lang="en-US" baseline="0" dirty="0" smtClean="0"/>
              <a:t>  Having said that, I’d advise you really work to contain the scope of the project at each phase or milestone. </a:t>
            </a:r>
          </a:p>
          <a:p>
            <a:pPr>
              <a:buFont typeface="Arial" pitchFamily="34" charset="0"/>
              <a:buChar char="•"/>
            </a:pPr>
            <a:r>
              <a:rPr lang="en-US" baseline="0" dirty="0" smtClean="0"/>
              <a:t>  If you do not really control change requests during implementation, the project will exceed your budget.</a:t>
            </a:r>
          </a:p>
          <a:p>
            <a:pPr>
              <a:buFont typeface="Arial" pitchFamily="34" charset="0"/>
              <a:buChar char="•"/>
            </a:pPr>
            <a:endParaRPr lang="en-US" baseline="0" dirty="0" smtClean="0"/>
          </a:p>
          <a:p>
            <a:pPr>
              <a:buFont typeface="Arial" pitchFamily="34" charset="0"/>
              <a:buChar char="•"/>
            </a:pPr>
            <a:r>
              <a:rPr lang="en-US" baseline="0" dirty="0" smtClean="0"/>
              <a:t>  </a:t>
            </a:r>
            <a:r>
              <a:rPr lang="en-US" baseline="0" dirty="0" err="1" smtClean="0"/>
              <a:t>Graco</a:t>
            </a:r>
            <a:r>
              <a:rPr lang="en-US" baseline="0" dirty="0" smtClean="0"/>
              <a:t> did a great job at balancing change with project focus. </a:t>
            </a:r>
            <a:endParaRPr lang="en-US" dirty="0"/>
          </a:p>
        </p:txBody>
      </p:sp>
      <p:sp>
        <p:nvSpPr>
          <p:cNvPr id="4" name="Slide Number Placeholder 3"/>
          <p:cNvSpPr>
            <a:spLocks noGrp="1"/>
          </p:cNvSpPr>
          <p:nvPr>
            <p:ph type="sldNum" sz="quarter" idx="10"/>
          </p:nvPr>
        </p:nvSpPr>
        <p:spPr/>
        <p:txBody>
          <a:bodyPr/>
          <a:lstStyle/>
          <a:p>
            <a:fld id="{C56CCCF4-AA20-478E-BAB9-2216858306D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webinar you’ll be sent a link where you can view video interviews from</a:t>
            </a:r>
            <a:r>
              <a:rPr lang="en-US" baseline="0" dirty="0" smtClean="0"/>
              <a:t> </a:t>
            </a:r>
            <a:r>
              <a:rPr lang="en-US" baseline="0" dirty="0" err="1" smtClean="0"/>
              <a:t>Graco</a:t>
            </a:r>
            <a:r>
              <a:rPr lang="en-US" baseline="0" dirty="0" smtClean="0"/>
              <a:t> and several other companies who have been through this process.  If you are contemplating a project it should be very helpful.</a:t>
            </a:r>
            <a:endParaRPr lang="en-US" dirty="0"/>
          </a:p>
        </p:txBody>
      </p:sp>
      <p:sp>
        <p:nvSpPr>
          <p:cNvPr id="4" name="Slide Number Placeholder 3"/>
          <p:cNvSpPr>
            <a:spLocks noGrp="1"/>
          </p:cNvSpPr>
          <p:nvPr>
            <p:ph type="sldNum" sz="quarter" idx="10"/>
          </p:nvPr>
        </p:nvSpPr>
        <p:spPr/>
        <p:txBody>
          <a:bodyPr/>
          <a:lstStyle/>
          <a:p>
            <a:fld id="{53995DC0-0DBB-4C6F-A956-8A9C58E723EB}"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a:t>
            </a:r>
            <a:r>
              <a:rPr lang="en-US" baseline="0" dirty="0" smtClean="0"/>
              <a:t> what do you do next?  </a:t>
            </a:r>
          </a:p>
          <a:p>
            <a:endParaRPr lang="en-US" baseline="0" dirty="0" smtClean="0"/>
          </a:p>
          <a:p>
            <a:r>
              <a:rPr lang="en-US" baseline="0" dirty="0" smtClean="0"/>
              <a:t>First - Develop functional requirements</a:t>
            </a:r>
          </a:p>
          <a:p>
            <a:r>
              <a:rPr lang="en-US" baseline="0" dirty="0" smtClean="0"/>
              <a:t>Next align your requirements with potential solution capabilities.  </a:t>
            </a:r>
          </a:p>
          <a:p>
            <a:r>
              <a:rPr lang="en-US" baseline="0" dirty="0" smtClean="0"/>
              <a:t>As you evaluate vendors, it’s important to go beyond vendor claims.  Drill into the capabilities to be sure they are a match to your requirements.</a:t>
            </a:r>
          </a:p>
          <a:p>
            <a:endParaRPr lang="en-US" baseline="0" dirty="0" smtClean="0"/>
          </a:p>
          <a:p>
            <a:r>
              <a:rPr lang="en-US" baseline="0" dirty="0" smtClean="0"/>
              <a:t>At the end of the day you are the one responsible for making sure capabilities are real.  </a:t>
            </a:r>
          </a:p>
          <a:p>
            <a:endParaRPr lang="en-US" baseline="0" dirty="0" smtClean="0"/>
          </a:p>
          <a:p>
            <a:r>
              <a:rPr lang="en-US" baseline="0" dirty="0" smtClean="0"/>
              <a:t>And remember, no feature will matter if the solution isn’t designed to work within Oracle EBS.</a:t>
            </a:r>
          </a:p>
          <a:p>
            <a:endParaRPr lang="en-US" baseline="0" dirty="0" smtClean="0"/>
          </a:p>
          <a:p>
            <a:r>
              <a:rPr lang="en-US" baseline="0" dirty="0" smtClean="0"/>
              <a:t> I would also point out that you should evaluate the cultural fit between you and your potential vendor.  </a:t>
            </a:r>
          </a:p>
          <a:p>
            <a:endParaRPr lang="en-US" baseline="0" dirty="0" smtClean="0"/>
          </a:p>
          <a:p>
            <a:r>
              <a:rPr lang="en-US" baseline="0" dirty="0" smtClean="0"/>
              <a:t>Is this vendor compatible with how your company does business? </a:t>
            </a:r>
          </a:p>
          <a:p>
            <a:endParaRPr lang="en-US" baseline="0" dirty="0" smtClean="0"/>
          </a:p>
          <a:p>
            <a:r>
              <a:rPr lang="en-US" baseline="0" dirty="0" err="1" smtClean="0"/>
              <a:t>Graco</a:t>
            </a:r>
            <a:r>
              <a:rPr lang="en-US" baseline="0" dirty="0" smtClean="0"/>
              <a:t> and ReadSoft forged a great partnership that I can truly say benefited both companies. </a:t>
            </a:r>
          </a:p>
          <a:p>
            <a:endParaRPr lang="en-US" baseline="0" dirty="0" smtClean="0"/>
          </a:p>
        </p:txBody>
      </p:sp>
      <p:sp>
        <p:nvSpPr>
          <p:cNvPr id="4" name="Slide Number Placeholder 3"/>
          <p:cNvSpPr>
            <a:spLocks noGrp="1"/>
          </p:cNvSpPr>
          <p:nvPr>
            <p:ph type="sldNum" sz="quarter" idx="10"/>
          </p:nvPr>
        </p:nvSpPr>
        <p:spPr/>
        <p:txBody>
          <a:bodyPr/>
          <a:lstStyle/>
          <a:p>
            <a:fld id="{643A3602-E026-4B00-9C97-44666E7011E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Thank you Emily</a:t>
            </a:r>
            <a:r>
              <a:rPr lang="en-US" baseline="0" dirty="0" smtClean="0"/>
              <a:t> and w</a:t>
            </a:r>
            <a:r>
              <a:rPr lang="en-US" dirty="0" smtClean="0"/>
              <a:t>elcome folks</a:t>
            </a:r>
            <a:r>
              <a:rPr lang="en-US" baseline="0" dirty="0" smtClean="0"/>
              <a:t> to the webinar.  I appreciate you taking the time today.  My name is Steve Bennion and I’m the Sales Director for ReadSoft.  It’s been my pleasure to  help many companies over the years automate their processes and especially those within the Oracle </a:t>
            </a:r>
            <a:r>
              <a:rPr lang="en-US" baseline="0" dirty="0" err="1" smtClean="0"/>
              <a:t>eBusiness</a:t>
            </a:r>
            <a:r>
              <a:rPr lang="en-US" baseline="0" dirty="0" smtClean="0"/>
              <a:t> suite.</a:t>
            </a:r>
            <a:endParaRPr lang="en-US" dirty="0" smtClean="0"/>
          </a:p>
          <a:p>
            <a:endParaRPr lang="en-US" dirty="0" smtClean="0"/>
          </a:p>
          <a:p>
            <a:r>
              <a:rPr lang="en-US" dirty="0" smtClean="0"/>
              <a:t>Today I’d like to</a:t>
            </a:r>
            <a:r>
              <a:rPr lang="en-US" baseline="0" dirty="0" smtClean="0"/>
              <a:t> sort of highlight </a:t>
            </a:r>
            <a:r>
              <a:rPr lang="en-US" dirty="0" smtClean="0"/>
              <a:t>some of the challenges I’ve encountered as companies</a:t>
            </a:r>
            <a:r>
              <a:rPr lang="en-US" baseline="0" dirty="0" smtClean="0"/>
              <a:t> process </a:t>
            </a:r>
            <a:r>
              <a:rPr lang="en-US" dirty="0" smtClean="0"/>
              <a:t>invoices.  Let’s see </a:t>
            </a:r>
            <a:r>
              <a:rPr lang="en-US" baseline="0" dirty="0" smtClean="0"/>
              <a:t>if you recognize them in your company.  </a:t>
            </a:r>
            <a:r>
              <a:rPr lang="en-US" dirty="0" smtClean="0"/>
              <a:t>  I’m going to share</a:t>
            </a:r>
            <a:r>
              <a:rPr lang="en-US" baseline="0" dirty="0" smtClean="0"/>
              <a:t> how automation can solve these problems.</a:t>
            </a:r>
          </a:p>
          <a:p>
            <a:endParaRPr lang="en-US" baseline="0" dirty="0" smtClean="0"/>
          </a:p>
          <a:p>
            <a:r>
              <a:rPr lang="en-US" baseline="0" dirty="0" smtClean="0"/>
              <a:t>Then I’m going to share a real life and really typical company example so we can learn from their experiences.</a:t>
            </a:r>
          </a:p>
          <a:p>
            <a:endParaRPr lang="en-US" baseline="0" dirty="0" smtClean="0"/>
          </a:p>
          <a:p>
            <a:r>
              <a:rPr lang="en-US" baseline="0" dirty="0" smtClean="0"/>
              <a:t>And I know many of your are thinking about R12 upgrades as you contemplate an AP automation initiative.  So we’ll talk some about this.</a:t>
            </a:r>
          </a:p>
          <a:p>
            <a:endParaRPr lang="en-US" baseline="0" dirty="0" smtClean="0"/>
          </a:p>
          <a:p>
            <a:r>
              <a:rPr lang="en-US" baseline="0" dirty="0" smtClean="0"/>
              <a:t>And finally we’ll give you some follow ups to consider after the presentation.</a:t>
            </a:r>
            <a:endParaRPr lang="en-US" dirty="0"/>
          </a:p>
        </p:txBody>
      </p:sp>
      <p:sp>
        <p:nvSpPr>
          <p:cNvPr id="4" name="Slide Number Placeholder 3"/>
          <p:cNvSpPr>
            <a:spLocks noGrp="1"/>
          </p:cNvSpPr>
          <p:nvPr>
            <p:ph type="sldNum" sz="quarter" idx="10"/>
          </p:nvPr>
        </p:nvSpPr>
        <p:spPr/>
        <p:txBody>
          <a:bodyPr/>
          <a:lstStyle/>
          <a:p>
            <a:fld id="{53995DC0-0DBB-4C6F-A956-8A9C58E723EB}"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What can you do today?  I’d recommend starting with a benchmark of your current practices.  We have worked with the Hackett Group to develop a good benchmarking tool.  </a:t>
            </a:r>
          </a:p>
          <a:p>
            <a:endParaRPr lang="en-US" baseline="0" dirty="0" smtClean="0"/>
          </a:p>
          <a:p>
            <a:r>
              <a:rPr lang="en-US" baseline="0" dirty="0" smtClean="0"/>
              <a:t>Here’s how it works.  Our consultants would be happy to walk through a short interview process.  This will help to score your current practices.  This is a good start to assess where you are today.</a:t>
            </a:r>
          </a:p>
          <a:p>
            <a:endParaRPr lang="en-US" baseline="0" dirty="0" smtClean="0"/>
          </a:p>
          <a:p>
            <a:r>
              <a:rPr lang="en-US" baseline="0" dirty="0" smtClean="0"/>
              <a:t>If this makes sense for you, there is no cost or obligation to participate in the benchmark assessment.</a:t>
            </a:r>
            <a:endParaRPr lang="en-US" dirty="0"/>
          </a:p>
        </p:txBody>
      </p:sp>
      <p:sp>
        <p:nvSpPr>
          <p:cNvPr id="4" name="Slide Number Placeholder 3"/>
          <p:cNvSpPr>
            <a:spLocks noGrp="1"/>
          </p:cNvSpPr>
          <p:nvPr>
            <p:ph type="sldNum" sz="quarter" idx="10"/>
          </p:nvPr>
        </p:nvSpPr>
        <p:spPr/>
        <p:txBody>
          <a:bodyPr/>
          <a:lstStyle/>
          <a:p>
            <a:fld id="{53995DC0-0DBB-4C6F-A956-8A9C58E723EB}"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8ED0F00-B3F3-4CF3-8173-517472786BA5}" type="slidenum">
              <a:rPr lang="en-AU" smtClean="0"/>
              <a:pPr/>
              <a:t>21</a:t>
            </a:fld>
            <a:endParaRPr lang="en-AU" smtClean="0"/>
          </a:p>
        </p:txBody>
      </p:sp>
      <p:sp>
        <p:nvSpPr>
          <p:cNvPr id="31747" name="Rectangle 2"/>
          <p:cNvSpPr>
            <a:spLocks noGrp="1" noRot="1" noChangeAspect="1" noChangeArrowheads="1" noTextEdit="1"/>
          </p:cNvSpPr>
          <p:nvPr>
            <p:ph type="sldImg"/>
          </p:nvPr>
        </p:nvSpPr>
        <p:spPr>
          <a:xfrm>
            <a:off x="1144588" y="687388"/>
            <a:ext cx="4568825" cy="3427412"/>
          </a:xfrm>
          <a:ln/>
        </p:spPr>
      </p:sp>
      <p:sp>
        <p:nvSpPr>
          <p:cNvPr id="31748" name="Rectangle 3"/>
          <p:cNvSpPr>
            <a:spLocks noGrp="1" noChangeArrowheads="1"/>
          </p:cNvSpPr>
          <p:nvPr>
            <p:ph type="body" idx="1"/>
          </p:nvPr>
        </p:nvSpPr>
        <p:spPr>
          <a:noFill/>
          <a:ln/>
        </p:spPr>
        <p:txBody>
          <a:bodyPr/>
          <a:lstStyle/>
          <a:p>
            <a:r>
              <a:rPr lang="en-US" dirty="0" smtClean="0"/>
              <a:t>Thank you again for your participation today. We’ll now open the webinar to questions.</a:t>
            </a:r>
          </a:p>
          <a:p>
            <a:pPr defTabSz="762000"/>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8ED0F00-B3F3-4CF3-8173-517472786BA5}" type="slidenum">
              <a:rPr lang="en-AU" smtClean="0"/>
              <a:pPr/>
              <a:t>22</a:t>
            </a:fld>
            <a:endParaRPr lang="en-AU" smtClean="0"/>
          </a:p>
        </p:txBody>
      </p:sp>
      <p:sp>
        <p:nvSpPr>
          <p:cNvPr id="31747" name="Rectangle 2"/>
          <p:cNvSpPr>
            <a:spLocks noGrp="1" noRot="1" noChangeAspect="1" noChangeArrowheads="1" noTextEdit="1"/>
          </p:cNvSpPr>
          <p:nvPr>
            <p:ph type="sldImg"/>
          </p:nvPr>
        </p:nvSpPr>
        <p:spPr>
          <a:xfrm>
            <a:off x="1144588" y="687388"/>
            <a:ext cx="4568825" cy="3427412"/>
          </a:xfrm>
          <a:ln/>
        </p:spPr>
      </p:sp>
      <p:sp>
        <p:nvSpPr>
          <p:cNvPr id="31748" name="Rectangle 3"/>
          <p:cNvSpPr>
            <a:spLocks noGrp="1" noChangeArrowheads="1"/>
          </p:cNvSpPr>
          <p:nvPr>
            <p:ph type="body" idx="1"/>
          </p:nvPr>
        </p:nvSpPr>
        <p:spPr>
          <a:noFill/>
          <a:ln/>
        </p:spPr>
        <p:txBody>
          <a:bodyPr/>
          <a:lstStyle/>
          <a:p>
            <a:pPr defTabSz="762000"/>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23554" name="Rectangle 3"/>
          <p:cNvSpPr>
            <a:spLocks noGrp="1" noChangeArrowheads="1"/>
          </p:cNvSpPr>
          <p:nvPr>
            <p:ph type="body" idx="1"/>
          </p:nvPr>
        </p:nvSpPr>
        <p:spPr bwMode="auto">
          <a:xfrm>
            <a:off x="685187" y="4342754"/>
            <a:ext cx="5487626" cy="4115123"/>
          </a:xfrm>
          <a:prstGeom prst="rect">
            <a:avLst/>
          </a:prstGeom>
          <a:noFill/>
          <a:ln>
            <a:miter lim="800000"/>
            <a:headEnd/>
            <a:tailEnd/>
          </a:ln>
        </p:spPr>
        <p:txBody>
          <a:bodyPr/>
          <a:lstStyle/>
          <a:p>
            <a:r>
              <a:rPr lang="de-DE" dirty="0" smtClean="0">
                <a:latin typeface="Times New Roman" pitchFamily="18" charset="0"/>
              </a:rPr>
              <a:t>As you can see from</a:t>
            </a:r>
            <a:r>
              <a:rPr lang="de-DE" baseline="0" dirty="0" smtClean="0">
                <a:latin typeface="Times New Roman" pitchFamily="18" charset="0"/>
              </a:rPr>
              <a:t> this diagram, there are alot of processes that inter-relate to each other.  For example, it is hard to separate the purchase order creation from the invoice.  They really work together and matching them is a significant part of the process.  </a:t>
            </a:r>
            <a:r>
              <a:rPr lang="de-DE" dirty="0" smtClean="0">
                <a:latin typeface="Times New Roman" pitchFamily="18" charset="0"/>
              </a:rPr>
              <a:t>Although</a:t>
            </a:r>
            <a:r>
              <a:rPr lang="de-DE" baseline="0" dirty="0" smtClean="0">
                <a:latin typeface="Times New Roman" pitchFamily="18" charset="0"/>
              </a:rPr>
              <a:t> o</a:t>
            </a:r>
            <a:r>
              <a:rPr lang="de-DE" dirty="0" smtClean="0">
                <a:latin typeface="Times New Roman" pitchFamily="18" charset="0"/>
              </a:rPr>
              <a:t>ur focus today</a:t>
            </a:r>
            <a:r>
              <a:rPr lang="de-DE" baseline="0" dirty="0" smtClean="0">
                <a:latin typeface="Times New Roman" pitchFamily="18" charset="0"/>
              </a:rPr>
              <a:t> is on AP let me just say, automating one process only makes the other process better.   So why not extend those automation concepts to other processes as well such as for more accurate purchase order creation  and delivery notes, etc.  </a:t>
            </a:r>
            <a:endParaRPr lang="de-DE"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A8ED0F00-B3F3-4CF3-8173-517472786BA5}" type="slidenum">
              <a:rPr lang="en-AU" smtClean="0"/>
              <a:pPr/>
              <a:t>4</a:t>
            </a:fld>
            <a:endParaRPr lang="en-AU" smtClean="0"/>
          </a:p>
        </p:txBody>
      </p:sp>
      <p:sp>
        <p:nvSpPr>
          <p:cNvPr id="31747" name="Rectangle 2"/>
          <p:cNvSpPr>
            <a:spLocks noGrp="1" noRot="1" noChangeAspect="1" noChangeArrowheads="1" noTextEdit="1"/>
          </p:cNvSpPr>
          <p:nvPr>
            <p:ph type="sldImg"/>
          </p:nvPr>
        </p:nvSpPr>
        <p:spPr>
          <a:xfrm>
            <a:off x="1144588" y="687388"/>
            <a:ext cx="4568825" cy="3427412"/>
          </a:xfrm>
          <a:ln/>
        </p:spPr>
      </p:sp>
      <p:sp>
        <p:nvSpPr>
          <p:cNvPr id="31748" name="Rectangle 3"/>
          <p:cNvSpPr>
            <a:spLocks noGrp="1" noChangeArrowheads="1"/>
          </p:cNvSpPr>
          <p:nvPr>
            <p:ph type="body" idx="1"/>
          </p:nvPr>
        </p:nvSpPr>
        <p:spPr>
          <a:noFill/>
          <a:ln/>
        </p:spPr>
        <p:txBody>
          <a:bodyPr/>
          <a:lstStyle/>
          <a:p>
            <a:pPr marL="0" marR="0" indent="0" algn="l" defTabSz="7620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Think about the number of issues that are purchase order related that wind up having to be resolved in accounts payable.  Eliminating these with more accurate purchase orders only speeds up invoice processing in AP.</a:t>
            </a:r>
            <a:endParaRPr lang="sv-SE"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582C77F-8C65-43F8-92DB-70ADC3F0BFB5}" type="slidenum">
              <a:rPr lang="en-AU" smtClean="0"/>
              <a:pPr/>
              <a:t>5</a:t>
            </a:fld>
            <a:endParaRPr lang="en-AU" smtClean="0"/>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r>
              <a:rPr lang="en-US" dirty="0" smtClean="0"/>
              <a:t>An</a:t>
            </a:r>
            <a:r>
              <a:rPr lang="en-US" baseline="0" dirty="0" smtClean="0"/>
              <a:t> interesting </a:t>
            </a:r>
            <a:r>
              <a:rPr lang="en-US" dirty="0" err="1" smtClean="0"/>
              <a:t>Paystream</a:t>
            </a:r>
            <a:r>
              <a:rPr lang="en-US" dirty="0" smtClean="0"/>
              <a:t> advisors Financial Automation Survey</a:t>
            </a:r>
            <a:r>
              <a:rPr lang="en-US" baseline="0" dirty="0" smtClean="0"/>
              <a:t> asked the question, “What are the top pain points in the AP process.  Of those many companies who responded, these are the results:</a:t>
            </a:r>
          </a:p>
          <a:p>
            <a:r>
              <a:rPr lang="en-US" baseline="0" dirty="0" smtClean="0"/>
              <a:t>Notice the two largest ones are Discrepancy Resolution and Approval processing.  These are followed by Invoice Matching and Imaging Data capture.</a:t>
            </a:r>
          </a:p>
          <a:p>
            <a:r>
              <a:rPr lang="en-US" baseline="0" dirty="0" smtClean="0"/>
              <a:t>So these are principal targets if we want to capture the Low Hanging fruit in automating the accounts payable environment. </a:t>
            </a:r>
            <a:endParaRPr lang="en-US" dirty="0" smtClean="0"/>
          </a:p>
          <a:p>
            <a:endParaRPr lang="en-US" dirty="0" smtClean="0"/>
          </a:p>
          <a:p>
            <a:endParaRPr lang="en-US" dirty="0" smtClean="0"/>
          </a:p>
          <a:p>
            <a:endParaRPr lang="en-US" dirty="0" smtClean="0"/>
          </a:p>
          <a:p>
            <a:r>
              <a:rPr lang="en-US" dirty="0" smtClean="0"/>
              <a:t>Double Payments</a:t>
            </a:r>
          </a:p>
          <a:p>
            <a:r>
              <a:rPr lang="en-US" dirty="0" smtClean="0"/>
              <a:t>Late payment penalties</a:t>
            </a:r>
          </a:p>
          <a:p>
            <a:r>
              <a:rPr lang="en-US" dirty="0" smtClean="0"/>
              <a:t>Early payment discounts</a:t>
            </a:r>
          </a:p>
          <a:p>
            <a:r>
              <a:rPr lang="en-US" dirty="0" smtClean="0"/>
              <a:t>Incorrect payments</a:t>
            </a:r>
          </a:p>
          <a:p>
            <a:r>
              <a:rPr lang="en-US" dirty="0" smtClean="0"/>
              <a:t>Telephone queries</a:t>
            </a:r>
          </a:p>
          <a:p>
            <a:r>
              <a:rPr lang="en-US" dirty="0" smtClean="0"/>
              <a:t>Storage Costs</a:t>
            </a:r>
          </a:p>
          <a:p>
            <a:r>
              <a:rPr lang="en-US" dirty="0" smtClean="0"/>
              <a:t>Lost Invoices</a:t>
            </a:r>
          </a:p>
          <a:p>
            <a:r>
              <a:rPr lang="en-US" dirty="0" smtClean="0"/>
              <a:t>Reporting</a:t>
            </a:r>
          </a:p>
          <a:p>
            <a:r>
              <a:rPr lang="en-US" dirty="0" smtClean="0"/>
              <a:t>Compliance Issues</a:t>
            </a:r>
          </a:p>
          <a:p>
            <a:r>
              <a:rPr lang="en-US" dirty="0" smtClean="0"/>
              <a:t>Photocopying time and costs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are the challenges that we encounter as we talk with companies?</a:t>
            </a:r>
            <a:r>
              <a:rPr lang="en-US" baseline="0" dirty="0" smtClean="0"/>
              <a:t> </a:t>
            </a:r>
          </a:p>
          <a:p>
            <a:endParaRPr lang="en-US" baseline="0" dirty="0" smtClean="0"/>
          </a:p>
          <a:p>
            <a:r>
              <a:rPr lang="en-US" baseline="0" dirty="0" smtClean="0"/>
              <a:t>Well, obviously a lot of unnecessary and manual activity</a:t>
            </a:r>
          </a:p>
          <a:p>
            <a:r>
              <a:rPr lang="en-US" baseline="0" dirty="0" smtClean="0"/>
              <a:t>	Line Item matching</a:t>
            </a:r>
          </a:p>
          <a:p>
            <a:r>
              <a:rPr lang="en-US" baseline="0" dirty="0" smtClean="0"/>
              <a:t>	Keying, copying faxing, phone calls</a:t>
            </a:r>
          </a:p>
          <a:p>
            <a:endParaRPr lang="en-US" baseline="0" dirty="0" smtClean="0"/>
          </a:p>
          <a:p>
            <a:r>
              <a:rPr lang="en-US" baseline="0" dirty="0" smtClean="0"/>
              <a:t>Because of the manual activity</a:t>
            </a:r>
          </a:p>
          <a:p>
            <a:r>
              <a:rPr lang="en-US" baseline="0" dirty="0" smtClean="0"/>
              <a:t>	data quality may suffer due to human error during keying for example.</a:t>
            </a:r>
          </a:p>
          <a:p>
            <a:r>
              <a:rPr lang="en-US" baseline="0" dirty="0" smtClean="0"/>
              <a:t>	Cycle times are way too long which leads to</a:t>
            </a:r>
          </a:p>
          <a:p>
            <a:r>
              <a:rPr lang="en-US" baseline="0" dirty="0" smtClean="0"/>
              <a:t>		Discounts being missed</a:t>
            </a:r>
          </a:p>
          <a:p>
            <a:r>
              <a:rPr lang="en-US" baseline="0" dirty="0" smtClean="0"/>
              <a:t>		You may </a:t>
            </a:r>
            <a:r>
              <a:rPr lang="en-US" baseline="0" dirty="0" err="1" smtClean="0"/>
              <a:t>incure</a:t>
            </a:r>
            <a:r>
              <a:rPr lang="en-US" baseline="0" dirty="0" smtClean="0"/>
              <a:t> penalties for late payments</a:t>
            </a:r>
          </a:p>
          <a:p>
            <a:r>
              <a:rPr lang="en-US" baseline="0" dirty="0" smtClean="0"/>
              <a:t>		Suppliers may not be happy – many times it may even impact your credit rating.</a:t>
            </a:r>
          </a:p>
          <a:p>
            <a:r>
              <a:rPr lang="en-US" baseline="0" dirty="0" smtClean="0"/>
              <a:t>	Because it is paper and not in the viewable system until later in the process visibility  is very low</a:t>
            </a:r>
          </a:p>
          <a:p>
            <a:r>
              <a:rPr lang="en-US" baseline="0" dirty="0" smtClean="0"/>
              <a:t>		Cash management is difficult</a:t>
            </a:r>
          </a:p>
          <a:p>
            <a:r>
              <a:rPr lang="en-US" baseline="0" dirty="0" smtClean="0"/>
              <a:t>		Challenges with financial reporting</a:t>
            </a:r>
          </a:p>
          <a:p>
            <a:r>
              <a:rPr lang="en-US" baseline="0" dirty="0" smtClean="0"/>
              <a:t>	Invoices get lost</a:t>
            </a:r>
            <a:endParaRPr lang="en-US" dirty="0"/>
          </a:p>
        </p:txBody>
      </p:sp>
      <p:sp>
        <p:nvSpPr>
          <p:cNvPr id="4" name="Slide Number Placeholder 3"/>
          <p:cNvSpPr>
            <a:spLocks noGrp="1"/>
          </p:cNvSpPr>
          <p:nvPr>
            <p:ph type="sldNum" sz="quarter" idx="10"/>
          </p:nvPr>
        </p:nvSpPr>
        <p:spPr/>
        <p:txBody>
          <a:bodyPr/>
          <a:lstStyle/>
          <a:p>
            <a:fld id="{53995DC0-0DBB-4C6F-A956-8A9C58E723E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good news is – There’s alt you can do to eliminate these challenges.</a:t>
            </a:r>
          </a:p>
          <a:p>
            <a:endParaRPr lang="en-US" baseline="0" dirty="0" smtClean="0"/>
          </a:p>
          <a:p>
            <a:r>
              <a:rPr lang="en-US" baseline="0" dirty="0" smtClean="0"/>
              <a:t>Paper is the culprit.  As long as it is physical, it spawns a lot of manual activity.  If we can capture the data into an electronic form we have solved most of the challenges.</a:t>
            </a:r>
            <a:endParaRPr lang="en-US" dirty="0"/>
          </a:p>
        </p:txBody>
      </p:sp>
      <p:sp>
        <p:nvSpPr>
          <p:cNvPr id="4" name="Slide Number Placeholder 3"/>
          <p:cNvSpPr>
            <a:spLocks noGrp="1"/>
          </p:cNvSpPr>
          <p:nvPr>
            <p:ph type="sldNum" sz="quarter" idx="10"/>
          </p:nvPr>
        </p:nvSpPr>
        <p:spPr/>
        <p:txBody>
          <a:bodyPr/>
          <a:lstStyle/>
          <a:p>
            <a:fld id="{53995DC0-0DBB-4C6F-A956-8A9C58E723E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Aberdeen Group says the automation can reduce transaction</a:t>
            </a:r>
            <a:r>
              <a:rPr lang="en-US" baseline="0" dirty="0" smtClean="0"/>
              <a:t> costs by as much as 67%</a:t>
            </a:r>
          </a:p>
          <a:p>
            <a:r>
              <a:rPr lang="en-US" baseline="0" dirty="0" smtClean="0"/>
              <a:t>Interestingly,  although companies have largely moved toward the SSC model, only a fraction have highly automated their processes.</a:t>
            </a:r>
          </a:p>
          <a:p>
            <a:endParaRPr lang="en-US" baseline="0" dirty="0" smtClean="0"/>
          </a:p>
          <a:p>
            <a:r>
              <a:rPr lang="en-US" baseline="0" dirty="0" smtClean="0"/>
              <a:t>But most AP managers recognize that this is something they should do.  As you can see this is on the radar of 79% of them.</a:t>
            </a:r>
            <a:endParaRPr lang="en-US" dirty="0" smtClean="0"/>
          </a:p>
          <a:p>
            <a:endParaRPr lang="en-US" dirty="0" smtClean="0"/>
          </a:p>
          <a:p>
            <a:r>
              <a:rPr lang="en-US" dirty="0" smtClean="0"/>
              <a:t>Obviously the Aberdeen Group thinks there is a lot of untapped potential in invoice automation, and we certainly have seen this as well.</a:t>
            </a:r>
          </a:p>
          <a:p>
            <a:endParaRPr lang="en-US" dirty="0"/>
          </a:p>
        </p:txBody>
      </p:sp>
      <p:sp>
        <p:nvSpPr>
          <p:cNvPr id="4" name="Slide Number Placeholder 3"/>
          <p:cNvSpPr>
            <a:spLocks noGrp="1"/>
          </p:cNvSpPr>
          <p:nvPr>
            <p:ph type="sldNum" sz="quarter" idx="10"/>
          </p:nvPr>
        </p:nvSpPr>
        <p:spPr/>
        <p:txBody>
          <a:bodyPr/>
          <a:lstStyle/>
          <a:p>
            <a:fld id="{53995DC0-0DBB-4C6F-A956-8A9C58E723E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50179" name="Rectangle 3"/>
          <p:cNvSpPr>
            <a:spLocks noGrp="1" noChangeArrowheads="1"/>
          </p:cNvSpPr>
          <p:nvPr>
            <p:ph type="body" idx="1"/>
          </p:nvPr>
        </p:nvSpPr>
        <p:spPr bwMode="auto">
          <a:xfrm>
            <a:off x="685187" y="4342754"/>
            <a:ext cx="5487626" cy="4115123"/>
          </a:xfrm>
          <a:prstGeom prst="rect">
            <a:avLst/>
          </a:prstGeom>
          <a:noFill/>
          <a:ln>
            <a:miter lim="800000"/>
            <a:headEnd/>
            <a:tailEnd/>
          </a:ln>
        </p:spPr>
        <p:txBody>
          <a:bodyPr/>
          <a:lstStyle/>
          <a:p>
            <a:pPr lvl="1"/>
            <a:r>
              <a:rPr lang="sv-SE" dirty="0" smtClean="0"/>
              <a:t>If</a:t>
            </a:r>
            <a:r>
              <a:rPr lang="sv-SE" baseline="0" dirty="0" smtClean="0"/>
              <a:t> invoices are digital, we can</a:t>
            </a:r>
          </a:p>
          <a:p>
            <a:pPr lvl="1"/>
            <a:endParaRPr lang="sv-SE" baseline="0" dirty="0" smtClean="0"/>
          </a:p>
          <a:p>
            <a:pPr lvl="1"/>
            <a:r>
              <a:rPr lang="sv-SE" baseline="0" dirty="0" smtClean="0"/>
              <a:t>Make them available to anyone in the organization that needs to see them.  </a:t>
            </a:r>
          </a:p>
          <a:p>
            <a:pPr lvl="1"/>
            <a:r>
              <a:rPr lang="sv-SE" baseline="0" dirty="0" smtClean="0"/>
              <a:t>We can build business rules that route them around to get approvals or resolve discrepancies</a:t>
            </a:r>
          </a:p>
          <a:p>
            <a:pPr lvl="1"/>
            <a:r>
              <a:rPr lang="sv-SE" baseline="0" dirty="0" smtClean="0"/>
              <a:t>Because the data is electronic we have visibility of</a:t>
            </a:r>
          </a:p>
          <a:p>
            <a:pPr lvl="1"/>
            <a:r>
              <a:rPr lang="sv-SE" baseline="0" dirty="0" smtClean="0"/>
              <a:t>	total liabilities</a:t>
            </a:r>
          </a:p>
          <a:p>
            <a:pPr lvl="1"/>
            <a:r>
              <a:rPr lang="sv-SE" baseline="0" dirty="0" smtClean="0"/>
              <a:t>	and also of where an specific invoice is in the process.</a:t>
            </a:r>
          </a:p>
          <a:p>
            <a:pPr lvl="1"/>
            <a:r>
              <a:rPr lang="sv-SE" baseline="0" dirty="0" smtClean="0"/>
              <a:t>And what would take weeks can be done in a fraction of the time.</a:t>
            </a:r>
            <a:endParaRPr lang="sv-SE" dirty="0" smtClean="0"/>
          </a:p>
          <a:p>
            <a:endParaRPr lang="nn-NO"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7" name="Picture 6" descr="PPT_background_black_2010.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288000" y="3672000"/>
            <a:ext cx="7992000" cy="1470025"/>
          </a:xfrm>
        </p:spPr>
        <p:txBody>
          <a:bodyPr/>
          <a:lstStyle>
            <a:lvl1pPr algn="r">
              <a:defRPr sz="6000">
                <a:solidFill>
                  <a:schemeClr val="accent1"/>
                </a:solidFill>
              </a:defRPr>
            </a:lvl1pPr>
          </a:lstStyle>
          <a:p>
            <a:r>
              <a:rPr lang="en-US" smtClean="0"/>
              <a:t>Click to edit Master title style</a:t>
            </a:r>
            <a:endParaRPr lang="sv-SE" dirty="0"/>
          </a:p>
        </p:txBody>
      </p:sp>
      <p:sp>
        <p:nvSpPr>
          <p:cNvPr id="3" name="Subtitle 2"/>
          <p:cNvSpPr>
            <a:spLocks noGrp="1"/>
          </p:cNvSpPr>
          <p:nvPr>
            <p:ph type="subTitle" idx="1"/>
          </p:nvPr>
        </p:nvSpPr>
        <p:spPr>
          <a:xfrm>
            <a:off x="2916000" y="4824000"/>
            <a:ext cx="5364000" cy="612000"/>
          </a:xfrm>
        </p:spPr>
        <p:txBody>
          <a:bodyPr/>
          <a:lstStyle>
            <a:lvl1pPr marL="0" indent="0" algn="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pic>
        <p:nvPicPr>
          <p:cNvPr id="5" name="Picture 4" descr="PPT_background_black_2010.jpg"/>
          <p:cNvPicPr>
            <a:picLocks noChangeAspect="1"/>
          </p:cNvPicPr>
          <p:nvPr/>
        </p:nvPicPr>
        <p:blipFill>
          <a:blip r:embed="rId2" cstate="print"/>
          <a:stretch>
            <a:fillRect/>
          </a:stretch>
        </p:blipFill>
        <p:spPr>
          <a:xfrm>
            <a:off x="0" y="0"/>
            <a:ext cx="9144000" cy="6858000"/>
          </a:xfrm>
          <a:prstGeom prst="rect">
            <a:avLst/>
          </a:prstGeom>
        </p:spPr>
      </p:pic>
      <p:pic>
        <p:nvPicPr>
          <p:cNvPr id="6" name="Picture 5" descr="PPT_background_black_2010.jpg"/>
          <p:cNvPicPr>
            <a:picLocks noChangeAspect="1"/>
          </p:cNvPicPr>
          <p:nvPr/>
        </p:nvPicPr>
        <p:blipFill>
          <a:blip r:embed="rId2" cstate="print"/>
          <a:stretch>
            <a:fillRect/>
          </a:stretch>
        </p:blipFill>
        <p:spPr>
          <a:xfrm>
            <a:off x="0" y="0"/>
            <a:ext cx="9144000" cy="6858000"/>
          </a:xfrm>
          <a:prstGeom prst="rect">
            <a:avLst/>
          </a:prstGeom>
        </p:spPr>
      </p:pic>
      <p:pic>
        <p:nvPicPr>
          <p:cNvPr id="8" name="Picture 7" descr="PPT_background_black_2010.jpg"/>
          <p:cNvPicPr>
            <a:picLocks noChangeAspect="1"/>
          </p:cNvPicPr>
          <p:nvPr/>
        </p:nvPicPr>
        <p:blipFill>
          <a:blip r:embed="rId2" cstate="print"/>
          <a:stretch>
            <a:fillRect/>
          </a:stretch>
        </p:blipFill>
        <p:spPr>
          <a:xfrm>
            <a:off x="0" y="0"/>
            <a:ext cx="9144000" cy="6858000"/>
          </a:xfrm>
          <a:prstGeom prst="rect">
            <a:avLst/>
          </a:prstGeom>
        </p:spPr>
      </p:pic>
      <p:pic>
        <p:nvPicPr>
          <p:cNvPr id="9" name="Picture 8" descr="PPT_background_black_2010.jpg"/>
          <p:cNvPicPr>
            <a:picLocks noChangeAspect="1"/>
          </p:cNvPicPr>
          <p:nvPr/>
        </p:nvPicPr>
        <p:blipFill>
          <a:blip r:embed="rId2" cstate="print"/>
          <a:stretch>
            <a:fillRect/>
          </a:stretch>
        </p:blipFill>
        <p:spPr>
          <a:xfrm>
            <a:off x="0" y="0"/>
            <a:ext cx="9144000" cy="685800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sv-SE"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endParaRPr lang="en-US"/>
          </a:p>
        </p:txBody>
      </p:sp>
      <p:sp>
        <p:nvSpPr>
          <p:cNvPr id="9" name="Text Placeholder 11"/>
          <p:cNvSpPr>
            <a:spLocks noGrp="1"/>
          </p:cNvSpPr>
          <p:nvPr>
            <p:ph type="body" sz="quarter" idx="11" hasCustomPrompt="1"/>
          </p:nvPr>
        </p:nvSpPr>
        <p:spPr>
          <a:xfrm>
            <a:off x="4572003" y="51276"/>
            <a:ext cx="4221743" cy="230736"/>
          </a:xfrm>
        </p:spPr>
        <p:txBody>
          <a:bodyPr/>
          <a:lstStyle>
            <a:lvl1pPr algn="r">
              <a:buNone/>
              <a:defRPr sz="900" cap="all">
                <a:solidFill>
                  <a:schemeClr val="bg1"/>
                </a:solidFill>
                <a:latin typeface="Arial" pitchFamily="34" charset="0"/>
                <a:cs typeface="Arial" pitchFamily="34" charset="0"/>
              </a:defRPr>
            </a:lvl1pPr>
          </a:lstStyle>
          <a:p>
            <a:pPr lvl="0"/>
            <a:r>
              <a:rPr lang="en-US" dirty="0" smtClean="0"/>
              <a:t>CLICK TO EDIT</a:t>
            </a:r>
            <a:endParaRPr lang="sv-SE"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6"/>
            <a:ext cx="2133600" cy="365125"/>
          </a:xfrm>
          <a:prstGeom prst="rect">
            <a:avLst/>
          </a:prstGeom>
        </p:spPr>
        <p:txBody>
          <a:bodyPr/>
          <a:lstStyle/>
          <a:p>
            <a:fld id="{BDB7D3CA-5F3B-4BAD-B152-B4562D40D20A}" type="datetimeFigureOut">
              <a:rPr lang="en-US" smtClean="0"/>
              <a:pPr/>
              <a:t>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6"/>
            <a:ext cx="2133600" cy="365125"/>
          </a:xfrm>
          <a:prstGeom prst="rect">
            <a:avLst/>
          </a:prstGeom>
        </p:spPr>
        <p:txBody>
          <a:bodyPr/>
          <a:lstStyle/>
          <a:p>
            <a:fld id="{AD4C9B56-71CD-4571-9273-F50A376526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3" name="Content Placeholder 2"/>
          <p:cNvSpPr>
            <a:spLocks noGrp="1"/>
          </p:cNvSpPr>
          <p:nvPr>
            <p:ph idx="1"/>
          </p:nvPr>
        </p:nvSpPr>
        <p:spPr/>
        <p:txBody>
          <a:bodyPr/>
          <a:lstStyle>
            <a:lvl4pPr>
              <a:defRPr sz="1600" i="1"/>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0" name="Footer Placeholder 9"/>
          <p:cNvSpPr>
            <a:spLocks noGrp="1"/>
          </p:cNvSpPr>
          <p:nvPr>
            <p:ph type="ftr" sz="quarter" idx="10"/>
          </p:nvPr>
        </p:nvSpPr>
        <p:spPr>
          <a:xfrm>
            <a:off x="1782297" y="6469131"/>
            <a:ext cx="1637805" cy="365125"/>
          </a:xfrm>
          <a:prstGeom prst="rect">
            <a:avLst/>
          </a:prstGeom>
        </p:spPr>
        <p:txBody>
          <a:bodyPr/>
          <a:lstStyle/>
          <a:p>
            <a:endParaRPr lang="sv-SE"/>
          </a:p>
        </p:txBody>
      </p:sp>
      <p:sp>
        <p:nvSpPr>
          <p:cNvPr id="12" name="Text Placeholder 11"/>
          <p:cNvSpPr>
            <a:spLocks noGrp="1"/>
          </p:cNvSpPr>
          <p:nvPr>
            <p:ph type="body" sz="quarter" idx="11" hasCustomPrompt="1"/>
          </p:nvPr>
        </p:nvSpPr>
        <p:spPr>
          <a:xfrm>
            <a:off x="4572003" y="51276"/>
            <a:ext cx="4221743" cy="230736"/>
          </a:xfrm>
        </p:spPr>
        <p:txBody>
          <a:bodyPr/>
          <a:lstStyle>
            <a:lvl1pPr algn="r">
              <a:buNone/>
              <a:defRPr sz="900">
                <a:solidFill>
                  <a:schemeClr val="bg1"/>
                </a:solidFill>
                <a:latin typeface="Arial" pitchFamily="34" charset="0"/>
                <a:cs typeface="Arial" pitchFamily="34" charset="0"/>
              </a:defRPr>
            </a:lvl1pPr>
          </a:lstStyle>
          <a:p>
            <a:pPr lvl="0"/>
            <a:r>
              <a:rPr lang="en-US" dirty="0" smtClean="0"/>
              <a:t>CLICK TO EDIT</a:t>
            </a:r>
            <a:endParaRPr lang="sv-SE"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dirty="0"/>
          </a:p>
        </p:txBody>
      </p:sp>
      <p:sp>
        <p:nvSpPr>
          <p:cNvPr id="3" name="Content Placeholder 2"/>
          <p:cNvSpPr>
            <a:spLocks noGrp="1"/>
          </p:cNvSpPr>
          <p:nvPr>
            <p:ph idx="1"/>
          </p:nvPr>
        </p:nvSpPr>
        <p:spPr/>
        <p:txBody>
          <a:bodyPr/>
          <a:lstStyle>
            <a:lvl4pPr>
              <a:defRPr sz="1600" i="1"/>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0" name="Footer Placeholder 9"/>
          <p:cNvSpPr>
            <a:spLocks noGrp="1"/>
          </p:cNvSpPr>
          <p:nvPr>
            <p:ph type="ftr" sz="quarter" idx="10"/>
          </p:nvPr>
        </p:nvSpPr>
        <p:spPr/>
        <p:txBody>
          <a:bodyPr/>
          <a:lstStyle/>
          <a:p>
            <a:endParaRPr lang="en-US"/>
          </a:p>
        </p:txBody>
      </p:sp>
      <p:sp>
        <p:nvSpPr>
          <p:cNvPr id="6" name="Text Placeholder 11"/>
          <p:cNvSpPr>
            <a:spLocks noGrp="1"/>
          </p:cNvSpPr>
          <p:nvPr>
            <p:ph type="body" sz="quarter" idx="11" hasCustomPrompt="1"/>
          </p:nvPr>
        </p:nvSpPr>
        <p:spPr>
          <a:xfrm>
            <a:off x="4572003" y="51276"/>
            <a:ext cx="4221743" cy="230736"/>
          </a:xfrm>
        </p:spPr>
        <p:txBody>
          <a:bodyPr/>
          <a:lstStyle>
            <a:lvl1pPr algn="r">
              <a:buNone/>
              <a:defRPr sz="900" cap="all">
                <a:solidFill>
                  <a:schemeClr val="bg1"/>
                </a:solidFill>
                <a:latin typeface="Arial" pitchFamily="34" charset="0"/>
                <a:cs typeface="Arial" pitchFamily="34" charset="0"/>
              </a:defRPr>
            </a:lvl1pPr>
          </a:lstStyle>
          <a:p>
            <a:pPr lvl="0"/>
            <a:r>
              <a:rPr lang="en-US" dirty="0" smtClean="0"/>
              <a:t>CLICK TO EDIT</a:t>
            </a:r>
            <a:endParaRPr lang="sv-SE"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tional title slide - two line 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a:p>
        </p:txBody>
      </p:sp>
      <p:pic>
        <p:nvPicPr>
          <p:cNvPr id="4" name="Picture 3" descr="PPT_background_black_2010.jpg"/>
          <p:cNvPicPr>
            <a:picLocks noChangeAspect="1"/>
          </p:cNvPicPr>
          <p:nvPr/>
        </p:nvPicPr>
        <p:blipFill>
          <a:blip r:embed="rId2" cstate="print"/>
          <a:stretch>
            <a:fillRect/>
          </a:stretch>
        </p:blipFill>
        <p:spPr>
          <a:xfrm>
            <a:off x="0" y="0"/>
            <a:ext cx="9144000" cy="6858000"/>
          </a:xfrm>
          <a:prstGeom prst="rect">
            <a:avLst/>
          </a:prstGeom>
        </p:spPr>
      </p:pic>
      <p:sp>
        <p:nvSpPr>
          <p:cNvPr id="5" name="Title 1"/>
          <p:cNvSpPr>
            <a:spLocks noGrp="1"/>
          </p:cNvSpPr>
          <p:nvPr>
            <p:ph type="ctrTitle" hasCustomPrompt="1"/>
          </p:nvPr>
        </p:nvSpPr>
        <p:spPr>
          <a:xfrm>
            <a:off x="288000" y="2868680"/>
            <a:ext cx="7992000" cy="1470025"/>
          </a:xfrm>
        </p:spPr>
        <p:txBody>
          <a:bodyPr/>
          <a:lstStyle>
            <a:lvl1pPr algn="r">
              <a:defRPr sz="6000" baseline="0">
                <a:solidFill>
                  <a:schemeClr val="accent1"/>
                </a:solidFill>
              </a:defRPr>
            </a:lvl1pPr>
          </a:lstStyle>
          <a:p>
            <a:r>
              <a:rPr lang="en-US" dirty="0" smtClean="0"/>
              <a:t>Click to edit </a:t>
            </a:r>
            <a:br>
              <a:rPr lang="en-US" dirty="0" smtClean="0"/>
            </a:br>
            <a:r>
              <a:rPr lang="en-US" dirty="0" smtClean="0"/>
              <a:t>double line title</a:t>
            </a:r>
            <a:endParaRPr lang="sv-SE" dirty="0"/>
          </a:p>
        </p:txBody>
      </p:sp>
      <p:sp>
        <p:nvSpPr>
          <p:cNvPr id="6" name="Subtitle 2"/>
          <p:cNvSpPr>
            <a:spLocks noGrp="1"/>
          </p:cNvSpPr>
          <p:nvPr>
            <p:ph type="subTitle" idx="1"/>
          </p:nvPr>
        </p:nvSpPr>
        <p:spPr>
          <a:xfrm>
            <a:off x="2916000" y="4824000"/>
            <a:ext cx="5364000" cy="612000"/>
          </a:xfrm>
        </p:spPr>
        <p:txBody>
          <a:bodyPr/>
          <a:lstStyle>
            <a:lvl1pPr marL="0" indent="0" algn="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sv-SE"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6"/>
          <p:cNvSpPr>
            <a:spLocks noGrp="1"/>
          </p:cNvSpPr>
          <p:nvPr>
            <p:ph type="ftr" sz="quarter" idx="10"/>
          </p:nvPr>
        </p:nvSpPr>
        <p:spPr/>
        <p:txBody>
          <a:bodyPr/>
          <a:lstStyle/>
          <a:p>
            <a:endParaRPr lang="en-US"/>
          </a:p>
        </p:txBody>
      </p:sp>
      <p:sp>
        <p:nvSpPr>
          <p:cNvPr id="6" name="Text Placeholder 11"/>
          <p:cNvSpPr>
            <a:spLocks noGrp="1"/>
          </p:cNvSpPr>
          <p:nvPr>
            <p:ph type="body" sz="quarter" idx="11" hasCustomPrompt="1"/>
          </p:nvPr>
        </p:nvSpPr>
        <p:spPr>
          <a:xfrm>
            <a:off x="4572003" y="51276"/>
            <a:ext cx="4221743" cy="230736"/>
          </a:xfrm>
        </p:spPr>
        <p:txBody>
          <a:bodyPr/>
          <a:lstStyle>
            <a:lvl1pPr algn="r">
              <a:buNone/>
              <a:defRPr sz="900" cap="all">
                <a:solidFill>
                  <a:schemeClr val="bg1"/>
                </a:solidFill>
                <a:latin typeface="Arial" pitchFamily="34" charset="0"/>
                <a:cs typeface="Arial" pitchFamily="34" charset="0"/>
              </a:defRPr>
            </a:lvl1pPr>
          </a:lstStyle>
          <a:p>
            <a:pPr lvl="0"/>
            <a:r>
              <a:rPr lang="en-US" dirty="0" smtClean="0"/>
              <a:t>CLICK TO EDIT</a:t>
            </a:r>
            <a:endParaRPr lang="sv-SE"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4"/>
            <a:ext cx="4038600" cy="4525963"/>
          </a:xfrm>
        </p:spPr>
        <p:txBody>
          <a:bodyPr/>
          <a:lstStyle>
            <a:lvl1pPr>
              <a:defRPr sz="25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600204"/>
            <a:ext cx="4038600" cy="4525963"/>
          </a:xfrm>
        </p:spPr>
        <p:txBody>
          <a:bodyPr/>
          <a:lstStyle>
            <a:lvl1pPr>
              <a:defRPr sz="2500"/>
            </a:lvl1pPr>
            <a:lvl2pPr>
              <a:defRPr sz="1800"/>
            </a:lvl2pPr>
            <a:lvl3pPr>
              <a:defRPr sz="16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8" name="Footer Placeholder 7"/>
          <p:cNvSpPr>
            <a:spLocks noGrp="1"/>
          </p:cNvSpPr>
          <p:nvPr>
            <p:ph type="ftr" sz="quarter" idx="10"/>
          </p:nvPr>
        </p:nvSpPr>
        <p:spPr/>
        <p:txBody>
          <a:bodyPr/>
          <a:lstStyle/>
          <a:p>
            <a:endParaRPr lang="en-US"/>
          </a:p>
        </p:txBody>
      </p:sp>
      <p:sp>
        <p:nvSpPr>
          <p:cNvPr id="9" name="Text Placeholder 11"/>
          <p:cNvSpPr>
            <a:spLocks noGrp="1"/>
          </p:cNvSpPr>
          <p:nvPr>
            <p:ph type="body" sz="quarter" idx="11" hasCustomPrompt="1"/>
          </p:nvPr>
        </p:nvSpPr>
        <p:spPr>
          <a:xfrm>
            <a:off x="4572003" y="51276"/>
            <a:ext cx="4221743" cy="230736"/>
          </a:xfrm>
        </p:spPr>
        <p:txBody>
          <a:bodyPr/>
          <a:lstStyle>
            <a:lvl1pPr algn="r">
              <a:buNone/>
              <a:defRPr sz="900" cap="all">
                <a:solidFill>
                  <a:schemeClr val="bg1"/>
                </a:solidFill>
                <a:latin typeface="Arial" pitchFamily="34" charset="0"/>
                <a:cs typeface="Arial" pitchFamily="34" charset="0"/>
              </a:defRPr>
            </a:lvl1pPr>
          </a:lstStyle>
          <a:p>
            <a:pPr lvl="0"/>
            <a:r>
              <a:rPr lang="en-US" dirty="0" smtClean="0"/>
              <a:t>CLICK TO EDIT</a:t>
            </a:r>
            <a:endParaRPr lang="sv-SE"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5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5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0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9"/>
          <p:cNvSpPr>
            <a:spLocks noGrp="1"/>
          </p:cNvSpPr>
          <p:nvPr>
            <p:ph type="ftr" sz="quarter" idx="10"/>
          </p:nvPr>
        </p:nvSpPr>
        <p:spPr/>
        <p:txBody>
          <a:bodyPr/>
          <a:lstStyle/>
          <a:p>
            <a:endParaRPr lang="en-US"/>
          </a:p>
        </p:txBody>
      </p:sp>
      <p:sp>
        <p:nvSpPr>
          <p:cNvPr id="11" name="Text Placeholder 11"/>
          <p:cNvSpPr>
            <a:spLocks noGrp="1"/>
          </p:cNvSpPr>
          <p:nvPr>
            <p:ph type="body" sz="quarter" idx="11" hasCustomPrompt="1"/>
          </p:nvPr>
        </p:nvSpPr>
        <p:spPr>
          <a:xfrm>
            <a:off x="4572003" y="51276"/>
            <a:ext cx="4221743" cy="230736"/>
          </a:xfrm>
        </p:spPr>
        <p:txBody>
          <a:bodyPr/>
          <a:lstStyle>
            <a:lvl1pPr algn="r">
              <a:buNone/>
              <a:defRPr sz="900" cap="all">
                <a:solidFill>
                  <a:schemeClr val="bg1"/>
                </a:solidFill>
                <a:latin typeface="Arial" pitchFamily="34" charset="0"/>
                <a:cs typeface="Arial" pitchFamily="34" charset="0"/>
              </a:defRPr>
            </a:lvl1pPr>
          </a:lstStyle>
          <a:p>
            <a:pPr lvl="0"/>
            <a:r>
              <a:rPr lang="en-US" dirty="0" smtClean="0"/>
              <a:t>CLICK TO EDIT</a:t>
            </a:r>
            <a:endParaRPr lang="sv-SE"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6" name="Footer Placeholder 5"/>
          <p:cNvSpPr>
            <a:spLocks noGrp="1"/>
          </p:cNvSpPr>
          <p:nvPr>
            <p:ph type="ftr" sz="quarter" idx="10"/>
          </p:nvPr>
        </p:nvSpPr>
        <p:spPr/>
        <p:txBody>
          <a:bodyPr/>
          <a:lstStyle/>
          <a:p>
            <a:endParaRPr lang="en-US"/>
          </a:p>
        </p:txBody>
      </p:sp>
      <p:sp>
        <p:nvSpPr>
          <p:cNvPr id="7" name="Text Placeholder 11"/>
          <p:cNvSpPr>
            <a:spLocks noGrp="1"/>
          </p:cNvSpPr>
          <p:nvPr>
            <p:ph type="body" sz="quarter" idx="11" hasCustomPrompt="1"/>
          </p:nvPr>
        </p:nvSpPr>
        <p:spPr>
          <a:xfrm>
            <a:off x="4572003" y="51276"/>
            <a:ext cx="4221743" cy="230736"/>
          </a:xfrm>
        </p:spPr>
        <p:txBody>
          <a:bodyPr/>
          <a:lstStyle>
            <a:lvl1pPr algn="r">
              <a:buNone/>
              <a:defRPr sz="900" cap="all">
                <a:solidFill>
                  <a:schemeClr val="bg1"/>
                </a:solidFill>
                <a:latin typeface="Arial" pitchFamily="34" charset="0"/>
                <a:cs typeface="Arial" pitchFamily="34" charset="0"/>
              </a:defRPr>
            </a:lvl1pPr>
          </a:lstStyle>
          <a:p>
            <a:pPr lvl="0"/>
            <a:r>
              <a:rPr lang="en-US" dirty="0" smtClean="0"/>
              <a:t>CLICK TO EDIT</a:t>
            </a:r>
            <a:endParaRPr lang="sv-SE"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p>
        </p:txBody>
      </p:sp>
      <p:sp>
        <p:nvSpPr>
          <p:cNvPr id="6" name="Text Placeholder 11"/>
          <p:cNvSpPr>
            <a:spLocks noGrp="1"/>
          </p:cNvSpPr>
          <p:nvPr>
            <p:ph type="body" sz="quarter" idx="11" hasCustomPrompt="1"/>
          </p:nvPr>
        </p:nvSpPr>
        <p:spPr>
          <a:xfrm>
            <a:off x="4572003" y="51276"/>
            <a:ext cx="4221743" cy="230736"/>
          </a:xfrm>
        </p:spPr>
        <p:txBody>
          <a:bodyPr/>
          <a:lstStyle>
            <a:lvl1pPr algn="r">
              <a:buNone/>
              <a:defRPr sz="900" cap="all">
                <a:solidFill>
                  <a:schemeClr val="bg1"/>
                </a:solidFill>
                <a:latin typeface="Arial" pitchFamily="34" charset="0"/>
                <a:cs typeface="Arial" pitchFamily="34" charset="0"/>
              </a:defRPr>
            </a:lvl1pPr>
          </a:lstStyle>
          <a:p>
            <a:pPr lvl="0"/>
            <a:r>
              <a:rPr lang="en-US" dirty="0" smtClean="0"/>
              <a:t>CLICK TO EDIT</a:t>
            </a:r>
            <a:endParaRPr lang="sv-SE"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500" b="0"/>
            </a:lvl1pPr>
          </a:lstStyle>
          <a:p>
            <a:r>
              <a:rPr lang="en-US" smtClean="0"/>
              <a:t>Click to edit Master title style</a:t>
            </a:r>
            <a:endParaRPr lang="sv-SE" dirty="0"/>
          </a:p>
        </p:txBody>
      </p:sp>
      <p:sp>
        <p:nvSpPr>
          <p:cNvPr id="3" name="Content Placeholder 2"/>
          <p:cNvSpPr>
            <a:spLocks noGrp="1"/>
          </p:cNvSpPr>
          <p:nvPr>
            <p:ph idx="1"/>
          </p:nvPr>
        </p:nvSpPr>
        <p:spPr>
          <a:xfrm>
            <a:off x="3575051" y="273052"/>
            <a:ext cx="5111750" cy="5853113"/>
          </a:xfrm>
        </p:spPr>
        <p:txBody>
          <a:bodyPr/>
          <a:lstStyle>
            <a:lvl1pPr>
              <a:defRPr sz="25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7"/>
          <p:cNvSpPr>
            <a:spLocks noGrp="1"/>
          </p:cNvSpPr>
          <p:nvPr>
            <p:ph type="ftr" sz="quarter" idx="10"/>
          </p:nvPr>
        </p:nvSpPr>
        <p:spPr/>
        <p:txBody>
          <a:bodyPr/>
          <a:lstStyle/>
          <a:p>
            <a:endParaRPr lang="en-US"/>
          </a:p>
        </p:txBody>
      </p:sp>
      <p:sp>
        <p:nvSpPr>
          <p:cNvPr id="9" name="Text Placeholder 11"/>
          <p:cNvSpPr>
            <a:spLocks noGrp="1"/>
          </p:cNvSpPr>
          <p:nvPr>
            <p:ph type="body" sz="quarter" idx="11" hasCustomPrompt="1"/>
          </p:nvPr>
        </p:nvSpPr>
        <p:spPr>
          <a:xfrm>
            <a:off x="4572003" y="51276"/>
            <a:ext cx="4221743" cy="230736"/>
          </a:xfrm>
        </p:spPr>
        <p:txBody>
          <a:bodyPr/>
          <a:lstStyle>
            <a:lvl1pPr algn="r">
              <a:buNone/>
              <a:defRPr sz="900" cap="all">
                <a:solidFill>
                  <a:schemeClr val="bg1"/>
                </a:solidFill>
                <a:latin typeface="Arial" pitchFamily="34" charset="0"/>
                <a:cs typeface="Arial" pitchFamily="34" charset="0"/>
              </a:defRPr>
            </a:lvl1pPr>
          </a:lstStyle>
          <a:p>
            <a:pPr lvl="0"/>
            <a:r>
              <a:rPr lang="en-US" dirty="0" smtClean="0"/>
              <a:t>CLICK TO EDIT</a:t>
            </a:r>
            <a:endParaRPr lang="sv-S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PPT_background_skiss.jp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a:noFill/>
          <a:ln>
            <a:noFill/>
          </a:ln>
        </p:spPr>
        <p:txBody>
          <a:bodyPr vert="horz" lIns="91440" tIns="45720" rIns="91440" bIns="45720" rtlCol="0" anchor="ctr">
            <a:noAutofit/>
          </a:bodyPr>
          <a:lstStyle/>
          <a:p>
            <a:r>
              <a:rPr lang="en-US" smtClean="0"/>
              <a:t>Click to edit Master title style</a:t>
            </a:r>
            <a:endParaRPr lang="sv-SE" dirty="0"/>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Footer Placeholder 8"/>
          <p:cNvSpPr>
            <a:spLocks noGrp="1"/>
          </p:cNvSpPr>
          <p:nvPr>
            <p:ph type="ftr" sz="quarter" idx="3"/>
          </p:nvPr>
        </p:nvSpPr>
        <p:spPr>
          <a:xfrm>
            <a:off x="1782297" y="6469131"/>
            <a:ext cx="1637805"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4" r:id="rId11"/>
    <p:sldLayoutId id="2147483686" r:id="rId12"/>
  </p:sldLayoutIdLst>
  <p:timing>
    <p:tnLst>
      <p:par>
        <p:cTn id="1" dur="indefinite" restart="never" nodeType="tmRoot"/>
      </p:par>
    </p:tnLst>
  </p:timing>
  <p:txStyles>
    <p:titleStyle>
      <a:lvl1pPr algn="l" defTabSz="914400" rtl="0" eaLnBrk="1" latinLnBrk="0" hangingPunct="1">
        <a:spcBef>
          <a:spcPct val="0"/>
        </a:spcBef>
        <a:buNone/>
        <a:defRPr sz="36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spcBef>
          <a:spcPct val="20000"/>
        </a:spcBef>
        <a:buClr>
          <a:schemeClr val="tx2"/>
        </a:buClr>
        <a:buFont typeface="Wingdings" pitchFamily="2" charset="2"/>
        <a:buChar char="§"/>
        <a:defRPr sz="25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hyperlink" Target="http://www.paystreamadvisors.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www.aberdeen.com/default.asp"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aberdeen.com/summary/report/benchmark/RA_EInvoicingSolSelec_JP_2468.as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ChangeArrowheads="1"/>
          </p:cNvSpPr>
          <p:nvPr/>
        </p:nvSpPr>
        <p:spPr bwMode="auto">
          <a:xfrm>
            <a:off x="0" y="0"/>
            <a:ext cx="9144000" cy="6858000"/>
          </a:xfrm>
          <a:prstGeom prst="rect">
            <a:avLst/>
          </a:prstGeom>
          <a:noFill/>
          <a:ln w="9525">
            <a:noFill/>
            <a:miter lim="800000"/>
            <a:headEnd/>
            <a:tailEnd/>
          </a:ln>
        </p:spPr>
        <p:txBody>
          <a:bodyPr wrap="none" lIns="92075" tIns="46038" rIns="92075" bIns="46038" anchor="ctr"/>
          <a:lstStyle/>
          <a:p>
            <a:endParaRPr lang="da-DK"/>
          </a:p>
        </p:txBody>
      </p:sp>
      <p:sp>
        <p:nvSpPr>
          <p:cNvPr id="10" name="Titel 9"/>
          <p:cNvSpPr>
            <a:spLocks noGrp="1"/>
          </p:cNvSpPr>
          <p:nvPr>
            <p:ph type="ctrTitle"/>
          </p:nvPr>
        </p:nvSpPr>
        <p:spPr>
          <a:xfrm>
            <a:off x="771000" y="3352800"/>
            <a:ext cx="7992000" cy="2751627"/>
          </a:xfrm>
        </p:spPr>
        <p:txBody>
          <a:bodyPr/>
          <a:lstStyle/>
          <a:p>
            <a:r>
              <a:rPr lang="en-US" sz="5800" dirty="0" smtClean="0"/>
              <a:t>Automated </a:t>
            </a:r>
            <a:br>
              <a:rPr lang="en-US" sz="5800" dirty="0" smtClean="0"/>
            </a:br>
            <a:r>
              <a:rPr lang="en-US" sz="5800" dirty="0" smtClean="0"/>
              <a:t>invoice processing in Oracle E-Business Suite </a:t>
            </a:r>
            <a:r>
              <a:rPr lang="en-US" dirty="0" smtClean="0"/>
              <a:t/>
            </a:r>
            <a:br>
              <a:rPr lang="en-US" dirty="0" smtClean="0"/>
            </a:br>
            <a:endParaRPr lang="da-DK" dirty="0"/>
          </a:p>
        </p:txBody>
      </p:sp>
      <p:pic>
        <p:nvPicPr>
          <p:cNvPr id="27" name="Billede 26" descr="oracle_iw_ebussuite_b.gif"/>
          <p:cNvPicPr>
            <a:picLocks noChangeAspect="1"/>
          </p:cNvPicPr>
          <p:nvPr/>
        </p:nvPicPr>
        <p:blipFill>
          <a:blip r:embed="rId3" cstate="print"/>
          <a:stretch>
            <a:fillRect/>
          </a:stretch>
        </p:blipFill>
        <p:spPr>
          <a:xfrm>
            <a:off x="2057400" y="2895600"/>
            <a:ext cx="900000" cy="552966"/>
          </a:xfrm>
          <a:prstGeom prst="rect">
            <a:avLst/>
          </a:prstGeom>
          <a:solidFill>
            <a:srgbClr val="FFFFFF">
              <a:shade val="85000"/>
            </a:srgbClr>
          </a:solidFill>
          <a:ln w="28575"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60000"/>
            </a:camera>
            <a:lightRig rig="twoPt" dir="t">
              <a:rot lat="0" lon="0" rev="7200000"/>
            </a:lightRig>
          </a:scene3d>
          <a:sp3d contourW="12700">
            <a:bevelT w="25400" h="19050"/>
            <a:contourClr>
              <a:srgbClr val="969696"/>
            </a:contourClr>
          </a:sp3d>
        </p:spPr>
      </p:pic>
      <p:sp>
        <p:nvSpPr>
          <p:cNvPr id="8" name="Subtitle 2"/>
          <p:cNvSpPr txBox="1">
            <a:spLocks/>
          </p:cNvSpPr>
          <p:nvPr/>
        </p:nvSpPr>
        <p:spPr>
          <a:xfrm>
            <a:off x="3322800" y="6017400"/>
            <a:ext cx="5364000" cy="612000"/>
          </a:xfrm>
          <a:prstGeom prst="rect">
            <a:avLst/>
          </a:prstGeom>
        </p:spPr>
        <p:txBody>
          <a:bodyPr vert="horz" lIns="91440" tIns="45720" rIns="91440" bIns="45720" rtlCol="0">
            <a:noAutofit/>
          </a:bodyPr>
          <a:lstStyle/>
          <a:p>
            <a:pPr marL="0" marR="0" lvl="0" indent="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en-US" sz="2500" b="0" u="none" strike="noStrike" kern="1200" cap="none" spc="0" normalizeH="0" noProof="0" dirty="0" smtClean="0">
                <a:ln>
                  <a:noFill/>
                </a:ln>
                <a:solidFill>
                  <a:schemeClr val="accent1"/>
                </a:solidFill>
                <a:effectLst/>
                <a:uLnTx/>
                <a:uFillTx/>
                <a:latin typeface="+mn-lt"/>
                <a:ea typeface="+mn-ea"/>
                <a:cs typeface="+mn-cs"/>
              </a:rPr>
              <a:t>January 13, 2011 </a:t>
            </a:r>
            <a:endParaRPr kumimoji="0" lang="en-US" sz="2500" b="0" u="none" strike="noStrike" kern="1200" cap="none" spc="0" normalizeH="0" baseline="0" noProof="0" dirty="0">
              <a:ln>
                <a:noFill/>
              </a:ln>
              <a:solidFill>
                <a:schemeClr val="accent1"/>
              </a:solidFill>
              <a:effectLst/>
              <a:uLnTx/>
              <a:uFillTx/>
              <a:latin typeface="+mn-lt"/>
              <a:ea typeface="+mn-ea"/>
              <a:cs typeface="+mn-cs"/>
            </a:endParaRPr>
          </a:p>
        </p:txBody>
      </p:sp>
      <p:pic>
        <p:nvPicPr>
          <p:cNvPr id="9" name="Billede 11" descr="PROCESSIT_medium.png"/>
          <p:cNvPicPr>
            <a:picLocks noChangeAspect="1"/>
          </p:cNvPicPr>
          <p:nvPr/>
        </p:nvPicPr>
        <p:blipFill>
          <a:blip r:embed="rId4" cstate="print"/>
          <a:stretch>
            <a:fillRect/>
          </a:stretch>
        </p:blipFill>
        <p:spPr>
          <a:xfrm>
            <a:off x="990600" y="1524000"/>
            <a:ext cx="1371600" cy="191832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2"/>
          <p:cNvSpPr>
            <a:spLocks noGrp="1"/>
          </p:cNvSpPr>
          <p:nvPr>
            <p:ph type="title"/>
          </p:nvPr>
        </p:nvSpPr>
        <p:spPr/>
        <p:txBody>
          <a:bodyPr/>
          <a:lstStyle/>
          <a:p>
            <a:r>
              <a:rPr lang="en-US" dirty="0" err="1" smtClean="0"/>
              <a:t>ReadSoft</a:t>
            </a:r>
            <a:r>
              <a:rPr lang="en-US" dirty="0" smtClean="0"/>
              <a:t> </a:t>
            </a:r>
            <a:r>
              <a:rPr lang="en-US" dirty="0" smtClean="0"/>
              <a:t>PROCESSIT </a:t>
            </a:r>
            <a:r>
              <a:rPr lang="en-US" dirty="0" smtClean="0"/>
              <a:t>Architecture</a:t>
            </a:r>
            <a:br>
              <a:rPr lang="en-US" dirty="0" smtClean="0"/>
            </a:br>
            <a:r>
              <a:rPr lang="en-US" sz="2000" i="1" dirty="0" smtClean="0"/>
              <a:t>High level workflow description</a:t>
            </a:r>
          </a:p>
        </p:txBody>
      </p:sp>
      <p:sp>
        <p:nvSpPr>
          <p:cNvPr id="4"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pic>
        <p:nvPicPr>
          <p:cNvPr id="7" name="Billede 11" descr="PROCESSIT_medium.png"/>
          <p:cNvPicPr>
            <a:picLocks noChangeAspect="1"/>
          </p:cNvPicPr>
          <p:nvPr/>
        </p:nvPicPr>
        <p:blipFill>
          <a:blip r:embed="rId3" cstate="print"/>
          <a:stretch>
            <a:fillRect/>
          </a:stretch>
        </p:blipFill>
        <p:spPr>
          <a:xfrm>
            <a:off x="7924800" y="533400"/>
            <a:ext cx="914400" cy="1278881"/>
          </a:xfrm>
          <a:prstGeom prst="rect">
            <a:avLst/>
          </a:prstGeom>
        </p:spPr>
      </p:pic>
      <p:pic>
        <p:nvPicPr>
          <p:cNvPr id="8" name="Picture 1"/>
          <p:cNvPicPr>
            <a:picLocks noChangeAspect="1" noChangeArrowheads="1"/>
          </p:cNvPicPr>
          <p:nvPr/>
        </p:nvPicPr>
        <p:blipFill>
          <a:blip r:embed="rId4" cstate="print"/>
          <a:srcRect/>
          <a:stretch>
            <a:fillRect/>
          </a:stretch>
        </p:blipFill>
        <p:spPr bwMode="auto">
          <a:xfrm>
            <a:off x="381000" y="1752600"/>
            <a:ext cx="8450485" cy="4057650"/>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Upgrading to EBS R12.1</a:t>
            </a:r>
            <a:endParaRPr lang="sv-SE" dirty="0"/>
          </a:p>
        </p:txBody>
      </p:sp>
      <p:sp>
        <p:nvSpPr>
          <p:cNvPr id="5" name="Content Placeholder 4"/>
          <p:cNvSpPr>
            <a:spLocks noGrp="1"/>
          </p:cNvSpPr>
          <p:nvPr>
            <p:ph idx="1"/>
          </p:nvPr>
        </p:nvSpPr>
        <p:spPr/>
        <p:txBody>
          <a:bodyPr/>
          <a:lstStyle/>
          <a:p>
            <a:r>
              <a:rPr lang="en-US" altLang="sv-SE" dirty="0" smtClean="0"/>
              <a:t>Many organizations took a “wait and see” approach to R12</a:t>
            </a:r>
          </a:p>
          <a:p>
            <a:r>
              <a:rPr lang="en-US" altLang="sv-SE" dirty="0" smtClean="0"/>
              <a:t>Need to consider customizations in R11.x</a:t>
            </a:r>
          </a:p>
          <a:p>
            <a:r>
              <a:rPr lang="en-US" altLang="sv-SE" dirty="0" smtClean="0"/>
              <a:t>EBS </a:t>
            </a:r>
            <a:r>
              <a:rPr lang="en-US" altLang="sv-SE" dirty="0" smtClean="0"/>
              <a:t>R12 is the </a:t>
            </a:r>
            <a:r>
              <a:rPr lang="en-US" altLang="sv-SE" dirty="0" smtClean="0"/>
              <a:t>bridge to Fusion </a:t>
            </a:r>
            <a:r>
              <a:rPr lang="en-US" altLang="sv-SE" dirty="0" smtClean="0"/>
              <a:t>Applications</a:t>
            </a:r>
            <a:endParaRPr lang="en-US" altLang="sv-SE" dirty="0" smtClean="0"/>
          </a:p>
          <a:p>
            <a:r>
              <a:rPr lang="en-US" altLang="sv-SE" dirty="0" smtClean="0"/>
              <a:t>If you are considering or in process of R12.1 upgrade, be sure any vendor applications are validated through Oracle.</a:t>
            </a:r>
            <a:endParaRPr lang="en-GB" altLang="sv-SE" dirty="0" smtClean="0"/>
          </a:p>
          <a:p>
            <a:pPr>
              <a:buNone/>
            </a:pPr>
            <a:endParaRPr lang="sv-SE" dirty="0"/>
          </a:p>
        </p:txBody>
      </p:sp>
      <p:sp>
        <p:nvSpPr>
          <p:cNvPr id="9" name="Text Placeholder 8"/>
          <p:cNvSpPr>
            <a:spLocks noGrp="1"/>
          </p:cNvSpPr>
          <p:nvPr>
            <p:ph type="body" sz="quarter" idx="11"/>
          </p:nvPr>
        </p:nvSpPr>
        <p:spPr/>
        <p:txBody>
          <a:bodyPr/>
          <a:lstStyle/>
          <a:p>
            <a:pPr lvl="0"/>
            <a:r>
              <a:rPr lang="sv-SE" dirty="0" smtClean="0"/>
              <a:t>AUTOMATING ACCOUNTS PAYABLE</a:t>
            </a:r>
          </a:p>
          <a:p>
            <a:endParaRPr lang="sv-SE" dirty="0"/>
          </a:p>
        </p:txBody>
      </p:sp>
      <p:pic>
        <p:nvPicPr>
          <p:cNvPr id="6" name="Picture 5"/>
          <p:cNvPicPr/>
          <p:nvPr/>
        </p:nvPicPr>
        <p:blipFill>
          <a:blip r:embed="rId3" cstate="print"/>
          <a:srcRect/>
          <a:stretch>
            <a:fillRect/>
          </a:stretch>
        </p:blipFill>
        <p:spPr bwMode="auto">
          <a:xfrm>
            <a:off x="6553203" y="4191000"/>
            <a:ext cx="2390775" cy="1885950"/>
          </a:xfrm>
          <a:prstGeom prst="rect">
            <a:avLst/>
          </a:prstGeom>
          <a:solidFill>
            <a:srgbClr val="FFFFFF"/>
          </a:solid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
            </a:r>
            <a:br>
              <a:rPr lang="en-US" smtClean="0"/>
            </a:br>
            <a:endParaRPr lang="en-US" sz="2400" smtClean="0"/>
          </a:p>
        </p:txBody>
      </p:sp>
      <p:sp>
        <p:nvSpPr>
          <p:cNvPr id="7171" name="Rectangle 3"/>
          <p:cNvSpPr>
            <a:spLocks noGrp="1" noChangeArrowheads="1"/>
          </p:cNvSpPr>
          <p:nvPr>
            <p:ph type="body" idx="1"/>
          </p:nvPr>
        </p:nvSpPr>
        <p:spPr>
          <a:xfrm>
            <a:off x="533400" y="1674813"/>
            <a:ext cx="8089900" cy="4802187"/>
          </a:xfrm>
        </p:spPr>
        <p:txBody>
          <a:bodyPr/>
          <a:lstStyle/>
          <a:p>
            <a:r>
              <a:rPr lang="sv-SE" dirty="0" smtClean="0"/>
              <a:t>Thoroughly tested and approved</a:t>
            </a:r>
          </a:p>
          <a:p>
            <a:r>
              <a:rPr lang="sv-SE" dirty="0" smtClean="0"/>
              <a:t>Operates in your familiar Oracle environment</a:t>
            </a:r>
          </a:p>
          <a:p>
            <a:r>
              <a:rPr lang="sv-SE" dirty="0" smtClean="0"/>
              <a:t>Security and Support is guaranteed by Oracle</a:t>
            </a:r>
          </a:p>
          <a:p>
            <a:r>
              <a:rPr lang="sv-SE" dirty="0" smtClean="0"/>
              <a:t>Supports Oracle version upgrades</a:t>
            </a:r>
          </a:p>
          <a:p>
            <a:endParaRPr lang="en-GB" dirty="0" smtClean="0"/>
          </a:p>
          <a:p>
            <a:endParaRPr lang="en-GB" dirty="0" smtClean="0"/>
          </a:p>
          <a:p>
            <a:endParaRPr lang="en-GB" dirty="0" smtClean="0"/>
          </a:p>
          <a:p>
            <a:endParaRPr lang="en-GB" dirty="0" smtClean="0"/>
          </a:p>
          <a:p>
            <a:endParaRPr lang="en-US" dirty="0" smtClean="0"/>
          </a:p>
        </p:txBody>
      </p:sp>
      <p:pic>
        <p:nvPicPr>
          <p:cNvPr id="7172" name="Picture 4" descr="p2p2"/>
          <p:cNvPicPr>
            <a:picLocks noChangeAspect="1" noChangeArrowheads="1"/>
          </p:cNvPicPr>
          <p:nvPr/>
        </p:nvPicPr>
        <p:blipFill>
          <a:blip r:embed="rId3" cstate="print"/>
          <a:srcRect/>
          <a:stretch>
            <a:fillRect/>
          </a:stretch>
        </p:blipFill>
        <p:spPr bwMode="auto">
          <a:xfrm>
            <a:off x="2357438" y="4791075"/>
            <a:ext cx="5865812" cy="1449388"/>
          </a:xfrm>
          <a:prstGeom prst="rect">
            <a:avLst/>
          </a:prstGeom>
          <a:noFill/>
          <a:ln w="9525">
            <a:noFill/>
            <a:miter lim="800000"/>
            <a:headEnd/>
            <a:tailEnd/>
          </a:ln>
        </p:spPr>
      </p:pic>
      <p:sp>
        <p:nvSpPr>
          <p:cNvPr id="7174" name="Rectangle 7"/>
          <p:cNvSpPr>
            <a:spLocks noChangeArrowheads="1"/>
          </p:cNvSpPr>
          <p:nvPr/>
        </p:nvSpPr>
        <p:spPr bwMode="auto">
          <a:xfrm>
            <a:off x="539750" y="457200"/>
            <a:ext cx="8096250" cy="1143000"/>
          </a:xfrm>
          <a:prstGeom prst="rect">
            <a:avLst/>
          </a:prstGeom>
          <a:noFill/>
          <a:ln w="9525">
            <a:noFill/>
            <a:miter lim="800000"/>
            <a:headEnd/>
            <a:tailEnd/>
          </a:ln>
        </p:spPr>
        <p:txBody>
          <a:bodyPr lIns="92075" tIns="46038" rIns="92075" bIns="46038" anchor="ctr"/>
          <a:lstStyle/>
          <a:p>
            <a:pPr defTabSz="762000">
              <a:spcBef>
                <a:spcPct val="0"/>
              </a:spcBef>
              <a:buClrTx/>
              <a:buSzTx/>
              <a:buFontTx/>
              <a:buNone/>
            </a:pPr>
            <a:r>
              <a:rPr lang="en-US" sz="3600" dirty="0">
                <a:solidFill>
                  <a:srgbClr val="0047BC"/>
                </a:solidFill>
              </a:rPr>
              <a:t>ReadSoft AP automation solution </a:t>
            </a:r>
            <a:br>
              <a:rPr lang="en-US" sz="3600" dirty="0">
                <a:solidFill>
                  <a:srgbClr val="0047BC"/>
                </a:solidFill>
              </a:rPr>
            </a:br>
            <a:r>
              <a:rPr lang="en-GB" dirty="0">
                <a:solidFill>
                  <a:srgbClr val="0047BC"/>
                </a:solidFill>
              </a:rPr>
              <a:t>- </a:t>
            </a:r>
            <a:r>
              <a:rPr lang="en-GB" dirty="0" smtClean="0">
                <a:solidFill>
                  <a:srgbClr val="0047BC"/>
                </a:solidFill>
              </a:rPr>
              <a:t>Validation </a:t>
            </a:r>
            <a:r>
              <a:rPr lang="en-GB" dirty="0">
                <a:solidFill>
                  <a:srgbClr val="0047BC"/>
                </a:solidFill>
              </a:rPr>
              <a:t>by Oracle </a:t>
            </a:r>
          </a:p>
        </p:txBody>
      </p:sp>
      <p:sp>
        <p:nvSpPr>
          <p:cNvPr id="7"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sp>
        <p:nvSpPr>
          <p:cNvPr id="9" name="Rectangle 8"/>
          <p:cNvSpPr/>
          <p:nvPr/>
        </p:nvSpPr>
        <p:spPr>
          <a:xfrm>
            <a:off x="6248400" y="4800600"/>
            <a:ext cx="1417674" cy="388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eadSoft_medium.gif"/>
          <p:cNvPicPr>
            <a:picLocks noChangeAspect="1"/>
          </p:cNvPicPr>
          <p:nvPr/>
        </p:nvPicPr>
        <p:blipFill>
          <a:blip r:embed="rId4" cstate="print"/>
          <a:stretch>
            <a:fillRect/>
          </a:stretch>
        </p:blipFill>
        <p:spPr>
          <a:xfrm>
            <a:off x="6324600" y="4910472"/>
            <a:ext cx="1447800" cy="242177"/>
          </a:xfrm>
          <a:prstGeom prst="rect">
            <a:avLst/>
          </a:prstGeom>
        </p:spPr>
      </p:pic>
    </p:spTree>
  </p:cSld>
  <p:clrMapOvr>
    <a:masterClrMapping/>
  </p:clrMapOvr>
  <p:transition advTm="10203"/>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AutoShape 2"/>
          <p:cNvSpPr>
            <a:spLocks noChangeArrowheads="1"/>
          </p:cNvSpPr>
          <p:nvPr/>
        </p:nvSpPr>
        <p:spPr bwMode="auto">
          <a:xfrm rot="16200000" flipV="1">
            <a:off x="599282" y="3275807"/>
            <a:ext cx="4191000" cy="550863"/>
          </a:xfrm>
          <a:prstGeom prst="triangle">
            <a:avLst>
              <a:gd name="adj" fmla="val 50000"/>
            </a:avLst>
          </a:prstGeom>
          <a:gradFill rotWithShape="1">
            <a:gsLst>
              <a:gs pos="0">
                <a:schemeClr val="accent2"/>
              </a:gs>
              <a:gs pos="100000">
                <a:schemeClr val="accent2">
                  <a:gamma/>
                  <a:tint val="0"/>
                  <a:invGamma/>
                </a:schemeClr>
              </a:gs>
            </a:gsLst>
            <a:lin ang="5400000" scaled="1"/>
          </a:gradFill>
          <a:ln w="9525" algn="ctr">
            <a:noFill/>
            <a:miter lim="800000"/>
            <a:headEnd/>
            <a:tailEnd/>
          </a:ln>
          <a:effectLst/>
        </p:spPr>
        <p:txBody>
          <a:bodyPr wrap="none" lIns="0" tIns="0" rIns="0" bIns="0" anchor="ctr"/>
          <a:lstStyle/>
          <a:p>
            <a:pPr>
              <a:defRPr/>
            </a:pPr>
            <a:endParaRPr lang="en-GB"/>
          </a:p>
        </p:txBody>
      </p:sp>
      <p:sp>
        <p:nvSpPr>
          <p:cNvPr id="10243" name="Rectangle 3"/>
          <p:cNvSpPr>
            <a:spLocks noGrp="1" noChangeArrowheads="1"/>
          </p:cNvSpPr>
          <p:nvPr>
            <p:ph type="title"/>
          </p:nvPr>
        </p:nvSpPr>
        <p:spPr/>
        <p:txBody>
          <a:bodyPr/>
          <a:lstStyle/>
          <a:p>
            <a:r>
              <a:rPr lang="en-GB" smtClean="0"/>
              <a:t>Oracle integration</a:t>
            </a:r>
            <a:endParaRPr lang="en-US" smtClean="0">
              <a:solidFill>
                <a:srgbClr val="FF3300"/>
              </a:solidFill>
            </a:endParaRPr>
          </a:p>
        </p:txBody>
      </p:sp>
      <p:sp>
        <p:nvSpPr>
          <p:cNvPr id="10245" name="Rectangle 5"/>
          <p:cNvSpPr>
            <a:spLocks noChangeArrowheads="1"/>
          </p:cNvSpPr>
          <p:nvPr/>
        </p:nvSpPr>
        <p:spPr bwMode="auto">
          <a:xfrm>
            <a:off x="201616" y="1708150"/>
            <a:ext cx="2160587" cy="866775"/>
          </a:xfrm>
          <a:prstGeom prst="rect">
            <a:avLst/>
          </a:prstGeom>
          <a:noFill/>
          <a:ln w="9525">
            <a:solidFill>
              <a:schemeClr val="tx1"/>
            </a:solidFill>
            <a:miter lim="800000"/>
            <a:headEnd type="none" w="sm" len="sm"/>
            <a:tailEnd type="none" w="sm" len="sm"/>
          </a:ln>
        </p:spPr>
        <p:txBody>
          <a:bodyPr wrap="none" anchor="ctr"/>
          <a:lstStyle/>
          <a:p>
            <a:pPr algn="ctr" defTabSz="228600" eaLnBrk="1" hangingPunct="1">
              <a:buClr>
                <a:srgbClr val="FF0000"/>
              </a:buClr>
              <a:buSzTx/>
              <a:buFont typeface="Arial" pitchFamily="34" charset="0"/>
              <a:buNone/>
            </a:pPr>
            <a:r>
              <a:rPr lang="en-US" sz="1400" b="1">
                <a:latin typeface="Arial" pitchFamily="34" charset="0"/>
              </a:rPr>
              <a:t>Oracle Integration</a:t>
            </a:r>
          </a:p>
        </p:txBody>
      </p:sp>
      <p:sp>
        <p:nvSpPr>
          <p:cNvPr id="582662" name="Rectangle 6"/>
          <p:cNvSpPr>
            <a:spLocks noChangeArrowheads="1"/>
          </p:cNvSpPr>
          <p:nvPr/>
        </p:nvSpPr>
        <p:spPr bwMode="auto">
          <a:xfrm>
            <a:off x="201613" y="1196981"/>
            <a:ext cx="2144712" cy="434975"/>
          </a:xfrm>
          <a:prstGeom prst="rect">
            <a:avLst/>
          </a:prstGeom>
          <a:solidFill>
            <a:srgbClr val="667263"/>
          </a:solidFill>
          <a:ln w="9525" cap="rnd">
            <a:solidFill>
              <a:schemeClr val="bg2"/>
            </a:solidFill>
            <a:miter lim="800000"/>
            <a:headEnd type="none" w="sm" len="sm"/>
            <a:tailEnd type="none" w="sm" len="sm"/>
          </a:ln>
          <a:effectLst/>
        </p:spPr>
        <p:txBody>
          <a:bodyPr wrap="none" anchor="ctr"/>
          <a:lstStyle/>
          <a:p>
            <a:pPr algn="ctr">
              <a:spcBef>
                <a:spcPct val="50000"/>
              </a:spcBef>
              <a:buClrTx/>
              <a:buSzTx/>
              <a:buFontTx/>
              <a:buNone/>
              <a:defRPr/>
            </a:pPr>
            <a:r>
              <a:rPr lang="en-US" sz="1400" b="1">
                <a:solidFill>
                  <a:schemeClr val="bg1"/>
                </a:solidFill>
                <a:effectLst>
                  <a:outerShdw blurRad="38100" dist="38100" dir="2700000" algn="tl">
                    <a:srgbClr val="000000"/>
                  </a:outerShdw>
                </a:effectLst>
                <a:latin typeface="Arial" pitchFamily="34" charset="0"/>
              </a:rPr>
              <a:t>Business</a:t>
            </a:r>
            <a:r>
              <a:rPr lang="en-US" sz="1400" b="1">
                <a:effectLst>
                  <a:outerShdw blurRad="38100" dist="38100" dir="2700000" algn="tl">
                    <a:srgbClr val="FFFFFF"/>
                  </a:outerShdw>
                </a:effectLst>
                <a:latin typeface="Arial" pitchFamily="34" charset="0"/>
              </a:rPr>
              <a:t> </a:t>
            </a:r>
            <a:r>
              <a:rPr lang="en-US" sz="1400" b="1">
                <a:solidFill>
                  <a:schemeClr val="bg1"/>
                </a:solidFill>
                <a:effectLst>
                  <a:outerShdw blurRad="38100" dist="38100" dir="2700000" algn="tl">
                    <a:srgbClr val="000000"/>
                  </a:outerShdw>
                </a:effectLst>
                <a:latin typeface="Arial" pitchFamily="34" charset="0"/>
              </a:rPr>
              <a:t>Needs</a:t>
            </a:r>
          </a:p>
        </p:txBody>
      </p:sp>
      <p:sp>
        <p:nvSpPr>
          <p:cNvPr id="582663" name="Rectangle 7"/>
          <p:cNvSpPr>
            <a:spLocks noChangeArrowheads="1"/>
          </p:cNvSpPr>
          <p:nvPr/>
        </p:nvSpPr>
        <p:spPr bwMode="auto">
          <a:xfrm>
            <a:off x="2916238" y="1196981"/>
            <a:ext cx="6127750" cy="434975"/>
          </a:xfrm>
          <a:prstGeom prst="rect">
            <a:avLst/>
          </a:prstGeom>
          <a:solidFill>
            <a:srgbClr val="667263"/>
          </a:solidFill>
          <a:ln w="9525" cap="rnd" algn="ctr">
            <a:solidFill>
              <a:schemeClr val="bg2"/>
            </a:solidFill>
            <a:miter lim="800000"/>
            <a:headEnd type="none" w="sm" len="sm"/>
            <a:tailEnd type="none" w="sm" len="sm"/>
          </a:ln>
          <a:effectLst/>
        </p:spPr>
        <p:txBody>
          <a:bodyPr wrap="none" anchor="ctr"/>
          <a:lstStyle/>
          <a:p>
            <a:pPr algn="ctr">
              <a:spcBef>
                <a:spcPct val="50000"/>
              </a:spcBef>
              <a:buClrTx/>
              <a:buSzTx/>
              <a:buFontTx/>
              <a:buNone/>
              <a:defRPr/>
            </a:pPr>
            <a:r>
              <a:rPr lang="en-US" sz="1400" b="1">
                <a:solidFill>
                  <a:schemeClr val="bg1"/>
                </a:solidFill>
                <a:effectLst>
                  <a:outerShdw blurRad="38100" dist="38100" dir="2700000" algn="tl">
                    <a:srgbClr val="000000"/>
                  </a:outerShdw>
                </a:effectLst>
                <a:latin typeface="Arial" pitchFamily="34" charset="0"/>
              </a:rPr>
              <a:t>ReadSoft Solution</a:t>
            </a:r>
          </a:p>
        </p:txBody>
      </p:sp>
      <p:grpSp>
        <p:nvGrpSpPr>
          <p:cNvPr id="2" name="Group 8"/>
          <p:cNvGrpSpPr>
            <a:grpSpLocks/>
          </p:cNvGrpSpPr>
          <p:nvPr/>
        </p:nvGrpSpPr>
        <p:grpSpPr bwMode="auto">
          <a:xfrm>
            <a:off x="2513013" y="2001839"/>
            <a:ext cx="212725" cy="212725"/>
            <a:chOff x="2332" y="2013"/>
            <a:chExt cx="134" cy="134"/>
          </a:xfrm>
        </p:grpSpPr>
        <p:sp>
          <p:nvSpPr>
            <p:cNvPr id="10251" name="Oval 9"/>
            <p:cNvSpPr>
              <a:spLocks noChangeArrowheads="1"/>
            </p:cNvSpPr>
            <p:nvPr/>
          </p:nvSpPr>
          <p:spPr bwMode="auto">
            <a:xfrm>
              <a:off x="2332" y="2013"/>
              <a:ext cx="134" cy="134"/>
            </a:xfrm>
            <a:prstGeom prst="ellipse">
              <a:avLst/>
            </a:prstGeom>
            <a:noFill/>
            <a:ln w="19050">
              <a:solidFill>
                <a:srgbClr val="7F7F7F"/>
              </a:solidFill>
              <a:round/>
              <a:headEnd/>
              <a:tailEnd/>
            </a:ln>
          </p:spPr>
          <p:txBody>
            <a:bodyPr wrap="none" anchor="ctr"/>
            <a:lstStyle/>
            <a:p>
              <a:endParaRPr lang="en-US"/>
            </a:p>
          </p:txBody>
        </p:sp>
        <p:sp>
          <p:nvSpPr>
            <p:cNvPr id="10252" name="AutoShape 10"/>
            <p:cNvSpPr>
              <a:spLocks noChangeArrowheads="1"/>
            </p:cNvSpPr>
            <p:nvPr/>
          </p:nvSpPr>
          <p:spPr bwMode="auto">
            <a:xfrm rot="5400000">
              <a:off x="2368" y="2034"/>
              <a:ext cx="86" cy="87"/>
            </a:xfrm>
            <a:prstGeom prst="triangle">
              <a:avLst>
                <a:gd name="adj" fmla="val 50458"/>
              </a:avLst>
            </a:prstGeom>
            <a:solidFill>
              <a:srgbClr val="7F7F7F"/>
            </a:solidFill>
            <a:ln w="19050">
              <a:noFill/>
              <a:miter lim="800000"/>
              <a:headEnd/>
              <a:tailEnd/>
            </a:ln>
          </p:spPr>
          <p:txBody>
            <a:bodyPr rot="10800000" vert="eaVert" wrap="none" anchor="ctr"/>
            <a:lstStyle/>
            <a:p>
              <a:pPr algn="ctr">
                <a:spcBef>
                  <a:spcPct val="0"/>
                </a:spcBef>
                <a:buClrTx/>
                <a:buSzTx/>
                <a:buFontTx/>
                <a:buNone/>
              </a:pPr>
              <a:endParaRPr lang="en-US" sz="2400">
                <a:solidFill>
                  <a:schemeClr val="bg2"/>
                </a:solidFill>
                <a:latin typeface="Times" pitchFamily="18" charset="0"/>
              </a:endParaRPr>
            </a:p>
          </p:txBody>
        </p:sp>
      </p:grpSp>
      <p:sp>
        <p:nvSpPr>
          <p:cNvPr id="582667" name="Rectangle 11"/>
          <p:cNvSpPr>
            <a:spLocks noChangeArrowheads="1"/>
          </p:cNvSpPr>
          <p:nvPr/>
        </p:nvSpPr>
        <p:spPr bwMode="auto">
          <a:xfrm>
            <a:off x="3049591" y="4038600"/>
            <a:ext cx="5824537" cy="711200"/>
          </a:xfrm>
          <a:prstGeom prst="rect">
            <a:avLst/>
          </a:prstGeom>
          <a:noFill/>
          <a:ln w="9525">
            <a:noFill/>
            <a:miter lim="800000"/>
            <a:headEnd type="none" w="sm" len="sm"/>
            <a:tailEnd type="none" w="sm" len="sm"/>
          </a:ln>
        </p:spPr>
        <p:txBody>
          <a:bodyPr anchor="ctr"/>
          <a:lstStyle/>
          <a:p>
            <a:pPr marL="914400" lvl="4" defTabSz="228600" eaLnBrk="1" hangingPunct="1">
              <a:spcBef>
                <a:spcPct val="30000"/>
              </a:spcBef>
              <a:buClr>
                <a:schemeClr val="accent1"/>
              </a:buClr>
              <a:buSzTx/>
              <a:buFont typeface="Arial" pitchFamily="34" charset="0"/>
              <a:buChar char="•"/>
            </a:pPr>
            <a:endParaRPr lang="en-US" sz="1600" dirty="0">
              <a:latin typeface="Arial" pitchFamily="34" charset="0"/>
            </a:endParaRPr>
          </a:p>
          <a:p>
            <a:pPr marL="119063" indent="-119063" defTabSz="228600" eaLnBrk="1" hangingPunct="1">
              <a:spcBef>
                <a:spcPct val="30000"/>
              </a:spcBef>
              <a:buClr>
                <a:schemeClr val="accent1"/>
              </a:buClr>
              <a:buSzTx/>
              <a:buFont typeface="Arial" pitchFamily="34" charset="0"/>
              <a:buNone/>
            </a:pPr>
            <a:r>
              <a:rPr lang="en-GB" sz="1600" b="1" dirty="0">
                <a:latin typeface="Arial" pitchFamily="34" charset="0"/>
              </a:rPr>
              <a:t>More accurate information, using existing Oracle set-up:</a:t>
            </a:r>
          </a:p>
          <a:p>
            <a:pPr marL="119063" indent="-119063" defTabSz="228600" eaLnBrk="1" hangingPunct="1">
              <a:spcBef>
                <a:spcPct val="30000"/>
              </a:spcBef>
              <a:buClr>
                <a:schemeClr val="accent1"/>
              </a:buClr>
              <a:buSzTx/>
              <a:buFont typeface="Arial" pitchFamily="34" charset="0"/>
              <a:buNone/>
            </a:pPr>
            <a:endParaRPr lang="en-US" sz="1600" b="1" dirty="0">
              <a:latin typeface="Arial" pitchFamily="34" charset="0"/>
            </a:endParaRPr>
          </a:p>
          <a:p>
            <a:pPr marL="119063" indent="-119063" defTabSz="228600" eaLnBrk="1" hangingPunct="1">
              <a:spcBef>
                <a:spcPct val="30000"/>
              </a:spcBef>
              <a:buClr>
                <a:schemeClr val="accent1"/>
              </a:buClr>
              <a:buSzTx/>
              <a:buFont typeface="Arial" pitchFamily="34" charset="0"/>
              <a:buChar char="•"/>
            </a:pPr>
            <a:r>
              <a:rPr lang="en-GB" sz="1600" b="1" dirty="0">
                <a:latin typeface="Arial" pitchFamily="34" charset="0"/>
              </a:rPr>
              <a:t>Automatically assigns </a:t>
            </a:r>
            <a:r>
              <a:rPr lang="en-GB" sz="1600" b="1" dirty="0" smtClean="0">
                <a:latin typeface="Arial" pitchFamily="34" charset="0"/>
              </a:rPr>
              <a:t>organization </a:t>
            </a:r>
            <a:r>
              <a:rPr lang="en-GB" sz="1600" b="1" dirty="0">
                <a:latin typeface="Arial" pitchFamily="34" charset="0"/>
              </a:rPr>
              <a:t>code</a:t>
            </a:r>
          </a:p>
          <a:p>
            <a:pPr marL="119063" indent="-119063" defTabSz="228600" eaLnBrk="1" hangingPunct="1">
              <a:spcBef>
                <a:spcPct val="30000"/>
              </a:spcBef>
              <a:buClr>
                <a:schemeClr val="accent1"/>
              </a:buClr>
              <a:buSzTx/>
              <a:buFont typeface="Arial" pitchFamily="34" charset="0"/>
              <a:buChar char="•"/>
            </a:pPr>
            <a:r>
              <a:rPr lang="en-GB" sz="1600" b="1" dirty="0">
                <a:latin typeface="Arial" pitchFamily="34" charset="0"/>
              </a:rPr>
              <a:t>Automatically assigns supplier/site</a:t>
            </a:r>
            <a:endParaRPr lang="en-US" sz="1600" b="1" dirty="0">
              <a:latin typeface="Arial" pitchFamily="34" charset="0"/>
            </a:endParaRPr>
          </a:p>
          <a:p>
            <a:pPr marL="119063" indent="-119063" defTabSz="228600" eaLnBrk="1" hangingPunct="1">
              <a:spcBef>
                <a:spcPct val="30000"/>
              </a:spcBef>
              <a:buClr>
                <a:schemeClr val="accent1"/>
              </a:buClr>
              <a:buSzTx/>
              <a:buFont typeface="Arial" pitchFamily="34" charset="0"/>
              <a:buChar char="•"/>
            </a:pPr>
            <a:r>
              <a:rPr lang="en-US" sz="1600" b="1" dirty="0">
                <a:latin typeface="Arial" pitchFamily="34" charset="0"/>
              </a:rPr>
              <a:t>Prevents duplicate invoices</a:t>
            </a:r>
          </a:p>
          <a:p>
            <a:pPr marL="119063" indent="-119063" defTabSz="228600" eaLnBrk="1" hangingPunct="1">
              <a:spcBef>
                <a:spcPct val="30000"/>
              </a:spcBef>
              <a:buClr>
                <a:schemeClr val="accent1"/>
              </a:buClr>
              <a:buSzTx/>
              <a:buFont typeface="Arial" pitchFamily="34" charset="0"/>
              <a:buChar char="•"/>
            </a:pPr>
            <a:r>
              <a:rPr lang="en-GB" sz="1600" b="1" dirty="0">
                <a:latin typeface="Arial" pitchFamily="34" charset="0"/>
              </a:rPr>
              <a:t>Checks for valid PO</a:t>
            </a:r>
          </a:p>
          <a:p>
            <a:pPr marL="119063" indent="-119063" defTabSz="228600" eaLnBrk="1" hangingPunct="1">
              <a:spcBef>
                <a:spcPct val="30000"/>
              </a:spcBef>
              <a:buClr>
                <a:schemeClr val="accent1"/>
              </a:buClr>
              <a:buSzTx/>
              <a:buFont typeface="Arial" pitchFamily="34" charset="0"/>
              <a:buChar char="•"/>
            </a:pPr>
            <a:r>
              <a:rPr lang="en-GB" sz="1600" b="1" dirty="0">
                <a:latin typeface="Arial" pitchFamily="34" charset="0"/>
              </a:rPr>
              <a:t>Uses existing COA, code combination, Hierarchies etc.</a:t>
            </a:r>
          </a:p>
          <a:p>
            <a:pPr marL="119063" indent="-119063" defTabSz="228600" eaLnBrk="1" hangingPunct="1">
              <a:spcBef>
                <a:spcPct val="30000"/>
              </a:spcBef>
              <a:buClr>
                <a:schemeClr val="accent1"/>
              </a:buClr>
              <a:buSzTx/>
              <a:buFont typeface="Arial" pitchFamily="34" charset="0"/>
              <a:buChar char="•"/>
            </a:pPr>
            <a:r>
              <a:rPr lang="en-GB" sz="1600" b="1" dirty="0">
                <a:latin typeface="Arial" pitchFamily="34" charset="0"/>
              </a:rPr>
              <a:t>Uses Oracle standard workflow engine</a:t>
            </a:r>
          </a:p>
          <a:p>
            <a:pPr marL="119063" indent="-119063" defTabSz="228600" eaLnBrk="1" hangingPunct="1">
              <a:spcBef>
                <a:spcPct val="30000"/>
              </a:spcBef>
              <a:buClr>
                <a:schemeClr val="accent1"/>
              </a:buClr>
              <a:buSzTx/>
              <a:buFont typeface="Arial" pitchFamily="34" charset="0"/>
              <a:buChar char="•"/>
            </a:pPr>
            <a:r>
              <a:rPr lang="en-GB" sz="1600" b="1" dirty="0">
                <a:latin typeface="Arial" pitchFamily="34" charset="0"/>
              </a:rPr>
              <a:t>Uses standard Oracle validation rules &amp; hold codes</a:t>
            </a:r>
          </a:p>
          <a:p>
            <a:pPr marL="119063" indent="-119063" defTabSz="228600" eaLnBrk="1" hangingPunct="1">
              <a:spcBef>
                <a:spcPct val="30000"/>
              </a:spcBef>
              <a:buClr>
                <a:schemeClr val="accent1"/>
              </a:buClr>
              <a:buSzTx/>
              <a:buFont typeface="Arial" pitchFamily="34" charset="0"/>
              <a:buChar char="•"/>
            </a:pPr>
            <a:endParaRPr lang="en-GB" sz="1600" b="1" dirty="0">
              <a:latin typeface="Arial" pitchFamily="34" charset="0"/>
            </a:endParaRPr>
          </a:p>
        </p:txBody>
      </p:sp>
      <p:sp>
        <p:nvSpPr>
          <p:cNvPr id="10250" name="Rectangle 13"/>
          <p:cNvSpPr>
            <a:spLocks noChangeArrowheads="1"/>
          </p:cNvSpPr>
          <p:nvPr/>
        </p:nvSpPr>
        <p:spPr bwMode="auto">
          <a:xfrm>
            <a:off x="2916240" y="1700213"/>
            <a:ext cx="6145212" cy="863600"/>
          </a:xfrm>
          <a:prstGeom prst="rect">
            <a:avLst/>
          </a:prstGeom>
          <a:noFill/>
          <a:ln w="9525">
            <a:solidFill>
              <a:schemeClr val="tx1"/>
            </a:solidFill>
            <a:miter lim="800000"/>
            <a:headEnd type="none" w="sm" len="sm"/>
            <a:tailEnd type="none" w="sm" len="sm"/>
          </a:ln>
        </p:spPr>
        <p:txBody>
          <a:bodyPr anchor="ctr"/>
          <a:lstStyle/>
          <a:p>
            <a:pPr marL="119063" indent="-119063" defTabSz="228600" eaLnBrk="1" hangingPunct="1">
              <a:spcBef>
                <a:spcPct val="30000"/>
              </a:spcBef>
              <a:buClr>
                <a:schemeClr val="accent1"/>
              </a:buClr>
              <a:buSzTx/>
              <a:buFont typeface="Arial" pitchFamily="34" charset="0"/>
              <a:buChar char="•"/>
            </a:pPr>
            <a:endParaRPr lang="en-US" sz="1200" dirty="0">
              <a:latin typeface="Arial" pitchFamily="34" charset="0"/>
            </a:endParaRPr>
          </a:p>
          <a:p>
            <a:pPr marL="119063" indent="-119063" defTabSz="228600" eaLnBrk="1" hangingPunct="1">
              <a:lnSpc>
                <a:spcPct val="90000"/>
              </a:lnSpc>
              <a:spcBef>
                <a:spcPct val="10000"/>
              </a:spcBef>
              <a:buClr>
                <a:schemeClr val="accent1"/>
              </a:buClr>
              <a:buSzTx/>
              <a:buFont typeface="Arial" pitchFamily="34" charset="0"/>
              <a:buChar char="•"/>
            </a:pPr>
            <a:r>
              <a:rPr lang="en-US" sz="1200" dirty="0">
                <a:latin typeface="Arial" pitchFamily="34" charset="0"/>
              </a:rPr>
              <a:t>Oracle validation for PO, supplier, site, duplicate invoice, contact person etc.</a:t>
            </a:r>
          </a:p>
          <a:p>
            <a:pPr marL="119063" indent="-119063" defTabSz="228600" eaLnBrk="1" hangingPunct="1">
              <a:spcBef>
                <a:spcPct val="30000"/>
              </a:spcBef>
              <a:buClr>
                <a:schemeClr val="accent1"/>
              </a:buClr>
              <a:buSzTx/>
              <a:buFont typeface="Arial" pitchFamily="34" charset="0"/>
              <a:buChar char="•"/>
            </a:pPr>
            <a:r>
              <a:rPr lang="en-US" sz="1200" dirty="0">
                <a:latin typeface="Arial" pitchFamily="34" charset="0"/>
              </a:rPr>
              <a:t>Use of E-Business Suite components such as legal entity, GL code combinations, users, employees, responsibilities, hierarchies, AP/PO options, Oracle standard workflow engine, profile options etc.</a:t>
            </a:r>
            <a:endParaRPr lang="en-GB" sz="1200" dirty="0">
              <a:solidFill>
                <a:srgbClr val="000000"/>
              </a:solidFill>
              <a:latin typeface="Arial" pitchFamily="34" charset="0"/>
              <a:cs typeface="Times New Roman" pitchFamily="18" charset="0"/>
            </a:endParaRPr>
          </a:p>
          <a:p>
            <a:pPr marL="119063" indent="-119063" algn="just" defTabSz="228600">
              <a:spcBef>
                <a:spcPct val="30000"/>
              </a:spcBef>
              <a:buClrTx/>
              <a:buSzTx/>
              <a:buFontTx/>
              <a:buNone/>
            </a:pPr>
            <a:r>
              <a:rPr lang="en-GB" sz="1200" dirty="0">
                <a:solidFill>
                  <a:srgbClr val="000000"/>
                </a:solidFill>
                <a:latin typeface="Arial" pitchFamily="34" charset="0"/>
                <a:cs typeface="Arial" pitchFamily="34" charset="0"/>
              </a:rPr>
              <a:t> </a:t>
            </a:r>
          </a:p>
        </p:txBody>
      </p:sp>
      <p:sp>
        <p:nvSpPr>
          <p:cNvPr id="13"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advTm="1762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AutoShape 2"/>
          <p:cNvSpPr>
            <a:spLocks noChangeArrowheads="1"/>
          </p:cNvSpPr>
          <p:nvPr/>
        </p:nvSpPr>
        <p:spPr bwMode="auto">
          <a:xfrm rot="16200000" flipV="1">
            <a:off x="599282" y="3275807"/>
            <a:ext cx="4191000" cy="550863"/>
          </a:xfrm>
          <a:prstGeom prst="triangle">
            <a:avLst>
              <a:gd name="adj" fmla="val 50000"/>
            </a:avLst>
          </a:prstGeom>
          <a:gradFill rotWithShape="1">
            <a:gsLst>
              <a:gs pos="0">
                <a:schemeClr val="accent2"/>
              </a:gs>
              <a:gs pos="100000">
                <a:schemeClr val="accent2">
                  <a:gamma/>
                  <a:tint val="0"/>
                  <a:invGamma/>
                </a:schemeClr>
              </a:gs>
            </a:gsLst>
            <a:lin ang="5400000" scaled="1"/>
          </a:gradFill>
          <a:ln w="9525" algn="ctr">
            <a:noFill/>
            <a:miter lim="800000"/>
            <a:headEnd/>
            <a:tailEnd/>
          </a:ln>
          <a:effectLst/>
        </p:spPr>
        <p:txBody>
          <a:bodyPr wrap="none" lIns="0" tIns="0" rIns="0" bIns="0" anchor="ctr"/>
          <a:lstStyle/>
          <a:p>
            <a:pPr>
              <a:defRPr/>
            </a:pPr>
            <a:endParaRPr lang="en-GB"/>
          </a:p>
        </p:txBody>
      </p:sp>
      <p:sp>
        <p:nvSpPr>
          <p:cNvPr id="9219" name="Rectangle 3"/>
          <p:cNvSpPr>
            <a:spLocks noGrp="1" noChangeArrowheads="1"/>
          </p:cNvSpPr>
          <p:nvPr>
            <p:ph type="title"/>
          </p:nvPr>
        </p:nvSpPr>
        <p:spPr/>
        <p:txBody>
          <a:bodyPr/>
          <a:lstStyle/>
          <a:p>
            <a:r>
              <a:rPr lang="en-GB" smtClean="0"/>
              <a:t>Single source vendor</a:t>
            </a:r>
            <a:endParaRPr lang="en-US" smtClean="0">
              <a:solidFill>
                <a:srgbClr val="FF3300"/>
              </a:solidFill>
            </a:endParaRPr>
          </a:p>
        </p:txBody>
      </p:sp>
      <p:sp>
        <p:nvSpPr>
          <p:cNvPr id="9221" name="Rectangle 5"/>
          <p:cNvSpPr>
            <a:spLocks noChangeArrowheads="1"/>
          </p:cNvSpPr>
          <p:nvPr/>
        </p:nvSpPr>
        <p:spPr bwMode="auto">
          <a:xfrm>
            <a:off x="201616" y="1708150"/>
            <a:ext cx="2160587" cy="866775"/>
          </a:xfrm>
          <a:prstGeom prst="rect">
            <a:avLst/>
          </a:prstGeom>
          <a:noFill/>
          <a:ln w="9525">
            <a:solidFill>
              <a:schemeClr val="tx1"/>
            </a:solidFill>
            <a:miter lim="800000"/>
            <a:headEnd type="none" w="sm" len="sm"/>
            <a:tailEnd type="none" w="sm" len="sm"/>
          </a:ln>
        </p:spPr>
        <p:txBody>
          <a:bodyPr wrap="none" anchor="ctr"/>
          <a:lstStyle/>
          <a:p>
            <a:pPr algn="ctr" defTabSz="228600" eaLnBrk="1" hangingPunct="1">
              <a:buClr>
                <a:srgbClr val="FF0000"/>
              </a:buClr>
              <a:buSzTx/>
              <a:buFont typeface="Arial" pitchFamily="34" charset="0"/>
              <a:buNone/>
            </a:pPr>
            <a:r>
              <a:rPr lang="en-US" sz="1400" b="1">
                <a:latin typeface="Arial" pitchFamily="34" charset="0"/>
              </a:rPr>
              <a:t>One Stop Shop</a:t>
            </a:r>
          </a:p>
        </p:txBody>
      </p:sp>
      <p:sp>
        <p:nvSpPr>
          <p:cNvPr id="581639" name="Rectangle 7"/>
          <p:cNvSpPr>
            <a:spLocks noChangeArrowheads="1"/>
          </p:cNvSpPr>
          <p:nvPr/>
        </p:nvSpPr>
        <p:spPr bwMode="auto">
          <a:xfrm>
            <a:off x="201613" y="1196981"/>
            <a:ext cx="2144712" cy="434975"/>
          </a:xfrm>
          <a:prstGeom prst="rect">
            <a:avLst/>
          </a:prstGeom>
          <a:solidFill>
            <a:srgbClr val="667263"/>
          </a:solidFill>
          <a:ln w="9525" cap="rnd">
            <a:solidFill>
              <a:schemeClr val="bg2"/>
            </a:solidFill>
            <a:miter lim="800000"/>
            <a:headEnd type="none" w="sm" len="sm"/>
            <a:tailEnd type="none" w="sm" len="sm"/>
          </a:ln>
          <a:effectLst/>
        </p:spPr>
        <p:txBody>
          <a:bodyPr wrap="none" anchor="ctr"/>
          <a:lstStyle/>
          <a:p>
            <a:pPr algn="ctr">
              <a:spcBef>
                <a:spcPct val="50000"/>
              </a:spcBef>
              <a:buClrTx/>
              <a:buSzTx/>
              <a:buFontTx/>
              <a:buNone/>
              <a:defRPr/>
            </a:pPr>
            <a:r>
              <a:rPr lang="en-US" sz="1400" b="1">
                <a:solidFill>
                  <a:schemeClr val="bg1"/>
                </a:solidFill>
                <a:effectLst>
                  <a:outerShdw blurRad="38100" dist="38100" dir="2700000" algn="tl">
                    <a:srgbClr val="000000"/>
                  </a:outerShdw>
                </a:effectLst>
                <a:latin typeface="Arial" pitchFamily="34" charset="0"/>
              </a:rPr>
              <a:t>Business</a:t>
            </a:r>
            <a:r>
              <a:rPr lang="en-US" sz="1400" b="1">
                <a:effectLst>
                  <a:outerShdw blurRad="38100" dist="38100" dir="2700000" algn="tl">
                    <a:srgbClr val="FFFFFF"/>
                  </a:outerShdw>
                </a:effectLst>
                <a:latin typeface="Arial" pitchFamily="34" charset="0"/>
              </a:rPr>
              <a:t> </a:t>
            </a:r>
            <a:r>
              <a:rPr lang="en-US" sz="1400" b="1">
                <a:solidFill>
                  <a:schemeClr val="bg1"/>
                </a:solidFill>
                <a:effectLst>
                  <a:outerShdw blurRad="38100" dist="38100" dir="2700000" algn="tl">
                    <a:srgbClr val="000000"/>
                  </a:outerShdw>
                </a:effectLst>
                <a:latin typeface="Arial" pitchFamily="34" charset="0"/>
              </a:rPr>
              <a:t>Needs</a:t>
            </a:r>
          </a:p>
        </p:txBody>
      </p:sp>
      <p:sp>
        <p:nvSpPr>
          <p:cNvPr id="581640" name="Rectangle 8"/>
          <p:cNvSpPr>
            <a:spLocks noChangeArrowheads="1"/>
          </p:cNvSpPr>
          <p:nvPr/>
        </p:nvSpPr>
        <p:spPr bwMode="auto">
          <a:xfrm>
            <a:off x="2916238" y="1196981"/>
            <a:ext cx="6127750" cy="434975"/>
          </a:xfrm>
          <a:prstGeom prst="rect">
            <a:avLst/>
          </a:prstGeom>
          <a:solidFill>
            <a:srgbClr val="667263"/>
          </a:solidFill>
          <a:ln w="9525" cap="rnd" algn="ctr">
            <a:solidFill>
              <a:schemeClr val="bg2"/>
            </a:solidFill>
            <a:miter lim="800000"/>
            <a:headEnd type="none" w="sm" len="sm"/>
            <a:tailEnd type="none" w="sm" len="sm"/>
          </a:ln>
          <a:effectLst/>
        </p:spPr>
        <p:txBody>
          <a:bodyPr wrap="none" anchor="ctr"/>
          <a:lstStyle/>
          <a:p>
            <a:pPr algn="ctr">
              <a:spcBef>
                <a:spcPct val="50000"/>
              </a:spcBef>
              <a:buClrTx/>
              <a:buSzTx/>
              <a:buFontTx/>
              <a:buNone/>
              <a:defRPr/>
            </a:pPr>
            <a:r>
              <a:rPr lang="en-US" sz="1400" b="1">
                <a:solidFill>
                  <a:schemeClr val="bg1"/>
                </a:solidFill>
                <a:effectLst>
                  <a:outerShdw blurRad="38100" dist="38100" dir="2700000" algn="tl">
                    <a:srgbClr val="000000"/>
                  </a:outerShdw>
                </a:effectLst>
                <a:latin typeface="Arial" pitchFamily="34" charset="0"/>
              </a:rPr>
              <a:t>ReadSoft Solution</a:t>
            </a:r>
          </a:p>
        </p:txBody>
      </p:sp>
      <p:grpSp>
        <p:nvGrpSpPr>
          <p:cNvPr id="2" name="Group 9"/>
          <p:cNvGrpSpPr>
            <a:grpSpLocks/>
          </p:cNvGrpSpPr>
          <p:nvPr/>
        </p:nvGrpSpPr>
        <p:grpSpPr bwMode="auto">
          <a:xfrm>
            <a:off x="2513013" y="2001839"/>
            <a:ext cx="212725" cy="212725"/>
            <a:chOff x="2332" y="2013"/>
            <a:chExt cx="134" cy="134"/>
          </a:xfrm>
        </p:grpSpPr>
        <p:sp>
          <p:nvSpPr>
            <p:cNvPr id="9227" name="Oval 10"/>
            <p:cNvSpPr>
              <a:spLocks noChangeArrowheads="1"/>
            </p:cNvSpPr>
            <p:nvPr/>
          </p:nvSpPr>
          <p:spPr bwMode="auto">
            <a:xfrm>
              <a:off x="2332" y="2013"/>
              <a:ext cx="134" cy="134"/>
            </a:xfrm>
            <a:prstGeom prst="ellipse">
              <a:avLst/>
            </a:prstGeom>
            <a:noFill/>
            <a:ln w="19050">
              <a:solidFill>
                <a:srgbClr val="7F7F7F"/>
              </a:solidFill>
              <a:round/>
              <a:headEnd/>
              <a:tailEnd/>
            </a:ln>
          </p:spPr>
          <p:txBody>
            <a:bodyPr wrap="none" anchor="ctr"/>
            <a:lstStyle/>
            <a:p>
              <a:endParaRPr lang="en-US"/>
            </a:p>
          </p:txBody>
        </p:sp>
        <p:sp>
          <p:nvSpPr>
            <p:cNvPr id="9228" name="AutoShape 11"/>
            <p:cNvSpPr>
              <a:spLocks noChangeArrowheads="1"/>
            </p:cNvSpPr>
            <p:nvPr/>
          </p:nvSpPr>
          <p:spPr bwMode="auto">
            <a:xfrm rot="5400000">
              <a:off x="2368" y="2034"/>
              <a:ext cx="86" cy="87"/>
            </a:xfrm>
            <a:prstGeom prst="triangle">
              <a:avLst>
                <a:gd name="adj" fmla="val 50458"/>
              </a:avLst>
            </a:prstGeom>
            <a:solidFill>
              <a:srgbClr val="7F7F7F"/>
            </a:solidFill>
            <a:ln w="19050">
              <a:noFill/>
              <a:miter lim="800000"/>
              <a:headEnd/>
              <a:tailEnd/>
            </a:ln>
          </p:spPr>
          <p:txBody>
            <a:bodyPr rot="10800000" vert="eaVert" wrap="none" anchor="ctr"/>
            <a:lstStyle/>
            <a:p>
              <a:pPr algn="ctr">
                <a:spcBef>
                  <a:spcPct val="0"/>
                </a:spcBef>
                <a:buClrTx/>
                <a:buSzTx/>
                <a:buFontTx/>
                <a:buNone/>
              </a:pPr>
              <a:endParaRPr lang="en-US" sz="2400">
                <a:solidFill>
                  <a:schemeClr val="bg2"/>
                </a:solidFill>
                <a:latin typeface="Times" pitchFamily="18" charset="0"/>
              </a:endParaRPr>
            </a:p>
          </p:txBody>
        </p:sp>
      </p:grpSp>
      <p:sp>
        <p:nvSpPr>
          <p:cNvPr id="581644" name="Rectangle 12"/>
          <p:cNvSpPr>
            <a:spLocks noChangeArrowheads="1"/>
          </p:cNvSpPr>
          <p:nvPr/>
        </p:nvSpPr>
        <p:spPr bwMode="auto">
          <a:xfrm>
            <a:off x="3059113" y="3810000"/>
            <a:ext cx="5834062" cy="863600"/>
          </a:xfrm>
          <a:prstGeom prst="rect">
            <a:avLst/>
          </a:prstGeom>
          <a:noFill/>
          <a:ln w="9525">
            <a:noFill/>
            <a:miter lim="800000"/>
            <a:headEnd type="none" w="sm" len="sm"/>
            <a:tailEnd type="none" w="sm" len="sm"/>
          </a:ln>
        </p:spPr>
        <p:txBody>
          <a:bodyPr anchor="ctr"/>
          <a:lstStyle/>
          <a:p>
            <a:pPr marL="914400" lvl="4" defTabSz="228600" eaLnBrk="1" hangingPunct="1">
              <a:spcBef>
                <a:spcPct val="30000"/>
              </a:spcBef>
              <a:buClr>
                <a:schemeClr val="accent1"/>
              </a:buClr>
              <a:buSzTx/>
              <a:buFont typeface="Arial" pitchFamily="34" charset="0"/>
              <a:buChar char="•"/>
            </a:pPr>
            <a:endParaRPr lang="en-US" sz="1600" dirty="0">
              <a:latin typeface="Arial" pitchFamily="34" charset="0"/>
            </a:endParaRPr>
          </a:p>
          <a:p>
            <a:pPr marL="119063" indent="-119063" defTabSz="228600" eaLnBrk="1" hangingPunct="1">
              <a:spcBef>
                <a:spcPct val="30000"/>
              </a:spcBef>
              <a:buClr>
                <a:schemeClr val="accent1"/>
              </a:buClr>
              <a:buSzTx/>
              <a:buFont typeface="Arial" pitchFamily="34" charset="0"/>
              <a:buNone/>
            </a:pPr>
            <a:r>
              <a:rPr lang="en-GB" sz="1600" b="1" dirty="0">
                <a:latin typeface="Arial" pitchFamily="34" charset="0"/>
              </a:rPr>
              <a:t>Because </a:t>
            </a:r>
            <a:r>
              <a:rPr lang="en-GB" sz="1600" b="1" dirty="0" smtClean="0">
                <a:latin typeface="Arial" pitchFamily="34" charset="0"/>
              </a:rPr>
              <a:t>document recognition </a:t>
            </a:r>
            <a:r>
              <a:rPr lang="en-GB" sz="1600" b="1" dirty="0">
                <a:latin typeface="Arial" pitchFamily="34" charset="0"/>
              </a:rPr>
              <a:t>and Oracle workflow components are </a:t>
            </a:r>
            <a:r>
              <a:rPr lang="en-GB" sz="1600" b="1" dirty="0" smtClean="0">
                <a:latin typeface="Arial" pitchFamily="34" charset="0"/>
              </a:rPr>
              <a:t>from </a:t>
            </a:r>
            <a:r>
              <a:rPr lang="en-GB" sz="1600" b="1" dirty="0">
                <a:latin typeface="Arial" pitchFamily="34" charset="0"/>
              </a:rPr>
              <a:t>the same company:</a:t>
            </a:r>
          </a:p>
          <a:p>
            <a:pPr marL="119063" indent="-119063" defTabSz="228600" eaLnBrk="1" hangingPunct="1">
              <a:spcBef>
                <a:spcPct val="30000"/>
              </a:spcBef>
              <a:buClr>
                <a:schemeClr val="accent1"/>
              </a:buClr>
              <a:buSzTx/>
              <a:buFont typeface="Arial" pitchFamily="34" charset="0"/>
              <a:buNone/>
            </a:pPr>
            <a:endParaRPr lang="en-US" sz="1600" b="1" dirty="0">
              <a:latin typeface="Arial" pitchFamily="34" charset="0"/>
            </a:endParaRPr>
          </a:p>
          <a:p>
            <a:pPr marL="119063" indent="-119063" defTabSz="228600" eaLnBrk="1" hangingPunct="1">
              <a:spcBef>
                <a:spcPct val="30000"/>
              </a:spcBef>
              <a:buClr>
                <a:schemeClr val="accent1"/>
              </a:buClr>
              <a:buSzTx/>
              <a:buFont typeface="Arial" pitchFamily="34" charset="0"/>
              <a:buChar char="•"/>
            </a:pPr>
            <a:r>
              <a:rPr lang="en-US" sz="1600" b="1" dirty="0">
                <a:latin typeface="Arial" pitchFamily="34" charset="0"/>
              </a:rPr>
              <a:t>You only need to call ReadSoft</a:t>
            </a:r>
          </a:p>
          <a:p>
            <a:pPr marL="119063" indent="-119063" defTabSz="228600" eaLnBrk="1" hangingPunct="1">
              <a:spcBef>
                <a:spcPct val="30000"/>
              </a:spcBef>
              <a:buClr>
                <a:schemeClr val="accent1"/>
              </a:buClr>
              <a:buSzTx/>
              <a:buFont typeface="Arial" pitchFamily="34" charset="0"/>
              <a:buChar char="•"/>
            </a:pPr>
            <a:r>
              <a:rPr lang="en-GB" sz="1600" b="1" dirty="0">
                <a:latin typeface="Arial" pitchFamily="34" charset="0"/>
              </a:rPr>
              <a:t>Same solution across the world, software, implementation &amp; support</a:t>
            </a:r>
          </a:p>
          <a:p>
            <a:pPr marL="119063" indent="-119063" defTabSz="228600" eaLnBrk="1" hangingPunct="1">
              <a:spcBef>
                <a:spcPct val="30000"/>
              </a:spcBef>
              <a:buClr>
                <a:schemeClr val="accent1"/>
              </a:buClr>
              <a:buSzTx/>
              <a:buFont typeface="Arial" pitchFamily="34" charset="0"/>
              <a:buChar char="•"/>
            </a:pPr>
            <a:r>
              <a:rPr lang="en-GB" sz="1600" b="1" dirty="0">
                <a:latin typeface="Arial" pitchFamily="34" charset="0"/>
              </a:rPr>
              <a:t>Upgrades guaranteed to work</a:t>
            </a:r>
          </a:p>
          <a:p>
            <a:pPr marL="119063" indent="-119063" defTabSz="228600" eaLnBrk="1" hangingPunct="1">
              <a:spcBef>
                <a:spcPct val="30000"/>
              </a:spcBef>
              <a:buClr>
                <a:schemeClr val="accent1"/>
              </a:buClr>
              <a:buSzTx/>
              <a:buFont typeface="Arial" pitchFamily="34" charset="0"/>
              <a:buChar char="•"/>
            </a:pPr>
            <a:r>
              <a:rPr lang="en-GB" sz="1600" b="1" dirty="0">
                <a:latin typeface="Arial" pitchFamily="34" charset="0"/>
              </a:rPr>
              <a:t>No risk with multiple vendors</a:t>
            </a:r>
          </a:p>
          <a:p>
            <a:pPr marL="119063" indent="-119063" defTabSz="228600" eaLnBrk="1" hangingPunct="1">
              <a:spcBef>
                <a:spcPct val="30000"/>
              </a:spcBef>
              <a:buClr>
                <a:schemeClr val="accent1"/>
              </a:buClr>
              <a:buSzTx/>
              <a:buFont typeface="Arial" pitchFamily="34" charset="0"/>
              <a:buChar char="•"/>
            </a:pPr>
            <a:r>
              <a:rPr lang="en-GB" sz="1600" b="1" dirty="0">
                <a:latin typeface="Arial" pitchFamily="34" charset="0"/>
              </a:rPr>
              <a:t>Product roadmap known</a:t>
            </a:r>
          </a:p>
          <a:p>
            <a:pPr marL="119063" indent="-119063" defTabSz="228600" eaLnBrk="1" hangingPunct="1">
              <a:spcBef>
                <a:spcPct val="30000"/>
              </a:spcBef>
              <a:buClr>
                <a:schemeClr val="accent1"/>
              </a:buClr>
              <a:buSzTx/>
              <a:buFont typeface="Arial" pitchFamily="34" charset="0"/>
              <a:buChar char="•"/>
            </a:pPr>
            <a:endParaRPr lang="en-GB" sz="1600" b="1" dirty="0">
              <a:latin typeface="Arial" pitchFamily="34" charset="0"/>
            </a:endParaRPr>
          </a:p>
        </p:txBody>
      </p:sp>
      <p:sp>
        <p:nvSpPr>
          <p:cNvPr id="9226" name="Rectangle 13"/>
          <p:cNvSpPr>
            <a:spLocks noChangeArrowheads="1"/>
          </p:cNvSpPr>
          <p:nvPr/>
        </p:nvSpPr>
        <p:spPr bwMode="auto">
          <a:xfrm>
            <a:off x="2916240" y="1700213"/>
            <a:ext cx="6145212" cy="863600"/>
          </a:xfrm>
          <a:prstGeom prst="rect">
            <a:avLst/>
          </a:prstGeom>
          <a:noFill/>
          <a:ln w="9525">
            <a:solidFill>
              <a:schemeClr val="tx1"/>
            </a:solidFill>
            <a:miter lim="800000"/>
            <a:headEnd type="none" w="sm" len="sm"/>
            <a:tailEnd type="none" w="sm" len="sm"/>
          </a:ln>
        </p:spPr>
        <p:txBody>
          <a:bodyPr anchor="ctr"/>
          <a:lstStyle/>
          <a:p>
            <a:pPr marL="119063" indent="-119063" defTabSz="228600" eaLnBrk="1" hangingPunct="1">
              <a:spcBef>
                <a:spcPct val="30000"/>
              </a:spcBef>
              <a:buClr>
                <a:schemeClr val="accent1"/>
              </a:buClr>
              <a:buSzTx/>
              <a:buFont typeface="Arial" pitchFamily="34" charset="0"/>
              <a:buChar char="•"/>
            </a:pPr>
            <a:endParaRPr lang="en-US" sz="1200" dirty="0">
              <a:latin typeface="Arial" pitchFamily="34" charset="0"/>
            </a:endParaRPr>
          </a:p>
          <a:p>
            <a:pPr marL="119063" indent="-119063" defTabSz="228600" eaLnBrk="1" hangingPunct="1">
              <a:spcBef>
                <a:spcPct val="30000"/>
              </a:spcBef>
              <a:buClr>
                <a:schemeClr val="accent1"/>
              </a:buClr>
              <a:buSzTx/>
              <a:buFont typeface="Arial" pitchFamily="34" charset="0"/>
              <a:buChar char="•"/>
            </a:pPr>
            <a:r>
              <a:rPr lang="en-US" sz="1200" dirty="0">
                <a:latin typeface="Arial" pitchFamily="34" charset="0"/>
              </a:rPr>
              <a:t>The OCR to Oracle solution for automated AP processing on the market developed and supported by the solution </a:t>
            </a:r>
            <a:r>
              <a:rPr lang="en-US" sz="1200" dirty="0" smtClean="0">
                <a:latin typeface="Arial" pitchFamily="34" charset="0"/>
              </a:rPr>
              <a:t>provider</a:t>
            </a:r>
            <a:endParaRPr lang="en-GB" sz="1200" dirty="0">
              <a:latin typeface="Arial" pitchFamily="34" charset="0"/>
              <a:cs typeface="Times New Roman" pitchFamily="18" charset="0"/>
            </a:endParaRPr>
          </a:p>
          <a:p>
            <a:pPr marL="119063" indent="-119063" defTabSz="228600" eaLnBrk="1" hangingPunct="1">
              <a:spcBef>
                <a:spcPct val="30000"/>
              </a:spcBef>
              <a:buClr>
                <a:schemeClr val="accent1"/>
              </a:buClr>
              <a:buSzTx/>
              <a:buFont typeface="Arial" pitchFamily="34" charset="0"/>
              <a:buChar char="•"/>
            </a:pPr>
            <a:r>
              <a:rPr lang="en-GB" sz="1200" dirty="0">
                <a:solidFill>
                  <a:srgbClr val="000000"/>
                </a:solidFill>
                <a:latin typeface="Arial" pitchFamily="34" charset="0"/>
                <a:cs typeface="Times New Roman" pitchFamily="18" charset="0"/>
              </a:rPr>
              <a:t>We can provide customers with support for all areas of the solution – no grey areas</a:t>
            </a:r>
          </a:p>
          <a:p>
            <a:pPr marL="119063" indent="-119063" algn="just" defTabSz="228600">
              <a:spcBef>
                <a:spcPct val="30000"/>
              </a:spcBef>
              <a:buClrTx/>
              <a:buSzTx/>
              <a:buFontTx/>
              <a:buNone/>
            </a:pPr>
            <a:r>
              <a:rPr lang="en-GB" sz="1200" dirty="0">
                <a:solidFill>
                  <a:srgbClr val="000000"/>
                </a:solidFill>
                <a:latin typeface="Arial" pitchFamily="34" charset="0"/>
                <a:cs typeface="Arial" pitchFamily="34" charset="0"/>
              </a:rPr>
              <a:t> </a:t>
            </a:r>
          </a:p>
        </p:txBody>
      </p:sp>
      <p:sp>
        <p:nvSpPr>
          <p:cNvPr id="13"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advTm="12406"/>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AutoShape 2"/>
          <p:cNvSpPr>
            <a:spLocks noChangeArrowheads="1"/>
          </p:cNvSpPr>
          <p:nvPr/>
        </p:nvSpPr>
        <p:spPr bwMode="auto">
          <a:xfrm rot="16200000" flipV="1">
            <a:off x="599282" y="3275807"/>
            <a:ext cx="4191000" cy="550863"/>
          </a:xfrm>
          <a:prstGeom prst="triangle">
            <a:avLst>
              <a:gd name="adj" fmla="val 50000"/>
            </a:avLst>
          </a:prstGeom>
          <a:gradFill rotWithShape="1">
            <a:gsLst>
              <a:gs pos="0">
                <a:schemeClr val="accent2"/>
              </a:gs>
              <a:gs pos="100000">
                <a:schemeClr val="accent2">
                  <a:gamma/>
                  <a:tint val="0"/>
                  <a:invGamma/>
                </a:schemeClr>
              </a:gs>
            </a:gsLst>
            <a:lin ang="5400000" scaled="1"/>
          </a:gradFill>
          <a:ln w="9525" algn="ctr">
            <a:noFill/>
            <a:miter lim="800000"/>
            <a:headEnd/>
            <a:tailEnd/>
          </a:ln>
          <a:effectLst/>
        </p:spPr>
        <p:txBody>
          <a:bodyPr wrap="none" lIns="0" tIns="0" rIns="0" bIns="0" anchor="ctr"/>
          <a:lstStyle/>
          <a:p>
            <a:pPr>
              <a:defRPr/>
            </a:pPr>
            <a:endParaRPr lang="en-GB"/>
          </a:p>
        </p:txBody>
      </p:sp>
      <p:sp>
        <p:nvSpPr>
          <p:cNvPr id="11267" name="Rectangle 3"/>
          <p:cNvSpPr>
            <a:spLocks noGrp="1" noChangeArrowheads="1"/>
          </p:cNvSpPr>
          <p:nvPr>
            <p:ph type="title"/>
          </p:nvPr>
        </p:nvSpPr>
        <p:spPr/>
        <p:txBody>
          <a:bodyPr/>
          <a:lstStyle/>
          <a:p>
            <a:r>
              <a:rPr lang="en-GB" smtClean="0"/>
              <a:t>Low risk</a:t>
            </a:r>
            <a:endParaRPr lang="en-US" smtClean="0">
              <a:solidFill>
                <a:srgbClr val="FF3300"/>
              </a:solidFill>
            </a:endParaRPr>
          </a:p>
        </p:txBody>
      </p:sp>
      <p:sp>
        <p:nvSpPr>
          <p:cNvPr id="11269" name="Rectangle 5"/>
          <p:cNvSpPr>
            <a:spLocks noChangeArrowheads="1"/>
          </p:cNvSpPr>
          <p:nvPr/>
        </p:nvSpPr>
        <p:spPr bwMode="auto">
          <a:xfrm>
            <a:off x="201616" y="1708150"/>
            <a:ext cx="2160587" cy="866775"/>
          </a:xfrm>
          <a:prstGeom prst="rect">
            <a:avLst/>
          </a:prstGeom>
          <a:noFill/>
          <a:ln w="9525">
            <a:solidFill>
              <a:schemeClr val="tx1"/>
            </a:solidFill>
            <a:miter lim="800000"/>
            <a:headEnd type="none" w="sm" len="sm"/>
            <a:tailEnd type="none" w="sm" len="sm"/>
          </a:ln>
        </p:spPr>
        <p:txBody>
          <a:bodyPr wrap="none" anchor="ctr"/>
          <a:lstStyle/>
          <a:p>
            <a:pPr algn="ctr" defTabSz="228600" eaLnBrk="1" hangingPunct="1">
              <a:buClr>
                <a:srgbClr val="FF0000"/>
              </a:buClr>
              <a:buSzTx/>
              <a:buFont typeface="Arial" pitchFamily="34" charset="0"/>
              <a:buNone/>
            </a:pPr>
            <a:r>
              <a:rPr lang="en-US" sz="1400" b="1">
                <a:latin typeface="Arial" pitchFamily="34" charset="0"/>
              </a:rPr>
              <a:t>Proven Solution</a:t>
            </a:r>
          </a:p>
        </p:txBody>
      </p:sp>
      <p:sp>
        <p:nvSpPr>
          <p:cNvPr id="583686" name="Rectangle 6"/>
          <p:cNvSpPr>
            <a:spLocks noChangeArrowheads="1"/>
          </p:cNvSpPr>
          <p:nvPr/>
        </p:nvSpPr>
        <p:spPr bwMode="auto">
          <a:xfrm>
            <a:off x="201613" y="1196981"/>
            <a:ext cx="2144712" cy="434975"/>
          </a:xfrm>
          <a:prstGeom prst="rect">
            <a:avLst/>
          </a:prstGeom>
          <a:solidFill>
            <a:srgbClr val="667263"/>
          </a:solidFill>
          <a:ln w="9525" cap="rnd">
            <a:solidFill>
              <a:schemeClr val="bg2"/>
            </a:solidFill>
            <a:miter lim="800000"/>
            <a:headEnd type="none" w="sm" len="sm"/>
            <a:tailEnd type="none" w="sm" len="sm"/>
          </a:ln>
          <a:effectLst/>
        </p:spPr>
        <p:txBody>
          <a:bodyPr wrap="none" anchor="ctr"/>
          <a:lstStyle/>
          <a:p>
            <a:pPr algn="ctr">
              <a:spcBef>
                <a:spcPct val="50000"/>
              </a:spcBef>
              <a:buClrTx/>
              <a:buSzTx/>
              <a:buFontTx/>
              <a:buNone/>
              <a:defRPr/>
            </a:pPr>
            <a:r>
              <a:rPr lang="en-US" sz="1400" b="1">
                <a:solidFill>
                  <a:schemeClr val="bg1"/>
                </a:solidFill>
                <a:effectLst>
                  <a:outerShdw blurRad="38100" dist="38100" dir="2700000" algn="tl">
                    <a:srgbClr val="000000"/>
                  </a:outerShdw>
                </a:effectLst>
                <a:latin typeface="Arial" pitchFamily="34" charset="0"/>
              </a:rPr>
              <a:t>Business</a:t>
            </a:r>
            <a:r>
              <a:rPr lang="en-US" sz="1400" b="1">
                <a:effectLst>
                  <a:outerShdw blurRad="38100" dist="38100" dir="2700000" algn="tl">
                    <a:srgbClr val="FFFFFF"/>
                  </a:outerShdw>
                </a:effectLst>
                <a:latin typeface="Arial" pitchFamily="34" charset="0"/>
              </a:rPr>
              <a:t> </a:t>
            </a:r>
            <a:r>
              <a:rPr lang="en-US" sz="1400" b="1">
                <a:solidFill>
                  <a:schemeClr val="bg1"/>
                </a:solidFill>
                <a:effectLst>
                  <a:outerShdw blurRad="38100" dist="38100" dir="2700000" algn="tl">
                    <a:srgbClr val="000000"/>
                  </a:outerShdw>
                </a:effectLst>
                <a:latin typeface="Arial" pitchFamily="34" charset="0"/>
              </a:rPr>
              <a:t>Needs</a:t>
            </a:r>
          </a:p>
        </p:txBody>
      </p:sp>
      <p:sp>
        <p:nvSpPr>
          <p:cNvPr id="583687" name="Rectangle 7"/>
          <p:cNvSpPr>
            <a:spLocks noChangeArrowheads="1"/>
          </p:cNvSpPr>
          <p:nvPr/>
        </p:nvSpPr>
        <p:spPr bwMode="auto">
          <a:xfrm>
            <a:off x="2916238" y="1196981"/>
            <a:ext cx="6127750" cy="434975"/>
          </a:xfrm>
          <a:prstGeom prst="rect">
            <a:avLst/>
          </a:prstGeom>
          <a:solidFill>
            <a:srgbClr val="667263"/>
          </a:solidFill>
          <a:ln w="9525" cap="rnd" algn="ctr">
            <a:solidFill>
              <a:schemeClr val="bg2"/>
            </a:solidFill>
            <a:miter lim="800000"/>
            <a:headEnd type="none" w="sm" len="sm"/>
            <a:tailEnd type="none" w="sm" len="sm"/>
          </a:ln>
          <a:effectLst/>
        </p:spPr>
        <p:txBody>
          <a:bodyPr wrap="none" anchor="ctr"/>
          <a:lstStyle/>
          <a:p>
            <a:pPr algn="ctr">
              <a:spcBef>
                <a:spcPct val="50000"/>
              </a:spcBef>
              <a:buClrTx/>
              <a:buSzTx/>
              <a:buFontTx/>
              <a:buNone/>
              <a:defRPr/>
            </a:pPr>
            <a:r>
              <a:rPr lang="en-US" sz="1400" b="1">
                <a:solidFill>
                  <a:schemeClr val="bg1"/>
                </a:solidFill>
                <a:effectLst>
                  <a:outerShdw blurRad="38100" dist="38100" dir="2700000" algn="tl">
                    <a:srgbClr val="000000"/>
                  </a:outerShdw>
                </a:effectLst>
                <a:latin typeface="Arial" pitchFamily="34" charset="0"/>
              </a:rPr>
              <a:t>ReadSoft Solution</a:t>
            </a:r>
          </a:p>
        </p:txBody>
      </p:sp>
      <p:grpSp>
        <p:nvGrpSpPr>
          <p:cNvPr id="2" name="Group 8"/>
          <p:cNvGrpSpPr>
            <a:grpSpLocks/>
          </p:cNvGrpSpPr>
          <p:nvPr/>
        </p:nvGrpSpPr>
        <p:grpSpPr bwMode="auto">
          <a:xfrm>
            <a:off x="2513013" y="2001839"/>
            <a:ext cx="212725" cy="212725"/>
            <a:chOff x="2332" y="2013"/>
            <a:chExt cx="134" cy="134"/>
          </a:xfrm>
        </p:grpSpPr>
        <p:sp>
          <p:nvSpPr>
            <p:cNvPr id="11275" name="Oval 9"/>
            <p:cNvSpPr>
              <a:spLocks noChangeArrowheads="1"/>
            </p:cNvSpPr>
            <p:nvPr/>
          </p:nvSpPr>
          <p:spPr bwMode="auto">
            <a:xfrm>
              <a:off x="2332" y="2013"/>
              <a:ext cx="134" cy="134"/>
            </a:xfrm>
            <a:prstGeom prst="ellipse">
              <a:avLst/>
            </a:prstGeom>
            <a:noFill/>
            <a:ln w="19050">
              <a:solidFill>
                <a:srgbClr val="7F7F7F"/>
              </a:solidFill>
              <a:round/>
              <a:headEnd/>
              <a:tailEnd/>
            </a:ln>
          </p:spPr>
          <p:txBody>
            <a:bodyPr wrap="none" anchor="ctr"/>
            <a:lstStyle/>
            <a:p>
              <a:endParaRPr lang="en-US"/>
            </a:p>
          </p:txBody>
        </p:sp>
        <p:sp>
          <p:nvSpPr>
            <p:cNvPr id="11276" name="AutoShape 10"/>
            <p:cNvSpPr>
              <a:spLocks noChangeArrowheads="1"/>
            </p:cNvSpPr>
            <p:nvPr/>
          </p:nvSpPr>
          <p:spPr bwMode="auto">
            <a:xfrm rot="5400000">
              <a:off x="2368" y="2034"/>
              <a:ext cx="86" cy="87"/>
            </a:xfrm>
            <a:prstGeom prst="triangle">
              <a:avLst>
                <a:gd name="adj" fmla="val 50458"/>
              </a:avLst>
            </a:prstGeom>
            <a:solidFill>
              <a:srgbClr val="7F7F7F"/>
            </a:solidFill>
            <a:ln w="19050">
              <a:noFill/>
              <a:miter lim="800000"/>
              <a:headEnd/>
              <a:tailEnd/>
            </a:ln>
          </p:spPr>
          <p:txBody>
            <a:bodyPr rot="10800000" vert="eaVert" wrap="none" anchor="ctr"/>
            <a:lstStyle/>
            <a:p>
              <a:pPr algn="ctr">
                <a:spcBef>
                  <a:spcPct val="0"/>
                </a:spcBef>
                <a:buClrTx/>
                <a:buSzTx/>
                <a:buFontTx/>
                <a:buNone/>
              </a:pPr>
              <a:endParaRPr lang="en-US" sz="2400">
                <a:solidFill>
                  <a:schemeClr val="bg2"/>
                </a:solidFill>
                <a:latin typeface="Times" pitchFamily="18" charset="0"/>
              </a:endParaRPr>
            </a:p>
          </p:txBody>
        </p:sp>
      </p:grpSp>
      <p:sp>
        <p:nvSpPr>
          <p:cNvPr id="583691" name="Rectangle 11"/>
          <p:cNvSpPr>
            <a:spLocks noChangeArrowheads="1"/>
          </p:cNvSpPr>
          <p:nvPr/>
        </p:nvSpPr>
        <p:spPr bwMode="auto">
          <a:xfrm>
            <a:off x="3017838" y="3959225"/>
            <a:ext cx="5834062" cy="863600"/>
          </a:xfrm>
          <a:prstGeom prst="rect">
            <a:avLst/>
          </a:prstGeom>
          <a:noFill/>
          <a:ln w="9525">
            <a:noFill/>
            <a:miter lim="800000"/>
            <a:headEnd type="none" w="sm" len="sm"/>
            <a:tailEnd type="none" w="sm" len="sm"/>
          </a:ln>
        </p:spPr>
        <p:txBody>
          <a:bodyPr anchor="ctr"/>
          <a:lstStyle/>
          <a:p>
            <a:pPr marL="914400" lvl="4" defTabSz="228600" eaLnBrk="1" hangingPunct="1">
              <a:spcBef>
                <a:spcPct val="30000"/>
              </a:spcBef>
              <a:buClr>
                <a:schemeClr val="accent1"/>
              </a:buClr>
              <a:buSzTx/>
              <a:buFont typeface="Arial" pitchFamily="34" charset="0"/>
              <a:buChar char="•"/>
            </a:pPr>
            <a:endParaRPr lang="en-US" sz="1600">
              <a:latin typeface="Arial" pitchFamily="34" charset="0"/>
            </a:endParaRPr>
          </a:p>
          <a:p>
            <a:pPr marL="119063" indent="-119063" defTabSz="228600" eaLnBrk="1" hangingPunct="1">
              <a:spcBef>
                <a:spcPct val="30000"/>
              </a:spcBef>
              <a:buClr>
                <a:schemeClr val="accent1"/>
              </a:buClr>
              <a:buSzTx/>
              <a:buFont typeface="Arial" pitchFamily="34" charset="0"/>
              <a:buNone/>
            </a:pPr>
            <a:r>
              <a:rPr lang="en-GB" sz="1600" b="1">
                <a:latin typeface="Arial" pitchFamily="34" charset="0"/>
              </a:rPr>
              <a:t>Low risk for our customers:</a:t>
            </a:r>
          </a:p>
          <a:p>
            <a:pPr marL="119063" indent="-119063" defTabSz="228600" eaLnBrk="1" hangingPunct="1">
              <a:spcBef>
                <a:spcPct val="30000"/>
              </a:spcBef>
              <a:buClr>
                <a:schemeClr val="accent1"/>
              </a:buClr>
              <a:buSzTx/>
              <a:buFont typeface="Arial" pitchFamily="34" charset="0"/>
              <a:buNone/>
            </a:pPr>
            <a:endParaRPr lang="en-US" sz="1600" b="1">
              <a:latin typeface="Arial" pitchFamily="34" charset="0"/>
            </a:endParaRPr>
          </a:p>
          <a:p>
            <a:pPr marL="119063" indent="-119063" defTabSz="228600" eaLnBrk="1" hangingPunct="1">
              <a:spcBef>
                <a:spcPct val="30000"/>
              </a:spcBef>
              <a:buClr>
                <a:schemeClr val="accent1"/>
              </a:buClr>
              <a:buSzTx/>
              <a:buFont typeface="Arial" pitchFamily="34" charset="0"/>
              <a:buNone/>
            </a:pPr>
            <a:r>
              <a:rPr lang="en-GB" sz="1600" b="1">
                <a:latin typeface="Arial" pitchFamily="34" charset="0"/>
              </a:rPr>
              <a:t>Market leader</a:t>
            </a:r>
          </a:p>
          <a:p>
            <a:pPr marL="233363" lvl="1" defTabSz="228600" eaLnBrk="1" hangingPunct="1">
              <a:spcBef>
                <a:spcPct val="30000"/>
              </a:spcBef>
              <a:buClr>
                <a:schemeClr val="accent1"/>
              </a:buClr>
              <a:buSzTx/>
              <a:buFont typeface="Arial" pitchFamily="34" charset="0"/>
              <a:buChar char="•"/>
            </a:pPr>
            <a:r>
              <a:rPr lang="en-GB" sz="1600" b="1">
                <a:latin typeface="Arial" pitchFamily="34" charset="0"/>
              </a:rPr>
              <a:t>Experts in OCR</a:t>
            </a:r>
          </a:p>
          <a:p>
            <a:pPr marL="233363" lvl="1" defTabSz="228600" eaLnBrk="1" hangingPunct="1">
              <a:spcBef>
                <a:spcPct val="30000"/>
              </a:spcBef>
              <a:buClr>
                <a:schemeClr val="accent1"/>
              </a:buClr>
              <a:buSzTx/>
              <a:buFont typeface="Arial" pitchFamily="34" charset="0"/>
              <a:buChar char="•"/>
            </a:pPr>
            <a:r>
              <a:rPr lang="en-GB" sz="1600" b="1">
                <a:latin typeface="Arial" pitchFamily="34" charset="0"/>
              </a:rPr>
              <a:t>Experts in AP</a:t>
            </a:r>
          </a:p>
          <a:p>
            <a:pPr marL="233363" lvl="1" defTabSz="228600" eaLnBrk="1" hangingPunct="1">
              <a:spcBef>
                <a:spcPct val="30000"/>
              </a:spcBef>
              <a:buClr>
                <a:schemeClr val="accent1"/>
              </a:buClr>
              <a:buSzTx/>
              <a:buFont typeface="Arial" pitchFamily="34" charset="0"/>
              <a:buChar char="•"/>
            </a:pPr>
            <a:r>
              <a:rPr lang="en-GB" sz="1600" b="1">
                <a:latin typeface="Arial" pitchFamily="34" charset="0"/>
              </a:rPr>
              <a:t>Experts in Oracle</a:t>
            </a:r>
          </a:p>
          <a:p>
            <a:pPr marL="119063" indent="-119063" defTabSz="228600" eaLnBrk="1" hangingPunct="1">
              <a:spcBef>
                <a:spcPct val="30000"/>
              </a:spcBef>
              <a:buClr>
                <a:schemeClr val="accent1"/>
              </a:buClr>
              <a:buSzTx/>
              <a:buFont typeface="Arial" pitchFamily="34" charset="0"/>
              <a:buChar char="•"/>
            </a:pPr>
            <a:endParaRPr lang="en-US" sz="1600" b="1">
              <a:latin typeface="Arial" pitchFamily="34" charset="0"/>
            </a:endParaRPr>
          </a:p>
          <a:p>
            <a:pPr marL="119063" indent="-119063" defTabSz="228600" eaLnBrk="1" hangingPunct="1">
              <a:spcBef>
                <a:spcPct val="30000"/>
              </a:spcBef>
              <a:buClr>
                <a:schemeClr val="accent1"/>
              </a:buClr>
              <a:buSzTx/>
              <a:buFont typeface="Arial" pitchFamily="34" charset="0"/>
              <a:buChar char="•"/>
            </a:pPr>
            <a:endParaRPr lang="en-US" sz="1600" b="1">
              <a:latin typeface="Arial" pitchFamily="34" charset="0"/>
            </a:endParaRPr>
          </a:p>
          <a:p>
            <a:pPr marL="119063" indent="-119063" defTabSz="228600" eaLnBrk="1" hangingPunct="1">
              <a:spcBef>
                <a:spcPct val="30000"/>
              </a:spcBef>
              <a:buClr>
                <a:schemeClr val="accent1"/>
              </a:buClr>
              <a:buSzTx/>
              <a:buFont typeface="Arial" pitchFamily="34" charset="0"/>
              <a:buChar char="•"/>
            </a:pPr>
            <a:endParaRPr lang="en-GB" sz="1600" b="1">
              <a:latin typeface="Arial" pitchFamily="34" charset="0"/>
            </a:endParaRPr>
          </a:p>
          <a:p>
            <a:pPr marL="119063" indent="-119063" defTabSz="228600" eaLnBrk="1" hangingPunct="1">
              <a:spcBef>
                <a:spcPct val="30000"/>
              </a:spcBef>
              <a:buClr>
                <a:schemeClr val="accent1"/>
              </a:buClr>
              <a:buSzTx/>
              <a:buFont typeface="Arial" pitchFamily="34" charset="0"/>
              <a:buChar char="•"/>
            </a:pPr>
            <a:endParaRPr lang="en-GB" sz="1600" b="1">
              <a:latin typeface="Arial" pitchFamily="34" charset="0"/>
            </a:endParaRPr>
          </a:p>
        </p:txBody>
      </p:sp>
      <p:sp>
        <p:nvSpPr>
          <p:cNvPr id="11274" name="Rectangle 13"/>
          <p:cNvSpPr>
            <a:spLocks noChangeArrowheads="1"/>
          </p:cNvSpPr>
          <p:nvPr/>
        </p:nvSpPr>
        <p:spPr bwMode="auto">
          <a:xfrm>
            <a:off x="2916240" y="1700213"/>
            <a:ext cx="6145212" cy="863600"/>
          </a:xfrm>
          <a:prstGeom prst="rect">
            <a:avLst/>
          </a:prstGeom>
          <a:noFill/>
          <a:ln w="9525">
            <a:solidFill>
              <a:schemeClr val="tx1"/>
            </a:solidFill>
            <a:miter lim="800000"/>
            <a:headEnd type="none" w="sm" len="sm"/>
            <a:tailEnd type="none" w="sm" len="sm"/>
          </a:ln>
        </p:spPr>
        <p:txBody>
          <a:bodyPr anchor="ctr"/>
          <a:lstStyle/>
          <a:p>
            <a:pPr marL="119063" indent="-119063" defTabSz="228600" eaLnBrk="1" hangingPunct="1">
              <a:spcBef>
                <a:spcPct val="30000"/>
              </a:spcBef>
              <a:buClr>
                <a:schemeClr val="accent1"/>
              </a:buClr>
              <a:buSzTx/>
              <a:buFont typeface="Arial" pitchFamily="34" charset="0"/>
              <a:buChar char="•"/>
            </a:pPr>
            <a:endParaRPr lang="en-US" sz="1200">
              <a:latin typeface="Arial" pitchFamily="34" charset="0"/>
            </a:endParaRPr>
          </a:p>
          <a:p>
            <a:pPr marL="119063" indent="-119063" defTabSz="228600" eaLnBrk="1" hangingPunct="1">
              <a:lnSpc>
                <a:spcPct val="90000"/>
              </a:lnSpc>
              <a:spcBef>
                <a:spcPct val="10000"/>
              </a:spcBef>
              <a:buClr>
                <a:schemeClr val="accent1"/>
              </a:buClr>
              <a:buSzTx/>
              <a:buFont typeface="Arial" pitchFamily="34" charset="0"/>
              <a:buChar char="•"/>
            </a:pPr>
            <a:r>
              <a:rPr lang="en-US" sz="1200">
                <a:latin typeface="Arial" pitchFamily="34" charset="0"/>
              </a:rPr>
              <a:t>Industry leaders in AP Invoice automation</a:t>
            </a:r>
          </a:p>
          <a:p>
            <a:pPr marL="119063" indent="-119063" defTabSz="228600" eaLnBrk="1" hangingPunct="1">
              <a:lnSpc>
                <a:spcPct val="90000"/>
              </a:lnSpc>
              <a:spcBef>
                <a:spcPct val="10000"/>
              </a:spcBef>
              <a:buClr>
                <a:schemeClr val="accent1"/>
              </a:buClr>
              <a:buSzTx/>
              <a:buFont typeface="Arial" pitchFamily="34" charset="0"/>
              <a:buChar char="•"/>
            </a:pPr>
            <a:r>
              <a:rPr lang="en-US" sz="1200">
                <a:latin typeface="Arial" pitchFamily="34" charset="0"/>
              </a:rPr>
              <a:t>More installations than any other solution provider</a:t>
            </a:r>
          </a:p>
          <a:p>
            <a:pPr marL="119063" indent="-119063" algn="just" defTabSz="228600">
              <a:spcBef>
                <a:spcPct val="30000"/>
              </a:spcBef>
              <a:buClrTx/>
              <a:buSzTx/>
              <a:buFontTx/>
              <a:buNone/>
            </a:pPr>
            <a:r>
              <a:rPr lang="en-GB" sz="1200">
                <a:solidFill>
                  <a:srgbClr val="000000"/>
                </a:solidFill>
                <a:latin typeface="Arial" pitchFamily="34" charset="0"/>
                <a:cs typeface="Arial" pitchFamily="34" charset="0"/>
              </a:rPr>
              <a:t> </a:t>
            </a:r>
          </a:p>
        </p:txBody>
      </p:sp>
      <p:sp>
        <p:nvSpPr>
          <p:cNvPr id="13"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advTm="10657"/>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 Automation in practice: </a:t>
            </a:r>
            <a:r>
              <a:rPr lang="en-US" dirty="0" err="1" smtClean="0"/>
              <a:t>Graco</a:t>
            </a:r>
            <a:r>
              <a:rPr lang="en-US" dirty="0" smtClean="0"/>
              <a:t> </a:t>
            </a:r>
            <a:endParaRPr lang="en-US" dirty="0"/>
          </a:p>
        </p:txBody>
      </p:sp>
      <p:sp>
        <p:nvSpPr>
          <p:cNvPr id="6" name="Content Placeholder 2"/>
          <p:cNvSpPr txBox="1">
            <a:spLocks/>
          </p:cNvSpPr>
          <p:nvPr/>
        </p:nvSpPr>
        <p:spPr>
          <a:xfrm>
            <a:off x="457200" y="1371604"/>
            <a:ext cx="8229600" cy="4525963"/>
          </a:xfrm>
          <a:prstGeom prst="rect">
            <a:avLst/>
          </a:prstGeom>
        </p:spPr>
        <p:txBody>
          <a:bodyPr vert="horz" lIns="91440" tIns="45720" rIns="91440" bIns="45720" rtlCol="0">
            <a:normAutofit lnSpcReduction="10000"/>
          </a:bodyPr>
          <a:lstStyle/>
          <a:p>
            <a:pPr lvl="0"/>
            <a:r>
              <a:rPr lang="en-US" sz="3200" dirty="0" err="1" smtClean="0"/>
              <a:t>Graco</a:t>
            </a:r>
            <a:r>
              <a:rPr lang="en-US" sz="3200" dirty="0" smtClean="0"/>
              <a:t>, Inc. </a:t>
            </a:r>
          </a:p>
          <a:p>
            <a:pPr lvl="1">
              <a:buClr>
                <a:schemeClr val="tx2"/>
              </a:buClr>
              <a:buFont typeface="Gill Sans MT" pitchFamily="34" charset="0"/>
              <a:buChar char="–"/>
            </a:pPr>
            <a:r>
              <a:rPr lang="en-US" sz="2000" dirty="0" smtClean="0"/>
              <a:t>  World leader in fluid handling systems and components</a:t>
            </a:r>
          </a:p>
          <a:p>
            <a:pPr lvl="1">
              <a:buClr>
                <a:schemeClr val="tx2"/>
              </a:buClr>
              <a:buFont typeface="Gill Sans MT" pitchFamily="34" charset="0"/>
              <a:buChar char="–"/>
            </a:pPr>
            <a:r>
              <a:rPr lang="en-US" sz="2000" dirty="0" smtClean="0"/>
              <a:t>  Pain Points: </a:t>
            </a:r>
          </a:p>
          <a:p>
            <a:pPr marL="914400" lvl="6">
              <a:buClr>
                <a:schemeClr val="tx2"/>
              </a:buClr>
              <a:buFont typeface="Gill Sans MT" pitchFamily="34" charset="0"/>
              <a:buChar char="–"/>
              <a:tabLst>
                <a:tab pos="1257300" algn="l"/>
              </a:tabLst>
            </a:pPr>
            <a:r>
              <a:rPr lang="en-US" sz="2000" dirty="0" smtClean="0"/>
              <a:t> 	Too much time wasted keying invoices</a:t>
            </a:r>
          </a:p>
          <a:p>
            <a:pPr marL="914400" lvl="3">
              <a:buClr>
                <a:schemeClr val="tx2"/>
              </a:buClr>
              <a:buFont typeface="Gill Sans MT" pitchFamily="34" charset="0"/>
              <a:buChar char="–"/>
              <a:tabLst>
                <a:tab pos="1257300" algn="l"/>
              </a:tabLst>
            </a:pPr>
            <a:r>
              <a:rPr lang="en-US" sz="2000" dirty="0" smtClean="0"/>
              <a:t> 	Too many lost discounts</a:t>
            </a:r>
          </a:p>
          <a:p>
            <a:pPr marL="914400" lvl="3">
              <a:buClr>
                <a:schemeClr val="tx2"/>
              </a:buClr>
              <a:buFont typeface="Gill Sans MT" pitchFamily="34" charset="0"/>
              <a:buChar char="–"/>
              <a:tabLst>
                <a:tab pos="1257300" algn="l"/>
              </a:tabLst>
            </a:pPr>
            <a:r>
              <a:rPr lang="en-US" sz="2000" dirty="0" smtClean="0"/>
              <a:t> 	Couldn’t locate invoices</a:t>
            </a:r>
          </a:p>
          <a:p>
            <a:pPr marL="914400" lvl="3">
              <a:buClr>
                <a:schemeClr val="tx2"/>
              </a:buClr>
              <a:buFont typeface="Gill Sans MT" pitchFamily="34" charset="0"/>
              <a:buChar char="–"/>
              <a:tabLst>
                <a:tab pos="1257300" algn="l"/>
              </a:tabLst>
            </a:pPr>
            <a:r>
              <a:rPr lang="en-US" sz="2000" dirty="0" smtClean="0"/>
              <a:t> 	Low visibility</a:t>
            </a:r>
          </a:p>
          <a:p>
            <a:pPr lvl="1">
              <a:buClr>
                <a:schemeClr val="tx2"/>
              </a:buClr>
              <a:buFont typeface="Gill Sans MT" pitchFamily="34" charset="0"/>
              <a:buChar char="–"/>
            </a:pPr>
            <a:endParaRPr lang="en-US" sz="2000" dirty="0" smtClean="0"/>
          </a:p>
          <a:p>
            <a:pPr lvl="1">
              <a:buClr>
                <a:schemeClr val="tx2"/>
              </a:buClr>
              <a:buFont typeface="Gill Sans MT" pitchFamily="34" charset="0"/>
              <a:buChar char="–"/>
              <a:tabLst>
                <a:tab pos="1257300" algn="l"/>
              </a:tabLst>
            </a:pPr>
            <a:r>
              <a:rPr lang="en-US" sz="2400" dirty="0" smtClean="0"/>
              <a:t>  Invoice Automation Results:</a:t>
            </a:r>
          </a:p>
          <a:p>
            <a:pPr lvl="2">
              <a:buClr>
                <a:schemeClr val="tx2"/>
              </a:buClr>
              <a:buFont typeface="Gill Sans MT" pitchFamily="34" charset="0"/>
              <a:buChar char="–"/>
              <a:tabLst>
                <a:tab pos="1257300" algn="l"/>
              </a:tabLst>
            </a:pPr>
            <a:r>
              <a:rPr lang="en-US" sz="2000" dirty="0" smtClean="0"/>
              <a:t> 	Initial goals set for two years were met within the </a:t>
            </a:r>
          </a:p>
          <a:p>
            <a:pPr lvl="2">
              <a:buClr>
                <a:schemeClr val="tx2"/>
              </a:buClr>
              <a:tabLst>
                <a:tab pos="1257300" algn="l"/>
              </a:tabLst>
            </a:pPr>
            <a:r>
              <a:rPr lang="en-US" sz="2000" dirty="0" smtClean="0"/>
              <a:t>	first six months</a:t>
            </a:r>
          </a:p>
          <a:p>
            <a:pPr lvl="2">
              <a:buClr>
                <a:schemeClr val="tx2"/>
              </a:buClr>
              <a:buFont typeface="Gill Sans MT" pitchFamily="34" charset="0"/>
              <a:buChar char="–"/>
              <a:tabLst>
                <a:tab pos="1257300" algn="l"/>
              </a:tabLst>
            </a:pPr>
            <a:r>
              <a:rPr lang="en-US" sz="2000" dirty="0" smtClean="0"/>
              <a:t> 	</a:t>
            </a:r>
            <a:r>
              <a:rPr lang="en-US" sz="2000" b="1" dirty="0" smtClean="0"/>
              <a:t>Staff cut in half within the first four months</a:t>
            </a:r>
          </a:p>
          <a:p>
            <a:pPr lvl="2">
              <a:buClr>
                <a:schemeClr val="tx2"/>
              </a:buClr>
              <a:buFont typeface="Gill Sans MT" pitchFamily="34" charset="0"/>
              <a:buChar char="–"/>
              <a:tabLst>
                <a:tab pos="1257300" algn="l"/>
              </a:tabLst>
            </a:pPr>
            <a:r>
              <a:rPr lang="en-US" sz="2000" dirty="0" smtClean="0"/>
              <a:t> 	Average invoice processing time dropped from 24 </a:t>
            </a:r>
          </a:p>
          <a:p>
            <a:pPr lvl="2">
              <a:buClr>
                <a:schemeClr val="tx2"/>
              </a:buClr>
              <a:tabLst>
                <a:tab pos="1257300" algn="l"/>
              </a:tabLst>
            </a:pPr>
            <a:r>
              <a:rPr lang="en-US" sz="2000" dirty="0" smtClean="0"/>
              <a:t>	days to 9</a:t>
            </a:r>
          </a:p>
          <a:p>
            <a:pPr lvl="2">
              <a:buClr>
                <a:schemeClr val="tx2"/>
              </a:buClr>
              <a:buFont typeface="Gill Sans MT" pitchFamily="34" charset="0"/>
              <a:buChar char="–"/>
              <a:tabLst>
                <a:tab pos="1257300" algn="l"/>
              </a:tabLst>
            </a:pPr>
            <a:r>
              <a:rPr lang="en-US" sz="2000" dirty="0" smtClean="0"/>
              <a:t> 	</a:t>
            </a:r>
            <a:r>
              <a:rPr lang="en-US" sz="2000" b="1" dirty="0" smtClean="0"/>
              <a:t>70% of invoices are not touched by staff</a:t>
            </a:r>
          </a:p>
        </p:txBody>
      </p:sp>
      <p:sp>
        <p:nvSpPr>
          <p:cNvPr id="7"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pic>
        <p:nvPicPr>
          <p:cNvPr id="9" name="Picture 2"/>
          <p:cNvPicPr>
            <a:picLocks noGrp="1" noChangeAspect="1" noChangeArrowheads="1"/>
          </p:cNvPicPr>
          <p:nvPr>
            <p:ph idx="1"/>
          </p:nvPr>
        </p:nvPicPr>
        <p:blipFill>
          <a:blip r:embed="rId3" cstate="print">
            <a:clrChange>
              <a:clrFrom>
                <a:srgbClr val="FCFCFA"/>
              </a:clrFrom>
              <a:clrTo>
                <a:srgbClr val="FCFCFA">
                  <a:alpha val="0"/>
                </a:srgbClr>
              </a:clrTo>
            </a:clrChange>
          </a:blip>
          <a:srcRect/>
          <a:stretch>
            <a:fillRect/>
          </a:stretch>
        </p:blipFill>
        <p:spPr bwMode="auto">
          <a:xfrm>
            <a:off x="7467602" y="4495804"/>
            <a:ext cx="1276350" cy="13869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What you can learn from </a:t>
            </a:r>
            <a:r>
              <a:rPr lang="en-US" dirty="0" err="1" smtClean="0"/>
              <a:t>Graco’s</a:t>
            </a:r>
            <a:r>
              <a:rPr lang="en-US" dirty="0" smtClean="0"/>
              <a:t> experience	</a:t>
            </a:r>
            <a:endParaRPr lang="en-US" dirty="0"/>
          </a:p>
        </p:txBody>
      </p:sp>
      <p:sp>
        <p:nvSpPr>
          <p:cNvPr id="3" name="Content Placeholder 2"/>
          <p:cNvSpPr>
            <a:spLocks noGrp="1"/>
          </p:cNvSpPr>
          <p:nvPr>
            <p:ph idx="1"/>
          </p:nvPr>
        </p:nvSpPr>
        <p:spPr/>
        <p:txBody>
          <a:bodyPr>
            <a:normAutofit/>
          </a:bodyPr>
          <a:lstStyle/>
          <a:p>
            <a:r>
              <a:rPr lang="en-US" sz="2800" dirty="0" smtClean="0"/>
              <a:t>AP process automation can pay big benefits with…</a:t>
            </a:r>
          </a:p>
          <a:p>
            <a:pPr lvl="1"/>
            <a:r>
              <a:rPr lang="en-US" sz="2000" dirty="0" smtClean="0"/>
              <a:t>Thoughtful preparation</a:t>
            </a:r>
          </a:p>
          <a:p>
            <a:pPr lvl="1"/>
            <a:r>
              <a:rPr lang="en-US" sz="2000" dirty="0" smtClean="0"/>
              <a:t>Identifying needs and goals</a:t>
            </a:r>
          </a:p>
          <a:p>
            <a:pPr lvl="1"/>
            <a:r>
              <a:rPr lang="en-US" sz="2000" dirty="0" smtClean="0"/>
              <a:t>Assigning &amp; empowering staff resources</a:t>
            </a:r>
          </a:p>
          <a:p>
            <a:pPr lvl="1"/>
            <a:r>
              <a:rPr lang="en-US" sz="2000" dirty="0" smtClean="0"/>
              <a:t>Consider implementation phases &amp; schedules</a:t>
            </a:r>
          </a:p>
          <a:p>
            <a:pPr lvl="1"/>
            <a:r>
              <a:rPr lang="en-US" sz="2000" dirty="0" smtClean="0"/>
              <a:t>Be prepared to adapt and adjust, but…</a:t>
            </a:r>
          </a:p>
          <a:p>
            <a:pPr lvl="1"/>
            <a:r>
              <a:rPr lang="en-US" sz="2000" dirty="0" smtClean="0"/>
              <a:t>Always keep the scope of each phase as a </a:t>
            </a:r>
            <a:r>
              <a:rPr lang="en-US" sz="2000" dirty="0" err="1" smtClean="0"/>
              <a:t>touchpoint</a:t>
            </a:r>
            <a:r>
              <a:rPr lang="en-US" sz="2000" dirty="0" smtClean="0"/>
              <a:t> </a:t>
            </a:r>
            <a:endParaRPr lang="en-US" sz="2000" dirty="0"/>
          </a:p>
        </p:txBody>
      </p:sp>
      <p:sp>
        <p:nvSpPr>
          <p:cNvPr id="4" name="Slide Number Placeholder 3"/>
          <p:cNvSpPr>
            <a:spLocks noGrp="1"/>
          </p:cNvSpPr>
          <p:nvPr>
            <p:ph type="sldNum" sz="quarter" idx="10"/>
          </p:nvPr>
        </p:nvSpPr>
        <p:spPr/>
        <p:txBody>
          <a:bodyPr/>
          <a:lstStyle/>
          <a:p>
            <a:fld id="{4E968778-2C55-4019-B6FA-190350B29167}" type="slidenum">
              <a:rPr lang="en-US" smtClean="0"/>
              <a:pPr/>
              <a:t>17</a:t>
            </a:fld>
            <a:endParaRPr lang="en-US"/>
          </a:p>
        </p:txBody>
      </p:sp>
      <p:sp>
        <p:nvSpPr>
          <p:cNvPr id="5"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bwMode="auto">
          <a:xfrm>
            <a:off x="457200" y="427038"/>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200" dirty="0" smtClean="0"/>
              <a:t>Additional</a:t>
            </a:r>
            <a:r>
              <a:rPr lang="en-US" dirty="0" smtClean="0"/>
              <a:t> Customer Successes</a:t>
            </a:r>
            <a:endParaRPr lang="en-US" dirty="0"/>
          </a:p>
        </p:txBody>
      </p:sp>
      <p:sp>
        <p:nvSpPr>
          <p:cNvPr id="604163" name="Rectangle 3"/>
          <p:cNvSpPr>
            <a:spLocks noGrp="1" noChangeArrowheads="1"/>
          </p:cNvSpPr>
          <p:nvPr>
            <p:ph type="body" idx="1"/>
          </p:nvPr>
        </p:nvSpPr>
        <p:spPr bwMode="auto">
          <a:xfrm>
            <a:off x="419100" y="1485900"/>
            <a:ext cx="8229600" cy="4945063"/>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a:t>Vodafone</a:t>
            </a:r>
          </a:p>
          <a:p>
            <a:pPr lvl="1">
              <a:lnSpc>
                <a:spcPct val="90000"/>
              </a:lnSpc>
            </a:pPr>
            <a:r>
              <a:rPr lang="en-US"/>
              <a:t>Processed 50% more invoices in 2</a:t>
            </a:r>
            <a:r>
              <a:rPr lang="en-US" baseline="30000"/>
              <a:t>nd</a:t>
            </a:r>
            <a:r>
              <a:rPr lang="en-US"/>
              <a:t> month after implementing ReadSoft</a:t>
            </a:r>
          </a:p>
          <a:p>
            <a:pPr>
              <a:lnSpc>
                <a:spcPct val="90000"/>
              </a:lnSpc>
            </a:pPr>
            <a:r>
              <a:rPr lang="en-US"/>
              <a:t>Kellogg’s</a:t>
            </a:r>
          </a:p>
          <a:p>
            <a:pPr lvl="1">
              <a:lnSpc>
                <a:spcPct val="90000"/>
              </a:lnSpc>
            </a:pPr>
            <a:r>
              <a:rPr lang="en-US"/>
              <a:t>50% of PO-based invoices go from Scan to Post untouched</a:t>
            </a:r>
          </a:p>
          <a:p>
            <a:pPr>
              <a:lnSpc>
                <a:spcPct val="90000"/>
              </a:lnSpc>
            </a:pPr>
            <a:r>
              <a:rPr lang="en-US"/>
              <a:t>Green Mountain Power</a:t>
            </a:r>
          </a:p>
          <a:p>
            <a:pPr lvl="1">
              <a:lnSpc>
                <a:spcPct val="90000"/>
              </a:lnSpc>
            </a:pPr>
            <a:r>
              <a:rPr lang="en-US" sz="1900"/>
              <a:t>Enabled to take early payment discounts, greatly reduced vendor calls, and majority of top vendors are now enabled to send PDFs instead of paper</a:t>
            </a:r>
            <a:endParaRPr lang="en-US"/>
          </a:p>
          <a:p>
            <a:pPr>
              <a:lnSpc>
                <a:spcPct val="90000"/>
              </a:lnSpc>
            </a:pPr>
            <a:r>
              <a:rPr lang="en-US"/>
              <a:t>Alcan</a:t>
            </a:r>
          </a:p>
          <a:p>
            <a:pPr lvl="1">
              <a:lnSpc>
                <a:spcPct val="90000"/>
              </a:lnSpc>
            </a:pPr>
            <a:r>
              <a:rPr lang="en-US" sz="1900"/>
              <a:t>Significant reduction in manual processing, data entry, filing and retrieval; majority of PO-based invoices automated</a:t>
            </a:r>
            <a:endParaRPr lang="en-US"/>
          </a:p>
          <a:p>
            <a:pPr>
              <a:lnSpc>
                <a:spcPct val="90000"/>
              </a:lnSpc>
            </a:pPr>
            <a:r>
              <a:rPr lang="en-US"/>
              <a:t>Sheridan</a:t>
            </a:r>
          </a:p>
          <a:p>
            <a:pPr lvl="1">
              <a:lnSpc>
                <a:spcPct val="90000"/>
              </a:lnSpc>
              <a:spcBef>
                <a:spcPct val="0"/>
              </a:spcBef>
            </a:pPr>
            <a:r>
              <a:rPr lang="en-US"/>
              <a:t>3-month installation, including testing and go-live; able to negotiate significant discounts; able to process more invoices with fewer people; able to report in real-time on vendor spend</a:t>
            </a:r>
          </a:p>
        </p:txBody>
      </p:sp>
      <p:sp>
        <p:nvSpPr>
          <p:cNvPr id="4"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advTm="2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When Considering AP Automation…</a:t>
            </a:r>
            <a:endParaRPr lang="en-US" dirty="0"/>
          </a:p>
        </p:txBody>
      </p:sp>
      <p:sp>
        <p:nvSpPr>
          <p:cNvPr id="3" name="Content Placeholder 2"/>
          <p:cNvSpPr>
            <a:spLocks noGrp="1"/>
          </p:cNvSpPr>
          <p:nvPr>
            <p:ph idx="1"/>
          </p:nvPr>
        </p:nvSpPr>
        <p:spPr/>
        <p:txBody>
          <a:bodyPr>
            <a:normAutofit/>
          </a:bodyPr>
          <a:lstStyle/>
          <a:p>
            <a:r>
              <a:rPr lang="en-US" dirty="0" smtClean="0"/>
              <a:t>Know the difference between “it can” and “it does”</a:t>
            </a:r>
          </a:p>
          <a:p>
            <a:pPr lvl="1"/>
            <a:r>
              <a:rPr lang="en-US" dirty="0" smtClean="0"/>
              <a:t>Questions and dialogue with potential vendors</a:t>
            </a:r>
          </a:p>
          <a:p>
            <a:pPr lvl="1"/>
            <a:r>
              <a:rPr lang="en-US" dirty="0" smtClean="0"/>
              <a:t>Was it designed to work in your environment?</a:t>
            </a:r>
          </a:p>
          <a:p>
            <a:r>
              <a:rPr lang="en-US" dirty="0" smtClean="0"/>
              <a:t>Know yourself</a:t>
            </a:r>
          </a:p>
          <a:p>
            <a:pPr lvl="1"/>
            <a:r>
              <a:rPr lang="en-US" dirty="0" smtClean="0"/>
              <a:t>Are you hands-on ready or do you expect turn key?</a:t>
            </a:r>
          </a:p>
          <a:p>
            <a:pPr lvl="1"/>
            <a:r>
              <a:rPr lang="en-US" dirty="0" smtClean="0"/>
              <a:t>How involved in detail planning &amp; process implementation can you/do you want to be?</a:t>
            </a:r>
          </a:p>
          <a:p>
            <a:r>
              <a:rPr lang="en-US" dirty="0" smtClean="0"/>
              <a:t>Start with an assessment</a:t>
            </a:r>
          </a:p>
          <a:p>
            <a:pPr lvl="1"/>
            <a:r>
              <a:rPr lang="en-US" dirty="0" smtClean="0"/>
              <a:t>Don’t underestimate the culture fit</a:t>
            </a:r>
          </a:p>
          <a:p>
            <a:pPr lvl="1"/>
            <a:r>
              <a:rPr lang="en-US" dirty="0" smtClean="0"/>
              <a:t>Know where you are today and where you want to go</a:t>
            </a:r>
          </a:p>
          <a:p>
            <a:pPr lvl="1"/>
            <a:endParaRPr lang="en-US" dirty="0" smtClean="0"/>
          </a:p>
          <a:p>
            <a:pPr lvl="1"/>
            <a:endParaRPr lang="en-US" dirty="0"/>
          </a:p>
        </p:txBody>
      </p:sp>
      <p:sp>
        <p:nvSpPr>
          <p:cNvPr id="4" name="Slide Number Placeholder 3"/>
          <p:cNvSpPr>
            <a:spLocks noGrp="1"/>
          </p:cNvSpPr>
          <p:nvPr>
            <p:ph type="sldNum" sz="quarter" idx="10"/>
          </p:nvPr>
        </p:nvSpPr>
        <p:spPr/>
        <p:txBody>
          <a:bodyPr/>
          <a:lstStyle/>
          <a:p>
            <a:fld id="{4E968778-2C55-4019-B6FA-190350B29167}" type="slidenum">
              <a:rPr lang="en-US" smtClean="0"/>
              <a:pPr/>
              <a:t>19</a:t>
            </a:fld>
            <a:endParaRPr lang="en-US"/>
          </a:p>
        </p:txBody>
      </p:sp>
      <p:sp>
        <p:nvSpPr>
          <p:cNvPr id="5"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19202"/>
            <a:ext cx="8229600" cy="4525963"/>
          </a:xfrm>
        </p:spPr>
        <p:txBody>
          <a:bodyPr/>
          <a:lstStyle/>
          <a:p>
            <a:pPr lvl="0"/>
            <a:r>
              <a:rPr lang="en-US" dirty="0" smtClean="0"/>
              <a:t>The challenges of efficiently processing invoices</a:t>
            </a:r>
          </a:p>
          <a:p>
            <a:pPr lvl="0"/>
            <a:r>
              <a:rPr lang="en-US" dirty="0" smtClean="0"/>
              <a:t>Integrating document &amp; data capture with structured workflows</a:t>
            </a:r>
          </a:p>
          <a:p>
            <a:pPr lvl="0"/>
            <a:r>
              <a:rPr lang="en-US" dirty="0" smtClean="0"/>
              <a:t>Implementing process automation while upgrading to Oracle E-Business Suite R12 </a:t>
            </a:r>
          </a:p>
          <a:p>
            <a:r>
              <a:rPr lang="en-US" dirty="0" smtClean="0"/>
              <a:t>World Class Invoice Processing—rate your performance </a:t>
            </a:r>
            <a:endParaRPr lang="en-US" dirty="0"/>
          </a:p>
        </p:txBody>
      </p:sp>
      <p:sp>
        <p:nvSpPr>
          <p:cNvPr id="10"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027" name="Picture 3" descr="C:\Users\cliff autin\Pictures\Cliff Autin LOOP photographers.jpg"/>
          <p:cNvPicPr>
            <a:picLocks noChangeAspect="1" noChangeArrowheads="1"/>
          </p:cNvPicPr>
          <p:nvPr/>
        </p:nvPicPr>
        <p:blipFill>
          <a:blip r:embed="rId3" cstate="print"/>
          <a:srcRect/>
          <a:stretch>
            <a:fillRect/>
          </a:stretch>
        </p:blipFill>
        <p:spPr bwMode="auto">
          <a:xfrm>
            <a:off x="7010400" y="3810000"/>
            <a:ext cx="2133600" cy="2667000"/>
          </a:xfrm>
          <a:prstGeom prst="rect">
            <a:avLst/>
          </a:prstGeom>
          <a:noFill/>
        </p:spPr>
      </p:pic>
      <p:sp>
        <p:nvSpPr>
          <p:cNvPr id="9" name="TextBox 8"/>
          <p:cNvSpPr txBox="1"/>
          <p:nvPr/>
        </p:nvSpPr>
        <p:spPr>
          <a:xfrm>
            <a:off x="3810000" y="4876800"/>
            <a:ext cx="3124200" cy="738664"/>
          </a:xfrm>
          <a:prstGeom prst="rect">
            <a:avLst/>
          </a:prstGeom>
          <a:noFill/>
        </p:spPr>
        <p:txBody>
          <a:bodyPr wrap="square" rtlCol="0">
            <a:spAutoFit/>
          </a:bodyPr>
          <a:lstStyle/>
          <a:p>
            <a:r>
              <a:rPr lang="en-US" sz="1400" dirty="0" smtClean="0"/>
              <a:t>Cliff Autin</a:t>
            </a:r>
          </a:p>
          <a:p>
            <a:r>
              <a:rPr lang="en-US" sz="1400" dirty="0" smtClean="0"/>
              <a:t>Manager,  Oracle Consulting Services</a:t>
            </a:r>
          </a:p>
          <a:p>
            <a:r>
              <a:rPr lang="en-US" sz="1400" dirty="0" smtClean="0"/>
              <a:t>Readsoft North America</a:t>
            </a:r>
            <a:endParaRPr lang="en-US" sz="1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Benchmark Your Performance</a:t>
            </a:r>
            <a:endParaRPr lang="en-US" dirty="0"/>
          </a:p>
        </p:txBody>
      </p:sp>
      <p:sp>
        <p:nvSpPr>
          <p:cNvPr id="3" name="Content Placeholder 2"/>
          <p:cNvSpPr>
            <a:spLocks noGrp="1"/>
          </p:cNvSpPr>
          <p:nvPr>
            <p:ph idx="1"/>
          </p:nvPr>
        </p:nvSpPr>
        <p:spPr/>
        <p:txBody>
          <a:bodyPr/>
          <a:lstStyle/>
          <a:p>
            <a:r>
              <a:rPr lang="en-US" dirty="0" smtClean="0"/>
              <a:t>The Hackett Group has developed a tool with ReadSoft to help you benchmark your AP process performance</a:t>
            </a:r>
          </a:p>
          <a:p>
            <a:r>
              <a:rPr lang="en-US" dirty="0" smtClean="0"/>
              <a:t>Comparison to world class organizations, peer groups and median performance</a:t>
            </a:r>
          </a:p>
          <a:p>
            <a:r>
              <a:rPr lang="en-US" dirty="0" smtClean="0"/>
              <a:t>A ReadSoft consultant will walk you through the assessment tool and provide an actionable report</a:t>
            </a:r>
            <a:endParaRPr lang="en-US" dirty="0"/>
          </a:p>
        </p:txBody>
      </p:sp>
      <p:graphicFrame>
        <p:nvGraphicFramePr>
          <p:cNvPr id="5" name="Chart 4"/>
          <p:cNvGraphicFramePr/>
          <p:nvPr/>
        </p:nvGraphicFramePr>
        <p:xfrm>
          <a:off x="4648203" y="4267200"/>
          <a:ext cx="4312103" cy="21145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nvGraphicFramePr>
        <p:xfrm>
          <a:off x="228603" y="4267206"/>
          <a:ext cx="4138613" cy="1971675"/>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Placeholder 52"/>
          <p:cNvSpPr txBox="1">
            <a:spLocks noGrp="1"/>
          </p:cNvSpPr>
          <p:nvPr>
            <p:ph type="body" sz="quarter" idx="11"/>
          </p:nvPr>
        </p:nvSpPr>
        <p:spPr>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ChangeArrowheads="1"/>
          </p:cNvSpPr>
          <p:nvPr/>
        </p:nvSpPr>
        <p:spPr bwMode="auto">
          <a:xfrm>
            <a:off x="0" y="0"/>
            <a:ext cx="9144000" cy="6858000"/>
          </a:xfrm>
          <a:prstGeom prst="rect">
            <a:avLst/>
          </a:prstGeom>
          <a:noFill/>
          <a:ln w="9525">
            <a:noFill/>
            <a:miter lim="800000"/>
            <a:headEnd/>
            <a:tailEnd/>
          </a:ln>
        </p:spPr>
        <p:txBody>
          <a:bodyPr wrap="none" lIns="92075" tIns="46038" rIns="92075" bIns="46038" anchor="ctr"/>
          <a:lstStyle/>
          <a:p>
            <a:endParaRPr lang="da-DK"/>
          </a:p>
        </p:txBody>
      </p:sp>
      <p:sp>
        <p:nvSpPr>
          <p:cNvPr id="12" name="Content Placeholder 2"/>
          <p:cNvSpPr txBox="1">
            <a:spLocks/>
          </p:cNvSpPr>
          <p:nvPr/>
        </p:nvSpPr>
        <p:spPr>
          <a:xfrm>
            <a:off x="4114800" y="6172200"/>
            <a:ext cx="4876800" cy="533400"/>
          </a:xfrm>
          <a:prstGeom prst="rect">
            <a:avLst/>
          </a:prstGeom>
        </p:spPr>
        <p:txBody>
          <a:bodyPr/>
          <a:lstStyle/>
          <a:p>
            <a:pPr marL="342900" marR="0" lvl="0" indent="-342900" algn="r" defTabSz="914400" rtl="0" eaLnBrk="1" fontAlgn="auto" latinLnBrk="0" hangingPunct="1">
              <a:lnSpc>
                <a:spcPct val="100000"/>
              </a:lnSpc>
              <a:spcBef>
                <a:spcPct val="20000"/>
              </a:spcBef>
              <a:spcAft>
                <a:spcPts val="0"/>
              </a:spcAft>
              <a:buClr>
                <a:schemeClr val="tx2"/>
              </a:buClr>
              <a:buSzTx/>
              <a:tabLst/>
              <a:defRPr/>
            </a:pPr>
            <a:r>
              <a:rPr kumimoji="0" lang="en-US" sz="2500" b="0" i="0" u="none" strike="noStrike" kern="1200" cap="none" spc="0" normalizeH="0" baseline="0" noProof="0" dirty="0" smtClean="0">
                <a:ln>
                  <a:noFill/>
                </a:ln>
                <a:solidFill>
                  <a:schemeClr val="accent1"/>
                </a:solidFill>
                <a:effectLst/>
                <a:uLnTx/>
                <a:uFillTx/>
                <a:latin typeface="+mn-lt"/>
                <a:ea typeface="+mn-ea"/>
                <a:cs typeface="+mn-cs"/>
              </a:rPr>
              <a:t>Cliff.Autin@ReadSoft.com</a:t>
            </a:r>
            <a:endParaRPr kumimoji="0" lang="en-US" sz="2500" b="0" i="0" u="none" strike="noStrike" kern="1200" cap="none" spc="0" normalizeH="0" baseline="0" noProof="0" dirty="0">
              <a:ln>
                <a:noFill/>
              </a:ln>
              <a:solidFill>
                <a:schemeClr val="accent1"/>
              </a:solidFill>
              <a:effectLst/>
              <a:uLnTx/>
              <a:uFillTx/>
              <a:latin typeface="+mn-lt"/>
              <a:ea typeface="+mn-ea"/>
              <a:cs typeface="+mn-cs"/>
            </a:endParaRPr>
          </a:p>
        </p:txBody>
      </p:sp>
      <p:sp>
        <p:nvSpPr>
          <p:cNvPr id="14" name="Titel 9"/>
          <p:cNvSpPr>
            <a:spLocks noGrp="1"/>
          </p:cNvSpPr>
          <p:nvPr>
            <p:ph type="ctrTitle"/>
          </p:nvPr>
        </p:nvSpPr>
        <p:spPr>
          <a:xfrm>
            <a:off x="1143000" y="2133600"/>
            <a:ext cx="4334400" cy="1981200"/>
          </a:xfrm>
        </p:spPr>
        <p:txBody>
          <a:bodyPr/>
          <a:lstStyle/>
          <a:p>
            <a:pPr algn="ctr"/>
            <a:r>
              <a:rPr lang="en-US" sz="7200" dirty="0" smtClean="0"/>
              <a:t>Q&amp;A</a:t>
            </a:r>
            <a:endParaRPr lang="da-DK" sz="80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ChangeArrowheads="1"/>
          </p:cNvSpPr>
          <p:nvPr/>
        </p:nvSpPr>
        <p:spPr bwMode="auto">
          <a:xfrm>
            <a:off x="0" y="0"/>
            <a:ext cx="9144000" cy="6858000"/>
          </a:xfrm>
          <a:prstGeom prst="rect">
            <a:avLst/>
          </a:prstGeom>
          <a:noFill/>
          <a:ln w="9525">
            <a:noFill/>
            <a:miter lim="800000"/>
            <a:headEnd/>
            <a:tailEnd/>
          </a:ln>
        </p:spPr>
        <p:txBody>
          <a:bodyPr wrap="none" lIns="92075" tIns="46038" rIns="92075" bIns="46038" anchor="ctr"/>
          <a:lstStyle/>
          <a:p>
            <a:endParaRPr lang="da-DK"/>
          </a:p>
        </p:txBody>
      </p:sp>
      <p:sp>
        <p:nvSpPr>
          <p:cNvPr id="12" name="Content Placeholder 2"/>
          <p:cNvSpPr txBox="1">
            <a:spLocks/>
          </p:cNvSpPr>
          <p:nvPr/>
        </p:nvSpPr>
        <p:spPr>
          <a:xfrm>
            <a:off x="4114800" y="6172200"/>
            <a:ext cx="4876800" cy="533400"/>
          </a:xfrm>
          <a:prstGeom prst="rect">
            <a:avLst/>
          </a:prstGeom>
        </p:spPr>
        <p:txBody>
          <a:bodyPr/>
          <a:lstStyle/>
          <a:p>
            <a:pPr marL="342900" marR="0" lvl="0" indent="-342900" algn="r" defTabSz="914400" rtl="0" eaLnBrk="1" fontAlgn="auto" latinLnBrk="0" hangingPunct="1">
              <a:lnSpc>
                <a:spcPct val="100000"/>
              </a:lnSpc>
              <a:spcBef>
                <a:spcPct val="20000"/>
              </a:spcBef>
              <a:spcAft>
                <a:spcPts val="0"/>
              </a:spcAft>
              <a:buClr>
                <a:schemeClr val="tx2"/>
              </a:buClr>
              <a:buSzTx/>
              <a:tabLst/>
              <a:defRPr/>
            </a:pPr>
            <a:r>
              <a:rPr kumimoji="0" lang="en-US" sz="2500" b="0" i="0" u="none" strike="noStrike" kern="1200" cap="none" spc="0" normalizeH="0" baseline="0" noProof="0" dirty="0" smtClean="0">
                <a:ln>
                  <a:noFill/>
                </a:ln>
                <a:solidFill>
                  <a:schemeClr val="accent1"/>
                </a:solidFill>
                <a:effectLst/>
                <a:uLnTx/>
                <a:uFillTx/>
                <a:latin typeface="+mn-lt"/>
                <a:ea typeface="+mn-ea"/>
                <a:cs typeface="+mn-cs"/>
              </a:rPr>
              <a:t>Cliff.Autin@ReadSoft.com</a:t>
            </a:r>
            <a:endParaRPr kumimoji="0" lang="en-US" sz="2500" b="0" i="0" u="none" strike="noStrike" kern="1200" cap="none" spc="0" normalizeH="0" baseline="0" noProof="0" dirty="0">
              <a:ln>
                <a:noFill/>
              </a:ln>
              <a:solidFill>
                <a:schemeClr val="accent1"/>
              </a:solidFill>
              <a:effectLst/>
              <a:uLnTx/>
              <a:uFillTx/>
              <a:latin typeface="+mn-lt"/>
              <a:ea typeface="+mn-ea"/>
              <a:cs typeface="+mn-cs"/>
            </a:endParaRPr>
          </a:p>
        </p:txBody>
      </p:sp>
      <p:sp>
        <p:nvSpPr>
          <p:cNvPr id="14" name="Titel 9"/>
          <p:cNvSpPr>
            <a:spLocks noGrp="1"/>
          </p:cNvSpPr>
          <p:nvPr>
            <p:ph type="ctrTitle"/>
          </p:nvPr>
        </p:nvSpPr>
        <p:spPr>
          <a:xfrm>
            <a:off x="1143000" y="2133600"/>
            <a:ext cx="4334400" cy="1981200"/>
          </a:xfrm>
        </p:spPr>
        <p:txBody>
          <a:bodyPr/>
          <a:lstStyle/>
          <a:p>
            <a:pPr algn="ctr"/>
            <a:r>
              <a:rPr lang="en-US" sz="7200" dirty="0" smtClean="0"/>
              <a:t>THANK </a:t>
            </a:r>
            <a:br>
              <a:rPr lang="en-US" sz="7200" dirty="0" smtClean="0"/>
            </a:br>
            <a:r>
              <a:rPr lang="en-US" sz="7200" dirty="0" smtClean="0"/>
              <a:t>YOU</a:t>
            </a:r>
            <a:endParaRPr lang="da-DK" sz="8000" dirty="0"/>
          </a:p>
        </p:txBody>
      </p:sp>
      <p:pic>
        <p:nvPicPr>
          <p:cNvPr id="7" name="Picture 3" descr="C:\Users\cliff autin\Pictures\Cliff Autin LOOP photographers.jpg"/>
          <p:cNvPicPr>
            <a:picLocks noChangeAspect="1" noChangeArrowheads="1"/>
          </p:cNvPicPr>
          <p:nvPr/>
        </p:nvPicPr>
        <p:blipFill>
          <a:blip r:embed="rId3" cstate="print"/>
          <a:srcRect/>
          <a:stretch>
            <a:fillRect/>
          </a:stretch>
        </p:blipFill>
        <p:spPr bwMode="auto">
          <a:xfrm>
            <a:off x="7010400" y="3505200"/>
            <a:ext cx="2133600" cy="2667000"/>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dirty="0" smtClean="0">
                <a:latin typeface="Gill Sans MT" pitchFamily="34" charset="0"/>
              </a:rPr>
              <a:t>Purchase to Pay and Order to Cash</a:t>
            </a:r>
            <a:br>
              <a:rPr lang="en-US" sz="3200" dirty="0" smtClean="0">
                <a:latin typeface="Gill Sans MT" pitchFamily="34" charset="0"/>
              </a:rPr>
            </a:br>
            <a:endParaRPr lang="en-US" sz="3200" dirty="0">
              <a:latin typeface="Gill Sans MT" pitchFamily="34" charset="0"/>
            </a:endParaRPr>
          </a:p>
        </p:txBody>
      </p:sp>
      <p:sp>
        <p:nvSpPr>
          <p:cNvPr id="53" name="Text Placeholder 52"/>
          <p:cNvSpPr>
            <a:spLocks noGrp="1"/>
          </p:cNvSpPr>
          <p:nvPr>
            <p:ph type="body" sz="quarter" idx="11"/>
          </p:nvPr>
        </p:nvSpPr>
        <p:spPr/>
        <p:txBody>
          <a:bodyPr/>
          <a:lstStyle/>
          <a:p>
            <a:r>
              <a:rPr lang="sv-SE" dirty="0" smtClean="0"/>
              <a:t>AUTOMATING ACCOUNTS PAYABLE</a:t>
            </a:r>
          </a:p>
          <a:p>
            <a:endParaRPr lang="sv-SE" dirty="0"/>
          </a:p>
        </p:txBody>
      </p:sp>
      <p:sp>
        <p:nvSpPr>
          <p:cNvPr id="128" name="Line 40"/>
          <p:cNvSpPr>
            <a:spLocks noChangeShapeType="1"/>
          </p:cNvSpPr>
          <p:nvPr/>
        </p:nvSpPr>
        <p:spPr bwMode="auto">
          <a:xfrm flipH="1" flipV="1">
            <a:off x="3051175" y="5607050"/>
            <a:ext cx="2835275" cy="0"/>
          </a:xfrm>
          <a:prstGeom prst="line">
            <a:avLst/>
          </a:prstGeom>
          <a:noFill/>
          <a:ln w="57150" cap="rnd">
            <a:solidFill>
              <a:schemeClr val="tx1">
                <a:lumMod val="50000"/>
                <a:lumOff val="50000"/>
              </a:schemeClr>
            </a:solidFill>
            <a:round/>
            <a:headEnd type="none" w="sm" len="sm"/>
            <a:tailEnd type="triangle" w="med" len="med"/>
          </a:ln>
          <a:effectLst>
            <a:outerShdw blurRad="50800" dist="25400" dir="2700000" algn="tl" rotWithShape="0">
              <a:prstClr val="black">
                <a:alpha val="40000"/>
              </a:prstClr>
            </a:outerShdw>
          </a:effectLst>
        </p:spPr>
        <p:txBody>
          <a:bodyPr lIns="73652" tIns="36826" rIns="73652" bIns="36826" anchor="ctr"/>
          <a:lstStyle/>
          <a:p>
            <a:pPr eaLnBrk="0" hangingPunct="0">
              <a:spcBef>
                <a:spcPct val="20000"/>
              </a:spcBef>
              <a:buClr>
                <a:srgbClr val="990033"/>
              </a:buClr>
              <a:buSzPct val="70000"/>
              <a:buFont typeface="Monotype Sorts" pitchFamily="2" charset="2"/>
              <a:buChar char="t"/>
              <a:defRPr/>
            </a:pPr>
            <a:endParaRPr lang="sv-SE" sz="1200">
              <a:latin typeface="Gill Sans MT" pitchFamily="34" charset="0"/>
            </a:endParaRPr>
          </a:p>
        </p:txBody>
      </p:sp>
      <p:sp>
        <p:nvSpPr>
          <p:cNvPr id="129" name="Line 40"/>
          <p:cNvSpPr>
            <a:spLocks noChangeShapeType="1"/>
          </p:cNvSpPr>
          <p:nvPr/>
        </p:nvSpPr>
        <p:spPr bwMode="auto">
          <a:xfrm flipH="1" flipV="1">
            <a:off x="3051175" y="3270250"/>
            <a:ext cx="2835275" cy="0"/>
          </a:xfrm>
          <a:prstGeom prst="line">
            <a:avLst/>
          </a:prstGeom>
          <a:noFill/>
          <a:ln w="57150" cap="rnd">
            <a:solidFill>
              <a:schemeClr val="tx1">
                <a:lumMod val="50000"/>
                <a:lumOff val="50000"/>
              </a:schemeClr>
            </a:solidFill>
            <a:round/>
            <a:headEnd type="none" w="sm" len="sm"/>
            <a:tailEnd type="triangle" w="med" len="med"/>
          </a:ln>
          <a:effectLst>
            <a:outerShdw blurRad="50800" dist="25400" dir="2700000" algn="tl" rotWithShape="0">
              <a:prstClr val="black">
                <a:alpha val="40000"/>
              </a:prstClr>
            </a:outerShdw>
          </a:effectLst>
        </p:spPr>
        <p:txBody>
          <a:bodyPr lIns="73652" tIns="36826" rIns="73652" bIns="36826" anchor="ctr"/>
          <a:lstStyle/>
          <a:p>
            <a:pPr eaLnBrk="0" hangingPunct="0">
              <a:spcBef>
                <a:spcPct val="20000"/>
              </a:spcBef>
              <a:buClr>
                <a:srgbClr val="990033"/>
              </a:buClr>
              <a:buSzPct val="70000"/>
              <a:buFont typeface="Monotype Sorts" pitchFamily="2" charset="2"/>
              <a:buChar char="t"/>
              <a:defRPr/>
            </a:pPr>
            <a:endParaRPr lang="sv-SE" sz="1200">
              <a:latin typeface="Gill Sans MT" pitchFamily="34" charset="0"/>
            </a:endParaRPr>
          </a:p>
        </p:txBody>
      </p:sp>
      <p:sp>
        <p:nvSpPr>
          <p:cNvPr id="130" name="Line 40"/>
          <p:cNvSpPr>
            <a:spLocks noChangeShapeType="1"/>
          </p:cNvSpPr>
          <p:nvPr/>
        </p:nvSpPr>
        <p:spPr bwMode="auto">
          <a:xfrm flipH="1" flipV="1">
            <a:off x="3051175" y="5992813"/>
            <a:ext cx="2835275" cy="0"/>
          </a:xfrm>
          <a:prstGeom prst="line">
            <a:avLst/>
          </a:prstGeom>
          <a:noFill/>
          <a:ln w="57150" cap="rnd">
            <a:solidFill>
              <a:schemeClr val="tx1">
                <a:lumMod val="50000"/>
                <a:lumOff val="50000"/>
              </a:schemeClr>
            </a:solidFill>
            <a:round/>
            <a:headEnd type="none" w="sm" len="sm"/>
            <a:tailEnd type="triangle" w="med" len="med"/>
          </a:ln>
          <a:effectLst>
            <a:outerShdw blurRad="50800" dist="25400" dir="2700000" algn="tl" rotWithShape="0">
              <a:prstClr val="black">
                <a:alpha val="40000"/>
              </a:prstClr>
            </a:outerShdw>
          </a:effectLst>
        </p:spPr>
        <p:txBody>
          <a:bodyPr lIns="73652" tIns="36826" rIns="73652" bIns="36826" anchor="ctr"/>
          <a:lstStyle/>
          <a:p>
            <a:pPr eaLnBrk="0" hangingPunct="0">
              <a:spcBef>
                <a:spcPct val="20000"/>
              </a:spcBef>
              <a:buClr>
                <a:srgbClr val="990033"/>
              </a:buClr>
              <a:buSzPct val="70000"/>
              <a:buFont typeface="Monotype Sorts" pitchFamily="2" charset="2"/>
              <a:buChar char="t"/>
              <a:defRPr/>
            </a:pPr>
            <a:endParaRPr lang="sv-SE" sz="1200">
              <a:latin typeface="Gill Sans MT" pitchFamily="34" charset="0"/>
            </a:endParaRPr>
          </a:p>
        </p:txBody>
      </p:sp>
      <p:sp>
        <p:nvSpPr>
          <p:cNvPr id="109" name="TextBox 108"/>
          <p:cNvSpPr txBox="1"/>
          <p:nvPr/>
        </p:nvSpPr>
        <p:spPr>
          <a:xfrm>
            <a:off x="3403602" y="5870579"/>
            <a:ext cx="1439863" cy="244475"/>
          </a:xfrm>
          <a:prstGeom prst="roundRect">
            <a:avLst/>
          </a:prstGeom>
          <a:solidFill>
            <a:schemeClr val="bg1">
              <a:lumMod val="95000"/>
            </a:schemeClr>
          </a:solidFill>
          <a:ln w="12700">
            <a:solidFill>
              <a:schemeClr val="bg1">
                <a:lumMod val="75000"/>
              </a:schemeClr>
            </a:solidFill>
          </a:ln>
          <a:effectLst>
            <a:outerShdw blurRad="50800" dist="38100" dir="2700000" algn="tl" rotWithShape="0">
              <a:prstClr val="black">
                <a:alpha val="40000"/>
              </a:prstClr>
            </a:outerShdw>
          </a:effectLst>
        </p:spPr>
        <p:txBody>
          <a:bodyPr lIns="18000" tIns="18000" rIns="18000" bIns="18000">
            <a:spAutoFit/>
          </a:bodyPr>
          <a:lstStyle/>
          <a:p>
            <a:pPr algn="ctr" eaLnBrk="0" hangingPunct="0">
              <a:spcBef>
                <a:spcPct val="20000"/>
              </a:spcBef>
              <a:buClr>
                <a:srgbClr val="990033"/>
              </a:buClr>
              <a:buSzPct val="70000"/>
              <a:buFont typeface="Monotype Sorts" pitchFamily="2" charset="2"/>
              <a:buNone/>
              <a:defRPr/>
            </a:pPr>
            <a:r>
              <a:rPr lang="en-US" sz="1200" dirty="0">
                <a:latin typeface="Gill Sans MT" pitchFamily="34" charset="0"/>
              </a:rPr>
              <a:t>Payment</a:t>
            </a:r>
          </a:p>
        </p:txBody>
      </p:sp>
      <p:sp>
        <p:nvSpPr>
          <p:cNvPr id="108" name="TextBox 107"/>
          <p:cNvSpPr txBox="1"/>
          <p:nvPr/>
        </p:nvSpPr>
        <p:spPr>
          <a:xfrm>
            <a:off x="3403602" y="5484817"/>
            <a:ext cx="1439863" cy="244475"/>
          </a:xfrm>
          <a:prstGeom prst="roundRect">
            <a:avLst/>
          </a:prstGeom>
          <a:solidFill>
            <a:schemeClr val="bg1">
              <a:lumMod val="95000"/>
            </a:schemeClr>
          </a:solidFill>
          <a:ln w="12700">
            <a:solidFill>
              <a:schemeClr val="bg1">
                <a:lumMod val="75000"/>
              </a:schemeClr>
            </a:solidFill>
          </a:ln>
          <a:effectLst>
            <a:outerShdw blurRad="50800" dist="38100" dir="2700000" algn="tl" rotWithShape="0">
              <a:prstClr val="black">
                <a:alpha val="40000"/>
              </a:prstClr>
            </a:outerShdw>
          </a:effectLst>
        </p:spPr>
        <p:txBody>
          <a:bodyPr lIns="18000" tIns="18000" rIns="18000" bIns="18000">
            <a:spAutoFit/>
          </a:bodyPr>
          <a:lstStyle/>
          <a:p>
            <a:pPr algn="ctr" eaLnBrk="0" hangingPunct="0">
              <a:spcBef>
                <a:spcPct val="20000"/>
              </a:spcBef>
              <a:buClr>
                <a:srgbClr val="990033"/>
              </a:buClr>
              <a:buSzPct val="70000"/>
              <a:buFont typeface="Monotype Sorts" pitchFamily="2" charset="2"/>
              <a:buNone/>
              <a:defRPr/>
            </a:pPr>
            <a:r>
              <a:rPr lang="en-US" sz="1200" dirty="0">
                <a:latin typeface="Gill Sans MT" pitchFamily="34" charset="0"/>
              </a:rPr>
              <a:t>Remittance advice</a:t>
            </a:r>
          </a:p>
        </p:txBody>
      </p:sp>
      <p:sp>
        <p:nvSpPr>
          <p:cNvPr id="104" name="TextBox 103"/>
          <p:cNvSpPr txBox="1"/>
          <p:nvPr/>
        </p:nvSpPr>
        <p:spPr>
          <a:xfrm>
            <a:off x="3403602" y="3148017"/>
            <a:ext cx="1439863" cy="244475"/>
          </a:xfrm>
          <a:prstGeom prst="roundRect">
            <a:avLst/>
          </a:prstGeom>
          <a:solidFill>
            <a:schemeClr val="bg1">
              <a:lumMod val="95000"/>
            </a:schemeClr>
          </a:solidFill>
          <a:ln w="12700">
            <a:solidFill>
              <a:schemeClr val="bg1">
                <a:lumMod val="75000"/>
              </a:schemeClr>
            </a:solidFill>
          </a:ln>
          <a:effectLst>
            <a:outerShdw blurRad="50800" dist="38100" dir="2700000" algn="tl" rotWithShape="0">
              <a:prstClr val="black">
                <a:alpha val="40000"/>
              </a:prstClr>
            </a:outerShdw>
          </a:effectLst>
        </p:spPr>
        <p:txBody>
          <a:bodyPr lIns="18000" tIns="18000" rIns="18000" bIns="18000">
            <a:spAutoFit/>
          </a:bodyPr>
          <a:lstStyle/>
          <a:p>
            <a:pPr algn="ctr" eaLnBrk="0" hangingPunct="0">
              <a:spcBef>
                <a:spcPct val="20000"/>
              </a:spcBef>
              <a:buClr>
                <a:srgbClr val="990033"/>
              </a:buClr>
              <a:buSzPct val="70000"/>
              <a:defRPr/>
            </a:pPr>
            <a:r>
              <a:rPr lang="en-US" sz="1200" dirty="0">
                <a:latin typeface="Gill Sans MT" pitchFamily="34" charset="0"/>
              </a:rPr>
              <a:t>Purchase order</a:t>
            </a:r>
          </a:p>
        </p:txBody>
      </p:sp>
      <p:sp>
        <p:nvSpPr>
          <p:cNvPr id="134" name="Line 40"/>
          <p:cNvSpPr>
            <a:spLocks noChangeShapeType="1"/>
          </p:cNvSpPr>
          <p:nvPr/>
        </p:nvSpPr>
        <p:spPr bwMode="auto">
          <a:xfrm flipV="1">
            <a:off x="3379790" y="5199063"/>
            <a:ext cx="2835275" cy="0"/>
          </a:xfrm>
          <a:prstGeom prst="line">
            <a:avLst/>
          </a:prstGeom>
          <a:noFill/>
          <a:ln w="57150" cap="rnd">
            <a:solidFill>
              <a:schemeClr val="tx1">
                <a:lumMod val="50000"/>
                <a:lumOff val="50000"/>
              </a:schemeClr>
            </a:solidFill>
            <a:round/>
            <a:headEnd type="none" w="sm" len="sm"/>
            <a:tailEnd type="triangle" w="med" len="med"/>
          </a:ln>
          <a:effectLst>
            <a:outerShdw blurRad="50800" dist="25400" dir="2700000" algn="tl" rotWithShape="0">
              <a:prstClr val="black">
                <a:alpha val="40000"/>
              </a:prstClr>
            </a:outerShdw>
          </a:effectLst>
        </p:spPr>
        <p:txBody>
          <a:bodyPr lIns="73652" tIns="36826" rIns="73652" bIns="36826" anchor="ctr"/>
          <a:lstStyle/>
          <a:p>
            <a:pPr eaLnBrk="0" hangingPunct="0">
              <a:spcBef>
                <a:spcPct val="20000"/>
              </a:spcBef>
              <a:buClr>
                <a:srgbClr val="990033"/>
              </a:buClr>
              <a:buSzPct val="70000"/>
              <a:buFont typeface="Monotype Sorts" pitchFamily="2" charset="2"/>
              <a:buChar char="t"/>
              <a:defRPr/>
            </a:pPr>
            <a:endParaRPr lang="sv-SE" sz="1200">
              <a:latin typeface="Gill Sans MT" pitchFamily="34" charset="0"/>
            </a:endParaRPr>
          </a:p>
        </p:txBody>
      </p:sp>
      <p:sp>
        <p:nvSpPr>
          <p:cNvPr id="107" name="TextBox 106"/>
          <p:cNvSpPr txBox="1"/>
          <p:nvPr/>
        </p:nvSpPr>
        <p:spPr>
          <a:xfrm>
            <a:off x="4410077" y="5076829"/>
            <a:ext cx="1439863" cy="244475"/>
          </a:xfrm>
          <a:prstGeom prst="roundRect">
            <a:avLst/>
          </a:prstGeom>
          <a:solidFill>
            <a:schemeClr val="bg1">
              <a:lumMod val="95000"/>
            </a:schemeClr>
          </a:solidFill>
          <a:ln w="12700">
            <a:solidFill>
              <a:schemeClr val="bg1">
                <a:lumMod val="75000"/>
              </a:schemeClr>
            </a:solidFill>
          </a:ln>
          <a:effectLst>
            <a:outerShdw blurRad="50800" dist="38100" dir="2700000" algn="tl" rotWithShape="0">
              <a:prstClr val="black">
                <a:alpha val="40000"/>
              </a:prstClr>
            </a:outerShdw>
          </a:effectLst>
        </p:spPr>
        <p:txBody>
          <a:bodyPr lIns="18000" tIns="18000" rIns="18000" bIns="18000">
            <a:spAutoFit/>
          </a:bodyPr>
          <a:lstStyle/>
          <a:p>
            <a:pPr algn="ctr" eaLnBrk="0" hangingPunct="0">
              <a:spcBef>
                <a:spcPct val="20000"/>
              </a:spcBef>
              <a:buClr>
                <a:srgbClr val="990033"/>
              </a:buClr>
              <a:buSzPct val="70000"/>
              <a:buFont typeface="Monotype Sorts" pitchFamily="2" charset="2"/>
              <a:buNone/>
              <a:defRPr/>
            </a:pPr>
            <a:r>
              <a:rPr lang="en-US" sz="1200" dirty="0">
                <a:latin typeface="Gill Sans MT" pitchFamily="34" charset="0"/>
              </a:rPr>
              <a:t>Invoice</a:t>
            </a:r>
          </a:p>
        </p:txBody>
      </p:sp>
      <p:grpSp>
        <p:nvGrpSpPr>
          <p:cNvPr id="2" name="Group 51"/>
          <p:cNvGrpSpPr/>
          <p:nvPr/>
        </p:nvGrpSpPr>
        <p:grpSpPr>
          <a:xfrm>
            <a:off x="3379790" y="3465517"/>
            <a:ext cx="2835275" cy="1157287"/>
            <a:chOff x="3379788" y="3465513"/>
            <a:chExt cx="2835275" cy="1157287"/>
          </a:xfrm>
        </p:grpSpPr>
        <p:sp>
          <p:nvSpPr>
            <p:cNvPr id="132" name="Line 40"/>
            <p:cNvSpPr>
              <a:spLocks noChangeShapeType="1"/>
            </p:cNvSpPr>
            <p:nvPr/>
          </p:nvSpPr>
          <p:spPr bwMode="auto">
            <a:xfrm flipV="1">
              <a:off x="3379788" y="4500563"/>
              <a:ext cx="2835275" cy="0"/>
            </a:xfrm>
            <a:prstGeom prst="line">
              <a:avLst/>
            </a:prstGeom>
            <a:noFill/>
            <a:ln w="57150" cap="rnd">
              <a:solidFill>
                <a:schemeClr val="tx1">
                  <a:lumMod val="50000"/>
                  <a:lumOff val="50000"/>
                </a:schemeClr>
              </a:solidFill>
              <a:round/>
              <a:headEnd type="none" w="sm" len="sm"/>
              <a:tailEnd type="triangle" w="med" len="med"/>
            </a:ln>
            <a:effectLst>
              <a:outerShdw blurRad="50800" dist="25400" dir="2700000" algn="tl" rotWithShape="0">
                <a:prstClr val="black">
                  <a:alpha val="40000"/>
                </a:prstClr>
              </a:outerShdw>
            </a:effectLst>
          </p:spPr>
          <p:txBody>
            <a:bodyPr lIns="73652" tIns="36826" rIns="73652" bIns="36826" anchor="ctr"/>
            <a:lstStyle/>
            <a:p>
              <a:pPr eaLnBrk="0" hangingPunct="0">
                <a:spcBef>
                  <a:spcPct val="20000"/>
                </a:spcBef>
                <a:buClr>
                  <a:srgbClr val="990033"/>
                </a:buClr>
                <a:buSzPct val="70000"/>
                <a:buFont typeface="Monotype Sorts" pitchFamily="2" charset="2"/>
                <a:buChar char="t"/>
                <a:defRPr/>
              </a:pPr>
              <a:endParaRPr lang="sv-SE" sz="1200">
                <a:latin typeface="Gill Sans MT" pitchFamily="34" charset="0"/>
              </a:endParaRPr>
            </a:p>
          </p:txBody>
        </p:sp>
        <p:sp>
          <p:nvSpPr>
            <p:cNvPr id="133" name="Line 40"/>
            <p:cNvSpPr>
              <a:spLocks noChangeShapeType="1"/>
            </p:cNvSpPr>
            <p:nvPr/>
          </p:nvSpPr>
          <p:spPr bwMode="auto">
            <a:xfrm flipV="1">
              <a:off x="3379788" y="3587750"/>
              <a:ext cx="2835275" cy="0"/>
            </a:xfrm>
            <a:prstGeom prst="line">
              <a:avLst/>
            </a:prstGeom>
            <a:noFill/>
            <a:ln w="57150" cap="rnd">
              <a:solidFill>
                <a:schemeClr val="tx1">
                  <a:lumMod val="50000"/>
                  <a:lumOff val="50000"/>
                </a:schemeClr>
              </a:solidFill>
              <a:round/>
              <a:headEnd type="none" w="sm" len="sm"/>
              <a:tailEnd type="triangle" w="med" len="med"/>
            </a:ln>
            <a:effectLst>
              <a:outerShdw blurRad="50800" dist="25400" dir="2700000" algn="tl" rotWithShape="0">
                <a:prstClr val="black">
                  <a:alpha val="40000"/>
                </a:prstClr>
              </a:outerShdw>
            </a:effectLst>
          </p:spPr>
          <p:txBody>
            <a:bodyPr lIns="73652" tIns="36826" rIns="73652" bIns="36826" anchor="ctr"/>
            <a:lstStyle/>
            <a:p>
              <a:pPr eaLnBrk="0" hangingPunct="0">
                <a:spcBef>
                  <a:spcPct val="20000"/>
                </a:spcBef>
                <a:buClr>
                  <a:srgbClr val="990033"/>
                </a:buClr>
                <a:buSzPct val="70000"/>
                <a:buFont typeface="Monotype Sorts" pitchFamily="2" charset="2"/>
                <a:buChar char="t"/>
                <a:defRPr/>
              </a:pPr>
              <a:endParaRPr lang="sv-SE" sz="1200">
                <a:latin typeface="Gill Sans MT" pitchFamily="34" charset="0"/>
              </a:endParaRPr>
            </a:p>
          </p:txBody>
        </p:sp>
        <p:sp>
          <p:nvSpPr>
            <p:cNvPr id="105" name="TextBox 104"/>
            <p:cNvSpPr txBox="1"/>
            <p:nvPr/>
          </p:nvSpPr>
          <p:spPr>
            <a:xfrm>
              <a:off x="4410075" y="3465513"/>
              <a:ext cx="1439863" cy="244475"/>
            </a:xfrm>
            <a:prstGeom prst="roundRect">
              <a:avLst/>
            </a:prstGeom>
            <a:solidFill>
              <a:schemeClr val="bg1">
                <a:lumMod val="95000"/>
              </a:schemeClr>
            </a:solidFill>
            <a:ln w="12700">
              <a:solidFill>
                <a:schemeClr val="bg1">
                  <a:lumMod val="75000"/>
                </a:schemeClr>
              </a:solidFill>
            </a:ln>
            <a:effectLst>
              <a:outerShdw blurRad="50800" dist="38100" dir="2700000" algn="tl" rotWithShape="0">
                <a:prstClr val="black">
                  <a:alpha val="40000"/>
                </a:prstClr>
              </a:outerShdw>
            </a:effectLst>
          </p:spPr>
          <p:txBody>
            <a:bodyPr lIns="18000" tIns="18000" rIns="18000" bIns="18000">
              <a:spAutoFit/>
            </a:bodyPr>
            <a:lstStyle/>
            <a:p>
              <a:pPr algn="ctr" eaLnBrk="0" hangingPunct="0">
                <a:spcBef>
                  <a:spcPct val="20000"/>
                </a:spcBef>
                <a:buClr>
                  <a:srgbClr val="990033"/>
                </a:buClr>
                <a:buSzPct val="70000"/>
                <a:buFont typeface="Monotype Sorts" pitchFamily="2" charset="2"/>
                <a:buNone/>
                <a:defRPr/>
              </a:pPr>
              <a:r>
                <a:rPr lang="en-US" sz="1200" dirty="0">
                  <a:latin typeface="Gill Sans MT" pitchFamily="34" charset="0"/>
                </a:rPr>
                <a:t>Order confirmation</a:t>
              </a:r>
            </a:p>
          </p:txBody>
        </p:sp>
        <p:sp>
          <p:nvSpPr>
            <p:cNvPr id="106" name="TextBox 105"/>
            <p:cNvSpPr txBox="1"/>
            <p:nvPr/>
          </p:nvSpPr>
          <p:spPr>
            <a:xfrm>
              <a:off x="4410075" y="4378325"/>
              <a:ext cx="1439863" cy="244475"/>
            </a:xfrm>
            <a:prstGeom prst="roundRect">
              <a:avLst/>
            </a:prstGeom>
            <a:solidFill>
              <a:schemeClr val="bg1">
                <a:lumMod val="95000"/>
              </a:schemeClr>
            </a:solidFill>
            <a:ln w="12700">
              <a:solidFill>
                <a:schemeClr val="bg1">
                  <a:lumMod val="75000"/>
                </a:schemeClr>
              </a:solidFill>
            </a:ln>
            <a:effectLst>
              <a:outerShdw blurRad="50800" dist="38100" dir="2700000" algn="tl" rotWithShape="0">
                <a:prstClr val="black">
                  <a:alpha val="40000"/>
                </a:prstClr>
              </a:outerShdw>
            </a:effectLst>
          </p:spPr>
          <p:txBody>
            <a:bodyPr lIns="18000" tIns="18000" rIns="18000" bIns="18000">
              <a:spAutoFit/>
            </a:bodyPr>
            <a:lstStyle/>
            <a:p>
              <a:pPr algn="ctr" eaLnBrk="0" hangingPunct="0">
                <a:spcBef>
                  <a:spcPct val="20000"/>
                </a:spcBef>
                <a:buClr>
                  <a:srgbClr val="990033"/>
                </a:buClr>
                <a:buSzPct val="70000"/>
                <a:buFont typeface="Monotype Sorts" pitchFamily="2" charset="2"/>
                <a:buNone/>
                <a:defRPr/>
              </a:pPr>
              <a:r>
                <a:rPr lang="en-US" sz="1200" dirty="0">
                  <a:latin typeface="Gill Sans MT" pitchFamily="34" charset="0"/>
                </a:rPr>
                <a:t>Delivery note</a:t>
              </a:r>
            </a:p>
          </p:txBody>
        </p:sp>
      </p:grpSp>
      <p:sp>
        <p:nvSpPr>
          <p:cNvPr id="72" name="Rectangle 6"/>
          <p:cNvSpPr>
            <a:spLocks noChangeArrowheads="1"/>
          </p:cNvSpPr>
          <p:nvPr/>
        </p:nvSpPr>
        <p:spPr bwMode="auto">
          <a:xfrm>
            <a:off x="6315075" y="1565275"/>
            <a:ext cx="2560638" cy="1028700"/>
          </a:xfrm>
          <a:prstGeom prst="rect">
            <a:avLst/>
          </a:prstGeom>
          <a:solidFill>
            <a:schemeClr val="bg2">
              <a:lumMod val="20000"/>
              <a:lumOff val="80000"/>
            </a:schemeClr>
          </a:solidFill>
          <a:ln w="19050">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eaLnBrk="0" hangingPunct="0">
              <a:spcBef>
                <a:spcPct val="20000"/>
              </a:spcBef>
              <a:buClr>
                <a:srgbClr val="990033"/>
              </a:buClr>
              <a:buSzPct val="70000"/>
              <a:buFont typeface="Monotype Sorts" pitchFamily="2" charset="2"/>
              <a:buNone/>
              <a:defRPr/>
            </a:pPr>
            <a:endParaRPr lang="en-US" sz="1200" dirty="0">
              <a:latin typeface="Gill Sans MT" pitchFamily="34" charset="0"/>
            </a:endParaRPr>
          </a:p>
        </p:txBody>
      </p:sp>
      <p:sp>
        <p:nvSpPr>
          <p:cNvPr id="69" name="Rectangle 6"/>
          <p:cNvSpPr>
            <a:spLocks noChangeArrowheads="1"/>
          </p:cNvSpPr>
          <p:nvPr/>
        </p:nvSpPr>
        <p:spPr bwMode="auto">
          <a:xfrm>
            <a:off x="6315075" y="4857754"/>
            <a:ext cx="2560638" cy="1368425"/>
          </a:xfrm>
          <a:prstGeom prst="rect">
            <a:avLst/>
          </a:prstGeom>
          <a:solidFill>
            <a:schemeClr val="bg2">
              <a:lumMod val="20000"/>
              <a:lumOff val="80000"/>
            </a:schemeClr>
          </a:solidFill>
          <a:ln w="19050">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eaLnBrk="0" hangingPunct="0">
              <a:spcBef>
                <a:spcPct val="20000"/>
              </a:spcBef>
              <a:buClr>
                <a:srgbClr val="990033"/>
              </a:buClr>
              <a:buSzPct val="70000"/>
              <a:buFont typeface="Monotype Sorts" pitchFamily="2" charset="2"/>
              <a:buNone/>
              <a:defRPr/>
            </a:pPr>
            <a:endParaRPr lang="en-US" sz="1200" dirty="0">
              <a:latin typeface="Gill Sans MT" pitchFamily="34" charset="0"/>
            </a:endParaRPr>
          </a:p>
        </p:txBody>
      </p:sp>
      <p:sp>
        <p:nvSpPr>
          <p:cNvPr id="70" name="Rectangle 6"/>
          <p:cNvSpPr>
            <a:spLocks noChangeArrowheads="1"/>
          </p:cNvSpPr>
          <p:nvPr/>
        </p:nvSpPr>
        <p:spPr bwMode="auto">
          <a:xfrm>
            <a:off x="6315075" y="4006850"/>
            <a:ext cx="2560638" cy="719138"/>
          </a:xfrm>
          <a:prstGeom prst="rect">
            <a:avLst/>
          </a:prstGeom>
          <a:solidFill>
            <a:schemeClr val="bg2">
              <a:lumMod val="20000"/>
              <a:lumOff val="80000"/>
            </a:schemeClr>
          </a:solidFill>
          <a:ln w="19050">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eaLnBrk="0" hangingPunct="0">
              <a:spcBef>
                <a:spcPct val="20000"/>
              </a:spcBef>
              <a:buClr>
                <a:srgbClr val="990033"/>
              </a:buClr>
              <a:buSzPct val="70000"/>
              <a:buFont typeface="Monotype Sorts" pitchFamily="2" charset="2"/>
              <a:buNone/>
              <a:defRPr/>
            </a:pPr>
            <a:endParaRPr lang="en-US" sz="1200" dirty="0">
              <a:latin typeface="Gill Sans MT" pitchFamily="34" charset="0"/>
            </a:endParaRPr>
          </a:p>
        </p:txBody>
      </p:sp>
      <p:sp>
        <p:nvSpPr>
          <p:cNvPr id="67" name="Rectangle 6"/>
          <p:cNvSpPr>
            <a:spLocks noChangeArrowheads="1"/>
          </p:cNvSpPr>
          <p:nvPr/>
        </p:nvSpPr>
        <p:spPr bwMode="auto">
          <a:xfrm>
            <a:off x="6315075" y="2743201"/>
            <a:ext cx="2560638" cy="1100138"/>
          </a:xfrm>
          <a:prstGeom prst="rect">
            <a:avLst/>
          </a:prstGeom>
          <a:solidFill>
            <a:schemeClr val="bg2">
              <a:lumMod val="20000"/>
              <a:lumOff val="80000"/>
            </a:schemeClr>
          </a:solidFill>
          <a:ln w="19050">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eaLnBrk="0" hangingPunct="0">
              <a:spcBef>
                <a:spcPct val="20000"/>
              </a:spcBef>
              <a:buClr>
                <a:srgbClr val="990033"/>
              </a:buClr>
              <a:buSzPct val="70000"/>
              <a:buFont typeface="Monotype Sorts" pitchFamily="2" charset="2"/>
              <a:buNone/>
              <a:defRPr/>
            </a:pPr>
            <a:endParaRPr lang="en-US" sz="1200" dirty="0">
              <a:latin typeface="Gill Sans MT" pitchFamily="34" charset="0"/>
            </a:endParaRPr>
          </a:p>
        </p:txBody>
      </p:sp>
      <p:sp>
        <p:nvSpPr>
          <p:cNvPr id="429064" name="Text Box 8"/>
          <p:cNvSpPr txBox="1">
            <a:spLocks noChangeArrowheads="1"/>
          </p:cNvSpPr>
          <p:nvPr/>
        </p:nvSpPr>
        <p:spPr bwMode="auto">
          <a:xfrm>
            <a:off x="7559675" y="2824166"/>
            <a:ext cx="1266825" cy="257175"/>
          </a:xfrm>
          <a:prstGeom prst="rect">
            <a:avLst/>
          </a:prstGeom>
          <a:noFill/>
          <a:ln w="19050">
            <a:noFill/>
            <a:miter lim="800000"/>
            <a:headEnd/>
            <a:tailEnd/>
          </a:ln>
        </p:spPr>
        <p:txBody>
          <a:bodyPr wrap="none" lIns="92075" tIns="0" rIns="92075" bIns="46038"/>
          <a:lstStyle/>
          <a:p>
            <a:pPr algn="r" eaLnBrk="0" hangingPunct="0">
              <a:spcBef>
                <a:spcPct val="20000"/>
              </a:spcBef>
              <a:buClr>
                <a:srgbClr val="990033"/>
              </a:buClr>
              <a:buSzPct val="70000"/>
              <a:buFont typeface="Monotype Sorts" pitchFamily="2" charset="2"/>
              <a:buNone/>
              <a:defRPr/>
            </a:pPr>
            <a:r>
              <a:rPr lang="sv-SE" sz="1200" dirty="0">
                <a:latin typeface="Gill Sans MT" pitchFamily="34" charset="0"/>
              </a:rPr>
              <a:t>PURCHASING</a:t>
            </a:r>
            <a:endParaRPr lang="en-US" sz="1200" dirty="0">
              <a:latin typeface="Gill Sans MT" pitchFamily="34" charset="0"/>
            </a:endParaRPr>
          </a:p>
        </p:txBody>
      </p:sp>
      <p:sp>
        <p:nvSpPr>
          <p:cNvPr id="22540" name="AutoShape 56"/>
          <p:cNvSpPr>
            <a:spLocks noChangeArrowheads="1"/>
          </p:cNvSpPr>
          <p:nvPr/>
        </p:nvSpPr>
        <p:spPr bwMode="auto">
          <a:xfrm>
            <a:off x="7550150" y="1931988"/>
            <a:ext cx="228600" cy="228600"/>
          </a:xfrm>
          <a:prstGeom prst="downArrow">
            <a:avLst>
              <a:gd name="adj1" fmla="val 50000"/>
              <a:gd name="adj2" fmla="val 25000"/>
            </a:avLst>
          </a:prstGeom>
          <a:noFill/>
          <a:ln w="9525">
            <a:noFill/>
            <a:miter lim="800000"/>
            <a:headEnd/>
            <a:tailEnd/>
          </a:ln>
        </p:spPr>
        <p:txBody>
          <a:bodyPr wrap="none" lIns="92075" tIns="46038" rIns="92075" bIns="46038" anchor="ctr"/>
          <a:lstStyle/>
          <a:p>
            <a:pPr eaLnBrk="0" hangingPunct="0">
              <a:spcBef>
                <a:spcPct val="20000"/>
              </a:spcBef>
              <a:buClr>
                <a:srgbClr val="990033"/>
              </a:buClr>
              <a:buSzPct val="70000"/>
              <a:buFont typeface="Monotype Sorts"/>
              <a:buChar char="t"/>
            </a:pPr>
            <a:endParaRPr lang="de-DE" sz="1200">
              <a:latin typeface="Gill Sans MT" pitchFamily="34" charset="0"/>
            </a:endParaRPr>
          </a:p>
        </p:txBody>
      </p:sp>
      <p:sp>
        <p:nvSpPr>
          <p:cNvPr id="22541" name="Text Box 63"/>
          <p:cNvSpPr txBox="1">
            <a:spLocks noChangeArrowheads="1"/>
          </p:cNvSpPr>
          <p:nvPr/>
        </p:nvSpPr>
        <p:spPr bwMode="auto">
          <a:xfrm>
            <a:off x="6256340" y="1049342"/>
            <a:ext cx="2624137" cy="339725"/>
          </a:xfrm>
          <a:prstGeom prst="rect">
            <a:avLst/>
          </a:prstGeom>
          <a:noFill/>
          <a:ln w="9525">
            <a:noFill/>
            <a:miter lim="800000"/>
            <a:headEnd/>
            <a:tailEnd/>
          </a:ln>
        </p:spPr>
        <p:txBody>
          <a:bodyPr lIns="92075" tIns="46038" rIns="92075" bIns="46038">
            <a:spAutoFit/>
          </a:bodyPr>
          <a:lstStyle/>
          <a:p>
            <a:pPr algn="r" eaLnBrk="0" hangingPunct="0">
              <a:spcBef>
                <a:spcPct val="50000"/>
              </a:spcBef>
              <a:buClr>
                <a:srgbClr val="990033"/>
              </a:buClr>
              <a:buSzPct val="70000"/>
              <a:buFont typeface="Monotype Sorts"/>
              <a:buNone/>
            </a:pPr>
            <a:r>
              <a:rPr lang="de-DE" sz="1600">
                <a:latin typeface="Gill Sans MT" pitchFamily="34" charset="0"/>
              </a:rPr>
              <a:t>Buyer areas</a:t>
            </a:r>
          </a:p>
        </p:txBody>
      </p:sp>
      <p:sp>
        <p:nvSpPr>
          <p:cNvPr id="80" name="TextBox 79"/>
          <p:cNvSpPr txBox="1"/>
          <p:nvPr/>
        </p:nvSpPr>
        <p:spPr>
          <a:xfrm>
            <a:off x="6430965" y="1874839"/>
            <a:ext cx="2303462" cy="307975"/>
          </a:xfrm>
          <a:prstGeom prst="roundRect">
            <a:avLst/>
          </a:prstGeom>
          <a:noFill/>
          <a:ln w="12700">
            <a:solidFill>
              <a:schemeClr val="bg1">
                <a:lumMod val="65000"/>
              </a:schemeClr>
            </a:solidFill>
          </a:ln>
        </p:spPr>
        <p:txBody>
          <a:bodyPr>
            <a:spAutoFit/>
          </a:bodyPr>
          <a:lstStyle/>
          <a:p>
            <a:pPr eaLnBrk="0" hangingPunct="0">
              <a:spcBef>
                <a:spcPct val="20000"/>
              </a:spcBef>
              <a:buClr>
                <a:srgbClr val="990033"/>
              </a:buClr>
              <a:buSzPct val="70000"/>
              <a:defRPr/>
            </a:pPr>
            <a:r>
              <a:rPr lang="en-US" sz="1200" dirty="0">
                <a:latin typeface="Gill Sans MT" pitchFamily="34" charset="0"/>
              </a:rPr>
              <a:t>Demand, need or requirement</a:t>
            </a:r>
          </a:p>
        </p:txBody>
      </p:sp>
      <p:sp>
        <p:nvSpPr>
          <p:cNvPr id="87" name="TextBox 86"/>
          <p:cNvSpPr txBox="1"/>
          <p:nvPr/>
        </p:nvSpPr>
        <p:spPr>
          <a:xfrm>
            <a:off x="6430965" y="5813425"/>
            <a:ext cx="2303462" cy="306388"/>
          </a:xfrm>
          <a:prstGeom prst="roundRect">
            <a:avLst/>
          </a:prstGeom>
          <a:noFill/>
          <a:ln w="12700">
            <a:solidFill>
              <a:schemeClr val="bg1">
                <a:lumMod val="65000"/>
              </a:schemeClr>
            </a:solidFill>
          </a:ln>
        </p:spPr>
        <p:txBody>
          <a:bodyPr>
            <a:spAutoFit/>
          </a:bodyPr>
          <a:lstStyle/>
          <a:p>
            <a:pPr eaLnBrk="0" hangingPunct="0">
              <a:spcBef>
                <a:spcPct val="20000"/>
              </a:spcBef>
              <a:buClr>
                <a:srgbClr val="990033"/>
              </a:buClr>
              <a:buSzPct val="70000"/>
              <a:buFont typeface="Monotype Sorts" pitchFamily="2" charset="2"/>
              <a:buNone/>
              <a:defRPr/>
            </a:pPr>
            <a:r>
              <a:rPr lang="en-US" sz="1200" dirty="0">
                <a:latin typeface="Gill Sans MT" pitchFamily="34" charset="0"/>
              </a:rPr>
              <a:t>Pay invoice</a:t>
            </a:r>
          </a:p>
        </p:txBody>
      </p:sp>
      <p:sp>
        <p:nvSpPr>
          <p:cNvPr id="89" name="TextBox 88"/>
          <p:cNvSpPr txBox="1"/>
          <p:nvPr/>
        </p:nvSpPr>
        <p:spPr>
          <a:xfrm>
            <a:off x="6430965" y="5507042"/>
            <a:ext cx="2303462" cy="306387"/>
          </a:xfrm>
          <a:prstGeom prst="roundRect">
            <a:avLst/>
          </a:prstGeom>
          <a:noFill/>
          <a:ln w="12700">
            <a:solidFill>
              <a:schemeClr val="bg1">
                <a:lumMod val="65000"/>
              </a:schemeClr>
            </a:solidFill>
          </a:ln>
        </p:spPr>
        <p:txBody>
          <a:bodyPr>
            <a:spAutoFit/>
          </a:bodyPr>
          <a:lstStyle/>
          <a:p>
            <a:pPr eaLnBrk="0" hangingPunct="0">
              <a:spcBef>
                <a:spcPct val="20000"/>
              </a:spcBef>
              <a:buClr>
                <a:srgbClr val="990033"/>
              </a:buClr>
              <a:buSzPct val="70000"/>
              <a:buFont typeface="Monotype Sorts" pitchFamily="2" charset="2"/>
              <a:buNone/>
              <a:defRPr/>
            </a:pPr>
            <a:r>
              <a:rPr lang="en-US" sz="1200" dirty="0">
                <a:latin typeface="Gill Sans MT" pitchFamily="34" charset="0"/>
              </a:rPr>
              <a:t>Create remittance advice</a:t>
            </a:r>
          </a:p>
        </p:txBody>
      </p:sp>
      <p:sp>
        <p:nvSpPr>
          <p:cNvPr id="90" name="TextBox 89"/>
          <p:cNvSpPr txBox="1"/>
          <p:nvPr/>
        </p:nvSpPr>
        <p:spPr>
          <a:xfrm>
            <a:off x="6430965" y="5200650"/>
            <a:ext cx="2303462" cy="306388"/>
          </a:xfrm>
          <a:prstGeom prst="roundRect">
            <a:avLst/>
          </a:prstGeom>
          <a:noFill/>
          <a:ln w="12700">
            <a:solidFill>
              <a:schemeClr val="bg1">
                <a:lumMod val="65000"/>
              </a:schemeClr>
            </a:solidFill>
          </a:ln>
        </p:spPr>
        <p:txBody>
          <a:bodyPr>
            <a:spAutoFit/>
          </a:bodyPr>
          <a:lstStyle/>
          <a:p>
            <a:pPr eaLnBrk="0" hangingPunct="0">
              <a:spcBef>
                <a:spcPct val="20000"/>
              </a:spcBef>
              <a:buClr>
                <a:srgbClr val="990033"/>
              </a:buClr>
              <a:buSzPct val="70000"/>
              <a:buFont typeface="Monotype Sorts" pitchFamily="2" charset="2"/>
              <a:buNone/>
              <a:defRPr/>
            </a:pPr>
            <a:r>
              <a:rPr lang="en-US" sz="1200" dirty="0">
                <a:latin typeface="Gill Sans MT" pitchFamily="34" charset="0"/>
              </a:rPr>
              <a:t>Process incoming invoices </a:t>
            </a:r>
          </a:p>
        </p:txBody>
      </p:sp>
      <p:sp>
        <p:nvSpPr>
          <p:cNvPr id="91" name="TextBox 90"/>
          <p:cNvSpPr txBox="1"/>
          <p:nvPr/>
        </p:nvSpPr>
        <p:spPr>
          <a:xfrm>
            <a:off x="6430965" y="4322767"/>
            <a:ext cx="2303462" cy="306387"/>
          </a:xfrm>
          <a:prstGeom prst="roundRect">
            <a:avLst/>
          </a:prstGeom>
          <a:noFill/>
          <a:ln w="12700">
            <a:solidFill>
              <a:schemeClr val="bg1">
                <a:lumMod val="65000"/>
              </a:schemeClr>
            </a:solidFill>
          </a:ln>
        </p:spPr>
        <p:txBody>
          <a:bodyPr>
            <a:spAutoFit/>
          </a:bodyPr>
          <a:lstStyle/>
          <a:p>
            <a:pPr eaLnBrk="0" hangingPunct="0">
              <a:spcBef>
                <a:spcPct val="20000"/>
              </a:spcBef>
              <a:buClr>
                <a:srgbClr val="990033"/>
              </a:buClr>
              <a:buSzPct val="70000"/>
              <a:buFont typeface="Monotype Sorts" pitchFamily="2" charset="2"/>
              <a:buNone/>
              <a:defRPr/>
            </a:pPr>
            <a:r>
              <a:rPr lang="en-US" sz="1200" dirty="0">
                <a:latin typeface="Gill Sans MT" pitchFamily="34" charset="0"/>
              </a:rPr>
              <a:t>Process incoming delivery notes</a:t>
            </a:r>
          </a:p>
        </p:txBody>
      </p:sp>
      <p:sp>
        <p:nvSpPr>
          <p:cNvPr id="92" name="TextBox 91"/>
          <p:cNvSpPr txBox="1"/>
          <p:nvPr/>
        </p:nvSpPr>
        <p:spPr>
          <a:xfrm>
            <a:off x="6430965" y="3408366"/>
            <a:ext cx="2303462" cy="306387"/>
          </a:xfrm>
          <a:prstGeom prst="roundRect">
            <a:avLst/>
          </a:prstGeom>
          <a:noFill/>
          <a:ln w="12700">
            <a:solidFill>
              <a:schemeClr val="bg1">
                <a:lumMod val="65000"/>
              </a:schemeClr>
            </a:solidFill>
          </a:ln>
        </p:spPr>
        <p:txBody>
          <a:bodyPr>
            <a:spAutoFit/>
          </a:bodyPr>
          <a:lstStyle/>
          <a:p>
            <a:pPr eaLnBrk="0" hangingPunct="0">
              <a:spcBef>
                <a:spcPct val="20000"/>
              </a:spcBef>
              <a:buClr>
                <a:srgbClr val="990033"/>
              </a:buClr>
              <a:buSzPct val="70000"/>
              <a:buFont typeface="Monotype Sorts" pitchFamily="2" charset="2"/>
              <a:buNone/>
              <a:defRPr/>
            </a:pPr>
            <a:r>
              <a:rPr lang="en-US" sz="1200" dirty="0">
                <a:latin typeface="Gill Sans MT" pitchFamily="34" charset="0"/>
              </a:rPr>
              <a:t>Process incoming confirmation</a:t>
            </a:r>
          </a:p>
        </p:txBody>
      </p:sp>
      <p:sp>
        <p:nvSpPr>
          <p:cNvPr id="93" name="TextBox 92"/>
          <p:cNvSpPr txBox="1"/>
          <p:nvPr/>
        </p:nvSpPr>
        <p:spPr>
          <a:xfrm>
            <a:off x="6430965" y="3101975"/>
            <a:ext cx="2303462" cy="306388"/>
          </a:xfrm>
          <a:prstGeom prst="roundRect">
            <a:avLst/>
          </a:prstGeom>
          <a:noFill/>
          <a:ln w="12700">
            <a:solidFill>
              <a:schemeClr val="bg1">
                <a:lumMod val="65000"/>
              </a:schemeClr>
            </a:solidFill>
          </a:ln>
        </p:spPr>
        <p:txBody>
          <a:bodyPr>
            <a:spAutoFit/>
          </a:bodyPr>
          <a:lstStyle/>
          <a:p>
            <a:pPr eaLnBrk="0" hangingPunct="0">
              <a:spcBef>
                <a:spcPct val="20000"/>
              </a:spcBef>
              <a:buClr>
                <a:srgbClr val="990033"/>
              </a:buClr>
              <a:buSzPct val="70000"/>
              <a:buFont typeface="Monotype Sorts" pitchFamily="2" charset="2"/>
              <a:buNone/>
              <a:defRPr/>
            </a:pPr>
            <a:r>
              <a:rPr lang="en-US" sz="1200" dirty="0">
                <a:latin typeface="Gill Sans MT" pitchFamily="34" charset="0"/>
              </a:rPr>
              <a:t>Create purchase order</a:t>
            </a:r>
          </a:p>
        </p:txBody>
      </p:sp>
      <p:sp>
        <p:nvSpPr>
          <p:cNvPr id="96" name="TextBox 95"/>
          <p:cNvSpPr txBox="1"/>
          <p:nvPr/>
        </p:nvSpPr>
        <p:spPr>
          <a:xfrm>
            <a:off x="6430965" y="2182817"/>
            <a:ext cx="2303462" cy="306387"/>
          </a:xfrm>
          <a:prstGeom prst="roundRect">
            <a:avLst/>
          </a:prstGeom>
          <a:noFill/>
          <a:ln w="12700">
            <a:solidFill>
              <a:schemeClr val="bg1">
                <a:lumMod val="65000"/>
              </a:schemeClr>
            </a:solidFill>
          </a:ln>
        </p:spPr>
        <p:txBody>
          <a:bodyPr>
            <a:spAutoFit/>
          </a:bodyPr>
          <a:lstStyle/>
          <a:p>
            <a:pPr eaLnBrk="0" hangingPunct="0">
              <a:spcBef>
                <a:spcPct val="20000"/>
              </a:spcBef>
              <a:buClr>
                <a:srgbClr val="990033"/>
              </a:buClr>
              <a:buSzPct val="70000"/>
              <a:buFont typeface="Monotype Sorts" pitchFamily="2" charset="2"/>
              <a:buNone/>
              <a:defRPr/>
            </a:pPr>
            <a:r>
              <a:rPr lang="en-US" sz="1200" dirty="0">
                <a:latin typeface="Gill Sans MT" pitchFamily="34" charset="0"/>
              </a:rPr>
              <a:t>Create </a:t>
            </a:r>
            <a:r>
              <a:rPr lang="en-US" sz="1200" dirty="0" smtClean="0">
                <a:latin typeface="Gill Sans MT" pitchFamily="34" charset="0"/>
              </a:rPr>
              <a:t>a </a:t>
            </a:r>
            <a:r>
              <a:rPr lang="en-US" sz="1200" dirty="0">
                <a:latin typeface="Gill Sans MT" pitchFamily="34" charset="0"/>
              </a:rPr>
              <a:t>requisition</a:t>
            </a:r>
          </a:p>
        </p:txBody>
      </p:sp>
      <p:sp>
        <p:nvSpPr>
          <p:cNvPr id="98" name="Text Box 4"/>
          <p:cNvSpPr txBox="1">
            <a:spLocks noChangeArrowheads="1"/>
          </p:cNvSpPr>
          <p:nvPr/>
        </p:nvSpPr>
        <p:spPr bwMode="auto">
          <a:xfrm>
            <a:off x="6999290" y="4041775"/>
            <a:ext cx="1865312" cy="198438"/>
          </a:xfrm>
          <a:prstGeom prst="rect">
            <a:avLst/>
          </a:prstGeom>
          <a:noFill/>
          <a:ln w="19050">
            <a:noFill/>
            <a:miter lim="800000"/>
            <a:headEnd/>
            <a:tailEnd/>
          </a:ln>
        </p:spPr>
        <p:txBody>
          <a:bodyPr wrap="none" lIns="92075" tIns="0" rIns="92075" bIns="46038"/>
          <a:lstStyle/>
          <a:p>
            <a:pPr algn="r" eaLnBrk="0" hangingPunct="0">
              <a:spcBef>
                <a:spcPct val="20000"/>
              </a:spcBef>
              <a:buClr>
                <a:srgbClr val="990033"/>
              </a:buClr>
              <a:buSzPct val="70000"/>
              <a:buFont typeface="Monotype Sorts" pitchFamily="2" charset="2"/>
              <a:buNone/>
              <a:defRPr/>
            </a:pPr>
            <a:r>
              <a:rPr lang="sv-SE" sz="1200" cap="all" dirty="0">
                <a:latin typeface="Gill Sans MT" pitchFamily="34" charset="0"/>
              </a:rPr>
              <a:t>Logistics executioN</a:t>
            </a:r>
            <a:endParaRPr lang="en-US" sz="1200" cap="all" dirty="0">
              <a:latin typeface="Gill Sans MT" pitchFamily="34" charset="0"/>
            </a:endParaRPr>
          </a:p>
        </p:txBody>
      </p:sp>
      <p:sp>
        <p:nvSpPr>
          <p:cNvPr id="99" name="Text Box 3"/>
          <p:cNvSpPr txBox="1">
            <a:spLocks noChangeArrowheads="1"/>
          </p:cNvSpPr>
          <p:nvPr/>
        </p:nvSpPr>
        <p:spPr bwMode="auto">
          <a:xfrm>
            <a:off x="7218365" y="4891092"/>
            <a:ext cx="1646237" cy="212725"/>
          </a:xfrm>
          <a:prstGeom prst="rect">
            <a:avLst/>
          </a:prstGeom>
          <a:noFill/>
          <a:ln w="19050">
            <a:noFill/>
            <a:miter lim="800000"/>
            <a:headEnd/>
            <a:tailEnd/>
          </a:ln>
        </p:spPr>
        <p:txBody>
          <a:bodyPr wrap="none" lIns="92075" tIns="0" rIns="92075" bIns="46038"/>
          <a:lstStyle/>
          <a:p>
            <a:pPr algn="r" eaLnBrk="0" hangingPunct="0">
              <a:spcBef>
                <a:spcPct val="20000"/>
              </a:spcBef>
              <a:buClr>
                <a:srgbClr val="990033"/>
              </a:buClr>
              <a:buSzPct val="70000"/>
              <a:buFont typeface="Monotype Sorts" pitchFamily="2" charset="2"/>
              <a:buNone/>
              <a:defRPr/>
            </a:pPr>
            <a:r>
              <a:rPr lang="sv-SE" sz="1200" dirty="0">
                <a:latin typeface="Gill Sans MT" pitchFamily="34" charset="0"/>
              </a:rPr>
              <a:t>ACCOUNTS PAYABLE</a:t>
            </a:r>
            <a:endParaRPr lang="en-US" sz="1200" dirty="0">
              <a:latin typeface="Gill Sans MT" pitchFamily="34" charset="0"/>
            </a:endParaRPr>
          </a:p>
        </p:txBody>
      </p:sp>
      <p:sp>
        <p:nvSpPr>
          <p:cNvPr id="84" name="Text Box 8"/>
          <p:cNvSpPr txBox="1">
            <a:spLocks noChangeArrowheads="1"/>
          </p:cNvSpPr>
          <p:nvPr/>
        </p:nvSpPr>
        <p:spPr bwMode="auto">
          <a:xfrm>
            <a:off x="7232650" y="1598613"/>
            <a:ext cx="1647825" cy="258762"/>
          </a:xfrm>
          <a:prstGeom prst="rect">
            <a:avLst/>
          </a:prstGeom>
          <a:noFill/>
          <a:ln w="19050">
            <a:noFill/>
            <a:miter lim="800000"/>
            <a:headEnd/>
            <a:tailEnd/>
          </a:ln>
        </p:spPr>
        <p:txBody>
          <a:bodyPr wrap="none" lIns="92075" tIns="0" rIns="92075" bIns="46038"/>
          <a:lstStyle/>
          <a:p>
            <a:pPr algn="r" eaLnBrk="0" hangingPunct="0">
              <a:spcBef>
                <a:spcPct val="20000"/>
              </a:spcBef>
              <a:buClr>
                <a:srgbClr val="990033"/>
              </a:buClr>
              <a:buSzPct val="70000"/>
              <a:buFont typeface="Monotype Sorts" pitchFamily="2" charset="2"/>
              <a:buNone/>
              <a:defRPr/>
            </a:pPr>
            <a:r>
              <a:rPr lang="sv-SE" sz="1200" dirty="0">
                <a:latin typeface="Gill Sans MT" pitchFamily="34" charset="0"/>
              </a:rPr>
              <a:t>Various departments</a:t>
            </a:r>
            <a:endParaRPr lang="en-US" sz="1200" dirty="0">
              <a:latin typeface="Gill Sans MT" pitchFamily="34" charset="0"/>
            </a:endParaRPr>
          </a:p>
        </p:txBody>
      </p:sp>
      <p:cxnSp>
        <p:nvCxnSpPr>
          <p:cNvPr id="22582" name="Straight Connector 57"/>
          <p:cNvCxnSpPr>
            <a:cxnSpLocks noChangeShapeType="1"/>
          </p:cNvCxnSpPr>
          <p:nvPr/>
        </p:nvCxnSpPr>
        <p:spPr bwMode="auto">
          <a:xfrm rot="10800000">
            <a:off x="6315075" y="1425575"/>
            <a:ext cx="2565400" cy="0"/>
          </a:xfrm>
          <a:prstGeom prst="line">
            <a:avLst/>
          </a:prstGeom>
          <a:noFill/>
          <a:ln w="28575" algn="ctr">
            <a:solidFill>
              <a:schemeClr val="tx1"/>
            </a:solidFill>
            <a:round/>
            <a:headEnd/>
            <a:tailEnd/>
          </a:ln>
        </p:spPr>
      </p:cxnSp>
      <p:grpSp>
        <p:nvGrpSpPr>
          <p:cNvPr id="3" name="Group 49"/>
          <p:cNvGrpSpPr/>
          <p:nvPr/>
        </p:nvGrpSpPr>
        <p:grpSpPr>
          <a:xfrm>
            <a:off x="319091" y="2333629"/>
            <a:ext cx="2619374" cy="3825875"/>
            <a:chOff x="319089" y="2333625"/>
            <a:chExt cx="2619374" cy="3825875"/>
          </a:xfrm>
        </p:grpSpPr>
        <p:sp>
          <p:nvSpPr>
            <p:cNvPr id="73" name="Rectangle 6"/>
            <p:cNvSpPr>
              <a:spLocks noChangeArrowheads="1"/>
            </p:cNvSpPr>
            <p:nvPr/>
          </p:nvSpPr>
          <p:spPr bwMode="auto">
            <a:xfrm>
              <a:off x="376238" y="4827588"/>
              <a:ext cx="2555875" cy="1331912"/>
            </a:xfrm>
            <a:prstGeom prst="rect">
              <a:avLst/>
            </a:prstGeom>
            <a:solidFill>
              <a:schemeClr val="bg2">
                <a:lumMod val="20000"/>
                <a:lumOff val="80000"/>
              </a:schemeClr>
            </a:solidFill>
            <a:ln w="19050">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eaLnBrk="0" hangingPunct="0">
                <a:spcBef>
                  <a:spcPct val="20000"/>
                </a:spcBef>
                <a:buClr>
                  <a:srgbClr val="990033"/>
                </a:buClr>
                <a:buSzPct val="70000"/>
                <a:buFont typeface="Monotype Sorts" pitchFamily="2" charset="2"/>
                <a:buNone/>
                <a:defRPr/>
              </a:pPr>
              <a:endParaRPr lang="en-US" sz="1200" dirty="0">
                <a:latin typeface="Gill Sans MT" pitchFamily="34" charset="0"/>
              </a:endParaRPr>
            </a:p>
          </p:txBody>
        </p:sp>
        <p:sp>
          <p:nvSpPr>
            <p:cNvPr id="71" name="Rectangle 6"/>
            <p:cNvSpPr>
              <a:spLocks noChangeArrowheads="1"/>
            </p:cNvSpPr>
            <p:nvPr/>
          </p:nvSpPr>
          <p:spPr bwMode="auto">
            <a:xfrm>
              <a:off x="376238" y="2762250"/>
              <a:ext cx="2560637" cy="1068388"/>
            </a:xfrm>
            <a:prstGeom prst="rect">
              <a:avLst/>
            </a:prstGeom>
            <a:solidFill>
              <a:schemeClr val="bg2">
                <a:lumMod val="20000"/>
                <a:lumOff val="80000"/>
              </a:schemeClr>
            </a:solidFill>
            <a:ln w="19050">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eaLnBrk="0" hangingPunct="0">
                <a:spcBef>
                  <a:spcPct val="20000"/>
                </a:spcBef>
                <a:buClr>
                  <a:srgbClr val="990033"/>
                </a:buClr>
                <a:buSzPct val="70000"/>
                <a:buFont typeface="Monotype Sorts" pitchFamily="2" charset="2"/>
                <a:buNone/>
                <a:defRPr/>
              </a:pPr>
              <a:endParaRPr lang="en-US" sz="1200" dirty="0">
                <a:latin typeface="Gill Sans MT" pitchFamily="34" charset="0"/>
              </a:endParaRPr>
            </a:p>
          </p:txBody>
        </p:sp>
        <p:sp>
          <p:nvSpPr>
            <p:cNvPr id="68" name="Rectangle 6"/>
            <p:cNvSpPr>
              <a:spLocks noChangeArrowheads="1"/>
            </p:cNvSpPr>
            <p:nvPr/>
          </p:nvSpPr>
          <p:spPr bwMode="auto">
            <a:xfrm>
              <a:off x="376238" y="3960813"/>
              <a:ext cx="2560637" cy="725487"/>
            </a:xfrm>
            <a:prstGeom prst="rect">
              <a:avLst/>
            </a:prstGeom>
            <a:solidFill>
              <a:schemeClr val="bg2">
                <a:lumMod val="20000"/>
                <a:lumOff val="80000"/>
              </a:schemeClr>
            </a:solidFill>
            <a:ln w="19050">
              <a:solidFill>
                <a:schemeClr val="bg1">
                  <a:lumMod val="75000"/>
                </a:schemeClr>
              </a:solidFill>
              <a:miter lim="800000"/>
              <a:headEnd/>
              <a:tailEnd/>
            </a:ln>
            <a:effectLst>
              <a:outerShdw blurRad="50800" dist="38100" dir="2700000" algn="tl" rotWithShape="0">
                <a:prstClr val="black">
                  <a:alpha val="40000"/>
                </a:prstClr>
              </a:outerShdw>
            </a:effectLst>
          </p:spPr>
          <p:txBody>
            <a:bodyPr wrap="none" anchor="ctr"/>
            <a:lstStyle/>
            <a:p>
              <a:pPr eaLnBrk="0" hangingPunct="0">
                <a:spcBef>
                  <a:spcPct val="20000"/>
                </a:spcBef>
                <a:buClr>
                  <a:srgbClr val="990033"/>
                </a:buClr>
                <a:buSzPct val="70000"/>
                <a:buFont typeface="Monotype Sorts" pitchFamily="2" charset="2"/>
                <a:buNone/>
                <a:defRPr/>
              </a:pPr>
              <a:endParaRPr lang="en-US" sz="1200" dirty="0">
                <a:latin typeface="Gill Sans MT" pitchFamily="34" charset="0"/>
              </a:endParaRPr>
            </a:p>
          </p:txBody>
        </p:sp>
        <p:sp>
          <p:nvSpPr>
            <p:cNvPr id="429059" name="Text Box 3"/>
            <p:cNvSpPr txBox="1">
              <a:spLocks noChangeArrowheads="1"/>
            </p:cNvSpPr>
            <p:nvPr/>
          </p:nvSpPr>
          <p:spPr bwMode="auto">
            <a:xfrm>
              <a:off x="387350" y="4859338"/>
              <a:ext cx="2468563" cy="212725"/>
            </a:xfrm>
            <a:prstGeom prst="rect">
              <a:avLst/>
            </a:prstGeom>
            <a:noFill/>
            <a:ln w="19050">
              <a:noFill/>
              <a:miter lim="800000"/>
              <a:headEnd/>
              <a:tailEnd/>
            </a:ln>
          </p:spPr>
          <p:txBody>
            <a:bodyPr wrap="none" lIns="92075" tIns="0" rIns="92075" bIns="46038"/>
            <a:lstStyle/>
            <a:p>
              <a:pPr eaLnBrk="0" hangingPunct="0">
                <a:spcBef>
                  <a:spcPct val="20000"/>
                </a:spcBef>
                <a:buClr>
                  <a:srgbClr val="990033"/>
                </a:buClr>
                <a:buSzPct val="70000"/>
                <a:buFont typeface="Monotype Sorts" pitchFamily="2" charset="2"/>
                <a:buNone/>
                <a:defRPr/>
              </a:pPr>
              <a:r>
                <a:rPr lang="sv-SE" sz="1200" dirty="0">
                  <a:latin typeface="Gill Sans MT" pitchFamily="34" charset="0"/>
                </a:rPr>
                <a:t>ACCOUNTS RECEIVABLES</a:t>
              </a:r>
              <a:endParaRPr lang="en-US" sz="1200" dirty="0">
                <a:latin typeface="Gill Sans MT" pitchFamily="34" charset="0"/>
              </a:endParaRPr>
            </a:p>
          </p:txBody>
        </p:sp>
        <p:sp>
          <p:nvSpPr>
            <p:cNvPr id="429060" name="Text Box 4"/>
            <p:cNvSpPr txBox="1">
              <a:spLocks noChangeArrowheads="1"/>
            </p:cNvSpPr>
            <p:nvPr/>
          </p:nvSpPr>
          <p:spPr bwMode="auto">
            <a:xfrm>
              <a:off x="373063" y="4003675"/>
              <a:ext cx="2044700" cy="236538"/>
            </a:xfrm>
            <a:prstGeom prst="rect">
              <a:avLst/>
            </a:prstGeom>
            <a:noFill/>
            <a:ln w="19050">
              <a:noFill/>
              <a:miter lim="800000"/>
              <a:headEnd/>
              <a:tailEnd/>
            </a:ln>
          </p:spPr>
          <p:txBody>
            <a:bodyPr wrap="none" lIns="92075" tIns="0" rIns="92075" bIns="46038"/>
            <a:lstStyle/>
            <a:p>
              <a:pPr eaLnBrk="0" hangingPunct="0">
                <a:spcBef>
                  <a:spcPct val="20000"/>
                </a:spcBef>
                <a:buClr>
                  <a:srgbClr val="990033"/>
                </a:buClr>
                <a:buSzPct val="70000"/>
                <a:buFont typeface="Monotype Sorts" pitchFamily="2" charset="2"/>
                <a:buNone/>
                <a:defRPr/>
              </a:pPr>
              <a:r>
                <a:rPr lang="sv-SE" sz="1200" cap="all" dirty="0">
                  <a:latin typeface="Gill Sans MT" pitchFamily="34" charset="0"/>
                </a:rPr>
                <a:t>Logistics executioN</a:t>
              </a:r>
              <a:endParaRPr lang="en-US" sz="1200" cap="all" dirty="0">
                <a:latin typeface="Gill Sans MT" pitchFamily="34" charset="0"/>
              </a:endParaRPr>
            </a:p>
          </p:txBody>
        </p:sp>
        <p:sp>
          <p:nvSpPr>
            <p:cNvPr id="74" name="TextBox 73"/>
            <p:cNvSpPr txBox="1"/>
            <p:nvPr/>
          </p:nvSpPr>
          <p:spPr>
            <a:xfrm>
              <a:off x="373063" y="2790825"/>
              <a:ext cx="2503487" cy="276225"/>
            </a:xfrm>
            <a:prstGeom prst="rect">
              <a:avLst/>
            </a:prstGeom>
            <a:noFill/>
          </p:spPr>
          <p:txBody>
            <a:bodyPr>
              <a:spAutoFit/>
            </a:bodyPr>
            <a:lstStyle/>
            <a:p>
              <a:pPr eaLnBrk="0" hangingPunct="0">
                <a:spcBef>
                  <a:spcPct val="20000"/>
                </a:spcBef>
                <a:buClr>
                  <a:srgbClr val="990033"/>
                </a:buClr>
                <a:buSzPct val="70000"/>
                <a:buFont typeface="Monotype Sorts" pitchFamily="2" charset="2"/>
                <a:buNone/>
                <a:defRPr/>
              </a:pPr>
              <a:r>
                <a:rPr lang="en-US" sz="1200" dirty="0">
                  <a:effectLst/>
                  <a:latin typeface="Gill Sans MT" pitchFamily="34" charset="0"/>
                </a:rPr>
                <a:t>SALES</a:t>
              </a:r>
            </a:p>
          </p:txBody>
        </p:sp>
        <p:sp>
          <p:nvSpPr>
            <p:cNvPr id="75" name="TextBox 74"/>
            <p:cNvSpPr txBox="1"/>
            <p:nvPr/>
          </p:nvSpPr>
          <p:spPr>
            <a:xfrm>
              <a:off x="319089" y="2333625"/>
              <a:ext cx="2595562" cy="338138"/>
            </a:xfrm>
            <a:prstGeom prst="rect">
              <a:avLst/>
            </a:prstGeom>
            <a:noFill/>
          </p:spPr>
          <p:txBody>
            <a:bodyPr wrap="square">
              <a:spAutoFit/>
            </a:bodyPr>
            <a:lstStyle/>
            <a:p>
              <a:pPr eaLnBrk="0" hangingPunct="0">
                <a:spcBef>
                  <a:spcPct val="20000"/>
                </a:spcBef>
                <a:buClr>
                  <a:srgbClr val="990033"/>
                </a:buClr>
                <a:buSzPct val="70000"/>
                <a:buFont typeface="Monotype Sorts" pitchFamily="2" charset="2"/>
                <a:buNone/>
                <a:defRPr/>
              </a:pPr>
              <a:r>
                <a:rPr lang="en-US" sz="1600" dirty="0">
                  <a:latin typeface="Gill Sans MT" pitchFamily="34" charset="0"/>
                </a:rPr>
                <a:t>Supplier areas</a:t>
              </a:r>
            </a:p>
          </p:txBody>
        </p:sp>
        <p:sp>
          <p:nvSpPr>
            <p:cNvPr id="79" name="TextBox 78"/>
            <p:cNvSpPr txBox="1"/>
            <p:nvPr/>
          </p:nvSpPr>
          <p:spPr>
            <a:xfrm>
              <a:off x="519113" y="3400425"/>
              <a:ext cx="2303462" cy="306388"/>
            </a:xfrm>
            <a:prstGeom prst="roundRect">
              <a:avLst/>
            </a:prstGeom>
            <a:noFill/>
            <a:ln w="12700">
              <a:solidFill>
                <a:schemeClr val="bg1">
                  <a:lumMod val="65000"/>
                </a:schemeClr>
              </a:solidFill>
            </a:ln>
          </p:spPr>
          <p:txBody>
            <a:bodyPr>
              <a:spAutoFit/>
            </a:bodyPr>
            <a:lstStyle/>
            <a:p>
              <a:pPr algn="r" eaLnBrk="0" hangingPunct="0">
                <a:spcBef>
                  <a:spcPct val="20000"/>
                </a:spcBef>
                <a:buClr>
                  <a:srgbClr val="990033"/>
                </a:buClr>
                <a:buSzPct val="70000"/>
                <a:buFont typeface="Monotype Sorts" pitchFamily="2" charset="2"/>
                <a:buNone/>
                <a:defRPr/>
              </a:pPr>
              <a:r>
                <a:rPr lang="en-US" sz="1200" dirty="0">
                  <a:latin typeface="Gill Sans MT" pitchFamily="34" charset="0"/>
                </a:rPr>
                <a:t>Create a sales order</a:t>
              </a:r>
            </a:p>
          </p:txBody>
        </p:sp>
        <p:sp>
          <p:nvSpPr>
            <p:cNvPr id="85" name="TextBox 84"/>
            <p:cNvSpPr txBox="1"/>
            <p:nvPr/>
          </p:nvSpPr>
          <p:spPr>
            <a:xfrm>
              <a:off x="519113" y="5132388"/>
              <a:ext cx="2303462" cy="307975"/>
            </a:xfrm>
            <a:prstGeom prst="roundRect">
              <a:avLst/>
            </a:prstGeom>
            <a:noFill/>
            <a:ln w="12700">
              <a:solidFill>
                <a:schemeClr val="bg1">
                  <a:lumMod val="65000"/>
                </a:schemeClr>
              </a:solidFill>
            </a:ln>
          </p:spPr>
          <p:txBody>
            <a:bodyPr>
              <a:spAutoFit/>
            </a:bodyPr>
            <a:lstStyle/>
            <a:p>
              <a:pPr algn="r" eaLnBrk="0" hangingPunct="0">
                <a:spcBef>
                  <a:spcPct val="20000"/>
                </a:spcBef>
                <a:buClr>
                  <a:srgbClr val="990033"/>
                </a:buClr>
                <a:buSzPct val="70000"/>
                <a:buFont typeface="Monotype Sorts" pitchFamily="2" charset="2"/>
                <a:buNone/>
                <a:defRPr/>
              </a:pPr>
              <a:r>
                <a:rPr lang="en-US" sz="1200" dirty="0">
                  <a:latin typeface="Gill Sans MT" pitchFamily="34" charset="0"/>
                </a:rPr>
                <a:t>Create outgoing invoice (bill)</a:t>
              </a:r>
            </a:p>
          </p:txBody>
        </p:sp>
        <p:sp>
          <p:nvSpPr>
            <p:cNvPr id="86" name="TextBox 85"/>
            <p:cNvSpPr txBox="1"/>
            <p:nvPr/>
          </p:nvSpPr>
          <p:spPr>
            <a:xfrm>
              <a:off x="519113" y="5440363"/>
              <a:ext cx="2303462" cy="306387"/>
            </a:xfrm>
            <a:prstGeom prst="roundRect">
              <a:avLst/>
            </a:prstGeom>
            <a:noFill/>
            <a:ln w="12700">
              <a:solidFill>
                <a:schemeClr val="bg1">
                  <a:lumMod val="65000"/>
                </a:schemeClr>
              </a:solidFill>
            </a:ln>
          </p:spPr>
          <p:txBody>
            <a:bodyPr>
              <a:spAutoFit/>
            </a:bodyPr>
            <a:lstStyle/>
            <a:p>
              <a:pPr algn="r" eaLnBrk="0" hangingPunct="0">
                <a:spcBef>
                  <a:spcPct val="20000"/>
                </a:spcBef>
                <a:buClr>
                  <a:srgbClr val="990033"/>
                </a:buClr>
                <a:buSzPct val="70000"/>
                <a:buFont typeface="Monotype Sorts" pitchFamily="2" charset="2"/>
                <a:buNone/>
                <a:defRPr/>
              </a:pPr>
              <a:r>
                <a:rPr lang="en-US" sz="1200" dirty="0">
                  <a:latin typeface="Gill Sans MT" pitchFamily="34" charset="0"/>
                </a:rPr>
                <a:t>Process RA and find open items</a:t>
              </a:r>
            </a:p>
          </p:txBody>
        </p:sp>
        <p:sp>
          <p:nvSpPr>
            <p:cNvPr id="88" name="TextBox 87"/>
            <p:cNvSpPr txBox="1"/>
            <p:nvPr/>
          </p:nvSpPr>
          <p:spPr>
            <a:xfrm>
              <a:off x="519113" y="5746750"/>
              <a:ext cx="2303462" cy="306388"/>
            </a:xfrm>
            <a:prstGeom prst="roundRect">
              <a:avLst/>
            </a:prstGeom>
            <a:noFill/>
            <a:ln w="12700">
              <a:solidFill>
                <a:schemeClr val="bg1">
                  <a:lumMod val="65000"/>
                </a:schemeClr>
              </a:solidFill>
            </a:ln>
          </p:spPr>
          <p:txBody>
            <a:bodyPr>
              <a:spAutoFit/>
            </a:bodyPr>
            <a:lstStyle/>
            <a:p>
              <a:pPr algn="r" eaLnBrk="0" hangingPunct="0">
                <a:spcBef>
                  <a:spcPct val="20000"/>
                </a:spcBef>
                <a:buClr>
                  <a:srgbClr val="990033"/>
                </a:buClr>
                <a:buSzPct val="70000"/>
                <a:buFont typeface="Monotype Sorts" pitchFamily="2" charset="2"/>
                <a:buNone/>
                <a:defRPr/>
              </a:pPr>
              <a:r>
                <a:rPr lang="en-US" sz="1200" dirty="0">
                  <a:latin typeface="Gill Sans MT" pitchFamily="34" charset="0"/>
                </a:rPr>
                <a:t>Clear open items</a:t>
              </a:r>
            </a:p>
          </p:txBody>
        </p:sp>
        <p:sp>
          <p:nvSpPr>
            <p:cNvPr id="142" name="TextBox 141"/>
            <p:cNvSpPr txBox="1"/>
            <p:nvPr/>
          </p:nvSpPr>
          <p:spPr>
            <a:xfrm>
              <a:off x="519113" y="4286250"/>
              <a:ext cx="2303462" cy="306388"/>
            </a:xfrm>
            <a:prstGeom prst="roundRect">
              <a:avLst/>
            </a:prstGeom>
            <a:noFill/>
            <a:ln w="12700">
              <a:solidFill>
                <a:schemeClr val="bg1">
                  <a:lumMod val="65000"/>
                </a:schemeClr>
              </a:solidFill>
            </a:ln>
          </p:spPr>
          <p:txBody>
            <a:bodyPr>
              <a:spAutoFit/>
            </a:bodyPr>
            <a:lstStyle/>
            <a:p>
              <a:pPr algn="r" eaLnBrk="0" hangingPunct="0">
                <a:spcBef>
                  <a:spcPct val="20000"/>
                </a:spcBef>
                <a:buClr>
                  <a:srgbClr val="990033"/>
                </a:buClr>
                <a:buSzPct val="70000"/>
                <a:buFont typeface="Monotype Sorts" pitchFamily="2" charset="2"/>
                <a:buNone/>
                <a:defRPr/>
              </a:pPr>
              <a:r>
                <a:rPr lang="en-US" sz="1200" dirty="0">
                  <a:latin typeface="Gill Sans MT" pitchFamily="34" charset="0"/>
                </a:rPr>
                <a:t>Deliver goods or services</a:t>
              </a:r>
            </a:p>
          </p:txBody>
        </p:sp>
        <p:sp>
          <p:nvSpPr>
            <p:cNvPr id="78" name="TextBox 77"/>
            <p:cNvSpPr txBox="1"/>
            <p:nvPr/>
          </p:nvSpPr>
          <p:spPr>
            <a:xfrm>
              <a:off x="519113" y="3094038"/>
              <a:ext cx="2303462" cy="306387"/>
            </a:xfrm>
            <a:prstGeom prst="roundRect">
              <a:avLst/>
            </a:prstGeom>
            <a:noFill/>
            <a:ln w="12700">
              <a:solidFill>
                <a:schemeClr val="bg1">
                  <a:lumMod val="65000"/>
                </a:schemeClr>
              </a:solidFill>
            </a:ln>
          </p:spPr>
          <p:txBody>
            <a:bodyPr>
              <a:spAutoFit/>
            </a:bodyPr>
            <a:lstStyle/>
            <a:p>
              <a:pPr algn="r" eaLnBrk="0" hangingPunct="0">
                <a:spcBef>
                  <a:spcPct val="20000"/>
                </a:spcBef>
                <a:buClr>
                  <a:srgbClr val="990033"/>
                </a:buClr>
                <a:buSzPct val="70000"/>
                <a:buFont typeface="Monotype Sorts" pitchFamily="2" charset="2"/>
                <a:buNone/>
                <a:defRPr/>
              </a:pPr>
              <a:r>
                <a:rPr lang="en-US" sz="1200" dirty="0">
                  <a:latin typeface="Gill Sans MT" pitchFamily="34" charset="0"/>
                </a:rPr>
                <a:t>Process incoming PO</a:t>
              </a:r>
            </a:p>
          </p:txBody>
        </p:sp>
        <p:cxnSp>
          <p:nvCxnSpPr>
            <p:cNvPr id="22583" name="Straight Connector 62"/>
            <p:cNvCxnSpPr>
              <a:cxnSpLocks noChangeShapeType="1"/>
            </p:cNvCxnSpPr>
            <p:nvPr/>
          </p:nvCxnSpPr>
          <p:spPr bwMode="auto">
            <a:xfrm rot="10800000">
              <a:off x="373063" y="2662238"/>
              <a:ext cx="2565400" cy="0"/>
            </a:xfrm>
            <a:prstGeom prst="line">
              <a:avLst/>
            </a:prstGeom>
            <a:noFill/>
            <a:ln w="28575" algn="ctr">
              <a:solidFill>
                <a:schemeClr val="tx1"/>
              </a:solidFill>
              <a:round/>
              <a:headEnd/>
              <a:tailEnd/>
            </a:ln>
          </p:spPr>
        </p:cxnSp>
      </p:grpSp>
      <p:cxnSp>
        <p:nvCxnSpPr>
          <p:cNvPr id="58" name="Gerade Verbindung 57"/>
          <p:cNvCxnSpPr/>
          <p:nvPr/>
        </p:nvCxnSpPr>
        <p:spPr bwMode="auto">
          <a:xfrm>
            <a:off x="5886452" y="873125"/>
            <a:ext cx="328613" cy="173039"/>
          </a:xfrm>
          <a:prstGeom prst="line">
            <a:avLst/>
          </a:prstGeom>
          <a:noFill/>
          <a:ln w="9525" cap="flat" cmpd="sng" algn="ctr">
            <a:noFill/>
            <a:prstDash val="solid"/>
            <a:round/>
            <a:headEnd type="none" w="med" len="med"/>
            <a:tailEnd type="none" w="med" len="med"/>
          </a:ln>
          <a:effectLst/>
        </p:spPr>
      </p:cxnSp>
      <p:sp>
        <p:nvSpPr>
          <p:cNvPr id="63" name="Rectangle 2"/>
          <p:cNvSpPr txBox="1">
            <a:spLocks noChangeArrowheads="1"/>
          </p:cNvSpPr>
          <p:nvPr/>
        </p:nvSpPr>
        <p:spPr>
          <a:xfrm>
            <a:off x="276224" y="950532"/>
            <a:ext cx="3737991" cy="1143000"/>
          </a:xfrm>
          <a:prstGeom prst="rect">
            <a:avLst/>
          </a:prstGeom>
          <a:noFill/>
          <a:ln>
            <a:noFill/>
          </a:ln>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1B64AB"/>
                </a:solidFill>
                <a:effectLst/>
                <a:uLnTx/>
                <a:uFillTx/>
                <a:latin typeface="Gill Sans MT" pitchFamily="34" charset="0"/>
                <a:ea typeface="+mj-ea"/>
                <a:cs typeface="+mj-cs"/>
              </a:rPr>
              <a:t>Purchase to Pay:</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smtClean="0">
                <a:solidFill>
                  <a:srgbClr val="1B64AB"/>
                </a:solidFill>
                <a:latin typeface="Gill Sans MT" pitchFamily="34" charset="0"/>
                <a:ea typeface="+mj-ea"/>
                <a:cs typeface="+mj-cs"/>
              </a:rPr>
              <a:t>Invoice processing</a:t>
            </a:r>
            <a:endParaRPr kumimoji="0" lang="en-US" sz="3200" b="0" i="0" u="none" strike="noStrike" kern="1200" cap="none" spc="0" normalizeH="0" baseline="0" noProof="0" dirty="0">
              <a:ln>
                <a:noFill/>
              </a:ln>
              <a:solidFill>
                <a:srgbClr val="1B64AB"/>
              </a:solidFill>
              <a:effectLst/>
              <a:uLnTx/>
              <a:uFillTx/>
              <a:latin typeface="Gill Sans MT" pitchFamily="34" charset="0"/>
              <a:ea typeface="+mj-ea"/>
              <a:cs typeface="+mj-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3"/>
                                        </p:tgtEl>
                                        <p:attrNameLst>
                                          <p:attrName>style.opacity</p:attrName>
                                        </p:attrNameLst>
                                      </p:cBhvr>
                                      <p:to>
                                        <p:strVal val="0.25"/>
                                      </p:to>
                                    </p:set>
                                    <p:animEffect filter="image" prLst="opacity: 0.25">
                                      <p:cBhvr rctx="IE">
                                        <p:cTn id="7" dur="indefinite"/>
                                        <p:tgtEl>
                                          <p:spTgt spid="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22530"/>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9" presetClass="emph" presetSubtype="0" nodeType="withEffect">
                                  <p:stCondLst>
                                    <p:cond delay="0"/>
                                  </p:stCondLst>
                                  <p:childTnLst>
                                    <p:set>
                                      <p:cBhvr rctx="PPT">
                                        <p:cTn id="13" dur="indefinite"/>
                                        <p:tgtEl>
                                          <p:spTgt spid="2"/>
                                        </p:tgtEl>
                                        <p:attrNameLst>
                                          <p:attrName>style.opacity</p:attrName>
                                        </p:attrNameLst>
                                      </p:cBhvr>
                                      <p:to>
                                        <p:strVal val="0.25"/>
                                      </p:to>
                                    </p:set>
                                    <p:animEffect filter="image" prLst="opacity: 0.25">
                                      <p:cBhvr rctx="IE">
                                        <p:cTn id="14" dur="indefinite"/>
                                        <p:tgtEl>
                                          <p:spTgt spid="2"/>
                                        </p:tgtEl>
                                      </p:cBhvr>
                                    </p:animEffect>
                                  </p:childTnLst>
                                </p:cTn>
                              </p:par>
                              <p:par>
                                <p:cTn id="15" presetID="1" presetClass="emph" presetSubtype="2" fill="hold" nodeType="withEffect">
                                  <p:stCondLst>
                                    <p:cond delay="0"/>
                                  </p:stCondLst>
                                  <p:childTnLst>
                                    <p:animClr clrSpc="rgb">
                                      <p:cBhvr>
                                        <p:cTn id="16" dur="500" fill="hold"/>
                                        <p:tgtEl>
                                          <p:spTgt spid="107"/>
                                        </p:tgtEl>
                                        <p:attrNameLst>
                                          <p:attrName>fillcolor</p:attrName>
                                        </p:attrNameLst>
                                      </p:cBhvr>
                                      <p:to>
                                        <a:schemeClr val="hlink"/>
                                      </p:to>
                                    </p:animClr>
                                    <p:set>
                                      <p:cBhvr>
                                        <p:cTn id="17" dur="500" fill="hold"/>
                                        <p:tgtEl>
                                          <p:spTgt spid="107"/>
                                        </p:tgtEl>
                                        <p:attrNameLst>
                                          <p:attrName>fill.type</p:attrName>
                                        </p:attrNameLst>
                                      </p:cBhvr>
                                      <p:to>
                                        <p:strVal val="solid"/>
                                      </p:to>
                                    </p:set>
                                    <p:set>
                                      <p:cBhvr>
                                        <p:cTn id="18" dur="500" fill="hold"/>
                                        <p:tgtEl>
                                          <p:spTgt spid="107"/>
                                        </p:tgtEl>
                                        <p:attrNameLst>
                                          <p:attrName>fill.on</p:attrName>
                                        </p:attrNameLst>
                                      </p:cBhvr>
                                      <p:to>
                                        <p:strVal val="true"/>
                                      </p:to>
                                    </p:set>
                                  </p:childTnLst>
                                </p:cTn>
                              </p:par>
                              <p:par>
                                <p:cTn id="19" presetID="1" presetClass="emph" presetSubtype="2" fill="hold" nodeType="withEffect">
                                  <p:stCondLst>
                                    <p:cond delay="0"/>
                                  </p:stCondLst>
                                  <p:childTnLst>
                                    <p:animClr clrSpc="rgb">
                                      <p:cBhvr>
                                        <p:cTn id="20" dur="500" fill="hold"/>
                                        <p:tgtEl>
                                          <p:spTgt spid="90"/>
                                        </p:tgtEl>
                                        <p:attrNameLst>
                                          <p:attrName>fillcolor</p:attrName>
                                        </p:attrNameLst>
                                      </p:cBhvr>
                                      <p:to>
                                        <a:schemeClr val="hlink"/>
                                      </p:to>
                                    </p:animClr>
                                    <p:set>
                                      <p:cBhvr>
                                        <p:cTn id="21" dur="500" fill="hold"/>
                                        <p:tgtEl>
                                          <p:spTgt spid="90"/>
                                        </p:tgtEl>
                                        <p:attrNameLst>
                                          <p:attrName>fill.type</p:attrName>
                                        </p:attrNameLst>
                                      </p:cBhvr>
                                      <p:to>
                                        <p:strVal val="solid"/>
                                      </p:to>
                                    </p:set>
                                    <p:set>
                                      <p:cBhvr>
                                        <p:cTn id="22" dur="500" fill="hold"/>
                                        <p:tgtEl>
                                          <p:spTgt spid="90"/>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6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ChangeArrowheads="1"/>
          </p:cNvSpPr>
          <p:nvPr/>
        </p:nvSpPr>
        <p:spPr bwMode="auto">
          <a:xfrm>
            <a:off x="0" y="0"/>
            <a:ext cx="9144000" cy="6858000"/>
          </a:xfrm>
          <a:prstGeom prst="rect">
            <a:avLst/>
          </a:prstGeom>
          <a:noFill/>
          <a:ln w="9525">
            <a:noFill/>
            <a:miter lim="800000"/>
            <a:headEnd/>
            <a:tailEnd/>
          </a:ln>
        </p:spPr>
        <p:txBody>
          <a:bodyPr wrap="none" lIns="92075" tIns="46038" rIns="92075" bIns="46038" anchor="ctr"/>
          <a:lstStyle/>
          <a:p>
            <a:endParaRPr lang="da-DK"/>
          </a:p>
        </p:txBody>
      </p:sp>
      <p:sp>
        <p:nvSpPr>
          <p:cNvPr id="10" name="Titel 9"/>
          <p:cNvSpPr>
            <a:spLocks noGrp="1"/>
          </p:cNvSpPr>
          <p:nvPr>
            <p:ph type="ctrTitle"/>
          </p:nvPr>
        </p:nvSpPr>
        <p:spPr>
          <a:xfrm>
            <a:off x="762000" y="1905000"/>
            <a:ext cx="7992000" cy="4275627"/>
          </a:xfrm>
        </p:spPr>
        <p:txBody>
          <a:bodyPr/>
          <a:lstStyle/>
          <a:p>
            <a:pPr marL="0" indent="0"/>
            <a:r>
              <a:rPr lang="en-US" sz="2800" dirty="0" smtClean="0">
                <a:latin typeface="+mn-lt"/>
                <a:ea typeface="+mn-ea"/>
                <a:cs typeface="+mn-cs"/>
              </a:rPr>
              <a:t>Automating accounts payable will liberate</a:t>
            </a:r>
            <a:br>
              <a:rPr lang="en-US" sz="2800" dirty="0" smtClean="0">
                <a:latin typeface="+mn-lt"/>
                <a:ea typeface="+mn-ea"/>
                <a:cs typeface="+mn-cs"/>
              </a:rPr>
            </a:br>
            <a:r>
              <a:rPr lang="en-US" sz="2800" dirty="0" smtClean="0">
                <a:latin typeface="+mn-lt"/>
                <a:ea typeface="+mn-ea"/>
                <a:cs typeface="+mn-cs"/>
              </a:rPr>
              <a:t>valuable resources for more rewarding work.</a:t>
            </a:r>
            <a:br>
              <a:rPr lang="en-US" sz="2800" dirty="0" smtClean="0">
                <a:latin typeface="+mn-lt"/>
                <a:ea typeface="+mn-ea"/>
                <a:cs typeface="+mn-cs"/>
              </a:rPr>
            </a:br>
            <a:r>
              <a:rPr lang="en-US" sz="2800" dirty="0" smtClean="0">
                <a:latin typeface="+mn-lt"/>
                <a:ea typeface="+mn-ea"/>
                <a:cs typeface="+mn-cs"/>
              </a:rPr>
              <a:t/>
            </a:r>
            <a:br>
              <a:rPr lang="en-US" sz="2800" dirty="0" smtClean="0">
                <a:latin typeface="+mn-lt"/>
                <a:ea typeface="+mn-ea"/>
                <a:cs typeface="+mn-cs"/>
              </a:rPr>
            </a:br>
            <a:r>
              <a:rPr lang="en-US" sz="2800" dirty="0" smtClean="0">
                <a:latin typeface="+mn-lt"/>
                <a:ea typeface="+mn-ea"/>
                <a:cs typeface="+mn-cs"/>
              </a:rPr>
              <a:t/>
            </a:r>
            <a:br>
              <a:rPr lang="en-US" sz="2800" dirty="0" smtClean="0">
                <a:latin typeface="+mn-lt"/>
                <a:ea typeface="+mn-ea"/>
                <a:cs typeface="+mn-cs"/>
              </a:rPr>
            </a:br>
            <a:r>
              <a:rPr lang="en-US" sz="2800" dirty="0" smtClean="0">
                <a:latin typeface="+mn-lt"/>
                <a:ea typeface="+mn-ea"/>
                <a:cs typeface="+mn-cs"/>
              </a:rPr>
              <a:t> </a:t>
            </a:r>
            <a:br>
              <a:rPr lang="en-US" sz="2800" dirty="0" smtClean="0">
                <a:latin typeface="+mn-lt"/>
                <a:ea typeface="+mn-ea"/>
                <a:cs typeface="+mn-cs"/>
              </a:rPr>
            </a:br>
            <a:r>
              <a:rPr lang="en-US" sz="2800" dirty="0" smtClean="0">
                <a:latin typeface="+mn-lt"/>
                <a:ea typeface="+mn-ea"/>
                <a:cs typeface="+mn-cs"/>
              </a:rPr>
              <a:t>Complete, correct, approved, and cost allocated purchase orders will further simplify and speed up </a:t>
            </a:r>
            <a:br>
              <a:rPr lang="en-US" sz="2800" dirty="0" smtClean="0">
                <a:latin typeface="+mn-lt"/>
                <a:ea typeface="+mn-ea"/>
                <a:cs typeface="+mn-cs"/>
              </a:rPr>
            </a:br>
            <a:r>
              <a:rPr lang="en-US" sz="2800" dirty="0" smtClean="0">
                <a:latin typeface="+mn-lt"/>
                <a:ea typeface="+mn-ea"/>
                <a:cs typeface="+mn-cs"/>
              </a:rPr>
              <a:t>your invoice processing.</a:t>
            </a:r>
            <a:r>
              <a:rPr lang="en-US" sz="2800" dirty="0" smtClean="0"/>
              <a:t/>
            </a:r>
            <a:br>
              <a:rPr lang="en-US" sz="2800" dirty="0" smtClean="0"/>
            </a:br>
            <a:endParaRPr lang="da-DK" sz="2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28600" y="152400"/>
            <a:ext cx="8686800" cy="1143000"/>
          </a:xfrm>
        </p:spPr>
        <p:txBody>
          <a:bodyPr/>
          <a:lstStyle/>
          <a:p>
            <a:r>
              <a:rPr lang="en-US" smtClean="0"/>
              <a:t>Top pain points for AP processes</a:t>
            </a:r>
          </a:p>
        </p:txBody>
      </p:sp>
      <p:pic>
        <p:nvPicPr>
          <p:cNvPr id="5123" name="Picture 4"/>
          <p:cNvPicPr>
            <a:picLocks noChangeAspect="1" noChangeArrowheads="1"/>
          </p:cNvPicPr>
          <p:nvPr/>
        </p:nvPicPr>
        <p:blipFill>
          <a:blip r:embed="rId3" cstate="print">
            <a:clrChange>
              <a:clrFrom>
                <a:srgbClr val="FFFFFF"/>
              </a:clrFrom>
              <a:clrTo>
                <a:srgbClr val="FFFFFF">
                  <a:alpha val="0"/>
                </a:srgbClr>
              </a:clrTo>
            </a:clrChange>
          </a:blip>
          <a:srcRect b="9604"/>
          <a:stretch>
            <a:fillRect/>
          </a:stretch>
        </p:blipFill>
        <p:spPr bwMode="auto">
          <a:xfrm>
            <a:off x="323850" y="1700214"/>
            <a:ext cx="8458200" cy="3952875"/>
          </a:xfrm>
          <a:prstGeom prst="rect">
            <a:avLst/>
          </a:prstGeom>
          <a:noFill/>
          <a:ln w="9525">
            <a:noFill/>
            <a:miter lim="800000"/>
            <a:headEnd/>
            <a:tailEnd/>
          </a:ln>
        </p:spPr>
      </p:pic>
      <p:sp>
        <p:nvSpPr>
          <p:cNvPr id="5124" name="Text Box 6"/>
          <p:cNvSpPr txBox="1">
            <a:spLocks noChangeArrowheads="1"/>
          </p:cNvSpPr>
          <p:nvPr/>
        </p:nvSpPr>
        <p:spPr bwMode="auto">
          <a:xfrm>
            <a:off x="304800" y="6130929"/>
            <a:ext cx="7543800" cy="461665"/>
          </a:xfrm>
          <a:prstGeom prst="rect">
            <a:avLst/>
          </a:prstGeom>
          <a:noFill/>
          <a:ln w="9525">
            <a:noFill/>
            <a:miter lim="800000"/>
            <a:headEnd/>
            <a:tailEnd/>
          </a:ln>
        </p:spPr>
        <p:txBody>
          <a:bodyPr>
            <a:spAutoFit/>
          </a:bodyPr>
          <a:lstStyle/>
          <a:p>
            <a:pPr>
              <a:buClr>
                <a:srgbClr val="1B55A3"/>
              </a:buClr>
              <a:buFont typeface="Monotype Sorts" pitchFamily="2" charset="2"/>
              <a:buNone/>
            </a:pPr>
            <a:r>
              <a:rPr lang="en-US" sz="1200" i="1">
                <a:latin typeface="Arial" charset="0"/>
              </a:rPr>
              <a:t>Source: PayStream Advisors Financial Automation Survey </a:t>
            </a:r>
            <a:r>
              <a:rPr lang="en-US" sz="1200" i="1">
                <a:latin typeface="Arial" charset="0"/>
                <a:hlinkClick r:id="rId4"/>
              </a:rPr>
              <a:t>http://www.paystreamadvisors.com/</a:t>
            </a:r>
            <a:endParaRPr lang="en-US" sz="1200" i="1">
              <a:latin typeface="Arial" charset="0"/>
            </a:endParaRPr>
          </a:p>
          <a:p>
            <a:pPr>
              <a:buClr>
                <a:srgbClr val="1B55A3"/>
              </a:buClr>
              <a:buFont typeface="Monotype Sorts" pitchFamily="2" charset="2"/>
              <a:buNone/>
            </a:pPr>
            <a:endParaRPr lang="en-US" sz="1200" i="1">
              <a:latin typeface="Arial" charset="0"/>
            </a:endParaRPr>
          </a:p>
        </p:txBody>
      </p:sp>
      <p:sp>
        <p:nvSpPr>
          <p:cNvPr id="5"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smtClean="0"/>
              <a:t>What are the Business Issues we see? </a:t>
            </a:r>
            <a:br>
              <a:rPr lang="en-US" dirty="0" smtClean="0"/>
            </a:br>
            <a:r>
              <a:rPr lang="en-US" sz="2400" i="1" dirty="0" smtClean="0"/>
              <a:t>Accounts Payable Management</a:t>
            </a:r>
          </a:p>
        </p:txBody>
      </p:sp>
      <p:sp>
        <p:nvSpPr>
          <p:cNvPr id="13315" name="Rectangle 3"/>
          <p:cNvSpPr>
            <a:spLocks noGrp="1" noChangeArrowheads="1"/>
          </p:cNvSpPr>
          <p:nvPr>
            <p:ph type="body" idx="1"/>
          </p:nvPr>
        </p:nvSpPr>
        <p:spPr>
          <a:xfrm>
            <a:off x="1187450" y="1268413"/>
            <a:ext cx="8089900" cy="4802187"/>
          </a:xfrm>
        </p:spPr>
        <p:txBody>
          <a:bodyPr/>
          <a:lstStyle/>
          <a:p>
            <a:r>
              <a:rPr lang="en-US" dirty="0" smtClean="0"/>
              <a:t> Repetitive manual data entry</a:t>
            </a:r>
          </a:p>
          <a:p>
            <a:pPr lvl="1"/>
            <a:r>
              <a:rPr lang="en-US" dirty="0" smtClean="0"/>
              <a:t>Line item matching </a:t>
            </a:r>
          </a:p>
          <a:p>
            <a:pPr lvl="1"/>
            <a:r>
              <a:rPr lang="en-GB" dirty="0" smtClean="0"/>
              <a:t>Low quality of data caused by human error</a:t>
            </a:r>
            <a:endParaRPr lang="en-US" dirty="0" smtClean="0"/>
          </a:p>
          <a:p>
            <a:r>
              <a:rPr lang="en-GB" dirty="0" smtClean="0"/>
              <a:t> Cost control / high A/P operational costs</a:t>
            </a:r>
          </a:p>
          <a:p>
            <a:r>
              <a:rPr lang="en-GB" dirty="0" smtClean="0"/>
              <a:t> Inefficient invoice storage and retrieval</a:t>
            </a:r>
          </a:p>
          <a:p>
            <a:r>
              <a:rPr lang="en-GB" dirty="0" smtClean="0"/>
              <a:t> Invoices get lost, fraudulent invoices, duplicates</a:t>
            </a:r>
          </a:p>
          <a:p>
            <a:r>
              <a:rPr lang="en-GB" dirty="0" smtClean="0"/>
              <a:t> Penalty for late payments</a:t>
            </a:r>
          </a:p>
          <a:p>
            <a:r>
              <a:rPr lang="en-GB" dirty="0" smtClean="0"/>
              <a:t> Poor supplier service levels </a:t>
            </a:r>
          </a:p>
          <a:p>
            <a:r>
              <a:rPr lang="en-GB" dirty="0" smtClean="0"/>
              <a:t> Challenges with financial reporting</a:t>
            </a:r>
          </a:p>
          <a:p>
            <a:r>
              <a:rPr lang="en-GB" dirty="0" smtClean="0"/>
              <a:t> Cash management</a:t>
            </a:r>
          </a:p>
          <a:p>
            <a:r>
              <a:rPr lang="en-GB" dirty="0" smtClean="0"/>
              <a:t> Corporate compliance / Sarbanes-Oxley</a:t>
            </a:r>
            <a:endParaRPr lang="en-US" dirty="0" smtClean="0"/>
          </a:p>
        </p:txBody>
      </p:sp>
      <p:pic>
        <p:nvPicPr>
          <p:cNvPr id="13317" name="Picture 5"/>
          <p:cNvPicPr>
            <a:picLocks noChangeAspect="1" noChangeArrowheads="1"/>
          </p:cNvPicPr>
          <p:nvPr/>
        </p:nvPicPr>
        <p:blipFill>
          <a:blip r:embed="rId3" cstate="print"/>
          <a:srcRect/>
          <a:stretch>
            <a:fillRect/>
          </a:stretch>
        </p:blipFill>
        <p:spPr bwMode="auto">
          <a:xfrm>
            <a:off x="7380288" y="4149725"/>
            <a:ext cx="1401762" cy="2082800"/>
          </a:xfrm>
          <a:prstGeom prst="rect">
            <a:avLst/>
          </a:prstGeom>
          <a:noFill/>
          <a:ln w="9525">
            <a:noFill/>
            <a:miter lim="800000"/>
            <a:headEnd/>
            <a:tailEnd/>
          </a:ln>
        </p:spPr>
      </p:pic>
      <p:sp>
        <p:nvSpPr>
          <p:cNvPr id="6"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ransition advTm="1221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There is a lot you can do</a:t>
            </a:r>
            <a:endParaRPr lang="sv-SE" dirty="0"/>
          </a:p>
        </p:txBody>
      </p:sp>
      <p:sp>
        <p:nvSpPr>
          <p:cNvPr id="5" name="Rectangle 8"/>
          <p:cNvSpPr>
            <a:spLocks noGrp="1" noChangeArrowheads="1"/>
          </p:cNvSpPr>
          <p:nvPr>
            <p:ph idx="1"/>
          </p:nvPr>
        </p:nvSpPr>
        <p:spPr/>
        <p:txBody>
          <a:bodyPr/>
          <a:lstStyle/>
          <a:p>
            <a:r>
              <a:rPr lang="sv-SE" dirty="0" smtClean="0"/>
              <a:t>Manual keying: </a:t>
            </a:r>
            <a:r>
              <a:rPr lang="sv-SE" dirty="0" smtClean="0">
                <a:solidFill>
                  <a:schemeClr val="tx2"/>
                </a:solidFill>
              </a:rPr>
              <a:t>Eliminate</a:t>
            </a:r>
            <a:endParaRPr lang="sv-SE" dirty="0">
              <a:solidFill>
                <a:schemeClr val="tx2"/>
              </a:solidFill>
            </a:endParaRPr>
          </a:p>
          <a:p>
            <a:r>
              <a:rPr lang="sv-SE" dirty="0" smtClean="0"/>
              <a:t>Verification </a:t>
            </a:r>
            <a:r>
              <a:rPr lang="sv-SE" dirty="0"/>
              <a:t>and </a:t>
            </a:r>
            <a:r>
              <a:rPr lang="sv-SE" dirty="0" smtClean="0"/>
              <a:t>validation: </a:t>
            </a:r>
            <a:r>
              <a:rPr lang="sv-SE" dirty="0" smtClean="0">
                <a:solidFill>
                  <a:schemeClr val="tx2"/>
                </a:solidFill>
              </a:rPr>
              <a:t>Reduce costs dramatically</a:t>
            </a:r>
            <a:endParaRPr lang="sv-SE" dirty="0">
              <a:solidFill>
                <a:schemeClr val="tx2"/>
              </a:solidFill>
            </a:endParaRPr>
          </a:p>
          <a:p>
            <a:r>
              <a:rPr lang="sv-SE" dirty="0" smtClean="0"/>
              <a:t>Registration </a:t>
            </a:r>
            <a:r>
              <a:rPr lang="sv-SE" dirty="0"/>
              <a:t>and </a:t>
            </a:r>
            <a:r>
              <a:rPr lang="sv-SE" dirty="0" smtClean="0"/>
              <a:t>allocation: </a:t>
            </a:r>
            <a:r>
              <a:rPr lang="sv-SE" dirty="0" smtClean="0">
                <a:solidFill>
                  <a:schemeClr val="tx2"/>
                </a:solidFill>
              </a:rPr>
              <a:t>Reduce costs</a:t>
            </a:r>
            <a:endParaRPr lang="sv-SE" dirty="0">
              <a:solidFill>
                <a:schemeClr val="tx2"/>
              </a:solidFill>
            </a:endParaRPr>
          </a:p>
          <a:p>
            <a:r>
              <a:rPr lang="sv-SE" dirty="0" smtClean="0"/>
              <a:t>Personal copies: </a:t>
            </a:r>
            <a:r>
              <a:rPr lang="sv-SE" dirty="0" smtClean="0">
                <a:solidFill>
                  <a:schemeClr val="tx2"/>
                </a:solidFill>
              </a:rPr>
              <a:t>Eliminate</a:t>
            </a:r>
            <a:endParaRPr lang="sv-SE" dirty="0">
              <a:solidFill>
                <a:schemeClr val="tx2"/>
              </a:solidFill>
            </a:endParaRPr>
          </a:p>
          <a:p>
            <a:r>
              <a:rPr lang="sv-SE" dirty="0" smtClean="0"/>
              <a:t>Archiving : </a:t>
            </a:r>
            <a:r>
              <a:rPr lang="sv-SE" dirty="0" smtClean="0">
                <a:solidFill>
                  <a:schemeClr val="tx2"/>
                </a:solidFill>
              </a:rPr>
              <a:t>Reduce costs dramatically</a:t>
            </a:r>
            <a:endParaRPr lang="sv-SE" dirty="0">
              <a:solidFill>
                <a:schemeClr val="tx2"/>
              </a:solidFill>
            </a:endParaRPr>
          </a:p>
          <a:p>
            <a:r>
              <a:rPr lang="sv-SE" dirty="0" smtClean="0"/>
              <a:t>Late </a:t>
            </a:r>
            <a:r>
              <a:rPr lang="sv-SE" dirty="0"/>
              <a:t>payment </a:t>
            </a:r>
            <a:r>
              <a:rPr lang="sv-SE" dirty="0" smtClean="0"/>
              <a:t>penalties : </a:t>
            </a:r>
            <a:r>
              <a:rPr lang="sv-SE" dirty="0" smtClean="0">
                <a:solidFill>
                  <a:schemeClr val="tx2"/>
                </a:solidFill>
              </a:rPr>
              <a:t>Eliminate</a:t>
            </a:r>
            <a:endParaRPr lang="sv-SE" dirty="0">
              <a:solidFill>
                <a:schemeClr val="tx2"/>
              </a:solidFill>
            </a:endParaRPr>
          </a:p>
          <a:p>
            <a:r>
              <a:rPr lang="sv-SE" dirty="0" smtClean="0"/>
              <a:t>Write-offs : </a:t>
            </a:r>
            <a:r>
              <a:rPr lang="sv-SE" dirty="0" smtClean="0">
                <a:solidFill>
                  <a:schemeClr val="tx2"/>
                </a:solidFill>
              </a:rPr>
              <a:t>Reduce</a:t>
            </a:r>
            <a:endParaRPr lang="sv-SE" dirty="0">
              <a:solidFill>
                <a:schemeClr val="tx2"/>
              </a:solidFill>
            </a:endParaRPr>
          </a:p>
          <a:p>
            <a:r>
              <a:rPr lang="en-US" dirty="0" smtClean="0"/>
              <a:t>Early </a:t>
            </a:r>
            <a:r>
              <a:rPr lang="en-US" dirty="0"/>
              <a:t>pay </a:t>
            </a:r>
            <a:r>
              <a:rPr lang="en-US" dirty="0" smtClean="0"/>
              <a:t>discounts: </a:t>
            </a:r>
            <a:r>
              <a:rPr lang="en-US" dirty="0" smtClean="0">
                <a:solidFill>
                  <a:schemeClr val="tx2"/>
                </a:solidFill>
              </a:rPr>
              <a:t>Get them</a:t>
            </a:r>
            <a:endParaRPr lang="en-US" dirty="0">
              <a:solidFill>
                <a:schemeClr val="tx2"/>
              </a:solidFill>
            </a:endParaRPr>
          </a:p>
        </p:txBody>
      </p:sp>
      <p:sp>
        <p:nvSpPr>
          <p:cNvPr id="4" name="Text Placeholder 3"/>
          <p:cNvSpPr>
            <a:spLocks noGrp="1"/>
          </p:cNvSpPr>
          <p:nvPr>
            <p:ph type="body" sz="quarter" idx="11"/>
          </p:nvPr>
        </p:nvSpPr>
        <p:spPr/>
        <p:txBody>
          <a:bodyPr/>
          <a:lstStyle/>
          <a:p>
            <a:r>
              <a:rPr lang="sv-SE" dirty="0" smtClean="0"/>
              <a:t>AUTOMATING ACCOUNTS PAYABLE</a:t>
            </a:r>
            <a:endParaRPr lang="sv-SE" dirty="0"/>
          </a:p>
        </p:txBody>
      </p:sp>
      <p:pic>
        <p:nvPicPr>
          <p:cNvPr id="3074" name="Picture 2" descr="\\readsoft.local\Local_Storage\Corporate_Organization\Marketing\Internal_Library\ADMINISTRATIVE\ICON LIBRARY\v_collections_png\basic_foundation\256x256\shadow\clipboard2.png"/>
          <p:cNvPicPr>
            <a:picLocks noChangeAspect="1" noChangeArrowheads="1"/>
          </p:cNvPicPr>
          <p:nvPr/>
        </p:nvPicPr>
        <p:blipFill>
          <a:blip r:embed="rId3" cstate="print"/>
          <a:srcRect/>
          <a:stretch>
            <a:fillRect/>
          </a:stretch>
        </p:blipFill>
        <p:spPr bwMode="auto">
          <a:xfrm>
            <a:off x="6507480" y="3581400"/>
            <a:ext cx="2438400" cy="2438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Invoice Automation…it’s a good thing</a:t>
            </a:r>
            <a:endParaRPr lang="en-US" dirty="0"/>
          </a:p>
        </p:txBody>
      </p:sp>
      <p:sp>
        <p:nvSpPr>
          <p:cNvPr id="3" name="Content Placeholder 2"/>
          <p:cNvSpPr>
            <a:spLocks noGrp="1"/>
          </p:cNvSpPr>
          <p:nvPr>
            <p:ph idx="1"/>
          </p:nvPr>
        </p:nvSpPr>
        <p:spPr/>
        <p:txBody>
          <a:bodyPr/>
          <a:lstStyle/>
          <a:p>
            <a:pPr>
              <a:buNone/>
            </a:pPr>
            <a:r>
              <a:rPr lang="en-US" sz="2000" b="1" dirty="0" smtClean="0">
                <a:hlinkClick r:id="rId3"/>
              </a:rPr>
              <a:t>Aberdeen Group</a:t>
            </a:r>
            <a:endParaRPr lang="en-US" sz="2000" b="1" dirty="0" smtClean="0"/>
          </a:p>
          <a:p>
            <a:pPr lvl="1"/>
            <a:r>
              <a:rPr lang="en-US" sz="2000" dirty="0" smtClean="0"/>
              <a:t>The use of electronic integration, messaging, reconciliation and reporting solutions in accounts payable reduced transaction cost between 63% and 67%. </a:t>
            </a:r>
          </a:p>
          <a:p>
            <a:pPr lvl="1"/>
            <a:r>
              <a:rPr lang="en-US" sz="2000" dirty="0" smtClean="0"/>
              <a:t>Most companies have moved to a shared services model to improve policy and process compliance.  Yet, only 3% of accounts payable processes reported having a high-level of automation. </a:t>
            </a:r>
          </a:p>
          <a:p>
            <a:pPr lvl="1"/>
            <a:r>
              <a:rPr lang="en-US" sz="2000" dirty="0" smtClean="0"/>
              <a:t>79% of AP managers see "automation" as the key enabler to future success. </a:t>
            </a:r>
          </a:p>
          <a:p>
            <a:pPr lvl="1"/>
            <a:r>
              <a:rPr lang="en-US" sz="2000" dirty="0" smtClean="0"/>
              <a:t>The invoice reconciliation and payment solution framework addresses invoice receipt, approvals, reconciliation and payment considerations for solution selection.</a:t>
            </a:r>
          </a:p>
          <a:p>
            <a:pPr lvl="1" algn="r">
              <a:buNone/>
            </a:pPr>
            <a:r>
              <a:rPr lang="en-US" i="1" dirty="0" smtClean="0"/>
              <a:t>(From the </a:t>
            </a:r>
            <a:r>
              <a:rPr lang="en-US" i="1" dirty="0" smtClean="0">
                <a:hlinkClick r:id="rId4"/>
              </a:rPr>
              <a:t>Electronic Invoicing Solution Selection Report</a:t>
            </a:r>
            <a:r>
              <a:rPr lang="en-US" i="1" dirty="0" smtClean="0"/>
              <a:t>)</a:t>
            </a:r>
            <a:endParaRPr lang="en-US" sz="2000" dirty="0"/>
          </a:p>
        </p:txBody>
      </p:sp>
      <p:sp>
        <p:nvSpPr>
          <p:cNvPr id="6" name="Text Placeholder 52"/>
          <p:cNvSpPr txBox="1">
            <a:spLocks/>
          </p:cNvSpPr>
          <p:nvPr/>
        </p:nvSpPr>
        <p:spPr>
          <a:xfrm>
            <a:off x="4541260" y="74064"/>
            <a:ext cx="4221743" cy="230736"/>
          </a:xfrm>
          <a:prstGeom prst="rect">
            <a:avLst/>
          </a:prstGeom>
        </p:spPr>
        <p:txBody>
          <a:bodyPr vert="horz" lIns="91440" tIns="45720" rIns="91440" bIns="45720" rtlCol="0">
            <a:noAutofit/>
          </a:bodyPr>
          <a:lstStyle/>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r>
              <a:rPr kumimoji="0" lang="sv-SE" sz="900" b="0" i="0" u="none" strike="noStrike" kern="1200" cap="all" spc="0" normalizeH="0" baseline="0" noProof="0" dirty="0" smtClean="0">
                <a:ln>
                  <a:noFill/>
                </a:ln>
                <a:solidFill>
                  <a:schemeClr val="bg1"/>
                </a:solidFill>
                <a:effectLst/>
                <a:uLnTx/>
                <a:uFillTx/>
                <a:latin typeface="Arial" pitchFamily="34" charset="0"/>
                <a:ea typeface="+mn-ea"/>
                <a:cs typeface="Arial" pitchFamily="34" charset="0"/>
              </a:rPr>
              <a:t>AUTOMATING ACCOUNTS PAYABLE</a:t>
            </a:r>
          </a:p>
          <a:p>
            <a:pPr marL="342900" marR="0" lvl="0" indent="-342900" algn="r" defTabSz="914400" rtl="0" eaLnBrk="1" fontAlgn="auto" latinLnBrk="0" hangingPunct="1">
              <a:lnSpc>
                <a:spcPct val="100000"/>
              </a:lnSpc>
              <a:spcBef>
                <a:spcPct val="20000"/>
              </a:spcBef>
              <a:spcAft>
                <a:spcPts val="0"/>
              </a:spcAft>
              <a:buClr>
                <a:schemeClr val="tx2"/>
              </a:buClr>
              <a:buSzTx/>
              <a:buFont typeface="Wingdings" pitchFamily="2" charset="2"/>
              <a:buNone/>
              <a:tabLst/>
              <a:defRPr/>
            </a:pPr>
            <a:endParaRPr kumimoji="0" lang="sv-SE" sz="900" b="0" i="0" u="none" strike="noStrike" kern="1200" cap="all" spc="0" normalizeH="0" baseline="0" noProof="0" dirty="0">
              <a:ln>
                <a:noFill/>
              </a:ln>
              <a:solidFill>
                <a:schemeClr val="bg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sv-SE" dirty="0" smtClean="0"/>
              <a:t>Better control and security</a:t>
            </a:r>
            <a:endParaRPr lang="sv-SE" dirty="0"/>
          </a:p>
        </p:txBody>
      </p:sp>
      <p:sp>
        <p:nvSpPr>
          <p:cNvPr id="5" name="Content Placeholder 4"/>
          <p:cNvSpPr>
            <a:spLocks noGrp="1"/>
          </p:cNvSpPr>
          <p:nvPr>
            <p:ph idx="1"/>
          </p:nvPr>
        </p:nvSpPr>
        <p:spPr/>
        <p:txBody>
          <a:bodyPr/>
          <a:lstStyle/>
          <a:p>
            <a:r>
              <a:rPr lang="en-GB" altLang="sv-SE" dirty="0" smtClean="0"/>
              <a:t>Fast and simple electronic distribution</a:t>
            </a:r>
            <a:endParaRPr lang="sv-SE" altLang="sv-SE" dirty="0" smtClean="0"/>
          </a:p>
          <a:p>
            <a:r>
              <a:rPr lang="sv-SE" altLang="sv-SE" dirty="0" smtClean="0"/>
              <a:t>Full </a:t>
            </a:r>
            <a:r>
              <a:rPr lang="en-GB" altLang="sv-SE" dirty="0" smtClean="0"/>
              <a:t>control of your document flow</a:t>
            </a:r>
            <a:endParaRPr lang="sv-SE" altLang="sv-SE" dirty="0" smtClean="0"/>
          </a:p>
          <a:p>
            <a:r>
              <a:rPr lang="en-GB" altLang="sv-SE" dirty="0" smtClean="0"/>
              <a:t>Electronic account coding and payment </a:t>
            </a:r>
            <a:r>
              <a:rPr lang="sv-SE" altLang="sv-SE" dirty="0" smtClean="0"/>
              <a:t>authorization</a:t>
            </a:r>
            <a:endParaRPr lang="en-GB" altLang="sv-SE" dirty="0" smtClean="0"/>
          </a:p>
          <a:p>
            <a:r>
              <a:rPr lang="en-GB" altLang="sv-SE" dirty="0" smtClean="0"/>
              <a:t>Easily accessible information</a:t>
            </a:r>
          </a:p>
          <a:p>
            <a:r>
              <a:rPr lang="en-GB" altLang="sv-SE" dirty="0" smtClean="0"/>
              <a:t>High security </a:t>
            </a:r>
          </a:p>
          <a:p>
            <a:r>
              <a:rPr lang="en-GB" altLang="sv-SE" dirty="0" smtClean="0"/>
              <a:t>SOX compliance support</a:t>
            </a:r>
          </a:p>
          <a:p>
            <a:r>
              <a:rPr lang="en-GB" altLang="sv-SE" dirty="0" smtClean="0"/>
              <a:t>40-60% cost savings</a:t>
            </a:r>
          </a:p>
          <a:p>
            <a:pPr>
              <a:buNone/>
            </a:pPr>
            <a:endParaRPr lang="sv-SE" dirty="0"/>
          </a:p>
        </p:txBody>
      </p:sp>
      <p:sp>
        <p:nvSpPr>
          <p:cNvPr id="9" name="Text Placeholder 8"/>
          <p:cNvSpPr>
            <a:spLocks noGrp="1"/>
          </p:cNvSpPr>
          <p:nvPr>
            <p:ph type="body" sz="quarter" idx="11"/>
          </p:nvPr>
        </p:nvSpPr>
        <p:spPr/>
        <p:txBody>
          <a:bodyPr/>
          <a:lstStyle/>
          <a:p>
            <a:pPr lvl="0"/>
            <a:r>
              <a:rPr lang="sv-SE" dirty="0" smtClean="0"/>
              <a:t>AUTOMATING ACCOUNTS PAYABLE</a:t>
            </a:r>
          </a:p>
          <a:p>
            <a:endParaRPr lang="sv-SE" dirty="0"/>
          </a:p>
        </p:txBody>
      </p:sp>
      <p:pic>
        <p:nvPicPr>
          <p:cNvPr id="2052" name="Picture 4" descr="\\readsoft.local\Local_Storage\Corporate_Organization\Marketing\Internal_Library\ADMINISTRATIVE\ICON LIBRARY\v_collections_png\computer_network_security\256x256\shadow\security_badge.png"/>
          <p:cNvPicPr>
            <a:picLocks noChangeAspect="1" noChangeArrowheads="1"/>
          </p:cNvPicPr>
          <p:nvPr/>
        </p:nvPicPr>
        <p:blipFill>
          <a:blip r:embed="rId3" cstate="print"/>
          <a:srcRect/>
          <a:stretch>
            <a:fillRect/>
          </a:stretch>
        </p:blipFill>
        <p:spPr bwMode="auto">
          <a:xfrm>
            <a:off x="6181344" y="3758184"/>
            <a:ext cx="1810512" cy="1810512"/>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Theme">
  <a:themeElements>
    <a:clrScheme name="ReadSoft2010">
      <a:dk1>
        <a:sysClr val="windowText" lastClr="000000"/>
      </a:dk1>
      <a:lt1>
        <a:sysClr val="window" lastClr="FFFFFF"/>
      </a:lt1>
      <a:dk2>
        <a:srgbClr val="1B64AB"/>
      </a:dk2>
      <a:lt2>
        <a:srgbClr val="DEDFE0"/>
      </a:lt2>
      <a:accent1>
        <a:srgbClr val="449BEB"/>
      </a:accent1>
      <a:accent2>
        <a:srgbClr val="BF1F24"/>
      </a:accent2>
      <a:accent3>
        <a:srgbClr val="0B9444"/>
      </a:accent3>
      <a:accent4>
        <a:srgbClr val="D6D622"/>
      </a:accent4>
      <a:accent5>
        <a:srgbClr val="F36F21"/>
      </a:accent5>
      <a:accent6>
        <a:srgbClr val="9F1F63"/>
      </a:accent6>
      <a:hlink>
        <a:srgbClr val="138FDD"/>
      </a:hlink>
      <a:folHlink>
        <a:srgbClr val="138FDD"/>
      </a:folHlink>
    </a:clrScheme>
    <a:fontScheme name="ReadSoft2010">
      <a:majorFont>
        <a:latin typeface="Gill Sans MT"/>
        <a:ea typeface=""/>
        <a:cs typeface=""/>
      </a:majorFont>
      <a:minorFont>
        <a:latin typeface="Gill Sans MT"/>
        <a:ea typeface=""/>
        <a:cs typeface=""/>
      </a:minorFont>
    </a:fontScheme>
    <a:fmtScheme name="ReadSoft2010">
      <a:fillStyleLst>
        <a:solidFill>
          <a:schemeClr val="dk2"/>
        </a:solidFill>
        <a:gradFill>
          <a:gsLst>
            <a:gs pos="0">
              <a:schemeClr val="phClr">
                <a:hueMod val="100000"/>
                <a:satMod val="100000"/>
              </a:schemeClr>
            </a:gs>
            <a:gs pos="100000">
              <a:schemeClr val="phClr">
                <a:tint val="70000"/>
                <a:shade val="100000"/>
                <a:alpha val="100000"/>
              </a:schemeClr>
            </a:gs>
          </a:gsLst>
          <a:lin ang="0" scaled="1"/>
        </a:gradFill>
        <a:solidFill>
          <a:schemeClr val="phClr"/>
        </a:solidFill>
      </a:fillStyleLst>
      <a:lnStyleLst>
        <a:ln w="9525" cap="flat" cmpd="sng" algn="ctr">
          <a:solidFill>
            <a:srgbClr val="48494A"/>
          </a:solidFill>
          <a:prstDash val="solid"/>
        </a:ln>
        <a:ln w="19050" cap="flat" cmpd="sng" algn="ctr">
          <a:solidFill>
            <a:srgbClr val="48494A"/>
          </a:solidFill>
          <a:prstDash val="solid"/>
        </a:ln>
        <a:ln w="25400" cap="flat" cmpd="sng" algn="ctr">
          <a:solidFill>
            <a:srgbClr val="48494A"/>
          </a:solidFill>
          <a:prstDash val="solid"/>
        </a:ln>
      </a:lnStyleLst>
      <a:effectStyleLst>
        <a:effectStyle>
          <a:effectLst>
            <a:outerShdw blurRad="254000" dist="127000" dir="2700000" rotWithShape="0">
              <a:srgbClr val="000000">
                <a:alpha val="60000"/>
              </a:srgbClr>
            </a:outerShdw>
          </a:effectLst>
        </a:effectStyle>
        <a:effectStyle>
          <a:effectLst/>
        </a:effectStyle>
        <a:effectStyle>
          <a:effectLst/>
        </a:effectStyle>
      </a:effectStyleLst>
      <a:bgFillStyleLst>
        <a:gradFill rotWithShape="1">
          <a:gsLst>
            <a:gs pos="0">
              <a:schemeClr val="phClr">
                <a:alpha val="40000"/>
              </a:schemeClr>
            </a:gs>
            <a:gs pos="30000">
              <a:schemeClr val="phClr">
                <a:alpha val="0"/>
              </a:schemeClr>
            </a:gs>
          </a:gsLst>
          <a:lin ang="3600000" scaled="0"/>
        </a:gra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ReadSoft Theme</Template>
  <TotalTime>3284</TotalTime>
  <Words>2601</Words>
  <Application>Microsoft Office PowerPoint</Application>
  <PresentationFormat>On-screen Show (4:3)</PresentationFormat>
  <Paragraphs>386</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 Theme</vt:lpstr>
      <vt:lpstr>Automated  invoice processing in Oracle E-Business Suite  </vt:lpstr>
      <vt:lpstr>Agenda</vt:lpstr>
      <vt:lpstr>Purchase to Pay and Order to Cash </vt:lpstr>
      <vt:lpstr>Automating accounts payable will liberate valuable resources for more rewarding work.     Complete, correct, approved, and cost allocated purchase orders will further simplify and speed up  your invoice processing. </vt:lpstr>
      <vt:lpstr>Top pain points for AP processes</vt:lpstr>
      <vt:lpstr>What are the Business Issues we see?  Accounts Payable Management</vt:lpstr>
      <vt:lpstr>There is a lot you can do</vt:lpstr>
      <vt:lpstr>Invoice Automation…it’s a good thing</vt:lpstr>
      <vt:lpstr>Better control and security</vt:lpstr>
      <vt:lpstr>ReadSoft PROCESSIT Architecture High level workflow description</vt:lpstr>
      <vt:lpstr>Upgrading to EBS R12.1</vt:lpstr>
      <vt:lpstr> </vt:lpstr>
      <vt:lpstr>Oracle integration</vt:lpstr>
      <vt:lpstr>Single source vendor</vt:lpstr>
      <vt:lpstr>Low risk</vt:lpstr>
      <vt:lpstr>Invoice Automation in practice: Graco </vt:lpstr>
      <vt:lpstr>What you can learn from Graco’s experience </vt:lpstr>
      <vt:lpstr>Additional Customer Successes</vt:lpstr>
      <vt:lpstr>When Considering AP Automation…</vt:lpstr>
      <vt:lpstr>Benchmark Your Performance</vt:lpstr>
      <vt:lpstr>Q&amp;A</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 Maverick Spend: No Exceptions!</dc:title>
  <dc:creator>Tim Dubes</dc:creator>
  <cp:lastModifiedBy>cliff autin</cp:lastModifiedBy>
  <cp:revision>276</cp:revision>
  <dcterms:created xsi:type="dcterms:W3CDTF">2010-08-16T18:52:21Z</dcterms:created>
  <dcterms:modified xsi:type="dcterms:W3CDTF">2011-01-07T23:37:36Z</dcterms:modified>
</cp:coreProperties>
</file>