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87"/>
  </p:notesMasterIdLst>
  <p:handoutMasterIdLst>
    <p:handoutMasterId r:id="rId88"/>
  </p:handoutMasterIdLst>
  <p:sldIdLst>
    <p:sldId id="439" r:id="rId2"/>
    <p:sldId id="440" r:id="rId3"/>
    <p:sldId id="326" r:id="rId4"/>
    <p:sldId id="504" r:id="rId5"/>
    <p:sldId id="460" r:id="rId6"/>
    <p:sldId id="461" r:id="rId7"/>
    <p:sldId id="462" r:id="rId8"/>
    <p:sldId id="463" r:id="rId9"/>
    <p:sldId id="464" r:id="rId10"/>
    <p:sldId id="465" r:id="rId11"/>
    <p:sldId id="466" r:id="rId12"/>
    <p:sldId id="467" r:id="rId13"/>
    <p:sldId id="468" r:id="rId14"/>
    <p:sldId id="469" r:id="rId15"/>
    <p:sldId id="541" r:id="rId16"/>
    <p:sldId id="542" r:id="rId17"/>
    <p:sldId id="543" r:id="rId18"/>
    <p:sldId id="470" r:id="rId19"/>
    <p:sldId id="471" r:id="rId20"/>
    <p:sldId id="472" r:id="rId21"/>
    <p:sldId id="473" r:id="rId22"/>
    <p:sldId id="474" r:id="rId23"/>
    <p:sldId id="475" r:id="rId24"/>
    <p:sldId id="476" r:id="rId25"/>
    <p:sldId id="477" r:id="rId26"/>
    <p:sldId id="478" r:id="rId27"/>
    <p:sldId id="479" r:id="rId28"/>
    <p:sldId id="480" r:id="rId29"/>
    <p:sldId id="544" r:id="rId30"/>
    <p:sldId id="545" r:id="rId31"/>
    <p:sldId id="546" r:id="rId32"/>
    <p:sldId id="547" r:id="rId33"/>
    <p:sldId id="481" r:id="rId34"/>
    <p:sldId id="482" r:id="rId35"/>
    <p:sldId id="483" r:id="rId36"/>
    <p:sldId id="484" r:id="rId37"/>
    <p:sldId id="485" r:id="rId38"/>
    <p:sldId id="486" r:id="rId39"/>
    <p:sldId id="487" r:id="rId40"/>
    <p:sldId id="488" r:id="rId41"/>
    <p:sldId id="489" r:id="rId42"/>
    <p:sldId id="490" r:id="rId43"/>
    <p:sldId id="491" r:id="rId44"/>
    <p:sldId id="492" r:id="rId45"/>
    <p:sldId id="493" r:id="rId46"/>
    <p:sldId id="494" r:id="rId47"/>
    <p:sldId id="495" r:id="rId48"/>
    <p:sldId id="496" r:id="rId49"/>
    <p:sldId id="505" r:id="rId50"/>
    <p:sldId id="506" r:id="rId51"/>
    <p:sldId id="421" r:id="rId52"/>
    <p:sldId id="509" r:id="rId53"/>
    <p:sldId id="510" r:id="rId54"/>
    <p:sldId id="511" r:id="rId55"/>
    <p:sldId id="512" r:id="rId56"/>
    <p:sldId id="513" r:id="rId57"/>
    <p:sldId id="514" r:id="rId58"/>
    <p:sldId id="539" r:id="rId59"/>
    <p:sldId id="540" r:id="rId60"/>
    <p:sldId id="516" r:id="rId61"/>
    <p:sldId id="517" r:id="rId62"/>
    <p:sldId id="520" r:id="rId63"/>
    <p:sldId id="521" r:id="rId64"/>
    <p:sldId id="522" r:id="rId65"/>
    <p:sldId id="523" r:id="rId66"/>
    <p:sldId id="524" r:id="rId67"/>
    <p:sldId id="519" r:id="rId68"/>
    <p:sldId id="525" r:id="rId69"/>
    <p:sldId id="526" r:id="rId70"/>
    <p:sldId id="527" r:id="rId71"/>
    <p:sldId id="528" r:id="rId72"/>
    <p:sldId id="529" r:id="rId73"/>
    <p:sldId id="530" r:id="rId74"/>
    <p:sldId id="531" r:id="rId75"/>
    <p:sldId id="532" r:id="rId76"/>
    <p:sldId id="533" r:id="rId77"/>
    <p:sldId id="534" r:id="rId78"/>
    <p:sldId id="535" r:id="rId79"/>
    <p:sldId id="536" r:id="rId80"/>
    <p:sldId id="538" r:id="rId81"/>
    <p:sldId id="508" r:id="rId82"/>
    <p:sldId id="442" r:id="rId83"/>
    <p:sldId id="443" r:id="rId84"/>
    <p:sldId id="444" r:id="rId85"/>
    <p:sldId id="445" r:id="rId86"/>
  </p:sldIdLst>
  <p:sldSz cx="9144000" cy="6858000" type="screen4x3"/>
  <p:notesSz cx="6991350" cy="9282113"/>
  <p:defaultTextStyle>
    <a:defPPr>
      <a:defRPr lang="en-US"/>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6600"/>
    <a:srgbClr val="FFCC66"/>
    <a:srgbClr val="CC9900"/>
    <a:srgbClr val="006699"/>
    <a:srgbClr val="CC3300"/>
    <a:srgbClr val="0000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autoAdjust="0"/>
    <p:restoredTop sz="93465" autoAdjust="0"/>
  </p:normalViewPr>
  <p:slideViewPr>
    <p:cSldViewPr>
      <p:cViewPr>
        <p:scale>
          <a:sx n="50" d="100"/>
          <a:sy n="50" d="100"/>
        </p:scale>
        <p:origin x="-1374" y="-3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816" y="-78"/>
      </p:cViewPr>
      <p:guideLst>
        <p:guide orient="horz" pos="2923"/>
        <p:guide pos="220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a:lnSpc>
                <a:spcPct val="100000"/>
              </a:lnSpc>
              <a:spcBef>
                <a:spcPct val="0"/>
              </a:spcBef>
              <a:buClr>
                <a:srgbClr val="000000"/>
              </a:buClr>
              <a:buFont typeface="Arial" charset="0"/>
              <a:buNone/>
              <a:defRPr sz="1200">
                <a:latin typeface="Arial" charset="0"/>
                <a:cs typeface="+mn-cs"/>
              </a:defRPr>
            </a:lvl1pPr>
          </a:lstStyle>
          <a:p>
            <a:pPr>
              <a:defRPr/>
            </a:pPr>
            <a:endParaRPr lang="en-US"/>
          </a:p>
        </p:txBody>
      </p:sp>
      <p:sp>
        <p:nvSpPr>
          <p:cNvPr id="115715"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lnSpc>
                <a:spcPct val="100000"/>
              </a:lnSpc>
              <a:spcBef>
                <a:spcPct val="0"/>
              </a:spcBef>
              <a:buClr>
                <a:srgbClr val="000000"/>
              </a:buClr>
              <a:buFont typeface="Arial" charset="0"/>
              <a:buNone/>
              <a:defRPr sz="1200">
                <a:latin typeface="Arial" charset="0"/>
                <a:cs typeface="+mn-cs"/>
              </a:defRPr>
            </a:lvl1pPr>
          </a:lstStyle>
          <a:p>
            <a:pPr>
              <a:defRPr/>
            </a:pPr>
            <a:endParaRPr lang="en-US"/>
          </a:p>
        </p:txBody>
      </p:sp>
      <p:sp>
        <p:nvSpPr>
          <p:cNvPr id="115716"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a:lnSpc>
                <a:spcPct val="100000"/>
              </a:lnSpc>
              <a:spcBef>
                <a:spcPct val="0"/>
              </a:spcBef>
              <a:buClr>
                <a:srgbClr val="000000"/>
              </a:buClr>
              <a:buFont typeface="Arial" charset="0"/>
              <a:buNone/>
              <a:defRPr sz="1200">
                <a:latin typeface="Arial" charset="0"/>
                <a:cs typeface="+mn-cs"/>
              </a:defRPr>
            </a:lvl1pPr>
          </a:lstStyle>
          <a:p>
            <a:pPr>
              <a:defRPr/>
            </a:pPr>
            <a:endParaRPr lang="en-US"/>
          </a:p>
        </p:txBody>
      </p:sp>
      <p:sp>
        <p:nvSpPr>
          <p:cNvPr id="115717"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lnSpc>
                <a:spcPct val="100000"/>
              </a:lnSpc>
              <a:spcBef>
                <a:spcPct val="0"/>
              </a:spcBef>
              <a:buClr>
                <a:srgbClr val="000000"/>
              </a:buClr>
              <a:buFont typeface="Arial" charset="0"/>
              <a:buNone/>
              <a:defRPr sz="1200">
                <a:latin typeface="Arial" charset="0"/>
                <a:cs typeface="+mn-cs"/>
              </a:defRPr>
            </a:lvl1pPr>
          </a:lstStyle>
          <a:p>
            <a:pPr>
              <a:defRPr/>
            </a:pPr>
            <a:fld id="{07C60A53-419B-48E5-B456-4F82B6CA9C5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Slide_Image_Placeholder"/>
          <p:cNvSpPr>
            <a:spLocks noGrp="1" noRot="1" noChangeAspect="1" noChangeArrowheads="1" noTextEdit="1"/>
          </p:cNvSpPr>
          <p:nvPr>
            <p:ph type="sldImg" idx="2"/>
          </p:nvPr>
        </p:nvSpPr>
        <p:spPr bwMode="auto">
          <a:xfrm>
            <a:off x="477838" y="463550"/>
            <a:ext cx="6035675" cy="4525963"/>
          </a:xfrm>
          <a:prstGeom prst="rect">
            <a:avLst/>
          </a:prstGeom>
          <a:noFill/>
          <a:ln w="9525">
            <a:solidFill>
              <a:srgbClr val="000000"/>
            </a:solidFill>
            <a:miter lim="800000"/>
            <a:headEnd/>
            <a:tailEnd/>
          </a:ln>
        </p:spPr>
      </p:sp>
      <p:sp>
        <p:nvSpPr>
          <p:cNvPr id="4101" name="Notes_TextBox_Placeholder"/>
          <p:cNvSpPr>
            <a:spLocks noGrp="1" noChangeArrowheads="1"/>
          </p:cNvSpPr>
          <p:nvPr>
            <p:ph type="body" sz="quarter" idx="3"/>
          </p:nvPr>
        </p:nvSpPr>
        <p:spPr bwMode="auto">
          <a:xfrm>
            <a:off x="457200" y="5221288"/>
            <a:ext cx="6076950" cy="3541712"/>
          </a:xfrm>
          <a:prstGeom prst="rect">
            <a:avLst/>
          </a:prstGeom>
          <a:noFill/>
          <a:ln w="9525">
            <a:noFill/>
            <a:miter lim="800000"/>
            <a:headEnd/>
            <a:tailEnd/>
          </a:ln>
          <a:effectLst/>
        </p:spPr>
        <p:txBody>
          <a:bodyPr vert="horz" wrap="square" lIns="12915" tIns="12915" rIns="12915" bIns="129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4" name="NotesMaster_TextBoxGuide"/>
          <p:cNvSpPr>
            <a:spLocks noChangeShapeType="1"/>
          </p:cNvSpPr>
          <p:nvPr/>
        </p:nvSpPr>
        <p:spPr bwMode="auto">
          <a:xfrm>
            <a:off x="457200" y="8761413"/>
            <a:ext cx="6076950" cy="0"/>
          </a:xfrm>
          <a:prstGeom prst="line">
            <a:avLst/>
          </a:prstGeom>
          <a:noFill/>
          <a:ln w="9525">
            <a:solidFill>
              <a:srgbClr val="008200"/>
            </a:solidFill>
            <a:prstDash val="sysDot"/>
            <a:round/>
            <a:headEnd/>
            <a:tailEnd/>
          </a:ln>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sp>
        <p:nvSpPr>
          <p:cNvPr id="4106" name="Rectangle 10"/>
          <p:cNvSpPr>
            <a:spLocks noGrp="1" noChangeArrowheads="1"/>
          </p:cNvSpPr>
          <p:nvPr>
            <p:ph type="ftr" sz="quarter" idx="4"/>
          </p:nvPr>
        </p:nvSpPr>
        <p:spPr bwMode="auto">
          <a:xfrm>
            <a:off x="457200" y="8915400"/>
            <a:ext cx="607695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defRPr sz="1100">
                <a:latin typeface="Arial" charset="0"/>
                <a:cs typeface="+mn-cs"/>
              </a:defRPr>
            </a:lvl1pPr>
          </a:lstStyle>
          <a:p>
            <a:pPr>
              <a:defRPr/>
            </a:pPr>
            <a:r>
              <a:rPr lang="en-US"/>
              <a:t>&lt;Product Name&gt;  &lt;TOI Functional&gt; - </a:t>
            </a:r>
            <a:fld id="{8C8709CF-D7CC-436B-9927-F3EAF20CBEC8}"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50000"/>
      </a:spcBef>
      <a:spcAft>
        <a:spcPct val="0"/>
      </a:spcAft>
      <a:buSzPct val="100000"/>
      <a:buFont typeface="Arial" pitchFamily="34" charset="0"/>
      <a:defRPr sz="1200" b="1" kern="1200">
        <a:solidFill>
          <a:schemeClr val="tx1"/>
        </a:solidFill>
        <a:latin typeface="Arial" charset="0"/>
        <a:ea typeface="+mn-ea"/>
        <a:cs typeface="+mn-cs"/>
      </a:defRPr>
    </a:lvl1pPr>
    <a:lvl2pPr marL="114300" algn="l" defTabSz="457200" rtl="0" eaLnBrk="0" fontAlgn="base" hangingPunct="0">
      <a:spcBef>
        <a:spcPct val="25000"/>
      </a:spcBef>
      <a:spcAft>
        <a:spcPct val="0"/>
      </a:spcAft>
      <a:buSzPct val="100000"/>
      <a:buFont typeface="Times New Roman" pitchFamily="18" charset="0"/>
      <a:defRPr sz="1200" kern="1200">
        <a:solidFill>
          <a:srgbClr val="000000"/>
        </a:solidFill>
        <a:latin typeface="Times New Roman" charset="0"/>
        <a:ea typeface="+mn-ea"/>
        <a:cs typeface="+mn-cs"/>
      </a:defRPr>
    </a:lvl2pPr>
    <a:lvl3pPr marL="400050" indent="-171450" algn="l" defTabSz="457200" rtl="0" eaLnBrk="0" fontAlgn="base" hangingPunct="0">
      <a:spcBef>
        <a:spcPct val="0"/>
      </a:spcBef>
      <a:spcAft>
        <a:spcPct val="0"/>
      </a:spcAft>
      <a:buSzPct val="100000"/>
      <a:buFont typeface="Times New Roman" pitchFamily="18" charset="0"/>
      <a:buChar char="•"/>
      <a:defRPr sz="1200" kern="1200">
        <a:solidFill>
          <a:srgbClr val="000000"/>
        </a:solidFill>
        <a:latin typeface="Times New Roman" charset="0"/>
        <a:ea typeface="+mn-ea"/>
        <a:cs typeface="+mn-cs"/>
      </a:defRPr>
    </a:lvl3pPr>
    <a:lvl4pPr marL="685800" indent="-171450" algn="l" defTabSz="457200" rtl="0" eaLnBrk="0" fontAlgn="base" hangingPunct="0">
      <a:spcBef>
        <a:spcPct val="0"/>
      </a:spcBef>
      <a:spcAft>
        <a:spcPct val="0"/>
      </a:spcAft>
      <a:buSzPct val="100000"/>
      <a:buFont typeface="Times New Roman" pitchFamily="18" charset="0"/>
      <a:buChar char="-"/>
      <a:defRPr sz="1200" kern="1200">
        <a:solidFill>
          <a:srgbClr val="000000"/>
        </a:solidFill>
        <a:latin typeface="Times New Roman" charset="0"/>
        <a:ea typeface="+mn-ea"/>
        <a:cs typeface="+mn-cs"/>
      </a:defRPr>
    </a:lvl4pPr>
    <a:lvl5pPr marL="857250" algn="l" defTabSz="457200" rtl="0" eaLnBrk="0" fontAlgn="base" hangingPunct="0">
      <a:spcBef>
        <a:spcPct val="0"/>
      </a:spcBef>
      <a:spcAft>
        <a:spcPct val="0"/>
      </a:spcAft>
      <a:buSzPct val="100000"/>
      <a:buFont typeface="Times New Roman" pitchFamily="18" charset="0"/>
      <a:defRPr sz="1100" kern="1200">
        <a:solidFill>
          <a:srgbClr val="000000"/>
        </a:solidFill>
        <a:latin typeface="Courier New" pitchFamily="4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109E30B7-48BE-4C1F-AF5D-8F8DE2514259}"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92163" name="Rectangle 1026"/>
          <p:cNvSpPr>
            <a:spLocks noGrp="1" noRot="1" noChangeAspect="1" noChangeArrowheads="1" noTextEdit="1"/>
          </p:cNvSpPr>
          <p:nvPr>
            <p:ph type="sldImg"/>
          </p:nvPr>
        </p:nvSpPr>
        <p:spPr>
          <a:xfrm>
            <a:off x="1176338" y="696913"/>
            <a:ext cx="4640262" cy="3479800"/>
          </a:xfrm>
          <a:ln/>
        </p:spPr>
      </p:sp>
      <p:sp>
        <p:nvSpPr>
          <p:cNvPr id="92164" name="Rectangle 1027"/>
          <p:cNvSpPr>
            <a:spLocks noGrp="1" noChangeArrowheads="1"/>
          </p:cNvSpPr>
          <p:nvPr>
            <p:ph type="body" idx="1"/>
          </p:nvPr>
        </p:nvSpPr>
        <p:spPr>
          <a:xfrm>
            <a:off x="931863" y="4408488"/>
            <a:ext cx="5127625" cy="41767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7642933D-B450-4665-82D9-A88B5755CCE1}" type="slidenum">
              <a:rPr lang="en-US"/>
              <a:pPr algn="ctr">
                <a:lnSpc>
                  <a:spcPct val="90000"/>
                </a:lnSpc>
                <a:spcBef>
                  <a:spcPct val="50000"/>
                </a:spcBef>
                <a:buClr>
                  <a:schemeClr val="accent1"/>
                </a:buClr>
              </a:pPr>
              <a:t>54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latin typeface="Arial" pitchFamily="34" charset="0"/>
              </a:rPr>
              <a:t>Bridging the divide is all about data integration.  Studies by AMR have pointed out that this is not a trivial task: it takes a long time to gather the information, there’s no structured integrated process to the analysis, and a lack of systems compounds the problem as there’s no access to the right supply and demand data to make their decisions.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1E0C1AEC-3BB1-4FE5-B1E3-B8D866F2C10A}" type="slidenum">
              <a:rPr lang="en-US"/>
              <a:pPr algn="ctr">
                <a:lnSpc>
                  <a:spcPct val="90000"/>
                </a:lnSpc>
                <a:spcBef>
                  <a:spcPct val="50000"/>
                </a:spcBef>
                <a:buClr>
                  <a:schemeClr val="accent1"/>
                </a:buClr>
              </a:pPr>
              <a:t>55</a:t>
            </a:fld>
            <a:endParaRPr lang="en-US"/>
          </a:p>
        </p:txBody>
      </p:sp>
      <p:sp>
        <p:nvSpPr>
          <p:cNvPr id="102403" name="Rectangle 2"/>
          <p:cNvSpPr>
            <a:spLocks noGrp="1" noRot="1" noChangeAspect="1" noChangeArrowheads="1" noTextEdit="1"/>
          </p:cNvSpPr>
          <p:nvPr>
            <p:ph type="sldImg"/>
          </p:nvPr>
        </p:nvSpPr>
        <p:spPr>
          <a:xfrm>
            <a:off x="1184275" y="701675"/>
            <a:ext cx="4624388" cy="3467100"/>
          </a:xfrm>
          <a:ln w="12700" cap="flat">
            <a:solidFill>
              <a:schemeClr val="tx1"/>
            </a:solidFill>
          </a:ln>
        </p:spPr>
      </p:sp>
      <p:sp>
        <p:nvSpPr>
          <p:cNvPr id="102404" name="Rectangle 3"/>
          <p:cNvSpPr>
            <a:spLocks noGrp="1" noChangeArrowheads="1"/>
          </p:cNvSpPr>
          <p:nvPr>
            <p:ph type="body" idx="1"/>
          </p:nvPr>
        </p:nvSpPr>
        <p:spPr>
          <a:noFill/>
          <a:ln/>
        </p:spPr>
        <p:txBody>
          <a:bodyPr lIns="94645" tIns="46520" rIns="94645" bIns="46520"/>
          <a:lstStyle/>
          <a:p>
            <a:pPr defTabSz="976313" eaLnBrk="1" hangingPunct="1">
              <a:lnSpc>
                <a:spcPct val="89000"/>
              </a:lnSpc>
            </a:pPr>
            <a:r>
              <a:rPr lang="en-US" sz="1600" smtClean="0">
                <a:latin typeface="Arial" pitchFamily="34" charset="0"/>
              </a:rPr>
              <a:t>So let’s now talk on how Oracle delivers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AF2D4EFA-79B3-4846-9301-74AC565B4FAD}" type="slidenum">
              <a:rPr lang="en-US"/>
              <a:pPr algn="ctr">
                <a:lnSpc>
                  <a:spcPct val="90000"/>
                </a:lnSpc>
                <a:spcBef>
                  <a:spcPct val="50000"/>
                </a:spcBef>
                <a:buClr>
                  <a:schemeClr val="accent1"/>
                </a:buClr>
              </a:pPr>
              <a:t>56</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latin typeface="Arial" pitchFamily="34" charset="0"/>
              </a:rPr>
              <a:t>Oracle Advanced Planning Command Center enables your company to get a holistic view of supply chain performance:</a:t>
            </a:r>
          </a:p>
          <a:p>
            <a:pPr eaLnBrk="1" hangingPunct="1">
              <a:buFontTx/>
              <a:buChar char="-"/>
            </a:pPr>
            <a:r>
              <a:rPr lang="en-US" smtClean="0">
                <a:latin typeface="Arial" pitchFamily="34" charset="0"/>
              </a:rPr>
              <a:t>It provides insight to key decisions makers</a:t>
            </a:r>
          </a:p>
          <a:p>
            <a:pPr eaLnBrk="1" hangingPunct="1">
              <a:buFontTx/>
              <a:buChar char="-"/>
            </a:pPr>
            <a:r>
              <a:rPr lang="en-US" smtClean="0">
                <a:latin typeface="Arial" pitchFamily="34" charset="0"/>
              </a:rPr>
              <a:t>It enables you to proactively respond to deviations in performance, and</a:t>
            </a:r>
          </a:p>
          <a:p>
            <a:pPr eaLnBrk="1" hangingPunct="1">
              <a:buFontTx/>
              <a:buChar char="-"/>
            </a:pPr>
            <a:r>
              <a:rPr lang="en-US" smtClean="0">
                <a:latin typeface="Arial" pitchFamily="34" charset="0"/>
              </a:rPr>
              <a:t>It enables you to reduce decision making cycle time through process automation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9BF186BE-4872-4790-A17B-4B1BEB549E53}" type="slidenum">
              <a:rPr lang="en-US"/>
              <a:pPr algn="ctr">
                <a:lnSpc>
                  <a:spcPct val="90000"/>
                </a:lnSpc>
                <a:spcBef>
                  <a:spcPct val="50000"/>
                </a:spcBef>
                <a:buClr>
                  <a:schemeClr val="accent1"/>
                </a:buClr>
              </a:pPr>
              <a:t>57</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latin typeface="Arial" pitchFamily="34" charset="0"/>
              </a:rPr>
              <a:t>Key to understand is that Oracle Advanced Planning Command Center is much different from the traditional data warehouse approach:</a:t>
            </a:r>
          </a:p>
          <a:p>
            <a:pPr eaLnBrk="1" hangingPunct="1">
              <a:buFontTx/>
              <a:buChar char="-"/>
            </a:pPr>
            <a:r>
              <a:rPr lang="en-US" smtClean="0">
                <a:latin typeface="Arial" pitchFamily="34" charset="0"/>
              </a:rPr>
              <a:t>Unlike the rear-view mirror orientation of a data warehouse, it provides a rear-view as well as forward looking perspective, real time</a:t>
            </a:r>
          </a:p>
          <a:p>
            <a:pPr eaLnBrk="1" hangingPunct="1">
              <a:buFontTx/>
              <a:buChar char="-"/>
            </a:pPr>
            <a:r>
              <a:rPr lang="en-US" smtClean="0">
                <a:latin typeface="Arial" pitchFamily="34" charset="0"/>
              </a:rPr>
              <a:t>Unlike a data warehouse that forces you to replicate all data that you need for analysis, APCC requires minimal data replication and runs on top of existing planning data</a:t>
            </a:r>
          </a:p>
          <a:p>
            <a:pPr eaLnBrk="1" hangingPunct="1">
              <a:buFontTx/>
              <a:buChar char="-"/>
            </a:pPr>
            <a:r>
              <a:rPr lang="en-US" smtClean="0">
                <a:latin typeface="Arial" pitchFamily="34" charset="0"/>
              </a:rPr>
              <a:t>Unlike a data warehouse’s static approach, with APCC you can drill down to the source application interactively, making it a tool not just for key decision makers at executive level but also at planner level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A85D4D10-29D0-4110-9F31-0111618F410C}" type="slidenum">
              <a:rPr lang="en-US" smtClean="0">
                <a:latin typeface="Arial" pitchFamily="34" charset="0"/>
                <a:cs typeface="Arial" pitchFamily="34" charset="0"/>
              </a:rPr>
              <a:pPr/>
              <a:t>58</a:t>
            </a:fld>
            <a:endParaRPr lang="en-US" smtClean="0">
              <a:latin typeface="Arial" pitchFamily="34" charset="0"/>
              <a:cs typeface="Arial" pitchFamily="34" charset="0"/>
            </a:endParaRPr>
          </a:p>
        </p:txBody>
      </p:sp>
      <p:sp>
        <p:nvSpPr>
          <p:cNvPr id="105475" name="Rectangle 2"/>
          <p:cNvSpPr>
            <a:spLocks noGrp="1" noRot="1" noChangeAspect="1" noChangeArrowheads="1" noTextEdit="1"/>
          </p:cNvSpPr>
          <p:nvPr>
            <p:ph type="sldImg"/>
          </p:nvPr>
        </p:nvSpPr>
        <p:spPr>
          <a:xfrm>
            <a:off x="477838" y="463550"/>
            <a:ext cx="6034087" cy="4525963"/>
          </a:xfrm>
          <a:ln/>
        </p:spPr>
      </p:sp>
      <p:sp>
        <p:nvSpPr>
          <p:cNvPr id="105476" name="Rectangle 3"/>
          <p:cNvSpPr>
            <a:spLocks noGrp="1" noChangeArrowheads="1"/>
          </p:cNvSpPr>
          <p:nvPr>
            <p:ph type="body" idx="1"/>
          </p:nvPr>
        </p:nvSpPr>
        <p:spPr>
          <a:xfrm>
            <a:off x="582613" y="5221288"/>
            <a:ext cx="5826125" cy="3468687"/>
          </a:xfrm>
          <a:noFill/>
          <a:ln/>
        </p:spPr>
        <p:txBody>
          <a:bodyPr/>
          <a:lstStyle/>
          <a:p>
            <a:pPr eaLnBrk="1" hangingPunct="1">
              <a:buClr>
                <a:srgbClr val="000000"/>
              </a:buClr>
              <a:tabLst>
                <a:tab pos="457200" algn="l"/>
                <a:tab pos="685800" algn="l"/>
              </a:tabLst>
            </a:pPr>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DBFFBF16-E1DB-4392-AB1C-3729CD683205}" type="slidenum">
              <a:rPr lang="en-US"/>
              <a:pPr algn="ctr">
                <a:lnSpc>
                  <a:spcPct val="90000"/>
                </a:lnSpc>
                <a:spcBef>
                  <a:spcPct val="50000"/>
                </a:spcBef>
                <a:buClr>
                  <a:schemeClr val="accent1"/>
                </a:buClr>
              </a:pPr>
              <a:t>59</a:t>
            </a:fld>
            <a:endParaRPr lang="en-US"/>
          </a:p>
        </p:txBody>
      </p:sp>
      <p:sp>
        <p:nvSpPr>
          <p:cNvPr id="106499" name="Rectangle 2"/>
          <p:cNvSpPr>
            <a:spLocks noGrp="1" noRot="1" noChangeAspect="1" noChangeArrowheads="1" noTextEdit="1"/>
          </p:cNvSpPr>
          <p:nvPr>
            <p:ph type="sldImg"/>
          </p:nvPr>
        </p:nvSpPr>
        <p:spPr>
          <a:xfrm>
            <a:off x="1227138" y="722313"/>
            <a:ext cx="4672012" cy="3503612"/>
          </a:xfrm>
          <a:ln/>
        </p:spPr>
      </p:sp>
      <p:sp>
        <p:nvSpPr>
          <p:cNvPr id="106500" name="Rectangle 3"/>
          <p:cNvSpPr>
            <a:spLocks noGrp="1" noChangeArrowheads="1"/>
          </p:cNvSpPr>
          <p:nvPr>
            <p:ph type="body" idx="1"/>
          </p:nvPr>
        </p:nvSpPr>
        <p:spPr>
          <a:xfrm>
            <a:off x="949325" y="4468813"/>
            <a:ext cx="5226050" cy="4243387"/>
          </a:xfrm>
          <a:noFill/>
          <a:ln/>
        </p:spPr>
        <p:txBody>
          <a:bodyPr/>
          <a:lstStyle/>
          <a:p>
            <a:pPr eaLnBrk="1" hangingPunct="1"/>
            <a:r>
              <a:rPr lang="en-US" smtClean="0">
                <a:latin typeface="Arial" pitchFamily="34" charset="0"/>
              </a:rPr>
              <a:t>After we talked about how APCC provides insight, let’s talk next about the type of analysis that supply chain decision makers can perform with Advanced Planning Command Center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982D9C65-38DC-49DA-AEC6-D781B52C2ACD}" type="slidenum">
              <a:rPr lang="en-US"/>
              <a:pPr algn="ctr">
                <a:lnSpc>
                  <a:spcPct val="90000"/>
                </a:lnSpc>
                <a:spcBef>
                  <a:spcPct val="50000"/>
                </a:spcBef>
                <a:buClr>
                  <a:schemeClr val="accent1"/>
                </a:buClr>
              </a:pPr>
              <a:t>60</a:t>
            </a:fld>
            <a:endParaRPr lang="en-US"/>
          </a:p>
        </p:txBody>
      </p:sp>
      <p:sp>
        <p:nvSpPr>
          <p:cNvPr id="107523" name="Rectangle 2"/>
          <p:cNvSpPr>
            <a:spLocks noGrp="1" noRot="1" noChangeAspect="1" noChangeArrowheads="1" noTextEdit="1"/>
          </p:cNvSpPr>
          <p:nvPr>
            <p:ph type="sldImg"/>
          </p:nvPr>
        </p:nvSpPr>
        <p:spPr>
          <a:xfrm>
            <a:off x="1176338" y="695325"/>
            <a:ext cx="4638675" cy="3479800"/>
          </a:xfrm>
          <a:ln/>
        </p:spPr>
      </p:sp>
      <p:sp>
        <p:nvSpPr>
          <p:cNvPr id="107524" name="Rectangle 3"/>
          <p:cNvSpPr>
            <a:spLocks noGrp="1" noChangeArrowheads="1"/>
          </p:cNvSpPr>
          <p:nvPr>
            <p:ph type="body" idx="1"/>
          </p:nvPr>
        </p:nvSpPr>
        <p:spPr>
          <a:xfrm>
            <a:off x="930275" y="4406900"/>
            <a:ext cx="5129213" cy="4179888"/>
          </a:xfrm>
          <a:noFill/>
          <a:ln/>
        </p:spPr>
        <p:txBody>
          <a:bodyPr/>
          <a:lstStyle/>
          <a:p>
            <a:pPr eaLnBrk="1" hangingPunct="1"/>
            <a:r>
              <a:rPr lang="en-US" smtClean="0">
                <a:latin typeface="Arial" pitchFamily="34" charset="0"/>
              </a:rPr>
              <a:t>A typical agenda for the management review meeting, would consist of questions like these listed on the slide. Ultimately what APCC enables is accurate and efficient answers to these key questions and decisions necessary to drive your business complete with interactive simulation to answer the questions that come up during the executive meetings, for example S&amp;OP meeting, in real time.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2C30DA5A-BCE1-412F-9FDC-2C35199BAD44}" type="slidenum">
              <a:rPr lang="en-US"/>
              <a:pPr algn="ctr">
                <a:lnSpc>
                  <a:spcPct val="90000"/>
                </a:lnSpc>
                <a:spcBef>
                  <a:spcPct val="50000"/>
                </a:spcBef>
                <a:buClr>
                  <a:schemeClr val="accent1"/>
                </a:buClr>
              </a:pPr>
              <a:t>61</a:t>
            </a:fld>
            <a:endParaRPr lang="en-US"/>
          </a:p>
        </p:txBody>
      </p:sp>
      <p:sp>
        <p:nvSpPr>
          <p:cNvPr id="108547" name="Rectangle 7"/>
          <p:cNvSpPr txBox="1">
            <a:spLocks noGrp="1" noChangeArrowheads="1"/>
          </p:cNvSpPr>
          <p:nvPr/>
        </p:nvSpPr>
        <p:spPr bwMode="auto">
          <a:xfrm>
            <a:off x="3962400" y="8818563"/>
            <a:ext cx="3028950" cy="463550"/>
          </a:xfrm>
          <a:prstGeom prst="rect">
            <a:avLst/>
          </a:prstGeom>
          <a:noFill/>
          <a:ln w="9525">
            <a:noFill/>
            <a:miter lim="800000"/>
            <a:headEnd/>
            <a:tailEnd/>
          </a:ln>
        </p:spPr>
        <p:txBody>
          <a:bodyPr lIns="92455" tIns="46227" rIns="92455" bIns="46227" anchor="b"/>
          <a:lstStyle/>
          <a:p>
            <a:pPr algn="r" eaLnBrk="0" hangingPunct="0">
              <a:lnSpc>
                <a:spcPct val="90000"/>
              </a:lnSpc>
              <a:spcBef>
                <a:spcPct val="50000"/>
              </a:spcBef>
              <a:buClr>
                <a:schemeClr val="accent1"/>
              </a:buClr>
            </a:pPr>
            <a:fld id="{C23053E2-1F6C-4AFB-8AB5-AF92EADA0AF4}" type="slidenum">
              <a:rPr lang="en-US" sz="1200" b="0">
                <a:latin typeface="Times" pitchFamily="18" charset="0"/>
              </a:rPr>
              <a:pPr algn="r" eaLnBrk="0" hangingPunct="0">
                <a:lnSpc>
                  <a:spcPct val="90000"/>
                </a:lnSpc>
                <a:spcBef>
                  <a:spcPct val="50000"/>
                </a:spcBef>
                <a:buClr>
                  <a:schemeClr val="accent1"/>
                </a:buClr>
              </a:pPr>
              <a:t>61</a:t>
            </a:fld>
            <a:endParaRPr lang="en-US" sz="1200" b="0">
              <a:latin typeface="Times" pitchFamily="18" charset="0"/>
            </a:endParaRPr>
          </a:p>
        </p:txBody>
      </p:sp>
      <p:sp>
        <p:nvSpPr>
          <p:cNvPr id="108548" name="Rectangle 2"/>
          <p:cNvSpPr>
            <a:spLocks noGrp="1" noRot="1" noChangeAspect="1" noChangeArrowheads="1" noTextEdit="1"/>
          </p:cNvSpPr>
          <p:nvPr>
            <p:ph type="sldImg"/>
          </p:nvPr>
        </p:nvSpPr>
        <p:spPr>
          <a:xfrm>
            <a:off x="1174750" y="695325"/>
            <a:ext cx="4641850" cy="3481388"/>
          </a:xfrm>
          <a:ln/>
        </p:spPr>
      </p:sp>
      <p:sp>
        <p:nvSpPr>
          <p:cNvPr id="108549" name="Rectangle 3"/>
          <p:cNvSpPr>
            <a:spLocks noGrp="1" noChangeArrowheads="1"/>
          </p:cNvSpPr>
          <p:nvPr>
            <p:ph type="body" idx="1"/>
          </p:nvPr>
        </p:nvSpPr>
        <p:spPr>
          <a:noFill/>
          <a:ln/>
        </p:spPr>
        <p:txBody>
          <a:bodyPr/>
          <a:lstStyle/>
          <a:p>
            <a:pPr eaLnBrk="1" hangingPunct="1"/>
            <a:r>
              <a:rPr lang="en-US" smtClean="0">
                <a:latin typeface="Arial" pitchFamily="34" charset="0"/>
              </a:rPr>
              <a:t>When getting to the right answers it is all about correlating information from different existing planning information sources – key to mention is that the typical planning information is often to detailed to make business decisions, hence it is essential to translate that information to corporate metrics, which is exactly what APCC enables.</a:t>
            </a:r>
          </a:p>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0A4BD2A8-EC1F-49AB-9207-2654C95F54E7}" type="slidenum">
              <a:rPr lang="en-US"/>
              <a:pPr algn="ctr">
                <a:lnSpc>
                  <a:spcPct val="90000"/>
                </a:lnSpc>
                <a:spcBef>
                  <a:spcPct val="50000"/>
                </a:spcBef>
                <a:buClr>
                  <a:schemeClr val="accent1"/>
                </a:buClr>
              </a:pPr>
              <a:t>62</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latin typeface="Arial" pitchFamily="34" charset="0"/>
              </a:rPr>
              <a:t>The first dashboard APCC offers supports the executive level analysis of the S&amp;OP process.  You can review supply, demand, and executive level information concerning profit and loss.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E28D26AD-4784-4FC1-97C4-C308F9290288}" type="slidenum">
              <a:rPr lang="en-US"/>
              <a:pPr algn="ctr">
                <a:lnSpc>
                  <a:spcPct val="90000"/>
                </a:lnSpc>
                <a:spcBef>
                  <a:spcPct val="50000"/>
                </a:spcBef>
                <a:buClr>
                  <a:schemeClr val="accent1"/>
                </a:buClr>
              </a:pPr>
              <a:t>63</a:t>
            </a:fld>
            <a:endParaRPr lang="en-US"/>
          </a:p>
        </p:txBody>
      </p:sp>
      <p:sp>
        <p:nvSpPr>
          <p:cNvPr id="110595" name="Rectangle 7"/>
          <p:cNvSpPr txBox="1">
            <a:spLocks noGrp="1" noChangeArrowheads="1"/>
          </p:cNvSpPr>
          <p:nvPr/>
        </p:nvSpPr>
        <p:spPr bwMode="auto">
          <a:xfrm>
            <a:off x="3962400" y="8818563"/>
            <a:ext cx="3028950" cy="463550"/>
          </a:xfrm>
          <a:prstGeom prst="rect">
            <a:avLst/>
          </a:prstGeom>
          <a:noFill/>
          <a:ln w="9525">
            <a:noFill/>
            <a:miter lim="800000"/>
            <a:headEnd/>
            <a:tailEnd/>
          </a:ln>
        </p:spPr>
        <p:txBody>
          <a:bodyPr lIns="92455" tIns="46227" rIns="92455" bIns="46227" anchor="b"/>
          <a:lstStyle/>
          <a:p>
            <a:pPr algn="r" eaLnBrk="0" hangingPunct="0">
              <a:lnSpc>
                <a:spcPct val="90000"/>
              </a:lnSpc>
              <a:spcBef>
                <a:spcPct val="50000"/>
              </a:spcBef>
              <a:buClr>
                <a:schemeClr val="accent1"/>
              </a:buClr>
            </a:pPr>
            <a:fld id="{6A4927A1-8586-4DE8-AAF2-C923E4B95995}" type="slidenum">
              <a:rPr lang="en-US" sz="1200" b="0">
                <a:latin typeface="Times" pitchFamily="18" charset="0"/>
              </a:rPr>
              <a:pPr algn="r" eaLnBrk="0" hangingPunct="0">
                <a:lnSpc>
                  <a:spcPct val="90000"/>
                </a:lnSpc>
                <a:spcBef>
                  <a:spcPct val="50000"/>
                </a:spcBef>
                <a:buClr>
                  <a:schemeClr val="accent1"/>
                </a:buClr>
              </a:pPr>
              <a:t>63</a:t>
            </a:fld>
            <a:endParaRPr lang="en-US" sz="1200" b="0">
              <a:latin typeface="Times" pitchFamily="18" charset="0"/>
            </a:endParaRPr>
          </a:p>
        </p:txBody>
      </p:sp>
      <p:sp>
        <p:nvSpPr>
          <p:cNvPr id="110596" name="Rectangle 2"/>
          <p:cNvSpPr>
            <a:spLocks noGrp="1" noRot="1" noChangeAspect="1" noChangeArrowheads="1" noTextEdit="1"/>
          </p:cNvSpPr>
          <p:nvPr>
            <p:ph type="sldImg"/>
          </p:nvPr>
        </p:nvSpPr>
        <p:spPr>
          <a:xfrm>
            <a:off x="1174750" y="695325"/>
            <a:ext cx="4641850" cy="3481388"/>
          </a:xfrm>
          <a:ln/>
        </p:spPr>
      </p:sp>
      <p:sp>
        <p:nvSpPr>
          <p:cNvPr id="110597" name="Rectangle 3"/>
          <p:cNvSpPr>
            <a:spLocks noGrp="1" noChangeArrowheads="1"/>
          </p:cNvSpPr>
          <p:nvPr>
            <p:ph type="body" idx="1"/>
          </p:nvPr>
        </p:nvSpPr>
        <p:spPr>
          <a:noFill/>
          <a:ln/>
        </p:spPr>
        <p:txBody>
          <a:bodyPr/>
          <a:lstStyle/>
          <a:p>
            <a:pPr eaLnBrk="1" hangingPunct="1"/>
            <a:r>
              <a:rPr lang="en-US" smtClean="0">
                <a:latin typeface="Arial" pitchFamily="34" charset="0"/>
              </a:rPr>
              <a:t>The second dashboard is targeted at the Supply Chain Analyst role in a company.  The analyst can evaluate performance of various product categories and organizations, compare exceptions from one plan run to another, review production and shipment trends, and compare supply plan metrics from one plan run to another.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B715AF34-5FD3-4736-9229-A1B45801EBE9}"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93187" name="Rectangle 2"/>
          <p:cNvSpPr>
            <a:spLocks noGrp="1" noRot="1" noChangeAspect="1" noChangeArrowheads="1" noTextEdit="1"/>
          </p:cNvSpPr>
          <p:nvPr>
            <p:ph type="sldImg"/>
          </p:nvPr>
        </p:nvSpPr>
        <p:spPr>
          <a:xfrm>
            <a:off x="1174750" y="698500"/>
            <a:ext cx="4641850" cy="3481388"/>
          </a:xfrm>
          <a:ln w="12700" cap="flat">
            <a:solidFill>
              <a:schemeClr val="tx1"/>
            </a:solidFill>
          </a:ln>
        </p:spPr>
      </p:sp>
      <p:sp>
        <p:nvSpPr>
          <p:cNvPr id="93188" name="Rectangle 3"/>
          <p:cNvSpPr>
            <a:spLocks noGrp="1" noChangeArrowheads="1"/>
          </p:cNvSpPr>
          <p:nvPr>
            <p:ph type="body" idx="1"/>
          </p:nvPr>
        </p:nvSpPr>
        <p:spPr>
          <a:xfrm>
            <a:off x="933450" y="4406900"/>
            <a:ext cx="5124450" cy="4178300"/>
          </a:xfrm>
          <a:noFill/>
          <a:ln/>
        </p:spPr>
        <p:txBody>
          <a:bodyPr lIns="94242" tIns="48746" rIns="94242" bIns="48746"/>
          <a:lstStyle/>
          <a:p>
            <a:pPr defTabSz="955675" eaLnBrk="1" hangingPunct="1"/>
            <a:endParaRPr lang="nl-NL"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4ABAC30E-D66C-4ABC-A4D6-637968BBA7A4}" type="slidenum">
              <a:rPr lang="en-US"/>
              <a:pPr algn="ctr">
                <a:lnSpc>
                  <a:spcPct val="90000"/>
                </a:lnSpc>
                <a:spcBef>
                  <a:spcPct val="50000"/>
                </a:spcBef>
                <a:buClr>
                  <a:schemeClr val="accent1"/>
                </a:buClr>
              </a:pPr>
              <a:t>64</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latin typeface="Arial" pitchFamily="34" charset="0"/>
              </a:rPr>
              <a:t>As we mentioned earlier, it is key to have rich content when you want to start quickly. Oracle Advanced Planning Command Center ships with rich content out of the box – 100+ pre-seeded dimensions and performance metrics.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C87D1022-E41A-46EB-9B3B-1CDF100D53A9}" type="slidenum">
              <a:rPr lang="en-US"/>
              <a:pPr algn="ctr">
                <a:lnSpc>
                  <a:spcPct val="90000"/>
                </a:lnSpc>
                <a:spcBef>
                  <a:spcPct val="50000"/>
                </a:spcBef>
                <a:buClr>
                  <a:schemeClr val="accent1"/>
                </a:buClr>
              </a:pPr>
              <a:t>65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latin typeface="Arial" pitchFamily="34" charset="0"/>
              </a:rPr>
              <a:t>You can analyze the facts at various levels of aggregation, whether trading partner, internal org, item, time, project or by other angle.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A4E728DB-D2F4-4C37-8DCB-0817653A3AAC}" type="slidenum">
              <a:rPr lang="en-US"/>
              <a:pPr algn="ctr">
                <a:lnSpc>
                  <a:spcPct val="90000"/>
                </a:lnSpc>
                <a:spcBef>
                  <a:spcPct val="50000"/>
                </a:spcBef>
                <a:buClr>
                  <a:schemeClr val="accent1"/>
                </a:buClr>
              </a:pPr>
              <a:t>66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latin typeface="Arial" pitchFamily="34" charset="0"/>
              </a:rPr>
              <a:t>Adv Planning Command Center also ships more than 200 reports that span Sales and Operations Planning and Supply Chain Planning Analysis across a wide set of important reports and metrics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72889579-2EA3-482E-AB96-B26DF63FED96}" type="slidenum">
              <a:rPr lang="en-US"/>
              <a:pPr algn="ctr">
                <a:lnSpc>
                  <a:spcPct val="90000"/>
                </a:lnSpc>
                <a:spcBef>
                  <a:spcPct val="50000"/>
                </a:spcBef>
                <a:buClr>
                  <a:schemeClr val="accent1"/>
                </a:buClr>
              </a:pPr>
              <a:t>67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latin typeface="Arial" pitchFamily="34" charset="0"/>
              </a:rPr>
              <a:t>Analytics only work if you can get there quickly. It is for that reason that APCC enables you to get a good answer on day one by providing key dashboard and many pre-built reports and performance indicators that you can extend and configure as required.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9C88FC7A-64CB-4326-8B5F-9EE45FC3A6DE}" type="slidenum">
              <a:rPr lang="en-US"/>
              <a:pPr algn="ctr">
                <a:lnSpc>
                  <a:spcPct val="90000"/>
                </a:lnSpc>
                <a:spcBef>
                  <a:spcPct val="50000"/>
                </a:spcBef>
                <a:buClr>
                  <a:schemeClr val="accent1"/>
                </a:buClr>
              </a:pPr>
              <a:t>68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latin typeface="Arial" pitchFamily="34" charset="0"/>
              </a:rPr>
              <a:t>Pre-built dashboards, reports, and metrics provide a quick start but often the need for extensions and configuration for additional roles remains. Adv Planning Command Center solves this issue by drawing from the key strength of Oracle’s Fusion Middleware Business Intelligence platform tools (OBIEE).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389E8A36-E39B-41F5-93FE-0093AE7BB32E}" type="slidenum">
              <a:rPr lang="en-US"/>
              <a:pPr algn="ctr">
                <a:lnSpc>
                  <a:spcPct val="90000"/>
                </a:lnSpc>
                <a:spcBef>
                  <a:spcPct val="50000"/>
                </a:spcBef>
                <a:buClr>
                  <a:schemeClr val="accent1"/>
                </a:buClr>
              </a:pPr>
              <a:t>69</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latin typeface="Arial" pitchFamily="34" charset="0"/>
              </a:rPr>
              <a:t>You can leverage this robust platform to attach filters, show or hide pages for particular (groups of) users, set access rights, and add presentation layer formulas that are based on facts that are being shown in the reports.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C2AB47E9-F1FB-45D7-97E2-AE9B63D29836}" type="slidenum">
              <a:rPr lang="en-US"/>
              <a:pPr algn="ctr">
                <a:lnSpc>
                  <a:spcPct val="90000"/>
                </a:lnSpc>
                <a:spcBef>
                  <a:spcPct val="50000"/>
                </a:spcBef>
                <a:buClr>
                  <a:schemeClr val="accent1"/>
                </a:buClr>
              </a:pPr>
              <a:t>70</a:t>
            </a:fld>
            <a:endParaRPr lang="en-US"/>
          </a:p>
        </p:txBody>
      </p:sp>
      <p:sp>
        <p:nvSpPr>
          <p:cNvPr id="117763" name="Rectangle 2"/>
          <p:cNvSpPr>
            <a:spLocks noGrp="1" noRot="1" noChangeAspect="1" noChangeArrowheads="1" noTextEdit="1"/>
          </p:cNvSpPr>
          <p:nvPr>
            <p:ph type="sldImg"/>
          </p:nvPr>
        </p:nvSpPr>
        <p:spPr>
          <a:xfrm>
            <a:off x="1227138" y="722313"/>
            <a:ext cx="4672012" cy="3503612"/>
          </a:xfrm>
          <a:ln/>
        </p:spPr>
      </p:sp>
      <p:sp>
        <p:nvSpPr>
          <p:cNvPr id="117764" name="Rectangle 3"/>
          <p:cNvSpPr>
            <a:spLocks noGrp="1" noChangeArrowheads="1"/>
          </p:cNvSpPr>
          <p:nvPr>
            <p:ph type="body" idx="1"/>
          </p:nvPr>
        </p:nvSpPr>
        <p:spPr>
          <a:xfrm>
            <a:off x="949325" y="4468813"/>
            <a:ext cx="5226050" cy="4243387"/>
          </a:xfrm>
          <a:noFill/>
          <a:ln/>
        </p:spPr>
        <p:txBody>
          <a:bodyPr/>
          <a:lstStyle/>
          <a:p>
            <a:pPr eaLnBrk="1" hangingPunct="1"/>
            <a:r>
              <a:rPr lang="en-US" smtClean="0">
                <a:latin typeface="Arial" pitchFamily="34" charset="0"/>
              </a:rPr>
              <a:t>After we talked about how APCC provides insight, let’s talk next about the type of analysis that supply chain decision makers can perform with Advanced Planning Command Center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033C3F7E-2D0B-45AE-8206-19883907ADB8}" type="slidenum">
              <a:rPr lang="en-US"/>
              <a:pPr algn="ctr">
                <a:lnSpc>
                  <a:spcPct val="90000"/>
                </a:lnSpc>
                <a:spcBef>
                  <a:spcPct val="50000"/>
                </a:spcBef>
                <a:buClr>
                  <a:schemeClr val="accent1"/>
                </a:buClr>
              </a:pPr>
              <a:t>71</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latin typeface="Arial" pitchFamily="34" charset="0"/>
              </a:rPr>
              <a:t>APCC enables you to proactively respond to performance deviations: you can easily go from recognition of a problem, to the root cause, to tangible action.  And what is key is that the VP of Supply Chain, the Supply Chain Analyst and the individual planners can all look at the exact same performance number</a:t>
            </a:r>
          </a:p>
          <a:p>
            <a:pPr eaLnBrk="1" hangingPunct="1"/>
            <a:endParaRPr lang="en-US" b="0" i="1"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CAA93D20-12DE-4A40-9125-5FD29A10EE6D}" type="slidenum">
              <a:rPr lang="en-US"/>
              <a:pPr algn="ctr">
                <a:lnSpc>
                  <a:spcPct val="90000"/>
                </a:lnSpc>
                <a:spcBef>
                  <a:spcPct val="50000"/>
                </a:spcBef>
                <a:buClr>
                  <a:schemeClr val="accent1"/>
                </a:buClr>
              </a:pPr>
              <a:t>72</a:t>
            </a:fld>
            <a:endParaRPr lang="en-US"/>
          </a:p>
        </p:txBody>
      </p:sp>
      <p:sp>
        <p:nvSpPr>
          <p:cNvPr id="119811" name="Rectangle 7"/>
          <p:cNvSpPr txBox="1">
            <a:spLocks noGrp="1" noChangeArrowheads="1"/>
          </p:cNvSpPr>
          <p:nvPr/>
        </p:nvSpPr>
        <p:spPr bwMode="auto">
          <a:xfrm>
            <a:off x="3962400" y="8818563"/>
            <a:ext cx="3028950" cy="463550"/>
          </a:xfrm>
          <a:prstGeom prst="rect">
            <a:avLst/>
          </a:prstGeom>
          <a:noFill/>
          <a:ln w="9525">
            <a:noFill/>
            <a:miter lim="800000"/>
            <a:headEnd/>
            <a:tailEnd/>
          </a:ln>
        </p:spPr>
        <p:txBody>
          <a:bodyPr lIns="92455" tIns="46227" rIns="92455" bIns="46227" anchor="b"/>
          <a:lstStyle/>
          <a:p>
            <a:pPr algn="r" eaLnBrk="0" hangingPunct="0">
              <a:lnSpc>
                <a:spcPct val="90000"/>
              </a:lnSpc>
              <a:spcBef>
                <a:spcPct val="50000"/>
              </a:spcBef>
              <a:buClr>
                <a:schemeClr val="accent1"/>
              </a:buClr>
            </a:pPr>
            <a:fld id="{06EC53D3-C4B1-4FC9-930B-9398372804B9}" type="slidenum">
              <a:rPr lang="en-US" sz="1200" b="0">
                <a:latin typeface="Times" pitchFamily="18" charset="0"/>
              </a:rPr>
              <a:pPr algn="r" eaLnBrk="0" hangingPunct="0">
                <a:lnSpc>
                  <a:spcPct val="90000"/>
                </a:lnSpc>
                <a:spcBef>
                  <a:spcPct val="50000"/>
                </a:spcBef>
                <a:buClr>
                  <a:schemeClr val="accent1"/>
                </a:buClr>
              </a:pPr>
              <a:t>72</a:t>
            </a:fld>
            <a:endParaRPr lang="en-US" sz="1200" b="0">
              <a:latin typeface="Times" pitchFamily="18" charset="0"/>
            </a:endParaRPr>
          </a:p>
        </p:txBody>
      </p:sp>
      <p:sp>
        <p:nvSpPr>
          <p:cNvPr id="119812" name="Rectangle 2"/>
          <p:cNvSpPr>
            <a:spLocks noGrp="1" noRot="1" noChangeAspect="1" noChangeArrowheads="1" noTextEdit="1"/>
          </p:cNvSpPr>
          <p:nvPr>
            <p:ph type="sldImg"/>
          </p:nvPr>
        </p:nvSpPr>
        <p:spPr>
          <a:xfrm>
            <a:off x="1176338" y="695325"/>
            <a:ext cx="4638675" cy="3479800"/>
          </a:xfrm>
          <a:ln/>
        </p:spPr>
      </p:sp>
      <p:sp>
        <p:nvSpPr>
          <p:cNvPr id="119813" name="Rectangle 3"/>
          <p:cNvSpPr>
            <a:spLocks noGrp="1" noChangeArrowheads="1"/>
          </p:cNvSpPr>
          <p:nvPr>
            <p:ph type="body" idx="1"/>
          </p:nvPr>
        </p:nvSpPr>
        <p:spPr>
          <a:xfrm>
            <a:off x="698500" y="4410075"/>
            <a:ext cx="5594350" cy="4176713"/>
          </a:xfrm>
          <a:noFill/>
          <a:ln/>
        </p:spPr>
        <p:txBody>
          <a:bodyPr/>
          <a:lstStyle/>
          <a:p>
            <a:pPr eaLnBrk="1" hangingPunct="1"/>
            <a:r>
              <a:rPr lang="en-US" smtClean="0">
                <a:latin typeface="Arial" pitchFamily="34" charset="0"/>
              </a:rPr>
              <a:t>For example: a Supply Chain Executive sees a large increase in late shipments in the latest supply plan</a:t>
            </a:r>
          </a:p>
          <a:p>
            <a:pPr eaLnBrk="1" hangingPunct="1">
              <a:buFontTx/>
              <a:buChar char="-"/>
            </a:pPr>
            <a:r>
              <a:rPr lang="en-US" smtClean="0">
                <a:latin typeface="Arial" pitchFamily="34" charset="0"/>
              </a:rPr>
              <a:t>They drill down to see the cause and it is due to spike in demand from an important customer</a:t>
            </a:r>
          </a:p>
          <a:p>
            <a:pPr eaLnBrk="1" hangingPunct="1">
              <a:buFontTx/>
              <a:buChar char="-"/>
            </a:pPr>
            <a:r>
              <a:rPr lang="en-US" smtClean="0">
                <a:latin typeface="Arial" pitchFamily="34" charset="0"/>
              </a:rPr>
              <a:t>There isn’t enough supply to fulfill the demand</a:t>
            </a:r>
          </a:p>
          <a:p>
            <a:pPr eaLnBrk="1" hangingPunct="1">
              <a:buFontTx/>
              <a:buChar char="-"/>
            </a:pPr>
            <a:r>
              <a:rPr lang="en-US" smtClean="0">
                <a:latin typeface="Arial" pitchFamily="34" charset="0"/>
              </a:rPr>
              <a:t>This is caused by a critical resource being overloaded </a:t>
            </a:r>
          </a:p>
          <a:p>
            <a:pPr eaLnBrk="1" hangingPunct="1">
              <a:buFontTx/>
              <a:buChar char="-"/>
            </a:pPr>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C45F7558-F079-416A-9B80-4F587F51E7DF}" type="slidenum">
              <a:rPr lang="en-US"/>
              <a:pPr algn="ctr">
                <a:lnSpc>
                  <a:spcPct val="90000"/>
                </a:lnSpc>
                <a:spcBef>
                  <a:spcPct val="50000"/>
                </a:spcBef>
                <a:buClr>
                  <a:schemeClr val="accent1"/>
                </a:buClr>
              </a:pPr>
              <a:t>73</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latin typeface="Arial" pitchFamily="34" charset="0"/>
              </a:rPr>
              <a:t>Analytics and optimization needs to work seamlessly together – APCC enables you to directly drill down in context from problem-cause to actions (in the planning tools) and back to analytics to compare the results of a simulation for example.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88FBE7F3-1424-4151-9518-4AD1B7FF6133}"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94211" name="Rectangle 2"/>
          <p:cNvSpPr>
            <a:spLocks noGrp="1" noRot="1" noChangeAspect="1" noChangeArrowheads="1" noTextEdit="1"/>
          </p:cNvSpPr>
          <p:nvPr>
            <p:ph type="sldImg"/>
          </p:nvPr>
        </p:nvSpPr>
        <p:spPr>
          <a:xfrm>
            <a:off x="477838" y="463550"/>
            <a:ext cx="6034087" cy="4525963"/>
          </a:xfrm>
          <a:ln/>
        </p:spPr>
      </p:sp>
      <p:sp>
        <p:nvSpPr>
          <p:cNvPr id="94212" name="Rectangle 3"/>
          <p:cNvSpPr>
            <a:spLocks noGrp="1" noChangeArrowheads="1"/>
          </p:cNvSpPr>
          <p:nvPr>
            <p:ph type="body" idx="1"/>
          </p:nvPr>
        </p:nvSpPr>
        <p:spPr>
          <a:xfrm>
            <a:off x="582613" y="5221288"/>
            <a:ext cx="5826125" cy="3468687"/>
          </a:xfrm>
          <a:noFill/>
          <a:ln/>
        </p:spPr>
        <p:txBody>
          <a:bodyPr/>
          <a:lstStyle/>
          <a:p>
            <a:pPr eaLnBrk="1" hangingPunct="1">
              <a:buClr>
                <a:srgbClr val="000000"/>
              </a:buClr>
              <a:tabLst>
                <a:tab pos="457200" algn="l"/>
                <a:tab pos="685800" algn="l"/>
              </a:tabLst>
            </a:pPr>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94B71D98-647A-4BC2-9B0C-635A81BD61E7}" type="slidenum">
              <a:rPr lang="en-US"/>
              <a:pPr algn="ctr">
                <a:lnSpc>
                  <a:spcPct val="90000"/>
                </a:lnSpc>
                <a:spcBef>
                  <a:spcPct val="50000"/>
                </a:spcBef>
                <a:buClr>
                  <a:schemeClr val="accent1"/>
                </a:buClr>
              </a:pPr>
              <a:t>74</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latin typeface="Arial" pitchFamily="34" charset="0"/>
              </a:rPr>
              <a:t>It is also important to determine which alternative business scenarios need to be analyzed. For that, </a:t>
            </a:r>
          </a:p>
          <a:p>
            <a:pPr eaLnBrk="1" hangingPunct="1"/>
            <a:r>
              <a:rPr lang="en-US" smtClean="0">
                <a:latin typeface="Arial" pitchFamily="34" charset="0"/>
              </a:rPr>
              <a:t>Advanced Planning Command Center provides robust Scenario Management which enables you to define business planning scenarios for which you can assign tasks (activities) to planners for execution.  You can also attach key documents as backup to the scenarios that need to be implemented, such as results of a financial analysis or external market data and industry reports.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02A198C8-1224-4070-A375-5C0F4D5BC729}" type="slidenum">
              <a:rPr lang="en-US"/>
              <a:pPr algn="ctr">
                <a:lnSpc>
                  <a:spcPct val="90000"/>
                </a:lnSpc>
                <a:spcBef>
                  <a:spcPct val="50000"/>
                </a:spcBef>
                <a:buClr>
                  <a:schemeClr val="accent1"/>
                </a:buClr>
              </a:pPr>
              <a:t>75</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latin typeface="Arial" pitchFamily="34" charset="0"/>
              </a:rPr>
              <a:t>You can create baseline and alternative scenarios and group them into sets and define and monitor activities for a particular set. For example, execute your monthly S&amp;OP process and group them into the “May S&amp;OP” set with the alternatives that are being run during that cycle.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B94BC299-C58B-40B0-A6B7-59274D151B08}" type="slidenum">
              <a:rPr lang="en-US"/>
              <a:pPr algn="ctr">
                <a:lnSpc>
                  <a:spcPct val="90000"/>
                </a:lnSpc>
                <a:spcBef>
                  <a:spcPct val="50000"/>
                </a:spcBef>
                <a:buClr>
                  <a:schemeClr val="accent1"/>
                </a:buClr>
              </a:pPr>
              <a:t>76</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latin typeface="Arial" pitchFamily="34" charset="0"/>
              </a:rPr>
              <a:t>Here’s an example of the screen that enables assignment of activities to planners.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7C5478A5-6556-4FA5-BD2F-4C4F8AC736C2}" type="slidenum">
              <a:rPr lang="en-US"/>
              <a:pPr algn="ctr">
                <a:lnSpc>
                  <a:spcPct val="90000"/>
                </a:lnSpc>
                <a:spcBef>
                  <a:spcPct val="50000"/>
                </a:spcBef>
                <a:buClr>
                  <a:schemeClr val="accent1"/>
                </a:buClr>
              </a:pPr>
              <a:t>77</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latin typeface="Arial" pitchFamily="34" charset="0"/>
              </a:rPr>
              <a:t>Here’s a screen that shows how you can assign activities to the constituents of the planning community that work on the various planning scenarios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7F95483D-E01B-4CD5-894F-5C83735DFAA8}" type="slidenum">
              <a:rPr lang="en-US"/>
              <a:pPr algn="ctr">
                <a:lnSpc>
                  <a:spcPct val="90000"/>
                </a:lnSpc>
                <a:spcBef>
                  <a:spcPct val="50000"/>
                </a:spcBef>
                <a:buClr>
                  <a:schemeClr val="accent1"/>
                </a:buClr>
              </a:pPr>
              <a:t>78</a:t>
            </a:fld>
            <a:endParaRPr lang="en-US"/>
          </a:p>
        </p:txBody>
      </p:sp>
      <p:sp>
        <p:nvSpPr>
          <p:cNvPr id="125955" name="Rectangle 2"/>
          <p:cNvSpPr>
            <a:spLocks noGrp="1" noRot="1" noChangeAspect="1" noChangeArrowheads="1" noTextEdit="1"/>
          </p:cNvSpPr>
          <p:nvPr>
            <p:ph type="sldImg"/>
          </p:nvPr>
        </p:nvSpPr>
        <p:spPr>
          <a:xfrm>
            <a:off x="1227138" y="722313"/>
            <a:ext cx="4672012" cy="3503612"/>
          </a:xfrm>
          <a:ln/>
        </p:spPr>
      </p:sp>
      <p:sp>
        <p:nvSpPr>
          <p:cNvPr id="125956" name="Rectangle 3"/>
          <p:cNvSpPr>
            <a:spLocks noGrp="1" noChangeArrowheads="1"/>
          </p:cNvSpPr>
          <p:nvPr>
            <p:ph type="body" idx="1"/>
          </p:nvPr>
        </p:nvSpPr>
        <p:spPr>
          <a:xfrm>
            <a:off x="949325" y="4468813"/>
            <a:ext cx="5226050" cy="4243387"/>
          </a:xfrm>
          <a:noFill/>
          <a:ln/>
        </p:spPr>
        <p:txBody>
          <a:bodyPr/>
          <a:lstStyle/>
          <a:p>
            <a:pPr eaLnBrk="1" hangingPunct="1"/>
            <a:r>
              <a:rPr lang="en-US" smtClean="0">
                <a:latin typeface="Arial" pitchFamily="34" charset="0"/>
              </a:rPr>
              <a:t>The last important part of the Adv Planning Command Center solution is the process management and orchestration layer and how it enables you to reduce overall decision making cycle time, which we’ll talk about next.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B74B2D24-710E-43AD-85F2-CF454DDD95DE}" type="slidenum">
              <a:rPr lang="en-US"/>
              <a:pPr algn="ctr">
                <a:lnSpc>
                  <a:spcPct val="90000"/>
                </a:lnSpc>
                <a:spcBef>
                  <a:spcPct val="50000"/>
                </a:spcBef>
                <a:buClr>
                  <a:schemeClr val="accent1"/>
                </a:buClr>
              </a:pPr>
              <a:t>79</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latin typeface="Arial" pitchFamily="34" charset="0"/>
              </a:rPr>
              <a:t>We web service enabled all key planning processes and linked these processes into comprehensive business flows that include approval and review steps.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E3F7AFA8-05AA-4821-B189-4BF96C20D033}" type="slidenum">
              <a:rPr lang="en-US"/>
              <a:pPr algn="ctr">
                <a:lnSpc>
                  <a:spcPct val="90000"/>
                </a:lnSpc>
                <a:spcBef>
                  <a:spcPct val="50000"/>
                </a:spcBef>
                <a:buClr>
                  <a:schemeClr val="accent1"/>
                </a:buClr>
              </a:pPr>
              <a:t>80</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latin typeface="Arial" pitchFamily="34" charset="0"/>
              </a:rPr>
              <a:t>Another important feature that is essential for trend analysis is the ability to archive plan performance information and scenarios in a single place. The archive of the plan can be performed automatically when running plans.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8A11B25D-CC6D-4537-BF64-EE283593D756}" type="slidenum">
              <a:rPr lang="en-US" smtClean="0">
                <a:latin typeface="Arial" pitchFamily="34" charset="0"/>
                <a:cs typeface="Arial" pitchFamily="34" charset="0"/>
              </a:rPr>
              <a:pPr/>
              <a:t>81</a:t>
            </a:fld>
            <a:endParaRPr lang="en-US" smtClean="0">
              <a:latin typeface="Arial" pitchFamily="34" charset="0"/>
              <a:cs typeface="Arial" pitchFamily="34" charset="0"/>
            </a:endParaRPr>
          </a:p>
        </p:txBody>
      </p:sp>
      <p:sp>
        <p:nvSpPr>
          <p:cNvPr id="129027" name="Rectangle 2"/>
          <p:cNvSpPr>
            <a:spLocks noGrp="1" noRot="1" noChangeAspect="1" noChangeArrowheads="1" noTextEdit="1"/>
          </p:cNvSpPr>
          <p:nvPr>
            <p:ph type="sldImg"/>
          </p:nvPr>
        </p:nvSpPr>
        <p:spPr>
          <a:xfrm>
            <a:off x="477838" y="463550"/>
            <a:ext cx="6034087" cy="4525963"/>
          </a:xfrm>
          <a:ln/>
        </p:spPr>
      </p:sp>
      <p:sp>
        <p:nvSpPr>
          <p:cNvPr id="129028" name="Rectangle 3"/>
          <p:cNvSpPr>
            <a:spLocks noGrp="1" noChangeArrowheads="1"/>
          </p:cNvSpPr>
          <p:nvPr>
            <p:ph type="body" idx="1"/>
          </p:nvPr>
        </p:nvSpPr>
        <p:spPr>
          <a:xfrm>
            <a:off x="582613" y="5221288"/>
            <a:ext cx="5826125" cy="3468687"/>
          </a:xfrm>
          <a:noFill/>
          <a:ln/>
        </p:spPr>
        <p:txBody>
          <a:bodyPr/>
          <a:lstStyle/>
          <a:p>
            <a:pPr eaLnBrk="1" hangingPunct="1">
              <a:buClr>
                <a:srgbClr val="000000"/>
              </a:buClr>
              <a:tabLst>
                <a:tab pos="457200" algn="l"/>
                <a:tab pos="685800" algn="l"/>
              </a:tabLst>
            </a:pPr>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C90DBF46-DE4A-4EC2-98C9-934F2AB2F295}" type="slidenum">
              <a:rPr lang="en-US" smtClean="0">
                <a:latin typeface="Arial" pitchFamily="34" charset="0"/>
                <a:cs typeface="Arial" pitchFamily="34" charset="0"/>
              </a:rPr>
              <a:pPr/>
              <a:t>82</a:t>
            </a:fld>
            <a:endParaRPr lang="en-US" smtClean="0">
              <a:latin typeface="Arial" pitchFamily="34" charset="0"/>
              <a:cs typeface="Arial" pitchFamily="34" charset="0"/>
            </a:endParaRPr>
          </a:p>
        </p:txBody>
      </p:sp>
      <p:sp>
        <p:nvSpPr>
          <p:cNvPr id="130051" name="Rectangle 2"/>
          <p:cNvSpPr>
            <a:spLocks noGrp="1" noRot="1" noChangeAspect="1" noChangeArrowheads="1" noTextEdit="1"/>
          </p:cNvSpPr>
          <p:nvPr>
            <p:ph type="sldImg"/>
          </p:nvPr>
        </p:nvSpPr>
        <p:spPr>
          <a:xfrm>
            <a:off x="1176338" y="696913"/>
            <a:ext cx="4640262" cy="3479800"/>
          </a:xfrm>
          <a:ln/>
        </p:spPr>
      </p:sp>
      <p:sp>
        <p:nvSpPr>
          <p:cNvPr id="130052" name="Rectangle 3"/>
          <p:cNvSpPr>
            <a:spLocks noGrp="1" noChangeArrowheads="1"/>
          </p:cNvSpPr>
          <p:nvPr>
            <p:ph type="body" idx="1"/>
          </p:nvPr>
        </p:nvSpPr>
        <p:spPr>
          <a:xfrm>
            <a:off x="931863" y="4408488"/>
            <a:ext cx="5127625" cy="41767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68FB561C-117C-4074-92E6-52A122AD28AD}" type="slidenum">
              <a:rPr lang="en-US" smtClean="0">
                <a:latin typeface="Arial" pitchFamily="34" charset="0"/>
                <a:cs typeface="Arial" pitchFamily="34" charset="0"/>
              </a:rPr>
              <a:pPr/>
              <a:t>83</a:t>
            </a:fld>
            <a:endParaRPr lang="en-US" smtClean="0">
              <a:latin typeface="Arial" pitchFamily="34" charset="0"/>
              <a:cs typeface="Arial" pitchFamily="34" charset="0"/>
            </a:endParaRPr>
          </a:p>
        </p:txBody>
      </p:sp>
      <p:sp>
        <p:nvSpPr>
          <p:cNvPr id="131075" name="Rectangle 2"/>
          <p:cNvSpPr>
            <a:spLocks noGrp="1" noRot="1" noChangeAspect="1" noChangeArrowheads="1" noTextEdit="1"/>
          </p:cNvSpPr>
          <p:nvPr>
            <p:ph type="sldImg"/>
          </p:nvPr>
        </p:nvSpPr>
        <p:spPr>
          <a:xfrm>
            <a:off x="1176338" y="696913"/>
            <a:ext cx="4640262" cy="3479800"/>
          </a:xfrm>
          <a:ln/>
        </p:spPr>
      </p:sp>
      <p:sp>
        <p:nvSpPr>
          <p:cNvPr id="131076" name="Rectangle 3"/>
          <p:cNvSpPr>
            <a:spLocks noGrp="1" noChangeArrowheads="1"/>
          </p:cNvSpPr>
          <p:nvPr>
            <p:ph type="body" idx="1"/>
          </p:nvPr>
        </p:nvSpPr>
        <p:spPr>
          <a:xfrm>
            <a:off x="931863" y="4408488"/>
            <a:ext cx="5127625" cy="41767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A1A8C3D2-D636-421B-BD80-553363EACCC7}"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95235" name="Rectangle 2"/>
          <p:cNvSpPr>
            <a:spLocks noGrp="1" noRot="1" noChangeAspect="1" noChangeArrowheads="1" noTextEdit="1"/>
          </p:cNvSpPr>
          <p:nvPr>
            <p:ph type="sldImg"/>
          </p:nvPr>
        </p:nvSpPr>
        <p:spPr>
          <a:xfrm>
            <a:off x="477838" y="463550"/>
            <a:ext cx="6034087" cy="4525963"/>
          </a:xfrm>
          <a:ln/>
        </p:spPr>
      </p:sp>
      <p:sp>
        <p:nvSpPr>
          <p:cNvPr id="95236" name="Rectangle 3"/>
          <p:cNvSpPr>
            <a:spLocks noGrp="1" noChangeArrowheads="1"/>
          </p:cNvSpPr>
          <p:nvPr>
            <p:ph type="body" idx="1"/>
          </p:nvPr>
        </p:nvSpPr>
        <p:spPr>
          <a:xfrm>
            <a:off x="582613" y="5221288"/>
            <a:ext cx="5826125" cy="3468687"/>
          </a:xfrm>
          <a:noFill/>
          <a:ln/>
        </p:spPr>
        <p:txBody>
          <a:bodyPr/>
          <a:lstStyle/>
          <a:p>
            <a:pPr eaLnBrk="1" hangingPunct="1">
              <a:buClr>
                <a:srgbClr val="000000"/>
              </a:buClr>
              <a:tabLst>
                <a:tab pos="457200" algn="l"/>
                <a:tab pos="685800" algn="l"/>
              </a:tabLst>
            </a:pPr>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7EBD005D-56E1-412A-9C0F-EF4EB81FB403}" type="slidenum">
              <a:rPr lang="en-US" smtClean="0">
                <a:latin typeface="Arial" pitchFamily="34" charset="0"/>
                <a:cs typeface="Arial" pitchFamily="34" charset="0"/>
              </a:rPr>
              <a:pPr/>
              <a:t>84</a:t>
            </a:fld>
            <a:endParaRPr lang="en-US" smtClean="0">
              <a:latin typeface="Arial" pitchFamily="34" charset="0"/>
              <a:cs typeface="Arial" pitchFamily="34" charset="0"/>
            </a:endParaRPr>
          </a:p>
        </p:txBody>
      </p:sp>
      <p:sp>
        <p:nvSpPr>
          <p:cNvPr id="132099" name="Rectangle 2"/>
          <p:cNvSpPr>
            <a:spLocks noGrp="1" noRot="1" noChangeAspect="1" noChangeArrowheads="1" noTextEdit="1"/>
          </p:cNvSpPr>
          <p:nvPr>
            <p:ph type="sldImg"/>
          </p:nvPr>
        </p:nvSpPr>
        <p:spPr>
          <a:xfrm>
            <a:off x="1176338" y="696913"/>
            <a:ext cx="4635500" cy="3476625"/>
          </a:xfrm>
          <a:ln w="12700" cap="flat">
            <a:solidFill>
              <a:schemeClr val="tx1"/>
            </a:solidFill>
          </a:ln>
        </p:spPr>
      </p:sp>
      <p:sp>
        <p:nvSpPr>
          <p:cNvPr id="132100" name="Rectangle 3"/>
          <p:cNvSpPr>
            <a:spLocks noGrp="1" noChangeArrowheads="1"/>
          </p:cNvSpPr>
          <p:nvPr>
            <p:ph type="body" idx="1"/>
          </p:nvPr>
        </p:nvSpPr>
        <p:spPr>
          <a:xfrm>
            <a:off x="931863" y="4408488"/>
            <a:ext cx="5127625" cy="41767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A7D820DD-FACF-450A-A7CE-A071B2805E72}" type="slidenum">
              <a:rPr lang="en-US" smtClean="0">
                <a:latin typeface="Arial" pitchFamily="34" charset="0"/>
                <a:cs typeface="Arial" pitchFamily="34" charset="0"/>
              </a:rPr>
              <a:pPr/>
              <a:t>85</a:t>
            </a:fld>
            <a:endParaRPr lang="en-US" smtClean="0">
              <a:latin typeface="Arial" pitchFamily="34" charset="0"/>
              <a:cs typeface="Arial" pitchFamily="34" charset="0"/>
            </a:endParaRPr>
          </a:p>
        </p:txBody>
      </p:sp>
      <p:sp>
        <p:nvSpPr>
          <p:cNvPr id="133123" name="Rectangle 2"/>
          <p:cNvSpPr>
            <a:spLocks noGrp="1" noRot="1" noChangeAspect="1" noChangeArrowheads="1" noTextEdit="1"/>
          </p:cNvSpPr>
          <p:nvPr>
            <p:ph type="sldImg"/>
          </p:nvPr>
        </p:nvSpPr>
        <p:spPr>
          <a:xfrm>
            <a:off x="1176338" y="696913"/>
            <a:ext cx="4635500" cy="3476625"/>
          </a:xfrm>
          <a:ln w="12700" cap="flat">
            <a:solidFill>
              <a:schemeClr val="tx1"/>
            </a:solidFill>
          </a:ln>
        </p:spPr>
      </p:sp>
      <p:sp>
        <p:nvSpPr>
          <p:cNvPr id="133124" name="Rectangle 3"/>
          <p:cNvSpPr>
            <a:spLocks noGrp="1" noChangeArrowheads="1"/>
          </p:cNvSpPr>
          <p:nvPr>
            <p:ph type="body" idx="1"/>
          </p:nvPr>
        </p:nvSpPr>
        <p:spPr>
          <a:xfrm>
            <a:off x="931863" y="4408488"/>
            <a:ext cx="5127625" cy="41767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91C6320B-55A7-4224-B545-795944BD1968}" type="slidenum">
              <a:rPr lang="en-US" smtClean="0">
                <a:latin typeface="Arial" pitchFamily="34" charset="0"/>
                <a:cs typeface="Arial" pitchFamily="34" charset="0"/>
              </a:rPr>
              <a:pPr/>
              <a:t>49</a:t>
            </a:fld>
            <a:endParaRPr lang="en-US" smtClean="0">
              <a:latin typeface="Arial" pitchFamily="34" charset="0"/>
              <a:cs typeface="Arial" pitchFamily="34" charset="0"/>
            </a:endParaRPr>
          </a:p>
        </p:txBody>
      </p:sp>
      <p:sp>
        <p:nvSpPr>
          <p:cNvPr id="96259" name="Rectangle 2"/>
          <p:cNvSpPr>
            <a:spLocks noGrp="1" noRot="1" noChangeAspect="1" noChangeArrowheads="1" noTextEdit="1"/>
          </p:cNvSpPr>
          <p:nvPr>
            <p:ph type="sldImg"/>
          </p:nvPr>
        </p:nvSpPr>
        <p:spPr>
          <a:xfrm>
            <a:off x="477838" y="463550"/>
            <a:ext cx="6034087" cy="4525963"/>
          </a:xfrm>
          <a:ln/>
        </p:spPr>
      </p:sp>
      <p:sp>
        <p:nvSpPr>
          <p:cNvPr id="96260" name="Rectangle 3"/>
          <p:cNvSpPr>
            <a:spLocks noGrp="1" noChangeArrowheads="1"/>
          </p:cNvSpPr>
          <p:nvPr>
            <p:ph type="body" idx="1"/>
          </p:nvPr>
        </p:nvSpPr>
        <p:spPr>
          <a:xfrm>
            <a:off x="582613" y="5221288"/>
            <a:ext cx="5826125" cy="3468687"/>
          </a:xfrm>
          <a:noFill/>
          <a:ln/>
        </p:spPr>
        <p:txBody>
          <a:bodyPr/>
          <a:lstStyle/>
          <a:p>
            <a:pPr eaLnBrk="1" hangingPunct="1">
              <a:buClr>
                <a:srgbClr val="000000"/>
              </a:buClr>
              <a:tabLst>
                <a:tab pos="457200" algn="l"/>
                <a:tab pos="685800" algn="l"/>
              </a:tabLst>
            </a:pPr>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C32BBBF2-5875-4D5B-B10F-EA57CFB4023D}" type="slidenum">
              <a:rPr lang="en-US" smtClean="0">
                <a:latin typeface="Arial" pitchFamily="34" charset="0"/>
                <a:cs typeface="Arial" pitchFamily="34" charset="0"/>
              </a:rPr>
              <a:pPr/>
              <a:t>50</a:t>
            </a:fld>
            <a:endParaRPr lang="en-US" smtClean="0">
              <a:latin typeface="Arial" pitchFamily="34" charset="0"/>
              <a:cs typeface="Arial" pitchFamily="34" charset="0"/>
            </a:endParaRPr>
          </a:p>
        </p:txBody>
      </p:sp>
      <p:sp>
        <p:nvSpPr>
          <p:cNvPr id="97283" name="Rectangle 2"/>
          <p:cNvSpPr>
            <a:spLocks noGrp="1" noRot="1" noChangeAspect="1" noChangeArrowheads="1" noTextEdit="1"/>
          </p:cNvSpPr>
          <p:nvPr>
            <p:ph type="sldImg"/>
          </p:nvPr>
        </p:nvSpPr>
        <p:spPr>
          <a:xfrm>
            <a:off x="477838" y="463550"/>
            <a:ext cx="6034087" cy="4525963"/>
          </a:xfrm>
          <a:ln/>
        </p:spPr>
      </p:sp>
      <p:sp>
        <p:nvSpPr>
          <p:cNvPr id="97284" name="Rectangle 3"/>
          <p:cNvSpPr>
            <a:spLocks noGrp="1" noChangeArrowheads="1"/>
          </p:cNvSpPr>
          <p:nvPr>
            <p:ph type="body" idx="1"/>
          </p:nvPr>
        </p:nvSpPr>
        <p:spPr>
          <a:xfrm>
            <a:off x="582613" y="5221288"/>
            <a:ext cx="5826125" cy="3468687"/>
          </a:xfrm>
          <a:noFill/>
          <a:ln/>
        </p:spPr>
        <p:txBody>
          <a:bodyPr/>
          <a:lstStyle/>
          <a:p>
            <a:pPr eaLnBrk="1" hangingPunct="1">
              <a:buClr>
                <a:srgbClr val="000000"/>
              </a:buClr>
              <a:tabLst>
                <a:tab pos="457200" algn="l"/>
                <a:tab pos="685800" algn="l"/>
              </a:tabLst>
            </a:pPr>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
          <p:cNvSpPr>
            <a:spLocks noGrp="1" noChangeArrowheads="1"/>
          </p:cNvSpPr>
          <p:nvPr>
            <p:ph type="ftr" sz="quarter" idx="4"/>
          </p:nvPr>
        </p:nvSpPr>
        <p:spPr>
          <a:noFill/>
        </p:spPr>
        <p:txBody>
          <a:bodyPr/>
          <a:lstStyle/>
          <a:p>
            <a:r>
              <a:rPr lang="en-US" smtClean="0">
                <a:latin typeface="Arial" pitchFamily="34" charset="0"/>
                <a:cs typeface="Arial" pitchFamily="34" charset="0"/>
              </a:rPr>
              <a:t>&lt;Product Name&gt;  &lt;TOI Functional&gt; - </a:t>
            </a:r>
            <a:fld id="{925250B5-77F9-454B-9E40-3E330C4BB3B3}" type="slidenum">
              <a:rPr lang="en-US" smtClean="0">
                <a:latin typeface="Arial" pitchFamily="34" charset="0"/>
                <a:cs typeface="Arial" pitchFamily="34" charset="0"/>
              </a:rPr>
              <a:pPr/>
              <a:t>51</a:t>
            </a:fld>
            <a:endParaRPr lang="en-US" smtClean="0">
              <a:latin typeface="Arial" pitchFamily="34" charset="0"/>
              <a:cs typeface="Arial" pitchFamily="34" charset="0"/>
            </a:endParaRPr>
          </a:p>
        </p:txBody>
      </p:sp>
      <p:sp>
        <p:nvSpPr>
          <p:cNvPr id="98307" name="Rectangle 2"/>
          <p:cNvSpPr>
            <a:spLocks noGrp="1" noRot="1" noChangeAspect="1" noChangeArrowheads="1" noTextEdit="1"/>
          </p:cNvSpPr>
          <p:nvPr>
            <p:ph type="sldImg"/>
          </p:nvPr>
        </p:nvSpPr>
        <p:spPr>
          <a:xfrm>
            <a:off x="1184275" y="700088"/>
            <a:ext cx="4622800" cy="3467100"/>
          </a:xfrm>
          <a:ln w="12700" cap="flat">
            <a:solidFill>
              <a:schemeClr val="tx1"/>
            </a:solidFill>
          </a:ln>
        </p:spPr>
      </p:sp>
      <p:sp>
        <p:nvSpPr>
          <p:cNvPr id="98308" name="Rectangle 3"/>
          <p:cNvSpPr>
            <a:spLocks noGrp="1" noChangeArrowheads="1"/>
          </p:cNvSpPr>
          <p:nvPr>
            <p:ph type="body" idx="1"/>
          </p:nvPr>
        </p:nvSpPr>
        <p:spPr>
          <a:xfrm>
            <a:off x="931863" y="4410075"/>
            <a:ext cx="5127625" cy="4178300"/>
          </a:xfrm>
          <a:noFill/>
          <a:ln/>
        </p:spPr>
        <p:txBody>
          <a:bodyPr lIns="92014" tIns="45226" rIns="92014" bIns="45226"/>
          <a:lstStyle/>
          <a:p>
            <a:pPr defTabSz="966788" eaLnBrk="1" hangingPunct="1">
              <a:lnSpc>
                <a:spcPct val="89000"/>
              </a:lnSpc>
            </a:pPr>
            <a:endParaRPr lang="en-US" sz="160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803BB2DA-E21F-4122-8284-4391D0ED044B}" type="slidenum">
              <a:rPr lang="en-US"/>
              <a:pPr algn="ctr">
                <a:lnSpc>
                  <a:spcPct val="90000"/>
                </a:lnSpc>
                <a:spcBef>
                  <a:spcPct val="50000"/>
                </a:spcBef>
                <a:buClr>
                  <a:schemeClr val="accent1"/>
                </a:buClr>
              </a:pPr>
              <a:t>52</a:t>
            </a:fld>
            <a:endParaRPr lang="en-US"/>
          </a:p>
        </p:txBody>
      </p:sp>
      <p:sp>
        <p:nvSpPr>
          <p:cNvPr id="99331" name="Rectangle 7"/>
          <p:cNvSpPr txBox="1">
            <a:spLocks noGrp="1" noChangeArrowheads="1"/>
          </p:cNvSpPr>
          <p:nvPr/>
        </p:nvSpPr>
        <p:spPr bwMode="auto">
          <a:xfrm>
            <a:off x="3963988" y="8818563"/>
            <a:ext cx="3027362" cy="463550"/>
          </a:xfrm>
          <a:prstGeom prst="rect">
            <a:avLst/>
          </a:prstGeom>
          <a:noFill/>
          <a:ln w="9525">
            <a:noFill/>
            <a:miter lim="800000"/>
            <a:headEnd/>
            <a:tailEnd/>
          </a:ln>
        </p:spPr>
        <p:txBody>
          <a:bodyPr lIns="91724" tIns="45862" rIns="91724" bIns="45862" anchor="b"/>
          <a:lstStyle/>
          <a:p>
            <a:pPr algn="r" defTabSz="915988" eaLnBrk="0" hangingPunct="0">
              <a:lnSpc>
                <a:spcPct val="90000"/>
              </a:lnSpc>
              <a:spcBef>
                <a:spcPct val="50000"/>
              </a:spcBef>
              <a:buClr>
                <a:schemeClr val="accent1"/>
              </a:buClr>
            </a:pPr>
            <a:fld id="{84109805-5ACD-4CEC-BCCE-EB50FF971005}" type="slidenum">
              <a:rPr lang="en-US" sz="1200" b="0">
                <a:latin typeface="Times" pitchFamily="18" charset="0"/>
              </a:rPr>
              <a:pPr algn="r" defTabSz="915988" eaLnBrk="0" hangingPunct="0">
                <a:lnSpc>
                  <a:spcPct val="90000"/>
                </a:lnSpc>
                <a:spcBef>
                  <a:spcPct val="50000"/>
                </a:spcBef>
                <a:buClr>
                  <a:schemeClr val="accent1"/>
                </a:buClr>
              </a:pPr>
              <a:t>52</a:t>
            </a:fld>
            <a:endParaRPr lang="en-US" sz="1200" b="0">
              <a:latin typeface="Times" pitchFamily="18" charset="0"/>
            </a:endParaRPr>
          </a:p>
        </p:txBody>
      </p:sp>
      <p:sp>
        <p:nvSpPr>
          <p:cNvPr id="99332" name="Rectangle 2"/>
          <p:cNvSpPr>
            <a:spLocks noGrp="1" noRot="1" noChangeAspect="1" noChangeArrowheads="1" noTextEdit="1"/>
          </p:cNvSpPr>
          <p:nvPr>
            <p:ph type="sldImg"/>
          </p:nvPr>
        </p:nvSpPr>
        <p:spPr>
          <a:xfrm>
            <a:off x="1284288" y="520700"/>
            <a:ext cx="4403725" cy="3302000"/>
          </a:xfrm>
          <a:ln/>
        </p:spPr>
      </p:sp>
      <p:sp>
        <p:nvSpPr>
          <p:cNvPr id="99333" name="Rectangle 3"/>
          <p:cNvSpPr>
            <a:spLocks noGrp="1" noChangeArrowheads="1"/>
          </p:cNvSpPr>
          <p:nvPr>
            <p:ph type="body" idx="1"/>
          </p:nvPr>
        </p:nvSpPr>
        <p:spPr>
          <a:xfrm>
            <a:off x="384175" y="3940175"/>
            <a:ext cx="6165850" cy="4646613"/>
          </a:xfrm>
          <a:noFill/>
          <a:ln/>
        </p:spPr>
        <p:txBody>
          <a:bodyPr lIns="91724" tIns="45862" rIns="91724" bIns="45862"/>
          <a:lstStyle/>
          <a:p>
            <a:pPr eaLnBrk="1" hangingPunct="1"/>
            <a:r>
              <a:rPr lang="en-US" smtClean="0">
                <a:latin typeface="Arial" pitchFamily="34" charset="0"/>
              </a:rPr>
              <a:t>  Supply chain executives today face a tough battle of trying to adhere to the CEO’s agenda of sustainable growth and shareholder value while dealing with an ever changing supply chain business model.  The drivers for success are operational flexibility, risk management, and continuous innovation and they can really only achieve this by bringing analytics and optimization together into a common platform, as also described by AMR in one of their recent studies.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4294967295"/>
          </p:nvPr>
        </p:nvSpPr>
        <p:spPr bwMode="auto">
          <a:xfrm>
            <a:off x="3960813" y="8816975"/>
            <a:ext cx="3028950" cy="463550"/>
          </a:xfrm>
          <a:prstGeom prst="rect">
            <a:avLst/>
          </a:prstGeom>
          <a:noFill/>
          <a:ln>
            <a:miter lim="800000"/>
            <a:headEnd/>
            <a:tailEnd/>
          </a:ln>
        </p:spPr>
        <p:txBody>
          <a:bodyPr lIns="92455" tIns="46227" rIns="92455" bIns="46227"/>
          <a:lstStyle/>
          <a:p>
            <a:pPr algn="ctr">
              <a:lnSpc>
                <a:spcPct val="90000"/>
              </a:lnSpc>
              <a:spcBef>
                <a:spcPct val="50000"/>
              </a:spcBef>
              <a:buClr>
                <a:schemeClr val="accent1"/>
              </a:buClr>
            </a:pPr>
            <a:fld id="{CD7E86E1-4DF8-45AB-94DA-985656B9886E}" type="slidenum">
              <a:rPr lang="en-US"/>
              <a:pPr algn="ctr">
                <a:lnSpc>
                  <a:spcPct val="90000"/>
                </a:lnSpc>
                <a:spcBef>
                  <a:spcPct val="50000"/>
                </a:spcBef>
                <a:buClr>
                  <a:schemeClr val="accent1"/>
                </a:buClr>
              </a:pPr>
              <a:t>53</a:t>
            </a:fld>
            <a:endParaRPr lang="en-US"/>
          </a:p>
        </p:txBody>
      </p:sp>
      <p:sp>
        <p:nvSpPr>
          <p:cNvPr id="100355" name="Rectangle 2"/>
          <p:cNvSpPr>
            <a:spLocks noGrp="1" noRot="1" noChangeAspect="1" noChangeArrowheads="1" noTextEdit="1"/>
          </p:cNvSpPr>
          <p:nvPr>
            <p:ph type="sldImg"/>
          </p:nvPr>
        </p:nvSpPr>
        <p:spPr>
          <a:xfrm>
            <a:off x="1184275" y="703263"/>
            <a:ext cx="4625975" cy="3470275"/>
          </a:xfrm>
          <a:ln/>
        </p:spPr>
      </p:sp>
      <p:sp>
        <p:nvSpPr>
          <p:cNvPr id="100356" name="Rectangle 3"/>
          <p:cNvSpPr>
            <a:spLocks noGrp="1" noChangeArrowheads="1"/>
          </p:cNvSpPr>
          <p:nvPr>
            <p:ph type="body" idx="1"/>
          </p:nvPr>
        </p:nvSpPr>
        <p:spPr>
          <a:xfrm>
            <a:off x="931863" y="4405313"/>
            <a:ext cx="5126037" cy="4179887"/>
          </a:xfrm>
          <a:noFill/>
          <a:ln/>
        </p:spPr>
        <p:txBody>
          <a:bodyPr/>
          <a:lstStyle/>
          <a:p>
            <a:pPr marL="230188" indent="-230188" defTabSz="979488" eaLnBrk="1" hangingPunct="1"/>
            <a:r>
              <a:rPr lang="en-US" smtClean="0">
                <a:latin typeface="Arial" pitchFamily="34" charset="0"/>
              </a:rPr>
              <a:t>Most companies today have a very unstructured and fragmented process to measure performance. Each department tends to have a spreadsheet driven process with critical company data stored on spreadsheets. Departmental plans are not aligned, and there is misalignment between how departments are measured and overall company objectives. </a:t>
            </a:r>
          </a:p>
          <a:p>
            <a:pPr marL="230188" indent="-230188" defTabSz="979488" eaLnBrk="1" hangingPunct="1"/>
            <a:endParaRPr lang="en-US" smtClean="0">
              <a:latin typeface="Arial" pitchFamily="34" charset="0"/>
            </a:endParaRPr>
          </a:p>
          <a:p>
            <a:pPr marL="230188" indent="-230188" defTabSz="979488" eaLnBrk="1" hangingPunct="1"/>
            <a:endParaRPr lang="en-US" b="0" smtClean="0">
              <a:latin typeface="Arial" pitchFamily="34" charset="0"/>
            </a:endParaRPr>
          </a:p>
          <a:p>
            <a:pPr marL="230188" indent="-230188" defTabSz="979488"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p:cNvSpPr>
            <a:spLocks noChangeArrowheads="1"/>
          </p:cNvSpPr>
          <p:nvPr/>
        </p:nvSpPr>
        <p:spPr bwMode="auto">
          <a:xfrm>
            <a:off x="914400" y="914400"/>
            <a:ext cx="2824163" cy="2824163"/>
          </a:xfrm>
          <a:prstGeom prst="rect">
            <a:avLst/>
          </a:prstGeom>
          <a:solidFill>
            <a:srgbClr val="ADADAD"/>
          </a:solidFill>
          <a:ln w="12700">
            <a:noFill/>
            <a:miter lim="800000"/>
            <a:headEnd/>
            <a:tailEnd/>
          </a:ln>
          <a:effectLst/>
        </p:spPr>
        <p:txBody>
          <a:bodyPr wrap="none" anchor="ctr" anchorCtr="1"/>
          <a:lstStyle/>
          <a:p>
            <a:pPr algn="ctr" eaLnBrk="0" hangingPunct="0">
              <a:defRPr/>
            </a:pPr>
            <a:r>
              <a:rPr lang="en-US" sz="1400">
                <a:solidFill>
                  <a:srgbClr val="000000"/>
                </a:solidFill>
                <a:latin typeface="Arial" charset="0"/>
                <a:cs typeface="+mn-cs"/>
              </a:rPr>
              <a:t>&lt;Insert Picture Here&gt;</a:t>
            </a:r>
          </a:p>
        </p:txBody>
      </p:sp>
      <p:pic>
        <p:nvPicPr>
          <p:cNvPr id="5" name="Picture 1027" descr="Tall Red"/>
          <p:cNvPicPr>
            <a:picLocks noChangeAspect="1" noChangeArrowheads="1"/>
          </p:cNvPicPr>
          <p:nvPr/>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1028" descr="Wide Red"/>
          <p:cNvPicPr>
            <a:picLocks noChangeAspect="1" noChangeArrowheads="1"/>
          </p:cNvPicPr>
          <p:nvPr/>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pic>
        <p:nvPicPr>
          <p:cNvPr id="7" name="Picture 1031" descr="Oracle_Logo_485C.jpg                                           00104BF0Macintosh HD                   BE05FFEF:"/>
          <p:cNvPicPr>
            <a:picLocks noChangeAspect="1" noChangeArrowheads="1"/>
          </p:cNvPicPr>
          <p:nvPr/>
        </p:nvPicPr>
        <p:blipFill>
          <a:blip r:embed="rId4" cstate="print"/>
          <a:srcRect/>
          <a:stretch>
            <a:fillRect/>
          </a:stretch>
        </p:blipFill>
        <p:spPr bwMode="auto">
          <a:xfrm>
            <a:off x="901700" y="4338638"/>
            <a:ext cx="2925763" cy="366712"/>
          </a:xfrm>
          <a:prstGeom prst="rect">
            <a:avLst/>
          </a:prstGeom>
          <a:noFill/>
          <a:ln w="9525">
            <a:noFill/>
            <a:miter lim="800000"/>
            <a:headEnd/>
            <a:tailEnd/>
          </a:ln>
        </p:spPr>
      </p:pic>
      <p:sp>
        <p:nvSpPr>
          <p:cNvPr id="677893" name="Rectangle 1029"/>
          <p:cNvSpPr>
            <a:spLocks noGrp="1" noChangeArrowheads="1"/>
          </p:cNvSpPr>
          <p:nvPr>
            <p:ph type="ctrTitle" sz="quarter"/>
          </p:nvPr>
        </p:nvSpPr>
        <p:spPr>
          <a:xfrm>
            <a:off x="838200" y="4800600"/>
            <a:ext cx="7772400" cy="860425"/>
          </a:xfrm>
        </p:spPr>
        <p:txBody>
          <a:bodyPr lIns="91440" tIns="45720" rIns="91440" bIns="45720" anchor="b"/>
          <a:lstStyle>
            <a:lvl1pPr>
              <a:defRPr sz="2400"/>
            </a:lvl1pPr>
          </a:lstStyle>
          <a:p>
            <a:r>
              <a:rPr lang="en-US"/>
              <a:t>Click to edit Master title style</a:t>
            </a:r>
          </a:p>
        </p:txBody>
      </p:sp>
      <p:sp>
        <p:nvSpPr>
          <p:cNvPr id="677894" name="Rectangle 1030"/>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t>Click to edit Master subtitle style</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0" y="6324600"/>
            <a:ext cx="8991600" cy="533400"/>
          </a:xfrm>
        </p:spPr>
        <p:txBody>
          <a:bodyPr/>
          <a:lstStyle>
            <a:lvl1pPr>
              <a:defRPr/>
            </a:lvl1pPr>
          </a:lstStyle>
          <a:p>
            <a:pPr>
              <a:defRPr/>
            </a:pP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 Bar"/>
          <p:cNvPicPr>
            <a:picLocks noChangeAspect="1" noChangeArrowheads="1"/>
          </p:cNvPicPr>
          <p:nvPr/>
        </p:nvPicPr>
        <p:blipFill>
          <a:blip r:embed="rId13" cstate="print"/>
          <a:srcRect/>
          <a:stretch>
            <a:fillRect/>
          </a:stretch>
        </p:blipFill>
        <p:spPr bwMode="auto">
          <a:xfrm>
            <a:off x="0" y="6172200"/>
            <a:ext cx="9144000" cy="225425"/>
          </a:xfrm>
          <a:prstGeom prst="rect">
            <a:avLst/>
          </a:prstGeom>
          <a:noFill/>
          <a:ln w="9525">
            <a:noFill/>
            <a:miter lim="800000"/>
            <a:headEnd/>
            <a:tailEnd/>
          </a:ln>
        </p:spPr>
      </p:pic>
      <p:pic>
        <p:nvPicPr>
          <p:cNvPr id="3075" name="Picture 3" descr="Small Red Square"/>
          <p:cNvPicPr>
            <a:picLocks noChangeAspect="1" noChangeArrowheads="1"/>
          </p:cNvPicPr>
          <p:nvPr/>
        </p:nvPicPr>
        <p:blipFill>
          <a:blip r:embed="rId14" cstate="print"/>
          <a:srcRect/>
          <a:stretch>
            <a:fillRect/>
          </a:stretch>
        </p:blipFill>
        <p:spPr bwMode="auto">
          <a:xfrm>
            <a:off x="0" y="0"/>
            <a:ext cx="688975" cy="685800"/>
          </a:xfrm>
          <a:prstGeom prst="rect">
            <a:avLst/>
          </a:prstGeom>
          <a:noFill/>
          <a:ln w="9525">
            <a:noFill/>
            <a:miter lim="800000"/>
            <a:headEnd/>
            <a:tailEnd/>
          </a:ln>
        </p:spPr>
      </p:pic>
      <p:sp>
        <p:nvSpPr>
          <p:cNvPr id="3076" name="Rectangle 4"/>
          <p:cNvSpPr>
            <a:spLocks noGrp="1" noChangeArrowheads="1"/>
          </p:cNvSpPr>
          <p:nvPr>
            <p:ph type="body" idx="1"/>
          </p:nvPr>
        </p:nvSpPr>
        <p:spPr bwMode="auto">
          <a:xfrm>
            <a:off x="6858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889000" y="304800"/>
            <a:ext cx="7581900" cy="9413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76870" name="Rectangle 6"/>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pic>
        <p:nvPicPr>
          <p:cNvPr id="3079" name="Picture 7" descr="Oracle WHITE"/>
          <p:cNvPicPr>
            <a:picLocks noChangeAspect="1" noChangeArrowheads="1"/>
          </p:cNvPicPr>
          <p:nvPr/>
        </p:nvPicPr>
        <p:blipFill>
          <a:blip r:embed="rId15" cstate="print"/>
          <a:srcRect/>
          <a:stretch>
            <a:fillRect/>
          </a:stretch>
        </p:blipFill>
        <p:spPr bwMode="auto">
          <a:xfrm>
            <a:off x="7620000" y="6226175"/>
            <a:ext cx="947738" cy="119063"/>
          </a:xfrm>
          <a:prstGeom prst="rect">
            <a:avLst/>
          </a:prstGeom>
          <a:noFill/>
          <a:ln w="9525">
            <a:noFill/>
            <a:miter lim="800000"/>
            <a:headEnd/>
            <a:tailEnd/>
          </a:ln>
        </p:spPr>
      </p:pic>
      <p:sp>
        <p:nvSpPr>
          <p:cNvPr id="676872" name="Rectangle 8"/>
          <p:cNvSpPr>
            <a:spLocks noGrp="1" noChangeArrowheads="1"/>
          </p:cNvSpPr>
          <p:nvPr>
            <p:ph type="ftr" sz="quarter" idx="3"/>
          </p:nvPr>
        </p:nvSpPr>
        <p:spPr bwMode="auto">
          <a:xfrm>
            <a:off x="152400" y="6553200"/>
            <a:ext cx="88392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atin typeface="Arial" charset="0"/>
                <a:cs typeface="+mn-cs"/>
              </a:defRPr>
            </a:lvl1pPr>
          </a:lstStyle>
          <a:p>
            <a:pPr>
              <a:defRPr/>
            </a:pPr>
            <a:endParaRPr lang="en-US"/>
          </a:p>
        </p:txBody>
      </p:sp>
      <p:sp>
        <p:nvSpPr>
          <p:cNvPr id="676874" name="Text Box 10"/>
          <p:cNvSpPr txBox="1">
            <a:spLocks noChangeArrowheads="1"/>
          </p:cNvSpPr>
          <p:nvPr userDrawn="1"/>
        </p:nvSpPr>
        <p:spPr bwMode="auto">
          <a:xfrm>
            <a:off x="4170363" y="6491288"/>
            <a:ext cx="257175" cy="369887"/>
          </a:xfrm>
          <a:prstGeom prst="rect">
            <a:avLst/>
          </a:prstGeom>
          <a:noFill/>
          <a:ln w="9525">
            <a:noFill/>
            <a:miter lim="800000"/>
            <a:headEnd type="none" w="sm" len="sm"/>
            <a:tailEnd type="none" w="sm" len="sm"/>
          </a:ln>
          <a:effectLst/>
        </p:spPr>
        <p:txBody>
          <a:bodyPr wrap="none" lIns="92075" tIns="46038" rIns="92075" bIns="46038">
            <a:spAutoFit/>
          </a:bodyPr>
          <a:lstStyle/>
          <a:p>
            <a:pPr algn="ctr" defTabSz="228600">
              <a:lnSpc>
                <a:spcPct val="90000"/>
              </a:lnSpc>
              <a:spcBef>
                <a:spcPct val="50000"/>
              </a:spcBef>
              <a:buClr>
                <a:schemeClr val="accent1"/>
              </a:buClr>
              <a:defRPr/>
            </a:pPr>
            <a:r>
              <a:rPr lang="en-US" dirty="0">
                <a:latin typeface="Arial" charset="0"/>
                <a:cs typeface="+mn-cs"/>
              </a:rPr>
              <a:t> </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wipe dir="r"/>
  </p:transition>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5.png"/><Relationship Id="rId3" Type="http://schemas.openxmlformats.org/officeDocument/2006/relationships/notesSlide" Target="../notesSlides/notesSlide9.xml"/><Relationship Id="rId7" Type="http://schemas.openxmlformats.org/officeDocument/2006/relationships/image" Target="../media/image60.png"/><Relationship Id="rId12" Type="http://schemas.openxmlformats.org/officeDocument/2006/relationships/image" Target="../media/image64.jpeg"/><Relationship Id="rId17" Type="http://schemas.openxmlformats.org/officeDocument/2006/relationships/image" Target="../media/image68.wmf"/><Relationship Id="rId2" Type="http://schemas.openxmlformats.org/officeDocument/2006/relationships/slideLayout" Target="../slideLayouts/slideLayout2.xml"/><Relationship Id="rId16" Type="http://schemas.openxmlformats.org/officeDocument/2006/relationships/image" Target="../media/image67.png"/><Relationship Id="rId1" Type="http://schemas.openxmlformats.org/officeDocument/2006/relationships/vmlDrawing" Target="../drawings/vmlDrawing1.vml"/><Relationship Id="rId6" Type="http://schemas.openxmlformats.org/officeDocument/2006/relationships/image" Target="../media/image59.png"/><Relationship Id="rId11" Type="http://schemas.openxmlformats.org/officeDocument/2006/relationships/image" Target="../media/image63.jpeg"/><Relationship Id="rId5" Type="http://schemas.openxmlformats.org/officeDocument/2006/relationships/image" Target="../media/image58.png"/><Relationship Id="rId15" Type="http://schemas.openxmlformats.org/officeDocument/2006/relationships/image" Target="../media/image66.jpe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2.png"/><Relationship Id="rId3" Type="http://schemas.openxmlformats.org/officeDocument/2006/relationships/image" Target="../media/image74.png"/><Relationship Id="rId7" Type="http://schemas.openxmlformats.org/officeDocument/2006/relationships/image" Target="../media/image77.png"/><Relationship Id="rId12" Type="http://schemas.openxmlformats.org/officeDocument/2006/relationships/image" Target="../media/image67.png"/><Relationship Id="rId2" Type="http://schemas.openxmlformats.org/officeDocument/2006/relationships/notesSlide" Target="../notesSlides/notesSlide12.xml"/><Relationship Id="rId16"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6.jpeg"/><Relationship Id="rId11" Type="http://schemas.openxmlformats.org/officeDocument/2006/relationships/image" Target="../media/image81.png"/><Relationship Id="rId5" Type="http://schemas.openxmlformats.org/officeDocument/2006/relationships/image" Target="http://ou.oraclecorp.com/PROD/icons/all/cubes051.gif" TargetMode="External"/><Relationship Id="rId15" Type="http://schemas.openxmlformats.org/officeDocument/2006/relationships/image" Target="../media/image84.png"/><Relationship Id="rId10" Type="http://schemas.openxmlformats.org/officeDocument/2006/relationships/image" Target="../media/image80.png"/><Relationship Id="rId4" Type="http://schemas.openxmlformats.org/officeDocument/2006/relationships/image" Target="../media/image75.gif"/><Relationship Id="rId9" Type="http://schemas.openxmlformats.org/officeDocument/2006/relationships/image" Target="../media/image79.png"/><Relationship Id="rId14" Type="http://schemas.openxmlformats.org/officeDocument/2006/relationships/image" Target="../media/image8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61.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image" Target="../media/image65.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78.png"/><Relationship Id="rId5" Type="http://schemas.openxmlformats.org/officeDocument/2006/relationships/image" Target="../media/image98.png"/><Relationship Id="rId10" Type="http://schemas.openxmlformats.org/officeDocument/2006/relationships/image" Target="../media/image77.png"/><Relationship Id="rId4" Type="http://schemas.openxmlformats.org/officeDocument/2006/relationships/image" Target="../media/image97.png"/><Relationship Id="rId9" Type="http://schemas.openxmlformats.org/officeDocument/2006/relationships/image" Target="../media/image76.jpeg"/><Relationship Id="rId14" Type="http://schemas.openxmlformats.org/officeDocument/2006/relationships/image" Target="../media/image66.jpeg"/></Relationships>
</file>

<file path=ppt/slides/_rels/slide6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64.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6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71.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8.png"/><Relationship Id="rId7" Type="http://schemas.openxmlformats.org/officeDocument/2006/relationships/image" Target="../media/image10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120.png"/><Relationship Id="rId10" Type="http://schemas.openxmlformats.org/officeDocument/2006/relationships/image" Target="../media/image65.png"/><Relationship Id="rId4" Type="http://schemas.openxmlformats.org/officeDocument/2006/relationships/image" Target="../media/image119.png"/><Relationship Id="rId9" Type="http://schemas.openxmlformats.org/officeDocument/2006/relationships/image" Target="../media/image122.png"/></Relationships>
</file>

<file path=ppt/slides/_rels/slide7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03.png"/><Relationship Id="rId4" Type="http://schemas.openxmlformats.org/officeDocument/2006/relationships/image" Target="../media/image124.png"/></Relationships>
</file>

<file path=ppt/slides/_rels/slide7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74.xml.rels><?xml version="1.0" encoding="UTF-8" standalone="yes"?>
<Relationships xmlns="http://schemas.openxmlformats.org/package/2006/relationships"><Relationship Id="rId8" Type="http://schemas.openxmlformats.org/officeDocument/2006/relationships/image" Target="../media/image128.jpeg"/><Relationship Id="rId13" Type="http://schemas.openxmlformats.org/officeDocument/2006/relationships/image" Target="../media/image131.jpeg"/><Relationship Id="rId3" Type="http://schemas.openxmlformats.org/officeDocument/2006/relationships/image" Target="../media/image76.jpeg"/><Relationship Id="rId7" Type="http://schemas.openxmlformats.org/officeDocument/2006/relationships/image" Target="../media/image79.png"/><Relationship Id="rId12" Type="http://schemas.openxmlformats.org/officeDocument/2006/relationships/image" Target="../media/image1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0.png"/><Relationship Id="rId5" Type="http://schemas.openxmlformats.org/officeDocument/2006/relationships/image" Target="../media/image127.jpeg"/><Relationship Id="rId10" Type="http://schemas.openxmlformats.org/officeDocument/2006/relationships/image" Target="../media/image129.png"/><Relationship Id="rId4" Type="http://schemas.openxmlformats.org/officeDocument/2006/relationships/image" Target="../media/image77.png"/><Relationship Id="rId9" Type="http://schemas.openxmlformats.org/officeDocument/2006/relationships/image" Target="../media/image65.png"/></Relationships>
</file>

<file path=ppt/slides/_rels/slide7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76.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32.png"/></Relationships>
</file>

<file path=ppt/slides/_rels/slide7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7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0.png"/><Relationship Id="rId7"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http://ou.oraclecorp.com/PROD/icons/all/cubes051.gif" TargetMode="External"/><Relationship Id="rId5" Type="http://schemas.openxmlformats.org/officeDocument/2006/relationships/image" Target="../media/image75.gif"/><Relationship Id="rId4" Type="http://schemas.openxmlformats.org/officeDocument/2006/relationships/image" Target="../media/image8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38.jpeg"/></Relationships>
</file>

<file path=ppt/slides/_rels/slide8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38.jpeg"/></Relationships>
</file>

<file path=ppt/slides/_rels/slide8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33400" y="4800600"/>
            <a:ext cx="8610600" cy="860425"/>
          </a:xfrm>
        </p:spPr>
        <p:txBody>
          <a:bodyPr/>
          <a:lstStyle/>
          <a:p>
            <a:pPr eaLnBrk="1" hangingPunct="1"/>
            <a:r>
              <a:rPr lang="en-US" sz="2800" dirty="0" smtClean="0"/>
              <a:t>Oracle Advanced Supply Chain Planning(ASCP) </a:t>
            </a:r>
            <a:br>
              <a:rPr lang="en-US" sz="2800" dirty="0" smtClean="0"/>
            </a:br>
            <a:r>
              <a:rPr lang="en-US" sz="2000" dirty="0" smtClean="0"/>
              <a:t>Alternate Decisions </a:t>
            </a:r>
          </a:p>
        </p:txBody>
      </p:sp>
      <p:sp>
        <p:nvSpPr>
          <p:cNvPr id="6147" name="Rectangle 3"/>
          <p:cNvSpPr>
            <a:spLocks noGrp="1" noChangeArrowheads="1"/>
          </p:cNvSpPr>
          <p:nvPr>
            <p:ph type="subTitle" idx="1"/>
          </p:nvPr>
        </p:nvSpPr>
        <p:spPr>
          <a:xfrm>
            <a:off x="814388" y="5715000"/>
            <a:ext cx="7186612" cy="762000"/>
          </a:xfrm>
        </p:spPr>
        <p:txBody>
          <a:bodyPr/>
          <a:lstStyle/>
          <a:p>
            <a:pPr eaLnBrk="1" hangingPunct="1"/>
            <a:r>
              <a:rPr lang="en-US" smtClean="0"/>
              <a:t>John M. Conlin CPIM</a:t>
            </a:r>
          </a:p>
          <a:p>
            <a:pPr eaLnBrk="1" hangingPunct="1"/>
            <a:r>
              <a:rPr lang="en-US" smtClean="0"/>
              <a:t>Principal Solutions Consultant, Value Chain &amp; Manufacturing Applications</a:t>
            </a:r>
          </a:p>
        </p:txBody>
      </p:sp>
      <p:pic>
        <p:nvPicPr>
          <p:cNvPr id="6148" name="Picture 4" descr="DSCN0152.JPG                                                   00388273Macintosh HD                   BDB54B63:"/>
          <p:cNvPicPr>
            <a:picLocks noChangeAspect="1" noChangeArrowheads="1"/>
          </p:cNvPicPr>
          <p:nvPr/>
        </p:nvPicPr>
        <p:blipFill>
          <a:blip r:embed="rId3" cstate="print"/>
          <a:srcRect/>
          <a:stretch>
            <a:fillRect/>
          </a:stretch>
        </p:blipFill>
        <p:spPr bwMode="auto">
          <a:xfrm>
            <a:off x="901700" y="914400"/>
            <a:ext cx="2828925" cy="2819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ssd6A0E.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ssdE4BC.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ssdF2A7.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ssd31E2.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sd59EC.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ssd5456.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ssdB6C9.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ssd2230.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ssd89B8.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ssd3E24.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838200" y="1524000"/>
            <a:ext cx="7315200" cy="3378200"/>
          </a:xfrm>
          <a:prstGeom prst="rect">
            <a:avLst/>
          </a:prstGeom>
          <a:noFill/>
          <a:ln w="9525">
            <a:noFill/>
            <a:miter lim="800000"/>
            <a:headEnd/>
            <a:tailEnd/>
          </a:ln>
        </p:spPr>
        <p:txBody>
          <a:bodyPr>
            <a:spAutoFit/>
          </a:bodyPr>
          <a:lstStyle/>
          <a:p>
            <a:pPr eaLnBrk="0" hangingPunct="0"/>
            <a:r>
              <a:rPr lang="en-US" sz="2400" b="0">
                <a:cs typeface="Times New Roman" pitchFamily="18"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a:t>
            </a:r>
            <a:br>
              <a:rPr lang="en-US" sz="2400" b="0">
                <a:cs typeface="Times New Roman" pitchFamily="18" charset="0"/>
              </a:rPr>
            </a:br>
            <a:r>
              <a:rPr lang="en-US" sz="2400" b="0">
                <a:cs typeface="Times New Roman" pitchFamily="18" charset="0"/>
              </a:rPr>
              <a:t>The development, release, and timing of any features or functionality described for Oracle’s products remains at the sole discretion of Oracle.</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ssdA24C.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ssd7EF1.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ssdE421.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ssd9FFF.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ssd2768.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ssd4E87.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ssd1F86.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ssd4D8B.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ssd96BA.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ssd4E8D.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nSpc>
                <a:spcPct val="85000"/>
              </a:lnSpc>
              <a:tabLst>
                <a:tab pos="457200" algn="l"/>
                <a:tab pos="742950" algn="l"/>
              </a:tabLst>
            </a:pPr>
            <a:r>
              <a:rPr lang="en-US" smtClean="0"/>
              <a:t>Agenda</a:t>
            </a:r>
            <a:endParaRPr lang="en-US" smtClean="0">
              <a:solidFill>
                <a:srgbClr val="66CCFF"/>
              </a:solidFill>
            </a:endParaRPr>
          </a:p>
        </p:txBody>
      </p:sp>
      <p:sp>
        <p:nvSpPr>
          <p:cNvPr id="8195" name="Rectangle 3"/>
          <p:cNvSpPr>
            <a:spLocks noGrp="1" noChangeArrowheads="1"/>
          </p:cNvSpPr>
          <p:nvPr>
            <p:ph type="body" idx="1"/>
          </p:nvPr>
        </p:nvSpPr>
        <p:spPr>
          <a:xfrm>
            <a:off x="381000" y="1219200"/>
            <a:ext cx="7848600" cy="4465638"/>
          </a:xfrm>
        </p:spPr>
        <p:txBody>
          <a:bodyPr/>
          <a:lstStyle/>
          <a:p>
            <a:pPr eaLnBrk="1" hangingPunct="1">
              <a:spcBef>
                <a:spcPct val="80000"/>
              </a:spcBef>
              <a:tabLst>
                <a:tab pos="457200" algn="l"/>
                <a:tab pos="742950" algn="l"/>
                <a:tab pos="2679700" algn="l"/>
              </a:tabLst>
            </a:pPr>
            <a:r>
              <a:rPr lang="en-GB" smtClean="0">
                <a:solidFill>
                  <a:srgbClr val="FF0000"/>
                </a:solidFill>
              </a:rPr>
              <a:t>Working Backwards - A theme that guides our thinking  </a:t>
            </a:r>
          </a:p>
          <a:p>
            <a:pPr marL="685800" lvl="2" indent="-228600" eaLnBrk="1" hangingPunct="1">
              <a:spcBef>
                <a:spcPct val="50000"/>
              </a:spcBef>
              <a:tabLst>
                <a:tab pos="457200" algn="l"/>
                <a:tab pos="742950" algn="l"/>
                <a:tab pos="2679700" algn="l"/>
              </a:tabLst>
            </a:pPr>
            <a:r>
              <a:rPr lang="en-GB" sz="1800" smtClean="0">
                <a:solidFill>
                  <a:srgbClr val="FF0000"/>
                </a:solidFill>
              </a:rPr>
              <a:t>We know what we want to do, now how we do it ?</a:t>
            </a:r>
          </a:p>
          <a:p>
            <a:pPr eaLnBrk="1" hangingPunct="1">
              <a:spcBef>
                <a:spcPct val="80000"/>
              </a:spcBef>
              <a:tabLst>
                <a:tab pos="457200" algn="l"/>
                <a:tab pos="742950" algn="l"/>
                <a:tab pos="2679700" algn="l"/>
              </a:tabLst>
            </a:pPr>
            <a:r>
              <a:rPr lang="en-GB" smtClean="0"/>
              <a:t>  Oracle Solution</a:t>
            </a:r>
          </a:p>
          <a:p>
            <a:pPr marL="685800" lvl="2" indent="-228600" eaLnBrk="1" hangingPunct="1">
              <a:spcBef>
                <a:spcPct val="50000"/>
              </a:spcBef>
              <a:tabLst>
                <a:tab pos="457200" algn="l"/>
                <a:tab pos="742950" algn="l"/>
                <a:tab pos="2679700" algn="l"/>
              </a:tabLst>
            </a:pPr>
            <a:r>
              <a:rPr lang="en-GB" sz="1800" smtClean="0"/>
              <a:t>ASCP Capabilities and Features</a:t>
            </a:r>
          </a:p>
          <a:p>
            <a:pPr marL="685800" lvl="2" indent="-228600" eaLnBrk="1" hangingPunct="1">
              <a:spcBef>
                <a:spcPct val="50000"/>
              </a:spcBef>
              <a:tabLst>
                <a:tab pos="457200" algn="l"/>
                <a:tab pos="742950" algn="l"/>
                <a:tab pos="2679700" algn="l"/>
              </a:tabLst>
            </a:pPr>
            <a:r>
              <a:rPr lang="en-GB" sz="1800" smtClean="0"/>
              <a:t>EBS foundation set up and review</a:t>
            </a:r>
          </a:p>
          <a:p>
            <a:pPr eaLnBrk="1" hangingPunct="1">
              <a:spcBef>
                <a:spcPct val="80000"/>
              </a:spcBef>
              <a:tabLst>
                <a:tab pos="457200" algn="l"/>
                <a:tab pos="742950" algn="l"/>
                <a:tab pos="2679700" algn="l"/>
              </a:tabLst>
            </a:pPr>
            <a:r>
              <a:rPr lang="en-GB" smtClean="0"/>
              <a:t>  Why are we doing this ?</a:t>
            </a:r>
          </a:p>
          <a:p>
            <a:pPr eaLnBrk="1" hangingPunct="1">
              <a:spcBef>
                <a:spcPct val="80000"/>
              </a:spcBef>
              <a:tabLst>
                <a:tab pos="457200" algn="l"/>
                <a:tab pos="742950" algn="l"/>
                <a:tab pos="2679700" algn="l"/>
              </a:tabLst>
            </a:pPr>
            <a:r>
              <a:rPr lang="en-GB" smtClean="0"/>
              <a:t>  What tells us whether we are on track ? </a:t>
            </a:r>
          </a:p>
          <a:p>
            <a:pPr eaLnBrk="1" hangingPunct="1">
              <a:spcBef>
                <a:spcPct val="80000"/>
              </a:spcBef>
              <a:tabLst>
                <a:tab pos="457200" algn="l"/>
                <a:tab pos="742950" algn="l"/>
                <a:tab pos="2679700" algn="l"/>
              </a:tabLst>
            </a:pPr>
            <a:r>
              <a:rPr lang="en-GB" smtClean="0"/>
              <a:t>  Wrap Up/ Q&amp;A</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ssd53F7.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ssd753B.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ssd8D95.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ssdA505.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ssdBA3D.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ssd48A1.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ssdA61B.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ssdB57F.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ssdE583.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ssd2074.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nSpc>
                <a:spcPct val="85000"/>
              </a:lnSpc>
              <a:tabLst>
                <a:tab pos="457200" algn="l"/>
                <a:tab pos="742950" algn="l"/>
              </a:tabLst>
            </a:pPr>
            <a:r>
              <a:rPr lang="en-US" smtClean="0"/>
              <a:t>Agenda</a:t>
            </a:r>
            <a:endParaRPr lang="en-US" smtClean="0">
              <a:solidFill>
                <a:srgbClr val="66CCFF"/>
              </a:solidFill>
            </a:endParaRPr>
          </a:p>
        </p:txBody>
      </p:sp>
      <p:sp>
        <p:nvSpPr>
          <p:cNvPr id="9219" name="Rectangle 3"/>
          <p:cNvSpPr>
            <a:spLocks noGrp="1" noChangeArrowheads="1"/>
          </p:cNvSpPr>
          <p:nvPr>
            <p:ph type="body" idx="1"/>
          </p:nvPr>
        </p:nvSpPr>
        <p:spPr>
          <a:xfrm>
            <a:off x="381000" y="1219200"/>
            <a:ext cx="7848600" cy="4465638"/>
          </a:xfrm>
        </p:spPr>
        <p:txBody>
          <a:bodyPr/>
          <a:lstStyle/>
          <a:p>
            <a:pPr eaLnBrk="1" hangingPunct="1">
              <a:spcBef>
                <a:spcPct val="80000"/>
              </a:spcBef>
              <a:tabLst>
                <a:tab pos="457200" algn="l"/>
                <a:tab pos="742950" algn="l"/>
              </a:tabLst>
            </a:pPr>
            <a:r>
              <a:rPr lang="en-GB" smtClean="0"/>
              <a:t>Working Backwards - A theme that guides our thinking  </a:t>
            </a:r>
          </a:p>
          <a:p>
            <a:pPr marL="685800" lvl="2" indent="-228600" eaLnBrk="1" hangingPunct="1">
              <a:spcBef>
                <a:spcPct val="50000"/>
              </a:spcBef>
              <a:tabLst>
                <a:tab pos="457200" algn="l"/>
                <a:tab pos="742950" algn="l"/>
              </a:tabLst>
            </a:pPr>
            <a:r>
              <a:rPr lang="en-GB" sz="1800" smtClean="0"/>
              <a:t>We know what we want to do, now how we do it ?</a:t>
            </a:r>
          </a:p>
          <a:p>
            <a:pPr eaLnBrk="1" hangingPunct="1">
              <a:spcBef>
                <a:spcPct val="80000"/>
              </a:spcBef>
              <a:tabLst>
                <a:tab pos="457200" algn="l"/>
                <a:tab pos="742950" algn="l"/>
              </a:tabLst>
            </a:pPr>
            <a:r>
              <a:rPr lang="en-GB" smtClean="0"/>
              <a:t>  </a:t>
            </a:r>
            <a:r>
              <a:rPr lang="en-GB" smtClean="0">
                <a:solidFill>
                  <a:srgbClr val="FF0000"/>
                </a:solidFill>
              </a:rPr>
              <a:t>Oracle Solution</a:t>
            </a:r>
          </a:p>
          <a:p>
            <a:pPr marL="685800" lvl="2" indent="-228600" eaLnBrk="1" hangingPunct="1">
              <a:spcBef>
                <a:spcPct val="50000"/>
              </a:spcBef>
              <a:tabLst>
                <a:tab pos="457200" algn="l"/>
                <a:tab pos="742950" algn="l"/>
              </a:tabLst>
            </a:pPr>
            <a:r>
              <a:rPr lang="en-GB" sz="1800" smtClean="0">
                <a:solidFill>
                  <a:srgbClr val="FF0000"/>
                </a:solidFill>
              </a:rPr>
              <a:t>ASCP Capabilities and Features</a:t>
            </a:r>
          </a:p>
          <a:p>
            <a:pPr marL="685800" lvl="2" indent="-228600" eaLnBrk="1" hangingPunct="1">
              <a:spcBef>
                <a:spcPct val="50000"/>
              </a:spcBef>
              <a:tabLst>
                <a:tab pos="457200" algn="l"/>
                <a:tab pos="742950" algn="l"/>
              </a:tabLst>
            </a:pPr>
            <a:r>
              <a:rPr lang="en-GB" sz="1800" smtClean="0">
                <a:solidFill>
                  <a:srgbClr val="FF0000"/>
                </a:solidFill>
              </a:rPr>
              <a:t>EBS foundation set up and review</a:t>
            </a:r>
          </a:p>
          <a:p>
            <a:pPr eaLnBrk="1" hangingPunct="1">
              <a:spcBef>
                <a:spcPct val="80000"/>
              </a:spcBef>
              <a:tabLst>
                <a:tab pos="457200" algn="l"/>
                <a:tab pos="742950" algn="l"/>
              </a:tabLst>
            </a:pPr>
            <a:r>
              <a:rPr lang="en-GB" smtClean="0"/>
              <a:t>  Why are we doing this ?</a:t>
            </a:r>
          </a:p>
          <a:p>
            <a:pPr eaLnBrk="1" hangingPunct="1">
              <a:spcBef>
                <a:spcPct val="80000"/>
              </a:spcBef>
              <a:tabLst>
                <a:tab pos="457200" algn="l"/>
                <a:tab pos="742950" algn="l"/>
              </a:tabLst>
            </a:pPr>
            <a:r>
              <a:rPr lang="en-GB" smtClean="0"/>
              <a:t>  What tells us whether we are on track ? </a:t>
            </a:r>
          </a:p>
          <a:p>
            <a:pPr eaLnBrk="1" hangingPunct="1">
              <a:spcBef>
                <a:spcPct val="80000"/>
              </a:spcBef>
              <a:tabLst>
                <a:tab pos="457200" algn="l"/>
                <a:tab pos="742950" algn="l"/>
              </a:tabLst>
            </a:pPr>
            <a:r>
              <a:rPr lang="en-GB" smtClean="0"/>
              <a:t>  Wrap Up/ Q&amp;A</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ssd1E8B.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sdFE3E.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sd4D3F.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descr="ssdE480.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ssd8BC3.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ssd563A.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ssd80B5.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ssd2FB8.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ssd69E2.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tabLst>
                <a:tab pos="457200" algn="l"/>
                <a:tab pos="742950" algn="l"/>
              </a:tabLst>
            </a:pPr>
            <a:r>
              <a:rPr lang="en-US" smtClean="0"/>
              <a:t>Agenda</a:t>
            </a:r>
            <a:endParaRPr lang="en-US" smtClean="0">
              <a:solidFill>
                <a:srgbClr val="66CCFF"/>
              </a:solidFill>
            </a:endParaRPr>
          </a:p>
        </p:txBody>
      </p:sp>
      <p:sp>
        <p:nvSpPr>
          <p:cNvPr id="55299" name="Rectangle 3"/>
          <p:cNvSpPr>
            <a:spLocks noGrp="1" noChangeArrowheads="1"/>
          </p:cNvSpPr>
          <p:nvPr>
            <p:ph type="body" idx="1"/>
          </p:nvPr>
        </p:nvSpPr>
        <p:spPr>
          <a:xfrm>
            <a:off x="381000" y="1219200"/>
            <a:ext cx="7848600" cy="4465638"/>
          </a:xfrm>
        </p:spPr>
        <p:txBody>
          <a:bodyPr/>
          <a:lstStyle/>
          <a:p>
            <a:pPr eaLnBrk="1" hangingPunct="1">
              <a:spcBef>
                <a:spcPct val="80000"/>
              </a:spcBef>
              <a:tabLst>
                <a:tab pos="457200" algn="l"/>
                <a:tab pos="742950" algn="l"/>
              </a:tabLst>
            </a:pPr>
            <a:r>
              <a:rPr lang="en-GB" smtClean="0"/>
              <a:t>Working Backwards - A theme that guides our thinking  </a:t>
            </a:r>
          </a:p>
          <a:p>
            <a:pPr marL="685800" lvl="2" indent="-228600" eaLnBrk="1" hangingPunct="1">
              <a:spcBef>
                <a:spcPct val="50000"/>
              </a:spcBef>
              <a:tabLst>
                <a:tab pos="457200" algn="l"/>
                <a:tab pos="742950" algn="l"/>
              </a:tabLst>
            </a:pPr>
            <a:r>
              <a:rPr lang="en-GB" sz="1800" smtClean="0"/>
              <a:t>We know what we want to do, now how we do it ?</a:t>
            </a:r>
          </a:p>
          <a:p>
            <a:pPr eaLnBrk="1" hangingPunct="1">
              <a:spcBef>
                <a:spcPct val="80000"/>
              </a:spcBef>
              <a:tabLst>
                <a:tab pos="457200" algn="l"/>
                <a:tab pos="742950" algn="l"/>
              </a:tabLst>
            </a:pPr>
            <a:r>
              <a:rPr lang="en-GB" smtClean="0"/>
              <a:t>  Oracle Solution</a:t>
            </a:r>
          </a:p>
          <a:p>
            <a:pPr marL="685800" lvl="2" indent="-228600" eaLnBrk="1" hangingPunct="1">
              <a:spcBef>
                <a:spcPct val="50000"/>
              </a:spcBef>
              <a:tabLst>
                <a:tab pos="457200" algn="l"/>
                <a:tab pos="742950" algn="l"/>
              </a:tabLst>
            </a:pPr>
            <a:r>
              <a:rPr lang="en-GB" sz="1800" smtClean="0"/>
              <a:t>ASCP Capabilities and Features</a:t>
            </a:r>
          </a:p>
          <a:p>
            <a:pPr marL="685800" lvl="2" indent="-228600" eaLnBrk="1" hangingPunct="1">
              <a:spcBef>
                <a:spcPct val="50000"/>
              </a:spcBef>
              <a:tabLst>
                <a:tab pos="457200" algn="l"/>
                <a:tab pos="742950" algn="l"/>
              </a:tabLst>
            </a:pPr>
            <a:r>
              <a:rPr lang="en-GB" sz="1800" smtClean="0"/>
              <a:t>EBS foundation set up and review</a:t>
            </a:r>
          </a:p>
          <a:p>
            <a:pPr eaLnBrk="1" hangingPunct="1">
              <a:spcBef>
                <a:spcPct val="80000"/>
              </a:spcBef>
              <a:tabLst>
                <a:tab pos="457200" algn="l"/>
                <a:tab pos="742950" algn="l"/>
              </a:tabLst>
            </a:pPr>
            <a:r>
              <a:rPr lang="en-GB" smtClean="0"/>
              <a:t>  </a:t>
            </a:r>
            <a:r>
              <a:rPr lang="en-GB" smtClean="0">
                <a:solidFill>
                  <a:srgbClr val="FF0000"/>
                </a:solidFill>
              </a:rPr>
              <a:t>Why are we doing this ?</a:t>
            </a:r>
          </a:p>
          <a:p>
            <a:pPr eaLnBrk="1" hangingPunct="1">
              <a:spcBef>
                <a:spcPct val="80000"/>
              </a:spcBef>
              <a:tabLst>
                <a:tab pos="457200" algn="l"/>
                <a:tab pos="742950" algn="l"/>
              </a:tabLst>
            </a:pPr>
            <a:r>
              <a:rPr lang="en-GB" smtClean="0"/>
              <a:t>  What tells us whether we are on track ? </a:t>
            </a:r>
          </a:p>
          <a:p>
            <a:pPr eaLnBrk="1" hangingPunct="1">
              <a:spcBef>
                <a:spcPct val="80000"/>
              </a:spcBef>
              <a:tabLst>
                <a:tab pos="457200" algn="l"/>
                <a:tab pos="742950" algn="l"/>
              </a:tabLst>
            </a:pPr>
            <a:r>
              <a:rPr lang="en-GB" smtClean="0"/>
              <a:t>  Wrap Up/ Q&amp;A</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ssdD9EC.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tabLst>
                <a:tab pos="457200" algn="l"/>
                <a:tab pos="742950" algn="l"/>
              </a:tabLst>
            </a:pPr>
            <a:r>
              <a:rPr lang="en-US" smtClean="0"/>
              <a:t>Why are we doing this ?</a:t>
            </a:r>
            <a:endParaRPr lang="en-US" smtClean="0">
              <a:solidFill>
                <a:srgbClr val="66CCFF"/>
              </a:solidFill>
            </a:endParaRPr>
          </a:p>
        </p:txBody>
      </p:sp>
      <p:sp>
        <p:nvSpPr>
          <p:cNvPr id="56323" name="Rectangle 3"/>
          <p:cNvSpPr>
            <a:spLocks noGrp="1" noChangeArrowheads="1"/>
          </p:cNvSpPr>
          <p:nvPr>
            <p:ph type="body" idx="1"/>
          </p:nvPr>
        </p:nvSpPr>
        <p:spPr>
          <a:xfrm>
            <a:off x="381000" y="914400"/>
            <a:ext cx="8153400" cy="4770438"/>
          </a:xfrm>
        </p:spPr>
        <p:txBody>
          <a:bodyPr/>
          <a:lstStyle/>
          <a:p>
            <a:pPr eaLnBrk="1" hangingPunct="1">
              <a:spcBef>
                <a:spcPct val="80000"/>
              </a:spcBef>
              <a:tabLst>
                <a:tab pos="457200" algn="l"/>
                <a:tab pos="742950" algn="l"/>
              </a:tabLst>
            </a:pPr>
            <a:r>
              <a:rPr lang="en-GB" smtClean="0"/>
              <a:t>To Get Better -  So what ? </a:t>
            </a:r>
          </a:p>
          <a:p>
            <a:pPr marL="685800" lvl="2" indent="-228600" eaLnBrk="1" hangingPunct="1">
              <a:spcBef>
                <a:spcPct val="50000"/>
              </a:spcBef>
              <a:tabLst>
                <a:tab pos="457200" algn="l"/>
                <a:tab pos="742950" algn="l"/>
              </a:tabLst>
            </a:pPr>
            <a:r>
              <a:rPr lang="en-GB" smtClean="0"/>
              <a:t>Supply Planning is a balancing act of three major objectives</a:t>
            </a:r>
          </a:p>
          <a:p>
            <a:pPr marL="1030288" lvl="3" indent="-228600" eaLnBrk="1" hangingPunct="1">
              <a:spcBef>
                <a:spcPct val="50000"/>
              </a:spcBef>
              <a:tabLst>
                <a:tab pos="457200" algn="l"/>
                <a:tab pos="742950" algn="l"/>
              </a:tabLst>
            </a:pPr>
            <a:r>
              <a:rPr lang="en-GB" smtClean="0"/>
              <a:t>Customer Service – On time performance</a:t>
            </a:r>
          </a:p>
          <a:p>
            <a:pPr marL="1030288" lvl="3" indent="-228600" eaLnBrk="1" hangingPunct="1">
              <a:spcBef>
                <a:spcPct val="50000"/>
              </a:spcBef>
              <a:tabLst>
                <a:tab pos="457200" algn="l"/>
                <a:tab pos="742950" algn="l"/>
              </a:tabLst>
            </a:pPr>
            <a:r>
              <a:rPr lang="en-GB" smtClean="0"/>
              <a:t>Inventory Turns</a:t>
            </a:r>
          </a:p>
          <a:p>
            <a:pPr marL="1030288" lvl="3" indent="-228600" eaLnBrk="1" hangingPunct="1">
              <a:spcBef>
                <a:spcPct val="50000"/>
              </a:spcBef>
              <a:tabLst>
                <a:tab pos="457200" algn="l"/>
                <a:tab pos="742950" algn="l"/>
              </a:tabLst>
            </a:pPr>
            <a:r>
              <a:rPr lang="en-GB" smtClean="0"/>
              <a:t>Operating Efficiencies</a:t>
            </a:r>
          </a:p>
          <a:p>
            <a:pPr marL="685800" lvl="2" indent="-228600" eaLnBrk="1" hangingPunct="1">
              <a:spcBef>
                <a:spcPct val="50000"/>
              </a:spcBef>
              <a:tabLst>
                <a:tab pos="457200" algn="l"/>
                <a:tab pos="742950" algn="l"/>
              </a:tabLst>
            </a:pPr>
            <a:r>
              <a:rPr lang="en-GB" smtClean="0"/>
              <a:t>Comprehending the Realities of </a:t>
            </a:r>
            <a:r>
              <a:rPr lang="en-GB" b="1" smtClean="0"/>
              <a:t>YOUR</a:t>
            </a:r>
            <a:r>
              <a:rPr lang="en-GB" smtClean="0"/>
              <a:t> value/supply chain.</a:t>
            </a:r>
          </a:p>
          <a:p>
            <a:pPr eaLnBrk="1" hangingPunct="1">
              <a:spcBef>
                <a:spcPct val="80000"/>
              </a:spcBef>
              <a:tabLst>
                <a:tab pos="457200" algn="l"/>
                <a:tab pos="742950" algn="l"/>
              </a:tabLst>
            </a:pPr>
            <a:r>
              <a:rPr lang="en-GB" smtClean="0"/>
              <a:t>  What is better – How do we </a:t>
            </a:r>
            <a:r>
              <a:rPr lang="en-GB" b="1" smtClean="0"/>
              <a:t>know</a:t>
            </a:r>
            <a:r>
              <a:rPr lang="en-GB" smtClean="0"/>
              <a:t> what is better for us ?</a:t>
            </a:r>
          </a:p>
          <a:p>
            <a:pPr marL="685800" lvl="2" indent="-228600" eaLnBrk="1" hangingPunct="1">
              <a:spcBef>
                <a:spcPct val="50000"/>
              </a:spcBef>
              <a:tabLst>
                <a:tab pos="457200" algn="l"/>
                <a:tab pos="742950" algn="l"/>
              </a:tabLst>
            </a:pPr>
            <a:r>
              <a:rPr lang="en-GB" smtClean="0"/>
              <a:t>A very relative set of measurements for every company</a:t>
            </a:r>
          </a:p>
          <a:p>
            <a:pPr marL="685800" lvl="2" indent="-228600" eaLnBrk="1" hangingPunct="1">
              <a:spcBef>
                <a:spcPct val="50000"/>
              </a:spcBef>
              <a:tabLst>
                <a:tab pos="457200" algn="l"/>
                <a:tab pos="742950" algn="l"/>
              </a:tabLst>
            </a:pPr>
            <a:r>
              <a:rPr lang="en-GB" smtClean="0"/>
              <a:t>Even including some uniquely defined metrics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Oval 1026"/>
          <p:cNvSpPr>
            <a:spLocks noChangeArrowheads="1"/>
          </p:cNvSpPr>
          <p:nvPr/>
        </p:nvSpPr>
        <p:spPr bwMode="blackWhite">
          <a:xfrm>
            <a:off x="914400" y="1620838"/>
            <a:ext cx="7313613" cy="3656012"/>
          </a:xfrm>
          <a:prstGeom prst="ellipse">
            <a:avLst/>
          </a:prstGeom>
          <a:solidFill>
            <a:srgbClr val="EAEAEA"/>
          </a:solidFill>
          <a:ln w="12700">
            <a:solidFill>
              <a:srgbClr val="FF0000"/>
            </a:solidFill>
            <a:round/>
            <a:headEnd/>
            <a:tailEnd/>
          </a:ln>
        </p:spPr>
        <p:txBody>
          <a:bodyPr/>
          <a:lstStyle/>
          <a:p>
            <a:pPr eaLnBrk="0" hangingPunct="0">
              <a:spcBef>
                <a:spcPct val="50000"/>
              </a:spcBef>
            </a:pPr>
            <a:endParaRPr lang="en-US" sz="2400" b="0">
              <a:latin typeface="Times New Roman" pitchFamily="18" charset="0"/>
            </a:endParaRPr>
          </a:p>
        </p:txBody>
      </p:sp>
      <p:sp>
        <p:nvSpPr>
          <p:cNvPr id="57347" name="Rectangle 1027"/>
          <p:cNvSpPr>
            <a:spLocks noChangeArrowheads="1"/>
          </p:cNvSpPr>
          <p:nvPr/>
        </p:nvSpPr>
        <p:spPr bwMode="auto">
          <a:xfrm>
            <a:off x="3490913" y="2136775"/>
            <a:ext cx="2162175" cy="2682875"/>
          </a:xfrm>
          <a:prstGeom prst="rect">
            <a:avLst/>
          </a:prstGeom>
          <a:noFill/>
          <a:ln w="9525">
            <a:noFill/>
            <a:miter lim="800000"/>
            <a:headEnd/>
            <a:tailEnd/>
          </a:ln>
        </p:spPr>
        <p:txBody>
          <a:bodyPr wrap="none" lIns="92075" tIns="46038" rIns="92075" bIns="46038">
            <a:spAutoFit/>
          </a:bodyPr>
          <a:lstStyle/>
          <a:p>
            <a:pPr algn="ctr" eaLnBrk="0" hangingPunct="0"/>
            <a:r>
              <a:rPr lang="en-US" sz="4000">
                <a:solidFill>
                  <a:srgbClr val="000000"/>
                </a:solidFill>
              </a:rPr>
              <a:t>How</a:t>
            </a:r>
            <a:endParaRPr lang="en-US" sz="5400">
              <a:solidFill>
                <a:srgbClr val="FF0000"/>
              </a:solidFill>
            </a:endParaRPr>
          </a:p>
          <a:p>
            <a:pPr algn="ctr" eaLnBrk="0" hangingPunct="0">
              <a:lnSpc>
                <a:spcPct val="325000"/>
              </a:lnSpc>
            </a:pPr>
            <a:r>
              <a:rPr lang="en-US" sz="4000">
                <a:solidFill>
                  <a:srgbClr val="000000"/>
                </a:solidFill>
              </a:rPr>
              <a:t>Delivers</a:t>
            </a:r>
          </a:p>
        </p:txBody>
      </p:sp>
      <p:pic>
        <p:nvPicPr>
          <p:cNvPr id="57348" name="Picture 1028" descr="oracle_clr_rgb.gif                                             00027F52Wopr                           BB06743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78038" y="2792413"/>
            <a:ext cx="4987925" cy="11334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smtClean="0">
                <a:latin typeface="Arial" pitchFamily="34" charset="0"/>
                <a:cs typeface="Arial" pitchFamily="34" charset="0"/>
              </a:rPr>
              <a:t>l </a:t>
            </a:r>
          </a:p>
        </p:txBody>
      </p:sp>
      <p:pic>
        <p:nvPicPr>
          <p:cNvPr id="1708035" name="Picture 3" descr="GRADIENTBOX"/>
          <p:cNvPicPr preferRelativeResize="0">
            <a:picLocks noChangeAspect="1" noChangeArrowheads="1"/>
          </p:cNvPicPr>
          <p:nvPr/>
        </p:nvPicPr>
        <p:blipFill>
          <a:blip r:embed="rId3" cstate="print"/>
          <a:srcRect/>
          <a:stretch>
            <a:fillRect/>
          </a:stretch>
        </p:blipFill>
        <p:spPr bwMode="auto">
          <a:xfrm>
            <a:off x="3427413" y="1571625"/>
            <a:ext cx="1697037" cy="925513"/>
          </a:xfrm>
          <a:prstGeom prst="rect">
            <a:avLst/>
          </a:prstGeom>
          <a:noFill/>
          <a:effectLst>
            <a:outerShdw dist="107763" dir="2700000" algn="ctr" rotWithShape="0">
              <a:srgbClr val="808080">
                <a:alpha val="50000"/>
              </a:srgbClr>
            </a:outerShdw>
          </a:effectLst>
        </p:spPr>
      </p:pic>
      <p:sp>
        <p:nvSpPr>
          <p:cNvPr id="1708036" name="Rectangle 4"/>
          <p:cNvSpPr>
            <a:spLocks noChangeArrowheads="1"/>
          </p:cNvSpPr>
          <p:nvPr/>
        </p:nvSpPr>
        <p:spPr bwMode="auto">
          <a:xfrm>
            <a:off x="3451225" y="1700213"/>
            <a:ext cx="1641475" cy="587375"/>
          </a:xfrm>
          <a:prstGeom prst="rect">
            <a:avLst/>
          </a:prstGeom>
          <a:noFill/>
          <a:ln w="12700" algn="ctr">
            <a:noFill/>
            <a:miter lim="800000"/>
            <a:headEnd/>
            <a:tailEnd/>
          </a:ln>
          <a:effectLst/>
        </p:spPr>
        <p:txBody>
          <a:bodyPr>
            <a:spAutoFit/>
          </a:bodyPr>
          <a:lstStyle/>
          <a:p>
            <a:pPr marL="119063" indent="-119063" algn="ctr">
              <a:lnSpc>
                <a:spcPct val="90000"/>
              </a:lnSpc>
              <a:spcBef>
                <a:spcPct val="50000"/>
              </a:spcBef>
              <a:buClr>
                <a:schemeClr val="accent1"/>
              </a:buClr>
              <a:defRPr/>
            </a:pPr>
            <a:r>
              <a:rPr lang="en-US" sz="1200">
                <a:effectLst>
                  <a:outerShdw blurRad="38100" dist="38100" dir="2700000" algn="tl">
                    <a:srgbClr val="C0C0C0"/>
                  </a:outerShdw>
                </a:effectLst>
                <a:latin typeface="Arial" charset="0"/>
                <a:cs typeface="+mn-cs"/>
              </a:rPr>
              <a:t>Changing      Supply Chain Business Model</a:t>
            </a:r>
          </a:p>
        </p:txBody>
      </p:sp>
      <p:pic>
        <p:nvPicPr>
          <p:cNvPr id="58373" name="Picture 5" descr="GRADIENTBOX"/>
          <p:cNvPicPr>
            <a:picLocks noChangeAspect="1" noChangeArrowheads="1"/>
          </p:cNvPicPr>
          <p:nvPr/>
        </p:nvPicPr>
        <p:blipFill>
          <a:blip r:embed="rId3" cstate="print"/>
          <a:srcRect/>
          <a:stretch>
            <a:fillRect/>
          </a:stretch>
        </p:blipFill>
        <p:spPr bwMode="auto">
          <a:xfrm>
            <a:off x="6543675" y="3094038"/>
            <a:ext cx="2082800" cy="2352675"/>
          </a:xfrm>
          <a:prstGeom prst="rect">
            <a:avLst/>
          </a:prstGeom>
          <a:noFill/>
          <a:ln w="9525">
            <a:noFill/>
            <a:miter lim="800000"/>
            <a:headEnd/>
            <a:tailEnd/>
          </a:ln>
        </p:spPr>
      </p:pic>
      <p:sp>
        <p:nvSpPr>
          <p:cNvPr id="58374" name="Line 7"/>
          <p:cNvSpPr>
            <a:spLocks noChangeShapeType="1"/>
          </p:cNvSpPr>
          <p:nvPr/>
        </p:nvSpPr>
        <p:spPr bwMode="gray">
          <a:xfrm flipV="1">
            <a:off x="6764338" y="2146300"/>
            <a:ext cx="315912" cy="61913"/>
          </a:xfrm>
          <a:prstGeom prst="line">
            <a:avLst/>
          </a:prstGeom>
          <a:noFill/>
          <a:ln w="9525">
            <a:noFill/>
            <a:round/>
            <a:headEnd/>
            <a:tailEnd/>
          </a:ln>
        </p:spPr>
        <p:txBody>
          <a:bodyPr lIns="91435" tIns="45718" rIns="91435" bIns="45718" anchor="ctr"/>
          <a:lstStyle/>
          <a:p>
            <a:endParaRPr lang="en-US"/>
          </a:p>
        </p:txBody>
      </p:sp>
      <p:sp>
        <p:nvSpPr>
          <p:cNvPr id="58375" name="Line 8"/>
          <p:cNvSpPr>
            <a:spLocks noChangeShapeType="1"/>
          </p:cNvSpPr>
          <p:nvPr/>
        </p:nvSpPr>
        <p:spPr bwMode="gray">
          <a:xfrm flipV="1">
            <a:off x="2016125" y="4475163"/>
            <a:ext cx="315913" cy="61912"/>
          </a:xfrm>
          <a:prstGeom prst="line">
            <a:avLst/>
          </a:prstGeom>
          <a:noFill/>
          <a:ln w="9525">
            <a:noFill/>
            <a:round/>
            <a:headEnd/>
            <a:tailEnd/>
          </a:ln>
        </p:spPr>
        <p:txBody>
          <a:bodyPr lIns="91435" tIns="45718" rIns="91435" bIns="45718" anchor="ctr"/>
          <a:lstStyle/>
          <a:p>
            <a:endParaRPr lang="en-US"/>
          </a:p>
        </p:txBody>
      </p:sp>
      <p:sp>
        <p:nvSpPr>
          <p:cNvPr id="58376" name="Line 9"/>
          <p:cNvSpPr>
            <a:spLocks noChangeShapeType="1"/>
          </p:cNvSpPr>
          <p:nvPr/>
        </p:nvSpPr>
        <p:spPr bwMode="gray">
          <a:xfrm flipV="1">
            <a:off x="6764338" y="4551363"/>
            <a:ext cx="315912" cy="33337"/>
          </a:xfrm>
          <a:prstGeom prst="line">
            <a:avLst/>
          </a:prstGeom>
          <a:noFill/>
          <a:ln w="9525">
            <a:noFill/>
            <a:round/>
            <a:headEnd/>
            <a:tailEnd/>
          </a:ln>
        </p:spPr>
        <p:txBody>
          <a:bodyPr lIns="91435" tIns="45718" rIns="91435" bIns="45718" anchor="ctr"/>
          <a:lstStyle/>
          <a:p>
            <a:endParaRPr lang="en-US"/>
          </a:p>
        </p:txBody>
      </p:sp>
      <p:sp>
        <p:nvSpPr>
          <p:cNvPr id="58377" name="Text Box 22"/>
          <p:cNvSpPr txBox="1">
            <a:spLocks noChangeArrowheads="1"/>
          </p:cNvSpPr>
          <p:nvPr/>
        </p:nvSpPr>
        <p:spPr bwMode="auto">
          <a:xfrm rot="-5400000">
            <a:off x="1098550" y="3463926"/>
            <a:ext cx="733425" cy="1543050"/>
          </a:xfrm>
          <a:prstGeom prst="rect">
            <a:avLst/>
          </a:prstGeom>
          <a:noFill/>
          <a:ln w="38100">
            <a:noFill/>
            <a:miter lim="800000"/>
            <a:headEnd/>
            <a:tailEnd/>
          </a:ln>
        </p:spPr>
        <p:txBody>
          <a:bodyPr vert="eaVert" wrap="none" lIns="92075" tIns="92075" rIns="92075" bIns="92075" anchorCtr="1">
            <a:spAutoFit/>
          </a:bodyPr>
          <a:lstStyle/>
          <a:p>
            <a:pPr algn="ctr" eaLnBrk="0" hangingPunct="0">
              <a:lnSpc>
                <a:spcPct val="90000"/>
              </a:lnSpc>
              <a:spcBef>
                <a:spcPct val="50000"/>
              </a:spcBef>
              <a:buClr>
                <a:schemeClr val="accent1"/>
              </a:buClr>
            </a:pPr>
            <a:r>
              <a:rPr lang="en-US" sz="1800"/>
              <a:t>Drivers </a:t>
            </a:r>
          </a:p>
          <a:p>
            <a:pPr algn="ctr" eaLnBrk="0" hangingPunct="0">
              <a:lnSpc>
                <a:spcPct val="90000"/>
              </a:lnSpc>
              <a:spcBef>
                <a:spcPct val="50000"/>
              </a:spcBef>
              <a:buClr>
                <a:schemeClr val="accent1"/>
              </a:buClr>
            </a:pPr>
            <a:r>
              <a:rPr lang="en-US" sz="1800"/>
              <a:t>For Success</a:t>
            </a:r>
          </a:p>
        </p:txBody>
      </p:sp>
      <p:sp>
        <p:nvSpPr>
          <p:cNvPr id="58378" name="AutoShape 24"/>
          <p:cNvSpPr>
            <a:spLocks noChangeArrowheads="1"/>
          </p:cNvSpPr>
          <p:nvPr/>
        </p:nvSpPr>
        <p:spPr bwMode="auto">
          <a:xfrm rot="10800000">
            <a:off x="6119813" y="4289425"/>
            <a:ext cx="430212" cy="317500"/>
          </a:xfrm>
          <a:prstGeom prst="rightArrow">
            <a:avLst>
              <a:gd name="adj1" fmla="val 38000"/>
              <a:gd name="adj2" fmla="val 68816"/>
            </a:avLst>
          </a:prstGeom>
          <a:solidFill>
            <a:schemeClr val="accent1"/>
          </a:solidFill>
          <a:ln w="38100">
            <a:noFill/>
            <a:miter lim="800000"/>
            <a:headEnd/>
            <a:tailEnd/>
          </a:ln>
        </p:spPr>
        <p:txBody>
          <a:bodyPr rot="10800000" vert="eaVert" lIns="92075" tIns="92075" rIns="92075" bIns="92075" anchor="ctr">
            <a:spAutoFit/>
          </a:bodyPr>
          <a:lstStyle/>
          <a:p>
            <a:pPr algn="ctr" eaLnBrk="0" hangingPunct="0">
              <a:lnSpc>
                <a:spcPct val="90000"/>
              </a:lnSpc>
              <a:spcBef>
                <a:spcPct val="50000"/>
              </a:spcBef>
              <a:buClr>
                <a:schemeClr val="accent1"/>
              </a:buClr>
            </a:pPr>
            <a:endParaRPr lang="en-US" sz="1300">
              <a:latin typeface="Futura Hv BT"/>
            </a:endParaRPr>
          </a:p>
        </p:txBody>
      </p:sp>
      <p:sp>
        <p:nvSpPr>
          <p:cNvPr id="58379" name="Text Box 27"/>
          <p:cNvSpPr txBox="1">
            <a:spLocks noChangeArrowheads="1"/>
          </p:cNvSpPr>
          <p:nvPr/>
        </p:nvSpPr>
        <p:spPr bwMode="auto">
          <a:xfrm rot="-5400000">
            <a:off x="4154488" y="715963"/>
            <a:ext cx="396875" cy="1368425"/>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400">
                <a:solidFill>
                  <a:srgbClr val="006699"/>
                </a:solidFill>
                <a:latin typeface="Arial Narrow" pitchFamily="34" charset="0"/>
              </a:rPr>
              <a:t>Uncertainty</a:t>
            </a:r>
          </a:p>
        </p:txBody>
      </p:sp>
      <p:sp>
        <p:nvSpPr>
          <p:cNvPr id="58380" name="Text Box 28"/>
          <p:cNvSpPr txBox="1">
            <a:spLocks noChangeArrowheads="1"/>
          </p:cNvSpPr>
          <p:nvPr/>
        </p:nvSpPr>
        <p:spPr bwMode="auto">
          <a:xfrm rot="-5400000">
            <a:off x="2563813" y="1200150"/>
            <a:ext cx="396875" cy="1298575"/>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400">
                <a:solidFill>
                  <a:srgbClr val="006699"/>
                </a:solidFill>
                <a:latin typeface="Arial Narrow" pitchFamily="34" charset="0"/>
              </a:rPr>
              <a:t>Virtualization</a:t>
            </a:r>
          </a:p>
        </p:txBody>
      </p:sp>
      <p:sp>
        <p:nvSpPr>
          <p:cNvPr id="58381" name="Text Box 29"/>
          <p:cNvSpPr txBox="1">
            <a:spLocks noChangeArrowheads="1"/>
          </p:cNvSpPr>
          <p:nvPr/>
        </p:nvSpPr>
        <p:spPr bwMode="auto">
          <a:xfrm rot="-5400000">
            <a:off x="4981575" y="2235201"/>
            <a:ext cx="396875" cy="914400"/>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400">
                <a:solidFill>
                  <a:srgbClr val="006699"/>
                </a:solidFill>
                <a:latin typeface="Arial Narrow" pitchFamily="34" charset="0"/>
              </a:rPr>
              <a:t>Chaos</a:t>
            </a:r>
          </a:p>
        </p:txBody>
      </p:sp>
      <p:sp>
        <p:nvSpPr>
          <p:cNvPr id="58382" name="Text Box 30"/>
          <p:cNvSpPr txBox="1">
            <a:spLocks noChangeArrowheads="1"/>
          </p:cNvSpPr>
          <p:nvPr/>
        </p:nvSpPr>
        <p:spPr bwMode="auto">
          <a:xfrm rot="-5400000">
            <a:off x="2687637" y="1776413"/>
            <a:ext cx="396875" cy="1187450"/>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400">
                <a:solidFill>
                  <a:srgbClr val="006699"/>
                </a:solidFill>
                <a:latin typeface="Arial Narrow" pitchFamily="34" charset="0"/>
              </a:rPr>
              <a:t>Globalization</a:t>
            </a:r>
          </a:p>
        </p:txBody>
      </p:sp>
      <p:sp>
        <p:nvSpPr>
          <p:cNvPr id="58383" name="Text Box 31"/>
          <p:cNvSpPr txBox="1">
            <a:spLocks noChangeArrowheads="1"/>
          </p:cNvSpPr>
          <p:nvPr/>
        </p:nvSpPr>
        <p:spPr bwMode="auto">
          <a:xfrm rot="-5400000">
            <a:off x="3126581" y="934245"/>
            <a:ext cx="396875" cy="931862"/>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400">
                <a:solidFill>
                  <a:srgbClr val="006699"/>
                </a:solidFill>
                <a:latin typeface="Arial Narrow" pitchFamily="34" charset="0"/>
              </a:rPr>
              <a:t>Volatility</a:t>
            </a:r>
          </a:p>
        </p:txBody>
      </p:sp>
      <p:sp>
        <p:nvSpPr>
          <p:cNvPr id="58384" name="Text Box 33"/>
          <p:cNvSpPr txBox="1">
            <a:spLocks noChangeArrowheads="1"/>
          </p:cNvSpPr>
          <p:nvPr/>
        </p:nvSpPr>
        <p:spPr bwMode="auto">
          <a:xfrm rot="-5400000">
            <a:off x="5566569" y="1080294"/>
            <a:ext cx="396875" cy="1538287"/>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400">
                <a:solidFill>
                  <a:srgbClr val="006699"/>
                </a:solidFill>
                <a:latin typeface="Arial Narrow" pitchFamily="34" charset="0"/>
              </a:rPr>
              <a:t>Consolidation</a:t>
            </a:r>
          </a:p>
        </p:txBody>
      </p:sp>
      <p:sp>
        <p:nvSpPr>
          <p:cNvPr id="58385" name="Text Box 34"/>
          <p:cNvSpPr txBox="1">
            <a:spLocks noChangeArrowheads="1"/>
          </p:cNvSpPr>
          <p:nvPr/>
        </p:nvSpPr>
        <p:spPr bwMode="auto">
          <a:xfrm rot="-5400000">
            <a:off x="5063331" y="943770"/>
            <a:ext cx="396875" cy="912812"/>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400">
                <a:solidFill>
                  <a:srgbClr val="006699"/>
                </a:solidFill>
                <a:latin typeface="Arial Narrow" pitchFamily="34" charset="0"/>
              </a:rPr>
              <a:t>Risk</a:t>
            </a:r>
          </a:p>
        </p:txBody>
      </p:sp>
      <p:sp>
        <p:nvSpPr>
          <p:cNvPr id="58386" name="Text Box 35"/>
          <p:cNvSpPr txBox="1">
            <a:spLocks noChangeArrowheads="1"/>
          </p:cNvSpPr>
          <p:nvPr/>
        </p:nvSpPr>
        <p:spPr bwMode="auto">
          <a:xfrm rot="-5400000">
            <a:off x="5505450" y="1709738"/>
            <a:ext cx="396875" cy="1209675"/>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400">
                <a:solidFill>
                  <a:srgbClr val="006699"/>
                </a:solidFill>
                <a:latin typeface="Arial Narrow" pitchFamily="34" charset="0"/>
              </a:rPr>
              <a:t>Compliance</a:t>
            </a:r>
          </a:p>
        </p:txBody>
      </p:sp>
      <p:sp>
        <p:nvSpPr>
          <p:cNvPr id="58387" name="AutoShape 37"/>
          <p:cNvSpPr>
            <a:spLocks/>
          </p:cNvSpPr>
          <p:nvPr/>
        </p:nvSpPr>
        <p:spPr bwMode="auto">
          <a:xfrm flipH="1">
            <a:off x="2000250" y="3076575"/>
            <a:ext cx="784225" cy="2306638"/>
          </a:xfrm>
          <a:prstGeom prst="rightBrace">
            <a:avLst>
              <a:gd name="adj1" fmla="val 24511"/>
              <a:gd name="adj2" fmla="val 50000"/>
            </a:avLst>
          </a:prstGeom>
          <a:noFill/>
          <a:ln w="38100">
            <a:solidFill>
              <a:schemeClr val="bg2"/>
            </a:solidFill>
            <a:round/>
            <a:headEnd/>
            <a:tailEnd/>
          </a:ln>
        </p:spPr>
        <p:txBody>
          <a:bodyPr vert="eaVert" lIns="92075" tIns="92075" rIns="92075" bIns="92075" anchor="ctr">
            <a:spAutoFit/>
          </a:bodyPr>
          <a:lstStyle/>
          <a:p>
            <a:pPr algn="ctr" eaLnBrk="0" hangingPunct="0">
              <a:lnSpc>
                <a:spcPct val="90000"/>
              </a:lnSpc>
              <a:spcBef>
                <a:spcPct val="50000"/>
              </a:spcBef>
              <a:buClr>
                <a:schemeClr val="accent1"/>
              </a:buClr>
            </a:pPr>
            <a:endParaRPr lang="en-US" sz="1300">
              <a:latin typeface="Futura Hv BT"/>
            </a:endParaRPr>
          </a:p>
        </p:txBody>
      </p:sp>
      <p:sp>
        <p:nvSpPr>
          <p:cNvPr id="58388" name="AutoShape 25"/>
          <p:cNvSpPr>
            <a:spLocks noChangeArrowheads="1"/>
          </p:cNvSpPr>
          <p:nvPr/>
        </p:nvSpPr>
        <p:spPr bwMode="auto">
          <a:xfrm rot="5400000">
            <a:off x="4046538" y="2466975"/>
            <a:ext cx="504825" cy="606425"/>
          </a:xfrm>
          <a:prstGeom prst="rightArrow">
            <a:avLst>
              <a:gd name="adj1" fmla="val 47000"/>
              <a:gd name="adj2" fmla="val 49866"/>
            </a:avLst>
          </a:prstGeom>
          <a:solidFill>
            <a:schemeClr val="accent1"/>
          </a:solidFill>
          <a:ln w="38100" algn="ctr">
            <a:noFill/>
            <a:miter lim="800000"/>
            <a:headEnd/>
            <a:tailEnd/>
          </a:ln>
        </p:spPr>
        <p:txBody>
          <a:bodyPr lIns="92075" tIns="92075" rIns="92075" bIns="92075" anchor="ctr">
            <a:spAutoFit/>
          </a:bodyPr>
          <a:lstStyle/>
          <a:p>
            <a:pPr algn="ctr" eaLnBrk="0" hangingPunct="0">
              <a:lnSpc>
                <a:spcPct val="90000"/>
              </a:lnSpc>
              <a:spcBef>
                <a:spcPct val="50000"/>
              </a:spcBef>
              <a:buClr>
                <a:schemeClr val="accent1"/>
              </a:buClr>
            </a:pPr>
            <a:endParaRPr lang="en-US" sz="1300">
              <a:latin typeface="Futura Hv BT"/>
            </a:endParaRPr>
          </a:p>
        </p:txBody>
      </p:sp>
      <p:grpSp>
        <p:nvGrpSpPr>
          <p:cNvPr id="58389" name="Group 21"/>
          <p:cNvGrpSpPr>
            <a:grpSpLocks/>
          </p:cNvGrpSpPr>
          <p:nvPr/>
        </p:nvGrpSpPr>
        <p:grpSpPr bwMode="auto">
          <a:xfrm>
            <a:off x="2865438" y="2930525"/>
            <a:ext cx="3149600" cy="2628900"/>
            <a:chOff x="1574" y="1979"/>
            <a:chExt cx="2377" cy="1887"/>
          </a:xfrm>
        </p:grpSpPr>
        <p:pic>
          <p:nvPicPr>
            <p:cNvPr id="58396" name="Picture 6" descr="GRADIENTBOX"/>
            <p:cNvPicPr>
              <a:picLocks noChangeAspect="1" noChangeArrowheads="1"/>
            </p:cNvPicPr>
            <p:nvPr/>
          </p:nvPicPr>
          <p:blipFill>
            <a:blip r:embed="rId3" cstate="print"/>
            <a:srcRect/>
            <a:stretch>
              <a:fillRect/>
            </a:stretch>
          </p:blipFill>
          <p:spPr bwMode="auto">
            <a:xfrm>
              <a:off x="1574" y="1979"/>
              <a:ext cx="2377" cy="1887"/>
            </a:xfrm>
            <a:prstGeom prst="rect">
              <a:avLst/>
            </a:prstGeom>
            <a:noFill/>
            <a:ln w="9525">
              <a:noFill/>
              <a:miter lim="800000"/>
              <a:headEnd/>
              <a:tailEnd/>
            </a:ln>
          </p:spPr>
        </p:pic>
        <p:grpSp>
          <p:nvGrpSpPr>
            <p:cNvPr id="58397" name="Group 14"/>
            <p:cNvGrpSpPr>
              <a:grpSpLocks/>
            </p:cNvGrpSpPr>
            <p:nvPr/>
          </p:nvGrpSpPr>
          <p:grpSpPr bwMode="auto">
            <a:xfrm>
              <a:off x="1754" y="3182"/>
              <a:ext cx="2017" cy="340"/>
              <a:chOff x="2000" y="3315"/>
              <a:chExt cx="2017" cy="340"/>
            </a:xfrm>
          </p:grpSpPr>
          <p:pic>
            <p:nvPicPr>
              <p:cNvPr id="1708047" name="Picture 15" descr="GRADIENTBOX"/>
              <p:cNvPicPr>
                <a:picLocks noChangeAspect="1" noChangeArrowheads="1"/>
              </p:cNvPicPr>
              <p:nvPr/>
            </p:nvPicPr>
            <p:blipFill>
              <a:blip r:embed="rId3" cstate="print"/>
              <a:srcRect/>
              <a:stretch>
                <a:fillRect/>
              </a:stretch>
            </p:blipFill>
            <p:spPr bwMode="auto">
              <a:xfrm>
                <a:off x="2000" y="3315"/>
                <a:ext cx="2020" cy="340"/>
              </a:xfrm>
              <a:prstGeom prst="rect">
                <a:avLst/>
              </a:prstGeom>
              <a:noFill/>
              <a:effectLst>
                <a:outerShdw dist="107763" dir="2700000" algn="ctr" rotWithShape="0">
                  <a:srgbClr val="808080">
                    <a:alpha val="50000"/>
                  </a:srgbClr>
                </a:outerShdw>
              </a:effectLst>
            </p:spPr>
          </p:pic>
          <p:sp>
            <p:nvSpPr>
              <p:cNvPr id="1708048" name="Rectangle 16"/>
              <p:cNvSpPr>
                <a:spLocks noChangeArrowheads="1"/>
              </p:cNvSpPr>
              <p:nvPr/>
            </p:nvSpPr>
            <p:spPr bwMode="auto">
              <a:xfrm>
                <a:off x="2213" y="3393"/>
                <a:ext cx="1592" cy="204"/>
              </a:xfrm>
              <a:prstGeom prst="rect">
                <a:avLst/>
              </a:prstGeom>
              <a:noFill/>
              <a:ln w="12700" algn="ctr">
                <a:noFill/>
                <a:miter lim="800000"/>
                <a:headEnd/>
                <a:tailEnd/>
              </a:ln>
              <a:effectLst/>
            </p:spPr>
            <p:txBody>
              <a:bodyPr wrap="none">
                <a:spAutoFit/>
              </a:bodyPr>
              <a:lstStyle/>
              <a:p>
                <a:pPr marL="119063" indent="-119063" algn="ctr">
                  <a:lnSpc>
                    <a:spcPct val="90000"/>
                  </a:lnSpc>
                  <a:spcBef>
                    <a:spcPct val="50000"/>
                  </a:spcBef>
                  <a:buClr>
                    <a:schemeClr val="accent1"/>
                  </a:buClr>
                  <a:defRPr/>
                </a:pPr>
                <a:r>
                  <a:rPr lang="en-US" sz="1400">
                    <a:effectLst>
                      <a:outerShdw blurRad="38100" dist="38100" dir="2700000" algn="tl">
                        <a:srgbClr val="C0C0C0"/>
                      </a:outerShdw>
                    </a:effectLst>
                    <a:latin typeface="Arial" charset="0"/>
                    <a:cs typeface="+mn-cs"/>
                  </a:rPr>
                  <a:t>Continuous Innovation</a:t>
                </a:r>
              </a:p>
            </p:txBody>
          </p:sp>
        </p:grpSp>
        <p:grpSp>
          <p:nvGrpSpPr>
            <p:cNvPr id="58398" name="Group 19"/>
            <p:cNvGrpSpPr>
              <a:grpSpLocks/>
            </p:cNvGrpSpPr>
            <p:nvPr/>
          </p:nvGrpSpPr>
          <p:grpSpPr bwMode="auto">
            <a:xfrm>
              <a:off x="1754" y="2233"/>
              <a:ext cx="2017" cy="340"/>
              <a:chOff x="1926" y="2674"/>
              <a:chExt cx="2017" cy="634"/>
            </a:xfrm>
          </p:grpSpPr>
          <p:pic>
            <p:nvPicPr>
              <p:cNvPr id="1708052" name="Picture 20" descr="GRADIENTBOX"/>
              <p:cNvPicPr>
                <a:picLocks noChangeAspect="1" noChangeArrowheads="1"/>
              </p:cNvPicPr>
              <p:nvPr/>
            </p:nvPicPr>
            <p:blipFill>
              <a:blip r:embed="rId3" cstate="print"/>
              <a:srcRect/>
              <a:stretch>
                <a:fillRect/>
              </a:stretch>
            </p:blipFill>
            <p:spPr bwMode="auto">
              <a:xfrm>
                <a:off x="1926" y="2674"/>
                <a:ext cx="2020" cy="633"/>
              </a:xfrm>
              <a:prstGeom prst="rect">
                <a:avLst/>
              </a:prstGeom>
              <a:noFill/>
              <a:effectLst>
                <a:outerShdw dist="107763" dir="2700000" algn="ctr" rotWithShape="0">
                  <a:srgbClr val="808080">
                    <a:alpha val="50000"/>
                  </a:srgbClr>
                </a:outerShdw>
              </a:effectLst>
            </p:spPr>
          </p:pic>
          <p:sp>
            <p:nvSpPr>
              <p:cNvPr id="1708053" name="Rectangle 21"/>
              <p:cNvSpPr>
                <a:spLocks noChangeArrowheads="1"/>
              </p:cNvSpPr>
              <p:nvPr/>
            </p:nvSpPr>
            <p:spPr bwMode="auto">
              <a:xfrm>
                <a:off x="2007" y="2791"/>
                <a:ext cx="1875" cy="380"/>
              </a:xfrm>
              <a:prstGeom prst="rect">
                <a:avLst/>
              </a:prstGeom>
              <a:noFill/>
              <a:ln w="12700" algn="ctr">
                <a:noFill/>
                <a:miter lim="800000"/>
                <a:headEnd/>
                <a:tailEnd/>
              </a:ln>
              <a:effectLst/>
            </p:spPr>
            <p:txBody>
              <a:bodyPr>
                <a:spAutoFit/>
              </a:bodyPr>
              <a:lstStyle/>
              <a:p>
                <a:pPr marL="119063" indent="-119063" algn="ctr">
                  <a:lnSpc>
                    <a:spcPct val="90000"/>
                  </a:lnSpc>
                  <a:spcBef>
                    <a:spcPct val="50000"/>
                  </a:spcBef>
                  <a:buClr>
                    <a:schemeClr val="accent1"/>
                  </a:buClr>
                  <a:defRPr/>
                </a:pPr>
                <a:r>
                  <a:rPr lang="en-US" sz="1400">
                    <a:effectLst>
                      <a:outerShdw blurRad="38100" dist="38100" dir="2700000" algn="tl">
                        <a:srgbClr val="C0C0C0"/>
                      </a:outerShdw>
                    </a:effectLst>
                    <a:latin typeface="Arial" charset="0"/>
                    <a:cs typeface="+mn-cs"/>
                  </a:rPr>
                  <a:t>Operational Flexibility</a:t>
                </a:r>
              </a:p>
            </p:txBody>
          </p:sp>
        </p:grpSp>
        <p:grpSp>
          <p:nvGrpSpPr>
            <p:cNvPr id="58399" name="Group 29"/>
            <p:cNvGrpSpPr>
              <a:grpSpLocks/>
            </p:cNvGrpSpPr>
            <p:nvPr/>
          </p:nvGrpSpPr>
          <p:grpSpPr bwMode="auto">
            <a:xfrm>
              <a:off x="1754" y="2665"/>
              <a:ext cx="2018" cy="422"/>
              <a:chOff x="1754" y="2665"/>
              <a:chExt cx="2018" cy="422"/>
            </a:xfrm>
          </p:grpSpPr>
          <p:pic>
            <p:nvPicPr>
              <p:cNvPr id="1708049" name="Picture 17" descr="GRADIENTBOX"/>
              <p:cNvPicPr>
                <a:picLocks noChangeAspect="1" noChangeArrowheads="1"/>
              </p:cNvPicPr>
              <p:nvPr/>
            </p:nvPicPr>
            <p:blipFill>
              <a:blip r:embed="rId3" cstate="print"/>
              <a:srcRect/>
              <a:stretch>
                <a:fillRect/>
              </a:stretch>
            </p:blipFill>
            <p:spPr bwMode="auto">
              <a:xfrm>
                <a:off x="1754" y="2716"/>
                <a:ext cx="2020" cy="340"/>
              </a:xfrm>
              <a:prstGeom prst="rect">
                <a:avLst/>
              </a:prstGeom>
              <a:noFill/>
              <a:effectLst>
                <a:outerShdw dist="107763" dir="2700000" algn="ctr" rotWithShape="0">
                  <a:srgbClr val="808080">
                    <a:alpha val="50000"/>
                  </a:srgbClr>
                </a:outerShdw>
              </a:effectLst>
            </p:spPr>
          </p:pic>
          <p:sp>
            <p:nvSpPr>
              <p:cNvPr id="1708050" name="Rectangle 18"/>
              <p:cNvSpPr>
                <a:spLocks noChangeArrowheads="1"/>
              </p:cNvSpPr>
              <p:nvPr/>
            </p:nvSpPr>
            <p:spPr bwMode="auto">
              <a:xfrm>
                <a:off x="1814" y="2665"/>
                <a:ext cx="1877" cy="422"/>
              </a:xfrm>
              <a:prstGeom prst="rect">
                <a:avLst/>
              </a:prstGeom>
              <a:noFill/>
              <a:ln w="12700" algn="ctr">
                <a:noFill/>
                <a:miter lim="800000"/>
                <a:headEnd/>
                <a:tailEnd/>
              </a:ln>
              <a:effectLst/>
            </p:spPr>
            <p:txBody>
              <a:bodyPr>
                <a:spAutoFit/>
              </a:bodyPr>
              <a:lstStyle/>
              <a:p>
                <a:pPr marL="119063" indent="-119063" algn="ctr">
                  <a:lnSpc>
                    <a:spcPct val="90000"/>
                  </a:lnSpc>
                  <a:spcBef>
                    <a:spcPct val="50000"/>
                  </a:spcBef>
                  <a:buClr>
                    <a:schemeClr val="accent1"/>
                  </a:buClr>
                  <a:defRPr/>
                </a:pPr>
                <a:r>
                  <a:rPr lang="en-US" sz="1400" dirty="0">
                    <a:effectLst>
                      <a:outerShdw blurRad="38100" dist="38100" dir="2700000" algn="tl">
                        <a:srgbClr val="C0C0C0"/>
                      </a:outerShdw>
                    </a:effectLst>
                    <a:latin typeface="Arial" charset="0"/>
                    <a:cs typeface="+mn-cs"/>
                  </a:rPr>
                  <a:t>Risk Management and </a:t>
                </a:r>
              </a:p>
              <a:p>
                <a:pPr marL="119063" indent="-119063" algn="ctr">
                  <a:lnSpc>
                    <a:spcPct val="90000"/>
                  </a:lnSpc>
                  <a:spcBef>
                    <a:spcPct val="50000"/>
                  </a:spcBef>
                  <a:buClr>
                    <a:schemeClr val="accent1"/>
                  </a:buClr>
                  <a:defRPr/>
                </a:pPr>
                <a:r>
                  <a:rPr lang="en-US" sz="1400" dirty="0">
                    <a:effectLst>
                      <a:outerShdw blurRad="38100" dist="38100" dir="2700000" algn="tl">
                        <a:srgbClr val="C0C0C0"/>
                      </a:outerShdw>
                    </a:effectLst>
                    <a:latin typeface="Arial" charset="0"/>
                    <a:cs typeface="+mn-cs"/>
                  </a:rPr>
                  <a:t>Compliance</a:t>
                </a:r>
              </a:p>
            </p:txBody>
          </p:sp>
        </p:grpSp>
      </p:grpSp>
      <p:sp>
        <p:nvSpPr>
          <p:cNvPr id="58390" name="Rectangle 32"/>
          <p:cNvSpPr>
            <a:spLocks noChangeArrowheads="1"/>
          </p:cNvSpPr>
          <p:nvPr/>
        </p:nvSpPr>
        <p:spPr bwMode="auto">
          <a:xfrm>
            <a:off x="895350" y="739775"/>
            <a:ext cx="8248650" cy="366713"/>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New world: continuously adapting to changing supply chain business model</a:t>
            </a:r>
          </a:p>
        </p:txBody>
      </p:sp>
      <p:sp>
        <p:nvSpPr>
          <p:cNvPr id="58391" name="Rectangle 33"/>
          <p:cNvSpPr>
            <a:spLocks noGrp="1" noChangeArrowheads="1"/>
          </p:cNvSpPr>
          <p:nvPr>
            <p:ph type="title"/>
          </p:nvPr>
        </p:nvSpPr>
        <p:spPr>
          <a:xfrm>
            <a:off x="685800" y="0"/>
            <a:ext cx="8305800" cy="1143000"/>
          </a:xfrm>
        </p:spPr>
        <p:txBody>
          <a:bodyPr/>
          <a:lstStyle/>
          <a:p>
            <a:pPr eaLnBrk="1" hangingPunct="1"/>
            <a:r>
              <a:rPr lang="en-US" smtClean="0"/>
              <a:t>Today’s Supply Chain Executives’ Agenda</a:t>
            </a:r>
          </a:p>
        </p:txBody>
      </p:sp>
      <p:sp>
        <p:nvSpPr>
          <p:cNvPr id="58392" name="Rectangle 23"/>
          <p:cNvSpPr>
            <a:spLocks noChangeArrowheads="1"/>
          </p:cNvSpPr>
          <p:nvPr/>
        </p:nvSpPr>
        <p:spPr bwMode="auto">
          <a:xfrm rot="-5400000">
            <a:off x="6637337" y="3765551"/>
            <a:ext cx="1477963" cy="1268412"/>
          </a:xfrm>
          <a:prstGeom prst="rect">
            <a:avLst/>
          </a:prstGeom>
          <a:solidFill>
            <a:srgbClr val="EBEBEB"/>
          </a:solidFill>
          <a:ln w="38100">
            <a:noFill/>
            <a:miter lim="800000"/>
            <a:headEnd/>
            <a:tailEnd/>
          </a:ln>
        </p:spPr>
        <p:txBody>
          <a:bodyPr vert="eaVert" wrap="none" lIns="92075" tIns="92075" rIns="92075" bIns="92075" anchor="ctr">
            <a:spAutoFit/>
          </a:bodyPr>
          <a:lstStyle/>
          <a:p>
            <a:pPr algn="ctr" eaLnBrk="0" hangingPunct="0">
              <a:lnSpc>
                <a:spcPct val="60000"/>
              </a:lnSpc>
              <a:spcBef>
                <a:spcPct val="50000"/>
              </a:spcBef>
              <a:buClr>
                <a:schemeClr val="accent1"/>
              </a:buClr>
            </a:pPr>
            <a:r>
              <a:rPr lang="en-US" sz="1400"/>
              <a:t>Increased </a:t>
            </a:r>
          </a:p>
          <a:p>
            <a:pPr algn="ctr" eaLnBrk="0" hangingPunct="0">
              <a:lnSpc>
                <a:spcPct val="60000"/>
              </a:lnSpc>
              <a:spcBef>
                <a:spcPct val="50000"/>
              </a:spcBef>
              <a:buClr>
                <a:schemeClr val="accent1"/>
              </a:buClr>
            </a:pPr>
            <a:r>
              <a:rPr lang="en-US" sz="1400"/>
              <a:t>Shareholder </a:t>
            </a:r>
          </a:p>
          <a:p>
            <a:pPr algn="ctr" eaLnBrk="0" hangingPunct="0">
              <a:lnSpc>
                <a:spcPct val="60000"/>
              </a:lnSpc>
              <a:spcBef>
                <a:spcPct val="50000"/>
              </a:spcBef>
              <a:buClr>
                <a:schemeClr val="accent1"/>
              </a:buClr>
            </a:pPr>
            <a:r>
              <a:rPr lang="en-US" sz="1400"/>
              <a:t>Value </a:t>
            </a:r>
          </a:p>
          <a:p>
            <a:pPr algn="ctr" eaLnBrk="0" hangingPunct="0">
              <a:lnSpc>
                <a:spcPct val="60000"/>
              </a:lnSpc>
              <a:spcBef>
                <a:spcPct val="50000"/>
              </a:spcBef>
              <a:buClr>
                <a:schemeClr val="accent1"/>
              </a:buClr>
            </a:pPr>
            <a:r>
              <a:rPr lang="en-US" sz="1400"/>
              <a:t>and </a:t>
            </a:r>
          </a:p>
          <a:p>
            <a:pPr algn="ctr" eaLnBrk="0" hangingPunct="0">
              <a:lnSpc>
                <a:spcPct val="60000"/>
              </a:lnSpc>
              <a:spcBef>
                <a:spcPct val="50000"/>
              </a:spcBef>
              <a:buClr>
                <a:schemeClr val="accent1"/>
              </a:buClr>
            </a:pPr>
            <a:r>
              <a:rPr lang="en-US" sz="1400"/>
              <a:t>Sustainable </a:t>
            </a:r>
          </a:p>
          <a:p>
            <a:pPr algn="ctr" eaLnBrk="0" hangingPunct="0">
              <a:lnSpc>
                <a:spcPct val="60000"/>
              </a:lnSpc>
              <a:spcBef>
                <a:spcPct val="50000"/>
              </a:spcBef>
              <a:buClr>
                <a:schemeClr val="accent1"/>
              </a:buClr>
            </a:pPr>
            <a:r>
              <a:rPr lang="en-US" sz="1400"/>
              <a:t>Growth</a:t>
            </a:r>
          </a:p>
        </p:txBody>
      </p:sp>
      <p:sp>
        <p:nvSpPr>
          <p:cNvPr id="58393" name="Text Box 35"/>
          <p:cNvSpPr txBox="1">
            <a:spLocks noChangeArrowheads="1"/>
          </p:cNvSpPr>
          <p:nvPr/>
        </p:nvSpPr>
        <p:spPr bwMode="auto">
          <a:xfrm>
            <a:off x="6545263" y="3224213"/>
            <a:ext cx="1593850" cy="312737"/>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chemeClr val="accent1"/>
              </a:buClr>
            </a:pPr>
            <a:r>
              <a:rPr lang="en-US" sz="1600">
                <a:solidFill>
                  <a:srgbClr val="006699"/>
                </a:solidFill>
              </a:rPr>
              <a:t>CEO’s Agenda</a:t>
            </a:r>
          </a:p>
        </p:txBody>
      </p:sp>
      <p:pic>
        <p:nvPicPr>
          <p:cNvPr id="58394" name="Picture 36"/>
          <p:cNvPicPr preferRelativeResize="0">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956550" y="3660775"/>
            <a:ext cx="488950" cy="1403350"/>
          </a:xfrm>
          <a:prstGeom prst="rect">
            <a:avLst/>
          </a:prstGeom>
          <a:noFill/>
          <a:ln w="9525">
            <a:noFill/>
            <a:miter lim="800000"/>
            <a:headEnd/>
            <a:tailEnd/>
          </a:ln>
        </p:spPr>
      </p:pic>
      <p:sp>
        <p:nvSpPr>
          <p:cNvPr id="58395" name="Text Box 37"/>
          <p:cNvSpPr txBox="1">
            <a:spLocks noChangeArrowheads="1"/>
          </p:cNvSpPr>
          <p:nvPr/>
        </p:nvSpPr>
        <p:spPr bwMode="auto">
          <a:xfrm>
            <a:off x="355600" y="5535613"/>
            <a:ext cx="8602663" cy="609600"/>
          </a:xfrm>
          <a:prstGeom prst="rect">
            <a:avLst/>
          </a:prstGeom>
          <a:noFill/>
          <a:ln w="9525" algn="ctr">
            <a:noFill/>
            <a:miter lim="800000"/>
            <a:headEnd/>
            <a:tailEnd/>
          </a:ln>
        </p:spPr>
        <p:txBody>
          <a:bodyPr>
            <a:spAutoFit/>
          </a:bodyPr>
          <a:lstStyle/>
          <a:p>
            <a:pPr algn="ctr">
              <a:lnSpc>
                <a:spcPct val="90000"/>
              </a:lnSpc>
              <a:spcBef>
                <a:spcPct val="50000"/>
              </a:spcBef>
              <a:buClr>
                <a:schemeClr val="accent1"/>
              </a:buClr>
            </a:pPr>
            <a:r>
              <a:rPr lang="en-US" sz="1000" i="1">
                <a:solidFill>
                  <a:srgbClr val="000099"/>
                </a:solidFill>
              </a:rPr>
              <a:t>“What is required is a new type of decision support platform, one that integrates analytics and optimization. 15 years after the birth of Supply Chain Planning (SCP), we are now just starting to see analytics and optimization converge on a common platform”</a:t>
            </a:r>
            <a:r>
              <a:rPr lang="en-US" sz="1000">
                <a:solidFill>
                  <a:srgbClr val="000099"/>
                </a:solidFill>
              </a:rPr>
              <a:t>  </a:t>
            </a:r>
          </a:p>
          <a:p>
            <a:pPr algn="ctr">
              <a:lnSpc>
                <a:spcPct val="90000"/>
              </a:lnSpc>
              <a:spcBef>
                <a:spcPct val="50000"/>
              </a:spcBef>
              <a:buClr>
                <a:schemeClr val="accent1"/>
              </a:buClr>
            </a:pPr>
            <a:r>
              <a:rPr lang="en-US" sz="1000">
                <a:solidFill>
                  <a:srgbClr val="000099"/>
                </a:solidFill>
              </a:rPr>
              <a:t>				    AMR Research Report </a:t>
            </a:r>
            <a:r>
              <a:rPr lang="en-US" sz="1400" i="1">
                <a:solidFill>
                  <a:srgbClr val="000099"/>
                </a:solidFill>
              </a:rPr>
              <a:t>“</a:t>
            </a:r>
            <a:r>
              <a:rPr lang="en-US" sz="1000" i="1">
                <a:solidFill>
                  <a:srgbClr val="000099"/>
                </a:solidFill>
              </a:rPr>
              <a:t>How to measure your supply chain today</a:t>
            </a:r>
            <a:r>
              <a:rPr lang="en-US" sz="1400">
                <a:solidFill>
                  <a:srgbClr val="000099"/>
                </a:solidFill>
              </a:rPr>
              <a:t> “</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3"/>
          <p:cNvSpPr>
            <a:spLocks noGrp="1"/>
          </p:cNvSpPr>
          <p:nvPr>
            <p:ph type="ftr" sz="quarter" idx="10"/>
          </p:nvPr>
        </p:nvSpPr>
        <p:spPr>
          <a:noFill/>
        </p:spPr>
        <p:txBody>
          <a:bodyPr/>
          <a:lstStyle/>
          <a:p>
            <a:r>
              <a:rPr lang="en-US" smtClean="0">
                <a:latin typeface="Arial" pitchFamily="34" charset="0"/>
                <a:cs typeface="Arial" pitchFamily="34" charset="0"/>
              </a:rPr>
              <a:t>© 2008 Oracle Copyright, Proprietary &amp; Confidential </a:t>
            </a:r>
          </a:p>
        </p:txBody>
      </p:sp>
      <p:sp>
        <p:nvSpPr>
          <p:cNvPr id="1029" name="Rectangle 2"/>
          <p:cNvSpPr>
            <a:spLocks noChangeArrowheads="1"/>
          </p:cNvSpPr>
          <p:nvPr/>
        </p:nvSpPr>
        <p:spPr bwMode="auto">
          <a:xfrm>
            <a:off x="577850" y="1484313"/>
            <a:ext cx="8199438" cy="2938462"/>
          </a:xfrm>
          <a:prstGeom prst="rect">
            <a:avLst/>
          </a:prstGeom>
          <a:solidFill>
            <a:srgbClr val="EAEAEA"/>
          </a:solidFill>
          <a:ln w="3175" algn="ctr">
            <a:solidFill>
              <a:schemeClr val="folHlink"/>
            </a:solidFill>
            <a:miter lim="800000"/>
            <a:headEnd/>
            <a:tailEnd/>
          </a:ln>
        </p:spPr>
        <p:txBody>
          <a:bodyPr wrap="none" lIns="0" tIns="0" rIns="0" bIns="0" anchor="ctr"/>
          <a:lstStyle/>
          <a:p>
            <a:pPr algn="ctr">
              <a:lnSpc>
                <a:spcPct val="90000"/>
              </a:lnSpc>
              <a:spcBef>
                <a:spcPct val="50000"/>
              </a:spcBef>
              <a:buClr>
                <a:schemeClr val="accent1"/>
              </a:buClr>
            </a:pPr>
            <a:endParaRPr lang="en-US"/>
          </a:p>
        </p:txBody>
      </p:sp>
      <p:sp>
        <p:nvSpPr>
          <p:cNvPr id="1030" name="Rectangle 3"/>
          <p:cNvSpPr>
            <a:spLocks noChangeArrowheads="1"/>
          </p:cNvSpPr>
          <p:nvPr/>
        </p:nvSpPr>
        <p:spPr bwMode="auto">
          <a:xfrm>
            <a:off x="590550" y="4676775"/>
            <a:ext cx="8158163" cy="1243013"/>
          </a:xfrm>
          <a:prstGeom prst="rect">
            <a:avLst/>
          </a:prstGeom>
          <a:gradFill rotWithShape="1">
            <a:gsLst>
              <a:gs pos="0">
                <a:srgbClr val="94958B">
                  <a:alpha val="29999"/>
                </a:srgbClr>
              </a:gs>
              <a:gs pos="100000">
                <a:srgbClr val="FFFFFF">
                  <a:alpha val="60001"/>
                </a:srgbClr>
              </a:gs>
            </a:gsLst>
            <a:lin ang="2700000" scaled="1"/>
          </a:gradFill>
          <a:ln w="76200" algn="ctr">
            <a:solidFill>
              <a:schemeClr val="accent1"/>
            </a:solid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en-US"/>
          </a:p>
        </p:txBody>
      </p:sp>
      <p:sp>
        <p:nvSpPr>
          <p:cNvPr id="1031" name="Text Box 4"/>
          <p:cNvSpPr txBox="1">
            <a:spLocks noChangeArrowheads="1"/>
          </p:cNvSpPr>
          <p:nvPr/>
        </p:nvSpPr>
        <p:spPr bwMode="auto">
          <a:xfrm>
            <a:off x="1539875" y="4818063"/>
            <a:ext cx="6419850" cy="1047750"/>
          </a:xfrm>
          <a:prstGeom prst="rect">
            <a:avLst/>
          </a:prstGeom>
          <a:noFill/>
          <a:ln w="9525" algn="ctr">
            <a:noFill/>
            <a:miter lim="800000"/>
            <a:headEnd type="none" w="sm" len="sm"/>
            <a:tailEnd type="none" w="sm" len="sm"/>
          </a:ln>
        </p:spPr>
        <p:txBody>
          <a:bodyPr lIns="92075" tIns="46038" rIns="92075" bIns="46038"/>
          <a:lstStyle/>
          <a:p>
            <a:pPr marL="342900" indent="-342900" algn="ctr">
              <a:lnSpc>
                <a:spcPct val="90000"/>
              </a:lnSpc>
              <a:spcBef>
                <a:spcPct val="20000"/>
              </a:spcBef>
              <a:buClr>
                <a:schemeClr val="accent1"/>
              </a:buClr>
              <a:buFont typeface="Wingdings" pitchFamily="2" charset="2"/>
              <a:buChar char="M"/>
            </a:pPr>
            <a:r>
              <a:rPr lang="en-US" sz="1600" b="0"/>
              <a:t>No connection between plans, plans not tied to execution</a:t>
            </a:r>
            <a:endParaRPr lang="en-US" sz="800" b="0" i="1"/>
          </a:p>
          <a:p>
            <a:pPr marL="342900" indent="-342900" algn="ctr">
              <a:lnSpc>
                <a:spcPct val="90000"/>
              </a:lnSpc>
              <a:spcBef>
                <a:spcPct val="20000"/>
              </a:spcBef>
              <a:buClr>
                <a:schemeClr val="accent1"/>
              </a:buClr>
              <a:buFont typeface="Wingdings" pitchFamily="2" charset="2"/>
              <a:buChar char="M"/>
            </a:pPr>
            <a:r>
              <a:rPr lang="en-US" sz="1600" b="0"/>
              <a:t>Misalignment between metrics and objectives</a:t>
            </a:r>
            <a:endParaRPr lang="en-US" sz="800" b="0" i="1"/>
          </a:p>
          <a:p>
            <a:pPr marL="342900" indent="-342900" algn="ctr">
              <a:lnSpc>
                <a:spcPct val="90000"/>
              </a:lnSpc>
              <a:spcBef>
                <a:spcPct val="20000"/>
              </a:spcBef>
              <a:buClr>
                <a:schemeClr val="accent1"/>
              </a:buClr>
              <a:buFont typeface="Wingdings" pitchFamily="2" charset="2"/>
              <a:buChar char="M"/>
            </a:pPr>
            <a:r>
              <a:rPr lang="en-US" sz="1600" b="0"/>
              <a:t>Unreliable forecasts and production plans</a:t>
            </a:r>
            <a:endParaRPr lang="en-US">
              <a:solidFill>
                <a:srgbClr val="FF0000"/>
              </a:solidFill>
            </a:endParaRPr>
          </a:p>
        </p:txBody>
      </p:sp>
      <p:sp>
        <p:nvSpPr>
          <p:cNvPr id="1032" name="Rectangle 5"/>
          <p:cNvSpPr>
            <a:spLocks noGrp="1" noChangeArrowheads="1"/>
          </p:cNvSpPr>
          <p:nvPr>
            <p:ph type="title"/>
          </p:nvPr>
        </p:nvSpPr>
        <p:spPr/>
        <p:txBody>
          <a:bodyPr/>
          <a:lstStyle/>
          <a:p>
            <a:pPr eaLnBrk="1" hangingPunct="1"/>
            <a:r>
              <a:rPr lang="en-US" smtClean="0"/>
              <a:t>Traditional approach doesn’t work</a:t>
            </a:r>
          </a:p>
        </p:txBody>
      </p:sp>
      <p:sp>
        <p:nvSpPr>
          <p:cNvPr id="1033" name="Text Box 6"/>
          <p:cNvSpPr txBox="1">
            <a:spLocks noChangeArrowheads="1"/>
          </p:cNvSpPr>
          <p:nvPr/>
        </p:nvSpPr>
        <p:spPr bwMode="auto">
          <a:xfrm>
            <a:off x="795338" y="731838"/>
            <a:ext cx="8348662" cy="339725"/>
          </a:xfrm>
          <a:prstGeom prst="rect">
            <a:avLst/>
          </a:prstGeom>
          <a:noFill/>
          <a:ln w="9525" algn="ctr">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r>
              <a:rPr lang="en-US" sz="1800" b="0">
                <a:solidFill>
                  <a:schemeClr val="accent1"/>
                </a:solidFill>
              </a:rPr>
              <a:t>Executives are not able to get actionable information on corporate metrics</a:t>
            </a:r>
          </a:p>
        </p:txBody>
      </p:sp>
      <p:sp>
        <p:nvSpPr>
          <p:cNvPr id="1335303" name="AutoShape 7"/>
          <p:cNvSpPr>
            <a:spLocks noChangeArrowheads="1"/>
          </p:cNvSpPr>
          <p:nvPr/>
        </p:nvSpPr>
        <p:spPr bwMode="auto">
          <a:xfrm>
            <a:off x="6681788" y="1684338"/>
            <a:ext cx="1770062" cy="2262187"/>
          </a:xfrm>
          <a:prstGeom prst="roundRect">
            <a:avLst>
              <a:gd name="adj" fmla="val 6769"/>
            </a:avLst>
          </a:prstGeom>
          <a:solidFill>
            <a:schemeClr val="bg1"/>
          </a:solidFill>
          <a:ln w="9525" algn="ctr">
            <a:noFill/>
            <a:round/>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1335304" name="AutoShape 8"/>
          <p:cNvSpPr>
            <a:spLocks noChangeArrowheads="1"/>
          </p:cNvSpPr>
          <p:nvPr/>
        </p:nvSpPr>
        <p:spPr bwMode="auto">
          <a:xfrm>
            <a:off x="820738" y="1692275"/>
            <a:ext cx="1336675" cy="2262188"/>
          </a:xfrm>
          <a:prstGeom prst="roundRect">
            <a:avLst>
              <a:gd name="adj" fmla="val 6769"/>
            </a:avLst>
          </a:prstGeom>
          <a:solidFill>
            <a:schemeClr val="bg1"/>
          </a:solidFill>
          <a:ln w="9525" algn="ctr">
            <a:noFill/>
            <a:round/>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1036" name="Rectangle 9"/>
          <p:cNvSpPr>
            <a:spLocks noChangeArrowheads="1"/>
          </p:cNvSpPr>
          <p:nvPr/>
        </p:nvSpPr>
        <p:spPr bwMode="auto">
          <a:xfrm>
            <a:off x="817563" y="1677988"/>
            <a:ext cx="1347787" cy="257175"/>
          </a:xfrm>
          <a:prstGeom prst="rect">
            <a:avLst/>
          </a:prstGeom>
          <a:solidFill>
            <a:srgbClr val="667263"/>
          </a:solidFill>
          <a:ln w="9525" cap="rnd">
            <a:solidFill>
              <a:schemeClr val="bg2"/>
            </a:solidFill>
            <a:miter lim="800000"/>
            <a:headEnd type="none" w="sm" len="sm"/>
            <a:tailEnd type="none" w="sm" len="sm"/>
          </a:ln>
        </p:spPr>
        <p:txBody>
          <a:bodyPr wrap="none" anchor="ctr"/>
          <a:lstStyle/>
          <a:p>
            <a:pPr algn="ctr" eaLnBrk="0" hangingPunct="0">
              <a:lnSpc>
                <a:spcPct val="90000"/>
              </a:lnSpc>
              <a:spcBef>
                <a:spcPct val="50000"/>
              </a:spcBef>
              <a:buClr>
                <a:schemeClr val="accent1"/>
              </a:buClr>
            </a:pPr>
            <a:r>
              <a:rPr lang="en-US" sz="1000">
                <a:solidFill>
                  <a:schemeClr val="bg1"/>
                </a:solidFill>
              </a:rPr>
              <a:t>CUSTOMERS</a:t>
            </a:r>
          </a:p>
        </p:txBody>
      </p:sp>
      <p:sp>
        <p:nvSpPr>
          <p:cNvPr id="1037" name="Rectangle 10"/>
          <p:cNvSpPr>
            <a:spLocks noChangeArrowheads="1"/>
          </p:cNvSpPr>
          <p:nvPr/>
        </p:nvSpPr>
        <p:spPr bwMode="auto">
          <a:xfrm>
            <a:off x="6670675" y="1668463"/>
            <a:ext cx="1792288" cy="244475"/>
          </a:xfrm>
          <a:prstGeom prst="rect">
            <a:avLst/>
          </a:prstGeom>
          <a:solidFill>
            <a:srgbClr val="667263"/>
          </a:solidFill>
          <a:ln w="9525" cap="rnd">
            <a:solidFill>
              <a:schemeClr val="bg2"/>
            </a:solidFill>
            <a:miter lim="800000"/>
            <a:headEnd type="none" w="sm" len="sm"/>
            <a:tailEnd type="none" w="sm" len="sm"/>
          </a:ln>
        </p:spPr>
        <p:txBody>
          <a:bodyPr wrap="none" anchor="ctr"/>
          <a:lstStyle/>
          <a:p>
            <a:pPr algn="ctr" eaLnBrk="0" hangingPunct="0">
              <a:lnSpc>
                <a:spcPct val="90000"/>
              </a:lnSpc>
              <a:spcBef>
                <a:spcPct val="50000"/>
              </a:spcBef>
              <a:buClr>
                <a:schemeClr val="accent1"/>
              </a:buClr>
            </a:pPr>
            <a:r>
              <a:rPr lang="en-US" sz="1000">
                <a:solidFill>
                  <a:schemeClr val="bg1"/>
                </a:solidFill>
              </a:rPr>
              <a:t>SUPPLIERS</a:t>
            </a:r>
          </a:p>
        </p:txBody>
      </p:sp>
      <p:pic>
        <p:nvPicPr>
          <p:cNvPr id="1038" name="Picture 11"/>
          <p:cNvPicPr>
            <a:picLocks noChangeAspect="1" noChangeArrowheads="1"/>
          </p:cNvPicPr>
          <p:nvPr/>
        </p:nvPicPr>
        <p:blipFill>
          <a:blip r:embed="rId4" cstate="print"/>
          <a:srcRect/>
          <a:stretch>
            <a:fillRect/>
          </a:stretch>
        </p:blipFill>
        <p:spPr bwMode="auto">
          <a:xfrm>
            <a:off x="7783513" y="2284413"/>
            <a:ext cx="401637" cy="328612"/>
          </a:xfrm>
          <a:prstGeom prst="rect">
            <a:avLst/>
          </a:prstGeom>
          <a:noFill/>
          <a:ln w="9525">
            <a:noFill/>
            <a:miter lim="800000"/>
            <a:headEnd/>
            <a:tailEnd/>
          </a:ln>
        </p:spPr>
      </p:pic>
      <p:pic>
        <p:nvPicPr>
          <p:cNvPr id="1039" name="Picture 12"/>
          <p:cNvPicPr>
            <a:picLocks noChangeAspect="1" noChangeArrowheads="1"/>
          </p:cNvPicPr>
          <p:nvPr/>
        </p:nvPicPr>
        <p:blipFill>
          <a:blip r:embed="rId4" cstate="print"/>
          <a:srcRect/>
          <a:stretch>
            <a:fillRect/>
          </a:stretch>
        </p:blipFill>
        <p:spPr bwMode="auto">
          <a:xfrm>
            <a:off x="7813675" y="2849563"/>
            <a:ext cx="401638" cy="328612"/>
          </a:xfrm>
          <a:prstGeom prst="rect">
            <a:avLst/>
          </a:prstGeom>
          <a:noFill/>
          <a:ln w="9525">
            <a:noFill/>
            <a:miter lim="800000"/>
            <a:headEnd/>
            <a:tailEnd/>
          </a:ln>
        </p:spPr>
      </p:pic>
      <p:pic>
        <p:nvPicPr>
          <p:cNvPr id="1040" name="Picture 13"/>
          <p:cNvPicPr>
            <a:picLocks noChangeAspect="1" noChangeArrowheads="1"/>
          </p:cNvPicPr>
          <p:nvPr/>
        </p:nvPicPr>
        <p:blipFill>
          <a:blip r:embed="rId4" cstate="print"/>
          <a:srcRect/>
          <a:stretch>
            <a:fillRect/>
          </a:stretch>
        </p:blipFill>
        <p:spPr bwMode="auto">
          <a:xfrm>
            <a:off x="7843838" y="3425825"/>
            <a:ext cx="401637" cy="328613"/>
          </a:xfrm>
          <a:prstGeom prst="rect">
            <a:avLst/>
          </a:prstGeom>
          <a:noFill/>
          <a:ln w="9525">
            <a:noFill/>
            <a:miter lim="800000"/>
            <a:headEnd/>
            <a:tailEnd/>
          </a:ln>
        </p:spPr>
      </p:pic>
      <p:sp>
        <p:nvSpPr>
          <p:cNvPr id="1041" name="Rectangle 14"/>
          <p:cNvSpPr>
            <a:spLocks noChangeArrowheads="1"/>
          </p:cNvSpPr>
          <p:nvPr/>
        </p:nvSpPr>
        <p:spPr bwMode="auto">
          <a:xfrm>
            <a:off x="7804150" y="2014538"/>
            <a:ext cx="273050" cy="122237"/>
          </a:xfrm>
          <a:prstGeom prst="rect">
            <a:avLst/>
          </a:prstGeom>
          <a:noFill/>
          <a:ln w="9525">
            <a:noFill/>
            <a:miter lim="800000"/>
            <a:headEnd/>
            <a:tailEnd/>
          </a:ln>
        </p:spPr>
        <p:txBody>
          <a:bodyPr wrap="none" lIns="0" tIns="0" rIns="0" bIns="0">
            <a:spAutoFit/>
          </a:bodyPr>
          <a:lstStyle/>
          <a:p>
            <a:pPr algn="ctr" eaLnBrk="0" hangingPunct="0">
              <a:lnSpc>
                <a:spcPct val="90000"/>
              </a:lnSpc>
              <a:spcBef>
                <a:spcPct val="50000"/>
              </a:spcBef>
              <a:buClr>
                <a:schemeClr val="accent1"/>
              </a:buClr>
            </a:pPr>
            <a:r>
              <a:rPr lang="en-US" sz="800" i="1">
                <a:solidFill>
                  <a:srgbClr val="667263"/>
                </a:solidFill>
              </a:rPr>
              <a:t>Tier 2</a:t>
            </a:r>
          </a:p>
        </p:txBody>
      </p:sp>
      <p:sp>
        <p:nvSpPr>
          <p:cNvPr id="1042" name="Rectangle 15"/>
          <p:cNvSpPr>
            <a:spLocks noChangeArrowheads="1"/>
          </p:cNvSpPr>
          <p:nvPr/>
        </p:nvSpPr>
        <p:spPr bwMode="auto">
          <a:xfrm>
            <a:off x="6867525" y="2014538"/>
            <a:ext cx="273050" cy="122237"/>
          </a:xfrm>
          <a:prstGeom prst="rect">
            <a:avLst/>
          </a:prstGeom>
          <a:noFill/>
          <a:ln w="9525" algn="ctr">
            <a:noFill/>
            <a:miter lim="800000"/>
            <a:headEnd/>
            <a:tailEnd/>
          </a:ln>
        </p:spPr>
        <p:txBody>
          <a:bodyPr wrap="none" lIns="0" tIns="0" rIns="0" bIns="0">
            <a:spAutoFit/>
          </a:bodyPr>
          <a:lstStyle/>
          <a:p>
            <a:pPr algn="ctr" eaLnBrk="0" hangingPunct="0">
              <a:lnSpc>
                <a:spcPct val="90000"/>
              </a:lnSpc>
              <a:spcBef>
                <a:spcPct val="50000"/>
              </a:spcBef>
              <a:buClr>
                <a:schemeClr val="accent1"/>
              </a:buClr>
            </a:pPr>
            <a:r>
              <a:rPr lang="en-US" sz="800" i="1">
                <a:solidFill>
                  <a:srgbClr val="667263"/>
                </a:solidFill>
              </a:rPr>
              <a:t>Tier 1</a:t>
            </a:r>
          </a:p>
        </p:txBody>
      </p:sp>
      <p:pic>
        <p:nvPicPr>
          <p:cNvPr id="1043" name="Picture 16" descr="tier1"/>
          <p:cNvPicPr>
            <a:picLocks noChangeAspect="1" noChangeArrowheads="1"/>
          </p:cNvPicPr>
          <p:nvPr/>
        </p:nvPicPr>
        <p:blipFill>
          <a:blip r:embed="rId5" cstate="print"/>
          <a:srcRect/>
          <a:stretch>
            <a:fillRect/>
          </a:stretch>
        </p:blipFill>
        <p:spPr bwMode="auto">
          <a:xfrm>
            <a:off x="6873875" y="2400300"/>
            <a:ext cx="300038" cy="328613"/>
          </a:xfrm>
          <a:prstGeom prst="rect">
            <a:avLst/>
          </a:prstGeom>
          <a:noFill/>
          <a:ln w="9525">
            <a:noFill/>
            <a:miter lim="800000"/>
            <a:headEnd/>
            <a:tailEnd/>
          </a:ln>
        </p:spPr>
      </p:pic>
      <p:pic>
        <p:nvPicPr>
          <p:cNvPr id="1044" name="Picture 17" descr="tier1"/>
          <p:cNvPicPr>
            <a:picLocks noChangeAspect="1" noChangeArrowheads="1"/>
          </p:cNvPicPr>
          <p:nvPr/>
        </p:nvPicPr>
        <p:blipFill>
          <a:blip r:embed="rId5" cstate="print"/>
          <a:srcRect/>
          <a:stretch>
            <a:fillRect/>
          </a:stretch>
        </p:blipFill>
        <p:spPr bwMode="auto">
          <a:xfrm>
            <a:off x="6881813" y="3348038"/>
            <a:ext cx="300037" cy="328612"/>
          </a:xfrm>
          <a:prstGeom prst="rect">
            <a:avLst/>
          </a:prstGeom>
          <a:noFill/>
          <a:ln w="9525">
            <a:noFill/>
            <a:miter lim="800000"/>
            <a:headEnd/>
            <a:tailEnd/>
          </a:ln>
        </p:spPr>
      </p:pic>
      <p:sp>
        <p:nvSpPr>
          <p:cNvPr id="1045" name="Line 18"/>
          <p:cNvSpPr>
            <a:spLocks noChangeShapeType="1"/>
          </p:cNvSpPr>
          <p:nvPr/>
        </p:nvSpPr>
        <p:spPr bwMode="auto">
          <a:xfrm>
            <a:off x="6307138" y="3511550"/>
            <a:ext cx="563562" cy="0"/>
          </a:xfrm>
          <a:prstGeom prst="line">
            <a:avLst/>
          </a:prstGeom>
          <a:noFill/>
          <a:ln w="12700">
            <a:solidFill>
              <a:schemeClr val="folHlink"/>
            </a:solidFill>
            <a:prstDash val="dash"/>
            <a:round/>
            <a:headEnd type="triangle" w="med" len="med"/>
            <a:tailEnd type="triangle" w="med" len="med"/>
          </a:ln>
        </p:spPr>
        <p:txBody>
          <a:bodyPr wrap="none" anchor="ctr"/>
          <a:lstStyle/>
          <a:p>
            <a:endParaRPr lang="en-US"/>
          </a:p>
        </p:txBody>
      </p:sp>
      <p:pic>
        <p:nvPicPr>
          <p:cNvPr id="1046" name="Picture 19"/>
          <p:cNvPicPr>
            <a:picLocks noChangeAspect="1" noChangeArrowheads="1"/>
          </p:cNvPicPr>
          <p:nvPr/>
        </p:nvPicPr>
        <p:blipFill>
          <a:blip r:embed="rId6" cstate="print"/>
          <a:srcRect/>
          <a:stretch>
            <a:fillRect/>
          </a:stretch>
        </p:blipFill>
        <p:spPr bwMode="auto">
          <a:xfrm>
            <a:off x="6467475" y="3338513"/>
            <a:ext cx="158750" cy="347662"/>
          </a:xfrm>
          <a:prstGeom prst="rect">
            <a:avLst/>
          </a:prstGeom>
          <a:noFill/>
          <a:ln w="9525">
            <a:noFill/>
            <a:miter lim="800000"/>
            <a:headEnd/>
            <a:tailEnd/>
          </a:ln>
        </p:spPr>
      </p:pic>
      <p:sp>
        <p:nvSpPr>
          <p:cNvPr id="1047" name="Line 20"/>
          <p:cNvSpPr>
            <a:spLocks noChangeShapeType="1"/>
          </p:cNvSpPr>
          <p:nvPr/>
        </p:nvSpPr>
        <p:spPr bwMode="auto">
          <a:xfrm flipV="1">
            <a:off x="7172325" y="2436813"/>
            <a:ext cx="644525" cy="163512"/>
          </a:xfrm>
          <a:prstGeom prst="line">
            <a:avLst/>
          </a:prstGeom>
          <a:noFill/>
          <a:ln w="12700">
            <a:solidFill>
              <a:schemeClr val="folHlink"/>
            </a:solidFill>
            <a:prstDash val="dash"/>
            <a:round/>
            <a:headEnd type="triangle" w="med" len="med"/>
            <a:tailEnd type="triangle" w="med" len="med"/>
          </a:ln>
        </p:spPr>
        <p:txBody>
          <a:bodyPr wrap="none" anchor="ctr"/>
          <a:lstStyle/>
          <a:p>
            <a:endParaRPr lang="en-US"/>
          </a:p>
        </p:txBody>
      </p:sp>
      <p:sp>
        <p:nvSpPr>
          <p:cNvPr id="1048" name="Line 21"/>
          <p:cNvSpPr>
            <a:spLocks noChangeShapeType="1"/>
          </p:cNvSpPr>
          <p:nvPr/>
        </p:nvSpPr>
        <p:spPr bwMode="auto">
          <a:xfrm>
            <a:off x="7170738" y="2670175"/>
            <a:ext cx="681037" cy="247650"/>
          </a:xfrm>
          <a:prstGeom prst="line">
            <a:avLst/>
          </a:prstGeom>
          <a:noFill/>
          <a:ln w="12700">
            <a:solidFill>
              <a:schemeClr val="folHlink"/>
            </a:solidFill>
            <a:prstDash val="dash"/>
            <a:round/>
            <a:headEnd type="triangle" w="med" len="med"/>
            <a:tailEnd type="triangle" w="med" len="med"/>
          </a:ln>
        </p:spPr>
        <p:txBody>
          <a:bodyPr wrap="none" anchor="ctr"/>
          <a:lstStyle/>
          <a:p>
            <a:endParaRPr lang="en-US"/>
          </a:p>
        </p:txBody>
      </p:sp>
      <p:pic>
        <p:nvPicPr>
          <p:cNvPr id="1049" name="Picture 22"/>
          <p:cNvPicPr>
            <a:picLocks noChangeAspect="1" noChangeArrowheads="1"/>
          </p:cNvPicPr>
          <p:nvPr/>
        </p:nvPicPr>
        <p:blipFill>
          <a:blip r:embed="rId6" cstate="print"/>
          <a:srcRect/>
          <a:stretch>
            <a:fillRect/>
          </a:stretch>
        </p:blipFill>
        <p:spPr bwMode="auto">
          <a:xfrm>
            <a:off x="7323138" y="2463800"/>
            <a:ext cx="158750" cy="347663"/>
          </a:xfrm>
          <a:prstGeom prst="rect">
            <a:avLst/>
          </a:prstGeom>
          <a:noFill/>
          <a:ln w="9525">
            <a:noFill/>
            <a:miter lim="800000"/>
            <a:headEnd/>
            <a:tailEnd/>
          </a:ln>
        </p:spPr>
      </p:pic>
      <p:sp>
        <p:nvSpPr>
          <p:cNvPr id="1050" name="Line 23"/>
          <p:cNvSpPr>
            <a:spLocks noChangeShapeType="1"/>
          </p:cNvSpPr>
          <p:nvPr/>
        </p:nvSpPr>
        <p:spPr bwMode="auto">
          <a:xfrm>
            <a:off x="7142163" y="3565525"/>
            <a:ext cx="776287" cy="1588"/>
          </a:xfrm>
          <a:prstGeom prst="line">
            <a:avLst/>
          </a:prstGeom>
          <a:noFill/>
          <a:ln w="12700">
            <a:solidFill>
              <a:schemeClr val="folHlink"/>
            </a:solidFill>
            <a:prstDash val="dash"/>
            <a:round/>
            <a:headEnd type="triangle" w="med" len="med"/>
            <a:tailEnd type="triangle" w="med" len="med"/>
          </a:ln>
        </p:spPr>
        <p:txBody>
          <a:bodyPr wrap="none" anchor="ctr"/>
          <a:lstStyle/>
          <a:p>
            <a:endParaRPr lang="en-US"/>
          </a:p>
        </p:txBody>
      </p:sp>
      <p:pic>
        <p:nvPicPr>
          <p:cNvPr id="1051" name="Picture 24"/>
          <p:cNvPicPr>
            <a:picLocks noChangeAspect="1" noChangeArrowheads="1"/>
          </p:cNvPicPr>
          <p:nvPr/>
        </p:nvPicPr>
        <p:blipFill>
          <a:blip r:embed="rId6" cstate="print"/>
          <a:srcRect/>
          <a:stretch>
            <a:fillRect/>
          </a:stretch>
        </p:blipFill>
        <p:spPr bwMode="auto">
          <a:xfrm>
            <a:off x="7353300" y="3338513"/>
            <a:ext cx="158750" cy="347662"/>
          </a:xfrm>
          <a:prstGeom prst="rect">
            <a:avLst/>
          </a:prstGeom>
          <a:noFill/>
          <a:ln w="9525">
            <a:noFill/>
            <a:miter lim="800000"/>
            <a:headEnd/>
            <a:tailEnd/>
          </a:ln>
        </p:spPr>
      </p:pic>
      <p:sp>
        <p:nvSpPr>
          <p:cNvPr id="1052" name="Text Box 25"/>
          <p:cNvSpPr txBox="1">
            <a:spLocks noChangeArrowheads="1"/>
          </p:cNvSpPr>
          <p:nvPr/>
        </p:nvSpPr>
        <p:spPr bwMode="auto">
          <a:xfrm>
            <a:off x="7294563" y="3729038"/>
            <a:ext cx="284162" cy="122237"/>
          </a:xfrm>
          <a:prstGeom prst="rect">
            <a:avLst/>
          </a:prstGeom>
          <a:noFill/>
          <a:ln w="9525">
            <a:noFill/>
            <a:miter lim="800000"/>
            <a:headEnd/>
            <a:tailEnd/>
          </a:ln>
        </p:spPr>
        <p:txBody>
          <a:bodyPr wrap="none" lIns="0" tIns="0" rIns="0" bIns="0">
            <a:spAutoFit/>
          </a:bodyPr>
          <a:lstStyle/>
          <a:p>
            <a:pPr algn="ctr" eaLnBrk="0" hangingPunct="0">
              <a:lnSpc>
                <a:spcPct val="90000"/>
              </a:lnSpc>
              <a:spcBef>
                <a:spcPct val="50000"/>
              </a:spcBef>
              <a:buClr>
                <a:schemeClr val="accent1"/>
              </a:buClr>
            </a:pPr>
            <a:r>
              <a:rPr lang="en-US" sz="800"/>
              <a:t>Paper</a:t>
            </a:r>
          </a:p>
        </p:txBody>
      </p:sp>
      <p:sp>
        <p:nvSpPr>
          <p:cNvPr id="1053" name="Line 26"/>
          <p:cNvSpPr>
            <a:spLocks noChangeShapeType="1"/>
          </p:cNvSpPr>
          <p:nvPr/>
        </p:nvSpPr>
        <p:spPr bwMode="auto">
          <a:xfrm>
            <a:off x="844550" y="4232275"/>
            <a:ext cx="7631113" cy="0"/>
          </a:xfrm>
          <a:prstGeom prst="line">
            <a:avLst/>
          </a:prstGeom>
          <a:noFill/>
          <a:ln w="57150">
            <a:solidFill>
              <a:schemeClr val="accent1"/>
            </a:solidFill>
            <a:round/>
            <a:headEnd type="triangle" w="med" len="med"/>
            <a:tailEnd type="triangle" w="med" len="med"/>
          </a:ln>
        </p:spPr>
        <p:txBody>
          <a:bodyPr wrap="none" lIns="92075" tIns="46038" rIns="92075" bIns="46038">
            <a:spAutoFit/>
          </a:bodyPr>
          <a:lstStyle/>
          <a:p>
            <a:endParaRPr lang="en-US"/>
          </a:p>
        </p:txBody>
      </p:sp>
      <p:sp>
        <p:nvSpPr>
          <p:cNvPr id="1054" name="Text Box 27"/>
          <p:cNvSpPr txBox="1">
            <a:spLocks noChangeArrowheads="1"/>
          </p:cNvSpPr>
          <p:nvPr/>
        </p:nvSpPr>
        <p:spPr bwMode="auto">
          <a:xfrm>
            <a:off x="3032125" y="4090988"/>
            <a:ext cx="2830513" cy="284162"/>
          </a:xfrm>
          <a:prstGeom prst="rect">
            <a:avLst/>
          </a:prstGeom>
          <a:solidFill>
            <a:srgbClr val="EAEAEA"/>
          </a:solidFill>
          <a:ln w="3175" algn="ctr">
            <a:noFill/>
            <a:miter lim="800000"/>
            <a:headEnd/>
            <a:tailEnd/>
          </a:ln>
        </p:spPr>
        <p:txBody>
          <a:bodyPr wrap="none" lIns="0" tIns="0" rIns="0" bIns="0" anchor="ctr"/>
          <a:lstStyle/>
          <a:p>
            <a:pPr marL="119063" indent="-119063" algn="ctr">
              <a:lnSpc>
                <a:spcPct val="90000"/>
              </a:lnSpc>
              <a:spcBef>
                <a:spcPct val="50000"/>
              </a:spcBef>
              <a:buClr>
                <a:schemeClr val="accent1"/>
              </a:buClr>
            </a:pPr>
            <a:r>
              <a:rPr lang="en-US" sz="1400">
                <a:solidFill>
                  <a:schemeClr val="accent1"/>
                </a:solidFill>
              </a:rPr>
              <a:t>HIGH LATENCY, NO VISIBILITY</a:t>
            </a:r>
          </a:p>
        </p:txBody>
      </p:sp>
      <p:sp>
        <p:nvSpPr>
          <p:cNvPr id="1335324" name="AutoShape 28"/>
          <p:cNvSpPr>
            <a:spLocks noChangeArrowheads="1"/>
          </p:cNvSpPr>
          <p:nvPr/>
        </p:nvSpPr>
        <p:spPr bwMode="auto">
          <a:xfrm>
            <a:off x="2584450" y="1689100"/>
            <a:ext cx="3709988" cy="2262188"/>
          </a:xfrm>
          <a:prstGeom prst="roundRect">
            <a:avLst>
              <a:gd name="adj" fmla="val 6769"/>
            </a:avLst>
          </a:prstGeom>
          <a:solidFill>
            <a:schemeClr val="bg1"/>
          </a:solidFill>
          <a:ln w="9525" algn="ctr">
            <a:noFill/>
            <a:round/>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1056" name="Line 29"/>
          <p:cNvSpPr>
            <a:spLocks noChangeShapeType="1"/>
          </p:cNvSpPr>
          <p:nvPr/>
        </p:nvSpPr>
        <p:spPr bwMode="auto">
          <a:xfrm>
            <a:off x="1946275" y="3519488"/>
            <a:ext cx="628650" cy="0"/>
          </a:xfrm>
          <a:prstGeom prst="line">
            <a:avLst/>
          </a:prstGeom>
          <a:noFill/>
          <a:ln w="12700">
            <a:solidFill>
              <a:schemeClr val="folHlink"/>
            </a:solidFill>
            <a:prstDash val="dash"/>
            <a:round/>
            <a:headEnd type="triangle" w="med" len="med"/>
            <a:tailEnd type="triangle" w="med" len="med"/>
          </a:ln>
        </p:spPr>
        <p:txBody>
          <a:bodyPr wrap="none" anchor="ctr"/>
          <a:lstStyle/>
          <a:p>
            <a:endParaRPr lang="en-US"/>
          </a:p>
        </p:txBody>
      </p:sp>
      <p:sp>
        <p:nvSpPr>
          <p:cNvPr id="1335326" name="Rectangle 30"/>
          <p:cNvSpPr>
            <a:spLocks noChangeArrowheads="1"/>
          </p:cNvSpPr>
          <p:nvPr/>
        </p:nvSpPr>
        <p:spPr bwMode="auto">
          <a:xfrm>
            <a:off x="6892925" y="5138738"/>
            <a:ext cx="1633538" cy="609600"/>
          </a:xfrm>
          <a:prstGeom prst="rect">
            <a:avLst/>
          </a:prstGeom>
          <a:solidFill>
            <a:schemeClr val="bg1"/>
          </a:solidFill>
          <a:ln w="12700">
            <a:noFill/>
            <a:prstDash val="dash"/>
            <a:miter lim="800000"/>
            <a:headEnd/>
            <a:tailEnd/>
          </a:ln>
          <a:effectLst>
            <a:prstShdw prst="shdw18" dist="17961" dir="13500000">
              <a:schemeClr val="bg1">
                <a:gamma/>
                <a:shade val="60000"/>
                <a:invGamma/>
              </a:schemeClr>
            </a:prstShdw>
          </a:effectLst>
        </p:spPr>
        <p:txBody>
          <a:bodyPr tIns="91440" bIns="91440" anchor="b">
            <a:spAutoFit/>
          </a:bodyPr>
          <a:lstStyle/>
          <a:p>
            <a:pPr algn="ctr">
              <a:lnSpc>
                <a:spcPct val="90000"/>
              </a:lnSpc>
              <a:spcBef>
                <a:spcPct val="30000"/>
              </a:spcBef>
              <a:buClr>
                <a:schemeClr val="accent1"/>
              </a:buClr>
              <a:defRPr/>
            </a:pPr>
            <a:r>
              <a:rPr lang="en-US" sz="1400">
                <a:solidFill>
                  <a:schemeClr val="accent1"/>
                </a:solidFill>
                <a:latin typeface="Arial" charset="0"/>
                <a:cs typeface="Times New Roman" pitchFamily="18" charset="0"/>
              </a:rPr>
              <a:t>Reactive Management</a:t>
            </a:r>
          </a:p>
        </p:txBody>
      </p:sp>
      <p:pic>
        <p:nvPicPr>
          <p:cNvPr id="1058" name="Picture 31"/>
          <p:cNvPicPr>
            <a:picLocks noChangeAspect="1" noChangeArrowheads="1"/>
          </p:cNvPicPr>
          <p:nvPr/>
        </p:nvPicPr>
        <p:blipFill>
          <a:blip r:embed="rId7" cstate="print"/>
          <a:srcRect/>
          <a:stretch>
            <a:fillRect/>
          </a:stretch>
        </p:blipFill>
        <p:spPr bwMode="auto">
          <a:xfrm>
            <a:off x="1168400" y="2317750"/>
            <a:ext cx="701675" cy="574675"/>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1185863" y="3219450"/>
          <a:ext cx="703262" cy="528638"/>
        </p:xfrm>
        <a:graphic>
          <a:graphicData uri="http://schemas.openxmlformats.org/presentationml/2006/ole">
            <p:oleObj spid="_x0000_s1026" name="Bitmap Image" r:id="rId8" imgW="4877481" imgH="3657143" progId="PBrush">
              <p:embed/>
            </p:oleObj>
          </a:graphicData>
        </a:graphic>
      </p:graphicFrame>
      <p:pic>
        <p:nvPicPr>
          <p:cNvPr id="1059" name="Picture 33" descr="conce036"/>
          <p:cNvPicPr>
            <a:picLocks noChangeAspect="1" noChangeArrowheads="1"/>
          </p:cNvPicPr>
          <p:nvPr/>
        </p:nvPicPr>
        <p:blipFill>
          <a:blip r:embed="rId9" cstate="print"/>
          <a:srcRect/>
          <a:stretch>
            <a:fillRect/>
          </a:stretch>
        </p:blipFill>
        <p:spPr bwMode="auto">
          <a:xfrm>
            <a:off x="2139950" y="2257425"/>
            <a:ext cx="431800" cy="1216025"/>
          </a:xfrm>
          <a:prstGeom prst="rect">
            <a:avLst/>
          </a:prstGeom>
          <a:noFill/>
          <a:ln w="9525">
            <a:noFill/>
            <a:miter lim="800000"/>
            <a:headEnd/>
            <a:tailEnd/>
          </a:ln>
        </p:spPr>
      </p:pic>
      <p:pic>
        <p:nvPicPr>
          <p:cNvPr id="1060" name="Picture 34"/>
          <p:cNvPicPr>
            <a:picLocks noChangeAspect="1" noChangeArrowheads="1"/>
          </p:cNvPicPr>
          <p:nvPr/>
        </p:nvPicPr>
        <p:blipFill>
          <a:blip r:embed="rId6" cstate="print"/>
          <a:srcRect/>
          <a:stretch>
            <a:fillRect/>
          </a:stretch>
        </p:blipFill>
        <p:spPr bwMode="auto">
          <a:xfrm>
            <a:off x="2220913" y="3316288"/>
            <a:ext cx="158750" cy="347662"/>
          </a:xfrm>
          <a:prstGeom prst="rect">
            <a:avLst/>
          </a:prstGeom>
          <a:noFill/>
          <a:ln w="9525">
            <a:noFill/>
            <a:miter lim="800000"/>
            <a:headEnd/>
            <a:tailEnd/>
          </a:ln>
        </p:spPr>
      </p:pic>
      <p:pic>
        <p:nvPicPr>
          <p:cNvPr id="1061" name="Picture 35" descr="conce036"/>
          <p:cNvPicPr>
            <a:picLocks noChangeAspect="1" noChangeArrowheads="1"/>
          </p:cNvPicPr>
          <p:nvPr/>
        </p:nvPicPr>
        <p:blipFill>
          <a:blip r:embed="rId9" cstate="print"/>
          <a:srcRect/>
          <a:stretch>
            <a:fillRect/>
          </a:stretch>
        </p:blipFill>
        <p:spPr bwMode="auto">
          <a:xfrm>
            <a:off x="6192838" y="2243138"/>
            <a:ext cx="533400" cy="1216025"/>
          </a:xfrm>
          <a:prstGeom prst="rect">
            <a:avLst/>
          </a:prstGeom>
          <a:noFill/>
          <a:ln w="9525">
            <a:noFill/>
            <a:miter lim="800000"/>
            <a:headEnd/>
            <a:tailEnd/>
          </a:ln>
        </p:spPr>
      </p:pic>
      <p:sp>
        <p:nvSpPr>
          <p:cNvPr id="1062" name="Line 36"/>
          <p:cNvSpPr>
            <a:spLocks noChangeShapeType="1"/>
          </p:cNvSpPr>
          <p:nvPr/>
        </p:nvSpPr>
        <p:spPr bwMode="auto">
          <a:xfrm>
            <a:off x="6299200" y="2592388"/>
            <a:ext cx="563563" cy="0"/>
          </a:xfrm>
          <a:prstGeom prst="line">
            <a:avLst/>
          </a:prstGeom>
          <a:noFill/>
          <a:ln w="12700">
            <a:solidFill>
              <a:schemeClr val="folHlink"/>
            </a:solidFill>
            <a:prstDash val="dash"/>
            <a:round/>
            <a:headEnd type="triangle" w="med" len="med"/>
            <a:tailEnd type="triangle" w="med" len="med"/>
          </a:ln>
        </p:spPr>
        <p:txBody>
          <a:bodyPr wrap="none" anchor="ctr"/>
          <a:lstStyle/>
          <a:p>
            <a:endParaRPr lang="en-US"/>
          </a:p>
        </p:txBody>
      </p:sp>
      <p:pic>
        <p:nvPicPr>
          <p:cNvPr id="1063" name="Picture 37"/>
          <p:cNvPicPr>
            <a:picLocks noChangeAspect="1" noChangeArrowheads="1"/>
          </p:cNvPicPr>
          <p:nvPr/>
        </p:nvPicPr>
        <p:blipFill>
          <a:blip r:embed="rId6" cstate="print"/>
          <a:srcRect/>
          <a:stretch>
            <a:fillRect/>
          </a:stretch>
        </p:blipFill>
        <p:spPr bwMode="auto">
          <a:xfrm>
            <a:off x="6470650" y="2463800"/>
            <a:ext cx="158750" cy="347663"/>
          </a:xfrm>
          <a:prstGeom prst="rect">
            <a:avLst/>
          </a:prstGeom>
          <a:noFill/>
          <a:ln w="9525">
            <a:noFill/>
            <a:miter lim="800000"/>
            <a:headEnd/>
            <a:tailEnd/>
          </a:ln>
        </p:spPr>
      </p:pic>
      <p:sp>
        <p:nvSpPr>
          <p:cNvPr id="1064" name="Line 38"/>
          <p:cNvSpPr>
            <a:spLocks noChangeShapeType="1"/>
          </p:cNvSpPr>
          <p:nvPr/>
        </p:nvSpPr>
        <p:spPr bwMode="auto">
          <a:xfrm>
            <a:off x="1938338" y="2600325"/>
            <a:ext cx="638175" cy="0"/>
          </a:xfrm>
          <a:prstGeom prst="line">
            <a:avLst/>
          </a:prstGeom>
          <a:noFill/>
          <a:ln w="12700">
            <a:solidFill>
              <a:schemeClr val="folHlink"/>
            </a:solidFill>
            <a:prstDash val="dash"/>
            <a:round/>
            <a:headEnd type="triangle" w="med" len="med"/>
            <a:tailEnd type="triangle" w="med" len="med"/>
          </a:ln>
        </p:spPr>
        <p:txBody>
          <a:bodyPr wrap="none" anchor="ctr"/>
          <a:lstStyle/>
          <a:p>
            <a:endParaRPr lang="en-US"/>
          </a:p>
        </p:txBody>
      </p:sp>
      <p:pic>
        <p:nvPicPr>
          <p:cNvPr id="1065" name="Picture 39" descr="Office: Fax Machine"/>
          <p:cNvPicPr>
            <a:picLocks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2192338" y="2430463"/>
            <a:ext cx="261937" cy="287337"/>
          </a:xfrm>
          <a:prstGeom prst="rect">
            <a:avLst/>
          </a:prstGeom>
          <a:noFill/>
          <a:ln w="9525">
            <a:noFill/>
            <a:miter lim="800000"/>
            <a:headEnd/>
            <a:tailEnd/>
          </a:ln>
        </p:spPr>
      </p:pic>
      <p:pic>
        <p:nvPicPr>
          <p:cNvPr id="1066" name="Picture 40" descr="Iceberg2"/>
          <p:cNvPicPr>
            <a:picLocks noChangeAspect="1" noChangeArrowheads="1"/>
          </p:cNvPicPr>
          <p:nvPr/>
        </p:nvPicPr>
        <p:blipFill>
          <a:blip r:embed="rId11" cstate="print"/>
          <a:srcRect/>
          <a:stretch>
            <a:fillRect/>
          </a:stretch>
        </p:blipFill>
        <p:spPr bwMode="auto">
          <a:xfrm>
            <a:off x="603250" y="4703763"/>
            <a:ext cx="822325" cy="1179512"/>
          </a:xfrm>
          <a:prstGeom prst="rect">
            <a:avLst/>
          </a:prstGeom>
          <a:noFill/>
          <a:ln w="9525">
            <a:noFill/>
            <a:miter lim="800000"/>
            <a:headEnd/>
            <a:tailEnd/>
          </a:ln>
        </p:spPr>
      </p:pic>
      <p:pic>
        <p:nvPicPr>
          <p:cNvPr id="1067" name="Picture 41" descr="arch_design"/>
          <p:cNvPicPr>
            <a:picLocks noChangeAspect="1" noChangeArrowheads="1"/>
          </p:cNvPicPr>
          <p:nvPr/>
        </p:nvPicPr>
        <p:blipFill>
          <a:blip r:embed="rId12" cstate="print">
            <a:clrChange>
              <a:clrFrom>
                <a:srgbClr val="FEFEFE"/>
              </a:clrFrom>
              <a:clrTo>
                <a:srgbClr val="FEFEFE">
                  <a:alpha val="0"/>
                </a:srgbClr>
              </a:clrTo>
            </a:clrChange>
          </a:blip>
          <a:srcRect l="49753" t="40347" r="37601" b="44099"/>
          <a:stretch>
            <a:fillRect/>
          </a:stretch>
        </p:blipFill>
        <p:spPr bwMode="auto">
          <a:xfrm>
            <a:off x="3908425" y="2243138"/>
            <a:ext cx="404813" cy="347662"/>
          </a:xfrm>
          <a:prstGeom prst="rect">
            <a:avLst/>
          </a:prstGeom>
          <a:noFill/>
          <a:ln w="9525">
            <a:noFill/>
            <a:miter lim="800000"/>
            <a:headEnd/>
            <a:tailEnd/>
          </a:ln>
        </p:spPr>
      </p:pic>
      <p:pic>
        <p:nvPicPr>
          <p:cNvPr id="1068" name="Picture 42" descr="arch_design"/>
          <p:cNvPicPr>
            <a:picLocks noChangeAspect="1" noChangeArrowheads="1"/>
          </p:cNvPicPr>
          <p:nvPr/>
        </p:nvPicPr>
        <p:blipFill>
          <a:blip r:embed="rId12" cstate="print">
            <a:clrChange>
              <a:clrFrom>
                <a:srgbClr val="FEFEFE"/>
              </a:clrFrom>
              <a:clrTo>
                <a:srgbClr val="FEFEFE">
                  <a:alpha val="0"/>
                </a:srgbClr>
              </a:clrTo>
            </a:clrChange>
          </a:blip>
          <a:srcRect l="49753" t="40347" r="37601" b="44099"/>
          <a:stretch>
            <a:fillRect/>
          </a:stretch>
        </p:blipFill>
        <p:spPr bwMode="auto">
          <a:xfrm>
            <a:off x="4899025" y="2243138"/>
            <a:ext cx="404813" cy="347662"/>
          </a:xfrm>
          <a:prstGeom prst="rect">
            <a:avLst/>
          </a:prstGeom>
          <a:noFill/>
          <a:ln w="9525">
            <a:noFill/>
            <a:miter lim="800000"/>
            <a:headEnd/>
            <a:tailEnd/>
          </a:ln>
        </p:spPr>
      </p:pic>
      <p:pic>
        <p:nvPicPr>
          <p:cNvPr id="1069" name="Picture 43" descr="Image12"/>
          <p:cNvPicPr>
            <a:picLocks noChangeAspect="1" noChangeArrowheads="1"/>
          </p:cNvPicPr>
          <p:nvPr/>
        </p:nvPicPr>
        <p:blipFill>
          <a:blip r:embed="rId13" cstate="print"/>
          <a:srcRect l="7532" t="21762" r="47278" b="9242"/>
          <a:stretch>
            <a:fillRect/>
          </a:stretch>
        </p:blipFill>
        <p:spPr bwMode="auto">
          <a:xfrm>
            <a:off x="4678363" y="1954213"/>
            <a:ext cx="393700" cy="344487"/>
          </a:xfrm>
          <a:prstGeom prst="rect">
            <a:avLst/>
          </a:prstGeom>
          <a:noFill/>
          <a:ln w="28575">
            <a:solidFill>
              <a:srgbClr val="000000"/>
            </a:solidFill>
            <a:miter lim="800000"/>
            <a:headEnd/>
            <a:tailEnd/>
          </a:ln>
        </p:spPr>
      </p:pic>
      <p:pic>
        <p:nvPicPr>
          <p:cNvPr id="1070" name="Picture 44" descr="arch_design"/>
          <p:cNvPicPr>
            <a:picLocks noChangeAspect="1" noChangeArrowheads="1"/>
          </p:cNvPicPr>
          <p:nvPr/>
        </p:nvPicPr>
        <p:blipFill>
          <a:blip r:embed="rId12" cstate="print">
            <a:clrChange>
              <a:clrFrom>
                <a:srgbClr val="FEFEFE"/>
              </a:clrFrom>
              <a:clrTo>
                <a:srgbClr val="FEFEFE">
                  <a:alpha val="0"/>
                </a:srgbClr>
              </a:clrTo>
            </a:clrChange>
          </a:blip>
          <a:srcRect l="49753" t="40347" r="37601" b="44099"/>
          <a:stretch>
            <a:fillRect/>
          </a:stretch>
        </p:blipFill>
        <p:spPr bwMode="auto">
          <a:xfrm>
            <a:off x="2917825" y="2243138"/>
            <a:ext cx="404813" cy="347662"/>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5637213" y="1927225"/>
          <a:ext cx="433387" cy="401638"/>
        </p:xfrm>
        <a:graphic>
          <a:graphicData uri="http://schemas.openxmlformats.org/presentationml/2006/ole">
            <p:oleObj spid="_x0000_s1027" name="Photo Editor Photo" r:id="rId14" imgW="2057143" imgH="3086531" progId="">
              <p:embed/>
            </p:oleObj>
          </a:graphicData>
        </a:graphic>
      </p:graphicFrame>
      <p:pic>
        <p:nvPicPr>
          <p:cNvPr id="1071" name="Picture 46" descr="j0316766"/>
          <p:cNvPicPr>
            <a:picLocks noChangeArrowheads="1"/>
          </p:cNvPicPr>
          <p:nvPr/>
        </p:nvPicPr>
        <p:blipFill>
          <a:blip r:embed="rId15" cstate="print"/>
          <a:srcRect l="17250" r="16000"/>
          <a:stretch>
            <a:fillRect/>
          </a:stretch>
        </p:blipFill>
        <p:spPr bwMode="auto">
          <a:xfrm>
            <a:off x="3698875" y="1925638"/>
            <a:ext cx="438150" cy="400050"/>
          </a:xfrm>
          <a:prstGeom prst="rect">
            <a:avLst/>
          </a:prstGeom>
          <a:noFill/>
          <a:ln w="9525">
            <a:noFill/>
            <a:miter lim="800000"/>
            <a:headEnd/>
            <a:tailEnd/>
          </a:ln>
        </p:spPr>
      </p:pic>
      <p:pic>
        <p:nvPicPr>
          <p:cNvPr id="1072" name="Picture 47" descr="worksheet_summary"/>
          <p:cNvPicPr>
            <a:picLocks noChangeAspect="1" noChangeArrowheads="1"/>
          </p:cNvPicPr>
          <p:nvPr/>
        </p:nvPicPr>
        <p:blipFill>
          <a:blip r:embed="rId16" cstate="print"/>
          <a:srcRect/>
          <a:stretch>
            <a:fillRect/>
          </a:stretch>
        </p:blipFill>
        <p:spPr bwMode="auto">
          <a:xfrm>
            <a:off x="5791200" y="2255838"/>
            <a:ext cx="382588" cy="311150"/>
          </a:xfrm>
          <a:prstGeom prst="rect">
            <a:avLst/>
          </a:prstGeom>
          <a:noFill/>
          <a:ln w="9525">
            <a:noFill/>
            <a:miter lim="800000"/>
            <a:headEnd/>
            <a:tailEnd/>
          </a:ln>
        </p:spPr>
      </p:pic>
      <p:pic>
        <p:nvPicPr>
          <p:cNvPr id="1073" name="Picture 48"/>
          <p:cNvPicPr>
            <a:picLocks noChangeArrowheads="1"/>
          </p:cNvPicPr>
          <p:nvPr/>
        </p:nvPicPr>
        <p:blipFill>
          <a:blip r:embed="rId17" cstate="print"/>
          <a:srcRect l="6000" t="18034" r="31296" b="37575"/>
          <a:stretch>
            <a:fillRect/>
          </a:stretch>
        </p:blipFill>
        <p:spPr bwMode="auto">
          <a:xfrm>
            <a:off x="2684463" y="1925638"/>
            <a:ext cx="450850" cy="390525"/>
          </a:xfrm>
          <a:prstGeom prst="rect">
            <a:avLst/>
          </a:prstGeom>
          <a:noFill/>
          <a:ln w="9525">
            <a:noFill/>
            <a:miter lim="800000"/>
            <a:headEnd/>
            <a:tailEnd/>
          </a:ln>
        </p:spPr>
      </p:pic>
      <p:pic>
        <p:nvPicPr>
          <p:cNvPr id="1074" name="Picture 49" descr="conce036"/>
          <p:cNvPicPr>
            <a:picLocks noChangeAspect="1" noChangeArrowheads="1"/>
          </p:cNvPicPr>
          <p:nvPr/>
        </p:nvPicPr>
        <p:blipFill>
          <a:blip r:embed="rId9" cstate="print"/>
          <a:srcRect/>
          <a:stretch>
            <a:fillRect/>
          </a:stretch>
        </p:blipFill>
        <p:spPr bwMode="auto">
          <a:xfrm>
            <a:off x="3346450" y="1871663"/>
            <a:ext cx="271463" cy="904875"/>
          </a:xfrm>
          <a:prstGeom prst="rect">
            <a:avLst/>
          </a:prstGeom>
          <a:noFill/>
          <a:ln w="9525">
            <a:noFill/>
            <a:miter lim="800000"/>
            <a:headEnd/>
            <a:tailEnd/>
          </a:ln>
        </p:spPr>
      </p:pic>
      <p:pic>
        <p:nvPicPr>
          <p:cNvPr id="1075" name="Picture 50" descr="conce036"/>
          <p:cNvPicPr>
            <a:picLocks noChangeAspect="1" noChangeArrowheads="1"/>
          </p:cNvPicPr>
          <p:nvPr/>
        </p:nvPicPr>
        <p:blipFill>
          <a:blip r:embed="rId9" cstate="print"/>
          <a:srcRect/>
          <a:stretch>
            <a:fillRect/>
          </a:stretch>
        </p:blipFill>
        <p:spPr bwMode="auto">
          <a:xfrm>
            <a:off x="4327525" y="1871663"/>
            <a:ext cx="271463" cy="904875"/>
          </a:xfrm>
          <a:prstGeom prst="rect">
            <a:avLst/>
          </a:prstGeom>
          <a:noFill/>
          <a:ln w="9525">
            <a:noFill/>
            <a:miter lim="800000"/>
            <a:headEnd/>
            <a:tailEnd/>
          </a:ln>
        </p:spPr>
      </p:pic>
      <p:pic>
        <p:nvPicPr>
          <p:cNvPr id="1076" name="Picture 51" descr="conce036"/>
          <p:cNvPicPr>
            <a:picLocks noChangeAspect="1" noChangeArrowheads="1"/>
          </p:cNvPicPr>
          <p:nvPr/>
        </p:nvPicPr>
        <p:blipFill>
          <a:blip r:embed="rId9" cstate="print"/>
          <a:srcRect/>
          <a:stretch>
            <a:fillRect/>
          </a:stretch>
        </p:blipFill>
        <p:spPr bwMode="auto">
          <a:xfrm>
            <a:off x="5318125" y="1871663"/>
            <a:ext cx="271463" cy="904875"/>
          </a:xfrm>
          <a:prstGeom prst="rect">
            <a:avLst/>
          </a:prstGeom>
          <a:noFill/>
          <a:ln w="9525">
            <a:noFill/>
            <a:miter lim="800000"/>
            <a:headEnd/>
            <a:tailEnd/>
          </a:ln>
        </p:spPr>
      </p:pic>
      <p:sp>
        <p:nvSpPr>
          <p:cNvPr id="1077" name="Rectangle 52"/>
          <p:cNvSpPr>
            <a:spLocks noChangeArrowheads="1"/>
          </p:cNvSpPr>
          <p:nvPr/>
        </p:nvSpPr>
        <p:spPr bwMode="auto">
          <a:xfrm>
            <a:off x="5378450" y="2613025"/>
            <a:ext cx="995363" cy="396875"/>
          </a:xfrm>
          <a:prstGeom prst="rect">
            <a:avLst/>
          </a:prstGeom>
          <a:noFill/>
          <a:ln w="9525">
            <a:noFill/>
            <a:miter lim="800000"/>
            <a:headEnd/>
            <a:tailEnd/>
          </a:ln>
        </p:spPr>
        <p:txBody>
          <a:bodyPr>
            <a:spAutoFit/>
          </a:bodyPr>
          <a:lstStyle/>
          <a:p>
            <a:pPr algn="ctr" eaLnBrk="0" hangingPunct="0">
              <a:lnSpc>
                <a:spcPct val="90000"/>
              </a:lnSpc>
              <a:spcBef>
                <a:spcPct val="50000"/>
              </a:spcBef>
              <a:buClr>
                <a:schemeClr val="accent1"/>
              </a:buClr>
            </a:pPr>
            <a:r>
              <a:rPr lang="en-US" sz="1000" i="1"/>
              <a:t>Financial</a:t>
            </a:r>
          </a:p>
          <a:p>
            <a:pPr algn="ctr" eaLnBrk="0" hangingPunct="0">
              <a:lnSpc>
                <a:spcPct val="90000"/>
              </a:lnSpc>
              <a:spcBef>
                <a:spcPct val="50000"/>
              </a:spcBef>
              <a:buClr>
                <a:schemeClr val="accent1"/>
              </a:buClr>
            </a:pPr>
            <a:r>
              <a:rPr lang="en-US" sz="1000" i="1"/>
              <a:t>planning</a:t>
            </a:r>
          </a:p>
        </p:txBody>
      </p:sp>
      <p:sp>
        <p:nvSpPr>
          <p:cNvPr id="1078" name="Rectangle 53"/>
          <p:cNvSpPr>
            <a:spLocks noChangeArrowheads="1"/>
          </p:cNvSpPr>
          <p:nvPr/>
        </p:nvSpPr>
        <p:spPr bwMode="auto">
          <a:xfrm>
            <a:off x="4551363" y="2613025"/>
            <a:ext cx="712787" cy="396875"/>
          </a:xfrm>
          <a:prstGeom prst="rect">
            <a:avLst/>
          </a:prstGeom>
          <a:noFill/>
          <a:ln w="9525">
            <a:noFill/>
            <a:miter lim="800000"/>
            <a:headEnd/>
            <a:tailEnd/>
          </a:ln>
        </p:spPr>
        <p:txBody>
          <a:bodyPr wrap="none">
            <a:spAutoFit/>
          </a:bodyPr>
          <a:lstStyle/>
          <a:p>
            <a:pPr algn="ctr" eaLnBrk="0" hangingPunct="0">
              <a:lnSpc>
                <a:spcPct val="90000"/>
              </a:lnSpc>
              <a:spcBef>
                <a:spcPct val="50000"/>
              </a:spcBef>
              <a:buClr>
                <a:schemeClr val="accent1"/>
              </a:buClr>
            </a:pPr>
            <a:r>
              <a:rPr lang="en-US" sz="1000" i="1"/>
              <a:t>Supply</a:t>
            </a:r>
          </a:p>
          <a:p>
            <a:pPr algn="ctr" eaLnBrk="0" hangingPunct="0">
              <a:lnSpc>
                <a:spcPct val="90000"/>
              </a:lnSpc>
              <a:spcBef>
                <a:spcPct val="50000"/>
              </a:spcBef>
              <a:buClr>
                <a:schemeClr val="accent1"/>
              </a:buClr>
            </a:pPr>
            <a:r>
              <a:rPr lang="en-US" sz="1000" i="1"/>
              <a:t>planning</a:t>
            </a:r>
          </a:p>
        </p:txBody>
      </p:sp>
      <p:sp>
        <p:nvSpPr>
          <p:cNvPr id="1079" name="Rectangle 54"/>
          <p:cNvSpPr>
            <a:spLocks noChangeArrowheads="1"/>
          </p:cNvSpPr>
          <p:nvPr/>
        </p:nvSpPr>
        <p:spPr bwMode="auto">
          <a:xfrm>
            <a:off x="2616200" y="2613025"/>
            <a:ext cx="712788" cy="396875"/>
          </a:xfrm>
          <a:prstGeom prst="rect">
            <a:avLst/>
          </a:prstGeom>
          <a:noFill/>
          <a:ln w="9525">
            <a:noFill/>
            <a:miter lim="800000"/>
            <a:headEnd/>
            <a:tailEnd/>
          </a:ln>
        </p:spPr>
        <p:txBody>
          <a:bodyPr wrap="none">
            <a:spAutoFit/>
          </a:bodyPr>
          <a:lstStyle/>
          <a:p>
            <a:pPr algn="ctr" eaLnBrk="0" hangingPunct="0">
              <a:lnSpc>
                <a:spcPct val="90000"/>
              </a:lnSpc>
              <a:spcBef>
                <a:spcPct val="50000"/>
              </a:spcBef>
              <a:buClr>
                <a:schemeClr val="accent1"/>
              </a:buClr>
            </a:pPr>
            <a:r>
              <a:rPr lang="en-US" sz="1000" i="1"/>
              <a:t>Product</a:t>
            </a:r>
          </a:p>
          <a:p>
            <a:pPr algn="ctr" eaLnBrk="0" hangingPunct="0">
              <a:lnSpc>
                <a:spcPct val="90000"/>
              </a:lnSpc>
              <a:spcBef>
                <a:spcPct val="50000"/>
              </a:spcBef>
              <a:buClr>
                <a:schemeClr val="accent1"/>
              </a:buClr>
            </a:pPr>
            <a:r>
              <a:rPr lang="en-US" sz="1000" i="1"/>
              <a:t>planning</a:t>
            </a:r>
          </a:p>
        </p:txBody>
      </p:sp>
      <p:sp>
        <p:nvSpPr>
          <p:cNvPr id="1080" name="Rectangle 55"/>
          <p:cNvSpPr>
            <a:spLocks noChangeArrowheads="1"/>
          </p:cNvSpPr>
          <p:nvPr/>
        </p:nvSpPr>
        <p:spPr bwMode="auto">
          <a:xfrm>
            <a:off x="3609975" y="2613025"/>
            <a:ext cx="712788" cy="396875"/>
          </a:xfrm>
          <a:prstGeom prst="rect">
            <a:avLst/>
          </a:prstGeom>
          <a:noFill/>
          <a:ln w="9525" algn="ctr">
            <a:noFill/>
            <a:miter lim="800000"/>
            <a:headEnd/>
            <a:tailEnd/>
          </a:ln>
        </p:spPr>
        <p:txBody>
          <a:bodyPr wrap="none" anchor="ctr">
            <a:spAutoFit/>
          </a:bodyPr>
          <a:lstStyle/>
          <a:p>
            <a:pPr algn="ctr" eaLnBrk="0" hangingPunct="0">
              <a:lnSpc>
                <a:spcPct val="90000"/>
              </a:lnSpc>
              <a:spcBef>
                <a:spcPct val="50000"/>
              </a:spcBef>
              <a:buClr>
                <a:schemeClr val="accent1"/>
              </a:buClr>
            </a:pPr>
            <a:r>
              <a:rPr lang="en-US" sz="1000" i="1"/>
              <a:t>Demand</a:t>
            </a:r>
          </a:p>
          <a:p>
            <a:pPr algn="ctr" eaLnBrk="0" hangingPunct="0">
              <a:lnSpc>
                <a:spcPct val="90000"/>
              </a:lnSpc>
              <a:spcBef>
                <a:spcPct val="50000"/>
              </a:spcBef>
              <a:buClr>
                <a:schemeClr val="accent1"/>
              </a:buClr>
            </a:pPr>
            <a:r>
              <a:rPr lang="en-US" sz="1000" i="1"/>
              <a:t>planning</a:t>
            </a:r>
          </a:p>
        </p:txBody>
      </p:sp>
      <p:sp>
        <p:nvSpPr>
          <p:cNvPr id="1081" name="Text Box 56"/>
          <p:cNvSpPr txBox="1">
            <a:spLocks noChangeArrowheads="1"/>
          </p:cNvSpPr>
          <p:nvPr/>
        </p:nvSpPr>
        <p:spPr bwMode="auto">
          <a:xfrm>
            <a:off x="2957513" y="3321050"/>
            <a:ext cx="1484312" cy="549275"/>
          </a:xfrm>
          <a:prstGeom prst="rect">
            <a:avLst/>
          </a:prstGeom>
          <a:noFill/>
          <a:ln w="12700">
            <a:noFill/>
            <a:miter lim="800000"/>
            <a:headEnd/>
            <a:tailEnd/>
          </a:ln>
        </p:spPr>
        <p:txBody>
          <a:bodyPr wrap="none">
            <a:spAutoFit/>
          </a:bodyPr>
          <a:lstStyle/>
          <a:p>
            <a:pPr algn="ctr" eaLnBrk="0" hangingPunct="0">
              <a:lnSpc>
                <a:spcPct val="90000"/>
              </a:lnSpc>
              <a:spcBef>
                <a:spcPct val="50000"/>
              </a:spcBef>
              <a:buClr>
                <a:schemeClr val="accent1"/>
              </a:buClr>
            </a:pPr>
            <a:r>
              <a:rPr lang="en-US" sz="1000" i="1">
                <a:solidFill>
                  <a:schemeClr val="accent1"/>
                </a:solidFill>
              </a:rPr>
              <a:t>Manual</a:t>
            </a:r>
            <a:r>
              <a:rPr lang="en-US" sz="1000" i="1">
                <a:solidFill>
                  <a:srgbClr val="667263"/>
                </a:solidFill>
              </a:rPr>
              <a:t> measurement</a:t>
            </a:r>
          </a:p>
          <a:p>
            <a:pPr algn="ctr" eaLnBrk="0" hangingPunct="0">
              <a:lnSpc>
                <a:spcPct val="90000"/>
              </a:lnSpc>
              <a:spcBef>
                <a:spcPct val="50000"/>
              </a:spcBef>
              <a:buClr>
                <a:schemeClr val="accent1"/>
              </a:buClr>
            </a:pPr>
            <a:r>
              <a:rPr lang="en-US" sz="1000" i="1">
                <a:solidFill>
                  <a:srgbClr val="667263"/>
                </a:solidFill>
              </a:rPr>
              <a:t>and reporting from</a:t>
            </a:r>
          </a:p>
          <a:p>
            <a:pPr algn="ctr" eaLnBrk="0" hangingPunct="0">
              <a:lnSpc>
                <a:spcPct val="90000"/>
              </a:lnSpc>
              <a:spcBef>
                <a:spcPct val="50000"/>
              </a:spcBef>
              <a:buClr>
                <a:schemeClr val="accent1"/>
              </a:buClr>
            </a:pPr>
            <a:r>
              <a:rPr lang="en-US" sz="1000" i="1">
                <a:solidFill>
                  <a:schemeClr val="accent1"/>
                </a:solidFill>
              </a:rPr>
              <a:t>multiple</a:t>
            </a:r>
            <a:r>
              <a:rPr lang="en-US" sz="1000" i="1">
                <a:solidFill>
                  <a:srgbClr val="667263"/>
                </a:solidFill>
              </a:rPr>
              <a:t> data sources</a:t>
            </a:r>
          </a:p>
        </p:txBody>
      </p:sp>
      <p:pic>
        <p:nvPicPr>
          <p:cNvPr id="1082" name="Picture 57" descr="arch_design"/>
          <p:cNvPicPr>
            <a:picLocks noChangeAspect="1" noChangeArrowheads="1"/>
          </p:cNvPicPr>
          <p:nvPr/>
        </p:nvPicPr>
        <p:blipFill>
          <a:blip r:embed="rId12" cstate="print"/>
          <a:srcRect l="49753" t="40347" r="37601" b="44099"/>
          <a:stretch>
            <a:fillRect/>
          </a:stretch>
        </p:blipFill>
        <p:spPr bwMode="auto">
          <a:xfrm>
            <a:off x="4764088" y="3433763"/>
            <a:ext cx="450850" cy="415925"/>
          </a:xfrm>
          <a:prstGeom prst="rect">
            <a:avLst/>
          </a:prstGeom>
          <a:noFill/>
          <a:ln w="9525">
            <a:noFill/>
            <a:miter lim="800000"/>
            <a:headEnd/>
            <a:tailEnd/>
          </a:ln>
        </p:spPr>
      </p:pic>
      <p:grpSp>
        <p:nvGrpSpPr>
          <p:cNvPr id="1083" name="Group 58"/>
          <p:cNvGrpSpPr>
            <a:grpSpLocks/>
          </p:cNvGrpSpPr>
          <p:nvPr/>
        </p:nvGrpSpPr>
        <p:grpSpPr bwMode="auto">
          <a:xfrm>
            <a:off x="4343400" y="3249613"/>
            <a:ext cx="593725" cy="485775"/>
            <a:chOff x="1969" y="2780"/>
            <a:chExt cx="1026" cy="703"/>
          </a:xfrm>
        </p:grpSpPr>
        <p:sp>
          <p:nvSpPr>
            <p:cNvPr id="1090" name="Freeform 59"/>
            <p:cNvSpPr>
              <a:spLocks/>
            </p:cNvSpPr>
            <p:nvPr/>
          </p:nvSpPr>
          <p:spPr bwMode="auto">
            <a:xfrm>
              <a:off x="2623" y="2780"/>
              <a:ext cx="230" cy="138"/>
            </a:xfrm>
            <a:custGeom>
              <a:avLst/>
              <a:gdLst>
                <a:gd name="T0" fmla="*/ 229 w 230"/>
                <a:gd name="T1" fmla="*/ 57 h 138"/>
                <a:gd name="T2" fmla="*/ 128 w 230"/>
                <a:gd name="T3" fmla="*/ 0 h 138"/>
                <a:gd name="T4" fmla="*/ 0 w 230"/>
                <a:gd name="T5" fmla="*/ 34 h 138"/>
                <a:gd name="T6" fmla="*/ 105 w 230"/>
                <a:gd name="T7" fmla="*/ 137 h 138"/>
                <a:gd name="T8" fmla="*/ 229 w 230"/>
                <a:gd name="T9" fmla="*/ 57 h 138"/>
                <a:gd name="T10" fmla="*/ 0 60000 65536"/>
                <a:gd name="T11" fmla="*/ 0 60000 65536"/>
                <a:gd name="T12" fmla="*/ 0 60000 65536"/>
                <a:gd name="T13" fmla="*/ 0 60000 65536"/>
                <a:gd name="T14" fmla="*/ 0 60000 65536"/>
                <a:gd name="T15" fmla="*/ 0 w 230"/>
                <a:gd name="T16" fmla="*/ 0 h 138"/>
                <a:gd name="T17" fmla="*/ 230 w 230"/>
                <a:gd name="T18" fmla="*/ 138 h 138"/>
              </a:gdLst>
              <a:ahLst/>
              <a:cxnLst>
                <a:cxn ang="T10">
                  <a:pos x="T0" y="T1"/>
                </a:cxn>
                <a:cxn ang="T11">
                  <a:pos x="T2" y="T3"/>
                </a:cxn>
                <a:cxn ang="T12">
                  <a:pos x="T4" y="T5"/>
                </a:cxn>
                <a:cxn ang="T13">
                  <a:pos x="T6" y="T7"/>
                </a:cxn>
                <a:cxn ang="T14">
                  <a:pos x="T8" y="T9"/>
                </a:cxn>
              </a:cxnLst>
              <a:rect l="T15" t="T16" r="T17" b="T18"/>
              <a:pathLst>
                <a:path w="230" h="138">
                  <a:moveTo>
                    <a:pt x="229" y="57"/>
                  </a:moveTo>
                  <a:lnTo>
                    <a:pt x="128" y="0"/>
                  </a:lnTo>
                  <a:lnTo>
                    <a:pt x="0" y="34"/>
                  </a:lnTo>
                  <a:lnTo>
                    <a:pt x="105" y="137"/>
                  </a:lnTo>
                  <a:lnTo>
                    <a:pt x="229" y="57"/>
                  </a:lnTo>
                </a:path>
              </a:pathLst>
            </a:custGeom>
            <a:solidFill>
              <a:srgbClr val="FF6633"/>
            </a:solidFill>
            <a:ln w="9525" cap="rnd">
              <a:noFill/>
              <a:round/>
              <a:headEnd/>
              <a:tailEnd/>
            </a:ln>
          </p:spPr>
          <p:txBody>
            <a:bodyPr/>
            <a:lstStyle/>
            <a:p>
              <a:endParaRPr lang="en-US"/>
            </a:p>
          </p:txBody>
        </p:sp>
        <p:sp>
          <p:nvSpPr>
            <p:cNvPr id="1091" name="Freeform 60"/>
            <p:cNvSpPr>
              <a:spLocks/>
            </p:cNvSpPr>
            <p:nvPr/>
          </p:nvSpPr>
          <p:spPr bwMode="auto">
            <a:xfrm>
              <a:off x="1969" y="3137"/>
              <a:ext cx="1026" cy="346"/>
            </a:xfrm>
            <a:custGeom>
              <a:avLst/>
              <a:gdLst>
                <a:gd name="T0" fmla="*/ 227 w 1026"/>
                <a:gd name="T1" fmla="*/ 345 h 346"/>
                <a:gd name="T2" fmla="*/ 0 w 1026"/>
                <a:gd name="T3" fmla="*/ 215 h 346"/>
                <a:gd name="T4" fmla="*/ 808 w 1026"/>
                <a:gd name="T5" fmla="*/ 0 h 346"/>
                <a:gd name="T6" fmla="*/ 1025 w 1026"/>
                <a:gd name="T7" fmla="*/ 131 h 346"/>
                <a:gd name="T8" fmla="*/ 227 w 1026"/>
                <a:gd name="T9" fmla="*/ 345 h 346"/>
                <a:gd name="T10" fmla="*/ 0 60000 65536"/>
                <a:gd name="T11" fmla="*/ 0 60000 65536"/>
                <a:gd name="T12" fmla="*/ 0 60000 65536"/>
                <a:gd name="T13" fmla="*/ 0 60000 65536"/>
                <a:gd name="T14" fmla="*/ 0 60000 65536"/>
                <a:gd name="T15" fmla="*/ 0 w 1026"/>
                <a:gd name="T16" fmla="*/ 0 h 346"/>
                <a:gd name="T17" fmla="*/ 1026 w 1026"/>
                <a:gd name="T18" fmla="*/ 346 h 346"/>
              </a:gdLst>
              <a:ahLst/>
              <a:cxnLst>
                <a:cxn ang="T10">
                  <a:pos x="T0" y="T1"/>
                </a:cxn>
                <a:cxn ang="T11">
                  <a:pos x="T2" y="T3"/>
                </a:cxn>
                <a:cxn ang="T12">
                  <a:pos x="T4" y="T5"/>
                </a:cxn>
                <a:cxn ang="T13">
                  <a:pos x="T6" y="T7"/>
                </a:cxn>
                <a:cxn ang="T14">
                  <a:pos x="T8" y="T9"/>
                </a:cxn>
              </a:cxnLst>
              <a:rect l="T15" t="T16" r="T17" b="T18"/>
              <a:pathLst>
                <a:path w="1026" h="346">
                  <a:moveTo>
                    <a:pt x="227" y="345"/>
                  </a:moveTo>
                  <a:lnTo>
                    <a:pt x="0" y="215"/>
                  </a:lnTo>
                  <a:lnTo>
                    <a:pt x="808" y="0"/>
                  </a:lnTo>
                  <a:lnTo>
                    <a:pt x="1025" y="131"/>
                  </a:lnTo>
                  <a:lnTo>
                    <a:pt x="227" y="345"/>
                  </a:lnTo>
                </a:path>
              </a:pathLst>
            </a:custGeom>
            <a:solidFill>
              <a:srgbClr val="868686"/>
            </a:solidFill>
            <a:ln w="9525" cap="rnd">
              <a:noFill/>
              <a:round/>
              <a:headEnd/>
              <a:tailEnd/>
            </a:ln>
          </p:spPr>
          <p:txBody>
            <a:bodyPr/>
            <a:lstStyle/>
            <a:p>
              <a:endParaRPr lang="en-US"/>
            </a:p>
          </p:txBody>
        </p:sp>
        <p:sp>
          <p:nvSpPr>
            <p:cNvPr id="1092" name="Freeform 61"/>
            <p:cNvSpPr>
              <a:spLocks/>
            </p:cNvSpPr>
            <p:nvPr/>
          </p:nvSpPr>
          <p:spPr bwMode="auto">
            <a:xfrm>
              <a:off x="1969" y="3117"/>
              <a:ext cx="1026" cy="346"/>
            </a:xfrm>
            <a:custGeom>
              <a:avLst/>
              <a:gdLst>
                <a:gd name="T0" fmla="*/ 227 w 1026"/>
                <a:gd name="T1" fmla="*/ 345 h 346"/>
                <a:gd name="T2" fmla="*/ 0 w 1026"/>
                <a:gd name="T3" fmla="*/ 215 h 346"/>
                <a:gd name="T4" fmla="*/ 808 w 1026"/>
                <a:gd name="T5" fmla="*/ 0 h 346"/>
                <a:gd name="T6" fmla="*/ 1025 w 1026"/>
                <a:gd name="T7" fmla="*/ 131 h 346"/>
                <a:gd name="T8" fmla="*/ 227 w 1026"/>
                <a:gd name="T9" fmla="*/ 345 h 346"/>
                <a:gd name="T10" fmla="*/ 0 60000 65536"/>
                <a:gd name="T11" fmla="*/ 0 60000 65536"/>
                <a:gd name="T12" fmla="*/ 0 60000 65536"/>
                <a:gd name="T13" fmla="*/ 0 60000 65536"/>
                <a:gd name="T14" fmla="*/ 0 60000 65536"/>
                <a:gd name="T15" fmla="*/ 0 w 1026"/>
                <a:gd name="T16" fmla="*/ 0 h 346"/>
                <a:gd name="T17" fmla="*/ 1026 w 1026"/>
                <a:gd name="T18" fmla="*/ 346 h 346"/>
              </a:gdLst>
              <a:ahLst/>
              <a:cxnLst>
                <a:cxn ang="T10">
                  <a:pos x="T0" y="T1"/>
                </a:cxn>
                <a:cxn ang="T11">
                  <a:pos x="T2" y="T3"/>
                </a:cxn>
                <a:cxn ang="T12">
                  <a:pos x="T4" y="T5"/>
                </a:cxn>
                <a:cxn ang="T13">
                  <a:pos x="T6" y="T7"/>
                </a:cxn>
                <a:cxn ang="T14">
                  <a:pos x="T8" y="T9"/>
                </a:cxn>
              </a:cxnLst>
              <a:rect l="T15" t="T16" r="T17" b="T18"/>
              <a:pathLst>
                <a:path w="1026" h="346">
                  <a:moveTo>
                    <a:pt x="227" y="345"/>
                  </a:moveTo>
                  <a:lnTo>
                    <a:pt x="0" y="215"/>
                  </a:lnTo>
                  <a:lnTo>
                    <a:pt x="808" y="0"/>
                  </a:lnTo>
                  <a:lnTo>
                    <a:pt x="1025" y="131"/>
                  </a:lnTo>
                  <a:lnTo>
                    <a:pt x="227" y="345"/>
                  </a:lnTo>
                </a:path>
              </a:pathLst>
            </a:custGeom>
            <a:solidFill>
              <a:srgbClr val="CCFFCC"/>
            </a:solidFill>
            <a:ln w="9525" cap="rnd">
              <a:noFill/>
              <a:round/>
              <a:headEnd/>
              <a:tailEnd/>
            </a:ln>
          </p:spPr>
          <p:txBody>
            <a:bodyPr/>
            <a:lstStyle/>
            <a:p>
              <a:endParaRPr lang="en-US"/>
            </a:p>
          </p:txBody>
        </p:sp>
        <p:sp>
          <p:nvSpPr>
            <p:cNvPr id="1093" name="Freeform 62"/>
            <p:cNvSpPr>
              <a:spLocks/>
            </p:cNvSpPr>
            <p:nvPr/>
          </p:nvSpPr>
          <p:spPr bwMode="auto">
            <a:xfrm>
              <a:off x="2723" y="2838"/>
              <a:ext cx="130" cy="433"/>
            </a:xfrm>
            <a:custGeom>
              <a:avLst/>
              <a:gdLst>
                <a:gd name="T0" fmla="*/ 129 w 130"/>
                <a:gd name="T1" fmla="*/ 397 h 433"/>
                <a:gd name="T2" fmla="*/ 129 w 130"/>
                <a:gd name="T3" fmla="*/ 0 h 433"/>
                <a:gd name="T4" fmla="*/ 0 w 130"/>
                <a:gd name="T5" fmla="*/ 34 h 433"/>
                <a:gd name="T6" fmla="*/ 0 w 130"/>
                <a:gd name="T7" fmla="*/ 432 h 433"/>
                <a:gd name="T8" fmla="*/ 129 w 130"/>
                <a:gd name="T9" fmla="*/ 397 h 433"/>
                <a:gd name="T10" fmla="*/ 0 60000 65536"/>
                <a:gd name="T11" fmla="*/ 0 60000 65536"/>
                <a:gd name="T12" fmla="*/ 0 60000 65536"/>
                <a:gd name="T13" fmla="*/ 0 60000 65536"/>
                <a:gd name="T14" fmla="*/ 0 60000 65536"/>
                <a:gd name="T15" fmla="*/ 0 w 130"/>
                <a:gd name="T16" fmla="*/ 0 h 433"/>
                <a:gd name="T17" fmla="*/ 130 w 130"/>
                <a:gd name="T18" fmla="*/ 433 h 433"/>
              </a:gdLst>
              <a:ahLst/>
              <a:cxnLst>
                <a:cxn ang="T10">
                  <a:pos x="T0" y="T1"/>
                </a:cxn>
                <a:cxn ang="T11">
                  <a:pos x="T2" y="T3"/>
                </a:cxn>
                <a:cxn ang="T12">
                  <a:pos x="T4" y="T5"/>
                </a:cxn>
                <a:cxn ang="T13">
                  <a:pos x="T6" y="T7"/>
                </a:cxn>
                <a:cxn ang="T14">
                  <a:pos x="T8" y="T9"/>
                </a:cxn>
              </a:cxnLst>
              <a:rect l="T15" t="T16" r="T17" b="T18"/>
              <a:pathLst>
                <a:path w="130" h="433">
                  <a:moveTo>
                    <a:pt x="129" y="397"/>
                  </a:moveTo>
                  <a:lnTo>
                    <a:pt x="129" y="0"/>
                  </a:lnTo>
                  <a:lnTo>
                    <a:pt x="0" y="34"/>
                  </a:lnTo>
                  <a:lnTo>
                    <a:pt x="0" y="432"/>
                  </a:lnTo>
                  <a:lnTo>
                    <a:pt x="129" y="397"/>
                  </a:lnTo>
                </a:path>
              </a:pathLst>
            </a:custGeom>
            <a:solidFill>
              <a:srgbClr val="FF9999"/>
            </a:solidFill>
            <a:ln w="9525" cap="rnd">
              <a:noFill/>
              <a:round/>
              <a:headEnd/>
              <a:tailEnd/>
            </a:ln>
          </p:spPr>
          <p:txBody>
            <a:bodyPr/>
            <a:lstStyle/>
            <a:p>
              <a:endParaRPr lang="en-US"/>
            </a:p>
          </p:txBody>
        </p:sp>
        <p:sp>
          <p:nvSpPr>
            <p:cNvPr id="1094" name="Freeform 63"/>
            <p:cNvSpPr>
              <a:spLocks/>
            </p:cNvSpPr>
            <p:nvPr/>
          </p:nvSpPr>
          <p:spPr bwMode="auto">
            <a:xfrm>
              <a:off x="2623" y="2814"/>
              <a:ext cx="101" cy="457"/>
            </a:xfrm>
            <a:custGeom>
              <a:avLst/>
              <a:gdLst>
                <a:gd name="T0" fmla="*/ 0 w 101"/>
                <a:gd name="T1" fmla="*/ 398 h 457"/>
                <a:gd name="T2" fmla="*/ 0 w 101"/>
                <a:gd name="T3" fmla="*/ 0 h 457"/>
                <a:gd name="T4" fmla="*/ 100 w 101"/>
                <a:gd name="T5" fmla="*/ 57 h 457"/>
                <a:gd name="T6" fmla="*/ 100 w 101"/>
                <a:gd name="T7" fmla="*/ 456 h 457"/>
                <a:gd name="T8" fmla="*/ 0 w 101"/>
                <a:gd name="T9" fmla="*/ 398 h 457"/>
                <a:gd name="T10" fmla="*/ 0 60000 65536"/>
                <a:gd name="T11" fmla="*/ 0 60000 65536"/>
                <a:gd name="T12" fmla="*/ 0 60000 65536"/>
                <a:gd name="T13" fmla="*/ 0 60000 65536"/>
                <a:gd name="T14" fmla="*/ 0 60000 65536"/>
                <a:gd name="T15" fmla="*/ 0 w 101"/>
                <a:gd name="T16" fmla="*/ 0 h 457"/>
                <a:gd name="T17" fmla="*/ 101 w 101"/>
                <a:gd name="T18" fmla="*/ 457 h 457"/>
              </a:gdLst>
              <a:ahLst/>
              <a:cxnLst>
                <a:cxn ang="T10">
                  <a:pos x="T0" y="T1"/>
                </a:cxn>
                <a:cxn ang="T11">
                  <a:pos x="T2" y="T3"/>
                </a:cxn>
                <a:cxn ang="T12">
                  <a:pos x="T4" y="T5"/>
                </a:cxn>
                <a:cxn ang="T13">
                  <a:pos x="T6" y="T7"/>
                </a:cxn>
                <a:cxn ang="T14">
                  <a:pos x="T8" y="T9"/>
                </a:cxn>
              </a:cxnLst>
              <a:rect l="T15" t="T16" r="T17" b="T18"/>
              <a:pathLst>
                <a:path w="101" h="457">
                  <a:moveTo>
                    <a:pt x="0" y="398"/>
                  </a:moveTo>
                  <a:lnTo>
                    <a:pt x="0" y="0"/>
                  </a:lnTo>
                  <a:lnTo>
                    <a:pt x="100" y="57"/>
                  </a:lnTo>
                  <a:lnTo>
                    <a:pt x="100" y="456"/>
                  </a:lnTo>
                  <a:lnTo>
                    <a:pt x="0" y="398"/>
                  </a:lnTo>
                </a:path>
              </a:pathLst>
            </a:custGeom>
            <a:solidFill>
              <a:srgbClr val="CC0000"/>
            </a:solidFill>
            <a:ln w="9525" cap="rnd">
              <a:noFill/>
              <a:round/>
              <a:headEnd/>
              <a:tailEnd/>
            </a:ln>
          </p:spPr>
          <p:txBody>
            <a:bodyPr/>
            <a:lstStyle/>
            <a:p>
              <a:endParaRPr lang="en-US"/>
            </a:p>
          </p:txBody>
        </p:sp>
        <p:sp>
          <p:nvSpPr>
            <p:cNvPr id="1095" name="Freeform 64"/>
            <p:cNvSpPr>
              <a:spLocks/>
            </p:cNvSpPr>
            <p:nvPr/>
          </p:nvSpPr>
          <p:spPr bwMode="auto">
            <a:xfrm>
              <a:off x="2447" y="2924"/>
              <a:ext cx="230" cy="124"/>
            </a:xfrm>
            <a:custGeom>
              <a:avLst/>
              <a:gdLst>
                <a:gd name="T0" fmla="*/ 229 w 230"/>
                <a:gd name="T1" fmla="*/ 57 h 124"/>
                <a:gd name="T2" fmla="*/ 128 w 230"/>
                <a:gd name="T3" fmla="*/ 0 h 124"/>
                <a:gd name="T4" fmla="*/ 0 w 230"/>
                <a:gd name="T5" fmla="*/ 34 h 124"/>
                <a:gd name="T6" fmla="*/ 97 w 230"/>
                <a:gd name="T7" fmla="*/ 123 h 124"/>
                <a:gd name="T8" fmla="*/ 229 w 230"/>
                <a:gd name="T9" fmla="*/ 57 h 124"/>
                <a:gd name="T10" fmla="*/ 0 60000 65536"/>
                <a:gd name="T11" fmla="*/ 0 60000 65536"/>
                <a:gd name="T12" fmla="*/ 0 60000 65536"/>
                <a:gd name="T13" fmla="*/ 0 60000 65536"/>
                <a:gd name="T14" fmla="*/ 0 60000 65536"/>
                <a:gd name="T15" fmla="*/ 0 w 230"/>
                <a:gd name="T16" fmla="*/ 0 h 124"/>
                <a:gd name="T17" fmla="*/ 230 w 230"/>
                <a:gd name="T18" fmla="*/ 124 h 124"/>
              </a:gdLst>
              <a:ahLst/>
              <a:cxnLst>
                <a:cxn ang="T10">
                  <a:pos x="T0" y="T1"/>
                </a:cxn>
                <a:cxn ang="T11">
                  <a:pos x="T2" y="T3"/>
                </a:cxn>
                <a:cxn ang="T12">
                  <a:pos x="T4" y="T5"/>
                </a:cxn>
                <a:cxn ang="T13">
                  <a:pos x="T6" y="T7"/>
                </a:cxn>
                <a:cxn ang="T14">
                  <a:pos x="T8" y="T9"/>
                </a:cxn>
              </a:cxnLst>
              <a:rect l="T15" t="T16" r="T17" b="T18"/>
              <a:pathLst>
                <a:path w="230" h="124">
                  <a:moveTo>
                    <a:pt x="229" y="57"/>
                  </a:moveTo>
                  <a:lnTo>
                    <a:pt x="128" y="0"/>
                  </a:lnTo>
                  <a:lnTo>
                    <a:pt x="0" y="34"/>
                  </a:lnTo>
                  <a:lnTo>
                    <a:pt x="97" y="123"/>
                  </a:lnTo>
                  <a:lnTo>
                    <a:pt x="229" y="57"/>
                  </a:lnTo>
                </a:path>
              </a:pathLst>
            </a:custGeom>
            <a:solidFill>
              <a:srgbClr val="FF9933"/>
            </a:solidFill>
            <a:ln w="9525" cap="rnd">
              <a:noFill/>
              <a:round/>
              <a:headEnd/>
              <a:tailEnd/>
            </a:ln>
          </p:spPr>
          <p:txBody>
            <a:bodyPr/>
            <a:lstStyle/>
            <a:p>
              <a:endParaRPr lang="en-US"/>
            </a:p>
          </p:txBody>
        </p:sp>
        <p:sp>
          <p:nvSpPr>
            <p:cNvPr id="1096" name="Freeform 65"/>
            <p:cNvSpPr>
              <a:spLocks/>
            </p:cNvSpPr>
            <p:nvPr/>
          </p:nvSpPr>
          <p:spPr bwMode="auto">
            <a:xfrm>
              <a:off x="2547" y="2982"/>
              <a:ext cx="130" cy="336"/>
            </a:xfrm>
            <a:custGeom>
              <a:avLst/>
              <a:gdLst>
                <a:gd name="T0" fmla="*/ 129 w 130"/>
                <a:gd name="T1" fmla="*/ 300 h 336"/>
                <a:gd name="T2" fmla="*/ 129 w 130"/>
                <a:gd name="T3" fmla="*/ 0 h 336"/>
                <a:gd name="T4" fmla="*/ 0 w 130"/>
                <a:gd name="T5" fmla="*/ 34 h 336"/>
                <a:gd name="T6" fmla="*/ 0 w 130"/>
                <a:gd name="T7" fmla="*/ 335 h 336"/>
                <a:gd name="T8" fmla="*/ 129 w 130"/>
                <a:gd name="T9" fmla="*/ 300 h 336"/>
                <a:gd name="T10" fmla="*/ 0 60000 65536"/>
                <a:gd name="T11" fmla="*/ 0 60000 65536"/>
                <a:gd name="T12" fmla="*/ 0 60000 65536"/>
                <a:gd name="T13" fmla="*/ 0 60000 65536"/>
                <a:gd name="T14" fmla="*/ 0 60000 65536"/>
                <a:gd name="T15" fmla="*/ 0 w 130"/>
                <a:gd name="T16" fmla="*/ 0 h 336"/>
                <a:gd name="T17" fmla="*/ 130 w 130"/>
                <a:gd name="T18" fmla="*/ 336 h 336"/>
              </a:gdLst>
              <a:ahLst/>
              <a:cxnLst>
                <a:cxn ang="T10">
                  <a:pos x="T0" y="T1"/>
                </a:cxn>
                <a:cxn ang="T11">
                  <a:pos x="T2" y="T3"/>
                </a:cxn>
                <a:cxn ang="T12">
                  <a:pos x="T4" y="T5"/>
                </a:cxn>
                <a:cxn ang="T13">
                  <a:pos x="T6" y="T7"/>
                </a:cxn>
                <a:cxn ang="T14">
                  <a:pos x="T8" y="T9"/>
                </a:cxn>
              </a:cxnLst>
              <a:rect l="T15" t="T16" r="T17" b="T18"/>
              <a:pathLst>
                <a:path w="130" h="336">
                  <a:moveTo>
                    <a:pt x="129" y="300"/>
                  </a:moveTo>
                  <a:lnTo>
                    <a:pt x="129" y="0"/>
                  </a:lnTo>
                  <a:lnTo>
                    <a:pt x="0" y="34"/>
                  </a:lnTo>
                  <a:lnTo>
                    <a:pt x="0" y="335"/>
                  </a:lnTo>
                  <a:lnTo>
                    <a:pt x="129" y="300"/>
                  </a:lnTo>
                </a:path>
              </a:pathLst>
            </a:custGeom>
            <a:solidFill>
              <a:srgbClr val="FFCC66"/>
            </a:solidFill>
            <a:ln w="9525" cap="rnd">
              <a:noFill/>
              <a:round/>
              <a:headEnd/>
              <a:tailEnd/>
            </a:ln>
          </p:spPr>
          <p:txBody>
            <a:bodyPr/>
            <a:lstStyle/>
            <a:p>
              <a:endParaRPr lang="en-US"/>
            </a:p>
          </p:txBody>
        </p:sp>
        <p:sp>
          <p:nvSpPr>
            <p:cNvPr id="1097" name="Freeform 66"/>
            <p:cNvSpPr>
              <a:spLocks/>
            </p:cNvSpPr>
            <p:nvPr/>
          </p:nvSpPr>
          <p:spPr bwMode="auto">
            <a:xfrm>
              <a:off x="2447" y="2959"/>
              <a:ext cx="101" cy="359"/>
            </a:xfrm>
            <a:custGeom>
              <a:avLst/>
              <a:gdLst>
                <a:gd name="T0" fmla="*/ 0 w 101"/>
                <a:gd name="T1" fmla="*/ 300 h 359"/>
                <a:gd name="T2" fmla="*/ 0 w 101"/>
                <a:gd name="T3" fmla="*/ 0 h 359"/>
                <a:gd name="T4" fmla="*/ 100 w 101"/>
                <a:gd name="T5" fmla="*/ 57 h 359"/>
                <a:gd name="T6" fmla="*/ 100 w 101"/>
                <a:gd name="T7" fmla="*/ 358 h 359"/>
                <a:gd name="T8" fmla="*/ 0 w 101"/>
                <a:gd name="T9" fmla="*/ 300 h 359"/>
                <a:gd name="T10" fmla="*/ 0 60000 65536"/>
                <a:gd name="T11" fmla="*/ 0 60000 65536"/>
                <a:gd name="T12" fmla="*/ 0 60000 65536"/>
                <a:gd name="T13" fmla="*/ 0 60000 65536"/>
                <a:gd name="T14" fmla="*/ 0 60000 65536"/>
                <a:gd name="T15" fmla="*/ 0 w 101"/>
                <a:gd name="T16" fmla="*/ 0 h 359"/>
                <a:gd name="T17" fmla="*/ 101 w 101"/>
                <a:gd name="T18" fmla="*/ 359 h 359"/>
              </a:gdLst>
              <a:ahLst/>
              <a:cxnLst>
                <a:cxn ang="T10">
                  <a:pos x="T0" y="T1"/>
                </a:cxn>
                <a:cxn ang="T11">
                  <a:pos x="T2" y="T3"/>
                </a:cxn>
                <a:cxn ang="T12">
                  <a:pos x="T4" y="T5"/>
                </a:cxn>
                <a:cxn ang="T13">
                  <a:pos x="T6" y="T7"/>
                </a:cxn>
                <a:cxn ang="T14">
                  <a:pos x="T8" y="T9"/>
                </a:cxn>
              </a:cxnLst>
              <a:rect l="T15" t="T16" r="T17" b="T18"/>
              <a:pathLst>
                <a:path w="101" h="359">
                  <a:moveTo>
                    <a:pt x="0" y="300"/>
                  </a:moveTo>
                  <a:lnTo>
                    <a:pt x="0" y="0"/>
                  </a:lnTo>
                  <a:lnTo>
                    <a:pt x="100" y="57"/>
                  </a:lnTo>
                  <a:lnTo>
                    <a:pt x="100" y="358"/>
                  </a:lnTo>
                  <a:lnTo>
                    <a:pt x="0" y="300"/>
                  </a:lnTo>
                </a:path>
              </a:pathLst>
            </a:custGeom>
            <a:solidFill>
              <a:srgbClr val="CC6600"/>
            </a:solidFill>
            <a:ln w="9525" cap="rnd">
              <a:noFill/>
              <a:round/>
              <a:headEnd/>
              <a:tailEnd/>
            </a:ln>
          </p:spPr>
          <p:txBody>
            <a:bodyPr/>
            <a:lstStyle/>
            <a:p>
              <a:endParaRPr lang="en-US"/>
            </a:p>
          </p:txBody>
        </p:sp>
        <p:grpSp>
          <p:nvGrpSpPr>
            <p:cNvPr id="1098" name="Group 67"/>
            <p:cNvGrpSpPr>
              <a:grpSpLocks/>
            </p:cNvGrpSpPr>
            <p:nvPr/>
          </p:nvGrpSpPr>
          <p:grpSpPr bwMode="auto">
            <a:xfrm>
              <a:off x="2276" y="3058"/>
              <a:ext cx="229" cy="302"/>
              <a:chOff x="2276" y="3058"/>
              <a:chExt cx="229" cy="302"/>
            </a:xfrm>
          </p:grpSpPr>
          <p:sp>
            <p:nvSpPr>
              <p:cNvPr id="1102" name="Freeform 68"/>
              <p:cNvSpPr>
                <a:spLocks/>
              </p:cNvSpPr>
              <p:nvPr/>
            </p:nvSpPr>
            <p:spPr bwMode="auto">
              <a:xfrm>
                <a:off x="2376" y="3116"/>
                <a:ext cx="129" cy="244"/>
              </a:xfrm>
              <a:custGeom>
                <a:avLst/>
                <a:gdLst>
                  <a:gd name="T0" fmla="*/ 128 w 129"/>
                  <a:gd name="T1" fmla="*/ 207 h 244"/>
                  <a:gd name="T2" fmla="*/ 128 w 129"/>
                  <a:gd name="T3" fmla="*/ 0 h 244"/>
                  <a:gd name="T4" fmla="*/ 0 w 129"/>
                  <a:gd name="T5" fmla="*/ 34 h 244"/>
                  <a:gd name="T6" fmla="*/ 0 w 129"/>
                  <a:gd name="T7" fmla="*/ 243 h 244"/>
                  <a:gd name="T8" fmla="*/ 128 w 129"/>
                  <a:gd name="T9" fmla="*/ 207 h 244"/>
                  <a:gd name="T10" fmla="*/ 0 60000 65536"/>
                  <a:gd name="T11" fmla="*/ 0 60000 65536"/>
                  <a:gd name="T12" fmla="*/ 0 60000 65536"/>
                  <a:gd name="T13" fmla="*/ 0 60000 65536"/>
                  <a:gd name="T14" fmla="*/ 0 60000 65536"/>
                  <a:gd name="T15" fmla="*/ 0 w 129"/>
                  <a:gd name="T16" fmla="*/ 0 h 244"/>
                  <a:gd name="T17" fmla="*/ 129 w 129"/>
                  <a:gd name="T18" fmla="*/ 244 h 244"/>
                </a:gdLst>
                <a:ahLst/>
                <a:cxnLst>
                  <a:cxn ang="T10">
                    <a:pos x="T0" y="T1"/>
                  </a:cxn>
                  <a:cxn ang="T11">
                    <a:pos x="T2" y="T3"/>
                  </a:cxn>
                  <a:cxn ang="T12">
                    <a:pos x="T4" y="T5"/>
                  </a:cxn>
                  <a:cxn ang="T13">
                    <a:pos x="T6" y="T7"/>
                  </a:cxn>
                  <a:cxn ang="T14">
                    <a:pos x="T8" y="T9"/>
                  </a:cxn>
                </a:cxnLst>
                <a:rect l="T15" t="T16" r="T17" b="T18"/>
                <a:pathLst>
                  <a:path w="129" h="244">
                    <a:moveTo>
                      <a:pt x="128" y="207"/>
                    </a:moveTo>
                    <a:lnTo>
                      <a:pt x="128" y="0"/>
                    </a:lnTo>
                    <a:lnTo>
                      <a:pt x="0" y="34"/>
                    </a:lnTo>
                    <a:lnTo>
                      <a:pt x="0" y="243"/>
                    </a:lnTo>
                    <a:lnTo>
                      <a:pt x="128" y="207"/>
                    </a:lnTo>
                  </a:path>
                </a:pathLst>
              </a:custGeom>
              <a:solidFill>
                <a:srgbClr val="CC99FF"/>
              </a:solidFill>
              <a:ln w="9525" cap="rnd">
                <a:noFill/>
                <a:round/>
                <a:headEnd/>
                <a:tailEnd/>
              </a:ln>
            </p:spPr>
            <p:txBody>
              <a:bodyPr/>
              <a:lstStyle/>
              <a:p>
                <a:endParaRPr lang="en-US"/>
              </a:p>
            </p:txBody>
          </p:sp>
          <p:sp>
            <p:nvSpPr>
              <p:cNvPr id="1103" name="Freeform 69"/>
              <p:cNvSpPr>
                <a:spLocks/>
              </p:cNvSpPr>
              <p:nvPr/>
            </p:nvSpPr>
            <p:spPr bwMode="auto">
              <a:xfrm>
                <a:off x="2276" y="3093"/>
                <a:ext cx="101" cy="267"/>
              </a:xfrm>
              <a:custGeom>
                <a:avLst/>
                <a:gdLst>
                  <a:gd name="T0" fmla="*/ 0 w 101"/>
                  <a:gd name="T1" fmla="*/ 206 h 267"/>
                  <a:gd name="T2" fmla="*/ 0 w 101"/>
                  <a:gd name="T3" fmla="*/ 0 h 267"/>
                  <a:gd name="T4" fmla="*/ 100 w 101"/>
                  <a:gd name="T5" fmla="*/ 57 h 267"/>
                  <a:gd name="T6" fmla="*/ 100 w 101"/>
                  <a:gd name="T7" fmla="*/ 266 h 267"/>
                  <a:gd name="T8" fmla="*/ 0 w 101"/>
                  <a:gd name="T9" fmla="*/ 206 h 267"/>
                  <a:gd name="T10" fmla="*/ 0 60000 65536"/>
                  <a:gd name="T11" fmla="*/ 0 60000 65536"/>
                  <a:gd name="T12" fmla="*/ 0 60000 65536"/>
                  <a:gd name="T13" fmla="*/ 0 60000 65536"/>
                  <a:gd name="T14" fmla="*/ 0 60000 65536"/>
                  <a:gd name="T15" fmla="*/ 0 w 101"/>
                  <a:gd name="T16" fmla="*/ 0 h 267"/>
                  <a:gd name="T17" fmla="*/ 101 w 101"/>
                  <a:gd name="T18" fmla="*/ 267 h 267"/>
                </a:gdLst>
                <a:ahLst/>
                <a:cxnLst>
                  <a:cxn ang="T10">
                    <a:pos x="T0" y="T1"/>
                  </a:cxn>
                  <a:cxn ang="T11">
                    <a:pos x="T2" y="T3"/>
                  </a:cxn>
                  <a:cxn ang="T12">
                    <a:pos x="T4" y="T5"/>
                  </a:cxn>
                  <a:cxn ang="T13">
                    <a:pos x="T6" y="T7"/>
                  </a:cxn>
                  <a:cxn ang="T14">
                    <a:pos x="T8" y="T9"/>
                  </a:cxn>
                </a:cxnLst>
                <a:rect l="T15" t="T16" r="T17" b="T18"/>
                <a:pathLst>
                  <a:path w="101" h="267">
                    <a:moveTo>
                      <a:pt x="0" y="206"/>
                    </a:moveTo>
                    <a:lnTo>
                      <a:pt x="0" y="0"/>
                    </a:lnTo>
                    <a:lnTo>
                      <a:pt x="100" y="57"/>
                    </a:lnTo>
                    <a:lnTo>
                      <a:pt x="100" y="266"/>
                    </a:lnTo>
                    <a:lnTo>
                      <a:pt x="0" y="206"/>
                    </a:lnTo>
                  </a:path>
                </a:pathLst>
              </a:custGeom>
              <a:solidFill>
                <a:srgbClr val="6600CC"/>
              </a:solidFill>
              <a:ln w="9525" cap="rnd">
                <a:noFill/>
                <a:round/>
                <a:headEnd/>
                <a:tailEnd/>
              </a:ln>
            </p:spPr>
            <p:txBody>
              <a:bodyPr/>
              <a:lstStyle/>
              <a:p>
                <a:endParaRPr lang="en-US"/>
              </a:p>
            </p:txBody>
          </p:sp>
          <p:sp>
            <p:nvSpPr>
              <p:cNvPr id="1104" name="Freeform 70"/>
              <p:cNvSpPr>
                <a:spLocks/>
              </p:cNvSpPr>
              <p:nvPr/>
            </p:nvSpPr>
            <p:spPr bwMode="auto">
              <a:xfrm>
                <a:off x="2276" y="3058"/>
                <a:ext cx="229" cy="94"/>
              </a:xfrm>
              <a:custGeom>
                <a:avLst/>
                <a:gdLst>
                  <a:gd name="T0" fmla="*/ 228 w 229"/>
                  <a:gd name="T1" fmla="*/ 58 h 94"/>
                  <a:gd name="T2" fmla="*/ 128 w 229"/>
                  <a:gd name="T3" fmla="*/ 0 h 94"/>
                  <a:gd name="T4" fmla="*/ 0 w 229"/>
                  <a:gd name="T5" fmla="*/ 34 h 94"/>
                  <a:gd name="T6" fmla="*/ 99 w 229"/>
                  <a:gd name="T7" fmla="*/ 93 h 94"/>
                  <a:gd name="T8" fmla="*/ 228 w 229"/>
                  <a:gd name="T9" fmla="*/ 58 h 94"/>
                  <a:gd name="T10" fmla="*/ 0 60000 65536"/>
                  <a:gd name="T11" fmla="*/ 0 60000 65536"/>
                  <a:gd name="T12" fmla="*/ 0 60000 65536"/>
                  <a:gd name="T13" fmla="*/ 0 60000 65536"/>
                  <a:gd name="T14" fmla="*/ 0 60000 65536"/>
                  <a:gd name="T15" fmla="*/ 0 w 229"/>
                  <a:gd name="T16" fmla="*/ 0 h 94"/>
                  <a:gd name="T17" fmla="*/ 229 w 229"/>
                  <a:gd name="T18" fmla="*/ 94 h 94"/>
                </a:gdLst>
                <a:ahLst/>
                <a:cxnLst>
                  <a:cxn ang="T10">
                    <a:pos x="T0" y="T1"/>
                  </a:cxn>
                  <a:cxn ang="T11">
                    <a:pos x="T2" y="T3"/>
                  </a:cxn>
                  <a:cxn ang="T12">
                    <a:pos x="T4" y="T5"/>
                  </a:cxn>
                  <a:cxn ang="T13">
                    <a:pos x="T6" y="T7"/>
                  </a:cxn>
                  <a:cxn ang="T14">
                    <a:pos x="T8" y="T9"/>
                  </a:cxn>
                </a:cxnLst>
                <a:rect l="T15" t="T16" r="T17" b="T18"/>
                <a:pathLst>
                  <a:path w="229" h="94">
                    <a:moveTo>
                      <a:pt x="228" y="58"/>
                    </a:moveTo>
                    <a:lnTo>
                      <a:pt x="128" y="0"/>
                    </a:lnTo>
                    <a:lnTo>
                      <a:pt x="0" y="34"/>
                    </a:lnTo>
                    <a:lnTo>
                      <a:pt x="99" y="93"/>
                    </a:lnTo>
                    <a:lnTo>
                      <a:pt x="228" y="58"/>
                    </a:lnTo>
                  </a:path>
                </a:pathLst>
              </a:custGeom>
              <a:solidFill>
                <a:srgbClr val="9966FF"/>
              </a:solidFill>
              <a:ln w="9525" cap="rnd">
                <a:noFill/>
                <a:round/>
                <a:headEnd/>
                <a:tailEnd/>
              </a:ln>
            </p:spPr>
            <p:txBody>
              <a:bodyPr/>
              <a:lstStyle/>
              <a:p>
                <a:endParaRPr lang="en-US"/>
              </a:p>
            </p:txBody>
          </p:sp>
        </p:grpSp>
        <p:sp>
          <p:nvSpPr>
            <p:cNvPr id="1099" name="Freeform 71"/>
            <p:cNvSpPr>
              <a:spLocks/>
            </p:cNvSpPr>
            <p:nvPr/>
          </p:nvSpPr>
          <p:spPr bwMode="auto">
            <a:xfrm>
              <a:off x="2103" y="3183"/>
              <a:ext cx="230" cy="126"/>
            </a:xfrm>
            <a:custGeom>
              <a:avLst/>
              <a:gdLst>
                <a:gd name="T0" fmla="*/ 229 w 230"/>
                <a:gd name="T1" fmla="*/ 58 h 126"/>
                <a:gd name="T2" fmla="*/ 129 w 230"/>
                <a:gd name="T3" fmla="*/ 0 h 126"/>
                <a:gd name="T4" fmla="*/ 0 w 230"/>
                <a:gd name="T5" fmla="*/ 35 h 126"/>
                <a:gd name="T6" fmla="*/ 102 w 230"/>
                <a:gd name="T7" fmla="*/ 125 h 126"/>
                <a:gd name="T8" fmla="*/ 229 w 230"/>
                <a:gd name="T9" fmla="*/ 58 h 126"/>
                <a:gd name="T10" fmla="*/ 0 60000 65536"/>
                <a:gd name="T11" fmla="*/ 0 60000 65536"/>
                <a:gd name="T12" fmla="*/ 0 60000 65536"/>
                <a:gd name="T13" fmla="*/ 0 60000 65536"/>
                <a:gd name="T14" fmla="*/ 0 60000 65536"/>
                <a:gd name="T15" fmla="*/ 0 w 230"/>
                <a:gd name="T16" fmla="*/ 0 h 126"/>
                <a:gd name="T17" fmla="*/ 230 w 230"/>
                <a:gd name="T18" fmla="*/ 126 h 126"/>
              </a:gdLst>
              <a:ahLst/>
              <a:cxnLst>
                <a:cxn ang="T10">
                  <a:pos x="T0" y="T1"/>
                </a:cxn>
                <a:cxn ang="T11">
                  <a:pos x="T2" y="T3"/>
                </a:cxn>
                <a:cxn ang="T12">
                  <a:pos x="T4" y="T5"/>
                </a:cxn>
                <a:cxn ang="T13">
                  <a:pos x="T6" y="T7"/>
                </a:cxn>
                <a:cxn ang="T14">
                  <a:pos x="T8" y="T9"/>
                </a:cxn>
              </a:cxnLst>
              <a:rect l="T15" t="T16" r="T17" b="T18"/>
              <a:pathLst>
                <a:path w="230" h="126">
                  <a:moveTo>
                    <a:pt x="229" y="58"/>
                  </a:moveTo>
                  <a:lnTo>
                    <a:pt x="129" y="0"/>
                  </a:lnTo>
                  <a:lnTo>
                    <a:pt x="0" y="35"/>
                  </a:lnTo>
                  <a:lnTo>
                    <a:pt x="102" y="125"/>
                  </a:lnTo>
                  <a:lnTo>
                    <a:pt x="229" y="58"/>
                  </a:lnTo>
                </a:path>
              </a:pathLst>
            </a:custGeom>
            <a:solidFill>
              <a:srgbClr val="00CCCC"/>
            </a:solidFill>
            <a:ln w="9525" cap="rnd">
              <a:noFill/>
              <a:round/>
              <a:headEnd/>
              <a:tailEnd/>
            </a:ln>
          </p:spPr>
          <p:txBody>
            <a:bodyPr/>
            <a:lstStyle/>
            <a:p>
              <a:endParaRPr lang="en-US"/>
            </a:p>
          </p:txBody>
        </p:sp>
        <p:sp>
          <p:nvSpPr>
            <p:cNvPr id="1100" name="Freeform 72"/>
            <p:cNvSpPr>
              <a:spLocks/>
            </p:cNvSpPr>
            <p:nvPr/>
          </p:nvSpPr>
          <p:spPr bwMode="auto">
            <a:xfrm>
              <a:off x="2204" y="3242"/>
              <a:ext cx="129" cy="163"/>
            </a:xfrm>
            <a:custGeom>
              <a:avLst/>
              <a:gdLst>
                <a:gd name="T0" fmla="*/ 128 w 129"/>
                <a:gd name="T1" fmla="*/ 127 h 163"/>
                <a:gd name="T2" fmla="*/ 128 w 129"/>
                <a:gd name="T3" fmla="*/ 0 h 163"/>
                <a:gd name="T4" fmla="*/ 0 w 129"/>
                <a:gd name="T5" fmla="*/ 34 h 163"/>
                <a:gd name="T6" fmla="*/ 0 w 129"/>
                <a:gd name="T7" fmla="*/ 162 h 163"/>
                <a:gd name="T8" fmla="*/ 128 w 129"/>
                <a:gd name="T9" fmla="*/ 127 h 163"/>
                <a:gd name="T10" fmla="*/ 0 60000 65536"/>
                <a:gd name="T11" fmla="*/ 0 60000 65536"/>
                <a:gd name="T12" fmla="*/ 0 60000 65536"/>
                <a:gd name="T13" fmla="*/ 0 60000 65536"/>
                <a:gd name="T14" fmla="*/ 0 60000 65536"/>
                <a:gd name="T15" fmla="*/ 0 w 129"/>
                <a:gd name="T16" fmla="*/ 0 h 163"/>
                <a:gd name="T17" fmla="*/ 129 w 129"/>
                <a:gd name="T18" fmla="*/ 163 h 163"/>
              </a:gdLst>
              <a:ahLst/>
              <a:cxnLst>
                <a:cxn ang="T10">
                  <a:pos x="T0" y="T1"/>
                </a:cxn>
                <a:cxn ang="T11">
                  <a:pos x="T2" y="T3"/>
                </a:cxn>
                <a:cxn ang="T12">
                  <a:pos x="T4" y="T5"/>
                </a:cxn>
                <a:cxn ang="T13">
                  <a:pos x="T6" y="T7"/>
                </a:cxn>
                <a:cxn ang="T14">
                  <a:pos x="T8" y="T9"/>
                </a:cxn>
              </a:cxnLst>
              <a:rect l="T15" t="T16" r="T17" b="T18"/>
              <a:pathLst>
                <a:path w="129" h="163">
                  <a:moveTo>
                    <a:pt x="128" y="127"/>
                  </a:moveTo>
                  <a:lnTo>
                    <a:pt x="128" y="0"/>
                  </a:lnTo>
                  <a:lnTo>
                    <a:pt x="0" y="34"/>
                  </a:lnTo>
                  <a:lnTo>
                    <a:pt x="0" y="162"/>
                  </a:lnTo>
                  <a:lnTo>
                    <a:pt x="128" y="127"/>
                  </a:lnTo>
                </a:path>
              </a:pathLst>
            </a:custGeom>
            <a:solidFill>
              <a:srgbClr val="00FFCC"/>
            </a:solidFill>
            <a:ln w="9525" cap="rnd">
              <a:noFill/>
              <a:round/>
              <a:headEnd/>
              <a:tailEnd/>
            </a:ln>
          </p:spPr>
          <p:txBody>
            <a:bodyPr/>
            <a:lstStyle/>
            <a:p>
              <a:endParaRPr lang="en-US"/>
            </a:p>
          </p:txBody>
        </p:sp>
        <p:sp>
          <p:nvSpPr>
            <p:cNvPr id="1101" name="Freeform 73"/>
            <p:cNvSpPr>
              <a:spLocks/>
            </p:cNvSpPr>
            <p:nvPr/>
          </p:nvSpPr>
          <p:spPr bwMode="auto">
            <a:xfrm>
              <a:off x="2105" y="3218"/>
              <a:ext cx="100" cy="187"/>
            </a:xfrm>
            <a:custGeom>
              <a:avLst/>
              <a:gdLst>
                <a:gd name="T0" fmla="*/ 0 w 100"/>
                <a:gd name="T1" fmla="*/ 128 h 187"/>
                <a:gd name="T2" fmla="*/ 0 w 100"/>
                <a:gd name="T3" fmla="*/ 0 h 187"/>
                <a:gd name="T4" fmla="*/ 99 w 100"/>
                <a:gd name="T5" fmla="*/ 57 h 187"/>
                <a:gd name="T6" fmla="*/ 99 w 100"/>
                <a:gd name="T7" fmla="*/ 186 h 187"/>
                <a:gd name="T8" fmla="*/ 0 w 100"/>
                <a:gd name="T9" fmla="*/ 128 h 187"/>
                <a:gd name="T10" fmla="*/ 0 60000 65536"/>
                <a:gd name="T11" fmla="*/ 0 60000 65536"/>
                <a:gd name="T12" fmla="*/ 0 60000 65536"/>
                <a:gd name="T13" fmla="*/ 0 60000 65536"/>
                <a:gd name="T14" fmla="*/ 0 60000 65536"/>
                <a:gd name="T15" fmla="*/ 0 w 100"/>
                <a:gd name="T16" fmla="*/ 0 h 187"/>
                <a:gd name="T17" fmla="*/ 100 w 100"/>
                <a:gd name="T18" fmla="*/ 187 h 187"/>
              </a:gdLst>
              <a:ahLst/>
              <a:cxnLst>
                <a:cxn ang="T10">
                  <a:pos x="T0" y="T1"/>
                </a:cxn>
                <a:cxn ang="T11">
                  <a:pos x="T2" y="T3"/>
                </a:cxn>
                <a:cxn ang="T12">
                  <a:pos x="T4" y="T5"/>
                </a:cxn>
                <a:cxn ang="T13">
                  <a:pos x="T6" y="T7"/>
                </a:cxn>
                <a:cxn ang="T14">
                  <a:pos x="T8" y="T9"/>
                </a:cxn>
              </a:cxnLst>
              <a:rect l="T15" t="T16" r="T17" b="T18"/>
              <a:pathLst>
                <a:path w="100" h="187">
                  <a:moveTo>
                    <a:pt x="0" y="128"/>
                  </a:moveTo>
                  <a:lnTo>
                    <a:pt x="0" y="0"/>
                  </a:lnTo>
                  <a:lnTo>
                    <a:pt x="99" y="57"/>
                  </a:lnTo>
                  <a:lnTo>
                    <a:pt x="99" y="186"/>
                  </a:lnTo>
                  <a:lnTo>
                    <a:pt x="0" y="128"/>
                  </a:lnTo>
                </a:path>
              </a:pathLst>
            </a:custGeom>
            <a:solidFill>
              <a:srgbClr val="009999"/>
            </a:solidFill>
            <a:ln w="9525" cap="rnd">
              <a:noFill/>
              <a:round/>
              <a:headEnd/>
              <a:tailEnd/>
            </a:ln>
          </p:spPr>
          <p:txBody>
            <a:bodyPr/>
            <a:lstStyle/>
            <a:p>
              <a:endParaRPr lang="en-US"/>
            </a:p>
          </p:txBody>
        </p:sp>
      </p:grpSp>
      <p:cxnSp>
        <p:nvCxnSpPr>
          <p:cNvPr id="1084" name="AutoShape 74"/>
          <p:cNvCxnSpPr>
            <a:cxnSpLocks noChangeShapeType="1"/>
            <a:stCxn id="1079" idx="2"/>
          </p:cNvCxnSpPr>
          <p:nvPr/>
        </p:nvCxnSpPr>
        <p:spPr bwMode="auto">
          <a:xfrm rot="16200000" flipH="1">
            <a:off x="3769519" y="2213769"/>
            <a:ext cx="423863" cy="2016125"/>
          </a:xfrm>
          <a:prstGeom prst="bentConnector3">
            <a:avLst>
              <a:gd name="adj1" fmla="val 49815"/>
            </a:avLst>
          </a:prstGeom>
          <a:noFill/>
          <a:ln w="9525">
            <a:solidFill>
              <a:schemeClr val="folHlink"/>
            </a:solidFill>
            <a:prstDash val="dash"/>
            <a:miter lim="800000"/>
            <a:headEnd/>
            <a:tailEnd type="triangle" w="med" len="med"/>
          </a:ln>
        </p:spPr>
      </p:cxnSp>
      <p:cxnSp>
        <p:nvCxnSpPr>
          <p:cNvPr id="1085" name="AutoShape 75"/>
          <p:cNvCxnSpPr>
            <a:cxnSpLocks noChangeShapeType="1"/>
            <a:stCxn id="1080" idx="2"/>
          </p:cNvCxnSpPr>
          <p:nvPr/>
        </p:nvCxnSpPr>
        <p:spPr bwMode="auto">
          <a:xfrm rot="16200000" flipH="1">
            <a:off x="4266406" y="2710657"/>
            <a:ext cx="423863" cy="1022350"/>
          </a:xfrm>
          <a:prstGeom prst="bentConnector3">
            <a:avLst>
              <a:gd name="adj1" fmla="val 49815"/>
            </a:avLst>
          </a:prstGeom>
          <a:noFill/>
          <a:ln w="9525">
            <a:solidFill>
              <a:schemeClr val="folHlink"/>
            </a:solidFill>
            <a:prstDash val="dash"/>
            <a:miter lim="800000"/>
            <a:headEnd/>
            <a:tailEnd type="triangle" w="med" len="med"/>
          </a:ln>
        </p:spPr>
      </p:cxnSp>
      <p:cxnSp>
        <p:nvCxnSpPr>
          <p:cNvPr id="1086" name="AutoShape 76"/>
          <p:cNvCxnSpPr>
            <a:cxnSpLocks noChangeShapeType="1"/>
            <a:stCxn id="1078" idx="2"/>
          </p:cNvCxnSpPr>
          <p:nvPr/>
        </p:nvCxnSpPr>
        <p:spPr bwMode="auto">
          <a:xfrm rot="16200000" flipH="1">
            <a:off x="4737100" y="3181350"/>
            <a:ext cx="423863" cy="80963"/>
          </a:xfrm>
          <a:prstGeom prst="bentConnector3">
            <a:avLst>
              <a:gd name="adj1" fmla="val 49815"/>
            </a:avLst>
          </a:prstGeom>
          <a:noFill/>
          <a:ln w="9525">
            <a:solidFill>
              <a:schemeClr val="folHlink"/>
            </a:solidFill>
            <a:prstDash val="dash"/>
            <a:miter lim="800000"/>
            <a:headEnd/>
            <a:tailEnd type="triangle" w="med" len="med"/>
          </a:ln>
        </p:spPr>
      </p:cxnSp>
      <p:cxnSp>
        <p:nvCxnSpPr>
          <p:cNvPr id="1087" name="AutoShape 77"/>
          <p:cNvCxnSpPr>
            <a:cxnSpLocks noChangeShapeType="1"/>
            <a:stCxn id="1077" idx="2"/>
          </p:cNvCxnSpPr>
          <p:nvPr/>
        </p:nvCxnSpPr>
        <p:spPr bwMode="auto">
          <a:xfrm rot="5400000">
            <a:off x="5221287" y="2778126"/>
            <a:ext cx="423863" cy="887412"/>
          </a:xfrm>
          <a:prstGeom prst="bentConnector3">
            <a:avLst>
              <a:gd name="adj1" fmla="val 49815"/>
            </a:avLst>
          </a:prstGeom>
          <a:noFill/>
          <a:ln w="9525">
            <a:solidFill>
              <a:schemeClr val="folHlink"/>
            </a:solidFill>
            <a:prstDash val="dash"/>
            <a:miter lim="800000"/>
            <a:headEnd/>
            <a:tailEnd type="triangle" w="med" len="med"/>
          </a:ln>
        </p:spPr>
      </p:cxnSp>
      <p:pic>
        <p:nvPicPr>
          <p:cNvPr id="1088" name="Picture 78" descr="arch_design"/>
          <p:cNvPicPr>
            <a:picLocks noChangeAspect="1" noChangeArrowheads="1"/>
          </p:cNvPicPr>
          <p:nvPr/>
        </p:nvPicPr>
        <p:blipFill>
          <a:blip r:embed="rId12" cstate="print"/>
          <a:srcRect l="49753" t="40347" r="37601" b="44099"/>
          <a:stretch>
            <a:fillRect/>
          </a:stretch>
        </p:blipFill>
        <p:spPr bwMode="auto">
          <a:xfrm>
            <a:off x="4916488" y="3519488"/>
            <a:ext cx="450850" cy="415925"/>
          </a:xfrm>
          <a:prstGeom prst="rect">
            <a:avLst/>
          </a:prstGeom>
          <a:noFill/>
          <a:ln w="9525">
            <a:noFill/>
            <a:miter lim="800000"/>
            <a:headEnd/>
            <a:tailEnd/>
          </a:ln>
        </p:spPr>
      </p:pic>
      <p:pic>
        <p:nvPicPr>
          <p:cNvPr id="1089" name="Picture 79" descr="arch_design"/>
          <p:cNvPicPr>
            <a:picLocks noChangeAspect="1" noChangeArrowheads="1"/>
          </p:cNvPicPr>
          <p:nvPr/>
        </p:nvPicPr>
        <p:blipFill>
          <a:blip r:embed="rId12" cstate="print"/>
          <a:srcRect l="49753" t="40347" r="37601" b="44099"/>
          <a:stretch>
            <a:fillRect/>
          </a:stretch>
        </p:blipFill>
        <p:spPr bwMode="auto">
          <a:xfrm>
            <a:off x="5135563" y="3371850"/>
            <a:ext cx="450850" cy="4159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Footer Placeholder 2"/>
          <p:cNvSpPr>
            <a:spLocks noGrp="1"/>
          </p:cNvSpPr>
          <p:nvPr>
            <p:ph type="ftr" sz="quarter" idx="10"/>
          </p:nvPr>
        </p:nvSpPr>
        <p:spPr>
          <a:noFill/>
        </p:spPr>
        <p:txBody>
          <a:bodyPr/>
          <a:lstStyle/>
          <a:p>
            <a:r>
              <a:rPr lang="en-US" smtClean="0">
                <a:latin typeface="Arial" pitchFamily="34" charset="0"/>
                <a:cs typeface="Arial" pitchFamily="34" charset="0"/>
              </a:rPr>
              <a:t>© 2008 Oracle Copyright, Proprietary &amp; Confidential </a:t>
            </a:r>
          </a:p>
        </p:txBody>
      </p:sp>
      <p:grpSp>
        <p:nvGrpSpPr>
          <p:cNvPr id="2055" name="Group 2"/>
          <p:cNvGrpSpPr>
            <a:grpSpLocks/>
          </p:cNvGrpSpPr>
          <p:nvPr/>
        </p:nvGrpSpPr>
        <p:grpSpPr bwMode="auto">
          <a:xfrm>
            <a:off x="4692650" y="3706813"/>
            <a:ext cx="3375025" cy="2392362"/>
            <a:chOff x="158" y="2232"/>
            <a:chExt cx="2126" cy="1507"/>
          </a:xfrm>
        </p:grpSpPr>
        <p:graphicFrame>
          <p:nvGraphicFramePr>
            <p:cNvPr id="2053" name="Object 5"/>
            <p:cNvGraphicFramePr>
              <a:graphicFrameLocks noChangeAspect="1"/>
            </p:cNvGraphicFramePr>
            <p:nvPr/>
          </p:nvGraphicFramePr>
          <p:xfrm>
            <a:off x="217" y="2411"/>
            <a:ext cx="2067" cy="1328"/>
          </p:xfrm>
          <a:graphic>
            <a:graphicData uri="http://schemas.openxmlformats.org/presentationml/2006/ole">
              <p:oleObj spid="_x0000_s2053" name="Chart" r:id="rId4" imgW="6924751" imgH="5067300" progId="MSGraph.Chart.8">
                <p:embed followColorScheme="full"/>
              </p:oleObj>
            </a:graphicData>
          </a:graphic>
        </p:graphicFrame>
        <p:sp>
          <p:nvSpPr>
            <p:cNvPr id="2073" name="Text Box 4"/>
            <p:cNvSpPr txBox="1">
              <a:spLocks noChangeArrowheads="1"/>
            </p:cNvSpPr>
            <p:nvPr/>
          </p:nvSpPr>
          <p:spPr bwMode="auto">
            <a:xfrm>
              <a:off x="158" y="2232"/>
              <a:ext cx="1845" cy="192"/>
            </a:xfrm>
            <a:prstGeom prst="rect">
              <a:avLst/>
            </a:prstGeom>
            <a:noFill/>
            <a:ln w="9525">
              <a:noFill/>
              <a:miter lim="800000"/>
              <a:headEnd/>
              <a:tailEnd/>
            </a:ln>
          </p:spPr>
          <p:txBody>
            <a:bodyPr wrap="none">
              <a:spAutoFit/>
            </a:bodyPr>
            <a:lstStyle/>
            <a:p>
              <a:pPr algn="ctr" eaLnBrk="0" hangingPunct="0">
                <a:lnSpc>
                  <a:spcPct val="90000"/>
                </a:lnSpc>
                <a:spcBef>
                  <a:spcPct val="50000"/>
                </a:spcBef>
                <a:buClr>
                  <a:schemeClr val="accent1"/>
                </a:buClr>
              </a:pPr>
              <a:r>
                <a:rPr lang="en-US" sz="1400">
                  <a:ea typeface="MS PGothic" pitchFamily="34" charset="-128"/>
                </a:rPr>
                <a:t>#1 impediment to data collection</a:t>
              </a:r>
            </a:p>
          </p:txBody>
        </p:sp>
      </p:grpSp>
      <p:grpSp>
        <p:nvGrpSpPr>
          <p:cNvPr id="2056" name="Group 5"/>
          <p:cNvGrpSpPr>
            <a:grpSpLocks/>
          </p:cNvGrpSpPr>
          <p:nvPr/>
        </p:nvGrpSpPr>
        <p:grpSpPr bwMode="auto">
          <a:xfrm>
            <a:off x="373063" y="3706813"/>
            <a:ext cx="3732212" cy="2682875"/>
            <a:chOff x="2880" y="498"/>
            <a:chExt cx="2351" cy="1690"/>
          </a:xfrm>
        </p:grpSpPr>
        <p:graphicFrame>
          <p:nvGraphicFramePr>
            <p:cNvPr id="2052" name="Object 4"/>
            <p:cNvGraphicFramePr>
              <a:graphicFrameLocks noChangeAspect="1"/>
            </p:cNvGraphicFramePr>
            <p:nvPr/>
          </p:nvGraphicFramePr>
          <p:xfrm>
            <a:off x="3079" y="613"/>
            <a:ext cx="2152" cy="1575"/>
          </p:xfrm>
          <a:graphic>
            <a:graphicData uri="http://schemas.openxmlformats.org/presentationml/2006/ole">
              <p:oleObj spid="_x0000_s2052" name="Chart" r:id="rId5" imgW="6924751" imgH="5067300" progId="MSGraph.Chart.8">
                <p:embed followColorScheme="full"/>
              </p:oleObj>
            </a:graphicData>
          </a:graphic>
        </p:graphicFrame>
        <p:sp>
          <p:nvSpPr>
            <p:cNvPr id="2072" name="Text Box 7"/>
            <p:cNvSpPr txBox="1">
              <a:spLocks noChangeArrowheads="1"/>
            </p:cNvSpPr>
            <p:nvPr/>
          </p:nvSpPr>
          <p:spPr bwMode="auto">
            <a:xfrm>
              <a:off x="2880" y="498"/>
              <a:ext cx="1789" cy="192"/>
            </a:xfrm>
            <a:prstGeom prst="rect">
              <a:avLst/>
            </a:prstGeom>
            <a:noFill/>
            <a:ln w="9525">
              <a:noFill/>
              <a:miter lim="800000"/>
              <a:headEnd/>
              <a:tailEnd/>
            </a:ln>
          </p:spPr>
          <p:txBody>
            <a:bodyPr wrap="none">
              <a:spAutoFit/>
            </a:bodyPr>
            <a:lstStyle/>
            <a:p>
              <a:pPr algn="ctr" eaLnBrk="0" hangingPunct="0">
                <a:lnSpc>
                  <a:spcPct val="90000"/>
                </a:lnSpc>
                <a:spcBef>
                  <a:spcPct val="50000"/>
                </a:spcBef>
                <a:buClr>
                  <a:schemeClr val="accent1"/>
                </a:buClr>
              </a:pPr>
              <a:r>
                <a:rPr lang="en-US" sz="1400">
                  <a:ea typeface="MS PGothic" pitchFamily="34" charset="-128"/>
                </a:rPr>
                <a:t>What data is most challenging?</a:t>
              </a:r>
            </a:p>
          </p:txBody>
        </p:sp>
      </p:grpSp>
      <p:grpSp>
        <p:nvGrpSpPr>
          <p:cNvPr id="2057" name="Group 8"/>
          <p:cNvGrpSpPr>
            <a:grpSpLocks/>
          </p:cNvGrpSpPr>
          <p:nvPr/>
        </p:nvGrpSpPr>
        <p:grpSpPr bwMode="auto">
          <a:xfrm>
            <a:off x="4692650" y="1039813"/>
            <a:ext cx="3732213" cy="2682875"/>
            <a:chOff x="113" y="498"/>
            <a:chExt cx="2351" cy="1690"/>
          </a:xfrm>
        </p:grpSpPr>
        <p:graphicFrame>
          <p:nvGraphicFramePr>
            <p:cNvPr id="2051" name="Object 3"/>
            <p:cNvGraphicFramePr>
              <a:graphicFrameLocks noChangeAspect="1"/>
            </p:cNvGraphicFramePr>
            <p:nvPr/>
          </p:nvGraphicFramePr>
          <p:xfrm>
            <a:off x="312" y="613"/>
            <a:ext cx="2152" cy="1575"/>
          </p:xfrm>
          <a:graphic>
            <a:graphicData uri="http://schemas.openxmlformats.org/presentationml/2006/ole">
              <p:oleObj spid="_x0000_s2051" name="Chart" r:id="rId6" imgW="6924751" imgH="5067300" progId="MSGraph.Chart.8">
                <p:embed followColorScheme="full"/>
              </p:oleObj>
            </a:graphicData>
          </a:graphic>
        </p:graphicFrame>
        <p:sp>
          <p:nvSpPr>
            <p:cNvPr id="2071" name="Text Box 10"/>
            <p:cNvSpPr txBox="1">
              <a:spLocks noChangeArrowheads="1"/>
            </p:cNvSpPr>
            <p:nvPr/>
          </p:nvSpPr>
          <p:spPr bwMode="auto">
            <a:xfrm>
              <a:off x="113" y="498"/>
              <a:ext cx="1936" cy="192"/>
            </a:xfrm>
            <a:prstGeom prst="rect">
              <a:avLst/>
            </a:prstGeom>
            <a:noFill/>
            <a:ln w="9525">
              <a:noFill/>
              <a:miter lim="800000"/>
              <a:headEnd/>
              <a:tailEnd/>
            </a:ln>
          </p:spPr>
          <p:txBody>
            <a:bodyPr wrap="none">
              <a:spAutoFit/>
            </a:bodyPr>
            <a:lstStyle/>
            <a:p>
              <a:pPr algn="ctr" eaLnBrk="0" hangingPunct="0">
                <a:lnSpc>
                  <a:spcPct val="90000"/>
                </a:lnSpc>
                <a:spcBef>
                  <a:spcPct val="50000"/>
                </a:spcBef>
                <a:buClr>
                  <a:schemeClr val="accent1"/>
                </a:buClr>
              </a:pPr>
              <a:r>
                <a:rPr lang="en-US" sz="1400">
                  <a:ea typeface="MS PGothic" pitchFamily="34" charset="-128"/>
                </a:rPr>
                <a:t>Time required for exec S&amp;OP prep</a:t>
              </a:r>
            </a:p>
          </p:txBody>
        </p:sp>
      </p:grpSp>
      <p:grpSp>
        <p:nvGrpSpPr>
          <p:cNvPr id="2058" name="Group 11"/>
          <p:cNvGrpSpPr>
            <a:grpSpLocks/>
          </p:cNvGrpSpPr>
          <p:nvPr/>
        </p:nvGrpSpPr>
        <p:grpSpPr bwMode="auto">
          <a:xfrm>
            <a:off x="373063" y="1039813"/>
            <a:ext cx="3810000" cy="2667000"/>
            <a:chOff x="2925" y="2160"/>
            <a:chExt cx="2400" cy="1680"/>
          </a:xfrm>
        </p:grpSpPr>
        <p:graphicFrame>
          <p:nvGraphicFramePr>
            <p:cNvPr id="2050" name="Object 2"/>
            <p:cNvGraphicFramePr>
              <a:graphicFrameLocks noChangeAspect="1"/>
            </p:cNvGraphicFramePr>
            <p:nvPr/>
          </p:nvGraphicFramePr>
          <p:xfrm>
            <a:off x="2925" y="2280"/>
            <a:ext cx="2400" cy="1560"/>
          </p:xfrm>
          <a:graphic>
            <a:graphicData uri="http://schemas.openxmlformats.org/presentationml/2006/ole">
              <p:oleObj spid="_x0000_s2050" name="Chart" r:id="rId7" imgW="3810000" imgH="2476500" progId="MSGraph.Chart.8">
                <p:embed followColorScheme="full"/>
              </p:oleObj>
            </a:graphicData>
          </a:graphic>
        </p:graphicFrame>
        <p:sp>
          <p:nvSpPr>
            <p:cNvPr id="2070" name="Text Box 13"/>
            <p:cNvSpPr txBox="1">
              <a:spLocks noChangeArrowheads="1"/>
            </p:cNvSpPr>
            <p:nvPr/>
          </p:nvSpPr>
          <p:spPr bwMode="auto">
            <a:xfrm>
              <a:off x="2925" y="2160"/>
              <a:ext cx="1103" cy="192"/>
            </a:xfrm>
            <a:prstGeom prst="rect">
              <a:avLst/>
            </a:prstGeom>
            <a:noFill/>
            <a:ln w="9525">
              <a:noFill/>
              <a:miter lim="800000"/>
              <a:headEnd/>
              <a:tailEnd/>
            </a:ln>
          </p:spPr>
          <p:txBody>
            <a:bodyPr wrap="none">
              <a:spAutoFit/>
            </a:bodyPr>
            <a:lstStyle/>
            <a:p>
              <a:pPr algn="ctr" eaLnBrk="0" hangingPunct="0">
                <a:lnSpc>
                  <a:spcPct val="90000"/>
                </a:lnSpc>
                <a:spcBef>
                  <a:spcPct val="50000"/>
                </a:spcBef>
                <a:buClr>
                  <a:schemeClr val="accent1"/>
                </a:buClr>
              </a:pPr>
              <a:r>
                <a:rPr lang="en-US" sz="1400">
                  <a:ea typeface="MS PGothic" pitchFamily="34" charset="-128"/>
                </a:rPr>
                <a:t>Pre-work activities</a:t>
              </a:r>
            </a:p>
          </p:txBody>
        </p:sp>
      </p:grpSp>
      <p:sp>
        <p:nvSpPr>
          <p:cNvPr id="2059" name="Rectangle 14"/>
          <p:cNvSpPr>
            <a:spLocks noGrp="1" noChangeArrowheads="1"/>
          </p:cNvSpPr>
          <p:nvPr>
            <p:ph type="title"/>
          </p:nvPr>
        </p:nvSpPr>
        <p:spPr/>
        <p:txBody>
          <a:bodyPr/>
          <a:lstStyle/>
          <a:p>
            <a:pPr eaLnBrk="1" hangingPunct="1"/>
            <a:r>
              <a:rPr lang="en-US" smtClean="0"/>
              <a:t>The challenge of data integration</a:t>
            </a:r>
          </a:p>
        </p:txBody>
      </p:sp>
      <p:sp>
        <p:nvSpPr>
          <p:cNvPr id="2060" name="Rectangle 15"/>
          <p:cNvSpPr>
            <a:spLocks noChangeArrowheads="1"/>
          </p:cNvSpPr>
          <p:nvPr/>
        </p:nvSpPr>
        <p:spPr bwMode="auto">
          <a:xfrm>
            <a:off x="0" y="6400800"/>
            <a:ext cx="9144000" cy="457200"/>
          </a:xfrm>
          <a:prstGeom prst="rect">
            <a:avLst/>
          </a:prstGeom>
          <a:gradFill rotWithShape="0">
            <a:gsLst>
              <a:gs pos="0">
                <a:srgbClr val="426BBA"/>
              </a:gs>
              <a:gs pos="100000">
                <a:srgbClr val="2D4980"/>
              </a:gs>
            </a:gsLst>
            <a:lin ang="5400000" scaled="1"/>
          </a:gradFill>
          <a:ln w="9525">
            <a:noFill/>
            <a:miter lim="800000"/>
            <a:headEnd/>
            <a:tailEnd/>
          </a:ln>
        </p:spPr>
        <p:txBody>
          <a:bodyPr wrap="none" anchor="ctr"/>
          <a:lstStyle/>
          <a:p>
            <a:pPr algn="ctr">
              <a:lnSpc>
                <a:spcPct val="90000"/>
              </a:lnSpc>
              <a:spcBef>
                <a:spcPct val="50000"/>
              </a:spcBef>
              <a:buClr>
                <a:schemeClr val="accent1"/>
              </a:buClr>
            </a:pPr>
            <a:endParaRPr lang="en-US"/>
          </a:p>
        </p:txBody>
      </p:sp>
      <p:pic>
        <p:nvPicPr>
          <p:cNvPr id="2061" name="Picture 16" descr="AMRResearchLogoWhite"/>
          <p:cNvPicPr>
            <a:picLocks noChangeAspect="1" noChangeArrowheads="1"/>
          </p:cNvPicPr>
          <p:nvPr/>
        </p:nvPicPr>
        <p:blipFill>
          <a:blip r:embed="rId8" cstate="print">
            <a:clrChange>
              <a:clrFrom>
                <a:srgbClr val="416AB9"/>
              </a:clrFrom>
              <a:clrTo>
                <a:srgbClr val="416AB9">
                  <a:alpha val="0"/>
                </a:srgbClr>
              </a:clrTo>
            </a:clrChange>
          </a:blip>
          <a:srcRect l="9991" t="35208" r="14072" b="35452"/>
          <a:stretch>
            <a:fillRect/>
          </a:stretch>
        </p:blipFill>
        <p:spPr bwMode="auto">
          <a:xfrm>
            <a:off x="95250" y="6494463"/>
            <a:ext cx="2114550" cy="277812"/>
          </a:xfrm>
          <a:prstGeom prst="rect">
            <a:avLst/>
          </a:prstGeom>
          <a:noFill/>
          <a:ln w="9525">
            <a:noFill/>
            <a:miter lim="800000"/>
            <a:headEnd/>
            <a:tailEnd/>
          </a:ln>
        </p:spPr>
      </p:pic>
      <p:sp>
        <p:nvSpPr>
          <p:cNvPr id="2062" name="Rectangle 17"/>
          <p:cNvSpPr>
            <a:spLocks noChangeArrowheads="1"/>
          </p:cNvSpPr>
          <p:nvPr/>
        </p:nvSpPr>
        <p:spPr bwMode="auto">
          <a:xfrm>
            <a:off x="3124200" y="2270125"/>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2063" name="Text Box 18"/>
          <p:cNvSpPr txBox="1">
            <a:spLocks noChangeArrowheads="1"/>
          </p:cNvSpPr>
          <p:nvPr/>
        </p:nvSpPr>
        <p:spPr bwMode="auto">
          <a:xfrm>
            <a:off x="3155950" y="2376488"/>
            <a:ext cx="1149350"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No process</a:t>
            </a:r>
          </a:p>
          <a:p>
            <a:pPr algn="ctr">
              <a:lnSpc>
                <a:spcPct val="90000"/>
              </a:lnSpc>
              <a:spcBef>
                <a:spcPct val="50000"/>
              </a:spcBef>
              <a:buClr>
                <a:schemeClr val="accent1"/>
              </a:buClr>
            </a:pPr>
            <a:r>
              <a:rPr lang="en-US" sz="1400">
                <a:solidFill>
                  <a:schemeClr val="bg1"/>
                </a:solidFill>
              </a:rPr>
              <a:t>integration</a:t>
            </a:r>
          </a:p>
        </p:txBody>
      </p:sp>
      <p:sp>
        <p:nvSpPr>
          <p:cNvPr id="2064" name="Rectangle 19"/>
          <p:cNvSpPr>
            <a:spLocks noChangeArrowheads="1"/>
          </p:cNvSpPr>
          <p:nvPr/>
        </p:nvSpPr>
        <p:spPr bwMode="auto">
          <a:xfrm>
            <a:off x="6505575" y="5299075"/>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2065" name="Text Box 20"/>
          <p:cNvSpPr txBox="1">
            <a:spLocks noChangeArrowheads="1"/>
          </p:cNvSpPr>
          <p:nvPr/>
        </p:nvSpPr>
        <p:spPr bwMode="auto">
          <a:xfrm>
            <a:off x="6537325" y="5405438"/>
            <a:ext cx="893763"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Lack of</a:t>
            </a:r>
          </a:p>
          <a:p>
            <a:pPr algn="ctr">
              <a:lnSpc>
                <a:spcPct val="90000"/>
              </a:lnSpc>
              <a:spcBef>
                <a:spcPct val="50000"/>
              </a:spcBef>
              <a:buClr>
                <a:schemeClr val="accent1"/>
              </a:buClr>
            </a:pPr>
            <a:r>
              <a:rPr lang="en-US" sz="1400">
                <a:solidFill>
                  <a:schemeClr val="bg1"/>
                </a:solidFill>
              </a:rPr>
              <a:t>systems</a:t>
            </a:r>
          </a:p>
        </p:txBody>
      </p:sp>
      <p:sp>
        <p:nvSpPr>
          <p:cNvPr id="2066" name="Rectangle 21"/>
          <p:cNvSpPr>
            <a:spLocks noChangeArrowheads="1"/>
          </p:cNvSpPr>
          <p:nvPr/>
        </p:nvSpPr>
        <p:spPr bwMode="auto">
          <a:xfrm>
            <a:off x="234950" y="5165725"/>
            <a:ext cx="1400175"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2067" name="Text Box 22"/>
          <p:cNvSpPr txBox="1">
            <a:spLocks noChangeArrowheads="1"/>
          </p:cNvSpPr>
          <p:nvPr/>
        </p:nvSpPr>
        <p:spPr bwMode="auto">
          <a:xfrm>
            <a:off x="266700" y="5272088"/>
            <a:ext cx="1325563"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No access to </a:t>
            </a:r>
          </a:p>
          <a:p>
            <a:pPr algn="ctr">
              <a:lnSpc>
                <a:spcPct val="90000"/>
              </a:lnSpc>
              <a:spcBef>
                <a:spcPct val="50000"/>
              </a:spcBef>
              <a:buClr>
                <a:schemeClr val="accent1"/>
              </a:buClr>
            </a:pPr>
            <a:r>
              <a:rPr lang="en-US" sz="1400">
                <a:solidFill>
                  <a:schemeClr val="bg1"/>
                </a:solidFill>
              </a:rPr>
              <a:t>the right data</a:t>
            </a:r>
          </a:p>
        </p:txBody>
      </p:sp>
      <p:sp>
        <p:nvSpPr>
          <p:cNvPr id="2068" name="Rectangle 23"/>
          <p:cNvSpPr>
            <a:spLocks noChangeArrowheads="1"/>
          </p:cNvSpPr>
          <p:nvPr/>
        </p:nvSpPr>
        <p:spPr bwMode="auto">
          <a:xfrm>
            <a:off x="6845300" y="2790825"/>
            <a:ext cx="14478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2069" name="Text Box 24"/>
          <p:cNvSpPr txBox="1">
            <a:spLocks noChangeArrowheads="1"/>
          </p:cNvSpPr>
          <p:nvPr/>
        </p:nvSpPr>
        <p:spPr bwMode="auto">
          <a:xfrm>
            <a:off x="6877050" y="2897188"/>
            <a:ext cx="1355725"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Takes a long </a:t>
            </a:r>
          </a:p>
          <a:p>
            <a:pPr algn="ctr">
              <a:lnSpc>
                <a:spcPct val="90000"/>
              </a:lnSpc>
              <a:spcBef>
                <a:spcPct val="50000"/>
              </a:spcBef>
              <a:buClr>
                <a:schemeClr val="accent1"/>
              </a:buClr>
            </a:pPr>
            <a:r>
              <a:rPr lang="en-US" sz="1400">
                <a:solidFill>
                  <a:schemeClr val="bg1"/>
                </a:solidFill>
              </a:rPr>
              <a:t>time to gather</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1"/>
          <p:cNvSpPr>
            <a:spLocks noGrp="1"/>
          </p:cNvSpPr>
          <p:nvPr>
            <p:ph type="ftr" sz="quarter" idx="10"/>
          </p:nvPr>
        </p:nvSpPr>
        <p:spPr>
          <a:noFill/>
        </p:spPr>
        <p:txBody>
          <a:bodyPr/>
          <a:lstStyle/>
          <a:p>
            <a:r>
              <a:rPr lang="en-US" smtClean="0">
                <a:latin typeface="Arial" pitchFamily="34" charset="0"/>
                <a:cs typeface="Arial" pitchFamily="34" charset="0"/>
              </a:rPr>
              <a:t> </a:t>
            </a:r>
          </a:p>
        </p:txBody>
      </p:sp>
      <p:sp>
        <p:nvSpPr>
          <p:cNvPr id="59395" name="Rectangle 3"/>
          <p:cNvSpPr>
            <a:spLocks noChangeArrowheads="1"/>
          </p:cNvSpPr>
          <p:nvPr/>
        </p:nvSpPr>
        <p:spPr bwMode="auto">
          <a:xfrm>
            <a:off x="3490913" y="2136775"/>
            <a:ext cx="2162175" cy="2682875"/>
          </a:xfrm>
          <a:prstGeom prst="rect">
            <a:avLst/>
          </a:prstGeom>
          <a:noFill/>
          <a:ln w="9525">
            <a:noFill/>
            <a:miter lim="800000"/>
            <a:headEnd/>
            <a:tailEnd/>
          </a:ln>
        </p:spPr>
        <p:txBody>
          <a:bodyPr wrap="none" lIns="92075" tIns="46038" rIns="92075" bIns="46038">
            <a:spAutoFit/>
          </a:bodyPr>
          <a:lstStyle/>
          <a:p>
            <a:pPr algn="ctr" eaLnBrk="0" hangingPunct="0">
              <a:lnSpc>
                <a:spcPct val="90000"/>
              </a:lnSpc>
              <a:spcBef>
                <a:spcPct val="50000"/>
              </a:spcBef>
              <a:buClr>
                <a:schemeClr val="accent1"/>
              </a:buClr>
            </a:pPr>
            <a:r>
              <a:rPr lang="en-US" sz="4000">
                <a:solidFill>
                  <a:srgbClr val="000000"/>
                </a:solidFill>
              </a:rPr>
              <a:t>How</a:t>
            </a:r>
            <a:endParaRPr lang="en-US" sz="5400">
              <a:solidFill>
                <a:srgbClr val="FF0000"/>
              </a:solidFill>
            </a:endParaRPr>
          </a:p>
          <a:p>
            <a:pPr algn="ctr" eaLnBrk="0" hangingPunct="0">
              <a:lnSpc>
                <a:spcPct val="325000"/>
              </a:lnSpc>
              <a:spcBef>
                <a:spcPct val="50000"/>
              </a:spcBef>
              <a:buClr>
                <a:schemeClr val="accent1"/>
              </a:buClr>
            </a:pPr>
            <a:r>
              <a:rPr lang="en-US" sz="4000">
                <a:solidFill>
                  <a:srgbClr val="000000"/>
                </a:solidFill>
              </a:rPr>
              <a:t>Delivers</a:t>
            </a:r>
          </a:p>
        </p:txBody>
      </p:sp>
      <p:pic>
        <p:nvPicPr>
          <p:cNvPr id="5939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78038" y="2792413"/>
            <a:ext cx="4987925" cy="11334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1"/>
          <p:cNvSpPr>
            <a:spLocks noGrp="1"/>
          </p:cNvSpPr>
          <p:nvPr>
            <p:ph type="ftr" sz="quarter" idx="10"/>
          </p:nvPr>
        </p:nvSpPr>
        <p:spPr>
          <a:noFill/>
        </p:spPr>
        <p:txBody>
          <a:bodyPr/>
          <a:lstStyle/>
          <a:p>
            <a:r>
              <a:rPr lang="en-US" smtClean="0">
                <a:latin typeface="Arial" pitchFamily="34" charset="0"/>
                <a:cs typeface="Arial" pitchFamily="34" charset="0"/>
              </a:rPr>
              <a:t> </a:t>
            </a:r>
          </a:p>
        </p:txBody>
      </p:sp>
      <p:sp>
        <p:nvSpPr>
          <p:cNvPr id="1263618" name="Rectangle 2"/>
          <p:cNvSpPr>
            <a:spLocks noChangeArrowheads="1"/>
          </p:cNvSpPr>
          <p:nvPr/>
        </p:nvSpPr>
        <p:spPr bwMode="auto">
          <a:xfrm>
            <a:off x="3987800" y="1239838"/>
            <a:ext cx="4951413" cy="4806950"/>
          </a:xfrm>
          <a:prstGeom prst="rect">
            <a:avLst/>
          </a:prstGeom>
          <a:solidFill>
            <a:schemeClr val="bg1"/>
          </a:solidFill>
          <a:ln w="12700" algn="ctr">
            <a:solidFill>
              <a:srgbClr val="EAEAEA"/>
            </a:solidFill>
            <a:miter lim="800000"/>
            <a:headEnd/>
            <a:tailEnd/>
          </a:ln>
          <a:effectLst>
            <a:outerShdw dist="35921" dir="2700000" algn="ctr" rotWithShape="0">
              <a:schemeClr val="bg2"/>
            </a:outerShdw>
          </a:effectLst>
        </p:spPr>
        <p:txBody>
          <a:bodyPr anchor="ctr"/>
          <a:lstStyle/>
          <a:p>
            <a:pPr algn="ctr">
              <a:lnSpc>
                <a:spcPct val="90000"/>
              </a:lnSpc>
              <a:spcBef>
                <a:spcPct val="50000"/>
              </a:spcBef>
              <a:buClr>
                <a:schemeClr val="accent1"/>
              </a:buClr>
              <a:defRPr/>
            </a:pPr>
            <a:endParaRPr lang="en-US" sz="1400">
              <a:latin typeface="Arial" charset="0"/>
              <a:cs typeface="+mn-cs"/>
            </a:endParaRPr>
          </a:p>
        </p:txBody>
      </p:sp>
      <p:sp>
        <p:nvSpPr>
          <p:cNvPr id="60420" name="Rectangle 5"/>
          <p:cNvSpPr>
            <a:spLocks noChangeArrowheads="1"/>
          </p:cNvSpPr>
          <p:nvPr/>
        </p:nvSpPr>
        <p:spPr bwMode="auto">
          <a:xfrm>
            <a:off x="306388" y="1212850"/>
            <a:ext cx="3597275" cy="4851400"/>
          </a:xfrm>
          <a:prstGeom prst="rect">
            <a:avLst/>
          </a:prstGeom>
          <a:solidFill>
            <a:srgbClr val="EAEAEA"/>
          </a:solidFill>
          <a:ln w="9525" algn="ctr">
            <a:no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en-US" sz="1400"/>
          </a:p>
        </p:txBody>
      </p:sp>
      <p:sp>
        <p:nvSpPr>
          <p:cNvPr id="1186827" name="Rectangle 11"/>
          <p:cNvSpPr>
            <a:spLocks noChangeArrowheads="1"/>
          </p:cNvSpPr>
          <p:nvPr/>
        </p:nvSpPr>
        <p:spPr bwMode="auto">
          <a:xfrm>
            <a:off x="522288" y="1401763"/>
            <a:ext cx="3038475" cy="1260475"/>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sz="1400">
              <a:latin typeface="Arial" charset="0"/>
              <a:cs typeface="+mn-cs"/>
            </a:endParaRPr>
          </a:p>
        </p:txBody>
      </p:sp>
      <p:sp>
        <p:nvSpPr>
          <p:cNvPr id="60422" name="Rectangle 2"/>
          <p:cNvSpPr>
            <a:spLocks noGrp="1" noChangeArrowheads="1"/>
          </p:cNvSpPr>
          <p:nvPr>
            <p:ph type="title" idx="4294967295"/>
          </p:nvPr>
        </p:nvSpPr>
        <p:spPr>
          <a:xfrm>
            <a:off x="685800" y="0"/>
            <a:ext cx="8458200" cy="1246188"/>
          </a:xfrm>
        </p:spPr>
        <p:txBody>
          <a:bodyPr/>
          <a:lstStyle/>
          <a:p>
            <a:pPr eaLnBrk="1" hangingPunct="1"/>
            <a:r>
              <a:rPr lang="en-US" smtClean="0"/>
              <a:t>Oracle </a:t>
            </a:r>
            <a:r>
              <a:rPr lang="en-US" sz="3000" smtClean="0"/>
              <a:t>Advanced Planning Command Center</a:t>
            </a:r>
          </a:p>
        </p:txBody>
      </p:sp>
      <p:sp>
        <p:nvSpPr>
          <p:cNvPr id="60423" name="Rectangle 3"/>
          <p:cNvSpPr>
            <a:spLocks noGrp="1" noChangeArrowheads="1"/>
          </p:cNvSpPr>
          <p:nvPr>
            <p:ph type="body" idx="4294967295"/>
          </p:nvPr>
        </p:nvSpPr>
        <p:spPr>
          <a:xfrm>
            <a:off x="4070350" y="1358900"/>
            <a:ext cx="4756150" cy="4521200"/>
          </a:xfrm>
        </p:spPr>
        <p:txBody>
          <a:bodyPr/>
          <a:lstStyle/>
          <a:p>
            <a:pPr eaLnBrk="1" hangingPunct="1">
              <a:lnSpc>
                <a:spcPct val="90000"/>
              </a:lnSpc>
            </a:pPr>
            <a:r>
              <a:rPr lang="en-US" sz="1800" smtClean="0"/>
              <a:t>Provide insight to key decision makers</a:t>
            </a:r>
          </a:p>
          <a:p>
            <a:pPr lvl="1" eaLnBrk="1" hangingPunct="1"/>
            <a:r>
              <a:rPr lang="en-US" sz="1400" smtClean="0"/>
              <a:t>Close the loop with embedded analytics</a:t>
            </a:r>
          </a:p>
          <a:p>
            <a:pPr lvl="1" eaLnBrk="1" hangingPunct="1"/>
            <a:r>
              <a:rPr lang="en-US" sz="1400" smtClean="0"/>
              <a:t>Bridge the gap between analytics and planning through seamless integration with operational planning applications</a:t>
            </a:r>
          </a:p>
          <a:p>
            <a:pPr lvl="1" eaLnBrk="1" hangingPunct="1"/>
            <a:r>
              <a:rPr lang="en-US" sz="1400" smtClean="0"/>
              <a:t>Leverage pre-built dashboards with rich content and KPIs</a:t>
            </a:r>
            <a:endParaRPr lang="en-US" sz="700" smtClean="0"/>
          </a:p>
          <a:p>
            <a:pPr eaLnBrk="1" hangingPunct="1">
              <a:lnSpc>
                <a:spcPct val="90000"/>
              </a:lnSpc>
            </a:pPr>
            <a:r>
              <a:rPr lang="en-US" sz="1800" smtClean="0"/>
              <a:t>Proactively respond to deviations in performance</a:t>
            </a:r>
          </a:p>
          <a:p>
            <a:pPr lvl="1" eaLnBrk="1" hangingPunct="1"/>
            <a:r>
              <a:rPr lang="en-US" sz="1400" smtClean="0"/>
              <a:t>Identify root cause</a:t>
            </a:r>
          </a:p>
          <a:p>
            <a:pPr lvl="1" eaLnBrk="1" hangingPunct="1"/>
            <a:r>
              <a:rPr lang="en-US" sz="1400" smtClean="0"/>
              <a:t>Define and evaluate alternative business scenarios </a:t>
            </a:r>
          </a:p>
          <a:p>
            <a:pPr lvl="1" eaLnBrk="1" hangingPunct="1"/>
            <a:r>
              <a:rPr lang="en-US" sz="1400" smtClean="0"/>
              <a:t>Manage execution of scenarios; assign tasks to planners and other stakeholders</a:t>
            </a:r>
            <a:endParaRPr lang="en-US" sz="700" smtClean="0"/>
          </a:p>
          <a:p>
            <a:pPr eaLnBrk="1" hangingPunct="1">
              <a:lnSpc>
                <a:spcPct val="90000"/>
              </a:lnSpc>
            </a:pPr>
            <a:r>
              <a:rPr lang="en-US" sz="1800" smtClean="0"/>
              <a:t>Reduce decision making cycle time through process automation</a:t>
            </a:r>
          </a:p>
          <a:p>
            <a:pPr lvl="1" eaLnBrk="1" hangingPunct="1"/>
            <a:r>
              <a:rPr lang="en-US" sz="1400" smtClean="0"/>
              <a:t>Use BPEL process flows to execute planning processes</a:t>
            </a:r>
          </a:p>
          <a:p>
            <a:pPr lvl="1" eaLnBrk="1" hangingPunct="1"/>
            <a:r>
              <a:rPr lang="en-US" sz="1400" smtClean="0"/>
              <a:t>Configure and adapt</a:t>
            </a:r>
          </a:p>
        </p:txBody>
      </p:sp>
      <p:sp>
        <p:nvSpPr>
          <p:cNvPr id="60424" name="Rectangle 4"/>
          <p:cNvSpPr>
            <a:spLocks noChangeArrowheads="1"/>
          </p:cNvSpPr>
          <p:nvPr/>
        </p:nvSpPr>
        <p:spPr bwMode="auto">
          <a:xfrm>
            <a:off x="895350" y="706438"/>
            <a:ext cx="786130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Enable holistic view of supply chain performance</a:t>
            </a:r>
          </a:p>
        </p:txBody>
      </p:sp>
      <p:sp>
        <p:nvSpPr>
          <p:cNvPr id="1186822" name="Rectangle 6"/>
          <p:cNvSpPr>
            <a:spLocks noChangeArrowheads="1"/>
          </p:cNvSpPr>
          <p:nvPr/>
        </p:nvSpPr>
        <p:spPr bwMode="auto">
          <a:xfrm>
            <a:off x="522288" y="4602163"/>
            <a:ext cx="3038475" cy="1260475"/>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sz="1400">
              <a:latin typeface="Arial" charset="0"/>
              <a:cs typeface="+mn-cs"/>
            </a:endParaRPr>
          </a:p>
        </p:txBody>
      </p:sp>
      <p:sp>
        <p:nvSpPr>
          <p:cNvPr id="60426" name="Text Box 8"/>
          <p:cNvSpPr txBox="1">
            <a:spLocks noChangeArrowheads="1"/>
          </p:cNvSpPr>
          <p:nvPr/>
        </p:nvSpPr>
        <p:spPr bwMode="auto">
          <a:xfrm>
            <a:off x="735013" y="2647950"/>
            <a:ext cx="755650" cy="3651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Analytical </a:t>
            </a:r>
          </a:p>
          <a:p>
            <a:pPr algn="ctr">
              <a:lnSpc>
                <a:spcPct val="90000"/>
              </a:lnSpc>
              <a:spcBef>
                <a:spcPct val="50000"/>
              </a:spcBef>
              <a:buClr>
                <a:schemeClr val="accent1"/>
              </a:buClr>
            </a:pPr>
            <a:r>
              <a:rPr lang="en-US" sz="900" i="1">
                <a:solidFill>
                  <a:schemeClr val="hlink"/>
                </a:solidFill>
              </a:rPr>
              <a:t>Data</a:t>
            </a:r>
          </a:p>
        </p:txBody>
      </p:sp>
      <p:pic>
        <p:nvPicPr>
          <p:cNvPr id="60427" name="Picture 9"/>
          <p:cNvPicPr>
            <a:picLocks noChangeAspect="1" noChangeArrowheads="1"/>
          </p:cNvPicPr>
          <p:nvPr/>
        </p:nvPicPr>
        <p:blipFill>
          <a:blip r:embed="rId3" cstate="print"/>
          <a:srcRect l="-958" t="10069" r="16832" b="7248"/>
          <a:stretch>
            <a:fillRect/>
          </a:stretch>
        </p:blipFill>
        <p:spPr bwMode="auto">
          <a:xfrm>
            <a:off x="298450" y="1214438"/>
            <a:ext cx="533400" cy="500062"/>
          </a:xfrm>
          <a:prstGeom prst="rect">
            <a:avLst/>
          </a:prstGeom>
          <a:noFill/>
          <a:ln w="9525">
            <a:noFill/>
            <a:miter lim="800000"/>
            <a:headEnd/>
            <a:tailEnd/>
          </a:ln>
        </p:spPr>
      </p:pic>
      <p:sp>
        <p:nvSpPr>
          <p:cNvPr id="1186826" name="Rectangle 10"/>
          <p:cNvSpPr>
            <a:spLocks noChangeArrowheads="1"/>
          </p:cNvSpPr>
          <p:nvPr/>
        </p:nvSpPr>
        <p:spPr bwMode="auto">
          <a:xfrm>
            <a:off x="522288" y="3001963"/>
            <a:ext cx="3038475" cy="1260475"/>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sz="1400">
              <a:latin typeface="Arial" charset="0"/>
              <a:cs typeface="+mn-cs"/>
            </a:endParaRPr>
          </a:p>
        </p:txBody>
      </p:sp>
      <p:pic>
        <p:nvPicPr>
          <p:cNvPr id="60429" name="Picture 7" descr="Cube: Cubed Boxes, Sections"/>
          <p:cNvPicPr>
            <a:picLocks noChangeAspect="1" noChangeArrowheads="1"/>
          </p:cNvPicPr>
          <p:nvPr/>
        </p:nvPicPr>
        <p:blipFill>
          <a:blip r:embed="rId4" r:link="rId5" cstate="print"/>
          <a:srcRect/>
          <a:stretch>
            <a:fillRect/>
          </a:stretch>
        </p:blipFill>
        <p:spPr bwMode="auto">
          <a:xfrm>
            <a:off x="277813" y="2576513"/>
            <a:ext cx="461962" cy="485775"/>
          </a:xfrm>
          <a:prstGeom prst="rect">
            <a:avLst/>
          </a:prstGeom>
          <a:noFill/>
          <a:ln w="9525">
            <a:noFill/>
            <a:miter lim="800000"/>
            <a:headEnd/>
            <a:tailEnd/>
          </a:ln>
        </p:spPr>
      </p:pic>
      <p:sp>
        <p:nvSpPr>
          <p:cNvPr id="60430" name="Text Box 14"/>
          <p:cNvSpPr txBox="1">
            <a:spLocks noChangeArrowheads="1"/>
          </p:cNvSpPr>
          <p:nvPr/>
        </p:nvSpPr>
        <p:spPr bwMode="auto">
          <a:xfrm>
            <a:off x="784225" y="1363663"/>
            <a:ext cx="2684463" cy="274637"/>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200" i="1">
                <a:solidFill>
                  <a:schemeClr val="accent1"/>
                </a:solidFill>
              </a:rPr>
              <a:t>Planning Dashboards and Reports</a:t>
            </a:r>
          </a:p>
        </p:txBody>
      </p:sp>
      <p:sp>
        <p:nvSpPr>
          <p:cNvPr id="60431" name="Text Box 21"/>
          <p:cNvSpPr txBox="1">
            <a:spLocks noChangeArrowheads="1"/>
          </p:cNvSpPr>
          <p:nvPr/>
        </p:nvSpPr>
        <p:spPr bwMode="auto">
          <a:xfrm>
            <a:off x="555625" y="2976563"/>
            <a:ext cx="2209800" cy="274637"/>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200" i="1">
                <a:solidFill>
                  <a:schemeClr val="accent1"/>
                </a:solidFill>
              </a:rPr>
              <a:t>Business scenario planning</a:t>
            </a:r>
          </a:p>
        </p:txBody>
      </p:sp>
      <p:sp>
        <p:nvSpPr>
          <p:cNvPr id="60432" name="Text Box 22"/>
          <p:cNvSpPr txBox="1">
            <a:spLocks noChangeArrowheads="1"/>
          </p:cNvSpPr>
          <p:nvPr/>
        </p:nvSpPr>
        <p:spPr bwMode="auto">
          <a:xfrm>
            <a:off x="479425" y="4576763"/>
            <a:ext cx="2320925" cy="274637"/>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200" i="1">
                <a:solidFill>
                  <a:schemeClr val="accent1"/>
                </a:solidFill>
              </a:rPr>
              <a:t>Planning process automation</a:t>
            </a:r>
          </a:p>
        </p:txBody>
      </p:sp>
      <p:grpSp>
        <p:nvGrpSpPr>
          <p:cNvPr id="60433" name="Group 24"/>
          <p:cNvGrpSpPr>
            <a:grpSpLocks/>
          </p:cNvGrpSpPr>
          <p:nvPr/>
        </p:nvGrpSpPr>
        <p:grpSpPr bwMode="auto">
          <a:xfrm>
            <a:off x="1479550" y="3306763"/>
            <a:ext cx="612775" cy="603250"/>
            <a:chOff x="1669" y="1941"/>
            <a:chExt cx="386" cy="380"/>
          </a:xfrm>
        </p:grpSpPr>
        <p:pic>
          <p:nvPicPr>
            <p:cNvPr id="60494" name="Picture 25" descr="img_small_eventmgt"/>
            <p:cNvPicPr>
              <a:picLocks noChangeAspect="1" noChangeArrowheads="1"/>
            </p:cNvPicPr>
            <p:nvPr/>
          </p:nvPicPr>
          <p:blipFill>
            <a:blip r:embed="rId6" cstate="print">
              <a:lum bright="40000" contrast="-46000"/>
              <a:grayscl/>
            </a:blip>
            <a:srcRect/>
            <a:stretch>
              <a:fillRect/>
            </a:stretch>
          </p:blipFill>
          <p:spPr bwMode="auto">
            <a:xfrm>
              <a:off x="1669" y="1941"/>
              <a:ext cx="322" cy="292"/>
            </a:xfrm>
            <a:prstGeom prst="rect">
              <a:avLst/>
            </a:prstGeom>
            <a:noFill/>
            <a:ln w="9525">
              <a:noFill/>
              <a:miter lim="800000"/>
              <a:headEnd/>
              <a:tailEnd/>
            </a:ln>
          </p:spPr>
        </p:pic>
        <p:pic>
          <p:nvPicPr>
            <p:cNvPr id="60495" name="Picture 26" descr="checklist"/>
            <p:cNvPicPr preferRelativeResize="0">
              <a:picLocks noChangeAspect="1" noChangeArrowheads="1"/>
            </p:cNvPicPr>
            <p:nvPr/>
          </p:nvPicPr>
          <p:blipFill>
            <a:blip r:embed="rId7" cstate="print"/>
            <a:srcRect/>
            <a:stretch>
              <a:fillRect/>
            </a:stretch>
          </p:blipFill>
          <p:spPr bwMode="auto">
            <a:xfrm>
              <a:off x="1832" y="1991"/>
              <a:ext cx="223" cy="330"/>
            </a:xfrm>
            <a:prstGeom prst="rect">
              <a:avLst/>
            </a:prstGeom>
            <a:noFill/>
            <a:ln w="9525">
              <a:noFill/>
              <a:miter lim="800000"/>
              <a:headEnd/>
              <a:tailEnd/>
            </a:ln>
          </p:spPr>
        </p:pic>
      </p:grpSp>
      <p:sp>
        <p:nvSpPr>
          <p:cNvPr id="60434" name="Line 27"/>
          <p:cNvSpPr>
            <a:spLocks noChangeShapeType="1"/>
          </p:cNvSpPr>
          <p:nvPr/>
        </p:nvSpPr>
        <p:spPr bwMode="auto">
          <a:xfrm rot="10800000">
            <a:off x="1323975" y="3597275"/>
            <a:ext cx="336550" cy="0"/>
          </a:xfrm>
          <a:prstGeom prst="line">
            <a:avLst/>
          </a:prstGeom>
          <a:noFill/>
          <a:ln w="9525">
            <a:solidFill>
              <a:schemeClr val="folHlink"/>
            </a:solidFill>
            <a:round/>
            <a:headEnd type="triangle" w="med" len="med"/>
            <a:tailEnd type="triangle" w="med" len="med"/>
          </a:ln>
        </p:spPr>
        <p:txBody>
          <a:bodyPr lIns="92075" tIns="46038" rIns="92075" bIns="46038">
            <a:spAutoFit/>
          </a:bodyPr>
          <a:lstStyle/>
          <a:p>
            <a:endParaRPr lang="en-US"/>
          </a:p>
        </p:txBody>
      </p:sp>
      <p:grpSp>
        <p:nvGrpSpPr>
          <p:cNvPr id="60435" name="Group 28"/>
          <p:cNvGrpSpPr>
            <a:grpSpLocks/>
          </p:cNvGrpSpPr>
          <p:nvPr/>
        </p:nvGrpSpPr>
        <p:grpSpPr bwMode="auto">
          <a:xfrm>
            <a:off x="674688" y="3425825"/>
            <a:ext cx="527050" cy="598488"/>
            <a:chOff x="1656" y="2166"/>
            <a:chExt cx="332" cy="377"/>
          </a:xfrm>
        </p:grpSpPr>
        <p:pic>
          <p:nvPicPr>
            <p:cNvPr id="60491" name="Picture 29" descr="folder003"/>
            <p:cNvPicPr>
              <a:picLocks noChangeAspect="1" noChangeArrowheads="1"/>
            </p:cNvPicPr>
            <p:nvPr/>
          </p:nvPicPr>
          <p:blipFill>
            <a:blip r:embed="rId8" cstate="print"/>
            <a:srcRect/>
            <a:stretch>
              <a:fillRect/>
            </a:stretch>
          </p:blipFill>
          <p:spPr bwMode="auto">
            <a:xfrm>
              <a:off x="1656" y="2166"/>
              <a:ext cx="238" cy="283"/>
            </a:xfrm>
            <a:prstGeom prst="rect">
              <a:avLst/>
            </a:prstGeom>
            <a:noFill/>
            <a:ln w="9525">
              <a:noFill/>
              <a:miter lim="800000"/>
              <a:headEnd/>
              <a:tailEnd/>
            </a:ln>
          </p:spPr>
        </p:pic>
        <p:pic>
          <p:nvPicPr>
            <p:cNvPr id="60492" name="Picture 30" descr="folder003"/>
            <p:cNvPicPr>
              <a:picLocks noChangeAspect="1" noChangeArrowheads="1"/>
            </p:cNvPicPr>
            <p:nvPr/>
          </p:nvPicPr>
          <p:blipFill>
            <a:blip r:embed="rId8" cstate="print"/>
            <a:srcRect/>
            <a:stretch>
              <a:fillRect/>
            </a:stretch>
          </p:blipFill>
          <p:spPr bwMode="auto">
            <a:xfrm>
              <a:off x="1703" y="2213"/>
              <a:ext cx="238" cy="283"/>
            </a:xfrm>
            <a:prstGeom prst="rect">
              <a:avLst/>
            </a:prstGeom>
            <a:noFill/>
            <a:ln w="9525">
              <a:noFill/>
              <a:miter lim="800000"/>
              <a:headEnd/>
              <a:tailEnd/>
            </a:ln>
          </p:spPr>
        </p:pic>
        <p:pic>
          <p:nvPicPr>
            <p:cNvPr id="60493" name="Picture 31" descr="folder003"/>
            <p:cNvPicPr>
              <a:picLocks noChangeAspect="1" noChangeArrowheads="1"/>
            </p:cNvPicPr>
            <p:nvPr/>
          </p:nvPicPr>
          <p:blipFill>
            <a:blip r:embed="rId8" cstate="print"/>
            <a:srcRect/>
            <a:stretch>
              <a:fillRect/>
            </a:stretch>
          </p:blipFill>
          <p:spPr bwMode="auto">
            <a:xfrm>
              <a:off x="1750" y="2260"/>
              <a:ext cx="238" cy="283"/>
            </a:xfrm>
            <a:prstGeom prst="rect">
              <a:avLst/>
            </a:prstGeom>
            <a:noFill/>
            <a:ln w="9525">
              <a:noFill/>
              <a:miter lim="800000"/>
              <a:headEnd/>
              <a:tailEnd/>
            </a:ln>
          </p:spPr>
        </p:pic>
      </p:grpSp>
      <p:pic>
        <p:nvPicPr>
          <p:cNvPr id="60436" name="Picture 32"/>
          <p:cNvPicPr>
            <a:picLocks noChangeAspect="1" noChangeArrowheads="1"/>
          </p:cNvPicPr>
          <p:nvPr/>
        </p:nvPicPr>
        <p:blipFill>
          <a:blip r:embed="rId9" cstate="print">
            <a:clrChange>
              <a:clrFrom>
                <a:srgbClr val="000000"/>
              </a:clrFrom>
              <a:clrTo>
                <a:srgbClr val="000000">
                  <a:alpha val="0"/>
                </a:srgbClr>
              </a:clrTo>
            </a:clrChange>
            <a:lum bright="30000"/>
          </a:blip>
          <a:srcRect/>
          <a:stretch>
            <a:fillRect/>
          </a:stretch>
        </p:blipFill>
        <p:spPr bwMode="auto">
          <a:xfrm>
            <a:off x="879475" y="3282950"/>
            <a:ext cx="527050" cy="557213"/>
          </a:xfrm>
          <a:prstGeom prst="rect">
            <a:avLst/>
          </a:prstGeom>
          <a:noFill/>
          <a:ln w="9525">
            <a:noFill/>
            <a:miter lim="800000"/>
            <a:headEnd type="none" w="sm" len="sm"/>
            <a:tailEnd type="none" w="sm" len="sm"/>
          </a:ln>
        </p:spPr>
      </p:pic>
      <p:grpSp>
        <p:nvGrpSpPr>
          <p:cNvPr id="60437" name="Group 33"/>
          <p:cNvGrpSpPr>
            <a:grpSpLocks/>
          </p:cNvGrpSpPr>
          <p:nvPr/>
        </p:nvGrpSpPr>
        <p:grpSpPr bwMode="auto">
          <a:xfrm>
            <a:off x="2757488" y="3306763"/>
            <a:ext cx="542925" cy="566737"/>
            <a:chOff x="744" y="3061"/>
            <a:chExt cx="342" cy="357"/>
          </a:xfrm>
        </p:grpSpPr>
        <p:pic>
          <p:nvPicPr>
            <p:cNvPr id="60488" name="Picture 34" descr="Documents: Comparison Chart"/>
            <p:cNvPicPr>
              <a:picLocks noChangeAspect="1" noChangeArrowheads="1"/>
            </p:cNvPicPr>
            <p:nvPr/>
          </p:nvPicPr>
          <p:blipFill>
            <a:blip r:embed="rId10" cstate="print">
              <a:grayscl/>
            </a:blip>
            <a:srcRect/>
            <a:stretch>
              <a:fillRect/>
            </a:stretch>
          </p:blipFill>
          <p:spPr bwMode="auto">
            <a:xfrm>
              <a:off x="744" y="3061"/>
              <a:ext cx="198" cy="273"/>
            </a:xfrm>
            <a:prstGeom prst="rect">
              <a:avLst/>
            </a:prstGeom>
            <a:noFill/>
            <a:ln w="9525">
              <a:noFill/>
              <a:miter lim="800000"/>
              <a:headEnd/>
              <a:tailEnd/>
            </a:ln>
          </p:spPr>
        </p:pic>
        <p:pic>
          <p:nvPicPr>
            <p:cNvPr id="60489" name="Picture 35" descr="Documents: Comparison Chart"/>
            <p:cNvPicPr>
              <a:picLocks noChangeAspect="1" noChangeArrowheads="1"/>
            </p:cNvPicPr>
            <p:nvPr/>
          </p:nvPicPr>
          <p:blipFill>
            <a:blip r:embed="rId10" cstate="print">
              <a:grayscl/>
            </a:blip>
            <a:srcRect/>
            <a:stretch>
              <a:fillRect/>
            </a:stretch>
          </p:blipFill>
          <p:spPr bwMode="auto">
            <a:xfrm>
              <a:off x="816" y="3103"/>
              <a:ext cx="198" cy="273"/>
            </a:xfrm>
            <a:prstGeom prst="rect">
              <a:avLst/>
            </a:prstGeom>
            <a:noFill/>
            <a:ln w="9525">
              <a:noFill/>
              <a:miter lim="800000"/>
              <a:headEnd/>
              <a:tailEnd/>
            </a:ln>
          </p:spPr>
        </p:pic>
        <p:pic>
          <p:nvPicPr>
            <p:cNvPr id="60490" name="Picture 36" descr="Documents: Comparison Chart"/>
            <p:cNvPicPr>
              <a:picLocks noChangeAspect="1" noChangeArrowheads="1"/>
            </p:cNvPicPr>
            <p:nvPr/>
          </p:nvPicPr>
          <p:blipFill>
            <a:blip r:embed="rId10" cstate="print">
              <a:grayscl/>
            </a:blip>
            <a:srcRect/>
            <a:stretch>
              <a:fillRect/>
            </a:stretch>
          </p:blipFill>
          <p:spPr bwMode="auto">
            <a:xfrm>
              <a:off x="888" y="3145"/>
              <a:ext cx="198" cy="273"/>
            </a:xfrm>
            <a:prstGeom prst="rect">
              <a:avLst/>
            </a:prstGeom>
            <a:noFill/>
            <a:ln w="9525">
              <a:noFill/>
              <a:miter lim="800000"/>
              <a:headEnd/>
              <a:tailEnd/>
            </a:ln>
          </p:spPr>
        </p:pic>
      </p:grpSp>
      <p:sp>
        <p:nvSpPr>
          <p:cNvPr id="60438" name="Line 37"/>
          <p:cNvSpPr>
            <a:spLocks noChangeShapeType="1"/>
          </p:cNvSpPr>
          <p:nvPr/>
        </p:nvSpPr>
        <p:spPr bwMode="auto">
          <a:xfrm rot="10800000">
            <a:off x="2111375" y="3597275"/>
            <a:ext cx="603250" cy="0"/>
          </a:xfrm>
          <a:prstGeom prst="line">
            <a:avLst/>
          </a:prstGeom>
          <a:noFill/>
          <a:ln w="9525">
            <a:solidFill>
              <a:schemeClr val="folHlink"/>
            </a:solidFill>
            <a:round/>
            <a:headEnd type="triangle" w="med" len="med"/>
            <a:tailEnd type="triangle" w="med" len="med"/>
          </a:ln>
        </p:spPr>
        <p:txBody>
          <a:bodyPr lIns="92075" tIns="46038" rIns="92075" bIns="46038">
            <a:spAutoFit/>
          </a:bodyPr>
          <a:lstStyle/>
          <a:p>
            <a:endParaRPr lang="en-US"/>
          </a:p>
        </p:txBody>
      </p:sp>
      <p:sp>
        <p:nvSpPr>
          <p:cNvPr id="60439" name="Text Box 38"/>
          <p:cNvSpPr txBox="1">
            <a:spLocks noChangeArrowheads="1"/>
          </p:cNvSpPr>
          <p:nvPr/>
        </p:nvSpPr>
        <p:spPr bwMode="auto">
          <a:xfrm>
            <a:off x="2090738" y="3600450"/>
            <a:ext cx="717550" cy="3651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Execute </a:t>
            </a:r>
          </a:p>
          <a:p>
            <a:pPr algn="ctr">
              <a:lnSpc>
                <a:spcPct val="90000"/>
              </a:lnSpc>
              <a:spcBef>
                <a:spcPct val="50000"/>
              </a:spcBef>
              <a:buClr>
                <a:schemeClr val="accent1"/>
              </a:buClr>
            </a:pPr>
            <a:r>
              <a:rPr lang="en-US" sz="900" i="1">
                <a:solidFill>
                  <a:schemeClr val="hlink"/>
                </a:solidFill>
              </a:rPr>
              <a:t>scenarios</a:t>
            </a:r>
          </a:p>
        </p:txBody>
      </p:sp>
      <p:sp>
        <p:nvSpPr>
          <p:cNvPr id="60440" name="Text Box 35"/>
          <p:cNvSpPr txBox="1">
            <a:spLocks noChangeArrowheads="1"/>
          </p:cNvSpPr>
          <p:nvPr/>
        </p:nvSpPr>
        <p:spPr bwMode="auto">
          <a:xfrm rot="-5400000">
            <a:off x="1381919" y="3267869"/>
            <a:ext cx="488950" cy="1614488"/>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000">
                <a:solidFill>
                  <a:srgbClr val="006699"/>
                </a:solidFill>
                <a:latin typeface="Arial Narrow" pitchFamily="34" charset="0"/>
              </a:rPr>
              <a:t>Scenario and</a:t>
            </a:r>
          </a:p>
          <a:p>
            <a:pPr algn="ctr" eaLnBrk="0" hangingPunct="0">
              <a:lnSpc>
                <a:spcPct val="90000"/>
              </a:lnSpc>
              <a:spcBef>
                <a:spcPct val="50000"/>
              </a:spcBef>
              <a:buClr>
                <a:schemeClr val="accent1"/>
              </a:buClr>
            </a:pPr>
            <a:r>
              <a:rPr lang="en-US" sz="1000">
                <a:solidFill>
                  <a:srgbClr val="006699"/>
                </a:solidFill>
                <a:latin typeface="Arial Narrow" pitchFamily="34" charset="0"/>
              </a:rPr>
              <a:t>Activity Management</a:t>
            </a:r>
          </a:p>
        </p:txBody>
      </p:sp>
      <p:sp>
        <p:nvSpPr>
          <p:cNvPr id="60441" name="Line 40"/>
          <p:cNvSpPr>
            <a:spLocks noChangeShapeType="1"/>
          </p:cNvSpPr>
          <p:nvPr/>
        </p:nvSpPr>
        <p:spPr bwMode="auto">
          <a:xfrm rot="5400000">
            <a:off x="2857500" y="2830513"/>
            <a:ext cx="298450" cy="0"/>
          </a:xfrm>
          <a:prstGeom prst="line">
            <a:avLst/>
          </a:prstGeom>
          <a:noFill/>
          <a:ln w="9525">
            <a:solidFill>
              <a:schemeClr val="folHlink"/>
            </a:solidFill>
            <a:round/>
            <a:headEnd type="triangle" w="med" len="med"/>
            <a:tailEnd type="triangle" w="med" len="med"/>
          </a:ln>
        </p:spPr>
        <p:txBody>
          <a:bodyPr lIns="92075" tIns="46038" rIns="92075" bIns="46038">
            <a:spAutoFit/>
          </a:bodyPr>
          <a:lstStyle/>
          <a:p>
            <a:endParaRPr lang="en-US"/>
          </a:p>
        </p:txBody>
      </p:sp>
      <p:sp>
        <p:nvSpPr>
          <p:cNvPr id="60442" name="Line 41"/>
          <p:cNvSpPr>
            <a:spLocks noChangeShapeType="1"/>
          </p:cNvSpPr>
          <p:nvPr/>
        </p:nvSpPr>
        <p:spPr bwMode="auto">
          <a:xfrm rot="5400000">
            <a:off x="2857500" y="4430713"/>
            <a:ext cx="298450" cy="0"/>
          </a:xfrm>
          <a:prstGeom prst="line">
            <a:avLst/>
          </a:prstGeom>
          <a:noFill/>
          <a:ln w="9525">
            <a:solidFill>
              <a:schemeClr val="folHlink"/>
            </a:solidFill>
            <a:round/>
            <a:headEnd type="triangle" w="med" len="med"/>
            <a:tailEnd type="triangle" w="med" len="med"/>
          </a:ln>
        </p:spPr>
        <p:txBody>
          <a:bodyPr lIns="92075" tIns="46038" rIns="92075" bIns="46038">
            <a:spAutoFit/>
          </a:bodyPr>
          <a:lstStyle/>
          <a:p>
            <a:endParaRPr lang="en-US"/>
          </a:p>
        </p:txBody>
      </p:sp>
      <p:grpSp>
        <p:nvGrpSpPr>
          <p:cNvPr id="60443" name="Group 71"/>
          <p:cNvGrpSpPr>
            <a:grpSpLocks/>
          </p:cNvGrpSpPr>
          <p:nvPr/>
        </p:nvGrpSpPr>
        <p:grpSpPr bwMode="auto">
          <a:xfrm>
            <a:off x="846138" y="4876800"/>
            <a:ext cx="2392362" cy="760413"/>
            <a:chOff x="533" y="3168"/>
            <a:chExt cx="1507" cy="479"/>
          </a:xfrm>
        </p:grpSpPr>
        <p:grpSp>
          <p:nvGrpSpPr>
            <p:cNvPr id="60459" name="Group 69"/>
            <p:cNvGrpSpPr>
              <a:grpSpLocks/>
            </p:cNvGrpSpPr>
            <p:nvPr/>
          </p:nvGrpSpPr>
          <p:grpSpPr bwMode="auto">
            <a:xfrm>
              <a:off x="533" y="3172"/>
              <a:ext cx="1507" cy="475"/>
              <a:chOff x="3621" y="3228"/>
              <a:chExt cx="1507" cy="475"/>
            </a:xfrm>
          </p:grpSpPr>
          <p:grpSp>
            <p:nvGrpSpPr>
              <p:cNvPr id="60461" name="Group 42"/>
              <p:cNvGrpSpPr>
                <a:grpSpLocks/>
              </p:cNvGrpSpPr>
              <p:nvPr/>
            </p:nvGrpSpPr>
            <p:grpSpPr bwMode="auto">
              <a:xfrm>
                <a:off x="3621" y="3228"/>
                <a:ext cx="733" cy="475"/>
                <a:chOff x="2677" y="3076"/>
                <a:chExt cx="733" cy="475"/>
              </a:xfrm>
            </p:grpSpPr>
            <p:sp>
              <p:nvSpPr>
                <p:cNvPr id="60475" name="AutoShape 43"/>
                <p:cNvSpPr>
                  <a:spLocks noChangeArrowheads="1"/>
                </p:cNvSpPr>
                <p:nvPr/>
              </p:nvSpPr>
              <p:spPr bwMode="auto">
                <a:xfrm>
                  <a:off x="2794" y="3190"/>
                  <a:ext cx="616" cy="361"/>
                </a:xfrm>
                <a:prstGeom prst="roundRect">
                  <a:avLst>
                    <a:gd name="adj" fmla="val 16667"/>
                  </a:avLst>
                </a:prstGeom>
                <a:solidFill>
                  <a:schemeClr val="bg1"/>
                </a:solidFill>
                <a:ln w="3175" algn="ctr">
                  <a:solidFill>
                    <a:schemeClr val="tx1"/>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76" name="AutoShape 44"/>
                <p:cNvSpPr>
                  <a:spLocks noChangeArrowheads="1"/>
                </p:cNvSpPr>
                <p:nvPr/>
              </p:nvSpPr>
              <p:spPr bwMode="auto">
                <a:xfrm>
                  <a:off x="2698" y="3094"/>
                  <a:ext cx="597" cy="120"/>
                </a:xfrm>
                <a:prstGeom prst="roundRect">
                  <a:avLst>
                    <a:gd name="adj" fmla="val 16667"/>
                  </a:avLst>
                </a:prstGeom>
                <a:solidFill>
                  <a:srgbClr val="FFCC00"/>
                </a:solidFill>
                <a:ln w="3175" algn="ctr">
                  <a:solidFill>
                    <a:srgbClr val="006699"/>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77" name="Line 45"/>
                <p:cNvSpPr>
                  <a:spLocks noChangeShapeType="1"/>
                </p:cNvSpPr>
                <p:nvPr/>
              </p:nvSpPr>
              <p:spPr bwMode="auto">
                <a:xfrm>
                  <a:off x="3140" y="3375"/>
                  <a:ext cx="212" cy="2"/>
                </a:xfrm>
                <a:prstGeom prst="line">
                  <a:avLst/>
                </a:prstGeom>
                <a:noFill/>
                <a:ln w="28575">
                  <a:solidFill>
                    <a:schemeClr val="accent2"/>
                  </a:solidFill>
                  <a:round/>
                  <a:headEnd type="none" w="sm" len="sm"/>
                  <a:tailEnd type="none" w="sm" len="sm"/>
                </a:ln>
              </p:spPr>
              <p:txBody>
                <a:bodyPr/>
                <a:lstStyle/>
                <a:p>
                  <a:endParaRPr lang="en-US"/>
                </a:p>
              </p:txBody>
            </p:sp>
            <p:sp>
              <p:nvSpPr>
                <p:cNvPr id="60478" name="Line 46"/>
                <p:cNvSpPr>
                  <a:spLocks noChangeShapeType="1"/>
                </p:cNvSpPr>
                <p:nvPr/>
              </p:nvSpPr>
              <p:spPr bwMode="auto">
                <a:xfrm flipV="1">
                  <a:off x="2889" y="3300"/>
                  <a:ext cx="152" cy="56"/>
                </a:xfrm>
                <a:prstGeom prst="line">
                  <a:avLst/>
                </a:prstGeom>
                <a:noFill/>
                <a:ln w="28575">
                  <a:solidFill>
                    <a:schemeClr val="accent2"/>
                  </a:solidFill>
                  <a:round/>
                  <a:headEnd type="none" w="sm" len="sm"/>
                  <a:tailEnd type="none" w="sm" len="sm"/>
                </a:ln>
              </p:spPr>
              <p:txBody>
                <a:bodyPr/>
                <a:lstStyle/>
                <a:p>
                  <a:endParaRPr lang="en-US"/>
                </a:p>
              </p:txBody>
            </p:sp>
            <p:sp>
              <p:nvSpPr>
                <p:cNvPr id="60479" name="Line 47"/>
                <p:cNvSpPr>
                  <a:spLocks noChangeShapeType="1"/>
                </p:cNvSpPr>
                <p:nvPr/>
              </p:nvSpPr>
              <p:spPr bwMode="auto">
                <a:xfrm>
                  <a:off x="3039" y="3294"/>
                  <a:ext cx="156" cy="105"/>
                </a:xfrm>
                <a:prstGeom prst="line">
                  <a:avLst/>
                </a:prstGeom>
                <a:noFill/>
                <a:ln w="28575">
                  <a:solidFill>
                    <a:schemeClr val="accent2"/>
                  </a:solidFill>
                  <a:round/>
                  <a:headEnd type="none" w="sm" len="sm"/>
                  <a:tailEnd type="none" w="sm" len="sm"/>
                </a:ln>
              </p:spPr>
              <p:txBody>
                <a:bodyPr/>
                <a:lstStyle/>
                <a:p>
                  <a:endParaRPr lang="en-US"/>
                </a:p>
              </p:txBody>
            </p:sp>
            <p:sp>
              <p:nvSpPr>
                <p:cNvPr id="60480" name="Line 48"/>
                <p:cNvSpPr>
                  <a:spLocks noChangeShapeType="1"/>
                </p:cNvSpPr>
                <p:nvPr/>
              </p:nvSpPr>
              <p:spPr bwMode="auto">
                <a:xfrm>
                  <a:off x="2890" y="3382"/>
                  <a:ext cx="137" cy="79"/>
                </a:xfrm>
                <a:prstGeom prst="line">
                  <a:avLst/>
                </a:prstGeom>
                <a:noFill/>
                <a:ln w="28575">
                  <a:solidFill>
                    <a:schemeClr val="accent2"/>
                  </a:solidFill>
                  <a:round/>
                  <a:headEnd type="none" w="sm" len="sm"/>
                  <a:tailEnd type="none" w="sm" len="sm"/>
                </a:ln>
              </p:spPr>
              <p:txBody>
                <a:bodyPr/>
                <a:lstStyle/>
                <a:p>
                  <a:endParaRPr lang="en-US"/>
                </a:p>
              </p:txBody>
            </p:sp>
            <p:sp>
              <p:nvSpPr>
                <p:cNvPr id="60481" name="Oval 49"/>
                <p:cNvSpPr>
                  <a:spLocks noChangeArrowheads="1"/>
                </p:cNvSpPr>
                <p:nvPr/>
              </p:nvSpPr>
              <p:spPr bwMode="auto">
                <a:xfrm>
                  <a:off x="2815" y="3317"/>
                  <a:ext cx="131"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82" name="Oval 50"/>
                <p:cNvSpPr>
                  <a:spLocks noChangeArrowheads="1"/>
                </p:cNvSpPr>
                <p:nvPr/>
              </p:nvSpPr>
              <p:spPr bwMode="auto">
                <a:xfrm>
                  <a:off x="3254" y="3316"/>
                  <a:ext cx="132"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83" name="Oval 51"/>
                <p:cNvSpPr>
                  <a:spLocks noChangeArrowheads="1"/>
                </p:cNvSpPr>
                <p:nvPr/>
              </p:nvSpPr>
              <p:spPr bwMode="auto">
                <a:xfrm>
                  <a:off x="2959" y="3248"/>
                  <a:ext cx="131"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84" name="Line 52"/>
                <p:cNvSpPr>
                  <a:spLocks noChangeShapeType="1"/>
                </p:cNvSpPr>
                <p:nvPr/>
              </p:nvSpPr>
              <p:spPr bwMode="auto">
                <a:xfrm flipV="1">
                  <a:off x="3046" y="3382"/>
                  <a:ext cx="105" cy="69"/>
                </a:xfrm>
                <a:prstGeom prst="line">
                  <a:avLst/>
                </a:prstGeom>
                <a:noFill/>
                <a:ln w="28575">
                  <a:solidFill>
                    <a:schemeClr val="accent2"/>
                  </a:solidFill>
                  <a:round/>
                  <a:headEnd type="none" w="sm" len="sm"/>
                  <a:tailEnd type="none" w="sm" len="sm"/>
                </a:ln>
              </p:spPr>
              <p:txBody>
                <a:bodyPr/>
                <a:lstStyle/>
                <a:p>
                  <a:endParaRPr lang="en-US"/>
                </a:p>
              </p:txBody>
            </p:sp>
            <p:sp>
              <p:nvSpPr>
                <p:cNvPr id="60485" name="Oval 53"/>
                <p:cNvSpPr>
                  <a:spLocks noChangeArrowheads="1"/>
                </p:cNvSpPr>
                <p:nvPr/>
              </p:nvSpPr>
              <p:spPr bwMode="auto">
                <a:xfrm>
                  <a:off x="2959" y="3400"/>
                  <a:ext cx="131"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86" name="Oval 54"/>
                <p:cNvSpPr>
                  <a:spLocks noChangeArrowheads="1"/>
                </p:cNvSpPr>
                <p:nvPr/>
              </p:nvSpPr>
              <p:spPr bwMode="auto">
                <a:xfrm>
                  <a:off x="3102" y="3316"/>
                  <a:ext cx="131"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87" name="Text Box 55"/>
                <p:cNvSpPr txBox="1">
                  <a:spLocks noChangeArrowheads="1"/>
                </p:cNvSpPr>
                <p:nvPr/>
              </p:nvSpPr>
              <p:spPr bwMode="auto">
                <a:xfrm>
                  <a:off x="2677" y="3076"/>
                  <a:ext cx="524" cy="144"/>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Forecasting</a:t>
                  </a:r>
                </a:p>
              </p:txBody>
            </p:sp>
          </p:grpSp>
          <p:grpSp>
            <p:nvGrpSpPr>
              <p:cNvPr id="60462" name="Group 56"/>
              <p:cNvGrpSpPr>
                <a:grpSpLocks/>
              </p:cNvGrpSpPr>
              <p:nvPr/>
            </p:nvGrpSpPr>
            <p:grpSpPr bwMode="auto">
              <a:xfrm flipH="1">
                <a:off x="4512" y="3338"/>
                <a:ext cx="616" cy="361"/>
                <a:chOff x="4344" y="3266"/>
                <a:chExt cx="616" cy="361"/>
              </a:xfrm>
            </p:grpSpPr>
            <p:sp>
              <p:nvSpPr>
                <p:cNvPr id="60464" name="AutoShape 57"/>
                <p:cNvSpPr>
                  <a:spLocks noChangeArrowheads="1"/>
                </p:cNvSpPr>
                <p:nvPr/>
              </p:nvSpPr>
              <p:spPr bwMode="auto">
                <a:xfrm>
                  <a:off x="4344" y="3266"/>
                  <a:ext cx="616" cy="361"/>
                </a:xfrm>
                <a:prstGeom prst="roundRect">
                  <a:avLst>
                    <a:gd name="adj" fmla="val 16667"/>
                  </a:avLst>
                </a:prstGeom>
                <a:solidFill>
                  <a:schemeClr val="bg1"/>
                </a:solidFill>
                <a:ln w="3175" algn="ctr">
                  <a:solidFill>
                    <a:schemeClr val="tx1"/>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65" name="Line 58"/>
                <p:cNvSpPr>
                  <a:spLocks noChangeShapeType="1"/>
                </p:cNvSpPr>
                <p:nvPr/>
              </p:nvSpPr>
              <p:spPr bwMode="auto">
                <a:xfrm>
                  <a:off x="4690" y="3451"/>
                  <a:ext cx="212" cy="2"/>
                </a:xfrm>
                <a:prstGeom prst="line">
                  <a:avLst/>
                </a:prstGeom>
                <a:noFill/>
                <a:ln w="28575">
                  <a:solidFill>
                    <a:schemeClr val="accent2"/>
                  </a:solidFill>
                  <a:round/>
                  <a:headEnd type="none" w="sm" len="sm"/>
                  <a:tailEnd type="none" w="sm" len="sm"/>
                </a:ln>
              </p:spPr>
              <p:txBody>
                <a:bodyPr/>
                <a:lstStyle/>
                <a:p>
                  <a:endParaRPr lang="en-US"/>
                </a:p>
              </p:txBody>
            </p:sp>
            <p:sp>
              <p:nvSpPr>
                <p:cNvPr id="60466" name="Line 59"/>
                <p:cNvSpPr>
                  <a:spLocks noChangeShapeType="1"/>
                </p:cNvSpPr>
                <p:nvPr/>
              </p:nvSpPr>
              <p:spPr bwMode="auto">
                <a:xfrm flipV="1">
                  <a:off x="4439" y="3376"/>
                  <a:ext cx="152" cy="56"/>
                </a:xfrm>
                <a:prstGeom prst="line">
                  <a:avLst/>
                </a:prstGeom>
                <a:noFill/>
                <a:ln w="28575">
                  <a:solidFill>
                    <a:schemeClr val="accent2"/>
                  </a:solidFill>
                  <a:round/>
                  <a:headEnd type="none" w="sm" len="sm"/>
                  <a:tailEnd type="none" w="sm" len="sm"/>
                </a:ln>
              </p:spPr>
              <p:txBody>
                <a:bodyPr/>
                <a:lstStyle/>
                <a:p>
                  <a:endParaRPr lang="en-US"/>
                </a:p>
              </p:txBody>
            </p:sp>
            <p:sp>
              <p:nvSpPr>
                <p:cNvPr id="60467" name="Line 60"/>
                <p:cNvSpPr>
                  <a:spLocks noChangeShapeType="1"/>
                </p:cNvSpPr>
                <p:nvPr/>
              </p:nvSpPr>
              <p:spPr bwMode="auto">
                <a:xfrm>
                  <a:off x="4589" y="3370"/>
                  <a:ext cx="156" cy="105"/>
                </a:xfrm>
                <a:prstGeom prst="line">
                  <a:avLst/>
                </a:prstGeom>
                <a:noFill/>
                <a:ln w="28575">
                  <a:solidFill>
                    <a:schemeClr val="accent2"/>
                  </a:solidFill>
                  <a:round/>
                  <a:headEnd type="none" w="sm" len="sm"/>
                  <a:tailEnd type="none" w="sm" len="sm"/>
                </a:ln>
              </p:spPr>
              <p:txBody>
                <a:bodyPr/>
                <a:lstStyle/>
                <a:p>
                  <a:endParaRPr lang="en-US"/>
                </a:p>
              </p:txBody>
            </p:sp>
            <p:sp>
              <p:nvSpPr>
                <p:cNvPr id="60468" name="Line 61"/>
                <p:cNvSpPr>
                  <a:spLocks noChangeShapeType="1"/>
                </p:cNvSpPr>
                <p:nvPr/>
              </p:nvSpPr>
              <p:spPr bwMode="auto">
                <a:xfrm>
                  <a:off x="4440" y="3458"/>
                  <a:ext cx="137" cy="79"/>
                </a:xfrm>
                <a:prstGeom prst="line">
                  <a:avLst/>
                </a:prstGeom>
                <a:noFill/>
                <a:ln w="28575">
                  <a:solidFill>
                    <a:schemeClr val="accent2"/>
                  </a:solidFill>
                  <a:round/>
                  <a:headEnd type="none" w="sm" len="sm"/>
                  <a:tailEnd type="none" w="sm" len="sm"/>
                </a:ln>
              </p:spPr>
              <p:txBody>
                <a:bodyPr/>
                <a:lstStyle/>
                <a:p>
                  <a:endParaRPr lang="en-US"/>
                </a:p>
              </p:txBody>
            </p:sp>
            <p:sp>
              <p:nvSpPr>
                <p:cNvPr id="60469" name="Oval 62"/>
                <p:cNvSpPr>
                  <a:spLocks noChangeArrowheads="1"/>
                </p:cNvSpPr>
                <p:nvPr/>
              </p:nvSpPr>
              <p:spPr bwMode="auto">
                <a:xfrm>
                  <a:off x="4365" y="3393"/>
                  <a:ext cx="131"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70" name="Oval 63"/>
                <p:cNvSpPr>
                  <a:spLocks noChangeArrowheads="1"/>
                </p:cNvSpPr>
                <p:nvPr/>
              </p:nvSpPr>
              <p:spPr bwMode="auto">
                <a:xfrm>
                  <a:off x="4804" y="3392"/>
                  <a:ext cx="132"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71" name="Oval 64"/>
                <p:cNvSpPr>
                  <a:spLocks noChangeArrowheads="1"/>
                </p:cNvSpPr>
                <p:nvPr/>
              </p:nvSpPr>
              <p:spPr bwMode="auto">
                <a:xfrm>
                  <a:off x="4509" y="3324"/>
                  <a:ext cx="131"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72" name="Line 65"/>
                <p:cNvSpPr>
                  <a:spLocks noChangeShapeType="1"/>
                </p:cNvSpPr>
                <p:nvPr/>
              </p:nvSpPr>
              <p:spPr bwMode="auto">
                <a:xfrm flipV="1">
                  <a:off x="4596" y="3458"/>
                  <a:ext cx="105" cy="69"/>
                </a:xfrm>
                <a:prstGeom prst="line">
                  <a:avLst/>
                </a:prstGeom>
                <a:noFill/>
                <a:ln w="28575">
                  <a:solidFill>
                    <a:schemeClr val="accent2"/>
                  </a:solidFill>
                  <a:round/>
                  <a:headEnd type="none" w="sm" len="sm"/>
                  <a:tailEnd type="none" w="sm" len="sm"/>
                </a:ln>
              </p:spPr>
              <p:txBody>
                <a:bodyPr/>
                <a:lstStyle/>
                <a:p>
                  <a:endParaRPr lang="en-US"/>
                </a:p>
              </p:txBody>
            </p:sp>
            <p:sp>
              <p:nvSpPr>
                <p:cNvPr id="60473" name="Oval 66"/>
                <p:cNvSpPr>
                  <a:spLocks noChangeArrowheads="1"/>
                </p:cNvSpPr>
                <p:nvPr/>
              </p:nvSpPr>
              <p:spPr bwMode="auto">
                <a:xfrm>
                  <a:off x="4509" y="3476"/>
                  <a:ext cx="131"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sp>
              <p:nvSpPr>
                <p:cNvPr id="60474" name="Oval 67"/>
                <p:cNvSpPr>
                  <a:spLocks noChangeArrowheads="1"/>
                </p:cNvSpPr>
                <p:nvPr/>
              </p:nvSpPr>
              <p:spPr bwMode="auto">
                <a:xfrm>
                  <a:off x="4652" y="3392"/>
                  <a:ext cx="131" cy="122"/>
                </a:xfrm>
                <a:prstGeom prst="ellipse">
                  <a:avLst/>
                </a:prstGeom>
                <a:solidFill>
                  <a:srgbClr val="CCFFCC"/>
                </a:solidFill>
                <a:ln w="9525">
                  <a:solidFill>
                    <a:schemeClr val="folHlink"/>
                  </a:solidFill>
                  <a:round/>
                  <a:headEnd/>
                  <a:tailEnd/>
                </a:ln>
              </p:spPr>
              <p:txBody>
                <a:bodyPr wrap="none" anchor="ctr"/>
                <a:lstStyle/>
                <a:p>
                  <a:pPr algn="ctr">
                    <a:lnSpc>
                      <a:spcPct val="90000"/>
                    </a:lnSpc>
                    <a:spcBef>
                      <a:spcPct val="50000"/>
                    </a:spcBef>
                    <a:buClr>
                      <a:schemeClr val="accent1"/>
                    </a:buClr>
                  </a:pPr>
                  <a:endParaRPr lang="en-US" sz="1400"/>
                </a:p>
              </p:txBody>
            </p:sp>
          </p:grpSp>
          <p:sp>
            <p:nvSpPr>
              <p:cNvPr id="60463" name="AutoShape 68"/>
              <p:cNvSpPr>
                <a:spLocks noChangeArrowheads="1"/>
              </p:cNvSpPr>
              <p:nvPr/>
            </p:nvSpPr>
            <p:spPr bwMode="auto">
              <a:xfrm>
                <a:off x="4416" y="3242"/>
                <a:ext cx="597" cy="120"/>
              </a:xfrm>
              <a:prstGeom prst="roundRect">
                <a:avLst>
                  <a:gd name="adj" fmla="val 16667"/>
                </a:avLst>
              </a:prstGeom>
              <a:solidFill>
                <a:srgbClr val="FFCC00"/>
              </a:solidFill>
              <a:ln w="3175" algn="ctr">
                <a:solidFill>
                  <a:srgbClr val="006699"/>
                </a:solidFill>
                <a:round/>
                <a:headEnd/>
                <a:tailEnd/>
              </a:ln>
            </p:spPr>
            <p:txBody>
              <a:bodyPr wrap="none" anchor="ctr"/>
              <a:lstStyle/>
              <a:p>
                <a:pPr algn="ctr">
                  <a:lnSpc>
                    <a:spcPct val="90000"/>
                  </a:lnSpc>
                  <a:spcBef>
                    <a:spcPct val="50000"/>
                  </a:spcBef>
                  <a:buClr>
                    <a:schemeClr val="accent1"/>
                  </a:buClr>
                </a:pPr>
                <a:endParaRPr lang="en-US" sz="1400"/>
              </a:p>
            </p:txBody>
          </p:sp>
        </p:grpSp>
        <p:sp>
          <p:nvSpPr>
            <p:cNvPr id="60460" name="Text Box 70"/>
            <p:cNvSpPr txBox="1">
              <a:spLocks noChangeArrowheads="1"/>
            </p:cNvSpPr>
            <p:nvPr/>
          </p:nvSpPr>
          <p:spPr bwMode="auto">
            <a:xfrm>
              <a:off x="1283" y="3168"/>
              <a:ext cx="680" cy="144"/>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Supply Planning</a:t>
              </a:r>
            </a:p>
          </p:txBody>
        </p:sp>
      </p:grpSp>
      <p:sp>
        <p:nvSpPr>
          <p:cNvPr id="60444" name="Text Box 72"/>
          <p:cNvSpPr txBox="1">
            <a:spLocks noChangeArrowheads="1"/>
          </p:cNvSpPr>
          <p:nvPr/>
        </p:nvSpPr>
        <p:spPr bwMode="auto">
          <a:xfrm>
            <a:off x="958850" y="5648325"/>
            <a:ext cx="2654300" cy="244475"/>
          </a:xfrm>
          <a:prstGeom prst="rect">
            <a:avLst/>
          </a:prstGeom>
          <a:noFill/>
          <a:ln w="9525" algn="ctr">
            <a:noFill/>
            <a:miter lim="800000"/>
            <a:headEnd/>
            <a:tailEnd/>
          </a:ln>
        </p:spPr>
        <p:txBody>
          <a:bodyPr>
            <a:spAutoFit/>
          </a:bodyPr>
          <a:lstStyle/>
          <a:p>
            <a:pPr algn="ctr">
              <a:lnSpc>
                <a:spcPct val="90000"/>
              </a:lnSpc>
              <a:spcBef>
                <a:spcPct val="50000"/>
              </a:spcBef>
              <a:buClr>
                <a:schemeClr val="accent1"/>
              </a:buClr>
            </a:pPr>
            <a:r>
              <a:rPr lang="en-US" sz="1000">
                <a:solidFill>
                  <a:srgbClr val="006699"/>
                </a:solidFill>
                <a:latin typeface="Arial Narrow" pitchFamily="34" charset="0"/>
              </a:rPr>
              <a:t>Web Service enabled planning processes</a:t>
            </a:r>
          </a:p>
        </p:txBody>
      </p:sp>
      <p:sp>
        <p:nvSpPr>
          <p:cNvPr id="60445" name="Rectangle 73"/>
          <p:cNvSpPr>
            <a:spLocks noChangeArrowheads="1"/>
          </p:cNvSpPr>
          <p:nvPr/>
        </p:nvSpPr>
        <p:spPr bwMode="auto">
          <a:xfrm>
            <a:off x="3486150" y="4587875"/>
            <a:ext cx="307975" cy="1314450"/>
          </a:xfrm>
          <a:prstGeom prst="rect">
            <a:avLst/>
          </a:prstGeom>
          <a:solidFill>
            <a:srgbClr val="006699"/>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sz="1400"/>
          </a:p>
        </p:txBody>
      </p:sp>
      <p:sp>
        <p:nvSpPr>
          <p:cNvPr id="60446" name="Text Box 74"/>
          <p:cNvSpPr txBox="1">
            <a:spLocks noChangeArrowheads="1"/>
          </p:cNvSpPr>
          <p:nvPr/>
        </p:nvSpPr>
        <p:spPr bwMode="auto">
          <a:xfrm rot="-5400000">
            <a:off x="3036094" y="5039519"/>
            <a:ext cx="1179512" cy="30480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Orchestrate</a:t>
            </a:r>
          </a:p>
        </p:txBody>
      </p:sp>
      <p:sp>
        <p:nvSpPr>
          <p:cNvPr id="60447" name="Rectangle 75"/>
          <p:cNvSpPr>
            <a:spLocks noChangeArrowheads="1"/>
          </p:cNvSpPr>
          <p:nvPr/>
        </p:nvSpPr>
        <p:spPr bwMode="auto">
          <a:xfrm>
            <a:off x="3486150" y="2987675"/>
            <a:ext cx="307975" cy="1314450"/>
          </a:xfrm>
          <a:prstGeom prst="rect">
            <a:avLst/>
          </a:prstGeom>
          <a:solidFill>
            <a:srgbClr val="006699"/>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sz="1400"/>
          </a:p>
        </p:txBody>
      </p:sp>
      <p:sp>
        <p:nvSpPr>
          <p:cNvPr id="60448" name="Text Box 76"/>
          <p:cNvSpPr txBox="1">
            <a:spLocks noChangeArrowheads="1"/>
          </p:cNvSpPr>
          <p:nvPr/>
        </p:nvSpPr>
        <p:spPr bwMode="auto">
          <a:xfrm rot="-5400000">
            <a:off x="3333750" y="3506788"/>
            <a:ext cx="558800" cy="30480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Plan</a:t>
            </a:r>
          </a:p>
        </p:txBody>
      </p:sp>
      <p:sp>
        <p:nvSpPr>
          <p:cNvPr id="60449" name="Rectangle 77"/>
          <p:cNvSpPr>
            <a:spLocks noChangeArrowheads="1"/>
          </p:cNvSpPr>
          <p:nvPr/>
        </p:nvSpPr>
        <p:spPr bwMode="auto">
          <a:xfrm>
            <a:off x="3486150" y="1387475"/>
            <a:ext cx="307975" cy="1314450"/>
          </a:xfrm>
          <a:prstGeom prst="rect">
            <a:avLst/>
          </a:prstGeom>
          <a:solidFill>
            <a:srgbClr val="006699"/>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sz="1400"/>
          </a:p>
        </p:txBody>
      </p:sp>
      <p:sp>
        <p:nvSpPr>
          <p:cNvPr id="60450" name="Text Box 78"/>
          <p:cNvSpPr txBox="1">
            <a:spLocks noChangeArrowheads="1"/>
          </p:cNvSpPr>
          <p:nvPr/>
        </p:nvSpPr>
        <p:spPr bwMode="auto">
          <a:xfrm rot="-5400000">
            <a:off x="3198812" y="1862138"/>
            <a:ext cx="854075" cy="30480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Analyze</a:t>
            </a:r>
          </a:p>
        </p:txBody>
      </p:sp>
      <p:sp>
        <p:nvSpPr>
          <p:cNvPr id="60451" name="Line 79"/>
          <p:cNvSpPr>
            <a:spLocks noChangeShapeType="1"/>
          </p:cNvSpPr>
          <p:nvPr/>
        </p:nvSpPr>
        <p:spPr bwMode="auto">
          <a:xfrm rot="10800000">
            <a:off x="2032000" y="1966913"/>
            <a:ext cx="298450" cy="0"/>
          </a:xfrm>
          <a:prstGeom prst="line">
            <a:avLst/>
          </a:prstGeom>
          <a:noFill/>
          <a:ln w="9525">
            <a:solidFill>
              <a:schemeClr val="folHlink"/>
            </a:solidFill>
            <a:round/>
            <a:headEnd type="triangle" w="med" len="med"/>
            <a:tailEnd type="triangle" w="med" len="med"/>
          </a:ln>
        </p:spPr>
        <p:txBody>
          <a:bodyPr lIns="92075" tIns="46038" rIns="92075" bIns="46038">
            <a:spAutoFit/>
          </a:bodyPr>
          <a:lstStyle/>
          <a:p>
            <a:endParaRPr lang="en-US"/>
          </a:p>
        </p:txBody>
      </p:sp>
      <p:pic>
        <p:nvPicPr>
          <p:cNvPr id="60452" name="Picture 12" descr="2_ph_sum_top"/>
          <p:cNvPicPr>
            <a:picLocks noChangeAspect="1" noChangeArrowheads="1"/>
          </p:cNvPicPr>
          <p:nvPr/>
        </p:nvPicPr>
        <p:blipFill>
          <a:blip r:embed="rId11" cstate="print"/>
          <a:srcRect/>
          <a:stretch>
            <a:fillRect/>
          </a:stretch>
        </p:blipFill>
        <p:spPr bwMode="auto">
          <a:xfrm>
            <a:off x="931863" y="1685925"/>
            <a:ext cx="1123950" cy="842963"/>
          </a:xfrm>
          <a:prstGeom prst="rect">
            <a:avLst/>
          </a:prstGeom>
          <a:noFill/>
          <a:ln w="9525">
            <a:noFill/>
            <a:miter lim="800000"/>
            <a:headEnd/>
            <a:tailEnd/>
          </a:ln>
        </p:spPr>
      </p:pic>
      <p:grpSp>
        <p:nvGrpSpPr>
          <p:cNvPr id="60453" name="Group 15"/>
          <p:cNvGrpSpPr>
            <a:grpSpLocks/>
          </p:cNvGrpSpPr>
          <p:nvPr/>
        </p:nvGrpSpPr>
        <p:grpSpPr bwMode="auto">
          <a:xfrm>
            <a:off x="2243138" y="1778000"/>
            <a:ext cx="1111250" cy="657225"/>
            <a:chOff x="1655" y="3991"/>
            <a:chExt cx="1307" cy="747"/>
          </a:xfrm>
        </p:grpSpPr>
        <p:pic>
          <p:nvPicPr>
            <p:cNvPr id="60454" name="Picture 16" descr="worksheet_summary"/>
            <p:cNvPicPr>
              <a:picLocks noChangeAspect="1" noChangeArrowheads="1"/>
            </p:cNvPicPr>
            <p:nvPr/>
          </p:nvPicPr>
          <p:blipFill>
            <a:blip r:embed="rId12" cstate="print"/>
            <a:srcRect/>
            <a:stretch>
              <a:fillRect/>
            </a:stretch>
          </p:blipFill>
          <p:spPr bwMode="auto">
            <a:xfrm>
              <a:off x="1969" y="4056"/>
              <a:ext cx="530" cy="430"/>
            </a:xfrm>
            <a:prstGeom prst="rect">
              <a:avLst/>
            </a:prstGeom>
            <a:noFill/>
            <a:ln w="9525">
              <a:noFill/>
              <a:miter lim="800000"/>
              <a:headEnd/>
              <a:tailEnd/>
            </a:ln>
          </p:spPr>
        </p:pic>
        <p:pic>
          <p:nvPicPr>
            <p:cNvPr id="60455" name="Picture 17" descr="worksheet_1"/>
            <p:cNvPicPr>
              <a:picLocks noChangeAspect="1" noChangeArrowheads="1"/>
            </p:cNvPicPr>
            <p:nvPr/>
          </p:nvPicPr>
          <p:blipFill>
            <a:blip r:embed="rId13" cstate="print"/>
            <a:srcRect/>
            <a:stretch>
              <a:fillRect/>
            </a:stretch>
          </p:blipFill>
          <p:spPr bwMode="auto">
            <a:xfrm>
              <a:off x="2452" y="4112"/>
              <a:ext cx="510" cy="416"/>
            </a:xfrm>
            <a:prstGeom prst="rect">
              <a:avLst/>
            </a:prstGeom>
            <a:noFill/>
            <a:ln w="9525">
              <a:noFill/>
              <a:miter lim="800000"/>
              <a:headEnd/>
              <a:tailEnd/>
            </a:ln>
          </p:spPr>
        </p:pic>
        <p:pic>
          <p:nvPicPr>
            <p:cNvPr id="60456" name="Picture 18" descr="worksheet_3"/>
            <p:cNvPicPr>
              <a:picLocks noChangeAspect="1" noChangeArrowheads="1"/>
            </p:cNvPicPr>
            <p:nvPr/>
          </p:nvPicPr>
          <p:blipFill>
            <a:blip r:embed="rId14" cstate="print"/>
            <a:srcRect/>
            <a:stretch>
              <a:fillRect/>
            </a:stretch>
          </p:blipFill>
          <p:spPr bwMode="auto">
            <a:xfrm>
              <a:off x="2347" y="4320"/>
              <a:ext cx="517" cy="418"/>
            </a:xfrm>
            <a:prstGeom prst="rect">
              <a:avLst/>
            </a:prstGeom>
            <a:noFill/>
            <a:ln w="9525">
              <a:noFill/>
              <a:miter lim="800000"/>
              <a:headEnd/>
              <a:tailEnd/>
            </a:ln>
          </p:spPr>
        </p:pic>
        <p:pic>
          <p:nvPicPr>
            <p:cNvPr id="60457" name="Picture 19" descr="worksheet_2"/>
            <p:cNvPicPr>
              <a:picLocks noChangeAspect="1" noChangeArrowheads="1"/>
            </p:cNvPicPr>
            <p:nvPr/>
          </p:nvPicPr>
          <p:blipFill>
            <a:blip r:embed="rId15" cstate="print"/>
            <a:srcRect/>
            <a:stretch>
              <a:fillRect/>
            </a:stretch>
          </p:blipFill>
          <p:spPr bwMode="auto">
            <a:xfrm>
              <a:off x="1849" y="4232"/>
              <a:ext cx="446" cy="437"/>
            </a:xfrm>
            <a:prstGeom prst="rect">
              <a:avLst/>
            </a:prstGeom>
            <a:noFill/>
            <a:ln w="9525">
              <a:noFill/>
              <a:miter lim="800000"/>
              <a:headEnd/>
              <a:tailEnd/>
            </a:ln>
          </p:spPr>
        </p:pic>
        <p:pic>
          <p:nvPicPr>
            <p:cNvPr id="60458" name="Picture 20" descr="worksheet_drilldown"/>
            <p:cNvPicPr>
              <a:picLocks noChangeAspect="1" noChangeArrowheads="1"/>
            </p:cNvPicPr>
            <p:nvPr/>
          </p:nvPicPr>
          <p:blipFill>
            <a:blip r:embed="rId16" cstate="print"/>
            <a:srcRect/>
            <a:stretch>
              <a:fillRect/>
            </a:stretch>
          </p:blipFill>
          <p:spPr bwMode="auto">
            <a:xfrm>
              <a:off x="1655" y="3991"/>
              <a:ext cx="417" cy="433"/>
            </a:xfrm>
            <a:prstGeom prst="rect">
              <a:avLst/>
            </a:prstGeom>
            <a:noFill/>
            <a:ln w="9525">
              <a:noFill/>
              <a:miter lim="800000"/>
              <a:headEnd/>
              <a:tailEnd/>
            </a:ln>
          </p:spPr>
        </p:pic>
      </p:grpSp>
    </p:spTree>
  </p:cSld>
  <p:clrMapOvr>
    <a:masterClrMapping/>
  </p:clrMapOvr>
  <p:transition>
    <p:zoom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latin typeface="Arial" pitchFamily="34" charset="0"/>
                <a:cs typeface="Arial" pitchFamily="34" charset="0"/>
              </a:rPr>
              <a:t> </a:t>
            </a:r>
          </a:p>
        </p:txBody>
      </p:sp>
      <p:sp>
        <p:nvSpPr>
          <p:cNvPr id="1312770" name="Rectangle 2"/>
          <p:cNvSpPr>
            <a:spLocks noChangeArrowheads="1"/>
          </p:cNvSpPr>
          <p:nvPr/>
        </p:nvSpPr>
        <p:spPr bwMode="auto">
          <a:xfrm>
            <a:off x="595313" y="2905125"/>
            <a:ext cx="8142287" cy="3194050"/>
          </a:xfrm>
          <a:prstGeom prst="rect">
            <a:avLst/>
          </a:prstGeom>
          <a:solidFill>
            <a:schemeClr val="bg1"/>
          </a:solidFill>
          <a:ln w="9525" algn="ctr">
            <a:solidFill>
              <a:schemeClr val="accent2"/>
            </a:solidFill>
            <a:miter lim="800000"/>
            <a:headEnd/>
            <a:tailEnd/>
          </a:ln>
          <a:effectLst>
            <a:outerShdw dist="71842" dir="2700000" algn="ctr" rotWithShape="0">
              <a:schemeClr val="tx1">
                <a:alpha val="50000"/>
              </a:schemeClr>
            </a:outerShdw>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sp>
        <p:nvSpPr>
          <p:cNvPr id="61444" name="Rectangle 3"/>
          <p:cNvSpPr>
            <a:spLocks noGrp="1" noChangeArrowheads="1"/>
          </p:cNvSpPr>
          <p:nvPr>
            <p:ph type="title"/>
          </p:nvPr>
        </p:nvSpPr>
        <p:spPr>
          <a:xfrm>
            <a:off x="685800" y="228600"/>
            <a:ext cx="8458200" cy="1017588"/>
          </a:xfrm>
        </p:spPr>
        <p:txBody>
          <a:bodyPr/>
          <a:lstStyle/>
          <a:p>
            <a:pPr eaLnBrk="1" hangingPunct="1"/>
            <a:r>
              <a:rPr lang="en-US" smtClean="0"/>
              <a:t>Oracle</a:t>
            </a:r>
            <a:r>
              <a:rPr lang="en-US" sz="2800" smtClean="0"/>
              <a:t> </a:t>
            </a:r>
            <a:r>
              <a:rPr lang="en-US" sz="3000" smtClean="0"/>
              <a:t>Advanced Planning Command Center</a:t>
            </a:r>
          </a:p>
        </p:txBody>
      </p:sp>
      <p:sp>
        <p:nvSpPr>
          <p:cNvPr id="61445" name="Rectangle 4"/>
          <p:cNvSpPr>
            <a:spLocks noGrp="1" noChangeArrowheads="1"/>
          </p:cNvSpPr>
          <p:nvPr>
            <p:ph type="body" idx="1"/>
          </p:nvPr>
        </p:nvSpPr>
        <p:spPr>
          <a:xfrm>
            <a:off x="828675" y="2895600"/>
            <a:ext cx="7537450" cy="3124200"/>
          </a:xfrm>
        </p:spPr>
        <p:txBody>
          <a:bodyPr/>
          <a:lstStyle/>
          <a:p>
            <a:pPr eaLnBrk="1" hangingPunct="1"/>
            <a:r>
              <a:rPr lang="en-US" sz="2000" smtClean="0"/>
              <a:t>Translates planning data to corporate metrics</a:t>
            </a:r>
          </a:p>
          <a:p>
            <a:pPr eaLnBrk="1" hangingPunct="1"/>
            <a:r>
              <a:rPr lang="en-US" sz="2000" smtClean="0"/>
              <a:t>Forward looking perspective combined with past trends</a:t>
            </a:r>
          </a:p>
          <a:p>
            <a:pPr eaLnBrk="1" hangingPunct="1"/>
            <a:r>
              <a:rPr lang="en-US" sz="2000" smtClean="0"/>
              <a:t>Not a data warehouse for “rearview mirror” analysis</a:t>
            </a:r>
          </a:p>
          <a:p>
            <a:pPr lvl="1" eaLnBrk="1" hangingPunct="1"/>
            <a:r>
              <a:rPr lang="en-US" sz="1800" smtClean="0"/>
              <a:t>Minimal data replication (archiving/publish of select summary data)</a:t>
            </a:r>
          </a:p>
          <a:p>
            <a:pPr eaLnBrk="1" hangingPunct="1"/>
            <a:r>
              <a:rPr lang="en-US" sz="2000" smtClean="0"/>
              <a:t>Available with Oracle Advanced Planning 12.1 and runs on top of:</a:t>
            </a:r>
          </a:p>
          <a:p>
            <a:pPr lvl="1" eaLnBrk="1" hangingPunct="1"/>
            <a:r>
              <a:rPr lang="en-US" sz="1800" smtClean="0"/>
              <a:t>Demantra Demand Management, Demantra Real-Time Sales and Operations Planning, Strategic Network Optimization, Inventory Optimization, Advanced Supply Chain Planning</a:t>
            </a:r>
          </a:p>
          <a:p>
            <a:pPr lvl="1" eaLnBrk="1" hangingPunct="1"/>
            <a:r>
              <a:rPr lang="en-US" sz="1800" smtClean="0"/>
              <a:t>Context sensitive drill-downs</a:t>
            </a:r>
            <a:endParaRPr lang="en-US" sz="1600" smtClean="0"/>
          </a:p>
        </p:txBody>
      </p:sp>
      <p:grpSp>
        <p:nvGrpSpPr>
          <p:cNvPr id="61446" name="Group 5"/>
          <p:cNvGrpSpPr>
            <a:grpSpLocks/>
          </p:cNvGrpSpPr>
          <p:nvPr/>
        </p:nvGrpSpPr>
        <p:grpSpPr bwMode="auto">
          <a:xfrm>
            <a:off x="855663" y="990600"/>
            <a:ext cx="7534275" cy="1981200"/>
            <a:chOff x="539" y="834"/>
            <a:chExt cx="4746" cy="1078"/>
          </a:xfrm>
        </p:grpSpPr>
        <p:sp>
          <p:nvSpPr>
            <p:cNvPr id="1312774" name="Rectangle 6"/>
            <p:cNvSpPr>
              <a:spLocks noChangeArrowheads="1"/>
            </p:cNvSpPr>
            <p:nvPr/>
          </p:nvSpPr>
          <p:spPr bwMode="auto">
            <a:xfrm>
              <a:off x="539" y="1200"/>
              <a:ext cx="4746" cy="320"/>
            </a:xfrm>
            <a:prstGeom prst="rect">
              <a:avLst/>
            </a:prstGeom>
            <a:gradFill rotWithShape="1">
              <a:gsLst>
                <a:gs pos="0">
                  <a:schemeClr val="folHlink"/>
                </a:gs>
                <a:gs pos="100000">
                  <a:schemeClr val="folHlink">
                    <a:gamma/>
                    <a:tint val="0"/>
                    <a:invGamma/>
                  </a:schemeClr>
                </a:gs>
              </a:gsLst>
              <a:lin ang="0" scaled="1"/>
            </a:gradFill>
            <a:ln w="9525" algn="ctr">
              <a:solidFill>
                <a:schemeClr val="tx1"/>
              </a:solidFill>
              <a:miter lim="800000"/>
              <a:headEnd/>
              <a:tailEnd/>
            </a:ln>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sp>
          <p:nvSpPr>
            <p:cNvPr id="61449" name="Line 7"/>
            <p:cNvSpPr>
              <a:spLocks noChangeShapeType="1"/>
            </p:cNvSpPr>
            <p:nvPr/>
          </p:nvSpPr>
          <p:spPr bwMode="auto">
            <a:xfrm>
              <a:off x="2030" y="1090"/>
              <a:ext cx="0" cy="512"/>
            </a:xfrm>
            <a:prstGeom prst="line">
              <a:avLst/>
            </a:prstGeom>
            <a:noFill/>
            <a:ln w="38100">
              <a:solidFill>
                <a:schemeClr val="accent1"/>
              </a:solidFill>
              <a:round/>
              <a:headEnd/>
              <a:tailEnd/>
            </a:ln>
          </p:spPr>
          <p:txBody>
            <a:bodyPr wrap="none" anchor="ctr"/>
            <a:lstStyle/>
            <a:p>
              <a:endParaRPr lang="en-US"/>
            </a:p>
          </p:txBody>
        </p:sp>
        <p:sp>
          <p:nvSpPr>
            <p:cNvPr id="61450" name="Text Box 8"/>
            <p:cNvSpPr txBox="1">
              <a:spLocks noChangeArrowheads="1"/>
            </p:cNvSpPr>
            <p:nvPr/>
          </p:nvSpPr>
          <p:spPr bwMode="auto">
            <a:xfrm>
              <a:off x="1834" y="834"/>
              <a:ext cx="444" cy="192"/>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accent1"/>
                  </a:solidFill>
                </a:rPr>
                <a:t>Today</a:t>
              </a:r>
            </a:p>
          </p:txBody>
        </p:sp>
        <p:sp>
          <p:nvSpPr>
            <p:cNvPr id="61451" name="Text Box 9"/>
            <p:cNvSpPr txBox="1">
              <a:spLocks noChangeArrowheads="1"/>
            </p:cNvSpPr>
            <p:nvPr/>
          </p:nvSpPr>
          <p:spPr bwMode="auto">
            <a:xfrm>
              <a:off x="630" y="1586"/>
              <a:ext cx="1272" cy="326"/>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accent1"/>
                  </a:solidFill>
                </a:rPr>
                <a:t>Summary information</a:t>
              </a:r>
            </a:p>
            <a:p>
              <a:pPr algn="ctr">
                <a:lnSpc>
                  <a:spcPct val="90000"/>
                </a:lnSpc>
                <a:spcBef>
                  <a:spcPct val="50000"/>
                </a:spcBef>
                <a:buClr>
                  <a:schemeClr val="accent1"/>
                </a:buClr>
              </a:pPr>
              <a:endParaRPr lang="en-US" sz="1400">
                <a:solidFill>
                  <a:schemeClr val="accent1"/>
                </a:solidFill>
              </a:endParaRPr>
            </a:p>
          </p:txBody>
        </p:sp>
        <p:sp>
          <p:nvSpPr>
            <p:cNvPr id="61452" name="Text Box 10"/>
            <p:cNvSpPr txBox="1">
              <a:spLocks noChangeArrowheads="1"/>
            </p:cNvSpPr>
            <p:nvPr/>
          </p:nvSpPr>
          <p:spPr bwMode="auto">
            <a:xfrm>
              <a:off x="2743" y="1586"/>
              <a:ext cx="2124" cy="192"/>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accent1"/>
                  </a:solidFill>
                </a:rPr>
                <a:t>Forward looking planning information</a:t>
              </a:r>
            </a:p>
          </p:txBody>
        </p:sp>
      </p:grpSp>
      <p:sp>
        <p:nvSpPr>
          <p:cNvPr id="61447"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No need to build expensive “rear-view mirror only” disconnected data warehouse</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tabLst>
                <a:tab pos="457200" algn="l"/>
                <a:tab pos="742950" algn="l"/>
              </a:tabLst>
            </a:pPr>
            <a:r>
              <a:rPr lang="en-US" smtClean="0"/>
              <a:t>Agenda</a:t>
            </a:r>
            <a:endParaRPr lang="en-US" smtClean="0">
              <a:solidFill>
                <a:srgbClr val="66CCFF"/>
              </a:solidFill>
            </a:endParaRPr>
          </a:p>
        </p:txBody>
      </p:sp>
      <p:sp>
        <p:nvSpPr>
          <p:cNvPr id="62467" name="Rectangle 3"/>
          <p:cNvSpPr>
            <a:spLocks noGrp="1" noChangeArrowheads="1"/>
          </p:cNvSpPr>
          <p:nvPr>
            <p:ph type="body" idx="1"/>
          </p:nvPr>
        </p:nvSpPr>
        <p:spPr>
          <a:xfrm>
            <a:off x="381000" y="1219200"/>
            <a:ext cx="7848600" cy="4465638"/>
          </a:xfrm>
        </p:spPr>
        <p:txBody>
          <a:bodyPr/>
          <a:lstStyle/>
          <a:p>
            <a:pPr eaLnBrk="1" hangingPunct="1">
              <a:spcBef>
                <a:spcPct val="80000"/>
              </a:spcBef>
              <a:tabLst>
                <a:tab pos="457200" algn="l"/>
                <a:tab pos="742950" algn="l"/>
              </a:tabLst>
            </a:pPr>
            <a:r>
              <a:rPr lang="en-GB" smtClean="0"/>
              <a:t>Working Backwards - A theme that guides our thinking  </a:t>
            </a:r>
          </a:p>
          <a:p>
            <a:pPr marL="685800" lvl="2" indent="-228600" eaLnBrk="1" hangingPunct="1">
              <a:spcBef>
                <a:spcPct val="50000"/>
              </a:spcBef>
              <a:tabLst>
                <a:tab pos="457200" algn="l"/>
                <a:tab pos="742950" algn="l"/>
              </a:tabLst>
            </a:pPr>
            <a:r>
              <a:rPr lang="en-GB" sz="1800" smtClean="0"/>
              <a:t>We know what we want to do, now how we do it ?</a:t>
            </a:r>
          </a:p>
          <a:p>
            <a:pPr eaLnBrk="1" hangingPunct="1">
              <a:spcBef>
                <a:spcPct val="80000"/>
              </a:spcBef>
              <a:tabLst>
                <a:tab pos="457200" algn="l"/>
                <a:tab pos="742950" algn="l"/>
              </a:tabLst>
            </a:pPr>
            <a:r>
              <a:rPr lang="en-GB" smtClean="0"/>
              <a:t>  Oracle Solution</a:t>
            </a:r>
          </a:p>
          <a:p>
            <a:pPr marL="685800" lvl="2" indent="-228600" eaLnBrk="1" hangingPunct="1">
              <a:spcBef>
                <a:spcPct val="50000"/>
              </a:spcBef>
              <a:tabLst>
                <a:tab pos="457200" algn="l"/>
                <a:tab pos="742950" algn="l"/>
              </a:tabLst>
            </a:pPr>
            <a:r>
              <a:rPr lang="en-GB" sz="1800" smtClean="0"/>
              <a:t>ASCP Capabilities and Features</a:t>
            </a:r>
          </a:p>
          <a:p>
            <a:pPr marL="685800" lvl="2" indent="-228600" eaLnBrk="1" hangingPunct="1">
              <a:spcBef>
                <a:spcPct val="50000"/>
              </a:spcBef>
              <a:tabLst>
                <a:tab pos="457200" algn="l"/>
                <a:tab pos="742950" algn="l"/>
              </a:tabLst>
            </a:pPr>
            <a:r>
              <a:rPr lang="en-GB" sz="1800" smtClean="0"/>
              <a:t>EBS foundation set up and review</a:t>
            </a:r>
          </a:p>
          <a:p>
            <a:pPr eaLnBrk="1" hangingPunct="1">
              <a:spcBef>
                <a:spcPct val="80000"/>
              </a:spcBef>
              <a:tabLst>
                <a:tab pos="457200" algn="l"/>
                <a:tab pos="742950" algn="l"/>
              </a:tabLst>
            </a:pPr>
            <a:r>
              <a:rPr lang="en-GB" smtClean="0"/>
              <a:t>  Why are we doing this ?</a:t>
            </a:r>
          </a:p>
          <a:p>
            <a:pPr eaLnBrk="1" hangingPunct="1">
              <a:spcBef>
                <a:spcPct val="80000"/>
              </a:spcBef>
              <a:tabLst>
                <a:tab pos="457200" algn="l"/>
                <a:tab pos="742950" algn="l"/>
              </a:tabLst>
            </a:pPr>
            <a:r>
              <a:rPr lang="en-GB" smtClean="0"/>
              <a:t>  </a:t>
            </a:r>
            <a:r>
              <a:rPr lang="en-GB" smtClean="0">
                <a:solidFill>
                  <a:srgbClr val="FF0000"/>
                </a:solidFill>
              </a:rPr>
              <a:t>What tells us whether we are on track ? </a:t>
            </a:r>
          </a:p>
          <a:p>
            <a:pPr eaLnBrk="1" hangingPunct="1">
              <a:spcBef>
                <a:spcPct val="80000"/>
              </a:spcBef>
              <a:tabLst>
                <a:tab pos="457200" algn="l"/>
                <a:tab pos="742950" algn="l"/>
              </a:tabLst>
            </a:pPr>
            <a:r>
              <a:rPr lang="en-GB" smtClean="0"/>
              <a:t>  Wrap Up/ Q&amp;A</a:t>
            </a:r>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1"/>
          <p:cNvSpPr>
            <a:spLocks noGrp="1"/>
          </p:cNvSpPr>
          <p:nvPr>
            <p:ph type="ftr" sz="quarter" idx="10"/>
          </p:nvPr>
        </p:nvSpPr>
        <p:spPr>
          <a:noFill/>
        </p:spPr>
        <p:txBody>
          <a:bodyPr/>
          <a:lstStyle/>
          <a:p>
            <a:r>
              <a:rPr lang="en-US" smtClean="0">
                <a:latin typeface="Arial" pitchFamily="34" charset="0"/>
                <a:cs typeface="Arial" pitchFamily="34" charset="0"/>
              </a:rPr>
              <a:t>l </a:t>
            </a:r>
          </a:p>
        </p:txBody>
      </p:sp>
      <p:sp>
        <p:nvSpPr>
          <p:cNvPr id="1269771" name="Rectangle 11"/>
          <p:cNvSpPr>
            <a:spLocks noChangeArrowheads="1"/>
          </p:cNvSpPr>
          <p:nvPr/>
        </p:nvSpPr>
        <p:spPr bwMode="auto">
          <a:xfrm>
            <a:off x="298450" y="3290888"/>
            <a:ext cx="8591550" cy="2205037"/>
          </a:xfrm>
          <a:prstGeom prst="rect">
            <a:avLst/>
          </a:prstGeom>
          <a:solidFill>
            <a:schemeClr val="bg1"/>
          </a:solidFill>
          <a:ln w="9525" algn="ctr">
            <a:solidFill>
              <a:schemeClr val="accent2"/>
            </a:solidFill>
            <a:miter lim="800000"/>
            <a:headEnd/>
            <a:tailEnd/>
          </a:ln>
          <a:effectLst>
            <a:outerShdw dist="71842" dir="2700000" algn="ctr" rotWithShape="0">
              <a:schemeClr val="tx1">
                <a:alpha val="50000"/>
              </a:schemeClr>
            </a:outerShdw>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grpSp>
        <p:nvGrpSpPr>
          <p:cNvPr id="63492" name="Group 2"/>
          <p:cNvGrpSpPr>
            <a:grpSpLocks/>
          </p:cNvGrpSpPr>
          <p:nvPr/>
        </p:nvGrpSpPr>
        <p:grpSpPr bwMode="auto">
          <a:xfrm>
            <a:off x="12700" y="1679575"/>
            <a:ext cx="9131300" cy="822325"/>
            <a:chOff x="511" y="666"/>
            <a:chExt cx="4693" cy="518"/>
          </a:xfrm>
        </p:grpSpPr>
        <p:sp>
          <p:nvSpPr>
            <p:cNvPr id="63498" name="Rectangle 3"/>
            <p:cNvSpPr>
              <a:spLocks noChangeArrowheads="1"/>
            </p:cNvSpPr>
            <p:nvPr/>
          </p:nvSpPr>
          <p:spPr bwMode="auto">
            <a:xfrm>
              <a:off x="511" y="686"/>
              <a:ext cx="4693" cy="484"/>
            </a:xfrm>
            <a:prstGeom prst="rect">
              <a:avLst/>
            </a:prstGeom>
            <a:gradFill rotWithShape="0">
              <a:gsLst>
                <a:gs pos="0">
                  <a:srgbClr val="F2F2F2"/>
                </a:gs>
                <a:gs pos="50000">
                  <a:srgbClr val="DDDDDD"/>
                </a:gs>
                <a:gs pos="100000">
                  <a:srgbClr val="F2F2F2"/>
                </a:gs>
              </a:gsLst>
              <a:lin ang="0" scaled="1"/>
            </a:gradFill>
            <a:ln w="9525">
              <a:noFill/>
              <a:miter lim="800000"/>
              <a:headEnd/>
              <a:tailEnd/>
            </a:ln>
          </p:spPr>
          <p:txBody>
            <a:bodyPr wrap="none" anchor="ctr"/>
            <a:lstStyle/>
            <a:p>
              <a:pPr algn="ctr">
                <a:lnSpc>
                  <a:spcPct val="90000"/>
                </a:lnSpc>
                <a:spcBef>
                  <a:spcPct val="50000"/>
                </a:spcBef>
                <a:buClr>
                  <a:schemeClr val="accent1"/>
                </a:buClr>
              </a:pPr>
              <a:endParaRPr lang="en-US"/>
            </a:p>
          </p:txBody>
        </p:sp>
        <p:sp>
          <p:nvSpPr>
            <p:cNvPr id="63499" name="Rectangle 4"/>
            <p:cNvSpPr>
              <a:spLocks noChangeArrowheads="1"/>
            </p:cNvSpPr>
            <p:nvPr/>
          </p:nvSpPr>
          <p:spPr bwMode="auto">
            <a:xfrm>
              <a:off x="511" y="1157"/>
              <a:ext cx="4693" cy="27"/>
            </a:xfrm>
            <a:prstGeom prst="rect">
              <a:avLst/>
            </a:prstGeom>
            <a:gradFill rotWithShape="0">
              <a:gsLst>
                <a:gs pos="0">
                  <a:srgbClr val="FF0000"/>
                </a:gs>
                <a:gs pos="100000">
                  <a:srgbClr val="FFB6B6"/>
                </a:gs>
              </a:gsLst>
              <a:lin ang="0" scaled="1"/>
            </a:gradFill>
            <a:ln w="12700">
              <a:noFill/>
              <a:miter lim="800000"/>
              <a:headEnd type="none" w="sm" len="sm"/>
              <a:tailEnd type="none" w="sm" len="sm"/>
            </a:ln>
          </p:spPr>
          <p:txBody>
            <a:bodyPr wrap="none" anchor="ctr"/>
            <a:lstStyle/>
            <a:p>
              <a:pPr algn="ctr">
                <a:lnSpc>
                  <a:spcPct val="90000"/>
                </a:lnSpc>
                <a:spcBef>
                  <a:spcPct val="50000"/>
                </a:spcBef>
                <a:buClr>
                  <a:schemeClr val="accent1"/>
                </a:buClr>
              </a:pPr>
              <a:endParaRPr lang="en-US"/>
            </a:p>
          </p:txBody>
        </p:sp>
        <p:sp>
          <p:nvSpPr>
            <p:cNvPr id="63500" name="Rectangle 5"/>
            <p:cNvSpPr>
              <a:spLocks noChangeArrowheads="1"/>
            </p:cNvSpPr>
            <p:nvPr/>
          </p:nvSpPr>
          <p:spPr bwMode="auto">
            <a:xfrm>
              <a:off x="511" y="666"/>
              <a:ext cx="4693" cy="27"/>
            </a:xfrm>
            <a:prstGeom prst="rect">
              <a:avLst/>
            </a:prstGeom>
            <a:gradFill rotWithShape="0">
              <a:gsLst>
                <a:gs pos="0">
                  <a:srgbClr val="FFB6B6"/>
                </a:gs>
                <a:gs pos="100000">
                  <a:srgbClr val="FF0000"/>
                </a:gs>
              </a:gsLst>
              <a:lin ang="0" scaled="1"/>
            </a:gradFill>
            <a:ln w="12700">
              <a:noFill/>
              <a:miter lim="800000"/>
              <a:headEnd type="none" w="sm" len="sm"/>
              <a:tailEnd type="none" w="sm" len="sm"/>
            </a:ln>
          </p:spPr>
          <p:txBody>
            <a:bodyPr wrap="none" anchor="ctr"/>
            <a:lstStyle/>
            <a:p>
              <a:pPr algn="ctr">
                <a:lnSpc>
                  <a:spcPct val="90000"/>
                </a:lnSpc>
                <a:spcBef>
                  <a:spcPct val="50000"/>
                </a:spcBef>
                <a:buClr>
                  <a:schemeClr val="accent1"/>
                </a:buClr>
              </a:pPr>
              <a:endParaRPr lang="en-US"/>
            </a:p>
          </p:txBody>
        </p:sp>
      </p:grpSp>
      <p:sp>
        <p:nvSpPr>
          <p:cNvPr id="63493" name="Text Box 6"/>
          <p:cNvSpPr txBox="1">
            <a:spLocks noChangeArrowheads="1"/>
          </p:cNvSpPr>
          <p:nvPr/>
        </p:nvSpPr>
        <p:spPr bwMode="auto">
          <a:xfrm>
            <a:off x="295275" y="1841500"/>
            <a:ext cx="6978650" cy="427038"/>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1"/>
              </a:buClr>
            </a:pPr>
            <a:r>
              <a:rPr lang="en-US" sz="2800">
                <a:cs typeface="Times New Roman" pitchFamily="18" charset="0"/>
              </a:rPr>
              <a:t>Advanced Planning Command Center</a:t>
            </a:r>
          </a:p>
        </p:txBody>
      </p:sp>
      <p:pic>
        <p:nvPicPr>
          <p:cNvPr id="63494" name="Picture 7" descr="Right Red"/>
          <p:cNvPicPr>
            <a:picLocks noChangeAspect="1" noChangeArrowheads="1"/>
          </p:cNvPicPr>
          <p:nvPr/>
        </p:nvPicPr>
        <p:blipFill>
          <a:blip r:embed="rId3" cstate="print"/>
          <a:srcRect/>
          <a:stretch>
            <a:fillRect/>
          </a:stretch>
        </p:blipFill>
        <p:spPr bwMode="auto">
          <a:xfrm>
            <a:off x="7010400" y="0"/>
            <a:ext cx="2133600" cy="914400"/>
          </a:xfrm>
          <a:prstGeom prst="rect">
            <a:avLst/>
          </a:prstGeom>
          <a:noFill/>
          <a:ln w="9525">
            <a:noFill/>
            <a:miter lim="800000"/>
            <a:headEnd/>
            <a:tailEnd/>
          </a:ln>
        </p:spPr>
      </p:pic>
      <p:pic>
        <p:nvPicPr>
          <p:cNvPr id="63495" name="Picture 8"/>
          <p:cNvPicPr>
            <a:picLocks noChangeAspect="1" noChangeArrowheads="1"/>
          </p:cNvPicPr>
          <p:nvPr/>
        </p:nvPicPr>
        <p:blipFill>
          <a:blip r:embed="rId4" cstate="print"/>
          <a:srcRect r="5524"/>
          <a:stretch>
            <a:fillRect/>
          </a:stretch>
        </p:blipFill>
        <p:spPr bwMode="auto">
          <a:xfrm>
            <a:off x="7011988" y="914400"/>
            <a:ext cx="2132012" cy="1549400"/>
          </a:xfrm>
          <a:prstGeom prst="rect">
            <a:avLst/>
          </a:prstGeom>
          <a:noFill/>
          <a:ln w="9525">
            <a:noFill/>
            <a:miter lim="800000"/>
            <a:headEnd/>
            <a:tailEnd/>
          </a:ln>
        </p:spPr>
      </p:pic>
      <p:sp>
        <p:nvSpPr>
          <p:cNvPr id="63496" name="Rectangle 9"/>
          <p:cNvSpPr>
            <a:spLocks noChangeArrowheads="1"/>
          </p:cNvSpPr>
          <p:nvPr/>
        </p:nvSpPr>
        <p:spPr bwMode="auto">
          <a:xfrm>
            <a:off x="155575" y="2538413"/>
            <a:ext cx="6254750" cy="427037"/>
          </a:xfrm>
          <a:prstGeom prst="rect">
            <a:avLst/>
          </a:prstGeom>
          <a:noFill/>
          <a:ln w="9525">
            <a:noFill/>
            <a:miter lim="800000"/>
            <a:headEnd/>
            <a:tailEnd/>
          </a:ln>
        </p:spPr>
        <p:txBody>
          <a:bodyPr wrap="none">
            <a:spAutoFit/>
          </a:bodyPr>
          <a:lstStyle/>
          <a:p>
            <a:pPr algn="ctr" eaLnBrk="0" hangingPunct="0">
              <a:lnSpc>
                <a:spcPct val="90000"/>
              </a:lnSpc>
              <a:spcBef>
                <a:spcPct val="50000"/>
              </a:spcBef>
              <a:buClr>
                <a:schemeClr val="accent1"/>
              </a:buClr>
            </a:pPr>
            <a:r>
              <a:rPr lang="en-US" sz="2200" i="1">
                <a:solidFill>
                  <a:srgbClr val="003399"/>
                </a:solidFill>
              </a:rPr>
              <a:t>Business insight for supply chain executives </a:t>
            </a:r>
          </a:p>
        </p:txBody>
      </p:sp>
      <p:sp>
        <p:nvSpPr>
          <p:cNvPr id="63497" name="Rectangle 10"/>
          <p:cNvSpPr>
            <a:spLocks noChangeArrowheads="1"/>
          </p:cNvSpPr>
          <p:nvPr/>
        </p:nvSpPr>
        <p:spPr bwMode="auto">
          <a:xfrm>
            <a:off x="392113" y="3505200"/>
            <a:ext cx="8551862" cy="1857375"/>
          </a:xfrm>
          <a:prstGeom prst="rect">
            <a:avLst/>
          </a:prstGeom>
          <a:noFill/>
          <a:ln w="9525">
            <a:noFill/>
            <a:miter lim="800000"/>
            <a:headEnd/>
            <a:tailEnd/>
          </a:ln>
        </p:spPr>
        <p:txBody>
          <a:bodyPr lIns="92075" tIns="46038" rIns="92075" bIns="46038"/>
          <a:lstStyle/>
          <a:p>
            <a:pPr marL="457200" indent="-457200">
              <a:lnSpc>
                <a:spcPct val="90000"/>
              </a:lnSpc>
              <a:spcBef>
                <a:spcPct val="20000"/>
              </a:spcBef>
              <a:buClr>
                <a:schemeClr val="hlink"/>
              </a:buClr>
              <a:buFont typeface="Wingdings" pitchFamily="2" charset="2"/>
              <a:buChar char=""/>
            </a:pPr>
            <a:r>
              <a:rPr lang="en-US" sz="2400"/>
              <a:t>Provide insight to key decision makers</a:t>
            </a:r>
          </a:p>
          <a:p>
            <a:pPr marL="1009650" lvl="1" indent="-381000">
              <a:lnSpc>
                <a:spcPct val="90000"/>
              </a:lnSpc>
              <a:spcBef>
                <a:spcPct val="20000"/>
              </a:spcBef>
              <a:buClr>
                <a:schemeClr val="accent1"/>
              </a:buClr>
              <a:buFont typeface="Wingdings" pitchFamily="2" charset="2"/>
              <a:buChar char=""/>
            </a:pPr>
            <a:endParaRPr lang="en-US" sz="700" b="0"/>
          </a:p>
          <a:p>
            <a:pPr marL="457200" indent="-457200">
              <a:lnSpc>
                <a:spcPct val="90000"/>
              </a:lnSpc>
              <a:spcBef>
                <a:spcPct val="20000"/>
              </a:spcBef>
              <a:buClr>
                <a:schemeClr val="accent1"/>
              </a:buClr>
              <a:buFont typeface="Wingdings" pitchFamily="2" charset="2"/>
              <a:buChar char=""/>
            </a:pPr>
            <a:r>
              <a:rPr lang="en-US" sz="2400">
                <a:solidFill>
                  <a:schemeClr val="bg2"/>
                </a:solidFill>
              </a:rPr>
              <a:t>Proactively respond to deviations in performance</a:t>
            </a:r>
          </a:p>
          <a:p>
            <a:pPr marL="1009650" lvl="1" indent="-381000">
              <a:lnSpc>
                <a:spcPct val="90000"/>
              </a:lnSpc>
              <a:spcBef>
                <a:spcPct val="20000"/>
              </a:spcBef>
              <a:buClr>
                <a:schemeClr val="accent1"/>
              </a:buClr>
              <a:buFont typeface="Wingdings" pitchFamily="2" charset="2"/>
              <a:buChar char=""/>
            </a:pPr>
            <a:endParaRPr lang="en-US" sz="700" b="0">
              <a:solidFill>
                <a:srgbClr val="94958B"/>
              </a:solidFill>
            </a:endParaRPr>
          </a:p>
          <a:p>
            <a:pPr marL="457200" indent="-457200">
              <a:lnSpc>
                <a:spcPct val="90000"/>
              </a:lnSpc>
              <a:spcBef>
                <a:spcPct val="20000"/>
              </a:spcBef>
              <a:buClr>
                <a:schemeClr val="hlink"/>
              </a:buClr>
              <a:buFont typeface="Wingdings" pitchFamily="2" charset="2"/>
              <a:buChar char=""/>
            </a:pPr>
            <a:r>
              <a:rPr lang="en-US" sz="2400">
                <a:solidFill>
                  <a:srgbClr val="94958B"/>
                </a:solidFill>
              </a:rPr>
              <a:t>Reduce decision making time through automation</a:t>
            </a:r>
          </a:p>
          <a:p>
            <a:pPr marL="1009650" lvl="1" indent="-381000">
              <a:lnSpc>
                <a:spcPct val="90000"/>
              </a:lnSpc>
              <a:spcBef>
                <a:spcPct val="20000"/>
              </a:spcBef>
              <a:buClr>
                <a:schemeClr val="accent1"/>
              </a:buClr>
              <a:buFont typeface="Wingdings" pitchFamily="2" charset="2"/>
              <a:buChar char=""/>
            </a:pPr>
            <a:endParaRPr lang="en-US" sz="700" b="0"/>
          </a:p>
          <a:p>
            <a:pPr marL="457200" indent="-457200" algn="ctr">
              <a:lnSpc>
                <a:spcPct val="90000"/>
              </a:lnSpc>
              <a:spcBef>
                <a:spcPct val="20000"/>
              </a:spcBef>
              <a:buClr>
                <a:schemeClr val="hlink"/>
              </a:buClr>
              <a:buFont typeface="Wingdings" pitchFamily="2" charset="2"/>
              <a:buNone/>
            </a:pPr>
            <a:endParaRPr lang="en-US" sz="240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ssd5570.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smtClean="0">
                <a:latin typeface="Arial" pitchFamily="34" charset="0"/>
                <a:cs typeface="Arial" pitchFamily="34" charset="0"/>
              </a:rPr>
              <a:t> </a:t>
            </a:r>
          </a:p>
        </p:txBody>
      </p:sp>
      <p:sp>
        <p:nvSpPr>
          <p:cNvPr id="64515" name="Rectangle 2"/>
          <p:cNvSpPr>
            <a:spLocks noChangeArrowheads="1"/>
          </p:cNvSpPr>
          <p:nvPr/>
        </p:nvSpPr>
        <p:spPr bwMode="auto">
          <a:xfrm>
            <a:off x="6192838" y="1228725"/>
            <a:ext cx="2303462" cy="2170113"/>
          </a:xfrm>
          <a:prstGeom prst="rect">
            <a:avLst/>
          </a:prstGeom>
          <a:solidFill>
            <a:srgbClr val="EAEAEA"/>
          </a:solidFill>
          <a:ln w="28575" algn="ctr">
            <a:solidFill>
              <a:srgbClr val="94958B"/>
            </a:solidFill>
            <a:miter lim="800000"/>
            <a:headEnd/>
            <a:tailEnd/>
          </a:ln>
        </p:spPr>
        <p:txBody>
          <a:bodyPr lIns="92075" tIns="46038" rIns="92075" bIns="46038">
            <a:spAutoFit/>
          </a:bodyPr>
          <a:lstStyle/>
          <a:p>
            <a:pPr algn="ctr">
              <a:lnSpc>
                <a:spcPct val="90000"/>
              </a:lnSpc>
              <a:spcBef>
                <a:spcPct val="50000"/>
              </a:spcBef>
              <a:buClr>
                <a:schemeClr val="accent1"/>
              </a:buClr>
            </a:pPr>
            <a:endParaRPr lang="en-US"/>
          </a:p>
        </p:txBody>
      </p:sp>
      <p:sp>
        <p:nvSpPr>
          <p:cNvPr id="1339395" name="Rectangle 3"/>
          <p:cNvSpPr>
            <a:spLocks noChangeArrowheads="1"/>
          </p:cNvSpPr>
          <p:nvPr/>
        </p:nvSpPr>
        <p:spPr bwMode="auto">
          <a:xfrm>
            <a:off x="839788" y="3625850"/>
            <a:ext cx="7661275" cy="2468563"/>
          </a:xfrm>
          <a:prstGeom prst="rect">
            <a:avLst/>
          </a:prstGeom>
          <a:solidFill>
            <a:schemeClr val="bg1"/>
          </a:solidFill>
          <a:ln w="12700" algn="ctr">
            <a:solidFill>
              <a:srgbClr val="EAEAEA"/>
            </a:solidFill>
            <a:miter lim="800000"/>
            <a:headEnd/>
            <a:tailEnd/>
          </a:ln>
          <a:effectLst>
            <a:outerShdw dist="35921" dir="2700000" algn="ctr" rotWithShape="0">
              <a:schemeClr val="bg2"/>
            </a:outerShdw>
          </a:effectLst>
        </p:spPr>
        <p:txBody>
          <a:bodyPr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64517" name="Rectangle 4"/>
          <p:cNvSpPr>
            <a:spLocks noGrp="1" noChangeArrowheads="1"/>
          </p:cNvSpPr>
          <p:nvPr>
            <p:ph type="title"/>
          </p:nvPr>
        </p:nvSpPr>
        <p:spPr/>
        <p:txBody>
          <a:bodyPr/>
          <a:lstStyle/>
          <a:p>
            <a:pPr eaLnBrk="1" hangingPunct="1"/>
            <a:r>
              <a:rPr lang="en-US" smtClean="0"/>
              <a:t>Provide insight to key decision makers</a:t>
            </a:r>
          </a:p>
        </p:txBody>
      </p:sp>
      <p:sp>
        <p:nvSpPr>
          <p:cNvPr id="64518" name="Rectangle 5"/>
          <p:cNvSpPr>
            <a:spLocks noGrp="1" noChangeArrowheads="1"/>
          </p:cNvSpPr>
          <p:nvPr>
            <p:ph type="body" idx="1"/>
          </p:nvPr>
        </p:nvSpPr>
        <p:spPr>
          <a:xfrm>
            <a:off x="1196975" y="3760788"/>
            <a:ext cx="7096125" cy="2100262"/>
          </a:xfrm>
        </p:spPr>
        <p:txBody>
          <a:bodyPr/>
          <a:lstStyle/>
          <a:p>
            <a:pPr eaLnBrk="1" hangingPunct="1"/>
            <a:r>
              <a:rPr lang="en-US" sz="1400" smtClean="0"/>
              <a:t>What has changed since last month? How are we performing compared to last year?</a:t>
            </a:r>
          </a:p>
          <a:p>
            <a:pPr eaLnBrk="1" hangingPunct="1"/>
            <a:r>
              <a:rPr lang="en-US" sz="1400" smtClean="0"/>
              <a:t>Are we on plan financially? Is there any need to revise long term plans?</a:t>
            </a:r>
          </a:p>
          <a:p>
            <a:pPr eaLnBrk="1" hangingPunct="1"/>
            <a:r>
              <a:rPr lang="en-US" sz="1400" smtClean="0"/>
              <a:t>How are we performing to performance metrics? Are we achieving our six-sigma goals?</a:t>
            </a:r>
          </a:p>
          <a:p>
            <a:pPr eaLnBrk="1" hangingPunct="1"/>
            <a:r>
              <a:rPr lang="en-US" sz="1400" smtClean="0"/>
              <a:t>What new risks do we need to consider? Is our single sourcing strategy exposing us?</a:t>
            </a:r>
          </a:p>
          <a:p>
            <a:pPr eaLnBrk="1" hangingPunct="1"/>
            <a:r>
              <a:rPr lang="en-US" sz="1400" smtClean="0"/>
              <a:t>What decisions need to be made now and in the near future?</a:t>
            </a:r>
          </a:p>
          <a:p>
            <a:pPr eaLnBrk="1" hangingPunct="1"/>
            <a:r>
              <a:rPr lang="en-US" sz="1400" smtClean="0"/>
              <a:t>How are product families performing? Do I have the most profitable product mix?</a:t>
            </a:r>
          </a:p>
          <a:p>
            <a:pPr eaLnBrk="1" hangingPunct="1"/>
            <a:r>
              <a:rPr lang="en-US" sz="1400" smtClean="0"/>
              <a:t>Are we on track with product development? Do we need to delay new products?</a:t>
            </a:r>
          </a:p>
          <a:p>
            <a:pPr eaLnBrk="1" hangingPunct="1"/>
            <a:r>
              <a:rPr lang="en-US" sz="1400" smtClean="0"/>
              <a:t>Do we have any critical supply constraints or issues with key suppliers?</a:t>
            </a:r>
          </a:p>
          <a:p>
            <a:pPr eaLnBrk="1" hangingPunct="1"/>
            <a:r>
              <a:rPr lang="en-US" sz="1400" smtClean="0"/>
              <a:t>How is the resource utilization on our most critical resources?</a:t>
            </a:r>
          </a:p>
        </p:txBody>
      </p:sp>
      <p:sp>
        <p:nvSpPr>
          <p:cNvPr id="64519" name="Rectangle 8"/>
          <p:cNvSpPr>
            <a:spLocks noChangeArrowheads="1"/>
          </p:cNvSpPr>
          <p:nvPr/>
        </p:nvSpPr>
        <p:spPr bwMode="auto">
          <a:xfrm>
            <a:off x="833438" y="1238250"/>
            <a:ext cx="5184775" cy="2170113"/>
          </a:xfrm>
          <a:prstGeom prst="rect">
            <a:avLst/>
          </a:prstGeom>
          <a:solidFill>
            <a:srgbClr val="EAEAEA"/>
          </a:solidFill>
          <a:ln w="28575" algn="ctr">
            <a:solidFill>
              <a:srgbClr val="94958B"/>
            </a:solidFill>
            <a:miter lim="800000"/>
            <a:headEnd/>
            <a:tailEnd/>
          </a:ln>
        </p:spPr>
        <p:txBody>
          <a:bodyPr lIns="92075" tIns="46038" rIns="92075" bIns="46038">
            <a:spAutoFit/>
          </a:bodyPr>
          <a:lstStyle/>
          <a:p>
            <a:pPr algn="ctr">
              <a:lnSpc>
                <a:spcPct val="90000"/>
              </a:lnSpc>
              <a:spcBef>
                <a:spcPct val="50000"/>
              </a:spcBef>
              <a:buClr>
                <a:schemeClr val="accent1"/>
              </a:buClr>
            </a:pPr>
            <a:endParaRPr lang="en-US"/>
          </a:p>
        </p:txBody>
      </p:sp>
      <p:sp>
        <p:nvSpPr>
          <p:cNvPr id="1339401" name="Rectangle 9"/>
          <p:cNvSpPr>
            <a:spLocks noChangeArrowheads="1"/>
          </p:cNvSpPr>
          <p:nvPr/>
        </p:nvSpPr>
        <p:spPr bwMode="auto">
          <a:xfrm>
            <a:off x="1196975" y="1547813"/>
            <a:ext cx="1998663" cy="1585912"/>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pic>
        <p:nvPicPr>
          <p:cNvPr id="64521" name="Picture 10"/>
          <p:cNvPicPr>
            <a:picLocks noChangeAspect="1" noChangeArrowheads="1"/>
          </p:cNvPicPr>
          <p:nvPr/>
        </p:nvPicPr>
        <p:blipFill>
          <a:blip r:embed="rId3" cstate="print"/>
          <a:srcRect/>
          <a:stretch>
            <a:fillRect/>
          </a:stretch>
        </p:blipFill>
        <p:spPr bwMode="auto">
          <a:xfrm>
            <a:off x="1290638" y="1628775"/>
            <a:ext cx="871537" cy="623888"/>
          </a:xfrm>
          <a:prstGeom prst="rect">
            <a:avLst/>
          </a:prstGeom>
          <a:noFill/>
          <a:ln w="9525">
            <a:noFill/>
            <a:miter lim="800000"/>
            <a:headEnd/>
            <a:tailEnd/>
          </a:ln>
        </p:spPr>
      </p:pic>
      <p:pic>
        <p:nvPicPr>
          <p:cNvPr id="64522" name="Picture 11"/>
          <p:cNvPicPr>
            <a:picLocks noChangeAspect="1" noChangeArrowheads="1"/>
          </p:cNvPicPr>
          <p:nvPr/>
        </p:nvPicPr>
        <p:blipFill>
          <a:blip r:embed="rId4" cstate="print"/>
          <a:srcRect/>
          <a:stretch>
            <a:fillRect/>
          </a:stretch>
        </p:blipFill>
        <p:spPr bwMode="auto">
          <a:xfrm>
            <a:off x="1727200" y="1809750"/>
            <a:ext cx="835025" cy="619125"/>
          </a:xfrm>
          <a:prstGeom prst="rect">
            <a:avLst/>
          </a:prstGeom>
          <a:noFill/>
          <a:ln w="9525">
            <a:noFill/>
            <a:miter lim="800000"/>
            <a:headEnd/>
            <a:tailEnd/>
          </a:ln>
        </p:spPr>
      </p:pic>
      <p:pic>
        <p:nvPicPr>
          <p:cNvPr id="64523" name="Picture 12"/>
          <p:cNvPicPr>
            <a:picLocks noChangeAspect="1" noChangeArrowheads="1"/>
          </p:cNvPicPr>
          <p:nvPr/>
        </p:nvPicPr>
        <p:blipFill>
          <a:blip r:embed="rId5" cstate="print"/>
          <a:srcRect/>
          <a:stretch>
            <a:fillRect/>
          </a:stretch>
        </p:blipFill>
        <p:spPr bwMode="auto">
          <a:xfrm>
            <a:off x="2252663" y="2006600"/>
            <a:ext cx="884237" cy="617538"/>
          </a:xfrm>
          <a:prstGeom prst="rect">
            <a:avLst/>
          </a:prstGeom>
          <a:noFill/>
          <a:ln w="12700">
            <a:noFill/>
            <a:miter lim="800000"/>
            <a:headEnd/>
            <a:tailEnd/>
          </a:ln>
        </p:spPr>
      </p:pic>
      <p:sp>
        <p:nvSpPr>
          <p:cNvPr id="1339405" name="Rectangle 13"/>
          <p:cNvSpPr>
            <a:spLocks noChangeArrowheads="1"/>
          </p:cNvSpPr>
          <p:nvPr/>
        </p:nvSpPr>
        <p:spPr bwMode="auto">
          <a:xfrm>
            <a:off x="3405188" y="1533525"/>
            <a:ext cx="2293937" cy="1606550"/>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pic>
        <p:nvPicPr>
          <p:cNvPr id="64525" name="Picture 14"/>
          <p:cNvPicPr>
            <a:picLocks noChangeAspect="1" noChangeArrowheads="1"/>
          </p:cNvPicPr>
          <p:nvPr/>
        </p:nvPicPr>
        <p:blipFill>
          <a:blip r:embed="rId6" cstate="print"/>
          <a:srcRect/>
          <a:stretch>
            <a:fillRect/>
          </a:stretch>
        </p:blipFill>
        <p:spPr bwMode="auto">
          <a:xfrm>
            <a:off x="3471863" y="1614488"/>
            <a:ext cx="1169987" cy="739775"/>
          </a:xfrm>
          <a:prstGeom prst="rect">
            <a:avLst/>
          </a:prstGeom>
          <a:noFill/>
          <a:ln w="9525">
            <a:noFill/>
            <a:miter lim="800000"/>
            <a:headEnd/>
            <a:tailEnd/>
          </a:ln>
        </p:spPr>
      </p:pic>
      <p:pic>
        <p:nvPicPr>
          <p:cNvPr id="64526" name="Picture 15" descr="res_capacity"/>
          <p:cNvPicPr>
            <a:picLocks noChangeAspect="1" noChangeArrowheads="1"/>
          </p:cNvPicPr>
          <p:nvPr/>
        </p:nvPicPr>
        <p:blipFill>
          <a:blip r:embed="rId7" cstate="print"/>
          <a:srcRect/>
          <a:stretch>
            <a:fillRect/>
          </a:stretch>
        </p:blipFill>
        <p:spPr bwMode="auto">
          <a:xfrm>
            <a:off x="3898900" y="1941513"/>
            <a:ext cx="930275" cy="538162"/>
          </a:xfrm>
          <a:prstGeom prst="rect">
            <a:avLst/>
          </a:prstGeom>
          <a:noFill/>
          <a:ln w="9525">
            <a:noFill/>
            <a:miter lim="800000"/>
            <a:headEnd/>
            <a:tailEnd/>
          </a:ln>
        </p:spPr>
      </p:pic>
      <p:pic>
        <p:nvPicPr>
          <p:cNvPr id="64527" name="Picture 16" descr="allocation plan"/>
          <p:cNvPicPr>
            <a:picLocks noChangeAspect="1" noChangeArrowheads="1"/>
          </p:cNvPicPr>
          <p:nvPr/>
        </p:nvPicPr>
        <p:blipFill>
          <a:blip r:embed="rId8" cstate="print"/>
          <a:srcRect/>
          <a:stretch>
            <a:fillRect/>
          </a:stretch>
        </p:blipFill>
        <p:spPr bwMode="auto">
          <a:xfrm>
            <a:off x="4533900" y="2103438"/>
            <a:ext cx="1063625" cy="536575"/>
          </a:xfrm>
          <a:prstGeom prst="rect">
            <a:avLst/>
          </a:prstGeom>
          <a:noFill/>
          <a:ln w="9525">
            <a:noFill/>
            <a:miter lim="800000"/>
            <a:headEnd/>
            <a:tailEnd/>
          </a:ln>
        </p:spPr>
      </p:pic>
      <p:sp>
        <p:nvSpPr>
          <p:cNvPr id="1339409" name="Rectangle 17"/>
          <p:cNvSpPr>
            <a:spLocks noChangeArrowheads="1"/>
          </p:cNvSpPr>
          <p:nvPr/>
        </p:nvSpPr>
        <p:spPr bwMode="auto">
          <a:xfrm>
            <a:off x="6334125" y="1506538"/>
            <a:ext cx="1968500" cy="1643062"/>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pic>
        <p:nvPicPr>
          <p:cNvPr id="64529" name="Picture 18" descr="scenario_comparison"/>
          <p:cNvPicPr>
            <a:picLocks noChangeAspect="1" noChangeArrowheads="1"/>
          </p:cNvPicPr>
          <p:nvPr/>
        </p:nvPicPr>
        <p:blipFill>
          <a:blip r:embed="rId9" cstate="print"/>
          <a:srcRect/>
          <a:stretch>
            <a:fillRect/>
          </a:stretch>
        </p:blipFill>
        <p:spPr bwMode="auto">
          <a:xfrm>
            <a:off x="6499225" y="1689100"/>
            <a:ext cx="958850" cy="625475"/>
          </a:xfrm>
          <a:prstGeom prst="rect">
            <a:avLst/>
          </a:prstGeom>
          <a:noFill/>
          <a:ln w="9525">
            <a:noFill/>
            <a:miter lim="800000"/>
            <a:headEnd/>
            <a:tailEnd/>
          </a:ln>
        </p:spPr>
      </p:pic>
      <p:pic>
        <p:nvPicPr>
          <p:cNvPr id="64530" name="Picture 19" descr="zs1"/>
          <p:cNvPicPr>
            <a:picLocks noChangeAspect="1" noChangeArrowheads="1"/>
          </p:cNvPicPr>
          <p:nvPr/>
        </p:nvPicPr>
        <p:blipFill>
          <a:blip r:embed="rId10" cstate="print"/>
          <a:srcRect l="179" t="7938" r="6187"/>
          <a:stretch>
            <a:fillRect/>
          </a:stretch>
        </p:blipFill>
        <p:spPr bwMode="auto">
          <a:xfrm>
            <a:off x="7102475" y="2065338"/>
            <a:ext cx="1036638" cy="552450"/>
          </a:xfrm>
          <a:prstGeom prst="rect">
            <a:avLst/>
          </a:prstGeom>
          <a:noFill/>
          <a:ln w="9525">
            <a:solidFill>
              <a:srgbClr val="969696"/>
            </a:solidFill>
            <a:miter lim="800000"/>
            <a:headEnd/>
            <a:tailEnd/>
          </a:ln>
        </p:spPr>
      </p:pic>
      <p:sp>
        <p:nvSpPr>
          <p:cNvPr id="64531" name="Text Box 20"/>
          <p:cNvSpPr txBox="1">
            <a:spLocks noChangeArrowheads="1"/>
          </p:cNvSpPr>
          <p:nvPr/>
        </p:nvSpPr>
        <p:spPr bwMode="auto">
          <a:xfrm rot="-5400000">
            <a:off x="7129462" y="2541588"/>
            <a:ext cx="320675" cy="1479550"/>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900">
                <a:solidFill>
                  <a:srgbClr val="006699"/>
                </a:solidFill>
              </a:rPr>
              <a:t>Operational Decisions</a:t>
            </a:r>
          </a:p>
        </p:txBody>
      </p:sp>
      <p:sp>
        <p:nvSpPr>
          <p:cNvPr id="64532" name="Text Box 21"/>
          <p:cNvSpPr txBox="1">
            <a:spLocks noChangeArrowheads="1"/>
          </p:cNvSpPr>
          <p:nvPr/>
        </p:nvSpPr>
        <p:spPr bwMode="auto">
          <a:xfrm rot="-5400000">
            <a:off x="4472781" y="2615407"/>
            <a:ext cx="320675" cy="1331912"/>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900">
                <a:solidFill>
                  <a:srgbClr val="006699"/>
                </a:solidFill>
              </a:rPr>
              <a:t>Tactical Decisions</a:t>
            </a:r>
          </a:p>
        </p:txBody>
      </p:sp>
      <p:sp>
        <p:nvSpPr>
          <p:cNvPr id="64533" name="Text Box 22"/>
          <p:cNvSpPr txBox="1">
            <a:spLocks noChangeArrowheads="1"/>
          </p:cNvSpPr>
          <p:nvPr/>
        </p:nvSpPr>
        <p:spPr bwMode="auto">
          <a:xfrm rot="-5400000">
            <a:off x="1974056" y="2391569"/>
            <a:ext cx="320675" cy="1779588"/>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900">
                <a:solidFill>
                  <a:srgbClr val="006699"/>
                </a:solidFill>
              </a:rPr>
              <a:t>Strategic Decisions</a:t>
            </a:r>
          </a:p>
        </p:txBody>
      </p:sp>
      <p:sp>
        <p:nvSpPr>
          <p:cNvPr id="64534" name="Text Box 23"/>
          <p:cNvSpPr txBox="1">
            <a:spLocks noChangeArrowheads="1"/>
          </p:cNvSpPr>
          <p:nvPr/>
        </p:nvSpPr>
        <p:spPr bwMode="auto">
          <a:xfrm>
            <a:off x="6824663" y="2590800"/>
            <a:ext cx="1689100" cy="603250"/>
          </a:xfrm>
          <a:prstGeom prst="rect">
            <a:avLst/>
          </a:prstGeom>
          <a:noFill/>
          <a:ln w="9525" algn="ctr">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r>
              <a:rPr lang="en-US" sz="800">
                <a:solidFill>
                  <a:schemeClr val="accent1"/>
                </a:solidFill>
              </a:rPr>
              <a:t>Delay orders</a:t>
            </a:r>
            <a:r>
              <a:rPr lang="en-US" sz="1200"/>
              <a:t> </a:t>
            </a:r>
          </a:p>
          <a:p>
            <a:pPr marL="119063" indent="-119063" algn="ctr">
              <a:lnSpc>
                <a:spcPct val="90000"/>
              </a:lnSpc>
              <a:spcBef>
                <a:spcPct val="50000"/>
              </a:spcBef>
              <a:buClr>
                <a:schemeClr val="accent1"/>
              </a:buClr>
            </a:pPr>
            <a:r>
              <a:rPr lang="en-US" sz="800">
                <a:solidFill>
                  <a:schemeClr val="accent1"/>
                </a:solidFill>
              </a:rPr>
              <a:t>Expedite shipments</a:t>
            </a:r>
          </a:p>
          <a:p>
            <a:pPr marL="119063" indent="-119063" algn="ctr">
              <a:lnSpc>
                <a:spcPct val="90000"/>
              </a:lnSpc>
              <a:spcBef>
                <a:spcPct val="50000"/>
              </a:spcBef>
              <a:buClr>
                <a:schemeClr val="accent1"/>
              </a:buClr>
            </a:pPr>
            <a:r>
              <a:rPr lang="en-US" sz="800">
                <a:solidFill>
                  <a:schemeClr val="accent1"/>
                </a:solidFill>
              </a:rPr>
              <a:t>Deal with quality issues</a:t>
            </a:r>
          </a:p>
        </p:txBody>
      </p:sp>
      <p:sp>
        <p:nvSpPr>
          <p:cNvPr id="64535" name="Text Box 24"/>
          <p:cNvSpPr txBox="1">
            <a:spLocks noChangeArrowheads="1"/>
          </p:cNvSpPr>
          <p:nvPr/>
        </p:nvSpPr>
        <p:spPr bwMode="auto">
          <a:xfrm>
            <a:off x="3413125" y="2362200"/>
            <a:ext cx="1585913" cy="893763"/>
          </a:xfrm>
          <a:prstGeom prst="rect">
            <a:avLst/>
          </a:prstGeom>
          <a:noFill/>
          <a:ln w="9525" algn="ctr">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r>
              <a:rPr lang="en-US" sz="800">
                <a:solidFill>
                  <a:schemeClr val="accent1"/>
                </a:solidFill>
              </a:rPr>
              <a:t>Balance capacity</a:t>
            </a:r>
          </a:p>
          <a:p>
            <a:pPr marL="119063" indent="-119063" algn="ctr">
              <a:lnSpc>
                <a:spcPct val="90000"/>
              </a:lnSpc>
              <a:spcBef>
                <a:spcPct val="50000"/>
              </a:spcBef>
              <a:buClr>
                <a:schemeClr val="accent1"/>
              </a:buClr>
            </a:pPr>
            <a:r>
              <a:rPr lang="en-US" sz="800">
                <a:solidFill>
                  <a:schemeClr val="accent1"/>
                </a:solidFill>
              </a:rPr>
              <a:t>Rebalance inventory</a:t>
            </a:r>
          </a:p>
          <a:p>
            <a:pPr marL="119063" indent="-119063" algn="ctr">
              <a:lnSpc>
                <a:spcPct val="90000"/>
              </a:lnSpc>
              <a:spcBef>
                <a:spcPct val="50000"/>
              </a:spcBef>
              <a:buClr>
                <a:schemeClr val="accent1"/>
              </a:buClr>
            </a:pPr>
            <a:r>
              <a:rPr lang="en-US" sz="800">
                <a:solidFill>
                  <a:schemeClr val="accent1"/>
                </a:solidFill>
              </a:rPr>
              <a:t>Allocate products</a:t>
            </a:r>
          </a:p>
          <a:p>
            <a:pPr marL="119063" indent="-119063" algn="ctr">
              <a:lnSpc>
                <a:spcPct val="90000"/>
              </a:lnSpc>
              <a:spcBef>
                <a:spcPct val="50000"/>
              </a:spcBef>
              <a:buClr>
                <a:schemeClr val="accent1"/>
              </a:buClr>
            </a:pPr>
            <a:r>
              <a:rPr lang="en-US" sz="800">
                <a:solidFill>
                  <a:schemeClr val="accent1"/>
                </a:solidFill>
              </a:rPr>
              <a:t>Shape demand</a:t>
            </a:r>
          </a:p>
          <a:p>
            <a:pPr marL="119063" indent="-119063" algn="ctr">
              <a:lnSpc>
                <a:spcPct val="90000"/>
              </a:lnSpc>
              <a:spcBef>
                <a:spcPct val="50000"/>
              </a:spcBef>
              <a:buClr>
                <a:schemeClr val="accent1"/>
              </a:buClr>
            </a:pPr>
            <a:r>
              <a:rPr lang="en-US" sz="800">
                <a:solidFill>
                  <a:schemeClr val="accent1"/>
                </a:solidFill>
              </a:rPr>
              <a:t>Reschedule promotions</a:t>
            </a:r>
          </a:p>
        </p:txBody>
      </p:sp>
      <p:sp>
        <p:nvSpPr>
          <p:cNvPr id="64536" name="Text Box 25"/>
          <p:cNvSpPr txBox="1">
            <a:spLocks noChangeArrowheads="1"/>
          </p:cNvSpPr>
          <p:nvPr/>
        </p:nvSpPr>
        <p:spPr bwMode="auto">
          <a:xfrm>
            <a:off x="1171575" y="2133600"/>
            <a:ext cx="1855788" cy="1079500"/>
          </a:xfrm>
          <a:prstGeom prst="rect">
            <a:avLst/>
          </a:prstGeom>
          <a:noFill/>
          <a:ln w="9525" algn="ctr">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endParaRPr lang="en-US" sz="900">
              <a:solidFill>
                <a:schemeClr val="accent1"/>
              </a:solidFill>
            </a:endParaRPr>
          </a:p>
          <a:p>
            <a:pPr marL="119063" indent="-119063" algn="ctr">
              <a:lnSpc>
                <a:spcPct val="90000"/>
              </a:lnSpc>
              <a:spcBef>
                <a:spcPct val="50000"/>
              </a:spcBef>
              <a:buClr>
                <a:schemeClr val="accent1"/>
              </a:buClr>
            </a:pPr>
            <a:r>
              <a:rPr lang="en-US" sz="800">
                <a:solidFill>
                  <a:schemeClr val="accent1"/>
                </a:solidFill>
              </a:rPr>
              <a:t>Service levels vs inventory cost</a:t>
            </a:r>
          </a:p>
          <a:p>
            <a:pPr marL="119063" indent="-119063" algn="ctr">
              <a:lnSpc>
                <a:spcPct val="90000"/>
              </a:lnSpc>
              <a:spcBef>
                <a:spcPct val="50000"/>
              </a:spcBef>
              <a:buClr>
                <a:schemeClr val="accent1"/>
              </a:buClr>
            </a:pPr>
            <a:r>
              <a:rPr lang="en-US" sz="800">
                <a:solidFill>
                  <a:schemeClr val="accent1"/>
                </a:solidFill>
              </a:rPr>
              <a:t>Inventory policy</a:t>
            </a:r>
          </a:p>
          <a:p>
            <a:pPr marL="119063" indent="-119063" algn="ctr">
              <a:lnSpc>
                <a:spcPct val="90000"/>
              </a:lnSpc>
              <a:spcBef>
                <a:spcPct val="50000"/>
              </a:spcBef>
              <a:buClr>
                <a:schemeClr val="accent1"/>
              </a:buClr>
            </a:pPr>
            <a:r>
              <a:rPr lang="en-US" sz="800">
                <a:solidFill>
                  <a:schemeClr val="accent1"/>
                </a:solidFill>
              </a:rPr>
              <a:t>Carrier contracts</a:t>
            </a:r>
          </a:p>
          <a:p>
            <a:pPr marL="119063" indent="-119063" algn="ctr">
              <a:lnSpc>
                <a:spcPct val="90000"/>
              </a:lnSpc>
              <a:spcBef>
                <a:spcPct val="50000"/>
              </a:spcBef>
              <a:buClr>
                <a:schemeClr val="accent1"/>
              </a:buClr>
            </a:pPr>
            <a:r>
              <a:rPr lang="en-US" sz="800">
                <a:solidFill>
                  <a:schemeClr val="accent1"/>
                </a:solidFill>
              </a:rPr>
              <a:t>Profitable product mix</a:t>
            </a:r>
          </a:p>
          <a:p>
            <a:pPr marL="119063" indent="-119063" algn="ctr">
              <a:lnSpc>
                <a:spcPct val="90000"/>
              </a:lnSpc>
              <a:spcBef>
                <a:spcPct val="50000"/>
              </a:spcBef>
              <a:buClr>
                <a:schemeClr val="accent1"/>
              </a:buClr>
            </a:pPr>
            <a:r>
              <a:rPr lang="en-US" sz="800">
                <a:solidFill>
                  <a:schemeClr val="accent1"/>
                </a:solidFill>
              </a:rPr>
              <a:t>Weigh single vs. dual sourcing</a:t>
            </a:r>
          </a:p>
        </p:txBody>
      </p:sp>
      <p:sp>
        <p:nvSpPr>
          <p:cNvPr id="64537" name="Line 26"/>
          <p:cNvSpPr>
            <a:spLocks noChangeShapeType="1"/>
          </p:cNvSpPr>
          <p:nvPr/>
        </p:nvSpPr>
        <p:spPr bwMode="auto">
          <a:xfrm>
            <a:off x="2843213" y="3270250"/>
            <a:ext cx="1162050" cy="0"/>
          </a:xfrm>
          <a:prstGeom prst="line">
            <a:avLst/>
          </a:prstGeom>
          <a:noFill/>
          <a:ln w="9525">
            <a:solidFill>
              <a:srgbClr val="006699"/>
            </a:solidFill>
            <a:round/>
            <a:headEnd type="triangle" w="med" len="med"/>
            <a:tailEnd type="triangle" w="med" len="med"/>
          </a:ln>
        </p:spPr>
        <p:txBody>
          <a:bodyPr wrap="none" lIns="92075" tIns="46038" rIns="92075" bIns="46038">
            <a:spAutoFit/>
          </a:bodyPr>
          <a:lstStyle/>
          <a:p>
            <a:endParaRPr lang="en-US"/>
          </a:p>
        </p:txBody>
      </p:sp>
      <p:sp>
        <p:nvSpPr>
          <p:cNvPr id="64538" name="Line 27"/>
          <p:cNvSpPr>
            <a:spLocks noChangeShapeType="1"/>
          </p:cNvSpPr>
          <p:nvPr/>
        </p:nvSpPr>
        <p:spPr bwMode="auto">
          <a:xfrm>
            <a:off x="5375275" y="3279775"/>
            <a:ext cx="1162050" cy="0"/>
          </a:xfrm>
          <a:prstGeom prst="line">
            <a:avLst/>
          </a:prstGeom>
          <a:noFill/>
          <a:ln w="9525">
            <a:solidFill>
              <a:srgbClr val="006699"/>
            </a:solidFill>
            <a:round/>
            <a:headEnd type="triangle" w="med" len="med"/>
            <a:tailEnd type="triangle" w="med" len="med"/>
          </a:ln>
        </p:spPr>
        <p:txBody>
          <a:bodyPr wrap="none" lIns="92075" tIns="46038" rIns="92075" bIns="46038">
            <a:spAutoFit/>
          </a:bodyPr>
          <a:lstStyle/>
          <a:p>
            <a:endParaRPr lang="en-US"/>
          </a:p>
        </p:txBody>
      </p:sp>
      <p:sp>
        <p:nvSpPr>
          <p:cNvPr id="64539" name="Text Box 28"/>
          <p:cNvSpPr txBox="1">
            <a:spLocks noChangeArrowheads="1"/>
          </p:cNvSpPr>
          <p:nvPr/>
        </p:nvSpPr>
        <p:spPr bwMode="auto">
          <a:xfrm>
            <a:off x="781050" y="1254125"/>
            <a:ext cx="2279650" cy="228600"/>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chemeClr val="accent1"/>
              </a:buClr>
            </a:pPr>
            <a:r>
              <a:rPr lang="en-US" sz="900" i="1">
                <a:solidFill>
                  <a:schemeClr val="accent1"/>
                </a:solidFill>
              </a:rPr>
              <a:t>Continuous performance management</a:t>
            </a:r>
          </a:p>
        </p:txBody>
      </p:sp>
      <p:sp>
        <p:nvSpPr>
          <p:cNvPr id="64540" name="Text Box 29"/>
          <p:cNvSpPr txBox="1">
            <a:spLocks noChangeArrowheads="1"/>
          </p:cNvSpPr>
          <p:nvPr/>
        </p:nvSpPr>
        <p:spPr bwMode="auto">
          <a:xfrm>
            <a:off x="7747000" y="1254125"/>
            <a:ext cx="730250" cy="228600"/>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chemeClr val="accent1"/>
              </a:buClr>
            </a:pPr>
            <a:r>
              <a:rPr lang="en-US" sz="900" i="1">
                <a:solidFill>
                  <a:schemeClr val="accent1"/>
                </a:solidFill>
              </a:rPr>
              <a:t>Execution</a:t>
            </a:r>
          </a:p>
        </p:txBody>
      </p:sp>
      <p:sp>
        <p:nvSpPr>
          <p:cNvPr id="64541"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Answers  = Correlating information from different existing information sources</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1"/>
          <p:cNvSpPr>
            <a:spLocks noGrp="1"/>
          </p:cNvSpPr>
          <p:nvPr>
            <p:ph type="ftr" sz="quarter" idx="10"/>
          </p:nvPr>
        </p:nvSpPr>
        <p:spPr>
          <a:noFill/>
        </p:spPr>
        <p:txBody>
          <a:bodyPr/>
          <a:lstStyle/>
          <a:p>
            <a:r>
              <a:rPr lang="en-US" smtClean="0">
                <a:latin typeface="Arial" pitchFamily="34" charset="0"/>
                <a:cs typeface="Arial" pitchFamily="34" charset="0"/>
              </a:rPr>
              <a:t>© 2008 Oracle Copyright, Proprietary &amp; Confidential </a:t>
            </a:r>
          </a:p>
        </p:txBody>
      </p:sp>
      <p:sp>
        <p:nvSpPr>
          <p:cNvPr id="65539" name="Rectangle 2"/>
          <p:cNvSpPr>
            <a:spLocks noChangeArrowheads="1"/>
          </p:cNvSpPr>
          <p:nvPr/>
        </p:nvSpPr>
        <p:spPr bwMode="auto">
          <a:xfrm>
            <a:off x="355600" y="4171950"/>
            <a:ext cx="6099175" cy="1641475"/>
          </a:xfrm>
          <a:prstGeom prst="rect">
            <a:avLst/>
          </a:prstGeom>
          <a:solidFill>
            <a:srgbClr val="EAEAEA"/>
          </a:solidFill>
          <a:ln w="28575" algn="ctr">
            <a:solidFill>
              <a:srgbClr val="94958B"/>
            </a:solidFill>
            <a:miter lim="800000"/>
            <a:headEnd/>
            <a:tailEnd/>
          </a:ln>
        </p:spPr>
        <p:txBody>
          <a:bodyPr lIns="92075" tIns="46038" rIns="92075" bIns="46038">
            <a:spAutoFit/>
          </a:bodyPr>
          <a:lstStyle/>
          <a:p>
            <a:pPr algn="ctr">
              <a:lnSpc>
                <a:spcPct val="90000"/>
              </a:lnSpc>
              <a:spcBef>
                <a:spcPct val="50000"/>
              </a:spcBef>
              <a:buClr>
                <a:schemeClr val="accent1"/>
              </a:buClr>
            </a:pPr>
            <a:endParaRPr lang="en-US" sz="1400"/>
          </a:p>
        </p:txBody>
      </p:sp>
      <p:sp>
        <p:nvSpPr>
          <p:cNvPr id="1298435" name="Rectangle 3"/>
          <p:cNvSpPr>
            <a:spLocks noChangeArrowheads="1"/>
          </p:cNvSpPr>
          <p:nvPr/>
        </p:nvSpPr>
        <p:spPr bwMode="auto">
          <a:xfrm>
            <a:off x="2414588" y="4330700"/>
            <a:ext cx="3868737" cy="1319213"/>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sz="1400">
              <a:latin typeface="Arial" charset="0"/>
              <a:cs typeface="+mn-cs"/>
            </a:endParaRPr>
          </a:p>
        </p:txBody>
      </p:sp>
      <p:sp>
        <p:nvSpPr>
          <p:cNvPr id="1298436" name="Rectangle 4"/>
          <p:cNvSpPr>
            <a:spLocks noChangeArrowheads="1"/>
          </p:cNvSpPr>
          <p:nvPr/>
        </p:nvSpPr>
        <p:spPr bwMode="auto">
          <a:xfrm>
            <a:off x="6545263" y="1319213"/>
            <a:ext cx="2522537" cy="4506912"/>
          </a:xfrm>
          <a:prstGeom prst="rect">
            <a:avLst/>
          </a:prstGeom>
          <a:solidFill>
            <a:schemeClr val="bg1"/>
          </a:solidFill>
          <a:ln w="12700" algn="ctr">
            <a:solidFill>
              <a:srgbClr val="EAEAEA"/>
            </a:solidFill>
            <a:miter lim="800000"/>
            <a:headEnd/>
            <a:tailEnd/>
          </a:ln>
          <a:effectLst>
            <a:outerShdw dist="35921" dir="2700000" algn="ctr" rotWithShape="0">
              <a:schemeClr val="bg2"/>
            </a:outerShdw>
          </a:effectLst>
        </p:spPr>
        <p:txBody>
          <a:bodyPr anchor="ctr">
            <a:spAutoFit/>
          </a:bodyPr>
          <a:lstStyle/>
          <a:p>
            <a:pPr algn="ctr">
              <a:lnSpc>
                <a:spcPct val="90000"/>
              </a:lnSpc>
              <a:spcBef>
                <a:spcPct val="50000"/>
              </a:spcBef>
              <a:buClr>
                <a:schemeClr val="accent1"/>
              </a:buClr>
              <a:defRPr/>
            </a:pPr>
            <a:endParaRPr lang="en-US" sz="1400">
              <a:latin typeface="Arial" charset="0"/>
              <a:cs typeface="+mn-cs"/>
            </a:endParaRPr>
          </a:p>
        </p:txBody>
      </p:sp>
      <p:sp>
        <p:nvSpPr>
          <p:cNvPr id="65542" name="AutoShape 5"/>
          <p:cNvSpPr>
            <a:spLocks noChangeAspect="1" noChangeArrowheads="1" noTextEdit="1"/>
          </p:cNvSpPr>
          <p:nvPr/>
        </p:nvSpPr>
        <p:spPr bwMode="auto">
          <a:xfrm>
            <a:off x="361950" y="1349375"/>
            <a:ext cx="6118225" cy="2690813"/>
          </a:xfrm>
          <a:prstGeom prst="rect">
            <a:avLst/>
          </a:prstGeom>
          <a:solidFill>
            <a:schemeClr val="accent1"/>
          </a:solidFill>
          <a:ln w="9525" algn="ctr">
            <a:solidFill>
              <a:schemeClr val="accent1"/>
            </a:solidFill>
            <a:miter lim="800000"/>
            <a:headEnd/>
            <a:tailEnd/>
          </a:ln>
        </p:spPr>
        <p:txBody>
          <a:bodyPr/>
          <a:lstStyle/>
          <a:p>
            <a:endParaRPr lang="en-US"/>
          </a:p>
        </p:txBody>
      </p:sp>
      <p:sp>
        <p:nvSpPr>
          <p:cNvPr id="65543" name="Rectangle 6"/>
          <p:cNvSpPr>
            <a:spLocks noGrp="1" noChangeArrowheads="1"/>
          </p:cNvSpPr>
          <p:nvPr>
            <p:ph type="title" idx="4294967295"/>
          </p:nvPr>
        </p:nvSpPr>
        <p:spPr/>
        <p:txBody>
          <a:bodyPr/>
          <a:lstStyle/>
          <a:p>
            <a:pPr eaLnBrk="1" hangingPunct="1"/>
            <a:r>
              <a:rPr lang="en-US" smtClean="0"/>
              <a:t>Provide insight to key decision makers</a:t>
            </a:r>
          </a:p>
        </p:txBody>
      </p:sp>
      <p:sp>
        <p:nvSpPr>
          <p:cNvPr id="65544" name="Text Box 8"/>
          <p:cNvSpPr txBox="1">
            <a:spLocks noChangeArrowheads="1"/>
          </p:cNvSpPr>
          <p:nvPr/>
        </p:nvSpPr>
        <p:spPr bwMode="auto">
          <a:xfrm>
            <a:off x="4124325" y="1371600"/>
            <a:ext cx="2228850" cy="228600"/>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chemeClr val="accent1"/>
              </a:buClr>
            </a:pPr>
            <a:r>
              <a:rPr lang="en-US" sz="900" i="1">
                <a:solidFill>
                  <a:schemeClr val="bg1"/>
                </a:solidFill>
              </a:rPr>
              <a:t>Advanced Planning Command Center</a:t>
            </a:r>
          </a:p>
        </p:txBody>
      </p:sp>
      <p:grpSp>
        <p:nvGrpSpPr>
          <p:cNvPr id="65545" name="Group 9"/>
          <p:cNvGrpSpPr>
            <a:grpSpLocks/>
          </p:cNvGrpSpPr>
          <p:nvPr/>
        </p:nvGrpSpPr>
        <p:grpSpPr bwMode="auto">
          <a:xfrm>
            <a:off x="803275" y="1468438"/>
            <a:ext cx="5524500" cy="2428875"/>
            <a:chOff x="698" y="925"/>
            <a:chExt cx="3110" cy="1530"/>
          </a:xfrm>
        </p:grpSpPr>
        <p:pic>
          <p:nvPicPr>
            <p:cNvPr id="65579" name="Picture 10" descr="pos_consolidated_table"/>
            <p:cNvPicPr>
              <a:picLocks noChangeAspect="1" noChangeArrowheads="1"/>
            </p:cNvPicPr>
            <p:nvPr/>
          </p:nvPicPr>
          <p:blipFill>
            <a:blip r:embed="rId3" cstate="print"/>
            <a:srcRect b="8765"/>
            <a:stretch>
              <a:fillRect/>
            </a:stretch>
          </p:blipFill>
          <p:spPr bwMode="auto">
            <a:xfrm>
              <a:off x="1504" y="1333"/>
              <a:ext cx="2304" cy="1122"/>
            </a:xfrm>
            <a:prstGeom prst="rect">
              <a:avLst/>
            </a:prstGeom>
            <a:noFill/>
            <a:ln w="9525">
              <a:noFill/>
              <a:miter lim="800000"/>
              <a:headEnd/>
              <a:tailEnd/>
            </a:ln>
          </p:spPr>
        </p:pic>
        <p:sp>
          <p:nvSpPr>
            <p:cNvPr id="1298443" name="AutoShape 11"/>
            <p:cNvSpPr>
              <a:spLocks noChangeArrowheads="1"/>
            </p:cNvSpPr>
            <p:nvPr/>
          </p:nvSpPr>
          <p:spPr bwMode="auto">
            <a:xfrm rot="2644587">
              <a:off x="1968" y="1089"/>
              <a:ext cx="411" cy="330"/>
            </a:xfrm>
            <a:prstGeom prst="curvedDownArrow">
              <a:avLst>
                <a:gd name="adj1" fmla="val 24909"/>
                <a:gd name="adj2" fmla="val 49818"/>
                <a:gd name="adj3" fmla="val 33333"/>
              </a:avLst>
            </a:prstGeom>
            <a:gradFill rotWithShape="1">
              <a:gsLst>
                <a:gs pos="0">
                  <a:schemeClr val="accent2">
                    <a:gamma/>
                    <a:tint val="0"/>
                    <a:invGamma/>
                  </a:schemeClr>
                </a:gs>
                <a:gs pos="100000">
                  <a:schemeClr val="accent2"/>
                </a:gs>
              </a:gsLst>
              <a:lin ang="5400000" scaled="1"/>
            </a:gradFill>
            <a:ln w="9525">
              <a:noFill/>
              <a:miter lim="800000"/>
              <a:headEnd/>
              <a:tailEnd/>
            </a:ln>
            <a:effectLst/>
          </p:spPr>
          <p:txBody>
            <a:bodyPr wrap="none" lIns="92075" tIns="46038" rIns="92075" bIns="46038" anchor="ctr">
              <a:spAutoFit/>
            </a:bodyPr>
            <a:lstStyle/>
            <a:p>
              <a:pPr algn="ctr">
                <a:lnSpc>
                  <a:spcPct val="90000"/>
                </a:lnSpc>
                <a:spcBef>
                  <a:spcPct val="50000"/>
                </a:spcBef>
                <a:buClr>
                  <a:schemeClr val="accent1"/>
                </a:buClr>
                <a:defRPr/>
              </a:pPr>
              <a:endParaRPr lang="en-US" sz="1400">
                <a:latin typeface="Arial" charset="0"/>
                <a:cs typeface="+mn-cs"/>
              </a:endParaRPr>
            </a:p>
          </p:txBody>
        </p:sp>
        <p:pic>
          <p:nvPicPr>
            <p:cNvPr id="65581" name="Picture 12"/>
            <p:cNvPicPr>
              <a:picLocks noChangeAspect="1" noChangeArrowheads="1"/>
            </p:cNvPicPr>
            <p:nvPr/>
          </p:nvPicPr>
          <p:blipFill>
            <a:blip r:embed="rId4" cstate="print"/>
            <a:srcRect/>
            <a:stretch>
              <a:fillRect/>
            </a:stretch>
          </p:blipFill>
          <p:spPr bwMode="auto">
            <a:xfrm>
              <a:off x="698" y="925"/>
              <a:ext cx="1322" cy="837"/>
            </a:xfrm>
            <a:prstGeom prst="rect">
              <a:avLst/>
            </a:prstGeom>
            <a:noFill/>
            <a:ln w="9525">
              <a:noFill/>
              <a:miter lim="800000"/>
              <a:headEnd/>
              <a:tailEnd/>
            </a:ln>
          </p:spPr>
        </p:pic>
        <p:pic>
          <p:nvPicPr>
            <p:cNvPr id="65582" name="Picture 13" descr="pos_consolidated_table"/>
            <p:cNvPicPr>
              <a:picLocks noChangeAspect="1" noChangeArrowheads="1"/>
            </p:cNvPicPr>
            <p:nvPr/>
          </p:nvPicPr>
          <p:blipFill>
            <a:blip r:embed="rId3" cstate="print"/>
            <a:srcRect r="74522" b="63571"/>
            <a:stretch>
              <a:fillRect/>
            </a:stretch>
          </p:blipFill>
          <p:spPr bwMode="auto">
            <a:xfrm>
              <a:off x="1504" y="1333"/>
              <a:ext cx="587" cy="448"/>
            </a:xfrm>
            <a:prstGeom prst="rect">
              <a:avLst/>
            </a:prstGeom>
            <a:noFill/>
            <a:ln w="9525">
              <a:noFill/>
              <a:miter lim="800000"/>
              <a:headEnd/>
              <a:tailEnd/>
            </a:ln>
          </p:spPr>
        </p:pic>
      </p:grpSp>
      <p:pic>
        <p:nvPicPr>
          <p:cNvPr id="65546" name="Picture 14" descr="post_all"/>
          <p:cNvPicPr>
            <a:picLocks noChangeAspect="1" noChangeArrowheads="1"/>
          </p:cNvPicPr>
          <p:nvPr/>
        </p:nvPicPr>
        <p:blipFill>
          <a:blip r:embed="rId5" cstate="print"/>
          <a:srcRect/>
          <a:stretch>
            <a:fillRect/>
          </a:stretch>
        </p:blipFill>
        <p:spPr bwMode="auto">
          <a:xfrm>
            <a:off x="5189538" y="4541838"/>
            <a:ext cx="839787" cy="746125"/>
          </a:xfrm>
          <a:prstGeom prst="rect">
            <a:avLst/>
          </a:prstGeom>
          <a:noFill/>
          <a:ln w="12700">
            <a:solidFill>
              <a:srgbClr val="000000"/>
            </a:solidFill>
            <a:miter lim="800000"/>
            <a:headEnd/>
            <a:tailEnd/>
          </a:ln>
        </p:spPr>
      </p:pic>
      <p:pic>
        <p:nvPicPr>
          <p:cNvPr id="65547" name="Picture 15" descr="gantt"/>
          <p:cNvPicPr>
            <a:picLocks noChangeArrowheads="1"/>
          </p:cNvPicPr>
          <p:nvPr/>
        </p:nvPicPr>
        <p:blipFill>
          <a:blip r:embed="rId6" cstate="print"/>
          <a:srcRect/>
          <a:stretch>
            <a:fillRect/>
          </a:stretch>
        </p:blipFill>
        <p:spPr bwMode="auto">
          <a:xfrm>
            <a:off x="3740150" y="4541838"/>
            <a:ext cx="919163" cy="771525"/>
          </a:xfrm>
          <a:prstGeom prst="rect">
            <a:avLst/>
          </a:prstGeom>
          <a:noFill/>
          <a:ln w="9525">
            <a:noFill/>
            <a:miter lim="800000"/>
            <a:headEnd/>
            <a:tailEnd/>
          </a:ln>
        </p:spPr>
      </p:pic>
      <p:pic>
        <p:nvPicPr>
          <p:cNvPr id="65548" name="Picture 16"/>
          <p:cNvPicPr>
            <a:picLocks noChangeArrowheads="1"/>
          </p:cNvPicPr>
          <p:nvPr/>
        </p:nvPicPr>
        <p:blipFill>
          <a:blip r:embed="rId7" cstate="print"/>
          <a:srcRect/>
          <a:stretch>
            <a:fillRect/>
          </a:stretch>
        </p:blipFill>
        <p:spPr bwMode="auto">
          <a:xfrm>
            <a:off x="2489200" y="4532313"/>
            <a:ext cx="846138" cy="747712"/>
          </a:xfrm>
          <a:prstGeom prst="rect">
            <a:avLst/>
          </a:prstGeom>
          <a:noFill/>
          <a:ln w="9525">
            <a:solidFill>
              <a:srgbClr val="9999FF"/>
            </a:solidFill>
            <a:miter lim="800000"/>
            <a:headEnd/>
            <a:tailEnd/>
          </a:ln>
        </p:spPr>
      </p:pic>
      <p:sp>
        <p:nvSpPr>
          <p:cNvPr id="65549" name="Freeform 18"/>
          <p:cNvSpPr>
            <a:spLocks/>
          </p:cNvSpPr>
          <p:nvPr/>
        </p:nvSpPr>
        <p:spPr bwMode="auto">
          <a:xfrm>
            <a:off x="2482850" y="3735388"/>
            <a:ext cx="1414463" cy="788987"/>
          </a:xfrm>
          <a:custGeom>
            <a:avLst/>
            <a:gdLst>
              <a:gd name="T0" fmla="*/ 0 w 891"/>
              <a:gd name="T1" fmla="*/ 1252516158 h 497"/>
              <a:gd name="T2" fmla="*/ 1381046132 w 891"/>
              <a:gd name="T3" fmla="*/ 1252516158 h 497"/>
              <a:gd name="T4" fmla="*/ 2147483647 w 891"/>
              <a:gd name="T5" fmla="*/ 0 h 497"/>
              <a:gd name="T6" fmla="*/ 1640623040 w 891"/>
              <a:gd name="T7" fmla="*/ 0 h 497"/>
              <a:gd name="T8" fmla="*/ 0 w 891"/>
              <a:gd name="T9" fmla="*/ 1252516158 h 497"/>
              <a:gd name="T10" fmla="*/ 0 60000 65536"/>
              <a:gd name="T11" fmla="*/ 0 60000 65536"/>
              <a:gd name="T12" fmla="*/ 0 60000 65536"/>
              <a:gd name="T13" fmla="*/ 0 60000 65536"/>
              <a:gd name="T14" fmla="*/ 0 60000 65536"/>
              <a:gd name="T15" fmla="*/ 0 w 891"/>
              <a:gd name="T16" fmla="*/ 0 h 497"/>
              <a:gd name="T17" fmla="*/ 891 w 891"/>
              <a:gd name="T18" fmla="*/ 497 h 497"/>
            </a:gdLst>
            <a:ahLst/>
            <a:cxnLst>
              <a:cxn ang="T10">
                <a:pos x="T0" y="T1"/>
              </a:cxn>
              <a:cxn ang="T11">
                <a:pos x="T2" y="T3"/>
              </a:cxn>
              <a:cxn ang="T12">
                <a:pos x="T4" y="T5"/>
              </a:cxn>
              <a:cxn ang="T13">
                <a:pos x="T6" y="T7"/>
              </a:cxn>
              <a:cxn ang="T14">
                <a:pos x="T8" y="T9"/>
              </a:cxn>
            </a:cxnLst>
            <a:rect l="T15" t="T16" r="T17" b="T18"/>
            <a:pathLst>
              <a:path w="891" h="497">
                <a:moveTo>
                  <a:pt x="0" y="497"/>
                </a:moveTo>
                <a:lnTo>
                  <a:pt x="548" y="497"/>
                </a:lnTo>
                <a:lnTo>
                  <a:pt x="891" y="0"/>
                </a:lnTo>
                <a:lnTo>
                  <a:pt x="651" y="0"/>
                </a:lnTo>
                <a:lnTo>
                  <a:pt x="0" y="497"/>
                </a:lnTo>
                <a:close/>
              </a:path>
            </a:pathLst>
          </a:custGeom>
          <a:gradFill rotWithShape="1">
            <a:gsLst>
              <a:gs pos="0">
                <a:srgbClr val="B8B8B8">
                  <a:alpha val="53998"/>
                </a:srgbClr>
              </a:gs>
              <a:gs pos="100000">
                <a:srgbClr val="EFEFEF"/>
              </a:gs>
            </a:gsLst>
            <a:lin ang="5400000" scaled="1"/>
          </a:gradFill>
          <a:ln w="9525">
            <a:solidFill>
              <a:srgbClr val="94958B"/>
            </a:solidFill>
            <a:round/>
            <a:headEnd/>
            <a:tailEnd/>
          </a:ln>
        </p:spPr>
        <p:txBody>
          <a:bodyPr lIns="92075" tIns="46038" rIns="92075" bIns="46038">
            <a:spAutoFit/>
          </a:bodyPr>
          <a:lstStyle/>
          <a:p>
            <a:endParaRPr lang="en-US"/>
          </a:p>
        </p:txBody>
      </p:sp>
      <p:sp>
        <p:nvSpPr>
          <p:cNvPr id="65550" name="Freeform 19"/>
          <p:cNvSpPr>
            <a:spLocks/>
          </p:cNvSpPr>
          <p:nvPr/>
        </p:nvSpPr>
        <p:spPr bwMode="auto">
          <a:xfrm>
            <a:off x="4305300" y="3735388"/>
            <a:ext cx="1712913" cy="798512"/>
          </a:xfrm>
          <a:custGeom>
            <a:avLst/>
            <a:gdLst>
              <a:gd name="T0" fmla="*/ 2147483647 w 1079"/>
              <a:gd name="T1" fmla="*/ 1267637095 h 503"/>
              <a:gd name="T2" fmla="*/ 1376005488 w 1079"/>
              <a:gd name="T3" fmla="*/ 1267637095 h 503"/>
              <a:gd name="T4" fmla="*/ 0 w 1079"/>
              <a:gd name="T5" fmla="*/ 0 h 503"/>
              <a:gd name="T6" fmla="*/ 383063788 w 1079"/>
              <a:gd name="T7" fmla="*/ 0 h 503"/>
              <a:gd name="T8" fmla="*/ 2147483647 w 1079"/>
              <a:gd name="T9" fmla="*/ 1267637095 h 503"/>
              <a:gd name="T10" fmla="*/ 0 60000 65536"/>
              <a:gd name="T11" fmla="*/ 0 60000 65536"/>
              <a:gd name="T12" fmla="*/ 0 60000 65536"/>
              <a:gd name="T13" fmla="*/ 0 60000 65536"/>
              <a:gd name="T14" fmla="*/ 0 60000 65536"/>
              <a:gd name="T15" fmla="*/ 0 w 1079"/>
              <a:gd name="T16" fmla="*/ 0 h 503"/>
              <a:gd name="T17" fmla="*/ 1079 w 1079"/>
              <a:gd name="T18" fmla="*/ 503 h 503"/>
            </a:gdLst>
            <a:ahLst/>
            <a:cxnLst>
              <a:cxn ang="T10">
                <a:pos x="T0" y="T1"/>
              </a:cxn>
              <a:cxn ang="T11">
                <a:pos x="T2" y="T3"/>
              </a:cxn>
              <a:cxn ang="T12">
                <a:pos x="T4" y="T5"/>
              </a:cxn>
              <a:cxn ang="T13">
                <a:pos x="T6" y="T7"/>
              </a:cxn>
              <a:cxn ang="T14">
                <a:pos x="T8" y="T9"/>
              </a:cxn>
            </a:cxnLst>
            <a:rect l="T15" t="T16" r="T17" b="T18"/>
            <a:pathLst>
              <a:path w="1079" h="503">
                <a:moveTo>
                  <a:pt x="1079" y="503"/>
                </a:moveTo>
                <a:lnTo>
                  <a:pt x="546" y="503"/>
                </a:lnTo>
                <a:lnTo>
                  <a:pt x="0" y="0"/>
                </a:lnTo>
                <a:lnTo>
                  <a:pt x="152" y="0"/>
                </a:lnTo>
                <a:lnTo>
                  <a:pt x="1079" y="503"/>
                </a:lnTo>
                <a:close/>
              </a:path>
            </a:pathLst>
          </a:custGeom>
          <a:gradFill rotWithShape="1">
            <a:gsLst>
              <a:gs pos="0">
                <a:srgbClr val="B8B8B8">
                  <a:alpha val="53998"/>
                </a:srgbClr>
              </a:gs>
              <a:gs pos="100000">
                <a:srgbClr val="EFEFEF"/>
              </a:gs>
            </a:gsLst>
            <a:lin ang="5400000" scaled="1"/>
          </a:gradFill>
          <a:ln w="9525">
            <a:solidFill>
              <a:srgbClr val="94958B"/>
            </a:solidFill>
            <a:round/>
            <a:headEnd/>
            <a:tailEnd/>
          </a:ln>
        </p:spPr>
        <p:txBody>
          <a:bodyPr wrap="none" lIns="92075" tIns="46038" rIns="92075" bIns="46038">
            <a:spAutoFit/>
          </a:bodyPr>
          <a:lstStyle/>
          <a:p>
            <a:endParaRPr lang="en-US"/>
          </a:p>
        </p:txBody>
      </p:sp>
      <p:sp>
        <p:nvSpPr>
          <p:cNvPr id="65551" name="Freeform 20"/>
          <p:cNvSpPr>
            <a:spLocks/>
          </p:cNvSpPr>
          <p:nvPr/>
        </p:nvSpPr>
        <p:spPr bwMode="auto">
          <a:xfrm>
            <a:off x="3748088" y="3735388"/>
            <a:ext cx="904875" cy="798512"/>
          </a:xfrm>
          <a:custGeom>
            <a:avLst/>
            <a:gdLst>
              <a:gd name="T0" fmla="*/ 0 w 570"/>
              <a:gd name="T1" fmla="*/ 1267637095 h 503"/>
              <a:gd name="T2" fmla="*/ 1436488844 w 570"/>
              <a:gd name="T3" fmla="*/ 1267637095 h 503"/>
              <a:gd name="T4" fmla="*/ 778727352 w 570"/>
              <a:gd name="T5" fmla="*/ 0 h 503"/>
              <a:gd name="T6" fmla="*/ 282257478 w 570"/>
              <a:gd name="T7" fmla="*/ 0 h 503"/>
              <a:gd name="T8" fmla="*/ 0 w 570"/>
              <a:gd name="T9" fmla="*/ 1267637095 h 503"/>
              <a:gd name="T10" fmla="*/ 0 60000 65536"/>
              <a:gd name="T11" fmla="*/ 0 60000 65536"/>
              <a:gd name="T12" fmla="*/ 0 60000 65536"/>
              <a:gd name="T13" fmla="*/ 0 60000 65536"/>
              <a:gd name="T14" fmla="*/ 0 60000 65536"/>
              <a:gd name="T15" fmla="*/ 0 w 570"/>
              <a:gd name="T16" fmla="*/ 0 h 503"/>
              <a:gd name="T17" fmla="*/ 570 w 570"/>
              <a:gd name="T18" fmla="*/ 503 h 503"/>
            </a:gdLst>
            <a:ahLst/>
            <a:cxnLst>
              <a:cxn ang="T10">
                <a:pos x="T0" y="T1"/>
              </a:cxn>
              <a:cxn ang="T11">
                <a:pos x="T2" y="T3"/>
              </a:cxn>
              <a:cxn ang="T12">
                <a:pos x="T4" y="T5"/>
              </a:cxn>
              <a:cxn ang="T13">
                <a:pos x="T6" y="T7"/>
              </a:cxn>
              <a:cxn ang="T14">
                <a:pos x="T8" y="T9"/>
              </a:cxn>
            </a:cxnLst>
            <a:rect l="T15" t="T16" r="T17" b="T18"/>
            <a:pathLst>
              <a:path w="570" h="503">
                <a:moveTo>
                  <a:pt x="0" y="503"/>
                </a:moveTo>
                <a:lnTo>
                  <a:pt x="570" y="503"/>
                </a:lnTo>
                <a:lnTo>
                  <a:pt x="309" y="0"/>
                </a:lnTo>
                <a:lnTo>
                  <a:pt x="112" y="0"/>
                </a:lnTo>
                <a:lnTo>
                  <a:pt x="0" y="503"/>
                </a:lnTo>
                <a:close/>
              </a:path>
            </a:pathLst>
          </a:custGeom>
          <a:gradFill rotWithShape="1">
            <a:gsLst>
              <a:gs pos="0">
                <a:srgbClr val="B8B8B8">
                  <a:alpha val="53998"/>
                </a:srgbClr>
              </a:gs>
              <a:gs pos="100000">
                <a:srgbClr val="EFEFEF"/>
              </a:gs>
            </a:gsLst>
            <a:lin ang="5400000" scaled="1"/>
          </a:gradFill>
          <a:ln w="9525">
            <a:solidFill>
              <a:srgbClr val="94958B"/>
            </a:solidFill>
            <a:round/>
            <a:headEnd/>
            <a:tailEnd/>
          </a:ln>
        </p:spPr>
        <p:txBody>
          <a:bodyPr lIns="92075" tIns="46038" rIns="92075" bIns="46038">
            <a:spAutoFit/>
          </a:bodyPr>
          <a:lstStyle/>
          <a:p>
            <a:endParaRPr lang="en-US"/>
          </a:p>
        </p:txBody>
      </p:sp>
      <p:sp>
        <p:nvSpPr>
          <p:cNvPr id="65552" name="Rectangle 21"/>
          <p:cNvSpPr>
            <a:spLocks noGrp="1" noChangeArrowheads="1"/>
          </p:cNvSpPr>
          <p:nvPr>
            <p:ph type="body" idx="4294967295"/>
          </p:nvPr>
        </p:nvSpPr>
        <p:spPr>
          <a:xfrm>
            <a:off x="6638925" y="1425575"/>
            <a:ext cx="2370138" cy="4124325"/>
          </a:xfrm>
        </p:spPr>
        <p:txBody>
          <a:bodyPr/>
          <a:lstStyle/>
          <a:p>
            <a:pPr eaLnBrk="1" hangingPunct="1"/>
            <a:r>
              <a:rPr lang="en-US" sz="1400" smtClean="0"/>
              <a:t>Compare alternative business scenarios </a:t>
            </a:r>
            <a:endParaRPr lang="en-US" sz="800" smtClean="0"/>
          </a:p>
          <a:p>
            <a:pPr lvl="1" eaLnBrk="1" hangingPunct="1"/>
            <a:r>
              <a:rPr lang="en-US" sz="1200" smtClean="0"/>
              <a:t>Planners execute scenarios</a:t>
            </a:r>
          </a:p>
          <a:p>
            <a:pPr lvl="1" eaLnBrk="1" hangingPunct="1"/>
            <a:r>
              <a:rPr lang="en-US" sz="1200" smtClean="0"/>
              <a:t>Automatically translate detailed planning information to corporate metrics </a:t>
            </a:r>
            <a:endParaRPr lang="en-US" sz="600" smtClean="0"/>
          </a:p>
          <a:p>
            <a:pPr lvl="1" eaLnBrk="1" hangingPunct="1"/>
            <a:r>
              <a:rPr lang="en-US" sz="1200" smtClean="0"/>
              <a:t>Track assumptions and attach supporting documents</a:t>
            </a:r>
          </a:p>
          <a:p>
            <a:pPr eaLnBrk="1" hangingPunct="1"/>
            <a:r>
              <a:rPr lang="en-US" sz="1400" smtClean="0"/>
              <a:t>Approve and drive into execution</a:t>
            </a:r>
          </a:p>
          <a:p>
            <a:pPr lvl="1" eaLnBrk="1" hangingPunct="1"/>
            <a:r>
              <a:rPr lang="en-US" sz="1200" smtClean="0"/>
              <a:t>Choose your baseline plan</a:t>
            </a:r>
          </a:p>
          <a:p>
            <a:pPr lvl="1" eaLnBrk="1" hangingPunct="1"/>
            <a:r>
              <a:rPr lang="en-US" sz="1200" smtClean="0"/>
              <a:t>Drive tactical and execution decisions</a:t>
            </a:r>
          </a:p>
          <a:p>
            <a:pPr eaLnBrk="1" hangingPunct="1"/>
            <a:r>
              <a:rPr lang="en-US" sz="1400" smtClean="0"/>
              <a:t>Monitor</a:t>
            </a:r>
          </a:p>
          <a:p>
            <a:pPr lvl="1" eaLnBrk="1" hangingPunct="1"/>
            <a:r>
              <a:rPr lang="en-US" sz="1200" smtClean="0"/>
              <a:t>Continuously monitor performance and get real-time visibility to deviations</a:t>
            </a:r>
            <a:endParaRPr lang="en-US" sz="1200" b="1" smtClean="0"/>
          </a:p>
        </p:txBody>
      </p:sp>
      <p:sp>
        <p:nvSpPr>
          <p:cNvPr id="65553" name="Text Box 31"/>
          <p:cNvSpPr txBox="1">
            <a:spLocks noChangeArrowheads="1"/>
          </p:cNvSpPr>
          <p:nvPr/>
        </p:nvSpPr>
        <p:spPr bwMode="auto">
          <a:xfrm rot="-5400000">
            <a:off x="2817019" y="3967957"/>
            <a:ext cx="336550" cy="957262"/>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000" i="1">
                <a:solidFill>
                  <a:srgbClr val="006699"/>
                </a:solidFill>
                <a:latin typeface="Arial Narrow" pitchFamily="34" charset="0"/>
              </a:rPr>
              <a:t>Demantra DM</a:t>
            </a:r>
          </a:p>
        </p:txBody>
      </p:sp>
      <p:sp>
        <p:nvSpPr>
          <p:cNvPr id="65554" name="Text Box 31"/>
          <p:cNvSpPr txBox="1">
            <a:spLocks noChangeArrowheads="1"/>
          </p:cNvSpPr>
          <p:nvPr/>
        </p:nvSpPr>
        <p:spPr bwMode="auto">
          <a:xfrm rot="-5400000">
            <a:off x="4017169" y="3967957"/>
            <a:ext cx="336550" cy="957262"/>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000" i="1">
                <a:solidFill>
                  <a:srgbClr val="006699"/>
                </a:solidFill>
                <a:latin typeface="Arial Narrow" pitchFamily="34" charset="0"/>
              </a:rPr>
              <a:t>ASCP / SNO</a:t>
            </a:r>
          </a:p>
        </p:txBody>
      </p:sp>
      <p:sp>
        <p:nvSpPr>
          <p:cNvPr id="65555" name="Text Box 31"/>
          <p:cNvSpPr txBox="1">
            <a:spLocks noChangeArrowheads="1"/>
          </p:cNvSpPr>
          <p:nvPr/>
        </p:nvSpPr>
        <p:spPr bwMode="auto">
          <a:xfrm rot="-5400000">
            <a:off x="5391944" y="3967957"/>
            <a:ext cx="336550" cy="957262"/>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000" i="1">
                <a:solidFill>
                  <a:srgbClr val="006699"/>
                </a:solidFill>
                <a:latin typeface="Arial Narrow" pitchFamily="34" charset="0"/>
              </a:rPr>
              <a:t>IO</a:t>
            </a:r>
          </a:p>
        </p:txBody>
      </p:sp>
      <p:sp>
        <p:nvSpPr>
          <p:cNvPr id="1298457" name="AutoShape 25"/>
          <p:cNvSpPr>
            <a:spLocks noChangeArrowheads="1"/>
          </p:cNvSpPr>
          <p:nvPr/>
        </p:nvSpPr>
        <p:spPr bwMode="auto">
          <a:xfrm rot="2713524">
            <a:off x="708026" y="3373437"/>
            <a:ext cx="1084262" cy="779463"/>
          </a:xfrm>
          <a:prstGeom prst="curvedDownArrow">
            <a:avLst>
              <a:gd name="adj1" fmla="val 18541"/>
              <a:gd name="adj2" fmla="val 42472"/>
              <a:gd name="adj3" fmla="val 47523"/>
            </a:avLst>
          </a:prstGeom>
          <a:gradFill rotWithShape="1">
            <a:gsLst>
              <a:gs pos="0">
                <a:schemeClr val="folHlink"/>
              </a:gs>
              <a:gs pos="100000">
                <a:schemeClr val="folHlink">
                  <a:gamma/>
                  <a:tint val="19216"/>
                  <a:invGamma/>
                </a:schemeClr>
              </a:gs>
            </a:gsLst>
            <a:lin ang="5400000" scaled="1"/>
          </a:gradFill>
          <a:ln w="9525">
            <a:noFill/>
            <a:miter lim="800000"/>
            <a:headEnd/>
            <a:tailEnd/>
          </a:ln>
          <a:effectLst/>
        </p:spPr>
        <p:txBody>
          <a:bodyPr lIns="92075" tIns="46038" rIns="92075" bIns="46038" anchor="ctr">
            <a:spAutoFit/>
          </a:bodyPr>
          <a:lstStyle/>
          <a:p>
            <a:pPr algn="ctr">
              <a:lnSpc>
                <a:spcPct val="90000"/>
              </a:lnSpc>
              <a:spcBef>
                <a:spcPct val="50000"/>
              </a:spcBef>
              <a:buClr>
                <a:schemeClr val="accent1"/>
              </a:buClr>
              <a:defRPr/>
            </a:pPr>
            <a:endParaRPr lang="en-US" sz="1400">
              <a:latin typeface="Arial" charset="0"/>
              <a:cs typeface="+mn-cs"/>
            </a:endParaRPr>
          </a:p>
        </p:txBody>
      </p:sp>
      <p:pic>
        <p:nvPicPr>
          <p:cNvPr id="65557" name="Picture 26"/>
          <p:cNvPicPr>
            <a:picLocks noChangeArrowheads="1"/>
          </p:cNvPicPr>
          <p:nvPr/>
        </p:nvPicPr>
        <p:blipFill>
          <a:blip r:embed="rId8" cstate="print"/>
          <a:srcRect l="23218" t="15894" r="6796" b="19867"/>
          <a:stretch>
            <a:fillRect/>
          </a:stretch>
        </p:blipFill>
        <p:spPr bwMode="auto">
          <a:xfrm>
            <a:off x="168275" y="2976563"/>
            <a:ext cx="841375" cy="779462"/>
          </a:xfrm>
          <a:prstGeom prst="rect">
            <a:avLst/>
          </a:prstGeom>
          <a:noFill/>
          <a:ln w="57150">
            <a:solidFill>
              <a:schemeClr val="accent1"/>
            </a:solidFill>
            <a:miter lim="800000"/>
            <a:headEnd/>
            <a:tailEnd/>
          </a:ln>
        </p:spPr>
      </p:pic>
      <p:sp>
        <p:nvSpPr>
          <p:cNvPr id="1298459" name="Rectangle 27"/>
          <p:cNvSpPr>
            <a:spLocks noChangeArrowheads="1"/>
          </p:cNvSpPr>
          <p:nvPr/>
        </p:nvSpPr>
        <p:spPr bwMode="auto">
          <a:xfrm>
            <a:off x="519113" y="4330700"/>
            <a:ext cx="1809750" cy="1319213"/>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sz="1400">
              <a:latin typeface="Arial" charset="0"/>
              <a:cs typeface="+mn-cs"/>
            </a:endParaRPr>
          </a:p>
        </p:txBody>
      </p:sp>
      <p:pic>
        <p:nvPicPr>
          <p:cNvPr id="65559" name="Picture 28" descr="img_small_eventmgt"/>
          <p:cNvPicPr>
            <a:picLocks noChangeAspect="1" noChangeArrowheads="1"/>
          </p:cNvPicPr>
          <p:nvPr/>
        </p:nvPicPr>
        <p:blipFill>
          <a:blip r:embed="rId9" cstate="print">
            <a:lum bright="40000" contrast="-46000"/>
            <a:grayscl/>
          </a:blip>
          <a:srcRect/>
          <a:stretch>
            <a:fillRect/>
          </a:stretch>
        </p:blipFill>
        <p:spPr bwMode="auto">
          <a:xfrm>
            <a:off x="1552575" y="4460875"/>
            <a:ext cx="511175" cy="463550"/>
          </a:xfrm>
          <a:prstGeom prst="rect">
            <a:avLst/>
          </a:prstGeom>
          <a:noFill/>
          <a:ln w="9525">
            <a:noFill/>
            <a:miter lim="800000"/>
            <a:headEnd/>
            <a:tailEnd/>
          </a:ln>
        </p:spPr>
      </p:pic>
      <p:pic>
        <p:nvPicPr>
          <p:cNvPr id="65560" name="Picture 29" descr="checklist"/>
          <p:cNvPicPr preferRelativeResize="0">
            <a:picLocks noChangeAspect="1" noChangeArrowheads="1"/>
          </p:cNvPicPr>
          <p:nvPr/>
        </p:nvPicPr>
        <p:blipFill>
          <a:blip r:embed="rId10" cstate="print"/>
          <a:srcRect/>
          <a:stretch>
            <a:fillRect/>
          </a:stretch>
        </p:blipFill>
        <p:spPr bwMode="auto">
          <a:xfrm>
            <a:off x="1811338" y="4540250"/>
            <a:ext cx="354012" cy="523875"/>
          </a:xfrm>
          <a:prstGeom prst="rect">
            <a:avLst/>
          </a:prstGeom>
          <a:noFill/>
          <a:ln w="9525">
            <a:noFill/>
            <a:miter lim="800000"/>
            <a:headEnd/>
            <a:tailEnd/>
          </a:ln>
        </p:spPr>
      </p:pic>
      <p:grpSp>
        <p:nvGrpSpPr>
          <p:cNvPr id="65561" name="Group 30"/>
          <p:cNvGrpSpPr>
            <a:grpSpLocks/>
          </p:cNvGrpSpPr>
          <p:nvPr/>
        </p:nvGrpSpPr>
        <p:grpSpPr bwMode="auto">
          <a:xfrm>
            <a:off x="595313" y="4578350"/>
            <a:ext cx="527050" cy="598488"/>
            <a:chOff x="1656" y="2166"/>
            <a:chExt cx="332" cy="377"/>
          </a:xfrm>
        </p:grpSpPr>
        <p:pic>
          <p:nvPicPr>
            <p:cNvPr id="65576" name="Picture 31" descr="folder003"/>
            <p:cNvPicPr>
              <a:picLocks noChangeAspect="1" noChangeArrowheads="1"/>
            </p:cNvPicPr>
            <p:nvPr/>
          </p:nvPicPr>
          <p:blipFill>
            <a:blip r:embed="rId11" cstate="print"/>
            <a:srcRect/>
            <a:stretch>
              <a:fillRect/>
            </a:stretch>
          </p:blipFill>
          <p:spPr bwMode="auto">
            <a:xfrm>
              <a:off x="1656" y="2166"/>
              <a:ext cx="238" cy="283"/>
            </a:xfrm>
            <a:prstGeom prst="rect">
              <a:avLst/>
            </a:prstGeom>
            <a:noFill/>
            <a:ln w="9525">
              <a:noFill/>
              <a:miter lim="800000"/>
              <a:headEnd/>
              <a:tailEnd/>
            </a:ln>
          </p:spPr>
        </p:pic>
        <p:pic>
          <p:nvPicPr>
            <p:cNvPr id="65577" name="Picture 32" descr="folder003"/>
            <p:cNvPicPr>
              <a:picLocks noChangeAspect="1" noChangeArrowheads="1"/>
            </p:cNvPicPr>
            <p:nvPr/>
          </p:nvPicPr>
          <p:blipFill>
            <a:blip r:embed="rId11" cstate="print"/>
            <a:srcRect/>
            <a:stretch>
              <a:fillRect/>
            </a:stretch>
          </p:blipFill>
          <p:spPr bwMode="auto">
            <a:xfrm>
              <a:off x="1703" y="2213"/>
              <a:ext cx="238" cy="283"/>
            </a:xfrm>
            <a:prstGeom prst="rect">
              <a:avLst/>
            </a:prstGeom>
            <a:noFill/>
            <a:ln w="9525">
              <a:noFill/>
              <a:miter lim="800000"/>
              <a:headEnd/>
              <a:tailEnd/>
            </a:ln>
          </p:spPr>
        </p:pic>
        <p:pic>
          <p:nvPicPr>
            <p:cNvPr id="65578" name="Picture 33" descr="folder003"/>
            <p:cNvPicPr>
              <a:picLocks noChangeAspect="1" noChangeArrowheads="1"/>
            </p:cNvPicPr>
            <p:nvPr/>
          </p:nvPicPr>
          <p:blipFill>
            <a:blip r:embed="rId11" cstate="print"/>
            <a:srcRect/>
            <a:stretch>
              <a:fillRect/>
            </a:stretch>
          </p:blipFill>
          <p:spPr bwMode="auto">
            <a:xfrm>
              <a:off x="1750" y="2260"/>
              <a:ext cx="238" cy="283"/>
            </a:xfrm>
            <a:prstGeom prst="rect">
              <a:avLst/>
            </a:prstGeom>
            <a:noFill/>
            <a:ln w="9525">
              <a:noFill/>
              <a:miter lim="800000"/>
              <a:headEnd/>
              <a:tailEnd/>
            </a:ln>
          </p:spPr>
        </p:pic>
      </p:grpSp>
      <p:pic>
        <p:nvPicPr>
          <p:cNvPr id="65562" name="Picture 34"/>
          <p:cNvPicPr>
            <a:picLocks noChangeAspect="1" noChangeArrowheads="1"/>
          </p:cNvPicPr>
          <p:nvPr/>
        </p:nvPicPr>
        <p:blipFill>
          <a:blip r:embed="rId12" cstate="print">
            <a:clrChange>
              <a:clrFrom>
                <a:srgbClr val="000000"/>
              </a:clrFrom>
              <a:clrTo>
                <a:srgbClr val="000000">
                  <a:alpha val="0"/>
                </a:srgbClr>
              </a:clrTo>
            </a:clrChange>
            <a:lum bright="30000"/>
          </a:blip>
          <a:srcRect/>
          <a:stretch>
            <a:fillRect/>
          </a:stretch>
        </p:blipFill>
        <p:spPr bwMode="auto">
          <a:xfrm>
            <a:off x="800100" y="4378325"/>
            <a:ext cx="527050" cy="557213"/>
          </a:xfrm>
          <a:prstGeom prst="rect">
            <a:avLst/>
          </a:prstGeom>
          <a:noFill/>
          <a:ln w="9525">
            <a:noFill/>
            <a:miter lim="800000"/>
            <a:headEnd type="none" w="sm" len="sm"/>
            <a:tailEnd type="none" w="sm" len="sm"/>
          </a:ln>
        </p:spPr>
      </p:pic>
      <p:sp>
        <p:nvSpPr>
          <p:cNvPr id="65563" name="Text Box 31"/>
          <p:cNvSpPr txBox="1">
            <a:spLocks noChangeArrowheads="1"/>
          </p:cNvSpPr>
          <p:nvPr/>
        </p:nvSpPr>
        <p:spPr bwMode="auto">
          <a:xfrm rot="-5400000">
            <a:off x="646907" y="4866481"/>
            <a:ext cx="457200" cy="957263"/>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900">
                <a:solidFill>
                  <a:srgbClr val="006699"/>
                </a:solidFill>
              </a:rPr>
              <a:t>Business scenarios</a:t>
            </a:r>
          </a:p>
        </p:txBody>
      </p:sp>
      <p:sp>
        <p:nvSpPr>
          <p:cNvPr id="65564" name="Text Box 31"/>
          <p:cNvSpPr txBox="1">
            <a:spLocks noChangeArrowheads="1"/>
          </p:cNvSpPr>
          <p:nvPr/>
        </p:nvSpPr>
        <p:spPr bwMode="auto">
          <a:xfrm rot="-5400000">
            <a:off x="1685132" y="4866481"/>
            <a:ext cx="457200" cy="957263"/>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900">
                <a:solidFill>
                  <a:srgbClr val="006699"/>
                </a:solidFill>
              </a:rPr>
              <a:t>Assigned</a:t>
            </a:r>
          </a:p>
          <a:p>
            <a:pPr algn="ctr" eaLnBrk="0" hangingPunct="0">
              <a:lnSpc>
                <a:spcPct val="90000"/>
              </a:lnSpc>
              <a:spcBef>
                <a:spcPct val="50000"/>
              </a:spcBef>
              <a:buClr>
                <a:schemeClr val="accent1"/>
              </a:buClr>
            </a:pPr>
            <a:r>
              <a:rPr lang="en-US" sz="900">
                <a:solidFill>
                  <a:srgbClr val="006699"/>
                </a:solidFill>
              </a:rPr>
              <a:t>activities</a:t>
            </a:r>
          </a:p>
        </p:txBody>
      </p:sp>
      <p:pic>
        <p:nvPicPr>
          <p:cNvPr id="65565" name="Picture 37" descr="Image12"/>
          <p:cNvPicPr>
            <a:picLocks noChangeAspect="1" noChangeArrowheads="1"/>
          </p:cNvPicPr>
          <p:nvPr/>
        </p:nvPicPr>
        <p:blipFill>
          <a:blip r:embed="rId13" cstate="print"/>
          <a:srcRect l="7532" t="21762" r="47278" b="9242"/>
          <a:stretch>
            <a:fillRect/>
          </a:stretch>
        </p:blipFill>
        <p:spPr bwMode="auto">
          <a:xfrm>
            <a:off x="4518025" y="4806950"/>
            <a:ext cx="393700" cy="344488"/>
          </a:xfrm>
          <a:prstGeom prst="rect">
            <a:avLst/>
          </a:prstGeom>
          <a:noFill/>
          <a:ln w="28575">
            <a:solidFill>
              <a:srgbClr val="000000"/>
            </a:solidFill>
            <a:miter lim="800000"/>
            <a:headEnd/>
            <a:tailEnd/>
          </a:ln>
        </p:spPr>
      </p:pic>
      <p:pic>
        <p:nvPicPr>
          <p:cNvPr id="65566" name="Picture 38" descr="j0316766"/>
          <p:cNvPicPr>
            <a:picLocks noChangeArrowheads="1"/>
          </p:cNvPicPr>
          <p:nvPr/>
        </p:nvPicPr>
        <p:blipFill>
          <a:blip r:embed="rId14" cstate="print"/>
          <a:srcRect l="17250" r="16000"/>
          <a:stretch>
            <a:fillRect/>
          </a:stretch>
        </p:blipFill>
        <p:spPr bwMode="auto">
          <a:xfrm>
            <a:off x="3105150" y="4779963"/>
            <a:ext cx="438150" cy="400050"/>
          </a:xfrm>
          <a:prstGeom prst="rect">
            <a:avLst/>
          </a:prstGeom>
          <a:noFill/>
          <a:ln w="9525">
            <a:noFill/>
            <a:miter lim="800000"/>
            <a:headEnd/>
            <a:tailEnd/>
          </a:ln>
        </p:spPr>
      </p:pic>
      <p:pic>
        <p:nvPicPr>
          <p:cNvPr id="65567" name="Picture 39" descr="Image12"/>
          <p:cNvPicPr>
            <a:picLocks noChangeAspect="1" noChangeArrowheads="1"/>
          </p:cNvPicPr>
          <p:nvPr/>
        </p:nvPicPr>
        <p:blipFill>
          <a:blip r:embed="rId13" cstate="print"/>
          <a:srcRect l="7532" t="21762" r="47278" b="9242"/>
          <a:stretch>
            <a:fillRect/>
          </a:stretch>
        </p:blipFill>
        <p:spPr bwMode="auto">
          <a:xfrm>
            <a:off x="5788025" y="4806950"/>
            <a:ext cx="393700" cy="344488"/>
          </a:xfrm>
          <a:prstGeom prst="rect">
            <a:avLst/>
          </a:prstGeom>
          <a:noFill/>
          <a:ln w="28575">
            <a:solidFill>
              <a:srgbClr val="000000"/>
            </a:solidFill>
            <a:miter lim="800000"/>
            <a:headEnd/>
            <a:tailEnd/>
          </a:ln>
        </p:spPr>
      </p:pic>
      <p:sp>
        <p:nvSpPr>
          <p:cNvPr id="65568" name="Line 40"/>
          <p:cNvSpPr>
            <a:spLocks noChangeShapeType="1"/>
          </p:cNvSpPr>
          <p:nvPr/>
        </p:nvSpPr>
        <p:spPr bwMode="auto">
          <a:xfrm>
            <a:off x="2176463" y="4773613"/>
            <a:ext cx="249237" cy="0"/>
          </a:xfrm>
          <a:prstGeom prst="line">
            <a:avLst/>
          </a:prstGeom>
          <a:noFill/>
          <a:ln w="9525">
            <a:solidFill>
              <a:srgbClr val="94958B"/>
            </a:solidFill>
            <a:round/>
            <a:headEnd/>
            <a:tailEnd type="triangle" w="med" len="med"/>
          </a:ln>
        </p:spPr>
        <p:txBody>
          <a:bodyPr wrap="none" lIns="92075" tIns="46038" rIns="92075" bIns="46038">
            <a:spAutoFit/>
          </a:bodyPr>
          <a:lstStyle/>
          <a:p>
            <a:endParaRPr lang="en-US"/>
          </a:p>
        </p:txBody>
      </p:sp>
      <p:sp>
        <p:nvSpPr>
          <p:cNvPr id="65569" name="Line 41"/>
          <p:cNvSpPr>
            <a:spLocks noChangeShapeType="1"/>
          </p:cNvSpPr>
          <p:nvPr/>
        </p:nvSpPr>
        <p:spPr bwMode="auto">
          <a:xfrm>
            <a:off x="1203325" y="4773613"/>
            <a:ext cx="355600" cy="0"/>
          </a:xfrm>
          <a:prstGeom prst="line">
            <a:avLst/>
          </a:prstGeom>
          <a:noFill/>
          <a:ln w="9525">
            <a:solidFill>
              <a:srgbClr val="94958B"/>
            </a:solidFill>
            <a:round/>
            <a:headEnd/>
            <a:tailEnd type="triangle" w="med" len="med"/>
          </a:ln>
        </p:spPr>
        <p:txBody>
          <a:bodyPr lIns="92075" tIns="46038" rIns="92075" bIns="46038">
            <a:spAutoFit/>
          </a:bodyPr>
          <a:lstStyle/>
          <a:p>
            <a:endParaRPr lang="en-US"/>
          </a:p>
        </p:txBody>
      </p:sp>
      <p:sp>
        <p:nvSpPr>
          <p:cNvPr id="65570" name="Text Box 31"/>
          <p:cNvSpPr txBox="1">
            <a:spLocks noChangeArrowheads="1"/>
          </p:cNvSpPr>
          <p:nvPr/>
        </p:nvSpPr>
        <p:spPr bwMode="auto">
          <a:xfrm rot="-5400000">
            <a:off x="4256881" y="4093369"/>
            <a:ext cx="320675" cy="2928938"/>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900">
                <a:solidFill>
                  <a:srgbClr val="006699"/>
                </a:solidFill>
              </a:rPr>
              <a:t>Planners execute assigned activities</a:t>
            </a:r>
          </a:p>
        </p:txBody>
      </p:sp>
      <p:pic>
        <p:nvPicPr>
          <p:cNvPr id="65571" name="Picture 43" descr="checklist"/>
          <p:cNvPicPr preferRelativeResize="0">
            <a:picLocks noChangeAspect="1" noChangeArrowheads="1"/>
          </p:cNvPicPr>
          <p:nvPr/>
        </p:nvPicPr>
        <p:blipFill>
          <a:blip r:embed="rId10" cstate="print"/>
          <a:srcRect/>
          <a:stretch>
            <a:fillRect/>
          </a:stretch>
        </p:blipFill>
        <p:spPr bwMode="auto">
          <a:xfrm>
            <a:off x="2897188" y="5037138"/>
            <a:ext cx="258762" cy="382587"/>
          </a:xfrm>
          <a:prstGeom prst="rect">
            <a:avLst/>
          </a:prstGeom>
          <a:noFill/>
          <a:ln w="9525">
            <a:noFill/>
            <a:miter lim="800000"/>
            <a:headEnd/>
            <a:tailEnd/>
          </a:ln>
        </p:spPr>
      </p:pic>
      <p:pic>
        <p:nvPicPr>
          <p:cNvPr id="65572" name="Picture 44" descr="checklist"/>
          <p:cNvPicPr preferRelativeResize="0">
            <a:picLocks noChangeAspect="1" noChangeArrowheads="1"/>
          </p:cNvPicPr>
          <p:nvPr/>
        </p:nvPicPr>
        <p:blipFill>
          <a:blip r:embed="rId10" cstate="print"/>
          <a:srcRect/>
          <a:stretch>
            <a:fillRect/>
          </a:stretch>
        </p:blipFill>
        <p:spPr bwMode="auto">
          <a:xfrm>
            <a:off x="4319588" y="5037138"/>
            <a:ext cx="258762" cy="382587"/>
          </a:xfrm>
          <a:prstGeom prst="rect">
            <a:avLst/>
          </a:prstGeom>
          <a:noFill/>
          <a:ln w="9525">
            <a:noFill/>
            <a:miter lim="800000"/>
            <a:headEnd/>
            <a:tailEnd/>
          </a:ln>
        </p:spPr>
      </p:pic>
      <p:pic>
        <p:nvPicPr>
          <p:cNvPr id="65573" name="Picture 45" descr="checklist"/>
          <p:cNvPicPr preferRelativeResize="0">
            <a:picLocks noChangeAspect="1" noChangeArrowheads="1"/>
          </p:cNvPicPr>
          <p:nvPr/>
        </p:nvPicPr>
        <p:blipFill>
          <a:blip r:embed="rId10" cstate="print"/>
          <a:srcRect/>
          <a:stretch>
            <a:fillRect/>
          </a:stretch>
        </p:blipFill>
        <p:spPr bwMode="auto">
          <a:xfrm>
            <a:off x="5589588" y="5037138"/>
            <a:ext cx="258762" cy="382587"/>
          </a:xfrm>
          <a:prstGeom prst="rect">
            <a:avLst/>
          </a:prstGeom>
          <a:noFill/>
          <a:ln w="9525">
            <a:noFill/>
            <a:miter lim="800000"/>
            <a:headEnd/>
            <a:tailEnd/>
          </a:ln>
        </p:spPr>
      </p:pic>
      <p:sp>
        <p:nvSpPr>
          <p:cNvPr id="65574" name="Text Box 46"/>
          <p:cNvSpPr txBox="1">
            <a:spLocks noChangeArrowheads="1"/>
          </p:cNvSpPr>
          <p:nvPr/>
        </p:nvSpPr>
        <p:spPr bwMode="auto">
          <a:xfrm>
            <a:off x="1182688" y="2968625"/>
            <a:ext cx="941387" cy="501650"/>
          </a:xfrm>
          <a:prstGeom prst="rect">
            <a:avLst/>
          </a:prstGeom>
          <a:solidFill>
            <a:schemeClr val="accent1">
              <a:alpha val="27058"/>
            </a:schemeClr>
          </a:solidFill>
          <a:ln w="9525" algn="ctr">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r>
              <a:rPr lang="en-US" sz="900">
                <a:solidFill>
                  <a:srgbClr val="FFFFCC"/>
                </a:solidFill>
              </a:rPr>
              <a:t>Suggested </a:t>
            </a:r>
          </a:p>
          <a:p>
            <a:pPr marL="119063" indent="-119063" algn="ctr">
              <a:lnSpc>
                <a:spcPct val="90000"/>
              </a:lnSpc>
              <a:spcBef>
                <a:spcPct val="50000"/>
              </a:spcBef>
              <a:buClr>
                <a:schemeClr val="accent1"/>
              </a:buClr>
            </a:pPr>
            <a:r>
              <a:rPr lang="en-US" sz="900">
                <a:solidFill>
                  <a:srgbClr val="FFFFCC"/>
                </a:solidFill>
              </a:rPr>
              <a:t>alternatives </a:t>
            </a:r>
          </a:p>
          <a:p>
            <a:pPr marL="119063" indent="-119063" algn="ctr">
              <a:lnSpc>
                <a:spcPct val="90000"/>
              </a:lnSpc>
              <a:spcBef>
                <a:spcPct val="50000"/>
              </a:spcBef>
              <a:buClr>
                <a:schemeClr val="accent1"/>
              </a:buClr>
            </a:pPr>
            <a:r>
              <a:rPr lang="en-US" sz="900">
                <a:solidFill>
                  <a:srgbClr val="FFFFCC"/>
                </a:solidFill>
              </a:rPr>
              <a:t>for evaluation</a:t>
            </a:r>
          </a:p>
        </p:txBody>
      </p:sp>
      <p:sp>
        <p:nvSpPr>
          <p:cNvPr id="65575"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Answers  = Correlating information from different existing information sources</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latin typeface="Arial" pitchFamily="34" charset="0"/>
                <a:cs typeface="Arial" pitchFamily="34" charset="0"/>
              </a:rPr>
              <a:t>l </a:t>
            </a:r>
          </a:p>
        </p:txBody>
      </p:sp>
      <p:sp>
        <p:nvSpPr>
          <p:cNvPr id="66563" name="Rectangle 2"/>
          <p:cNvSpPr>
            <a:spLocks noGrp="1" noChangeArrowheads="1"/>
          </p:cNvSpPr>
          <p:nvPr>
            <p:ph type="title"/>
          </p:nvPr>
        </p:nvSpPr>
        <p:spPr/>
        <p:txBody>
          <a:bodyPr/>
          <a:lstStyle/>
          <a:p>
            <a:pPr eaLnBrk="1" hangingPunct="1"/>
            <a:r>
              <a:rPr lang="en-US" smtClean="0"/>
              <a:t>Monitor S&amp;OP performance in real time</a:t>
            </a:r>
          </a:p>
        </p:txBody>
      </p:sp>
      <p:pic>
        <p:nvPicPr>
          <p:cNvPr id="66564" name="Picture 4"/>
          <p:cNvPicPr>
            <a:picLocks noChangeAspect="1" noChangeArrowheads="1"/>
          </p:cNvPicPr>
          <p:nvPr/>
        </p:nvPicPr>
        <p:blipFill>
          <a:blip r:embed="rId3" cstate="print"/>
          <a:srcRect/>
          <a:stretch>
            <a:fillRect/>
          </a:stretch>
        </p:blipFill>
        <p:spPr bwMode="auto">
          <a:xfrm>
            <a:off x="1047750" y="1133475"/>
            <a:ext cx="6545263" cy="4908550"/>
          </a:xfrm>
          <a:prstGeom prst="rect">
            <a:avLst/>
          </a:prstGeom>
          <a:noFill/>
          <a:ln w="9525">
            <a:noFill/>
            <a:miter lim="800000"/>
            <a:headEnd/>
            <a:tailEnd/>
          </a:ln>
        </p:spPr>
      </p:pic>
      <p:sp>
        <p:nvSpPr>
          <p:cNvPr id="66565" name="Rectangle 5"/>
          <p:cNvSpPr>
            <a:spLocks noChangeArrowheads="1"/>
          </p:cNvSpPr>
          <p:nvPr/>
        </p:nvSpPr>
        <p:spPr bwMode="auto">
          <a:xfrm>
            <a:off x="177800" y="2659063"/>
            <a:ext cx="1816100" cy="517525"/>
          </a:xfrm>
          <a:prstGeom prst="rect">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Compare alternate</a:t>
            </a:r>
          </a:p>
          <a:p>
            <a:pPr algn="ctr">
              <a:lnSpc>
                <a:spcPct val="90000"/>
              </a:lnSpc>
              <a:spcBef>
                <a:spcPct val="50000"/>
              </a:spcBef>
              <a:buClr>
                <a:schemeClr val="accent1"/>
              </a:buClr>
            </a:pPr>
            <a:r>
              <a:rPr lang="en-US" sz="1400">
                <a:solidFill>
                  <a:schemeClr val="bg1"/>
                </a:solidFill>
              </a:rPr>
              <a:t>scenarios</a:t>
            </a:r>
          </a:p>
        </p:txBody>
      </p:sp>
      <p:sp>
        <p:nvSpPr>
          <p:cNvPr id="66566" name="Rectangle 6"/>
          <p:cNvSpPr>
            <a:spLocks noChangeArrowheads="1"/>
          </p:cNvSpPr>
          <p:nvPr/>
        </p:nvSpPr>
        <p:spPr bwMode="auto">
          <a:xfrm>
            <a:off x="263525" y="4411663"/>
            <a:ext cx="1816100" cy="517525"/>
          </a:xfrm>
          <a:prstGeom prst="rect">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Analyze key</a:t>
            </a:r>
          </a:p>
          <a:p>
            <a:pPr algn="ctr">
              <a:lnSpc>
                <a:spcPct val="90000"/>
              </a:lnSpc>
              <a:spcBef>
                <a:spcPct val="50000"/>
              </a:spcBef>
              <a:buClr>
                <a:schemeClr val="accent1"/>
              </a:buClr>
            </a:pPr>
            <a:r>
              <a:rPr lang="en-US" sz="1400">
                <a:solidFill>
                  <a:schemeClr val="bg1"/>
                </a:solidFill>
              </a:rPr>
              <a:t>Planning metrics</a:t>
            </a:r>
          </a:p>
        </p:txBody>
      </p:sp>
      <p:sp>
        <p:nvSpPr>
          <p:cNvPr id="66567" name="Rectangle 7"/>
          <p:cNvSpPr>
            <a:spLocks noChangeArrowheads="1"/>
          </p:cNvSpPr>
          <p:nvPr/>
        </p:nvSpPr>
        <p:spPr bwMode="auto">
          <a:xfrm>
            <a:off x="6994525" y="2192338"/>
            <a:ext cx="1816100" cy="517525"/>
          </a:xfrm>
          <a:prstGeom prst="rect">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Analyze profit</a:t>
            </a:r>
          </a:p>
          <a:p>
            <a:pPr algn="ctr">
              <a:lnSpc>
                <a:spcPct val="90000"/>
              </a:lnSpc>
              <a:spcBef>
                <a:spcPct val="50000"/>
              </a:spcBef>
              <a:buClr>
                <a:schemeClr val="accent1"/>
              </a:buClr>
            </a:pPr>
            <a:r>
              <a:rPr lang="en-US" sz="1400">
                <a:solidFill>
                  <a:schemeClr val="bg1"/>
                </a:solidFill>
              </a:rPr>
              <a:t>and loss</a:t>
            </a:r>
          </a:p>
        </p:txBody>
      </p:sp>
      <p:sp>
        <p:nvSpPr>
          <p:cNvPr id="66568" name="Rectangle 8"/>
          <p:cNvSpPr>
            <a:spLocks noChangeArrowheads="1"/>
          </p:cNvSpPr>
          <p:nvPr/>
        </p:nvSpPr>
        <p:spPr bwMode="auto">
          <a:xfrm>
            <a:off x="4292600" y="4892675"/>
            <a:ext cx="1978025" cy="517525"/>
          </a:xfrm>
          <a:prstGeom prst="rect">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Analyze constrained forecast</a:t>
            </a:r>
          </a:p>
        </p:txBody>
      </p:sp>
      <p:sp>
        <p:nvSpPr>
          <p:cNvPr id="66569"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Self service S&amp;OP dashboard for interactive management review</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2"/>
          <p:cNvSpPr>
            <a:spLocks noGrp="1"/>
          </p:cNvSpPr>
          <p:nvPr>
            <p:ph type="ftr" sz="quarter" idx="10"/>
          </p:nvPr>
        </p:nvSpPr>
        <p:spPr>
          <a:noFill/>
        </p:spPr>
        <p:txBody>
          <a:bodyPr/>
          <a:lstStyle/>
          <a:p>
            <a:r>
              <a:rPr lang="en-US" smtClean="0">
                <a:latin typeface="Arial" pitchFamily="34" charset="0"/>
                <a:cs typeface="Arial" pitchFamily="34" charset="0"/>
              </a:rPr>
              <a:t>l </a:t>
            </a:r>
          </a:p>
        </p:txBody>
      </p:sp>
      <p:pic>
        <p:nvPicPr>
          <p:cNvPr id="67587" name="Picture 4" descr="2_ph_sum_top"/>
          <p:cNvPicPr>
            <a:picLocks noChangeAspect="1" noChangeArrowheads="1"/>
          </p:cNvPicPr>
          <p:nvPr/>
        </p:nvPicPr>
        <p:blipFill>
          <a:blip r:embed="rId3" cstate="print"/>
          <a:srcRect/>
          <a:stretch>
            <a:fillRect/>
          </a:stretch>
        </p:blipFill>
        <p:spPr bwMode="auto">
          <a:xfrm>
            <a:off x="279400" y="1158875"/>
            <a:ext cx="5702300" cy="4276725"/>
          </a:xfrm>
          <a:prstGeom prst="rect">
            <a:avLst/>
          </a:prstGeom>
          <a:noFill/>
          <a:ln w="9525">
            <a:noFill/>
            <a:miter lim="800000"/>
            <a:headEnd/>
            <a:tailEnd/>
          </a:ln>
        </p:spPr>
      </p:pic>
      <p:sp>
        <p:nvSpPr>
          <p:cNvPr id="67588" name="AutoShape 5"/>
          <p:cNvSpPr>
            <a:spLocks noChangeArrowheads="1"/>
          </p:cNvSpPr>
          <p:nvPr/>
        </p:nvSpPr>
        <p:spPr bwMode="auto">
          <a:xfrm>
            <a:off x="4267200" y="1541463"/>
            <a:ext cx="3810000" cy="517525"/>
          </a:xfrm>
          <a:prstGeom prst="flowChartProcess">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Analyze specific product categories, organizations and resource groups</a:t>
            </a:r>
          </a:p>
        </p:txBody>
      </p:sp>
      <p:sp>
        <p:nvSpPr>
          <p:cNvPr id="67589" name="AutoShape 6"/>
          <p:cNvSpPr>
            <a:spLocks noChangeArrowheads="1"/>
          </p:cNvSpPr>
          <p:nvPr/>
        </p:nvSpPr>
        <p:spPr bwMode="auto">
          <a:xfrm>
            <a:off x="212725" y="4246563"/>
            <a:ext cx="2273300" cy="517525"/>
          </a:xfrm>
          <a:prstGeom prst="flowChartProcess">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Check your shipment and production trends</a:t>
            </a:r>
          </a:p>
        </p:txBody>
      </p:sp>
      <p:pic>
        <p:nvPicPr>
          <p:cNvPr id="67590" name="Picture 7" descr="3_ph_bot"/>
          <p:cNvPicPr>
            <a:picLocks noChangeAspect="1" noChangeArrowheads="1"/>
          </p:cNvPicPr>
          <p:nvPr/>
        </p:nvPicPr>
        <p:blipFill>
          <a:blip r:embed="rId4" cstate="print"/>
          <a:srcRect/>
          <a:stretch>
            <a:fillRect/>
          </a:stretch>
        </p:blipFill>
        <p:spPr bwMode="auto">
          <a:xfrm>
            <a:off x="3937000" y="2263775"/>
            <a:ext cx="5008563" cy="3756025"/>
          </a:xfrm>
          <a:prstGeom prst="rect">
            <a:avLst/>
          </a:prstGeom>
          <a:noFill/>
          <a:ln w="9525">
            <a:noFill/>
            <a:miter lim="800000"/>
            <a:headEnd/>
            <a:tailEnd/>
          </a:ln>
        </p:spPr>
      </p:pic>
      <p:sp>
        <p:nvSpPr>
          <p:cNvPr id="67591" name="AutoShape 8"/>
          <p:cNvSpPr>
            <a:spLocks noChangeArrowheads="1"/>
          </p:cNvSpPr>
          <p:nvPr/>
        </p:nvSpPr>
        <p:spPr bwMode="auto">
          <a:xfrm>
            <a:off x="6448425" y="4589463"/>
            <a:ext cx="2425700" cy="517525"/>
          </a:xfrm>
          <a:prstGeom prst="flowChartProcess">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Compare previous run to current run exceptions</a:t>
            </a:r>
          </a:p>
        </p:txBody>
      </p:sp>
      <p:sp>
        <p:nvSpPr>
          <p:cNvPr id="67592" name="AutoShape 9"/>
          <p:cNvSpPr>
            <a:spLocks noChangeArrowheads="1"/>
          </p:cNvSpPr>
          <p:nvPr/>
        </p:nvSpPr>
        <p:spPr bwMode="auto">
          <a:xfrm>
            <a:off x="1724025" y="5364163"/>
            <a:ext cx="3238500" cy="517525"/>
          </a:xfrm>
          <a:prstGeom prst="flowChartProcess">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Compare previous run to current run demand and supply metrics</a:t>
            </a:r>
          </a:p>
        </p:txBody>
      </p:sp>
      <p:sp>
        <p:nvSpPr>
          <p:cNvPr id="67593"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Self service Supply Chain Plan Analysis dashboard</a:t>
            </a:r>
          </a:p>
        </p:txBody>
      </p:sp>
      <p:sp>
        <p:nvSpPr>
          <p:cNvPr id="67594" name="Rectangle 12"/>
          <p:cNvSpPr>
            <a:spLocks noGrp="1" noChangeArrowheads="1"/>
          </p:cNvSpPr>
          <p:nvPr>
            <p:ph type="title"/>
          </p:nvPr>
        </p:nvSpPr>
        <p:spPr/>
        <p:txBody>
          <a:bodyPr/>
          <a:lstStyle/>
          <a:p>
            <a:pPr eaLnBrk="1" hangingPunct="1"/>
            <a:r>
              <a:rPr lang="en-US" smtClean="0"/>
              <a:t>Monitor operational plans</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latin typeface="Arial" pitchFamily="34" charset="0"/>
                <a:cs typeface="Arial" pitchFamily="34" charset="0"/>
              </a:rPr>
              <a:t>© 2008 Oracle Copyright, Proprietary &amp; Confidential </a:t>
            </a:r>
          </a:p>
        </p:txBody>
      </p:sp>
      <p:sp>
        <p:nvSpPr>
          <p:cNvPr id="1173526" name="AutoShape 22"/>
          <p:cNvSpPr>
            <a:spLocks noChangeArrowheads="1"/>
          </p:cNvSpPr>
          <p:nvPr/>
        </p:nvSpPr>
        <p:spPr bwMode="auto">
          <a:xfrm rot="2780916">
            <a:off x="2454275" y="2905126"/>
            <a:ext cx="2636837" cy="2519362"/>
          </a:xfrm>
          <a:prstGeom prst="rtTriangle">
            <a:avLst/>
          </a:prstGeom>
          <a:gradFill rotWithShape="1">
            <a:gsLst>
              <a:gs pos="0">
                <a:schemeClr val="accent2"/>
              </a:gs>
              <a:gs pos="100000">
                <a:schemeClr val="accent2">
                  <a:gamma/>
                  <a:tint val="0"/>
                  <a:invGamma/>
                </a:schemeClr>
              </a:gs>
            </a:gsLst>
            <a:path path="shape">
              <a:fillToRect l="50000" t="50000" r="50000" b="50000"/>
            </a:path>
          </a:gradFill>
          <a:ln w="9525" algn="ctr">
            <a:noFill/>
            <a:miter lim="800000"/>
            <a:headEnd/>
            <a:tailEnd/>
          </a:ln>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sp>
        <p:nvSpPr>
          <p:cNvPr id="1173523" name="AutoShape 19"/>
          <p:cNvSpPr>
            <a:spLocks noChangeArrowheads="1"/>
          </p:cNvSpPr>
          <p:nvPr/>
        </p:nvSpPr>
        <p:spPr bwMode="auto">
          <a:xfrm rot="2780916">
            <a:off x="3432176" y="1474787"/>
            <a:ext cx="666750" cy="638175"/>
          </a:xfrm>
          <a:prstGeom prst="rtTriangle">
            <a:avLst/>
          </a:prstGeom>
          <a:gradFill rotWithShape="1">
            <a:gsLst>
              <a:gs pos="0">
                <a:schemeClr val="accent2"/>
              </a:gs>
              <a:gs pos="100000">
                <a:schemeClr val="accent2">
                  <a:gamma/>
                  <a:tint val="0"/>
                  <a:invGamma/>
                </a:schemeClr>
              </a:gs>
            </a:gsLst>
            <a:path path="shape">
              <a:fillToRect l="50000" t="50000" r="50000" b="50000"/>
            </a:path>
          </a:gradFill>
          <a:ln w="9525" algn="ctr">
            <a:noFill/>
            <a:miter lim="800000"/>
            <a:headEnd/>
            <a:tailEnd/>
          </a:ln>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sp>
        <p:nvSpPr>
          <p:cNvPr id="68613" name="Rectangle 2"/>
          <p:cNvSpPr>
            <a:spLocks noGrp="1" noChangeArrowheads="1"/>
          </p:cNvSpPr>
          <p:nvPr>
            <p:ph type="title"/>
          </p:nvPr>
        </p:nvSpPr>
        <p:spPr/>
        <p:txBody>
          <a:bodyPr/>
          <a:lstStyle/>
          <a:p>
            <a:pPr eaLnBrk="1" hangingPunct="1"/>
            <a:r>
              <a:rPr lang="en-US" smtClean="0"/>
              <a:t>Pre-seeded rich content – KPIs</a:t>
            </a:r>
          </a:p>
        </p:txBody>
      </p:sp>
      <p:pic>
        <p:nvPicPr>
          <p:cNvPr id="68614" name="Picture 5"/>
          <p:cNvPicPr>
            <a:picLocks noChangeAspect="1" noChangeArrowheads="1"/>
          </p:cNvPicPr>
          <p:nvPr/>
        </p:nvPicPr>
        <p:blipFill>
          <a:blip r:embed="rId3" cstate="print"/>
          <a:srcRect/>
          <a:stretch>
            <a:fillRect/>
          </a:stretch>
        </p:blipFill>
        <p:spPr bwMode="auto">
          <a:xfrm>
            <a:off x="409575" y="1304925"/>
            <a:ext cx="2819400" cy="4457700"/>
          </a:xfrm>
          <a:prstGeom prst="rect">
            <a:avLst/>
          </a:prstGeom>
          <a:noFill/>
          <a:ln w="9525" algn="ctr">
            <a:noFill/>
            <a:miter lim="800000"/>
            <a:headEnd/>
            <a:tailEnd/>
          </a:ln>
        </p:spPr>
      </p:pic>
      <p:pic>
        <p:nvPicPr>
          <p:cNvPr id="68615" name="Picture 6"/>
          <p:cNvPicPr>
            <a:picLocks noChangeAspect="1" noChangeArrowheads="1"/>
          </p:cNvPicPr>
          <p:nvPr/>
        </p:nvPicPr>
        <p:blipFill>
          <a:blip r:embed="rId4" cstate="print"/>
          <a:srcRect/>
          <a:stretch>
            <a:fillRect/>
          </a:stretch>
        </p:blipFill>
        <p:spPr bwMode="auto">
          <a:xfrm>
            <a:off x="3762375" y="1319213"/>
            <a:ext cx="1787525" cy="962025"/>
          </a:xfrm>
          <a:prstGeom prst="rect">
            <a:avLst/>
          </a:prstGeom>
          <a:noFill/>
          <a:ln w="9525" algn="ctr">
            <a:noFill/>
            <a:miter lim="800000"/>
            <a:headEnd/>
            <a:tailEnd/>
          </a:ln>
        </p:spPr>
      </p:pic>
      <p:sp>
        <p:nvSpPr>
          <p:cNvPr id="68616" name="Line 20"/>
          <p:cNvSpPr>
            <a:spLocks noChangeShapeType="1"/>
          </p:cNvSpPr>
          <p:nvPr/>
        </p:nvSpPr>
        <p:spPr bwMode="auto">
          <a:xfrm flipV="1">
            <a:off x="1943100" y="1790700"/>
            <a:ext cx="1819275" cy="2247900"/>
          </a:xfrm>
          <a:prstGeom prst="line">
            <a:avLst/>
          </a:prstGeom>
          <a:noFill/>
          <a:ln w="9525">
            <a:solidFill>
              <a:schemeClr val="tx1"/>
            </a:solidFill>
            <a:round/>
            <a:headEnd/>
            <a:tailEnd type="triangle" w="med" len="med"/>
          </a:ln>
        </p:spPr>
        <p:txBody>
          <a:bodyPr wrap="none" anchor="ctr"/>
          <a:lstStyle/>
          <a:p>
            <a:endParaRPr lang="en-US"/>
          </a:p>
        </p:txBody>
      </p:sp>
      <p:sp>
        <p:nvSpPr>
          <p:cNvPr id="68617" name="Line 23"/>
          <p:cNvSpPr>
            <a:spLocks noChangeShapeType="1"/>
          </p:cNvSpPr>
          <p:nvPr/>
        </p:nvSpPr>
        <p:spPr bwMode="auto">
          <a:xfrm flipV="1">
            <a:off x="1447800" y="4314825"/>
            <a:ext cx="2305050" cy="0"/>
          </a:xfrm>
          <a:prstGeom prst="line">
            <a:avLst/>
          </a:prstGeom>
          <a:noFill/>
          <a:ln w="9525">
            <a:solidFill>
              <a:schemeClr val="tx1"/>
            </a:solidFill>
            <a:round/>
            <a:headEnd/>
            <a:tailEnd type="triangle" w="med" len="med"/>
          </a:ln>
        </p:spPr>
        <p:txBody>
          <a:bodyPr wrap="none" anchor="ctr"/>
          <a:lstStyle/>
          <a:p>
            <a:endParaRPr lang="en-US"/>
          </a:p>
        </p:txBody>
      </p:sp>
      <p:pic>
        <p:nvPicPr>
          <p:cNvPr id="68618" name="Picture 24"/>
          <p:cNvPicPr>
            <a:picLocks noChangeAspect="1" noChangeArrowheads="1"/>
          </p:cNvPicPr>
          <p:nvPr/>
        </p:nvPicPr>
        <p:blipFill>
          <a:blip r:embed="rId5" cstate="print"/>
          <a:srcRect/>
          <a:stretch>
            <a:fillRect/>
          </a:stretch>
        </p:blipFill>
        <p:spPr bwMode="auto">
          <a:xfrm>
            <a:off x="7370763" y="3114675"/>
            <a:ext cx="1530350" cy="2994025"/>
          </a:xfrm>
          <a:prstGeom prst="rect">
            <a:avLst/>
          </a:prstGeom>
          <a:noFill/>
          <a:ln w="9525" algn="ctr">
            <a:noFill/>
            <a:miter lim="800000"/>
            <a:headEnd/>
            <a:tailEnd/>
          </a:ln>
        </p:spPr>
      </p:pic>
      <p:pic>
        <p:nvPicPr>
          <p:cNvPr id="68619" name="Picture 25"/>
          <p:cNvPicPr>
            <a:picLocks noChangeAspect="1" noChangeArrowheads="1"/>
          </p:cNvPicPr>
          <p:nvPr/>
        </p:nvPicPr>
        <p:blipFill>
          <a:blip r:embed="rId6" cstate="print"/>
          <a:srcRect/>
          <a:stretch>
            <a:fillRect/>
          </a:stretch>
        </p:blipFill>
        <p:spPr bwMode="auto">
          <a:xfrm>
            <a:off x="5675313" y="1876425"/>
            <a:ext cx="1597025" cy="3148013"/>
          </a:xfrm>
          <a:prstGeom prst="rect">
            <a:avLst/>
          </a:prstGeom>
          <a:noFill/>
          <a:ln w="9525" algn="ctr">
            <a:noFill/>
            <a:miter lim="800000"/>
            <a:headEnd/>
            <a:tailEnd/>
          </a:ln>
        </p:spPr>
      </p:pic>
      <p:sp>
        <p:nvSpPr>
          <p:cNvPr id="68620" name="Line 26"/>
          <p:cNvSpPr>
            <a:spLocks noChangeShapeType="1"/>
          </p:cNvSpPr>
          <p:nvPr/>
        </p:nvSpPr>
        <p:spPr bwMode="auto">
          <a:xfrm flipV="1">
            <a:off x="2724150" y="5372100"/>
            <a:ext cx="4648200" cy="0"/>
          </a:xfrm>
          <a:prstGeom prst="line">
            <a:avLst/>
          </a:prstGeom>
          <a:noFill/>
          <a:ln w="9525">
            <a:solidFill>
              <a:schemeClr val="tx1"/>
            </a:solidFill>
            <a:round/>
            <a:headEnd/>
            <a:tailEnd type="triangle" w="med" len="med"/>
          </a:ln>
        </p:spPr>
        <p:txBody>
          <a:bodyPr wrap="none" anchor="ctr"/>
          <a:lstStyle/>
          <a:p>
            <a:endParaRPr lang="en-US"/>
          </a:p>
        </p:txBody>
      </p:sp>
      <p:sp>
        <p:nvSpPr>
          <p:cNvPr id="68621" name="Line 27"/>
          <p:cNvSpPr>
            <a:spLocks noChangeShapeType="1"/>
          </p:cNvSpPr>
          <p:nvPr/>
        </p:nvSpPr>
        <p:spPr bwMode="auto">
          <a:xfrm flipV="1">
            <a:off x="1847850" y="4438650"/>
            <a:ext cx="3819525" cy="0"/>
          </a:xfrm>
          <a:prstGeom prst="line">
            <a:avLst/>
          </a:prstGeom>
          <a:noFill/>
          <a:ln w="9525">
            <a:solidFill>
              <a:schemeClr val="tx1"/>
            </a:solidFill>
            <a:round/>
            <a:headEnd/>
            <a:tailEnd type="triangle" w="med" len="med"/>
          </a:ln>
        </p:spPr>
        <p:txBody>
          <a:bodyPr wrap="none" anchor="ctr"/>
          <a:lstStyle/>
          <a:p>
            <a:endParaRPr lang="en-US"/>
          </a:p>
        </p:txBody>
      </p:sp>
      <p:pic>
        <p:nvPicPr>
          <p:cNvPr id="68622" name="Picture 21"/>
          <p:cNvPicPr>
            <a:picLocks noChangeAspect="1" noChangeArrowheads="1"/>
          </p:cNvPicPr>
          <p:nvPr/>
        </p:nvPicPr>
        <p:blipFill>
          <a:blip r:embed="rId7" cstate="print"/>
          <a:srcRect/>
          <a:stretch>
            <a:fillRect/>
          </a:stretch>
        </p:blipFill>
        <p:spPr bwMode="auto">
          <a:xfrm>
            <a:off x="3767138" y="2328863"/>
            <a:ext cx="1773237" cy="3641725"/>
          </a:xfrm>
          <a:prstGeom prst="rect">
            <a:avLst/>
          </a:prstGeom>
          <a:noFill/>
          <a:ln w="9525" algn="ctr">
            <a:noFill/>
            <a:miter lim="800000"/>
            <a:headEnd/>
            <a:tailEnd/>
          </a:ln>
        </p:spPr>
      </p:pic>
      <p:sp>
        <p:nvSpPr>
          <p:cNvPr id="68623"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100+ dimensions and performance metrics</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smtClean="0">
                <a:latin typeface="Arial" pitchFamily="34" charset="0"/>
                <a:cs typeface="Arial" pitchFamily="34" charset="0"/>
              </a:rPr>
              <a:t>l </a:t>
            </a:r>
          </a:p>
        </p:txBody>
      </p:sp>
      <p:sp>
        <p:nvSpPr>
          <p:cNvPr id="69635" name="Rectangle 199"/>
          <p:cNvSpPr>
            <a:spLocks noChangeArrowheads="1"/>
          </p:cNvSpPr>
          <p:nvPr/>
        </p:nvSpPr>
        <p:spPr bwMode="auto">
          <a:xfrm>
            <a:off x="190500" y="1809750"/>
            <a:ext cx="8601075" cy="4114800"/>
          </a:xfrm>
          <a:prstGeom prst="rect">
            <a:avLst/>
          </a:prstGeom>
          <a:solidFill>
            <a:srgbClr val="EAEAEA"/>
          </a:solidFill>
          <a:ln w="9525" algn="ctr">
            <a:solidFill>
              <a:schemeClr val="tx1"/>
            </a:solidFill>
            <a:prstDash val="dash"/>
            <a:miter lim="800000"/>
            <a:headEnd/>
            <a:tailEnd/>
          </a:ln>
        </p:spPr>
        <p:txBody>
          <a:bodyPr wrap="none" anchor="ctr"/>
          <a:lstStyle/>
          <a:p>
            <a:pPr algn="ctr">
              <a:lnSpc>
                <a:spcPct val="90000"/>
              </a:lnSpc>
              <a:spcBef>
                <a:spcPct val="50000"/>
              </a:spcBef>
              <a:buClr>
                <a:schemeClr val="accent1"/>
              </a:buClr>
            </a:pPr>
            <a:endParaRPr lang="en-US"/>
          </a:p>
        </p:txBody>
      </p:sp>
      <p:sp>
        <p:nvSpPr>
          <p:cNvPr id="69636" name="Rectangle 2"/>
          <p:cNvSpPr>
            <a:spLocks noGrp="1" noChangeArrowheads="1"/>
          </p:cNvSpPr>
          <p:nvPr>
            <p:ph type="title"/>
          </p:nvPr>
        </p:nvSpPr>
        <p:spPr/>
        <p:txBody>
          <a:bodyPr/>
          <a:lstStyle/>
          <a:p>
            <a:pPr eaLnBrk="1" hangingPunct="1"/>
            <a:r>
              <a:rPr lang="en-US" smtClean="0"/>
              <a:t>Pre-seeded rich content – Hierarchies</a:t>
            </a:r>
          </a:p>
        </p:txBody>
      </p:sp>
      <p:sp>
        <p:nvSpPr>
          <p:cNvPr id="1146889" name="Rectangle 9"/>
          <p:cNvSpPr>
            <a:spLocks noChangeArrowheads="1"/>
          </p:cNvSpPr>
          <p:nvPr/>
        </p:nvSpPr>
        <p:spPr bwMode="auto">
          <a:xfrm>
            <a:off x="349250" y="5168900"/>
            <a:ext cx="8301038" cy="438150"/>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69638" name="Text Box 10"/>
          <p:cNvSpPr txBox="1">
            <a:spLocks noChangeArrowheads="1"/>
          </p:cNvSpPr>
          <p:nvPr/>
        </p:nvSpPr>
        <p:spPr bwMode="auto">
          <a:xfrm>
            <a:off x="555625" y="5235575"/>
            <a:ext cx="7978775" cy="33655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600"/>
              <a:t>Planning Facts: Supply, Demand, Inventory, Capacity, KPIs, Exceptions, Cost, …</a:t>
            </a:r>
          </a:p>
        </p:txBody>
      </p:sp>
      <p:sp>
        <p:nvSpPr>
          <p:cNvPr id="69639" name="Rectangle 60"/>
          <p:cNvSpPr>
            <a:spLocks noChangeAspect="1" noChangeArrowheads="1"/>
          </p:cNvSpPr>
          <p:nvPr/>
        </p:nvSpPr>
        <p:spPr bwMode="auto">
          <a:xfrm>
            <a:off x="190500" y="1512888"/>
            <a:ext cx="8609013" cy="304800"/>
          </a:xfrm>
          <a:prstGeom prst="rect">
            <a:avLst/>
          </a:prstGeom>
          <a:solidFill>
            <a:srgbClr val="DEF1F2"/>
          </a:solidFill>
          <a:ln w="9525">
            <a:noFill/>
            <a:miter lim="800000"/>
            <a:headEnd/>
            <a:tailEnd/>
          </a:ln>
        </p:spPr>
        <p:txBody>
          <a:bodyPr wrap="none" anchor="ctr"/>
          <a:lstStyle/>
          <a:p>
            <a:pPr algn="ctr">
              <a:lnSpc>
                <a:spcPct val="90000"/>
              </a:lnSpc>
              <a:spcBef>
                <a:spcPct val="50000"/>
              </a:spcBef>
              <a:buClr>
                <a:schemeClr val="accent1"/>
              </a:buClr>
            </a:pPr>
            <a:endParaRPr lang="en-US"/>
          </a:p>
        </p:txBody>
      </p:sp>
      <p:sp>
        <p:nvSpPr>
          <p:cNvPr id="69640" name="Text Box 61"/>
          <p:cNvSpPr txBox="1">
            <a:spLocks noChangeAspect="1" noChangeArrowheads="1"/>
          </p:cNvSpPr>
          <p:nvPr/>
        </p:nvSpPr>
        <p:spPr bwMode="auto">
          <a:xfrm>
            <a:off x="409575" y="1524000"/>
            <a:ext cx="1316038" cy="274638"/>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200" b="0" i="1"/>
              <a:t>Trading Partners</a:t>
            </a:r>
          </a:p>
        </p:txBody>
      </p:sp>
      <p:sp>
        <p:nvSpPr>
          <p:cNvPr id="69641" name="Text Box 62"/>
          <p:cNvSpPr txBox="1">
            <a:spLocks noChangeAspect="1" noChangeArrowheads="1"/>
          </p:cNvSpPr>
          <p:nvPr/>
        </p:nvSpPr>
        <p:spPr bwMode="auto">
          <a:xfrm>
            <a:off x="2454275" y="1524000"/>
            <a:ext cx="1063625" cy="274638"/>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200" b="0" i="1"/>
              <a:t>Internal Orgs</a:t>
            </a:r>
          </a:p>
        </p:txBody>
      </p:sp>
      <p:sp>
        <p:nvSpPr>
          <p:cNvPr id="69642" name="Text Box 63"/>
          <p:cNvSpPr txBox="1">
            <a:spLocks noChangeAspect="1" noChangeArrowheads="1"/>
          </p:cNvSpPr>
          <p:nvPr/>
        </p:nvSpPr>
        <p:spPr bwMode="auto">
          <a:xfrm>
            <a:off x="4435475" y="1524000"/>
            <a:ext cx="481013" cy="274638"/>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200" b="0" i="1"/>
              <a:t>Item</a:t>
            </a:r>
          </a:p>
        </p:txBody>
      </p:sp>
      <p:sp>
        <p:nvSpPr>
          <p:cNvPr id="69643" name="Text Box 64"/>
          <p:cNvSpPr txBox="1">
            <a:spLocks noChangeAspect="1" noChangeArrowheads="1"/>
          </p:cNvSpPr>
          <p:nvPr/>
        </p:nvSpPr>
        <p:spPr bwMode="auto">
          <a:xfrm>
            <a:off x="6600825" y="1524000"/>
            <a:ext cx="522288" cy="274638"/>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200" b="0" i="1"/>
              <a:t>Time</a:t>
            </a:r>
          </a:p>
        </p:txBody>
      </p:sp>
      <p:sp>
        <p:nvSpPr>
          <p:cNvPr id="69644" name="Text Box 65"/>
          <p:cNvSpPr txBox="1">
            <a:spLocks noChangeAspect="1" noChangeArrowheads="1"/>
          </p:cNvSpPr>
          <p:nvPr/>
        </p:nvSpPr>
        <p:spPr bwMode="auto">
          <a:xfrm>
            <a:off x="1198563" y="3305175"/>
            <a:ext cx="733425"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Customer</a:t>
            </a:r>
          </a:p>
        </p:txBody>
      </p:sp>
      <p:sp>
        <p:nvSpPr>
          <p:cNvPr id="69645" name="Text Box 66"/>
          <p:cNvSpPr txBox="1">
            <a:spLocks noChangeAspect="1" noChangeArrowheads="1"/>
          </p:cNvSpPr>
          <p:nvPr/>
        </p:nvSpPr>
        <p:spPr bwMode="auto">
          <a:xfrm>
            <a:off x="871538" y="3671888"/>
            <a:ext cx="471487"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Zone</a:t>
            </a:r>
          </a:p>
        </p:txBody>
      </p:sp>
      <p:sp>
        <p:nvSpPr>
          <p:cNvPr id="69646" name="Text Box 72"/>
          <p:cNvSpPr txBox="1">
            <a:spLocks noChangeAspect="1" noChangeArrowheads="1"/>
          </p:cNvSpPr>
          <p:nvPr/>
        </p:nvSpPr>
        <p:spPr bwMode="auto">
          <a:xfrm>
            <a:off x="2266950" y="4062413"/>
            <a:ext cx="395288"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Org</a:t>
            </a:r>
          </a:p>
        </p:txBody>
      </p:sp>
      <p:grpSp>
        <p:nvGrpSpPr>
          <p:cNvPr id="69647" name="Group 150"/>
          <p:cNvGrpSpPr>
            <a:grpSpLocks/>
          </p:cNvGrpSpPr>
          <p:nvPr/>
        </p:nvGrpSpPr>
        <p:grpSpPr bwMode="auto">
          <a:xfrm>
            <a:off x="1995488" y="4624388"/>
            <a:ext cx="993775" cy="327025"/>
            <a:chOff x="1887" y="2619"/>
            <a:chExt cx="626" cy="206"/>
          </a:xfrm>
        </p:grpSpPr>
        <p:sp>
          <p:nvSpPr>
            <p:cNvPr id="69720" name="Rectangle 59"/>
            <p:cNvSpPr>
              <a:spLocks noChangeArrowheads="1"/>
            </p:cNvSpPr>
            <p:nvPr/>
          </p:nvSpPr>
          <p:spPr bwMode="auto">
            <a:xfrm>
              <a:off x="1920" y="2619"/>
              <a:ext cx="565" cy="206"/>
            </a:xfrm>
            <a:prstGeom prst="rect">
              <a:avLst/>
            </a:prstGeom>
            <a:solidFill>
              <a:srgbClr val="000099"/>
            </a:solidFill>
            <a:ln w="9525">
              <a:noFill/>
              <a:miter lim="800000"/>
              <a:headEnd/>
              <a:tailEnd/>
            </a:ln>
          </p:spPr>
          <p:txBody>
            <a:bodyPr wrap="none" anchor="ctr"/>
            <a:lstStyle/>
            <a:p>
              <a:pPr algn="ctr">
                <a:lnSpc>
                  <a:spcPct val="90000"/>
                </a:lnSpc>
                <a:spcBef>
                  <a:spcPct val="50000"/>
                </a:spcBef>
                <a:buClr>
                  <a:schemeClr val="accent1"/>
                </a:buClr>
              </a:pPr>
              <a:endParaRPr lang="en-US"/>
            </a:p>
          </p:txBody>
        </p:sp>
        <p:sp>
          <p:nvSpPr>
            <p:cNvPr id="69721" name="Text Box 73"/>
            <p:cNvSpPr txBox="1">
              <a:spLocks noChangeAspect="1" noChangeArrowheads="1"/>
            </p:cNvSpPr>
            <p:nvPr/>
          </p:nvSpPr>
          <p:spPr bwMode="auto">
            <a:xfrm>
              <a:off x="1887" y="2634"/>
              <a:ext cx="626" cy="154"/>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a:solidFill>
                    <a:schemeClr val="bg1"/>
                  </a:solidFill>
                </a:rPr>
                <a:t>Subinventory</a:t>
              </a:r>
            </a:p>
          </p:txBody>
        </p:sp>
      </p:grpSp>
      <p:sp>
        <p:nvSpPr>
          <p:cNvPr id="69648" name="Text Box 77"/>
          <p:cNvSpPr txBox="1">
            <a:spLocks noChangeAspect="1" noChangeArrowheads="1"/>
          </p:cNvSpPr>
          <p:nvPr/>
        </p:nvSpPr>
        <p:spPr bwMode="auto">
          <a:xfrm>
            <a:off x="2087563" y="2995613"/>
            <a:ext cx="738187"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Operating</a:t>
            </a:r>
            <a:br>
              <a:rPr lang="en-US" sz="1000" b="0"/>
            </a:br>
            <a:r>
              <a:rPr lang="en-US" sz="1000" b="0"/>
              <a:t>Unit</a:t>
            </a:r>
          </a:p>
        </p:txBody>
      </p:sp>
      <p:sp>
        <p:nvSpPr>
          <p:cNvPr id="69649" name="Line 78"/>
          <p:cNvSpPr>
            <a:spLocks noChangeAspect="1" noChangeShapeType="1"/>
          </p:cNvSpPr>
          <p:nvPr/>
        </p:nvSpPr>
        <p:spPr bwMode="auto">
          <a:xfrm>
            <a:off x="1905000" y="1541463"/>
            <a:ext cx="0" cy="3001962"/>
          </a:xfrm>
          <a:prstGeom prst="line">
            <a:avLst/>
          </a:prstGeom>
          <a:noFill/>
          <a:ln w="9525">
            <a:solidFill>
              <a:schemeClr val="tx1"/>
            </a:solidFill>
            <a:prstDash val="dash"/>
            <a:round/>
            <a:headEnd/>
            <a:tailEnd/>
          </a:ln>
        </p:spPr>
        <p:txBody>
          <a:bodyPr/>
          <a:lstStyle/>
          <a:p>
            <a:endParaRPr lang="en-US"/>
          </a:p>
        </p:txBody>
      </p:sp>
      <p:sp>
        <p:nvSpPr>
          <p:cNvPr id="69650" name="Line 79"/>
          <p:cNvSpPr>
            <a:spLocks noChangeAspect="1" noChangeShapeType="1"/>
          </p:cNvSpPr>
          <p:nvPr/>
        </p:nvSpPr>
        <p:spPr bwMode="auto">
          <a:xfrm>
            <a:off x="4054475" y="1541463"/>
            <a:ext cx="0" cy="3030537"/>
          </a:xfrm>
          <a:prstGeom prst="line">
            <a:avLst/>
          </a:prstGeom>
          <a:noFill/>
          <a:ln w="9525">
            <a:solidFill>
              <a:schemeClr val="tx1"/>
            </a:solidFill>
            <a:prstDash val="dash"/>
            <a:round/>
            <a:headEnd/>
            <a:tailEnd/>
          </a:ln>
        </p:spPr>
        <p:txBody>
          <a:bodyPr/>
          <a:lstStyle/>
          <a:p>
            <a:endParaRPr lang="en-US"/>
          </a:p>
        </p:txBody>
      </p:sp>
      <p:sp>
        <p:nvSpPr>
          <p:cNvPr id="69651" name="Line 80"/>
          <p:cNvSpPr>
            <a:spLocks noChangeAspect="1" noChangeShapeType="1"/>
          </p:cNvSpPr>
          <p:nvPr/>
        </p:nvSpPr>
        <p:spPr bwMode="auto">
          <a:xfrm>
            <a:off x="5345113" y="1541463"/>
            <a:ext cx="0" cy="3021012"/>
          </a:xfrm>
          <a:prstGeom prst="line">
            <a:avLst/>
          </a:prstGeom>
          <a:noFill/>
          <a:ln w="9525">
            <a:solidFill>
              <a:schemeClr val="tx1"/>
            </a:solidFill>
            <a:prstDash val="dash"/>
            <a:round/>
            <a:headEnd/>
            <a:tailEnd/>
          </a:ln>
        </p:spPr>
        <p:txBody>
          <a:bodyPr/>
          <a:lstStyle/>
          <a:p>
            <a:endParaRPr lang="en-US"/>
          </a:p>
        </p:txBody>
      </p:sp>
      <p:sp>
        <p:nvSpPr>
          <p:cNvPr id="69652" name="Text Box 93"/>
          <p:cNvSpPr txBox="1">
            <a:spLocks noChangeAspect="1" noChangeArrowheads="1"/>
          </p:cNvSpPr>
          <p:nvPr/>
        </p:nvSpPr>
        <p:spPr bwMode="auto">
          <a:xfrm>
            <a:off x="6757988" y="3895725"/>
            <a:ext cx="549275"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Fiscal</a:t>
            </a:r>
          </a:p>
          <a:p>
            <a:pPr algn="ctr">
              <a:lnSpc>
                <a:spcPct val="90000"/>
              </a:lnSpc>
              <a:spcBef>
                <a:spcPct val="50000"/>
              </a:spcBef>
              <a:buClr>
                <a:schemeClr val="accent1"/>
              </a:buClr>
            </a:pPr>
            <a:r>
              <a:rPr lang="en-US" sz="1000" b="0"/>
              <a:t>Period</a:t>
            </a:r>
          </a:p>
        </p:txBody>
      </p:sp>
      <p:sp>
        <p:nvSpPr>
          <p:cNvPr id="69653" name="Text Box 103"/>
          <p:cNvSpPr txBox="1">
            <a:spLocks noChangeAspect="1" noChangeArrowheads="1"/>
          </p:cNvSpPr>
          <p:nvPr/>
        </p:nvSpPr>
        <p:spPr bwMode="auto">
          <a:xfrm>
            <a:off x="228600" y="3305175"/>
            <a:ext cx="647700"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Supplier</a:t>
            </a:r>
          </a:p>
        </p:txBody>
      </p:sp>
      <p:sp>
        <p:nvSpPr>
          <p:cNvPr id="69654" name="Text Box 105"/>
          <p:cNvSpPr txBox="1">
            <a:spLocks noChangeAspect="1" noChangeArrowheads="1"/>
          </p:cNvSpPr>
          <p:nvPr/>
        </p:nvSpPr>
        <p:spPr bwMode="auto">
          <a:xfrm>
            <a:off x="276225" y="4195763"/>
            <a:ext cx="647700"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Supplier</a:t>
            </a:r>
          </a:p>
          <a:p>
            <a:pPr algn="ctr">
              <a:lnSpc>
                <a:spcPct val="90000"/>
              </a:lnSpc>
              <a:spcBef>
                <a:spcPct val="50000"/>
              </a:spcBef>
              <a:buClr>
                <a:schemeClr val="accent1"/>
              </a:buClr>
            </a:pPr>
            <a:r>
              <a:rPr lang="en-US" sz="1000" b="0"/>
              <a:t>Site</a:t>
            </a:r>
          </a:p>
        </p:txBody>
      </p:sp>
      <p:sp>
        <p:nvSpPr>
          <p:cNvPr id="69655" name="Text Box 109"/>
          <p:cNvSpPr txBox="1">
            <a:spLocks noChangeAspect="1" noChangeArrowheads="1"/>
          </p:cNvSpPr>
          <p:nvPr/>
        </p:nvSpPr>
        <p:spPr bwMode="auto">
          <a:xfrm>
            <a:off x="1171575" y="4195763"/>
            <a:ext cx="733425"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Customer</a:t>
            </a:r>
          </a:p>
          <a:p>
            <a:pPr algn="ctr">
              <a:lnSpc>
                <a:spcPct val="90000"/>
              </a:lnSpc>
              <a:spcBef>
                <a:spcPct val="50000"/>
              </a:spcBef>
              <a:buClr>
                <a:schemeClr val="accent1"/>
              </a:buClr>
            </a:pPr>
            <a:r>
              <a:rPr lang="en-US" sz="1000" b="0"/>
              <a:t>Site</a:t>
            </a:r>
          </a:p>
        </p:txBody>
      </p:sp>
      <p:sp>
        <p:nvSpPr>
          <p:cNvPr id="69656" name="Line 111"/>
          <p:cNvSpPr>
            <a:spLocks noChangeAspect="1" noChangeShapeType="1"/>
          </p:cNvSpPr>
          <p:nvPr/>
        </p:nvSpPr>
        <p:spPr bwMode="auto">
          <a:xfrm flipH="1">
            <a:off x="746125" y="3910013"/>
            <a:ext cx="266700" cy="307975"/>
          </a:xfrm>
          <a:prstGeom prst="line">
            <a:avLst/>
          </a:prstGeom>
          <a:noFill/>
          <a:ln w="9525">
            <a:solidFill>
              <a:schemeClr val="tx1"/>
            </a:solidFill>
            <a:round/>
            <a:headEnd/>
            <a:tailEnd/>
          </a:ln>
        </p:spPr>
        <p:txBody>
          <a:bodyPr/>
          <a:lstStyle/>
          <a:p>
            <a:endParaRPr lang="en-US"/>
          </a:p>
        </p:txBody>
      </p:sp>
      <p:sp>
        <p:nvSpPr>
          <p:cNvPr id="69657" name="Text Box 130"/>
          <p:cNvSpPr txBox="1">
            <a:spLocks noChangeAspect="1" noChangeArrowheads="1"/>
          </p:cNvSpPr>
          <p:nvPr/>
        </p:nvSpPr>
        <p:spPr bwMode="auto">
          <a:xfrm>
            <a:off x="4025900" y="3557588"/>
            <a:ext cx="501650"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ABC</a:t>
            </a:r>
          </a:p>
          <a:p>
            <a:pPr algn="ctr">
              <a:lnSpc>
                <a:spcPct val="90000"/>
              </a:lnSpc>
              <a:spcBef>
                <a:spcPct val="50000"/>
              </a:spcBef>
              <a:buClr>
                <a:schemeClr val="accent1"/>
              </a:buClr>
            </a:pPr>
            <a:r>
              <a:rPr lang="en-US" sz="1000" b="0"/>
              <a:t>Class</a:t>
            </a:r>
          </a:p>
        </p:txBody>
      </p:sp>
      <p:sp>
        <p:nvSpPr>
          <p:cNvPr id="69658" name="Text Box 131"/>
          <p:cNvSpPr txBox="1">
            <a:spLocks noChangeAspect="1" noChangeArrowheads="1"/>
          </p:cNvSpPr>
          <p:nvPr/>
        </p:nvSpPr>
        <p:spPr bwMode="auto">
          <a:xfrm>
            <a:off x="4310063" y="2976563"/>
            <a:ext cx="696912"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Product</a:t>
            </a:r>
          </a:p>
          <a:p>
            <a:pPr algn="ctr">
              <a:lnSpc>
                <a:spcPct val="90000"/>
              </a:lnSpc>
              <a:spcBef>
                <a:spcPct val="50000"/>
              </a:spcBef>
              <a:buClr>
                <a:schemeClr val="accent1"/>
              </a:buClr>
            </a:pPr>
            <a:r>
              <a:rPr lang="en-US" sz="1000" b="0"/>
              <a:t>Category</a:t>
            </a:r>
          </a:p>
        </p:txBody>
      </p:sp>
      <p:sp>
        <p:nvSpPr>
          <p:cNvPr id="69659" name="Line 139"/>
          <p:cNvSpPr>
            <a:spLocks noChangeAspect="1" noChangeShapeType="1"/>
          </p:cNvSpPr>
          <p:nvPr/>
        </p:nvSpPr>
        <p:spPr bwMode="auto">
          <a:xfrm>
            <a:off x="1146175" y="3900488"/>
            <a:ext cx="266700" cy="307975"/>
          </a:xfrm>
          <a:prstGeom prst="line">
            <a:avLst/>
          </a:prstGeom>
          <a:noFill/>
          <a:ln w="9525">
            <a:solidFill>
              <a:schemeClr val="tx1"/>
            </a:solidFill>
            <a:round/>
            <a:headEnd/>
            <a:tailEnd/>
          </a:ln>
        </p:spPr>
        <p:txBody>
          <a:bodyPr/>
          <a:lstStyle/>
          <a:p>
            <a:endParaRPr lang="en-US"/>
          </a:p>
        </p:txBody>
      </p:sp>
      <p:sp>
        <p:nvSpPr>
          <p:cNvPr id="69660" name="Line 142"/>
          <p:cNvSpPr>
            <a:spLocks noChangeShapeType="1"/>
          </p:cNvSpPr>
          <p:nvPr/>
        </p:nvSpPr>
        <p:spPr bwMode="auto">
          <a:xfrm flipV="1">
            <a:off x="561975" y="3533775"/>
            <a:ext cx="0" cy="628650"/>
          </a:xfrm>
          <a:prstGeom prst="line">
            <a:avLst/>
          </a:prstGeom>
          <a:noFill/>
          <a:ln w="9525">
            <a:solidFill>
              <a:schemeClr val="tx1"/>
            </a:solidFill>
            <a:round/>
            <a:headEnd/>
            <a:tailEnd/>
          </a:ln>
        </p:spPr>
        <p:txBody>
          <a:bodyPr wrap="none" anchor="ctr"/>
          <a:lstStyle/>
          <a:p>
            <a:endParaRPr lang="en-US"/>
          </a:p>
        </p:txBody>
      </p:sp>
      <p:sp>
        <p:nvSpPr>
          <p:cNvPr id="69661" name="Line 143"/>
          <p:cNvSpPr>
            <a:spLocks noChangeShapeType="1"/>
          </p:cNvSpPr>
          <p:nvPr/>
        </p:nvSpPr>
        <p:spPr bwMode="auto">
          <a:xfrm flipV="1">
            <a:off x="1581150" y="3533775"/>
            <a:ext cx="0" cy="628650"/>
          </a:xfrm>
          <a:prstGeom prst="line">
            <a:avLst/>
          </a:prstGeom>
          <a:noFill/>
          <a:ln w="9525">
            <a:solidFill>
              <a:schemeClr val="tx1"/>
            </a:solidFill>
            <a:round/>
            <a:headEnd/>
            <a:tailEnd/>
          </a:ln>
        </p:spPr>
        <p:txBody>
          <a:bodyPr wrap="none" anchor="ctr"/>
          <a:lstStyle/>
          <a:p>
            <a:endParaRPr lang="en-US"/>
          </a:p>
        </p:txBody>
      </p:sp>
      <p:sp>
        <p:nvSpPr>
          <p:cNvPr id="69662" name="Line 144"/>
          <p:cNvSpPr>
            <a:spLocks noChangeShapeType="1"/>
          </p:cNvSpPr>
          <p:nvPr/>
        </p:nvSpPr>
        <p:spPr bwMode="auto">
          <a:xfrm flipV="1">
            <a:off x="2447925" y="3381375"/>
            <a:ext cx="0" cy="628650"/>
          </a:xfrm>
          <a:prstGeom prst="line">
            <a:avLst/>
          </a:prstGeom>
          <a:noFill/>
          <a:ln w="9525">
            <a:solidFill>
              <a:schemeClr val="tx1"/>
            </a:solidFill>
            <a:round/>
            <a:headEnd/>
            <a:tailEnd/>
          </a:ln>
        </p:spPr>
        <p:txBody>
          <a:bodyPr wrap="none" anchor="ctr"/>
          <a:lstStyle/>
          <a:p>
            <a:endParaRPr lang="en-US"/>
          </a:p>
        </p:txBody>
      </p:sp>
      <p:sp>
        <p:nvSpPr>
          <p:cNvPr id="69663" name="Line 146"/>
          <p:cNvSpPr>
            <a:spLocks noChangeShapeType="1"/>
          </p:cNvSpPr>
          <p:nvPr/>
        </p:nvSpPr>
        <p:spPr bwMode="auto">
          <a:xfrm flipV="1">
            <a:off x="2447925" y="4324350"/>
            <a:ext cx="0" cy="219075"/>
          </a:xfrm>
          <a:prstGeom prst="line">
            <a:avLst/>
          </a:prstGeom>
          <a:noFill/>
          <a:ln w="9525">
            <a:solidFill>
              <a:schemeClr val="tx1"/>
            </a:solidFill>
            <a:round/>
            <a:headEnd/>
            <a:tailEnd/>
          </a:ln>
        </p:spPr>
        <p:txBody>
          <a:bodyPr wrap="none" anchor="ctr"/>
          <a:lstStyle/>
          <a:p>
            <a:endParaRPr lang="en-US"/>
          </a:p>
        </p:txBody>
      </p:sp>
      <p:grpSp>
        <p:nvGrpSpPr>
          <p:cNvPr id="69664" name="Group 149"/>
          <p:cNvGrpSpPr>
            <a:grpSpLocks/>
          </p:cNvGrpSpPr>
          <p:nvPr/>
        </p:nvGrpSpPr>
        <p:grpSpPr bwMode="auto">
          <a:xfrm>
            <a:off x="3009900" y="4624388"/>
            <a:ext cx="896938" cy="327025"/>
            <a:chOff x="2520" y="2619"/>
            <a:chExt cx="565" cy="206"/>
          </a:xfrm>
        </p:grpSpPr>
        <p:sp>
          <p:nvSpPr>
            <p:cNvPr id="69718" name="Rectangle 147"/>
            <p:cNvSpPr>
              <a:spLocks noChangeArrowheads="1"/>
            </p:cNvSpPr>
            <p:nvPr/>
          </p:nvSpPr>
          <p:spPr bwMode="auto">
            <a:xfrm>
              <a:off x="2520" y="2619"/>
              <a:ext cx="565" cy="206"/>
            </a:xfrm>
            <a:prstGeom prst="rect">
              <a:avLst/>
            </a:prstGeom>
            <a:solidFill>
              <a:srgbClr val="000099"/>
            </a:solidFill>
            <a:ln w="9525">
              <a:noFill/>
              <a:miter lim="800000"/>
              <a:headEnd/>
              <a:tailEnd/>
            </a:ln>
          </p:spPr>
          <p:txBody>
            <a:bodyPr wrap="none" anchor="ctr"/>
            <a:lstStyle/>
            <a:p>
              <a:pPr algn="ctr">
                <a:lnSpc>
                  <a:spcPct val="90000"/>
                </a:lnSpc>
                <a:spcBef>
                  <a:spcPct val="50000"/>
                </a:spcBef>
                <a:buClr>
                  <a:schemeClr val="accent1"/>
                </a:buClr>
              </a:pPr>
              <a:endParaRPr lang="en-US"/>
            </a:p>
          </p:txBody>
        </p:sp>
        <p:sp>
          <p:nvSpPr>
            <p:cNvPr id="69719" name="Text Box 148"/>
            <p:cNvSpPr txBox="1">
              <a:spLocks noChangeAspect="1" noChangeArrowheads="1"/>
            </p:cNvSpPr>
            <p:nvPr/>
          </p:nvSpPr>
          <p:spPr bwMode="auto">
            <a:xfrm>
              <a:off x="2562" y="2634"/>
              <a:ext cx="479" cy="154"/>
            </a:xfrm>
            <a:prstGeom prst="rect">
              <a:avLst/>
            </a:prstGeom>
            <a:solidFill>
              <a:srgbClr val="000099"/>
            </a:solidFill>
            <a:ln w="9525">
              <a:noFill/>
              <a:miter lim="800000"/>
              <a:headEnd/>
              <a:tailEnd/>
            </a:ln>
          </p:spPr>
          <p:txBody>
            <a:bodyPr wrap="none">
              <a:spAutoFit/>
            </a:bodyPr>
            <a:lstStyle/>
            <a:p>
              <a:pPr algn="ctr">
                <a:lnSpc>
                  <a:spcPct val="90000"/>
                </a:lnSpc>
                <a:spcBef>
                  <a:spcPct val="50000"/>
                </a:spcBef>
                <a:buClr>
                  <a:schemeClr val="accent1"/>
                </a:buClr>
              </a:pPr>
              <a:r>
                <a:rPr lang="en-US" sz="1000">
                  <a:solidFill>
                    <a:schemeClr val="bg1"/>
                  </a:solidFill>
                </a:rPr>
                <a:t>Resource</a:t>
              </a:r>
            </a:p>
          </p:txBody>
        </p:sp>
      </p:grpSp>
      <p:sp>
        <p:nvSpPr>
          <p:cNvPr id="69665" name="Text Box 151"/>
          <p:cNvSpPr txBox="1">
            <a:spLocks noChangeAspect="1" noChangeArrowheads="1"/>
          </p:cNvSpPr>
          <p:nvPr/>
        </p:nvSpPr>
        <p:spPr bwMode="auto">
          <a:xfrm>
            <a:off x="2570163" y="3709988"/>
            <a:ext cx="844550"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Department</a:t>
            </a:r>
          </a:p>
        </p:txBody>
      </p:sp>
      <p:sp>
        <p:nvSpPr>
          <p:cNvPr id="69666" name="Text Box 152"/>
          <p:cNvSpPr txBox="1">
            <a:spLocks noChangeAspect="1" noChangeArrowheads="1"/>
          </p:cNvSpPr>
          <p:nvPr/>
        </p:nvSpPr>
        <p:spPr bwMode="auto">
          <a:xfrm>
            <a:off x="3367088" y="3557588"/>
            <a:ext cx="725487"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Resource</a:t>
            </a:r>
          </a:p>
          <a:p>
            <a:pPr algn="ctr">
              <a:lnSpc>
                <a:spcPct val="90000"/>
              </a:lnSpc>
              <a:spcBef>
                <a:spcPct val="50000"/>
              </a:spcBef>
              <a:buClr>
                <a:schemeClr val="accent1"/>
              </a:buClr>
            </a:pPr>
            <a:r>
              <a:rPr lang="en-US" sz="1000" b="0"/>
              <a:t>Group</a:t>
            </a:r>
          </a:p>
        </p:txBody>
      </p:sp>
      <p:sp>
        <p:nvSpPr>
          <p:cNvPr id="69667" name="Line 155"/>
          <p:cNvSpPr>
            <a:spLocks noChangeShapeType="1"/>
          </p:cNvSpPr>
          <p:nvPr/>
        </p:nvSpPr>
        <p:spPr bwMode="auto">
          <a:xfrm flipV="1">
            <a:off x="3505200" y="3952875"/>
            <a:ext cx="219075" cy="676275"/>
          </a:xfrm>
          <a:prstGeom prst="line">
            <a:avLst/>
          </a:prstGeom>
          <a:noFill/>
          <a:ln w="9525">
            <a:solidFill>
              <a:schemeClr val="tx1"/>
            </a:solidFill>
            <a:round/>
            <a:headEnd/>
            <a:tailEnd/>
          </a:ln>
        </p:spPr>
        <p:txBody>
          <a:bodyPr wrap="none" anchor="ctr"/>
          <a:lstStyle/>
          <a:p>
            <a:endParaRPr lang="en-US"/>
          </a:p>
        </p:txBody>
      </p:sp>
      <p:sp>
        <p:nvSpPr>
          <p:cNvPr id="69668" name="Line 156"/>
          <p:cNvSpPr>
            <a:spLocks noChangeShapeType="1"/>
          </p:cNvSpPr>
          <p:nvPr/>
        </p:nvSpPr>
        <p:spPr bwMode="auto">
          <a:xfrm flipH="1" flipV="1">
            <a:off x="3105150" y="3952875"/>
            <a:ext cx="219075" cy="676275"/>
          </a:xfrm>
          <a:prstGeom prst="line">
            <a:avLst/>
          </a:prstGeom>
          <a:noFill/>
          <a:ln w="9525">
            <a:solidFill>
              <a:schemeClr val="tx1"/>
            </a:solidFill>
            <a:round/>
            <a:headEnd/>
            <a:tailEnd/>
          </a:ln>
        </p:spPr>
        <p:txBody>
          <a:bodyPr wrap="none" anchor="ctr"/>
          <a:lstStyle/>
          <a:p>
            <a:endParaRPr lang="en-US"/>
          </a:p>
        </p:txBody>
      </p:sp>
      <p:grpSp>
        <p:nvGrpSpPr>
          <p:cNvPr id="69669" name="Group 157"/>
          <p:cNvGrpSpPr>
            <a:grpSpLocks/>
          </p:cNvGrpSpPr>
          <p:nvPr/>
        </p:nvGrpSpPr>
        <p:grpSpPr bwMode="auto">
          <a:xfrm>
            <a:off x="4219575" y="4624388"/>
            <a:ext cx="896938" cy="327025"/>
            <a:chOff x="2520" y="2619"/>
            <a:chExt cx="565" cy="206"/>
          </a:xfrm>
        </p:grpSpPr>
        <p:sp>
          <p:nvSpPr>
            <p:cNvPr id="69716" name="Rectangle 158"/>
            <p:cNvSpPr>
              <a:spLocks noChangeArrowheads="1"/>
            </p:cNvSpPr>
            <p:nvPr/>
          </p:nvSpPr>
          <p:spPr bwMode="auto">
            <a:xfrm>
              <a:off x="2520" y="2619"/>
              <a:ext cx="565" cy="206"/>
            </a:xfrm>
            <a:prstGeom prst="rect">
              <a:avLst/>
            </a:prstGeom>
            <a:solidFill>
              <a:srgbClr val="000099"/>
            </a:solidFill>
            <a:ln w="9525">
              <a:noFill/>
              <a:miter lim="800000"/>
              <a:headEnd/>
              <a:tailEnd/>
            </a:ln>
          </p:spPr>
          <p:txBody>
            <a:bodyPr wrap="none" anchor="ctr"/>
            <a:lstStyle/>
            <a:p>
              <a:pPr algn="ctr">
                <a:lnSpc>
                  <a:spcPct val="90000"/>
                </a:lnSpc>
                <a:spcBef>
                  <a:spcPct val="50000"/>
                </a:spcBef>
                <a:buClr>
                  <a:schemeClr val="accent1"/>
                </a:buClr>
              </a:pPr>
              <a:endParaRPr lang="en-US"/>
            </a:p>
          </p:txBody>
        </p:sp>
        <p:sp>
          <p:nvSpPr>
            <p:cNvPr id="69717" name="Text Box 159"/>
            <p:cNvSpPr txBox="1">
              <a:spLocks noChangeAspect="1" noChangeArrowheads="1"/>
            </p:cNvSpPr>
            <p:nvPr/>
          </p:nvSpPr>
          <p:spPr bwMode="auto">
            <a:xfrm>
              <a:off x="2662" y="2634"/>
              <a:ext cx="280" cy="154"/>
            </a:xfrm>
            <a:prstGeom prst="rect">
              <a:avLst/>
            </a:prstGeom>
            <a:solidFill>
              <a:srgbClr val="000099"/>
            </a:solidFill>
            <a:ln w="9525">
              <a:noFill/>
              <a:miter lim="800000"/>
              <a:headEnd/>
              <a:tailEnd/>
            </a:ln>
          </p:spPr>
          <p:txBody>
            <a:bodyPr wrap="none">
              <a:spAutoFit/>
            </a:bodyPr>
            <a:lstStyle/>
            <a:p>
              <a:pPr algn="ctr">
                <a:lnSpc>
                  <a:spcPct val="90000"/>
                </a:lnSpc>
                <a:spcBef>
                  <a:spcPct val="50000"/>
                </a:spcBef>
                <a:buClr>
                  <a:schemeClr val="accent1"/>
                </a:buClr>
              </a:pPr>
              <a:r>
                <a:rPr lang="en-US" sz="1000">
                  <a:solidFill>
                    <a:schemeClr val="bg1"/>
                  </a:solidFill>
                </a:rPr>
                <a:t>Item</a:t>
              </a:r>
            </a:p>
          </p:txBody>
        </p:sp>
      </p:grpSp>
      <p:sp>
        <p:nvSpPr>
          <p:cNvPr id="69670" name="Text Box 160"/>
          <p:cNvSpPr txBox="1">
            <a:spLocks noChangeAspect="1" noChangeArrowheads="1"/>
          </p:cNvSpPr>
          <p:nvPr/>
        </p:nvSpPr>
        <p:spPr bwMode="auto">
          <a:xfrm>
            <a:off x="4729163" y="3557588"/>
            <a:ext cx="619125"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Product</a:t>
            </a:r>
          </a:p>
          <a:p>
            <a:pPr algn="ctr">
              <a:lnSpc>
                <a:spcPct val="90000"/>
              </a:lnSpc>
              <a:spcBef>
                <a:spcPct val="50000"/>
              </a:spcBef>
              <a:buClr>
                <a:schemeClr val="accent1"/>
              </a:buClr>
            </a:pPr>
            <a:r>
              <a:rPr lang="en-US" sz="1000" b="0"/>
              <a:t>Family</a:t>
            </a:r>
          </a:p>
        </p:txBody>
      </p:sp>
      <p:sp>
        <p:nvSpPr>
          <p:cNvPr id="69671" name="Line 161"/>
          <p:cNvSpPr>
            <a:spLocks noChangeShapeType="1"/>
          </p:cNvSpPr>
          <p:nvPr/>
        </p:nvSpPr>
        <p:spPr bwMode="auto">
          <a:xfrm flipV="1">
            <a:off x="4733925" y="3952875"/>
            <a:ext cx="219075" cy="676275"/>
          </a:xfrm>
          <a:prstGeom prst="line">
            <a:avLst/>
          </a:prstGeom>
          <a:noFill/>
          <a:ln w="9525">
            <a:solidFill>
              <a:schemeClr val="tx1"/>
            </a:solidFill>
            <a:round/>
            <a:headEnd/>
            <a:tailEnd/>
          </a:ln>
        </p:spPr>
        <p:txBody>
          <a:bodyPr wrap="none" anchor="ctr"/>
          <a:lstStyle/>
          <a:p>
            <a:endParaRPr lang="en-US"/>
          </a:p>
        </p:txBody>
      </p:sp>
      <p:sp>
        <p:nvSpPr>
          <p:cNvPr id="69672" name="Line 162"/>
          <p:cNvSpPr>
            <a:spLocks noChangeShapeType="1"/>
          </p:cNvSpPr>
          <p:nvPr/>
        </p:nvSpPr>
        <p:spPr bwMode="auto">
          <a:xfrm flipH="1" flipV="1">
            <a:off x="4333875" y="3952875"/>
            <a:ext cx="219075" cy="676275"/>
          </a:xfrm>
          <a:prstGeom prst="line">
            <a:avLst/>
          </a:prstGeom>
          <a:noFill/>
          <a:ln w="9525">
            <a:solidFill>
              <a:schemeClr val="tx1"/>
            </a:solidFill>
            <a:round/>
            <a:headEnd/>
            <a:tailEnd/>
          </a:ln>
        </p:spPr>
        <p:txBody>
          <a:bodyPr wrap="none" anchor="ctr"/>
          <a:lstStyle/>
          <a:p>
            <a:endParaRPr lang="en-US"/>
          </a:p>
        </p:txBody>
      </p:sp>
      <p:sp>
        <p:nvSpPr>
          <p:cNvPr id="69673" name="Line 163"/>
          <p:cNvSpPr>
            <a:spLocks noChangeShapeType="1"/>
          </p:cNvSpPr>
          <p:nvPr/>
        </p:nvSpPr>
        <p:spPr bwMode="auto">
          <a:xfrm flipV="1">
            <a:off x="4638675" y="3400425"/>
            <a:ext cx="0" cy="1228725"/>
          </a:xfrm>
          <a:prstGeom prst="line">
            <a:avLst/>
          </a:prstGeom>
          <a:noFill/>
          <a:ln w="9525">
            <a:solidFill>
              <a:schemeClr val="tx1"/>
            </a:solidFill>
            <a:round/>
            <a:headEnd/>
            <a:tailEnd/>
          </a:ln>
        </p:spPr>
        <p:txBody>
          <a:bodyPr wrap="none" anchor="ctr"/>
          <a:lstStyle/>
          <a:p>
            <a:endParaRPr lang="en-US"/>
          </a:p>
        </p:txBody>
      </p:sp>
      <p:sp>
        <p:nvSpPr>
          <p:cNvPr id="69674" name="Text Box 164"/>
          <p:cNvSpPr txBox="1">
            <a:spLocks noChangeAspect="1" noChangeArrowheads="1"/>
          </p:cNvSpPr>
          <p:nvPr/>
        </p:nvSpPr>
        <p:spPr bwMode="auto">
          <a:xfrm>
            <a:off x="7902575" y="1524000"/>
            <a:ext cx="657225" cy="274638"/>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200" b="0" i="1"/>
              <a:t>Project</a:t>
            </a:r>
          </a:p>
        </p:txBody>
      </p:sp>
      <p:grpSp>
        <p:nvGrpSpPr>
          <p:cNvPr id="69675" name="Group 165"/>
          <p:cNvGrpSpPr>
            <a:grpSpLocks/>
          </p:cNvGrpSpPr>
          <p:nvPr/>
        </p:nvGrpSpPr>
        <p:grpSpPr bwMode="auto">
          <a:xfrm>
            <a:off x="7829550" y="4614863"/>
            <a:ext cx="896938" cy="327025"/>
            <a:chOff x="2520" y="2619"/>
            <a:chExt cx="565" cy="206"/>
          </a:xfrm>
        </p:grpSpPr>
        <p:sp>
          <p:nvSpPr>
            <p:cNvPr id="69714" name="Rectangle 166"/>
            <p:cNvSpPr>
              <a:spLocks noChangeArrowheads="1"/>
            </p:cNvSpPr>
            <p:nvPr/>
          </p:nvSpPr>
          <p:spPr bwMode="auto">
            <a:xfrm>
              <a:off x="2520" y="2619"/>
              <a:ext cx="565" cy="206"/>
            </a:xfrm>
            <a:prstGeom prst="rect">
              <a:avLst/>
            </a:prstGeom>
            <a:solidFill>
              <a:srgbClr val="000099"/>
            </a:solidFill>
            <a:ln w="9525">
              <a:noFill/>
              <a:miter lim="800000"/>
              <a:headEnd/>
              <a:tailEnd/>
            </a:ln>
          </p:spPr>
          <p:txBody>
            <a:bodyPr wrap="none" anchor="ctr"/>
            <a:lstStyle/>
            <a:p>
              <a:pPr algn="ctr">
                <a:lnSpc>
                  <a:spcPct val="90000"/>
                </a:lnSpc>
                <a:spcBef>
                  <a:spcPct val="50000"/>
                </a:spcBef>
                <a:buClr>
                  <a:schemeClr val="accent1"/>
                </a:buClr>
              </a:pPr>
              <a:endParaRPr lang="en-US"/>
            </a:p>
          </p:txBody>
        </p:sp>
        <p:sp>
          <p:nvSpPr>
            <p:cNvPr id="69715" name="Text Box 167"/>
            <p:cNvSpPr txBox="1">
              <a:spLocks noChangeAspect="1" noChangeArrowheads="1"/>
            </p:cNvSpPr>
            <p:nvPr/>
          </p:nvSpPr>
          <p:spPr bwMode="auto">
            <a:xfrm>
              <a:off x="2653" y="2634"/>
              <a:ext cx="297" cy="154"/>
            </a:xfrm>
            <a:prstGeom prst="rect">
              <a:avLst/>
            </a:prstGeom>
            <a:solidFill>
              <a:srgbClr val="000099"/>
            </a:solidFill>
            <a:ln w="9525">
              <a:noFill/>
              <a:miter lim="800000"/>
              <a:headEnd/>
              <a:tailEnd/>
            </a:ln>
          </p:spPr>
          <p:txBody>
            <a:bodyPr wrap="none">
              <a:spAutoFit/>
            </a:bodyPr>
            <a:lstStyle/>
            <a:p>
              <a:pPr algn="ctr">
                <a:lnSpc>
                  <a:spcPct val="90000"/>
                </a:lnSpc>
                <a:spcBef>
                  <a:spcPct val="50000"/>
                </a:spcBef>
                <a:buClr>
                  <a:schemeClr val="accent1"/>
                </a:buClr>
              </a:pPr>
              <a:r>
                <a:rPr lang="en-US" sz="1000">
                  <a:solidFill>
                    <a:schemeClr val="bg1"/>
                  </a:solidFill>
                </a:rPr>
                <a:t>Task</a:t>
              </a:r>
            </a:p>
          </p:txBody>
        </p:sp>
      </p:grpSp>
      <p:sp>
        <p:nvSpPr>
          <p:cNvPr id="69676" name="Text Box 168"/>
          <p:cNvSpPr txBox="1">
            <a:spLocks noChangeAspect="1" noChangeArrowheads="1"/>
          </p:cNvSpPr>
          <p:nvPr/>
        </p:nvSpPr>
        <p:spPr bwMode="auto">
          <a:xfrm>
            <a:off x="7996238" y="4062413"/>
            <a:ext cx="577850"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Project</a:t>
            </a:r>
          </a:p>
        </p:txBody>
      </p:sp>
      <p:sp>
        <p:nvSpPr>
          <p:cNvPr id="69677" name="Text Box 169"/>
          <p:cNvSpPr txBox="1">
            <a:spLocks noChangeAspect="1" noChangeArrowheads="1"/>
          </p:cNvSpPr>
          <p:nvPr/>
        </p:nvSpPr>
        <p:spPr bwMode="auto">
          <a:xfrm>
            <a:off x="7939088" y="2995613"/>
            <a:ext cx="674687"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Planning</a:t>
            </a:r>
            <a:br>
              <a:rPr lang="en-US" sz="1000" b="0"/>
            </a:br>
            <a:r>
              <a:rPr lang="en-US" sz="1000" b="0"/>
              <a:t>Group</a:t>
            </a:r>
          </a:p>
        </p:txBody>
      </p:sp>
      <p:sp>
        <p:nvSpPr>
          <p:cNvPr id="69678" name="Line 170"/>
          <p:cNvSpPr>
            <a:spLocks noChangeShapeType="1"/>
          </p:cNvSpPr>
          <p:nvPr/>
        </p:nvSpPr>
        <p:spPr bwMode="auto">
          <a:xfrm flipV="1">
            <a:off x="8267700" y="3381375"/>
            <a:ext cx="0" cy="628650"/>
          </a:xfrm>
          <a:prstGeom prst="line">
            <a:avLst/>
          </a:prstGeom>
          <a:noFill/>
          <a:ln w="9525">
            <a:solidFill>
              <a:schemeClr val="tx1"/>
            </a:solidFill>
            <a:round/>
            <a:headEnd/>
            <a:tailEnd/>
          </a:ln>
        </p:spPr>
        <p:txBody>
          <a:bodyPr wrap="none" anchor="ctr"/>
          <a:lstStyle/>
          <a:p>
            <a:endParaRPr lang="en-US"/>
          </a:p>
        </p:txBody>
      </p:sp>
      <p:sp>
        <p:nvSpPr>
          <p:cNvPr id="69679" name="Line 171"/>
          <p:cNvSpPr>
            <a:spLocks noChangeShapeType="1"/>
          </p:cNvSpPr>
          <p:nvPr/>
        </p:nvSpPr>
        <p:spPr bwMode="auto">
          <a:xfrm flipV="1">
            <a:off x="8267700" y="4324350"/>
            <a:ext cx="0" cy="219075"/>
          </a:xfrm>
          <a:prstGeom prst="line">
            <a:avLst/>
          </a:prstGeom>
          <a:noFill/>
          <a:ln w="9525">
            <a:solidFill>
              <a:schemeClr val="tx1"/>
            </a:solidFill>
            <a:round/>
            <a:headEnd/>
            <a:tailEnd/>
          </a:ln>
        </p:spPr>
        <p:txBody>
          <a:bodyPr wrap="none" anchor="ctr"/>
          <a:lstStyle/>
          <a:p>
            <a:endParaRPr lang="en-US"/>
          </a:p>
        </p:txBody>
      </p:sp>
      <p:sp>
        <p:nvSpPr>
          <p:cNvPr id="69680" name="Line 172"/>
          <p:cNvSpPr>
            <a:spLocks noChangeAspect="1" noChangeShapeType="1"/>
          </p:cNvSpPr>
          <p:nvPr/>
        </p:nvSpPr>
        <p:spPr bwMode="auto">
          <a:xfrm>
            <a:off x="7764463" y="1531938"/>
            <a:ext cx="0" cy="2992437"/>
          </a:xfrm>
          <a:prstGeom prst="line">
            <a:avLst/>
          </a:prstGeom>
          <a:noFill/>
          <a:ln w="9525">
            <a:solidFill>
              <a:schemeClr val="tx1"/>
            </a:solidFill>
            <a:prstDash val="dash"/>
            <a:round/>
            <a:headEnd/>
            <a:tailEnd/>
          </a:ln>
        </p:spPr>
        <p:txBody>
          <a:bodyPr/>
          <a:lstStyle/>
          <a:p>
            <a:endParaRPr lang="en-US"/>
          </a:p>
        </p:txBody>
      </p:sp>
      <p:grpSp>
        <p:nvGrpSpPr>
          <p:cNvPr id="69681" name="Group 173"/>
          <p:cNvGrpSpPr>
            <a:grpSpLocks/>
          </p:cNvGrpSpPr>
          <p:nvPr/>
        </p:nvGrpSpPr>
        <p:grpSpPr bwMode="auto">
          <a:xfrm>
            <a:off x="6591300" y="4624388"/>
            <a:ext cx="896938" cy="327025"/>
            <a:chOff x="2520" y="2619"/>
            <a:chExt cx="565" cy="206"/>
          </a:xfrm>
        </p:grpSpPr>
        <p:sp>
          <p:nvSpPr>
            <p:cNvPr id="69712" name="Rectangle 174"/>
            <p:cNvSpPr>
              <a:spLocks noChangeArrowheads="1"/>
            </p:cNvSpPr>
            <p:nvPr/>
          </p:nvSpPr>
          <p:spPr bwMode="auto">
            <a:xfrm>
              <a:off x="2520" y="2619"/>
              <a:ext cx="565" cy="206"/>
            </a:xfrm>
            <a:prstGeom prst="rect">
              <a:avLst/>
            </a:prstGeom>
            <a:solidFill>
              <a:srgbClr val="000099"/>
            </a:solidFill>
            <a:ln w="9525">
              <a:noFill/>
              <a:miter lim="800000"/>
              <a:headEnd/>
              <a:tailEnd/>
            </a:ln>
          </p:spPr>
          <p:txBody>
            <a:bodyPr wrap="none" anchor="ctr"/>
            <a:lstStyle/>
            <a:p>
              <a:pPr algn="ctr">
                <a:lnSpc>
                  <a:spcPct val="90000"/>
                </a:lnSpc>
                <a:spcBef>
                  <a:spcPct val="50000"/>
                </a:spcBef>
                <a:buClr>
                  <a:schemeClr val="accent1"/>
                </a:buClr>
              </a:pPr>
              <a:endParaRPr lang="en-US"/>
            </a:p>
          </p:txBody>
        </p:sp>
        <p:sp>
          <p:nvSpPr>
            <p:cNvPr id="69713" name="Text Box 175"/>
            <p:cNvSpPr txBox="1">
              <a:spLocks noChangeAspect="1" noChangeArrowheads="1"/>
            </p:cNvSpPr>
            <p:nvPr/>
          </p:nvSpPr>
          <p:spPr bwMode="auto">
            <a:xfrm>
              <a:off x="2671" y="2634"/>
              <a:ext cx="262" cy="154"/>
            </a:xfrm>
            <a:prstGeom prst="rect">
              <a:avLst/>
            </a:prstGeom>
            <a:solidFill>
              <a:srgbClr val="000099"/>
            </a:solidFill>
            <a:ln w="9525">
              <a:noFill/>
              <a:miter lim="800000"/>
              <a:headEnd/>
              <a:tailEnd/>
            </a:ln>
          </p:spPr>
          <p:txBody>
            <a:bodyPr wrap="none">
              <a:spAutoFit/>
            </a:bodyPr>
            <a:lstStyle/>
            <a:p>
              <a:pPr algn="ctr">
                <a:lnSpc>
                  <a:spcPct val="90000"/>
                </a:lnSpc>
                <a:spcBef>
                  <a:spcPct val="50000"/>
                </a:spcBef>
                <a:buClr>
                  <a:schemeClr val="accent1"/>
                </a:buClr>
              </a:pPr>
              <a:r>
                <a:rPr lang="en-US" sz="1000">
                  <a:solidFill>
                    <a:schemeClr val="bg1"/>
                  </a:solidFill>
                </a:rPr>
                <a:t>Day</a:t>
              </a:r>
            </a:p>
          </p:txBody>
        </p:sp>
      </p:grpSp>
      <p:sp>
        <p:nvSpPr>
          <p:cNvPr id="69682" name="Text Box 176"/>
          <p:cNvSpPr txBox="1">
            <a:spLocks noChangeAspect="1" noChangeArrowheads="1"/>
          </p:cNvSpPr>
          <p:nvPr/>
        </p:nvSpPr>
        <p:spPr bwMode="auto">
          <a:xfrm>
            <a:off x="7278688" y="4052888"/>
            <a:ext cx="534987"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Month</a:t>
            </a:r>
          </a:p>
        </p:txBody>
      </p:sp>
      <p:sp>
        <p:nvSpPr>
          <p:cNvPr id="69683" name="Text Box 177"/>
          <p:cNvSpPr txBox="1">
            <a:spLocks noChangeAspect="1" noChangeArrowheads="1"/>
          </p:cNvSpPr>
          <p:nvPr/>
        </p:nvSpPr>
        <p:spPr bwMode="auto">
          <a:xfrm>
            <a:off x="6251575" y="4062413"/>
            <a:ext cx="508000"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Week</a:t>
            </a:r>
          </a:p>
        </p:txBody>
      </p:sp>
      <p:sp>
        <p:nvSpPr>
          <p:cNvPr id="69684" name="Line 179"/>
          <p:cNvSpPr>
            <a:spLocks noChangeAspect="1" noChangeShapeType="1"/>
          </p:cNvSpPr>
          <p:nvPr/>
        </p:nvSpPr>
        <p:spPr bwMode="auto">
          <a:xfrm>
            <a:off x="6604000" y="4319588"/>
            <a:ext cx="266700" cy="307975"/>
          </a:xfrm>
          <a:prstGeom prst="line">
            <a:avLst/>
          </a:prstGeom>
          <a:noFill/>
          <a:ln w="9525">
            <a:solidFill>
              <a:schemeClr val="tx1"/>
            </a:solidFill>
            <a:round/>
            <a:headEnd/>
            <a:tailEnd/>
          </a:ln>
        </p:spPr>
        <p:txBody>
          <a:bodyPr/>
          <a:lstStyle/>
          <a:p>
            <a:endParaRPr lang="en-US"/>
          </a:p>
        </p:txBody>
      </p:sp>
      <p:sp>
        <p:nvSpPr>
          <p:cNvPr id="69685" name="Line 181"/>
          <p:cNvSpPr>
            <a:spLocks noChangeAspect="1" noChangeShapeType="1"/>
          </p:cNvSpPr>
          <p:nvPr/>
        </p:nvSpPr>
        <p:spPr bwMode="auto">
          <a:xfrm flipH="1">
            <a:off x="7232650" y="4319588"/>
            <a:ext cx="266700" cy="307975"/>
          </a:xfrm>
          <a:prstGeom prst="line">
            <a:avLst/>
          </a:prstGeom>
          <a:noFill/>
          <a:ln w="9525">
            <a:solidFill>
              <a:schemeClr val="tx1"/>
            </a:solidFill>
            <a:round/>
            <a:headEnd/>
            <a:tailEnd/>
          </a:ln>
        </p:spPr>
        <p:txBody>
          <a:bodyPr/>
          <a:lstStyle/>
          <a:p>
            <a:endParaRPr lang="en-US"/>
          </a:p>
        </p:txBody>
      </p:sp>
      <p:sp>
        <p:nvSpPr>
          <p:cNvPr id="69686" name="Line 183"/>
          <p:cNvSpPr>
            <a:spLocks noChangeShapeType="1"/>
          </p:cNvSpPr>
          <p:nvPr/>
        </p:nvSpPr>
        <p:spPr bwMode="auto">
          <a:xfrm flipV="1">
            <a:off x="7038975" y="4295775"/>
            <a:ext cx="0" cy="333375"/>
          </a:xfrm>
          <a:prstGeom prst="line">
            <a:avLst/>
          </a:prstGeom>
          <a:noFill/>
          <a:ln w="9525">
            <a:solidFill>
              <a:schemeClr val="tx1"/>
            </a:solidFill>
            <a:round/>
            <a:headEnd/>
            <a:tailEnd/>
          </a:ln>
        </p:spPr>
        <p:txBody>
          <a:bodyPr wrap="none" anchor="ctr"/>
          <a:lstStyle/>
          <a:p>
            <a:endParaRPr lang="en-US"/>
          </a:p>
        </p:txBody>
      </p:sp>
      <p:sp>
        <p:nvSpPr>
          <p:cNvPr id="69687" name="Text Box 184"/>
          <p:cNvSpPr txBox="1">
            <a:spLocks noChangeAspect="1" noChangeArrowheads="1"/>
          </p:cNvSpPr>
          <p:nvPr/>
        </p:nvSpPr>
        <p:spPr bwMode="auto">
          <a:xfrm>
            <a:off x="6727825" y="3352800"/>
            <a:ext cx="612775"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Quarter</a:t>
            </a:r>
          </a:p>
        </p:txBody>
      </p:sp>
      <p:sp>
        <p:nvSpPr>
          <p:cNvPr id="69688" name="Text Box 185"/>
          <p:cNvSpPr txBox="1">
            <a:spLocks noChangeAspect="1" noChangeArrowheads="1"/>
          </p:cNvSpPr>
          <p:nvPr/>
        </p:nvSpPr>
        <p:spPr bwMode="auto">
          <a:xfrm>
            <a:off x="7085013" y="2762250"/>
            <a:ext cx="450850"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Year</a:t>
            </a:r>
          </a:p>
        </p:txBody>
      </p:sp>
      <p:sp>
        <p:nvSpPr>
          <p:cNvPr id="69689" name="Line 186"/>
          <p:cNvSpPr>
            <a:spLocks noChangeShapeType="1"/>
          </p:cNvSpPr>
          <p:nvPr/>
        </p:nvSpPr>
        <p:spPr bwMode="auto">
          <a:xfrm flipV="1">
            <a:off x="7038975" y="3590925"/>
            <a:ext cx="0" cy="333375"/>
          </a:xfrm>
          <a:prstGeom prst="line">
            <a:avLst/>
          </a:prstGeom>
          <a:noFill/>
          <a:ln w="9525">
            <a:solidFill>
              <a:schemeClr val="tx1"/>
            </a:solidFill>
            <a:round/>
            <a:headEnd/>
            <a:tailEnd/>
          </a:ln>
        </p:spPr>
        <p:txBody>
          <a:bodyPr wrap="none" anchor="ctr"/>
          <a:lstStyle/>
          <a:p>
            <a:endParaRPr lang="en-US"/>
          </a:p>
        </p:txBody>
      </p:sp>
      <p:sp>
        <p:nvSpPr>
          <p:cNvPr id="69690" name="Line 187"/>
          <p:cNvSpPr>
            <a:spLocks noChangeShapeType="1"/>
          </p:cNvSpPr>
          <p:nvPr/>
        </p:nvSpPr>
        <p:spPr bwMode="auto">
          <a:xfrm flipV="1">
            <a:off x="7038975" y="3000375"/>
            <a:ext cx="209550" cy="371475"/>
          </a:xfrm>
          <a:prstGeom prst="line">
            <a:avLst/>
          </a:prstGeom>
          <a:noFill/>
          <a:ln w="9525">
            <a:solidFill>
              <a:schemeClr val="tx1"/>
            </a:solidFill>
            <a:round/>
            <a:headEnd/>
            <a:tailEnd/>
          </a:ln>
        </p:spPr>
        <p:txBody>
          <a:bodyPr wrap="none" anchor="ctr"/>
          <a:lstStyle/>
          <a:p>
            <a:endParaRPr lang="en-US"/>
          </a:p>
        </p:txBody>
      </p:sp>
      <p:sp>
        <p:nvSpPr>
          <p:cNvPr id="69691" name="Line 188"/>
          <p:cNvSpPr>
            <a:spLocks noChangeShapeType="1"/>
          </p:cNvSpPr>
          <p:nvPr/>
        </p:nvSpPr>
        <p:spPr bwMode="auto">
          <a:xfrm flipH="1" flipV="1">
            <a:off x="7400925" y="2990850"/>
            <a:ext cx="190500" cy="1066800"/>
          </a:xfrm>
          <a:prstGeom prst="line">
            <a:avLst/>
          </a:prstGeom>
          <a:noFill/>
          <a:ln w="9525">
            <a:solidFill>
              <a:schemeClr val="tx1"/>
            </a:solidFill>
            <a:round/>
            <a:headEnd/>
            <a:tailEnd/>
          </a:ln>
        </p:spPr>
        <p:txBody>
          <a:bodyPr wrap="none" anchor="ctr"/>
          <a:lstStyle/>
          <a:p>
            <a:endParaRPr lang="en-US"/>
          </a:p>
        </p:txBody>
      </p:sp>
      <p:sp>
        <p:nvSpPr>
          <p:cNvPr id="69692" name="Text Box 189"/>
          <p:cNvSpPr txBox="1">
            <a:spLocks noChangeAspect="1" noChangeArrowheads="1"/>
          </p:cNvSpPr>
          <p:nvPr/>
        </p:nvSpPr>
        <p:spPr bwMode="auto">
          <a:xfrm>
            <a:off x="6234113" y="3200400"/>
            <a:ext cx="549275"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Mfg</a:t>
            </a:r>
          </a:p>
          <a:p>
            <a:pPr algn="ctr">
              <a:lnSpc>
                <a:spcPct val="90000"/>
              </a:lnSpc>
              <a:spcBef>
                <a:spcPct val="50000"/>
              </a:spcBef>
              <a:buClr>
                <a:schemeClr val="accent1"/>
              </a:buClr>
            </a:pPr>
            <a:r>
              <a:rPr lang="en-US" sz="1000" b="0"/>
              <a:t>Period</a:t>
            </a:r>
          </a:p>
        </p:txBody>
      </p:sp>
      <p:sp>
        <p:nvSpPr>
          <p:cNvPr id="69693" name="Line 190"/>
          <p:cNvSpPr>
            <a:spLocks noChangeShapeType="1"/>
          </p:cNvSpPr>
          <p:nvPr/>
        </p:nvSpPr>
        <p:spPr bwMode="auto">
          <a:xfrm flipV="1">
            <a:off x="6486525" y="3590925"/>
            <a:ext cx="0" cy="485775"/>
          </a:xfrm>
          <a:prstGeom prst="line">
            <a:avLst/>
          </a:prstGeom>
          <a:noFill/>
          <a:ln w="9525">
            <a:solidFill>
              <a:schemeClr val="tx1"/>
            </a:solidFill>
            <a:round/>
            <a:headEnd/>
            <a:tailEnd/>
          </a:ln>
        </p:spPr>
        <p:txBody>
          <a:bodyPr wrap="none" anchor="ctr"/>
          <a:lstStyle/>
          <a:p>
            <a:endParaRPr lang="en-US"/>
          </a:p>
        </p:txBody>
      </p:sp>
      <p:sp>
        <p:nvSpPr>
          <p:cNvPr id="69694" name="Line 191"/>
          <p:cNvSpPr>
            <a:spLocks noChangeAspect="1" noChangeShapeType="1"/>
          </p:cNvSpPr>
          <p:nvPr/>
        </p:nvSpPr>
        <p:spPr bwMode="auto">
          <a:xfrm>
            <a:off x="6259513" y="1531938"/>
            <a:ext cx="0" cy="3021012"/>
          </a:xfrm>
          <a:prstGeom prst="line">
            <a:avLst/>
          </a:prstGeom>
          <a:noFill/>
          <a:ln w="9525">
            <a:solidFill>
              <a:schemeClr val="tx1"/>
            </a:solidFill>
            <a:prstDash val="dash"/>
            <a:round/>
            <a:headEnd/>
            <a:tailEnd/>
          </a:ln>
        </p:spPr>
        <p:txBody>
          <a:bodyPr/>
          <a:lstStyle/>
          <a:p>
            <a:endParaRPr lang="en-US"/>
          </a:p>
        </p:txBody>
      </p:sp>
      <p:sp>
        <p:nvSpPr>
          <p:cNvPr id="69695" name="Text Box 192"/>
          <p:cNvSpPr txBox="1">
            <a:spLocks noChangeAspect="1" noChangeArrowheads="1"/>
          </p:cNvSpPr>
          <p:nvPr/>
        </p:nvSpPr>
        <p:spPr bwMode="auto">
          <a:xfrm>
            <a:off x="5449888" y="4257675"/>
            <a:ext cx="682625"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Scenario</a:t>
            </a:r>
          </a:p>
          <a:p>
            <a:pPr algn="ctr">
              <a:lnSpc>
                <a:spcPct val="90000"/>
              </a:lnSpc>
              <a:spcBef>
                <a:spcPct val="50000"/>
              </a:spcBef>
              <a:buClr>
                <a:schemeClr val="accent1"/>
              </a:buClr>
            </a:pPr>
            <a:r>
              <a:rPr lang="en-US" sz="1000" b="0"/>
              <a:t>Version</a:t>
            </a:r>
          </a:p>
        </p:txBody>
      </p:sp>
      <p:sp>
        <p:nvSpPr>
          <p:cNvPr id="69696" name="Text Box 193"/>
          <p:cNvSpPr txBox="1">
            <a:spLocks noChangeAspect="1" noChangeArrowheads="1"/>
          </p:cNvSpPr>
          <p:nvPr/>
        </p:nvSpPr>
        <p:spPr bwMode="auto">
          <a:xfrm>
            <a:off x="5484813" y="3829050"/>
            <a:ext cx="612775"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Plan</a:t>
            </a:r>
          </a:p>
          <a:p>
            <a:pPr algn="ctr">
              <a:lnSpc>
                <a:spcPct val="90000"/>
              </a:lnSpc>
              <a:spcBef>
                <a:spcPct val="50000"/>
              </a:spcBef>
              <a:buClr>
                <a:schemeClr val="accent1"/>
              </a:buClr>
            </a:pPr>
            <a:r>
              <a:rPr lang="en-US" sz="1000" b="0"/>
              <a:t>Version</a:t>
            </a:r>
          </a:p>
        </p:txBody>
      </p:sp>
      <p:sp>
        <p:nvSpPr>
          <p:cNvPr id="69697" name="Text Box 194"/>
          <p:cNvSpPr txBox="1">
            <a:spLocks noChangeAspect="1" noChangeArrowheads="1"/>
          </p:cNvSpPr>
          <p:nvPr/>
        </p:nvSpPr>
        <p:spPr bwMode="auto">
          <a:xfrm>
            <a:off x="5461000" y="3400425"/>
            <a:ext cx="661988"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Demand</a:t>
            </a:r>
          </a:p>
          <a:p>
            <a:pPr algn="ctr">
              <a:lnSpc>
                <a:spcPct val="90000"/>
              </a:lnSpc>
              <a:spcBef>
                <a:spcPct val="50000"/>
              </a:spcBef>
              <a:buClr>
                <a:schemeClr val="accent1"/>
              </a:buClr>
            </a:pPr>
            <a:r>
              <a:rPr lang="en-US" sz="1000" b="0"/>
              <a:t>Class</a:t>
            </a:r>
          </a:p>
        </p:txBody>
      </p:sp>
      <p:sp>
        <p:nvSpPr>
          <p:cNvPr id="69698" name="Text Box 195"/>
          <p:cNvSpPr txBox="1">
            <a:spLocks noChangeAspect="1" noChangeArrowheads="1"/>
          </p:cNvSpPr>
          <p:nvPr/>
        </p:nvSpPr>
        <p:spPr bwMode="auto">
          <a:xfrm>
            <a:off x="5422900" y="2971800"/>
            <a:ext cx="738188"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Exception</a:t>
            </a:r>
          </a:p>
          <a:p>
            <a:pPr algn="ctr">
              <a:lnSpc>
                <a:spcPct val="90000"/>
              </a:lnSpc>
              <a:spcBef>
                <a:spcPct val="50000"/>
              </a:spcBef>
              <a:buClr>
                <a:schemeClr val="accent1"/>
              </a:buClr>
            </a:pPr>
            <a:r>
              <a:rPr lang="en-US" sz="1000" b="0"/>
              <a:t>Type</a:t>
            </a:r>
          </a:p>
        </p:txBody>
      </p:sp>
      <p:sp>
        <p:nvSpPr>
          <p:cNvPr id="69699" name="Text Box 196"/>
          <p:cNvSpPr txBox="1">
            <a:spLocks noChangeAspect="1" noChangeArrowheads="1"/>
          </p:cNvSpPr>
          <p:nvPr/>
        </p:nvSpPr>
        <p:spPr bwMode="auto">
          <a:xfrm>
            <a:off x="5538788" y="2543175"/>
            <a:ext cx="508000"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Order</a:t>
            </a:r>
          </a:p>
          <a:p>
            <a:pPr algn="ctr">
              <a:lnSpc>
                <a:spcPct val="90000"/>
              </a:lnSpc>
              <a:spcBef>
                <a:spcPct val="50000"/>
              </a:spcBef>
              <a:buClr>
                <a:schemeClr val="accent1"/>
              </a:buClr>
            </a:pPr>
            <a:r>
              <a:rPr lang="en-US" sz="1000" b="0"/>
              <a:t>Type</a:t>
            </a:r>
          </a:p>
        </p:txBody>
      </p:sp>
      <p:sp>
        <p:nvSpPr>
          <p:cNvPr id="69700" name="Text Box 197"/>
          <p:cNvSpPr txBox="1">
            <a:spLocks noChangeAspect="1" noChangeArrowheads="1"/>
          </p:cNvSpPr>
          <p:nvPr/>
        </p:nvSpPr>
        <p:spPr bwMode="auto">
          <a:xfrm>
            <a:off x="5489575" y="2114550"/>
            <a:ext cx="604838" cy="3968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Ship</a:t>
            </a:r>
          </a:p>
          <a:p>
            <a:pPr algn="ctr">
              <a:lnSpc>
                <a:spcPct val="90000"/>
              </a:lnSpc>
              <a:spcBef>
                <a:spcPct val="50000"/>
              </a:spcBef>
              <a:buClr>
                <a:schemeClr val="accent1"/>
              </a:buClr>
            </a:pPr>
            <a:r>
              <a:rPr lang="en-US" sz="1000" b="0"/>
              <a:t>Method</a:t>
            </a:r>
          </a:p>
        </p:txBody>
      </p:sp>
      <p:sp>
        <p:nvSpPr>
          <p:cNvPr id="69701" name="Text Box 198"/>
          <p:cNvSpPr txBox="1">
            <a:spLocks noChangeAspect="1" noChangeArrowheads="1"/>
          </p:cNvSpPr>
          <p:nvPr/>
        </p:nvSpPr>
        <p:spPr bwMode="auto">
          <a:xfrm>
            <a:off x="5500688" y="1838325"/>
            <a:ext cx="584200" cy="244475"/>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000" b="0"/>
              <a:t>Source</a:t>
            </a:r>
          </a:p>
        </p:txBody>
      </p:sp>
      <p:sp>
        <p:nvSpPr>
          <p:cNvPr id="69702" name="Text Box 200"/>
          <p:cNvSpPr txBox="1">
            <a:spLocks noChangeAspect="1" noChangeArrowheads="1"/>
          </p:cNvSpPr>
          <p:nvPr/>
        </p:nvSpPr>
        <p:spPr bwMode="auto">
          <a:xfrm>
            <a:off x="5541963" y="1514475"/>
            <a:ext cx="496887" cy="274638"/>
          </a:xfrm>
          <a:prstGeom prst="rect">
            <a:avLst/>
          </a:prstGeom>
          <a:noFill/>
          <a:ln w="9525">
            <a:noFill/>
            <a:miter lim="800000"/>
            <a:headEnd/>
            <a:tailEnd/>
          </a:ln>
        </p:spPr>
        <p:txBody>
          <a:bodyPr wrap="none">
            <a:spAutoFit/>
          </a:bodyPr>
          <a:lstStyle/>
          <a:p>
            <a:pPr algn="ctr">
              <a:lnSpc>
                <a:spcPct val="90000"/>
              </a:lnSpc>
              <a:spcBef>
                <a:spcPct val="50000"/>
              </a:spcBef>
              <a:buClr>
                <a:schemeClr val="accent1"/>
              </a:buClr>
            </a:pPr>
            <a:r>
              <a:rPr lang="en-US" sz="1200" b="0" i="1"/>
              <a:t>Misc</a:t>
            </a:r>
          </a:p>
        </p:txBody>
      </p:sp>
      <p:sp>
        <p:nvSpPr>
          <p:cNvPr id="69703" name="Line 201"/>
          <p:cNvSpPr>
            <a:spLocks noChangeShapeType="1"/>
          </p:cNvSpPr>
          <p:nvPr/>
        </p:nvSpPr>
        <p:spPr bwMode="auto">
          <a:xfrm flipV="1">
            <a:off x="1581150" y="4581525"/>
            <a:ext cx="0" cy="466725"/>
          </a:xfrm>
          <a:prstGeom prst="line">
            <a:avLst/>
          </a:prstGeom>
          <a:noFill/>
          <a:ln w="9525">
            <a:solidFill>
              <a:schemeClr val="tx1"/>
            </a:solidFill>
            <a:round/>
            <a:headEnd/>
            <a:tailEnd/>
          </a:ln>
        </p:spPr>
        <p:txBody>
          <a:bodyPr wrap="none" anchor="ctr"/>
          <a:lstStyle/>
          <a:p>
            <a:endParaRPr lang="en-US"/>
          </a:p>
        </p:txBody>
      </p:sp>
      <p:sp>
        <p:nvSpPr>
          <p:cNvPr id="69704" name="Line 202"/>
          <p:cNvSpPr>
            <a:spLocks noChangeShapeType="1"/>
          </p:cNvSpPr>
          <p:nvPr/>
        </p:nvSpPr>
        <p:spPr bwMode="auto">
          <a:xfrm flipV="1">
            <a:off x="581025" y="4572000"/>
            <a:ext cx="0" cy="466725"/>
          </a:xfrm>
          <a:prstGeom prst="line">
            <a:avLst/>
          </a:prstGeom>
          <a:noFill/>
          <a:ln w="9525">
            <a:solidFill>
              <a:schemeClr val="tx1"/>
            </a:solidFill>
            <a:round/>
            <a:headEnd/>
            <a:tailEnd/>
          </a:ln>
        </p:spPr>
        <p:txBody>
          <a:bodyPr wrap="none" anchor="ctr"/>
          <a:lstStyle/>
          <a:p>
            <a:endParaRPr lang="en-US"/>
          </a:p>
        </p:txBody>
      </p:sp>
      <p:sp>
        <p:nvSpPr>
          <p:cNvPr id="69705" name="Line 203"/>
          <p:cNvSpPr>
            <a:spLocks noChangeShapeType="1"/>
          </p:cNvSpPr>
          <p:nvPr/>
        </p:nvSpPr>
        <p:spPr bwMode="auto">
          <a:xfrm flipV="1">
            <a:off x="5829300" y="4648200"/>
            <a:ext cx="0" cy="409575"/>
          </a:xfrm>
          <a:prstGeom prst="line">
            <a:avLst/>
          </a:prstGeom>
          <a:noFill/>
          <a:ln w="9525">
            <a:solidFill>
              <a:schemeClr val="tx1"/>
            </a:solidFill>
            <a:round/>
            <a:headEnd/>
            <a:tailEnd/>
          </a:ln>
        </p:spPr>
        <p:txBody>
          <a:bodyPr wrap="none" anchor="ctr"/>
          <a:lstStyle/>
          <a:p>
            <a:endParaRPr lang="en-US"/>
          </a:p>
        </p:txBody>
      </p:sp>
      <p:sp>
        <p:nvSpPr>
          <p:cNvPr id="69706" name="Line 204"/>
          <p:cNvSpPr>
            <a:spLocks noChangeShapeType="1"/>
          </p:cNvSpPr>
          <p:nvPr/>
        </p:nvSpPr>
        <p:spPr bwMode="auto">
          <a:xfrm flipV="1">
            <a:off x="8277225" y="4991100"/>
            <a:ext cx="0" cy="95250"/>
          </a:xfrm>
          <a:prstGeom prst="line">
            <a:avLst/>
          </a:prstGeom>
          <a:noFill/>
          <a:ln w="9525">
            <a:solidFill>
              <a:schemeClr val="tx1"/>
            </a:solidFill>
            <a:round/>
            <a:headEnd/>
            <a:tailEnd/>
          </a:ln>
        </p:spPr>
        <p:txBody>
          <a:bodyPr wrap="none" anchor="ctr"/>
          <a:lstStyle/>
          <a:p>
            <a:endParaRPr lang="en-US"/>
          </a:p>
        </p:txBody>
      </p:sp>
      <p:sp>
        <p:nvSpPr>
          <p:cNvPr id="69707" name="Line 205"/>
          <p:cNvSpPr>
            <a:spLocks noChangeShapeType="1"/>
          </p:cNvSpPr>
          <p:nvPr/>
        </p:nvSpPr>
        <p:spPr bwMode="auto">
          <a:xfrm flipV="1">
            <a:off x="7038975" y="4991100"/>
            <a:ext cx="0" cy="95250"/>
          </a:xfrm>
          <a:prstGeom prst="line">
            <a:avLst/>
          </a:prstGeom>
          <a:noFill/>
          <a:ln w="9525">
            <a:solidFill>
              <a:schemeClr val="tx1"/>
            </a:solidFill>
            <a:round/>
            <a:headEnd/>
            <a:tailEnd/>
          </a:ln>
        </p:spPr>
        <p:txBody>
          <a:bodyPr wrap="none" anchor="ctr"/>
          <a:lstStyle/>
          <a:p>
            <a:endParaRPr lang="en-US"/>
          </a:p>
        </p:txBody>
      </p:sp>
      <p:sp>
        <p:nvSpPr>
          <p:cNvPr id="69708" name="Line 206"/>
          <p:cNvSpPr>
            <a:spLocks noChangeShapeType="1"/>
          </p:cNvSpPr>
          <p:nvPr/>
        </p:nvSpPr>
        <p:spPr bwMode="auto">
          <a:xfrm flipV="1">
            <a:off x="4648200" y="4991100"/>
            <a:ext cx="0" cy="95250"/>
          </a:xfrm>
          <a:prstGeom prst="line">
            <a:avLst/>
          </a:prstGeom>
          <a:noFill/>
          <a:ln w="9525">
            <a:solidFill>
              <a:schemeClr val="tx1"/>
            </a:solidFill>
            <a:round/>
            <a:headEnd/>
            <a:tailEnd/>
          </a:ln>
        </p:spPr>
        <p:txBody>
          <a:bodyPr wrap="none" anchor="ctr"/>
          <a:lstStyle/>
          <a:p>
            <a:endParaRPr lang="en-US"/>
          </a:p>
        </p:txBody>
      </p:sp>
      <p:sp>
        <p:nvSpPr>
          <p:cNvPr id="69709" name="Line 207"/>
          <p:cNvSpPr>
            <a:spLocks noChangeShapeType="1"/>
          </p:cNvSpPr>
          <p:nvPr/>
        </p:nvSpPr>
        <p:spPr bwMode="auto">
          <a:xfrm flipV="1">
            <a:off x="2476500" y="4991100"/>
            <a:ext cx="0" cy="95250"/>
          </a:xfrm>
          <a:prstGeom prst="line">
            <a:avLst/>
          </a:prstGeom>
          <a:noFill/>
          <a:ln w="9525">
            <a:solidFill>
              <a:schemeClr val="tx1"/>
            </a:solidFill>
            <a:round/>
            <a:headEnd/>
            <a:tailEnd/>
          </a:ln>
        </p:spPr>
        <p:txBody>
          <a:bodyPr wrap="none" anchor="ctr"/>
          <a:lstStyle/>
          <a:p>
            <a:endParaRPr lang="en-US"/>
          </a:p>
        </p:txBody>
      </p:sp>
      <p:sp>
        <p:nvSpPr>
          <p:cNvPr id="69710" name="Line 208"/>
          <p:cNvSpPr>
            <a:spLocks noChangeShapeType="1"/>
          </p:cNvSpPr>
          <p:nvPr/>
        </p:nvSpPr>
        <p:spPr bwMode="auto">
          <a:xfrm flipV="1">
            <a:off x="3419475" y="4991100"/>
            <a:ext cx="0" cy="95250"/>
          </a:xfrm>
          <a:prstGeom prst="line">
            <a:avLst/>
          </a:prstGeom>
          <a:noFill/>
          <a:ln w="9525">
            <a:solidFill>
              <a:schemeClr val="tx1"/>
            </a:solidFill>
            <a:round/>
            <a:headEnd/>
            <a:tailEnd/>
          </a:ln>
        </p:spPr>
        <p:txBody>
          <a:bodyPr wrap="none" anchor="ctr"/>
          <a:lstStyle/>
          <a:p>
            <a:endParaRPr lang="en-US"/>
          </a:p>
        </p:txBody>
      </p:sp>
      <p:sp>
        <p:nvSpPr>
          <p:cNvPr id="69711"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Pre-built aggregation levels based on familiar planning hierarchies</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latin typeface="Arial" pitchFamily="34" charset="0"/>
                <a:cs typeface="Arial" pitchFamily="34" charset="0"/>
              </a:rPr>
              <a:t> </a:t>
            </a:r>
          </a:p>
        </p:txBody>
      </p:sp>
      <p:sp>
        <p:nvSpPr>
          <p:cNvPr id="70659" name="Rectangle 3"/>
          <p:cNvSpPr>
            <a:spLocks noGrp="1" noChangeArrowheads="1"/>
          </p:cNvSpPr>
          <p:nvPr>
            <p:ph type="title"/>
          </p:nvPr>
        </p:nvSpPr>
        <p:spPr/>
        <p:txBody>
          <a:bodyPr/>
          <a:lstStyle/>
          <a:p>
            <a:pPr eaLnBrk="1" hangingPunct="1"/>
            <a:r>
              <a:rPr lang="en-US" smtClean="0"/>
              <a:t>Pre-seeded rich content – Reports</a:t>
            </a:r>
          </a:p>
        </p:txBody>
      </p:sp>
      <p:pic>
        <p:nvPicPr>
          <p:cNvPr id="70660" name="Picture 12" descr="aps_apcc_catalog_reportlist_sca01"/>
          <p:cNvPicPr>
            <a:picLocks noChangeAspect="1" noChangeArrowheads="1"/>
          </p:cNvPicPr>
          <p:nvPr/>
        </p:nvPicPr>
        <p:blipFill>
          <a:blip r:embed="rId3" cstate="print"/>
          <a:srcRect/>
          <a:stretch>
            <a:fillRect/>
          </a:stretch>
        </p:blipFill>
        <p:spPr bwMode="auto">
          <a:xfrm>
            <a:off x="3476625" y="1171575"/>
            <a:ext cx="3286125" cy="5610225"/>
          </a:xfrm>
          <a:prstGeom prst="rect">
            <a:avLst/>
          </a:prstGeom>
          <a:noFill/>
          <a:ln w="9525">
            <a:noFill/>
            <a:miter lim="800000"/>
            <a:headEnd/>
            <a:tailEnd/>
          </a:ln>
        </p:spPr>
      </p:pic>
      <p:grpSp>
        <p:nvGrpSpPr>
          <p:cNvPr id="70661" name="Group 15"/>
          <p:cNvGrpSpPr>
            <a:grpSpLocks/>
          </p:cNvGrpSpPr>
          <p:nvPr/>
        </p:nvGrpSpPr>
        <p:grpSpPr bwMode="auto">
          <a:xfrm>
            <a:off x="85725" y="1162050"/>
            <a:ext cx="2924175" cy="5048250"/>
            <a:chOff x="54" y="786"/>
            <a:chExt cx="1842" cy="3180"/>
          </a:xfrm>
        </p:grpSpPr>
        <p:pic>
          <p:nvPicPr>
            <p:cNvPr id="70664" name="Picture 10" descr="aps_apcc_catalog_reportlist_s&amp;op"/>
            <p:cNvPicPr>
              <a:picLocks noChangeAspect="1" noChangeArrowheads="1"/>
            </p:cNvPicPr>
            <p:nvPr/>
          </p:nvPicPr>
          <p:blipFill>
            <a:blip r:embed="rId4" cstate="print"/>
            <a:srcRect t="73119" r="15469"/>
            <a:stretch>
              <a:fillRect/>
            </a:stretch>
          </p:blipFill>
          <p:spPr bwMode="auto">
            <a:xfrm>
              <a:off x="54" y="3066"/>
              <a:ext cx="1836" cy="900"/>
            </a:xfrm>
            <a:prstGeom prst="rect">
              <a:avLst/>
            </a:prstGeom>
            <a:noFill/>
            <a:ln w="9525">
              <a:noFill/>
              <a:miter lim="800000"/>
              <a:headEnd/>
              <a:tailEnd/>
            </a:ln>
          </p:spPr>
        </p:pic>
        <p:pic>
          <p:nvPicPr>
            <p:cNvPr id="70665" name="Picture 13" descr="aps_apcc_catalog_reportlist_s&amp;op"/>
            <p:cNvPicPr>
              <a:picLocks noChangeAspect="1" noChangeArrowheads="1"/>
            </p:cNvPicPr>
            <p:nvPr/>
          </p:nvPicPr>
          <p:blipFill>
            <a:blip r:embed="rId4" cstate="print"/>
            <a:srcRect r="15193" b="31900"/>
            <a:stretch>
              <a:fillRect/>
            </a:stretch>
          </p:blipFill>
          <p:spPr bwMode="auto">
            <a:xfrm>
              <a:off x="54" y="786"/>
              <a:ext cx="1842" cy="2280"/>
            </a:xfrm>
            <a:prstGeom prst="rect">
              <a:avLst/>
            </a:prstGeom>
            <a:noFill/>
            <a:ln w="9525">
              <a:noFill/>
              <a:miter lim="800000"/>
              <a:headEnd/>
              <a:tailEnd/>
            </a:ln>
          </p:spPr>
        </p:pic>
      </p:grpSp>
      <p:pic>
        <p:nvPicPr>
          <p:cNvPr id="70662" name="Picture 11" descr="aps_apcc_catalog_reportlist_sca02"/>
          <p:cNvPicPr>
            <a:picLocks noChangeAspect="1" noChangeArrowheads="1"/>
          </p:cNvPicPr>
          <p:nvPr/>
        </p:nvPicPr>
        <p:blipFill>
          <a:blip r:embed="rId5" cstate="print"/>
          <a:srcRect/>
          <a:stretch>
            <a:fillRect/>
          </a:stretch>
        </p:blipFill>
        <p:spPr bwMode="auto">
          <a:xfrm>
            <a:off x="6019800" y="1171575"/>
            <a:ext cx="3124200" cy="4181475"/>
          </a:xfrm>
          <a:prstGeom prst="rect">
            <a:avLst/>
          </a:prstGeom>
          <a:noFill/>
          <a:ln w="9525">
            <a:noFill/>
            <a:miter lim="800000"/>
            <a:headEnd/>
            <a:tailEnd/>
          </a:ln>
        </p:spPr>
      </p:pic>
      <p:sp>
        <p:nvSpPr>
          <p:cNvPr id="70663"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200+ pre-built reports for aggregate and detailed analysis</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smtClean="0">
                <a:latin typeface="Arial" pitchFamily="34" charset="0"/>
                <a:cs typeface="Arial" pitchFamily="34" charset="0"/>
              </a:rPr>
              <a:t> </a:t>
            </a:r>
          </a:p>
        </p:txBody>
      </p:sp>
      <p:sp>
        <p:nvSpPr>
          <p:cNvPr id="71683" name="Rectangle 2"/>
          <p:cNvSpPr>
            <a:spLocks noGrp="1" noChangeArrowheads="1"/>
          </p:cNvSpPr>
          <p:nvPr>
            <p:ph type="title"/>
          </p:nvPr>
        </p:nvSpPr>
        <p:spPr/>
        <p:txBody>
          <a:bodyPr/>
          <a:lstStyle/>
          <a:p>
            <a:pPr eaLnBrk="1" hangingPunct="1"/>
            <a:r>
              <a:rPr lang="en-US" smtClean="0"/>
              <a:t>Start quickly with pre-seeded content</a:t>
            </a:r>
          </a:p>
        </p:txBody>
      </p:sp>
      <p:sp>
        <p:nvSpPr>
          <p:cNvPr id="71684"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Get a good answer on day one!</a:t>
            </a:r>
          </a:p>
        </p:txBody>
      </p:sp>
      <p:sp>
        <p:nvSpPr>
          <p:cNvPr id="71685" name="Rectangle 3"/>
          <p:cNvSpPr>
            <a:spLocks noGrp="1" noChangeArrowheads="1"/>
          </p:cNvSpPr>
          <p:nvPr>
            <p:ph type="body" idx="1"/>
          </p:nvPr>
        </p:nvSpPr>
        <p:spPr>
          <a:xfrm>
            <a:off x="1122363" y="1219200"/>
            <a:ext cx="7537450" cy="4800600"/>
          </a:xfrm>
        </p:spPr>
        <p:txBody>
          <a:bodyPr/>
          <a:lstStyle/>
          <a:p>
            <a:pPr eaLnBrk="1" hangingPunct="1"/>
            <a:r>
              <a:rPr lang="en-US" smtClean="0"/>
              <a:t>Pre-built dashboards</a:t>
            </a:r>
          </a:p>
          <a:p>
            <a:pPr lvl="1" eaLnBrk="1" hangingPunct="1"/>
            <a:r>
              <a:rPr lang="en-US" smtClean="0"/>
              <a:t>Sales and Operations Planning process</a:t>
            </a:r>
          </a:p>
          <a:p>
            <a:pPr lvl="1" eaLnBrk="1" hangingPunct="1"/>
            <a:r>
              <a:rPr lang="en-US" smtClean="0"/>
              <a:t>Supply Chain Plan(s) analysis</a:t>
            </a:r>
          </a:p>
          <a:p>
            <a:pPr eaLnBrk="1" hangingPunct="1"/>
            <a:r>
              <a:rPr lang="en-US" smtClean="0"/>
              <a:t>200+ Reports</a:t>
            </a:r>
          </a:p>
          <a:p>
            <a:pPr lvl="1" eaLnBrk="1" hangingPunct="1"/>
            <a:r>
              <a:rPr lang="en-US" smtClean="0"/>
              <a:t>Analyze from many different business angles at aggregate and detail level</a:t>
            </a:r>
          </a:p>
          <a:p>
            <a:pPr eaLnBrk="1" hangingPunct="1"/>
            <a:r>
              <a:rPr lang="en-US" smtClean="0"/>
              <a:t>100+ Key performance indicators</a:t>
            </a:r>
          </a:p>
          <a:p>
            <a:pPr lvl="1" eaLnBrk="1" hangingPunct="1"/>
            <a:r>
              <a:rPr lang="en-US" smtClean="0"/>
              <a:t>Analyze what is critical to the supply chain</a:t>
            </a:r>
          </a:p>
          <a:p>
            <a:pPr lvl="1" eaLnBrk="1" hangingPunct="1"/>
            <a:r>
              <a:rPr lang="en-US" smtClean="0"/>
              <a:t>Optionally define alerts to get notified about problems</a:t>
            </a:r>
          </a:p>
          <a:p>
            <a:pPr eaLnBrk="1" hangingPunct="1"/>
            <a:r>
              <a:rPr lang="en-US" smtClean="0"/>
              <a:t>Extend and configure</a:t>
            </a:r>
          </a:p>
          <a:p>
            <a:pPr lvl="1" eaLnBrk="1" hangingPunct="1"/>
            <a:r>
              <a:rPr lang="en-US" smtClean="0"/>
              <a:t>Quickly tailor to specific needs of individual users</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latin typeface="Arial" pitchFamily="34" charset="0"/>
                <a:cs typeface="Arial" pitchFamily="34" charset="0"/>
              </a:rPr>
              <a:t>l </a:t>
            </a:r>
          </a:p>
        </p:txBody>
      </p:sp>
      <p:sp>
        <p:nvSpPr>
          <p:cNvPr id="1233933" name="Rectangle 13"/>
          <p:cNvSpPr>
            <a:spLocks noChangeArrowheads="1"/>
          </p:cNvSpPr>
          <p:nvPr/>
        </p:nvSpPr>
        <p:spPr bwMode="auto">
          <a:xfrm>
            <a:off x="215900" y="2117725"/>
            <a:ext cx="3597275" cy="3816350"/>
          </a:xfrm>
          <a:prstGeom prst="rect">
            <a:avLst/>
          </a:prstGeom>
          <a:solidFill>
            <a:schemeClr val="bg1"/>
          </a:solidFill>
          <a:ln w="12700" algn="ctr">
            <a:solidFill>
              <a:srgbClr val="EAEAEA"/>
            </a:solidFill>
            <a:miter lim="800000"/>
            <a:headEnd/>
            <a:tailEnd/>
          </a:ln>
          <a:effectLst>
            <a:outerShdw dist="35921" dir="2700000" algn="ctr" rotWithShape="0">
              <a:schemeClr val="bg2"/>
            </a:outerShdw>
          </a:effectLst>
        </p:spPr>
        <p:txBody>
          <a:bodyPr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72708" name="Rectangle 11"/>
          <p:cNvSpPr>
            <a:spLocks noGrp="1" noChangeArrowheads="1"/>
          </p:cNvSpPr>
          <p:nvPr>
            <p:ph type="title"/>
          </p:nvPr>
        </p:nvSpPr>
        <p:spPr>
          <a:xfrm>
            <a:off x="889000" y="0"/>
            <a:ext cx="7581900" cy="990600"/>
          </a:xfrm>
        </p:spPr>
        <p:txBody>
          <a:bodyPr/>
          <a:lstStyle/>
          <a:p>
            <a:pPr eaLnBrk="1" hangingPunct="1"/>
            <a:r>
              <a:rPr lang="en-US" smtClean="0"/>
              <a:t>Extensible and configurable</a:t>
            </a:r>
          </a:p>
        </p:txBody>
      </p:sp>
      <p:sp>
        <p:nvSpPr>
          <p:cNvPr id="72709" name="Rectangle 12"/>
          <p:cNvSpPr>
            <a:spLocks noGrp="1" noChangeArrowheads="1"/>
          </p:cNvSpPr>
          <p:nvPr>
            <p:ph type="body" idx="1"/>
          </p:nvPr>
        </p:nvSpPr>
        <p:spPr>
          <a:xfrm>
            <a:off x="495300" y="2133600"/>
            <a:ext cx="3092450" cy="3708400"/>
          </a:xfrm>
        </p:spPr>
        <p:txBody>
          <a:bodyPr/>
          <a:lstStyle/>
          <a:p>
            <a:pPr eaLnBrk="1" hangingPunct="1"/>
            <a:r>
              <a:rPr lang="en-US" sz="2000" smtClean="0"/>
              <a:t>Quickly define and modify reports and dashboards via drag and drop</a:t>
            </a:r>
          </a:p>
          <a:p>
            <a:pPr eaLnBrk="1" hangingPunct="1"/>
            <a:r>
              <a:rPr lang="en-US" sz="2000" smtClean="0"/>
              <a:t>Easily configure drill downs from dashboards to reports</a:t>
            </a:r>
          </a:p>
          <a:p>
            <a:pPr eaLnBrk="1" hangingPunct="1"/>
            <a:r>
              <a:rPr lang="en-US" sz="2000" smtClean="0"/>
              <a:t>Add textual instructions as needed</a:t>
            </a:r>
          </a:p>
        </p:txBody>
      </p:sp>
      <p:pic>
        <p:nvPicPr>
          <p:cNvPr id="72710" name="Picture 7" descr="aps_appc_custom_03"/>
          <p:cNvPicPr>
            <a:picLocks noChangeAspect="1" noChangeArrowheads="1"/>
          </p:cNvPicPr>
          <p:nvPr/>
        </p:nvPicPr>
        <p:blipFill>
          <a:blip r:embed="rId3" cstate="print"/>
          <a:srcRect/>
          <a:stretch>
            <a:fillRect/>
          </a:stretch>
        </p:blipFill>
        <p:spPr bwMode="auto">
          <a:xfrm>
            <a:off x="165100" y="1031875"/>
            <a:ext cx="8851900" cy="1039813"/>
          </a:xfrm>
          <a:prstGeom prst="rect">
            <a:avLst/>
          </a:prstGeom>
          <a:noFill/>
          <a:ln w="9525">
            <a:noFill/>
            <a:miter lim="800000"/>
            <a:headEnd/>
            <a:tailEnd/>
          </a:ln>
        </p:spPr>
      </p:pic>
      <p:pic>
        <p:nvPicPr>
          <p:cNvPr id="72711" name="Picture 8" descr="aps_appc_custom_04"/>
          <p:cNvPicPr>
            <a:picLocks noChangeAspect="1" noChangeArrowheads="1"/>
          </p:cNvPicPr>
          <p:nvPr/>
        </p:nvPicPr>
        <p:blipFill>
          <a:blip r:embed="rId4" cstate="print"/>
          <a:srcRect r="43221"/>
          <a:stretch>
            <a:fillRect/>
          </a:stretch>
        </p:blipFill>
        <p:spPr bwMode="auto">
          <a:xfrm>
            <a:off x="4022725" y="2106613"/>
            <a:ext cx="4321175" cy="3821112"/>
          </a:xfrm>
          <a:prstGeom prst="rect">
            <a:avLst/>
          </a:prstGeom>
          <a:noFill/>
          <a:ln w="9525">
            <a:noFill/>
            <a:miter lim="800000"/>
            <a:headEnd/>
            <a:tailEnd/>
          </a:ln>
        </p:spPr>
      </p:pic>
      <p:sp>
        <p:nvSpPr>
          <p:cNvPr id="72712"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Adapt to the needs of individual users</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endParaRPr lang="en-US" smtClean="0">
              <a:latin typeface="Arial" pitchFamily="34" charset="0"/>
              <a:cs typeface="Arial" pitchFamily="34" charset="0"/>
            </a:endParaRPr>
          </a:p>
        </p:txBody>
      </p:sp>
      <p:sp>
        <p:nvSpPr>
          <p:cNvPr id="73731" name="Rectangle 2"/>
          <p:cNvSpPr>
            <a:spLocks noGrp="1" noChangeArrowheads="1"/>
          </p:cNvSpPr>
          <p:nvPr>
            <p:ph type="title"/>
          </p:nvPr>
        </p:nvSpPr>
        <p:spPr/>
        <p:txBody>
          <a:bodyPr/>
          <a:lstStyle/>
          <a:p>
            <a:pPr eaLnBrk="1" hangingPunct="1"/>
            <a:r>
              <a:rPr lang="en-US" smtClean="0"/>
              <a:t>Extensible and configurable</a:t>
            </a:r>
          </a:p>
        </p:txBody>
      </p:sp>
      <p:pic>
        <p:nvPicPr>
          <p:cNvPr id="73732" name="Picture 4" descr="aps_appc_custom_07"/>
          <p:cNvPicPr>
            <a:picLocks noChangeAspect="1" noChangeArrowheads="1"/>
          </p:cNvPicPr>
          <p:nvPr/>
        </p:nvPicPr>
        <p:blipFill>
          <a:blip r:embed="rId3" cstate="print"/>
          <a:srcRect/>
          <a:stretch>
            <a:fillRect/>
          </a:stretch>
        </p:blipFill>
        <p:spPr bwMode="auto">
          <a:xfrm>
            <a:off x="4110038" y="1181100"/>
            <a:ext cx="4259262" cy="2676525"/>
          </a:xfrm>
          <a:prstGeom prst="rect">
            <a:avLst/>
          </a:prstGeom>
          <a:noFill/>
          <a:ln w="9525">
            <a:noFill/>
            <a:miter lim="800000"/>
            <a:headEnd/>
            <a:tailEnd/>
          </a:ln>
        </p:spPr>
      </p:pic>
      <p:pic>
        <p:nvPicPr>
          <p:cNvPr id="73733" name="Picture 5" descr="aps_appc_custom_01"/>
          <p:cNvPicPr>
            <a:picLocks noChangeAspect="1" noChangeArrowheads="1"/>
          </p:cNvPicPr>
          <p:nvPr/>
        </p:nvPicPr>
        <p:blipFill>
          <a:blip r:embed="rId4" cstate="print"/>
          <a:srcRect l="12958" r="51830" b="29735"/>
          <a:stretch>
            <a:fillRect/>
          </a:stretch>
        </p:blipFill>
        <p:spPr bwMode="auto">
          <a:xfrm>
            <a:off x="230188" y="1184275"/>
            <a:ext cx="3668712" cy="3479800"/>
          </a:xfrm>
          <a:prstGeom prst="rect">
            <a:avLst/>
          </a:prstGeom>
          <a:noFill/>
          <a:ln w="9525">
            <a:noFill/>
            <a:miter lim="800000"/>
            <a:headEnd/>
            <a:tailEnd/>
          </a:ln>
        </p:spPr>
      </p:pic>
      <p:pic>
        <p:nvPicPr>
          <p:cNvPr id="73734" name="Picture 6" descr="aps_appc_custom_02"/>
          <p:cNvPicPr>
            <a:picLocks noChangeAspect="1" noChangeArrowheads="1"/>
          </p:cNvPicPr>
          <p:nvPr/>
        </p:nvPicPr>
        <p:blipFill>
          <a:blip r:embed="rId5" cstate="print"/>
          <a:srcRect/>
          <a:stretch>
            <a:fillRect/>
          </a:stretch>
        </p:blipFill>
        <p:spPr bwMode="auto">
          <a:xfrm>
            <a:off x="5095875" y="3929063"/>
            <a:ext cx="3314700" cy="2046287"/>
          </a:xfrm>
          <a:prstGeom prst="rect">
            <a:avLst/>
          </a:prstGeom>
          <a:noFill/>
          <a:ln w="9525">
            <a:noFill/>
            <a:miter lim="800000"/>
            <a:headEnd/>
            <a:tailEnd/>
          </a:ln>
        </p:spPr>
      </p:pic>
      <p:pic>
        <p:nvPicPr>
          <p:cNvPr id="73735" name="Picture 9" descr="aps_appc_custom_05"/>
          <p:cNvPicPr>
            <a:picLocks noChangeAspect="1" noChangeArrowheads="1"/>
          </p:cNvPicPr>
          <p:nvPr/>
        </p:nvPicPr>
        <p:blipFill>
          <a:blip r:embed="rId6" cstate="print"/>
          <a:srcRect/>
          <a:stretch>
            <a:fillRect/>
          </a:stretch>
        </p:blipFill>
        <p:spPr bwMode="auto">
          <a:xfrm>
            <a:off x="215900" y="4740275"/>
            <a:ext cx="4600575" cy="1203325"/>
          </a:xfrm>
          <a:prstGeom prst="rect">
            <a:avLst/>
          </a:prstGeom>
          <a:noFill/>
          <a:ln w="9525">
            <a:noFill/>
            <a:miter lim="800000"/>
            <a:headEnd/>
            <a:tailEnd/>
          </a:ln>
        </p:spPr>
      </p:pic>
      <p:sp>
        <p:nvSpPr>
          <p:cNvPr id="73736" name="Rectangle 12"/>
          <p:cNvSpPr>
            <a:spLocks noChangeArrowheads="1"/>
          </p:cNvSpPr>
          <p:nvPr/>
        </p:nvSpPr>
        <p:spPr bwMode="auto">
          <a:xfrm>
            <a:off x="2616200" y="3108325"/>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73737" name="Text Box 13"/>
          <p:cNvSpPr txBox="1">
            <a:spLocks noChangeArrowheads="1"/>
          </p:cNvSpPr>
          <p:nvPr/>
        </p:nvSpPr>
        <p:spPr bwMode="auto">
          <a:xfrm>
            <a:off x="2647950" y="3214688"/>
            <a:ext cx="735013"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Attach</a:t>
            </a:r>
          </a:p>
          <a:p>
            <a:pPr algn="ctr">
              <a:lnSpc>
                <a:spcPct val="90000"/>
              </a:lnSpc>
              <a:spcBef>
                <a:spcPct val="50000"/>
              </a:spcBef>
              <a:buClr>
                <a:schemeClr val="accent1"/>
              </a:buClr>
            </a:pPr>
            <a:r>
              <a:rPr lang="en-US" sz="1400">
                <a:solidFill>
                  <a:schemeClr val="bg1"/>
                </a:solidFill>
              </a:rPr>
              <a:t>filters</a:t>
            </a:r>
          </a:p>
        </p:txBody>
      </p:sp>
      <p:sp>
        <p:nvSpPr>
          <p:cNvPr id="73738" name="Rectangle 14"/>
          <p:cNvSpPr>
            <a:spLocks noChangeArrowheads="1"/>
          </p:cNvSpPr>
          <p:nvPr/>
        </p:nvSpPr>
        <p:spPr bwMode="auto">
          <a:xfrm>
            <a:off x="7483475" y="4270375"/>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73739" name="Text Box 15"/>
          <p:cNvSpPr txBox="1">
            <a:spLocks noChangeArrowheads="1"/>
          </p:cNvSpPr>
          <p:nvPr/>
        </p:nvSpPr>
        <p:spPr bwMode="auto">
          <a:xfrm>
            <a:off x="7515225" y="4376738"/>
            <a:ext cx="933450"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Add</a:t>
            </a:r>
          </a:p>
          <a:p>
            <a:pPr algn="ctr">
              <a:lnSpc>
                <a:spcPct val="90000"/>
              </a:lnSpc>
              <a:spcBef>
                <a:spcPct val="50000"/>
              </a:spcBef>
              <a:buClr>
                <a:schemeClr val="accent1"/>
              </a:buClr>
            </a:pPr>
            <a:r>
              <a:rPr lang="en-US" sz="1400">
                <a:solidFill>
                  <a:schemeClr val="bg1"/>
                </a:solidFill>
              </a:rPr>
              <a:t>formulas</a:t>
            </a:r>
          </a:p>
        </p:txBody>
      </p:sp>
      <p:sp>
        <p:nvSpPr>
          <p:cNvPr id="73740" name="Rectangle 16"/>
          <p:cNvSpPr>
            <a:spLocks noChangeArrowheads="1"/>
          </p:cNvSpPr>
          <p:nvPr/>
        </p:nvSpPr>
        <p:spPr bwMode="auto">
          <a:xfrm>
            <a:off x="3346450" y="4683125"/>
            <a:ext cx="1400175"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73741" name="Text Box 17"/>
          <p:cNvSpPr txBox="1">
            <a:spLocks noChangeArrowheads="1"/>
          </p:cNvSpPr>
          <p:nvPr/>
        </p:nvSpPr>
        <p:spPr bwMode="auto">
          <a:xfrm>
            <a:off x="3378200" y="4789488"/>
            <a:ext cx="1228725"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Set </a:t>
            </a:r>
          </a:p>
          <a:p>
            <a:pPr algn="ctr">
              <a:lnSpc>
                <a:spcPct val="90000"/>
              </a:lnSpc>
              <a:spcBef>
                <a:spcPct val="50000"/>
              </a:spcBef>
              <a:buClr>
                <a:schemeClr val="accent1"/>
              </a:buClr>
            </a:pPr>
            <a:r>
              <a:rPr lang="en-US" sz="1400">
                <a:solidFill>
                  <a:schemeClr val="bg1"/>
                </a:solidFill>
              </a:rPr>
              <a:t>permissions</a:t>
            </a:r>
          </a:p>
        </p:txBody>
      </p:sp>
      <p:sp>
        <p:nvSpPr>
          <p:cNvPr id="73742" name="Rectangle 18"/>
          <p:cNvSpPr>
            <a:spLocks noChangeArrowheads="1"/>
          </p:cNvSpPr>
          <p:nvPr/>
        </p:nvSpPr>
        <p:spPr bwMode="auto">
          <a:xfrm>
            <a:off x="6718300" y="1901825"/>
            <a:ext cx="14478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73743" name="Text Box 19"/>
          <p:cNvSpPr txBox="1">
            <a:spLocks noChangeArrowheads="1"/>
          </p:cNvSpPr>
          <p:nvPr/>
        </p:nvSpPr>
        <p:spPr bwMode="auto">
          <a:xfrm>
            <a:off x="6750050" y="2008188"/>
            <a:ext cx="1471613"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Show or hide</a:t>
            </a:r>
          </a:p>
          <a:p>
            <a:pPr algn="ctr">
              <a:lnSpc>
                <a:spcPct val="90000"/>
              </a:lnSpc>
              <a:spcBef>
                <a:spcPct val="50000"/>
              </a:spcBef>
              <a:buClr>
                <a:schemeClr val="accent1"/>
              </a:buClr>
            </a:pPr>
            <a:r>
              <a:rPr lang="en-US" sz="1400">
                <a:solidFill>
                  <a:schemeClr val="bg1"/>
                </a:solidFill>
              </a:rPr>
              <a:t>pages instantly</a:t>
            </a:r>
          </a:p>
        </p:txBody>
      </p:sp>
      <p:sp>
        <p:nvSpPr>
          <p:cNvPr id="73744"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Secure access</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ssdE29D.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1"/>
          <p:cNvSpPr>
            <a:spLocks noGrp="1"/>
          </p:cNvSpPr>
          <p:nvPr>
            <p:ph type="ftr" sz="quarter" idx="10"/>
          </p:nvPr>
        </p:nvSpPr>
        <p:spPr>
          <a:noFill/>
        </p:spPr>
        <p:txBody>
          <a:bodyPr/>
          <a:lstStyle/>
          <a:p>
            <a:r>
              <a:rPr lang="en-US" smtClean="0">
                <a:latin typeface="Arial" pitchFamily="34" charset="0"/>
                <a:cs typeface="Arial" pitchFamily="34" charset="0"/>
              </a:rPr>
              <a:t>l </a:t>
            </a:r>
          </a:p>
        </p:txBody>
      </p:sp>
      <p:sp>
        <p:nvSpPr>
          <p:cNvPr id="1269771" name="Rectangle 11"/>
          <p:cNvSpPr>
            <a:spLocks noChangeArrowheads="1"/>
          </p:cNvSpPr>
          <p:nvPr/>
        </p:nvSpPr>
        <p:spPr bwMode="auto">
          <a:xfrm>
            <a:off x="298450" y="3290888"/>
            <a:ext cx="8591550" cy="2205037"/>
          </a:xfrm>
          <a:prstGeom prst="rect">
            <a:avLst/>
          </a:prstGeom>
          <a:solidFill>
            <a:schemeClr val="bg1"/>
          </a:solidFill>
          <a:ln w="9525" algn="ctr">
            <a:solidFill>
              <a:schemeClr val="accent2"/>
            </a:solidFill>
            <a:miter lim="800000"/>
            <a:headEnd/>
            <a:tailEnd/>
          </a:ln>
          <a:effectLst>
            <a:outerShdw dist="71842" dir="2700000" algn="ctr" rotWithShape="0">
              <a:schemeClr val="tx1">
                <a:alpha val="50000"/>
              </a:schemeClr>
            </a:outerShdw>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grpSp>
        <p:nvGrpSpPr>
          <p:cNvPr id="74756" name="Group 2"/>
          <p:cNvGrpSpPr>
            <a:grpSpLocks/>
          </p:cNvGrpSpPr>
          <p:nvPr/>
        </p:nvGrpSpPr>
        <p:grpSpPr bwMode="auto">
          <a:xfrm>
            <a:off x="12700" y="1679575"/>
            <a:ext cx="9131300" cy="822325"/>
            <a:chOff x="511" y="666"/>
            <a:chExt cx="4693" cy="518"/>
          </a:xfrm>
        </p:grpSpPr>
        <p:sp>
          <p:nvSpPr>
            <p:cNvPr id="74762" name="Rectangle 3"/>
            <p:cNvSpPr>
              <a:spLocks noChangeArrowheads="1"/>
            </p:cNvSpPr>
            <p:nvPr/>
          </p:nvSpPr>
          <p:spPr bwMode="auto">
            <a:xfrm>
              <a:off x="511" y="686"/>
              <a:ext cx="4693" cy="484"/>
            </a:xfrm>
            <a:prstGeom prst="rect">
              <a:avLst/>
            </a:prstGeom>
            <a:gradFill rotWithShape="0">
              <a:gsLst>
                <a:gs pos="0">
                  <a:srgbClr val="F2F2F2"/>
                </a:gs>
                <a:gs pos="50000">
                  <a:srgbClr val="DDDDDD"/>
                </a:gs>
                <a:gs pos="100000">
                  <a:srgbClr val="F2F2F2"/>
                </a:gs>
              </a:gsLst>
              <a:lin ang="0" scaled="1"/>
            </a:gradFill>
            <a:ln w="9525">
              <a:noFill/>
              <a:miter lim="800000"/>
              <a:headEnd/>
              <a:tailEnd/>
            </a:ln>
          </p:spPr>
          <p:txBody>
            <a:bodyPr wrap="none" anchor="ctr"/>
            <a:lstStyle/>
            <a:p>
              <a:pPr algn="ctr">
                <a:lnSpc>
                  <a:spcPct val="90000"/>
                </a:lnSpc>
                <a:spcBef>
                  <a:spcPct val="50000"/>
                </a:spcBef>
                <a:buClr>
                  <a:schemeClr val="accent1"/>
                </a:buClr>
              </a:pPr>
              <a:endParaRPr lang="en-US"/>
            </a:p>
          </p:txBody>
        </p:sp>
        <p:sp>
          <p:nvSpPr>
            <p:cNvPr id="74763" name="Rectangle 4"/>
            <p:cNvSpPr>
              <a:spLocks noChangeArrowheads="1"/>
            </p:cNvSpPr>
            <p:nvPr/>
          </p:nvSpPr>
          <p:spPr bwMode="auto">
            <a:xfrm>
              <a:off x="511" y="1157"/>
              <a:ext cx="4693" cy="27"/>
            </a:xfrm>
            <a:prstGeom prst="rect">
              <a:avLst/>
            </a:prstGeom>
            <a:gradFill rotWithShape="0">
              <a:gsLst>
                <a:gs pos="0">
                  <a:srgbClr val="FF0000"/>
                </a:gs>
                <a:gs pos="100000">
                  <a:srgbClr val="FFB6B6"/>
                </a:gs>
              </a:gsLst>
              <a:lin ang="0" scaled="1"/>
            </a:gradFill>
            <a:ln w="12700">
              <a:noFill/>
              <a:miter lim="800000"/>
              <a:headEnd type="none" w="sm" len="sm"/>
              <a:tailEnd type="none" w="sm" len="sm"/>
            </a:ln>
          </p:spPr>
          <p:txBody>
            <a:bodyPr wrap="none" anchor="ctr"/>
            <a:lstStyle/>
            <a:p>
              <a:pPr algn="ctr">
                <a:lnSpc>
                  <a:spcPct val="90000"/>
                </a:lnSpc>
                <a:spcBef>
                  <a:spcPct val="50000"/>
                </a:spcBef>
                <a:buClr>
                  <a:schemeClr val="accent1"/>
                </a:buClr>
              </a:pPr>
              <a:endParaRPr lang="en-US"/>
            </a:p>
          </p:txBody>
        </p:sp>
        <p:sp>
          <p:nvSpPr>
            <p:cNvPr id="74764" name="Rectangle 5"/>
            <p:cNvSpPr>
              <a:spLocks noChangeArrowheads="1"/>
            </p:cNvSpPr>
            <p:nvPr/>
          </p:nvSpPr>
          <p:spPr bwMode="auto">
            <a:xfrm>
              <a:off x="511" y="666"/>
              <a:ext cx="4693" cy="27"/>
            </a:xfrm>
            <a:prstGeom prst="rect">
              <a:avLst/>
            </a:prstGeom>
            <a:gradFill rotWithShape="0">
              <a:gsLst>
                <a:gs pos="0">
                  <a:srgbClr val="FFB6B6"/>
                </a:gs>
                <a:gs pos="100000">
                  <a:srgbClr val="FF0000"/>
                </a:gs>
              </a:gsLst>
              <a:lin ang="0" scaled="1"/>
            </a:gradFill>
            <a:ln w="12700">
              <a:noFill/>
              <a:miter lim="800000"/>
              <a:headEnd type="none" w="sm" len="sm"/>
              <a:tailEnd type="none" w="sm" len="sm"/>
            </a:ln>
          </p:spPr>
          <p:txBody>
            <a:bodyPr wrap="none" anchor="ctr"/>
            <a:lstStyle/>
            <a:p>
              <a:pPr algn="ctr">
                <a:lnSpc>
                  <a:spcPct val="90000"/>
                </a:lnSpc>
                <a:spcBef>
                  <a:spcPct val="50000"/>
                </a:spcBef>
                <a:buClr>
                  <a:schemeClr val="accent1"/>
                </a:buClr>
              </a:pPr>
              <a:endParaRPr lang="en-US"/>
            </a:p>
          </p:txBody>
        </p:sp>
      </p:grpSp>
      <p:sp>
        <p:nvSpPr>
          <p:cNvPr id="74757" name="Text Box 6"/>
          <p:cNvSpPr txBox="1">
            <a:spLocks noChangeArrowheads="1"/>
          </p:cNvSpPr>
          <p:nvPr/>
        </p:nvSpPr>
        <p:spPr bwMode="auto">
          <a:xfrm>
            <a:off x="295275" y="1841500"/>
            <a:ext cx="6978650" cy="427038"/>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1"/>
              </a:buClr>
            </a:pPr>
            <a:r>
              <a:rPr lang="en-US" sz="2800">
                <a:cs typeface="Times New Roman" pitchFamily="18" charset="0"/>
              </a:rPr>
              <a:t>Advanced Planning Command Center</a:t>
            </a:r>
          </a:p>
        </p:txBody>
      </p:sp>
      <p:pic>
        <p:nvPicPr>
          <p:cNvPr id="74758" name="Picture 7" descr="Right Red"/>
          <p:cNvPicPr>
            <a:picLocks noChangeAspect="1" noChangeArrowheads="1"/>
          </p:cNvPicPr>
          <p:nvPr/>
        </p:nvPicPr>
        <p:blipFill>
          <a:blip r:embed="rId3" cstate="print"/>
          <a:srcRect/>
          <a:stretch>
            <a:fillRect/>
          </a:stretch>
        </p:blipFill>
        <p:spPr bwMode="auto">
          <a:xfrm>
            <a:off x="7010400" y="0"/>
            <a:ext cx="2133600" cy="914400"/>
          </a:xfrm>
          <a:prstGeom prst="rect">
            <a:avLst/>
          </a:prstGeom>
          <a:noFill/>
          <a:ln w="9525">
            <a:noFill/>
            <a:miter lim="800000"/>
            <a:headEnd/>
            <a:tailEnd/>
          </a:ln>
        </p:spPr>
      </p:pic>
      <p:pic>
        <p:nvPicPr>
          <p:cNvPr id="74759" name="Picture 8"/>
          <p:cNvPicPr>
            <a:picLocks noChangeAspect="1" noChangeArrowheads="1"/>
          </p:cNvPicPr>
          <p:nvPr/>
        </p:nvPicPr>
        <p:blipFill>
          <a:blip r:embed="rId4" cstate="print"/>
          <a:srcRect r="5524"/>
          <a:stretch>
            <a:fillRect/>
          </a:stretch>
        </p:blipFill>
        <p:spPr bwMode="auto">
          <a:xfrm>
            <a:off x="7011988" y="914400"/>
            <a:ext cx="2132012" cy="1549400"/>
          </a:xfrm>
          <a:prstGeom prst="rect">
            <a:avLst/>
          </a:prstGeom>
          <a:noFill/>
          <a:ln w="9525">
            <a:noFill/>
            <a:miter lim="800000"/>
            <a:headEnd/>
            <a:tailEnd/>
          </a:ln>
        </p:spPr>
      </p:pic>
      <p:sp>
        <p:nvSpPr>
          <p:cNvPr id="74760" name="Rectangle 9"/>
          <p:cNvSpPr>
            <a:spLocks noChangeArrowheads="1"/>
          </p:cNvSpPr>
          <p:nvPr/>
        </p:nvSpPr>
        <p:spPr bwMode="auto">
          <a:xfrm>
            <a:off x="155575" y="2538413"/>
            <a:ext cx="6254750" cy="427037"/>
          </a:xfrm>
          <a:prstGeom prst="rect">
            <a:avLst/>
          </a:prstGeom>
          <a:noFill/>
          <a:ln w="9525">
            <a:noFill/>
            <a:miter lim="800000"/>
            <a:headEnd/>
            <a:tailEnd/>
          </a:ln>
        </p:spPr>
        <p:txBody>
          <a:bodyPr wrap="none">
            <a:spAutoFit/>
          </a:bodyPr>
          <a:lstStyle/>
          <a:p>
            <a:pPr algn="ctr" eaLnBrk="0" hangingPunct="0">
              <a:lnSpc>
                <a:spcPct val="90000"/>
              </a:lnSpc>
              <a:spcBef>
                <a:spcPct val="50000"/>
              </a:spcBef>
              <a:buClr>
                <a:schemeClr val="accent1"/>
              </a:buClr>
            </a:pPr>
            <a:r>
              <a:rPr lang="en-US" sz="2200" i="1">
                <a:solidFill>
                  <a:srgbClr val="003399"/>
                </a:solidFill>
              </a:rPr>
              <a:t>Business insight for supply chain executives </a:t>
            </a:r>
          </a:p>
        </p:txBody>
      </p:sp>
      <p:sp>
        <p:nvSpPr>
          <p:cNvPr id="74761" name="Rectangle 10"/>
          <p:cNvSpPr>
            <a:spLocks noChangeArrowheads="1"/>
          </p:cNvSpPr>
          <p:nvPr/>
        </p:nvSpPr>
        <p:spPr bwMode="auto">
          <a:xfrm>
            <a:off x="392113" y="3505200"/>
            <a:ext cx="8551862" cy="1857375"/>
          </a:xfrm>
          <a:prstGeom prst="rect">
            <a:avLst/>
          </a:prstGeom>
          <a:noFill/>
          <a:ln w="9525">
            <a:noFill/>
            <a:miter lim="800000"/>
            <a:headEnd/>
            <a:tailEnd/>
          </a:ln>
        </p:spPr>
        <p:txBody>
          <a:bodyPr lIns="92075" tIns="46038" rIns="92075" bIns="46038"/>
          <a:lstStyle/>
          <a:p>
            <a:pPr marL="457200" indent="-457200">
              <a:lnSpc>
                <a:spcPct val="90000"/>
              </a:lnSpc>
              <a:spcBef>
                <a:spcPct val="20000"/>
              </a:spcBef>
              <a:buClr>
                <a:schemeClr val="hlink"/>
              </a:buClr>
              <a:buFont typeface="Wingdings" pitchFamily="2" charset="2"/>
              <a:buChar char=""/>
            </a:pPr>
            <a:r>
              <a:rPr lang="en-US" sz="2400">
                <a:solidFill>
                  <a:srgbClr val="94958B"/>
                </a:solidFill>
              </a:rPr>
              <a:t>Provide insight to key decision makers</a:t>
            </a:r>
          </a:p>
          <a:p>
            <a:pPr marL="1009650" lvl="1" indent="-381000">
              <a:lnSpc>
                <a:spcPct val="90000"/>
              </a:lnSpc>
              <a:spcBef>
                <a:spcPct val="20000"/>
              </a:spcBef>
              <a:buClr>
                <a:schemeClr val="accent1"/>
              </a:buClr>
              <a:buFont typeface="Wingdings" pitchFamily="2" charset="2"/>
              <a:buChar char=""/>
            </a:pPr>
            <a:endParaRPr lang="en-US" sz="700" b="0"/>
          </a:p>
          <a:p>
            <a:pPr marL="457200" indent="-457200">
              <a:lnSpc>
                <a:spcPct val="90000"/>
              </a:lnSpc>
              <a:spcBef>
                <a:spcPct val="20000"/>
              </a:spcBef>
              <a:buClr>
                <a:schemeClr val="accent1"/>
              </a:buClr>
              <a:buFont typeface="Wingdings" pitchFamily="2" charset="2"/>
              <a:buChar char=""/>
            </a:pPr>
            <a:r>
              <a:rPr lang="en-US" sz="2400"/>
              <a:t>Proactively respond to deviations in performance</a:t>
            </a:r>
          </a:p>
          <a:p>
            <a:pPr marL="1009650" lvl="1" indent="-381000">
              <a:lnSpc>
                <a:spcPct val="90000"/>
              </a:lnSpc>
              <a:spcBef>
                <a:spcPct val="20000"/>
              </a:spcBef>
              <a:buClr>
                <a:schemeClr val="accent1"/>
              </a:buClr>
              <a:buFont typeface="Wingdings" pitchFamily="2" charset="2"/>
              <a:buChar char=""/>
            </a:pPr>
            <a:endParaRPr lang="en-US" sz="700" b="0">
              <a:solidFill>
                <a:srgbClr val="94958B"/>
              </a:solidFill>
            </a:endParaRPr>
          </a:p>
          <a:p>
            <a:pPr marL="457200" indent="-457200">
              <a:lnSpc>
                <a:spcPct val="90000"/>
              </a:lnSpc>
              <a:spcBef>
                <a:spcPct val="20000"/>
              </a:spcBef>
              <a:buClr>
                <a:schemeClr val="hlink"/>
              </a:buClr>
              <a:buFont typeface="Wingdings" pitchFamily="2" charset="2"/>
              <a:buChar char=""/>
            </a:pPr>
            <a:r>
              <a:rPr lang="en-US" sz="2400">
                <a:solidFill>
                  <a:srgbClr val="94958B"/>
                </a:solidFill>
              </a:rPr>
              <a:t>Reduce decision making time through automation</a:t>
            </a:r>
          </a:p>
          <a:p>
            <a:pPr marL="1009650" lvl="1" indent="-381000">
              <a:lnSpc>
                <a:spcPct val="90000"/>
              </a:lnSpc>
              <a:spcBef>
                <a:spcPct val="20000"/>
              </a:spcBef>
              <a:buClr>
                <a:schemeClr val="accent1"/>
              </a:buClr>
              <a:buFont typeface="Wingdings" pitchFamily="2" charset="2"/>
              <a:buChar char=""/>
            </a:pPr>
            <a:endParaRPr lang="en-US" sz="700" b="0"/>
          </a:p>
          <a:p>
            <a:pPr marL="457200" indent="-457200" algn="ctr">
              <a:lnSpc>
                <a:spcPct val="90000"/>
              </a:lnSpc>
              <a:spcBef>
                <a:spcPct val="20000"/>
              </a:spcBef>
              <a:buClr>
                <a:schemeClr val="hlink"/>
              </a:buClr>
              <a:buFont typeface="Wingdings" pitchFamily="2" charset="2"/>
              <a:buNone/>
            </a:pPr>
            <a:endParaRPr lang="en-US" sz="240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smtClean="0">
                <a:latin typeface="Arial" pitchFamily="34" charset="0"/>
                <a:cs typeface="Arial" pitchFamily="34" charset="0"/>
              </a:rPr>
              <a:t>l </a:t>
            </a:r>
          </a:p>
        </p:txBody>
      </p:sp>
      <p:sp>
        <p:nvSpPr>
          <p:cNvPr id="75779" name="Rectangle 2"/>
          <p:cNvSpPr>
            <a:spLocks noChangeArrowheads="1"/>
          </p:cNvSpPr>
          <p:nvPr/>
        </p:nvSpPr>
        <p:spPr bwMode="auto">
          <a:xfrm>
            <a:off x="6543675" y="1343025"/>
            <a:ext cx="1724025" cy="2266950"/>
          </a:xfrm>
          <a:prstGeom prst="rect">
            <a:avLst/>
          </a:prstGeom>
          <a:solidFill>
            <a:srgbClr val="006699"/>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75780" name="Rectangle 3"/>
          <p:cNvSpPr>
            <a:spLocks noGrp="1" noChangeArrowheads="1"/>
          </p:cNvSpPr>
          <p:nvPr>
            <p:ph type="title"/>
          </p:nvPr>
        </p:nvSpPr>
        <p:spPr>
          <a:xfrm>
            <a:off x="685800" y="0"/>
            <a:ext cx="7785100" cy="1246188"/>
          </a:xfrm>
        </p:spPr>
        <p:txBody>
          <a:bodyPr/>
          <a:lstStyle/>
          <a:p>
            <a:pPr eaLnBrk="1" hangingPunct="1"/>
            <a:r>
              <a:rPr lang="en-US" sz="3000" smtClean="0"/>
              <a:t>Proactively respond to </a:t>
            </a:r>
            <a:r>
              <a:rPr lang="en-US" sz="3000" smtClean="0">
                <a:latin typeface="Arial Narrow" pitchFamily="34" charset="0"/>
              </a:rPr>
              <a:t>performance</a:t>
            </a:r>
            <a:r>
              <a:rPr lang="en-US" sz="3000" smtClean="0"/>
              <a:t> </a:t>
            </a:r>
            <a:r>
              <a:rPr lang="en-US" sz="3000" smtClean="0">
                <a:latin typeface="Arial Narrow" pitchFamily="34" charset="0"/>
              </a:rPr>
              <a:t>deviations</a:t>
            </a:r>
          </a:p>
        </p:txBody>
      </p:sp>
      <p:sp>
        <p:nvSpPr>
          <p:cNvPr id="75781" name="Rectangle 4"/>
          <p:cNvSpPr>
            <a:spLocks noChangeArrowheads="1"/>
          </p:cNvSpPr>
          <p:nvPr/>
        </p:nvSpPr>
        <p:spPr bwMode="auto">
          <a:xfrm>
            <a:off x="895350" y="685800"/>
            <a:ext cx="8248650" cy="369888"/>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Determine problem ► Find cause </a:t>
            </a:r>
            <a:r>
              <a:rPr lang="en-US" b="0">
                <a:solidFill>
                  <a:srgbClr val="FF0000"/>
                </a:solidFill>
              </a:rPr>
              <a:t>►</a:t>
            </a:r>
            <a:r>
              <a:rPr lang="en-US" sz="1800" b="0">
                <a:solidFill>
                  <a:srgbClr val="FF0000"/>
                </a:solidFill>
              </a:rPr>
              <a:t> Evaluate alternative solutions</a:t>
            </a:r>
          </a:p>
        </p:txBody>
      </p:sp>
      <p:sp>
        <p:nvSpPr>
          <p:cNvPr id="1341445" name="Rectangle 5"/>
          <p:cNvSpPr>
            <a:spLocks noChangeArrowheads="1"/>
          </p:cNvSpPr>
          <p:nvPr/>
        </p:nvSpPr>
        <p:spPr bwMode="auto">
          <a:xfrm>
            <a:off x="679450" y="2262188"/>
            <a:ext cx="1479550" cy="449262"/>
          </a:xfrm>
          <a:prstGeom prst="rect">
            <a:avLst/>
          </a:prstGeom>
          <a:solidFill>
            <a:srgbClr val="FFFFCC"/>
          </a:solidFill>
          <a:ln w="9525" algn="ctr">
            <a:solidFill>
              <a:srgbClr val="000099"/>
            </a:solidFill>
            <a:miter lim="800000"/>
            <a:headEnd/>
            <a:tailEnd/>
          </a:ln>
          <a:effectLst>
            <a:outerShdw dist="107763" dir="2700000" algn="ctr" rotWithShape="0">
              <a:schemeClr val="bg2">
                <a:alpha val="50000"/>
              </a:schemeClr>
            </a:outerShdw>
          </a:effectLst>
        </p:spPr>
        <p:txBody>
          <a:bodyPr wrap="none" anchor="ctr"/>
          <a:lstStyle/>
          <a:p>
            <a:pPr marL="174625" indent="-174625" algn="ctr" eaLnBrk="0" hangingPunct="0">
              <a:lnSpc>
                <a:spcPct val="90000"/>
              </a:lnSpc>
              <a:spcBef>
                <a:spcPct val="50000"/>
              </a:spcBef>
              <a:buClr>
                <a:schemeClr val="accent1"/>
              </a:buClr>
              <a:defRPr/>
            </a:pPr>
            <a:r>
              <a:rPr lang="en-US" sz="1000" b="0">
                <a:latin typeface="Arial" charset="0"/>
                <a:ea typeface="ＭＳ Ｐゴシック" pitchFamily="34" charset="-128"/>
                <a:cs typeface="+mn-cs"/>
              </a:rPr>
              <a:t>Revenue below target</a:t>
            </a:r>
          </a:p>
        </p:txBody>
      </p:sp>
      <p:sp>
        <p:nvSpPr>
          <p:cNvPr id="1341446" name="Rectangle 6"/>
          <p:cNvSpPr>
            <a:spLocks noChangeArrowheads="1"/>
          </p:cNvSpPr>
          <p:nvPr/>
        </p:nvSpPr>
        <p:spPr bwMode="auto">
          <a:xfrm>
            <a:off x="2565400" y="2260600"/>
            <a:ext cx="1479550" cy="449263"/>
          </a:xfrm>
          <a:prstGeom prst="rect">
            <a:avLst/>
          </a:prstGeom>
          <a:solidFill>
            <a:srgbClr val="FFFFCC"/>
          </a:solidFill>
          <a:ln w="9525" algn="ctr">
            <a:solidFill>
              <a:srgbClr val="000099"/>
            </a:solidFill>
            <a:miter lim="800000"/>
            <a:headEnd/>
            <a:tailEnd/>
          </a:ln>
          <a:effectLst>
            <a:outerShdw dist="107763" dir="2700000" algn="ctr" rotWithShape="0">
              <a:schemeClr val="bg2">
                <a:alpha val="50000"/>
              </a:schemeClr>
            </a:outerShdw>
          </a:effectLst>
        </p:spPr>
        <p:txBody>
          <a:bodyPr wrap="none" anchor="ctr"/>
          <a:lstStyle/>
          <a:p>
            <a:pPr marL="174625" indent="-174625" algn="ctr" eaLnBrk="0" hangingPunct="0">
              <a:lnSpc>
                <a:spcPct val="90000"/>
              </a:lnSpc>
              <a:spcBef>
                <a:spcPct val="50000"/>
              </a:spcBef>
              <a:buClr>
                <a:schemeClr val="accent1"/>
              </a:buClr>
              <a:defRPr/>
            </a:pPr>
            <a:r>
              <a:rPr lang="en-US" sz="1000" b="0">
                <a:latin typeface="Arial" charset="0"/>
                <a:ea typeface="ＭＳ Ｐゴシック" pitchFamily="34" charset="-128"/>
                <a:cs typeface="+mn-cs"/>
              </a:rPr>
              <a:t>Supply shortages</a:t>
            </a:r>
          </a:p>
        </p:txBody>
      </p:sp>
      <p:sp>
        <p:nvSpPr>
          <p:cNvPr id="1341447" name="Rectangle 7"/>
          <p:cNvSpPr>
            <a:spLocks noChangeArrowheads="1"/>
          </p:cNvSpPr>
          <p:nvPr/>
        </p:nvSpPr>
        <p:spPr bwMode="auto">
          <a:xfrm>
            <a:off x="4335463" y="1735138"/>
            <a:ext cx="1479550" cy="449262"/>
          </a:xfrm>
          <a:prstGeom prst="rect">
            <a:avLst/>
          </a:prstGeom>
          <a:solidFill>
            <a:srgbClr val="FFFFCC"/>
          </a:solidFill>
          <a:ln w="9525" algn="ctr">
            <a:solidFill>
              <a:srgbClr val="000099"/>
            </a:solidFill>
            <a:miter lim="800000"/>
            <a:headEnd/>
            <a:tailEnd/>
          </a:ln>
          <a:effectLst>
            <a:outerShdw dist="107763" dir="2700000" algn="ctr" rotWithShape="0">
              <a:schemeClr val="bg2">
                <a:alpha val="50000"/>
              </a:schemeClr>
            </a:outerShdw>
          </a:effectLst>
        </p:spPr>
        <p:txBody>
          <a:bodyPr wrap="none" anchor="ctr"/>
          <a:lstStyle/>
          <a:p>
            <a:pPr marL="174625" indent="-174625" algn="ctr" eaLnBrk="0" hangingPunct="0">
              <a:lnSpc>
                <a:spcPct val="90000"/>
              </a:lnSpc>
              <a:spcBef>
                <a:spcPct val="50000"/>
              </a:spcBef>
              <a:buClr>
                <a:schemeClr val="accent1"/>
              </a:buClr>
              <a:defRPr/>
            </a:pPr>
            <a:r>
              <a:rPr lang="en-US" sz="1000" b="0">
                <a:latin typeface="Arial" charset="0"/>
                <a:ea typeface="ＭＳ Ｐゴシック" pitchFamily="34" charset="-128"/>
                <a:cs typeface="+mn-cs"/>
              </a:rPr>
              <a:t>Critical part shortage</a:t>
            </a:r>
          </a:p>
        </p:txBody>
      </p:sp>
      <p:sp>
        <p:nvSpPr>
          <p:cNvPr id="1341448" name="Rectangle 8"/>
          <p:cNvSpPr>
            <a:spLocks noChangeArrowheads="1"/>
          </p:cNvSpPr>
          <p:nvPr/>
        </p:nvSpPr>
        <p:spPr bwMode="auto">
          <a:xfrm>
            <a:off x="4335463" y="2257425"/>
            <a:ext cx="1479550" cy="449263"/>
          </a:xfrm>
          <a:prstGeom prst="rect">
            <a:avLst/>
          </a:prstGeom>
          <a:solidFill>
            <a:srgbClr val="FFFFCC"/>
          </a:solidFill>
          <a:ln w="9525" algn="ctr">
            <a:solidFill>
              <a:srgbClr val="000099"/>
            </a:solidFill>
            <a:miter lim="800000"/>
            <a:headEnd/>
            <a:tailEnd/>
          </a:ln>
          <a:effectLst>
            <a:outerShdw dist="107763" dir="2700000" algn="ctr" rotWithShape="0">
              <a:schemeClr val="bg2">
                <a:alpha val="50000"/>
              </a:schemeClr>
            </a:outerShdw>
          </a:effectLst>
        </p:spPr>
        <p:txBody>
          <a:bodyPr wrap="none" anchor="ctr"/>
          <a:lstStyle/>
          <a:p>
            <a:pPr marL="174625" indent="-174625" algn="ctr" eaLnBrk="0" hangingPunct="0">
              <a:lnSpc>
                <a:spcPct val="90000"/>
              </a:lnSpc>
              <a:spcBef>
                <a:spcPct val="50000"/>
              </a:spcBef>
              <a:buClr>
                <a:schemeClr val="accent1"/>
              </a:buClr>
              <a:defRPr/>
            </a:pPr>
            <a:r>
              <a:rPr lang="en-US" sz="1000" b="0">
                <a:latin typeface="Arial" charset="0"/>
                <a:ea typeface="ＭＳ Ｐゴシック" pitchFamily="34" charset="-128"/>
                <a:cs typeface="+mn-cs"/>
              </a:rPr>
              <a:t>Lost production</a:t>
            </a:r>
          </a:p>
          <a:p>
            <a:pPr marL="174625" indent="-174625" algn="ctr" eaLnBrk="0" hangingPunct="0">
              <a:lnSpc>
                <a:spcPct val="90000"/>
              </a:lnSpc>
              <a:spcBef>
                <a:spcPct val="50000"/>
              </a:spcBef>
              <a:buClr>
                <a:schemeClr val="accent1"/>
              </a:buClr>
              <a:defRPr/>
            </a:pPr>
            <a:r>
              <a:rPr lang="en-US" sz="1000" b="0">
                <a:latin typeface="Arial" charset="0"/>
                <a:ea typeface="ＭＳ Ｐゴシック" pitchFamily="34" charset="-128"/>
                <a:cs typeface="+mn-cs"/>
              </a:rPr>
              <a:t>capacity</a:t>
            </a:r>
          </a:p>
        </p:txBody>
      </p:sp>
      <p:sp>
        <p:nvSpPr>
          <p:cNvPr id="1341449" name="Rectangle 9"/>
          <p:cNvSpPr>
            <a:spLocks noChangeArrowheads="1"/>
          </p:cNvSpPr>
          <p:nvPr/>
        </p:nvSpPr>
        <p:spPr bwMode="auto">
          <a:xfrm>
            <a:off x="4335463" y="2779713"/>
            <a:ext cx="1479550" cy="449262"/>
          </a:xfrm>
          <a:prstGeom prst="rect">
            <a:avLst/>
          </a:prstGeom>
          <a:solidFill>
            <a:srgbClr val="FFFFCC"/>
          </a:solidFill>
          <a:ln w="9525" algn="ctr">
            <a:solidFill>
              <a:srgbClr val="000099"/>
            </a:solidFill>
            <a:miter lim="800000"/>
            <a:headEnd/>
            <a:tailEnd/>
          </a:ln>
          <a:effectLst>
            <a:outerShdw dist="107763" dir="2700000" algn="ctr" rotWithShape="0">
              <a:schemeClr val="bg2">
                <a:alpha val="50000"/>
              </a:schemeClr>
            </a:outerShdw>
          </a:effectLst>
        </p:spPr>
        <p:txBody>
          <a:bodyPr wrap="none" anchor="ctr"/>
          <a:lstStyle/>
          <a:p>
            <a:pPr marL="174625" indent="-174625" algn="ctr" eaLnBrk="0" hangingPunct="0">
              <a:lnSpc>
                <a:spcPct val="90000"/>
              </a:lnSpc>
              <a:spcBef>
                <a:spcPct val="50000"/>
              </a:spcBef>
              <a:buClr>
                <a:schemeClr val="accent1"/>
              </a:buClr>
              <a:defRPr/>
            </a:pPr>
            <a:r>
              <a:rPr lang="en-US" sz="1000" b="0">
                <a:latin typeface="Arial" charset="0"/>
                <a:ea typeface="ＭＳ Ｐゴシック" pitchFamily="34" charset="-128"/>
                <a:cs typeface="+mn-cs"/>
              </a:rPr>
              <a:t>Lost sales due to lack</a:t>
            </a:r>
          </a:p>
          <a:p>
            <a:pPr marL="174625" indent="-174625" algn="ctr" eaLnBrk="0" hangingPunct="0">
              <a:lnSpc>
                <a:spcPct val="90000"/>
              </a:lnSpc>
              <a:spcBef>
                <a:spcPct val="50000"/>
              </a:spcBef>
              <a:buClr>
                <a:schemeClr val="accent1"/>
              </a:buClr>
              <a:defRPr/>
            </a:pPr>
            <a:r>
              <a:rPr lang="en-US" sz="1000" b="0">
                <a:latin typeface="Arial" charset="0"/>
                <a:ea typeface="ＭＳ Ｐゴシック" pitchFamily="34" charset="-128"/>
                <a:cs typeface="+mn-cs"/>
              </a:rPr>
              <a:t>of supply</a:t>
            </a:r>
          </a:p>
        </p:txBody>
      </p:sp>
      <p:sp>
        <p:nvSpPr>
          <p:cNvPr id="75787" name="Rectangle 10"/>
          <p:cNvSpPr>
            <a:spLocks noChangeArrowheads="1"/>
          </p:cNvSpPr>
          <p:nvPr/>
        </p:nvSpPr>
        <p:spPr bwMode="auto">
          <a:xfrm>
            <a:off x="6672263" y="1436688"/>
            <a:ext cx="1479550" cy="449262"/>
          </a:xfrm>
          <a:prstGeom prst="rect">
            <a:avLst/>
          </a:prstGeom>
          <a:solidFill>
            <a:schemeClr val="bg1"/>
          </a:solidFill>
          <a:ln w="9525" algn="ctr">
            <a:noFill/>
            <a:miter lim="800000"/>
            <a:headEnd/>
            <a:tailEnd/>
          </a:ln>
        </p:spPr>
        <p:txBody>
          <a:bodyPr wrap="none" anchor="ctr"/>
          <a:lstStyle/>
          <a:p>
            <a:pPr marL="174625" indent="-174625" algn="ctr" eaLnBrk="0" hangingPunct="0">
              <a:lnSpc>
                <a:spcPct val="90000"/>
              </a:lnSpc>
              <a:spcBef>
                <a:spcPct val="50000"/>
              </a:spcBef>
              <a:buClr>
                <a:schemeClr val="accent1"/>
              </a:buClr>
            </a:pPr>
            <a:r>
              <a:rPr lang="en-US" sz="1000" b="0">
                <a:ea typeface="MS PGothic" pitchFamily="34" charset="-128"/>
              </a:rPr>
              <a:t>Plan overtime</a:t>
            </a:r>
          </a:p>
        </p:txBody>
      </p:sp>
      <p:sp>
        <p:nvSpPr>
          <p:cNvPr id="75788" name="Rectangle 11"/>
          <p:cNvSpPr>
            <a:spLocks noChangeArrowheads="1"/>
          </p:cNvSpPr>
          <p:nvPr/>
        </p:nvSpPr>
        <p:spPr bwMode="auto">
          <a:xfrm>
            <a:off x="6672263" y="1968500"/>
            <a:ext cx="1479550" cy="449263"/>
          </a:xfrm>
          <a:prstGeom prst="rect">
            <a:avLst/>
          </a:prstGeom>
          <a:solidFill>
            <a:schemeClr val="bg1"/>
          </a:solidFill>
          <a:ln w="9525" algn="ctr">
            <a:noFill/>
            <a:miter lim="800000"/>
            <a:headEnd/>
            <a:tailEnd/>
          </a:ln>
        </p:spPr>
        <p:txBody>
          <a:bodyPr wrap="none" anchor="ctr"/>
          <a:lstStyle/>
          <a:p>
            <a:pPr marL="174625" indent="-174625" algn="ctr" eaLnBrk="0" hangingPunct="0">
              <a:lnSpc>
                <a:spcPct val="90000"/>
              </a:lnSpc>
              <a:spcBef>
                <a:spcPct val="50000"/>
              </a:spcBef>
              <a:buClr>
                <a:schemeClr val="accent1"/>
              </a:buClr>
            </a:pPr>
            <a:r>
              <a:rPr lang="en-US" sz="1000" b="0">
                <a:ea typeface="MS PGothic" pitchFamily="34" charset="-128"/>
              </a:rPr>
              <a:t>Change sources</a:t>
            </a:r>
          </a:p>
        </p:txBody>
      </p:sp>
      <p:sp>
        <p:nvSpPr>
          <p:cNvPr id="75789" name="Rectangle 12"/>
          <p:cNvSpPr>
            <a:spLocks noChangeArrowheads="1"/>
          </p:cNvSpPr>
          <p:nvPr/>
        </p:nvSpPr>
        <p:spPr bwMode="auto">
          <a:xfrm>
            <a:off x="6672263" y="2500313"/>
            <a:ext cx="1479550" cy="449262"/>
          </a:xfrm>
          <a:prstGeom prst="rect">
            <a:avLst/>
          </a:prstGeom>
          <a:solidFill>
            <a:schemeClr val="bg1"/>
          </a:solidFill>
          <a:ln w="9525" algn="ctr">
            <a:noFill/>
            <a:miter lim="800000"/>
            <a:headEnd/>
            <a:tailEnd/>
          </a:ln>
        </p:spPr>
        <p:txBody>
          <a:bodyPr wrap="none" anchor="ctr"/>
          <a:lstStyle/>
          <a:p>
            <a:pPr marL="174625" indent="-174625" algn="ctr" eaLnBrk="0" hangingPunct="0">
              <a:lnSpc>
                <a:spcPct val="90000"/>
              </a:lnSpc>
              <a:spcBef>
                <a:spcPct val="50000"/>
              </a:spcBef>
              <a:buClr>
                <a:schemeClr val="accent1"/>
              </a:buClr>
            </a:pPr>
            <a:r>
              <a:rPr lang="en-US" sz="1000" b="0">
                <a:ea typeface="MS PGothic" pitchFamily="34" charset="-128"/>
              </a:rPr>
              <a:t>Expedite orders</a:t>
            </a:r>
          </a:p>
        </p:txBody>
      </p:sp>
      <p:sp>
        <p:nvSpPr>
          <p:cNvPr id="75790" name="Rectangle 13"/>
          <p:cNvSpPr>
            <a:spLocks noChangeArrowheads="1"/>
          </p:cNvSpPr>
          <p:nvPr/>
        </p:nvSpPr>
        <p:spPr bwMode="auto">
          <a:xfrm>
            <a:off x="6672263" y="3033713"/>
            <a:ext cx="1479550" cy="449262"/>
          </a:xfrm>
          <a:prstGeom prst="rect">
            <a:avLst/>
          </a:prstGeom>
          <a:solidFill>
            <a:schemeClr val="bg1"/>
          </a:solidFill>
          <a:ln w="9525" algn="ctr">
            <a:noFill/>
            <a:miter lim="800000"/>
            <a:headEnd/>
            <a:tailEnd/>
          </a:ln>
        </p:spPr>
        <p:txBody>
          <a:bodyPr wrap="none" anchor="ctr"/>
          <a:lstStyle/>
          <a:p>
            <a:pPr marL="174625" indent="-174625" algn="ctr" eaLnBrk="0" hangingPunct="0">
              <a:lnSpc>
                <a:spcPct val="90000"/>
              </a:lnSpc>
              <a:spcBef>
                <a:spcPct val="50000"/>
              </a:spcBef>
              <a:buClr>
                <a:schemeClr val="accent1"/>
              </a:buClr>
            </a:pPr>
            <a:r>
              <a:rPr lang="en-US" sz="1000" b="0">
                <a:ea typeface="MS PGothic" pitchFamily="34" charset="-128"/>
              </a:rPr>
              <a:t>Split supply orders</a:t>
            </a:r>
          </a:p>
        </p:txBody>
      </p:sp>
      <p:cxnSp>
        <p:nvCxnSpPr>
          <p:cNvPr id="75791" name="AutoShape 14"/>
          <p:cNvCxnSpPr>
            <a:cxnSpLocks noChangeShapeType="1"/>
            <a:stCxn id="1341445" idx="3"/>
            <a:endCxn id="1341446" idx="1"/>
          </p:cNvCxnSpPr>
          <p:nvPr/>
        </p:nvCxnSpPr>
        <p:spPr bwMode="auto">
          <a:xfrm flipV="1">
            <a:off x="2159000" y="2486025"/>
            <a:ext cx="406400" cy="1588"/>
          </a:xfrm>
          <a:prstGeom prst="bentConnector3">
            <a:avLst>
              <a:gd name="adj1" fmla="val 50000"/>
            </a:avLst>
          </a:prstGeom>
          <a:noFill/>
          <a:ln w="9525">
            <a:solidFill>
              <a:schemeClr val="tx1"/>
            </a:solidFill>
            <a:miter lim="800000"/>
            <a:headEnd/>
            <a:tailEnd type="triangle" w="med" len="med"/>
          </a:ln>
        </p:spPr>
      </p:cxnSp>
      <p:cxnSp>
        <p:nvCxnSpPr>
          <p:cNvPr id="75792" name="AutoShape 15"/>
          <p:cNvCxnSpPr>
            <a:cxnSpLocks noChangeShapeType="1"/>
            <a:stCxn id="1341446" idx="3"/>
            <a:endCxn id="1341449" idx="1"/>
          </p:cNvCxnSpPr>
          <p:nvPr/>
        </p:nvCxnSpPr>
        <p:spPr bwMode="auto">
          <a:xfrm>
            <a:off x="4044950" y="2486025"/>
            <a:ext cx="290513" cy="519113"/>
          </a:xfrm>
          <a:prstGeom prst="bentConnector3">
            <a:avLst>
              <a:gd name="adj1" fmla="val 49727"/>
            </a:avLst>
          </a:prstGeom>
          <a:noFill/>
          <a:ln w="9525">
            <a:solidFill>
              <a:schemeClr val="tx1"/>
            </a:solidFill>
            <a:miter lim="800000"/>
            <a:headEnd/>
            <a:tailEnd type="triangle" w="med" len="med"/>
          </a:ln>
        </p:spPr>
      </p:cxnSp>
      <p:cxnSp>
        <p:nvCxnSpPr>
          <p:cNvPr id="75793" name="AutoShape 16"/>
          <p:cNvCxnSpPr>
            <a:cxnSpLocks noChangeShapeType="1"/>
            <a:stCxn id="1341446" idx="3"/>
            <a:endCxn id="1341448" idx="1"/>
          </p:cNvCxnSpPr>
          <p:nvPr/>
        </p:nvCxnSpPr>
        <p:spPr bwMode="auto">
          <a:xfrm flipV="1">
            <a:off x="4044950" y="2482850"/>
            <a:ext cx="290513" cy="3175"/>
          </a:xfrm>
          <a:prstGeom prst="bentConnector3">
            <a:avLst>
              <a:gd name="adj1" fmla="val 49727"/>
            </a:avLst>
          </a:prstGeom>
          <a:noFill/>
          <a:ln w="9525">
            <a:solidFill>
              <a:schemeClr val="tx1"/>
            </a:solidFill>
            <a:miter lim="800000"/>
            <a:headEnd/>
            <a:tailEnd type="triangle" w="med" len="med"/>
          </a:ln>
        </p:spPr>
      </p:cxnSp>
      <p:cxnSp>
        <p:nvCxnSpPr>
          <p:cNvPr id="75794" name="AutoShape 17"/>
          <p:cNvCxnSpPr>
            <a:cxnSpLocks noChangeShapeType="1"/>
            <a:stCxn id="1341446" idx="3"/>
            <a:endCxn id="1341447" idx="1"/>
          </p:cNvCxnSpPr>
          <p:nvPr/>
        </p:nvCxnSpPr>
        <p:spPr bwMode="auto">
          <a:xfrm flipV="1">
            <a:off x="4044950" y="1960563"/>
            <a:ext cx="290513" cy="525462"/>
          </a:xfrm>
          <a:prstGeom prst="bentConnector3">
            <a:avLst>
              <a:gd name="adj1" fmla="val 49727"/>
            </a:avLst>
          </a:prstGeom>
          <a:noFill/>
          <a:ln w="9525">
            <a:solidFill>
              <a:schemeClr val="tx1"/>
            </a:solidFill>
            <a:miter lim="800000"/>
            <a:headEnd/>
            <a:tailEnd type="triangle" w="med" len="med"/>
          </a:ln>
        </p:spPr>
      </p:cxnSp>
      <p:grpSp>
        <p:nvGrpSpPr>
          <p:cNvPr id="75795" name="Group 18"/>
          <p:cNvGrpSpPr>
            <a:grpSpLocks/>
          </p:cNvGrpSpPr>
          <p:nvPr/>
        </p:nvGrpSpPr>
        <p:grpSpPr bwMode="auto">
          <a:xfrm>
            <a:off x="420688" y="2044700"/>
            <a:ext cx="538162" cy="400050"/>
            <a:chOff x="783" y="2064"/>
            <a:chExt cx="339" cy="252"/>
          </a:xfrm>
        </p:grpSpPr>
        <p:pic>
          <p:nvPicPr>
            <p:cNvPr id="75818" name="Picture 19" descr="alert"/>
            <p:cNvPicPr>
              <a:picLocks noChangeAspect="1" noChangeArrowheads="1"/>
            </p:cNvPicPr>
            <p:nvPr/>
          </p:nvPicPr>
          <p:blipFill>
            <a:blip r:embed="rId3" cstate="print"/>
            <a:srcRect/>
            <a:stretch>
              <a:fillRect/>
            </a:stretch>
          </p:blipFill>
          <p:spPr bwMode="auto">
            <a:xfrm>
              <a:off x="930" y="2082"/>
              <a:ext cx="192" cy="234"/>
            </a:xfrm>
            <a:prstGeom prst="rect">
              <a:avLst/>
            </a:prstGeom>
            <a:noFill/>
            <a:ln w="9525">
              <a:noFill/>
              <a:miter lim="800000"/>
              <a:headEnd/>
              <a:tailEnd/>
            </a:ln>
          </p:spPr>
        </p:pic>
        <p:pic>
          <p:nvPicPr>
            <p:cNvPr id="75819" name="Picture 20"/>
            <p:cNvPicPr preferRelativeResize="0">
              <a:picLocks noChangeAspect="1" noChangeArrowheads="1"/>
            </p:cNvPicPr>
            <p:nvPr/>
          </p:nvPicPr>
          <p:blipFill>
            <a:blip r:embed="rId4" cstate="print"/>
            <a:srcRect/>
            <a:stretch>
              <a:fillRect/>
            </a:stretch>
          </p:blipFill>
          <p:spPr bwMode="auto">
            <a:xfrm>
              <a:off x="783" y="2064"/>
              <a:ext cx="234" cy="245"/>
            </a:xfrm>
            <a:prstGeom prst="rect">
              <a:avLst/>
            </a:prstGeom>
            <a:noFill/>
            <a:ln w="9525">
              <a:noFill/>
              <a:miter lim="800000"/>
              <a:headEnd/>
              <a:tailEnd/>
            </a:ln>
          </p:spPr>
        </p:pic>
      </p:grpSp>
      <p:sp>
        <p:nvSpPr>
          <p:cNvPr id="75796" name="Line 21"/>
          <p:cNvSpPr>
            <a:spLocks noChangeShapeType="1"/>
          </p:cNvSpPr>
          <p:nvPr/>
        </p:nvSpPr>
        <p:spPr bwMode="auto">
          <a:xfrm>
            <a:off x="5934075" y="2503488"/>
            <a:ext cx="561975" cy="0"/>
          </a:xfrm>
          <a:prstGeom prst="line">
            <a:avLst/>
          </a:prstGeom>
          <a:noFill/>
          <a:ln w="9525">
            <a:solidFill>
              <a:srgbClr val="000099"/>
            </a:solidFill>
            <a:round/>
            <a:headEnd type="triangle" w="med" len="med"/>
            <a:tailEnd type="triangle" w="med" len="med"/>
          </a:ln>
        </p:spPr>
        <p:txBody>
          <a:bodyPr wrap="none" anchor="ctr"/>
          <a:lstStyle/>
          <a:p>
            <a:endParaRPr lang="en-US"/>
          </a:p>
        </p:txBody>
      </p:sp>
      <p:sp>
        <p:nvSpPr>
          <p:cNvPr id="75797" name="Line 22"/>
          <p:cNvSpPr>
            <a:spLocks noChangeShapeType="1"/>
          </p:cNvSpPr>
          <p:nvPr/>
        </p:nvSpPr>
        <p:spPr bwMode="auto">
          <a:xfrm>
            <a:off x="6153150" y="6000750"/>
            <a:ext cx="230505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75798" name="Line 23"/>
          <p:cNvSpPr>
            <a:spLocks noChangeShapeType="1"/>
          </p:cNvSpPr>
          <p:nvPr/>
        </p:nvSpPr>
        <p:spPr bwMode="auto">
          <a:xfrm>
            <a:off x="352425" y="6000750"/>
            <a:ext cx="5772150"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75799" name="Text Box 24"/>
          <p:cNvSpPr txBox="1">
            <a:spLocks noChangeArrowheads="1"/>
          </p:cNvSpPr>
          <p:nvPr/>
        </p:nvSpPr>
        <p:spPr bwMode="auto">
          <a:xfrm>
            <a:off x="1755775" y="5853113"/>
            <a:ext cx="1682750" cy="274637"/>
          </a:xfrm>
          <a:prstGeom prst="rect">
            <a:avLst/>
          </a:prstGeom>
          <a:solidFill>
            <a:schemeClr val="bg1"/>
          </a:solidFill>
          <a:ln w="9525" algn="ctr">
            <a:noFill/>
            <a:miter lim="800000"/>
            <a:headEnd/>
            <a:tailEnd/>
          </a:ln>
        </p:spPr>
        <p:txBody>
          <a:bodyPr wrap="none">
            <a:spAutoFit/>
          </a:bodyPr>
          <a:lstStyle/>
          <a:p>
            <a:pPr algn="ctr">
              <a:lnSpc>
                <a:spcPct val="90000"/>
              </a:lnSpc>
              <a:spcBef>
                <a:spcPct val="50000"/>
              </a:spcBef>
              <a:buClr>
                <a:schemeClr val="accent1"/>
              </a:buClr>
            </a:pPr>
            <a:r>
              <a:rPr lang="en-US" sz="1200"/>
              <a:t>Embedded Analytics</a:t>
            </a:r>
          </a:p>
        </p:txBody>
      </p:sp>
      <p:sp>
        <p:nvSpPr>
          <p:cNvPr id="75800" name="Text Box 25"/>
          <p:cNvSpPr txBox="1">
            <a:spLocks noChangeArrowheads="1"/>
          </p:cNvSpPr>
          <p:nvPr/>
        </p:nvSpPr>
        <p:spPr bwMode="auto">
          <a:xfrm>
            <a:off x="7011988" y="5853113"/>
            <a:ext cx="830262" cy="274637"/>
          </a:xfrm>
          <a:prstGeom prst="rect">
            <a:avLst/>
          </a:prstGeom>
          <a:solidFill>
            <a:schemeClr val="bg1"/>
          </a:solidFill>
          <a:ln w="9525" algn="ctr">
            <a:noFill/>
            <a:miter lim="800000"/>
            <a:headEnd/>
            <a:tailEnd/>
          </a:ln>
        </p:spPr>
        <p:txBody>
          <a:bodyPr wrap="none">
            <a:spAutoFit/>
          </a:bodyPr>
          <a:lstStyle/>
          <a:p>
            <a:pPr algn="ctr">
              <a:lnSpc>
                <a:spcPct val="90000"/>
              </a:lnSpc>
              <a:spcBef>
                <a:spcPct val="50000"/>
              </a:spcBef>
              <a:buClr>
                <a:schemeClr val="accent1"/>
              </a:buClr>
            </a:pPr>
            <a:r>
              <a:rPr lang="en-US" sz="1200"/>
              <a:t>Planning</a:t>
            </a:r>
          </a:p>
        </p:txBody>
      </p:sp>
      <p:sp>
        <p:nvSpPr>
          <p:cNvPr id="75801" name="AutoShape 26"/>
          <p:cNvSpPr>
            <a:spLocks noChangeArrowheads="1"/>
          </p:cNvSpPr>
          <p:nvPr/>
        </p:nvSpPr>
        <p:spPr bwMode="auto">
          <a:xfrm flipH="1">
            <a:off x="950913" y="1387475"/>
            <a:ext cx="1117600" cy="650875"/>
          </a:xfrm>
          <a:prstGeom prst="wedgeRectCallout">
            <a:avLst>
              <a:gd name="adj1" fmla="val -39917"/>
              <a:gd name="adj2" fmla="val 96097"/>
            </a:avLst>
          </a:prstGeom>
          <a:solidFill>
            <a:schemeClr val="accent1"/>
          </a:solidFill>
          <a:ln w="9525" algn="ctr">
            <a:solidFill>
              <a:schemeClr val="accent1"/>
            </a:solidFill>
            <a:miter lim="800000"/>
            <a:headEnd/>
            <a:tailEnd/>
          </a:ln>
        </p:spPr>
        <p:txBody>
          <a:bodyPr anchor="ctr"/>
          <a:lstStyle/>
          <a:p>
            <a:pPr algn="ctr">
              <a:lnSpc>
                <a:spcPct val="90000"/>
              </a:lnSpc>
              <a:spcBef>
                <a:spcPct val="50000"/>
              </a:spcBef>
              <a:buClr>
                <a:schemeClr val="accent1"/>
              </a:buClr>
            </a:pPr>
            <a:r>
              <a:rPr lang="en-US" sz="1200">
                <a:solidFill>
                  <a:schemeClr val="bg1"/>
                </a:solidFill>
              </a:rPr>
              <a:t>What problem do I have?</a:t>
            </a:r>
          </a:p>
        </p:txBody>
      </p:sp>
      <p:sp>
        <p:nvSpPr>
          <p:cNvPr id="75802" name="AutoShape 27"/>
          <p:cNvSpPr>
            <a:spLocks noChangeArrowheads="1"/>
          </p:cNvSpPr>
          <p:nvPr/>
        </p:nvSpPr>
        <p:spPr bwMode="auto">
          <a:xfrm flipH="1">
            <a:off x="2630488" y="1395413"/>
            <a:ext cx="1117600" cy="685800"/>
          </a:xfrm>
          <a:prstGeom prst="wedgeRectCallout">
            <a:avLst>
              <a:gd name="adj1" fmla="val -42046"/>
              <a:gd name="adj2" fmla="val 87269"/>
            </a:avLst>
          </a:prstGeom>
          <a:solidFill>
            <a:schemeClr val="accent1"/>
          </a:solidFill>
          <a:ln w="9525" algn="ctr">
            <a:solidFill>
              <a:schemeClr val="accent1"/>
            </a:solidFill>
            <a:miter lim="800000"/>
            <a:headEnd/>
            <a:tailEnd/>
          </a:ln>
        </p:spPr>
        <p:txBody>
          <a:bodyPr anchor="ctr"/>
          <a:lstStyle/>
          <a:p>
            <a:pPr algn="ctr">
              <a:lnSpc>
                <a:spcPct val="90000"/>
              </a:lnSpc>
              <a:spcBef>
                <a:spcPct val="50000"/>
              </a:spcBef>
              <a:buClr>
                <a:schemeClr val="accent1"/>
              </a:buClr>
            </a:pPr>
            <a:r>
              <a:rPr lang="en-US" sz="1200">
                <a:solidFill>
                  <a:schemeClr val="bg1"/>
                </a:solidFill>
              </a:rPr>
              <a:t>Why do I have this problem?</a:t>
            </a:r>
          </a:p>
        </p:txBody>
      </p:sp>
      <p:sp>
        <p:nvSpPr>
          <p:cNvPr id="75803" name="AutoShape 28"/>
          <p:cNvSpPr>
            <a:spLocks noChangeArrowheads="1"/>
          </p:cNvSpPr>
          <p:nvPr/>
        </p:nvSpPr>
        <p:spPr bwMode="auto">
          <a:xfrm flipH="1">
            <a:off x="5378450" y="1181100"/>
            <a:ext cx="1339850" cy="596900"/>
          </a:xfrm>
          <a:prstGeom prst="wedgeRectCallout">
            <a:avLst>
              <a:gd name="adj1" fmla="val -44079"/>
              <a:gd name="adj2" fmla="val 79519"/>
            </a:avLst>
          </a:prstGeom>
          <a:solidFill>
            <a:schemeClr val="accent1"/>
          </a:solidFill>
          <a:ln w="9525" algn="ctr">
            <a:solidFill>
              <a:schemeClr val="accent1"/>
            </a:solidFill>
            <a:miter lim="800000"/>
            <a:headEnd/>
            <a:tailEnd/>
          </a:ln>
        </p:spPr>
        <p:txBody>
          <a:bodyPr anchor="ctr"/>
          <a:lstStyle/>
          <a:p>
            <a:pPr algn="ctr">
              <a:lnSpc>
                <a:spcPct val="90000"/>
              </a:lnSpc>
              <a:spcBef>
                <a:spcPct val="50000"/>
              </a:spcBef>
              <a:buClr>
                <a:schemeClr val="accent1"/>
              </a:buClr>
            </a:pPr>
            <a:r>
              <a:rPr lang="en-US" sz="1200">
                <a:solidFill>
                  <a:schemeClr val="bg1"/>
                </a:solidFill>
              </a:rPr>
              <a:t>What actions should I evaluate?</a:t>
            </a:r>
          </a:p>
        </p:txBody>
      </p:sp>
      <p:sp>
        <p:nvSpPr>
          <p:cNvPr id="75804" name="Rectangle 29"/>
          <p:cNvSpPr>
            <a:spLocks noChangeArrowheads="1"/>
          </p:cNvSpPr>
          <p:nvPr/>
        </p:nvSpPr>
        <p:spPr bwMode="auto">
          <a:xfrm>
            <a:off x="333375" y="3630613"/>
            <a:ext cx="8505825" cy="2179637"/>
          </a:xfrm>
          <a:prstGeom prst="rect">
            <a:avLst/>
          </a:prstGeom>
          <a:solidFill>
            <a:srgbClr val="EAEAEA"/>
          </a:solidFill>
          <a:ln w="9525" algn="ctr">
            <a:no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en-US"/>
          </a:p>
        </p:txBody>
      </p:sp>
      <p:sp>
        <p:nvSpPr>
          <p:cNvPr id="1341470" name="Rectangle 30"/>
          <p:cNvSpPr>
            <a:spLocks noChangeArrowheads="1"/>
          </p:cNvSpPr>
          <p:nvPr/>
        </p:nvSpPr>
        <p:spPr bwMode="auto">
          <a:xfrm>
            <a:off x="487363" y="3873500"/>
            <a:ext cx="2087562" cy="1649413"/>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75806" name="Text Box 31"/>
          <p:cNvSpPr txBox="1">
            <a:spLocks noChangeArrowheads="1"/>
          </p:cNvSpPr>
          <p:nvPr/>
        </p:nvSpPr>
        <p:spPr bwMode="auto">
          <a:xfrm>
            <a:off x="747713" y="5546725"/>
            <a:ext cx="1593850" cy="27305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200">
                <a:solidFill>
                  <a:schemeClr val="folHlink"/>
                </a:solidFill>
              </a:rPr>
              <a:t>VP of Supply Chain</a:t>
            </a:r>
          </a:p>
        </p:txBody>
      </p:sp>
      <p:sp>
        <p:nvSpPr>
          <p:cNvPr id="75807" name="Text Box 32"/>
          <p:cNvSpPr txBox="1">
            <a:spLocks noChangeArrowheads="1"/>
          </p:cNvSpPr>
          <p:nvPr/>
        </p:nvSpPr>
        <p:spPr bwMode="auto">
          <a:xfrm>
            <a:off x="3027363" y="5546725"/>
            <a:ext cx="1752600" cy="27305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200">
                <a:solidFill>
                  <a:schemeClr val="folHlink"/>
                </a:solidFill>
              </a:rPr>
              <a:t>Supply Chain Analyst</a:t>
            </a:r>
          </a:p>
        </p:txBody>
      </p:sp>
      <p:sp>
        <p:nvSpPr>
          <p:cNvPr id="75808" name="Text Box 33"/>
          <p:cNvSpPr txBox="1">
            <a:spLocks noChangeArrowheads="1"/>
          </p:cNvSpPr>
          <p:nvPr/>
        </p:nvSpPr>
        <p:spPr bwMode="auto">
          <a:xfrm>
            <a:off x="6580188" y="5545138"/>
            <a:ext cx="742950" cy="274637"/>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200">
                <a:solidFill>
                  <a:schemeClr val="folHlink"/>
                </a:solidFill>
              </a:rPr>
              <a:t>Planner</a:t>
            </a:r>
          </a:p>
        </p:txBody>
      </p:sp>
      <p:sp>
        <p:nvSpPr>
          <p:cNvPr id="1341474" name="Rectangle 34"/>
          <p:cNvSpPr>
            <a:spLocks noChangeArrowheads="1"/>
          </p:cNvSpPr>
          <p:nvPr/>
        </p:nvSpPr>
        <p:spPr bwMode="auto">
          <a:xfrm>
            <a:off x="2830513" y="3873500"/>
            <a:ext cx="2087562" cy="1649413"/>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1341475" name="Rectangle 35"/>
          <p:cNvSpPr>
            <a:spLocks noChangeArrowheads="1"/>
          </p:cNvSpPr>
          <p:nvPr/>
        </p:nvSpPr>
        <p:spPr bwMode="auto">
          <a:xfrm>
            <a:off x="5173663" y="3873500"/>
            <a:ext cx="3516312" cy="1649413"/>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pic>
        <p:nvPicPr>
          <p:cNvPr id="75811" name="Picture 36" descr="ascp_pwb_multiwindow"/>
          <p:cNvPicPr>
            <a:picLocks noChangeAspect="1" noChangeArrowheads="1"/>
          </p:cNvPicPr>
          <p:nvPr/>
        </p:nvPicPr>
        <p:blipFill>
          <a:blip r:embed="rId5" cstate="print"/>
          <a:srcRect/>
          <a:stretch>
            <a:fillRect/>
          </a:stretch>
        </p:blipFill>
        <p:spPr bwMode="auto">
          <a:xfrm>
            <a:off x="6937375" y="4256088"/>
            <a:ext cx="1663700" cy="1144587"/>
          </a:xfrm>
          <a:prstGeom prst="rect">
            <a:avLst/>
          </a:prstGeom>
          <a:noFill/>
          <a:ln w="9525">
            <a:noFill/>
            <a:miter lim="800000"/>
            <a:headEnd/>
            <a:tailEnd/>
          </a:ln>
        </p:spPr>
      </p:pic>
      <p:pic>
        <p:nvPicPr>
          <p:cNvPr id="75812" name="Picture 37" descr="2_ph_sum_top"/>
          <p:cNvPicPr>
            <a:picLocks noChangeAspect="1" noChangeArrowheads="1"/>
          </p:cNvPicPr>
          <p:nvPr/>
        </p:nvPicPr>
        <p:blipFill>
          <a:blip r:embed="rId6" cstate="print"/>
          <a:srcRect/>
          <a:stretch>
            <a:fillRect/>
          </a:stretch>
        </p:blipFill>
        <p:spPr bwMode="auto">
          <a:xfrm>
            <a:off x="652463" y="4138613"/>
            <a:ext cx="1816100" cy="1281112"/>
          </a:xfrm>
          <a:prstGeom prst="rect">
            <a:avLst/>
          </a:prstGeom>
          <a:noFill/>
          <a:ln w="9525">
            <a:noFill/>
            <a:miter lim="800000"/>
            <a:headEnd/>
            <a:tailEnd/>
          </a:ln>
        </p:spPr>
      </p:pic>
      <p:pic>
        <p:nvPicPr>
          <p:cNvPr id="75813" name="Picture 38" descr="3_ph_bot"/>
          <p:cNvPicPr>
            <a:picLocks noChangeAspect="1" noChangeArrowheads="1"/>
          </p:cNvPicPr>
          <p:nvPr/>
        </p:nvPicPr>
        <p:blipFill>
          <a:blip r:embed="rId7" cstate="print"/>
          <a:srcRect/>
          <a:stretch>
            <a:fillRect/>
          </a:stretch>
        </p:blipFill>
        <p:spPr bwMode="auto">
          <a:xfrm>
            <a:off x="3089275" y="4130675"/>
            <a:ext cx="1703388" cy="1277938"/>
          </a:xfrm>
          <a:prstGeom prst="rect">
            <a:avLst/>
          </a:prstGeom>
          <a:noFill/>
          <a:ln w="9525">
            <a:noFill/>
            <a:miter lim="800000"/>
            <a:headEnd/>
            <a:tailEnd/>
          </a:ln>
        </p:spPr>
      </p:pic>
      <p:pic>
        <p:nvPicPr>
          <p:cNvPr id="75814" name="Picture 39" descr="3_ph_bot"/>
          <p:cNvPicPr>
            <a:picLocks noChangeAspect="1" noChangeArrowheads="1"/>
          </p:cNvPicPr>
          <p:nvPr/>
        </p:nvPicPr>
        <p:blipFill>
          <a:blip r:embed="rId7" cstate="print"/>
          <a:srcRect/>
          <a:stretch>
            <a:fillRect/>
          </a:stretch>
        </p:blipFill>
        <p:spPr bwMode="auto">
          <a:xfrm>
            <a:off x="5572125" y="3968750"/>
            <a:ext cx="1516063" cy="1138238"/>
          </a:xfrm>
          <a:prstGeom prst="rect">
            <a:avLst/>
          </a:prstGeom>
          <a:noFill/>
          <a:ln w="9525">
            <a:noFill/>
            <a:miter lim="800000"/>
            <a:headEnd/>
            <a:tailEnd/>
          </a:ln>
        </p:spPr>
      </p:pic>
      <p:pic>
        <p:nvPicPr>
          <p:cNvPr id="75815" name="Picture 40" descr="j0316766"/>
          <p:cNvPicPr>
            <a:picLocks noChangeArrowheads="1"/>
          </p:cNvPicPr>
          <p:nvPr/>
        </p:nvPicPr>
        <p:blipFill>
          <a:blip r:embed="rId8" cstate="print"/>
          <a:srcRect l="17250" r="16000"/>
          <a:stretch>
            <a:fillRect/>
          </a:stretch>
        </p:blipFill>
        <p:spPr bwMode="auto">
          <a:xfrm>
            <a:off x="2822575" y="3876675"/>
            <a:ext cx="608013" cy="606425"/>
          </a:xfrm>
          <a:prstGeom prst="rect">
            <a:avLst/>
          </a:prstGeom>
          <a:noFill/>
          <a:ln w="9525">
            <a:noFill/>
            <a:miter lim="800000"/>
            <a:headEnd/>
            <a:tailEnd/>
          </a:ln>
        </p:spPr>
      </p:pic>
      <p:pic>
        <p:nvPicPr>
          <p:cNvPr id="75816" name="Picture 41"/>
          <p:cNvPicPr>
            <a:picLocks noChangeAspect="1" noChangeArrowheads="1"/>
          </p:cNvPicPr>
          <p:nvPr/>
        </p:nvPicPr>
        <p:blipFill>
          <a:blip r:embed="rId9" cstate="print"/>
          <a:srcRect l="-958" t="10069" r="16832" b="7248"/>
          <a:stretch>
            <a:fillRect/>
          </a:stretch>
        </p:blipFill>
        <p:spPr bwMode="auto">
          <a:xfrm>
            <a:off x="471488" y="3871913"/>
            <a:ext cx="614362" cy="574675"/>
          </a:xfrm>
          <a:prstGeom prst="rect">
            <a:avLst/>
          </a:prstGeom>
          <a:noFill/>
          <a:ln w="9525">
            <a:noFill/>
            <a:miter lim="800000"/>
            <a:headEnd/>
            <a:tailEnd/>
          </a:ln>
        </p:spPr>
      </p:pic>
      <p:pic>
        <p:nvPicPr>
          <p:cNvPr id="75817" name="Picture 42" descr="Image12"/>
          <p:cNvPicPr>
            <a:picLocks noChangeAspect="1" noChangeArrowheads="1"/>
          </p:cNvPicPr>
          <p:nvPr/>
        </p:nvPicPr>
        <p:blipFill>
          <a:blip r:embed="rId10" cstate="print"/>
          <a:srcRect l="7532" t="21762" r="47278" b="9242"/>
          <a:stretch>
            <a:fillRect/>
          </a:stretch>
        </p:blipFill>
        <p:spPr bwMode="auto">
          <a:xfrm>
            <a:off x="5200650" y="3898900"/>
            <a:ext cx="560388" cy="538163"/>
          </a:xfrm>
          <a:prstGeom prst="rect">
            <a:avLst/>
          </a:prstGeom>
          <a:noFill/>
          <a:ln w="28575">
            <a:solidFill>
              <a:srgbClr val="000000"/>
            </a:solidFill>
            <a:miter lim="800000"/>
            <a:headEnd/>
            <a:tailEnd/>
          </a:ln>
        </p:spPr>
      </p:pic>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2"/>
          <p:cNvSpPr>
            <a:spLocks noGrp="1"/>
          </p:cNvSpPr>
          <p:nvPr>
            <p:ph type="ftr" sz="quarter" idx="10"/>
          </p:nvPr>
        </p:nvSpPr>
        <p:spPr>
          <a:noFill/>
        </p:spPr>
        <p:txBody>
          <a:bodyPr/>
          <a:lstStyle/>
          <a:p>
            <a:r>
              <a:rPr lang="en-US" smtClean="0">
                <a:latin typeface="Arial" pitchFamily="34" charset="0"/>
                <a:cs typeface="Arial" pitchFamily="34" charset="0"/>
              </a:rPr>
              <a:t> </a:t>
            </a:r>
          </a:p>
        </p:txBody>
      </p:sp>
      <p:sp>
        <p:nvSpPr>
          <p:cNvPr id="1218562" name="AutoShape 2"/>
          <p:cNvSpPr>
            <a:spLocks noChangeArrowheads="1"/>
          </p:cNvSpPr>
          <p:nvPr/>
        </p:nvSpPr>
        <p:spPr bwMode="auto">
          <a:xfrm rot="3673641">
            <a:off x="3702050" y="5208588"/>
            <a:ext cx="1389063" cy="592137"/>
          </a:xfrm>
          <a:prstGeom prst="curvedUpArrow">
            <a:avLst>
              <a:gd name="adj1" fmla="val 46917"/>
              <a:gd name="adj2" fmla="val 93834"/>
              <a:gd name="adj3" fmla="val 33333"/>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lIns="92075" tIns="46038" rIns="92075" bIns="46038" anchor="ctr">
            <a:spAutoFit/>
          </a:bodyPr>
          <a:lstStyle/>
          <a:p>
            <a:pPr algn="ctr">
              <a:lnSpc>
                <a:spcPct val="90000"/>
              </a:lnSpc>
              <a:spcBef>
                <a:spcPct val="50000"/>
              </a:spcBef>
              <a:buClr>
                <a:schemeClr val="accent1"/>
              </a:buClr>
              <a:defRPr/>
            </a:pPr>
            <a:endParaRPr lang="en-US" sz="1400">
              <a:latin typeface="Arial" charset="0"/>
              <a:cs typeface="+mn-cs"/>
            </a:endParaRPr>
          </a:p>
        </p:txBody>
      </p:sp>
      <p:sp>
        <p:nvSpPr>
          <p:cNvPr id="1218563" name="AutoShape 3"/>
          <p:cNvSpPr>
            <a:spLocks noChangeArrowheads="1"/>
          </p:cNvSpPr>
          <p:nvPr/>
        </p:nvSpPr>
        <p:spPr bwMode="auto">
          <a:xfrm rot="3673641">
            <a:off x="723900" y="4067176"/>
            <a:ext cx="1457325" cy="628650"/>
          </a:xfrm>
          <a:prstGeom prst="curvedUpArrow">
            <a:avLst>
              <a:gd name="adj1" fmla="val 46364"/>
              <a:gd name="adj2" fmla="val 92727"/>
              <a:gd name="adj3" fmla="val 33333"/>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lIns="92075" tIns="46038" rIns="92075" bIns="46038" anchor="ctr">
            <a:spAutoFit/>
          </a:bodyPr>
          <a:lstStyle/>
          <a:p>
            <a:pPr algn="ctr">
              <a:lnSpc>
                <a:spcPct val="90000"/>
              </a:lnSpc>
              <a:spcBef>
                <a:spcPct val="50000"/>
              </a:spcBef>
              <a:buClr>
                <a:schemeClr val="accent1"/>
              </a:buClr>
              <a:defRPr/>
            </a:pPr>
            <a:endParaRPr lang="en-US" sz="1400">
              <a:latin typeface="Arial" charset="0"/>
              <a:cs typeface="+mn-cs"/>
            </a:endParaRPr>
          </a:p>
        </p:txBody>
      </p:sp>
      <p:sp>
        <p:nvSpPr>
          <p:cNvPr id="76805" name="Rectangle 5"/>
          <p:cNvSpPr>
            <a:spLocks noChangeArrowheads="1"/>
          </p:cNvSpPr>
          <p:nvPr/>
        </p:nvSpPr>
        <p:spPr bwMode="auto">
          <a:xfrm>
            <a:off x="5067300" y="1163638"/>
            <a:ext cx="3514725" cy="641350"/>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i="1">
                <a:solidFill>
                  <a:srgbClr val="FF0000"/>
                </a:solidFill>
              </a:rPr>
              <a:t>Quickly identify problem and root cause</a:t>
            </a:r>
          </a:p>
        </p:txBody>
      </p:sp>
      <p:pic>
        <p:nvPicPr>
          <p:cNvPr id="76806" name="Picture 6" descr="25_res_bottom"/>
          <p:cNvPicPr>
            <a:picLocks noChangeAspect="1" noChangeArrowheads="1"/>
          </p:cNvPicPr>
          <p:nvPr/>
        </p:nvPicPr>
        <p:blipFill>
          <a:blip r:embed="rId3" cstate="print"/>
          <a:srcRect/>
          <a:stretch>
            <a:fillRect/>
          </a:stretch>
        </p:blipFill>
        <p:spPr bwMode="auto">
          <a:xfrm>
            <a:off x="4854575" y="3074988"/>
            <a:ext cx="4097338" cy="3074987"/>
          </a:xfrm>
          <a:prstGeom prst="rect">
            <a:avLst/>
          </a:prstGeom>
          <a:noFill/>
          <a:ln w="9525">
            <a:noFill/>
            <a:miter lim="800000"/>
            <a:headEnd/>
            <a:tailEnd/>
          </a:ln>
        </p:spPr>
      </p:pic>
      <p:pic>
        <p:nvPicPr>
          <p:cNvPr id="76807" name="Picture 7" descr="11_ds_scroll"/>
          <p:cNvPicPr>
            <a:picLocks noChangeAspect="1" noChangeArrowheads="1"/>
          </p:cNvPicPr>
          <p:nvPr/>
        </p:nvPicPr>
        <p:blipFill>
          <a:blip r:embed="rId4" cstate="print"/>
          <a:srcRect/>
          <a:stretch>
            <a:fillRect/>
          </a:stretch>
        </p:blipFill>
        <p:spPr bwMode="auto">
          <a:xfrm>
            <a:off x="1936750" y="2063750"/>
            <a:ext cx="4384675" cy="3289300"/>
          </a:xfrm>
          <a:prstGeom prst="rect">
            <a:avLst/>
          </a:prstGeom>
          <a:noFill/>
          <a:ln w="9525">
            <a:noFill/>
            <a:miter lim="800000"/>
            <a:headEnd/>
            <a:tailEnd/>
          </a:ln>
        </p:spPr>
      </p:pic>
      <p:pic>
        <p:nvPicPr>
          <p:cNvPr id="76808" name="Picture 8" descr="3_ph_bot"/>
          <p:cNvPicPr>
            <a:picLocks noChangeAspect="1" noChangeArrowheads="1"/>
          </p:cNvPicPr>
          <p:nvPr/>
        </p:nvPicPr>
        <p:blipFill>
          <a:blip r:embed="rId5" cstate="print"/>
          <a:srcRect/>
          <a:stretch>
            <a:fillRect/>
          </a:stretch>
        </p:blipFill>
        <p:spPr bwMode="auto">
          <a:xfrm>
            <a:off x="200025" y="1119188"/>
            <a:ext cx="3857625" cy="2894012"/>
          </a:xfrm>
          <a:prstGeom prst="rect">
            <a:avLst/>
          </a:prstGeom>
          <a:noFill/>
          <a:ln w="9525">
            <a:noFill/>
            <a:miter lim="800000"/>
            <a:headEnd/>
            <a:tailEnd/>
          </a:ln>
        </p:spPr>
      </p:pic>
      <p:sp>
        <p:nvSpPr>
          <p:cNvPr id="76809" name="AutoShape 9"/>
          <p:cNvSpPr>
            <a:spLocks/>
          </p:cNvSpPr>
          <p:nvPr/>
        </p:nvSpPr>
        <p:spPr bwMode="auto">
          <a:xfrm>
            <a:off x="5143500" y="3379788"/>
            <a:ext cx="1296988" cy="744537"/>
          </a:xfrm>
          <a:prstGeom prst="rect">
            <a:avLst/>
          </a:prstGeom>
          <a:solidFill>
            <a:schemeClr val="accent1"/>
          </a:solidFill>
          <a:ln w="28575" algn="ctr">
            <a:solidFill>
              <a:srgbClr val="FF0000"/>
            </a:solidFill>
            <a:miter lim="800000"/>
            <a:headEnd/>
            <a:tailEnd/>
          </a:ln>
        </p:spPr>
        <p:txBody>
          <a:bodyPr lIns="92075" tIns="46038" rIns="92075" bIns="46038"/>
          <a:lstStyle/>
          <a:p>
            <a:pPr marL="119063" indent="-119063" algn="ctr">
              <a:lnSpc>
                <a:spcPct val="90000"/>
              </a:lnSpc>
              <a:spcBef>
                <a:spcPct val="50000"/>
              </a:spcBef>
              <a:buClr>
                <a:schemeClr val="accent1"/>
              </a:buClr>
            </a:pPr>
            <a:endParaRPr lang="en-US">
              <a:solidFill>
                <a:schemeClr val="bg1"/>
              </a:solidFill>
            </a:endParaRPr>
          </a:p>
        </p:txBody>
      </p:sp>
      <p:sp>
        <p:nvSpPr>
          <p:cNvPr id="76810" name="Text Box 10"/>
          <p:cNvSpPr>
            <a:spLocks noChangeArrowheads="1"/>
          </p:cNvSpPr>
          <p:nvPr/>
        </p:nvSpPr>
        <p:spPr bwMode="auto">
          <a:xfrm>
            <a:off x="5008563" y="3462338"/>
            <a:ext cx="1536700" cy="517525"/>
          </a:xfrm>
          <a:prstGeom prst="rect">
            <a:avLst/>
          </a:prstGeom>
          <a:noFill/>
          <a:ln w="9525" algn="ctr">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r>
              <a:rPr lang="en-US" sz="1400">
                <a:solidFill>
                  <a:schemeClr val="bg1"/>
                </a:solidFill>
              </a:rPr>
              <a:t>Sudden</a:t>
            </a:r>
          </a:p>
          <a:p>
            <a:pPr marL="119063" indent="-119063" algn="ctr">
              <a:lnSpc>
                <a:spcPct val="90000"/>
              </a:lnSpc>
              <a:spcBef>
                <a:spcPct val="50000"/>
              </a:spcBef>
              <a:buClr>
                <a:schemeClr val="accent1"/>
              </a:buClr>
            </a:pPr>
            <a:r>
              <a:rPr lang="en-US" sz="1400">
                <a:solidFill>
                  <a:schemeClr val="bg1"/>
                </a:solidFill>
              </a:rPr>
              <a:t>demand spike</a:t>
            </a:r>
          </a:p>
        </p:txBody>
      </p:sp>
      <p:sp>
        <p:nvSpPr>
          <p:cNvPr id="76811" name="AutoShape 11"/>
          <p:cNvSpPr>
            <a:spLocks/>
          </p:cNvSpPr>
          <p:nvPr/>
        </p:nvSpPr>
        <p:spPr bwMode="auto">
          <a:xfrm>
            <a:off x="7231063" y="4300538"/>
            <a:ext cx="1296987" cy="641350"/>
          </a:xfrm>
          <a:prstGeom prst="rect">
            <a:avLst/>
          </a:prstGeom>
          <a:solidFill>
            <a:schemeClr val="accent1"/>
          </a:solidFill>
          <a:ln w="28575" algn="ctr">
            <a:solidFill>
              <a:srgbClr val="FF0000"/>
            </a:solidFill>
            <a:miter lim="800000"/>
            <a:headEnd/>
            <a:tailEnd/>
          </a:ln>
        </p:spPr>
        <p:txBody>
          <a:bodyPr lIns="92075" tIns="46038" rIns="92075" bIns="46038"/>
          <a:lstStyle/>
          <a:p>
            <a:pPr marL="119063" indent="-119063" algn="ctr">
              <a:lnSpc>
                <a:spcPct val="90000"/>
              </a:lnSpc>
              <a:spcBef>
                <a:spcPct val="50000"/>
              </a:spcBef>
              <a:buClr>
                <a:schemeClr val="accent1"/>
              </a:buClr>
            </a:pPr>
            <a:endParaRPr lang="en-US">
              <a:solidFill>
                <a:schemeClr val="bg1"/>
              </a:solidFill>
            </a:endParaRPr>
          </a:p>
        </p:txBody>
      </p:sp>
      <p:sp>
        <p:nvSpPr>
          <p:cNvPr id="76812" name="Text Box 12"/>
          <p:cNvSpPr>
            <a:spLocks noChangeArrowheads="1"/>
          </p:cNvSpPr>
          <p:nvPr/>
        </p:nvSpPr>
        <p:spPr bwMode="auto">
          <a:xfrm>
            <a:off x="7318375" y="4383088"/>
            <a:ext cx="1144588" cy="517525"/>
          </a:xfrm>
          <a:prstGeom prst="rect">
            <a:avLst/>
          </a:prstGeom>
          <a:noFill/>
          <a:ln w="9525" algn="ctr">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r>
              <a:rPr lang="en-US" sz="1400">
                <a:solidFill>
                  <a:schemeClr val="bg1"/>
                </a:solidFill>
              </a:rPr>
              <a:t>Resource</a:t>
            </a:r>
          </a:p>
          <a:p>
            <a:pPr marL="119063" indent="-119063" algn="ctr">
              <a:lnSpc>
                <a:spcPct val="90000"/>
              </a:lnSpc>
              <a:spcBef>
                <a:spcPct val="50000"/>
              </a:spcBef>
              <a:buClr>
                <a:schemeClr val="accent1"/>
              </a:buClr>
            </a:pPr>
            <a:r>
              <a:rPr lang="en-US" sz="1400">
                <a:solidFill>
                  <a:schemeClr val="bg1"/>
                </a:solidFill>
              </a:rPr>
              <a:t>overloaded</a:t>
            </a:r>
          </a:p>
        </p:txBody>
      </p:sp>
      <p:sp>
        <p:nvSpPr>
          <p:cNvPr id="76813" name="AutoShape 13"/>
          <p:cNvSpPr>
            <a:spLocks/>
          </p:cNvSpPr>
          <p:nvPr/>
        </p:nvSpPr>
        <p:spPr bwMode="auto">
          <a:xfrm>
            <a:off x="3108325" y="1892300"/>
            <a:ext cx="1689100" cy="758825"/>
          </a:xfrm>
          <a:prstGeom prst="rect">
            <a:avLst/>
          </a:prstGeom>
          <a:solidFill>
            <a:schemeClr val="accent1"/>
          </a:solidFill>
          <a:ln w="28575" algn="ctr">
            <a:solidFill>
              <a:srgbClr val="FF0000"/>
            </a:solidFill>
            <a:miter lim="800000"/>
            <a:headEnd/>
            <a:tailEnd/>
          </a:ln>
        </p:spPr>
        <p:txBody>
          <a:bodyPr lIns="92075" tIns="46038" rIns="92075" bIns="46038"/>
          <a:lstStyle/>
          <a:p>
            <a:pPr marL="119063" indent="-119063" algn="ctr">
              <a:lnSpc>
                <a:spcPct val="90000"/>
              </a:lnSpc>
              <a:spcBef>
                <a:spcPct val="50000"/>
              </a:spcBef>
              <a:buClr>
                <a:schemeClr val="accent1"/>
              </a:buClr>
            </a:pPr>
            <a:endParaRPr lang="en-US">
              <a:solidFill>
                <a:schemeClr val="bg1"/>
              </a:solidFill>
            </a:endParaRPr>
          </a:p>
        </p:txBody>
      </p:sp>
      <p:sp>
        <p:nvSpPr>
          <p:cNvPr id="76814" name="Text Box 14"/>
          <p:cNvSpPr>
            <a:spLocks noChangeArrowheads="1"/>
          </p:cNvSpPr>
          <p:nvPr/>
        </p:nvSpPr>
        <p:spPr bwMode="auto">
          <a:xfrm>
            <a:off x="3067050" y="1992313"/>
            <a:ext cx="1754188" cy="517525"/>
          </a:xfrm>
          <a:prstGeom prst="rect">
            <a:avLst/>
          </a:prstGeom>
          <a:noFill/>
          <a:ln w="9525" algn="ctr">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r>
              <a:rPr lang="en-US" sz="1400">
                <a:solidFill>
                  <a:schemeClr val="bg1"/>
                </a:solidFill>
              </a:rPr>
              <a:t>Increase in</a:t>
            </a:r>
          </a:p>
          <a:p>
            <a:pPr marL="119063" indent="-119063" algn="ctr">
              <a:lnSpc>
                <a:spcPct val="90000"/>
              </a:lnSpc>
              <a:spcBef>
                <a:spcPct val="50000"/>
              </a:spcBef>
              <a:buClr>
                <a:schemeClr val="accent1"/>
              </a:buClr>
            </a:pPr>
            <a:r>
              <a:rPr lang="en-US" sz="1400">
                <a:solidFill>
                  <a:schemeClr val="bg1"/>
                </a:solidFill>
              </a:rPr>
              <a:t>late shipments</a:t>
            </a:r>
          </a:p>
        </p:txBody>
      </p:sp>
      <p:sp>
        <p:nvSpPr>
          <p:cNvPr id="76815" name="Text Box 15"/>
          <p:cNvSpPr txBox="1">
            <a:spLocks noChangeArrowheads="1"/>
          </p:cNvSpPr>
          <p:nvPr/>
        </p:nvSpPr>
        <p:spPr bwMode="auto">
          <a:xfrm>
            <a:off x="6727825" y="1255713"/>
            <a:ext cx="184150" cy="366712"/>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chemeClr val="accent1"/>
              </a:buClr>
            </a:pPr>
            <a:endParaRPr lang="en-US"/>
          </a:p>
        </p:txBody>
      </p:sp>
      <p:sp>
        <p:nvSpPr>
          <p:cNvPr id="76816" name="AutoShape 16"/>
          <p:cNvSpPr>
            <a:spLocks/>
          </p:cNvSpPr>
          <p:nvPr/>
        </p:nvSpPr>
        <p:spPr bwMode="auto">
          <a:xfrm>
            <a:off x="2319338" y="4676775"/>
            <a:ext cx="1311275" cy="700088"/>
          </a:xfrm>
          <a:prstGeom prst="rect">
            <a:avLst/>
          </a:prstGeom>
          <a:solidFill>
            <a:schemeClr val="accent1"/>
          </a:solidFill>
          <a:ln w="28575" algn="ctr">
            <a:solidFill>
              <a:srgbClr val="FF0000"/>
            </a:solidFill>
            <a:miter lim="800000"/>
            <a:headEnd/>
            <a:tailEnd/>
          </a:ln>
        </p:spPr>
        <p:txBody>
          <a:bodyPr lIns="92075" tIns="46038" rIns="92075" bIns="46038"/>
          <a:lstStyle/>
          <a:p>
            <a:pPr marL="119063" indent="-119063" algn="ctr">
              <a:lnSpc>
                <a:spcPct val="90000"/>
              </a:lnSpc>
              <a:spcBef>
                <a:spcPct val="50000"/>
              </a:spcBef>
              <a:buClr>
                <a:schemeClr val="accent1"/>
              </a:buClr>
            </a:pPr>
            <a:endParaRPr lang="en-US" sz="2400">
              <a:solidFill>
                <a:schemeClr val="bg1"/>
              </a:solidFill>
            </a:endParaRPr>
          </a:p>
        </p:txBody>
      </p:sp>
      <p:sp>
        <p:nvSpPr>
          <p:cNvPr id="76817" name="Text Box 17"/>
          <p:cNvSpPr txBox="1">
            <a:spLocks noChangeArrowheads="1"/>
          </p:cNvSpPr>
          <p:nvPr/>
        </p:nvSpPr>
        <p:spPr bwMode="auto">
          <a:xfrm>
            <a:off x="2419350" y="4760913"/>
            <a:ext cx="1085850" cy="517525"/>
          </a:xfrm>
          <a:prstGeom prst="rect">
            <a:avLst/>
          </a:prstGeom>
          <a:noFill/>
          <a:ln w="9525" algn="ctr">
            <a:noFill/>
            <a:miter lim="800000"/>
            <a:headEnd/>
            <a:tailEnd/>
          </a:ln>
        </p:spPr>
        <p:txBody>
          <a:bodyPr lIns="92075" tIns="46038" rIns="92075" bIns="46038">
            <a:spAutoFit/>
          </a:bodyPr>
          <a:lstStyle/>
          <a:p>
            <a:pPr marL="119063" indent="-119063" algn="ctr">
              <a:lnSpc>
                <a:spcPct val="90000"/>
              </a:lnSpc>
              <a:spcBef>
                <a:spcPct val="50000"/>
              </a:spcBef>
              <a:buClr>
                <a:schemeClr val="accent1"/>
              </a:buClr>
            </a:pPr>
            <a:r>
              <a:rPr lang="en-US" sz="1400">
                <a:solidFill>
                  <a:schemeClr val="bg1"/>
                </a:solidFill>
              </a:rPr>
              <a:t>Supply </a:t>
            </a:r>
          </a:p>
          <a:p>
            <a:pPr marL="119063" indent="-119063" algn="ctr">
              <a:lnSpc>
                <a:spcPct val="90000"/>
              </a:lnSpc>
              <a:spcBef>
                <a:spcPct val="50000"/>
              </a:spcBef>
              <a:buClr>
                <a:schemeClr val="accent1"/>
              </a:buClr>
            </a:pPr>
            <a:r>
              <a:rPr lang="en-US" sz="1400">
                <a:solidFill>
                  <a:schemeClr val="bg1"/>
                </a:solidFill>
              </a:rPr>
              <a:t>shortage</a:t>
            </a:r>
          </a:p>
        </p:txBody>
      </p:sp>
      <p:sp>
        <p:nvSpPr>
          <p:cNvPr id="76818" name="Rectangle 19"/>
          <p:cNvSpPr>
            <a:spLocks noGrp="1" noChangeArrowheads="1"/>
          </p:cNvSpPr>
          <p:nvPr>
            <p:ph type="title"/>
          </p:nvPr>
        </p:nvSpPr>
        <p:spPr>
          <a:xfrm>
            <a:off x="685800" y="0"/>
            <a:ext cx="8458200" cy="1246188"/>
          </a:xfrm>
        </p:spPr>
        <p:txBody>
          <a:bodyPr/>
          <a:lstStyle/>
          <a:p>
            <a:pPr eaLnBrk="1" hangingPunct="1"/>
            <a:r>
              <a:rPr lang="en-US" sz="3000" smtClean="0"/>
              <a:t>Proactively respond to </a:t>
            </a:r>
            <a:r>
              <a:rPr lang="en-US" sz="3000" smtClean="0">
                <a:latin typeface="Arial Narrow" pitchFamily="34" charset="0"/>
              </a:rPr>
              <a:t>performance</a:t>
            </a:r>
            <a:r>
              <a:rPr lang="en-US" sz="3000" smtClean="0"/>
              <a:t> </a:t>
            </a:r>
            <a:r>
              <a:rPr lang="en-US" sz="3000" smtClean="0">
                <a:latin typeface="Arial Narrow" pitchFamily="34" charset="0"/>
              </a:rPr>
              <a:t>deviations</a:t>
            </a: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smtClean="0">
                <a:latin typeface="Arial" pitchFamily="34" charset="0"/>
                <a:cs typeface="Arial" pitchFamily="34" charset="0"/>
              </a:rPr>
              <a:t>l </a:t>
            </a:r>
          </a:p>
        </p:txBody>
      </p:sp>
      <p:pic>
        <p:nvPicPr>
          <p:cNvPr id="77827" name="Picture 4" descr="25_res_bottom"/>
          <p:cNvPicPr>
            <a:picLocks noChangeAspect="1" noChangeArrowheads="1"/>
          </p:cNvPicPr>
          <p:nvPr/>
        </p:nvPicPr>
        <p:blipFill>
          <a:blip r:embed="rId3" cstate="print"/>
          <a:srcRect/>
          <a:stretch>
            <a:fillRect/>
          </a:stretch>
        </p:blipFill>
        <p:spPr bwMode="auto">
          <a:xfrm>
            <a:off x="393700" y="1260475"/>
            <a:ext cx="4381500" cy="3295650"/>
          </a:xfrm>
          <a:prstGeom prst="rect">
            <a:avLst/>
          </a:prstGeom>
          <a:noFill/>
          <a:ln w="9525">
            <a:noFill/>
            <a:miter lim="800000"/>
            <a:headEnd/>
            <a:tailEnd/>
          </a:ln>
        </p:spPr>
      </p:pic>
      <p:pic>
        <p:nvPicPr>
          <p:cNvPr id="77828" name="Picture 5" descr="37_cap_enter"/>
          <p:cNvPicPr>
            <a:picLocks noChangeAspect="1" noChangeArrowheads="1"/>
          </p:cNvPicPr>
          <p:nvPr/>
        </p:nvPicPr>
        <p:blipFill>
          <a:blip r:embed="rId4" cstate="print"/>
          <a:srcRect r="-60"/>
          <a:stretch>
            <a:fillRect/>
          </a:stretch>
        </p:blipFill>
        <p:spPr bwMode="auto">
          <a:xfrm>
            <a:off x="1854200" y="2781300"/>
            <a:ext cx="3875088" cy="2905125"/>
          </a:xfrm>
          <a:prstGeom prst="rect">
            <a:avLst/>
          </a:prstGeom>
          <a:noFill/>
          <a:ln w="9525">
            <a:noFill/>
            <a:miter lim="800000"/>
            <a:headEnd/>
            <a:tailEnd/>
          </a:ln>
        </p:spPr>
      </p:pic>
      <p:pic>
        <p:nvPicPr>
          <p:cNvPr id="77829" name="Picture 6" descr="excep_count_lower_capacity"/>
          <p:cNvPicPr>
            <a:picLocks noChangeAspect="1" noChangeArrowheads="1"/>
          </p:cNvPicPr>
          <p:nvPr/>
        </p:nvPicPr>
        <p:blipFill>
          <a:blip r:embed="rId5" cstate="print"/>
          <a:srcRect/>
          <a:stretch>
            <a:fillRect/>
          </a:stretch>
        </p:blipFill>
        <p:spPr bwMode="auto">
          <a:xfrm>
            <a:off x="5118100" y="1819275"/>
            <a:ext cx="4025900" cy="3019425"/>
          </a:xfrm>
          <a:prstGeom prst="rect">
            <a:avLst/>
          </a:prstGeom>
          <a:noFill/>
          <a:ln w="9525">
            <a:noFill/>
            <a:miter lim="800000"/>
            <a:headEnd/>
            <a:tailEnd/>
          </a:ln>
        </p:spPr>
      </p:pic>
      <p:sp>
        <p:nvSpPr>
          <p:cNvPr id="77830" name="AutoShape 7"/>
          <p:cNvSpPr>
            <a:spLocks/>
          </p:cNvSpPr>
          <p:nvPr/>
        </p:nvSpPr>
        <p:spPr bwMode="auto">
          <a:xfrm>
            <a:off x="3875088" y="1425575"/>
            <a:ext cx="1371600" cy="793750"/>
          </a:xfrm>
          <a:prstGeom prst="accentBorderCallout1">
            <a:avLst>
              <a:gd name="adj1" fmla="val 14398"/>
              <a:gd name="adj2" fmla="val -5556"/>
              <a:gd name="adj3" fmla="val 68602"/>
              <a:gd name="adj4" fmla="val -114583"/>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Detect a resource problem</a:t>
            </a:r>
          </a:p>
        </p:txBody>
      </p:sp>
      <p:sp>
        <p:nvSpPr>
          <p:cNvPr id="77831" name="AutoShape 8"/>
          <p:cNvSpPr>
            <a:spLocks/>
          </p:cNvSpPr>
          <p:nvPr/>
        </p:nvSpPr>
        <p:spPr bwMode="auto">
          <a:xfrm>
            <a:off x="611188" y="5184775"/>
            <a:ext cx="1371600" cy="793750"/>
          </a:xfrm>
          <a:prstGeom prst="accentBorderCallout1">
            <a:avLst>
              <a:gd name="adj1" fmla="val 14398"/>
              <a:gd name="adj2" fmla="val 105556"/>
              <a:gd name="adj3" fmla="val -6602"/>
              <a:gd name="adj4" fmla="val 147454"/>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Simulate a</a:t>
            </a:r>
          </a:p>
          <a:p>
            <a:pPr algn="ctr">
              <a:lnSpc>
                <a:spcPct val="90000"/>
              </a:lnSpc>
              <a:spcBef>
                <a:spcPct val="50000"/>
              </a:spcBef>
              <a:buClr>
                <a:schemeClr val="accent1"/>
              </a:buClr>
            </a:pPr>
            <a:r>
              <a:rPr lang="en-US" sz="1400">
                <a:solidFill>
                  <a:schemeClr val="bg1"/>
                </a:solidFill>
              </a:rPr>
              <a:t>possible</a:t>
            </a:r>
          </a:p>
          <a:p>
            <a:pPr algn="ctr">
              <a:lnSpc>
                <a:spcPct val="90000"/>
              </a:lnSpc>
              <a:spcBef>
                <a:spcPct val="50000"/>
              </a:spcBef>
              <a:buClr>
                <a:schemeClr val="accent1"/>
              </a:buClr>
            </a:pPr>
            <a:r>
              <a:rPr lang="en-US" sz="1400">
                <a:solidFill>
                  <a:schemeClr val="bg1"/>
                </a:solidFill>
              </a:rPr>
              <a:t>solution</a:t>
            </a:r>
          </a:p>
        </p:txBody>
      </p:sp>
      <p:sp>
        <p:nvSpPr>
          <p:cNvPr id="77832" name="AutoShape 9"/>
          <p:cNvSpPr>
            <a:spLocks/>
          </p:cNvSpPr>
          <p:nvPr/>
        </p:nvSpPr>
        <p:spPr bwMode="auto">
          <a:xfrm>
            <a:off x="6859588" y="4943475"/>
            <a:ext cx="1371600" cy="793750"/>
          </a:xfrm>
          <a:prstGeom prst="accentBorderCallout1">
            <a:avLst>
              <a:gd name="adj1" fmla="val 14398"/>
              <a:gd name="adj2" fmla="val -5556"/>
              <a:gd name="adj3" fmla="val -182602"/>
              <a:gd name="adj4" fmla="val -29398"/>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Compare the results of the simulation</a:t>
            </a:r>
          </a:p>
        </p:txBody>
      </p:sp>
      <p:sp>
        <p:nvSpPr>
          <p:cNvPr id="1264650" name="AutoShape 10"/>
          <p:cNvSpPr>
            <a:spLocks noChangeArrowheads="1"/>
          </p:cNvSpPr>
          <p:nvPr/>
        </p:nvSpPr>
        <p:spPr bwMode="auto">
          <a:xfrm rot="3673641">
            <a:off x="1079500" y="2822576"/>
            <a:ext cx="1457325" cy="628650"/>
          </a:xfrm>
          <a:prstGeom prst="curvedUpArrow">
            <a:avLst>
              <a:gd name="adj1" fmla="val 46364"/>
              <a:gd name="adj2" fmla="val 92727"/>
              <a:gd name="adj3" fmla="val 33333"/>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1264651" name="AutoShape 11"/>
          <p:cNvSpPr>
            <a:spLocks noChangeArrowheads="1"/>
          </p:cNvSpPr>
          <p:nvPr/>
        </p:nvSpPr>
        <p:spPr bwMode="auto">
          <a:xfrm rot="-1969027">
            <a:off x="5207000" y="4740275"/>
            <a:ext cx="1457325" cy="628650"/>
          </a:xfrm>
          <a:prstGeom prst="curvedUpArrow">
            <a:avLst>
              <a:gd name="adj1" fmla="val 46364"/>
              <a:gd name="adj2" fmla="val 92727"/>
              <a:gd name="adj3" fmla="val 33333"/>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sp>
        <p:nvSpPr>
          <p:cNvPr id="77835" name="AutoShape 12"/>
          <p:cNvSpPr>
            <a:spLocks/>
          </p:cNvSpPr>
          <p:nvPr/>
        </p:nvSpPr>
        <p:spPr bwMode="auto">
          <a:xfrm>
            <a:off x="101600" y="4029075"/>
            <a:ext cx="1525588" cy="793750"/>
          </a:xfrm>
          <a:prstGeom prst="accentBorderCallout1">
            <a:avLst>
              <a:gd name="adj1" fmla="val 14398"/>
              <a:gd name="adj2" fmla="val 104995"/>
              <a:gd name="adj3" fmla="val -75398"/>
              <a:gd name="adj4" fmla="val 122685"/>
            </a:avLst>
          </a:prstGeom>
          <a:solidFill>
            <a:schemeClr val="accent1"/>
          </a:solidFill>
          <a:ln w="28575">
            <a:solidFill>
              <a:schemeClr val="accent1"/>
            </a:solidFill>
            <a:miter lim="800000"/>
            <a:headEnd/>
            <a:tailEnd/>
          </a:ln>
        </p:spPr>
        <p:txBody>
          <a:bodyPr/>
          <a:lstStyle/>
          <a:p>
            <a:pPr algn="ctr">
              <a:lnSpc>
                <a:spcPct val="90000"/>
              </a:lnSpc>
              <a:spcBef>
                <a:spcPct val="50000"/>
              </a:spcBef>
              <a:buClr>
                <a:schemeClr val="accent1"/>
              </a:buClr>
            </a:pPr>
            <a:r>
              <a:rPr lang="en-US" sz="1400">
                <a:solidFill>
                  <a:schemeClr val="bg1"/>
                </a:solidFill>
              </a:rPr>
              <a:t>Directly drill down</a:t>
            </a:r>
          </a:p>
          <a:p>
            <a:pPr algn="ctr">
              <a:lnSpc>
                <a:spcPct val="90000"/>
              </a:lnSpc>
              <a:spcBef>
                <a:spcPct val="50000"/>
              </a:spcBef>
              <a:buClr>
                <a:schemeClr val="accent1"/>
              </a:buClr>
            </a:pPr>
            <a:r>
              <a:rPr lang="en-US" sz="1400">
                <a:solidFill>
                  <a:schemeClr val="bg1"/>
                </a:solidFill>
              </a:rPr>
              <a:t>within context</a:t>
            </a:r>
          </a:p>
        </p:txBody>
      </p:sp>
      <p:sp>
        <p:nvSpPr>
          <p:cNvPr id="77836"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No separation between planning and analytics</a:t>
            </a:r>
          </a:p>
        </p:txBody>
      </p:sp>
      <p:sp>
        <p:nvSpPr>
          <p:cNvPr id="77837" name="Rectangle 14"/>
          <p:cNvSpPr>
            <a:spLocks noGrp="1" noChangeArrowheads="1"/>
          </p:cNvSpPr>
          <p:nvPr>
            <p:ph type="title"/>
          </p:nvPr>
        </p:nvSpPr>
        <p:spPr>
          <a:xfrm>
            <a:off x="685800" y="0"/>
            <a:ext cx="8458200" cy="1246188"/>
          </a:xfrm>
        </p:spPr>
        <p:txBody>
          <a:bodyPr/>
          <a:lstStyle/>
          <a:p>
            <a:pPr eaLnBrk="1" hangingPunct="1"/>
            <a:r>
              <a:rPr lang="en-US" sz="3000" smtClean="0"/>
              <a:t>Seamlessly move from problem to resolution</a:t>
            </a: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endParaRPr lang="en-US" smtClean="0">
              <a:latin typeface="Arial" pitchFamily="34" charset="0"/>
              <a:cs typeface="Arial" pitchFamily="34" charset="0"/>
            </a:endParaRPr>
          </a:p>
        </p:txBody>
      </p:sp>
      <p:sp>
        <p:nvSpPr>
          <p:cNvPr id="1260599" name="Rectangle 55"/>
          <p:cNvSpPr>
            <a:spLocks noChangeArrowheads="1"/>
          </p:cNvSpPr>
          <p:nvPr/>
        </p:nvSpPr>
        <p:spPr bwMode="auto">
          <a:xfrm>
            <a:off x="5002213" y="1390650"/>
            <a:ext cx="4056062" cy="4656138"/>
          </a:xfrm>
          <a:prstGeom prst="rect">
            <a:avLst/>
          </a:prstGeom>
          <a:solidFill>
            <a:schemeClr val="bg1"/>
          </a:solidFill>
          <a:ln w="9525" algn="ctr">
            <a:solidFill>
              <a:schemeClr val="accent2"/>
            </a:solidFill>
            <a:miter lim="800000"/>
            <a:headEnd/>
            <a:tailEnd/>
          </a:ln>
          <a:effectLst>
            <a:outerShdw dist="71842" dir="2700000" algn="ctr" rotWithShape="0">
              <a:schemeClr val="tx1">
                <a:alpha val="50000"/>
              </a:schemeClr>
            </a:outerShdw>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sp>
        <p:nvSpPr>
          <p:cNvPr id="78852" name="Rectangle 2"/>
          <p:cNvSpPr>
            <a:spLocks noChangeArrowheads="1"/>
          </p:cNvSpPr>
          <p:nvPr/>
        </p:nvSpPr>
        <p:spPr bwMode="auto">
          <a:xfrm>
            <a:off x="112713" y="1373188"/>
            <a:ext cx="4821237" cy="4697412"/>
          </a:xfrm>
          <a:prstGeom prst="rect">
            <a:avLst/>
          </a:prstGeom>
          <a:solidFill>
            <a:srgbClr val="EAEAEA"/>
          </a:solidFill>
          <a:ln w="9525" algn="ctr">
            <a:no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en-US"/>
          </a:p>
        </p:txBody>
      </p:sp>
      <p:sp>
        <p:nvSpPr>
          <p:cNvPr id="78853" name="Rectangle 3"/>
          <p:cNvSpPr>
            <a:spLocks noGrp="1" noChangeArrowheads="1"/>
          </p:cNvSpPr>
          <p:nvPr>
            <p:ph type="title"/>
          </p:nvPr>
        </p:nvSpPr>
        <p:spPr>
          <a:xfrm>
            <a:off x="685800" y="0"/>
            <a:ext cx="7785100" cy="1246188"/>
          </a:xfrm>
        </p:spPr>
        <p:txBody>
          <a:bodyPr/>
          <a:lstStyle/>
          <a:p>
            <a:pPr eaLnBrk="1" hangingPunct="1"/>
            <a:r>
              <a:rPr lang="en-US" smtClean="0"/>
              <a:t>Determine which alternatives to analyze</a:t>
            </a:r>
          </a:p>
        </p:txBody>
      </p:sp>
      <p:sp>
        <p:nvSpPr>
          <p:cNvPr id="78854" name="Rectangle 4"/>
          <p:cNvSpPr>
            <a:spLocks noGrp="1" noChangeArrowheads="1"/>
          </p:cNvSpPr>
          <p:nvPr>
            <p:ph type="body" idx="1"/>
          </p:nvPr>
        </p:nvSpPr>
        <p:spPr>
          <a:xfrm>
            <a:off x="5099050" y="1371600"/>
            <a:ext cx="3879850" cy="4648200"/>
          </a:xfrm>
        </p:spPr>
        <p:txBody>
          <a:bodyPr/>
          <a:lstStyle/>
          <a:p>
            <a:pPr eaLnBrk="1" hangingPunct="1"/>
            <a:r>
              <a:rPr lang="en-US" sz="2000" smtClean="0"/>
              <a:t>Supply chain decision makers define business planning scenarios</a:t>
            </a:r>
          </a:p>
          <a:p>
            <a:pPr lvl="1" eaLnBrk="1" hangingPunct="1"/>
            <a:r>
              <a:rPr lang="en-US" sz="1200" smtClean="0"/>
              <a:t>Unlimited number of baseline scenarios</a:t>
            </a:r>
          </a:p>
          <a:p>
            <a:pPr lvl="1" eaLnBrk="1" hangingPunct="1"/>
            <a:r>
              <a:rPr lang="en-US" sz="1200" smtClean="0"/>
              <a:t>Unlimited number of alternative scenarios</a:t>
            </a:r>
          </a:p>
          <a:p>
            <a:pPr eaLnBrk="1" hangingPunct="1"/>
            <a:endParaRPr lang="en-US" sz="700" smtClean="0"/>
          </a:p>
          <a:p>
            <a:pPr eaLnBrk="1" hangingPunct="1"/>
            <a:r>
              <a:rPr lang="en-US" sz="2000" smtClean="0"/>
              <a:t>Assign scenarios and tasks to planners for execution</a:t>
            </a:r>
          </a:p>
          <a:p>
            <a:pPr lvl="1" eaLnBrk="1" hangingPunct="1"/>
            <a:r>
              <a:rPr lang="en-US" sz="1200" smtClean="0"/>
              <a:t>Shared accountability for supply chain planning metrics</a:t>
            </a:r>
          </a:p>
          <a:p>
            <a:pPr lvl="1" eaLnBrk="1" hangingPunct="1"/>
            <a:r>
              <a:rPr lang="en-US" sz="1200" smtClean="0"/>
              <a:t>Planners execute plans using Planner Workbenches </a:t>
            </a:r>
          </a:p>
          <a:p>
            <a:pPr eaLnBrk="1" hangingPunct="1"/>
            <a:endParaRPr lang="en-US" sz="700" smtClean="0"/>
          </a:p>
          <a:p>
            <a:pPr eaLnBrk="1" hangingPunct="1"/>
            <a:r>
              <a:rPr lang="en-US" sz="2000" smtClean="0"/>
              <a:t>Attach key documents</a:t>
            </a:r>
          </a:p>
          <a:p>
            <a:pPr lvl="1" eaLnBrk="1" hangingPunct="1"/>
            <a:r>
              <a:rPr lang="en-US" sz="1200" smtClean="0"/>
              <a:t>Financial analysis</a:t>
            </a:r>
          </a:p>
          <a:p>
            <a:pPr lvl="1" eaLnBrk="1" hangingPunct="1"/>
            <a:r>
              <a:rPr lang="en-US" sz="1200" smtClean="0"/>
              <a:t>External market data and industry reports</a:t>
            </a:r>
          </a:p>
        </p:txBody>
      </p:sp>
      <p:sp>
        <p:nvSpPr>
          <p:cNvPr id="1260550" name="Rectangle 6"/>
          <p:cNvSpPr>
            <a:spLocks noChangeArrowheads="1"/>
          </p:cNvSpPr>
          <p:nvPr/>
        </p:nvSpPr>
        <p:spPr bwMode="auto">
          <a:xfrm>
            <a:off x="246063" y="3576638"/>
            <a:ext cx="1438275" cy="2357437"/>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grpSp>
        <p:nvGrpSpPr>
          <p:cNvPr id="78856" name="Group 7"/>
          <p:cNvGrpSpPr>
            <a:grpSpLocks/>
          </p:cNvGrpSpPr>
          <p:nvPr/>
        </p:nvGrpSpPr>
        <p:grpSpPr bwMode="auto">
          <a:xfrm>
            <a:off x="1019175" y="3638550"/>
            <a:ext cx="612775" cy="603250"/>
            <a:chOff x="1669" y="1941"/>
            <a:chExt cx="386" cy="380"/>
          </a:xfrm>
        </p:grpSpPr>
        <p:pic>
          <p:nvPicPr>
            <p:cNvPr id="78902" name="Picture 8" descr="img_small_eventmgt"/>
            <p:cNvPicPr>
              <a:picLocks noChangeAspect="1" noChangeArrowheads="1"/>
            </p:cNvPicPr>
            <p:nvPr/>
          </p:nvPicPr>
          <p:blipFill>
            <a:blip r:embed="rId3" cstate="print">
              <a:lum bright="40000" contrast="-46000"/>
              <a:grayscl/>
            </a:blip>
            <a:srcRect/>
            <a:stretch>
              <a:fillRect/>
            </a:stretch>
          </p:blipFill>
          <p:spPr bwMode="auto">
            <a:xfrm>
              <a:off x="1669" y="1941"/>
              <a:ext cx="322" cy="292"/>
            </a:xfrm>
            <a:prstGeom prst="rect">
              <a:avLst/>
            </a:prstGeom>
            <a:noFill/>
            <a:ln w="9525">
              <a:noFill/>
              <a:miter lim="800000"/>
              <a:headEnd/>
              <a:tailEnd/>
            </a:ln>
          </p:spPr>
        </p:pic>
        <p:pic>
          <p:nvPicPr>
            <p:cNvPr id="78903" name="Picture 9" descr="checklist"/>
            <p:cNvPicPr preferRelativeResize="0">
              <a:picLocks noChangeAspect="1" noChangeArrowheads="1"/>
            </p:cNvPicPr>
            <p:nvPr/>
          </p:nvPicPr>
          <p:blipFill>
            <a:blip r:embed="rId4" cstate="print"/>
            <a:srcRect/>
            <a:stretch>
              <a:fillRect/>
            </a:stretch>
          </p:blipFill>
          <p:spPr bwMode="auto">
            <a:xfrm>
              <a:off x="1832" y="1991"/>
              <a:ext cx="223" cy="330"/>
            </a:xfrm>
            <a:prstGeom prst="rect">
              <a:avLst/>
            </a:prstGeom>
            <a:noFill/>
            <a:ln w="9525">
              <a:noFill/>
              <a:miter lim="800000"/>
              <a:headEnd/>
              <a:tailEnd/>
            </a:ln>
          </p:spPr>
        </p:pic>
      </p:grpSp>
      <p:pic>
        <p:nvPicPr>
          <p:cNvPr id="78857" name="Picture 10" descr="j0316766"/>
          <p:cNvPicPr>
            <a:picLocks noChangeArrowheads="1"/>
          </p:cNvPicPr>
          <p:nvPr/>
        </p:nvPicPr>
        <p:blipFill>
          <a:blip r:embed="rId5" cstate="print"/>
          <a:srcRect l="17250" r="16000"/>
          <a:stretch>
            <a:fillRect/>
          </a:stretch>
        </p:blipFill>
        <p:spPr bwMode="auto">
          <a:xfrm>
            <a:off x="247650" y="3571875"/>
            <a:ext cx="684213" cy="671513"/>
          </a:xfrm>
          <a:prstGeom prst="rect">
            <a:avLst/>
          </a:prstGeom>
          <a:noFill/>
          <a:ln w="9525">
            <a:noFill/>
            <a:miter lim="800000"/>
            <a:headEnd/>
            <a:tailEnd/>
          </a:ln>
        </p:spPr>
      </p:pic>
      <p:sp>
        <p:nvSpPr>
          <p:cNvPr id="1260555" name="Rectangle 11"/>
          <p:cNvSpPr>
            <a:spLocks noChangeArrowheads="1"/>
          </p:cNvSpPr>
          <p:nvPr/>
        </p:nvSpPr>
        <p:spPr bwMode="auto">
          <a:xfrm>
            <a:off x="1787525" y="3584575"/>
            <a:ext cx="1438275" cy="2357438"/>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grpSp>
        <p:nvGrpSpPr>
          <p:cNvPr id="78859" name="Group 12"/>
          <p:cNvGrpSpPr>
            <a:grpSpLocks/>
          </p:cNvGrpSpPr>
          <p:nvPr/>
        </p:nvGrpSpPr>
        <p:grpSpPr bwMode="auto">
          <a:xfrm>
            <a:off x="2582863" y="3635375"/>
            <a:ext cx="612775" cy="603250"/>
            <a:chOff x="1669" y="1941"/>
            <a:chExt cx="386" cy="380"/>
          </a:xfrm>
        </p:grpSpPr>
        <p:pic>
          <p:nvPicPr>
            <p:cNvPr id="78900" name="Picture 13" descr="img_small_eventmgt"/>
            <p:cNvPicPr>
              <a:picLocks noChangeAspect="1" noChangeArrowheads="1"/>
            </p:cNvPicPr>
            <p:nvPr/>
          </p:nvPicPr>
          <p:blipFill>
            <a:blip r:embed="rId3" cstate="print">
              <a:lum bright="40000" contrast="-46000"/>
              <a:grayscl/>
            </a:blip>
            <a:srcRect/>
            <a:stretch>
              <a:fillRect/>
            </a:stretch>
          </p:blipFill>
          <p:spPr bwMode="auto">
            <a:xfrm>
              <a:off x="1669" y="1941"/>
              <a:ext cx="322" cy="292"/>
            </a:xfrm>
            <a:prstGeom prst="rect">
              <a:avLst/>
            </a:prstGeom>
            <a:noFill/>
            <a:ln w="9525">
              <a:noFill/>
              <a:miter lim="800000"/>
              <a:headEnd/>
              <a:tailEnd/>
            </a:ln>
          </p:spPr>
        </p:pic>
        <p:pic>
          <p:nvPicPr>
            <p:cNvPr id="78901" name="Picture 14" descr="checklist"/>
            <p:cNvPicPr preferRelativeResize="0">
              <a:picLocks noChangeAspect="1" noChangeArrowheads="1"/>
            </p:cNvPicPr>
            <p:nvPr/>
          </p:nvPicPr>
          <p:blipFill>
            <a:blip r:embed="rId4" cstate="print"/>
            <a:srcRect/>
            <a:stretch>
              <a:fillRect/>
            </a:stretch>
          </p:blipFill>
          <p:spPr bwMode="auto">
            <a:xfrm>
              <a:off x="1832" y="1991"/>
              <a:ext cx="223" cy="330"/>
            </a:xfrm>
            <a:prstGeom prst="rect">
              <a:avLst/>
            </a:prstGeom>
            <a:noFill/>
            <a:ln w="9525">
              <a:noFill/>
              <a:miter lim="800000"/>
              <a:headEnd/>
              <a:tailEnd/>
            </a:ln>
          </p:spPr>
        </p:pic>
      </p:grpSp>
      <p:sp>
        <p:nvSpPr>
          <p:cNvPr id="1260559" name="Rectangle 15"/>
          <p:cNvSpPr>
            <a:spLocks noChangeArrowheads="1"/>
          </p:cNvSpPr>
          <p:nvPr/>
        </p:nvSpPr>
        <p:spPr bwMode="auto">
          <a:xfrm>
            <a:off x="3328988" y="3570288"/>
            <a:ext cx="1438275" cy="2381250"/>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grpSp>
        <p:nvGrpSpPr>
          <p:cNvPr id="78861" name="Group 16"/>
          <p:cNvGrpSpPr>
            <a:grpSpLocks/>
          </p:cNvGrpSpPr>
          <p:nvPr/>
        </p:nvGrpSpPr>
        <p:grpSpPr bwMode="auto">
          <a:xfrm>
            <a:off x="4079875" y="3632200"/>
            <a:ext cx="612775" cy="603250"/>
            <a:chOff x="1669" y="1941"/>
            <a:chExt cx="386" cy="380"/>
          </a:xfrm>
        </p:grpSpPr>
        <p:pic>
          <p:nvPicPr>
            <p:cNvPr id="78898" name="Picture 17" descr="img_small_eventmgt"/>
            <p:cNvPicPr>
              <a:picLocks noChangeAspect="1" noChangeArrowheads="1"/>
            </p:cNvPicPr>
            <p:nvPr/>
          </p:nvPicPr>
          <p:blipFill>
            <a:blip r:embed="rId3" cstate="print">
              <a:lum bright="40000" contrast="-46000"/>
              <a:grayscl/>
            </a:blip>
            <a:srcRect/>
            <a:stretch>
              <a:fillRect/>
            </a:stretch>
          </p:blipFill>
          <p:spPr bwMode="auto">
            <a:xfrm>
              <a:off x="1669" y="1941"/>
              <a:ext cx="322" cy="292"/>
            </a:xfrm>
            <a:prstGeom prst="rect">
              <a:avLst/>
            </a:prstGeom>
            <a:noFill/>
            <a:ln w="9525">
              <a:noFill/>
              <a:miter lim="800000"/>
              <a:headEnd/>
              <a:tailEnd/>
            </a:ln>
          </p:spPr>
        </p:pic>
        <p:pic>
          <p:nvPicPr>
            <p:cNvPr id="78899" name="Picture 18" descr="checklist"/>
            <p:cNvPicPr preferRelativeResize="0">
              <a:picLocks noChangeAspect="1" noChangeArrowheads="1"/>
            </p:cNvPicPr>
            <p:nvPr/>
          </p:nvPicPr>
          <p:blipFill>
            <a:blip r:embed="rId4" cstate="print"/>
            <a:srcRect/>
            <a:stretch>
              <a:fillRect/>
            </a:stretch>
          </p:blipFill>
          <p:spPr bwMode="auto">
            <a:xfrm>
              <a:off x="1832" y="1991"/>
              <a:ext cx="223" cy="330"/>
            </a:xfrm>
            <a:prstGeom prst="rect">
              <a:avLst/>
            </a:prstGeom>
            <a:noFill/>
            <a:ln w="9525">
              <a:noFill/>
              <a:miter lim="800000"/>
              <a:headEnd/>
              <a:tailEnd/>
            </a:ln>
          </p:spPr>
        </p:pic>
      </p:grpSp>
      <p:sp>
        <p:nvSpPr>
          <p:cNvPr id="1260563" name="Rectangle 19"/>
          <p:cNvSpPr>
            <a:spLocks noChangeArrowheads="1"/>
          </p:cNvSpPr>
          <p:nvPr/>
        </p:nvSpPr>
        <p:spPr bwMode="auto">
          <a:xfrm>
            <a:off x="258763" y="1584325"/>
            <a:ext cx="4500562" cy="1333500"/>
          </a:xfrm>
          <a:prstGeom prst="rect">
            <a:avLst/>
          </a:prstGeom>
          <a:solidFill>
            <a:schemeClr val="bg1"/>
          </a:solidFill>
          <a:ln w="9525" algn="ctr">
            <a:noFill/>
            <a:miter lim="800000"/>
            <a:headEnd/>
            <a:tailEnd/>
          </a:ln>
          <a:effectLst>
            <a:prstShdw prst="shdw18" dist="17961" dir="13500000">
              <a:schemeClr val="bg1">
                <a:gamma/>
                <a:shade val="60000"/>
                <a:invGamma/>
              </a:schemeClr>
            </a:prstShdw>
          </a:effectLst>
        </p:spPr>
        <p:txBody>
          <a:bodyPr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grpSp>
        <p:nvGrpSpPr>
          <p:cNvPr id="78863" name="Group 20"/>
          <p:cNvGrpSpPr>
            <a:grpSpLocks/>
          </p:cNvGrpSpPr>
          <p:nvPr/>
        </p:nvGrpSpPr>
        <p:grpSpPr bwMode="auto">
          <a:xfrm>
            <a:off x="3613150" y="1946275"/>
            <a:ext cx="612775" cy="603250"/>
            <a:chOff x="1669" y="1941"/>
            <a:chExt cx="386" cy="380"/>
          </a:xfrm>
        </p:grpSpPr>
        <p:pic>
          <p:nvPicPr>
            <p:cNvPr id="78896" name="Picture 21" descr="img_small_eventmgt"/>
            <p:cNvPicPr>
              <a:picLocks noChangeAspect="1" noChangeArrowheads="1"/>
            </p:cNvPicPr>
            <p:nvPr/>
          </p:nvPicPr>
          <p:blipFill>
            <a:blip r:embed="rId3" cstate="print">
              <a:lum bright="40000" contrast="-46000"/>
              <a:grayscl/>
            </a:blip>
            <a:srcRect/>
            <a:stretch>
              <a:fillRect/>
            </a:stretch>
          </p:blipFill>
          <p:spPr bwMode="auto">
            <a:xfrm>
              <a:off x="1669" y="1941"/>
              <a:ext cx="322" cy="292"/>
            </a:xfrm>
            <a:prstGeom prst="rect">
              <a:avLst/>
            </a:prstGeom>
            <a:noFill/>
            <a:ln w="9525">
              <a:noFill/>
              <a:miter lim="800000"/>
              <a:headEnd/>
              <a:tailEnd/>
            </a:ln>
          </p:spPr>
        </p:pic>
        <p:pic>
          <p:nvPicPr>
            <p:cNvPr id="78897" name="Picture 22" descr="checklist"/>
            <p:cNvPicPr preferRelativeResize="0">
              <a:picLocks noChangeAspect="1" noChangeArrowheads="1"/>
            </p:cNvPicPr>
            <p:nvPr/>
          </p:nvPicPr>
          <p:blipFill>
            <a:blip r:embed="rId4" cstate="print"/>
            <a:srcRect/>
            <a:stretch>
              <a:fillRect/>
            </a:stretch>
          </p:blipFill>
          <p:spPr bwMode="auto">
            <a:xfrm>
              <a:off x="1832" y="1991"/>
              <a:ext cx="223" cy="330"/>
            </a:xfrm>
            <a:prstGeom prst="rect">
              <a:avLst/>
            </a:prstGeom>
            <a:noFill/>
            <a:ln w="9525">
              <a:noFill/>
              <a:miter lim="800000"/>
              <a:headEnd/>
              <a:tailEnd/>
            </a:ln>
          </p:spPr>
        </p:pic>
      </p:grpSp>
      <p:sp>
        <p:nvSpPr>
          <p:cNvPr id="78864" name="Line 23"/>
          <p:cNvSpPr>
            <a:spLocks noChangeShapeType="1"/>
          </p:cNvSpPr>
          <p:nvPr/>
        </p:nvSpPr>
        <p:spPr bwMode="auto">
          <a:xfrm rot="10800000">
            <a:off x="2332038" y="2214563"/>
            <a:ext cx="1195387" cy="0"/>
          </a:xfrm>
          <a:prstGeom prst="line">
            <a:avLst/>
          </a:prstGeom>
          <a:noFill/>
          <a:ln w="9525">
            <a:solidFill>
              <a:schemeClr val="folHlink"/>
            </a:solidFill>
            <a:round/>
            <a:headEnd type="triangle" w="med" len="med"/>
            <a:tailEnd type="triangle" w="med" len="med"/>
          </a:ln>
        </p:spPr>
        <p:txBody>
          <a:bodyPr lIns="92075" tIns="46038" rIns="92075" bIns="46038">
            <a:spAutoFit/>
          </a:bodyPr>
          <a:lstStyle/>
          <a:p>
            <a:endParaRPr lang="en-US"/>
          </a:p>
        </p:txBody>
      </p:sp>
      <p:sp>
        <p:nvSpPr>
          <p:cNvPr id="78865" name="Text Box 24"/>
          <p:cNvSpPr txBox="1">
            <a:spLocks noChangeArrowheads="1"/>
          </p:cNvSpPr>
          <p:nvPr/>
        </p:nvSpPr>
        <p:spPr bwMode="auto">
          <a:xfrm>
            <a:off x="2260600" y="2273300"/>
            <a:ext cx="1257300" cy="3651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Assign and monitor</a:t>
            </a:r>
          </a:p>
          <a:p>
            <a:pPr algn="ctr">
              <a:lnSpc>
                <a:spcPct val="90000"/>
              </a:lnSpc>
              <a:spcBef>
                <a:spcPct val="50000"/>
              </a:spcBef>
              <a:buClr>
                <a:schemeClr val="accent1"/>
              </a:buClr>
            </a:pPr>
            <a:r>
              <a:rPr lang="en-US" sz="900" i="1">
                <a:solidFill>
                  <a:schemeClr val="hlink"/>
                </a:solidFill>
              </a:rPr>
              <a:t>scenario activities</a:t>
            </a:r>
          </a:p>
        </p:txBody>
      </p:sp>
      <p:grpSp>
        <p:nvGrpSpPr>
          <p:cNvPr id="78866" name="Group 25"/>
          <p:cNvGrpSpPr>
            <a:grpSpLocks/>
          </p:cNvGrpSpPr>
          <p:nvPr/>
        </p:nvGrpSpPr>
        <p:grpSpPr bwMode="auto">
          <a:xfrm>
            <a:off x="1601788" y="2065338"/>
            <a:ext cx="527050" cy="598487"/>
            <a:chOff x="1656" y="2166"/>
            <a:chExt cx="332" cy="377"/>
          </a:xfrm>
        </p:grpSpPr>
        <p:pic>
          <p:nvPicPr>
            <p:cNvPr id="78893" name="Picture 26" descr="folder003"/>
            <p:cNvPicPr>
              <a:picLocks noChangeAspect="1" noChangeArrowheads="1"/>
            </p:cNvPicPr>
            <p:nvPr/>
          </p:nvPicPr>
          <p:blipFill>
            <a:blip r:embed="rId6" cstate="print"/>
            <a:srcRect/>
            <a:stretch>
              <a:fillRect/>
            </a:stretch>
          </p:blipFill>
          <p:spPr bwMode="auto">
            <a:xfrm>
              <a:off x="1656" y="2166"/>
              <a:ext cx="238" cy="283"/>
            </a:xfrm>
            <a:prstGeom prst="rect">
              <a:avLst/>
            </a:prstGeom>
            <a:noFill/>
            <a:ln w="9525">
              <a:noFill/>
              <a:miter lim="800000"/>
              <a:headEnd/>
              <a:tailEnd/>
            </a:ln>
          </p:spPr>
        </p:pic>
        <p:pic>
          <p:nvPicPr>
            <p:cNvPr id="78894" name="Picture 27" descr="folder003"/>
            <p:cNvPicPr>
              <a:picLocks noChangeAspect="1" noChangeArrowheads="1"/>
            </p:cNvPicPr>
            <p:nvPr/>
          </p:nvPicPr>
          <p:blipFill>
            <a:blip r:embed="rId6" cstate="print"/>
            <a:srcRect/>
            <a:stretch>
              <a:fillRect/>
            </a:stretch>
          </p:blipFill>
          <p:spPr bwMode="auto">
            <a:xfrm>
              <a:off x="1703" y="2213"/>
              <a:ext cx="238" cy="283"/>
            </a:xfrm>
            <a:prstGeom prst="rect">
              <a:avLst/>
            </a:prstGeom>
            <a:noFill/>
            <a:ln w="9525">
              <a:noFill/>
              <a:miter lim="800000"/>
              <a:headEnd/>
              <a:tailEnd/>
            </a:ln>
          </p:spPr>
        </p:pic>
        <p:pic>
          <p:nvPicPr>
            <p:cNvPr id="78895" name="Picture 28" descr="folder003"/>
            <p:cNvPicPr>
              <a:picLocks noChangeAspect="1" noChangeArrowheads="1"/>
            </p:cNvPicPr>
            <p:nvPr/>
          </p:nvPicPr>
          <p:blipFill>
            <a:blip r:embed="rId6" cstate="print"/>
            <a:srcRect/>
            <a:stretch>
              <a:fillRect/>
            </a:stretch>
          </p:blipFill>
          <p:spPr bwMode="auto">
            <a:xfrm>
              <a:off x="1750" y="2260"/>
              <a:ext cx="238" cy="283"/>
            </a:xfrm>
            <a:prstGeom prst="rect">
              <a:avLst/>
            </a:prstGeom>
            <a:noFill/>
            <a:ln w="9525">
              <a:noFill/>
              <a:miter lim="800000"/>
              <a:headEnd/>
              <a:tailEnd/>
            </a:ln>
          </p:spPr>
        </p:pic>
      </p:grpSp>
      <p:pic>
        <p:nvPicPr>
          <p:cNvPr id="78867" name="Picture 29"/>
          <p:cNvPicPr>
            <a:picLocks noChangeAspect="1" noChangeArrowheads="1"/>
          </p:cNvPicPr>
          <p:nvPr/>
        </p:nvPicPr>
        <p:blipFill>
          <a:blip r:embed="rId7" cstate="print">
            <a:clrChange>
              <a:clrFrom>
                <a:srgbClr val="000000"/>
              </a:clrFrom>
              <a:clrTo>
                <a:srgbClr val="000000">
                  <a:alpha val="0"/>
                </a:srgbClr>
              </a:clrTo>
            </a:clrChange>
            <a:lum bright="30000"/>
          </a:blip>
          <a:srcRect/>
          <a:stretch>
            <a:fillRect/>
          </a:stretch>
        </p:blipFill>
        <p:spPr bwMode="auto">
          <a:xfrm>
            <a:off x="1806575" y="1922463"/>
            <a:ext cx="527050" cy="557212"/>
          </a:xfrm>
          <a:prstGeom prst="rect">
            <a:avLst/>
          </a:prstGeom>
          <a:noFill/>
          <a:ln w="9525">
            <a:noFill/>
            <a:miter lim="800000"/>
            <a:headEnd type="none" w="sm" len="sm"/>
            <a:tailEnd type="none" w="sm" len="sm"/>
          </a:ln>
        </p:spPr>
      </p:pic>
      <p:pic>
        <p:nvPicPr>
          <p:cNvPr id="78868" name="Picture 30" descr="groupmeeting1"/>
          <p:cNvPicPr>
            <a:picLocks noChangeAspect="1" noChangeArrowheads="1"/>
          </p:cNvPicPr>
          <p:nvPr/>
        </p:nvPicPr>
        <p:blipFill>
          <a:blip r:embed="rId8" cstate="print"/>
          <a:srcRect/>
          <a:stretch>
            <a:fillRect/>
          </a:stretch>
        </p:blipFill>
        <p:spPr bwMode="auto">
          <a:xfrm>
            <a:off x="307975" y="1652588"/>
            <a:ext cx="771525" cy="790575"/>
          </a:xfrm>
          <a:prstGeom prst="rect">
            <a:avLst/>
          </a:prstGeom>
          <a:noFill/>
          <a:ln w="9525">
            <a:noFill/>
            <a:miter lim="800000"/>
            <a:headEnd/>
            <a:tailEnd/>
          </a:ln>
        </p:spPr>
      </p:pic>
      <p:pic>
        <p:nvPicPr>
          <p:cNvPr id="78869" name="Picture 31" descr="Image12"/>
          <p:cNvPicPr>
            <a:picLocks noChangeAspect="1" noChangeArrowheads="1"/>
          </p:cNvPicPr>
          <p:nvPr/>
        </p:nvPicPr>
        <p:blipFill>
          <a:blip r:embed="rId9" cstate="print"/>
          <a:srcRect l="7532" t="21762" r="47278" b="9242"/>
          <a:stretch>
            <a:fillRect/>
          </a:stretch>
        </p:blipFill>
        <p:spPr bwMode="auto">
          <a:xfrm>
            <a:off x="1814513" y="3609975"/>
            <a:ext cx="652462" cy="598488"/>
          </a:xfrm>
          <a:prstGeom prst="rect">
            <a:avLst/>
          </a:prstGeom>
          <a:noFill/>
          <a:ln w="28575">
            <a:solidFill>
              <a:srgbClr val="000000"/>
            </a:solidFill>
            <a:miter lim="800000"/>
            <a:headEnd/>
            <a:tailEnd/>
          </a:ln>
        </p:spPr>
      </p:pic>
      <p:pic>
        <p:nvPicPr>
          <p:cNvPr id="78870" name="Picture 32" descr="Documents: Chart"/>
          <p:cNvPicPr preferRelativeResize="0">
            <a:picLocks noChangeAspect="1" noChangeArrowheads="1"/>
          </p:cNvPicPr>
          <p:nvPr/>
        </p:nvPicPr>
        <p:blipFill>
          <a:blip r:embed="rId10" cstate="print"/>
          <a:srcRect/>
          <a:stretch>
            <a:fillRect/>
          </a:stretch>
        </p:blipFill>
        <p:spPr bwMode="auto">
          <a:xfrm>
            <a:off x="763588" y="4564063"/>
            <a:ext cx="376237" cy="519112"/>
          </a:xfrm>
          <a:prstGeom prst="rect">
            <a:avLst/>
          </a:prstGeom>
          <a:noFill/>
          <a:ln w="9525">
            <a:noFill/>
            <a:miter lim="800000"/>
            <a:headEnd/>
            <a:tailEnd/>
          </a:ln>
        </p:spPr>
      </p:pic>
      <p:pic>
        <p:nvPicPr>
          <p:cNvPr id="78871" name="Picture 33" descr="Documents: Chart"/>
          <p:cNvPicPr preferRelativeResize="0">
            <a:picLocks noChangeAspect="1" noChangeArrowheads="1"/>
          </p:cNvPicPr>
          <p:nvPr/>
        </p:nvPicPr>
        <p:blipFill>
          <a:blip r:embed="rId10" cstate="print"/>
          <a:srcRect/>
          <a:stretch>
            <a:fillRect/>
          </a:stretch>
        </p:blipFill>
        <p:spPr bwMode="auto">
          <a:xfrm>
            <a:off x="915988" y="4716463"/>
            <a:ext cx="376237" cy="519112"/>
          </a:xfrm>
          <a:prstGeom prst="rect">
            <a:avLst/>
          </a:prstGeom>
          <a:noFill/>
          <a:ln w="9525">
            <a:noFill/>
            <a:miter lim="800000"/>
            <a:headEnd/>
            <a:tailEnd/>
          </a:ln>
        </p:spPr>
      </p:pic>
      <p:pic>
        <p:nvPicPr>
          <p:cNvPr id="78872" name="Picture 34" descr="Documents: Chart"/>
          <p:cNvPicPr preferRelativeResize="0">
            <a:picLocks noChangeAspect="1" noChangeArrowheads="1"/>
          </p:cNvPicPr>
          <p:nvPr/>
        </p:nvPicPr>
        <p:blipFill>
          <a:blip r:embed="rId10" cstate="print"/>
          <a:srcRect/>
          <a:stretch>
            <a:fillRect/>
          </a:stretch>
        </p:blipFill>
        <p:spPr bwMode="auto">
          <a:xfrm>
            <a:off x="1068388" y="4868863"/>
            <a:ext cx="376237" cy="519112"/>
          </a:xfrm>
          <a:prstGeom prst="rect">
            <a:avLst/>
          </a:prstGeom>
          <a:noFill/>
          <a:ln w="9525">
            <a:noFill/>
            <a:miter lim="800000"/>
            <a:headEnd/>
            <a:tailEnd/>
          </a:ln>
        </p:spPr>
      </p:pic>
      <p:pic>
        <p:nvPicPr>
          <p:cNvPr id="78873" name="Picture 35" descr="Documents: Comparison Chart"/>
          <p:cNvPicPr>
            <a:picLocks noChangeAspect="1" noChangeArrowheads="1"/>
          </p:cNvPicPr>
          <p:nvPr/>
        </p:nvPicPr>
        <p:blipFill>
          <a:blip r:embed="rId11" cstate="print"/>
          <a:srcRect/>
          <a:stretch>
            <a:fillRect/>
          </a:stretch>
        </p:blipFill>
        <p:spPr bwMode="auto">
          <a:xfrm>
            <a:off x="3883025" y="4568825"/>
            <a:ext cx="338138" cy="466725"/>
          </a:xfrm>
          <a:prstGeom prst="rect">
            <a:avLst/>
          </a:prstGeom>
          <a:noFill/>
          <a:ln w="9525">
            <a:noFill/>
            <a:miter lim="800000"/>
            <a:headEnd/>
            <a:tailEnd/>
          </a:ln>
        </p:spPr>
      </p:pic>
      <p:pic>
        <p:nvPicPr>
          <p:cNvPr id="78874" name="Picture 36" descr="Documents: Comparison Chart"/>
          <p:cNvPicPr>
            <a:picLocks noChangeAspect="1" noChangeArrowheads="1"/>
          </p:cNvPicPr>
          <p:nvPr/>
        </p:nvPicPr>
        <p:blipFill>
          <a:blip r:embed="rId11" cstate="print"/>
          <a:srcRect/>
          <a:stretch>
            <a:fillRect/>
          </a:stretch>
        </p:blipFill>
        <p:spPr bwMode="auto">
          <a:xfrm>
            <a:off x="4035425" y="4721225"/>
            <a:ext cx="338138" cy="466725"/>
          </a:xfrm>
          <a:prstGeom prst="rect">
            <a:avLst/>
          </a:prstGeom>
          <a:noFill/>
          <a:ln w="9525">
            <a:noFill/>
            <a:miter lim="800000"/>
            <a:headEnd/>
            <a:tailEnd/>
          </a:ln>
        </p:spPr>
      </p:pic>
      <p:pic>
        <p:nvPicPr>
          <p:cNvPr id="78875" name="Picture 37" descr="Documents: Comparison Chart"/>
          <p:cNvPicPr>
            <a:picLocks noChangeAspect="1" noChangeArrowheads="1"/>
          </p:cNvPicPr>
          <p:nvPr/>
        </p:nvPicPr>
        <p:blipFill>
          <a:blip r:embed="rId11" cstate="print"/>
          <a:srcRect/>
          <a:stretch>
            <a:fillRect/>
          </a:stretch>
        </p:blipFill>
        <p:spPr bwMode="auto">
          <a:xfrm>
            <a:off x="4187825" y="4873625"/>
            <a:ext cx="338138" cy="466725"/>
          </a:xfrm>
          <a:prstGeom prst="rect">
            <a:avLst/>
          </a:prstGeom>
          <a:noFill/>
          <a:ln w="9525">
            <a:noFill/>
            <a:miter lim="800000"/>
            <a:headEnd/>
            <a:tailEnd/>
          </a:ln>
        </p:spPr>
      </p:pic>
      <p:pic>
        <p:nvPicPr>
          <p:cNvPr id="78876" name="Picture 38" descr="Documents: Bar Chart"/>
          <p:cNvPicPr preferRelativeResize="0">
            <a:picLocks noChangeAspect="1" noChangeArrowheads="1"/>
          </p:cNvPicPr>
          <p:nvPr/>
        </p:nvPicPr>
        <p:blipFill>
          <a:blip r:embed="rId12" cstate="print"/>
          <a:srcRect/>
          <a:stretch>
            <a:fillRect/>
          </a:stretch>
        </p:blipFill>
        <p:spPr bwMode="auto">
          <a:xfrm>
            <a:off x="2339975" y="4551363"/>
            <a:ext cx="381000" cy="531812"/>
          </a:xfrm>
          <a:prstGeom prst="rect">
            <a:avLst/>
          </a:prstGeom>
          <a:noFill/>
          <a:ln w="9525">
            <a:noFill/>
            <a:miter lim="800000"/>
            <a:headEnd/>
            <a:tailEnd/>
          </a:ln>
        </p:spPr>
      </p:pic>
      <p:pic>
        <p:nvPicPr>
          <p:cNvPr id="78877" name="Picture 39" descr="Documents: Bar Chart"/>
          <p:cNvPicPr preferRelativeResize="0">
            <a:picLocks noChangeAspect="1" noChangeArrowheads="1"/>
          </p:cNvPicPr>
          <p:nvPr/>
        </p:nvPicPr>
        <p:blipFill>
          <a:blip r:embed="rId12" cstate="print"/>
          <a:srcRect/>
          <a:stretch>
            <a:fillRect/>
          </a:stretch>
        </p:blipFill>
        <p:spPr bwMode="auto">
          <a:xfrm>
            <a:off x="2492375" y="4703763"/>
            <a:ext cx="381000" cy="531812"/>
          </a:xfrm>
          <a:prstGeom prst="rect">
            <a:avLst/>
          </a:prstGeom>
          <a:noFill/>
          <a:ln w="9525">
            <a:noFill/>
            <a:miter lim="800000"/>
            <a:headEnd/>
            <a:tailEnd/>
          </a:ln>
        </p:spPr>
      </p:pic>
      <p:pic>
        <p:nvPicPr>
          <p:cNvPr id="78878" name="Picture 40" descr="Documents: Bar Chart"/>
          <p:cNvPicPr preferRelativeResize="0">
            <a:picLocks noChangeAspect="1" noChangeArrowheads="1"/>
          </p:cNvPicPr>
          <p:nvPr/>
        </p:nvPicPr>
        <p:blipFill>
          <a:blip r:embed="rId12" cstate="print"/>
          <a:srcRect/>
          <a:stretch>
            <a:fillRect/>
          </a:stretch>
        </p:blipFill>
        <p:spPr bwMode="auto">
          <a:xfrm>
            <a:off x="2644775" y="4856163"/>
            <a:ext cx="381000" cy="531812"/>
          </a:xfrm>
          <a:prstGeom prst="rect">
            <a:avLst/>
          </a:prstGeom>
          <a:noFill/>
          <a:ln w="9525">
            <a:noFill/>
            <a:miter lim="800000"/>
            <a:headEnd/>
            <a:tailEnd/>
          </a:ln>
        </p:spPr>
      </p:pic>
      <p:sp>
        <p:nvSpPr>
          <p:cNvPr id="78879" name="Text Box 41"/>
          <p:cNvSpPr txBox="1">
            <a:spLocks noChangeArrowheads="1"/>
          </p:cNvSpPr>
          <p:nvPr/>
        </p:nvSpPr>
        <p:spPr bwMode="auto">
          <a:xfrm>
            <a:off x="3290888" y="5202238"/>
            <a:ext cx="1308100" cy="50165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Execute and </a:t>
            </a:r>
          </a:p>
          <a:p>
            <a:pPr algn="ctr">
              <a:lnSpc>
                <a:spcPct val="90000"/>
              </a:lnSpc>
              <a:spcBef>
                <a:spcPct val="50000"/>
              </a:spcBef>
              <a:buClr>
                <a:schemeClr val="accent1"/>
              </a:buClr>
            </a:pPr>
            <a:r>
              <a:rPr lang="en-US" sz="900" i="1">
                <a:solidFill>
                  <a:schemeClr val="hlink"/>
                </a:solidFill>
              </a:rPr>
              <a:t>assign supply plans </a:t>
            </a:r>
          </a:p>
          <a:p>
            <a:pPr algn="ctr">
              <a:lnSpc>
                <a:spcPct val="90000"/>
              </a:lnSpc>
              <a:spcBef>
                <a:spcPct val="50000"/>
              </a:spcBef>
              <a:buClr>
                <a:schemeClr val="accent1"/>
              </a:buClr>
            </a:pPr>
            <a:r>
              <a:rPr lang="en-US" sz="900" i="1">
                <a:solidFill>
                  <a:schemeClr val="hlink"/>
                </a:solidFill>
              </a:rPr>
              <a:t>to scenarios</a:t>
            </a:r>
          </a:p>
        </p:txBody>
      </p:sp>
      <p:sp>
        <p:nvSpPr>
          <p:cNvPr id="78880" name="Text Box 42"/>
          <p:cNvSpPr txBox="1">
            <a:spLocks noChangeArrowheads="1"/>
          </p:cNvSpPr>
          <p:nvPr/>
        </p:nvSpPr>
        <p:spPr bwMode="auto">
          <a:xfrm>
            <a:off x="1743075" y="5202238"/>
            <a:ext cx="1454150" cy="50165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Execute and </a:t>
            </a:r>
          </a:p>
          <a:p>
            <a:pPr algn="ctr">
              <a:lnSpc>
                <a:spcPct val="90000"/>
              </a:lnSpc>
              <a:spcBef>
                <a:spcPct val="50000"/>
              </a:spcBef>
              <a:buClr>
                <a:schemeClr val="accent1"/>
              </a:buClr>
            </a:pPr>
            <a:r>
              <a:rPr lang="en-US" sz="900" i="1">
                <a:solidFill>
                  <a:schemeClr val="hlink"/>
                </a:solidFill>
              </a:rPr>
              <a:t>assign inventory plans </a:t>
            </a:r>
          </a:p>
          <a:p>
            <a:pPr algn="ctr">
              <a:lnSpc>
                <a:spcPct val="90000"/>
              </a:lnSpc>
              <a:spcBef>
                <a:spcPct val="50000"/>
              </a:spcBef>
              <a:buClr>
                <a:schemeClr val="accent1"/>
              </a:buClr>
            </a:pPr>
            <a:r>
              <a:rPr lang="en-US" sz="900" i="1">
                <a:solidFill>
                  <a:schemeClr val="hlink"/>
                </a:solidFill>
              </a:rPr>
              <a:t>to scenarios</a:t>
            </a:r>
          </a:p>
        </p:txBody>
      </p:sp>
      <p:sp>
        <p:nvSpPr>
          <p:cNvPr id="78881" name="Text Box 43"/>
          <p:cNvSpPr txBox="1">
            <a:spLocks noChangeArrowheads="1"/>
          </p:cNvSpPr>
          <p:nvPr/>
        </p:nvSpPr>
        <p:spPr bwMode="auto">
          <a:xfrm>
            <a:off x="195263" y="5202238"/>
            <a:ext cx="1377950" cy="50165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Execute and </a:t>
            </a:r>
          </a:p>
          <a:p>
            <a:pPr algn="ctr">
              <a:lnSpc>
                <a:spcPct val="90000"/>
              </a:lnSpc>
              <a:spcBef>
                <a:spcPct val="50000"/>
              </a:spcBef>
              <a:buClr>
                <a:schemeClr val="accent1"/>
              </a:buClr>
            </a:pPr>
            <a:r>
              <a:rPr lang="en-US" sz="900" i="1">
                <a:solidFill>
                  <a:schemeClr val="hlink"/>
                </a:solidFill>
              </a:rPr>
              <a:t>assign demand plans </a:t>
            </a:r>
          </a:p>
          <a:p>
            <a:pPr algn="ctr">
              <a:lnSpc>
                <a:spcPct val="90000"/>
              </a:lnSpc>
              <a:spcBef>
                <a:spcPct val="50000"/>
              </a:spcBef>
              <a:buClr>
                <a:schemeClr val="accent1"/>
              </a:buClr>
            </a:pPr>
            <a:r>
              <a:rPr lang="en-US" sz="900" i="1">
                <a:solidFill>
                  <a:schemeClr val="hlink"/>
                </a:solidFill>
              </a:rPr>
              <a:t>to scenarios</a:t>
            </a:r>
          </a:p>
        </p:txBody>
      </p:sp>
      <p:sp>
        <p:nvSpPr>
          <p:cNvPr id="78882" name="Text Box 44"/>
          <p:cNvSpPr txBox="1">
            <a:spLocks noChangeArrowheads="1"/>
          </p:cNvSpPr>
          <p:nvPr/>
        </p:nvSpPr>
        <p:spPr bwMode="auto">
          <a:xfrm>
            <a:off x="903288" y="4225925"/>
            <a:ext cx="831850" cy="3651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Personal</a:t>
            </a:r>
          </a:p>
          <a:p>
            <a:pPr algn="ctr">
              <a:lnSpc>
                <a:spcPct val="90000"/>
              </a:lnSpc>
              <a:spcBef>
                <a:spcPct val="50000"/>
              </a:spcBef>
              <a:buClr>
                <a:schemeClr val="accent1"/>
              </a:buClr>
            </a:pPr>
            <a:r>
              <a:rPr lang="en-US" sz="900" i="1">
                <a:solidFill>
                  <a:schemeClr val="hlink"/>
                </a:solidFill>
              </a:rPr>
              <a:t>Activity List</a:t>
            </a:r>
          </a:p>
        </p:txBody>
      </p:sp>
      <p:sp>
        <p:nvSpPr>
          <p:cNvPr id="78883" name="Text Box 45"/>
          <p:cNvSpPr txBox="1">
            <a:spLocks noChangeArrowheads="1"/>
          </p:cNvSpPr>
          <p:nvPr/>
        </p:nvSpPr>
        <p:spPr bwMode="auto">
          <a:xfrm>
            <a:off x="2433638" y="4222750"/>
            <a:ext cx="831850" cy="3651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Personal</a:t>
            </a:r>
          </a:p>
          <a:p>
            <a:pPr algn="ctr">
              <a:lnSpc>
                <a:spcPct val="90000"/>
              </a:lnSpc>
              <a:spcBef>
                <a:spcPct val="50000"/>
              </a:spcBef>
              <a:buClr>
                <a:schemeClr val="accent1"/>
              </a:buClr>
            </a:pPr>
            <a:r>
              <a:rPr lang="en-US" sz="900" i="1">
                <a:solidFill>
                  <a:schemeClr val="hlink"/>
                </a:solidFill>
              </a:rPr>
              <a:t>Activity List</a:t>
            </a:r>
          </a:p>
        </p:txBody>
      </p:sp>
      <p:sp>
        <p:nvSpPr>
          <p:cNvPr id="78884" name="Text Box 46"/>
          <p:cNvSpPr txBox="1">
            <a:spLocks noChangeArrowheads="1"/>
          </p:cNvSpPr>
          <p:nvPr/>
        </p:nvSpPr>
        <p:spPr bwMode="auto">
          <a:xfrm>
            <a:off x="3963988" y="4219575"/>
            <a:ext cx="831850" cy="3651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Personal</a:t>
            </a:r>
          </a:p>
          <a:p>
            <a:pPr algn="ctr">
              <a:lnSpc>
                <a:spcPct val="90000"/>
              </a:lnSpc>
              <a:spcBef>
                <a:spcPct val="50000"/>
              </a:spcBef>
              <a:buClr>
                <a:schemeClr val="accent1"/>
              </a:buClr>
            </a:pPr>
            <a:r>
              <a:rPr lang="en-US" sz="900" i="1">
                <a:solidFill>
                  <a:schemeClr val="hlink"/>
                </a:solidFill>
              </a:rPr>
              <a:t>Activity List</a:t>
            </a:r>
          </a:p>
        </p:txBody>
      </p:sp>
      <p:cxnSp>
        <p:nvCxnSpPr>
          <p:cNvPr id="78885" name="AutoShape 47"/>
          <p:cNvCxnSpPr>
            <a:cxnSpLocks noChangeShapeType="1"/>
            <a:endCxn id="1260550" idx="0"/>
          </p:cNvCxnSpPr>
          <p:nvPr/>
        </p:nvCxnSpPr>
        <p:spPr bwMode="auto">
          <a:xfrm rot="5400000">
            <a:off x="1993900" y="1520825"/>
            <a:ext cx="1027113" cy="3084513"/>
          </a:xfrm>
          <a:prstGeom prst="bentConnector3">
            <a:avLst>
              <a:gd name="adj1" fmla="val 49921"/>
            </a:avLst>
          </a:prstGeom>
          <a:noFill/>
          <a:ln w="9525">
            <a:solidFill>
              <a:schemeClr val="folHlink"/>
            </a:solidFill>
            <a:miter lim="800000"/>
            <a:headEnd/>
            <a:tailEnd type="triangle" w="med" len="med"/>
          </a:ln>
        </p:spPr>
      </p:cxnSp>
      <p:cxnSp>
        <p:nvCxnSpPr>
          <p:cNvPr id="78886" name="AutoShape 48"/>
          <p:cNvCxnSpPr>
            <a:cxnSpLocks noChangeShapeType="1"/>
            <a:endCxn id="1260555" idx="0"/>
          </p:cNvCxnSpPr>
          <p:nvPr/>
        </p:nvCxnSpPr>
        <p:spPr bwMode="auto">
          <a:xfrm rot="5400000">
            <a:off x="2760663" y="2295525"/>
            <a:ext cx="1035050" cy="1543050"/>
          </a:xfrm>
          <a:prstGeom prst="bentConnector3">
            <a:avLst>
              <a:gd name="adj1" fmla="val 50000"/>
            </a:avLst>
          </a:prstGeom>
          <a:noFill/>
          <a:ln w="9525">
            <a:solidFill>
              <a:schemeClr val="folHlink"/>
            </a:solidFill>
            <a:miter lim="800000"/>
            <a:headEnd/>
            <a:tailEnd type="triangle" w="med" len="med"/>
          </a:ln>
        </p:spPr>
      </p:cxnSp>
      <p:cxnSp>
        <p:nvCxnSpPr>
          <p:cNvPr id="78887" name="AutoShape 49"/>
          <p:cNvCxnSpPr>
            <a:cxnSpLocks noChangeShapeType="1"/>
            <a:endCxn id="1260559" idx="0"/>
          </p:cNvCxnSpPr>
          <p:nvPr/>
        </p:nvCxnSpPr>
        <p:spPr bwMode="auto">
          <a:xfrm rot="5400000">
            <a:off x="3538537" y="3059113"/>
            <a:ext cx="1020763" cy="1588"/>
          </a:xfrm>
          <a:prstGeom prst="bentConnector3">
            <a:avLst>
              <a:gd name="adj1" fmla="val 49921"/>
            </a:avLst>
          </a:prstGeom>
          <a:noFill/>
          <a:ln w="9525">
            <a:solidFill>
              <a:schemeClr val="folHlink"/>
            </a:solidFill>
            <a:miter lim="800000"/>
            <a:headEnd type="triangle" w="med" len="med"/>
            <a:tailEnd type="triangle" w="med" len="med"/>
          </a:ln>
        </p:spPr>
      </p:cxnSp>
      <p:pic>
        <p:nvPicPr>
          <p:cNvPr id="78888" name="Picture 50" descr="j0289521"/>
          <p:cNvPicPr>
            <a:picLocks noChangeArrowheads="1"/>
          </p:cNvPicPr>
          <p:nvPr/>
        </p:nvPicPr>
        <p:blipFill>
          <a:blip r:embed="rId13" cstate="print"/>
          <a:srcRect r="23250"/>
          <a:stretch>
            <a:fillRect/>
          </a:stretch>
        </p:blipFill>
        <p:spPr bwMode="auto">
          <a:xfrm>
            <a:off x="3335338" y="3587750"/>
            <a:ext cx="649287" cy="625475"/>
          </a:xfrm>
          <a:prstGeom prst="rect">
            <a:avLst/>
          </a:prstGeom>
          <a:noFill/>
          <a:ln w="9525">
            <a:noFill/>
            <a:miter lim="800000"/>
            <a:headEnd/>
            <a:tailEnd/>
          </a:ln>
        </p:spPr>
      </p:pic>
      <p:sp>
        <p:nvSpPr>
          <p:cNvPr id="78889" name="Text Box 51"/>
          <p:cNvSpPr txBox="1">
            <a:spLocks noChangeArrowheads="1"/>
          </p:cNvSpPr>
          <p:nvPr/>
        </p:nvSpPr>
        <p:spPr bwMode="auto">
          <a:xfrm>
            <a:off x="258763" y="5713413"/>
            <a:ext cx="1385887" cy="274637"/>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200" i="1">
                <a:solidFill>
                  <a:srgbClr val="336699"/>
                </a:solidFill>
              </a:rPr>
              <a:t>Demand Planner</a:t>
            </a:r>
          </a:p>
        </p:txBody>
      </p:sp>
      <p:sp>
        <p:nvSpPr>
          <p:cNvPr id="78890" name="Text Box 52"/>
          <p:cNvSpPr txBox="1">
            <a:spLocks noChangeArrowheads="1"/>
          </p:cNvSpPr>
          <p:nvPr/>
        </p:nvSpPr>
        <p:spPr bwMode="auto">
          <a:xfrm>
            <a:off x="1787525" y="5713413"/>
            <a:ext cx="1462088" cy="274637"/>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200" i="1">
                <a:solidFill>
                  <a:srgbClr val="336699"/>
                </a:solidFill>
              </a:rPr>
              <a:t>Inventory Analyst</a:t>
            </a:r>
          </a:p>
        </p:txBody>
      </p:sp>
      <p:sp>
        <p:nvSpPr>
          <p:cNvPr id="78891" name="Text Box 53"/>
          <p:cNvSpPr txBox="1">
            <a:spLocks noChangeArrowheads="1"/>
          </p:cNvSpPr>
          <p:nvPr/>
        </p:nvSpPr>
        <p:spPr bwMode="auto">
          <a:xfrm>
            <a:off x="3406775" y="5713413"/>
            <a:ext cx="1295400" cy="274637"/>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200" i="1">
                <a:solidFill>
                  <a:srgbClr val="336699"/>
                </a:solidFill>
              </a:rPr>
              <a:t>Supply Planner</a:t>
            </a:r>
          </a:p>
        </p:txBody>
      </p:sp>
      <p:sp>
        <p:nvSpPr>
          <p:cNvPr id="78892"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Key decision makers assign tasks to planners for execution</a:t>
            </a: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smtClean="0">
                <a:latin typeface="Arial" pitchFamily="34" charset="0"/>
                <a:cs typeface="Arial" pitchFamily="34" charset="0"/>
              </a:rPr>
              <a:t> </a:t>
            </a:r>
          </a:p>
        </p:txBody>
      </p:sp>
      <p:sp>
        <p:nvSpPr>
          <p:cNvPr id="1261580" name="Rectangle 12"/>
          <p:cNvSpPr>
            <a:spLocks noChangeArrowheads="1"/>
          </p:cNvSpPr>
          <p:nvPr/>
        </p:nvSpPr>
        <p:spPr bwMode="auto">
          <a:xfrm>
            <a:off x="5002213" y="1390650"/>
            <a:ext cx="4056062" cy="3160713"/>
          </a:xfrm>
          <a:prstGeom prst="rect">
            <a:avLst/>
          </a:prstGeom>
          <a:solidFill>
            <a:schemeClr val="bg1"/>
          </a:solidFill>
          <a:ln w="9525" algn="ctr">
            <a:solidFill>
              <a:schemeClr val="accent2"/>
            </a:solidFill>
            <a:miter lim="800000"/>
            <a:headEnd/>
            <a:tailEnd/>
          </a:ln>
          <a:effectLst>
            <a:outerShdw dist="71842" dir="2700000" algn="ctr" rotWithShape="0">
              <a:schemeClr val="tx1">
                <a:alpha val="50000"/>
              </a:schemeClr>
            </a:outerShdw>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pic>
        <p:nvPicPr>
          <p:cNvPr id="79876" name="Picture 2" descr="aps_apcc_scen_scensets-activities-edit"/>
          <p:cNvPicPr>
            <a:picLocks noChangeAspect="1" noChangeArrowheads="1"/>
          </p:cNvPicPr>
          <p:nvPr/>
        </p:nvPicPr>
        <p:blipFill>
          <a:blip r:embed="rId3" cstate="print"/>
          <a:srcRect/>
          <a:stretch>
            <a:fillRect/>
          </a:stretch>
        </p:blipFill>
        <p:spPr bwMode="auto">
          <a:xfrm>
            <a:off x="2800350" y="4638675"/>
            <a:ext cx="4095750" cy="1419225"/>
          </a:xfrm>
          <a:prstGeom prst="rect">
            <a:avLst/>
          </a:prstGeom>
          <a:noFill/>
          <a:ln w="9525">
            <a:noFill/>
            <a:miter lim="800000"/>
            <a:headEnd/>
            <a:tailEnd/>
          </a:ln>
        </p:spPr>
      </p:pic>
      <p:sp>
        <p:nvSpPr>
          <p:cNvPr id="79877" name="Rectangle 3"/>
          <p:cNvSpPr>
            <a:spLocks noGrp="1" noChangeArrowheads="1"/>
          </p:cNvSpPr>
          <p:nvPr>
            <p:ph type="title"/>
          </p:nvPr>
        </p:nvSpPr>
        <p:spPr>
          <a:xfrm>
            <a:off x="889000" y="0"/>
            <a:ext cx="7581900" cy="1246188"/>
          </a:xfrm>
        </p:spPr>
        <p:txBody>
          <a:bodyPr/>
          <a:lstStyle/>
          <a:p>
            <a:pPr eaLnBrk="1" hangingPunct="1"/>
            <a:r>
              <a:rPr lang="en-US" smtClean="0"/>
              <a:t>Scenario Management</a:t>
            </a:r>
          </a:p>
        </p:txBody>
      </p:sp>
      <p:sp>
        <p:nvSpPr>
          <p:cNvPr id="79878" name="Rectangle 4"/>
          <p:cNvSpPr>
            <a:spLocks noGrp="1" noChangeArrowheads="1"/>
          </p:cNvSpPr>
          <p:nvPr>
            <p:ph type="body" idx="1"/>
          </p:nvPr>
        </p:nvSpPr>
        <p:spPr>
          <a:xfrm>
            <a:off x="5227638" y="1371600"/>
            <a:ext cx="3625850" cy="4572000"/>
          </a:xfrm>
        </p:spPr>
        <p:txBody>
          <a:bodyPr/>
          <a:lstStyle/>
          <a:p>
            <a:pPr eaLnBrk="1" hangingPunct="1"/>
            <a:r>
              <a:rPr lang="en-US" sz="2000" smtClean="0"/>
              <a:t>Group scenarios into scenario sets, for example </a:t>
            </a:r>
          </a:p>
          <a:p>
            <a:pPr lvl="1" eaLnBrk="1" hangingPunct="1"/>
            <a:r>
              <a:rPr lang="en-US" sz="1600" smtClean="0"/>
              <a:t>Plan Health Analysis for March</a:t>
            </a:r>
          </a:p>
          <a:p>
            <a:pPr lvl="1" eaLnBrk="1" hangingPunct="1"/>
            <a:r>
              <a:rPr lang="en-US" sz="1600" smtClean="0"/>
              <a:t>Monthly S&amp;OP process</a:t>
            </a:r>
          </a:p>
          <a:p>
            <a:pPr lvl="1" eaLnBrk="1" hangingPunct="1"/>
            <a:r>
              <a:rPr lang="en-US" sz="1600" smtClean="0"/>
              <a:t>Risk Analysis for single sourc</a:t>
            </a:r>
            <a:r>
              <a:rPr lang="en-US" sz="1400" smtClean="0"/>
              <a:t>ing</a:t>
            </a:r>
          </a:p>
          <a:p>
            <a:pPr eaLnBrk="1" hangingPunct="1"/>
            <a:endParaRPr lang="en-US" sz="800" smtClean="0"/>
          </a:p>
          <a:p>
            <a:pPr eaLnBrk="1" hangingPunct="1"/>
            <a:r>
              <a:rPr lang="en-US" sz="2000" smtClean="0"/>
              <a:t>Assign and monitor activities for planners to execute in the scenario set</a:t>
            </a:r>
          </a:p>
          <a:p>
            <a:pPr lvl="1" eaLnBrk="1" hangingPunct="1"/>
            <a:r>
              <a:rPr lang="en-US" sz="1600" smtClean="0"/>
              <a:t>Reassign as required</a:t>
            </a:r>
          </a:p>
          <a:p>
            <a:pPr lvl="1" eaLnBrk="1" hangingPunct="1">
              <a:buFontTx/>
              <a:buNone/>
            </a:pPr>
            <a:endParaRPr lang="en-US" smtClean="0"/>
          </a:p>
        </p:txBody>
      </p:sp>
      <p:pic>
        <p:nvPicPr>
          <p:cNvPr id="79879" name="Picture 6" descr="aps_apcc_scen_scensets-activities2"/>
          <p:cNvPicPr>
            <a:picLocks noChangeAspect="1" noChangeArrowheads="1"/>
          </p:cNvPicPr>
          <p:nvPr/>
        </p:nvPicPr>
        <p:blipFill>
          <a:blip r:embed="rId4" cstate="print"/>
          <a:srcRect/>
          <a:stretch>
            <a:fillRect/>
          </a:stretch>
        </p:blipFill>
        <p:spPr bwMode="auto">
          <a:xfrm>
            <a:off x="623888" y="1571625"/>
            <a:ext cx="4260850" cy="2000250"/>
          </a:xfrm>
          <a:prstGeom prst="rect">
            <a:avLst/>
          </a:prstGeom>
          <a:noFill/>
          <a:ln w="9525">
            <a:noFill/>
            <a:miter lim="800000"/>
            <a:headEnd/>
            <a:tailEnd/>
          </a:ln>
        </p:spPr>
      </p:pic>
      <p:pic>
        <p:nvPicPr>
          <p:cNvPr id="79880" name="Picture 7" descr="sc_activities"/>
          <p:cNvPicPr>
            <a:picLocks noChangeAspect="1" noChangeArrowheads="1"/>
          </p:cNvPicPr>
          <p:nvPr/>
        </p:nvPicPr>
        <p:blipFill>
          <a:blip r:embed="rId5" cstate="print"/>
          <a:srcRect/>
          <a:stretch>
            <a:fillRect/>
          </a:stretch>
        </p:blipFill>
        <p:spPr bwMode="auto">
          <a:xfrm>
            <a:off x="236538" y="3022600"/>
            <a:ext cx="3760787" cy="2517775"/>
          </a:xfrm>
          <a:prstGeom prst="rect">
            <a:avLst/>
          </a:prstGeom>
          <a:noFill/>
          <a:ln w="9525">
            <a:noFill/>
            <a:miter lim="800000"/>
            <a:headEnd/>
            <a:tailEnd/>
          </a:ln>
        </p:spPr>
      </p:pic>
      <p:sp>
        <p:nvSpPr>
          <p:cNvPr id="79881" name="Rectangle 8"/>
          <p:cNvSpPr>
            <a:spLocks noChangeArrowheads="1"/>
          </p:cNvSpPr>
          <p:nvPr/>
        </p:nvSpPr>
        <p:spPr bwMode="auto">
          <a:xfrm>
            <a:off x="2886075" y="5086350"/>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79882" name="Text Box 9"/>
          <p:cNvSpPr txBox="1">
            <a:spLocks noChangeArrowheads="1"/>
          </p:cNvSpPr>
          <p:nvPr/>
        </p:nvSpPr>
        <p:spPr bwMode="auto">
          <a:xfrm>
            <a:off x="2917825" y="5192713"/>
            <a:ext cx="941388"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Define</a:t>
            </a:r>
          </a:p>
          <a:p>
            <a:pPr algn="ctr">
              <a:lnSpc>
                <a:spcPct val="90000"/>
              </a:lnSpc>
              <a:spcBef>
                <a:spcPct val="50000"/>
              </a:spcBef>
              <a:buClr>
                <a:schemeClr val="accent1"/>
              </a:buClr>
            </a:pPr>
            <a:r>
              <a:rPr lang="en-US" sz="1400">
                <a:solidFill>
                  <a:schemeClr val="bg1"/>
                </a:solidFill>
              </a:rPr>
              <a:t>activities</a:t>
            </a:r>
          </a:p>
        </p:txBody>
      </p:sp>
      <p:sp>
        <p:nvSpPr>
          <p:cNvPr id="79883" name="Rectangle 10"/>
          <p:cNvSpPr>
            <a:spLocks noChangeArrowheads="1"/>
          </p:cNvSpPr>
          <p:nvPr/>
        </p:nvSpPr>
        <p:spPr bwMode="auto">
          <a:xfrm>
            <a:off x="2457450" y="1752600"/>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79884" name="Text Box 11"/>
          <p:cNvSpPr txBox="1">
            <a:spLocks noChangeArrowheads="1"/>
          </p:cNvSpPr>
          <p:nvPr/>
        </p:nvSpPr>
        <p:spPr bwMode="auto">
          <a:xfrm>
            <a:off x="2489200" y="1858963"/>
            <a:ext cx="1011238"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Group</a:t>
            </a:r>
          </a:p>
          <a:p>
            <a:pPr algn="ctr">
              <a:lnSpc>
                <a:spcPct val="90000"/>
              </a:lnSpc>
              <a:spcBef>
                <a:spcPct val="50000"/>
              </a:spcBef>
              <a:buClr>
                <a:schemeClr val="accent1"/>
              </a:buClr>
            </a:pPr>
            <a:r>
              <a:rPr lang="en-US" sz="1400">
                <a:solidFill>
                  <a:schemeClr val="bg1"/>
                </a:solidFill>
              </a:rPr>
              <a:t>scenarios</a:t>
            </a:r>
          </a:p>
        </p:txBody>
      </p:sp>
      <p:sp>
        <p:nvSpPr>
          <p:cNvPr id="79885" name="Rectangle 4"/>
          <p:cNvSpPr>
            <a:spLocks noChangeArrowheads="1"/>
          </p:cNvSpPr>
          <p:nvPr/>
        </p:nvSpPr>
        <p:spPr bwMode="auto">
          <a:xfrm>
            <a:off x="895350" y="533400"/>
            <a:ext cx="8248650" cy="342900"/>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Create baseline and alternative business planning scenarios</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smtClean="0">
                <a:latin typeface="Arial" pitchFamily="34" charset="0"/>
                <a:cs typeface="Arial" pitchFamily="34" charset="0"/>
              </a:rPr>
              <a:t>© 2008 Oracle Copyright, Proprietary &amp; Confidential </a:t>
            </a:r>
          </a:p>
        </p:txBody>
      </p:sp>
      <p:sp>
        <p:nvSpPr>
          <p:cNvPr id="80899" name="Rectangle 2"/>
          <p:cNvSpPr>
            <a:spLocks noGrp="1" noChangeArrowheads="1"/>
          </p:cNvSpPr>
          <p:nvPr>
            <p:ph type="title"/>
          </p:nvPr>
        </p:nvSpPr>
        <p:spPr/>
        <p:txBody>
          <a:bodyPr/>
          <a:lstStyle/>
          <a:p>
            <a:pPr eaLnBrk="1" hangingPunct="1"/>
            <a:r>
              <a:rPr lang="en-US" sz="2800" smtClean="0"/>
              <a:t>Executive Level Business Scenario Planning</a:t>
            </a:r>
          </a:p>
        </p:txBody>
      </p:sp>
      <p:pic>
        <p:nvPicPr>
          <p:cNvPr id="80900" name="Picture 3" descr="aps_apcc_scen_scen"/>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0901" name="Rectangle 4"/>
          <p:cNvSpPr>
            <a:spLocks noChangeArrowheads="1"/>
          </p:cNvSpPr>
          <p:nvPr/>
        </p:nvSpPr>
        <p:spPr bwMode="auto">
          <a:xfrm>
            <a:off x="4114800" y="3819525"/>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80902" name="Text Box 5"/>
          <p:cNvSpPr txBox="1">
            <a:spLocks noChangeArrowheads="1"/>
          </p:cNvSpPr>
          <p:nvPr/>
        </p:nvSpPr>
        <p:spPr bwMode="auto">
          <a:xfrm>
            <a:off x="4146550" y="3925888"/>
            <a:ext cx="1128713"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Attach</a:t>
            </a:r>
          </a:p>
          <a:p>
            <a:pPr algn="ctr">
              <a:lnSpc>
                <a:spcPct val="90000"/>
              </a:lnSpc>
              <a:spcBef>
                <a:spcPct val="50000"/>
              </a:spcBef>
              <a:buClr>
                <a:schemeClr val="accent1"/>
              </a:buClr>
            </a:pPr>
            <a:r>
              <a:rPr lang="en-US" sz="1400">
                <a:solidFill>
                  <a:schemeClr val="bg1"/>
                </a:solidFill>
              </a:rPr>
              <a:t>documents</a:t>
            </a:r>
          </a:p>
        </p:txBody>
      </p:sp>
      <p:sp>
        <p:nvSpPr>
          <p:cNvPr id="80903" name="Rectangle 6"/>
          <p:cNvSpPr>
            <a:spLocks noChangeArrowheads="1"/>
          </p:cNvSpPr>
          <p:nvPr/>
        </p:nvSpPr>
        <p:spPr bwMode="auto">
          <a:xfrm>
            <a:off x="5591175" y="5743575"/>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80904" name="Text Box 7"/>
          <p:cNvSpPr txBox="1">
            <a:spLocks noChangeArrowheads="1"/>
          </p:cNvSpPr>
          <p:nvPr/>
        </p:nvSpPr>
        <p:spPr bwMode="auto">
          <a:xfrm>
            <a:off x="5622925" y="5849938"/>
            <a:ext cx="1071563"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Add</a:t>
            </a:r>
          </a:p>
          <a:p>
            <a:pPr algn="ctr">
              <a:lnSpc>
                <a:spcPct val="90000"/>
              </a:lnSpc>
              <a:spcBef>
                <a:spcPct val="50000"/>
              </a:spcBef>
              <a:buClr>
                <a:schemeClr val="accent1"/>
              </a:buClr>
            </a:pPr>
            <a:r>
              <a:rPr lang="en-US" sz="1400">
                <a:solidFill>
                  <a:schemeClr val="bg1"/>
                </a:solidFill>
              </a:rPr>
              <a:t>comments</a:t>
            </a:r>
          </a:p>
        </p:txBody>
      </p:sp>
      <p:sp>
        <p:nvSpPr>
          <p:cNvPr id="80905" name="Rectangle 8"/>
          <p:cNvSpPr>
            <a:spLocks noChangeArrowheads="1"/>
          </p:cNvSpPr>
          <p:nvPr/>
        </p:nvSpPr>
        <p:spPr bwMode="auto">
          <a:xfrm>
            <a:off x="1009650" y="5000625"/>
            <a:ext cx="1400175"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80906" name="Text Box 9"/>
          <p:cNvSpPr txBox="1">
            <a:spLocks noChangeArrowheads="1"/>
          </p:cNvSpPr>
          <p:nvPr/>
        </p:nvSpPr>
        <p:spPr bwMode="auto">
          <a:xfrm>
            <a:off x="1041400" y="5106988"/>
            <a:ext cx="1316038"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Decide which</a:t>
            </a:r>
          </a:p>
          <a:p>
            <a:pPr algn="ctr">
              <a:lnSpc>
                <a:spcPct val="90000"/>
              </a:lnSpc>
              <a:spcBef>
                <a:spcPct val="50000"/>
              </a:spcBef>
              <a:buClr>
                <a:schemeClr val="accent1"/>
              </a:buClr>
            </a:pPr>
            <a:r>
              <a:rPr lang="en-US" sz="1400">
                <a:solidFill>
                  <a:schemeClr val="bg1"/>
                </a:solidFill>
              </a:rPr>
              <a:t>Plans to use</a:t>
            </a:r>
          </a:p>
        </p:txBody>
      </p:sp>
      <p:sp>
        <p:nvSpPr>
          <p:cNvPr id="80907" name="Rectangle 10"/>
          <p:cNvSpPr>
            <a:spLocks noChangeArrowheads="1"/>
          </p:cNvSpPr>
          <p:nvPr/>
        </p:nvSpPr>
        <p:spPr bwMode="auto">
          <a:xfrm>
            <a:off x="4162425" y="1390650"/>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80908" name="Text Box 11"/>
          <p:cNvSpPr txBox="1">
            <a:spLocks noChangeArrowheads="1"/>
          </p:cNvSpPr>
          <p:nvPr/>
        </p:nvSpPr>
        <p:spPr bwMode="auto">
          <a:xfrm>
            <a:off x="4194175" y="1497013"/>
            <a:ext cx="1109663"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Launch</a:t>
            </a:r>
          </a:p>
          <a:p>
            <a:pPr algn="ctr">
              <a:lnSpc>
                <a:spcPct val="90000"/>
              </a:lnSpc>
              <a:spcBef>
                <a:spcPct val="50000"/>
              </a:spcBef>
              <a:buClr>
                <a:schemeClr val="accent1"/>
              </a:buClr>
            </a:pPr>
            <a:r>
              <a:rPr lang="en-US" sz="1400">
                <a:solidFill>
                  <a:schemeClr val="bg1"/>
                </a:solidFill>
              </a:rPr>
              <a:t>Dashboard</a:t>
            </a:r>
          </a:p>
        </p:txBody>
      </p:sp>
      <p:sp>
        <p:nvSpPr>
          <p:cNvPr id="80909" name="Rectangle 12"/>
          <p:cNvSpPr>
            <a:spLocks noChangeArrowheads="1"/>
          </p:cNvSpPr>
          <p:nvPr/>
        </p:nvSpPr>
        <p:spPr bwMode="auto">
          <a:xfrm>
            <a:off x="1374775" y="815975"/>
            <a:ext cx="1143000" cy="742950"/>
          </a:xfrm>
          <a:prstGeom prst="rect">
            <a:avLst/>
          </a:prstGeom>
          <a:solidFill>
            <a:schemeClr val="accent1"/>
          </a:solidFill>
          <a:ln w="9525" algn="ctr">
            <a:solidFill>
              <a:schemeClr val="tx1"/>
            </a:solidFill>
            <a:miter lim="800000"/>
            <a:headEnd/>
            <a:tailEnd/>
          </a:ln>
        </p:spPr>
        <p:txBody>
          <a:bodyPr wrap="none" anchor="ctr"/>
          <a:lstStyle/>
          <a:p>
            <a:pPr algn="ctr">
              <a:lnSpc>
                <a:spcPct val="90000"/>
              </a:lnSpc>
              <a:spcBef>
                <a:spcPct val="50000"/>
              </a:spcBef>
              <a:buClr>
                <a:schemeClr val="accent1"/>
              </a:buClr>
            </a:pPr>
            <a:endParaRPr lang="en-US"/>
          </a:p>
        </p:txBody>
      </p:sp>
      <p:sp>
        <p:nvSpPr>
          <p:cNvPr id="80910" name="Text Box 13"/>
          <p:cNvSpPr txBox="1">
            <a:spLocks noChangeArrowheads="1"/>
          </p:cNvSpPr>
          <p:nvPr/>
        </p:nvSpPr>
        <p:spPr bwMode="auto">
          <a:xfrm>
            <a:off x="1393825" y="909638"/>
            <a:ext cx="941388" cy="5175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1400">
                <a:solidFill>
                  <a:schemeClr val="bg1"/>
                </a:solidFill>
              </a:rPr>
              <a:t>Assign</a:t>
            </a:r>
          </a:p>
          <a:p>
            <a:pPr algn="ctr">
              <a:lnSpc>
                <a:spcPct val="90000"/>
              </a:lnSpc>
              <a:spcBef>
                <a:spcPct val="50000"/>
              </a:spcBef>
              <a:buClr>
                <a:schemeClr val="accent1"/>
              </a:buClr>
            </a:pPr>
            <a:r>
              <a:rPr lang="en-US" sz="1400">
                <a:solidFill>
                  <a:schemeClr val="bg1"/>
                </a:solidFill>
              </a:rPr>
              <a:t>activities</a:t>
            </a: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smtClean="0">
                <a:latin typeface="Arial" pitchFamily="34" charset="0"/>
                <a:cs typeface="Arial" pitchFamily="34" charset="0"/>
              </a:rPr>
              <a:t> </a:t>
            </a:r>
          </a:p>
        </p:txBody>
      </p:sp>
      <p:sp>
        <p:nvSpPr>
          <p:cNvPr id="1263618" name="AutoShape 2"/>
          <p:cNvSpPr>
            <a:spLocks noChangeArrowheads="1"/>
          </p:cNvSpPr>
          <p:nvPr/>
        </p:nvSpPr>
        <p:spPr bwMode="auto">
          <a:xfrm rot="3673641">
            <a:off x="1651000" y="4575176"/>
            <a:ext cx="1457325" cy="628650"/>
          </a:xfrm>
          <a:prstGeom prst="curvedUpArrow">
            <a:avLst>
              <a:gd name="adj1" fmla="val 46364"/>
              <a:gd name="adj2" fmla="val 92727"/>
              <a:gd name="adj3" fmla="val 33333"/>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lIns="92075" tIns="46038" rIns="92075" bIns="46038" anchor="ctr">
            <a:spAutoFit/>
          </a:bodyPr>
          <a:lstStyle/>
          <a:p>
            <a:pPr algn="ctr">
              <a:lnSpc>
                <a:spcPct val="90000"/>
              </a:lnSpc>
              <a:spcBef>
                <a:spcPct val="50000"/>
              </a:spcBef>
              <a:buClr>
                <a:schemeClr val="accent1"/>
              </a:buClr>
              <a:defRPr/>
            </a:pPr>
            <a:endParaRPr lang="en-US">
              <a:latin typeface="Arial" charset="0"/>
              <a:cs typeface="+mn-cs"/>
            </a:endParaRPr>
          </a:p>
        </p:txBody>
      </p:sp>
      <p:pic>
        <p:nvPicPr>
          <p:cNvPr id="81924" name="Picture 3" descr="aps_apcc_scen_act"/>
          <p:cNvPicPr>
            <a:picLocks noChangeAspect="1" noChangeArrowheads="1"/>
          </p:cNvPicPr>
          <p:nvPr/>
        </p:nvPicPr>
        <p:blipFill>
          <a:blip r:embed="rId3" cstate="print"/>
          <a:srcRect/>
          <a:stretch>
            <a:fillRect/>
          </a:stretch>
        </p:blipFill>
        <p:spPr bwMode="auto">
          <a:xfrm>
            <a:off x="0" y="887413"/>
            <a:ext cx="7448550" cy="3617912"/>
          </a:xfrm>
          <a:prstGeom prst="rect">
            <a:avLst/>
          </a:prstGeom>
          <a:noFill/>
          <a:ln w="9525">
            <a:noFill/>
            <a:miter lim="800000"/>
            <a:headEnd/>
            <a:tailEnd/>
          </a:ln>
        </p:spPr>
      </p:pic>
      <p:pic>
        <p:nvPicPr>
          <p:cNvPr id="81925" name="Picture 4" descr="aps_apcc_scen_scensets-activities-edit"/>
          <p:cNvPicPr>
            <a:picLocks noChangeAspect="1" noChangeArrowheads="1"/>
          </p:cNvPicPr>
          <p:nvPr/>
        </p:nvPicPr>
        <p:blipFill>
          <a:blip r:embed="rId4" cstate="print"/>
          <a:srcRect/>
          <a:stretch>
            <a:fillRect/>
          </a:stretch>
        </p:blipFill>
        <p:spPr bwMode="auto">
          <a:xfrm>
            <a:off x="2855913" y="3962400"/>
            <a:ext cx="5680075" cy="1968500"/>
          </a:xfrm>
          <a:prstGeom prst="rect">
            <a:avLst/>
          </a:prstGeom>
          <a:noFill/>
          <a:ln w="9525">
            <a:noFill/>
            <a:miter lim="800000"/>
            <a:headEnd/>
            <a:tailEnd/>
          </a:ln>
        </p:spPr>
      </p:pic>
      <p:sp>
        <p:nvSpPr>
          <p:cNvPr id="81926" name="Rectangle 5"/>
          <p:cNvSpPr>
            <a:spLocks noGrp="1" noChangeArrowheads="1"/>
          </p:cNvSpPr>
          <p:nvPr>
            <p:ph type="title"/>
          </p:nvPr>
        </p:nvSpPr>
        <p:spPr>
          <a:xfrm>
            <a:off x="685800" y="0"/>
            <a:ext cx="8458200" cy="1246188"/>
          </a:xfrm>
        </p:spPr>
        <p:txBody>
          <a:bodyPr/>
          <a:lstStyle/>
          <a:p>
            <a:pPr eaLnBrk="1" hangingPunct="1"/>
            <a:r>
              <a:rPr lang="en-US" smtClean="0"/>
              <a:t>Scenario management – Assign activities</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1"/>
          <p:cNvSpPr>
            <a:spLocks noGrp="1"/>
          </p:cNvSpPr>
          <p:nvPr>
            <p:ph type="ftr" sz="quarter" idx="10"/>
          </p:nvPr>
        </p:nvSpPr>
        <p:spPr>
          <a:noFill/>
        </p:spPr>
        <p:txBody>
          <a:bodyPr/>
          <a:lstStyle/>
          <a:p>
            <a:r>
              <a:rPr lang="en-US" smtClean="0">
                <a:latin typeface="Arial" pitchFamily="34" charset="0"/>
                <a:cs typeface="Arial" pitchFamily="34" charset="0"/>
              </a:rPr>
              <a:t>l </a:t>
            </a:r>
          </a:p>
        </p:txBody>
      </p:sp>
      <p:sp>
        <p:nvSpPr>
          <p:cNvPr id="1166349" name="Rectangle 13"/>
          <p:cNvSpPr>
            <a:spLocks noChangeArrowheads="1"/>
          </p:cNvSpPr>
          <p:nvPr/>
        </p:nvSpPr>
        <p:spPr bwMode="auto">
          <a:xfrm>
            <a:off x="298450" y="3290888"/>
            <a:ext cx="8591550" cy="2205037"/>
          </a:xfrm>
          <a:prstGeom prst="rect">
            <a:avLst/>
          </a:prstGeom>
          <a:solidFill>
            <a:schemeClr val="bg1"/>
          </a:solidFill>
          <a:ln w="9525" algn="ctr">
            <a:solidFill>
              <a:schemeClr val="accent2"/>
            </a:solidFill>
            <a:miter lim="800000"/>
            <a:headEnd/>
            <a:tailEnd/>
          </a:ln>
          <a:effectLst>
            <a:outerShdw dist="71842" dir="2700000" algn="ctr" rotWithShape="0">
              <a:schemeClr val="tx1">
                <a:alpha val="50000"/>
              </a:schemeClr>
            </a:outerShdw>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grpSp>
        <p:nvGrpSpPr>
          <p:cNvPr id="82948" name="Group 2"/>
          <p:cNvGrpSpPr>
            <a:grpSpLocks/>
          </p:cNvGrpSpPr>
          <p:nvPr/>
        </p:nvGrpSpPr>
        <p:grpSpPr bwMode="auto">
          <a:xfrm>
            <a:off x="12700" y="1679575"/>
            <a:ext cx="9131300" cy="822325"/>
            <a:chOff x="511" y="666"/>
            <a:chExt cx="4693" cy="518"/>
          </a:xfrm>
        </p:grpSpPr>
        <p:sp>
          <p:nvSpPr>
            <p:cNvPr id="82954" name="Rectangle 3"/>
            <p:cNvSpPr>
              <a:spLocks noChangeArrowheads="1"/>
            </p:cNvSpPr>
            <p:nvPr/>
          </p:nvSpPr>
          <p:spPr bwMode="auto">
            <a:xfrm>
              <a:off x="511" y="686"/>
              <a:ext cx="4693" cy="484"/>
            </a:xfrm>
            <a:prstGeom prst="rect">
              <a:avLst/>
            </a:prstGeom>
            <a:gradFill rotWithShape="0">
              <a:gsLst>
                <a:gs pos="0">
                  <a:srgbClr val="F2F2F2"/>
                </a:gs>
                <a:gs pos="50000">
                  <a:srgbClr val="DDDDDD"/>
                </a:gs>
                <a:gs pos="100000">
                  <a:srgbClr val="F2F2F2"/>
                </a:gs>
              </a:gsLst>
              <a:lin ang="0" scaled="1"/>
            </a:gradFill>
            <a:ln w="9525">
              <a:noFill/>
              <a:miter lim="800000"/>
              <a:headEnd/>
              <a:tailEnd/>
            </a:ln>
          </p:spPr>
          <p:txBody>
            <a:bodyPr wrap="none" anchor="ctr"/>
            <a:lstStyle/>
            <a:p>
              <a:pPr algn="ctr">
                <a:lnSpc>
                  <a:spcPct val="90000"/>
                </a:lnSpc>
                <a:spcBef>
                  <a:spcPct val="50000"/>
                </a:spcBef>
                <a:buClr>
                  <a:schemeClr val="accent1"/>
                </a:buClr>
              </a:pPr>
              <a:endParaRPr lang="en-US"/>
            </a:p>
          </p:txBody>
        </p:sp>
        <p:sp>
          <p:nvSpPr>
            <p:cNvPr id="82955" name="Rectangle 4"/>
            <p:cNvSpPr>
              <a:spLocks noChangeArrowheads="1"/>
            </p:cNvSpPr>
            <p:nvPr/>
          </p:nvSpPr>
          <p:spPr bwMode="auto">
            <a:xfrm>
              <a:off x="511" y="1157"/>
              <a:ext cx="4693" cy="27"/>
            </a:xfrm>
            <a:prstGeom prst="rect">
              <a:avLst/>
            </a:prstGeom>
            <a:gradFill rotWithShape="0">
              <a:gsLst>
                <a:gs pos="0">
                  <a:srgbClr val="FF0000"/>
                </a:gs>
                <a:gs pos="100000">
                  <a:srgbClr val="FFB6B6"/>
                </a:gs>
              </a:gsLst>
              <a:lin ang="0" scaled="1"/>
            </a:gradFill>
            <a:ln w="12700">
              <a:noFill/>
              <a:miter lim="800000"/>
              <a:headEnd type="none" w="sm" len="sm"/>
              <a:tailEnd type="none" w="sm" len="sm"/>
            </a:ln>
          </p:spPr>
          <p:txBody>
            <a:bodyPr wrap="none" anchor="ctr"/>
            <a:lstStyle/>
            <a:p>
              <a:pPr algn="ctr">
                <a:lnSpc>
                  <a:spcPct val="90000"/>
                </a:lnSpc>
                <a:spcBef>
                  <a:spcPct val="50000"/>
                </a:spcBef>
                <a:buClr>
                  <a:schemeClr val="accent1"/>
                </a:buClr>
              </a:pPr>
              <a:endParaRPr lang="en-US"/>
            </a:p>
          </p:txBody>
        </p:sp>
        <p:sp>
          <p:nvSpPr>
            <p:cNvPr id="82956" name="Rectangle 5"/>
            <p:cNvSpPr>
              <a:spLocks noChangeArrowheads="1"/>
            </p:cNvSpPr>
            <p:nvPr/>
          </p:nvSpPr>
          <p:spPr bwMode="auto">
            <a:xfrm>
              <a:off x="511" y="666"/>
              <a:ext cx="4693" cy="27"/>
            </a:xfrm>
            <a:prstGeom prst="rect">
              <a:avLst/>
            </a:prstGeom>
            <a:gradFill rotWithShape="0">
              <a:gsLst>
                <a:gs pos="0">
                  <a:srgbClr val="FFB6B6"/>
                </a:gs>
                <a:gs pos="100000">
                  <a:srgbClr val="FF0000"/>
                </a:gs>
              </a:gsLst>
              <a:lin ang="0" scaled="1"/>
            </a:gradFill>
            <a:ln w="12700">
              <a:noFill/>
              <a:miter lim="800000"/>
              <a:headEnd type="none" w="sm" len="sm"/>
              <a:tailEnd type="none" w="sm" len="sm"/>
            </a:ln>
          </p:spPr>
          <p:txBody>
            <a:bodyPr wrap="none" anchor="ctr"/>
            <a:lstStyle/>
            <a:p>
              <a:pPr algn="ctr">
                <a:lnSpc>
                  <a:spcPct val="90000"/>
                </a:lnSpc>
                <a:spcBef>
                  <a:spcPct val="50000"/>
                </a:spcBef>
                <a:buClr>
                  <a:schemeClr val="accent1"/>
                </a:buClr>
              </a:pPr>
              <a:endParaRPr lang="en-US"/>
            </a:p>
          </p:txBody>
        </p:sp>
      </p:grpSp>
      <p:sp>
        <p:nvSpPr>
          <p:cNvPr id="82949" name="Text Box 6"/>
          <p:cNvSpPr txBox="1">
            <a:spLocks noChangeArrowheads="1"/>
          </p:cNvSpPr>
          <p:nvPr/>
        </p:nvSpPr>
        <p:spPr bwMode="auto">
          <a:xfrm>
            <a:off x="295275" y="1841500"/>
            <a:ext cx="6978650" cy="427038"/>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1"/>
              </a:buClr>
            </a:pPr>
            <a:r>
              <a:rPr lang="en-US" sz="2800">
                <a:cs typeface="Times New Roman" pitchFamily="18" charset="0"/>
              </a:rPr>
              <a:t>Advanced Planning Command Center</a:t>
            </a:r>
          </a:p>
        </p:txBody>
      </p:sp>
      <p:pic>
        <p:nvPicPr>
          <p:cNvPr id="82950" name="Picture 7" descr="Right Red"/>
          <p:cNvPicPr>
            <a:picLocks noChangeAspect="1" noChangeArrowheads="1"/>
          </p:cNvPicPr>
          <p:nvPr/>
        </p:nvPicPr>
        <p:blipFill>
          <a:blip r:embed="rId3" cstate="print"/>
          <a:srcRect/>
          <a:stretch>
            <a:fillRect/>
          </a:stretch>
        </p:blipFill>
        <p:spPr bwMode="auto">
          <a:xfrm>
            <a:off x="7010400" y="0"/>
            <a:ext cx="2133600" cy="914400"/>
          </a:xfrm>
          <a:prstGeom prst="rect">
            <a:avLst/>
          </a:prstGeom>
          <a:noFill/>
          <a:ln w="9525">
            <a:noFill/>
            <a:miter lim="800000"/>
            <a:headEnd/>
            <a:tailEnd/>
          </a:ln>
        </p:spPr>
      </p:pic>
      <p:pic>
        <p:nvPicPr>
          <p:cNvPr id="82951" name="Picture 8"/>
          <p:cNvPicPr>
            <a:picLocks noChangeAspect="1" noChangeArrowheads="1"/>
          </p:cNvPicPr>
          <p:nvPr/>
        </p:nvPicPr>
        <p:blipFill>
          <a:blip r:embed="rId4" cstate="print"/>
          <a:srcRect r="5524"/>
          <a:stretch>
            <a:fillRect/>
          </a:stretch>
        </p:blipFill>
        <p:spPr bwMode="auto">
          <a:xfrm>
            <a:off x="7011988" y="914400"/>
            <a:ext cx="2132012" cy="1549400"/>
          </a:xfrm>
          <a:prstGeom prst="rect">
            <a:avLst/>
          </a:prstGeom>
          <a:noFill/>
          <a:ln w="9525">
            <a:noFill/>
            <a:miter lim="800000"/>
            <a:headEnd/>
            <a:tailEnd/>
          </a:ln>
        </p:spPr>
      </p:pic>
      <p:sp>
        <p:nvSpPr>
          <p:cNvPr id="82952" name="Rectangle 9"/>
          <p:cNvSpPr>
            <a:spLocks noChangeArrowheads="1"/>
          </p:cNvSpPr>
          <p:nvPr/>
        </p:nvSpPr>
        <p:spPr bwMode="auto">
          <a:xfrm>
            <a:off x="155575" y="2538413"/>
            <a:ext cx="6254750" cy="427037"/>
          </a:xfrm>
          <a:prstGeom prst="rect">
            <a:avLst/>
          </a:prstGeom>
          <a:noFill/>
          <a:ln w="9525">
            <a:noFill/>
            <a:miter lim="800000"/>
            <a:headEnd/>
            <a:tailEnd/>
          </a:ln>
        </p:spPr>
        <p:txBody>
          <a:bodyPr wrap="none">
            <a:spAutoFit/>
          </a:bodyPr>
          <a:lstStyle/>
          <a:p>
            <a:pPr algn="ctr" eaLnBrk="0" hangingPunct="0">
              <a:lnSpc>
                <a:spcPct val="90000"/>
              </a:lnSpc>
              <a:spcBef>
                <a:spcPct val="50000"/>
              </a:spcBef>
              <a:buClr>
                <a:schemeClr val="accent1"/>
              </a:buClr>
            </a:pPr>
            <a:r>
              <a:rPr lang="en-US" sz="2200" i="1">
                <a:solidFill>
                  <a:srgbClr val="003399"/>
                </a:solidFill>
              </a:rPr>
              <a:t>Business insight for supply chain executives </a:t>
            </a:r>
          </a:p>
        </p:txBody>
      </p:sp>
      <p:sp>
        <p:nvSpPr>
          <p:cNvPr id="82953" name="Rectangle 10"/>
          <p:cNvSpPr>
            <a:spLocks noChangeArrowheads="1"/>
          </p:cNvSpPr>
          <p:nvPr/>
        </p:nvSpPr>
        <p:spPr bwMode="auto">
          <a:xfrm>
            <a:off x="392113" y="3505200"/>
            <a:ext cx="8551862" cy="1814513"/>
          </a:xfrm>
          <a:prstGeom prst="rect">
            <a:avLst/>
          </a:prstGeom>
          <a:noFill/>
          <a:ln w="9525">
            <a:noFill/>
            <a:miter lim="800000"/>
            <a:headEnd/>
            <a:tailEnd/>
          </a:ln>
        </p:spPr>
        <p:txBody>
          <a:bodyPr lIns="92075" tIns="46038" rIns="92075" bIns="46038"/>
          <a:lstStyle/>
          <a:p>
            <a:pPr marL="457200" indent="-457200">
              <a:lnSpc>
                <a:spcPct val="90000"/>
              </a:lnSpc>
              <a:spcBef>
                <a:spcPct val="20000"/>
              </a:spcBef>
              <a:buClr>
                <a:schemeClr val="hlink"/>
              </a:buClr>
              <a:buFont typeface="Wingdings" pitchFamily="2" charset="2"/>
              <a:buChar char=""/>
            </a:pPr>
            <a:r>
              <a:rPr lang="en-US" sz="2400">
                <a:solidFill>
                  <a:srgbClr val="94958B"/>
                </a:solidFill>
              </a:rPr>
              <a:t>Provide insight to key decision makers</a:t>
            </a:r>
          </a:p>
          <a:p>
            <a:pPr marL="1009650" lvl="1" indent="-381000">
              <a:lnSpc>
                <a:spcPct val="90000"/>
              </a:lnSpc>
              <a:spcBef>
                <a:spcPct val="20000"/>
              </a:spcBef>
              <a:buClr>
                <a:schemeClr val="accent1"/>
              </a:buClr>
              <a:buFont typeface="Wingdings" pitchFamily="2" charset="2"/>
              <a:buChar char=""/>
            </a:pPr>
            <a:endParaRPr lang="en-US" sz="700" b="0"/>
          </a:p>
          <a:p>
            <a:pPr marL="457200" indent="-457200">
              <a:lnSpc>
                <a:spcPct val="90000"/>
              </a:lnSpc>
              <a:spcBef>
                <a:spcPct val="20000"/>
              </a:spcBef>
              <a:buClr>
                <a:schemeClr val="hlink"/>
              </a:buClr>
              <a:buFont typeface="Wingdings" pitchFamily="2" charset="2"/>
              <a:buChar char=""/>
            </a:pPr>
            <a:r>
              <a:rPr lang="en-US" sz="2400">
                <a:solidFill>
                  <a:srgbClr val="94958B"/>
                </a:solidFill>
              </a:rPr>
              <a:t>Proactively respond to deviations in performance</a:t>
            </a:r>
          </a:p>
          <a:p>
            <a:pPr marL="1009650" lvl="1" indent="-381000">
              <a:lnSpc>
                <a:spcPct val="90000"/>
              </a:lnSpc>
              <a:spcBef>
                <a:spcPct val="20000"/>
              </a:spcBef>
              <a:buClr>
                <a:schemeClr val="accent1"/>
              </a:buClr>
              <a:buFont typeface="Wingdings" pitchFamily="2" charset="2"/>
              <a:buChar char=""/>
            </a:pPr>
            <a:endParaRPr lang="en-US" sz="700" b="0">
              <a:solidFill>
                <a:srgbClr val="94958B"/>
              </a:solidFill>
            </a:endParaRPr>
          </a:p>
          <a:p>
            <a:pPr marL="457200" indent="-457200">
              <a:lnSpc>
                <a:spcPct val="90000"/>
              </a:lnSpc>
              <a:spcBef>
                <a:spcPct val="20000"/>
              </a:spcBef>
              <a:buClr>
                <a:schemeClr val="accent1"/>
              </a:buClr>
              <a:buFont typeface="Wingdings" pitchFamily="2" charset="2"/>
              <a:buChar char=""/>
            </a:pPr>
            <a:r>
              <a:rPr lang="en-US" sz="2400"/>
              <a:t>Reduce decision making time through automation</a:t>
            </a:r>
          </a:p>
          <a:p>
            <a:pPr marL="1009650" lvl="1" indent="-381000">
              <a:lnSpc>
                <a:spcPct val="90000"/>
              </a:lnSpc>
              <a:spcBef>
                <a:spcPct val="20000"/>
              </a:spcBef>
              <a:buClr>
                <a:schemeClr val="accent1"/>
              </a:buClr>
              <a:buFont typeface="Wingdings" pitchFamily="2" charset="2"/>
              <a:buChar char=""/>
            </a:pPr>
            <a:endParaRPr lang="en-US" sz="700" b="0"/>
          </a:p>
          <a:p>
            <a:pPr marL="457200" indent="-457200" algn="ctr">
              <a:lnSpc>
                <a:spcPct val="90000"/>
              </a:lnSpc>
              <a:spcBef>
                <a:spcPct val="20000"/>
              </a:spcBef>
              <a:buClr>
                <a:schemeClr val="hlink"/>
              </a:buClr>
              <a:buFont typeface="Wingdings" pitchFamily="2" charset="2"/>
              <a:buNone/>
            </a:pPr>
            <a:endParaRPr lang="en-US" sz="240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smtClean="0">
                <a:latin typeface="Arial" pitchFamily="34" charset="0"/>
                <a:cs typeface="Arial" pitchFamily="34" charset="0"/>
              </a:rPr>
              <a:t>l </a:t>
            </a:r>
          </a:p>
        </p:txBody>
      </p:sp>
      <p:sp>
        <p:nvSpPr>
          <p:cNvPr id="1178637" name="Rectangle 13"/>
          <p:cNvSpPr>
            <a:spLocks noChangeArrowheads="1"/>
          </p:cNvSpPr>
          <p:nvPr/>
        </p:nvSpPr>
        <p:spPr bwMode="auto">
          <a:xfrm>
            <a:off x="5699125" y="1390650"/>
            <a:ext cx="3359150" cy="4525963"/>
          </a:xfrm>
          <a:prstGeom prst="rect">
            <a:avLst/>
          </a:prstGeom>
          <a:solidFill>
            <a:schemeClr val="bg1"/>
          </a:solidFill>
          <a:ln w="9525" algn="ctr">
            <a:solidFill>
              <a:schemeClr val="accent2"/>
            </a:solidFill>
            <a:miter lim="800000"/>
            <a:headEnd/>
            <a:tailEnd/>
          </a:ln>
          <a:effectLst>
            <a:outerShdw dist="71842" dir="2700000" algn="ctr" rotWithShape="0">
              <a:schemeClr val="tx1">
                <a:alpha val="50000"/>
              </a:schemeClr>
            </a:outerShdw>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sp>
        <p:nvSpPr>
          <p:cNvPr id="83972" name="Rectangle 2"/>
          <p:cNvSpPr>
            <a:spLocks noGrp="1" noChangeArrowheads="1"/>
          </p:cNvSpPr>
          <p:nvPr>
            <p:ph type="title"/>
          </p:nvPr>
        </p:nvSpPr>
        <p:spPr/>
        <p:txBody>
          <a:bodyPr/>
          <a:lstStyle/>
          <a:p>
            <a:pPr eaLnBrk="1" hangingPunct="1"/>
            <a:r>
              <a:rPr lang="en-US" smtClean="0"/>
              <a:t>Reduce decision making time through process automation</a:t>
            </a:r>
          </a:p>
        </p:txBody>
      </p:sp>
      <p:pic>
        <p:nvPicPr>
          <p:cNvPr id="83973" name="Picture 6" descr="bpel_flow_definition"/>
          <p:cNvPicPr>
            <a:picLocks noChangeAspect="1" noChangeArrowheads="1"/>
          </p:cNvPicPr>
          <p:nvPr/>
        </p:nvPicPr>
        <p:blipFill>
          <a:blip r:embed="rId3" cstate="print"/>
          <a:srcRect/>
          <a:stretch>
            <a:fillRect/>
          </a:stretch>
        </p:blipFill>
        <p:spPr bwMode="auto">
          <a:xfrm>
            <a:off x="139700" y="1384300"/>
            <a:ext cx="5457825" cy="4587875"/>
          </a:xfrm>
          <a:prstGeom prst="rect">
            <a:avLst/>
          </a:prstGeom>
          <a:noFill/>
          <a:ln w="9525">
            <a:noFill/>
            <a:miter lim="800000"/>
            <a:headEnd/>
            <a:tailEnd/>
          </a:ln>
        </p:spPr>
      </p:pic>
      <p:sp>
        <p:nvSpPr>
          <p:cNvPr id="83974" name="Rectangle 11"/>
          <p:cNvSpPr>
            <a:spLocks noGrp="1" noChangeArrowheads="1"/>
          </p:cNvSpPr>
          <p:nvPr>
            <p:ph type="body" idx="1"/>
          </p:nvPr>
        </p:nvSpPr>
        <p:spPr>
          <a:xfrm>
            <a:off x="5948363" y="1600200"/>
            <a:ext cx="3116262" cy="4343400"/>
          </a:xfrm>
        </p:spPr>
        <p:txBody>
          <a:bodyPr/>
          <a:lstStyle/>
          <a:p>
            <a:pPr eaLnBrk="1" hangingPunct="1"/>
            <a:r>
              <a:rPr lang="en-US" smtClean="0"/>
              <a:t>All key planning processes are web service enabled</a:t>
            </a:r>
          </a:p>
          <a:p>
            <a:pPr lvl="1" eaLnBrk="1" hangingPunct="1"/>
            <a:r>
              <a:rPr lang="en-US" smtClean="0"/>
              <a:t>Collections</a:t>
            </a:r>
          </a:p>
          <a:p>
            <a:pPr lvl="1" eaLnBrk="1" hangingPunct="1"/>
            <a:r>
              <a:rPr lang="en-US" smtClean="0"/>
              <a:t>Forecasting</a:t>
            </a:r>
          </a:p>
          <a:p>
            <a:pPr lvl="1" eaLnBrk="1" hangingPunct="1"/>
            <a:r>
              <a:rPr lang="en-US" smtClean="0"/>
              <a:t>Plan runs</a:t>
            </a:r>
          </a:p>
          <a:p>
            <a:pPr lvl="1" eaLnBrk="1" hangingPunct="1"/>
            <a:r>
              <a:rPr lang="en-US" smtClean="0"/>
              <a:t>Plan name creation</a:t>
            </a:r>
          </a:p>
          <a:p>
            <a:pPr eaLnBrk="1" hangingPunct="1"/>
            <a:endParaRPr lang="en-US" sz="800" smtClean="0"/>
          </a:p>
          <a:p>
            <a:pPr eaLnBrk="1" hangingPunct="1"/>
            <a:r>
              <a:rPr lang="en-US" smtClean="0"/>
              <a:t>Approval and review steps can be modeled and inserted into the process</a:t>
            </a:r>
          </a:p>
          <a:p>
            <a:pPr eaLnBrk="1" hangingPunct="1">
              <a:buFontTx/>
              <a:buNone/>
            </a:pPr>
            <a:endParaRPr lang="en-US" smtClean="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ssd3992.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smtClean="0">
                <a:latin typeface="Arial" pitchFamily="34" charset="0"/>
                <a:cs typeface="Arial" pitchFamily="34" charset="0"/>
              </a:rPr>
              <a:t>l </a:t>
            </a:r>
          </a:p>
        </p:txBody>
      </p:sp>
      <p:sp>
        <p:nvSpPr>
          <p:cNvPr id="1176611" name="Rectangle 35"/>
          <p:cNvSpPr>
            <a:spLocks noChangeArrowheads="1"/>
          </p:cNvSpPr>
          <p:nvPr/>
        </p:nvSpPr>
        <p:spPr bwMode="auto">
          <a:xfrm>
            <a:off x="4292600" y="1173163"/>
            <a:ext cx="4708525" cy="4903787"/>
          </a:xfrm>
          <a:prstGeom prst="rect">
            <a:avLst/>
          </a:prstGeom>
          <a:solidFill>
            <a:schemeClr val="bg1"/>
          </a:solidFill>
          <a:ln w="9525" algn="ctr">
            <a:solidFill>
              <a:schemeClr val="accent2"/>
            </a:solidFill>
            <a:miter lim="800000"/>
            <a:headEnd/>
            <a:tailEnd/>
          </a:ln>
          <a:effectLst>
            <a:outerShdw dist="71842" dir="2700000" algn="ctr" rotWithShape="0">
              <a:schemeClr val="tx1">
                <a:alpha val="50000"/>
              </a:schemeClr>
            </a:outerShdw>
          </a:effectLst>
        </p:spPr>
        <p:txBody>
          <a:bodyPr wrap="none" anchor="ctr"/>
          <a:lstStyle/>
          <a:p>
            <a:pPr algn="ctr">
              <a:lnSpc>
                <a:spcPct val="90000"/>
              </a:lnSpc>
              <a:spcBef>
                <a:spcPct val="50000"/>
              </a:spcBef>
              <a:buClr>
                <a:schemeClr val="accent1"/>
              </a:buClr>
              <a:defRPr/>
            </a:pPr>
            <a:endParaRPr lang="en-US">
              <a:latin typeface="Arial" charset="0"/>
              <a:cs typeface="+mn-cs"/>
            </a:endParaRPr>
          </a:p>
        </p:txBody>
      </p:sp>
      <p:sp>
        <p:nvSpPr>
          <p:cNvPr id="84996" name="Rectangle 2"/>
          <p:cNvSpPr>
            <a:spLocks noGrp="1" noChangeArrowheads="1"/>
          </p:cNvSpPr>
          <p:nvPr>
            <p:ph type="title"/>
          </p:nvPr>
        </p:nvSpPr>
        <p:spPr>
          <a:xfrm>
            <a:off x="685800" y="0"/>
            <a:ext cx="8458200" cy="1246188"/>
          </a:xfrm>
        </p:spPr>
        <p:txBody>
          <a:bodyPr/>
          <a:lstStyle/>
          <a:p>
            <a:pPr eaLnBrk="1" hangingPunct="1"/>
            <a:r>
              <a:rPr lang="en-US" smtClean="0"/>
              <a:t>Automatically </a:t>
            </a:r>
            <a:r>
              <a:rPr lang="en-US" sz="3000" smtClean="0"/>
              <a:t>archive</a:t>
            </a:r>
            <a:r>
              <a:rPr lang="en-US" smtClean="0"/>
              <a:t> </a:t>
            </a:r>
            <a:r>
              <a:rPr lang="en-US" sz="3000" smtClean="0"/>
              <a:t>summary</a:t>
            </a:r>
            <a:r>
              <a:rPr lang="en-US" smtClean="0"/>
              <a:t> </a:t>
            </a:r>
            <a:r>
              <a:rPr lang="en-US" sz="3000" smtClean="0"/>
              <a:t>information</a:t>
            </a:r>
          </a:p>
        </p:txBody>
      </p:sp>
      <p:sp>
        <p:nvSpPr>
          <p:cNvPr id="84997" name="Rectangle 3"/>
          <p:cNvSpPr>
            <a:spLocks noGrp="1" noChangeArrowheads="1"/>
          </p:cNvSpPr>
          <p:nvPr>
            <p:ph type="body" idx="1"/>
          </p:nvPr>
        </p:nvSpPr>
        <p:spPr>
          <a:xfrm>
            <a:off x="4189413" y="1143000"/>
            <a:ext cx="4773612" cy="4953000"/>
          </a:xfrm>
        </p:spPr>
        <p:txBody>
          <a:bodyPr/>
          <a:lstStyle/>
          <a:p>
            <a:pPr eaLnBrk="1" hangingPunct="1"/>
            <a:r>
              <a:rPr lang="en-US" sz="2000" smtClean="0"/>
              <a:t>Archive scenarios directly from scenario management, via concurrent program or web service</a:t>
            </a:r>
          </a:p>
          <a:p>
            <a:pPr lvl="1" eaLnBrk="1" hangingPunct="1"/>
            <a:r>
              <a:rPr lang="en-US" sz="1400" smtClean="0"/>
              <a:t>Automatically archives KPIs and facts for plans that are linked to the scenario</a:t>
            </a:r>
          </a:p>
          <a:p>
            <a:pPr lvl="2" eaLnBrk="1" hangingPunct="1"/>
            <a:r>
              <a:rPr lang="en-US" sz="1200" smtClean="0"/>
              <a:t>Archives Demantra Demand facts published to EBS</a:t>
            </a:r>
          </a:p>
          <a:p>
            <a:pPr lvl="1" eaLnBrk="1" hangingPunct="1"/>
            <a:r>
              <a:rPr lang="en-US" sz="1400" smtClean="0"/>
              <a:t>Creates a new scenario version that can be used for comparison in the dashboards.</a:t>
            </a:r>
          </a:p>
          <a:p>
            <a:pPr lvl="1" eaLnBrk="1" hangingPunct="1"/>
            <a:r>
              <a:rPr lang="en-US" sz="1400" smtClean="0"/>
              <a:t>Purge scenarios as they become obsolete (will not purge plans shares across multiple scenarios)</a:t>
            </a:r>
            <a:endParaRPr lang="en-US" sz="500" smtClean="0"/>
          </a:p>
          <a:p>
            <a:pPr eaLnBrk="1" hangingPunct="1"/>
            <a:r>
              <a:rPr lang="en-US" sz="2000" smtClean="0"/>
              <a:t>Archive plans directly from plan runs (optional) or Publish profile (SNO, Demantra</a:t>
            </a:r>
            <a:r>
              <a:rPr lang="en-US" smtClean="0"/>
              <a:t>)</a:t>
            </a:r>
          </a:p>
          <a:p>
            <a:pPr lvl="1" eaLnBrk="1" hangingPunct="1"/>
            <a:r>
              <a:rPr lang="en-US" sz="1400" smtClean="0"/>
              <a:t>All facts, KPIs, and summaries for the plan are archived in a new plan version</a:t>
            </a:r>
          </a:p>
          <a:p>
            <a:pPr lvl="1" eaLnBrk="1" hangingPunct="1"/>
            <a:r>
              <a:rPr lang="en-US" sz="1400" smtClean="0"/>
              <a:t>Compare plan versions in the dashboards</a:t>
            </a:r>
          </a:p>
          <a:p>
            <a:pPr lvl="1" eaLnBrk="1" hangingPunct="1"/>
            <a:r>
              <a:rPr lang="en-US" sz="1400" smtClean="0"/>
              <a:t>Purge plan versions as they become obsolete</a:t>
            </a:r>
          </a:p>
          <a:p>
            <a:pPr lvl="1" eaLnBrk="1" hangingPunct="1"/>
            <a:r>
              <a:rPr lang="en-US" sz="1400" smtClean="0"/>
              <a:t>ASCP/IO Purge plan: purges all plan versions</a:t>
            </a:r>
          </a:p>
        </p:txBody>
      </p:sp>
      <p:sp>
        <p:nvSpPr>
          <p:cNvPr id="84998" name="Rectangle 7"/>
          <p:cNvSpPr>
            <a:spLocks noChangeArrowheads="1"/>
          </p:cNvSpPr>
          <p:nvPr/>
        </p:nvSpPr>
        <p:spPr bwMode="auto">
          <a:xfrm>
            <a:off x="236538" y="1157288"/>
            <a:ext cx="3978275" cy="4851400"/>
          </a:xfrm>
          <a:prstGeom prst="rect">
            <a:avLst/>
          </a:prstGeom>
          <a:solidFill>
            <a:srgbClr val="EAEAEA"/>
          </a:solidFill>
          <a:ln w="9525" algn="ctr">
            <a:noFill/>
            <a:miter lim="800000"/>
            <a:headEnd/>
            <a:tailEnd/>
          </a:ln>
        </p:spPr>
        <p:txBody>
          <a:bodyPr lIns="92075" tIns="46038" rIns="92075" bIns="46038" anchor="ctr">
            <a:spAutoFit/>
          </a:bodyPr>
          <a:lstStyle/>
          <a:p>
            <a:pPr algn="ctr">
              <a:lnSpc>
                <a:spcPct val="90000"/>
              </a:lnSpc>
              <a:spcBef>
                <a:spcPct val="50000"/>
              </a:spcBef>
              <a:buClr>
                <a:schemeClr val="accent1"/>
              </a:buClr>
            </a:pPr>
            <a:endParaRPr lang="en-US"/>
          </a:p>
        </p:txBody>
      </p:sp>
      <p:sp>
        <p:nvSpPr>
          <p:cNvPr id="84999" name="Rectangle 8"/>
          <p:cNvSpPr>
            <a:spLocks noChangeArrowheads="1"/>
          </p:cNvSpPr>
          <p:nvPr/>
        </p:nvSpPr>
        <p:spPr bwMode="auto">
          <a:xfrm>
            <a:off x="1085850" y="4278313"/>
            <a:ext cx="2166938" cy="744537"/>
          </a:xfrm>
          <a:prstGeom prst="rect">
            <a:avLst/>
          </a:prstGeom>
          <a:solidFill>
            <a:srgbClr val="FFFFCC"/>
          </a:solidFill>
          <a:ln w="9525" algn="ctr">
            <a:noFill/>
            <a:miter lim="800000"/>
            <a:headEnd/>
            <a:tailEnd/>
          </a:ln>
          <a:effectLst>
            <a:prstShdw prst="shdw17" dist="17961" dir="13500000">
              <a:srgbClr val="99997A"/>
            </a:prstShdw>
          </a:effectLst>
        </p:spPr>
        <p:txBody>
          <a:bodyPr lIns="92075" tIns="46038" rIns="92075" bIns="46038" anchor="ctr">
            <a:spAutoFit/>
          </a:bodyPr>
          <a:lstStyle/>
          <a:p>
            <a:pPr algn="ctr">
              <a:lnSpc>
                <a:spcPct val="90000"/>
              </a:lnSpc>
              <a:spcBef>
                <a:spcPct val="50000"/>
              </a:spcBef>
              <a:buClr>
                <a:schemeClr val="accent1"/>
              </a:buClr>
            </a:pPr>
            <a:endParaRPr lang="en-US"/>
          </a:p>
        </p:txBody>
      </p:sp>
      <p:pic>
        <p:nvPicPr>
          <p:cNvPr id="85000" name="Picture 9" descr="Documents: Comparison Chart"/>
          <p:cNvPicPr>
            <a:picLocks noChangeAspect="1" noChangeArrowheads="1"/>
          </p:cNvPicPr>
          <p:nvPr/>
        </p:nvPicPr>
        <p:blipFill>
          <a:blip r:embed="rId3" cstate="print"/>
          <a:srcRect/>
          <a:stretch>
            <a:fillRect/>
          </a:stretch>
        </p:blipFill>
        <p:spPr bwMode="auto">
          <a:xfrm>
            <a:off x="1355725" y="4413250"/>
            <a:ext cx="384175" cy="531813"/>
          </a:xfrm>
          <a:prstGeom prst="rect">
            <a:avLst/>
          </a:prstGeom>
          <a:solidFill>
            <a:srgbClr val="FFFFCC"/>
          </a:solidFill>
          <a:ln w="9525">
            <a:noFill/>
            <a:miter lim="800000"/>
            <a:headEnd/>
            <a:tailEnd/>
          </a:ln>
        </p:spPr>
      </p:pic>
      <p:sp>
        <p:nvSpPr>
          <p:cNvPr id="85001" name="Text Box 35"/>
          <p:cNvSpPr txBox="1">
            <a:spLocks noChangeArrowheads="1"/>
          </p:cNvSpPr>
          <p:nvPr/>
        </p:nvSpPr>
        <p:spPr bwMode="auto">
          <a:xfrm rot="-5400000">
            <a:off x="1624013" y="3530600"/>
            <a:ext cx="336550" cy="1676400"/>
          </a:xfrm>
          <a:prstGeom prst="rect">
            <a:avLst/>
          </a:prstGeom>
          <a:noFill/>
          <a:ln w="12700" algn="ctr">
            <a:noFill/>
            <a:miter lim="800000"/>
            <a:headEnd/>
            <a:tailEnd/>
          </a:ln>
        </p:spPr>
        <p:txBody>
          <a:bodyPr vert="eaVert" lIns="92075" tIns="92075" rIns="92075" bIns="92075" anchorCtr="1">
            <a:spAutoFit/>
          </a:bodyPr>
          <a:lstStyle/>
          <a:p>
            <a:pPr algn="ctr" eaLnBrk="0" hangingPunct="0">
              <a:lnSpc>
                <a:spcPct val="90000"/>
              </a:lnSpc>
              <a:spcBef>
                <a:spcPct val="50000"/>
              </a:spcBef>
              <a:buClr>
                <a:schemeClr val="accent1"/>
              </a:buClr>
            </a:pPr>
            <a:r>
              <a:rPr lang="en-US" sz="1000">
                <a:solidFill>
                  <a:srgbClr val="006699"/>
                </a:solidFill>
                <a:latin typeface="Arial Narrow" pitchFamily="34" charset="0"/>
              </a:rPr>
              <a:t>Plans and Archived Plans</a:t>
            </a:r>
          </a:p>
        </p:txBody>
      </p:sp>
      <p:grpSp>
        <p:nvGrpSpPr>
          <p:cNvPr id="85002" name="Group 11"/>
          <p:cNvGrpSpPr>
            <a:grpSpLocks/>
          </p:cNvGrpSpPr>
          <p:nvPr/>
        </p:nvGrpSpPr>
        <p:grpSpPr bwMode="auto">
          <a:xfrm>
            <a:off x="2560638" y="4406900"/>
            <a:ext cx="542925" cy="566738"/>
            <a:chOff x="744" y="3061"/>
            <a:chExt cx="342" cy="357"/>
          </a:xfrm>
        </p:grpSpPr>
        <p:pic>
          <p:nvPicPr>
            <p:cNvPr id="85022" name="Picture 12" descr="Documents: Comparison Chart"/>
            <p:cNvPicPr>
              <a:picLocks noChangeAspect="1" noChangeArrowheads="1"/>
            </p:cNvPicPr>
            <p:nvPr/>
          </p:nvPicPr>
          <p:blipFill>
            <a:blip r:embed="rId3" cstate="print">
              <a:grayscl/>
            </a:blip>
            <a:srcRect/>
            <a:stretch>
              <a:fillRect/>
            </a:stretch>
          </p:blipFill>
          <p:spPr bwMode="auto">
            <a:xfrm>
              <a:off x="744" y="3061"/>
              <a:ext cx="198" cy="273"/>
            </a:xfrm>
            <a:prstGeom prst="rect">
              <a:avLst/>
            </a:prstGeom>
            <a:noFill/>
            <a:ln w="9525">
              <a:noFill/>
              <a:miter lim="800000"/>
              <a:headEnd/>
              <a:tailEnd/>
            </a:ln>
          </p:spPr>
        </p:pic>
        <p:pic>
          <p:nvPicPr>
            <p:cNvPr id="85023" name="Picture 13" descr="Documents: Comparison Chart"/>
            <p:cNvPicPr>
              <a:picLocks noChangeAspect="1" noChangeArrowheads="1"/>
            </p:cNvPicPr>
            <p:nvPr/>
          </p:nvPicPr>
          <p:blipFill>
            <a:blip r:embed="rId3" cstate="print">
              <a:grayscl/>
            </a:blip>
            <a:srcRect/>
            <a:stretch>
              <a:fillRect/>
            </a:stretch>
          </p:blipFill>
          <p:spPr bwMode="auto">
            <a:xfrm>
              <a:off x="816" y="3103"/>
              <a:ext cx="198" cy="273"/>
            </a:xfrm>
            <a:prstGeom prst="rect">
              <a:avLst/>
            </a:prstGeom>
            <a:noFill/>
            <a:ln w="9525">
              <a:noFill/>
              <a:miter lim="800000"/>
              <a:headEnd/>
              <a:tailEnd/>
            </a:ln>
          </p:spPr>
        </p:pic>
        <p:pic>
          <p:nvPicPr>
            <p:cNvPr id="85024" name="Picture 14" descr="Documents: Comparison Chart"/>
            <p:cNvPicPr>
              <a:picLocks noChangeAspect="1" noChangeArrowheads="1"/>
            </p:cNvPicPr>
            <p:nvPr/>
          </p:nvPicPr>
          <p:blipFill>
            <a:blip r:embed="rId3" cstate="print">
              <a:grayscl/>
            </a:blip>
            <a:srcRect/>
            <a:stretch>
              <a:fillRect/>
            </a:stretch>
          </p:blipFill>
          <p:spPr bwMode="auto">
            <a:xfrm>
              <a:off x="888" y="3145"/>
              <a:ext cx="198" cy="273"/>
            </a:xfrm>
            <a:prstGeom prst="rect">
              <a:avLst/>
            </a:prstGeom>
            <a:noFill/>
            <a:ln w="9525">
              <a:noFill/>
              <a:miter lim="800000"/>
              <a:headEnd/>
              <a:tailEnd/>
            </a:ln>
          </p:spPr>
        </p:pic>
      </p:grpSp>
      <p:sp>
        <p:nvSpPr>
          <p:cNvPr id="85003" name="Line 15"/>
          <p:cNvSpPr>
            <a:spLocks noChangeShapeType="1"/>
          </p:cNvSpPr>
          <p:nvPr/>
        </p:nvSpPr>
        <p:spPr bwMode="auto">
          <a:xfrm>
            <a:off x="1816100" y="4667250"/>
            <a:ext cx="671513" cy="0"/>
          </a:xfrm>
          <a:prstGeom prst="line">
            <a:avLst/>
          </a:prstGeom>
          <a:noFill/>
          <a:ln w="9525">
            <a:solidFill>
              <a:schemeClr val="folHlink"/>
            </a:solidFill>
            <a:round/>
            <a:headEnd/>
            <a:tailEnd type="triangle" w="med" len="med"/>
          </a:ln>
        </p:spPr>
        <p:txBody>
          <a:bodyPr lIns="92075" tIns="46038" rIns="92075" bIns="46038">
            <a:spAutoFit/>
          </a:bodyPr>
          <a:lstStyle/>
          <a:p>
            <a:endParaRPr lang="en-US"/>
          </a:p>
        </p:txBody>
      </p:sp>
      <p:sp>
        <p:nvSpPr>
          <p:cNvPr id="85004" name="Text Box 16"/>
          <p:cNvSpPr txBox="1">
            <a:spLocks noChangeArrowheads="1"/>
          </p:cNvSpPr>
          <p:nvPr/>
        </p:nvSpPr>
        <p:spPr bwMode="auto">
          <a:xfrm>
            <a:off x="1670050" y="4651375"/>
            <a:ext cx="965200" cy="228600"/>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Archive plans </a:t>
            </a:r>
          </a:p>
        </p:txBody>
      </p:sp>
      <p:pic>
        <p:nvPicPr>
          <p:cNvPr id="85005" name="Picture 17" descr="2_ph_sum_top"/>
          <p:cNvPicPr>
            <a:picLocks noChangeAspect="1" noChangeArrowheads="1"/>
          </p:cNvPicPr>
          <p:nvPr/>
        </p:nvPicPr>
        <p:blipFill>
          <a:blip r:embed="rId4" cstate="print"/>
          <a:srcRect/>
          <a:stretch>
            <a:fillRect/>
          </a:stretch>
        </p:blipFill>
        <p:spPr bwMode="auto">
          <a:xfrm>
            <a:off x="450850" y="1309688"/>
            <a:ext cx="3581400" cy="2686050"/>
          </a:xfrm>
          <a:prstGeom prst="rect">
            <a:avLst/>
          </a:prstGeom>
          <a:noFill/>
          <a:ln w="9525">
            <a:noFill/>
            <a:miter lim="800000"/>
            <a:headEnd/>
            <a:tailEnd/>
          </a:ln>
        </p:spPr>
      </p:pic>
      <p:pic>
        <p:nvPicPr>
          <p:cNvPr id="85006" name="Picture 18" descr="Cube: Cubed Boxes, Sections"/>
          <p:cNvPicPr>
            <a:picLocks noChangeAspect="1" noChangeArrowheads="1"/>
          </p:cNvPicPr>
          <p:nvPr/>
        </p:nvPicPr>
        <p:blipFill>
          <a:blip r:embed="rId5" r:link="rId6" cstate="print"/>
          <a:srcRect/>
          <a:stretch>
            <a:fillRect/>
          </a:stretch>
        </p:blipFill>
        <p:spPr bwMode="auto">
          <a:xfrm>
            <a:off x="3135313" y="3740150"/>
            <a:ext cx="722312" cy="758825"/>
          </a:xfrm>
          <a:prstGeom prst="rect">
            <a:avLst/>
          </a:prstGeom>
          <a:noFill/>
          <a:ln w="9525">
            <a:noFill/>
            <a:miter lim="800000"/>
            <a:headEnd/>
            <a:tailEnd/>
          </a:ln>
        </p:spPr>
      </p:pic>
      <p:sp>
        <p:nvSpPr>
          <p:cNvPr id="85007" name="AutoShape 20"/>
          <p:cNvSpPr>
            <a:spLocks noChangeArrowheads="1"/>
          </p:cNvSpPr>
          <p:nvPr/>
        </p:nvSpPr>
        <p:spPr bwMode="auto">
          <a:xfrm flipH="1">
            <a:off x="603250" y="2128838"/>
            <a:ext cx="3200400" cy="889000"/>
          </a:xfrm>
          <a:prstGeom prst="cube">
            <a:avLst>
              <a:gd name="adj" fmla="val 26245"/>
            </a:avLst>
          </a:prstGeom>
          <a:solidFill>
            <a:schemeClr val="accent2">
              <a:alpha val="61176"/>
            </a:schemeClr>
          </a:solidFill>
          <a:ln w="9525">
            <a:solidFill>
              <a:schemeClr val="folHlink"/>
            </a:solidFill>
            <a:miter lim="800000"/>
            <a:headEnd/>
            <a:tailEnd/>
          </a:ln>
        </p:spPr>
        <p:txBody>
          <a:bodyPr wrap="none" anchor="ctr"/>
          <a:lstStyle/>
          <a:p>
            <a:pPr algn="ctr">
              <a:lnSpc>
                <a:spcPct val="90000"/>
              </a:lnSpc>
              <a:spcBef>
                <a:spcPct val="50000"/>
              </a:spcBef>
              <a:buClr>
                <a:schemeClr val="accent1"/>
              </a:buClr>
            </a:pPr>
            <a:endParaRPr lang="en-US"/>
          </a:p>
        </p:txBody>
      </p:sp>
      <p:pic>
        <p:nvPicPr>
          <p:cNvPr id="85008" name="Picture 19" descr="2_ph_sum_top"/>
          <p:cNvPicPr>
            <a:picLocks noChangeAspect="1" noChangeArrowheads="1"/>
          </p:cNvPicPr>
          <p:nvPr/>
        </p:nvPicPr>
        <p:blipFill>
          <a:blip r:embed="rId4" cstate="print"/>
          <a:srcRect l="11879" t="23494" r="61700" b="69254"/>
          <a:stretch>
            <a:fillRect/>
          </a:stretch>
        </p:blipFill>
        <p:spPr bwMode="auto">
          <a:xfrm>
            <a:off x="857250" y="2389188"/>
            <a:ext cx="2909888" cy="593725"/>
          </a:xfrm>
          <a:prstGeom prst="rect">
            <a:avLst/>
          </a:prstGeom>
          <a:noFill/>
          <a:ln w="9525">
            <a:noFill/>
            <a:miter lim="800000"/>
            <a:headEnd/>
            <a:tailEnd/>
          </a:ln>
        </p:spPr>
      </p:pic>
      <p:sp>
        <p:nvSpPr>
          <p:cNvPr id="85009" name="Rectangle 26"/>
          <p:cNvSpPr>
            <a:spLocks noChangeArrowheads="1"/>
          </p:cNvSpPr>
          <p:nvPr/>
        </p:nvSpPr>
        <p:spPr bwMode="auto">
          <a:xfrm>
            <a:off x="1085850" y="5154613"/>
            <a:ext cx="2166938" cy="744537"/>
          </a:xfrm>
          <a:prstGeom prst="rect">
            <a:avLst/>
          </a:prstGeom>
          <a:solidFill>
            <a:srgbClr val="FFFFCC"/>
          </a:solidFill>
          <a:ln w="9525" algn="ctr">
            <a:noFill/>
            <a:miter lim="800000"/>
            <a:headEnd/>
            <a:tailEnd/>
          </a:ln>
          <a:effectLst>
            <a:prstShdw prst="shdw17" dist="17961" dir="13500000">
              <a:srgbClr val="99997A"/>
            </a:prstShdw>
          </a:effectLst>
        </p:spPr>
        <p:txBody>
          <a:bodyPr lIns="92075" tIns="46038" rIns="92075" bIns="46038" anchor="ctr">
            <a:spAutoFit/>
          </a:bodyPr>
          <a:lstStyle/>
          <a:p>
            <a:pPr algn="ctr">
              <a:lnSpc>
                <a:spcPct val="90000"/>
              </a:lnSpc>
              <a:spcBef>
                <a:spcPct val="50000"/>
              </a:spcBef>
              <a:buClr>
                <a:schemeClr val="accent1"/>
              </a:buClr>
            </a:pPr>
            <a:endParaRPr lang="en-US"/>
          </a:p>
        </p:txBody>
      </p:sp>
      <p:grpSp>
        <p:nvGrpSpPr>
          <p:cNvPr id="85010" name="Group 21"/>
          <p:cNvGrpSpPr>
            <a:grpSpLocks/>
          </p:cNvGrpSpPr>
          <p:nvPr/>
        </p:nvGrpSpPr>
        <p:grpSpPr bwMode="auto">
          <a:xfrm>
            <a:off x="1435100" y="5299075"/>
            <a:ext cx="527050" cy="598488"/>
            <a:chOff x="1656" y="2166"/>
            <a:chExt cx="332" cy="377"/>
          </a:xfrm>
        </p:grpSpPr>
        <p:pic>
          <p:nvPicPr>
            <p:cNvPr id="85019" name="Picture 22" descr="folder003"/>
            <p:cNvPicPr>
              <a:picLocks noChangeAspect="1" noChangeArrowheads="1"/>
            </p:cNvPicPr>
            <p:nvPr/>
          </p:nvPicPr>
          <p:blipFill>
            <a:blip r:embed="rId7" cstate="print"/>
            <a:srcRect/>
            <a:stretch>
              <a:fillRect/>
            </a:stretch>
          </p:blipFill>
          <p:spPr bwMode="auto">
            <a:xfrm>
              <a:off x="1656" y="2166"/>
              <a:ext cx="238" cy="283"/>
            </a:xfrm>
            <a:prstGeom prst="rect">
              <a:avLst/>
            </a:prstGeom>
            <a:noFill/>
            <a:ln w="9525">
              <a:noFill/>
              <a:miter lim="800000"/>
              <a:headEnd/>
              <a:tailEnd/>
            </a:ln>
          </p:spPr>
        </p:pic>
        <p:pic>
          <p:nvPicPr>
            <p:cNvPr id="85020" name="Picture 23" descr="folder003"/>
            <p:cNvPicPr>
              <a:picLocks noChangeAspect="1" noChangeArrowheads="1"/>
            </p:cNvPicPr>
            <p:nvPr/>
          </p:nvPicPr>
          <p:blipFill>
            <a:blip r:embed="rId7" cstate="print"/>
            <a:srcRect/>
            <a:stretch>
              <a:fillRect/>
            </a:stretch>
          </p:blipFill>
          <p:spPr bwMode="auto">
            <a:xfrm>
              <a:off x="1703" y="2213"/>
              <a:ext cx="238" cy="283"/>
            </a:xfrm>
            <a:prstGeom prst="rect">
              <a:avLst/>
            </a:prstGeom>
            <a:noFill/>
            <a:ln w="9525">
              <a:noFill/>
              <a:miter lim="800000"/>
              <a:headEnd/>
              <a:tailEnd/>
            </a:ln>
          </p:spPr>
        </p:pic>
        <p:pic>
          <p:nvPicPr>
            <p:cNvPr id="85021" name="Picture 24" descr="folder003"/>
            <p:cNvPicPr>
              <a:picLocks noChangeAspect="1" noChangeArrowheads="1"/>
            </p:cNvPicPr>
            <p:nvPr/>
          </p:nvPicPr>
          <p:blipFill>
            <a:blip r:embed="rId7" cstate="print"/>
            <a:srcRect/>
            <a:stretch>
              <a:fillRect/>
            </a:stretch>
          </p:blipFill>
          <p:spPr bwMode="auto">
            <a:xfrm>
              <a:off x="1750" y="2260"/>
              <a:ext cx="238" cy="283"/>
            </a:xfrm>
            <a:prstGeom prst="rect">
              <a:avLst/>
            </a:prstGeom>
            <a:noFill/>
            <a:ln w="9525">
              <a:noFill/>
              <a:miter lim="800000"/>
              <a:headEnd/>
              <a:tailEnd/>
            </a:ln>
          </p:spPr>
        </p:pic>
      </p:grpSp>
      <p:pic>
        <p:nvPicPr>
          <p:cNvPr id="85011" name="Picture 25"/>
          <p:cNvPicPr>
            <a:picLocks noChangeAspect="1" noChangeArrowheads="1"/>
          </p:cNvPicPr>
          <p:nvPr/>
        </p:nvPicPr>
        <p:blipFill>
          <a:blip r:embed="rId8" cstate="print">
            <a:clrChange>
              <a:clrFrom>
                <a:srgbClr val="000000"/>
              </a:clrFrom>
              <a:clrTo>
                <a:srgbClr val="000000">
                  <a:alpha val="0"/>
                </a:srgbClr>
              </a:clrTo>
            </a:clrChange>
            <a:lum bright="30000"/>
          </a:blip>
          <a:srcRect/>
          <a:stretch>
            <a:fillRect/>
          </a:stretch>
        </p:blipFill>
        <p:spPr bwMode="auto">
          <a:xfrm>
            <a:off x="1131888" y="5283200"/>
            <a:ext cx="527050" cy="557213"/>
          </a:xfrm>
          <a:prstGeom prst="rect">
            <a:avLst/>
          </a:prstGeom>
          <a:noFill/>
          <a:ln w="9525">
            <a:noFill/>
            <a:miter lim="800000"/>
            <a:headEnd type="none" w="sm" len="sm"/>
            <a:tailEnd type="none" w="sm" len="sm"/>
          </a:ln>
        </p:spPr>
      </p:pic>
      <p:grpSp>
        <p:nvGrpSpPr>
          <p:cNvPr id="85012" name="Group 31"/>
          <p:cNvGrpSpPr>
            <a:grpSpLocks/>
          </p:cNvGrpSpPr>
          <p:nvPr/>
        </p:nvGrpSpPr>
        <p:grpSpPr bwMode="auto">
          <a:xfrm>
            <a:off x="2565400" y="5286375"/>
            <a:ext cx="527050" cy="598488"/>
            <a:chOff x="1628" y="3357"/>
            <a:chExt cx="332" cy="377"/>
          </a:xfrm>
        </p:grpSpPr>
        <p:pic>
          <p:nvPicPr>
            <p:cNvPr id="85016" name="Picture 28" descr="folder003"/>
            <p:cNvPicPr>
              <a:picLocks noChangeAspect="1" noChangeArrowheads="1"/>
            </p:cNvPicPr>
            <p:nvPr/>
          </p:nvPicPr>
          <p:blipFill>
            <a:blip r:embed="rId7" cstate="print">
              <a:grayscl/>
            </a:blip>
            <a:srcRect/>
            <a:stretch>
              <a:fillRect/>
            </a:stretch>
          </p:blipFill>
          <p:spPr bwMode="auto">
            <a:xfrm>
              <a:off x="1628" y="3357"/>
              <a:ext cx="238" cy="283"/>
            </a:xfrm>
            <a:prstGeom prst="rect">
              <a:avLst/>
            </a:prstGeom>
            <a:noFill/>
            <a:ln w="9525">
              <a:noFill/>
              <a:miter lim="800000"/>
              <a:headEnd/>
              <a:tailEnd/>
            </a:ln>
          </p:spPr>
        </p:pic>
        <p:pic>
          <p:nvPicPr>
            <p:cNvPr id="85017" name="Picture 29" descr="folder003"/>
            <p:cNvPicPr>
              <a:picLocks noChangeAspect="1" noChangeArrowheads="1"/>
            </p:cNvPicPr>
            <p:nvPr/>
          </p:nvPicPr>
          <p:blipFill>
            <a:blip r:embed="rId7" cstate="print">
              <a:grayscl/>
            </a:blip>
            <a:srcRect/>
            <a:stretch>
              <a:fillRect/>
            </a:stretch>
          </p:blipFill>
          <p:spPr bwMode="auto">
            <a:xfrm>
              <a:off x="1675" y="3404"/>
              <a:ext cx="238" cy="283"/>
            </a:xfrm>
            <a:prstGeom prst="rect">
              <a:avLst/>
            </a:prstGeom>
            <a:noFill/>
            <a:ln w="9525">
              <a:noFill/>
              <a:miter lim="800000"/>
              <a:headEnd/>
              <a:tailEnd/>
            </a:ln>
          </p:spPr>
        </p:pic>
        <p:pic>
          <p:nvPicPr>
            <p:cNvPr id="85018" name="Picture 30" descr="folder003"/>
            <p:cNvPicPr>
              <a:picLocks noChangeAspect="1" noChangeArrowheads="1"/>
            </p:cNvPicPr>
            <p:nvPr/>
          </p:nvPicPr>
          <p:blipFill>
            <a:blip r:embed="rId7" cstate="print">
              <a:grayscl/>
            </a:blip>
            <a:srcRect/>
            <a:stretch>
              <a:fillRect/>
            </a:stretch>
          </p:blipFill>
          <p:spPr bwMode="auto">
            <a:xfrm>
              <a:off x="1722" y="3451"/>
              <a:ext cx="238" cy="283"/>
            </a:xfrm>
            <a:prstGeom prst="rect">
              <a:avLst/>
            </a:prstGeom>
            <a:noFill/>
            <a:ln w="9525">
              <a:noFill/>
              <a:miter lim="800000"/>
              <a:headEnd/>
              <a:tailEnd/>
            </a:ln>
          </p:spPr>
        </p:pic>
      </p:grpSp>
      <p:sp>
        <p:nvSpPr>
          <p:cNvPr id="85013" name="Line 32"/>
          <p:cNvSpPr>
            <a:spLocks noChangeShapeType="1"/>
          </p:cNvSpPr>
          <p:nvPr/>
        </p:nvSpPr>
        <p:spPr bwMode="auto">
          <a:xfrm>
            <a:off x="1828800" y="5607050"/>
            <a:ext cx="671513" cy="0"/>
          </a:xfrm>
          <a:prstGeom prst="line">
            <a:avLst/>
          </a:prstGeom>
          <a:noFill/>
          <a:ln w="9525">
            <a:solidFill>
              <a:schemeClr val="folHlink"/>
            </a:solidFill>
            <a:round/>
            <a:headEnd/>
            <a:tailEnd type="triangle" w="med" len="med"/>
          </a:ln>
        </p:spPr>
        <p:txBody>
          <a:bodyPr lIns="92075" tIns="46038" rIns="92075" bIns="46038">
            <a:spAutoFit/>
          </a:bodyPr>
          <a:lstStyle/>
          <a:p>
            <a:endParaRPr lang="en-US"/>
          </a:p>
        </p:txBody>
      </p:sp>
      <p:sp>
        <p:nvSpPr>
          <p:cNvPr id="85014" name="Text Box 33"/>
          <p:cNvSpPr txBox="1">
            <a:spLocks noChangeArrowheads="1"/>
          </p:cNvSpPr>
          <p:nvPr/>
        </p:nvSpPr>
        <p:spPr bwMode="auto">
          <a:xfrm>
            <a:off x="1873250" y="5591175"/>
            <a:ext cx="749300" cy="365125"/>
          </a:xfrm>
          <a:prstGeom prst="rect">
            <a:avLst/>
          </a:prstGeom>
          <a:noFill/>
          <a:ln w="9525" algn="ctr">
            <a:noFill/>
            <a:miter lim="800000"/>
            <a:headEnd/>
            <a:tailEnd/>
          </a:ln>
        </p:spPr>
        <p:txBody>
          <a:bodyPr wrap="none">
            <a:spAutoFit/>
          </a:bodyPr>
          <a:lstStyle/>
          <a:p>
            <a:pPr algn="ctr">
              <a:lnSpc>
                <a:spcPct val="90000"/>
              </a:lnSpc>
              <a:spcBef>
                <a:spcPct val="50000"/>
              </a:spcBef>
              <a:buClr>
                <a:schemeClr val="accent1"/>
              </a:buClr>
            </a:pPr>
            <a:r>
              <a:rPr lang="en-US" sz="900" i="1">
                <a:solidFill>
                  <a:schemeClr val="hlink"/>
                </a:solidFill>
              </a:rPr>
              <a:t>Archive </a:t>
            </a:r>
          </a:p>
          <a:p>
            <a:pPr algn="ctr">
              <a:lnSpc>
                <a:spcPct val="90000"/>
              </a:lnSpc>
              <a:spcBef>
                <a:spcPct val="50000"/>
              </a:spcBef>
              <a:buClr>
                <a:schemeClr val="accent1"/>
              </a:buClr>
            </a:pPr>
            <a:r>
              <a:rPr lang="en-US" sz="900" i="1">
                <a:solidFill>
                  <a:schemeClr val="hlink"/>
                </a:solidFill>
              </a:rPr>
              <a:t>scenarios </a:t>
            </a:r>
          </a:p>
        </p:txBody>
      </p:sp>
      <p:sp>
        <p:nvSpPr>
          <p:cNvPr id="85015" name="Rectangle 4"/>
          <p:cNvSpPr>
            <a:spLocks noChangeArrowheads="1"/>
          </p:cNvSpPr>
          <p:nvPr/>
        </p:nvSpPr>
        <p:spPr bwMode="auto">
          <a:xfrm>
            <a:off x="895350" y="706438"/>
            <a:ext cx="8248650" cy="366712"/>
          </a:xfrm>
          <a:prstGeom prst="rect">
            <a:avLst/>
          </a:prstGeom>
          <a:noFill/>
          <a:ln w="9525">
            <a:noFill/>
            <a:miter lim="800000"/>
            <a:headEnd/>
            <a:tailEnd/>
          </a:ln>
        </p:spPr>
        <p:txBody>
          <a:bodyPr lIns="0" tIns="46038" rIns="92075" bIns="46038">
            <a:spAutoFit/>
          </a:bodyPr>
          <a:lstStyle/>
          <a:p>
            <a:pPr algn="ctr" eaLnBrk="0" hangingPunct="0">
              <a:lnSpc>
                <a:spcPct val="90000"/>
              </a:lnSpc>
              <a:spcBef>
                <a:spcPct val="50000"/>
              </a:spcBef>
              <a:buClr>
                <a:schemeClr val="accent1"/>
              </a:buClr>
            </a:pPr>
            <a:r>
              <a:rPr lang="en-US" sz="1800" b="0">
                <a:solidFill>
                  <a:srgbClr val="FF0000"/>
                </a:solidFill>
              </a:rPr>
              <a:t>Archive plans and scenarios for historical and trend analysis</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tabLst>
                <a:tab pos="457200" algn="l"/>
                <a:tab pos="742950" algn="l"/>
              </a:tabLst>
            </a:pPr>
            <a:r>
              <a:rPr lang="en-US" smtClean="0"/>
              <a:t>Agenda</a:t>
            </a:r>
            <a:endParaRPr lang="en-US" smtClean="0">
              <a:solidFill>
                <a:srgbClr val="66CCFF"/>
              </a:solidFill>
            </a:endParaRPr>
          </a:p>
        </p:txBody>
      </p:sp>
      <p:sp>
        <p:nvSpPr>
          <p:cNvPr id="86019" name="Rectangle 3"/>
          <p:cNvSpPr>
            <a:spLocks noGrp="1" noChangeArrowheads="1"/>
          </p:cNvSpPr>
          <p:nvPr>
            <p:ph type="body" idx="1"/>
          </p:nvPr>
        </p:nvSpPr>
        <p:spPr>
          <a:xfrm>
            <a:off x="381000" y="1219200"/>
            <a:ext cx="7848600" cy="4465638"/>
          </a:xfrm>
        </p:spPr>
        <p:txBody>
          <a:bodyPr/>
          <a:lstStyle/>
          <a:p>
            <a:pPr eaLnBrk="1" hangingPunct="1">
              <a:spcBef>
                <a:spcPct val="80000"/>
              </a:spcBef>
              <a:tabLst>
                <a:tab pos="457200" algn="l"/>
                <a:tab pos="742950" algn="l"/>
              </a:tabLst>
            </a:pPr>
            <a:r>
              <a:rPr lang="en-GB" smtClean="0"/>
              <a:t>Working Backwards - A theme that guides our thinking  </a:t>
            </a:r>
          </a:p>
          <a:p>
            <a:pPr marL="685800" lvl="2" indent="-228600" eaLnBrk="1" hangingPunct="1">
              <a:spcBef>
                <a:spcPct val="50000"/>
              </a:spcBef>
              <a:tabLst>
                <a:tab pos="457200" algn="l"/>
                <a:tab pos="742950" algn="l"/>
              </a:tabLst>
            </a:pPr>
            <a:r>
              <a:rPr lang="en-GB" sz="1800" smtClean="0"/>
              <a:t>We know what we want to do, now how we do it ?</a:t>
            </a:r>
          </a:p>
          <a:p>
            <a:pPr eaLnBrk="1" hangingPunct="1">
              <a:spcBef>
                <a:spcPct val="80000"/>
              </a:spcBef>
              <a:tabLst>
                <a:tab pos="457200" algn="l"/>
                <a:tab pos="742950" algn="l"/>
              </a:tabLst>
            </a:pPr>
            <a:r>
              <a:rPr lang="en-GB" smtClean="0"/>
              <a:t>  Oracle Solution</a:t>
            </a:r>
          </a:p>
          <a:p>
            <a:pPr marL="685800" lvl="2" indent="-228600" eaLnBrk="1" hangingPunct="1">
              <a:spcBef>
                <a:spcPct val="50000"/>
              </a:spcBef>
              <a:tabLst>
                <a:tab pos="457200" algn="l"/>
                <a:tab pos="742950" algn="l"/>
              </a:tabLst>
            </a:pPr>
            <a:r>
              <a:rPr lang="en-GB" sz="1800" smtClean="0"/>
              <a:t>ASCP Capabilities and Features</a:t>
            </a:r>
          </a:p>
          <a:p>
            <a:pPr marL="685800" lvl="2" indent="-228600" eaLnBrk="1" hangingPunct="1">
              <a:spcBef>
                <a:spcPct val="50000"/>
              </a:spcBef>
              <a:tabLst>
                <a:tab pos="457200" algn="l"/>
                <a:tab pos="742950" algn="l"/>
              </a:tabLst>
            </a:pPr>
            <a:r>
              <a:rPr lang="en-GB" sz="1800" smtClean="0"/>
              <a:t>EBS foundation set up and review</a:t>
            </a:r>
          </a:p>
          <a:p>
            <a:pPr eaLnBrk="1" hangingPunct="1">
              <a:spcBef>
                <a:spcPct val="80000"/>
              </a:spcBef>
              <a:tabLst>
                <a:tab pos="457200" algn="l"/>
                <a:tab pos="742950" algn="l"/>
              </a:tabLst>
            </a:pPr>
            <a:r>
              <a:rPr lang="en-GB" smtClean="0"/>
              <a:t>  Why are we doing this ?</a:t>
            </a:r>
          </a:p>
          <a:p>
            <a:pPr eaLnBrk="1" hangingPunct="1">
              <a:spcBef>
                <a:spcPct val="80000"/>
              </a:spcBef>
              <a:tabLst>
                <a:tab pos="457200" algn="l"/>
                <a:tab pos="742950" algn="l"/>
              </a:tabLst>
            </a:pPr>
            <a:r>
              <a:rPr lang="en-GB" smtClean="0"/>
              <a:t>  What tells us whether we are on track ? </a:t>
            </a:r>
          </a:p>
          <a:p>
            <a:pPr eaLnBrk="1" hangingPunct="1">
              <a:spcBef>
                <a:spcPct val="80000"/>
              </a:spcBef>
              <a:tabLst>
                <a:tab pos="457200" algn="l"/>
                <a:tab pos="742950" algn="l"/>
              </a:tabLst>
            </a:pPr>
            <a:r>
              <a:rPr lang="en-GB" smtClean="0"/>
              <a:t>  </a:t>
            </a:r>
            <a:r>
              <a:rPr lang="en-GB" smtClean="0">
                <a:solidFill>
                  <a:srgbClr val="FF0000"/>
                </a:solidFill>
              </a:rPr>
              <a:t>Wrap Up/ Q&amp;A</a:t>
            </a:r>
            <a:endParaRPr lang="en-US" smtClean="0">
              <a:solidFill>
                <a:srgbClr val="FF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Right Red"/>
          <p:cNvPicPr>
            <a:picLocks noChangeAspect="1" noChangeArrowheads="1"/>
          </p:cNvPicPr>
          <p:nvPr/>
        </p:nvPicPr>
        <p:blipFill>
          <a:blip r:embed="rId3" cstate="print"/>
          <a:srcRect/>
          <a:stretch>
            <a:fillRect/>
          </a:stretch>
        </p:blipFill>
        <p:spPr bwMode="auto">
          <a:xfrm>
            <a:off x="7010400" y="0"/>
            <a:ext cx="2133600" cy="685800"/>
          </a:xfrm>
          <a:prstGeom prst="rect">
            <a:avLst/>
          </a:prstGeom>
          <a:noFill/>
          <a:ln w="9525">
            <a:noFill/>
            <a:miter lim="800000"/>
            <a:headEnd/>
            <a:tailEnd/>
          </a:ln>
        </p:spPr>
      </p:pic>
      <p:sp>
        <p:nvSpPr>
          <p:cNvPr id="87043" name="Rectangle 3"/>
          <p:cNvSpPr>
            <a:spLocks noChangeArrowheads="1"/>
          </p:cNvSpPr>
          <p:nvPr/>
        </p:nvSpPr>
        <p:spPr bwMode="auto">
          <a:xfrm>
            <a:off x="7010400" y="685800"/>
            <a:ext cx="2133600" cy="2133600"/>
          </a:xfrm>
          <a:prstGeom prst="rect">
            <a:avLst/>
          </a:prstGeom>
          <a:solidFill>
            <a:srgbClr val="B8B8B8"/>
          </a:solidFill>
          <a:ln w="12700" algn="ctr">
            <a:noFill/>
            <a:miter lim="800000"/>
            <a:headEnd/>
            <a:tailEnd/>
          </a:ln>
        </p:spPr>
        <p:txBody>
          <a:bodyPr wrap="none" anchor="ctr" anchorCtr="1"/>
          <a:lstStyle/>
          <a:p>
            <a:pPr algn="ctr" eaLnBrk="0" hangingPunct="0"/>
            <a:r>
              <a:rPr lang="en-US" sz="1400">
                <a:solidFill>
                  <a:srgbClr val="000000"/>
                </a:solidFill>
              </a:rPr>
              <a:t>&lt;Insert Picture Here&gt;</a:t>
            </a:r>
          </a:p>
        </p:txBody>
      </p:sp>
      <p:sp>
        <p:nvSpPr>
          <p:cNvPr id="87044" name="Text Box 4"/>
          <p:cNvSpPr txBox="1">
            <a:spLocks noChangeArrowheads="1"/>
          </p:cNvSpPr>
          <p:nvPr/>
        </p:nvSpPr>
        <p:spPr bwMode="auto">
          <a:xfrm>
            <a:off x="914400" y="2133600"/>
            <a:ext cx="4933950" cy="669925"/>
          </a:xfrm>
          <a:prstGeom prst="rect">
            <a:avLst/>
          </a:prstGeom>
          <a:noFill/>
          <a:ln w="9525">
            <a:noFill/>
            <a:miter lim="800000"/>
            <a:headEnd/>
            <a:tailEnd/>
          </a:ln>
        </p:spPr>
        <p:txBody>
          <a:bodyPr lIns="0" tIns="0" rIns="0" bIns="0">
            <a:spAutoFit/>
          </a:bodyPr>
          <a:lstStyle/>
          <a:p>
            <a:pPr eaLnBrk="0" hangingPunct="0">
              <a:spcBef>
                <a:spcPct val="50000"/>
              </a:spcBef>
            </a:pPr>
            <a:r>
              <a:rPr lang="en-US" sz="4400"/>
              <a:t>Wrap Up / Q&amp;A</a:t>
            </a:r>
          </a:p>
        </p:txBody>
      </p:sp>
      <p:pic>
        <p:nvPicPr>
          <p:cNvPr id="87045" name="Picture 5" descr="df2f236c-MEDIUM-22762791"/>
          <p:cNvPicPr>
            <a:picLocks noChangeAspect="1" noChangeArrowheads="1"/>
          </p:cNvPicPr>
          <p:nvPr/>
        </p:nvPicPr>
        <p:blipFill>
          <a:blip r:embed="rId4" cstate="print"/>
          <a:srcRect/>
          <a:stretch>
            <a:fillRect/>
          </a:stretch>
        </p:blipFill>
        <p:spPr bwMode="auto">
          <a:xfrm>
            <a:off x="7010400" y="685800"/>
            <a:ext cx="2133600" cy="2133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Right Red"/>
          <p:cNvPicPr>
            <a:picLocks noChangeAspect="1" noChangeArrowheads="1"/>
          </p:cNvPicPr>
          <p:nvPr/>
        </p:nvPicPr>
        <p:blipFill>
          <a:blip r:embed="rId3" cstate="print"/>
          <a:srcRect/>
          <a:stretch>
            <a:fillRect/>
          </a:stretch>
        </p:blipFill>
        <p:spPr bwMode="auto">
          <a:xfrm>
            <a:off x="7010400" y="0"/>
            <a:ext cx="2133600" cy="685800"/>
          </a:xfrm>
          <a:prstGeom prst="rect">
            <a:avLst/>
          </a:prstGeom>
          <a:noFill/>
          <a:ln w="9525">
            <a:noFill/>
            <a:miter lim="800000"/>
            <a:headEnd/>
            <a:tailEnd/>
          </a:ln>
        </p:spPr>
      </p:pic>
      <p:sp>
        <p:nvSpPr>
          <p:cNvPr id="88067" name="Rectangle 3"/>
          <p:cNvSpPr>
            <a:spLocks noChangeArrowheads="1"/>
          </p:cNvSpPr>
          <p:nvPr/>
        </p:nvSpPr>
        <p:spPr bwMode="auto">
          <a:xfrm>
            <a:off x="7010400" y="685800"/>
            <a:ext cx="2133600" cy="2133600"/>
          </a:xfrm>
          <a:prstGeom prst="rect">
            <a:avLst/>
          </a:prstGeom>
          <a:solidFill>
            <a:srgbClr val="B8B8B8"/>
          </a:solidFill>
          <a:ln w="12700" algn="ctr">
            <a:noFill/>
            <a:miter lim="800000"/>
            <a:headEnd/>
            <a:tailEnd/>
          </a:ln>
        </p:spPr>
        <p:txBody>
          <a:bodyPr wrap="none" anchor="ctr" anchorCtr="1"/>
          <a:lstStyle/>
          <a:p>
            <a:pPr algn="ctr" eaLnBrk="0" hangingPunct="0"/>
            <a:r>
              <a:rPr lang="en-US" sz="1400">
                <a:solidFill>
                  <a:srgbClr val="000000"/>
                </a:solidFill>
              </a:rPr>
              <a:t>&lt;Insert Picture Here&gt;</a:t>
            </a:r>
          </a:p>
        </p:txBody>
      </p:sp>
      <p:sp>
        <p:nvSpPr>
          <p:cNvPr id="88068" name="Text Box 4"/>
          <p:cNvSpPr txBox="1">
            <a:spLocks noChangeArrowheads="1"/>
          </p:cNvSpPr>
          <p:nvPr/>
        </p:nvSpPr>
        <p:spPr bwMode="auto">
          <a:xfrm>
            <a:off x="1162050" y="2378075"/>
            <a:ext cx="4933950" cy="669925"/>
          </a:xfrm>
          <a:prstGeom prst="rect">
            <a:avLst/>
          </a:prstGeom>
          <a:noFill/>
          <a:ln w="9525">
            <a:noFill/>
            <a:miter lim="800000"/>
            <a:headEnd/>
            <a:tailEnd/>
          </a:ln>
        </p:spPr>
        <p:txBody>
          <a:bodyPr lIns="0" tIns="0" rIns="0" bIns="0">
            <a:spAutoFit/>
          </a:bodyPr>
          <a:lstStyle/>
          <a:p>
            <a:pPr eaLnBrk="0" hangingPunct="0">
              <a:spcBef>
                <a:spcPct val="50000"/>
              </a:spcBef>
            </a:pPr>
            <a:r>
              <a:rPr lang="en-US" sz="4400"/>
              <a:t>Thank You</a:t>
            </a:r>
          </a:p>
        </p:txBody>
      </p:sp>
      <p:pic>
        <p:nvPicPr>
          <p:cNvPr id="88069" name="Picture 5" descr="df2f236c-MEDIUM-22762791"/>
          <p:cNvPicPr>
            <a:picLocks noChangeAspect="1" noChangeArrowheads="1"/>
          </p:cNvPicPr>
          <p:nvPr/>
        </p:nvPicPr>
        <p:blipFill>
          <a:blip r:embed="rId4" cstate="print"/>
          <a:srcRect/>
          <a:stretch>
            <a:fillRect/>
          </a:stretch>
        </p:blipFill>
        <p:spPr bwMode="auto">
          <a:xfrm>
            <a:off x="7010400" y="685800"/>
            <a:ext cx="2133600" cy="2133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lIns="92075" tIns="46038" rIns="92075" bIns="46038" anchor="ctr"/>
          <a:lstStyle/>
          <a:p>
            <a:pPr algn="ctr">
              <a:lnSpc>
                <a:spcPct val="90000"/>
              </a:lnSpc>
              <a:spcBef>
                <a:spcPct val="50000"/>
              </a:spcBef>
              <a:buClr>
                <a:schemeClr val="accent1"/>
              </a:buClr>
            </a:pPr>
            <a:endParaRPr lang="en-US"/>
          </a:p>
        </p:txBody>
      </p:sp>
      <p:sp>
        <p:nvSpPr>
          <p:cNvPr id="89091" name="Rectangle 3"/>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en-US"/>
          </a:p>
        </p:txBody>
      </p:sp>
      <p:pic>
        <p:nvPicPr>
          <p:cNvPr id="89092" name="Picture 4" descr="OracleIsTheInfoCompany"/>
          <p:cNvPicPr>
            <a:picLocks noChangeAspect="1" noChangeArrowheads="1"/>
          </p:cNvPicPr>
          <p:nvPr/>
        </p:nvPicPr>
        <p:blipFill>
          <a:blip r:embed="rId3" cstate="print"/>
          <a:srcRect/>
          <a:stretch>
            <a:fillRect/>
          </a:stretch>
        </p:blipFill>
        <p:spPr bwMode="auto">
          <a:xfrm>
            <a:off x="1524000" y="3078163"/>
            <a:ext cx="6096000" cy="701675"/>
          </a:xfrm>
          <a:prstGeom prst="rect">
            <a:avLst/>
          </a:prstGeom>
          <a:solidFill>
            <a:schemeClr val="bg1"/>
          </a:solid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6858000"/>
          </a:xfrm>
          <a:prstGeom prst="rect">
            <a:avLst/>
          </a:prstGeom>
          <a:solidFill>
            <a:schemeClr val="bg1"/>
          </a:solidFill>
          <a:ln w="9525" algn="ctr">
            <a:noFill/>
            <a:miter lim="800000"/>
            <a:headEnd/>
            <a:tailEnd/>
          </a:ln>
        </p:spPr>
        <p:txBody>
          <a:bodyPr wrap="none" lIns="92075" tIns="46038" rIns="92075" bIns="46038" anchor="ctr"/>
          <a:lstStyle/>
          <a:p>
            <a:pPr algn="ctr">
              <a:lnSpc>
                <a:spcPct val="90000"/>
              </a:lnSpc>
              <a:spcBef>
                <a:spcPct val="50000"/>
              </a:spcBef>
              <a:buClr>
                <a:schemeClr val="accent1"/>
              </a:buClr>
            </a:pPr>
            <a:endParaRPr lang="en-US"/>
          </a:p>
        </p:txBody>
      </p:sp>
      <p:sp>
        <p:nvSpPr>
          <p:cNvPr id="90115" name="Rectangle 3"/>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a:lnSpc>
                <a:spcPct val="90000"/>
              </a:lnSpc>
              <a:spcBef>
                <a:spcPct val="50000"/>
              </a:spcBef>
              <a:buClr>
                <a:schemeClr val="accent1"/>
              </a:buClr>
            </a:pPr>
            <a:endParaRPr lang="en-US"/>
          </a:p>
        </p:txBody>
      </p:sp>
      <p:pic>
        <p:nvPicPr>
          <p:cNvPr id="90116" name="Picture 4" descr="Oracle_Logo_485C.jpg                                           00104BF0Macintosh HD                   BE05FFEF:"/>
          <p:cNvPicPr>
            <a:picLocks noChangeAspect="1" noChangeArrowheads="1"/>
          </p:cNvPicPr>
          <p:nvPr/>
        </p:nvPicPr>
        <p:blipFill>
          <a:blip r:embed="rId3" cstate="print"/>
          <a:srcRect/>
          <a:stretch>
            <a:fillRect/>
          </a:stretch>
        </p:blipFill>
        <p:spPr bwMode="auto">
          <a:xfrm>
            <a:off x="1425575" y="3041650"/>
            <a:ext cx="6280150" cy="7858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ssd6C16.bmp"/>
          <p:cNvPicPr>
            <a:picLocks/>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GSS Template 061124">
  <a:themeElements>
    <a:clrScheme name="AGSS Template 061124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AGSS Template 0611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AGSS Template 061124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CCCCCC"/>
      </a:accent1>
      <a:accent2>
        <a:srgbClr val="FF3300"/>
      </a:accent2>
      <a:accent3>
        <a:srgbClr val="FFFFFF"/>
      </a:accent3>
      <a:accent4>
        <a:srgbClr val="000000"/>
      </a:accent4>
      <a:accent5>
        <a:srgbClr val="E2E2E2"/>
      </a:accent5>
      <a:accent6>
        <a:srgbClr val="E72D00"/>
      </a:accent6>
      <a:hlink>
        <a:srgbClr val="FF330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Settings\lmobley\Application Data\Microsoft\Templates\AGSS Template 061124.pot</Template>
  <TotalTime>2933</TotalTime>
  <Words>3525</Words>
  <Application>Microsoft Office PowerPoint</Application>
  <PresentationFormat>On-screen Show (4:3)</PresentationFormat>
  <Paragraphs>575</Paragraphs>
  <Slides>85</Slides>
  <Notes>41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85</vt:i4>
      </vt:variant>
    </vt:vector>
  </HeadingPairs>
  <TitlesOfParts>
    <vt:vector size="89" baseType="lpstr">
      <vt:lpstr>AGSS Template 061124</vt:lpstr>
      <vt:lpstr>Bitmap Image</vt:lpstr>
      <vt:lpstr>Photo Editor Photo</vt:lpstr>
      <vt:lpstr>Chart</vt:lpstr>
      <vt:lpstr>Oracle Advanced Supply Chain Planning(ASCP)  Alternate Decisions </vt:lpstr>
      <vt:lpstr>Slide 2</vt:lpstr>
      <vt:lpstr>Agenda</vt:lpstr>
      <vt:lpstr>Agenda</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Agenda</vt:lpstr>
      <vt:lpstr>Why are we doing this ?</vt:lpstr>
      <vt:lpstr>Slide 51</vt:lpstr>
      <vt:lpstr>Today’s Supply Chain Executives’ Agenda</vt:lpstr>
      <vt:lpstr>Traditional approach doesn’t work</vt:lpstr>
      <vt:lpstr>The challenge of data integration</vt:lpstr>
      <vt:lpstr>Slide 55</vt:lpstr>
      <vt:lpstr>Oracle Advanced Planning Command Center</vt:lpstr>
      <vt:lpstr>Oracle Advanced Planning Command Center</vt:lpstr>
      <vt:lpstr>Agenda</vt:lpstr>
      <vt:lpstr>Slide 59</vt:lpstr>
      <vt:lpstr>Provide insight to key decision makers</vt:lpstr>
      <vt:lpstr>Provide insight to key decision makers</vt:lpstr>
      <vt:lpstr>Monitor S&amp;OP performance in real time</vt:lpstr>
      <vt:lpstr>Monitor operational plans</vt:lpstr>
      <vt:lpstr>Pre-seeded rich content – KPIs</vt:lpstr>
      <vt:lpstr>Pre-seeded rich content – Hierarchies</vt:lpstr>
      <vt:lpstr>Pre-seeded rich content – Reports</vt:lpstr>
      <vt:lpstr>Start quickly with pre-seeded content</vt:lpstr>
      <vt:lpstr>Extensible and configurable</vt:lpstr>
      <vt:lpstr>Extensible and configurable</vt:lpstr>
      <vt:lpstr>Slide 70</vt:lpstr>
      <vt:lpstr>Proactively respond to performance deviations</vt:lpstr>
      <vt:lpstr>Proactively respond to performance deviations</vt:lpstr>
      <vt:lpstr>Seamlessly move from problem to resolution</vt:lpstr>
      <vt:lpstr>Determine which alternatives to analyze</vt:lpstr>
      <vt:lpstr>Scenario Management</vt:lpstr>
      <vt:lpstr>Executive Level Business Scenario Planning</vt:lpstr>
      <vt:lpstr>Scenario management – Assign activities</vt:lpstr>
      <vt:lpstr>Slide 78</vt:lpstr>
      <vt:lpstr>Reduce decision making time through process automation</vt:lpstr>
      <vt:lpstr>Automatically archive summary information</vt:lpstr>
      <vt:lpstr>Agenda</vt:lpstr>
      <vt:lpstr>Slide 82</vt:lpstr>
      <vt:lpstr>Slide 83</vt:lpstr>
      <vt:lpstr>Slide 84</vt:lpstr>
      <vt:lpstr>Slide 85</vt:lpstr>
    </vt:vector>
  </TitlesOfParts>
  <Company>Oracle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ebiz suite</dc:creator>
  <cp:lastModifiedBy>John Conlin</cp:lastModifiedBy>
  <cp:revision>274</cp:revision>
  <cp:lastPrinted>2002-03-28T23:57:22Z</cp:lastPrinted>
  <dcterms:created xsi:type="dcterms:W3CDTF">2006-03-08T21:34:03Z</dcterms:created>
  <dcterms:modified xsi:type="dcterms:W3CDTF">2011-01-06T17:58:30Z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ome_page">
    <vt:lpwstr>http://ap337sun.us.oracle.com/powerpoint</vt:lpwstr>
  </property>
  <property fmtid="{D5CDD505-2E9C-101B-9397-08002B2CF9AE}" pid="3" name="Version">
    <vt:lpwstr>1.00</vt:lpwstr>
  </property>
  <property fmtid="{D5CDD505-2E9C-101B-9397-08002B2CF9AE}" pid="4" name="Build_version">
    <vt:lpwstr> 111</vt:lpwstr>
  </property>
  <property fmtid="{D5CDD505-2E9C-101B-9397-08002B2CF9AE}" pid="5" name="Build_Date">
    <vt:filetime>2001-07-03T07:00:00Z</vt:filetime>
  </property>
  <property fmtid="{D5CDD505-2E9C-101B-9397-08002B2CF9AE}" pid="6" name="Build_Time">
    <vt:lpwstr>10:11:09 AM</vt:lpwstr>
  </property>
  <property fmtid="{D5CDD505-2E9C-101B-9397-08002B2CF9AE}" pid="7" name="Install_dir">
    <vt:lpwstr/>
  </property>
</Properties>
</file>